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1" ContentType="image/jpeg"/>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2.xml" ContentType="application/vnd.openxmlformats-officedocument.drawingml.diagramData+xml"/>
  <Override PartName="/ppt/slides/slide20.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webextensions/taskpanes.xml" ContentType="application/vnd.ms-office.webextensiontaskpanes+xml"/>
  <Override PartName="/ppt/diagrams/colors1.xml" ContentType="application/vnd.openxmlformats-officedocument.drawingml.diagramColors+xml"/>
  <Override PartName="/ppt/theme/theme1.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webextensions/webextension1.xml" ContentType="application/vnd.ms-office.webextension+xml"/>
  <Override PartName="/ppt/diagrams/drawing3.xml" ContentType="application/vnd.ms-office.drawingml.diagramDrawing+xml"/>
  <Override PartName="/ppt/diagrams/layout3.xml" ContentType="application/vnd.openxmlformats-officedocument.drawingml.diagramLayout+xml"/>
  <Override PartName="/ppt/diagrams/layout4.xml" ContentType="application/vnd.openxmlformats-officedocument.drawingml.diagramLayout+xml"/>
  <Override PartName="/ppt/diagrams/quickStyle3.xml" ContentType="application/vnd.openxmlformats-officedocument.drawingml.diagramStyle+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ppt/diagrams/drawing2.xml" ContentType="application/vnd.ms-office.drawingml.diagramDrawing+xml"/>
  <Override PartName="/ppt/diagrams/colors2.xml" ContentType="application/vnd.openxmlformats-officedocument.drawingml.diagramColors+xml"/>
  <Override PartName="/ppt/diagrams/colors3.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1"/>
  </p:sldMasterIdLst>
  <p:notesMasterIdLst>
    <p:notesMasterId r:id="rId35"/>
  </p:notesMasterIdLst>
  <p:handoutMasterIdLst>
    <p:handoutMasterId r:id="rId36"/>
  </p:handoutMasterIdLst>
  <p:sldIdLst>
    <p:sldId id="658" r:id="rId2"/>
    <p:sldId id="856" r:id="rId3"/>
    <p:sldId id="949" r:id="rId4"/>
    <p:sldId id="950" r:id="rId5"/>
    <p:sldId id="951" r:id="rId6"/>
    <p:sldId id="952" r:id="rId7"/>
    <p:sldId id="953" r:id="rId8"/>
    <p:sldId id="964" r:id="rId9"/>
    <p:sldId id="965" r:id="rId10"/>
    <p:sldId id="976" r:id="rId11"/>
    <p:sldId id="716" r:id="rId12"/>
    <p:sldId id="966" r:id="rId13"/>
    <p:sldId id="967" r:id="rId14"/>
    <p:sldId id="968" r:id="rId15"/>
    <p:sldId id="969" r:id="rId16"/>
    <p:sldId id="970" r:id="rId17"/>
    <p:sldId id="971" r:id="rId18"/>
    <p:sldId id="972" r:id="rId19"/>
    <p:sldId id="973" r:id="rId20"/>
    <p:sldId id="974" r:id="rId21"/>
    <p:sldId id="977" r:id="rId22"/>
    <p:sldId id="954" r:id="rId23"/>
    <p:sldId id="955" r:id="rId24"/>
    <p:sldId id="956" r:id="rId25"/>
    <p:sldId id="957" r:id="rId26"/>
    <p:sldId id="958" r:id="rId27"/>
    <p:sldId id="959" r:id="rId28"/>
    <p:sldId id="961" r:id="rId29"/>
    <p:sldId id="962" r:id="rId30"/>
    <p:sldId id="963" r:id="rId31"/>
    <p:sldId id="905" r:id="rId32"/>
    <p:sldId id="701" r:id="rId33"/>
    <p:sldId id="577" r:id="rId34"/>
  </p:sldIdLst>
  <p:sldSz cx="12192000" cy="6858000"/>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3" pos="384" userDrawn="1">
          <p15:clr>
            <a:srgbClr val="A4A3A4"/>
          </p15:clr>
        </p15:guide>
        <p15:guide id="4" orient="horz" pos="480" userDrawn="1">
          <p15:clr>
            <a:srgbClr val="A4A3A4"/>
          </p15:clr>
        </p15:guide>
        <p15:guide id="5" orient="horz" pos="1440" userDrawn="1">
          <p15:clr>
            <a:srgbClr val="A4A3A4"/>
          </p15:clr>
        </p15:guide>
        <p15:guide id="6" pos="576" userDrawn="1">
          <p15:clr>
            <a:srgbClr val="A4A3A4"/>
          </p15:clr>
        </p15:guide>
        <p15:guide id="7" pos="1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A58414-4062-82F6-FDF2-9FCEE818A430}" name="ROSSMAN Elizabeth * PERS" initials="ERW" userId="ROSSMAN Elizabeth * PERS" providerId="None"/>
  <p188:author id="{A954F942-8251-021E-516A-CCBAE9DC7CBC}" name="ROSSMAN Elizabeth * PERS" initials="RE*P" userId="S::elizabeth.rossman@pers.oregon.gov::5b200cde-1ebd-4a5f-98c3-010d52965272" providerId="AD"/>
  <p188:author id="{0E54D74A-4D7E-45C0-0164-5BDF9C8088D7}" name="HARPER Shawn * PERS" initials="SH" userId="S::Shawn.Harper@pers.oregon.gov::810a011b-1107-4521-aded-9d7b9c9665e1" providerId="AD"/>
  <p188:author id="{0A77DA83-8F8D-D1E0-54DB-F3B40166F915}" name="EFFENBERGER Holly * PERS" initials="HE" userId="S::holly.effenberger@pers.oregon.gov::ec1e7fc1-2cfe-4439-8395-7f49089ee7f2" providerId="AD"/>
  <p188:author id="{9CF1D59A-C10C-BA08-3E0A-F56DC59F364F}" name="CASE Heather * PERS" initials="CH*P" userId="S::Heather.Case@pers.oregon.gov::84e44c12-0209-4280-b5b1-135aa02850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siler" initials="AS" lastIdx="16" clrIdx="0"/>
  <p:cmAuthor id="2" name="Wendy J Komocsar" initials="WJK" lastIdx="5" clrIdx="1"/>
  <p:cmAuthor id="3" name="MaryMichelle Sosne" initials="MS" lastIdx="1" clrIdx="2">
    <p:extLst>
      <p:ext uri="{19B8F6BF-5375-455C-9EA6-DF929625EA0E}">
        <p15:presenceInfo xmlns:p15="http://schemas.microsoft.com/office/powerpoint/2012/main" userId="S-1-5-21-3946317801-3433567611-2811929890-108990" providerId="AD"/>
      </p:ext>
    </p:extLst>
  </p:cmAuthor>
  <p:cmAuthor id="4" name="Shawn Dempewolf" initials="SD" lastIdx="29" clrIdx="3">
    <p:extLst>
      <p:ext uri="{19B8F6BF-5375-455C-9EA6-DF929625EA0E}">
        <p15:presenceInfo xmlns:p15="http://schemas.microsoft.com/office/powerpoint/2012/main" userId="S-1-5-21-3946317801-3433567611-2811929890-119271" providerId="AD"/>
      </p:ext>
    </p:extLst>
  </p:cmAuthor>
  <p:cmAuthor id="5" name="Dean Carson" initials="DC" lastIdx="1" clrIdx="4">
    <p:extLst>
      <p:ext uri="{19B8F6BF-5375-455C-9EA6-DF929625EA0E}">
        <p15:presenceInfo xmlns:p15="http://schemas.microsoft.com/office/powerpoint/2012/main" userId="S-1-5-21-3946317801-3433567611-2811929890-114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940"/>
    <a:srgbClr val="14506E"/>
    <a:srgbClr val="197940"/>
    <a:srgbClr val="89A7B6"/>
    <a:srgbClr val="DC486F"/>
    <a:srgbClr val="B6D7F1"/>
    <a:srgbClr val="D8315B"/>
    <a:srgbClr val="A6CFEF"/>
    <a:srgbClr val="FFB414"/>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4400" autoAdjust="0"/>
  </p:normalViewPr>
  <p:slideViewPr>
    <p:cSldViewPr snapToObjects="1">
      <p:cViewPr varScale="1">
        <p:scale>
          <a:sx n="77" d="100"/>
          <a:sy n="77" d="100"/>
        </p:scale>
        <p:origin x="768" y="90"/>
      </p:cViewPr>
      <p:guideLst>
        <p:guide pos="384"/>
        <p:guide orient="horz" pos="480"/>
        <p:guide orient="horz" pos="1440"/>
        <p:guide pos="576"/>
        <p:guide pos="1200"/>
      </p:guideLst>
    </p:cSldViewPr>
  </p:slid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0" d="100"/>
          <a:sy n="80" d="100"/>
        </p:scale>
        <p:origin x="316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3A1E9-4396-4836-B3E8-8980885946B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733C69B-154A-455E-AEC4-0BFC75B02BDD}">
      <dgm:prSet phldrT="[Text]" custT="1"/>
      <dgm:spPr>
        <a:solidFill>
          <a:srgbClr val="14506E"/>
        </a:solidFill>
      </dgm:spPr>
      <dgm:t>
        <a:bodyPr/>
        <a:lstStyle/>
        <a:p>
          <a:pPr algn="l">
            <a:lnSpc>
              <a:spcPct val="110000"/>
            </a:lnSpc>
            <a:spcAft>
              <a:spcPts val="0"/>
            </a:spcAft>
            <a:buFont typeface="Wingdings" panose="05000000000000000000" pitchFamily="2" charset="2"/>
            <a:buChar char="§"/>
          </a:pPr>
          <a:r>
            <a:rPr lang="en-US" sz="1600" dirty="0">
              <a:latin typeface="Metropolis" panose="00000500000000000000" pitchFamily="2" charset="0"/>
            </a:rPr>
            <a:t>For the 2025 valuation, consulting actuary will determine the 2027-29 biennium </a:t>
          </a:r>
          <a:r>
            <a:rPr lang="en-US" sz="1600" b="1" dirty="0">
              <a:latin typeface="Metropolis" panose="00000500000000000000" pitchFamily="2" charset="0"/>
            </a:rPr>
            <a:t>contribution rate </a:t>
          </a:r>
          <a:r>
            <a:rPr lang="en-US" sz="1600" dirty="0">
              <a:latin typeface="Metropolis" panose="00000500000000000000" pitchFamily="2" charset="0"/>
            </a:rPr>
            <a:t>for each employer.</a:t>
          </a:r>
        </a:p>
      </dgm:t>
    </dgm:pt>
    <dgm:pt modelId="{95079074-7028-4E99-A063-21DED02E54C8}" type="parTrans" cxnId="{F7C8AF2F-0659-45DB-8556-F0962A2D82B3}">
      <dgm:prSet/>
      <dgm:spPr/>
      <dgm:t>
        <a:bodyPr/>
        <a:lstStyle/>
        <a:p>
          <a:endParaRPr lang="en-US"/>
        </a:p>
      </dgm:t>
    </dgm:pt>
    <dgm:pt modelId="{9FCEE901-19BA-47AD-94F8-6ECA74B0A055}" type="sibTrans" cxnId="{F7C8AF2F-0659-45DB-8556-F0962A2D82B3}">
      <dgm:prSet/>
      <dgm:spPr/>
      <dgm:t>
        <a:bodyPr/>
        <a:lstStyle/>
        <a:p>
          <a:endParaRPr lang="en-US"/>
        </a:p>
      </dgm:t>
    </dgm:pt>
    <dgm:pt modelId="{5C0C049D-C812-44E9-8019-68A02902D7B7}">
      <dgm:prSet phldrT="[Text]" custT="1"/>
      <dgm:spPr>
        <a:solidFill>
          <a:srgbClr val="14506E"/>
        </a:solidFill>
      </dgm:spPr>
      <dgm:t>
        <a:bodyPr/>
        <a:lstStyle/>
        <a:p>
          <a:pPr algn="l">
            <a:lnSpc>
              <a:spcPct val="110000"/>
            </a:lnSpc>
            <a:spcAft>
              <a:spcPts val="0"/>
            </a:spcAft>
            <a:buFont typeface="Wingdings" panose="05000000000000000000" pitchFamily="2" charset="2"/>
            <a:buChar char="§"/>
          </a:pPr>
          <a:r>
            <a:rPr lang="en-US" sz="1600" dirty="0">
              <a:latin typeface="Metropolis" panose="00000500000000000000" pitchFamily="2" charset="0"/>
            </a:rPr>
            <a:t>Contribution rate will </a:t>
          </a:r>
          <a:r>
            <a:rPr lang="en-US" sz="1600" b="1" dirty="0">
              <a:latin typeface="Metropolis" panose="00000500000000000000" pitchFamily="2" charset="0"/>
            </a:rPr>
            <a:t>not</a:t>
          </a:r>
          <a:r>
            <a:rPr lang="en-US" sz="1600" dirty="0">
              <a:latin typeface="Metropolis" panose="00000500000000000000" pitchFamily="2" charset="0"/>
            </a:rPr>
            <a:t> reflect any offset for side accounts expiring 12/31/2027.</a:t>
          </a: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dgm:t>
    </dgm:pt>
    <dgm:pt modelId="{CDD84101-B9B5-4531-99A1-3CC60C2CB3DE}" type="parTrans" cxnId="{98744D71-260A-410F-A4F7-4ED0F488380C}">
      <dgm:prSet/>
      <dgm:spPr/>
      <dgm:t>
        <a:bodyPr/>
        <a:lstStyle/>
        <a:p>
          <a:endParaRPr lang="en-US"/>
        </a:p>
      </dgm:t>
    </dgm:pt>
    <dgm:pt modelId="{03AF5ADE-9983-43CA-83F4-BF2173B13356}" type="sibTrans" cxnId="{98744D71-260A-410F-A4F7-4ED0F488380C}">
      <dgm:prSet/>
      <dgm:spPr/>
      <dgm:t>
        <a:bodyPr/>
        <a:lstStyle/>
        <a:p>
          <a:endParaRPr lang="en-US"/>
        </a:p>
      </dgm:t>
    </dgm:pt>
    <dgm:pt modelId="{06B719D9-A5A3-4B23-A129-1BBE0CF75C1F}">
      <dgm:prSet phldrT="[Text]" custT="1"/>
      <dgm:spPr>
        <a:solidFill>
          <a:srgbClr val="14506E"/>
        </a:solidFill>
      </dgm:spPr>
      <dgm:t>
        <a:bodyPr/>
        <a:lstStyle/>
        <a:p>
          <a:pPr algn="l">
            <a:lnSpc>
              <a:spcPct val="110000"/>
            </a:lnSpc>
            <a:spcAft>
              <a:spcPts val="0"/>
            </a:spcAft>
            <a:buFont typeface="Wingdings" panose="05000000000000000000" pitchFamily="2" charset="2"/>
            <a:buChar char="§"/>
          </a:pPr>
          <a:r>
            <a:rPr lang="en-US" sz="1600" b="1" dirty="0">
              <a:latin typeface="Metropolis" panose="00000500000000000000" pitchFamily="2" charset="0"/>
            </a:rPr>
            <a:t>Side account balance </a:t>
          </a:r>
          <a:r>
            <a:rPr lang="en-US" sz="1600" dirty="0">
              <a:latin typeface="Metropolis" panose="00000500000000000000" pitchFamily="2" charset="0"/>
            </a:rPr>
            <a:t>as of 12/31/2026 </a:t>
          </a:r>
          <a:br>
            <a:rPr lang="en-US" sz="1600" dirty="0">
              <a:latin typeface="Metropolis" panose="00000500000000000000" pitchFamily="2" charset="0"/>
            </a:rPr>
          </a:br>
          <a:r>
            <a:rPr lang="en-US" sz="1600" dirty="0">
              <a:latin typeface="Metropolis" panose="00000500000000000000" pitchFamily="2" charset="0"/>
            </a:rPr>
            <a:t>(+ earnings) will be calculated in </a:t>
          </a:r>
          <a:br>
            <a:rPr lang="en-US" sz="1600" dirty="0">
              <a:latin typeface="Metropolis" panose="00000500000000000000" pitchFamily="2" charset="0"/>
            </a:rPr>
          </a:br>
          <a:r>
            <a:rPr lang="en-US" sz="1600" dirty="0">
              <a:latin typeface="Metropolis" panose="00000500000000000000" pitchFamily="2" charset="0"/>
            </a:rPr>
            <a:t>April 2027.</a:t>
          </a: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600" dirty="0">
            <a:latin typeface="Metropolis" panose="00000500000000000000" pitchFamily="2" charset="0"/>
          </a:endParaRPr>
        </a:p>
      </dgm:t>
    </dgm:pt>
    <dgm:pt modelId="{B9E1269B-9831-42F5-B164-5AFC065E6DF3}" type="parTrans" cxnId="{7F2A6690-D2C3-46BC-9BD8-DFBDC6D3D99B}">
      <dgm:prSet/>
      <dgm:spPr/>
      <dgm:t>
        <a:bodyPr/>
        <a:lstStyle/>
        <a:p>
          <a:endParaRPr lang="en-US"/>
        </a:p>
      </dgm:t>
    </dgm:pt>
    <dgm:pt modelId="{AA2B2D82-7B5E-4CCE-B773-A09F613EA979}" type="sibTrans" cxnId="{7F2A6690-D2C3-46BC-9BD8-DFBDC6D3D99B}">
      <dgm:prSet/>
      <dgm:spPr/>
      <dgm:t>
        <a:bodyPr/>
        <a:lstStyle/>
        <a:p>
          <a:endParaRPr lang="en-US"/>
        </a:p>
      </dgm:t>
    </dgm:pt>
    <dgm:pt modelId="{85DCB221-6E46-4110-A08E-7F12EA8078CA}" type="pres">
      <dgm:prSet presAssocID="{C103A1E9-4396-4836-B3E8-8980885946BF}" presName="Name0" presStyleCnt="0">
        <dgm:presLayoutVars>
          <dgm:dir/>
          <dgm:resizeHandles val="exact"/>
        </dgm:presLayoutVars>
      </dgm:prSet>
      <dgm:spPr/>
    </dgm:pt>
    <dgm:pt modelId="{7A840C83-B9FE-4D42-9435-82AE2C5551F2}" type="pres">
      <dgm:prSet presAssocID="{D733C69B-154A-455E-AEC4-0BFC75B02BDD}" presName="node" presStyleLbl="node1" presStyleIdx="0" presStyleCnt="3" custLinFactNeighborX="-4497" custLinFactNeighborY="898">
        <dgm:presLayoutVars>
          <dgm:bulletEnabled val="1"/>
        </dgm:presLayoutVars>
      </dgm:prSet>
      <dgm:spPr>
        <a:prstGeom prst="flowChartOffpageConnector">
          <a:avLst/>
        </a:prstGeom>
      </dgm:spPr>
    </dgm:pt>
    <dgm:pt modelId="{B7E0C177-C6D7-4EC6-8BE5-95A3D5CDE347}" type="pres">
      <dgm:prSet presAssocID="{9FCEE901-19BA-47AD-94F8-6ECA74B0A055}" presName="sibTrans" presStyleCnt="0"/>
      <dgm:spPr/>
    </dgm:pt>
    <dgm:pt modelId="{63C6F294-A6AC-4C93-AECE-53111958D204}" type="pres">
      <dgm:prSet presAssocID="{5C0C049D-C812-44E9-8019-68A02902D7B7}" presName="node" presStyleLbl="node1" presStyleIdx="1" presStyleCnt="3" custLinFactNeighborX="-29446" custLinFactNeighborY="-989">
        <dgm:presLayoutVars>
          <dgm:bulletEnabled val="1"/>
        </dgm:presLayoutVars>
      </dgm:prSet>
      <dgm:spPr>
        <a:prstGeom prst="flowChartOffpageConnector">
          <a:avLst/>
        </a:prstGeom>
      </dgm:spPr>
    </dgm:pt>
    <dgm:pt modelId="{F19F4E0F-5DD1-4AD8-8381-8E49560F45D5}" type="pres">
      <dgm:prSet presAssocID="{03AF5ADE-9983-43CA-83F4-BF2173B13356}" presName="sibTrans" presStyleCnt="0"/>
      <dgm:spPr/>
    </dgm:pt>
    <dgm:pt modelId="{299A092D-51D4-4E34-9DC8-F6ACE1366484}" type="pres">
      <dgm:prSet presAssocID="{06B719D9-A5A3-4B23-A129-1BBE0CF75C1F}" presName="node" presStyleLbl="node1" presStyleIdx="2" presStyleCnt="3" custLinFactNeighborX="-57051">
        <dgm:presLayoutVars>
          <dgm:bulletEnabled val="1"/>
        </dgm:presLayoutVars>
      </dgm:prSet>
      <dgm:spPr>
        <a:prstGeom prst="flowChartOffpageConnector">
          <a:avLst/>
        </a:prstGeom>
      </dgm:spPr>
    </dgm:pt>
  </dgm:ptLst>
  <dgm:cxnLst>
    <dgm:cxn modelId="{F7C8AF2F-0659-45DB-8556-F0962A2D82B3}" srcId="{C103A1E9-4396-4836-B3E8-8980885946BF}" destId="{D733C69B-154A-455E-AEC4-0BFC75B02BDD}" srcOrd="0" destOrd="0" parTransId="{95079074-7028-4E99-A063-21DED02E54C8}" sibTransId="{9FCEE901-19BA-47AD-94F8-6ECA74B0A055}"/>
    <dgm:cxn modelId="{1311B547-17D8-4BB3-AEB2-DE30D720F9AE}" type="presOf" srcId="{C103A1E9-4396-4836-B3E8-8980885946BF}" destId="{85DCB221-6E46-4110-A08E-7F12EA8078CA}" srcOrd="0" destOrd="0" presId="urn:microsoft.com/office/officeart/2005/8/layout/hList6"/>
    <dgm:cxn modelId="{6D46A64B-B7FA-4B89-8195-79CE3B56CF30}" type="presOf" srcId="{5C0C049D-C812-44E9-8019-68A02902D7B7}" destId="{63C6F294-A6AC-4C93-AECE-53111958D204}" srcOrd="0" destOrd="0" presId="urn:microsoft.com/office/officeart/2005/8/layout/hList6"/>
    <dgm:cxn modelId="{98744D71-260A-410F-A4F7-4ED0F488380C}" srcId="{C103A1E9-4396-4836-B3E8-8980885946BF}" destId="{5C0C049D-C812-44E9-8019-68A02902D7B7}" srcOrd="1" destOrd="0" parTransId="{CDD84101-B9B5-4531-99A1-3CC60C2CB3DE}" sibTransId="{03AF5ADE-9983-43CA-83F4-BF2173B13356}"/>
    <dgm:cxn modelId="{0298325A-86D0-4B25-9820-CC6C23FB69F3}" type="presOf" srcId="{D733C69B-154A-455E-AEC4-0BFC75B02BDD}" destId="{7A840C83-B9FE-4D42-9435-82AE2C5551F2}" srcOrd="0" destOrd="0" presId="urn:microsoft.com/office/officeart/2005/8/layout/hList6"/>
    <dgm:cxn modelId="{7F2A6690-D2C3-46BC-9BD8-DFBDC6D3D99B}" srcId="{C103A1E9-4396-4836-B3E8-8980885946BF}" destId="{06B719D9-A5A3-4B23-A129-1BBE0CF75C1F}" srcOrd="2" destOrd="0" parTransId="{B9E1269B-9831-42F5-B164-5AFC065E6DF3}" sibTransId="{AA2B2D82-7B5E-4CCE-B773-A09F613EA979}"/>
    <dgm:cxn modelId="{63085C94-F334-4DA2-8E67-21F656BBCDC7}" type="presOf" srcId="{06B719D9-A5A3-4B23-A129-1BBE0CF75C1F}" destId="{299A092D-51D4-4E34-9DC8-F6ACE1366484}" srcOrd="0" destOrd="0" presId="urn:microsoft.com/office/officeart/2005/8/layout/hList6"/>
    <dgm:cxn modelId="{83327022-2B41-4E01-9D9D-5E667DA67950}" type="presParOf" srcId="{85DCB221-6E46-4110-A08E-7F12EA8078CA}" destId="{7A840C83-B9FE-4D42-9435-82AE2C5551F2}" srcOrd="0" destOrd="0" presId="urn:microsoft.com/office/officeart/2005/8/layout/hList6"/>
    <dgm:cxn modelId="{877B5689-7C81-4C3C-AFDC-617006BEFA0D}" type="presParOf" srcId="{85DCB221-6E46-4110-A08E-7F12EA8078CA}" destId="{B7E0C177-C6D7-4EC6-8BE5-95A3D5CDE347}" srcOrd="1" destOrd="0" presId="urn:microsoft.com/office/officeart/2005/8/layout/hList6"/>
    <dgm:cxn modelId="{C0152419-1D92-4878-A355-A8AA92E0A498}" type="presParOf" srcId="{85DCB221-6E46-4110-A08E-7F12EA8078CA}" destId="{63C6F294-A6AC-4C93-AECE-53111958D204}" srcOrd="2" destOrd="0" presId="urn:microsoft.com/office/officeart/2005/8/layout/hList6"/>
    <dgm:cxn modelId="{C44AF3EC-4B0F-4969-89BA-924C45B4DD79}" type="presParOf" srcId="{85DCB221-6E46-4110-A08E-7F12EA8078CA}" destId="{F19F4E0F-5DD1-4AD8-8381-8E49560F45D5}" srcOrd="3" destOrd="0" presId="urn:microsoft.com/office/officeart/2005/8/layout/hList6"/>
    <dgm:cxn modelId="{8F4738C4-4582-4DE0-86AC-F02C4738B1C1}" type="presParOf" srcId="{85DCB221-6E46-4110-A08E-7F12EA8078CA}" destId="{299A092D-51D4-4E34-9DC8-F6ACE1366484}"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A1E9-4396-4836-B3E8-8980885946B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733C69B-154A-455E-AEC4-0BFC75B02BDD}">
      <dgm:prSet phldrT="[Text]" custT="1"/>
      <dgm:spPr>
        <a:solidFill>
          <a:srgbClr val="3A7940"/>
        </a:solidFill>
      </dgm:spPr>
      <dgm:t>
        <a:bodyPr/>
        <a:lstStyle/>
        <a:p>
          <a:pPr algn="l">
            <a:lnSpc>
              <a:spcPct val="110000"/>
            </a:lnSpc>
            <a:spcAft>
              <a:spcPts val="0"/>
            </a:spcAft>
          </a:pPr>
          <a:r>
            <a:rPr lang="en-US" sz="1400" dirty="0">
              <a:latin typeface="Metropolis" panose="00000500000000000000" pitchFamily="2" charset="0"/>
            </a:rPr>
            <a:t>If no new side account is selected, 30% of the 12/31/2026 side account balance will be </a:t>
          </a:r>
          <a:r>
            <a:rPr lang="en-US" sz="1400" b="1" dirty="0">
              <a:latin typeface="Metropolis" panose="00000500000000000000" pitchFamily="2" charset="0"/>
            </a:rPr>
            <a:t>credited</a:t>
          </a:r>
          <a:r>
            <a:rPr lang="en-US" sz="1400" dirty="0">
              <a:latin typeface="Metropolis" panose="00000500000000000000" pitchFamily="2" charset="0"/>
            </a:rPr>
            <a:t> to employer’s account.</a:t>
          </a:r>
        </a:p>
        <a:p>
          <a:pPr algn="l">
            <a:lnSpc>
              <a:spcPct val="110000"/>
            </a:lnSpc>
            <a:spcAft>
              <a:spcPts val="0"/>
            </a:spcAft>
          </a:pPr>
          <a:endParaRPr lang="en-US" sz="1400" dirty="0">
            <a:latin typeface="Metropolis" panose="00000500000000000000" pitchFamily="2" charset="0"/>
          </a:endParaRPr>
        </a:p>
        <a:p>
          <a:pPr algn="l">
            <a:lnSpc>
              <a:spcPct val="110000"/>
            </a:lnSpc>
            <a:spcAft>
              <a:spcPts val="0"/>
            </a:spcAft>
          </a:pPr>
          <a:endParaRPr lang="en-US" sz="1400" dirty="0">
            <a:latin typeface="Metropolis" panose="00000500000000000000" pitchFamily="2" charset="0"/>
          </a:endParaRPr>
        </a:p>
        <a:p>
          <a:pPr algn="l">
            <a:lnSpc>
              <a:spcPct val="110000"/>
            </a:lnSpc>
            <a:spcAft>
              <a:spcPts val="0"/>
            </a:spcAft>
          </a:pPr>
          <a:endParaRPr lang="en-US" sz="1400" dirty="0">
            <a:latin typeface="Metropolis" panose="00000500000000000000" pitchFamily="2" charset="0"/>
          </a:endParaRPr>
        </a:p>
        <a:p>
          <a:pPr algn="l">
            <a:lnSpc>
              <a:spcPct val="110000"/>
            </a:lnSpc>
            <a:spcAft>
              <a:spcPts val="0"/>
            </a:spcAft>
          </a:pPr>
          <a:endParaRPr lang="en-US" sz="1400" dirty="0">
            <a:latin typeface="Metropolis" panose="00000500000000000000" pitchFamily="2" charset="0"/>
          </a:endParaRPr>
        </a:p>
      </dgm:t>
    </dgm:pt>
    <dgm:pt modelId="{95079074-7028-4E99-A063-21DED02E54C8}" type="parTrans" cxnId="{F7C8AF2F-0659-45DB-8556-F0962A2D82B3}">
      <dgm:prSet/>
      <dgm:spPr/>
      <dgm:t>
        <a:bodyPr/>
        <a:lstStyle/>
        <a:p>
          <a:endParaRPr lang="en-US"/>
        </a:p>
      </dgm:t>
    </dgm:pt>
    <dgm:pt modelId="{9FCEE901-19BA-47AD-94F8-6ECA74B0A055}" type="sibTrans" cxnId="{F7C8AF2F-0659-45DB-8556-F0962A2D82B3}">
      <dgm:prSet/>
      <dgm:spPr/>
      <dgm:t>
        <a:bodyPr/>
        <a:lstStyle/>
        <a:p>
          <a:endParaRPr lang="en-US"/>
        </a:p>
      </dgm:t>
    </dgm:pt>
    <dgm:pt modelId="{5C0C049D-C812-44E9-8019-68A02902D7B7}">
      <dgm:prSet phldrT="[Text]" custT="1"/>
      <dgm:spPr>
        <a:solidFill>
          <a:srgbClr val="3A7940"/>
        </a:solidFill>
      </dgm:spPr>
      <dgm:t>
        <a:bodyPr/>
        <a:lstStyle/>
        <a:p>
          <a:pPr algn="l">
            <a:lnSpc>
              <a:spcPct val="110000"/>
            </a:lnSpc>
            <a:spcAft>
              <a:spcPts val="0"/>
            </a:spcAft>
            <a:buFont typeface="Wingdings" panose="05000000000000000000" pitchFamily="2" charset="2"/>
            <a:buChar char="§"/>
          </a:pPr>
          <a:r>
            <a:rPr lang="en-US" sz="1400" dirty="0">
              <a:latin typeface="Metropolis" panose="00000500000000000000" pitchFamily="2" charset="0"/>
            </a:rPr>
            <a:t>Credit will be available to employer on </a:t>
          </a:r>
          <a:r>
            <a:rPr lang="en-US" sz="1400" b="1" dirty="0">
              <a:latin typeface="Metropolis" panose="00000500000000000000" pitchFamily="2" charset="0"/>
            </a:rPr>
            <a:t>6/30/2027</a:t>
          </a:r>
          <a:r>
            <a:rPr lang="en-US" sz="1400" dirty="0">
              <a:latin typeface="Metropolis" panose="00000500000000000000" pitchFamily="2" charset="0"/>
            </a:rPr>
            <a:t> and will remain until extinguished by subsequent contributions due.</a:t>
          </a: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dgm:t>
    </dgm:pt>
    <dgm:pt modelId="{CDD84101-B9B5-4531-99A1-3CC60C2CB3DE}" type="parTrans" cxnId="{98744D71-260A-410F-A4F7-4ED0F488380C}">
      <dgm:prSet/>
      <dgm:spPr/>
      <dgm:t>
        <a:bodyPr/>
        <a:lstStyle/>
        <a:p>
          <a:endParaRPr lang="en-US"/>
        </a:p>
      </dgm:t>
    </dgm:pt>
    <dgm:pt modelId="{03AF5ADE-9983-43CA-83F4-BF2173B13356}" type="sibTrans" cxnId="{98744D71-260A-410F-A4F7-4ED0F488380C}">
      <dgm:prSet/>
      <dgm:spPr/>
      <dgm:t>
        <a:bodyPr/>
        <a:lstStyle/>
        <a:p>
          <a:endParaRPr lang="en-US"/>
        </a:p>
      </dgm:t>
    </dgm:pt>
    <dgm:pt modelId="{06B719D9-A5A3-4B23-A129-1BBE0CF75C1F}">
      <dgm:prSet phldrT="[Text]" custT="1"/>
      <dgm:spPr>
        <a:solidFill>
          <a:srgbClr val="3A7940"/>
        </a:solidFill>
      </dgm:spPr>
      <dgm:t>
        <a:bodyPr/>
        <a:lstStyle/>
        <a:p>
          <a:pPr algn="l">
            <a:lnSpc>
              <a:spcPct val="110000"/>
            </a:lnSpc>
            <a:spcAft>
              <a:spcPts val="0"/>
            </a:spcAft>
            <a:buFont typeface="Wingdings" panose="05000000000000000000" pitchFamily="2" charset="2"/>
            <a:buChar char="§"/>
          </a:pPr>
          <a:r>
            <a:rPr lang="en-US" sz="1400" dirty="0">
              <a:latin typeface="Metropolis" panose="00000500000000000000" pitchFamily="2" charset="0"/>
            </a:rPr>
            <a:t>On 7/1/2027, </a:t>
          </a:r>
          <a:r>
            <a:rPr lang="en-US" sz="1400" b="1" dirty="0">
              <a:latin typeface="Metropolis" panose="00000500000000000000" pitchFamily="2" charset="0"/>
            </a:rPr>
            <a:t>new contribution rates </a:t>
          </a:r>
          <a:r>
            <a:rPr lang="en-US" sz="1400" dirty="0">
              <a:latin typeface="Metropolis" panose="00000500000000000000" pitchFamily="2" charset="0"/>
            </a:rPr>
            <a:t>based on 2025 valuation will apply. </a:t>
          </a: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r>
            <a:rPr lang="en-US" sz="1400" dirty="0">
              <a:latin typeface="Metropolis" panose="00000500000000000000" pitchFamily="2" charset="0"/>
            </a:rPr>
            <a:t>Rates will include </a:t>
          </a:r>
          <a:r>
            <a:rPr lang="en-US" sz="1400" b="1" dirty="0">
              <a:latin typeface="Metropolis" panose="00000500000000000000" pitchFamily="2" charset="0"/>
            </a:rPr>
            <a:t>no side account rate offset </a:t>
          </a:r>
          <a:r>
            <a:rPr lang="en-US" sz="1400" dirty="0">
              <a:latin typeface="Metropolis" panose="00000500000000000000" pitchFamily="2" charset="0"/>
            </a:rPr>
            <a:t>for accounts expiring on 12/31/2027.</a:t>
          </a:r>
        </a:p>
      </dgm:t>
    </dgm:pt>
    <dgm:pt modelId="{B9E1269B-9831-42F5-B164-5AFC065E6DF3}" type="parTrans" cxnId="{7F2A6690-D2C3-46BC-9BD8-DFBDC6D3D99B}">
      <dgm:prSet/>
      <dgm:spPr/>
      <dgm:t>
        <a:bodyPr/>
        <a:lstStyle/>
        <a:p>
          <a:endParaRPr lang="en-US"/>
        </a:p>
      </dgm:t>
    </dgm:pt>
    <dgm:pt modelId="{AA2B2D82-7B5E-4CCE-B773-A09F613EA979}" type="sibTrans" cxnId="{7F2A6690-D2C3-46BC-9BD8-DFBDC6D3D99B}">
      <dgm:prSet/>
      <dgm:spPr/>
      <dgm:t>
        <a:bodyPr/>
        <a:lstStyle/>
        <a:p>
          <a:endParaRPr lang="en-US"/>
        </a:p>
      </dgm:t>
    </dgm:pt>
    <dgm:pt modelId="{85DCB221-6E46-4110-A08E-7F12EA8078CA}" type="pres">
      <dgm:prSet presAssocID="{C103A1E9-4396-4836-B3E8-8980885946BF}" presName="Name0" presStyleCnt="0">
        <dgm:presLayoutVars>
          <dgm:dir/>
          <dgm:resizeHandles val="exact"/>
        </dgm:presLayoutVars>
      </dgm:prSet>
      <dgm:spPr/>
    </dgm:pt>
    <dgm:pt modelId="{7A840C83-B9FE-4D42-9435-82AE2C5551F2}" type="pres">
      <dgm:prSet presAssocID="{D733C69B-154A-455E-AEC4-0BFC75B02BDD}" presName="node" presStyleLbl="node1" presStyleIdx="0" presStyleCnt="3">
        <dgm:presLayoutVars>
          <dgm:bulletEnabled val="1"/>
        </dgm:presLayoutVars>
      </dgm:prSet>
      <dgm:spPr>
        <a:prstGeom prst="flowChartOffpageConnector">
          <a:avLst/>
        </a:prstGeom>
      </dgm:spPr>
    </dgm:pt>
    <dgm:pt modelId="{B7E0C177-C6D7-4EC6-8BE5-95A3D5CDE347}" type="pres">
      <dgm:prSet presAssocID="{9FCEE901-19BA-47AD-94F8-6ECA74B0A055}" presName="sibTrans" presStyleCnt="0"/>
      <dgm:spPr/>
    </dgm:pt>
    <dgm:pt modelId="{63C6F294-A6AC-4C93-AECE-53111958D204}" type="pres">
      <dgm:prSet presAssocID="{5C0C049D-C812-44E9-8019-68A02902D7B7}" presName="node" presStyleLbl="node1" presStyleIdx="1" presStyleCnt="3">
        <dgm:presLayoutVars>
          <dgm:bulletEnabled val="1"/>
        </dgm:presLayoutVars>
      </dgm:prSet>
      <dgm:spPr>
        <a:prstGeom prst="flowChartOffpageConnector">
          <a:avLst/>
        </a:prstGeom>
      </dgm:spPr>
    </dgm:pt>
    <dgm:pt modelId="{F19F4E0F-5DD1-4AD8-8381-8E49560F45D5}" type="pres">
      <dgm:prSet presAssocID="{03AF5ADE-9983-43CA-83F4-BF2173B13356}" presName="sibTrans" presStyleCnt="0"/>
      <dgm:spPr/>
    </dgm:pt>
    <dgm:pt modelId="{299A092D-51D4-4E34-9DC8-F6ACE1366484}" type="pres">
      <dgm:prSet presAssocID="{06B719D9-A5A3-4B23-A129-1BBE0CF75C1F}" presName="node" presStyleLbl="node1" presStyleIdx="2" presStyleCnt="3">
        <dgm:presLayoutVars>
          <dgm:bulletEnabled val="1"/>
        </dgm:presLayoutVars>
      </dgm:prSet>
      <dgm:spPr>
        <a:prstGeom prst="flowChartOffpageConnector">
          <a:avLst/>
        </a:prstGeom>
      </dgm:spPr>
    </dgm:pt>
  </dgm:ptLst>
  <dgm:cxnLst>
    <dgm:cxn modelId="{F7C8AF2F-0659-45DB-8556-F0962A2D82B3}" srcId="{C103A1E9-4396-4836-B3E8-8980885946BF}" destId="{D733C69B-154A-455E-AEC4-0BFC75B02BDD}" srcOrd="0" destOrd="0" parTransId="{95079074-7028-4E99-A063-21DED02E54C8}" sibTransId="{9FCEE901-19BA-47AD-94F8-6ECA74B0A055}"/>
    <dgm:cxn modelId="{1311B547-17D8-4BB3-AEB2-DE30D720F9AE}" type="presOf" srcId="{C103A1E9-4396-4836-B3E8-8980885946BF}" destId="{85DCB221-6E46-4110-A08E-7F12EA8078CA}" srcOrd="0" destOrd="0" presId="urn:microsoft.com/office/officeart/2005/8/layout/hList6"/>
    <dgm:cxn modelId="{6D46A64B-B7FA-4B89-8195-79CE3B56CF30}" type="presOf" srcId="{5C0C049D-C812-44E9-8019-68A02902D7B7}" destId="{63C6F294-A6AC-4C93-AECE-53111958D204}" srcOrd="0" destOrd="0" presId="urn:microsoft.com/office/officeart/2005/8/layout/hList6"/>
    <dgm:cxn modelId="{98744D71-260A-410F-A4F7-4ED0F488380C}" srcId="{C103A1E9-4396-4836-B3E8-8980885946BF}" destId="{5C0C049D-C812-44E9-8019-68A02902D7B7}" srcOrd="1" destOrd="0" parTransId="{CDD84101-B9B5-4531-99A1-3CC60C2CB3DE}" sibTransId="{03AF5ADE-9983-43CA-83F4-BF2173B13356}"/>
    <dgm:cxn modelId="{0298325A-86D0-4B25-9820-CC6C23FB69F3}" type="presOf" srcId="{D733C69B-154A-455E-AEC4-0BFC75B02BDD}" destId="{7A840C83-B9FE-4D42-9435-82AE2C5551F2}" srcOrd="0" destOrd="0" presId="urn:microsoft.com/office/officeart/2005/8/layout/hList6"/>
    <dgm:cxn modelId="{7F2A6690-D2C3-46BC-9BD8-DFBDC6D3D99B}" srcId="{C103A1E9-4396-4836-B3E8-8980885946BF}" destId="{06B719D9-A5A3-4B23-A129-1BBE0CF75C1F}" srcOrd="2" destOrd="0" parTransId="{B9E1269B-9831-42F5-B164-5AFC065E6DF3}" sibTransId="{AA2B2D82-7B5E-4CCE-B773-A09F613EA979}"/>
    <dgm:cxn modelId="{63085C94-F334-4DA2-8E67-21F656BBCDC7}" type="presOf" srcId="{06B719D9-A5A3-4B23-A129-1BBE0CF75C1F}" destId="{299A092D-51D4-4E34-9DC8-F6ACE1366484}" srcOrd="0" destOrd="0" presId="urn:microsoft.com/office/officeart/2005/8/layout/hList6"/>
    <dgm:cxn modelId="{83327022-2B41-4E01-9D9D-5E667DA67950}" type="presParOf" srcId="{85DCB221-6E46-4110-A08E-7F12EA8078CA}" destId="{7A840C83-B9FE-4D42-9435-82AE2C5551F2}" srcOrd="0" destOrd="0" presId="urn:microsoft.com/office/officeart/2005/8/layout/hList6"/>
    <dgm:cxn modelId="{877B5689-7C81-4C3C-AFDC-617006BEFA0D}" type="presParOf" srcId="{85DCB221-6E46-4110-A08E-7F12EA8078CA}" destId="{B7E0C177-C6D7-4EC6-8BE5-95A3D5CDE347}" srcOrd="1" destOrd="0" presId="urn:microsoft.com/office/officeart/2005/8/layout/hList6"/>
    <dgm:cxn modelId="{C0152419-1D92-4878-A355-A8AA92E0A498}" type="presParOf" srcId="{85DCB221-6E46-4110-A08E-7F12EA8078CA}" destId="{63C6F294-A6AC-4C93-AECE-53111958D204}" srcOrd="2" destOrd="0" presId="urn:microsoft.com/office/officeart/2005/8/layout/hList6"/>
    <dgm:cxn modelId="{C44AF3EC-4B0F-4969-89BA-924C45B4DD79}" type="presParOf" srcId="{85DCB221-6E46-4110-A08E-7F12EA8078CA}" destId="{F19F4E0F-5DD1-4AD8-8381-8E49560F45D5}" srcOrd="3" destOrd="0" presId="urn:microsoft.com/office/officeart/2005/8/layout/hList6"/>
    <dgm:cxn modelId="{8F4738C4-4582-4DE0-86AC-F02C4738B1C1}" type="presParOf" srcId="{85DCB221-6E46-4110-A08E-7F12EA8078CA}" destId="{299A092D-51D4-4E34-9DC8-F6ACE1366484}"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3A1E9-4396-4836-B3E8-8980885946B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733C69B-154A-455E-AEC4-0BFC75B02BDD}">
      <dgm:prSet phldrT="[Text]" custT="1"/>
      <dgm:spPr>
        <a:solidFill>
          <a:srgbClr val="3A7940"/>
        </a:solidFill>
      </dgm:spPr>
      <dgm:t>
        <a:bodyPr/>
        <a:lstStyle/>
        <a:p>
          <a:pPr algn="l">
            <a:lnSpc>
              <a:spcPct val="110000"/>
            </a:lnSpc>
            <a:spcAft>
              <a:spcPts val="0"/>
            </a:spcAft>
          </a:pPr>
          <a:r>
            <a:rPr lang="en-US" sz="1400" dirty="0">
              <a:latin typeface="Metropolis" panose="00000500000000000000" pitchFamily="2" charset="0"/>
            </a:rPr>
            <a:t>In October 2027, </a:t>
          </a:r>
          <a:r>
            <a:rPr lang="en-US" sz="1400" b="1" dirty="0">
              <a:latin typeface="Metropolis" panose="00000500000000000000" pitchFamily="2" charset="0"/>
            </a:rPr>
            <a:t>final side account balance </a:t>
          </a:r>
          <a:r>
            <a:rPr lang="en-US" sz="1400" dirty="0">
              <a:latin typeface="Metropolis" panose="00000500000000000000" pitchFamily="2" charset="0"/>
            </a:rPr>
            <a:t>effective 6/30/2027 will be calculated. </a:t>
          </a:r>
        </a:p>
        <a:p>
          <a:pPr algn="l">
            <a:lnSpc>
              <a:spcPct val="110000"/>
            </a:lnSpc>
            <a:spcAft>
              <a:spcPts val="0"/>
            </a:spcAft>
          </a:pPr>
          <a:endParaRPr lang="en-US" sz="1400" dirty="0">
            <a:latin typeface="Metropolis" panose="00000500000000000000" pitchFamily="2" charset="0"/>
          </a:endParaRPr>
        </a:p>
        <a:p>
          <a:pPr algn="l">
            <a:lnSpc>
              <a:spcPct val="110000"/>
            </a:lnSpc>
            <a:spcAft>
              <a:spcPts val="0"/>
            </a:spcAft>
          </a:pPr>
          <a:r>
            <a:rPr lang="en-US" sz="1400" dirty="0">
              <a:latin typeface="Metropolis" panose="00000500000000000000" pitchFamily="2" charset="0"/>
            </a:rPr>
            <a:t>Balance will  reflect credit made available 6/30/2027.</a:t>
          </a:r>
          <a:br>
            <a:rPr lang="en-US" sz="1400" dirty="0">
              <a:latin typeface="Metropolis" panose="00000500000000000000" pitchFamily="2" charset="0"/>
            </a:rPr>
          </a:br>
          <a:endParaRPr lang="en-US" sz="1400" dirty="0">
            <a:latin typeface="Metropolis" panose="00000500000000000000" pitchFamily="2" charset="0"/>
          </a:endParaRPr>
        </a:p>
        <a:p>
          <a:pPr algn="l">
            <a:lnSpc>
              <a:spcPct val="110000"/>
            </a:lnSpc>
            <a:spcAft>
              <a:spcPts val="0"/>
            </a:spcAft>
          </a:pPr>
          <a:endParaRPr lang="en-US" sz="1400" dirty="0">
            <a:latin typeface="Metropolis" panose="00000500000000000000" pitchFamily="2" charset="0"/>
          </a:endParaRPr>
        </a:p>
      </dgm:t>
    </dgm:pt>
    <dgm:pt modelId="{95079074-7028-4E99-A063-21DED02E54C8}" type="parTrans" cxnId="{F7C8AF2F-0659-45DB-8556-F0962A2D82B3}">
      <dgm:prSet/>
      <dgm:spPr/>
      <dgm:t>
        <a:bodyPr/>
        <a:lstStyle/>
        <a:p>
          <a:endParaRPr lang="en-US"/>
        </a:p>
      </dgm:t>
    </dgm:pt>
    <dgm:pt modelId="{9FCEE901-19BA-47AD-94F8-6ECA74B0A055}" type="sibTrans" cxnId="{F7C8AF2F-0659-45DB-8556-F0962A2D82B3}">
      <dgm:prSet/>
      <dgm:spPr/>
      <dgm:t>
        <a:bodyPr/>
        <a:lstStyle/>
        <a:p>
          <a:endParaRPr lang="en-US"/>
        </a:p>
      </dgm:t>
    </dgm:pt>
    <dgm:pt modelId="{5C0C049D-C812-44E9-8019-68A02902D7B7}">
      <dgm:prSet phldrT="[Text]" custT="1"/>
      <dgm:spPr>
        <a:solidFill>
          <a:srgbClr val="3A7940"/>
        </a:solidFill>
      </dgm:spPr>
      <dgm:t>
        <a:bodyPr/>
        <a:lstStyle/>
        <a:p>
          <a:pPr algn="l">
            <a:lnSpc>
              <a:spcPct val="110000"/>
            </a:lnSpc>
            <a:spcAft>
              <a:spcPts val="0"/>
            </a:spcAft>
            <a:buFont typeface="Wingdings" panose="05000000000000000000" pitchFamily="2" charset="2"/>
            <a:buChar char="§"/>
          </a:pPr>
          <a:r>
            <a:rPr lang="en-US" sz="1400" dirty="0">
              <a:latin typeface="Metropolis" panose="00000500000000000000" pitchFamily="2" charset="0"/>
            </a:rPr>
            <a:t>A </a:t>
          </a:r>
          <a:r>
            <a:rPr lang="en-US" sz="1400" b="1" dirty="0">
              <a:latin typeface="Metropolis" panose="00000500000000000000" pitchFamily="2" charset="0"/>
            </a:rPr>
            <a:t>credit</a:t>
          </a:r>
          <a:r>
            <a:rPr lang="en-US" sz="1400" dirty="0">
              <a:latin typeface="Metropolis" panose="00000500000000000000" pitchFamily="2" charset="0"/>
            </a:rPr>
            <a:t> reflecting this final balance will be available no later than 11/1/2027.</a:t>
          </a: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a:p>
          <a:pPr algn="l">
            <a:lnSpc>
              <a:spcPct val="110000"/>
            </a:lnSpc>
            <a:spcAft>
              <a:spcPts val="0"/>
            </a:spcAft>
            <a:buFont typeface="Wingdings" panose="05000000000000000000" pitchFamily="2" charset="2"/>
            <a:buChar char="§"/>
          </a:pPr>
          <a:endParaRPr lang="en-US" sz="1400" dirty="0">
            <a:latin typeface="Metropolis" panose="00000500000000000000" pitchFamily="2" charset="0"/>
          </a:endParaRPr>
        </a:p>
      </dgm:t>
    </dgm:pt>
    <dgm:pt modelId="{CDD84101-B9B5-4531-99A1-3CC60C2CB3DE}" type="parTrans" cxnId="{98744D71-260A-410F-A4F7-4ED0F488380C}">
      <dgm:prSet/>
      <dgm:spPr/>
      <dgm:t>
        <a:bodyPr/>
        <a:lstStyle/>
        <a:p>
          <a:endParaRPr lang="en-US"/>
        </a:p>
      </dgm:t>
    </dgm:pt>
    <dgm:pt modelId="{03AF5ADE-9983-43CA-83F4-BF2173B13356}" type="sibTrans" cxnId="{98744D71-260A-410F-A4F7-4ED0F488380C}">
      <dgm:prSet/>
      <dgm:spPr/>
      <dgm:t>
        <a:bodyPr/>
        <a:lstStyle/>
        <a:p>
          <a:endParaRPr lang="en-US"/>
        </a:p>
      </dgm:t>
    </dgm:pt>
    <dgm:pt modelId="{85DCB221-6E46-4110-A08E-7F12EA8078CA}" type="pres">
      <dgm:prSet presAssocID="{C103A1E9-4396-4836-B3E8-8980885946BF}" presName="Name0" presStyleCnt="0">
        <dgm:presLayoutVars>
          <dgm:dir/>
          <dgm:resizeHandles val="exact"/>
        </dgm:presLayoutVars>
      </dgm:prSet>
      <dgm:spPr/>
    </dgm:pt>
    <dgm:pt modelId="{7A840C83-B9FE-4D42-9435-82AE2C5551F2}" type="pres">
      <dgm:prSet presAssocID="{D733C69B-154A-455E-AEC4-0BFC75B02BDD}" presName="node" presStyleLbl="node1" presStyleIdx="0" presStyleCnt="2">
        <dgm:presLayoutVars>
          <dgm:bulletEnabled val="1"/>
        </dgm:presLayoutVars>
      </dgm:prSet>
      <dgm:spPr>
        <a:prstGeom prst="flowChartOffpageConnector">
          <a:avLst/>
        </a:prstGeom>
      </dgm:spPr>
    </dgm:pt>
    <dgm:pt modelId="{B7E0C177-C6D7-4EC6-8BE5-95A3D5CDE347}" type="pres">
      <dgm:prSet presAssocID="{9FCEE901-19BA-47AD-94F8-6ECA74B0A055}" presName="sibTrans" presStyleCnt="0"/>
      <dgm:spPr/>
    </dgm:pt>
    <dgm:pt modelId="{63C6F294-A6AC-4C93-AECE-53111958D204}" type="pres">
      <dgm:prSet presAssocID="{5C0C049D-C812-44E9-8019-68A02902D7B7}" presName="node" presStyleLbl="node1" presStyleIdx="1" presStyleCnt="2">
        <dgm:presLayoutVars>
          <dgm:bulletEnabled val="1"/>
        </dgm:presLayoutVars>
      </dgm:prSet>
      <dgm:spPr>
        <a:prstGeom prst="flowChartOffpageConnector">
          <a:avLst/>
        </a:prstGeom>
      </dgm:spPr>
    </dgm:pt>
  </dgm:ptLst>
  <dgm:cxnLst>
    <dgm:cxn modelId="{F7C8AF2F-0659-45DB-8556-F0962A2D82B3}" srcId="{C103A1E9-4396-4836-B3E8-8980885946BF}" destId="{D733C69B-154A-455E-AEC4-0BFC75B02BDD}" srcOrd="0" destOrd="0" parTransId="{95079074-7028-4E99-A063-21DED02E54C8}" sibTransId="{9FCEE901-19BA-47AD-94F8-6ECA74B0A055}"/>
    <dgm:cxn modelId="{1311B547-17D8-4BB3-AEB2-DE30D720F9AE}" type="presOf" srcId="{C103A1E9-4396-4836-B3E8-8980885946BF}" destId="{85DCB221-6E46-4110-A08E-7F12EA8078CA}" srcOrd="0" destOrd="0" presId="urn:microsoft.com/office/officeart/2005/8/layout/hList6"/>
    <dgm:cxn modelId="{6D46A64B-B7FA-4B89-8195-79CE3B56CF30}" type="presOf" srcId="{5C0C049D-C812-44E9-8019-68A02902D7B7}" destId="{63C6F294-A6AC-4C93-AECE-53111958D204}" srcOrd="0" destOrd="0" presId="urn:microsoft.com/office/officeart/2005/8/layout/hList6"/>
    <dgm:cxn modelId="{98744D71-260A-410F-A4F7-4ED0F488380C}" srcId="{C103A1E9-4396-4836-B3E8-8980885946BF}" destId="{5C0C049D-C812-44E9-8019-68A02902D7B7}" srcOrd="1" destOrd="0" parTransId="{CDD84101-B9B5-4531-99A1-3CC60C2CB3DE}" sibTransId="{03AF5ADE-9983-43CA-83F4-BF2173B13356}"/>
    <dgm:cxn modelId="{0298325A-86D0-4B25-9820-CC6C23FB69F3}" type="presOf" srcId="{D733C69B-154A-455E-AEC4-0BFC75B02BDD}" destId="{7A840C83-B9FE-4D42-9435-82AE2C5551F2}" srcOrd="0" destOrd="0" presId="urn:microsoft.com/office/officeart/2005/8/layout/hList6"/>
    <dgm:cxn modelId="{83327022-2B41-4E01-9D9D-5E667DA67950}" type="presParOf" srcId="{85DCB221-6E46-4110-A08E-7F12EA8078CA}" destId="{7A840C83-B9FE-4D42-9435-82AE2C5551F2}" srcOrd="0" destOrd="0" presId="urn:microsoft.com/office/officeart/2005/8/layout/hList6"/>
    <dgm:cxn modelId="{877B5689-7C81-4C3C-AFDC-617006BEFA0D}" type="presParOf" srcId="{85DCB221-6E46-4110-A08E-7F12EA8078CA}" destId="{B7E0C177-C6D7-4EC6-8BE5-95A3D5CDE347}" srcOrd="1" destOrd="0" presId="urn:microsoft.com/office/officeart/2005/8/layout/hList6"/>
    <dgm:cxn modelId="{C0152419-1D92-4878-A355-A8AA92E0A498}" type="presParOf" srcId="{85DCB221-6E46-4110-A08E-7F12EA8078CA}" destId="{63C6F294-A6AC-4C93-AECE-53111958D204}" srcOrd="2"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391B2A-8F39-447D-9E5E-9532237A45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8A7BA947-9792-4D9E-86EC-98AB052666B1}">
      <dgm:prSet phldrT="[Text]" custT="1"/>
      <dgm:spPr>
        <a:solidFill>
          <a:srgbClr val="14506E"/>
        </a:solidFill>
      </dgm:spPr>
      <dgm:t>
        <a:bodyPr/>
        <a:lstStyle/>
        <a:p>
          <a:pPr>
            <a:lnSpc>
              <a:spcPct val="110000"/>
            </a:lnSpc>
            <a:spcBef>
              <a:spcPts val="600"/>
            </a:spcBef>
            <a:spcAft>
              <a:spcPts val="250"/>
            </a:spcAft>
          </a:pPr>
          <a:r>
            <a:rPr lang="en-US" sz="2800" b="1" dirty="0">
              <a:latin typeface="Metropolis" panose="00000500000000000000" pitchFamily="2" charset="0"/>
            </a:rPr>
            <a:t>May </a:t>
          </a:r>
          <a:br>
            <a:rPr lang="en-US" sz="2800" b="1" dirty="0">
              <a:latin typeface="Metropolis" panose="00000500000000000000" pitchFamily="2" charset="0"/>
            </a:rPr>
          </a:br>
          <a:r>
            <a:rPr lang="en-US" sz="2800" b="1" dirty="0">
              <a:latin typeface="Metropolis" panose="00000500000000000000" pitchFamily="2" charset="0"/>
            </a:rPr>
            <a:t>1 – 30</a:t>
          </a:r>
        </a:p>
        <a:p>
          <a:pPr>
            <a:lnSpc>
              <a:spcPct val="110000"/>
            </a:lnSpc>
            <a:spcBef>
              <a:spcPts val="600"/>
            </a:spcBef>
            <a:spcAft>
              <a:spcPct val="35000"/>
            </a:spcAft>
          </a:pPr>
          <a:r>
            <a:rPr lang="en-US" sz="1400" b="0" dirty="0">
              <a:latin typeface="Metropolis" panose="00000500000000000000" pitchFamily="2" charset="0"/>
            </a:rPr>
            <a:t>Duration</a:t>
          </a:r>
        </a:p>
      </dgm:t>
    </dgm:pt>
    <dgm:pt modelId="{0B1BC492-CA45-4CEE-AD14-BB0ECBF684C4}" type="parTrans" cxnId="{FD8FD910-B33E-40CD-BD17-0FE8A619F061}">
      <dgm:prSet/>
      <dgm:spPr/>
      <dgm:t>
        <a:bodyPr/>
        <a:lstStyle/>
        <a:p>
          <a:endParaRPr lang="en-US"/>
        </a:p>
      </dgm:t>
    </dgm:pt>
    <dgm:pt modelId="{8545AC70-EF2D-4729-818B-F9766D1ED4E3}" type="sibTrans" cxnId="{FD8FD910-B33E-40CD-BD17-0FE8A619F061}">
      <dgm:prSet/>
      <dgm:spPr/>
      <dgm:t>
        <a:bodyPr/>
        <a:lstStyle/>
        <a:p>
          <a:endParaRPr lang="en-US"/>
        </a:p>
      </dgm:t>
    </dgm:pt>
    <dgm:pt modelId="{BDD1306C-5E14-4A90-9AB3-C60B99DB254F}">
      <dgm:prSet phldrT="[Text]" custT="1"/>
      <dgm:spPr>
        <a:solidFill>
          <a:srgbClr val="D8315B"/>
        </a:solidFill>
      </dgm:spPr>
      <dgm:t>
        <a:bodyPr/>
        <a:lstStyle/>
        <a:p>
          <a:pPr>
            <a:lnSpc>
              <a:spcPct val="110000"/>
            </a:lnSpc>
            <a:spcBef>
              <a:spcPts val="600"/>
            </a:spcBef>
            <a:spcAft>
              <a:spcPts val="250"/>
            </a:spcAft>
          </a:pPr>
          <a:r>
            <a:rPr lang="en-US" sz="2800" b="1" kern="1200" dirty="0">
              <a:solidFill>
                <a:prstClr val="white"/>
              </a:solidFill>
              <a:latin typeface="Metropolis" panose="00000500000000000000" pitchFamily="2" charset="0"/>
              <a:ea typeface="+mn-ea"/>
              <a:cs typeface="+mn-cs"/>
            </a:rPr>
            <a:t>8,848</a:t>
          </a:r>
          <a:r>
            <a:rPr lang="en-US" sz="2400" b="1" kern="1200" dirty="0">
              <a:solidFill>
                <a:prstClr val="white"/>
              </a:solidFill>
              <a:latin typeface="Metropolis" panose="00000500000000000000" pitchFamily="2" charset="0"/>
              <a:ea typeface="+mn-ea"/>
              <a:cs typeface="+mn-cs"/>
            </a:rPr>
            <a:t> </a:t>
          </a:r>
          <a:r>
            <a:rPr lang="en-US" sz="1400" b="0" kern="1200" dirty="0">
              <a:solidFill>
                <a:prstClr val="white"/>
              </a:solidFill>
              <a:latin typeface="Metropolis" panose="00000500000000000000" pitchFamily="2" charset="0"/>
              <a:ea typeface="+mn-ea"/>
              <a:cs typeface="+mn-cs"/>
            </a:rPr>
            <a:t>No. of </a:t>
          </a:r>
          <a:r>
            <a:rPr lang="en-US" sz="1400" b="0" kern="1200" dirty="0">
              <a:latin typeface="Metropolis" panose="00000500000000000000" pitchFamily="2" charset="0"/>
            </a:rPr>
            <a:t>employer contacts emailed</a:t>
          </a:r>
        </a:p>
      </dgm:t>
    </dgm:pt>
    <dgm:pt modelId="{FC54AEC5-B818-4801-81E6-E0C1E03D303F}" type="parTrans" cxnId="{902DD1E1-173B-4370-8873-20B88BBADC47}">
      <dgm:prSet/>
      <dgm:spPr/>
      <dgm:t>
        <a:bodyPr/>
        <a:lstStyle/>
        <a:p>
          <a:endParaRPr lang="en-US"/>
        </a:p>
      </dgm:t>
    </dgm:pt>
    <dgm:pt modelId="{5FC3961A-4C31-4CEF-8836-D012C82AE344}" type="sibTrans" cxnId="{902DD1E1-173B-4370-8873-20B88BBADC47}">
      <dgm:prSet/>
      <dgm:spPr/>
      <dgm:t>
        <a:bodyPr/>
        <a:lstStyle/>
        <a:p>
          <a:endParaRPr lang="en-US"/>
        </a:p>
      </dgm:t>
    </dgm:pt>
    <dgm:pt modelId="{5ED02053-D0CD-401D-9085-3D44C1F83565}">
      <dgm:prSet phldrT="[Text]" custT="1"/>
      <dgm:spPr>
        <a:solidFill>
          <a:srgbClr val="3A7940"/>
        </a:solidFill>
      </dgm:spPr>
      <dgm:t>
        <a:bodyPr/>
        <a:lstStyle/>
        <a:p>
          <a:pPr marL="117475" indent="0">
            <a:lnSpc>
              <a:spcPct val="110000"/>
            </a:lnSpc>
            <a:spcBef>
              <a:spcPts val="600"/>
            </a:spcBef>
            <a:spcAft>
              <a:spcPts val="250"/>
            </a:spcAft>
          </a:pPr>
          <a:r>
            <a:rPr lang="en-US" sz="2800" b="1" dirty="0">
              <a:latin typeface="Metropolis" panose="00000500000000000000" pitchFamily="2" charset="0"/>
            </a:rPr>
            <a:t>479</a:t>
          </a:r>
          <a:endParaRPr lang="en-US" sz="2800" dirty="0">
            <a:latin typeface="Metropolis" panose="00000500000000000000" pitchFamily="2" charset="0"/>
          </a:endParaRPr>
        </a:p>
        <a:p>
          <a:pPr marL="117475" indent="0">
            <a:lnSpc>
              <a:spcPct val="110000"/>
            </a:lnSpc>
            <a:spcBef>
              <a:spcPts val="600"/>
            </a:spcBef>
            <a:spcAft>
              <a:spcPts val="250"/>
            </a:spcAft>
          </a:pPr>
          <a:r>
            <a:rPr lang="en-US" sz="1400" dirty="0">
              <a:latin typeface="Metropolis" panose="00000500000000000000" pitchFamily="2" charset="0"/>
            </a:rPr>
            <a:t>No. of people who took it</a:t>
          </a:r>
        </a:p>
      </dgm:t>
    </dgm:pt>
    <dgm:pt modelId="{3373431A-F43B-4134-A3D0-1921AA473E2F}" type="parTrans" cxnId="{5FEEA78B-B19A-40A9-8DCE-DFC4CA4404F0}">
      <dgm:prSet/>
      <dgm:spPr/>
      <dgm:t>
        <a:bodyPr/>
        <a:lstStyle/>
        <a:p>
          <a:endParaRPr lang="en-US"/>
        </a:p>
      </dgm:t>
    </dgm:pt>
    <dgm:pt modelId="{81F49276-83CC-4C71-ABE0-2A126813978D}" type="sibTrans" cxnId="{5FEEA78B-B19A-40A9-8DCE-DFC4CA4404F0}">
      <dgm:prSet/>
      <dgm:spPr/>
      <dgm:t>
        <a:bodyPr/>
        <a:lstStyle/>
        <a:p>
          <a:endParaRPr lang="en-US"/>
        </a:p>
      </dgm:t>
    </dgm:pt>
    <dgm:pt modelId="{38AEF58D-AED9-46C0-9076-4279FC27BD8B}">
      <dgm:prSet phldrT="[Text]" custT="1"/>
      <dgm:spPr>
        <a:solidFill>
          <a:srgbClr val="FFB414"/>
        </a:solidFill>
      </dgm:spPr>
      <dgm:t>
        <a:bodyPr/>
        <a:lstStyle/>
        <a:p>
          <a:pPr>
            <a:lnSpc>
              <a:spcPct val="110000"/>
            </a:lnSpc>
            <a:spcBef>
              <a:spcPts val="600"/>
            </a:spcBef>
            <a:spcAft>
              <a:spcPts val="250"/>
            </a:spcAft>
          </a:pPr>
          <a:r>
            <a:rPr lang="en-US" sz="2800" b="1" kern="1200" dirty="0">
              <a:latin typeface="Metropolis" panose="00000500000000000000" pitchFamily="2" charset="0"/>
            </a:rPr>
            <a:t>5.2%</a:t>
          </a:r>
          <a:r>
            <a:rPr lang="en-US" sz="2400" b="1" kern="1200" dirty="0">
              <a:latin typeface="Metropolis" panose="00000500000000000000" pitchFamily="2" charset="0"/>
            </a:rPr>
            <a:t> </a:t>
          </a:r>
          <a:r>
            <a:rPr lang="en-US" sz="1400" kern="1200" dirty="0">
              <a:solidFill>
                <a:prstClr val="white"/>
              </a:solidFill>
              <a:latin typeface="Metropolis" panose="00000500000000000000" pitchFamily="2" charset="0"/>
              <a:ea typeface="+mn-ea"/>
              <a:cs typeface="+mn-cs"/>
            </a:rPr>
            <a:t>R</a:t>
          </a:r>
          <a:r>
            <a:rPr lang="en-US" sz="1400" kern="1200" dirty="0">
              <a:latin typeface="Metropolis" panose="00000500000000000000" pitchFamily="2" charset="0"/>
            </a:rPr>
            <a:t>esponse rate</a:t>
          </a:r>
        </a:p>
      </dgm:t>
    </dgm:pt>
    <dgm:pt modelId="{E9325CE2-81B7-49FD-84DC-D069F25269F0}" type="parTrans" cxnId="{B43A16D1-269F-4FBC-AC6E-CB8DBA4DA58D}">
      <dgm:prSet/>
      <dgm:spPr/>
      <dgm:t>
        <a:bodyPr/>
        <a:lstStyle/>
        <a:p>
          <a:endParaRPr lang="en-US"/>
        </a:p>
      </dgm:t>
    </dgm:pt>
    <dgm:pt modelId="{3C4AE42D-CEA8-4873-865C-C9F3AD6B30EF}" type="sibTrans" cxnId="{B43A16D1-269F-4FBC-AC6E-CB8DBA4DA58D}">
      <dgm:prSet/>
      <dgm:spPr/>
      <dgm:t>
        <a:bodyPr/>
        <a:lstStyle/>
        <a:p>
          <a:endParaRPr lang="en-US"/>
        </a:p>
      </dgm:t>
    </dgm:pt>
    <dgm:pt modelId="{3A4E9F61-3A8A-42CD-AF0F-8E2D8221907A}" type="pres">
      <dgm:prSet presAssocID="{BE391B2A-8F39-447D-9E5E-9532237A45F7}" presName="cycleMatrixDiagram" presStyleCnt="0">
        <dgm:presLayoutVars>
          <dgm:chMax val="1"/>
          <dgm:dir/>
          <dgm:animLvl val="lvl"/>
          <dgm:resizeHandles val="exact"/>
        </dgm:presLayoutVars>
      </dgm:prSet>
      <dgm:spPr/>
    </dgm:pt>
    <dgm:pt modelId="{1FD55163-A91B-4E90-82EC-8E0E23601290}" type="pres">
      <dgm:prSet presAssocID="{BE391B2A-8F39-447D-9E5E-9532237A45F7}" presName="children" presStyleCnt="0"/>
      <dgm:spPr/>
    </dgm:pt>
    <dgm:pt modelId="{ABF619D6-9037-42B5-A794-025BD21C4A46}" type="pres">
      <dgm:prSet presAssocID="{BE391B2A-8F39-447D-9E5E-9532237A45F7}" presName="childPlaceholder" presStyleCnt="0"/>
      <dgm:spPr/>
    </dgm:pt>
    <dgm:pt modelId="{FBEE9D77-155D-4C48-A870-62CBD5358CBB}" type="pres">
      <dgm:prSet presAssocID="{BE391B2A-8F39-447D-9E5E-9532237A45F7}" presName="circle" presStyleCnt="0"/>
      <dgm:spPr/>
    </dgm:pt>
    <dgm:pt modelId="{51D8CA67-2F20-434F-9882-98C601597550}" type="pres">
      <dgm:prSet presAssocID="{BE391B2A-8F39-447D-9E5E-9532237A45F7}" presName="quadrant1" presStyleLbl="node1" presStyleIdx="0" presStyleCnt="4">
        <dgm:presLayoutVars>
          <dgm:chMax val="1"/>
          <dgm:bulletEnabled val="1"/>
        </dgm:presLayoutVars>
      </dgm:prSet>
      <dgm:spPr/>
    </dgm:pt>
    <dgm:pt modelId="{A6DBB7B9-41DB-4624-A8CE-4B3F6052EC71}" type="pres">
      <dgm:prSet presAssocID="{BE391B2A-8F39-447D-9E5E-9532237A45F7}" presName="quadrant2" presStyleLbl="node1" presStyleIdx="1" presStyleCnt="4">
        <dgm:presLayoutVars>
          <dgm:chMax val="1"/>
          <dgm:bulletEnabled val="1"/>
        </dgm:presLayoutVars>
      </dgm:prSet>
      <dgm:spPr/>
    </dgm:pt>
    <dgm:pt modelId="{82C5EA2A-0EE6-42D9-83C1-CEE71E6F2817}" type="pres">
      <dgm:prSet presAssocID="{BE391B2A-8F39-447D-9E5E-9532237A45F7}" presName="quadrant3" presStyleLbl="node1" presStyleIdx="2" presStyleCnt="4">
        <dgm:presLayoutVars>
          <dgm:chMax val="1"/>
          <dgm:bulletEnabled val="1"/>
        </dgm:presLayoutVars>
      </dgm:prSet>
      <dgm:spPr/>
    </dgm:pt>
    <dgm:pt modelId="{CBB1951C-9F5D-4F72-BEFF-B551C553C4B6}" type="pres">
      <dgm:prSet presAssocID="{BE391B2A-8F39-447D-9E5E-9532237A45F7}" presName="quadrant4" presStyleLbl="node1" presStyleIdx="3" presStyleCnt="4">
        <dgm:presLayoutVars>
          <dgm:chMax val="1"/>
          <dgm:bulletEnabled val="1"/>
        </dgm:presLayoutVars>
      </dgm:prSet>
      <dgm:spPr/>
    </dgm:pt>
    <dgm:pt modelId="{C6130F05-45DC-4547-BD9D-EA10FC741FBF}" type="pres">
      <dgm:prSet presAssocID="{BE391B2A-8F39-447D-9E5E-9532237A45F7}" presName="quadrantPlaceholder" presStyleCnt="0"/>
      <dgm:spPr/>
    </dgm:pt>
    <dgm:pt modelId="{5C78875F-DFFE-4219-A7B0-F5FED8EA175F}" type="pres">
      <dgm:prSet presAssocID="{BE391B2A-8F39-447D-9E5E-9532237A45F7}" presName="center1" presStyleLbl="fgShp" presStyleIdx="0" presStyleCnt="2" custLinFactX="300000" custLinFactY="-100000" custLinFactNeighborX="389158" custLinFactNeighborY="-115662"/>
      <dgm:spPr>
        <a:noFill/>
      </dgm:spPr>
    </dgm:pt>
    <dgm:pt modelId="{BE56D0B9-4A62-4D20-BD7A-5516D90ADA47}" type="pres">
      <dgm:prSet presAssocID="{BE391B2A-8F39-447D-9E5E-9532237A45F7}" presName="center2" presStyleLbl="fgShp" presStyleIdx="1" presStyleCnt="2" custLinFactX="300000" custLinFactY="69362" custLinFactNeighborX="389158" custLinFactNeighborY="100000"/>
      <dgm:spPr>
        <a:prstGeom prst="ellipse">
          <a:avLst/>
        </a:prstGeom>
        <a:noFill/>
      </dgm:spPr>
    </dgm:pt>
  </dgm:ptLst>
  <dgm:cxnLst>
    <dgm:cxn modelId="{FD8FD910-B33E-40CD-BD17-0FE8A619F061}" srcId="{BE391B2A-8F39-447D-9E5E-9532237A45F7}" destId="{8A7BA947-9792-4D9E-86EC-98AB052666B1}" srcOrd="0" destOrd="0" parTransId="{0B1BC492-CA45-4CEE-AD14-BB0ECBF684C4}" sibTransId="{8545AC70-EF2D-4729-818B-F9766D1ED4E3}"/>
    <dgm:cxn modelId="{5B457770-07B1-4BC7-89A3-FDB915CAD1C8}" type="presOf" srcId="{BE391B2A-8F39-447D-9E5E-9532237A45F7}" destId="{3A4E9F61-3A8A-42CD-AF0F-8E2D8221907A}" srcOrd="0" destOrd="0" presId="urn:microsoft.com/office/officeart/2005/8/layout/cycle4"/>
    <dgm:cxn modelId="{5FEEA78B-B19A-40A9-8DCE-DFC4CA4404F0}" srcId="{BE391B2A-8F39-447D-9E5E-9532237A45F7}" destId="{5ED02053-D0CD-401D-9085-3D44C1F83565}" srcOrd="2" destOrd="0" parTransId="{3373431A-F43B-4134-A3D0-1921AA473E2F}" sibTransId="{81F49276-83CC-4C71-ABE0-2A126813978D}"/>
    <dgm:cxn modelId="{AEE63DAD-FCFE-4D52-BC80-8A706BB3A07A}" type="presOf" srcId="{38AEF58D-AED9-46C0-9076-4279FC27BD8B}" destId="{CBB1951C-9F5D-4F72-BEFF-B551C553C4B6}" srcOrd="0" destOrd="0" presId="urn:microsoft.com/office/officeart/2005/8/layout/cycle4"/>
    <dgm:cxn modelId="{337B27C7-416E-41C0-A359-6D275FC7E46F}" type="presOf" srcId="{8A7BA947-9792-4D9E-86EC-98AB052666B1}" destId="{51D8CA67-2F20-434F-9882-98C601597550}" srcOrd="0" destOrd="0" presId="urn:microsoft.com/office/officeart/2005/8/layout/cycle4"/>
    <dgm:cxn modelId="{B43A16D1-269F-4FBC-AC6E-CB8DBA4DA58D}" srcId="{BE391B2A-8F39-447D-9E5E-9532237A45F7}" destId="{38AEF58D-AED9-46C0-9076-4279FC27BD8B}" srcOrd="3" destOrd="0" parTransId="{E9325CE2-81B7-49FD-84DC-D069F25269F0}" sibTransId="{3C4AE42D-CEA8-4873-865C-C9F3AD6B30EF}"/>
    <dgm:cxn modelId="{BEE7C7D7-E114-4D5D-947B-40584B0E697D}" type="presOf" srcId="{BDD1306C-5E14-4A90-9AB3-C60B99DB254F}" destId="{A6DBB7B9-41DB-4624-A8CE-4B3F6052EC71}" srcOrd="0" destOrd="0" presId="urn:microsoft.com/office/officeart/2005/8/layout/cycle4"/>
    <dgm:cxn modelId="{902DD1E1-173B-4370-8873-20B88BBADC47}" srcId="{BE391B2A-8F39-447D-9E5E-9532237A45F7}" destId="{BDD1306C-5E14-4A90-9AB3-C60B99DB254F}" srcOrd="1" destOrd="0" parTransId="{FC54AEC5-B818-4801-81E6-E0C1E03D303F}" sibTransId="{5FC3961A-4C31-4CEF-8836-D012C82AE344}"/>
    <dgm:cxn modelId="{F0C3A5E7-1DD6-42C5-8A1D-CF6D2B2A0C69}" type="presOf" srcId="{5ED02053-D0CD-401D-9085-3D44C1F83565}" destId="{82C5EA2A-0EE6-42D9-83C1-CEE71E6F2817}" srcOrd="0" destOrd="0" presId="urn:microsoft.com/office/officeart/2005/8/layout/cycle4"/>
    <dgm:cxn modelId="{3F960CC4-690B-45AD-BCCD-A9E99A0285B8}" type="presParOf" srcId="{3A4E9F61-3A8A-42CD-AF0F-8E2D8221907A}" destId="{1FD55163-A91B-4E90-82EC-8E0E23601290}" srcOrd="0" destOrd="0" presId="urn:microsoft.com/office/officeart/2005/8/layout/cycle4"/>
    <dgm:cxn modelId="{64BAD3FD-442F-4D7E-9BDA-4EC7C1F6D8C6}" type="presParOf" srcId="{1FD55163-A91B-4E90-82EC-8E0E23601290}" destId="{ABF619D6-9037-42B5-A794-025BD21C4A46}" srcOrd="0" destOrd="0" presId="urn:microsoft.com/office/officeart/2005/8/layout/cycle4"/>
    <dgm:cxn modelId="{4A852A7B-5FDD-4C87-8075-1D6A21987EB4}" type="presParOf" srcId="{3A4E9F61-3A8A-42CD-AF0F-8E2D8221907A}" destId="{FBEE9D77-155D-4C48-A870-62CBD5358CBB}" srcOrd="1" destOrd="0" presId="urn:microsoft.com/office/officeart/2005/8/layout/cycle4"/>
    <dgm:cxn modelId="{861436D2-ACCA-4CE4-97FB-2F548A2F301B}" type="presParOf" srcId="{FBEE9D77-155D-4C48-A870-62CBD5358CBB}" destId="{51D8CA67-2F20-434F-9882-98C601597550}" srcOrd="0" destOrd="0" presId="urn:microsoft.com/office/officeart/2005/8/layout/cycle4"/>
    <dgm:cxn modelId="{36106D24-97A0-4380-B8B8-7F84FB267817}" type="presParOf" srcId="{FBEE9D77-155D-4C48-A870-62CBD5358CBB}" destId="{A6DBB7B9-41DB-4624-A8CE-4B3F6052EC71}" srcOrd="1" destOrd="0" presId="urn:microsoft.com/office/officeart/2005/8/layout/cycle4"/>
    <dgm:cxn modelId="{99BF7E00-5DD4-4DA8-9B3F-AAC566C62D62}" type="presParOf" srcId="{FBEE9D77-155D-4C48-A870-62CBD5358CBB}" destId="{82C5EA2A-0EE6-42D9-83C1-CEE71E6F2817}" srcOrd="2" destOrd="0" presId="urn:microsoft.com/office/officeart/2005/8/layout/cycle4"/>
    <dgm:cxn modelId="{8924E786-1C30-4AB0-AEAE-D3F9490E9326}" type="presParOf" srcId="{FBEE9D77-155D-4C48-A870-62CBD5358CBB}" destId="{CBB1951C-9F5D-4F72-BEFF-B551C553C4B6}" srcOrd="3" destOrd="0" presId="urn:microsoft.com/office/officeart/2005/8/layout/cycle4"/>
    <dgm:cxn modelId="{20B3A764-B01F-401D-A018-A5A84DC43991}" type="presParOf" srcId="{FBEE9D77-155D-4C48-A870-62CBD5358CBB}" destId="{C6130F05-45DC-4547-BD9D-EA10FC741FBF}" srcOrd="4" destOrd="0" presId="urn:microsoft.com/office/officeart/2005/8/layout/cycle4"/>
    <dgm:cxn modelId="{12956978-39C1-4110-8809-278CFE5E72FE}" type="presParOf" srcId="{3A4E9F61-3A8A-42CD-AF0F-8E2D8221907A}" destId="{5C78875F-DFFE-4219-A7B0-F5FED8EA175F}" srcOrd="2" destOrd="0" presId="urn:microsoft.com/office/officeart/2005/8/layout/cycle4"/>
    <dgm:cxn modelId="{282FEDC2-3C22-4A04-BAB2-FAD696B92946}" type="presParOf" srcId="{3A4E9F61-3A8A-42CD-AF0F-8E2D8221907A}" destId="{BE56D0B9-4A62-4D20-BD7A-5516D90ADA4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40C83-B9FE-4D42-9435-82AE2C5551F2}">
      <dsp:nvSpPr>
        <dsp:cNvPr id="0" name=""/>
        <dsp:cNvSpPr/>
      </dsp:nvSpPr>
      <dsp:spPr>
        <a:xfrm rot="16200000">
          <a:off x="-746935" y="746935"/>
          <a:ext cx="3589867" cy="2095996"/>
        </a:xfrm>
        <a:prstGeom prst="flowChartOffpageConnector">
          <a:avLst/>
        </a:prstGeom>
        <a:solidFill>
          <a:srgbClr val="1450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110000"/>
            </a:lnSpc>
            <a:spcBef>
              <a:spcPct val="0"/>
            </a:spcBef>
            <a:spcAft>
              <a:spcPts val="0"/>
            </a:spcAft>
            <a:buFont typeface="Wingdings" panose="05000000000000000000" pitchFamily="2" charset="2"/>
            <a:buNone/>
          </a:pPr>
          <a:r>
            <a:rPr lang="en-US" sz="1600" kern="1200" dirty="0">
              <a:latin typeface="Metropolis" panose="00000500000000000000" pitchFamily="2" charset="0"/>
            </a:rPr>
            <a:t>For the 2025 valuation, consulting actuary will determine the 2027-29 biennium </a:t>
          </a:r>
          <a:r>
            <a:rPr lang="en-US" sz="1600" b="1" kern="1200" dirty="0">
              <a:latin typeface="Metropolis" panose="00000500000000000000" pitchFamily="2" charset="0"/>
            </a:rPr>
            <a:t>contribution rate </a:t>
          </a:r>
          <a:r>
            <a:rPr lang="en-US" sz="1600" kern="1200" dirty="0">
              <a:latin typeface="Metropolis" panose="00000500000000000000" pitchFamily="2" charset="0"/>
            </a:rPr>
            <a:t>for each employer.</a:t>
          </a:r>
        </a:p>
      </dsp:txBody>
      <dsp:txXfrm rot="5400000">
        <a:off x="0" y="-1"/>
        <a:ext cx="1676797" cy="3589867"/>
      </dsp:txXfrm>
    </dsp:sp>
    <dsp:sp modelId="{63C6F294-A6AC-4C93-AECE-53111958D204}">
      <dsp:nvSpPr>
        <dsp:cNvPr id="0" name=""/>
        <dsp:cNvSpPr/>
      </dsp:nvSpPr>
      <dsp:spPr>
        <a:xfrm rot="16200000">
          <a:off x="1460777" y="746935"/>
          <a:ext cx="3589867" cy="2095996"/>
        </a:xfrm>
        <a:prstGeom prst="flowChartOffpageConnector">
          <a:avLst/>
        </a:prstGeom>
        <a:solidFill>
          <a:srgbClr val="1450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110000"/>
            </a:lnSpc>
            <a:spcBef>
              <a:spcPct val="0"/>
            </a:spcBef>
            <a:spcAft>
              <a:spcPts val="0"/>
            </a:spcAft>
            <a:buFont typeface="Wingdings" panose="05000000000000000000" pitchFamily="2" charset="2"/>
            <a:buNone/>
          </a:pPr>
          <a:r>
            <a:rPr lang="en-US" sz="1600" kern="1200" dirty="0">
              <a:latin typeface="Metropolis" panose="00000500000000000000" pitchFamily="2" charset="0"/>
            </a:rPr>
            <a:t>Contribution rate will </a:t>
          </a:r>
          <a:r>
            <a:rPr lang="en-US" sz="1600" b="1" kern="1200" dirty="0">
              <a:latin typeface="Metropolis" panose="00000500000000000000" pitchFamily="2" charset="0"/>
            </a:rPr>
            <a:t>not</a:t>
          </a:r>
          <a:r>
            <a:rPr lang="en-US" sz="1600" kern="1200" dirty="0">
              <a:latin typeface="Metropolis" panose="00000500000000000000" pitchFamily="2" charset="0"/>
            </a:rPr>
            <a:t> reflect any offset for side accounts expiring 12/31/2027.</a:t>
          </a: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dsp:txBody>
      <dsp:txXfrm rot="5400000">
        <a:off x="2207713" y="-1"/>
        <a:ext cx="1676797" cy="3589867"/>
      </dsp:txXfrm>
    </dsp:sp>
    <dsp:sp modelId="{299A092D-51D4-4E34-9DC8-F6ACE1366484}">
      <dsp:nvSpPr>
        <dsp:cNvPr id="0" name=""/>
        <dsp:cNvSpPr/>
      </dsp:nvSpPr>
      <dsp:spPr>
        <a:xfrm rot="16200000">
          <a:off x="3670578" y="746935"/>
          <a:ext cx="3589867" cy="2095996"/>
        </a:xfrm>
        <a:prstGeom prst="flowChartOffpageConnector">
          <a:avLst/>
        </a:prstGeom>
        <a:solidFill>
          <a:srgbClr val="1450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110000"/>
            </a:lnSpc>
            <a:spcBef>
              <a:spcPct val="0"/>
            </a:spcBef>
            <a:spcAft>
              <a:spcPts val="0"/>
            </a:spcAft>
            <a:buFont typeface="Wingdings" panose="05000000000000000000" pitchFamily="2" charset="2"/>
            <a:buNone/>
          </a:pPr>
          <a:r>
            <a:rPr lang="en-US" sz="1600" b="1" kern="1200" dirty="0">
              <a:latin typeface="Metropolis" panose="00000500000000000000" pitchFamily="2" charset="0"/>
            </a:rPr>
            <a:t>Side account balance </a:t>
          </a:r>
          <a:r>
            <a:rPr lang="en-US" sz="1600" kern="1200" dirty="0">
              <a:latin typeface="Metropolis" panose="00000500000000000000" pitchFamily="2" charset="0"/>
            </a:rPr>
            <a:t>as of 12/31/2026 </a:t>
          </a:r>
          <a:br>
            <a:rPr lang="en-US" sz="1600" kern="1200" dirty="0">
              <a:latin typeface="Metropolis" panose="00000500000000000000" pitchFamily="2" charset="0"/>
            </a:rPr>
          </a:br>
          <a:r>
            <a:rPr lang="en-US" sz="1600" kern="1200" dirty="0">
              <a:latin typeface="Metropolis" panose="00000500000000000000" pitchFamily="2" charset="0"/>
            </a:rPr>
            <a:t>(+ earnings) will be calculated in </a:t>
          </a:r>
          <a:br>
            <a:rPr lang="en-US" sz="1600" kern="1200" dirty="0">
              <a:latin typeface="Metropolis" panose="00000500000000000000" pitchFamily="2" charset="0"/>
            </a:rPr>
          </a:br>
          <a:r>
            <a:rPr lang="en-US" sz="1600" kern="1200" dirty="0">
              <a:latin typeface="Metropolis" panose="00000500000000000000" pitchFamily="2" charset="0"/>
            </a:rPr>
            <a:t>April 2027.</a:t>
          </a: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a:p>
          <a:pPr marL="0" lvl="0" indent="0" algn="l" defTabSz="711200">
            <a:lnSpc>
              <a:spcPct val="110000"/>
            </a:lnSpc>
            <a:spcBef>
              <a:spcPct val="0"/>
            </a:spcBef>
            <a:spcAft>
              <a:spcPts val="0"/>
            </a:spcAft>
            <a:buFont typeface="Wingdings" panose="05000000000000000000" pitchFamily="2" charset="2"/>
            <a:buNone/>
          </a:pPr>
          <a:endParaRPr lang="en-US" sz="1600" kern="1200" dirty="0">
            <a:latin typeface="Metropolis" panose="00000500000000000000" pitchFamily="2" charset="0"/>
          </a:endParaRPr>
        </a:p>
      </dsp:txBody>
      <dsp:txXfrm rot="5400000">
        <a:off x="4417514" y="-1"/>
        <a:ext cx="1676797" cy="3589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40C83-B9FE-4D42-9435-82AE2C5551F2}">
      <dsp:nvSpPr>
        <dsp:cNvPr id="0" name=""/>
        <dsp:cNvSpPr/>
      </dsp:nvSpPr>
      <dsp:spPr>
        <a:xfrm rot="16200000">
          <a:off x="-782750" y="783541"/>
          <a:ext cx="3622108" cy="2055025"/>
        </a:xfrm>
        <a:prstGeom prst="flowChartOffpageConnector">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110000"/>
            </a:lnSpc>
            <a:spcBef>
              <a:spcPct val="0"/>
            </a:spcBef>
            <a:spcAft>
              <a:spcPts val="0"/>
            </a:spcAft>
            <a:buNone/>
          </a:pPr>
          <a:r>
            <a:rPr lang="en-US" sz="1400" kern="1200" dirty="0">
              <a:latin typeface="Metropolis" panose="00000500000000000000" pitchFamily="2" charset="0"/>
            </a:rPr>
            <a:t>If no new side account is selected, 30% of the 12/31/2026 side account balance will be </a:t>
          </a:r>
          <a:r>
            <a:rPr lang="en-US" sz="1400" b="1" kern="1200" dirty="0">
              <a:latin typeface="Metropolis" panose="00000500000000000000" pitchFamily="2" charset="0"/>
            </a:rPr>
            <a:t>credited</a:t>
          </a:r>
          <a:r>
            <a:rPr lang="en-US" sz="1400" kern="1200" dirty="0">
              <a:latin typeface="Metropolis" panose="00000500000000000000" pitchFamily="2" charset="0"/>
            </a:rPr>
            <a:t> to employer’s account.</a:t>
          </a: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dsp:txBody>
      <dsp:txXfrm rot="5400000">
        <a:off x="791" y="-1"/>
        <a:ext cx="1644020" cy="3622108"/>
      </dsp:txXfrm>
    </dsp:sp>
    <dsp:sp modelId="{63C6F294-A6AC-4C93-AECE-53111958D204}">
      <dsp:nvSpPr>
        <dsp:cNvPr id="0" name=""/>
        <dsp:cNvSpPr/>
      </dsp:nvSpPr>
      <dsp:spPr>
        <a:xfrm rot="16200000">
          <a:off x="1426402" y="783541"/>
          <a:ext cx="3622108" cy="2055025"/>
        </a:xfrm>
        <a:prstGeom prst="flowChartOffpageConnector">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110000"/>
            </a:lnSpc>
            <a:spcBef>
              <a:spcPct val="0"/>
            </a:spcBef>
            <a:spcAft>
              <a:spcPts val="0"/>
            </a:spcAft>
            <a:buFont typeface="Wingdings" panose="05000000000000000000" pitchFamily="2" charset="2"/>
            <a:buNone/>
          </a:pPr>
          <a:r>
            <a:rPr lang="en-US" sz="1400" kern="1200" dirty="0">
              <a:latin typeface="Metropolis" panose="00000500000000000000" pitchFamily="2" charset="0"/>
            </a:rPr>
            <a:t>Credit will be available to employer on </a:t>
          </a:r>
          <a:r>
            <a:rPr lang="en-US" sz="1400" b="1" kern="1200" dirty="0">
              <a:latin typeface="Metropolis" panose="00000500000000000000" pitchFamily="2" charset="0"/>
            </a:rPr>
            <a:t>6/30/2027</a:t>
          </a:r>
          <a:r>
            <a:rPr lang="en-US" sz="1400" kern="1200" dirty="0">
              <a:latin typeface="Metropolis" panose="00000500000000000000" pitchFamily="2" charset="0"/>
            </a:rPr>
            <a:t> and will remain until extinguished by subsequent contributions due.</a:t>
          </a: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dsp:txBody>
      <dsp:txXfrm rot="5400000">
        <a:off x="2209944" y="-1"/>
        <a:ext cx="1644020" cy="3622108"/>
      </dsp:txXfrm>
    </dsp:sp>
    <dsp:sp modelId="{299A092D-51D4-4E34-9DC8-F6ACE1366484}">
      <dsp:nvSpPr>
        <dsp:cNvPr id="0" name=""/>
        <dsp:cNvSpPr/>
      </dsp:nvSpPr>
      <dsp:spPr>
        <a:xfrm rot="16200000">
          <a:off x="3635554" y="783541"/>
          <a:ext cx="3622108" cy="2055025"/>
        </a:xfrm>
        <a:prstGeom prst="flowChartOffpageConnector">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110000"/>
            </a:lnSpc>
            <a:spcBef>
              <a:spcPct val="0"/>
            </a:spcBef>
            <a:spcAft>
              <a:spcPts val="0"/>
            </a:spcAft>
            <a:buFont typeface="Wingdings" panose="05000000000000000000" pitchFamily="2" charset="2"/>
            <a:buNone/>
          </a:pPr>
          <a:r>
            <a:rPr lang="en-US" sz="1400" kern="1200" dirty="0">
              <a:latin typeface="Metropolis" panose="00000500000000000000" pitchFamily="2" charset="0"/>
            </a:rPr>
            <a:t>On 7/1/2027, </a:t>
          </a:r>
          <a:r>
            <a:rPr lang="en-US" sz="1400" b="1" kern="1200" dirty="0">
              <a:latin typeface="Metropolis" panose="00000500000000000000" pitchFamily="2" charset="0"/>
            </a:rPr>
            <a:t>new contribution rates </a:t>
          </a:r>
          <a:r>
            <a:rPr lang="en-US" sz="1400" kern="1200" dirty="0">
              <a:latin typeface="Metropolis" panose="00000500000000000000" pitchFamily="2" charset="0"/>
            </a:rPr>
            <a:t>based on 2025 valuation will apply. </a:t>
          </a: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r>
            <a:rPr lang="en-US" sz="1400" kern="1200" dirty="0">
              <a:latin typeface="Metropolis" panose="00000500000000000000" pitchFamily="2" charset="0"/>
            </a:rPr>
            <a:t>Rates will include </a:t>
          </a:r>
          <a:r>
            <a:rPr lang="en-US" sz="1400" b="1" kern="1200" dirty="0">
              <a:latin typeface="Metropolis" panose="00000500000000000000" pitchFamily="2" charset="0"/>
            </a:rPr>
            <a:t>no side account rate offset </a:t>
          </a:r>
          <a:r>
            <a:rPr lang="en-US" sz="1400" kern="1200" dirty="0">
              <a:latin typeface="Metropolis" panose="00000500000000000000" pitchFamily="2" charset="0"/>
            </a:rPr>
            <a:t>for accounts expiring on 12/31/2027.</a:t>
          </a:r>
        </a:p>
      </dsp:txBody>
      <dsp:txXfrm rot="5400000">
        <a:off x="4419096" y="-1"/>
        <a:ext cx="1644020" cy="36221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40C83-B9FE-4D42-9435-82AE2C5551F2}">
      <dsp:nvSpPr>
        <dsp:cNvPr id="0" name=""/>
        <dsp:cNvSpPr/>
      </dsp:nvSpPr>
      <dsp:spPr>
        <a:xfrm rot="16200000">
          <a:off x="-763793" y="765964"/>
          <a:ext cx="3620023" cy="2088094"/>
        </a:xfrm>
        <a:prstGeom prst="flowChartOffpageConnector">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110000"/>
            </a:lnSpc>
            <a:spcBef>
              <a:spcPct val="0"/>
            </a:spcBef>
            <a:spcAft>
              <a:spcPts val="0"/>
            </a:spcAft>
            <a:buNone/>
          </a:pPr>
          <a:r>
            <a:rPr lang="en-US" sz="1400" kern="1200" dirty="0">
              <a:latin typeface="Metropolis" panose="00000500000000000000" pitchFamily="2" charset="0"/>
            </a:rPr>
            <a:t>In October 2027, </a:t>
          </a:r>
          <a:r>
            <a:rPr lang="en-US" sz="1400" b="1" kern="1200" dirty="0">
              <a:latin typeface="Metropolis" panose="00000500000000000000" pitchFamily="2" charset="0"/>
            </a:rPr>
            <a:t>final side account balance </a:t>
          </a:r>
          <a:r>
            <a:rPr lang="en-US" sz="1400" kern="1200" dirty="0">
              <a:latin typeface="Metropolis" panose="00000500000000000000" pitchFamily="2" charset="0"/>
            </a:rPr>
            <a:t>effective 6/30/2027 will be calculated. </a:t>
          </a: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None/>
          </a:pPr>
          <a:r>
            <a:rPr lang="en-US" sz="1400" kern="1200" dirty="0">
              <a:latin typeface="Metropolis" panose="00000500000000000000" pitchFamily="2" charset="0"/>
            </a:rPr>
            <a:t>Balance will  reflect credit made available 6/30/2027.</a:t>
          </a:r>
          <a:br>
            <a:rPr lang="en-US" sz="1400" kern="1200" dirty="0">
              <a:latin typeface="Metropolis" panose="00000500000000000000" pitchFamily="2" charset="0"/>
            </a:rPr>
          </a:br>
          <a:endParaRPr lang="en-US" sz="1400" kern="1200" dirty="0">
            <a:latin typeface="Metropolis" panose="00000500000000000000" pitchFamily="2" charset="0"/>
          </a:endParaRPr>
        </a:p>
        <a:p>
          <a:pPr marL="0" lvl="0" indent="0" algn="l" defTabSz="622300">
            <a:lnSpc>
              <a:spcPct val="110000"/>
            </a:lnSpc>
            <a:spcBef>
              <a:spcPct val="0"/>
            </a:spcBef>
            <a:spcAft>
              <a:spcPts val="0"/>
            </a:spcAft>
            <a:buNone/>
          </a:pPr>
          <a:endParaRPr lang="en-US" sz="1400" kern="1200" dirty="0">
            <a:latin typeface="Metropolis" panose="00000500000000000000" pitchFamily="2" charset="0"/>
          </a:endParaRPr>
        </a:p>
      </dsp:txBody>
      <dsp:txXfrm rot="5400000">
        <a:off x="2171" y="-1"/>
        <a:ext cx="1670475" cy="3620023"/>
      </dsp:txXfrm>
    </dsp:sp>
    <dsp:sp modelId="{63C6F294-A6AC-4C93-AECE-53111958D204}">
      <dsp:nvSpPr>
        <dsp:cNvPr id="0" name=""/>
        <dsp:cNvSpPr/>
      </dsp:nvSpPr>
      <dsp:spPr>
        <a:xfrm rot="16200000">
          <a:off x="1480907" y="765964"/>
          <a:ext cx="3620023" cy="2088094"/>
        </a:xfrm>
        <a:prstGeom prst="flowChartOffpageConnector">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110000"/>
            </a:lnSpc>
            <a:spcBef>
              <a:spcPct val="0"/>
            </a:spcBef>
            <a:spcAft>
              <a:spcPts val="0"/>
            </a:spcAft>
            <a:buFont typeface="Wingdings" panose="05000000000000000000" pitchFamily="2" charset="2"/>
            <a:buNone/>
          </a:pPr>
          <a:r>
            <a:rPr lang="en-US" sz="1400" kern="1200" dirty="0">
              <a:latin typeface="Metropolis" panose="00000500000000000000" pitchFamily="2" charset="0"/>
            </a:rPr>
            <a:t>A </a:t>
          </a:r>
          <a:r>
            <a:rPr lang="en-US" sz="1400" b="1" kern="1200" dirty="0">
              <a:latin typeface="Metropolis" panose="00000500000000000000" pitchFamily="2" charset="0"/>
            </a:rPr>
            <a:t>credit</a:t>
          </a:r>
          <a:r>
            <a:rPr lang="en-US" sz="1400" kern="1200" dirty="0">
              <a:latin typeface="Metropolis" panose="00000500000000000000" pitchFamily="2" charset="0"/>
            </a:rPr>
            <a:t> reflecting this final balance will be available no later than 11/1/2027.</a:t>
          </a: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a:p>
          <a:pPr marL="0" lvl="0" indent="0" algn="l" defTabSz="622300">
            <a:lnSpc>
              <a:spcPct val="110000"/>
            </a:lnSpc>
            <a:spcBef>
              <a:spcPct val="0"/>
            </a:spcBef>
            <a:spcAft>
              <a:spcPts val="0"/>
            </a:spcAft>
            <a:buFont typeface="Wingdings" panose="05000000000000000000" pitchFamily="2" charset="2"/>
            <a:buNone/>
          </a:pPr>
          <a:endParaRPr lang="en-US" sz="1400" kern="1200" dirty="0">
            <a:latin typeface="Metropolis" panose="00000500000000000000" pitchFamily="2" charset="0"/>
          </a:endParaRPr>
        </a:p>
      </dsp:txBody>
      <dsp:txXfrm rot="5400000">
        <a:off x="2246872" y="-1"/>
        <a:ext cx="1670475" cy="3620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8CA67-2F20-434F-9882-98C601597550}">
      <dsp:nvSpPr>
        <dsp:cNvPr id="0" name=""/>
        <dsp:cNvSpPr/>
      </dsp:nvSpPr>
      <dsp:spPr>
        <a:xfrm>
          <a:off x="1895222" y="282320"/>
          <a:ext cx="2144647" cy="2144647"/>
        </a:xfrm>
        <a:prstGeom prst="pieWedge">
          <a:avLst/>
        </a:prstGeom>
        <a:solidFill>
          <a:srgbClr val="1450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10000"/>
            </a:lnSpc>
            <a:spcBef>
              <a:spcPct val="0"/>
            </a:spcBef>
            <a:spcAft>
              <a:spcPts val="250"/>
            </a:spcAft>
            <a:buNone/>
          </a:pPr>
          <a:r>
            <a:rPr lang="en-US" sz="2800" b="1" kern="1200" dirty="0">
              <a:latin typeface="Metropolis" panose="00000500000000000000" pitchFamily="2" charset="0"/>
            </a:rPr>
            <a:t>May </a:t>
          </a:r>
          <a:br>
            <a:rPr lang="en-US" sz="2800" b="1" kern="1200" dirty="0">
              <a:latin typeface="Metropolis" panose="00000500000000000000" pitchFamily="2" charset="0"/>
            </a:rPr>
          </a:br>
          <a:r>
            <a:rPr lang="en-US" sz="2800" b="1" kern="1200" dirty="0">
              <a:latin typeface="Metropolis" panose="00000500000000000000" pitchFamily="2" charset="0"/>
            </a:rPr>
            <a:t>1 – 30</a:t>
          </a:r>
        </a:p>
        <a:p>
          <a:pPr marL="0" lvl="0" indent="0" algn="ctr" defTabSz="1244600">
            <a:lnSpc>
              <a:spcPct val="110000"/>
            </a:lnSpc>
            <a:spcBef>
              <a:spcPct val="0"/>
            </a:spcBef>
            <a:spcAft>
              <a:spcPct val="35000"/>
            </a:spcAft>
            <a:buNone/>
          </a:pPr>
          <a:r>
            <a:rPr lang="en-US" sz="1400" b="0" kern="1200" dirty="0">
              <a:latin typeface="Metropolis" panose="00000500000000000000" pitchFamily="2" charset="0"/>
            </a:rPr>
            <a:t>Duration</a:t>
          </a:r>
        </a:p>
      </dsp:txBody>
      <dsp:txXfrm>
        <a:off x="2523375" y="910473"/>
        <a:ext cx="1516494" cy="1516494"/>
      </dsp:txXfrm>
    </dsp:sp>
    <dsp:sp modelId="{A6DBB7B9-41DB-4624-A8CE-4B3F6052EC71}">
      <dsp:nvSpPr>
        <dsp:cNvPr id="0" name=""/>
        <dsp:cNvSpPr/>
      </dsp:nvSpPr>
      <dsp:spPr>
        <a:xfrm rot="5400000">
          <a:off x="4138929" y="282320"/>
          <a:ext cx="2144647" cy="2144647"/>
        </a:xfrm>
        <a:prstGeom prst="pieWedge">
          <a:avLst/>
        </a:prstGeom>
        <a:solidFill>
          <a:srgbClr val="D83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10000"/>
            </a:lnSpc>
            <a:spcBef>
              <a:spcPct val="0"/>
            </a:spcBef>
            <a:spcAft>
              <a:spcPts val="250"/>
            </a:spcAft>
            <a:buNone/>
          </a:pPr>
          <a:r>
            <a:rPr lang="en-US" sz="2800" b="1" kern="1200" dirty="0">
              <a:solidFill>
                <a:prstClr val="white"/>
              </a:solidFill>
              <a:latin typeface="Metropolis" panose="00000500000000000000" pitchFamily="2" charset="0"/>
              <a:ea typeface="+mn-ea"/>
              <a:cs typeface="+mn-cs"/>
            </a:rPr>
            <a:t>8,848</a:t>
          </a:r>
          <a:r>
            <a:rPr lang="en-US" sz="2400" b="1" kern="1200" dirty="0">
              <a:solidFill>
                <a:prstClr val="white"/>
              </a:solidFill>
              <a:latin typeface="Metropolis" panose="00000500000000000000" pitchFamily="2" charset="0"/>
              <a:ea typeface="+mn-ea"/>
              <a:cs typeface="+mn-cs"/>
            </a:rPr>
            <a:t> </a:t>
          </a:r>
          <a:r>
            <a:rPr lang="en-US" sz="1400" b="0" kern="1200" dirty="0">
              <a:solidFill>
                <a:prstClr val="white"/>
              </a:solidFill>
              <a:latin typeface="Metropolis" panose="00000500000000000000" pitchFamily="2" charset="0"/>
              <a:ea typeface="+mn-ea"/>
              <a:cs typeface="+mn-cs"/>
            </a:rPr>
            <a:t>No. of </a:t>
          </a:r>
          <a:r>
            <a:rPr lang="en-US" sz="1400" b="0" kern="1200" dirty="0">
              <a:latin typeface="Metropolis" panose="00000500000000000000" pitchFamily="2" charset="0"/>
            </a:rPr>
            <a:t>employer contacts emailed</a:t>
          </a:r>
        </a:p>
      </dsp:txBody>
      <dsp:txXfrm rot="-5400000">
        <a:off x="4138929" y="910473"/>
        <a:ext cx="1516494" cy="1516494"/>
      </dsp:txXfrm>
    </dsp:sp>
    <dsp:sp modelId="{82C5EA2A-0EE6-42D9-83C1-CEE71E6F2817}">
      <dsp:nvSpPr>
        <dsp:cNvPr id="0" name=""/>
        <dsp:cNvSpPr/>
      </dsp:nvSpPr>
      <dsp:spPr>
        <a:xfrm rot="10800000">
          <a:off x="4138929" y="2526028"/>
          <a:ext cx="2144647" cy="2144647"/>
        </a:xfrm>
        <a:prstGeom prst="pieWedge">
          <a:avLst/>
        </a:prstGeom>
        <a:solidFill>
          <a:srgbClr val="3A79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117475" lvl="0" indent="0" algn="ctr" defTabSz="1244600">
            <a:lnSpc>
              <a:spcPct val="110000"/>
            </a:lnSpc>
            <a:spcBef>
              <a:spcPct val="0"/>
            </a:spcBef>
            <a:spcAft>
              <a:spcPts val="250"/>
            </a:spcAft>
            <a:buNone/>
          </a:pPr>
          <a:r>
            <a:rPr lang="en-US" sz="2800" b="1" kern="1200" dirty="0">
              <a:latin typeface="Metropolis" panose="00000500000000000000" pitchFamily="2" charset="0"/>
            </a:rPr>
            <a:t>479</a:t>
          </a:r>
          <a:endParaRPr lang="en-US" sz="2800" kern="1200" dirty="0">
            <a:latin typeface="Metropolis" panose="00000500000000000000" pitchFamily="2" charset="0"/>
          </a:endParaRPr>
        </a:p>
        <a:p>
          <a:pPr marL="117475" lvl="0" indent="0" algn="ctr" defTabSz="1244600">
            <a:lnSpc>
              <a:spcPct val="110000"/>
            </a:lnSpc>
            <a:spcBef>
              <a:spcPct val="0"/>
            </a:spcBef>
            <a:spcAft>
              <a:spcPts val="250"/>
            </a:spcAft>
            <a:buNone/>
          </a:pPr>
          <a:r>
            <a:rPr lang="en-US" sz="1400" kern="1200" dirty="0">
              <a:latin typeface="Metropolis" panose="00000500000000000000" pitchFamily="2" charset="0"/>
            </a:rPr>
            <a:t>No. of people who took it</a:t>
          </a:r>
        </a:p>
      </dsp:txBody>
      <dsp:txXfrm rot="10800000">
        <a:off x="4138929" y="2526028"/>
        <a:ext cx="1516494" cy="1516494"/>
      </dsp:txXfrm>
    </dsp:sp>
    <dsp:sp modelId="{CBB1951C-9F5D-4F72-BEFF-B551C553C4B6}">
      <dsp:nvSpPr>
        <dsp:cNvPr id="0" name=""/>
        <dsp:cNvSpPr/>
      </dsp:nvSpPr>
      <dsp:spPr>
        <a:xfrm rot="16200000">
          <a:off x="1895222" y="2526028"/>
          <a:ext cx="2144647" cy="2144647"/>
        </a:xfrm>
        <a:prstGeom prst="pieWedge">
          <a:avLst/>
        </a:prstGeom>
        <a:solidFill>
          <a:srgbClr val="FFB4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10000"/>
            </a:lnSpc>
            <a:spcBef>
              <a:spcPct val="0"/>
            </a:spcBef>
            <a:spcAft>
              <a:spcPts val="250"/>
            </a:spcAft>
            <a:buNone/>
          </a:pPr>
          <a:r>
            <a:rPr lang="en-US" sz="2800" b="1" kern="1200" dirty="0">
              <a:latin typeface="Metropolis" panose="00000500000000000000" pitchFamily="2" charset="0"/>
            </a:rPr>
            <a:t>5.2%</a:t>
          </a:r>
          <a:r>
            <a:rPr lang="en-US" sz="2400" b="1" kern="1200" dirty="0">
              <a:latin typeface="Metropolis" panose="00000500000000000000" pitchFamily="2" charset="0"/>
            </a:rPr>
            <a:t> </a:t>
          </a:r>
          <a:r>
            <a:rPr lang="en-US" sz="1400" kern="1200" dirty="0">
              <a:solidFill>
                <a:prstClr val="white"/>
              </a:solidFill>
              <a:latin typeface="Metropolis" panose="00000500000000000000" pitchFamily="2" charset="0"/>
              <a:ea typeface="+mn-ea"/>
              <a:cs typeface="+mn-cs"/>
            </a:rPr>
            <a:t>R</a:t>
          </a:r>
          <a:r>
            <a:rPr lang="en-US" sz="1400" kern="1200" dirty="0">
              <a:latin typeface="Metropolis" panose="00000500000000000000" pitchFamily="2" charset="0"/>
            </a:rPr>
            <a:t>esponse rate</a:t>
          </a:r>
        </a:p>
      </dsp:txBody>
      <dsp:txXfrm rot="5400000">
        <a:off x="2523375" y="2526028"/>
        <a:ext cx="1516494" cy="1516494"/>
      </dsp:txXfrm>
    </dsp:sp>
    <dsp:sp modelId="{5C78875F-DFFE-4219-A7B0-F5FED8EA175F}">
      <dsp:nvSpPr>
        <dsp:cNvPr id="0" name=""/>
        <dsp:cNvSpPr/>
      </dsp:nvSpPr>
      <dsp:spPr>
        <a:xfrm>
          <a:off x="7808563" y="642103"/>
          <a:ext cx="740473" cy="643889"/>
        </a:xfrm>
        <a:prstGeom prst="circularArrow">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6D0B9-4A62-4D20-BD7A-5516D90ADA47}">
      <dsp:nvSpPr>
        <dsp:cNvPr id="0" name=""/>
        <dsp:cNvSpPr/>
      </dsp:nvSpPr>
      <dsp:spPr>
        <a:xfrm rot="10800000">
          <a:off x="7808563" y="3368882"/>
          <a:ext cx="740473" cy="643889"/>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5"/>
          </a:xfrm>
          <a:prstGeom prst="rect">
            <a:avLst/>
          </a:prstGeom>
        </p:spPr>
        <p:txBody>
          <a:bodyPr vert="horz" lIns="93175" tIns="46587" rIns="93175" bIns="46587" rtlCol="0"/>
          <a:lstStyle>
            <a:lvl1pPr algn="r">
              <a:defRPr sz="1200"/>
            </a:lvl1pPr>
          </a:lstStyle>
          <a:p>
            <a:fld id="{96B9D651-0DB8-4218-81BE-6805C6D7B237}" type="datetimeFigureOut">
              <a:rPr lang="en-US" smtClean="0"/>
              <a:t>7/15/2024</a:t>
            </a:fld>
            <a:endParaRPr lang="en-US" dirty="0"/>
          </a:p>
        </p:txBody>
      </p:sp>
      <p:sp>
        <p:nvSpPr>
          <p:cNvPr id="4" name="Footer Placeholder 3"/>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75" tIns="46587" rIns="93175" bIns="46587" rtlCol="0" anchor="b"/>
          <a:lstStyle>
            <a:lvl1pPr algn="r">
              <a:defRPr sz="1200"/>
            </a:lvl1pPr>
          </a:lstStyle>
          <a:p>
            <a:fld id="{4C3C1061-DAA9-4BD8-8B6B-DF0DCAC62D6B}" type="slidenum">
              <a:rPr lang="en-US" smtClean="0"/>
              <a:t>‹#›</a:t>
            </a:fld>
            <a:endParaRPr lang="en-US" dirty="0"/>
          </a:p>
        </p:txBody>
      </p:sp>
    </p:spTree>
    <p:extLst>
      <p:ext uri="{BB962C8B-B14F-4D97-AF65-F5344CB8AC3E}">
        <p14:creationId xmlns:p14="http://schemas.microsoft.com/office/powerpoint/2010/main" val="1876213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atin typeface="Montserrat" panose="00000500000000000000" pitchFamily="2" charset="0"/>
              </a:defRPr>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atin typeface="Montserrat" panose="00000500000000000000" pitchFamily="2" charset="0"/>
              </a:defRPr>
            </a:lvl1pPr>
          </a:lstStyle>
          <a:p>
            <a:fld id="{F529BAC6-1FC6-3948-9B8C-F5D7678E896D}" type="datetimeFigureOut">
              <a:rPr lang="en-US" smtClean="0"/>
              <a:pPr/>
              <a:t>7/15/2024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atin typeface="Montserrat" panose="00000500000000000000" pitchFamily="2" charset="0"/>
              </a:defRPr>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atin typeface="Montserrat" panose="00000500000000000000" pitchFamily="2" charset="0"/>
              </a:defRPr>
            </a:lvl1pPr>
          </a:lstStyle>
          <a:p>
            <a:fld id="{9A4FA51A-664B-744C-8345-E56607D6A0DA}" type="slidenum">
              <a:rPr lang="en-US" smtClean="0"/>
              <a:pPr/>
              <a:t>‹#›</a:t>
            </a:fld>
            <a:endParaRPr lang="en-US" dirty="0"/>
          </a:p>
        </p:txBody>
      </p:sp>
    </p:spTree>
    <p:extLst>
      <p:ext uri="{BB962C8B-B14F-4D97-AF65-F5344CB8AC3E}">
        <p14:creationId xmlns:p14="http://schemas.microsoft.com/office/powerpoint/2010/main" val="39686641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ontserrat" panose="00000500000000000000" pitchFamily="2" charset="0"/>
        <a:ea typeface="+mn-ea"/>
        <a:cs typeface="+mn-cs"/>
      </a:defRPr>
    </a:lvl1pPr>
    <a:lvl2pPr marL="342900" algn="l" defTabSz="685800" rtl="0" eaLnBrk="1" latinLnBrk="0" hangingPunct="1">
      <a:defRPr sz="900" kern="1200">
        <a:solidFill>
          <a:schemeClr val="tx1"/>
        </a:solidFill>
        <a:latin typeface="Montserrat" panose="00000500000000000000" pitchFamily="2" charset="0"/>
        <a:ea typeface="+mn-ea"/>
        <a:cs typeface="+mn-cs"/>
      </a:defRPr>
    </a:lvl2pPr>
    <a:lvl3pPr marL="685800" algn="l" defTabSz="685800" rtl="0" eaLnBrk="1" latinLnBrk="0" hangingPunct="1">
      <a:defRPr sz="900" kern="1200">
        <a:solidFill>
          <a:schemeClr val="tx1"/>
        </a:solidFill>
        <a:latin typeface="Montserrat" panose="00000500000000000000" pitchFamily="2" charset="0"/>
        <a:ea typeface="+mn-ea"/>
        <a:cs typeface="+mn-cs"/>
      </a:defRPr>
    </a:lvl3pPr>
    <a:lvl4pPr marL="1028700" algn="l" defTabSz="685800" rtl="0" eaLnBrk="1" latinLnBrk="0" hangingPunct="1">
      <a:defRPr sz="900" kern="1200">
        <a:solidFill>
          <a:schemeClr val="tx1"/>
        </a:solidFill>
        <a:latin typeface="Montserrat" panose="00000500000000000000" pitchFamily="2" charset="0"/>
        <a:ea typeface="+mn-ea"/>
        <a:cs typeface="+mn-cs"/>
      </a:defRPr>
    </a:lvl4pPr>
    <a:lvl5pPr marL="1371600" algn="l" defTabSz="685800" rtl="0" eaLnBrk="1" latinLnBrk="0" hangingPunct="1">
      <a:defRPr sz="900" kern="1200">
        <a:solidFill>
          <a:schemeClr val="tx1"/>
        </a:solidFill>
        <a:latin typeface="Montserrat"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14.svg"/></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2</a:t>
            </a:fld>
            <a:endParaRPr lang="en-US" dirty="0"/>
          </a:p>
        </p:txBody>
      </p:sp>
    </p:spTree>
    <p:extLst>
      <p:ext uri="{BB962C8B-B14F-4D97-AF65-F5344CB8AC3E}">
        <p14:creationId xmlns:p14="http://schemas.microsoft.com/office/powerpoint/2010/main" val="363613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62050"/>
            <a:ext cx="5575300" cy="3136900"/>
          </a:xfrm>
        </p:spPr>
      </p:sp>
      <p:sp>
        <p:nvSpPr>
          <p:cNvPr id="3" name="Notes Placeholder 2"/>
          <p:cNvSpPr>
            <a:spLocks noGrp="1"/>
          </p:cNvSpPr>
          <p:nvPr>
            <p:ph type="body" idx="1"/>
          </p:nvPr>
        </p:nvSpPr>
        <p:spPr/>
        <p:txBody>
          <a:bodyPr/>
          <a:lstStyle/>
          <a:p>
            <a:r>
              <a:rPr lang="en-US" sz="1400" dirty="0"/>
              <a:t>As you can see from this slide, the program has been extremely successful, having paid out over ninety-six million dollars in matching funds, matching one hundred and seventeen side account deposits for one hundred and ten employers. This contributed to a system-wide funding status improvement of six percent.</a:t>
            </a:r>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17</a:t>
            </a:fld>
            <a:endParaRPr lang="en-US" dirty="0"/>
          </a:p>
        </p:txBody>
      </p:sp>
    </p:spTree>
    <p:extLst>
      <p:ext uri="{BB962C8B-B14F-4D97-AF65-F5344CB8AC3E}">
        <p14:creationId xmlns:p14="http://schemas.microsoft.com/office/powerpoint/2010/main" val="205781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36708"/>
          </a:xfrm>
        </p:spPr>
        <p:txBody>
          <a:bodyPr/>
          <a:lstStyle/>
          <a:p>
            <a:r>
              <a:rPr lang="en-US" sz="1400" dirty="0"/>
              <a:t>We are excited to announce that we anticipate opening a new round of EIF funding next year.</a:t>
            </a:r>
          </a:p>
          <a:p>
            <a:endParaRPr lang="en-US" sz="1400" dirty="0"/>
          </a:p>
          <a:p>
            <a:r>
              <a:rPr lang="en-US" sz="1400" dirty="0"/>
              <a:t>There will be approximately forty million dollars available in matching funds.</a:t>
            </a:r>
          </a:p>
          <a:p>
            <a:endParaRPr lang="en-US" sz="1400" dirty="0"/>
          </a:p>
          <a:p>
            <a:r>
              <a:rPr lang="en-US" sz="1400" dirty="0"/>
              <a:t>Employers with an unfunded actuarial liability greater than 200% will be given priority for the first ninety days of the application period. After ninety days, the program will be open to all qualifying employers.</a:t>
            </a:r>
          </a:p>
          <a:p>
            <a:endParaRPr lang="en-US" sz="1400" dirty="0"/>
          </a:p>
          <a:p>
            <a:r>
              <a:rPr lang="en-US" sz="1400" dirty="0"/>
              <a:t>We will be conducting a survey later this summer to gauge interest in the program and to solicit input on preferred application dates that may work best for employers’ budget cycles. More information will be forthcoming.</a:t>
            </a:r>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18</a:t>
            </a:fld>
            <a:endParaRPr lang="en-US" dirty="0"/>
          </a:p>
        </p:txBody>
      </p:sp>
    </p:spTree>
    <p:extLst>
      <p:ext uri="{BB962C8B-B14F-4D97-AF65-F5344CB8AC3E}">
        <p14:creationId xmlns:p14="http://schemas.microsoft.com/office/powerpoint/2010/main" val="180146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wanted to take the opportunity to provide an update on our plans to manage those side accounts that will be expiring in two thousand twenty-seven.</a:t>
            </a:r>
          </a:p>
          <a:p>
            <a:endParaRPr lang="en-US" sz="1400" dirty="0"/>
          </a:p>
          <a:p>
            <a:r>
              <a:rPr lang="en-US" sz="1400" dirty="0"/>
              <a:t>As we’ve mentioned before, we have been proactively discussing methods of handling those accounts in a way that prevents account balances from being overdrawn and addressing the challenges of mid-biennium rate changes, while being mindful of potential cash flow concerns for those employers that are servicing pension obligation bonds.</a:t>
            </a:r>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19</a:t>
            </a:fld>
            <a:endParaRPr lang="en-US" dirty="0"/>
          </a:p>
        </p:txBody>
      </p:sp>
    </p:spTree>
    <p:extLst>
      <p:ext uri="{BB962C8B-B14F-4D97-AF65-F5344CB8AC3E}">
        <p14:creationId xmlns:p14="http://schemas.microsoft.com/office/powerpoint/2010/main" val="250926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1001713"/>
            <a:ext cx="5573712" cy="3136900"/>
          </a:xfrm>
        </p:spPr>
      </p:sp>
      <p:sp>
        <p:nvSpPr>
          <p:cNvPr id="3" name="Notes Placeholder 2"/>
          <p:cNvSpPr>
            <a:spLocks noGrp="1"/>
          </p:cNvSpPr>
          <p:nvPr>
            <p:ph type="body" idx="1"/>
          </p:nvPr>
        </p:nvSpPr>
        <p:spPr>
          <a:xfrm>
            <a:off x="701040" y="4648200"/>
            <a:ext cx="5608320" cy="3486149"/>
          </a:xfrm>
        </p:spPr>
        <p:txBody>
          <a:bodyPr/>
          <a:lstStyle/>
          <a:p>
            <a:endParaRPr lang="en-US" dirty="0"/>
          </a:p>
        </p:txBody>
      </p:sp>
      <p:sp>
        <p:nvSpPr>
          <p:cNvPr id="4" name="Slide Number Placeholder 3"/>
          <p:cNvSpPr>
            <a:spLocks noGrp="1"/>
          </p:cNvSpPr>
          <p:nvPr>
            <p:ph type="sldNum" sz="quarter" idx="5"/>
          </p:nvPr>
        </p:nvSpPr>
        <p:spPr/>
        <p:txBody>
          <a:bodyPr/>
          <a:lstStyle/>
          <a:p>
            <a:fld id="{9A4FA51A-664B-744C-8345-E56607D6A0DA}" type="slidenum">
              <a:rPr lang="en-US" smtClean="0"/>
              <a:pPr/>
              <a:t>20</a:t>
            </a:fld>
            <a:endParaRPr lang="en-US" dirty="0"/>
          </a:p>
        </p:txBody>
      </p:sp>
    </p:spTree>
    <p:extLst>
      <p:ext uri="{BB962C8B-B14F-4D97-AF65-F5344CB8AC3E}">
        <p14:creationId xmlns:p14="http://schemas.microsoft.com/office/powerpoint/2010/main" val="265198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997449"/>
            <a:ext cx="5608320" cy="3136900"/>
          </a:xfrm>
        </p:spPr>
        <p:txBody>
          <a:bodyPr/>
          <a:lstStyle/>
          <a:p>
            <a:endParaRPr lang="en-US" dirty="0"/>
          </a:p>
        </p:txBody>
      </p:sp>
      <p:sp>
        <p:nvSpPr>
          <p:cNvPr id="4" name="Slide Number Placeholder 3"/>
          <p:cNvSpPr>
            <a:spLocks noGrp="1"/>
          </p:cNvSpPr>
          <p:nvPr>
            <p:ph type="sldNum" sz="quarter" idx="5"/>
          </p:nvPr>
        </p:nvSpPr>
        <p:spPr/>
        <p:txBody>
          <a:bodyPr/>
          <a:lstStyle/>
          <a:p>
            <a:fld id="{9A4FA51A-664B-744C-8345-E56607D6A0DA}" type="slidenum">
              <a:rPr lang="en-US" smtClean="0"/>
              <a:pPr/>
              <a:t>21</a:t>
            </a:fld>
            <a:endParaRPr lang="en-US" dirty="0"/>
          </a:p>
        </p:txBody>
      </p:sp>
      <p:pic>
        <p:nvPicPr>
          <p:cNvPr id="6" name="Graphic 5">
            <a:extLst>
              <a:ext uri="{FF2B5EF4-FFF2-40B4-BE49-F238E27FC236}">
                <a16:creationId xmlns:a16="http://schemas.microsoft.com/office/drawing/2014/main" id="{9E42685B-FDBF-2AD2-69DB-54702C1C3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060" y="1162050"/>
            <a:ext cx="5558790" cy="3136900"/>
          </a:xfrm>
          <a:prstGeom prst="rect">
            <a:avLst/>
          </a:prstGeom>
        </p:spPr>
      </p:pic>
    </p:spTree>
    <p:extLst>
      <p:ext uri="{BB962C8B-B14F-4D97-AF65-F5344CB8AC3E}">
        <p14:creationId xmlns:p14="http://schemas.microsoft.com/office/powerpoint/2010/main" val="382837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22</a:t>
            </a:fld>
            <a:endParaRPr lang="en-US" dirty="0"/>
          </a:p>
        </p:txBody>
      </p:sp>
    </p:spTree>
    <p:extLst>
      <p:ext uri="{BB962C8B-B14F-4D97-AF65-F5344CB8AC3E}">
        <p14:creationId xmlns:p14="http://schemas.microsoft.com/office/powerpoint/2010/main" val="28327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26</a:t>
            </a:fld>
            <a:endParaRPr lang="en-US" dirty="0"/>
          </a:p>
        </p:txBody>
      </p:sp>
    </p:spTree>
    <p:extLst>
      <p:ext uri="{BB962C8B-B14F-4D97-AF65-F5344CB8AC3E}">
        <p14:creationId xmlns:p14="http://schemas.microsoft.com/office/powerpoint/2010/main" val="2059910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31</a:t>
            </a:fld>
            <a:endParaRPr lang="en-US" dirty="0"/>
          </a:p>
        </p:txBody>
      </p:sp>
    </p:spTree>
    <p:extLst>
      <p:ext uri="{BB962C8B-B14F-4D97-AF65-F5344CB8AC3E}">
        <p14:creationId xmlns:p14="http://schemas.microsoft.com/office/powerpoint/2010/main" val="3422369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971930" y="883127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5" tIns="46112" rIns="92225" bIns="46112" anchor="b"/>
          <a:lstStyle>
            <a:lvl1pPr defTabSz="922338" eaLnBrk="0" hangingPunct="0">
              <a:defRPr sz="2000">
                <a:solidFill>
                  <a:schemeClr val="tx1"/>
                </a:solidFill>
                <a:latin typeface="Times New Roman" pitchFamily="18" charset="0"/>
              </a:defRPr>
            </a:lvl1pPr>
            <a:lvl2pPr marL="727075" indent="-279400" defTabSz="922338" eaLnBrk="0" hangingPunct="0">
              <a:defRPr sz="2000">
                <a:solidFill>
                  <a:schemeClr val="tx1"/>
                </a:solidFill>
                <a:latin typeface="Times New Roman" pitchFamily="18" charset="0"/>
              </a:defRPr>
            </a:lvl2pPr>
            <a:lvl3pPr marL="1117600" indent="-222250" defTabSz="922338" eaLnBrk="0" hangingPunct="0">
              <a:defRPr sz="2000">
                <a:solidFill>
                  <a:schemeClr val="tx1"/>
                </a:solidFill>
                <a:latin typeface="Times New Roman" pitchFamily="18" charset="0"/>
              </a:defRPr>
            </a:lvl3pPr>
            <a:lvl4pPr marL="1565275" indent="-223838" defTabSz="922338" eaLnBrk="0" hangingPunct="0">
              <a:defRPr sz="2000">
                <a:solidFill>
                  <a:schemeClr val="tx1"/>
                </a:solidFill>
                <a:latin typeface="Times New Roman" pitchFamily="18" charset="0"/>
              </a:defRPr>
            </a:lvl4pPr>
            <a:lvl5pPr marL="2012950" indent="-223838" defTabSz="922338" eaLnBrk="0" hangingPunct="0">
              <a:defRPr sz="2000">
                <a:solidFill>
                  <a:schemeClr val="tx1"/>
                </a:solidFill>
                <a:latin typeface="Times New Roman" pitchFamily="18" charset="0"/>
              </a:defRPr>
            </a:lvl5pPr>
            <a:lvl6pPr marL="2470150" indent="-223838" defTabSz="922338" eaLnBrk="0" fontAlgn="base" hangingPunct="0">
              <a:spcBef>
                <a:spcPct val="0"/>
              </a:spcBef>
              <a:spcAft>
                <a:spcPct val="0"/>
              </a:spcAft>
              <a:defRPr sz="2000">
                <a:solidFill>
                  <a:schemeClr val="tx1"/>
                </a:solidFill>
                <a:latin typeface="Times New Roman" pitchFamily="18" charset="0"/>
              </a:defRPr>
            </a:lvl6pPr>
            <a:lvl7pPr marL="2927350" indent="-223838" defTabSz="922338" eaLnBrk="0" fontAlgn="base" hangingPunct="0">
              <a:spcBef>
                <a:spcPct val="0"/>
              </a:spcBef>
              <a:spcAft>
                <a:spcPct val="0"/>
              </a:spcAft>
              <a:defRPr sz="2000">
                <a:solidFill>
                  <a:schemeClr val="tx1"/>
                </a:solidFill>
                <a:latin typeface="Times New Roman" pitchFamily="18" charset="0"/>
              </a:defRPr>
            </a:lvl7pPr>
            <a:lvl8pPr marL="3384550" indent="-223838" defTabSz="922338" eaLnBrk="0" fontAlgn="base" hangingPunct="0">
              <a:spcBef>
                <a:spcPct val="0"/>
              </a:spcBef>
              <a:spcAft>
                <a:spcPct val="0"/>
              </a:spcAft>
              <a:defRPr sz="2000">
                <a:solidFill>
                  <a:schemeClr val="tx1"/>
                </a:solidFill>
                <a:latin typeface="Times New Roman" pitchFamily="18" charset="0"/>
              </a:defRPr>
            </a:lvl8pPr>
            <a:lvl9pPr marL="3841750" indent="-223838" defTabSz="922338" eaLnBrk="0" fontAlgn="base" hangingPunct="0">
              <a:spcBef>
                <a:spcPct val="0"/>
              </a:spcBef>
              <a:spcAft>
                <a:spcPct val="0"/>
              </a:spcAft>
              <a:defRPr sz="2000">
                <a:solidFill>
                  <a:schemeClr val="tx1"/>
                </a:solidFill>
                <a:latin typeface="Times New Roman" pitchFamily="18" charset="0"/>
              </a:defRPr>
            </a:lvl9pPr>
          </a:lstStyle>
          <a:p>
            <a:pPr algn="r" eaLnBrk="1" hangingPunct="1"/>
            <a:fld id="{A5CF38AB-DAF5-41F9-B38E-69AC8292FDE2}" type="slidenum">
              <a:rPr lang="en-US" sz="1100"/>
              <a:pPr algn="r" eaLnBrk="1" hangingPunct="1"/>
              <a:t>32</a:t>
            </a:fld>
            <a:endParaRPr lang="en-US" sz="1100" dirty="0"/>
          </a:p>
        </p:txBody>
      </p:sp>
      <p:sp>
        <p:nvSpPr>
          <p:cNvPr id="80899" name="Rectangle 2"/>
          <p:cNvSpPr>
            <a:spLocks noGrp="1" noRot="1" noChangeAspect="1" noChangeArrowheads="1" noTextEdit="1"/>
          </p:cNvSpPr>
          <p:nvPr>
            <p:ph type="sldImg"/>
          </p:nvPr>
        </p:nvSpPr>
        <p:spPr>
          <a:xfrm>
            <a:off x="717550" y="1162050"/>
            <a:ext cx="5575300" cy="3136900"/>
          </a:xfrm>
          <a:ln/>
        </p:spPr>
      </p:sp>
      <p:sp>
        <p:nvSpPr>
          <p:cNvPr id="80900" name="Rectangle 3"/>
          <p:cNvSpPr>
            <a:spLocks noGrp="1" noChangeArrowheads="1"/>
          </p:cNvSpPr>
          <p:nvPr>
            <p:ph type="body" idx="1"/>
          </p:nvPr>
        </p:nvSpPr>
        <p:spPr/>
        <p:txBody>
          <a:bodyPr/>
          <a:lstStyle/>
          <a:p>
            <a:r>
              <a:rPr lang="en-US" sz="1400" dirty="0">
                <a:latin typeface="+mn-lt"/>
              </a:rPr>
              <a:t>As you know, the Work After Retirement section of Senate Bill 1049 was effective January 1, 2020.</a:t>
            </a:r>
          </a:p>
          <a:p>
            <a:endParaRPr lang="en-US" sz="1400" dirty="0">
              <a:latin typeface="+mn-lt"/>
            </a:endParaRPr>
          </a:p>
          <a:p>
            <a:r>
              <a:rPr lang="en-US" sz="1400" dirty="0">
                <a:latin typeface="+mn-lt"/>
              </a:rPr>
              <a:t>Full information for employers can be found on our SB 1049 Employer website – www.oregon.gov/PERS/EMP/Pages/SB1049.aspx</a:t>
            </a:r>
            <a:r>
              <a:rPr lang="en-US" sz="1400" baseline="0" dirty="0">
                <a:latin typeface="+mn-lt"/>
              </a:rPr>
              <a:t> (</a:t>
            </a:r>
            <a:r>
              <a:rPr lang="en-US" sz="1400" b="1" baseline="0" dirty="0">
                <a:latin typeface="+mn-lt"/>
              </a:rPr>
              <a:t>linked from employer homepage</a:t>
            </a:r>
            <a:r>
              <a:rPr lang="en-US" sz="1400" b="0" baseline="0" dirty="0">
                <a:latin typeface="+mn-lt"/>
              </a:rPr>
              <a:t>)</a:t>
            </a:r>
          </a:p>
          <a:p>
            <a:endParaRPr lang="en-US" sz="1400" b="0" baseline="0" dirty="0">
              <a:latin typeface="+mn-lt"/>
            </a:endParaRPr>
          </a:p>
          <a:p>
            <a:r>
              <a:rPr lang="en-US" sz="1400" b="0" baseline="0" dirty="0">
                <a:latin typeface="+mn-lt"/>
              </a:rPr>
              <a:t>From that page, you’ll see we regularly update when we have new information to share. That page also includes a link to our </a:t>
            </a:r>
            <a:r>
              <a:rPr lang="en-US" sz="1400" b="1" baseline="0" dirty="0">
                <a:latin typeface="+mn-lt"/>
              </a:rPr>
              <a:t>member-focused</a:t>
            </a:r>
            <a:r>
              <a:rPr lang="en-US" sz="1400" b="0" baseline="0" dirty="0">
                <a:latin typeface="+mn-lt"/>
              </a:rPr>
              <a:t> information if you are helping any retirees understand the limitations in returning to work.</a:t>
            </a:r>
          </a:p>
          <a:p>
            <a:endParaRPr lang="en-US" sz="1400" dirty="0">
              <a:latin typeface="+mn-lt"/>
            </a:endParaRPr>
          </a:p>
        </p:txBody>
      </p:sp>
    </p:spTree>
    <p:extLst>
      <p:ext uri="{BB962C8B-B14F-4D97-AF65-F5344CB8AC3E}">
        <p14:creationId xmlns:p14="http://schemas.microsoft.com/office/powerpoint/2010/main" val="66703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3</a:t>
            </a:fld>
            <a:endParaRPr lang="en-US" dirty="0"/>
          </a:p>
        </p:txBody>
      </p:sp>
    </p:spTree>
    <p:extLst>
      <p:ext uri="{BB962C8B-B14F-4D97-AF65-F5344CB8AC3E}">
        <p14:creationId xmlns:p14="http://schemas.microsoft.com/office/powerpoint/2010/main" val="37209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5</a:t>
            </a:fld>
            <a:endParaRPr lang="en-US" dirty="0"/>
          </a:p>
        </p:txBody>
      </p:sp>
    </p:spTree>
    <p:extLst>
      <p:ext uri="{BB962C8B-B14F-4D97-AF65-F5344CB8AC3E}">
        <p14:creationId xmlns:p14="http://schemas.microsoft.com/office/powerpoint/2010/main" val="181396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FA51A-664B-744C-8345-E56607D6A0DA}" type="slidenum">
              <a:rPr lang="en-US" smtClean="0"/>
              <a:pPr/>
              <a:t>8</a:t>
            </a:fld>
            <a:endParaRPr lang="en-US" dirty="0"/>
          </a:p>
        </p:txBody>
      </p:sp>
    </p:spTree>
    <p:extLst>
      <p:ext uri="{BB962C8B-B14F-4D97-AF65-F5344CB8AC3E}">
        <p14:creationId xmlns:p14="http://schemas.microsoft.com/office/powerpoint/2010/main" val="87481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971930" y="883127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5" tIns="46112" rIns="92225" bIns="46112" anchor="b"/>
          <a:lstStyle>
            <a:lvl1pPr defTabSz="922338" eaLnBrk="0" hangingPunct="0">
              <a:defRPr sz="2000">
                <a:solidFill>
                  <a:schemeClr val="tx1"/>
                </a:solidFill>
                <a:latin typeface="Times New Roman" pitchFamily="18" charset="0"/>
              </a:defRPr>
            </a:lvl1pPr>
            <a:lvl2pPr marL="727075" indent="-279400" defTabSz="922338" eaLnBrk="0" hangingPunct="0">
              <a:defRPr sz="2000">
                <a:solidFill>
                  <a:schemeClr val="tx1"/>
                </a:solidFill>
                <a:latin typeface="Times New Roman" pitchFamily="18" charset="0"/>
              </a:defRPr>
            </a:lvl2pPr>
            <a:lvl3pPr marL="1117600" indent="-222250" defTabSz="922338" eaLnBrk="0" hangingPunct="0">
              <a:defRPr sz="2000">
                <a:solidFill>
                  <a:schemeClr val="tx1"/>
                </a:solidFill>
                <a:latin typeface="Times New Roman" pitchFamily="18" charset="0"/>
              </a:defRPr>
            </a:lvl3pPr>
            <a:lvl4pPr marL="1565275" indent="-223838" defTabSz="922338" eaLnBrk="0" hangingPunct="0">
              <a:defRPr sz="2000">
                <a:solidFill>
                  <a:schemeClr val="tx1"/>
                </a:solidFill>
                <a:latin typeface="Times New Roman" pitchFamily="18" charset="0"/>
              </a:defRPr>
            </a:lvl4pPr>
            <a:lvl5pPr marL="2012950" indent="-223838" defTabSz="922338" eaLnBrk="0" hangingPunct="0">
              <a:defRPr sz="2000">
                <a:solidFill>
                  <a:schemeClr val="tx1"/>
                </a:solidFill>
                <a:latin typeface="Times New Roman" pitchFamily="18" charset="0"/>
              </a:defRPr>
            </a:lvl5pPr>
            <a:lvl6pPr marL="2470150" indent="-223838" defTabSz="922338" eaLnBrk="0" fontAlgn="base" hangingPunct="0">
              <a:spcBef>
                <a:spcPct val="0"/>
              </a:spcBef>
              <a:spcAft>
                <a:spcPct val="0"/>
              </a:spcAft>
              <a:defRPr sz="2000">
                <a:solidFill>
                  <a:schemeClr val="tx1"/>
                </a:solidFill>
                <a:latin typeface="Times New Roman" pitchFamily="18" charset="0"/>
              </a:defRPr>
            </a:lvl6pPr>
            <a:lvl7pPr marL="2927350" indent="-223838" defTabSz="922338" eaLnBrk="0" fontAlgn="base" hangingPunct="0">
              <a:spcBef>
                <a:spcPct val="0"/>
              </a:spcBef>
              <a:spcAft>
                <a:spcPct val="0"/>
              </a:spcAft>
              <a:defRPr sz="2000">
                <a:solidFill>
                  <a:schemeClr val="tx1"/>
                </a:solidFill>
                <a:latin typeface="Times New Roman" pitchFamily="18" charset="0"/>
              </a:defRPr>
            </a:lvl7pPr>
            <a:lvl8pPr marL="3384550" indent="-223838" defTabSz="922338" eaLnBrk="0" fontAlgn="base" hangingPunct="0">
              <a:spcBef>
                <a:spcPct val="0"/>
              </a:spcBef>
              <a:spcAft>
                <a:spcPct val="0"/>
              </a:spcAft>
              <a:defRPr sz="2000">
                <a:solidFill>
                  <a:schemeClr val="tx1"/>
                </a:solidFill>
                <a:latin typeface="Times New Roman" pitchFamily="18" charset="0"/>
              </a:defRPr>
            </a:lvl8pPr>
            <a:lvl9pPr marL="3841750" indent="-223838" defTabSz="922338" eaLnBrk="0" fontAlgn="base" hangingPunct="0">
              <a:spcBef>
                <a:spcPct val="0"/>
              </a:spcBef>
              <a:spcAft>
                <a:spcPct val="0"/>
              </a:spcAft>
              <a:defRPr sz="2000">
                <a:solidFill>
                  <a:schemeClr val="tx1"/>
                </a:solidFill>
                <a:latin typeface="Times New Roman" pitchFamily="18" charset="0"/>
              </a:defRPr>
            </a:lvl9pPr>
          </a:lstStyle>
          <a:p>
            <a:pPr algn="r" eaLnBrk="1" hangingPunct="1"/>
            <a:fld id="{A5CF38AB-DAF5-41F9-B38E-69AC8292FDE2}" type="slidenum">
              <a:rPr lang="en-US" sz="1100"/>
              <a:pPr algn="r" eaLnBrk="1" hangingPunct="1"/>
              <a:t>12</a:t>
            </a:fld>
            <a:endParaRPr lang="en-US" sz="1100"/>
          </a:p>
        </p:txBody>
      </p:sp>
      <p:sp>
        <p:nvSpPr>
          <p:cNvPr id="80899" name="Rectangle 2"/>
          <p:cNvSpPr>
            <a:spLocks noGrp="1" noRot="1" noChangeAspect="1" noChangeArrowheads="1" noTextEdit="1"/>
          </p:cNvSpPr>
          <p:nvPr>
            <p:ph type="sldImg"/>
          </p:nvPr>
        </p:nvSpPr>
        <p:spPr>
          <a:xfrm>
            <a:off x="717550" y="1162050"/>
            <a:ext cx="5575300" cy="3136900"/>
          </a:xfrm>
          <a:ln/>
        </p:spPr>
      </p:sp>
      <p:sp>
        <p:nvSpPr>
          <p:cNvPr id="80900" name="Rectangle 3"/>
          <p:cNvSpPr>
            <a:spLocks noGrp="1" noChangeArrowheads="1"/>
          </p:cNvSpPr>
          <p:nvPr>
            <p:ph type="body" idx="1"/>
          </p:nvPr>
        </p:nvSpPr>
        <p:spPr/>
        <p:txBody>
          <a:bodyPr/>
          <a:lstStyle/>
          <a:p>
            <a:r>
              <a:rPr lang="en-US" sz="1400">
                <a:latin typeface="+mn-lt"/>
              </a:rPr>
              <a:t>As you know, the Work After Retirement section of Senate Bill 1049 was effective January 1, 2020.</a:t>
            </a:r>
          </a:p>
          <a:p>
            <a:endParaRPr lang="en-US" sz="1400">
              <a:latin typeface="+mn-lt"/>
            </a:endParaRPr>
          </a:p>
          <a:p>
            <a:r>
              <a:rPr lang="en-US" sz="1400">
                <a:latin typeface="+mn-lt"/>
              </a:rPr>
              <a:t>Full information for employers can be found on our SB 1049 Employer website – www.oregon.gov/PERS/EMP/Pages/SB1049.aspx</a:t>
            </a:r>
            <a:r>
              <a:rPr lang="en-US" sz="1400" baseline="0">
                <a:latin typeface="+mn-lt"/>
              </a:rPr>
              <a:t> (</a:t>
            </a:r>
            <a:r>
              <a:rPr lang="en-US" sz="1400" b="1" baseline="0">
                <a:latin typeface="+mn-lt"/>
              </a:rPr>
              <a:t>linked from employer homepage</a:t>
            </a:r>
            <a:r>
              <a:rPr lang="en-US" sz="1400" b="0" baseline="0">
                <a:latin typeface="+mn-lt"/>
              </a:rPr>
              <a:t>)</a:t>
            </a:r>
          </a:p>
          <a:p>
            <a:endParaRPr lang="en-US" sz="1400" b="0" baseline="0">
              <a:latin typeface="+mn-lt"/>
            </a:endParaRPr>
          </a:p>
          <a:p>
            <a:r>
              <a:rPr lang="en-US" sz="1400" b="0" baseline="0">
                <a:latin typeface="+mn-lt"/>
              </a:rPr>
              <a:t>From that page, you’ll see we regularly update when we have new information to share. That page also includes a link to our </a:t>
            </a:r>
            <a:r>
              <a:rPr lang="en-US" sz="1400" b="1" baseline="0">
                <a:latin typeface="+mn-lt"/>
              </a:rPr>
              <a:t>member-focused</a:t>
            </a:r>
            <a:r>
              <a:rPr lang="en-US" sz="1400" b="0" baseline="0">
                <a:latin typeface="+mn-lt"/>
              </a:rPr>
              <a:t> information if you are helping any retirees understand the limitations in returning to work.</a:t>
            </a:r>
          </a:p>
          <a:p>
            <a:endParaRPr lang="en-US" sz="1400">
              <a:latin typeface="+mn-lt"/>
            </a:endParaRPr>
          </a:p>
        </p:txBody>
      </p:sp>
    </p:spTree>
    <p:extLst>
      <p:ext uri="{BB962C8B-B14F-4D97-AF65-F5344CB8AC3E}">
        <p14:creationId xmlns:p14="http://schemas.microsoft.com/office/powerpoint/2010/main" val="66703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Thank you, Sam.</a:t>
            </a:r>
          </a:p>
          <a:p>
            <a:endParaRPr lang="en-US" sz="1400" dirty="0"/>
          </a:p>
          <a:p>
            <a:r>
              <a:rPr lang="en-US" sz="1400" dirty="0"/>
              <a:t>Good morning, everyone.</a:t>
            </a:r>
          </a:p>
          <a:p>
            <a:endParaRPr lang="en-US" sz="1400" dirty="0"/>
          </a:p>
          <a:p>
            <a:r>
              <a:rPr lang="en-US" sz="1400" dirty="0"/>
              <a:t>Today, I am going to provide information on the employer incentive fund – its history, what it is, what it does, data from the previous funding cycle, and information on a proposed new funding cycle.</a:t>
            </a:r>
          </a:p>
          <a:p>
            <a:endParaRPr lang="en-US" sz="1400" dirty="0"/>
          </a:p>
          <a:p>
            <a:r>
              <a:rPr lang="en-US" sz="1400" dirty="0"/>
              <a:t>I will also provide an update on our plans </a:t>
            </a:r>
            <a:r>
              <a:rPr lang="en-US" sz="1400"/>
              <a:t>to manage </a:t>
            </a:r>
            <a:r>
              <a:rPr lang="en-US" sz="1400" dirty="0"/>
              <a:t>those side accounts that are due to expire on December 31, 2027.</a:t>
            </a:r>
          </a:p>
          <a:p>
            <a:endParaRPr lang="en-US" sz="1400" dirty="0"/>
          </a:p>
          <a:p>
            <a:r>
              <a:rPr lang="en-US" sz="1400" dirty="0"/>
              <a:t>Next slide please Sam</a:t>
            </a:r>
          </a:p>
        </p:txBody>
      </p:sp>
      <p:sp>
        <p:nvSpPr>
          <p:cNvPr id="4" name="Slide Number Placeholder 3"/>
          <p:cNvSpPr>
            <a:spLocks noGrp="1"/>
          </p:cNvSpPr>
          <p:nvPr>
            <p:ph type="sldNum" sz="quarter" idx="10"/>
          </p:nvPr>
        </p:nvSpPr>
        <p:spPr/>
        <p:txBody>
          <a:bodyPr/>
          <a:lstStyle/>
          <a:p>
            <a:fld id="{9A4FA51A-664B-744C-8345-E56607D6A0DA}" type="slidenum">
              <a:rPr lang="en-US" smtClean="0"/>
              <a:pPr/>
              <a:t>13</a:t>
            </a:fld>
            <a:endParaRPr lang="en-US" dirty="0"/>
          </a:p>
        </p:txBody>
      </p:sp>
    </p:spTree>
    <p:extLst>
      <p:ext uri="{BB962C8B-B14F-4D97-AF65-F5344CB8AC3E}">
        <p14:creationId xmlns:p14="http://schemas.microsoft.com/office/powerpoint/2010/main" val="71442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609600"/>
            <a:ext cx="5553075" cy="3124200"/>
          </a:xfrm>
        </p:spPr>
      </p:sp>
      <p:sp>
        <p:nvSpPr>
          <p:cNvPr id="3" name="Notes Placeholder 2"/>
          <p:cNvSpPr>
            <a:spLocks noGrp="1"/>
          </p:cNvSpPr>
          <p:nvPr>
            <p:ph type="body" idx="1"/>
          </p:nvPr>
        </p:nvSpPr>
        <p:spPr>
          <a:xfrm>
            <a:off x="649534" y="4038600"/>
            <a:ext cx="5608320" cy="4953000"/>
          </a:xfrm>
        </p:spPr>
        <p:txBody>
          <a:bodyPr/>
          <a:lstStyle/>
          <a:p>
            <a:r>
              <a:rPr lang="en-US" sz="1400" dirty="0"/>
              <a:t>The Employer Incentive Fund was established by the Oregon Legislature in 2018 with the passage of Senate Bill 1566.</a:t>
            </a:r>
          </a:p>
          <a:p>
            <a:endParaRPr lang="en-US" sz="1400" dirty="0"/>
          </a:p>
          <a:p>
            <a:r>
              <a:rPr lang="en-US" sz="1400" dirty="0"/>
              <a:t>It created additional funding for PERS that is used to encourage employers to create side accounts by offering match amounts. The idea is to assist employers with managing their unfunded actuarial liability. </a:t>
            </a:r>
          </a:p>
          <a:p>
            <a:endParaRPr lang="en-US" sz="1400" dirty="0"/>
          </a:p>
          <a:p>
            <a:r>
              <a:rPr lang="en-US" sz="1400" dirty="0"/>
              <a:t>Employers receive a 25% match for new side account deposits or deposits into existing side accounts.</a:t>
            </a:r>
          </a:p>
          <a:p>
            <a:endParaRPr lang="en-US" sz="1400" dirty="0"/>
          </a:p>
          <a:p>
            <a:r>
              <a:rPr lang="en-US" sz="1400" dirty="0"/>
              <a:t>The minimum match is $6,250, which is 25% of the minimum deposit amount of $25,000.</a:t>
            </a:r>
          </a:p>
          <a:p>
            <a:endParaRPr lang="en-US" sz="1400" dirty="0"/>
          </a:p>
          <a:p>
            <a:r>
              <a:rPr lang="en-US" sz="1400" dirty="0"/>
              <a:t>The maximum match is 5% of unfunded actuarial liability or $300,000, whichever is greater.  This would equate to an employer with a six million dollar UAL.</a:t>
            </a:r>
          </a:p>
          <a:p>
            <a:endParaRPr lang="en-US" sz="1400" dirty="0"/>
          </a:p>
          <a:p>
            <a:r>
              <a:rPr lang="en-US" sz="1400" dirty="0"/>
              <a:t>The EIF program is currently scheduled to sunset on July 1, 2042.</a:t>
            </a:r>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14</a:t>
            </a:fld>
            <a:endParaRPr lang="en-US" dirty="0"/>
          </a:p>
        </p:txBody>
      </p:sp>
    </p:spTree>
    <p:extLst>
      <p:ext uri="{BB962C8B-B14F-4D97-AF65-F5344CB8AC3E}">
        <p14:creationId xmlns:p14="http://schemas.microsoft.com/office/powerpoint/2010/main" val="258148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minimum required deposit is twenty-five thousand dollars, which must be from cash on hand– it cannot be from borrowed funds, which includes proceeds from a pension obligation bond.</a:t>
            </a:r>
          </a:p>
          <a:p>
            <a:endParaRPr lang="en-US" sz="1400" dirty="0"/>
          </a:p>
          <a:p>
            <a:r>
              <a:rPr lang="en-US" sz="1400" dirty="0"/>
              <a:t>For those employers belonging to the State and Local Government Rate Pool, if the employer has a current transition liability, it can directly pay down the liability, but that payment is not eligible for a match.</a:t>
            </a:r>
          </a:p>
          <a:p>
            <a:endParaRPr lang="en-US" sz="1400" dirty="0"/>
          </a:p>
          <a:p>
            <a:r>
              <a:rPr lang="en-US" sz="1400" dirty="0"/>
              <a:t>Lastly, the employer must commit to participating in the Unfunded Actuarial Liability Resolution Program, which provides tools to assist employers with different methods of reducing their contribution rates.</a:t>
            </a:r>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15</a:t>
            </a:fld>
            <a:endParaRPr lang="en-US" dirty="0"/>
          </a:p>
        </p:txBody>
      </p:sp>
    </p:spTree>
    <p:extLst>
      <p:ext uri="{BB962C8B-B14F-4D97-AF65-F5344CB8AC3E}">
        <p14:creationId xmlns:p14="http://schemas.microsoft.com/office/powerpoint/2010/main" val="984495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table shows the amount of funds matched from two thousand nineteen to two thousand twenty-three. There were no matches in two thousand twenty-one due to a temporary reallocation of state funds.</a:t>
            </a:r>
          </a:p>
          <a:p>
            <a:endParaRPr lang="en-US" sz="1400" dirty="0"/>
          </a:p>
          <a:p>
            <a:endParaRPr lang="en-US" sz="1400" dirty="0"/>
          </a:p>
          <a:p>
            <a:r>
              <a:rPr lang="en-US" sz="1400" dirty="0"/>
              <a:t>Next slide please.</a:t>
            </a:r>
          </a:p>
        </p:txBody>
      </p:sp>
      <p:sp>
        <p:nvSpPr>
          <p:cNvPr id="4" name="Slide Number Placeholder 3"/>
          <p:cNvSpPr>
            <a:spLocks noGrp="1"/>
          </p:cNvSpPr>
          <p:nvPr>
            <p:ph type="sldNum" sz="quarter" idx="5"/>
          </p:nvPr>
        </p:nvSpPr>
        <p:spPr/>
        <p:txBody>
          <a:bodyPr/>
          <a:lstStyle/>
          <a:p>
            <a:fld id="{9A4FA51A-664B-744C-8345-E56607D6A0DA}" type="slidenum">
              <a:rPr lang="en-US" smtClean="0"/>
              <a:pPr/>
              <a:t>16</a:t>
            </a:fld>
            <a:endParaRPr lang="en-US" dirty="0"/>
          </a:p>
        </p:txBody>
      </p:sp>
    </p:spTree>
    <p:extLst>
      <p:ext uri="{BB962C8B-B14F-4D97-AF65-F5344CB8AC3E}">
        <p14:creationId xmlns:p14="http://schemas.microsoft.com/office/powerpoint/2010/main" val="4051245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9AB2-F96B-012F-37D4-3B9D93491DEF}"/>
              </a:ext>
            </a:extLst>
          </p:cNvPr>
          <p:cNvSpPr>
            <a:spLocks noGrp="1"/>
          </p:cNvSpPr>
          <p:nvPr>
            <p:ph type="ctrTitle" hasCustomPrompt="1"/>
          </p:nvPr>
        </p:nvSpPr>
        <p:spPr>
          <a:xfrm>
            <a:off x="1089511" y="3460630"/>
            <a:ext cx="4114800" cy="1263770"/>
          </a:xfrm>
          <a:prstGeom prst="rect">
            <a:avLst/>
          </a:prstGeom>
        </p:spPr>
        <p:txBody>
          <a:bodyPr anchor="t">
            <a:normAutofit/>
          </a:bodyPr>
          <a:lstStyle>
            <a:lvl1pPr algn="ctr">
              <a:defRPr sz="3200" b="1">
                <a:solidFill>
                  <a:schemeClr val="tx1"/>
                </a:solidFill>
                <a:latin typeface="Metropolis" panose="00000500000000000000" pitchFamily="2" charset="0"/>
              </a:defRPr>
            </a:lvl1pPr>
          </a:lstStyle>
          <a:p>
            <a:r>
              <a:rPr lang="en-US" dirty="0"/>
              <a:t>Presentation Name</a:t>
            </a:r>
          </a:p>
        </p:txBody>
      </p:sp>
      <p:sp>
        <p:nvSpPr>
          <p:cNvPr id="6" name="Slide Number Placeholder 5">
            <a:extLst>
              <a:ext uri="{FF2B5EF4-FFF2-40B4-BE49-F238E27FC236}">
                <a16:creationId xmlns:a16="http://schemas.microsoft.com/office/drawing/2014/main" id="{3DDBDA98-6CE8-C108-26FC-AB7E2D0AB4D6}"/>
              </a:ext>
            </a:extLst>
          </p:cNvPr>
          <p:cNvSpPr>
            <a:spLocks noGrp="1"/>
          </p:cNvSpPr>
          <p:nvPr>
            <p:ph type="sldNum" sz="quarter" idx="12"/>
          </p:nvPr>
        </p:nvSpPr>
        <p:spPr>
          <a:xfrm>
            <a:off x="11353800" y="6356353"/>
            <a:ext cx="533400" cy="365125"/>
          </a:xfrm>
          <a:prstGeom prst="rect">
            <a:avLst/>
          </a:prstGeom>
        </p:spPr>
        <p:txBody>
          <a:bodyPr/>
          <a:lstStyle/>
          <a:p>
            <a:fld id="{01EA65B2-F6E8-447A-824A-FC9E9472861A}" type="slidenum">
              <a:rPr lang="en-US" smtClean="0"/>
              <a:t>‹#›</a:t>
            </a:fld>
            <a:endParaRPr lang="en-US"/>
          </a:p>
        </p:txBody>
      </p:sp>
      <p:pic>
        <p:nvPicPr>
          <p:cNvPr id="8" name="Picture 7" descr="html - CSS for placeholder box (design-time WYSIWYG) - Stack Overflow">
            <a:extLst>
              <a:ext uri="{FF2B5EF4-FFF2-40B4-BE49-F238E27FC236}">
                <a16:creationId xmlns:a16="http://schemas.microsoft.com/office/drawing/2014/main" id="{65B9CFF2-1677-A07E-F088-FB7A998A76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3200" y="-1"/>
            <a:ext cx="5638800" cy="6858001"/>
          </a:xfrm>
          <a:prstGeom prst="rect">
            <a:avLst/>
          </a:prstGeom>
        </p:spPr>
      </p:pic>
      <p:pic>
        <p:nvPicPr>
          <p:cNvPr id="3" name="Picture 2">
            <a:extLst>
              <a:ext uri="{FF2B5EF4-FFF2-40B4-BE49-F238E27FC236}">
                <a16:creationId xmlns:a16="http://schemas.microsoft.com/office/drawing/2014/main" id="{A2B42E24-9ABE-1A0C-97DE-2FA9DB5A0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0200" y="708318"/>
            <a:ext cx="3093422" cy="2447512"/>
          </a:xfrm>
          <a:prstGeom prst="rect">
            <a:avLst/>
          </a:prstGeom>
        </p:spPr>
      </p:pic>
      <p:sp>
        <p:nvSpPr>
          <p:cNvPr id="4" name="TextBox 3">
            <a:extLst>
              <a:ext uri="{FF2B5EF4-FFF2-40B4-BE49-F238E27FC236}">
                <a16:creationId xmlns:a16="http://schemas.microsoft.com/office/drawing/2014/main" id="{6A6D9AF5-FC47-313A-CBA4-AC37A2729F50}"/>
              </a:ext>
            </a:extLst>
          </p:cNvPr>
          <p:cNvSpPr txBox="1"/>
          <p:nvPr userDrawn="1"/>
        </p:nvSpPr>
        <p:spPr>
          <a:xfrm>
            <a:off x="8933611" y="1827362"/>
            <a:ext cx="1219200" cy="914400"/>
          </a:xfrm>
          <a:prstGeom prst="rect">
            <a:avLst/>
          </a:prstGeom>
        </p:spPr>
        <p:txBody>
          <a:bodyPr vert="horz" wrap="none" lIns="0" tIns="0" rIns="0" bIns="0" rtlCol="0">
            <a:noAutofit/>
          </a:bodyPr>
          <a:lstStyle/>
          <a:p>
            <a:pPr algn="l"/>
            <a:r>
              <a:rPr lang="en-US" sz="1350" b="0" dirty="0">
                <a:latin typeface="Georgia" panose="02040502050405020303" pitchFamily="18" charset="0"/>
              </a:rPr>
              <a:t>Insert Image</a:t>
            </a:r>
          </a:p>
        </p:txBody>
      </p:sp>
      <p:sp>
        <p:nvSpPr>
          <p:cNvPr id="7" name="Content Placeholder 6">
            <a:extLst>
              <a:ext uri="{FF2B5EF4-FFF2-40B4-BE49-F238E27FC236}">
                <a16:creationId xmlns:a16="http://schemas.microsoft.com/office/drawing/2014/main" id="{3765282F-67C1-4457-CF14-72F1677794A7}"/>
              </a:ext>
            </a:extLst>
          </p:cNvPr>
          <p:cNvSpPr>
            <a:spLocks noGrp="1"/>
          </p:cNvSpPr>
          <p:nvPr>
            <p:ph sz="quarter" idx="13" hasCustomPrompt="1"/>
          </p:nvPr>
        </p:nvSpPr>
        <p:spPr>
          <a:xfrm>
            <a:off x="1089025" y="4876800"/>
            <a:ext cx="4114800" cy="1676400"/>
          </a:xfrm>
        </p:spPr>
        <p:txBody>
          <a:bodyPr>
            <a:noAutofit/>
          </a:bodyPr>
          <a:lstStyle>
            <a:lvl1pPr marL="0" indent="0" algn="ctr">
              <a:buNone/>
              <a:defRPr sz="2800">
                <a:latin typeface="Metropolis Semi Bold" panose="00000700000000000000" pitchFamily="2" charset="0"/>
              </a:defRPr>
            </a:lvl1pPr>
            <a:lvl2pPr marL="457200" indent="0">
              <a:buNone/>
              <a:defRPr sz="2400">
                <a:latin typeface="Metropolis Semi Bold" panose="00000700000000000000" pitchFamily="2" charset="0"/>
              </a:defRPr>
            </a:lvl2pPr>
            <a:lvl3pPr marL="914400" indent="0">
              <a:buNone/>
              <a:defRPr sz="2400">
                <a:latin typeface="Metropolis Semi Bold" panose="00000700000000000000" pitchFamily="2" charset="0"/>
              </a:defRPr>
            </a:lvl3pPr>
            <a:lvl4pPr marL="1371600" indent="0">
              <a:buNone/>
              <a:defRPr sz="2400">
                <a:latin typeface="Metropolis Semi Bold" panose="00000700000000000000" pitchFamily="2" charset="0"/>
              </a:defRPr>
            </a:lvl4pPr>
            <a:lvl5pPr marL="1828800" indent="0">
              <a:buNone/>
              <a:defRPr sz="2400">
                <a:latin typeface="Metropolis Semi Bold" panose="00000700000000000000" pitchFamily="2" charset="0"/>
              </a:defRPr>
            </a:lvl5pPr>
          </a:lstStyle>
          <a:p>
            <a:pPr lvl="0"/>
            <a:r>
              <a:rPr lang="en-US" dirty="0"/>
              <a:t>Presenter name and date</a:t>
            </a:r>
          </a:p>
        </p:txBody>
      </p:sp>
    </p:spTree>
    <p:extLst>
      <p:ext uri="{BB962C8B-B14F-4D97-AF65-F5344CB8AC3E}">
        <p14:creationId xmlns:p14="http://schemas.microsoft.com/office/powerpoint/2010/main" val="4142182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087F-9424-5045-0028-24E5A5C459E7}"/>
              </a:ext>
            </a:extLst>
          </p:cNvPr>
          <p:cNvSpPr>
            <a:spLocks noGrp="1"/>
          </p:cNvSpPr>
          <p:nvPr>
            <p:ph type="title" hasCustomPrompt="1"/>
          </p:nvPr>
        </p:nvSpPr>
        <p:spPr>
          <a:xfrm>
            <a:off x="508000" y="365128"/>
            <a:ext cx="10515600" cy="473075"/>
          </a:xfrm>
          <a:prstGeom prst="rect">
            <a:avLst/>
          </a:prstGeom>
        </p:spPr>
        <p:txBody>
          <a:bodyPr/>
          <a:lstStyle>
            <a:lvl1pPr>
              <a:defRPr>
                <a:latin typeface="Metropolis Black" panose="00000A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0BFA00-DCFB-E869-524A-2C41DFA43D75}"/>
              </a:ext>
            </a:extLst>
          </p:cNvPr>
          <p:cNvSpPr>
            <a:spLocks noGrp="1"/>
          </p:cNvSpPr>
          <p:nvPr>
            <p:ph idx="1" hasCustomPrompt="1"/>
          </p:nvPr>
        </p:nvSpPr>
        <p:spPr>
          <a:xfrm>
            <a:off x="838200" y="1825625"/>
            <a:ext cx="10515600" cy="4117974"/>
          </a:xfrm>
        </p:spPr>
        <p:txBody>
          <a:bodyPr/>
          <a:lstStyle>
            <a:lvl1pPr marL="0" indent="0">
              <a:buNone/>
              <a:defRPr sz="2000">
                <a:latin typeface="Metropolis" panose="00000500000000000000" pitchFamily="2" charset="0"/>
              </a:defRPr>
            </a:lvl1pPr>
            <a:lvl2pPr marL="685800" indent="-228600">
              <a:buFont typeface="Wingdings" panose="05000000000000000000" pitchFamily="2" charset="2"/>
              <a:buChar char="§"/>
              <a:defRPr sz="1600">
                <a:latin typeface="Metropolis" panose="00000500000000000000" pitchFamily="2" charset="0"/>
              </a:defRPr>
            </a:lvl2pPr>
            <a:lvl3pPr marL="914400" indent="-228600">
              <a:defRPr sz="1600">
                <a:latin typeface="Metropolis" panose="00000500000000000000" pitchFamily="2" charset="0"/>
              </a:defRPr>
            </a:lvl3pPr>
            <a:lvl4pPr marL="1143000" indent="-228600">
              <a:buSzPct val="75000"/>
              <a:buFont typeface="Courier New" panose="02070309020205020404" pitchFamily="49" charset="0"/>
              <a:buChar char="o"/>
              <a:defRPr sz="1600">
                <a:latin typeface="Metropolis" panose="00000500000000000000" pitchFamily="2" charset="0"/>
              </a:defRPr>
            </a:lvl4pPr>
            <a:lvl5pPr>
              <a:defRPr sz="1600">
                <a:latin typeface="Metropolis" panose="00000500000000000000" pitchFamily="2" charset="0"/>
              </a:defRPr>
            </a:lvl5pPr>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6" name="Slide Number Placeholder 5">
            <a:extLst>
              <a:ext uri="{FF2B5EF4-FFF2-40B4-BE49-F238E27FC236}">
                <a16:creationId xmlns:a16="http://schemas.microsoft.com/office/drawing/2014/main" id="{F8CC392D-1DC2-B0EC-47BD-250D6F51660F}"/>
              </a:ext>
            </a:extLst>
          </p:cNvPr>
          <p:cNvSpPr>
            <a:spLocks noGrp="1"/>
          </p:cNvSpPr>
          <p:nvPr>
            <p:ph type="sldNum" sz="quarter" idx="12"/>
          </p:nvPr>
        </p:nvSpPr>
        <p:spPr>
          <a:xfrm>
            <a:off x="11353800" y="6356353"/>
            <a:ext cx="533400" cy="365125"/>
          </a:xfrm>
          <a:prstGeom prst="rect">
            <a:avLst/>
          </a:prstGeom>
        </p:spPr>
        <p:txBody>
          <a:bodyPr/>
          <a:lstStyle>
            <a:lvl1pPr>
              <a:defRPr sz="1000">
                <a:solidFill>
                  <a:srgbClr val="14506E"/>
                </a:solidFill>
                <a:latin typeface="Metropolis Black" panose="00000A00000000000000" pitchFamily="2" charset="0"/>
              </a:defRPr>
            </a:lvl1pPr>
          </a:lstStyle>
          <a:p>
            <a:fld id="{01EA65B2-F6E8-447A-824A-FC9E9472861A}" type="slidenum">
              <a:rPr lang="en-US" smtClean="0"/>
              <a:pPr/>
              <a:t>‹#›</a:t>
            </a:fld>
            <a:endParaRPr lang="en-US" dirty="0"/>
          </a:p>
        </p:txBody>
      </p:sp>
      <p:pic>
        <p:nvPicPr>
          <p:cNvPr id="8" name="Picture 7">
            <a:extLst>
              <a:ext uri="{FF2B5EF4-FFF2-40B4-BE49-F238E27FC236}">
                <a16:creationId xmlns:a16="http://schemas.microsoft.com/office/drawing/2014/main" id="{D10B2685-8B67-06AA-4EE2-60840F25AA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cxnSp>
        <p:nvCxnSpPr>
          <p:cNvPr id="9" name="Straight Connector 8">
            <a:extLst>
              <a:ext uri="{FF2B5EF4-FFF2-40B4-BE49-F238E27FC236}">
                <a16:creationId xmlns:a16="http://schemas.microsoft.com/office/drawing/2014/main" id="{04D147F6-CDB6-ABFD-DA8B-6E8C5B49E1A1}"/>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8FE3547F-627D-1B5B-4B9B-92F0E93043CD}"/>
              </a:ext>
            </a:extLst>
          </p:cNvPr>
          <p:cNvSpPr>
            <a:spLocks noGrp="1"/>
          </p:cNvSpPr>
          <p:nvPr>
            <p:ph type="subTitle" idx="13" hasCustomPrompt="1"/>
          </p:nvPr>
        </p:nvSpPr>
        <p:spPr>
          <a:xfrm>
            <a:off x="527169" y="838203"/>
            <a:ext cx="9144000" cy="473075"/>
          </a:xfrm>
        </p:spPr>
        <p:txBody>
          <a:bodyPr>
            <a:normAutofit/>
          </a:bodyPr>
          <a:lstStyle>
            <a:lvl1pPr marL="0" indent="0" algn="l">
              <a:buNone/>
              <a:defRPr sz="28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3762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087F-9424-5045-0028-24E5A5C459E7}"/>
              </a:ext>
            </a:extLst>
          </p:cNvPr>
          <p:cNvSpPr>
            <a:spLocks noGrp="1"/>
          </p:cNvSpPr>
          <p:nvPr>
            <p:ph type="title" hasCustomPrompt="1"/>
          </p:nvPr>
        </p:nvSpPr>
        <p:spPr>
          <a:xfrm>
            <a:off x="508000" y="365128"/>
            <a:ext cx="10515600" cy="473075"/>
          </a:xfrm>
          <a:prstGeom prst="rect">
            <a:avLst/>
          </a:prstGeom>
        </p:spPr>
        <p:txBody>
          <a:bodyPr/>
          <a:lstStyle>
            <a:lvl1pPr>
              <a:defRPr>
                <a:latin typeface="Metropolis Black" panose="00000A00000000000000" pitchFamily="2"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8CC392D-1DC2-B0EC-47BD-250D6F51660F}"/>
              </a:ext>
            </a:extLst>
          </p:cNvPr>
          <p:cNvSpPr>
            <a:spLocks noGrp="1"/>
          </p:cNvSpPr>
          <p:nvPr>
            <p:ph type="sldNum" sz="quarter" idx="12"/>
          </p:nvPr>
        </p:nvSpPr>
        <p:spPr>
          <a:xfrm>
            <a:off x="11353800" y="6356353"/>
            <a:ext cx="533400" cy="365125"/>
          </a:xfrm>
          <a:prstGeom prst="rect">
            <a:avLst/>
          </a:prstGeom>
        </p:spPr>
        <p:txBody>
          <a:bodyPr/>
          <a:lstStyle>
            <a:lvl1pPr>
              <a:defRPr sz="1000">
                <a:solidFill>
                  <a:srgbClr val="14506E"/>
                </a:solidFill>
                <a:latin typeface="Metropolis Black" panose="00000A00000000000000" pitchFamily="2" charset="0"/>
              </a:defRPr>
            </a:lvl1pPr>
          </a:lstStyle>
          <a:p>
            <a:fld id="{01EA65B2-F6E8-447A-824A-FC9E9472861A}" type="slidenum">
              <a:rPr lang="en-US" smtClean="0"/>
              <a:pPr/>
              <a:t>‹#›</a:t>
            </a:fld>
            <a:endParaRPr lang="en-US" dirty="0"/>
          </a:p>
        </p:txBody>
      </p:sp>
      <p:cxnSp>
        <p:nvCxnSpPr>
          <p:cNvPr id="9" name="Straight Connector 8">
            <a:extLst>
              <a:ext uri="{FF2B5EF4-FFF2-40B4-BE49-F238E27FC236}">
                <a16:creationId xmlns:a16="http://schemas.microsoft.com/office/drawing/2014/main" id="{04D147F6-CDB6-ABFD-DA8B-6E8C5B49E1A1}"/>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8FE3547F-627D-1B5B-4B9B-92F0E93043CD}"/>
              </a:ext>
            </a:extLst>
          </p:cNvPr>
          <p:cNvSpPr>
            <a:spLocks noGrp="1"/>
          </p:cNvSpPr>
          <p:nvPr>
            <p:ph type="subTitle" idx="13" hasCustomPrompt="1"/>
          </p:nvPr>
        </p:nvSpPr>
        <p:spPr>
          <a:xfrm>
            <a:off x="527169" y="838203"/>
            <a:ext cx="9144000" cy="473075"/>
          </a:xfrm>
        </p:spPr>
        <p:txBody>
          <a:bodyPr>
            <a:normAutofit/>
          </a:bodyPr>
          <a:lstStyle>
            <a:lvl1pPr marL="0" indent="0" algn="l">
              <a:buNone/>
              <a:defRPr sz="2800">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Content Placeholder 2">
            <a:extLst>
              <a:ext uri="{FF2B5EF4-FFF2-40B4-BE49-F238E27FC236}">
                <a16:creationId xmlns:a16="http://schemas.microsoft.com/office/drawing/2014/main" id="{71EE82B8-C403-8A28-440E-B43784A76C91}"/>
              </a:ext>
            </a:extLst>
          </p:cNvPr>
          <p:cNvSpPr>
            <a:spLocks noGrp="1"/>
          </p:cNvSpPr>
          <p:nvPr>
            <p:ph sz="half" idx="1" hasCustomPrompt="1"/>
          </p:nvPr>
        </p:nvSpPr>
        <p:spPr>
          <a:xfrm>
            <a:off x="838200" y="1825625"/>
            <a:ext cx="5156200" cy="4117972"/>
          </a:xfrm>
        </p:spPr>
        <p:txBody>
          <a:bodyPr>
            <a:normAutofit/>
          </a:bodyPr>
          <a:lstStyle>
            <a:lvl1pPr marL="0" indent="0">
              <a:buNone/>
              <a:defRPr sz="2000">
                <a:latin typeface="Metropolis" panose="00000500000000000000" pitchFamily="2" charset="0"/>
              </a:defRPr>
            </a:lvl1pPr>
            <a:lvl2pPr marL="685800" indent="-228600">
              <a:buFont typeface="Wingdings" panose="05000000000000000000" pitchFamily="2" charset="2"/>
              <a:buChar char="§"/>
              <a:defRPr sz="1600">
                <a:latin typeface="Metropolis" panose="00000500000000000000" pitchFamily="2" charset="0"/>
              </a:defRPr>
            </a:lvl2pPr>
            <a:lvl3pPr marL="914400" indent="-228600">
              <a:defRPr sz="1600">
                <a:latin typeface="Metropolis" panose="00000500000000000000" pitchFamily="2" charset="0"/>
              </a:defRPr>
            </a:lvl3pPr>
            <a:lvl4pPr marL="1143000" indent="-228600">
              <a:buSzPct val="75000"/>
              <a:buFont typeface="Courier New" panose="02070309020205020404" pitchFamily="49" charset="0"/>
              <a:buChar char="o"/>
              <a:defRPr sz="1600">
                <a:latin typeface="Metropolis" panose="00000500000000000000" pitchFamily="2" charset="0"/>
              </a:defRPr>
            </a:lvl4pPr>
            <a:lvl5pPr>
              <a:defRPr sz="1600">
                <a:latin typeface="Metropolis" panose="00000500000000000000" pitchFamily="2" charset="0"/>
              </a:defRPr>
            </a:lvl5pPr>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5" name="Content Placeholder 3">
            <a:extLst>
              <a:ext uri="{FF2B5EF4-FFF2-40B4-BE49-F238E27FC236}">
                <a16:creationId xmlns:a16="http://schemas.microsoft.com/office/drawing/2014/main" id="{37E4E563-B642-87D8-74BC-B0B28878EF6B}"/>
              </a:ext>
            </a:extLst>
          </p:cNvPr>
          <p:cNvSpPr>
            <a:spLocks noGrp="1"/>
          </p:cNvSpPr>
          <p:nvPr>
            <p:ph sz="half" idx="2" hasCustomPrompt="1"/>
          </p:nvPr>
        </p:nvSpPr>
        <p:spPr>
          <a:xfrm>
            <a:off x="6197600" y="1825628"/>
            <a:ext cx="5156200" cy="4117971"/>
          </a:xfrm>
        </p:spPr>
        <p:txBody>
          <a:bodyPr>
            <a:normAutofit/>
          </a:bodyPr>
          <a:lstStyle>
            <a:lvl1pPr marL="0" indent="0">
              <a:buNone/>
              <a:defRPr sz="2000">
                <a:latin typeface="Metropolis" panose="00000500000000000000" pitchFamily="2" charset="0"/>
              </a:defRPr>
            </a:lvl1pPr>
            <a:lvl2pPr marL="685800" indent="-228600">
              <a:defRPr lang="en-US" sz="1600" kern="1200" dirty="0">
                <a:solidFill>
                  <a:schemeClr val="tx1"/>
                </a:solidFill>
                <a:latin typeface="Metropolis" panose="00000500000000000000" pitchFamily="2" charset="0"/>
                <a:ea typeface="+mn-ea"/>
                <a:cs typeface="+mn-cs"/>
              </a:defRPr>
            </a:lvl2pPr>
            <a:lvl3pPr marL="971550" indent="-285750">
              <a:defRPr lang="en-US" sz="1600" kern="1200" dirty="0">
                <a:solidFill>
                  <a:schemeClr val="tx1"/>
                </a:solidFill>
                <a:latin typeface="Metropolis" panose="00000500000000000000" pitchFamily="2" charset="0"/>
                <a:ea typeface="+mn-ea"/>
                <a:cs typeface="+mn-cs"/>
              </a:defRPr>
            </a:lvl3pPr>
            <a:lvl4pPr marL="1200150" indent="-285750">
              <a:defRPr lang="en-US" sz="1600" kern="1200" dirty="0">
                <a:solidFill>
                  <a:schemeClr val="tx1"/>
                </a:solidFill>
                <a:latin typeface="Metropolis" panose="00000500000000000000" pitchFamily="2" charset="0"/>
                <a:ea typeface="+mn-ea"/>
                <a:cs typeface="+mn-cs"/>
              </a:defRPr>
            </a:lvl4pPr>
            <a:lvl5pPr>
              <a:defRPr sz="1600">
                <a:latin typeface="Metropolis" panose="00000500000000000000" pitchFamily="2" charset="0"/>
              </a:defRPr>
            </a:lvl5pPr>
          </a:lstStyle>
          <a:p>
            <a:pPr lvl="0"/>
            <a:r>
              <a:rPr lang="en-US" dirty="0"/>
              <a:t>Click to edit master text styles</a:t>
            </a:r>
          </a:p>
          <a:p>
            <a:pPr marL="685800" lvl="1" indent="-228600" algn="l" defTabSz="914400" rtl="0" eaLnBrk="1" latinLnBrk="0" hangingPunct="1">
              <a:lnSpc>
                <a:spcPct val="90000"/>
              </a:lnSpc>
              <a:spcBef>
                <a:spcPts val="500"/>
              </a:spcBef>
              <a:buFont typeface="Wingdings" panose="05000000000000000000" pitchFamily="2" charset="2"/>
              <a:buChar char="§"/>
            </a:pPr>
            <a:r>
              <a:rPr lang="en-US" dirty="0"/>
              <a:t>First level</a:t>
            </a:r>
          </a:p>
          <a:p>
            <a:pPr marL="914400" lvl="2"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marL="1143000" lvl="3" indent="-228600" algn="l" defTabSz="914400" rtl="0" eaLnBrk="1" latinLnBrk="0" hangingPunct="1">
              <a:lnSpc>
                <a:spcPct val="90000"/>
              </a:lnSpc>
              <a:spcBef>
                <a:spcPts val="500"/>
              </a:spcBef>
              <a:buSzPct val="75000"/>
              <a:buFont typeface="Courier New" panose="02070309020205020404" pitchFamily="49" charset="0"/>
              <a:buChar char="o"/>
            </a:pPr>
            <a:r>
              <a:rPr lang="en-US" dirty="0"/>
              <a:t>Third level</a:t>
            </a:r>
          </a:p>
        </p:txBody>
      </p:sp>
      <p:pic>
        <p:nvPicPr>
          <p:cNvPr id="3" name="Picture 2">
            <a:extLst>
              <a:ext uri="{FF2B5EF4-FFF2-40B4-BE49-F238E27FC236}">
                <a16:creationId xmlns:a16="http://schemas.microsoft.com/office/drawing/2014/main" id="{A0F48C96-C375-A118-D82E-2C9044041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262501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8A6092-CDB6-1CAA-D984-621A3AEB7553}"/>
              </a:ext>
            </a:extLst>
          </p:cNvPr>
          <p:cNvSpPr/>
          <p:nvPr userDrawn="1"/>
        </p:nvSpPr>
        <p:spPr>
          <a:xfrm>
            <a:off x="194733" y="132522"/>
            <a:ext cx="11811000" cy="5811078"/>
          </a:xfrm>
          <a:prstGeom prst="rect">
            <a:avLst/>
          </a:prstGeom>
          <a:solidFill>
            <a:srgbClr val="1450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2" name="Title 1">
            <a:extLst>
              <a:ext uri="{FF2B5EF4-FFF2-40B4-BE49-F238E27FC236}">
                <a16:creationId xmlns:a16="http://schemas.microsoft.com/office/drawing/2014/main" id="{F7AA92DB-548E-13D6-8308-B1FE042A27A4}"/>
              </a:ext>
            </a:extLst>
          </p:cNvPr>
          <p:cNvSpPr>
            <a:spLocks noGrp="1"/>
          </p:cNvSpPr>
          <p:nvPr>
            <p:ph type="title" hasCustomPrompt="1"/>
          </p:nvPr>
        </p:nvSpPr>
        <p:spPr>
          <a:xfrm>
            <a:off x="831851" y="2547938"/>
            <a:ext cx="10515600" cy="652462"/>
          </a:xfrm>
          <a:prstGeom prst="rect">
            <a:avLst/>
          </a:prstGeom>
        </p:spPr>
        <p:txBody>
          <a:bodyPr anchor="b"/>
          <a:lstStyle>
            <a:lvl1pPr algn="ctr">
              <a:defRPr sz="4400" b="1">
                <a:solidFill>
                  <a:schemeClr val="bg1"/>
                </a:solidFill>
                <a:latin typeface="Metropolis" panose="00000500000000000000" pitchFamily="2" charset="0"/>
              </a:defRPr>
            </a:lvl1pPr>
          </a:lstStyle>
          <a:p>
            <a:r>
              <a:rPr lang="en-US" dirty="0"/>
              <a:t>Click to Edit Section Title Style</a:t>
            </a:r>
          </a:p>
        </p:txBody>
      </p:sp>
      <p:sp>
        <p:nvSpPr>
          <p:cNvPr id="6" name="Slide Number Placeholder 5">
            <a:extLst>
              <a:ext uri="{FF2B5EF4-FFF2-40B4-BE49-F238E27FC236}">
                <a16:creationId xmlns:a16="http://schemas.microsoft.com/office/drawing/2014/main" id="{DE706DBB-BBB8-24AB-AC4F-C75D376A3327}"/>
              </a:ext>
            </a:extLst>
          </p:cNvPr>
          <p:cNvSpPr>
            <a:spLocks noGrp="1"/>
          </p:cNvSpPr>
          <p:nvPr>
            <p:ph type="sldNum" sz="quarter" idx="12"/>
          </p:nvPr>
        </p:nvSpPr>
        <p:spPr>
          <a:xfrm>
            <a:off x="11353800" y="6356353"/>
            <a:ext cx="533400" cy="365125"/>
          </a:xfrm>
          <a:prstGeom prst="rect">
            <a:avLst/>
          </a:prstGeom>
        </p:spPr>
        <p:txBody>
          <a:bodyPr/>
          <a:lstStyle>
            <a:lvl1pPr>
              <a:defRPr sz="1000">
                <a:solidFill>
                  <a:srgbClr val="14506E"/>
                </a:solidFill>
                <a:latin typeface="Metropolis Black" panose="00000A00000000000000" pitchFamily="2" charset="0"/>
              </a:defRPr>
            </a:lvl1pPr>
          </a:lstStyle>
          <a:p>
            <a:fld id="{01EA65B2-F6E8-447A-824A-FC9E9472861A}" type="slidenum">
              <a:rPr lang="en-US" smtClean="0"/>
              <a:pPr/>
              <a:t>‹#›</a:t>
            </a:fld>
            <a:endParaRPr lang="en-US" dirty="0"/>
          </a:p>
        </p:txBody>
      </p:sp>
      <p:cxnSp>
        <p:nvCxnSpPr>
          <p:cNvPr id="8" name="Straight Connector 7">
            <a:extLst>
              <a:ext uri="{FF2B5EF4-FFF2-40B4-BE49-F238E27FC236}">
                <a16:creationId xmlns:a16="http://schemas.microsoft.com/office/drawing/2014/main" id="{D04336BF-82E0-3AC5-D127-7FDB3D4D57BE}"/>
              </a:ext>
            </a:extLst>
          </p:cNvPr>
          <p:cNvCxnSpPr>
            <a:cxnSpLocks/>
          </p:cNvCxnSpPr>
          <p:nvPr userDrawn="1"/>
        </p:nvCxnSpPr>
        <p:spPr>
          <a:xfrm>
            <a:off x="2210366" y="3265320"/>
            <a:ext cx="78480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F1955DB6-F689-BFA5-152E-1DCECD0E6175}"/>
              </a:ext>
            </a:extLst>
          </p:cNvPr>
          <p:cNvSpPr>
            <a:spLocks noGrp="1"/>
          </p:cNvSpPr>
          <p:nvPr>
            <p:ph type="subTitle" idx="13" hasCustomPrompt="1"/>
          </p:nvPr>
        </p:nvSpPr>
        <p:spPr>
          <a:xfrm>
            <a:off x="1524000" y="3389398"/>
            <a:ext cx="9144000" cy="473075"/>
          </a:xfrm>
        </p:spPr>
        <p:txBody>
          <a:bodyPr>
            <a:normAutofit/>
          </a:bodyPr>
          <a:lstStyle>
            <a:lvl1pPr marL="914400" indent="-228600" algn="l">
              <a:buFont typeface="Wingdings" panose="05000000000000000000" pitchFamily="2" charset="2"/>
              <a:buChar char="§"/>
              <a:defRPr sz="2400">
                <a:solidFill>
                  <a:schemeClr val="bg1"/>
                </a:solidFill>
                <a:latin typeface="Metropolis Semi 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67D079FB-5736-CE16-763A-EBCA8FC30F79}"/>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816359A-8FD3-2DC7-8300-8AD1FD32FD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140442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0BF7-02CC-3DBD-5566-1B4802E277BA}"/>
              </a:ext>
            </a:extLst>
          </p:cNvPr>
          <p:cNvSpPr>
            <a:spLocks noGrp="1"/>
          </p:cNvSpPr>
          <p:nvPr>
            <p:ph type="title" hasCustomPrompt="1"/>
          </p:nvPr>
        </p:nvSpPr>
        <p:spPr>
          <a:xfrm>
            <a:off x="508000" y="365128"/>
            <a:ext cx="10515600" cy="701675"/>
          </a:xfrm>
          <a:prstGeom prst="rect">
            <a:avLst/>
          </a:prstGeom>
        </p:spPr>
        <p:txBody>
          <a:bodyPr/>
          <a:lstStyle>
            <a:lvl1pPr>
              <a:defRPr>
                <a:latin typeface="Metropolis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06567C9-DCCF-49E8-DFFD-3CFBBBD550F5}"/>
              </a:ext>
            </a:extLst>
          </p:cNvPr>
          <p:cNvSpPr>
            <a:spLocks noGrp="1"/>
          </p:cNvSpPr>
          <p:nvPr>
            <p:ph type="sldNum" sz="quarter" idx="12"/>
          </p:nvPr>
        </p:nvSpPr>
        <p:spPr>
          <a:xfrm>
            <a:off x="11353800" y="6356353"/>
            <a:ext cx="533400" cy="365125"/>
          </a:xfrm>
          <a:prstGeom prst="rect">
            <a:avLst/>
          </a:prstGeom>
        </p:spPr>
        <p:txBody>
          <a:bodyPr/>
          <a:lstStyle/>
          <a:p>
            <a:fld id="{01EA65B2-F6E8-447A-824A-FC9E9472861A}" type="slidenum">
              <a:rPr lang="en-US" smtClean="0"/>
              <a:t>‹#›</a:t>
            </a:fld>
            <a:endParaRPr lang="en-US" dirty="0"/>
          </a:p>
        </p:txBody>
      </p:sp>
      <p:cxnSp>
        <p:nvCxnSpPr>
          <p:cNvPr id="7" name="Straight Connector 6">
            <a:extLst>
              <a:ext uri="{FF2B5EF4-FFF2-40B4-BE49-F238E27FC236}">
                <a16:creationId xmlns:a16="http://schemas.microsoft.com/office/drawing/2014/main" id="{92EBD8B4-FE2A-E942-B5F1-8A266C4CBF24}"/>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CE990A8-809D-7D23-376E-12C3F5EC5D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27388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644C56-D613-4A24-2447-DAD1ADD29977}"/>
              </a:ext>
            </a:extLst>
          </p:cNvPr>
          <p:cNvSpPr>
            <a:spLocks noGrp="1"/>
          </p:cNvSpPr>
          <p:nvPr>
            <p:ph type="sldNum" sz="quarter" idx="12"/>
          </p:nvPr>
        </p:nvSpPr>
        <p:spPr>
          <a:xfrm>
            <a:off x="11353800" y="6356353"/>
            <a:ext cx="533400" cy="365125"/>
          </a:xfrm>
          <a:prstGeom prst="rect">
            <a:avLst/>
          </a:prstGeom>
        </p:spPr>
        <p:txBody>
          <a:bodyPr/>
          <a:lstStyle/>
          <a:p>
            <a:fld id="{01EA65B2-F6E8-447A-824A-FC9E9472861A}" type="slidenum">
              <a:rPr lang="en-US" smtClean="0"/>
              <a:t>‹#›</a:t>
            </a:fld>
            <a:endParaRPr lang="en-US" dirty="0"/>
          </a:p>
        </p:txBody>
      </p:sp>
      <p:cxnSp>
        <p:nvCxnSpPr>
          <p:cNvPr id="6" name="Straight Connector 5">
            <a:extLst>
              <a:ext uri="{FF2B5EF4-FFF2-40B4-BE49-F238E27FC236}">
                <a16:creationId xmlns:a16="http://schemas.microsoft.com/office/drawing/2014/main" id="{4D4BD6CF-F28D-3FD3-4A79-A2EB9F0F3A8A}"/>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CABD15D-557E-A6F7-645A-E7F882F788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342291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F25329-BCF2-1577-D758-C8D5EB69BC3E}"/>
              </a:ext>
            </a:extLst>
          </p:cNvPr>
          <p:cNvSpPr/>
          <p:nvPr userDrawn="1"/>
        </p:nvSpPr>
        <p:spPr>
          <a:xfrm>
            <a:off x="194733" y="132522"/>
            <a:ext cx="11811000" cy="5811078"/>
          </a:xfrm>
          <a:prstGeom prst="rect">
            <a:avLst/>
          </a:prstGeom>
          <a:solidFill>
            <a:srgbClr val="1450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2" name="Title 1">
            <a:extLst>
              <a:ext uri="{FF2B5EF4-FFF2-40B4-BE49-F238E27FC236}">
                <a16:creationId xmlns:a16="http://schemas.microsoft.com/office/drawing/2014/main" id="{3DE95294-4D9F-2C80-DBB9-E6DE29D919C1}"/>
              </a:ext>
            </a:extLst>
          </p:cNvPr>
          <p:cNvSpPr>
            <a:spLocks noGrp="1"/>
          </p:cNvSpPr>
          <p:nvPr>
            <p:ph type="title" hasCustomPrompt="1"/>
          </p:nvPr>
        </p:nvSpPr>
        <p:spPr>
          <a:xfrm>
            <a:off x="877459" y="2514600"/>
            <a:ext cx="10515600" cy="574846"/>
          </a:xfrm>
          <a:prstGeom prst="rect">
            <a:avLst/>
          </a:prstGeom>
        </p:spPr>
        <p:txBody>
          <a:bodyPr/>
          <a:lstStyle>
            <a:lvl1pPr algn="ctr">
              <a:defRPr sz="4400" b="1">
                <a:solidFill>
                  <a:schemeClr val="bg1"/>
                </a:solidFill>
                <a:latin typeface="Metropolis" panose="00000500000000000000" pitchFamily="2" charset="0"/>
              </a:defRPr>
            </a:lvl1pPr>
          </a:lstStyle>
          <a:p>
            <a:r>
              <a:rPr lang="en-US" dirty="0"/>
              <a:t>Click to Edit Section Heading</a:t>
            </a:r>
          </a:p>
        </p:txBody>
      </p:sp>
      <p:cxnSp>
        <p:nvCxnSpPr>
          <p:cNvPr id="5" name="Straight Connector 4">
            <a:extLst>
              <a:ext uri="{FF2B5EF4-FFF2-40B4-BE49-F238E27FC236}">
                <a16:creationId xmlns:a16="http://schemas.microsoft.com/office/drawing/2014/main" id="{2E5331A5-7FD6-FC19-6F7B-D37F4250C8C2}"/>
              </a:ext>
            </a:extLst>
          </p:cNvPr>
          <p:cNvCxnSpPr>
            <a:cxnSpLocks/>
          </p:cNvCxnSpPr>
          <p:nvPr userDrawn="1"/>
        </p:nvCxnSpPr>
        <p:spPr>
          <a:xfrm>
            <a:off x="2210366" y="3265320"/>
            <a:ext cx="78480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23BD9E-BA24-3DF9-BADF-820AE6730A1C}"/>
              </a:ext>
            </a:extLst>
          </p:cNvPr>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DCE8DDBC-95D3-BC8F-E6EE-771789084D51}"/>
              </a:ext>
            </a:extLst>
          </p:cNvPr>
          <p:cNvSpPr>
            <a:spLocks noGrp="1"/>
          </p:cNvSpPr>
          <p:nvPr>
            <p:ph sz="quarter" idx="13" hasCustomPrompt="1"/>
          </p:nvPr>
        </p:nvSpPr>
        <p:spPr>
          <a:xfrm>
            <a:off x="2438400" y="3496212"/>
            <a:ext cx="7315200" cy="1121826"/>
          </a:xfrm>
          <a:prstGeom prst="rect">
            <a:avLst/>
          </a:prstGeom>
        </p:spPr>
        <p:txBody>
          <a:bodyPr/>
          <a:lstStyle>
            <a:lvl1pPr marL="228600" indent="-228600">
              <a:buFont typeface="Wingdings" panose="05000000000000000000" pitchFamily="2" charset="2"/>
              <a:buChar char="§"/>
              <a:defRPr>
                <a:solidFill>
                  <a:schemeClr val="bg1"/>
                </a:solidFill>
              </a:defRPr>
            </a:lvl1pPr>
          </a:lstStyle>
          <a:p>
            <a:r>
              <a:rPr lang="en-US" sz="2400" dirty="0">
                <a:solidFill>
                  <a:schemeClr val="bg1"/>
                </a:solidFill>
                <a:latin typeface="Metropolis Semi Bold" panose="00000700000000000000" pitchFamily="2" charset="0"/>
              </a:rPr>
              <a:t>Edit optional subtopic(s)</a:t>
            </a:r>
          </a:p>
        </p:txBody>
      </p:sp>
      <p:sp>
        <p:nvSpPr>
          <p:cNvPr id="3" name="Slide Number Placeholder 5">
            <a:extLst>
              <a:ext uri="{FF2B5EF4-FFF2-40B4-BE49-F238E27FC236}">
                <a16:creationId xmlns:a16="http://schemas.microsoft.com/office/drawing/2014/main" id="{C46B851A-EEEB-8435-7A07-E73C3F22B3A2}"/>
              </a:ext>
            </a:extLst>
          </p:cNvPr>
          <p:cNvSpPr>
            <a:spLocks noGrp="1"/>
          </p:cNvSpPr>
          <p:nvPr>
            <p:ph type="sldNum" sz="quarter" idx="12"/>
          </p:nvPr>
        </p:nvSpPr>
        <p:spPr>
          <a:xfrm>
            <a:off x="11353800" y="6356353"/>
            <a:ext cx="533400" cy="365125"/>
          </a:xfrm>
          <a:prstGeom prst="rect">
            <a:avLst/>
          </a:prstGeom>
        </p:spPr>
        <p:txBody>
          <a:bodyPr/>
          <a:lstStyle>
            <a:lvl1pPr>
              <a:defRPr sz="1000">
                <a:solidFill>
                  <a:srgbClr val="14506E"/>
                </a:solidFill>
                <a:latin typeface="Metropolis Black" panose="00000A00000000000000" pitchFamily="2" charset="0"/>
              </a:defRPr>
            </a:lvl1pPr>
          </a:lstStyle>
          <a:p>
            <a:fld id="{01EA65B2-F6E8-447A-824A-FC9E9472861A}" type="slidenum">
              <a:rPr lang="en-US" smtClean="0"/>
              <a:pPr/>
              <a:t>‹#›</a:t>
            </a:fld>
            <a:endParaRPr lang="en-US" dirty="0"/>
          </a:p>
        </p:txBody>
      </p:sp>
      <p:pic>
        <p:nvPicPr>
          <p:cNvPr id="6" name="Picture 5">
            <a:extLst>
              <a:ext uri="{FF2B5EF4-FFF2-40B4-BE49-F238E27FC236}">
                <a16:creationId xmlns:a16="http://schemas.microsoft.com/office/drawing/2014/main" id="{2D391AB7-31F3-ADA8-85AD-10A63DFC7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298891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8" name="Rectangle 7"/>
          <p:cNvSpPr/>
          <p:nvPr userDrawn="1"/>
        </p:nvSpPr>
        <p:spPr>
          <a:xfrm>
            <a:off x="0" y="6019803"/>
            <a:ext cx="1524000" cy="793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pic>
        <p:nvPicPr>
          <p:cNvPr id="10" name="Picture 9" descr="html - CSS for placeholder box (design-time WYSIWYG) - Stack Overflow"/>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3200" y="-1"/>
            <a:ext cx="5638800" cy="6858001"/>
          </a:xfrm>
          <a:prstGeom prst="rect">
            <a:avLst/>
          </a:prstGeom>
        </p:spPr>
      </p:pic>
      <p:sp>
        <p:nvSpPr>
          <p:cNvPr id="11" name="TextBox 10"/>
          <p:cNvSpPr txBox="1"/>
          <p:nvPr userDrawn="1"/>
        </p:nvSpPr>
        <p:spPr>
          <a:xfrm>
            <a:off x="8933611" y="1827362"/>
            <a:ext cx="1219200" cy="914400"/>
          </a:xfrm>
          <a:prstGeom prst="rect">
            <a:avLst/>
          </a:prstGeom>
        </p:spPr>
        <p:txBody>
          <a:bodyPr vert="horz" wrap="none" lIns="0" tIns="0" rIns="0" bIns="0" rtlCol="0">
            <a:noAutofit/>
          </a:bodyPr>
          <a:lstStyle/>
          <a:p>
            <a:pPr algn="l"/>
            <a:r>
              <a:rPr lang="en-US" sz="1350" b="0" dirty="0">
                <a:latin typeface="Georgia" panose="02040502050405020303" pitchFamily="18" charset="0"/>
              </a:rPr>
              <a:t>Insert Image</a:t>
            </a:r>
          </a:p>
        </p:txBody>
      </p:sp>
      <p:sp>
        <p:nvSpPr>
          <p:cNvPr id="15" name="Content Placeholder 14"/>
          <p:cNvSpPr>
            <a:spLocks noGrp="1"/>
          </p:cNvSpPr>
          <p:nvPr>
            <p:ph sz="quarter" idx="11" hasCustomPrompt="1"/>
          </p:nvPr>
        </p:nvSpPr>
        <p:spPr>
          <a:xfrm>
            <a:off x="1221803" y="3358794"/>
            <a:ext cx="4002617" cy="1137006"/>
          </a:xfrm>
          <a:prstGeom prst="rect">
            <a:avLst/>
          </a:prstGeom>
        </p:spPr>
        <p:txBody>
          <a:bodyPr/>
          <a:lstStyle>
            <a:lvl1pPr marL="0" indent="0" algn="ctr">
              <a:buNone/>
              <a:defRPr sz="3200">
                <a:solidFill>
                  <a:schemeClr val="tx1"/>
                </a:solidFill>
                <a:latin typeface="Metropolis Black" panose="00000A00000000000000" pitchFamily="2" charset="0"/>
              </a:defRPr>
            </a:lvl1pPr>
            <a:lvl2pPr>
              <a:defRPr sz="3200">
                <a:latin typeface="Metropolis Black" panose="00000A00000000000000" pitchFamily="2" charset="0"/>
              </a:defRPr>
            </a:lvl2pPr>
            <a:lvl3pPr>
              <a:defRPr sz="3200">
                <a:latin typeface="Metropolis Black" panose="00000A00000000000000" pitchFamily="2" charset="0"/>
              </a:defRPr>
            </a:lvl3pPr>
            <a:lvl4pPr>
              <a:defRPr sz="3200">
                <a:latin typeface="Metropolis Black" panose="00000A00000000000000" pitchFamily="2" charset="0"/>
              </a:defRPr>
            </a:lvl4pPr>
            <a:lvl5pPr>
              <a:defRPr sz="3200">
                <a:latin typeface="Metropolis Black" panose="00000A00000000000000" pitchFamily="2" charset="0"/>
              </a:defRPr>
            </a:lvl5pPr>
          </a:lstStyle>
          <a:p>
            <a:pPr lvl="0"/>
            <a:r>
              <a:rPr lang="en-US" dirty="0"/>
              <a:t>Edit title</a:t>
            </a:r>
          </a:p>
        </p:txBody>
      </p:sp>
      <p:pic>
        <p:nvPicPr>
          <p:cNvPr id="2" name="Picture 1">
            <a:extLst>
              <a:ext uri="{FF2B5EF4-FFF2-40B4-BE49-F238E27FC236}">
                <a16:creationId xmlns:a16="http://schemas.microsoft.com/office/drawing/2014/main" id="{A6F1A608-EB19-1823-B5CE-E83149C6CE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6400" y="605044"/>
            <a:ext cx="3093422" cy="2447512"/>
          </a:xfrm>
          <a:prstGeom prst="rect">
            <a:avLst/>
          </a:prstGeom>
        </p:spPr>
      </p:pic>
      <p:sp>
        <p:nvSpPr>
          <p:cNvPr id="4" name="Content Placeholder 3">
            <a:extLst>
              <a:ext uri="{FF2B5EF4-FFF2-40B4-BE49-F238E27FC236}">
                <a16:creationId xmlns:a16="http://schemas.microsoft.com/office/drawing/2014/main" id="{C176B74D-8888-3F9E-0691-2BAE8BE82220}"/>
              </a:ext>
            </a:extLst>
          </p:cNvPr>
          <p:cNvSpPr>
            <a:spLocks noGrp="1"/>
          </p:cNvSpPr>
          <p:nvPr>
            <p:ph sz="quarter" idx="12" hasCustomPrompt="1"/>
          </p:nvPr>
        </p:nvSpPr>
        <p:spPr>
          <a:xfrm>
            <a:off x="1221803" y="4724400"/>
            <a:ext cx="4002660" cy="1752600"/>
          </a:xfrm>
        </p:spPr>
        <p:txBody>
          <a:bodyPr/>
          <a:lstStyle>
            <a:lvl1pPr marL="0" indent="0" algn="ctr">
              <a:buNone/>
              <a:defRPr>
                <a:latin typeface="Metropolis Semi Bold" panose="00000700000000000000" pitchFamily="2" charset="0"/>
              </a:defRPr>
            </a:lvl1pPr>
          </a:lstStyle>
          <a:p>
            <a:pPr lvl="0"/>
            <a:r>
              <a:rPr lang="en-US" dirty="0"/>
              <a:t>Edit presenter name and date</a:t>
            </a:r>
          </a:p>
        </p:txBody>
      </p:sp>
    </p:spTree>
    <p:extLst>
      <p:ext uri="{BB962C8B-B14F-4D97-AF65-F5344CB8AC3E}">
        <p14:creationId xmlns:p14="http://schemas.microsoft.com/office/powerpoint/2010/main" val="28012822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0" y="6096000"/>
            <a:ext cx="1625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7" name="Rectangle 6"/>
          <p:cNvSpPr/>
          <p:nvPr userDrawn="1"/>
        </p:nvSpPr>
        <p:spPr>
          <a:xfrm>
            <a:off x="9956800" y="6431280"/>
            <a:ext cx="1422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cxnSp>
        <p:nvCxnSpPr>
          <p:cNvPr id="9" name="Straight Connector 8"/>
          <p:cNvCxnSpPr/>
          <p:nvPr userDrawn="1"/>
        </p:nvCxnSpPr>
        <p:spPr>
          <a:xfrm>
            <a:off x="3149600" y="6553200"/>
            <a:ext cx="8128000" cy="0"/>
          </a:xfrm>
          <a:prstGeom prst="line">
            <a:avLst/>
          </a:prstGeom>
          <a:ln w="19050">
            <a:solidFill>
              <a:srgbClr val="14506E"/>
            </a:solidFill>
          </a:ln>
        </p:spPr>
        <p:style>
          <a:lnRef idx="1">
            <a:schemeClr val="accent1"/>
          </a:lnRef>
          <a:fillRef idx="0">
            <a:schemeClr val="accent1"/>
          </a:fillRef>
          <a:effectRef idx="0">
            <a:schemeClr val="accent1"/>
          </a:effectRef>
          <a:fontRef idx="minor">
            <a:schemeClr val="tx1"/>
          </a:fontRef>
        </p:style>
      </p:cxnSp>
      <p:sp>
        <p:nvSpPr>
          <p:cNvPr id="5" name="Title 11">
            <a:extLst>
              <a:ext uri="{FF2B5EF4-FFF2-40B4-BE49-F238E27FC236}">
                <a16:creationId xmlns:a16="http://schemas.microsoft.com/office/drawing/2014/main" id="{C9FAE1CE-3253-EE24-B071-6AC3C21EE831}"/>
              </a:ext>
            </a:extLst>
          </p:cNvPr>
          <p:cNvSpPr>
            <a:spLocks noGrp="1"/>
          </p:cNvSpPr>
          <p:nvPr>
            <p:ph type="title" hasCustomPrompt="1"/>
          </p:nvPr>
        </p:nvSpPr>
        <p:spPr>
          <a:xfrm>
            <a:off x="609600" y="457203"/>
            <a:ext cx="10236200" cy="550863"/>
          </a:xfrm>
          <a:prstGeom prst="rect">
            <a:avLst/>
          </a:prstGeom>
        </p:spPr>
        <p:txBody>
          <a:bodyPr anchor="t" anchorCtr="0"/>
          <a:lstStyle>
            <a:lvl1pPr>
              <a:defRPr sz="3200">
                <a:solidFill>
                  <a:schemeClr val="tx1"/>
                </a:solidFill>
                <a:latin typeface="Metropolis Black" panose="00000A00000000000000" pitchFamily="2" charset="0"/>
              </a:defRPr>
            </a:lvl1pPr>
          </a:lstStyle>
          <a:p>
            <a:r>
              <a:rPr lang="en-US" dirty="0"/>
              <a:t>Click to Edit Heading</a:t>
            </a:r>
          </a:p>
        </p:txBody>
      </p:sp>
      <p:sp>
        <p:nvSpPr>
          <p:cNvPr id="8" name="TextBox 7">
            <a:extLst>
              <a:ext uri="{FF2B5EF4-FFF2-40B4-BE49-F238E27FC236}">
                <a16:creationId xmlns:a16="http://schemas.microsoft.com/office/drawing/2014/main" id="{CB75123C-B23D-5468-9609-22FB968F4CFF}"/>
              </a:ext>
            </a:extLst>
          </p:cNvPr>
          <p:cNvSpPr txBox="1"/>
          <p:nvPr userDrawn="1"/>
        </p:nvSpPr>
        <p:spPr>
          <a:xfrm>
            <a:off x="711200" y="939491"/>
            <a:ext cx="6807200" cy="380989"/>
          </a:xfrm>
          <a:prstGeom prst="rect">
            <a:avLst/>
          </a:prstGeom>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Metropolis" panose="00000500000000000000" pitchFamily="2" charset="0"/>
                <a:ea typeface="Meiryo UI" panose="020B0400000000000000" pitchFamily="34" charset="-128"/>
              </a:rPr>
              <a:t>Click to edit subheading</a:t>
            </a:r>
          </a:p>
          <a:p>
            <a:pPr algn="l"/>
            <a:endParaRPr lang="en-US" sz="1350" b="0" dirty="0">
              <a:latin typeface="Georgia" panose="02040502050405020303" pitchFamily="18" charset="0"/>
            </a:endParaRPr>
          </a:p>
        </p:txBody>
      </p:sp>
      <p:sp>
        <p:nvSpPr>
          <p:cNvPr id="6" name="Slide Number Placeholder 3">
            <a:extLst>
              <a:ext uri="{FF2B5EF4-FFF2-40B4-BE49-F238E27FC236}">
                <a16:creationId xmlns:a16="http://schemas.microsoft.com/office/drawing/2014/main" id="{69489B5E-D360-2875-A55F-772335F9D12A}"/>
              </a:ext>
            </a:extLst>
          </p:cNvPr>
          <p:cNvSpPr>
            <a:spLocks noGrp="1"/>
          </p:cNvSpPr>
          <p:nvPr>
            <p:ph type="sldNum" sz="quarter" idx="12"/>
          </p:nvPr>
        </p:nvSpPr>
        <p:spPr>
          <a:xfrm>
            <a:off x="11353800" y="6356353"/>
            <a:ext cx="533400" cy="365125"/>
          </a:xfrm>
          <a:prstGeom prst="rect">
            <a:avLst/>
          </a:prstGeom>
        </p:spPr>
        <p:txBody>
          <a:bodyPr/>
          <a:lstStyle/>
          <a:p>
            <a:fld id="{01EA65B2-F6E8-447A-824A-FC9E9472861A}" type="slidenum">
              <a:rPr lang="en-US" smtClean="0"/>
              <a:t>‹#›</a:t>
            </a:fld>
            <a:endParaRPr lang="en-US" dirty="0"/>
          </a:p>
        </p:txBody>
      </p:sp>
      <p:pic>
        <p:nvPicPr>
          <p:cNvPr id="4" name="Picture 3">
            <a:extLst>
              <a:ext uri="{FF2B5EF4-FFF2-40B4-BE49-F238E27FC236}">
                <a16:creationId xmlns:a16="http://schemas.microsoft.com/office/drawing/2014/main" id="{B89A89E9-067A-4874-D6E9-A35657C61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6058328"/>
            <a:ext cx="889000" cy="723472"/>
          </a:xfrm>
          <a:prstGeom prst="rect">
            <a:avLst/>
          </a:prstGeom>
        </p:spPr>
      </p:pic>
    </p:spTree>
    <p:extLst>
      <p:ext uri="{BB962C8B-B14F-4D97-AF65-F5344CB8AC3E}">
        <p14:creationId xmlns:p14="http://schemas.microsoft.com/office/powerpoint/2010/main" val="251814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CE0E9B-921B-1B42-1685-D56049AB5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60068AE-D719-E780-1178-96C3A25AAF34}"/>
              </a:ext>
            </a:extLst>
          </p:cNvPr>
          <p:cNvSpPr>
            <a:spLocks noGrp="1"/>
          </p:cNvSpPr>
          <p:nvPr>
            <p:ph type="sldNum" sz="quarter" idx="4"/>
          </p:nvPr>
        </p:nvSpPr>
        <p:spPr>
          <a:xfrm>
            <a:off x="9144000" y="6356353"/>
            <a:ext cx="2743200" cy="365125"/>
          </a:xfrm>
          <a:prstGeom prst="rect">
            <a:avLst/>
          </a:prstGeom>
        </p:spPr>
        <p:txBody>
          <a:bodyPr vert="horz" lIns="91440" tIns="45720" rIns="91440" bIns="45720" rtlCol="0" anchor="ctr"/>
          <a:lstStyle>
            <a:lvl1pPr algn="r">
              <a:defRPr sz="1000">
                <a:solidFill>
                  <a:schemeClr val="tx2"/>
                </a:solidFill>
                <a:latin typeface="Metropolis Black" panose="00000A00000000000000" pitchFamily="2" charset="0"/>
              </a:defRPr>
            </a:lvl1pPr>
          </a:lstStyle>
          <a:p>
            <a:fld id="{01EA65B2-F6E8-447A-824A-FC9E9472861A}" type="slidenum">
              <a:rPr lang="en-US" smtClean="0"/>
              <a:pPr/>
              <a:t>‹#›</a:t>
            </a:fld>
            <a:endParaRPr lang="en-US" dirty="0"/>
          </a:p>
        </p:txBody>
      </p:sp>
    </p:spTree>
    <p:extLst>
      <p:ext uri="{BB962C8B-B14F-4D97-AF65-F5344CB8AC3E}">
        <p14:creationId xmlns:p14="http://schemas.microsoft.com/office/powerpoint/2010/main" val="177088739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6" r:id="rId3"/>
    <p:sldLayoutId id="2147483841" r:id="rId4"/>
    <p:sldLayoutId id="2147483844" r:id="rId5"/>
    <p:sldLayoutId id="2147483845" r:id="rId6"/>
    <p:sldLayoutId id="2147483847" r:id="rId7"/>
    <p:sldLayoutId id="2147483848" r:id="rId8"/>
    <p:sldLayoutId id="2147483763" r:id="rId9"/>
  </p:sldLayoutIdLst>
  <p:txStyles>
    <p:titleStyle>
      <a:lvl1pPr algn="l" defTabSz="914400" rtl="0" eaLnBrk="1" latinLnBrk="0" hangingPunct="1">
        <a:lnSpc>
          <a:spcPct val="90000"/>
        </a:lnSpc>
        <a:spcBef>
          <a:spcPct val="0"/>
        </a:spcBef>
        <a:buNone/>
        <a:defRPr sz="3200" b="1" kern="1200">
          <a:solidFill>
            <a:schemeClr val="tx1"/>
          </a:solidFill>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userDrawn="1">
          <p15:clr>
            <a:srgbClr val="F26B43"/>
          </p15:clr>
        </p15:guide>
        <p15:guide id="2" pos="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hyperlink" Target="http://www.oregon.gov/pers/emp/pages/ualrp.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regon.gov/pers/emp/Pages/T1-T2-benefit-estimate-instructions.aspx" TargetMode="External"/><Relationship Id="rId2" Type="http://schemas.openxmlformats.org/officeDocument/2006/relationships/hyperlink" Target="https://www.oregon.gov/pers/emp/Pages/preretirement-beneficiary.asp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1"/><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rawpixel.com/search/meetin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regon.gov/pers/mem/Pages/HB-4045-Hazardous-Position.asp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oregon.gov/pers/emp/Documents/EAG/EAG-Materials/April_2024_EAG_Meeting_Presentation.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6E5B691-D554-5336-0866-52A00F53ADF6}"/>
              </a:ext>
            </a:extLst>
          </p:cNvPr>
          <p:cNvSpPr>
            <a:spLocks noGrp="1"/>
          </p:cNvSpPr>
          <p:nvPr>
            <p:ph type="ctrTitle"/>
          </p:nvPr>
        </p:nvSpPr>
        <p:spPr/>
        <p:txBody>
          <a:bodyPr>
            <a:noAutofit/>
          </a:bodyPr>
          <a:lstStyle/>
          <a:p>
            <a:r>
              <a:rPr lang="en-US" dirty="0"/>
              <a:t>Employer </a:t>
            </a:r>
            <a:br>
              <a:rPr lang="en-US" dirty="0"/>
            </a:br>
            <a:r>
              <a:rPr lang="en-US" dirty="0"/>
              <a:t>Advisory </a:t>
            </a:r>
            <a:br>
              <a:rPr lang="en-US" dirty="0"/>
            </a:br>
            <a:r>
              <a:rPr lang="en-US" dirty="0"/>
              <a:t>Group</a:t>
            </a:r>
          </a:p>
        </p:txBody>
      </p:sp>
      <p:sp>
        <p:nvSpPr>
          <p:cNvPr id="3" name="Content Placeholder 6">
            <a:extLst>
              <a:ext uri="{FF2B5EF4-FFF2-40B4-BE49-F238E27FC236}">
                <a16:creationId xmlns:a16="http://schemas.microsoft.com/office/drawing/2014/main" id="{9A967867-CA28-F5B6-1E74-AC96B35B1B6D}"/>
              </a:ext>
            </a:extLst>
          </p:cNvPr>
          <p:cNvSpPr>
            <a:spLocks noGrp="1"/>
          </p:cNvSpPr>
          <p:nvPr>
            <p:ph sz="quarter" idx="13" hasCustomPrompt="1"/>
          </p:nvPr>
        </p:nvSpPr>
        <p:spPr>
          <a:xfrm>
            <a:off x="1089511" y="5145436"/>
            <a:ext cx="4114800" cy="1676400"/>
          </a:xfrm>
        </p:spPr>
        <p:txBody>
          <a:bodyPr>
            <a:noAutofit/>
          </a:bodyPr>
          <a:lstStyle>
            <a:lvl1pPr marL="0" indent="0" algn="ctr">
              <a:buNone/>
              <a:defRPr sz="2800">
                <a:latin typeface="Metropolis Semi Bold" panose="00000700000000000000" pitchFamily="2" charset="0"/>
              </a:defRPr>
            </a:lvl1pPr>
            <a:lvl2pPr marL="457200" indent="0">
              <a:buNone/>
              <a:defRPr sz="2400">
                <a:latin typeface="Metropolis Semi Bold" panose="00000700000000000000" pitchFamily="2" charset="0"/>
              </a:defRPr>
            </a:lvl2pPr>
            <a:lvl3pPr marL="914400" indent="0">
              <a:buNone/>
              <a:defRPr sz="2400">
                <a:latin typeface="Metropolis Semi Bold" panose="00000700000000000000" pitchFamily="2" charset="0"/>
              </a:defRPr>
            </a:lvl3pPr>
            <a:lvl4pPr marL="1371600" indent="0">
              <a:buNone/>
              <a:defRPr sz="2400">
                <a:latin typeface="Metropolis Semi Bold" panose="00000700000000000000" pitchFamily="2" charset="0"/>
              </a:defRPr>
            </a:lvl4pPr>
            <a:lvl5pPr marL="1828800" indent="0">
              <a:buNone/>
              <a:defRPr sz="2400">
                <a:latin typeface="Metropolis Semi Bold" panose="00000700000000000000" pitchFamily="2" charset="0"/>
              </a:defRPr>
            </a:lvl5pPr>
          </a:lstStyle>
          <a:p>
            <a:pPr lvl="0"/>
            <a:r>
              <a:rPr lang="en-US" dirty="0"/>
              <a:t>July 2024</a:t>
            </a:r>
          </a:p>
        </p:txBody>
      </p:sp>
      <p:pic>
        <p:nvPicPr>
          <p:cNvPr id="14" name="Picture 13" descr="A field with pink flowers&#10;&#10;Description automatically generated">
            <a:extLst>
              <a:ext uri="{FF2B5EF4-FFF2-40B4-BE49-F238E27FC236}">
                <a16:creationId xmlns:a16="http://schemas.microsoft.com/office/drawing/2014/main" id="{1331EDFA-1002-9A44-A64F-FF522912F5EB}"/>
              </a:ext>
            </a:extLst>
          </p:cNvPr>
          <p:cNvPicPr>
            <a:picLocks noChangeAspect="1"/>
          </p:cNvPicPr>
          <p:nvPr/>
        </p:nvPicPr>
        <p:blipFill rotWithShape="1">
          <a:blip r:embed="rId2"/>
          <a:srcRect l="10294" t="3984" r="34620" b="7780"/>
          <a:stretch/>
        </p:blipFill>
        <p:spPr>
          <a:xfrm>
            <a:off x="6553200" y="4864"/>
            <a:ext cx="5708650" cy="6858000"/>
          </a:xfrm>
          <a:prstGeom prst="rect">
            <a:avLst/>
          </a:prstGeom>
        </p:spPr>
      </p:pic>
    </p:spTree>
    <p:extLst>
      <p:ext uri="{BB962C8B-B14F-4D97-AF65-F5344CB8AC3E}">
        <p14:creationId xmlns:p14="http://schemas.microsoft.com/office/powerpoint/2010/main" val="118044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blue screen with icons&#10;&#10;Description automatically generated">
            <a:extLst>
              <a:ext uri="{FF2B5EF4-FFF2-40B4-BE49-F238E27FC236}">
                <a16:creationId xmlns:a16="http://schemas.microsoft.com/office/drawing/2014/main" id="{F4FC4094-8928-818D-11DE-0D47A0B35C74}"/>
              </a:ext>
            </a:extLst>
          </p:cNvPr>
          <p:cNvPicPr>
            <a:picLocks noChangeAspect="1"/>
          </p:cNvPicPr>
          <p:nvPr/>
        </p:nvPicPr>
        <p:blipFill>
          <a:blip r:embed="rId2"/>
          <a:stretch>
            <a:fillRect/>
          </a:stretch>
        </p:blipFill>
        <p:spPr>
          <a:xfrm>
            <a:off x="0" y="1430055"/>
            <a:ext cx="12192000" cy="6096926"/>
          </a:xfrm>
          <a:prstGeom prst="rect">
            <a:avLst/>
          </a:prstGeom>
        </p:spPr>
      </p:pic>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Modernization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5105400" cy="3657600"/>
          </a:xfrm>
        </p:spPr>
        <p:txBody>
          <a:bodyPr>
            <a:noAutofit/>
          </a:bodyPr>
          <a:lstStyle/>
          <a:p>
            <a:pPr>
              <a:lnSpc>
                <a:spcPct val="114000"/>
              </a:lnSpc>
            </a:pPr>
            <a:r>
              <a:rPr lang="en-US" b="1" dirty="0">
                <a:solidFill>
                  <a:schemeClr val="bg1"/>
                </a:solidFill>
                <a:cs typeface="Times New Roman" panose="02020603050405020304" pitchFamily="18" charset="0"/>
              </a:rPr>
              <a:t>Telephony Modernization Project </a:t>
            </a:r>
          </a:p>
          <a:p>
            <a:pPr marL="457200" indent="-228600">
              <a:lnSpc>
                <a:spcPct val="114000"/>
              </a:lnSpc>
              <a:buFont typeface="Wingdings" panose="05000000000000000000" pitchFamily="2" charset="2"/>
              <a:buChar char="§"/>
            </a:pPr>
            <a:r>
              <a:rPr lang="en-US" sz="1600" dirty="0">
                <a:solidFill>
                  <a:schemeClr val="bg1"/>
                </a:solidFill>
                <a:cs typeface="Times New Roman" panose="02020603050405020304" pitchFamily="18" charset="0"/>
              </a:rPr>
              <a:t>Reviewing high-level requirements with the state preferred vendor Kyndryl. </a:t>
            </a:r>
          </a:p>
          <a:p>
            <a:pPr>
              <a:lnSpc>
                <a:spcPct val="114000"/>
              </a:lnSpc>
              <a:spcBef>
                <a:spcPts val="1400"/>
              </a:spcBef>
            </a:pPr>
            <a:r>
              <a:rPr lang="en-US" dirty="0">
                <a:solidFill>
                  <a:schemeClr val="bg1"/>
                </a:solidFill>
                <a:cs typeface="Times New Roman" panose="02020603050405020304" pitchFamily="18" charset="0"/>
              </a:rPr>
              <a:t>2025-27 budget </a:t>
            </a:r>
          </a:p>
          <a:p>
            <a:pPr marL="457200" indent="-228600">
              <a:lnSpc>
                <a:spcPct val="114000"/>
              </a:lnSpc>
              <a:buFont typeface="Wingdings" panose="05000000000000000000" pitchFamily="2" charset="2"/>
              <a:buChar char="§"/>
            </a:pPr>
            <a:r>
              <a:rPr lang="en-US" sz="1600" dirty="0">
                <a:solidFill>
                  <a:schemeClr val="bg1"/>
                </a:solidFill>
                <a:cs typeface="Times New Roman" panose="02020603050405020304" pitchFamily="18" charset="0"/>
              </a:rPr>
              <a:t>Preparing 2025-27 budget business cases </a:t>
            </a:r>
            <a:br>
              <a:rPr lang="en-US" sz="1600" dirty="0">
                <a:solidFill>
                  <a:schemeClr val="bg1"/>
                </a:solidFill>
                <a:cs typeface="Times New Roman" panose="02020603050405020304" pitchFamily="18" charset="0"/>
              </a:rPr>
            </a:br>
            <a:r>
              <a:rPr lang="en-US" sz="1600" dirty="0">
                <a:solidFill>
                  <a:schemeClr val="bg1"/>
                </a:solidFill>
                <a:cs typeface="Times New Roman" panose="02020603050405020304" pitchFamily="18" charset="0"/>
              </a:rPr>
              <a:t>for next biennium needs for program administration and future projects. </a:t>
            </a:r>
            <a:endParaRPr lang="en-US" sz="1600" dirty="0">
              <a:solidFill>
                <a:schemeClr val="bg1"/>
              </a:solidFill>
            </a:endParaRPr>
          </a:p>
        </p:txBody>
      </p:sp>
      <p:sp>
        <p:nvSpPr>
          <p:cNvPr id="6" name="Subtitle 44">
            <a:extLst>
              <a:ext uri="{FF2B5EF4-FFF2-40B4-BE49-F238E27FC236}">
                <a16:creationId xmlns:a16="http://schemas.microsoft.com/office/drawing/2014/main" id="{7BF976F9-2146-3647-0918-80066B7DB024}"/>
              </a:ext>
            </a:extLst>
          </p:cNvPr>
          <p:cNvSpPr>
            <a:spLocks noGrp="1"/>
          </p:cNvSpPr>
          <p:nvPr>
            <p:ph type="subTitle" idx="13"/>
          </p:nvPr>
        </p:nvSpPr>
        <p:spPr>
          <a:xfrm>
            <a:off x="527169" y="838203"/>
            <a:ext cx="9144000" cy="473075"/>
          </a:xfrm>
        </p:spPr>
        <p:txBody>
          <a:bodyPr>
            <a:noAutofit/>
          </a:bodyPr>
          <a:lstStyle/>
          <a:p>
            <a:r>
              <a:rPr lang="en-US" dirty="0"/>
              <a:t>Staffing, planning, and budgeting</a:t>
            </a:r>
          </a:p>
        </p:txBody>
      </p:sp>
    </p:spTree>
    <p:extLst>
      <p:ext uri="{BB962C8B-B14F-4D97-AF65-F5344CB8AC3E}">
        <p14:creationId xmlns:p14="http://schemas.microsoft.com/office/powerpoint/2010/main" val="145819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DA439-5A52-F3EC-BDCF-9301FDC62825}"/>
              </a:ext>
            </a:extLst>
          </p:cNvPr>
          <p:cNvSpPr>
            <a:spLocks noGrp="1"/>
          </p:cNvSpPr>
          <p:nvPr>
            <p:ph type="title"/>
          </p:nvPr>
        </p:nvSpPr>
        <p:spPr>
          <a:xfrm>
            <a:off x="533400" y="791407"/>
            <a:ext cx="10515600" cy="473075"/>
          </a:xfrm>
        </p:spPr>
        <p:txBody>
          <a:bodyPr>
            <a:noAutofit/>
          </a:bodyPr>
          <a:lstStyle/>
          <a:p>
            <a:pPr>
              <a:spcBef>
                <a:spcPts val="1000"/>
              </a:spcBef>
            </a:pPr>
            <a:r>
              <a:rPr lang="en-US" sz="2800" dirty="0">
                <a:latin typeface="Metropolis Semi Bold" panose="00000700000000000000" pitchFamily="2" charset="0"/>
                <a:ea typeface="+mn-ea"/>
                <a:cs typeface="+mn-cs"/>
              </a:rPr>
              <a:t>Roadmap 2023–2025</a:t>
            </a:r>
          </a:p>
        </p:txBody>
      </p:sp>
      <p:graphicFrame>
        <p:nvGraphicFramePr>
          <p:cNvPr id="2" name="Table 6">
            <a:extLst>
              <a:ext uri="{FF2B5EF4-FFF2-40B4-BE49-F238E27FC236}">
                <a16:creationId xmlns:a16="http://schemas.microsoft.com/office/drawing/2014/main" id="{AE1DCA10-272D-A115-0B37-C1E9635F14CC}"/>
              </a:ext>
            </a:extLst>
          </p:cNvPr>
          <p:cNvGraphicFramePr>
            <a:graphicFrameLocks/>
          </p:cNvGraphicFramePr>
          <p:nvPr>
            <p:extLst>
              <p:ext uri="{D42A27DB-BD31-4B8C-83A1-F6EECF244321}">
                <p14:modId xmlns:p14="http://schemas.microsoft.com/office/powerpoint/2010/main" val="1704325492"/>
              </p:ext>
            </p:extLst>
          </p:nvPr>
        </p:nvGraphicFramePr>
        <p:xfrm>
          <a:off x="1297249" y="1470660"/>
          <a:ext cx="10515589" cy="335280"/>
        </p:xfrm>
        <a:graphic>
          <a:graphicData uri="http://schemas.openxmlformats.org/drawingml/2006/table">
            <a:tbl>
              <a:tblPr firstRow="1" bandRow="1">
                <a:tableStyleId>{5C22544A-7EE6-4342-B048-85BDC9FD1C3A}</a:tableStyleId>
              </a:tblPr>
              <a:tblGrid>
                <a:gridCol w="2639925">
                  <a:extLst>
                    <a:ext uri="{9D8B030D-6E8A-4147-A177-3AD203B41FA5}">
                      <a16:colId xmlns:a16="http://schemas.microsoft.com/office/drawing/2014/main" val="637355680"/>
                    </a:ext>
                  </a:extLst>
                </a:gridCol>
                <a:gridCol w="5257800">
                  <a:extLst>
                    <a:ext uri="{9D8B030D-6E8A-4147-A177-3AD203B41FA5}">
                      <a16:colId xmlns:a16="http://schemas.microsoft.com/office/drawing/2014/main" val="3033581901"/>
                    </a:ext>
                  </a:extLst>
                </a:gridCol>
                <a:gridCol w="2617864">
                  <a:extLst>
                    <a:ext uri="{9D8B030D-6E8A-4147-A177-3AD203B41FA5}">
                      <a16:colId xmlns:a16="http://schemas.microsoft.com/office/drawing/2014/main" val="1218245031"/>
                    </a:ext>
                  </a:extLst>
                </a:gridCol>
              </a:tblGrid>
              <a:tr h="187960">
                <a:tc>
                  <a:txBody>
                    <a:bodyPr/>
                    <a:lstStyle/>
                    <a:p>
                      <a:pPr algn="ctr"/>
                      <a:r>
                        <a:rPr lang="en-US" sz="1600">
                          <a:latin typeface="Metropolis" panose="00000500000000000000" pitchFamily="2" charset="0"/>
                        </a:rPr>
                        <a:t>2023</a:t>
                      </a:r>
                    </a:p>
                  </a:txBody>
                  <a:tcPr/>
                </a:tc>
                <a:tc>
                  <a:txBody>
                    <a:bodyPr/>
                    <a:lstStyle/>
                    <a:p>
                      <a:pPr algn="ctr"/>
                      <a:r>
                        <a:rPr lang="en-US" sz="1600" dirty="0">
                          <a:latin typeface="Metropolis" panose="00000500000000000000" pitchFamily="2" charset="0"/>
                        </a:rPr>
                        <a:t>2024</a:t>
                      </a:r>
                    </a:p>
                  </a:txBody>
                  <a:tcPr/>
                </a:tc>
                <a:tc>
                  <a:txBody>
                    <a:bodyPr/>
                    <a:lstStyle/>
                    <a:p>
                      <a:pPr algn="ctr"/>
                      <a:r>
                        <a:rPr lang="en-US" sz="1600" dirty="0">
                          <a:latin typeface="Metropolis" panose="00000500000000000000" pitchFamily="2" charset="0"/>
                        </a:rPr>
                        <a:t>2025</a:t>
                      </a:r>
                    </a:p>
                  </a:txBody>
                  <a:tcPr/>
                </a:tc>
                <a:extLst>
                  <a:ext uri="{0D108BD9-81ED-4DB2-BD59-A6C34878D82A}">
                    <a16:rowId xmlns:a16="http://schemas.microsoft.com/office/drawing/2014/main" val="880228347"/>
                  </a:ext>
                </a:extLst>
              </a:tr>
            </a:tbl>
          </a:graphicData>
        </a:graphic>
      </p:graphicFrame>
      <p:graphicFrame>
        <p:nvGraphicFramePr>
          <p:cNvPr id="5" name="Table 5">
            <a:extLst>
              <a:ext uri="{FF2B5EF4-FFF2-40B4-BE49-F238E27FC236}">
                <a16:creationId xmlns:a16="http://schemas.microsoft.com/office/drawing/2014/main" id="{E8705320-DD86-BD58-3C2F-21C6BE522DAB}"/>
              </a:ext>
            </a:extLst>
          </p:cNvPr>
          <p:cNvGraphicFramePr>
            <a:graphicFrameLocks noGrp="1"/>
          </p:cNvGraphicFramePr>
          <p:nvPr>
            <p:ph idx="1"/>
            <p:extLst>
              <p:ext uri="{D42A27DB-BD31-4B8C-83A1-F6EECF244321}">
                <p14:modId xmlns:p14="http://schemas.microsoft.com/office/powerpoint/2010/main" val="2753060616"/>
              </p:ext>
            </p:extLst>
          </p:nvPr>
        </p:nvGraphicFramePr>
        <p:xfrm>
          <a:off x="1316474" y="1805940"/>
          <a:ext cx="10496364" cy="4265350"/>
        </p:xfrm>
        <a:graphic>
          <a:graphicData uri="http://schemas.openxmlformats.org/drawingml/2006/table">
            <a:tbl>
              <a:tblPr firstRow="1" bandRow="1">
                <a:tableStyleId>{5C22544A-7EE6-4342-B048-85BDC9FD1C3A}</a:tableStyleId>
              </a:tblPr>
              <a:tblGrid>
                <a:gridCol w="874697">
                  <a:extLst>
                    <a:ext uri="{9D8B030D-6E8A-4147-A177-3AD203B41FA5}">
                      <a16:colId xmlns:a16="http://schemas.microsoft.com/office/drawing/2014/main" val="2810174828"/>
                    </a:ext>
                  </a:extLst>
                </a:gridCol>
                <a:gridCol w="874697">
                  <a:extLst>
                    <a:ext uri="{9D8B030D-6E8A-4147-A177-3AD203B41FA5}">
                      <a16:colId xmlns:a16="http://schemas.microsoft.com/office/drawing/2014/main" val="3977564273"/>
                    </a:ext>
                  </a:extLst>
                </a:gridCol>
                <a:gridCol w="874697">
                  <a:extLst>
                    <a:ext uri="{9D8B030D-6E8A-4147-A177-3AD203B41FA5}">
                      <a16:colId xmlns:a16="http://schemas.microsoft.com/office/drawing/2014/main" val="1133831210"/>
                    </a:ext>
                  </a:extLst>
                </a:gridCol>
                <a:gridCol w="874697">
                  <a:extLst>
                    <a:ext uri="{9D8B030D-6E8A-4147-A177-3AD203B41FA5}">
                      <a16:colId xmlns:a16="http://schemas.microsoft.com/office/drawing/2014/main" val="3495604177"/>
                    </a:ext>
                  </a:extLst>
                </a:gridCol>
                <a:gridCol w="874697">
                  <a:extLst>
                    <a:ext uri="{9D8B030D-6E8A-4147-A177-3AD203B41FA5}">
                      <a16:colId xmlns:a16="http://schemas.microsoft.com/office/drawing/2014/main" val="916090869"/>
                    </a:ext>
                  </a:extLst>
                </a:gridCol>
                <a:gridCol w="874697">
                  <a:extLst>
                    <a:ext uri="{9D8B030D-6E8A-4147-A177-3AD203B41FA5}">
                      <a16:colId xmlns:a16="http://schemas.microsoft.com/office/drawing/2014/main" val="1078699142"/>
                    </a:ext>
                  </a:extLst>
                </a:gridCol>
                <a:gridCol w="874697">
                  <a:extLst>
                    <a:ext uri="{9D8B030D-6E8A-4147-A177-3AD203B41FA5}">
                      <a16:colId xmlns:a16="http://schemas.microsoft.com/office/drawing/2014/main" val="2579563802"/>
                    </a:ext>
                  </a:extLst>
                </a:gridCol>
                <a:gridCol w="874697">
                  <a:extLst>
                    <a:ext uri="{9D8B030D-6E8A-4147-A177-3AD203B41FA5}">
                      <a16:colId xmlns:a16="http://schemas.microsoft.com/office/drawing/2014/main" val="4667839"/>
                    </a:ext>
                  </a:extLst>
                </a:gridCol>
                <a:gridCol w="874697">
                  <a:extLst>
                    <a:ext uri="{9D8B030D-6E8A-4147-A177-3AD203B41FA5}">
                      <a16:colId xmlns:a16="http://schemas.microsoft.com/office/drawing/2014/main" val="3985156524"/>
                    </a:ext>
                  </a:extLst>
                </a:gridCol>
                <a:gridCol w="874697">
                  <a:extLst>
                    <a:ext uri="{9D8B030D-6E8A-4147-A177-3AD203B41FA5}">
                      <a16:colId xmlns:a16="http://schemas.microsoft.com/office/drawing/2014/main" val="928956657"/>
                    </a:ext>
                  </a:extLst>
                </a:gridCol>
                <a:gridCol w="874697">
                  <a:extLst>
                    <a:ext uri="{9D8B030D-6E8A-4147-A177-3AD203B41FA5}">
                      <a16:colId xmlns:a16="http://schemas.microsoft.com/office/drawing/2014/main" val="2360454984"/>
                    </a:ext>
                  </a:extLst>
                </a:gridCol>
                <a:gridCol w="874697">
                  <a:extLst>
                    <a:ext uri="{9D8B030D-6E8A-4147-A177-3AD203B41FA5}">
                      <a16:colId xmlns:a16="http://schemas.microsoft.com/office/drawing/2014/main" val="3620669055"/>
                    </a:ext>
                  </a:extLst>
                </a:gridCol>
              </a:tblGrid>
              <a:tr h="389959">
                <a:tc>
                  <a:txBody>
                    <a:bodyPr/>
                    <a:lstStyle/>
                    <a:p>
                      <a:r>
                        <a:rPr lang="en-US" sz="1600">
                          <a:latin typeface="Metropolis" panose="00000500000000000000" pitchFamily="2" charset="0"/>
                        </a:rPr>
                        <a:t>Jul</a:t>
                      </a:r>
                    </a:p>
                  </a:txBody>
                  <a:tcPr/>
                </a:tc>
                <a:tc>
                  <a:txBody>
                    <a:bodyPr/>
                    <a:lstStyle/>
                    <a:p>
                      <a:r>
                        <a:rPr lang="en-US" sz="1600">
                          <a:latin typeface="Metropolis" panose="00000500000000000000" pitchFamily="2" charset="0"/>
                        </a:rPr>
                        <a:t>Sep</a:t>
                      </a:r>
                    </a:p>
                  </a:txBody>
                  <a:tcPr/>
                </a:tc>
                <a:tc>
                  <a:txBody>
                    <a:bodyPr/>
                    <a:lstStyle/>
                    <a:p>
                      <a:r>
                        <a:rPr lang="en-US" sz="1600">
                          <a:latin typeface="Metropolis" panose="00000500000000000000" pitchFamily="2" charset="0"/>
                        </a:rPr>
                        <a:t>Nov</a:t>
                      </a:r>
                    </a:p>
                  </a:txBody>
                  <a:tcPr/>
                </a:tc>
                <a:tc>
                  <a:txBody>
                    <a:bodyPr/>
                    <a:lstStyle/>
                    <a:p>
                      <a:r>
                        <a:rPr lang="en-US" sz="1600">
                          <a:latin typeface="Metropolis" panose="00000500000000000000" pitchFamily="2" charset="0"/>
                        </a:rPr>
                        <a:t>Jan</a:t>
                      </a:r>
                    </a:p>
                  </a:txBody>
                  <a:tcPr/>
                </a:tc>
                <a:tc>
                  <a:txBody>
                    <a:bodyPr/>
                    <a:lstStyle/>
                    <a:p>
                      <a:r>
                        <a:rPr lang="en-US" sz="1600">
                          <a:latin typeface="Metropolis" panose="00000500000000000000" pitchFamily="2" charset="0"/>
                        </a:rPr>
                        <a:t>Mar</a:t>
                      </a:r>
                    </a:p>
                  </a:txBody>
                  <a:tcPr/>
                </a:tc>
                <a:tc>
                  <a:txBody>
                    <a:bodyPr/>
                    <a:lstStyle/>
                    <a:p>
                      <a:r>
                        <a:rPr lang="en-US" sz="1600">
                          <a:latin typeface="Metropolis" panose="00000500000000000000" pitchFamily="2" charset="0"/>
                        </a:rPr>
                        <a:t>May</a:t>
                      </a:r>
                    </a:p>
                  </a:txBody>
                  <a:tcPr/>
                </a:tc>
                <a:tc>
                  <a:txBody>
                    <a:bodyPr/>
                    <a:lstStyle/>
                    <a:p>
                      <a:r>
                        <a:rPr lang="en-US" sz="1600">
                          <a:latin typeface="Metropolis" panose="00000500000000000000" pitchFamily="2" charset="0"/>
                        </a:rPr>
                        <a:t>Jul</a:t>
                      </a:r>
                    </a:p>
                  </a:txBody>
                  <a:tcPr/>
                </a:tc>
                <a:tc>
                  <a:txBody>
                    <a:bodyPr/>
                    <a:lstStyle/>
                    <a:p>
                      <a:r>
                        <a:rPr lang="en-US" sz="1600">
                          <a:latin typeface="Metropolis" panose="00000500000000000000" pitchFamily="2" charset="0"/>
                        </a:rPr>
                        <a:t>Sep</a:t>
                      </a:r>
                    </a:p>
                  </a:txBody>
                  <a:tcPr/>
                </a:tc>
                <a:tc>
                  <a:txBody>
                    <a:bodyPr/>
                    <a:lstStyle/>
                    <a:p>
                      <a:r>
                        <a:rPr lang="en-US" sz="1600">
                          <a:latin typeface="Metropolis" panose="00000500000000000000" pitchFamily="2" charset="0"/>
                        </a:rPr>
                        <a:t>Nov</a:t>
                      </a:r>
                    </a:p>
                  </a:txBody>
                  <a:tcPr/>
                </a:tc>
                <a:tc>
                  <a:txBody>
                    <a:bodyPr/>
                    <a:lstStyle/>
                    <a:p>
                      <a:r>
                        <a:rPr lang="en-US" sz="1600">
                          <a:latin typeface="Metropolis" panose="00000500000000000000" pitchFamily="2" charset="0"/>
                        </a:rPr>
                        <a:t>Jan</a:t>
                      </a:r>
                    </a:p>
                  </a:txBody>
                  <a:tcPr/>
                </a:tc>
                <a:tc>
                  <a:txBody>
                    <a:bodyPr/>
                    <a:lstStyle/>
                    <a:p>
                      <a:r>
                        <a:rPr lang="en-US" sz="1600">
                          <a:latin typeface="Metropolis" panose="00000500000000000000" pitchFamily="2" charset="0"/>
                        </a:rPr>
                        <a:t>Mar</a:t>
                      </a:r>
                    </a:p>
                  </a:txBody>
                  <a:tcPr/>
                </a:tc>
                <a:tc>
                  <a:txBody>
                    <a:bodyPr/>
                    <a:lstStyle/>
                    <a:p>
                      <a:r>
                        <a:rPr lang="en-US" sz="1600" dirty="0">
                          <a:latin typeface="Metropolis" panose="00000500000000000000" pitchFamily="2" charset="0"/>
                        </a:rPr>
                        <a:t>May</a:t>
                      </a:r>
                    </a:p>
                  </a:txBody>
                  <a:tcPr/>
                </a:tc>
                <a:extLst>
                  <a:ext uri="{0D108BD9-81ED-4DB2-BD59-A6C34878D82A}">
                    <a16:rowId xmlns:a16="http://schemas.microsoft.com/office/drawing/2014/main" val="3930578243"/>
                  </a:ext>
                </a:extLst>
              </a:tr>
              <a:tr h="38995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14882648"/>
                  </a:ext>
                </a:extLst>
              </a:tr>
              <a:tr h="38995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31072180"/>
                  </a:ext>
                </a:extLst>
              </a:tr>
              <a:tr h="38995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78731559"/>
                  </a:ext>
                </a:extLst>
              </a:tr>
              <a:tr h="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67415036"/>
                  </a:ext>
                </a:extLst>
              </a:tr>
              <a:tr h="38995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82283466"/>
                  </a:ext>
                </a:extLst>
              </a:tr>
              <a:tr h="389959">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4122117"/>
                  </a:ext>
                </a:extLst>
              </a:tr>
              <a:tr h="389959">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71254064"/>
                  </a:ext>
                </a:extLst>
              </a:tr>
              <a:tr h="389959">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93002207"/>
                  </a:ext>
                </a:extLst>
              </a:tr>
              <a:tr h="38995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62205116"/>
                  </a:ext>
                </a:extLst>
              </a:tr>
              <a:tr h="38995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60144647"/>
                  </a:ext>
                </a:extLst>
              </a:tr>
            </a:tbl>
          </a:graphicData>
        </a:graphic>
      </p:graphicFrame>
      <p:sp>
        <p:nvSpPr>
          <p:cNvPr id="10" name="Rectangle 9">
            <a:extLst>
              <a:ext uri="{FF2B5EF4-FFF2-40B4-BE49-F238E27FC236}">
                <a16:creationId xmlns:a16="http://schemas.microsoft.com/office/drawing/2014/main" id="{323D9A00-DA38-A227-4996-01A41A2D7548}"/>
              </a:ext>
            </a:extLst>
          </p:cNvPr>
          <p:cNvSpPr/>
          <p:nvPr/>
        </p:nvSpPr>
        <p:spPr>
          <a:xfrm>
            <a:off x="1311966" y="2584115"/>
            <a:ext cx="10500871" cy="348142"/>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BPM/EA, Data &amp; Analytics, DevOps, OCM &amp; Communication, and Security Workstreams</a:t>
            </a:r>
          </a:p>
        </p:txBody>
      </p:sp>
      <p:sp>
        <p:nvSpPr>
          <p:cNvPr id="13" name="Rectangle 12">
            <a:extLst>
              <a:ext uri="{FF2B5EF4-FFF2-40B4-BE49-F238E27FC236}">
                <a16:creationId xmlns:a16="http://schemas.microsoft.com/office/drawing/2014/main" id="{E15194F3-F2C8-21F9-1889-56F933726239}"/>
              </a:ext>
            </a:extLst>
          </p:cNvPr>
          <p:cNvSpPr/>
          <p:nvPr/>
        </p:nvSpPr>
        <p:spPr>
          <a:xfrm>
            <a:off x="3921592" y="4901174"/>
            <a:ext cx="6100057" cy="412181"/>
          </a:xfrm>
          <a:prstGeom prst="rect">
            <a:avLst/>
          </a:prstGeom>
          <a:solidFill>
            <a:schemeClr val="accent1">
              <a:lumMod val="60000"/>
              <a:lumOff val="40000"/>
              <a:alpha val="3803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CEC46C-84B1-9BF0-1481-9BE6D3B8ED3A}"/>
              </a:ext>
            </a:extLst>
          </p:cNvPr>
          <p:cNvSpPr txBox="1"/>
          <p:nvPr/>
        </p:nvSpPr>
        <p:spPr>
          <a:xfrm>
            <a:off x="5520995" y="4954819"/>
            <a:ext cx="3052274" cy="261610"/>
          </a:xfrm>
          <a:prstGeom prst="rect">
            <a:avLst/>
          </a:prstGeom>
          <a:noFill/>
        </p:spPr>
        <p:txBody>
          <a:bodyPr wrap="square" rtlCol="0">
            <a:spAutoFit/>
          </a:bodyPr>
          <a:lstStyle/>
          <a:p>
            <a:r>
              <a:rPr lang="en-US" sz="1100" b="1" dirty="0">
                <a:latin typeface="Metropolis" panose="00000500000000000000" pitchFamily="2" charset="0"/>
              </a:rPr>
              <a:t>Telephony Modernization Project </a:t>
            </a:r>
          </a:p>
        </p:txBody>
      </p:sp>
      <p:sp>
        <p:nvSpPr>
          <p:cNvPr id="15" name="Rectangle 14">
            <a:extLst>
              <a:ext uri="{FF2B5EF4-FFF2-40B4-BE49-F238E27FC236}">
                <a16:creationId xmlns:a16="http://schemas.microsoft.com/office/drawing/2014/main" id="{5BA13C7E-2D85-9001-12A6-0B87A045E2A8}"/>
              </a:ext>
            </a:extLst>
          </p:cNvPr>
          <p:cNvSpPr/>
          <p:nvPr/>
        </p:nvSpPr>
        <p:spPr>
          <a:xfrm>
            <a:off x="6091018" y="5313356"/>
            <a:ext cx="5326456" cy="344518"/>
          </a:xfrm>
          <a:prstGeom prst="rect">
            <a:avLst/>
          </a:prstGeom>
          <a:solidFill>
            <a:schemeClr val="accent1">
              <a:lumMod val="60000"/>
              <a:lumOff val="40000"/>
              <a:alpha val="4902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Metropolis" panose="00000500000000000000" pitchFamily="2" charset="0"/>
            </a:endParaRPr>
          </a:p>
        </p:txBody>
      </p:sp>
      <p:sp>
        <p:nvSpPr>
          <p:cNvPr id="16" name="TextBox 15">
            <a:extLst>
              <a:ext uri="{FF2B5EF4-FFF2-40B4-BE49-F238E27FC236}">
                <a16:creationId xmlns:a16="http://schemas.microsoft.com/office/drawing/2014/main" id="{A103251B-AC80-5641-9E44-792239703BB1}"/>
              </a:ext>
            </a:extLst>
          </p:cNvPr>
          <p:cNvSpPr txBox="1"/>
          <p:nvPr/>
        </p:nvSpPr>
        <p:spPr>
          <a:xfrm>
            <a:off x="7384906" y="5357755"/>
            <a:ext cx="2908953" cy="261610"/>
          </a:xfrm>
          <a:prstGeom prst="rect">
            <a:avLst/>
          </a:prstGeom>
          <a:noFill/>
        </p:spPr>
        <p:txBody>
          <a:bodyPr wrap="square" rtlCol="0">
            <a:spAutoFit/>
          </a:bodyPr>
          <a:lstStyle/>
          <a:p>
            <a:r>
              <a:rPr lang="en-US" sz="1100" b="1" dirty="0">
                <a:latin typeface="Metropolis" panose="00000500000000000000" pitchFamily="2" charset="0"/>
              </a:rPr>
              <a:t>Hybrid Integration Platform Project </a:t>
            </a:r>
          </a:p>
        </p:txBody>
      </p:sp>
      <p:sp>
        <p:nvSpPr>
          <p:cNvPr id="22" name="Rectangle 21">
            <a:extLst>
              <a:ext uri="{FF2B5EF4-FFF2-40B4-BE49-F238E27FC236}">
                <a16:creationId xmlns:a16="http://schemas.microsoft.com/office/drawing/2014/main" id="{77C475E2-A083-DE1D-82E0-99B201A945CD}"/>
              </a:ext>
            </a:extLst>
          </p:cNvPr>
          <p:cNvSpPr/>
          <p:nvPr/>
        </p:nvSpPr>
        <p:spPr>
          <a:xfrm>
            <a:off x="9213154" y="3303828"/>
            <a:ext cx="2187003" cy="411657"/>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Metropolis" panose="00000500000000000000" pitchFamily="2" charset="0"/>
            </a:endParaRPr>
          </a:p>
        </p:txBody>
      </p:sp>
      <p:sp>
        <p:nvSpPr>
          <p:cNvPr id="24" name="TextBox 23">
            <a:extLst>
              <a:ext uri="{FF2B5EF4-FFF2-40B4-BE49-F238E27FC236}">
                <a16:creationId xmlns:a16="http://schemas.microsoft.com/office/drawing/2014/main" id="{6735E7C8-353F-D86D-DC13-A35A960E0FFF}"/>
              </a:ext>
            </a:extLst>
          </p:cNvPr>
          <p:cNvSpPr txBox="1"/>
          <p:nvPr/>
        </p:nvSpPr>
        <p:spPr>
          <a:xfrm>
            <a:off x="165260" y="1784720"/>
            <a:ext cx="1130140" cy="3170099"/>
          </a:xfrm>
          <a:prstGeom prst="rect">
            <a:avLst/>
          </a:prstGeom>
          <a:noFill/>
        </p:spPr>
        <p:txBody>
          <a:bodyPr wrap="square">
            <a:spAutoFit/>
          </a:bodyPr>
          <a:lstStyle/>
          <a:p>
            <a:r>
              <a:rPr lang="en-US" sz="1000" dirty="0">
                <a:latin typeface="Metropolis" panose="00000500000000000000" pitchFamily="2" charset="0"/>
              </a:rPr>
              <a:t>Note that this timeline is an estimation and should not be considered a project schedule. A project schedule is developed after projects and resources are approved and prioritized in PERS Enterprise Portfolio and then will be formally baselined. </a:t>
            </a:r>
          </a:p>
        </p:txBody>
      </p:sp>
      <p:sp>
        <p:nvSpPr>
          <p:cNvPr id="7" name="Rectangle 6">
            <a:extLst>
              <a:ext uri="{FF2B5EF4-FFF2-40B4-BE49-F238E27FC236}">
                <a16:creationId xmlns:a16="http://schemas.microsoft.com/office/drawing/2014/main" id="{23D26138-C495-18BE-5E68-FB2078DF598F}"/>
              </a:ext>
            </a:extLst>
          </p:cNvPr>
          <p:cNvSpPr/>
          <p:nvPr/>
        </p:nvSpPr>
        <p:spPr>
          <a:xfrm>
            <a:off x="5719265" y="4520094"/>
            <a:ext cx="6093573" cy="386472"/>
          </a:xfrm>
          <a:prstGeom prst="rect">
            <a:avLst/>
          </a:prstGeom>
          <a:solidFill>
            <a:schemeClr val="accent1">
              <a:lumMod val="60000"/>
              <a:lumOff val="40000"/>
              <a:alpha val="4902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Data Clean Up Project</a:t>
            </a:r>
          </a:p>
        </p:txBody>
      </p:sp>
      <p:sp>
        <p:nvSpPr>
          <p:cNvPr id="25" name="Rectangle 24">
            <a:extLst>
              <a:ext uri="{FF2B5EF4-FFF2-40B4-BE49-F238E27FC236}">
                <a16:creationId xmlns:a16="http://schemas.microsoft.com/office/drawing/2014/main" id="{97BC3DCB-767C-DE8D-5D6E-1CBF0D3D3977}"/>
              </a:ext>
            </a:extLst>
          </p:cNvPr>
          <p:cNvSpPr/>
          <p:nvPr/>
        </p:nvSpPr>
        <p:spPr>
          <a:xfrm>
            <a:off x="4802220" y="3324982"/>
            <a:ext cx="1288799" cy="425107"/>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System Assessment</a:t>
            </a:r>
          </a:p>
        </p:txBody>
      </p:sp>
      <p:sp>
        <p:nvSpPr>
          <p:cNvPr id="19" name="Pentagon 18">
            <a:extLst>
              <a:ext uri="{FF2B5EF4-FFF2-40B4-BE49-F238E27FC236}">
                <a16:creationId xmlns:a16="http://schemas.microsoft.com/office/drawing/2014/main" id="{52CF027F-48F2-81D6-5E3C-E35427AEBB69}"/>
              </a:ext>
            </a:extLst>
          </p:cNvPr>
          <p:cNvSpPr/>
          <p:nvPr/>
        </p:nvSpPr>
        <p:spPr>
          <a:xfrm>
            <a:off x="6440777" y="5829114"/>
            <a:ext cx="162493" cy="135864"/>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6BD1DEB-1C72-09A6-5091-01590D135885}"/>
              </a:ext>
            </a:extLst>
          </p:cNvPr>
          <p:cNvSpPr txBox="1"/>
          <p:nvPr/>
        </p:nvSpPr>
        <p:spPr>
          <a:xfrm>
            <a:off x="6572730" y="5734145"/>
            <a:ext cx="1544047" cy="461665"/>
          </a:xfrm>
          <a:prstGeom prst="rect">
            <a:avLst/>
          </a:prstGeom>
          <a:noFill/>
        </p:spPr>
        <p:txBody>
          <a:bodyPr wrap="square" rtlCol="0">
            <a:spAutoFit/>
          </a:bodyPr>
          <a:lstStyle/>
          <a:p>
            <a:r>
              <a:rPr lang="en-US" sz="800" dirty="0">
                <a:latin typeface="Metropolis" panose="00000500000000000000" pitchFamily="2" charset="0"/>
              </a:rPr>
              <a:t>Architecture Alternative </a:t>
            </a:r>
          </a:p>
          <a:p>
            <a:r>
              <a:rPr lang="en-US" sz="800" dirty="0">
                <a:latin typeface="Metropolis" panose="00000500000000000000" pitchFamily="2" charset="0"/>
              </a:rPr>
              <a:t>Analysis </a:t>
            </a:r>
          </a:p>
          <a:p>
            <a:endParaRPr lang="en-US" sz="800" dirty="0">
              <a:latin typeface="Metropolis" panose="00000500000000000000" pitchFamily="2" charset="0"/>
            </a:endParaRPr>
          </a:p>
        </p:txBody>
      </p:sp>
      <p:sp>
        <p:nvSpPr>
          <p:cNvPr id="28" name="Pentagon 27">
            <a:extLst>
              <a:ext uri="{FF2B5EF4-FFF2-40B4-BE49-F238E27FC236}">
                <a16:creationId xmlns:a16="http://schemas.microsoft.com/office/drawing/2014/main" id="{EC041741-ED2D-8AD8-F4F1-8DFB20F0C497}"/>
              </a:ext>
            </a:extLst>
          </p:cNvPr>
          <p:cNvSpPr/>
          <p:nvPr/>
        </p:nvSpPr>
        <p:spPr>
          <a:xfrm>
            <a:off x="9846619" y="6212616"/>
            <a:ext cx="175031" cy="169948"/>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94A4ED-D10D-B9F8-EC1B-C4EF137740C2}"/>
              </a:ext>
            </a:extLst>
          </p:cNvPr>
          <p:cNvSpPr/>
          <p:nvPr/>
        </p:nvSpPr>
        <p:spPr>
          <a:xfrm>
            <a:off x="7643486" y="6079267"/>
            <a:ext cx="1776811" cy="414485"/>
          </a:xfrm>
          <a:prstGeom prst="rect">
            <a:avLst/>
          </a:prstGeom>
          <a:solidFill>
            <a:schemeClr val="accent1">
              <a:lumMod val="60000"/>
              <a:lumOff val="40000"/>
              <a:alpha val="4196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2C867F1-F366-B824-400B-3BCA5DA6FBBF}"/>
              </a:ext>
            </a:extLst>
          </p:cNvPr>
          <p:cNvSpPr txBox="1"/>
          <p:nvPr/>
        </p:nvSpPr>
        <p:spPr>
          <a:xfrm>
            <a:off x="8019236" y="6166982"/>
            <a:ext cx="1974546" cy="246221"/>
          </a:xfrm>
          <a:prstGeom prst="rect">
            <a:avLst/>
          </a:prstGeom>
          <a:noFill/>
        </p:spPr>
        <p:txBody>
          <a:bodyPr wrap="square" rtlCol="0">
            <a:spAutoFit/>
          </a:bodyPr>
          <a:lstStyle/>
          <a:p>
            <a:r>
              <a:rPr lang="en-US" sz="1000" b="1" dirty="0">
                <a:latin typeface="Metropolis" panose="00000500000000000000" pitchFamily="2" charset="0"/>
              </a:rPr>
              <a:t>Project</a:t>
            </a:r>
          </a:p>
        </p:txBody>
      </p:sp>
      <p:sp>
        <p:nvSpPr>
          <p:cNvPr id="32" name="Rectangle 31">
            <a:extLst>
              <a:ext uri="{FF2B5EF4-FFF2-40B4-BE49-F238E27FC236}">
                <a16:creationId xmlns:a16="http://schemas.microsoft.com/office/drawing/2014/main" id="{EC340D0B-52C2-E0FF-6743-2A47BA07FDF5}"/>
              </a:ext>
            </a:extLst>
          </p:cNvPr>
          <p:cNvSpPr/>
          <p:nvPr/>
        </p:nvSpPr>
        <p:spPr>
          <a:xfrm>
            <a:off x="5710131" y="6078390"/>
            <a:ext cx="1776811" cy="414485"/>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Metropolis" panose="00000500000000000000" pitchFamily="2" charset="0"/>
            </a:endParaRPr>
          </a:p>
          <a:p>
            <a:pPr algn="ctr"/>
            <a:r>
              <a:rPr lang="en-US" sz="1000" b="1" dirty="0">
                <a:solidFill>
                  <a:schemeClr val="tx1"/>
                </a:solidFill>
                <a:latin typeface="Metropolis" panose="00000500000000000000" pitchFamily="2" charset="0"/>
              </a:rPr>
              <a:t>Workstream Activities</a:t>
            </a:r>
          </a:p>
          <a:p>
            <a:pPr algn="ctr"/>
            <a:endParaRPr lang="en-US" sz="1100" b="1" dirty="0">
              <a:solidFill>
                <a:schemeClr val="tx1"/>
              </a:solidFill>
              <a:latin typeface="Metropolis" panose="00000500000000000000" pitchFamily="2" charset="0"/>
            </a:endParaRPr>
          </a:p>
        </p:txBody>
      </p:sp>
      <p:sp>
        <p:nvSpPr>
          <p:cNvPr id="17" name="TextBox 16">
            <a:extLst>
              <a:ext uri="{FF2B5EF4-FFF2-40B4-BE49-F238E27FC236}">
                <a16:creationId xmlns:a16="http://schemas.microsoft.com/office/drawing/2014/main" id="{E40EE2F2-A959-EDAD-7326-0DE9D5D70250}"/>
              </a:ext>
            </a:extLst>
          </p:cNvPr>
          <p:cNvSpPr txBox="1"/>
          <p:nvPr/>
        </p:nvSpPr>
        <p:spPr>
          <a:xfrm>
            <a:off x="9363210" y="3374089"/>
            <a:ext cx="2005218" cy="430887"/>
          </a:xfrm>
          <a:prstGeom prst="rect">
            <a:avLst/>
          </a:prstGeom>
          <a:noFill/>
        </p:spPr>
        <p:txBody>
          <a:bodyPr wrap="square" rtlCol="0">
            <a:spAutoFit/>
          </a:bodyPr>
          <a:lstStyle/>
          <a:p>
            <a:r>
              <a:rPr lang="en-US" sz="1100" b="1" dirty="0">
                <a:latin typeface="Metropolis" panose="00000500000000000000" pitchFamily="2" charset="0"/>
              </a:rPr>
              <a:t>CRM Needs Assessment </a:t>
            </a:r>
          </a:p>
          <a:p>
            <a:r>
              <a:rPr lang="en-US" sz="1100" b="1" dirty="0">
                <a:latin typeface="Metropolis" panose="00000500000000000000" pitchFamily="2" charset="0"/>
              </a:rPr>
              <a:t> </a:t>
            </a:r>
          </a:p>
        </p:txBody>
      </p:sp>
      <p:sp>
        <p:nvSpPr>
          <p:cNvPr id="29" name="TextBox 28">
            <a:extLst>
              <a:ext uri="{FF2B5EF4-FFF2-40B4-BE49-F238E27FC236}">
                <a16:creationId xmlns:a16="http://schemas.microsoft.com/office/drawing/2014/main" id="{C292E2F1-0979-B015-9615-74CFD54ABC65}"/>
              </a:ext>
            </a:extLst>
          </p:cNvPr>
          <p:cNvSpPr txBox="1"/>
          <p:nvPr/>
        </p:nvSpPr>
        <p:spPr>
          <a:xfrm>
            <a:off x="10021650" y="6212616"/>
            <a:ext cx="1548224" cy="246221"/>
          </a:xfrm>
          <a:prstGeom prst="rect">
            <a:avLst/>
          </a:prstGeom>
          <a:noFill/>
        </p:spPr>
        <p:txBody>
          <a:bodyPr wrap="square" rtlCol="0">
            <a:spAutoFit/>
          </a:bodyPr>
          <a:lstStyle/>
          <a:p>
            <a:r>
              <a:rPr lang="en-US" sz="1000" dirty="0">
                <a:latin typeface="Metropolis" panose="00000500000000000000" pitchFamily="2" charset="0"/>
              </a:rPr>
              <a:t>Key decision point</a:t>
            </a:r>
          </a:p>
        </p:txBody>
      </p:sp>
      <p:sp>
        <p:nvSpPr>
          <p:cNvPr id="20" name="Pentagon 19">
            <a:extLst>
              <a:ext uri="{FF2B5EF4-FFF2-40B4-BE49-F238E27FC236}">
                <a16:creationId xmlns:a16="http://schemas.microsoft.com/office/drawing/2014/main" id="{78E4784C-3249-1E17-3D1F-A103D33281AD}"/>
              </a:ext>
            </a:extLst>
          </p:cNvPr>
          <p:cNvSpPr/>
          <p:nvPr/>
        </p:nvSpPr>
        <p:spPr>
          <a:xfrm>
            <a:off x="4727076" y="5843746"/>
            <a:ext cx="150291" cy="121232"/>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0D1E1AC-CB80-821E-557E-9ECEADB3F58F}"/>
              </a:ext>
            </a:extLst>
          </p:cNvPr>
          <p:cNvSpPr/>
          <p:nvPr/>
        </p:nvSpPr>
        <p:spPr>
          <a:xfrm>
            <a:off x="1311967" y="2205974"/>
            <a:ext cx="10500872" cy="354615"/>
          </a:xfrm>
          <a:prstGeom prst="rect">
            <a:avLst/>
          </a:prstGeom>
          <a:solidFill>
            <a:srgbClr val="BDFFDB">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D2395F-A9C0-29C4-5C6B-BD092D7E039B}"/>
              </a:ext>
            </a:extLst>
          </p:cNvPr>
          <p:cNvSpPr txBox="1"/>
          <p:nvPr/>
        </p:nvSpPr>
        <p:spPr>
          <a:xfrm>
            <a:off x="4909715" y="2234981"/>
            <a:ext cx="3831044" cy="261610"/>
          </a:xfrm>
          <a:prstGeom prst="rect">
            <a:avLst/>
          </a:prstGeom>
          <a:noFill/>
        </p:spPr>
        <p:txBody>
          <a:bodyPr wrap="square" rtlCol="0">
            <a:spAutoFit/>
          </a:bodyPr>
          <a:lstStyle/>
          <a:p>
            <a:r>
              <a:rPr lang="en-US" sz="1100" b="1" dirty="0">
                <a:latin typeface="Metropolis" panose="00000500000000000000" pitchFamily="2" charset="0"/>
              </a:rPr>
              <a:t>Modernization Program Administration and Delivery</a:t>
            </a:r>
          </a:p>
        </p:txBody>
      </p:sp>
      <p:grpSp>
        <p:nvGrpSpPr>
          <p:cNvPr id="36" name="Group 35">
            <a:extLst>
              <a:ext uri="{FF2B5EF4-FFF2-40B4-BE49-F238E27FC236}">
                <a16:creationId xmlns:a16="http://schemas.microsoft.com/office/drawing/2014/main" id="{4529D965-C012-0CFD-5576-4BE9AE7BEC5C}"/>
              </a:ext>
            </a:extLst>
          </p:cNvPr>
          <p:cNvGrpSpPr/>
          <p:nvPr/>
        </p:nvGrpSpPr>
        <p:grpSpPr>
          <a:xfrm>
            <a:off x="4435734" y="2941669"/>
            <a:ext cx="7377103" cy="1192877"/>
            <a:chOff x="3888520" y="2900329"/>
            <a:chExt cx="7394622" cy="1192877"/>
          </a:xfrm>
        </p:grpSpPr>
        <p:sp>
          <p:nvSpPr>
            <p:cNvPr id="8" name="Rectangle 7">
              <a:extLst>
                <a:ext uri="{FF2B5EF4-FFF2-40B4-BE49-F238E27FC236}">
                  <a16:creationId xmlns:a16="http://schemas.microsoft.com/office/drawing/2014/main" id="{E284DF6B-2DA0-47EA-2641-2A50FC413AFC}"/>
                </a:ext>
              </a:extLst>
            </p:cNvPr>
            <p:cNvSpPr/>
            <p:nvPr/>
          </p:nvSpPr>
          <p:spPr>
            <a:xfrm>
              <a:off x="3888520" y="2900329"/>
              <a:ext cx="1659216" cy="372649"/>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EA Consultant</a:t>
              </a:r>
            </a:p>
          </p:txBody>
        </p:sp>
        <p:sp>
          <p:nvSpPr>
            <p:cNvPr id="4" name="Rectangle 3">
              <a:extLst>
                <a:ext uri="{FF2B5EF4-FFF2-40B4-BE49-F238E27FC236}">
                  <a16:creationId xmlns:a16="http://schemas.microsoft.com/office/drawing/2014/main" id="{85F746C6-8DB0-DAE7-04AD-71F555DB1B66}"/>
                </a:ext>
              </a:extLst>
            </p:cNvPr>
            <p:cNvSpPr/>
            <p:nvPr/>
          </p:nvSpPr>
          <p:spPr>
            <a:xfrm>
              <a:off x="5547735" y="3696136"/>
              <a:ext cx="5735407" cy="397070"/>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 Document Current and Future State Enterprise Architecture </a:t>
              </a:r>
            </a:p>
          </p:txBody>
        </p:sp>
      </p:grpSp>
      <p:sp>
        <p:nvSpPr>
          <p:cNvPr id="6" name="Pentagon 5">
            <a:extLst>
              <a:ext uri="{FF2B5EF4-FFF2-40B4-BE49-F238E27FC236}">
                <a16:creationId xmlns:a16="http://schemas.microsoft.com/office/drawing/2014/main" id="{B999B107-F4E3-9415-97C7-489B70752237}"/>
              </a:ext>
            </a:extLst>
          </p:cNvPr>
          <p:cNvSpPr/>
          <p:nvPr/>
        </p:nvSpPr>
        <p:spPr>
          <a:xfrm>
            <a:off x="8027961" y="5801216"/>
            <a:ext cx="162493" cy="135864"/>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5ED9846-EAAB-1CF6-EDAB-70EA30953CF9}"/>
              </a:ext>
            </a:extLst>
          </p:cNvPr>
          <p:cNvSpPr txBox="1"/>
          <p:nvPr/>
        </p:nvSpPr>
        <p:spPr>
          <a:xfrm>
            <a:off x="8151910" y="5768804"/>
            <a:ext cx="1133702" cy="492443"/>
          </a:xfrm>
          <a:prstGeom prst="rect">
            <a:avLst/>
          </a:prstGeom>
          <a:noFill/>
        </p:spPr>
        <p:txBody>
          <a:bodyPr wrap="square" rtlCol="0">
            <a:spAutoFit/>
          </a:bodyPr>
          <a:lstStyle/>
          <a:p>
            <a:r>
              <a:rPr lang="en-US" sz="800" dirty="0">
                <a:latin typeface="Metropolis" panose="00000500000000000000" pitchFamily="2" charset="0"/>
              </a:rPr>
              <a:t>MIAM Decision</a:t>
            </a:r>
          </a:p>
          <a:p>
            <a:endParaRPr lang="en-US" dirty="0"/>
          </a:p>
        </p:txBody>
      </p:sp>
      <p:sp>
        <p:nvSpPr>
          <p:cNvPr id="21" name="Rectangle 20">
            <a:extLst>
              <a:ext uri="{FF2B5EF4-FFF2-40B4-BE49-F238E27FC236}">
                <a16:creationId xmlns:a16="http://schemas.microsoft.com/office/drawing/2014/main" id="{67BD8AA5-62FE-4C24-9535-DD6572F7A731}"/>
              </a:ext>
            </a:extLst>
          </p:cNvPr>
          <p:cNvSpPr/>
          <p:nvPr/>
        </p:nvSpPr>
        <p:spPr>
          <a:xfrm>
            <a:off x="6990331" y="2940234"/>
            <a:ext cx="4822505" cy="375809"/>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Metropolis" panose="00000500000000000000" pitchFamily="2" charset="0"/>
            </a:endParaRPr>
          </a:p>
        </p:txBody>
      </p:sp>
      <p:sp>
        <p:nvSpPr>
          <p:cNvPr id="26" name="TextBox 25">
            <a:extLst>
              <a:ext uri="{FF2B5EF4-FFF2-40B4-BE49-F238E27FC236}">
                <a16:creationId xmlns:a16="http://schemas.microsoft.com/office/drawing/2014/main" id="{3BABE87F-A95E-3331-51BD-ED33D6A7AD01}"/>
              </a:ext>
            </a:extLst>
          </p:cNvPr>
          <p:cNvSpPr txBox="1"/>
          <p:nvPr/>
        </p:nvSpPr>
        <p:spPr>
          <a:xfrm>
            <a:off x="7837637" y="2987068"/>
            <a:ext cx="2505755" cy="430887"/>
          </a:xfrm>
          <a:prstGeom prst="rect">
            <a:avLst/>
          </a:prstGeom>
          <a:noFill/>
        </p:spPr>
        <p:txBody>
          <a:bodyPr wrap="square" rtlCol="0">
            <a:spAutoFit/>
          </a:bodyPr>
          <a:lstStyle/>
          <a:p>
            <a:r>
              <a:rPr lang="en-US" sz="1100" b="1" dirty="0">
                <a:latin typeface="Metropolis" panose="00000500000000000000" pitchFamily="2" charset="0"/>
              </a:rPr>
              <a:t>DevOps Modernization Readiness</a:t>
            </a:r>
          </a:p>
          <a:p>
            <a:r>
              <a:rPr lang="en-US" sz="1100" b="1" dirty="0">
                <a:latin typeface="Metropolis" panose="00000500000000000000" pitchFamily="2" charset="0"/>
              </a:rPr>
              <a:t> </a:t>
            </a:r>
          </a:p>
        </p:txBody>
      </p:sp>
      <p:sp>
        <p:nvSpPr>
          <p:cNvPr id="34" name="TextBox 33">
            <a:extLst>
              <a:ext uri="{FF2B5EF4-FFF2-40B4-BE49-F238E27FC236}">
                <a16:creationId xmlns:a16="http://schemas.microsoft.com/office/drawing/2014/main" id="{339DCA90-C99A-51A6-A85A-C7A9C547B371}"/>
              </a:ext>
            </a:extLst>
          </p:cNvPr>
          <p:cNvSpPr txBox="1"/>
          <p:nvPr/>
        </p:nvSpPr>
        <p:spPr>
          <a:xfrm>
            <a:off x="4844038" y="5734788"/>
            <a:ext cx="1972482" cy="338554"/>
          </a:xfrm>
          <a:prstGeom prst="rect">
            <a:avLst/>
          </a:prstGeom>
          <a:noFill/>
        </p:spPr>
        <p:txBody>
          <a:bodyPr wrap="square" rtlCol="0">
            <a:spAutoFit/>
          </a:bodyPr>
          <a:lstStyle/>
          <a:p>
            <a:r>
              <a:rPr lang="en-US" sz="800" dirty="0">
                <a:latin typeface="Metropolis" panose="00000500000000000000" pitchFamily="2" charset="0"/>
              </a:rPr>
              <a:t>25/27 Budget Draft to </a:t>
            </a:r>
          </a:p>
          <a:p>
            <a:r>
              <a:rPr lang="en-US" sz="800" dirty="0">
                <a:latin typeface="Metropolis" panose="00000500000000000000" pitchFamily="2" charset="0"/>
              </a:rPr>
              <a:t>PERS Board</a:t>
            </a:r>
          </a:p>
        </p:txBody>
      </p:sp>
      <p:sp>
        <p:nvSpPr>
          <p:cNvPr id="9" name="Rectangle 8">
            <a:extLst>
              <a:ext uri="{FF2B5EF4-FFF2-40B4-BE49-F238E27FC236}">
                <a16:creationId xmlns:a16="http://schemas.microsoft.com/office/drawing/2014/main" id="{3EE4D600-E721-1161-9E79-F34F3AD439ED}"/>
              </a:ext>
            </a:extLst>
          </p:cNvPr>
          <p:cNvSpPr/>
          <p:nvPr/>
        </p:nvSpPr>
        <p:spPr>
          <a:xfrm>
            <a:off x="6091018" y="4123024"/>
            <a:ext cx="5721820" cy="380238"/>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Current State Process Maps </a:t>
            </a:r>
          </a:p>
        </p:txBody>
      </p:sp>
      <p:sp>
        <p:nvSpPr>
          <p:cNvPr id="37" name="Rectangle 36">
            <a:extLst>
              <a:ext uri="{FF2B5EF4-FFF2-40B4-BE49-F238E27FC236}">
                <a16:creationId xmlns:a16="http://schemas.microsoft.com/office/drawing/2014/main" id="{644CC39F-1A40-25B6-AD49-5B021DDE8D42}"/>
              </a:ext>
            </a:extLst>
          </p:cNvPr>
          <p:cNvSpPr/>
          <p:nvPr/>
        </p:nvSpPr>
        <p:spPr>
          <a:xfrm>
            <a:off x="3960648" y="3918854"/>
            <a:ext cx="2130369" cy="414485"/>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Metropolis" panose="00000500000000000000" pitchFamily="2" charset="0"/>
            </a:endParaRPr>
          </a:p>
          <a:p>
            <a:pPr algn="ctr"/>
            <a:r>
              <a:rPr lang="en-US" sz="1000" b="1" dirty="0">
                <a:solidFill>
                  <a:schemeClr val="tx1"/>
                </a:solidFill>
                <a:latin typeface="Metropolis" panose="00000500000000000000" pitchFamily="2" charset="0"/>
              </a:rPr>
              <a:t>iServer 365 Upgrade</a:t>
            </a:r>
          </a:p>
          <a:p>
            <a:pPr algn="ctr"/>
            <a:endParaRPr lang="en-US" sz="1100" b="1" dirty="0">
              <a:solidFill>
                <a:schemeClr val="tx1"/>
              </a:solidFill>
              <a:latin typeface="Metropolis" panose="00000500000000000000" pitchFamily="2" charset="0"/>
            </a:endParaRPr>
          </a:p>
        </p:txBody>
      </p:sp>
      <p:sp>
        <p:nvSpPr>
          <p:cNvPr id="38" name="Rectangle 37">
            <a:extLst>
              <a:ext uri="{FF2B5EF4-FFF2-40B4-BE49-F238E27FC236}">
                <a16:creationId xmlns:a16="http://schemas.microsoft.com/office/drawing/2014/main" id="{09576900-4354-D0D0-064C-289ED35125A1}"/>
              </a:ext>
            </a:extLst>
          </p:cNvPr>
          <p:cNvSpPr/>
          <p:nvPr/>
        </p:nvSpPr>
        <p:spPr>
          <a:xfrm>
            <a:off x="3134793" y="3303743"/>
            <a:ext cx="1300940" cy="414485"/>
          </a:xfrm>
          <a:prstGeom prst="rect">
            <a:avLst/>
          </a:prstGeom>
          <a:solidFill>
            <a:srgbClr val="BDFFDB">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000" b="1" dirty="0">
                <a:solidFill>
                  <a:schemeClr val="tx1"/>
                </a:solidFill>
                <a:latin typeface="Metropolis" panose="00000500000000000000" pitchFamily="2" charset="0"/>
              </a:rPr>
              <a:t>iQMS Initial Risk Assessment</a:t>
            </a:r>
          </a:p>
          <a:p>
            <a:pPr algn="ctr"/>
            <a:endParaRPr lang="en-US" dirty="0"/>
          </a:p>
        </p:txBody>
      </p:sp>
      <p:sp>
        <p:nvSpPr>
          <p:cNvPr id="12" name="TextBox 11">
            <a:extLst>
              <a:ext uri="{FF2B5EF4-FFF2-40B4-BE49-F238E27FC236}">
                <a16:creationId xmlns:a16="http://schemas.microsoft.com/office/drawing/2014/main" id="{69AF3A66-8459-8542-028E-7170FCA3032B}"/>
              </a:ext>
            </a:extLst>
          </p:cNvPr>
          <p:cNvSpPr txBox="1"/>
          <p:nvPr/>
        </p:nvSpPr>
        <p:spPr>
          <a:xfrm>
            <a:off x="1898768" y="6125859"/>
            <a:ext cx="2673406" cy="246221"/>
          </a:xfrm>
          <a:prstGeom prst="rect">
            <a:avLst/>
          </a:prstGeom>
          <a:noFill/>
        </p:spPr>
        <p:txBody>
          <a:bodyPr wrap="square" rtlCol="0">
            <a:spAutoFit/>
          </a:bodyPr>
          <a:lstStyle/>
          <a:p>
            <a:r>
              <a:rPr lang="en-US" sz="1000" i="1" dirty="0">
                <a:latin typeface="Metropolis" panose="00000500000000000000" pitchFamily="2" charset="0"/>
              </a:rPr>
              <a:t>Roadmap approved 5/14/24</a:t>
            </a:r>
          </a:p>
        </p:txBody>
      </p:sp>
      <p:sp>
        <p:nvSpPr>
          <p:cNvPr id="18" name="Title 42">
            <a:extLst>
              <a:ext uri="{FF2B5EF4-FFF2-40B4-BE49-F238E27FC236}">
                <a16:creationId xmlns:a16="http://schemas.microsoft.com/office/drawing/2014/main" id="{B454EC15-97CF-D07D-CF53-8AF23F7BC266}"/>
              </a:ext>
            </a:extLst>
          </p:cNvPr>
          <p:cNvSpPr txBox="1">
            <a:spLocks/>
          </p:cNvSpPr>
          <p:nvPr/>
        </p:nvSpPr>
        <p:spPr>
          <a:xfrm>
            <a:off x="533400" y="381000"/>
            <a:ext cx="10515600" cy="47307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etropolis Black" panose="00000A00000000000000" pitchFamily="2" charset="0"/>
                <a:ea typeface="+mj-ea"/>
                <a:cs typeface="+mj-cs"/>
              </a:defRPr>
            </a:lvl1pPr>
          </a:lstStyle>
          <a:p>
            <a:r>
              <a:rPr lang="en-US" b="0" dirty="0"/>
              <a:t>Modernization update</a:t>
            </a:r>
          </a:p>
        </p:txBody>
      </p:sp>
    </p:spTree>
    <p:extLst>
      <p:ext uri="{BB962C8B-B14F-4D97-AF65-F5344CB8AC3E}">
        <p14:creationId xmlns:p14="http://schemas.microsoft.com/office/powerpoint/2010/main" val="194190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AA9ACF99-A916-EC82-D76B-17914FFE3DA6}"/>
              </a:ext>
            </a:extLst>
          </p:cNvPr>
          <p:cNvGraphicFramePr>
            <a:graphicFrameLocks/>
          </p:cNvGraphicFramePr>
          <p:nvPr>
            <p:extLst>
              <p:ext uri="{D42A27DB-BD31-4B8C-83A1-F6EECF244321}">
                <p14:modId xmlns:p14="http://schemas.microsoft.com/office/powerpoint/2010/main" val="2475716250"/>
              </p:ext>
            </p:extLst>
          </p:nvPr>
        </p:nvGraphicFramePr>
        <p:xfrm>
          <a:off x="1272049" y="1109400"/>
          <a:ext cx="10691725" cy="325717"/>
        </p:xfrm>
        <a:graphic>
          <a:graphicData uri="http://schemas.openxmlformats.org/drawingml/2006/table">
            <a:tbl>
              <a:tblPr firstRow="1" bandRow="1">
                <a:tableStyleId>{5C22544A-7EE6-4342-B048-85BDC9FD1C3A}</a:tableStyleId>
              </a:tblPr>
              <a:tblGrid>
                <a:gridCol w="1598562">
                  <a:extLst>
                    <a:ext uri="{9D8B030D-6E8A-4147-A177-3AD203B41FA5}">
                      <a16:colId xmlns:a16="http://schemas.microsoft.com/office/drawing/2014/main" val="637355680"/>
                    </a:ext>
                  </a:extLst>
                </a:gridCol>
                <a:gridCol w="2212560">
                  <a:extLst>
                    <a:ext uri="{9D8B030D-6E8A-4147-A177-3AD203B41FA5}">
                      <a16:colId xmlns:a16="http://schemas.microsoft.com/office/drawing/2014/main" val="3913585111"/>
                    </a:ext>
                  </a:extLst>
                </a:gridCol>
                <a:gridCol w="2181846">
                  <a:extLst>
                    <a:ext uri="{9D8B030D-6E8A-4147-A177-3AD203B41FA5}">
                      <a16:colId xmlns:a16="http://schemas.microsoft.com/office/drawing/2014/main" val="3033581901"/>
                    </a:ext>
                  </a:extLst>
                </a:gridCol>
                <a:gridCol w="2252227">
                  <a:extLst>
                    <a:ext uri="{9D8B030D-6E8A-4147-A177-3AD203B41FA5}">
                      <a16:colId xmlns:a16="http://schemas.microsoft.com/office/drawing/2014/main" val="3350944720"/>
                    </a:ext>
                  </a:extLst>
                </a:gridCol>
                <a:gridCol w="2446530">
                  <a:extLst>
                    <a:ext uri="{9D8B030D-6E8A-4147-A177-3AD203B41FA5}">
                      <a16:colId xmlns:a16="http://schemas.microsoft.com/office/drawing/2014/main" val="4175320361"/>
                    </a:ext>
                  </a:extLst>
                </a:gridCol>
              </a:tblGrid>
              <a:tr h="325717">
                <a:tc>
                  <a:txBody>
                    <a:bodyPr/>
                    <a:lstStyle/>
                    <a:p>
                      <a:r>
                        <a:rPr lang="en-US" sz="1400" dirty="0">
                          <a:latin typeface="Metropolis" panose="00000500000000000000" pitchFamily="2" charset="0"/>
                        </a:rPr>
                        <a:t>2021-2023</a:t>
                      </a:r>
                    </a:p>
                  </a:txBody>
                  <a:tcPr/>
                </a:tc>
                <a:tc>
                  <a:txBody>
                    <a:bodyPr/>
                    <a:lstStyle/>
                    <a:p>
                      <a:r>
                        <a:rPr lang="en-US" sz="1400">
                          <a:latin typeface="Metropolis" panose="00000500000000000000" pitchFamily="2" charset="0"/>
                        </a:rPr>
                        <a:t>2023-2025</a:t>
                      </a:r>
                    </a:p>
                  </a:txBody>
                  <a:tcPr/>
                </a:tc>
                <a:tc>
                  <a:txBody>
                    <a:bodyPr/>
                    <a:lstStyle/>
                    <a:p>
                      <a:r>
                        <a:rPr lang="en-US" sz="1400">
                          <a:latin typeface="Metropolis" panose="00000500000000000000" pitchFamily="2" charset="0"/>
                        </a:rPr>
                        <a:t>2025-2027</a:t>
                      </a:r>
                    </a:p>
                  </a:txBody>
                  <a:tcPr/>
                </a:tc>
                <a:tc>
                  <a:txBody>
                    <a:bodyPr/>
                    <a:lstStyle/>
                    <a:p>
                      <a:r>
                        <a:rPr lang="en-US" sz="1400">
                          <a:latin typeface="Metropolis" panose="00000500000000000000" pitchFamily="2" charset="0"/>
                        </a:rPr>
                        <a:t>2027-2029</a:t>
                      </a:r>
                    </a:p>
                  </a:txBody>
                  <a:tcPr/>
                </a:tc>
                <a:tc>
                  <a:txBody>
                    <a:bodyPr/>
                    <a:lstStyle/>
                    <a:p>
                      <a:r>
                        <a:rPr lang="en-US" sz="1400" dirty="0">
                          <a:latin typeface="Metropolis" panose="00000500000000000000" pitchFamily="2" charset="0"/>
                        </a:rPr>
                        <a:t>2029-2031</a:t>
                      </a:r>
                    </a:p>
                  </a:txBody>
                  <a:tcPr/>
                </a:tc>
                <a:extLst>
                  <a:ext uri="{0D108BD9-81ED-4DB2-BD59-A6C34878D82A}">
                    <a16:rowId xmlns:a16="http://schemas.microsoft.com/office/drawing/2014/main" val="880228347"/>
                  </a:ext>
                </a:extLst>
              </a:tr>
            </a:tbl>
          </a:graphicData>
        </a:graphic>
      </p:graphicFrame>
      <p:graphicFrame>
        <p:nvGraphicFramePr>
          <p:cNvPr id="3" name="Table 7">
            <a:extLst>
              <a:ext uri="{FF2B5EF4-FFF2-40B4-BE49-F238E27FC236}">
                <a16:creationId xmlns:a16="http://schemas.microsoft.com/office/drawing/2014/main" id="{1234D26B-0D01-30CF-6FF5-F5816C3945D0}"/>
              </a:ext>
            </a:extLst>
          </p:cNvPr>
          <p:cNvGraphicFramePr>
            <a:graphicFrameLocks noGrp="1"/>
          </p:cNvGraphicFramePr>
          <p:nvPr>
            <p:extLst>
              <p:ext uri="{D42A27DB-BD31-4B8C-83A1-F6EECF244321}">
                <p14:modId xmlns:p14="http://schemas.microsoft.com/office/powerpoint/2010/main" val="3461578213"/>
              </p:ext>
            </p:extLst>
          </p:nvPr>
        </p:nvGraphicFramePr>
        <p:xfrm>
          <a:off x="1272050" y="1398534"/>
          <a:ext cx="10691723" cy="5059680"/>
        </p:xfrm>
        <a:graphic>
          <a:graphicData uri="http://schemas.openxmlformats.org/drawingml/2006/table">
            <a:tbl>
              <a:tblPr firstRow="1" bandRow="1">
                <a:tableStyleId>{5C22544A-7EE6-4342-B048-85BDC9FD1C3A}</a:tableStyleId>
              </a:tblPr>
              <a:tblGrid>
                <a:gridCol w="827720">
                  <a:extLst>
                    <a:ext uri="{9D8B030D-6E8A-4147-A177-3AD203B41FA5}">
                      <a16:colId xmlns:a16="http://schemas.microsoft.com/office/drawing/2014/main" val="3878192045"/>
                    </a:ext>
                  </a:extLst>
                </a:gridCol>
                <a:gridCol w="1293758">
                  <a:extLst>
                    <a:ext uri="{9D8B030D-6E8A-4147-A177-3AD203B41FA5}">
                      <a16:colId xmlns:a16="http://schemas.microsoft.com/office/drawing/2014/main" val="2646457432"/>
                    </a:ext>
                  </a:extLst>
                </a:gridCol>
                <a:gridCol w="1215103">
                  <a:extLst>
                    <a:ext uri="{9D8B030D-6E8A-4147-A177-3AD203B41FA5}">
                      <a16:colId xmlns:a16="http://schemas.microsoft.com/office/drawing/2014/main" val="2313202421"/>
                    </a:ext>
                  </a:extLst>
                </a:gridCol>
                <a:gridCol w="1112196">
                  <a:extLst>
                    <a:ext uri="{9D8B030D-6E8A-4147-A177-3AD203B41FA5}">
                      <a16:colId xmlns:a16="http://schemas.microsoft.com/office/drawing/2014/main" val="4229933504"/>
                    </a:ext>
                  </a:extLst>
                </a:gridCol>
                <a:gridCol w="1112196">
                  <a:extLst>
                    <a:ext uri="{9D8B030D-6E8A-4147-A177-3AD203B41FA5}">
                      <a16:colId xmlns:a16="http://schemas.microsoft.com/office/drawing/2014/main" val="2424230834"/>
                    </a:ext>
                  </a:extLst>
                </a:gridCol>
                <a:gridCol w="1112196">
                  <a:extLst>
                    <a:ext uri="{9D8B030D-6E8A-4147-A177-3AD203B41FA5}">
                      <a16:colId xmlns:a16="http://schemas.microsoft.com/office/drawing/2014/main" val="344853125"/>
                    </a:ext>
                  </a:extLst>
                </a:gridCol>
                <a:gridCol w="1112196">
                  <a:extLst>
                    <a:ext uri="{9D8B030D-6E8A-4147-A177-3AD203B41FA5}">
                      <a16:colId xmlns:a16="http://schemas.microsoft.com/office/drawing/2014/main" val="483484206"/>
                    </a:ext>
                  </a:extLst>
                </a:gridCol>
                <a:gridCol w="1112196">
                  <a:extLst>
                    <a:ext uri="{9D8B030D-6E8A-4147-A177-3AD203B41FA5}">
                      <a16:colId xmlns:a16="http://schemas.microsoft.com/office/drawing/2014/main" val="2672383748"/>
                    </a:ext>
                  </a:extLst>
                </a:gridCol>
                <a:gridCol w="1112196">
                  <a:extLst>
                    <a:ext uri="{9D8B030D-6E8A-4147-A177-3AD203B41FA5}">
                      <a16:colId xmlns:a16="http://schemas.microsoft.com/office/drawing/2014/main" val="2678917472"/>
                    </a:ext>
                  </a:extLst>
                </a:gridCol>
                <a:gridCol w="681966">
                  <a:extLst>
                    <a:ext uri="{9D8B030D-6E8A-4147-A177-3AD203B41FA5}">
                      <a16:colId xmlns:a16="http://schemas.microsoft.com/office/drawing/2014/main" val="1639552353"/>
                    </a:ext>
                  </a:extLst>
                </a:gridCol>
              </a:tblGrid>
              <a:tr h="296751">
                <a:tc>
                  <a:txBody>
                    <a:bodyPr/>
                    <a:lstStyle/>
                    <a:p>
                      <a:r>
                        <a:rPr lang="en-US" sz="1400">
                          <a:latin typeface="Metropolis" panose="00000500000000000000" pitchFamily="2" charset="0"/>
                        </a:rPr>
                        <a:t>2022</a:t>
                      </a:r>
                    </a:p>
                  </a:txBody>
                  <a:tcPr/>
                </a:tc>
                <a:tc>
                  <a:txBody>
                    <a:bodyPr/>
                    <a:lstStyle/>
                    <a:p>
                      <a:r>
                        <a:rPr lang="en-US" sz="1400">
                          <a:latin typeface="Metropolis" panose="00000500000000000000" pitchFamily="2" charset="0"/>
                        </a:rPr>
                        <a:t>2023</a:t>
                      </a:r>
                    </a:p>
                  </a:txBody>
                  <a:tcPr/>
                </a:tc>
                <a:tc>
                  <a:txBody>
                    <a:bodyPr/>
                    <a:lstStyle/>
                    <a:p>
                      <a:r>
                        <a:rPr lang="en-US" sz="1400">
                          <a:latin typeface="Metropolis" panose="00000500000000000000" pitchFamily="2" charset="0"/>
                        </a:rPr>
                        <a:t>2024</a:t>
                      </a:r>
                    </a:p>
                  </a:txBody>
                  <a:tcPr/>
                </a:tc>
                <a:tc>
                  <a:txBody>
                    <a:bodyPr/>
                    <a:lstStyle/>
                    <a:p>
                      <a:r>
                        <a:rPr lang="en-US" sz="1400">
                          <a:latin typeface="Metropolis" panose="00000500000000000000" pitchFamily="2" charset="0"/>
                        </a:rPr>
                        <a:t>2025</a:t>
                      </a:r>
                    </a:p>
                  </a:txBody>
                  <a:tcPr/>
                </a:tc>
                <a:tc>
                  <a:txBody>
                    <a:bodyPr/>
                    <a:lstStyle/>
                    <a:p>
                      <a:r>
                        <a:rPr lang="en-US" sz="1400">
                          <a:latin typeface="Metropolis" panose="00000500000000000000" pitchFamily="2" charset="0"/>
                        </a:rPr>
                        <a:t>2026</a:t>
                      </a:r>
                    </a:p>
                  </a:txBody>
                  <a:tcPr/>
                </a:tc>
                <a:tc>
                  <a:txBody>
                    <a:bodyPr/>
                    <a:lstStyle/>
                    <a:p>
                      <a:r>
                        <a:rPr lang="en-US" sz="1400">
                          <a:latin typeface="Metropolis" panose="00000500000000000000" pitchFamily="2" charset="0"/>
                        </a:rPr>
                        <a:t>2027</a:t>
                      </a:r>
                    </a:p>
                  </a:txBody>
                  <a:tcPr/>
                </a:tc>
                <a:tc>
                  <a:txBody>
                    <a:bodyPr/>
                    <a:lstStyle/>
                    <a:p>
                      <a:r>
                        <a:rPr lang="en-US" sz="1400">
                          <a:latin typeface="Metropolis" panose="00000500000000000000" pitchFamily="2" charset="0"/>
                        </a:rPr>
                        <a:t>2028</a:t>
                      </a:r>
                    </a:p>
                  </a:txBody>
                  <a:tcPr/>
                </a:tc>
                <a:tc>
                  <a:txBody>
                    <a:bodyPr/>
                    <a:lstStyle/>
                    <a:p>
                      <a:r>
                        <a:rPr lang="en-US" sz="1400">
                          <a:latin typeface="Metropolis" panose="00000500000000000000" pitchFamily="2" charset="0"/>
                        </a:rPr>
                        <a:t>2029</a:t>
                      </a:r>
                    </a:p>
                  </a:txBody>
                  <a:tcPr/>
                </a:tc>
                <a:tc>
                  <a:txBody>
                    <a:bodyPr/>
                    <a:lstStyle/>
                    <a:p>
                      <a:r>
                        <a:rPr lang="en-US" sz="1400">
                          <a:latin typeface="Metropolis" panose="00000500000000000000" pitchFamily="2" charset="0"/>
                        </a:rPr>
                        <a:t>2030</a:t>
                      </a:r>
                    </a:p>
                  </a:txBody>
                  <a:tcPr/>
                </a:tc>
                <a:tc>
                  <a:txBody>
                    <a:bodyPr/>
                    <a:lstStyle/>
                    <a:p>
                      <a:r>
                        <a:rPr lang="en-US" sz="1400">
                          <a:latin typeface="Metropolis" panose="00000500000000000000" pitchFamily="2" charset="0"/>
                        </a:rPr>
                        <a:t>2031</a:t>
                      </a:r>
                    </a:p>
                  </a:txBody>
                  <a:tcPr/>
                </a:tc>
                <a:extLst>
                  <a:ext uri="{0D108BD9-81ED-4DB2-BD59-A6C34878D82A}">
                    <a16:rowId xmlns:a16="http://schemas.microsoft.com/office/drawing/2014/main" val="409110034"/>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379785475"/>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1211125461"/>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3478303673"/>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345236104"/>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1249229917"/>
                  </a:ext>
                </a:extLst>
              </a:tr>
              <a:tr h="356101">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1121250942"/>
                  </a:ext>
                </a:extLst>
              </a:tr>
              <a:tr h="356101">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b="1">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sz="1800" kern="1200">
                        <a:solidFill>
                          <a:schemeClr val="lt1"/>
                        </a:solidFill>
                        <a:latin typeface="Metropolis" panose="00000500000000000000" pitchFamily="2" charset="0"/>
                        <a:ea typeface="+mn-ea"/>
                        <a:cs typeface="+mn-cs"/>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921492854"/>
                  </a:ext>
                </a:extLst>
              </a:tr>
              <a:tr h="356101">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extLst>
                  <a:ext uri="{0D108BD9-81ED-4DB2-BD59-A6C34878D82A}">
                    <a16:rowId xmlns:a16="http://schemas.microsoft.com/office/drawing/2014/main" val="3553866916"/>
                  </a:ext>
                </a:extLst>
              </a:tr>
              <a:tr h="356101">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405319239"/>
                  </a:ext>
                </a:extLst>
              </a:tr>
              <a:tr h="356101">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4224331069"/>
                  </a:ext>
                </a:extLst>
              </a:tr>
              <a:tr h="356101">
                <a:tc>
                  <a:txBody>
                    <a:bodyPr/>
                    <a:lstStyle/>
                    <a:p>
                      <a:endParaRPr lang="en-US">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dirty="0">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tc>
                  <a:txBody>
                    <a:bodyPr/>
                    <a:lstStyle/>
                    <a:p>
                      <a:endParaRPr lang="en-US">
                        <a:latin typeface="Metropolis" panose="00000500000000000000" pitchFamily="2" charset="0"/>
                      </a:endParaRPr>
                    </a:p>
                  </a:txBody>
                  <a:tcPr/>
                </a:tc>
                <a:extLst>
                  <a:ext uri="{0D108BD9-81ED-4DB2-BD59-A6C34878D82A}">
                    <a16:rowId xmlns:a16="http://schemas.microsoft.com/office/drawing/2014/main" val="2257769783"/>
                  </a:ext>
                </a:extLst>
              </a:tr>
              <a:tr h="356101">
                <a:tc>
                  <a:txBody>
                    <a:bodyPr/>
                    <a:lstStyle/>
                    <a:p>
                      <a:endParaRPr lang="en-US">
                        <a:latin typeface="Metropolis" panose="00000500000000000000" pitchFamily="2" charset="0"/>
                      </a:endParaRPr>
                    </a:p>
                  </a:txBody>
                  <a:tcPr>
                    <a:lnB w="12700" cmpd="sng">
                      <a:noFill/>
                    </a:lnB>
                  </a:tcPr>
                </a:tc>
                <a:tc>
                  <a:txBody>
                    <a:bodyPr/>
                    <a:lstStyle/>
                    <a:p>
                      <a:endParaRPr lang="en-US" dirty="0">
                        <a:latin typeface="Metropolis" panose="00000500000000000000" pitchFamily="2" charset="0"/>
                      </a:endParaRPr>
                    </a:p>
                  </a:txBody>
                  <a:tcPr>
                    <a:lnB w="12700" cmpd="sng">
                      <a:noFill/>
                    </a:lnB>
                  </a:tcPr>
                </a:tc>
                <a:tc>
                  <a:txBody>
                    <a:bodyPr/>
                    <a:lstStyle/>
                    <a:p>
                      <a:endParaRPr lang="en-US" dirty="0">
                        <a:latin typeface="Metropolis" panose="00000500000000000000" pitchFamily="2" charset="0"/>
                      </a:endParaRPr>
                    </a:p>
                  </a:txBody>
                  <a:tcPr>
                    <a:lnB w="12700" cmpd="sng">
                      <a:noFill/>
                    </a:lnB>
                  </a:tcPr>
                </a:tc>
                <a:tc>
                  <a:txBody>
                    <a:bodyPr/>
                    <a:lstStyle/>
                    <a:p>
                      <a:endParaRPr lang="en-US" dirty="0">
                        <a:latin typeface="Metropolis" panose="00000500000000000000" pitchFamily="2" charset="0"/>
                      </a:endParaRPr>
                    </a:p>
                  </a:txBody>
                  <a:tcPr>
                    <a:lnB w="12700" cmpd="sng">
                      <a:noFill/>
                    </a:lnB>
                  </a:tcPr>
                </a:tc>
                <a:tc>
                  <a:txBody>
                    <a:bodyPr/>
                    <a:lstStyle/>
                    <a:p>
                      <a:endParaRPr lang="en-US">
                        <a:latin typeface="Metropolis" panose="00000500000000000000" pitchFamily="2" charset="0"/>
                      </a:endParaRPr>
                    </a:p>
                  </a:txBody>
                  <a:tcPr>
                    <a:lnB w="12700" cmpd="sng">
                      <a:noFill/>
                    </a:lnB>
                  </a:tcPr>
                </a:tc>
                <a:tc>
                  <a:txBody>
                    <a:bodyPr/>
                    <a:lstStyle/>
                    <a:p>
                      <a:endParaRPr lang="en-US" dirty="0">
                        <a:latin typeface="Metropolis" panose="00000500000000000000" pitchFamily="2" charset="0"/>
                      </a:endParaRPr>
                    </a:p>
                  </a:txBody>
                  <a:tcPr>
                    <a:lnB w="12700" cmpd="sng">
                      <a:noFill/>
                    </a:lnB>
                  </a:tcPr>
                </a:tc>
                <a:tc>
                  <a:txBody>
                    <a:bodyPr/>
                    <a:lstStyle/>
                    <a:p>
                      <a:endParaRPr lang="en-US">
                        <a:latin typeface="Metropolis" panose="00000500000000000000" pitchFamily="2" charset="0"/>
                      </a:endParaRPr>
                    </a:p>
                  </a:txBody>
                  <a:tcPr>
                    <a:lnB w="12700" cmpd="sng">
                      <a:noFill/>
                    </a:lnB>
                  </a:tcPr>
                </a:tc>
                <a:tc>
                  <a:txBody>
                    <a:bodyPr/>
                    <a:lstStyle/>
                    <a:p>
                      <a:endParaRPr lang="en-US">
                        <a:latin typeface="Metropolis" panose="00000500000000000000" pitchFamily="2" charset="0"/>
                      </a:endParaRPr>
                    </a:p>
                  </a:txBody>
                  <a:tcPr>
                    <a:lnB w="12700" cmpd="sng">
                      <a:noFill/>
                    </a:lnB>
                  </a:tcPr>
                </a:tc>
                <a:tc>
                  <a:txBody>
                    <a:bodyPr/>
                    <a:lstStyle/>
                    <a:p>
                      <a:endParaRPr lang="en-US">
                        <a:latin typeface="Metropolis" panose="00000500000000000000" pitchFamily="2" charset="0"/>
                      </a:endParaRPr>
                    </a:p>
                  </a:txBody>
                  <a:tcPr>
                    <a:lnB w="12700" cmpd="sng">
                      <a:noFill/>
                    </a:lnB>
                  </a:tcPr>
                </a:tc>
                <a:tc>
                  <a:txBody>
                    <a:bodyPr/>
                    <a:lstStyle/>
                    <a:p>
                      <a:endParaRPr lang="en-US">
                        <a:latin typeface="Metropolis" panose="00000500000000000000" pitchFamily="2" charset="0"/>
                      </a:endParaRPr>
                    </a:p>
                  </a:txBody>
                  <a:tcPr>
                    <a:lnB w="12700" cmpd="sng">
                      <a:noFill/>
                    </a:lnB>
                  </a:tcPr>
                </a:tc>
                <a:extLst>
                  <a:ext uri="{0D108BD9-81ED-4DB2-BD59-A6C34878D82A}">
                    <a16:rowId xmlns:a16="http://schemas.microsoft.com/office/drawing/2014/main" val="586812919"/>
                  </a:ext>
                </a:extLst>
              </a:tr>
              <a:tr h="356101">
                <a:tc>
                  <a:txBody>
                    <a:bodyPr/>
                    <a:lstStyle/>
                    <a:p>
                      <a:endParaRPr lang="en-US">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latin typeface="Metropolis" panose="000005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8787521"/>
                  </a:ext>
                </a:extLst>
              </a:tr>
            </a:tbl>
          </a:graphicData>
        </a:graphic>
      </p:graphicFrame>
      <p:sp>
        <p:nvSpPr>
          <p:cNvPr id="4" name="Rectangle 3">
            <a:extLst>
              <a:ext uri="{FF2B5EF4-FFF2-40B4-BE49-F238E27FC236}">
                <a16:creationId xmlns:a16="http://schemas.microsoft.com/office/drawing/2014/main" id="{297E6B7C-344F-027B-18CB-B7E8161D9F68}"/>
              </a:ext>
            </a:extLst>
          </p:cNvPr>
          <p:cNvSpPr/>
          <p:nvPr/>
        </p:nvSpPr>
        <p:spPr>
          <a:xfrm>
            <a:off x="1297345" y="1665133"/>
            <a:ext cx="10666429" cy="385786"/>
          </a:xfrm>
          <a:prstGeom prst="rect">
            <a:avLst/>
          </a:prstGeom>
          <a:solidFill>
            <a:srgbClr val="BDFFDB">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681131-1F86-DDA7-8228-0FAB5A711EEE}"/>
              </a:ext>
            </a:extLst>
          </p:cNvPr>
          <p:cNvSpPr/>
          <p:nvPr/>
        </p:nvSpPr>
        <p:spPr>
          <a:xfrm>
            <a:off x="1297346" y="1665133"/>
            <a:ext cx="1327090" cy="385786"/>
          </a:xfrm>
          <a:prstGeom prst="rect">
            <a:avLst/>
          </a:prstGeom>
          <a:solidFill>
            <a:srgbClr val="BDFFDB">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FFF1DD-1E8E-001F-F394-72CBE2FA8FCE}"/>
              </a:ext>
            </a:extLst>
          </p:cNvPr>
          <p:cNvSpPr txBox="1"/>
          <p:nvPr/>
        </p:nvSpPr>
        <p:spPr>
          <a:xfrm>
            <a:off x="1294245" y="1730179"/>
            <a:ext cx="1448955" cy="246221"/>
          </a:xfrm>
          <a:prstGeom prst="rect">
            <a:avLst/>
          </a:prstGeom>
          <a:noFill/>
        </p:spPr>
        <p:txBody>
          <a:bodyPr wrap="square" rtlCol="0">
            <a:spAutoFit/>
          </a:bodyPr>
          <a:lstStyle/>
          <a:p>
            <a:r>
              <a:rPr lang="en-US" sz="1000" b="1">
                <a:latin typeface="Metropolis" panose="00000500000000000000" pitchFamily="2" charset="0"/>
              </a:rPr>
              <a:t>Initiation/Definition</a:t>
            </a:r>
          </a:p>
        </p:txBody>
      </p:sp>
      <p:sp>
        <p:nvSpPr>
          <p:cNvPr id="8" name="TextBox 7">
            <a:extLst>
              <a:ext uri="{FF2B5EF4-FFF2-40B4-BE49-F238E27FC236}">
                <a16:creationId xmlns:a16="http://schemas.microsoft.com/office/drawing/2014/main" id="{C3A60CC9-56EE-EDF9-EFD3-17C3863DCB0E}"/>
              </a:ext>
            </a:extLst>
          </p:cNvPr>
          <p:cNvSpPr txBox="1"/>
          <p:nvPr/>
        </p:nvSpPr>
        <p:spPr>
          <a:xfrm>
            <a:off x="4192177" y="1730957"/>
            <a:ext cx="5667857" cy="261610"/>
          </a:xfrm>
          <a:prstGeom prst="rect">
            <a:avLst/>
          </a:prstGeom>
          <a:noFill/>
        </p:spPr>
        <p:txBody>
          <a:bodyPr wrap="square" rtlCol="0">
            <a:spAutoFit/>
          </a:bodyPr>
          <a:lstStyle/>
          <a:p>
            <a:r>
              <a:rPr lang="en-US" sz="1100" b="1" dirty="0">
                <a:latin typeface="Metropolis" panose="00000500000000000000" pitchFamily="2" charset="0"/>
              </a:rPr>
              <a:t>Modernization Program Delivery (includes OCM &amp; Communications)</a:t>
            </a:r>
          </a:p>
        </p:txBody>
      </p:sp>
      <p:sp>
        <p:nvSpPr>
          <p:cNvPr id="13" name="Rectangle 12">
            <a:extLst>
              <a:ext uri="{FF2B5EF4-FFF2-40B4-BE49-F238E27FC236}">
                <a16:creationId xmlns:a16="http://schemas.microsoft.com/office/drawing/2014/main" id="{A7F7D77C-56B1-3192-60CB-2733E20281F9}"/>
              </a:ext>
            </a:extLst>
          </p:cNvPr>
          <p:cNvSpPr/>
          <p:nvPr/>
        </p:nvSpPr>
        <p:spPr>
          <a:xfrm>
            <a:off x="4629831" y="4260857"/>
            <a:ext cx="4445481" cy="363758"/>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F4DCFA-5B78-5816-453E-5F1791617A68}"/>
              </a:ext>
            </a:extLst>
          </p:cNvPr>
          <p:cNvSpPr txBox="1"/>
          <p:nvPr/>
        </p:nvSpPr>
        <p:spPr>
          <a:xfrm>
            <a:off x="6018405" y="4308238"/>
            <a:ext cx="3430042" cy="261610"/>
          </a:xfrm>
          <a:prstGeom prst="rect">
            <a:avLst/>
          </a:prstGeom>
          <a:noFill/>
        </p:spPr>
        <p:txBody>
          <a:bodyPr wrap="square" rtlCol="0">
            <a:spAutoFit/>
          </a:bodyPr>
          <a:lstStyle/>
          <a:p>
            <a:r>
              <a:rPr lang="en-US" sz="1100" b="1" dirty="0">
                <a:latin typeface="Metropolis" panose="00000500000000000000" pitchFamily="2" charset="0"/>
              </a:rPr>
              <a:t>Client Relationship Management (CRM) </a:t>
            </a:r>
          </a:p>
        </p:txBody>
      </p:sp>
      <p:sp>
        <p:nvSpPr>
          <p:cNvPr id="15" name="Rectangle 14">
            <a:extLst>
              <a:ext uri="{FF2B5EF4-FFF2-40B4-BE49-F238E27FC236}">
                <a16:creationId xmlns:a16="http://schemas.microsoft.com/office/drawing/2014/main" id="{05056FC6-0F3A-208B-0A6D-4E25CCCAB871}"/>
              </a:ext>
            </a:extLst>
          </p:cNvPr>
          <p:cNvSpPr/>
          <p:nvPr/>
        </p:nvSpPr>
        <p:spPr>
          <a:xfrm>
            <a:off x="4629832" y="4261763"/>
            <a:ext cx="1262579" cy="369313"/>
          </a:xfrm>
          <a:prstGeom prst="rect">
            <a:avLst/>
          </a:prstGeom>
          <a:solidFill>
            <a:srgbClr val="5B9BD5">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5B47C5-72D6-8C07-EB7F-ADF15B7BB400}"/>
              </a:ext>
            </a:extLst>
          </p:cNvPr>
          <p:cNvSpPr txBox="1"/>
          <p:nvPr/>
        </p:nvSpPr>
        <p:spPr>
          <a:xfrm>
            <a:off x="4791352" y="4235348"/>
            <a:ext cx="1448955" cy="400110"/>
          </a:xfrm>
          <a:prstGeom prst="rect">
            <a:avLst/>
          </a:prstGeom>
          <a:noFill/>
        </p:spPr>
        <p:txBody>
          <a:bodyPr wrap="square" rtlCol="0">
            <a:spAutoFit/>
          </a:bodyPr>
          <a:lstStyle/>
          <a:p>
            <a:r>
              <a:rPr lang="en-US" sz="1000" b="1" dirty="0">
                <a:latin typeface="Metropolis" panose="00000500000000000000" pitchFamily="2" charset="0"/>
              </a:rPr>
              <a:t>Future State Visioning</a:t>
            </a:r>
          </a:p>
        </p:txBody>
      </p:sp>
      <p:sp>
        <p:nvSpPr>
          <p:cNvPr id="17" name="Rectangle 16">
            <a:extLst>
              <a:ext uri="{FF2B5EF4-FFF2-40B4-BE49-F238E27FC236}">
                <a16:creationId xmlns:a16="http://schemas.microsoft.com/office/drawing/2014/main" id="{6745769A-ACFD-6C61-5C3B-15DE1140B00F}"/>
              </a:ext>
            </a:extLst>
          </p:cNvPr>
          <p:cNvSpPr/>
          <p:nvPr/>
        </p:nvSpPr>
        <p:spPr>
          <a:xfrm>
            <a:off x="1297586" y="2428790"/>
            <a:ext cx="10665946" cy="318765"/>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Metropolis" panose="00000500000000000000" pitchFamily="2" charset="0"/>
              </a:rPr>
              <a:t>Data &amp; Analytics Workstream</a:t>
            </a:r>
          </a:p>
        </p:txBody>
      </p:sp>
      <p:sp>
        <p:nvSpPr>
          <p:cNvPr id="18" name="Rectangle 17">
            <a:extLst>
              <a:ext uri="{FF2B5EF4-FFF2-40B4-BE49-F238E27FC236}">
                <a16:creationId xmlns:a16="http://schemas.microsoft.com/office/drawing/2014/main" id="{B4198D7C-AA91-E91C-2AD7-567E0410DFEA}"/>
              </a:ext>
            </a:extLst>
          </p:cNvPr>
          <p:cNvSpPr/>
          <p:nvPr/>
        </p:nvSpPr>
        <p:spPr>
          <a:xfrm>
            <a:off x="3383983" y="3526546"/>
            <a:ext cx="1245849" cy="373431"/>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1F3601E-BEC1-ED20-2039-6253FB0EAE98}"/>
              </a:ext>
            </a:extLst>
          </p:cNvPr>
          <p:cNvSpPr txBox="1"/>
          <p:nvPr/>
        </p:nvSpPr>
        <p:spPr>
          <a:xfrm>
            <a:off x="3283946" y="3611477"/>
            <a:ext cx="1727424" cy="261610"/>
          </a:xfrm>
          <a:prstGeom prst="rect">
            <a:avLst/>
          </a:prstGeom>
          <a:noFill/>
        </p:spPr>
        <p:txBody>
          <a:bodyPr wrap="square" rtlCol="0">
            <a:spAutoFit/>
          </a:bodyPr>
          <a:lstStyle/>
          <a:p>
            <a:r>
              <a:rPr lang="en-US" sz="1100" b="1" dirty="0">
                <a:latin typeface="Metropolis" panose="00000500000000000000" pitchFamily="2" charset="0"/>
              </a:rPr>
              <a:t>Telephony Project </a:t>
            </a:r>
          </a:p>
        </p:txBody>
      </p:sp>
      <p:sp>
        <p:nvSpPr>
          <p:cNvPr id="20" name="Rectangle 19">
            <a:extLst>
              <a:ext uri="{FF2B5EF4-FFF2-40B4-BE49-F238E27FC236}">
                <a16:creationId xmlns:a16="http://schemas.microsoft.com/office/drawing/2014/main" id="{7ACC0EFF-673D-01EA-5559-823CAE922A0E}"/>
              </a:ext>
            </a:extLst>
          </p:cNvPr>
          <p:cNvSpPr/>
          <p:nvPr/>
        </p:nvSpPr>
        <p:spPr>
          <a:xfrm>
            <a:off x="1297586" y="2080404"/>
            <a:ext cx="10665946" cy="317742"/>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Enterprise Architecture &amp; Process Mapping Support Workstream</a:t>
            </a:r>
          </a:p>
        </p:txBody>
      </p:sp>
      <p:sp>
        <p:nvSpPr>
          <p:cNvPr id="21" name="Rectangle 20">
            <a:extLst>
              <a:ext uri="{FF2B5EF4-FFF2-40B4-BE49-F238E27FC236}">
                <a16:creationId xmlns:a16="http://schemas.microsoft.com/office/drawing/2014/main" id="{87A7E892-BC5A-D022-60A3-2E1886D36BDF}"/>
              </a:ext>
            </a:extLst>
          </p:cNvPr>
          <p:cNvSpPr/>
          <p:nvPr/>
        </p:nvSpPr>
        <p:spPr>
          <a:xfrm>
            <a:off x="1297586" y="2796815"/>
            <a:ext cx="10665946" cy="320421"/>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Metropolis" panose="00000500000000000000" pitchFamily="2" charset="0"/>
              </a:rPr>
              <a:t>Development &amp; Operations Workstream</a:t>
            </a:r>
          </a:p>
        </p:txBody>
      </p:sp>
      <p:sp>
        <p:nvSpPr>
          <p:cNvPr id="22" name="Rectangle 21">
            <a:extLst>
              <a:ext uri="{FF2B5EF4-FFF2-40B4-BE49-F238E27FC236}">
                <a16:creationId xmlns:a16="http://schemas.microsoft.com/office/drawing/2014/main" id="{266D2E1A-5FFE-37DD-0100-C7D3A6932167}"/>
              </a:ext>
            </a:extLst>
          </p:cNvPr>
          <p:cNvSpPr/>
          <p:nvPr/>
        </p:nvSpPr>
        <p:spPr>
          <a:xfrm>
            <a:off x="3059222" y="3152926"/>
            <a:ext cx="8917708" cy="302281"/>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Security Workstream</a:t>
            </a:r>
          </a:p>
        </p:txBody>
      </p:sp>
      <p:sp>
        <p:nvSpPr>
          <p:cNvPr id="23" name="Rectangle 22">
            <a:extLst>
              <a:ext uri="{FF2B5EF4-FFF2-40B4-BE49-F238E27FC236}">
                <a16:creationId xmlns:a16="http://schemas.microsoft.com/office/drawing/2014/main" id="{3E2FDA05-3737-866E-115E-452CCB647E36}"/>
              </a:ext>
            </a:extLst>
          </p:cNvPr>
          <p:cNvSpPr/>
          <p:nvPr/>
        </p:nvSpPr>
        <p:spPr>
          <a:xfrm>
            <a:off x="3970427" y="3919833"/>
            <a:ext cx="794220" cy="325483"/>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27BFFE-28E0-D09C-AFEA-1C94A70E69AD}"/>
              </a:ext>
            </a:extLst>
          </p:cNvPr>
          <p:cNvSpPr txBox="1"/>
          <p:nvPr/>
        </p:nvSpPr>
        <p:spPr>
          <a:xfrm>
            <a:off x="4040463" y="3860138"/>
            <a:ext cx="994858" cy="430887"/>
          </a:xfrm>
          <a:prstGeom prst="rect">
            <a:avLst/>
          </a:prstGeom>
          <a:noFill/>
        </p:spPr>
        <p:txBody>
          <a:bodyPr wrap="square" rtlCol="0">
            <a:spAutoFit/>
          </a:bodyPr>
          <a:lstStyle/>
          <a:p>
            <a:r>
              <a:rPr lang="en-US" sz="1100" b="1" dirty="0">
                <a:latin typeface="Metropolis" panose="00000500000000000000" pitchFamily="2" charset="0"/>
              </a:rPr>
              <a:t>HIP </a:t>
            </a:r>
          </a:p>
          <a:p>
            <a:r>
              <a:rPr lang="en-US" sz="1100" b="1" dirty="0">
                <a:latin typeface="Metropolis" panose="00000500000000000000" pitchFamily="2" charset="0"/>
              </a:rPr>
              <a:t>Project </a:t>
            </a:r>
          </a:p>
        </p:txBody>
      </p:sp>
      <p:sp>
        <p:nvSpPr>
          <p:cNvPr id="25" name="Rectangle 24">
            <a:extLst>
              <a:ext uri="{FF2B5EF4-FFF2-40B4-BE49-F238E27FC236}">
                <a16:creationId xmlns:a16="http://schemas.microsoft.com/office/drawing/2014/main" id="{4BD4CBE7-126A-A92C-3AE9-0211FDB099E5}"/>
              </a:ext>
            </a:extLst>
          </p:cNvPr>
          <p:cNvSpPr/>
          <p:nvPr/>
        </p:nvSpPr>
        <p:spPr>
          <a:xfrm>
            <a:off x="5546170" y="4635816"/>
            <a:ext cx="4593695" cy="358921"/>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9139107-D56B-CF36-20ED-BA4A47A5F69E}"/>
              </a:ext>
            </a:extLst>
          </p:cNvPr>
          <p:cNvSpPr/>
          <p:nvPr/>
        </p:nvSpPr>
        <p:spPr>
          <a:xfrm>
            <a:off x="6043196" y="5008406"/>
            <a:ext cx="4815156" cy="360778"/>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4FFA1D-9648-A49A-8287-E667D1FA15BB}"/>
              </a:ext>
            </a:extLst>
          </p:cNvPr>
          <p:cNvSpPr/>
          <p:nvPr/>
        </p:nvSpPr>
        <p:spPr>
          <a:xfrm>
            <a:off x="7081311" y="5381257"/>
            <a:ext cx="4735896" cy="335438"/>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AAFB1B-2882-2E08-41C5-D7AC67C04883}"/>
              </a:ext>
            </a:extLst>
          </p:cNvPr>
          <p:cNvSpPr/>
          <p:nvPr/>
        </p:nvSpPr>
        <p:spPr>
          <a:xfrm>
            <a:off x="7605777" y="5739827"/>
            <a:ext cx="3908054" cy="353884"/>
          </a:xfrm>
          <a:prstGeom prst="rect">
            <a:avLst/>
          </a:prstGeom>
          <a:solidFill>
            <a:srgbClr val="5B9BD5">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707EFDE-7057-0219-C009-5219EE65D5A0}"/>
              </a:ext>
            </a:extLst>
          </p:cNvPr>
          <p:cNvSpPr txBox="1"/>
          <p:nvPr/>
        </p:nvSpPr>
        <p:spPr>
          <a:xfrm>
            <a:off x="7193664" y="4706174"/>
            <a:ext cx="3430042" cy="261610"/>
          </a:xfrm>
          <a:prstGeom prst="rect">
            <a:avLst/>
          </a:prstGeom>
          <a:noFill/>
        </p:spPr>
        <p:txBody>
          <a:bodyPr wrap="square" rtlCol="0">
            <a:spAutoFit/>
          </a:bodyPr>
          <a:lstStyle/>
          <a:p>
            <a:r>
              <a:rPr lang="en-US" sz="1100" b="1" dirty="0">
                <a:latin typeface="Metropolis" panose="00000500000000000000" pitchFamily="2" charset="0"/>
              </a:rPr>
              <a:t>Online Member Services Modernization </a:t>
            </a:r>
          </a:p>
        </p:txBody>
      </p:sp>
      <p:sp>
        <p:nvSpPr>
          <p:cNvPr id="30" name="TextBox 29">
            <a:extLst>
              <a:ext uri="{FF2B5EF4-FFF2-40B4-BE49-F238E27FC236}">
                <a16:creationId xmlns:a16="http://schemas.microsoft.com/office/drawing/2014/main" id="{512DC1D7-F11A-5DA2-6EA1-827550B9CB8C}"/>
              </a:ext>
            </a:extLst>
          </p:cNvPr>
          <p:cNvSpPr txBox="1"/>
          <p:nvPr/>
        </p:nvSpPr>
        <p:spPr>
          <a:xfrm>
            <a:off x="7518076" y="5114805"/>
            <a:ext cx="3430042" cy="261610"/>
          </a:xfrm>
          <a:prstGeom prst="rect">
            <a:avLst/>
          </a:prstGeom>
          <a:noFill/>
        </p:spPr>
        <p:txBody>
          <a:bodyPr wrap="square" rtlCol="0">
            <a:spAutoFit/>
          </a:bodyPr>
          <a:lstStyle/>
          <a:p>
            <a:r>
              <a:rPr lang="en-US" sz="1100" b="1" dirty="0">
                <a:latin typeface="Metropolis" panose="00000500000000000000" pitchFamily="2" charset="0"/>
              </a:rPr>
              <a:t>Pension Admin System Modernization </a:t>
            </a:r>
          </a:p>
        </p:txBody>
      </p:sp>
      <p:sp>
        <p:nvSpPr>
          <p:cNvPr id="31" name="TextBox 30">
            <a:extLst>
              <a:ext uri="{FF2B5EF4-FFF2-40B4-BE49-F238E27FC236}">
                <a16:creationId xmlns:a16="http://schemas.microsoft.com/office/drawing/2014/main" id="{E33403D5-8D33-1DAB-723D-135DE5218120}"/>
              </a:ext>
            </a:extLst>
          </p:cNvPr>
          <p:cNvSpPr txBox="1"/>
          <p:nvPr/>
        </p:nvSpPr>
        <p:spPr>
          <a:xfrm>
            <a:off x="8677406" y="5449833"/>
            <a:ext cx="3430042" cy="261610"/>
          </a:xfrm>
          <a:prstGeom prst="rect">
            <a:avLst/>
          </a:prstGeom>
          <a:noFill/>
        </p:spPr>
        <p:txBody>
          <a:bodyPr wrap="square" rtlCol="0">
            <a:spAutoFit/>
          </a:bodyPr>
          <a:lstStyle/>
          <a:p>
            <a:r>
              <a:rPr lang="en-US" sz="1100" b="1" dirty="0">
                <a:latin typeface="Metropolis" panose="00000500000000000000" pitchFamily="2" charset="0"/>
              </a:rPr>
              <a:t>IAP Modernization </a:t>
            </a:r>
          </a:p>
        </p:txBody>
      </p:sp>
      <p:sp>
        <p:nvSpPr>
          <p:cNvPr id="32" name="TextBox 31">
            <a:extLst>
              <a:ext uri="{FF2B5EF4-FFF2-40B4-BE49-F238E27FC236}">
                <a16:creationId xmlns:a16="http://schemas.microsoft.com/office/drawing/2014/main" id="{7818C063-241C-A3BA-6D9A-71B2920771C9}"/>
              </a:ext>
            </a:extLst>
          </p:cNvPr>
          <p:cNvSpPr txBox="1"/>
          <p:nvPr/>
        </p:nvSpPr>
        <p:spPr>
          <a:xfrm>
            <a:off x="8615991" y="5822612"/>
            <a:ext cx="3430042" cy="261610"/>
          </a:xfrm>
          <a:prstGeom prst="rect">
            <a:avLst/>
          </a:prstGeom>
          <a:noFill/>
        </p:spPr>
        <p:txBody>
          <a:bodyPr wrap="square" rtlCol="0">
            <a:spAutoFit/>
          </a:bodyPr>
          <a:lstStyle/>
          <a:p>
            <a:r>
              <a:rPr lang="en-US" sz="1100" b="1" dirty="0">
                <a:latin typeface="Metropolis" panose="00000500000000000000" pitchFamily="2" charset="0"/>
              </a:rPr>
              <a:t>Employer Data Modernization </a:t>
            </a:r>
          </a:p>
        </p:txBody>
      </p:sp>
      <p:sp>
        <p:nvSpPr>
          <p:cNvPr id="33" name="Rectangle 32">
            <a:extLst>
              <a:ext uri="{FF2B5EF4-FFF2-40B4-BE49-F238E27FC236}">
                <a16:creationId xmlns:a16="http://schemas.microsoft.com/office/drawing/2014/main" id="{B1A29ABC-EB62-B57A-B93B-4A6FE2CC3C61}"/>
              </a:ext>
            </a:extLst>
          </p:cNvPr>
          <p:cNvSpPr/>
          <p:nvPr/>
        </p:nvSpPr>
        <p:spPr>
          <a:xfrm>
            <a:off x="8056120" y="6114232"/>
            <a:ext cx="3868050" cy="343982"/>
          </a:xfrm>
          <a:prstGeom prst="rect">
            <a:avLst/>
          </a:prstGeom>
          <a:solidFill>
            <a:srgbClr val="7030A0">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A50B652-5A61-3EDC-F552-0E0BF9BA9B27}"/>
              </a:ext>
            </a:extLst>
          </p:cNvPr>
          <p:cNvSpPr txBox="1"/>
          <p:nvPr/>
        </p:nvSpPr>
        <p:spPr>
          <a:xfrm>
            <a:off x="9295358" y="6176496"/>
            <a:ext cx="3430042" cy="261610"/>
          </a:xfrm>
          <a:prstGeom prst="rect">
            <a:avLst/>
          </a:prstGeom>
          <a:noFill/>
        </p:spPr>
        <p:txBody>
          <a:bodyPr wrap="square" rtlCol="0">
            <a:spAutoFit/>
          </a:bodyPr>
          <a:lstStyle/>
          <a:p>
            <a:r>
              <a:rPr lang="en-US" sz="1100" b="1" dirty="0">
                <a:latin typeface="Metropolis" panose="00000500000000000000" pitchFamily="2" charset="0"/>
              </a:rPr>
              <a:t>Stabilization </a:t>
            </a:r>
          </a:p>
        </p:txBody>
      </p:sp>
      <p:sp>
        <p:nvSpPr>
          <p:cNvPr id="35" name="Rectangle 34">
            <a:extLst>
              <a:ext uri="{FF2B5EF4-FFF2-40B4-BE49-F238E27FC236}">
                <a16:creationId xmlns:a16="http://schemas.microsoft.com/office/drawing/2014/main" id="{B12AC230-15E9-D113-0091-568FD8BEACA7}"/>
              </a:ext>
            </a:extLst>
          </p:cNvPr>
          <p:cNvSpPr/>
          <p:nvPr/>
        </p:nvSpPr>
        <p:spPr>
          <a:xfrm>
            <a:off x="5547613" y="4637791"/>
            <a:ext cx="1646051" cy="354619"/>
          </a:xfrm>
          <a:prstGeom prst="rect">
            <a:avLst/>
          </a:prstGeom>
          <a:solidFill>
            <a:srgbClr val="5B9BD5">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FFEABCA-C692-0FFE-D4BD-4E156537CFB7}"/>
              </a:ext>
            </a:extLst>
          </p:cNvPr>
          <p:cNvSpPr/>
          <p:nvPr/>
        </p:nvSpPr>
        <p:spPr>
          <a:xfrm>
            <a:off x="7081313" y="5377976"/>
            <a:ext cx="1102744" cy="333467"/>
          </a:xfrm>
          <a:prstGeom prst="rect">
            <a:avLst/>
          </a:prstGeom>
          <a:solidFill>
            <a:srgbClr val="5B9BD5">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45FC625-B472-BFDA-57D2-AD2B83C95C9B}"/>
              </a:ext>
            </a:extLst>
          </p:cNvPr>
          <p:cNvSpPr/>
          <p:nvPr/>
        </p:nvSpPr>
        <p:spPr>
          <a:xfrm>
            <a:off x="7605777" y="5744791"/>
            <a:ext cx="961609" cy="348920"/>
          </a:xfrm>
          <a:prstGeom prst="rect">
            <a:avLst/>
          </a:prstGeom>
          <a:solidFill>
            <a:srgbClr val="5B9BD5">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07E7B51-A173-CBD1-19F5-96541DA50EC1}"/>
              </a:ext>
            </a:extLst>
          </p:cNvPr>
          <p:cNvSpPr/>
          <p:nvPr/>
        </p:nvSpPr>
        <p:spPr>
          <a:xfrm>
            <a:off x="6043195" y="5015121"/>
            <a:ext cx="1385115" cy="350782"/>
          </a:xfrm>
          <a:prstGeom prst="rect">
            <a:avLst/>
          </a:prstGeom>
          <a:solidFill>
            <a:srgbClr val="5B9BD5">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221BAD9-2F30-F891-BB66-FACD50049516}"/>
              </a:ext>
            </a:extLst>
          </p:cNvPr>
          <p:cNvSpPr txBox="1"/>
          <p:nvPr/>
        </p:nvSpPr>
        <p:spPr>
          <a:xfrm>
            <a:off x="5878785" y="4602266"/>
            <a:ext cx="1448955" cy="400110"/>
          </a:xfrm>
          <a:prstGeom prst="rect">
            <a:avLst/>
          </a:prstGeom>
          <a:noFill/>
        </p:spPr>
        <p:txBody>
          <a:bodyPr wrap="square" rtlCol="0">
            <a:spAutoFit/>
          </a:bodyPr>
          <a:lstStyle/>
          <a:p>
            <a:r>
              <a:rPr lang="en-US" sz="1000" b="1" dirty="0">
                <a:latin typeface="Metropolis" panose="00000500000000000000" pitchFamily="2" charset="0"/>
              </a:rPr>
              <a:t>Future State Visioning</a:t>
            </a:r>
          </a:p>
        </p:txBody>
      </p:sp>
      <p:sp>
        <p:nvSpPr>
          <p:cNvPr id="40" name="TextBox 39">
            <a:extLst>
              <a:ext uri="{FF2B5EF4-FFF2-40B4-BE49-F238E27FC236}">
                <a16:creationId xmlns:a16="http://schemas.microsoft.com/office/drawing/2014/main" id="{8C9C406A-F4A1-6C49-2304-563DBFB37837}"/>
              </a:ext>
            </a:extLst>
          </p:cNvPr>
          <p:cNvSpPr txBox="1"/>
          <p:nvPr/>
        </p:nvSpPr>
        <p:spPr>
          <a:xfrm>
            <a:off x="6148379" y="4995643"/>
            <a:ext cx="992104" cy="400110"/>
          </a:xfrm>
          <a:prstGeom prst="rect">
            <a:avLst/>
          </a:prstGeom>
          <a:noFill/>
        </p:spPr>
        <p:txBody>
          <a:bodyPr wrap="square" rtlCol="0">
            <a:spAutoFit/>
          </a:bodyPr>
          <a:lstStyle/>
          <a:p>
            <a:r>
              <a:rPr lang="en-US" sz="1000" b="1" dirty="0">
                <a:latin typeface="Metropolis" panose="00000500000000000000" pitchFamily="2" charset="0"/>
              </a:rPr>
              <a:t>Future State Visioning</a:t>
            </a:r>
          </a:p>
        </p:txBody>
      </p:sp>
      <p:sp>
        <p:nvSpPr>
          <p:cNvPr id="41" name="TextBox 40">
            <a:extLst>
              <a:ext uri="{FF2B5EF4-FFF2-40B4-BE49-F238E27FC236}">
                <a16:creationId xmlns:a16="http://schemas.microsoft.com/office/drawing/2014/main" id="{06547142-A14D-2798-513B-5F646B2851CC}"/>
              </a:ext>
            </a:extLst>
          </p:cNvPr>
          <p:cNvSpPr txBox="1"/>
          <p:nvPr/>
        </p:nvSpPr>
        <p:spPr>
          <a:xfrm>
            <a:off x="7187350" y="5350892"/>
            <a:ext cx="1102744" cy="400110"/>
          </a:xfrm>
          <a:prstGeom prst="rect">
            <a:avLst/>
          </a:prstGeom>
          <a:noFill/>
        </p:spPr>
        <p:txBody>
          <a:bodyPr wrap="square" rtlCol="0">
            <a:spAutoFit/>
          </a:bodyPr>
          <a:lstStyle/>
          <a:p>
            <a:r>
              <a:rPr lang="en-US" sz="1000" b="1" dirty="0">
                <a:latin typeface="Metropolis" panose="00000500000000000000" pitchFamily="2" charset="0"/>
              </a:rPr>
              <a:t>Future State Visioning</a:t>
            </a:r>
          </a:p>
        </p:txBody>
      </p:sp>
      <p:sp>
        <p:nvSpPr>
          <p:cNvPr id="42" name="TextBox 41">
            <a:extLst>
              <a:ext uri="{FF2B5EF4-FFF2-40B4-BE49-F238E27FC236}">
                <a16:creationId xmlns:a16="http://schemas.microsoft.com/office/drawing/2014/main" id="{4EF11735-6062-CA2D-4532-8263B5B7CCA9}"/>
              </a:ext>
            </a:extLst>
          </p:cNvPr>
          <p:cNvSpPr txBox="1"/>
          <p:nvPr/>
        </p:nvSpPr>
        <p:spPr>
          <a:xfrm>
            <a:off x="7605777" y="5734985"/>
            <a:ext cx="977981" cy="400110"/>
          </a:xfrm>
          <a:prstGeom prst="rect">
            <a:avLst/>
          </a:prstGeom>
          <a:noFill/>
        </p:spPr>
        <p:txBody>
          <a:bodyPr wrap="square" rtlCol="0">
            <a:spAutoFit/>
          </a:bodyPr>
          <a:lstStyle/>
          <a:p>
            <a:r>
              <a:rPr lang="en-US" sz="1000" b="1" dirty="0">
                <a:latin typeface="Metropolis" panose="00000500000000000000" pitchFamily="2" charset="0"/>
              </a:rPr>
              <a:t>Future State Visioning</a:t>
            </a:r>
          </a:p>
        </p:txBody>
      </p:sp>
      <p:sp>
        <p:nvSpPr>
          <p:cNvPr id="43" name="Rectangle 42">
            <a:extLst>
              <a:ext uri="{FF2B5EF4-FFF2-40B4-BE49-F238E27FC236}">
                <a16:creationId xmlns:a16="http://schemas.microsoft.com/office/drawing/2014/main" id="{691DBA6A-9E5A-7839-FBEA-A16A5A637290}"/>
              </a:ext>
            </a:extLst>
          </p:cNvPr>
          <p:cNvSpPr/>
          <p:nvPr/>
        </p:nvSpPr>
        <p:spPr>
          <a:xfrm>
            <a:off x="10624294" y="1668109"/>
            <a:ext cx="1327091" cy="368086"/>
          </a:xfrm>
          <a:prstGeom prst="rect">
            <a:avLst/>
          </a:prstGeom>
          <a:solidFill>
            <a:srgbClr val="BDFFDB">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D27CFA3-9986-A0E4-87A5-DFD084DC8064}"/>
              </a:ext>
            </a:extLst>
          </p:cNvPr>
          <p:cNvSpPr txBox="1"/>
          <p:nvPr/>
        </p:nvSpPr>
        <p:spPr>
          <a:xfrm>
            <a:off x="10671680" y="1712318"/>
            <a:ext cx="1448955" cy="246221"/>
          </a:xfrm>
          <a:prstGeom prst="rect">
            <a:avLst/>
          </a:prstGeom>
          <a:noFill/>
        </p:spPr>
        <p:txBody>
          <a:bodyPr wrap="square" rtlCol="0">
            <a:spAutoFit/>
          </a:bodyPr>
          <a:lstStyle/>
          <a:p>
            <a:r>
              <a:rPr lang="en-US" sz="1000" b="1">
                <a:latin typeface="Metropolis" panose="00000500000000000000" pitchFamily="2" charset="0"/>
              </a:rPr>
              <a:t>Program Closure</a:t>
            </a:r>
          </a:p>
        </p:txBody>
      </p:sp>
      <p:sp>
        <p:nvSpPr>
          <p:cNvPr id="5" name="TextBox 4">
            <a:extLst>
              <a:ext uri="{FF2B5EF4-FFF2-40B4-BE49-F238E27FC236}">
                <a16:creationId xmlns:a16="http://schemas.microsoft.com/office/drawing/2014/main" id="{863186A7-8B3B-D4D2-4F5A-2997104D80A0}"/>
              </a:ext>
            </a:extLst>
          </p:cNvPr>
          <p:cNvSpPr txBox="1"/>
          <p:nvPr/>
        </p:nvSpPr>
        <p:spPr>
          <a:xfrm>
            <a:off x="192529" y="1778437"/>
            <a:ext cx="1026671" cy="3631763"/>
          </a:xfrm>
          <a:prstGeom prst="rect">
            <a:avLst/>
          </a:prstGeom>
          <a:noFill/>
        </p:spPr>
        <p:txBody>
          <a:bodyPr wrap="square">
            <a:spAutoFit/>
          </a:bodyPr>
          <a:lstStyle/>
          <a:p>
            <a:r>
              <a:rPr lang="en-US" sz="1000" dirty="0">
                <a:latin typeface="Metropolis" panose="00000500000000000000" pitchFamily="2" charset="0"/>
              </a:rPr>
              <a:t>Note that this timeline is an estimation and should not be considered a project schedule. A project schedule is developed after projects and resources are approved and prioritized in PERS Enterprise Portfolio and then will be formally baselined. </a:t>
            </a:r>
          </a:p>
        </p:txBody>
      </p:sp>
      <p:sp>
        <p:nvSpPr>
          <p:cNvPr id="10" name="Rectangle 9">
            <a:extLst>
              <a:ext uri="{FF2B5EF4-FFF2-40B4-BE49-F238E27FC236}">
                <a16:creationId xmlns:a16="http://schemas.microsoft.com/office/drawing/2014/main" id="{F9393782-90AA-86DA-6D56-33200C74A09D}"/>
              </a:ext>
            </a:extLst>
          </p:cNvPr>
          <p:cNvSpPr/>
          <p:nvPr/>
        </p:nvSpPr>
        <p:spPr>
          <a:xfrm>
            <a:off x="6155754" y="3491879"/>
            <a:ext cx="5795631" cy="358921"/>
          </a:xfrm>
          <a:prstGeom prst="rect">
            <a:avLst/>
          </a:prstGeom>
          <a:solidFill>
            <a:srgbClr val="FAC6EB">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etropolis" panose="00000500000000000000" pitchFamily="2" charset="0"/>
              </a:rPr>
              <a:t>Training Workstream</a:t>
            </a:r>
          </a:p>
        </p:txBody>
      </p:sp>
      <p:sp>
        <p:nvSpPr>
          <p:cNvPr id="11" name="Title 42">
            <a:extLst>
              <a:ext uri="{FF2B5EF4-FFF2-40B4-BE49-F238E27FC236}">
                <a16:creationId xmlns:a16="http://schemas.microsoft.com/office/drawing/2014/main" id="{F05A54F5-5F35-4CDA-7ECA-05C4829F79C7}"/>
              </a:ext>
            </a:extLst>
          </p:cNvPr>
          <p:cNvSpPr txBox="1">
            <a:spLocks/>
          </p:cNvSpPr>
          <p:nvPr/>
        </p:nvSpPr>
        <p:spPr>
          <a:xfrm>
            <a:off x="810861" y="381000"/>
            <a:ext cx="10515600" cy="47307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etropolis Black" panose="00000A00000000000000" pitchFamily="2" charset="0"/>
                <a:ea typeface="+mj-ea"/>
                <a:cs typeface="+mj-cs"/>
              </a:defRPr>
            </a:lvl1pPr>
          </a:lstStyle>
          <a:p>
            <a:r>
              <a:rPr lang="en-US" b="0" dirty="0"/>
              <a:t>Modernization update</a:t>
            </a:r>
          </a:p>
        </p:txBody>
      </p:sp>
    </p:spTree>
    <p:extLst>
      <p:ext uri="{BB962C8B-B14F-4D97-AF65-F5344CB8AC3E}">
        <p14:creationId xmlns:p14="http://schemas.microsoft.com/office/powerpoint/2010/main" val="69818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Actuarial update</a:t>
            </a:r>
          </a:p>
        </p:txBody>
      </p:sp>
      <p:sp>
        <p:nvSpPr>
          <p:cNvPr id="10" name="Content Placeholder 9">
            <a:extLst>
              <a:ext uri="{FF2B5EF4-FFF2-40B4-BE49-F238E27FC236}">
                <a16:creationId xmlns:a16="http://schemas.microsoft.com/office/drawing/2014/main" id="{1C9B2DC5-6960-FDEA-E0C4-6AF596A9E45D}"/>
              </a:ext>
            </a:extLst>
          </p:cNvPr>
          <p:cNvSpPr>
            <a:spLocks noGrp="1"/>
          </p:cNvSpPr>
          <p:nvPr>
            <p:ph sz="quarter" idx="13"/>
          </p:nvPr>
        </p:nvSpPr>
        <p:spPr>
          <a:xfrm>
            <a:off x="2286000" y="3422596"/>
            <a:ext cx="7772400" cy="1121826"/>
          </a:xfrm>
        </p:spPr>
        <p:txBody>
          <a:bodyPr>
            <a:normAutofit/>
          </a:bodyPr>
          <a:lstStyle/>
          <a:p>
            <a:pPr marL="0" indent="0" algn="ctr">
              <a:buNone/>
            </a:pPr>
            <a:r>
              <a:rPr lang="en-US" sz="2400" dirty="0">
                <a:latin typeface="Metropolis Semi Bold" panose="00000700000000000000" pitchFamily="2" charset="0"/>
              </a:rPr>
              <a:t>Troy Phillips, PERS Actuarial Business Specialist</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13</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10871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Actuarial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6858000" cy="4117974"/>
          </a:xfrm>
        </p:spPr>
        <p:txBody>
          <a:bodyPr/>
          <a:lstStyle/>
          <a:p>
            <a:r>
              <a:rPr lang="en-US" b="1" dirty="0"/>
              <a:t>Background</a:t>
            </a:r>
          </a:p>
          <a:p>
            <a:pPr marL="342900" indent="-342900">
              <a:lnSpc>
                <a:spcPct val="114000"/>
              </a:lnSpc>
              <a:spcBef>
                <a:spcPts val="1200"/>
              </a:spcBef>
              <a:buFont typeface="Wingdings" panose="05000000000000000000" pitchFamily="2" charset="2"/>
              <a:buChar char="§"/>
            </a:pPr>
            <a:r>
              <a:rPr lang="en-US" sz="1600" dirty="0"/>
              <a:t>Established by 2018 Oregon Legislature — Senate Bill 1566.</a:t>
            </a:r>
            <a:endParaRPr lang="en-US" dirty="0"/>
          </a:p>
          <a:p>
            <a:pPr marL="342900" indent="-342900">
              <a:lnSpc>
                <a:spcPct val="114000"/>
              </a:lnSpc>
              <a:spcBef>
                <a:spcPts val="1200"/>
              </a:spcBef>
              <a:buFont typeface="Wingdings" panose="05000000000000000000" pitchFamily="2" charset="2"/>
              <a:buChar char="§"/>
            </a:pPr>
            <a:r>
              <a:rPr lang="en-US" sz="1600" dirty="0"/>
              <a:t>Additional PERS funding to match side account contributions.</a:t>
            </a:r>
          </a:p>
          <a:p>
            <a:pPr marL="342900" indent="-342900">
              <a:lnSpc>
                <a:spcPct val="114000"/>
              </a:lnSpc>
              <a:spcBef>
                <a:spcPts val="1200"/>
              </a:spcBef>
              <a:buFont typeface="Wingdings" panose="05000000000000000000" pitchFamily="2" charset="2"/>
              <a:buChar char="§"/>
            </a:pPr>
            <a:r>
              <a:rPr lang="en-US" sz="1600" dirty="0"/>
              <a:t>Employers receive up to 25% match for new or certain existing side account deposits.</a:t>
            </a:r>
          </a:p>
          <a:p>
            <a:pPr marL="342900" indent="-342900">
              <a:lnSpc>
                <a:spcPct val="114000"/>
              </a:lnSpc>
              <a:spcBef>
                <a:spcPts val="1200"/>
              </a:spcBef>
              <a:buFont typeface="Wingdings" panose="05000000000000000000" pitchFamily="2" charset="2"/>
              <a:buChar char="§"/>
            </a:pPr>
            <a:r>
              <a:rPr lang="en-US" sz="1600" dirty="0"/>
              <a:t>Minimum deposit amount: $25,000.</a:t>
            </a:r>
          </a:p>
          <a:p>
            <a:pPr marL="342900" indent="-342900">
              <a:lnSpc>
                <a:spcPct val="114000"/>
              </a:lnSpc>
              <a:spcBef>
                <a:spcPts val="1200"/>
              </a:spcBef>
              <a:buFont typeface="Wingdings" panose="05000000000000000000" pitchFamily="2" charset="2"/>
              <a:buChar char="§"/>
            </a:pPr>
            <a:r>
              <a:rPr lang="en-US" sz="1600" dirty="0"/>
              <a:t>Maximum match: 5% of UAL or $300,000, whichever is greater.</a:t>
            </a:r>
          </a:p>
          <a:p>
            <a:pPr marL="342900" indent="-342900">
              <a:lnSpc>
                <a:spcPct val="114000"/>
              </a:lnSpc>
              <a:spcBef>
                <a:spcPts val="1200"/>
              </a:spcBef>
              <a:buFont typeface="Wingdings" panose="05000000000000000000" pitchFamily="2" charset="2"/>
              <a:buChar char="§"/>
            </a:pPr>
            <a:r>
              <a:rPr lang="en-US" sz="1600" dirty="0"/>
              <a:t>Program is scheduled to sunset on July 1, 2042.</a:t>
            </a:r>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Employer Incentive Fund (EIF)</a:t>
            </a:r>
          </a:p>
        </p:txBody>
      </p:sp>
      <p:pic>
        <p:nvPicPr>
          <p:cNvPr id="5" name="Graphic 4">
            <a:extLst>
              <a:ext uri="{FF2B5EF4-FFF2-40B4-BE49-F238E27FC236}">
                <a16:creationId xmlns:a16="http://schemas.microsoft.com/office/drawing/2014/main" id="{B3D9B4EF-1C59-CC94-D6DE-318C486EB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2286000"/>
            <a:ext cx="2438400" cy="2438400"/>
          </a:xfrm>
          <a:prstGeom prst="rect">
            <a:avLst/>
          </a:prstGeom>
        </p:spPr>
      </p:pic>
    </p:spTree>
    <p:extLst>
      <p:ext uri="{BB962C8B-B14F-4D97-AF65-F5344CB8AC3E}">
        <p14:creationId xmlns:p14="http://schemas.microsoft.com/office/powerpoint/2010/main" val="235626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43EF7-0356-BA2C-767C-BE36FC5719F2}"/>
              </a:ext>
            </a:extLst>
          </p:cNvPr>
          <p:cNvSpPr>
            <a:spLocks noGrp="1"/>
          </p:cNvSpPr>
          <p:nvPr>
            <p:ph idx="1"/>
          </p:nvPr>
        </p:nvSpPr>
        <p:spPr>
          <a:xfrm>
            <a:off x="838200" y="1752600"/>
            <a:ext cx="9144000" cy="4117974"/>
          </a:xfrm>
        </p:spPr>
        <p:txBody>
          <a:bodyPr/>
          <a:lstStyle/>
          <a:p>
            <a:r>
              <a:rPr lang="en-US" dirty="0"/>
              <a:t>Criteria for EIF match</a:t>
            </a:r>
          </a:p>
          <a:p>
            <a:pPr marL="342900" indent="-230188">
              <a:lnSpc>
                <a:spcPct val="114000"/>
              </a:lnSpc>
              <a:buFont typeface="Wingdings" panose="05000000000000000000" pitchFamily="2" charset="2"/>
              <a:buChar char="§"/>
            </a:pPr>
            <a:r>
              <a:rPr lang="en-US" sz="1600" dirty="0"/>
              <a:t>Deposit is at least </a:t>
            </a:r>
            <a:r>
              <a:rPr lang="en-US" sz="1600" b="1" dirty="0">
                <a:solidFill>
                  <a:srgbClr val="197940"/>
                </a:solidFill>
              </a:rPr>
              <a:t>$25,000 </a:t>
            </a:r>
            <a:r>
              <a:rPr lang="en-US" sz="1600" dirty="0"/>
              <a:t>from cash on hand — not borrowed funds.</a:t>
            </a:r>
          </a:p>
          <a:p>
            <a:pPr marL="342900" indent="-230188">
              <a:lnSpc>
                <a:spcPct val="114000"/>
              </a:lnSpc>
              <a:buFont typeface="Wingdings" panose="05000000000000000000" pitchFamily="2" charset="2"/>
              <a:buChar char="§"/>
            </a:pPr>
            <a:r>
              <a:rPr lang="en-US" sz="1600" dirty="0"/>
              <a:t>Employer has no transition liability.</a:t>
            </a:r>
          </a:p>
          <a:p>
            <a:pPr marL="342900" indent="-230188">
              <a:lnSpc>
                <a:spcPct val="114000"/>
              </a:lnSpc>
              <a:buFont typeface="Wingdings" panose="05000000000000000000" pitchFamily="2" charset="2"/>
              <a:buChar char="§"/>
            </a:pPr>
            <a:r>
              <a:rPr lang="en-US" sz="1600" dirty="0"/>
              <a:t>Must research other ways to reduce their contribution rate by participating in the </a:t>
            </a:r>
            <a:r>
              <a:rPr lang="en-US" sz="1600" dirty="0">
                <a:hlinkClick r:id="rId3"/>
              </a:rPr>
              <a:t>Unfunded Actuarial Liability Resolution Program. </a:t>
            </a:r>
            <a:endParaRPr lang="en-US" sz="1600" dirty="0"/>
          </a:p>
        </p:txBody>
      </p:sp>
      <p:sp>
        <p:nvSpPr>
          <p:cNvPr id="9" name="Title 42">
            <a:extLst>
              <a:ext uri="{FF2B5EF4-FFF2-40B4-BE49-F238E27FC236}">
                <a16:creationId xmlns:a16="http://schemas.microsoft.com/office/drawing/2014/main" id="{30EA68E5-452D-AC8D-3FA1-94020F47B969}"/>
              </a:ext>
            </a:extLst>
          </p:cNvPr>
          <p:cNvSpPr>
            <a:spLocks noGrp="1"/>
          </p:cNvSpPr>
          <p:nvPr>
            <p:ph type="title"/>
          </p:nvPr>
        </p:nvSpPr>
        <p:spPr>
          <a:xfrm>
            <a:off x="508000" y="365128"/>
            <a:ext cx="10515600" cy="473075"/>
          </a:xfrm>
        </p:spPr>
        <p:txBody>
          <a:bodyPr/>
          <a:lstStyle/>
          <a:p>
            <a:r>
              <a:rPr lang="en-US" dirty="0"/>
              <a:t>Actuarial update</a:t>
            </a:r>
          </a:p>
        </p:txBody>
      </p:sp>
      <p:sp>
        <p:nvSpPr>
          <p:cNvPr id="10" name="Subtitle 44">
            <a:extLst>
              <a:ext uri="{FF2B5EF4-FFF2-40B4-BE49-F238E27FC236}">
                <a16:creationId xmlns:a16="http://schemas.microsoft.com/office/drawing/2014/main" id="{859AC39C-A341-000F-0992-30AC15B9D20C}"/>
              </a:ext>
            </a:extLst>
          </p:cNvPr>
          <p:cNvSpPr>
            <a:spLocks noGrp="1"/>
          </p:cNvSpPr>
          <p:nvPr>
            <p:ph type="subTitle" idx="13"/>
          </p:nvPr>
        </p:nvSpPr>
        <p:spPr>
          <a:xfrm>
            <a:off x="527169" y="838203"/>
            <a:ext cx="9144000" cy="473075"/>
          </a:xfrm>
        </p:spPr>
        <p:txBody>
          <a:bodyPr>
            <a:normAutofit lnSpcReduction="10000"/>
          </a:bodyPr>
          <a:lstStyle/>
          <a:p>
            <a:r>
              <a:rPr lang="en-US" dirty="0"/>
              <a:t>Employer Incentive Fund (EIF)</a:t>
            </a:r>
          </a:p>
        </p:txBody>
      </p:sp>
    </p:spTree>
    <p:extLst>
      <p:ext uri="{BB962C8B-B14F-4D97-AF65-F5344CB8AC3E}">
        <p14:creationId xmlns:p14="http://schemas.microsoft.com/office/powerpoint/2010/main" val="23912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3901-6DA5-AA41-183F-629D700523DA}"/>
              </a:ext>
            </a:extLst>
          </p:cNvPr>
          <p:cNvSpPr>
            <a:spLocks noGrp="1"/>
          </p:cNvSpPr>
          <p:nvPr>
            <p:ph type="title"/>
          </p:nvPr>
        </p:nvSpPr>
        <p:spPr/>
        <p:txBody>
          <a:bodyPr/>
          <a:lstStyle/>
          <a:p>
            <a:r>
              <a:rPr lang="en-US" dirty="0"/>
              <a:t>Actuarial update</a:t>
            </a:r>
          </a:p>
        </p:txBody>
      </p:sp>
      <p:pic>
        <p:nvPicPr>
          <p:cNvPr id="6" name="Content Placeholder 5">
            <a:extLst>
              <a:ext uri="{FF2B5EF4-FFF2-40B4-BE49-F238E27FC236}">
                <a16:creationId xmlns:a16="http://schemas.microsoft.com/office/drawing/2014/main" id="{646249AA-904B-EE48-5E42-2F104C2FF3D9}"/>
              </a:ext>
            </a:extLst>
          </p:cNvPr>
          <p:cNvPicPr>
            <a:picLocks noGrp="1" noChangeAspect="1"/>
          </p:cNvPicPr>
          <p:nvPr>
            <p:ph idx="1"/>
          </p:nvPr>
        </p:nvPicPr>
        <p:blipFill>
          <a:blip r:embed="rId3"/>
          <a:stretch>
            <a:fillRect/>
          </a:stretch>
        </p:blipFill>
        <p:spPr>
          <a:xfrm>
            <a:off x="3107954" y="1828800"/>
            <a:ext cx="5655046" cy="3506534"/>
          </a:xfrm>
        </p:spPr>
      </p:pic>
      <p:sp>
        <p:nvSpPr>
          <p:cNvPr id="4" name="Subtitle 3">
            <a:extLst>
              <a:ext uri="{FF2B5EF4-FFF2-40B4-BE49-F238E27FC236}">
                <a16:creationId xmlns:a16="http://schemas.microsoft.com/office/drawing/2014/main" id="{84C27F5A-2A39-C226-A95E-181CAE4D8E5D}"/>
              </a:ext>
            </a:extLst>
          </p:cNvPr>
          <p:cNvSpPr>
            <a:spLocks noGrp="1"/>
          </p:cNvSpPr>
          <p:nvPr>
            <p:ph type="subTitle" idx="13"/>
          </p:nvPr>
        </p:nvSpPr>
        <p:spPr/>
        <p:txBody>
          <a:bodyPr>
            <a:normAutofit lnSpcReduction="10000"/>
          </a:bodyPr>
          <a:lstStyle/>
          <a:p>
            <a:r>
              <a:rPr lang="en-US" dirty="0"/>
              <a:t>Employer Incentive Fund (EIF)</a:t>
            </a:r>
          </a:p>
        </p:txBody>
      </p:sp>
      <p:sp>
        <p:nvSpPr>
          <p:cNvPr id="3" name="Subtitle 3">
            <a:extLst>
              <a:ext uri="{FF2B5EF4-FFF2-40B4-BE49-F238E27FC236}">
                <a16:creationId xmlns:a16="http://schemas.microsoft.com/office/drawing/2014/main" id="{26E35609-E180-97BA-85E0-13192DCEDE9B}"/>
              </a:ext>
            </a:extLst>
          </p:cNvPr>
          <p:cNvSpPr txBox="1">
            <a:spLocks/>
          </p:cNvSpPr>
          <p:nvPr/>
        </p:nvSpPr>
        <p:spPr>
          <a:xfrm>
            <a:off x="838200" y="1784353"/>
            <a:ext cx="9144000" cy="4730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etropolis Semi Bold" panose="000007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Metropolis" panose="00000500000000000000" pitchFamily="2" charset="0"/>
              </a:rPr>
              <a:t>Cycle 1</a:t>
            </a:r>
          </a:p>
        </p:txBody>
      </p:sp>
    </p:spTree>
    <p:extLst>
      <p:ext uri="{BB962C8B-B14F-4D97-AF65-F5344CB8AC3E}">
        <p14:creationId xmlns:p14="http://schemas.microsoft.com/office/powerpoint/2010/main" val="1664517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8150-2F79-0015-EA93-230CFE38EF42}"/>
              </a:ext>
            </a:extLst>
          </p:cNvPr>
          <p:cNvSpPr txBox="1">
            <a:spLocks/>
          </p:cNvSpPr>
          <p:nvPr/>
        </p:nvSpPr>
        <p:spPr>
          <a:xfrm>
            <a:off x="508000" y="365128"/>
            <a:ext cx="10515600" cy="47307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etropolis" panose="00000500000000000000" pitchFamily="2" charset="0"/>
                <a:ea typeface="+mj-ea"/>
                <a:cs typeface="+mj-cs"/>
              </a:defRPr>
            </a:lvl1pPr>
          </a:lstStyle>
          <a:p>
            <a:r>
              <a:rPr lang="en-US" b="0" dirty="0">
                <a:latin typeface="Metropolis Black" panose="00000A00000000000000" pitchFamily="2" charset="0"/>
              </a:rPr>
              <a:t>Actuarial update</a:t>
            </a:r>
          </a:p>
        </p:txBody>
      </p:sp>
      <p:sp>
        <p:nvSpPr>
          <p:cNvPr id="5" name="TextBox 4">
            <a:extLst>
              <a:ext uri="{FF2B5EF4-FFF2-40B4-BE49-F238E27FC236}">
                <a16:creationId xmlns:a16="http://schemas.microsoft.com/office/drawing/2014/main" id="{AEF74044-7D35-A894-74B1-528921E85AEA}"/>
              </a:ext>
            </a:extLst>
          </p:cNvPr>
          <p:cNvSpPr txBox="1"/>
          <p:nvPr/>
        </p:nvSpPr>
        <p:spPr>
          <a:xfrm>
            <a:off x="838200" y="2286189"/>
            <a:ext cx="2286000" cy="584775"/>
          </a:xfrm>
          <a:prstGeom prst="rect">
            <a:avLst/>
          </a:prstGeom>
          <a:noFill/>
        </p:spPr>
        <p:txBody>
          <a:bodyPr wrap="square" rtlCol="0">
            <a:spAutoFit/>
          </a:bodyPr>
          <a:lstStyle/>
          <a:p>
            <a:r>
              <a:rPr lang="en-US" sz="1600" dirty="0">
                <a:latin typeface="Metropolis" panose="00000500000000000000" pitchFamily="2" charset="0"/>
              </a:rPr>
              <a:t>Information through November 30, 2023.</a:t>
            </a:r>
          </a:p>
        </p:txBody>
      </p:sp>
      <p:sp>
        <p:nvSpPr>
          <p:cNvPr id="8" name="Subtitle 3">
            <a:extLst>
              <a:ext uri="{FF2B5EF4-FFF2-40B4-BE49-F238E27FC236}">
                <a16:creationId xmlns:a16="http://schemas.microsoft.com/office/drawing/2014/main" id="{E8DE5F60-7241-1FE7-5C56-AD10B00A5A96}"/>
              </a:ext>
            </a:extLst>
          </p:cNvPr>
          <p:cNvSpPr txBox="1">
            <a:spLocks/>
          </p:cNvSpPr>
          <p:nvPr/>
        </p:nvSpPr>
        <p:spPr>
          <a:xfrm>
            <a:off x="838200" y="1784353"/>
            <a:ext cx="9144000" cy="4730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etropolis Semi Bold" panose="000007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Metropolis" panose="00000500000000000000" pitchFamily="2" charset="0"/>
              </a:rPr>
              <a:t>Cycle 1</a:t>
            </a:r>
          </a:p>
        </p:txBody>
      </p:sp>
      <p:pic>
        <p:nvPicPr>
          <p:cNvPr id="10" name="Graphic 9">
            <a:extLst>
              <a:ext uri="{FF2B5EF4-FFF2-40B4-BE49-F238E27FC236}">
                <a16:creationId xmlns:a16="http://schemas.microsoft.com/office/drawing/2014/main" id="{E6F17BEC-A282-8497-E4BF-2BEFD6AA2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9125" y="672394"/>
            <a:ext cx="5553075" cy="5820478"/>
          </a:xfrm>
          <a:prstGeom prst="rect">
            <a:avLst/>
          </a:prstGeom>
        </p:spPr>
      </p:pic>
      <p:sp>
        <p:nvSpPr>
          <p:cNvPr id="11" name="Subtitle 3">
            <a:extLst>
              <a:ext uri="{FF2B5EF4-FFF2-40B4-BE49-F238E27FC236}">
                <a16:creationId xmlns:a16="http://schemas.microsoft.com/office/drawing/2014/main" id="{242A1089-F4A2-B984-2C7D-175023C65F3A}"/>
              </a:ext>
            </a:extLst>
          </p:cNvPr>
          <p:cNvSpPr txBox="1">
            <a:spLocks/>
          </p:cNvSpPr>
          <p:nvPr/>
        </p:nvSpPr>
        <p:spPr>
          <a:xfrm>
            <a:off x="527169" y="838203"/>
            <a:ext cx="9144000" cy="4730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etropolis Semi Bold" panose="00000700000000000000" pitchFamily="2" charset="0"/>
              </a:rPr>
              <a:t>EIF</a:t>
            </a:r>
          </a:p>
        </p:txBody>
      </p:sp>
    </p:spTree>
    <p:extLst>
      <p:ext uri="{BB962C8B-B14F-4D97-AF65-F5344CB8AC3E}">
        <p14:creationId xmlns:p14="http://schemas.microsoft.com/office/powerpoint/2010/main" val="198922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12D3-06FF-8937-BE9E-75A6C3BDA05F}"/>
              </a:ext>
            </a:extLst>
          </p:cNvPr>
          <p:cNvSpPr>
            <a:spLocks noGrp="1"/>
          </p:cNvSpPr>
          <p:nvPr>
            <p:ph type="title"/>
          </p:nvPr>
        </p:nvSpPr>
        <p:spPr/>
        <p:txBody>
          <a:bodyPr/>
          <a:lstStyle/>
          <a:p>
            <a:r>
              <a:rPr lang="en-US" dirty="0"/>
              <a:t>Actuarial update</a:t>
            </a:r>
          </a:p>
        </p:txBody>
      </p:sp>
      <p:sp>
        <p:nvSpPr>
          <p:cNvPr id="3" name="Content Placeholder 2">
            <a:extLst>
              <a:ext uri="{FF2B5EF4-FFF2-40B4-BE49-F238E27FC236}">
                <a16:creationId xmlns:a16="http://schemas.microsoft.com/office/drawing/2014/main" id="{BB48299E-909F-7B8C-3E20-4F3814DE8CF7}"/>
              </a:ext>
            </a:extLst>
          </p:cNvPr>
          <p:cNvSpPr>
            <a:spLocks noGrp="1"/>
          </p:cNvSpPr>
          <p:nvPr>
            <p:ph idx="1"/>
          </p:nvPr>
        </p:nvSpPr>
        <p:spPr>
          <a:xfrm>
            <a:off x="838200" y="1752600"/>
            <a:ext cx="9906000" cy="4117974"/>
          </a:xfrm>
        </p:spPr>
        <p:txBody>
          <a:bodyPr/>
          <a:lstStyle/>
          <a:p>
            <a:r>
              <a:rPr lang="en-US" b="1" dirty="0"/>
              <a:t>2025 funding</a:t>
            </a:r>
          </a:p>
          <a:p>
            <a:pPr marL="342900" indent="-230188">
              <a:lnSpc>
                <a:spcPct val="114000"/>
              </a:lnSpc>
              <a:spcBef>
                <a:spcPts val="1200"/>
              </a:spcBef>
              <a:buFont typeface="Wingdings" panose="05000000000000000000" pitchFamily="2" charset="2"/>
              <a:buChar char="§"/>
            </a:pPr>
            <a:r>
              <a:rPr lang="en-US" sz="1600" dirty="0"/>
              <a:t>New round of funding in 2025.</a:t>
            </a:r>
          </a:p>
          <a:p>
            <a:pPr marL="342900" indent="-230188">
              <a:lnSpc>
                <a:spcPct val="114000"/>
              </a:lnSpc>
              <a:spcBef>
                <a:spcPts val="1200"/>
              </a:spcBef>
              <a:buFont typeface="Wingdings" panose="05000000000000000000" pitchFamily="2" charset="2"/>
              <a:buChar char="§"/>
            </a:pPr>
            <a:r>
              <a:rPr lang="en-US" sz="1600" dirty="0"/>
              <a:t>Amount of available funds will be approximately $40,000,000.</a:t>
            </a:r>
          </a:p>
          <a:p>
            <a:pPr marL="342900" indent="-230188">
              <a:lnSpc>
                <a:spcPct val="114000"/>
              </a:lnSpc>
              <a:spcBef>
                <a:spcPts val="1200"/>
              </a:spcBef>
              <a:buFont typeface="Wingdings" panose="05000000000000000000" pitchFamily="2" charset="2"/>
              <a:buChar char="§"/>
            </a:pPr>
            <a:r>
              <a:rPr lang="en-US" sz="1600" dirty="0"/>
              <a:t>Employers with UAL &gt; 200% given priority — first 90 days of application period.</a:t>
            </a:r>
          </a:p>
          <a:p>
            <a:pPr marL="342900" indent="-230188">
              <a:lnSpc>
                <a:spcPct val="114000"/>
              </a:lnSpc>
              <a:spcBef>
                <a:spcPts val="1200"/>
              </a:spcBef>
              <a:buFont typeface="Wingdings" panose="05000000000000000000" pitchFamily="2" charset="2"/>
              <a:buChar char="§"/>
            </a:pPr>
            <a:r>
              <a:rPr lang="en-US" sz="1600" dirty="0"/>
              <a:t>Employer survey will be conducted later this summer to gauge interest and solicit input on preferred application dates.</a:t>
            </a:r>
          </a:p>
        </p:txBody>
      </p:sp>
      <p:sp>
        <p:nvSpPr>
          <p:cNvPr id="4" name="Subtitle 3">
            <a:extLst>
              <a:ext uri="{FF2B5EF4-FFF2-40B4-BE49-F238E27FC236}">
                <a16:creationId xmlns:a16="http://schemas.microsoft.com/office/drawing/2014/main" id="{C266DAE2-1709-6665-3CE7-123BC11C2C6B}"/>
              </a:ext>
            </a:extLst>
          </p:cNvPr>
          <p:cNvSpPr>
            <a:spLocks noGrp="1"/>
          </p:cNvSpPr>
          <p:nvPr>
            <p:ph type="subTitle" idx="13"/>
          </p:nvPr>
        </p:nvSpPr>
        <p:spPr>
          <a:xfrm>
            <a:off x="527169" y="838203"/>
            <a:ext cx="9144000" cy="685797"/>
          </a:xfrm>
        </p:spPr>
        <p:txBody>
          <a:bodyPr>
            <a:normAutofit/>
          </a:bodyPr>
          <a:lstStyle/>
          <a:p>
            <a:r>
              <a:rPr lang="en-US" dirty="0"/>
              <a:t>Employer Incentive  Fund (EIF)</a:t>
            </a:r>
          </a:p>
        </p:txBody>
      </p:sp>
    </p:spTree>
    <p:extLst>
      <p:ext uri="{BB962C8B-B14F-4D97-AF65-F5344CB8AC3E}">
        <p14:creationId xmlns:p14="http://schemas.microsoft.com/office/powerpoint/2010/main" val="2373632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a:xfrm>
            <a:off x="508000" y="365128"/>
            <a:ext cx="10515600" cy="625472"/>
          </a:xfrm>
        </p:spPr>
        <p:txBody>
          <a:bodyPr/>
          <a:lstStyle/>
          <a:p>
            <a:r>
              <a:rPr lang="en-US" dirty="0"/>
              <a:t>Actuarial update</a:t>
            </a:r>
            <a:br>
              <a:rPr lang="en-US" dirty="0"/>
            </a:br>
            <a:r>
              <a:rPr lang="en-US" sz="2800" b="0" dirty="0">
                <a:latin typeface="Metropolis Semi Bold" panose="00000700000000000000" pitchFamily="2" charset="0"/>
              </a:rPr>
              <a:t>Expiration of side accounts</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676399"/>
            <a:ext cx="10515600" cy="4029163"/>
          </a:xfrm>
        </p:spPr>
        <p:txBody>
          <a:bodyPr/>
          <a:lstStyle/>
          <a:p>
            <a:pPr marL="0" indent="0">
              <a:lnSpc>
                <a:spcPct val="114000"/>
              </a:lnSpc>
              <a:buNone/>
            </a:pPr>
            <a:r>
              <a:rPr lang="en-US" b="1" dirty="0"/>
              <a:t>Amortization</a:t>
            </a:r>
          </a:p>
          <a:p>
            <a:pPr marL="0" indent="0">
              <a:lnSpc>
                <a:spcPct val="114000"/>
              </a:lnSpc>
              <a:buNone/>
            </a:pPr>
            <a:r>
              <a:rPr lang="en-US" dirty="0"/>
              <a:t>Most side accounts are scheduled to fully amortize on 12/31/2027:</a:t>
            </a:r>
          </a:p>
          <a:p>
            <a:pPr marL="463550" lvl="1">
              <a:lnSpc>
                <a:spcPct val="114000"/>
              </a:lnSpc>
            </a:pPr>
            <a:r>
              <a:rPr lang="en-US" sz="1800" dirty="0"/>
              <a:t>183 out of 349 (52%).</a:t>
            </a:r>
          </a:p>
          <a:p>
            <a:pPr marL="463550" lvl="1">
              <a:lnSpc>
                <a:spcPct val="114000"/>
              </a:lnSpc>
            </a:pPr>
            <a:r>
              <a:rPr lang="en-US" sz="1800" dirty="0"/>
              <a:t>Only 15 other side accounts are currently set to amortize before 2037.</a:t>
            </a:r>
            <a:endParaRPr lang="en-US" sz="2400" dirty="0"/>
          </a:p>
          <a:p>
            <a:pPr marL="0" indent="0">
              <a:lnSpc>
                <a:spcPct val="114000"/>
              </a:lnSpc>
              <a:spcBef>
                <a:spcPts val="1800"/>
              </a:spcBef>
              <a:buNone/>
            </a:pPr>
            <a:r>
              <a:rPr lang="en-US" dirty="0"/>
              <a:t>Key items to consider when planning actions to resolve:</a:t>
            </a:r>
          </a:p>
          <a:p>
            <a:pPr marL="463550" lvl="1">
              <a:lnSpc>
                <a:spcPct val="114000"/>
              </a:lnSpc>
            </a:pPr>
            <a:r>
              <a:rPr lang="en-US" sz="1800" dirty="0"/>
              <a:t>Cash-flow concerns for employers using pension obligation bonds.</a:t>
            </a:r>
          </a:p>
          <a:p>
            <a:pPr marL="463550" lvl="1">
              <a:lnSpc>
                <a:spcPct val="114000"/>
              </a:lnSpc>
            </a:pPr>
            <a:r>
              <a:rPr lang="en-US" sz="1800" dirty="0"/>
              <a:t>Challenges implementing mid-biennium rate changes.</a:t>
            </a:r>
          </a:p>
          <a:p>
            <a:pPr marL="463550" lvl="1">
              <a:lnSpc>
                <a:spcPct val="114000"/>
              </a:lnSpc>
            </a:pPr>
            <a:r>
              <a:rPr lang="en-US" sz="1800" dirty="0"/>
              <a:t>Desire to not “over withdraw” side account balances.</a:t>
            </a:r>
          </a:p>
          <a:p>
            <a:pPr lvl="2"/>
            <a:endParaRPr lang="en-US" sz="1400" dirty="0"/>
          </a:p>
          <a:p>
            <a:endParaRPr lang="en-US" dirty="0"/>
          </a:p>
        </p:txBody>
      </p:sp>
      <p:sp>
        <p:nvSpPr>
          <p:cNvPr id="15" name="Slide Number Placeholder 1">
            <a:extLst>
              <a:ext uri="{FF2B5EF4-FFF2-40B4-BE49-F238E27FC236}">
                <a16:creationId xmlns:a16="http://schemas.microsoft.com/office/drawing/2014/main" id="{2A89BB26-CE42-33EC-B1FF-D8227DE4229B}"/>
              </a:ext>
            </a:extLst>
          </p:cNvPr>
          <p:cNvSpPr>
            <a:spLocks noGrp="1"/>
          </p:cNvSpPr>
          <p:nvPr>
            <p:ph type="sldNum" sz="quarter" idx="12"/>
          </p:nvPr>
        </p:nvSpPr>
        <p:spPr>
          <a:noFill/>
        </p:spPr>
        <p:txBody>
          <a:bodyPr wrap="none"/>
          <a:lstStyle/>
          <a:p>
            <a:fld id="{11629A92-711F-AD44-8C82-8DDDFCFAFFD3}" type="slidenum">
              <a:rPr lang="en-US" smtClean="0">
                <a:solidFill>
                  <a:srgbClr val="14506E"/>
                </a:solidFill>
                <a:latin typeface="Metropolis Black" panose="00000A00000000000000" pitchFamily="2" charset="0"/>
              </a:rPr>
              <a:pPr/>
              <a:t>19</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282574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696278" y="132522"/>
            <a:ext cx="8812696" cy="5811078"/>
          </a:xfrm>
          <a:prstGeom prst="rect">
            <a:avLst/>
          </a:prstGeom>
          <a:solidFill>
            <a:srgbClr val="1450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6" name="Title 5">
            <a:extLst>
              <a:ext uri="{FF2B5EF4-FFF2-40B4-BE49-F238E27FC236}">
                <a16:creationId xmlns:a16="http://schemas.microsoft.com/office/drawing/2014/main" id="{C016F165-C843-6CBB-BEEB-2D601F0260B9}"/>
              </a:ext>
            </a:extLst>
          </p:cNvPr>
          <p:cNvSpPr>
            <a:spLocks noGrp="1"/>
          </p:cNvSpPr>
          <p:nvPr>
            <p:ph type="title"/>
          </p:nvPr>
        </p:nvSpPr>
        <p:spPr>
          <a:xfrm>
            <a:off x="786889" y="1676400"/>
            <a:ext cx="10515600" cy="574846"/>
          </a:xfrm>
        </p:spPr>
        <p:txBody>
          <a:bodyPr/>
          <a:lstStyle/>
          <a:p>
            <a:r>
              <a:rPr lang="en-US" dirty="0"/>
              <a:t>Agenda</a:t>
            </a:r>
          </a:p>
        </p:txBody>
      </p:sp>
      <p:sp>
        <p:nvSpPr>
          <p:cNvPr id="8" name="Content Placeholder 7">
            <a:extLst>
              <a:ext uri="{FF2B5EF4-FFF2-40B4-BE49-F238E27FC236}">
                <a16:creationId xmlns:a16="http://schemas.microsoft.com/office/drawing/2014/main" id="{BC106B62-1FA4-F3FD-0496-7F418F1F5043}"/>
              </a:ext>
            </a:extLst>
          </p:cNvPr>
          <p:cNvSpPr>
            <a:spLocks noGrp="1"/>
          </p:cNvSpPr>
          <p:nvPr>
            <p:ph sz="quarter" idx="13"/>
          </p:nvPr>
        </p:nvSpPr>
        <p:spPr>
          <a:xfrm>
            <a:off x="1764670" y="2823116"/>
            <a:ext cx="4191001" cy="2743199"/>
          </a:xfrm>
        </p:spPr>
        <p:txBody>
          <a:bodyPr>
            <a:noAutofit/>
          </a:bodyPr>
          <a:lstStyle/>
          <a:p>
            <a:pPr>
              <a:lnSpc>
                <a:spcPct val="120000"/>
              </a:lnSpc>
            </a:pPr>
            <a:r>
              <a:rPr lang="en-US" sz="2400" dirty="0">
                <a:latin typeface="Metropolis Semi Bold" panose="00000700000000000000" pitchFamily="2" charset="0"/>
              </a:rPr>
              <a:t>Director’s Office update</a:t>
            </a:r>
          </a:p>
          <a:p>
            <a:pPr>
              <a:lnSpc>
                <a:spcPct val="120000"/>
              </a:lnSpc>
              <a:spcBef>
                <a:spcPts val="1800"/>
              </a:spcBef>
            </a:pPr>
            <a:r>
              <a:rPr lang="en-US" sz="2400" dirty="0">
                <a:latin typeface="Metropolis Semi Bold" panose="00000700000000000000" pitchFamily="2" charset="0"/>
              </a:rPr>
              <a:t>Legislative update</a:t>
            </a:r>
          </a:p>
          <a:p>
            <a:pPr>
              <a:lnSpc>
                <a:spcPct val="120000"/>
              </a:lnSpc>
              <a:spcBef>
                <a:spcPts val="1800"/>
              </a:spcBef>
            </a:pPr>
            <a:r>
              <a:rPr lang="en-US" sz="2400" dirty="0">
                <a:latin typeface="Metropolis Semi Bold" panose="00000700000000000000" pitchFamily="2" charset="0"/>
              </a:rPr>
              <a:t>Modernization update</a:t>
            </a:r>
          </a:p>
          <a:p>
            <a:pPr>
              <a:lnSpc>
                <a:spcPct val="120000"/>
              </a:lnSpc>
              <a:spcBef>
                <a:spcPts val="1800"/>
              </a:spcBef>
            </a:pPr>
            <a:r>
              <a:rPr lang="en-US" sz="2400" dirty="0">
                <a:latin typeface="Metropolis Semi Bold" panose="00000700000000000000" pitchFamily="2" charset="0"/>
              </a:rPr>
              <a:t>Actuarial update</a:t>
            </a:r>
          </a:p>
          <a:p>
            <a:endParaRPr lang="en-US" sz="2400" dirty="0">
              <a:latin typeface="Metropolis Semi Bold" panose="00000700000000000000" pitchFamily="2" charset="0"/>
            </a:endParaRPr>
          </a:p>
        </p:txBody>
      </p:sp>
      <p:cxnSp>
        <p:nvCxnSpPr>
          <p:cNvPr id="19" name="Straight Connector 18"/>
          <p:cNvCxnSpPr/>
          <p:nvPr/>
        </p:nvCxnSpPr>
        <p:spPr>
          <a:xfrm>
            <a:off x="3308416" y="243840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802EF1E-E558-A50E-39AA-0F61D089CCF3}"/>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2</a:t>
            </a:fld>
            <a:endParaRPr lang="en-US" dirty="0">
              <a:solidFill>
                <a:srgbClr val="14506E"/>
              </a:solidFill>
              <a:latin typeface="Metropolis Black" panose="00000A00000000000000" pitchFamily="2" charset="0"/>
            </a:endParaRPr>
          </a:p>
        </p:txBody>
      </p:sp>
      <p:sp>
        <p:nvSpPr>
          <p:cNvPr id="3" name="TextBox 2">
            <a:extLst>
              <a:ext uri="{FF2B5EF4-FFF2-40B4-BE49-F238E27FC236}">
                <a16:creationId xmlns:a16="http://schemas.microsoft.com/office/drawing/2014/main" id="{A93D10D7-3B10-D317-55F8-5EADD53E1412}"/>
              </a:ext>
            </a:extLst>
          </p:cNvPr>
          <p:cNvSpPr txBox="1"/>
          <p:nvPr/>
        </p:nvSpPr>
        <p:spPr>
          <a:xfrm>
            <a:off x="6336538" y="2819400"/>
            <a:ext cx="5372165" cy="2091342"/>
          </a:xfrm>
          <a:prstGeom prst="rect">
            <a:avLst/>
          </a:prstGeom>
          <a:noFill/>
        </p:spPr>
        <p:txBody>
          <a:bodyPr wrap="square" rtlCol="0">
            <a:spAutoFit/>
          </a:bodyPr>
          <a:lstStyle/>
          <a:p>
            <a:pPr marL="228600" indent="-228600" defTabSz="914400">
              <a:lnSpc>
                <a:spcPct val="120000"/>
              </a:lnSpc>
              <a:spcBef>
                <a:spcPts val="1000"/>
              </a:spcBef>
              <a:buFont typeface="Wingdings" panose="05000000000000000000" pitchFamily="2" charset="2"/>
              <a:buChar char="§"/>
            </a:pPr>
            <a:r>
              <a:rPr lang="en-US" sz="2400" dirty="0">
                <a:solidFill>
                  <a:schemeClr val="bg1"/>
                </a:solidFill>
                <a:latin typeface="Metropolis Semi Bold" panose="00000700000000000000" pitchFamily="2" charset="0"/>
              </a:rPr>
              <a:t>Employer Service Center update</a:t>
            </a:r>
          </a:p>
          <a:p>
            <a:pPr marL="228600" indent="-228600" defTabSz="914400">
              <a:lnSpc>
                <a:spcPct val="120000"/>
              </a:lnSpc>
              <a:spcBef>
                <a:spcPts val="1800"/>
              </a:spcBef>
              <a:buFont typeface="Wingdings" panose="05000000000000000000" pitchFamily="2" charset="2"/>
              <a:buChar char="§"/>
            </a:pPr>
            <a:r>
              <a:rPr lang="en-US" sz="2400" dirty="0">
                <a:solidFill>
                  <a:schemeClr val="bg1"/>
                </a:solidFill>
                <a:latin typeface="Metropolis Semi Bold" panose="00000700000000000000" pitchFamily="2" charset="0"/>
              </a:rPr>
              <a:t>Communications update</a:t>
            </a:r>
          </a:p>
          <a:p>
            <a:pPr marL="228600" indent="-228600" defTabSz="914400">
              <a:lnSpc>
                <a:spcPct val="120000"/>
              </a:lnSpc>
              <a:spcBef>
                <a:spcPts val="1800"/>
              </a:spcBef>
              <a:buFont typeface="Wingdings" panose="05000000000000000000" pitchFamily="2" charset="2"/>
              <a:buChar char="§"/>
            </a:pPr>
            <a:r>
              <a:rPr lang="en-US" sz="2400" dirty="0">
                <a:solidFill>
                  <a:schemeClr val="bg1"/>
                </a:solidFill>
                <a:latin typeface="Metropolis Semi Bold" panose="00000700000000000000" pitchFamily="2" charset="0"/>
              </a:rPr>
              <a:t>Open discussion</a:t>
            </a:r>
          </a:p>
          <a:p>
            <a:endParaRPr lang="en-US" dirty="0"/>
          </a:p>
        </p:txBody>
      </p:sp>
    </p:spTree>
    <p:extLst>
      <p:ext uri="{BB962C8B-B14F-4D97-AF65-F5344CB8AC3E}">
        <p14:creationId xmlns:p14="http://schemas.microsoft.com/office/powerpoint/2010/main" val="414936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56A4-DA93-A33D-380A-B9276CC43527}"/>
              </a:ext>
            </a:extLst>
          </p:cNvPr>
          <p:cNvSpPr>
            <a:spLocks noGrp="1"/>
          </p:cNvSpPr>
          <p:nvPr>
            <p:ph type="title"/>
          </p:nvPr>
        </p:nvSpPr>
        <p:spPr/>
        <p:txBody>
          <a:bodyPr/>
          <a:lstStyle/>
          <a:p>
            <a:r>
              <a:rPr lang="en-US" dirty="0"/>
              <a:t>Actuarial update</a:t>
            </a:r>
          </a:p>
        </p:txBody>
      </p:sp>
      <p:sp>
        <p:nvSpPr>
          <p:cNvPr id="3" name="Content Placeholder 2">
            <a:extLst>
              <a:ext uri="{FF2B5EF4-FFF2-40B4-BE49-F238E27FC236}">
                <a16:creationId xmlns:a16="http://schemas.microsoft.com/office/drawing/2014/main" id="{85F0F6A9-04FF-4071-F425-FE723B7445D7}"/>
              </a:ext>
            </a:extLst>
          </p:cNvPr>
          <p:cNvSpPr>
            <a:spLocks noGrp="1"/>
          </p:cNvSpPr>
          <p:nvPr>
            <p:ph idx="1"/>
          </p:nvPr>
        </p:nvSpPr>
        <p:spPr>
          <a:xfrm>
            <a:off x="838200" y="1752600"/>
            <a:ext cx="10515600" cy="4117974"/>
          </a:xfrm>
        </p:spPr>
        <p:txBody>
          <a:bodyPr/>
          <a:lstStyle/>
          <a:p>
            <a:r>
              <a:rPr lang="en-US" b="1" dirty="0"/>
              <a:t>Proposed method to expire side accounts – Part 1</a:t>
            </a:r>
          </a:p>
          <a:p>
            <a:pPr marL="342900" indent="-342900">
              <a:buFont typeface="Wingdings" panose="05000000000000000000" pitchFamily="2" charset="2"/>
              <a:buChar char="§"/>
            </a:pPr>
            <a:endParaRPr lang="en-US" dirty="0"/>
          </a:p>
        </p:txBody>
      </p:sp>
      <p:sp>
        <p:nvSpPr>
          <p:cNvPr id="4" name="Subtitle 3">
            <a:extLst>
              <a:ext uri="{FF2B5EF4-FFF2-40B4-BE49-F238E27FC236}">
                <a16:creationId xmlns:a16="http://schemas.microsoft.com/office/drawing/2014/main" id="{4B7E37FB-B7E7-E928-157D-BE6D5EDF947C}"/>
              </a:ext>
            </a:extLst>
          </p:cNvPr>
          <p:cNvSpPr>
            <a:spLocks noGrp="1"/>
          </p:cNvSpPr>
          <p:nvPr>
            <p:ph type="subTitle" idx="13"/>
          </p:nvPr>
        </p:nvSpPr>
        <p:spPr/>
        <p:txBody>
          <a:bodyPr>
            <a:normAutofit lnSpcReduction="10000"/>
          </a:bodyPr>
          <a:lstStyle/>
          <a:p>
            <a:r>
              <a:rPr lang="en-US" dirty="0"/>
              <a:t>Expiration of side accounts</a:t>
            </a:r>
          </a:p>
        </p:txBody>
      </p:sp>
      <p:graphicFrame>
        <p:nvGraphicFramePr>
          <p:cNvPr id="5" name="Diagram 4">
            <a:extLst>
              <a:ext uri="{FF2B5EF4-FFF2-40B4-BE49-F238E27FC236}">
                <a16:creationId xmlns:a16="http://schemas.microsoft.com/office/drawing/2014/main" id="{4FFD7F7C-431C-E368-A6CD-92DD85575544}"/>
              </a:ext>
            </a:extLst>
          </p:cNvPr>
          <p:cNvGraphicFramePr/>
          <p:nvPr>
            <p:extLst>
              <p:ext uri="{D42A27DB-BD31-4B8C-83A1-F6EECF244321}">
                <p14:modId xmlns:p14="http://schemas.microsoft.com/office/powerpoint/2010/main" val="3945393065"/>
              </p:ext>
            </p:extLst>
          </p:nvPr>
        </p:nvGraphicFramePr>
        <p:xfrm>
          <a:off x="916488" y="2321490"/>
          <a:ext cx="6604000" cy="3589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8BAB2ECF-D849-E8D2-1CBA-B0DB134CA1DD}"/>
              </a:ext>
            </a:extLst>
          </p:cNvPr>
          <p:cNvGrpSpPr/>
          <p:nvPr/>
        </p:nvGrpSpPr>
        <p:grpSpPr>
          <a:xfrm>
            <a:off x="7543800" y="2353731"/>
            <a:ext cx="2330131" cy="3557625"/>
            <a:chOff x="-153785" y="-1"/>
            <a:chExt cx="2982034" cy="3132666"/>
          </a:xfrm>
        </p:grpSpPr>
        <p:sp>
          <p:nvSpPr>
            <p:cNvPr id="10" name="Flowchart: Manual Operation 9">
              <a:extLst>
                <a:ext uri="{FF2B5EF4-FFF2-40B4-BE49-F238E27FC236}">
                  <a16:creationId xmlns:a16="http://schemas.microsoft.com/office/drawing/2014/main" id="{564DCFA6-8FC2-6C4C-4614-078FA4A5592C}"/>
                </a:ext>
              </a:extLst>
            </p:cNvPr>
            <p:cNvSpPr/>
            <p:nvPr/>
          </p:nvSpPr>
          <p:spPr>
            <a:xfrm rot="16200000">
              <a:off x="-229101" y="75315"/>
              <a:ext cx="3132666" cy="2982034"/>
            </a:xfrm>
            <a:prstGeom prst="flowChartOffpageConnector">
              <a:avLst/>
            </a:prstGeom>
            <a:solidFill>
              <a:srgbClr val="1450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lowchart: Manual Operation 4">
              <a:extLst>
                <a:ext uri="{FF2B5EF4-FFF2-40B4-BE49-F238E27FC236}">
                  <a16:creationId xmlns:a16="http://schemas.microsoft.com/office/drawing/2014/main" id="{C70E054B-B691-E50E-FAF2-7FA6505B1273}"/>
                </a:ext>
              </a:extLst>
            </p:cNvPr>
            <p:cNvSpPr txBox="1"/>
            <p:nvPr/>
          </p:nvSpPr>
          <p:spPr>
            <a:xfrm>
              <a:off x="-153785" y="543381"/>
              <a:ext cx="2982031" cy="1879600"/>
            </a:xfrm>
            <a:prstGeom prst="flowChartOffpageConnector">
              <a:avLst/>
            </a:prstGeom>
          </p:spPr>
          <p:style>
            <a:lnRef idx="0">
              <a:scrgbClr r="0" g="0" b="0"/>
            </a:lnRef>
            <a:fillRef idx="0">
              <a:scrgbClr r="0" g="0" b="0"/>
            </a:fillRef>
            <a:effectRef idx="0">
              <a:scrgbClr r="0" g="0" b="0"/>
            </a:effectRef>
            <a:fontRef idx="minor">
              <a:schemeClr val="lt1"/>
            </a:fontRef>
          </p:style>
          <p:txBody>
            <a:bodyPr spcFirstLastPara="0" vert="horz" wrap="square" lIns="101600" tIns="0" rIns="101600" bIns="0" numCol="1" spcCol="1270" anchor="t" anchorCtr="0">
              <a:noAutofit/>
            </a:bodyPr>
            <a:lstStyle/>
            <a:p>
              <a:pPr marL="0" lvl="0" indent="0" algn="l" defTabSz="711200">
                <a:spcBef>
                  <a:spcPct val="0"/>
                </a:spcBef>
                <a:spcAft>
                  <a:spcPct val="35000"/>
                </a:spcAft>
                <a:buFont typeface="Wingdings" panose="05000000000000000000" pitchFamily="2" charset="2"/>
                <a:buNone/>
              </a:pPr>
              <a:r>
                <a:rPr lang="en-US" sz="1600" kern="1200" dirty="0">
                  <a:latin typeface="Metropolis" panose="00000500000000000000" pitchFamily="2" charset="0"/>
                </a:rPr>
                <a:t>Employer will have option to convert residual balance into </a:t>
              </a:r>
              <a:r>
                <a:rPr lang="en-US" sz="1600" b="1" kern="1200" dirty="0">
                  <a:latin typeface="Metropolis" panose="00000500000000000000" pitchFamily="2" charset="0"/>
                </a:rPr>
                <a:t>new side account</a:t>
              </a:r>
              <a:r>
                <a:rPr lang="en-US" sz="1600" b="1" dirty="0">
                  <a:latin typeface="Metropolis" panose="00000500000000000000" pitchFamily="2" charset="0"/>
                </a:rPr>
                <a:t> </a:t>
              </a:r>
              <a:r>
                <a:rPr lang="en-US" sz="1600" dirty="0">
                  <a:latin typeface="Metropolis" panose="00000500000000000000" pitchFamily="2" charset="0"/>
                </a:rPr>
                <a:t>if</a:t>
              </a:r>
              <a:r>
                <a:rPr lang="en-US" sz="1600" kern="1200" dirty="0">
                  <a:latin typeface="Metropolis" panose="00000500000000000000" pitchFamily="2" charset="0"/>
                </a:rPr>
                <a:t>:</a:t>
              </a:r>
            </a:p>
            <a:p>
              <a:pPr marL="114300" lvl="1" indent="-114300" algn="l" defTabSz="622300">
                <a:lnSpc>
                  <a:spcPct val="114000"/>
                </a:lnSpc>
                <a:spcBef>
                  <a:spcPct val="0"/>
                </a:spcBef>
                <a:spcAft>
                  <a:spcPct val="15000"/>
                </a:spcAft>
                <a:buFont typeface="Arial" panose="020B0604020202020204" pitchFamily="34" charset="0"/>
                <a:buChar char="•"/>
              </a:pPr>
              <a:r>
                <a:rPr lang="en-US" sz="1400" kern="1200" dirty="0">
                  <a:latin typeface="Metropolis" panose="00000500000000000000" pitchFamily="2" charset="0"/>
                </a:rPr>
                <a:t>12/31/2026 side account balance is at least $500,000.</a:t>
              </a:r>
            </a:p>
            <a:p>
              <a:pPr marL="114300" lvl="1" indent="-114300" algn="l" defTabSz="622300">
                <a:lnSpc>
                  <a:spcPct val="114000"/>
                </a:lnSpc>
                <a:spcBef>
                  <a:spcPct val="0"/>
                </a:spcBef>
                <a:spcAft>
                  <a:spcPct val="15000"/>
                </a:spcAft>
                <a:buFont typeface="Arial" panose="020B0604020202020204" pitchFamily="34" charset="0"/>
                <a:buChar char="•"/>
              </a:pPr>
              <a:r>
                <a:rPr lang="en-US" sz="1400" kern="1200" dirty="0">
                  <a:latin typeface="Metropolis" panose="00000500000000000000" pitchFamily="2" charset="0"/>
                </a:rPr>
                <a:t>Employer notifies </a:t>
              </a:r>
              <a:br>
                <a:rPr lang="en-US" sz="1400" kern="1200" dirty="0">
                  <a:latin typeface="Metropolis" panose="00000500000000000000" pitchFamily="2" charset="0"/>
                </a:rPr>
              </a:br>
              <a:r>
                <a:rPr lang="en-US" sz="1400" kern="1200" dirty="0">
                  <a:latin typeface="Metropolis" panose="00000500000000000000" pitchFamily="2" charset="0"/>
                </a:rPr>
                <a:t>PERS on or before 5/31/2027.</a:t>
              </a:r>
            </a:p>
            <a:p>
              <a:pPr marL="114300" lvl="1" indent="-114300" algn="l" defTabSz="622300">
                <a:lnSpc>
                  <a:spcPct val="114000"/>
                </a:lnSpc>
                <a:spcBef>
                  <a:spcPct val="0"/>
                </a:spcBef>
                <a:spcAft>
                  <a:spcPct val="15000"/>
                </a:spcAft>
                <a:buFont typeface="Arial" panose="020B0604020202020204" pitchFamily="34" charset="0"/>
                <a:buChar char="•"/>
              </a:pPr>
              <a:endParaRPr lang="en-US" sz="1400" dirty="0">
                <a:latin typeface="Metropolis" panose="00000500000000000000" pitchFamily="2" charset="0"/>
              </a:endParaRPr>
            </a:p>
            <a:p>
              <a:pPr marL="114300" lvl="1" indent="-114300" algn="l" defTabSz="622300">
                <a:lnSpc>
                  <a:spcPct val="114000"/>
                </a:lnSpc>
                <a:spcBef>
                  <a:spcPct val="0"/>
                </a:spcBef>
                <a:spcAft>
                  <a:spcPct val="15000"/>
                </a:spcAft>
                <a:buFont typeface="Arial" panose="020B0604020202020204" pitchFamily="34" charset="0"/>
                <a:buChar char="•"/>
              </a:pPr>
              <a:endParaRPr lang="en-US" sz="1400" kern="1200" dirty="0">
                <a:latin typeface="Metropolis" panose="00000500000000000000" pitchFamily="2" charset="0"/>
              </a:endParaRPr>
            </a:p>
            <a:p>
              <a:pPr marL="114300" lvl="1" indent="-114300" algn="l" defTabSz="622300">
                <a:lnSpc>
                  <a:spcPct val="114000"/>
                </a:lnSpc>
                <a:spcBef>
                  <a:spcPct val="0"/>
                </a:spcBef>
                <a:spcAft>
                  <a:spcPct val="15000"/>
                </a:spcAft>
                <a:buFont typeface="Arial" panose="020B0604020202020204" pitchFamily="34" charset="0"/>
                <a:buChar char="•"/>
              </a:pPr>
              <a:endParaRPr lang="en-US" sz="1400" kern="1200" dirty="0">
                <a:latin typeface="Metropolis" panose="00000500000000000000" pitchFamily="2" charset="0"/>
              </a:endParaRPr>
            </a:p>
          </p:txBody>
        </p:sp>
      </p:grpSp>
      <p:grpSp>
        <p:nvGrpSpPr>
          <p:cNvPr id="7" name="Group 6">
            <a:extLst>
              <a:ext uri="{FF2B5EF4-FFF2-40B4-BE49-F238E27FC236}">
                <a16:creationId xmlns:a16="http://schemas.microsoft.com/office/drawing/2014/main" id="{C6A9CA0E-863F-59E7-664F-55CB498F46D0}"/>
              </a:ext>
            </a:extLst>
          </p:cNvPr>
          <p:cNvGrpSpPr/>
          <p:nvPr/>
        </p:nvGrpSpPr>
        <p:grpSpPr>
          <a:xfrm>
            <a:off x="9982200" y="2324499"/>
            <a:ext cx="2057400" cy="3619100"/>
            <a:chOff x="2802750" y="0"/>
            <a:chExt cx="2812603" cy="3132666"/>
          </a:xfrm>
        </p:grpSpPr>
        <p:sp>
          <p:nvSpPr>
            <p:cNvPr id="8" name="Flowchart: Manual Operation 7">
              <a:extLst>
                <a:ext uri="{FF2B5EF4-FFF2-40B4-BE49-F238E27FC236}">
                  <a16:creationId xmlns:a16="http://schemas.microsoft.com/office/drawing/2014/main" id="{A4613E78-D9BF-2FD1-B1FA-68D04F4C1D81}"/>
                </a:ext>
              </a:extLst>
            </p:cNvPr>
            <p:cNvSpPr/>
            <p:nvPr/>
          </p:nvSpPr>
          <p:spPr>
            <a:xfrm rot="16200000">
              <a:off x="2642719" y="160031"/>
              <a:ext cx="3132666" cy="2812603"/>
            </a:xfrm>
            <a:prstGeom prst="flowChartOffpageConnector">
              <a:avLst/>
            </a:prstGeom>
            <a:solidFill>
              <a:srgbClr val="1450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lowchart: Manual Operation 6">
              <a:extLst>
                <a:ext uri="{FF2B5EF4-FFF2-40B4-BE49-F238E27FC236}">
                  <a16:creationId xmlns:a16="http://schemas.microsoft.com/office/drawing/2014/main" id="{35375E38-EAFB-2B7C-16CF-19044940B566}"/>
                </a:ext>
              </a:extLst>
            </p:cNvPr>
            <p:cNvSpPr txBox="1"/>
            <p:nvPr/>
          </p:nvSpPr>
          <p:spPr>
            <a:xfrm>
              <a:off x="2802751" y="758173"/>
              <a:ext cx="2604262" cy="1879600"/>
            </a:xfrm>
            <a:prstGeom prst="flowChartOffpageConnector">
              <a:avLst/>
            </a:prstGeom>
          </p:spPr>
          <p:style>
            <a:lnRef idx="0">
              <a:scrgbClr r="0" g="0" b="0"/>
            </a:lnRef>
            <a:fillRef idx="0">
              <a:scrgbClr r="0" g="0" b="0"/>
            </a:fillRef>
            <a:effectRef idx="0">
              <a:scrgbClr r="0" g="0" b="0"/>
            </a:effectRef>
            <a:fontRef idx="minor">
              <a:schemeClr val="lt1"/>
            </a:fontRef>
          </p:style>
          <p:txBody>
            <a:bodyPr spcFirstLastPara="0" vert="horz" wrap="square" lIns="101600" tIns="0" rIns="101600" bIns="0" numCol="1" spcCol="1270" anchor="ctr" anchorCtr="0">
              <a:noAutofit/>
            </a:bodyPr>
            <a:lstStyle/>
            <a:p>
              <a:pPr marL="0" lvl="0" indent="0" algn="l" defTabSz="711200">
                <a:spcBef>
                  <a:spcPct val="0"/>
                </a:spcBef>
                <a:spcAft>
                  <a:spcPct val="35000"/>
                </a:spcAft>
                <a:buFont typeface="Wingdings" panose="05000000000000000000" pitchFamily="2" charset="2"/>
                <a:buNone/>
              </a:pPr>
              <a:r>
                <a:rPr lang="en-US" sz="1600" kern="1200" dirty="0">
                  <a:latin typeface="Metropolis" panose="00000500000000000000" pitchFamily="2" charset="0"/>
                </a:rPr>
                <a:t>New side account deposit amount and </a:t>
              </a:r>
              <a:r>
                <a:rPr lang="en-US" sz="1600" b="1" kern="1200" dirty="0">
                  <a:latin typeface="Metropolis" panose="00000500000000000000" pitchFamily="2" charset="0"/>
                </a:rPr>
                <a:t>offset rate </a:t>
              </a:r>
              <a:r>
                <a:rPr lang="en-US" sz="1600" kern="1200" dirty="0">
                  <a:latin typeface="Metropolis" panose="00000500000000000000" pitchFamily="2" charset="0"/>
                </a:rPr>
                <a:t>will be shared on 11/1/2027. </a:t>
              </a:r>
            </a:p>
            <a:p>
              <a:pPr marL="0" lvl="0" indent="0" algn="l" defTabSz="711200">
                <a:spcBef>
                  <a:spcPct val="0"/>
                </a:spcBef>
                <a:spcAft>
                  <a:spcPct val="35000"/>
                </a:spcAft>
                <a:buFont typeface="Wingdings" panose="05000000000000000000" pitchFamily="2" charset="2"/>
                <a:buNone/>
              </a:pPr>
              <a:r>
                <a:rPr lang="en-US" sz="1600" kern="1200" dirty="0">
                  <a:latin typeface="Metropolis" panose="00000500000000000000" pitchFamily="2" charset="0"/>
                </a:rPr>
                <a:t>Offset rate will apply effective 1/1/2028.</a:t>
              </a:r>
            </a:p>
          </p:txBody>
        </p:sp>
      </p:grpSp>
    </p:spTree>
    <p:extLst>
      <p:ext uri="{BB962C8B-B14F-4D97-AF65-F5344CB8AC3E}">
        <p14:creationId xmlns:p14="http://schemas.microsoft.com/office/powerpoint/2010/main" val="104651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C61E-61A2-237B-7787-EF8D29B0E8C0}"/>
              </a:ext>
            </a:extLst>
          </p:cNvPr>
          <p:cNvSpPr>
            <a:spLocks noGrp="1"/>
          </p:cNvSpPr>
          <p:nvPr>
            <p:ph type="title"/>
          </p:nvPr>
        </p:nvSpPr>
        <p:spPr/>
        <p:txBody>
          <a:bodyPr/>
          <a:lstStyle/>
          <a:p>
            <a:r>
              <a:rPr lang="en-US" dirty="0"/>
              <a:t>Actuarial update</a:t>
            </a:r>
          </a:p>
        </p:txBody>
      </p:sp>
      <p:sp>
        <p:nvSpPr>
          <p:cNvPr id="3" name="Content Placeholder 2">
            <a:extLst>
              <a:ext uri="{FF2B5EF4-FFF2-40B4-BE49-F238E27FC236}">
                <a16:creationId xmlns:a16="http://schemas.microsoft.com/office/drawing/2014/main" id="{7E39FF99-6178-43EA-C396-290A79AF7190}"/>
              </a:ext>
            </a:extLst>
          </p:cNvPr>
          <p:cNvSpPr>
            <a:spLocks noGrp="1"/>
          </p:cNvSpPr>
          <p:nvPr>
            <p:ph idx="1"/>
          </p:nvPr>
        </p:nvSpPr>
        <p:spPr>
          <a:xfrm>
            <a:off x="838200" y="1752600"/>
            <a:ext cx="10515600" cy="4117974"/>
          </a:xfrm>
        </p:spPr>
        <p:txBody>
          <a:bodyPr>
            <a:normAutofit/>
          </a:bodyPr>
          <a:lstStyle/>
          <a:p>
            <a:r>
              <a:rPr lang="en-US" b="1" dirty="0"/>
              <a:t>Proposed method to expire side accounts – Part 2</a:t>
            </a:r>
          </a:p>
        </p:txBody>
      </p:sp>
      <p:sp>
        <p:nvSpPr>
          <p:cNvPr id="4" name="Subtitle 3">
            <a:extLst>
              <a:ext uri="{FF2B5EF4-FFF2-40B4-BE49-F238E27FC236}">
                <a16:creationId xmlns:a16="http://schemas.microsoft.com/office/drawing/2014/main" id="{EECA7E23-74A4-00BB-5D5A-B85778AFA734}"/>
              </a:ext>
            </a:extLst>
          </p:cNvPr>
          <p:cNvSpPr>
            <a:spLocks noGrp="1"/>
          </p:cNvSpPr>
          <p:nvPr>
            <p:ph type="subTitle" idx="13"/>
          </p:nvPr>
        </p:nvSpPr>
        <p:spPr/>
        <p:txBody>
          <a:bodyPr>
            <a:normAutofit lnSpcReduction="10000"/>
          </a:bodyPr>
          <a:lstStyle/>
          <a:p>
            <a:r>
              <a:rPr lang="en-US" dirty="0"/>
              <a:t>Expiration of side accounts	</a:t>
            </a:r>
          </a:p>
        </p:txBody>
      </p:sp>
      <p:graphicFrame>
        <p:nvGraphicFramePr>
          <p:cNvPr id="5" name="Diagram 4">
            <a:extLst>
              <a:ext uri="{FF2B5EF4-FFF2-40B4-BE49-F238E27FC236}">
                <a16:creationId xmlns:a16="http://schemas.microsoft.com/office/drawing/2014/main" id="{2C17C26E-0EBB-469D-BC54-D9161B685A4F}"/>
              </a:ext>
            </a:extLst>
          </p:cNvPr>
          <p:cNvGraphicFramePr/>
          <p:nvPr>
            <p:extLst>
              <p:ext uri="{D42A27DB-BD31-4B8C-83A1-F6EECF244321}">
                <p14:modId xmlns:p14="http://schemas.microsoft.com/office/powerpoint/2010/main" val="3105936747"/>
              </p:ext>
            </p:extLst>
          </p:nvPr>
        </p:nvGraphicFramePr>
        <p:xfrm>
          <a:off x="916488" y="2321491"/>
          <a:ext cx="6474912" cy="3622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3B720450-942E-C958-2A4D-91AC60D38B2D}"/>
              </a:ext>
            </a:extLst>
          </p:cNvPr>
          <p:cNvGraphicFramePr/>
          <p:nvPr>
            <p:extLst>
              <p:ext uri="{D42A27DB-BD31-4B8C-83A1-F6EECF244321}">
                <p14:modId xmlns:p14="http://schemas.microsoft.com/office/powerpoint/2010/main" val="3613968657"/>
              </p:ext>
            </p:extLst>
          </p:nvPr>
        </p:nvGraphicFramePr>
        <p:xfrm>
          <a:off x="7543800" y="2323576"/>
          <a:ext cx="4337137" cy="36200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51860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Employer Service Center update</a:t>
            </a:r>
          </a:p>
        </p:txBody>
      </p:sp>
      <p:sp>
        <p:nvSpPr>
          <p:cNvPr id="10" name="Content Placeholder 9">
            <a:extLst>
              <a:ext uri="{FF2B5EF4-FFF2-40B4-BE49-F238E27FC236}">
                <a16:creationId xmlns:a16="http://schemas.microsoft.com/office/drawing/2014/main" id="{1C9B2DC5-6960-FDEA-E0C4-6AF596A9E45D}"/>
              </a:ext>
            </a:extLst>
          </p:cNvPr>
          <p:cNvSpPr>
            <a:spLocks noGrp="1"/>
          </p:cNvSpPr>
          <p:nvPr>
            <p:ph sz="quarter" idx="13"/>
          </p:nvPr>
        </p:nvSpPr>
        <p:spPr>
          <a:xfrm>
            <a:off x="2475342" y="3429000"/>
            <a:ext cx="9411858" cy="1121826"/>
          </a:xfrm>
        </p:spPr>
        <p:txBody>
          <a:bodyPr>
            <a:normAutofit/>
          </a:bodyPr>
          <a:lstStyle/>
          <a:p>
            <a:pPr marL="0" indent="0">
              <a:buNone/>
            </a:pPr>
            <a:r>
              <a:rPr lang="en-US" sz="2400" dirty="0">
                <a:latin typeface="Metropolis Semi Bold" panose="00000700000000000000" pitchFamily="2" charset="0"/>
              </a:rPr>
              <a:t>Laurel Galego, Employer Service Center Manager</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22</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68235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Employer Service Center (ESC)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4648200" cy="4117974"/>
          </a:xfrm>
        </p:spPr>
        <p:txBody>
          <a:bodyPr>
            <a:noAutofit/>
          </a:bodyPr>
          <a:lstStyle/>
          <a:p>
            <a:r>
              <a:rPr lang="en-US" b="1" dirty="0"/>
              <a:t>About the course</a:t>
            </a:r>
          </a:p>
          <a:p>
            <a:pPr marL="457200" lvl="1">
              <a:lnSpc>
                <a:spcPct val="110000"/>
              </a:lnSpc>
              <a:spcBef>
                <a:spcPts val="1200"/>
              </a:spcBef>
            </a:pPr>
            <a:r>
              <a:rPr lang="en-US" dirty="0"/>
              <a:t>First official ESC training offered in two years.</a:t>
            </a:r>
          </a:p>
          <a:p>
            <a:pPr marL="457200" lvl="1">
              <a:lnSpc>
                <a:spcPct val="110000"/>
              </a:lnSpc>
              <a:spcBef>
                <a:spcPts val="1200"/>
              </a:spcBef>
            </a:pPr>
            <a:r>
              <a:rPr lang="en-US" dirty="0"/>
              <a:t>Content updated, expanded, more thorough.</a:t>
            </a:r>
          </a:p>
          <a:p>
            <a:pPr marL="457200" lvl="1">
              <a:lnSpc>
                <a:spcPct val="110000"/>
              </a:lnSpc>
              <a:spcBef>
                <a:spcPts val="1200"/>
              </a:spcBef>
            </a:pPr>
            <a:r>
              <a:rPr lang="en-US" dirty="0"/>
              <a:t>Includes hands-on practice in EDX test environment, necessitating small classes. </a:t>
            </a:r>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Beginner EDX Training course</a:t>
            </a:r>
          </a:p>
        </p:txBody>
      </p:sp>
      <p:sp>
        <p:nvSpPr>
          <p:cNvPr id="7" name="TextBox 6">
            <a:extLst>
              <a:ext uri="{FF2B5EF4-FFF2-40B4-BE49-F238E27FC236}">
                <a16:creationId xmlns:a16="http://schemas.microsoft.com/office/drawing/2014/main" id="{FE5CA92F-5F63-11AC-827C-C8CD545A0171}"/>
              </a:ext>
            </a:extLst>
          </p:cNvPr>
          <p:cNvSpPr txBox="1"/>
          <p:nvPr/>
        </p:nvSpPr>
        <p:spPr>
          <a:xfrm>
            <a:off x="6019800" y="5562600"/>
            <a:ext cx="5469024" cy="276999"/>
          </a:xfrm>
          <a:prstGeom prst="rect">
            <a:avLst/>
          </a:prstGeom>
          <a:noFill/>
        </p:spPr>
        <p:txBody>
          <a:bodyPr wrap="square" rtlCol="0">
            <a:spAutoFit/>
          </a:bodyPr>
          <a:lstStyle/>
          <a:p>
            <a:pPr algn="ctr"/>
            <a:r>
              <a:rPr lang="en-US" sz="1200" dirty="0">
                <a:latin typeface="Metropolis Medium" panose="00000600000000000000" pitchFamily="2" charset="0"/>
              </a:rPr>
              <a:t>Sample slide from beginner training. </a:t>
            </a:r>
          </a:p>
        </p:txBody>
      </p:sp>
      <p:grpSp>
        <p:nvGrpSpPr>
          <p:cNvPr id="9" name="Group 8">
            <a:extLst>
              <a:ext uri="{FF2B5EF4-FFF2-40B4-BE49-F238E27FC236}">
                <a16:creationId xmlns:a16="http://schemas.microsoft.com/office/drawing/2014/main" id="{34BD481F-C6A8-4DE0-6F8A-D2452898DCCD}"/>
              </a:ext>
            </a:extLst>
          </p:cNvPr>
          <p:cNvGrpSpPr/>
          <p:nvPr/>
        </p:nvGrpSpPr>
        <p:grpSpPr>
          <a:xfrm>
            <a:off x="6096000" y="2350265"/>
            <a:ext cx="5392824" cy="3136135"/>
            <a:chOff x="6096000" y="2350265"/>
            <a:chExt cx="5392824" cy="3136135"/>
          </a:xfrm>
        </p:grpSpPr>
        <p:pic>
          <p:nvPicPr>
            <p:cNvPr id="6" name="Picture 5">
              <a:extLst>
                <a:ext uri="{FF2B5EF4-FFF2-40B4-BE49-F238E27FC236}">
                  <a16:creationId xmlns:a16="http://schemas.microsoft.com/office/drawing/2014/main" id="{49B07E79-0F2B-DC96-6579-CC592A42FF4F}"/>
                </a:ext>
              </a:extLst>
            </p:cNvPr>
            <p:cNvPicPr>
              <a:picLocks noChangeAspect="1"/>
            </p:cNvPicPr>
            <p:nvPr/>
          </p:nvPicPr>
          <p:blipFill>
            <a:blip r:embed="rId2"/>
            <a:stretch>
              <a:fillRect/>
            </a:stretch>
          </p:blipFill>
          <p:spPr>
            <a:xfrm>
              <a:off x="6096000" y="2350265"/>
              <a:ext cx="5392824" cy="3136135"/>
            </a:xfrm>
            <a:prstGeom prst="rect">
              <a:avLst/>
            </a:prstGeom>
            <a:ln w="28575">
              <a:solidFill>
                <a:srgbClr val="89A7B6"/>
              </a:solidFill>
            </a:ln>
          </p:spPr>
        </p:pic>
        <p:sp>
          <p:nvSpPr>
            <p:cNvPr id="8" name="Rectangle 7">
              <a:extLst>
                <a:ext uri="{FF2B5EF4-FFF2-40B4-BE49-F238E27FC236}">
                  <a16:creationId xmlns:a16="http://schemas.microsoft.com/office/drawing/2014/main" id="{E27ECB4E-45BA-60B9-EF65-4FE54E271302}"/>
                </a:ext>
              </a:extLst>
            </p:cNvPr>
            <p:cNvSpPr/>
            <p:nvPr/>
          </p:nvSpPr>
          <p:spPr>
            <a:xfrm>
              <a:off x="6096000" y="5209401"/>
              <a:ext cx="457200"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886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Employer Service Center (ESC)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5867400" cy="4117974"/>
          </a:xfrm>
        </p:spPr>
        <p:txBody>
          <a:bodyPr>
            <a:noAutofit/>
          </a:bodyPr>
          <a:lstStyle/>
          <a:p>
            <a:r>
              <a:rPr lang="en-US" b="1" dirty="0"/>
              <a:t>High demand for training</a:t>
            </a:r>
          </a:p>
          <a:p>
            <a:pPr marL="457200" lvl="1">
              <a:lnSpc>
                <a:spcPct val="110000"/>
              </a:lnSpc>
              <a:spcBef>
                <a:spcPts val="1200"/>
              </a:spcBef>
            </a:pPr>
            <a:r>
              <a:rPr lang="en-US" dirty="0"/>
              <a:t>Training announced by email on April 14 at 9:30 a.m.</a:t>
            </a:r>
          </a:p>
          <a:p>
            <a:pPr marL="457200" lvl="1">
              <a:lnSpc>
                <a:spcPct val="110000"/>
              </a:lnSpc>
              <a:spcBef>
                <a:spcPts val="1200"/>
              </a:spcBef>
            </a:pPr>
            <a:r>
              <a:rPr lang="en-US" dirty="0"/>
              <a:t>All monthly classes (May through October) filled in three hours.</a:t>
            </a:r>
          </a:p>
          <a:p>
            <a:pPr marL="457200" lvl="1">
              <a:lnSpc>
                <a:spcPct val="110000"/>
              </a:lnSpc>
              <a:spcBef>
                <a:spcPts val="1200"/>
              </a:spcBef>
            </a:pPr>
            <a:r>
              <a:rPr lang="en-US" dirty="0"/>
              <a:t>ESC quickly doubled number of classes. </a:t>
            </a:r>
          </a:p>
          <a:p>
            <a:pPr lvl="2">
              <a:lnSpc>
                <a:spcPct val="110000"/>
              </a:lnSpc>
              <a:spcBef>
                <a:spcPts val="600"/>
              </a:spcBef>
            </a:pPr>
            <a:r>
              <a:rPr lang="en-US" dirty="0"/>
              <a:t>The additional classes filled by end of day. </a:t>
            </a:r>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Beginner EDX Training course</a:t>
            </a:r>
          </a:p>
        </p:txBody>
      </p:sp>
      <p:pic>
        <p:nvPicPr>
          <p:cNvPr id="3" name="Picture 2">
            <a:extLst>
              <a:ext uri="{FF2B5EF4-FFF2-40B4-BE49-F238E27FC236}">
                <a16:creationId xmlns:a16="http://schemas.microsoft.com/office/drawing/2014/main" id="{F9E60027-C52A-2844-F757-B1BAB9F1D2E3}"/>
              </a:ext>
            </a:extLst>
          </p:cNvPr>
          <p:cNvPicPr>
            <a:picLocks noChangeAspect="1"/>
          </p:cNvPicPr>
          <p:nvPr/>
        </p:nvPicPr>
        <p:blipFill rotWithShape="1">
          <a:blip r:embed="rId2"/>
          <a:srcRect l="3228" r="11737" b="14000"/>
          <a:stretch/>
        </p:blipFill>
        <p:spPr>
          <a:xfrm>
            <a:off x="7010400" y="2476500"/>
            <a:ext cx="4013200" cy="1638300"/>
          </a:xfrm>
          <a:prstGeom prst="rect">
            <a:avLst/>
          </a:prstGeom>
        </p:spPr>
      </p:pic>
      <p:sp>
        <p:nvSpPr>
          <p:cNvPr id="4" name="Rectangle 3">
            <a:extLst>
              <a:ext uri="{FF2B5EF4-FFF2-40B4-BE49-F238E27FC236}">
                <a16:creationId xmlns:a16="http://schemas.microsoft.com/office/drawing/2014/main" id="{8E3260A2-306D-A6CD-C646-20BD74692FCF}"/>
              </a:ext>
            </a:extLst>
          </p:cNvPr>
          <p:cNvSpPr/>
          <p:nvPr/>
        </p:nvSpPr>
        <p:spPr>
          <a:xfrm>
            <a:off x="7010400" y="2286000"/>
            <a:ext cx="4191000" cy="2057400"/>
          </a:xfrm>
          <a:prstGeom prst="rect">
            <a:avLst/>
          </a:prstGeom>
          <a:noFill/>
          <a:ln w="28575">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55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Employer Service Center (ESC)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5867400" cy="4117974"/>
          </a:xfrm>
        </p:spPr>
        <p:txBody>
          <a:bodyPr>
            <a:noAutofit/>
          </a:bodyPr>
          <a:lstStyle/>
          <a:p>
            <a:pPr marL="0" lvl="1" indent="0">
              <a:spcBef>
                <a:spcPts val="1000"/>
              </a:spcBef>
              <a:buNone/>
            </a:pPr>
            <a:r>
              <a:rPr lang="en-US" sz="2000" b="1" dirty="0"/>
              <a:t>Next steps</a:t>
            </a:r>
          </a:p>
          <a:p>
            <a:pPr marL="457200" lvl="1">
              <a:lnSpc>
                <a:spcPct val="110000"/>
              </a:lnSpc>
              <a:spcBef>
                <a:spcPts val="1200"/>
              </a:spcBef>
            </a:pPr>
            <a:r>
              <a:rPr lang="en-US" dirty="0"/>
              <a:t>To help meet demand, ESC will offer a recording of the course employers can take on their own. </a:t>
            </a:r>
          </a:p>
          <a:p>
            <a:pPr marL="685800" lvl="2">
              <a:lnSpc>
                <a:spcPct val="110000"/>
              </a:lnSpc>
              <a:spcBef>
                <a:spcPts val="1200"/>
              </a:spcBef>
            </a:pPr>
            <a:r>
              <a:rPr lang="en-US" dirty="0"/>
              <a:t>It will not include practice in the EDX test environment, but it will allow many more employers to access the main presentation. </a:t>
            </a:r>
          </a:p>
          <a:p>
            <a:pPr marL="457200" lvl="1">
              <a:lnSpc>
                <a:spcPct val="110000"/>
              </a:lnSpc>
              <a:spcBef>
                <a:spcPts val="1200"/>
              </a:spcBef>
            </a:pPr>
            <a:r>
              <a:rPr lang="en-US" dirty="0"/>
              <a:t>ESC and Communications will continue to work on the Intermediate and Advanced classes as quickly as schedules allow. </a:t>
            </a:r>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Beginner EDX Training course</a:t>
            </a:r>
          </a:p>
        </p:txBody>
      </p:sp>
      <p:pic>
        <p:nvPicPr>
          <p:cNvPr id="4" name="Picture 3" descr="A cover of a book&#10;&#10;Description automatically generated">
            <a:extLst>
              <a:ext uri="{FF2B5EF4-FFF2-40B4-BE49-F238E27FC236}">
                <a16:creationId xmlns:a16="http://schemas.microsoft.com/office/drawing/2014/main" id="{914207EB-F4C3-93F6-1A80-472627321CA3}"/>
              </a:ext>
            </a:extLst>
          </p:cNvPr>
          <p:cNvPicPr>
            <a:picLocks noChangeAspect="1"/>
          </p:cNvPicPr>
          <p:nvPr/>
        </p:nvPicPr>
        <p:blipFill rotWithShape="1">
          <a:blip r:embed="rId2"/>
          <a:srcRect b="43333"/>
          <a:stretch/>
        </p:blipFill>
        <p:spPr>
          <a:xfrm>
            <a:off x="7042117" y="4230370"/>
            <a:ext cx="2802082" cy="2054860"/>
          </a:xfrm>
          <a:prstGeom prst="rect">
            <a:avLst/>
          </a:prstGeom>
          <a:ln>
            <a:solidFill>
              <a:srgbClr val="FFB414"/>
            </a:solidFill>
          </a:ln>
        </p:spPr>
      </p:pic>
      <p:pic>
        <p:nvPicPr>
          <p:cNvPr id="6" name="Picture 5" descr="A cover of a book&#10;&#10;Description automatically generated">
            <a:extLst>
              <a:ext uri="{FF2B5EF4-FFF2-40B4-BE49-F238E27FC236}">
                <a16:creationId xmlns:a16="http://schemas.microsoft.com/office/drawing/2014/main" id="{39641D40-8FB0-34F4-6AE9-C2B7CFDD386B}"/>
              </a:ext>
            </a:extLst>
          </p:cNvPr>
          <p:cNvPicPr>
            <a:picLocks noChangeAspect="1"/>
          </p:cNvPicPr>
          <p:nvPr/>
        </p:nvPicPr>
        <p:blipFill rotWithShape="1">
          <a:blip r:embed="rId3"/>
          <a:srcRect b="43333"/>
          <a:stretch/>
        </p:blipFill>
        <p:spPr>
          <a:xfrm>
            <a:off x="7042117" y="1600200"/>
            <a:ext cx="2802082" cy="2054860"/>
          </a:xfrm>
          <a:prstGeom prst="rect">
            <a:avLst/>
          </a:prstGeom>
          <a:ln>
            <a:solidFill>
              <a:srgbClr val="FFB414"/>
            </a:solidFill>
          </a:ln>
        </p:spPr>
      </p:pic>
      <p:pic>
        <p:nvPicPr>
          <p:cNvPr id="8" name="Picture 7" descr="A cover of a book&#10;&#10;Description automatically generated">
            <a:extLst>
              <a:ext uri="{FF2B5EF4-FFF2-40B4-BE49-F238E27FC236}">
                <a16:creationId xmlns:a16="http://schemas.microsoft.com/office/drawing/2014/main" id="{3ADC4EC1-A1B6-87D4-9A61-E3FC355E1221}"/>
              </a:ext>
            </a:extLst>
          </p:cNvPr>
          <p:cNvPicPr>
            <a:picLocks noChangeAspect="1"/>
          </p:cNvPicPr>
          <p:nvPr/>
        </p:nvPicPr>
        <p:blipFill rotWithShape="1">
          <a:blip r:embed="rId4"/>
          <a:srcRect b="44128"/>
          <a:stretch/>
        </p:blipFill>
        <p:spPr>
          <a:xfrm>
            <a:off x="8536478" y="2871600"/>
            <a:ext cx="2802082" cy="2026024"/>
          </a:xfrm>
          <a:prstGeom prst="rect">
            <a:avLst/>
          </a:prstGeom>
          <a:ln>
            <a:solidFill>
              <a:srgbClr val="FFB414"/>
            </a:solidFill>
          </a:ln>
        </p:spPr>
      </p:pic>
    </p:spTree>
    <p:extLst>
      <p:ext uri="{BB962C8B-B14F-4D97-AF65-F5344CB8AC3E}">
        <p14:creationId xmlns:p14="http://schemas.microsoft.com/office/powerpoint/2010/main" val="194602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Communications update</a:t>
            </a:r>
          </a:p>
        </p:txBody>
      </p:sp>
      <p:sp>
        <p:nvSpPr>
          <p:cNvPr id="10" name="Content Placeholder 9">
            <a:extLst>
              <a:ext uri="{FF2B5EF4-FFF2-40B4-BE49-F238E27FC236}">
                <a16:creationId xmlns:a16="http://schemas.microsoft.com/office/drawing/2014/main" id="{1C9B2DC5-6960-FDEA-E0C4-6AF596A9E45D}"/>
              </a:ext>
            </a:extLst>
          </p:cNvPr>
          <p:cNvSpPr>
            <a:spLocks noGrp="1"/>
          </p:cNvSpPr>
          <p:nvPr>
            <p:ph sz="quarter" idx="13"/>
          </p:nvPr>
        </p:nvSpPr>
        <p:spPr>
          <a:xfrm>
            <a:off x="1828800" y="3496212"/>
            <a:ext cx="9411858" cy="1121826"/>
          </a:xfrm>
        </p:spPr>
        <p:txBody>
          <a:bodyPr>
            <a:normAutofit/>
          </a:bodyPr>
          <a:lstStyle/>
          <a:p>
            <a:pPr marL="0" indent="0">
              <a:buNone/>
            </a:pPr>
            <a:r>
              <a:rPr lang="en-US" sz="2400" dirty="0">
                <a:latin typeface="Metropolis Semi Bold" panose="00000700000000000000" pitchFamily="2" charset="0"/>
              </a:rPr>
              <a:t>Shawn Harper, Employer Communications Specialist</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26</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1450006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Communications update</a:t>
            </a:r>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PERS Employer Satisfaction Survey</a:t>
            </a:r>
          </a:p>
        </p:txBody>
      </p:sp>
      <p:graphicFrame>
        <p:nvGraphicFramePr>
          <p:cNvPr id="5" name="Diagram 4">
            <a:extLst>
              <a:ext uri="{FF2B5EF4-FFF2-40B4-BE49-F238E27FC236}">
                <a16:creationId xmlns:a16="http://schemas.microsoft.com/office/drawing/2014/main" id="{AE7D6335-A72F-D1EC-0FD9-060C3F0F5063}"/>
              </a:ext>
            </a:extLst>
          </p:cNvPr>
          <p:cNvGraphicFramePr/>
          <p:nvPr>
            <p:extLst>
              <p:ext uri="{D42A27DB-BD31-4B8C-83A1-F6EECF244321}">
                <p14:modId xmlns:p14="http://schemas.microsoft.com/office/powerpoint/2010/main" val="2728304727"/>
              </p:ext>
            </p:extLst>
          </p:nvPr>
        </p:nvGraphicFramePr>
        <p:xfrm>
          <a:off x="1867193" y="1600200"/>
          <a:ext cx="8178800" cy="4952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Rounded Corners 7">
            <a:extLst>
              <a:ext uri="{FF2B5EF4-FFF2-40B4-BE49-F238E27FC236}">
                <a16:creationId xmlns:a16="http://schemas.microsoft.com/office/drawing/2014/main" id="{4B69D1B5-3B4D-C577-B93C-E658C960BADF}"/>
              </a:ext>
            </a:extLst>
          </p:cNvPr>
          <p:cNvSpPr/>
          <p:nvPr/>
        </p:nvSpPr>
        <p:spPr>
          <a:xfrm>
            <a:off x="1536560" y="1950628"/>
            <a:ext cx="2667000" cy="1295400"/>
          </a:xfrm>
          <a:prstGeom prst="roundRect">
            <a:avLst/>
          </a:prstGeom>
          <a:noFill/>
          <a:ln w="19050">
            <a:solidFill>
              <a:srgbClr val="1450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49EF9B-D9EF-0FE3-0BDA-6A49F085BC86}"/>
              </a:ext>
            </a:extLst>
          </p:cNvPr>
          <p:cNvSpPr txBox="1"/>
          <p:nvPr/>
        </p:nvSpPr>
        <p:spPr>
          <a:xfrm>
            <a:off x="1536560" y="2044405"/>
            <a:ext cx="2807133" cy="1189556"/>
          </a:xfrm>
          <a:prstGeom prst="rect">
            <a:avLst/>
          </a:prstGeom>
          <a:noFill/>
        </p:spPr>
        <p:txBody>
          <a:bodyPr wrap="square" rtlCol="0">
            <a:spAutoFit/>
          </a:bodyPr>
          <a:lstStyle/>
          <a:p>
            <a:pPr lvl="0">
              <a:lnSpc>
                <a:spcPct val="110000"/>
              </a:lnSpc>
              <a:spcBef>
                <a:spcPts val="600"/>
              </a:spcBef>
            </a:pPr>
            <a:r>
              <a:rPr lang="en-US" sz="1200" dirty="0">
                <a:latin typeface="Metropolis" panose="00000500000000000000" pitchFamily="2" charset="0"/>
              </a:rPr>
              <a:t>Conducted by PERS via SurveyMonkey.</a:t>
            </a:r>
          </a:p>
          <a:p>
            <a:pPr lvl="0">
              <a:lnSpc>
                <a:spcPct val="110000"/>
              </a:lnSpc>
              <a:spcBef>
                <a:spcPts val="600"/>
              </a:spcBef>
            </a:pPr>
            <a:r>
              <a:rPr lang="en-US" sz="1200" dirty="0">
                <a:latin typeface="Metropolis" panose="00000500000000000000" pitchFamily="2" charset="0"/>
              </a:rPr>
              <a:t>Anonymous unless they choose </a:t>
            </a:r>
            <a:br>
              <a:rPr lang="en-US" sz="1200" dirty="0">
                <a:latin typeface="Metropolis" panose="00000500000000000000" pitchFamily="2" charset="0"/>
              </a:rPr>
            </a:br>
            <a:r>
              <a:rPr lang="en-US" sz="1200" dirty="0">
                <a:latin typeface="Metropolis" panose="00000500000000000000" pitchFamily="2" charset="0"/>
              </a:rPr>
              <a:t>to include contact information.</a:t>
            </a:r>
          </a:p>
          <a:p>
            <a:endParaRPr lang="en-US" dirty="0"/>
          </a:p>
        </p:txBody>
      </p:sp>
      <p:sp>
        <p:nvSpPr>
          <p:cNvPr id="10" name="Rectangle: Rounded Corners 9">
            <a:extLst>
              <a:ext uri="{FF2B5EF4-FFF2-40B4-BE49-F238E27FC236}">
                <a16:creationId xmlns:a16="http://schemas.microsoft.com/office/drawing/2014/main" id="{2404B6BA-E944-3D13-698F-2B22A19EB8E5}"/>
              </a:ext>
            </a:extLst>
          </p:cNvPr>
          <p:cNvSpPr/>
          <p:nvPr/>
        </p:nvSpPr>
        <p:spPr>
          <a:xfrm>
            <a:off x="7845405" y="1950628"/>
            <a:ext cx="2667000" cy="1295400"/>
          </a:xfrm>
          <a:prstGeom prst="roundRect">
            <a:avLst/>
          </a:prstGeom>
          <a:noFill/>
          <a:ln w="19050">
            <a:solidFill>
              <a:srgbClr val="D831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73F816-A4A4-D6CD-8F5D-3EA8695401E3}"/>
              </a:ext>
            </a:extLst>
          </p:cNvPr>
          <p:cNvSpPr txBox="1"/>
          <p:nvPr/>
        </p:nvSpPr>
        <p:spPr>
          <a:xfrm>
            <a:off x="7915471" y="2044405"/>
            <a:ext cx="2807133" cy="1122743"/>
          </a:xfrm>
          <a:prstGeom prst="rect">
            <a:avLst/>
          </a:prstGeom>
          <a:noFill/>
        </p:spPr>
        <p:txBody>
          <a:bodyPr wrap="square" rtlCol="0">
            <a:spAutoFit/>
          </a:bodyPr>
          <a:lstStyle/>
          <a:p>
            <a:pPr lvl="0">
              <a:lnSpc>
                <a:spcPct val="110000"/>
              </a:lnSpc>
              <a:spcBef>
                <a:spcPts val="600"/>
              </a:spcBef>
            </a:pPr>
            <a:r>
              <a:rPr lang="en-US" sz="1200" dirty="0">
                <a:latin typeface="Metropolis" panose="00000500000000000000" pitchFamily="2" charset="0"/>
              </a:rPr>
              <a:t>Marketing campaign:</a:t>
            </a:r>
          </a:p>
          <a:p>
            <a:pPr marL="171450" lvl="0" indent="-171450">
              <a:lnSpc>
                <a:spcPct val="110000"/>
              </a:lnSpc>
              <a:spcBef>
                <a:spcPts val="600"/>
              </a:spcBef>
              <a:buFont typeface="Wingdings" panose="05000000000000000000" pitchFamily="2" charset="2"/>
              <a:buChar char="§"/>
            </a:pPr>
            <a:r>
              <a:rPr lang="en-US" sz="1200" dirty="0">
                <a:latin typeface="Metropolis" panose="00000500000000000000" pitchFamily="2" charset="0"/>
              </a:rPr>
              <a:t>Weekly emails.</a:t>
            </a:r>
          </a:p>
          <a:p>
            <a:pPr marL="171450" lvl="0" indent="-171450">
              <a:lnSpc>
                <a:spcPct val="110000"/>
              </a:lnSpc>
              <a:spcBef>
                <a:spcPts val="600"/>
              </a:spcBef>
              <a:buFont typeface="Wingdings" panose="05000000000000000000" pitchFamily="2" charset="2"/>
              <a:buChar char="§"/>
            </a:pPr>
            <a:r>
              <a:rPr lang="en-US" sz="1200" dirty="0">
                <a:latin typeface="Metropolis" panose="00000500000000000000" pitchFamily="2" charset="0"/>
              </a:rPr>
              <a:t>Newsletter articles.</a:t>
            </a:r>
          </a:p>
          <a:p>
            <a:pPr marL="171450" lvl="0" indent="-171450">
              <a:lnSpc>
                <a:spcPct val="110000"/>
              </a:lnSpc>
              <a:spcBef>
                <a:spcPts val="600"/>
              </a:spcBef>
              <a:buFont typeface="Wingdings" panose="05000000000000000000" pitchFamily="2" charset="2"/>
              <a:buChar char="§"/>
            </a:pPr>
            <a:r>
              <a:rPr lang="en-US" sz="1200" dirty="0">
                <a:latin typeface="Metropolis" panose="00000500000000000000" pitchFamily="2" charset="0"/>
              </a:rPr>
              <a:t>ESC signature line link.</a:t>
            </a:r>
          </a:p>
        </p:txBody>
      </p:sp>
      <p:sp>
        <p:nvSpPr>
          <p:cNvPr id="14" name="Rectangle: Rounded Corners 13">
            <a:extLst>
              <a:ext uri="{FF2B5EF4-FFF2-40B4-BE49-F238E27FC236}">
                <a16:creationId xmlns:a16="http://schemas.microsoft.com/office/drawing/2014/main" id="{679E690B-D881-554A-FA39-127CA0FD9E4B}"/>
              </a:ext>
            </a:extLst>
          </p:cNvPr>
          <p:cNvSpPr/>
          <p:nvPr/>
        </p:nvSpPr>
        <p:spPr>
          <a:xfrm>
            <a:off x="1400781" y="4931492"/>
            <a:ext cx="2667000" cy="672588"/>
          </a:xfrm>
          <a:prstGeom prst="roundRect">
            <a:avLst/>
          </a:prstGeom>
          <a:noFill/>
          <a:ln w="19050">
            <a:solidFill>
              <a:srgbClr val="FFB4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3BE00C7-7928-381F-716F-3A225C210C00}"/>
              </a:ext>
            </a:extLst>
          </p:cNvPr>
          <p:cNvSpPr txBox="1"/>
          <p:nvPr/>
        </p:nvSpPr>
        <p:spPr>
          <a:xfrm>
            <a:off x="1400781" y="5060694"/>
            <a:ext cx="2807133" cy="485646"/>
          </a:xfrm>
          <a:prstGeom prst="rect">
            <a:avLst/>
          </a:prstGeom>
          <a:noFill/>
        </p:spPr>
        <p:txBody>
          <a:bodyPr wrap="square" rtlCol="0">
            <a:spAutoFit/>
          </a:bodyPr>
          <a:lstStyle/>
          <a:p>
            <a:pPr lvl="0">
              <a:lnSpc>
                <a:spcPct val="110000"/>
              </a:lnSpc>
              <a:spcBef>
                <a:spcPts val="600"/>
              </a:spcBef>
            </a:pPr>
            <a:r>
              <a:rPr lang="en-US" sz="1200" dirty="0">
                <a:latin typeface="Metropolis" panose="00000500000000000000" pitchFamily="2" charset="0"/>
              </a:rPr>
              <a:t>Improvement over last year’s </a:t>
            </a:r>
            <a:br>
              <a:rPr lang="en-US" sz="1200" dirty="0">
                <a:latin typeface="Metropolis" panose="00000500000000000000" pitchFamily="2" charset="0"/>
              </a:rPr>
            </a:br>
            <a:r>
              <a:rPr lang="en-US" sz="1200" dirty="0">
                <a:latin typeface="Metropolis" panose="00000500000000000000" pitchFamily="2" charset="0"/>
              </a:rPr>
              <a:t>4.5% response rate.</a:t>
            </a:r>
          </a:p>
        </p:txBody>
      </p:sp>
      <p:sp>
        <p:nvSpPr>
          <p:cNvPr id="16" name="Rectangle: Rounded Corners 15">
            <a:extLst>
              <a:ext uri="{FF2B5EF4-FFF2-40B4-BE49-F238E27FC236}">
                <a16:creationId xmlns:a16="http://schemas.microsoft.com/office/drawing/2014/main" id="{A84414B6-4643-F884-43DB-727F25FB226F}"/>
              </a:ext>
            </a:extLst>
          </p:cNvPr>
          <p:cNvSpPr/>
          <p:nvPr/>
        </p:nvSpPr>
        <p:spPr>
          <a:xfrm>
            <a:off x="7915471" y="4930592"/>
            <a:ext cx="2667000" cy="672588"/>
          </a:xfrm>
          <a:prstGeom prst="roundRect">
            <a:avLst/>
          </a:prstGeom>
          <a:noFill/>
          <a:ln w="19050">
            <a:solidFill>
              <a:srgbClr val="3A79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743EEF-78B7-5E8B-E0E5-E405FD191AA0}"/>
              </a:ext>
            </a:extLst>
          </p:cNvPr>
          <p:cNvSpPr txBox="1"/>
          <p:nvPr/>
        </p:nvSpPr>
        <p:spPr>
          <a:xfrm>
            <a:off x="7915471" y="5059794"/>
            <a:ext cx="2807133" cy="282513"/>
          </a:xfrm>
          <a:prstGeom prst="rect">
            <a:avLst/>
          </a:prstGeom>
          <a:noFill/>
        </p:spPr>
        <p:txBody>
          <a:bodyPr wrap="square" rtlCol="0">
            <a:spAutoFit/>
          </a:bodyPr>
          <a:lstStyle/>
          <a:p>
            <a:pPr lvl="0">
              <a:lnSpc>
                <a:spcPct val="110000"/>
              </a:lnSpc>
              <a:spcBef>
                <a:spcPts val="600"/>
              </a:spcBef>
            </a:pPr>
            <a:r>
              <a:rPr lang="en-US" sz="1200" dirty="0">
                <a:latin typeface="Metropolis" panose="00000500000000000000" pitchFamily="2" charset="0"/>
              </a:rPr>
              <a:t>Increase of 131 over last year.</a:t>
            </a:r>
          </a:p>
        </p:txBody>
      </p:sp>
    </p:spTree>
    <p:extLst>
      <p:ext uri="{BB962C8B-B14F-4D97-AF65-F5344CB8AC3E}">
        <p14:creationId xmlns:p14="http://schemas.microsoft.com/office/powerpoint/2010/main" val="2016683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tv with a black screen&#10;&#10;Description automatically generated">
            <a:extLst>
              <a:ext uri="{FF2B5EF4-FFF2-40B4-BE49-F238E27FC236}">
                <a16:creationId xmlns:a16="http://schemas.microsoft.com/office/drawing/2014/main" id="{87647C39-82F2-6E00-EC8E-1473E907C805}"/>
              </a:ext>
            </a:extLst>
          </p:cNvPr>
          <p:cNvPicPr>
            <a:picLocks noChangeAspect="1"/>
          </p:cNvPicPr>
          <p:nvPr/>
        </p:nvPicPr>
        <p:blipFill rotWithShape="1">
          <a:blip r:embed="rId2"/>
          <a:srcRect b="8219"/>
          <a:stretch/>
        </p:blipFill>
        <p:spPr>
          <a:xfrm>
            <a:off x="4343755" y="1295401"/>
            <a:ext cx="7414945" cy="5105399"/>
          </a:xfrm>
          <a:prstGeom prst="rect">
            <a:avLst/>
          </a:prstGeom>
        </p:spPr>
      </p:pic>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Communications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4572000" cy="2212975"/>
          </a:xfrm>
        </p:spPr>
        <p:txBody>
          <a:bodyPr/>
          <a:lstStyle/>
          <a:p>
            <a:r>
              <a:rPr lang="en-US" b="1" dirty="0"/>
              <a:t>Results</a:t>
            </a:r>
          </a:p>
          <a:p>
            <a:r>
              <a:rPr lang="en-US" dirty="0"/>
              <a:t>Tune in to the October 4, 2024, board meeting for survey results. </a:t>
            </a:r>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PERS Employer Satisfaction Survey</a:t>
            </a:r>
          </a:p>
        </p:txBody>
      </p:sp>
    </p:spTree>
    <p:extLst>
      <p:ext uri="{BB962C8B-B14F-4D97-AF65-F5344CB8AC3E}">
        <p14:creationId xmlns:p14="http://schemas.microsoft.com/office/powerpoint/2010/main" val="3722125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Communications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10515600" cy="4117974"/>
          </a:xfrm>
        </p:spPr>
        <p:txBody>
          <a:bodyPr/>
          <a:lstStyle/>
          <a:p>
            <a:r>
              <a:rPr lang="en-US" b="1" i="1" dirty="0">
                <a:solidFill>
                  <a:srgbClr val="14506E"/>
                </a:solidFill>
              </a:rPr>
              <a:t>Employer News</a:t>
            </a:r>
          </a:p>
          <a:p>
            <a:r>
              <a:rPr lang="en-US" dirty="0"/>
              <a:t>More than EDX reporting and legislative news. </a:t>
            </a:r>
          </a:p>
          <a:p>
            <a:r>
              <a:rPr lang="en-US" dirty="0"/>
              <a:t>Expanding to cover benefits information and processes for Human Resources (HR) roles and agency heads. </a:t>
            </a:r>
          </a:p>
          <a:p>
            <a:endParaRPr lang="en-US" dirty="0"/>
          </a:p>
          <a:p>
            <a:endParaRPr lang="en-US" dirty="0"/>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Expanding focus</a:t>
            </a:r>
          </a:p>
        </p:txBody>
      </p:sp>
      <p:sp>
        <p:nvSpPr>
          <p:cNvPr id="2" name="Rectangle 1">
            <a:extLst>
              <a:ext uri="{FF2B5EF4-FFF2-40B4-BE49-F238E27FC236}">
                <a16:creationId xmlns:a16="http://schemas.microsoft.com/office/drawing/2014/main" id="{EFD91DE3-0630-7107-3F5C-7EC8C67FDD75}"/>
              </a:ext>
            </a:extLst>
          </p:cNvPr>
          <p:cNvSpPr/>
          <p:nvPr/>
        </p:nvSpPr>
        <p:spPr>
          <a:xfrm>
            <a:off x="1149533" y="3574383"/>
            <a:ext cx="2819400" cy="2630745"/>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7D8BDA-EAB0-D64A-E064-10F7F40CB5F7}"/>
              </a:ext>
            </a:extLst>
          </p:cNvPr>
          <p:cNvSpPr txBox="1"/>
          <p:nvPr/>
        </p:nvSpPr>
        <p:spPr>
          <a:xfrm>
            <a:off x="1171303" y="3650584"/>
            <a:ext cx="2797630" cy="2631490"/>
          </a:xfrm>
          <a:prstGeom prst="rect">
            <a:avLst/>
          </a:prstGeom>
          <a:noFill/>
        </p:spPr>
        <p:txBody>
          <a:bodyPr wrap="square" rtlCol="0">
            <a:spAutoFit/>
          </a:bodyPr>
          <a:lstStyle/>
          <a:p>
            <a:r>
              <a:rPr lang="en-US" sz="1600" b="1" dirty="0">
                <a:solidFill>
                  <a:srgbClr val="14506E"/>
                </a:solidFill>
                <a:latin typeface="Metropolis" panose="00000500000000000000" pitchFamily="2" charset="0"/>
              </a:rPr>
              <a:t>APRIL</a:t>
            </a:r>
          </a:p>
          <a:p>
            <a:r>
              <a:rPr lang="en-US" sz="1600" dirty="0">
                <a:solidFill>
                  <a:srgbClr val="14506E"/>
                </a:solidFill>
                <a:latin typeface="Metropolis" panose="00000500000000000000" pitchFamily="2" charset="0"/>
              </a:rPr>
              <a:t>Retirement theme</a:t>
            </a:r>
          </a:p>
          <a:p>
            <a:pPr marL="234950" indent="-234950">
              <a:spcBef>
                <a:spcPts val="400"/>
              </a:spcBef>
              <a:buFont typeface="Wingdings" panose="05000000000000000000" pitchFamily="2" charset="2"/>
              <a:buChar char="§"/>
            </a:pPr>
            <a:r>
              <a:rPr lang="en-US" sz="1600" dirty="0">
                <a:latin typeface="Metropolis" panose="00000500000000000000" pitchFamily="2" charset="0"/>
              </a:rPr>
              <a:t>PERS retirement package.</a:t>
            </a:r>
          </a:p>
          <a:p>
            <a:pPr marL="234950" indent="-234950">
              <a:spcBef>
                <a:spcPts val="400"/>
              </a:spcBef>
              <a:buFont typeface="Wingdings" panose="05000000000000000000" pitchFamily="2" charset="2"/>
              <a:buChar char="§"/>
            </a:pPr>
            <a:r>
              <a:rPr lang="en-US" sz="1600" dirty="0">
                <a:latin typeface="Metropolis" panose="00000500000000000000" pitchFamily="2" charset="0"/>
              </a:rPr>
              <a:t>How PERS calculates pensions.</a:t>
            </a:r>
          </a:p>
          <a:p>
            <a:pPr marL="234950" indent="-234950">
              <a:spcBef>
                <a:spcPts val="400"/>
              </a:spcBef>
              <a:buFont typeface="Wingdings" panose="05000000000000000000" pitchFamily="2" charset="2"/>
              <a:buChar char="§"/>
            </a:pPr>
            <a:r>
              <a:rPr lang="en-US" sz="1600" dirty="0">
                <a:latin typeface="Metropolis" panose="00000500000000000000" pitchFamily="2" charset="0"/>
              </a:rPr>
              <a:t>Four steps of retirement process.</a:t>
            </a:r>
          </a:p>
          <a:p>
            <a:endParaRPr lang="en-US" dirty="0">
              <a:latin typeface="Metropolis" panose="00000500000000000000" pitchFamily="2" charset="0"/>
            </a:endParaRPr>
          </a:p>
          <a:p>
            <a:endParaRPr lang="en-US" dirty="0"/>
          </a:p>
        </p:txBody>
      </p:sp>
      <p:sp>
        <p:nvSpPr>
          <p:cNvPr id="4" name="Rectangle 3">
            <a:extLst>
              <a:ext uri="{FF2B5EF4-FFF2-40B4-BE49-F238E27FC236}">
                <a16:creationId xmlns:a16="http://schemas.microsoft.com/office/drawing/2014/main" id="{A1E8412A-4C8C-6563-27A5-5C27814A69C1}"/>
              </a:ext>
            </a:extLst>
          </p:cNvPr>
          <p:cNvSpPr/>
          <p:nvPr/>
        </p:nvSpPr>
        <p:spPr>
          <a:xfrm>
            <a:off x="4567648" y="3574385"/>
            <a:ext cx="2982684" cy="2630744"/>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33AD4AD-B6A6-4154-6946-672FA7A27EDB}"/>
              </a:ext>
            </a:extLst>
          </p:cNvPr>
          <p:cNvSpPr txBox="1"/>
          <p:nvPr/>
        </p:nvSpPr>
        <p:spPr>
          <a:xfrm>
            <a:off x="4567647" y="3650585"/>
            <a:ext cx="2982685" cy="2826415"/>
          </a:xfrm>
          <a:prstGeom prst="rect">
            <a:avLst/>
          </a:prstGeom>
          <a:noFill/>
        </p:spPr>
        <p:txBody>
          <a:bodyPr wrap="square" rtlCol="0">
            <a:spAutoFit/>
          </a:bodyPr>
          <a:lstStyle/>
          <a:p>
            <a:r>
              <a:rPr lang="en-US" sz="1600" b="1" dirty="0">
                <a:solidFill>
                  <a:srgbClr val="14506E"/>
                </a:solidFill>
                <a:latin typeface="Metropolis" panose="00000500000000000000" pitchFamily="2" charset="0"/>
              </a:rPr>
              <a:t>JULY</a:t>
            </a:r>
          </a:p>
          <a:p>
            <a:r>
              <a:rPr lang="en-US" sz="1600" dirty="0">
                <a:solidFill>
                  <a:srgbClr val="14506E"/>
                </a:solidFill>
                <a:latin typeface="Metropolis" panose="00000500000000000000" pitchFamily="2" charset="0"/>
              </a:rPr>
              <a:t>Partial HR theme</a:t>
            </a:r>
          </a:p>
          <a:p>
            <a:pPr marL="234950" indent="-234950">
              <a:spcBef>
                <a:spcPts val="400"/>
              </a:spcBef>
              <a:buFont typeface="Wingdings" panose="05000000000000000000" pitchFamily="2" charset="2"/>
              <a:buChar char="§"/>
            </a:pPr>
            <a:r>
              <a:rPr lang="en-US" sz="1600" dirty="0">
                <a:latin typeface="Metropolis" panose="00000500000000000000" pitchFamily="2" charset="0"/>
              </a:rPr>
              <a:t>Preretirement beneficiary process.</a:t>
            </a:r>
          </a:p>
          <a:p>
            <a:pPr marL="234950" indent="-234950">
              <a:spcBef>
                <a:spcPts val="400"/>
              </a:spcBef>
              <a:buFont typeface="Wingdings" panose="05000000000000000000" pitchFamily="2" charset="2"/>
              <a:buChar char="§"/>
            </a:pPr>
            <a:r>
              <a:rPr lang="en-US" sz="1600" dirty="0">
                <a:latin typeface="Metropolis" panose="00000500000000000000" pitchFamily="2" charset="0"/>
              </a:rPr>
              <a:t>Service time purchases: cost, instructions, how wait-time purchase affects school employees’ service credit.</a:t>
            </a:r>
          </a:p>
          <a:p>
            <a:endParaRPr lang="en-US" dirty="0">
              <a:latin typeface="Metropolis" panose="00000500000000000000" pitchFamily="2" charset="0"/>
            </a:endParaRPr>
          </a:p>
          <a:p>
            <a:endParaRPr lang="en-US" dirty="0"/>
          </a:p>
        </p:txBody>
      </p:sp>
      <p:sp>
        <p:nvSpPr>
          <p:cNvPr id="6" name="Rectangle 5">
            <a:extLst>
              <a:ext uri="{FF2B5EF4-FFF2-40B4-BE49-F238E27FC236}">
                <a16:creationId xmlns:a16="http://schemas.microsoft.com/office/drawing/2014/main" id="{C16B2D85-7EC4-6FFA-5A9A-296C35FAC394}"/>
              </a:ext>
            </a:extLst>
          </p:cNvPr>
          <p:cNvSpPr/>
          <p:nvPr/>
        </p:nvSpPr>
        <p:spPr>
          <a:xfrm>
            <a:off x="8153400" y="3564381"/>
            <a:ext cx="2819400" cy="2630745"/>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6F42D9-6235-4019-FF98-0FBE8B7B5402}"/>
              </a:ext>
            </a:extLst>
          </p:cNvPr>
          <p:cNvSpPr txBox="1"/>
          <p:nvPr/>
        </p:nvSpPr>
        <p:spPr>
          <a:xfrm>
            <a:off x="8153400" y="3640582"/>
            <a:ext cx="2819400" cy="2177519"/>
          </a:xfrm>
          <a:prstGeom prst="rect">
            <a:avLst/>
          </a:prstGeom>
          <a:noFill/>
        </p:spPr>
        <p:txBody>
          <a:bodyPr wrap="square" rtlCol="0">
            <a:spAutoFit/>
          </a:bodyPr>
          <a:lstStyle/>
          <a:p>
            <a:r>
              <a:rPr lang="en-US" sz="1600" b="1" dirty="0">
                <a:solidFill>
                  <a:srgbClr val="14506E"/>
                </a:solidFill>
                <a:latin typeface="Metropolis" panose="00000500000000000000" pitchFamily="2" charset="0"/>
              </a:rPr>
              <a:t>AUGUST</a:t>
            </a:r>
          </a:p>
          <a:p>
            <a:r>
              <a:rPr lang="en-US" sz="1600" dirty="0">
                <a:solidFill>
                  <a:srgbClr val="14506E"/>
                </a:solidFill>
                <a:latin typeface="Metropolis" panose="00000500000000000000" pitchFamily="2" charset="0"/>
              </a:rPr>
              <a:t>Hiring &amp; onboarding theme</a:t>
            </a:r>
          </a:p>
          <a:p>
            <a:pPr marL="234950" indent="-234950">
              <a:spcBef>
                <a:spcPts val="400"/>
              </a:spcBef>
              <a:buFont typeface="Wingdings" panose="05000000000000000000" pitchFamily="2" charset="2"/>
              <a:buChar char="§"/>
            </a:pPr>
            <a:r>
              <a:rPr lang="en-US" sz="1600" dirty="0">
                <a:latin typeface="Metropolis" panose="00000500000000000000" pitchFamily="2" charset="0"/>
              </a:rPr>
              <a:t>Hiring employees in special situations.</a:t>
            </a:r>
          </a:p>
          <a:p>
            <a:pPr marL="234950" indent="-234950">
              <a:spcBef>
                <a:spcPts val="400"/>
              </a:spcBef>
              <a:buFont typeface="Wingdings" panose="05000000000000000000" pitchFamily="2" charset="2"/>
              <a:buChar char="§"/>
            </a:pPr>
            <a:r>
              <a:rPr lang="en-US" sz="1600" dirty="0">
                <a:latin typeface="Metropolis" panose="00000500000000000000" pitchFamily="2" charset="0"/>
              </a:rPr>
              <a:t>Teaching your new employee about PERS.</a:t>
            </a:r>
          </a:p>
          <a:p>
            <a:pPr marL="234950" indent="-234950">
              <a:spcBef>
                <a:spcPts val="400"/>
              </a:spcBef>
              <a:buFont typeface="Wingdings" panose="05000000000000000000" pitchFamily="2" charset="2"/>
              <a:buChar char="§"/>
            </a:pPr>
            <a:r>
              <a:rPr lang="en-US" sz="1600" dirty="0">
                <a:latin typeface="Metropolis" panose="00000500000000000000" pitchFamily="2" charset="0"/>
              </a:rPr>
              <a:t>Doing status checks. </a:t>
            </a:r>
          </a:p>
          <a:p>
            <a:endParaRPr lang="en-US" dirty="0"/>
          </a:p>
        </p:txBody>
      </p:sp>
    </p:spTree>
    <p:extLst>
      <p:ext uri="{BB962C8B-B14F-4D97-AF65-F5344CB8AC3E}">
        <p14:creationId xmlns:p14="http://schemas.microsoft.com/office/powerpoint/2010/main" val="262416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Director’s Office update</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3</a:t>
            </a:fld>
            <a:endParaRPr lang="en-US" dirty="0">
              <a:solidFill>
                <a:srgbClr val="14506E"/>
              </a:solidFill>
              <a:latin typeface="Metropolis Black" panose="00000A00000000000000" pitchFamily="2" charset="0"/>
            </a:endParaRPr>
          </a:p>
        </p:txBody>
      </p:sp>
      <p:sp>
        <p:nvSpPr>
          <p:cNvPr id="3" name="Content Placeholder 9">
            <a:extLst>
              <a:ext uri="{FF2B5EF4-FFF2-40B4-BE49-F238E27FC236}">
                <a16:creationId xmlns:a16="http://schemas.microsoft.com/office/drawing/2014/main" id="{93F5086B-6F42-45BF-59D6-696E4337A9A8}"/>
              </a:ext>
            </a:extLst>
          </p:cNvPr>
          <p:cNvSpPr>
            <a:spLocks noGrp="1"/>
          </p:cNvSpPr>
          <p:nvPr>
            <p:ph sz="quarter" idx="13"/>
          </p:nvPr>
        </p:nvSpPr>
        <p:spPr>
          <a:xfrm>
            <a:off x="2438400" y="3496212"/>
            <a:ext cx="7315200" cy="1121826"/>
          </a:xfrm>
        </p:spPr>
        <p:txBody>
          <a:bodyPr>
            <a:normAutofit/>
          </a:bodyPr>
          <a:lstStyle/>
          <a:p>
            <a:pPr marL="0" indent="0" algn="ctr">
              <a:buNone/>
            </a:pPr>
            <a:r>
              <a:rPr lang="en-US" sz="2400" dirty="0">
                <a:latin typeface="Metropolis Semi Bold" panose="00000700000000000000" pitchFamily="2" charset="0"/>
              </a:rPr>
              <a:t>Kevin </a:t>
            </a:r>
            <a:r>
              <a:rPr lang="en-US" sz="2400" dirty="0" err="1">
                <a:latin typeface="Metropolis Semi Bold" panose="00000700000000000000" pitchFamily="2" charset="0"/>
              </a:rPr>
              <a:t>Olineck</a:t>
            </a:r>
            <a:r>
              <a:rPr lang="en-US" sz="2400" dirty="0">
                <a:latin typeface="Metropolis Semi Bold" panose="00000700000000000000" pitchFamily="2" charset="0"/>
              </a:rPr>
              <a:t>, Director</a:t>
            </a:r>
          </a:p>
        </p:txBody>
      </p:sp>
    </p:spTree>
    <p:extLst>
      <p:ext uri="{BB962C8B-B14F-4D97-AF65-F5344CB8AC3E}">
        <p14:creationId xmlns:p14="http://schemas.microsoft.com/office/powerpoint/2010/main" val="85903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Communications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10515600" cy="4117974"/>
          </a:xfrm>
        </p:spPr>
        <p:txBody>
          <a:bodyPr/>
          <a:lstStyle/>
          <a:p>
            <a:r>
              <a:rPr lang="en-US" b="1" dirty="0">
                <a:solidFill>
                  <a:srgbClr val="14506E"/>
                </a:solidFill>
              </a:rPr>
              <a:t>Employer website</a:t>
            </a:r>
          </a:p>
          <a:p>
            <a:r>
              <a:rPr lang="en-US" dirty="0"/>
              <a:t>New information, never-before published. Previously only available by calling. </a:t>
            </a:r>
          </a:p>
          <a:p>
            <a:r>
              <a:rPr lang="en-US" dirty="0"/>
              <a:t>Find any time using search bar. </a:t>
            </a:r>
          </a:p>
          <a:p>
            <a:endParaRPr lang="en-US" dirty="0"/>
          </a:p>
          <a:p>
            <a:endParaRPr lang="en-US" dirty="0"/>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rmAutofit lnSpcReduction="10000"/>
          </a:bodyPr>
          <a:lstStyle/>
          <a:p>
            <a:r>
              <a:rPr lang="en-US" dirty="0"/>
              <a:t>New resources</a:t>
            </a:r>
          </a:p>
        </p:txBody>
      </p:sp>
      <p:sp>
        <p:nvSpPr>
          <p:cNvPr id="3" name="TextBox 2">
            <a:extLst>
              <a:ext uri="{FF2B5EF4-FFF2-40B4-BE49-F238E27FC236}">
                <a16:creationId xmlns:a16="http://schemas.microsoft.com/office/drawing/2014/main" id="{C07D8BDA-EAB0-D64A-E064-10F7F40CB5F7}"/>
              </a:ext>
            </a:extLst>
          </p:cNvPr>
          <p:cNvSpPr txBox="1"/>
          <p:nvPr/>
        </p:nvSpPr>
        <p:spPr>
          <a:xfrm>
            <a:off x="1219200" y="3335039"/>
            <a:ext cx="2819400" cy="2246769"/>
          </a:xfrm>
          <a:prstGeom prst="rect">
            <a:avLst/>
          </a:prstGeom>
          <a:noFill/>
        </p:spPr>
        <p:txBody>
          <a:bodyPr wrap="square" rtlCol="0">
            <a:spAutoFit/>
          </a:bodyPr>
          <a:lstStyle/>
          <a:p>
            <a:r>
              <a:rPr lang="en-US" sz="1400" b="1" dirty="0">
                <a:solidFill>
                  <a:srgbClr val="14506E"/>
                </a:solidFill>
                <a:latin typeface="Metropolis" panose="00000500000000000000" pitchFamily="2" charset="0"/>
              </a:rPr>
              <a:t>Designating a Preretirement Beneficiary</a:t>
            </a:r>
            <a:endParaRPr lang="en-US" sz="1400" dirty="0">
              <a:latin typeface="Metropolis" panose="00000500000000000000" pitchFamily="2" charset="0"/>
            </a:endParaRPr>
          </a:p>
          <a:p>
            <a:pPr marL="228600" indent="-228600">
              <a:buFont typeface="Wingdings" panose="05000000000000000000" pitchFamily="2" charset="2"/>
              <a:buChar char="§"/>
            </a:pPr>
            <a:r>
              <a:rPr lang="en-US" sz="1400" dirty="0">
                <a:latin typeface="Metropolis" panose="00000500000000000000" pitchFamily="2" charset="0"/>
              </a:rPr>
              <a:t>How pension beneficiary works.</a:t>
            </a:r>
          </a:p>
          <a:p>
            <a:pPr marL="228600" indent="-228600">
              <a:buFont typeface="Wingdings" panose="05000000000000000000" pitchFamily="2" charset="2"/>
              <a:buChar char="§"/>
            </a:pPr>
            <a:r>
              <a:rPr lang="en-US" sz="1400" dirty="0">
                <a:latin typeface="Metropolis" panose="00000500000000000000" pitchFamily="2" charset="0"/>
              </a:rPr>
              <a:t>How IAP beneficiary works.</a:t>
            </a:r>
          </a:p>
          <a:p>
            <a:pPr marL="228600" indent="-228600">
              <a:buFont typeface="Wingdings" panose="05000000000000000000" pitchFamily="2" charset="2"/>
              <a:buChar char="§"/>
            </a:pPr>
            <a:r>
              <a:rPr lang="en-US" sz="1400" dirty="0">
                <a:latin typeface="Metropolis" panose="00000500000000000000" pitchFamily="2" charset="0"/>
              </a:rPr>
              <a:t>What beneficiaries Tier One/Tier Two and OPSRP can choose, by law.</a:t>
            </a:r>
          </a:p>
          <a:p>
            <a:pPr marL="228600" indent="-228600">
              <a:buFont typeface="Wingdings" panose="05000000000000000000" pitchFamily="2" charset="2"/>
              <a:buChar char="§"/>
            </a:pPr>
            <a:r>
              <a:rPr lang="en-US" sz="1400" dirty="0">
                <a:latin typeface="Metropolis" panose="00000500000000000000" pitchFamily="2" charset="0"/>
              </a:rPr>
              <a:t>Beneficiary benefits.</a:t>
            </a:r>
          </a:p>
          <a:p>
            <a:pPr marL="228600" indent="-228600">
              <a:buFont typeface="Wingdings" panose="05000000000000000000" pitchFamily="2" charset="2"/>
              <a:buChar char="§"/>
            </a:pPr>
            <a:r>
              <a:rPr lang="en-US" sz="1400" dirty="0">
                <a:latin typeface="Metropolis" panose="00000500000000000000" pitchFamily="2" charset="0"/>
                <a:hlinkClick r:id="rId2"/>
              </a:rPr>
              <a:t>LINK</a:t>
            </a:r>
            <a:endParaRPr lang="en-US" sz="1400" dirty="0">
              <a:latin typeface="Metropolis" panose="00000500000000000000" pitchFamily="2" charset="0"/>
            </a:endParaRPr>
          </a:p>
        </p:txBody>
      </p:sp>
      <p:sp>
        <p:nvSpPr>
          <p:cNvPr id="5" name="TextBox 4">
            <a:extLst>
              <a:ext uri="{FF2B5EF4-FFF2-40B4-BE49-F238E27FC236}">
                <a16:creationId xmlns:a16="http://schemas.microsoft.com/office/drawing/2014/main" id="{533AD4AD-B6A6-4154-6946-672FA7A27EDB}"/>
              </a:ext>
            </a:extLst>
          </p:cNvPr>
          <p:cNvSpPr txBox="1"/>
          <p:nvPr/>
        </p:nvSpPr>
        <p:spPr>
          <a:xfrm>
            <a:off x="4637315" y="3335039"/>
            <a:ext cx="2710545" cy="2739211"/>
          </a:xfrm>
          <a:prstGeom prst="rect">
            <a:avLst/>
          </a:prstGeom>
          <a:noFill/>
        </p:spPr>
        <p:txBody>
          <a:bodyPr wrap="square" rtlCol="0">
            <a:spAutoFit/>
          </a:bodyPr>
          <a:lstStyle/>
          <a:p>
            <a:r>
              <a:rPr lang="en-US" sz="1400" b="1" dirty="0">
                <a:solidFill>
                  <a:srgbClr val="14506E"/>
                </a:solidFill>
                <a:latin typeface="Metropolis" panose="00000500000000000000" pitchFamily="2" charset="0"/>
              </a:rPr>
              <a:t>Filling out a Tier One/Tier Two Written Benefit Estimate Form</a:t>
            </a:r>
          </a:p>
          <a:p>
            <a:pPr marL="234950" indent="-234950">
              <a:spcBef>
                <a:spcPts val="200"/>
              </a:spcBef>
              <a:buFont typeface="Wingdings" panose="05000000000000000000" pitchFamily="2" charset="2"/>
              <a:buChar char="§"/>
            </a:pPr>
            <a:r>
              <a:rPr lang="en-US" sz="1400" dirty="0">
                <a:latin typeface="Metropolis" panose="00000500000000000000" pitchFamily="2" charset="0"/>
              </a:rPr>
              <a:t>Preretirement beneficiary process.</a:t>
            </a:r>
          </a:p>
          <a:p>
            <a:pPr marL="234950" indent="-234950">
              <a:spcBef>
                <a:spcPts val="200"/>
              </a:spcBef>
              <a:buFont typeface="Wingdings" panose="05000000000000000000" pitchFamily="2" charset="2"/>
              <a:buChar char="§"/>
            </a:pPr>
            <a:r>
              <a:rPr lang="en-US" sz="1400" dirty="0">
                <a:latin typeface="Metropolis" panose="00000500000000000000" pitchFamily="2" charset="0"/>
              </a:rPr>
              <a:t>Service time purchases, cost, instructions, and how wait-time purchase affects school employees.</a:t>
            </a:r>
          </a:p>
          <a:p>
            <a:pPr marL="234950" indent="-234950">
              <a:spcBef>
                <a:spcPts val="200"/>
              </a:spcBef>
              <a:buFont typeface="Wingdings" panose="05000000000000000000" pitchFamily="2" charset="2"/>
              <a:buChar char="§"/>
            </a:pPr>
            <a:r>
              <a:rPr lang="en-US" sz="1400" dirty="0">
                <a:latin typeface="Metropolis" panose="00000500000000000000" pitchFamily="2" charset="0"/>
                <a:hlinkClick r:id="rId3"/>
              </a:rPr>
              <a:t>LINK</a:t>
            </a:r>
            <a:endParaRPr lang="en-US" sz="1400" dirty="0">
              <a:latin typeface="Metropolis" panose="00000500000000000000" pitchFamily="2" charset="0"/>
            </a:endParaRPr>
          </a:p>
          <a:p>
            <a:endParaRPr lang="en-US" dirty="0">
              <a:latin typeface="Metropolis" panose="00000500000000000000" pitchFamily="2" charset="0"/>
            </a:endParaRPr>
          </a:p>
          <a:p>
            <a:endParaRPr lang="en-US" dirty="0"/>
          </a:p>
        </p:txBody>
      </p:sp>
      <p:sp>
        <p:nvSpPr>
          <p:cNvPr id="7" name="TextBox 6">
            <a:extLst>
              <a:ext uri="{FF2B5EF4-FFF2-40B4-BE49-F238E27FC236}">
                <a16:creationId xmlns:a16="http://schemas.microsoft.com/office/drawing/2014/main" id="{986F42D9-6235-4019-FF98-0FBE8B7B5402}"/>
              </a:ext>
            </a:extLst>
          </p:cNvPr>
          <p:cNvSpPr txBox="1"/>
          <p:nvPr/>
        </p:nvSpPr>
        <p:spPr>
          <a:xfrm>
            <a:off x="8055431" y="3335039"/>
            <a:ext cx="3069770" cy="2616101"/>
          </a:xfrm>
          <a:prstGeom prst="rect">
            <a:avLst/>
          </a:prstGeom>
          <a:noFill/>
        </p:spPr>
        <p:txBody>
          <a:bodyPr wrap="square" rtlCol="0">
            <a:spAutoFit/>
          </a:bodyPr>
          <a:lstStyle/>
          <a:p>
            <a:r>
              <a:rPr lang="en-US" sz="1400" b="1" dirty="0">
                <a:solidFill>
                  <a:srgbClr val="14506E"/>
                </a:solidFill>
                <a:latin typeface="Metropolis" panose="00000500000000000000" pitchFamily="2" charset="0"/>
              </a:rPr>
              <a:t>Special Classifications and Statuses (in work)</a:t>
            </a:r>
          </a:p>
          <a:p>
            <a:pPr marL="234950" indent="-234950">
              <a:spcBef>
                <a:spcPts val="200"/>
              </a:spcBef>
              <a:buFont typeface="Wingdings" panose="05000000000000000000" pitchFamily="2" charset="2"/>
              <a:buChar char="§"/>
            </a:pPr>
            <a:r>
              <a:rPr lang="en-US" sz="1400" dirty="0">
                <a:latin typeface="Metropolis" panose="00000500000000000000" pitchFamily="2" charset="0"/>
              </a:rPr>
              <a:t>Information specifically for certain job classes and statuses, such as:</a:t>
            </a:r>
          </a:p>
          <a:p>
            <a:pPr marL="403225" indent="-174625">
              <a:spcBef>
                <a:spcPts val="200"/>
              </a:spcBef>
              <a:buFont typeface="Courier New" panose="02070309020205020404" pitchFamily="49" charset="0"/>
              <a:buChar char="o"/>
            </a:pPr>
            <a:r>
              <a:rPr lang="en-US" sz="1400" dirty="0">
                <a:latin typeface="Metropolis" panose="00000500000000000000" pitchFamily="2" charset="0"/>
              </a:rPr>
              <a:t>Schools, colleges, and universities. </a:t>
            </a:r>
          </a:p>
          <a:p>
            <a:pPr marL="403225" indent="-174625">
              <a:spcBef>
                <a:spcPts val="200"/>
              </a:spcBef>
              <a:buFont typeface="Courier New" panose="02070309020205020404" pitchFamily="49" charset="0"/>
              <a:buChar char="o"/>
            </a:pPr>
            <a:r>
              <a:rPr lang="en-US" sz="1400" dirty="0">
                <a:latin typeface="Metropolis" panose="00000500000000000000" pitchFamily="2" charset="0"/>
              </a:rPr>
              <a:t>Police and firefighters. </a:t>
            </a:r>
          </a:p>
          <a:p>
            <a:pPr marL="403225" indent="-174625">
              <a:spcBef>
                <a:spcPts val="200"/>
              </a:spcBef>
              <a:buFont typeface="Courier New" panose="02070309020205020404" pitchFamily="49" charset="0"/>
              <a:buChar char="o"/>
            </a:pPr>
            <a:r>
              <a:rPr lang="en-US" sz="1400" dirty="0">
                <a:latin typeface="Metropolis" panose="00000500000000000000" pitchFamily="2" charset="0"/>
              </a:rPr>
              <a:t>Sick or injured employees.</a:t>
            </a:r>
          </a:p>
          <a:p>
            <a:pPr marL="403225" indent="-174625">
              <a:spcBef>
                <a:spcPts val="200"/>
              </a:spcBef>
              <a:buFont typeface="Courier New" panose="02070309020205020404" pitchFamily="49" charset="0"/>
              <a:buChar char="o"/>
            </a:pPr>
            <a:r>
              <a:rPr lang="en-US" sz="1400" dirty="0">
                <a:latin typeface="Metropolis" panose="00000500000000000000" pitchFamily="2" charset="0"/>
              </a:rPr>
              <a:t>Members of US military.</a:t>
            </a:r>
          </a:p>
          <a:p>
            <a:pPr marL="403225" indent="-174625">
              <a:spcBef>
                <a:spcPts val="200"/>
              </a:spcBef>
              <a:buFont typeface="Courier New" panose="02070309020205020404" pitchFamily="49" charset="0"/>
              <a:buChar char="o"/>
            </a:pPr>
            <a:r>
              <a:rPr lang="en-US" sz="1400" dirty="0">
                <a:latin typeface="Metropolis" panose="00000500000000000000" pitchFamily="2" charset="0"/>
              </a:rPr>
              <a:t>Legislators, elected officials.</a:t>
            </a:r>
          </a:p>
        </p:txBody>
      </p:sp>
      <p:sp>
        <p:nvSpPr>
          <p:cNvPr id="8" name="Rectangle 7">
            <a:extLst>
              <a:ext uri="{FF2B5EF4-FFF2-40B4-BE49-F238E27FC236}">
                <a16:creationId xmlns:a16="http://schemas.microsoft.com/office/drawing/2014/main" id="{BB79AB4E-493C-A722-13F7-F4269F6CB7F0}"/>
              </a:ext>
            </a:extLst>
          </p:cNvPr>
          <p:cNvSpPr/>
          <p:nvPr/>
        </p:nvSpPr>
        <p:spPr>
          <a:xfrm>
            <a:off x="1219201" y="3263663"/>
            <a:ext cx="2819400" cy="2739211"/>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C73E48-8172-1871-1130-8953E06C6781}"/>
              </a:ext>
            </a:extLst>
          </p:cNvPr>
          <p:cNvSpPr/>
          <p:nvPr/>
        </p:nvSpPr>
        <p:spPr>
          <a:xfrm>
            <a:off x="4637316" y="3263664"/>
            <a:ext cx="2819400" cy="2739209"/>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54E38E-265D-95C4-73E1-8D1B4A6FB8AD}"/>
              </a:ext>
            </a:extLst>
          </p:cNvPr>
          <p:cNvSpPr/>
          <p:nvPr/>
        </p:nvSpPr>
        <p:spPr>
          <a:xfrm>
            <a:off x="8055431" y="3263663"/>
            <a:ext cx="3069770" cy="2739211"/>
          </a:xfrm>
          <a:prstGeom prst="rect">
            <a:avLst/>
          </a:prstGeom>
          <a:noFill/>
          <a:ln w="38100">
            <a:solidFill>
              <a:srgbClr val="89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108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696278" y="132522"/>
            <a:ext cx="8812696" cy="5811078"/>
          </a:xfrm>
          <a:prstGeom prst="rect">
            <a:avLst/>
          </a:prstGeom>
          <a:solidFill>
            <a:srgbClr val="1450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6" name="Title 5">
            <a:extLst>
              <a:ext uri="{FF2B5EF4-FFF2-40B4-BE49-F238E27FC236}">
                <a16:creationId xmlns:a16="http://schemas.microsoft.com/office/drawing/2014/main" id="{E8B9C143-EAD4-C653-30B3-33119CD3C5E1}"/>
              </a:ext>
            </a:extLst>
          </p:cNvPr>
          <p:cNvSpPr>
            <a:spLocks noGrp="1"/>
          </p:cNvSpPr>
          <p:nvPr>
            <p:ph type="title"/>
          </p:nvPr>
        </p:nvSpPr>
        <p:spPr/>
        <p:txBody>
          <a:bodyPr/>
          <a:lstStyle/>
          <a:p>
            <a:r>
              <a:rPr lang="en-US" dirty="0"/>
              <a:t>Open discussion</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EAEAA28-7DDD-94F0-ADBE-FB46020671B0}"/>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31</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25053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17D2ABE-5323-FBB8-E508-2F5D3D685613}"/>
              </a:ext>
            </a:extLst>
          </p:cNvPr>
          <p:cNvSpPr>
            <a:spLocks noGrp="1"/>
          </p:cNvSpPr>
          <p:nvPr>
            <p:ph type="title"/>
          </p:nvPr>
        </p:nvSpPr>
        <p:spPr/>
        <p:txBody>
          <a:bodyPr/>
          <a:lstStyle/>
          <a:p>
            <a:r>
              <a:rPr lang="en-US" dirty="0"/>
              <a:t>Open discussion</a:t>
            </a:r>
          </a:p>
        </p:txBody>
      </p:sp>
      <p:sp>
        <p:nvSpPr>
          <p:cNvPr id="3" name="Slide Number Placeholder 1">
            <a:extLst>
              <a:ext uri="{FF2B5EF4-FFF2-40B4-BE49-F238E27FC236}">
                <a16:creationId xmlns:a16="http://schemas.microsoft.com/office/drawing/2014/main" id="{F05350B6-8075-0500-9A09-5AB80C1C45C2}"/>
              </a:ext>
            </a:extLst>
          </p:cNvPr>
          <p:cNvSpPr>
            <a:spLocks noGrp="1"/>
          </p:cNvSpPr>
          <p:nvPr>
            <p:ph type="sldNum" sz="quarter" idx="12"/>
          </p:nvPr>
        </p:nvSpPr>
        <p:spPr>
          <a:noFill/>
        </p:spPr>
        <p:txBody>
          <a:bodyPr wrap="none"/>
          <a:lstStyle/>
          <a:p>
            <a:fld id="{11629A92-711F-AD44-8C82-8DDDFCFAFFD3}" type="slidenum">
              <a:rPr lang="en-US" smtClean="0">
                <a:solidFill>
                  <a:srgbClr val="14506E"/>
                </a:solidFill>
                <a:latin typeface="Metropolis Black" panose="00000A00000000000000" pitchFamily="2" charset="0"/>
              </a:rPr>
              <a:pPr/>
              <a:t>32</a:t>
            </a:fld>
            <a:endParaRPr lang="en-US" dirty="0">
              <a:solidFill>
                <a:srgbClr val="14506E"/>
              </a:solidFill>
              <a:latin typeface="Metropolis Black" panose="00000A00000000000000" pitchFamily="2" charset="0"/>
            </a:endParaRPr>
          </a:p>
        </p:txBody>
      </p:sp>
      <p:sp>
        <p:nvSpPr>
          <p:cNvPr id="2" name="Content Placeholder 43">
            <a:extLst>
              <a:ext uri="{FF2B5EF4-FFF2-40B4-BE49-F238E27FC236}">
                <a16:creationId xmlns:a16="http://schemas.microsoft.com/office/drawing/2014/main" id="{0B82FD48-2AC4-8528-CF55-0A97F3D05C2E}"/>
              </a:ext>
            </a:extLst>
          </p:cNvPr>
          <p:cNvSpPr>
            <a:spLocks noGrp="1"/>
          </p:cNvSpPr>
          <p:nvPr>
            <p:ph idx="1"/>
          </p:nvPr>
        </p:nvSpPr>
        <p:spPr>
          <a:xfrm>
            <a:off x="576125" y="1751013"/>
            <a:ext cx="3730699" cy="4117974"/>
          </a:xfrm>
        </p:spPr>
        <p:txBody>
          <a:bodyPr/>
          <a:lstStyle/>
          <a:p>
            <a:pPr marL="0" indent="0">
              <a:buNone/>
            </a:pPr>
            <a:r>
              <a:rPr lang="en-US" dirty="0"/>
              <a:t>Any questions or comments for PERS?</a:t>
            </a:r>
          </a:p>
          <a:p>
            <a:pPr marL="0" indent="0">
              <a:buNone/>
            </a:pPr>
            <a:endParaRPr lang="en-US" dirty="0"/>
          </a:p>
          <a:p>
            <a:pPr marL="0" indent="0">
              <a:buNone/>
            </a:pPr>
            <a:r>
              <a:rPr lang="en-US" dirty="0"/>
              <a:t>Questions for each other?</a:t>
            </a:r>
          </a:p>
        </p:txBody>
      </p:sp>
      <p:pic>
        <p:nvPicPr>
          <p:cNvPr id="4" name="Picture 3" descr="A picture containing graphical user interface&#10;&#10;Description automatically generated">
            <a:extLst>
              <a:ext uri="{FF2B5EF4-FFF2-40B4-BE49-F238E27FC236}">
                <a16:creationId xmlns:a16="http://schemas.microsoft.com/office/drawing/2014/main" id="{FDC312B2-22F7-7293-4559-AF49D2D840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06806" y="1524000"/>
            <a:ext cx="6829679" cy="4572000"/>
          </a:xfrm>
          <a:prstGeom prst="rect">
            <a:avLst/>
          </a:prstGeom>
        </p:spPr>
      </p:pic>
    </p:spTree>
    <p:extLst>
      <p:ext uri="{BB962C8B-B14F-4D97-AF65-F5344CB8AC3E}">
        <p14:creationId xmlns:p14="http://schemas.microsoft.com/office/powerpoint/2010/main" val="1318497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892810" y="292276"/>
            <a:ext cx="8327987" cy="838200"/>
          </a:xfrm>
          <a:prstGeom prst="rect">
            <a:avLst/>
          </a:prstGeom>
        </p:spPr>
        <p:txBody>
          <a:bodyPr vert="horz" wrap="square" lIns="0" tIns="0" rIns="0" bIns="0" rtlCol="0">
            <a:noAutofit/>
          </a:bodyPr>
          <a:lstStyle/>
          <a:p>
            <a:pPr algn="l"/>
            <a:endParaRPr lang="en-US" dirty="0">
              <a:latin typeface="Georgia" panose="02040502050405020303" pitchFamily="18" charset="0"/>
            </a:endParaRPr>
          </a:p>
        </p:txBody>
      </p:sp>
      <p:sp>
        <p:nvSpPr>
          <p:cNvPr id="2" name="Content Placeholder 1">
            <a:extLst>
              <a:ext uri="{FF2B5EF4-FFF2-40B4-BE49-F238E27FC236}">
                <a16:creationId xmlns:a16="http://schemas.microsoft.com/office/drawing/2014/main" id="{A26E2EAE-8040-E8D7-0F70-5894FAA6E23D}"/>
              </a:ext>
            </a:extLst>
          </p:cNvPr>
          <p:cNvSpPr>
            <a:spLocks noGrp="1"/>
          </p:cNvSpPr>
          <p:nvPr>
            <p:ph sz="quarter" idx="11"/>
          </p:nvPr>
        </p:nvSpPr>
        <p:spPr/>
        <p:txBody>
          <a:bodyPr/>
          <a:lstStyle/>
          <a:p>
            <a:r>
              <a:rPr lang="en-US"/>
              <a:t>Thank you!</a:t>
            </a:r>
            <a:endParaRPr lang="en-US" dirty="0"/>
          </a:p>
        </p:txBody>
      </p:sp>
      <p:sp>
        <p:nvSpPr>
          <p:cNvPr id="12" name="Title 1">
            <a:extLst>
              <a:ext uri="{FF2B5EF4-FFF2-40B4-BE49-F238E27FC236}">
                <a16:creationId xmlns:a16="http://schemas.microsoft.com/office/drawing/2014/main" id="{0782A062-06F5-2E4E-8DE7-AD385F249C85}"/>
              </a:ext>
            </a:extLst>
          </p:cNvPr>
          <p:cNvSpPr>
            <a:spLocks noGrp="1"/>
          </p:cNvSpPr>
          <p:nvPr>
            <p:ph type="ctrTitle" idx="4294967295"/>
          </p:nvPr>
        </p:nvSpPr>
        <p:spPr>
          <a:xfrm>
            <a:off x="7475538" y="927100"/>
            <a:ext cx="4716462" cy="2349500"/>
          </a:xfrm>
          <a:prstGeom prst="rect">
            <a:avLst/>
          </a:prstGeom>
        </p:spPr>
        <p:txBody>
          <a:bodyPr lIns="0" rIns="182880" bIns="0" anchor="t" anchorCtr="0"/>
          <a:lstStyle>
            <a:lvl1pPr algn="l">
              <a:defRPr sz="3600" baseline="0">
                <a:solidFill>
                  <a:srgbClr val="EBEBEB"/>
                </a:solidFill>
              </a:defRPr>
            </a:lvl1pPr>
          </a:lstStyle>
          <a:p>
            <a:pPr algn="ctr"/>
            <a:br>
              <a:rPr lang="en-US" sz="3000" b="0" dirty="0">
                <a:solidFill>
                  <a:schemeClr val="bg1"/>
                </a:solidFill>
              </a:rPr>
            </a:br>
            <a:endParaRPr lang="en-US" sz="3000" b="0" dirty="0">
              <a:solidFill>
                <a:schemeClr val="bg1"/>
              </a:solidFill>
            </a:endParaRPr>
          </a:p>
        </p:txBody>
      </p:sp>
      <p:sp>
        <p:nvSpPr>
          <p:cNvPr id="5" name="Rectangle 4"/>
          <p:cNvSpPr/>
          <p:nvPr/>
        </p:nvSpPr>
        <p:spPr>
          <a:xfrm>
            <a:off x="3657600" y="6324600"/>
            <a:ext cx="1600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sp>
        <p:nvSpPr>
          <p:cNvPr id="11" name="Rectangle 10"/>
          <p:cNvSpPr/>
          <p:nvPr/>
        </p:nvSpPr>
        <p:spPr>
          <a:xfrm>
            <a:off x="1524000" y="6019803"/>
            <a:ext cx="1143000" cy="793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900" dirty="0"/>
          </a:p>
        </p:txBody>
      </p:sp>
      <p:pic>
        <p:nvPicPr>
          <p:cNvPr id="3" name="Picture 2" descr="A waterfall in a forest&#10;&#10;Description automatically generated">
            <a:extLst>
              <a:ext uri="{FF2B5EF4-FFF2-40B4-BE49-F238E27FC236}">
                <a16:creationId xmlns:a16="http://schemas.microsoft.com/office/drawing/2014/main" id="{294B4B2D-930B-8413-0C6D-1A7F4328B62E}"/>
              </a:ext>
            </a:extLst>
          </p:cNvPr>
          <p:cNvPicPr>
            <a:picLocks noChangeAspect="1"/>
          </p:cNvPicPr>
          <p:nvPr/>
        </p:nvPicPr>
        <p:blipFill rotWithShape="1">
          <a:blip r:embed="rId2"/>
          <a:srcRect t="419" b="8977"/>
          <a:stretch/>
        </p:blipFill>
        <p:spPr>
          <a:xfrm>
            <a:off x="6538473" y="0"/>
            <a:ext cx="5676817" cy="6858000"/>
          </a:xfrm>
          <a:prstGeom prst="rect">
            <a:avLst/>
          </a:prstGeom>
        </p:spPr>
      </p:pic>
    </p:spTree>
    <p:extLst>
      <p:ext uri="{BB962C8B-B14F-4D97-AF65-F5344CB8AC3E}">
        <p14:creationId xmlns:p14="http://schemas.microsoft.com/office/powerpoint/2010/main" val="41395620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a:t>Director’s Office update</a:t>
            </a:r>
            <a:endParaRPr lang="en-US" dirty="0"/>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6477000" cy="4117974"/>
          </a:xfrm>
        </p:spPr>
        <p:txBody>
          <a:bodyPr/>
          <a:lstStyle/>
          <a:p>
            <a:r>
              <a:rPr lang="en-US" dirty="0"/>
              <a:t>July 26 board meeting	</a:t>
            </a:r>
          </a:p>
          <a:p>
            <a:pPr lvl="1">
              <a:lnSpc>
                <a:spcPct val="114000"/>
              </a:lnSpc>
              <a:spcBef>
                <a:spcPts val="600"/>
              </a:spcBef>
            </a:pPr>
            <a:r>
              <a:rPr lang="en-US" dirty="0"/>
              <a:t>CEM Benchmarking results.</a:t>
            </a:r>
          </a:p>
          <a:p>
            <a:pPr lvl="1">
              <a:lnSpc>
                <a:spcPct val="114000"/>
              </a:lnSpc>
              <a:spcBef>
                <a:spcPts val="600"/>
              </a:spcBef>
            </a:pPr>
            <a:r>
              <a:rPr lang="en-US" dirty="0"/>
              <a:t>Actuarial valuation report for period ending </a:t>
            </a:r>
            <a:br>
              <a:rPr lang="en-US" dirty="0"/>
            </a:br>
            <a:r>
              <a:rPr lang="en-US" dirty="0"/>
              <a:t>December 31, 2023.</a:t>
            </a:r>
          </a:p>
          <a:p>
            <a:pPr lvl="1">
              <a:lnSpc>
                <a:spcPct val="114000"/>
              </a:lnSpc>
              <a:spcBef>
                <a:spcPts val="600"/>
              </a:spcBef>
            </a:pPr>
            <a:r>
              <a:rPr lang="en-US" dirty="0"/>
              <a:t>2025-27 Agency Request Budget board approval.</a:t>
            </a:r>
          </a:p>
          <a:p>
            <a:endParaRPr lang="en-US" dirty="0"/>
          </a:p>
          <a:p>
            <a:r>
              <a:rPr lang="en-US" dirty="0"/>
              <a:t>Board member updates</a:t>
            </a:r>
          </a:p>
          <a:p>
            <a:pPr lvl="1">
              <a:lnSpc>
                <a:spcPct val="114000"/>
              </a:lnSpc>
              <a:spcBef>
                <a:spcPts val="600"/>
              </a:spcBef>
            </a:pPr>
            <a:r>
              <a:rPr lang="en-US" dirty="0"/>
              <a:t>Board Member Scanlan reappointed for a second three-year term.</a:t>
            </a:r>
          </a:p>
          <a:p>
            <a:pPr lvl="2">
              <a:lnSpc>
                <a:spcPct val="114000"/>
              </a:lnSpc>
              <a:spcBef>
                <a:spcPts val="600"/>
              </a:spcBef>
            </a:pPr>
            <a:r>
              <a:rPr lang="en-US" dirty="0"/>
              <a:t>Member representative.</a:t>
            </a:r>
          </a:p>
        </p:txBody>
      </p:sp>
      <p:sp>
        <p:nvSpPr>
          <p:cNvPr id="2" name="Subtitle 44">
            <a:extLst>
              <a:ext uri="{FF2B5EF4-FFF2-40B4-BE49-F238E27FC236}">
                <a16:creationId xmlns:a16="http://schemas.microsoft.com/office/drawing/2014/main" id="{008B82D7-B703-87DA-C712-64C793D7839D}"/>
              </a:ext>
            </a:extLst>
          </p:cNvPr>
          <p:cNvSpPr>
            <a:spLocks noGrp="1"/>
          </p:cNvSpPr>
          <p:nvPr>
            <p:ph type="subTitle" idx="13"/>
          </p:nvPr>
        </p:nvSpPr>
        <p:spPr>
          <a:xfrm>
            <a:off x="527169" y="838203"/>
            <a:ext cx="9144000" cy="473075"/>
          </a:xfrm>
        </p:spPr>
        <p:txBody>
          <a:bodyPr>
            <a:noAutofit/>
          </a:bodyPr>
          <a:lstStyle/>
          <a:p>
            <a:r>
              <a:rPr lang="en-US"/>
              <a:t>PERS Board updates</a:t>
            </a:r>
            <a:endParaRPr lang="en-US" dirty="0"/>
          </a:p>
        </p:txBody>
      </p:sp>
      <p:pic>
        <p:nvPicPr>
          <p:cNvPr id="4" name="Picture 3">
            <a:extLst>
              <a:ext uri="{FF2B5EF4-FFF2-40B4-BE49-F238E27FC236}">
                <a16:creationId xmlns:a16="http://schemas.microsoft.com/office/drawing/2014/main" id="{8FA50300-7C7A-EC31-6646-6945CDAB8E50}"/>
              </a:ext>
            </a:extLst>
          </p:cNvPr>
          <p:cNvPicPr>
            <a:picLocks noChangeAspect="1"/>
          </p:cNvPicPr>
          <p:nvPr/>
        </p:nvPicPr>
        <p:blipFill rotWithShape="1">
          <a:blip r:embed="rId2"/>
          <a:srcRect t="3590" b="26858"/>
          <a:stretch/>
        </p:blipFill>
        <p:spPr>
          <a:xfrm>
            <a:off x="7917656" y="2362200"/>
            <a:ext cx="3105944" cy="297180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9773DD7-AE20-5A1F-B0FF-006959D27D86}"/>
              </a:ext>
            </a:extLst>
          </p:cNvPr>
          <p:cNvSpPr txBox="1"/>
          <p:nvPr/>
        </p:nvSpPr>
        <p:spPr>
          <a:xfrm>
            <a:off x="7848600" y="5410200"/>
            <a:ext cx="3817143" cy="461665"/>
          </a:xfrm>
          <a:prstGeom prst="rect">
            <a:avLst/>
          </a:prstGeom>
          <a:noFill/>
        </p:spPr>
        <p:txBody>
          <a:bodyPr wrap="square" rtlCol="0">
            <a:spAutoFit/>
          </a:bodyPr>
          <a:lstStyle/>
          <a:p>
            <a:r>
              <a:rPr lang="en-US" sz="1200" b="0" i="0" dirty="0">
                <a:solidFill>
                  <a:srgbClr val="444444"/>
                </a:solidFill>
                <a:effectLst/>
                <a:highlight>
                  <a:srgbClr val="FFFFFF"/>
                </a:highlight>
                <a:latin typeface="Metropolis Medium" panose="00000600000000000000" pitchFamily="2" charset="0"/>
              </a:rPr>
              <a:t>Board Member Scanlan represents public employees and retirees.</a:t>
            </a:r>
            <a:endParaRPr lang="en-US" sz="1200" dirty="0">
              <a:latin typeface="Metropolis Medium" panose="00000600000000000000" pitchFamily="2" charset="0"/>
            </a:endParaRPr>
          </a:p>
        </p:txBody>
      </p:sp>
    </p:spTree>
    <p:extLst>
      <p:ext uri="{BB962C8B-B14F-4D97-AF65-F5344CB8AC3E}">
        <p14:creationId xmlns:p14="http://schemas.microsoft.com/office/powerpoint/2010/main" val="273246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Legislative update</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5</a:t>
            </a:fld>
            <a:endParaRPr lang="en-US" dirty="0">
              <a:solidFill>
                <a:srgbClr val="14506E"/>
              </a:solidFill>
              <a:latin typeface="Metropolis Black" panose="00000A00000000000000" pitchFamily="2" charset="0"/>
            </a:endParaRPr>
          </a:p>
        </p:txBody>
      </p:sp>
      <p:sp>
        <p:nvSpPr>
          <p:cNvPr id="3" name="Content Placeholder 9">
            <a:extLst>
              <a:ext uri="{FF2B5EF4-FFF2-40B4-BE49-F238E27FC236}">
                <a16:creationId xmlns:a16="http://schemas.microsoft.com/office/drawing/2014/main" id="{3981AD0F-5998-A0F1-C11B-F6A904D21201}"/>
              </a:ext>
            </a:extLst>
          </p:cNvPr>
          <p:cNvSpPr>
            <a:spLocks noGrp="1"/>
          </p:cNvSpPr>
          <p:nvPr>
            <p:ph sz="quarter" idx="13"/>
          </p:nvPr>
        </p:nvSpPr>
        <p:spPr>
          <a:xfrm>
            <a:off x="2438400" y="3496212"/>
            <a:ext cx="7315200" cy="1121826"/>
          </a:xfrm>
        </p:spPr>
        <p:txBody>
          <a:bodyPr>
            <a:normAutofit/>
          </a:bodyPr>
          <a:lstStyle/>
          <a:p>
            <a:pPr marL="0" indent="0" algn="ctr">
              <a:buNone/>
            </a:pPr>
            <a:r>
              <a:rPr lang="en-US" sz="2400" dirty="0">
                <a:latin typeface="Metropolis Semi Bold" panose="00000700000000000000" pitchFamily="2" charset="0"/>
              </a:rPr>
              <a:t>Heather Case, Senior Policy Advisor</a:t>
            </a:r>
          </a:p>
        </p:txBody>
      </p:sp>
    </p:spTree>
    <p:extLst>
      <p:ext uri="{BB962C8B-B14F-4D97-AF65-F5344CB8AC3E}">
        <p14:creationId xmlns:p14="http://schemas.microsoft.com/office/powerpoint/2010/main" val="2623823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Legislative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5257800" cy="4117974"/>
          </a:xfrm>
        </p:spPr>
        <p:txBody>
          <a:bodyPr/>
          <a:lstStyle/>
          <a:p>
            <a:r>
              <a:rPr lang="en-US" dirty="0"/>
              <a:t>Hazardous Position webpage</a:t>
            </a:r>
          </a:p>
          <a:p>
            <a:pPr>
              <a:lnSpc>
                <a:spcPct val="114000"/>
              </a:lnSpc>
            </a:pPr>
            <a:r>
              <a:rPr lang="en-US" sz="1600" dirty="0"/>
              <a:t>In anticipation of implementation beginning in 2026, new webpage for frequently asked questions about Hazardous Position job classification.</a:t>
            </a:r>
          </a:p>
          <a:p>
            <a:pPr marL="515938" lvl="1" indent="-292100">
              <a:lnSpc>
                <a:spcPct val="114000"/>
              </a:lnSpc>
            </a:pPr>
            <a:r>
              <a:rPr lang="en-US" dirty="0">
                <a:hlinkClick r:id="rId2"/>
              </a:rPr>
              <a:t>House Bill 4045: All about the ‘Hazardous Position’ classification for OPSRP</a:t>
            </a:r>
            <a:endParaRPr lang="en-US" dirty="0"/>
          </a:p>
          <a:p>
            <a:pPr marL="0" lvl="1" indent="0">
              <a:lnSpc>
                <a:spcPct val="114000"/>
              </a:lnSpc>
              <a:spcBef>
                <a:spcPts val="1200"/>
              </a:spcBef>
              <a:buNone/>
            </a:pPr>
            <a:r>
              <a:rPr lang="en-US" dirty="0"/>
              <a:t>We will update page with any legislative changes that occur between now and the operative date of new member classification on January 1, 2030. </a:t>
            </a:r>
          </a:p>
          <a:p>
            <a:pPr marL="0" lvl="1" indent="0">
              <a:lnSpc>
                <a:spcPct val="114000"/>
              </a:lnSpc>
              <a:spcBef>
                <a:spcPts val="1200"/>
              </a:spcBef>
              <a:buNone/>
            </a:pPr>
            <a:r>
              <a:rPr lang="en-US" dirty="0"/>
              <a:t>Webpage serves as a resource for employers also so that we have a single source of information for this upcoming legislation. </a:t>
            </a:r>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Autofit/>
          </a:bodyPr>
          <a:lstStyle/>
          <a:p>
            <a:r>
              <a:rPr lang="en-US" dirty="0"/>
              <a:t>Member webpage for Hazardous Position</a:t>
            </a:r>
          </a:p>
        </p:txBody>
      </p:sp>
      <p:pic>
        <p:nvPicPr>
          <p:cNvPr id="3" name="Picture 2">
            <a:extLst>
              <a:ext uri="{FF2B5EF4-FFF2-40B4-BE49-F238E27FC236}">
                <a16:creationId xmlns:a16="http://schemas.microsoft.com/office/drawing/2014/main" id="{BF9A531F-01E6-B89A-A576-DB68D489D8B3}"/>
              </a:ext>
            </a:extLst>
          </p:cNvPr>
          <p:cNvPicPr>
            <a:picLocks noChangeAspect="1"/>
          </p:cNvPicPr>
          <p:nvPr/>
        </p:nvPicPr>
        <p:blipFill>
          <a:blip r:embed="rId3"/>
          <a:stretch>
            <a:fillRect/>
          </a:stretch>
        </p:blipFill>
        <p:spPr>
          <a:xfrm>
            <a:off x="6553200" y="1851338"/>
            <a:ext cx="5195323" cy="4519612"/>
          </a:xfrm>
          <a:prstGeom prst="rect">
            <a:avLst/>
          </a:prstGeom>
          <a:ln>
            <a:solidFill>
              <a:srgbClr val="197940"/>
            </a:solidFill>
          </a:ln>
        </p:spPr>
      </p:pic>
    </p:spTree>
    <p:extLst>
      <p:ext uri="{BB962C8B-B14F-4D97-AF65-F5344CB8AC3E}">
        <p14:creationId xmlns:p14="http://schemas.microsoft.com/office/powerpoint/2010/main" val="109457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Legislative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752600"/>
            <a:ext cx="10363200" cy="4117974"/>
          </a:xfrm>
        </p:spPr>
        <p:txBody>
          <a:bodyPr>
            <a:noAutofit/>
          </a:bodyPr>
          <a:lstStyle/>
          <a:p>
            <a:pPr>
              <a:lnSpc>
                <a:spcPct val="114000"/>
              </a:lnSpc>
            </a:pPr>
            <a:r>
              <a:rPr lang="en-US" dirty="0"/>
              <a:t>PERS’ 2025 legislative concepts are continuing forward as introduced. </a:t>
            </a:r>
          </a:p>
          <a:p>
            <a:pPr marL="457200" lvl="1" indent="-222250">
              <a:lnSpc>
                <a:spcPct val="114000"/>
              </a:lnSpc>
            </a:pPr>
            <a:r>
              <a:rPr lang="en-US" dirty="0"/>
              <a:t>They were sent out to legislative counsel for drafting at the end of June. We will be working with legislative counsel throughout the summer and fall to edit draft language. </a:t>
            </a:r>
          </a:p>
          <a:p>
            <a:pPr lvl="1" indent="0">
              <a:lnSpc>
                <a:spcPct val="114000"/>
              </a:lnSpc>
              <a:buNone/>
            </a:pPr>
            <a:endParaRPr lang="en-US" dirty="0"/>
          </a:p>
          <a:p>
            <a:pPr marL="0" lvl="1" indent="0">
              <a:lnSpc>
                <a:spcPct val="114000"/>
              </a:lnSpc>
              <a:buNone/>
            </a:pPr>
            <a:r>
              <a:rPr lang="en-US" sz="2000" dirty="0"/>
              <a:t>Four potential bills (see </a:t>
            </a:r>
            <a:r>
              <a:rPr lang="en-US" sz="2000" dirty="0">
                <a:hlinkClick r:id="rId2"/>
              </a:rPr>
              <a:t>April 2024 EAG meeting </a:t>
            </a:r>
            <a:r>
              <a:rPr lang="en-US" sz="2000" dirty="0"/>
              <a:t>for more details): </a:t>
            </a:r>
          </a:p>
          <a:p>
            <a:pPr marL="457200" lvl="3" indent="-222250">
              <a:lnSpc>
                <a:spcPct val="114000"/>
              </a:lnSpc>
              <a:buSzPct val="100000"/>
              <a:buFont typeface="Wingdings" panose="05000000000000000000" pitchFamily="2" charset="2"/>
              <a:buChar char="§"/>
            </a:pPr>
            <a:r>
              <a:rPr lang="en-US" dirty="0"/>
              <a:t>Alignment/clean up of death benefits.</a:t>
            </a:r>
          </a:p>
          <a:p>
            <a:pPr marL="457200" lvl="3" indent="-222250">
              <a:lnSpc>
                <a:spcPct val="114000"/>
              </a:lnSpc>
              <a:buSzPct val="100000"/>
              <a:buFont typeface="Wingdings" panose="05000000000000000000" pitchFamily="2" charset="2"/>
              <a:buChar char="§"/>
            </a:pPr>
            <a:r>
              <a:rPr lang="en-US" dirty="0"/>
              <a:t>Alignment/clean up of employer reporting.</a:t>
            </a:r>
          </a:p>
          <a:p>
            <a:pPr marL="457200" lvl="3" indent="-222250">
              <a:lnSpc>
                <a:spcPct val="114000"/>
              </a:lnSpc>
              <a:buSzPct val="100000"/>
              <a:buFont typeface="Wingdings" panose="05000000000000000000" pitchFamily="2" charset="2"/>
              <a:buChar char="§"/>
            </a:pPr>
            <a:r>
              <a:rPr lang="en-US" dirty="0"/>
              <a:t>PERS Health Insurance Program (PHIP) concepts.</a:t>
            </a:r>
          </a:p>
          <a:p>
            <a:pPr marL="457200" lvl="3" indent="-222250">
              <a:lnSpc>
                <a:spcPct val="114000"/>
              </a:lnSpc>
              <a:buSzPct val="100000"/>
              <a:buFont typeface="Wingdings" panose="05000000000000000000" pitchFamily="2" charset="2"/>
              <a:buChar char="§"/>
            </a:pPr>
            <a:r>
              <a:rPr lang="en-US" dirty="0"/>
              <a:t>Treatment of School District Unfunded Liability Fund (SDULF).</a:t>
            </a:r>
            <a:endParaRPr lang="en-US" kern="0" dirty="0"/>
          </a:p>
          <a:p>
            <a:pPr>
              <a:lnSpc>
                <a:spcPct val="114000"/>
              </a:lnSpc>
            </a:pPr>
            <a:r>
              <a:rPr lang="en-US" sz="1600" kern="0" dirty="0"/>
              <a:t>Government affairs staff for your various membership groups are aware of the upcoming legislative concepts. They remain a resource for you about potential impacts and lobbying plans as the 2025 session approaches. </a:t>
            </a:r>
          </a:p>
        </p:txBody>
      </p:sp>
      <p:sp>
        <p:nvSpPr>
          <p:cNvPr id="45" name="Subtitle 44">
            <a:extLst>
              <a:ext uri="{FF2B5EF4-FFF2-40B4-BE49-F238E27FC236}">
                <a16:creationId xmlns:a16="http://schemas.microsoft.com/office/drawing/2014/main" id="{DB6C3CFA-79D8-0545-13C9-A5173B0A6B83}"/>
              </a:ext>
            </a:extLst>
          </p:cNvPr>
          <p:cNvSpPr>
            <a:spLocks noGrp="1"/>
          </p:cNvSpPr>
          <p:nvPr>
            <p:ph type="subTitle" idx="13"/>
          </p:nvPr>
        </p:nvSpPr>
        <p:spPr/>
        <p:txBody>
          <a:bodyPr>
            <a:noAutofit/>
          </a:bodyPr>
          <a:lstStyle/>
          <a:p>
            <a:r>
              <a:rPr lang="en-US" dirty="0"/>
              <a:t>PERS 2025 legislative concepts</a:t>
            </a:r>
          </a:p>
        </p:txBody>
      </p:sp>
    </p:spTree>
    <p:extLst>
      <p:ext uri="{BB962C8B-B14F-4D97-AF65-F5344CB8AC3E}">
        <p14:creationId xmlns:p14="http://schemas.microsoft.com/office/powerpoint/2010/main" val="76368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B8894-E709-A556-7101-D9E27B034740}"/>
              </a:ext>
            </a:extLst>
          </p:cNvPr>
          <p:cNvSpPr>
            <a:spLocks noGrp="1"/>
          </p:cNvSpPr>
          <p:nvPr>
            <p:ph type="title"/>
          </p:nvPr>
        </p:nvSpPr>
        <p:spPr/>
        <p:txBody>
          <a:bodyPr/>
          <a:lstStyle/>
          <a:p>
            <a:r>
              <a:rPr lang="en-US" dirty="0"/>
              <a:t>Modernization update</a:t>
            </a:r>
          </a:p>
        </p:txBody>
      </p:sp>
      <p:sp>
        <p:nvSpPr>
          <p:cNvPr id="10" name="Content Placeholder 9">
            <a:extLst>
              <a:ext uri="{FF2B5EF4-FFF2-40B4-BE49-F238E27FC236}">
                <a16:creationId xmlns:a16="http://schemas.microsoft.com/office/drawing/2014/main" id="{1C9B2DC5-6960-FDEA-E0C4-6AF596A9E45D}"/>
              </a:ext>
            </a:extLst>
          </p:cNvPr>
          <p:cNvSpPr>
            <a:spLocks noGrp="1"/>
          </p:cNvSpPr>
          <p:nvPr>
            <p:ph sz="quarter" idx="13"/>
          </p:nvPr>
        </p:nvSpPr>
        <p:spPr>
          <a:xfrm>
            <a:off x="2590800" y="3496212"/>
            <a:ext cx="7315200" cy="1121826"/>
          </a:xfrm>
        </p:spPr>
        <p:txBody>
          <a:bodyPr>
            <a:normAutofit/>
          </a:bodyPr>
          <a:lstStyle/>
          <a:p>
            <a:pPr marL="0" indent="0">
              <a:buNone/>
            </a:pPr>
            <a:r>
              <a:rPr lang="en-US" sz="2400" dirty="0">
                <a:latin typeface="Metropolis Semi Bold" panose="00000700000000000000" pitchFamily="2" charset="0"/>
              </a:rPr>
              <a:t>Yvette </a:t>
            </a:r>
            <a:r>
              <a:rPr lang="en-US" sz="2400" dirty="0" err="1">
                <a:latin typeface="Metropolis Semi Bold" panose="00000700000000000000" pitchFamily="2" charset="0"/>
              </a:rPr>
              <a:t>Elledge-Rhodes</a:t>
            </a:r>
            <a:r>
              <a:rPr lang="en-US" sz="2400" dirty="0">
                <a:latin typeface="Metropolis Semi Bold" panose="00000700000000000000" pitchFamily="2" charset="0"/>
              </a:rPr>
              <a:t>, PERS Deputy Director</a:t>
            </a:r>
          </a:p>
        </p:txBody>
      </p:sp>
      <p:cxnSp>
        <p:nvCxnSpPr>
          <p:cNvPr id="19" name="Straight Connector 18"/>
          <p:cNvCxnSpPr/>
          <p:nvPr/>
        </p:nvCxnSpPr>
        <p:spPr>
          <a:xfrm>
            <a:off x="3181776" y="3265320"/>
            <a:ext cx="60562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0C8DC8-32CD-17A2-BE4D-30174E87482F}"/>
              </a:ext>
            </a:extLst>
          </p:cNvPr>
          <p:cNvSpPr>
            <a:spLocks noGrp="1"/>
          </p:cNvSpPr>
          <p:nvPr>
            <p:ph type="sldNum" sz="quarter" idx="12"/>
          </p:nvPr>
        </p:nvSpPr>
        <p:spPr>
          <a:xfrm>
            <a:off x="11353800" y="6356353"/>
            <a:ext cx="533400" cy="365125"/>
          </a:xfrm>
          <a:noFill/>
        </p:spPr>
        <p:txBody>
          <a:bodyPr wrap="none"/>
          <a:lstStyle/>
          <a:p>
            <a:fld id="{11629A92-711F-AD44-8C82-8DDDFCFAFFD3}" type="slidenum">
              <a:rPr lang="en-US" smtClean="0">
                <a:solidFill>
                  <a:srgbClr val="14506E"/>
                </a:solidFill>
                <a:latin typeface="Metropolis Black" panose="00000A00000000000000" pitchFamily="2" charset="0"/>
              </a:rPr>
              <a:pPr/>
              <a:t>8</a:t>
            </a:fld>
            <a:endParaRPr lang="en-US" dirty="0">
              <a:solidFill>
                <a:srgbClr val="14506E"/>
              </a:solidFill>
              <a:latin typeface="Metropolis Black" panose="00000A00000000000000" pitchFamily="2" charset="0"/>
            </a:endParaRPr>
          </a:p>
        </p:txBody>
      </p:sp>
    </p:spTree>
    <p:extLst>
      <p:ext uri="{BB962C8B-B14F-4D97-AF65-F5344CB8AC3E}">
        <p14:creationId xmlns:p14="http://schemas.microsoft.com/office/powerpoint/2010/main" val="143162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9F00DA7-EF0F-9E23-1586-4405B2E0272B}"/>
              </a:ext>
            </a:extLst>
          </p:cNvPr>
          <p:cNvSpPr>
            <a:spLocks noGrp="1"/>
          </p:cNvSpPr>
          <p:nvPr>
            <p:ph type="title"/>
          </p:nvPr>
        </p:nvSpPr>
        <p:spPr/>
        <p:txBody>
          <a:bodyPr/>
          <a:lstStyle/>
          <a:p>
            <a:r>
              <a:rPr lang="en-US" dirty="0"/>
              <a:t>Modernization update</a:t>
            </a:r>
          </a:p>
        </p:txBody>
      </p:sp>
      <p:sp>
        <p:nvSpPr>
          <p:cNvPr id="44" name="Content Placeholder 43">
            <a:extLst>
              <a:ext uri="{FF2B5EF4-FFF2-40B4-BE49-F238E27FC236}">
                <a16:creationId xmlns:a16="http://schemas.microsoft.com/office/drawing/2014/main" id="{25822931-1B15-57AF-32DA-9916DFF7C0D6}"/>
              </a:ext>
            </a:extLst>
          </p:cNvPr>
          <p:cNvSpPr>
            <a:spLocks noGrp="1"/>
          </p:cNvSpPr>
          <p:nvPr>
            <p:ph idx="1"/>
          </p:nvPr>
        </p:nvSpPr>
        <p:spPr>
          <a:xfrm>
            <a:off x="838200" y="1676400"/>
            <a:ext cx="9753600" cy="4953000"/>
          </a:xfrm>
        </p:spPr>
        <p:txBody>
          <a:bodyPr>
            <a:noAutofit/>
          </a:bodyPr>
          <a:lstStyle/>
          <a:p>
            <a:pPr>
              <a:lnSpc>
                <a:spcPct val="114000"/>
              </a:lnSpc>
            </a:pPr>
            <a:r>
              <a:rPr lang="en-US" dirty="0">
                <a:effectLst/>
                <a:latin typeface="Metropolis" panose="00000500000000000000" pitchFamily="2" charset="0"/>
                <a:ea typeface="Calibri" panose="020F0502020204030204" pitchFamily="34" charset="0"/>
                <a:cs typeface="Times New Roman" panose="02020603050405020304" pitchFamily="18" charset="0"/>
              </a:rPr>
              <a:t>Staffing</a:t>
            </a:r>
          </a:p>
          <a:p>
            <a:pPr marL="457200" indent="-228600">
              <a:lnSpc>
                <a:spcPct val="114000"/>
              </a:lnSpc>
              <a:buFont typeface="Wingdings" panose="05000000000000000000" pitchFamily="2" charset="2"/>
              <a:buChar char="§"/>
            </a:pPr>
            <a:r>
              <a:rPr lang="en-US" sz="1600" b="1" dirty="0">
                <a:solidFill>
                  <a:srgbClr val="14506E"/>
                </a:solidFill>
                <a:effectLst/>
                <a:latin typeface="Metropolis" panose="00000500000000000000" pitchFamily="2" charset="0"/>
                <a:ea typeface="Calibri" panose="020F0502020204030204" pitchFamily="34" charset="0"/>
                <a:cs typeface="Times New Roman" panose="02020603050405020304" pitchFamily="18" charset="0"/>
              </a:rPr>
              <a:t>May: </a:t>
            </a:r>
            <a:r>
              <a:rPr lang="en-US" sz="1600" dirty="0">
                <a:effectLst/>
                <a:latin typeface="Metropolis" panose="00000500000000000000" pitchFamily="2" charset="0"/>
                <a:ea typeface="Calibri" panose="020F0502020204030204" pitchFamily="34" charset="0"/>
                <a:cs typeface="Times New Roman" panose="02020603050405020304" pitchFamily="18" charset="0"/>
              </a:rPr>
              <a:t>Program Director Rebecca Craven submitted her resignation from PERS effective May 28, 2024. Deputy Director Yvette Elledge-Rhodes will oversee the PERS Modernization Program until a new director is hired. </a:t>
            </a:r>
          </a:p>
          <a:p>
            <a:pPr>
              <a:lnSpc>
                <a:spcPct val="114000"/>
              </a:lnSpc>
            </a:pPr>
            <a:r>
              <a:rPr lang="en-US" dirty="0">
                <a:ea typeface="Calibri" panose="020F0502020204030204" pitchFamily="34" charset="0"/>
                <a:cs typeface="Times New Roman" panose="02020603050405020304" pitchFamily="18" charset="0"/>
              </a:rPr>
              <a:t>Project planning</a:t>
            </a:r>
            <a:endParaRPr lang="en-US" dirty="0">
              <a:effectLst/>
              <a:latin typeface="Metropolis" panose="00000500000000000000" pitchFamily="2" charset="0"/>
              <a:ea typeface="Calibri" panose="020F0502020204030204" pitchFamily="34" charset="0"/>
              <a:cs typeface="Times New Roman" panose="02020603050405020304" pitchFamily="18" charset="0"/>
            </a:endParaRPr>
          </a:p>
          <a:p>
            <a:pPr marL="457200" indent="-228600">
              <a:lnSpc>
                <a:spcPct val="114000"/>
              </a:lnSpc>
              <a:buFont typeface="Wingdings" panose="05000000000000000000" pitchFamily="2" charset="2"/>
              <a:buChar char="§"/>
            </a:pPr>
            <a:r>
              <a:rPr lang="en-US" sz="1600" b="1" dirty="0">
                <a:solidFill>
                  <a:srgbClr val="14506E"/>
                </a:solidFill>
                <a:effectLst/>
                <a:latin typeface="Metropolis" panose="00000500000000000000" pitchFamily="2" charset="0"/>
                <a:ea typeface="Calibri" panose="020F0502020204030204" pitchFamily="34" charset="0"/>
                <a:cs typeface="Times New Roman" panose="02020603050405020304" pitchFamily="18" charset="0"/>
              </a:rPr>
              <a:t>March: </a:t>
            </a:r>
            <a:r>
              <a:rPr lang="en-US" sz="1600" dirty="0">
                <a:effectLst/>
                <a:latin typeface="Metropolis" panose="00000500000000000000" pitchFamily="2" charset="0"/>
                <a:ea typeface="Calibri" panose="020F0502020204030204" pitchFamily="34" charset="0"/>
                <a:cs typeface="Times New Roman" panose="02020603050405020304" pitchFamily="18" charset="0"/>
              </a:rPr>
              <a:t>Request to reallocate Policy Option Package (POP) 103 subcategories was approved by the 2024 Legislature. </a:t>
            </a:r>
            <a:r>
              <a:rPr lang="en-US" sz="1600" dirty="0">
                <a:ea typeface="Calibri" panose="020F0502020204030204" pitchFamily="34" charset="0"/>
                <a:cs typeface="Times New Roman" panose="02020603050405020304" pitchFamily="18" charset="0"/>
              </a:rPr>
              <a:t>A</a:t>
            </a:r>
            <a:r>
              <a:rPr lang="en-US" sz="1600" dirty="0">
                <a:effectLst/>
                <a:latin typeface="Metropolis" panose="00000500000000000000" pitchFamily="2" charset="0"/>
                <a:ea typeface="Calibri" panose="020F0502020204030204" pitchFamily="34" charset="0"/>
                <a:cs typeface="Times New Roman" panose="02020603050405020304" pitchFamily="18" charset="0"/>
              </a:rPr>
              <a:t>djustments reflect changes in work plans based on resource impacts of Senate Bill 1049 Implementation Program schedule delays and procurement delays.</a:t>
            </a:r>
          </a:p>
          <a:p>
            <a:pPr marL="457200" indent="-228600">
              <a:lnSpc>
                <a:spcPct val="114000"/>
              </a:lnSpc>
              <a:buFont typeface="Wingdings" panose="05000000000000000000" pitchFamily="2" charset="2"/>
              <a:buChar char="§"/>
            </a:pPr>
            <a:r>
              <a:rPr lang="en-US" sz="1600" b="1" dirty="0">
                <a:solidFill>
                  <a:srgbClr val="14506E"/>
                </a:solidFill>
                <a:effectLst/>
                <a:latin typeface="Metropolis" panose="00000500000000000000" pitchFamily="2" charset="0"/>
                <a:ea typeface="Calibri" panose="020F0502020204030204" pitchFamily="34" charset="0"/>
                <a:cs typeface="Times New Roman" panose="02020603050405020304" pitchFamily="18" charset="0"/>
              </a:rPr>
              <a:t>May: </a:t>
            </a:r>
            <a:r>
              <a:rPr lang="en-US" sz="1600" dirty="0">
                <a:effectLst/>
                <a:latin typeface="Metropolis" panose="00000500000000000000" pitchFamily="2" charset="0"/>
                <a:ea typeface="Calibri" panose="020F0502020204030204" pitchFamily="34" charset="0"/>
                <a:cs typeface="Times New Roman" panose="02020603050405020304" pitchFamily="18" charset="0"/>
              </a:rPr>
              <a:t>Final updates to 2023-25 Program Roadmap accepted by Modernization Steering Committee.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14000"/>
              </a:lnSpc>
              <a:buFont typeface="Wingdings" panose="05000000000000000000" pitchFamily="2" charset="2"/>
              <a:buChar char="§"/>
            </a:pPr>
            <a:r>
              <a:rPr lang="en-US" sz="1600" b="1" dirty="0">
                <a:solidFill>
                  <a:srgbClr val="14506E"/>
                </a:solidFill>
                <a:effectLst/>
                <a:latin typeface="Metropolis" panose="00000500000000000000" pitchFamily="2" charset="0"/>
                <a:ea typeface="Calibri" panose="020F0502020204030204" pitchFamily="34" charset="0"/>
                <a:cs typeface="Times New Roman" panose="02020603050405020304" pitchFamily="18" charset="0"/>
              </a:rPr>
              <a:t>May: </a:t>
            </a:r>
            <a:r>
              <a:rPr lang="en-US" sz="1600" dirty="0">
                <a:effectLst/>
                <a:latin typeface="Metropolis" panose="00000500000000000000" pitchFamily="2" charset="0"/>
                <a:ea typeface="Calibri" panose="020F0502020204030204" pitchFamily="34" charset="0"/>
                <a:cs typeface="Times New Roman" panose="02020603050405020304" pitchFamily="18" charset="0"/>
              </a:rPr>
              <a:t>Data Cleaning Implementation Project approved and prioritized in PERS Project Portfolio.  </a:t>
            </a:r>
          </a:p>
          <a:p>
            <a:pPr marL="7713663" indent="-3175">
              <a:lnSpc>
                <a:spcPct val="114000"/>
              </a:lnSpc>
              <a:spcBef>
                <a:spcPts val="0"/>
              </a:spcBef>
            </a:pPr>
            <a:r>
              <a:rPr lang="en-US" sz="1400" b="1" i="1" dirty="0">
                <a:solidFill>
                  <a:srgbClr val="14506E"/>
                </a:solidFill>
                <a:ea typeface="Calibri" panose="020F0502020204030204" pitchFamily="34" charset="0"/>
                <a:cs typeface="Times New Roman" panose="02020603050405020304" pitchFamily="18" charset="0"/>
              </a:rPr>
              <a:t>Continued</a:t>
            </a:r>
            <a:endParaRPr lang="en-US" sz="1400" b="1" i="1" dirty="0">
              <a:solidFill>
                <a:srgbClr val="14506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ubtitle 44">
            <a:extLst>
              <a:ext uri="{FF2B5EF4-FFF2-40B4-BE49-F238E27FC236}">
                <a16:creationId xmlns:a16="http://schemas.microsoft.com/office/drawing/2014/main" id="{04731AF9-60DE-E445-97DC-68EF8A61C86F}"/>
              </a:ext>
            </a:extLst>
          </p:cNvPr>
          <p:cNvSpPr>
            <a:spLocks noGrp="1"/>
          </p:cNvSpPr>
          <p:nvPr>
            <p:ph type="subTitle" idx="13"/>
          </p:nvPr>
        </p:nvSpPr>
        <p:spPr>
          <a:xfrm>
            <a:off x="527169" y="838203"/>
            <a:ext cx="9144000" cy="473075"/>
          </a:xfrm>
        </p:spPr>
        <p:txBody>
          <a:bodyPr>
            <a:noAutofit/>
          </a:bodyPr>
          <a:lstStyle/>
          <a:p>
            <a:r>
              <a:rPr lang="en-US" dirty="0"/>
              <a:t>Staffing, planning, and budgeting</a:t>
            </a:r>
          </a:p>
        </p:txBody>
      </p:sp>
    </p:spTree>
    <p:extLst>
      <p:ext uri="{BB962C8B-B14F-4D97-AF65-F5344CB8AC3E}">
        <p14:creationId xmlns:p14="http://schemas.microsoft.com/office/powerpoint/2010/main" val="2708707452"/>
      </p:ext>
    </p:extLst>
  </p:cSld>
  <p:clrMapOvr>
    <a:masterClrMapping/>
  </p:clrMapOvr>
</p:sld>
</file>

<file path=ppt/theme/theme1.xml><?xml version="1.0" encoding="utf-8"?>
<a:theme xmlns:a="http://schemas.openxmlformats.org/drawingml/2006/main" name="PERS Branded PowerPoint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ency_powerpoint_template" id="{338E68EE-1519-4B68-B1BD-10BB30C2FDAE}" vid="{3D5D92D9-CC26-409A-A5FB-30B17D9867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E5EE69-F7BB-4442-B354-57CA2D47465E}">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F6945B9591BE48BC407D7DDA77AFD5" ma:contentTypeVersion="2" ma:contentTypeDescription="Create a new document." ma:contentTypeScope="" ma:versionID="0caa47c7d7cad0df9183e95a858df6de">
  <xsd:schema xmlns:xsd="http://www.w3.org/2001/XMLSchema" xmlns:xs="http://www.w3.org/2001/XMLSchema" xmlns:p="http://schemas.microsoft.com/office/2006/metadata/properties" xmlns:ns1="http://schemas.microsoft.com/sharepoint/v3" xmlns:ns2="ef3f8094-978c-43c0-8ab6-828ab01f8e37" targetNamespace="http://schemas.microsoft.com/office/2006/metadata/properties" ma:root="true" ma:fieldsID="cae19bbf72f84ce5b435055ba7afd3e0" ns1:_="" ns2:_="">
    <xsd:import namespace="http://schemas.microsoft.com/sharepoint/v3"/>
    <xsd:import namespace="ef3f8094-978c-43c0-8ab6-828ab01f8e3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3f8094-978c-43c0-8ab6-828ab01f8e3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29DB046-83AB-46FE-B5E9-3BB3DB0D1526}"/>
</file>

<file path=customXml/itemProps2.xml><?xml version="1.0" encoding="utf-8"?>
<ds:datastoreItem xmlns:ds="http://schemas.openxmlformats.org/officeDocument/2006/customXml" ds:itemID="{1A26B656-C2DD-4A5B-93CA-648302C9F9D8}"/>
</file>

<file path=customXml/itemProps3.xml><?xml version="1.0" encoding="utf-8"?>
<ds:datastoreItem xmlns:ds="http://schemas.openxmlformats.org/officeDocument/2006/customXml" ds:itemID="{086315D2-734D-491D-B628-D235DC4F6B3A}"/>
</file>

<file path=docProps/app.xml><?xml version="1.0" encoding="utf-8"?>
<Properties xmlns="http://schemas.openxmlformats.org/officeDocument/2006/extended-properties" xmlns:vt="http://schemas.openxmlformats.org/officeDocument/2006/docPropsVTypes">
  <Template>agency_powerpoint_template</Template>
  <TotalTime>6497</TotalTime>
  <Words>2688</Words>
  <Application>Microsoft Office PowerPoint</Application>
  <PresentationFormat>Widescreen</PresentationFormat>
  <Paragraphs>400</Paragraphs>
  <Slides>33</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Calibri</vt:lpstr>
      <vt:lpstr>Courier New</vt:lpstr>
      <vt:lpstr>Georgia</vt:lpstr>
      <vt:lpstr>Metropolis</vt:lpstr>
      <vt:lpstr>Metropolis Black</vt:lpstr>
      <vt:lpstr>Metropolis Medium</vt:lpstr>
      <vt:lpstr>Metropolis Semi Bold</vt:lpstr>
      <vt:lpstr>Montserrat</vt:lpstr>
      <vt:lpstr>Times New Roman</vt:lpstr>
      <vt:lpstr>Wingdings</vt:lpstr>
      <vt:lpstr>PERS Branded PowerPoint </vt:lpstr>
      <vt:lpstr>Employer  Advisory  Group</vt:lpstr>
      <vt:lpstr>Agenda</vt:lpstr>
      <vt:lpstr>Director’s Office update</vt:lpstr>
      <vt:lpstr>Director’s Office update</vt:lpstr>
      <vt:lpstr>Legislative update</vt:lpstr>
      <vt:lpstr>Legislative update</vt:lpstr>
      <vt:lpstr>Legislative update</vt:lpstr>
      <vt:lpstr>Modernization update</vt:lpstr>
      <vt:lpstr>Modernization update</vt:lpstr>
      <vt:lpstr>Modernization update</vt:lpstr>
      <vt:lpstr>Roadmap 2023–2025</vt:lpstr>
      <vt:lpstr>PowerPoint Presentation</vt:lpstr>
      <vt:lpstr>Actuarial update</vt:lpstr>
      <vt:lpstr>Actuarial update</vt:lpstr>
      <vt:lpstr>Actuarial update</vt:lpstr>
      <vt:lpstr>Actuarial update</vt:lpstr>
      <vt:lpstr>PowerPoint Presentation</vt:lpstr>
      <vt:lpstr>Actuarial update</vt:lpstr>
      <vt:lpstr>Actuarial update Expiration of side accounts</vt:lpstr>
      <vt:lpstr>Actuarial update</vt:lpstr>
      <vt:lpstr>Actuarial update</vt:lpstr>
      <vt:lpstr>Employer Service Center update</vt:lpstr>
      <vt:lpstr>Employer Service Center (ESC) update</vt:lpstr>
      <vt:lpstr>Employer Service Center (ESC) update</vt:lpstr>
      <vt:lpstr>Employer Service Center (ESC) update</vt:lpstr>
      <vt:lpstr>Communications update</vt:lpstr>
      <vt:lpstr>Communications update</vt:lpstr>
      <vt:lpstr>Communications update</vt:lpstr>
      <vt:lpstr>Communications update</vt:lpstr>
      <vt:lpstr>Communications update</vt:lpstr>
      <vt:lpstr>Open discussion</vt:lpstr>
      <vt:lpstr>Open discussion</vt:lpstr>
      <vt:lpstr>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HARPER Shawn * PERS</dc:creator>
  <cp:lastModifiedBy>HARPER Shawn * PERS</cp:lastModifiedBy>
  <cp:revision>84</cp:revision>
  <cp:lastPrinted>2020-02-25T23:39:18Z</cp:lastPrinted>
  <dcterms:created xsi:type="dcterms:W3CDTF">2022-12-30T17:49:10Z</dcterms:created>
  <dcterms:modified xsi:type="dcterms:W3CDTF">2024-07-15T19:04:02Z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4f142e3-6034-4bf0-b906-948c760e9d3c_Enabled">
    <vt:lpwstr>true</vt:lpwstr>
  </property>
  <property fmtid="{D5CDD505-2E9C-101B-9397-08002B2CF9AE}" pid="3" name="MSIP_Label_44f142e3-6034-4bf0-b906-948c760e9d3c_SetDate">
    <vt:lpwstr>2024-06-03T20:57:17Z</vt:lpwstr>
  </property>
  <property fmtid="{D5CDD505-2E9C-101B-9397-08002B2CF9AE}" pid="4" name="MSIP_Label_44f142e3-6034-4bf0-b906-948c760e9d3c_Method">
    <vt:lpwstr>Privileged</vt:lpwstr>
  </property>
  <property fmtid="{D5CDD505-2E9C-101B-9397-08002B2CF9AE}" pid="5" name="MSIP_Label_44f142e3-6034-4bf0-b906-948c760e9d3c_Name">
    <vt:lpwstr>Level 1 - Published (Items)</vt:lpwstr>
  </property>
  <property fmtid="{D5CDD505-2E9C-101B-9397-08002B2CF9AE}" pid="6" name="MSIP_Label_44f142e3-6034-4bf0-b906-948c760e9d3c_SiteId">
    <vt:lpwstr>860f660b-1578-45aa-8e77-aa9b68a0c0dd</vt:lpwstr>
  </property>
  <property fmtid="{D5CDD505-2E9C-101B-9397-08002B2CF9AE}" pid="7" name="MSIP_Label_44f142e3-6034-4bf0-b906-948c760e9d3c_ActionId">
    <vt:lpwstr>9321c9de-30eb-460f-a475-4ba6661ff396</vt:lpwstr>
  </property>
  <property fmtid="{D5CDD505-2E9C-101B-9397-08002B2CF9AE}" pid="8" name="MSIP_Label_44f142e3-6034-4bf0-b906-948c760e9d3c_ContentBits">
    <vt:lpwstr>0</vt:lpwstr>
  </property>
  <property fmtid="{D5CDD505-2E9C-101B-9397-08002B2CF9AE}" pid="9" name="ContentTypeId">
    <vt:lpwstr>0x010100C9F6945B9591BE48BC407D7DDA77AFD5</vt:lpwstr>
  </property>
</Properties>
</file>