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1.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4"/>
  </p:notesMasterIdLst>
  <p:sldIdLst>
    <p:sldId id="353" r:id="rId2"/>
    <p:sldId id="352" r:id="rId3"/>
    <p:sldId id="360" r:id="rId4"/>
    <p:sldId id="361" r:id="rId5"/>
    <p:sldId id="359" r:id="rId6"/>
    <p:sldId id="362" r:id="rId7"/>
    <p:sldId id="363" r:id="rId8"/>
    <p:sldId id="364" r:id="rId9"/>
    <p:sldId id="365" r:id="rId10"/>
    <p:sldId id="366" r:id="rId11"/>
    <p:sldId id="367" r:id="rId12"/>
    <p:sldId id="373" r:id="rId13"/>
    <p:sldId id="370" r:id="rId14"/>
    <p:sldId id="375" r:id="rId15"/>
    <p:sldId id="376" r:id="rId16"/>
    <p:sldId id="374" r:id="rId17"/>
    <p:sldId id="377" r:id="rId18"/>
    <p:sldId id="392" r:id="rId19"/>
    <p:sldId id="393" r:id="rId20"/>
    <p:sldId id="378" r:id="rId21"/>
    <p:sldId id="389" r:id="rId22"/>
    <p:sldId id="379" r:id="rId23"/>
    <p:sldId id="380" r:id="rId24"/>
    <p:sldId id="381" r:id="rId25"/>
    <p:sldId id="382" r:id="rId26"/>
    <p:sldId id="383" r:id="rId27"/>
    <p:sldId id="384" r:id="rId28"/>
    <p:sldId id="385" r:id="rId29"/>
    <p:sldId id="386" r:id="rId30"/>
    <p:sldId id="387" r:id="rId31"/>
    <p:sldId id="391" r:id="rId32"/>
    <p:sldId id="388" r:id="rId3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18662C-FBDD-4E56-8DB3-C98AC4AAA347}">
          <p14:sldIdLst>
            <p14:sldId id="353"/>
            <p14:sldId id="352"/>
            <p14:sldId id="360"/>
            <p14:sldId id="361"/>
            <p14:sldId id="359"/>
            <p14:sldId id="362"/>
            <p14:sldId id="363"/>
            <p14:sldId id="364"/>
            <p14:sldId id="365"/>
            <p14:sldId id="366"/>
            <p14:sldId id="367"/>
            <p14:sldId id="373"/>
            <p14:sldId id="370"/>
            <p14:sldId id="375"/>
            <p14:sldId id="376"/>
            <p14:sldId id="374"/>
            <p14:sldId id="377"/>
            <p14:sldId id="392"/>
            <p14:sldId id="393"/>
            <p14:sldId id="378"/>
            <p14:sldId id="389"/>
            <p14:sldId id="379"/>
            <p14:sldId id="380"/>
            <p14:sldId id="381"/>
            <p14:sldId id="382"/>
            <p14:sldId id="383"/>
            <p14:sldId id="384"/>
            <p14:sldId id="385"/>
            <p14:sldId id="386"/>
            <p14:sldId id="387"/>
            <p14:sldId id="391"/>
            <p14:sldId id="388"/>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990" y="-462"/>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70" y="-12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5C0D4BE3-3B82-41A4-9A41-D2EB62179197}" type="datetimeFigureOut">
              <a:rPr lang="en-US" smtClean="0"/>
              <a:t>6/6/2018</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29687677-8505-4D11-9184-E8FD4382795A}" type="slidenum">
              <a:rPr lang="en-US" smtClean="0"/>
              <a:t>‹#›</a:t>
            </a:fld>
            <a:endParaRPr lang="en-US"/>
          </a:p>
        </p:txBody>
      </p:sp>
    </p:spTree>
    <p:extLst>
      <p:ext uri="{BB962C8B-B14F-4D97-AF65-F5344CB8AC3E}">
        <p14:creationId xmlns:p14="http://schemas.microsoft.com/office/powerpoint/2010/main" val="2078413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54B655F-5933-406A-BDD8-FA11690D1D40}" type="datetimeFigureOut">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ED611C-C837-4E16-A75A-11EDB5A948BA}"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4B655F-5933-406A-BDD8-FA11690D1D40}" type="datetimeFigureOut">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ED611C-C837-4E16-A75A-11EDB5A948B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4B655F-5933-406A-BDD8-FA11690D1D40}" type="datetimeFigureOut">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ED611C-C837-4E16-A75A-11EDB5A948BA}"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4B655F-5933-406A-BDD8-FA11690D1D40}" type="datetimeFigureOut">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ED611C-C837-4E16-A75A-11EDB5A948B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4B655F-5933-406A-BDD8-FA11690D1D40}" type="datetimeFigureOut">
              <a:rPr lang="en-US" smtClean="0"/>
              <a:t>6/6/2018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ED611C-C837-4E16-A75A-11EDB5A948BA}"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4B655F-5933-406A-BDD8-FA11690D1D40}" type="datetimeFigureOut">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ED611C-C837-4E16-A75A-11EDB5A948B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4B655F-5933-406A-BDD8-FA11690D1D40}" type="datetimeFigureOut">
              <a:rPr lang="en-US" smtClean="0"/>
              <a:t>6/6/2018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3ED611C-C837-4E16-A75A-11EDB5A948BA}"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4B655F-5933-406A-BDD8-FA11690D1D40}" type="datetimeFigureOut">
              <a:rPr lang="en-US" smtClean="0"/>
              <a:t>6/6/2018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3ED611C-C837-4E16-A75A-11EDB5A948B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4B655F-5933-406A-BDD8-FA11690D1D40}" type="datetimeFigureOut">
              <a:rPr lang="en-US" smtClean="0"/>
              <a:t>6/6/2018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3ED611C-C837-4E16-A75A-11EDB5A948B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4B655F-5933-406A-BDD8-FA11690D1D40}" type="datetimeFigureOut">
              <a:rPr lang="en-US" smtClean="0"/>
              <a:t>6/6/2018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ED611C-C837-4E16-A75A-11EDB5A948BA}" type="slidenum">
              <a:rPr lang="en-US" smtClean="0"/>
              <a:t>‹#›</a:t>
            </a:fld>
            <a:endParaRPr lang="en-US" dirty="0"/>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54B655F-5933-406A-BDD8-FA11690D1D40}" type="datetimeFigureOut">
              <a:rPr lang="en-US" smtClean="0"/>
              <a:t>6/6/2018</a:t>
            </a:fld>
            <a:endParaRPr lang="en-US" dirty="0"/>
          </a:p>
        </p:txBody>
      </p:sp>
      <p:sp>
        <p:nvSpPr>
          <p:cNvPr id="9" name="Slide Number Placeholder 8"/>
          <p:cNvSpPr>
            <a:spLocks noGrp="1"/>
          </p:cNvSpPr>
          <p:nvPr>
            <p:ph type="sldNum" sz="quarter" idx="11"/>
          </p:nvPr>
        </p:nvSpPr>
        <p:spPr/>
        <p:txBody>
          <a:bodyPr/>
          <a:lstStyle/>
          <a:p>
            <a:fld id="{B3ED611C-C837-4E16-A75A-11EDB5A948BA}"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3ED611C-C837-4E16-A75A-11EDB5A948BA}" type="slidenum">
              <a:rPr lang="en-US" smtClean="0"/>
              <a:t>‹#›</a:t>
            </a:fld>
            <a:endParaRPr lang="en-US" dirty="0"/>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454B655F-5933-406A-BDD8-FA11690D1D40}" type="datetimeFigureOut">
              <a:rPr lang="en-US" smtClean="0"/>
              <a:t>6/6/2018</a:t>
            </a:fld>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oregon.gov/ohcs/APMD/Streamlining/supplemental_inspection_standards.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53536"/>
            <a:ext cx="10972800" cy="984714"/>
          </a:xfrm>
        </p:spPr>
        <p:txBody>
          <a:bodyPr/>
          <a:lstStyle/>
          <a:p>
            <a:endParaRPr lang="en-US" dirty="0"/>
          </a:p>
        </p:txBody>
      </p:sp>
      <p:sp>
        <p:nvSpPr>
          <p:cNvPr id="2" name="Content Placeholder 1"/>
          <p:cNvSpPr>
            <a:spLocks noGrp="1"/>
          </p:cNvSpPr>
          <p:nvPr>
            <p:ph idx="1"/>
          </p:nvPr>
        </p:nvSpPr>
        <p:spPr>
          <a:xfrm>
            <a:off x="609600" y="2266951"/>
            <a:ext cx="10972800" cy="3905573"/>
          </a:xfrm>
        </p:spPr>
        <p:txBody>
          <a:bodyPr>
            <a:normAutofit/>
          </a:bodyPr>
          <a:lstStyle/>
          <a:p>
            <a:pPr marL="0" indent="0" algn="ctr">
              <a:buNone/>
            </a:pPr>
            <a:r>
              <a:rPr lang="en-US" sz="4800" b="1" dirty="0" smtClean="0">
                <a:latin typeface="Times New Roman" panose="02020603050405020304" pitchFamily="18" charset="0"/>
                <a:cs typeface="Times New Roman" panose="02020603050405020304" pitchFamily="18" charset="0"/>
              </a:rPr>
              <a:t>UPCS Changes, Updates &amp; Reminders</a:t>
            </a:r>
            <a:endParaRPr lang="en-US" sz="4800" dirty="0"/>
          </a:p>
        </p:txBody>
      </p:sp>
    </p:spTree>
    <p:extLst>
      <p:ext uri="{BB962C8B-B14F-4D97-AF65-F5344CB8AC3E}">
        <p14:creationId xmlns:p14="http://schemas.microsoft.com/office/powerpoint/2010/main" val="388898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REAC Inspection</a:t>
            </a:r>
            <a:endParaRPr lang="en-US" dirty="0">
              <a:solidFill>
                <a:schemeClr val="tx1"/>
              </a:solidFill>
            </a:endParaRPr>
          </a:p>
        </p:txBody>
      </p:sp>
      <p:pic>
        <p:nvPicPr>
          <p:cNvPr id="1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2400" y="1600200"/>
            <a:ext cx="85344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6496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496887"/>
          </a:xfrm>
        </p:spPr>
        <p:txBody>
          <a:bodyPr/>
          <a:lstStyle/>
          <a:p>
            <a:pPr algn="ctr"/>
            <a:r>
              <a:rPr lang="en-US" dirty="0" smtClean="0">
                <a:solidFill>
                  <a:schemeClr val="tx1"/>
                </a:solidFill>
              </a:rPr>
              <a:t>OHCS Inspection</a:t>
            </a:r>
            <a:endParaRPr lang="en-US" dirty="0">
              <a:solidFill>
                <a:schemeClr val="tx1"/>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28975" y="1009650"/>
            <a:ext cx="5010150"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5111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solidFill>
                  <a:schemeClr val="tx1"/>
                </a:solidFill>
              </a:rPr>
              <a:t>“Industry Standard” Repair?</a:t>
            </a:r>
            <a:endParaRPr lang="en-US" sz="4000"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266825"/>
            <a:ext cx="10458450" cy="5591175"/>
          </a:xfrm>
        </p:spPr>
      </p:pic>
    </p:spTree>
    <p:extLst>
      <p:ext uri="{BB962C8B-B14F-4D97-AF65-F5344CB8AC3E}">
        <p14:creationId xmlns:p14="http://schemas.microsoft.com/office/powerpoint/2010/main" val="841921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solidFill>
                  <a:schemeClr val="tx1"/>
                </a:solidFill>
              </a:rPr>
              <a:t>“Industry Standard” Repair?</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475" y="1238249"/>
            <a:ext cx="10572749"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581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solidFill>
                  <a:schemeClr val="tx1"/>
                </a:solidFill>
              </a:rPr>
              <a:t>“Industry Standard” Repair?</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 y="1257300"/>
            <a:ext cx="10344150"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9486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solidFill>
                  <a:schemeClr val="tx1"/>
                </a:solidFill>
              </a:rPr>
              <a:t>“Industry Standard” Repair?</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2400" y="1600200"/>
            <a:ext cx="85344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7471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solidFill>
                  <a:schemeClr val="tx1"/>
                </a:solidFill>
              </a:rPr>
              <a:t>“Industry Standard” Repair?</a:t>
            </a:r>
            <a:endParaRPr lang="en-US"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89375" y="1600200"/>
            <a:ext cx="360045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227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solidFill>
                  <a:schemeClr val="tx1"/>
                </a:solidFill>
              </a:rPr>
              <a:t>“Industry Standard” Repair?</a:t>
            </a:r>
            <a:endParaRPr lang="en-US"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38449" y="1238250"/>
            <a:ext cx="6153151"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884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“Industry Standard Repair”?</a:t>
            </a:r>
            <a:endParaRPr lang="en-US" dirty="0">
              <a:solidFill>
                <a:schemeClr val="tx1"/>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4050" y="1200150"/>
            <a:ext cx="8509000"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5927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“Industry Standard” Repair?</a:t>
            </a:r>
            <a:endParaRPr lang="en-US" dirty="0">
              <a:solidFill>
                <a:schemeClr val="tx1"/>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2625" y="1266825"/>
            <a:ext cx="8382000"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48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579" y="209550"/>
            <a:ext cx="10515600" cy="819149"/>
          </a:xfrm>
        </p:spPr>
        <p:txBody>
          <a:bodyPr>
            <a:noAutofit/>
          </a:bodyPr>
          <a:lstStyle/>
          <a:p>
            <a:pPr algn="ctr">
              <a:spcBef>
                <a:spcPts val="600"/>
              </a:spcBef>
            </a:pPr>
            <a:r>
              <a:rPr lang="en-US" sz="2800" b="1" dirty="0">
                <a:solidFill>
                  <a:schemeClr val="tx1"/>
                </a:solidFill>
                <a:latin typeface="Times New Roman" panose="02020603050405020304" pitchFamily="18" charset="0"/>
                <a:cs typeface="Times New Roman" panose="02020603050405020304" pitchFamily="18" charset="0"/>
              </a:rPr>
              <a:t>UPCS Changes, Updates &amp; Reminders</a:t>
            </a:r>
            <a:r>
              <a:rPr lang="en-US" sz="3200" dirty="0">
                <a:solidFill>
                  <a:schemeClr val="tx1"/>
                </a:solidFill>
              </a:rPr>
              <a:t/>
            </a:r>
            <a:br>
              <a:rPr lang="en-US" sz="3200" dirty="0">
                <a:solidFill>
                  <a:schemeClr val="tx1"/>
                </a:solidFill>
              </a:rPr>
            </a:br>
            <a:endParaRPr lang="en-US" sz="3200" dirty="0">
              <a:solidFill>
                <a:schemeClr val="tx1"/>
              </a:solidFill>
            </a:endParaRPr>
          </a:p>
        </p:txBody>
      </p:sp>
      <p:sp>
        <p:nvSpPr>
          <p:cNvPr id="3" name="Content Placeholder 2"/>
          <p:cNvSpPr>
            <a:spLocks noGrp="1"/>
          </p:cNvSpPr>
          <p:nvPr>
            <p:ph idx="1"/>
          </p:nvPr>
        </p:nvSpPr>
        <p:spPr>
          <a:xfrm>
            <a:off x="838204" y="790575"/>
            <a:ext cx="10515600" cy="5924551"/>
          </a:xfrm>
        </p:spPr>
        <p:txBody>
          <a:bodyPr>
            <a:noAutofit/>
          </a:bodyPr>
          <a:lstStyle/>
          <a:p>
            <a:pPr marL="0" indent="0" algn="ctr">
              <a:buNone/>
            </a:pPr>
            <a:r>
              <a:rPr lang="en-US" sz="1600" b="1" u="sng" dirty="0">
                <a:latin typeface="Times New Roman" panose="02020603050405020304" pitchFamily="18" charset="0"/>
                <a:cs typeface="Times New Roman" panose="02020603050405020304" pitchFamily="18" charset="0"/>
              </a:rPr>
              <a:t>GENERAL Changes To The UPCS Protocol</a:t>
            </a:r>
            <a:endParaRPr lang="en-US" sz="1600" b="1" u="sng" dirty="0">
              <a:solidFill>
                <a:schemeClr val="bg1"/>
              </a:solidFill>
              <a:latin typeface="Times New Roman" panose="02020603050405020304" pitchFamily="18" charset="0"/>
              <a:cs typeface="Times New Roman" panose="02020603050405020304" pitchFamily="18" charset="0"/>
            </a:endParaRPr>
          </a:p>
          <a:p>
            <a:pPr marL="0" indent="0">
              <a:buNone/>
            </a:pPr>
            <a:r>
              <a:rPr lang="en-US" sz="1400" b="1" u="sng" dirty="0" smtClean="0">
                <a:latin typeface="Times New Roman" panose="02020603050405020304" pitchFamily="18" charset="0"/>
                <a:cs typeface="Times New Roman" panose="02020603050405020304" pitchFamily="18" charset="0"/>
              </a:rPr>
              <a:t>“</a:t>
            </a:r>
            <a:r>
              <a:rPr lang="en-US" sz="1400" b="1" u="sng" dirty="0">
                <a:latin typeface="Times New Roman" panose="02020603050405020304" pitchFamily="18" charset="0"/>
                <a:cs typeface="Times New Roman" panose="02020603050405020304" pitchFamily="18" charset="0"/>
              </a:rPr>
              <a:t>Industry Standard” </a:t>
            </a:r>
            <a:r>
              <a:rPr lang="en-US" sz="1400" b="1" u="sng" dirty="0" smtClean="0">
                <a:latin typeface="Times New Roman" panose="02020603050405020304" pitchFamily="18" charset="0"/>
                <a:cs typeface="Times New Roman" panose="02020603050405020304" pitchFamily="18" charset="0"/>
              </a:rPr>
              <a:t>Repairs</a:t>
            </a:r>
            <a:r>
              <a:rPr lang="en-US" sz="1400" b="1"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Rephrasing of the rule to include the wording “</a:t>
            </a:r>
            <a:r>
              <a:rPr lang="en-US" sz="1400" i="1" dirty="0" smtClean="0">
                <a:latin typeface="Times New Roman" panose="02020603050405020304" pitchFamily="18" charset="0"/>
                <a:cs typeface="Times New Roman" panose="02020603050405020304" pitchFamily="18" charset="0"/>
              </a:rPr>
              <a:t>reasonably </a:t>
            </a:r>
            <a:r>
              <a:rPr lang="en-US" sz="1400" dirty="0" smtClean="0">
                <a:latin typeface="Times New Roman" panose="02020603050405020304" pitchFamily="18" charset="0"/>
                <a:cs typeface="Times New Roman" panose="02020603050405020304" pitchFamily="18" charset="0"/>
              </a:rPr>
              <a:t>compatible </a:t>
            </a:r>
            <a:r>
              <a:rPr lang="en-US" sz="1400" dirty="0">
                <a:latin typeface="Times New Roman" panose="02020603050405020304" pitchFamily="18" charset="0"/>
                <a:cs typeface="Times New Roman" panose="02020603050405020304" pitchFamily="18" charset="0"/>
              </a:rPr>
              <a:t>with design and quality of the original”. Additionally, HUD urges the REAC </a:t>
            </a:r>
            <a:r>
              <a:rPr lang="en-US" sz="1400" dirty="0" smtClean="0">
                <a:latin typeface="Times New Roman" panose="02020603050405020304" pitchFamily="18" charset="0"/>
                <a:cs typeface="Times New Roman" panose="02020603050405020304" pitchFamily="18" charset="0"/>
              </a:rPr>
              <a:t>inspectors to </a:t>
            </a:r>
            <a:r>
              <a:rPr lang="en-US" sz="1400" dirty="0">
                <a:latin typeface="Times New Roman" panose="02020603050405020304" pitchFamily="18" charset="0"/>
                <a:cs typeface="Times New Roman" panose="02020603050405020304" pitchFamily="18" charset="0"/>
              </a:rPr>
              <a:t>understand that new materials will not be an exact match to the original color and to use </a:t>
            </a:r>
            <a:r>
              <a:rPr lang="en-US" sz="1400" dirty="0" smtClean="0">
                <a:latin typeface="Times New Roman" panose="02020603050405020304" pitchFamily="18" charset="0"/>
                <a:cs typeface="Times New Roman" panose="02020603050405020304" pitchFamily="18" charset="0"/>
              </a:rPr>
              <a:t>their “</a:t>
            </a:r>
            <a:r>
              <a:rPr lang="en-US" sz="1400" dirty="0">
                <a:latin typeface="Times New Roman" panose="02020603050405020304" pitchFamily="18" charset="0"/>
                <a:cs typeface="Times New Roman" panose="02020603050405020304" pitchFamily="18" charset="0"/>
              </a:rPr>
              <a:t>best judgment and professional common sense” when determining this possible NIS issue (</a:t>
            </a:r>
            <a:r>
              <a:rPr lang="en-US" sz="1400" dirty="0" smtClean="0">
                <a:latin typeface="Times New Roman" panose="02020603050405020304" pitchFamily="18" charset="0"/>
                <a:cs typeface="Times New Roman" panose="02020603050405020304" pitchFamily="18" charset="0"/>
              </a:rPr>
              <a:t>HUD used </a:t>
            </a:r>
            <a:r>
              <a:rPr lang="en-US" sz="1400" dirty="0">
                <a:latin typeface="Times New Roman" panose="02020603050405020304" pitchFamily="18" charset="0"/>
                <a:cs typeface="Times New Roman" panose="02020603050405020304" pitchFamily="18" charset="0"/>
              </a:rPr>
              <a:t>tuck-pointing as an example of a correct repair that won’t match existing materials</a:t>
            </a:r>
            <a:r>
              <a:rPr lang="en-US" sz="1400" dirty="0" smtClean="0">
                <a:latin typeface="Times New Roman" panose="02020603050405020304" pitchFamily="18" charset="0"/>
                <a:cs typeface="Times New Roman" panose="02020603050405020304" pitchFamily="18" charset="0"/>
              </a:rPr>
              <a:t>).</a:t>
            </a:r>
          </a:p>
          <a:p>
            <a:pPr marL="0" indent="0">
              <a:spcBef>
                <a:spcPts val="0"/>
              </a:spcBef>
              <a:buNone/>
            </a:pPr>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 Completed in a “workmanlike manner”.</a:t>
            </a:r>
            <a:br>
              <a:rPr lang="en-US" sz="1400" dirty="0">
                <a:latin typeface="Times New Roman" panose="02020603050405020304" pitchFamily="18" charset="0"/>
                <a:cs typeface="Times New Roman" panose="02020603050405020304" pitchFamily="18" charset="0"/>
              </a:rPr>
            </a:br>
            <a:r>
              <a:rPr lang="en-US" sz="1400" dirty="0" smtClean="0">
                <a:latin typeface="Times New Roman" panose="02020603050405020304" pitchFamily="18" charset="0"/>
                <a:cs typeface="Times New Roman" panose="02020603050405020304" pitchFamily="18" charset="0"/>
              </a:rPr>
              <a:t>	2</a:t>
            </a:r>
            <a:r>
              <a:rPr lang="en-US" sz="1400" dirty="0">
                <a:latin typeface="Times New Roman" panose="02020603050405020304" pitchFamily="18" charset="0"/>
                <a:cs typeface="Times New Roman" panose="02020603050405020304" pitchFamily="18" charset="0"/>
              </a:rPr>
              <a:t>. Don’t introduce a material that is not consistent with the original.</a:t>
            </a:r>
            <a:br>
              <a:rPr lang="en-US" sz="1400" dirty="0">
                <a:latin typeface="Times New Roman" panose="02020603050405020304" pitchFamily="18" charset="0"/>
                <a:cs typeface="Times New Roman" panose="02020603050405020304" pitchFamily="18" charset="0"/>
              </a:rPr>
            </a:br>
            <a:r>
              <a:rPr lang="en-US" sz="1400" dirty="0" smtClean="0">
                <a:latin typeface="Times New Roman" panose="02020603050405020304" pitchFamily="18" charset="0"/>
                <a:cs typeface="Times New Roman" panose="02020603050405020304" pitchFamily="18" charset="0"/>
              </a:rPr>
              <a:t>	3</a:t>
            </a:r>
            <a:r>
              <a:rPr lang="en-US" sz="1400" dirty="0">
                <a:latin typeface="Times New Roman" panose="02020603050405020304" pitchFamily="18" charset="0"/>
                <a:cs typeface="Times New Roman" panose="02020603050405020304" pitchFamily="18" charset="0"/>
              </a:rPr>
              <a:t>. New material shade variation is allowed as long as the material is correct</a:t>
            </a:r>
            <a:r>
              <a:rPr lang="en-US" sz="1400" dirty="0" smtClean="0">
                <a:latin typeface="Times New Roman" panose="02020603050405020304" pitchFamily="18" charset="0"/>
                <a:cs typeface="Times New Roman" panose="02020603050405020304" pitchFamily="18" charset="0"/>
              </a:rPr>
              <a:t>.</a:t>
            </a:r>
          </a:p>
          <a:p>
            <a:pPr marL="0" indent="0">
              <a:spcBef>
                <a:spcPts val="0"/>
              </a:spcBef>
              <a:buNone/>
            </a:pPr>
            <a:r>
              <a:rPr lang="en-US" sz="600" dirty="0">
                <a:latin typeface="Times New Roman" panose="02020603050405020304" pitchFamily="18" charset="0"/>
                <a:cs typeface="Times New Roman" panose="02020603050405020304" pitchFamily="18" charset="0"/>
              </a:rPr>
              <a:t/>
            </a:r>
            <a:br>
              <a:rPr lang="en-US" sz="600" dirty="0">
                <a:latin typeface="Times New Roman" panose="02020603050405020304" pitchFamily="18" charset="0"/>
                <a:cs typeface="Times New Roman" panose="02020603050405020304" pitchFamily="18" charset="0"/>
              </a:rPr>
            </a:br>
            <a:r>
              <a:rPr lang="en-US" sz="1400" b="1" u="sng" dirty="0">
                <a:latin typeface="Times New Roman" panose="02020603050405020304" pitchFamily="18" charset="0"/>
                <a:cs typeface="Times New Roman" panose="02020603050405020304" pitchFamily="18" charset="0"/>
              </a:rPr>
              <a:t>Panel Boxes </a:t>
            </a:r>
            <a:r>
              <a:rPr lang="en-US" sz="1400" dirty="0">
                <a:latin typeface="Times New Roman" panose="02020603050405020304" pitchFamily="18" charset="0"/>
                <a:cs typeface="Times New Roman" panose="02020603050405020304" pitchFamily="18" charset="0"/>
              </a:rPr>
              <a:t>Caulking (or any “foreign” material) is not allowed to cover/fill 1/4” gaps in </a:t>
            </a:r>
            <a:r>
              <a:rPr lang="en-US" sz="1400" dirty="0" smtClean="0">
                <a:latin typeface="Times New Roman" panose="02020603050405020304" pitchFamily="18" charset="0"/>
                <a:cs typeface="Times New Roman" panose="02020603050405020304" pitchFamily="18" charset="0"/>
              </a:rPr>
              <a:t>electrical boxes</a:t>
            </a:r>
            <a:r>
              <a:rPr lang="en-US" sz="1400" dirty="0">
                <a:latin typeface="Times New Roman" panose="02020603050405020304" pitchFamily="18" charset="0"/>
                <a:cs typeface="Times New Roman" panose="02020603050405020304" pitchFamily="18" charset="0"/>
              </a:rPr>
              <a:t>. HUD gave minimal feedback other than to say; “introduction of a foreign material into </a:t>
            </a:r>
            <a:r>
              <a:rPr lang="en-US" sz="1400" dirty="0" smtClean="0">
                <a:latin typeface="Times New Roman" panose="02020603050405020304" pitchFamily="18" charset="0"/>
                <a:cs typeface="Times New Roman" panose="02020603050405020304" pitchFamily="18" charset="0"/>
              </a:rPr>
              <a:t>this type </a:t>
            </a:r>
            <a:r>
              <a:rPr lang="en-US" sz="1400" dirty="0">
                <a:latin typeface="Times New Roman" panose="02020603050405020304" pitchFamily="18" charset="0"/>
                <a:cs typeface="Times New Roman" panose="02020603050405020304" pitchFamily="18" charset="0"/>
              </a:rPr>
              <a:t>of device is NOT an acceptable repair.” 1/4” gaps covered/filled with caulking will now </a:t>
            </a:r>
            <a:r>
              <a:rPr lang="en-US" sz="1400" dirty="0" smtClean="0">
                <a:latin typeface="Times New Roman" panose="02020603050405020304" pitchFamily="18" charset="0"/>
                <a:cs typeface="Times New Roman" panose="02020603050405020304" pitchFamily="18" charset="0"/>
              </a:rPr>
              <a:t>be recorded </a:t>
            </a:r>
            <a:r>
              <a:rPr lang="en-US" sz="1400" dirty="0">
                <a:latin typeface="Times New Roman" panose="02020603050405020304" pitchFamily="18" charset="0"/>
                <a:cs typeface="Times New Roman" panose="02020603050405020304" pitchFamily="18" charset="0"/>
              </a:rPr>
              <a:t>as a “Health and Safety - Electrical Hazard”. Additionally, screws that penetrate into </a:t>
            </a:r>
            <a:r>
              <a:rPr lang="en-US" sz="1400" dirty="0" smtClean="0">
                <a:latin typeface="Times New Roman" panose="02020603050405020304" pitchFamily="18" charset="0"/>
                <a:cs typeface="Times New Roman" panose="02020603050405020304" pitchFamily="18" charset="0"/>
              </a:rPr>
              <a:t>the box </a:t>
            </a:r>
            <a:r>
              <a:rPr lang="en-US" sz="1400" dirty="0">
                <a:latin typeface="Times New Roman" panose="02020603050405020304" pitchFamily="18" charset="0"/>
                <a:cs typeface="Times New Roman" panose="02020603050405020304" pitchFamily="18" charset="0"/>
              </a:rPr>
              <a:t>(where the wires are located) is also considered an “Electrical Hazard</a:t>
            </a:r>
            <a:r>
              <a:rPr lang="en-US" sz="1400" dirty="0" smtClean="0">
                <a:latin typeface="Times New Roman" panose="02020603050405020304" pitchFamily="18" charset="0"/>
                <a:cs typeface="Times New Roman" panose="02020603050405020304" pitchFamily="18" charset="0"/>
              </a:rPr>
              <a:t>”</a:t>
            </a:r>
          </a:p>
          <a:p>
            <a:pPr marL="0" indent="0">
              <a:spcBef>
                <a:spcPts val="0"/>
              </a:spcBef>
              <a:buNone/>
            </a:pPr>
            <a:r>
              <a:rPr lang="en-US" sz="600" dirty="0">
                <a:latin typeface="Times New Roman" panose="02020603050405020304" pitchFamily="18" charset="0"/>
                <a:cs typeface="Times New Roman" panose="02020603050405020304" pitchFamily="18" charset="0"/>
              </a:rPr>
              <a:t/>
            </a:r>
            <a:br>
              <a:rPr lang="en-US" sz="600" dirty="0">
                <a:latin typeface="Times New Roman" panose="02020603050405020304" pitchFamily="18" charset="0"/>
                <a:cs typeface="Times New Roman" panose="02020603050405020304" pitchFamily="18" charset="0"/>
              </a:rPr>
            </a:br>
            <a:r>
              <a:rPr lang="en-US" sz="1400" b="1" u="sng" dirty="0" smtClean="0">
                <a:latin typeface="Times New Roman" panose="02020603050405020304" pitchFamily="18" charset="0"/>
                <a:cs typeface="Times New Roman" panose="02020603050405020304" pitchFamily="18" charset="0"/>
              </a:rPr>
              <a:t>Cause </a:t>
            </a:r>
            <a:r>
              <a:rPr lang="en-US" sz="1400" b="1" u="sng" dirty="0">
                <a:latin typeface="Times New Roman" panose="02020603050405020304" pitchFamily="18" charset="0"/>
                <a:cs typeface="Times New Roman" panose="02020603050405020304" pitchFamily="18" charset="0"/>
              </a:rPr>
              <a:t>and Effect </a:t>
            </a:r>
            <a:r>
              <a:rPr lang="en-US" sz="1400" dirty="0">
                <a:latin typeface="Times New Roman" panose="02020603050405020304" pitchFamily="18" charset="0"/>
                <a:cs typeface="Times New Roman" panose="02020603050405020304" pitchFamily="18" charset="0"/>
              </a:rPr>
              <a:t>If one deficiency creates another deficiency, only one of the defects (</a:t>
            </a:r>
            <a:r>
              <a:rPr lang="en-US" sz="1400" dirty="0" smtClean="0">
                <a:latin typeface="Times New Roman" panose="02020603050405020304" pitchFamily="18" charset="0"/>
                <a:cs typeface="Times New Roman" panose="02020603050405020304" pitchFamily="18" charset="0"/>
              </a:rPr>
              <a:t>the higher </a:t>
            </a:r>
            <a:r>
              <a:rPr lang="en-US" sz="1400" dirty="0">
                <a:latin typeface="Times New Roman" panose="02020603050405020304" pitchFamily="18" charset="0"/>
                <a:cs typeface="Times New Roman" panose="02020603050405020304" pitchFamily="18" charset="0"/>
              </a:rPr>
              <a:t>level) should be recorded (unless the secondary defect is a Health and Safety – at </a:t>
            </a:r>
            <a:r>
              <a:rPr lang="en-US" sz="1400" dirty="0" smtClean="0">
                <a:latin typeface="Times New Roman" panose="02020603050405020304" pitchFamily="18" charset="0"/>
                <a:cs typeface="Times New Roman" panose="02020603050405020304" pitchFamily="18" charset="0"/>
              </a:rPr>
              <a:t>which point </a:t>
            </a:r>
            <a:r>
              <a:rPr lang="en-US" sz="1400" dirty="0">
                <a:latin typeface="Times New Roman" panose="02020603050405020304" pitchFamily="18" charset="0"/>
                <a:cs typeface="Times New Roman" panose="02020603050405020304" pitchFamily="18" charset="0"/>
              </a:rPr>
              <a:t>both defects would be cited</a:t>
            </a:r>
            <a:r>
              <a:rPr lang="en-US" sz="1400" dirty="0" smtClean="0">
                <a:latin typeface="Times New Roman" panose="02020603050405020304" pitchFamily="18" charset="0"/>
                <a:cs typeface="Times New Roman" panose="02020603050405020304" pitchFamily="18" charset="0"/>
              </a:rPr>
              <a:t>).</a:t>
            </a:r>
          </a:p>
          <a:p>
            <a:pPr marL="0" indent="0">
              <a:spcBef>
                <a:spcPts val="0"/>
              </a:spcBef>
              <a:buNone/>
            </a:pPr>
            <a:r>
              <a:rPr lang="en-US" sz="600" dirty="0">
                <a:latin typeface="Times New Roman" panose="02020603050405020304" pitchFamily="18" charset="0"/>
                <a:cs typeface="Times New Roman" panose="02020603050405020304" pitchFamily="18" charset="0"/>
              </a:rPr>
              <a:t/>
            </a:r>
            <a:br>
              <a:rPr lang="en-US" sz="600" dirty="0">
                <a:latin typeface="Times New Roman" panose="02020603050405020304" pitchFamily="18" charset="0"/>
                <a:cs typeface="Times New Roman" panose="02020603050405020304" pitchFamily="18" charset="0"/>
              </a:rPr>
            </a:br>
            <a:r>
              <a:rPr lang="en-US" sz="1400" b="1" u="sng" dirty="0" smtClean="0">
                <a:latin typeface="Times New Roman" panose="02020603050405020304" pitchFamily="18" charset="0"/>
                <a:cs typeface="Times New Roman" panose="02020603050405020304" pitchFamily="18" charset="0"/>
              </a:rPr>
              <a:t>New </a:t>
            </a:r>
            <a:r>
              <a:rPr lang="en-US" sz="1400" b="1" u="sng" dirty="0">
                <a:latin typeface="Times New Roman" panose="02020603050405020304" pitchFamily="18" charset="0"/>
                <a:cs typeface="Times New Roman" panose="02020603050405020304" pitchFamily="18" charset="0"/>
              </a:rPr>
              <a:t>Responsibilities</a:t>
            </a:r>
            <a:r>
              <a:rPr lang="en-US" sz="1400" b="1" dirty="0">
                <a:latin typeface="Times New Roman" panose="02020603050405020304" pitchFamily="18" charset="0"/>
                <a:cs typeface="Times New Roman" panose="02020603050405020304" pitchFamily="18" charset="0"/>
              </a:rPr>
              <a:t/>
            </a:r>
            <a:br>
              <a:rPr lang="en-US" sz="1400" b="1" dirty="0">
                <a:latin typeface="Times New Roman" panose="02020603050405020304" pitchFamily="18" charset="0"/>
                <a:cs typeface="Times New Roman" panose="02020603050405020304" pitchFamily="18" charset="0"/>
              </a:rPr>
            </a:br>
            <a:r>
              <a:rPr lang="en-US" sz="1400" u="sng" dirty="0">
                <a:latin typeface="Times New Roman" panose="02020603050405020304" pitchFamily="18" charset="0"/>
                <a:cs typeface="Times New Roman" panose="02020603050405020304" pitchFamily="18" charset="0"/>
              </a:rPr>
              <a:t>Garbage Disposal</a:t>
            </a:r>
            <a:r>
              <a:rPr lang="en-US" sz="1400" dirty="0">
                <a:latin typeface="Times New Roman" panose="02020603050405020304" pitchFamily="18" charset="0"/>
                <a:cs typeface="Times New Roman" panose="02020603050405020304" pitchFamily="18" charset="0"/>
              </a:rPr>
              <a:t> Property rep is allowed to “reset” the disposal if needed so long as </a:t>
            </a:r>
            <a:r>
              <a:rPr lang="en-US" sz="1400" dirty="0" smtClean="0">
                <a:latin typeface="Times New Roman" panose="02020603050405020304" pitchFamily="18" charset="0"/>
                <a:cs typeface="Times New Roman" panose="02020603050405020304" pitchFamily="18" charset="0"/>
              </a:rPr>
              <a:t>that can </a:t>
            </a:r>
            <a:r>
              <a:rPr lang="en-US" sz="1400" dirty="0">
                <a:latin typeface="Times New Roman" panose="02020603050405020304" pitchFamily="18" charset="0"/>
                <a:cs typeface="Times New Roman" panose="02020603050405020304" pitchFamily="18" charset="0"/>
              </a:rPr>
              <a:t>be accomplished without the use of any tools. Additionally, if any missing </a:t>
            </a:r>
            <a:r>
              <a:rPr lang="en-US" sz="1400" dirty="0" smtClean="0">
                <a:latin typeface="Times New Roman" panose="02020603050405020304" pitchFamily="18" charset="0"/>
                <a:cs typeface="Times New Roman" panose="02020603050405020304" pitchFamily="18" charset="0"/>
              </a:rPr>
              <a:t>electrical covers </a:t>
            </a:r>
            <a:r>
              <a:rPr lang="en-US" sz="1400" dirty="0">
                <a:latin typeface="Times New Roman" panose="02020603050405020304" pitchFamily="18" charset="0"/>
                <a:cs typeface="Times New Roman" panose="02020603050405020304" pitchFamily="18" charset="0"/>
              </a:rPr>
              <a:t>are noted on the disposal, this will continue being recorded as a LT defect</a:t>
            </a:r>
            <a:r>
              <a:rPr lang="en-US" sz="1400" dirty="0" smtClean="0">
                <a:latin typeface="Times New Roman" panose="02020603050405020304" pitchFamily="18" charset="0"/>
                <a:cs typeface="Times New Roman" panose="02020603050405020304" pitchFamily="18" charset="0"/>
              </a:rPr>
              <a:t>. </a:t>
            </a:r>
          </a:p>
          <a:p>
            <a:pPr marL="0" indent="0">
              <a:spcBef>
                <a:spcPts val="0"/>
              </a:spcBef>
              <a:buNone/>
            </a:pPr>
            <a:endParaRPr lang="en-US" sz="600" dirty="0" smtClean="0">
              <a:latin typeface="Times New Roman" panose="02020603050405020304" pitchFamily="18" charset="0"/>
              <a:cs typeface="Times New Roman" panose="02020603050405020304" pitchFamily="18" charset="0"/>
            </a:endParaRPr>
          </a:p>
          <a:p>
            <a:pPr marL="0" indent="0">
              <a:spcBef>
                <a:spcPts val="0"/>
              </a:spcBef>
              <a:buNone/>
            </a:pPr>
            <a:r>
              <a:rPr lang="en-US" sz="1400" u="sng" dirty="0" smtClean="0">
                <a:latin typeface="Times New Roman" panose="02020603050405020304" pitchFamily="18" charset="0"/>
                <a:cs typeface="Times New Roman" panose="02020603050405020304" pitchFamily="18" charset="0"/>
              </a:rPr>
              <a:t>Tripped </a:t>
            </a:r>
            <a:r>
              <a:rPr lang="en-US" sz="1400" u="sng" dirty="0">
                <a:latin typeface="Times New Roman" panose="02020603050405020304" pitchFamily="18" charset="0"/>
                <a:cs typeface="Times New Roman" panose="02020603050405020304" pitchFamily="18" charset="0"/>
              </a:rPr>
              <a:t>Breaker </a:t>
            </a:r>
            <a:r>
              <a:rPr lang="en-US" sz="1400" dirty="0">
                <a:latin typeface="Times New Roman" panose="02020603050405020304" pitchFamily="18" charset="0"/>
                <a:cs typeface="Times New Roman" panose="02020603050405020304" pitchFamily="18" charset="0"/>
              </a:rPr>
              <a:t>The property rep can reset a tripped breaker as long as the breaker </a:t>
            </a:r>
            <a:r>
              <a:rPr lang="en-US" sz="1400" dirty="0" smtClean="0">
                <a:latin typeface="Times New Roman" panose="02020603050405020304" pitchFamily="18" charset="0"/>
                <a:cs typeface="Times New Roman" panose="02020603050405020304" pitchFamily="18" charset="0"/>
              </a:rPr>
              <a:t>does not </a:t>
            </a:r>
            <a:r>
              <a:rPr lang="en-US" sz="1400" dirty="0">
                <a:latin typeface="Times New Roman" panose="02020603050405020304" pitchFamily="18" charset="0"/>
                <a:cs typeface="Times New Roman" panose="02020603050405020304" pitchFamily="18" charset="0"/>
              </a:rPr>
              <a:t>affect a life safety item (call-for-aid or smoke detector), and no defect will be recorded</a:t>
            </a:r>
            <a:r>
              <a:rPr lang="en-US" sz="1400" dirty="0" smtClean="0">
                <a:latin typeface="Times New Roman" panose="02020603050405020304" pitchFamily="18" charset="0"/>
                <a:cs typeface="Times New Roman" panose="02020603050405020304" pitchFamily="18" charset="0"/>
              </a:rPr>
              <a:t>. </a:t>
            </a:r>
          </a:p>
          <a:p>
            <a:pPr marL="0" indent="0">
              <a:spcBef>
                <a:spcPts val="0"/>
              </a:spcBef>
              <a:buNone/>
            </a:pPr>
            <a:endParaRPr lang="en-US" sz="600" dirty="0" smtClean="0">
              <a:latin typeface="Times New Roman" panose="02020603050405020304" pitchFamily="18" charset="0"/>
              <a:cs typeface="Times New Roman" panose="02020603050405020304" pitchFamily="18" charset="0"/>
            </a:endParaRPr>
          </a:p>
          <a:p>
            <a:pPr marL="0" indent="0">
              <a:spcBef>
                <a:spcPts val="0"/>
              </a:spcBef>
              <a:buNone/>
            </a:pPr>
            <a:r>
              <a:rPr lang="en-US" sz="1400" u="sng" dirty="0" smtClean="0">
                <a:latin typeface="Times New Roman" panose="02020603050405020304" pitchFamily="18" charset="0"/>
                <a:cs typeface="Times New Roman" panose="02020603050405020304" pitchFamily="18" charset="0"/>
              </a:rPr>
              <a:t>Window </a:t>
            </a:r>
            <a:r>
              <a:rPr lang="en-US" sz="1400" u="sng" dirty="0">
                <a:latin typeface="Times New Roman" panose="02020603050405020304" pitchFamily="18" charset="0"/>
                <a:cs typeface="Times New Roman" panose="02020603050405020304" pitchFamily="18" charset="0"/>
              </a:rPr>
              <a:t>AC </a:t>
            </a:r>
            <a:r>
              <a:rPr lang="en-US" sz="1400" dirty="0">
                <a:latin typeface="Times New Roman" panose="02020603050405020304" pitchFamily="18" charset="0"/>
                <a:cs typeface="Times New Roman" panose="02020603050405020304" pitchFamily="18" charset="0"/>
              </a:rPr>
              <a:t>The inspector is required to allow the property rep to plug in an installed </a:t>
            </a:r>
            <a:r>
              <a:rPr lang="en-US" sz="1400" dirty="0" smtClean="0">
                <a:latin typeface="Times New Roman" panose="02020603050405020304" pitchFamily="18" charset="0"/>
                <a:cs typeface="Times New Roman" panose="02020603050405020304" pitchFamily="18" charset="0"/>
              </a:rPr>
              <a:t>but unplugged </a:t>
            </a:r>
            <a:r>
              <a:rPr lang="en-US" sz="1400" dirty="0">
                <a:latin typeface="Times New Roman" panose="02020603050405020304" pitchFamily="18" charset="0"/>
                <a:cs typeface="Times New Roman" panose="02020603050405020304" pitchFamily="18" charset="0"/>
              </a:rPr>
              <a:t>window AC unit to check for proper operation</a:t>
            </a:r>
            <a:r>
              <a:rPr lang="en-US" sz="1400" dirty="0" smtClean="0">
                <a:latin typeface="Times New Roman" panose="02020603050405020304" pitchFamily="18" charset="0"/>
                <a:cs typeface="Times New Roman" panose="02020603050405020304" pitchFamily="18" charset="0"/>
              </a:rPr>
              <a:t>. </a:t>
            </a:r>
          </a:p>
          <a:p>
            <a:pPr marL="0" indent="0">
              <a:spcBef>
                <a:spcPts val="0"/>
              </a:spcBef>
              <a:buNone/>
            </a:pPr>
            <a:endParaRPr lang="en-US" sz="600" dirty="0" smtClean="0">
              <a:latin typeface="Times New Roman" panose="02020603050405020304" pitchFamily="18" charset="0"/>
              <a:cs typeface="Times New Roman" panose="02020603050405020304" pitchFamily="18" charset="0"/>
            </a:endParaRPr>
          </a:p>
          <a:p>
            <a:pPr marL="0" indent="0">
              <a:spcBef>
                <a:spcPts val="0"/>
              </a:spcBef>
              <a:buNone/>
            </a:pPr>
            <a:r>
              <a:rPr lang="en-US" sz="1400" u="sng" dirty="0" smtClean="0">
                <a:latin typeface="Times New Roman" panose="02020603050405020304" pitchFamily="18" charset="0"/>
                <a:cs typeface="Times New Roman" panose="02020603050405020304" pitchFamily="18" charset="0"/>
              </a:rPr>
              <a:t>Shut </a:t>
            </a:r>
            <a:r>
              <a:rPr lang="en-US" sz="1400" u="sng" dirty="0">
                <a:latin typeface="Times New Roman" panose="02020603050405020304" pitchFamily="18" charset="0"/>
                <a:cs typeface="Times New Roman" panose="02020603050405020304" pitchFamily="18" charset="0"/>
              </a:rPr>
              <a:t>Off Valves </a:t>
            </a:r>
            <a:r>
              <a:rPr lang="en-US" sz="1400" dirty="0">
                <a:latin typeface="Times New Roman" panose="02020603050405020304" pitchFamily="18" charset="0"/>
                <a:cs typeface="Times New Roman" panose="02020603050405020304" pitchFamily="18" charset="0"/>
              </a:rPr>
              <a:t>If the water shutoffs at the sinks or toilets are turned off at time </a:t>
            </a:r>
            <a:r>
              <a:rPr lang="en-US" sz="1400" dirty="0" smtClean="0">
                <a:latin typeface="Times New Roman" panose="02020603050405020304" pitchFamily="18" charset="0"/>
                <a:cs typeface="Times New Roman" panose="02020603050405020304" pitchFamily="18" charset="0"/>
              </a:rPr>
              <a:t>of inspection</a:t>
            </a:r>
            <a:r>
              <a:rPr lang="en-US" sz="1400" dirty="0">
                <a:latin typeface="Times New Roman" panose="02020603050405020304" pitchFamily="18" charset="0"/>
                <a:cs typeface="Times New Roman" panose="02020603050405020304" pitchFamily="18" charset="0"/>
              </a:rPr>
              <a:t>, the REAC inspector CAN allow the property rep to turn on the valves to </a:t>
            </a:r>
            <a:r>
              <a:rPr lang="en-US" sz="1400" dirty="0" smtClean="0">
                <a:latin typeface="Times New Roman" panose="02020603050405020304" pitchFamily="18" charset="0"/>
                <a:cs typeface="Times New Roman" panose="02020603050405020304" pitchFamily="18" charset="0"/>
              </a:rPr>
              <a:t>allow for </a:t>
            </a:r>
            <a:r>
              <a:rPr lang="en-US" sz="1400" dirty="0">
                <a:latin typeface="Times New Roman" panose="02020603050405020304" pitchFamily="18" charset="0"/>
                <a:cs typeface="Times New Roman" panose="02020603050405020304" pitchFamily="18" charset="0"/>
              </a:rPr>
              <a:t>proper inspection</a:t>
            </a:r>
            <a:r>
              <a:rPr lang="en-US" sz="1400" dirty="0" smtClean="0">
                <a:latin typeface="Times New Roman" panose="02020603050405020304" pitchFamily="18" charset="0"/>
                <a:cs typeface="Times New Roman" panose="02020603050405020304" pitchFamily="18" charset="0"/>
              </a:rPr>
              <a:t>. </a:t>
            </a:r>
          </a:p>
          <a:p>
            <a:pPr marL="0" indent="0">
              <a:spcBef>
                <a:spcPts val="0"/>
              </a:spcBef>
              <a:buNone/>
            </a:pPr>
            <a:endParaRPr lang="en-US" sz="600" dirty="0" smtClean="0">
              <a:latin typeface="Times New Roman" panose="02020603050405020304" pitchFamily="18" charset="0"/>
              <a:cs typeface="Times New Roman" panose="02020603050405020304" pitchFamily="18" charset="0"/>
            </a:endParaRPr>
          </a:p>
          <a:p>
            <a:pPr marL="0" indent="0">
              <a:spcBef>
                <a:spcPts val="0"/>
              </a:spcBef>
              <a:buNone/>
            </a:pPr>
            <a:r>
              <a:rPr lang="en-US" sz="1400" u="sng" dirty="0" smtClean="0">
                <a:latin typeface="Times New Roman" panose="02020603050405020304" pitchFamily="18" charset="0"/>
                <a:cs typeface="Times New Roman" panose="02020603050405020304" pitchFamily="18" charset="0"/>
              </a:rPr>
              <a:t>Door </a:t>
            </a:r>
            <a:r>
              <a:rPr lang="en-US" sz="1400" u="sng" dirty="0">
                <a:latin typeface="Times New Roman" panose="02020603050405020304" pitchFamily="18" charset="0"/>
                <a:cs typeface="Times New Roman" panose="02020603050405020304" pitchFamily="18" charset="0"/>
              </a:rPr>
              <a:t>Hardware </a:t>
            </a:r>
            <a:r>
              <a:rPr lang="en-US" sz="1400" dirty="0">
                <a:latin typeface="Times New Roman" panose="02020603050405020304" pitchFamily="18" charset="0"/>
                <a:cs typeface="Times New Roman" panose="02020603050405020304" pitchFamily="18" charset="0"/>
              </a:rPr>
              <a:t>Property reps are allowed to remove door sweeps, wreath hangers</a:t>
            </a:r>
            <a:r>
              <a:rPr lang="en-US" sz="1400" dirty="0" smtClean="0">
                <a:latin typeface="Times New Roman" panose="02020603050405020304" pitchFamily="18" charset="0"/>
                <a:cs typeface="Times New Roman" panose="02020603050405020304" pitchFamily="18" charset="0"/>
              </a:rPr>
              <a:t>, clothes</a:t>
            </a:r>
            <a:r>
              <a:rPr lang="en-US" sz="1400" dirty="0">
                <a:latin typeface="Times New Roman" panose="02020603050405020304" pitchFamily="18" charset="0"/>
                <a:cs typeface="Times New Roman" panose="02020603050405020304" pitchFamily="18" charset="0"/>
              </a:rPr>
              <a:t>, etc. from a door to allow for proper closing. </a:t>
            </a:r>
            <a:r>
              <a:rPr lang="en-US" sz="1400" dirty="0">
                <a:solidFill>
                  <a:schemeClr val="bg1"/>
                </a:solidFill>
                <a:latin typeface="Times New Roman" panose="02020603050405020304" pitchFamily="18" charset="0"/>
                <a:cs typeface="Times New Roman" panose="02020603050405020304" pitchFamily="18" charset="0"/>
              </a:rPr>
              <a:t/>
            </a:r>
            <a:br>
              <a:rPr lang="en-US" sz="1400" dirty="0">
                <a:solidFill>
                  <a:schemeClr val="bg1"/>
                </a:solidFill>
                <a:latin typeface="Times New Roman" panose="02020603050405020304" pitchFamily="18" charset="0"/>
                <a:cs typeface="Times New Roman" panose="02020603050405020304" pitchFamily="18" charset="0"/>
              </a:rPr>
            </a:br>
            <a:endParaRPr lang="en-US" sz="1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3012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solidFill>
                <a:schemeClr val="tx1"/>
              </a:solidFill>
            </a:endParaRPr>
          </a:p>
        </p:txBody>
      </p:sp>
      <p:sp>
        <p:nvSpPr>
          <p:cNvPr id="3" name="Content Placeholder 2"/>
          <p:cNvSpPr>
            <a:spLocks noGrp="1"/>
          </p:cNvSpPr>
          <p:nvPr>
            <p:ph idx="1"/>
          </p:nvPr>
        </p:nvSpPr>
        <p:spPr/>
        <p:txBody>
          <a:bodyPr>
            <a:normAutofit/>
          </a:bodyPr>
          <a:lstStyle/>
          <a:p>
            <a:pPr marL="114300" indent="0">
              <a:buNone/>
            </a:pPr>
            <a:r>
              <a:rPr lang="en-US" sz="5400" dirty="0">
                <a:latin typeface="Times New Roman" panose="02020603050405020304" pitchFamily="18" charset="0"/>
                <a:cs typeface="Times New Roman" panose="02020603050405020304" pitchFamily="18" charset="0"/>
              </a:rPr>
              <a:t>Top 10 OHCS Inspection findings</a:t>
            </a:r>
          </a:p>
        </p:txBody>
      </p:sp>
    </p:spTree>
    <p:extLst>
      <p:ext uri="{BB962C8B-B14F-4D97-AF65-F5344CB8AC3E}">
        <p14:creationId xmlns:p14="http://schemas.microsoft.com/office/powerpoint/2010/main" val="2944276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Times New Roman" panose="02020603050405020304" pitchFamily="18" charset="0"/>
                <a:cs typeface="Times New Roman" panose="02020603050405020304" pitchFamily="18" charset="0"/>
              </a:rPr>
              <a:t>#10</a:t>
            </a:r>
            <a:br>
              <a:rPr lang="en-US" dirty="0">
                <a:solidFill>
                  <a:schemeClr val="tx1"/>
                </a:solidFill>
                <a:latin typeface="Times New Roman" panose="02020603050405020304" pitchFamily="18" charset="0"/>
                <a:cs typeface="Times New Roman" panose="02020603050405020304" pitchFamily="18" charset="0"/>
              </a:rPr>
            </a:br>
            <a:endParaRPr lang="en-US" dirty="0">
              <a:solidFill>
                <a:schemeClr val="tx1"/>
              </a:solidFill>
            </a:endParaRPr>
          </a:p>
        </p:txBody>
      </p:sp>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0575" y="447675"/>
            <a:ext cx="871220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381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14300" indent="0"/>
            <a:r>
              <a:rPr lang="en-US" dirty="0">
                <a:solidFill>
                  <a:schemeClr val="tx1"/>
                </a:solidFill>
                <a:latin typeface="Times New Roman" panose="02020603050405020304" pitchFamily="18" charset="0"/>
                <a:cs typeface="Times New Roman" panose="02020603050405020304" pitchFamily="18" charset="0"/>
              </a:rPr>
              <a:t>#9</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6043" y="590550"/>
            <a:ext cx="9124382"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374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Times New Roman" panose="02020603050405020304" pitchFamily="18" charset="0"/>
                <a:cs typeface="Times New Roman" panose="02020603050405020304" pitchFamily="18" charset="0"/>
              </a:rPr>
              <a:t>#8</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28600"/>
            <a:ext cx="94107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2239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Times New Roman" panose="02020603050405020304" pitchFamily="18" charset="0"/>
                <a:cs typeface="Times New Roman" panose="02020603050405020304" pitchFamily="18" charset="0"/>
              </a:rPr>
              <a:t>#7</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5899" y="390525"/>
            <a:ext cx="9439275"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5039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Times New Roman" panose="02020603050405020304" pitchFamily="18" charset="0"/>
                <a:cs typeface="Times New Roman" panose="02020603050405020304" pitchFamily="18" charset="0"/>
              </a:rPr>
              <a:t>#6</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4476" y="352425"/>
            <a:ext cx="9001124"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2298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Times New Roman" panose="02020603050405020304" pitchFamily="18" charset="0"/>
                <a:cs typeface="Times New Roman" panose="02020603050405020304" pitchFamily="18" charset="0"/>
              </a:rPr>
              <a:t>#5</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5475" y="323850"/>
            <a:ext cx="88773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8070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Times New Roman" panose="02020603050405020304" pitchFamily="18" charset="0"/>
                <a:cs typeface="Times New Roman" panose="02020603050405020304" pitchFamily="18" charset="0"/>
              </a:rPr>
              <a:t>#4</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1741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2400" y="333375"/>
            <a:ext cx="9455150"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061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Times New Roman" panose="02020603050405020304" pitchFamily="18" charset="0"/>
                <a:cs typeface="Times New Roman" panose="02020603050405020304" pitchFamily="18" charset="0"/>
              </a:rPr>
              <a:t>#3</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1638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7290" y="285750"/>
            <a:ext cx="928741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912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Times New Roman" panose="02020603050405020304" pitchFamily="18" charset="0"/>
                <a:cs typeface="Times New Roman" panose="02020603050405020304" pitchFamily="18" charset="0"/>
              </a:rPr>
              <a:t>#2</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1433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1651" y="485775"/>
            <a:ext cx="8982074"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5419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UPCS Changes, Updates &amp; </a:t>
            </a:r>
            <a:r>
              <a:rPr lang="en-US" sz="2800" b="1" dirty="0" smtClean="0">
                <a:solidFill>
                  <a:schemeClr val="tx1"/>
                </a:solidFill>
                <a:latin typeface="Times New Roman" panose="02020603050405020304" pitchFamily="18" charset="0"/>
                <a:cs typeface="Times New Roman" panose="02020603050405020304" pitchFamily="18" charset="0"/>
              </a:rPr>
              <a:t>Reminders, Continued</a:t>
            </a:r>
            <a:endParaRPr lang="en-US" sz="2800" dirty="0"/>
          </a:p>
        </p:txBody>
      </p:sp>
      <p:sp>
        <p:nvSpPr>
          <p:cNvPr id="3" name="Content Placeholder 2"/>
          <p:cNvSpPr>
            <a:spLocks noGrp="1"/>
          </p:cNvSpPr>
          <p:nvPr>
            <p:ph idx="1"/>
          </p:nvPr>
        </p:nvSpPr>
        <p:spPr/>
        <p:txBody>
          <a:bodyPr>
            <a:noAutofit/>
          </a:bodyPr>
          <a:lstStyle/>
          <a:p>
            <a:pPr marL="114300" indent="0" algn="ctr">
              <a:buNone/>
            </a:pPr>
            <a:r>
              <a:rPr lang="en-US" sz="1800" b="1" u="sng" dirty="0">
                <a:latin typeface="Times New Roman" panose="02020603050405020304" pitchFamily="18" charset="0"/>
                <a:cs typeface="Times New Roman" panose="02020603050405020304" pitchFamily="18" charset="0"/>
              </a:rPr>
              <a:t>SITE Changes To The UPCS </a:t>
            </a:r>
            <a:r>
              <a:rPr lang="en-US" sz="1800" b="1" u="sng" dirty="0" smtClean="0">
                <a:latin typeface="Times New Roman" panose="02020603050405020304" pitchFamily="18" charset="0"/>
                <a:cs typeface="Times New Roman" panose="02020603050405020304" pitchFamily="18" charset="0"/>
              </a:rPr>
              <a:t>Protocol</a:t>
            </a:r>
          </a:p>
          <a:p>
            <a:pPr marL="114300" indent="0">
              <a:buNone/>
            </a:pPr>
            <a:r>
              <a:rPr lang="en-US" sz="1400" b="1" u="sng" dirty="0" smtClean="0">
                <a:latin typeface="Times New Roman" panose="02020603050405020304" pitchFamily="18" charset="0"/>
                <a:cs typeface="Times New Roman" panose="02020603050405020304" pitchFamily="18" charset="0"/>
              </a:rPr>
              <a:t>Trip </a:t>
            </a:r>
            <a:r>
              <a:rPr lang="en-US" sz="1400" b="1" u="sng" dirty="0">
                <a:latin typeface="Times New Roman" panose="02020603050405020304" pitchFamily="18" charset="0"/>
                <a:cs typeface="Times New Roman" panose="02020603050405020304" pitchFamily="18" charset="0"/>
              </a:rPr>
              <a:t>and Sharp Hazards </a:t>
            </a:r>
            <a:r>
              <a:rPr lang="en-US" sz="1400" dirty="0">
                <a:latin typeface="Times New Roman" panose="02020603050405020304" pitchFamily="18" charset="0"/>
                <a:cs typeface="Times New Roman" panose="02020603050405020304" pitchFamily="18" charset="0"/>
              </a:rPr>
              <a:t>If found on non-owned walks/roads, will be recorded </a:t>
            </a:r>
            <a:r>
              <a:rPr lang="en-US" sz="1400" dirty="0" smtClean="0">
                <a:latin typeface="Times New Roman" panose="02020603050405020304" pitchFamily="18" charset="0"/>
                <a:cs typeface="Times New Roman" panose="02020603050405020304" pitchFamily="18" charset="0"/>
              </a:rPr>
              <a:t>as Site/Hazards/Other </a:t>
            </a:r>
            <a:r>
              <a:rPr lang="en-US" sz="1400" dirty="0">
                <a:latin typeface="Times New Roman" panose="02020603050405020304" pitchFamily="18" charset="0"/>
                <a:cs typeface="Times New Roman" panose="02020603050405020304" pitchFamily="18" charset="0"/>
              </a:rPr>
              <a:t>(non-scoring issue</a:t>
            </a:r>
            <a:r>
              <a:rPr lang="en-US" sz="1400" dirty="0" smtClean="0">
                <a:latin typeface="Times New Roman" panose="02020603050405020304" pitchFamily="18" charset="0"/>
                <a:cs typeface="Times New Roman" panose="02020603050405020304" pitchFamily="18" charset="0"/>
              </a:rPr>
              <a:t>).</a:t>
            </a:r>
          </a:p>
          <a:p>
            <a:pPr marL="114300" indent="0">
              <a:buNone/>
            </a:pP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u="sng" dirty="0">
                <a:latin typeface="Times New Roman" panose="02020603050405020304" pitchFamily="18" charset="0"/>
                <a:cs typeface="Times New Roman" panose="02020603050405020304" pitchFamily="18" charset="0"/>
              </a:rPr>
              <a:t>Perimeter Fencing </a:t>
            </a:r>
            <a:r>
              <a:rPr lang="en-US" sz="1400" dirty="0">
                <a:latin typeface="Times New Roman" panose="02020603050405020304" pitchFamily="18" charset="0"/>
                <a:cs typeface="Times New Roman" panose="02020603050405020304" pitchFamily="18" charset="0"/>
              </a:rPr>
              <a:t>All perimeter fencing (48” or taller) will be fully inspected regardless of </a:t>
            </a:r>
            <a:r>
              <a:rPr lang="en-US" sz="1400" dirty="0" smtClean="0">
                <a:latin typeface="Times New Roman" panose="02020603050405020304" pitchFamily="18" charset="0"/>
                <a:cs typeface="Times New Roman" panose="02020603050405020304" pitchFamily="18" charset="0"/>
              </a:rPr>
              <a:t>actual ownership </a:t>
            </a:r>
            <a:r>
              <a:rPr lang="en-US" sz="1400" dirty="0">
                <a:latin typeface="Times New Roman" panose="02020603050405020304" pitchFamily="18" charset="0"/>
                <a:cs typeface="Times New Roman" panose="02020603050405020304" pitchFamily="18" charset="0"/>
              </a:rPr>
              <a:t>– get your appeals ready</a:t>
            </a:r>
            <a:r>
              <a:rPr lang="en-US" sz="1400" dirty="0" smtClean="0">
                <a:latin typeface="Times New Roman" panose="02020603050405020304" pitchFamily="18" charset="0"/>
                <a:cs typeface="Times New Roman" panose="02020603050405020304" pitchFamily="18" charset="0"/>
              </a:rPr>
              <a:t>.</a:t>
            </a:r>
          </a:p>
          <a:p>
            <a:pPr marL="114300" indent="0">
              <a:buNone/>
            </a:pP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u="sng" dirty="0">
                <a:latin typeface="Times New Roman" panose="02020603050405020304" pitchFamily="18" charset="0"/>
                <a:cs typeface="Times New Roman" panose="02020603050405020304" pitchFamily="18" charset="0"/>
              </a:rPr>
              <a:t>Overgrown Vegetation </a:t>
            </a:r>
            <a:r>
              <a:rPr lang="en-US" sz="1400" dirty="0">
                <a:latin typeface="Times New Roman" panose="02020603050405020304" pitchFamily="18" charset="0"/>
                <a:cs typeface="Times New Roman" panose="02020603050405020304" pitchFamily="18" charset="0"/>
              </a:rPr>
              <a:t>If growing on the roof or in gutters, this is considered </a:t>
            </a:r>
            <a:r>
              <a:rPr lang="en-US" sz="1400" dirty="0" smtClean="0">
                <a:latin typeface="Times New Roman" panose="02020603050405020304" pitchFamily="18" charset="0"/>
                <a:cs typeface="Times New Roman" panose="02020603050405020304" pitchFamily="18" charset="0"/>
              </a:rPr>
              <a:t>Site/Grounds/Overgrown </a:t>
            </a:r>
            <a:r>
              <a:rPr lang="en-US" sz="1400" dirty="0">
                <a:latin typeface="Times New Roman" panose="02020603050405020304" pitchFamily="18" charset="0"/>
                <a:cs typeface="Times New Roman" panose="02020603050405020304" pitchFamily="18" charset="0"/>
              </a:rPr>
              <a:t>Vegetation. So, moss on shingles or small saplings in the gutters will be </a:t>
            </a:r>
            <a:r>
              <a:rPr lang="en-US" sz="1400" dirty="0" smtClean="0">
                <a:latin typeface="Times New Roman" panose="02020603050405020304" pitchFamily="18" charset="0"/>
                <a:cs typeface="Times New Roman" panose="02020603050405020304" pitchFamily="18" charset="0"/>
              </a:rPr>
              <a:t>cited.</a:t>
            </a:r>
          </a:p>
          <a:p>
            <a:pPr marL="114300" indent="0">
              <a:buNone/>
            </a:pP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u="sng" dirty="0">
                <a:latin typeface="Times New Roman" panose="02020603050405020304" pitchFamily="18" charset="0"/>
                <a:cs typeface="Times New Roman" panose="02020603050405020304" pitchFamily="18" charset="0"/>
              </a:rPr>
              <a:t>Overgrown Vegetation </a:t>
            </a:r>
            <a:r>
              <a:rPr lang="en-US" sz="1400" dirty="0">
                <a:latin typeface="Times New Roman" panose="02020603050405020304" pitchFamily="18" charset="0"/>
                <a:cs typeface="Times New Roman" panose="02020603050405020304" pitchFamily="18" charset="0"/>
              </a:rPr>
              <a:t>Small amount of vegetation touching a fence and causing NO damage</a:t>
            </a:r>
            <a:r>
              <a:rPr lang="en-US" sz="1400" dirty="0" smtClean="0">
                <a:latin typeface="Times New Roman" panose="02020603050405020304" pitchFamily="18" charset="0"/>
                <a:cs typeface="Times New Roman" panose="02020603050405020304" pitchFamily="18" charset="0"/>
              </a:rPr>
              <a:t>, is </a:t>
            </a:r>
            <a:r>
              <a:rPr lang="en-US" sz="1400" dirty="0">
                <a:latin typeface="Times New Roman" panose="02020603050405020304" pitchFamily="18" charset="0"/>
                <a:cs typeface="Times New Roman" panose="02020603050405020304" pitchFamily="18" charset="0"/>
              </a:rPr>
              <a:t>NOT to be considered “Overgrown Vegetation”. If the questionable vegetation is dense (</a:t>
            </a:r>
            <a:r>
              <a:rPr lang="en-US" sz="1400" dirty="0" smtClean="0">
                <a:latin typeface="Times New Roman" panose="02020603050405020304" pitchFamily="18" charset="0"/>
                <a:cs typeface="Times New Roman" panose="02020603050405020304" pitchFamily="18" charset="0"/>
              </a:rPr>
              <a:t>even without </a:t>
            </a:r>
            <a:r>
              <a:rPr lang="en-US" sz="1400" dirty="0">
                <a:latin typeface="Times New Roman" panose="02020603050405020304" pitchFamily="18" charset="0"/>
                <a:cs typeface="Times New Roman" panose="02020603050405020304" pitchFamily="18" charset="0"/>
              </a:rPr>
              <a:t>causing damage), a defect will be cited</a:t>
            </a:r>
            <a:r>
              <a:rPr lang="en-US" sz="1400" dirty="0" smtClean="0">
                <a:latin typeface="Times New Roman" panose="02020603050405020304" pitchFamily="18" charset="0"/>
                <a:cs typeface="Times New Roman" panose="02020603050405020304" pitchFamily="18" charset="0"/>
              </a:rPr>
              <a:t>.</a:t>
            </a:r>
          </a:p>
          <a:p>
            <a:pPr marL="114300" indent="0">
              <a:buNone/>
            </a:pP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u="sng" dirty="0">
                <a:latin typeface="Times New Roman" panose="02020603050405020304" pitchFamily="18" charset="0"/>
                <a:cs typeface="Times New Roman" panose="02020603050405020304" pitchFamily="18" charset="0"/>
              </a:rPr>
              <a:t>Graffiti</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Regardless of medium used (paint, </a:t>
            </a:r>
            <a:r>
              <a:rPr lang="en-US" sz="1400" b="1" dirty="0">
                <a:latin typeface="Times New Roman" panose="02020603050405020304" pitchFamily="18" charset="0"/>
                <a:cs typeface="Times New Roman" panose="02020603050405020304" pitchFamily="18" charset="0"/>
              </a:rPr>
              <a:t>chalk</a:t>
            </a:r>
            <a:r>
              <a:rPr lang="en-US" sz="1400" dirty="0">
                <a:latin typeface="Times New Roman" panose="02020603050405020304" pitchFamily="18" charset="0"/>
                <a:cs typeface="Times New Roman" panose="02020603050405020304" pitchFamily="18" charset="0"/>
              </a:rPr>
              <a:t>, etc.) to create inscriptions, gang signs</a:t>
            </a:r>
            <a:r>
              <a:rPr lang="en-US" sz="1400" dirty="0" smtClean="0">
                <a:latin typeface="Times New Roman" panose="02020603050405020304" pitchFamily="18" charset="0"/>
                <a:cs typeface="Times New Roman" panose="02020603050405020304" pitchFamily="18" charset="0"/>
              </a:rPr>
              <a:t>, symbols</a:t>
            </a:r>
            <a:r>
              <a:rPr lang="en-US" sz="1400" dirty="0">
                <a:latin typeface="Times New Roman" panose="02020603050405020304" pitchFamily="18" charset="0"/>
                <a:cs typeface="Times New Roman" panose="02020603050405020304" pitchFamily="18" charset="0"/>
              </a:rPr>
              <a:t>, drawings, etc. will be cited as defective. But, if chalk is used only for game boards</a:t>
            </a:r>
            <a:r>
              <a:rPr lang="en-US" sz="1400" dirty="0" smtClean="0">
                <a:latin typeface="Times New Roman" panose="02020603050405020304" pitchFamily="18" charset="0"/>
                <a:cs typeface="Times New Roman" panose="02020603050405020304" pitchFamily="18" charset="0"/>
              </a:rPr>
              <a:t>, drawings</a:t>
            </a:r>
            <a:r>
              <a:rPr lang="en-US" sz="1400" dirty="0">
                <a:latin typeface="Times New Roman" panose="02020603050405020304" pitchFamily="18" charset="0"/>
                <a:cs typeface="Times New Roman" panose="02020603050405020304" pitchFamily="18" charset="0"/>
              </a:rPr>
              <a:t>, etc. on flat ground surfaces (walks and roads), this should NOT be cited</a:t>
            </a:r>
            <a:r>
              <a:rPr lang="en-US" sz="1400" dirty="0" smtClean="0">
                <a:latin typeface="Times New Roman" panose="02020603050405020304" pitchFamily="18" charset="0"/>
                <a:cs typeface="Times New Roman" panose="02020603050405020304" pitchFamily="18" charset="0"/>
              </a:rPr>
              <a:t>.</a:t>
            </a:r>
          </a:p>
          <a:p>
            <a:pPr marL="114300" indent="0">
              <a:buNone/>
            </a:pP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u="sng" dirty="0">
                <a:latin typeface="Times New Roman" panose="02020603050405020304" pitchFamily="18" charset="0"/>
                <a:cs typeface="Times New Roman" panose="02020603050405020304" pitchFamily="18" charset="0"/>
              </a:rPr>
              <a:t>Steps</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In the past, any steps not under roof was considered “Site” steps. The new </a:t>
            </a:r>
            <a:r>
              <a:rPr lang="en-US" sz="1400" dirty="0" smtClean="0">
                <a:latin typeface="Times New Roman" panose="02020603050405020304" pitchFamily="18" charset="0"/>
                <a:cs typeface="Times New Roman" panose="02020603050405020304" pitchFamily="18" charset="0"/>
              </a:rPr>
              <a:t>protocol dictates </a:t>
            </a:r>
            <a:r>
              <a:rPr lang="en-US" sz="1400" dirty="0">
                <a:latin typeface="Times New Roman" panose="02020603050405020304" pitchFamily="18" charset="0"/>
                <a:cs typeface="Times New Roman" panose="02020603050405020304" pitchFamily="18" charset="0"/>
              </a:rPr>
              <a:t>that any steps directly connected to the building will be evaluated not as “Site” but </a:t>
            </a:r>
            <a:r>
              <a:rPr lang="en-US" sz="1400" dirty="0" smtClean="0">
                <a:latin typeface="Times New Roman" panose="02020603050405020304" pitchFamily="18" charset="0"/>
                <a:cs typeface="Times New Roman" panose="02020603050405020304" pitchFamily="18" charset="0"/>
              </a:rPr>
              <a:t>as “</a:t>
            </a:r>
            <a:r>
              <a:rPr lang="en-US" sz="1400" dirty="0">
                <a:latin typeface="Times New Roman" panose="02020603050405020304" pitchFamily="18" charset="0"/>
                <a:cs typeface="Times New Roman" panose="02020603050405020304" pitchFamily="18" charset="0"/>
              </a:rPr>
              <a:t>Unit” or “Common Area” depending on its actual purpose. This is an awesome adjustment as </a:t>
            </a:r>
            <a:r>
              <a:rPr lang="en-US" sz="1400" dirty="0" smtClean="0">
                <a:latin typeface="Times New Roman" panose="02020603050405020304" pitchFamily="18" charset="0"/>
                <a:cs typeface="Times New Roman" panose="02020603050405020304" pitchFamily="18" charset="0"/>
              </a:rPr>
              <a:t>the point </a:t>
            </a:r>
            <a:r>
              <a:rPr lang="en-US" sz="1400" dirty="0">
                <a:latin typeface="Times New Roman" panose="02020603050405020304" pitchFamily="18" charset="0"/>
                <a:cs typeface="Times New Roman" panose="02020603050405020304" pitchFamily="18" charset="0"/>
              </a:rPr>
              <a:t>deduction will be much less as a unit or common area issue</a:t>
            </a:r>
            <a:r>
              <a:rPr lang="en-US" sz="1400" dirty="0" smtClean="0">
                <a:latin typeface="Times New Roman" panose="02020603050405020304" pitchFamily="18" charset="0"/>
                <a:cs typeface="Times New Roman" panose="02020603050405020304" pitchFamily="18" charset="0"/>
              </a:rPr>
              <a:t>.</a:t>
            </a:r>
          </a:p>
          <a:p>
            <a:pPr marL="114300" indent="0" algn="ctr">
              <a:buNone/>
            </a:pPr>
            <a:r>
              <a:rPr lang="en-US" sz="800" dirty="0">
                <a:latin typeface="Times New Roman" panose="02020603050405020304" pitchFamily="18" charset="0"/>
                <a:cs typeface="Times New Roman" panose="02020603050405020304" pitchFamily="18" charset="0"/>
              </a:rPr>
              <a:t/>
            </a:r>
            <a:br>
              <a:rPr lang="en-US" sz="8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
            </a:r>
            <a:br>
              <a:rPr lang="en-US" sz="1200" dirty="0">
                <a:latin typeface="Times New Roman" panose="02020603050405020304" pitchFamily="18" charset="0"/>
                <a:cs typeface="Times New Roman" panose="02020603050405020304" pitchFamily="18" charset="0"/>
              </a:rPr>
            </a:b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0782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14300" indent="0"/>
            <a:r>
              <a:rPr lang="en-US" dirty="0">
                <a:solidFill>
                  <a:schemeClr val="tx1"/>
                </a:solidFill>
                <a:latin typeface="Times New Roman" panose="02020603050405020304" pitchFamily="18" charset="0"/>
                <a:cs typeface="Times New Roman" panose="02020603050405020304" pitchFamily="18" charset="0"/>
              </a:rPr>
              <a:t>#1</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2399" y="381000"/>
            <a:ext cx="9578975"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157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799" y="304800"/>
            <a:ext cx="10620375"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9908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dirty="0" smtClean="0">
                <a:solidFill>
                  <a:schemeClr val="tx1"/>
                </a:solidFill>
              </a:rPr>
              <a:t>The End</a:t>
            </a:r>
            <a:endParaRPr lang="en-US" sz="8000" dirty="0">
              <a:solidFill>
                <a:schemeClr val="tx1"/>
              </a:solidFill>
            </a:endParaRP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82118" y="1600200"/>
            <a:ext cx="7614963"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56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UPCS Changes, Updates &amp; Reminders, Continued</a:t>
            </a:r>
            <a:endParaRPr lang="en-US" sz="2800" dirty="0"/>
          </a:p>
        </p:txBody>
      </p:sp>
      <p:sp>
        <p:nvSpPr>
          <p:cNvPr id="3" name="Content Placeholder 2"/>
          <p:cNvSpPr>
            <a:spLocks noGrp="1"/>
          </p:cNvSpPr>
          <p:nvPr>
            <p:ph idx="1"/>
          </p:nvPr>
        </p:nvSpPr>
        <p:spPr/>
        <p:txBody>
          <a:bodyPr>
            <a:normAutofit/>
          </a:bodyPr>
          <a:lstStyle/>
          <a:p>
            <a:pPr marL="114300" indent="0" algn="ctr">
              <a:buNone/>
            </a:pPr>
            <a:r>
              <a:rPr lang="en-US" sz="1800" b="1" u="sng" dirty="0">
                <a:latin typeface="Times New Roman" panose="02020603050405020304" pitchFamily="18" charset="0"/>
                <a:cs typeface="Times New Roman" panose="02020603050405020304" pitchFamily="18" charset="0"/>
              </a:rPr>
              <a:t>EXTERIOR Changes To The UPCS Protocol</a:t>
            </a:r>
          </a:p>
          <a:p>
            <a:pPr marL="114300" indent="0">
              <a:spcBef>
                <a:spcPts val="0"/>
              </a:spcBef>
              <a:buNone/>
            </a:pPr>
            <a:r>
              <a:rPr lang="en-US" sz="1400" b="1" u="sng" dirty="0">
                <a:latin typeface="Times New Roman" panose="02020603050405020304" pitchFamily="18" charset="0"/>
                <a:cs typeface="Times New Roman" panose="02020603050405020304" pitchFamily="18" charset="0"/>
              </a:rPr>
              <a:t>Cracks</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When inspecting repairs, inspectors are reminded that the new material must be appropriate (no latex or silicone caulking), but is not required to match perfectly in color. New and old mortar are NOT required to match in color/shade but must be completed in a “workmanlike manner</a:t>
            </a:r>
            <a:r>
              <a:rPr lang="en-US" sz="1400" dirty="0" smtClean="0">
                <a:latin typeface="Times New Roman" panose="02020603050405020304" pitchFamily="18" charset="0"/>
                <a:cs typeface="Times New Roman" panose="02020603050405020304" pitchFamily="18" charset="0"/>
              </a:rPr>
              <a:t>”.</a:t>
            </a:r>
          </a:p>
          <a:p>
            <a:pPr marL="114300" indent="0">
              <a:spcBef>
                <a:spcPts val="0"/>
              </a:spcBef>
              <a:buNone/>
            </a:pP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u="sng" dirty="0">
                <a:latin typeface="Times New Roman" panose="02020603050405020304" pitchFamily="18" charset="0"/>
                <a:cs typeface="Times New Roman" panose="02020603050405020304" pitchFamily="18" charset="0"/>
              </a:rPr>
              <a:t>Foundation Vents </a:t>
            </a:r>
            <a:r>
              <a:rPr lang="en-US" sz="1400" dirty="0">
                <a:latin typeface="Times New Roman" panose="02020603050405020304" pitchFamily="18" charset="0"/>
                <a:cs typeface="Times New Roman" panose="02020603050405020304" pitchFamily="18" charset="0"/>
              </a:rPr>
              <a:t>Not within scope of UPCS</a:t>
            </a:r>
            <a:r>
              <a:rPr lang="en-US" sz="1400" dirty="0" smtClean="0">
                <a:latin typeface="Times New Roman" panose="02020603050405020304" pitchFamily="18" charset="0"/>
                <a:cs typeface="Times New Roman" panose="02020603050405020304" pitchFamily="18" charset="0"/>
              </a:rPr>
              <a:t>.</a:t>
            </a:r>
          </a:p>
          <a:p>
            <a:pPr marL="114300" indent="0">
              <a:spcBef>
                <a:spcPts val="0"/>
              </a:spcBef>
              <a:buNone/>
            </a:pP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u="sng" dirty="0">
                <a:latin typeface="Times New Roman" panose="02020603050405020304" pitchFamily="18" charset="0"/>
                <a:cs typeface="Times New Roman" panose="02020603050405020304" pitchFamily="18" charset="0"/>
              </a:rPr>
              <a:t>Brick Chipping </a:t>
            </a:r>
            <a:r>
              <a:rPr lang="en-US" sz="1400" dirty="0">
                <a:latin typeface="Times New Roman" panose="02020603050405020304" pitchFamily="18" charset="0"/>
                <a:cs typeface="Times New Roman" panose="02020603050405020304" pitchFamily="18" charset="0"/>
              </a:rPr>
              <a:t>Minor chipping of brick wall corners will no longer be recorded as deficient</a:t>
            </a:r>
            <a:r>
              <a:rPr lang="en-US" sz="1400" dirty="0" smtClean="0">
                <a:latin typeface="Times New Roman" panose="02020603050405020304" pitchFamily="18" charset="0"/>
                <a:cs typeface="Times New Roman" panose="02020603050405020304" pitchFamily="18" charset="0"/>
              </a:rPr>
              <a:t>.</a:t>
            </a:r>
          </a:p>
          <a:p>
            <a:pPr marL="114300" indent="0">
              <a:spcBef>
                <a:spcPts val="0"/>
              </a:spcBef>
              <a:buNone/>
            </a:pP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u="sng" dirty="0">
                <a:latin typeface="Times New Roman" panose="02020603050405020304" pitchFamily="18" charset="0"/>
                <a:cs typeface="Times New Roman" panose="02020603050405020304" pitchFamily="18" charset="0"/>
              </a:rPr>
              <a:t>Vents</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Any missing or damaged exhaust vents (range hood, dryer, etc.) resulting in gaps/holes will be cited as Building Exterior/Hole/Level 3</a:t>
            </a:r>
            <a:r>
              <a:rPr lang="en-US" sz="1400" dirty="0" smtClean="0">
                <a:latin typeface="Times New Roman" panose="02020603050405020304" pitchFamily="18" charset="0"/>
                <a:cs typeface="Times New Roman" panose="02020603050405020304" pitchFamily="18" charset="0"/>
              </a:rPr>
              <a:t>.</a:t>
            </a:r>
          </a:p>
          <a:p>
            <a:pPr marL="114300" indent="0">
              <a:spcBef>
                <a:spcPts val="0"/>
              </a:spcBef>
              <a:buNone/>
            </a:pP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u="sng" dirty="0">
                <a:latin typeface="Times New Roman" panose="02020603050405020304" pitchFamily="18" charset="0"/>
                <a:cs typeface="Times New Roman" panose="02020603050405020304" pitchFamily="18" charset="0"/>
              </a:rPr>
              <a:t>Concrete Slabs </a:t>
            </a:r>
            <a:r>
              <a:rPr lang="en-US" sz="1400" dirty="0">
                <a:latin typeface="Times New Roman" panose="02020603050405020304" pitchFamily="18" charset="0"/>
                <a:cs typeface="Times New Roman" panose="02020603050405020304" pitchFamily="18" charset="0"/>
              </a:rPr>
              <a:t>Basement, garage and all other interior slabs on grade are inspected as though they are part of the “Exterior Foundation</a:t>
            </a:r>
            <a:r>
              <a:rPr lang="en-US" sz="1400" dirty="0" smtClean="0">
                <a:latin typeface="Times New Roman" panose="02020603050405020304" pitchFamily="18" charset="0"/>
                <a:cs typeface="Times New Roman" panose="02020603050405020304" pitchFamily="18" charset="0"/>
              </a:rPr>
              <a:t>”.</a:t>
            </a:r>
          </a:p>
          <a:p>
            <a:pPr marL="114300" indent="0">
              <a:spcBef>
                <a:spcPts val="0"/>
              </a:spcBef>
              <a:buNone/>
            </a:pP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u="sng" dirty="0">
                <a:latin typeface="Times New Roman" panose="02020603050405020304" pitchFamily="18" charset="0"/>
                <a:cs typeface="Times New Roman" panose="02020603050405020304" pitchFamily="18" charset="0"/>
              </a:rPr>
              <a:t>Zip Ties </a:t>
            </a:r>
            <a:r>
              <a:rPr lang="en-US" sz="1400" dirty="0">
                <a:latin typeface="Times New Roman" panose="02020603050405020304" pitchFamily="18" charset="0"/>
                <a:cs typeface="Times New Roman" panose="02020603050405020304" pitchFamily="18" charset="0"/>
              </a:rPr>
              <a:t>Inspectors are allowed to test the integrity of zip ties used to lock disconnect boxes. If the zip ties are sunbaked/old and break during inspection, the inspector will inspect the interior of the previously locked box for defects</a:t>
            </a:r>
            <a:r>
              <a:rPr lang="en-US" sz="1400" dirty="0" smtClean="0">
                <a:latin typeface="Times New Roman" panose="02020603050405020304" pitchFamily="18" charset="0"/>
                <a:cs typeface="Times New Roman" panose="02020603050405020304" pitchFamily="18" charset="0"/>
              </a:rPr>
              <a:t>.</a:t>
            </a:r>
          </a:p>
          <a:p>
            <a:pPr marL="114300" indent="0">
              <a:spcBef>
                <a:spcPts val="0"/>
              </a:spcBef>
              <a:buNone/>
            </a:pPr>
            <a:r>
              <a:rPr lang="en-US" sz="1400" dirty="0" smtClean="0">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p>
            <a:pPr marL="114300" indent="0">
              <a:spcBef>
                <a:spcPts val="0"/>
              </a:spcBef>
              <a:buNone/>
            </a:pPr>
            <a:r>
              <a:rPr lang="en-US" sz="1400" b="1" u="sng" dirty="0">
                <a:latin typeface="Times New Roman" panose="02020603050405020304" pitchFamily="18" charset="0"/>
                <a:cs typeface="Times New Roman" panose="02020603050405020304" pitchFamily="18" charset="0"/>
              </a:rPr>
              <a:t>Exterior Stains</a:t>
            </a:r>
            <a:r>
              <a:rPr lang="en-US" sz="1400" b="1"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Stains</a:t>
            </a:r>
            <a:r>
              <a:rPr lang="en-US" sz="1400" dirty="0">
                <a:latin typeface="Times New Roman" panose="02020603050405020304" pitchFamily="18" charset="0"/>
                <a:cs typeface="Times New Roman" panose="02020603050405020304" pitchFamily="18" charset="0"/>
              </a:rPr>
              <a:t> (mildew, hard water, etc.) on brick, vinyl or aluminum building is no longer a defect. The “stain” defect on the building exterior only applies now to painted surfaces.</a:t>
            </a:r>
            <a:endParaRPr lang="en-US" sz="1400" dirty="0"/>
          </a:p>
        </p:txBody>
      </p:sp>
    </p:spTree>
    <p:extLst>
      <p:ext uri="{BB962C8B-B14F-4D97-AF65-F5344CB8AC3E}">
        <p14:creationId xmlns:p14="http://schemas.microsoft.com/office/powerpoint/2010/main" val="1777913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1030287"/>
          </a:xfrm>
        </p:spPr>
        <p: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UPCS Changes, Updates &amp; Reminders, Continued</a:t>
            </a:r>
            <a:endParaRPr lang="en-US" sz="2800" dirty="0"/>
          </a:p>
        </p:txBody>
      </p:sp>
      <p:sp>
        <p:nvSpPr>
          <p:cNvPr id="3" name="Content Placeholder 2"/>
          <p:cNvSpPr>
            <a:spLocks noGrp="1"/>
          </p:cNvSpPr>
          <p:nvPr>
            <p:ph idx="1"/>
          </p:nvPr>
        </p:nvSpPr>
        <p:spPr>
          <a:xfrm>
            <a:off x="609600" y="1314450"/>
            <a:ext cx="10160000" cy="5133975"/>
          </a:xfrm>
        </p:spPr>
        <p:txBody>
          <a:bodyPr>
            <a:normAutofit fontScale="32500" lnSpcReduction="20000"/>
          </a:bodyPr>
          <a:lstStyle/>
          <a:p>
            <a:pPr marL="114300" indent="0" algn="ctr">
              <a:buNone/>
            </a:pPr>
            <a:r>
              <a:rPr lang="en-US" sz="5500" b="1" u="sng" dirty="0">
                <a:latin typeface="Times New Roman" panose="02020603050405020304" pitchFamily="18" charset="0"/>
                <a:cs typeface="Times New Roman" panose="02020603050405020304" pitchFamily="18" charset="0"/>
              </a:rPr>
              <a:t>UNIT/COMMON AREA Changes To The UPCS </a:t>
            </a:r>
            <a:r>
              <a:rPr lang="en-US" sz="5500" b="1" u="sng" dirty="0" smtClean="0">
                <a:latin typeface="Times New Roman" panose="02020603050405020304" pitchFamily="18" charset="0"/>
                <a:cs typeface="Times New Roman" panose="02020603050405020304" pitchFamily="18" charset="0"/>
              </a:rPr>
              <a:t>Protocol</a:t>
            </a:r>
          </a:p>
          <a:p>
            <a:pPr marL="114300" indent="0">
              <a:spcBef>
                <a:spcPts val="0"/>
              </a:spcBef>
              <a:buNone/>
            </a:pPr>
            <a:r>
              <a:rPr lang="en-US" sz="1200" b="1" dirty="0">
                <a:latin typeface="Times New Roman" panose="02020603050405020304" pitchFamily="18" charset="0"/>
                <a:cs typeface="Times New Roman" panose="02020603050405020304" pitchFamily="18" charset="0"/>
              </a:rPr>
              <a:t/>
            </a:r>
            <a:br>
              <a:rPr lang="en-US" sz="1200" b="1" dirty="0">
                <a:latin typeface="Times New Roman" panose="02020603050405020304" pitchFamily="18" charset="0"/>
                <a:cs typeface="Times New Roman" panose="02020603050405020304" pitchFamily="18" charset="0"/>
              </a:rPr>
            </a:br>
            <a:r>
              <a:rPr lang="en-US" sz="4300" b="1" dirty="0" smtClean="0">
                <a:latin typeface="Times New Roman" panose="02020603050405020304" pitchFamily="18" charset="0"/>
                <a:cs typeface="Times New Roman" panose="02020603050405020304" pitchFamily="18" charset="0"/>
              </a:rPr>
              <a:t>Call-For-Aid </a:t>
            </a:r>
            <a:r>
              <a:rPr lang="en-US" sz="4300" dirty="0" smtClean="0">
                <a:latin typeface="Times New Roman" panose="02020603050405020304" pitchFamily="18" charset="0"/>
                <a:cs typeface="Times New Roman" panose="02020603050405020304" pitchFamily="18" charset="0"/>
              </a:rPr>
              <a:t>Regardless of all other documents HUD has produced over the past 20 years explaining there is no length requirement – that has now changed! All call-for-aid pull cords MUST BE baseboard length.</a:t>
            </a:r>
          </a:p>
          <a:p>
            <a:pPr marL="114300" indent="0">
              <a:spcBef>
                <a:spcPts val="0"/>
              </a:spcBef>
              <a:buNone/>
            </a:pPr>
            <a:r>
              <a:rPr lang="en-US" sz="4300" dirty="0" smtClean="0">
                <a:latin typeface="Times New Roman" panose="02020603050405020304" pitchFamily="18" charset="0"/>
                <a:cs typeface="Times New Roman" panose="02020603050405020304" pitchFamily="18" charset="0"/>
              </a:rPr>
              <a:t/>
            </a:r>
            <a:br>
              <a:rPr lang="en-US" sz="4300" dirty="0" smtClean="0">
                <a:latin typeface="Times New Roman" panose="02020603050405020304" pitchFamily="18" charset="0"/>
                <a:cs typeface="Times New Roman" panose="02020603050405020304" pitchFamily="18" charset="0"/>
              </a:rPr>
            </a:br>
            <a:r>
              <a:rPr lang="en-US" sz="4300" b="1" dirty="0" smtClean="0">
                <a:latin typeface="Times New Roman" panose="02020603050405020304" pitchFamily="18" charset="0"/>
                <a:cs typeface="Times New Roman" panose="02020603050405020304" pitchFamily="18" charset="0"/>
              </a:rPr>
              <a:t>Bed Bugs </a:t>
            </a:r>
            <a:r>
              <a:rPr lang="en-US" sz="4300" dirty="0" smtClean="0">
                <a:latin typeface="Times New Roman" panose="02020603050405020304" pitchFamily="18" charset="0"/>
                <a:cs typeface="Times New Roman" panose="02020603050405020304" pitchFamily="18" charset="0"/>
              </a:rPr>
              <a:t>These units are no longer be off-limits to the REAC inspector. If units with bed bugs show up in the inspector’s sample, they will be fully inspected. If the inspector actually observes bed bugs, they will now cite these as “H&amp;S / Infestation”.</a:t>
            </a:r>
          </a:p>
          <a:p>
            <a:pPr marL="114300" indent="0">
              <a:spcBef>
                <a:spcPts val="0"/>
              </a:spcBef>
              <a:buNone/>
            </a:pPr>
            <a:r>
              <a:rPr lang="en-US" sz="4300" dirty="0" smtClean="0">
                <a:latin typeface="Times New Roman" panose="02020603050405020304" pitchFamily="18" charset="0"/>
                <a:cs typeface="Times New Roman" panose="02020603050405020304" pitchFamily="18" charset="0"/>
              </a:rPr>
              <a:t/>
            </a:r>
            <a:br>
              <a:rPr lang="en-US" sz="4300" dirty="0" smtClean="0">
                <a:latin typeface="Times New Roman" panose="02020603050405020304" pitchFamily="18" charset="0"/>
                <a:cs typeface="Times New Roman" panose="02020603050405020304" pitchFamily="18" charset="0"/>
              </a:rPr>
            </a:br>
            <a:r>
              <a:rPr lang="en-US" sz="4300" b="1" dirty="0" smtClean="0">
                <a:latin typeface="Times New Roman" panose="02020603050405020304" pitchFamily="18" charset="0"/>
                <a:cs typeface="Times New Roman" panose="02020603050405020304" pitchFamily="18" charset="0"/>
              </a:rPr>
              <a:t>Door Hardware </a:t>
            </a:r>
            <a:r>
              <a:rPr lang="en-US" sz="4300" dirty="0" smtClean="0">
                <a:latin typeface="Times New Roman" panose="02020603050405020304" pitchFamily="18" charset="0"/>
                <a:cs typeface="Times New Roman" panose="02020603050405020304" pitchFamily="18" charset="0"/>
              </a:rPr>
              <a:t>If multiple lock types (chain latch, slide bolt, etc.) are installed by property staff, ALL locks will be inspected for proper operation. If resident installed, they are not within the scope of this inspection.</a:t>
            </a:r>
          </a:p>
          <a:p>
            <a:pPr marL="114300" indent="0">
              <a:spcBef>
                <a:spcPts val="0"/>
              </a:spcBef>
              <a:buNone/>
            </a:pPr>
            <a:r>
              <a:rPr lang="en-US" sz="4300" dirty="0" smtClean="0">
                <a:latin typeface="Times New Roman" panose="02020603050405020304" pitchFamily="18" charset="0"/>
                <a:cs typeface="Times New Roman" panose="02020603050405020304" pitchFamily="18" charset="0"/>
              </a:rPr>
              <a:t/>
            </a:r>
            <a:br>
              <a:rPr lang="en-US" sz="4300" dirty="0" smtClean="0">
                <a:latin typeface="Times New Roman" panose="02020603050405020304" pitchFamily="18" charset="0"/>
                <a:cs typeface="Times New Roman" panose="02020603050405020304" pitchFamily="18" charset="0"/>
              </a:rPr>
            </a:br>
            <a:r>
              <a:rPr lang="en-US" sz="4300" b="1" dirty="0" smtClean="0">
                <a:latin typeface="Times New Roman" panose="02020603050405020304" pitchFamily="18" charset="0"/>
                <a:cs typeface="Times New Roman" panose="02020603050405020304" pitchFamily="18" charset="0"/>
              </a:rPr>
              <a:t>Water Heater </a:t>
            </a:r>
            <a:r>
              <a:rPr lang="en-US" sz="4300" dirty="0" smtClean="0">
                <a:latin typeface="Times New Roman" panose="02020603050405020304" pitchFamily="18" charset="0"/>
                <a:cs typeface="Times New Roman" panose="02020603050405020304" pitchFamily="18" charset="0"/>
              </a:rPr>
              <a:t>Pressure relief valve discharge piping that is crimped, bent or otherwise restricted will be recorded as defective.</a:t>
            </a:r>
          </a:p>
          <a:p>
            <a:pPr marL="114300" indent="0">
              <a:spcBef>
                <a:spcPts val="0"/>
              </a:spcBef>
              <a:buNone/>
            </a:pPr>
            <a:r>
              <a:rPr lang="en-US" sz="4300" dirty="0" smtClean="0">
                <a:latin typeface="Times New Roman" panose="02020603050405020304" pitchFamily="18" charset="0"/>
                <a:cs typeface="Times New Roman" panose="02020603050405020304" pitchFamily="18" charset="0"/>
              </a:rPr>
              <a:t/>
            </a:r>
            <a:br>
              <a:rPr lang="en-US" sz="4300" dirty="0" smtClean="0">
                <a:latin typeface="Times New Roman" panose="02020603050405020304" pitchFamily="18" charset="0"/>
                <a:cs typeface="Times New Roman" panose="02020603050405020304" pitchFamily="18" charset="0"/>
              </a:rPr>
            </a:br>
            <a:r>
              <a:rPr lang="en-US" sz="4300" b="1" dirty="0" smtClean="0">
                <a:latin typeface="Times New Roman" panose="02020603050405020304" pitchFamily="18" charset="0"/>
                <a:cs typeface="Times New Roman" panose="02020603050405020304" pitchFamily="18" charset="0"/>
              </a:rPr>
              <a:t>Elevator Room </a:t>
            </a:r>
            <a:r>
              <a:rPr lang="en-US" sz="4300" dirty="0" smtClean="0">
                <a:latin typeface="Times New Roman" panose="02020603050405020304" pitchFamily="18" charset="0"/>
                <a:cs typeface="Times New Roman" panose="02020603050405020304" pitchFamily="18" charset="0"/>
              </a:rPr>
              <a:t>While the elevator room is often off-limits to the inspector, REAC now expects the inspector to review the door (surface, hardware, etc.) without entering the room.</a:t>
            </a:r>
          </a:p>
          <a:p>
            <a:pPr marL="114300" indent="0">
              <a:spcBef>
                <a:spcPts val="0"/>
              </a:spcBef>
              <a:buNone/>
            </a:pPr>
            <a:r>
              <a:rPr lang="en-US" sz="4300" dirty="0" smtClean="0">
                <a:latin typeface="Times New Roman" panose="02020603050405020304" pitchFamily="18" charset="0"/>
                <a:cs typeface="Times New Roman" panose="02020603050405020304" pitchFamily="18" charset="0"/>
              </a:rPr>
              <a:t/>
            </a:r>
            <a:br>
              <a:rPr lang="en-US" sz="4300" dirty="0" smtClean="0">
                <a:latin typeface="Times New Roman" panose="02020603050405020304" pitchFamily="18" charset="0"/>
                <a:cs typeface="Times New Roman" panose="02020603050405020304" pitchFamily="18" charset="0"/>
              </a:rPr>
            </a:br>
            <a:r>
              <a:rPr lang="en-US" sz="4300" b="1" dirty="0" smtClean="0">
                <a:latin typeface="Times New Roman" panose="02020603050405020304" pitchFamily="18" charset="0"/>
                <a:cs typeface="Times New Roman" panose="02020603050405020304" pitchFamily="18" charset="0"/>
              </a:rPr>
              <a:t>Sprinklers </a:t>
            </a:r>
            <a:r>
              <a:rPr lang="en-US" sz="4300" dirty="0" smtClean="0">
                <a:latin typeface="Times New Roman" panose="02020603050405020304" pitchFamily="18" charset="0"/>
                <a:cs typeface="Times New Roman" panose="02020603050405020304" pitchFamily="18" charset="0"/>
              </a:rPr>
              <a:t>If the sprinkler and escutcheon are entirely intact but the hole behind the escutcheon is too large to be covered, a “hole” in the ceiling will be recorded. If the escutcheon has fallen loose (no longer secured against the ceiling or wall), a Level 3 Sprinkler defect will be cited.</a:t>
            </a:r>
          </a:p>
          <a:p>
            <a:pPr marL="114300" indent="0">
              <a:spcBef>
                <a:spcPts val="0"/>
              </a:spcBef>
              <a:buNone/>
            </a:pPr>
            <a:endParaRPr lang="en-US" sz="4300" dirty="0" smtClean="0">
              <a:latin typeface="Times New Roman" panose="02020603050405020304" pitchFamily="18" charset="0"/>
              <a:cs typeface="Times New Roman" panose="02020603050405020304" pitchFamily="18" charset="0"/>
            </a:endParaRPr>
          </a:p>
          <a:p>
            <a:pPr marL="114300" indent="0">
              <a:spcBef>
                <a:spcPts val="0"/>
              </a:spcBef>
              <a:buNone/>
            </a:pPr>
            <a:r>
              <a:rPr lang="en-US" sz="4300" b="1" dirty="0">
                <a:latin typeface="Times New Roman" panose="02020603050405020304" pitchFamily="18" charset="0"/>
                <a:cs typeface="Times New Roman" panose="02020603050405020304" pitchFamily="18" charset="0"/>
              </a:rPr>
              <a:t>Oven </a:t>
            </a:r>
            <a:r>
              <a:rPr lang="en-US" sz="4300" dirty="0">
                <a:latin typeface="Times New Roman" panose="02020603050405020304" pitchFamily="18" charset="0"/>
                <a:cs typeface="Times New Roman" panose="02020603050405020304" pitchFamily="18" charset="0"/>
              </a:rPr>
              <a:t>HUD/REAC now expects the inspectors to check both elements in the oven (broil and bake).</a:t>
            </a:r>
          </a:p>
          <a:p>
            <a:pPr marL="114300" indent="0">
              <a:spcBef>
                <a:spcPts val="0"/>
              </a:spcBef>
              <a:buNone/>
            </a:pPr>
            <a:endParaRPr lang="en-US" sz="4300" dirty="0">
              <a:latin typeface="Times New Roman" panose="02020603050405020304" pitchFamily="18" charset="0"/>
              <a:cs typeface="Times New Roman" panose="02020603050405020304" pitchFamily="18" charset="0"/>
            </a:endParaRPr>
          </a:p>
          <a:p>
            <a:pPr marL="114300" indent="0">
              <a:spcBef>
                <a:spcPts val="0"/>
              </a:spcBef>
              <a:buNone/>
            </a:pPr>
            <a:r>
              <a:rPr lang="en-US" sz="4300" b="1" dirty="0">
                <a:latin typeface="Times New Roman" panose="02020603050405020304" pitchFamily="18" charset="0"/>
                <a:cs typeface="Times New Roman" panose="02020603050405020304" pitchFamily="18" charset="0"/>
              </a:rPr>
              <a:t>Refrigerator </a:t>
            </a:r>
            <a:r>
              <a:rPr lang="en-US" sz="4300" dirty="0">
                <a:latin typeface="Times New Roman" panose="02020603050405020304" pitchFamily="18" charset="0"/>
                <a:cs typeface="Times New Roman" panose="02020603050405020304" pitchFamily="18" charset="0"/>
              </a:rPr>
              <a:t>1” split or tear in the gasket can be repaired (in a ‘workmanlike manner’). Any damage larger than 1” requires a full replacement of the seal</a:t>
            </a:r>
            <a:r>
              <a:rPr lang="en-US" sz="4300" dirty="0" smtClean="0">
                <a:latin typeface="Times New Roman" panose="02020603050405020304" pitchFamily="18" charset="0"/>
                <a:cs typeface="Times New Roman" panose="02020603050405020304" pitchFamily="18" charset="0"/>
              </a:rPr>
              <a:t>.</a:t>
            </a:r>
          </a:p>
          <a:p>
            <a:pPr marL="114300" indent="0">
              <a:spcBef>
                <a:spcPts val="0"/>
              </a:spcBef>
              <a:buNone/>
            </a:pPr>
            <a:endParaRPr lang="en-US" sz="4300" dirty="0">
              <a:latin typeface="Times New Roman" panose="02020603050405020304" pitchFamily="18" charset="0"/>
              <a:cs typeface="Times New Roman" panose="02020603050405020304" pitchFamily="18" charset="0"/>
            </a:endParaRPr>
          </a:p>
          <a:p>
            <a:pPr marL="114300" indent="0">
              <a:spcBef>
                <a:spcPts val="0"/>
              </a:spcBef>
              <a:buNone/>
            </a:pPr>
            <a:r>
              <a:rPr lang="en-US" sz="4400" b="1" dirty="0">
                <a:latin typeface="Times New Roman" panose="02020603050405020304" pitchFamily="18" charset="0"/>
                <a:cs typeface="Times New Roman" panose="02020603050405020304" pitchFamily="18" charset="0"/>
              </a:rPr>
              <a:t>Windows </a:t>
            </a:r>
            <a:r>
              <a:rPr lang="en-US" sz="4400" dirty="0">
                <a:latin typeface="Times New Roman" panose="02020603050405020304" pitchFamily="18" charset="0"/>
                <a:cs typeface="Times New Roman" panose="02020603050405020304" pitchFamily="18" charset="0"/>
              </a:rPr>
              <a:t>All locks must function. If the window was designed with 2 locks, both must work (if one lock is missing or inoperable, a Level 3 defect will be assigned). Additionally, sash pins are NO LONGER an acceptable alternative for defective balance(s) or locks.</a:t>
            </a:r>
          </a:p>
          <a:p>
            <a:pPr marL="114300" indent="0">
              <a:spcBef>
                <a:spcPts val="0"/>
              </a:spcBef>
              <a:buNone/>
            </a:pPr>
            <a:endParaRPr lang="en-US" sz="4300" dirty="0" smtClean="0">
              <a:latin typeface="Times New Roman" panose="02020603050405020304" pitchFamily="18" charset="0"/>
              <a:cs typeface="Times New Roman" panose="02020603050405020304" pitchFamily="18" charset="0"/>
            </a:endParaRPr>
          </a:p>
          <a:p>
            <a:pPr marL="114300" indent="0">
              <a:spcBef>
                <a:spcPts val="0"/>
              </a:spcBef>
              <a:buNone/>
            </a:pPr>
            <a:endParaRPr lang="en-US" sz="4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464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839787"/>
          </a:xfrm>
        </p:spPr>
        <p: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UPCS Changes, Updates &amp; Reminders, Continued</a:t>
            </a:r>
            <a:endParaRPr lang="en-US" sz="2800" dirty="0"/>
          </a:p>
        </p:txBody>
      </p:sp>
      <p:sp>
        <p:nvSpPr>
          <p:cNvPr id="3" name="Content Placeholder 2"/>
          <p:cNvSpPr>
            <a:spLocks noGrp="1"/>
          </p:cNvSpPr>
          <p:nvPr>
            <p:ph idx="1"/>
          </p:nvPr>
        </p:nvSpPr>
        <p:spPr>
          <a:xfrm>
            <a:off x="609600" y="1209675"/>
            <a:ext cx="10160000" cy="5429249"/>
          </a:xfrm>
        </p:spPr>
        <p:txBody>
          <a:bodyPr>
            <a:normAutofit fontScale="55000" lnSpcReduction="20000"/>
          </a:bodyPr>
          <a:lstStyle/>
          <a:p>
            <a:pPr marL="114300" indent="0" algn="ctr">
              <a:buNone/>
            </a:pPr>
            <a:r>
              <a:rPr lang="en-US" sz="3300" b="1" u="sng" dirty="0">
                <a:latin typeface="Times New Roman" panose="02020603050405020304" pitchFamily="18" charset="0"/>
                <a:cs typeface="Times New Roman" panose="02020603050405020304" pitchFamily="18" charset="0"/>
              </a:rPr>
              <a:t>UNIT/COMMON AREA Changes To The UPCS </a:t>
            </a:r>
            <a:r>
              <a:rPr lang="en-US" sz="3300" b="1" u="sng" dirty="0" smtClean="0">
                <a:latin typeface="Times New Roman" panose="02020603050405020304" pitchFamily="18" charset="0"/>
                <a:cs typeface="Times New Roman" panose="02020603050405020304" pitchFamily="18" charset="0"/>
              </a:rPr>
              <a:t>Protocol (continued)</a:t>
            </a:r>
            <a:endParaRPr lang="en-US" sz="3300" b="1" u="sng" dirty="0">
              <a:latin typeface="Times New Roman" panose="02020603050405020304" pitchFamily="18" charset="0"/>
              <a:cs typeface="Times New Roman" panose="02020603050405020304" pitchFamily="18" charset="0"/>
            </a:endParaRPr>
          </a:p>
          <a:p>
            <a:pPr marL="114300" indent="0">
              <a:spcBef>
                <a:spcPts val="0"/>
              </a:spcBef>
              <a:buNone/>
            </a:pPr>
            <a:r>
              <a:rPr lang="en-US" sz="2500" b="1" dirty="0" smtClean="0">
                <a:latin typeface="Times New Roman" panose="02020603050405020304" pitchFamily="18" charset="0"/>
                <a:cs typeface="Times New Roman" panose="02020603050405020304" pitchFamily="18" charset="0"/>
              </a:rPr>
              <a:t>Installed </a:t>
            </a:r>
            <a:r>
              <a:rPr lang="en-US" sz="2500" b="1" dirty="0">
                <a:latin typeface="Times New Roman" panose="02020603050405020304" pitchFamily="18" charset="0"/>
                <a:cs typeface="Times New Roman" panose="02020603050405020304" pitchFamily="18" charset="0"/>
              </a:rPr>
              <a:t>Air Conditioners </a:t>
            </a:r>
            <a:r>
              <a:rPr lang="en-US" sz="2500" dirty="0">
                <a:latin typeface="Times New Roman" panose="02020603050405020304" pitchFamily="18" charset="0"/>
                <a:cs typeface="Times New Roman" panose="02020603050405020304" pitchFamily="18" charset="0"/>
              </a:rPr>
              <a:t>Windows with A/C’s installed will be inspected for fogging and physical damage, but NOT operation of window hardware.</a:t>
            </a:r>
          </a:p>
          <a:p>
            <a:pPr marL="114300" indent="0">
              <a:spcBef>
                <a:spcPts val="0"/>
              </a:spcBef>
              <a:buNone/>
            </a:pPr>
            <a:r>
              <a:rPr lang="en-US" sz="2500" dirty="0">
                <a:latin typeface="Times New Roman" panose="02020603050405020304" pitchFamily="18" charset="0"/>
                <a:cs typeface="Times New Roman" panose="02020603050405020304" pitchFamily="18" charset="0"/>
              </a:rPr>
              <a:t/>
            </a:r>
            <a:br>
              <a:rPr lang="en-US" sz="2500" dirty="0">
                <a:latin typeface="Times New Roman" panose="02020603050405020304" pitchFamily="18" charset="0"/>
                <a:cs typeface="Times New Roman" panose="02020603050405020304" pitchFamily="18" charset="0"/>
              </a:rPr>
            </a:br>
            <a:r>
              <a:rPr lang="en-US" sz="2500" b="1" dirty="0">
                <a:latin typeface="Times New Roman" panose="02020603050405020304" pitchFamily="18" charset="0"/>
                <a:cs typeface="Times New Roman" panose="02020603050405020304" pitchFamily="18" charset="0"/>
              </a:rPr>
              <a:t>Access Panels </a:t>
            </a:r>
            <a:r>
              <a:rPr lang="en-US" sz="2500" dirty="0">
                <a:latin typeface="Times New Roman" panose="02020603050405020304" pitchFamily="18" charset="0"/>
                <a:cs typeface="Times New Roman" panose="02020603050405020304" pitchFamily="18" charset="0"/>
              </a:rPr>
              <a:t>REAC now requires their inspectors to verify a “sampling” of the access panels to ensure they are truly access panels and not drywall patches. Additionally, access panels must be painted to match the existing wall color. </a:t>
            </a:r>
            <a:endParaRPr lang="en-US" sz="2500" dirty="0" smtClean="0">
              <a:latin typeface="Times New Roman" panose="02020603050405020304" pitchFamily="18" charset="0"/>
              <a:cs typeface="Times New Roman" panose="02020603050405020304" pitchFamily="18" charset="0"/>
            </a:endParaRPr>
          </a:p>
          <a:p>
            <a:pPr marL="114300" indent="0">
              <a:spcBef>
                <a:spcPts val="0"/>
              </a:spcBef>
              <a:buNone/>
            </a:pPr>
            <a:endParaRPr lang="en-US" sz="2500" dirty="0">
              <a:latin typeface="Times New Roman" panose="02020603050405020304" pitchFamily="18" charset="0"/>
              <a:cs typeface="Times New Roman" panose="02020603050405020304" pitchFamily="18" charset="0"/>
            </a:endParaRPr>
          </a:p>
          <a:p>
            <a:pPr marL="114300" indent="0">
              <a:spcBef>
                <a:spcPts val="0"/>
              </a:spcBef>
              <a:buNone/>
            </a:pPr>
            <a:r>
              <a:rPr lang="en-US" sz="2500" b="1" dirty="0">
                <a:latin typeface="Times New Roman" panose="02020603050405020304" pitchFamily="18" charset="0"/>
                <a:cs typeface="Times New Roman" panose="02020603050405020304" pitchFamily="18" charset="0"/>
              </a:rPr>
              <a:t>Flammable Material </a:t>
            </a:r>
            <a:r>
              <a:rPr lang="en-US" sz="2500" dirty="0">
                <a:latin typeface="Times New Roman" panose="02020603050405020304" pitchFamily="18" charset="0"/>
                <a:cs typeface="Times New Roman" panose="02020603050405020304" pitchFamily="18" charset="0"/>
              </a:rPr>
              <a:t>According to these new standards, nail polish remover, hairspray, </a:t>
            </a:r>
            <a:r>
              <a:rPr lang="en-US" sz="2500" dirty="0" smtClean="0">
                <a:latin typeface="Times New Roman" panose="02020603050405020304" pitchFamily="18" charset="0"/>
                <a:cs typeface="Times New Roman" panose="02020603050405020304" pitchFamily="18" charset="0"/>
              </a:rPr>
              <a:t>paint thinner </a:t>
            </a:r>
            <a:r>
              <a:rPr lang="en-US" sz="2500" dirty="0">
                <a:latin typeface="Times New Roman" panose="02020603050405020304" pitchFamily="18" charset="0"/>
                <a:cs typeface="Times New Roman" panose="02020603050405020304" pitchFamily="18" charset="0"/>
              </a:rPr>
              <a:t>or other types of combustible items cannot be stored near a heat or </a:t>
            </a:r>
            <a:r>
              <a:rPr lang="en-US" sz="2500" dirty="0" smtClean="0">
                <a:latin typeface="Times New Roman" panose="02020603050405020304" pitchFamily="18" charset="0"/>
                <a:cs typeface="Times New Roman" panose="02020603050405020304" pitchFamily="18" charset="0"/>
              </a:rPr>
              <a:t>electrical source/plug/light</a:t>
            </a:r>
            <a:r>
              <a:rPr lang="en-US" sz="2500" dirty="0">
                <a:latin typeface="Times New Roman" panose="02020603050405020304" pitchFamily="18" charset="0"/>
                <a:cs typeface="Times New Roman" panose="02020603050405020304" pitchFamily="18" charset="0"/>
              </a:rPr>
              <a:t>. Yes, with the wording on page 94, an inspector has the obligation to cite</a:t>
            </a:r>
            <a:br>
              <a:rPr lang="en-US" sz="2500" dirty="0">
                <a:latin typeface="Times New Roman" panose="02020603050405020304" pitchFamily="18" charset="0"/>
                <a:cs typeface="Times New Roman" panose="02020603050405020304" pitchFamily="18" charset="0"/>
              </a:rPr>
            </a:br>
            <a:r>
              <a:rPr lang="en-US" sz="2500" dirty="0">
                <a:latin typeface="Times New Roman" panose="02020603050405020304" pitchFamily="18" charset="0"/>
                <a:cs typeface="Times New Roman" panose="02020603050405020304" pitchFamily="18" charset="0"/>
              </a:rPr>
              <a:t>hairspray sitting on the vanity if near the outlet</a:t>
            </a:r>
            <a:r>
              <a:rPr lang="en-US" sz="2500" dirty="0" smtClean="0">
                <a:latin typeface="Times New Roman" panose="02020603050405020304" pitchFamily="18" charset="0"/>
                <a:cs typeface="Times New Roman" panose="02020603050405020304" pitchFamily="18" charset="0"/>
              </a:rPr>
              <a:t>.</a:t>
            </a:r>
          </a:p>
          <a:p>
            <a:pPr marL="114300" indent="0">
              <a:spcBef>
                <a:spcPts val="0"/>
              </a:spcBef>
              <a:buNone/>
            </a:pPr>
            <a:r>
              <a:rPr lang="en-US" sz="2500" dirty="0">
                <a:latin typeface="Times New Roman" panose="02020603050405020304" pitchFamily="18" charset="0"/>
                <a:cs typeface="Times New Roman" panose="02020603050405020304" pitchFamily="18" charset="0"/>
              </a:rPr>
              <a:t/>
            </a:r>
            <a:br>
              <a:rPr lang="en-US" sz="2500" dirty="0">
                <a:latin typeface="Times New Roman" panose="02020603050405020304" pitchFamily="18" charset="0"/>
                <a:cs typeface="Times New Roman" panose="02020603050405020304" pitchFamily="18" charset="0"/>
              </a:rPr>
            </a:br>
            <a:r>
              <a:rPr lang="en-US" sz="2500" b="1" dirty="0">
                <a:latin typeface="Times New Roman" panose="02020603050405020304" pitchFamily="18" charset="0"/>
                <a:cs typeface="Times New Roman" panose="02020603050405020304" pitchFamily="18" charset="0"/>
              </a:rPr>
              <a:t>Fire Hoses/Cabinets </a:t>
            </a:r>
            <a:r>
              <a:rPr lang="en-US" sz="2500" dirty="0">
                <a:latin typeface="Times New Roman" panose="02020603050405020304" pitchFamily="18" charset="0"/>
                <a:cs typeface="Times New Roman" panose="02020603050405020304" pitchFamily="18" charset="0"/>
              </a:rPr>
              <a:t>If fire hoses AND hanger hardware has been removed, no defect will </a:t>
            </a:r>
            <a:r>
              <a:rPr lang="en-US" sz="2500" dirty="0" smtClean="0">
                <a:latin typeface="Times New Roman" panose="02020603050405020304" pitchFamily="18" charset="0"/>
                <a:cs typeface="Times New Roman" panose="02020603050405020304" pitchFamily="18" charset="0"/>
              </a:rPr>
              <a:t>be recorded</a:t>
            </a:r>
            <a:r>
              <a:rPr lang="en-US" sz="2500" dirty="0">
                <a:latin typeface="Times New Roman" panose="02020603050405020304" pitchFamily="18" charset="0"/>
                <a:cs typeface="Times New Roman" panose="02020603050405020304" pitchFamily="18" charset="0"/>
              </a:rPr>
              <a:t>. If hanging device remains in the cabinet, a defect will be assigned</a:t>
            </a:r>
            <a:r>
              <a:rPr lang="en-US" sz="2500" dirty="0" smtClean="0">
                <a:latin typeface="Times New Roman" panose="02020603050405020304" pitchFamily="18" charset="0"/>
                <a:cs typeface="Times New Roman" panose="02020603050405020304" pitchFamily="18" charset="0"/>
              </a:rPr>
              <a:t>.</a:t>
            </a:r>
          </a:p>
          <a:p>
            <a:pPr marL="114300" indent="0">
              <a:spcBef>
                <a:spcPts val="0"/>
              </a:spcBef>
              <a:buNone/>
            </a:pPr>
            <a:r>
              <a:rPr lang="en-US" sz="2500" dirty="0">
                <a:latin typeface="Times New Roman" panose="02020603050405020304" pitchFamily="18" charset="0"/>
                <a:cs typeface="Times New Roman" panose="02020603050405020304" pitchFamily="18" charset="0"/>
              </a:rPr>
              <a:t/>
            </a:r>
            <a:br>
              <a:rPr lang="en-US" sz="2500" dirty="0">
                <a:latin typeface="Times New Roman" panose="02020603050405020304" pitchFamily="18" charset="0"/>
                <a:cs typeface="Times New Roman" panose="02020603050405020304" pitchFamily="18" charset="0"/>
              </a:rPr>
            </a:br>
            <a:r>
              <a:rPr lang="en-US" sz="2500" b="1" dirty="0">
                <a:latin typeface="Times New Roman" panose="02020603050405020304" pitchFamily="18" charset="0"/>
                <a:cs typeface="Times New Roman" panose="02020603050405020304" pitchFamily="18" charset="0"/>
              </a:rPr>
              <a:t>Sink/Tub Stopper </a:t>
            </a:r>
            <a:r>
              <a:rPr lang="en-US" sz="2500" dirty="0">
                <a:latin typeface="Times New Roman" panose="02020603050405020304" pitchFamily="18" charset="0"/>
                <a:cs typeface="Times New Roman" panose="02020603050405020304" pitchFamily="18" charset="0"/>
              </a:rPr>
              <a:t>If rubber stoppers are being used, the original mechanical stopper along </a:t>
            </a:r>
            <a:r>
              <a:rPr lang="en-US" sz="2500" dirty="0" smtClean="0">
                <a:latin typeface="Times New Roman" panose="02020603050405020304" pitchFamily="18" charset="0"/>
                <a:cs typeface="Times New Roman" panose="02020603050405020304" pitchFamily="18" charset="0"/>
              </a:rPr>
              <a:t>with the </a:t>
            </a:r>
            <a:r>
              <a:rPr lang="en-US" sz="2500" dirty="0">
                <a:latin typeface="Times New Roman" panose="02020603050405020304" pitchFamily="18" charset="0"/>
                <a:cs typeface="Times New Roman" panose="02020603050405020304" pitchFamily="18" charset="0"/>
              </a:rPr>
              <a:t>pull rod must be removed AND the small hole plugged (solid overflow cover installed at tub). </a:t>
            </a:r>
            <a:endParaRPr lang="en-US" sz="2500" dirty="0" smtClean="0">
              <a:latin typeface="Times New Roman" panose="02020603050405020304" pitchFamily="18" charset="0"/>
              <a:cs typeface="Times New Roman" panose="02020603050405020304" pitchFamily="18" charset="0"/>
            </a:endParaRPr>
          </a:p>
          <a:p>
            <a:pPr marL="114300" indent="0">
              <a:spcBef>
                <a:spcPts val="0"/>
              </a:spcBef>
              <a:buNone/>
            </a:pPr>
            <a:endParaRPr lang="en-US" sz="2500" dirty="0">
              <a:latin typeface="Times New Roman" panose="02020603050405020304" pitchFamily="18" charset="0"/>
              <a:cs typeface="Times New Roman" panose="02020603050405020304" pitchFamily="18" charset="0"/>
            </a:endParaRPr>
          </a:p>
          <a:p>
            <a:pPr marL="114300" indent="0">
              <a:spcBef>
                <a:spcPts val="0"/>
              </a:spcBef>
              <a:buNone/>
            </a:pPr>
            <a:r>
              <a:rPr lang="en-US" sz="2500" b="1" dirty="0">
                <a:latin typeface="Times New Roman" panose="02020603050405020304" pitchFamily="18" charset="0"/>
                <a:cs typeface="Times New Roman" panose="02020603050405020304" pitchFamily="18" charset="0"/>
              </a:rPr>
              <a:t>Range Hood Filter </a:t>
            </a:r>
            <a:r>
              <a:rPr lang="en-US" sz="2500" dirty="0">
                <a:latin typeface="Times New Roman" panose="02020603050405020304" pitchFamily="18" charset="0"/>
                <a:cs typeface="Times New Roman" panose="02020603050405020304" pitchFamily="18" charset="0"/>
              </a:rPr>
              <a:t>Although counter to recent guidelines, a missing range hood filter is now </a:t>
            </a:r>
            <a:r>
              <a:rPr lang="en-US" sz="2500" dirty="0" smtClean="0">
                <a:latin typeface="Times New Roman" panose="02020603050405020304" pitchFamily="18" charset="0"/>
                <a:cs typeface="Times New Roman" panose="02020603050405020304" pitchFamily="18" charset="0"/>
              </a:rPr>
              <a:t>to be </a:t>
            </a:r>
            <a:r>
              <a:rPr lang="en-US" sz="2500" dirty="0">
                <a:latin typeface="Times New Roman" panose="02020603050405020304" pitchFamily="18" charset="0"/>
                <a:cs typeface="Times New Roman" panose="02020603050405020304" pitchFamily="18" charset="0"/>
              </a:rPr>
              <a:t>recorded as a "Level 3 - Inoperable Hood". </a:t>
            </a:r>
            <a:endParaRPr lang="en-US" sz="2500" dirty="0" smtClean="0">
              <a:latin typeface="Times New Roman" panose="02020603050405020304" pitchFamily="18" charset="0"/>
              <a:cs typeface="Times New Roman" panose="02020603050405020304" pitchFamily="18" charset="0"/>
            </a:endParaRPr>
          </a:p>
          <a:p>
            <a:pPr marL="114300" indent="0">
              <a:spcBef>
                <a:spcPts val="0"/>
              </a:spcBef>
              <a:buNone/>
            </a:pPr>
            <a:endParaRPr lang="en-US" sz="2500" dirty="0" smtClean="0">
              <a:latin typeface="Times New Roman" panose="02020603050405020304" pitchFamily="18" charset="0"/>
              <a:cs typeface="Times New Roman" panose="02020603050405020304" pitchFamily="18" charset="0"/>
            </a:endParaRPr>
          </a:p>
          <a:p>
            <a:pPr marL="114300" indent="0">
              <a:spcBef>
                <a:spcPts val="0"/>
              </a:spcBef>
              <a:buNone/>
            </a:pPr>
            <a:r>
              <a:rPr lang="en-US" sz="2500" b="1" dirty="0">
                <a:latin typeface="Times New Roman" panose="02020603050405020304" pitchFamily="18" charset="0"/>
                <a:cs typeface="Times New Roman" panose="02020603050405020304" pitchFamily="18" charset="0"/>
              </a:rPr>
              <a:t>Foil on Stove </a:t>
            </a:r>
            <a:r>
              <a:rPr lang="en-US" sz="2500" dirty="0">
                <a:latin typeface="Times New Roman" panose="02020603050405020304" pitchFamily="18" charset="0"/>
                <a:cs typeface="Times New Roman" panose="02020603050405020304" pitchFamily="18" charset="0"/>
              </a:rPr>
              <a:t>Foil on the stove or in the oven is no longer a defect</a:t>
            </a:r>
            <a:r>
              <a:rPr lang="en-US" sz="2500" dirty="0" smtClean="0">
                <a:latin typeface="Times New Roman" panose="02020603050405020304" pitchFamily="18" charset="0"/>
                <a:cs typeface="Times New Roman" panose="02020603050405020304" pitchFamily="18" charset="0"/>
              </a:rPr>
              <a:t>.</a:t>
            </a:r>
          </a:p>
          <a:p>
            <a:pPr marL="114300" indent="0">
              <a:spcBef>
                <a:spcPts val="0"/>
              </a:spcBef>
              <a:buNone/>
            </a:pPr>
            <a:r>
              <a:rPr lang="en-US" sz="2500" dirty="0">
                <a:latin typeface="Times New Roman" panose="02020603050405020304" pitchFamily="18" charset="0"/>
                <a:cs typeface="Times New Roman" panose="02020603050405020304" pitchFamily="18" charset="0"/>
              </a:rPr>
              <a:t/>
            </a:r>
            <a:br>
              <a:rPr lang="en-US" sz="2500" dirty="0">
                <a:latin typeface="Times New Roman" panose="02020603050405020304" pitchFamily="18" charset="0"/>
                <a:cs typeface="Times New Roman" panose="02020603050405020304" pitchFamily="18" charset="0"/>
              </a:rPr>
            </a:br>
            <a:r>
              <a:rPr lang="en-US" sz="2500" b="1" dirty="0">
                <a:latin typeface="Times New Roman" panose="02020603050405020304" pitchFamily="18" charset="0"/>
                <a:cs typeface="Times New Roman" panose="02020603050405020304" pitchFamily="18" charset="0"/>
              </a:rPr>
              <a:t>Items Stored in Oven </a:t>
            </a:r>
            <a:r>
              <a:rPr lang="en-US" sz="2500" dirty="0">
                <a:latin typeface="Times New Roman" panose="02020603050405020304" pitchFamily="18" charset="0"/>
                <a:cs typeface="Times New Roman" panose="02020603050405020304" pitchFamily="18" charset="0"/>
              </a:rPr>
              <a:t>Flammable items stored in the oven are no longer to be recorded </a:t>
            </a:r>
            <a:r>
              <a:rPr lang="en-US" sz="2500" dirty="0" smtClean="0">
                <a:latin typeface="Times New Roman" panose="02020603050405020304" pitchFamily="18" charset="0"/>
                <a:cs typeface="Times New Roman" panose="02020603050405020304" pitchFamily="18" charset="0"/>
              </a:rPr>
              <a:t>as “</a:t>
            </a:r>
            <a:r>
              <a:rPr lang="en-US" sz="2500" dirty="0">
                <a:latin typeface="Times New Roman" panose="02020603050405020304" pitchFamily="18" charset="0"/>
                <a:cs typeface="Times New Roman" panose="02020603050405020304" pitchFamily="18" charset="0"/>
              </a:rPr>
              <a:t>Improperly Stored Flammable Material” but only as “Hazards - Other” (non-scoring). </a:t>
            </a:r>
            <a:endParaRPr lang="en-US" sz="2500" dirty="0" smtClean="0">
              <a:latin typeface="Times New Roman" panose="02020603050405020304" pitchFamily="18" charset="0"/>
              <a:cs typeface="Times New Roman" panose="02020603050405020304" pitchFamily="18" charset="0"/>
            </a:endParaRPr>
          </a:p>
          <a:p>
            <a:pPr marL="114300" indent="0">
              <a:spcBef>
                <a:spcPts val="0"/>
              </a:spcBef>
              <a:buNone/>
            </a:pPr>
            <a:endParaRPr lang="en-US" sz="2500" dirty="0">
              <a:latin typeface="Times New Roman" panose="02020603050405020304" pitchFamily="18" charset="0"/>
              <a:cs typeface="Times New Roman" panose="02020603050405020304" pitchFamily="18" charset="0"/>
            </a:endParaRPr>
          </a:p>
          <a:p>
            <a:pPr marL="114300" indent="0">
              <a:spcBef>
                <a:spcPts val="0"/>
              </a:spcBef>
              <a:buNone/>
            </a:pPr>
            <a:r>
              <a:rPr lang="en-US" sz="2500" b="1" dirty="0">
                <a:latin typeface="Times New Roman" panose="02020603050405020304" pitchFamily="18" charset="0"/>
                <a:cs typeface="Times New Roman" panose="02020603050405020304" pitchFamily="18" charset="0"/>
              </a:rPr>
              <a:t>Sink Sprayers </a:t>
            </a:r>
            <a:r>
              <a:rPr lang="en-US" sz="2500" dirty="0">
                <a:latin typeface="Times New Roman" panose="02020603050405020304" pitchFamily="18" charset="0"/>
                <a:cs typeface="Times New Roman" panose="02020603050405020304" pitchFamily="18" charset="0"/>
              </a:rPr>
              <a:t>Sink sprayers are now only inspected for leaks. The actual operation is no </a:t>
            </a:r>
            <a:r>
              <a:rPr lang="en-US" sz="2500" dirty="0" smtClean="0">
                <a:latin typeface="Times New Roman" panose="02020603050405020304" pitchFamily="18" charset="0"/>
                <a:cs typeface="Times New Roman" panose="02020603050405020304" pitchFamily="18" charset="0"/>
              </a:rPr>
              <a:t>longer within </a:t>
            </a:r>
            <a:r>
              <a:rPr lang="en-US" sz="2500" dirty="0">
                <a:latin typeface="Times New Roman" panose="02020603050405020304" pitchFamily="18" charset="0"/>
                <a:cs typeface="Times New Roman" panose="02020603050405020304" pitchFamily="18" charset="0"/>
              </a:rPr>
              <a:t>the scope of the UPCS. </a:t>
            </a:r>
            <a:br>
              <a:rPr lang="en-US" sz="2500" dirty="0">
                <a:latin typeface="Times New Roman" panose="02020603050405020304" pitchFamily="18" charset="0"/>
                <a:cs typeface="Times New Roman" panose="02020603050405020304" pitchFamily="18" charset="0"/>
              </a:rPr>
            </a:br>
            <a:r>
              <a:rPr lang="en-US" sz="2500" dirty="0">
                <a:latin typeface="Times New Roman" panose="02020603050405020304" pitchFamily="18" charset="0"/>
                <a:cs typeface="Times New Roman" panose="02020603050405020304" pitchFamily="18" charset="0"/>
              </a:rPr>
              <a:t/>
            </a:r>
            <a:br>
              <a:rPr lang="en-US" sz="2500"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marL="114300" indent="0">
              <a:buNone/>
            </a:pPr>
            <a:endParaRPr lang="en-US" dirty="0"/>
          </a:p>
        </p:txBody>
      </p:sp>
    </p:spTree>
    <p:extLst>
      <p:ext uri="{BB962C8B-B14F-4D97-AF65-F5344CB8AC3E}">
        <p14:creationId xmlns:p14="http://schemas.microsoft.com/office/powerpoint/2010/main" val="112870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UPCS Changes, Updates &amp; Reminders, Continued</a:t>
            </a:r>
            <a:endParaRPr lang="en-US" sz="2800" dirty="0"/>
          </a:p>
        </p:txBody>
      </p:sp>
      <p:sp>
        <p:nvSpPr>
          <p:cNvPr id="3" name="Content Placeholder 2"/>
          <p:cNvSpPr>
            <a:spLocks noGrp="1"/>
          </p:cNvSpPr>
          <p:nvPr>
            <p:ph idx="1"/>
          </p:nvPr>
        </p:nvSpPr>
        <p:spPr/>
        <p:txBody>
          <a:bodyPr>
            <a:normAutofit/>
          </a:bodyPr>
          <a:lstStyle/>
          <a:p>
            <a:pPr marL="114300" indent="0" algn="ctr">
              <a:buNone/>
            </a:pPr>
            <a:r>
              <a:rPr lang="en-US" sz="1800" b="1" u="sng" dirty="0">
                <a:latin typeface="Times New Roman" panose="02020603050405020304" pitchFamily="18" charset="0"/>
                <a:cs typeface="Times New Roman" panose="02020603050405020304" pitchFamily="18" charset="0"/>
              </a:rPr>
              <a:t>UNIT/COMMON AREA Changes To The UPCS </a:t>
            </a:r>
            <a:r>
              <a:rPr lang="en-US" sz="1800" b="1" u="sng" dirty="0" smtClean="0">
                <a:latin typeface="Times New Roman" panose="02020603050405020304" pitchFamily="18" charset="0"/>
                <a:cs typeface="Times New Roman" panose="02020603050405020304" pitchFamily="18" charset="0"/>
              </a:rPr>
              <a:t>Protocol (Continued)</a:t>
            </a:r>
            <a:endParaRPr lang="en-US" sz="1800" b="1" u="sng" dirty="0">
              <a:latin typeface="Times New Roman" panose="02020603050405020304" pitchFamily="18" charset="0"/>
              <a:cs typeface="Times New Roman" panose="02020603050405020304" pitchFamily="18" charset="0"/>
            </a:endParaRPr>
          </a:p>
          <a:p>
            <a:pPr marL="114300" indent="0">
              <a:spcBef>
                <a:spcPts val="0"/>
              </a:spcBef>
              <a:buNone/>
            </a:pPr>
            <a:r>
              <a:rPr lang="en-US" sz="1400" b="1" dirty="0" smtClean="0">
                <a:latin typeface="Times New Roman" panose="02020603050405020304" pitchFamily="18" charset="0"/>
                <a:cs typeface="Times New Roman" panose="02020603050405020304" pitchFamily="18" charset="0"/>
              </a:rPr>
              <a:t>Self-Closing </a:t>
            </a:r>
            <a:r>
              <a:rPr lang="en-US" sz="1400" b="1" dirty="0">
                <a:latin typeface="Times New Roman" panose="02020603050405020304" pitchFamily="18" charset="0"/>
                <a:cs typeface="Times New Roman" panose="02020603050405020304" pitchFamily="18" charset="0"/>
              </a:rPr>
              <a:t>Doors </a:t>
            </a:r>
            <a:r>
              <a:rPr lang="en-US" sz="1400" dirty="0">
                <a:latin typeface="Times New Roman" panose="02020603050405020304" pitchFamily="18" charset="0"/>
                <a:cs typeface="Times New Roman" panose="02020603050405020304" pitchFamily="18" charset="0"/>
              </a:rPr>
              <a:t>The inspector is to make only 2 attempts. If the door doesn’t self-latch </a:t>
            </a:r>
            <a:r>
              <a:rPr lang="en-US" sz="1400" dirty="0" smtClean="0">
                <a:latin typeface="Times New Roman" panose="02020603050405020304" pitchFamily="18" charset="0"/>
                <a:cs typeface="Times New Roman" panose="02020603050405020304" pitchFamily="18" charset="0"/>
              </a:rPr>
              <a:t>with no </a:t>
            </a:r>
            <a:r>
              <a:rPr lang="en-US" sz="1400" dirty="0">
                <a:latin typeface="Times New Roman" panose="02020603050405020304" pitchFamily="18" charset="0"/>
                <a:cs typeface="Times New Roman" panose="02020603050405020304" pitchFamily="18" charset="0"/>
              </a:rPr>
              <a:t>assistance after the 2nd attempt, a Level 3 defect is to be recorded. Additionally, property </a:t>
            </a:r>
            <a:r>
              <a:rPr lang="en-US" sz="1400" dirty="0" smtClean="0">
                <a:latin typeface="Times New Roman" panose="02020603050405020304" pitchFamily="18" charset="0"/>
                <a:cs typeface="Times New Roman" panose="02020603050405020304" pitchFamily="18" charset="0"/>
              </a:rPr>
              <a:t>reps are </a:t>
            </a:r>
            <a:r>
              <a:rPr lang="en-US" sz="1400" dirty="0">
                <a:latin typeface="Times New Roman" panose="02020603050405020304" pitchFamily="18" charset="0"/>
                <a:cs typeface="Times New Roman" panose="02020603050405020304" pitchFamily="18" charset="0"/>
              </a:rPr>
              <a:t>NOT allowed to open windows to aid in the doors closing</a:t>
            </a:r>
            <a:r>
              <a:rPr lang="en-US" sz="1400" dirty="0" smtClean="0">
                <a:latin typeface="Times New Roman" panose="02020603050405020304" pitchFamily="18" charset="0"/>
                <a:cs typeface="Times New Roman" panose="02020603050405020304" pitchFamily="18" charset="0"/>
              </a:rPr>
              <a:t>.</a:t>
            </a:r>
          </a:p>
          <a:p>
            <a:pPr marL="114300" indent="0">
              <a:spcBef>
                <a:spcPts val="0"/>
              </a:spcBef>
              <a:buNone/>
            </a:pP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Door Hardware </a:t>
            </a:r>
            <a:r>
              <a:rPr lang="en-US" sz="1400" dirty="0">
                <a:latin typeface="Times New Roman" panose="02020603050405020304" pitchFamily="18" charset="0"/>
                <a:cs typeface="Times New Roman" panose="02020603050405020304" pitchFamily="18" charset="0"/>
              </a:rPr>
              <a:t>Missing strike plates, even if the door still operates correctly, is to be cited as </a:t>
            </a:r>
            <a:r>
              <a:rPr lang="en-US" sz="1400" dirty="0" smtClean="0">
                <a:latin typeface="Times New Roman" panose="02020603050405020304" pitchFamily="18" charset="0"/>
                <a:cs typeface="Times New Roman" panose="02020603050405020304" pitchFamily="18" charset="0"/>
              </a:rPr>
              <a:t>a defect</a:t>
            </a:r>
            <a:r>
              <a:rPr lang="en-US" sz="1400" dirty="0">
                <a:latin typeface="Times New Roman" panose="02020603050405020304" pitchFamily="18" charset="0"/>
                <a:cs typeface="Times New Roman" panose="02020603050405020304" pitchFamily="18" charset="0"/>
              </a:rPr>
              <a:t>. The level of deficiency will depend on the type of door</a:t>
            </a:r>
            <a:r>
              <a:rPr lang="en-US" sz="1400" dirty="0" smtClean="0">
                <a:latin typeface="Times New Roman" panose="02020603050405020304" pitchFamily="18" charset="0"/>
                <a:cs typeface="Times New Roman" panose="02020603050405020304" pitchFamily="18" charset="0"/>
              </a:rPr>
              <a:t>.</a:t>
            </a:r>
          </a:p>
          <a:p>
            <a:pPr marL="114300" indent="0">
              <a:spcBef>
                <a:spcPts val="0"/>
              </a:spcBef>
              <a:buNone/>
            </a:pP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Damaged Outlets and Switches </a:t>
            </a:r>
            <a:r>
              <a:rPr lang="en-US" sz="1400" dirty="0">
                <a:latin typeface="Times New Roman" panose="02020603050405020304" pitchFamily="18" charset="0"/>
                <a:cs typeface="Times New Roman" panose="02020603050405020304" pitchFamily="18" charset="0"/>
              </a:rPr>
              <a:t>(not the covers) This applies to outlets and switches that </a:t>
            </a:r>
            <a:r>
              <a:rPr lang="en-US" sz="1400" dirty="0" smtClean="0">
                <a:latin typeface="Times New Roman" panose="02020603050405020304" pitchFamily="18" charset="0"/>
                <a:cs typeface="Times New Roman" panose="02020603050405020304" pitchFamily="18" charset="0"/>
              </a:rPr>
              <a:t>are so </a:t>
            </a:r>
            <a:r>
              <a:rPr lang="en-US" sz="1400" dirty="0">
                <a:latin typeface="Times New Roman" panose="02020603050405020304" pitchFamily="18" charset="0"/>
                <a:cs typeface="Times New Roman" panose="02020603050405020304" pitchFamily="18" charset="0"/>
              </a:rPr>
              <a:t>damaged that electrical connections are exposed. If the switch is inoperable or damaged </a:t>
            </a:r>
            <a:r>
              <a:rPr lang="en-US" sz="1400" dirty="0" smtClean="0">
                <a:latin typeface="Times New Roman" panose="02020603050405020304" pitchFamily="18" charset="0"/>
                <a:cs typeface="Times New Roman" panose="02020603050405020304" pitchFamily="18" charset="0"/>
              </a:rPr>
              <a:t>with no </a:t>
            </a:r>
            <a:r>
              <a:rPr lang="en-US" sz="1400" dirty="0">
                <a:latin typeface="Times New Roman" panose="02020603050405020304" pitchFamily="18" charset="0"/>
                <a:cs typeface="Times New Roman" panose="02020603050405020304" pitchFamily="18" charset="0"/>
              </a:rPr>
              <a:t>exposed connections, evaluate this condition under “lighting”. (Again, reading between </a:t>
            </a:r>
            <a:r>
              <a:rPr lang="en-US" sz="1400" dirty="0" smtClean="0">
                <a:latin typeface="Times New Roman" panose="02020603050405020304" pitchFamily="18" charset="0"/>
                <a:cs typeface="Times New Roman" panose="02020603050405020304" pitchFamily="18" charset="0"/>
              </a:rPr>
              <a:t>the lines</a:t>
            </a:r>
            <a:r>
              <a:rPr lang="en-US" sz="1400" dirty="0">
                <a:latin typeface="Times New Roman" panose="02020603050405020304" pitchFamily="18" charset="0"/>
                <a:cs typeface="Times New Roman" panose="02020603050405020304" pitchFamily="18" charset="0"/>
              </a:rPr>
              <a:t>, a damaged outlet that doesn’t expose connectors/wiring would NOT be recorded as </a:t>
            </a:r>
            <a:r>
              <a:rPr lang="en-US" sz="1400" dirty="0" smtClean="0">
                <a:latin typeface="Times New Roman" panose="02020603050405020304" pitchFamily="18" charset="0"/>
                <a:cs typeface="Times New Roman" panose="02020603050405020304" pitchFamily="18" charset="0"/>
              </a:rPr>
              <a:t>a defect…this</a:t>
            </a:r>
            <a:r>
              <a:rPr lang="en-US" sz="1400" dirty="0">
                <a:latin typeface="Times New Roman" panose="02020603050405020304" pitchFamily="18" charset="0"/>
                <a:cs typeface="Times New Roman" panose="02020603050405020304" pitchFamily="18" charset="0"/>
              </a:rPr>
              <a:t>, of course, doesn’t apply to the covers but the outlet itself</a:t>
            </a:r>
            <a:r>
              <a:rPr lang="en-US" sz="1400" dirty="0" smtClean="0">
                <a:latin typeface="Times New Roman" panose="02020603050405020304" pitchFamily="18" charset="0"/>
                <a:cs typeface="Times New Roman" panose="02020603050405020304" pitchFamily="18" charset="0"/>
              </a:rPr>
              <a:t>).</a:t>
            </a:r>
          </a:p>
          <a:p>
            <a:pPr marL="114300" indent="0">
              <a:spcBef>
                <a:spcPts val="0"/>
              </a:spcBef>
              <a:buNone/>
            </a:pP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Regardless of Ownership </a:t>
            </a:r>
            <a:r>
              <a:rPr lang="en-US" sz="1400" dirty="0">
                <a:latin typeface="Times New Roman" panose="02020603050405020304" pitchFamily="18" charset="0"/>
                <a:cs typeface="Times New Roman" panose="02020603050405020304" pitchFamily="18" charset="0"/>
              </a:rPr>
              <a:t>Generally speaking, the only 3 resident owned items that </a:t>
            </a:r>
            <a:r>
              <a:rPr lang="en-US" sz="1400" dirty="0" smtClean="0">
                <a:latin typeface="Times New Roman" panose="02020603050405020304" pitchFamily="18" charset="0"/>
                <a:cs typeface="Times New Roman" panose="02020603050405020304" pitchFamily="18" charset="0"/>
              </a:rPr>
              <a:t>REAC requires </a:t>
            </a:r>
            <a:r>
              <a:rPr lang="en-US" sz="1400" dirty="0">
                <a:latin typeface="Times New Roman" panose="02020603050405020304" pitchFamily="18" charset="0"/>
                <a:cs typeface="Times New Roman" panose="02020603050405020304" pitchFamily="18" charset="0"/>
              </a:rPr>
              <a:t>the inspectors to fully inspect (and deduct points) are; resident owned fridge, range </a:t>
            </a:r>
            <a:r>
              <a:rPr lang="en-US" sz="1400" dirty="0" smtClean="0">
                <a:latin typeface="Times New Roman" panose="02020603050405020304" pitchFamily="18" charset="0"/>
                <a:cs typeface="Times New Roman" panose="02020603050405020304" pitchFamily="18" charset="0"/>
              </a:rPr>
              <a:t>and window </a:t>
            </a:r>
            <a:r>
              <a:rPr lang="en-US" sz="1400" dirty="0">
                <a:latin typeface="Times New Roman" panose="02020603050405020304" pitchFamily="18" charset="0"/>
                <a:cs typeface="Times New Roman" panose="02020603050405020304" pitchFamily="18" charset="0"/>
              </a:rPr>
              <a:t>AC units</a:t>
            </a:r>
            <a:r>
              <a:rPr lang="en-US" sz="1400" dirty="0" smtClean="0">
                <a:latin typeface="Times New Roman" panose="02020603050405020304" pitchFamily="18" charset="0"/>
                <a:cs typeface="Times New Roman" panose="02020603050405020304" pitchFamily="18" charset="0"/>
              </a:rPr>
              <a:t>. </a:t>
            </a:r>
          </a:p>
          <a:p>
            <a:pPr marL="114300" indent="0">
              <a:spcBef>
                <a:spcPts val="0"/>
              </a:spcBef>
              <a:buNone/>
            </a:pPr>
            <a:endParaRPr lang="en-US" sz="1400" b="1" dirty="0">
              <a:latin typeface="Times New Roman" panose="02020603050405020304" pitchFamily="18" charset="0"/>
              <a:cs typeface="Times New Roman" panose="02020603050405020304" pitchFamily="18" charset="0"/>
            </a:endParaRPr>
          </a:p>
          <a:p>
            <a:pPr marL="114300" indent="0">
              <a:spcBef>
                <a:spcPts val="0"/>
              </a:spcBef>
              <a:buNone/>
            </a:pPr>
            <a:r>
              <a:rPr lang="en-US" sz="1400" b="1" dirty="0" smtClean="0">
                <a:latin typeface="Times New Roman" panose="02020603050405020304" pitchFamily="18" charset="0"/>
                <a:cs typeface="Times New Roman" panose="02020603050405020304" pitchFamily="18" charset="0"/>
              </a:rPr>
              <a:t>Resident </a:t>
            </a:r>
            <a:r>
              <a:rPr lang="en-US" sz="1400" b="1" dirty="0">
                <a:latin typeface="Times New Roman" panose="02020603050405020304" pitchFamily="18" charset="0"/>
                <a:cs typeface="Times New Roman" panose="02020603050405020304" pitchFamily="18" charset="0"/>
              </a:rPr>
              <a:t>Owned Items </a:t>
            </a:r>
            <a:r>
              <a:rPr lang="en-US" sz="1400" dirty="0">
                <a:latin typeface="Times New Roman" panose="02020603050405020304" pitchFamily="18" charset="0"/>
                <a:cs typeface="Times New Roman" panose="02020603050405020304" pitchFamily="18" charset="0"/>
              </a:rPr>
              <a:t>Most resident owned items found defective within the apartment are </a:t>
            </a:r>
            <a:r>
              <a:rPr lang="en-US" sz="1400" dirty="0" smtClean="0">
                <a:latin typeface="Times New Roman" panose="02020603050405020304" pitchFamily="18" charset="0"/>
                <a:cs typeface="Times New Roman" panose="02020603050405020304" pitchFamily="18" charset="0"/>
              </a:rPr>
              <a:t>not scored</a:t>
            </a:r>
            <a:r>
              <a:rPr lang="en-US" sz="1400" dirty="0">
                <a:latin typeface="Times New Roman" panose="02020603050405020304" pitchFamily="18" charset="0"/>
                <a:cs typeface="Times New Roman" panose="02020603050405020304" pitchFamily="18" charset="0"/>
              </a:rPr>
              <a:t>. Items such as; resident owned fire extinguishers, broken glass, fans without covers, </a:t>
            </a:r>
            <a:r>
              <a:rPr lang="en-US" sz="1400" dirty="0" smtClean="0">
                <a:latin typeface="Times New Roman" panose="02020603050405020304" pitchFamily="18" charset="0"/>
                <a:cs typeface="Times New Roman" panose="02020603050405020304" pitchFamily="18" charset="0"/>
              </a:rPr>
              <a:t>open slices</a:t>
            </a:r>
            <a:r>
              <a:rPr lang="en-US" sz="1400" dirty="0">
                <a:latin typeface="Times New Roman" panose="02020603050405020304" pitchFamily="18" charset="0"/>
                <a:cs typeface="Times New Roman" panose="02020603050405020304" pitchFamily="18" charset="0"/>
              </a:rPr>
              <a:t>, missing covers on dryers, etc. are recorded as “Hazards/Other” (non-scoring). </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76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Oregon Supplemental Inspection Standards of Practice</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600" y="1238250"/>
            <a:ext cx="10160000" cy="5314950"/>
          </a:xfrm>
        </p:spPr>
        <p:txBody>
          <a:bodyPr>
            <a:normAutofit fontScale="55000" lnSpcReduction="20000"/>
          </a:bodyPr>
          <a:lstStyle/>
          <a:p>
            <a:pPr marL="114300" indent="0" algn="ctr">
              <a:buNone/>
            </a:pPr>
            <a:endParaRPr lang="en-US" sz="1800" b="1" dirty="0" smtClean="0">
              <a:latin typeface="Times New Roman" panose="02020603050405020304" pitchFamily="18" charset="0"/>
              <a:cs typeface="Times New Roman" panose="02020603050405020304" pitchFamily="18" charset="0"/>
            </a:endParaRPr>
          </a:p>
          <a:p>
            <a:pPr marL="114300" indent="0">
              <a:buNone/>
            </a:pPr>
            <a:r>
              <a:rPr lang="en-US" sz="3200" dirty="0" smtClean="0">
                <a:latin typeface="Times New Roman" panose="02020603050405020304" pitchFamily="18" charset="0"/>
                <a:cs typeface="Times New Roman" panose="02020603050405020304" pitchFamily="18" charset="0"/>
              </a:rPr>
              <a:t>The Uniform Physical Condition Standards (UPCS) are the </a:t>
            </a:r>
            <a:r>
              <a:rPr lang="en-US" sz="3200" b="1" dirty="0" smtClean="0">
                <a:solidFill>
                  <a:srgbClr val="FF0000"/>
                </a:solidFill>
                <a:latin typeface="Times New Roman" panose="02020603050405020304" pitchFamily="18" charset="0"/>
                <a:cs typeface="Times New Roman" panose="02020603050405020304" pitchFamily="18" charset="0"/>
              </a:rPr>
              <a:t>Minimum Property Standards </a:t>
            </a:r>
            <a:r>
              <a:rPr lang="en-US" sz="3200" dirty="0" smtClean="0">
                <a:latin typeface="Times New Roman" panose="02020603050405020304" pitchFamily="18" charset="0"/>
                <a:cs typeface="Times New Roman" panose="02020603050405020304" pitchFamily="18" charset="0"/>
              </a:rPr>
              <a:t>as set by HUD to </a:t>
            </a:r>
            <a:r>
              <a:rPr lang="en-US" sz="3200" dirty="0">
                <a:latin typeface="Times New Roman" panose="02020603050405020304" pitchFamily="18" charset="0"/>
                <a:cs typeface="Times New Roman" panose="02020603050405020304" pitchFamily="18" charset="0"/>
              </a:rPr>
              <a:t>ensure housing that is decent, safe, sanitary and in good </a:t>
            </a:r>
            <a:r>
              <a:rPr lang="en-US" sz="3200" dirty="0" smtClean="0">
                <a:latin typeface="Times New Roman" panose="02020603050405020304" pitchFamily="18" charset="0"/>
                <a:cs typeface="Times New Roman" panose="02020603050405020304" pitchFamily="18" charset="0"/>
              </a:rPr>
              <a:t>repair (REAC utilizes UPCS standards).  </a:t>
            </a:r>
          </a:p>
          <a:p>
            <a:pPr marL="114300" indent="0">
              <a:buNone/>
            </a:pPr>
            <a:endParaRPr lang="en-US" sz="3200" dirty="0" smtClean="0">
              <a:latin typeface="Times New Roman" panose="02020603050405020304" pitchFamily="18" charset="0"/>
              <a:cs typeface="Times New Roman" panose="02020603050405020304" pitchFamily="18" charset="0"/>
            </a:endParaRPr>
          </a:p>
          <a:p>
            <a:pPr marL="114300" indent="0">
              <a:buNone/>
            </a:pPr>
            <a:r>
              <a:rPr lang="en-US" sz="3200" dirty="0" smtClean="0">
                <a:latin typeface="Times New Roman" panose="02020603050405020304" pitchFamily="18" charset="0"/>
                <a:cs typeface="Times New Roman" panose="02020603050405020304" pitchFamily="18" charset="0"/>
              </a:rPr>
              <a:t>UPCS violations are categorized in three levels*:</a:t>
            </a:r>
          </a:p>
          <a:p>
            <a:pPr marL="114300" indent="0">
              <a:buNone/>
            </a:pPr>
            <a:endParaRPr lang="en-US" sz="3200" dirty="0" smtClean="0">
              <a:latin typeface="Times New Roman" panose="02020603050405020304" pitchFamily="18" charset="0"/>
              <a:cs typeface="Times New Roman" panose="02020603050405020304" pitchFamily="18" charset="0"/>
            </a:endParaRPr>
          </a:p>
          <a:p>
            <a:pPr marL="114300" indent="0">
              <a:buNone/>
            </a:pPr>
            <a:r>
              <a:rPr lang="en-US" sz="3200" dirty="0" smtClean="0">
                <a:latin typeface="Times New Roman" panose="02020603050405020304" pitchFamily="18" charset="0"/>
                <a:cs typeface="Times New Roman" panose="02020603050405020304" pitchFamily="18" charset="0"/>
              </a:rPr>
              <a:t>Example </a:t>
            </a:r>
            <a:r>
              <a:rPr lang="en-US" sz="3200" dirty="0">
                <a:latin typeface="Times New Roman" panose="02020603050405020304" pitchFamily="18" charset="0"/>
                <a:cs typeface="Times New Roman" panose="02020603050405020304" pitchFamily="18" charset="0"/>
              </a:rPr>
              <a:t>of </a:t>
            </a:r>
            <a:r>
              <a:rPr lang="en-US" sz="3200" dirty="0" smtClean="0">
                <a:latin typeface="Times New Roman" panose="02020603050405020304" pitchFamily="18" charset="0"/>
                <a:cs typeface="Times New Roman" panose="02020603050405020304" pitchFamily="18" charset="0"/>
              </a:rPr>
              <a:t>a </a:t>
            </a:r>
            <a:r>
              <a:rPr lang="en-US" sz="3200" b="1" dirty="0" smtClean="0">
                <a:latin typeface="Times New Roman" panose="02020603050405020304" pitchFamily="18" charset="0"/>
                <a:cs typeface="Times New Roman" panose="02020603050405020304" pitchFamily="18" charset="0"/>
              </a:rPr>
              <a:t>Level </a:t>
            </a:r>
            <a:r>
              <a:rPr lang="en-US" sz="3200" b="1" dirty="0">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violation </a:t>
            </a:r>
            <a:r>
              <a:rPr lang="en-US" sz="3200" dirty="0">
                <a:latin typeface="Times New Roman" panose="02020603050405020304" pitchFamily="18" charset="0"/>
                <a:cs typeface="Times New Roman" panose="02020603050405020304" pitchFamily="18" charset="0"/>
              </a:rPr>
              <a:t>include:</a:t>
            </a:r>
          </a:p>
          <a:p>
            <a:pPr marL="114300" indent="0">
              <a:buNone/>
            </a:pPr>
            <a:r>
              <a:rPr lang="en-US" sz="3200" dirty="0" smtClean="0">
                <a:latin typeface="Times New Roman" panose="02020603050405020304" pitchFamily="18" charset="0"/>
                <a:cs typeface="Times New Roman" panose="02020603050405020304" pitchFamily="18" charset="0"/>
              </a:rPr>
              <a:t>In </a:t>
            </a:r>
            <a:r>
              <a:rPr lang="en-US" sz="3200" dirty="0">
                <a:latin typeface="Times New Roman" panose="02020603050405020304" pitchFamily="18" charset="0"/>
                <a:cs typeface="Times New Roman" panose="02020603050405020304" pitchFamily="18" charset="0"/>
              </a:rPr>
              <a:t>one room in a dwelling unit, a permanent lighting fixture is missing or not</a:t>
            </a:r>
          </a:p>
          <a:p>
            <a:pPr marL="114300" indent="0">
              <a:buNone/>
            </a:pPr>
            <a:r>
              <a:rPr lang="en-US" sz="3200" dirty="0">
                <a:latin typeface="Times New Roman" panose="02020603050405020304" pitchFamily="18" charset="0"/>
                <a:cs typeface="Times New Roman" panose="02020603050405020304" pitchFamily="18" charset="0"/>
              </a:rPr>
              <a:t>functioning, and no other switched light source is functioning in the </a:t>
            </a:r>
            <a:r>
              <a:rPr lang="en-US" sz="3200" dirty="0" smtClean="0">
                <a:latin typeface="Times New Roman" panose="02020603050405020304" pitchFamily="18" charset="0"/>
                <a:cs typeface="Times New Roman" panose="02020603050405020304" pitchFamily="18" charset="0"/>
              </a:rPr>
              <a:t>room</a:t>
            </a:r>
          </a:p>
          <a:p>
            <a:pPr marL="114300" indent="0">
              <a:buNone/>
            </a:pPr>
            <a:endParaRPr lang="en-US" sz="3200" dirty="0" smtClean="0">
              <a:latin typeface="Times New Roman" panose="02020603050405020304" pitchFamily="18" charset="0"/>
              <a:cs typeface="Times New Roman" panose="02020603050405020304" pitchFamily="18" charset="0"/>
            </a:endParaRPr>
          </a:p>
          <a:p>
            <a:pPr marL="114300" indent="0">
              <a:buNone/>
            </a:pPr>
            <a:r>
              <a:rPr lang="en-US" sz="3200" dirty="0" smtClean="0">
                <a:latin typeface="Times New Roman" panose="02020603050405020304" pitchFamily="18" charset="0"/>
                <a:cs typeface="Times New Roman" panose="02020603050405020304" pitchFamily="18" charset="0"/>
              </a:rPr>
              <a:t>Example </a:t>
            </a:r>
            <a:r>
              <a:rPr lang="en-US" sz="3200" dirty="0">
                <a:latin typeface="Times New Roman" panose="02020603050405020304" pitchFamily="18" charset="0"/>
                <a:cs typeface="Times New Roman" panose="02020603050405020304" pitchFamily="18" charset="0"/>
              </a:rPr>
              <a:t>of </a:t>
            </a:r>
            <a:r>
              <a:rPr lang="en-US" sz="3200" dirty="0" smtClean="0">
                <a:latin typeface="Times New Roman" panose="02020603050405020304" pitchFamily="18" charset="0"/>
                <a:cs typeface="Times New Roman" panose="02020603050405020304" pitchFamily="18" charset="0"/>
              </a:rPr>
              <a:t>a </a:t>
            </a:r>
            <a:r>
              <a:rPr lang="en-US" sz="3200" b="1" dirty="0" smtClean="0">
                <a:latin typeface="Times New Roman" panose="02020603050405020304" pitchFamily="18" charset="0"/>
                <a:cs typeface="Times New Roman" panose="02020603050405020304" pitchFamily="18" charset="0"/>
              </a:rPr>
              <a:t>Level </a:t>
            </a:r>
            <a:r>
              <a:rPr lang="en-US" sz="3200" b="1"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violation </a:t>
            </a:r>
            <a:r>
              <a:rPr lang="en-US" sz="3200" dirty="0">
                <a:latin typeface="Times New Roman" panose="02020603050405020304" pitchFamily="18" charset="0"/>
                <a:cs typeface="Times New Roman" panose="02020603050405020304" pitchFamily="18" charset="0"/>
              </a:rPr>
              <a:t>include: </a:t>
            </a:r>
            <a:endParaRPr lang="en-US" sz="3200" dirty="0" smtClean="0">
              <a:latin typeface="Times New Roman" panose="02020603050405020304" pitchFamily="18" charset="0"/>
              <a:cs typeface="Times New Roman" panose="02020603050405020304" pitchFamily="18" charset="0"/>
            </a:endParaRPr>
          </a:p>
          <a:p>
            <a:pPr marL="114300" indent="0">
              <a:buNone/>
            </a:pPr>
            <a:r>
              <a:rPr lang="en-US" sz="3200" dirty="0" smtClean="0">
                <a:latin typeface="Times New Roman" panose="02020603050405020304" pitchFamily="18" charset="0"/>
                <a:cs typeface="Times New Roman" panose="02020603050405020304" pitchFamily="18" charset="0"/>
              </a:rPr>
              <a:t>In </a:t>
            </a:r>
            <a:r>
              <a:rPr lang="en-US" sz="3200" dirty="0">
                <a:latin typeface="Times New Roman" panose="02020603050405020304" pitchFamily="18" charset="0"/>
                <a:cs typeface="Times New Roman" panose="02020603050405020304" pitchFamily="18" charset="0"/>
              </a:rPr>
              <a:t>two rooms in a dwelling unit, a permanent lighting fixture is missing or not</a:t>
            </a:r>
          </a:p>
          <a:p>
            <a:pPr marL="114300" indent="0">
              <a:buNone/>
            </a:pPr>
            <a:r>
              <a:rPr lang="en-US" sz="3200" dirty="0">
                <a:latin typeface="Times New Roman" panose="02020603050405020304" pitchFamily="18" charset="0"/>
                <a:cs typeface="Times New Roman" panose="02020603050405020304" pitchFamily="18" charset="0"/>
              </a:rPr>
              <a:t>functioning, and no other switched light source is functioning in the rooms</a:t>
            </a:r>
            <a:r>
              <a:rPr lang="en-US" sz="3200" dirty="0" smtClean="0">
                <a:latin typeface="Times New Roman" panose="02020603050405020304" pitchFamily="18" charset="0"/>
                <a:cs typeface="Times New Roman" panose="02020603050405020304" pitchFamily="18" charset="0"/>
              </a:rPr>
              <a:t>.</a:t>
            </a:r>
          </a:p>
          <a:p>
            <a:pPr marL="114300" indent="0">
              <a:buNone/>
            </a:pPr>
            <a:endParaRPr lang="en-US" sz="3200" dirty="0" smtClean="0">
              <a:latin typeface="Times New Roman" panose="02020603050405020304" pitchFamily="18" charset="0"/>
              <a:cs typeface="Times New Roman" panose="02020603050405020304" pitchFamily="18" charset="0"/>
            </a:endParaRPr>
          </a:p>
          <a:p>
            <a:pPr marL="114300" indent="0">
              <a:buNone/>
            </a:pPr>
            <a:r>
              <a:rPr lang="en-US" sz="3200" dirty="0">
                <a:latin typeface="Times New Roman" panose="02020603050405020304" pitchFamily="18" charset="0"/>
                <a:cs typeface="Times New Roman" panose="02020603050405020304" pitchFamily="18" charset="0"/>
              </a:rPr>
              <a:t>Example </a:t>
            </a:r>
            <a:r>
              <a:rPr lang="en-US" sz="3200" dirty="0" smtClean="0">
                <a:latin typeface="Times New Roman" panose="02020603050405020304" pitchFamily="18" charset="0"/>
                <a:cs typeface="Times New Roman" panose="02020603050405020304" pitchFamily="18" charset="0"/>
              </a:rPr>
              <a:t>of a </a:t>
            </a:r>
            <a:r>
              <a:rPr lang="en-US" sz="3200" b="1" dirty="0">
                <a:latin typeface="Times New Roman" panose="02020603050405020304" pitchFamily="18" charset="0"/>
                <a:cs typeface="Times New Roman" panose="02020603050405020304" pitchFamily="18" charset="0"/>
              </a:rPr>
              <a:t>Level 3</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violation </a:t>
            </a:r>
            <a:r>
              <a:rPr lang="en-US" sz="3200" dirty="0">
                <a:latin typeface="Times New Roman" panose="02020603050405020304" pitchFamily="18" charset="0"/>
                <a:cs typeface="Times New Roman" panose="02020603050405020304" pitchFamily="18" charset="0"/>
              </a:rPr>
              <a:t>include: </a:t>
            </a:r>
            <a:endParaRPr lang="en-US" sz="3200" dirty="0" smtClean="0">
              <a:latin typeface="Times New Roman" panose="02020603050405020304" pitchFamily="18" charset="0"/>
              <a:cs typeface="Times New Roman" panose="02020603050405020304" pitchFamily="18" charset="0"/>
            </a:endParaRPr>
          </a:p>
          <a:p>
            <a:pPr marL="114300" indent="0">
              <a:buNone/>
            </a:pPr>
            <a:r>
              <a:rPr lang="en-US" sz="3200" dirty="0">
                <a:latin typeface="Times New Roman" panose="02020603050405020304" pitchFamily="18" charset="0"/>
                <a:cs typeface="Times New Roman" panose="02020603050405020304" pitchFamily="18" charset="0"/>
              </a:rPr>
              <a:t>A permanent light fixture in more than two rooms is missing or not functioning,</a:t>
            </a:r>
          </a:p>
          <a:p>
            <a:pPr marL="114300" indent="0">
              <a:buNone/>
            </a:pPr>
            <a:r>
              <a:rPr lang="en-US" sz="3200" dirty="0">
                <a:latin typeface="Times New Roman" panose="02020603050405020304" pitchFamily="18" charset="0"/>
                <a:cs typeface="Times New Roman" panose="02020603050405020304" pitchFamily="18" charset="0"/>
              </a:rPr>
              <a:t>and no other switched light sources are functioning in the rooms</a:t>
            </a:r>
            <a:r>
              <a:rPr lang="en-US" sz="2400" dirty="0">
                <a:latin typeface="Times New Roman" panose="02020603050405020304" pitchFamily="18" charset="0"/>
                <a:cs typeface="Times New Roman" panose="02020603050405020304" pitchFamily="18" charset="0"/>
              </a:rPr>
              <a:t>. </a:t>
            </a:r>
          </a:p>
          <a:p>
            <a:pPr marL="114300" indent="0">
              <a:buNone/>
            </a:pPr>
            <a:endParaRPr lang="en-US" sz="2400" dirty="0" smtClean="0">
              <a:solidFill>
                <a:schemeClr val="bg1"/>
              </a:solidFill>
              <a:latin typeface="Times New Roman" panose="02020603050405020304" pitchFamily="18" charset="0"/>
              <a:cs typeface="Times New Roman" panose="02020603050405020304" pitchFamily="18" charset="0"/>
            </a:endParaRPr>
          </a:p>
          <a:p>
            <a:pPr marL="114300" indent="0">
              <a:buNone/>
            </a:pPr>
            <a:r>
              <a:rPr lang="en-US" sz="2400" dirty="0" smtClean="0">
                <a:latin typeface="Times New Roman" panose="02020603050405020304" pitchFamily="18" charset="0"/>
                <a:cs typeface="Times New Roman" panose="02020603050405020304" pitchFamily="18" charset="0"/>
              </a:rPr>
              <a:t>*</a:t>
            </a:r>
            <a:r>
              <a:rPr lang="en-US" sz="2900" dirty="0" smtClean="0">
                <a:latin typeface="Times New Roman" pitchFamily="18" charset="0"/>
                <a:cs typeface="Times New Roman" panose="02020603050405020304" pitchFamily="18" charset="0"/>
              </a:rPr>
              <a:t>When filing an 8823 for the tax credit program all levels of UPCS findings must be reported </a:t>
            </a:r>
            <a:endParaRPr lang="en-US" sz="1800" b="1" dirty="0">
              <a:latin typeface="Times New Roman" panose="02020603050405020304" pitchFamily="18" charset="0"/>
              <a:cs typeface="Times New Roman" panose="02020603050405020304" pitchFamily="18" charset="0"/>
            </a:endParaRPr>
          </a:p>
          <a:p>
            <a:pPr marL="114300" indent="0">
              <a:buNone/>
            </a:pPr>
            <a:endParaRPr lang="en-US" sz="18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9145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u="sng" dirty="0">
                <a:solidFill>
                  <a:schemeClr val="tx1"/>
                </a:solidFill>
                <a:latin typeface="Times New Roman" panose="02020603050405020304" pitchFamily="18" charset="0"/>
                <a:cs typeface="Times New Roman" panose="02020603050405020304" pitchFamily="18" charset="0"/>
              </a:rPr>
              <a:t>UPCS – vs – Supplemental</a:t>
            </a:r>
            <a:r>
              <a:rPr lang="en-US" sz="4800" b="1" u="sng" dirty="0">
                <a:latin typeface="Times New Roman" panose="02020603050405020304" pitchFamily="18" charset="0"/>
                <a:cs typeface="Times New Roman" panose="02020603050405020304" pitchFamily="18" charset="0"/>
              </a:rPr>
              <a:t/>
            </a:r>
            <a:br>
              <a:rPr lang="en-US" sz="4800" b="1" u="sng" dirty="0">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a:xfrm>
            <a:off x="752474" y="1247775"/>
            <a:ext cx="10017125" cy="5153025"/>
          </a:xfrm>
        </p:spPr>
        <p:txBody>
          <a:bodyPr>
            <a:normAutofit fontScale="92500" lnSpcReduction="20000"/>
          </a:bodyPr>
          <a:lstStyle/>
          <a:p>
            <a:pPr marL="114300" indent="0">
              <a:spcBef>
                <a:spcPts val="0"/>
              </a:spcBef>
              <a:buNone/>
            </a:pPr>
            <a:r>
              <a:rPr lang="en-US" sz="2400" b="1" dirty="0">
                <a:latin typeface="Times New Roman" panose="02020603050405020304" pitchFamily="18" charset="0"/>
                <a:cs typeface="Times New Roman" panose="02020603050405020304" pitchFamily="18" charset="0"/>
              </a:rPr>
              <a:t>OHCS </a:t>
            </a:r>
            <a:r>
              <a:rPr lang="en-US" sz="2400" b="1" dirty="0" smtClean="0">
                <a:latin typeface="Times New Roman" panose="02020603050405020304" pitchFamily="18" charset="0"/>
                <a:cs typeface="Times New Roman" panose="02020603050405020304" pitchFamily="18" charset="0"/>
              </a:rPr>
              <a:t>considers and monitors </a:t>
            </a:r>
            <a:r>
              <a:rPr lang="en-US" sz="2400" b="1" dirty="0">
                <a:latin typeface="Times New Roman" panose="02020603050405020304" pitchFamily="18" charset="0"/>
                <a:cs typeface="Times New Roman" panose="02020603050405020304" pitchFamily="18" charset="0"/>
              </a:rPr>
              <a:t>each property </a:t>
            </a:r>
            <a:r>
              <a:rPr lang="en-US" sz="2400" b="1" dirty="0" smtClean="0">
                <a:latin typeface="Times New Roman" panose="02020603050405020304" pitchFamily="18" charset="0"/>
                <a:cs typeface="Times New Roman" panose="02020603050405020304" pitchFamily="18" charset="0"/>
              </a:rPr>
              <a:t>as </a:t>
            </a:r>
            <a:r>
              <a:rPr lang="en-US" sz="2400" b="1" dirty="0">
                <a:latin typeface="Times New Roman" panose="02020603050405020304" pitchFamily="18" charset="0"/>
                <a:cs typeface="Times New Roman" panose="02020603050405020304" pitchFamily="18" charset="0"/>
              </a:rPr>
              <a:t>an </a:t>
            </a:r>
            <a:r>
              <a:rPr lang="en-US" sz="2400" b="1" dirty="0" smtClean="0">
                <a:latin typeface="Times New Roman" panose="02020603050405020304" pitchFamily="18" charset="0"/>
                <a:cs typeface="Times New Roman" panose="02020603050405020304" pitchFamily="18" charset="0"/>
              </a:rPr>
              <a:t>asset and determines the property rating based on agency liability for non-compliance; as a result the </a:t>
            </a:r>
            <a:r>
              <a:rPr lang="en-US" sz="2400" b="1" dirty="0">
                <a:latin typeface="Times New Roman" panose="02020603050405020304" pitchFamily="18" charset="0"/>
                <a:cs typeface="Times New Roman" panose="02020603050405020304" pitchFamily="18" charset="0"/>
              </a:rPr>
              <a:t>minimum </a:t>
            </a:r>
            <a:r>
              <a:rPr lang="en-US" sz="2400" b="1" dirty="0" smtClean="0">
                <a:latin typeface="Times New Roman" panose="02020603050405020304" pitchFamily="18" charset="0"/>
                <a:cs typeface="Times New Roman" panose="02020603050405020304" pitchFamily="18" charset="0"/>
              </a:rPr>
              <a:t>REAC/UPCS standards are </a:t>
            </a:r>
            <a:r>
              <a:rPr lang="en-US" sz="2400" b="1" dirty="0">
                <a:latin typeface="Times New Roman" panose="02020603050405020304" pitchFamily="18" charset="0"/>
                <a:cs typeface="Times New Roman" panose="02020603050405020304" pitchFamily="18" charset="0"/>
              </a:rPr>
              <a:t>not </a:t>
            </a:r>
            <a:r>
              <a:rPr lang="en-US" sz="2400" b="1" dirty="0" smtClean="0">
                <a:latin typeface="Times New Roman" panose="02020603050405020304" pitchFamily="18" charset="0"/>
                <a:cs typeface="Times New Roman" panose="02020603050405020304" pitchFamily="18" charset="0"/>
              </a:rPr>
              <a:t>enough to determine the true property condition/liability/rating for the agency and State of Oregon.</a:t>
            </a:r>
          </a:p>
          <a:p>
            <a:pPr marL="114300" indent="0">
              <a:spcBef>
                <a:spcPts val="0"/>
              </a:spcBef>
              <a:buNone/>
            </a:pPr>
            <a:endParaRPr lang="en-US" sz="1800" b="1" dirty="0" smtClean="0">
              <a:latin typeface="Times New Roman" panose="02020603050405020304" pitchFamily="18" charset="0"/>
              <a:cs typeface="Times New Roman" panose="02020603050405020304" pitchFamily="18" charset="0"/>
            </a:endParaRPr>
          </a:p>
          <a:p>
            <a:pPr marL="114300" indent="0">
              <a:spcBef>
                <a:spcPts val="0"/>
              </a:spcBef>
              <a:buNone/>
            </a:pPr>
            <a:r>
              <a:rPr lang="en-US" sz="1800" b="1" dirty="0" smtClean="0">
                <a:latin typeface="Times New Roman" panose="02020603050405020304" pitchFamily="18" charset="0"/>
                <a:cs typeface="Times New Roman" panose="02020603050405020304" pitchFamily="18" charset="0"/>
              </a:rPr>
              <a:t>Examples: UPCS – Damaged window in a building not part of sample no deficiency noted.     </a:t>
            </a:r>
          </a:p>
          <a:p>
            <a:pPr marL="114300" indent="0">
              <a:spcBef>
                <a:spcPts val="0"/>
              </a:spcBef>
              <a:buNone/>
            </a:pPr>
            <a:r>
              <a:rPr lang="en-US" sz="1800" b="1" dirty="0" smtClean="0">
                <a:latin typeface="Times New Roman" panose="02020603050405020304" pitchFamily="18" charset="0"/>
                <a:cs typeface="Times New Roman" panose="02020603050405020304" pitchFamily="18" charset="0"/>
              </a:rPr>
              <a:t>OHCS Supplemental – All buildings are inspected for deficiencies.</a:t>
            </a:r>
          </a:p>
          <a:p>
            <a:pPr marL="114300" indent="0">
              <a:spcBef>
                <a:spcPts val="0"/>
              </a:spcBef>
              <a:buNone/>
            </a:pPr>
            <a:endParaRPr lang="en-US" sz="1800" b="1" dirty="0">
              <a:latin typeface="Times New Roman" panose="02020603050405020304" pitchFamily="18" charset="0"/>
              <a:cs typeface="Times New Roman" panose="02020603050405020304" pitchFamily="18" charset="0"/>
            </a:endParaRPr>
          </a:p>
          <a:p>
            <a:pPr marL="114300" indent="0">
              <a:spcBef>
                <a:spcPts val="0"/>
              </a:spcBef>
              <a:buNone/>
            </a:pPr>
            <a:r>
              <a:rPr lang="en-US" sz="1800" b="1" dirty="0" smtClean="0">
                <a:latin typeface="Times New Roman" panose="02020603050405020304" pitchFamily="18" charset="0"/>
                <a:cs typeface="Times New Roman" panose="02020603050405020304" pitchFamily="18" charset="0"/>
              </a:rPr>
              <a:t>                   UPCS – Kitchen cabinet deficiencies are based on a minimum percentage of 10% before being noted as deficiency.</a:t>
            </a:r>
          </a:p>
          <a:p>
            <a:pPr marL="114300" indent="0">
              <a:spcBef>
                <a:spcPts val="0"/>
              </a:spcBef>
              <a:buNone/>
            </a:pPr>
            <a:r>
              <a:rPr lang="en-US" sz="1800" b="1" dirty="0" smtClean="0">
                <a:latin typeface="Times New Roman" panose="02020603050405020304" pitchFamily="18" charset="0"/>
                <a:cs typeface="Times New Roman" panose="02020603050405020304" pitchFamily="18" charset="0"/>
              </a:rPr>
              <a:t>OHCS Supplemental – Any cabinet damaged noted as deficiency.</a:t>
            </a:r>
          </a:p>
          <a:p>
            <a:pPr marL="114300" indent="0">
              <a:spcBef>
                <a:spcPts val="0"/>
              </a:spcBef>
              <a:buNone/>
            </a:pPr>
            <a:r>
              <a:rPr lang="en-US" sz="1800" b="1" dirty="0" smtClean="0">
                <a:latin typeface="Times New Roman" panose="02020603050405020304" pitchFamily="18" charset="0"/>
                <a:cs typeface="Times New Roman" panose="02020603050405020304" pitchFamily="18" charset="0"/>
              </a:rPr>
              <a:t> </a:t>
            </a:r>
          </a:p>
          <a:p>
            <a:pPr marL="114300" indent="0">
              <a:spcBef>
                <a:spcPts val="0"/>
              </a:spcBef>
              <a:buNone/>
            </a:pPr>
            <a:r>
              <a:rPr lang="en-US" sz="2400" b="1" dirty="0" smtClean="0">
                <a:latin typeface="Times New Roman" panose="02020603050405020304" pitchFamily="18" charset="0"/>
                <a:cs typeface="Times New Roman" panose="02020603050405020304" pitchFamily="18" charset="0"/>
              </a:rPr>
              <a:t>* Certain supplemental findings that are not UPCS findings may not be reported to the IRS on form 8823 if they do not meet the level 1, 2 or 3 criteria. However, the deficiency noted must be corrected regardless. </a:t>
            </a:r>
          </a:p>
          <a:p>
            <a:pPr marL="114300" indent="0">
              <a:spcBef>
                <a:spcPts val="0"/>
              </a:spcBef>
              <a:buNone/>
            </a:pPr>
            <a:r>
              <a:rPr lang="en-US" sz="2400" b="1" dirty="0" smtClean="0">
                <a:latin typeface="Times New Roman" panose="02020603050405020304" pitchFamily="18" charset="0"/>
                <a:cs typeface="Times New Roman" panose="02020603050405020304" pitchFamily="18" charset="0"/>
              </a:rPr>
              <a:t>_______________________________________________________________</a:t>
            </a:r>
            <a:r>
              <a:rPr lang="en-US" sz="2000" u="sng" dirty="0" smtClean="0">
                <a:latin typeface="Times New Roman" panose="02020603050405020304" pitchFamily="18" charset="0"/>
                <a:cs typeface="Times New Roman" panose="02020603050405020304" pitchFamily="18" charset="0"/>
              </a:rPr>
              <a:t> </a:t>
            </a:r>
            <a:r>
              <a:rPr lang="en-US" u="sng" dirty="0" smtClean="0">
                <a:latin typeface="Times New Roman" panose="02020603050405020304" pitchFamily="18" charset="0"/>
                <a:cs typeface="Times New Roman" panose="02020603050405020304" pitchFamily="18" charset="0"/>
              </a:rPr>
              <a:t>Streamlining  </a:t>
            </a:r>
            <a:r>
              <a:rPr lang="en-US" u="sng" dirty="0">
                <a:latin typeface="Times New Roman" panose="02020603050405020304" pitchFamily="18" charset="0"/>
                <a:cs typeface="Times New Roman" panose="02020603050405020304" pitchFamily="18" charset="0"/>
              </a:rPr>
              <a:t>Supplemental Inspection Standards of Practice</a:t>
            </a:r>
            <a:r>
              <a:rPr lang="en-US" b="1" u="sng" dirty="0">
                <a:latin typeface="Times New Roman" panose="02020603050405020304" pitchFamily="18" charset="0"/>
                <a:cs typeface="Times New Roman" panose="02020603050405020304" pitchFamily="18" charset="0"/>
              </a:rPr>
              <a:t> </a:t>
            </a:r>
          </a:p>
          <a:p>
            <a:pPr lvl="2">
              <a:spcBef>
                <a:spcPts val="0"/>
              </a:spcBef>
              <a:buClrTx/>
            </a:pPr>
            <a:r>
              <a:rPr lang="en-US" sz="1600" dirty="0" smtClean="0">
                <a:latin typeface="Times New Roman" panose="02020603050405020304" pitchFamily="18" charset="0"/>
                <a:cs typeface="Times New Roman" panose="02020603050405020304" pitchFamily="18" charset="0"/>
              </a:rPr>
              <a:t>LISTS </a:t>
            </a:r>
            <a:r>
              <a:rPr lang="en-US" sz="1600" dirty="0">
                <a:latin typeface="Times New Roman" panose="02020603050405020304" pitchFamily="18" charset="0"/>
                <a:cs typeface="Times New Roman" panose="02020603050405020304" pitchFamily="18" charset="0"/>
              </a:rPr>
              <a:t>ITEMS AND SYSTEMS TO BE EVALUATED IN ADDITION TO THOSE DEFECTS DEFINED BY THE UNIFORM PHYSICAL CONDITIONS STANDARDS (UPCS</a:t>
            </a:r>
            <a:r>
              <a:rPr lang="en-US" sz="1600" u="sng" dirty="0" smtClean="0">
                <a:latin typeface="Times New Roman" panose="02020603050405020304" pitchFamily="18" charset="0"/>
                <a:cs typeface="Times New Roman" panose="02020603050405020304" pitchFamily="18" charset="0"/>
              </a:rPr>
              <a:t>)</a:t>
            </a:r>
          </a:p>
          <a:p>
            <a:pPr lvl="2">
              <a:spcBef>
                <a:spcPts val="0"/>
              </a:spcBef>
              <a:buClrTx/>
            </a:pPr>
            <a:r>
              <a:rPr lang="en-US" sz="1600" dirty="0" smtClean="0">
                <a:latin typeface="Times New Roman" panose="02020603050405020304" pitchFamily="18" charset="0"/>
                <a:cs typeface="Times New Roman" panose="02020603050405020304" pitchFamily="18" charset="0"/>
                <a:hlinkClick r:id="rId2"/>
              </a:rPr>
              <a:t>http</a:t>
            </a:r>
            <a:r>
              <a:rPr lang="en-US" sz="1600" dirty="0">
                <a:latin typeface="Times New Roman" panose="02020603050405020304" pitchFamily="18" charset="0"/>
                <a:cs typeface="Times New Roman" panose="02020603050405020304" pitchFamily="18" charset="0"/>
                <a:hlinkClick r:id="rId2"/>
              </a:rPr>
              <a:t>://</a:t>
            </a:r>
            <a:r>
              <a:rPr lang="en-US" sz="1600" dirty="0" smtClean="0">
                <a:latin typeface="Times New Roman" panose="02020603050405020304" pitchFamily="18" charset="0"/>
                <a:cs typeface="Times New Roman" panose="02020603050405020304" pitchFamily="18" charset="0"/>
                <a:hlinkClick r:id="rId2"/>
              </a:rPr>
              <a:t>www.oregon.gov/ohcs/APMD/Streamlining/supplemental_inspection_standards.pdf</a:t>
            </a:r>
            <a:r>
              <a:rPr lang="en-US" sz="1600" dirty="0" smtClean="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a:p>
            <a:pPr lvl="2">
              <a:spcBef>
                <a:spcPts val="0"/>
              </a:spcBef>
              <a:buClrTx/>
            </a:pPr>
            <a:endParaRPr lang="en-US" sz="1600" b="1" dirty="0">
              <a:latin typeface="Times New Roman" panose="02020603050405020304" pitchFamily="18" charset="0"/>
              <a:cs typeface="Times New Roman" panose="02020603050405020304" pitchFamily="18" charset="0"/>
            </a:endParaRPr>
          </a:p>
          <a:p>
            <a:pPr lvl="2">
              <a:spcBef>
                <a:spcPts val="0"/>
              </a:spcBef>
              <a:buClrTx/>
            </a:pPr>
            <a:endParaRPr lang="en-US" sz="2200" b="1" dirty="0">
              <a:latin typeface="Times New Roman" panose="02020603050405020304" pitchFamily="18" charset="0"/>
              <a:cs typeface="Times New Roman" panose="02020603050405020304" pitchFamily="18" charset="0"/>
            </a:endParaRPr>
          </a:p>
          <a:p>
            <a:pPr marL="114300" indent="0">
              <a:buNone/>
            </a:pPr>
            <a:endParaRPr lang="en-US" dirty="0" smtClean="0"/>
          </a:p>
          <a:p>
            <a:pPr marL="114300" indent="0">
              <a:buNone/>
            </a:pPr>
            <a:endParaRPr lang="en-US" dirty="0"/>
          </a:p>
        </p:txBody>
      </p:sp>
    </p:spTree>
    <p:extLst>
      <p:ext uri="{BB962C8B-B14F-4D97-AF65-F5344CB8AC3E}">
        <p14:creationId xmlns:p14="http://schemas.microsoft.com/office/powerpoint/2010/main" val="3385049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A6846EE757C04193A329764A4DBCB9" ma:contentTypeVersion="5" ma:contentTypeDescription="Create a new document." ma:contentTypeScope="" ma:versionID="c196e18095f3012e735b8ae348014005">
  <xsd:schema xmlns:xsd="http://www.w3.org/2001/XMLSchema" xmlns:xs="http://www.w3.org/2001/XMLSchema" xmlns:p="http://schemas.microsoft.com/office/2006/metadata/properties" xmlns:ns1="http://schemas.microsoft.com/sharepoint/v3" xmlns:ns2="414e15ea-35fd-4cff-b780-bb342b3dfcbd" targetNamespace="http://schemas.microsoft.com/office/2006/metadata/properties" ma:root="true" ma:fieldsID="228ed2aec82a4673187ed6d06b0265ae" ns1:_="" ns2:_="">
    <xsd:import namespace="http://schemas.microsoft.com/sharepoint/v3"/>
    <xsd:import namespace="414e15ea-35fd-4cff-b780-bb342b3dfcbd"/>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4e15ea-35fd-4cff-b780-bb342b3dfc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3A954EE-F7B7-459F-A7FC-035026D36593}"/>
</file>

<file path=customXml/itemProps2.xml><?xml version="1.0" encoding="utf-8"?>
<ds:datastoreItem xmlns:ds="http://schemas.openxmlformats.org/officeDocument/2006/customXml" ds:itemID="{30086215-B63C-496E-A124-FD64804EDB5C}"/>
</file>

<file path=customXml/itemProps3.xml><?xml version="1.0" encoding="utf-8"?>
<ds:datastoreItem xmlns:ds="http://schemas.openxmlformats.org/officeDocument/2006/customXml" ds:itemID="{5C2EE494-BF99-4AE8-9B5A-30403A298785}"/>
</file>

<file path=docProps/app.xml><?xml version="1.0" encoding="utf-8"?>
<Properties xmlns="http://schemas.openxmlformats.org/officeDocument/2006/extended-properties" xmlns:vt="http://schemas.openxmlformats.org/officeDocument/2006/docPropsVTypes">
  <Template>Adjacency</Template>
  <TotalTime>2238</TotalTime>
  <Words>765</Words>
  <Application>Microsoft Office PowerPoint</Application>
  <PresentationFormat>Custom</PresentationFormat>
  <Paragraphs>128</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Adjacency</vt:lpstr>
      <vt:lpstr>PowerPoint Presentation</vt:lpstr>
      <vt:lpstr>UPCS Changes, Updates &amp; Reminders </vt:lpstr>
      <vt:lpstr>UPCS Changes, Updates &amp; Reminders, Continued</vt:lpstr>
      <vt:lpstr>UPCS Changes, Updates &amp; Reminders, Continued</vt:lpstr>
      <vt:lpstr>UPCS Changes, Updates &amp; Reminders, Continued</vt:lpstr>
      <vt:lpstr>UPCS Changes, Updates &amp; Reminders, Continued</vt:lpstr>
      <vt:lpstr>UPCS Changes, Updates &amp; Reminders, Continued</vt:lpstr>
      <vt:lpstr>Oregon Supplemental Inspection Standards of Practice</vt:lpstr>
      <vt:lpstr>UPCS – vs – Supplemental </vt:lpstr>
      <vt:lpstr>REAC Inspection</vt:lpstr>
      <vt:lpstr>OHCS Inspection</vt:lpstr>
      <vt:lpstr>“Industry Standard” Repair?</vt:lpstr>
      <vt:lpstr>“Industry Standard” Repair?</vt:lpstr>
      <vt:lpstr>“Industry Standard” Repair?</vt:lpstr>
      <vt:lpstr>“Industry Standard” Repair?</vt:lpstr>
      <vt:lpstr>“Industry Standard” Repair?</vt:lpstr>
      <vt:lpstr>“Industry Standard” Repair?</vt:lpstr>
      <vt:lpstr>“Industry Standard Repair”?</vt:lpstr>
      <vt:lpstr>“Industry Standard” Repair?</vt:lpstr>
      <vt:lpstr>PowerPoint Presentation</vt:lpstr>
      <vt:lpstr>#10 </vt:lpstr>
      <vt:lpstr>#9</vt:lpstr>
      <vt:lpstr>#8</vt:lpstr>
      <vt:lpstr>#7</vt:lpstr>
      <vt:lpstr>#6</vt:lpstr>
      <vt:lpstr>#5</vt:lpstr>
      <vt:lpstr>#4</vt:lpstr>
      <vt:lpstr>#3</vt:lpstr>
      <vt:lpstr>#2</vt:lpstr>
      <vt:lpstr>#1</vt:lpstr>
      <vt:lpstr>PowerPoint Presentation</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UPCS-Changes-Updates-Reminders</dc:title>
  <dc:creator>Terry Holcombe</dc:creator>
  <cp:keywords>UPCS-Changes-Updates-Reminders</cp:keywords>
  <cp:lastModifiedBy>Allen McCartt</cp:lastModifiedBy>
  <cp:revision>201</cp:revision>
  <cp:lastPrinted>2018-06-05T23:54:41Z</cp:lastPrinted>
  <dcterms:created xsi:type="dcterms:W3CDTF">2016-07-26T11:53:06Z</dcterms:created>
  <dcterms:modified xsi:type="dcterms:W3CDTF">2018-06-06T15:00:05Z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0x010100AEA6846EE757C04193A329764A4DBCB9</vt:lpwstr>
  </property>
</Properties>
</file>