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comments/modernComment_7FFFD5C6_FF3D6DB0.xml" ContentType="application/vnd.ms-powerpoint.comments+xml"/>
  <Override PartName="/ppt/notesSlides/notesSlide19.xml" ContentType="application/vnd.openxmlformats-officedocument.presentationml.notesSlide+xml"/>
  <Override PartName="/ppt/comments/modernComment_7FFFC86D_2800309E.xml" ContentType="application/vnd.ms-powerpoint.comments+xml"/>
  <Override PartName="/ppt/notesSlides/notesSlide20.xml" ContentType="application/vnd.openxmlformats-officedocument.presentationml.notesSlide+xml"/>
  <Override PartName="/ppt/comments/modernComment_7FFFD576_F951F398.xml" ContentType="application/vnd.ms-powerpoint.comments+xml"/>
  <Override PartName="/ppt/comments/modernComment_7FFFD5A1_AA0C3278.xml" ContentType="application/vnd.ms-powerpoint.comments+xml"/>
  <Override PartName="/ppt/comments/modernComment_7FFFD594_B2B1B782.xml" ContentType="application/vnd.ms-powerpoint.comments+xml"/>
  <Override PartName="/ppt/comments/modernComment_7FFFD5A2_35510BA6.xml" ContentType="application/vnd.ms-powerpoint.comments+xml"/>
  <Override PartName="/ppt/notesSlides/notesSlide21.xml" ContentType="application/vnd.openxmlformats-officedocument.presentationml.notesSlide+xml"/>
  <Override PartName="/ppt/comments/modernComment_7FFFD53D_56E600CC.xml" ContentType="application/vnd.ms-powerpoint.comment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comments/modernComment_7FFFD52C_6C5A02D.xml" ContentType="application/vnd.ms-powerpoint.comments+xml"/>
  <Override PartName="/ppt/tags/tag1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5.xml" ContentType="application/vnd.openxmlformats-officedocument.presentationml.tags+xml"/>
  <Override PartName="/ppt/notesSlides/notesSlide29.xml" ContentType="application/vnd.openxmlformats-officedocument.presentationml.notesSlide+xml"/>
  <Override PartName="/ppt/comments/modernComment_7FFFD53A_BC1F9B24.xml" ContentType="application/vnd.ms-powerpoint.comments+xml"/>
  <Override PartName="/ppt/tags/tag16.xml" ContentType="application/vnd.openxmlformats-officedocument.presentationml.tags+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comments/modernComment_7FFFD53B_A1E1C3DA.xml" ContentType="application/vnd.ms-powerpoint.comments+xml"/>
  <Override PartName="/ppt/tags/tag18.xml" ContentType="application/vnd.openxmlformats-officedocument.presentationml.tags+xml"/>
  <Override PartName="/ppt/notesSlides/notesSlide32.xml" ContentType="application/vnd.openxmlformats-officedocument.presentationml.notesSlide+xml"/>
  <Override PartName="/ppt/tags/tag19.xml" ContentType="application/vnd.openxmlformats-officedocument.presentationml.tags+xml"/>
  <Override PartName="/ppt/notesSlides/notesSlide33.xml" ContentType="application/vnd.openxmlformats-officedocument.presentationml.notesSlide+xml"/>
  <Override PartName="/ppt/comments/modernComment_7FFFD53C_B2881EAA.xml" ContentType="application/vnd.ms-powerpoint.comments+xml"/>
  <Override PartName="/ppt/tags/tag20.xml" ContentType="application/vnd.openxmlformats-officedocument.presentationml.tags+xml"/>
  <Override PartName="/ppt/notesSlides/notesSlide34.xml" ContentType="application/vnd.openxmlformats-officedocument.presentationml.notesSlide+xml"/>
  <Override PartName="/ppt/tags/tag21.xml" ContentType="application/vnd.openxmlformats-officedocument.presentationml.tags+xml"/>
  <Override PartName="/ppt/notesSlides/notesSlide35.xml" ContentType="application/vnd.openxmlformats-officedocument.presentationml.notesSlide+xml"/>
  <Override PartName="/ppt/comments/modernComment_7FFFD54C_50E7A82E.xml" ContentType="application/vnd.ms-powerpoint.comments+xml"/>
  <Override PartName="/ppt/tags/tag22.xml" ContentType="application/vnd.openxmlformats-officedocument.presentationml.tags+xml"/>
  <Override PartName="/ppt/notesSlides/notesSlide36.xml" ContentType="application/vnd.openxmlformats-officedocument.presentationml.notesSlide+xml"/>
  <Override PartName="/ppt/tags/tag23.xml" ContentType="application/vnd.openxmlformats-officedocument.presentationml.tags+xml"/>
  <Override PartName="/ppt/notesSlides/notesSlide37.xml" ContentType="application/vnd.openxmlformats-officedocument.presentationml.notesSlide+xml"/>
  <Override PartName="/ppt/comments/modernComment_7FFFD593_F93A5678.xml" ContentType="application/vnd.ms-powerpoint.comments+xml"/>
  <Override PartName="/ppt/tags/tag24.xml" ContentType="application/vnd.openxmlformats-officedocument.presentationml.tags+xml"/>
  <Override PartName="/ppt/notesSlides/notesSlide38.xml" ContentType="application/vnd.openxmlformats-officedocument.presentationml.notesSlide+xml"/>
  <Override PartName="/ppt/comments/modernComment_7FFFD57E_12ECE386.xml" ContentType="application/vnd.ms-powerpoint.comments+xml"/>
  <Override PartName="/ppt/tags/tag25.xml" ContentType="application/vnd.openxmlformats-officedocument.presentationml.tags+xml"/>
  <Override PartName="/ppt/notesSlides/notesSlide39.xml" ContentType="application/vnd.openxmlformats-officedocument.presentationml.notesSlide+xml"/>
  <Override PartName="/ppt/comments/modernComment_7FFFD58C_A92542F1.xml" ContentType="application/vnd.ms-powerpoint.comments+xml"/>
  <Override PartName="/ppt/tags/tag26.xml" ContentType="application/vnd.openxmlformats-officedocument.presentationml.tags+xml"/>
  <Override PartName="/ppt/notesSlides/notesSlide40.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ppt/tags/tag28.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omments/modernComment_7FFFD503_6936C29E.xml" ContentType="application/vnd.ms-powerpoint.comment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omments/modernComment_7FFFD4F5_C320CBC6.xml" ContentType="application/vnd.ms-powerpoint.comment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omments/modernComment_7FFFD4F9_5F9428F5.xml" ContentType="application/vnd.ms-powerpoint.comment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omments/modernComment_7FFFC840_1E3EF513.xml" ContentType="application/vnd.ms-powerpoint.comments+xml"/>
  <Override PartName="/ppt/notesSlides/notesSlide67.xml" ContentType="application/vnd.openxmlformats-officedocument.presentationml.notesSlide+xml"/>
  <Override PartName="/ppt/comments/modernComment_7FFFD5CC_15D4BC88.xml" ContentType="application/vnd.ms-powerpoint.comments+xml"/>
  <Override PartName="/ppt/tags/tag29.xml" ContentType="application/vnd.openxmlformats-officedocument.presentationml.tags+xml"/>
  <Override PartName="/ppt/notesSlides/notesSlide68.xml" ContentType="application/vnd.openxmlformats-officedocument.presentationml.notesSlide+xml"/>
  <Override PartName="/ppt/tags/tag30.xml" ContentType="application/vnd.openxmlformats-officedocument.presentationml.tags+xml"/>
  <Override PartName="/ppt/notesSlides/notesSlide69.xml" ContentType="application/vnd.openxmlformats-officedocument.presentationml.notesSlide+xml"/>
  <Override PartName="/ppt/tags/tag31.xml" ContentType="application/vnd.openxmlformats-officedocument.presentationml.tags+xml"/>
  <Override PartName="/ppt/notesSlides/notesSlide70.xml" ContentType="application/vnd.openxmlformats-officedocument.presentationml.notesSlide+xml"/>
  <Override PartName="/ppt/tags/tag32.xml" ContentType="application/vnd.openxmlformats-officedocument.presentationml.tags+xml"/>
  <Override PartName="/ppt/notesSlides/notesSlide71.xml" ContentType="application/vnd.openxmlformats-officedocument.presentationml.notesSlide+xml"/>
  <Override PartName="/ppt/tags/tag33.xml" ContentType="application/vnd.openxmlformats-officedocument.presentationml.tags+xml"/>
  <Override PartName="/ppt/notesSlides/notesSlide72.xml" ContentType="application/vnd.openxmlformats-officedocument.presentationml.notesSlide+xml"/>
  <Override PartName="/ppt/comments/modernComment_7FFFD534_EC6E88B1.xml" ContentType="application/vnd.ms-powerpoint.comments+xml"/>
  <Override PartName="/ppt/tags/tag34.xml" ContentType="application/vnd.openxmlformats-officedocument.presentationml.tags+xml"/>
  <Override PartName="/ppt/notesSlides/notesSlide73.xml" ContentType="application/vnd.openxmlformats-officedocument.presentationml.notesSlide+xml"/>
  <Override PartName="/ppt/tags/tag35.xml" ContentType="application/vnd.openxmlformats-officedocument.presentationml.tags+xml"/>
  <Override PartName="/ppt/notesSlides/notesSlide74.xml" ContentType="application/vnd.openxmlformats-officedocument.presentationml.notesSlide+xml"/>
  <Override PartName="/ppt/tags/tag36.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8"/>
  </p:notesMasterIdLst>
  <p:sldIdLst>
    <p:sldId id="2147472754" r:id="rId5"/>
    <p:sldId id="2147472791" r:id="rId6"/>
    <p:sldId id="2147472680" r:id="rId7"/>
    <p:sldId id="2147472792" r:id="rId8"/>
    <p:sldId id="2147472372" r:id="rId9"/>
    <p:sldId id="2147472832" r:id="rId10"/>
    <p:sldId id="2147472725" r:id="rId11"/>
    <p:sldId id="2147472833" r:id="rId12"/>
    <p:sldId id="2147472373" r:id="rId13"/>
    <p:sldId id="2147472834" r:id="rId14"/>
    <p:sldId id="2147472760" r:id="rId15"/>
    <p:sldId id="2147472835" r:id="rId16"/>
    <p:sldId id="2147472748" r:id="rId17"/>
    <p:sldId id="2147472836" r:id="rId18"/>
    <p:sldId id="2147472703" r:id="rId19"/>
    <p:sldId id="2147472837" r:id="rId20"/>
    <p:sldId id="2147472749" r:id="rId21"/>
    <p:sldId id="2147472838" r:id="rId22"/>
    <p:sldId id="2147469421" r:id="rId23"/>
    <p:sldId id="2147472839" r:id="rId24"/>
    <p:sldId id="2147472758" r:id="rId25"/>
    <p:sldId id="2147472801" r:id="rId26"/>
    <p:sldId id="2147472788" r:id="rId27"/>
    <p:sldId id="2147472802" r:id="rId28"/>
    <p:sldId id="2147472701" r:id="rId29"/>
    <p:sldId id="2147472803" r:id="rId30"/>
    <p:sldId id="2147472684" r:id="rId31"/>
    <p:sldId id="2147472840" r:id="rId32"/>
    <p:sldId id="2147472683" r:id="rId33"/>
    <p:sldId id="2147472805" r:id="rId34"/>
    <p:sldId id="2147472697" r:id="rId35"/>
    <p:sldId id="2147472806" r:id="rId36"/>
    <p:sldId id="2147472698" r:id="rId37"/>
    <p:sldId id="2147472807" r:id="rId38"/>
    <p:sldId id="2147472699" r:id="rId39"/>
    <p:sldId id="2147472808" r:id="rId40"/>
    <p:sldId id="2147472700" r:id="rId41"/>
    <p:sldId id="2147472809" r:id="rId42"/>
    <p:sldId id="2147472716" r:id="rId43"/>
    <p:sldId id="2147472842" r:id="rId44"/>
    <p:sldId id="2147472787" r:id="rId45"/>
    <p:sldId id="2147472766" r:id="rId46"/>
    <p:sldId id="2147472780" r:id="rId47"/>
    <p:sldId id="2147472812" r:id="rId48"/>
    <p:sldId id="2147472785" r:id="rId49"/>
    <p:sldId id="2147472813" r:id="rId50"/>
    <p:sldId id="2147472786" r:id="rId51"/>
    <p:sldId id="273" r:id="rId52"/>
    <p:sldId id="2147472775" r:id="rId53"/>
    <p:sldId id="2147472815" r:id="rId54"/>
    <p:sldId id="2147472776" r:id="rId55"/>
    <p:sldId id="2147472816" r:id="rId56"/>
    <p:sldId id="2147472587" r:id="rId57"/>
    <p:sldId id="2147472817" r:id="rId58"/>
    <p:sldId id="2147472654" r:id="rId59"/>
    <p:sldId id="2147472818" r:id="rId60"/>
    <p:sldId id="2147472777" r:id="rId61"/>
    <p:sldId id="2147472819" r:id="rId62"/>
    <p:sldId id="2147472778" r:id="rId63"/>
    <p:sldId id="2147472820" r:id="rId64"/>
    <p:sldId id="2147472643" r:id="rId65"/>
    <p:sldId id="2147472843" r:id="rId66"/>
    <p:sldId id="2147469288" r:id="rId67"/>
    <p:sldId id="2147472822" r:id="rId68"/>
    <p:sldId id="2147472629" r:id="rId69"/>
    <p:sldId id="2147472823" r:id="rId70"/>
    <p:sldId id="2147472847" r:id="rId71"/>
    <p:sldId id="2147472633" r:id="rId72"/>
    <p:sldId id="2147472824" r:id="rId73"/>
    <p:sldId id="2147469376" r:id="rId74"/>
    <p:sldId id="2147472844" r:id="rId75"/>
    <p:sldId id="2147472738" r:id="rId76"/>
    <p:sldId id="2147472826" r:id="rId77"/>
    <p:sldId id="2147472789" r:id="rId78"/>
    <p:sldId id="2147472827" r:id="rId79"/>
    <p:sldId id="2147472692" r:id="rId80"/>
    <p:sldId id="2147472828" r:id="rId81"/>
    <p:sldId id="2147472790" r:id="rId82"/>
    <p:sldId id="2147472829" r:id="rId83"/>
    <p:sldId id="2147472351" r:id="rId84"/>
    <p:sldId id="2147472845" r:id="rId85"/>
    <p:sldId id="2147472277" r:id="rId86"/>
    <p:sldId id="2147472846"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9E5FFC-410F-4430-8C79-9DDE7F6A4D77}">
          <p14:sldIdLst>
            <p14:sldId id="2147472754"/>
            <p14:sldId id="2147472791"/>
            <p14:sldId id="2147472680"/>
            <p14:sldId id="2147472792"/>
          </p14:sldIdLst>
        </p14:section>
        <p14:section name="OHP Bridge" id="{E9917685-1B63-42B0-B4C9-328F6EE67E8F}">
          <p14:sldIdLst>
            <p14:sldId id="2147472372"/>
            <p14:sldId id="2147472832"/>
            <p14:sldId id="2147472725"/>
            <p14:sldId id="2147472833"/>
            <p14:sldId id="2147472373"/>
            <p14:sldId id="2147472834"/>
            <p14:sldId id="2147472760"/>
            <p14:sldId id="2147472835"/>
          </p14:sldIdLst>
        </p14:section>
        <p14:section name="DACA" id="{4E611A54-3A15-4539-B7B6-FAFEF8415788}">
          <p14:sldIdLst>
            <p14:sldId id="2147472748"/>
            <p14:sldId id="2147472836"/>
            <p14:sldId id="2147472703"/>
            <p14:sldId id="2147472837"/>
            <p14:sldId id="2147472749"/>
            <p14:sldId id="2147472838"/>
          </p14:sldIdLst>
        </p14:section>
        <p14:section name="Bridge Question Response" id="{6CA61C27-C4C9-4A46-8D24-6880C0479DAD}">
          <p14:sldIdLst>
            <p14:sldId id="2147469421"/>
            <p14:sldId id="2147472839"/>
            <p14:sldId id="2147472758"/>
            <p14:sldId id="2147472801"/>
            <p14:sldId id="2147472788"/>
            <p14:sldId id="2147472802"/>
          </p14:sldIdLst>
        </p14:section>
        <p14:section name="Unwinding" id="{2D1B276D-2B78-416D-A93E-C166CE2BD6DA}">
          <p14:sldIdLst>
            <p14:sldId id="2147472701"/>
            <p14:sldId id="2147472803"/>
            <p14:sldId id="2147472684"/>
            <p14:sldId id="2147472840"/>
            <p14:sldId id="2147472683"/>
            <p14:sldId id="2147472805"/>
            <p14:sldId id="2147472697"/>
            <p14:sldId id="2147472806"/>
            <p14:sldId id="2147472698"/>
            <p14:sldId id="2147472807"/>
            <p14:sldId id="2147472699"/>
            <p14:sldId id="2147472808"/>
            <p14:sldId id="2147472700"/>
            <p14:sldId id="2147472809"/>
            <p14:sldId id="2147472716"/>
            <p14:sldId id="2147472842"/>
            <p14:sldId id="2147472787"/>
            <p14:sldId id="2147472766"/>
            <p14:sldId id="2147472780"/>
            <p14:sldId id="2147472812"/>
            <p14:sldId id="2147472785"/>
            <p14:sldId id="2147472813"/>
            <p14:sldId id="2147472786"/>
            <p14:sldId id="273"/>
          </p14:sldIdLst>
        </p14:section>
        <p14:section name="YSHCN" id="{67DD3EB8-04A0-4895-907C-9E1E3250146E}">
          <p14:sldIdLst>
            <p14:sldId id="2147472775"/>
            <p14:sldId id="2147472815"/>
            <p14:sldId id="2147472776"/>
            <p14:sldId id="2147472816"/>
            <p14:sldId id="2147472587"/>
            <p14:sldId id="2147472817"/>
            <p14:sldId id="2147472654"/>
            <p14:sldId id="2147472818"/>
            <p14:sldId id="2147472777"/>
            <p14:sldId id="2147472819"/>
          </p14:sldIdLst>
        </p14:section>
        <p14:section name="HRSN and YSHCN" id="{F57F0F12-96CD-4512-B52C-E8FA97F4B021}">
          <p14:sldIdLst>
            <p14:sldId id="2147472778"/>
            <p14:sldId id="2147472820"/>
            <p14:sldId id="2147472643"/>
            <p14:sldId id="2147472843"/>
            <p14:sldId id="2147469288"/>
            <p14:sldId id="2147472822"/>
            <p14:sldId id="2147472629"/>
            <p14:sldId id="2147472823"/>
            <p14:sldId id="2147472847"/>
            <p14:sldId id="2147472633"/>
            <p14:sldId id="2147472824"/>
            <p14:sldId id="2147469376"/>
            <p14:sldId id="2147472844"/>
          </p14:sldIdLst>
        </p14:section>
        <p14:section name="7210" id="{1569B367-0500-4EB1-AE6B-D45C3B1E55B6}">
          <p14:sldIdLst>
            <p14:sldId id="2147472738"/>
            <p14:sldId id="2147472826"/>
            <p14:sldId id="2147472789"/>
            <p14:sldId id="2147472827"/>
            <p14:sldId id="2147472692"/>
            <p14:sldId id="2147472828"/>
            <p14:sldId id="2147472790"/>
            <p14:sldId id="2147472829"/>
          </p14:sldIdLst>
        </p14:section>
        <p14:section name="Q&amp;A Time" id="{0F2E39D3-E870-4B61-ADBB-E56A01BAE4CD}">
          <p14:sldIdLst>
            <p14:sldId id="2147472351"/>
            <p14:sldId id="2147472845"/>
            <p14:sldId id="2147472277"/>
            <p14:sldId id="214747284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A9EC19-07E1-8AD9-B1CD-BE592D377D7B}" name="Villegas, Luis" initials="VL" userId="S::lvillegas@deloitte.com::9f5e8cbb-c593-4ba2-b744-9aaef89ab477" providerId="AD"/>
  <p188:author id="{F3FC4F36-F701-0395-18F6-A88DE9C63852}" name="Ramirez, Christian" initials="CR" userId="S::chriramirez@deloitte.com::be7e1bfe-a8f8-4a56-b1e4-f39f7415543f" providerId="AD"/>
  <p188:author id="{01514FE5-FDF6-6236-2C09-22BFC7BB7DE2}" name="Hernandez Cristina C" initials="HCC" userId="S::Cristina.C.Hernandez@oha.oregon.gov::c3cc303f-b2ff-4471-bdb6-dc6e52379a2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970C7-28ED-4915-A5AB-749DBFA36C83}" v="1970" dt="2024-12-18T22:24:30.251"/>
    <p1510:client id="{7EE1E187-2563-4036-86E0-E926E1D4EAF6}" v="262" dt="2024-12-18T19:12:24.604"/>
    <p1510:client id="{C427DEA6-A599-416F-BCE1-3F16CACF6B00}" v="1964" dt="2024-12-18T21:51:21.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95" Type="http://schemas.microsoft.com/office/2018/10/relationships/authors" Targe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luz Torres (she, her, ella)" userId="S::analuz.torres@oha.oregon.gov::7fabfb9b-0c40-4a57-bf60-3aa4b10cf43c" providerId="AD" clId="Web-{57CCAE20-3388-DD14-9681-D129ED7992DD}"/>
    <pc:docChg chg="modSld">
      <pc:chgData name="Analuz Torres (she, her, ella)" userId="S::analuz.torres@oha.oregon.gov::7fabfb9b-0c40-4a57-bf60-3aa4b10cf43c" providerId="AD" clId="Web-{57CCAE20-3388-DD14-9681-D129ED7992DD}" dt="2024-12-17T15:57:38.708" v="15" actId="20577"/>
      <pc:docMkLst>
        <pc:docMk/>
      </pc:docMkLst>
      <pc:sldChg chg="modSp">
        <pc:chgData name="Analuz Torres (she, her, ella)" userId="S::analuz.torres@oha.oregon.gov::7fabfb9b-0c40-4a57-bf60-3aa4b10cf43c" providerId="AD" clId="Web-{57CCAE20-3388-DD14-9681-D129ED7992DD}" dt="2024-12-17T15:56:59.363" v="12" actId="20577"/>
        <pc:sldMkLst>
          <pc:docMk/>
          <pc:sldMk cId="28719036" sldId="2147472792"/>
        </pc:sldMkLst>
        <pc:spChg chg="mod">
          <ac:chgData name="Analuz Torres (she, her, ella)" userId="S::analuz.torres@oha.oregon.gov::7fabfb9b-0c40-4a57-bf60-3aa4b10cf43c" providerId="AD" clId="Web-{57CCAE20-3388-DD14-9681-D129ED7992DD}" dt="2024-12-17T15:56:59.363" v="12" actId="20577"/>
          <ac:spMkLst>
            <pc:docMk/>
            <pc:sldMk cId="28719036" sldId="2147472792"/>
            <ac:spMk id="4" creationId="{551059FF-B8EF-4D9B-9C94-EDE6E9A13D5A}"/>
          </ac:spMkLst>
        </pc:spChg>
      </pc:sldChg>
      <pc:sldChg chg="modSp">
        <pc:chgData name="Analuz Torres (she, her, ella)" userId="S::analuz.torres@oha.oregon.gov::7fabfb9b-0c40-4a57-bf60-3aa4b10cf43c" providerId="AD" clId="Web-{57CCAE20-3388-DD14-9681-D129ED7992DD}" dt="2024-12-17T15:57:38.708" v="15" actId="20577"/>
        <pc:sldMkLst>
          <pc:docMk/>
          <pc:sldMk cId="3896094107" sldId="2147472832"/>
        </pc:sldMkLst>
        <pc:spChg chg="mod">
          <ac:chgData name="Analuz Torres (she, her, ella)" userId="S::analuz.torres@oha.oregon.gov::7fabfb9b-0c40-4a57-bf60-3aa4b10cf43c" providerId="AD" clId="Web-{57CCAE20-3388-DD14-9681-D129ED7992DD}" dt="2024-12-17T15:57:38.708" v="15" actId="20577"/>
          <ac:spMkLst>
            <pc:docMk/>
            <pc:sldMk cId="3896094107" sldId="2147472832"/>
            <ac:spMk id="4" creationId="{551059FF-B8EF-4D9B-9C94-EDE6E9A13D5A}"/>
          </ac:spMkLst>
        </pc:spChg>
      </pc:sldChg>
    </pc:docChg>
  </pc:docChgLst>
  <pc:docChgLst>
    <pc:chgData name="Analuz Torres (she, her, ella)" userId="7fabfb9b-0c40-4a57-bf60-3aa4b10cf43c" providerId="ADAL" clId="{C427DEA6-A599-416F-BCE1-3F16CACF6B00}"/>
    <pc:docChg chg="undo redo custSel addSld delSld modSld modSection">
      <pc:chgData name="Analuz Torres (she, her, ella)" userId="7fabfb9b-0c40-4a57-bf60-3aa4b10cf43c" providerId="ADAL" clId="{C427DEA6-A599-416F-BCE1-3F16CACF6B00}" dt="2024-12-18T21:51:21.119" v="2704" actId="20577"/>
      <pc:docMkLst>
        <pc:docMk/>
      </pc:docMkLst>
      <pc:sldChg chg="modSp">
        <pc:chgData name="Analuz Torres (she, her, ella)" userId="7fabfb9b-0c40-4a57-bf60-3aa4b10cf43c" providerId="ADAL" clId="{C427DEA6-A599-416F-BCE1-3F16CACF6B00}" dt="2024-12-18T15:24:23.154" v="956"/>
        <pc:sldMkLst>
          <pc:docMk/>
          <pc:sldMk cId="315581817" sldId="273"/>
        </pc:sldMkLst>
        <pc:spChg chg="mod">
          <ac:chgData name="Analuz Torres (she, her, ella)" userId="7fabfb9b-0c40-4a57-bf60-3aa4b10cf43c" providerId="ADAL" clId="{C427DEA6-A599-416F-BCE1-3F16CACF6B00}" dt="2024-12-18T15:24:23.154" v="956"/>
          <ac:spMkLst>
            <pc:docMk/>
            <pc:sldMk cId="315581817" sldId="273"/>
            <ac:spMk id="5" creationId="{F748158B-D444-1655-5993-C8DA28F54DDE}"/>
          </ac:spMkLst>
        </pc:spChg>
      </pc:sldChg>
      <pc:sldChg chg="modSp modNotesTx">
        <pc:chgData name="Analuz Torres (she, her, ella)" userId="7fabfb9b-0c40-4a57-bf60-3aa4b10cf43c" providerId="ADAL" clId="{C427DEA6-A599-416F-BCE1-3F16CACF6B00}" dt="2024-12-18T21:35:04.071" v="1909" actId="20577"/>
        <pc:sldMkLst>
          <pc:docMk/>
          <pc:sldMk cId="28719036" sldId="2147472792"/>
        </pc:sldMkLst>
        <pc:spChg chg="mod">
          <ac:chgData name="Analuz Torres (she, her, ella)" userId="7fabfb9b-0c40-4a57-bf60-3aa4b10cf43c" providerId="ADAL" clId="{C427DEA6-A599-416F-BCE1-3F16CACF6B00}" dt="2024-12-18T15:24:23.154" v="956"/>
          <ac:spMkLst>
            <pc:docMk/>
            <pc:sldMk cId="28719036" sldId="2147472792"/>
            <ac:spMk id="4" creationId="{551059FF-B8EF-4D9B-9C94-EDE6E9A13D5A}"/>
          </ac:spMkLst>
        </pc:spChg>
      </pc:sldChg>
      <pc:sldChg chg="modSp mod modShow modCm">
        <pc:chgData name="Analuz Torres (she, her, ella)" userId="7fabfb9b-0c40-4a57-bf60-3aa4b10cf43c" providerId="ADAL" clId="{C427DEA6-A599-416F-BCE1-3F16CACF6B00}" dt="2024-12-18T16:06:48.776" v="1742" actId="729"/>
        <pc:sldMkLst>
          <pc:docMk/>
          <pc:sldMk cId="2852926072" sldId="2147472801"/>
        </pc:sldMkLst>
        <pc:spChg chg="mod">
          <ac:chgData name="Analuz Torres (she, her, ella)" userId="7fabfb9b-0c40-4a57-bf60-3aa4b10cf43c" providerId="ADAL" clId="{C427DEA6-A599-416F-BCE1-3F16CACF6B00}" dt="2024-12-17T23:29:18.019" v="514" actId="1038"/>
          <ac:spMkLst>
            <pc:docMk/>
            <pc:sldMk cId="2852926072" sldId="2147472801"/>
            <ac:spMk id="2" creationId="{E4A89EA3-9A9A-48B1-9115-C6FF5C826B95}"/>
          </ac:spMkLst>
        </pc:spChg>
        <pc:spChg chg="mod">
          <ac:chgData name="Analuz Torres (she, her, ella)" userId="7fabfb9b-0c40-4a57-bf60-3aa4b10cf43c" providerId="ADAL" clId="{C427DEA6-A599-416F-BCE1-3F16CACF6B00}" dt="2024-12-17T23:31:55.690" v="575" actId="6549"/>
          <ac:spMkLst>
            <pc:docMk/>
            <pc:sldMk cId="2852926072" sldId="2147472801"/>
            <ac:spMk id="4" creationId="{46CAE91E-4AE2-1BA0-2FC8-613159AD9846}"/>
          </ac:spMkLst>
        </pc:spChg>
        <pc:extLst>
          <p:ext xmlns:p="http://schemas.openxmlformats.org/presentationml/2006/main" uri="{D6D511B9-2390-475A-947B-AFAB55BFBCF1}">
            <pc226:cmChg xmlns:pc226="http://schemas.microsoft.com/office/powerpoint/2022/06/main/command" chg="mod">
              <pc226:chgData name="Analuz Torres (she, her, ella)" userId="7fabfb9b-0c40-4a57-bf60-3aa4b10cf43c" providerId="ADAL" clId="{C427DEA6-A599-416F-BCE1-3F16CACF6B00}" dt="2024-12-17T23:31:55.690" v="575" actId="6549"/>
              <pc2:cmMkLst xmlns:pc2="http://schemas.microsoft.com/office/powerpoint/2019/9/main/command">
                <pc:docMk/>
                <pc:sldMk cId="2852926072" sldId="2147472801"/>
                <pc2:cmMk id="{9113CA7C-0251-487B-8D1F-F40675209D76}"/>
              </pc2:cmMkLst>
            </pc226:cmChg>
          </p:ext>
        </pc:extLst>
      </pc:sldChg>
      <pc:sldChg chg="modSp mod modShow modCm">
        <pc:chgData name="Analuz Torres (she, her, ella)" userId="7fabfb9b-0c40-4a57-bf60-3aa4b10cf43c" providerId="ADAL" clId="{C427DEA6-A599-416F-BCE1-3F16CACF6B00}" dt="2024-12-18T16:06:25.402" v="1741" actId="729"/>
        <pc:sldMkLst>
          <pc:docMk/>
          <pc:sldMk cId="894503846" sldId="2147472802"/>
        </pc:sldMkLst>
        <pc:spChg chg="mod">
          <ac:chgData name="Analuz Torres (she, her, ella)" userId="7fabfb9b-0c40-4a57-bf60-3aa4b10cf43c" providerId="ADAL" clId="{C427DEA6-A599-416F-BCE1-3F16CACF6B00}" dt="2024-12-17T23:42:25.540" v="585" actId="20577"/>
          <ac:spMkLst>
            <pc:docMk/>
            <pc:sldMk cId="894503846" sldId="2147472802"/>
            <ac:spMk id="4" creationId="{46CAE91E-4AE2-1BA0-2FC8-613159AD9846}"/>
          </ac:spMkLst>
        </pc:spChg>
        <pc:extLst>
          <p:ext xmlns:p="http://schemas.openxmlformats.org/presentationml/2006/main" uri="{D6D511B9-2390-475A-947B-AFAB55BFBCF1}">
            <pc226:cmChg xmlns:pc226="http://schemas.microsoft.com/office/powerpoint/2022/06/main/command" chg="mod">
              <pc226:chgData name="Analuz Torres (she, her, ella)" userId="7fabfb9b-0c40-4a57-bf60-3aa4b10cf43c" providerId="ADAL" clId="{C427DEA6-A599-416F-BCE1-3F16CACF6B00}" dt="2024-12-17T23:42:25.540" v="585" actId="20577"/>
              <pc2:cmMkLst xmlns:pc2="http://schemas.microsoft.com/office/powerpoint/2019/9/main/command">
                <pc:docMk/>
                <pc:sldMk cId="894503846" sldId="2147472802"/>
                <pc2:cmMk id="{36E8AD56-E64D-4FB2-B30C-BB00FCB365FD}"/>
              </pc2:cmMkLst>
            </pc226:cmChg>
          </p:ext>
        </pc:extLst>
      </pc:sldChg>
      <pc:sldChg chg="modSp mod">
        <pc:chgData name="Analuz Torres (she, her, ella)" userId="7fabfb9b-0c40-4a57-bf60-3aa4b10cf43c" providerId="ADAL" clId="{C427DEA6-A599-416F-BCE1-3F16CACF6B00}" dt="2024-12-18T01:50:09.915" v="911" actId="20577"/>
        <pc:sldMkLst>
          <pc:docMk/>
          <pc:sldMk cId="4196759617" sldId="2147472803"/>
        </pc:sldMkLst>
        <pc:spChg chg="mod">
          <ac:chgData name="Analuz Torres (she, her, ella)" userId="7fabfb9b-0c40-4a57-bf60-3aa4b10cf43c" providerId="ADAL" clId="{C427DEA6-A599-416F-BCE1-3F16CACF6B00}" dt="2024-12-17T23:49:56.761" v="715" actId="1076"/>
          <ac:spMkLst>
            <pc:docMk/>
            <pc:sldMk cId="4196759617" sldId="2147472803"/>
            <ac:spMk id="4" creationId="{8FC7C68A-79B6-43F2-933C-1B7D8C2CD3E1}"/>
          </ac:spMkLst>
        </pc:spChg>
        <pc:spChg chg="mod">
          <ac:chgData name="Analuz Torres (she, her, ella)" userId="7fabfb9b-0c40-4a57-bf60-3aa4b10cf43c" providerId="ADAL" clId="{C427DEA6-A599-416F-BCE1-3F16CACF6B00}" dt="2024-12-18T01:50:09.915" v="911" actId="20577"/>
          <ac:spMkLst>
            <pc:docMk/>
            <pc:sldMk cId="4196759617" sldId="2147472803"/>
            <ac:spMk id="5" creationId="{62BA1609-A02A-41E6-9513-9A86B96F9B36}"/>
          </ac:spMkLst>
        </pc:spChg>
        <pc:spChg chg="mod">
          <ac:chgData name="Analuz Torres (she, her, ella)" userId="7fabfb9b-0c40-4a57-bf60-3aa4b10cf43c" providerId="ADAL" clId="{C427DEA6-A599-416F-BCE1-3F16CACF6B00}" dt="2024-12-18T01:44:52.953" v="848" actId="20577"/>
          <ac:spMkLst>
            <pc:docMk/>
            <pc:sldMk cId="4196759617" sldId="2147472803"/>
            <ac:spMk id="7" creationId="{D5D111BB-ADFD-4FA3-9521-DF1C6526C97C}"/>
          </ac:spMkLst>
        </pc:spChg>
        <pc:spChg chg="mod">
          <ac:chgData name="Analuz Torres (she, her, ella)" userId="7fabfb9b-0c40-4a57-bf60-3aa4b10cf43c" providerId="ADAL" clId="{C427DEA6-A599-416F-BCE1-3F16CACF6B00}" dt="2024-12-17T23:51:32.863" v="798" actId="20577"/>
          <ac:spMkLst>
            <pc:docMk/>
            <pc:sldMk cId="4196759617" sldId="2147472803"/>
            <ac:spMk id="8" creationId="{299FA13E-6E45-40FB-99EC-E9D399F78F35}"/>
          </ac:spMkLst>
        </pc:spChg>
        <pc:spChg chg="mod">
          <ac:chgData name="Analuz Torres (she, her, ella)" userId="7fabfb9b-0c40-4a57-bf60-3aa4b10cf43c" providerId="ADAL" clId="{C427DEA6-A599-416F-BCE1-3F16CACF6B00}" dt="2024-12-17T23:49:13.427" v="657" actId="20577"/>
          <ac:spMkLst>
            <pc:docMk/>
            <pc:sldMk cId="4196759617" sldId="2147472803"/>
            <ac:spMk id="12" creationId="{60225646-ED1F-4DC2-B4FF-5A3B6E8CC647}"/>
          </ac:spMkLst>
        </pc:spChg>
      </pc:sldChg>
      <pc:sldChg chg="modSp mod">
        <pc:chgData name="Analuz Torres (she, her, ella)" userId="7fabfb9b-0c40-4a57-bf60-3aa4b10cf43c" providerId="ADAL" clId="{C427DEA6-A599-416F-BCE1-3F16CACF6B00}" dt="2024-12-18T15:28:31.153" v="1031"/>
        <pc:sldMkLst>
          <pc:docMk/>
          <pc:sldMk cId="692249396" sldId="2147472805"/>
        </pc:sldMkLst>
        <pc:spChg chg="mod">
          <ac:chgData name="Analuz Torres (she, her, ella)" userId="7fabfb9b-0c40-4a57-bf60-3aa4b10cf43c" providerId="ADAL" clId="{C427DEA6-A599-416F-BCE1-3F16CACF6B00}" dt="2024-12-18T15:27:52.560" v="1029"/>
          <ac:spMkLst>
            <pc:docMk/>
            <pc:sldMk cId="692249396" sldId="2147472805"/>
            <ac:spMk id="8" creationId="{75421DAC-05DA-AA05-2932-64AFDC980986}"/>
          </ac:spMkLst>
        </pc:spChg>
        <pc:spChg chg="mod">
          <ac:chgData name="Analuz Torres (she, her, ella)" userId="7fabfb9b-0c40-4a57-bf60-3aa4b10cf43c" providerId="ADAL" clId="{C427DEA6-A599-416F-BCE1-3F16CACF6B00}" dt="2024-12-18T15:24:23.154" v="956"/>
          <ac:spMkLst>
            <pc:docMk/>
            <pc:sldMk cId="692249396" sldId="2147472805"/>
            <ac:spMk id="21" creationId="{B923EDD4-57ED-EA29-A056-0D1BC9DC5CE2}"/>
          </ac:spMkLst>
        </pc:spChg>
        <pc:spChg chg="mod">
          <ac:chgData name="Analuz Torres (she, her, ella)" userId="7fabfb9b-0c40-4a57-bf60-3aa4b10cf43c" providerId="ADAL" clId="{C427DEA6-A599-416F-BCE1-3F16CACF6B00}" dt="2024-12-18T15:28:15.981" v="1030"/>
          <ac:spMkLst>
            <pc:docMk/>
            <pc:sldMk cId="692249396" sldId="2147472805"/>
            <ac:spMk id="31" creationId="{8866A2ED-3D4E-86EB-46A9-B447D499E8B0}"/>
          </ac:spMkLst>
        </pc:spChg>
        <pc:spChg chg="mod">
          <ac:chgData name="Analuz Torres (she, her, ella)" userId="7fabfb9b-0c40-4a57-bf60-3aa4b10cf43c" providerId="ADAL" clId="{C427DEA6-A599-416F-BCE1-3F16CACF6B00}" dt="2024-12-18T15:27:17.076" v="1028" actId="20577"/>
          <ac:spMkLst>
            <pc:docMk/>
            <pc:sldMk cId="692249396" sldId="2147472805"/>
            <ac:spMk id="44" creationId="{CB27FA59-61AD-2DD1-DDBA-DA085ADD35DD}"/>
          </ac:spMkLst>
        </pc:spChg>
        <pc:spChg chg="mod">
          <ac:chgData name="Analuz Torres (she, her, ella)" userId="7fabfb9b-0c40-4a57-bf60-3aa4b10cf43c" providerId="ADAL" clId="{C427DEA6-A599-416F-BCE1-3F16CACF6B00}" dt="2024-12-18T15:28:31.153" v="1031"/>
          <ac:spMkLst>
            <pc:docMk/>
            <pc:sldMk cId="692249396" sldId="2147472805"/>
            <ac:spMk id="65" creationId="{711584D1-1E4A-404A-BAC5-F81696BC374B}"/>
          </ac:spMkLst>
        </pc:spChg>
      </pc:sldChg>
      <pc:sldChg chg="modSp mod">
        <pc:chgData name="Analuz Torres (she, her, ella)" userId="7fabfb9b-0c40-4a57-bf60-3aa4b10cf43c" providerId="ADAL" clId="{C427DEA6-A599-416F-BCE1-3F16CACF6B00}" dt="2024-12-18T15:33:26.775" v="1172"/>
        <pc:sldMkLst>
          <pc:docMk/>
          <pc:sldMk cId="1821142268" sldId="2147472806"/>
        </pc:sldMkLst>
        <pc:spChg chg="mod">
          <ac:chgData name="Analuz Torres (she, her, ella)" userId="7fabfb9b-0c40-4a57-bf60-3aa4b10cf43c" providerId="ADAL" clId="{C427DEA6-A599-416F-BCE1-3F16CACF6B00}" dt="2024-12-18T15:29:23.637" v="1083" actId="1076"/>
          <ac:spMkLst>
            <pc:docMk/>
            <pc:sldMk cId="1821142268" sldId="2147472806"/>
            <ac:spMk id="2" creationId="{21BB644F-EC53-0B07-7406-CFC36BB4A968}"/>
          </ac:spMkLst>
        </pc:spChg>
        <pc:spChg chg="mod">
          <ac:chgData name="Analuz Torres (she, her, ella)" userId="7fabfb9b-0c40-4a57-bf60-3aa4b10cf43c" providerId="ADAL" clId="{C427DEA6-A599-416F-BCE1-3F16CACF6B00}" dt="2024-12-18T15:33:26.775" v="1172"/>
          <ac:spMkLst>
            <pc:docMk/>
            <pc:sldMk cId="1821142268" sldId="2147472806"/>
            <ac:spMk id="8" creationId="{75421DAC-05DA-AA05-2932-64AFDC980986}"/>
          </ac:spMkLst>
        </pc:spChg>
        <pc:spChg chg="mod">
          <ac:chgData name="Analuz Torres (she, her, ella)" userId="7fabfb9b-0c40-4a57-bf60-3aa4b10cf43c" providerId="ADAL" clId="{C427DEA6-A599-416F-BCE1-3F16CACF6B00}" dt="2024-12-18T15:24:23.154" v="956"/>
          <ac:spMkLst>
            <pc:docMk/>
            <pc:sldMk cId="1821142268" sldId="2147472806"/>
            <ac:spMk id="21" creationId="{B923EDD4-57ED-EA29-A056-0D1BC9DC5CE2}"/>
          </ac:spMkLst>
        </pc:spChg>
        <pc:spChg chg="mod">
          <ac:chgData name="Analuz Torres (she, her, ella)" userId="7fabfb9b-0c40-4a57-bf60-3aa4b10cf43c" providerId="ADAL" clId="{C427DEA6-A599-416F-BCE1-3F16CACF6B00}" dt="2024-12-18T15:33:14.668" v="1171" actId="207"/>
          <ac:spMkLst>
            <pc:docMk/>
            <pc:sldMk cId="1821142268" sldId="2147472806"/>
            <ac:spMk id="31" creationId="{8866A2ED-3D4E-86EB-46A9-B447D499E8B0}"/>
          </ac:spMkLst>
        </pc:spChg>
        <pc:spChg chg="mod">
          <ac:chgData name="Analuz Torres (she, her, ella)" userId="7fabfb9b-0c40-4a57-bf60-3aa4b10cf43c" providerId="ADAL" clId="{C427DEA6-A599-416F-BCE1-3F16CACF6B00}" dt="2024-12-18T15:30:53.775" v="1114" actId="20577"/>
          <ac:spMkLst>
            <pc:docMk/>
            <pc:sldMk cId="1821142268" sldId="2147472806"/>
            <ac:spMk id="44" creationId="{CB27FA59-61AD-2DD1-DDBA-DA085ADD35DD}"/>
          </ac:spMkLst>
        </pc:spChg>
        <pc:spChg chg="mod">
          <ac:chgData name="Analuz Torres (she, her, ella)" userId="7fabfb9b-0c40-4a57-bf60-3aa4b10cf43c" providerId="ADAL" clId="{C427DEA6-A599-416F-BCE1-3F16CACF6B00}" dt="2024-12-18T15:32:45.580" v="1154" actId="20577"/>
          <ac:spMkLst>
            <pc:docMk/>
            <pc:sldMk cId="1821142268" sldId="2147472806"/>
            <ac:spMk id="65" creationId="{711584D1-1E4A-404A-BAC5-F81696BC374B}"/>
          </ac:spMkLst>
        </pc:spChg>
      </pc:sldChg>
      <pc:sldChg chg="modSp mod">
        <pc:chgData name="Analuz Torres (she, her, ella)" userId="7fabfb9b-0c40-4a57-bf60-3aa4b10cf43c" providerId="ADAL" clId="{C427DEA6-A599-416F-BCE1-3F16CACF6B00}" dt="2024-12-18T16:03:20.521" v="1726" actId="20577"/>
        <pc:sldMkLst>
          <pc:docMk/>
          <pc:sldMk cId="3392715700" sldId="2147472807"/>
        </pc:sldMkLst>
        <pc:spChg chg="mod">
          <ac:chgData name="Analuz Torres (she, her, ella)" userId="7fabfb9b-0c40-4a57-bf60-3aa4b10cf43c" providerId="ADAL" clId="{C427DEA6-A599-416F-BCE1-3F16CACF6B00}" dt="2024-12-18T16:03:20.521" v="1726" actId="20577"/>
          <ac:spMkLst>
            <pc:docMk/>
            <pc:sldMk cId="3392715700" sldId="2147472807"/>
            <ac:spMk id="3" creationId="{C8028017-96E9-C995-4216-89CE5E71BF1F}"/>
          </ac:spMkLst>
        </pc:spChg>
        <pc:spChg chg="mod">
          <ac:chgData name="Analuz Torres (she, her, ella)" userId="7fabfb9b-0c40-4a57-bf60-3aa4b10cf43c" providerId="ADAL" clId="{C427DEA6-A599-416F-BCE1-3F16CACF6B00}" dt="2024-12-18T15:52:04.131" v="1597" actId="20577"/>
          <ac:spMkLst>
            <pc:docMk/>
            <pc:sldMk cId="3392715700" sldId="2147472807"/>
            <ac:spMk id="4" creationId="{551059FF-B8EF-4D9B-9C94-EDE6E9A13D5A}"/>
          </ac:spMkLst>
        </pc:spChg>
        <pc:spChg chg="mod">
          <ac:chgData name="Analuz Torres (she, her, ella)" userId="7fabfb9b-0c40-4a57-bf60-3aa4b10cf43c" providerId="ADAL" clId="{C427DEA6-A599-416F-BCE1-3F16CACF6B00}" dt="2024-12-18T15:50:28.035" v="1409" actId="1076"/>
          <ac:spMkLst>
            <pc:docMk/>
            <pc:sldMk cId="3392715700" sldId="2147472807"/>
            <ac:spMk id="6" creationId="{9184ACB3-5E59-A314-1F84-C6954B28BE06}"/>
          </ac:spMkLst>
        </pc:spChg>
      </pc:sldChg>
      <pc:sldChg chg="modSp add del mod">
        <pc:chgData name="Analuz Torres (she, her, ella)" userId="7fabfb9b-0c40-4a57-bf60-3aa4b10cf43c" providerId="ADAL" clId="{C427DEA6-A599-416F-BCE1-3F16CACF6B00}" dt="2024-12-18T16:19:17.807" v="1832" actId="20577"/>
        <pc:sldMkLst>
          <pc:docMk/>
          <pc:sldMk cId="2805614022" sldId="2147472808"/>
        </pc:sldMkLst>
        <pc:spChg chg="mod">
          <ac:chgData name="Analuz Torres (she, her, ella)" userId="7fabfb9b-0c40-4a57-bf60-3aa4b10cf43c" providerId="ADAL" clId="{C427DEA6-A599-416F-BCE1-3F16CACF6B00}" dt="2024-12-18T16:19:17.807" v="1832" actId="20577"/>
          <ac:spMkLst>
            <pc:docMk/>
            <pc:sldMk cId="2805614022" sldId="2147472808"/>
            <ac:spMk id="3" creationId="{C8028017-96E9-C995-4216-89CE5E71BF1F}"/>
          </ac:spMkLst>
        </pc:spChg>
        <pc:spChg chg="mod">
          <ac:chgData name="Analuz Torres (she, her, ella)" userId="7fabfb9b-0c40-4a57-bf60-3aa4b10cf43c" providerId="ADAL" clId="{C427DEA6-A599-416F-BCE1-3F16CACF6B00}" dt="2024-12-18T16:04:55.815" v="1740" actId="313"/>
          <ac:spMkLst>
            <pc:docMk/>
            <pc:sldMk cId="2805614022" sldId="2147472808"/>
            <ac:spMk id="4" creationId="{551059FF-B8EF-4D9B-9C94-EDE6E9A13D5A}"/>
          </ac:spMkLst>
        </pc:spChg>
      </pc:sldChg>
      <pc:sldChg chg="modSp mod">
        <pc:chgData name="Analuz Torres (she, her, ella)" userId="7fabfb9b-0c40-4a57-bf60-3aa4b10cf43c" providerId="ADAL" clId="{C427DEA6-A599-416F-BCE1-3F16CACF6B00}" dt="2024-12-18T16:13:09.802" v="1828" actId="313"/>
        <pc:sldMkLst>
          <pc:docMk/>
          <pc:sldMk cId="1022619342" sldId="2147472809"/>
        </pc:sldMkLst>
        <pc:spChg chg="mod">
          <ac:chgData name="Analuz Torres (she, her, ella)" userId="7fabfb9b-0c40-4a57-bf60-3aa4b10cf43c" providerId="ADAL" clId="{C427DEA6-A599-416F-BCE1-3F16CACF6B00}" dt="2024-12-18T16:10:52.198" v="1809" actId="790"/>
          <ac:spMkLst>
            <pc:docMk/>
            <pc:sldMk cId="1022619342" sldId="2147472809"/>
            <ac:spMk id="3" creationId="{C8028017-96E9-C995-4216-89CE5E71BF1F}"/>
          </ac:spMkLst>
        </pc:spChg>
        <pc:spChg chg="mod">
          <ac:chgData name="Analuz Torres (she, her, ella)" userId="7fabfb9b-0c40-4a57-bf60-3aa4b10cf43c" providerId="ADAL" clId="{C427DEA6-A599-416F-BCE1-3F16CACF6B00}" dt="2024-12-18T16:13:09.802" v="1828" actId="313"/>
          <ac:spMkLst>
            <pc:docMk/>
            <pc:sldMk cId="1022619342" sldId="2147472809"/>
            <ac:spMk id="4" creationId="{551059FF-B8EF-4D9B-9C94-EDE6E9A13D5A}"/>
          </ac:spMkLst>
        </pc:spChg>
      </pc:sldChg>
      <pc:sldChg chg="modSp mod">
        <pc:chgData name="Analuz Torres (she, her, ella)" userId="7fabfb9b-0c40-4a57-bf60-3aa4b10cf43c" providerId="ADAL" clId="{C427DEA6-A599-416F-BCE1-3F16CACF6B00}" dt="2024-12-18T19:20:56.972" v="1907" actId="20577"/>
        <pc:sldMkLst>
          <pc:docMk/>
          <pc:sldMk cId="404030358" sldId="2147472812"/>
        </pc:sldMkLst>
        <pc:spChg chg="mod">
          <ac:chgData name="Analuz Torres (she, her, ella)" userId="7fabfb9b-0c40-4a57-bf60-3aa4b10cf43c" providerId="ADAL" clId="{C427DEA6-A599-416F-BCE1-3F16CACF6B00}" dt="2024-12-18T15:24:23.154" v="956"/>
          <ac:spMkLst>
            <pc:docMk/>
            <pc:sldMk cId="404030358" sldId="2147472812"/>
            <ac:spMk id="3" creationId="{C8028017-96E9-C995-4216-89CE5E71BF1F}"/>
          </ac:spMkLst>
        </pc:spChg>
        <pc:spChg chg="mod">
          <ac:chgData name="Analuz Torres (she, her, ella)" userId="7fabfb9b-0c40-4a57-bf60-3aa4b10cf43c" providerId="ADAL" clId="{C427DEA6-A599-416F-BCE1-3F16CACF6B00}" dt="2024-12-18T19:20:56.972" v="1907" actId="20577"/>
          <ac:spMkLst>
            <pc:docMk/>
            <pc:sldMk cId="404030358" sldId="2147472812"/>
            <ac:spMk id="4" creationId="{551059FF-B8EF-4D9B-9C94-EDE6E9A13D5A}"/>
          </ac:spMkLst>
        </pc:spChg>
      </pc:sldChg>
      <pc:sldChg chg="modSp">
        <pc:chgData name="Analuz Torres (she, her, ella)" userId="7fabfb9b-0c40-4a57-bf60-3aa4b10cf43c" providerId="ADAL" clId="{C427DEA6-A599-416F-BCE1-3F16CACF6B00}" dt="2024-12-18T15:24:23.154" v="956"/>
        <pc:sldMkLst>
          <pc:docMk/>
          <pc:sldMk cId="3623587549" sldId="2147472813"/>
        </pc:sldMkLst>
        <pc:spChg chg="mod">
          <ac:chgData name="Analuz Torres (she, her, ella)" userId="7fabfb9b-0c40-4a57-bf60-3aa4b10cf43c" providerId="ADAL" clId="{C427DEA6-A599-416F-BCE1-3F16CACF6B00}" dt="2024-12-18T15:24:23.154" v="956"/>
          <ac:spMkLst>
            <pc:docMk/>
            <pc:sldMk cId="3623587549" sldId="2147472813"/>
            <ac:spMk id="3" creationId="{1154FABE-36C8-A4EC-827E-33860221C56B}"/>
          </ac:spMkLst>
        </pc:spChg>
        <pc:spChg chg="mod">
          <ac:chgData name="Analuz Torres (she, her, ella)" userId="7fabfb9b-0c40-4a57-bf60-3aa4b10cf43c" providerId="ADAL" clId="{C427DEA6-A599-416F-BCE1-3F16CACF6B00}" dt="2024-12-18T15:24:23.154" v="956"/>
          <ac:spMkLst>
            <pc:docMk/>
            <pc:sldMk cId="3623587549" sldId="2147472813"/>
            <ac:spMk id="4" creationId="{07077E08-513C-864B-073A-59E1226807E7}"/>
          </ac:spMkLst>
        </pc:spChg>
      </pc:sldChg>
      <pc:sldChg chg="modSp mod modNotesTx">
        <pc:chgData name="Analuz Torres (she, her, ella)" userId="7fabfb9b-0c40-4a57-bf60-3aa4b10cf43c" providerId="ADAL" clId="{C427DEA6-A599-416F-BCE1-3F16CACF6B00}" dt="2024-12-18T21:38:59.791" v="1911" actId="20577"/>
        <pc:sldMkLst>
          <pc:docMk/>
          <pc:sldMk cId="3798770268" sldId="2147472833"/>
        </pc:sldMkLst>
        <pc:spChg chg="mod">
          <ac:chgData name="Analuz Torres (she, her, ella)" userId="7fabfb9b-0c40-4a57-bf60-3aa4b10cf43c" providerId="ADAL" clId="{C427DEA6-A599-416F-BCE1-3F16CACF6B00}" dt="2024-12-17T16:00:00.235" v="0" actId="20577"/>
          <ac:spMkLst>
            <pc:docMk/>
            <pc:sldMk cId="3798770268" sldId="2147472833"/>
            <ac:spMk id="12" creationId="{3B9759C3-EEB6-A7C3-6C06-E05EB005059A}"/>
          </ac:spMkLst>
        </pc:spChg>
      </pc:sldChg>
      <pc:sldChg chg="modNotesTx">
        <pc:chgData name="Analuz Torres (she, her, ella)" userId="7fabfb9b-0c40-4a57-bf60-3aa4b10cf43c" providerId="ADAL" clId="{C427DEA6-A599-416F-BCE1-3F16CACF6B00}" dt="2024-12-18T21:45:43.623" v="2186" actId="20577"/>
        <pc:sldMkLst>
          <pc:docMk/>
          <pc:sldMk cId="1549694240" sldId="2147472834"/>
        </pc:sldMkLst>
      </pc:sldChg>
      <pc:sldChg chg="modSp mod modNotesTx">
        <pc:chgData name="Analuz Torres (she, her, ella)" userId="7fabfb9b-0c40-4a57-bf60-3aa4b10cf43c" providerId="ADAL" clId="{C427DEA6-A599-416F-BCE1-3F16CACF6B00}" dt="2024-12-18T21:51:21.119" v="2704" actId="20577"/>
        <pc:sldMkLst>
          <pc:docMk/>
          <pc:sldMk cId="1042115615" sldId="2147472835"/>
        </pc:sldMkLst>
        <pc:spChg chg="mod">
          <ac:chgData name="Analuz Torres (she, her, ella)" userId="7fabfb9b-0c40-4a57-bf60-3aa4b10cf43c" providerId="ADAL" clId="{C427DEA6-A599-416F-BCE1-3F16CACF6B00}" dt="2024-12-18T21:47:38.087" v="2213" actId="20577"/>
          <ac:spMkLst>
            <pc:docMk/>
            <pc:sldMk cId="1042115615" sldId="2147472835"/>
            <ac:spMk id="4" creationId="{551059FF-B8EF-4D9B-9C94-EDE6E9A13D5A}"/>
          </ac:spMkLst>
        </pc:spChg>
      </pc:sldChg>
      <pc:sldChg chg="modSp mod">
        <pc:chgData name="Analuz Torres (she, her, ella)" userId="7fabfb9b-0c40-4a57-bf60-3aa4b10cf43c" providerId="ADAL" clId="{C427DEA6-A599-416F-BCE1-3F16CACF6B00}" dt="2024-12-17T21:59:00.419" v="74" actId="20577"/>
        <pc:sldMkLst>
          <pc:docMk/>
          <pc:sldMk cId="112262977" sldId="2147472836"/>
        </pc:sldMkLst>
        <pc:spChg chg="mod">
          <ac:chgData name="Analuz Torres (she, her, ella)" userId="7fabfb9b-0c40-4a57-bf60-3aa4b10cf43c" providerId="ADAL" clId="{C427DEA6-A599-416F-BCE1-3F16CACF6B00}" dt="2024-12-17T21:59:00.419" v="74" actId="20577"/>
          <ac:spMkLst>
            <pc:docMk/>
            <pc:sldMk cId="112262977" sldId="2147472836"/>
            <ac:spMk id="3" creationId="{C8028017-96E9-C995-4216-89CE5E71BF1F}"/>
          </ac:spMkLst>
        </pc:spChg>
        <pc:spChg chg="mod">
          <ac:chgData name="Analuz Torres (she, her, ella)" userId="7fabfb9b-0c40-4a57-bf60-3aa4b10cf43c" providerId="ADAL" clId="{C427DEA6-A599-416F-BCE1-3F16CACF6B00}" dt="2024-12-17T20:00:59.124" v="48" actId="20577"/>
          <ac:spMkLst>
            <pc:docMk/>
            <pc:sldMk cId="112262977" sldId="2147472836"/>
            <ac:spMk id="4" creationId="{551059FF-B8EF-4D9B-9C94-EDE6E9A13D5A}"/>
          </ac:spMkLst>
        </pc:spChg>
      </pc:sldChg>
      <pc:sldChg chg="modSp mod">
        <pc:chgData name="Analuz Torres (she, her, ella)" userId="7fabfb9b-0c40-4a57-bf60-3aa4b10cf43c" providerId="ADAL" clId="{C427DEA6-A599-416F-BCE1-3F16CACF6B00}" dt="2024-12-17T23:03:56.106" v="303" actId="20577"/>
        <pc:sldMkLst>
          <pc:docMk/>
          <pc:sldMk cId="3997216858" sldId="2147472837"/>
        </pc:sldMkLst>
        <pc:spChg chg="mod">
          <ac:chgData name="Analuz Torres (she, her, ella)" userId="7fabfb9b-0c40-4a57-bf60-3aa4b10cf43c" providerId="ADAL" clId="{C427DEA6-A599-416F-BCE1-3F16CACF6B00}" dt="2024-12-17T22:13:24.542" v="248" actId="20577"/>
          <ac:spMkLst>
            <pc:docMk/>
            <pc:sldMk cId="3997216858" sldId="2147472837"/>
            <ac:spMk id="3" creationId="{C8028017-96E9-C995-4216-89CE5E71BF1F}"/>
          </ac:spMkLst>
        </pc:spChg>
        <pc:spChg chg="mod">
          <ac:chgData name="Analuz Torres (she, her, ella)" userId="7fabfb9b-0c40-4a57-bf60-3aa4b10cf43c" providerId="ADAL" clId="{C427DEA6-A599-416F-BCE1-3F16CACF6B00}" dt="2024-12-17T23:03:56.106" v="303" actId="20577"/>
          <ac:spMkLst>
            <pc:docMk/>
            <pc:sldMk cId="3997216858" sldId="2147472837"/>
            <ac:spMk id="4" creationId="{551059FF-B8EF-4D9B-9C94-EDE6E9A13D5A}"/>
          </ac:spMkLst>
        </pc:spChg>
      </pc:sldChg>
      <pc:sldChg chg="modSp mod modCm">
        <pc:chgData name="Analuz Torres (she, her, ella)" userId="7fabfb9b-0c40-4a57-bf60-3aa4b10cf43c" providerId="ADAL" clId="{C427DEA6-A599-416F-BCE1-3F16CACF6B00}" dt="2024-12-17T23:09:43.787" v="427" actId="6549"/>
        <pc:sldMkLst>
          <pc:docMk/>
          <pc:sldMk cId="4282215856" sldId="2147472838"/>
        </pc:sldMkLst>
        <pc:spChg chg="mod">
          <ac:chgData name="Analuz Torres (she, her, ella)" userId="7fabfb9b-0c40-4a57-bf60-3aa4b10cf43c" providerId="ADAL" clId="{C427DEA6-A599-416F-BCE1-3F16CACF6B00}" dt="2024-12-17T22:10:48.004" v="243" actId="20577"/>
          <ac:spMkLst>
            <pc:docMk/>
            <pc:sldMk cId="4282215856" sldId="2147472838"/>
            <ac:spMk id="3" creationId="{C8028017-96E9-C995-4216-89CE5E71BF1F}"/>
          </ac:spMkLst>
        </pc:spChg>
        <pc:spChg chg="mod">
          <ac:chgData name="Analuz Torres (she, her, ella)" userId="7fabfb9b-0c40-4a57-bf60-3aa4b10cf43c" providerId="ADAL" clId="{C427DEA6-A599-416F-BCE1-3F16CACF6B00}" dt="2024-12-17T23:09:43.787" v="427" actId="6549"/>
          <ac:spMkLst>
            <pc:docMk/>
            <pc:sldMk cId="4282215856" sldId="2147472838"/>
            <ac:spMk id="4" creationId="{551059FF-B8EF-4D9B-9C94-EDE6E9A13D5A}"/>
          </ac:spMkLst>
        </pc:spChg>
        <pc:extLst>
          <p:ext xmlns:p="http://schemas.openxmlformats.org/presentationml/2006/main" uri="{D6D511B9-2390-475A-947B-AFAB55BFBCF1}">
            <pc226:cmChg xmlns:pc226="http://schemas.microsoft.com/office/powerpoint/2022/06/main/command" chg="mod">
              <pc226:chgData name="Analuz Torres (she, her, ella)" userId="7fabfb9b-0c40-4a57-bf60-3aa4b10cf43c" providerId="ADAL" clId="{C427DEA6-A599-416F-BCE1-3F16CACF6B00}" dt="2024-12-17T23:09:43.787" v="427" actId="6549"/>
              <pc2:cmMkLst xmlns:pc2="http://schemas.microsoft.com/office/powerpoint/2019/9/main/command">
                <pc:docMk/>
                <pc:sldMk cId="4282215856" sldId="2147472838"/>
                <pc2:cmMk id="{E3060071-ECE1-42BE-A4C1-6D96E3DECFA5}"/>
              </pc2:cmMkLst>
            </pc226:cmChg>
          </p:ext>
        </pc:extLst>
      </pc:sldChg>
      <pc:sldChg chg="modSp mod">
        <pc:chgData name="Analuz Torres (she, her, ella)" userId="7fabfb9b-0c40-4a57-bf60-3aa4b10cf43c" providerId="ADAL" clId="{C427DEA6-A599-416F-BCE1-3F16CACF6B00}" dt="2024-12-17T23:24:00.100" v="505" actId="20577"/>
        <pc:sldMkLst>
          <pc:docMk/>
          <pc:sldMk cId="2213545921" sldId="2147472839"/>
        </pc:sldMkLst>
        <pc:spChg chg="mod">
          <ac:chgData name="Analuz Torres (she, her, ella)" userId="7fabfb9b-0c40-4a57-bf60-3aa4b10cf43c" providerId="ADAL" clId="{C427DEA6-A599-416F-BCE1-3F16CACF6B00}" dt="2024-12-17T23:19:24.231" v="466" actId="20577"/>
          <ac:spMkLst>
            <pc:docMk/>
            <pc:sldMk cId="2213545921" sldId="2147472839"/>
            <ac:spMk id="2" creationId="{8506AAF4-4697-4192-A1F2-E50C31C7312B}"/>
          </ac:spMkLst>
        </pc:spChg>
        <pc:spChg chg="mod">
          <ac:chgData name="Analuz Torres (she, her, ella)" userId="7fabfb9b-0c40-4a57-bf60-3aa4b10cf43c" providerId="ADAL" clId="{C427DEA6-A599-416F-BCE1-3F16CACF6B00}" dt="2024-12-17T23:24:00.100" v="505" actId="20577"/>
          <ac:spMkLst>
            <pc:docMk/>
            <pc:sldMk cId="2213545921" sldId="2147472839"/>
            <ac:spMk id="3" creationId="{75B9F420-F244-4EB7-89AC-CD5095751AFB}"/>
          </ac:spMkLst>
        </pc:spChg>
      </pc:sldChg>
      <pc:sldChg chg="modSp mod">
        <pc:chgData name="Analuz Torres (she, her, ella)" userId="7fabfb9b-0c40-4a57-bf60-3aa4b10cf43c" providerId="ADAL" clId="{C427DEA6-A599-416F-BCE1-3F16CACF6B00}" dt="2024-12-18T15:26:08.004" v="1011" actId="20577"/>
        <pc:sldMkLst>
          <pc:docMk/>
          <pc:sldMk cId="4190121277" sldId="2147472840"/>
        </pc:sldMkLst>
        <pc:spChg chg="mod">
          <ac:chgData name="Analuz Torres (she, her, ella)" userId="7fabfb9b-0c40-4a57-bf60-3aa4b10cf43c" providerId="ADAL" clId="{C427DEA6-A599-416F-BCE1-3F16CACF6B00}" dt="2024-12-18T01:51:38.687" v="925" actId="20577"/>
          <ac:spMkLst>
            <pc:docMk/>
            <pc:sldMk cId="4190121277" sldId="2147472840"/>
            <ac:spMk id="3" creationId="{C8028017-96E9-C995-4216-89CE5E71BF1F}"/>
          </ac:spMkLst>
        </pc:spChg>
        <pc:spChg chg="mod">
          <ac:chgData name="Analuz Torres (she, her, ella)" userId="7fabfb9b-0c40-4a57-bf60-3aa4b10cf43c" providerId="ADAL" clId="{C427DEA6-A599-416F-BCE1-3F16CACF6B00}" dt="2024-12-18T15:26:08.004" v="1011" actId="20577"/>
          <ac:spMkLst>
            <pc:docMk/>
            <pc:sldMk cId="4190121277" sldId="2147472840"/>
            <ac:spMk id="4" creationId="{551059FF-B8EF-4D9B-9C94-EDE6E9A13D5A}"/>
          </ac:spMkLst>
        </pc:spChg>
      </pc:sldChg>
      <pc:sldChg chg="modSp mod">
        <pc:chgData name="Analuz Torres (she, her, ella)" userId="7fabfb9b-0c40-4a57-bf60-3aa4b10cf43c" providerId="ADAL" clId="{C427DEA6-A599-416F-BCE1-3F16CACF6B00}" dt="2024-12-18T19:14:51.162" v="1834" actId="20577"/>
        <pc:sldMkLst>
          <pc:docMk/>
          <pc:sldMk cId="2130231619" sldId="2147472842"/>
        </pc:sldMkLst>
        <pc:spChg chg="mod">
          <ac:chgData name="Analuz Torres (she, her, ella)" userId="7fabfb9b-0c40-4a57-bf60-3aa4b10cf43c" providerId="ADAL" clId="{C427DEA6-A599-416F-BCE1-3F16CACF6B00}" dt="2024-12-18T19:14:51.162" v="1834" actId="20577"/>
          <ac:spMkLst>
            <pc:docMk/>
            <pc:sldMk cId="2130231619" sldId="2147472842"/>
            <ac:spMk id="4" creationId="{551059FF-B8EF-4D9B-9C94-EDE6E9A13D5A}"/>
          </ac:spMkLst>
        </pc:spChg>
      </pc:sldChg>
    </pc:docChg>
  </pc:docChgLst>
  <pc:docChgLst>
    <pc:chgData name="Hernandez Cristina C" userId="c3cc303f-b2ff-4471-bdb6-dc6e52379a22" providerId="ADAL" clId="{131970C7-28ED-4915-A5AB-749DBFA36C83}"/>
    <pc:docChg chg="undo custSel addSld modSld modSection">
      <pc:chgData name="Hernandez Cristina C" userId="c3cc303f-b2ff-4471-bdb6-dc6e52379a22" providerId="ADAL" clId="{131970C7-28ED-4915-A5AB-749DBFA36C83}" dt="2024-12-18T22:24:30.248" v="2579" actId="1076"/>
      <pc:docMkLst>
        <pc:docMk/>
      </pc:docMkLst>
      <pc:sldChg chg="modSp mod">
        <pc:chgData name="Hernandez Cristina C" userId="c3cc303f-b2ff-4471-bdb6-dc6e52379a22" providerId="ADAL" clId="{131970C7-28ED-4915-A5AB-749DBFA36C83}" dt="2024-12-18T16:00:03.330" v="2463" actId="20577"/>
        <pc:sldMkLst>
          <pc:docMk/>
          <pc:sldMk cId="315581817" sldId="273"/>
        </pc:sldMkLst>
        <pc:spChg chg="mod">
          <ac:chgData name="Hernandez Cristina C" userId="c3cc303f-b2ff-4471-bdb6-dc6e52379a22" providerId="ADAL" clId="{131970C7-28ED-4915-A5AB-749DBFA36C83}" dt="2024-12-18T03:14:07.464" v="2408" actId="20577"/>
          <ac:spMkLst>
            <pc:docMk/>
            <pc:sldMk cId="315581817" sldId="273"/>
            <ac:spMk id="4" creationId="{C2038C40-B160-A45D-06F4-C89DB3287763}"/>
          </ac:spMkLst>
        </pc:spChg>
        <pc:spChg chg="mod">
          <ac:chgData name="Hernandez Cristina C" userId="c3cc303f-b2ff-4471-bdb6-dc6e52379a22" providerId="ADAL" clId="{131970C7-28ED-4915-A5AB-749DBFA36C83}" dt="2024-12-18T16:00:03.330" v="2463" actId="20577"/>
          <ac:spMkLst>
            <pc:docMk/>
            <pc:sldMk cId="315581817" sldId="273"/>
            <ac:spMk id="5" creationId="{F748158B-D444-1655-5993-C8DA28F54DDE}"/>
          </ac:spMkLst>
        </pc:spChg>
      </pc:sldChg>
      <pc:sldChg chg="modSp mod">
        <pc:chgData name="Hernandez Cristina C" userId="c3cc303f-b2ff-4471-bdb6-dc6e52379a22" providerId="ADAL" clId="{131970C7-28ED-4915-A5AB-749DBFA36C83}" dt="2024-12-18T02:01:11.962" v="1668" actId="14100"/>
        <pc:sldMkLst>
          <pc:docMk/>
          <pc:sldMk cId="1603545333" sldId="2147472633"/>
        </pc:sldMkLst>
        <pc:spChg chg="mod">
          <ac:chgData name="Hernandez Cristina C" userId="c3cc303f-b2ff-4471-bdb6-dc6e52379a22" providerId="ADAL" clId="{131970C7-28ED-4915-A5AB-749DBFA36C83}" dt="2024-12-18T02:01:11.962" v="1668" actId="14100"/>
          <ac:spMkLst>
            <pc:docMk/>
            <pc:sldMk cId="1603545333" sldId="2147472633"/>
            <ac:spMk id="3" creationId="{0F1D596C-A1AB-3802-A073-F1C5E7ABF896}"/>
          </ac:spMkLst>
        </pc:spChg>
      </pc:sldChg>
      <pc:sldChg chg="modSp mod">
        <pc:chgData name="Hernandez Cristina C" userId="c3cc303f-b2ff-4471-bdb6-dc6e52379a22" providerId="ADAL" clId="{131970C7-28ED-4915-A5AB-749DBFA36C83}" dt="2024-12-18T18:09:49.347" v="2500" actId="790"/>
        <pc:sldMkLst>
          <pc:docMk/>
          <pc:sldMk cId="317514630" sldId="2147472766"/>
        </pc:sldMkLst>
        <pc:spChg chg="mod">
          <ac:chgData name="Hernandez Cristina C" userId="c3cc303f-b2ff-4471-bdb6-dc6e52379a22" providerId="ADAL" clId="{131970C7-28ED-4915-A5AB-749DBFA36C83}" dt="2024-12-18T18:09:49.347" v="2500" actId="790"/>
          <ac:spMkLst>
            <pc:docMk/>
            <pc:sldMk cId="317514630" sldId="2147472766"/>
            <ac:spMk id="4" creationId="{551059FF-B8EF-4D9B-9C94-EDE6E9A13D5A}"/>
          </ac:spMkLst>
        </pc:spChg>
      </pc:sldChg>
      <pc:sldChg chg="modSp mod">
        <pc:chgData name="Hernandez Cristina C" userId="c3cc303f-b2ff-4471-bdb6-dc6e52379a22" providerId="ADAL" clId="{131970C7-28ED-4915-A5AB-749DBFA36C83}" dt="2024-12-17T17:06:39.615" v="19" actId="790"/>
        <pc:sldMkLst>
          <pc:docMk/>
          <pc:sldMk cId="28719036" sldId="2147472792"/>
        </pc:sldMkLst>
        <pc:spChg chg="mod">
          <ac:chgData name="Hernandez Cristina C" userId="c3cc303f-b2ff-4471-bdb6-dc6e52379a22" providerId="ADAL" clId="{131970C7-28ED-4915-A5AB-749DBFA36C83}" dt="2024-12-17T17:06:39.615" v="19" actId="790"/>
          <ac:spMkLst>
            <pc:docMk/>
            <pc:sldMk cId="28719036" sldId="2147472792"/>
            <ac:spMk id="4" creationId="{551059FF-B8EF-4D9B-9C94-EDE6E9A13D5A}"/>
          </ac:spMkLst>
        </pc:spChg>
        <pc:picChg chg="mod">
          <ac:chgData name="Hernandez Cristina C" userId="c3cc303f-b2ff-4471-bdb6-dc6e52379a22" providerId="ADAL" clId="{131970C7-28ED-4915-A5AB-749DBFA36C83}" dt="2024-12-17T17:06:03.477" v="4" actId="1076"/>
          <ac:picMkLst>
            <pc:docMk/>
            <pc:sldMk cId="28719036" sldId="2147472792"/>
            <ac:picMk id="7" creationId="{BDB95DE4-956C-44D1-AA62-156E80F8E8BE}"/>
          </ac:picMkLst>
        </pc:picChg>
      </pc:sldChg>
      <pc:sldChg chg="modSp mod">
        <pc:chgData name="Hernandez Cristina C" userId="c3cc303f-b2ff-4471-bdb6-dc6e52379a22" providerId="ADAL" clId="{131970C7-28ED-4915-A5AB-749DBFA36C83}" dt="2024-12-18T22:24:30.248" v="2579" actId="1076"/>
        <pc:sldMkLst>
          <pc:docMk/>
          <pc:sldMk cId="692249396" sldId="2147472805"/>
        </pc:sldMkLst>
        <pc:spChg chg="mod">
          <ac:chgData name="Hernandez Cristina C" userId="c3cc303f-b2ff-4471-bdb6-dc6e52379a22" providerId="ADAL" clId="{131970C7-28ED-4915-A5AB-749DBFA36C83}" dt="2024-12-18T22:24:20.644" v="2578" actId="1076"/>
          <ac:spMkLst>
            <pc:docMk/>
            <pc:sldMk cId="692249396" sldId="2147472805"/>
            <ac:spMk id="29" creationId="{A614FA02-A4BB-391A-D4E8-202DB78C6F64}"/>
          </ac:spMkLst>
        </pc:spChg>
        <pc:spChg chg="mod">
          <ac:chgData name="Hernandez Cristina C" userId="c3cc303f-b2ff-4471-bdb6-dc6e52379a22" providerId="ADAL" clId="{131970C7-28ED-4915-A5AB-749DBFA36C83}" dt="2024-12-18T22:24:30.248" v="2579" actId="1076"/>
          <ac:spMkLst>
            <pc:docMk/>
            <pc:sldMk cId="692249396" sldId="2147472805"/>
            <ac:spMk id="31" creationId="{8866A2ED-3D4E-86EB-46A9-B447D499E8B0}"/>
          </ac:spMkLst>
        </pc:spChg>
      </pc:sldChg>
      <pc:sldChg chg="modSp mod">
        <pc:chgData name="Hernandez Cristina C" userId="c3cc303f-b2ff-4471-bdb6-dc6e52379a22" providerId="ADAL" clId="{131970C7-28ED-4915-A5AB-749DBFA36C83}" dt="2024-12-18T16:00:22.220" v="2477" actId="20577"/>
        <pc:sldMkLst>
          <pc:docMk/>
          <pc:sldMk cId="404030358" sldId="2147472812"/>
        </pc:sldMkLst>
        <pc:spChg chg="mod">
          <ac:chgData name="Hernandez Cristina C" userId="c3cc303f-b2ff-4471-bdb6-dc6e52379a22" providerId="ADAL" clId="{131970C7-28ED-4915-A5AB-749DBFA36C83}" dt="2024-12-18T16:00:22.220" v="2477" actId="20577"/>
          <ac:spMkLst>
            <pc:docMk/>
            <pc:sldMk cId="404030358" sldId="2147472812"/>
            <ac:spMk id="3" creationId="{C8028017-96E9-C995-4216-89CE5E71BF1F}"/>
          </ac:spMkLst>
        </pc:spChg>
      </pc:sldChg>
      <pc:sldChg chg="modSp mod">
        <pc:chgData name="Hernandez Cristina C" userId="c3cc303f-b2ff-4471-bdb6-dc6e52379a22" providerId="ADAL" clId="{131970C7-28ED-4915-A5AB-749DBFA36C83}" dt="2024-12-18T16:00:13.660" v="2470" actId="20577"/>
        <pc:sldMkLst>
          <pc:docMk/>
          <pc:sldMk cId="3623587549" sldId="2147472813"/>
        </pc:sldMkLst>
        <pc:spChg chg="mod">
          <ac:chgData name="Hernandez Cristina C" userId="c3cc303f-b2ff-4471-bdb6-dc6e52379a22" providerId="ADAL" clId="{131970C7-28ED-4915-A5AB-749DBFA36C83}" dt="2024-12-18T16:00:13.660" v="2470" actId="20577"/>
          <ac:spMkLst>
            <pc:docMk/>
            <pc:sldMk cId="3623587549" sldId="2147472813"/>
            <ac:spMk id="3" creationId="{1154FABE-36C8-A4EC-827E-33860221C56B}"/>
          </ac:spMkLst>
        </pc:spChg>
      </pc:sldChg>
      <pc:sldChg chg="modSp mod">
        <pc:chgData name="Hernandez Cristina C" userId="c3cc303f-b2ff-4471-bdb6-dc6e52379a22" providerId="ADAL" clId="{131970C7-28ED-4915-A5AB-749DBFA36C83}" dt="2024-12-18T03:13:49.891" v="2397" actId="20577"/>
        <pc:sldMkLst>
          <pc:docMk/>
          <pc:sldMk cId="3214729524" sldId="2147472815"/>
        </pc:sldMkLst>
        <pc:spChg chg="mod">
          <ac:chgData name="Hernandez Cristina C" userId="c3cc303f-b2ff-4471-bdb6-dc6e52379a22" providerId="ADAL" clId="{131970C7-28ED-4915-A5AB-749DBFA36C83}" dt="2024-12-18T03:13:49.891" v="2397" actId="20577"/>
          <ac:spMkLst>
            <pc:docMk/>
            <pc:sldMk cId="3214729524" sldId="2147472815"/>
            <ac:spMk id="14" creationId="{3C5C7754-D0AD-F6F2-8C7D-98BB47A1CE82}"/>
          </ac:spMkLst>
        </pc:spChg>
      </pc:sldChg>
      <pc:sldChg chg="modSp mod">
        <pc:chgData name="Hernandez Cristina C" userId="c3cc303f-b2ff-4471-bdb6-dc6e52379a22" providerId="ADAL" clId="{131970C7-28ED-4915-A5AB-749DBFA36C83}" dt="2024-12-18T21:03:32.510" v="2519" actId="1076"/>
        <pc:sldMkLst>
          <pc:docMk/>
          <pc:sldMk cId="2944528811" sldId="2147472816"/>
        </pc:sldMkLst>
        <pc:spChg chg="mod">
          <ac:chgData name="Hernandez Cristina C" userId="c3cc303f-b2ff-4471-bdb6-dc6e52379a22" providerId="ADAL" clId="{131970C7-28ED-4915-A5AB-749DBFA36C83}" dt="2024-12-18T21:03:06.768" v="2515" actId="113"/>
          <ac:spMkLst>
            <pc:docMk/>
            <pc:sldMk cId="2944528811" sldId="2147472816"/>
            <ac:spMk id="3" creationId="{9B029C76-3C23-A860-67B1-D2E3DF114331}"/>
          </ac:spMkLst>
        </pc:spChg>
        <pc:picChg chg="mod">
          <ac:chgData name="Hernandez Cristina C" userId="c3cc303f-b2ff-4471-bdb6-dc6e52379a22" providerId="ADAL" clId="{131970C7-28ED-4915-A5AB-749DBFA36C83}" dt="2024-12-18T21:03:32.510" v="2519" actId="1076"/>
          <ac:picMkLst>
            <pc:docMk/>
            <pc:sldMk cId="2944528811" sldId="2147472816"/>
            <ac:picMk id="7" creationId="{691B9384-FF51-C456-6AF3-997C4DD0B4FC}"/>
          </ac:picMkLst>
        </pc:picChg>
      </pc:sldChg>
      <pc:sldChg chg="modSp mod">
        <pc:chgData name="Hernandez Cristina C" userId="c3cc303f-b2ff-4471-bdb6-dc6e52379a22" providerId="ADAL" clId="{131970C7-28ED-4915-A5AB-749DBFA36C83}" dt="2024-12-18T21:04:06.554" v="2533" actId="20577"/>
        <pc:sldMkLst>
          <pc:docMk/>
          <pc:sldMk cId="1985118215" sldId="2147472817"/>
        </pc:sldMkLst>
        <pc:spChg chg="mod">
          <ac:chgData name="Hernandez Cristina C" userId="c3cc303f-b2ff-4471-bdb6-dc6e52379a22" providerId="ADAL" clId="{131970C7-28ED-4915-A5AB-749DBFA36C83}" dt="2024-12-18T03:11:28.640" v="2330" actId="20577"/>
          <ac:spMkLst>
            <pc:docMk/>
            <pc:sldMk cId="1985118215" sldId="2147472817"/>
            <ac:spMk id="3" creationId="{7C23E390-CF5B-D206-EB11-5E13333DE75F}"/>
          </ac:spMkLst>
        </pc:spChg>
        <pc:graphicFrameChg chg="mod modGraphic">
          <ac:chgData name="Hernandez Cristina C" userId="c3cc303f-b2ff-4471-bdb6-dc6e52379a22" providerId="ADAL" clId="{131970C7-28ED-4915-A5AB-749DBFA36C83}" dt="2024-12-18T21:04:06.554" v="2533" actId="20577"/>
          <ac:graphicFrameMkLst>
            <pc:docMk/>
            <pc:sldMk cId="1985118215" sldId="2147472817"/>
            <ac:graphicFrameMk id="5" creationId="{0416B9ED-3D49-F56A-6FA4-C66090C79D5D}"/>
          </ac:graphicFrameMkLst>
        </pc:graphicFrameChg>
      </pc:sldChg>
      <pc:sldChg chg="modSp mod">
        <pc:chgData name="Hernandez Cristina C" userId="c3cc303f-b2ff-4471-bdb6-dc6e52379a22" providerId="ADAL" clId="{131970C7-28ED-4915-A5AB-749DBFA36C83}" dt="2024-12-18T03:04:42.098" v="2199" actId="14100"/>
        <pc:sldMkLst>
          <pc:docMk/>
          <pc:sldMk cId="476116311" sldId="2147472818"/>
        </pc:sldMkLst>
        <pc:spChg chg="mod">
          <ac:chgData name="Hernandez Cristina C" userId="c3cc303f-b2ff-4471-bdb6-dc6e52379a22" providerId="ADAL" clId="{131970C7-28ED-4915-A5AB-749DBFA36C83}" dt="2024-12-18T03:04:42.098" v="2199" actId="14100"/>
          <ac:spMkLst>
            <pc:docMk/>
            <pc:sldMk cId="476116311" sldId="2147472818"/>
            <ac:spMk id="3" creationId="{EC12696A-1963-5740-77D1-E0436C6B4292}"/>
          </ac:spMkLst>
        </pc:spChg>
      </pc:sldChg>
      <pc:sldChg chg="modSp mod">
        <pc:chgData name="Hernandez Cristina C" userId="c3cc303f-b2ff-4471-bdb6-dc6e52379a22" providerId="ADAL" clId="{131970C7-28ED-4915-A5AB-749DBFA36C83}" dt="2024-12-18T03:03:18.967" v="2150" actId="27636"/>
        <pc:sldMkLst>
          <pc:docMk/>
          <pc:sldMk cId="1275373142" sldId="2147472819"/>
        </pc:sldMkLst>
        <pc:spChg chg="mod">
          <ac:chgData name="Hernandez Cristina C" userId="c3cc303f-b2ff-4471-bdb6-dc6e52379a22" providerId="ADAL" clId="{131970C7-28ED-4915-A5AB-749DBFA36C83}" dt="2024-12-18T03:03:18.967" v="2150" actId="27636"/>
          <ac:spMkLst>
            <pc:docMk/>
            <pc:sldMk cId="1275373142" sldId="2147472819"/>
            <ac:spMk id="3" creationId="{9B029C76-3C23-A860-67B1-D2E3DF114331}"/>
          </ac:spMkLst>
        </pc:spChg>
      </pc:sldChg>
      <pc:sldChg chg="modSp mod">
        <pc:chgData name="Hernandez Cristina C" userId="c3cc303f-b2ff-4471-bdb6-dc6e52379a22" providerId="ADAL" clId="{131970C7-28ED-4915-A5AB-749DBFA36C83}" dt="2024-12-18T21:33:56.947" v="2548" actId="255"/>
        <pc:sldMkLst>
          <pc:docMk/>
          <pc:sldMk cId="2905673530" sldId="2147472822"/>
        </pc:sldMkLst>
        <pc:spChg chg="mod">
          <ac:chgData name="Hernandez Cristina C" userId="c3cc303f-b2ff-4471-bdb6-dc6e52379a22" providerId="ADAL" clId="{131970C7-28ED-4915-A5AB-749DBFA36C83}" dt="2024-12-18T21:33:13.044" v="2540" actId="2711"/>
          <ac:spMkLst>
            <pc:docMk/>
            <pc:sldMk cId="2905673530" sldId="2147472822"/>
            <ac:spMk id="9" creationId="{D9F7966B-2872-FCEF-2869-DBEA53CCF455}"/>
          </ac:spMkLst>
        </pc:spChg>
        <pc:spChg chg="mod">
          <ac:chgData name="Hernandez Cristina C" userId="c3cc303f-b2ff-4471-bdb6-dc6e52379a22" providerId="ADAL" clId="{131970C7-28ED-4915-A5AB-749DBFA36C83}" dt="2024-12-18T21:33:45.723" v="2546" actId="14100"/>
          <ac:spMkLst>
            <pc:docMk/>
            <pc:sldMk cId="2905673530" sldId="2147472822"/>
            <ac:spMk id="10" creationId="{2341CA5B-7C9C-DA9E-9DE7-F16725E72853}"/>
          </ac:spMkLst>
        </pc:spChg>
        <pc:spChg chg="mod">
          <ac:chgData name="Hernandez Cristina C" userId="c3cc303f-b2ff-4471-bdb6-dc6e52379a22" providerId="ADAL" clId="{131970C7-28ED-4915-A5AB-749DBFA36C83}" dt="2024-12-18T21:33:23.888" v="2542" actId="255"/>
          <ac:spMkLst>
            <pc:docMk/>
            <pc:sldMk cId="2905673530" sldId="2147472822"/>
            <ac:spMk id="11" creationId="{62139BBF-7B70-4329-A64D-F1606D546EA7}"/>
          </ac:spMkLst>
        </pc:spChg>
        <pc:spChg chg="mod">
          <ac:chgData name="Hernandez Cristina C" userId="c3cc303f-b2ff-4471-bdb6-dc6e52379a22" providerId="ADAL" clId="{131970C7-28ED-4915-A5AB-749DBFA36C83}" dt="2024-12-18T21:33:56.947" v="2548" actId="255"/>
          <ac:spMkLst>
            <pc:docMk/>
            <pc:sldMk cId="2905673530" sldId="2147472822"/>
            <ac:spMk id="13" creationId="{021298CB-3C1C-FF39-B0AC-9337B5F4462A}"/>
          </ac:spMkLst>
        </pc:spChg>
        <pc:spChg chg="mod">
          <ac:chgData name="Hernandez Cristina C" userId="c3cc303f-b2ff-4471-bdb6-dc6e52379a22" providerId="ADAL" clId="{131970C7-28ED-4915-A5AB-749DBFA36C83}" dt="2024-12-18T21:33:51.297" v="2547" actId="255"/>
          <ac:spMkLst>
            <pc:docMk/>
            <pc:sldMk cId="2905673530" sldId="2147472822"/>
            <ac:spMk id="17" creationId="{40C45282-F206-11B8-83E5-1DDD4B1A7560}"/>
          </ac:spMkLst>
        </pc:spChg>
      </pc:sldChg>
      <pc:sldChg chg="modSp mod">
        <pc:chgData name="Hernandez Cristina C" userId="c3cc303f-b2ff-4471-bdb6-dc6e52379a22" providerId="ADAL" clId="{131970C7-28ED-4915-A5AB-749DBFA36C83}" dt="2024-12-18T21:37:54.860" v="2575" actId="14100"/>
        <pc:sldMkLst>
          <pc:docMk/>
          <pc:sldMk cId="381925661" sldId="2147472823"/>
        </pc:sldMkLst>
        <pc:spChg chg="mod">
          <ac:chgData name="Hernandez Cristina C" userId="c3cc303f-b2ff-4471-bdb6-dc6e52379a22" providerId="ADAL" clId="{131970C7-28ED-4915-A5AB-749DBFA36C83}" dt="2024-12-18T21:37:54.860" v="2575" actId="14100"/>
          <ac:spMkLst>
            <pc:docMk/>
            <pc:sldMk cId="381925661" sldId="2147472823"/>
            <ac:spMk id="6" creationId="{3FD2DD38-4F80-0974-B59E-5CDE14BF14F1}"/>
          </ac:spMkLst>
        </pc:spChg>
      </pc:sldChg>
      <pc:sldChg chg="modSp mod">
        <pc:chgData name="Hernandez Cristina C" userId="c3cc303f-b2ff-4471-bdb6-dc6e52379a22" providerId="ADAL" clId="{131970C7-28ED-4915-A5AB-749DBFA36C83}" dt="2024-12-18T02:06:06.911" v="1741" actId="20577"/>
        <pc:sldMkLst>
          <pc:docMk/>
          <pc:sldMk cId="3032849291" sldId="2147472824"/>
        </pc:sldMkLst>
        <pc:spChg chg="mod">
          <ac:chgData name="Hernandez Cristina C" userId="c3cc303f-b2ff-4471-bdb6-dc6e52379a22" providerId="ADAL" clId="{131970C7-28ED-4915-A5AB-749DBFA36C83}" dt="2024-12-18T01:55:40.890" v="1640" actId="20577"/>
          <ac:spMkLst>
            <pc:docMk/>
            <pc:sldMk cId="3032849291" sldId="2147472824"/>
            <ac:spMk id="2" creationId="{91C5E3E2-1737-661D-CCCF-54A53644BFCD}"/>
          </ac:spMkLst>
        </pc:spChg>
        <pc:spChg chg="mod">
          <ac:chgData name="Hernandez Cristina C" userId="c3cc303f-b2ff-4471-bdb6-dc6e52379a22" providerId="ADAL" clId="{131970C7-28ED-4915-A5AB-749DBFA36C83}" dt="2024-12-18T02:06:06.911" v="1741" actId="20577"/>
          <ac:spMkLst>
            <pc:docMk/>
            <pc:sldMk cId="3032849291" sldId="2147472824"/>
            <ac:spMk id="3" creationId="{0F1D596C-A1AB-3802-A073-F1C5E7ABF896}"/>
          </ac:spMkLst>
        </pc:spChg>
      </pc:sldChg>
      <pc:sldChg chg="modSp mod">
        <pc:chgData name="Hernandez Cristina C" userId="c3cc303f-b2ff-4471-bdb6-dc6e52379a22" providerId="ADAL" clId="{131970C7-28ED-4915-A5AB-749DBFA36C83}" dt="2024-12-17T17:22:51.006" v="254" actId="20577"/>
        <pc:sldMkLst>
          <pc:docMk/>
          <pc:sldMk cId="872510966" sldId="2147472826"/>
        </pc:sldMkLst>
        <pc:spChg chg="mod">
          <ac:chgData name="Hernandez Cristina C" userId="c3cc303f-b2ff-4471-bdb6-dc6e52379a22" providerId="ADAL" clId="{131970C7-28ED-4915-A5AB-749DBFA36C83}" dt="2024-12-17T17:22:51.006" v="254" actId="20577"/>
          <ac:spMkLst>
            <pc:docMk/>
            <pc:sldMk cId="872510966" sldId="2147472826"/>
            <ac:spMk id="4" creationId="{551059FF-B8EF-4D9B-9C94-EDE6E9A13D5A}"/>
          </ac:spMkLst>
        </pc:spChg>
      </pc:sldChg>
      <pc:sldChg chg="modSp mod modNotesTx">
        <pc:chgData name="Hernandez Cristina C" userId="c3cc303f-b2ff-4471-bdb6-dc6e52379a22" providerId="ADAL" clId="{131970C7-28ED-4915-A5AB-749DBFA36C83}" dt="2024-12-18T16:10:38.951" v="2478" actId="6549"/>
        <pc:sldMkLst>
          <pc:docMk/>
          <pc:sldMk cId="1809963916" sldId="2147472827"/>
        </pc:sldMkLst>
        <pc:spChg chg="mod">
          <ac:chgData name="Hernandez Cristina C" userId="c3cc303f-b2ff-4471-bdb6-dc6e52379a22" providerId="ADAL" clId="{131970C7-28ED-4915-A5AB-749DBFA36C83}" dt="2024-12-17T19:39:04.867" v="595" actId="313"/>
          <ac:spMkLst>
            <pc:docMk/>
            <pc:sldMk cId="1809963916" sldId="2147472827"/>
            <ac:spMk id="4" creationId="{551059FF-B8EF-4D9B-9C94-EDE6E9A13D5A}"/>
          </ac:spMkLst>
        </pc:spChg>
      </pc:sldChg>
      <pc:sldChg chg="modSp mod">
        <pc:chgData name="Hernandez Cristina C" userId="c3cc303f-b2ff-4471-bdb6-dc6e52379a22" providerId="ADAL" clId="{131970C7-28ED-4915-A5AB-749DBFA36C83}" dt="2024-12-17T19:57:05.953" v="889" actId="790"/>
        <pc:sldMkLst>
          <pc:docMk/>
          <pc:sldMk cId="1844753498" sldId="2147472828"/>
        </pc:sldMkLst>
        <pc:spChg chg="mod">
          <ac:chgData name="Hernandez Cristina C" userId="c3cc303f-b2ff-4471-bdb6-dc6e52379a22" providerId="ADAL" clId="{131970C7-28ED-4915-A5AB-749DBFA36C83}" dt="2024-12-17T19:53:05.821" v="720" actId="20577"/>
          <ac:spMkLst>
            <pc:docMk/>
            <pc:sldMk cId="1844753498" sldId="2147472828"/>
            <ac:spMk id="3" creationId="{C8028017-96E9-C995-4216-89CE5E71BF1F}"/>
          </ac:spMkLst>
        </pc:spChg>
        <pc:spChg chg="mod">
          <ac:chgData name="Hernandez Cristina C" userId="c3cc303f-b2ff-4471-bdb6-dc6e52379a22" providerId="ADAL" clId="{131970C7-28ED-4915-A5AB-749DBFA36C83}" dt="2024-12-17T19:57:05.953" v="889" actId="790"/>
          <ac:spMkLst>
            <pc:docMk/>
            <pc:sldMk cId="1844753498" sldId="2147472828"/>
            <ac:spMk id="4" creationId="{551059FF-B8EF-4D9B-9C94-EDE6E9A13D5A}"/>
          </ac:spMkLst>
        </pc:spChg>
      </pc:sldChg>
      <pc:sldChg chg="modSp mod">
        <pc:chgData name="Hernandez Cristina C" userId="c3cc303f-b2ff-4471-bdb6-dc6e52379a22" providerId="ADAL" clId="{131970C7-28ED-4915-A5AB-749DBFA36C83}" dt="2024-12-18T16:11:42.880" v="2498" actId="20577"/>
        <pc:sldMkLst>
          <pc:docMk/>
          <pc:sldMk cId="2253891985" sldId="2147472829"/>
        </pc:sldMkLst>
        <pc:spChg chg="mod">
          <ac:chgData name="Hernandez Cristina C" userId="c3cc303f-b2ff-4471-bdb6-dc6e52379a22" providerId="ADAL" clId="{131970C7-28ED-4915-A5AB-749DBFA36C83}" dt="2024-12-18T16:11:42.880" v="2498" actId="20577"/>
          <ac:spMkLst>
            <pc:docMk/>
            <pc:sldMk cId="2253891985" sldId="2147472829"/>
            <ac:spMk id="4" creationId="{551059FF-B8EF-4D9B-9C94-EDE6E9A13D5A}"/>
          </ac:spMkLst>
        </pc:spChg>
      </pc:sldChg>
      <pc:sldChg chg="modSp mod">
        <pc:chgData name="Hernandez Cristina C" userId="c3cc303f-b2ff-4471-bdb6-dc6e52379a22" providerId="ADAL" clId="{131970C7-28ED-4915-A5AB-749DBFA36C83}" dt="2024-12-17T17:06:52.976" v="22" actId="20577"/>
        <pc:sldMkLst>
          <pc:docMk/>
          <pc:sldMk cId="3896094107" sldId="2147472832"/>
        </pc:sldMkLst>
        <pc:spChg chg="mod">
          <ac:chgData name="Hernandez Cristina C" userId="c3cc303f-b2ff-4471-bdb6-dc6e52379a22" providerId="ADAL" clId="{131970C7-28ED-4915-A5AB-749DBFA36C83}" dt="2024-12-17T17:06:52.976" v="22" actId="20577"/>
          <ac:spMkLst>
            <pc:docMk/>
            <pc:sldMk cId="3896094107" sldId="2147472832"/>
            <ac:spMk id="3" creationId="{C8028017-96E9-C995-4216-89CE5E71BF1F}"/>
          </ac:spMkLst>
        </pc:spChg>
      </pc:sldChg>
      <pc:sldChg chg="modSp mod">
        <pc:chgData name="Hernandez Cristina C" userId="c3cc303f-b2ff-4471-bdb6-dc6e52379a22" providerId="ADAL" clId="{131970C7-28ED-4915-A5AB-749DBFA36C83}" dt="2024-12-18T20:19:17.414" v="2514" actId="20577"/>
        <pc:sldMkLst>
          <pc:docMk/>
          <pc:sldMk cId="2130231619" sldId="2147472842"/>
        </pc:sldMkLst>
        <pc:spChg chg="mod">
          <ac:chgData name="Hernandez Cristina C" userId="c3cc303f-b2ff-4471-bdb6-dc6e52379a22" providerId="ADAL" clId="{131970C7-28ED-4915-A5AB-749DBFA36C83}" dt="2024-12-18T18:15:11.635" v="2502" actId="790"/>
          <ac:spMkLst>
            <pc:docMk/>
            <pc:sldMk cId="2130231619" sldId="2147472842"/>
            <ac:spMk id="3" creationId="{C8028017-96E9-C995-4216-89CE5E71BF1F}"/>
          </ac:spMkLst>
        </pc:spChg>
        <pc:spChg chg="mod">
          <ac:chgData name="Hernandez Cristina C" userId="c3cc303f-b2ff-4471-bdb6-dc6e52379a22" providerId="ADAL" clId="{131970C7-28ED-4915-A5AB-749DBFA36C83}" dt="2024-12-18T20:19:17.414" v="2514" actId="20577"/>
          <ac:spMkLst>
            <pc:docMk/>
            <pc:sldMk cId="2130231619" sldId="2147472842"/>
            <ac:spMk id="4" creationId="{551059FF-B8EF-4D9B-9C94-EDE6E9A13D5A}"/>
          </ac:spMkLst>
        </pc:spChg>
      </pc:sldChg>
      <pc:sldChg chg="modSp mod modCm">
        <pc:chgData name="Hernandez Cristina C" userId="c3cc303f-b2ff-4471-bdb6-dc6e52379a22" providerId="ADAL" clId="{131970C7-28ED-4915-A5AB-749DBFA36C83}" dt="2024-12-18T01:55:06.843" v="1629" actId="1076"/>
        <pc:sldMkLst>
          <pc:docMk/>
          <pc:sldMk cId="366263432" sldId="2147472844"/>
        </pc:sldMkLst>
        <pc:spChg chg="mod">
          <ac:chgData name="Hernandez Cristina C" userId="c3cc303f-b2ff-4471-bdb6-dc6e52379a22" providerId="ADAL" clId="{131970C7-28ED-4915-A5AB-749DBFA36C83}" dt="2024-12-18T01:55:06.843" v="1629" actId="1076"/>
          <ac:spMkLst>
            <pc:docMk/>
            <pc:sldMk cId="366263432" sldId="2147472844"/>
            <ac:spMk id="17" creationId="{E1BD81C4-81F9-542B-FC15-8DCC84F4772C}"/>
          </ac:spMkLst>
        </pc:spChg>
        <pc:extLst>
          <p:ext xmlns:p="http://schemas.openxmlformats.org/presentationml/2006/main" uri="{D6D511B9-2390-475A-947B-AFAB55BFBCF1}">
            <pc226:cmChg xmlns:pc226="http://schemas.microsoft.com/office/powerpoint/2022/06/main/command" chg="mod">
              <pc226:chgData name="Hernandez Cristina C" userId="c3cc303f-b2ff-4471-bdb6-dc6e52379a22" providerId="ADAL" clId="{131970C7-28ED-4915-A5AB-749DBFA36C83}" dt="2024-12-18T01:54:50.782" v="1628" actId="20577"/>
              <pc2:cmMkLst xmlns:pc2="http://schemas.microsoft.com/office/powerpoint/2019/9/main/command">
                <pc:docMk/>
                <pc:sldMk cId="366263432" sldId="2147472844"/>
                <pc2:cmMk id="{E3BF277E-E77F-49E5-8650-A5221DE69252}"/>
              </pc2:cmMkLst>
              <pc226:cmRplyChg chg="add">
                <pc226:chgData name="Hernandez Cristina C" userId="c3cc303f-b2ff-4471-bdb6-dc6e52379a22" providerId="ADAL" clId="{131970C7-28ED-4915-A5AB-749DBFA36C83}" dt="2024-12-18T01:54:32.406" v="1606"/>
                <pc2:cmRplyMkLst xmlns:pc2="http://schemas.microsoft.com/office/powerpoint/2019/9/main/command">
                  <pc:docMk/>
                  <pc:sldMk cId="366263432" sldId="2147472844"/>
                  <pc2:cmMk id="{E3BF277E-E77F-49E5-8650-A5221DE69252}"/>
                  <pc2:cmRplyMk id="{9015516B-D06F-4A73-9EE4-F66CB788E19B}"/>
                </pc2:cmRplyMkLst>
              </pc226:cmRplyChg>
            </pc226:cmChg>
          </p:ext>
        </pc:extLst>
      </pc:sldChg>
      <pc:sldChg chg="addSp modSp mod">
        <pc:chgData name="Hernandez Cristina C" userId="c3cc303f-b2ff-4471-bdb6-dc6e52379a22" providerId="ADAL" clId="{131970C7-28ED-4915-A5AB-749DBFA36C83}" dt="2024-12-17T17:14:57.615" v="43" actId="1076"/>
        <pc:sldMkLst>
          <pc:docMk/>
          <pc:sldMk cId="74805756" sldId="2147472846"/>
        </pc:sldMkLst>
        <pc:spChg chg="add mod">
          <ac:chgData name="Hernandez Cristina C" userId="c3cc303f-b2ff-4471-bdb6-dc6e52379a22" providerId="ADAL" clId="{131970C7-28ED-4915-A5AB-749DBFA36C83}" dt="2024-12-17T17:14:57.615" v="43" actId="1076"/>
          <ac:spMkLst>
            <pc:docMk/>
            <pc:sldMk cId="74805756" sldId="2147472846"/>
            <ac:spMk id="5" creationId="{D66B2895-BCD8-CCCC-0F40-92FFF7AA1FEC}"/>
          </ac:spMkLst>
        </pc:spChg>
      </pc:sldChg>
      <pc:sldChg chg="modSp add mod">
        <pc:chgData name="Hernandez Cristina C" userId="c3cc303f-b2ff-4471-bdb6-dc6e52379a22" providerId="ADAL" clId="{131970C7-28ED-4915-A5AB-749DBFA36C83}" dt="2024-12-18T02:51:42.339" v="2135" actId="948"/>
        <pc:sldMkLst>
          <pc:docMk/>
          <pc:sldMk cId="1878914034" sldId="2147472847"/>
        </pc:sldMkLst>
        <pc:spChg chg="mod">
          <ac:chgData name="Hernandez Cristina C" userId="c3cc303f-b2ff-4471-bdb6-dc6e52379a22" providerId="ADAL" clId="{131970C7-28ED-4915-A5AB-749DBFA36C83}" dt="2024-12-18T02:08:30.352" v="1755" actId="20577"/>
          <ac:spMkLst>
            <pc:docMk/>
            <pc:sldMk cId="1878914034" sldId="2147472847"/>
            <ac:spMk id="2" creationId="{91C5E3E2-1737-661D-CCCF-54A53644BFCD}"/>
          </ac:spMkLst>
        </pc:spChg>
        <pc:spChg chg="mod">
          <ac:chgData name="Hernandez Cristina C" userId="c3cc303f-b2ff-4471-bdb6-dc6e52379a22" providerId="ADAL" clId="{131970C7-28ED-4915-A5AB-749DBFA36C83}" dt="2024-12-18T02:51:42.339" v="2135" actId="948"/>
          <ac:spMkLst>
            <pc:docMk/>
            <pc:sldMk cId="1878914034" sldId="2147472847"/>
            <ac:spMk id="6" creationId="{3FD2DD38-4F80-0974-B59E-5CDE14BF14F1}"/>
          </ac:spMkLst>
        </pc:spChg>
      </pc:sldChg>
    </pc:docChg>
  </pc:docChgLst>
  <pc:docChgLst>
    <pc:chgData name="Fabiola Herrera" userId="b5b0780d-3b7e-4aa1-b125-14bdb89c5fe8" providerId="ADAL" clId="{7EE1E187-2563-4036-86E0-E926E1D4EAF6}"/>
    <pc:docChg chg="custSel modSld">
      <pc:chgData name="Fabiola Herrera" userId="b5b0780d-3b7e-4aa1-b125-14bdb89c5fe8" providerId="ADAL" clId="{7EE1E187-2563-4036-86E0-E926E1D4EAF6}" dt="2024-12-18T19:12:24.604" v="257" actId="20577"/>
      <pc:docMkLst>
        <pc:docMk/>
      </pc:docMkLst>
      <pc:sldChg chg="modSp mod modCm">
        <pc:chgData name="Fabiola Herrera" userId="b5b0780d-3b7e-4aa1-b125-14bdb89c5fe8" providerId="ADAL" clId="{7EE1E187-2563-4036-86E0-E926E1D4EAF6}" dt="2024-12-18T18:38:05.917" v="112" actId="255"/>
        <pc:sldMkLst>
          <pc:docMk/>
          <pc:sldMk cId="317514630" sldId="2147472766"/>
        </pc:sldMkLst>
        <pc:spChg chg="mod">
          <ac:chgData name="Fabiola Herrera" userId="b5b0780d-3b7e-4aa1-b125-14bdb89c5fe8" providerId="ADAL" clId="{7EE1E187-2563-4036-86E0-E926E1D4EAF6}" dt="2024-12-18T18:38:05.917" v="112" actId="255"/>
          <ac:spMkLst>
            <pc:docMk/>
            <pc:sldMk cId="317514630" sldId="2147472766"/>
            <ac:spMk id="4" creationId="{551059FF-B8EF-4D9B-9C94-EDE6E9A13D5A}"/>
          </ac:spMkLst>
        </pc:spChg>
        <pc:extLst>
          <p:ext xmlns:p="http://schemas.openxmlformats.org/presentationml/2006/main" uri="{D6D511B9-2390-475A-947B-AFAB55BFBCF1}">
            <pc226:cmChg xmlns:pc226="http://schemas.microsoft.com/office/powerpoint/2022/06/main/command" chg="mod">
              <pc226:chgData name="Fabiola Herrera" userId="b5b0780d-3b7e-4aa1-b125-14bdb89c5fe8" providerId="ADAL" clId="{7EE1E187-2563-4036-86E0-E926E1D4EAF6}" dt="2024-12-18T18:34:08.728" v="111" actId="20577"/>
              <pc2:cmMkLst xmlns:pc2="http://schemas.microsoft.com/office/powerpoint/2019/9/main/command">
                <pc:docMk/>
                <pc:sldMk cId="317514630" sldId="2147472766"/>
                <pc2:cmMk id="{9AB565D9-FF81-4F82-9026-61F22300DABA}"/>
              </pc2:cmMkLst>
            </pc226:cmChg>
          </p:ext>
        </pc:extLst>
      </pc:sldChg>
      <pc:sldChg chg="modSp mod">
        <pc:chgData name="Fabiola Herrera" userId="b5b0780d-3b7e-4aa1-b125-14bdb89c5fe8" providerId="ADAL" clId="{7EE1E187-2563-4036-86E0-E926E1D4EAF6}" dt="2024-12-18T00:32:05.783" v="9" actId="20577"/>
        <pc:sldMkLst>
          <pc:docMk/>
          <pc:sldMk cId="28719036" sldId="2147472792"/>
        </pc:sldMkLst>
        <pc:spChg chg="mod">
          <ac:chgData name="Fabiola Herrera" userId="b5b0780d-3b7e-4aa1-b125-14bdb89c5fe8" providerId="ADAL" clId="{7EE1E187-2563-4036-86E0-E926E1D4EAF6}" dt="2024-12-18T00:32:05.783" v="9" actId="20577"/>
          <ac:spMkLst>
            <pc:docMk/>
            <pc:sldMk cId="28719036" sldId="2147472792"/>
            <ac:spMk id="4" creationId="{551059FF-B8EF-4D9B-9C94-EDE6E9A13D5A}"/>
          </ac:spMkLst>
        </pc:spChg>
      </pc:sldChg>
      <pc:sldChg chg="modSp mod">
        <pc:chgData name="Fabiola Herrera" userId="b5b0780d-3b7e-4aa1-b125-14bdb89c5fe8" providerId="ADAL" clId="{7EE1E187-2563-4036-86E0-E926E1D4EAF6}" dt="2024-12-18T19:12:24.604" v="257" actId="20577"/>
        <pc:sldMkLst>
          <pc:docMk/>
          <pc:sldMk cId="1022619342" sldId="2147472809"/>
        </pc:sldMkLst>
        <pc:spChg chg="mod">
          <ac:chgData name="Fabiola Herrera" userId="b5b0780d-3b7e-4aa1-b125-14bdb89c5fe8" providerId="ADAL" clId="{7EE1E187-2563-4036-86E0-E926E1D4EAF6}" dt="2024-12-18T19:12:24.604" v="257" actId="20577"/>
          <ac:spMkLst>
            <pc:docMk/>
            <pc:sldMk cId="1022619342" sldId="2147472809"/>
            <ac:spMk id="4" creationId="{551059FF-B8EF-4D9B-9C94-EDE6E9A13D5A}"/>
          </ac:spMkLst>
        </pc:spChg>
      </pc:sldChg>
      <pc:sldChg chg="modSp mod">
        <pc:chgData name="Fabiola Herrera" userId="b5b0780d-3b7e-4aa1-b125-14bdb89c5fe8" providerId="ADAL" clId="{7EE1E187-2563-4036-86E0-E926E1D4EAF6}" dt="2024-12-18T00:37:23.054" v="12" actId="20577"/>
        <pc:sldMkLst>
          <pc:docMk/>
          <pc:sldMk cId="3896094107" sldId="2147472832"/>
        </pc:sldMkLst>
        <pc:spChg chg="mod">
          <ac:chgData name="Fabiola Herrera" userId="b5b0780d-3b7e-4aa1-b125-14bdb89c5fe8" providerId="ADAL" clId="{7EE1E187-2563-4036-86E0-E926E1D4EAF6}" dt="2024-12-18T00:37:23.054" v="12" actId="20577"/>
          <ac:spMkLst>
            <pc:docMk/>
            <pc:sldMk cId="3896094107" sldId="2147472832"/>
            <ac:spMk id="4" creationId="{551059FF-B8EF-4D9B-9C94-EDE6E9A13D5A}"/>
          </ac:spMkLst>
        </pc:spChg>
      </pc:sldChg>
      <pc:sldChg chg="addSp modSp mod">
        <pc:chgData name="Fabiola Herrera" userId="b5b0780d-3b7e-4aa1-b125-14bdb89c5fe8" providerId="ADAL" clId="{7EE1E187-2563-4036-86E0-E926E1D4EAF6}" dt="2024-12-18T00:39:58.695" v="15"/>
        <pc:sldMkLst>
          <pc:docMk/>
          <pc:sldMk cId="3798770268" sldId="2147472833"/>
        </pc:sldMkLst>
        <pc:spChg chg="mod">
          <ac:chgData name="Fabiola Herrera" userId="b5b0780d-3b7e-4aa1-b125-14bdb89c5fe8" providerId="ADAL" clId="{7EE1E187-2563-4036-86E0-E926E1D4EAF6}" dt="2024-12-18T00:39:58.695" v="15"/>
          <ac:spMkLst>
            <pc:docMk/>
            <pc:sldMk cId="3798770268" sldId="2147472833"/>
            <ac:spMk id="12" creationId="{3B9759C3-EEB6-A7C3-6C06-E05EB005059A}"/>
          </ac:spMkLst>
        </pc:spChg>
        <pc:graphicFrameChg chg="add mod">
          <ac:chgData name="Fabiola Herrera" userId="b5b0780d-3b7e-4aa1-b125-14bdb89c5fe8" providerId="ADAL" clId="{7EE1E187-2563-4036-86E0-E926E1D4EAF6}" dt="2024-12-18T00:38:55.648" v="13"/>
          <ac:graphicFrameMkLst>
            <pc:docMk/>
            <pc:sldMk cId="3798770268" sldId="2147472833"/>
            <ac:graphicFrameMk id="4" creationId="{BA812F55-EE86-349F-98DE-3530AFDB7E6C}"/>
          </ac:graphicFrameMkLst>
        </pc:graphicFrameChg>
        <pc:graphicFrameChg chg="add mod">
          <ac:chgData name="Fabiola Herrera" userId="b5b0780d-3b7e-4aa1-b125-14bdb89c5fe8" providerId="ADAL" clId="{7EE1E187-2563-4036-86E0-E926E1D4EAF6}" dt="2024-12-18T00:39:09.620" v="14"/>
          <ac:graphicFrameMkLst>
            <pc:docMk/>
            <pc:sldMk cId="3798770268" sldId="2147472833"/>
            <ac:graphicFrameMk id="6" creationId="{479DBF92-4B90-8F41-033D-FD177A17F7A2}"/>
          </ac:graphicFrameMkLst>
        </pc:graphicFrameChg>
      </pc:sldChg>
      <pc:sldChg chg="modSp mod">
        <pc:chgData name="Fabiola Herrera" userId="b5b0780d-3b7e-4aa1-b125-14bdb89c5fe8" providerId="ADAL" clId="{7EE1E187-2563-4036-86E0-E926E1D4EAF6}" dt="2024-12-18T00:51:43.420" v="47" actId="14100"/>
        <pc:sldMkLst>
          <pc:docMk/>
          <pc:sldMk cId="1549694240" sldId="2147472834"/>
        </pc:sldMkLst>
        <pc:spChg chg="mod">
          <ac:chgData name="Fabiola Herrera" userId="b5b0780d-3b7e-4aa1-b125-14bdb89c5fe8" providerId="ADAL" clId="{7EE1E187-2563-4036-86E0-E926E1D4EAF6}" dt="2024-12-18T00:51:43.420" v="47" actId="14100"/>
          <ac:spMkLst>
            <pc:docMk/>
            <pc:sldMk cId="1549694240" sldId="2147472834"/>
            <ac:spMk id="2" creationId="{1BB0AB2A-7A30-27F9-25FF-8E0181E0ED19}"/>
          </ac:spMkLst>
        </pc:spChg>
      </pc:sldChg>
      <pc:sldChg chg="modSp mod">
        <pc:chgData name="Fabiola Herrera" userId="b5b0780d-3b7e-4aa1-b125-14bdb89c5fe8" providerId="ADAL" clId="{7EE1E187-2563-4036-86E0-E926E1D4EAF6}" dt="2024-12-18T18:40:48.889" v="118" actId="20577"/>
        <pc:sldMkLst>
          <pc:docMk/>
          <pc:sldMk cId="2130231619" sldId="2147472842"/>
        </pc:sldMkLst>
        <pc:spChg chg="mod">
          <ac:chgData name="Fabiola Herrera" userId="b5b0780d-3b7e-4aa1-b125-14bdb89c5fe8" providerId="ADAL" clId="{7EE1E187-2563-4036-86E0-E926E1D4EAF6}" dt="2024-12-18T18:40:48.889" v="118" actId="20577"/>
          <ac:spMkLst>
            <pc:docMk/>
            <pc:sldMk cId="2130231619" sldId="2147472842"/>
            <ac:spMk id="4" creationId="{551059FF-B8EF-4D9B-9C94-EDE6E9A13D5A}"/>
          </ac:spMkLst>
        </pc:spChg>
      </pc:sldChg>
    </pc:docChg>
  </pc:docChgLst>
  <pc:docChgLst>
    <pc:chgData name="Hernandez Cristina C" userId="S::cristina.c.hernandez@oha.oregon.gov::c3cc303f-b2ff-4471-bdb6-dc6e52379a22" providerId="AD" clId="Web-{BB253F3E-D9BC-EB89-1C1C-A4280A2F50B8}"/>
    <pc:docChg chg="modSld">
      <pc:chgData name="Hernandez Cristina C" userId="S::cristina.c.hernandez@oha.oregon.gov::c3cc303f-b2ff-4471-bdb6-dc6e52379a22" providerId="AD" clId="Web-{BB253F3E-D9BC-EB89-1C1C-A4280A2F50B8}" dt="2024-12-17T16:46:42.457" v="14" actId="20577"/>
      <pc:docMkLst>
        <pc:docMk/>
      </pc:docMkLst>
      <pc:sldChg chg="modSp">
        <pc:chgData name="Hernandez Cristina C" userId="S::cristina.c.hernandez@oha.oregon.gov::c3cc303f-b2ff-4471-bdb6-dc6e52379a22" providerId="AD" clId="Web-{BB253F3E-D9BC-EB89-1C1C-A4280A2F50B8}" dt="2024-12-17T16:46:42.457" v="14" actId="20577"/>
        <pc:sldMkLst>
          <pc:docMk/>
          <pc:sldMk cId="28719036" sldId="2147472792"/>
        </pc:sldMkLst>
        <pc:spChg chg="mod">
          <ac:chgData name="Hernandez Cristina C" userId="S::cristina.c.hernandez@oha.oregon.gov::c3cc303f-b2ff-4471-bdb6-dc6e52379a22" providerId="AD" clId="Web-{BB253F3E-D9BC-EB89-1C1C-A4280A2F50B8}" dt="2024-12-17T16:46:42.457" v="14" actId="20577"/>
          <ac:spMkLst>
            <pc:docMk/>
            <pc:sldMk cId="28719036" sldId="2147472792"/>
            <ac:spMk id="4" creationId="{551059FF-B8EF-4D9B-9C94-EDE6E9A13D5A}"/>
          </ac:spMkLst>
        </pc:spChg>
      </pc:sldChg>
    </pc:docChg>
  </pc:docChgLst>
</pc:chgInfo>
</file>

<file path=ppt/comments/modernComment_7FFFC840_1E3EF513.xml><?xml version="1.0" encoding="utf-8"?>
<p188:cmLst xmlns:a="http://schemas.openxmlformats.org/drawingml/2006/main" xmlns:r="http://schemas.openxmlformats.org/officeDocument/2006/relationships" xmlns:p188="http://schemas.microsoft.com/office/powerpoint/2018/8/main">
  <p188:cm id="{749F9FE1-EA53-4918-92F7-4F34EAC9661F}" authorId="{4DA9EC19-07E1-8AD9-B1CD-BE592D377D7B}" created="2024-12-13T21:56:38.810">
    <ac:txMkLst xmlns:ac="http://schemas.microsoft.com/office/drawing/2013/main/command">
      <pc:docMk xmlns:pc="http://schemas.microsoft.com/office/powerpoint/2013/main/command"/>
      <pc:sldMk xmlns:pc="http://schemas.microsoft.com/office/powerpoint/2013/main/command" cId="507442451" sldId="2147469376"/>
      <ac:spMk id="17" creationId="{E1BD81C4-81F9-542B-FC15-8DCC84F4772C}"/>
      <ac:txMk cp="430" len="2">
        <ac:context len="451" hash="2769083914"/>
      </ac:txMk>
    </ac:txMkLst>
    <p188:pos x="10619750" y="4031059"/>
    <p188:txBody>
      <a:bodyPr/>
      <a:lstStyle/>
      <a:p>
        <a:r>
          <a:rPr lang="es-419"/>
          <a:t>Recommend a : after at</a:t>
        </a:r>
      </a:p>
    </p188:txBody>
  </p188:cm>
  <p188:cm id="{83ADA839-0F10-416C-8C12-E29164B7C764}" authorId="{4DA9EC19-07E1-8AD9-B1CD-BE592D377D7B}" created="2024-12-13T21:57:12.971">
    <ac:txMkLst xmlns:ac="http://schemas.microsoft.com/office/drawing/2013/main/command">
      <pc:docMk xmlns:pc="http://schemas.microsoft.com/office/powerpoint/2013/main/command"/>
      <pc:sldMk xmlns:pc="http://schemas.microsoft.com/office/powerpoint/2013/main/command" cId="507442451" sldId="2147469376"/>
      <ac:spMk id="17" creationId="{E1BD81C4-81F9-542B-FC15-8DCC84F4772C}"/>
      <ac:txMk cp="61" len="11">
        <ac:context len="451" hash="2769083914"/>
      </ac:txMk>
    </ac:txMkLst>
    <p188:pos x="4369558" y="663915"/>
    <p188:txBody>
      <a:bodyPr/>
      <a:lstStyle/>
      <a:p>
        <a:r>
          <a:rPr lang="es-419"/>
          <a:t>Should we not be advertising 8JAN's session?</a:t>
        </a:r>
      </a:p>
    </p188:txBody>
  </p188:cm>
</p188:cmLst>
</file>

<file path=ppt/comments/modernComment_7FFFC86D_2800309E.xml><?xml version="1.0" encoding="utf-8"?>
<p188:cmLst xmlns:a="http://schemas.openxmlformats.org/drawingml/2006/main" xmlns:r="http://schemas.openxmlformats.org/officeDocument/2006/relationships" xmlns:p188="http://schemas.microsoft.com/office/powerpoint/2018/8/main">
  <p188:cm id="{4FBC24C0-897F-4BD6-BCFB-AC8F59333597}" authorId="{4DA9EC19-07E1-8AD9-B1CD-BE592D377D7B}" created="2024-12-13T21:22:10.714">
    <ac:txMkLst xmlns:ac="http://schemas.microsoft.com/office/drawing/2013/main/command">
      <pc:docMk xmlns:pc="http://schemas.microsoft.com/office/powerpoint/2013/main/command"/>
      <pc:sldMk xmlns:pc="http://schemas.microsoft.com/office/powerpoint/2013/main/command" cId="671101086" sldId="2147469421"/>
      <ac:spMk id="3" creationId="{75B9F420-F244-4EB7-89AC-CD5095751AFB}"/>
      <ac:txMk cp="297" len="2">
        <ac:context len="451" hash="776013176"/>
      </ac:txMk>
    </ac:txMkLst>
    <p188:pos x="6081656" y="2730504"/>
    <p188:txBody>
      <a:bodyPr/>
      <a:lstStyle/>
      <a:p>
        <a:r>
          <a:rPr lang="es-419"/>
          <a:t>Recommendation- remove the period </a:t>
        </a:r>
      </a:p>
    </p188:txBody>
  </p188:cm>
</p188:cmLst>
</file>

<file path=ppt/comments/modernComment_7FFFD4F5_C320CBC6.xml><?xml version="1.0" encoding="utf-8"?>
<p188:cmLst xmlns:a="http://schemas.openxmlformats.org/drawingml/2006/main" xmlns:r="http://schemas.openxmlformats.org/officeDocument/2006/relationships" xmlns:p188="http://schemas.microsoft.com/office/powerpoint/2018/8/main">
  <p188:cm id="{350090BE-CED9-4A12-95E8-E7539AAACDA4}" authorId="{4DA9EC19-07E1-8AD9-B1CD-BE592D377D7B}" created="2024-12-16T15:54:27.283">
    <ac:deMkLst xmlns:ac="http://schemas.microsoft.com/office/drawing/2013/main/command">
      <pc:docMk xmlns:pc="http://schemas.microsoft.com/office/powerpoint/2013/main/command"/>
      <pc:sldMk xmlns:pc="http://schemas.microsoft.com/office/powerpoint/2013/main/command" cId="3273706438" sldId="2147472629"/>
      <ac:spMk id="6" creationId="{3FD2DD38-4F80-0974-B59E-5CDE14BF14F1}"/>
    </ac:deMkLst>
    <p188:txBody>
      <a:bodyPr/>
      <a:lstStyle/>
      <a:p>
        <a:r>
          <a:rPr lang="es-419"/>
          <a:t>Recommend to expand the slide with text to cover the header line (orange) </a:t>
        </a:r>
      </a:p>
    </p188:txBody>
  </p188:cm>
</p188:cmLst>
</file>

<file path=ppt/comments/modernComment_7FFFD4F9_5F9428F5.xml><?xml version="1.0" encoding="utf-8"?>
<p188:cmLst xmlns:a="http://schemas.openxmlformats.org/drawingml/2006/main" xmlns:r="http://schemas.openxmlformats.org/officeDocument/2006/relationships" xmlns:p188="http://schemas.microsoft.com/office/powerpoint/2018/8/main">
  <p188:cm id="{620B9EEF-0ECF-41DA-84B6-0C068FD07178}" authorId="{4DA9EC19-07E1-8AD9-B1CD-BE592D377D7B}" created="2024-12-13T21:55:33.473">
    <ac:txMkLst xmlns:ac="http://schemas.microsoft.com/office/drawing/2013/main/command">
      <pc:docMk xmlns:pc="http://schemas.microsoft.com/office/powerpoint/2013/main/command"/>
      <pc:sldMk xmlns:pc="http://schemas.microsoft.com/office/powerpoint/2013/main/command" cId="1603545333" sldId="2147472633"/>
      <ac:spMk id="3" creationId="{0F1D596C-A1AB-3802-A073-F1C5E7ABF896}"/>
      <ac:txMk cp="1090" len="21">
        <ac:context len="1116" hash="3060288382"/>
      </ac:txMk>
    </ac:txMkLst>
    <p188:pos x="4595420" y="5178173"/>
    <p188:txBody>
      <a:bodyPr/>
      <a:lstStyle/>
      <a:p>
        <a:r>
          <a:rPr lang="es-419"/>
          <a:t>Not sure this is clear</a:t>
        </a:r>
      </a:p>
    </p188:txBody>
  </p188:cm>
  <p188:cm id="{39C2D6D8-9B58-4C1C-B175-790DB6658C57}" authorId="{4DA9EC19-07E1-8AD9-B1CD-BE592D377D7B}" created="2024-12-16T15:54:50.595">
    <ac:deMkLst xmlns:ac="http://schemas.microsoft.com/office/drawing/2013/main/command">
      <pc:docMk xmlns:pc="http://schemas.microsoft.com/office/powerpoint/2013/main/command"/>
      <pc:sldMk xmlns:pc="http://schemas.microsoft.com/office/powerpoint/2013/main/command" cId="1603545333" sldId="2147472633"/>
      <ac:spMk id="3" creationId="{0F1D596C-A1AB-3802-A073-F1C5E7ABF896}"/>
    </ac:deMkLst>
    <p188:txBody>
      <a:bodyPr/>
      <a:lstStyle/>
      <a:p>
        <a:r>
          <a:rPr lang="es-419"/>
          <a:t>Same with the floating line </a:t>
        </a:r>
      </a:p>
    </p188:txBody>
  </p188:cm>
</p188:cmLst>
</file>

<file path=ppt/comments/modernComment_7FFFD503_6936C29E.xml><?xml version="1.0" encoding="utf-8"?>
<p188:cmLst xmlns:a="http://schemas.openxmlformats.org/drawingml/2006/main" xmlns:r="http://schemas.openxmlformats.org/officeDocument/2006/relationships" xmlns:p188="http://schemas.microsoft.com/office/powerpoint/2018/8/main">
  <p188:cm id="{BB8A92F7-7EE8-4FFC-AA4D-307DFE5864BB}" authorId="{4DA9EC19-07E1-8AD9-B1CD-BE592D377D7B}" created="2024-12-13T21:53:14.894">
    <ac:txMkLst xmlns:ac="http://schemas.microsoft.com/office/drawing/2013/main/command">
      <pc:docMk xmlns:pc="http://schemas.microsoft.com/office/powerpoint/2013/main/command"/>
      <pc:sldMk xmlns:pc="http://schemas.microsoft.com/office/powerpoint/2013/main/command" cId="1765196446" sldId="2147472643"/>
      <ac:spMk id="7" creationId="{828D572D-5CBC-603F-29D5-8A75BCF7304C}"/>
      <ac:txMk cp="226" len="1">
        <ac:context len="228" hash="1808387094"/>
      </ac:txMk>
    </ac:txMkLst>
    <p188:pos x="6825320" y="779969"/>
    <p188:txBody>
      <a:bodyPr/>
      <a:lstStyle/>
      <a:p>
        <a:r>
          <a:rPr lang="es-419"/>
          <a:t>Same as before</a:t>
        </a:r>
      </a:p>
    </p188:txBody>
  </p188:cm>
</p188:cmLst>
</file>

<file path=ppt/comments/modernComment_7FFFD52C_6C5A02D.xml><?xml version="1.0" encoding="utf-8"?>
<p188:cmLst xmlns:a="http://schemas.openxmlformats.org/drawingml/2006/main" xmlns:r="http://schemas.openxmlformats.org/officeDocument/2006/relationships" xmlns:p188="http://schemas.microsoft.com/office/powerpoint/2018/8/main">
  <p188:cm id="{0BBB6804-B025-4971-95E3-6078DC3CD2D6}" authorId="{4DA9EC19-07E1-8AD9-B1CD-BE592D377D7B}" created="2024-12-13T21:43:55.822">
    <ac:txMkLst xmlns:ac="http://schemas.microsoft.com/office/drawing/2013/main/command">
      <pc:docMk xmlns:pc="http://schemas.microsoft.com/office/powerpoint/2013/main/command"/>
      <pc:sldMk xmlns:pc="http://schemas.microsoft.com/office/powerpoint/2013/main/command" cId="113614893" sldId="2147472684"/>
      <ac:spMk id="4" creationId="{551059FF-B8EF-4D9B-9C94-EDE6E9A13D5A}"/>
      <ac:txMk cp="281" len="1">
        <ac:context len="630" hash="2266309698"/>
      </ac:txMk>
    </ac:txMkLst>
    <p188:pos x="9750014" y="1451067"/>
    <p188:txBody>
      <a:bodyPr/>
      <a:lstStyle/>
      <a:p>
        <a:r>
          <a:rPr lang="es-419"/>
          <a:t>Recommend periods at the end of the 1st and 3rd bullet</a:t>
        </a:r>
      </a:p>
    </p188:txBody>
  </p188:cm>
</p188:cmLst>
</file>

<file path=ppt/comments/modernComment_7FFFD534_EC6E88B1.xml><?xml version="1.0" encoding="utf-8"?>
<p188:cmLst xmlns:a="http://schemas.openxmlformats.org/drawingml/2006/main" xmlns:r="http://schemas.openxmlformats.org/officeDocument/2006/relationships" xmlns:p188="http://schemas.microsoft.com/office/powerpoint/2018/8/main">
  <p188:cm id="{68DAC020-9ECB-47A8-96D9-10D49EE2F6FD}" authorId="{4DA9EC19-07E1-8AD9-B1CD-BE592D377D7B}" created="2024-12-13T21:59:05.126">
    <ac:txMkLst xmlns:ac="http://schemas.microsoft.com/office/drawing/2013/main/command">
      <pc:docMk xmlns:pc="http://schemas.microsoft.com/office/powerpoint/2013/main/command"/>
      <pc:sldMk xmlns:pc="http://schemas.microsoft.com/office/powerpoint/2013/main/command" cId="3966666929" sldId="2147472692"/>
      <ac:spMk id="4" creationId="{551059FF-B8EF-4D9B-9C94-EDE6E9A13D5A}"/>
      <ac:txMk cp="103" len="1">
        <ac:context len="511" hash="4040074707"/>
      </ac:txMk>
    </ac:txMkLst>
    <p188:pos x="8383793" y="816366"/>
    <p188:txBody>
      <a:bodyPr/>
      <a:lstStyle/>
      <a:p>
        <a:r>
          <a:rPr lang="es-419"/>
          <a:t>Same as before</a:t>
        </a:r>
      </a:p>
    </p188:txBody>
  </p188:cm>
</p188:cmLst>
</file>

<file path=ppt/comments/modernComment_7FFFD53A_BC1F9B24.xml><?xml version="1.0" encoding="utf-8"?>
<p188:cmLst xmlns:a="http://schemas.openxmlformats.org/drawingml/2006/main" xmlns:r="http://schemas.openxmlformats.org/officeDocument/2006/relationships" xmlns:p188="http://schemas.microsoft.com/office/powerpoint/2018/8/main">
  <p188:cm id="{6BF00AF9-E253-436D-B01C-A71CE166F0E6}" authorId="{4DA9EC19-07E1-8AD9-B1CD-BE592D377D7B}" created="2024-12-13T21:45:43.176">
    <ac:txMkLst xmlns:ac="http://schemas.microsoft.com/office/drawing/2013/main/command">
      <pc:docMk xmlns:pc="http://schemas.microsoft.com/office/powerpoint/2013/main/command"/>
      <pc:sldMk xmlns:pc="http://schemas.microsoft.com/office/powerpoint/2013/main/command" cId="3156187940" sldId="2147472698"/>
      <ac:spMk id="4" creationId="{551059FF-B8EF-4D9B-9C94-EDE6E9A13D5A}"/>
      <ac:txMk cp="121" len="1">
        <ac:context len="711" hash="1667637753"/>
      </ac:txMk>
    </ac:txMkLst>
    <p188:pos x="5576047" y="665759"/>
    <p188:txBody>
      <a:bodyPr/>
      <a:lstStyle/>
      <a:p>
        <a:r>
          <a:rPr lang="es-419"/>
          <a:t>Same as before</a:t>
        </a:r>
      </a:p>
    </p188:txBody>
  </p188:cm>
</p188:cmLst>
</file>

<file path=ppt/comments/modernComment_7FFFD53B_A1E1C3DA.xml><?xml version="1.0" encoding="utf-8"?>
<p188:cmLst xmlns:a="http://schemas.openxmlformats.org/drawingml/2006/main" xmlns:r="http://schemas.openxmlformats.org/officeDocument/2006/relationships" xmlns:p188="http://schemas.microsoft.com/office/powerpoint/2018/8/main">
  <p188:cm id="{F7DEC9B6-401F-4C9A-B0CB-4AB8B2783FA1}" authorId="{4DA9EC19-07E1-8AD9-B1CD-BE592D377D7B}" created="2024-12-13T21:46:24.011">
    <ac:deMkLst xmlns:ac="http://schemas.microsoft.com/office/drawing/2013/main/command">
      <pc:docMk xmlns:pc="http://schemas.microsoft.com/office/powerpoint/2013/main/command"/>
      <pc:sldMk xmlns:pc="http://schemas.microsoft.com/office/powerpoint/2013/main/command" cId="2715927514" sldId="2147472699"/>
      <ac:spMk id="2" creationId="{FCF5B26E-5575-9B3D-E728-A6E3E7C43D16}"/>
    </ac:deMkLst>
    <p188:txBody>
      <a:bodyPr/>
      <a:lstStyle/>
      <a:p>
        <a:r>
          <a:rPr lang="es-419"/>
          <a:t>Same as before</a:t>
        </a:r>
      </a:p>
    </p188:txBody>
  </p188:cm>
</p188:cmLst>
</file>

<file path=ppt/comments/modernComment_7FFFD53C_B2881EAA.xml><?xml version="1.0" encoding="utf-8"?>
<p188:cmLst xmlns:a="http://schemas.openxmlformats.org/drawingml/2006/main" xmlns:r="http://schemas.openxmlformats.org/officeDocument/2006/relationships" xmlns:p188="http://schemas.microsoft.com/office/powerpoint/2018/8/main">
  <p188:cm id="{18694421-A120-403D-8D56-4C45DBF57014}" authorId="{4DA9EC19-07E1-8AD9-B1CD-BE592D377D7B}" created="2024-12-13T21:47:15.542">
    <ac:txMkLst xmlns:ac="http://schemas.microsoft.com/office/drawing/2013/main/command">
      <pc:docMk xmlns:pc="http://schemas.microsoft.com/office/powerpoint/2013/main/command"/>
      <pc:sldMk xmlns:pc="http://schemas.microsoft.com/office/powerpoint/2013/main/command" cId="2995265194" sldId="2147472700"/>
      <ac:spMk id="4" creationId="{551059FF-B8EF-4D9B-9C94-EDE6E9A13D5A}"/>
      <ac:txMk cp="453" len="1">
        <ac:context len="800" hash="2450525310"/>
      </ac:txMk>
    </ac:txMkLst>
    <p188:pos x="4080734" y="2645166"/>
    <p188:txBody>
      <a:bodyPr/>
      <a:lstStyle/>
      <a:p>
        <a:r>
          <a:rPr lang="es-419"/>
          <a:t>Same as before</a:t>
        </a:r>
      </a:p>
    </p188:txBody>
  </p188:cm>
</p188:cmLst>
</file>

<file path=ppt/comments/modernComment_7FFFD53D_56E600CC.xml><?xml version="1.0" encoding="utf-8"?>
<p188:cmLst xmlns:a="http://schemas.openxmlformats.org/drawingml/2006/main" xmlns:r="http://schemas.openxmlformats.org/officeDocument/2006/relationships" xmlns:p188="http://schemas.microsoft.com/office/powerpoint/2018/8/main">
  <p188:cm id="{442B808B-7AC0-40EE-A9E1-E0F4BABBBEBC}" authorId="{4DA9EC19-07E1-8AD9-B1CD-BE592D377D7B}" created="2024-12-13T21:39:53.071">
    <ac:deMkLst xmlns:ac="http://schemas.microsoft.com/office/drawing/2013/main/command">
      <pc:docMk xmlns:pc="http://schemas.microsoft.com/office/powerpoint/2013/main/command"/>
      <pc:sldMk xmlns:pc="http://schemas.microsoft.com/office/powerpoint/2013/main/command" cId="1457914060" sldId="2147472701"/>
      <ac:spMk id="4" creationId="{8FC7C68A-79B6-43F2-933C-1B7D8C2CD3E1}"/>
    </ac:deMkLst>
    <p188:txBody>
      <a:bodyPr/>
      <a:lstStyle/>
      <a:p>
        <a:r>
          <a:rPr lang="es-419"/>
          <a:t>Recommend a period at the end of the second bullet</a:t>
        </a:r>
      </a:p>
    </p188:txBody>
  </p188:cm>
</p188:cmLst>
</file>

<file path=ppt/comments/modernComment_7FFFD54C_50E7A82E.xml><?xml version="1.0" encoding="utf-8"?>
<p188:cmLst xmlns:a="http://schemas.openxmlformats.org/drawingml/2006/main" xmlns:r="http://schemas.openxmlformats.org/officeDocument/2006/relationships" xmlns:p188="http://schemas.microsoft.com/office/powerpoint/2018/8/main">
  <p188:cm id="{0149EE10-C9AC-4F87-8CDE-6F54317618EF}" authorId="{4DA9EC19-07E1-8AD9-B1CD-BE592D377D7B}" created="2024-12-13T21:48:30.845">
    <ac:txMkLst xmlns:ac="http://schemas.microsoft.com/office/drawing/2013/main/command">
      <pc:docMk xmlns:pc="http://schemas.microsoft.com/office/powerpoint/2013/main/command"/>
      <pc:sldMk xmlns:pc="http://schemas.microsoft.com/office/powerpoint/2013/main/command" cId="1357359150" sldId="2147472716"/>
      <ac:spMk id="4" creationId="{551059FF-B8EF-4D9B-9C94-EDE6E9A13D5A}"/>
      <ac:txMk cp="371" len="1">
        <ac:context len="1042" hash="1761670885"/>
      </ac:txMk>
    </ac:txMkLst>
    <p188:pos x="10782748" y="1365006"/>
    <p188:txBody>
      <a:bodyPr/>
      <a:lstStyle/>
      <a:p>
        <a:r>
          <a:rPr lang="es-419"/>
          <a:t>Same as before</a:t>
        </a:r>
      </a:p>
    </p188:txBody>
  </p188:cm>
</p188:cmLst>
</file>

<file path=ppt/comments/modernComment_7FFFD576_F951F398.xml><?xml version="1.0" encoding="utf-8"?>
<p188:cmLst xmlns:a="http://schemas.openxmlformats.org/drawingml/2006/main" xmlns:r="http://schemas.openxmlformats.org/officeDocument/2006/relationships" xmlns:p188="http://schemas.microsoft.com/office/powerpoint/2018/8/main">
  <p188:cm id="{021C95C4-E27E-40F4-8240-C42AAC93C164}" authorId="{4DA9EC19-07E1-8AD9-B1CD-BE592D377D7B}" created="2024-12-13T21:24:17.128">
    <ac:txMkLst xmlns:ac="http://schemas.microsoft.com/office/drawing/2013/main/command">
      <pc:docMk xmlns:pc="http://schemas.microsoft.com/office/powerpoint/2013/main/command"/>
      <pc:sldMk xmlns:pc="http://schemas.microsoft.com/office/powerpoint/2013/main/command" cId="4182897560" sldId="2147472758"/>
      <ac:spMk id="4" creationId="{46CAE91E-4AE2-1BA0-2FC8-613159AD9846}"/>
      <ac:txMk cp="166" len="4">
        <ac:context len="357" hash="3697237885"/>
      </ac:txMk>
    </ac:txMkLst>
    <p188:pos x="9722903" y="1182580"/>
    <p188:txBody>
      <a:bodyPr/>
      <a:lstStyle/>
      <a:p>
        <a:r>
          <a:rPr lang="es-419"/>
          <a:t>DMAP and EOCCO- are these familiar terms with the audience that need to be spelled out? </a:t>
        </a:r>
      </a:p>
    </p188:txBody>
  </p188:cm>
</p188:cmLst>
</file>

<file path=ppt/comments/modernComment_7FFFD57E_12ECE386.xml><?xml version="1.0" encoding="utf-8"?>
<p188:cmLst xmlns:a="http://schemas.openxmlformats.org/drawingml/2006/main" xmlns:r="http://schemas.openxmlformats.org/officeDocument/2006/relationships" xmlns:p188="http://schemas.microsoft.com/office/powerpoint/2018/8/main">
  <p188:cm id="{9AB565D9-FF81-4F82-9026-61F22300DABA}" authorId="{4DA9EC19-07E1-8AD9-B1CD-BE592D377D7B}" created="2024-12-13T21:50:01.247">
    <ac:txMkLst xmlns:ac="http://schemas.microsoft.com/office/drawing/2013/main/command">
      <pc:docMk xmlns:pc="http://schemas.microsoft.com/office/powerpoint/2013/main/command"/>
      <pc:sldMk xmlns:pc="http://schemas.microsoft.com/office/powerpoint/2013/main/command" cId="317514630" sldId="2147472766"/>
      <ac:spMk id="4" creationId="{551059FF-B8EF-4D9B-9C94-EDE6E9A13D5A}"/>
      <ac:txMk cp="731" len="3">
        <ac:context len="1125" hash="907817635"/>
      </ac:txMk>
    </ac:txMkLst>
    <p188:pos x="3595963" y="3626347"/>
    <p188:txBody>
      <a:bodyPr/>
      <a:lstStyle/>
      <a:p>
        <a:r>
          <a:rPr lang="es-419"/>
          <a:t>Pending ENG responce</a:t>
        </a:r>
      </a:p>
    </p188:txBody>
  </p188:cm>
</p188:cmLst>
</file>

<file path=ppt/comments/modernComment_7FFFD58C_A92542F1.xml><?xml version="1.0" encoding="utf-8"?>
<p188:cmLst xmlns:a="http://schemas.openxmlformats.org/drawingml/2006/main" xmlns:r="http://schemas.openxmlformats.org/officeDocument/2006/relationships" xmlns:p188="http://schemas.microsoft.com/office/powerpoint/2018/8/main">
  <p188:cm id="{C97D1C2E-36AF-4A15-A04E-15BFAAE0876C}" authorId="{4DA9EC19-07E1-8AD9-B1CD-BE592D377D7B}" created="2024-12-13T21:50:40.852">
    <ac:txMkLst xmlns:ac="http://schemas.microsoft.com/office/drawing/2013/main/command">
      <pc:docMk xmlns:pc="http://schemas.microsoft.com/office/powerpoint/2013/main/command"/>
      <pc:sldMk xmlns:pc="http://schemas.microsoft.com/office/powerpoint/2013/main/command" cId="2837791473" sldId="2147472780"/>
      <ac:spMk id="4" creationId="{551059FF-B8EF-4D9B-9C94-EDE6E9A13D5A}"/>
      <ac:txMk cp="261" len="2">
        <ac:context len="389" hash="838126353"/>
      </ac:txMk>
    </ac:txMkLst>
    <p188:pos x="8275762" y="3414358"/>
    <p188:txBody>
      <a:bodyPr/>
      <a:lstStyle/>
      <a:p>
        <a:r>
          <a:rPr lang="es-419"/>
          <a:t>Same as before</a:t>
        </a:r>
      </a:p>
    </p188:txBody>
  </p188:cm>
</p188:cmLst>
</file>

<file path=ppt/comments/modernComment_7FFFD593_F93A5678.xml><?xml version="1.0" encoding="utf-8"?>
<p188:cmLst xmlns:a="http://schemas.openxmlformats.org/drawingml/2006/main" xmlns:r="http://schemas.openxmlformats.org/officeDocument/2006/relationships" xmlns:p188="http://schemas.microsoft.com/office/powerpoint/2018/8/main">
  <p188:cm id="{C60EEEDA-7679-4159-81B9-97AF2AE57E6A}" authorId="{4DA9EC19-07E1-8AD9-B1CD-BE592D377D7B}" created="2024-12-13T21:49:33.328">
    <ac:txMkLst xmlns:ac="http://schemas.microsoft.com/office/drawing/2013/main/command">
      <pc:docMk xmlns:pc="http://schemas.microsoft.com/office/powerpoint/2013/main/command"/>
      <pc:sldMk xmlns:pc="http://schemas.microsoft.com/office/powerpoint/2013/main/command" cId="4181350008" sldId="2147472787"/>
      <ac:spMk id="4" creationId="{551059FF-B8EF-4D9B-9C94-EDE6E9A13D5A}"/>
      <ac:txMk cp="625" len="3">
        <ac:context len="916" hash="3766003518"/>
      </ac:txMk>
    </ac:txMkLst>
    <p188:pos x="4866042" y="3279867"/>
    <p188:txBody>
      <a:bodyPr/>
      <a:lstStyle/>
      <a:p>
        <a:r>
          <a:rPr lang="es-419"/>
          <a:t>Is this a widely understood acronym?</a:t>
        </a:r>
      </a:p>
    </p188:txBody>
  </p188:cm>
</p188:cmLst>
</file>

<file path=ppt/comments/modernComment_7FFFD594_B2B1B782.xml><?xml version="1.0" encoding="utf-8"?>
<p188:cmLst xmlns:a="http://schemas.openxmlformats.org/drawingml/2006/main" xmlns:r="http://schemas.openxmlformats.org/officeDocument/2006/relationships" xmlns:p188="http://schemas.microsoft.com/office/powerpoint/2018/8/main">
  <p188:cm id="{F31C3561-5B0E-4459-8C5A-A2C85C52F2C3}" authorId="{4DA9EC19-07E1-8AD9-B1CD-BE592D377D7B}" created="2024-12-13T21:25:36.052">
    <ac:txMkLst xmlns:ac="http://schemas.microsoft.com/office/drawing/2013/main/command">
      <pc:docMk xmlns:pc="http://schemas.microsoft.com/office/powerpoint/2013/main/command"/>
      <pc:sldMk xmlns:pc="http://schemas.microsoft.com/office/powerpoint/2013/main/command" cId="2997991298" sldId="2147472788"/>
      <ac:spMk id="4" creationId="{46CAE91E-4AE2-1BA0-2FC8-613159AD9846}"/>
      <ac:txMk cp="272" len="3">
        <ac:context len="1492" hash="17852449"/>
      </ac:txMk>
    </ac:txMkLst>
    <p188:pos x="1310423" y="2034892"/>
    <p188:txBody>
      <a:bodyPr/>
      <a:lstStyle/>
      <a:p>
        <a:r>
          <a:rPr lang="es-419"/>
          <a:t>What is BRG, does this acronym need to be there?</a:t>
        </a:r>
      </a:p>
    </p188:txBody>
  </p188:cm>
  <p188:cm id="{349184F8-0C58-4311-A193-1A2747B12090}" authorId="{4DA9EC19-07E1-8AD9-B1CD-BE592D377D7B}" created="2024-12-13T21:39:11.104">
    <ac:deMkLst xmlns:ac="http://schemas.microsoft.com/office/drawing/2013/main/command">
      <pc:docMk xmlns:pc="http://schemas.microsoft.com/office/powerpoint/2013/main/command"/>
      <pc:sldMk xmlns:pc="http://schemas.microsoft.com/office/powerpoint/2013/main/command" cId="2997991298" sldId="2147472788"/>
      <ac:spMk id="4" creationId="{46CAE91E-4AE2-1BA0-2FC8-613159AD9846}"/>
    </ac:deMkLst>
    <p188:txBody>
      <a:bodyPr/>
      <a:lstStyle/>
      <a:p>
        <a:r>
          <a:rPr lang="es-419"/>
          <a:t>Can the answers be condensed? VERY busy slide</a:t>
        </a:r>
      </a:p>
    </p188:txBody>
  </p188:cm>
</p188:cmLst>
</file>

<file path=ppt/comments/modernComment_7FFFD5A1_AA0C3278.xml><?xml version="1.0" encoding="utf-8"?>
<p188:cmLst xmlns:a="http://schemas.openxmlformats.org/drawingml/2006/main" xmlns:r="http://schemas.openxmlformats.org/officeDocument/2006/relationships" xmlns:p188="http://schemas.microsoft.com/office/powerpoint/2018/8/main">
  <p188:cm id="{9113CA7C-0251-487B-8D1F-F40675209D76}" authorId="{4DA9EC19-07E1-8AD9-B1CD-BE592D377D7B}" created="2024-12-12T14:55:18.541">
    <ac:txMkLst xmlns:ac="http://schemas.microsoft.com/office/drawing/2013/main/command">
      <pc:docMk xmlns:pc="http://schemas.microsoft.com/office/powerpoint/2013/main/command"/>
      <pc:sldMk xmlns:pc="http://schemas.microsoft.com/office/powerpoint/2013/main/command" cId="2852926072" sldId="2147472801"/>
      <ac:spMk id="4" creationId="{46CAE91E-4AE2-1BA0-2FC8-613159AD9846}"/>
      <ac:txMk cp="166" len="4">
        <ac:context len="389" hash="4112102271"/>
      </ac:txMk>
    </ac:txMkLst>
    <p188:pos x="10863213" y="1182580"/>
    <p188:txBody>
      <a:bodyPr/>
      <a:lstStyle/>
      <a:p>
        <a:r>
          <a:rPr lang="es-419"/>
          <a:t>DMAP and EOCCO- are these familiar terms with the audience that need to be spelled out? </a:t>
        </a:r>
      </a:p>
    </p188:txBody>
  </p188:cm>
</p188:cmLst>
</file>

<file path=ppt/comments/modernComment_7FFFD5A2_35510BA6.xml><?xml version="1.0" encoding="utf-8"?>
<p188:cmLst xmlns:a="http://schemas.openxmlformats.org/drawingml/2006/main" xmlns:r="http://schemas.openxmlformats.org/officeDocument/2006/relationships" xmlns:p188="http://schemas.microsoft.com/office/powerpoint/2018/8/main">
  <p188:cm id="{36E8AD56-E64D-4FB2-B30C-BB00FCB365FD}" authorId="{4DA9EC19-07E1-8AD9-B1CD-BE592D377D7B}" created="2024-12-13T21:26:30.493">
    <ac:txMkLst xmlns:ac="http://schemas.microsoft.com/office/drawing/2013/main/command">
      <pc:docMk xmlns:pc="http://schemas.microsoft.com/office/powerpoint/2013/main/command"/>
      <pc:sldMk xmlns:pc="http://schemas.microsoft.com/office/powerpoint/2013/main/command" cId="894503846" sldId="2147472802"/>
      <ac:spMk id="4" creationId="{46CAE91E-4AE2-1BA0-2FC8-613159AD9846}"/>
      <ac:txMk cp="736" len="4">
        <ac:context len="1925" hash="2650448864"/>
      </ac:txMk>
    </ac:txMkLst>
    <p188:pos x="8905322" y="2927781"/>
    <p188:txBody>
      <a:bodyPr/>
      <a:lstStyle/>
      <a:p>
        <a:r>
          <a:rPr lang="es-419"/>
          <a:t>Pending DMAP input on the ENG side</a:t>
        </a:r>
      </a:p>
    </p188:txBody>
  </p188:cm>
</p188:cmLst>
</file>

<file path=ppt/comments/modernComment_7FFFD5C6_FF3D6DB0.xml><?xml version="1.0" encoding="utf-8"?>
<p188:cmLst xmlns:a="http://schemas.openxmlformats.org/drawingml/2006/main" xmlns:r="http://schemas.openxmlformats.org/officeDocument/2006/relationships" xmlns:p188="http://schemas.microsoft.com/office/powerpoint/2018/8/main">
  <p188:cm id="{E3060071-ECE1-42BE-A4C1-6D96E3DECFA5}" authorId="{4DA9EC19-07E1-8AD9-B1CD-BE592D377D7B}" created="2024-12-12T14:33:48.823">
    <ac:txMkLst xmlns:ac="http://schemas.microsoft.com/office/drawing/2013/main/command">
      <pc:docMk xmlns:pc="http://schemas.microsoft.com/office/powerpoint/2013/main/command"/>
      <pc:sldMk xmlns:pc="http://schemas.microsoft.com/office/powerpoint/2013/main/command" cId="4282215856" sldId="2147472838"/>
      <ac:spMk id="4" creationId="{551059FF-B8EF-4D9B-9C94-EDE6E9A13D5A}"/>
      <ac:txMk cp="388">
        <ac:context len="389" hash="1834501996"/>
      </ac:txMk>
    </ac:txMkLst>
    <p188:pos x="5091499" y="4999597"/>
    <p188:txBody>
      <a:bodyPr/>
      <a:lstStyle/>
      <a:p>
        <a:r>
          <a:rPr lang="es-419"/>
          <a:t>I propose to link the resource directly in Spanish. Less scrolling and  improves the potential for someone to find what they are looking for</a:t>
        </a:r>
      </a:p>
    </p188:txBody>
  </p188:cm>
  <p188:cm id="{4987FF8B-4220-433C-9246-812E13CAFA2D}" authorId="{4DA9EC19-07E1-8AD9-B1CD-BE592D377D7B}" created="2024-12-12T14:38:33.178">
    <ac:deMkLst xmlns:ac="http://schemas.microsoft.com/office/drawing/2013/main/command">
      <pc:docMk xmlns:pc="http://schemas.microsoft.com/office/powerpoint/2013/main/command"/>
      <pc:sldMk xmlns:pc="http://schemas.microsoft.com/office/powerpoint/2013/main/command" cId="4282215856" sldId="2147472838"/>
      <ac:spMk id="4" creationId="{551059FF-B8EF-4D9B-9C94-EDE6E9A13D5A}"/>
    </ac:deMkLst>
    <p188:txBody>
      <a:bodyPr/>
      <a:lstStyle/>
      <a:p>
        <a:r>
          <a:rPr lang="es-419"/>
          <a:t>I was able to pull the Spanish guide, but unable to find the Spanish video or the version with a translator</a:t>
        </a:r>
      </a:p>
    </p188:txBody>
  </p188:cm>
</p188:cmLst>
</file>

<file path=ppt/comments/modernComment_7FFFD5CC_15D4BC88.xml><?xml version="1.0" encoding="utf-8"?>
<p188:cmLst xmlns:a="http://schemas.openxmlformats.org/drawingml/2006/main" xmlns:r="http://schemas.openxmlformats.org/officeDocument/2006/relationships" xmlns:p188="http://schemas.microsoft.com/office/powerpoint/2018/8/main">
  <p188:cm id="{E3BF277E-E77F-49E5-8650-A5221DE69252}" authorId="{4DA9EC19-07E1-8AD9-B1CD-BE592D377D7B}" created="2024-12-13T21:57:49.628">
    <ac:txMkLst xmlns:ac="http://schemas.microsoft.com/office/drawing/2013/main/command">
      <pc:docMk xmlns:pc="http://schemas.microsoft.com/office/powerpoint/2013/main/command"/>
      <pc:sldMk xmlns:pc="http://schemas.microsoft.com/office/powerpoint/2013/main/command" cId="366263432" sldId="2147472844"/>
      <ac:spMk id="17" creationId="{E1BD81C4-81F9-542B-FC15-8DCC84F4772C}"/>
      <ac:txMk cp="77" len="12">
        <ac:context len="577" hash="3786223729"/>
      </ac:txMk>
    </ac:txMkLst>
    <p188:pos x="3991087" y="667946"/>
    <p188:replyLst>
      <p188:reply id="{9015516B-D06F-4A73-9EE4-F66CB788E19B}" authorId="{01514FE5-FDF6-6236-2C09-22BFC7BB7DE2}" created="2024-12-18T01:54:32.154">
        <p188:txBody>
          <a:bodyPr/>
          <a:lstStyle/>
          <a:p>
            <a:r>
              <a:rPr lang="en-US"/>
              <a:t>I just added the new registration link for next year.</a:t>
            </a:r>
          </a:p>
        </p188:txBody>
      </p188:reply>
    </p188:replyLst>
    <p188:txBody>
      <a:bodyPr/>
      <a:lstStyle/>
      <a:p>
        <a:r>
          <a:rPr lang="es-419"/>
          <a:t>Assuming future session, not past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6D860-3EA9-47C0-885C-98A9F2841ECA}" type="datetimeFigureOut">
              <a:rPr lang="en-US" smtClean="0"/>
              <a:t>12/18/2024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7B2F8-BF07-4284-B7F6-FE7212169C20}" type="slidenum">
              <a:rPr lang="en-US" smtClean="0"/>
              <a:t>‹#›</a:t>
            </a:fld>
            <a:endParaRPr lang="en-US"/>
          </a:p>
        </p:txBody>
      </p:sp>
    </p:spTree>
    <p:extLst>
      <p:ext uri="{BB962C8B-B14F-4D97-AF65-F5344CB8AC3E}">
        <p14:creationId xmlns:p14="http://schemas.microsoft.com/office/powerpoint/2010/main" val="1566466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pPr>
              <a:defRPr/>
            </a:pPr>
            <a:fld id="{52FBA656-2094-476E-B4F0-5DF7337DF100}" type="slidenum">
              <a:rPr lang="en-US" altLang="en-US" smtClean="0"/>
              <a:pPr>
                <a:defRPr/>
              </a:pPr>
              <a:t>1</a:t>
            </a:fld>
            <a:endParaRPr lang="en-US" altLang="en-US"/>
          </a:p>
        </p:txBody>
      </p:sp>
    </p:spTree>
    <p:extLst>
      <p:ext uri="{BB962C8B-B14F-4D97-AF65-F5344CB8AC3E}">
        <p14:creationId xmlns:p14="http://schemas.microsoft.com/office/powerpoint/2010/main" val="3792666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spc="-35">
                <a:effectLst/>
                <a:latin typeface="Calibri" panose="020F0502020204030204" pitchFamily="34" charset="0"/>
              </a:rPr>
              <a:t>La inscripción de Puente a OHP sucedió y será de las siguientes maneras.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spc="-35">
                <a:effectLst/>
                <a:latin typeface="Calibri" panose="020F0502020204030204" pitchFamily="34" charset="0"/>
              </a:rPr>
              <a:t>
La mayor parte de los inscritos en Puente a OHP han sido las personas que actualmente están en OHP y que se identifican con ingresos del 138 al 200% del Nivel Federal de Pobreza durante el proceso de </a:t>
            </a:r>
            <a:r>
              <a:rPr lang="es-ES" sz="1200" b="0" spc="-35" err="1">
                <a:effectLst/>
                <a:latin typeface="Calibri" panose="020F0502020204030204" pitchFamily="34" charset="0"/>
              </a:rPr>
              <a:t>redeterminación</a:t>
            </a:r>
            <a:r>
              <a:rPr lang="es-ES" sz="1200" b="0" spc="-35">
                <a:effectLst/>
                <a:latin typeface="Calibri" panose="020F0502020204030204" pitchFamily="34" charset="0"/>
              </a:rPr>
              <a:t> de Medicaid.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spc="-35">
                <a:effectLst/>
                <a:latin typeface="Calibri" panose="020F0502020204030204" pitchFamily="34" charset="0"/>
              </a:rPr>
              <a:t>
Esperamos que más de 35,000 personas eventualmente se muden a Puente a OHP desde el Mercado de Seguros de Salud, aunque no es probable que todas estas personas se muden a Puente a OHP de inmediato.
Por último, esperamos que alrededor de 11,000 personas se inscriban en el BHP que anteriormente no tenían seguro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342900" indent="-342900">
              <a:buFont typeface="Arial" panose="020B0604020202020204" pitchFamily="34" charset="0"/>
              <a:buChar char="•"/>
            </a:pPr>
            <a:r>
              <a:rPr lang="es-ES" err="1"/>
              <a:t>Matendra</a:t>
            </a:r>
            <a:r>
              <a:rPr lang="es-ES"/>
              <a:t> cubiertos a ~55,000 personas con un 138-200% de FPL que de otra manera </a:t>
            </a:r>
            <a:r>
              <a:rPr lang="es-ES" err="1"/>
              <a:t>perderian</a:t>
            </a:r>
            <a:r>
              <a:rPr lang="es-ES"/>
              <a:t> Medicaid.
Sin un BHP, más de 20,000 personas podrían perder la cobertura durante el proceso de migración de Medicaid al Mercado.
Más de 11,000 personas que actualmente no tienen seguro se inscribirán.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E54BA-100A-4AE8-9F58-D07C0F2609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144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OHP Bridge is a new category of OHP benefits and is for adults with incomes above OHP Plus eligibility up to 200 percent of the federal poverty level. To qualify, individuals must be 19 to 64 years old, not have access to other affordable health insurance, and have an eligible citizenship or immigration status. </a:t>
            </a:r>
          </a:p>
          <a:p>
            <a:endParaRPr lang="en-US"/>
          </a:p>
          <a:p>
            <a:r>
              <a:rPr lang="en-US"/>
              <a:t>OHP Bridge is very similar to OHP Plus, except for Long-Term Services and Supports and Health Related Social Need services. </a:t>
            </a:r>
          </a:p>
          <a:p>
            <a:endParaRPr lang="en-US"/>
          </a:p>
          <a:p>
            <a:r>
              <a:rPr lang="en-US"/>
              <a:t>Eligibility rules largely mirror Marketplace eligibility guidelines per the Affordable Care Act. We will discuss more about eligibility throughout this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206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Aquellos</a:t>
            </a:r>
            <a:r>
              <a:rPr lang="en-US"/>
              <a:t> con planes del mercado </a:t>
            </a:r>
            <a:r>
              <a:rPr lang="en-US" err="1"/>
              <a:t>podran</a:t>
            </a:r>
            <a:r>
              <a:rPr lang="en-US"/>
              <a:t> </a:t>
            </a:r>
            <a:r>
              <a:rPr lang="en-US" err="1"/>
              <a:t>mantener</a:t>
            </a:r>
            <a:r>
              <a:rPr lang="en-US"/>
              <a:t> </a:t>
            </a:r>
            <a:r>
              <a:rPr lang="en-US" err="1"/>
              <a:t>su</a:t>
            </a:r>
            <a:r>
              <a:rPr lang="en-US"/>
              <a:t> plan hasta </a:t>
            </a:r>
            <a:r>
              <a:rPr lang="en-US" err="1"/>
              <a:t>por</a:t>
            </a:r>
            <a:r>
              <a:rPr lang="en-US"/>
              <a:t> dos </a:t>
            </a:r>
            <a:r>
              <a:rPr lang="en-US" err="1"/>
              <a:t>años</a:t>
            </a:r>
            <a:r>
              <a:rPr lang="en-US"/>
              <a:t> </a:t>
            </a:r>
            <a:r>
              <a:rPr lang="en-US" err="1"/>
              <a:t>si</a:t>
            </a:r>
            <a:r>
              <a:rPr lang="en-US"/>
              <a:t> es que, </a:t>
            </a:r>
            <a:r>
              <a:rPr lang="en-US" err="1"/>
              <a:t>aceptan</a:t>
            </a:r>
            <a:r>
              <a:rPr lang="en-US"/>
              <a:t> </a:t>
            </a:r>
            <a:r>
              <a:rPr lang="en-US" err="1"/>
              <a:t>inscribirse</a:t>
            </a:r>
            <a:r>
              <a:rPr lang="en-US"/>
              <a:t> de </a:t>
            </a:r>
            <a:r>
              <a:rPr lang="en-US" err="1"/>
              <a:t>manera</a:t>
            </a:r>
            <a:r>
              <a:rPr lang="en-US"/>
              <a:t> </a:t>
            </a:r>
            <a:r>
              <a:rPr lang="en-US" err="1"/>
              <a:t>automatica</a:t>
            </a:r>
            <a:r>
              <a:rPr lang="en-US"/>
              <a:t> para </a:t>
            </a:r>
            <a:r>
              <a:rPr lang="en-US" err="1"/>
              <a:t>el</a:t>
            </a:r>
            <a:r>
              <a:rPr lang="en-US"/>
              <a:t> </a:t>
            </a:r>
            <a:r>
              <a:rPr lang="en-US" err="1"/>
              <a:t>siguiente</a:t>
            </a:r>
            <a:r>
              <a:rPr lang="en-US"/>
              <a:t> </a:t>
            </a:r>
            <a:r>
              <a:rPr lang="en-US" err="1"/>
              <a:t>año</a:t>
            </a:r>
            <a:r>
              <a:rPr lang="en-US"/>
              <a:t> del plan.</a:t>
            </a:r>
          </a:p>
          <a:p>
            <a:endParaRPr lang="en-US"/>
          </a:p>
          <a:p>
            <a:r>
              <a:rPr lang="en-US"/>
              <a:t>Tambien </a:t>
            </a:r>
            <a:r>
              <a:rPr lang="en-US" err="1"/>
              <a:t>si</a:t>
            </a:r>
            <a:r>
              <a:rPr lang="en-US"/>
              <a:t> es que no </a:t>
            </a:r>
            <a:r>
              <a:rPr lang="en-US" err="1"/>
              <a:t>reportan</a:t>
            </a:r>
            <a:r>
              <a:rPr lang="en-US"/>
              <a:t> </a:t>
            </a:r>
            <a:r>
              <a:rPr lang="en-US" err="1"/>
              <a:t>ningun</a:t>
            </a:r>
            <a:r>
              <a:rPr lang="en-US"/>
              <a:t> </a:t>
            </a:r>
            <a:r>
              <a:rPr lang="en-US" err="1"/>
              <a:t>cambio</a:t>
            </a:r>
            <a:r>
              <a:rPr lang="en-US"/>
              <a:t>, </a:t>
            </a:r>
            <a:r>
              <a:rPr lang="en-US" err="1"/>
              <a:t>recuerden</a:t>
            </a:r>
            <a:r>
              <a:rPr lang="en-US"/>
              <a:t> que </a:t>
            </a:r>
            <a:r>
              <a:rPr lang="en-US" err="1"/>
              <a:t>cualquier</a:t>
            </a:r>
            <a:r>
              <a:rPr lang="en-US"/>
              <a:t> </a:t>
            </a:r>
            <a:r>
              <a:rPr lang="en-US" err="1"/>
              <a:t>cambio</a:t>
            </a:r>
            <a:r>
              <a:rPr lang="en-US"/>
              <a:t> de </a:t>
            </a:r>
            <a:r>
              <a:rPr lang="en-US" err="1"/>
              <a:t>vida</a:t>
            </a:r>
            <a:r>
              <a:rPr lang="en-US"/>
              <a:t> que </a:t>
            </a:r>
            <a:r>
              <a:rPr lang="en-US" err="1"/>
              <a:t>tengan</a:t>
            </a:r>
            <a:r>
              <a:rPr lang="en-US"/>
              <a:t> </a:t>
            </a:r>
            <a:r>
              <a:rPr lang="en-US" err="1"/>
              <a:t>tienen</a:t>
            </a:r>
            <a:r>
              <a:rPr lang="en-US"/>
              <a:t> que actualizer </a:t>
            </a:r>
            <a:r>
              <a:rPr lang="en-US" err="1"/>
              <a:t>su</a:t>
            </a:r>
            <a:r>
              <a:rPr lang="en-US"/>
              <a:t> </a:t>
            </a:r>
            <a:r>
              <a:rPr lang="en-US" err="1"/>
              <a:t>solicitud</a:t>
            </a:r>
            <a:r>
              <a:rPr lang="en-US"/>
              <a:t> y </a:t>
            </a:r>
            <a:r>
              <a:rPr lang="en-US" err="1"/>
              <a:t>si</a:t>
            </a:r>
            <a:r>
              <a:rPr lang="en-US"/>
              <a:t> es que </a:t>
            </a:r>
            <a:r>
              <a:rPr lang="en-US" err="1"/>
              <a:t>alguien</a:t>
            </a:r>
            <a:r>
              <a:rPr lang="en-US"/>
              <a:t> se </a:t>
            </a:r>
            <a:r>
              <a:rPr lang="en-US" err="1"/>
              <a:t>mueve</a:t>
            </a:r>
            <a:r>
              <a:rPr lang="en-US"/>
              <a:t> a Puente a OHP, </a:t>
            </a:r>
            <a:r>
              <a:rPr lang="en-US" err="1"/>
              <a:t>esa</a:t>
            </a:r>
            <a:r>
              <a:rPr lang="en-US"/>
              <a:t> persona es responsible de </a:t>
            </a:r>
            <a:r>
              <a:rPr lang="en-US" err="1"/>
              <a:t>cancelar</a:t>
            </a:r>
            <a:r>
              <a:rPr lang="en-US"/>
              <a:t> </a:t>
            </a:r>
            <a:r>
              <a:rPr lang="en-US" err="1"/>
              <a:t>su</a:t>
            </a:r>
            <a:r>
              <a:rPr lang="en-US"/>
              <a:t> </a:t>
            </a:r>
            <a:r>
              <a:rPr lang="en-US" err="1"/>
              <a:t>cobertura</a:t>
            </a:r>
            <a:r>
              <a:rPr lang="en-US"/>
              <a:t> con </a:t>
            </a:r>
            <a:r>
              <a:rPr lang="en-US" err="1"/>
              <a:t>el</a:t>
            </a:r>
            <a:r>
              <a:rPr lang="en-US"/>
              <a:t> mercado</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206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OHP Bridge: is a new category of OHP benefits and is for adults with incomes above OHP Plus eligibility up to 200 percent of the federal poverty level. To qualify, individuals must be 19 to 64 years old, not have access to other affordable health insurance, and have an eligible citizenship or immigration status. </a:t>
            </a:r>
          </a:p>
          <a:p>
            <a:endParaRPr lang="en-US"/>
          </a:p>
          <a:p>
            <a:r>
              <a:rPr lang="en-US"/>
              <a:t>OHP Bridge is very similar to OHP Plus, except for Long-Term Services and Supports and Health Related Social Need services. </a:t>
            </a:r>
          </a:p>
          <a:p>
            <a:endParaRPr lang="en-US"/>
          </a:p>
          <a:p>
            <a:r>
              <a:rPr lang="en-US"/>
              <a:t>Eligibility rules largely mirror Marketplace eligibility guidelines per the Affordable Care Act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286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Puente a OHP : is a new category of OHP benefits and is for adults with incomes above OHP Plus eligibility up to 200 percent of the federal poverty level. To qualify, individuals must be 19 to 64 years old, not have access to other affordable health insurance, and have an eligible citizenship or immigration status. </a:t>
            </a:r>
          </a:p>
          <a:p>
            <a:endParaRPr lang="en-US"/>
          </a:p>
          <a:p>
            <a:r>
              <a:rPr lang="en-US"/>
              <a:t>Puente a OHP  is very similar to OHP Plus, except for Long-Term Services and Supports and Health Related Social Need services. </a:t>
            </a:r>
          </a:p>
          <a:p>
            <a:endParaRPr lang="en-US"/>
          </a:p>
          <a:p>
            <a:r>
              <a:rPr lang="en-US"/>
              <a:t>Eligibility rules largely mirror Marketplace eligibility guidelines per the Affordable Care Act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286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587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587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880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880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that questions must be submitted at least a week before the next meeting or it will be added to the following month’s agenda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37DFE-215C-40FC-8C18-4BE1A18393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751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pPr>
              <a:defRPr/>
            </a:pPr>
            <a:fld id="{52FBA656-2094-476E-B4F0-5DF7337DF100}" type="slidenum">
              <a:rPr lang="en-US" altLang="en-US" smtClean="0"/>
              <a:pPr>
                <a:defRPr/>
              </a:pPr>
              <a:t>2</a:t>
            </a:fld>
            <a:endParaRPr lang="en-US" altLang="en-US"/>
          </a:p>
        </p:txBody>
      </p:sp>
    </p:spTree>
    <p:extLst>
      <p:ext uri="{BB962C8B-B14F-4D97-AF65-F5344CB8AC3E}">
        <p14:creationId xmlns:p14="http://schemas.microsoft.com/office/powerpoint/2010/main" val="186990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that questions must be submitted at least a week before the next meeting or it will be added to the following month’s agenda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37DFE-215C-40FC-8C18-4BE1A1839332}"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460751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33333"/>
                </a:solidFill>
                <a:effectLst/>
                <a:latin typeface="Helvetica" panose="020B0604020202020204" pitchFamily="34" charset="0"/>
                <a:cs typeface="Helvetica" panose="020B0604020202020204" pitchFamily="34" charset="0"/>
              </a:rPr>
              <a:t>During the COVID-19 public health emergency (PHE), the federal government extended health coverage, services and supports for people with disabilities and older adults, and provided extra food benefits. Some of these flexibilities and temporary programs </a:t>
            </a:r>
            <a:r>
              <a:rPr lang="en-US">
                <a:solidFill>
                  <a:srgbClr val="333333"/>
                </a:solidFill>
                <a:latin typeface="Helvetica" panose="020B0604020202020204" pitchFamily="34" charset="0"/>
                <a:cs typeface="Helvetica" panose="020B0604020202020204" pitchFamily="34" charset="0"/>
              </a:rPr>
              <a:t>are ending</a:t>
            </a:r>
            <a:r>
              <a:rPr lang="en-US" b="0" i="0">
                <a:solidFill>
                  <a:srgbClr val="333333"/>
                </a:solidFill>
                <a:effectLst/>
                <a:latin typeface="Helvetica" panose="020B0604020202020204" pitchFamily="34" charset="0"/>
                <a:cs typeface="Helvetica" panose="020B0604020202020204" pitchFamily="34" charset="0"/>
              </a:rPr>
              <a:t> </a:t>
            </a:r>
            <a:r>
              <a:rPr lang="en-US">
                <a:solidFill>
                  <a:srgbClr val="333333"/>
                </a:solidFill>
                <a:latin typeface="Helvetica" panose="020B0604020202020204" pitchFamily="34" charset="0"/>
                <a:cs typeface="Helvetica" panose="020B0604020202020204" pitchFamily="34" charset="0"/>
              </a:rPr>
              <a:t>or have ended as</a:t>
            </a:r>
            <a:r>
              <a:rPr lang="en-US" b="0" i="0">
                <a:solidFill>
                  <a:srgbClr val="333333"/>
                </a:solidFill>
                <a:effectLst/>
                <a:latin typeface="Helvetica" panose="020B0604020202020204" pitchFamily="34" charset="0"/>
                <a:cs typeface="Helvetica" panose="020B0604020202020204" pitchFamily="34" charset="0"/>
              </a:rPr>
              <a:t> the federal COVID-19 PHE phases out.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2FBA656-2094-476E-B4F0-5DF7337DF100}" type="slidenum">
              <a:rPr kumimoji="0" lang="en-US" altLang="en-US" sz="13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3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249770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33333"/>
                </a:solidFill>
                <a:effectLst/>
                <a:latin typeface="Helvetica" panose="020B0604020202020204" pitchFamily="34" charset="0"/>
                <a:cs typeface="Helvetica" panose="020B0604020202020204" pitchFamily="34" charset="0"/>
              </a:rPr>
              <a:t>During the COVID-19 public health emergency (PHE), the federal government extended health coverage, services and supports for people with disabilities and older adults, and provided extra food benefits. Some of these flexibilities and temporary programs </a:t>
            </a:r>
            <a:r>
              <a:rPr lang="en-US">
                <a:solidFill>
                  <a:srgbClr val="333333"/>
                </a:solidFill>
                <a:latin typeface="Helvetica" panose="020B0604020202020204" pitchFamily="34" charset="0"/>
                <a:cs typeface="Helvetica" panose="020B0604020202020204" pitchFamily="34" charset="0"/>
              </a:rPr>
              <a:t>are ending</a:t>
            </a:r>
            <a:r>
              <a:rPr lang="en-US" b="0" i="0">
                <a:solidFill>
                  <a:srgbClr val="333333"/>
                </a:solidFill>
                <a:effectLst/>
                <a:latin typeface="Helvetica" panose="020B0604020202020204" pitchFamily="34" charset="0"/>
                <a:cs typeface="Helvetica" panose="020B0604020202020204" pitchFamily="34" charset="0"/>
              </a:rPr>
              <a:t> </a:t>
            </a:r>
            <a:r>
              <a:rPr lang="en-US">
                <a:solidFill>
                  <a:srgbClr val="333333"/>
                </a:solidFill>
                <a:latin typeface="Helvetica" panose="020B0604020202020204" pitchFamily="34" charset="0"/>
                <a:cs typeface="Helvetica" panose="020B0604020202020204" pitchFamily="34" charset="0"/>
              </a:rPr>
              <a:t>or have ended as</a:t>
            </a:r>
            <a:r>
              <a:rPr lang="en-US" b="0" i="0">
                <a:solidFill>
                  <a:srgbClr val="333333"/>
                </a:solidFill>
                <a:effectLst/>
                <a:latin typeface="Helvetica" panose="020B0604020202020204" pitchFamily="34" charset="0"/>
                <a:cs typeface="Helvetica" panose="020B0604020202020204" pitchFamily="34" charset="0"/>
              </a:rPr>
              <a:t> the federal COVID-19 PHE phases out.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2FBA656-2094-476E-B4F0-5DF7337DF100}" type="slidenum">
              <a:rPr kumimoji="0" lang="en-US" altLang="en-US" sz="13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3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912122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OHP Bridge is a new category of OHP benefits and is for adults with incomes above OHP Plus eligibility up to 200 percent of the federal poverty level. To qualify, individuals must be 19 to 64 years old, not have access to other affordable health insurance, and have an eligible citizenship or immigration status. </a:t>
            </a:r>
          </a:p>
          <a:p>
            <a:endParaRPr lang="en-US"/>
          </a:p>
          <a:p>
            <a:r>
              <a:rPr lang="en-US"/>
              <a:t>OHP Bridge is very similar to OHP Plus, except for Long-Term Services and Supports and Health Related Social Need services. </a:t>
            </a:r>
          </a:p>
          <a:p>
            <a:endParaRPr lang="en-US"/>
          </a:p>
          <a:p>
            <a:r>
              <a:rPr lang="en-US"/>
              <a:t>Eligibility rules largely mirror Marketplace eligibility guidelines per the Affordable Care Act. We will discuss more about eligibility throughout this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160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Puente a OHP  is a new category of OHP benefits and is for adults with incomes above OHP Plus eligibility up to 200 percent of the federal poverty level. To qualify, individuals must be 19 to 64 years old, not have access to other affordable health insurance, and have an eligible citizenship or immigration status. </a:t>
            </a:r>
          </a:p>
          <a:p>
            <a:endParaRPr lang="en-US"/>
          </a:p>
          <a:p>
            <a:r>
              <a:rPr lang="en-US"/>
              <a:t>Puente a OHP  is very similar to OHP Plus, except for Long-Term Services and Supports and Health Related Social Need services. </a:t>
            </a:r>
          </a:p>
          <a:p>
            <a:endParaRPr lang="en-US"/>
          </a:p>
          <a:p>
            <a:r>
              <a:rPr lang="en-US"/>
              <a:t>Eligibility rules largely mirror Marketplace eligibility guidelines per the Affordable Care Act. We will discuss more about eligibility throughout this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160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Speakers notes: Benefit reduction is keeping some form of benefits, but not the same ones. Most commonly, this is going from OHP to only a Medicare Savings Program. This category dropped significantly when we restored OSIPM benefits, and started to rise significantly (+4000, from .9% to 1.2%) over the last month.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EB0BF-CF98-4441-914C-D0FC4DCE82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358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Speakers notes: Benefit reduction is keeping some form of benefits, but not the same ones. Most commonly, this is going from OHP to only a Medicare Savings Program. This category dropped significantly when we restored OSIPM benefits, and started to rise significantly (+4000, from .9% to 1.2%) over the last month.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EB0BF-CF98-4441-914C-D0FC4DCE82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181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Speakers notes: Benefit reduction is keeping some form of benefits, but not the same ones. Most commonly, this is going from OHP to only a Medicare Savings Program. This category dropped significantly when we restored OSIPM benefits, and started to rise significantly (+4000, from .9% to 1.2%) over the last month.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EB0BF-CF98-4441-914C-D0FC4DCE82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487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Speakers notes: Benefit reduction is keeping some form of benefits, but not the same ones. Most commonly, this is going from OHP to only a Medicare Savings Program. This category dropped significantly when we restored OSIPM benefits, and started to rise significantly (+4000, from .9% to 1.2%) over the last month.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EB0BF-CF98-4441-914C-D0FC4DCE82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604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OHP Bridge is a new category of OHP benefits and is for adults with incomes above OHP Plus eligibility up to 200 percent of the federal poverty level. To qualify, individuals must be 19 to 64 years old, not have access to other affordable health insurance, and have an eligible citizenship or immigration status. </a:t>
            </a:r>
          </a:p>
          <a:p>
            <a:endParaRPr lang="en-US"/>
          </a:p>
          <a:p>
            <a:r>
              <a:rPr lang="en-US"/>
              <a:t>OHP Bridge is very similar to OHP Plus, except for Long-Term Services and Supports and Health Related Social Need services. </a:t>
            </a:r>
          </a:p>
          <a:p>
            <a:endParaRPr lang="en-US"/>
          </a:p>
          <a:p>
            <a:r>
              <a:rPr lang="en-US"/>
              <a:t>Eligibility rules largely mirror Marketplace eligibility guidelines per the Affordable Care Act. We will discuss more about eligibility throughout this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617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OHP Bridge is a new category of OHP benefits and is for adults with incomes above OHP Plus eligibility up to 200 percent of the federal poverty level. To qualify, individuals must be 19 to 64 years old, not have access to other affordable health insurance, and have an eligible citizenship or immigration status. </a:t>
            </a:r>
          </a:p>
          <a:p>
            <a:endParaRPr lang="en-US"/>
          </a:p>
          <a:p>
            <a:r>
              <a:rPr lang="en-US"/>
              <a:t>OHP Bridge is very similar to OHP Plus, except for Long-Term Services and Supports and Health Related Social Need services. </a:t>
            </a:r>
          </a:p>
          <a:p>
            <a:endParaRPr lang="en-US"/>
          </a:p>
          <a:p>
            <a:r>
              <a:rPr lang="en-US"/>
              <a:t>Eligibility rules largely mirror Marketplace eligibility guidelines per the Affordable Care Act. We will discuss more about eligibility throughout this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868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OHP Bridge is a new category of OHP benefits and is for adults with incomes above OHP Plus eligibility up to 200 percent of the federal poverty level. To qualify, individuals must be 19 to 64 years old, not have access to other affordable health insurance, and have an eligible citizenship or immigration status. </a:t>
            </a:r>
          </a:p>
          <a:p>
            <a:endParaRPr lang="en-US"/>
          </a:p>
          <a:p>
            <a:r>
              <a:rPr lang="en-US"/>
              <a:t>OHP Bridge is very similar to OHP Plus, except for Long-Term Services and Supports and Health Related Social Need services. </a:t>
            </a:r>
          </a:p>
          <a:p>
            <a:endParaRPr lang="en-US"/>
          </a:p>
          <a:p>
            <a:r>
              <a:rPr lang="en-US"/>
              <a:t>Eligibility rules largely mirror Marketplace eligibility guidelines per the Affordable Care Act. We will discuss more about eligibility throughout this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842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OHP Bridge is a new category of OHP benefits and is for adults with incomes above OHP Plus eligibility up to 200 percent of the federal poverty level. To qualify, individuals must be 19 to 64 years old, not have access to other affordable health insurance, and have an eligible citizenship or immigration status. </a:t>
            </a:r>
          </a:p>
          <a:p>
            <a:endParaRPr lang="en-US"/>
          </a:p>
          <a:p>
            <a:r>
              <a:rPr lang="en-US"/>
              <a:t>OHP Bridge is very similar to OHP Plus, except for Long-Term Services and Supports and Health Related Social Need services. </a:t>
            </a:r>
          </a:p>
          <a:p>
            <a:endParaRPr lang="en-US"/>
          </a:p>
          <a:p>
            <a:r>
              <a:rPr lang="en-US"/>
              <a:t>Eligibility rules largely mirror Marketplace eligibility guidelines per the Affordable Care Act. We will discuss more about eligibility throughout this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929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OHP Bridge is a new category of OHP benefits and is for adults with incomes above OHP Plus eligibility up to 200 percent of the federal poverty level. To qualify, individuals must be 19 to 64 years old, not have access to other affordable health insurance, and have an eligible citizenship or immigration status. </a:t>
            </a:r>
          </a:p>
          <a:p>
            <a:endParaRPr lang="en-US"/>
          </a:p>
          <a:p>
            <a:r>
              <a:rPr lang="en-US"/>
              <a:t>OHP Bridge is very similar to OHP Plus, except for Long-Term Services and Supports and Health Related Social Need services. </a:t>
            </a:r>
          </a:p>
          <a:p>
            <a:endParaRPr lang="en-US"/>
          </a:p>
          <a:p>
            <a:r>
              <a:rPr lang="en-US"/>
              <a:t>Eligibility rules largely mirror Marketplace eligibility guidelines per the Affordable Care Act. We will discuss more about eligibility throughout this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793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OHP Bridge is a new category of OHP benefits and is for adults with incomes above OHP Plus eligibility up to 200 percent of the federal poverty level. To qualify, individuals must be 19 to 64 years old, not have access to other affordable health insurance, and have an eligible citizenship or immigration status. </a:t>
            </a:r>
          </a:p>
          <a:p>
            <a:endParaRPr lang="en-US"/>
          </a:p>
          <a:p>
            <a:r>
              <a:rPr lang="en-US"/>
              <a:t>OHP Bridge is very similar to OHP Plus, except for Long-Term Services and Supports and Health Related Social Need services. </a:t>
            </a:r>
          </a:p>
          <a:p>
            <a:endParaRPr lang="en-US"/>
          </a:p>
          <a:p>
            <a:r>
              <a:rPr lang="en-US"/>
              <a:t>Eligibility rules largely mirror Marketplace eligibility guidelines per the Affordable Care Act. We will discuss more about eligibility throughout this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794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OHP Bridge is a new category of OHP benefits and is for adults with incomes above OHP Plus eligibility up to 200 percent of the federal poverty level. To qualify, individuals must be 19 to 64 years old, not have access to other affordable health insurance, and have an eligible citizenship or immigration status. </a:t>
            </a:r>
          </a:p>
          <a:p>
            <a:endParaRPr lang="en-US"/>
          </a:p>
          <a:p>
            <a:r>
              <a:rPr lang="en-US"/>
              <a:t>OHP Bridge is very similar to OHP Plus, except for Long-Term Services and Supports and Health Related Social Need services. </a:t>
            </a:r>
          </a:p>
          <a:p>
            <a:endParaRPr lang="en-US"/>
          </a:p>
          <a:p>
            <a:r>
              <a:rPr lang="en-US"/>
              <a:t>Eligibility rules largely mirror Marketplace eligibility guidelines per the Affordable Care Act. We will discuss more about eligibility throughout this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507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2482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248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472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783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will be a chart on the next slide for a visual representation of these timelines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434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OHP Bridge es una nueva categoría de beneficios de OHP y es para adultos con ingresos por encima de la elegibilidad de OHP Plus hasta el 200 por ciento del nivel federal de pobreza. Para calificar, las personas deben tener entre 19 y 64 años, no tener acceso a otro seguro de salud asequible y tener una ciudadanía o estatus migratorio elegible. 
</a:t>
            </a:r>
          </a:p>
          <a:p>
            <a:r>
              <a:rPr lang="es-ES"/>
              <a:t>OHP Bridge es muy similar a OHP Plus, excepto por los servicios y apoyos a largo plazo y los servicios de necesidad social relacionados con la salud. 
</a:t>
            </a:r>
          </a:p>
          <a:p>
            <a:r>
              <a:rPr lang="es-ES"/>
              <a:t>Las reglas de elegibilidad reflejan en gran medida las pautas de elegibilidad del Mercado según la Ley del Cuidado de Salud a Bajo Precio. Discutiremos más sobre la elegibilidad a lo largo de esta capacitación.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7192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will be a chart on the next slide for a visual representation of these timelines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0984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234D8-6C39-4B34-39DE-2BDE551EE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932D2A-8532-30EF-FC77-ABF521BCB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17FB12-B5DB-8DD7-86B4-8A93C5E52262}"/>
              </a:ext>
            </a:extLst>
          </p:cNvPr>
          <p:cNvSpPr>
            <a:spLocks noGrp="1"/>
          </p:cNvSpPr>
          <p:nvPr>
            <p:ph type="body" idx="1"/>
          </p:nvPr>
        </p:nvSpPr>
        <p:spPr/>
        <p:txBody>
          <a:bodyPr/>
          <a:lstStyle/>
          <a:p>
            <a:r>
              <a:rPr lang="en-US"/>
              <a:t>There will be a chart on the next slide for a visual representation of these timelines</a:t>
            </a:r>
          </a:p>
        </p:txBody>
      </p:sp>
      <p:sp>
        <p:nvSpPr>
          <p:cNvPr id="4" name="Slide Number Placeholder 3">
            <a:extLst>
              <a:ext uri="{FF2B5EF4-FFF2-40B4-BE49-F238E27FC236}">
                <a16:creationId xmlns:a16="http://schemas.microsoft.com/office/drawing/2014/main" id="{79CDBAF4-7887-6427-3197-DCAEFB591E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3530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234D8-6C39-4B34-39DE-2BDE551EE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932D2A-8532-30EF-FC77-ABF521BCB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17FB12-B5DB-8DD7-86B4-8A93C5E52262}"/>
              </a:ext>
            </a:extLst>
          </p:cNvPr>
          <p:cNvSpPr>
            <a:spLocks noGrp="1"/>
          </p:cNvSpPr>
          <p:nvPr>
            <p:ph type="body" idx="1"/>
          </p:nvPr>
        </p:nvSpPr>
        <p:spPr/>
        <p:txBody>
          <a:bodyPr/>
          <a:lstStyle/>
          <a:p>
            <a:r>
              <a:rPr lang="en-US"/>
              <a:t>There will be a chart on the next slide for a visual representation of these timelines</a:t>
            </a:r>
          </a:p>
        </p:txBody>
      </p:sp>
      <p:sp>
        <p:nvSpPr>
          <p:cNvPr id="4" name="Slide Number Placeholder 3">
            <a:extLst>
              <a:ext uri="{FF2B5EF4-FFF2-40B4-BE49-F238E27FC236}">
                <a16:creationId xmlns:a16="http://schemas.microsoft.com/office/drawing/2014/main" id="{79CDBAF4-7887-6427-3197-DCAEFB591E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098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This chart shows the upcoming change in renewal timelines. </a:t>
            </a:r>
            <a:br>
              <a:rPr lang="en-US">
                <a:latin typeface="Calibri"/>
                <a:ea typeface="Calibri"/>
                <a:cs typeface="Calibri"/>
              </a:rPr>
            </a:br>
            <a:br>
              <a:rPr lang="en-US">
                <a:latin typeface="Calibri"/>
                <a:ea typeface="Calibri"/>
                <a:cs typeface="Calibri"/>
              </a:rPr>
            </a:br>
            <a:r>
              <a:rPr lang="en-US">
                <a:latin typeface="Calibri"/>
                <a:ea typeface="Calibri"/>
                <a:cs typeface="Calibri"/>
              </a:rPr>
              <a:t>Blue months have the longer pandemic unwinding timelines. </a:t>
            </a:r>
          </a:p>
          <a:p>
            <a:r>
              <a:rPr lang="en-US">
                <a:latin typeface="Calibri"/>
                <a:ea typeface="Calibri"/>
                <a:cs typeface="Calibri"/>
              </a:rPr>
              <a:t>Grey months next to the blue arrow, show the shorter "normal" timelines.</a:t>
            </a:r>
          </a:p>
          <a:p>
            <a:r>
              <a:rPr lang="en-US">
                <a:latin typeface="Calibri"/>
                <a:ea typeface="Calibri"/>
                <a:cs typeface="Calibri"/>
              </a:rPr>
              <a:t>Orange months continue to transition to normal renewal timelines, extended RFI response times, and closure notice periods begin to shorten</a:t>
            </a:r>
          </a:p>
          <a:p>
            <a:r>
              <a:rPr lang="en-US">
                <a:latin typeface="Calibri"/>
                <a:ea typeface="Calibri"/>
                <a:cs typeface="Calibri"/>
              </a:rPr>
              <a:t>Green months, we are now in normal renewal timelines, and RFI response times (30 days)</a:t>
            </a:r>
            <a:br>
              <a:rPr lang="en-US">
                <a:latin typeface="Calibri"/>
                <a:ea typeface="Calibri"/>
                <a:cs typeface="Calibri"/>
              </a:rPr>
            </a:br>
            <a:br>
              <a:rPr lang="en-US">
                <a:latin typeface="Calibri"/>
                <a:ea typeface="Calibri"/>
                <a:cs typeface="Calibri"/>
              </a:rPr>
            </a:br>
            <a:r>
              <a:rPr lang="en-US">
                <a:latin typeface="Calibri"/>
                <a:ea typeface="Calibri"/>
                <a:cs typeface="Calibri"/>
              </a:rPr>
              <a:t>During the pandemic unwinding, reply by date is after the renewal date, but this is not normally this case.</a:t>
            </a:r>
          </a:p>
          <a:p>
            <a:endParaRPr lang="en-US">
              <a:latin typeface="Calibri"/>
              <a:ea typeface="Calibri"/>
              <a:cs typeface="Calibri"/>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D460E1-E03F-4F4B-8103-DE97074117F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9581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This chart shows the upcoming change in renewal timelines. </a:t>
            </a:r>
            <a:br>
              <a:rPr lang="en-US">
                <a:latin typeface="Calibri"/>
                <a:ea typeface="Calibri"/>
                <a:cs typeface="Calibri"/>
              </a:rPr>
            </a:br>
            <a:br>
              <a:rPr lang="en-US">
                <a:latin typeface="Calibri"/>
                <a:ea typeface="Calibri"/>
                <a:cs typeface="Calibri"/>
              </a:rPr>
            </a:br>
            <a:r>
              <a:rPr lang="en-US">
                <a:latin typeface="Calibri"/>
                <a:ea typeface="Calibri"/>
                <a:cs typeface="Calibri"/>
              </a:rPr>
              <a:t>Blue months have the longer pandemic unwinding timelines. Grey months next to the blue arrow, show the shorter "normal" timelines.</a:t>
            </a:r>
            <a:br>
              <a:rPr lang="en-US">
                <a:latin typeface="Calibri"/>
                <a:ea typeface="Calibri"/>
                <a:cs typeface="Calibri"/>
              </a:rPr>
            </a:br>
            <a:br>
              <a:rPr lang="en-US">
                <a:latin typeface="Calibri"/>
                <a:ea typeface="Calibri"/>
                <a:cs typeface="Calibri"/>
              </a:rPr>
            </a:br>
            <a:r>
              <a:rPr lang="en-US">
                <a:latin typeface="Calibri"/>
                <a:ea typeface="Calibri"/>
                <a:cs typeface="Calibri"/>
              </a:rPr>
              <a:t>During the pandemic unwinding, reply by date is after the renewal date, but this is not normally this case.</a:t>
            </a:r>
          </a:p>
        </p:txBody>
      </p:sp>
      <p:sp>
        <p:nvSpPr>
          <p:cNvPr id="4" name="Slide Number Placeholder 3"/>
          <p:cNvSpPr>
            <a:spLocks noGrp="1"/>
          </p:cNvSpPr>
          <p:nvPr>
            <p:ph type="sldNum" sz="quarter" idx="5"/>
          </p:nvPr>
        </p:nvSpPr>
        <p:spPr/>
        <p:txBody>
          <a:bodyPr/>
          <a:lstStyle/>
          <a:p>
            <a:pPr>
              <a:defRPr/>
            </a:pPr>
            <a:fld id="{EBD460E1-E03F-4F4B-8103-DE97074117F4}" type="slidenum">
              <a:rPr lang="en-US"/>
              <a:pPr>
                <a:defRPr/>
              </a:pPr>
              <a:t>48</a:t>
            </a:fld>
            <a:endParaRPr lang="en-US"/>
          </a:p>
        </p:txBody>
      </p:sp>
    </p:spTree>
    <p:extLst>
      <p:ext uri="{BB962C8B-B14F-4D97-AF65-F5344CB8AC3E}">
        <p14:creationId xmlns:p14="http://schemas.microsoft.com/office/powerpoint/2010/main" val="28659581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BA656-2094-476E-B4F0-5DF7337DF10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331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BA656-2094-476E-B4F0-5DF7337DF10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7525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F7328-08A7-41DF-A6A0-C5E6644BED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6770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F7328-08A7-41DF-A6A0-C5E6644BED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5221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5441950" cy="3062288"/>
          </a:xfrm>
        </p:spPr>
      </p:sp>
      <p:sp>
        <p:nvSpPr>
          <p:cNvPr id="3" name="Notes Placeholder 2"/>
          <p:cNvSpPr>
            <a:spLocks noGrp="1"/>
          </p:cNvSpPr>
          <p:nvPr>
            <p:ph type="body" idx="1"/>
          </p:nvPr>
        </p:nvSpPr>
        <p:spPr/>
        <p:txBody>
          <a:bodyPr/>
          <a:lstStyle/>
          <a:p>
            <a:pPr>
              <a:spcAft>
                <a:spcPts val="800"/>
              </a:spcAft>
            </a:pPr>
            <a:endParaRPr lang="en-US" b="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EE1756-EA1C-40B5-B5BD-58F5D32CD8AC}" type="slidenum">
              <a:rPr kumimoji="0" lang="en-US" sz="1100" b="0" i="0" u="none" strike="noStrike" kern="1200" cap="none" spc="0" normalizeH="0" baseline="0" noProof="0" smtClean="0">
                <a:ln>
                  <a:noFill/>
                </a:ln>
                <a:solidFill>
                  <a:srgbClr val="646464"/>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100" b="0" i="0" u="none" strike="noStrike" kern="1200" cap="none" spc="0" normalizeH="0" baseline="0" noProof="0">
              <a:ln>
                <a:noFill/>
              </a:ln>
              <a:solidFill>
                <a:srgbClr val="646464"/>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84502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OHP Bridge is a new category of OHP benefits and is for adults with incomes above OHP Plus eligibility up to 200 percent of the federal poverty level. To qualify, individuals must be 19 to 64 years old, not have access to other affordable health insurance, and have an eligible citizenship or immigration status. </a:t>
            </a:r>
          </a:p>
          <a:p>
            <a:endParaRPr lang="en-US"/>
          </a:p>
          <a:p>
            <a:r>
              <a:rPr lang="en-US"/>
              <a:t>OHP Bridge is very similar to OHP Plus, except for Long-Term Services and Supports and Health Related Social Need services. </a:t>
            </a:r>
          </a:p>
          <a:p>
            <a:endParaRPr lang="en-US"/>
          </a:p>
          <a:p>
            <a:r>
              <a:rPr lang="en-US"/>
              <a:t>Eligibility rules largely mirror Marketplace eligibility guidelines per the Affordable Care Act. We will discuss more about eligibility throughout this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5320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5441950" cy="3062288"/>
          </a:xfrm>
        </p:spPr>
      </p:sp>
      <p:sp>
        <p:nvSpPr>
          <p:cNvPr id="3" name="Notes Placeholder 2"/>
          <p:cNvSpPr>
            <a:spLocks noGrp="1"/>
          </p:cNvSpPr>
          <p:nvPr>
            <p:ph type="body" idx="1"/>
          </p:nvPr>
        </p:nvSpPr>
        <p:spPr/>
        <p:txBody>
          <a:bodyPr/>
          <a:lstStyle/>
          <a:p>
            <a:pPr>
              <a:spcAft>
                <a:spcPts val="800"/>
              </a:spcAft>
            </a:pPr>
            <a:endParaRPr lang="en-US" b="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EE1756-EA1C-40B5-B5BD-58F5D32CD8AC}" type="slidenum">
              <a:rPr kumimoji="0" lang="en-US" sz="1100" b="0" i="0" u="none" strike="noStrike" kern="1200" cap="none" spc="0" normalizeH="0" baseline="0" noProof="0" smtClean="0">
                <a:ln>
                  <a:noFill/>
                </a:ln>
                <a:solidFill>
                  <a:srgbClr val="646464"/>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100" b="0" i="0" u="none" strike="noStrike" kern="1200" cap="none" spc="0" normalizeH="0" baseline="0" noProof="0">
              <a:ln>
                <a:noFill/>
              </a:ln>
              <a:solidFill>
                <a:srgbClr val="646464"/>
              </a:solidFill>
              <a:effectLst/>
              <a:uLnTx/>
              <a:uFillTx/>
              <a:latin typeface="Arial" panose="020B0604020202020204"/>
              <a:ea typeface="+mn-ea"/>
              <a:cs typeface="+mn-cs"/>
            </a:endParaRPr>
          </a:p>
        </p:txBody>
      </p:sp>
    </p:spTree>
    <p:extLst>
      <p:ext uri="{BB962C8B-B14F-4D97-AF65-F5344CB8AC3E}">
        <p14:creationId xmlns:p14="http://schemas.microsoft.com/office/powerpoint/2010/main" val="9529744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solidFill>
                  <a:srgbClr val="080000"/>
                </a:solidFill>
                <a:latin typeface="Arial" panose="020B0604020202020204" pitchFamily="34" charset="0"/>
                <a:ea typeface="Open Sans"/>
                <a:cs typeface="Arial" panose="020B0604020202020204" pitchFamily="34" charset="0"/>
              </a:rPr>
              <a:t>EPSDT means OHP covers </a:t>
            </a:r>
            <a:r>
              <a:rPr lang="en-US" b="1">
                <a:solidFill>
                  <a:srgbClr val="080000"/>
                </a:solidFill>
                <a:latin typeface="Arial" panose="020B0604020202020204" pitchFamily="34" charset="0"/>
                <a:ea typeface="Open Sans"/>
                <a:cs typeface="Arial" panose="020B0604020202020204" pitchFamily="34" charset="0"/>
              </a:rPr>
              <a:t>all</a:t>
            </a:r>
            <a:r>
              <a:rPr lang="en-US">
                <a:solidFill>
                  <a:srgbClr val="080000"/>
                </a:solidFill>
                <a:latin typeface="Arial" panose="020B0604020202020204" pitchFamily="34" charset="0"/>
                <a:ea typeface="Open Sans"/>
                <a:cs typeface="Arial" panose="020B0604020202020204" pitchFamily="34" charset="0"/>
              </a:rPr>
              <a:t> medically necessary and appropriate care, even services OHP does not normally cover.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a:solidFill>
                  <a:srgbClr val="080000"/>
                </a:solidFill>
                <a:latin typeface="Arial" panose="020B0604020202020204" pitchFamily="34" charset="0"/>
                <a:ea typeface="Open Sans"/>
                <a:cs typeface="Arial" panose="020B0604020202020204" pitchFamily="34" charset="0"/>
              </a:rPr>
              <a:t>such as certain specialty care, durable medical equipment and less common medical treatments.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a:solidFill>
                <a:srgbClr val="080000"/>
              </a:solidFill>
              <a:latin typeface="Arial" panose="020B0604020202020204" pitchFamily="34" charset="0"/>
              <a:ea typeface="Open Sans"/>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solidFill>
                  <a:srgbClr val="080000"/>
                </a:solidFill>
                <a:latin typeface="Arial" panose="020B0604020202020204" pitchFamily="34" charset="0"/>
                <a:ea typeface="Open Sans"/>
                <a:cs typeface="Arial" panose="020B0604020202020204" pitchFamily="34" charset="0"/>
              </a:rPr>
              <a:t>Oregon plans to also cover people ages 21 through 25. Expanding this coverage in future years is subject to funding availability. Oregon is committed to ensuring availability of YSHCN benefits as planned dependent on funding.</a:t>
            </a:r>
            <a:endParaRPr lang="en-US" b="1">
              <a:solidFill>
                <a:srgbClr val="080000"/>
              </a:solidFill>
              <a:latin typeface="Arial" panose="020B0604020202020204" pitchFamily="34" charset="0"/>
              <a:ea typeface="Open Sans"/>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a:solidFill>
                <a:srgbClr val="080000"/>
              </a:solidFill>
              <a:latin typeface="Arial" panose="020B0604020202020204" pitchFamily="34" charset="0"/>
              <a:ea typeface="Open Sans"/>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6F7328-08A7-41DF-A6A0-C5E6644BEDB0}" type="slidenum">
              <a:rPr kumimoji="0" lang="en-US" sz="1100" b="0" i="0" u="none" strike="noStrike" kern="1200" cap="none" spc="0" normalizeH="0" baseline="0" noProof="0" smtClean="0">
                <a:ln>
                  <a:noFill/>
                </a:ln>
                <a:solidFill>
                  <a:srgbClr val="646464"/>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100" b="0" i="0" u="none" strike="noStrike" kern="1200" cap="none" spc="0" normalizeH="0" baseline="0" noProof="0">
              <a:ln>
                <a:noFill/>
              </a:ln>
              <a:solidFill>
                <a:srgbClr val="646464"/>
              </a:solidFill>
              <a:effectLst/>
              <a:uLnTx/>
              <a:uFillTx/>
              <a:latin typeface="Arial" panose="020B0604020202020204"/>
              <a:ea typeface="+mn-ea"/>
              <a:cs typeface="+mn-cs"/>
            </a:endParaRPr>
          </a:p>
        </p:txBody>
      </p:sp>
    </p:spTree>
    <p:extLst>
      <p:ext uri="{BB962C8B-B14F-4D97-AF65-F5344CB8AC3E}">
        <p14:creationId xmlns:p14="http://schemas.microsoft.com/office/powerpoint/2010/main" val="5881886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solidFill>
                  <a:srgbClr val="080000"/>
                </a:solidFill>
                <a:latin typeface="Arial" panose="020B0604020202020204" pitchFamily="34" charset="0"/>
                <a:ea typeface="Open Sans"/>
                <a:cs typeface="Arial" panose="020B0604020202020204" pitchFamily="34" charset="0"/>
              </a:rPr>
              <a:t>EPSDT means OHP covers </a:t>
            </a:r>
            <a:r>
              <a:rPr lang="en-US" b="1">
                <a:solidFill>
                  <a:srgbClr val="080000"/>
                </a:solidFill>
                <a:latin typeface="Arial" panose="020B0604020202020204" pitchFamily="34" charset="0"/>
                <a:ea typeface="Open Sans"/>
                <a:cs typeface="Arial" panose="020B0604020202020204" pitchFamily="34" charset="0"/>
              </a:rPr>
              <a:t>all</a:t>
            </a:r>
            <a:r>
              <a:rPr lang="en-US">
                <a:solidFill>
                  <a:srgbClr val="080000"/>
                </a:solidFill>
                <a:latin typeface="Arial" panose="020B0604020202020204" pitchFamily="34" charset="0"/>
                <a:ea typeface="Open Sans"/>
                <a:cs typeface="Arial" panose="020B0604020202020204" pitchFamily="34" charset="0"/>
              </a:rPr>
              <a:t> medically necessary and appropriate care, even services OHP does not normally cover.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a:solidFill>
                  <a:srgbClr val="080000"/>
                </a:solidFill>
                <a:latin typeface="Arial" panose="020B0604020202020204" pitchFamily="34" charset="0"/>
                <a:ea typeface="Open Sans"/>
                <a:cs typeface="Arial" panose="020B0604020202020204" pitchFamily="34" charset="0"/>
              </a:rPr>
              <a:t>such as certain specialty care, durable medical equipment and less common medical treatments.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a:solidFill>
                <a:srgbClr val="080000"/>
              </a:solidFill>
              <a:latin typeface="Arial" panose="020B0604020202020204" pitchFamily="34" charset="0"/>
              <a:ea typeface="Open Sans"/>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solidFill>
                  <a:srgbClr val="080000"/>
                </a:solidFill>
                <a:latin typeface="Arial" panose="020B0604020202020204" pitchFamily="34" charset="0"/>
                <a:ea typeface="Open Sans"/>
                <a:cs typeface="Arial" panose="020B0604020202020204" pitchFamily="34" charset="0"/>
              </a:rPr>
              <a:t>Oregon plans to also cover people ages 21 through 25. Expanding this coverage in future years is subject to funding availability. Oregon is committed to ensuring availability of YSHCN benefits as planned dependent on funding.</a:t>
            </a:r>
            <a:endParaRPr lang="en-US" b="1">
              <a:solidFill>
                <a:srgbClr val="080000"/>
              </a:solidFill>
              <a:latin typeface="Arial" panose="020B0604020202020204" pitchFamily="34" charset="0"/>
              <a:ea typeface="Open Sans"/>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a:solidFill>
                <a:srgbClr val="080000"/>
              </a:solidFill>
              <a:latin typeface="Arial" panose="020B0604020202020204" pitchFamily="34" charset="0"/>
              <a:ea typeface="Open Sans"/>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6F7328-08A7-41DF-A6A0-C5E6644BEDB0}" type="slidenum">
              <a:rPr kumimoji="0" lang="en-US" sz="1100" b="0" i="0" u="none" strike="noStrike" kern="1200" cap="none" spc="0" normalizeH="0" baseline="0" noProof="0" smtClean="0">
                <a:ln>
                  <a:noFill/>
                </a:ln>
                <a:solidFill>
                  <a:srgbClr val="646464"/>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100" b="0" i="0" u="none" strike="noStrike" kern="1200" cap="none" spc="0" normalizeH="0" baseline="0" noProof="0">
              <a:ln>
                <a:noFill/>
              </a:ln>
              <a:solidFill>
                <a:srgbClr val="646464"/>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618641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E96F7328-08A7-41DF-A6A0-C5E6644BEDB0}" type="slidenum">
              <a:rPr lang="en-US" smtClean="0"/>
              <a:pPr/>
              <a:t>57</a:t>
            </a:fld>
            <a:endParaRPr lang="en-US"/>
          </a:p>
        </p:txBody>
      </p:sp>
    </p:spTree>
    <p:extLst>
      <p:ext uri="{BB962C8B-B14F-4D97-AF65-F5344CB8AC3E}">
        <p14:creationId xmlns:p14="http://schemas.microsoft.com/office/powerpoint/2010/main" val="13310323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E96F7328-08A7-41DF-A6A0-C5E6644BEDB0}" type="slidenum">
              <a:rPr lang="en-US" smtClean="0"/>
              <a:pPr/>
              <a:t>58</a:t>
            </a:fld>
            <a:endParaRPr lang="en-US"/>
          </a:p>
        </p:txBody>
      </p:sp>
    </p:spTree>
    <p:extLst>
      <p:ext uri="{BB962C8B-B14F-4D97-AF65-F5344CB8AC3E}">
        <p14:creationId xmlns:p14="http://schemas.microsoft.com/office/powerpoint/2010/main" val="31423513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BA656-2094-476E-B4F0-5DF7337DF10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5533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BA656-2094-476E-B4F0-5DF7337DF10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0859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6AC0C-4624-C847-86A7-CB08DDC0BC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2937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6AC0C-4624-C847-86A7-CB08DDC0BC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2937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0563"/>
            <a:ext cx="6146800" cy="3457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FFEE090-053E-4AD4-A86D-913B8D49BB8E}" type="slidenum">
              <a:rPr kumimoji="0" lang="en-US" sz="1200" b="0" i="0" u="none" strike="noStrike" kern="1200" cap="none" spc="0" normalizeH="0" baseline="0" noProof="0" smtClean="0">
                <a:ln>
                  <a:noFill/>
                </a:ln>
                <a:solidFill>
                  <a:prstClr val="black"/>
                </a:solidFill>
                <a:effectLst/>
                <a:uLnTx/>
                <a:uFillTx/>
                <a:latin typeface="Georgia"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Georgia" pitchFamily="18" charset="0"/>
              <a:ea typeface="+mn-ea"/>
              <a:cs typeface="+mn-cs"/>
            </a:endParaRPr>
          </a:p>
        </p:txBody>
      </p:sp>
    </p:spTree>
    <p:extLst>
      <p:ext uri="{BB962C8B-B14F-4D97-AF65-F5344CB8AC3E}">
        <p14:creationId xmlns:p14="http://schemas.microsoft.com/office/powerpoint/2010/main" val="2748421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Puente a OHP  is a new category of OHP benefits and is for adults with incomes above OHP Plus eligibility up to 200 percent of the federal poverty level. To qualify, individuals must be 19 to 64 years old, not have access to other affordable health insurance, and have an eligible citizenship or immigration status. </a:t>
            </a:r>
          </a:p>
          <a:p>
            <a:endParaRPr lang="en-US"/>
          </a:p>
          <a:p>
            <a:r>
              <a:rPr lang="en-US"/>
              <a:t>Puente a OHP  is very similar to OHP Plus, except for Long-Term Services and Supports and Health Related Social Need services. </a:t>
            </a:r>
          </a:p>
          <a:p>
            <a:endParaRPr lang="en-US"/>
          </a:p>
          <a:p>
            <a:r>
              <a:rPr lang="en-US"/>
              <a:t>Eligibility rules largely mirror Marketplace eligibility guidelines per the Affordable Care Act. We will discuss more about eligibility throughout this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5320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0563"/>
            <a:ext cx="6146800" cy="3457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FFEE090-053E-4AD4-A86D-913B8D49BB8E}" type="slidenum">
              <a:rPr kumimoji="0" lang="en-US" sz="1200" b="0" i="0" u="none" strike="noStrike" kern="1200" cap="none" spc="0" normalizeH="0" baseline="0" noProof="0" smtClean="0">
                <a:ln>
                  <a:noFill/>
                </a:ln>
                <a:solidFill>
                  <a:prstClr val="black"/>
                </a:solidFill>
                <a:effectLst/>
                <a:uLnTx/>
                <a:uFillTx/>
                <a:latin typeface="Georgia"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Georgia" pitchFamily="18" charset="0"/>
              <a:ea typeface="+mn-ea"/>
              <a:cs typeface="+mn-cs"/>
            </a:endParaRPr>
          </a:p>
        </p:txBody>
      </p:sp>
    </p:spTree>
    <p:extLst>
      <p:ext uri="{BB962C8B-B14F-4D97-AF65-F5344CB8AC3E}">
        <p14:creationId xmlns:p14="http://schemas.microsoft.com/office/powerpoint/2010/main" val="15211306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9F812E-9BD2-45A6-A4ED-0244697B75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2532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9F812E-9BD2-45A6-A4ED-0244697B75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7661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9F812E-9BD2-45A6-A4ED-0244697B75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7125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9F812E-9BD2-45A6-A4ED-0244697B75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3808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9F812E-9BD2-45A6-A4ED-0244697B75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4220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79450"/>
            <a:ext cx="3567112" cy="2008188"/>
          </a:xfrm>
        </p:spPr>
      </p:sp>
      <p:sp>
        <p:nvSpPr>
          <p:cNvPr id="3" name="Notes Placeholder 2"/>
          <p:cNvSpPr>
            <a:spLocks noGrp="1"/>
          </p:cNvSpPr>
          <p:nvPr>
            <p:ph type="body" idx="1"/>
          </p:nvPr>
        </p:nvSpPr>
        <p:spPr/>
        <p:txBody>
          <a:bodyPr/>
          <a:lstStyle/>
          <a:p>
            <a:r>
              <a:rPr lang="en-US"/>
              <a:t>Tania/Staci </a:t>
            </a:r>
          </a:p>
          <a:p>
            <a:endParaRPr lang="en-US"/>
          </a:p>
          <a:p>
            <a:r>
              <a:rPr lang="en-US"/>
              <a:t>Copy/paste info in chat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6F7328-08A7-41DF-A6A0-C5E6644BED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8185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79450"/>
            <a:ext cx="3567112" cy="2008188"/>
          </a:xfrm>
        </p:spPr>
      </p:sp>
      <p:sp>
        <p:nvSpPr>
          <p:cNvPr id="3" name="Notes Placeholder 2"/>
          <p:cNvSpPr>
            <a:spLocks noGrp="1"/>
          </p:cNvSpPr>
          <p:nvPr>
            <p:ph type="body" idx="1"/>
          </p:nvPr>
        </p:nvSpPr>
        <p:spPr/>
        <p:txBody>
          <a:bodyPr/>
          <a:lstStyle/>
          <a:p>
            <a:r>
              <a:rPr lang="en-US"/>
              <a:t>Tania/Staci </a:t>
            </a:r>
          </a:p>
          <a:p>
            <a:endParaRPr lang="en-US"/>
          </a:p>
          <a:p>
            <a:r>
              <a:rPr lang="en-US"/>
              <a:t>Copy/paste info in chat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6F7328-08A7-41DF-A6A0-C5E6644BED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8185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5146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707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large majority of Bridge members will be covered through OHP Bridge – Basic Health Program.</a:t>
            </a:r>
          </a:p>
          <a:p>
            <a:endParaRPr lang="en-US"/>
          </a:p>
          <a:p>
            <a:r>
              <a:rPr lang="en-US"/>
              <a:t>So what is the difference between OHP Bridge – Basic Health Program and OHP Bridge – Basic Medicaid? The main difference is that the Basic Medicaid version allows American Indian and Alaska Native individuals to choose between enrolling in a CCO and open card. To qualify for OHP Bridge – Basic Medicaid, American Indians and Alaska Natives must meet traditional Medicaid immigration eligibility criteria. Applicants who are American Indians or Alaska Natives who do not have an eligible immigration status will be referred to OHP Bridge – Basic Health Program and will be assigned to a CCO.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18DD5-57EE-48E2-8518-0ED245D541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8072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OHP Bridge is a new category of OHP benefits and is for adults with incomes above OHP Plus eligibility up to 200 percent of the federal poverty level. To qualify, individuals must be 19 to 64 years old, not have access to other affordable health insurance, and have an eligible citizenship or immigration status. </a:t>
            </a:r>
          </a:p>
          <a:p>
            <a:endParaRPr lang="en-US"/>
          </a:p>
          <a:p>
            <a:r>
              <a:rPr lang="en-US"/>
              <a:t>OHP Bridge is very similar to OHP Plus, except for Long-Term Services and Supports and Health Related Social Need services. </a:t>
            </a:r>
          </a:p>
          <a:p>
            <a:endParaRPr lang="en-US"/>
          </a:p>
          <a:p>
            <a:r>
              <a:rPr lang="en-US"/>
              <a:t>Eligibility rules largely mirror Marketplace eligibility guidelines per the Affordable Care Act. We will discuss more about eligibility throughout this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3419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8680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OHP Bridge is a new category of OHP benefits and is for adults with incomes above OHP Plus eligibility up to 200 percent of the federal poverty level. To qualify, individuals must be 19 to 64 years old, not have access to other affordable health insurance, and have an eligible citizenship or immigration status. </a:t>
            </a:r>
          </a:p>
          <a:p>
            <a:endParaRPr lang="en-US"/>
          </a:p>
          <a:p>
            <a:r>
              <a:rPr lang="en-US"/>
              <a:t>OHP Bridge is very similar to OHP Plus, except for Long-Term Services and Supports and Health Related Social Need services. </a:t>
            </a:r>
          </a:p>
          <a:p>
            <a:endParaRPr lang="en-US"/>
          </a:p>
          <a:p>
            <a:r>
              <a:rPr lang="en-US"/>
              <a:t>Eligibility rules largely mirror Marketplace eligibility guidelines per the Affordable Care Act. We will discuss more about eligibility throughout this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5484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OHP Bridge is a new category of OHP benefits and is for adults with incomes above OHP Plus eligibility up to 200 percent of the federal poverty level. To qualify, individuals must be 19 to 64 years old, not have access to other affordable health insurance, and have an eligible citizenship or immigration status. </a:t>
            </a:r>
          </a:p>
          <a:p>
            <a:endParaRPr lang="en-US"/>
          </a:p>
          <a:p>
            <a:r>
              <a:rPr lang="en-US"/>
              <a:t>OHP Bridge is very similar to OHP Plus, except for Long-Term Services and Supports and Health Related Social Need services. </a:t>
            </a:r>
          </a:p>
          <a:p>
            <a:endParaRPr lang="en-US"/>
          </a:p>
          <a:p>
            <a:r>
              <a:rPr lang="en-US"/>
              <a:t>Eligibility rules largely mirror Marketplace eligibility guidelines per the Affordable Care Act. We will discuss more about eligibility throughout this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9046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OHP Bridge is a new category of OHP benefits and is for adults with incomes above OHP Plus eligibility up to 200 percent of the federal poverty level. To qualify, individuals must be 19 to 64 years old, not have access to other affordable health insurance, and have an eligible citizenship or immigration status. </a:t>
            </a:r>
          </a:p>
          <a:p>
            <a:endParaRPr lang="en-US"/>
          </a:p>
          <a:p>
            <a:r>
              <a:rPr lang="en-US"/>
              <a:t>OHP Bridge is very similar to OHP Plus, except for Long-Term Services and Supports and Health Related Social Need services. </a:t>
            </a:r>
          </a:p>
          <a:p>
            <a:endParaRPr lang="en-US"/>
          </a:p>
          <a:p>
            <a:r>
              <a:rPr lang="en-US"/>
              <a:t>Eligibility rules largely mirror Marketplace eligibility guidelines per the Affordable Care Act. We will discuss more about eligibility throughout this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8143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OHP Bridge is a new category of OHP benefits and is for adults with incomes above OHP Plus eligibility up to 200 percent of the federal poverty level. To qualify, individuals must be 19 to 64 years old, not have access to other affordable health insurance, and have an eligible citizenship or immigration status. </a:t>
            </a:r>
          </a:p>
          <a:p>
            <a:endParaRPr lang="en-US"/>
          </a:p>
          <a:p>
            <a:r>
              <a:rPr lang="en-US"/>
              <a:t>OHP Bridge is very similar to OHP Plus, except for Long-Term Services and Supports and Health Related Social Need services. </a:t>
            </a:r>
          </a:p>
          <a:p>
            <a:endParaRPr lang="en-US"/>
          </a:p>
          <a:p>
            <a:r>
              <a:rPr lang="en-US"/>
              <a:t>Eligibility rules largely mirror Marketplace eligibility guidelines per the Affordable Care Act. We will discuss more about eligibility throughout this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AC0F-B52A-4AB7-9345-E244A6DEB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6919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Vivian</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FBA656-2094-476E-B4F0-5DF7337DF100}" type="slidenum">
              <a:rPr kumimoji="0" lang="en-US" altLang="en-US" sz="1100" b="0" i="0" u="none" strike="noStrike" kern="1200" cap="none" spc="0" normalizeH="0" baseline="0" noProof="0" smtClean="0">
                <a:ln>
                  <a:noFill/>
                </a:ln>
                <a:solidFill>
                  <a:srgbClr val="646464"/>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altLang="en-US" sz="1100" b="0" i="0" u="none" strike="noStrike" kern="1200" cap="none" spc="0" normalizeH="0" baseline="0" noProof="0">
              <a:ln>
                <a:noFill/>
              </a:ln>
              <a:solidFill>
                <a:srgbClr val="646464"/>
              </a:solidFill>
              <a:effectLst/>
              <a:uLnTx/>
              <a:uFillTx/>
              <a:latin typeface="Arial" panose="020B0604020202020204"/>
              <a:ea typeface="+mn-ea"/>
              <a:cs typeface="+mn-cs"/>
            </a:endParaRPr>
          </a:p>
        </p:txBody>
      </p:sp>
    </p:spTree>
    <p:extLst>
      <p:ext uri="{BB962C8B-B14F-4D97-AF65-F5344CB8AC3E}">
        <p14:creationId xmlns:p14="http://schemas.microsoft.com/office/powerpoint/2010/main" val="4564418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Vivian</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FBA656-2094-476E-B4F0-5DF7337DF100}" type="slidenum">
              <a:rPr kumimoji="0" lang="en-US" altLang="en-US" sz="1100" b="0" i="0" u="none" strike="noStrike" kern="1200" cap="none" spc="0" normalizeH="0" baseline="0" noProof="0" smtClean="0">
                <a:ln>
                  <a:noFill/>
                </a:ln>
                <a:solidFill>
                  <a:srgbClr val="646464"/>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altLang="en-US" sz="1100" b="0" i="0" u="none" strike="noStrike" kern="1200" cap="none" spc="0" normalizeH="0" baseline="0" noProof="0">
              <a:ln>
                <a:noFill/>
              </a:ln>
              <a:solidFill>
                <a:srgbClr val="646464"/>
              </a:solidFill>
              <a:effectLst/>
              <a:uLnTx/>
              <a:uFillTx/>
              <a:latin typeface="Arial" panose="020B0604020202020204"/>
              <a:ea typeface="+mn-ea"/>
              <a:cs typeface="+mn-cs"/>
            </a:endParaRPr>
          </a:p>
        </p:txBody>
      </p:sp>
    </p:spTree>
    <p:extLst>
      <p:ext uri="{BB962C8B-B14F-4D97-AF65-F5344CB8AC3E}">
        <p14:creationId xmlns:p14="http://schemas.microsoft.com/office/powerpoint/2010/main" val="4564418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DD572C-0642-445C-95EA-9BF60C5DC72B}" type="slidenum">
              <a:rPr kumimoji="0" 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9655966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DD572C-0642-445C-95EA-9BF60C5DC72B}" type="slidenum">
              <a:rPr kumimoji="0" 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96559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Una gran mayoría de los miembros de Bridge serán cubiertos a través de Puente a OHP – Programa Básico de Salud.
Entonces, ¿cuál es la diferencia entre Puente a OHP – Programa Básico de Salud y Puente a OHP – Medicaid Básico? La principal diferencia es que la versión básica de Medicaid permite a las personas indígenas estadounidenses y nativas de Alaska elegir entre inscribirse en una CCO o abrir una tarjeta. Para calificar para Puente a OHP – Medicaid Básico, los indios americanos y los nativos de Alaska deben cumplir con los criterios tradicionales de elegibilidad de inmigración de Medicaid. Los solicitantes que sean indios americanos o nativos de Alaska que no tengan un estatus migratorio elegible serán referidos a Puente a OHP – Programa de Salud Básica y serán asignados a un CCO</a:t>
            </a:r>
          </a:p>
          <a:p>
            <a:endParaRPr lang="es-ES"/>
          </a:p>
          <a:p>
            <a:r>
              <a:rPr lang="en-US"/>
              <a:t>A large majority of Bridge members will be covered through Puente a OHP  – Basic Health Program.</a:t>
            </a:r>
          </a:p>
          <a:p>
            <a:endParaRPr lang="en-US"/>
          </a:p>
          <a:p>
            <a:r>
              <a:rPr lang="en-US"/>
              <a:t>So what is the difference between Puente a OHP  – Basic Health Program and Puente a OHP  – Basic Medicaid? The main difference is that the Basic Medicaid version allows American Indian and Alaska Native individuals to choose between enrolling in a CCO and open card. To qualify for Puente a OHP  – Basic Medicaid, American Indians and Alaska Natives must meet traditional Medicaid immigration eligibility criteria. Applicants who are American Indians or Alaska Natives who do not have an eligible immigration status will be referred to Puente a OHP  – Basic Health Program and will be assigned to a CCO.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18DD5-57EE-48E2-8518-0ED245D541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807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35">
                <a:effectLst/>
                <a:latin typeface="Calibri" panose="020F0502020204030204" pitchFamily="34" charset="0"/>
              </a:rPr>
              <a:t>Enrollment into the BHP will come from three broad buckets.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35">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35">
                <a:effectLst/>
                <a:latin typeface="Calibri" panose="020F0502020204030204" pitchFamily="34" charset="0"/>
              </a:rPr>
              <a:t>The largest share of enrollees we expect are the people currently on OHP who are identified as having income from 138-200% of the Federal Poverty Level during the Medicaid redeterminations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35">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35">
                <a:effectLst/>
                <a:latin typeface="Calibri" panose="020F0502020204030204" pitchFamily="34" charset="0"/>
              </a:rPr>
              <a:t>We expect more than 35,000 people to eventually move to the BHP from the Health Insurance Marketplace, though not all of these people will likely move into the BHP right away.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35">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35">
                <a:effectLst/>
                <a:latin typeface="Calibri" panose="020F0502020204030204" pitchFamily="34" charset="0"/>
              </a:rPr>
              <a:t>Finally, we expect that about 11,000 people will newly enroll in the BHP who have been previously uninsured</a:t>
            </a:r>
            <a:endParaRPr lang="en-US" b="0"/>
          </a:p>
          <a:p>
            <a:endParaRPr lang="en-US"/>
          </a:p>
          <a:p>
            <a:pPr marL="342900" indent="-342900">
              <a:buFont typeface="Arial" panose="020B0604020202020204" pitchFamily="34" charset="0"/>
              <a:buChar char="•"/>
            </a:pPr>
            <a:r>
              <a:rPr lang="en-US"/>
              <a:t>Preserves continuous coverage for ~55,000 people 138-200% FPL who will lose Medicaid.</a:t>
            </a:r>
          </a:p>
          <a:p>
            <a:pPr marL="342900" indent="-342900">
              <a:buFont typeface="Arial" panose="020B0604020202020204" pitchFamily="34" charset="0"/>
              <a:buChar char="•"/>
            </a:pPr>
            <a:r>
              <a:rPr lang="en-US"/>
              <a:t>Without a BHP, more than</a:t>
            </a:r>
            <a:r>
              <a:rPr lang="en-US" i="1"/>
              <a:t> </a:t>
            </a:r>
            <a:r>
              <a:rPr lang="en-US"/>
              <a:t>20,000 people could lose coverage during the Medicaid to Marketplace migration process.</a:t>
            </a:r>
          </a:p>
          <a:p>
            <a:pPr marL="342900" indent="-342900">
              <a:buFont typeface="Arial" panose="020B0604020202020204" pitchFamily="34" charset="0"/>
              <a:buChar char="•"/>
            </a:pPr>
            <a:r>
              <a:rPr lang="en-US"/>
              <a:t>Over 11,000 people currently uninsured will enroll.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E54BA-100A-4AE8-9F58-D07C0F2609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144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BE72-4131-4005-A8C2-15D1A37703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8651F5-6248-4AC0-8D59-91A05D4D68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14018-B23A-4E62-AA0E-5A2D46BA06E2}"/>
              </a:ext>
            </a:extLst>
          </p:cNvPr>
          <p:cNvSpPr>
            <a:spLocks noGrp="1"/>
          </p:cNvSpPr>
          <p:nvPr>
            <p:ph type="dt" sz="half" idx="10"/>
          </p:nvPr>
        </p:nvSpPr>
        <p:spPr/>
        <p:txBody>
          <a:bodyPr/>
          <a:lstStyle/>
          <a:p>
            <a:fld id="{495BBC01-294C-4E2E-9072-D60FCF2ABE62}" type="datetimeFigureOut">
              <a:rPr lang="en-US" smtClean="0"/>
              <a:t>12/18/2024</a:t>
            </a:fld>
            <a:endParaRPr lang="en-US"/>
          </a:p>
        </p:txBody>
      </p:sp>
      <p:sp>
        <p:nvSpPr>
          <p:cNvPr id="5" name="Footer Placeholder 4">
            <a:extLst>
              <a:ext uri="{FF2B5EF4-FFF2-40B4-BE49-F238E27FC236}">
                <a16:creationId xmlns:a16="http://schemas.microsoft.com/office/drawing/2014/main" id="{5F1399F2-4478-4539-A60D-71AE4A14C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417DB-EFBD-4598-995A-552BE529B345}"/>
              </a:ext>
            </a:extLst>
          </p:cNvPr>
          <p:cNvSpPr>
            <a:spLocks noGrp="1"/>
          </p:cNvSpPr>
          <p:nvPr>
            <p:ph type="sldNum" sz="quarter" idx="12"/>
          </p:nvPr>
        </p:nvSpPr>
        <p:spPr/>
        <p:txBody>
          <a:bodyPr/>
          <a:lstStyle/>
          <a:p>
            <a:fld id="{72C85083-77EC-4FF5-8136-98F81C0EC37A}" type="slidenum">
              <a:rPr lang="en-US" smtClean="0"/>
              <a:t>‹#›</a:t>
            </a:fld>
            <a:endParaRPr lang="en-US"/>
          </a:p>
        </p:txBody>
      </p:sp>
    </p:spTree>
    <p:extLst>
      <p:ext uri="{BB962C8B-B14F-4D97-AF65-F5344CB8AC3E}">
        <p14:creationId xmlns:p14="http://schemas.microsoft.com/office/powerpoint/2010/main" val="219892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AB643-22DE-499A-8C51-699D714B0B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408AD3-453C-430B-9646-668B4DC0AC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F58325-ADA2-4B78-BAED-38BE3E081656}"/>
              </a:ext>
            </a:extLst>
          </p:cNvPr>
          <p:cNvSpPr>
            <a:spLocks noGrp="1"/>
          </p:cNvSpPr>
          <p:nvPr>
            <p:ph type="dt" sz="half" idx="10"/>
          </p:nvPr>
        </p:nvSpPr>
        <p:spPr/>
        <p:txBody>
          <a:bodyPr/>
          <a:lstStyle/>
          <a:p>
            <a:fld id="{495BBC01-294C-4E2E-9072-D60FCF2ABE62}" type="datetimeFigureOut">
              <a:rPr lang="en-US" smtClean="0"/>
              <a:t>12/18/2024</a:t>
            </a:fld>
            <a:endParaRPr lang="en-US"/>
          </a:p>
        </p:txBody>
      </p:sp>
      <p:sp>
        <p:nvSpPr>
          <p:cNvPr id="5" name="Footer Placeholder 4">
            <a:extLst>
              <a:ext uri="{FF2B5EF4-FFF2-40B4-BE49-F238E27FC236}">
                <a16:creationId xmlns:a16="http://schemas.microsoft.com/office/drawing/2014/main" id="{A1EFF50A-27AE-45E9-87F1-8173C4804F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4E702-E57E-4D91-B22C-305CD80C87DD}"/>
              </a:ext>
            </a:extLst>
          </p:cNvPr>
          <p:cNvSpPr>
            <a:spLocks noGrp="1"/>
          </p:cNvSpPr>
          <p:nvPr>
            <p:ph type="sldNum" sz="quarter" idx="12"/>
          </p:nvPr>
        </p:nvSpPr>
        <p:spPr/>
        <p:txBody>
          <a:bodyPr/>
          <a:lstStyle/>
          <a:p>
            <a:fld id="{72C85083-77EC-4FF5-8136-98F81C0EC37A}" type="slidenum">
              <a:rPr lang="en-US" smtClean="0"/>
              <a:t>‹#›</a:t>
            </a:fld>
            <a:endParaRPr lang="en-US"/>
          </a:p>
        </p:txBody>
      </p:sp>
    </p:spTree>
    <p:extLst>
      <p:ext uri="{BB962C8B-B14F-4D97-AF65-F5344CB8AC3E}">
        <p14:creationId xmlns:p14="http://schemas.microsoft.com/office/powerpoint/2010/main" val="3850353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21209-BF93-4491-89E2-257D23A9AC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13C7E0-45D9-44FB-A20A-829FB21078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D8CA5-1F6C-4E27-945C-683DD4B1479C}"/>
              </a:ext>
            </a:extLst>
          </p:cNvPr>
          <p:cNvSpPr>
            <a:spLocks noGrp="1"/>
          </p:cNvSpPr>
          <p:nvPr>
            <p:ph type="dt" sz="half" idx="10"/>
          </p:nvPr>
        </p:nvSpPr>
        <p:spPr/>
        <p:txBody>
          <a:bodyPr/>
          <a:lstStyle/>
          <a:p>
            <a:fld id="{495BBC01-294C-4E2E-9072-D60FCF2ABE62}" type="datetimeFigureOut">
              <a:rPr lang="en-US" smtClean="0"/>
              <a:t>12/18/2024</a:t>
            </a:fld>
            <a:endParaRPr lang="en-US"/>
          </a:p>
        </p:txBody>
      </p:sp>
      <p:sp>
        <p:nvSpPr>
          <p:cNvPr id="5" name="Footer Placeholder 4">
            <a:extLst>
              <a:ext uri="{FF2B5EF4-FFF2-40B4-BE49-F238E27FC236}">
                <a16:creationId xmlns:a16="http://schemas.microsoft.com/office/drawing/2014/main" id="{D819CB49-CE0F-43D7-952A-9B6DF301F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5AFB8-5BB6-4F9A-BEF9-3C5CE58C7E0E}"/>
              </a:ext>
            </a:extLst>
          </p:cNvPr>
          <p:cNvSpPr>
            <a:spLocks noGrp="1"/>
          </p:cNvSpPr>
          <p:nvPr>
            <p:ph type="sldNum" sz="quarter" idx="12"/>
          </p:nvPr>
        </p:nvSpPr>
        <p:spPr/>
        <p:txBody>
          <a:bodyPr/>
          <a:lstStyle/>
          <a:p>
            <a:fld id="{72C85083-77EC-4FF5-8136-98F81C0EC37A}" type="slidenum">
              <a:rPr lang="en-US" smtClean="0"/>
              <a:t>‹#›</a:t>
            </a:fld>
            <a:endParaRPr lang="en-US"/>
          </a:p>
        </p:txBody>
      </p:sp>
    </p:spTree>
    <p:extLst>
      <p:ext uri="{BB962C8B-B14F-4D97-AF65-F5344CB8AC3E}">
        <p14:creationId xmlns:p14="http://schemas.microsoft.com/office/powerpoint/2010/main" val="3238101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RU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73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_magenta">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3528F62-F210-4DCB-B6DA-7231025B5F1D}"/>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a:t>Click to add title</a:t>
            </a:r>
          </a:p>
        </p:txBody>
      </p:sp>
      <p:sp>
        <p:nvSpPr>
          <p:cNvPr id="20" name="Content Placeholder 2">
            <a:extLst>
              <a:ext uri="{FF2B5EF4-FFF2-40B4-BE49-F238E27FC236}">
                <a16:creationId xmlns:a16="http://schemas.microsoft.com/office/drawing/2014/main" id="{96237EC1-B6EE-4341-A1BB-867E3AF3CCAA}"/>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074672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_sans foot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00AF871-F085-4DCC-B440-A166165355BD}"/>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4000" b="1">
                <a:solidFill>
                  <a:schemeClr val="tx2"/>
                </a:solidFill>
                <a:latin typeface="Helvetica" pitchFamily="2" charset="0"/>
                <a:ea typeface="Open Sans" panose="020B0606030504020204" pitchFamily="34" charset="0"/>
                <a:cs typeface="Open Sans" panose="020B0606030504020204" pitchFamily="34" charset="0"/>
              </a:defRPr>
            </a:lvl1pPr>
          </a:lstStyle>
          <a:p>
            <a:r>
              <a:rPr lang="en-US"/>
              <a:t>Click to add title</a:t>
            </a:r>
          </a:p>
        </p:txBody>
      </p:sp>
      <p:sp>
        <p:nvSpPr>
          <p:cNvPr id="15" name="Slide Number Placeholder 4">
            <a:extLst>
              <a:ext uri="{FF2B5EF4-FFF2-40B4-BE49-F238E27FC236}">
                <a16:creationId xmlns:a16="http://schemas.microsoft.com/office/drawing/2014/main" id="{BE336385-E366-0BBD-5FA2-2156C41C2F0D}"/>
              </a:ext>
            </a:extLst>
          </p:cNvPr>
          <p:cNvSpPr txBox="1">
            <a:spLocks/>
          </p:cNvSpPr>
          <p:nvPr/>
        </p:nvSpPr>
        <p:spPr>
          <a:xfrm>
            <a:off x="11353077" y="6477000"/>
            <a:ext cx="394789"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tx2"/>
                </a:solidFill>
                <a:latin typeface="Helvetica" pitchFamily="2" charset="0"/>
                <a:ea typeface="Open Sans" panose="020B0606030504020204" pitchFamily="34" charset="0"/>
                <a:cs typeface="Open Sans" panose="020B0606030504020204" pitchFamily="34" charset="0"/>
              </a:rPr>
              <a:pPr algn="l"/>
              <a:t>‹#›</a:t>
            </a:fld>
            <a:endParaRPr lang="en-US" altLang="en-US" sz="1050">
              <a:solidFill>
                <a:schemeClr val="tx2"/>
              </a:solidFill>
              <a:latin typeface="Helvetica" pitchFamily="2"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EE73720A-B772-0DEB-445B-46C23C0EADE0}"/>
              </a:ext>
            </a:extLst>
          </p:cNvPr>
          <p:cNvSpPr/>
          <p:nvPr/>
        </p:nvSpPr>
        <p:spPr>
          <a:xfrm>
            <a:off x="503664" y="6421465"/>
            <a:ext cx="11078736" cy="97402"/>
          </a:xfrm>
          <a:prstGeom prst="rect">
            <a:avLst/>
          </a:prstGeom>
          <a:solidFill>
            <a:srgbClr val="0056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472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_blu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759034A-B2DC-459C-9616-584F8ADBA48C}"/>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4000" b="1">
                <a:solidFill>
                  <a:schemeClr val="tx2"/>
                </a:solidFill>
                <a:latin typeface="Helvetica" pitchFamily="2" charset="0"/>
                <a:ea typeface="Open Sans" panose="020B0606030504020204" pitchFamily="34" charset="0"/>
                <a:cs typeface="Open Sans" panose="020B0606030504020204" pitchFamily="34" charset="0"/>
              </a:defRPr>
            </a:lvl1pPr>
          </a:lstStyle>
          <a:p>
            <a:r>
              <a:rPr lang="en-US"/>
              <a:t>Click to add title</a:t>
            </a:r>
          </a:p>
        </p:txBody>
      </p:sp>
      <p:sp>
        <p:nvSpPr>
          <p:cNvPr id="15" name="Content Placeholder 2">
            <a:extLst>
              <a:ext uri="{FF2B5EF4-FFF2-40B4-BE49-F238E27FC236}">
                <a16:creationId xmlns:a16="http://schemas.microsoft.com/office/drawing/2014/main" id="{5F127588-92D9-490A-8309-E14B516841F4}"/>
              </a:ext>
            </a:extLst>
          </p:cNvPr>
          <p:cNvSpPr>
            <a:spLocks noGrp="1"/>
          </p:cNvSpPr>
          <p:nvPr>
            <p:ph idx="1" hasCustomPrompt="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30000"/>
              <a:buFontTx/>
              <a:buNone/>
              <a:defRPr sz="2400">
                <a:solidFill>
                  <a:srgbClr val="080000"/>
                </a:solidFill>
                <a:latin typeface="Helvetica" pitchFamily="2"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Text</a:t>
            </a:r>
          </a:p>
          <a:p>
            <a:pPr lvl="0"/>
            <a:endParaRPr lang="en-US"/>
          </a:p>
        </p:txBody>
      </p:sp>
      <p:sp>
        <p:nvSpPr>
          <p:cNvPr id="5" name="Slide Number Placeholder 4">
            <a:extLst>
              <a:ext uri="{FF2B5EF4-FFF2-40B4-BE49-F238E27FC236}">
                <a16:creationId xmlns:a16="http://schemas.microsoft.com/office/drawing/2014/main" id="{F29401E9-7AB6-29A9-2E16-DE80C03931E1}"/>
              </a:ext>
            </a:extLst>
          </p:cNvPr>
          <p:cNvSpPr txBox="1">
            <a:spLocks/>
          </p:cNvSpPr>
          <p:nvPr/>
        </p:nvSpPr>
        <p:spPr>
          <a:xfrm>
            <a:off x="11353077" y="6477000"/>
            <a:ext cx="394789"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tx2"/>
                </a:solidFill>
                <a:latin typeface="Helvetica" pitchFamily="2" charset="0"/>
                <a:ea typeface="Open Sans" panose="020B0606030504020204" pitchFamily="34" charset="0"/>
                <a:cs typeface="Open Sans" panose="020B0606030504020204" pitchFamily="34" charset="0"/>
              </a:rPr>
              <a:pPr algn="l"/>
              <a:t>‹#›</a:t>
            </a:fld>
            <a:endParaRPr lang="en-US" altLang="en-US" sz="1050">
              <a:solidFill>
                <a:schemeClr val="tx2"/>
              </a:solidFill>
              <a:latin typeface="Helvetica" pitchFamily="2"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978F3FC3-5444-0C6E-9AEA-5F90040CF7DF}"/>
              </a:ext>
            </a:extLst>
          </p:cNvPr>
          <p:cNvGrpSpPr/>
          <p:nvPr/>
        </p:nvGrpSpPr>
        <p:grpSpPr>
          <a:xfrm>
            <a:off x="1792539" y="6336683"/>
            <a:ext cx="2551110" cy="402747"/>
            <a:chOff x="1918553" y="6136049"/>
            <a:chExt cx="3821983" cy="603382"/>
          </a:xfrm>
        </p:grpSpPr>
        <p:pic>
          <p:nvPicPr>
            <p:cNvPr id="11" name="Picture 10">
              <a:extLst>
                <a:ext uri="{FF2B5EF4-FFF2-40B4-BE49-F238E27FC236}">
                  <a16:creationId xmlns:a16="http://schemas.microsoft.com/office/drawing/2014/main" id="{3D30B345-4089-FEAB-1460-808A81D13FDC}"/>
                </a:ext>
              </a:extLst>
            </p:cNvPr>
            <p:cNvPicPr>
              <a:picLocks noChangeAspect="1"/>
            </p:cNvPicPr>
            <p:nvPr/>
          </p:nvPicPr>
          <p:blipFill>
            <a:blip r:embed="rId2"/>
            <a:stretch>
              <a:fillRect/>
            </a:stretch>
          </p:blipFill>
          <p:spPr>
            <a:xfrm>
              <a:off x="1918553" y="6136049"/>
              <a:ext cx="881504" cy="603382"/>
            </a:xfrm>
            <a:prstGeom prst="rect">
              <a:avLst/>
            </a:prstGeom>
          </p:spPr>
        </p:pic>
        <p:pic>
          <p:nvPicPr>
            <p:cNvPr id="13" name="Picture 12" descr="Logo of 1115 Medicaid Waiver Implementation Project Oregon ">
              <a:extLst>
                <a:ext uri="{FF2B5EF4-FFF2-40B4-BE49-F238E27FC236}">
                  <a16:creationId xmlns:a16="http://schemas.microsoft.com/office/drawing/2014/main" id="{AD05C106-79F5-93C4-3E1C-78FE05223296}"/>
                </a:ext>
              </a:extLst>
            </p:cNvPr>
            <p:cNvPicPr>
              <a:picLocks noChangeAspect="1"/>
            </p:cNvPicPr>
            <p:nvPr/>
          </p:nvPicPr>
          <p:blipFill>
            <a:blip r:embed="rId3"/>
            <a:stretch>
              <a:fillRect/>
            </a:stretch>
          </p:blipFill>
          <p:spPr>
            <a:xfrm>
              <a:off x="2825645" y="6136049"/>
              <a:ext cx="2914891" cy="603382"/>
            </a:xfrm>
            <a:prstGeom prst="rect">
              <a:avLst/>
            </a:prstGeom>
          </p:spPr>
        </p:pic>
      </p:grpSp>
      <p:sp>
        <p:nvSpPr>
          <p:cNvPr id="3" name="Rectangle 2">
            <a:extLst>
              <a:ext uri="{FF2B5EF4-FFF2-40B4-BE49-F238E27FC236}">
                <a16:creationId xmlns:a16="http://schemas.microsoft.com/office/drawing/2014/main" id="{24B48629-4C95-3D1F-B2F2-242695195148}"/>
              </a:ext>
            </a:extLst>
          </p:cNvPr>
          <p:cNvSpPr/>
          <p:nvPr/>
        </p:nvSpPr>
        <p:spPr>
          <a:xfrm>
            <a:off x="0" y="6131905"/>
            <a:ext cx="12188952" cy="98409"/>
          </a:xfrm>
          <a:prstGeom prst="rect">
            <a:avLst/>
          </a:prstGeom>
          <a:solidFill>
            <a:srgbClr val="0056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D34B8AE8-012A-9765-29AB-5116A1D620E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6569" y="6307184"/>
            <a:ext cx="1391182" cy="452633"/>
          </a:xfrm>
          <a:prstGeom prst="rect">
            <a:avLst/>
          </a:prstGeom>
        </p:spPr>
      </p:pic>
    </p:spTree>
    <p:extLst>
      <p:ext uri="{BB962C8B-B14F-4D97-AF65-F5344CB8AC3E}">
        <p14:creationId xmlns:p14="http://schemas.microsoft.com/office/powerpoint/2010/main" val="2316745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_indig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3528F62-F210-4DCB-B6DA-7231025B5F1D}"/>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a:t>Click to add title</a:t>
            </a:r>
          </a:p>
        </p:txBody>
      </p:sp>
      <p:sp>
        <p:nvSpPr>
          <p:cNvPr id="20" name="Content Placeholder 2">
            <a:extLst>
              <a:ext uri="{FF2B5EF4-FFF2-40B4-BE49-F238E27FC236}">
                <a16:creationId xmlns:a16="http://schemas.microsoft.com/office/drawing/2014/main" id="{61202D8D-1ABB-40FB-A78F-9D512D6A1C78}"/>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216566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RULY BLANK">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A084D3B8-85A9-0CEE-D4FC-F3D159D40560}"/>
              </a:ext>
              <a:ext uri="{C183D7F6-B498-43B3-948B-1728B52AA6E4}">
                <adec:decorative xmlns:adec="http://schemas.microsoft.com/office/drawing/2017/decorative" val="1"/>
              </a:ext>
            </a:extLst>
          </p:cNvPr>
          <p:cNvSpPr/>
          <p:nvPr userDrawn="1"/>
        </p:nvSpPr>
        <p:spPr>
          <a:xfrm>
            <a:off x="543697" y="404445"/>
            <a:ext cx="10967659" cy="729507"/>
          </a:xfrm>
          <a:prstGeom prst="roundRect">
            <a:avLst/>
          </a:prstGeom>
          <a:solidFill>
            <a:srgbClr val="005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endParaRPr>
          </a:p>
        </p:txBody>
      </p:sp>
      <p:sp>
        <p:nvSpPr>
          <p:cNvPr id="3" name="Content Placeholder 2">
            <a:extLst>
              <a:ext uri="{FF2B5EF4-FFF2-40B4-BE49-F238E27FC236}">
                <a16:creationId xmlns:a16="http://schemas.microsoft.com/office/drawing/2014/main" id="{1EC60F65-F898-578B-1F3E-57FA1FDE13D1}"/>
              </a:ext>
            </a:extLst>
          </p:cNvPr>
          <p:cNvSpPr>
            <a:spLocks noGrp="1"/>
          </p:cNvSpPr>
          <p:nvPr>
            <p:ph idx="1"/>
          </p:nvPr>
        </p:nvSpPr>
        <p:spPr>
          <a:xfrm>
            <a:off x="609600" y="1400432"/>
            <a:ext cx="10808043" cy="5198075"/>
          </a:xfrm>
          <a:prstGeom prst="rect">
            <a:avLst/>
          </a:prstGeom>
        </p:spPr>
        <p:txBody>
          <a:bodyPr>
            <a:noAutofit/>
          </a:bodyPr>
          <a:lstStyle>
            <a:lvl1pPr marL="342900" indent="-342900">
              <a:lnSpc>
                <a:spcPct val="100000"/>
              </a:lnSpc>
              <a:spcBef>
                <a:spcPts val="0"/>
              </a:spcBef>
              <a:spcAft>
                <a:spcPts val="1200"/>
              </a:spcAft>
              <a:buClr>
                <a:schemeClr val="accent1"/>
              </a:buClr>
              <a:buSzPct val="100000"/>
              <a:buFont typeface="Arial" panose="020B0604020202020204" pitchFamily="34" charset="0"/>
              <a:buChar char="•"/>
              <a:defRPr sz="2400">
                <a:solidFill>
                  <a:srgbClr val="000000"/>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solidFill>
                  <a:srgbClr val="000000"/>
                </a:solidFill>
              </a:defRPr>
            </a:lvl2pPr>
            <a:lvl3pPr marL="1257300" indent="-342900">
              <a:lnSpc>
                <a:spcPct val="100000"/>
              </a:lnSpc>
              <a:spcBef>
                <a:spcPts val="0"/>
              </a:spcBef>
              <a:spcAft>
                <a:spcPts val="1200"/>
              </a:spcAft>
              <a:buClr>
                <a:schemeClr val="accent1"/>
              </a:buClr>
              <a:buFont typeface="Arial" panose="020B0604020202020204" pitchFamily="34" charset="0"/>
              <a:buChar char="•"/>
              <a:defRPr sz="2400">
                <a:solidFill>
                  <a:srgbClr val="000000"/>
                </a:solidFill>
              </a:defRPr>
            </a:lvl3pPr>
            <a:lvl4pPr marL="1371600" indent="0">
              <a:buFontTx/>
              <a:buNone/>
              <a:defRPr/>
            </a:lvl4pPr>
            <a:lvl5pPr marL="1828800" indent="0">
              <a:buFontTx/>
              <a:buNone/>
              <a:defRPr/>
            </a:lvl5pPr>
          </a:lstStyle>
          <a:p>
            <a:pPr lvl="0"/>
            <a:r>
              <a:rPr lang="en-US"/>
              <a:t>Click to edit Master text styles</a:t>
            </a:r>
          </a:p>
          <a:p>
            <a:pPr lvl="1"/>
            <a:r>
              <a:rPr lang="en-US"/>
              <a:t>Line 2</a:t>
            </a:r>
          </a:p>
          <a:p>
            <a:pPr lvl="2"/>
            <a:r>
              <a:rPr lang="en-US"/>
              <a:t>Line 3</a:t>
            </a:r>
          </a:p>
          <a:p>
            <a:pPr lvl="1"/>
            <a:endParaRPr lang="en-US"/>
          </a:p>
        </p:txBody>
      </p:sp>
      <p:sp>
        <p:nvSpPr>
          <p:cNvPr id="4" name="Title 1">
            <a:extLst>
              <a:ext uri="{FF2B5EF4-FFF2-40B4-BE49-F238E27FC236}">
                <a16:creationId xmlns:a16="http://schemas.microsoft.com/office/drawing/2014/main" id="{3E7BB8C9-4F44-6375-9A62-5A1DBEB8F983}"/>
              </a:ext>
            </a:extLst>
          </p:cNvPr>
          <p:cNvSpPr>
            <a:spLocks noGrp="1"/>
          </p:cNvSpPr>
          <p:nvPr>
            <p:ph type="title" hasCustomPrompt="1"/>
          </p:nvPr>
        </p:nvSpPr>
        <p:spPr>
          <a:xfrm>
            <a:off x="609600" y="404444"/>
            <a:ext cx="10808043" cy="729508"/>
          </a:xfrm>
          <a:prstGeom prst="rect">
            <a:avLst/>
          </a:prstGeom>
        </p:spPr>
        <p:txBody>
          <a:bodyPr anchor="ctr">
            <a:normAutofit/>
          </a:bodyPr>
          <a:lstStyle>
            <a:lvl1pPr algn="ctr">
              <a:defRPr sz="3200" b="1">
                <a:solidFill>
                  <a:schemeClr val="bg1"/>
                </a:solidFill>
                <a:latin typeface="Helvetica" panose="020B0604020202020204" pitchFamily="34" charset="0"/>
                <a:cs typeface="Helvetica" panose="020B0604020202020204" pitchFamily="34" charset="0"/>
              </a:defRPr>
            </a:lvl1pPr>
          </a:lstStyle>
          <a:p>
            <a:r>
              <a:rPr lang="en-US"/>
              <a:t>Click to add title</a:t>
            </a:r>
          </a:p>
        </p:txBody>
      </p:sp>
      <p:sp>
        <p:nvSpPr>
          <p:cNvPr id="5" name="Rectangle 4">
            <a:extLst>
              <a:ext uri="{FF2B5EF4-FFF2-40B4-BE49-F238E27FC236}">
                <a16:creationId xmlns:a16="http://schemas.microsoft.com/office/drawing/2014/main" id="{6FABC350-9B89-72C3-BE1D-9C732C6FD120}"/>
              </a:ext>
              <a:ext uri="{C183D7F6-B498-43B3-948B-1728B52AA6E4}">
                <adec:decorative xmlns:adec="http://schemas.microsoft.com/office/drawing/2017/decorative" val="1"/>
              </a:ext>
            </a:extLst>
          </p:cNvPr>
          <p:cNvSpPr/>
          <p:nvPr userDrawn="1"/>
        </p:nvSpPr>
        <p:spPr>
          <a:xfrm flipV="1">
            <a:off x="8815" y="6796402"/>
            <a:ext cx="12171391" cy="61597"/>
          </a:xfrm>
          <a:prstGeom prst="rect">
            <a:avLst/>
          </a:prstGeom>
          <a:solidFill>
            <a:srgbClr val="EB881E"/>
          </a:solidFill>
          <a:ln w="28575">
            <a:solidFill>
              <a:srgbClr val="EB88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98511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675" b="1" kern="0" cap="all" spc="188" baseline="0" dirty="0">
                <a:solidFill>
                  <a:schemeClr val="accent6">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839817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_blu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406400" y="6477000"/>
            <a:ext cx="2844800"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accent1"/>
                </a:solidFill>
              </a:rPr>
              <a:pPr algn="l"/>
              <a:t>‹#›</a:t>
            </a:fld>
            <a:endParaRPr lang="en-US" altLang="en-US" sz="1050">
              <a:solidFill>
                <a:schemeClr val="accent1"/>
              </a:solidFill>
            </a:endParaRPr>
          </a:p>
        </p:txBody>
      </p:sp>
      <p:cxnSp>
        <p:nvCxnSpPr>
          <p:cNvPr id="10" name="Straight Connector 9">
            <a:extLst>
              <a:ext uri="{FF2B5EF4-FFF2-40B4-BE49-F238E27FC236}">
                <a16:creationId xmlns:a16="http://schemas.microsoft.com/office/drawing/2014/main" id="{E981F6F2-32B9-485F-9E34-DF5E7AA5DA14}"/>
              </a:ext>
            </a:extLst>
          </p:cNvPr>
          <p:cNvCxnSpPr/>
          <p:nvPr/>
        </p:nvCxnSpPr>
        <p:spPr bwMode="auto">
          <a:xfrm flipV="1">
            <a:off x="508000" y="6477000"/>
            <a:ext cx="11074400" cy="9526"/>
          </a:xfrm>
          <a:prstGeom prst="line">
            <a:avLst/>
          </a:prstGeom>
          <a:solidFill>
            <a:schemeClr val="accent1"/>
          </a:solidFill>
          <a:ln w="19050" cap="flat" cmpd="sng" algn="ctr">
            <a:solidFill>
              <a:srgbClr val="E996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12192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0" y="-3969"/>
            <a:ext cx="12191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36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61F6536F-CEEC-435E-9CE6-D7A6BC468149}"/>
              </a:ext>
            </a:extLst>
          </p:cNvPr>
          <p:cNvSpPr/>
          <p:nvPr/>
        </p:nvSpPr>
        <p:spPr>
          <a:xfrm>
            <a:off x="0" y="-3969"/>
            <a:ext cx="12191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BDFBC0-D10E-447D-8410-E8F74116C5EA}"/>
              </a:ext>
            </a:extLst>
          </p:cNvPr>
          <p:cNvSpPr/>
          <p:nvPr userDrawn="1"/>
        </p:nvSpPr>
        <p:spPr>
          <a:xfrm>
            <a:off x="0" y="-3969"/>
            <a:ext cx="12191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31727921-6AC3-48F1-91F6-36A2E27888AE}"/>
              </a:ext>
            </a:extLst>
          </p:cNvPr>
          <p:cNvSpPr>
            <a:spLocks noGrp="1"/>
          </p:cNvSpPr>
          <p:nvPr>
            <p:ph idx="1"/>
          </p:nvPr>
        </p:nvSpPr>
        <p:spPr>
          <a:xfrm>
            <a:off x="609600" y="1604431"/>
            <a:ext cx="10972800" cy="4193913"/>
          </a:xfrm>
          <a:prstGeom prst="rect">
            <a:avLst/>
          </a:prstGeom>
        </p:spPr>
        <p:txBody>
          <a:bodyPr>
            <a:noAutofit/>
          </a:bodyPr>
          <a:lstStyle>
            <a:lvl1pPr marL="0" indent="0">
              <a:lnSpc>
                <a:spcPct val="100000"/>
              </a:lnSpc>
              <a:spcBef>
                <a:spcPts val="0"/>
              </a:spcBef>
              <a:spcAft>
                <a:spcPts val="1200"/>
              </a:spcAft>
              <a:buClr>
                <a:schemeClr val="accent1"/>
              </a:buClr>
              <a:buSzPct val="100000"/>
              <a:buFont typeface="Arial" panose="020B0604020202020204" pitchFamily="34" charset="0"/>
              <a:buNone/>
              <a:defRPr sz="2400">
                <a:solidFill>
                  <a:schemeClr val="tx1"/>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lvl2pPr>
            <a:lvl3pPr marL="1257300" indent="-342900">
              <a:lnSpc>
                <a:spcPct val="100000"/>
              </a:lnSpc>
              <a:spcBef>
                <a:spcPts val="0"/>
              </a:spcBef>
              <a:spcAft>
                <a:spcPts val="1200"/>
              </a:spcAft>
              <a:buClr>
                <a:schemeClr val="accent1"/>
              </a:buClr>
              <a:buFont typeface="Arial" panose="020B0604020202020204" pitchFamily="34" charset="0"/>
              <a:buChar char="•"/>
              <a:defRPr sz="2400"/>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171406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FBCA-064E-438F-A487-DDF7F18349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6DCFA3-7742-4DF1-BE83-F2B13B5697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F9E44-BD9E-4AB0-A8D6-3AE0FF81542B}"/>
              </a:ext>
            </a:extLst>
          </p:cNvPr>
          <p:cNvSpPr>
            <a:spLocks noGrp="1"/>
          </p:cNvSpPr>
          <p:nvPr>
            <p:ph type="dt" sz="half" idx="10"/>
          </p:nvPr>
        </p:nvSpPr>
        <p:spPr/>
        <p:txBody>
          <a:bodyPr/>
          <a:lstStyle/>
          <a:p>
            <a:fld id="{495BBC01-294C-4E2E-9072-D60FCF2ABE62}" type="datetimeFigureOut">
              <a:rPr lang="en-US" smtClean="0"/>
              <a:t>12/18/2024</a:t>
            </a:fld>
            <a:endParaRPr lang="en-US"/>
          </a:p>
        </p:txBody>
      </p:sp>
      <p:sp>
        <p:nvSpPr>
          <p:cNvPr id="5" name="Footer Placeholder 4">
            <a:extLst>
              <a:ext uri="{FF2B5EF4-FFF2-40B4-BE49-F238E27FC236}">
                <a16:creationId xmlns:a16="http://schemas.microsoft.com/office/drawing/2014/main" id="{C00556B5-1248-40EC-8B42-BF9DEEF4D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FB68A-F290-4A91-A6B9-BE2DB0228C89}"/>
              </a:ext>
            </a:extLst>
          </p:cNvPr>
          <p:cNvSpPr>
            <a:spLocks noGrp="1"/>
          </p:cNvSpPr>
          <p:nvPr>
            <p:ph type="sldNum" sz="quarter" idx="12"/>
          </p:nvPr>
        </p:nvSpPr>
        <p:spPr/>
        <p:txBody>
          <a:bodyPr/>
          <a:lstStyle/>
          <a:p>
            <a:fld id="{72C85083-77EC-4FF5-8136-98F81C0EC37A}" type="slidenum">
              <a:rPr lang="en-US" smtClean="0"/>
              <a:t>‹#›</a:t>
            </a:fld>
            <a:endParaRPr lang="en-US"/>
          </a:p>
        </p:txBody>
      </p:sp>
    </p:spTree>
    <p:extLst>
      <p:ext uri="{BB962C8B-B14F-4D97-AF65-F5344CB8AC3E}">
        <p14:creationId xmlns:p14="http://schemas.microsoft.com/office/powerpoint/2010/main" val="4158200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1">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5BBEF0-E11C-4C7E-9A99-6668D89CB6D2}"/>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EFAA68A-88C4-45FA-A8E4-D83C1B884F96}"/>
              </a:ext>
            </a:extLst>
          </p:cNvPr>
          <p:cNvSpPr>
            <a:spLocks noGrp="1"/>
          </p:cNvSpPr>
          <p:nvPr>
            <p:ph idx="1"/>
          </p:nvPr>
        </p:nvSpPr>
        <p:spPr>
          <a:xfrm>
            <a:off x="635000" y="1329397"/>
            <a:ext cx="10922000" cy="4654677"/>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6CACE33-3C9C-96D9-AD6F-7B105A24A1E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F0FF79EF-8241-3B58-DAB2-10DD767C98F2}"/>
              </a:ext>
              <a:ext uri="{C183D7F6-B498-43B3-948B-1728B52AA6E4}">
                <adec:decorative xmlns:adec="http://schemas.microsoft.com/office/drawing/2017/decorative" val="1"/>
              </a:ext>
            </a:extLst>
          </p:cNvPr>
          <p:cNvCxnSpPr>
            <a:cxnSpLocks/>
          </p:cNvCxnSpPr>
          <p:nvPr/>
        </p:nvCxnSpPr>
        <p:spPr>
          <a:xfrm>
            <a:off x="543015" y="1683247"/>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08493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C557-4A43-49D1-B44F-160E006595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641EA7-4363-4C79-A90F-8D8E6AA0C6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61140F-4E6E-4720-94D0-B8F03783CC59}"/>
              </a:ext>
            </a:extLst>
          </p:cNvPr>
          <p:cNvSpPr>
            <a:spLocks noGrp="1"/>
          </p:cNvSpPr>
          <p:nvPr>
            <p:ph type="dt" sz="half" idx="10"/>
          </p:nvPr>
        </p:nvSpPr>
        <p:spPr/>
        <p:txBody>
          <a:bodyPr/>
          <a:lstStyle/>
          <a:p>
            <a:fld id="{495BBC01-294C-4E2E-9072-D60FCF2ABE62}" type="datetimeFigureOut">
              <a:rPr lang="en-US" smtClean="0"/>
              <a:t>12/18/2024</a:t>
            </a:fld>
            <a:endParaRPr lang="en-US"/>
          </a:p>
        </p:txBody>
      </p:sp>
      <p:sp>
        <p:nvSpPr>
          <p:cNvPr id="5" name="Footer Placeholder 4">
            <a:extLst>
              <a:ext uri="{FF2B5EF4-FFF2-40B4-BE49-F238E27FC236}">
                <a16:creationId xmlns:a16="http://schemas.microsoft.com/office/drawing/2014/main" id="{CD27BE92-E48C-4DF3-9FC8-E0DE3D8DB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A56066-F4EB-4720-8CE3-152963EF6C9E}"/>
              </a:ext>
            </a:extLst>
          </p:cNvPr>
          <p:cNvSpPr>
            <a:spLocks noGrp="1"/>
          </p:cNvSpPr>
          <p:nvPr>
            <p:ph type="sldNum" sz="quarter" idx="12"/>
          </p:nvPr>
        </p:nvSpPr>
        <p:spPr/>
        <p:txBody>
          <a:bodyPr/>
          <a:lstStyle/>
          <a:p>
            <a:fld id="{72C85083-77EC-4FF5-8136-98F81C0EC37A}" type="slidenum">
              <a:rPr lang="en-US" smtClean="0"/>
              <a:t>‹#›</a:t>
            </a:fld>
            <a:endParaRPr lang="en-US"/>
          </a:p>
        </p:txBody>
      </p:sp>
    </p:spTree>
    <p:extLst>
      <p:ext uri="{BB962C8B-B14F-4D97-AF65-F5344CB8AC3E}">
        <p14:creationId xmlns:p14="http://schemas.microsoft.com/office/powerpoint/2010/main" val="3608178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3FBE-3466-4BB0-B183-3FCC05CD54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9B9762-23AB-430B-A301-09C5FED3ED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28DE52-005B-4C68-87DC-A63CC90809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CB64DA-808F-4EFF-AFB3-EFEAA392EBDA}"/>
              </a:ext>
            </a:extLst>
          </p:cNvPr>
          <p:cNvSpPr>
            <a:spLocks noGrp="1"/>
          </p:cNvSpPr>
          <p:nvPr>
            <p:ph type="dt" sz="half" idx="10"/>
          </p:nvPr>
        </p:nvSpPr>
        <p:spPr/>
        <p:txBody>
          <a:bodyPr/>
          <a:lstStyle/>
          <a:p>
            <a:fld id="{495BBC01-294C-4E2E-9072-D60FCF2ABE62}" type="datetimeFigureOut">
              <a:rPr lang="en-US" smtClean="0"/>
              <a:t>12/18/2024</a:t>
            </a:fld>
            <a:endParaRPr lang="en-US"/>
          </a:p>
        </p:txBody>
      </p:sp>
      <p:sp>
        <p:nvSpPr>
          <p:cNvPr id="6" name="Footer Placeholder 5">
            <a:extLst>
              <a:ext uri="{FF2B5EF4-FFF2-40B4-BE49-F238E27FC236}">
                <a16:creationId xmlns:a16="http://schemas.microsoft.com/office/drawing/2014/main" id="{56E936C4-4731-404C-86B7-9CE14D42DD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2C2BC0-CE11-413E-A1CE-C9AB0E074810}"/>
              </a:ext>
            </a:extLst>
          </p:cNvPr>
          <p:cNvSpPr>
            <a:spLocks noGrp="1"/>
          </p:cNvSpPr>
          <p:nvPr>
            <p:ph type="sldNum" sz="quarter" idx="12"/>
          </p:nvPr>
        </p:nvSpPr>
        <p:spPr/>
        <p:txBody>
          <a:bodyPr/>
          <a:lstStyle/>
          <a:p>
            <a:fld id="{72C85083-77EC-4FF5-8136-98F81C0EC37A}" type="slidenum">
              <a:rPr lang="en-US" smtClean="0"/>
              <a:t>‹#›</a:t>
            </a:fld>
            <a:endParaRPr lang="en-US"/>
          </a:p>
        </p:txBody>
      </p:sp>
    </p:spTree>
    <p:extLst>
      <p:ext uri="{BB962C8B-B14F-4D97-AF65-F5344CB8AC3E}">
        <p14:creationId xmlns:p14="http://schemas.microsoft.com/office/powerpoint/2010/main" val="304440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66507-4730-442E-9FBE-9876DC7C1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7EE8CC-3DD7-4981-A7CC-EECC656E7F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5786FC-B534-4EBF-8052-8A4614C03D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FD435B-D846-4E0C-8A73-E6E17ECE1C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DDF502-A807-40B2-A4EE-457D358C2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B40C71-82A4-4723-9684-6A45AE97B2B5}"/>
              </a:ext>
            </a:extLst>
          </p:cNvPr>
          <p:cNvSpPr>
            <a:spLocks noGrp="1"/>
          </p:cNvSpPr>
          <p:nvPr>
            <p:ph type="dt" sz="half" idx="10"/>
          </p:nvPr>
        </p:nvSpPr>
        <p:spPr/>
        <p:txBody>
          <a:bodyPr/>
          <a:lstStyle/>
          <a:p>
            <a:fld id="{495BBC01-294C-4E2E-9072-D60FCF2ABE62}" type="datetimeFigureOut">
              <a:rPr lang="en-US" smtClean="0"/>
              <a:t>12/18/2024</a:t>
            </a:fld>
            <a:endParaRPr lang="en-US"/>
          </a:p>
        </p:txBody>
      </p:sp>
      <p:sp>
        <p:nvSpPr>
          <p:cNvPr id="8" name="Footer Placeholder 7">
            <a:extLst>
              <a:ext uri="{FF2B5EF4-FFF2-40B4-BE49-F238E27FC236}">
                <a16:creationId xmlns:a16="http://schemas.microsoft.com/office/drawing/2014/main" id="{FA8A43ED-1A63-4D14-8864-0589F44115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0E6835-0A56-46E2-80F7-9F8FDD846207}"/>
              </a:ext>
            </a:extLst>
          </p:cNvPr>
          <p:cNvSpPr>
            <a:spLocks noGrp="1"/>
          </p:cNvSpPr>
          <p:nvPr>
            <p:ph type="sldNum" sz="quarter" idx="12"/>
          </p:nvPr>
        </p:nvSpPr>
        <p:spPr/>
        <p:txBody>
          <a:bodyPr/>
          <a:lstStyle/>
          <a:p>
            <a:fld id="{72C85083-77EC-4FF5-8136-98F81C0EC37A}" type="slidenum">
              <a:rPr lang="en-US" smtClean="0"/>
              <a:t>‹#›</a:t>
            </a:fld>
            <a:endParaRPr lang="en-US"/>
          </a:p>
        </p:txBody>
      </p:sp>
    </p:spTree>
    <p:extLst>
      <p:ext uri="{BB962C8B-B14F-4D97-AF65-F5344CB8AC3E}">
        <p14:creationId xmlns:p14="http://schemas.microsoft.com/office/powerpoint/2010/main" val="3604172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8CB7-BFE0-4712-BA59-97425F6C0E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CC737B-B1B6-4496-AA26-F10F25CEE869}"/>
              </a:ext>
            </a:extLst>
          </p:cNvPr>
          <p:cNvSpPr>
            <a:spLocks noGrp="1"/>
          </p:cNvSpPr>
          <p:nvPr>
            <p:ph type="dt" sz="half" idx="10"/>
          </p:nvPr>
        </p:nvSpPr>
        <p:spPr/>
        <p:txBody>
          <a:bodyPr/>
          <a:lstStyle/>
          <a:p>
            <a:fld id="{495BBC01-294C-4E2E-9072-D60FCF2ABE62}" type="datetimeFigureOut">
              <a:rPr lang="en-US" smtClean="0"/>
              <a:t>12/18/2024</a:t>
            </a:fld>
            <a:endParaRPr lang="en-US"/>
          </a:p>
        </p:txBody>
      </p:sp>
      <p:sp>
        <p:nvSpPr>
          <p:cNvPr id="4" name="Footer Placeholder 3">
            <a:extLst>
              <a:ext uri="{FF2B5EF4-FFF2-40B4-BE49-F238E27FC236}">
                <a16:creationId xmlns:a16="http://schemas.microsoft.com/office/drawing/2014/main" id="{3EB42A26-C32F-4A1B-A301-9954091D95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98A0EE-CF15-42DE-9534-6EBCC140C3D2}"/>
              </a:ext>
            </a:extLst>
          </p:cNvPr>
          <p:cNvSpPr>
            <a:spLocks noGrp="1"/>
          </p:cNvSpPr>
          <p:nvPr>
            <p:ph type="sldNum" sz="quarter" idx="12"/>
          </p:nvPr>
        </p:nvSpPr>
        <p:spPr/>
        <p:txBody>
          <a:bodyPr/>
          <a:lstStyle/>
          <a:p>
            <a:fld id="{72C85083-77EC-4FF5-8136-98F81C0EC37A}" type="slidenum">
              <a:rPr lang="en-US" smtClean="0"/>
              <a:t>‹#›</a:t>
            </a:fld>
            <a:endParaRPr lang="en-US"/>
          </a:p>
        </p:txBody>
      </p:sp>
    </p:spTree>
    <p:extLst>
      <p:ext uri="{BB962C8B-B14F-4D97-AF65-F5344CB8AC3E}">
        <p14:creationId xmlns:p14="http://schemas.microsoft.com/office/powerpoint/2010/main" val="415267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79F71A-62FB-469E-B2C7-4B2B7FB168C0}"/>
              </a:ext>
            </a:extLst>
          </p:cNvPr>
          <p:cNvSpPr>
            <a:spLocks noGrp="1"/>
          </p:cNvSpPr>
          <p:nvPr>
            <p:ph type="dt" sz="half" idx="10"/>
          </p:nvPr>
        </p:nvSpPr>
        <p:spPr/>
        <p:txBody>
          <a:bodyPr/>
          <a:lstStyle/>
          <a:p>
            <a:fld id="{495BBC01-294C-4E2E-9072-D60FCF2ABE62}" type="datetimeFigureOut">
              <a:rPr lang="en-US" smtClean="0"/>
              <a:t>12/18/2024</a:t>
            </a:fld>
            <a:endParaRPr lang="en-US"/>
          </a:p>
        </p:txBody>
      </p:sp>
      <p:sp>
        <p:nvSpPr>
          <p:cNvPr id="3" name="Footer Placeholder 2">
            <a:extLst>
              <a:ext uri="{FF2B5EF4-FFF2-40B4-BE49-F238E27FC236}">
                <a16:creationId xmlns:a16="http://schemas.microsoft.com/office/drawing/2014/main" id="{8C0BBCA7-5E52-4C3E-B2FC-0EE317C565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F198C1-10C9-4C45-9735-9D706A32D965}"/>
              </a:ext>
            </a:extLst>
          </p:cNvPr>
          <p:cNvSpPr>
            <a:spLocks noGrp="1"/>
          </p:cNvSpPr>
          <p:nvPr>
            <p:ph type="sldNum" sz="quarter" idx="12"/>
          </p:nvPr>
        </p:nvSpPr>
        <p:spPr/>
        <p:txBody>
          <a:bodyPr/>
          <a:lstStyle/>
          <a:p>
            <a:fld id="{72C85083-77EC-4FF5-8136-98F81C0EC37A}" type="slidenum">
              <a:rPr lang="en-US" smtClean="0"/>
              <a:t>‹#›</a:t>
            </a:fld>
            <a:endParaRPr lang="en-US"/>
          </a:p>
        </p:txBody>
      </p:sp>
    </p:spTree>
    <p:extLst>
      <p:ext uri="{BB962C8B-B14F-4D97-AF65-F5344CB8AC3E}">
        <p14:creationId xmlns:p14="http://schemas.microsoft.com/office/powerpoint/2010/main" val="6377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426F-E380-47F9-BA92-AC22A31A98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8915B5-8E0C-4B82-8793-D9161709EE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C6BFA9-4969-43BF-BEAD-B83CC724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98EABB-490E-440C-AA5E-0213EB825D0B}"/>
              </a:ext>
            </a:extLst>
          </p:cNvPr>
          <p:cNvSpPr>
            <a:spLocks noGrp="1"/>
          </p:cNvSpPr>
          <p:nvPr>
            <p:ph type="dt" sz="half" idx="10"/>
          </p:nvPr>
        </p:nvSpPr>
        <p:spPr/>
        <p:txBody>
          <a:bodyPr/>
          <a:lstStyle/>
          <a:p>
            <a:fld id="{495BBC01-294C-4E2E-9072-D60FCF2ABE62}" type="datetimeFigureOut">
              <a:rPr lang="en-US" smtClean="0"/>
              <a:t>12/18/2024</a:t>
            </a:fld>
            <a:endParaRPr lang="en-US"/>
          </a:p>
        </p:txBody>
      </p:sp>
      <p:sp>
        <p:nvSpPr>
          <p:cNvPr id="6" name="Footer Placeholder 5">
            <a:extLst>
              <a:ext uri="{FF2B5EF4-FFF2-40B4-BE49-F238E27FC236}">
                <a16:creationId xmlns:a16="http://schemas.microsoft.com/office/drawing/2014/main" id="{1F845BD5-9BA1-4F43-B4F1-1A81F7EC5A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5E80DB-F0A1-4746-AE50-42BC5D11F4C7}"/>
              </a:ext>
            </a:extLst>
          </p:cNvPr>
          <p:cNvSpPr>
            <a:spLocks noGrp="1"/>
          </p:cNvSpPr>
          <p:nvPr>
            <p:ph type="sldNum" sz="quarter" idx="12"/>
          </p:nvPr>
        </p:nvSpPr>
        <p:spPr/>
        <p:txBody>
          <a:bodyPr/>
          <a:lstStyle/>
          <a:p>
            <a:fld id="{72C85083-77EC-4FF5-8136-98F81C0EC37A}" type="slidenum">
              <a:rPr lang="en-US" smtClean="0"/>
              <a:t>‹#›</a:t>
            </a:fld>
            <a:endParaRPr lang="en-US"/>
          </a:p>
        </p:txBody>
      </p:sp>
    </p:spTree>
    <p:extLst>
      <p:ext uri="{BB962C8B-B14F-4D97-AF65-F5344CB8AC3E}">
        <p14:creationId xmlns:p14="http://schemas.microsoft.com/office/powerpoint/2010/main" val="306516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B4639-CE29-4BC7-BD91-8BE89684F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AFE955-6D66-4A8B-BF9C-448626E4ED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D3C781-1CB6-4619-9276-AC8A4231B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216083-C021-4EA2-91BF-70DE470408BE}"/>
              </a:ext>
            </a:extLst>
          </p:cNvPr>
          <p:cNvSpPr>
            <a:spLocks noGrp="1"/>
          </p:cNvSpPr>
          <p:nvPr>
            <p:ph type="dt" sz="half" idx="10"/>
          </p:nvPr>
        </p:nvSpPr>
        <p:spPr/>
        <p:txBody>
          <a:bodyPr/>
          <a:lstStyle/>
          <a:p>
            <a:fld id="{495BBC01-294C-4E2E-9072-D60FCF2ABE62}" type="datetimeFigureOut">
              <a:rPr lang="en-US" smtClean="0"/>
              <a:t>12/18/2024</a:t>
            </a:fld>
            <a:endParaRPr lang="en-US"/>
          </a:p>
        </p:txBody>
      </p:sp>
      <p:sp>
        <p:nvSpPr>
          <p:cNvPr id="6" name="Footer Placeholder 5">
            <a:extLst>
              <a:ext uri="{FF2B5EF4-FFF2-40B4-BE49-F238E27FC236}">
                <a16:creationId xmlns:a16="http://schemas.microsoft.com/office/drawing/2014/main" id="{CC988560-85B2-4150-A4E2-0134BF75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87EF39-CDF4-4D2F-B31C-83DA7953D220}"/>
              </a:ext>
            </a:extLst>
          </p:cNvPr>
          <p:cNvSpPr>
            <a:spLocks noGrp="1"/>
          </p:cNvSpPr>
          <p:nvPr>
            <p:ph type="sldNum" sz="quarter" idx="12"/>
          </p:nvPr>
        </p:nvSpPr>
        <p:spPr/>
        <p:txBody>
          <a:bodyPr/>
          <a:lstStyle/>
          <a:p>
            <a:fld id="{72C85083-77EC-4FF5-8136-98F81C0EC37A}" type="slidenum">
              <a:rPr lang="en-US" smtClean="0"/>
              <a:t>‹#›</a:t>
            </a:fld>
            <a:endParaRPr lang="en-US"/>
          </a:p>
        </p:txBody>
      </p:sp>
    </p:spTree>
    <p:extLst>
      <p:ext uri="{BB962C8B-B14F-4D97-AF65-F5344CB8AC3E}">
        <p14:creationId xmlns:p14="http://schemas.microsoft.com/office/powerpoint/2010/main" val="1034169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F6FCC5-A5E0-4491-A12F-605C38706B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DFBD33-D2E5-4EE8-B8D8-81D84F294E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A9208-C23E-4FF6-B83A-E524C1B1F6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BBC01-294C-4E2E-9072-D60FCF2ABE62}" type="datetimeFigureOut">
              <a:rPr lang="en-US" smtClean="0"/>
              <a:t>12/18/2024</a:t>
            </a:fld>
            <a:endParaRPr lang="en-US"/>
          </a:p>
        </p:txBody>
      </p:sp>
      <p:sp>
        <p:nvSpPr>
          <p:cNvPr id="5" name="Footer Placeholder 4">
            <a:extLst>
              <a:ext uri="{FF2B5EF4-FFF2-40B4-BE49-F238E27FC236}">
                <a16:creationId xmlns:a16="http://schemas.microsoft.com/office/drawing/2014/main" id="{1B36047D-BA39-4BBB-84ED-72D219926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BE7993-F46B-4F62-AA0F-721FB1BFB6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85083-77EC-4FF5-8136-98F81C0EC37A}" type="slidenum">
              <a:rPr lang="en-US" smtClean="0"/>
              <a:t>‹#›</a:t>
            </a:fld>
            <a:endParaRPr lang="en-US"/>
          </a:p>
        </p:txBody>
      </p:sp>
    </p:spTree>
    <p:extLst>
      <p:ext uri="{BB962C8B-B14F-4D97-AF65-F5344CB8AC3E}">
        <p14:creationId xmlns:p14="http://schemas.microsoft.com/office/powerpoint/2010/main" val="1548621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hyperlink" Target="https://healthcare.oregon.gov/Pages/Marketplace-to-OHP.aspx"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hyperlink" Target="https://healthcare.oregon.gov/Pages/Marketplace-to-OHP.aspx"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hyperlink" Target="https://litigationtracker.law.georgetown.edu/litigation/kansas-et-al-v-united-states-of-america-et-al/"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hyperlink" Target="https://litigationtracker.law.georgetown.edu/litigation/kansas-et-al-v-united-states-of-america-et-al/"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hyperlink" Target="https://orhim.info/resources" TargetMode="External"/><Relationship Id="rId5" Type="http://schemas.openxmlformats.org/officeDocument/2006/relationships/hyperlink" Target="https://www.oregon.gov/oha/HSD/OHP/Tools/ONE-DACA-Changes-EN.pdf" TargetMode="External"/><Relationship Id="rId4" Type="http://schemas.openxmlformats.org/officeDocument/2006/relationships/hyperlink" Target="https://youtu.be/8lYrDciiRNQ"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orhim.info/resources" TargetMode="External"/><Relationship Id="rId3" Type="http://schemas.openxmlformats.org/officeDocument/2006/relationships/notesSlide" Target="../notesSlides/notesSlide18.xml"/><Relationship Id="rId7" Type="http://schemas.openxmlformats.org/officeDocument/2006/relationships/hyperlink" Target="https://healthcare.oregon.gov/Documents/Materials/DACA%20Outreach/DACA%20Fact%20Sheet-FINAL_Spanish.pdf" TargetMode="External"/><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hyperlink" Target="https://www.oregon.gov/oha/HSD/OHP/Tools/ONE-DACA-Changes-ES.pdf" TargetMode="External"/><Relationship Id="rId5" Type="http://schemas.openxmlformats.org/officeDocument/2006/relationships/hyperlink" Target="https://youtu.be/8lYrDciiRNQ" TargetMode="External"/><Relationship Id="rId4" Type="http://schemas.microsoft.com/office/2018/10/relationships/comments" Target="../comments/modernComment_7FFFD5C6_FF3D6DB0.xml"/><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microsoft.com/office/2018/10/relationships/comments" Target="../comments/modernComment_7FFFC86D_2800309E.xml"/><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hyperlink" Target="https://orpca-org.zoom.us/meeting/register/tZ0vd-uqrjgpHdZDzoeOaq0GWMFjDphFZ0tW?_x_zm_rtaid=3LdLPrR6Sg2a4e14C3iK3w.1715635418639.84d60d4c8b5a84d27379ede29e995f7a&amp;_x_zm_rhtaid=756#/registration" TargetMode="External"/><Relationship Id="rId4" Type="http://schemas.openxmlformats.org/officeDocument/2006/relationships/hyperlink" Target="mailto:OHPBridge@oha.Oregon.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hyperlink" Target="mailto:OHPBridge@oha.Oregon.gov"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hyperlink" Target="https://orpca-org.zoom.us/meeting/register/tZ0vd-uqrjgpHdZDzoeOaq0GWMFjDphFZ0tW?_x_zm_rtaid=3LdLPrR6Sg2a4e14C3iK3w.1715635418639.84d60d4c8b5a84d27379ede29e995f7a&amp;_x_zm_rhtaid=756#/registration" TargetMode="External"/></Relationships>
</file>

<file path=ppt/slides/_rels/slide21.xml.rels><?xml version="1.0" encoding="UTF-8" standalone="yes"?>
<Relationships xmlns="http://schemas.openxmlformats.org/package/2006/relationships"><Relationship Id="rId2" Type="http://schemas.microsoft.com/office/2018/10/relationships/comments" Target="../comments/modernComment_7FFFD576_F951F39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microsoft.com/office/2018/10/relationships/comments" Target="../comments/modernComment_7FFFD5A1_AA0C327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s://www.oregon.gov/oha/HSD/OHP/Pages/cco-plans.aspx" TargetMode="External"/><Relationship Id="rId7" Type="http://schemas.openxmlformats.org/officeDocument/2006/relationships/hyperlink" Target="mailto:ohpbridge@oha.oregon.gov" TargetMode="External"/><Relationship Id="rId2" Type="http://schemas.microsoft.com/office/2018/10/relationships/comments" Target="../comments/modernComment_7FFFD594_B2B1B782.xml"/><Relationship Id="rId1" Type="http://schemas.openxmlformats.org/officeDocument/2006/relationships/slideLayout" Target="../slideLayouts/slideLayout17.xml"/><Relationship Id="rId6" Type="http://schemas.openxmlformats.org/officeDocument/2006/relationships/hyperlink" Target="https://www.oregon.gov/oha/HSD/OHP/Tools/Bridge-FAQ-EN.pdf" TargetMode="External"/><Relationship Id="rId5" Type="http://schemas.openxmlformats.org/officeDocument/2006/relationships/hyperlink" Target="https://ohp.oregon.gov/bridge" TargetMode="External"/><Relationship Id="rId4" Type="http://schemas.openxmlformats.org/officeDocument/2006/relationships/hyperlink" Target="https://sharedsystems.dhsoha.state.or.us/DHSForms/Served/he3046.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oregon.gov/oha/HSD/OHP/Pages/cco-plans.aspx" TargetMode="External"/><Relationship Id="rId7" Type="http://schemas.openxmlformats.org/officeDocument/2006/relationships/hyperlink" Target="mailto:ohpbridge@oha.oregon.gov" TargetMode="External"/><Relationship Id="rId2" Type="http://schemas.microsoft.com/office/2018/10/relationships/comments" Target="../comments/modernComment_7FFFD5A2_35510BA6.xml"/><Relationship Id="rId1" Type="http://schemas.openxmlformats.org/officeDocument/2006/relationships/slideLayout" Target="../slideLayouts/slideLayout17.xml"/><Relationship Id="rId6" Type="http://schemas.openxmlformats.org/officeDocument/2006/relationships/hyperlink" Target="https://www.oregon.gov/oha/HSD/OHP/Tools/Bridge-FAQ-EN.pdf" TargetMode="External"/><Relationship Id="rId5" Type="http://schemas.openxmlformats.org/officeDocument/2006/relationships/hyperlink" Target="https://ohp.oregon.gov/bridge" TargetMode="External"/><Relationship Id="rId4" Type="http://schemas.openxmlformats.org/officeDocument/2006/relationships/hyperlink" Target="https://sharedsystems.dhsoha.state.or.us/DHSForms/Served/he3046.pdf" TargetMode="External"/></Relationships>
</file>

<file path=ppt/slides/_rels/slide25.xml.rels><?xml version="1.0" encoding="UTF-8" standalone="yes"?>
<Relationships xmlns="http://schemas.openxmlformats.org/package/2006/relationships"><Relationship Id="rId3" Type="http://schemas.microsoft.com/office/2018/10/relationships/comments" Target="../comments/modernComment_7FFFD53D_56E600CC.xml"/><Relationship Id="rId7" Type="http://schemas.openxmlformats.org/officeDocument/2006/relationships/image" Target="../media/image13.sv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13.xml"/><Relationship Id="rId4" Type="http://schemas.microsoft.com/office/2018/10/relationships/comments" Target="../comments/modernComment_7FFFD52C_6C5A02D.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15.xml"/><Relationship Id="rId4" Type="http://schemas.microsoft.com/office/2018/10/relationships/comments" Target="../comments/modernComment_7FFFD53A_BC1F9B2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17.xml"/><Relationship Id="rId4" Type="http://schemas.microsoft.com/office/2018/10/relationships/comments" Target="../comments/modernComment_7FFFD53B_A1E1C3DA.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19.xml"/><Relationship Id="rId5" Type="http://schemas.openxmlformats.org/officeDocument/2006/relationships/hyperlink" Target="mailto:feedback@ohdsoha.oregon.gov" TargetMode="External"/><Relationship Id="rId4" Type="http://schemas.microsoft.com/office/2018/10/relationships/comments" Target="../comments/modernComment_7FFFD53C_B2881EAA.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hyperlink" Target="mailto:feedback@ohdsoha.oregon.gov"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21.xml"/><Relationship Id="rId4" Type="http://schemas.microsoft.com/office/2018/10/relationships/comments" Target="../comments/modernComment_7FFFD54C_50E7A82E.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23.xml"/><Relationship Id="rId6" Type="http://schemas.openxmlformats.org/officeDocument/2006/relationships/hyperlink" Target="https://www.ncoa.org/article/understanding-medicare-part-d-low-income-subsidy-extra-help/" TargetMode="External"/><Relationship Id="rId5" Type="http://schemas.openxmlformats.org/officeDocument/2006/relationships/hyperlink" Target="https://www.oregon.gov/odhs/aging-disability-services/pages/medicare-savings-programs.aspx" TargetMode="External"/><Relationship Id="rId4" Type="http://schemas.microsoft.com/office/2018/10/relationships/comments" Target="../comments/modernComment_7FFFD593_F93A567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24.xml"/><Relationship Id="rId6" Type="http://schemas.openxmlformats.org/officeDocument/2006/relationships/hyperlink" Target="https://sharedsystems.dhsoha.state.or.us/DHSForms/Served/se-3886-2025.pdf#100-108874_DHS%203886%20SHIBA%20Guide%202025%202.indd%3A.161261%3A174386" TargetMode="External"/><Relationship Id="rId5" Type="http://schemas.openxmlformats.org/officeDocument/2006/relationships/hyperlink" Target="https://www.oregon.gov/odhs/aging-disability-services/pages/medicare-savings-programs.aspx" TargetMode="External"/><Relationship Id="rId4" Type="http://schemas.microsoft.com/office/2018/10/relationships/comments" Target="../comments/modernComment_7FFFD57E_12ECE38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25.xml"/><Relationship Id="rId4" Type="http://schemas.microsoft.com/office/2018/10/relationships/comments" Target="../comments/modernComment_7FFFD58C_A92542F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hyperlink" Target="https://www.oregon.gov/oha/PHE/Documents/PHE-Unwinding-Timeline.pdf"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hyperlink" Target="https://www.oregon.gov/oha/PHE/Documents/PHE-Unwinding-Timeline.pdf"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sv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hyperlink" Target="https://www.zoomgov.com/meeting/register/vJItce-orzkoEjKuN2sFG1F6y_U1gHP67z8" TargetMode="External"/><Relationship Id="rId2" Type="http://schemas.openxmlformats.org/officeDocument/2006/relationships/notesSlide" Target="../notesSlides/notesSlide53.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hyperlink" Target="https://www.zoomgov.com/meeting/register/vJIsf-moqjMtH_SHoT9nmxGU24kj0YtCZ98"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zoomgov.com/meeting/register/vJItce-orzkoEjKuN2sFG1F6y_U1gHP67z8" TargetMode="External"/><Relationship Id="rId2" Type="http://schemas.openxmlformats.org/officeDocument/2006/relationships/notesSlide" Target="../notesSlides/notesSlide54.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hyperlink" Target="https://www.zoomgov.com/meeting/register/vJIsf-moqjMtH_SHoT9nmxGU24kj0YtCZ98"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svg"/></Relationships>
</file>

<file path=ppt/slides/_rels/slide61.xml.rels><?xml version="1.0" encoding="UTF-8" standalone="yes"?>
<Relationships xmlns="http://schemas.openxmlformats.org/package/2006/relationships"><Relationship Id="rId3" Type="http://schemas.microsoft.com/office/2018/10/relationships/comments" Target="../comments/modernComment_7FFFD503_6936C29E.xml"/><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5.xml.rels><?xml version="1.0" encoding="UTF-8" standalone="yes"?>
<Relationships xmlns="http://schemas.openxmlformats.org/package/2006/relationships"><Relationship Id="rId3" Type="http://schemas.microsoft.com/office/2018/10/relationships/comments" Target="../comments/modernComment_7FFFD4F5_C320CBC6.xml"/><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microsoft.com/office/2018/10/relationships/comments" Target="../comments/modernComment_7FFFD4F9_5F9428F5.xml"/><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microsoft.com/office/2018/10/relationships/comments" Target="../comments/modernComment_7FFFC840_1E3EF513.xml"/><Relationship Id="rId7" Type="http://schemas.openxmlformats.org/officeDocument/2006/relationships/hyperlink" Target="https://www.oregon.gov/oha/HPA/dsi-tc/Pages/Health-Related-Social-Needs-Provider-Training.aspx" TargetMode="External"/><Relationship Id="rId2" Type="http://schemas.openxmlformats.org/officeDocument/2006/relationships/notesSlide" Target="../notesSlides/notesSlide66.xml"/><Relationship Id="rId1" Type="http://schemas.openxmlformats.org/officeDocument/2006/relationships/slideLayout" Target="../slideLayouts/slideLayout15.xml"/><Relationship Id="rId6" Type="http://schemas.openxmlformats.org/officeDocument/2006/relationships/hyperlink" Target="https://www.zoomgov.com/meeting/register/vJItd-uuqzktHT6cymsOtDvevwayuW5deQY#/registration" TargetMode="External"/><Relationship Id="rId5" Type="http://schemas.openxmlformats.org/officeDocument/2006/relationships/hyperlink" Target="https://www.zoomgov.com/meeting/register/vJItfu2srzkvG32oMJilXzirR_EWqIHX0yw#/registration" TargetMode="External"/><Relationship Id="rId4" Type="http://schemas.openxmlformats.org/officeDocument/2006/relationships/image" Target="../media/image21.jpeg"/></Relationships>
</file>

<file path=ppt/slides/_rels/slide71.xml.rels><?xml version="1.0" encoding="UTF-8" standalone="yes"?>
<Relationships xmlns="http://schemas.openxmlformats.org/package/2006/relationships"><Relationship Id="rId8" Type="http://schemas.openxmlformats.org/officeDocument/2006/relationships/hyperlink" Target="https://www.oregon.gov/oha/HPA/dsi-tc/Pages/Health-Related-Social-Needs-Provider-Training.aspx" TargetMode="External"/><Relationship Id="rId3" Type="http://schemas.microsoft.com/office/2018/10/relationships/comments" Target="../comments/modernComment_7FFFD5CC_15D4BC88.xml"/><Relationship Id="rId7" Type="http://schemas.openxmlformats.org/officeDocument/2006/relationships/hyperlink" Target="https://www.zoomgov.com/meeting/register/vJIsfuugrj4vEvPElh6A3rbt8pHAQCApC7A#/registration" TargetMode="External"/><Relationship Id="rId2" Type="http://schemas.openxmlformats.org/officeDocument/2006/relationships/notesSlide" Target="../notesSlides/notesSlide67.xml"/><Relationship Id="rId1" Type="http://schemas.openxmlformats.org/officeDocument/2006/relationships/slideLayout" Target="../slideLayouts/slideLayout15.xml"/><Relationship Id="rId6" Type="http://schemas.openxmlformats.org/officeDocument/2006/relationships/hyperlink" Target="https://www.zoomgov.com/meeting/register/vJItfu2srzkvG32oMJilXzirR_EWqIHX0yw#/registration" TargetMode="External"/><Relationship Id="rId5" Type="http://schemas.openxmlformats.org/officeDocument/2006/relationships/hyperlink" Target="https://www.zoomgov.com/meeting/register/vJItcuitqTgqHT9lYngCb3E3B5eZ-mpGFPw#/registration" TargetMode="External"/><Relationship Id="rId4" Type="http://schemas.openxmlformats.org/officeDocument/2006/relationships/image" Target="../media/image21.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3.xml"/><Relationship Id="rId1" Type="http://schemas.openxmlformats.org/officeDocument/2006/relationships/tags" Target="../tags/tag29.xml"/><Relationship Id="rId5" Type="http://schemas.openxmlformats.org/officeDocument/2006/relationships/image" Target="../media/image22.png"/><Relationship Id="rId4" Type="http://schemas.openxmlformats.org/officeDocument/2006/relationships/hyperlink" Target="mailto:sean.p.mcanulty@oha.oregon.gov" TargetMode="Externa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3.xml"/><Relationship Id="rId1" Type="http://schemas.openxmlformats.org/officeDocument/2006/relationships/tags" Target="../tags/tag30.xml"/><Relationship Id="rId5" Type="http://schemas.openxmlformats.org/officeDocument/2006/relationships/image" Target="../media/image22.png"/><Relationship Id="rId4" Type="http://schemas.openxmlformats.org/officeDocument/2006/relationships/hyperlink" Target="mailto:sean.p.mcanulty@oha.oregon.gov" TargetMode="Externa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3.xml"/><Relationship Id="rId1" Type="http://schemas.openxmlformats.org/officeDocument/2006/relationships/tags" Target="../tags/tag31.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3.xml"/><Relationship Id="rId1" Type="http://schemas.openxmlformats.org/officeDocument/2006/relationships/tags" Target="../tags/tag3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3.xml"/><Relationship Id="rId1" Type="http://schemas.openxmlformats.org/officeDocument/2006/relationships/tags" Target="../tags/tag33.xml"/><Relationship Id="rId4" Type="http://schemas.microsoft.com/office/2018/10/relationships/comments" Target="../comments/modernComment_7FFFD534_EC6E88B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hyperlink" Target="https://customervoice.microsoft.us/Pages/ResponsePage.aspx?id=6GOOZTmNnEmPSBOtyUUvTD7nef5s7ORGiUYmDOczL71UMTJESVYwNlVFWjJBVlhHS1BCMDVPWFRQTS4u" TargetMode="External"/><Relationship Id="rId4" Type="http://schemas.openxmlformats.org/officeDocument/2006/relationships/hyperlink" Target="mailto:feedback@odhsoha.oregon.gov" TargetMode="External"/><Relationship Id="rId9" Type="http://schemas.openxmlformats.org/officeDocument/2006/relationships/image" Target="../media/image7.png"/></Relationships>
</file>

<file path=ppt/slides/_rels/slide8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hyperlink" Target="https://customervoice.microsoft.us/Pages/ResponsePage.aspx?id=6GOOZTmNnEmPSBOtyUUvTD7nef5s7ORGiUYmDOczL71UMTJESVYwNlVFWjJBVlhHS1BCMDVPWFRQTS4u" TargetMode="External"/><Relationship Id="rId4" Type="http://schemas.openxmlformats.org/officeDocument/2006/relationships/hyperlink" Target="mailto:feedback@odhsoha.oregon.gov" TargetMode="Externa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024B21-9128-972C-F930-523255A81A41}"/>
              </a:ext>
            </a:extLst>
          </p:cNvPr>
          <p:cNvSpPr/>
          <p:nvPr/>
        </p:nvSpPr>
        <p:spPr>
          <a:xfrm>
            <a:off x="0" y="1000530"/>
            <a:ext cx="12192000" cy="533401"/>
          </a:xfrm>
          <a:prstGeom prst="rect">
            <a:avLst/>
          </a:prstGeom>
          <a:solidFill>
            <a:srgbClr val="06427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1F70EDC-F50B-640D-EC8B-6859A9AC293C}"/>
              </a:ext>
            </a:extLst>
          </p:cNvPr>
          <p:cNvSpPr/>
          <p:nvPr/>
        </p:nvSpPr>
        <p:spPr>
          <a:xfrm>
            <a:off x="3134531" y="-194003"/>
            <a:ext cx="5942967" cy="2922466"/>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C5C7754-D0AD-F6F2-8C7D-98BB47A1CE82}"/>
              </a:ext>
            </a:extLst>
          </p:cNvPr>
          <p:cNvSpPr txBox="1"/>
          <p:nvPr/>
        </p:nvSpPr>
        <p:spPr>
          <a:xfrm>
            <a:off x="661989" y="2660539"/>
            <a:ext cx="10868023" cy="815608"/>
          </a:xfrm>
          <a:prstGeom prst="rect">
            <a:avLst/>
          </a:prstGeom>
          <a:noFill/>
        </p:spPr>
        <p:txBody>
          <a:bodyPr wrap="square" lIns="91440" tIns="45720" rIns="91440" bIns="45720" rtlCol="0" anchor="t">
            <a:spAutoFit/>
          </a:bodyPr>
          <a:lstStyle/>
          <a:p>
            <a:pPr algn="ctr"/>
            <a:r>
              <a:rPr lang="en-US" sz="4700" b="1">
                <a:solidFill>
                  <a:srgbClr val="064276"/>
                </a:solidFill>
                <a:latin typeface="Helvetica"/>
                <a:ea typeface="Open Sans Extrabold"/>
                <a:cs typeface="Open Sans Extrabold"/>
              </a:rPr>
              <a:t>December Office Hours</a:t>
            </a:r>
          </a:p>
        </p:txBody>
      </p:sp>
      <p:sp>
        <p:nvSpPr>
          <p:cNvPr id="16" name="TextBox 15">
            <a:extLst>
              <a:ext uri="{FF2B5EF4-FFF2-40B4-BE49-F238E27FC236}">
                <a16:creationId xmlns:a16="http://schemas.microsoft.com/office/drawing/2014/main" id="{01F35087-2B71-384D-491A-33121E992146}"/>
              </a:ext>
            </a:extLst>
          </p:cNvPr>
          <p:cNvSpPr txBox="1"/>
          <p:nvPr/>
        </p:nvSpPr>
        <p:spPr>
          <a:xfrm>
            <a:off x="3413614" y="4728139"/>
            <a:ext cx="5384800" cy="1287532"/>
          </a:xfrm>
          <a:prstGeom prst="rect">
            <a:avLst/>
          </a:prstGeom>
          <a:noFill/>
        </p:spPr>
        <p:txBody>
          <a:bodyPr wrap="square" lIns="91440" tIns="45720" rIns="91440" bIns="45720" rtlCol="0" anchor="t">
            <a:spAutoFit/>
          </a:bodyPr>
          <a:lstStyle/>
          <a:p>
            <a:pPr algn="ctr">
              <a:lnSpc>
                <a:spcPct val="150000"/>
              </a:lnSpc>
            </a:pPr>
            <a:r>
              <a:rPr lang="en-US" b="1">
                <a:solidFill>
                  <a:srgbClr val="064276"/>
                </a:solidFill>
                <a:latin typeface="Helvetica"/>
                <a:ea typeface="Open Sans Extrabold"/>
                <a:cs typeface="Open Sans Extrabold"/>
              </a:rPr>
              <a:t>Oregon Health Update</a:t>
            </a:r>
          </a:p>
          <a:p>
            <a:pPr algn="ctr">
              <a:lnSpc>
                <a:spcPct val="150000"/>
              </a:lnSpc>
            </a:pPr>
            <a:r>
              <a:rPr lang="en-US">
                <a:solidFill>
                  <a:srgbClr val="064276"/>
                </a:solidFill>
                <a:latin typeface="Helvetica"/>
                <a:ea typeface="Open Sans Extrabold"/>
                <a:cs typeface="Open Sans Extrabold"/>
              </a:rPr>
              <a:t>December </a:t>
            </a:r>
            <a:r>
              <a:rPr lang="en-US">
                <a:solidFill>
                  <a:srgbClr val="064276"/>
                </a:solidFill>
                <a:highlight>
                  <a:srgbClr val="FFFF00"/>
                </a:highlight>
                <a:latin typeface="Helvetica"/>
                <a:ea typeface="Open Sans Extrabold"/>
                <a:cs typeface="Open Sans Extrabold"/>
              </a:rPr>
              <a:t>10</a:t>
            </a:r>
            <a:r>
              <a:rPr lang="en-US">
                <a:solidFill>
                  <a:srgbClr val="064276"/>
                </a:solidFill>
                <a:latin typeface="Helvetica"/>
                <a:ea typeface="Open Sans Extrabold"/>
                <a:cs typeface="Open Sans Extrabold"/>
              </a:rPr>
              <a:t> 2024</a:t>
            </a:r>
          </a:p>
          <a:p>
            <a:pPr algn="ctr">
              <a:lnSpc>
                <a:spcPct val="150000"/>
              </a:lnSpc>
            </a:pPr>
            <a:r>
              <a:rPr lang="en-US">
                <a:solidFill>
                  <a:srgbClr val="064276"/>
                </a:solidFill>
                <a:latin typeface="Helvetica"/>
                <a:ea typeface="Open Sans Extrabold"/>
                <a:cs typeface="Open Sans Extrabold"/>
              </a:rPr>
              <a:t>Welcome! Meeting begins at 1:05.</a:t>
            </a:r>
            <a:endParaRPr lang="en-US">
              <a:solidFill>
                <a:srgbClr val="064276"/>
              </a:solidFill>
              <a:latin typeface="Helvetica"/>
              <a:cs typeface="Helvetica"/>
            </a:endParaRPr>
          </a:p>
        </p:txBody>
      </p:sp>
      <p:grpSp>
        <p:nvGrpSpPr>
          <p:cNvPr id="5" name="Group 4">
            <a:extLst>
              <a:ext uri="{FF2B5EF4-FFF2-40B4-BE49-F238E27FC236}">
                <a16:creationId xmlns:a16="http://schemas.microsoft.com/office/drawing/2014/main" id="{F8C90222-4E43-ABCB-91CA-B4160E0FC8DC}"/>
              </a:ext>
            </a:extLst>
          </p:cNvPr>
          <p:cNvGrpSpPr/>
          <p:nvPr/>
        </p:nvGrpSpPr>
        <p:grpSpPr>
          <a:xfrm>
            <a:off x="3473082" y="774042"/>
            <a:ext cx="5161428" cy="936171"/>
            <a:chOff x="3403603" y="832771"/>
            <a:chExt cx="5161428" cy="936171"/>
          </a:xfrm>
        </p:grpSpPr>
        <p:pic>
          <p:nvPicPr>
            <p:cNvPr id="3" name="Graphic 2" descr="Oregon Department of Human Services logo">
              <a:extLst>
                <a:ext uri="{FF2B5EF4-FFF2-40B4-BE49-F238E27FC236}">
                  <a16:creationId xmlns:a16="http://schemas.microsoft.com/office/drawing/2014/main" id="{733E517C-8618-4B9F-D064-A7FD6AA358A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03603" y="944634"/>
              <a:ext cx="2495798" cy="712445"/>
            </a:xfrm>
            <a:prstGeom prst="rect">
              <a:avLst/>
            </a:prstGeom>
          </p:spPr>
        </p:pic>
        <p:cxnSp>
          <p:nvCxnSpPr>
            <p:cNvPr id="18" name="Straight Connector 17">
              <a:extLst>
                <a:ext uri="{FF2B5EF4-FFF2-40B4-BE49-F238E27FC236}">
                  <a16:creationId xmlns:a16="http://schemas.microsoft.com/office/drawing/2014/main" id="{BF9C0560-FC37-C7C6-A2EC-CF88B16318EA}"/>
                </a:ext>
                <a:ext uri="{C183D7F6-B498-43B3-948B-1728B52AA6E4}">
                  <adec:decorative xmlns:adec="http://schemas.microsoft.com/office/drawing/2017/decorative" val="1"/>
                </a:ext>
              </a:extLst>
            </p:cNvPr>
            <p:cNvCxnSpPr>
              <a:cxnSpLocks/>
            </p:cNvCxnSpPr>
            <p:nvPr/>
          </p:nvCxnSpPr>
          <p:spPr>
            <a:xfrm>
              <a:off x="6124136" y="832771"/>
              <a:ext cx="0" cy="936171"/>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Picture 3" descr="Oregon Health Authority Logo">
              <a:extLst>
                <a:ext uri="{FF2B5EF4-FFF2-40B4-BE49-F238E27FC236}">
                  <a16:creationId xmlns:a16="http://schemas.microsoft.com/office/drawing/2014/main" id="{F07CB26C-124A-3CD9-3E4D-BC186E04AD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3438" y="927881"/>
              <a:ext cx="2191593" cy="717814"/>
            </a:xfrm>
            <a:prstGeom prst="rect">
              <a:avLst/>
            </a:prstGeom>
          </p:spPr>
        </p:pic>
      </p:grpSp>
    </p:spTree>
    <p:extLst>
      <p:ext uri="{BB962C8B-B14F-4D97-AF65-F5344CB8AC3E}">
        <p14:creationId xmlns:p14="http://schemas.microsoft.com/office/powerpoint/2010/main" val="3269227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9A2A5600-8921-E734-0F23-B27D18291CCA}"/>
              </a:ext>
            </a:extLst>
          </p:cNvPr>
          <p:cNvSpPr txBox="1">
            <a:spLocks/>
          </p:cNvSpPr>
          <p:nvPr/>
        </p:nvSpPr>
        <p:spPr>
          <a:xfrm>
            <a:off x="543015" y="160017"/>
            <a:ext cx="11330067"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200" b="1">
                <a:solidFill>
                  <a:srgbClr val="064276"/>
                </a:solidFill>
                <a:latin typeface="Helvetica"/>
                <a:ea typeface="+mn-ea"/>
                <a:cs typeface="Helvetica"/>
              </a:rPr>
              <a:t>Las personas se </a:t>
            </a:r>
            <a:r>
              <a:rPr lang="en-US" sz="3200" b="1" err="1">
                <a:solidFill>
                  <a:srgbClr val="064276"/>
                </a:solidFill>
                <a:latin typeface="Helvetica"/>
                <a:ea typeface="+mn-ea"/>
                <a:cs typeface="Helvetica"/>
              </a:rPr>
              <a:t>inscribirán</a:t>
            </a:r>
            <a:r>
              <a:rPr lang="en-US" sz="3200" b="1">
                <a:solidFill>
                  <a:srgbClr val="064276"/>
                </a:solidFill>
                <a:latin typeface="Helvetica"/>
                <a:ea typeface="+mn-ea"/>
                <a:cs typeface="Helvetica"/>
              </a:rPr>
              <a:t> al Puente a OHP </a:t>
            </a:r>
            <a:r>
              <a:rPr lang="en-US" sz="3200" b="1" err="1">
                <a:solidFill>
                  <a:srgbClr val="064276"/>
                </a:solidFill>
                <a:latin typeface="Helvetica"/>
                <a:ea typeface="+mn-ea"/>
                <a:cs typeface="Helvetica"/>
              </a:rPr>
              <a:t>en</a:t>
            </a:r>
            <a:r>
              <a:rPr lang="en-US" sz="3200" b="1">
                <a:solidFill>
                  <a:srgbClr val="064276"/>
                </a:solidFill>
                <a:latin typeface="Helvetica"/>
                <a:ea typeface="+mn-ea"/>
                <a:cs typeface="Helvetica"/>
              </a:rPr>
              <a:t> </a:t>
            </a:r>
            <a:r>
              <a:rPr lang="en-US" sz="3200" b="1" err="1">
                <a:solidFill>
                  <a:srgbClr val="064276"/>
                </a:solidFill>
                <a:latin typeface="Helvetica"/>
                <a:ea typeface="+mn-ea"/>
                <a:cs typeface="Helvetica"/>
              </a:rPr>
              <a:t>los</a:t>
            </a:r>
            <a:r>
              <a:rPr lang="en-US" sz="3200" b="1">
                <a:solidFill>
                  <a:srgbClr val="064276"/>
                </a:solidFill>
                <a:latin typeface="Helvetica"/>
                <a:ea typeface="+mn-ea"/>
                <a:cs typeface="Helvetica"/>
              </a:rPr>
              <a:t> </a:t>
            </a:r>
            <a:r>
              <a:rPr lang="en-US" sz="3200" b="1" err="1">
                <a:solidFill>
                  <a:srgbClr val="064276"/>
                </a:solidFill>
                <a:latin typeface="Helvetica"/>
                <a:ea typeface="+mn-ea"/>
                <a:cs typeface="Helvetica"/>
              </a:rPr>
              <a:t>próximos</a:t>
            </a:r>
            <a:r>
              <a:rPr lang="en-US" sz="3200" b="1">
                <a:solidFill>
                  <a:srgbClr val="064276"/>
                </a:solidFill>
                <a:latin typeface="Helvetica"/>
                <a:ea typeface="+mn-ea"/>
                <a:cs typeface="Helvetica"/>
              </a:rPr>
              <a:t> </a:t>
            </a:r>
            <a:r>
              <a:rPr lang="en-US" sz="3200" b="1" err="1">
                <a:solidFill>
                  <a:srgbClr val="064276"/>
                </a:solidFill>
                <a:latin typeface="Helvetica"/>
                <a:ea typeface="+mn-ea"/>
                <a:cs typeface="Helvetica"/>
              </a:rPr>
              <a:t>años</a:t>
            </a:r>
            <a:endParaRPr lang="en-US" sz="3200">
              <a:solidFill>
                <a:srgbClr val="064276"/>
              </a:solidFill>
              <a:latin typeface="Arial" panose="020B0604020202020204"/>
              <a:ea typeface="+mn-ea"/>
              <a:cs typeface="+mn-cs"/>
            </a:endParaRPr>
          </a:p>
        </p:txBody>
      </p:sp>
      <p:cxnSp>
        <p:nvCxnSpPr>
          <p:cNvPr id="4" name="Straight Connector 3">
            <a:extLst>
              <a:ext uri="{FF2B5EF4-FFF2-40B4-BE49-F238E27FC236}">
                <a16:creationId xmlns:a16="http://schemas.microsoft.com/office/drawing/2014/main" id="{AD64D69C-2AEE-A7F5-EF12-0D61564B9C33}"/>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86D1F56-F074-6397-AD7A-E5313FD7D57E}"/>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2" name="TextBox 1">
            <a:extLst>
              <a:ext uri="{FF2B5EF4-FFF2-40B4-BE49-F238E27FC236}">
                <a16:creationId xmlns:a16="http://schemas.microsoft.com/office/drawing/2014/main" id="{1BB0AB2A-7A30-27F9-25FF-8E0181E0ED19}"/>
              </a:ext>
            </a:extLst>
          </p:cNvPr>
          <p:cNvSpPr txBox="1"/>
          <p:nvPr/>
        </p:nvSpPr>
        <p:spPr>
          <a:xfrm>
            <a:off x="543015" y="3429000"/>
            <a:ext cx="11566262" cy="1077218"/>
          </a:xfrm>
          <a:prstGeom prst="rect">
            <a:avLst/>
          </a:prstGeom>
          <a:noFill/>
          <a:ln>
            <a:noFill/>
          </a:ln>
        </p:spPr>
        <p:txBody>
          <a:bodyPr wrap="square" rtlCol="0" anchor="ctr">
            <a:spAutoFit/>
          </a:bodyPr>
          <a:lstStyle/>
          <a:p>
            <a:pPr lvl="0">
              <a:defRPr/>
            </a:pPr>
            <a:r>
              <a:rPr lang="en-US" sz="2400" b="1">
                <a:solidFill>
                  <a:srgbClr val="009F98"/>
                </a:solidFill>
                <a:latin typeface="Helvetica" pitchFamily="2" charset="0"/>
              </a:rPr>
              <a:t>Las personas que antes </a:t>
            </a:r>
            <a:r>
              <a:rPr lang="en-US" sz="2400" b="1" u="sng">
                <a:solidFill>
                  <a:srgbClr val="009F98"/>
                </a:solidFill>
                <a:latin typeface="Helvetica" pitchFamily="2" charset="0"/>
              </a:rPr>
              <a:t>no </a:t>
            </a:r>
            <a:r>
              <a:rPr lang="en-US" sz="2400" b="1" u="sng" err="1">
                <a:solidFill>
                  <a:srgbClr val="009F98"/>
                </a:solidFill>
                <a:latin typeface="Helvetica" pitchFamily="2" charset="0"/>
              </a:rPr>
              <a:t>tenían</a:t>
            </a:r>
            <a:r>
              <a:rPr lang="en-US" sz="2400" b="1" u="sng">
                <a:solidFill>
                  <a:srgbClr val="009F98"/>
                </a:solidFill>
                <a:latin typeface="Helvetica" pitchFamily="2" charset="0"/>
              </a:rPr>
              <a:t> </a:t>
            </a:r>
            <a:r>
              <a:rPr lang="en-US" sz="2400" b="1" u="sng" err="1">
                <a:solidFill>
                  <a:srgbClr val="009F98"/>
                </a:solidFill>
                <a:latin typeface="Helvetica" pitchFamily="2" charset="0"/>
              </a:rPr>
              <a:t>covertura</a:t>
            </a:r>
            <a:r>
              <a:rPr lang="en-US" sz="2400" b="1" u="sng">
                <a:solidFill>
                  <a:srgbClr val="009F98"/>
                </a:solidFill>
                <a:latin typeface="Helvetica" pitchFamily="2" charset="0"/>
              </a:rPr>
              <a:t> medica</a:t>
            </a:r>
            <a:r>
              <a:rPr lang="en-US" sz="2400" b="1">
                <a:solidFill>
                  <a:srgbClr val="009F98"/>
                </a:solidFill>
                <a:latin typeface="Helvetica" pitchFamily="2" charset="0"/>
              </a:rPr>
              <a:t> </a:t>
            </a:r>
            <a:r>
              <a:rPr lang="en-US" sz="2400" b="1" err="1">
                <a:solidFill>
                  <a:srgbClr val="009F98"/>
                </a:solidFill>
                <a:latin typeface="Helvetica" pitchFamily="2" charset="0"/>
              </a:rPr>
              <a:t>ahora</a:t>
            </a:r>
            <a:r>
              <a:rPr lang="en-US" sz="2400" b="1">
                <a:solidFill>
                  <a:srgbClr val="009F98"/>
                </a:solidFill>
                <a:latin typeface="Helvetica" pitchFamily="2" charset="0"/>
              </a:rPr>
              <a:t> </a:t>
            </a:r>
            <a:r>
              <a:rPr lang="en-US" sz="2400" b="1" err="1">
                <a:solidFill>
                  <a:srgbClr val="009F98"/>
                </a:solidFill>
                <a:latin typeface="Helvetica" pitchFamily="2" charset="0"/>
              </a:rPr>
              <a:t>pueden</a:t>
            </a:r>
            <a:r>
              <a:rPr lang="en-US" sz="2400" b="1">
                <a:solidFill>
                  <a:srgbClr val="009F98"/>
                </a:solidFill>
                <a:latin typeface="Helvetica" pitchFamily="2" charset="0"/>
              </a:rPr>
              <a:t> </a:t>
            </a:r>
            <a:r>
              <a:rPr lang="en-US" sz="2400" b="1" err="1">
                <a:solidFill>
                  <a:srgbClr val="009F98"/>
                </a:solidFill>
                <a:latin typeface="Helvetica" pitchFamily="2" charset="0"/>
              </a:rPr>
              <a:t>inscribirse</a:t>
            </a:r>
            <a:endParaRPr kumimoji="0" lang="en-US" sz="2400" b="1" i="0" strike="noStrike" kern="1200" cap="none" spc="0" normalizeH="0" baseline="0" noProof="0">
              <a:ln>
                <a:noFill/>
              </a:ln>
              <a:solidFill>
                <a:srgbClr val="009F98"/>
              </a:solidFill>
              <a:effectLst/>
              <a:uLnTx/>
              <a:uFillTx/>
              <a:latin typeface="Helvetica" pitchFamily="2" charset="0"/>
            </a:endParaRPr>
          </a:p>
          <a:p>
            <a:pPr>
              <a:defRPr/>
            </a:pPr>
            <a:r>
              <a:rPr lang="en-US" sz="2000">
                <a:latin typeface="Helvetica" pitchFamily="2" charset="0"/>
              </a:rPr>
              <a:t>A </a:t>
            </a:r>
            <a:r>
              <a:rPr lang="en-US" sz="2000" err="1">
                <a:latin typeface="Helvetica" pitchFamily="2" charset="0"/>
              </a:rPr>
              <a:t>partir</a:t>
            </a:r>
            <a:r>
              <a:rPr lang="en-US" sz="2000">
                <a:latin typeface="Helvetica" pitchFamily="2" charset="0"/>
              </a:rPr>
              <a:t> del 1 de </a:t>
            </a:r>
            <a:r>
              <a:rPr lang="en-US" sz="2000" err="1">
                <a:latin typeface="Helvetica" pitchFamily="2" charset="0"/>
              </a:rPr>
              <a:t>julio</a:t>
            </a:r>
            <a:r>
              <a:rPr lang="en-US" sz="2000">
                <a:latin typeface="Helvetica" pitchFamily="2" charset="0"/>
              </a:rPr>
              <a:t>, Puente a OHP </a:t>
            </a:r>
            <a:r>
              <a:rPr lang="en-US" sz="2000" err="1">
                <a:latin typeface="Helvetica" pitchFamily="2" charset="0"/>
              </a:rPr>
              <a:t>está</a:t>
            </a:r>
            <a:r>
              <a:rPr lang="en-US" sz="2000">
                <a:latin typeface="Helvetica" pitchFamily="2" charset="0"/>
              </a:rPr>
              <a:t> disponible para </a:t>
            </a:r>
            <a:r>
              <a:rPr lang="en-US" sz="2000" err="1">
                <a:latin typeface="Helvetica" pitchFamily="2" charset="0"/>
              </a:rPr>
              <a:t>nuevos</a:t>
            </a:r>
            <a:r>
              <a:rPr lang="en-US" sz="2000">
                <a:latin typeface="Helvetica" pitchFamily="2" charset="0"/>
              </a:rPr>
              <a:t> </a:t>
            </a:r>
            <a:r>
              <a:rPr lang="en-US" sz="2000" err="1">
                <a:latin typeface="Helvetica" pitchFamily="2" charset="0"/>
              </a:rPr>
              <a:t>solicitantes</a:t>
            </a:r>
            <a:r>
              <a:rPr lang="en-US" sz="2000">
                <a:latin typeface="Helvetica" pitchFamily="2" charset="0"/>
              </a:rPr>
              <a:t> que </a:t>
            </a:r>
            <a:r>
              <a:rPr lang="en-US" sz="2000" err="1">
                <a:latin typeface="Helvetica" pitchFamily="2" charset="0"/>
              </a:rPr>
              <a:t>anteriormente</a:t>
            </a:r>
            <a:r>
              <a:rPr lang="en-US" sz="2000">
                <a:latin typeface="Helvetica" pitchFamily="2" charset="0"/>
              </a:rPr>
              <a:t> no </a:t>
            </a:r>
            <a:r>
              <a:rPr lang="en-US" sz="2000" err="1">
                <a:latin typeface="Helvetica" pitchFamily="2" charset="0"/>
              </a:rPr>
              <a:t>tenían</a:t>
            </a:r>
            <a:r>
              <a:rPr lang="en-US" sz="2000">
                <a:latin typeface="Helvetica" pitchFamily="2" charset="0"/>
              </a:rPr>
              <a:t> </a:t>
            </a:r>
            <a:r>
              <a:rPr lang="en-US" sz="2000" err="1">
                <a:latin typeface="Helvetica" pitchFamily="2" charset="0"/>
              </a:rPr>
              <a:t>cobertura</a:t>
            </a:r>
            <a:r>
              <a:rPr lang="en-US" sz="2000">
                <a:latin typeface="Helvetica" pitchFamily="2" charset="0"/>
              </a:rPr>
              <a:t>.</a:t>
            </a:r>
            <a:endParaRPr kumimoji="0" lang="en-US" sz="2000" b="0" i="0" u="none" strike="noStrike" kern="1200" cap="none" spc="0" normalizeH="0" baseline="0" noProof="0">
              <a:ln>
                <a:noFill/>
              </a:ln>
              <a:effectLst/>
              <a:uLnTx/>
              <a:uFillTx/>
              <a:latin typeface="Helvetica" pitchFamily="2" charset="0"/>
            </a:endParaRPr>
          </a:p>
        </p:txBody>
      </p:sp>
      <p:sp>
        <p:nvSpPr>
          <p:cNvPr id="6" name="TextBox 5">
            <a:extLst>
              <a:ext uri="{FF2B5EF4-FFF2-40B4-BE49-F238E27FC236}">
                <a16:creationId xmlns:a16="http://schemas.microsoft.com/office/drawing/2014/main" id="{B7F9FABF-64F7-0ECC-B5AD-D75EB3EA0FE0}"/>
              </a:ext>
            </a:extLst>
          </p:cNvPr>
          <p:cNvSpPr txBox="1"/>
          <p:nvPr/>
        </p:nvSpPr>
        <p:spPr>
          <a:xfrm>
            <a:off x="543015" y="4426640"/>
            <a:ext cx="11174064" cy="2000548"/>
          </a:xfrm>
          <a:prstGeom prst="rect">
            <a:avLst/>
          </a:prstGeom>
          <a:noFill/>
          <a:ln>
            <a:noFill/>
          </a:ln>
        </p:spPr>
        <p:txBody>
          <a:bodyPr wrap="square" rtlCol="0" anchor="ctr">
            <a:spAutoFit/>
          </a:bodyPr>
          <a:lstStyle/>
          <a:p>
            <a:pPr lvl="0">
              <a:defRPr/>
            </a:pPr>
            <a:r>
              <a:rPr lang="en-US" sz="2400" b="1">
                <a:solidFill>
                  <a:srgbClr val="752E71"/>
                </a:solidFill>
                <a:latin typeface="Helvetica" pitchFamily="2" charset="0"/>
              </a:rPr>
              <a:t>La personas </a:t>
            </a:r>
            <a:r>
              <a:rPr lang="en-US" sz="2400" b="1" err="1">
                <a:solidFill>
                  <a:srgbClr val="752E71"/>
                </a:solidFill>
                <a:latin typeface="Helvetica" pitchFamily="2" charset="0"/>
              </a:rPr>
              <a:t>están</a:t>
            </a:r>
            <a:r>
              <a:rPr lang="en-US" sz="2400" b="1">
                <a:solidFill>
                  <a:srgbClr val="752E71"/>
                </a:solidFill>
                <a:latin typeface="Helvetica" pitchFamily="2" charset="0"/>
              </a:rPr>
              <a:t> </a:t>
            </a:r>
            <a:r>
              <a:rPr lang="en-US" sz="2400" b="1" err="1">
                <a:solidFill>
                  <a:srgbClr val="752E71"/>
                </a:solidFill>
                <a:latin typeface="Helvetica" pitchFamily="2" charset="0"/>
              </a:rPr>
              <a:t>cambiandose</a:t>
            </a:r>
            <a:r>
              <a:rPr lang="en-US" sz="2400" b="1">
                <a:solidFill>
                  <a:srgbClr val="752E71"/>
                </a:solidFill>
                <a:latin typeface="Helvetica" pitchFamily="2" charset="0"/>
              </a:rPr>
              <a:t> de </a:t>
            </a:r>
            <a:r>
              <a:rPr lang="en-US" sz="2400" b="1" err="1">
                <a:solidFill>
                  <a:srgbClr val="752E71"/>
                </a:solidFill>
                <a:latin typeface="Helvetica" pitchFamily="2" charset="0"/>
              </a:rPr>
              <a:t>los</a:t>
            </a:r>
            <a:r>
              <a:rPr lang="en-US" sz="2400" b="1">
                <a:solidFill>
                  <a:srgbClr val="752E71"/>
                </a:solidFill>
                <a:latin typeface="Helvetica" pitchFamily="2" charset="0"/>
              </a:rPr>
              <a:t> planes </a:t>
            </a:r>
            <a:r>
              <a:rPr lang="en-US" sz="2400" b="1" err="1">
                <a:solidFill>
                  <a:srgbClr val="752E71"/>
                </a:solidFill>
                <a:latin typeface="Helvetica" pitchFamily="2" charset="0"/>
              </a:rPr>
              <a:t>ofrecidos</a:t>
            </a:r>
            <a:r>
              <a:rPr lang="en-US" sz="2400" b="1">
                <a:solidFill>
                  <a:srgbClr val="752E71"/>
                </a:solidFill>
                <a:latin typeface="Helvetica" pitchFamily="2" charset="0"/>
              </a:rPr>
              <a:t> </a:t>
            </a:r>
            <a:r>
              <a:rPr lang="en-US" sz="2400" b="1" err="1">
                <a:solidFill>
                  <a:srgbClr val="752E71"/>
                </a:solidFill>
                <a:latin typeface="Helvetica" pitchFamily="2" charset="0"/>
              </a:rPr>
              <a:t>en</a:t>
            </a:r>
            <a:r>
              <a:rPr lang="en-US" sz="2400" b="1">
                <a:solidFill>
                  <a:srgbClr val="752E71"/>
                </a:solidFill>
                <a:latin typeface="Helvetica" pitchFamily="2" charset="0"/>
              </a:rPr>
              <a:t> </a:t>
            </a:r>
            <a:r>
              <a:rPr lang="en-US" sz="2400" b="1" u="sng" err="1">
                <a:solidFill>
                  <a:srgbClr val="752E71"/>
                </a:solidFill>
                <a:latin typeface="Helvetica" pitchFamily="2" charset="0"/>
              </a:rPr>
              <a:t>el</a:t>
            </a:r>
            <a:r>
              <a:rPr lang="en-US" sz="2400" b="1" u="sng">
                <a:solidFill>
                  <a:srgbClr val="752E71"/>
                </a:solidFill>
                <a:latin typeface="Helvetica" pitchFamily="2" charset="0"/>
              </a:rPr>
              <a:t> Mercado</a:t>
            </a:r>
            <a:endParaRPr kumimoji="0" lang="en-US" sz="2400" b="1" i="0" u="sng" strike="noStrike" kern="1200" cap="none" spc="0" normalizeH="0" baseline="0" noProof="0">
              <a:ln>
                <a:noFill/>
              </a:ln>
              <a:solidFill>
                <a:srgbClr val="752E71"/>
              </a:solidFill>
              <a:effectLst/>
              <a:uLnTx/>
              <a:uFillTx/>
              <a:latin typeface="Helvetica" pitchFamily="2" charset="0"/>
            </a:endParaRPr>
          </a:p>
          <a:p>
            <a:pPr>
              <a:defRPr/>
            </a:pPr>
            <a:r>
              <a:rPr lang="en-US" sz="2000">
                <a:latin typeface="Helvetica" pitchFamily="2" charset="0"/>
              </a:rPr>
              <a:t>A </a:t>
            </a:r>
            <a:r>
              <a:rPr lang="en-US" sz="2000" err="1">
                <a:latin typeface="Helvetica" pitchFamily="2" charset="0"/>
              </a:rPr>
              <a:t>partir</a:t>
            </a:r>
            <a:r>
              <a:rPr lang="en-US" sz="2000">
                <a:latin typeface="Helvetica" pitchFamily="2" charset="0"/>
              </a:rPr>
              <a:t> del 1 de </a:t>
            </a:r>
            <a:r>
              <a:rPr lang="en-US" sz="2000" err="1">
                <a:latin typeface="Helvetica" pitchFamily="2" charset="0"/>
              </a:rPr>
              <a:t>julio</a:t>
            </a:r>
            <a:r>
              <a:rPr lang="en-US" sz="2000">
                <a:latin typeface="Helvetica" pitchFamily="2" charset="0"/>
              </a:rPr>
              <a:t>, las personas que </a:t>
            </a:r>
            <a:r>
              <a:rPr lang="en-US" sz="2000" err="1">
                <a:latin typeface="Helvetica" pitchFamily="2" charset="0"/>
              </a:rPr>
              <a:t>actualmente</a:t>
            </a:r>
            <a:r>
              <a:rPr lang="en-US" sz="2000">
                <a:latin typeface="Helvetica" pitchFamily="2" charset="0"/>
              </a:rPr>
              <a:t> </a:t>
            </a:r>
            <a:r>
              <a:rPr lang="en-US" sz="2000" err="1">
                <a:latin typeface="Helvetica" pitchFamily="2" charset="0"/>
              </a:rPr>
              <a:t>están</a:t>
            </a:r>
            <a:r>
              <a:rPr lang="en-US" sz="2000">
                <a:latin typeface="Helvetica" pitchFamily="2" charset="0"/>
              </a:rPr>
              <a:t> </a:t>
            </a:r>
            <a:r>
              <a:rPr lang="en-US" sz="2000" err="1">
                <a:latin typeface="Helvetica" pitchFamily="2" charset="0"/>
              </a:rPr>
              <a:t>cubiertas</a:t>
            </a:r>
            <a:r>
              <a:rPr lang="en-US" sz="2000">
                <a:latin typeface="Helvetica" pitchFamily="2" charset="0"/>
              </a:rPr>
              <a:t> </a:t>
            </a:r>
            <a:r>
              <a:rPr lang="en-US" sz="2000" err="1">
                <a:latin typeface="Helvetica" pitchFamily="2" charset="0"/>
              </a:rPr>
              <a:t>en</a:t>
            </a:r>
            <a:r>
              <a:rPr lang="en-US" sz="2000">
                <a:latin typeface="Helvetica" pitchFamily="2" charset="0"/>
              </a:rPr>
              <a:t> </a:t>
            </a:r>
            <a:r>
              <a:rPr lang="en-US" sz="2000" err="1">
                <a:latin typeface="Helvetica" pitchFamily="2" charset="0"/>
              </a:rPr>
              <a:t>el</a:t>
            </a:r>
            <a:r>
              <a:rPr lang="en-US" sz="2000">
                <a:latin typeface="Helvetica" pitchFamily="2" charset="0"/>
              </a:rPr>
              <a:t> Mercado y </a:t>
            </a:r>
            <a:r>
              <a:rPr lang="en-US" sz="2000" err="1">
                <a:latin typeface="Helvetica" pitchFamily="2" charset="0"/>
              </a:rPr>
              <a:t>tienen</a:t>
            </a:r>
            <a:r>
              <a:rPr lang="en-US" sz="2000">
                <a:latin typeface="Helvetica" pitchFamily="2" charset="0"/>
              </a:rPr>
              <a:t> </a:t>
            </a:r>
            <a:r>
              <a:rPr lang="en-US" sz="2000" err="1">
                <a:latin typeface="Helvetica" pitchFamily="2" charset="0"/>
              </a:rPr>
              <a:t>ingresos</a:t>
            </a:r>
            <a:r>
              <a:rPr lang="en-US" sz="2000">
                <a:latin typeface="Helvetica" pitchFamily="2" charset="0"/>
              </a:rPr>
              <a:t> entre </a:t>
            </a:r>
            <a:r>
              <a:rPr lang="en-US" sz="2000" err="1">
                <a:latin typeface="Helvetica" pitchFamily="2" charset="0"/>
              </a:rPr>
              <a:t>el</a:t>
            </a:r>
            <a:r>
              <a:rPr lang="en-US" sz="2000">
                <a:latin typeface="Helvetica" pitchFamily="2" charset="0"/>
              </a:rPr>
              <a:t> 138% y </a:t>
            </a:r>
            <a:r>
              <a:rPr lang="en-US" sz="2000" err="1">
                <a:latin typeface="Helvetica" pitchFamily="2" charset="0"/>
              </a:rPr>
              <a:t>el</a:t>
            </a:r>
            <a:r>
              <a:rPr lang="en-US" sz="2000">
                <a:latin typeface="Helvetica" pitchFamily="2" charset="0"/>
              </a:rPr>
              <a:t> 200% del FPL también </a:t>
            </a:r>
            <a:r>
              <a:rPr lang="en-US" sz="2000" err="1">
                <a:latin typeface="Helvetica" pitchFamily="2" charset="0"/>
              </a:rPr>
              <a:t>pueden</a:t>
            </a:r>
            <a:r>
              <a:rPr lang="en-US" sz="2000">
                <a:latin typeface="Helvetica" pitchFamily="2" charset="0"/>
              </a:rPr>
              <a:t> </a:t>
            </a:r>
            <a:r>
              <a:rPr lang="en-US" sz="2000" err="1">
                <a:latin typeface="Helvetica" pitchFamily="2" charset="0"/>
              </a:rPr>
              <a:t>transladarse</a:t>
            </a:r>
            <a:r>
              <a:rPr lang="en-US" sz="2000">
                <a:latin typeface="Helvetica" pitchFamily="2" charset="0"/>
              </a:rPr>
              <a:t> al </a:t>
            </a:r>
            <a:r>
              <a:rPr lang="en-US" sz="2000" err="1">
                <a:latin typeface="Helvetica" pitchFamily="2" charset="0"/>
              </a:rPr>
              <a:t>programa</a:t>
            </a:r>
            <a:r>
              <a:rPr lang="en-US" sz="2000">
                <a:latin typeface="Helvetica" pitchFamily="2" charset="0"/>
              </a:rPr>
              <a:t> Puente a OHP. Las personas </a:t>
            </a:r>
            <a:r>
              <a:rPr lang="en-US" sz="2000" err="1">
                <a:latin typeface="Helvetica" pitchFamily="2" charset="0"/>
              </a:rPr>
              <a:t>deben</a:t>
            </a:r>
            <a:r>
              <a:rPr lang="en-US" sz="2000">
                <a:latin typeface="Helvetica" pitchFamily="2" charset="0"/>
              </a:rPr>
              <a:t> </a:t>
            </a:r>
            <a:r>
              <a:rPr lang="en-US" sz="2000" err="1">
                <a:latin typeface="Helvetica" pitchFamily="2" charset="0"/>
              </a:rPr>
              <a:t>actualizar</a:t>
            </a:r>
            <a:r>
              <a:rPr lang="en-US" sz="2000">
                <a:latin typeface="Helvetica" pitchFamily="2" charset="0"/>
              </a:rPr>
              <a:t> </a:t>
            </a:r>
            <a:r>
              <a:rPr lang="en-US" sz="2000" err="1">
                <a:latin typeface="Helvetica" pitchFamily="2" charset="0"/>
              </a:rPr>
              <a:t>su</a:t>
            </a:r>
            <a:r>
              <a:rPr lang="en-US" sz="2000">
                <a:latin typeface="Helvetica" pitchFamily="2" charset="0"/>
              </a:rPr>
              <a:t> </a:t>
            </a:r>
            <a:r>
              <a:rPr lang="en-US" sz="2000" err="1">
                <a:latin typeface="Helvetica" pitchFamily="2" charset="0"/>
              </a:rPr>
              <a:t>solicitud</a:t>
            </a:r>
            <a:r>
              <a:rPr lang="en-US" sz="2000">
                <a:latin typeface="Helvetica" pitchFamily="2" charset="0"/>
              </a:rPr>
              <a:t> o </a:t>
            </a:r>
            <a:r>
              <a:rPr lang="en-US" sz="2000" err="1">
                <a:latin typeface="Helvetica" pitchFamily="2" charset="0"/>
              </a:rPr>
              <a:t>solicitar</a:t>
            </a:r>
            <a:r>
              <a:rPr lang="en-US" sz="2000">
                <a:latin typeface="Helvetica" pitchFamily="2" charset="0"/>
              </a:rPr>
              <a:t> </a:t>
            </a:r>
            <a:r>
              <a:rPr lang="en-US" sz="2000" err="1">
                <a:latin typeface="Helvetica" pitchFamily="2" charset="0"/>
              </a:rPr>
              <a:t>directamente</a:t>
            </a:r>
            <a:r>
              <a:rPr lang="en-US" sz="2000">
                <a:latin typeface="Helvetica" pitchFamily="2" charset="0"/>
              </a:rPr>
              <a:t> a </a:t>
            </a:r>
            <a:r>
              <a:rPr lang="en-US" sz="2000" err="1">
                <a:latin typeface="Helvetica" pitchFamily="2" charset="0"/>
              </a:rPr>
              <a:t>través</a:t>
            </a:r>
            <a:r>
              <a:rPr lang="en-US" sz="2000">
                <a:latin typeface="Helvetica" pitchFamily="2" charset="0"/>
              </a:rPr>
              <a:t> del </a:t>
            </a:r>
            <a:r>
              <a:rPr lang="en-US" sz="2000" err="1">
                <a:latin typeface="Helvetica" pitchFamily="2" charset="0"/>
              </a:rPr>
              <a:t>sistema</a:t>
            </a:r>
            <a:r>
              <a:rPr lang="en-US" sz="2000">
                <a:latin typeface="Helvetica" pitchFamily="2" charset="0"/>
              </a:rPr>
              <a:t> ONE; la </a:t>
            </a:r>
            <a:r>
              <a:rPr lang="en-US" sz="2000" err="1">
                <a:latin typeface="Helvetica" pitchFamily="2" charset="0"/>
              </a:rPr>
              <a:t>transferencia</a:t>
            </a:r>
            <a:r>
              <a:rPr lang="en-US" sz="2000">
                <a:latin typeface="Helvetica" pitchFamily="2" charset="0"/>
              </a:rPr>
              <a:t> </a:t>
            </a:r>
            <a:r>
              <a:rPr lang="en-US" sz="2000" err="1">
                <a:latin typeface="Helvetica" pitchFamily="2" charset="0"/>
              </a:rPr>
              <a:t>desde</a:t>
            </a:r>
            <a:r>
              <a:rPr lang="en-US" sz="2000">
                <a:latin typeface="Helvetica" pitchFamily="2" charset="0"/>
              </a:rPr>
              <a:t> </a:t>
            </a:r>
            <a:r>
              <a:rPr lang="en-US" sz="2000" err="1">
                <a:latin typeface="Helvetica" pitchFamily="2" charset="0"/>
              </a:rPr>
              <a:t>el</a:t>
            </a:r>
            <a:r>
              <a:rPr lang="en-US" sz="2000">
                <a:latin typeface="Helvetica" pitchFamily="2" charset="0"/>
              </a:rPr>
              <a:t> Mercado no </a:t>
            </a:r>
            <a:r>
              <a:rPr lang="en-US" sz="2000" err="1">
                <a:latin typeface="Helvetica" pitchFamily="2" charset="0"/>
              </a:rPr>
              <a:t>será</a:t>
            </a:r>
            <a:r>
              <a:rPr lang="en-US" sz="2000">
                <a:latin typeface="Helvetica" pitchFamily="2" charset="0"/>
              </a:rPr>
              <a:t> </a:t>
            </a:r>
            <a:r>
              <a:rPr lang="en-US" sz="2000" err="1">
                <a:latin typeface="Helvetica" pitchFamily="2" charset="0"/>
              </a:rPr>
              <a:t>automática</a:t>
            </a:r>
            <a:r>
              <a:rPr lang="en-US" sz="2000">
                <a:latin typeface="Helvetica" pitchFamily="2" charset="0"/>
              </a:rPr>
              <a:t> y se </a:t>
            </a:r>
            <a:r>
              <a:rPr lang="en-US" sz="2000" err="1">
                <a:latin typeface="Helvetica" pitchFamily="2" charset="0"/>
              </a:rPr>
              <a:t>espera</a:t>
            </a:r>
            <a:r>
              <a:rPr lang="en-US" sz="2000">
                <a:latin typeface="Helvetica" pitchFamily="2" charset="0"/>
              </a:rPr>
              <a:t> que </a:t>
            </a:r>
            <a:r>
              <a:rPr lang="en-US" sz="2000" err="1">
                <a:latin typeface="Helvetica" pitchFamily="2" charset="0"/>
              </a:rPr>
              <a:t>ocurra</a:t>
            </a:r>
            <a:r>
              <a:rPr lang="en-US" sz="2000">
                <a:latin typeface="Helvetica" pitchFamily="2" charset="0"/>
              </a:rPr>
              <a:t> de </a:t>
            </a:r>
            <a:r>
              <a:rPr lang="en-US" sz="2000" err="1">
                <a:latin typeface="Helvetica" pitchFamily="2" charset="0"/>
              </a:rPr>
              <a:t>manera</a:t>
            </a:r>
            <a:r>
              <a:rPr lang="en-US" sz="2000">
                <a:latin typeface="Helvetica" pitchFamily="2" charset="0"/>
              </a:rPr>
              <a:t> gradual. </a:t>
            </a:r>
            <a:r>
              <a:rPr lang="en-US" sz="2000" b="1" err="1">
                <a:latin typeface="Helvetica" pitchFamily="2" charset="0"/>
              </a:rPr>
              <a:t>Esperamos</a:t>
            </a:r>
            <a:r>
              <a:rPr lang="en-US" sz="2000" b="1">
                <a:latin typeface="Helvetica" pitchFamily="2" charset="0"/>
              </a:rPr>
              <a:t> </a:t>
            </a:r>
            <a:r>
              <a:rPr lang="en-US" sz="2000" b="1" err="1">
                <a:latin typeface="Helvetica" pitchFamily="2" charset="0"/>
              </a:rPr>
              <a:t>translados</a:t>
            </a:r>
            <a:r>
              <a:rPr lang="en-US" sz="2000" b="1">
                <a:latin typeface="Helvetica" pitchFamily="2" charset="0"/>
              </a:rPr>
              <a:t> </a:t>
            </a:r>
            <a:r>
              <a:rPr lang="en-US" sz="2000" b="1" err="1">
                <a:latin typeface="Helvetica" pitchFamily="2" charset="0"/>
              </a:rPr>
              <a:t>adicionales</a:t>
            </a:r>
            <a:r>
              <a:rPr lang="en-US" sz="2000" b="1">
                <a:latin typeface="Helvetica" pitchFamily="2" charset="0"/>
              </a:rPr>
              <a:t> </a:t>
            </a:r>
            <a:r>
              <a:rPr lang="en-US" sz="2000" b="1" err="1">
                <a:latin typeface="Helvetica" pitchFamily="2" charset="0"/>
              </a:rPr>
              <a:t>durante</a:t>
            </a:r>
            <a:r>
              <a:rPr lang="en-US" sz="2000" b="1">
                <a:latin typeface="Helvetica" pitchFamily="2" charset="0"/>
              </a:rPr>
              <a:t> </a:t>
            </a:r>
            <a:r>
              <a:rPr lang="en-US" sz="2000" b="1" err="1">
                <a:latin typeface="Helvetica" pitchFamily="2" charset="0"/>
              </a:rPr>
              <a:t>el</a:t>
            </a:r>
            <a:r>
              <a:rPr lang="en-US" sz="2000" b="1">
                <a:latin typeface="Helvetica" pitchFamily="2" charset="0"/>
              </a:rPr>
              <a:t> </a:t>
            </a:r>
            <a:r>
              <a:rPr lang="en-US" sz="2000" b="1" err="1">
                <a:latin typeface="Helvetica" pitchFamily="2" charset="0"/>
              </a:rPr>
              <a:t>período</a:t>
            </a:r>
            <a:r>
              <a:rPr lang="en-US" sz="2000" b="1">
                <a:latin typeface="Helvetica" pitchFamily="2" charset="0"/>
              </a:rPr>
              <a:t> de inscripción </a:t>
            </a:r>
            <a:r>
              <a:rPr lang="en-US" sz="2000" b="1" err="1">
                <a:latin typeface="Helvetica" pitchFamily="2" charset="0"/>
              </a:rPr>
              <a:t>abierta</a:t>
            </a:r>
            <a:r>
              <a:rPr lang="en-US" sz="2000" b="1">
                <a:latin typeface="Helvetica" pitchFamily="2" charset="0"/>
              </a:rPr>
              <a:t>.</a:t>
            </a:r>
            <a:endParaRPr kumimoji="0" lang="en-US" sz="2000" b="1" i="0" u="none" strike="noStrike" kern="1200" cap="none" spc="0" normalizeH="0" baseline="0" noProof="0">
              <a:ln>
                <a:noFill/>
              </a:ln>
              <a:solidFill>
                <a:schemeClr val="bg2">
                  <a:lumMod val="25000"/>
                </a:schemeClr>
              </a:solidFill>
              <a:effectLst/>
              <a:uLnTx/>
              <a:uFillTx/>
              <a:latin typeface="Helvetica" pitchFamily="2" charset="0"/>
            </a:endParaRPr>
          </a:p>
        </p:txBody>
      </p:sp>
      <p:sp>
        <p:nvSpPr>
          <p:cNvPr id="7" name="TextBox 6">
            <a:extLst>
              <a:ext uri="{FF2B5EF4-FFF2-40B4-BE49-F238E27FC236}">
                <a16:creationId xmlns:a16="http://schemas.microsoft.com/office/drawing/2014/main" id="{2EA37DAC-CF58-941E-18D3-72A27363B6B9}"/>
              </a:ext>
            </a:extLst>
          </p:cNvPr>
          <p:cNvSpPr txBox="1"/>
          <p:nvPr/>
        </p:nvSpPr>
        <p:spPr>
          <a:xfrm>
            <a:off x="543015" y="1226040"/>
            <a:ext cx="11281676" cy="2308324"/>
          </a:xfrm>
          <a:prstGeom prst="rect">
            <a:avLst/>
          </a:prstGeom>
          <a:noFill/>
          <a:ln>
            <a:noFill/>
          </a:ln>
        </p:spPr>
        <p:txBody>
          <a:bodyPr wrap="square" rtlCol="0" anchor="ctr">
            <a:spAutoFit/>
          </a:bodyPr>
          <a:lstStyle/>
          <a:p>
            <a:pPr lvl="0">
              <a:defRPr/>
            </a:pPr>
            <a:r>
              <a:rPr lang="en-US" sz="2400" b="1">
                <a:solidFill>
                  <a:srgbClr val="064276"/>
                </a:solidFill>
                <a:latin typeface="Helvetica" pitchFamily="2" charset="0"/>
              </a:rPr>
              <a:t>Las personas se </a:t>
            </a:r>
            <a:r>
              <a:rPr lang="en-US" sz="2400" b="1" err="1">
                <a:solidFill>
                  <a:srgbClr val="064276"/>
                </a:solidFill>
                <a:latin typeface="Helvetica" pitchFamily="2" charset="0"/>
              </a:rPr>
              <a:t>han</a:t>
            </a:r>
            <a:r>
              <a:rPr lang="en-US" sz="2400" b="1">
                <a:solidFill>
                  <a:srgbClr val="064276"/>
                </a:solidFill>
                <a:latin typeface="Helvetica" pitchFamily="2" charset="0"/>
              </a:rPr>
              <a:t> </a:t>
            </a:r>
            <a:r>
              <a:rPr lang="en-US" sz="2400" b="1" err="1">
                <a:solidFill>
                  <a:srgbClr val="064276"/>
                </a:solidFill>
                <a:latin typeface="Helvetica" pitchFamily="2" charset="0"/>
              </a:rPr>
              <a:t>salido</a:t>
            </a:r>
            <a:r>
              <a:rPr lang="en-US" sz="2400" b="1">
                <a:solidFill>
                  <a:srgbClr val="064276"/>
                </a:solidFill>
                <a:latin typeface="Helvetica" pitchFamily="2" charset="0"/>
              </a:rPr>
              <a:t> del </a:t>
            </a:r>
            <a:r>
              <a:rPr lang="en-US" sz="2400" b="1" u="sng">
                <a:solidFill>
                  <a:srgbClr val="064276"/>
                </a:solidFill>
                <a:latin typeface="Helvetica" pitchFamily="2" charset="0"/>
              </a:rPr>
              <a:t>Plan de Salud de Oregon </a:t>
            </a:r>
            <a:r>
              <a:rPr lang="en-US" sz="2400" b="1">
                <a:solidFill>
                  <a:srgbClr val="064276"/>
                </a:solidFill>
                <a:latin typeface="Helvetica" pitchFamily="2" charset="0"/>
              </a:rPr>
              <a:t>(Medicaid)</a:t>
            </a:r>
            <a:endParaRPr kumimoji="0" lang="en-US" sz="2400" b="1" i="0" strike="noStrike" kern="1200" cap="none" spc="0" normalizeH="0" baseline="0" noProof="0">
              <a:ln>
                <a:noFill/>
              </a:ln>
              <a:solidFill>
                <a:srgbClr val="064276"/>
              </a:solidFill>
              <a:effectLst/>
              <a:uLnTx/>
              <a:uFillTx/>
              <a:latin typeface="Helvetica" pitchFamily="2" charset="0"/>
            </a:endParaRPr>
          </a:p>
          <a:p>
            <a:pPr>
              <a:defRPr/>
            </a:pPr>
            <a:r>
              <a:rPr lang="en-US" sz="2000">
                <a:latin typeface="Helvetica" pitchFamily="2" charset="0"/>
              </a:rPr>
              <a:t>Las personas con </a:t>
            </a:r>
            <a:r>
              <a:rPr lang="en-US" sz="2000" err="1">
                <a:latin typeface="Helvetica" pitchFamily="2" charset="0"/>
              </a:rPr>
              <a:t>ingresos</a:t>
            </a:r>
            <a:r>
              <a:rPr lang="en-US" sz="2000">
                <a:latin typeface="Helvetica" pitchFamily="2" charset="0"/>
              </a:rPr>
              <a:t> entre </a:t>
            </a:r>
            <a:r>
              <a:rPr lang="en-US" sz="2000" err="1">
                <a:latin typeface="Helvetica" pitchFamily="2" charset="0"/>
              </a:rPr>
              <a:t>el</a:t>
            </a:r>
            <a:r>
              <a:rPr lang="en-US" sz="2000">
                <a:latin typeface="Helvetica" pitchFamily="2" charset="0"/>
              </a:rPr>
              <a:t> 138 y </a:t>
            </a:r>
            <a:r>
              <a:rPr lang="en-US" sz="2000" err="1">
                <a:latin typeface="Helvetica" pitchFamily="2" charset="0"/>
              </a:rPr>
              <a:t>el</a:t>
            </a:r>
            <a:r>
              <a:rPr lang="en-US" sz="2000">
                <a:latin typeface="Helvetica" pitchFamily="2" charset="0"/>
              </a:rPr>
              <a:t> 200% del Nivel Federal de </a:t>
            </a:r>
            <a:r>
              <a:rPr lang="en-US" sz="2000" err="1">
                <a:latin typeface="Helvetica" pitchFamily="2" charset="0"/>
              </a:rPr>
              <a:t>Pobreza</a:t>
            </a:r>
            <a:r>
              <a:rPr lang="en-US" sz="2000">
                <a:latin typeface="Helvetica" pitchFamily="2" charset="0"/>
              </a:rPr>
              <a:t> (FPL, </a:t>
            </a:r>
            <a:r>
              <a:rPr lang="en-US" sz="2000" err="1">
                <a:latin typeface="Helvetica" pitchFamily="2" charset="0"/>
              </a:rPr>
              <a:t>por</a:t>
            </a:r>
            <a:r>
              <a:rPr lang="en-US" sz="2000">
                <a:latin typeface="Helvetica" pitchFamily="2" charset="0"/>
              </a:rPr>
              <a:t> sus </a:t>
            </a:r>
            <a:r>
              <a:rPr lang="en-US" sz="2000" err="1">
                <a:latin typeface="Helvetica" pitchFamily="2" charset="0"/>
              </a:rPr>
              <a:t>siglas</a:t>
            </a:r>
            <a:r>
              <a:rPr lang="en-US" sz="2000">
                <a:latin typeface="Helvetica" pitchFamily="2" charset="0"/>
              </a:rPr>
              <a:t> </a:t>
            </a:r>
            <a:r>
              <a:rPr lang="en-US" sz="2000" err="1">
                <a:latin typeface="Helvetica" pitchFamily="2" charset="0"/>
              </a:rPr>
              <a:t>en</a:t>
            </a:r>
            <a:r>
              <a:rPr lang="en-US" sz="2000">
                <a:latin typeface="Helvetica" pitchFamily="2" charset="0"/>
              </a:rPr>
              <a:t> Inglés) se </a:t>
            </a:r>
            <a:r>
              <a:rPr lang="en-US" sz="2000" err="1">
                <a:latin typeface="Helvetica" pitchFamily="2" charset="0"/>
              </a:rPr>
              <a:t>mantuvieron</a:t>
            </a:r>
            <a:r>
              <a:rPr lang="en-US" sz="2000">
                <a:latin typeface="Helvetica" pitchFamily="2" charset="0"/>
              </a:rPr>
              <a:t> </a:t>
            </a:r>
            <a:r>
              <a:rPr lang="en-US" sz="2000" err="1">
                <a:latin typeface="Helvetica" pitchFamily="2" charset="0"/>
              </a:rPr>
              <a:t>en</a:t>
            </a:r>
            <a:r>
              <a:rPr lang="en-US" sz="2000">
                <a:latin typeface="Helvetica" pitchFamily="2" charset="0"/>
              </a:rPr>
              <a:t> </a:t>
            </a:r>
            <a:r>
              <a:rPr lang="en-US" sz="2000" err="1">
                <a:latin typeface="Helvetica" pitchFamily="2" charset="0"/>
              </a:rPr>
              <a:t>el</a:t>
            </a:r>
            <a:r>
              <a:rPr lang="en-US" sz="2000">
                <a:latin typeface="Helvetica" pitchFamily="2" charset="0"/>
              </a:rPr>
              <a:t> OHP </a:t>
            </a:r>
            <a:r>
              <a:rPr lang="en-US" sz="2000" err="1">
                <a:latin typeface="Helvetica" pitchFamily="2" charset="0"/>
              </a:rPr>
              <a:t>después</a:t>
            </a:r>
            <a:r>
              <a:rPr lang="en-US" sz="2000">
                <a:latin typeface="Helvetica" pitchFamily="2" charset="0"/>
              </a:rPr>
              <a:t> del final de la </a:t>
            </a:r>
            <a:r>
              <a:rPr lang="en-US" sz="2000" err="1">
                <a:latin typeface="Helvetica" pitchFamily="2" charset="0"/>
              </a:rPr>
              <a:t>emergencia</a:t>
            </a:r>
            <a:r>
              <a:rPr lang="en-US" sz="2000">
                <a:latin typeface="Helvetica" pitchFamily="2" charset="0"/>
              </a:rPr>
              <a:t> de </a:t>
            </a:r>
            <a:r>
              <a:rPr lang="en-US" sz="2000" err="1">
                <a:latin typeface="Helvetica" pitchFamily="2" charset="0"/>
              </a:rPr>
              <a:t>salud</a:t>
            </a:r>
            <a:r>
              <a:rPr lang="en-US" sz="2000">
                <a:latin typeface="Helvetica" pitchFamily="2" charset="0"/>
              </a:rPr>
              <a:t> </a:t>
            </a:r>
            <a:r>
              <a:rPr lang="en-US" sz="2000" err="1">
                <a:latin typeface="Helvetica" pitchFamily="2" charset="0"/>
              </a:rPr>
              <a:t>pública</a:t>
            </a:r>
            <a:r>
              <a:rPr lang="en-US" sz="2000">
                <a:latin typeface="Helvetica" pitchFamily="2" charset="0"/>
              </a:rPr>
              <a:t> a </a:t>
            </a:r>
            <a:r>
              <a:rPr lang="en-US" sz="2000" err="1">
                <a:latin typeface="Helvetica" pitchFamily="2" charset="0"/>
              </a:rPr>
              <a:t>través</a:t>
            </a:r>
            <a:r>
              <a:rPr lang="en-US" sz="2000">
                <a:latin typeface="Helvetica" pitchFamily="2" charset="0"/>
              </a:rPr>
              <a:t> de </a:t>
            </a:r>
            <a:r>
              <a:rPr lang="en-US" sz="2000" err="1">
                <a:latin typeface="Helvetica" pitchFamily="2" charset="0"/>
              </a:rPr>
              <a:t>una</a:t>
            </a:r>
            <a:r>
              <a:rPr lang="en-US" sz="2000">
                <a:latin typeface="Helvetica" pitchFamily="2" charset="0"/>
              </a:rPr>
              <a:t> </a:t>
            </a:r>
            <a:r>
              <a:rPr lang="en-US" sz="2000" err="1">
                <a:latin typeface="Helvetica" pitchFamily="2" charset="0"/>
              </a:rPr>
              <a:t>Expansión</a:t>
            </a:r>
            <a:r>
              <a:rPr lang="en-US" sz="2000">
                <a:latin typeface="Helvetica" pitchFamily="2" charset="0"/>
              </a:rPr>
              <a:t> Temporal de Medicaid (TME, </a:t>
            </a:r>
            <a:r>
              <a:rPr lang="en-US" sz="2000" err="1">
                <a:latin typeface="Helvetica" pitchFamily="2" charset="0"/>
              </a:rPr>
              <a:t>por</a:t>
            </a:r>
            <a:r>
              <a:rPr lang="en-US" sz="2000">
                <a:latin typeface="Helvetica" pitchFamily="2" charset="0"/>
              </a:rPr>
              <a:t> sus </a:t>
            </a:r>
            <a:r>
              <a:rPr lang="en-US" sz="2000" err="1">
                <a:latin typeface="Helvetica" pitchFamily="2" charset="0"/>
              </a:rPr>
              <a:t>siglas</a:t>
            </a:r>
            <a:r>
              <a:rPr lang="en-US" sz="2000">
                <a:latin typeface="Helvetica" pitchFamily="2" charset="0"/>
              </a:rPr>
              <a:t> </a:t>
            </a:r>
            <a:r>
              <a:rPr lang="en-US" sz="2000" err="1">
                <a:latin typeface="Helvetica" pitchFamily="2" charset="0"/>
              </a:rPr>
              <a:t>en</a:t>
            </a:r>
            <a:r>
              <a:rPr lang="en-US" sz="2000">
                <a:latin typeface="Helvetica" pitchFamily="2" charset="0"/>
              </a:rPr>
              <a:t> Inglés). </a:t>
            </a:r>
            <a:r>
              <a:rPr lang="en-US" sz="2000" err="1">
                <a:latin typeface="Helvetica" pitchFamily="2" charset="0"/>
              </a:rPr>
              <a:t>Aproximadamente</a:t>
            </a:r>
            <a:r>
              <a:rPr lang="en-US" sz="2000">
                <a:latin typeface="Helvetica" pitchFamily="2" charset="0"/>
              </a:rPr>
              <a:t> 22,000 personas se </a:t>
            </a:r>
            <a:r>
              <a:rPr lang="en-US" sz="2000" err="1">
                <a:latin typeface="Helvetica" pitchFamily="2" charset="0"/>
              </a:rPr>
              <a:t>transladaron</a:t>
            </a:r>
            <a:r>
              <a:rPr lang="en-US" sz="2000">
                <a:latin typeface="Helvetica" pitchFamily="2" charset="0"/>
              </a:rPr>
              <a:t> del TME al Puente a OHP </a:t>
            </a:r>
            <a:r>
              <a:rPr lang="en-US" sz="2000" err="1">
                <a:latin typeface="Helvetica" pitchFamily="2" charset="0"/>
              </a:rPr>
              <a:t>el</a:t>
            </a:r>
            <a:r>
              <a:rPr lang="en-US" sz="2000">
                <a:latin typeface="Helvetica" pitchFamily="2" charset="0"/>
              </a:rPr>
              <a:t> 1 de </a:t>
            </a:r>
            <a:r>
              <a:rPr lang="en-US" sz="2000" err="1">
                <a:latin typeface="Helvetica" pitchFamily="2" charset="0"/>
              </a:rPr>
              <a:t>julio</a:t>
            </a:r>
            <a:r>
              <a:rPr lang="en-US" sz="2000">
                <a:latin typeface="Helvetica" pitchFamily="2" charset="0"/>
              </a:rPr>
              <a:t>. Las personas </a:t>
            </a:r>
            <a:r>
              <a:rPr lang="en-US" sz="2000" err="1">
                <a:latin typeface="Helvetica" pitchFamily="2" charset="0"/>
              </a:rPr>
              <a:t>continuarán</a:t>
            </a:r>
            <a:r>
              <a:rPr lang="en-US" sz="2000">
                <a:latin typeface="Helvetica" pitchFamily="2" charset="0"/>
              </a:rPr>
              <a:t> </a:t>
            </a:r>
            <a:r>
              <a:rPr lang="en-US" sz="2000" err="1">
                <a:latin typeface="Helvetica" pitchFamily="2" charset="0"/>
              </a:rPr>
              <a:t>saliendo</a:t>
            </a:r>
            <a:r>
              <a:rPr lang="en-US" sz="2000">
                <a:latin typeface="Helvetica" pitchFamily="2" charset="0"/>
              </a:rPr>
              <a:t> de OHP Plus </a:t>
            </a:r>
            <a:r>
              <a:rPr lang="en-US" sz="2000" err="1">
                <a:latin typeface="Helvetica" pitchFamily="2" charset="0"/>
              </a:rPr>
              <a:t>en</a:t>
            </a:r>
            <a:r>
              <a:rPr lang="en-US" sz="2000">
                <a:latin typeface="Helvetica" pitchFamily="2" charset="0"/>
              </a:rPr>
              <a:t> </a:t>
            </a:r>
            <a:r>
              <a:rPr lang="en-US" sz="2000" err="1">
                <a:latin typeface="Helvetica" pitchFamily="2" charset="0"/>
              </a:rPr>
              <a:t>los</a:t>
            </a:r>
            <a:r>
              <a:rPr lang="en-US" sz="2000">
                <a:latin typeface="Helvetica" pitchFamily="2" charset="0"/>
              </a:rPr>
              <a:t> </a:t>
            </a:r>
            <a:r>
              <a:rPr lang="en-US" sz="2000" err="1">
                <a:latin typeface="Helvetica" pitchFamily="2" charset="0"/>
              </a:rPr>
              <a:t>próximos</a:t>
            </a:r>
            <a:r>
              <a:rPr lang="en-US" sz="2000">
                <a:latin typeface="Helvetica" pitchFamily="2" charset="0"/>
              </a:rPr>
              <a:t> </a:t>
            </a:r>
            <a:r>
              <a:rPr lang="en-US" sz="2000" err="1">
                <a:latin typeface="Helvetica" pitchFamily="2" charset="0"/>
              </a:rPr>
              <a:t>años</a:t>
            </a:r>
            <a:r>
              <a:rPr lang="en-US" sz="2000">
                <a:latin typeface="Helvetica" pitchFamily="2" charset="0"/>
              </a:rPr>
              <a:t> </a:t>
            </a:r>
            <a:r>
              <a:rPr lang="en-US" sz="2000" err="1">
                <a:latin typeface="Helvetica" pitchFamily="2" charset="0"/>
              </a:rPr>
              <a:t>si</a:t>
            </a:r>
            <a:r>
              <a:rPr lang="en-US" sz="2000">
                <a:latin typeface="Helvetica" pitchFamily="2" charset="0"/>
              </a:rPr>
              <a:t> sus </a:t>
            </a:r>
            <a:r>
              <a:rPr lang="en-US" sz="2000" err="1">
                <a:latin typeface="Helvetica" pitchFamily="2" charset="0"/>
              </a:rPr>
              <a:t>ingresos</a:t>
            </a:r>
            <a:r>
              <a:rPr lang="en-US" sz="2000">
                <a:latin typeface="Helvetica" pitchFamily="2" charset="0"/>
              </a:rPr>
              <a:t> </a:t>
            </a:r>
            <a:r>
              <a:rPr lang="en-US" sz="2000" err="1">
                <a:latin typeface="Helvetica" pitchFamily="2" charset="0"/>
              </a:rPr>
              <a:t>han</a:t>
            </a:r>
            <a:r>
              <a:rPr lang="en-US" sz="2000">
                <a:latin typeface="Helvetica" pitchFamily="2" charset="0"/>
              </a:rPr>
              <a:t> </a:t>
            </a:r>
            <a:r>
              <a:rPr lang="en-US" sz="2000" err="1">
                <a:latin typeface="Helvetica" pitchFamily="2" charset="0"/>
              </a:rPr>
              <a:t>aumentado</a:t>
            </a:r>
            <a:r>
              <a:rPr lang="en-US" sz="2000">
                <a:latin typeface="Helvetica" pitchFamily="2" charset="0"/>
              </a:rPr>
              <a:t> </a:t>
            </a:r>
            <a:r>
              <a:rPr lang="en-US" sz="2000" err="1">
                <a:latin typeface="Helvetica" pitchFamily="2" charset="0"/>
              </a:rPr>
              <a:t>en</a:t>
            </a:r>
            <a:r>
              <a:rPr lang="en-US" sz="2000">
                <a:latin typeface="Helvetica" pitchFamily="2" charset="0"/>
              </a:rPr>
              <a:t> </a:t>
            </a:r>
            <a:r>
              <a:rPr lang="en-US" sz="2000" err="1">
                <a:latin typeface="Helvetica" pitchFamily="2" charset="0"/>
              </a:rPr>
              <a:t>el</a:t>
            </a:r>
            <a:r>
              <a:rPr lang="en-US" sz="2000">
                <a:latin typeface="Helvetica" pitchFamily="2" charset="0"/>
              </a:rPr>
              <a:t> </a:t>
            </a:r>
            <a:r>
              <a:rPr lang="en-US" sz="2000" err="1">
                <a:latin typeface="Helvetica" pitchFamily="2" charset="0"/>
              </a:rPr>
              <a:t>momento</a:t>
            </a:r>
            <a:r>
              <a:rPr lang="en-US" sz="2000">
                <a:latin typeface="Helvetica" pitchFamily="2" charset="0"/>
              </a:rPr>
              <a:t> de la </a:t>
            </a:r>
            <a:r>
              <a:rPr lang="en-US" sz="2000" err="1">
                <a:latin typeface="Helvetica" pitchFamily="2" charset="0"/>
              </a:rPr>
              <a:t>renovación</a:t>
            </a:r>
            <a:r>
              <a:rPr lang="en-US" sz="2000">
                <a:latin typeface="Helvetica" pitchFamily="2" charset="0"/>
              </a:rPr>
              <a:t>.</a:t>
            </a:r>
            <a:endParaRPr kumimoji="0" lang="en-US" sz="2000" b="0" i="0" u="none" strike="noStrike" kern="1200" cap="none" spc="0" normalizeH="0" baseline="0" noProof="0">
              <a:ln>
                <a:noFill/>
              </a:ln>
              <a:effectLst/>
              <a:uLnTx/>
              <a:uFillTx/>
              <a:latin typeface="Helvetica" pitchFamily="2" charset="0"/>
            </a:endParaRPr>
          </a:p>
        </p:txBody>
      </p:sp>
    </p:spTree>
    <p:extLst>
      <p:ext uri="{BB962C8B-B14F-4D97-AF65-F5344CB8AC3E}">
        <p14:creationId xmlns:p14="http://schemas.microsoft.com/office/powerpoint/2010/main" val="154969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609600" y="1410467"/>
            <a:ext cx="11192540" cy="4533322"/>
          </a:xfrm>
        </p:spPr>
        <p:txBody>
          <a:bodyPr lIns="91440" tIns="45720" rIns="91440" bIns="45720" anchor="t">
            <a:noAutofit/>
          </a:bodyPr>
          <a:lstStyle/>
          <a:p>
            <a:pPr marL="342900" marR="0" lvl="0" indent="-342900" algn="l" defTabSz="914400" rtl="0" eaLnBrk="1" fontAlgn="auto" latinLnBrk="0" hangingPunct="1">
              <a:lnSpc>
                <a:spcPct val="100000"/>
              </a:lnSpc>
              <a:spcBef>
                <a:spcPts val="0"/>
              </a:spcBef>
              <a:spcAft>
                <a:spcPts val="2000"/>
              </a:spcAft>
              <a:buClr>
                <a:srgbClr val="005595"/>
              </a:buClr>
              <a:buSzPct val="100000"/>
              <a:buFont typeface="Arial" panose="020B0604020202020204" pitchFamily="34" charset="0"/>
              <a:buChar char="•"/>
              <a:tabLst/>
              <a:defRPr/>
            </a:pPr>
            <a:r>
              <a:rPr kumimoji="0" lang="en-US" sz="2200" b="0" i="0" u="none" strike="noStrike" kern="1200" cap="none" spc="0" normalizeH="0" baseline="0" noProof="0">
                <a:ln>
                  <a:noFill/>
                </a:ln>
                <a:solidFill>
                  <a:srgbClr val="646464"/>
                </a:solidFill>
                <a:effectLst/>
                <a:uLnTx/>
                <a:uFillTx/>
                <a:latin typeface="Helvetica" panose="020B0604020202020204" pitchFamily="34" charset="0"/>
                <a:ea typeface="+mn-lt"/>
                <a:cs typeface="Helvetica" panose="020B0604020202020204" pitchFamily="34" charset="0"/>
              </a:rPr>
              <a:t>New page speaking to members moving from Marketplace to OHP:</a:t>
            </a:r>
            <a:br>
              <a:rPr kumimoji="0" lang="en-US" sz="2200" b="0" i="0" u="none" strike="noStrike" kern="1200" cap="none" spc="0" normalizeH="0" baseline="0" noProof="0">
                <a:ln>
                  <a:noFill/>
                </a:ln>
                <a:solidFill>
                  <a:srgbClr val="646464"/>
                </a:solidFill>
                <a:effectLst/>
                <a:uLnTx/>
                <a:uFillTx/>
                <a:latin typeface="Helvetica" panose="020B0604020202020204" pitchFamily="34" charset="0"/>
                <a:ea typeface="+mn-lt"/>
                <a:cs typeface="Helvetica" panose="020B0604020202020204" pitchFamily="34" charset="0"/>
              </a:rPr>
            </a:br>
            <a:r>
              <a:rPr kumimoji="0" lang="en-US" sz="2200" b="0" i="0" u="none" strike="noStrike" kern="1200" cap="none" spc="0" normalizeH="0" baseline="0" noProof="0">
                <a:ln>
                  <a:noFill/>
                </a:ln>
                <a:solidFill>
                  <a:srgbClr val="646464"/>
                </a:solidFill>
                <a:effectLst/>
                <a:uLnTx/>
                <a:uFillTx/>
                <a:latin typeface="Helvetica" panose="020B0604020202020204" pitchFamily="34" charset="0"/>
                <a:ea typeface="+mn-lt"/>
                <a:cs typeface="Helvetica" panose="020B0604020202020204" pitchFamily="34" charset="0"/>
                <a:hlinkClick r:id="rId4"/>
              </a:rPr>
              <a:t>https://healthcare.oregon.gov/Pages/Marketplace-to-OHP.aspx</a:t>
            </a:r>
            <a:endParaRPr kumimoji="0" lang="en-US" sz="2200" b="0" i="0" u="none" strike="noStrike" kern="1200" cap="none" spc="0" normalizeH="0" baseline="0" noProof="0">
              <a:ln>
                <a:noFill/>
              </a:ln>
              <a:solidFill>
                <a:srgbClr val="646464"/>
              </a:solidFill>
              <a:effectLst/>
              <a:uLnTx/>
              <a:uFillTx/>
              <a:latin typeface="Helvetica" panose="020B0604020202020204" pitchFamily="34" charset="0"/>
              <a:ea typeface="+mn-lt"/>
              <a:cs typeface="Helvetica" panose="020B0604020202020204" pitchFamily="34" charset="0"/>
            </a:endParaRPr>
          </a:p>
          <a:p>
            <a:pPr marL="342900" indent="-342900">
              <a:lnSpc>
                <a:spcPct val="100000"/>
              </a:lnSpc>
              <a:buFont typeface="Arial" panose="020B0604020202020204" pitchFamily="34" charset="0"/>
              <a:buChar char="•"/>
            </a:pPr>
            <a:r>
              <a:rPr lang="en-US" sz="2200">
                <a:effectLst/>
                <a:latin typeface="Helvetica" panose="020B0604020202020204" pitchFamily="34" charset="0"/>
                <a:cs typeface="Helvetica" panose="020B0604020202020204" pitchFamily="34" charset="0"/>
              </a:rPr>
              <a:t>People with Marketplace plans can keep their plan for up to two more years (2025 and 2026) </a:t>
            </a:r>
            <a:r>
              <a:rPr lang="en-US" sz="2200" b="1">
                <a:effectLst/>
                <a:latin typeface="Helvetica" panose="020B0604020202020204" pitchFamily="34" charset="0"/>
                <a:cs typeface="Helvetica" panose="020B0604020202020204" pitchFamily="34" charset="0"/>
              </a:rPr>
              <a:t>if</a:t>
            </a:r>
            <a:r>
              <a:rPr lang="en-US" sz="2200">
                <a:effectLst/>
                <a:latin typeface="Helvetica" panose="020B0604020202020204" pitchFamily="34" charset="0"/>
                <a:cs typeface="Helvetica" panose="020B0604020202020204" pitchFamily="34" charset="0"/>
              </a:rPr>
              <a:t>:</a:t>
            </a:r>
          </a:p>
          <a:p>
            <a:pPr marL="685800" lvl="1" indent="-342900">
              <a:lnSpc>
                <a:spcPct val="100000"/>
              </a:lnSpc>
            </a:pPr>
            <a:r>
              <a:rPr lang="en-US" sz="2200">
                <a:latin typeface="Helvetica" panose="020B0604020202020204" pitchFamily="34" charset="0"/>
                <a:cs typeface="Helvetica" panose="020B0604020202020204" pitchFamily="34" charset="0"/>
              </a:rPr>
              <a:t>T</a:t>
            </a:r>
            <a:r>
              <a:rPr lang="en-US" sz="2200">
                <a:effectLst/>
                <a:latin typeface="Helvetica" panose="020B0604020202020204" pitchFamily="34" charset="0"/>
                <a:cs typeface="Helvetica" panose="020B0604020202020204" pitchFamily="34" charset="0"/>
              </a:rPr>
              <a:t>hey agree to auto-enroll for the next plan year. </a:t>
            </a:r>
          </a:p>
          <a:p>
            <a:pPr marL="685800" lvl="1" indent="-342900">
              <a:lnSpc>
                <a:spcPct val="100000"/>
              </a:lnSpc>
            </a:pPr>
            <a:r>
              <a:rPr lang="en-US" sz="2200" u="sng">
                <a:latin typeface="Helvetica" panose="020B0604020202020204" pitchFamily="34" charset="0"/>
                <a:cs typeface="Helvetica" panose="020B0604020202020204" pitchFamily="34" charset="0"/>
              </a:rPr>
              <a:t>A</a:t>
            </a:r>
            <a:r>
              <a:rPr lang="en-US" sz="2200" u="sng">
                <a:effectLst/>
                <a:latin typeface="Helvetica" panose="020B0604020202020204" pitchFamily="34" charset="0"/>
                <a:cs typeface="Helvetica" panose="020B0604020202020204" pitchFamily="34" charset="0"/>
              </a:rPr>
              <a:t>nd</a:t>
            </a:r>
            <a:r>
              <a:rPr lang="en-US" sz="2200">
                <a:effectLst/>
                <a:latin typeface="Helvetica" panose="020B0604020202020204" pitchFamily="34" charset="0"/>
                <a:cs typeface="Helvetica" panose="020B0604020202020204" pitchFamily="34" charset="0"/>
              </a:rPr>
              <a:t> do not make any updates to their application. </a:t>
            </a:r>
            <a:r>
              <a:rPr lang="en-US" sz="2200" b="1">
                <a:effectLst/>
                <a:latin typeface="Helvetica" panose="020B0604020202020204" pitchFamily="34" charset="0"/>
                <a:cs typeface="Helvetica" panose="020B0604020202020204" pitchFamily="34" charset="0"/>
              </a:rPr>
              <a:t>People enrolled in Marketplace plans who have experienced changes MUST update their application. </a:t>
            </a:r>
          </a:p>
          <a:p>
            <a:pPr marL="342900" indent="-342900">
              <a:lnSpc>
                <a:spcPct val="100000"/>
              </a:lnSpc>
            </a:pPr>
            <a:r>
              <a:rPr lang="en-US" sz="2200">
                <a:latin typeface="Helvetica" panose="020B0604020202020204" pitchFamily="34" charset="0"/>
                <a:cs typeface="Helvetica" panose="020B0604020202020204" pitchFamily="34" charset="0"/>
              </a:rPr>
              <a:t>Marketplace will not terminate coverage for anyone referred to the state for OHP Bridge. </a:t>
            </a:r>
          </a:p>
          <a:p>
            <a:pPr marL="685800" lvl="1" indent="-342900">
              <a:lnSpc>
                <a:spcPct val="100000"/>
              </a:lnSpc>
            </a:pPr>
            <a:r>
              <a:rPr lang="en-US" sz="2200">
                <a:latin typeface="Helvetica" panose="020B0604020202020204" pitchFamily="34" charset="0"/>
                <a:cs typeface="Helvetica" panose="020B0604020202020204" pitchFamily="34" charset="0"/>
              </a:rPr>
              <a:t>Clients who are found eligible for OHP Plus or OHP Bridge will need to contact the Marketplace to cancel their Marketplace plan.</a:t>
            </a:r>
          </a:p>
          <a:p>
            <a:pPr marL="342900" marR="0" lvl="0" indent="-342900" algn="l" defTabSz="914400" rtl="0" eaLnBrk="1" fontAlgn="auto" latinLnBrk="0" hangingPunct="1">
              <a:lnSpc>
                <a:spcPct val="100000"/>
              </a:lnSpc>
              <a:spcBef>
                <a:spcPts val="0"/>
              </a:spcBef>
              <a:spcAft>
                <a:spcPts val="2000"/>
              </a:spcAft>
              <a:buClr>
                <a:srgbClr val="005595"/>
              </a:buClr>
              <a:buSzPct val="100000"/>
              <a:buFont typeface="Arial" panose="020B0604020202020204" pitchFamily="34" charset="0"/>
              <a:buChar char="•"/>
              <a:tabLst/>
              <a:defRPr/>
            </a:pPr>
            <a:endParaRPr kumimoji="0" lang="en-US" sz="2200" b="0" i="0" u="none" strike="noStrike" kern="1200" cap="none" spc="0" normalizeH="0" baseline="0" noProof="0">
              <a:ln>
                <a:noFill/>
              </a:ln>
              <a:solidFill>
                <a:srgbClr val="646464"/>
              </a:solidFill>
              <a:effectLst/>
              <a:uLnTx/>
              <a:uFillTx/>
              <a:latin typeface="Helvetica" panose="020B0604020202020204" pitchFamily="34" charset="0"/>
              <a:ea typeface="+mn-lt"/>
              <a:cs typeface="Helvetica" panose="020B0604020202020204" pitchFamily="34" charset="0"/>
            </a:endParaRPr>
          </a:p>
          <a:p>
            <a:pPr marL="342900" marR="0" lvl="0" indent="-342900" algn="l" defTabSz="914400" rtl="0" eaLnBrk="1" fontAlgn="auto" latinLnBrk="0" hangingPunct="1">
              <a:lnSpc>
                <a:spcPct val="100000"/>
              </a:lnSpc>
              <a:spcBef>
                <a:spcPts val="0"/>
              </a:spcBef>
              <a:spcAft>
                <a:spcPts val="2000"/>
              </a:spcAft>
              <a:buClr>
                <a:srgbClr val="005595"/>
              </a:buClr>
              <a:buSzPct val="100000"/>
              <a:buFont typeface="Arial" panose="020B0604020202020204" pitchFamily="34" charset="0"/>
              <a:buChar char="•"/>
              <a:tabLst/>
              <a:defRPr/>
            </a:pPr>
            <a:endParaRPr kumimoji="0" lang="en-US" sz="2200" b="0" i="0" u="none" strike="noStrike" kern="1200" cap="none" spc="0" normalizeH="0" baseline="0" noProof="0">
              <a:ln>
                <a:noFill/>
              </a:ln>
              <a:solidFill>
                <a:srgbClr val="646464"/>
              </a:solidFill>
              <a:effectLst/>
              <a:uLnTx/>
              <a:uFillTx/>
              <a:latin typeface="Helvetica" panose="020B0604020202020204" pitchFamily="34" charset="0"/>
              <a:ea typeface="+mn-lt"/>
              <a:cs typeface="Helvetica" panose="020B0604020202020204" pitchFamily="34" charset="0"/>
            </a:endParaRPr>
          </a:p>
          <a:p>
            <a:pPr marL="342900" indent="-342900">
              <a:buFont typeface="Arial" panose="020B0604020202020204" pitchFamily="34" charset="0"/>
              <a:buChar char="•"/>
            </a:pPr>
            <a:endParaRPr lang="en-US" sz="2200">
              <a:latin typeface="Helvetica" panose="020B0604020202020204" pitchFamily="34" charset="0"/>
              <a:cs typeface="Helvetica" panose="020B0604020202020204" pitchFamily="34" charset="0"/>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0477"/>
            <a:ext cx="10861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b="1">
                <a:solidFill>
                  <a:srgbClr val="064276"/>
                </a:solidFill>
                <a:latin typeface="Helvetica"/>
                <a:ea typeface="+mn-ea"/>
                <a:cs typeface="Helvetica"/>
              </a:rPr>
              <a:t>Marketplace to OHP Bridge Transition</a:t>
            </a:r>
            <a:endParaRPr lang="en-US" sz="1800">
              <a:solidFill>
                <a:srgbClr val="064276"/>
              </a:solidFill>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custDataLst>
      <p:tags r:id="rId1"/>
    </p:custDataLst>
    <p:extLst>
      <p:ext uri="{BB962C8B-B14F-4D97-AF65-F5344CB8AC3E}">
        <p14:creationId xmlns:p14="http://schemas.microsoft.com/office/powerpoint/2010/main" val="2866978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543015" y="1290804"/>
            <a:ext cx="11174065" cy="5016719"/>
          </a:xfrm>
        </p:spPr>
        <p:txBody>
          <a:bodyPr lIns="91440" tIns="45720" rIns="91440" bIns="45720" anchor="t">
            <a:noAutofit/>
          </a:bodyPr>
          <a:lstStyle/>
          <a:p>
            <a:pPr marL="342900" indent="-342900">
              <a:spcAft>
                <a:spcPts val="2000"/>
              </a:spcAft>
              <a:buClr>
                <a:srgbClr val="005595"/>
              </a:buClr>
              <a:buFont typeface="Arial" panose="020B0604020202020204" pitchFamily="34" charset="0"/>
              <a:buChar char="•"/>
              <a:defRPr/>
            </a:pPr>
            <a:r>
              <a:rPr lang="en-US" sz="2200" err="1">
                <a:latin typeface="Helvetica" panose="020B0604020202020204" pitchFamily="34" charset="0"/>
                <a:ea typeface="+mn-lt"/>
                <a:cs typeface="Helvetica" panose="020B0604020202020204" pitchFamily="34" charset="0"/>
              </a:rPr>
              <a:t>Visite</a:t>
            </a:r>
            <a:r>
              <a:rPr lang="en-US" sz="2200">
                <a:latin typeface="Helvetica" panose="020B0604020202020204" pitchFamily="34" charset="0"/>
                <a:ea typeface="+mn-lt"/>
                <a:cs typeface="Helvetica" panose="020B0604020202020204" pitchFamily="34" charset="0"/>
              </a:rPr>
              <a:t> la </a:t>
            </a:r>
            <a:r>
              <a:rPr lang="en-US" sz="2200" err="1">
                <a:latin typeface="Helvetica" panose="020B0604020202020204" pitchFamily="34" charset="0"/>
                <a:ea typeface="+mn-lt"/>
                <a:cs typeface="Helvetica" panose="020B0604020202020204" pitchFamily="34" charset="0"/>
              </a:rPr>
              <a:t>nueva</a:t>
            </a:r>
            <a:r>
              <a:rPr lang="en-US" sz="2200">
                <a:latin typeface="Helvetica" panose="020B0604020202020204" pitchFamily="34" charset="0"/>
                <a:ea typeface="+mn-lt"/>
                <a:cs typeface="Helvetica" panose="020B0604020202020204" pitchFamily="34" charset="0"/>
              </a:rPr>
              <a:t> </a:t>
            </a:r>
            <a:r>
              <a:rPr lang="en-US" sz="2200" err="1">
                <a:latin typeface="Helvetica" panose="020B0604020202020204" pitchFamily="34" charset="0"/>
                <a:ea typeface="+mn-lt"/>
                <a:cs typeface="Helvetica" panose="020B0604020202020204" pitchFamily="34" charset="0"/>
              </a:rPr>
              <a:t>página</a:t>
            </a:r>
            <a:r>
              <a:rPr lang="en-US" sz="2200">
                <a:latin typeface="Helvetica" panose="020B0604020202020204" pitchFamily="34" charset="0"/>
                <a:ea typeface="+mn-lt"/>
                <a:cs typeface="Helvetica" panose="020B0604020202020204" pitchFamily="34" charset="0"/>
              </a:rPr>
              <a:t> para </a:t>
            </a:r>
            <a:r>
              <a:rPr lang="en-US" sz="2200" err="1">
                <a:latin typeface="Helvetica" panose="020B0604020202020204" pitchFamily="34" charset="0"/>
                <a:ea typeface="+mn-lt"/>
                <a:cs typeface="Helvetica" panose="020B0604020202020204" pitchFamily="34" charset="0"/>
              </a:rPr>
              <a:t>miembros</a:t>
            </a:r>
            <a:r>
              <a:rPr lang="en-US" sz="2200">
                <a:latin typeface="Helvetica" panose="020B0604020202020204" pitchFamily="34" charset="0"/>
                <a:ea typeface="+mn-lt"/>
                <a:cs typeface="Helvetica" panose="020B0604020202020204" pitchFamily="34" charset="0"/>
              </a:rPr>
              <a:t> que se </a:t>
            </a:r>
            <a:r>
              <a:rPr lang="en-US" sz="2200" err="1">
                <a:latin typeface="Helvetica" panose="020B0604020202020204" pitchFamily="34" charset="0"/>
                <a:ea typeface="+mn-lt"/>
                <a:cs typeface="Helvetica" panose="020B0604020202020204" pitchFamily="34" charset="0"/>
              </a:rPr>
              <a:t>transfieren</a:t>
            </a:r>
            <a:r>
              <a:rPr lang="en-US" sz="2200">
                <a:latin typeface="Helvetica" panose="020B0604020202020204" pitchFamily="34" charset="0"/>
                <a:ea typeface="+mn-lt"/>
                <a:cs typeface="Helvetica" panose="020B0604020202020204" pitchFamily="34" charset="0"/>
              </a:rPr>
              <a:t> del Mercado al OHP:</a:t>
            </a:r>
            <a:br>
              <a:rPr kumimoji="0" lang="en-US" sz="2200" b="0" i="0" u="none" strike="noStrike" kern="1200" cap="none" spc="0" normalizeH="0" baseline="0" noProof="0">
                <a:ln>
                  <a:noFill/>
                </a:ln>
                <a:solidFill>
                  <a:srgbClr val="646464"/>
                </a:solidFill>
                <a:effectLst/>
                <a:uLnTx/>
                <a:uFillTx/>
                <a:latin typeface="Helvetica" panose="020B0604020202020204" pitchFamily="34" charset="0"/>
                <a:ea typeface="+mn-lt"/>
                <a:cs typeface="Helvetica" panose="020B0604020202020204" pitchFamily="34" charset="0"/>
              </a:rPr>
            </a:br>
            <a:r>
              <a:rPr kumimoji="0" lang="en-US" sz="2200" b="0" i="0" u="none" strike="noStrike" kern="1200" cap="none" spc="0" normalizeH="0" baseline="0" noProof="0">
                <a:ln>
                  <a:noFill/>
                </a:ln>
                <a:solidFill>
                  <a:srgbClr val="646464"/>
                </a:solidFill>
                <a:effectLst/>
                <a:uLnTx/>
                <a:uFillTx/>
                <a:latin typeface="Helvetica" panose="020B0604020202020204" pitchFamily="34" charset="0"/>
                <a:ea typeface="+mn-lt"/>
                <a:cs typeface="Helvetica" panose="020B0604020202020204" pitchFamily="34" charset="0"/>
                <a:hlinkClick r:id="rId4"/>
              </a:rPr>
              <a:t>https://healthcare.oregon.gov/Pages/Marketplace-to-OHP.aspx</a:t>
            </a:r>
            <a:endParaRPr kumimoji="0" lang="en-US" sz="2200" b="0" i="0" u="none" strike="noStrike" kern="1200" cap="none" spc="0" normalizeH="0" baseline="0" noProof="0">
              <a:ln>
                <a:noFill/>
              </a:ln>
              <a:solidFill>
                <a:srgbClr val="646464"/>
              </a:solidFill>
              <a:effectLst/>
              <a:uLnTx/>
              <a:uFillTx/>
              <a:latin typeface="Helvetica" panose="020B0604020202020204" pitchFamily="34" charset="0"/>
              <a:ea typeface="+mn-lt"/>
              <a:cs typeface="Helvetica" panose="020B0604020202020204" pitchFamily="34" charset="0"/>
            </a:endParaRPr>
          </a:p>
          <a:p>
            <a:pPr marL="342900" indent="-342900">
              <a:buFont typeface="Arial" panose="020B0604020202020204" pitchFamily="34" charset="0"/>
              <a:buChar char="•"/>
            </a:pPr>
            <a:r>
              <a:rPr lang="en-US" sz="2200">
                <a:latin typeface="Helvetica" panose="020B0604020202020204" pitchFamily="34" charset="0"/>
                <a:cs typeface="Helvetica" panose="020B0604020202020204" pitchFamily="34" charset="0"/>
              </a:rPr>
              <a:t>Las personas con planes del Mercado </a:t>
            </a:r>
            <a:r>
              <a:rPr lang="en-US" sz="2200" err="1">
                <a:latin typeface="Helvetica" panose="020B0604020202020204" pitchFamily="34" charset="0"/>
                <a:cs typeface="Helvetica" panose="020B0604020202020204" pitchFamily="34" charset="0"/>
              </a:rPr>
              <a:t>pueden</a:t>
            </a:r>
            <a:r>
              <a:rPr lang="en-US" sz="2200">
                <a:latin typeface="Helvetica" panose="020B0604020202020204" pitchFamily="34" charset="0"/>
                <a:cs typeface="Helvetica" panose="020B0604020202020204" pitchFamily="34" charset="0"/>
              </a:rPr>
              <a:t> </a:t>
            </a:r>
            <a:r>
              <a:rPr lang="en-US" sz="2200" err="1">
                <a:latin typeface="Helvetica" panose="020B0604020202020204" pitchFamily="34" charset="0"/>
                <a:cs typeface="Helvetica" panose="020B0604020202020204" pitchFamily="34" charset="0"/>
              </a:rPr>
              <a:t>mantener</a:t>
            </a:r>
            <a:r>
              <a:rPr lang="en-US" sz="2200">
                <a:latin typeface="Helvetica" panose="020B0604020202020204" pitchFamily="34" charset="0"/>
                <a:cs typeface="Helvetica" panose="020B0604020202020204" pitchFamily="34" charset="0"/>
              </a:rPr>
              <a:t> </a:t>
            </a:r>
            <a:r>
              <a:rPr lang="en-US" sz="2200" err="1">
                <a:latin typeface="Helvetica" panose="020B0604020202020204" pitchFamily="34" charset="0"/>
                <a:cs typeface="Helvetica" panose="020B0604020202020204" pitchFamily="34" charset="0"/>
              </a:rPr>
              <a:t>su</a:t>
            </a:r>
            <a:r>
              <a:rPr lang="en-US" sz="2200">
                <a:latin typeface="Helvetica" panose="020B0604020202020204" pitchFamily="34" charset="0"/>
                <a:cs typeface="Helvetica" panose="020B0604020202020204" pitchFamily="34" charset="0"/>
              </a:rPr>
              <a:t> plan hasta </a:t>
            </a:r>
            <a:r>
              <a:rPr lang="en-US" sz="2200" err="1">
                <a:latin typeface="Helvetica" panose="020B0604020202020204" pitchFamily="34" charset="0"/>
                <a:cs typeface="Helvetica" panose="020B0604020202020204" pitchFamily="34" charset="0"/>
              </a:rPr>
              <a:t>por</a:t>
            </a:r>
            <a:r>
              <a:rPr lang="en-US" sz="2200">
                <a:latin typeface="Helvetica" panose="020B0604020202020204" pitchFamily="34" charset="0"/>
                <a:cs typeface="Helvetica" panose="020B0604020202020204" pitchFamily="34" charset="0"/>
              </a:rPr>
              <a:t> dos </a:t>
            </a:r>
            <a:r>
              <a:rPr lang="en-US" sz="2200" err="1">
                <a:latin typeface="Helvetica" panose="020B0604020202020204" pitchFamily="34" charset="0"/>
                <a:cs typeface="Helvetica" panose="020B0604020202020204" pitchFamily="34" charset="0"/>
              </a:rPr>
              <a:t>años</a:t>
            </a:r>
            <a:r>
              <a:rPr lang="en-US" sz="2200">
                <a:latin typeface="Helvetica" panose="020B0604020202020204" pitchFamily="34" charset="0"/>
                <a:cs typeface="Helvetica" panose="020B0604020202020204" pitchFamily="34" charset="0"/>
              </a:rPr>
              <a:t> </a:t>
            </a:r>
            <a:r>
              <a:rPr lang="en-US" sz="2200" err="1">
                <a:latin typeface="Helvetica" panose="020B0604020202020204" pitchFamily="34" charset="0"/>
                <a:cs typeface="Helvetica" panose="020B0604020202020204" pitchFamily="34" charset="0"/>
              </a:rPr>
              <a:t>más</a:t>
            </a:r>
            <a:r>
              <a:rPr lang="en-US" sz="2200">
                <a:latin typeface="Helvetica" panose="020B0604020202020204" pitchFamily="34" charset="0"/>
                <a:cs typeface="Helvetica" panose="020B0604020202020204" pitchFamily="34" charset="0"/>
              </a:rPr>
              <a:t> (2025 y 2026) </a:t>
            </a:r>
            <a:r>
              <a:rPr lang="en-US" sz="2200" b="1" err="1">
                <a:latin typeface="Helvetica" panose="020B0604020202020204" pitchFamily="34" charset="0"/>
                <a:cs typeface="Helvetica" panose="020B0604020202020204" pitchFamily="34" charset="0"/>
              </a:rPr>
              <a:t>si</a:t>
            </a:r>
            <a:r>
              <a:rPr lang="en-US" sz="2200">
                <a:latin typeface="Helvetica" panose="020B0604020202020204" pitchFamily="34" charset="0"/>
                <a:cs typeface="Helvetica" panose="020B0604020202020204" pitchFamily="34" charset="0"/>
              </a:rPr>
              <a:t>:</a:t>
            </a:r>
            <a:endParaRPr lang="en-US" sz="2200">
              <a:effectLst/>
              <a:latin typeface="Helvetica" panose="020B0604020202020204" pitchFamily="34" charset="0"/>
              <a:cs typeface="Helvetica" panose="020B0604020202020204" pitchFamily="34" charset="0"/>
            </a:endParaRPr>
          </a:p>
          <a:p>
            <a:pPr marL="685800" lvl="1"/>
            <a:r>
              <a:rPr lang="en-US" sz="2200" err="1">
                <a:latin typeface="Helvetica" panose="020B0604020202020204" pitchFamily="34" charset="0"/>
                <a:cs typeface="Helvetica" panose="020B0604020202020204" pitchFamily="34" charset="0"/>
              </a:rPr>
              <a:t>Ellos</a:t>
            </a:r>
            <a:r>
              <a:rPr lang="en-US" sz="2200">
                <a:latin typeface="Helvetica" panose="020B0604020202020204" pitchFamily="34" charset="0"/>
                <a:cs typeface="Helvetica" panose="020B0604020202020204" pitchFamily="34" charset="0"/>
              </a:rPr>
              <a:t> </a:t>
            </a:r>
            <a:r>
              <a:rPr lang="en-US" sz="2200" err="1">
                <a:latin typeface="Helvetica" panose="020B0604020202020204" pitchFamily="34" charset="0"/>
                <a:cs typeface="Helvetica" panose="020B0604020202020204" pitchFamily="34" charset="0"/>
              </a:rPr>
              <a:t>aceptan</a:t>
            </a:r>
            <a:r>
              <a:rPr lang="en-US" sz="2200">
                <a:latin typeface="Helvetica" panose="020B0604020202020204" pitchFamily="34" charset="0"/>
                <a:cs typeface="Helvetica" panose="020B0604020202020204" pitchFamily="34" charset="0"/>
              </a:rPr>
              <a:t> </a:t>
            </a:r>
            <a:r>
              <a:rPr lang="en-US" sz="2200" err="1">
                <a:latin typeface="Helvetica" panose="020B0604020202020204" pitchFamily="34" charset="0"/>
                <a:cs typeface="Helvetica" panose="020B0604020202020204" pitchFamily="34" charset="0"/>
              </a:rPr>
              <a:t>inscribirse</a:t>
            </a:r>
            <a:r>
              <a:rPr lang="en-US" sz="2200">
                <a:latin typeface="Helvetica" panose="020B0604020202020204" pitchFamily="34" charset="0"/>
                <a:cs typeface="Helvetica" panose="020B0604020202020204" pitchFamily="34" charset="0"/>
              </a:rPr>
              <a:t> </a:t>
            </a:r>
            <a:r>
              <a:rPr lang="en-US" sz="2200" err="1">
                <a:latin typeface="Helvetica" panose="020B0604020202020204" pitchFamily="34" charset="0"/>
                <a:cs typeface="Helvetica" panose="020B0604020202020204" pitchFamily="34" charset="0"/>
              </a:rPr>
              <a:t>automáticamente</a:t>
            </a:r>
            <a:r>
              <a:rPr lang="en-US" sz="2200">
                <a:latin typeface="Helvetica" panose="020B0604020202020204" pitchFamily="34" charset="0"/>
                <a:cs typeface="Helvetica" panose="020B0604020202020204" pitchFamily="34" charset="0"/>
              </a:rPr>
              <a:t> para </a:t>
            </a:r>
            <a:r>
              <a:rPr lang="en-US" sz="2200" err="1">
                <a:latin typeface="Helvetica" panose="020B0604020202020204" pitchFamily="34" charset="0"/>
                <a:cs typeface="Helvetica" panose="020B0604020202020204" pitchFamily="34" charset="0"/>
              </a:rPr>
              <a:t>el</a:t>
            </a:r>
            <a:r>
              <a:rPr lang="en-US" sz="2200">
                <a:latin typeface="Helvetica" panose="020B0604020202020204" pitchFamily="34" charset="0"/>
                <a:cs typeface="Helvetica" panose="020B0604020202020204" pitchFamily="34" charset="0"/>
              </a:rPr>
              <a:t> </a:t>
            </a:r>
            <a:r>
              <a:rPr lang="en-US" sz="2200" err="1">
                <a:latin typeface="Helvetica" panose="020B0604020202020204" pitchFamily="34" charset="0"/>
                <a:cs typeface="Helvetica" panose="020B0604020202020204" pitchFamily="34" charset="0"/>
              </a:rPr>
              <a:t>próximo</a:t>
            </a:r>
            <a:r>
              <a:rPr lang="en-US" sz="2200">
                <a:latin typeface="Helvetica" panose="020B0604020202020204" pitchFamily="34" charset="0"/>
                <a:cs typeface="Helvetica" panose="020B0604020202020204" pitchFamily="34" charset="0"/>
              </a:rPr>
              <a:t> </a:t>
            </a:r>
            <a:r>
              <a:rPr lang="en-US" sz="2200" err="1">
                <a:latin typeface="Helvetica" panose="020B0604020202020204" pitchFamily="34" charset="0"/>
                <a:cs typeface="Helvetica" panose="020B0604020202020204" pitchFamily="34" charset="0"/>
              </a:rPr>
              <a:t>año</a:t>
            </a:r>
            <a:r>
              <a:rPr lang="en-US" sz="2200">
                <a:latin typeface="Helvetica" panose="020B0604020202020204" pitchFamily="34" charset="0"/>
                <a:cs typeface="Helvetica" panose="020B0604020202020204" pitchFamily="34" charset="0"/>
              </a:rPr>
              <a:t> del plan. 
</a:t>
            </a:r>
            <a:r>
              <a:rPr lang="en-US" sz="2200" u="sng">
                <a:latin typeface="Helvetica" panose="020B0604020202020204" pitchFamily="34" charset="0"/>
                <a:cs typeface="Helvetica" panose="020B0604020202020204" pitchFamily="34" charset="0"/>
              </a:rPr>
              <a:t>Y</a:t>
            </a:r>
            <a:r>
              <a:rPr lang="en-US" sz="2200">
                <a:latin typeface="Helvetica" panose="020B0604020202020204" pitchFamily="34" charset="0"/>
                <a:cs typeface="Helvetica" panose="020B0604020202020204" pitchFamily="34" charset="0"/>
              </a:rPr>
              <a:t> no </a:t>
            </a:r>
            <a:r>
              <a:rPr lang="en-US" sz="2200" err="1">
                <a:latin typeface="Helvetica" panose="020B0604020202020204" pitchFamily="34" charset="0"/>
                <a:cs typeface="Helvetica" panose="020B0604020202020204" pitchFamily="34" charset="0"/>
              </a:rPr>
              <a:t>realizan</a:t>
            </a:r>
            <a:r>
              <a:rPr lang="en-US" sz="2200">
                <a:latin typeface="Helvetica" panose="020B0604020202020204" pitchFamily="34" charset="0"/>
                <a:cs typeface="Helvetica" panose="020B0604020202020204" pitchFamily="34" charset="0"/>
              </a:rPr>
              <a:t> </a:t>
            </a:r>
            <a:r>
              <a:rPr lang="en-US" sz="2200" err="1">
                <a:latin typeface="Helvetica" panose="020B0604020202020204" pitchFamily="34" charset="0"/>
                <a:cs typeface="Helvetica" panose="020B0604020202020204" pitchFamily="34" charset="0"/>
              </a:rPr>
              <a:t>ninguna</a:t>
            </a:r>
            <a:r>
              <a:rPr lang="en-US" sz="2200">
                <a:latin typeface="Helvetica" panose="020B0604020202020204" pitchFamily="34" charset="0"/>
                <a:cs typeface="Helvetica" panose="020B0604020202020204" pitchFamily="34" charset="0"/>
              </a:rPr>
              <a:t> </a:t>
            </a:r>
            <a:r>
              <a:rPr lang="en-US" sz="2200" err="1">
                <a:latin typeface="Helvetica" panose="020B0604020202020204" pitchFamily="34" charset="0"/>
                <a:cs typeface="Helvetica" panose="020B0604020202020204" pitchFamily="34" charset="0"/>
              </a:rPr>
              <a:t>actualización</a:t>
            </a:r>
            <a:r>
              <a:rPr lang="en-US" sz="2200">
                <a:latin typeface="Helvetica" panose="020B0604020202020204" pitchFamily="34" charset="0"/>
                <a:cs typeface="Helvetica" panose="020B0604020202020204" pitchFamily="34" charset="0"/>
              </a:rPr>
              <a:t> </a:t>
            </a:r>
            <a:r>
              <a:rPr lang="en-US" sz="2200" err="1">
                <a:latin typeface="Helvetica" panose="020B0604020202020204" pitchFamily="34" charset="0"/>
                <a:cs typeface="Helvetica" panose="020B0604020202020204" pitchFamily="34" charset="0"/>
              </a:rPr>
              <a:t>en</a:t>
            </a:r>
            <a:r>
              <a:rPr lang="en-US" sz="2200">
                <a:latin typeface="Helvetica" panose="020B0604020202020204" pitchFamily="34" charset="0"/>
                <a:cs typeface="Helvetica" panose="020B0604020202020204" pitchFamily="34" charset="0"/>
              </a:rPr>
              <a:t> </a:t>
            </a:r>
            <a:r>
              <a:rPr lang="en-US" sz="2200" err="1">
                <a:latin typeface="Helvetica" panose="020B0604020202020204" pitchFamily="34" charset="0"/>
                <a:cs typeface="Helvetica" panose="020B0604020202020204" pitchFamily="34" charset="0"/>
              </a:rPr>
              <a:t>su</a:t>
            </a:r>
            <a:r>
              <a:rPr lang="en-US" sz="2200">
                <a:latin typeface="Helvetica" panose="020B0604020202020204" pitchFamily="34" charset="0"/>
                <a:cs typeface="Helvetica" panose="020B0604020202020204" pitchFamily="34" charset="0"/>
              </a:rPr>
              <a:t> </a:t>
            </a:r>
            <a:r>
              <a:rPr lang="en-US" sz="2200" err="1">
                <a:latin typeface="Helvetica" panose="020B0604020202020204" pitchFamily="34" charset="0"/>
                <a:cs typeface="Helvetica" panose="020B0604020202020204" pitchFamily="34" charset="0"/>
              </a:rPr>
              <a:t>solicitud</a:t>
            </a:r>
            <a:r>
              <a:rPr lang="en-US" sz="2200">
                <a:latin typeface="Helvetica" panose="020B0604020202020204" pitchFamily="34" charset="0"/>
                <a:cs typeface="Helvetica" panose="020B0604020202020204" pitchFamily="34" charset="0"/>
              </a:rPr>
              <a:t>. </a:t>
            </a:r>
            <a:r>
              <a:rPr lang="en-US" sz="2200" b="1">
                <a:latin typeface="Helvetica" panose="020B0604020202020204" pitchFamily="34" charset="0"/>
                <a:cs typeface="Helvetica" panose="020B0604020202020204" pitchFamily="34" charset="0"/>
              </a:rPr>
              <a:t>Las personas </a:t>
            </a:r>
            <a:r>
              <a:rPr lang="en-US" sz="2200" b="1" err="1">
                <a:latin typeface="Helvetica" panose="020B0604020202020204" pitchFamily="34" charset="0"/>
                <a:cs typeface="Helvetica" panose="020B0604020202020204" pitchFamily="34" charset="0"/>
              </a:rPr>
              <a:t>inscritas</a:t>
            </a:r>
            <a:r>
              <a:rPr lang="en-US" sz="2200" b="1">
                <a:latin typeface="Helvetica" panose="020B0604020202020204" pitchFamily="34" charset="0"/>
                <a:cs typeface="Helvetica" panose="020B0604020202020204" pitchFamily="34" charset="0"/>
              </a:rPr>
              <a:t> </a:t>
            </a:r>
            <a:r>
              <a:rPr lang="en-US" sz="2200" b="1" err="1">
                <a:latin typeface="Helvetica" panose="020B0604020202020204" pitchFamily="34" charset="0"/>
                <a:cs typeface="Helvetica" panose="020B0604020202020204" pitchFamily="34" charset="0"/>
              </a:rPr>
              <a:t>en</a:t>
            </a:r>
            <a:r>
              <a:rPr lang="en-US" sz="2200" b="1">
                <a:latin typeface="Helvetica" panose="020B0604020202020204" pitchFamily="34" charset="0"/>
                <a:cs typeface="Helvetica" panose="020B0604020202020204" pitchFamily="34" charset="0"/>
              </a:rPr>
              <a:t> </a:t>
            </a:r>
            <a:r>
              <a:rPr lang="en-US" sz="2200" b="1" err="1">
                <a:latin typeface="Helvetica" panose="020B0604020202020204" pitchFamily="34" charset="0"/>
                <a:cs typeface="Helvetica" panose="020B0604020202020204" pitchFamily="34" charset="0"/>
              </a:rPr>
              <a:t>los</a:t>
            </a:r>
            <a:r>
              <a:rPr lang="en-US" sz="2200" b="1">
                <a:latin typeface="Helvetica" panose="020B0604020202020204" pitchFamily="34" charset="0"/>
                <a:cs typeface="Helvetica" panose="020B0604020202020204" pitchFamily="34" charset="0"/>
              </a:rPr>
              <a:t> planes del Mercado que </a:t>
            </a:r>
            <a:r>
              <a:rPr lang="en-US" sz="2200" b="1" err="1">
                <a:latin typeface="Helvetica" panose="020B0604020202020204" pitchFamily="34" charset="0"/>
                <a:cs typeface="Helvetica" panose="020B0604020202020204" pitchFamily="34" charset="0"/>
              </a:rPr>
              <a:t>han</a:t>
            </a:r>
            <a:r>
              <a:rPr lang="en-US" sz="2200" b="1">
                <a:latin typeface="Helvetica" panose="020B0604020202020204" pitchFamily="34" charset="0"/>
                <a:cs typeface="Helvetica" panose="020B0604020202020204" pitchFamily="34" charset="0"/>
              </a:rPr>
              <a:t> </a:t>
            </a:r>
            <a:r>
              <a:rPr lang="en-US" sz="2200" b="1" err="1">
                <a:latin typeface="Helvetica" panose="020B0604020202020204" pitchFamily="34" charset="0"/>
                <a:cs typeface="Helvetica" panose="020B0604020202020204" pitchFamily="34" charset="0"/>
              </a:rPr>
              <a:t>experimentado</a:t>
            </a:r>
            <a:r>
              <a:rPr lang="en-US" sz="2200" b="1">
                <a:latin typeface="Helvetica" panose="020B0604020202020204" pitchFamily="34" charset="0"/>
                <a:cs typeface="Helvetica" panose="020B0604020202020204" pitchFamily="34" charset="0"/>
              </a:rPr>
              <a:t> </a:t>
            </a:r>
            <a:r>
              <a:rPr lang="en-US" sz="2200" b="1" err="1">
                <a:latin typeface="Helvetica" panose="020B0604020202020204" pitchFamily="34" charset="0"/>
                <a:cs typeface="Helvetica" panose="020B0604020202020204" pitchFamily="34" charset="0"/>
              </a:rPr>
              <a:t>cambios</a:t>
            </a:r>
            <a:r>
              <a:rPr lang="en-US" sz="2200" b="1">
                <a:latin typeface="Helvetica" panose="020B0604020202020204" pitchFamily="34" charset="0"/>
                <a:cs typeface="Helvetica" panose="020B0604020202020204" pitchFamily="34" charset="0"/>
              </a:rPr>
              <a:t> DEBEN </a:t>
            </a:r>
            <a:r>
              <a:rPr lang="en-US" sz="2200" b="1" err="1">
                <a:latin typeface="Helvetica" panose="020B0604020202020204" pitchFamily="34" charset="0"/>
                <a:cs typeface="Helvetica" panose="020B0604020202020204" pitchFamily="34" charset="0"/>
              </a:rPr>
              <a:t>actualizar</a:t>
            </a:r>
            <a:r>
              <a:rPr lang="en-US" sz="2200" b="1">
                <a:latin typeface="Helvetica" panose="020B0604020202020204" pitchFamily="34" charset="0"/>
                <a:cs typeface="Helvetica" panose="020B0604020202020204" pitchFamily="34" charset="0"/>
              </a:rPr>
              <a:t> </a:t>
            </a:r>
            <a:r>
              <a:rPr lang="en-US" sz="2200" b="1" err="1">
                <a:latin typeface="Helvetica" panose="020B0604020202020204" pitchFamily="34" charset="0"/>
                <a:cs typeface="Helvetica" panose="020B0604020202020204" pitchFamily="34" charset="0"/>
              </a:rPr>
              <a:t>su</a:t>
            </a:r>
            <a:r>
              <a:rPr lang="en-US" sz="2200" b="1">
                <a:latin typeface="Helvetica" panose="020B0604020202020204" pitchFamily="34" charset="0"/>
                <a:cs typeface="Helvetica" panose="020B0604020202020204" pitchFamily="34" charset="0"/>
              </a:rPr>
              <a:t> </a:t>
            </a:r>
            <a:r>
              <a:rPr lang="en-US" sz="2200" b="1" err="1">
                <a:latin typeface="Helvetica" panose="020B0604020202020204" pitchFamily="34" charset="0"/>
                <a:cs typeface="Helvetica" panose="020B0604020202020204" pitchFamily="34" charset="0"/>
              </a:rPr>
              <a:t>solicitud</a:t>
            </a:r>
            <a:r>
              <a:rPr lang="en-US" sz="2200" b="1">
                <a:effectLst/>
                <a:latin typeface="Helvetica" panose="020B0604020202020204" pitchFamily="34" charset="0"/>
                <a:cs typeface="Helvetica" panose="020B0604020202020204" pitchFamily="34" charset="0"/>
              </a:rPr>
              <a:t>. </a:t>
            </a:r>
          </a:p>
          <a:p>
            <a:pPr marL="342900" indent="-342900"/>
            <a:r>
              <a:rPr lang="en-US" sz="2200">
                <a:latin typeface="Helvetica" panose="020B0604020202020204" pitchFamily="34" charset="0"/>
                <a:cs typeface="Helvetica" panose="020B0604020202020204" pitchFamily="34" charset="0"/>
              </a:rPr>
              <a:t>	El Mercado no </a:t>
            </a:r>
            <a:r>
              <a:rPr lang="en-US" sz="2200" err="1">
                <a:latin typeface="Helvetica" panose="020B0604020202020204" pitchFamily="34" charset="0"/>
                <a:cs typeface="Helvetica" panose="020B0604020202020204" pitchFamily="34" charset="0"/>
              </a:rPr>
              <a:t>cancelará</a:t>
            </a:r>
            <a:r>
              <a:rPr lang="en-US" sz="2200">
                <a:latin typeface="Helvetica" panose="020B0604020202020204" pitchFamily="34" charset="0"/>
                <a:cs typeface="Helvetica" panose="020B0604020202020204" pitchFamily="34" charset="0"/>
              </a:rPr>
              <a:t> la </a:t>
            </a:r>
            <a:r>
              <a:rPr lang="en-US" sz="2200" err="1">
                <a:latin typeface="Helvetica" panose="020B0604020202020204" pitchFamily="34" charset="0"/>
                <a:cs typeface="Helvetica" panose="020B0604020202020204" pitchFamily="34" charset="0"/>
              </a:rPr>
              <a:t>cobertura</a:t>
            </a:r>
            <a:r>
              <a:rPr lang="en-US" sz="2200">
                <a:latin typeface="Helvetica" panose="020B0604020202020204" pitchFamily="34" charset="0"/>
                <a:cs typeface="Helvetica" panose="020B0604020202020204" pitchFamily="34" charset="0"/>
              </a:rPr>
              <a:t> para </a:t>
            </a:r>
            <a:r>
              <a:rPr lang="en-US" sz="2200" err="1">
                <a:latin typeface="Helvetica" panose="020B0604020202020204" pitchFamily="34" charset="0"/>
                <a:cs typeface="Helvetica" panose="020B0604020202020204" pitchFamily="34" charset="0"/>
              </a:rPr>
              <a:t>cualquier</a:t>
            </a:r>
            <a:r>
              <a:rPr lang="en-US" sz="2200">
                <a:latin typeface="Helvetica" panose="020B0604020202020204" pitchFamily="34" charset="0"/>
                <a:cs typeface="Helvetica" panose="020B0604020202020204" pitchFamily="34" charset="0"/>
              </a:rPr>
              <a:t> persona </a:t>
            </a:r>
            <a:r>
              <a:rPr lang="en-US" sz="2200" err="1">
                <a:latin typeface="Helvetica" panose="020B0604020202020204" pitchFamily="34" charset="0"/>
                <a:cs typeface="Helvetica" panose="020B0604020202020204" pitchFamily="34" charset="0"/>
              </a:rPr>
              <a:t>referida</a:t>
            </a:r>
            <a:r>
              <a:rPr lang="en-US" sz="2200">
                <a:latin typeface="Helvetica" panose="020B0604020202020204" pitchFamily="34" charset="0"/>
                <a:cs typeface="Helvetica" panose="020B0604020202020204" pitchFamily="34" charset="0"/>
              </a:rPr>
              <a:t> al </a:t>
            </a:r>
            <a:r>
              <a:rPr lang="en-US" sz="2200" err="1">
                <a:latin typeface="Helvetica" panose="020B0604020202020204" pitchFamily="34" charset="0"/>
                <a:cs typeface="Helvetica" panose="020B0604020202020204" pitchFamily="34" charset="0"/>
              </a:rPr>
              <a:t>estado</a:t>
            </a:r>
            <a:r>
              <a:rPr lang="en-US" sz="2200">
                <a:latin typeface="Helvetica" panose="020B0604020202020204" pitchFamily="34" charset="0"/>
                <a:cs typeface="Helvetica" panose="020B0604020202020204" pitchFamily="34" charset="0"/>
              </a:rPr>
              <a:t> para Puente a OHP. </a:t>
            </a:r>
          </a:p>
          <a:p>
            <a:pPr marL="685800" lvl="1"/>
            <a:r>
              <a:rPr lang="en-US" sz="2200">
                <a:latin typeface="Helvetica" panose="020B0604020202020204" pitchFamily="34" charset="0"/>
                <a:cs typeface="Helvetica" panose="020B0604020202020204" pitchFamily="34" charset="0"/>
              </a:rPr>
              <a:t>Los </a:t>
            </a:r>
            <a:r>
              <a:rPr lang="en-US" sz="2200" err="1">
                <a:latin typeface="Helvetica" panose="020B0604020202020204" pitchFamily="34" charset="0"/>
                <a:cs typeface="Helvetica" panose="020B0604020202020204" pitchFamily="34" charset="0"/>
              </a:rPr>
              <a:t>clientes</a:t>
            </a:r>
            <a:r>
              <a:rPr lang="en-US" sz="2200">
                <a:latin typeface="Helvetica" panose="020B0604020202020204" pitchFamily="34" charset="0"/>
                <a:cs typeface="Helvetica" panose="020B0604020202020204" pitchFamily="34" charset="0"/>
              </a:rPr>
              <a:t> que </a:t>
            </a:r>
            <a:r>
              <a:rPr lang="en-US" sz="2200" err="1">
                <a:latin typeface="Helvetica" panose="020B0604020202020204" pitchFamily="34" charset="0"/>
                <a:cs typeface="Helvetica" panose="020B0604020202020204" pitchFamily="34" charset="0"/>
              </a:rPr>
              <a:t>sean</a:t>
            </a:r>
            <a:r>
              <a:rPr lang="en-US" sz="2200">
                <a:latin typeface="Helvetica" panose="020B0604020202020204" pitchFamily="34" charset="0"/>
                <a:cs typeface="Helvetica" panose="020B0604020202020204" pitchFamily="34" charset="0"/>
              </a:rPr>
              <a:t> </a:t>
            </a:r>
            <a:r>
              <a:rPr lang="en-US" sz="2200" err="1">
                <a:latin typeface="Helvetica" panose="020B0604020202020204" pitchFamily="34" charset="0"/>
                <a:cs typeface="Helvetica" panose="020B0604020202020204" pitchFamily="34" charset="0"/>
              </a:rPr>
              <a:t>elegibles</a:t>
            </a:r>
            <a:r>
              <a:rPr lang="en-US" sz="2200">
                <a:latin typeface="Helvetica" panose="020B0604020202020204" pitchFamily="34" charset="0"/>
                <a:cs typeface="Helvetica" panose="020B0604020202020204" pitchFamily="34" charset="0"/>
              </a:rPr>
              <a:t> para OHP Plus o Puente a OHP </a:t>
            </a:r>
            <a:r>
              <a:rPr lang="en-US" sz="2200" err="1">
                <a:latin typeface="Helvetica" panose="020B0604020202020204" pitchFamily="34" charset="0"/>
                <a:cs typeface="Helvetica" panose="020B0604020202020204" pitchFamily="34" charset="0"/>
              </a:rPr>
              <a:t>deben</a:t>
            </a:r>
            <a:r>
              <a:rPr lang="en-US" sz="2200">
                <a:latin typeface="Helvetica" panose="020B0604020202020204" pitchFamily="34" charset="0"/>
                <a:cs typeface="Helvetica" panose="020B0604020202020204" pitchFamily="34" charset="0"/>
              </a:rPr>
              <a:t> </a:t>
            </a:r>
            <a:r>
              <a:rPr lang="en-US" sz="2200" err="1">
                <a:latin typeface="Helvetica" panose="020B0604020202020204" pitchFamily="34" charset="0"/>
                <a:cs typeface="Helvetica" panose="020B0604020202020204" pitchFamily="34" charset="0"/>
              </a:rPr>
              <a:t>comunicarse</a:t>
            </a:r>
            <a:r>
              <a:rPr lang="en-US" sz="2200">
                <a:latin typeface="Helvetica" panose="020B0604020202020204" pitchFamily="34" charset="0"/>
                <a:cs typeface="Helvetica" panose="020B0604020202020204" pitchFamily="34" charset="0"/>
              </a:rPr>
              <a:t> con </a:t>
            </a:r>
            <a:r>
              <a:rPr lang="en-US" sz="2200" err="1">
                <a:latin typeface="Helvetica" panose="020B0604020202020204" pitchFamily="34" charset="0"/>
                <a:cs typeface="Helvetica" panose="020B0604020202020204" pitchFamily="34" charset="0"/>
              </a:rPr>
              <a:t>el</a:t>
            </a:r>
            <a:r>
              <a:rPr lang="en-US" sz="2200">
                <a:latin typeface="Helvetica" panose="020B0604020202020204" pitchFamily="34" charset="0"/>
                <a:cs typeface="Helvetica" panose="020B0604020202020204" pitchFamily="34" charset="0"/>
              </a:rPr>
              <a:t> Mercado para </a:t>
            </a:r>
            <a:r>
              <a:rPr lang="en-US" sz="2200" err="1">
                <a:latin typeface="Helvetica" panose="020B0604020202020204" pitchFamily="34" charset="0"/>
                <a:cs typeface="Helvetica" panose="020B0604020202020204" pitchFamily="34" charset="0"/>
              </a:rPr>
              <a:t>cancelar</a:t>
            </a:r>
            <a:r>
              <a:rPr lang="en-US" sz="2200">
                <a:latin typeface="Helvetica" panose="020B0604020202020204" pitchFamily="34" charset="0"/>
                <a:cs typeface="Helvetica" panose="020B0604020202020204" pitchFamily="34" charset="0"/>
              </a:rPr>
              <a:t> </a:t>
            </a:r>
            <a:r>
              <a:rPr lang="en-US" sz="2200" err="1">
                <a:latin typeface="Helvetica" panose="020B0604020202020204" pitchFamily="34" charset="0"/>
                <a:cs typeface="Helvetica" panose="020B0604020202020204" pitchFamily="34" charset="0"/>
              </a:rPr>
              <a:t>su</a:t>
            </a:r>
            <a:r>
              <a:rPr lang="en-US" sz="2200">
                <a:latin typeface="Helvetica" panose="020B0604020202020204" pitchFamily="34" charset="0"/>
                <a:cs typeface="Helvetica" panose="020B0604020202020204" pitchFamily="34" charset="0"/>
              </a:rPr>
              <a:t> plan del Mercado.</a:t>
            </a: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0477"/>
            <a:ext cx="10861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b="1" err="1">
                <a:solidFill>
                  <a:srgbClr val="064276"/>
                </a:solidFill>
                <a:latin typeface="Helvetica"/>
                <a:ea typeface="+mn-ea"/>
                <a:cs typeface="Helvetica"/>
              </a:rPr>
              <a:t>Transición</a:t>
            </a:r>
            <a:r>
              <a:rPr lang="en-US" sz="3600" b="1">
                <a:solidFill>
                  <a:srgbClr val="064276"/>
                </a:solidFill>
                <a:latin typeface="Helvetica"/>
                <a:ea typeface="+mn-ea"/>
                <a:cs typeface="Helvetica"/>
              </a:rPr>
              <a:t> del Mercado a Puente a OHP</a:t>
            </a:r>
            <a:endParaRPr lang="en-US" sz="1800">
              <a:solidFill>
                <a:srgbClr val="064276"/>
              </a:solidFill>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custDataLst>
      <p:tags r:id="rId1"/>
    </p:custDataLst>
    <p:extLst>
      <p:ext uri="{BB962C8B-B14F-4D97-AF65-F5344CB8AC3E}">
        <p14:creationId xmlns:p14="http://schemas.microsoft.com/office/powerpoint/2010/main" val="1042115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556266" y="1357305"/>
            <a:ext cx="10978509" cy="4533322"/>
          </a:xfrm>
        </p:spPr>
        <p:txBody>
          <a:bodyPr lIns="91440" tIns="45720" rIns="91440" bIns="45720" anchor="t">
            <a:noAutofit/>
          </a:bodyPr>
          <a:lstStyle/>
          <a:p>
            <a:r>
              <a:rPr lang="en-US">
                <a:latin typeface="Helvetica"/>
                <a:ea typeface="MS Mincho"/>
                <a:cs typeface="Helvetica"/>
              </a:rPr>
              <a:t>On November 1, more individuals became eligible for OHP Bridge and the Oregon Health Insurance Marketplace:</a:t>
            </a:r>
          </a:p>
          <a:p>
            <a:pPr marL="1143000" lvl="1"/>
            <a:r>
              <a:rPr lang="en-US">
                <a:latin typeface="Helvetica"/>
                <a:ea typeface="MS Mincho"/>
                <a:cs typeface="Helvetica"/>
              </a:rPr>
              <a:t>People with Deferred Action for Childhood Arrivals (DACA) status</a:t>
            </a:r>
          </a:p>
          <a:p>
            <a:pPr marL="1143000" lvl="1"/>
            <a:r>
              <a:rPr lang="en-US">
                <a:latin typeface="Helvetica"/>
                <a:ea typeface="MS Mincho"/>
                <a:cs typeface="Helvetica"/>
              </a:rPr>
              <a:t>Certain other groups with a non-citizen status:</a:t>
            </a:r>
          </a:p>
          <a:p>
            <a:pPr marL="1600200" lvl="2"/>
            <a:r>
              <a:rPr lang="en-US">
                <a:latin typeface="Helvetica"/>
                <a:ea typeface="MS Mincho"/>
                <a:cs typeface="Helvetica"/>
              </a:rPr>
              <a:t>People with pending applications for asylum</a:t>
            </a:r>
          </a:p>
          <a:p>
            <a:pPr marL="1600200" lvl="2"/>
            <a:r>
              <a:rPr lang="en-US">
                <a:latin typeface="Helvetica"/>
                <a:ea typeface="MS Mincho"/>
                <a:cs typeface="Helvetica"/>
              </a:rPr>
              <a:t>People with pending applications for adjustment of status</a:t>
            </a:r>
          </a:p>
          <a:p>
            <a:pPr marL="1600200" lvl="2"/>
            <a:r>
              <a:rPr lang="en-US">
                <a:latin typeface="Helvetica"/>
                <a:ea typeface="MS Mincho"/>
                <a:cs typeface="Helvetica"/>
              </a:rPr>
              <a:t>Family Unity Beneficiaries</a:t>
            </a:r>
          </a:p>
          <a:p>
            <a:pPr marL="1600200" lvl="2"/>
            <a:r>
              <a:rPr lang="en-US">
                <a:latin typeface="Helvetica"/>
                <a:ea typeface="MS Mincho"/>
                <a:cs typeface="Helvetica"/>
              </a:rPr>
              <a:t>And a few types of employment authorization that did not </a:t>
            </a:r>
            <a:br>
              <a:rPr lang="en-US">
                <a:latin typeface="Helvetica"/>
                <a:ea typeface="MS Mincho"/>
                <a:cs typeface="Helvetica"/>
              </a:rPr>
            </a:br>
            <a:r>
              <a:rPr lang="en-US">
                <a:latin typeface="Helvetica"/>
                <a:ea typeface="MS Mincho"/>
                <a:cs typeface="Helvetica"/>
              </a:rPr>
              <a:t>previously qualify</a:t>
            </a:r>
          </a:p>
          <a:p>
            <a:r>
              <a:rPr lang="en-US">
                <a:latin typeface="Helvetica"/>
                <a:ea typeface="MS Mincho"/>
                <a:cs typeface="Helvetica"/>
              </a:rPr>
              <a:t>Healthier Oregon continues to offer coverage regardless of immigration status.</a:t>
            </a:r>
          </a:p>
          <a:p>
            <a:pPr marL="1143000" lvl="1"/>
            <a:endParaRPr lang="en-US">
              <a:latin typeface="Helvetica" panose="020B0604020202020204" pitchFamily="34" charset="0"/>
              <a:ea typeface="MS Mincho" panose="02020609040205080304" pitchFamily="49" charset="-128"/>
              <a:cs typeface="Helvetica" panose="020B0604020202020204" pitchFamily="34" charset="0"/>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6" y="550477"/>
            <a:ext cx="1163573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64276"/>
                </a:solidFill>
                <a:effectLst/>
                <a:uLnTx/>
                <a:uFillTx/>
                <a:latin typeface="Helvetica"/>
                <a:ea typeface="+mj-ea"/>
                <a:cs typeface="Helvetica"/>
              </a:rPr>
              <a:t>Immigration Changes: OHP Bridge and Marketplace</a:t>
            </a: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1917787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553017" y="860281"/>
            <a:ext cx="11160813" cy="5566902"/>
          </a:xfrm>
        </p:spPr>
        <p:txBody>
          <a:bodyPr lIns="91440" tIns="45720" rIns="91440" bIns="45720" anchor="ctr">
            <a:noAutofit/>
          </a:bodyPr>
          <a:lstStyle/>
          <a:p>
            <a:r>
              <a:rPr lang="en-US">
                <a:latin typeface="Helvetica"/>
                <a:ea typeface="MS Mincho"/>
                <a:cs typeface="Helvetica"/>
              </a:rPr>
              <a:t>El 1 de </a:t>
            </a:r>
            <a:r>
              <a:rPr lang="en-US" err="1">
                <a:latin typeface="Helvetica"/>
                <a:ea typeface="MS Mincho"/>
                <a:cs typeface="Helvetica"/>
              </a:rPr>
              <a:t>noviembre</a:t>
            </a:r>
            <a:r>
              <a:rPr lang="en-US">
                <a:latin typeface="Helvetica"/>
                <a:ea typeface="MS Mincho"/>
                <a:cs typeface="Helvetica"/>
              </a:rPr>
              <a:t>, </a:t>
            </a:r>
            <a:r>
              <a:rPr lang="en-US" err="1">
                <a:latin typeface="Helvetica"/>
                <a:ea typeface="MS Mincho"/>
                <a:cs typeface="Helvetica"/>
              </a:rPr>
              <a:t>más</a:t>
            </a:r>
            <a:r>
              <a:rPr lang="en-US">
                <a:latin typeface="Helvetica"/>
                <a:ea typeface="MS Mincho"/>
                <a:cs typeface="Helvetica"/>
              </a:rPr>
              <a:t> personas </a:t>
            </a:r>
            <a:r>
              <a:rPr lang="en-US" err="1">
                <a:latin typeface="Helvetica"/>
                <a:ea typeface="MS Mincho"/>
                <a:cs typeface="Helvetica"/>
              </a:rPr>
              <a:t>serán</a:t>
            </a:r>
            <a:r>
              <a:rPr lang="en-US">
                <a:latin typeface="Helvetica"/>
                <a:ea typeface="MS Mincho"/>
                <a:cs typeface="Helvetica"/>
              </a:rPr>
              <a:t> </a:t>
            </a:r>
            <a:r>
              <a:rPr lang="en-US" err="1">
                <a:latin typeface="Helvetica"/>
                <a:ea typeface="MS Mincho"/>
                <a:cs typeface="Helvetica"/>
              </a:rPr>
              <a:t>elegibles</a:t>
            </a:r>
            <a:r>
              <a:rPr lang="en-US">
                <a:latin typeface="Helvetica"/>
                <a:ea typeface="MS Mincho"/>
                <a:cs typeface="Helvetica"/>
              </a:rPr>
              <a:t> para </a:t>
            </a:r>
            <a:r>
              <a:rPr lang="en-US" err="1">
                <a:latin typeface="Helvetica"/>
                <a:ea typeface="MS Mincho"/>
                <a:cs typeface="Helvetica"/>
              </a:rPr>
              <a:t>el</a:t>
            </a:r>
            <a:r>
              <a:rPr lang="en-US">
                <a:latin typeface="Helvetica"/>
                <a:ea typeface="MS Mincho"/>
                <a:cs typeface="Helvetica"/>
              </a:rPr>
              <a:t> </a:t>
            </a:r>
            <a:r>
              <a:rPr lang="en-US" err="1">
                <a:latin typeface="Helvetica"/>
                <a:ea typeface="MS Mincho"/>
                <a:cs typeface="Helvetica"/>
              </a:rPr>
              <a:t>programa</a:t>
            </a:r>
            <a:r>
              <a:rPr lang="en-US">
                <a:latin typeface="Helvetica"/>
                <a:ea typeface="MS Mincho"/>
                <a:cs typeface="Helvetica"/>
              </a:rPr>
              <a:t> Puente a OHP y </a:t>
            </a:r>
            <a:r>
              <a:rPr lang="en-US" err="1">
                <a:latin typeface="Helvetica"/>
                <a:ea typeface="MS Mincho"/>
                <a:cs typeface="Helvetica"/>
              </a:rPr>
              <a:t>el</a:t>
            </a:r>
            <a:r>
              <a:rPr lang="en-US">
                <a:latin typeface="Helvetica"/>
                <a:ea typeface="MS Mincho"/>
                <a:cs typeface="Helvetica"/>
              </a:rPr>
              <a:t> Mercado de </a:t>
            </a:r>
            <a:r>
              <a:rPr lang="en-US" err="1">
                <a:latin typeface="Helvetica"/>
                <a:ea typeface="MS Mincho"/>
                <a:cs typeface="Helvetica"/>
              </a:rPr>
              <a:t>Seguros</a:t>
            </a:r>
            <a:r>
              <a:rPr lang="en-US">
                <a:latin typeface="Helvetica"/>
                <a:ea typeface="MS Mincho"/>
                <a:cs typeface="Helvetica"/>
              </a:rPr>
              <a:t> de Salud de Oregon:</a:t>
            </a:r>
          </a:p>
          <a:p>
            <a:pPr marL="1143000" lvl="1"/>
            <a:r>
              <a:rPr lang="en-US">
                <a:latin typeface="Helvetica"/>
                <a:ea typeface="MS Mincho"/>
                <a:cs typeface="Helvetica"/>
              </a:rPr>
              <a:t>Personas con </a:t>
            </a:r>
            <a:r>
              <a:rPr lang="en-US" err="1">
                <a:latin typeface="Helvetica"/>
                <a:ea typeface="MS Mincho"/>
                <a:cs typeface="Helvetica"/>
              </a:rPr>
              <a:t>estatus</a:t>
            </a:r>
            <a:r>
              <a:rPr lang="en-US">
                <a:latin typeface="Helvetica"/>
                <a:ea typeface="MS Mincho"/>
                <a:cs typeface="Helvetica"/>
              </a:rPr>
              <a:t> de </a:t>
            </a:r>
            <a:r>
              <a:rPr lang="en-US" err="1">
                <a:latin typeface="Helvetica"/>
                <a:ea typeface="MS Mincho"/>
                <a:cs typeface="Helvetica"/>
              </a:rPr>
              <a:t>Acción</a:t>
            </a:r>
            <a:r>
              <a:rPr lang="en-US">
                <a:latin typeface="Helvetica"/>
                <a:ea typeface="MS Mincho"/>
                <a:cs typeface="Helvetica"/>
              </a:rPr>
              <a:t> </a:t>
            </a:r>
            <a:r>
              <a:rPr lang="en-US" err="1">
                <a:latin typeface="Helvetica"/>
                <a:ea typeface="MS Mincho"/>
                <a:cs typeface="Helvetica"/>
              </a:rPr>
              <a:t>Diferida</a:t>
            </a:r>
            <a:r>
              <a:rPr lang="en-US">
                <a:latin typeface="Helvetica"/>
                <a:ea typeface="MS Mincho"/>
                <a:cs typeface="Helvetica"/>
              </a:rPr>
              <a:t> para </a:t>
            </a:r>
            <a:r>
              <a:rPr lang="en-US" err="1">
                <a:latin typeface="Helvetica"/>
                <a:ea typeface="MS Mincho"/>
                <a:cs typeface="Helvetica"/>
              </a:rPr>
              <a:t>los</a:t>
            </a:r>
            <a:r>
              <a:rPr lang="en-US">
                <a:latin typeface="Helvetica"/>
                <a:ea typeface="MS Mincho"/>
                <a:cs typeface="Helvetica"/>
              </a:rPr>
              <a:t> </a:t>
            </a:r>
            <a:r>
              <a:rPr lang="en-US" err="1">
                <a:latin typeface="Helvetica"/>
                <a:ea typeface="MS Mincho"/>
                <a:cs typeface="Helvetica"/>
              </a:rPr>
              <a:t>Llegados</a:t>
            </a:r>
            <a:r>
              <a:rPr lang="en-US">
                <a:latin typeface="Helvetica"/>
                <a:ea typeface="MS Mincho"/>
                <a:cs typeface="Helvetica"/>
              </a:rPr>
              <a:t> </a:t>
            </a:r>
            <a:r>
              <a:rPr lang="en-US" err="1">
                <a:latin typeface="Helvetica"/>
                <a:ea typeface="MS Mincho"/>
                <a:cs typeface="Helvetica"/>
              </a:rPr>
              <a:t>en</a:t>
            </a:r>
            <a:r>
              <a:rPr lang="en-US">
                <a:latin typeface="Helvetica"/>
                <a:ea typeface="MS Mincho"/>
                <a:cs typeface="Helvetica"/>
              </a:rPr>
              <a:t> la </a:t>
            </a:r>
            <a:r>
              <a:rPr lang="en-US" err="1">
                <a:latin typeface="Helvetica"/>
                <a:ea typeface="MS Mincho"/>
                <a:cs typeface="Helvetica"/>
              </a:rPr>
              <a:t>Infancia</a:t>
            </a:r>
            <a:r>
              <a:rPr lang="en-US">
                <a:latin typeface="Helvetica"/>
                <a:ea typeface="MS Mincho"/>
                <a:cs typeface="Helvetica"/>
              </a:rPr>
              <a:t> (DACA)
</a:t>
            </a:r>
            <a:r>
              <a:rPr lang="en-US" err="1">
                <a:latin typeface="Helvetica"/>
                <a:ea typeface="MS Mincho"/>
                <a:cs typeface="Helvetica"/>
              </a:rPr>
              <a:t>Algunos</a:t>
            </a:r>
            <a:r>
              <a:rPr lang="en-US">
                <a:latin typeface="Helvetica"/>
                <a:ea typeface="MS Mincho"/>
                <a:cs typeface="Helvetica"/>
              </a:rPr>
              <a:t> </a:t>
            </a:r>
            <a:r>
              <a:rPr lang="en-US" err="1">
                <a:latin typeface="Helvetica"/>
                <a:ea typeface="MS Mincho"/>
                <a:cs typeface="Helvetica"/>
              </a:rPr>
              <a:t>otros</a:t>
            </a:r>
            <a:r>
              <a:rPr lang="en-US">
                <a:latin typeface="Helvetica"/>
                <a:ea typeface="MS Mincho"/>
                <a:cs typeface="Helvetica"/>
              </a:rPr>
              <a:t> </a:t>
            </a:r>
            <a:r>
              <a:rPr lang="en-US" err="1">
                <a:latin typeface="Helvetica"/>
                <a:ea typeface="MS Mincho"/>
                <a:cs typeface="Helvetica"/>
              </a:rPr>
              <a:t>grupos</a:t>
            </a:r>
            <a:r>
              <a:rPr lang="en-US">
                <a:latin typeface="Helvetica"/>
                <a:ea typeface="MS Mincho"/>
                <a:cs typeface="Helvetica"/>
              </a:rPr>
              <a:t> con un </a:t>
            </a:r>
            <a:r>
              <a:rPr lang="en-US" err="1">
                <a:latin typeface="Helvetica"/>
                <a:ea typeface="MS Mincho"/>
                <a:cs typeface="Helvetica"/>
              </a:rPr>
              <a:t>estatus</a:t>
            </a:r>
            <a:r>
              <a:rPr lang="en-US">
                <a:latin typeface="Helvetica"/>
                <a:ea typeface="MS Mincho"/>
                <a:cs typeface="Helvetica"/>
              </a:rPr>
              <a:t> de “no </a:t>
            </a:r>
            <a:r>
              <a:rPr lang="en-US" err="1">
                <a:latin typeface="Helvetica"/>
                <a:ea typeface="MS Mincho"/>
                <a:cs typeface="Helvetica"/>
              </a:rPr>
              <a:t>ciudadano</a:t>
            </a:r>
            <a:r>
              <a:rPr lang="en-US">
                <a:latin typeface="Helvetica"/>
                <a:ea typeface="MS Mincho"/>
                <a:cs typeface="Helvetica"/>
              </a:rPr>
              <a:t>”:</a:t>
            </a:r>
          </a:p>
          <a:p>
            <a:pPr marL="1600200" lvl="2"/>
            <a:r>
              <a:rPr lang="en-US">
                <a:latin typeface="Helvetica"/>
                <a:ea typeface="MS Mincho"/>
                <a:cs typeface="Helvetica"/>
              </a:rPr>
              <a:t>Personas con solicitudes de </a:t>
            </a:r>
            <a:r>
              <a:rPr lang="en-US" err="1">
                <a:latin typeface="Helvetica"/>
                <a:ea typeface="MS Mincho"/>
                <a:cs typeface="Helvetica"/>
              </a:rPr>
              <a:t>asilo</a:t>
            </a:r>
            <a:r>
              <a:rPr lang="en-US">
                <a:latin typeface="Helvetica"/>
                <a:ea typeface="MS Mincho"/>
                <a:cs typeface="Helvetica"/>
              </a:rPr>
              <a:t> </a:t>
            </a:r>
            <a:r>
              <a:rPr lang="en-US" err="1">
                <a:latin typeface="Helvetica"/>
                <a:ea typeface="MS Mincho"/>
                <a:cs typeface="Helvetica"/>
              </a:rPr>
              <a:t>pendientes</a:t>
            </a:r>
            <a:r>
              <a:rPr lang="en-US">
                <a:latin typeface="Helvetica"/>
                <a:ea typeface="MS Mincho"/>
                <a:cs typeface="Helvetica"/>
              </a:rPr>
              <a:t>
Personas con solicitudes </a:t>
            </a:r>
            <a:r>
              <a:rPr lang="en-US" err="1">
                <a:latin typeface="Helvetica"/>
                <a:ea typeface="MS Mincho"/>
                <a:cs typeface="Helvetica"/>
              </a:rPr>
              <a:t>pendientes</a:t>
            </a:r>
            <a:r>
              <a:rPr lang="en-US">
                <a:latin typeface="Helvetica"/>
                <a:ea typeface="MS Mincho"/>
                <a:cs typeface="Helvetica"/>
              </a:rPr>
              <a:t> de </a:t>
            </a:r>
            <a:r>
              <a:rPr lang="en-US" err="1">
                <a:latin typeface="Helvetica"/>
                <a:ea typeface="MS Mincho"/>
                <a:cs typeface="Helvetica"/>
              </a:rPr>
              <a:t>ajuste</a:t>
            </a:r>
            <a:r>
              <a:rPr lang="en-US">
                <a:latin typeface="Helvetica"/>
                <a:ea typeface="MS Mincho"/>
                <a:cs typeface="Helvetica"/>
              </a:rPr>
              <a:t> de </a:t>
            </a:r>
            <a:r>
              <a:rPr lang="en-US" err="1">
                <a:latin typeface="Helvetica"/>
                <a:ea typeface="MS Mincho"/>
                <a:cs typeface="Helvetica"/>
              </a:rPr>
              <a:t>estatus</a:t>
            </a:r>
            <a:r>
              <a:rPr lang="en-US">
                <a:latin typeface="Helvetica"/>
                <a:ea typeface="MS Mincho"/>
                <a:cs typeface="Helvetica"/>
              </a:rPr>
              <a:t>
</a:t>
            </a:r>
            <a:r>
              <a:rPr lang="en-US" err="1">
                <a:latin typeface="Helvetica"/>
                <a:ea typeface="MS Mincho"/>
                <a:cs typeface="Helvetica"/>
              </a:rPr>
              <a:t>Beneficiarios</a:t>
            </a:r>
            <a:r>
              <a:rPr lang="en-US">
                <a:latin typeface="Helvetica"/>
                <a:ea typeface="MS Mincho"/>
                <a:cs typeface="Helvetica"/>
              </a:rPr>
              <a:t> de la Unidad Familiar
Y </a:t>
            </a:r>
            <a:r>
              <a:rPr lang="en-US" err="1">
                <a:latin typeface="Helvetica"/>
                <a:ea typeface="MS Mincho"/>
                <a:cs typeface="Helvetica"/>
              </a:rPr>
              <a:t>algunos</a:t>
            </a:r>
            <a:r>
              <a:rPr lang="en-US">
                <a:latin typeface="Helvetica"/>
                <a:ea typeface="MS Mincho"/>
                <a:cs typeface="Helvetica"/>
              </a:rPr>
              <a:t> </a:t>
            </a:r>
            <a:r>
              <a:rPr lang="en-US" err="1">
                <a:latin typeface="Helvetica"/>
                <a:ea typeface="MS Mincho"/>
                <a:cs typeface="Helvetica"/>
              </a:rPr>
              <a:t>tipos</a:t>
            </a:r>
            <a:r>
              <a:rPr lang="en-US">
                <a:latin typeface="Helvetica"/>
                <a:ea typeface="MS Mincho"/>
                <a:cs typeface="Helvetica"/>
              </a:rPr>
              <a:t> de autorización de </a:t>
            </a:r>
            <a:r>
              <a:rPr lang="en-US" err="1">
                <a:latin typeface="Helvetica"/>
                <a:ea typeface="MS Mincho"/>
                <a:cs typeface="Helvetica"/>
              </a:rPr>
              <a:t>empleo</a:t>
            </a:r>
            <a:r>
              <a:rPr lang="en-US">
                <a:latin typeface="Helvetica"/>
                <a:ea typeface="MS Mincho"/>
                <a:cs typeface="Helvetica"/>
              </a:rPr>
              <a:t> que </a:t>
            </a:r>
            <a:r>
              <a:rPr lang="en-US" err="1">
                <a:latin typeface="Helvetica"/>
                <a:ea typeface="MS Mincho"/>
                <a:cs typeface="Helvetica"/>
              </a:rPr>
              <a:t>anteriormente</a:t>
            </a:r>
            <a:r>
              <a:rPr lang="en-US">
                <a:latin typeface="Helvetica"/>
                <a:ea typeface="MS Mincho"/>
                <a:cs typeface="Helvetica"/>
              </a:rPr>
              <a:t> no </a:t>
            </a:r>
            <a:r>
              <a:rPr lang="en-US" err="1">
                <a:latin typeface="Helvetica"/>
                <a:ea typeface="MS Mincho"/>
                <a:cs typeface="Helvetica"/>
              </a:rPr>
              <a:t>calificaban</a:t>
            </a:r>
            <a:endParaRPr lang="en-US">
              <a:latin typeface="Helvetica"/>
              <a:ea typeface="MS Mincho"/>
              <a:cs typeface="Helvetica"/>
            </a:endParaRPr>
          </a:p>
          <a:p>
            <a:r>
              <a:rPr lang="en-US">
                <a:latin typeface="Helvetica"/>
                <a:ea typeface="MS Mincho"/>
                <a:cs typeface="Helvetica"/>
              </a:rPr>
              <a:t>El </a:t>
            </a:r>
            <a:r>
              <a:rPr lang="en-US" err="1">
                <a:latin typeface="Helvetica"/>
                <a:ea typeface="MS Mincho"/>
                <a:cs typeface="Helvetica"/>
              </a:rPr>
              <a:t>programa</a:t>
            </a:r>
            <a:r>
              <a:rPr lang="en-US">
                <a:latin typeface="Helvetica"/>
                <a:ea typeface="MS Mincho"/>
                <a:cs typeface="Helvetica"/>
              </a:rPr>
              <a:t> Oregon Más </a:t>
            </a:r>
            <a:r>
              <a:rPr lang="en-US" err="1">
                <a:latin typeface="Helvetica"/>
                <a:ea typeface="MS Mincho"/>
                <a:cs typeface="Helvetica"/>
              </a:rPr>
              <a:t>Saludable</a:t>
            </a:r>
            <a:r>
              <a:rPr lang="en-US">
                <a:latin typeface="Helvetica"/>
                <a:ea typeface="MS Mincho"/>
                <a:cs typeface="Helvetica"/>
              </a:rPr>
              <a:t> </a:t>
            </a:r>
            <a:r>
              <a:rPr lang="en-US" err="1">
                <a:latin typeface="Helvetica"/>
                <a:ea typeface="MS Mincho"/>
                <a:cs typeface="Helvetica"/>
              </a:rPr>
              <a:t>continúa</a:t>
            </a:r>
            <a:r>
              <a:rPr lang="en-US">
                <a:latin typeface="Helvetica"/>
                <a:ea typeface="MS Mincho"/>
                <a:cs typeface="Helvetica"/>
              </a:rPr>
              <a:t> </a:t>
            </a:r>
            <a:r>
              <a:rPr lang="en-US" err="1">
                <a:latin typeface="Helvetica"/>
                <a:ea typeface="MS Mincho"/>
                <a:cs typeface="Helvetica"/>
              </a:rPr>
              <a:t>ofreciendo</a:t>
            </a:r>
            <a:r>
              <a:rPr lang="en-US">
                <a:latin typeface="Helvetica"/>
                <a:ea typeface="MS Mincho"/>
                <a:cs typeface="Helvetica"/>
              </a:rPr>
              <a:t> </a:t>
            </a:r>
            <a:r>
              <a:rPr lang="en-US" err="1">
                <a:latin typeface="Helvetica"/>
                <a:ea typeface="MS Mincho"/>
                <a:cs typeface="Helvetica"/>
              </a:rPr>
              <a:t>cobertura</a:t>
            </a:r>
            <a:r>
              <a:rPr lang="en-US">
                <a:latin typeface="Helvetica"/>
                <a:ea typeface="MS Mincho"/>
                <a:cs typeface="Helvetica"/>
              </a:rPr>
              <a:t> </a:t>
            </a:r>
            <a:r>
              <a:rPr lang="en-US" err="1">
                <a:latin typeface="Helvetica"/>
                <a:ea typeface="MS Mincho"/>
                <a:cs typeface="Helvetica"/>
              </a:rPr>
              <a:t>independientemente</a:t>
            </a:r>
            <a:r>
              <a:rPr lang="en-US">
                <a:latin typeface="Helvetica"/>
                <a:ea typeface="MS Mincho"/>
                <a:cs typeface="Helvetica"/>
              </a:rPr>
              <a:t> del </a:t>
            </a:r>
            <a:r>
              <a:rPr lang="en-US" err="1">
                <a:latin typeface="Helvetica"/>
                <a:ea typeface="MS Mincho"/>
                <a:cs typeface="Helvetica"/>
              </a:rPr>
              <a:t>estatus</a:t>
            </a:r>
            <a:r>
              <a:rPr lang="en-US">
                <a:latin typeface="Helvetica"/>
                <a:ea typeface="MS Mincho"/>
                <a:cs typeface="Helvetica"/>
              </a:rPr>
              <a:t> </a:t>
            </a:r>
            <a:r>
              <a:rPr lang="en-US" err="1">
                <a:latin typeface="Helvetica"/>
                <a:ea typeface="MS Mincho"/>
                <a:cs typeface="Helvetica"/>
              </a:rPr>
              <a:t>migratorio</a:t>
            </a:r>
            <a:r>
              <a:rPr lang="en-US">
                <a:latin typeface="Helvetica"/>
                <a:ea typeface="MS Mincho"/>
                <a:cs typeface="Helvetica"/>
              </a:rPr>
              <a:t>.</a:t>
            </a: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8" y="159409"/>
            <a:ext cx="1117406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defRPr/>
            </a:pPr>
            <a:r>
              <a:rPr lang="en-US" sz="3600" b="1" err="1">
                <a:solidFill>
                  <a:srgbClr val="064276"/>
                </a:solidFill>
                <a:latin typeface="Helvetica"/>
                <a:cs typeface="Helvetica"/>
              </a:rPr>
              <a:t>Cambios</a:t>
            </a:r>
            <a:r>
              <a:rPr lang="en-US" sz="3600" b="1">
                <a:solidFill>
                  <a:srgbClr val="064276"/>
                </a:solidFill>
                <a:latin typeface="Helvetica"/>
                <a:cs typeface="Helvetica"/>
              </a:rPr>
              <a:t> para Puente a OHP y </a:t>
            </a:r>
            <a:r>
              <a:rPr lang="en-US" sz="3600" b="1" err="1">
                <a:solidFill>
                  <a:srgbClr val="064276"/>
                </a:solidFill>
                <a:latin typeface="Helvetica"/>
                <a:cs typeface="Helvetica"/>
              </a:rPr>
              <a:t>el</a:t>
            </a:r>
            <a:r>
              <a:rPr lang="en-US" sz="3600" b="1">
                <a:solidFill>
                  <a:srgbClr val="064276"/>
                </a:solidFill>
                <a:latin typeface="Helvetica"/>
                <a:cs typeface="Helvetica"/>
              </a:rPr>
              <a:t> Mercado</a:t>
            </a:r>
            <a:endParaRPr kumimoji="0" lang="en-US" sz="3600" b="1" i="0" u="none" strike="noStrike" kern="1200" cap="none" spc="0" normalizeH="0" baseline="0" noProof="0">
              <a:ln>
                <a:noFill/>
              </a:ln>
              <a:solidFill>
                <a:srgbClr val="064276"/>
              </a:solidFill>
              <a:effectLst/>
              <a:uLnTx/>
              <a:uFillTx/>
              <a:latin typeface="Helvetica"/>
              <a:ea typeface="+mj-ea"/>
              <a:cs typeface="Helvetica"/>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56267" y="86028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11226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556266" y="1357305"/>
            <a:ext cx="11192540" cy="4533322"/>
          </a:xfrm>
        </p:spPr>
        <p:txBody>
          <a:bodyPr lIns="91440" tIns="45720" rIns="91440" bIns="45720" anchor="t">
            <a:noAutofit/>
          </a:bodyPr>
          <a:lstStyle/>
          <a:p>
            <a:r>
              <a:rPr lang="en-US" sz="2200" b="1">
                <a:effectLst/>
                <a:latin typeface="Helvetica" panose="020B0604020202020204" pitchFamily="34" charset="0"/>
                <a:ea typeface="MS Mincho" panose="02020609040205080304" pitchFamily="49" charset="-128"/>
                <a:cs typeface="Helvetica" panose="020B0604020202020204" pitchFamily="34" charset="0"/>
              </a:rPr>
              <a:t>Important note: </a:t>
            </a:r>
            <a:r>
              <a:rPr lang="en-US" sz="2200">
                <a:latin typeface="Helvetica" panose="020B0604020202020204" pitchFamily="34" charset="0"/>
                <a:ea typeface="MS Mincho" panose="02020609040205080304" pitchFamily="49" charset="-128"/>
                <a:cs typeface="Helvetica" panose="020B0604020202020204" pitchFamily="34" charset="0"/>
              </a:rPr>
              <a:t>we are waiting on final court decisions. This change may be blocked, halted in certain states, or undone after launching. </a:t>
            </a:r>
          </a:p>
          <a:p>
            <a:pPr marL="1143000" lvl="1"/>
            <a:r>
              <a:rPr lang="en-US" sz="2200">
                <a:latin typeface="Helvetica" panose="020B0604020202020204" pitchFamily="34" charset="0"/>
                <a:ea typeface="MS Mincho" panose="02020609040205080304" pitchFamily="49" charset="-128"/>
                <a:cs typeface="Helvetica" panose="020B0604020202020204" pitchFamily="34" charset="0"/>
                <a:hlinkClick r:id="rId4"/>
              </a:rPr>
              <a:t>You can track this lawsuit here</a:t>
            </a:r>
            <a:r>
              <a:rPr lang="en-US" sz="2200">
                <a:latin typeface="Helvetica" panose="020B0604020202020204" pitchFamily="34" charset="0"/>
                <a:ea typeface="MS Mincho" panose="02020609040205080304" pitchFamily="49" charset="-128"/>
                <a:cs typeface="Helvetica" panose="020B0604020202020204" pitchFamily="34" charset="0"/>
              </a:rPr>
              <a:t>.</a:t>
            </a:r>
          </a:p>
          <a:p>
            <a:pPr marL="1143000" lvl="1"/>
            <a:r>
              <a:rPr lang="en-US" sz="2200">
                <a:latin typeface="Helvetica" panose="020B0604020202020204" pitchFamily="34" charset="0"/>
                <a:ea typeface="MS Mincho" panose="02020609040205080304" pitchFamily="49" charset="-128"/>
                <a:cs typeface="Helvetica" panose="020B0604020202020204" pitchFamily="34" charset="0"/>
              </a:rPr>
              <a:t>If court decisions block this rule in Oregon or DACA is ended, the Marketplace and Oregon would communicate benefit end dates to affected members. </a:t>
            </a:r>
          </a:p>
          <a:p>
            <a:pPr marL="1143000" lvl="1"/>
            <a:r>
              <a:rPr lang="en-US" sz="2200">
                <a:latin typeface="Helvetica" panose="020B0604020202020204" pitchFamily="34" charset="0"/>
                <a:ea typeface="MS Mincho" panose="02020609040205080304" pitchFamily="49" charset="-128"/>
                <a:cs typeface="Helvetica" panose="020B0604020202020204" pitchFamily="34" charset="0"/>
              </a:rPr>
              <a:t>People will not be penalized for coverage through the new rule even if it is later blocked. </a:t>
            </a:r>
          </a:p>
          <a:p>
            <a:pPr marL="1143000" lvl="1"/>
            <a:r>
              <a:rPr lang="en-US" sz="2200">
                <a:latin typeface="Helvetica" panose="020B0604020202020204" pitchFamily="34" charset="0"/>
                <a:ea typeface="MS Mincho" panose="02020609040205080304" pitchFamily="49" charset="-128"/>
                <a:cs typeface="Helvetica" panose="020B0604020202020204" pitchFamily="34" charset="0"/>
              </a:rPr>
              <a:t>OHP Bridge and the Marketplace are not considered public charge and do not affect your immigration status.</a:t>
            </a:r>
            <a:br>
              <a:rPr lang="en-US" sz="2200">
                <a:latin typeface="Helvetica" panose="020B0604020202020204" pitchFamily="34" charset="0"/>
                <a:ea typeface="MS Mincho" panose="02020609040205080304" pitchFamily="49" charset="-128"/>
                <a:cs typeface="Helvetica" panose="020B0604020202020204" pitchFamily="34" charset="0"/>
              </a:rPr>
            </a:br>
            <a:endParaRPr lang="en-US" sz="2200">
              <a:latin typeface="Helvetica" panose="020B0604020202020204" pitchFamily="34" charset="0"/>
              <a:ea typeface="MS Mincho" panose="02020609040205080304" pitchFamily="49" charset="-128"/>
              <a:cs typeface="Helvetica" panose="020B0604020202020204" pitchFamily="34" charset="0"/>
            </a:endParaRPr>
          </a:p>
          <a:p>
            <a:r>
              <a:rPr lang="en-US" sz="2200">
                <a:latin typeface="Helvetica" panose="020B0604020202020204" pitchFamily="34" charset="0"/>
                <a:ea typeface="MS Mincho" panose="02020609040205080304" pitchFamily="49" charset="-128"/>
                <a:cs typeface="Helvetica" panose="020B0604020202020204" pitchFamily="34" charset="0"/>
              </a:rPr>
              <a:t>We will continue to provide updates via partner email and webinars if anything changes.</a:t>
            </a: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6" y="550477"/>
            <a:ext cx="1163573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64276"/>
                </a:solidFill>
                <a:effectLst/>
                <a:uLnTx/>
                <a:uFillTx/>
                <a:latin typeface="Helvetica"/>
                <a:ea typeface="+mj-ea"/>
                <a:cs typeface="Helvetica"/>
              </a:rPr>
              <a:t>Immigration Changes: </a:t>
            </a:r>
            <a:r>
              <a:rPr lang="en-US" sz="3600" b="1">
                <a:solidFill>
                  <a:srgbClr val="064276"/>
                </a:solidFill>
                <a:latin typeface="Helvetica"/>
                <a:cs typeface="Helvetica"/>
              </a:rPr>
              <a:t>U</a:t>
            </a:r>
            <a:r>
              <a:rPr kumimoji="0" lang="en-US" sz="3600" b="1" i="0" u="none" strike="noStrike" kern="1200" cap="none" spc="0" normalizeH="0" baseline="0" noProof="0" err="1">
                <a:ln>
                  <a:noFill/>
                </a:ln>
                <a:solidFill>
                  <a:srgbClr val="064276"/>
                </a:solidFill>
                <a:effectLst/>
                <a:uLnTx/>
                <a:uFillTx/>
                <a:latin typeface="Helvetica"/>
                <a:ea typeface="+mj-ea"/>
                <a:cs typeface="Helvetica"/>
              </a:rPr>
              <a:t>ncertainty</a:t>
            </a:r>
            <a:endParaRPr kumimoji="0" lang="en-US" sz="3600" b="1" i="0" u="none" strike="noStrike" kern="1200" cap="none" spc="0" normalizeH="0" baseline="0" noProof="0">
              <a:ln>
                <a:noFill/>
              </a:ln>
              <a:solidFill>
                <a:srgbClr val="064276"/>
              </a:solidFill>
              <a:effectLst/>
              <a:uLnTx/>
              <a:uFillTx/>
              <a:latin typeface="Helvetica"/>
              <a:ea typeface="+mj-ea"/>
              <a:cs typeface="Helvetica"/>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12869"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1711237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508968" y="1027217"/>
            <a:ext cx="11336115" cy="5313335"/>
          </a:xfrm>
        </p:spPr>
        <p:txBody>
          <a:bodyPr lIns="91440" tIns="45720" rIns="91440" bIns="45720" anchor="ctr">
            <a:noAutofit/>
          </a:bodyPr>
          <a:lstStyle/>
          <a:p>
            <a:r>
              <a:rPr lang="en-US" sz="2200" b="1">
                <a:latin typeface="Helvetica" panose="020B0604020202020204" pitchFamily="34" charset="0"/>
                <a:ea typeface="MS Mincho" panose="02020609040205080304" pitchFamily="49" charset="-128"/>
                <a:cs typeface="Helvetica" panose="020B0604020202020204" pitchFamily="34" charset="0"/>
              </a:rPr>
              <a:t>Nota </a:t>
            </a:r>
            <a:r>
              <a:rPr lang="en-US" sz="2200" b="1" err="1">
                <a:latin typeface="Helvetica" panose="020B0604020202020204" pitchFamily="34" charset="0"/>
                <a:ea typeface="MS Mincho" panose="02020609040205080304" pitchFamily="49" charset="-128"/>
                <a:cs typeface="Helvetica" panose="020B0604020202020204" pitchFamily="34" charset="0"/>
              </a:rPr>
              <a:t>importante</a:t>
            </a:r>
            <a:r>
              <a:rPr lang="en-US" sz="2200" b="1">
                <a:latin typeface="Helvetica" panose="020B0604020202020204" pitchFamily="34" charset="0"/>
                <a:ea typeface="MS Mincho" panose="02020609040205080304" pitchFamily="49" charset="-128"/>
                <a:cs typeface="Helvetica" panose="020B0604020202020204" pitchFamily="34" charset="0"/>
              </a:rPr>
              <a:t>: </a:t>
            </a:r>
            <a:r>
              <a:rPr lang="en-US" sz="2200">
                <a:latin typeface="Helvetica" panose="020B0604020202020204" pitchFamily="34" charset="0"/>
                <a:ea typeface="MS Mincho" panose="02020609040205080304" pitchFamily="49" charset="-128"/>
                <a:cs typeface="Helvetica" panose="020B0604020202020204" pitchFamily="34" charset="0"/>
              </a:rPr>
              <a:t>Estamos </a:t>
            </a:r>
            <a:r>
              <a:rPr lang="en-US" sz="2200" err="1">
                <a:latin typeface="Helvetica" panose="020B0604020202020204" pitchFamily="34" charset="0"/>
                <a:ea typeface="MS Mincho" panose="02020609040205080304" pitchFamily="49" charset="-128"/>
                <a:cs typeface="Helvetica" panose="020B0604020202020204" pitchFamily="34" charset="0"/>
              </a:rPr>
              <a:t>esperando</a:t>
            </a:r>
            <a:r>
              <a:rPr lang="en-US" sz="2200">
                <a:latin typeface="Helvetica" panose="020B0604020202020204" pitchFamily="34" charset="0"/>
                <a:ea typeface="MS Mincho" panose="02020609040205080304" pitchFamily="49" charset="-128"/>
                <a:cs typeface="Helvetica" panose="020B0604020202020204" pitchFamily="34" charset="0"/>
              </a:rPr>
              <a:t> las </a:t>
            </a:r>
            <a:r>
              <a:rPr lang="en-US" sz="2200" err="1">
                <a:latin typeface="Helvetica" panose="020B0604020202020204" pitchFamily="34" charset="0"/>
                <a:ea typeface="MS Mincho" panose="02020609040205080304" pitchFamily="49" charset="-128"/>
                <a:cs typeface="Helvetica" panose="020B0604020202020204" pitchFamily="34" charset="0"/>
              </a:rPr>
              <a:t>decisiones</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judiciales</a:t>
            </a:r>
            <a:r>
              <a:rPr lang="en-US" sz="2200">
                <a:latin typeface="Helvetica" panose="020B0604020202020204" pitchFamily="34" charset="0"/>
                <a:ea typeface="MS Mincho" panose="02020609040205080304" pitchFamily="49" charset="-128"/>
                <a:cs typeface="Helvetica" panose="020B0604020202020204" pitchFamily="34" charset="0"/>
              </a:rPr>
              <a:t> que </a:t>
            </a:r>
            <a:r>
              <a:rPr lang="en-US" sz="2200" err="1">
                <a:latin typeface="Helvetica" panose="020B0604020202020204" pitchFamily="34" charset="0"/>
                <a:ea typeface="MS Mincho" panose="02020609040205080304" pitchFamily="49" charset="-128"/>
                <a:cs typeface="Helvetica" panose="020B0604020202020204" pitchFamily="34" charset="0"/>
              </a:rPr>
              <a:t>podrían</a:t>
            </a:r>
            <a:r>
              <a:rPr lang="en-US" sz="2200">
                <a:latin typeface="Helvetica" panose="020B0604020202020204" pitchFamily="34" charset="0"/>
                <a:ea typeface="MS Mincho" panose="02020609040205080304" pitchFamily="49" charset="-128"/>
                <a:cs typeface="Helvetica" panose="020B0604020202020204" pitchFamily="34" charset="0"/>
              </a:rPr>
              <a:t> ser </a:t>
            </a:r>
            <a:r>
              <a:rPr lang="en-US" sz="2200" err="1">
                <a:latin typeface="Helvetica" panose="020B0604020202020204" pitchFamily="34" charset="0"/>
                <a:ea typeface="MS Mincho" panose="02020609040205080304" pitchFamily="49" charset="-128"/>
                <a:cs typeface="Helvetica" panose="020B0604020202020204" pitchFamily="34" charset="0"/>
              </a:rPr>
              <a:t>bloqueadas</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detenidas</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en</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ciertos</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estados</a:t>
            </a:r>
            <a:r>
              <a:rPr lang="en-US" sz="2200">
                <a:latin typeface="Helvetica" panose="020B0604020202020204" pitchFamily="34" charset="0"/>
                <a:ea typeface="MS Mincho" panose="02020609040205080304" pitchFamily="49" charset="-128"/>
                <a:cs typeface="Helvetica" panose="020B0604020202020204" pitchFamily="34" charset="0"/>
              </a:rPr>
              <a:t>, o </a:t>
            </a:r>
            <a:r>
              <a:rPr lang="en-US" sz="2200" err="1">
                <a:latin typeface="Helvetica" panose="020B0604020202020204" pitchFamily="34" charset="0"/>
                <a:ea typeface="MS Mincho" panose="02020609040205080304" pitchFamily="49" charset="-128"/>
                <a:cs typeface="Helvetica" panose="020B0604020202020204" pitchFamily="34" charset="0"/>
              </a:rPr>
              <a:t>revertidas</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después</a:t>
            </a:r>
            <a:r>
              <a:rPr lang="en-US" sz="2200">
                <a:latin typeface="Helvetica" panose="020B0604020202020204" pitchFamily="34" charset="0"/>
                <a:ea typeface="MS Mincho" panose="02020609040205080304" pitchFamily="49" charset="-128"/>
                <a:cs typeface="Helvetica" panose="020B0604020202020204" pitchFamily="34" charset="0"/>
              </a:rPr>
              <a:t> del lanzamiento </a:t>
            </a:r>
            <a:r>
              <a:rPr lang="en-US" sz="2200" err="1">
                <a:latin typeface="Helvetica" panose="020B0604020202020204" pitchFamily="34" charset="0"/>
                <a:ea typeface="MS Mincho" panose="02020609040205080304" pitchFamily="49" charset="-128"/>
                <a:cs typeface="Helvetica" panose="020B0604020202020204" pitchFamily="34" charset="0"/>
              </a:rPr>
              <a:t>en</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noviembre</a:t>
            </a:r>
            <a:r>
              <a:rPr lang="en-US" sz="2200">
                <a:latin typeface="Helvetica" panose="020B0604020202020204" pitchFamily="34" charset="0"/>
                <a:ea typeface="MS Mincho" panose="02020609040205080304" pitchFamily="49" charset="-128"/>
                <a:cs typeface="Helvetica" panose="020B0604020202020204" pitchFamily="34" charset="0"/>
              </a:rPr>
              <a:t>.</a:t>
            </a:r>
          </a:p>
          <a:p>
            <a:pPr marL="1143000" lvl="1"/>
            <a:r>
              <a:rPr lang="es-ES" sz="2200">
                <a:latin typeface="Helvetica" panose="020B0604020202020204" pitchFamily="34" charset="0"/>
                <a:ea typeface="MS Mincho" panose="02020609040205080304" pitchFamily="49" charset="-128"/>
                <a:cs typeface="Helvetica" panose="020B0604020202020204" pitchFamily="34" charset="0"/>
                <a:hlinkClick r:id="rId4"/>
              </a:rPr>
              <a:t>Vea las actualizaciones de la demanda aquí</a:t>
            </a:r>
            <a:endParaRPr lang="en-US" sz="2200">
              <a:latin typeface="Helvetica" panose="020B0604020202020204" pitchFamily="34" charset="0"/>
              <a:ea typeface="MS Mincho" panose="02020609040205080304" pitchFamily="49" charset="-128"/>
              <a:cs typeface="Helvetica" panose="020B0604020202020204" pitchFamily="34" charset="0"/>
            </a:endParaRPr>
          </a:p>
          <a:p>
            <a:pPr marL="1143000" lvl="1"/>
            <a:r>
              <a:rPr lang="en-US" sz="2200">
                <a:latin typeface="Helvetica" panose="020B0604020202020204" pitchFamily="34" charset="0"/>
                <a:ea typeface="MS Mincho" panose="02020609040205080304" pitchFamily="49" charset="-128"/>
                <a:cs typeface="Helvetica" panose="020B0604020202020204" pitchFamily="34" charset="0"/>
              </a:rPr>
              <a:t>Si </a:t>
            </a:r>
            <a:r>
              <a:rPr lang="en-US" sz="2200" err="1">
                <a:latin typeface="Helvetica" panose="020B0604020202020204" pitchFamily="34" charset="0"/>
                <a:ea typeface="MS Mincho" panose="02020609040205080304" pitchFamily="49" charset="-128"/>
                <a:cs typeface="Helvetica" panose="020B0604020202020204" pitchFamily="34" charset="0"/>
              </a:rPr>
              <a:t>los</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tribunales</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bloquean</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esta</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regla</a:t>
            </a:r>
            <a:r>
              <a:rPr lang="en-US" sz="2200">
                <a:latin typeface="Helvetica" panose="020B0604020202020204" pitchFamily="34" charset="0"/>
                <a:ea typeface="MS Mincho" panose="02020609040205080304" pitchFamily="49" charset="-128"/>
                <a:cs typeface="Helvetica" panose="020B0604020202020204" pitchFamily="34" charset="0"/>
              </a:rPr>
              <a:t> o se termina DACA, </a:t>
            </a:r>
            <a:r>
              <a:rPr lang="en-US" sz="2200" err="1">
                <a:latin typeface="Helvetica" panose="020B0604020202020204" pitchFamily="34" charset="0"/>
                <a:ea typeface="MS Mincho" panose="02020609040205080304" pitchFamily="49" charset="-128"/>
                <a:cs typeface="Helvetica" panose="020B0604020202020204" pitchFamily="34" charset="0"/>
              </a:rPr>
              <a:t>el</a:t>
            </a:r>
            <a:r>
              <a:rPr lang="en-US" sz="2200">
                <a:latin typeface="Helvetica" panose="020B0604020202020204" pitchFamily="34" charset="0"/>
                <a:ea typeface="MS Mincho" panose="02020609040205080304" pitchFamily="49" charset="-128"/>
                <a:cs typeface="Helvetica" panose="020B0604020202020204" pitchFamily="34" charset="0"/>
              </a:rPr>
              <a:t> Mercado y Oregon </a:t>
            </a:r>
            <a:r>
              <a:rPr lang="en-US" sz="2200" err="1">
                <a:latin typeface="Helvetica" panose="020B0604020202020204" pitchFamily="34" charset="0"/>
                <a:ea typeface="MS Mincho" panose="02020609040205080304" pitchFamily="49" charset="-128"/>
                <a:cs typeface="Helvetica" panose="020B0604020202020204" pitchFamily="34" charset="0"/>
              </a:rPr>
              <a:t>va</a:t>
            </a:r>
            <a:r>
              <a:rPr lang="en-US" sz="2200">
                <a:latin typeface="Helvetica" panose="020B0604020202020204" pitchFamily="34" charset="0"/>
                <a:ea typeface="MS Mincho" panose="02020609040205080304" pitchFamily="49" charset="-128"/>
                <a:cs typeface="Helvetica" panose="020B0604020202020204" pitchFamily="34" charset="0"/>
              </a:rPr>
              <a:t> a </a:t>
            </a:r>
            <a:r>
              <a:rPr lang="en-US" sz="2200" err="1">
                <a:latin typeface="Helvetica" panose="020B0604020202020204" pitchFamily="34" charset="0"/>
                <a:ea typeface="MS Mincho" panose="02020609040205080304" pitchFamily="49" charset="-128"/>
                <a:cs typeface="Helvetica" panose="020B0604020202020204" pitchFamily="34" charset="0"/>
              </a:rPr>
              <a:t>comunicarse</a:t>
            </a:r>
            <a:r>
              <a:rPr lang="en-US" sz="2200">
                <a:latin typeface="Helvetica" panose="020B0604020202020204" pitchFamily="34" charset="0"/>
                <a:ea typeface="MS Mincho" panose="02020609040205080304" pitchFamily="49" charset="-128"/>
                <a:cs typeface="Helvetica" panose="020B0604020202020204" pitchFamily="34" charset="0"/>
              </a:rPr>
              <a:t> con </a:t>
            </a:r>
            <a:r>
              <a:rPr lang="en-US" sz="2200" err="1">
                <a:latin typeface="Helvetica" panose="020B0604020202020204" pitchFamily="34" charset="0"/>
                <a:ea typeface="MS Mincho" panose="02020609040205080304" pitchFamily="49" charset="-128"/>
                <a:cs typeface="Helvetica" panose="020B0604020202020204" pitchFamily="34" charset="0"/>
              </a:rPr>
              <a:t>los</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miembros</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afectados</a:t>
            </a:r>
            <a:r>
              <a:rPr lang="en-US" sz="2200">
                <a:latin typeface="Helvetica" panose="020B0604020202020204" pitchFamily="34" charset="0"/>
                <a:ea typeface="MS Mincho" panose="02020609040205080304" pitchFamily="49" charset="-128"/>
                <a:cs typeface="Helvetica" panose="020B0604020202020204" pitchFamily="34" charset="0"/>
              </a:rPr>
              <a:t> lode </a:t>
            </a:r>
            <a:r>
              <a:rPr lang="en-US" sz="2200" err="1">
                <a:latin typeface="Helvetica" panose="020B0604020202020204" pitchFamily="34" charset="0"/>
                <a:ea typeface="MS Mincho" panose="02020609040205080304" pitchFamily="49" charset="-128"/>
                <a:cs typeface="Helvetica" panose="020B0604020202020204" pitchFamily="34" charset="0"/>
              </a:rPr>
              <a:t>finalización</a:t>
            </a:r>
            <a:r>
              <a:rPr lang="en-US" sz="2200">
                <a:latin typeface="Helvetica" panose="020B0604020202020204" pitchFamily="34" charset="0"/>
                <a:ea typeface="MS Mincho" panose="02020609040205080304" pitchFamily="49" charset="-128"/>
                <a:cs typeface="Helvetica" panose="020B0604020202020204" pitchFamily="34" charset="0"/>
              </a:rPr>
              <a:t> de </a:t>
            </a:r>
            <a:r>
              <a:rPr lang="en-US" sz="2200" err="1">
                <a:latin typeface="Helvetica" panose="020B0604020202020204" pitchFamily="34" charset="0"/>
                <a:ea typeface="MS Mincho" panose="02020609040205080304" pitchFamily="49" charset="-128"/>
                <a:cs typeface="Helvetica" panose="020B0604020202020204" pitchFamily="34" charset="0"/>
              </a:rPr>
              <a:t>beneficios</a:t>
            </a:r>
            <a:r>
              <a:rPr lang="en-US" sz="2200">
                <a:latin typeface="Helvetica" panose="020B0604020202020204" pitchFamily="34" charset="0"/>
                <a:ea typeface="MS Mincho" panose="02020609040205080304" pitchFamily="49" charset="-128"/>
                <a:cs typeface="Helvetica" panose="020B0604020202020204" pitchFamily="34" charset="0"/>
              </a:rPr>
              <a:t> a.</a:t>
            </a:r>
          </a:p>
          <a:p>
            <a:pPr marL="1143000" lvl="1"/>
            <a:r>
              <a:rPr lang="en-US" sz="2200">
                <a:latin typeface="Helvetica" panose="020B0604020202020204" pitchFamily="34" charset="0"/>
                <a:ea typeface="MS Mincho" panose="02020609040205080304" pitchFamily="49" charset="-128"/>
                <a:cs typeface="Helvetica" panose="020B0604020202020204" pitchFamily="34" charset="0"/>
              </a:rPr>
              <a:t>Las personas no </a:t>
            </a:r>
            <a:r>
              <a:rPr lang="en-US" sz="2200" err="1">
                <a:latin typeface="Helvetica" panose="020B0604020202020204" pitchFamily="34" charset="0"/>
                <a:ea typeface="MS Mincho" panose="02020609040205080304" pitchFamily="49" charset="-128"/>
                <a:cs typeface="Helvetica" panose="020B0604020202020204" pitchFamily="34" charset="0"/>
              </a:rPr>
              <a:t>serán</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penalizadas</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por</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haber</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recibido</a:t>
            </a:r>
            <a:r>
              <a:rPr lang="en-US" sz="2200">
                <a:latin typeface="Helvetica" panose="020B0604020202020204" pitchFamily="34" charset="0"/>
                <a:ea typeface="MS Mincho" panose="02020609040205080304" pitchFamily="49" charset="-128"/>
                <a:cs typeface="Helvetica" panose="020B0604020202020204" pitchFamily="34" charset="0"/>
              </a:rPr>
              <a:t> la </a:t>
            </a:r>
            <a:r>
              <a:rPr lang="en-US" sz="2200" err="1">
                <a:latin typeface="Helvetica" panose="020B0604020202020204" pitchFamily="34" charset="0"/>
                <a:ea typeface="MS Mincho" panose="02020609040205080304" pitchFamily="49" charset="-128"/>
                <a:cs typeface="Helvetica" panose="020B0604020202020204" pitchFamily="34" charset="0"/>
              </a:rPr>
              <a:t>cobertura</a:t>
            </a:r>
            <a:r>
              <a:rPr lang="en-US" sz="2200">
                <a:latin typeface="Helvetica" panose="020B0604020202020204" pitchFamily="34" charset="0"/>
                <a:ea typeface="MS Mincho" panose="02020609040205080304" pitchFamily="49" charset="-128"/>
                <a:cs typeface="Helvetica" panose="020B0604020202020204" pitchFamily="34" charset="0"/>
              </a:rPr>
              <a:t> a </a:t>
            </a:r>
            <a:r>
              <a:rPr lang="en-US" sz="2200" err="1">
                <a:latin typeface="Helvetica" panose="020B0604020202020204" pitchFamily="34" charset="0"/>
                <a:ea typeface="MS Mincho" panose="02020609040205080304" pitchFamily="49" charset="-128"/>
                <a:cs typeface="Helvetica" panose="020B0604020202020204" pitchFamily="34" charset="0"/>
              </a:rPr>
              <a:t>través</a:t>
            </a:r>
            <a:r>
              <a:rPr lang="en-US" sz="2200">
                <a:latin typeface="Helvetica" panose="020B0604020202020204" pitchFamily="34" charset="0"/>
                <a:ea typeface="MS Mincho" panose="02020609040205080304" pitchFamily="49" charset="-128"/>
                <a:cs typeface="Helvetica" panose="020B0604020202020204" pitchFamily="34" charset="0"/>
              </a:rPr>
              <a:t> de la </a:t>
            </a:r>
            <a:r>
              <a:rPr lang="en-US" sz="2200" err="1">
                <a:latin typeface="Helvetica" panose="020B0604020202020204" pitchFamily="34" charset="0"/>
                <a:ea typeface="MS Mincho" panose="02020609040205080304" pitchFamily="49" charset="-128"/>
                <a:cs typeface="Helvetica" panose="020B0604020202020204" pitchFamily="34" charset="0"/>
              </a:rPr>
              <a:t>nueva</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regla</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incluso</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si</a:t>
            </a:r>
            <a:r>
              <a:rPr lang="en-US" sz="2200">
                <a:latin typeface="Helvetica" panose="020B0604020202020204" pitchFamily="34" charset="0"/>
                <a:ea typeface="MS Mincho" panose="02020609040205080304" pitchFamily="49" charset="-128"/>
                <a:cs typeface="Helvetica" panose="020B0604020202020204" pitchFamily="34" charset="0"/>
              </a:rPr>
              <a:t> luego es </a:t>
            </a:r>
            <a:r>
              <a:rPr lang="en-US" sz="2200" err="1">
                <a:latin typeface="Helvetica" panose="020B0604020202020204" pitchFamily="34" charset="0"/>
                <a:ea typeface="MS Mincho" panose="02020609040205080304" pitchFamily="49" charset="-128"/>
                <a:cs typeface="Helvetica" panose="020B0604020202020204" pitchFamily="34" charset="0"/>
              </a:rPr>
              <a:t>bloqueada</a:t>
            </a:r>
            <a:r>
              <a:rPr lang="en-US" sz="2200">
                <a:latin typeface="Helvetica" panose="020B0604020202020204" pitchFamily="34" charset="0"/>
                <a:ea typeface="MS Mincho" panose="02020609040205080304" pitchFamily="49" charset="-128"/>
                <a:cs typeface="Helvetica" panose="020B0604020202020204" pitchFamily="34" charset="0"/>
              </a:rPr>
              <a:t>. </a:t>
            </a:r>
          </a:p>
          <a:p>
            <a:pPr marL="1143000" lvl="1"/>
            <a:r>
              <a:rPr lang="en-US" sz="2200">
                <a:latin typeface="Helvetica" panose="020B0604020202020204" pitchFamily="34" charset="0"/>
                <a:ea typeface="MS Mincho" panose="02020609040205080304" pitchFamily="49" charset="-128"/>
                <a:cs typeface="Helvetica" panose="020B0604020202020204" pitchFamily="34" charset="0"/>
              </a:rPr>
              <a:t>Puente a OHP y </a:t>
            </a:r>
            <a:r>
              <a:rPr lang="en-US" sz="2200" err="1">
                <a:latin typeface="Helvetica" panose="020B0604020202020204" pitchFamily="34" charset="0"/>
                <a:ea typeface="MS Mincho" panose="02020609040205080304" pitchFamily="49" charset="-128"/>
                <a:cs typeface="Helvetica" panose="020B0604020202020204" pitchFamily="34" charset="0"/>
              </a:rPr>
              <a:t>el</a:t>
            </a:r>
            <a:r>
              <a:rPr lang="en-US" sz="2200">
                <a:latin typeface="Helvetica" panose="020B0604020202020204" pitchFamily="34" charset="0"/>
                <a:ea typeface="MS Mincho" panose="02020609040205080304" pitchFamily="49" charset="-128"/>
                <a:cs typeface="Helvetica" panose="020B0604020202020204" pitchFamily="34" charset="0"/>
              </a:rPr>
              <a:t> Mercado no se </a:t>
            </a:r>
            <a:r>
              <a:rPr lang="en-US" sz="2200" err="1">
                <a:latin typeface="Helvetica" panose="020B0604020202020204" pitchFamily="34" charset="0"/>
                <a:ea typeface="MS Mincho" panose="02020609040205080304" pitchFamily="49" charset="-128"/>
                <a:cs typeface="Helvetica" panose="020B0604020202020204" pitchFamily="34" charset="0"/>
              </a:rPr>
              <a:t>considera</a:t>
            </a:r>
            <a:r>
              <a:rPr lang="en-US" sz="2200">
                <a:latin typeface="Helvetica" panose="020B0604020202020204" pitchFamily="34" charset="0"/>
                <a:ea typeface="MS Mincho" panose="02020609040205080304" pitchFamily="49" charset="-128"/>
                <a:cs typeface="Helvetica" panose="020B0604020202020204" pitchFamily="34" charset="0"/>
              </a:rPr>
              <a:t> carga </a:t>
            </a:r>
            <a:r>
              <a:rPr lang="en-US" sz="2200" err="1">
                <a:latin typeface="Helvetica" panose="020B0604020202020204" pitchFamily="34" charset="0"/>
                <a:ea typeface="MS Mincho" panose="02020609040205080304" pitchFamily="49" charset="-128"/>
                <a:cs typeface="Helvetica" panose="020B0604020202020204" pitchFamily="34" charset="0"/>
              </a:rPr>
              <a:t>pública</a:t>
            </a:r>
            <a:r>
              <a:rPr lang="en-US" sz="2200">
                <a:latin typeface="Helvetica" panose="020B0604020202020204" pitchFamily="34" charset="0"/>
                <a:ea typeface="MS Mincho" panose="02020609040205080304" pitchFamily="49" charset="-128"/>
                <a:cs typeface="Helvetica" panose="020B0604020202020204" pitchFamily="34" charset="0"/>
              </a:rPr>
              <a:t> y no </a:t>
            </a:r>
            <a:r>
              <a:rPr lang="en-US" sz="2200" err="1">
                <a:latin typeface="Helvetica" panose="020B0604020202020204" pitchFamily="34" charset="0"/>
                <a:ea typeface="MS Mincho" panose="02020609040205080304" pitchFamily="49" charset="-128"/>
                <a:cs typeface="Helvetica" panose="020B0604020202020204" pitchFamily="34" charset="0"/>
              </a:rPr>
              <a:t>afecta</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su</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estatus</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migratorio</a:t>
            </a:r>
            <a:r>
              <a:rPr lang="en-US" sz="2200">
                <a:latin typeface="Helvetica" panose="020B0604020202020204" pitchFamily="34" charset="0"/>
                <a:ea typeface="MS Mincho" panose="02020609040205080304" pitchFamily="49" charset="-128"/>
                <a:cs typeface="Helvetica" panose="020B0604020202020204" pitchFamily="34" charset="0"/>
              </a:rPr>
              <a:t>.</a:t>
            </a:r>
          </a:p>
          <a:p>
            <a:r>
              <a:rPr lang="en-US" sz="2200" err="1">
                <a:latin typeface="Helvetica" panose="020B0604020202020204" pitchFamily="34" charset="0"/>
                <a:ea typeface="MS Mincho" panose="02020609040205080304" pitchFamily="49" charset="-128"/>
                <a:cs typeface="Helvetica" panose="020B0604020202020204" pitchFamily="34" charset="0"/>
              </a:rPr>
              <a:t>Seguiremos</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informandoles</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por</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correo</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electrónico</a:t>
            </a:r>
            <a:r>
              <a:rPr lang="en-US" sz="2200">
                <a:latin typeface="Helvetica" panose="020B0604020202020204" pitchFamily="34" charset="0"/>
                <a:ea typeface="MS Mincho" panose="02020609040205080304" pitchFamily="49" charset="-128"/>
                <a:cs typeface="Helvetica" panose="020B0604020202020204" pitchFamily="34" charset="0"/>
              </a:rPr>
              <a:t> y </a:t>
            </a:r>
            <a:r>
              <a:rPr lang="en-US" sz="2200" err="1">
                <a:latin typeface="Helvetica" panose="020B0604020202020204" pitchFamily="34" charset="0"/>
                <a:ea typeface="MS Mincho" panose="02020609040205080304" pitchFamily="49" charset="-128"/>
                <a:cs typeface="Helvetica" panose="020B0604020202020204" pitchFamily="34" charset="0"/>
              </a:rPr>
              <a:t>mediante</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seminarios</a:t>
            </a:r>
            <a:r>
              <a:rPr lang="en-US" sz="2200">
                <a:latin typeface="Helvetica" panose="020B0604020202020204" pitchFamily="34" charset="0"/>
                <a:ea typeface="MS Mincho" panose="02020609040205080304" pitchFamily="49" charset="-128"/>
                <a:cs typeface="Helvetica" panose="020B0604020202020204" pitchFamily="34" charset="0"/>
              </a:rPr>
              <a:t> web, </a:t>
            </a:r>
            <a:r>
              <a:rPr lang="en-US" sz="2200" err="1">
                <a:latin typeface="Helvetica" panose="020B0604020202020204" pitchFamily="34" charset="0"/>
                <a:ea typeface="MS Mincho" panose="02020609040205080304" pitchFamily="49" charset="-128"/>
                <a:cs typeface="Helvetica" panose="020B0604020202020204" pitchFamily="34" charset="0"/>
              </a:rPr>
              <a:t>si</a:t>
            </a:r>
            <a:r>
              <a:rPr lang="en-US" sz="2200">
                <a:latin typeface="Helvetica" panose="020B0604020202020204" pitchFamily="34" charset="0"/>
                <a:ea typeface="MS Mincho" panose="02020609040205080304" pitchFamily="49" charset="-128"/>
                <a:cs typeface="Helvetica" panose="020B0604020202020204" pitchFamily="34" charset="0"/>
              </a:rPr>
              <a:t> hay </a:t>
            </a:r>
            <a:r>
              <a:rPr lang="en-US" sz="2200" err="1">
                <a:latin typeface="Helvetica" panose="020B0604020202020204" pitchFamily="34" charset="0"/>
                <a:ea typeface="MS Mincho" panose="02020609040205080304" pitchFamily="49" charset="-128"/>
                <a:cs typeface="Helvetica" panose="020B0604020202020204" pitchFamily="34" charset="0"/>
              </a:rPr>
              <a:t>algún</a:t>
            </a:r>
            <a:r>
              <a:rPr lang="en-US" sz="2200">
                <a:latin typeface="Helvetica" panose="020B0604020202020204" pitchFamily="34" charset="0"/>
                <a:ea typeface="MS Mincho" panose="02020609040205080304" pitchFamily="49" charset="-128"/>
                <a:cs typeface="Helvetica" panose="020B0604020202020204" pitchFamily="34" charset="0"/>
              </a:rPr>
              <a:t> </a:t>
            </a:r>
            <a:r>
              <a:rPr lang="en-US" sz="2200" err="1">
                <a:latin typeface="Helvetica" panose="020B0604020202020204" pitchFamily="34" charset="0"/>
                <a:ea typeface="MS Mincho" panose="02020609040205080304" pitchFamily="49" charset="-128"/>
                <a:cs typeface="Helvetica" panose="020B0604020202020204" pitchFamily="34" charset="0"/>
              </a:rPr>
              <a:t>cambio</a:t>
            </a:r>
            <a:r>
              <a:rPr lang="en-US" sz="2200">
                <a:latin typeface="Helvetica" panose="020B0604020202020204" pitchFamily="34" charset="0"/>
                <a:ea typeface="MS Mincho" panose="02020609040205080304" pitchFamily="49" charset="-128"/>
                <a:cs typeface="Helvetica" panose="020B0604020202020204" pitchFamily="34" charset="0"/>
              </a:rPr>
              <a:t>.</a:t>
            </a: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443890" y="260734"/>
            <a:ext cx="1233854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defRPr/>
            </a:pPr>
            <a:r>
              <a:rPr lang="en-US" sz="3600" b="1" err="1">
                <a:solidFill>
                  <a:srgbClr val="064276"/>
                </a:solidFill>
                <a:latin typeface="Helvetica"/>
                <a:cs typeface="Helvetica"/>
              </a:rPr>
              <a:t>Incertidumbre</a:t>
            </a:r>
            <a:r>
              <a:rPr lang="en-US" sz="3600" b="1">
                <a:solidFill>
                  <a:srgbClr val="064276"/>
                </a:solidFill>
                <a:latin typeface="Helvetica"/>
                <a:cs typeface="Helvetica"/>
              </a:rPr>
              <a:t> </a:t>
            </a:r>
            <a:r>
              <a:rPr lang="en-US" sz="3600" b="1" err="1">
                <a:solidFill>
                  <a:srgbClr val="064276"/>
                </a:solidFill>
                <a:latin typeface="Helvetica"/>
                <a:cs typeface="Helvetica"/>
              </a:rPr>
              <a:t>sobre</a:t>
            </a:r>
            <a:r>
              <a:rPr lang="en-US" sz="3600" b="1">
                <a:solidFill>
                  <a:srgbClr val="064276"/>
                </a:solidFill>
                <a:latin typeface="Helvetica"/>
                <a:cs typeface="Helvetica"/>
              </a:rPr>
              <a:t> </a:t>
            </a:r>
            <a:r>
              <a:rPr lang="en-US" sz="3600" b="1" err="1">
                <a:solidFill>
                  <a:srgbClr val="064276"/>
                </a:solidFill>
                <a:latin typeface="Helvetica"/>
                <a:cs typeface="Helvetica"/>
              </a:rPr>
              <a:t>estos</a:t>
            </a:r>
            <a:r>
              <a:rPr lang="en-US" sz="3600" b="1">
                <a:solidFill>
                  <a:srgbClr val="064276"/>
                </a:solidFill>
                <a:latin typeface="Helvetica"/>
                <a:cs typeface="Helvetica"/>
              </a:rPr>
              <a:t> </a:t>
            </a:r>
            <a:r>
              <a:rPr lang="en-US" sz="3600" b="1" err="1">
                <a:solidFill>
                  <a:srgbClr val="064276"/>
                </a:solidFill>
                <a:latin typeface="Helvetica"/>
                <a:cs typeface="Helvetica"/>
              </a:rPr>
              <a:t>cambios</a:t>
            </a:r>
            <a:r>
              <a:rPr lang="en-US" sz="3600" b="1">
                <a:solidFill>
                  <a:srgbClr val="064276"/>
                </a:solidFill>
                <a:latin typeface="Helvetica"/>
                <a:cs typeface="Helvetica"/>
              </a:rPr>
              <a:t> </a:t>
            </a:r>
            <a:endParaRPr kumimoji="0" lang="en-US" sz="3600" b="1" i="0" u="none" strike="noStrike" kern="1200" cap="none" spc="0" normalizeH="0" baseline="0" noProof="0">
              <a:ln>
                <a:noFill/>
              </a:ln>
              <a:solidFill>
                <a:srgbClr val="064276"/>
              </a:solidFill>
              <a:effectLst/>
              <a:uLnTx/>
              <a:uFillTx/>
              <a:latin typeface="Helvetica"/>
              <a:ea typeface="+mj-ea"/>
              <a:cs typeface="Helvetica"/>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08968" y="933699"/>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12869"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3997216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556266" y="1357305"/>
            <a:ext cx="6482709" cy="4533322"/>
          </a:xfrm>
        </p:spPr>
        <p:txBody>
          <a:bodyPr lIns="91440" tIns="45720" rIns="91440" bIns="45720" anchor="t">
            <a:noAutofit/>
          </a:bodyPr>
          <a:lstStyle/>
          <a:p>
            <a:pPr marL="0" marR="0">
              <a:lnSpc>
                <a:spcPct val="107000"/>
              </a:lnSpc>
              <a:spcBef>
                <a:spcPts val="0"/>
              </a:spcBef>
              <a:spcAft>
                <a:spcPts val="800"/>
              </a:spcAft>
            </a:pPr>
            <a:r>
              <a:rPr lang="en-US" sz="2200" b="1" kern="100">
                <a:effectLst/>
                <a:latin typeface="Helvetica" panose="020B0604020202020204" pitchFamily="34" charset="0"/>
                <a:ea typeface="Aptos" panose="020B0004020202020204" pitchFamily="34" charset="0"/>
                <a:cs typeface="Helvetica" panose="020B0604020202020204" pitchFamily="34" charset="0"/>
              </a:rPr>
              <a:t>Changes to ONE Online</a:t>
            </a:r>
            <a:endParaRPr lang="en-US" sz="2200" kern="100">
              <a:effectLst/>
              <a:latin typeface="Helvetica" panose="020B0604020202020204" pitchFamily="34" charset="0"/>
              <a:ea typeface="Aptos" panose="020B0004020202020204" pitchFamily="34" charset="0"/>
              <a:cs typeface="Helvetica" panose="020B0604020202020204" pitchFamily="34" charset="0"/>
            </a:endParaRPr>
          </a:p>
          <a:p>
            <a:pPr marL="0" marR="0">
              <a:lnSpc>
                <a:spcPct val="107000"/>
              </a:lnSpc>
              <a:spcBef>
                <a:spcPts val="0"/>
              </a:spcBef>
              <a:spcAft>
                <a:spcPts val="800"/>
              </a:spcAft>
            </a:pPr>
            <a:r>
              <a:rPr lang="en-US" sz="2200" kern="100">
                <a:effectLst/>
                <a:latin typeface="Helvetica" panose="020B0604020202020204" pitchFamily="34" charset="0"/>
                <a:ea typeface="Aptos" panose="020B0004020202020204" pitchFamily="34" charset="0"/>
                <a:cs typeface="Helvetica" panose="020B0604020202020204" pitchFamily="34" charset="0"/>
              </a:rPr>
              <a:t>Starting November 1, you’ll see a new question asking about DACA status when filling out the Oregon Health Plan (OHP) application through ONE Online.</a:t>
            </a:r>
          </a:p>
          <a:p>
            <a:pPr marL="0" marR="0">
              <a:lnSpc>
                <a:spcPct val="107000"/>
              </a:lnSpc>
              <a:spcBef>
                <a:spcPts val="0"/>
              </a:spcBef>
              <a:spcAft>
                <a:spcPts val="800"/>
              </a:spcAft>
            </a:pPr>
            <a:r>
              <a:rPr lang="en-US" sz="2200" kern="100">
                <a:effectLst/>
                <a:latin typeface="Helvetica" panose="020B0604020202020204" pitchFamily="34" charset="0"/>
                <a:ea typeface="Aptos" panose="020B0004020202020204" pitchFamily="34" charset="0"/>
                <a:cs typeface="Helvetica" panose="020B0604020202020204" pitchFamily="34" charset="0"/>
              </a:rPr>
              <a:t>For more details, please take a look at these resources:</a:t>
            </a:r>
          </a:p>
          <a:p>
            <a:pPr marL="342900" marR="0" lvl="0" indent="-342900">
              <a:lnSpc>
                <a:spcPct val="107000"/>
              </a:lnSpc>
              <a:spcBef>
                <a:spcPts val="0"/>
              </a:spcBef>
              <a:spcAft>
                <a:spcPts val="0"/>
              </a:spcAft>
              <a:buFont typeface="Arial" panose="020B0604020202020204" pitchFamily="34" charset="0"/>
              <a:buChar char="•"/>
            </a:pPr>
            <a:r>
              <a:rPr lang="en-US" sz="2200" kern="100">
                <a:effectLst/>
                <a:latin typeface="Helvetica" panose="020B0604020202020204" pitchFamily="34" charset="0"/>
                <a:ea typeface="Aptos" panose="020B0004020202020204" pitchFamily="34" charset="0"/>
                <a:cs typeface="Helvetica" panose="020B0604020202020204" pitchFamily="34" charset="0"/>
              </a:rPr>
              <a:t>ONE Online DACA changes </a:t>
            </a:r>
            <a:r>
              <a:rPr lang="en-US" sz="2200" b="1" u="sng" kern="100">
                <a:solidFill>
                  <a:srgbClr val="0563C1"/>
                </a:solidFill>
                <a:effectLst/>
                <a:latin typeface="Helvetica" panose="020B0604020202020204" pitchFamily="34" charset="0"/>
                <a:ea typeface="Aptos" panose="020B0004020202020204" pitchFamily="34" charset="0"/>
                <a:cs typeface="Helvetica" panose="020B0604020202020204" pitchFamily="34" charset="0"/>
                <a:hlinkClick r:id="rId4"/>
              </a:rPr>
              <a:t>video</a:t>
            </a:r>
            <a:endParaRPr lang="en-US" sz="2200" kern="100">
              <a:effectLst/>
              <a:latin typeface="Helvetica" panose="020B0604020202020204" pitchFamily="34" charset="0"/>
              <a:ea typeface="Aptos" panose="020B0004020202020204" pitchFamily="34" charset="0"/>
              <a:cs typeface="Helvetica" panose="020B0604020202020204" pitchFamily="34" charset="0"/>
            </a:endParaRPr>
          </a:p>
          <a:p>
            <a:pPr marL="342900" marR="0" lvl="0" indent="-342900">
              <a:lnSpc>
                <a:spcPct val="107000"/>
              </a:lnSpc>
              <a:spcBef>
                <a:spcPts val="0"/>
              </a:spcBef>
              <a:spcAft>
                <a:spcPts val="1800"/>
              </a:spcAft>
              <a:buFont typeface="Arial" panose="020B0604020202020204" pitchFamily="34" charset="0"/>
              <a:buChar char="•"/>
            </a:pPr>
            <a:r>
              <a:rPr lang="en-US" sz="2200" kern="100">
                <a:effectLst/>
                <a:latin typeface="Helvetica" panose="020B0604020202020204" pitchFamily="34" charset="0"/>
                <a:ea typeface="Aptos" panose="020B0004020202020204" pitchFamily="34" charset="0"/>
                <a:cs typeface="Helvetica" panose="020B0604020202020204" pitchFamily="34" charset="0"/>
              </a:rPr>
              <a:t>ONE Online DACA changes </a:t>
            </a:r>
            <a:r>
              <a:rPr lang="en-US" sz="2200" b="1" u="sng" kern="100">
                <a:solidFill>
                  <a:srgbClr val="0563C1"/>
                </a:solidFill>
                <a:effectLst/>
                <a:latin typeface="Helvetica" panose="020B0604020202020204" pitchFamily="34" charset="0"/>
                <a:ea typeface="Aptos" panose="020B0004020202020204" pitchFamily="34" charset="0"/>
                <a:cs typeface="Helvetica" panose="020B0604020202020204" pitchFamily="34" charset="0"/>
                <a:hlinkClick r:id="rId5"/>
              </a:rPr>
              <a:t>guide</a:t>
            </a:r>
            <a:endParaRPr lang="en-US" sz="2200" kern="100">
              <a:effectLst/>
              <a:latin typeface="Helvetica" panose="020B0604020202020204" pitchFamily="34" charset="0"/>
              <a:ea typeface="Aptos" panose="020B0004020202020204" pitchFamily="34" charset="0"/>
              <a:cs typeface="Helvetica" panose="020B0604020202020204" pitchFamily="34" charset="0"/>
            </a:endParaRPr>
          </a:p>
          <a:p>
            <a:r>
              <a:rPr lang="en-US" sz="2200" b="1">
                <a:latin typeface="Helvetica" panose="020B0604020202020204" pitchFamily="34" charset="0"/>
                <a:ea typeface="MS Mincho" panose="02020609040205080304" pitchFamily="49" charset="-128"/>
                <a:cs typeface="Helvetica" panose="020B0604020202020204" pitchFamily="34" charset="0"/>
              </a:rPr>
              <a:t>DACA Fact Sheet and Outreach </a:t>
            </a:r>
            <a:r>
              <a:rPr lang="en-US" sz="2200" b="1" err="1">
                <a:latin typeface="Helvetica" panose="020B0604020202020204" pitchFamily="34" charset="0"/>
                <a:ea typeface="MS Mincho" panose="02020609040205080304" pitchFamily="49" charset="-128"/>
                <a:cs typeface="Helvetica" panose="020B0604020202020204" pitchFamily="34" charset="0"/>
              </a:rPr>
              <a:t>Tookit</a:t>
            </a:r>
            <a:r>
              <a:rPr lang="en-US" sz="2200" b="1">
                <a:latin typeface="Helvetica" panose="020B0604020202020204" pitchFamily="34" charset="0"/>
                <a:ea typeface="MS Mincho" panose="02020609040205080304" pitchFamily="49" charset="-128"/>
                <a:cs typeface="Helvetica" panose="020B0604020202020204" pitchFamily="34" charset="0"/>
              </a:rPr>
              <a:t> </a:t>
            </a:r>
          </a:p>
          <a:p>
            <a:pPr marL="285750" indent="-285750">
              <a:buFont typeface="Arial" panose="020B0604020202020204" pitchFamily="34" charset="0"/>
              <a:buChar char="•"/>
            </a:pPr>
            <a:r>
              <a:rPr lang="en-US" sz="2200" u="sng">
                <a:solidFill>
                  <a:srgbClr val="0563C1"/>
                </a:solidFill>
                <a:effectLst/>
                <a:latin typeface="Helvetica" panose="020B0604020202020204" pitchFamily="34" charset="0"/>
                <a:ea typeface="Aptos" panose="020B0004020202020204" pitchFamily="34" charset="0"/>
                <a:cs typeface="Helvetica" panose="020B0604020202020204" pitchFamily="34" charset="0"/>
                <a:hlinkClick r:id="rId6" tooltip="https://orhim.info/resources"/>
              </a:rPr>
              <a:t>orhim.info/resources</a:t>
            </a:r>
            <a:endParaRPr lang="en-US" sz="2200" b="1">
              <a:latin typeface="Helvetica" panose="020B0604020202020204" pitchFamily="34" charset="0"/>
              <a:ea typeface="MS Mincho" panose="02020609040205080304" pitchFamily="49" charset="-128"/>
              <a:cs typeface="Helvetica" panose="020B0604020202020204" pitchFamily="34" charset="0"/>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6" y="550477"/>
            <a:ext cx="1163573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64276"/>
                </a:solidFill>
                <a:effectLst/>
                <a:uLnTx/>
                <a:uFillTx/>
                <a:latin typeface="Helvetica"/>
                <a:ea typeface="+mj-ea"/>
                <a:cs typeface="Helvetica"/>
              </a:rPr>
              <a:t>Immigration Changes: Resources</a:t>
            </a: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pic>
        <p:nvPicPr>
          <p:cNvPr id="7" name="Picture 6">
            <a:extLst>
              <a:ext uri="{FF2B5EF4-FFF2-40B4-BE49-F238E27FC236}">
                <a16:creationId xmlns:a16="http://schemas.microsoft.com/office/drawing/2014/main" id="{817281FF-2870-4376-912A-CF1CDB39243F}"/>
              </a:ext>
            </a:extLst>
          </p:cNvPr>
          <p:cNvPicPr>
            <a:picLocks noChangeAspect="1"/>
          </p:cNvPicPr>
          <p:nvPr/>
        </p:nvPicPr>
        <p:blipFill>
          <a:blip r:embed="rId7"/>
          <a:stretch>
            <a:fillRect/>
          </a:stretch>
        </p:blipFill>
        <p:spPr>
          <a:xfrm>
            <a:off x="6899495" y="1762693"/>
            <a:ext cx="4817584" cy="4041562"/>
          </a:xfrm>
          <a:prstGeom prst="rect">
            <a:avLst/>
          </a:prstGeom>
        </p:spPr>
      </p:pic>
    </p:spTree>
    <p:custDataLst>
      <p:tags r:id="rId1"/>
    </p:custDataLst>
    <p:extLst>
      <p:ext uri="{BB962C8B-B14F-4D97-AF65-F5344CB8AC3E}">
        <p14:creationId xmlns:p14="http://schemas.microsoft.com/office/powerpoint/2010/main" val="880315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556266" y="1196808"/>
            <a:ext cx="6532511" cy="5081467"/>
          </a:xfrm>
        </p:spPr>
        <p:txBody>
          <a:bodyPr lIns="91440" tIns="45720" rIns="91440" bIns="45720" anchor="t">
            <a:noAutofit/>
          </a:bodyPr>
          <a:lstStyle/>
          <a:p>
            <a:pPr>
              <a:lnSpc>
                <a:spcPct val="107000"/>
              </a:lnSpc>
              <a:spcAft>
                <a:spcPts val="800"/>
              </a:spcAft>
            </a:pPr>
            <a:r>
              <a:rPr lang="en-US" sz="2200" b="1" kern="100" err="1">
                <a:latin typeface="Helvetica" panose="020B0604020202020204" pitchFamily="34" charset="0"/>
                <a:ea typeface="Aptos" panose="020B0004020202020204" pitchFamily="34" charset="0"/>
                <a:cs typeface="Helvetica" panose="020B0604020202020204" pitchFamily="34" charset="0"/>
              </a:rPr>
              <a:t>Cambios</a:t>
            </a:r>
            <a:r>
              <a:rPr lang="en-US" sz="2200" b="1" kern="100">
                <a:latin typeface="Helvetica" panose="020B0604020202020204" pitchFamily="34" charset="0"/>
                <a:ea typeface="Aptos" panose="020B0004020202020204" pitchFamily="34" charset="0"/>
                <a:cs typeface="Helvetica" panose="020B0604020202020204" pitchFamily="34" charset="0"/>
              </a:rPr>
              <a:t> </a:t>
            </a:r>
            <a:r>
              <a:rPr lang="en-US" sz="2200" b="1" kern="100" err="1">
                <a:latin typeface="Helvetica" panose="020B0604020202020204" pitchFamily="34" charset="0"/>
                <a:ea typeface="Aptos" panose="020B0004020202020204" pitchFamily="34" charset="0"/>
                <a:cs typeface="Helvetica" panose="020B0604020202020204" pitchFamily="34" charset="0"/>
              </a:rPr>
              <a:t>en</a:t>
            </a:r>
            <a:r>
              <a:rPr lang="en-US" sz="2200" b="1" kern="100">
                <a:latin typeface="Helvetica" panose="020B0604020202020204" pitchFamily="34" charset="0"/>
                <a:ea typeface="Aptos" panose="020B0004020202020204" pitchFamily="34" charset="0"/>
                <a:cs typeface="Helvetica" panose="020B0604020202020204" pitchFamily="34" charset="0"/>
              </a:rPr>
              <a:t> </a:t>
            </a:r>
            <a:r>
              <a:rPr lang="en-US" sz="2200" b="1" kern="100" err="1">
                <a:latin typeface="Helvetica" panose="020B0604020202020204" pitchFamily="34" charset="0"/>
                <a:ea typeface="Aptos" panose="020B0004020202020204" pitchFamily="34" charset="0"/>
                <a:cs typeface="Helvetica" panose="020B0604020202020204" pitchFamily="34" charset="0"/>
              </a:rPr>
              <a:t>el</a:t>
            </a:r>
            <a:r>
              <a:rPr lang="en-US" sz="2200" b="1" kern="100">
                <a:latin typeface="Helvetica" panose="020B0604020202020204" pitchFamily="34" charset="0"/>
                <a:ea typeface="Aptos" panose="020B0004020202020204" pitchFamily="34" charset="0"/>
                <a:cs typeface="Helvetica" panose="020B0604020202020204" pitchFamily="34" charset="0"/>
              </a:rPr>
              <a:t> Sistema ONE</a:t>
            </a:r>
            <a:endParaRPr lang="en-US" sz="2200" kern="100">
              <a:effectLst/>
              <a:latin typeface="Helvetica" panose="020B0604020202020204" pitchFamily="34" charset="0"/>
              <a:ea typeface="Aptos" panose="020B0004020202020204" pitchFamily="34" charset="0"/>
              <a:cs typeface="Helvetica" panose="020B0604020202020204" pitchFamily="34" charset="0"/>
            </a:endParaRPr>
          </a:p>
          <a:p>
            <a:pPr>
              <a:lnSpc>
                <a:spcPct val="107000"/>
              </a:lnSpc>
              <a:spcAft>
                <a:spcPts val="800"/>
              </a:spcAft>
            </a:pPr>
            <a:r>
              <a:rPr lang="en-US" sz="2200" kern="100">
                <a:latin typeface="Helvetica" panose="020B0604020202020204" pitchFamily="34" charset="0"/>
                <a:ea typeface="Aptos" panose="020B0004020202020204" pitchFamily="34" charset="0"/>
                <a:cs typeface="Helvetica" panose="020B0604020202020204" pitchFamily="34" charset="0"/>
              </a:rPr>
              <a:t>A </a:t>
            </a:r>
            <a:r>
              <a:rPr lang="en-US" sz="2200" kern="100" err="1">
                <a:latin typeface="Helvetica" panose="020B0604020202020204" pitchFamily="34" charset="0"/>
                <a:ea typeface="Aptos" panose="020B0004020202020204" pitchFamily="34" charset="0"/>
                <a:cs typeface="Helvetica" panose="020B0604020202020204" pitchFamily="34" charset="0"/>
              </a:rPr>
              <a:t>partir</a:t>
            </a:r>
            <a:r>
              <a:rPr lang="en-US" sz="2200" kern="100">
                <a:latin typeface="Helvetica" panose="020B0604020202020204" pitchFamily="34" charset="0"/>
                <a:ea typeface="Aptos" panose="020B0004020202020204" pitchFamily="34" charset="0"/>
                <a:cs typeface="Helvetica" panose="020B0604020202020204" pitchFamily="34" charset="0"/>
              </a:rPr>
              <a:t> del 1 de </a:t>
            </a:r>
            <a:r>
              <a:rPr lang="en-US" sz="2200" kern="100" err="1">
                <a:latin typeface="Helvetica" panose="020B0604020202020204" pitchFamily="34" charset="0"/>
                <a:ea typeface="Aptos" panose="020B0004020202020204" pitchFamily="34" charset="0"/>
                <a:cs typeface="Helvetica" panose="020B0604020202020204" pitchFamily="34" charset="0"/>
              </a:rPr>
              <a:t>noviembre</a:t>
            </a:r>
            <a:r>
              <a:rPr lang="en-US" sz="2200" kern="100">
                <a:latin typeface="Helvetica" panose="020B0604020202020204" pitchFamily="34" charset="0"/>
                <a:ea typeface="Aptos" panose="020B0004020202020204" pitchFamily="34" charset="0"/>
                <a:cs typeface="Helvetica" panose="020B0604020202020204" pitchFamily="34" charset="0"/>
              </a:rPr>
              <a:t>, </a:t>
            </a:r>
            <a:r>
              <a:rPr lang="en-US" sz="2200" kern="100" err="1">
                <a:latin typeface="Helvetica" panose="020B0604020202020204" pitchFamily="34" charset="0"/>
                <a:ea typeface="Aptos" panose="020B0004020202020204" pitchFamily="34" charset="0"/>
                <a:cs typeface="Helvetica" panose="020B0604020202020204" pitchFamily="34" charset="0"/>
              </a:rPr>
              <a:t>habrá</a:t>
            </a:r>
            <a:r>
              <a:rPr lang="en-US" sz="2200" kern="100">
                <a:latin typeface="Helvetica" panose="020B0604020202020204" pitchFamily="34" charset="0"/>
                <a:ea typeface="Aptos" panose="020B0004020202020204" pitchFamily="34" charset="0"/>
                <a:cs typeface="Helvetica" panose="020B0604020202020204" pitchFamily="34" charset="0"/>
              </a:rPr>
              <a:t> </a:t>
            </a:r>
            <a:r>
              <a:rPr lang="en-US" sz="2200" kern="100" err="1">
                <a:latin typeface="Helvetica" panose="020B0604020202020204" pitchFamily="34" charset="0"/>
                <a:ea typeface="Aptos" panose="020B0004020202020204" pitchFamily="34" charset="0"/>
                <a:cs typeface="Helvetica" panose="020B0604020202020204" pitchFamily="34" charset="0"/>
              </a:rPr>
              <a:t>una</a:t>
            </a:r>
            <a:r>
              <a:rPr lang="en-US" sz="2200" kern="100">
                <a:latin typeface="Helvetica" panose="020B0604020202020204" pitchFamily="34" charset="0"/>
                <a:ea typeface="Aptos" panose="020B0004020202020204" pitchFamily="34" charset="0"/>
                <a:cs typeface="Helvetica" panose="020B0604020202020204" pitchFamily="34" charset="0"/>
              </a:rPr>
              <a:t> </a:t>
            </a:r>
            <a:r>
              <a:rPr lang="en-US" sz="2200" kern="100" err="1">
                <a:latin typeface="Helvetica" panose="020B0604020202020204" pitchFamily="34" charset="0"/>
                <a:ea typeface="Aptos" panose="020B0004020202020204" pitchFamily="34" charset="0"/>
                <a:cs typeface="Helvetica" panose="020B0604020202020204" pitchFamily="34" charset="0"/>
              </a:rPr>
              <a:t>nueva</a:t>
            </a:r>
            <a:r>
              <a:rPr lang="en-US" sz="2200" kern="100">
                <a:latin typeface="Helvetica" panose="020B0604020202020204" pitchFamily="34" charset="0"/>
                <a:ea typeface="Aptos" panose="020B0004020202020204" pitchFamily="34" charset="0"/>
                <a:cs typeface="Helvetica" panose="020B0604020202020204" pitchFamily="34" charset="0"/>
              </a:rPr>
              <a:t> </a:t>
            </a:r>
            <a:r>
              <a:rPr lang="en-US" sz="2200" kern="100" err="1">
                <a:latin typeface="Helvetica" panose="020B0604020202020204" pitchFamily="34" charset="0"/>
                <a:ea typeface="Aptos" panose="020B0004020202020204" pitchFamily="34" charset="0"/>
                <a:cs typeface="Helvetica" panose="020B0604020202020204" pitchFamily="34" charset="0"/>
              </a:rPr>
              <a:t>pregunta</a:t>
            </a:r>
            <a:r>
              <a:rPr lang="en-US" sz="2200" kern="100">
                <a:latin typeface="Helvetica" panose="020B0604020202020204" pitchFamily="34" charset="0"/>
                <a:ea typeface="Aptos" panose="020B0004020202020204" pitchFamily="34" charset="0"/>
                <a:cs typeface="Helvetica" panose="020B0604020202020204" pitchFamily="34" charset="0"/>
              </a:rPr>
              <a:t> </a:t>
            </a:r>
            <a:r>
              <a:rPr lang="en-US" sz="2200" kern="100" err="1">
                <a:latin typeface="Helvetica" panose="020B0604020202020204" pitchFamily="34" charset="0"/>
                <a:ea typeface="Aptos" panose="020B0004020202020204" pitchFamily="34" charset="0"/>
                <a:cs typeface="Helvetica" panose="020B0604020202020204" pitchFamily="34" charset="0"/>
              </a:rPr>
              <a:t>sobre</a:t>
            </a:r>
            <a:r>
              <a:rPr lang="en-US" sz="2200" kern="100">
                <a:latin typeface="Helvetica" panose="020B0604020202020204" pitchFamily="34" charset="0"/>
                <a:ea typeface="Aptos" panose="020B0004020202020204" pitchFamily="34" charset="0"/>
                <a:cs typeface="Helvetica" panose="020B0604020202020204" pitchFamily="34" charset="0"/>
              </a:rPr>
              <a:t> </a:t>
            </a:r>
            <a:r>
              <a:rPr lang="en-US" sz="2200" kern="100" err="1">
                <a:latin typeface="Helvetica" panose="020B0604020202020204" pitchFamily="34" charset="0"/>
                <a:ea typeface="Aptos" panose="020B0004020202020204" pitchFamily="34" charset="0"/>
                <a:cs typeface="Helvetica" panose="020B0604020202020204" pitchFamily="34" charset="0"/>
              </a:rPr>
              <a:t>el</a:t>
            </a:r>
            <a:r>
              <a:rPr lang="en-US" sz="2200" kern="100">
                <a:latin typeface="Helvetica" panose="020B0604020202020204" pitchFamily="34" charset="0"/>
                <a:ea typeface="Aptos" panose="020B0004020202020204" pitchFamily="34" charset="0"/>
                <a:cs typeface="Helvetica" panose="020B0604020202020204" pitchFamily="34" charset="0"/>
              </a:rPr>
              <a:t> </a:t>
            </a:r>
            <a:r>
              <a:rPr lang="en-US" sz="2200" kern="100" err="1">
                <a:latin typeface="Helvetica" panose="020B0604020202020204" pitchFamily="34" charset="0"/>
                <a:ea typeface="Aptos" panose="020B0004020202020204" pitchFamily="34" charset="0"/>
                <a:cs typeface="Helvetica" panose="020B0604020202020204" pitchFamily="34" charset="0"/>
              </a:rPr>
              <a:t>estado</a:t>
            </a:r>
            <a:r>
              <a:rPr lang="en-US" sz="2200" kern="100">
                <a:latin typeface="Helvetica" panose="020B0604020202020204" pitchFamily="34" charset="0"/>
                <a:ea typeface="Aptos" panose="020B0004020202020204" pitchFamily="34" charset="0"/>
                <a:cs typeface="Helvetica" panose="020B0604020202020204" pitchFamily="34" charset="0"/>
              </a:rPr>
              <a:t> de DACA al </a:t>
            </a:r>
            <a:r>
              <a:rPr lang="en-US" sz="2200" kern="100" err="1">
                <a:latin typeface="Helvetica" panose="020B0604020202020204" pitchFamily="34" charset="0"/>
                <a:ea typeface="Aptos" panose="020B0004020202020204" pitchFamily="34" charset="0"/>
                <a:cs typeface="Helvetica" panose="020B0604020202020204" pitchFamily="34" charset="0"/>
              </a:rPr>
              <a:t>llenar</a:t>
            </a:r>
            <a:r>
              <a:rPr lang="en-US" sz="2200" kern="100">
                <a:latin typeface="Helvetica" panose="020B0604020202020204" pitchFamily="34" charset="0"/>
                <a:ea typeface="Aptos" panose="020B0004020202020204" pitchFamily="34" charset="0"/>
                <a:cs typeface="Helvetica" panose="020B0604020202020204" pitchFamily="34" charset="0"/>
              </a:rPr>
              <a:t> la </a:t>
            </a:r>
            <a:r>
              <a:rPr lang="en-US" sz="2200" kern="100" err="1">
                <a:latin typeface="Helvetica" panose="020B0604020202020204" pitchFamily="34" charset="0"/>
                <a:ea typeface="Aptos" panose="020B0004020202020204" pitchFamily="34" charset="0"/>
                <a:cs typeface="Helvetica" panose="020B0604020202020204" pitchFamily="34" charset="0"/>
              </a:rPr>
              <a:t>solicitud</a:t>
            </a:r>
            <a:r>
              <a:rPr lang="en-US" sz="2200" kern="100">
                <a:latin typeface="Helvetica" panose="020B0604020202020204" pitchFamily="34" charset="0"/>
                <a:ea typeface="Aptos" panose="020B0004020202020204" pitchFamily="34" charset="0"/>
                <a:cs typeface="Helvetica" panose="020B0604020202020204" pitchFamily="34" charset="0"/>
              </a:rPr>
              <a:t> del Plan de Salud de Oregon (OHP) a </a:t>
            </a:r>
            <a:r>
              <a:rPr lang="en-US" sz="2200" kern="100" err="1">
                <a:latin typeface="Helvetica" panose="020B0604020202020204" pitchFamily="34" charset="0"/>
                <a:ea typeface="Aptos" panose="020B0004020202020204" pitchFamily="34" charset="0"/>
                <a:cs typeface="Helvetica" panose="020B0604020202020204" pitchFamily="34" charset="0"/>
              </a:rPr>
              <a:t>través</a:t>
            </a:r>
            <a:r>
              <a:rPr lang="en-US" sz="2200" kern="100">
                <a:latin typeface="Helvetica" panose="020B0604020202020204" pitchFamily="34" charset="0"/>
                <a:ea typeface="Aptos" panose="020B0004020202020204" pitchFamily="34" charset="0"/>
                <a:cs typeface="Helvetica" panose="020B0604020202020204" pitchFamily="34" charset="0"/>
              </a:rPr>
              <a:t> del Sistema ONE.</a:t>
            </a:r>
            <a:endParaRPr lang="en-US" sz="2200" kern="100">
              <a:effectLst/>
              <a:latin typeface="Helvetica" panose="020B0604020202020204" pitchFamily="34" charset="0"/>
              <a:ea typeface="Aptos" panose="020B0004020202020204" pitchFamily="34" charset="0"/>
              <a:cs typeface="Helvetica" panose="020B0604020202020204" pitchFamily="34" charset="0"/>
            </a:endParaRPr>
          </a:p>
          <a:p>
            <a:pPr>
              <a:lnSpc>
                <a:spcPct val="107000"/>
              </a:lnSpc>
              <a:spcAft>
                <a:spcPts val="800"/>
              </a:spcAft>
            </a:pPr>
            <a:r>
              <a:rPr lang="en-US" sz="2200" kern="100">
                <a:latin typeface="Helvetica" panose="020B0604020202020204" pitchFamily="34" charset="0"/>
                <a:ea typeface="Aptos" panose="020B0004020202020204" pitchFamily="34" charset="0"/>
                <a:cs typeface="Helvetica" panose="020B0604020202020204" pitchFamily="34" charset="0"/>
              </a:rPr>
              <a:t>Para </a:t>
            </a:r>
            <a:r>
              <a:rPr lang="en-US" sz="2200" kern="100" err="1">
                <a:latin typeface="Helvetica" panose="020B0604020202020204" pitchFamily="34" charset="0"/>
                <a:ea typeface="Aptos" panose="020B0004020202020204" pitchFamily="34" charset="0"/>
                <a:cs typeface="Helvetica" panose="020B0604020202020204" pitchFamily="34" charset="0"/>
              </a:rPr>
              <a:t>más</a:t>
            </a:r>
            <a:r>
              <a:rPr lang="en-US" sz="2200" kern="100">
                <a:latin typeface="Helvetica" panose="020B0604020202020204" pitchFamily="34" charset="0"/>
                <a:ea typeface="Aptos" panose="020B0004020202020204" pitchFamily="34" charset="0"/>
                <a:cs typeface="Helvetica" panose="020B0604020202020204" pitchFamily="34" charset="0"/>
              </a:rPr>
              <a:t> </a:t>
            </a:r>
            <a:r>
              <a:rPr lang="en-US" sz="2200" kern="100" err="1">
                <a:latin typeface="Helvetica" panose="020B0604020202020204" pitchFamily="34" charset="0"/>
                <a:ea typeface="Aptos" panose="020B0004020202020204" pitchFamily="34" charset="0"/>
                <a:cs typeface="Helvetica" panose="020B0604020202020204" pitchFamily="34" charset="0"/>
              </a:rPr>
              <a:t>detalles</a:t>
            </a:r>
            <a:r>
              <a:rPr lang="en-US" sz="2200" kern="100">
                <a:latin typeface="Helvetica" panose="020B0604020202020204" pitchFamily="34" charset="0"/>
                <a:ea typeface="Aptos" panose="020B0004020202020204" pitchFamily="34" charset="0"/>
                <a:cs typeface="Helvetica" panose="020B0604020202020204" pitchFamily="34" charset="0"/>
              </a:rPr>
              <a:t>, </a:t>
            </a:r>
            <a:r>
              <a:rPr lang="en-US" sz="2200" kern="100" err="1">
                <a:latin typeface="Helvetica" panose="020B0604020202020204" pitchFamily="34" charset="0"/>
                <a:ea typeface="Aptos" panose="020B0004020202020204" pitchFamily="34" charset="0"/>
                <a:cs typeface="Helvetica" panose="020B0604020202020204" pitchFamily="34" charset="0"/>
              </a:rPr>
              <a:t>consulte</a:t>
            </a:r>
            <a:r>
              <a:rPr lang="en-US" sz="2200" kern="100">
                <a:latin typeface="Helvetica" panose="020B0604020202020204" pitchFamily="34" charset="0"/>
                <a:ea typeface="Aptos" panose="020B0004020202020204" pitchFamily="34" charset="0"/>
                <a:cs typeface="Helvetica" panose="020B0604020202020204" pitchFamily="34" charset="0"/>
              </a:rPr>
              <a:t> </a:t>
            </a:r>
            <a:r>
              <a:rPr lang="en-US" sz="2200" kern="100" err="1">
                <a:latin typeface="Helvetica" panose="020B0604020202020204" pitchFamily="34" charset="0"/>
                <a:ea typeface="Aptos" panose="020B0004020202020204" pitchFamily="34" charset="0"/>
                <a:cs typeface="Helvetica" panose="020B0604020202020204" pitchFamily="34" charset="0"/>
              </a:rPr>
              <a:t>estos</a:t>
            </a:r>
            <a:r>
              <a:rPr lang="en-US" sz="2200" kern="100">
                <a:latin typeface="Helvetica" panose="020B0604020202020204" pitchFamily="34" charset="0"/>
                <a:ea typeface="Aptos" panose="020B0004020202020204" pitchFamily="34" charset="0"/>
                <a:cs typeface="Helvetica" panose="020B0604020202020204" pitchFamily="34" charset="0"/>
              </a:rPr>
              <a:t> </a:t>
            </a:r>
            <a:r>
              <a:rPr lang="en-US" sz="2200" kern="100" err="1">
                <a:latin typeface="Helvetica" panose="020B0604020202020204" pitchFamily="34" charset="0"/>
                <a:ea typeface="Aptos" panose="020B0004020202020204" pitchFamily="34" charset="0"/>
                <a:cs typeface="Helvetica" panose="020B0604020202020204" pitchFamily="34" charset="0"/>
              </a:rPr>
              <a:t>recursos</a:t>
            </a:r>
            <a:r>
              <a:rPr lang="en-US" sz="2200" kern="100">
                <a:latin typeface="Helvetica" panose="020B0604020202020204" pitchFamily="34" charset="0"/>
                <a:ea typeface="Aptos" panose="020B0004020202020204" pitchFamily="34" charset="0"/>
                <a:cs typeface="Helvetica" panose="020B0604020202020204" pitchFamily="34" charset="0"/>
              </a:rPr>
              <a:t>:</a:t>
            </a:r>
            <a:endParaRPr lang="en-US" sz="2200" kern="100">
              <a:effectLst/>
              <a:latin typeface="Helvetica" panose="020B0604020202020204" pitchFamily="34" charset="0"/>
              <a:ea typeface="Aptos" panose="020B0004020202020204" pitchFamily="34" charset="0"/>
              <a:cs typeface="Helvetica" panose="020B0604020202020204" pitchFamily="34" charset="0"/>
            </a:endParaRPr>
          </a:p>
          <a:p>
            <a:pPr marL="342900" lvl="0" indent="-342900">
              <a:lnSpc>
                <a:spcPct val="107000"/>
              </a:lnSpc>
              <a:spcAft>
                <a:spcPts val="0"/>
              </a:spcAft>
              <a:buFont typeface="Arial" panose="020B0604020202020204" pitchFamily="34" charset="0"/>
              <a:buChar char="•"/>
            </a:pPr>
            <a:r>
              <a:rPr lang="en-US" sz="2200" b="1" kern="100">
                <a:latin typeface="Helvetica" panose="020B0604020202020204" pitchFamily="34" charset="0"/>
                <a:ea typeface="Aptos" panose="020B0004020202020204" pitchFamily="34" charset="0"/>
                <a:cs typeface="Helvetica" panose="020B0604020202020204" pitchFamily="34" charset="0"/>
                <a:hlinkClick r:id="rId5"/>
              </a:rPr>
              <a:t>Vídeo</a:t>
            </a:r>
            <a:r>
              <a:rPr lang="en-US" sz="2200" kern="100">
                <a:latin typeface="Helvetica" panose="020B0604020202020204" pitchFamily="34" charset="0"/>
                <a:ea typeface="Aptos" panose="020B0004020202020204" pitchFamily="34" charset="0"/>
                <a:cs typeface="Helvetica" panose="020B0604020202020204" pitchFamily="34" charset="0"/>
              </a:rPr>
              <a:t> de </a:t>
            </a:r>
            <a:r>
              <a:rPr lang="en-US" sz="2200" kern="100" err="1">
                <a:latin typeface="Helvetica" panose="020B0604020202020204" pitchFamily="34" charset="0"/>
                <a:ea typeface="Aptos" panose="020B0004020202020204" pitchFamily="34" charset="0"/>
                <a:cs typeface="Helvetica" panose="020B0604020202020204" pitchFamily="34" charset="0"/>
              </a:rPr>
              <a:t>Cambios</a:t>
            </a:r>
            <a:r>
              <a:rPr lang="en-US" sz="2200" kern="100">
                <a:latin typeface="Helvetica" panose="020B0604020202020204" pitchFamily="34" charset="0"/>
                <a:ea typeface="Aptos" panose="020B0004020202020204" pitchFamily="34" charset="0"/>
                <a:cs typeface="Helvetica" panose="020B0604020202020204" pitchFamily="34" charset="0"/>
              </a:rPr>
              <a:t> </a:t>
            </a:r>
            <a:r>
              <a:rPr lang="en-US" sz="2200" kern="100" err="1">
                <a:latin typeface="Helvetica" panose="020B0604020202020204" pitchFamily="34" charset="0"/>
                <a:ea typeface="Aptos" panose="020B0004020202020204" pitchFamily="34" charset="0"/>
                <a:cs typeface="Helvetica" panose="020B0604020202020204" pitchFamily="34" charset="0"/>
              </a:rPr>
              <a:t>en</a:t>
            </a:r>
            <a:r>
              <a:rPr lang="en-US" sz="2200" kern="100">
                <a:latin typeface="Helvetica" panose="020B0604020202020204" pitchFamily="34" charset="0"/>
                <a:ea typeface="Aptos" panose="020B0004020202020204" pitchFamily="34" charset="0"/>
                <a:cs typeface="Helvetica" panose="020B0604020202020204" pitchFamily="34" charset="0"/>
              </a:rPr>
              <a:t> DACA del Sistema ONE</a:t>
            </a:r>
            <a:endParaRPr lang="en-US" sz="2200" kern="100">
              <a:effectLst/>
              <a:latin typeface="Helvetica" panose="020B0604020202020204" pitchFamily="34" charset="0"/>
              <a:ea typeface="Aptos" panose="020B0004020202020204" pitchFamily="34" charset="0"/>
              <a:cs typeface="Helvetica" panose="020B0604020202020204" pitchFamily="34" charset="0"/>
            </a:endParaRPr>
          </a:p>
          <a:p>
            <a:pPr marL="342900" indent="-342900">
              <a:lnSpc>
                <a:spcPct val="107000"/>
              </a:lnSpc>
              <a:spcAft>
                <a:spcPts val="1800"/>
              </a:spcAft>
              <a:buFont typeface="Arial" panose="020B0604020202020204" pitchFamily="34" charset="0"/>
              <a:buChar char="•"/>
            </a:pPr>
            <a:r>
              <a:rPr lang="en-US" sz="2200" b="1" u="sng" kern="100">
                <a:solidFill>
                  <a:srgbClr val="0563C1"/>
                </a:solidFill>
                <a:effectLst/>
                <a:latin typeface="Helvetica" panose="020B0604020202020204" pitchFamily="34" charset="0"/>
                <a:ea typeface="Aptos" panose="020B0004020202020204" pitchFamily="34" charset="0"/>
                <a:cs typeface="Helvetica" panose="020B0604020202020204" pitchFamily="34" charset="0"/>
                <a:hlinkClick r:id="rId6"/>
              </a:rPr>
              <a:t>Guía</a:t>
            </a:r>
            <a:r>
              <a:rPr lang="en-US" sz="2200" kern="100">
                <a:latin typeface="Helvetica" panose="020B0604020202020204" pitchFamily="34" charset="0"/>
                <a:ea typeface="Aptos" panose="020B0004020202020204" pitchFamily="34" charset="0"/>
                <a:cs typeface="Helvetica" panose="020B0604020202020204" pitchFamily="34" charset="0"/>
              </a:rPr>
              <a:t> </a:t>
            </a:r>
            <a:r>
              <a:rPr lang="en-US" sz="2200" kern="100" err="1">
                <a:latin typeface="Helvetica" panose="020B0604020202020204" pitchFamily="34" charset="0"/>
                <a:ea typeface="Aptos" panose="020B0004020202020204" pitchFamily="34" charset="0"/>
                <a:cs typeface="Helvetica" panose="020B0604020202020204" pitchFamily="34" charset="0"/>
              </a:rPr>
              <a:t>en</a:t>
            </a:r>
            <a:r>
              <a:rPr lang="en-US" sz="2200" kern="100">
                <a:latin typeface="Helvetica" panose="020B0604020202020204" pitchFamily="34" charset="0"/>
                <a:ea typeface="Aptos" panose="020B0004020202020204" pitchFamily="34" charset="0"/>
                <a:cs typeface="Helvetica" panose="020B0604020202020204" pitchFamily="34" charset="0"/>
              </a:rPr>
              <a:t> </a:t>
            </a:r>
            <a:r>
              <a:rPr lang="en-US" sz="2200" kern="100" err="1">
                <a:latin typeface="Helvetica" panose="020B0604020202020204" pitchFamily="34" charset="0"/>
                <a:ea typeface="Aptos" panose="020B0004020202020204" pitchFamily="34" charset="0"/>
                <a:cs typeface="Helvetica" panose="020B0604020202020204" pitchFamily="34" charset="0"/>
              </a:rPr>
              <a:t>línea</a:t>
            </a:r>
            <a:r>
              <a:rPr lang="en-US" sz="2200" kern="100">
                <a:latin typeface="Helvetica" panose="020B0604020202020204" pitchFamily="34" charset="0"/>
                <a:ea typeface="Aptos" panose="020B0004020202020204" pitchFamily="34" charset="0"/>
                <a:cs typeface="Helvetica" panose="020B0604020202020204" pitchFamily="34" charset="0"/>
              </a:rPr>
              <a:t> del Sistema ONE </a:t>
            </a:r>
            <a:r>
              <a:rPr lang="en-US" sz="2200" kern="100" err="1">
                <a:latin typeface="Helvetica" panose="020B0604020202020204" pitchFamily="34" charset="0"/>
                <a:ea typeface="Aptos" panose="020B0004020202020204" pitchFamily="34" charset="0"/>
                <a:cs typeface="Helvetica" panose="020B0604020202020204" pitchFamily="34" charset="0"/>
              </a:rPr>
              <a:t>sobre</a:t>
            </a:r>
            <a:r>
              <a:rPr lang="en-US" sz="2200" kern="100">
                <a:latin typeface="Helvetica" panose="020B0604020202020204" pitchFamily="34" charset="0"/>
                <a:ea typeface="Aptos" panose="020B0004020202020204" pitchFamily="34" charset="0"/>
                <a:cs typeface="Helvetica" panose="020B0604020202020204" pitchFamily="34" charset="0"/>
              </a:rPr>
              <a:t> </a:t>
            </a:r>
            <a:r>
              <a:rPr lang="en-US" sz="2200" kern="100" err="1">
                <a:latin typeface="Helvetica" panose="020B0604020202020204" pitchFamily="34" charset="0"/>
                <a:ea typeface="Aptos" panose="020B0004020202020204" pitchFamily="34" charset="0"/>
                <a:cs typeface="Helvetica" panose="020B0604020202020204" pitchFamily="34" charset="0"/>
              </a:rPr>
              <a:t>los</a:t>
            </a:r>
            <a:r>
              <a:rPr lang="en-US" sz="2200" kern="100">
                <a:latin typeface="Helvetica" panose="020B0604020202020204" pitchFamily="34" charset="0"/>
                <a:ea typeface="Aptos" panose="020B0004020202020204" pitchFamily="34" charset="0"/>
                <a:cs typeface="Helvetica" panose="020B0604020202020204" pitchFamily="34" charset="0"/>
              </a:rPr>
              <a:t> </a:t>
            </a:r>
            <a:r>
              <a:rPr lang="en-US" sz="2200" kern="100" err="1">
                <a:latin typeface="Helvetica" panose="020B0604020202020204" pitchFamily="34" charset="0"/>
                <a:ea typeface="Aptos" panose="020B0004020202020204" pitchFamily="34" charset="0"/>
                <a:cs typeface="Helvetica" panose="020B0604020202020204" pitchFamily="34" charset="0"/>
              </a:rPr>
              <a:t>cambios</a:t>
            </a:r>
            <a:r>
              <a:rPr lang="en-US" sz="2200" kern="100">
                <a:latin typeface="Helvetica" panose="020B0604020202020204" pitchFamily="34" charset="0"/>
                <a:ea typeface="Aptos" panose="020B0004020202020204" pitchFamily="34" charset="0"/>
                <a:cs typeface="Helvetica" panose="020B0604020202020204" pitchFamily="34" charset="0"/>
              </a:rPr>
              <a:t> de DACA</a:t>
            </a:r>
          </a:p>
          <a:p>
            <a:pPr>
              <a:lnSpc>
                <a:spcPct val="107000"/>
              </a:lnSpc>
              <a:spcAft>
                <a:spcPts val="1800"/>
              </a:spcAft>
            </a:pPr>
            <a:r>
              <a:rPr lang="en-US" sz="2200" b="1">
                <a:latin typeface="Helvetica" panose="020B0604020202020204" pitchFamily="34" charset="0"/>
                <a:ea typeface="MS Mincho" panose="02020609040205080304" pitchFamily="49" charset="-128"/>
                <a:cs typeface="Helvetica" panose="020B0604020202020204" pitchFamily="34" charset="0"/>
                <a:hlinkClick r:id="rId7"/>
              </a:rPr>
              <a:t>Hoja </a:t>
            </a:r>
            <a:r>
              <a:rPr lang="en-US" sz="2200" b="1" err="1">
                <a:latin typeface="Helvetica" panose="020B0604020202020204" pitchFamily="34" charset="0"/>
                <a:ea typeface="MS Mincho" panose="02020609040205080304" pitchFamily="49" charset="-128"/>
                <a:cs typeface="Helvetica" panose="020B0604020202020204" pitchFamily="34" charset="0"/>
                <a:hlinkClick r:id="rId7"/>
              </a:rPr>
              <a:t>informativa</a:t>
            </a:r>
            <a:r>
              <a:rPr lang="en-US" sz="2200" b="1">
                <a:latin typeface="Helvetica" panose="020B0604020202020204" pitchFamily="34" charset="0"/>
                <a:ea typeface="MS Mincho" panose="02020609040205080304" pitchFamily="49" charset="-128"/>
                <a:cs typeface="Helvetica" panose="020B0604020202020204" pitchFamily="34" charset="0"/>
                <a:hlinkClick r:id="rId7"/>
              </a:rPr>
              <a:t> </a:t>
            </a:r>
            <a:r>
              <a:rPr lang="en-US" sz="2200" b="1">
                <a:latin typeface="Helvetica" panose="020B0604020202020204" pitchFamily="34" charset="0"/>
                <a:ea typeface="MS Mincho" panose="02020609040205080304" pitchFamily="49" charset="-128"/>
                <a:cs typeface="Helvetica" panose="020B0604020202020204" pitchFamily="34" charset="0"/>
              </a:rPr>
              <a:t>y </a:t>
            </a:r>
            <a:r>
              <a:rPr lang="en-US" sz="2200" b="1" err="1">
                <a:latin typeface="Helvetica" panose="020B0604020202020204" pitchFamily="34" charset="0"/>
                <a:ea typeface="MS Mincho" panose="02020609040205080304" pitchFamily="49" charset="-128"/>
                <a:cs typeface="Helvetica" panose="020B0604020202020204" pitchFamily="34" charset="0"/>
                <a:hlinkClick r:id="rId8"/>
              </a:rPr>
              <a:t>recursos</a:t>
            </a:r>
            <a:r>
              <a:rPr lang="en-US" sz="2200" b="1">
                <a:latin typeface="Helvetica" panose="020B0604020202020204" pitchFamily="34" charset="0"/>
                <a:ea typeface="MS Mincho" panose="02020609040205080304" pitchFamily="49" charset="-128"/>
                <a:cs typeface="Helvetica" panose="020B0604020202020204" pitchFamily="34" charset="0"/>
                <a:hlinkClick r:id="rId8"/>
              </a:rPr>
              <a:t> de </a:t>
            </a:r>
            <a:r>
              <a:rPr lang="en-US" sz="2200" b="1" err="1">
                <a:latin typeface="Helvetica" panose="020B0604020202020204" pitchFamily="34" charset="0"/>
                <a:ea typeface="MS Mincho" panose="02020609040205080304" pitchFamily="49" charset="-128"/>
                <a:cs typeface="Helvetica" panose="020B0604020202020204" pitchFamily="34" charset="0"/>
                <a:hlinkClick r:id="rId8"/>
              </a:rPr>
              <a:t>alcance</a:t>
            </a:r>
            <a:r>
              <a:rPr lang="en-US" sz="2200" b="1">
                <a:latin typeface="Helvetica" panose="020B0604020202020204" pitchFamily="34" charset="0"/>
                <a:ea typeface="MS Mincho" panose="02020609040205080304" pitchFamily="49" charset="-128"/>
                <a:cs typeface="Helvetica" panose="020B0604020202020204" pitchFamily="34" charset="0"/>
                <a:hlinkClick r:id="rId8"/>
              </a:rPr>
              <a:t> </a:t>
            </a:r>
            <a:r>
              <a:rPr lang="en-US" sz="2200" b="1">
                <a:latin typeface="Helvetica" panose="020B0604020202020204" pitchFamily="34" charset="0"/>
                <a:ea typeface="MS Mincho" panose="02020609040205080304" pitchFamily="49" charset="-128"/>
                <a:cs typeface="Helvetica" panose="020B0604020202020204" pitchFamily="34" charset="0"/>
              </a:rPr>
              <a:t>para </a:t>
            </a:r>
            <a:r>
              <a:rPr lang="en-US" sz="2200" b="1" err="1">
                <a:latin typeface="Helvetica" panose="020B0604020202020204" pitchFamily="34" charset="0"/>
                <a:ea typeface="MS Mincho" panose="02020609040205080304" pitchFamily="49" charset="-128"/>
                <a:cs typeface="Helvetica" panose="020B0604020202020204" pitchFamily="34" charset="0"/>
              </a:rPr>
              <a:t>esta</a:t>
            </a:r>
            <a:r>
              <a:rPr lang="en-US" sz="2200" b="1">
                <a:latin typeface="Helvetica" panose="020B0604020202020204" pitchFamily="34" charset="0"/>
                <a:ea typeface="MS Mincho" panose="02020609040205080304" pitchFamily="49" charset="-128"/>
                <a:cs typeface="Helvetica" panose="020B0604020202020204" pitchFamily="34" charset="0"/>
              </a:rPr>
              <a:t> población. </a:t>
            </a: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6" y="550477"/>
            <a:ext cx="1163573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defRPr/>
            </a:pPr>
            <a:r>
              <a:rPr lang="en-US" sz="3600" b="1" err="1">
                <a:solidFill>
                  <a:srgbClr val="064276"/>
                </a:solidFill>
                <a:latin typeface="Helvetica"/>
                <a:cs typeface="Helvetica"/>
              </a:rPr>
              <a:t>Recursos</a:t>
            </a:r>
            <a:r>
              <a:rPr lang="en-US" sz="3600" b="1">
                <a:solidFill>
                  <a:srgbClr val="064276"/>
                </a:solidFill>
                <a:latin typeface="Helvetica"/>
                <a:cs typeface="Helvetica"/>
              </a:rPr>
              <a:t> para </a:t>
            </a:r>
            <a:r>
              <a:rPr lang="en-US" sz="3600" b="1" err="1">
                <a:solidFill>
                  <a:srgbClr val="064276"/>
                </a:solidFill>
                <a:latin typeface="Helvetica"/>
                <a:cs typeface="Helvetica"/>
              </a:rPr>
              <a:t>estos</a:t>
            </a:r>
            <a:r>
              <a:rPr lang="en-US" sz="3600" b="1">
                <a:solidFill>
                  <a:srgbClr val="064276"/>
                </a:solidFill>
                <a:latin typeface="Helvetica"/>
                <a:cs typeface="Helvetica"/>
              </a:rPr>
              <a:t> </a:t>
            </a:r>
            <a:r>
              <a:rPr lang="en-US" sz="3600" b="1" err="1">
                <a:solidFill>
                  <a:srgbClr val="064276"/>
                </a:solidFill>
                <a:latin typeface="Helvetica"/>
                <a:cs typeface="Helvetica"/>
              </a:rPr>
              <a:t>cambios</a:t>
            </a:r>
            <a:endParaRPr kumimoji="0" lang="en-US" sz="3600" b="1" i="0" u="none" strike="noStrike" kern="1200" cap="none" spc="0" normalizeH="0" baseline="0" noProof="0">
              <a:ln>
                <a:noFill/>
              </a:ln>
              <a:solidFill>
                <a:srgbClr val="064276"/>
              </a:solidFill>
              <a:effectLst/>
              <a:uLnTx/>
              <a:uFillTx/>
              <a:latin typeface="Helvetica"/>
              <a:ea typeface="+mj-ea"/>
              <a:cs typeface="Helvetica"/>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pic>
        <p:nvPicPr>
          <p:cNvPr id="7" name="Picture 6">
            <a:extLst>
              <a:ext uri="{FF2B5EF4-FFF2-40B4-BE49-F238E27FC236}">
                <a16:creationId xmlns:a16="http://schemas.microsoft.com/office/drawing/2014/main" id="{817281FF-2870-4376-912A-CF1CDB39243F}"/>
              </a:ext>
            </a:extLst>
          </p:cNvPr>
          <p:cNvPicPr>
            <a:picLocks noChangeAspect="1"/>
          </p:cNvPicPr>
          <p:nvPr/>
        </p:nvPicPr>
        <p:blipFill>
          <a:blip r:embed="rId9"/>
          <a:stretch>
            <a:fillRect/>
          </a:stretch>
        </p:blipFill>
        <p:spPr>
          <a:xfrm>
            <a:off x="6986585" y="1752419"/>
            <a:ext cx="4817584" cy="4041562"/>
          </a:xfrm>
          <a:prstGeom prst="rect">
            <a:avLst/>
          </a:prstGeom>
        </p:spPr>
      </p:pic>
    </p:spTree>
    <p:custDataLst>
      <p:tags r:id="rId1"/>
    </p:custDataLst>
    <p:extLst>
      <p:ext uri="{BB962C8B-B14F-4D97-AF65-F5344CB8AC3E}">
        <p14:creationId xmlns:p14="http://schemas.microsoft.com/office/powerpoint/2010/main" val="4282215856"/>
      </p:ext>
    </p:extLst>
  </p:cSld>
  <p:clrMapOvr>
    <a:masterClrMapping/>
  </p:clrMapOvr>
  <p:extLst>
    <p:ext uri="{6950BFC3-D8DA-4A85-94F7-54DA5524770B}">
      <p188:commentRel xmlns:p188="http://schemas.microsoft.com/office/powerpoint/2018/8/main" r:id="rId4"/>
    </p:ext>
  </p:extLs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9F420-F244-4EB7-89AC-CD5095751AFB}"/>
              </a:ext>
            </a:extLst>
          </p:cNvPr>
          <p:cNvSpPr>
            <a:spLocks noGrp="1"/>
          </p:cNvSpPr>
          <p:nvPr>
            <p:ph idx="1"/>
          </p:nvPr>
        </p:nvSpPr>
        <p:spPr/>
        <p:txBody>
          <a:bodyPr/>
          <a:lstStyle/>
          <a:p>
            <a:pPr marL="342900" indent="-342900">
              <a:buFont typeface="Arial" panose="020B0604020202020204" pitchFamily="34" charset="0"/>
              <a:buChar char="•"/>
            </a:pPr>
            <a:r>
              <a:rPr lang="en-US"/>
              <a:t>Assisters and community partners can submit questions to the OHP Bridge team in three primary ways: </a:t>
            </a:r>
          </a:p>
          <a:p>
            <a:pPr marL="1143000" lvl="1"/>
            <a:r>
              <a:rPr lang="en-US"/>
              <a:t>through their Community Partner Outreach Program (CPOP) ROCs</a:t>
            </a:r>
          </a:p>
          <a:p>
            <a:pPr marL="1143000" lvl="1"/>
            <a:r>
              <a:rPr lang="en-US"/>
              <a:t>via the OHP Bridge Email (</a:t>
            </a:r>
            <a:r>
              <a:rPr lang="en-US">
                <a:hlinkClick r:id="rId4"/>
              </a:rPr>
              <a:t>OHPBridge@oha.Oregon.gov</a:t>
            </a:r>
            <a:r>
              <a:rPr lang="en-US"/>
              <a:t>)</a:t>
            </a:r>
          </a:p>
          <a:p>
            <a:pPr marL="1143000" lvl="1"/>
            <a:r>
              <a:rPr lang="en-US">
                <a:hlinkClick r:id="rId5"/>
              </a:rPr>
              <a:t>Via the Oregon Health Update registration form</a:t>
            </a:r>
            <a:endParaRPr lang="en-US"/>
          </a:p>
          <a:p>
            <a:pPr marL="1143000" lvl="1"/>
            <a:r>
              <a:rPr lang="en-US"/>
              <a:t>Attending these monthly office hours. </a:t>
            </a:r>
          </a:p>
          <a:p>
            <a:pPr marL="342900" indent="-342900">
              <a:buFont typeface="Arial" panose="020B0604020202020204" pitchFamily="34" charset="0"/>
              <a:buChar char="•"/>
            </a:pPr>
            <a:r>
              <a:rPr lang="en-US"/>
              <a:t>Answers will be provided during the office hours each month.</a:t>
            </a:r>
          </a:p>
          <a:p>
            <a:pPr marL="342900" indent="-342900">
              <a:buFont typeface="Arial" panose="020B0604020202020204" pitchFamily="34" charset="0"/>
              <a:buChar char="•"/>
            </a:pPr>
            <a:r>
              <a:rPr lang="en-US"/>
              <a:t>Written responses will be sent out to the original inquirer following the office hours. </a:t>
            </a:r>
          </a:p>
          <a:p>
            <a:pPr marL="342900" indent="-342900">
              <a:buFont typeface="Arial" panose="020B0604020202020204" pitchFamily="34" charset="0"/>
              <a:buChar char="•"/>
            </a:pPr>
            <a:endParaRPr lang="en-US"/>
          </a:p>
        </p:txBody>
      </p:sp>
      <p:sp>
        <p:nvSpPr>
          <p:cNvPr id="2" name="Title 1">
            <a:extLst>
              <a:ext uri="{FF2B5EF4-FFF2-40B4-BE49-F238E27FC236}">
                <a16:creationId xmlns:a16="http://schemas.microsoft.com/office/drawing/2014/main" id="{8506AAF4-4697-4192-A1F2-E50C31C7312B}"/>
              </a:ext>
            </a:extLst>
          </p:cNvPr>
          <p:cNvSpPr>
            <a:spLocks noGrp="1"/>
          </p:cNvSpPr>
          <p:nvPr>
            <p:ph type="title"/>
          </p:nvPr>
        </p:nvSpPr>
        <p:spPr/>
        <p:txBody>
          <a:bodyPr/>
          <a:lstStyle/>
          <a:p>
            <a:r>
              <a:rPr lang="en-US"/>
              <a:t>Assister/Community Partner Inquiries</a:t>
            </a:r>
          </a:p>
        </p:txBody>
      </p:sp>
    </p:spTree>
    <p:extLst>
      <p:ext uri="{BB962C8B-B14F-4D97-AF65-F5344CB8AC3E}">
        <p14:creationId xmlns:p14="http://schemas.microsoft.com/office/powerpoint/2010/main" val="671101086"/>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024B21-9128-972C-F930-523255A81A41}"/>
              </a:ext>
            </a:extLst>
          </p:cNvPr>
          <p:cNvSpPr/>
          <p:nvPr/>
        </p:nvSpPr>
        <p:spPr>
          <a:xfrm>
            <a:off x="0" y="1000530"/>
            <a:ext cx="12192000" cy="533401"/>
          </a:xfrm>
          <a:prstGeom prst="rect">
            <a:avLst/>
          </a:prstGeom>
          <a:solidFill>
            <a:srgbClr val="06427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1F70EDC-F50B-640D-EC8B-6859A9AC293C}"/>
              </a:ext>
            </a:extLst>
          </p:cNvPr>
          <p:cNvSpPr/>
          <p:nvPr/>
        </p:nvSpPr>
        <p:spPr>
          <a:xfrm>
            <a:off x="3134531" y="-194003"/>
            <a:ext cx="5942967" cy="2922466"/>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C5C7754-D0AD-F6F2-8C7D-98BB47A1CE82}"/>
              </a:ext>
            </a:extLst>
          </p:cNvPr>
          <p:cNvSpPr txBox="1"/>
          <p:nvPr/>
        </p:nvSpPr>
        <p:spPr>
          <a:xfrm>
            <a:off x="661989" y="2660539"/>
            <a:ext cx="10868023" cy="815608"/>
          </a:xfrm>
          <a:prstGeom prst="rect">
            <a:avLst/>
          </a:prstGeom>
          <a:noFill/>
        </p:spPr>
        <p:txBody>
          <a:bodyPr wrap="square" lIns="91440" tIns="45720" rIns="91440" bIns="45720" rtlCol="0" anchor="t">
            <a:spAutoFit/>
          </a:bodyPr>
          <a:lstStyle/>
          <a:p>
            <a:pPr algn="ctr"/>
            <a:r>
              <a:rPr lang="es-419" sz="4700" b="1" err="1">
                <a:solidFill>
                  <a:srgbClr val="064276"/>
                </a:solidFill>
                <a:latin typeface="Helvetica"/>
                <a:ea typeface="Open Sans Extrabold"/>
                <a:cs typeface="Open Sans Extrabold"/>
              </a:rPr>
              <a:t>Actualizaciónes</a:t>
            </a:r>
            <a:r>
              <a:rPr lang="es-419" sz="4700" b="1">
                <a:solidFill>
                  <a:srgbClr val="064276"/>
                </a:solidFill>
                <a:latin typeface="Helvetica"/>
                <a:ea typeface="Open Sans Extrabold"/>
                <a:cs typeface="Open Sans Extrabold"/>
              </a:rPr>
              <a:t> de Salud de Oregon</a:t>
            </a:r>
          </a:p>
        </p:txBody>
      </p:sp>
      <p:sp>
        <p:nvSpPr>
          <p:cNvPr id="16" name="TextBox 15">
            <a:extLst>
              <a:ext uri="{FF2B5EF4-FFF2-40B4-BE49-F238E27FC236}">
                <a16:creationId xmlns:a16="http://schemas.microsoft.com/office/drawing/2014/main" id="{01F35087-2B71-384D-491A-33121E992146}"/>
              </a:ext>
            </a:extLst>
          </p:cNvPr>
          <p:cNvSpPr txBox="1"/>
          <p:nvPr/>
        </p:nvSpPr>
        <p:spPr>
          <a:xfrm>
            <a:off x="3413614" y="4728139"/>
            <a:ext cx="5384800" cy="872034"/>
          </a:xfrm>
          <a:prstGeom prst="rect">
            <a:avLst/>
          </a:prstGeom>
          <a:noFill/>
        </p:spPr>
        <p:txBody>
          <a:bodyPr wrap="square" lIns="91440" tIns="45720" rIns="91440" bIns="45720" rtlCol="0" anchor="t">
            <a:spAutoFit/>
          </a:bodyPr>
          <a:lstStyle/>
          <a:p>
            <a:pPr algn="ctr">
              <a:lnSpc>
                <a:spcPct val="150000"/>
              </a:lnSpc>
            </a:pPr>
            <a:r>
              <a:rPr lang="en-US">
                <a:solidFill>
                  <a:srgbClr val="064276"/>
                </a:solidFill>
                <a:latin typeface="Helvetica"/>
                <a:ea typeface="Open Sans Extrabold"/>
                <a:cs typeface="Open Sans Extrabold"/>
              </a:rPr>
              <a:t>18 de </a:t>
            </a:r>
            <a:r>
              <a:rPr lang="en-US" err="1">
                <a:solidFill>
                  <a:srgbClr val="064276"/>
                </a:solidFill>
                <a:latin typeface="Helvetica"/>
                <a:ea typeface="Open Sans Extrabold"/>
                <a:cs typeface="Open Sans Extrabold"/>
              </a:rPr>
              <a:t>diciembre</a:t>
            </a:r>
            <a:r>
              <a:rPr lang="en-US">
                <a:solidFill>
                  <a:srgbClr val="064276"/>
                </a:solidFill>
                <a:latin typeface="Helvetica"/>
                <a:ea typeface="Open Sans Extrabold"/>
                <a:cs typeface="Open Sans Extrabold"/>
              </a:rPr>
              <a:t> de 2024</a:t>
            </a:r>
          </a:p>
          <a:p>
            <a:pPr algn="ctr">
              <a:lnSpc>
                <a:spcPct val="150000"/>
              </a:lnSpc>
            </a:pPr>
            <a:r>
              <a:rPr lang="es-419">
                <a:solidFill>
                  <a:srgbClr val="064276"/>
                </a:solidFill>
                <a:latin typeface="Helvetica"/>
                <a:ea typeface="Open Sans Extrabold"/>
                <a:cs typeface="Open Sans Extrabold"/>
              </a:rPr>
              <a:t>¡Bienvenidos! La reunión comienza a la 2:05 </a:t>
            </a:r>
            <a:r>
              <a:rPr lang="es-419" err="1">
                <a:solidFill>
                  <a:srgbClr val="064276"/>
                </a:solidFill>
                <a:latin typeface="Helvetica"/>
                <a:ea typeface="Open Sans Extrabold"/>
                <a:cs typeface="Open Sans Extrabold"/>
              </a:rPr>
              <a:t>p.m</a:t>
            </a:r>
            <a:r>
              <a:rPr lang="en-US">
                <a:solidFill>
                  <a:srgbClr val="064276"/>
                </a:solidFill>
                <a:latin typeface="Helvetica"/>
                <a:ea typeface="Open Sans Extrabold"/>
                <a:cs typeface="Open Sans Extrabold"/>
              </a:rPr>
              <a:t>.</a:t>
            </a:r>
            <a:endParaRPr lang="en-US">
              <a:solidFill>
                <a:srgbClr val="064276"/>
              </a:solidFill>
              <a:latin typeface="Helvetica"/>
              <a:cs typeface="Helvetica"/>
            </a:endParaRPr>
          </a:p>
        </p:txBody>
      </p:sp>
      <p:grpSp>
        <p:nvGrpSpPr>
          <p:cNvPr id="5" name="Group 4">
            <a:extLst>
              <a:ext uri="{FF2B5EF4-FFF2-40B4-BE49-F238E27FC236}">
                <a16:creationId xmlns:a16="http://schemas.microsoft.com/office/drawing/2014/main" id="{F8C90222-4E43-ABCB-91CA-B4160E0FC8DC}"/>
              </a:ext>
            </a:extLst>
          </p:cNvPr>
          <p:cNvGrpSpPr/>
          <p:nvPr/>
        </p:nvGrpSpPr>
        <p:grpSpPr>
          <a:xfrm>
            <a:off x="3473082" y="774042"/>
            <a:ext cx="5161428" cy="936171"/>
            <a:chOff x="3403603" y="832771"/>
            <a:chExt cx="5161428" cy="936171"/>
          </a:xfrm>
        </p:grpSpPr>
        <p:pic>
          <p:nvPicPr>
            <p:cNvPr id="3" name="Graphic 2" descr="Oregon Department of Human Services logo">
              <a:extLst>
                <a:ext uri="{FF2B5EF4-FFF2-40B4-BE49-F238E27FC236}">
                  <a16:creationId xmlns:a16="http://schemas.microsoft.com/office/drawing/2014/main" id="{733E517C-8618-4B9F-D064-A7FD6AA358A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03603" y="944634"/>
              <a:ext cx="2495798" cy="712445"/>
            </a:xfrm>
            <a:prstGeom prst="rect">
              <a:avLst/>
            </a:prstGeom>
          </p:spPr>
        </p:pic>
        <p:cxnSp>
          <p:nvCxnSpPr>
            <p:cNvPr id="18" name="Straight Connector 17">
              <a:extLst>
                <a:ext uri="{FF2B5EF4-FFF2-40B4-BE49-F238E27FC236}">
                  <a16:creationId xmlns:a16="http://schemas.microsoft.com/office/drawing/2014/main" id="{BF9C0560-FC37-C7C6-A2EC-CF88B16318EA}"/>
                </a:ext>
                <a:ext uri="{C183D7F6-B498-43B3-948B-1728B52AA6E4}">
                  <adec:decorative xmlns:adec="http://schemas.microsoft.com/office/drawing/2017/decorative" val="1"/>
                </a:ext>
              </a:extLst>
            </p:cNvPr>
            <p:cNvCxnSpPr>
              <a:cxnSpLocks/>
            </p:cNvCxnSpPr>
            <p:nvPr/>
          </p:nvCxnSpPr>
          <p:spPr>
            <a:xfrm>
              <a:off x="6124136" y="832771"/>
              <a:ext cx="0" cy="936171"/>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Picture 3" descr="Oregon Health Authority Logo">
              <a:extLst>
                <a:ext uri="{FF2B5EF4-FFF2-40B4-BE49-F238E27FC236}">
                  <a16:creationId xmlns:a16="http://schemas.microsoft.com/office/drawing/2014/main" id="{F07CB26C-124A-3CD9-3E4D-BC186E04AD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3438" y="927881"/>
              <a:ext cx="2191593" cy="717814"/>
            </a:xfrm>
            <a:prstGeom prst="rect">
              <a:avLst/>
            </a:prstGeom>
          </p:spPr>
        </p:pic>
      </p:grpSp>
    </p:spTree>
    <p:extLst>
      <p:ext uri="{BB962C8B-B14F-4D97-AF65-F5344CB8AC3E}">
        <p14:creationId xmlns:p14="http://schemas.microsoft.com/office/powerpoint/2010/main" val="1699151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9F420-F244-4EB7-89AC-CD5095751AFB}"/>
              </a:ext>
            </a:extLst>
          </p:cNvPr>
          <p:cNvSpPr>
            <a:spLocks noGrp="1"/>
          </p:cNvSpPr>
          <p:nvPr>
            <p:ph idx="1"/>
          </p:nvPr>
        </p:nvSpPr>
        <p:spPr>
          <a:xfrm>
            <a:off x="609600" y="1400432"/>
            <a:ext cx="11364227" cy="5198075"/>
          </a:xfrm>
        </p:spPr>
        <p:txBody>
          <a:bodyPr/>
          <a:lstStyle/>
          <a:p>
            <a:pPr marL="342900" indent="-342900">
              <a:spcAft>
                <a:spcPts val="600"/>
              </a:spcAft>
              <a:buFont typeface="Arial" panose="020B0604020202020204" pitchFamily="34" charset="0"/>
              <a:buChar char="•"/>
            </a:pPr>
            <a:r>
              <a:rPr lang="es-US" sz="2400" b="0" i="0" strike="noStrike" cap="none" baseline="0">
                <a:solidFill>
                  <a:srgbClr val="000000"/>
                </a:solidFill>
                <a:effectLst/>
                <a:ea typeface="Calibri"/>
                <a:cs typeface="Helvetica" panose="020B0604020202020204" pitchFamily="34" charset="0"/>
              </a:rPr>
              <a:t>Los asistentes y socios comunitarios pueden enviar preguntas al equipo de Puente a OHP en tres formas: </a:t>
            </a:r>
          </a:p>
          <a:p>
            <a:pPr marL="1143000" lvl="1">
              <a:spcAft>
                <a:spcPts val="600"/>
              </a:spcAft>
            </a:pPr>
            <a:r>
              <a:rPr lang="es-US" sz="2400" b="0" i="0" strike="noStrike" cap="none" baseline="0">
                <a:solidFill>
                  <a:srgbClr val="000000"/>
                </a:solidFill>
                <a:effectLst/>
                <a:ea typeface="Calibri"/>
                <a:cs typeface="Helvetica" panose="020B0604020202020204" pitchFamily="34" charset="0"/>
              </a:rPr>
              <a:t>a través de su </a:t>
            </a:r>
            <a:r>
              <a:rPr lang="es-419" sz="2400" b="0" i="0" strike="noStrike" cap="none" baseline="0">
                <a:solidFill>
                  <a:srgbClr val="000000"/>
                </a:solidFill>
                <a:effectLst/>
                <a:ea typeface="Calibri"/>
                <a:cs typeface="Helvetica" panose="020B0604020202020204" pitchFamily="34" charset="0"/>
              </a:rPr>
              <a:t>Coordinador/a de Alcance </a:t>
            </a:r>
            <a:r>
              <a:rPr lang="es-419">
                <a:ea typeface="Calibri"/>
                <a:cs typeface="Helvetica" panose="020B0604020202020204" pitchFamily="34" charset="0"/>
              </a:rPr>
              <a:t>R</a:t>
            </a:r>
            <a:r>
              <a:rPr lang="es-419" sz="2400" b="0" i="0" strike="noStrike" cap="none" baseline="0">
                <a:solidFill>
                  <a:srgbClr val="000000"/>
                </a:solidFill>
                <a:effectLst/>
                <a:ea typeface="Calibri"/>
                <a:cs typeface="Helvetica" panose="020B0604020202020204" pitchFamily="34" charset="0"/>
              </a:rPr>
              <a:t>egional (ROC, por sus siglas en inglés)</a:t>
            </a:r>
            <a:r>
              <a:rPr lang="es-US" sz="2400" b="0" i="0" strike="noStrike" cap="none" baseline="0">
                <a:solidFill>
                  <a:srgbClr val="000000"/>
                </a:solidFill>
                <a:effectLst/>
                <a:ea typeface="Calibri"/>
                <a:cs typeface="Helvetica" panose="020B0604020202020204" pitchFamily="34" charset="0"/>
              </a:rPr>
              <a:t> del Programa de Alcance </a:t>
            </a:r>
            <a:r>
              <a:rPr lang="es-US">
                <a:ea typeface="Calibri"/>
                <a:cs typeface="Helvetica" panose="020B0604020202020204" pitchFamily="34" charset="0"/>
              </a:rPr>
              <a:t>para</a:t>
            </a:r>
            <a:r>
              <a:rPr lang="es-US" sz="2400" b="0" i="0" strike="noStrike" cap="none" baseline="0">
                <a:solidFill>
                  <a:srgbClr val="000000"/>
                </a:solidFill>
                <a:effectLst/>
                <a:ea typeface="Calibri"/>
                <a:cs typeface="Helvetica" panose="020B0604020202020204" pitchFamily="34" charset="0"/>
              </a:rPr>
              <a:t> Socios Comunitarios (CPOP);</a:t>
            </a:r>
          </a:p>
          <a:p>
            <a:pPr marL="1143000" lvl="1">
              <a:spcAft>
                <a:spcPts val="600"/>
              </a:spcAft>
            </a:pPr>
            <a:r>
              <a:rPr lang="es-US" sz="2400" b="0" i="0" strike="noStrike" cap="none" baseline="0">
                <a:solidFill>
                  <a:srgbClr val="000000"/>
                </a:solidFill>
                <a:effectLst/>
                <a:ea typeface="Calibri"/>
                <a:cs typeface="Helvetica" panose="020B0604020202020204" pitchFamily="34" charset="0"/>
              </a:rPr>
              <a:t>por medio del correo electrónico de Puente a OHP (</a:t>
            </a:r>
            <a:r>
              <a:rPr lang="es-US" sz="2400" b="0" i="0" strike="noStrike" cap="none" baseline="0">
                <a:solidFill>
                  <a:srgbClr val="000000"/>
                </a:solidFill>
                <a:effectLst/>
                <a:ea typeface="Calibri"/>
                <a:cs typeface="Helvetica" panose="020B0604020202020204" pitchFamily="34" charset="0"/>
                <a:hlinkClick r:id="rId3" history="0"/>
              </a:rPr>
              <a:t>OHPBridge@oha.Oregon.gov</a:t>
            </a:r>
            <a:r>
              <a:rPr lang="es-US" sz="2400" b="0" i="0" strike="noStrike" cap="none" baseline="0">
                <a:solidFill>
                  <a:srgbClr val="000000"/>
                </a:solidFill>
                <a:effectLst/>
                <a:ea typeface="Calibri"/>
                <a:cs typeface="Helvetica" panose="020B0604020202020204" pitchFamily="34" charset="0"/>
              </a:rPr>
              <a:t>);</a:t>
            </a:r>
          </a:p>
          <a:p>
            <a:pPr marL="1143000" lvl="1">
              <a:spcAft>
                <a:spcPts val="600"/>
              </a:spcAft>
            </a:pPr>
            <a:r>
              <a:rPr lang="es-ES" sz="2400" b="0" i="0" strike="noStrike" cap="none" baseline="0">
                <a:solidFill>
                  <a:srgbClr val="000000"/>
                </a:solidFill>
                <a:effectLst/>
                <a:ea typeface="Calibri"/>
                <a:cs typeface="Helvetica" panose="020B0604020202020204" pitchFamily="34" charset="0"/>
                <a:hlinkClick r:id="rId4"/>
              </a:rPr>
              <a:t>a través del formulario de registración de Actualizaciones de Salud de Oregon;</a:t>
            </a:r>
            <a:endParaRPr lang="en-US">
              <a:cs typeface="Helvetica" panose="020B0604020202020204" pitchFamily="34" charset="0"/>
            </a:endParaRPr>
          </a:p>
          <a:p>
            <a:pPr marL="1143000" lvl="1">
              <a:spcAft>
                <a:spcPts val="600"/>
              </a:spcAft>
            </a:pPr>
            <a:r>
              <a:rPr lang="es-US">
                <a:ea typeface="Calibri"/>
                <a:cs typeface="Helvetica" panose="020B0604020202020204" pitchFamily="34" charset="0"/>
              </a:rPr>
              <a:t>e</a:t>
            </a:r>
            <a:r>
              <a:rPr lang="es-US" sz="2400" b="0" i="0" strike="noStrike" cap="none" baseline="0">
                <a:solidFill>
                  <a:srgbClr val="000000"/>
                </a:solidFill>
                <a:effectLst/>
                <a:ea typeface="Calibri"/>
                <a:cs typeface="Helvetica" panose="020B0604020202020204" pitchFamily="34" charset="0"/>
              </a:rPr>
              <a:t>n estas reuniones mensuales</a:t>
            </a:r>
          </a:p>
          <a:p>
            <a:pPr marL="342900" indent="-342900">
              <a:spcAft>
                <a:spcPts val="600"/>
              </a:spcAft>
              <a:buFont typeface="Arial" panose="020B0604020202020204" pitchFamily="34" charset="0"/>
              <a:buChar char="•"/>
            </a:pPr>
            <a:r>
              <a:rPr lang="es-US" sz="2400" b="0" i="0" strike="noStrike" cap="none" baseline="0">
                <a:solidFill>
                  <a:srgbClr val="000000"/>
                </a:solidFill>
                <a:effectLst/>
                <a:ea typeface="Calibri"/>
                <a:cs typeface="Helvetica" panose="020B0604020202020204" pitchFamily="34" charset="0"/>
              </a:rPr>
              <a:t>Las respuestas se brindarán durante el seminario web de cada mes</a:t>
            </a:r>
          </a:p>
          <a:p>
            <a:pPr marL="342900" indent="-342900">
              <a:spcAft>
                <a:spcPts val="600"/>
              </a:spcAft>
              <a:buFont typeface="Arial" panose="020B0604020202020204" pitchFamily="34" charset="0"/>
              <a:buChar char="•"/>
            </a:pPr>
            <a:r>
              <a:rPr lang="es-US" sz="2400" b="0" i="0" strike="noStrike" cap="none" baseline="0">
                <a:solidFill>
                  <a:srgbClr val="000000"/>
                </a:solidFill>
                <a:effectLst/>
                <a:ea typeface="Calibri"/>
                <a:cs typeface="Helvetica" panose="020B0604020202020204" pitchFamily="34" charset="0"/>
              </a:rPr>
              <a:t>Las respuestas escritas se enviarán a la persona que hizo la pregunta después del seminario web</a:t>
            </a:r>
          </a:p>
          <a:p>
            <a:pPr marL="342900" indent="-342900">
              <a:buFont typeface="Arial" panose="020B0604020202020204" pitchFamily="34" charset="0"/>
              <a:buChar char="•"/>
            </a:pPr>
            <a:endParaRPr lang="en-US"/>
          </a:p>
        </p:txBody>
      </p:sp>
      <p:sp>
        <p:nvSpPr>
          <p:cNvPr id="2" name="Title 1">
            <a:extLst>
              <a:ext uri="{FF2B5EF4-FFF2-40B4-BE49-F238E27FC236}">
                <a16:creationId xmlns:a16="http://schemas.microsoft.com/office/drawing/2014/main" id="{8506AAF4-4697-4192-A1F2-E50C31C7312B}"/>
              </a:ext>
            </a:extLst>
          </p:cNvPr>
          <p:cNvSpPr>
            <a:spLocks noGrp="1"/>
          </p:cNvSpPr>
          <p:nvPr>
            <p:ph type="title"/>
          </p:nvPr>
        </p:nvSpPr>
        <p:spPr/>
        <p:txBody>
          <a:bodyPr/>
          <a:lstStyle/>
          <a:p>
            <a:r>
              <a:rPr lang="es-US">
                <a:solidFill>
                  <a:srgbClr val="FFFFFF"/>
                </a:solidFill>
                <a:latin typeface="Helvetica"/>
                <a:ea typeface="Helvetica"/>
                <a:cs typeface="Helvetica"/>
              </a:rPr>
              <a:t>Pregunt</a:t>
            </a:r>
            <a:r>
              <a:rPr lang="es-US" sz="3200" b="1" i="0" strike="noStrike" cap="none" baseline="0">
                <a:solidFill>
                  <a:srgbClr val="FFFFFF"/>
                </a:solidFill>
                <a:effectLst/>
                <a:latin typeface="Helvetica"/>
                <a:ea typeface="Helvetica"/>
                <a:cs typeface="Helvetica"/>
              </a:rPr>
              <a:t>as de socios comunitarios</a:t>
            </a:r>
          </a:p>
        </p:txBody>
      </p:sp>
    </p:spTree>
    <p:extLst>
      <p:ext uri="{BB962C8B-B14F-4D97-AF65-F5344CB8AC3E}">
        <p14:creationId xmlns:p14="http://schemas.microsoft.com/office/powerpoint/2010/main" val="2213545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89EA3-9A9A-48B1-9115-C6FF5C826B95}"/>
              </a:ext>
            </a:extLst>
          </p:cNvPr>
          <p:cNvSpPr>
            <a:spLocks noGrp="1"/>
          </p:cNvSpPr>
          <p:nvPr>
            <p:ph type="title"/>
          </p:nvPr>
        </p:nvSpPr>
        <p:spPr/>
        <p:txBody>
          <a:bodyPr>
            <a:normAutofit/>
          </a:bodyPr>
          <a:lstStyle/>
          <a:p>
            <a:r>
              <a:rPr lang="en-US"/>
              <a:t>Question: Billing Address and Payor ID</a:t>
            </a:r>
          </a:p>
        </p:txBody>
      </p:sp>
      <p:sp>
        <p:nvSpPr>
          <p:cNvPr id="4" name="Content Placeholder 2">
            <a:extLst>
              <a:ext uri="{FF2B5EF4-FFF2-40B4-BE49-F238E27FC236}">
                <a16:creationId xmlns:a16="http://schemas.microsoft.com/office/drawing/2014/main" id="{46CAE91E-4AE2-1BA0-2FC8-613159AD9846}"/>
              </a:ext>
            </a:extLst>
          </p:cNvPr>
          <p:cNvSpPr txBox="1">
            <a:spLocks/>
          </p:cNvSpPr>
          <p:nvPr/>
        </p:nvSpPr>
        <p:spPr>
          <a:xfrm>
            <a:off x="281709" y="1366982"/>
            <a:ext cx="11628582" cy="5254034"/>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0"/>
              </a:spcBef>
              <a:spcAft>
                <a:spcPts val="1200"/>
              </a:spcAft>
              <a:buClr>
                <a:schemeClr val="accent1"/>
              </a:buClr>
              <a:buSzPct val="100000"/>
              <a:buFont typeface="Arial" panose="020B0604020202020204" pitchFamily="34" charset="0"/>
              <a:buChar char="•"/>
              <a:defRPr sz="2400" kern="1200">
                <a:solidFill>
                  <a:srgbClr val="000000"/>
                </a:solidFill>
                <a:latin typeface="+mn-lt"/>
                <a:ea typeface="+mn-ea"/>
                <a:cs typeface="+mn-cs"/>
              </a:defRPr>
            </a:lvl1pPr>
            <a:lvl2pPr marL="800100" indent="-34290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2400" kern="1200">
                <a:solidFill>
                  <a:srgbClr val="000000"/>
                </a:solidFill>
                <a:latin typeface="+mn-lt"/>
                <a:ea typeface="+mn-ea"/>
                <a:cs typeface="+mn-cs"/>
              </a:defRPr>
            </a:lvl2pPr>
            <a:lvl3pPr marL="1257300" indent="-34290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24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t>Question: </a:t>
            </a:r>
          </a:p>
          <a:p>
            <a:pPr marL="0" indent="0" algn="ctr">
              <a:buNone/>
            </a:pPr>
            <a:r>
              <a:rPr lang="en-US">
                <a:latin typeface="Aptos" panose="020B0004020202020204" pitchFamily="34" charset="0"/>
                <a:ea typeface="Aptos" panose="020B0004020202020204" pitchFamily="34" charset="0"/>
                <a:cs typeface="Aptos" panose="020B0004020202020204" pitchFamily="34" charset="0"/>
              </a:rPr>
              <a:t>We just received our first client who is eligible for OHP Bridge and would like to know how billing should be done for clients under this plan? Do we bill DMAP? Do we bill EOCCO? Is there a breakdown of different plans and how to bill? </a:t>
            </a:r>
            <a:r>
              <a:rPr lang="en-US" sz="1800">
                <a:latin typeface="Aptos" panose="020B0004020202020204" pitchFamily="34" charset="0"/>
                <a:ea typeface="Aptos" panose="020B0004020202020204" pitchFamily="34" charset="0"/>
                <a:cs typeface="Aptos" panose="020B0004020202020204" pitchFamily="34" charset="0"/>
              </a:rPr>
              <a:t> </a:t>
            </a:r>
            <a:endParaRPr lang="en-US">
              <a:latin typeface="Aptos" panose="020B0004020202020204" pitchFamily="34" charset="0"/>
              <a:ea typeface="Aptos" panose="020B0004020202020204" pitchFamily="34" charset="0"/>
              <a:cs typeface="Aptos" panose="020B0004020202020204" pitchFamily="34" charset="0"/>
            </a:endParaRPr>
          </a:p>
          <a:p>
            <a:pPr marL="0" indent="0" algn="ctr">
              <a:buFont typeface="Arial" panose="020B0604020202020204" pitchFamily="34" charset="0"/>
              <a:buNone/>
            </a:pPr>
            <a:endParaRPr lang="en-US">
              <a:latin typeface="Aptos" panose="020B0004020202020204" pitchFamily="34" charset="0"/>
              <a:ea typeface="Aptos" panose="020B0004020202020204" pitchFamily="34" charset="0"/>
              <a:cs typeface="Aptos" panose="020B0004020202020204" pitchFamily="34" charset="0"/>
            </a:endParaRPr>
          </a:p>
          <a:p>
            <a:pPr marL="0" indent="0" algn="ctr">
              <a:buFont typeface="Arial" panose="020B0604020202020204" pitchFamily="34" charset="0"/>
              <a:buNone/>
            </a:pPr>
            <a:r>
              <a:rPr lang="en-US">
                <a:latin typeface="Aptos" panose="020B0004020202020204" pitchFamily="34" charset="0"/>
                <a:ea typeface="Aptos" panose="020B0004020202020204" pitchFamily="34" charset="0"/>
                <a:cs typeface="Aptos" panose="020B0004020202020204" pitchFamily="34" charset="0"/>
              </a:rPr>
              <a:t>What claims mailing address and electronic payer ID should we use to submit medical claims to OHP Bridge?</a:t>
            </a:r>
            <a:endParaRPr lang="en-US" sz="600" b="1"/>
          </a:p>
          <a:p>
            <a:pPr marL="0" indent="0" algn="ctr">
              <a:buFont typeface="Arial" panose="020B0604020202020204" pitchFamily="34" charset="0"/>
              <a:buNone/>
            </a:pPr>
            <a:endParaRPr lang="en-US"/>
          </a:p>
        </p:txBody>
      </p:sp>
    </p:spTree>
    <p:extLst>
      <p:ext uri="{BB962C8B-B14F-4D97-AF65-F5344CB8AC3E}">
        <p14:creationId xmlns:p14="http://schemas.microsoft.com/office/powerpoint/2010/main" val="4182897560"/>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89EA3-9A9A-48B1-9115-C6FF5C826B95}"/>
              </a:ext>
            </a:extLst>
          </p:cNvPr>
          <p:cNvSpPr>
            <a:spLocks noGrp="1"/>
          </p:cNvSpPr>
          <p:nvPr>
            <p:ph type="title"/>
          </p:nvPr>
        </p:nvSpPr>
        <p:spPr>
          <a:xfrm>
            <a:off x="390564" y="404444"/>
            <a:ext cx="11135934" cy="729508"/>
          </a:xfrm>
        </p:spPr>
        <p:txBody>
          <a:bodyPr>
            <a:noAutofit/>
          </a:bodyPr>
          <a:lstStyle/>
          <a:p>
            <a:r>
              <a:rPr lang="en-US" sz="2900" err="1"/>
              <a:t>Pregunta</a:t>
            </a:r>
            <a:r>
              <a:rPr lang="en-US" sz="2900"/>
              <a:t>: </a:t>
            </a:r>
            <a:r>
              <a:rPr lang="en-US" sz="2900" err="1"/>
              <a:t>Dirección</a:t>
            </a:r>
            <a:r>
              <a:rPr lang="en-US" sz="2900"/>
              <a:t> de </a:t>
            </a:r>
            <a:r>
              <a:rPr lang="en-US" sz="2900" err="1"/>
              <a:t>facturación</a:t>
            </a:r>
            <a:r>
              <a:rPr lang="en-US" sz="2900"/>
              <a:t> e ID del </a:t>
            </a:r>
            <a:r>
              <a:rPr lang="en-US" sz="2900" err="1"/>
              <a:t>pagador</a:t>
            </a:r>
            <a:endParaRPr lang="en-US" sz="2900"/>
          </a:p>
        </p:txBody>
      </p:sp>
      <p:sp>
        <p:nvSpPr>
          <p:cNvPr id="4" name="Content Placeholder 2">
            <a:extLst>
              <a:ext uri="{FF2B5EF4-FFF2-40B4-BE49-F238E27FC236}">
                <a16:creationId xmlns:a16="http://schemas.microsoft.com/office/drawing/2014/main" id="{46CAE91E-4AE2-1BA0-2FC8-613159AD9846}"/>
              </a:ext>
            </a:extLst>
          </p:cNvPr>
          <p:cNvSpPr txBox="1">
            <a:spLocks/>
          </p:cNvSpPr>
          <p:nvPr/>
        </p:nvSpPr>
        <p:spPr>
          <a:xfrm>
            <a:off x="281709" y="1366982"/>
            <a:ext cx="11628582" cy="5254034"/>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0"/>
              </a:spcBef>
              <a:spcAft>
                <a:spcPts val="1200"/>
              </a:spcAft>
              <a:buClr>
                <a:schemeClr val="accent1"/>
              </a:buClr>
              <a:buSzPct val="100000"/>
              <a:buFont typeface="Arial" panose="020B0604020202020204" pitchFamily="34" charset="0"/>
              <a:buChar char="•"/>
              <a:defRPr sz="2400" kern="1200">
                <a:solidFill>
                  <a:srgbClr val="000000"/>
                </a:solidFill>
                <a:latin typeface="+mn-lt"/>
                <a:ea typeface="+mn-ea"/>
                <a:cs typeface="+mn-cs"/>
              </a:defRPr>
            </a:lvl1pPr>
            <a:lvl2pPr marL="800100" indent="-34290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2400" kern="1200">
                <a:solidFill>
                  <a:srgbClr val="000000"/>
                </a:solidFill>
                <a:latin typeface="+mn-lt"/>
                <a:ea typeface="+mn-ea"/>
                <a:cs typeface="+mn-cs"/>
              </a:defRPr>
            </a:lvl2pPr>
            <a:lvl3pPr marL="1257300" indent="-34290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24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err="1"/>
              <a:t>Pregunta</a:t>
            </a:r>
            <a:r>
              <a:rPr lang="en-US" b="1"/>
              <a:t>: </a:t>
            </a:r>
          </a:p>
          <a:p>
            <a:pPr marL="0" indent="0" algn="ctr">
              <a:buNone/>
            </a:pPr>
            <a:r>
              <a:rPr lang="es-419">
                <a:latin typeface="Aptos" panose="020B0004020202020204" pitchFamily="34" charset="0"/>
                <a:ea typeface="Aptos" panose="020B0004020202020204" pitchFamily="34" charset="0"/>
                <a:cs typeface="Aptos" panose="020B0004020202020204" pitchFamily="34" charset="0"/>
              </a:rPr>
              <a:t>Acabamos de recibir a nuestro primer cliente elegible a Puente a OHP y nos gustaría saber cómo se debe facturar a los clientes de este plan. ¿Facturamos a DMAP? ¿Facturamos a EOCCO? ¿Existe un listado de los diferentes planes y de cómo facturar? </a:t>
            </a:r>
            <a:r>
              <a:rPr lang="en-US" sz="1800">
                <a:latin typeface="Aptos" panose="020B0004020202020204" pitchFamily="34" charset="0"/>
                <a:ea typeface="Aptos" panose="020B0004020202020204" pitchFamily="34" charset="0"/>
                <a:cs typeface="Aptos" panose="020B0004020202020204" pitchFamily="34" charset="0"/>
              </a:rPr>
              <a:t> </a:t>
            </a:r>
            <a:endParaRPr lang="en-US">
              <a:latin typeface="Aptos" panose="020B0004020202020204" pitchFamily="34" charset="0"/>
              <a:ea typeface="Aptos" panose="020B0004020202020204" pitchFamily="34" charset="0"/>
              <a:cs typeface="Aptos" panose="020B0004020202020204" pitchFamily="34" charset="0"/>
            </a:endParaRPr>
          </a:p>
          <a:p>
            <a:pPr marL="0" indent="0" algn="ctr">
              <a:buFont typeface="Arial" panose="020B0604020202020204" pitchFamily="34" charset="0"/>
              <a:buNone/>
            </a:pPr>
            <a:endParaRPr lang="en-US">
              <a:latin typeface="Aptos" panose="020B0004020202020204" pitchFamily="34" charset="0"/>
              <a:ea typeface="Aptos" panose="020B0004020202020204" pitchFamily="34" charset="0"/>
              <a:cs typeface="Aptos" panose="020B0004020202020204" pitchFamily="34" charset="0"/>
            </a:endParaRPr>
          </a:p>
          <a:p>
            <a:pPr marL="0" indent="0" algn="ctr">
              <a:buFont typeface="Arial" panose="020B0604020202020204" pitchFamily="34" charset="0"/>
              <a:buNone/>
            </a:pPr>
            <a:r>
              <a:rPr lang="en-US">
                <a:latin typeface="Aptos" panose="020B0004020202020204" pitchFamily="34" charset="0"/>
                <a:ea typeface="Aptos" panose="020B0004020202020204" pitchFamily="34" charset="0"/>
                <a:cs typeface="Aptos" panose="020B0004020202020204" pitchFamily="34" charset="0"/>
              </a:rPr>
              <a:t>¿</a:t>
            </a:r>
            <a:r>
              <a:rPr lang="en-US" err="1">
                <a:latin typeface="Aptos" panose="020B0004020202020204" pitchFamily="34" charset="0"/>
                <a:ea typeface="Aptos" panose="020B0004020202020204" pitchFamily="34" charset="0"/>
                <a:cs typeface="Aptos" panose="020B0004020202020204" pitchFamily="34" charset="0"/>
              </a:rPr>
              <a:t>Qué</a:t>
            </a:r>
            <a:r>
              <a:rPr lang="en-US">
                <a:latin typeface="Aptos" panose="020B0004020202020204" pitchFamily="34" charset="0"/>
                <a:ea typeface="Aptos" panose="020B0004020202020204" pitchFamily="34" charset="0"/>
                <a:cs typeface="Aptos" panose="020B0004020202020204" pitchFamily="34" charset="0"/>
              </a:rPr>
              <a:t> </a:t>
            </a:r>
            <a:r>
              <a:rPr lang="en-US" err="1">
                <a:latin typeface="Aptos" panose="020B0004020202020204" pitchFamily="34" charset="0"/>
                <a:ea typeface="Aptos" panose="020B0004020202020204" pitchFamily="34" charset="0"/>
                <a:cs typeface="Aptos" panose="020B0004020202020204" pitchFamily="34" charset="0"/>
              </a:rPr>
              <a:t>dirección</a:t>
            </a:r>
            <a:r>
              <a:rPr lang="en-US">
                <a:latin typeface="Aptos" panose="020B0004020202020204" pitchFamily="34" charset="0"/>
                <a:ea typeface="Aptos" panose="020B0004020202020204" pitchFamily="34" charset="0"/>
                <a:cs typeface="Aptos" panose="020B0004020202020204" pitchFamily="34" charset="0"/>
              </a:rPr>
              <a:t> e </a:t>
            </a:r>
            <a:r>
              <a:rPr lang="en-US" err="1">
                <a:latin typeface="Aptos" panose="020B0004020202020204" pitchFamily="34" charset="0"/>
                <a:ea typeface="Aptos" panose="020B0004020202020204" pitchFamily="34" charset="0"/>
                <a:cs typeface="Aptos" panose="020B0004020202020204" pitchFamily="34" charset="0"/>
              </a:rPr>
              <a:t>identificación</a:t>
            </a:r>
            <a:r>
              <a:rPr lang="en-US">
                <a:latin typeface="Aptos" panose="020B0004020202020204" pitchFamily="34" charset="0"/>
                <a:ea typeface="Aptos" panose="020B0004020202020204" pitchFamily="34" charset="0"/>
                <a:cs typeface="Aptos" panose="020B0004020202020204" pitchFamily="34" charset="0"/>
              </a:rPr>
              <a:t> </a:t>
            </a:r>
            <a:r>
              <a:rPr lang="en-US" err="1">
                <a:latin typeface="Aptos" panose="020B0004020202020204" pitchFamily="34" charset="0"/>
                <a:ea typeface="Aptos" panose="020B0004020202020204" pitchFamily="34" charset="0"/>
                <a:cs typeface="Aptos" panose="020B0004020202020204" pitchFamily="34" charset="0"/>
              </a:rPr>
              <a:t>electrónica</a:t>
            </a:r>
            <a:r>
              <a:rPr lang="en-US">
                <a:latin typeface="Aptos" panose="020B0004020202020204" pitchFamily="34" charset="0"/>
                <a:ea typeface="Aptos" panose="020B0004020202020204" pitchFamily="34" charset="0"/>
                <a:cs typeface="Aptos" panose="020B0004020202020204" pitchFamily="34" charset="0"/>
              </a:rPr>
              <a:t> del </a:t>
            </a:r>
            <a:r>
              <a:rPr lang="en-US" err="1">
                <a:latin typeface="Aptos" panose="020B0004020202020204" pitchFamily="34" charset="0"/>
                <a:ea typeface="Aptos" panose="020B0004020202020204" pitchFamily="34" charset="0"/>
                <a:cs typeface="Aptos" panose="020B0004020202020204" pitchFamily="34" charset="0"/>
              </a:rPr>
              <a:t>pagador</a:t>
            </a:r>
            <a:r>
              <a:rPr lang="en-US">
                <a:latin typeface="Aptos" panose="020B0004020202020204" pitchFamily="34" charset="0"/>
                <a:ea typeface="Aptos" panose="020B0004020202020204" pitchFamily="34" charset="0"/>
                <a:cs typeface="Aptos" panose="020B0004020202020204" pitchFamily="34" charset="0"/>
              </a:rPr>
              <a:t> </a:t>
            </a:r>
            <a:r>
              <a:rPr lang="en-US" err="1">
                <a:latin typeface="Aptos" panose="020B0004020202020204" pitchFamily="34" charset="0"/>
                <a:ea typeface="Aptos" panose="020B0004020202020204" pitchFamily="34" charset="0"/>
                <a:cs typeface="Aptos" panose="020B0004020202020204" pitchFamily="34" charset="0"/>
              </a:rPr>
              <a:t>debemos</a:t>
            </a:r>
            <a:r>
              <a:rPr lang="en-US">
                <a:latin typeface="Aptos" panose="020B0004020202020204" pitchFamily="34" charset="0"/>
                <a:ea typeface="Aptos" panose="020B0004020202020204" pitchFamily="34" charset="0"/>
                <a:cs typeface="Aptos" panose="020B0004020202020204" pitchFamily="34" charset="0"/>
              </a:rPr>
              <a:t> </a:t>
            </a:r>
            <a:r>
              <a:rPr lang="en-US" err="1">
                <a:latin typeface="Aptos" panose="020B0004020202020204" pitchFamily="34" charset="0"/>
                <a:ea typeface="Aptos" panose="020B0004020202020204" pitchFamily="34" charset="0"/>
                <a:cs typeface="Aptos" panose="020B0004020202020204" pitchFamily="34" charset="0"/>
              </a:rPr>
              <a:t>utilizar</a:t>
            </a:r>
            <a:r>
              <a:rPr lang="en-US">
                <a:latin typeface="Aptos" panose="020B0004020202020204" pitchFamily="34" charset="0"/>
                <a:ea typeface="Aptos" panose="020B0004020202020204" pitchFamily="34" charset="0"/>
                <a:cs typeface="Aptos" panose="020B0004020202020204" pitchFamily="34" charset="0"/>
              </a:rPr>
              <a:t> para </a:t>
            </a:r>
            <a:r>
              <a:rPr lang="en-US" err="1">
                <a:latin typeface="Aptos" panose="020B0004020202020204" pitchFamily="34" charset="0"/>
                <a:ea typeface="Aptos" panose="020B0004020202020204" pitchFamily="34" charset="0"/>
                <a:cs typeface="Aptos" panose="020B0004020202020204" pitchFamily="34" charset="0"/>
              </a:rPr>
              <a:t>presentar</a:t>
            </a:r>
            <a:r>
              <a:rPr lang="en-US">
                <a:latin typeface="Aptos" panose="020B0004020202020204" pitchFamily="34" charset="0"/>
                <a:ea typeface="Aptos" panose="020B0004020202020204" pitchFamily="34" charset="0"/>
                <a:cs typeface="Aptos" panose="020B0004020202020204" pitchFamily="34" charset="0"/>
              </a:rPr>
              <a:t> </a:t>
            </a:r>
            <a:r>
              <a:rPr lang="en-US" err="1">
                <a:latin typeface="Aptos" panose="020B0004020202020204" pitchFamily="34" charset="0"/>
                <a:ea typeface="Aptos" panose="020B0004020202020204" pitchFamily="34" charset="0"/>
                <a:cs typeface="Aptos" panose="020B0004020202020204" pitchFamily="34" charset="0"/>
              </a:rPr>
              <a:t>los</a:t>
            </a:r>
            <a:r>
              <a:rPr lang="en-US">
                <a:latin typeface="Aptos" panose="020B0004020202020204" pitchFamily="34" charset="0"/>
                <a:ea typeface="Aptos" panose="020B0004020202020204" pitchFamily="34" charset="0"/>
                <a:cs typeface="Aptos" panose="020B0004020202020204" pitchFamily="34" charset="0"/>
              </a:rPr>
              <a:t> </a:t>
            </a:r>
            <a:r>
              <a:rPr lang="en-US" err="1">
                <a:latin typeface="Aptos" panose="020B0004020202020204" pitchFamily="34" charset="0"/>
                <a:ea typeface="Aptos" panose="020B0004020202020204" pitchFamily="34" charset="0"/>
                <a:cs typeface="Aptos" panose="020B0004020202020204" pitchFamily="34" charset="0"/>
              </a:rPr>
              <a:t>reembolsos</a:t>
            </a:r>
            <a:r>
              <a:rPr lang="en-US">
                <a:latin typeface="Aptos" panose="020B0004020202020204" pitchFamily="34" charset="0"/>
                <a:ea typeface="Aptos" panose="020B0004020202020204" pitchFamily="34" charset="0"/>
                <a:cs typeface="Aptos" panose="020B0004020202020204" pitchFamily="34" charset="0"/>
              </a:rPr>
              <a:t> medicos de Puente a OHP?</a:t>
            </a:r>
            <a:endParaRPr lang="en-US" sz="600" b="1"/>
          </a:p>
          <a:p>
            <a:pPr marL="0" indent="0" algn="ctr">
              <a:buFont typeface="Arial" panose="020B0604020202020204" pitchFamily="34" charset="0"/>
              <a:buNone/>
            </a:pPr>
            <a:endParaRPr lang="en-US"/>
          </a:p>
        </p:txBody>
      </p:sp>
    </p:spTree>
    <p:extLst>
      <p:ext uri="{BB962C8B-B14F-4D97-AF65-F5344CB8AC3E}">
        <p14:creationId xmlns:p14="http://schemas.microsoft.com/office/powerpoint/2010/main" val="2852926072"/>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89EA3-9A9A-48B1-9115-C6FF5C826B95}"/>
              </a:ext>
            </a:extLst>
          </p:cNvPr>
          <p:cNvSpPr>
            <a:spLocks noGrp="1"/>
          </p:cNvSpPr>
          <p:nvPr>
            <p:ph type="title"/>
          </p:nvPr>
        </p:nvSpPr>
        <p:spPr/>
        <p:txBody>
          <a:bodyPr>
            <a:normAutofit/>
          </a:bodyPr>
          <a:lstStyle/>
          <a:p>
            <a:r>
              <a:rPr lang="en-US"/>
              <a:t>Question: Billing Address and Payor ID</a:t>
            </a:r>
          </a:p>
        </p:txBody>
      </p:sp>
      <p:sp>
        <p:nvSpPr>
          <p:cNvPr id="4" name="Content Placeholder 2">
            <a:extLst>
              <a:ext uri="{FF2B5EF4-FFF2-40B4-BE49-F238E27FC236}">
                <a16:creationId xmlns:a16="http://schemas.microsoft.com/office/drawing/2014/main" id="{46CAE91E-4AE2-1BA0-2FC8-613159AD9846}"/>
              </a:ext>
            </a:extLst>
          </p:cNvPr>
          <p:cNvSpPr txBox="1">
            <a:spLocks/>
          </p:cNvSpPr>
          <p:nvPr/>
        </p:nvSpPr>
        <p:spPr>
          <a:xfrm>
            <a:off x="281709" y="966492"/>
            <a:ext cx="11628582" cy="5487064"/>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0"/>
              </a:spcBef>
              <a:spcAft>
                <a:spcPts val="1200"/>
              </a:spcAft>
              <a:buClr>
                <a:schemeClr val="accent1"/>
              </a:buClr>
              <a:buSzPct val="100000"/>
              <a:buFont typeface="Arial" panose="020B0604020202020204" pitchFamily="34" charset="0"/>
              <a:buChar char="•"/>
              <a:defRPr sz="2400" kern="1200">
                <a:solidFill>
                  <a:srgbClr val="000000"/>
                </a:solidFill>
                <a:latin typeface="+mn-lt"/>
                <a:ea typeface="+mn-ea"/>
                <a:cs typeface="+mn-cs"/>
              </a:defRPr>
            </a:lvl1pPr>
            <a:lvl2pPr marL="800100" indent="-34290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2400" kern="1200">
                <a:solidFill>
                  <a:srgbClr val="000000"/>
                </a:solidFill>
                <a:latin typeface="+mn-lt"/>
                <a:ea typeface="+mn-ea"/>
                <a:cs typeface="+mn-cs"/>
              </a:defRPr>
            </a:lvl2pPr>
            <a:lvl3pPr marL="1257300" indent="-34290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24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600" b="1"/>
          </a:p>
          <a:p>
            <a:pPr marL="0" indent="0" algn="ctr">
              <a:buFont typeface="Arial" panose="020B0604020202020204" pitchFamily="34" charset="0"/>
              <a:buNone/>
            </a:pPr>
            <a:r>
              <a:rPr lang="en-US" b="1"/>
              <a:t>Answer:</a:t>
            </a:r>
          </a:p>
          <a:p>
            <a:pPr marL="0" indent="0">
              <a:buNone/>
            </a:pPr>
            <a:r>
              <a:rPr lang="en-US" sz="1800" b="1">
                <a:effectLst/>
              </a:rPr>
              <a:t>OHP Bridge and billing:</a:t>
            </a:r>
            <a:endParaRPr lang="en-US" sz="1800"/>
          </a:p>
          <a:p>
            <a:pPr marL="0" indent="0">
              <a:buNone/>
            </a:pPr>
            <a:r>
              <a:rPr lang="en-US" sz="1800">
                <a:effectLst/>
              </a:rPr>
              <a:t>OHA has recently been hearing some questions about billing for OHP Bridge members. Like other OHP members, bills should be sent to the member’s CCO if they are enrolled in one. OHP Bridge has two programs that administer the same benefit (BRG):</a:t>
            </a:r>
            <a:endParaRPr lang="en-US" sz="1800"/>
          </a:p>
          <a:p>
            <a:pPr marL="0" indent="0">
              <a:buNone/>
            </a:pPr>
            <a:r>
              <a:rPr lang="en-US" sz="1800" b="1">
                <a:effectLst/>
              </a:rPr>
              <a:t>OHP Bridge - Basic Health Program </a:t>
            </a:r>
            <a:r>
              <a:rPr lang="en-US" sz="1800">
                <a:effectLst/>
              </a:rPr>
              <a:t>will cover a majority of OHP Bridge members and is always administered by a CCO. OHP Bridge - Basic Health Program cannot be administered via Fee-for-Service (FFS)/OHP Open Card (which is the same coverage type sometimes referred to by providers as DMAP, though this term should not be used with patients).  Contact your CCO for their specific billing instructions. Contact information and a map of CCOs can be found on the </a:t>
            </a:r>
            <a:r>
              <a:rPr lang="en-US" sz="1800">
                <a:effectLst/>
                <a:hlinkClick r:id="rId3" tooltip="https://www.oregon.gov/oha/hsd/ohp/pages/cco-plans.aspx"/>
              </a:rPr>
              <a:t>CCO plans page</a:t>
            </a:r>
            <a:r>
              <a:rPr lang="en-US" sz="1800">
                <a:effectLst/>
              </a:rPr>
              <a:t>.</a:t>
            </a:r>
            <a:endParaRPr lang="en-US" sz="1800"/>
          </a:p>
          <a:p>
            <a:pPr marL="0" indent="0">
              <a:buNone/>
            </a:pPr>
            <a:r>
              <a:rPr lang="en-US" sz="1800" b="1">
                <a:effectLst/>
              </a:rPr>
              <a:t>OHP Bridge – Basic Medicaid </a:t>
            </a:r>
            <a:r>
              <a:rPr lang="en-US" sz="1800">
                <a:effectLst/>
              </a:rPr>
              <a:t>can be administered using both FFS/Open Card and through CCOs. If the person is FFS, you can contact Provider Services at 1-800-336-6016. The payor ID for FFS members is ORDHS, and you can find mailing addresses on </a:t>
            </a:r>
            <a:r>
              <a:rPr lang="en-US" sz="1800">
                <a:effectLst/>
                <a:hlinkClick r:id="rId4" tooltip="https://sharedsystems.dhsoha.state.or.us/dhsforms/served/he3046.pdf"/>
              </a:rPr>
              <a:t>page 6 of the Provider Contacts List</a:t>
            </a:r>
            <a:r>
              <a:rPr lang="en-US" sz="1800">
                <a:effectLst/>
              </a:rPr>
              <a:t>. The address depends on the type of claim you are sending OHA. If the person is enrolled in a CCO, contact the CCO for their specific billing instructions.</a:t>
            </a:r>
            <a:endParaRPr lang="en-US" sz="1800"/>
          </a:p>
          <a:p>
            <a:pPr marL="0" indent="0">
              <a:buNone/>
            </a:pPr>
            <a:r>
              <a:rPr lang="en-US" sz="1800" b="1">
                <a:effectLst/>
              </a:rPr>
              <a:t>Questions about a specific CCO’s billing instructions </a:t>
            </a:r>
            <a:r>
              <a:rPr lang="en-US" sz="1800">
                <a:effectLst/>
              </a:rPr>
              <a:t>should be directed to that CCO. Provider services can help with FFS/Open Card billing questions. For general questions about OHP Bridge please check out our </a:t>
            </a:r>
            <a:r>
              <a:rPr lang="en-US" sz="1800">
                <a:effectLst/>
                <a:hlinkClick r:id="rId5" tooltip="https://ohp.oregon.gov/bridge"/>
              </a:rPr>
              <a:t>ohp.oregon.gov/bridge</a:t>
            </a:r>
            <a:r>
              <a:rPr lang="en-US" sz="1800">
                <a:effectLst/>
              </a:rPr>
              <a:t> website, the </a:t>
            </a:r>
            <a:r>
              <a:rPr lang="en-US" sz="1800">
                <a:effectLst/>
                <a:hlinkClick r:id="rId6" tooltip="https://www.oregon.gov/oha/hsd/ohp/tools/bridge-faq-en.pdf"/>
              </a:rPr>
              <a:t>OHP Bridge FAQ</a:t>
            </a:r>
            <a:r>
              <a:rPr lang="en-US" sz="1800">
                <a:effectLst/>
              </a:rPr>
              <a:t>, or reach out to </a:t>
            </a:r>
            <a:r>
              <a:rPr lang="en-US" sz="1800">
                <a:effectLst/>
                <a:hlinkClick r:id="rId7" tooltip="mailto:ohpbridge@oha.oregon.gov"/>
              </a:rPr>
              <a:t>ohpbridge@oha.oregon.gov</a:t>
            </a:r>
            <a:r>
              <a:rPr lang="en-US" sz="1800">
                <a:effectLst/>
              </a:rPr>
              <a:t>.</a:t>
            </a:r>
            <a:endParaRPr lang="en-US"/>
          </a:p>
        </p:txBody>
      </p:sp>
    </p:spTree>
    <p:extLst>
      <p:ext uri="{BB962C8B-B14F-4D97-AF65-F5344CB8AC3E}">
        <p14:creationId xmlns:p14="http://schemas.microsoft.com/office/powerpoint/2010/main" val="2997991298"/>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89EA3-9A9A-48B1-9115-C6FF5C826B95}"/>
              </a:ext>
            </a:extLst>
          </p:cNvPr>
          <p:cNvSpPr>
            <a:spLocks noGrp="1"/>
          </p:cNvSpPr>
          <p:nvPr>
            <p:ph type="title"/>
          </p:nvPr>
        </p:nvSpPr>
        <p:spPr>
          <a:xfrm>
            <a:off x="609600" y="393686"/>
            <a:ext cx="10808043" cy="729508"/>
          </a:xfrm>
        </p:spPr>
        <p:txBody>
          <a:bodyPr>
            <a:noAutofit/>
          </a:bodyPr>
          <a:lstStyle/>
          <a:p>
            <a:r>
              <a:rPr lang="es-419" sz="2750"/>
              <a:t>Pregunta: Dirección de facturación e identificación del pagador</a:t>
            </a:r>
            <a:endParaRPr lang="en-US" sz="2750"/>
          </a:p>
        </p:txBody>
      </p:sp>
      <p:sp>
        <p:nvSpPr>
          <p:cNvPr id="4" name="Content Placeholder 2">
            <a:extLst>
              <a:ext uri="{FF2B5EF4-FFF2-40B4-BE49-F238E27FC236}">
                <a16:creationId xmlns:a16="http://schemas.microsoft.com/office/drawing/2014/main" id="{46CAE91E-4AE2-1BA0-2FC8-613159AD9846}"/>
              </a:ext>
            </a:extLst>
          </p:cNvPr>
          <p:cNvSpPr txBox="1">
            <a:spLocks/>
          </p:cNvSpPr>
          <p:nvPr/>
        </p:nvSpPr>
        <p:spPr>
          <a:xfrm>
            <a:off x="0" y="805122"/>
            <a:ext cx="12192000" cy="5487064"/>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0"/>
              </a:spcBef>
              <a:spcAft>
                <a:spcPts val="1200"/>
              </a:spcAft>
              <a:buClr>
                <a:schemeClr val="accent1"/>
              </a:buClr>
              <a:buSzPct val="100000"/>
              <a:buFont typeface="Arial" panose="020B0604020202020204" pitchFamily="34" charset="0"/>
              <a:buChar char="•"/>
              <a:defRPr sz="2400" kern="1200">
                <a:solidFill>
                  <a:srgbClr val="000000"/>
                </a:solidFill>
                <a:latin typeface="+mn-lt"/>
                <a:ea typeface="+mn-ea"/>
                <a:cs typeface="+mn-cs"/>
              </a:defRPr>
            </a:lvl1pPr>
            <a:lvl2pPr marL="800100" indent="-34290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2400" kern="1200">
                <a:solidFill>
                  <a:srgbClr val="000000"/>
                </a:solidFill>
                <a:latin typeface="+mn-lt"/>
                <a:ea typeface="+mn-ea"/>
                <a:cs typeface="+mn-cs"/>
              </a:defRPr>
            </a:lvl2pPr>
            <a:lvl3pPr marL="1257300" indent="-34290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24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600" b="1"/>
          </a:p>
          <a:p>
            <a:pPr marL="0" indent="0" algn="ctr">
              <a:buFont typeface="Arial" panose="020B0604020202020204" pitchFamily="34" charset="0"/>
              <a:buNone/>
            </a:pPr>
            <a:r>
              <a:rPr lang="en-US" sz="2000" b="1"/>
              <a:t>Respuesta:</a:t>
            </a:r>
          </a:p>
          <a:p>
            <a:pPr marL="0" indent="0">
              <a:spcAft>
                <a:spcPts val="0"/>
              </a:spcAft>
              <a:buNone/>
            </a:pPr>
            <a:r>
              <a:rPr lang="en-US" sz="1700" b="1">
                <a:effectLst/>
              </a:rPr>
              <a:t>Puente a OHP y </a:t>
            </a:r>
            <a:r>
              <a:rPr lang="en-US" sz="1700" b="1" err="1">
                <a:effectLst/>
              </a:rPr>
              <a:t>facturación</a:t>
            </a:r>
            <a:r>
              <a:rPr lang="en-US" sz="1700" b="1">
                <a:effectLst/>
              </a:rPr>
              <a:t>:</a:t>
            </a:r>
            <a:endParaRPr lang="en-US" sz="1700"/>
          </a:p>
          <a:p>
            <a:pPr marL="0" indent="0">
              <a:spcAft>
                <a:spcPts val="0"/>
              </a:spcAft>
              <a:buNone/>
            </a:pPr>
            <a:r>
              <a:rPr lang="es-419" sz="1700">
                <a:effectLst/>
              </a:rPr>
              <a:t>La OHA ha estado escuchando recientemente algunas preguntas sobre la facturación para los miembros de Puente a OHP. Al igual que otros miembros del OHP, las facturas deben enviarse a la Organización de Atención Coordinada (CCO, por sus siglas en inglés)  del miembro si está inscrito en una. Puente a OHP tiene dos programas que administran el mismo beneficio:</a:t>
            </a:r>
          </a:p>
          <a:p>
            <a:pPr marL="0" indent="0">
              <a:spcAft>
                <a:spcPts val="0"/>
              </a:spcAft>
              <a:buNone/>
            </a:pPr>
            <a:endParaRPr lang="en-US" sz="1700"/>
          </a:p>
          <a:p>
            <a:pPr marL="0" indent="0">
              <a:spcAft>
                <a:spcPts val="0"/>
              </a:spcAft>
              <a:buNone/>
            </a:pPr>
            <a:r>
              <a:rPr lang="es-419" sz="1700" b="1">
                <a:effectLst/>
              </a:rPr>
              <a:t>Puente a OHP - Programa Básico de Salud </a:t>
            </a:r>
            <a:r>
              <a:rPr lang="es-419" sz="1700">
                <a:effectLst/>
              </a:rPr>
              <a:t>cubrirá a la mayoría de los miembros de Puente a OHA y siempre es administrado por una CCO. Este programa no se puede administrar a través de Cobro por Servicios /Tarjeta Abierta (FFS, por sus siglas en inglés) (que es el mismo tipo de cobertura al que a veces los proveedores se refieren como DMAP, aunque este término no se debe usar con los pacientes).  Póngase en contacto con su CCO para conocer sus instrucciones específicas de facturación. Encontrará información de contacto y un mapa de las CCO en la </a:t>
            </a:r>
            <a:r>
              <a:rPr lang="es-419" sz="1700">
                <a:effectLst/>
                <a:hlinkClick r:id="rId3"/>
              </a:rPr>
              <a:t>página de planes de CCO</a:t>
            </a:r>
            <a:r>
              <a:rPr lang="en-US" sz="1700">
                <a:effectLst/>
              </a:rPr>
              <a:t>.</a:t>
            </a:r>
          </a:p>
          <a:p>
            <a:pPr marL="0" indent="0">
              <a:spcAft>
                <a:spcPts val="0"/>
              </a:spcAft>
              <a:buNone/>
            </a:pPr>
            <a:endParaRPr lang="en-US" sz="1700"/>
          </a:p>
          <a:p>
            <a:pPr marL="0" indent="0">
              <a:spcAft>
                <a:spcPts val="0"/>
              </a:spcAft>
              <a:buNone/>
            </a:pPr>
            <a:r>
              <a:rPr lang="en-US" sz="1700" b="1">
                <a:effectLst/>
              </a:rPr>
              <a:t>Puente a OHP – Medicaid </a:t>
            </a:r>
            <a:r>
              <a:rPr lang="en-US" sz="1700" b="1" err="1">
                <a:effectLst/>
              </a:rPr>
              <a:t>Básico</a:t>
            </a:r>
            <a:r>
              <a:rPr lang="en-US" sz="1700" b="1">
                <a:effectLst/>
              </a:rPr>
              <a:t> </a:t>
            </a:r>
            <a:r>
              <a:rPr lang="en-US" sz="1700">
                <a:effectLst/>
              </a:rPr>
              <a:t>p</a:t>
            </a:r>
            <a:r>
              <a:rPr lang="es-419" sz="1700" err="1">
                <a:effectLst/>
              </a:rPr>
              <a:t>uede</a:t>
            </a:r>
            <a:r>
              <a:rPr lang="es-419" sz="1700">
                <a:effectLst/>
              </a:rPr>
              <a:t> ser administrado tanto utilizando FFS/Tarjeta Abierta como a través de los </a:t>
            </a:r>
            <a:r>
              <a:rPr lang="es-419" sz="1700" err="1">
                <a:effectLst/>
              </a:rPr>
              <a:t>CCOs</a:t>
            </a:r>
            <a:r>
              <a:rPr lang="es-419" sz="1700">
                <a:effectLst/>
              </a:rPr>
              <a:t>. Si la persona está en FFS, puede contactar a los Servicios para Proveedores al 1-800-336-6016. El ID del pagador para los miembros de FFS es ORDHS, y puede encontrar las direcciones postales en la </a:t>
            </a:r>
            <a:r>
              <a:rPr lang="en-US" sz="1700" err="1">
                <a:effectLst/>
                <a:hlinkClick r:id="rId4" tooltip="https://sharedsystems.dhsoha.state.or.us/dhsforms/served/he3046.pdf"/>
              </a:rPr>
              <a:t>página</a:t>
            </a:r>
            <a:r>
              <a:rPr lang="en-US" sz="1700">
                <a:effectLst/>
                <a:hlinkClick r:id="rId4" tooltip="https://sharedsystems.dhsoha.state.or.us/dhsforms/served/he3046.pdf"/>
              </a:rPr>
              <a:t> 6 de la Lista de </a:t>
            </a:r>
            <a:r>
              <a:rPr lang="en-US" sz="1700" err="1">
                <a:effectLst/>
                <a:hlinkClick r:id="rId4" tooltip="https://sharedsystems.dhsoha.state.or.us/dhsforms/served/he3046.pdf"/>
              </a:rPr>
              <a:t>Contactos</a:t>
            </a:r>
            <a:r>
              <a:rPr lang="en-US" sz="1700">
                <a:effectLst/>
                <a:hlinkClick r:id="rId4" tooltip="https://sharedsystems.dhsoha.state.or.us/dhsforms/served/he3046.pdf"/>
              </a:rPr>
              <a:t> para </a:t>
            </a:r>
            <a:r>
              <a:rPr lang="en-US" sz="1700" err="1">
                <a:effectLst/>
                <a:hlinkClick r:id="rId4" tooltip="https://sharedsystems.dhsoha.state.or.us/dhsforms/served/he3046.pdf"/>
              </a:rPr>
              <a:t>Proveedores</a:t>
            </a:r>
            <a:r>
              <a:rPr lang="en-US" sz="1700">
                <a:effectLst/>
              </a:rPr>
              <a:t>. </a:t>
            </a:r>
            <a:r>
              <a:rPr lang="es-419" sz="1700">
                <a:effectLst/>
              </a:rPr>
              <a:t>La dirección depende del tipo de reclamo que esté enviando a OHA. Si la persona está inscrita en un CCO, contacte al CCO para obtener sus instrucciones específicas de facturación</a:t>
            </a:r>
            <a:r>
              <a:rPr lang="en-US" sz="1700">
                <a:effectLst/>
              </a:rPr>
              <a:t>.</a:t>
            </a:r>
          </a:p>
          <a:p>
            <a:pPr marL="0" indent="0">
              <a:spcAft>
                <a:spcPts val="0"/>
              </a:spcAft>
              <a:buNone/>
            </a:pPr>
            <a:endParaRPr lang="en-US" sz="1700"/>
          </a:p>
          <a:p>
            <a:pPr marL="0" indent="0">
              <a:buNone/>
            </a:pPr>
            <a:r>
              <a:rPr lang="es-419" sz="1650" b="1">
                <a:effectLst/>
              </a:rPr>
              <a:t>Las preguntas sobre las instrucciones de facturación </a:t>
            </a:r>
            <a:r>
              <a:rPr lang="es-419" sz="1650">
                <a:effectLst/>
              </a:rPr>
              <a:t>de un CCO específico deben dirigirse a ese CCO. Los servicios para proveedores pueden ayudar con preguntas de facturación de FFS/Open </a:t>
            </a:r>
            <a:r>
              <a:rPr lang="es-419" sz="1650" err="1">
                <a:effectLst/>
              </a:rPr>
              <a:t>Card</a:t>
            </a:r>
            <a:r>
              <a:rPr lang="es-419" sz="1650">
                <a:effectLst/>
              </a:rPr>
              <a:t>. Para preguntas generales sobre Puente OHP, por favor visite nuestro sitio web </a:t>
            </a:r>
            <a:r>
              <a:rPr lang="en-US" sz="1650">
                <a:effectLst/>
                <a:hlinkClick r:id="rId5" tooltip="https://ohp.oregon.gov/bridge"/>
              </a:rPr>
              <a:t>ohp.oregon.gov/bridge</a:t>
            </a:r>
            <a:r>
              <a:rPr lang="en-US" sz="1650">
                <a:effectLst/>
              </a:rPr>
              <a:t>, </a:t>
            </a:r>
            <a:r>
              <a:rPr lang="es-419" sz="1650">
                <a:effectLst/>
              </a:rPr>
              <a:t>consulte las Preguntas Frecuentes de Puente OHP</a:t>
            </a:r>
            <a:r>
              <a:rPr lang="en-US" sz="1650">
                <a:effectLst/>
              </a:rPr>
              <a:t> </a:t>
            </a:r>
            <a:r>
              <a:rPr lang="en-US" sz="1650">
                <a:effectLst/>
                <a:hlinkClick r:id="rId6" tooltip="https://www.oregon.gov/oha/hsd/ohp/tools/bridge-faq-en.pdf"/>
              </a:rPr>
              <a:t>OHP Bridge FAQ</a:t>
            </a:r>
            <a:r>
              <a:rPr lang="en-US" sz="1650">
                <a:effectLst/>
              </a:rPr>
              <a:t>, o </a:t>
            </a:r>
            <a:r>
              <a:rPr lang="en-US" sz="1650" err="1">
                <a:effectLst/>
              </a:rPr>
              <a:t>comuníquese</a:t>
            </a:r>
            <a:r>
              <a:rPr lang="en-US" sz="1650">
                <a:effectLst/>
              </a:rPr>
              <a:t> a </a:t>
            </a:r>
            <a:r>
              <a:rPr lang="en-US" sz="1650">
                <a:effectLst/>
                <a:hlinkClick r:id="rId7" tooltip="mailto:ohpbridge@oha.oregon.gov"/>
              </a:rPr>
              <a:t>ohpbridge@oha.oregon.gov</a:t>
            </a:r>
            <a:r>
              <a:rPr lang="en-US" sz="1650">
                <a:effectLst/>
              </a:rPr>
              <a:t>.</a:t>
            </a:r>
            <a:endParaRPr lang="en-US" sz="1650"/>
          </a:p>
        </p:txBody>
      </p:sp>
    </p:spTree>
    <p:extLst>
      <p:ext uri="{BB962C8B-B14F-4D97-AF65-F5344CB8AC3E}">
        <p14:creationId xmlns:p14="http://schemas.microsoft.com/office/powerpoint/2010/main" val="894503846"/>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C7C68A-79B6-43F2-933C-1B7D8C2CD3E1}"/>
              </a:ext>
            </a:extLst>
          </p:cNvPr>
          <p:cNvSpPr txBox="1"/>
          <p:nvPr/>
        </p:nvSpPr>
        <p:spPr>
          <a:xfrm>
            <a:off x="556267" y="1437969"/>
            <a:ext cx="10764456" cy="1938992"/>
          </a:xfrm>
          <a:prstGeom prst="rect">
            <a:avLst/>
          </a:prstGeom>
          <a:noFill/>
        </p:spPr>
        <p:txBody>
          <a:bodyPr wrap="square" lIns="91440" tIns="45720" rIns="91440" bIns="45720" rtlCol="0" anchor="t">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i="0" u="none" strike="noStrike" kern="1200" cap="none" spc="0" normalizeH="0" baseline="0" noProof="0">
                <a:ln>
                  <a:noFill/>
                </a:ln>
                <a:solidFill>
                  <a:srgbClr val="000000"/>
                </a:solidFill>
                <a:effectLst/>
                <a:uLnTx/>
                <a:uFillTx/>
                <a:latin typeface="Helvetica" panose="020B0604020202020204" pitchFamily="34" charset="0"/>
                <a:ea typeface="Open Sans" panose="020B0606030504020204" pitchFamily="34" charset="0"/>
                <a:cs typeface="Helvetica" panose="020B0604020202020204" pitchFamily="34" charset="0"/>
              </a:rPr>
              <a:t>Family First Coronavirus Response Act</a:t>
            </a:r>
            <a:r>
              <a:rPr lang="en-US" sz="2400" b="1">
                <a:solidFill>
                  <a:srgbClr val="000000"/>
                </a:solidFill>
                <a:latin typeface="Helvetica" panose="020B0604020202020204" pitchFamily="34" charset="0"/>
                <a:ea typeface="Open Sans" panose="020B0606030504020204" pitchFamily="34" charset="0"/>
                <a:cs typeface="Helvetica" panose="020B0604020202020204" pitchFamily="34" charset="0"/>
              </a:rPr>
              <a:t> </a:t>
            </a:r>
            <a:r>
              <a:rPr kumimoji="0" lang="en-US" altLang="en-US" sz="2400" b="0" i="0" u="none" strike="noStrike" kern="1200" cap="none" spc="0" normalizeH="0" baseline="0" noProof="0">
                <a:ln>
                  <a:noFill/>
                </a:ln>
                <a:solidFill>
                  <a:srgbClr val="000000"/>
                </a:solidFill>
                <a:effectLst/>
                <a:uLnTx/>
                <a:uFillTx/>
                <a:latin typeface="Helvetica"/>
                <a:ea typeface="+mn-ea"/>
                <a:cs typeface="Helvetica"/>
              </a:rPr>
              <a:t>allowed individuals to stay on Medicaid during the federal public health emergency.</a:t>
            </a:r>
            <a:br>
              <a:rPr kumimoji="0" lang="en-US" altLang="en-US" sz="2400" b="0" i="0" u="none" strike="noStrike" kern="1200" cap="none" spc="0" normalizeH="0" baseline="0" noProof="0">
                <a:ln>
                  <a:noFill/>
                </a:ln>
                <a:solidFill>
                  <a:srgbClr val="000000"/>
                </a:solidFill>
                <a:effectLst/>
                <a:uLnTx/>
                <a:uFillTx/>
                <a:latin typeface="Helvetica"/>
                <a:ea typeface="+mn-ea"/>
                <a:cs typeface="Helvetica"/>
              </a:rPr>
            </a:br>
            <a:endParaRPr kumimoji="0" lang="en-US" altLang="en-US" sz="2400" b="0" i="0" u="none" strike="noStrike" kern="1200" cap="none" spc="0" normalizeH="0" baseline="0" noProof="0">
              <a:ln>
                <a:noFill/>
              </a:ln>
              <a:solidFill>
                <a:srgbClr val="000000"/>
              </a:solidFill>
              <a:effectLst/>
              <a:uLnTx/>
              <a:uFillTx/>
              <a:latin typeface="Helvetica"/>
              <a:ea typeface="+mn-ea"/>
              <a:cs typeface="Helvetica"/>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2400">
                <a:solidFill>
                  <a:srgbClr val="000000"/>
                </a:solidFill>
                <a:latin typeface="Helvetica"/>
                <a:cs typeface="Helvetica"/>
              </a:rPr>
              <a:t>OHP enrollment grew from about 1.1 million to 1.4 million people</a:t>
            </a:r>
            <a:endParaRPr kumimoji="0" lang="en-US" altLang="en-US" sz="2400" b="0" i="0" u="none" strike="noStrike" kern="1200" cap="none" spc="0" normalizeH="0" baseline="0" noProof="0">
              <a:ln>
                <a:noFill/>
              </a:ln>
              <a:solidFill>
                <a:srgbClr val="000000"/>
              </a:solidFill>
              <a:effectLst/>
              <a:uLnTx/>
              <a:uFillTx/>
              <a:latin typeface="Helvetica"/>
              <a:ea typeface="+mn-ea"/>
              <a:cs typeface="Helvetica"/>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2400" b="0" i="0" u="none" strike="noStrike" kern="1200" cap="none" spc="0" normalizeH="0" baseline="0" noProof="0">
              <a:ln>
                <a:noFill/>
              </a:ln>
              <a:solidFill>
                <a:srgbClr val="000000"/>
              </a:solidFill>
              <a:effectLst/>
              <a:uLnTx/>
              <a:uFillTx/>
              <a:latin typeface="Helvetica"/>
              <a:ea typeface="+mn-ea"/>
              <a:cs typeface="Helvetica"/>
            </a:endParaRPr>
          </a:p>
        </p:txBody>
      </p:sp>
      <p:sp>
        <p:nvSpPr>
          <p:cNvPr id="5" name="TextBox 4">
            <a:extLst>
              <a:ext uri="{FF2B5EF4-FFF2-40B4-BE49-F238E27FC236}">
                <a16:creationId xmlns:a16="http://schemas.microsoft.com/office/drawing/2014/main" id="{62BA1609-A02A-41E6-9513-9A86B96F9B36}"/>
              </a:ext>
            </a:extLst>
          </p:cNvPr>
          <p:cNvSpPr txBox="1"/>
          <p:nvPr/>
        </p:nvSpPr>
        <p:spPr>
          <a:xfrm>
            <a:off x="2120514" y="4997948"/>
            <a:ext cx="9211130" cy="1015663"/>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Helvetica"/>
                <a:ea typeface="Open Sans"/>
                <a:cs typeface="Helvetica"/>
              </a:rPr>
              <a:t>Oregon </a:t>
            </a:r>
            <a:r>
              <a:rPr kumimoji="0" lang="en-US" sz="2000" b="1" i="0" u="none" strike="noStrike" kern="1200" cap="none" spc="0" normalizeH="0" baseline="0" noProof="0">
                <a:ln>
                  <a:noFill/>
                </a:ln>
                <a:solidFill>
                  <a:srgbClr val="000000"/>
                </a:solidFill>
                <a:effectLst/>
                <a:uLnTx/>
                <a:uFillTx/>
                <a:latin typeface="Helvetica"/>
                <a:ea typeface="Open Sans"/>
                <a:cs typeface="Helvetica"/>
              </a:rPr>
              <a:t>has </a:t>
            </a:r>
            <a:r>
              <a:rPr lang="en-US" sz="2000" b="1">
                <a:solidFill>
                  <a:srgbClr val="000000"/>
                </a:solidFill>
                <a:latin typeface="Helvetica"/>
                <a:ea typeface="Open Sans"/>
                <a:cs typeface="Helvetica"/>
              </a:rPr>
              <a:t>22</a:t>
            </a:r>
            <a:r>
              <a:rPr kumimoji="0" lang="en-US" sz="2000" b="1" i="0" u="none" strike="noStrike" kern="1200" cap="none" spc="0" normalizeH="0" baseline="0" noProof="0">
                <a:ln>
                  <a:noFill/>
                </a:ln>
                <a:solidFill>
                  <a:srgbClr val="000000"/>
                </a:solidFill>
                <a:effectLst/>
                <a:uLnTx/>
                <a:uFillTx/>
                <a:latin typeface="Helvetica"/>
                <a:ea typeface="Open Sans"/>
                <a:cs typeface="Helvetica"/>
              </a:rPr>
              <a:t> months to complete renewals. </a:t>
            </a:r>
            <a:r>
              <a:rPr lang="en-US" sz="2000">
                <a:solidFill>
                  <a:srgbClr val="000000"/>
                </a:solidFill>
                <a:latin typeface="Helvetica"/>
                <a:ea typeface="Open Sans"/>
                <a:cs typeface="Helvetica"/>
              </a:rPr>
              <a:t>Initial plans were for 10 waves of renewals, but some renewals were delayed, and 4 additional waves were added after a federal request for most states to adjust their renewal systems.</a:t>
            </a:r>
            <a:endParaRPr kumimoji="0" lang="en-US" sz="2000" b="0" i="0" u="none" strike="noStrike" kern="1200" cap="none" spc="0" normalizeH="0" baseline="0" noProof="0">
              <a:ln>
                <a:noFill/>
              </a:ln>
              <a:solidFill>
                <a:srgbClr val="000000"/>
              </a:solidFill>
              <a:effectLst/>
              <a:uLnTx/>
              <a:uFillTx/>
              <a:latin typeface="Helvetica"/>
              <a:ea typeface="Open Sans"/>
              <a:cs typeface="Helvetica"/>
            </a:endParaRPr>
          </a:p>
        </p:txBody>
      </p:sp>
      <p:pic>
        <p:nvPicPr>
          <p:cNvPr id="6" name="Graphic 4" descr="Hourglass 90% outline">
            <a:extLst>
              <a:ext uri="{FF2B5EF4-FFF2-40B4-BE49-F238E27FC236}">
                <a16:creationId xmlns:a16="http://schemas.microsoft.com/office/drawing/2014/main" id="{E811FC4D-DAB6-412B-9A5E-E46C784D96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4913" y="4066317"/>
            <a:ext cx="741872" cy="741872"/>
          </a:xfrm>
          <a:prstGeom prst="rect">
            <a:avLst/>
          </a:prstGeom>
        </p:spPr>
      </p:pic>
      <p:sp>
        <p:nvSpPr>
          <p:cNvPr id="7" name="TextBox 6">
            <a:extLst>
              <a:ext uri="{FF2B5EF4-FFF2-40B4-BE49-F238E27FC236}">
                <a16:creationId xmlns:a16="http://schemas.microsoft.com/office/drawing/2014/main" id="{D5D111BB-ADFD-4FA3-9521-DF1C6526C97C}"/>
              </a:ext>
            </a:extLst>
          </p:cNvPr>
          <p:cNvSpPr txBox="1"/>
          <p:nvPr/>
        </p:nvSpPr>
        <p:spPr>
          <a:xfrm>
            <a:off x="2120514" y="4083310"/>
            <a:ext cx="9211130" cy="707886"/>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ts val="1800"/>
              </a:spcAft>
              <a:buClrTx/>
              <a:buSzTx/>
              <a:buFontTx/>
              <a:buNone/>
              <a:tabLst/>
              <a:defRPr/>
            </a:pPr>
            <a:r>
              <a:rPr kumimoji="0" lang="en-US" sz="2000" b="0" i="0" u="none" strike="noStrike" kern="1200" cap="none" spc="0" normalizeH="0" baseline="0" noProof="0">
                <a:ln>
                  <a:noFill/>
                </a:ln>
                <a:solidFill>
                  <a:srgbClr val="000000"/>
                </a:solidFill>
                <a:effectLst/>
                <a:uLnTx/>
                <a:uFillTx/>
                <a:latin typeface="Helvetica"/>
                <a:ea typeface="Open Sans"/>
                <a:cs typeface="Helvetica"/>
              </a:rPr>
              <a:t>The Federal COVID-19 PHE </a:t>
            </a:r>
            <a:r>
              <a:rPr kumimoji="0" lang="en-US" sz="2000" b="1" i="0" u="none" strike="noStrike" kern="1200" cap="none" spc="0" normalizeH="0" baseline="0" noProof="0">
                <a:ln>
                  <a:noFill/>
                </a:ln>
                <a:solidFill>
                  <a:srgbClr val="000000"/>
                </a:solidFill>
                <a:effectLst/>
                <a:uLnTx/>
                <a:uFillTx/>
                <a:latin typeface="Helvetica"/>
                <a:ea typeface="Open Sans"/>
                <a:cs typeface="Helvetica"/>
              </a:rPr>
              <a:t>ended May 11, 2023. On April 1, 2023, Oregon began medical renewals </a:t>
            </a:r>
            <a:r>
              <a:rPr kumimoji="0" lang="en-US" sz="2000" b="0" i="0" u="none" strike="noStrike" kern="1200" cap="none" spc="0" normalizeH="0" baseline="0" noProof="0">
                <a:ln>
                  <a:noFill/>
                </a:ln>
                <a:solidFill>
                  <a:srgbClr val="000000"/>
                </a:solidFill>
                <a:effectLst/>
                <a:uLnTx/>
                <a:uFillTx/>
                <a:latin typeface="Helvetica"/>
                <a:ea typeface="Open Sans"/>
                <a:cs typeface="Helvetica"/>
              </a:rPr>
              <a:t>for more than 1.4 million individuals who are on OHP. </a:t>
            </a:r>
            <a:r>
              <a:rPr kumimoji="0" lang="en-US" sz="2000" b="1" i="0" u="none" strike="noStrike" kern="1200" cap="none" spc="0" normalizeH="0" baseline="0" noProof="0">
                <a:ln>
                  <a:noFill/>
                </a:ln>
                <a:solidFill>
                  <a:srgbClr val="000000"/>
                </a:solidFill>
                <a:effectLst/>
                <a:uLnTx/>
                <a:uFillTx/>
                <a:latin typeface="Helvetica"/>
                <a:ea typeface="Open Sans"/>
                <a:cs typeface="Helvetica"/>
              </a:rPr>
              <a:t> </a:t>
            </a:r>
          </a:p>
        </p:txBody>
      </p:sp>
      <p:sp>
        <p:nvSpPr>
          <p:cNvPr id="8" name="TextBox 7">
            <a:extLst>
              <a:ext uri="{FF2B5EF4-FFF2-40B4-BE49-F238E27FC236}">
                <a16:creationId xmlns:a16="http://schemas.microsoft.com/office/drawing/2014/main" id="{299FA13E-6E45-40FB-99EC-E9D399F78F35}"/>
              </a:ext>
            </a:extLst>
          </p:cNvPr>
          <p:cNvSpPr txBox="1"/>
          <p:nvPr/>
        </p:nvSpPr>
        <p:spPr>
          <a:xfrm>
            <a:off x="556266" y="3465650"/>
            <a:ext cx="61116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64276"/>
                </a:solidFill>
                <a:effectLst/>
                <a:uLnTx/>
                <a:uFillTx/>
                <a:latin typeface="Helvetica"/>
                <a:ea typeface="+mn-ea"/>
                <a:cs typeface="Calibri"/>
              </a:rPr>
              <a:t>“Unwinding” the Pandemic Emergency:</a:t>
            </a:r>
          </a:p>
        </p:txBody>
      </p:sp>
      <p:pic>
        <p:nvPicPr>
          <p:cNvPr id="9" name="Graphic 8">
            <a:extLst>
              <a:ext uri="{FF2B5EF4-FFF2-40B4-BE49-F238E27FC236}">
                <a16:creationId xmlns:a16="http://schemas.microsoft.com/office/drawing/2014/main" id="{1491B092-A8E4-4B70-85C4-328506DBBF1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5265" y="4986131"/>
            <a:ext cx="731520" cy="731520"/>
          </a:xfrm>
          <a:prstGeom prst="rect">
            <a:avLst/>
          </a:prstGeom>
        </p:spPr>
      </p:pic>
      <p:sp>
        <p:nvSpPr>
          <p:cNvPr id="12" name="Title 11">
            <a:extLst>
              <a:ext uri="{FF2B5EF4-FFF2-40B4-BE49-F238E27FC236}">
                <a16:creationId xmlns:a16="http://schemas.microsoft.com/office/drawing/2014/main" id="{60225646-ED1F-4DC2-B4FF-5A3B6E8CC647}"/>
              </a:ext>
            </a:extLst>
          </p:cNvPr>
          <p:cNvSpPr txBox="1">
            <a:spLocks noGrp="1"/>
          </p:cNvSpPr>
          <p:nvPr>
            <p:ph type="title" idx="4294967295"/>
          </p:nvPr>
        </p:nvSpPr>
        <p:spPr>
          <a:xfrm>
            <a:off x="556267" y="550477"/>
            <a:ext cx="776077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64276"/>
                </a:solidFill>
                <a:effectLst/>
                <a:uLnTx/>
                <a:uFillTx/>
                <a:latin typeface="Helvetica"/>
                <a:ea typeface="+mn-ea"/>
                <a:cs typeface="Helvetica"/>
              </a:rPr>
              <a:t>PHE Unwinding Overview</a:t>
            </a:r>
            <a:endParaRPr kumimoji="0" lang="en-US" sz="1800" b="0" i="0" u="none" strike="noStrike" kern="1200" cap="none" spc="0" normalizeH="0" baseline="0" noProof="0">
              <a:ln>
                <a:noFill/>
              </a:ln>
              <a:solidFill>
                <a:srgbClr val="064276"/>
              </a:solidFill>
              <a:effectLst/>
              <a:uLnTx/>
              <a:uFillTx/>
              <a:latin typeface="Arial" panose="020B0604020202020204"/>
              <a:ea typeface="+mn-ea"/>
              <a:cs typeface="+mn-cs"/>
            </a:endParaRPr>
          </a:p>
        </p:txBody>
      </p:sp>
      <p:cxnSp>
        <p:nvCxnSpPr>
          <p:cNvPr id="2" name="Straight Connector 1">
            <a:extLst>
              <a:ext uri="{FF2B5EF4-FFF2-40B4-BE49-F238E27FC236}">
                <a16:creationId xmlns:a16="http://schemas.microsoft.com/office/drawing/2014/main" id="{BF6DE892-03F3-C634-B095-0CC3C782ADB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80800F8-D0D9-09EF-E506-A77FD3FE251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457914060"/>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C7C68A-79B6-43F2-933C-1B7D8C2CD3E1}"/>
              </a:ext>
            </a:extLst>
          </p:cNvPr>
          <p:cNvSpPr txBox="1"/>
          <p:nvPr/>
        </p:nvSpPr>
        <p:spPr>
          <a:xfrm>
            <a:off x="556267" y="1437969"/>
            <a:ext cx="10764456" cy="2308324"/>
          </a:xfrm>
          <a:prstGeom prst="rect">
            <a:avLst/>
          </a:prstGeom>
          <a:noFill/>
        </p:spPr>
        <p:txBody>
          <a:bodyPr wrap="square" lIns="91440" tIns="45720" rIns="91440" bIns="45720" rtlCol="0" anchor="t">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400">
                <a:solidFill>
                  <a:srgbClr val="000000"/>
                </a:solidFill>
                <a:latin typeface="Helvetica" panose="020B0604020202020204" pitchFamily="34" charset="0"/>
                <a:ea typeface="Open Sans" panose="020B0606030504020204" pitchFamily="34" charset="0"/>
                <a:cs typeface="Helvetica" panose="020B0604020202020204" pitchFamily="34" charset="0"/>
              </a:rPr>
              <a:t>La ley “Family</a:t>
            </a:r>
            <a:r>
              <a:rPr kumimoji="0" lang="en-US" sz="2400" i="0" u="none" strike="noStrike" kern="1200" cap="none" spc="0" normalizeH="0" baseline="0" noProof="0">
                <a:ln>
                  <a:noFill/>
                </a:ln>
                <a:solidFill>
                  <a:srgbClr val="000000"/>
                </a:solidFill>
                <a:effectLst/>
                <a:uLnTx/>
                <a:uFillTx/>
                <a:latin typeface="Helvetica" panose="020B0604020202020204" pitchFamily="34" charset="0"/>
                <a:ea typeface="Open Sans" panose="020B0606030504020204" pitchFamily="34" charset="0"/>
                <a:cs typeface="Helvetica" panose="020B0604020202020204" pitchFamily="34" charset="0"/>
              </a:rPr>
              <a:t> First Coronavirus Response Act”</a:t>
            </a:r>
            <a:r>
              <a:rPr lang="en-US" sz="2400" b="1">
                <a:solidFill>
                  <a:srgbClr val="000000"/>
                </a:solidFill>
                <a:latin typeface="Helvetica" panose="020B0604020202020204" pitchFamily="34" charset="0"/>
                <a:ea typeface="Open Sans" panose="020B0606030504020204" pitchFamily="34" charset="0"/>
                <a:cs typeface="Helvetica" panose="020B0604020202020204" pitchFamily="34" charset="0"/>
              </a:rPr>
              <a:t> </a:t>
            </a:r>
            <a:r>
              <a:rPr kumimoji="0" lang="en-US" altLang="en-US" sz="2400" b="0" i="0" u="none" strike="noStrike" kern="1200" cap="none" spc="0" normalizeH="0" baseline="0" noProof="0" err="1">
                <a:ln>
                  <a:noFill/>
                </a:ln>
                <a:solidFill>
                  <a:srgbClr val="000000"/>
                </a:solidFill>
                <a:effectLst/>
                <a:uLnTx/>
                <a:uFillTx/>
                <a:latin typeface="Helvetica"/>
                <a:ea typeface="+mn-ea"/>
                <a:cs typeface="Helvetica"/>
              </a:rPr>
              <a:t>permitió</a:t>
            </a:r>
            <a:r>
              <a:rPr kumimoji="0" lang="en-US" altLang="en-US" sz="2400" b="0" i="0" u="none" strike="noStrike" kern="1200" cap="none" spc="0" normalizeH="0" baseline="0" noProof="0">
                <a:ln>
                  <a:noFill/>
                </a:ln>
                <a:solidFill>
                  <a:srgbClr val="000000"/>
                </a:solidFill>
                <a:effectLst/>
                <a:uLnTx/>
                <a:uFillTx/>
                <a:latin typeface="Helvetica"/>
                <a:ea typeface="+mn-ea"/>
                <a:cs typeface="Helvetica"/>
              </a:rPr>
              <a:t> a las personas </a:t>
            </a:r>
            <a:r>
              <a:rPr kumimoji="0" lang="en-US" altLang="en-US" sz="2400" b="0" i="0" u="none" strike="noStrike" kern="1200" cap="none" spc="0" normalizeH="0" baseline="0" noProof="0" err="1">
                <a:ln>
                  <a:noFill/>
                </a:ln>
                <a:solidFill>
                  <a:srgbClr val="000000"/>
                </a:solidFill>
                <a:effectLst/>
                <a:uLnTx/>
                <a:uFillTx/>
                <a:latin typeface="Helvetica"/>
                <a:ea typeface="+mn-ea"/>
                <a:cs typeface="Helvetica"/>
              </a:rPr>
              <a:t>seguir</a:t>
            </a:r>
            <a:r>
              <a:rPr kumimoji="0" lang="en-US" altLang="en-US" sz="2400" b="0" i="0" u="none" strike="noStrike" kern="1200" cap="none" spc="0" normalizeH="0" baseline="0" noProof="0">
                <a:ln>
                  <a:noFill/>
                </a:ln>
                <a:solidFill>
                  <a:srgbClr val="000000"/>
                </a:solidFill>
                <a:effectLst/>
                <a:uLnTx/>
                <a:uFillTx/>
                <a:latin typeface="Helvetica"/>
                <a:ea typeface="+mn-ea"/>
                <a:cs typeface="Helvetica"/>
              </a:rPr>
              <a:t> recibiendo Medicaid </a:t>
            </a:r>
            <a:r>
              <a:rPr kumimoji="0" lang="en-US" altLang="en-US" sz="2400" b="0" i="0" u="none" strike="noStrike" kern="1200" cap="none" spc="0" normalizeH="0" baseline="0" noProof="0" err="1">
                <a:ln>
                  <a:noFill/>
                </a:ln>
                <a:solidFill>
                  <a:srgbClr val="000000"/>
                </a:solidFill>
                <a:effectLst/>
                <a:uLnTx/>
                <a:uFillTx/>
                <a:latin typeface="Helvetica"/>
                <a:ea typeface="+mn-ea"/>
                <a:cs typeface="Helvetica"/>
              </a:rPr>
              <a:t>durante</a:t>
            </a:r>
            <a:r>
              <a:rPr kumimoji="0" lang="en-US" altLang="en-US" sz="2400" b="0" i="0" u="none" strike="noStrike" kern="1200" cap="none" spc="0" normalizeH="0" baseline="0" noProof="0">
                <a:ln>
                  <a:noFill/>
                </a:ln>
                <a:solidFill>
                  <a:srgbClr val="000000"/>
                </a:solidFill>
                <a:effectLst/>
                <a:uLnTx/>
                <a:uFillTx/>
                <a:latin typeface="Helvetica"/>
                <a:ea typeface="+mn-ea"/>
                <a:cs typeface="Helvetica"/>
              </a:rPr>
              <a:t> la </a:t>
            </a:r>
            <a:r>
              <a:rPr lang="en-US" altLang="en-US" sz="2400">
                <a:solidFill>
                  <a:srgbClr val="000000"/>
                </a:solidFill>
                <a:latin typeface="Helvetica"/>
                <a:cs typeface="Helvetica"/>
              </a:rPr>
              <a:t>E</a:t>
            </a:r>
            <a:r>
              <a:rPr kumimoji="0" lang="en-US" altLang="en-US" sz="2400" b="0" i="0" u="none" strike="noStrike" kern="1200" cap="none" spc="0" normalizeH="0" baseline="0" noProof="0" err="1">
                <a:ln>
                  <a:noFill/>
                </a:ln>
                <a:solidFill>
                  <a:srgbClr val="000000"/>
                </a:solidFill>
                <a:effectLst/>
                <a:uLnTx/>
                <a:uFillTx/>
                <a:latin typeface="Helvetica"/>
                <a:ea typeface="+mn-ea"/>
                <a:cs typeface="Helvetica"/>
              </a:rPr>
              <a:t>mergencia</a:t>
            </a:r>
            <a:r>
              <a:rPr kumimoji="0" lang="en-US" altLang="en-US" sz="2400" b="0" i="0" u="none" strike="noStrike" kern="1200" cap="none" spc="0" normalizeH="0" baseline="0" noProof="0">
                <a:ln>
                  <a:noFill/>
                </a:ln>
                <a:solidFill>
                  <a:srgbClr val="000000"/>
                </a:solidFill>
                <a:effectLst/>
                <a:uLnTx/>
                <a:uFillTx/>
                <a:latin typeface="Helvetica"/>
                <a:ea typeface="+mn-ea"/>
                <a:cs typeface="Helvetica"/>
              </a:rPr>
              <a:t> de </a:t>
            </a:r>
            <a:r>
              <a:rPr lang="en-US" altLang="en-US" sz="2400">
                <a:solidFill>
                  <a:srgbClr val="000000"/>
                </a:solidFill>
                <a:latin typeface="Helvetica"/>
                <a:cs typeface="Helvetica"/>
              </a:rPr>
              <a:t>S</a:t>
            </a:r>
            <a:r>
              <a:rPr kumimoji="0" lang="en-US" altLang="en-US" sz="2400" b="0" i="0" u="none" strike="noStrike" kern="1200" cap="none" spc="0" normalizeH="0" baseline="0" noProof="0" err="1">
                <a:ln>
                  <a:noFill/>
                </a:ln>
                <a:solidFill>
                  <a:srgbClr val="000000"/>
                </a:solidFill>
                <a:effectLst/>
                <a:uLnTx/>
                <a:uFillTx/>
                <a:latin typeface="Helvetica"/>
                <a:ea typeface="+mn-ea"/>
                <a:cs typeface="Helvetica"/>
              </a:rPr>
              <a:t>alud</a:t>
            </a:r>
            <a:r>
              <a:rPr kumimoji="0" lang="en-US" altLang="en-US" sz="2400" b="0" i="0" u="none" strike="noStrike" kern="1200" cap="none" spc="0" normalizeH="0" baseline="0" noProof="0">
                <a:ln>
                  <a:noFill/>
                </a:ln>
                <a:solidFill>
                  <a:srgbClr val="000000"/>
                </a:solidFill>
                <a:effectLst/>
                <a:uLnTx/>
                <a:uFillTx/>
                <a:latin typeface="Helvetica"/>
                <a:ea typeface="+mn-ea"/>
                <a:cs typeface="Helvetica"/>
              </a:rPr>
              <a:t> </a:t>
            </a:r>
            <a:r>
              <a:rPr lang="en-US" altLang="en-US" sz="2400">
                <a:solidFill>
                  <a:srgbClr val="000000"/>
                </a:solidFill>
                <a:latin typeface="Helvetica"/>
                <a:cs typeface="Helvetica"/>
              </a:rPr>
              <a:t>P</a:t>
            </a:r>
            <a:r>
              <a:rPr kumimoji="0" lang="en-US" altLang="en-US" sz="2400" b="0" i="0" u="none" strike="noStrike" kern="1200" cap="none" spc="0" normalizeH="0" baseline="0" noProof="0" err="1">
                <a:ln>
                  <a:noFill/>
                </a:ln>
                <a:solidFill>
                  <a:srgbClr val="000000"/>
                </a:solidFill>
                <a:effectLst/>
                <a:uLnTx/>
                <a:uFillTx/>
                <a:latin typeface="Helvetica"/>
                <a:ea typeface="+mn-ea"/>
                <a:cs typeface="Helvetica"/>
              </a:rPr>
              <a:t>ública</a:t>
            </a:r>
            <a:r>
              <a:rPr kumimoji="0" lang="en-US" altLang="en-US" sz="2400" b="0" i="0" u="none" strike="noStrike" kern="1200" cap="none" spc="0" normalizeH="0" baseline="0" noProof="0">
                <a:ln>
                  <a:noFill/>
                </a:ln>
                <a:solidFill>
                  <a:srgbClr val="000000"/>
                </a:solidFill>
                <a:effectLst/>
                <a:uLnTx/>
                <a:uFillTx/>
                <a:latin typeface="Helvetica"/>
                <a:ea typeface="+mn-ea"/>
                <a:cs typeface="Helvetica"/>
              </a:rPr>
              <a:t> (PHE, </a:t>
            </a:r>
            <a:r>
              <a:rPr kumimoji="0" lang="en-US" altLang="en-US" sz="2400" b="0" i="0" u="none" strike="noStrike" kern="1200" cap="none" spc="0" normalizeH="0" baseline="0" noProof="0" err="1">
                <a:ln>
                  <a:noFill/>
                </a:ln>
                <a:solidFill>
                  <a:srgbClr val="000000"/>
                </a:solidFill>
                <a:effectLst/>
                <a:uLnTx/>
                <a:uFillTx/>
                <a:latin typeface="Helvetica"/>
                <a:ea typeface="+mn-ea"/>
                <a:cs typeface="Helvetica"/>
              </a:rPr>
              <a:t>por</a:t>
            </a:r>
            <a:r>
              <a:rPr kumimoji="0" lang="en-US" altLang="en-US" sz="2400" b="0" i="0" u="none" strike="noStrike" kern="1200" cap="none" spc="0" normalizeH="0" baseline="0" noProof="0">
                <a:ln>
                  <a:noFill/>
                </a:ln>
                <a:solidFill>
                  <a:srgbClr val="000000"/>
                </a:solidFill>
                <a:effectLst/>
                <a:uLnTx/>
                <a:uFillTx/>
                <a:latin typeface="Helvetica"/>
                <a:ea typeface="+mn-ea"/>
                <a:cs typeface="Helvetica"/>
              </a:rPr>
              <a:t> sus siglas </a:t>
            </a:r>
            <a:r>
              <a:rPr kumimoji="0" lang="en-US" altLang="en-US" sz="2400" b="0" i="0" u="none" strike="noStrike" kern="1200" cap="none" spc="0" normalizeH="0" baseline="0" noProof="0" err="1">
                <a:ln>
                  <a:noFill/>
                </a:ln>
                <a:solidFill>
                  <a:srgbClr val="000000"/>
                </a:solidFill>
                <a:effectLst/>
                <a:uLnTx/>
                <a:uFillTx/>
                <a:latin typeface="Helvetica"/>
                <a:ea typeface="+mn-ea"/>
                <a:cs typeface="Helvetica"/>
              </a:rPr>
              <a:t>en</a:t>
            </a:r>
            <a:r>
              <a:rPr kumimoji="0" lang="en-US" altLang="en-US" sz="2400" b="0" i="0" u="none" strike="noStrike" kern="1200" cap="none" spc="0" normalizeH="0" baseline="0" noProof="0">
                <a:ln>
                  <a:noFill/>
                </a:ln>
                <a:solidFill>
                  <a:srgbClr val="000000"/>
                </a:solidFill>
                <a:effectLst/>
                <a:uLnTx/>
                <a:uFillTx/>
                <a:latin typeface="Helvetica"/>
                <a:ea typeface="+mn-ea"/>
                <a:cs typeface="Helvetica"/>
              </a:rPr>
              <a:t> inglés) federal.</a:t>
            </a:r>
            <a:br>
              <a:rPr kumimoji="0" lang="en-US" altLang="en-US" sz="2400" b="0" i="0" u="none" strike="noStrike" kern="1200" cap="none" spc="0" normalizeH="0" baseline="0" noProof="0">
                <a:ln>
                  <a:noFill/>
                </a:ln>
                <a:solidFill>
                  <a:srgbClr val="000000"/>
                </a:solidFill>
                <a:effectLst/>
                <a:uLnTx/>
                <a:uFillTx/>
                <a:latin typeface="Helvetica"/>
                <a:ea typeface="+mn-ea"/>
                <a:cs typeface="Helvetica"/>
              </a:rPr>
            </a:br>
            <a:endParaRPr kumimoji="0" lang="en-US" altLang="en-US" sz="2400" b="0" i="0" u="none" strike="noStrike" kern="1200" cap="none" spc="0" normalizeH="0" baseline="0" noProof="0">
              <a:ln>
                <a:noFill/>
              </a:ln>
              <a:solidFill>
                <a:srgbClr val="000000"/>
              </a:solidFill>
              <a:effectLst/>
              <a:uLnTx/>
              <a:uFillTx/>
              <a:latin typeface="Helvetica"/>
              <a:ea typeface="+mn-ea"/>
              <a:cs typeface="Helvetica"/>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2400">
                <a:solidFill>
                  <a:srgbClr val="000000"/>
                </a:solidFill>
                <a:latin typeface="Helvetica"/>
                <a:cs typeface="Helvetica"/>
              </a:rPr>
              <a:t>El n</a:t>
            </a:r>
            <a:r>
              <a:rPr kumimoji="0" lang="en-US" altLang="en-US" sz="2400" b="0" i="0" u="none" strike="noStrike" kern="1200" cap="none" spc="0" normalizeH="0" baseline="0" noProof="0" err="1">
                <a:ln>
                  <a:noFill/>
                </a:ln>
                <a:solidFill>
                  <a:srgbClr val="000000"/>
                </a:solidFill>
                <a:effectLst/>
                <a:uLnTx/>
                <a:uFillTx/>
                <a:latin typeface="Helvetica"/>
                <a:ea typeface="+mn-ea"/>
                <a:cs typeface="Helvetica"/>
              </a:rPr>
              <a:t>úmero</a:t>
            </a:r>
            <a:r>
              <a:rPr kumimoji="0" lang="en-US" altLang="en-US" sz="2400" b="0" i="0" u="none" strike="noStrike" kern="1200" cap="none" spc="0" normalizeH="0" baseline="0" noProof="0">
                <a:ln>
                  <a:noFill/>
                </a:ln>
                <a:solidFill>
                  <a:srgbClr val="000000"/>
                </a:solidFill>
                <a:effectLst/>
                <a:uLnTx/>
                <a:uFillTx/>
                <a:latin typeface="Helvetica"/>
                <a:ea typeface="+mn-ea"/>
                <a:cs typeface="Helvetica"/>
              </a:rPr>
              <a:t> de </a:t>
            </a:r>
            <a:r>
              <a:rPr kumimoji="0" lang="en-US" altLang="en-US" sz="2400" b="0" i="0" u="none" strike="noStrike" kern="1200" cap="none" spc="0" normalizeH="0" baseline="0" noProof="0" err="1">
                <a:ln>
                  <a:noFill/>
                </a:ln>
                <a:solidFill>
                  <a:srgbClr val="000000"/>
                </a:solidFill>
                <a:effectLst/>
                <a:uLnTx/>
                <a:uFillTx/>
                <a:latin typeface="Helvetica"/>
                <a:ea typeface="+mn-ea"/>
                <a:cs typeface="Helvetica"/>
              </a:rPr>
              <a:t>miembros</a:t>
            </a:r>
            <a:r>
              <a:rPr kumimoji="0" lang="en-US" altLang="en-US" sz="2400" b="0" i="0" u="none" strike="noStrike" kern="1200" cap="none" spc="0" normalizeH="0" baseline="0" noProof="0">
                <a:ln>
                  <a:noFill/>
                </a:ln>
                <a:solidFill>
                  <a:srgbClr val="000000"/>
                </a:solidFill>
                <a:effectLst/>
                <a:uLnTx/>
                <a:uFillTx/>
                <a:latin typeface="Helvetica"/>
                <a:ea typeface="+mn-ea"/>
                <a:cs typeface="Helvetica"/>
              </a:rPr>
              <a:t> </a:t>
            </a:r>
            <a:r>
              <a:rPr lang="en-US" altLang="en-US" sz="2400">
                <a:solidFill>
                  <a:srgbClr val="000000"/>
                </a:solidFill>
                <a:latin typeface="Helvetica"/>
                <a:cs typeface="Helvetica"/>
              </a:rPr>
              <a:t>del </a:t>
            </a:r>
            <a:r>
              <a:rPr kumimoji="0" lang="en-US" altLang="en-US" sz="2400" b="0" i="0" u="none" strike="noStrike" kern="1200" cap="none" spc="0" normalizeH="0" baseline="0" noProof="0">
                <a:ln>
                  <a:noFill/>
                </a:ln>
                <a:solidFill>
                  <a:srgbClr val="000000"/>
                </a:solidFill>
                <a:effectLst/>
                <a:uLnTx/>
                <a:uFillTx/>
                <a:latin typeface="Helvetica"/>
                <a:ea typeface="+mn-ea"/>
                <a:cs typeface="Helvetica"/>
              </a:rPr>
              <a:t>OHP </a:t>
            </a:r>
            <a:r>
              <a:rPr kumimoji="0" lang="en-US" altLang="en-US" sz="2400" b="0" i="0" u="none" strike="noStrike" kern="1200" cap="none" spc="0" normalizeH="0" baseline="0" noProof="0" err="1">
                <a:ln>
                  <a:noFill/>
                </a:ln>
                <a:solidFill>
                  <a:srgbClr val="000000"/>
                </a:solidFill>
                <a:effectLst/>
                <a:uLnTx/>
                <a:uFillTx/>
                <a:latin typeface="Helvetica"/>
                <a:ea typeface="+mn-ea"/>
                <a:cs typeface="Helvetica"/>
              </a:rPr>
              <a:t>pasó</a:t>
            </a:r>
            <a:r>
              <a:rPr kumimoji="0" lang="en-US" altLang="en-US" sz="2400" b="0" i="0" u="none" strike="noStrike" kern="1200" cap="none" spc="0" normalizeH="0" baseline="0" noProof="0">
                <a:ln>
                  <a:noFill/>
                </a:ln>
                <a:solidFill>
                  <a:srgbClr val="000000"/>
                </a:solidFill>
                <a:effectLst/>
                <a:uLnTx/>
                <a:uFillTx/>
                <a:latin typeface="Helvetica"/>
                <a:ea typeface="+mn-ea"/>
                <a:cs typeface="Helvetica"/>
              </a:rPr>
              <a:t> de </a:t>
            </a:r>
            <a:r>
              <a:rPr lang="en-US" altLang="en-US" sz="2400">
                <a:solidFill>
                  <a:srgbClr val="000000"/>
                </a:solidFill>
                <a:latin typeface="Helvetica"/>
                <a:cs typeface="Helvetica"/>
              </a:rPr>
              <a:t>1.1 a 1.4 </a:t>
            </a:r>
            <a:r>
              <a:rPr lang="en-US" altLang="en-US" sz="2400" err="1">
                <a:solidFill>
                  <a:srgbClr val="000000"/>
                </a:solidFill>
                <a:latin typeface="Helvetica"/>
                <a:cs typeface="Helvetica"/>
              </a:rPr>
              <a:t>millones</a:t>
            </a:r>
            <a:r>
              <a:rPr lang="en-US" altLang="en-US" sz="2400">
                <a:solidFill>
                  <a:srgbClr val="000000"/>
                </a:solidFill>
                <a:latin typeface="Helvetica"/>
                <a:cs typeface="Helvetica"/>
              </a:rPr>
              <a:t> de personas. </a:t>
            </a:r>
            <a:endParaRPr kumimoji="0" lang="en-US" altLang="en-US" sz="2400" b="0" i="0" u="none" strike="noStrike" kern="1200" cap="none" spc="0" normalizeH="0" baseline="0" noProof="0">
              <a:ln>
                <a:noFill/>
              </a:ln>
              <a:solidFill>
                <a:srgbClr val="000000"/>
              </a:solidFill>
              <a:effectLst/>
              <a:uLnTx/>
              <a:uFillTx/>
              <a:latin typeface="Helvetica"/>
              <a:ea typeface="+mn-ea"/>
              <a:cs typeface="Helvetica"/>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2400" b="0" i="0" u="none" strike="noStrike" kern="1200" cap="none" spc="0" normalizeH="0" baseline="0" noProof="0">
              <a:ln>
                <a:noFill/>
              </a:ln>
              <a:solidFill>
                <a:srgbClr val="000000"/>
              </a:solidFill>
              <a:effectLst/>
              <a:uLnTx/>
              <a:uFillTx/>
              <a:latin typeface="Helvetica"/>
              <a:ea typeface="+mn-ea"/>
              <a:cs typeface="Helvetica"/>
            </a:endParaRPr>
          </a:p>
        </p:txBody>
      </p:sp>
      <p:sp>
        <p:nvSpPr>
          <p:cNvPr id="5" name="TextBox 4">
            <a:extLst>
              <a:ext uri="{FF2B5EF4-FFF2-40B4-BE49-F238E27FC236}">
                <a16:creationId xmlns:a16="http://schemas.microsoft.com/office/drawing/2014/main" id="{62BA1609-A02A-41E6-9513-9A86B96F9B36}"/>
              </a:ext>
            </a:extLst>
          </p:cNvPr>
          <p:cNvSpPr txBox="1"/>
          <p:nvPr/>
        </p:nvSpPr>
        <p:spPr>
          <a:xfrm>
            <a:off x="2120514" y="4997948"/>
            <a:ext cx="9211130" cy="1323439"/>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Helvetica"/>
                <a:ea typeface="Open Sans"/>
                <a:cs typeface="Helvetica"/>
              </a:rPr>
              <a:t>Oregon </a:t>
            </a:r>
            <a:r>
              <a:rPr kumimoji="0" lang="en-US" sz="2000" b="1" i="0" u="none" strike="noStrike" kern="1200" cap="none" spc="0" normalizeH="0" baseline="0" noProof="0" err="1">
                <a:ln>
                  <a:noFill/>
                </a:ln>
                <a:solidFill>
                  <a:srgbClr val="000000"/>
                </a:solidFill>
                <a:effectLst/>
                <a:uLnTx/>
                <a:uFillTx/>
                <a:latin typeface="Helvetica"/>
                <a:ea typeface="Open Sans"/>
                <a:cs typeface="Helvetica"/>
              </a:rPr>
              <a:t>tiene</a:t>
            </a:r>
            <a:r>
              <a:rPr kumimoji="0" lang="en-US" sz="2000" b="1" i="0" u="none" strike="noStrike" kern="1200" cap="none" spc="0" normalizeH="0" baseline="0" noProof="0">
                <a:ln>
                  <a:noFill/>
                </a:ln>
                <a:solidFill>
                  <a:srgbClr val="000000"/>
                </a:solidFill>
                <a:effectLst/>
                <a:uLnTx/>
                <a:uFillTx/>
                <a:latin typeface="Helvetica"/>
                <a:ea typeface="Open Sans"/>
                <a:cs typeface="Helvetica"/>
              </a:rPr>
              <a:t> </a:t>
            </a:r>
            <a:r>
              <a:rPr lang="en-US" sz="2000" b="1">
                <a:solidFill>
                  <a:srgbClr val="000000"/>
                </a:solidFill>
                <a:latin typeface="Helvetica"/>
                <a:ea typeface="Open Sans"/>
                <a:cs typeface="Helvetica"/>
              </a:rPr>
              <a:t>22</a:t>
            </a:r>
            <a:r>
              <a:rPr kumimoji="0" lang="en-US" sz="2000" b="1" i="0" u="none" strike="noStrike" kern="1200" cap="none" spc="0" normalizeH="0" baseline="0" noProof="0">
                <a:ln>
                  <a:noFill/>
                </a:ln>
                <a:solidFill>
                  <a:srgbClr val="000000"/>
                </a:solidFill>
                <a:effectLst/>
                <a:uLnTx/>
                <a:uFillTx/>
                <a:latin typeface="Helvetica"/>
                <a:ea typeface="Open Sans"/>
                <a:cs typeface="Helvetica"/>
              </a:rPr>
              <a:t> meses para </a:t>
            </a:r>
            <a:r>
              <a:rPr kumimoji="0" lang="en-US" sz="2000" b="1" i="0" u="none" strike="noStrike" kern="1200" cap="none" spc="0" normalizeH="0" baseline="0" noProof="0" err="1">
                <a:ln>
                  <a:noFill/>
                </a:ln>
                <a:solidFill>
                  <a:srgbClr val="000000"/>
                </a:solidFill>
                <a:effectLst/>
                <a:uLnTx/>
                <a:uFillTx/>
                <a:latin typeface="Helvetica"/>
                <a:ea typeface="Open Sans"/>
                <a:cs typeface="Helvetica"/>
              </a:rPr>
              <a:t>completar</a:t>
            </a:r>
            <a:r>
              <a:rPr kumimoji="0" lang="en-US" sz="2000" b="1" i="0" u="none" strike="noStrike" kern="1200" cap="none" spc="0" normalizeH="0" baseline="0" noProof="0">
                <a:ln>
                  <a:noFill/>
                </a:ln>
                <a:solidFill>
                  <a:srgbClr val="000000"/>
                </a:solidFill>
                <a:effectLst/>
                <a:uLnTx/>
                <a:uFillTx/>
                <a:latin typeface="Helvetica"/>
                <a:ea typeface="Open Sans"/>
                <a:cs typeface="Helvetica"/>
              </a:rPr>
              <a:t> las </a:t>
            </a:r>
            <a:r>
              <a:rPr kumimoji="0" lang="en-US" sz="2000" b="1" i="0" u="none" strike="noStrike" kern="1200" cap="none" spc="0" normalizeH="0" baseline="0" noProof="0" err="1">
                <a:ln>
                  <a:noFill/>
                </a:ln>
                <a:solidFill>
                  <a:srgbClr val="000000"/>
                </a:solidFill>
                <a:effectLst/>
                <a:uLnTx/>
                <a:uFillTx/>
                <a:latin typeface="Helvetica"/>
                <a:ea typeface="Open Sans"/>
                <a:cs typeface="Helvetica"/>
              </a:rPr>
              <a:t>renovaciones</a:t>
            </a:r>
            <a:r>
              <a:rPr kumimoji="0" lang="en-US" sz="2000" b="1" i="0" u="none" strike="noStrike" kern="1200" cap="none" spc="0" normalizeH="0" baseline="0" noProof="0">
                <a:ln>
                  <a:noFill/>
                </a:ln>
                <a:solidFill>
                  <a:srgbClr val="000000"/>
                </a:solidFill>
                <a:effectLst/>
                <a:uLnTx/>
                <a:uFillTx/>
                <a:latin typeface="Helvetica"/>
                <a:ea typeface="Open Sans"/>
                <a:cs typeface="Helvetica"/>
              </a:rPr>
              <a:t>. </a:t>
            </a:r>
            <a:r>
              <a:rPr lang="en-US" sz="2000">
                <a:solidFill>
                  <a:srgbClr val="000000"/>
                </a:solidFill>
                <a:latin typeface="Helvetica"/>
                <a:ea typeface="Open Sans"/>
                <a:cs typeface="Helvetica"/>
              </a:rPr>
              <a:t>Los planes </a:t>
            </a:r>
            <a:r>
              <a:rPr lang="en-US" sz="2000" err="1">
                <a:solidFill>
                  <a:srgbClr val="000000"/>
                </a:solidFill>
                <a:latin typeface="Helvetica"/>
                <a:ea typeface="Open Sans"/>
                <a:cs typeface="Helvetica"/>
              </a:rPr>
              <a:t>iniciales</a:t>
            </a:r>
            <a:r>
              <a:rPr lang="en-US" sz="2000">
                <a:solidFill>
                  <a:srgbClr val="000000"/>
                </a:solidFill>
                <a:latin typeface="Helvetica"/>
                <a:ea typeface="Open Sans"/>
                <a:cs typeface="Helvetica"/>
              </a:rPr>
              <a:t> </a:t>
            </a:r>
            <a:r>
              <a:rPr lang="en-US" sz="2000" err="1">
                <a:solidFill>
                  <a:srgbClr val="000000"/>
                </a:solidFill>
                <a:latin typeface="Helvetica"/>
                <a:ea typeface="Open Sans"/>
                <a:cs typeface="Helvetica"/>
              </a:rPr>
              <a:t>eran</a:t>
            </a:r>
            <a:r>
              <a:rPr lang="en-US" sz="2000">
                <a:solidFill>
                  <a:srgbClr val="000000"/>
                </a:solidFill>
                <a:latin typeface="Helvetica"/>
                <a:ea typeface="Open Sans"/>
                <a:cs typeface="Helvetica"/>
              </a:rPr>
              <a:t> de 10 </a:t>
            </a:r>
            <a:r>
              <a:rPr lang="en-US" sz="2000" err="1">
                <a:solidFill>
                  <a:srgbClr val="000000"/>
                </a:solidFill>
                <a:latin typeface="Helvetica"/>
                <a:ea typeface="Open Sans"/>
                <a:cs typeface="Helvetica"/>
              </a:rPr>
              <a:t>fases</a:t>
            </a:r>
            <a:r>
              <a:rPr lang="en-US" sz="2000">
                <a:solidFill>
                  <a:srgbClr val="000000"/>
                </a:solidFill>
                <a:latin typeface="Helvetica"/>
                <a:ea typeface="Open Sans"/>
                <a:cs typeface="Helvetica"/>
              </a:rPr>
              <a:t> para las </a:t>
            </a:r>
            <a:r>
              <a:rPr lang="en-US" sz="2000" err="1">
                <a:solidFill>
                  <a:srgbClr val="000000"/>
                </a:solidFill>
                <a:latin typeface="Helvetica"/>
                <a:ea typeface="Open Sans"/>
                <a:cs typeface="Helvetica"/>
              </a:rPr>
              <a:t>renovaciones</a:t>
            </a:r>
            <a:r>
              <a:rPr lang="en-US" sz="2000">
                <a:solidFill>
                  <a:srgbClr val="000000"/>
                </a:solidFill>
                <a:latin typeface="Helvetica"/>
                <a:ea typeface="Open Sans"/>
                <a:cs typeface="Helvetica"/>
              </a:rPr>
              <a:t>, </a:t>
            </a:r>
            <a:r>
              <a:rPr lang="en-US" sz="2000" err="1">
                <a:solidFill>
                  <a:srgbClr val="000000"/>
                </a:solidFill>
                <a:latin typeface="Helvetica"/>
                <a:ea typeface="Open Sans"/>
                <a:cs typeface="Helvetica"/>
              </a:rPr>
              <a:t>pero</a:t>
            </a:r>
            <a:r>
              <a:rPr lang="en-US" sz="2000">
                <a:solidFill>
                  <a:srgbClr val="000000"/>
                </a:solidFill>
                <a:latin typeface="Helvetica"/>
                <a:ea typeface="Open Sans"/>
                <a:cs typeface="Helvetica"/>
              </a:rPr>
              <a:t> </a:t>
            </a:r>
            <a:r>
              <a:rPr lang="en-US" sz="2000" err="1">
                <a:solidFill>
                  <a:srgbClr val="000000"/>
                </a:solidFill>
                <a:latin typeface="Helvetica"/>
                <a:ea typeface="Open Sans"/>
                <a:cs typeface="Helvetica"/>
              </a:rPr>
              <a:t>algunas</a:t>
            </a:r>
            <a:r>
              <a:rPr lang="en-US" sz="2000">
                <a:solidFill>
                  <a:srgbClr val="000000"/>
                </a:solidFill>
                <a:latin typeface="Helvetica"/>
                <a:ea typeface="Open Sans"/>
                <a:cs typeface="Helvetica"/>
              </a:rPr>
              <a:t> se </a:t>
            </a:r>
            <a:r>
              <a:rPr lang="en-US" sz="2000" err="1">
                <a:solidFill>
                  <a:srgbClr val="000000"/>
                </a:solidFill>
                <a:latin typeface="Helvetica"/>
                <a:ea typeface="Open Sans"/>
                <a:cs typeface="Helvetica"/>
              </a:rPr>
              <a:t>retrasaron</a:t>
            </a:r>
            <a:r>
              <a:rPr lang="en-US" sz="2000">
                <a:solidFill>
                  <a:srgbClr val="000000"/>
                </a:solidFill>
                <a:latin typeface="Helvetica"/>
                <a:ea typeface="Open Sans"/>
                <a:cs typeface="Helvetica"/>
              </a:rPr>
              <a:t> y se </a:t>
            </a:r>
            <a:r>
              <a:rPr lang="en-US" sz="2000" err="1">
                <a:solidFill>
                  <a:srgbClr val="000000"/>
                </a:solidFill>
                <a:latin typeface="Helvetica"/>
                <a:ea typeface="Open Sans"/>
                <a:cs typeface="Helvetica"/>
              </a:rPr>
              <a:t>añadieron</a:t>
            </a:r>
            <a:r>
              <a:rPr lang="en-US" sz="2000">
                <a:solidFill>
                  <a:srgbClr val="000000"/>
                </a:solidFill>
                <a:latin typeface="Helvetica"/>
                <a:ea typeface="Open Sans"/>
                <a:cs typeface="Helvetica"/>
              </a:rPr>
              <a:t> 4 </a:t>
            </a:r>
            <a:r>
              <a:rPr lang="en-US" sz="2000" err="1">
                <a:solidFill>
                  <a:srgbClr val="000000"/>
                </a:solidFill>
                <a:latin typeface="Helvetica"/>
                <a:ea typeface="Open Sans"/>
                <a:cs typeface="Helvetica"/>
              </a:rPr>
              <a:t>fases</a:t>
            </a:r>
            <a:r>
              <a:rPr lang="en-US" sz="2000">
                <a:solidFill>
                  <a:srgbClr val="000000"/>
                </a:solidFill>
                <a:latin typeface="Helvetica"/>
                <a:ea typeface="Open Sans"/>
                <a:cs typeface="Helvetica"/>
              </a:rPr>
              <a:t> </a:t>
            </a:r>
            <a:r>
              <a:rPr lang="en-US" sz="2000" err="1">
                <a:solidFill>
                  <a:srgbClr val="000000"/>
                </a:solidFill>
                <a:latin typeface="Helvetica"/>
                <a:ea typeface="Open Sans"/>
                <a:cs typeface="Helvetica"/>
              </a:rPr>
              <a:t>adicionales</a:t>
            </a:r>
            <a:r>
              <a:rPr lang="en-US" sz="2000">
                <a:solidFill>
                  <a:srgbClr val="000000"/>
                </a:solidFill>
                <a:latin typeface="Helvetica"/>
                <a:ea typeface="Open Sans"/>
                <a:cs typeface="Helvetica"/>
              </a:rPr>
              <a:t> </a:t>
            </a:r>
            <a:r>
              <a:rPr lang="en-US" sz="2000" err="1">
                <a:solidFill>
                  <a:srgbClr val="000000"/>
                </a:solidFill>
                <a:latin typeface="Helvetica"/>
                <a:ea typeface="Open Sans"/>
                <a:cs typeface="Helvetica"/>
              </a:rPr>
              <a:t>tras</a:t>
            </a:r>
            <a:r>
              <a:rPr lang="en-US" sz="2000">
                <a:solidFill>
                  <a:srgbClr val="000000"/>
                </a:solidFill>
                <a:latin typeface="Helvetica"/>
                <a:ea typeface="Open Sans"/>
                <a:cs typeface="Helvetica"/>
              </a:rPr>
              <a:t> </a:t>
            </a:r>
            <a:r>
              <a:rPr lang="en-US" sz="2000" err="1">
                <a:solidFill>
                  <a:srgbClr val="000000"/>
                </a:solidFill>
                <a:latin typeface="Helvetica"/>
                <a:ea typeface="Open Sans"/>
                <a:cs typeface="Helvetica"/>
              </a:rPr>
              <a:t>una</a:t>
            </a:r>
            <a:r>
              <a:rPr lang="en-US" sz="2000">
                <a:solidFill>
                  <a:srgbClr val="000000"/>
                </a:solidFill>
                <a:latin typeface="Helvetica"/>
                <a:ea typeface="Open Sans"/>
                <a:cs typeface="Helvetica"/>
              </a:rPr>
              <a:t> </a:t>
            </a:r>
            <a:r>
              <a:rPr lang="en-US" sz="2000" err="1">
                <a:solidFill>
                  <a:srgbClr val="000000"/>
                </a:solidFill>
                <a:latin typeface="Helvetica"/>
                <a:ea typeface="Open Sans"/>
                <a:cs typeface="Helvetica"/>
              </a:rPr>
              <a:t>petición</a:t>
            </a:r>
            <a:r>
              <a:rPr lang="en-US" sz="2000">
                <a:solidFill>
                  <a:srgbClr val="000000"/>
                </a:solidFill>
                <a:latin typeface="Helvetica"/>
                <a:ea typeface="Open Sans"/>
                <a:cs typeface="Helvetica"/>
              </a:rPr>
              <a:t> federal para que la </a:t>
            </a:r>
            <a:r>
              <a:rPr lang="en-US" sz="2000" err="1">
                <a:solidFill>
                  <a:srgbClr val="000000"/>
                </a:solidFill>
                <a:latin typeface="Helvetica"/>
                <a:ea typeface="Open Sans"/>
                <a:cs typeface="Helvetica"/>
              </a:rPr>
              <a:t>mayoría</a:t>
            </a:r>
            <a:r>
              <a:rPr lang="en-US" sz="2000">
                <a:solidFill>
                  <a:srgbClr val="000000"/>
                </a:solidFill>
                <a:latin typeface="Helvetica"/>
                <a:ea typeface="Open Sans"/>
                <a:cs typeface="Helvetica"/>
              </a:rPr>
              <a:t> de </a:t>
            </a:r>
            <a:r>
              <a:rPr lang="en-US" sz="2000" err="1">
                <a:solidFill>
                  <a:srgbClr val="000000"/>
                </a:solidFill>
                <a:latin typeface="Helvetica"/>
                <a:ea typeface="Open Sans"/>
                <a:cs typeface="Helvetica"/>
              </a:rPr>
              <a:t>los</a:t>
            </a:r>
            <a:r>
              <a:rPr lang="en-US" sz="2000">
                <a:solidFill>
                  <a:srgbClr val="000000"/>
                </a:solidFill>
                <a:latin typeface="Helvetica"/>
                <a:ea typeface="Open Sans"/>
                <a:cs typeface="Helvetica"/>
              </a:rPr>
              <a:t> </a:t>
            </a:r>
            <a:r>
              <a:rPr lang="en-US" sz="2000" err="1">
                <a:solidFill>
                  <a:srgbClr val="000000"/>
                </a:solidFill>
                <a:latin typeface="Helvetica"/>
                <a:ea typeface="Open Sans"/>
                <a:cs typeface="Helvetica"/>
              </a:rPr>
              <a:t>estados</a:t>
            </a:r>
            <a:r>
              <a:rPr lang="en-US" sz="2000">
                <a:solidFill>
                  <a:srgbClr val="000000"/>
                </a:solidFill>
                <a:latin typeface="Helvetica"/>
                <a:ea typeface="Open Sans"/>
                <a:cs typeface="Helvetica"/>
              </a:rPr>
              <a:t> </a:t>
            </a:r>
            <a:r>
              <a:rPr lang="en-US" sz="2000" err="1">
                <a:solidFill>
                  <a:srgbClr val="000000"/>
                </a:solidFill>
                <a:latin typeface="Helvetica"/>
                <a:ea typeface="Open Sans"/>
                <a:cs typeface="Helvetica"/>
              </a:rPr>
              <a:t>ajustaran</a:t>
            </a:r>
            <a:r>
              <a:rPr lang="en-US" sz="2000">
                <a:solidFill>
                  <a:srgbClr val="000000"/>
                </a:solidFill>
                <a:latin typeface="Helvetica"/>
                <a:ea typeface="Open Sans"/>
                <a:cs typeface="Helvetica"/>
              </a:rPr>
              <a:t> sus </a:t>
            </a:r>
            <a:r>
              <a:rPr lang="en-US" sz="2000" err="1">
                <a:solidFill>
                  <a:srgbClr val="000000"/>
                </a:solidFill>
                <a:latin typeface="Helvetica"/>
                <a:ea typeface="Open Sans"/>
                <a:cs typeface="Helvetica"/>
              </a:rPr>
              <a:t>sistemas</a:t>
            </a:r>
            <a:r>
              <a:rPr lang="en-US" sz="2000">
                <a:solidFill>
                  <a:srgbClr val="000000"/>
                </a:solidFill>
                <a:latin typeface="Helvetica"/>
                <a:ea typeface="Open Sans"/>
                <a:cs typeface="Helvetica"/>
              </a:rPr>
              <a:t> de renovación. </a:t>
            </a:r>
            <a:endParaRPr kumimoji="0" lang="en-US" sz="2000" b="0" i="0" u="none" strike="noStrike" kern="1200" cap="none" spc="0" normalizeH="0" baseline="0" noProof="0">
              <a:ln>
                <a:noFill/>
              </a:ln>
              <a:solidFill>
                <a:srgbClr val="000000"/>
              </a:solidFill>
              <a:effectLst/>
              <a:uLnTx/>
              <a:uFillTx/>
              <a:latin typeface="Helvetica"/>
              <a:ea typeface="Open Sans"/>
              <a:cs typeface="Helvetica"/>
            </a:endParaRPr>
          </a:p>
        </p:txBody>
      </p:sp>
      <p:pic>
        <p:nvPicPr>
          <p:cNvPr id="6" name="Graphic 4" descr="Hourglass 90% outline">
            <a:extLst>
              <a:ext uri="{FF2B5EF4-FFF2-40B4-BE49-F238E27FC236}">
                <a16:creationId xmlns:a16="http://schemas.microsoft.com/office/drawing/2014/main" id="{E811FC4D-DAB6-412B-9A5E-E46C784D96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4913" y="4066317"/>
            <a:ext cx="741872" cy="741872"/>
          </a:xfrm>
          <a:prstGeom prst="rect">
            <a:avLst/>
          </a:prstGeom>
        </p:spPr>
      </p:pic>
      <p:sp>
        <p:nvSpPr>
          <p:cNvPr id="7" name="TextBox 6">
            <a:extLst>
              <a:ext uri="{FF2B5EF4-FFF2-40B4-BE49-F238E27FC236}">
                <a16:creationId xmlns:a16="http://schemas.microsoft.com/office/drawing/2014/main" id="{D5D111BB-ADFD-4FA3-9521-DF1C6526C97C}"/>
              </a:ext>
            </a:extLst>
          </p:cNvPr>
          <p:cNvSpPr txBox="1"/>
          <p:nvPr/>
        </p:nvSpPr>
        <p:spPr>
          <a:xfrm>
            <a:off x="2120514" y="3946463"/>
            <a:ext cx="9211130" cy="1015663"/>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ts val="1800"/>
              </a:spcAft>
              <a:buClrTx/>
              <a:buSzTx/>
              <a:buFontTx/>
              <a:buNone/>
              <a:tabLst/>
              <a:defRPr/>
            </a:pPr>
            <a:r>
              <a:rPr lang="en-US" sz="2000">
                <a:solidFill>
                  <a:srgbClr val="000000"/>
                </a:solidFill>
                <a:latin typeface="Helvetica"/>
                <a:ea typeface="Open Sans"/>
                <a:cs typeface="Helvetica"/>
              </a:rPr>
              <a:t>La PHE federal </a:t>
            </a:r>
            <a:r>
              <a:rPr lang="en-US" sz="2000" err="1">
                <a:solidFill>
                  <a:srgbClr val="000000"/>
                </a:solidFill>
                <a:latin typeface="Helvetica"/>
                <a:ea typeface="Open Sans"/>
                <a:cs typeface="Helvetica"/>
              </a:rPr>
              <a:t>por</a:t>
            </a:r>
            <a:r>
              <a:rPr lang="en-US" sz="2000">
                <a:solidFill>
                  <a:srgbClr val="000000"/>
                </a:solidFill>
                <a:latin typeface="Helvetica"/>
                <a:ea typeface="Open Sans"/>
                <a:cs typeface="Helvetica"/>
              </a:rPr>
              <a:t> </a:t>
            </a:r>
            <a:r>
              <a:rPr kumimoji="0" lang="en-US" sz="2000" b="0" i="0" u="none" strike="noStrike" kern="1200" cap="none" spc="0" normalizeH="0" baseline="0" noProof="0">
                <a:ln>
                  <a:noFill/>
                </a:ln>
                <a:solidFill>
                  <a:srgbClr val="000000"/>
                </a:solidFill>
                <a:effectLst/>
                <a:uLnTx/>
                <a:uFillTx/>
                <a:latin typeface="Helvetica"/>
                <a:ea typeface="Open Sans"/>
                <a:cs typeface="Helvetica"/>
              </a:rPr>
              <a:t>COVID-19 </a:t>
            </a:r>
            <a:r>
              <a:rPr lang="en-US" sz="2000" b="1" err="1">
                <a:solidFill>
                  <a:srgbClr val="000000"/>
                </a:solidFill>
                <a:latin typeface="Helvetica"/>
                <a:ea typeface="Open Sans"/>
                <a:cs typeface="Helvetica"/>
              </a:rPr>
              <a:t>terminó</a:t>
            </a:r>
            <a:r>
              <a:rPr lang="en-US" sz="2000" b="1">
                <a:solidFill>
                  <a:srgbClr val="000000"/>
                </a:solidFill>
                <a:latin typeface="Helvetica"/>
                <a:ea typeface="Open Sans"/>
                <a:cs typeface="Helvetica"/>
              </a:rPr>
              <a:t> 11 de m</a:t>
            </a:r>
            <a:r>
              <a:rPr kumimoji="0" lang="en-US" sz="2000" b="1" i="0" u="none" strike="noStrike" kern="1200" cap="none" spc="0" normalizeH="0" baseline="0" noProof="0" err="1">
                <a:ln>
                  <a:noFill/>
                </a:ln>
                <a:solidFill>
                  <a:srgbClr val="000000"/>
                </a:solidFill>
                <a:effectLst/>
                <a:uLnTx/>
                <a:uFillTx/>
                <a:latin typeface="Helvetica"/>
                <a:ea typeface="Open Sans"/>
                <a:cs typeface="Helvetica"/>
              </a:rPr>
              <a:t>ayo</a:t>
            </a:r>
            <a:r>
              <a:rPr lang="en-US" sz="2000" b="1">
                <a:solidFill>
                  <a:srgbClr val="000000"/>
                </a:solidFill>
                <a:latin typeface="Helvetica"/>
                <a:ea typeface="Open Sans"/>
                <a:cs typeface="Helvetica"/>
              </a:rPr>
              <a:t> </a:t>
            </a:r>
            <a:r>
              <a:rPr kumimoji="0" lang="en-US" sz="2000" b="1" i="0" u="none" strike="noStrike" kern="1200" cap="none" spc="0" normalizeH="0" baseline="0" noProof="0">
                <a:ln>
                  <a:noFill/>
                </a:ln>
                <a:solidFill>
                  <a:srgbClr val="000000"/>
                </a:solidFill>
                <a:effectLst/>
                <a:uLnTx/>
                <a:uFillTx/>
                <a:latin typeface="Helvetica"/>
                <a:ea typeface="Open Sans"/>
                <a:cs typeface="Helvetica"/>
              </a:rPr>
              <a:t>2023. El 1 de </a:t>
            </a:r>
            <a:r>
              <a:rPr kumimoji="0" lang="en-US" sz="2000" b="1" i="0" u="none" strike="noStrike" kern="1200" cap="none" spc="0" normalizeH="0" baseline="0" noProof="0" err="1">
                <a:ln>
                  <a:noFill/>
                </a:ln>
                <a:solidFill>
                  <a:srgbClr val="000000"/>
                </a:solidFill>
                <a:effectLst/>
                <a:uLnTx/>
                <a:uFillTx/>
                <a:latin typeface="Helvetica"/>
                <a:ea typeface="Open Sans"/>
                <a:cs typeface="Helvetica"/>
              </a:rPr>
              <a:t>abril</a:t>
            </a:r>
            <a:r>
              <a:rPr kumimoji="0" lang="en-US" sz="2000" b="1" i="0" u="none" strike="noStrike" kern="1200" cap="none" spc="0" normalizeH="0" baseline="0" noProof="0">
                <a:ln>
                  <a:noFill/>
                </a:ln>
                <a:solidFill>
                  <a:srgbClr val="000000"/>
                </a:solidFill>
                <a:effectLst/>
                <a:uLnTx/>
                <a:uFillTx/>
                <a:latin typeface="Helvetica"/>
                <a:ea typeface="Open Sans"/>
                <a:cs typeface="Helvetica"/>
              </a:rPr>
              <a:t> de 2023, Oregon </a:t>
            </a:r>
            <a:r>
              <a:rPr kumimoji="0" lang="en-US" sz="2000" b="1" i="0" u="none" strike="noStrike" kern="1200" cap="none" spc="0" normalizeH="0" baseline="0" noProof="0" err="1">
                <a:ln>
                  <a:noFill/>
                </a:ln>
                <a:solidFill>
                  <a:srgbClr val="000000"/>
                </a:solidFill>
                <a:effectLst/>
                <a:uLnTx/>
                <a:uFillTx/>
                <a:latin typeface="Helvetica"/>
                <a:ea typeface="Open Sans"/>
                <a:cs typeface="Helvetica"/>
              </a:rPr>
              <a:t>comenzó</a:t>
            </a:r>
            <a:r>
              <a:rPr kumimoji="0" lang="en-US" sz="2000" b="1" i="0" u="none" strike="noStrike" kern="1200" cap="none" spc="0" normalizeH="0" baseline="0" noProof="0">
                <a:ln>
                  <a:noFill/>
                </a:ln>
                <a:solidFill>
                  <a:srgbClr val="000000"/>
                </a:solidFill>
                <a:effectLst/>
                <a:uLnTx/>
                <a:uFillTx/>
                <a:latin typeface="Helvetica"/>
                <a:ea typeface="Open Sans"/>
                <a:cs typeface="Helvetica"/>
              </a:rPr>
              <a:t> </a:t>
            </a:r>
            <a:r>
              <a:rPr kumimoji="0" lang="en-US" sz="2000" b="1" i="0" u="none" strike="noStrike" kern="1200" cap="none" spc="0" normalizeH="0" baseline="0" noProof="0" err="1">
                <a:ln>
                  <a:noFill/>
                </a:ln>
                <a:solidFill>
                  <a:srgbClr val="000000"/>
                </a:solidFill>
                <a:effectLst/>
                <a:uLnTx/>
                <a:uFillTx/>
                <a:latin typeface="Helvetica"/>
                <a:ea typeface="Open Sans"/>
                <a:cs typeface="Helvetica"/>
              </a:rPr>
              <a:t>renovaciones</a:t>
            </a:r>
            <a:r>
              <a:rPr kumimoji="0" lang="en-US" sz="2000" b="1" i="0" u="none" strike="noStrike" kern="1200" cap="none" spc="0" normalizeH="0" baseline="0" noProof="0">
                <a:ln>
                  <a:noFill/>
                </a:ln>
                <a:solidFill>
                  <a:srgbClr val="000000"/>
                </a:solidFill>
                <a:effectLst/>
                <a:uLnTx/>
                <a:uFillTx/>
                <a:latin typeface="Helvetica"/>
                <a:ea typeface="Open Sans"/>
                <a:cs typeface="Helvetica"/>
              </a:rPr>
              <a:t> de </a:t>
            </a:r>
            <a:r>
              <a:rPr kumimoji="0" lang="en-US" sz="2000" b="1" i="0" u="none" strike="noStrike" kern="1200" cap="none" spc="0" normalizeH="0" baseline="0" noProof="0" err="1">
                <a:ln>
                  <a:noFill/>
                </a:ln>
                <a:solidFill>
                  <a:srgbClr val="000000"/>
                </a:solidFill>
                <a:effectLst/>
                <a:uLnTx/>
                <a:uFillTx/>
                <a:latin typeface="Helvetica"/>
                <a:ea typeface="Open Sans"/>
                <a:cs typeface="Helvetica"/>
              </a:rPr>
              <a:t>cobertura</a:t>
            </a:r>
            <a:r>
              <a:rPr kumimoji="0" lang="en-US" sz="2000" b="1" i="0" u="none" strike="noStrike" kern="1200" cap="none" spc="0" normalizeH="0" baseline="0" noProof="0">
                <a:ln>
                  <a:noFill/>
                </a:ln>
                <a:solidFill>
                  <a:srgbClr val="000000"/>
                </a:solidFill>
                <a:effectLst/>
                <a:uLnTx/>
                <a:uFillTx/>
                <a:latin typeface="Helvetica"/>
                <a:ea typeface="Open Sans"/>
                <a:cs typeface="Helvetica"/>
              </a:rPr>
              <a:t> </a:t>
            </a:r>
            <a:r>
              <a:rPr kumimoji="0" lang="en-US" sz="2000" b="1" i="0" u="none" strike="noStrike" kern="1200" cap="none" spc="0" normalizeH="0" baseline="0" noProof="0" err="1">
                <a:ln>
                  <a:noFill/>
                </a:ln>
                <a:solidFill>
                  <a:srgbClr val="000000"/>
                </a:solidFill>
                <a:effectLst/>
                <a:uLnTx/>
                <a:uFillTx/>
                <a:latin typeface="Helvetica"/>
                <a:ea typeface="Open Sans"/>
                <a:cs typeface="Helvetica"/>
              </a:rPr>
              <a:t>médica</a:t>
            </a:r>
            <a:r>
              <a:rPr kumimoji="0" lang="en-US" sz="2000" b="1" i="0" u="none" strike="noStrike" kern="1200" cap="none" spc="0" normalizeH="0" baseline="0" noProof="0">
                <a:ln>
                  <a:noFill/>
                </a:ln>
                <a:solidFill>
                  <a:srgbClr val="000000"/>
                </a:solidFill>
                <a:effectLst/>
                <a:uLnTx/>
                <a:uFillTx/>
                <a:latin typeface="Helvetica"/>
                <a:ea typeface="Open Sans"/>
                <a:cs typeface="Helvetica"/>
              </a:rPr>
              <a:t> </a:t>
            </a:r>
            <a:r>
              <a:rPr kumimoji="0" lang="en-US" sz="2000" i="0" u="none" strike="noStrike" kern="1200" cap="none" spc="0" normalizeH="0" baseline="0" noProof="0">
                <a:ln>
                  <a:noFill/>
                </a:ln>
                <a:solidFill>
                  <a:srgbClr val="000000"/>
                </a:solidFill>
                <a:effectLst/>
                <a:uLnTx/>
                <a:uFillTx/>
                <a:latin typeface="Helvetica"/>
                <a:ea typeface="Open Sans"/>
                <a:cs typeface="Helvetica"/>
              </a:rPr>
              <a:t>para </a:t>
            </a:r>
            <a:r>
              <a:rPr kumimoji="0" lang="en-US" sz="2000" i="0" u="none" strike="noStrike" kern="1200" cap="none" spc="0" normalizeH="0" baseline="0" noProof="0" err="1">
                <a:ln>
                  <a:noFill/>
                </a:ln>
                <a:solidFill>
                  <a:srgbClr val="000000"/>
                </a:solidFill>
                <a:effectLst/>
                <a:uLnTx/>
                <a:uFillTx/>
                <a:latin typeface="Helvetica"/>
                <a:ea typeface="Open Sans"/>
                <a:cs typeface="Helvetica"/>
              </a:rPr>
              <a:t>más</a:t>
            </a:r>
            <a:r>
              <a:rPr kumimoji="0" lang="en-US" sz="2000" i="0" u="none" strike="noStrike" kern="1200" cap="none" spc="0" normalizeH="0" baseline="0" noProof="0">
                <a:ln>
                  <a:noFill/>
                </a:ln>
                <a:solidFill>
                  <a:srgbClr val="000000"/>
                </a:solidFill>
                <a:effectLst/>
                <a:uLnTx/>
                <a:uFillTx/>
                <a:latin typeface="Helvetica"/>
                <a:ea typeface="Open Sans"/>
                <a:cs typeface="Helvetica"/>
              </a:rPr>
              <a:t> de </a:t>
            </a:r>
            <a:r>
              <a:rPr kumimoji="0" lang="en-US" sz="2000" b="0" i="0" u="none" strike="noStrike" kern="1200" cap="none" spc="0" normalizeH="0" baseline="0" noProof="0">
                <a:ln>
                  <a:noFill/>
                </a:ln>
                <a:solidFill>
                  <a:srgbClr val="000000"/>
                </a:solidFill>
                <a:effectLst/>
                <a:uLnTx/>
                <a:uFillTx/>
                <a:latin typeface="Helvetica"/>
                <a:ea typeface="Open Sans"/>
                <a:cs typeface="Helvetica"/>
              </a:rPr>
              <a:t>1.4 </a:t>
            </a:r>
            <a:r>
              <a:rPr kumimoji="0" lang="en-US" sz="2000" b="0" i="0" u="none" strike="noStrike" kern="1200" cap="none" spc="0" normalizeH="0" baseline="0" noProof="0" err="1">
                <a:ln>
                  <a:noFill/>
                </a:ln>
                <a:solidFill>
                  <a:srgbClr val="000000"/>
                </a:solidFill>
                <a:effectLst/>
                <a:uLnTx/>
                <a:uFillTx/>
                <a:latin typeface="Helvetica"/>
                <a:ea typeface="Open Sans"/>
                <a:cs typeface="Helvetica"/>
              </a:rPr>
              <a:t>millones</a:t>
            </a:r>
            <a:r>
              <a:rPr kumimoji="0" lang="en-US" sz="2000" b="0" i="0" u="none" strike="noStrike" kern="1200" cap="none" spc="0" normalizeH="0" baseline="0" noProof="0">
                <a:ln>
                  <a:noFill/>
                </a:ln>
                <a:solidFill>
                  <a:srgbClr val="000000"/>
                </a:solidFill>
                <a:effectLst/>
                <a:uLnTx/>
                <a:uFillTx/>
                <a:latin typeface="Helvetica"/>
                <a:ea typeface="Open Sans"/>
                <a:cs typeface="Helvetica"/>
              </a:rPr>
              <a:t> de personas </a:t>
            </a:r>
            <a:r>
              <a:rPr lang="en-US" sz="2000">
                <a:solidFill>
                  <a:srgbClr val="000000"/>
                </a:solidFill>
                <a:latin typeface="Helvetica"/>
                <a:ea typeface="Open Sans"/>
                <a:cs typeface="Helvetica"/>
              </a:rPr>
              <a:t>con </a:t>
            </a:r>
            <a:r>
              <a:rPr kumimoji="0" lang="en-US" sz="2000" b="0" i="0" u="none" strike="noStrike" kern="1200" cap="none" spc="0" normalizeH="0" baseline="0" noProof="0">
                <a:ln>
                  <a:noFill/>
                </a:ln>
                <a:solidFill>
                  <a:srgbClr val="000000"/>
                </a:solidFill>
                <a:effectLst/>
                <a:uLnTx/>
                <a:uFillTx/>
                <a:latin typeface="Helvetica"/>
                <a:ea typeface="Open Sans"/>
                <a:cs typeface="Helvetica"/>
              </a:rPr>
              <a:t>OHP. </a:t>
            </a:r>
            <a:r>
              <a:rPr kumimoji="0" lang="en-US" sz="2000" b="1" i="0" u="none" strike="noStrike" kern="1200" cap="none" spc="0" normalizeH="0" baseline="0" noProof="0">
                <a:ln>
                  <a:noFill/>
                </a:ln>
                <a:solidFill>
                  <a:srgbClr val="000000"/>
                </a:solidFill>
                <a:effectLst/>
                <a:uLnTx/>
                <a:uFillTx/>
                <a:latin typeface="Helvetica"/>
                <a:ea typeface="Open Sans"/>
                <a:cs typeface="Helvetica"/>
              </a:rPr>
              <a:t> </a:t>
            </a:r>
          </a:p>
        </p:txBody>
      </p:sp>
      <p:sp>
        <p:nvSpPr>
          <p:cNvPr id="8" name="TextBox 7">
            <a:extLst>
              <a:ext uri="{FF2B5EF4-FFF2-40B4-BE49-F238E27FC236}">
                <a16:creationId xmlns:a16="http://schemas.microsoft.com/office/drawing/2014/main" id="{299FA13E-6E45-40FB-99EC-E9D399F78F35}"/>
              </a:ext>
            </a:extLst>
          </p:cNvPr>
          <p:cNvSpPr txBox="1"/>
          <p:nvPr/>
        </p:nvSpPr>
        <p:spPr>
          <a:xfrm>
            <a:off x="929145" y="3465650"/>
            <a:ext cx="89817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2400" b="1" i="0" u="none" strike="noStrike" kern="1200" cap="none" spc="0" normalizeH="0" baseline="0">
                <a:ln>
                  <a:noFill/>
                </a:ln>
                <a:solidFill>
                  <a:srgbClr val="064276"/>
                </a:solidFill>
                <a:effectLst/>
                <a:uLnTx/>
                <a:uFillTx/>
                <a:latin typeface="Helvetica"/>
                <a:ea typeface="+mn-ea"/>
                <a:cs typeface="Calibri"/>
              </a:rPr>
              <a:t>El fin de la emergencia de salud pública por la pandemia:</a:t>
            </a:r>
          </a:p>
        </p:txBody>
      </p:sp>
      <p:pic>
        <p:nvPicPr>
          <p:cNvPr id="9" name="Graphic 8">
            <a:extLst>
              <a:ext uri="{FF2B5EF4-FFF2-40B4-BE49-F238E27FC236}">
                <a16:creationId xmlns:a16="http://schemas.microsoft.com/office/drawing/2014/main" id="{1491B092-A8E4-4B70-85C4-328506DBBF1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5265" y="5180554"/>
            <a:ext cx="731520" cy="731520"/>
          </a:xfrm>
          <a:prstGeom prst="rect">
            <a:avLst/>
          </a:prstGeom>
        </p:spPr>
      </p:pic>
      <p:sp>
        <p:nvSpPr>
          <p:cNvPr id="12" name="Title 11">
            <a:extLst>
              <a:ext uri="{FF2B5EF4-FFF2-40B4-BE49-F238E27FC236}">
                <a16:creationId xmlns:a16="http://schemas.microsoft.com/office/drawing/2014/main" id="{60225646-ED1F-4DC2-B4FF-5A3B6E8CC647}"/>
              </a:ext>
            </a:extLst>
          </p:cNvPr>
          <p:cNvSpPr txBox="1">
            <a:spLocks noGrp="1"/>
          </p:cNvSpPr>
          <p:nvPr>
            <p:ph type="title" idx="4294967295"/>
          </p:nvPr>
        </p:nvSpPr>
        <p:spPr>
          <a:xfrm>
            <a:off x="556267" y="550477"/>
            <a:ext cx="11079466"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1" err="1">
                <a:solidFill>
                  <a:srgbClr val="064276"/>
                </a:solidFill>
                <a:latin typeface="Helvetica"/>
                <a:ea typeface="+mn-ea"/>
                <a:cs typeface="Helvetica"/>
              </a:rPr>
              <a:t>Renovaciones</a:t>
            </a:r>
            <a:r>
              <a:rPr kumimoji="0" lang="en-US" sz="3000" b="1" i="0" u="none" strike="noStrike" kern="1200" cap="none" spc="0" normalizeH="0" baseline="0" noProof="0">
                <a:ln>
                  <a:noFill/>
                </a:ln>
                <a:solidFill>
                  <a:srgbClr val="064276"/>
                </a:solidFill>
                <a:effectLst/>
                <a:uLnTx/>
                <a:uFillTx/>
                <a:latin typeface="Helvetica"/>
                <a:ea typeface="+mn-ea"/>
                <a:cs typeface="Helvetica"/>
              </a:rPr>
              <a:t> al </a:t>
            </a:r>
            <a:r>
              <a:rPr kumimoji="0" lang="en-US" sz="3000" b="1" i="0" u="none" strike="noStrike" kern="1200" cap="none" spc="0" normalizeH="0" baseline="0" noProof="0" err="1">
                <a:ln>
                  <a:noFill/>
                </a:ln>
                <a:solidFill>
                  <a:srgbClr val="064276"/>
                </a:solidFill>
                <a:effectLst/>
                <a:uLnTx/>
                <a:uFillTx/>
                <a:latin typeface="Helvetica"/>
                <a:ea typeface="+mn-ea"/>
                <a:cs typeface="Helvetica"/>
              </a:rPr>
              <a:t>finalizar</a:t>
            </a:r>
            <a:r>
              <a:rPr kumimoji="0" lang="en-US" sz="3000" b="1" i="0" u="none" strike="noStrike" kern="1200" cap="none" spc="0" normalizeH="0" baseline="0" noProof="0">
                <a:ln>
                  <a:noFill/>
                </a:ln>
                <a:solidFill>
                  <a:srgbClr val="064276"/>
                </a:solidFill>
                <a:effectLst/>
                <a:uLnTx/>
                <a:uFillTx/>
                <a:latin typeface="Helvetica"/>
                <a:ea typeface="+mn-ea"/>
                <a:cs typeface="Helvetica"/>
              </a:rPr>
              <a:t> la </a:t>
            </a:r>
            <a:r>
              <a:rPr kumimoji="0" lang="en-US" sz="3000" b="1" i="0" u="none" strike="noStrike" kern="1200" cap="none" spc="0" normalizeH="0" baseline="0" noProof="0" err="1">
                <a:ln>
                  <a:noFill/>
                </a:ln>
                <a:solidFill>
                  <a:srgbClr val="064276"/>
                </a:solidFill>
                <a:effectLst/>
                <a:uLnTx/>
                <a:uFillTx/>
                <a:latin typeface="Helvetica"/>
                <a:ea typeface="+mn-ea"/>
                <a:cs typeface="Helvetica"/>
              </a:rPr>
              <a:t>Emergencia</a:t>
            </a:r>
            <a:r>
              <a:rPr kumimoji="0" lang="en-US" sz="3000" b="1" i="0" u="none" strike="noStrike" kern="1200" cap="none" spc="0" normalizeH="0" baseline="0" noProof="0">
                <a:ln>
                  <a:noFill/>
                </a:ln>
                <a:solidFill>
                  <a:srgbClr val="064276"/>
                </a:solidFill>
                <a:effectLst/>
                <a:uLnTx/>
                <a:uFillTx/>
                <a:latin typeface="Helvetica"/>
                <a:ea typeface="+mn-ea"/>
                <a:cs typeface="Helvetica"/>
              </a:rPr>
              <a:t> de </a:t>
            </a:r>
            <a:r>
              <a:rPr lang="en-US" sz="3000" b="1">
                <a:solidFill>
                  <a:srgbClr val="064276"/>
                </a:solidFill>
                <a:latin typeface="Helvetica"/>
                <a:ea typeface="+mn-ea"/>
                <a:cs typeface="Helvetica"/>
              </a:rPr>
              <a:t>S</a:t>
            </a:r>
            <a:r>
              <a:rPr kumimoji="0" lang="en-US" sz="3000" b="1" i="0" u="none" strike="noStrike" kern="1200" cap="none" spc="0" normalizeH="0" baseline="0" noProof="0" err="1">
                <a:ln>
                  <a:noFill/>
                </a:ln>
                <a:solidFill>
                  <a:srgbClr val="064276"/>
                </a:solidFill>
                <a:effectLst/>
                <a:uLnTx/>
                <a:uFillTx/>
                <a:latin typeface="Helvetica"/>
                <a:ea typeface="+mn-ea"/>
                <a:cs typeface="Helvetica"/>
              </a:rPr>
              <a:t>alud</a:t>
            </a:r>
            <a:r>
              <a:rPr kumimoji="0" lang="en-US" sz="3000" b="1" i="0" u="none" strike="noStrike" kern="1200" cap="none" spc="0" normalizeH="0" baseline="0" noProof="0">
                <a:ln>
                  <a:noFill/>
                </a:ln>
                <a:solidFill>
                  <a:srgbClr val="064276"/>
                </a:solidFill>
                <a:effectLst/>
                <a:uLnTx/>
                <a:uFillTx/>
                <a:latin typeface="Helvetica"/>
                <a:ea typeface="+mn-ea"/>
                <a:cs typeface="Helvetica"/>
              </a:rPr>
              <a:t> </a:t>
            </a:r>
            <a:r>
              <a:rPr kumimoji="0" lang="en-US" sz="3000" b="1" i="0" u="none" strike="noStrike" kern="1200" cap="none" spc="0" normalizeH="0" baseline="0" noProof="0" err="1">
                <a:ln>
                  <a:noFill/>
                </a:ln>
                <a:solidFill>
                  <a:srgbClr val="064276"/>
                </a:solidFill>
                <a:effectLst/>
                <a:uLnTx/>
                <a:uFillTx/>
                <a:latin typeface="Helvetica"/>
                <a:ea typeface="+mn-ea"/>
                <a:cs typeface="Helvetica"/>
              </a:rPr>
              <a:t>Pública</a:t>
            </a:r>
            <a:endParaRPr kumimoji="0" lang="en-US" sz="3000" b="0" i="0" u="none" strike="noStrike" kern="1200" cap="none" spc="0" normalizeH="0" baseline="0" noProof="0">
              <a:ln>
                <a:noFill/>
              </a:ln>
              <a:solidFill>
                <a:srgbClr val="064276"/>
              </a:solidFill>
              <a:effectLst/>
              <a:uLnTx/>
              <a:uFillTx/>
              <a:latin typeface="Arial" panose="020B0604020202020204"/>
              <a:ea typeface="+mn-ea"/>
              <a:cs typeface="+mn-cs"/>
            </a:endParaRPr>
          </a:p>
        </p:txBody>
      </p:sp>
      <p:cxnSp>
        <p:nvCxnSpPr>
          <p:cNvPr id="2" name="Straight Connector 1">
            <a:extLst>
              <a:ext uri="{FF2B5EF4-FFF2-40B4-BE49-F238E27FC236}">
                <a16:creationId xmlns:a16="http://schemas.microsoft.com/office/drawing/2014/main" id="{BF6DE892-03F3-C634-B095-0CC3C782ADB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80800F8-D0D9-09EF-E506-A77FD3FE251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4196759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609600" y="1410467"/>
            <a:ext cx="11192540" cy="4533322"/>
          </a:xfrm>
        </p:spPr>
        <p:txBody>
          <a:bodyPr lIns="91440" tIns="45720" rIns="91440" bIns="45720" anchor="t">
            <a:noAutofit/>
          </a:bodyPr>
          <a:lstStyle/>
          <a:p>
            <a:r>
              <a:rPr lang="en-US" sz="2200" b="1">
                <a:latin typeface="Helvetica" panose="020B0604020202020204" pitchFamily="34" charset="0"/>
                <a:cs typeface="Helvetica" panose="020B0604020202020204" pitchFamily="34" charset="0"/>
              </a:rPr>
              <a:t>Remaining pandemic unwinding renewals over summer include:</a:t>
            </a:r>
          </a:p>
          <a:p>
            <a:pPr lvl="1"/>
            <a:r>
              <a:rPr lang="en-US" sz="2200">
                <a:latin typeface="Helvetica" panose="020B0604020202020204" pitchFamily="34" charset="0"/>
                <a:cs typeface="Helvetica" panose="020B0604020202020204" pitchFamily="34" charset="0"/>
              </a:rPr>
              <a:t>Some people who have Oregon Supplemental Income Program-Medical (OSIPM). OSIPM provides OHP coverage to people who are legally blind, have a disability, and/or are 65 or older and have limited income and financial resources</a:t>
            </a:r>
          </a:p>
          <a:p>
            <a:pPr lvl="1"/>
            <a:r>
              <a:rPr lang="en-US" sz="2200">
                <a:latin typeface="Helvetica" panose="020B0604020202020204" pitchFamily="34" charset="0"/>
                <a:cs typeface="Helvetica" panose="020B0604020202020204" pitchFamily="34" charset="0"/>
              </a:rPr>
              <a:t>Some people whose benefits were restored or whose renewals were rescheduled as part of a federal request to review automated renewal processes. </a:t>
            </a:r>
          </a:p>
          <a:p>
            <a:pPr lvl="1"/>
            <a:r>
              <a:rPr lang="en-US" sz="2200">
                <a:latin typeface="Helvetica" panose="020B0604020202020204" pitchFamily="34" charset="0"/>
                <a:cs typeface="Helvetica" panose="020B0604020202020204" pitchFamily="34" charset="0"/>
              </a:rPr>
              <a:t>All the other household members on cases with a member in the above groups</a:t>
            </a:r>
            <a:br>
              <a:rPr lang="en-US" sz="2200">
                <a:latin typeface="Helvetica" panose="020B0604020202020204" pitchFamily="34" charset="0"/>
                <a:cs typeface="Helvetica" panose="020B0604020202020204" pitchFamily="34" charset="0"/>
              </a:rPr>
            </a:br>
            <a:endParaRPr lang="en-US" sz="2200">
              <a:latin typeface="Helvetica" panose="020B0604020202020204" pitchFamily="34" charset="0"/>
              <a:cs typeface="Helvetica" panose="020B0604020202020204" pitchFamily="34" charset="0"/>
            </a:endParaRPr>
          </a:p>
          <a:p>
            <a:r>
              <a:rPr lang="en-US" sz="2200">
                <a:latin typeface="Helvetica" panose="020B0604020202020204" pitchFamily="34" charset="0"/>
                <a:cs typeface="Helvetica" panose="020B0604020202020204" pitchFamily="34" charset="0"/>
              </a:rPr>
              <a:t>Some members benefits previously closed or reduced, then were restored until we could update the renewal process and notices.</a:t>
            </a: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0477"/>
            <a:ext cx="10861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64276"/>
                </a:solidFill>
                <a:effectLst/>
                <a:uLnTx/>
                <a:uFillTx/>
                <a:latin typeface="Helvetica"/>
                <a:ea typeface="+mj-ea"/>
                <a:cs typeface="Helvetica"/>
              </a:rPr>
              <a:t>Who’s left?</a:t>
            </a:r>
            <a:endParaRPr kumimoji="0" lang="en-US" sz="1800" b="0" i="0" u="none" strike="noStrike" kern="1200" cap="none" spc="0" normalizeH="0" baseline="0" noProof="0">
              <a:ln>
                <a:noFill/>
              </a:ln>
              <a:solidFill>
                <a:srgbClr val="064276"/>
              </a:solidFill>
              <a:effectLst/>
              <a:uLnTx/>
              <a:uFillTx/>
              <a:latin typeface="Arial" panose="020B0604020202020204"/>
              <a:ea typeface="+mj-ea"/>
              <a:cs typeface="+mj-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113614893"/>
      </p:ext>
    </p:extLst>
  </p:cSld>
  <p:clrMapOvr>
    <a:masterClrMapping/>
  </p:clrMapOvr>
  <p:extLst>
    <p:ext uri="{6950BFC3-D8DA-4A85-94F7-54DA5524770B}">
      <p188:commentRel xmlns:p188="http://schemas.microsoft.com/office/powerpoint/2018/8/main" r:id="rId4"/>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556267" y="1318253"/>
            <a:ext cx="11192540" cy="5016722"/>
          </a:xfrm>
        </p:spPr>
        <p:txBody>
          <a:bodyPr lIns="91440" tIns="45720" rIns="91440" bIns="45720" anchor="t">
            <a:noAutofit/>
          </a:bodyPr>
          <a:lstStyle/>
          <a:p>
            <a:r>
              <a:rPr lang="es-MX" sz="2200" b="1">
                <a:latin typeface="Helvetica" panose="020B0604020202020204" pitchFamily="34" charset="0"/>
                <a:cs typeface="Helvetica" panose="020B0604020202020204" pitchFamily="34" charset="0"/>
              </a:rPr>
              <a:t>Las renovaciones restantes incluyen:</a:t>
            </a:r>
          </a:p>
          <a:p>
            <a:pPr lvl="1"/>
            <a:r>
              <a:rPr lang="es-MX" sz="2200">
                <a:latin typeface="Helvetica" panose="020B0604020202020204" pitchFamily="34" charset="0"/>
                <a:cs typeface="Helvetica" panose="020B0604020202020204" pitchFamily="34" charset="0"/>
              </a:rPr>
              <a:t>Algunas personas que tienen el Programa de Ingresos Suplementarios de Oregon-Médico (OSIPM, por sus siglas en inglés). OSIPM proporciona cobertura para OHP a personas que son legalmente ciegas, tienen una discapacidad y/o tienen 65 años o más y tienen ingresos y recursos financieros limitados.
Algunas personas cuyos beneficios fueron restablecidos o cuyas renovaciones fueron reprogramadas como parte de una petición federal para revisar los procesos de renovaciones automatizadas. 
Todos los demás miembros del hogar en casos con un miembro de los grupos anteriores mencionados. </a:t>
            </a:r>
          </a:p>
          <a:p>
            <a:pPr marL="457200" lvl="1" indent="0">
              <a:buNone/>
            </a:pPr>
            <a:r>
              <a:rPr lang="es-MX" sz="2200">
                <a:latin typeface="Helvetica" panose="020B0604020202020204" pitchFamily="34" charset="0"/>
                <a:cs typeface="Helvetica" panose="020B0604020202020204" pitchFamily="34" charset="0"/>
              </a:rPr>
              <a:t>Algunos beneficios de los miembros se cerraron o fueron reducidos anteriormente, luego fueron reestablecidos hasta que pudimos actualizar el proceso de renovaciones y los avisos.</a:t>
            </a: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0477"/>
            <a:ext cx="10861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defRPr/>
            </a:pPr>
            <a:r>
              <a:rPr lang="en-US" sz="3600" b="1">
                <a:solidFill>
                  <a:srgbClr val="064276"/>
                </a:solidFill>
                <a:latin typeface="Helvetica"/>
                <a:cs typeface="Helvetica"/>
              </a:rPr>
              <a:t>¿</a:t>
            </a:r>
            <a:r>
              <a:rPr lang="en-US" sz="3600" b="1" err="1">
                <a:solidFill>
                  <a:srgbClr val="064276"/>
                </a:solidFill>
                <a:latin typeface="Helvetica"/>
                <a:cs typeface="Helvetica"/>
              </a:rPr>
              <a:t>Quién</a:t>
            </a:r>
            <a:r>
              <a:rPr lang="en-US" sz="3600" b="1">
                <a:solidFill>
                  <a:srgbClr val="064276"/>
                </a:solidFill>
                <a:latin typeface="Helvetica"/>
                <a:cs typeface="Helvetica"/>
              </a:rPr>
              <a:t> </a:t>
            </a:r>
            <a:r>
              <a:rPr lang="en-US" sz="3600" b="1" err="1">
                <a:solidFill>
                  <a:srgbClr val="064276"/>
                </a:solidFill>
                <a:latin typeface="Helvetica"/>
                <a:cs typeface="Helvetica"/>
              </a:rPr>
              <a:t>nos</a:t>
            </a:r>
            <a:r>
              <a:rPr lang="en-US" sz="3600" b="1">
                <a:solidFill>
                  <a:srgbClr val="064276"/>
                </a:solidFill>
                <a:latin typeface="Helvetica"/>
                <a:cs typeface="Helvetica"/>
              </a:rPr>
              <a:t> </a:t>
            </a:r>
            <a:r>
              <a:rPr lang="en-US" sz="3600" b="1" err="1">
                <a:solidFill>
                  <a:srgbClr val="064276"/>
                </a:solidFill>
                <a:latin typeface="Helvetica"/>
                <a:cs typeface="Helvetica"/>
              </a:rPr>
              <a:t>falta</a:t>
            </a:r>
            <a:r>
              <a:rPr lang="en-US" sz="3600" b="1">
                <a:solidFill>
                  <a:srgbClr val="064276"/>
                </a:solidFill>
                <a:latin typeface="Helvetica"/>
                <a:cs typeface="Helvetica"/>
              </a:rPr>
              <a:t>?</a:t>
            </a:r>
            <a:endParaRPr kumimoji="0" lang="en-US" sz="1800" b="0" i="0" u="none" strike="noStrike" kern="1200" cap="none" spc="0" normalizeH="0" baseline="0" noProof="0">
              <a:ln>
                <a:noFill/>
              </a:ln>
              <a:solidFill>
                <a:srgbClr val="064276"/>
              </a:solidFill>
              <a:effectLst/>
              <a:uLnTx/>
              <a:uFillTx/>
              <a:latin typeface="Arial" panose="020B0604020202020204"/>
              <a:ea typeface="+mj-ea"/>
              <a:cs typeface="+mj-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4190121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BB644F-EC53-0B07-7406-CFC36BB4A968}"/>
              </a:ext>
              <a:ext uri="{C183D7F6-B498-43B3-948B-1728B52AA6E4}">
                <adec:decorative xmlns:adec="http://schemas.microsoft.com/office/drawing/2017/decorative" val="1"/>
              </a:ext>
            </a:extLst>
          </p:cNvPr>
          <p:cNvSpPr/>
          <p:nvPr/>
        </p:nvSpPr>
        <p:spPr>
          <a:xfrm>
            <a:off x="0" y="1"/>
            <a:ext cx="3724348" cy="6939814"/>
          </a:xfrm>
          <a:prstGeom prst="rect">
            <a:avLst/>
          </a:pr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009F98"/>
              </a:highlight>
              <a:uLnTx/>
              <a:uFillTx/>
              <a:latin typeface="Calibri"/>
              <a:ea typeface="+mn-ea"/>
              <a:cs typeface="+mn-cs"/>
            </a:endParaRPr>
          </a:p>
        </p:txBody>
      </p:sp>
      <p:sp>
        <p:nvSpPr>
          <p:cNvPr id="44" name="Text Box 48">
            <a:extLst>
              <a:ext uri="{FF2B5EF4-FFF2-40B4-BE49-F238E27FC236}">
                <a16:creationId xmlns:a16="http://schemas.microsoft.com/office/drawing/2014/main" id="{CB27FA59-61AD-2DD1-DDBA-DA085ADD35DD}"/>
              </a:ext>
            </a:extLst>
          </p:cNvPr>
          <p:cNvSpPr txBox="1">
            <a:spLocks noGrp="1" noChangeArrowheads="1"/>
          </p:cNvSpPr>
          <p:nvPr>
            <p:ph type="title"/>
          </p:nvPr>
        </p:nvSpPr>
        <p:spPr bwMode="auto">
          <a:xfrm>
            <a:off x="347702" y="376761"/>
            <a:ext cx="3014144" cy="3454442"/>
          </a:xfrm>
          <a:prstGeom prst="rect">
            <a:avLst/>
          </a:prstGeom>
          <a:noFill/>
          <a:ln>
            <a:noFill/>
            <a:prstDash/>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rot="0" spcFirstLastPara="0" vertOverflow="overflow" horzOverflow="overflow" vert="horz" wrap="square" lIns="36576" tIns="36576" rIns="36576" bIns="36576"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700" b="1"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700" b="1"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t>Renewal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700" b="1"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t>Outcome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700" b="1"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t>Summary</a:t>
            </a:r>
            <a:br>
              <a:rPr kumimoji="0" lang="en-US" altLang="en-US" sz="3700" b="1"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br>
            <a:endParaRPr kumimoji="0" lang="en-US" altLang="en-US" sz="3700" b="1"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i="0" u="none" strike="noStrike" kern="1200" cap="none" spc="0" normalizeH="0" baseline="0" noProof="0">
                <a:ln>
                  <a:noFill/>
                </a:ln>
                <a:solidFill>
                  <a:srgbClr val="FFFFFF"/>
                </a:solidFill>
                <a:effectLst/>
                <a:uLnTx/>
                <a:uFillTx/>
                <a:latin typeface="Helvetica"/>
                <a:ea typeface="+mn-ea"/>
                <a:cs typeface="Helvetica"/>
              </a:rPr>
              <a:t>All completed renewals as of </a:t>
            </a:r>
            <a:r>
              <a:rPr lang="en-US" altLang="en-US" sz="2400">
                <a:solidFill>
                  <a:srgbClr val="FFFFFF"/>
                </a:solidFill>
                <a:latin typeface="Helvetica"/>
                <a:ea typeface="+mn-ea"/>
                <a:cs typeface="Helvetica"/>
              </a:rPr>
              <a:t>December</a:t>
            </a:r>
            <a:r>
              <a:rPr kumimoji="0" lang="en-US" altLang="en-US" sz="2400" i="0" u="none" strike="noStrike" kern="1200" cap="none" spc="0" normalizeH="0" baseline="0" noProof="0">
                <a:ln>
                  <a:noFill/>
                </a:ln>
                <a:solidFill>
                  <a:srgbClr val="FFFFFF"/>
                </a:solidFill>
                <a:effectLst/>
                <a:uLnTx/>
                <a:uFillTx/>
                <a:latin typeface="Helvetica"/>
                <a:ea typeface="+mn-ea"/>
                <a:cs typeface="Helvetica"/>
              </a:rPr>
              <a:t> 8 </a:t>
            </a:r>
            <a:r>
              <a:rPr lang="en-US" altLang="en-US" sz="2400">
                <a:solidFill>
                  <a:srgbClr val="FFFFFF"/>
                </a:solidFill>
                <a:latin typeface="Helvetica"/>
                <a:ea typeface="+mn-ea"/>
                <a:cs typeface="Helvetica"/>
              </a:rPr>
              <a:t>2024</a:t>
            </a:r>
            <a:endParaRPr lang="en-US" altLang="en-US" sz="2400"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700" b="1"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cxnSp>
        <p:nvCxnSpPr>
          <p:cNvPr id="1026" name="AutoShape 2">
            <a:extLst>
              <a:ext uri="{FF2B5EF4-FFF2-40B4-BE49-F238E27FC236}">
                <a16:creationId xmlns:a16="http://schemas.microsoft.com/office/drawing/2014/main" id="{8E6D4C32-5144-821F-54EA-139071ECA89C}"/>
              </a:ext>
              <a:ext uri="{C183D7F6-B498-43B3-948B-1728B52AA6E4}">
                <adec:decorative xmlns:adec="http://schemas.microsoft.com/office/drawing/2017/decorative" val="1"/>
              </a:ext>
            </a:extLst>
          </p:cNvPr>
          <p:cNvCxnSpPr>
            <a:cxnSpLocks noChangeShapeType="1"/>
          </p:cNvCxnSpPr>
          <p:nvPr/>
        </p:nvCxnSpPr>
        <p:spPr bwMode="auto">
          <a:xfrm flipH="1">
            <a:off x="7127773" y="1529047"/>
            <a:ext cx="2550871" cy="1050946"/>
          </a:xfrm>
          <a:prstGeom prst="straightConnector1">
            <a:avLst/>
          </a:prstGeom>
          <a:noFill/>
          <a:ln w="57150" algn="ctr">
            <a:solidFill>
              <a:srgbClr val="0642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27" name="AutoShape 3">
            <a:extLst>
              <a:ext uri="{FF2B5EF4-FFF2-40B4-BE49-F238E27FC236}">
                <a16:creationId xmlns:a16="http://schemas.microsoft.com/office/drawing/2014/main" id="{9CA26EBD-0AF2-C46A-6FE0-17F6A720B3C3}"/>
              </a:ext>
              <a:ext uri="{C183D7F6-B498-43B3-948B-1728B52AA6E4}">
                <adec:decorative xmlns:adec="http://schemas.microsoft.com/office/drawing/2017/decorative" val="1"/>
              </a:ext>
            </a:extLst>
          </p:cNvPr>
          <p:cNvCxnSpPr>
            <a:cxnSpLocks noChangeShapeType="1"/>
          </p:cNvCxnSpPr>
          <p:nvPr/>
        </p:nvCxnSpPr>
        <p:spPr bwMode="auto">
          <a:xfrm flipH="1">
            <a:off x="6127357" y="1927967"/>
            <a:ext cx="12700" cy="1482725"/>
          </a:xfrm>
          <a:prstGeom prst="straightConnector1">
            <a:avLst/>
          </a:prstGeom>
          <a:noFill/>
          <a:ln w="571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9" name="Oval 24">
            <a:extLst>
              <a:ext uri="{FF2B5EF4-FFF2-40B4-BE49-F238E27FC236}">
                <a16:creationId xmlns:a16="http://schemas.microsoft.com/office/drawing/2014/main" id="{D341A91A-DA39-6026-AAFB-746A70D888B7}"/>
              </a:ext>
              <a:ext uri="{C183D7F6-B498-43B3-948B-1728B52AA6E4}">
                <adec:decorative xmlns:adec="http://schemas.microsoft.com/office/drawing/2017/decorative" val="1"/>
              </a:ext>
            </a:extLst>
          </p:cNvPr>
          <p:cNvSpPr>
            <a:spLocks noChangeArrowheads="1"/>
          </p:cNvSpPr>
          <p:nvPr/>
        </p:nvSpPr>
        <p:spPr bwMode="auto">
          <a:xfrm>
            <a:off x="4535753" y="1333926"/>
            <a:ext cx="3120493" cy="2920844"/>
          </a:xfrm>
          <a:prstGeom prst="ellipse">
            <a:avLst/>
          </a:prstGeom>
          <a:solidFill>
            <a:schemeClr val="bg1"/>
          </a:solidFill>
          <a:ln w="76200">
            <a:solidFill>
              <a:srgbClr val="064276"/>
            </a:solid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049" name="AutoShape 25">
            <a:extLst>
              <a:ext uri="{FF2B5EF4-FFF2-40B4-BE49-F238E27FC236}">
                <a16:creationId xmlns:a16="http://schemas.microsoft.com/office/drawing/2014/main" id="{5E9F429B-9644-FCE7-B63D-B82770F1C0CA}"/>
              </a:ext>
              <a:ext uri="{C183D7F6-B498-43B3-948B-1728B52AA6E4}">
                <adec:decorative xmlns:adec="http://schemas.microsoft.com/office/drawing/2017/decorative" val="1"/>
              </a:ext>
            </a:extLst>
          </p:cNvPr>
          <p:cNvCxnSpPr>
            <a:cxnSpLocks noChangeShapeType="1"/>
          </p:cNvCxnSpPr>
          <p:nvPr/>
        </p:nvCxnSpPr>
        <p:spPr bwMode="auto">
          <a:xfrm flipV="1">
            <a:off x="4839361" y="2847995"/>
            <a:ext cx="2532418" cy="11215"/>
          </a:xfrm>
          <a:prstGeom prst="straightConnector1">
            <a:avLst/>
          </a:prstGeom>
          <a:noFill/>
          <a:ln w="25400" algn="ctr">
            <a:solidFill>
              <a:srgbClr val="EC5A2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1" name="Text Box 27">
            <a:extLst>
              <a:ext uri="{FF2B5EF4-FFF2-40B4-BE49-F238E27FC236}">
                <a16:creationId xmlns:a16="http://schemas.microsoft.com/office/drawing/2014/main" id="{B923EDD4-57ED-EA29-A056-0D1BC9DC5CE2}"/>
              </a:ext>
            </a:extLst>
          </p:cNvPr>
          <p:cNvSpPr txBox="1">
            <a:spLocks noChangeArrowheads="1"/>
          </p:cNvSpPr>
          <p:nvPr/>
        </p:nvSpPr>
        <p:spPr bwMode="auto">
          <a:xfrm>
            <a:off x="4736529" y="2094715"/>
            <a:ext cx="2635250" cy="3227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rPr>
              <a:t>Renewals completed:</a:t>
            </a:r>
            <a:endParaRPr kumimoji="0" lang="en-US" altLang="en-US" sz="28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endParaRPr>
          </a:p>
        </p:txBody>
      </p:sp>
      <p:sp>
        <p:nvSpPr>
          <p:cNvPr id="20" name="Text Box 26">
            <a:extLst>
              <a:ext uri="{FF2B5EF4-FFF2-40B4-BE49-F238E27FC236}">
                <a16:creationId xmlns:a16="http://schemas.microsoft.com/office/drawing/2014/main" id="{E14D8EAF-CE31-49B0-7867-62ABEC128E40}"/>
              </a:ext>
            </a:extLst>
          </p:cNvPr>
          <p:cNvSpPr txBox="1">
            <a:spLocks noChangeArrowheads="1"/>
          </p:cNvSpPr>
          <p:nvPr/>
        </p:nvSpPr>
        <p:spPr bwMode="auto">
          <a:xfrm>
            <a:off x="5465120" y="2428712"/>
            <a:ext cx="1499733" cy="4304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7457F"/>
                </a:solidFill>
                <a:effectLst/>
                <a:uLnTx/>
                <a:uFillTx/>
                <a:latin typeface="Helvetica"/>
                <a:ea typeface="+mn-ea"/>
                <a:cs typeface="Helvetica"/>
              </a:rPr>
              <a:t>1,439,045</a:t>
            </a:r>
            <a:endParaRPr kumimoji="0" lang="en-US" altLang="en-US" sz="20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endParaRPr>
          </a:p>
        </p:txBody>
      </p:sp>
      <p:sp>
        <p:nvSpPr>
          <p:cNvPr id="22" name="Text Box 28">
            <a:extLst>
              <a:ext uri="{FF2B5EF4-FFF2-40B4-BE49-F238E27FC236}">
                <a16:creationId xmlns:a16="http://schemas.microsoft.com/office/drawing/2014/main" id="{EBD8C398-6AE6-CB19-AE58-CFCB9C40A03E}"/>
              </a:ext>
            </a:extLst>
          </p:cNvPr>
          <p:cNvSpPr txBox="1">
            <a:spLocks noChangeArrowheads="1"/>
          </p:cNvSpPr>
          <p:nvPr/>
        </p:nvSpPr>
        <p:spPr bwMode="auto">
          <a:xfrm>
            <a:off x="4695254" y="2940981"/>
            <a:ext cx="2719387" cy="4955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rPr>
              <a:t>Out of:</a:t>
            </a:r>
            <a:endParaRPr kumimoji="0" lang="en-US" altLang="en-US" sz="28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endParaRPr>
          </a:p>
        </p:txBody>
      </p:sp>
      <p:sp>
        <p:nvSpPr>
          <p:cNvPr id="23" name="Text Box 29">
            <a:extLst>
              <a:ext uri="{FF2B5EF4-FFF2-40B4-BE49-F238E27FC236}">
                <a16:creationId xmlns:a16="http://schemas.microsoft.com/office/drawing/2014/main" id="{B41D2A71-4C15-AC05-07DC-F387EA1562B9}"/>
              </a:ext>
            </a:extLst>
          </p:cNvPr>
          <p:cNvSpPr txBox="1">
            <a:spLocks noChangeArrowheads="1"/>
          </p:cNvSpPr>
          <p:nvPr/>
        </p:nvSpPr>
        <p:spPr bwMode="auto">
          <a:xfrm>
            <a:off x="5688100" y="3577440"/>
            <a:ext cx="819011" cy="4448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7457F"/>
                </a:solidFill>
                <a:effectLst/>
                <a:uLnTx/>
                <a:uFillTx/>
                <a:latin typeface="Helvetica"/>
                <a:ea typeface="+mn-ea"/>
                <a:cs typeface="Helvetica"/>
              </a:rPr>
              <a:t>98.7%</a:t>
            </a:r>
            <a:endParaRPr kumimoji="0" lang="en-US" altLang="en-US" sz="1800" b="1" i="0" u="none" strike="noStrike" kern="1200" cap="none" spc="0" normalizeH="0" baseline="0" noProof="0">
              <a:ln>
                <a:noFill/>
              </a:ln>
              <a:solidFill>
                <a:srgbClr val="07457F"/>
              </a:solidFill>
              <a:effectLst/>
              <a:uLnTx/>
              <a:uFillTx/>
              <a:latin typeface="Helvetica"/>
              <a:ea typeface="+mn-ea"/>
              <a:cs typeface="Helvetica"/>
            </a:endParaRPr>
          </a:p>
        </p:txBody>
      </p:sp>
      <p:sp>
        <p:nvSpPr>
          <p:cNvPr id="7" name="Oval 5">
            <a:extLst>
              <a:ext uri="{FF2B5EF4-FFF2-40B4-BE49-F238E27FC236}">
                <a16:creationId xmlns:a16="http://schemas.microsoft.com/office/drawing/2014/main" id="{4B98B011-C49D-CDDB-9F69-6EA1CF7860C0}"/>
              </a:ext>
              <a:ext uri="{C183D7F6-B498-43B3-948B-1728B52AA6E4}">
                <adec:decorative xmlns:adec="http://schemas.microsoft.com/office/drawing/2017/decorative" val="1"/>
              </a:ext>
            </a:extLst>
          </p:cNvPr>
          <p:cNvSpPr>
            <a:spLocks noChangeArrowheads="1"/>
          </p:cNvSpPr>
          <p:nvPr/>
        </p:nvSpPr>
        <p:spPr bwMode="auto">
          <a:xfrm>
            <a:off x="9198905" y="327037"/>
            <a:ext cx="2443491" cy="2321159"/>
          </a:xfrm>
          <a:prstGeom prst="ellipse">
            <a:avLst/>
          </a:prstGeom>
          <a:solidFill>
            <a:schemeClr val="bg1"/>
          </a:solidFill>
          <a:ln w="76200" algn="ctr">
            <a:solidFill>
              <a:srgbClr val="06427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7" name="Group 36">
            <a:extLst>
              <a:ext uri="{FF2B5EF4-FFF2-40B4-BE49-F238E27FC236}">
                <a16:creationId xmlns:a16="http://schemas.microsoft.com/office/drawing/2014/main" id="{1B4B4F81-D2C3-07D5-60D1-D6D3D5CA1C1B}"/>
              </a:ext>
              <a:ext uri="{C183D7F6-B498-43B3-948B-1728B52AA6E4}">
                <adec:decorative xmlns:adec="http://schemas.microsoft.com/office/drawing/2017/decorative" val="1"/>
              </a:ext>
            </a:extLst>
          </p:cNvPr>
          <p:cNvGrpSpPr/>
          <p:nvPr/>
        </p:nvGrpSpPr>
        <p:grpSpPr>
          <a:xfrm>
            <a:off x="9558773" y="729435"/>
            <a:ext cx="1660899" cy="1688026"/>
            <a:chOff x="8371711" y="571145"/>
            <a:chExt cx="1660899" cy="1688026"/>
          </a:xfrm>
        </p:grpSpPr>
        <p:sp>
          <p:nvSpPr>
            <p:cNvPr id="8" name="Text Box 6">
              <a:extLst>
                <a:ext uri="{FF2B5EF4-FFF2-40B4-BE49-F238E27FC236}">
                  <a16:creationId xmlns:a16="http://schemas.microsoft.com/office/drawing/2014/main" id="{75421DAC-05DA-AA05-2932-64AFDC980986}"/>
                </a:ext>
              </a:extLst>
            </p:cNvPr>
            <p:cNvSpPr txBox="1">
              <a:spLocks noChangeArrowheads="1"/>
            </p:cNvSpPr>
            <p:nvPr/>
          </p:nvSpPr>
          <p:spPr bwMode="auto">
            <a:xfrm>
              <a:off x="8414947" y="571145"/>
              <a:ext cx="1617663" cy="14049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rPr>
                <a:t>Renewed, continuing same benefits</a:t>
              </a:r>
              <a:endParaRPr kumimoji="0" lang="en-US" altLang="en-US" sz="24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endParaRPr>
            </a:p>
          </p:txBody>
        </p:sp>
        <p:sp>
          <p:nvSpPr>
            <p:cNvPr id="9" name="Text Box 7">
              <a:extLst>
                <a:ext uri="{FF2B5EF4-FFF2-40B4-BE49-F238E27FC236}">
                  <a16:creationId xmlns:a16="http://schemas.microsoft.com/office/drawing/2014/main" id="{C4BCCDB3-5CEA-2EE7-A8A7-0FC255234531}"/>
                </a:ext>
              </a:extLst>
            </p:cNvPr>
            <p:cNvSpPr txBox="1">
              <a:spLocks noChangeArrowheads="1"/>
            </p:cNvSpPr>
            <p:nvPr/>
          </p:nvSpPr>
          <p:spPr bwMode="auto">
            <a:xfrm>
              <a:off x="8383197" y="1484471"/>
              <a:ext cx="1649413" cy="774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7457F"/>
                  </a:solidFill>
                  <a:effectLst/>
                  <a:uLnTx/>
                  <a:uFillTx/>
                  <a:latin typeface="Helvetica"/>
                  <a:ea typeface="+mn-ea"/>
                  <a:cs typeface="Helvetica"/>
                </a:rPr>
                <a:t>1,158,431</a:t>
              </a:r>
              <a:endParaRPr kumimoji="0" lang="en-US" altLang="en-US" sz="20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7457F"/>
                  </a:solidFill>
                  <a:effectLst/>
                  <a:uLnTx/>
                  <a:uFillTx/>
                  <a:latin typeface="Helvetica"/>
                  <a:ea typeface="+mn-ea"/>
                  <a:cs typeface="Helvetica"/>
                </a:rPr>
                <a:t>80.5%</a:t>
              </a:r>
              <a:endParaRPr kumimoji="0" lang="en-US" altLang="en-US" sz="1800" b="0" i="0" u="none" strike="noStrike" kern="1200" cap="none" spc="0" normalizeH="0" baseline="0" noProof="0">
                <a:ln>
                  <a:noFill/>
                </a:ln>
                <a:solidFill>
                  <a:srgbClr val="07457F"/>
                </a:solidFill>
                <a:effectLst/>
                <a:uLnTx/>
                <a:uFillTx/>
                <a:latin typeface="Helvetica"/>
                <a:ea typeface="+mn-ea"/>
                <a:cs typeface="Helvetica"/>
              </a:endParaRPr>
            </a:p>
          </p:txBody>
        </p:sp>
        <p:cxnSp>
          <p:nvCxnSpPr>
            <p:cNvPr id="1071" name="AutoShape 47">
              <a:extLst>
                <a:ext uri="{FF2B5EF4-FFF2-40B4-BE49-F238E27FC236}">
                  <a16:creationId xmlns:a16="http://schemas.microsoft.com/office/drawing/2014/main" id="{497AD931-4981-9B7C-0B4E-0D668B9BF38B}"/>
                </a:ext>
              </a:extLst>
            </p:cNvPr>
            <p:cNvCxnSpPr>
              <a:cxnSpLocks noChangeShapeType="1"/>
            </p:cNvCxnSpPr>
            <p:nvPr/>
          </p:nvCxnSpPr>
          <p:spPr bwMode="auto">
            <a:xfrm flipV="1">
              <a:off x="8371711" y="1307175"/>
              <a:ext cx="1600200" cy="14287"/>
            </a:xfrm>
            <a:prstGeom prst="straightConnector1">
              <a:avLst/>
            </a:prstGeom>
            <a:noFill/>
            <a:ln w="25400" algn="ctr">
              <a:solidFill>
                <a:srgbClr val="EC5A2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cxnSp>
        <p:nvCxnSpPr>
          <p:cNvPr id="1046" name="AutoShape 22">
            <a:extLst>
              <a:ext uri="{FF2B5EF4-FFF2-40B4-BE49-F238E27FC236}">
                <a16:creationId xmlns:a16="http://schemas.microsoft.com/office/drawing/2014/main" id="{B0692AFE-347B-0C5F-34F7-A411C9E36EFD}"/>
              </a:ext>
              <a:ext uri="{C183D7F6-B498-43B3-948B-1728B52AA6E4}">
                <adec:decorative xmlns:adec="http://schemas.microsoft.com/office/drawing/2017/decorative" val="1"/>
              </a:ext>
            </a:extLst>
          </p:cNvPr>
          <p:cNvCxnSpPr>
            <a:cxnSpLocks noChangeShapeType="1"/>
          </p:cNvCxnSpPr>
          <p:nvPr/>
        </p:nvCxnSpPr>
        <p:spPr bwMode="auto">
          <a:xfrm flipH="1" flipV="1">
            <a:off x="7539163" y="3279824"/>
            <a:ext cx="1348677" cy="763018"/>
          </a:xfrm>
          <a:prstGeom prst="straightConnector1">
            <a:avLst/>
          </a:prstGeom>
          <a:noFill/>
          <a:ln w="57150" algn="ctr">
            <a:solidFill>
              <a:srgbClr val="0642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9" name="Oval 36">
            <a:extLst>
              <a:ext uri="{FF2B5EF4-FFF2-40B4-BE49-F238E27FC236}">
                <a16:creationId xmlns:a16="http://schemas.microsoft.com/office/drawing/2014/main" id="{A614FA02-A4BB-391A-D4E8-202DB78C6F64}"/>
              </a:ext>
              <a:ext uri="{C183D7F6-B498-43B3-948B-1728B52AA6E4}">
                <adec:decorative xmlns:adec="http://schemas.microsoft.com/office/drawing/2017/decorative" val="1"/>
              </a:ext>
            </a:extLst>
          </p:cNvPr>
          <p:cNvSpPr>
            <a:spLocks noChangeArrowheads="1"/>
          </p:cNvSpPr>
          <p:nvPr/>
        </p:nvSpPr>
        <p:spPr bwMode="auto">
          <a:xfrm>
            <a:off x="8830153" y="3588450"/>
            <a:ext cx="1505701" cy="1409157"/>
          </a:xfrm>
          <a:prstGeom prst="ellipse">
            <a:avLst/>
          </a:prstGeom>
          <a:solidFill>
            <a:schemeClr val="bg1"/>
          </a:solidFill>
          <a:ln w="76200">
            <a:solidFill>
              <a:srgbClr val="064276"/>
            </a:solid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061" name="AutoShape 37">
            <a:extLst>
              <a:ext uri="{FF2B5EF4-FFF2-40B4-BE49-F238E27FC236}">
                <a16:creationId xmlns:a16="http://schemas.microsoft.com/office/drawing/2014/main" id="{4C13744C-9737-2D71-61FC-FFB8113529E4}"/>
              </a:ext>
              <a:ext uri="{C183D7F6-B498-43B3-948B-1728B52AA6E4}">
                <adec:decorative xmlns:adec="http://schemas.microsoft.com/office/drawing/2017/decorative" val="1"/>
              </a:ext>
            </a:extLst>
          </p:cNvPr>
          <p:cNvCxnSpPr>
            <a:cxnSpLocks noChangeShapeType="1"/>
          </p:cNvCxnSpPr>
          <p:nvPr/>
        </p:nvCxnSpPr>
        <p:spPr bwMode="auto">
          <a:xfrm flipV="1">
            <a:off x="8950970" y="4234475"/>
            <a:ext cx="1185862" cy="1588"/>
          </a:xfrm>
          <a:prstGeom prst="straightConnector1">
            <a:avLst/>
          </a:prstGeom>
          <a:noFill/>
          <a:ln w="25400" algn="ctr">
            <a:solidFill>
              <a:srgbClr val="EC5A2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1" name="Text Box 39">
            <a:extLst>
              <a:ext uri="{FF2B5EF4-FFF2-40B4-BE49-F238E27FC236}">
                <a16:creationId xmlns:a16="http://schemas.microsoft.com/office/drawing/2014/main" id="{8866A2ED-3D4E-86EB-46A9-B447D499E8B0}"/>
              </a:ext>
            </a:extLst>
          </p:cNvPr>
          <p:cNvSpPr txBox="1">
            <a:spLocks noChangeArrowheads="1"/>
          </p:cNvSpPr>
          <p:nvPr/>
        </p:nvSpPr>
        <p:spPr bwMode="auto">
          <a:xfrm>
            <a:off x="9054944" y="3698735"/>
            <a:ext cx="1056126" cy="5857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rPr>
              <a:t>Benefit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rPr>
              <a:t>reduction</a:t>
            </a:r>
            <a:endParaRPr kumimoji="0" lang="en-US" altLang="en-US" sz="24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endParaRPr>
          </a:p>
        </p:txBody>
      </p:sp>
      <p:sp>
        <p:nvSpPr>
          <p:cNvPr id="30" name="Text Box 38">
            <a:extLst>
              <a:ext uri="{FF2B5EF4-FFF2-40B4-BE49-F238E27FC236}">
                <a16:creationId xmlns:a16="http://schemas.microsoft.com/office/drawing/2014/main" id="{571CBD91-E553-D431-A685-3EB2F629CF12}"/>
              </a:ext>
            </a:extLst>
          </p:cNvPr>
          <p:cNvSpPr txBox="1">
            <a:spLocks noChangeArrowheads="1"/>
          </p:cNvSpPr>
          <p:nvPr/>
        </p:nvSpPr>
        <p:spPr bwMode="auto">
          <a:xfrm>
            <a:off x="9133170" y="4252780"/>
            <a:ext cx="901700" cy="67617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84E8F"/>
                </a:solidFill>
                <a:effectLst/>
                <a:uLnTx/>
                <a:uFillTx/>
                <a:latin typeface="Helvetica"/>
                <a:ea typeface="+mn-ea"/>
                <a:cs typeface="Helvetica"/>
              </a:rPr>
              <a:t>35,116</a:t>
            </a:r>
            <a:endParaRPr kumimoji="0" lang="en-US" altLang="en-US" sz="20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84E8F"/>
                </a:solidFill>
                <a:effectLst/>
                <a:uLnTx/>
                <a:uFillTx/>
                <a:latin typeface="Helvetica"/>
                <a:ea typeface="+mn-ea"/>
                <a:cs typeface="Helvetica"/>
              </a:rPr>
              <a:t>2.4%</a:t>
            </a:r>
            <a:endParaRPr kumimoji="0" lang="en-US" altLang="en-US" sz="18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endParaRPr>
          </a:p>
        </p:txBody>
      </p:sp>
      <p:sp>
        <p:nvSpPr>
          <p:cNvPr id="3" name="Rectangle 2">
            <a:extLst>
              <a:ext uri="{FF2B5EF4-FFF2-40B4-BE49-F238E27FC236}">
                <a16:creationId xmlns:a16="http://schemas.microsoft.com/office/drawing/2014/main" id="{AF00E194-0D69-C630-64DA-349DB245790E}"/>
              </a:ext>
              <a:ext uri="{C183D7F6-B498-43B3-948B-1728B52AA6E4}">
                <adec:decorative xmlns:adec="http://schemas.microsoft.com/office/drawing/2017/decorative" val="1"/>
              </a:ext>
            </a:extLst>
          </p:cNvPr>
          <p:cNvSpPr>
            <a:spLocks noChangeArrowheads="1"/>
          </p:cNvSpPr>
          <p:nvPr/>
        </p:nvSpPr>
        <p:spPr bwMode="auto">
          <a:xfrm rot="5400000">
            <a:off x="331046" y="3381739"/>
            <a:ext cx="6857999" cy="94525"/>
          </a:xfrm>
          <a:prstGeom prst="rect">
            <a:avLst/>
          </a:prstGeom>
          <a:solidFill>
            <a:srgbClr val="EC5A24"/>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F98"/>
              </a:solidFill>
              <a:effectLst/>
              <a:uLnTx/>
              <a:uFillTx/>
              <a:latin typeface="Calibri"/>
              <a:ea typeface="+mn-ea"/>
              <a:cs typeface="+mn-cs"/>
            </a:endParaRPr>
          </a:p>
        </p:txBody>
      </p:sp>
      <p:cxnSp>
        <p:nvCxnSpPr>
          <p:cNvPr id="61" name="AutoShape 22">
            <a:extLst>
              <a:ext uri="{FF2B5EF4-FFF2-40B4-BE49-F238E27FC236}">
                <a16:creationId xmlns:a16="http://schemas.microsoft.com/office/drawing/2014/main" id="{97D0EE47-E340-46F5-A53B-4E731BEE5CE9}"/>
              </a:ext>
              <a:ext uri="{C183D7F6-B498-43B3-948B-1728B52AA6E4}">
                <adec:decorative xmlns:adec="http://schemas.microsoft.com/office/drawing/2017/decorative" val="1"/>
              </a:ext>
            </a:extLst>
          </p:cNvPr>
          <p:cNvCxnSpPr>
            <a:cxnSpLocks noChangeShapeType="1"/>
          </p:cNvCxnSpPr>
          <p:nvPr/>
        </p:nvCxnSpPr>
        <p:spPr bwMode="auto">
          <a:xfrm flipV="1">
            <a:off x="6080207" y="4233689"/>
            <a:ext cx="6781" cy="1081311"/>
          </a:xfrm>
          <a:prstGeom prst="straightConnector1">
            <a:avLst/>
          </a:prstGeom>
          <a:noFill/>
          <a:ln w="57150" algn="ctr">
            <a:solidFill>
              <a:srgbClr val="0642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62" name="Oval 36">
            <a:extLst>
              <a:ext uri="{FF2B5EF4-FFF2-40B4-BE49-F238E27FC236}">
                <a16:creationId xmlns:a16="http://schemas.microsoft.com/office/drawing/2014/main" id="{011557CA-8270-4435-BCDE-AA9DF6576F86}"/>
              </a:ext>
              <a:ext uri="{C183D7F6-B498-43B3-948B-1728B52AA6E4}">
                <adec:decorative xmlns:adec="http://schemas.microsoft.com/office/drawing/2017/decorative" val="1"/>
              </a:ext>
            </a:extLst>
          </p:cNvPr>
          <p:cNvSpPr>
            <a:spLocks noChangeArrowheads="1"/>
          </p:cNvSpPr>
          <p:nvPr/>
        </p:nvSpPr>
        <p:spPr bwMode="auto">
          <a:xfrm>
            <a:off x="5315089" y="5139420"/>
            <a:ext cx="1543797" cy="1444809"/>
          </a:xfrm>
          <a:prstGeom prst="ellipse">
            <a:avLst/>
          </a:prstGeom>
          <a:solidFill>
            <a:schemeClr val="bg1"/>
          </a:solidFill>
          <a:ln w="76200">
            <a:solidFill>
              <a:srgbClr val="064276"/>
            </a:solid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63" name="AutoShape 37">
            <a:extLst>
              <a:ext uri="{FF2B5EF4-FFF2-40B4-BE49-F238E27FC236}">
                <a16:creationId xmlns:a16="http://schemas.microsoft.com/office/drawing/2014/main" id="{32615CD4-6673-40F3-8BA3-848A0B680029}"/>
              </a:ext>
              <a:ext uri="{C183D7F6-B498-43B3-948B-1728B52AA6E4}">
                <adec:decorative xmlns:adec="http://schemas.microsoft.com/office/drawing/2017/decorative" val="1"/>
              </a:ext>
            </a:extLst>
          </p:cNvPr>
          <p:cNvCxnSpPr>
            <a:cxnSpLocks noChangeShapeType="1"/>
          </p:cNvCxnSpPr>
          <p:nvPr/>
        </p:nvCxnSpPr>
        <p:spPr bwMode="auto">
          <a:xfrm flipV="1">
            <a:off x="5483525" y="5821097"/>
            <a:ext cx="1185862" cy="1588"/>
          </a:xfrm>
          <a:prstGeom prst="straightConnector1">
            <a:avLst/>
          </a:prstGeom>
          <a:noFill/>
          <a:ln w="25400" algn="ctr">
            <a:solidFill>
              <a:srgbClr val="EC5A2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65" name="Text Box 39">
            <a:extLst>
              <a:ext uri="{FF2B5EF4-FFF2-40B4-BE49-F238E27FC236}">
                <a16:creationId xmlns:a16="http://schemas.microsoft.com/office/drawing/2014/main" id="{711584D1-1E4A-404A-BAC5-F81696BC374B}"/>
              </a:ext>
            </a:extLst>
          </p:cNvPr>
          <p:cNvSpPr txBox="1">
            <a:spLocks noChangeArrowheads="1"/>
          </p:cNvSpPr>
          <p:nvPr/>
        </p:nvSpPr>
        <p:spPr bwMode="auto">
          <a:xfrm>
            <a:off x="5558924" y="5331218"/>
            <a:ext cx="1056127" cy="5857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rPr>
              <a:t>Benefits ending</a:t>
            </a:r>
            <a:endParaRPr kumimoji="0" lang="en-US" altLang="en-US" sz="24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endParaRPr>
          </a:p>
        </p:txBody>
      </p:sp>
      <p:sp>
        <p:nvSpPr>
          <p:cNvPr id="64" name="Text Box 38">
            <a:extLst>
              <a:ext uri="{FF2B5EF4-FFF2-40B4-BE49-F238E27FC236}">
                <a16:creationId xmlns:a16="http://schemas.microsoft.com/office/drawing/2014/main" id="{FE1993C4-C5E0-4A98-8E70-C2B3A39E183E}"/>
              </a:ext>
            </a:extLst>
          </p:cNvPr>
          <p:cNvSpPr txBox="1">
            <a:spLocks noChangeArrowheads="1"/>
          </p:cNvSpPr>
          <p:nvPr/>
        </p:nvSpPr>
        <p:spPr bwMode="auto">
          <a:xfrm>
            <a:off x="5482723" y="5837080"/>
            <a:ext cx="1185861" cy="6672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84E8F"/>
                </a:solidFill>
                <a:effectLst/>
                <a:uLnTx/>
                <a:uFillTx/>
                <a:latin typeface="Helvetica"/>
                <a:ea typeface="+mn-ea"/>
                <a:cs typeface="Helvetica"/>
              </a:rPr>
              <a:t>245,498</a:t>
            </a:r>
            <a:endParaRPr kumimoji="0" lang="en-US" altLang="en-US" sz="20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84E8F"/>
                </a:solidFill>
                <a:effectLst/>
                <a:uLnTx/>
                <a:uFillTx/>
                <a:latin typeface="Helvetica"/>
                <a:ea typeface="+mn-ea"/>
                <a:cs typeface="Helvetica"/>
              </a:rPr>
              <a:t>17.1%</a:t>
            </a:r>
            <a:endParaRPr kumimoji="0" lang="en-US" altLang="en-US" sz="1800" b="0" i="0" u="none" strike="noStrike" kern="1200" cap="none" spc="0" normalizeH="0" baseline="0" noProof="0">
              <a:ln>
                <a:noFill/>
              </a:ln>
              <a:solidFill>
                <a:srgbClr val="084E8F"/>
              </a:solidFill>
              <a:effectLst/>
              <a:uLnTx/>
              <a:uFillTx/>
              <a:latin typeface="Helvetica"/>
              <a:ea typeface="+mn-ea"/>
              <a:cs typeface="Helvetica"/>
            </a:endParaRPr>
          </a:p>
        </p:txBody>
      </p:sp>
      <p:sp>
        <p:nvSpPr>
          <p:cNvPr id="28" name="Text Box 26">
            <a:extLst>
              <a:ext uri="{FF2B5EF4-FFF2-40B4-BE49-F238E27FC236}">
                <a16:creationId xmlns:a16="http://schemas.microsoft.com/office/drawing/2014/main" id="{CA4D1AB5-D585-4E29-BA8C-F81E8A45F119}"/>
              </a:ext>
            </a:extLst>
          </p:cNvPr>
          <p:cNvSpPr txBox="1">
            <a:spLocks noChangeArrowheads="1"/>
          </p:cNvSpPr>
          <p:nvPr/>
        </p:nvSpPr>
        <p:spPr bwMode="auto">
          <a:xfrm>
            <a:off x="5440433" y="3201069"/>
            <a:ext cx="1499733" cy="4304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7457F"/>
                </a:solidFill>
                <a:effectLst/>
                <a:uLnTx/>
                <a:uFillTx/>
                <a:latin typeface="Helvetica"/>
                <a:ea typeface="+mn-ea"/>
                <a:cs typeface="Helvetica"/>
              </a:rPr>
              <a:t>1,458,289</a:t>
            </a:r>
            <a:endParaRPr kumimoji="0" lang="en-US" altLang="en-US" sz="20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27516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609600" y="1410467"/>
            <a:ext cx="11192540" cy="4533322"/>
          </a:xfrm>
        </p:spPr>
        <p:txBody>
          <a:bodyPr lIns="91440" tIns="45720" rIns="91440" bIns="45720" anchor="t">
            <a:noAutofit/>
          </a:bodyPr>
          <a:lstStyle/>
          <a:p>
            <a:pPr marL="457200" indent="-457200">
              <a:buFont typeface="Arial" panose="020B0604020202020204" pitchFamily="34" charset="0"/>
              <a:buChar char="•"/>
            </a:pPr>
            <a:r>
              <a:rPr lang="en-US" sz="2800" b="1">
                <a:cs typeface="Arial"/>
              </a:rPr>
              <a:t>OHP Bridge Updates</a:t>
            </a:r>
          </a:p>
          <a:p>
            <a:pPr marL="457200" indent="-457200">
              <a:buFont typeface="Arial" panose="020B0604020202020204" pitchFamily="34" charset="0"/>
              <a:buChar char="•"/>
            </a:pPr>
            <a:r>
              <a:rPr lang="en-US" sz="2800" b="1">
                <a:cs typeface="Arial"/>
              </a:rPr>
              <a:t>Unwinding:</a:t>
            </a:r>
            <a:r>
              <a:rPr lang="en-US" sz="2800">
                <a:cs typeface="Arial"/>
              </a:rPr>
              <a:t> </a:t>
            </a:r>
          </a:p>
          <a:p>
            <a:pPr marL="1257300" lvl="1" indent="-457200"/>
            <a:r>
              <a:rPr lang="en-US" sz="2800">
                <a:cs typeface="Arial"/>
              </a:rPr>
              <a:t>Final Phase Outcomes</a:t>
            </a:r>
          </a:p>
          <a:p>
            <a:pPr marL="1257300" lvl="1" indent="-457200"/>
            <a:r>
              <a:rPr lang="en-US" sz="2800">
                <a:cs typeface="Arial"/>
              </a:rPr>
              <a:t>Normal Renewal timelines</a:t>
            </a:r>
          </a:p>
          <a:p>
            <a:pPr marL="457200" indent="-457200">
              <a:buFont typeface="Arial" panose="020B0604020202020204" pitchFamily="34" charset="0"/>
              <a:buChar char="•"/>
            </a:pPr>
            <a:r>
              <a:rPr lang="en-US" sz="2800" b="1">
                <a:cs typeface="Arial"/>
              </a:rPr>
              <a:t>Other OHP updates</a:t>
            </a:r>
          </a:p>
          <a:p>
            <a:pPr marL="1257300" lvl="1" indent="-457200"/>
            <a:r>
              <a:rPr lang="en-US" sz="2800">
                <a:cs typeface="Arial"/>
              </a:rPr>
              <a:t>New benefits launching in January</a:t>
            </a:r>
          </a:p>
          <a:p>
            <a:pPr marL="457200" indent="-457200">
              <a:buFont typeface="Arial" panose="020B0604020202020204" pitchFamily="34" charset="0"/>
              <a:buChar char="•"/>
            </a:pPr>
            <a:r>
              <a:rPr lang="en-US" sz="2800">
                <a:cs typeface="Arial"/>
              </a:rPr>
              <a:t>Discussion Time</a:t>
            </a:r>
          </a:p>
          <a:p>
            <a:pPr marL="342900" indent="-342900">
              <a:buClr>
                <a:schemeClr val="tx1"/>
              </a:buClr>
              <a:buFont typeface="Arial" panose="020B0604020202020204" pitchFamily="34" charset="0"/>
              <a:buChar char="•"/>
            </a:pPr>
            <a:endParaRPr lang="en-US">
              <a:latin typeface="Helvetica" pitchFamily="2" charset="0"/>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0477"/>
            <a:ext cx="10861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64276"/>
                </a:solidFill>
                <a:effectLst/>
                <a:uLnTx/>
                <a:uFillTx/>
                <a:latin typeface="Helvetica"/>
                <a:ea typeface="+mj-ea"/>
                <a:cs typeface="Helvetica"/>
              </a:rPr>
              <a:t>Agenda for Today</a:t>
            </a:r>
            <a:endParaRPr kumimoji="0" lang="en-US" sz="1800" b="0" i="0" u="none" strike="noStrike" kern="1200" cap="none" spc="0" normalizeH="0" baseline="0" noProof="0">
              <a:ln>
                <a:noFill/>
              </a:ln>
              <a:solidFill>
                <a:srgbClr val="064276"/>
              </a:solidFill>
              <a:effectLst/>
              <a:uLnTx/>
              <a:uFillTx/>
              <a:latin typeface="Arial" panose="020B0604020202020204"/>
              <a:ea typeface="+mj-ea"/>
              <a:cs typeface="+mj-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pic>
        <p:nvPicPr>
          <p:cNvPr id="7" name="Picture 2" descr="A helper bean looking at a checklist">
            <a:extLst>
              <a:ext uri="{FF2B5EF4-FFF2-40B4-BE49-F238E27FC236}">
                <a16:creationId xmlns:a16="http://schemas.microsoft.com/office/drawing/2014/main" id="{BDB95DE4-956C-44D1-AA62-156E80F8E8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9120" y="1594400"/>
            <a:ext cx="3459034" cy="41654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58117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BB644F-EC53-0B07-7406-CFC36BB4A968}"/>
              </a:ext>
              <a:ext uri="{C183D7F6-B498-43B3-948B-1728B52AA6E4}">
                <adec:decorative xmlns:adec="http://schemas.microsoft.com/office/drawing/2017/decorative" val="1"/>
              </a:ext>
            </a:extLst>
          </p:cNvPr>
          <p:cNvSpPr/>
          <p:nvPr/>
        </p:nvSpPr>
        <p:spPr>
          <a:xfrm>
            <a:off x="0" y="1"/>
            <a:ext cx="3724348" cy="6939814"/>
          </a:xfrm>
          <a:prstGeom prst="rect">
            <a:avLst/>
          </a:pr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009F98"/>
              </a:highlight>
              <a:uLnTx/>
              <a:uFillTx/>
              <a:latin typeface="Calibri"/>
              <a:ea typeface="+mn-ea"/>
              <a:cs typeface="+mn-cs"/>
            </a:endParaRPr>
          </a:p>
        </p:txBody>
      </p:sp>
      <p:sp>
        <p:nvSpPr>
          <p:cNvPr id="44" name="Text Box 48">
            <a:extLst>
              <a:ext uri="{FF2B5EF4-FFF2-40B4-BE49-F238E27FC236}">
                <a16:creationId xmlns:a16="http://schemas.microsoft.com/office/drawing/2014/main" id="{CB27FA59-61AD-2DD1-DDBA-DA085ADD35DD}"/>
              </a:ext>
            </a:extLst>
          </p:cNvPr>
          <p:cNvSpPr txBox="1">
            <a:spLocks noGrp="1" noChangeArrowheads="1"/>
          </p:cNvSpPr>
          <p:nvPr>
            <p:ph type="title"/>
          </p:nvPr>
        </p:nvSpPr>
        <p:spPr bwMode="auto">
          <a:xfrm>
            <a:off x="115410" y="376761"/>
            <a:ext cx="3608937" cy="3454442"/>
          </a:xfrm>
          <a:prstGeom prst="rect">
            <a:avLst/>
          </a:prstGeom>
          <a:noFill/>
          <a:ln>
            <a:noFill/>
            <a:prstDash/>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rot="0" spcFirstLastPara="0" vertOverflow="overflow" horzOverflow="overflow" vert="horz" wrap="square" lIns="36576" tIns="36576" rIns="36576" bIns="36576"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700" b="1"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s-MX" altLang="en-US" sz="3700" b="1">
                <a:solidFill>
                  <a:srgbClr val="FFFFFF"/>
                </a:solidFill>
                <a:latin typeface="Arial" panose="020B0604020202020204" pitchFamily="34" charset="0"/>
                <a:ea typeface="+mn-ea"/>
                <a:cs typeface="Arial" panose="020B0604020202020204" pitchFamily="34" charset="0"/>
              </a:rPr>
              <a:t>¿Cómo vamos con las renovaciones?</a:t>
            </a:r>
            <a:br>
              <a:rPr kumimoji="0" lang="en-US" altLang="en-US" sz="3700" b="1"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br>
            <a:endParaRPr kumimoji="0" lang="en-US" altLang="en-US" sz="3700" b="1"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400">
                <a:solidFill>
                  <a:srgbClr val="FFFFFF"/>
                </a:solidFill>
                <a:latin typeface="Helvetica"/>
                <a:ea typeface="+mn-ea"/>
                <a:cs typeface="Helvetica"/>
              </a:rPr>
              <a:t>R</a:t>
            </a:r>
            <a:r>
              <a:rPr kumimoji="0" lang="en-US" altLang="en-US" sz="2400" i="0" u="none" strike="noStrike" kern="1200" cap="none" spc="0" normalizeH="0" baseline="0" noProof="0" err="1">
                <a:ln>
                  <a:noFill/>
                </a:ln>
                <a:solidFill>
                  <a:srgbClr val="FFFFFF"/>
                </a:solidFill>
                <a:effectLst/>
                <a:uLnTx/>
                <a:uFillTx/>
                <a:latin typeface="Helvetica"/>
                <a:ea typeface="+mn-ea"/>
                <a:cs typeface="Helvetica"/>
              </a:rPr>
              <a:t>enovaciones</a:t>
            </a:r>
            <a:r>
              <a:rPr kumimoji="0" lang="en-US" altLang="en-US" sz="2400" i="0" u="none" strike="noStrike" kern="1200" cap="none" spc="0" normalizeH="0" baseline="0" noProof="0">
                <a:ln>
                  <a:noFill/>
                </a:ln>
                <a:solidFill>
                  <a:srgbClr val="FFFFFF"/>
                </a:solidFill>
                <a:effectLst/>
                <a:uLnTx/>
                <a:uFillTx/>
                <a:latin typeface="Helvetica"/>
                <a:ea typeface="+mn-ea"/>
                <a:cs typeface="Helvetica"/>
              </a:rPr>
              <a:t> </a:t>
            </a:r>
            <a:r>
              <a:rPr kumimoji="0" lang="en-US" altLang="en-US" sz="2400" i="0" u="none" strike="noStrike" kern="1200" cap="none" spc="0" normalizeH="0" baseline="0" noProof="0" err="1">
                <a:ln>
                  <a:noFill/>
                </a:ln>
                <a:solidFill>
                  <a:srgbClr val="FFFFFF"/>
                </a:solidFill>
                <a:effectLst/>
                <a:uLnTx/>
                <a:uFillTx/>
                <a:latin typeface="Helvetica"/>
                <a:ea typeface="+mn-ea"/>
                <a:cs typeface="Helvetica"/>
              </a:rPr>
              <a:t>completadas</a:t>
            </a:r>
            <a:r>
              <a:rPr kumimoji="0" lang="en-US" altLang="en-US" sz="2400" i="0" u="none" strike="noStrike" kern="1200" cap="none" spc="0" normalizeH="0" baseline="0" noProof="0">
                <a:ln>
                  <a:noFill/>
                </a:ln>
                <a:solidFill>
                  <a:srgbClr val="FFFFFF"/>
                </a:solidFill>
                <a:effectLst/>
                <a:uLnTx/>
                <a:uFillTx/>
                <a:latin typeface="Helvetica"/>
                <a:ea typeface="+mn-ea"/>
                <a:cs typeface="Helvetica"/>
              </a:rPr>
              <a:t> hasta </a:t>
            </a:r>
            <a:r>
              <a:rPr kumimoji="0" lang="en-US" altLang="en-US" sz="2400" i="0" u="none" strike="noStrike" kern="1200" cap="none" spc="0" normalizeH="0" baseline="0" noProof="0" err="1">
                <a:ln>
                  <a:noFill/>
                </a:ln>
                <a:solidFill>
                  <a:srgbClr val="FFFFFF"/>
                </a:solidFill>
                <a:effectLst/>
                <a:uLnTx/>
                <a:uFillTx/>
                <a:latin typeface="Helvetica"/>
                <a:ea typeface="+mn-ea"/>
                <a:cs typeface="Helvetica"/>
              </a:rPr>
              <a:t>el</a:t>
            </a:r>
            <a:r>
              <a:rPr lang="en-US" altLang="en-US" sz="2400">
                <a:solidFill>
                  <a:srgbClr val="FFFFFF"/>
                </a:solidFill>
                <a:latin typeface="Helvetica"/>
                <a:ea typeface="+mn-ea"/>
                <a:cs typeface="Helvetica"/>
              </a:rPr>
              <a:t> </a:t>
            </a:r>
            <a:r>
              <a:rPr kumimoji="0" lang="en-US" altLang="en-US" sz="2400" i="0" u="none" strike="noStrike" kern="1200" cap="none" spc="0" normalizeH="0" baseline="0" noProof="0">
                <a:ln>
                  <a:noFill/>
                </a:ln>
                <a:solidFill>
                  <a:srgbClr val="FFFFFF"/>
                </a:solidFill>
                <a:effectLst/>
                <a:uLnTx/>
                <a:uFillTx/>
                <a:latin typeface="Helvetica"/>
                <a:ea typeface="+mn-ea"/>
                <a:cs typeface="Helvetica"/>
              </a:rPr>
              <a:t>8 de </a:t>
            </a:r>
            <a:r>
              <a:rPr kumimoji="0" lang="en-US" altLang="en-US" sz="2400" i="0" u="none" strike="noStrike" kern="1200" cap="none" spc="0" normalizeH="0" baseline="0" noProof="0" err="1">
                <a:ln>
                  <a:noFill/>
                </a:ln>
                <a:solidFill>
                  <a:srgbClr val="FFFFFF"/>
                </a:solidFill>
                <a:effectLst/>
                <a:uLnTx/>
                <a:uFillTx/>
                <a:latin typeface="Helvetica"/>
                <a:ea typeface="+mn-ea"/>
                <a:cs typeface="Helvetica"/>
              </a:rPr>
              <a:t>diciembre</a:t>
            </a:r>
            <a:r>
              <a:rPr kumimoji="0" lang="en-US" altLang="en-US" sz="2400" i="0" u="none" strike="noStrike" kern="1200" cap="none" spc="0" normalizeH="0" baseline="0" noProof="0">
                <a:ln>
                  <a:noFill/>
                </a:ln>
                <a:solidFill>
                  <a:srgbClr val="FFFFFF"/>
                </a:solidFill>
                <a:effectLst/>
                <a:uLnTx/>
                <a:uFillTx/>
                <a:latin typeface="Helvetica"/>
                <a:ea typeface="+mn-ea"/>
                <a:cs typeface="Helvetica"/>
              </a:rPr>
              <a:t> de </a:t>
            </a:r>
            <a:r>
              <a:rPr lang="en-US" altLang="en-US" sz="2400">
                <a:solidFill>
                  <a:srgbClr val="FFFFFF"/>
                </a:solidFill>
                <a:latin typeface="Helvetica"/>
                <a:ea typeface="+mn-ea"/>
                <a:cs typeface="Helvetica"/>
              </a:rPr>
              <a:t>2024</a:t>
            </a:r>
            <a:endParaRPr lang="en-US" altLang="en-US" sz="2400"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700" b="1"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cxnSp>
        <p:nvCxnSpPr>
          <p:cNvPr id="1026" name="AutoShape 2">
            <a:extLst>
              <a:ext uri="{FF2B5EF4-FFF2-40B4-BE49-F238E27FC236}">
                <a16:creationId xmlns:a16="http://schemas.microsoft.com/office/drawing/2014/main" id="{8E6D4C32-5144-821F-54EA-139071ECA89C}"/>
              </a:ext>
              <a:ext uri="{C183D7F6-B498-43B3-948B-1728B52AA6E4}">
                <adec:decorative xmlns:adec="http://schemas.microsoft.com/office/drawing/2017/decorative" val="1"/>
              </a:ext>
            </a:extLst>
          </p:cNvPr>
          <p:cNvCxnSpPr>
            <a:cxnSpLocks noChangeShapeType="1"/>
          </p:cNvCxnSpPr>
          <p:nvPr/>
        </p:nvCxnSpPr>
        <p:spPr bwMode="auto">
          <a:xfrm flipH="1">
            <a:off x="7127773" y="1529047"/>
            <a:ext cx="2550871" cy="1050946"/>
          </a:xfrm>
          <a:prstGeom prst="straightConnector1">
            <a:avLst/>
          </a:prstGeom>
          <a:noFill/>
          <a:ln w="57150" algn="ctr">
            <a:solidFill>
              <a:srgbClr val="0642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27" name="AutoShape 3">
            <a:extLst>
              <a:ext uri="{FF2B5EF4-FFF2-40B4-BE49-F238E27FC236}">
                <a16:creationId xmlns:a16="http://schemas.microsoft.com/office/drawing/2014/main" id="{9CA26EBD-0AF2-C46A-6FE0-17F6A720B3C3}"/>
              </a:ext>
              <a:ext uri="{C183D7F6-B498-43B3-948B-1728B52AA6E4}">
                <adec:decorative xmlns:adec="http://schemas.microsoft.com/office/drawing/2017/decorative" val="1"/>
              </a:ext>
            </a:extLst>
          </p:cNvPr>
          <p:cNvCxnSpPr>
            <a:cxnSpLocks noChangeShapeType="1"/>
          </p:cNvCxnSpPr>
          <p:nvPr/>
        </p:nvCxnSpPr>
        <p:spPr bwMode="auto">
          <a:xfrm flipH="1">
            <a:off x="6127357" y="1927967"/>
            <a:ext cx="12700" cy="1482725"/>
          </a:xfrm>
          <a:prstGeom prst="straightConnector1">
            <a:avLst/>
          </a:prstGeom>
          <a:noFill/>
          <a:ln w="571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9" name="Oval 24">
            <a:extLst>
              <a:ext uri="{FF2B5EF4-FFF2-40B4-BE49-F238E27FC236}">
                <a16:creationId xmlns:a16="http://schemas.microsoft.com/office/drawing/2014/main" id="{D341A91A-DA39-6026-AAFB-746A70D888B7}"/>
              </a:ext>
              <a:ext uri="{C183D7F6-B498-43B3-948B-1728B52AA6E4}">
                <adec:decorative xmlns:adec="http://schemas.microsoft.com/office/drawing/2017/decorative" val="1"/>
              </a:ext>
            </a:extLst>
          </p:cNvPr>
          <p:cNvSpPr>
            <a:spLocks noChangeArrowheads="1"/>
          </p:cNvSpPr>
          <p:nvPr/>
        </p:nvSpPr>
        <p:spPr bwMode="auto">
          <a:xfrm>
            <a:off x="4535753" y="1333926"/>
            <a:ext cx="3120493" cy="2920844"/>
          </a:xfrm>
          <a:prstGeom prst="ellipse">
            <a:avLst/>
          </a:prstGeom>
          <a:solidFill>
            <a:schemeClr val="bg1"/>
          </a:solidFill>
          <a:ln w="76200">
            <a:solidFill>
              <a:srgbClr val="064276"/>
            </a:solid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049" name="AutoShape 25">
            <a:extLst>
              <a:ext uri="{FF2B5EF4-FFF2-40B4-BE49-F238E27FC236}">
                <a16:creationId xmlns:a16="http://schemas.microsoft.com/office/drawing/2014/main" id="{5E9F429B-9644-FCE7-B63D-B82770F1C0CA}"/>
              </a:ext>
              <a:ext uri="{C183D7F6-B498-43B3-948B-1728B52AA6E4}">
                <adec:decorative xmlns:adec="http://schemas.microsoft.com/office/drawing/2017/decorative" val="1"/>
              </a:ext>
            </a:extLst>
          </p:cNvPr>
          <p:cNvCxnSpPr>
            <a:cxnSpLocks noChangeShapeType="1"/>
          </p:cNvCxnSpPr>
          <p:nvPr/>
        </p:nvCxnSpPr>
        <p:spPr bwMode="auto">
          <a:xfrm flipV="1">
            <a:off x="4839361" y="2847995"/>
            <a:ext cx="2532418" cy="11215"/>
          </a:xfrm>
          <a:prstGeom prst="straightConnector1">
            <a:avLst/>
          </a:prstGeom>
          <a:noFill/>
          <a:ln w="25400" algn="ctr">
            <a:solidFill>
              <a:srgbClr val="EC5A2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1" name="Text Box 27">
            <a:extLst>
              <a:ext uri="{FF2B5EF4-FFF2-40B4-BE49-F238E27FC236}">
                <a16:creationId xmlns:a16="http://schemas.microsoft.com/office/drawing/2014/main" id="{B923EDD4-57ED-EA29-A056-0D1BC9DC5CE2}"/>
              </a:ext>
            </a:extLst>
          </p:cNvPr>
          <p:cNvSpPr txBox="1">
            <a:spLocks noChangeArrowheads="1"/>
          </p:cNvSpPr>
          <p:nvPr/>
        </p:nvSpPr>
        <p:spPr bwMode="auto">
          <a:xfrm>
            <a:off x="4736529" y="2094715"/>
            <a:ext cx="2635250" cy="3227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err="1">
                <a:ln>
                  <a:noFill/>
                </a:ln>
                <a:solidFill>
                  <a:srgbClr val="07457F"/>
                </a:solidFill>
                <a:effectLst/>
                <a:uLnTx/>
                <a:uFillTx/>
                <a:latin typeface="Helvetica" panose="020B0604020202020204" pitchFamily="34" charset="0"/>
                <a:ea typeface="+mn-ea"/>
                <a:cs typeface="Helvetica" panose="020B0604020202020204" pitchFamily="34" charset="0"/>
              </a:rPr>
              <a:t>renovaciones</a:t>
            </a:r>
            <a:r>
              <a:rPr kumimoji="0" lang="en-US" altLang="en-US" sz="16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rPr>
              <a:t> </a:t>
            </a:r>
            <a:r>
              <a:rPr kumimoji="0" lang="en-US" altLang="en-US" sz="1600" b="0" i="0" u="none" strike="noStrike" kern="1200" cap="none" spc="0" normalizeH="0" baseline="0" noProof="0" err="1">
                <a:ln>
                  <a:noFill/>
                </a:ln>
                <a:solidFill>
                  <a:srgbClr val="07457F"/>
                </a:solidFill>
                <a:effectLst/>
                <a:uLnTx/>
                <a:uFillTx/>
                <a:latin typeface="Helvetica" panose="020B0604020202020204" pitchFamily="34" charset="0"/>
                <a:ea typeface="+mn-ea"/>
                <a:cs typeface="Helvetica" panose="020B0604020202020204" pitchFamily="34" charset="0"/>
              </a:rPr>
              <a:t>completadas</a:t>
            </a:r>
            <a:endParaRPr kumimoji="0" lang="en-US" altLang="en-US" sz="28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endParaRPr>
          </a:p>
        </p:txBody>
      </p:sp>
      <p:sp>
        <p:nvSpPr>
          <p:cNvPr id="20" name="Text Box 26">
            <a:extLst>
              <a:ext uri="{FF2B5EF4-FFF2-40B4-BE49-F238E27FC236}">
                <a16:creationId xmlns:a16="http://schemas.microsoft.com/office/drawing/2014/main" id="{E14D8EAF-CE31-49B0-7867-62ABEC128E40}"/>
              </a:ext>
            </a:extLst>
          </p:cNvPr>
          <p:cNvSpPr txBox="1">
            <a:spLocks noChangeArrowheads="1"/>
          </p:cNvSpPr>
          <p:nvPr/>
        </p:nvSpPr>
        <p:spPr bwMode="auto">
          <a:xfrm>
            <a:off x="5465120" y="2428712"/>
            <a:ext cx="1499733" cy="4304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7457F"/>
                </a:solidFill>
                <a:effectLst/>
                <a:uLnTx/>
                <a:uFillTx/>
                <a:latin typeface="Helvetica"/>
                <a:ea typeface="+mn-ea"/>
                <a:cs typeface="Helvetica"/>
              </a:rPr>
              <a:t>1,439,045</a:t>
            </a:r>
            <a:endParaRPr kumimoji="0" lang="en-US" altLang="en-US" sz="20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endParaRPr>
          </a:p>
        </p:txBody>
      </p:sp>
      <p:sp>
        <p:nvSpPr>
          <p:cNvPr id="22" name="Text Box 28">
            <a:extLst>
              <a:ext uri="{FF2B5EF4-FFF2-40B4-BE49-F238E27FC236}">
                <a16:creationId xmlns:a16="http://schemas.microsoft.com/office/drawing/2014/main" id="{EBD8C398-6AE6-CB19-AE58-CFCB9C40A03E}"/>
              </a:ext>
            </a:extLst>
          </p:cNvPr>
          <p:cNvSpPr txBox="1">
            <a:spLocks noChangeArrowheads="1"/>
          </p:cNvSpPr>
          <p:nvPr/>
        </p:nvSpPr>
        <p:spPr bwMode="auto">
          <a:xfrm>
            <a:off x="4695254" y="2940981"/>
            <a:ext cx="2719387" cy="4955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600" err="1">
                <a:solidFill>
                  <a:srgbClr val="07457F"/>
                </a:solidFill>
                <a:latin typeface="Helvetica" panose="020B0604020202020204" pitchFamily="34" charset="0"/>
                <a:cs typeface="Helvetica" panose="020B0604020202020204" pitchFamily="34" charset="0"/>
              </a:rPr>
              <a:t>Fuera</a:t>
            </a:r>
            <a:r>
              <a:rPr lang="en-US" altLang="en-US" sz="1600">
                <a:solidFill>
                  <a:srgbClr val="07457F"/>
                </a:solidFill>
                <a:latin typeface="Helvetica" panose="020B0604020202020204" pitchFamily="34" charset="0"/>
                <a:cs typeface="Helvetica" panose="020B0604020202020204" pitchFamily="34" charset="0"/>
              </a:rPr>
              <a:t> de</a:t>
            </a:r>
            <a:r>
              <a:rPr kumimoji="0" lang="en-US" altLang="en-US" sz="16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rPr>
              <a:t>:</a:t>
            </a:r>
            <a:endParaRPr kumimoji="0" lang="en-US" altLang="en-US" sz="28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endParaRPr>
          </a:p>
        </p:txBody>
      </p:sp>
      <p:sp>
        <p:nvSpPr>
          <p:cNvPr id="23" name="Text Box 29">
            <a:extLst>
              <a:ext uri="{FF2B5EF4-FFF2-40B4-BE49-F238E27FC236}">
                <a16:creationId xmlns:a16="http://schemas.microsoft.com/office/drawing/2014/main" id="{B41D2A71-4C15-AC05-07DC-F387EA1562B9}"/>
              </a:ext>
            </a:extLst>
          </p:cNvPr>
          <p:cNvSpPr txBox="1">
            <a:spLocks noChangeArrowheads="1"/>
          </p:cNvSpPr>
          <p:nvPr/>
        </p:nvSpPr>
        <p:spPr bwMode="auto">
          <a:xfrm>
            <a:off x="5688100" y="3577440"/>
            <a:ext cx="819011" cy="4448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7457F"/>
                </a:solidFill>
                <a:effectLst/>
                <a:uLnTx/>
                <a:uFillTx/>
                <a:latin typeface="Helvetica"/>
                <a:ea typeface="+mn-ea"/>
                <a:cs typeface="Helvetica"/>
              </a:rPr>
              <a:t>98.7%</a:t>
            </a:r>
            <a:endParaRPr kumimoji="0" lang="en-US" altLang="en-US" sz="1800" b="1" i="0" u="none" strike="noStrike" kern="1200" cap="none" spc="0" normalizeH="0" baseline="0" noProof="0">
              <a:ln>
                <a:noFill/>
              </a:ln>
              <a:solidFill>
                <a:srgbClr val="07457F"/>
              </a:solidFill>
              <a:effectLst/>
              <a:uLnTx/>
              <a:uFillTx/>
              <a:latin typeface="Helvetica"/>
              <a:ea typeface="+mn-ea"/>
              <a:cs typeface="Helvetica"/>
            </a:endParaRPr>
          </a:p>
        </p:txBody>
      </p:sp>
      <p:sp>
        <p:nvSpPr>
          <p:cNvPr id="7" name="Oval 5">
            <a:extLst>
              <a:ext uri="{FF2B5EF4-FFF2-40B4-BE49-F238E27FC236}">
                <a16:creationId xmlns:a16="http://schemas.microsoft.com/office/drawing/2014/main" id="{4B98B011-C49D-CDDB-9F69-6EA1CF7860C0}"/>
              </a:ext>
              <a:ext uri="{C183D7F6-B498-43B3-948B-1728B52AA6E4}">
                <adec:decorative xmlns:adec="http://schemas.microsoft.com/office/drawing/2017/decorative" val="1"/>
              </a:ext>
            </a:extLst>
          </p:cNvPr>
          <p:cNvSpPr>
            <a:spLocks noChangeArrowheads="1"/>
          </p:cNvSpPr>
          <p:nvPr/>
        </p:nvSpPr>
        <p:spPr bwMode="auto">
          <a:xfrm>
            <a:off x="9198905" y="327037"/>
            <a:ext cx="2443491" cy="2321159"/>
          </a:xfrm>
          <a:prstGeom prst="ellipse">
            <a:avLst/>
          </a:prstGeom>
          <a:solidFill>
            <a:schemeClr val="bg1"/>
          </a:solidFill>
          <a:ln w="76200" algn="ctr">
            <a:solidFill>
              <a:srgbClr val="06427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7" name="Group 36">
            <a:extLst>
              <a:ext uri="{FF2B5EF4-FFF2-40B4-BE49-F238E27FC236}">
                <a16:creationId xmlns:a16="http://schemas.microsoft.com/office/drawing/2014/main" id="{1B4B4F81-D2C3-07D5-60D1-D6D3D5CA1C1B}"/>
              </a:ext>
              <a:ext uri="{C183D7F6-B498-43B3-948B-1728B52AA6E4}">
                <adec:decorative xmlns:adec="http://schemas.microsoft.com/office/drawing/2017/decorative" val="1"/>
              </a:ext>
            </a:extLst>
          </p:cNvPr>
          <p:cNvGrpSpPr/>
          <p:nvPr/>
        </p:nvGrpSpPr>
        <p:grpSpPr>
          <a:xfrm>
            <a:off x="9558773" y="729435"/>
            <a:ext cx="1660899" cy="1688026"/>
            <a:chOff x="8371711" y="571145"/>
            <a:chExt cx="1660899" cy="1688026"/>
          </a:xfrm>
        </p:grpSpPr>
        <p:sp>
          <p:nvSpPr>
            <p:cNvPr id="8" name="Text Box 6">
              <a:extLst>
                <a:ext uri="{FF2B5EF4-FFF2-40B4-BE49-F238E27FC236}">
                  <a16:creationId xmlns:a16="http://schemas.microsoft.com/office/drawing/2014/main" id="{75421DAC-05DA-AA05-2932-64AFDC980986}"/>
                </a:ext>
              </a:extLst>
            </p:cNvPr>
            <p:cNvSpPr txBox="1">
              <a:spLocks noChangeArrowheads="1"/>
            </p:cNvSpPr>
            <p:nvPr/>
          </p:nvSpPr>
          <p:spPr bwMode="auto">
            <a:xfrm>
              <a:off x="8414947" y="571145"/>
              <a:ext cx="1617663" cy="14049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s-MX" sz="1400" b="0" i="0" u="none" strike="noStrike">
                  <a:solidFill>
                    <a:srgbClr val="07457F"/>
                  </a:solidFill>
                  <a:effectLst/>
                  <a:latin typeface="Arial" panose="020B0604020202020204" pitchFamily="34" charset="0"/>
                  <a:cs typeface="Arial" panose="020B0604020202020204" pitchFamily="34" charset="0"/>
                </a:rPr>
                <a:t>Renovaciones que continúan con los mismos beneficios</a:t>
              </a:r>
              <a:endParaRPr kumimoji="0" lang="es-MX" altLang="en-US" sz="2400" b="0" i="0" u="none" strike="noStrike" kern="1200" cap="none" spc="0" normalizeH="0" baseline="0">
                <a:ln>
                  <a:noFill/>
                </a:ln>
                <a:solidFill>
                  <a:srgbClr val="07457F"/>
                </a:solidFill>
                <a:effectLst/>
                <a:uLnTx/>
                <a:uFillTx/>
                <a:latin typeface="Arial" panose="020B0604020202020204" pitchFamily="34" charset="0"/>
                <a:cs typeface="Arial" panose="020B0604020202020204" pitchFamily="34" charset="0"/>
              </a:endParaRPr>
            </a:p>
          </p:txBody>
        </p:sp>
        <p:sp>
          <p:nvSpPr>
            <p:cNvPr id="9" name="Text Box 7">
              <a:extLst>
                <a:ext uri="{FF2B5EF4-FFF2-40B4-BE49-F238E27FC236}">
                  <a16:creationId xmlns:a16="http://schemas.microsoft.com/office/drawing/2014/main" id="{C4BCCDB3-5CEA-2EE7-A8A7-0FC255234531}"/>
                </a:ext>
              </a:extLst>
            </p:cNvPr>
            <p:cNvSpPr txBox="1">
              <a:spLocks noChangeArrowheads="1"/>
            </p:cNvSpPr>
            <p:nvPr/>
          </p:nvSpPr>
          <p:spPr bwMode="auto">
            <a:xfrm>
              <a:off x="8383197" y="1484471"/>
              <a:ext cx="1649413" cy="774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7457F"/>
                  </a:solidFill>
                  <a:effectLst/>
                  <a:uLnTx/>
                  <a:uFillTx/>
                  <a:latin typeface="Helvetica"/>
                  <a:ea typeface="+mn-ea"/>
                  <a:cs typeface="Helvetica"/>
                </a:rPr>
                <a:t>1,158,431</a:t>
              </a:r>
              <a:endParaRPr kumimoji="0" lang="en-US" altLang="en-US" sz="20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7457F"/>
                  </a:solidFill>
                  <a:effectLst/>
                  <a:uLnTx/>
                  <a:uFillTx/>
                  <a:latin typeface="Helvetica"/>
                  <a:ea typeface="+mn-ea"/>
                  <a:cs typeface="Helvetica"/>
                </a:rPr>
                <a:t>80.5%</a:t>
              </a:r>
              <a:endParaRPr kumimoji="0" lang="en-US" altLang="en-US" sz="1800" b="0" i="0" u="none" strike="noStrike" kern="1200" cap="none" spc="0" normalizeH="0" baseline="0" noProof="0">
                <a:ln>
                  <a:noFill/>
                </a:ln>
                <a:solidFill>
                  <a:srgbClr val="07457F"/>
                </a:solidFill>
                <a:effectLst/>
                <a:uLnTx/>
                <a:uFillTx/>
                <a:latin typeface="Helvetica"/>
                <a:ea typeface="+mn-ea"/>
                <a:cs typeface="Helvetica"/>
              </a:endParaRPr>
            </a:p>
          </p:txBody>
        </p:sp>
        <p:cxnSp>
          <p:nvCxnSpPr>
            <p:cNvPr id="1071" name="AutoShape 47">
              <a:extLst>
                <a:ext uri="{FF2B5EF4-FFF2-40B4-BE49-F238E27FC236}">
                  <a16:creationId xmlns:a16="http://schemas.microsoft.com/office/drawing/2014/main" id="{497AD931-4981-9B7C-0B4E-0D668B9BF38B}"/>
                </a:ext>
              </a:extLst>
            </p:cNvPr>
            <p:cNvCxnSpPr>
              <a:cxnSpLocks noChangeShapeType="1"/>
            </p:cNvCxnSpPr>
            <p:nvPr/>
          </p:nvCxnSpPr>
          <p:spPr bwMode="auto">
            <a:xfrm flipV="1">
              <a:off x="8371711" y="1307175"/>
              <a:ext cx="1600200" cy="14287"/>
            </a:xfrm>
            <a:prstGeom prst="straightConnector1">
              <a:avLst/>
            </a:prstGeom>
            <a:noFill/>
            <a:ln w="25400" algn="ctr">
              <a:solidFill>
                <a:srgbClr val="EC5A2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cxnSp>
        <p:nvCxnSpPr>
          <p:cNvPr id="1046" name="AutoShape 22">
            <a:extLst>
              <a:ext uri="{FF2B5EF4-FFF2-40B4-BE49-F238E27FC236}">
                <a16:creationId xmlns:a16="http://schemas.microsoft.com/office/drawing/2014/main" id="{B0692AFE-347B-0C5F-34F7-A411C9E36EFD}"/>
              </a:ext>
              <a:ext uri="{C183D7F6-B498-43B3-948B-1728B52AA6E4}">
                <adec:decorative xmlns:adec="http://schemas.microsoft.com/office/drawing/2017/decorative" val="1"/>
              </a:ext>
            </a:extLst>
          </p:cNvPr>
          <p:cNvCxnSpPr>
            <a:cxnSpLocks noChangeShapeType="1"/>
          </p:cNvCxnSpPr>
          <p:nvPr/>
        </p:nvCxnSpPr>
        <p:spPr bwMode="auto">
          <a:xfrm flipH="1" flipV="1">
            <a:off x="7539163" y="3279824"/>
            <a:ext cx="1348677" cy="763018"/>
          </a:xfrm>
          <a:prstGeom prst="straightConnector1">
            <a:avLst/>
          </a:prstGeom>
          <a:noFill/>
          <a:ln w="57150" algn="ctr">
            <a:solidFill>
              <a:srgbClr val="0642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9" name="Oval 36">
            <a:extLst>
              <a:ext uri="{FF2B5EF4-FFF2-40B4-BE49-F238E27FC236}">
                <a16:creationId xmlns:a16="http://schemas.microsoft.com/office/drawing/2014/main" id="{A614FA02-A4BB-391A-D4E8-202DB78C6F64}"/>
              </a:ext>
              <a:ext uri="{C183D7F6-B498-43B3-948B-1728B52AA6E4}">
                <adec:decorative xmlns:adec="http://schemas.microsoft.com/office/drawing/2017/decorative" val="1"/>
              </a:ext>
            </a:extLst>
          </p:cNvPr>
          <p:cNvSpPr>
            <a:spLocks noChangeArrowheads="1"/>
          </p:cNvSpPr>
          <p:nvPr/>
        </p:nvSpPr>
        <p:spPr bwMode="auto">
          <a:xfrm>
            <a:off x="8830153" y="3588450"/>
            <a:ext cx="1505701" cy="1409157"/>
          </a:xfrm>
          <a:prstGeom prst="ellipse">
            <a:avLst/>
          </a:prstGeom>
          <a:solidFill>
            <a:schemeClr val="bg1"/>
          </a:solidFill>
          <a:ln w="76200">
            <a:solidFill>
              <a:srgbClr val="064276"/>
            </a:solid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061" name="AutoShape 37">
            <a:extLst>
              <a:ext uri="{FF2B5EF4-FFF2-40B4-BE49-F238E27FC236}">
                <a16:creationId xmlns:a16="http://schemas.microsoft.com/office/drawing/2014/main" id="{4C13744C-9737-2D71-61FC-FFB8113529E4}"/>
              </a:ext>
              <a:ext uri="{C183D7F6-B498-43B3-948B-1728B52AA6E4}">
                <adec:decorative xmlns:adec="http://schemas.microsoft.com/office/drawing/2017/decorative" val="1"/>
              </a:ext>
            </a:extLst>
          </p:cNvPr>
          <p:cNvCxnSpPr>
            <a:cxnSpLocks noChangeShapeType="1"/>
          </p:cNvCxnSpPr>
          <p:nvPr/>
        </p:nvCxnSpPr>
        <p:spPr bwMode="auto">
          <a:xfrm flipV="1">
            <a:off x="8950970" y="4234475"/>
            <a:ext cx="1185862" cy="1588"/>
          </a:xfrm>
          <a:prstGeom prst="straightConnector1">
            <a:avLst/>
          </a:prstGeom>
          <a:noFill/>
          <a:ln w="25400" algn="ctr">
            <a:solidFill>
              <a:srgbClr val="EC5A2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1" name="Text Box 39">
            <a:extLst>
              <a:ext uri="{FF2B5EF4-FFF2-40B4-BE49-F238E27FC236}">
                <a16:creationId xmlns:a16="http://schemas.microsoft.com/office/drawing/2014/main" id="{8866A2ED-3D4E-86EB-46A9-B447D499E8B0}"/>
              </a:ext>
            </a:extLst>
          </p:cNvPr>
          <p:cNvSpPr txBox="1">
            <a:spLocks noChangeArrowheads="1"/>
          </p:cNvSpPr>
          <p:nvPr/>
        </p:nvSpPr>
        <p:spPr bwMode="auto">
          <a:xfrm>
            <a:off x="9009078" y="3690656"/>
            <a:ext cx="1185862" cy="5857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rtl="0" fontAlgn="base"/>
            <a:r>
              <a:rPr lang="es-MX" sz="1400" b="0" i="0" u="none" strike="noStrike">
                <a:solidFill>
                  <a:srgbClr val="084E8F"/>
                </a:solidFill>
                <a:effectLst/>
                <a:latin typeface="Arial" panose="020B0604020202020204" pitchFamily="34" charset="0"/>
                <a:cs typeface="Arial" panose="020B0604020202020204" pitchFamily="34" charset="0"/>
              </a:rPr>
              <a:t>Reducción</a:t>
            </a:r>
            <a:r>
              <a:rPr lang="es-MX" sz="1400" b="0" i="0">
                <a:solidFill>
                  <a:srgbClr val="000000"/>
                </a:solidFill>
                <a:effectLst/>
                <a:latin typeface="Arial" panose="020B0604020202020204" pitchFamily="34" charset="0"/>
                <a:cs typeface="Arial" panose="020B0604020202020204" pitchFamily="34" charset="0"/>
              </a:rPr>
              <a:t>​</a:t>
            </a:r>
          </a:p>
          <a:p>
            <a:pPr algn="ctr" rtl="0" fontAlgn="base"/>
            <a:r>
              <a:rPr lang="es-MX" sz="1400" b="0" i="0" u="none" strike="noStrike">
                <a:solidFill>
                  <a:srgbClr val="084E8F"/>
                </a:solidFill>
                <a:effectLst/>
                <a:latin typeface="Arial" panose="020B0604020202020204" pitchFamily="34" charset="0"/>
                <a:cs typeface="Arial" panose="020B0604020202020204" pitchFamily="34" charset="0"/>
              </a:rPr>
              <a:t>de beneficios</a:t>
            </a:r>
            <a:endParaRPr kumimoji="0" lang="en-US" altLang="en-US" sz="24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endParaRPr>
          </a:p>
        </p:txBody>
      </p:sp>
      <p:sp>
        <p:nvSpPr>
          <p:cNvPr id="30" name="Text Box 38">
            <a:extLst>
              <a:ext uri="{FF2B5EF4-FFF2-40B4-BE49-F238E27FC236}">
                <a16:creationId xmlns:a16="http://schemas.microsoft.com/office/drawing/2014/main" id="{571CBD91-E553-D431-A685-3EB2F629CF12}"/>
              </a:ext>
            </a:extLst>
          </p:cNvPr>
          <p:cNvSpPr txBox="1">
            <a:spLocks noChangeArrowheads="1"/>
          </p:cNvSpPr>
          <p:nvPr/>
        </p:nvSpPr>
        <p:spPr bwMode="auto">
          <a:xfrm>
            <a:off x="9133170" y="4252780"/>
            <a:ext cx="901700" cy="67617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84E8F"/>
                </a:solidFill>
                <a:effectLst/>
                <a:uLnTx/>
                <a:uFillTx/>
                <a:latin typeface="Helvetica"/>
                <a:ea typeface="+mn-ea"/>
                <a:cs typeface="Helvetica"/>
              </a:rPr>
              <a:t>35,116</a:t>
            </a:r>
            <a:endParaRPr kumimoji="0" lang="en-US" altLang="en-US" sz="20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84E8F"/>
                </a:solidFill>
                <a:effectLst/>
                <a:uLnTx/>
                <a:uFillTx/>
                <a:latin typeface="Helvetica"/>
                <a:ea typeface="+mn-ea"/>
                <a:cs typeface="Helvetica"/>
              </a:rPr>
              <a:t>2.4%</a:t>
            </a:r>
            <a:endParaRPr kumimoji="0" lang="en-US" altLang="en-US" sz="18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endParaRPr>
          </a:p>
        </p:txBody>
      </p:sp>
      <p:sp>
        <p:nvSpPr>
          <p:cNvPr id="3" name="Rectangle 2">
            <a:extLst>
              <a:ext uri="{FF2B5EF4-FFF2-40B4-BE49-F238E27FC236}">
                <a16:creationId xmlns:a16="http://schemas.microsoft.com/office/drawing/2014/main" id="{AF00E194-0D69-C630-64DA-349DB245790E}"/>
              </a:ext>
              <a:ext uri="{C183D7F6-B498-43B3-948B-1728B52AA6E4}">
                <adec:decorative xmlns:adec="http://schemas.microsoft.com/office/drawing/2017/decorative" val="1"/>
              </a:ext>
            </a:extLst>
          </p:cNvPr>
          <p:cNvSpPr>
            <a:spLocks noChangeArrowheads="1"/>
          </p:cNvSpPr>
          <p:nvPr/>
        </p:nvSpPr>
        <p:spPr bwMode="auto">
          <a:xfrm rot="5400000">
            <a:off x="331046" y="3381739"/>
            <a:ext cx="6857999" cy="94525"/>
          </a:xfrm>
          <a:prstGeom prst="rect">
            <a:avLst/>
          </a:prstGeom>
          <a:solidFill>
            <a:srgbClr val="EC5A24"/>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F98"/>
              </a:solidFill>
              <a:effectLst/>
              <a:uLnTx/>
              <a:uFillTx/>
              <a:latin typeface="Calibri"/>
              <a:ea typeface="+mn-ea"/>
              <a:cs typeface="+mn-cs"/>
            </a:endParaRPr>
          </a:p>
        </p:txBody>
      </p:sp>
      <p:cxnSp>
        <p:nvCxnSpPr>
          <p:cNvPr id="61" name="AutoShape 22">
            <a:extLst>
              <a:ext uri="{FF2B5EF4-FFF2-40B4-BE49-F238E27FC236}">
                <a16:creationId xmlns:a16="http://schemas.microsoft.com/office/drawing/2014/main" id="{97D0EE47-E340-46F5-A53B-4E731BEE5CE9}"/>
              </a:ext>
              <a:ext uri="{C183D7F6-B498-43B3-948B-1728B52AA6E4}">
                <adec:decorative xmlns:adec="http://schemas.microsoft.com/office/drawing/2017/decorative" val="1"/>
              </a:ext>
            </a:extLst>
          </p:cNvPr>
          <p:cNvCxnSpPr>
            <a:cxnSpLocks noChangeShapeType="1"/>
          </p:cNvCxnSpPr>
          <p:nvPr/>
        </p:nvCxnSpPr>
        <p:spPr bwMode="auto">
          <a:xfrm flipV="1">
            <a:off x="6080207" y="4233689"/>
            <a:ext cx="6781" cy="1081311"/>
          </a:xfrm>
          <a:prstGeom prst="straightConnector1">
            <a:avLst/>
          </a:prstGeom>
          <a:noFill/>
          <a:ln w="57150" algn="ctr">
            <a:solidFill>
              <a:srgbClr val="0642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62" name="Oval 36">
            <a:extLst>
              <a:ext uri="{FF2B5EF4-FFF2-40B4-BE49-F238E27FC236}">
                <a16:creationId xmlns:a16="http://schemas.microsoft.com/office/drawing/2014/main" id="{011557CA-8270-4435-BCDE-AA9DF6576F86}"/>
              </a:ext>
              <a:ext uri="{C183D7F6-B498-43B3-948B-1728B52AA6E4}">
                <adec:decorative xmlns:adec="http://schemas.microsoft.com/office/drawing/2017/decorative" val="1"/>
              </a:ext>
            </a:extLst>
          </p:cNvPr>
          <p:cNvSpPr>
            <a:spLocks noChangeArrowheads="1"/>
          </p:cNvSpPr>
          <p:nvPr/>
        </p:nvSpPr>
        <p:spPr bwMode="auto">
          <a:xfrm>
            <a:off x="5315089" y="5139420"/>
            <a:ext cx="1543797" cy="1444809"/>
          </a:xfrm>
          <a:prstGeom prst="ellipse">
            <a:avLst/>
          </a:prstGeom>
          <a:solidFill>
            <a:schemeClr val="bg1"/>
          </a:solidFill>
          <a:ln w="76200">
            <a:solidFill>
              <a:srgbClr val="064276"/>
            </a:solid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63" name="AutoShape 37">
            <a:extLst>
              <a:ext uri="{FF2B5EF4-FFF2-40B4-BE49-F238E27FC236}">
                <a16:creationId xmlns:a16="http://schemas.microsoft.com/office/drawing/2014/main" id="{32615CD4-6673-40F3-8BA3-848A0B680029}"/>
              </a:ext>
              <a:ext uri="{C183D7F6-B498-43B3-948B-1728B52AA6E4}">
                <adec:decorative xmlns:adec="http://schemas.microsoft.com/office/drawing/2017/decorative" val="1"/>
              </a:ext>
            </a:extLst>
          </p:cNvPr>
          <p:cNvCxnSpPr>
            <a:cxnSpLocks noChangeShapeType="1"/>
          </p:cNvCxnSpPr>
          <p:nvPr/>
        </p:nvCxnSpPr>
        <p:spPr bwMode="auto">
          <a:xfrm flipV="1">
            <a:off x="5483525" y="5821097"/>
            <a:ext cx="1185862" cy="1588"/>
          </a:xfrm>
          <a:prstGeom prst="straightConnector1">
            <a:avLst/>
          </a:prstGeom>
          <a:noFill/>
          <a:ln w="25400" algn="ctr">
            <a:solidFill>
              <a:srgbClr val="EC5A2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65" name="Text Box 39">
            <a:extLst>
              <a:ext uri="{FF2B5EF4-FFF2-40B4-BE49-F238E27FC236}">
                <a16:creationId xmlns:a16="http://schemas.microsoft.com/office/drawing/2014/main" id="{711584D1-1E4A-404A-BAC5-F81696BC374B}"/>
              </a:ext>
            </a:extLst>
          </p:cNvPr>
          <p:cNvSpPr txBox="1">
            <a:spLocks noChangeArrowheads="1"/>
          </p:cNvSpPr>
          <p:nvPr/>
        </p:nvSpPr>
        <p:spPr bwMode="auto">
          <a:xfrm>
            <a:off x="5558924" y="5331218"/>
            <a:ext cx="1056127" cy="5857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s-MX" altLang="en-US" sz="1400">
                <a:solidFill>
                  <a:srgbClr val="084E8F"/>
                </a:solidFill>
                <a:latin typeface="Arial" panose="020B0604020202020204" pitchFamily="34" charset="0"/>
                <a:cs typeface="Arial" panose="020B0604020202020204" pitchFamily="34" charset="0"/>
              </a:rPr>
              <a:t>Beneficios cerrados</a:t>
            </a:r>
            <a:endParaRPr kumimoji="0" lang="es-MX" altLang="en-US" sz="2400" b="0" i="0" u="none" strike="noStrike" kern="1200" cap="none" spc="0" normalizeH="0" baseline="0">
              <a:ln>
                <a:noFill/>
              </a:ln>
              <a:solidFill>
                <a:srgbClr val="084E8F"/>
              </a:solidFill>
              <a:effectLst/>
              <a:uLnTx/>
              <a:uFillTx/>
              <a:latin typeface="Arial" panose="020B0604020202020204" pitchFamily="34" charset="0"/>
              <a:cs typeface="Arial" panose="020B0604020202020204" pitchFamily="34" charset="0"/>
            </a:endParaRPr>
          </a:p>
        </p:txBody>
      </p:sp>
      <p:sp>
        <p:nvSpPr>
          <p:cNvPr id="64" name="Text Box 38">
            <a:extLst>
              <a:ext uri="{FF2B5EF4-FFF2-40B4-BE49-F238E27FC236}">
                <a16:creationId xmlns:a16="http://schemas.microsoft.com/office/drawing/2014/main" id="{FE1993C4-C5E0-4A98-8E70-C2B3A39E183E}"/>
              </a:ext>
            </a:extLst>
          </p:cNvPr>
          <p:cNvSpPr txBox="1">
            <a:spLocks noChangeArrowheads="1"/>
          </p:cNvSpPr>
          <p:nvPr/>
        </p:nvSpPr>
        <p:spPr bwMode="auto">
          <a:xfrm>
            <a:off x="5482723" y="5837080"/>
            <a:ext cx="1185861" cy="6672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84E8F"/>
                </a:solidFill>
                <a:effectLst/>
                <a:uLnTx/>
                <a:uFillTx/>
                <a:latin typeface="Helvetica"/>
                <a:ea typeface="+mn-ea"/>
                <a:cs typeface="Helvetica"/>
              </a:rPr>
              <a:t>245,498</a:t>
            </a:r>
            <a:endParaRPr kumimoji="0" lang="en-US" altLang="en-US" sz="20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84E8F"/>
                </a:solidFill>
                <a:effectLst/>
                <a:uLnTx/>
                <a:uFillTx/>
                <a:latin typeface="Helvetica"/>
                <a:ea typeface="+mn-ea"/>
                <a:cs typeface="Helvetica"/>
              </a:rPr>
              <a:t>17.1%</a:t>
            </a:r>
            <a:endParaRPr kumimoji="0" lang="en-US" altLang="en-US" sz="1800" b="0" i="0" u="none" strike="noStrike" kern="1200" cap="none" spc="0" normalizeH="0" baseline="0" noProof="0">
              <a:ln>
                <a:noFill/>
              </a:ln>
              <a:solidFill>
                <a:srgbClr val="084E8F"/>
              </a:solidFill>
              <a:effectLst/>
              <a:uLnTx/>
              <a:uFillTx/>
              <a:latin typeface="Helvetica"/>
              <a:ea typeface="+mn-ea"/>
              <a:cs typeface="Helvetica"/>
            </a:endParaRPr>
          </a:p>
        </p:txBody>
      </p:sp>
      <p:sp>
        <p:nvSpPr>
          <p:cNvPr id="28" name="Text Box 26">
            <a:extLst>
              <a:ext uri="{FF2B5EF4-FFF2-40B4-BE49-F238E27FC236}">
                <a16:creationId xmlns:a16="http://schemas.microsoft.com/office/drawing/2014/main" id="{CA4D1AB5-D585-4E29-BA8C-F81E8A45F119}"/>
              </a:ext>
            </a:extLst>
          </p:cNvPr>
          <p:cNvSpPr txBox="1">
            <a:spLocks noChangeArrowheads="1"/>
          </p:cNvSpPr>
          <p:nvPr/>
        </p:nvSpPr>
        <p:spPr bwMode="auto">
          <a:xfrm>
            <a:off x="5440433" y="3201069"/>
            <a:ext cx="1499733" cy="4304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7457F"/>
                </a:solidFill>
                <a:effectLst/>
                <a:uLnTx/>
                <a:uFillTx/>
                <a:latin typeface="Helvetica"/>
                <a:ea typeface="+mn-ea"/>
                <a:cs typeface="Helvetica"/>
              </a:rPr>
              <a:t>1,458,289</a:t>
            </a:r>
            <a:endParaRPr kumimoji="0" lang="en-US" altLang="en-US" sz="20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692249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BB644F-EC53-0B07-7406-CFC36BB4A968}"/>
              </a:ext>
              <a:ext uri="{C183D7F6-B498-43B3-948B-1728B52AA6E4}">
                <adec:decorative xmlns:adec="http://schemas.microsoft.com/office/drawing/2017/decorative" val="1"/>
              </a:ext>
            </a:extLst>
          </p:cNvPr>
          <p:cNvSpPr/>
          <p:nvPr/>
        </p:nvSpPr>
        <p:spPr>
          <a:xfrm>
            <a:off x="0" y="-9624"/>
            <a:ext cx="3724348" cy="6867624"/>
          </a:xfrm>
          <a:prstGeom prst="rect">
            <a:avLst/>
          </a:pr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 Box 48">
            <a:extLst>
              <a:ext uri="{FF2B5EF4-FFF2-40B4-BE49-F238E27FC236}">
                <a16:creationId xmlns:a16="http://schemas.microsoft.com/office/drawing/2014/main" id="{CB27FA59-61AD-2DD1-DDBA-DA085ADD35DD}"/>
              </a:ext>
            </a:extLst>
          </p:cNvPr>
          <p:cNvSpPr txBox="1">
            <a:spLocks noGrp="1" noChangeArrowheads="1"/>
          </p:cNvSpPr>
          <p:nvPr>
            <p:ph type="title"/>
          </p:nvPr>
        </p:nvSpPr>
        <p:spPr bwMode="auto">
          <a:xfrm>
            <a:off x="347702" y="415262"/>
            <a:ext cx="3014144" cy="3454442"/>
          </a:xfrm>
          <a:prstGeom prst="rect">
            <a:avLst/>
          </a:prstGeom>
          <a:noFill/>
          <a:ln>
            <a:noFill/>
            <a:prstDash/>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rot="0" spcFirstLastPara="0" vertOverflow="overflow" horzOverflow="overflow" vert="horz" wrap="square" lIns="36576" tIns="36576" rIns="36576" bIns="36576"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700" b="1"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700" b="1">
                <a:solidFill>
                  <a:srgbClr val="FFFFFF"/>
                </a:solidFill>
                <a:latin typeface="Helvetica" panose="020B0604020202020204" pitchFamily="34" charset="0"/>
                <a:ea typeface="+mn-ea"/>
                <a:cs typeface="Helvetica" panose="020B0604020202020204" pitchFamily="34" charset="0"/>
              </a:rPr>
              <a:t>Final Phase</a:t>
            </a:r>
            <a:br>
              <a:rPr lang="en-US" altLang="en-US" sz="3700" b="1">
                <a:solidFill>
                  <a:srgbClr val="FFFFFF"/>
                </a:solidFill>
                <a:latin typeface="Helvetica" panose="020B0604020202020204" pitchFamily="34" charset="0"/>
                <a:ea typeface="+mn-ea"/>
                <a:cs typeface="Helvetica" panose="020B0604020202020204" pitchFamily="34" charset="0"/>
              </a:rPr>
            </a:br>
            <a:r>
              <a:rPr lang="en-US" altLang="en-US" sz="3700" b="1">
                <a:solidFill>
                  <a:srgbClr val="FFFFFF"/>
                </a:solidFill>
                <a:latin typeface="Helvetica" panose="020B0604020202020204" pitchFamily="34" charset="0"/>
                <a:ea typeface="+mn-ea"/>
                <a:cs typeface="Helvetica" panose="020B0604020202020204" pitchFamily="34" charset="0"/>
              </a:rPr>
              <a:t>Outcomes</a:t>
            </a:r>
            <a:br>
              <a:rPr lang="en-US" altLang="en-US" sz="3700" b="1">
                <a:solidFill>
                  <a:srgbClr val="FFFFFF"/>
                </a:solidFill>
                <a:latin typeface="Helvetica" panose="020B0604020202020204" pitchFamily="34" charset="0"/>
                <a:ea typeface="+mn-ea"/>
                <a:cs typeface="Helvetica" panose="020B0604020202020204" pitchFamily="34" charset="0"/>
              </a:rPr>
            </a:br>
            <a:br>
              <a:rPr kumimoji="0" lang="en-US" altLang="en-US" sz="2400" i="0" u="none" strike="noStrike" kern="1200" cap="none" spc="0" normalizeH="0" baseline="0" noProof="0">
                <a:ln>
                  <a:noFill/>
                </a:ln>
                <a:solidFill>
                  <a:srgbClr val="FFFFFF"/>
                </a:solidFill>
                <a:effectLst/>
                <a:uLnTx/>
                <a:uFillTx/>
                <a:latin typeface="Helvetica"/>
                <a:ea typeface="+mn-ea"/>
                <a:cs typeface="Helvetica"/>
              </a:rPr>
            </a:br>
            <a:r>
              <a:rPr kumimoji="0" lang="en-US" altLang="en-US" sz="2400" i="0" u="none" strike="noStrike" kern="1200" cap="none" spc="0" normalizeH="0" baseline="0" noProof="0">
                <a:ln>
                  <a:noFill/>
                </a:ln>
                <a:solidFill>
                  <a:srgbClr val="FFFFFF"/>
                </a:solidFill>
                <a:effectLst/>
                <a:uLnTx/>
                <a:uFillTx/>
                <a:latin typeface="Helvetica"/>
                <a:ea typeface="+mn-ea"/>
                <a:cs typeface="Helvetica"/>
              </a:rPr>
              <a:t>Change in PHEU dashboard totals from June 5 to </a:t>
            </a:r>
            <a:r>
              <a:rPr lang="en-US" altLang="en-US" sz="2400">
                <a:solidFill>
                  <a:srgbClr val="FFFFFF"/>
                </a:solidFill>
                <a:latin typeface="Helvetica"/>
                <a:ea typeface="+mn-ea"/>
                <a:cs typeface="Helvetica"/>
              </a:rPr>
              <a:t>December</a:t>
            </a:r>
            <a:r>
              <a:rPr kumimoji="0" lang="en-US" altLang="en-US" sz="2400" i="0" u="none" strike="noStrike" kern="1200" cap="none" spc="0" normalizeH="0" baseline="0" noProof="0">
                <a:ln>
                  <a:noFill/>
                </a:ln>
                <a:solidFill>
                  <a:srgbClr val="FFFFFF"/>
                </a:solidFill>
                <a:effectLst/>
                <a:uLnTx/>
                <a:uFillTx/>
                <a:latin typeface="Helvetica"/>
                <a:ea typeface="+mn-ea"/>
                <a:cs typeface="Helvetica"/>
              </a:rPr>
              <a:t> 8</a:t>
            </a:r>
            <a:endParaRPr lang="en-US" altLang="en-US" sz="2400"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700" b="1"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cxnSp>
        <p:nvCxnSpPr>
          <p:cNvPr id="1026" name="AutoShape 2">
            <a:extLst>
              <a:ext uri="{FF2B5EF4-FFF2-40B4-BE49-F238E27FC236}">
                <a16:creationId xmlns:a16="http://schemas.microsoft.com/office/drawing/2014/main" id="{8E6D4C32-5144-821F-54EA-139071ECA89C}"/>
              </a:ext>
              <a:ext uri="{C183D7F6-B498-43B3-948B-1728B52AA6E4}">
                <adec:decorative xmlns:adec="http://schemas.microsoft.com/office/drawing/2017/decorative" val="1"/>
              </a:ext>
            </a:extLst>
          </p:cNvPr>
          <p:cNvCxnSpPr>
            <a:cxnSpLocks noChangeShapeType="1"/>
          </p:cNvCxnSpPr>
          <p:nvPr/>
        </p:nvCxnSpPr>
        <p:spPr bwMode="auto">
          <a:xfrm flipH="1">
            <a:off x="7127773" y="1529047"/>
            <a:ext cx="2550871" cy="1050946"/>
          </a:xfrm>
          <a:prstGeom prst="straightConnector1">
            <a:avLst/>
          </a:prstGeom>
          <a:noFill/>
          <a:ln w="57150" algn="ctr">
            <a:solidFill>
              <a:srgbClr val="0642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27" name="AutoShape 3">
            <a:extLst>
              <a:ext uri="{FF2B5EF4-FFF2-40B4-BE49-F238E27FC236}">
                <a16:creationId xmlns:a16="http://schemas.microsoft.com/office/drawing/2014/main" id="{9CA26EBD-0AF2-C46A-6FE0-17F6A720B3C3}"/>
              </a:ext>
              <a:ext uri="{C183D7F6-B498-43B3-948B-1728B52AA6E4}">
                <adec:decorative xmlns:adec="http://schemas.microsoft.com/office/drawing/2017/decorative" val="1"/>
              </a:ext>
            </a:extLst>
          </p:cNvPr>
          <p:cNvCxnSpPr>
            <a:cxnSpLocks noChangeShapeType="1"/>
          </p:cNvCxnSpPr>
          <p:nvPr/>
        </p:nvCxnSpPr>
        <p:spPr bwMode="auto">
          <a:xfrm flipH="1">
            <a:off x="6127357" y="1927967"/>
            <a:ext cx="12700" cy="1482725"/>
          </a:xfrm>
          <a:prstGeom prst="straightConnector1">
            <a:avLst/>
          </a:prstGeom>
          <a:noFill/>
          <a:ln w="571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9" name="Oval 24">
            <a:extLst>
              <a:ext uri="{FF2B5EF4-FFF2-40B4-BE49-F238E27FC236}">
                <a16:creationId xmlns:a16="http://schemas.microsoft.com/office/drawing/2014/main" id="{D341A91A-DA39-6026-AAFB-746A70D888B7}"/>
              </a:ext>
              <a:ext uri="{C183D7F6-B498-43B3-948B-1728B52AA6E4}">
                <adec:decorative xmlns:adec="http://schemas.microsoft.com/office/drawing/2017/decorative" val="1"/>
              </a:ext>
            </a:extLst>
          </p:cNvPr>
          <p:cNvSpPr>
            <a:spLocks noChangeArrowheads="1"/>
          </p:cNvSpPr>
          <p:nvPr/>
        </p:nvSpPr>
        <p:spPr bwMode="auto">
          <a:xfrm>
            <a:off x="4535753" y="1333926"/>
            <a:ext cx="3120493" cy="2920844"/>
          </a:xfrm>
          <a:prstGeom prst="ellipse">
            <a:avLst/>
          </a:prstGeom>
          <a:solidFill>
            <a:schemeClr val="bg1"/>
          </a:solidFill>
          <a:ln w="76200">
            <a:solidFill>
              <a:srgbClr val="064276"/>
            </a:solid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049" name="AutoShape 25">
            <a:extLst>
              <a:ext uri="{FF2B5EF4-FFF2-40B4-BE49-F238E27FC236}">
                <a16:creationId xmlns:a16="http://schemas.microsoft.com/office/drawing/2014/main" id="{5E9F429B-9644-FCE7-B63D-B82770F1C0CA}"/>
              </a:ext>
              <a:ext uri="{C183D7F6-B498-43B3-948B-1728B52AA6E4}">
                <adec:decorative xmlns:adec="http://schemas.microsoft.com/office/drawing/2017/decorative" val="1"/>
              </a:ext>
            </a:extLst>
          </p:cNvPr>
          <p:cNvCxnSpPr>
            <a:cxnSpLocks noChangeShapeType="1"/>
          </p:cNvCxnSpPr>
          <p:nvPr/>
        </p:nvCxnSpPr>
        <p:spPr bwMode="auto">
          <a:xfrm flipV="1">
            <a:off x="4839361" y="2847995"/>
            <a:ext cx="2532418" cy="11215"/>
          </a:xfrm>
          <a:prstGeom prst="straightConnector1">
            <a:avLst/>
          </a:prstGeom>
          <a:noFill/>
          <a:ln w="25400" algn="ctr">
            <a:solidFill>
              <a:srgbClr val="009F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1" name="Text Box 27">
            <a:extLst>
              <a:ext uri="{FF2B5EF4-FFF2-40B4-BE49-F238E27FC236}">
                <a16:creationId xmlns:a16="http://schemas.microsoft.com/office/drawing/2014/main" id="{B923EDD4-57ED-EA29-A056-0D1BC9DC5CE2}"/>
              </a:ext>
            </a:extLst>
          </p:cNvPr>
          <p:cNvSpPr txBox="1">
            <a:spLocks noChangeArrowheads="1"/>
          </p:cNvSpPr>
          <p:nvPr/>
        </p:nvSpPr>
        <p:spPr bwMode="auto">
          <a:xfrm>
            <a:off x="4778374" y="2180525"/>
            <a:ext cx="2635250" cy="3227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rPr>
              <a:t>Renewals completed </a:t>
            </a:r>
            <a:br>
              <a:rPr kumimoji="0" lang="en-US" altLang="en-US" sz="16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rPr>
            </a:br>
            <a:r>
              <a:rPr kumimoji="0" lang="en-US" altLang="en-US" sz="16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rPr>
              <a:t>since June:</a:t>
            </a:r>
            <a:endParaRPr kumimoji="0" lang="en-US" altLang="en-US" sz="28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endParaRPr>
          </a:p>
        </p:txBody>
      </p:sp>
      <p:sp>
        <p:nvSpPr>
          <p:cNvPr id="20" name="Text Box 26">
            <a:extLst>
              <a:ext uri="{FF2B5EF4-FFF2-40B4-BE49-F238E27FC236}">
                <a16:creationId xmlns:a16="http://schemas.microsoft.com/office/drawing/2014/main" id="{E14D8EAF-CE31-49B0-7867-62ABEC128E40}"/>
              </a:ext>
            </a:extLst>
          </p:cNvPr>
          <p:cNvSpPr txBox="1">
            <a:spLocks noChangeArrowheads="1"/>
          </p:cNvSpPr>
          <p:nvPr/>
        </p:nvSpPr>
        <p:spPr bwMode="auto">
          <a:xfrm>
            <a:off x="5615389" y="3011203"/>
            <a:ext cx="1499733" cy="4304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7457F"/>
                </a:solidFill>
                <a:effectLst/>
                <a:uLnTx/>
                <a:uFillTx/>
                <a:latin typeface="Helvetica"/>
                <a:ea typeface="+mn-ea"/>
                <a:cs typeface="Helvetica"/>
              </a:rPr>
              <a:t>123,219</a:t>
            </a:r>
            <a:endParaRPr kumimoji="0" lang="en-US" altLang="en-US" sz="20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endParaRPr>
          </a:p>
        </p:txBody>
      </p:sp>
      <p:sp>
        <p:nvSpPr>
          <p:cNvPr id="7" name="Oval 5">
            <a:extLst>
              <a:ext uri="{FF2B5EF4-FFF2-40B4-BE49-F238E27FC236}">
                <a16:creationId xmlns:a16="http://schemas.microsoft.com/office/drawing/2014/main" id="{4B98B011-C49D-CDDB-9F69-6EA1CF7860C0}"/>
              </a:ext>
              <a:ext uri="{C183D7F6-B498-43B3-948B-1728B52AA6E4}">
                <adec:decorative xmlns:adec="http://schemas.microsoft.com/office/drawing/2017/decorative" val="1"/>
              </a:ext>
            </a:extLst>
          </p:cNvPr>
          <p:cNvSpPr>
            <a:spLocks noChangeArrowheads="1"/>
          </p:cNvSpPr>
          <p:nvPr/>
        </p:nvSpPr>
        <p:spPr bwMode="auto">
          <a:xfrm>
            <a:off x="9198905" y="327037"/>
            <a:ext cx="2443491" cy="2321159"/>
          </a:xfrm>
          <a:prstGeom prst="ellipse">
            <a:avLst/>
          </a:prstGeom>
          <a:solidFill>
            <a:schemeClr val="bg1"/>
          </a:solidFill>
          <a:ln w="76200" algn="ctr">
            <a:solidFill>
              <a:srgbClr val="06427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7" name="Group 36">
            <a:extLst>
              <a:ext uri="{FF2B5EF4-FFF2-40B4-BE49-F238E27FC236}">
                <a16:creationId xmlns:a16="http://schemas.microsoft.com/office/drawing/2014/main" id="{1B4B4F81-D2C3-07D5-60D1-D6D3D5CA1C1B}"/>
              </a:ext>
              <a:ext uri="{C183D7F6-B498-43B3-948B-1728B52AA6E4}">
                <adec:decorative xmlns:adec="http://schemas.microsoft.com/office/drawing/2017/decorative" val="1"/>
              </a:ext>
            </a:extLst>
          </p:cNvPr>
          <p:cNvGrpSpPr/>
          <p:nvPr/>
        </p:nvGrpSpPr>
        <p:grpSpPr>
          <a:xfrm>
            <a:off x="9560404" y="733399"/>
            <a:ext cx="1660899" cy="1688026"/>
            <a:chOff x="8371711" y="571145"/>
            <a:chExt cx="1660899" cy="1688026"/>
          </a:xfrm>
        </p:grpSpPr>
        <p:sp>
          <p:nvSpPr>
            <p:cNvPr id="8" name="Text Box 6">
              <a:extLst>
                <a:ext uri="{FF2B5EF4-FFF2-40B4-BE49-F238E27FC236}">
                  <a16:creationId xmlns:a16="http://schemas.microsoft.com/office/drawing/2014/main" id="{75421DAC-05DA-AA05-2932-64AFDC980986}"/>
                </a:ext>
              </a:extLst>
            </p:cNvPr>
            <p:cNvSpPr txBox="1">
              <a:spLocks noChangeArrowheads="1"/>
            </p:cNvSpPr>
            <p:nvPr/>
          </p:nvSpPr>
          <p:spPr bwMode="auto">
            <a:xfrm>
              <a:off x="8414947" y="571145"/>
              <a:ext cx="1617663" cy="14049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rPr>
                <a:t>Renewed, continuing same benefits </a:t>
              </a:r>
              <a:endParaRPr kumimoji="0" lang="en-US" altLang="en-US" sz="24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endParaRPr>
            </a:p>
          </p:txBody>
        </p:sp>
        <p:sp>
          <p:nvSpPr>
            <p:cNvPr id="9" name="Text Box 7">
              <a:extLst>
                <a:ext uri="{FF2B5EF4-FFF2-40B4-BE49-F238E27FC236}">
                  <a16:creationId xmlns:a16="http://schemas.microsoft.com/office/drawing/2014/main" id="{C4BCCDB3-5CEA-2EE7-A8A7-0FC255234531}"/>
                </a:ext>
              </a:extLst>
            </p:cNvPr>
            <p:cNvSpPr txBox="1">
              <a:spLocks noChangeArrowheads="1"/>
            </p:cNvSpPr>
            <p:nvPr/>
          </p:nvSpPr>
          <p:spPr bwMode="auto">
            <a:xfrm>
              <a:off x="8383197" y="1484471"/>
              <a:ext cx="1649413" cy="774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7457F"/>
                  </a:solidFill>
                  <a:effectLst/>
                  <a:uLnTx/>
                  <a:uFillTx/>
                  <a:latin typeface="Helvetica"/>
                  <a:ea typeface="+mn-ea"/>
                  <a:cs typeface="Helvetica"/>
                </a:rPr>
                <a:t>76,219</a:t>
              </a:r>
              <a:endParaRPr kumimoji="0" lang="en-US" altLang="en-US" sz="20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7457F"/>
                  </a:solidFill>
                  <a:effectLst/>
                  <a:uLnTx/>
                  <a:uFillTx/>
                  <a:latin typeface="Helvetica"/>
                  <a:ea typeface="+mn-ea"/>
                  <a:cs typeface="Helvetica"/>
                </a:rPr>
                <a:t> 61.9%</a:t>
              </a:r>
              <a:endParaRPr kumimoji="0" lang="en-US" altLang="en-US" sz="1800" b="0" i="0" u="none" strike="noStrike" kern="1200" cap="none" spc="0" normalizeH="0" baseline="0" noProof="0">
                <a:ln>
                  <a:noFill/>
                </a:ln>
                <a:solidFill>
                  <a:srgbClr val="07457F"/>
                </a:solidFill>
                <a:effectLst/>
                <a:uLnTx/>
                <a:uFillTx/>
                <a:latin typeface="Helvetica"/>
                <a:ea typeface="+mn-ea"/>
                <a:cs typeface="Helvetica"/>
              </a:endParaRPr>
            </a:p>
          </p:txBody>
        </p:sp>
        <p:cxnSp>
          <p:nvCxnSpPr>
            <p:cNvPr id="1071" name="AutoShape 47">
              <a:extLst>
                <a:ext uri="{FF2B5EF4-FFF2-40B4-BE49-F238E27FC236}">
                  <a16:creationId xmlns:a16="http://schemas.microsoft.com/office/drawing/2014/main" id="{497AD931-4981-9B7C-0B4E-0D668B9BF38B}"/>
                </a:ext>
              </a:extLst>
            </p:cNvPr>
            <p:cNvCxnSpPr>
              <a:cxnSpLocks noChangeShapeType="1"/>
            </p:cNvCxnSpPr>
            <p:nvPr/>
          </p:nvCxnSpPr>
          <p:spPr bwMode="auto">
            <a:xfrm flipV="1">
              <a:off x="8371711" y="1307175"/>
              <a:ext cx="1600200" cy="14287"/>
            </a:xfrm>
            <a:prstGeom prst="straightConnector1">
              <a:avLst/>
            </a:prstGeom>
            <a:noFill/>
            <a:ln w="25400" algn="ctr">
              <a:solidFill>
                <a:srgbClr val="009F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cxnSp>
        <p:nvCxnSpPr>
          <p:cNvPr id="1046" name="AutoShape 22">
            <a:extLst>
              <a:ext uri="{FF2B5EF4-FFF2-40B4-BE49-F238E27FC236}">
                <a16:creationId xmlns:a16="http://schemas.microsoft.com/office/drawing/2014/main" id="{B0692AFE-347B-0C5F-34F7-A411C9E36EFD}"/>
              </a:ext>
              <a:ext uri="{C183D7F6-B498-43B3-948B-1728B52AA6E4}">
                <adec:decorative xmlns:adec="http://schemas.microsoft.com/office/drawing/2017/decorative" val="1"/>
              </a:ext>
            </a:extLst>
          </p:cNvPr>
          <p:cNvCxnSpPr>
            <a:cxnSpLocks noChangeShapeType="1"/>
          </p:cNvCxnSpPr>
          <p:nvPr/>
        </p:nvCxnSpPr>
        <p:spPr bwMode="auto">
          <a:xfrm flipH="1" flipV="1">
            <a:off x="7539163" y="3279824"/>
            <a:ext cx="1348677" cy="763018"/>
          </a:xfrm>
          <a:prstGeom prst="straightConnector1">
            <a:avLst/>
          </a:prstGeom>
          <a:noFill/>
          <a:ln w="57150" algn="ctr">
            <a:solidFill>
              <a:srgbClr val="0642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9" name="Oval 36">
            <a:extLst>
              <a:ext uri="{FF2B5EF4-FFF2-40B4-BE49-F238E27FC236}">
                <a16:creationId xmlns:a16="http://schemas.microsoft.com/office/drawing/2014/main" id="{A614FA02-A4BB-391A-D4E8-202DB78C6F64}"/>
              </a:ext>
              <a:ext uri="{C183D7F6-B498-43B3-948B-1728B52AA6E4}">
                <adec:decorative xmlns:adec="http://schemas.microsoft.com/office/drawing/2017/decorative" val="1"/>
              </a:ext>
            </a:extLst>
          </p:cNvPr>
          <p:cNvSpPr>
            <a:spLocks noChangeArrowheads="1"/>
          </p:cNvSpPr>
          <p:nvPr/>
        </p:nvSpPr>
        <p:spPr bwMode="auto">
          <a:xfrm>
            <a:off x="8830153" y="3588450"/>
            <a:ext cx="1505701" cy="1409157"/>
          </a:xfrm>
          <a:prstGeom prst="ellipse">
            <a:avLst/>
          </a:prstGeom>
          <a:solidFill>
            <a:schemeClr val="bg1"/>
          </a:solidFill>
          <a:ln w="76200">
            <a:solidFill>
              <a:srgbClr val="064276"/>
            </a:solid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061" name="AutoShape 37">
            <a:extLst>
              <a:ext uri="{FF2B5EF4-FFF2-40B4-BE49-F238E27FC236}">
                <a16:creationId xmlns:a16="http://schemas.microsoft.com/office/drawing/2014/main" id="{4C13744C-9737-2D71-61FC-FFB8113529E4}"/>
              </a:ext>
              <a:ext uri="{C183D7F6-B498-43B3-948B-1728B52AA6E4}">
                <adec:decorative xmlns:adec="http://schemas.microsoft.com/office/drawing/2017/decorative" val="1"/>
              </a:ext>
            </a:extLst>
          </p:cNvPr>
          <p:cNvCxnSpPr>
            <a:cxnSpLocks noChangeShapeType="1"/>
          </p:cNvCxnSpPr>
          <p:nvPr/>
        </p:nvCxnSpPr>
        <p:spPr bwMode="auto">
          <a:xfrm flipV="1">
            <a:off x="8967473" y="4233689"/>
            <a:ext cx="1185862" cy="1588"/>
          </a:xfrm>
          <a:prstGeom prst="straightConnector1">
            <a:avLst/>
          </a:prstGeom>
          <a:noFill/>
          <a:ln w="25400" algn="ctr">
            <a:solidFill>
              <a:srgbClr val="009F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1" name="Text Box 39">
            <a:extLst>
              <a:ext uri="{FF2B5EF4-FFF2-40B4-BE49-F238E27FC236}">
                <a16:creationId xmlns:a16="http://schemas.microsoft.com/office/drawing/2014/main" id="{8866A2ED-3D4E-86EB-46A9-B447D499E8B0}"/>
              </a:ext>
            </a:extLst>
          </p:cNvPr>
          <p:cNvSpPr txBox="1">
            <a:spLocks noChangeArrowheads="1"/>
          </p:cNvSpPr>
          <p:nvPr/>
        </p:nvSpPr>
        <p:spPr bwMode="auto">
          <a:xfrm>
            <a:off x="9043827" y="3704850"/>
            <a:ext cx="1056126" cy="5857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rPr>
              <a:t>Benefit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rPr>
              <a:t>reduction</a:t>
            </a:r>
            <a:endParaRPr kumimoji="0" lang="en-US" altLang="en-US" sz="24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endParaRPr>
          </a:p>
        </p:txBody>
      </p:sp>
      <p:sp>
        <p:nvSpPr>
          <p:cNvPr id="30" name="Text Box 38">
            <a:extLst>
              <a:ext uri="{FF2B5EF4-FFF2-40B4-BE49-F238E27FC236}">
                <a16:creationId xmlns:a16="http://schemas.microsoft.com/office/drawing/2014/main" id="{571CBD91-E553-D431-A685-3EB2F629CF12}"/>
              </a:ext>
            </a:extLst>
          </p:cNvPr>
          <p:cNvSpPr txBox="1">
            <a:spLocks noChangeArrowheads="1"/>
          </p:cNvSpPr>
          <p:nvPr/>
        </p:nvSpPr>
        <p:spPr bwMode="auto">
          <a:xfrm>
            <a:off x="9121040" y="4254770"/>
            <a:ext cx="901700" cy="67617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84E8F"/>
                </a:solidFill>
                <a:effectLst/>
                <a:uLnTx/>
                <a:uFillTx/>
                <a:latin typeface="Helvetica"/>
                <a:ea typeface="+mn-ea"/>
                <a:cs typeface="Helvetica"/>
              </a:rPr>
              <a:t>22,773</a:t>
            </a:r>
            <a:endParaRPr kumimoji="0" lang="en-US" altLang="en-US" sz="20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84E8F"/>
                </a:solidFill>
                <a:effectLst/>
                <a:uLnTx/>
                <a:uFillTx/>
                <a:latin typeface="Helvetica"/>
                <a:ea typeface="+mn-ea"/>
                <a:cs typeface="Helvetica"/>
              </a:rPr>
              <a:t>18.5%</a:t>
            </a:r>
            <a:endParaRPr kumimoji="0" lang="en-US" altLang="en-US" sz="18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endParaRPr>
          </a:p>
        </p:txBody>
      </p:sp>
      <p:sp>
        <p:nvSpPr>
          <p:cNvPr id="3" name="Rectangle 2">
            <a:extLst>
              <a:ext uri="{FF2B5EF4-FFF2-40B4-BE49-F238E27FC236}">
                <a16:creationId xmlns:a16="http://schemas.microsoft.com/office/drawing/2014/main" id="{AF00E194-0D69-C630-64DA-349DB245790E}"/>
              </a:ext>
              <a:ext uri="{C183D7F6-B498-43B3-948B-1728B52AA6E4}">
                <adec:decorative xmlns:adec="http://schemas.microsoft.com/office/drawing/2017/decorative" val="1"/>
              </a:ext>
            </a:extLst>
          </p:cNvPr>
          <p:cNvSpPr>
            <a:spLocks noChangeArrowheads="1"/>
          </p:cNvSpPr>
          <p:nvPr/>
        </p:nvSpPr>
        <p:spPr bwMode="auto">
          <a:xfrm rot="5400000">
            <a:off x="331046" y="3381739"/>
            <a:ext cx="6857999" cy="94525"/>
          </a:xfrm>
          <a:prstGeom prst="rect">
            <a:avLst/>
          </a:prstGeom>
          <a:solidFill>
            <a:srgbClr val="009F98"/>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61" name="AutoShape 22">
            <a:extLst>
              <a:ext uri="{FF2B5EF4-FFF2-40B4-BE49-F238E27FC236}">
                <a16:creationId xmlns:a16="http://schemas.microsoft.com/office/drawing/2014/main" id="{97D0EE47-E340-46F5-A53B-4E731BEE5CE9}"/>
              </a:ext>
              <a:ext uri="{C183D7F6-B498-43B3-948B-1728B52AA6E4}">
                <adec:decorative xmlns:adec="http://schemas.microsoft.com/office/drawing/2017/decorative" val="1"/>
              </a:ext>
            </a:extLst>
          </p:cNvPr>
          <p:cNvCxnSpPr>
            <a:cxnSpLocks noChangeShapeType="1"/>
          </p:cNvCxnSpPr>
          <p:nvPr/>
        </p:nvCxnSpPr>
        <p:spPr bwMode="auto">
          <a:xfrm flipV="1">
            <a:off x="6080207" y="4233689"/>
            <a:ext cx="6781" cy="1081311"/>
          </a:xfrm>
          <a:prstGeom prst="straightConnector1">
            <a:avLst/>
          </a:prstGeom>
          <a:noFill/>
          <a:ln w="57150" algn="ctr">
            <a:solidFill>
              <a:srgbClr val="0642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62" name="Oval 36">
            <a:extLst>
              <a:ext uri="{FF2B5EF4-FFF2-40B4-BE49-F238E27FC236}">
                <a16:creationId xmlns:a16="http://schemas.microsoft.com/office/drawing/2014/main" id="{011557CA-8270-4435-BCDE-AA9DF6576F86}"/>
              </a:ext>
              <a:ext uri="{C183D7F6-B498-43B3-948B-1728B52AA6E4}">
                <adec:decorative xmlns:adec="http://schemas.microsoft.com/office/drawing/2017/decorative" val="1"/>
              </a:ext>
            </a:extLst>
          </p:cNvPr>
          <p:cNvSpPr>
            <a:spLocks noChangeArrowheads="1"/>
          </p:cNvSpPr>
          <p:nvPr/>
        </p:nvSpPr>
        <p:spPr bwMode="auto">
          <a:xfrm>
            <a:off x="5315089" y="5139420"/>
            <a:ext cx="1543797" cy="1444809"/>
          </a:xfrm>
          <a:prstGeom prst="ellipse">
            <a:avLst/>
          </a:prstGeom>
          <a:solidFill>
            <a:schemeClr val="bg1"/>
          </a:solidFill>
          <a:ln w="76200">
            <a:solidFill>
              <a:srgbClr val="064276"/>
            </a:solid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63" name="AutoShape 37">
            <a:extLst>
              <a:ext uri="{FF2B5EF4-FFF2-40B4-BE49-F238E27FC236}">
                <a16:creationId xmlns:a16="http://schemas.microsoft.com/office/drawing/2014/main" id="{32615CD4-6673-40F3-8BA3-848A0B680029}"/>
              </a:ext>
              <a:ext uri="{C183D7F6-B498-43B3-948B-1728B52AA6E4}">
                <adec:decorative xmlns:adec="http://schemas.microsoft.com/office/drawing/2017/decorative" val="1"/>
              </a:ext>
            </a:extLst>
          </p:cNvPr>
          <p:cNvCxnSpPr>
            <a:cxnSpLocks noChangeShapeType="1"/>
          </p:cNvCxnSpPr>
          <p:nvPr/>
        </p:nvCxnSpPr>
        <p:spPr bwMode="auto">
          <a:xfrm flipV="1">
            <a:off x="5483525" y="5821097"/>
            <a:ext cx="1185862" cy="1588"/>
          </a:xfrm>
          <a:prstGeom prst="straightConnector1">
            <a:avLst/>
          </a:prstGeom>
          <a:noFill/>
          <a:ln w="25400" algn="ctr">
            <a:solidFill>
              <a:srgbClr val="009F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65" name="Text Box 39">
            <a:extLst>
              <a:ext uri="{FF2B5EF4-FFF2-40B4-BE49-F238E27FC236}">
                <a16:creationId xmlns:a16="http://schemas.microsoft.com/office/drawing/2014/main" id="{711584D1-1E4A-404A-BAC5-F81696BC374B}"/>
              </a:ext>
            </a:extLst>
          </p:cNvPr>
          <p:cNvSpPr txBox="1">
            <a:spLocks noChangeArrowheads="1"/>
          </p:cNvSpPr>
          <p:nvPr/>
        </p:nvSpPr>
        <p:spPr bwMode="auto">
          <a:xfrm>
            <a:off x="5548391" y="5308609"/>
            <a:ext cx="1056127" cy="58831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rPr>
              <a:t>Benefits ending</a:t>
            </a:r>
            <a:endParaRPr kumimoji="0" lang="en-US" altLang="en-US" sz="24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endParaRPr>
          </a:p>
        </p:txBody>
      </p:sp>
      <p:sp>
        <p:nvSpPr>
          <p:cNvPr id="64" name="Text Box 38">
            <a:extLst>
              <a:ext uri="{FF2B5EF4-FFF2-40B4-BE49-F238E27FC236}">
                <a16:creationId xmlns:a16="http://schemas.microsoft.com/office/drawing/2014/main" id="{FE1993C4-C5E0-4A98-8E70-C2B3A39E183E}"/>
              </a:ext>
            </a:extLst>
          </p:cNvPr>
          <p:cNvSpPr txBox="1">
            <a:spLocks noChangeArrowheads="1"/>
          </p:cNvSpPr>
          <p:nvPr/>
        </p:nvSpPr>
        <p:spPr bwMode="auto">
          <a:xfrm>
            <a:off x="5483525" y="5853694"/>
            <a:ext cx="1185861" cy="5686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84E8F"/>
                </a:solidFill>
                <a:effectLst/>
                <a:uLnTx/>
                <a:uFillTx/>
                <a:latin typeface="Helvetica"/>
                <a:ea typeface="+mn-ea"/>
                <a:cs typeface="Helvetica"/>
              </a:rPr>
              <a:t>24,227</a:t>
            </a:r>
            <a:endParaRPr kumimoji="0" lang="en-US" altLang="en-US" sz="20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84E8F"/>
                </a:solidFill>
                <a:effectLst/>
                <a:uLnTx/>
                <a:uFillTx/>
                <a:latin typeface="Helvetica"/>
                <a:ea typeface="+mn-ea"/>
                <a:cs typeface="Helvetica"/>
              </a:rPr>
              <a:t>19.7%</a:t>
            </a:r>
            <a:endParaRPr kumimoji="0" lang="en-US" altLang="en-US" sz="1800" b="0" i="0" u="none" strike="noStrike" kern="1200" cap="none" spc="0" normalizeH="0" baseline="0" noProof="0">
              <a:ln>
                <a:noFill/>
              </a:ln>
              <a:solidFill>
                <a:srgbClr val="084E8F"/>
              </a:solidFill>
              <a:effectLst/>
              <a:uLnTx/>
              <a:uFillTx/>
              <a:latin typeface="Helvetica"/>
              <a:ea typeface="+mn-ea"/>
              <a:cs typeface="Helvetica"/>
            </a:endParaRPr>
          </a:p>
        </p:txBody>
      </p:sp>
    </p:spTree>
    <p:extLst>
      <p:ext uri="{BB962C8B-B14F-4D97-AF65-F5344CB8AC3E}">
        <p14:creationId xmlns:p14="http://schemas.microsoft.com/office/powerpoint/2010/main" val="341699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BB644F-EC53-0B07-7406-CFC36BB4A968}"/>
              </a:ext>
              <a:ext uri="{C183D7F6-B498-43B3-948B-1728B52AA6E4}">
                <adec:decorative xmlns:adec="http://schemas.microsoft.com/office/drawing/2017/decorative" val="1"/>
              </a:ext>
            </a:extLst>
          </p:cNvPr>
          <p:cNvSpPr/>
          <p:nvPr/>
        </p:nvSpPr>
        <p:spPr>
          <a:xfrm>
            <a:off x="0" y="-9624"/>
            <a:ext cx="3724348" cy="6867624"/>
          </a:xfrm>
          <a:prstGeom prst="rect">
            <a:avLst/>
          </a:pr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 Box 48">
            <a:extLst>
              <a:ext uri="{FF2B5EF4-FFF2-40B4-BE49-F238E27FC236}">
                <a16:creationId xmlns:a16="http://schemas.microsoft.com/office/drawing/2014/main" id="{CB27FA59-61AD-2DD1-DDBA-DA085ADD35DD}"/>
              </a:ext>
            </a:extLst>
          </p:cNvPr>
          <p:cNvSpPr txBox="1">
            <a:spLocks noGrp="1" noChangeArrowheads="1"/>
          </p:cNvSpPr>
          <p:nvPr>
            <p:ph type="title"/>
          </p:nvPr>
        </p:nvSpPr>
        <p:spPr bwMode="auto">
          <a:xfrm>
            <a:off x="115409" y="415262"/>
            <a:ext cx="3543991" cy="3454442"/>
          </a:xfrm>
          <a:prstGeom prst="rect">
            <a:avLst/>
          </a:prstGeom>
          <a:noFill/>
          <a:ln>
            <a:noFill/>
            <a:prstDash/>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rot="0" spcFirstLastPara="0" vertOverflow="overflow" horzOverflow="overflow" vert="horz" wrap="square" lIns="36576" tIns="36576" rIns="36576" bIns="36576"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700" b="1"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endParaRPr>
          </a:p>
          <a:p>
            <a:pPr lvl="0" eaLnBrk="0" fontAlgn="base" hangingPunct="0">
              <a:lnSpc>
                <a:spcPct val="100000"/>
              </a:lnSpc>
              <a:spcAft>
                <a:spcPct val="0"/>
              </a:spcAft>
              <a:defRPr/>
            </a:pPr>
            <a:r>
              <a:rPr lang="en-US" altLang="en-US" sz="3700" b="1" err="1">
                <a:solidFill>
                  <a:srgbClr val="FFFFFF"/>
                </a:solidFill>
                <a:latin typeface="Helvetica" panose="020B0604020202020204" pitchFamily="34" charset="0"/>
                <a:ea typeface="+mn-ea"/>
                <a:cs typeface="Helvetica" panose="020B0604020202020204" pitchFamily="34" charset="0"/>
              </a:rPr>
              <a:t>Resultados</a:t>
            </a:r>
            <a:r>
              <a:rPr lang="en-US" altLang="en-US" sz="3700" b="1">
                <a:solidFill>
                  <a:srgbClr val="FFFFFF"/>
                </a:solidFill>
                <a:latin typeface="Helvetica" panose="020B0604020202020204" pitchFamily="34" charset="0"/>
                <a:ea typeface="+mn-ea"/>
                <a:cs typeface="Helvetica" panose="020B0604020202020204" pitchFamily="34" charset="0"/>
              </a:rPr>
              <a:t> de la </a:t>
            </a:r>
            <a:r>
              <a:rPr lang="en-US" altLang="en-US" sz="3700" b="1" err="1">
                <a:solidFill>
                  <a:srgbClr val="FFFFFF"/>
                </a:solidFill>
                <a:latin typeface="Helvetica" panose="020B0604020202020204" pitchFamily="34" charset="0"/>
                <a:ea typeface="+mn-ea"/>
                <a:cs typeface="Helvetica" panose="020B0604020202020204" pitchFamily="34" charset="0"/>
              </a:rPr>
              <a:t>fase</a:t>
            </a:r>
            <a:r>
              <a:rPr lang="en-US" altLang="en-US" sz="3700" b="1">
                <a:solidFill>
                  <a:srgbClr val="FFFFFF"/>
                </a:solidFill>
                <a:latin typeface="Helvetica" panose="020B0604020202020204" pitchFamily="34" charset="0"/>
                <a:ea typeface="+mn-ea"/>
                <a:cs typeface="Helvetica" panose="020B0604020202020204" pitchFamily="34" charset="0"/>
              </a:rPr>
              <a:t> final:</a:t>
            </a:r>
            <a:br>
              <a:rPr lang="en-US" altLang="en-US" sz="3700" b="1">
                <a:solidFill>
                  <a:srgbClr val="FFFFFF"/>
                </a:solidFill>
                <a:latin typeface="Helvetica" panose="020B0604020202020204" pitchFamily="34" charset="0"/>
                <a:ea typeface="+mn-ea"/>
                <a:cs typeface="Helvetica" panose="020B0604020202020204" pitchFamily="34" charset="0"/>
              </a:rPr>
            </a:br>
            <a:br>
              <a:rPr kumimoji="0" lang="en-US" altLang="en-US" sz="2400" i="0" u="none" strike="noStrike" kern="1200" cap="none" spc="0" normalizeH="0" baseline="0" noProof="0">
                <a:ln>
                  <a:noFill/>
                </a:ln>
                <a:solidFill>
                  <a:srgbClr val="FFFFFF"/>
                </a:solidFill>
                <a:effectLst/>
                <a:uLnTx/>
                <a:uFillTx/>
                <a:latin typeface="Helvetica"/>
                <a:ea typeface="+mn-ea"/>
                <a:cs typeface="Helvetica"/>
              </a:rPr>
            </a:br>
            <a:r>
              <a:rPr kumimoji="0" lang="es-419" altLang="en-US" sz="2400" i="0" u="none" strike="noStrike" kern="1200" cap="none" spc="0" normalizeH="0" baseline="0" noProof="0">
                <a:ln>
                  <a:noFill/>
                </a:ln>
                <a:solidFill>
                  <a:srgbClr val="FFFFFF"/>
                </a:solidFill>
                <a:effectLst/>
                <a:uLnTx/>
                <a:uFillTx/>
                <a:latin typeface="Helvetica"/>
                <a:ea typeface="+mn-ea"/>
                <a:cs typeface="Helvetica"/>
              </a:rPr>
              <a:t>Cambios en los totales del tablero del </a:t>
            </a:r>
            <a:r>
              <a:rPr lang="es-419" altLang="en-US" sz="2400">
                <a:solidFill>
                  <a:srgbClr val="FFFFFF"/>
                </a:solidFill>
                <a:latin typeface="Helvetica"/>
                <a:ea typeface="+mn-ea"/>
                <a:cs typeface="Helvetica"/>
              </a:rPr>
              <a:t>Final</a:t>
            </a:r>
            <a:r>
              <a:rPr kumimoji="0" lang="es-419" altLang="en-US" sz="2400" i="0" u="none" strike="noStrike" kern="1200" cap="none" spc="0" normalizeH="0" baseline="0" noProof="0">
                <a:ln>
                  <a:noFill/>
                </a:ln>
                <a:solidFill>
                  <a:srgbClr val="FFFFFF"/>
                </a:solidFill>
                <a:effectLst/>
                <a:uLnTx/>
                <a:uFillTx/>
                <a:latin typeface="Helvetica"/>
                <a:ea typeface="+mn-ea"/>
                <a:cs typeface="Helvetica"/>
              </a:rPr>
              <a:t> de  Emergencia de Salud Pública (PHEU) del 5 de junio al 8 de diciembre</a:t>
            </a:r>
            <a:endParaRPr kumimoji="0" lang="en-US" altLang="en-US" sz="3700" b="1"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cxnSp>
        <p:nvCxnSpPr>
          <p:cNvPr id="1026" name="AutoShape 2">
            <a:extLst>
              <a:ext uri="{FF2B5EF4-FFF2-40B4-BE49-F238E27FC236}">
                <a16:creationId xmlns:a16="http://schemas.microsoft.com/office/drawing/2014/main" id="{8E6D4C32-5144-821F-54EA-139071ECA89C}"/>
              </a:ext>
              <a:ext uri="{C183D7F6-B498-43B3-948B-1728B52AA6E4}">
                <adec:decorative xmlns:adec="http://schemas.microsoft.com/office/drawing/2017/decorative" val="1"/>
              </a:ext>
            </a:extLst>
          </p:cNvPr>
          <p:cNvCxnSpPr>
            <a:cxnSpLocks noChangeShapeType="1"/>
          </p:cNvCxnSpPr>
          <p:nvPr/>
        </p:nvCxnSpPr>
        <p:spPr bwMode="auto">
          <a:xfrm flipH="1">
            <a:off x="7127773" y="1529047"/>
            <a:ext cx="2550871" cy="1050946"/>
          </a:xfrm>
          <a:prstGeom prst="straightConnector1">
            <a:avLst/>
          </a:prstGeom>
          <a:noFill/>
          <a:ln w="57150" algn="ctr">
            <a:solidFill>
              <a:srgbClr val="0642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27" name="AutoShape 3">
            <a:extLst>
              <a:ext uri="{FF2B5EF4-FFF2-40B4-BE49-F238E27FC236}">
                <a16:creationId xmlns:a16="http://schemas.microsoft.com/office/drawing/2014/main" id="{9CA26EBD-0AF2-C46A-6FE0-17F6A720B3C3}"/>
              </a:ext>
              <a:ext uri="{C183D7F6-B498-43B3-948B-1728B52AA6E4}">
                <adec:decorative xmlns:adec="http://schemas.microsoft.com/office/drawing/2017/decorative" val="1"/>
              </a:ext>
            </a:extLst>
          </p:cNvPr>
          <p:cNvCxnSpPr>
            <a:cxnSpLocks noChangeShapeType="1"/>
          </p:cNvCxnSpPr>
          <p:nvPr/>
        </p:nvCxnSpPr>
        <p:spPr bwMode="auto">
          <a:xfrm flipH="1">
            <a:off x="6127357" y="1927967"/>
            <a:ext cx="12700" cy="1482725"/>
          </a:xfrm>
          <a:prstGeom prst="straightConnector1">
            <a:avLst/>
          </a:prstGeom>
          <a:noFill/>
          <a:ln w="571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9" name="Oval 24">
            <a:extLst>
              <a:ext uri="{FF2B5EF4-FFF2-40B4-BE49-F238E27FC236}">
                <a16:creationId xmlns:a16="http://schemas.microsoft.com/office/drawing/2014/main" id="{D341A91A-DA39-6026-AAFB-746A70D888B7}"/>
              </a:ext>
              <a:ext uri="{C183D7F6-B498-43B3-948B-1728B52AA6E4}">
                <adec:decorative xmlns:adec="http://schemas.microsoft.com/office/drawing/2017/decorative" val="1"/>
              </a:ext>
            </a:extLst>
          </p:cNvPr>
          <p:cNvSpPr>
            <a:spLocks noChangeArrowheads="1"/>
          </p:cNvSpPr>
          <p:nvPr/>
        </p:nvSpPr>
        <p:spPr bwMode="auto">
          <a:xfrm>
            <a:off x="4535753" y="1333926"/>
            <a:ext cx="3120493" cy="2920844"/>
          </a:xfrm>
          <a:prstGeom prst="ellipse">
            <a:avLst/>
          </a:prstGeom>
          <a:solidFill>
            <a:schemeClr val="bg1"/>
          </a:solidFill>
          <a:ln w="76200">
            <a:solidFill>
              <a:srgbClr val="064276"/>
            </a:solid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049" name="AutoShape 25">
            <a:extLst>
              <a:ext uri="{FF2B5EF4-FFF2-40B4-BE49-F238E27FC236}">
                <a16:creationId xmlns:a16="http://schemas.microsoft.com/office/drawing/2014/main" id="{5E9F429B-9644-FCE7-B63D-B82770F1C0CA}"/>
              </a:ext>
              <a:ext uri="{C183D7F6-B498-43B3-948B-1728B52AA6E4}">
                <adec:decorative xmlns:adec="http://schemas.microsoft.com/office/drawing/2017/decorative" val="1"/>
              </a:ext>
            </a:extLst>
          </p:cNvPr>
          <p:cNvCxnSpPr>
            <a:cxnSpLocks noChangeShapeType="1"/>
          </p:cNvCxnSpPr>
          <p:nvPr/>
        </p:nvCxnSpPr>
        <p:spPr bwMode="auto">
          <a:xfrm flipV="1">
            <a:off x="4839361" y="2847995"/>
            <a:ext cx="2532418" cy="11215"/>
          </a:xfrm>
          <a:prstGeom prst="straightConnector1">
            <a:avLst/>
          </a:prstGeom>
          <a:noFill/>
          <a:ln w="25400" algn="ctr">
            <a:solidFill>
              <a:srgbClr val="009F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1" name="Text Box 27">
            <a:extLst>
              <a:ext uri="{FF2B5EF4-FFF2-40B4-BE49-F238E27FC236}">
                <a16:creationId xmlns:a16="http://schemas.microsoft.com/office/drawing/2014/main" id="{B923EDD4-57ED-EA29-A056-0D1BC9DC5CE2}"/>
              </a:ext>
            </a:extLst>
          </p:cNvPr>
          <p:cNvSpPr txBox="1">
            <a:spLocks noChangeArrowheads="1"/>
          </p:cNvSpPr>
          <p:nvPr/>
        </p:nvSpPr>
        <p:spPr bwMode="auto">
          <a:xfrm>
            <a:off x="4778374" y="2180525"/>
            <a:ext cx="2635250" cy="3227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err="1">
                <a:ln>
                  <a:noFill/>
                </a:ln>
                <a:solidFill>
                  <a:srgbClr val="07457F"/>
                </a:solidFill>
                <a:effectLst/>
                <a:uLnTx/>
                <a:uFillTx/>
                <a:latin typeface="Helvetica" panose="020B0604020202020204" pitchFamily="34" charset="0"/>
                <a:ea typeface="+mn-ea"/>
                <a:cs typeface="Helvetica" panose="020B0604020202020204" pitchFamily="34" charset="0"/>
              </a:rPr>
              <a:t>renovaciones</a:t>
            </a:r>
            <a:r>
              <a:rPr kumimoji="0" lang="en-US" altLang="en-US" sz="16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rPr>
              <a:t> </a:t>
            </a:r>
            <a:r>
              <a:rPr kumimoji="0" lang="en-US" altLang="en-US" sz="1600" b="0" i="0" u="none" strike="noStrike" kern="1200" cap="none" spc="0" normalizeH="0" baseline="0" noProof="0" err="1">
                <a:ln>
                  <a:noFill/>
                </a:ln>
                <a:solidFill>
                  <a:srgbClr val="07457F"/>
                </a:solidFill>
                <a:effectLst/>
                <a:uLnTx/>
                <a:uFillTx/>
                <a:latin typeface="Helvetica" panose="020B0604020202020204" pitchFamily="34" charset="0"/>
                <a:ea typeface="+mn-ea"/>
                <a:cs typeface="Helvetica" panose="020B0604020202020204" pitchFamily="34" charset="0"/>
              </a:rPr>
              <a:t>completadas</a:t>
            </a:r>
            <a:r>
              <a:rPr kumimoji="0" lang="en-US" altLang="en-US" sz="16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rPr>
              <a:t> </a:t>
            </a:r>
            <a:r>
              <a:rPr kumimoji="0" lang="en-US" altLang="en-US" sz="1600" b="0" i="0" u="none" strike="noStrike" kern="1200" cap="none" spc="0" normalizeH="0" baseline="0" noProof="0" err="1">
                <a:ln>
                  <a:noFill/>
                </a:ln>
                <a:solidFill>
                  <a:srgbClr val="07457F"/>
                </a:solidFill>
                <a:effectLst/>
                <a:uLnTx/>
                <a:uFillTx/>
                <a:latin typeface="Helvetica" panose="020B0604020202020204" pitchFamily="34" charset="0"/>
                <a:ea typeface="+mn-ea"/>
                <a:cs typeface="Helvetica" panose="020B0604020202020204" pitchFamily="34" charset="0"/>
              </a:rPr>
              <a:t>desde</a:t>
            </a:r>
            <a:r>
              <a:rPr kumimoji="0" lang="en-US" altLang="en-US" sz="16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rPr>
              <a:t> </a:t>
            </a:r>
            <a:r>
              <a:rPr kumimoji="0" lang="en-US" altLang="en-US" sz="1600" b="0" i="0" u="none" strike="noStrike" kern="1200" cap="none" spc="0" normalizeH="0" baseline="0" noProof="0" err="1">
                <a:ln>
                  <a:noFill/>
                </a:ln>
                <a:solidFill>
                  <a:srgbClr val="07457F"/>
                </a:solidFill>
                <a:effectLst/>
                <a:uLnTx/>
                <a:uFillTx/>
                <a:latin typeface="Helvetica" panose="020B0604020202020204" pitchFamily="34" charset="0"/>
                <a:ea typeface="+mn-ea"/>
                <a:cs typeface="Helvetica" panose="020B0604020202020204" pitchFamily="34" charset="0"/>
              </a:rPr>
              <a:t>junio</a:t>
            </a:r>
            <a:r>
              <a:rPr kumimoji="0" lang="en-US" altLang="en-US" sz="16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rPr>
              <a:t>:</a:t>
            </a:r>
            <a:endParaRPr kumimoji="0" lang="en-US" altLang="en-US" sz="28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endParaRPr>
          </a:p>
        </p:txBody>
      </p:sp>
      <p:sp>
        <p:nvSpPr>
          <p:cNvPr id="20" name="Text Box 26">
            <a:extLst>
              <a:ext uri="{FF2B5EF4-FFF2-40B4-BE49-F238E27FC236}">
                <a16:creationId xmlns:a16="http://schemas.microsoft.com/office/drawing/2014/main" id="{E14D8EAF-CE31-49B0-7867-62ABEC128E40}"/>
              </a:ext>
            </a:extLst>
          </p:cNvPr>
          <p:cNvSpPr txBox="1">
            <a:spLocks noChangeArrowheads="1"/>
          </p:cNvSpPr>
          <p:nvPr/>
        </p:nvSpPr>
        <p:spPr bwMode="auto">
          <a:xfrm>
            <a:off x="5615389" y="3011203"/>
            <a:ext cx="1499733" cy="4304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7457F"/>
                </a:solidFill>
                <a:effectLst/>
                <a:uLnTx/>
                <a:uFillTx/>
                <a:latin typeface="Helvetica"/>
                <a:ea typeface="+mn-ea"/>
                <a:cs typeface="Helvetica"/>
              </a:rPr>
              <a:t>123,219</a:t>
            </a:r>
            <a:endParaRPr kumimoji="0" lang="en-US" altLang="en-US" sz="20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endParaRPr>
          </a:p>
        </p:txBody>
      </p:sp>
      <p:sp>
        <p:nvSpPr>
          <p:cNvPr id="7" name="Oval 5">
            <a:extLst>
              <a:ext uri="{FF2B5EF4-FFF2-40B4-BE49-F238E27FC236}">
                <a16:creationId xmlns:a16="http://schemas.microsoft.com/office/drawing/2014/main" id="{4B98B011-C49D-CDDB-9F69-6EA1CF7860C0}"/>
              </a:ext>
              <a:ext uri="{C183D7F6-B498-43B3-948B-1728B52AA6E4}">
                <adec:decorative xmlns:adec="http://schemas.microsoft.com/office/drawing/2017/decorative" val="1"/>
              </a:ext>
            </a:extLst>
          </p:cNvPr>
          <p:cNvSpPr>
            <a:spLocks noChangeArrowheads="1"/>
          </p:cNvSpPr>
          <p:nvPr/>
        </p:nvSpPr>
        <p:spPr bwMode="auto">
          <a:xfrm>
            <a:off x="9198905" y="327037"/>
            <a:ext cx="2443491" cy="2321159"/>
          </a:xfrm>
          <a:prstGeom prst="ellipse">
            <a:avLst/>
          </a:prstGeom>
          <a:solidFill>
            <a:schemeClr val="bg1"/>
          </a:solidFill>
          <a:ln w="76200" algn="ctr">
            <a:solidFill>
              <a:srgbClr val="06427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7" name="Group 36">
            <a:extLst>
              <a:ext uri="{FF2B5EF4-FFF2-40B4-BE49-F238E27FC236}">
                <a16:creationId xmlns:a16="http://schemas.microsoft.com/office/drawing/2014/main" id="{1B4B4F81-D2C3-07D5-60D1-D6D3D5CA1C1B}"/>
              </a:ext>
              <a:ext uri="{C183D7F6-B498-43B3-948B-1728B52AA6E4}">
                <adec:decorative xmlns:adec="http://schemas.microsoft.com/office/drawing/2017/decorative" val="1"/>
              </a:ext>
            </a:extLst>
          </p:cNvPr>
          <p:cNvGrpSpPr/>
          <p:nvPr/>
        </p:nvGrpSpPr>
        <p:grpSpPr>
          <a:xfrm>
            <a:off x="9560404" y="733399"/>
            <a:ext cx="1660899" cy="1688026"/>
            <a:chOff x="8371711" y="571145"/>
            <a:chExt cx="1660899" cy="1688026"/>
          </a:xfrm>
        </p:grpSpPr>
        <p:sp>
          <p:nvSpPr>
            <p:cNvPr id="8" name="Text Box 6">
              <a:extLst>
                <a:ext uri="{FF2B5EF4-FFF2-40B4-BE49-F238E27FC236}">
                  <a16:creationId xmlns:a16="http://schemas.microsoft.com/office/drawing/2014/main" id="{75421DAC-05DA-AA05-2932-64AFDC980986}"/>
                </a:ext>
              </a:extLst>
            </p:cNvPr>
            <p:cNvSpPr txBox="1">
              <a:spLocks noChangeArrowheads="1"/>
            </p:cNvSpPr>
            <p:nvPr/>
          </p:nvSpPr>
          <p:spPr bwMode="auto">
            <a:xfrm>
              <a:off x="8414947" y="571145"/>
              <a:ext cx="1617663" cy="14049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s-MX" sz="1400" b="0" i="0" u="none" strike="noStrike">
                  <a:solidFill>
                    <a:srgbClr val="07457F"/>
                  </a:solidFill>
                  <a:effectLst/>
                  <a:latin typeface="Arial" panose="020B0604020202020204" pitchFamily="34" charset="0"/>
                  <a:cs typeface="Arial" panose="020B0604020202020204" pitchFamily="34" charset="0"/>
                </a:rPr>
                <a:t>Renovaciones que continúan con los mismos beneficios</a:t>
              </a:r>
              <a:endParaRPr kumimoji="0" lang="es-MX" altLang="en-US" sz="2400" b="0" i="0" u="none" strike="noStrike" kern="1200" cap="none" spc="0" normalizeH="0" baseline="0">
                <a:ln>
                  <a:noFill/>
                </a:ln>
                <a:solidFill>
                  <a:srgbClr val="07457F"/>
                </a:solidFill>
                <a:effectLst/>
                <a:uLnTx/>
                <a:uFillTx/>
                <a:latin typeface="Arial" panose="020B0604020202020204" pitchFamily="34" charset="0"/>
                <a:cs typeface="Arial" panose="020B0604020202020204" pitchFamily="34" charset="0"/>
              </a:endParaRPr>
            </a:p>
          </p:txBody>
        </p:sp>
        <p:sp>
          <p:nvSpPr>
            <p:cNvPr id="9" name="Text Box 7">
              <a:extLst>
                <a:ext uri="{FF2B5EF4-FFF2-40B4-BE49-F238E27FC236}">
                  <a16:creationId xmlns:a16="http://schemas.microsoft.com/office/drawing/2014/main" id="{C4BCCDB3-5CEA-2EE7-A8A7-0FC255234531}"/>
                </a:ext>
              </a:extLst>
            </p:cNvPr>
            <p:cNvSpPr txBox="1">
              <a:spLocks noChangeArrowheads="1"/>
            </p:cNvSpPr>
            <p:nvPr/>
          </p:nvSpPr>
          <p:spPr bwMode="auto">
            <a:xfrm>
              <a:off x="8383197" y="1484471"/>
              <a:ext cx="1649413" cy="774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7457F"/>
                  </a:solidFill>
                  <a:effectLst/>
                  <a:uLnTx/>
                  <a:uFillTx/>
                  <a:latin typeface="Helvetica"/>
                  <a:ea typeface="+mn-ea"/>
                  <a:cs typeface="Helvetica"/>
                </a:rPr>
                <a:t>76,219</a:t>
              </a:r>
              <a:endParaRPr kumimoji="0" lang="en-US" altLang="en-US" sz="2000" b="0" i="0" u="none" strike="noStrike" kern="1200" cap="none" spc="0" normalizeH="0" baseline="0" noProof="0">
                <a:ln>
                  <a:noFill/>
                </a:ln>
                <a:solidFill>
                  <a:srgbClr val="07457F"/>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7457F"/>
                  </a:solidFill>
                  <a:effectLst/>
                  <a:uLnTx/>
                  <a:uFillTx/>
                  <a:latin typeface="Helvetica"/>
                  <a:ea typeface="+mn-ea"/>
                  <a:cs typeface="Helvetica"/>
                </a:rPr>
                <a:t> 61.9%</a:t>
              </a:r>
              <a:endParaRPr kumimoji="0" lang="en-US" altLang="en-US" sz="1800" b="0" i="0" u="none" strike="noStrike" kern="1200" cap="none" spc="0" normalizeH="0" baseline="0" noProof="0">
                <a:ln>
                  <a:noFill/>
                </a:ln>
                <a:solidFill>
                  <a:srgbClr val="07457F"/>
                </a:solidFill>
                <a:effectLst/>
                <a:uLnTx/>
                <a:uFillTx/>
                <a:latin typeface="Helvetica"/>
                <a:ea typeface="+mn-ea"/>
                <a:cs typeface="Helvetica"/>
              </a:endParaRPr>
            </a:p>
          </p:txBody>
        </p:sp>
        <p:cxnSp>
          <p:nvCxnSpPr>
            <p:cNvPr id="1071" name="AutoShape 47">
              <a:extLst>
                <a:ext uri="{FF2B5EF4-FFF2-40B4-BE49-F238E27FC236}">
                  <a16:creationId xmlns:a16="http://schemas.microsoft.com/office/drawing/2014/main" id="{497AD931-4981-9B7C-0B4E-0D668B9BF38B}"/>
                </a:ext>
              </a:extLst>
            </p:cNvPr>
            <p:cNvCxnSpPr>
              <a:cxnSpLocks noChangeShapeType="1"/>
            </p:cNvCxnSpPr>
            <p:nvPr/>
          </p:nvCxnSpPr>
          <p:spPr bwMode="auto">
            <a:xfrm flipV="1">
              <a:off x="8371711" y="1307175"/>
              <a:ext cx="1600200" cy="14287"/>
            </a:xfrm>
            <a:prstGeom prst="straightConnector1">
              <a:avLst/>
            </a:prstGeom>
            <a:noFill/>
            <a:ln w="25400" algn="ctr">
              <a:solidFill>
                <a:srgbClr val="009F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cxnSp>
        <p:nvCxnSpPr>
          <p:cNvPr id="1046" name="AutoShape 22">
            <a:extLst>
              <a:ext uri="{FF2B5EF4-FFF2-40B4-BE49-F238E27FC236}">
                <a16:creationId xmlns:a16="http://schemas.microsoft.com/office/drawing/2014/main" id="{B0692AFE-347B-0C5F-34F7-A411C9E36EFD}"/>
              </a:ext>
              <a:ext uri="{C183D7F6-B498-43B3-948B-1728B52AA6E4}">
                <adec:decorative xmlns:adec="http://schemas.microsoft.com/office/drawing/2017/decorative" val="1"/>
              </a:ext>
            </a:extLst>
          </p:cNvPr>
          <p:cNvCxnSpPr>
            <a:cxnSpLocks noChangeShapeType="1"/>
          </p:cNvCxnSpPr>
          <p:nvPr/>
        </p:nvCxnSpPr>
        <p:spPr bwMode="auto">
          <a:xfrm flipH="1" flipV="1">
            <a:off x="7539163" y="3279824"/>
            <a:ext cx="1348677" cy="763018"/>
          </a:xfrm>
          <a:prstGeom prst="straightConnector1">
            <a:avLst/>
          </a:prstGeom>
          <a:noFill/>
          <a:ln w="57150" algn="ctr">
            <a:solidFill>
              <a:srgbClr val="0642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9" name="Oval 36">
            <a:extLst>
              <a:ext uri="{FF2B5EF4-FFF2-40B4-BE49-F238E27FC236}">
                <a16:creationId xmlns:a16="http://schemas.microsoft.com/office/drawing/2014/main" id="{A614FA02-A4BB-391A-D4E8-202DB78C6F64}"/>
              </a:ext>
              <a:ext uri="{C183D7F6-B498-43B3-948B-1728B52AA6E4}">
                <adec:decorative xmlns:adec="http://schemas.microsoft.com/office/drawing/2017/decorative" val="1"/>
              </a:ext>
            </a:extLst>
          </p:cNvPr>
          <p:cNvSpPr>
            <a:spLocks noChangeArrowheads="1"/>
          </p:cNvSpPr>
          <p:nvPr/>
        </p:nvSpPr>
        <p:spPr bwMode="auto">
          <a:xfrm>
            <a:off x="8830153" y="3588450"/>
            <a:ext cx="1505701" cy="1409157"/>
          </a:xfrm>
          <a:prstGeom prst="ellipse">
            <a:avLst/>
          </a:prstGeom>
          <a:solidFill>
            <a:schemeClr val="bg1"/>
          </a:solidFill>
          <a:ln w="76200">
            <a:solidFill>
              <a:srgbClr val="064276"/>
            </a:solid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061" name="AutoShape 37">
            <a:extLst>
              <a:ext uri="{FF2B5EF4-FFF2-40B4-BE49-F238E27FC236}">
                <a16:creationId xmlns:a16="http://schemas.microsoft.com/office/drawing/2014/main" id="{4C13744C-9737-2D71-61FC-FFB8113529E4}"/>
              </a:ext>
              <a:ext uri="{C183D7F6-B498-43B3-948B-1728B52AA6E4}">
                <adec:decorative xmlns:adec="http://schemas.microsoft.com/office/drawing/2017/decorative" val="1"/>
              </a:ext>
            </a:extLst>
          </p:cNvPr>
          <p:cNvCxnSpPr>
            <a:cxnSpLocks noChangeShapeType="1"/>
          </p:cNvCxnSpPr>
          <p:nvPr/>
        </p:nvCxnSpPr>
        <p:spPr bwMode="auto">
          <a:xfrm flipV="1">
            <a:off x="8967473" y="4233689"/>
            <a:ext cx="1185862" cy="1588"/>
          </a:xfrm>
          <a:prstGeom prst="straightConnector1">
            <a:avLst/>
          </a:prstGeom>
          <a:noFill/>
          <a:ln w="25400" algn="ctr">
            <a:solidFill>
              <a:srgbClr val="009F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1" name="Text Box 39">
            <a:extLst>
              <a:ext uri="{FF2B5EF4-FFF2-40B4-BE49-F238E27FC236}">
                <a16:creationId xmlns:a16="http://schemas.microsoft.com/office/drawing/2014/main" id="{8866A2ED-3D4E-86EB-46A9-B447D499E8B0}"/>
              </a:ext>
            </a:extLst>
          </p:cNvPr>
          <p:cNvSpPr txBox="1">
            <a:spLocks noChangeArrowheads="1"/>
          </p:cNvSpPr>
          <p:nvPr/>
        </p:nvSpPr>
        <p:spPr bwMode="auto">
          <a:xfrm>
            <a:off x="8967473" y="3704850"/>
            <a:ext cx="1132480" cy="5857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rtl="0" fontAlgn="base"/>
            <a:r>
              <a:rPr lang="es-MX" sz="1400" b="0" i="0" u="none" strike="noStrike">
                <a:solidFill>
                  <a:schemeClr val="accent1">
                    <a:lumMod val="75000"/>
                  </a:schemeClr>
                </a:solidFill>
                <a:effectLst/>
                <a:latin typeface="Arial" panose="020B0604020202020204" pitchFamily="34" charset="0"/>
                <a:cs typeface="Arial" panose="020B0604020202020204" pitchFamily="34" charset="0"/>
              </a:rPr>
              <a:t>Reducción</a:t>
            </a:r>
            <a:r>
              <a:rPr lang="es-MX" sz="1400" b="0" i="0">
                <a:solidFill>
                  <a:schemeClr val="accent1">
                    <a:lumMod val="75000"/>
                  </a:schemeClr>
                </a:solidFill>
                <a:effectLst/>
                <a:latin typeface="Arial" panose="020B0604020202020204" pitchFamily="34" charset="0"/>
                <a:cs typeface="Arial" panose="020B0604020202020204" pitchFamily="34" charset="0"/>
              </a:rPr>
              <a:t>​ de beneficios</a:t>
            </a:r>
          </a:p>
        </p:txBody>
      </p:sp>
      <p:sp>
        <p:nvSpPr>
          <p:cNvPr id="30" name="Text Box 38">
            <a:extLst>
              <a:ext uri="{FF2B5EF4-FFF2-40B4-BE49-F238E27FC236}">
                <a16:creationId xmlns:a16="http://schemas.microsoft.com/office/drawing/2014/main" id="{571CBD91-E553-D431-A685-3EB2F629CF12}"/>
              </a:ext>
            </a:extLst>
          </p:cNvPr>
          <p:cNvSpPr txBox="1">
            <a:spLocks noChangeArrowheads="1"/>
          </p:cNvSpPr>
          <p:nvPr/>
        </p:nvSpPr>
        <p:spPr bwMode="auto">
          <a:xfrm>
            <a:off x="9121040" y="4254770"/>
            <a:ext cx="901700" cy="67617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84E8F"/>
                </a:solidFill>
                <a:effectLst/>
                <a:uLnTx/>
                <a:uFillTx/>
                <a:latin typeface="Helvetica"/>
                <a:ea typeface="+mn-ea"/>
                <a:cs typeface="Helvetica"/>
              </a:rPr>
              <a:t>22,773</a:t>
            </a:r>
            <a:endParaRPr kumimoji="0" lang="en-US" altLang="en-US" sz="20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84E8F"/>
                </a:solidFill>
                <a:effectLst/>
                <a:uLnTx/>
                <a:uFillTx/>
                <a:latin typeface="Helvetica"/>
                <a:ea typeface="+mn-ea"/>
                <a:cs typeface="Helvetica"/>
              </a:rPr>
              <a:t>18.5%</a:t>
            </a:r>
            <a:endParaRPr kumimoji="0" lang="en-US" altLang="en-US" sz="18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endParaRPr>
          </a:p>
        </p:txBody>
      </p:sp>
      <p:sp>
        <p:nvSpPr>
          <p:cNvPr id="3" name="Rectangle 2">
            <a:extLst>
              <a:ext uri="{FF2B5EF4-FFF2-40B4-BE49-F238E27FC236}">
                <a16:creationId xmlns:a16="http://schemas.microsoft.com/office/drawing/2014/main" id="{AF00E194-0D69-C630-64DA-349DB245790E}"/>
              </a:ext>
              <a:ext uri="{C183D7F6-B498-43B3-948B-1728B52AA6E4}">
                <adec:decorative xmlns:adec="http://schemas.microsoft.com/office/drawing/2017/decorative" val="1"/>
              </a:ext>
            </a:extLst>
          </p:cNvPr>
          <p:cNvSpPr>
            <a:spLocks noChangeArrowheads="1"/>
          </p:cNvSpPr>
          <p:nvPr/>
        </p:nvSpPr>
        <p:spPr bwMode="auto">
          <a:xfrm rot="5400000">
            <a:off x="331046" y="3381739"/>
            <a:ext cx="6857999" cy="94525"/>
          </a:xfrm>
          <a:prstGeom prst="rect">
            <a:avLst/>
          </a:prstGeom>
          <a:solidFill>
            <a:srgbClr val="009F98"/>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61" name="AutoShape 22">
            <a:extLst>
              <a:ext uri="{FF2B5EF4-FFF2-40B4-BE49-F238E27FC236}">
                <a16:creationId xmlns:a16="http://schemas.microsoft.com/office/drawing/2014/main" id="{97D0EE47-E340-46F5-A53B-4E731BEE5CE9}"/>
              </a:ext>
              <a:ext uri="{C183D7F6-B498-43B3-948B-1728B52AA6E4}">
                <adec:decorative xmlns:adec="http://schemas.microsoft.com/office/drawing/2017/decorative" val="1"/>
              </a:ext>
            </a:extLst>
          </p:cNvPr>
          <p:cNvCxnSpPr>
            <a:cxnSpLocks noChangeShapeType="1"/>
          </p:cNvCxnSpPr>
          <p:nvPr/>
        </p:nvCxnSpPr>
        <p:spPr bwMode="auto">
          <a:xfrm flipV="1">
            <a:off x="6080207" y="4233689"/>
            <a:ext cx="6781" cy="1081311"/>
          </a:xfrm>
          <a:prstGeom prst="straightConnector1">
            <a:avLst/>
          </a:prstGeom>
          <a:noFill/>
          <a:ln w="57150" algn="ctr">
            <a:solidFill>
              <a:srgbClr val="0642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62" name="Oval 36">
            <a:extLst>
              <a:ext uri="{FF2B5EF4-FFF2-40B4-BE49-F238E27FC236}">
                <a16:creationId xmlns:a16="http://schemas.microsoft.com/office/drawing/2014/main" id="{011557CA-8270-4435-BCDE-AA9DF6576F86}"/>
              </a:ext>
              <a:ext uri="{C183D7F6-B498-43B3-948B-1728B52AA6E4}">
                <adec:decorative xmlns:adec="http://schemas.microsoft.com/office/drawing/2017/decorative" val="1"/>
              </a:ext>
            </a:extLst>
          </p:cNvPr>
          <p:cNvSpPr>
            <a:spLocks noChangeArrowheads="1"/>
          </p:cNvSpPr>
          <p:nvPr/>
        </p:nvSpPr>
        <p:spPr bwMode="auto">
          <a:xfrm>
            <a:off x="5315089" y="5139420"/>
            <a:ext cx="1543797" cy="1444809"/>
          </a:xfrm>
          <a:prstGeom prst="ellipse">
            <a:avLst/>
          </a:prstGeom>
          <a:solidFill>
            <a:schemeClr val="bg1"/>
          </a:solidFill>
          <a:ln w="76200">
            <a:solidFill>
              <a:srgbClr val="064276"/>
            </a:solid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63" name="AutoShape 37">
            <a:extLst>
              <a:ext uri="{FF2B5EF4-FFF2-40B4-BE49-F238E27FC236}">
                <a16:creationId xmlns:a16="http://schemas.microsoft.com/office/drawing/2014/main" id="{32615CD4-6673-40F3-8BA3-848A0B680029}"/>
              </a:ext>
              <a:ext uri="{C183D7F6-B498-43B3-948B-1728B52AA6E4}">
                <adec:decorative xmlns:adec="http://schemas.microsoft.com/office/drawing/2017/decorative" val="1"/>
              </a:ext>
            </a:extLst>
          </p:cNvPr>
          <p:cNvCxnSpPr>
            <a:cxnSpLocks noChangeShapeType="1"/>
          </p:cNvCxnSpPr>
          <p:nvPr/>
        </p:nvCxnSpPr>
        <p:spPr bwMode="auto">
          <a:xfrm flipV="1">
            <a:off x="5483525" y="5821097"/>
            <a:ext cx="1185862" cy="1588"/>
          </a:xfrm>
          <a:prstGeom prst="straightConnector1">
            <a:avLst/>
          </a:prstGeom>
          <a:noFill/>
          <a:ln w="25400" algn="ctr">
            <a:solidFill>
              <a:srgbClr val="009F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65" name="Text Box 39">
            <a:extLst>
              <a:ext uri="{FF2B5EF4-FFF2-40B4-BE49-F238E27FC236}">
                <a16:creationId xmlns:a16="http://schemas.microsoft.com/office/drawing/2014/main" id="{711584D1-1E4A-404A-BAC5-F81696BC374B}"/>
              </a:ext>
            </a:extLst>
          </p:cNvPr>
          <p:cNvSpPr txBox="1">
            <a:spLocks noChangeArrowheads="1"/>
          </p:cNvSpPr>
          <p:nvPr/>
        </p:nvSpPr>
        <p:spPr bwMode="auto">
          <a:xfrm>
            <a:off x="5548391" y="5308609"/>
            <a:ext cx="1056127" cy="58831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400" err="1">
                <a:solidFill>
                  <a:srgbClr val="084E8F"/>
                </a:solidFill>
                <a:latin typeface="Helvetica" panose="020B0604020202020204" pitchFamily="34" charset="0"/>
                <a:cs typeface="Helvetica" panose="020B0604020202020204" pitchFamily="34" charset="0"/>
              </a:rPr>
              <a:t>Beneficios</a:t>
            </a:r>
            <a:r>
              <a:rPr lang="en-US" altLang="en-US" sz="1400">
                <a:solidFill>
                  <a:srgbClr val="084E8F"/>
                </a:solidFill>
                <a:latin typeface="Helvetica" panose="020B0604020202020204" pitchFamily="34" charset="0"/>
                <a:cs typeface="Helvetica" panose="020B0604020202020204" pitchFamily="34" charset="0"/>
              </a:rPr>
              <a:t> </a:t>
            </a:r>
            <a:r>
              <a:rPr lang="en-US" altLang="en-US" sz="1400" err="1">
                <a:solidFill>
                  <a:srgbClr val="084E8F"/>
                </a:solidFill>
                <a:latin typeface="Helvetica" panose="020B0604020202020204" pitchFamily="34" charset="0"/>
                <a:cs typeface="Helvetica" panose="020B0604020202020204" pitchFamily="34" charset="0"/>
              </a:rPr>
              <a:t>cerrados</a:t>
            </a:r>
            <a:endParaRPr kumimoji="0" lang="en-US" altLang="en-US" sz="14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endParaRPr>
          </a:p>
        </p:txBody>
      </p:sp>
      <p:sp>
        <p:nvSpPr>
          <p:cNvPr id="64" name="Text Box 38">
            <a:extLst>
              <a:ext uri="{FF2B5EF4-FFF2-40B4-BE49-F238E27FC236}">
                <a16:creationId xmlns:a16="http://schemas.microsoft.com/office/drawing/2014/main" id="{FE1993C4-C5E0-4A98-8E70-C2B3A39E183E}"/>
              </a:ext>
            </a:extLst>
          </p:cNvPr>
          <p:cNvSpPr txBox="1">
            <a:spLocks noChangeArrowheads="1"/>
          </p:cNvSpPr>
          <p:nvPr/>
        </p:nvSpPr>
        <p:spPr bwMode="auto">
          <a:xfrm>
            <a:off x="5483525" y="5853694"/>
            <a:ext cx="1185861" cy="5686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84E8F"/>
                </a:solidFill>
                <a:effectLst/>
                <a:uLnTx/>
                <a:uFillTx/>
                <a:latin typeface="Helvetica"/>
                <a:ea typeface="+mn-ea"/>
                <a:cs typeface="Helvetica"/>
              </a:rPr>
              <a:t>24,227</a:t>
            </a:r>
            <a:endParaRPr kumimoji="0" lang="en-US" altLang="en-US" sz="2000" b="0" i="0" u="none" strike="noStrike" kern="1200" cap="none" spc="0" normalizeH="0" baseline="0" noProof="0">
              <a:ln>
                <a:noFill/>
              </a:ln>
              <a:solidFill>
                <a:srgbClr val="084E8F"/>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84E8F"/>
                </a:solidFill>
                <a:effectLst/>
                <a:uLnTx/>
                <a:uFillTx/>
                <a:latin typeface="Helvetica"/>
                <a:ea typeface="+mn-ea"/>
                <a:cs typeface="Helvetica"/>
              </a:rPr>
              <a:t>19.7%</a:t>
            </a:r>
            <a:endParaRPr kumimoji="0" lang="en-US" altLang="en-US" sz="1800" b="0" i="0" u="none" strike="noStrike" kern="1200" cap="none" spc="0" normalizeH="0" baseline="0" noProof="0">
              <a:ln>
                <a:noFill/>
              </a:ln>
              <a:solidFill>
                <a:srgbClr val="084E8F"/>
              </a:solidFill>
              <a:effectLst/>
              <a:uLnTx/>
              <a:uFillTx/>
              <a:latin typeface="Helvetica"/>
              <a:ea typeface="+mn-ea"/>
              <a:cs typeface="Helvetica"/>
            </a:endParaRPr>
          </a:p>
        </p:txBody>
      </p:sp>
    </p:spTree>
    <p:extLst>
      <p:ext uri="{BB962C8B-B14F-4D97-AF65-F5344CB8AC3E}">
        <p14:creationId xmlns:p14="http://schemas.microsoft.com/office/powerpoint/2010/main" val="1821142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609600" y="1410467"/>
            <a:ext cx="11192540" cy="4533322"/>
          </a:xfrm>
        </p:spPr>
        <p:txBody>
          <a:bodyPr lIns="91440" tIns="45720" rIns="91440" bIns="45720" anchor="t">
            <a:noAutofit/>
          </a:bodyPr>
          <a:lstStyle/>
          <a:p>
            <a:pPr marL="342900" indent="-342900">
              <a:buFont typeface="Arial" panose="020B0604020202020204" pitchFamily="34" charset="0"/>
              <a:buChar char="•"/>
            </a:pPr>
            <a:r>
              <a:rPr lang="en-US">
                <a:cs typeface="Arial"/>
              </a:rPr>
              <a:t>ODHS and OHA have heard and share concerns about older adults and people with disabilities losing benefits at higher rates</a:t>
            </a:r>
          </a:p>
          <a:p>
            <a:pPr marL="342900" indent="-342900">
              <a:buFont typeface="Arial" panose="020B0604020202020204" pitchFamily="34" charset="0"/>
              <a:buChar char="•"/>
            </a:pPr>
            <a:r>
              <a:rPr lang="en-US">
                <a:cs typeface="Arial"/>
              </a:rPr>
              <a:t>Higher closure rates for older adults and people with disabilities are caused by difference in eligibility rules for these programs.</a:t>
            </a:r>
          </a:p>
          <a:p>
            <a:pPr marL="342900" indent="-342900">
              <a:buFont typeface="Arial" panose="020B0604020202020204" pitchFamily="34" charset="0"/>
              <a:buChar char="•"/>
            </a:pPr>
            <a:r>
              <a:rPr lang="en-US">
                <a:cs typeface="Arial"/>
              </a:rPr>
              <a:t>Once someone turns 65 or qualifies for Medicare, income limits generally decrease unless someone qualifies for Long Term Services or the Employed Persons with Disabilities program.</a:t>
            </a:r>
          </a:p>
          <a:p>
            <a:pPr marL="342900" indent="-342900">
              <a:buFont typeface="Arial" panose="020B0604020202020204" pitchFamily="34" charset="0"/>
              <a:buChar char="•"/>
            </a:pPr>
            <a:r>
              <a:rPr lang="en-US">
                <a:cs typeface="Arial"/>
              </a:rPr>
              <a:t>For a single older or disabled adult, the income limit can be as low as $943 ($967 in 2025) a month, in comparison to $1,732 for adults without Medicare</a:t>
            </a:r>
          </a:p>
          <a:p>
            <a:pPr marL="342900" indent="-342900">
              <a:buFont typeface="Arial" panose="020B0604020202020204" pitchFamily="34" charset="0"/>
              <a:buChar char="•"/>
            </a:pPr>
            <a:r>
              <a:rPr lang="en-US">
                <a:cs typeface="Arial"/>
              </a:rPr>
              <a:t>Financial resource limits may also start to apply, limiting a single member to only $2000 in countable assets to qualify</a:t>
            </a: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0477"/>
            <a:ext cx="1136028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rgbClr val="064276"/>
                </a:solidFill>
                <a:latin typeface="Helvetica"/>
                <a:cs typeface="Helvetica"/>
              </a:rPr>
              <a:t>Eligibility Rules Differ for Age/Disability Programs</a:t>
            </a:r>
            <a:endParaRPr kumimoji="0" lang="en-US" sz="1800" b="0" i="0" u="none" strike="noStrike" kern="1200" cap="none" spc="0" normalizeH="0" baseline="0" noProof="0">
              <a:ln>
                <a:noFill/>
              </a:ln>
              <a:solidFill>
                <a:srgbClr val="064276"/>
              </a:solidFill>
              <a:effectLst/>
              <a:uLnTx/>
              <a:uFillTx/>
              <a:latin typeface="Arial" panose="020B0604020202020204"/>
              <a:ea typeface="+mj-ea"/>
              <a:cs typeface="+mj-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3156187940"/>
      </p:ext>
    </p:extLst>
  </p:cSld>
  <p:clrMapOvr>
    <a:masterClrMapping/>
  </p:clrMapOvr>
  <p:extLst>
    <p:ext uri="{6950BFC3-D8DA-4A85-94F7-54DA5524770B}">
      <p188:commentRel xmlns:p188="http://schemas.microsoft.com/office/powerpoint/2018/8/main" r:id="rId4"/>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609600" y="1292129"/>
            <a:ext cx="11192540" cy="4533322"/>
          </a:xfrm>
        </p:spPr>
        <p:txBody>
          <a:bodyPr lIns="91440" tIns="45720" rIns="91440" bIns="45720" anchor="t">
            <a:noAutofit/>
          </a:bodyPr>
          <a:lstStyle/>
          <a:p>
            <a:pPr marL="342900" indent="-342900">
              <a:buFont typeface="Arial" panose="020B0604020202020204" pitchFamily="34" charset="0"/>
              <a:buChar char="•"/>
            </a:pPr>
            <a:r>
              <a:rPr lang="es-MX">
                <a:cs typeface="Arial"/>
              </a:rPr>
              <a:t>ODHS y OHA han escuchado y compartido preocupaciones sobre adultos mayores y personas con discapacidades que pierden beneficios con mas frecuencia.</a:t>
            </a:r>
          </a:p>
          <a:p>
            <a:pPr marL="342900" indent="-342900">
              <a:buFont typeface="Arial" panose="020B0604020202020204" pitchFamily="34" charset="0"/>
              <a:buChar char="•"/>
            </a:pPr>
            <a:r>
              <a:rPr lang="es-MX">
                <a:cs typeface="Arial"/>
              </a:rPr>
              <a:t>Estos altos niveles de cierres para adultos mayores y personas con discapacidades se deben a las diferencias en las reglas de elegibilidad para estos programas.</a:t>
            </a:r>
          </a:p>
          <a:p>
            <a:pPr marL="342900" indent="-342900">
              <a:buFont typeface="Arial" panose="020B0604020202020204" pitchFamily="34" charset="0"/>
              <a:buChar char="•"/>
            </a:pPr>
            <a:r>
              <a:rPr lang="es-MX">
                <a:cs typeface="Arial"/>
              </a:rPr>
              <a:t>Una vez que alguien cumple 65 años o califica para Medicare, los límites de ingresos generalmente disminuyen a menos que alguien califique para los Servicios a Largo Plazo o el programa de Personas Empleadas con Discapacidades.</a:t>
            </a:r>
          </a:p>
          <a:p>
            <a:pPr marL="342900" indent="-342900">
              <a:buFont typeface="Arial" panose="020B0604020202020204" pitchFamily="34" charset="0"/>
              <a:buChar char="•"/>
            </a:pPr>
            <a:r>
              <a:rPr lang="es-MX">
                <a:cs typeface="Arial"/>
              </a:rPr>
              <a:t>Para un adulto soltero mayor o alguien con discapacidad(es), el límite de ingresos puede ser tan bajo como $943 ($967 en el 2025) al mes, en comparación con $1,732 para adultos sin Medicare.</a:t>
            </a:r>
          </a:p>
          <a:p>
            <a:pPr marL="342900" indent="-342900">
              <a:buFont typeface="Arial" panose="020B0604020202020204" pitchFamily="34" charset="0"/>
              <a:buChar char="•"/>
            </a:pPr>
            <a:r>
              <a:rPr lang="es-MX">
                <a:cs typeface="Arial"/>
              </a:rPr>
              <a:t>También pueden comenzar a aplicarse límites de recursos financieros, limitando a solo $2000 en recursos contables para una persona para calificar.</a:t>
            </a:r>
            <a:endParaRPr lang="en-US">
              <a:cs typeface="Arial"/>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609"/>
            <a:ext cx="1136028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3600" b="1">
                <a:solidFill>
                  <a:srgbClr val="064276"/>
                </a:solidFill>
                <a:latin typeface="Helvetica"/>
                <a:cs typeface="Helvetica"/>
              </a:rPr>
              <a:t>La reglas de elegibilidad difieren para los programas sin MAGI</a:t>
            </a:r>
            <a:endParaRPr kumimoji="0" lang="en-US" sz="1800" b="0" i="0" u="none" strike="noStrike" kern="1200" cap="none" spc="0" normalizeH="0" baseline="0" noProof="0">
              <a:ln>
                <a:noFill/>
              </a:ln>
              <a:solidFill>
                <a:srgbClr val="064276"/>
              </a:solidFill>
              <a:effectLst/>
              <a:uLnTx/>
              <a:uFillTx/>
              <a:latin typeface="Arial" panose="020B0604020202020204"/>
              <a:ea typeface="+mj-ea"/>
              <a:cs typeface="+mj-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625738" y="6528071"/>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3392715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609600" y="1410467"/>
            <a:ext cx="11192540" cy="4533322"/>
          </a:xfrm>
        </p:spPr>
        <p:txBody>
          <a:bodyPr lIns="91440" tIns="45720" rIns="91440" bIns="45720" anchor="t">
            <a:noAutofit/>
          </a:bodyPr>
          <a:lstStyle/>
          <a:p>
            <a:pPr marL="342900" indent="-342900">
              <a:buFont typeface="Arial" panose="020B0604020202020204" pitchFamily="34" charset="0"/>
              <a:buChar char="•"/>
            </a:pPr>
            <a:r>
              <a:rPr lang="en-US">
                <a:cs typeface="Arial"/>
              </a:rPr>
              <a:t>States are able to choose less restrictive income and financial resource limits</a:t>
            </a:r>
          </a:p>
          <a:p>
            <a:pPr marL="1143000" lvl="1"/>
            <a:r>
              <a:rPr lang="en-US">
                <a:cs typeface="Arial"/>
              </a:rPr>
              <a:t>Twenty five states plus the District of Columbia have done so</a:t>
            </a:r>
          </a:p>
          <a:p>
            <a:pPr marL="1143000" lvl="1"/>
            <a:r>
              <a:rPr lang="en-US">
                <a:cs typeface="Arial"/>
              </a:rPr>
              <a:t>Oregon removed resource limits for Medicare Savings Programs in 2016</a:t>
            </a:r>
          </a:p>
          <a:p>
            <a:pPr marL="1143000" lvl="1"/>
            <a:r>
              <a:rPr lang="en-US">
                <a:cs typeface="Arial"/>
              </a:rPr>
              <a:t>California notable as the only state that has changed income limits for age or disability based Medicaid programs to be the same as other Medicaid programs</a:t>
            </a:r>
          </a:p>
          <a:p>
            <a:pPr marL="1143000" lvl="1"/>
            <a:r>
              <a:rPr lang="en-US">
                <a:cs typeface="Arial"/>
              </a:rPr>
              <a:t>California also removed all resource limits starting in 2024</a:t>
            </a:r>
          </a:p>
          <a:p>
            <a:pPr marL="342900" indent="-342900">
              <a:buFont typeface="Arial" panose="020B0604020202020204" pitchFamily="34" charset="0"/>
              <a:buChar char="•"/>
            </a:pPr>
            <a:r>
              <a:rPr lang="en-US">
                <a:cs typeface="Arial"/>
              </a:rPr>
              <a:t>Raising income limits would require legislative action and funding</a:t>
            </a:r>
          </a:p>
          <a:p>
            <a:pPr marL="1143000" lvl="1"/>
            <a:r>
              <a:rPr lang="en-US">
                <a:cs typeface="Arial"/>
              </a:rPr>
              <a:t>ODHS/OHA are not opposed to policy changes but would need legislative direction and funding to do so. </a:t>
            </a:r>
          </a:p>
          <a:p>
            <a:pPr marL="1143000" lvl="1"/>
            <a:r>
              <a:rPr lang="en-US">
                <a:cs typeface="Arial"/>
              </a:rPr>
              <a:t>ODHS/OHA continue to monitor California and explore options for Oregon</a:t>
            </a:r>
            <a:r>
              <a:rPr lang="en-US">
                <a:highlight>
                  <a:srgbClr val="FFFF00"/>
                </a:highlight>
                <a:cs typeface="Arial"/>
              </a:rPr>
              <a:t>.</a:t>
            </a:r>
          </a:p>
          <a:p>
            <a:pPr marL="1143000" lvl="1"/>
            <a:endParaRPr lang="en-US">
              <a:cs typeface="Arial"/>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0477"/>
            <a:ext cx="1136028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rgbClr val="064276"/>
                </a:solidFill>
                <a:latin typeface="Helvetica"/>
                <a:cs typeface="Helvetica"/>
              </a:rPr>
              <a:t>States’ Policy Options</a:t>
            </a:r>
            <a:endParaRPr kumimoji="0" lang="en-US" sz="1800" b="0" i="0" u="none" strike="noStrike" kern="1200" cap="none" spc="0" normalizeH="0" baseline="0" noProof="0">
              <a:ln>
                <a:noFill/>
              </a:ln>
              <a:solidFill>
                <a:srgbClr val="064276"/>
              </a:solidFill>
              <a:effectLst/>
              <a:uLnTx/>
              <a:uFillTx/>
              <a:latin typeface="Arial" panose="020B0604020202020204"/>
              <a:ea typeface="+mj-ea"/>
              <a:cs typeface="+mj-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2715927514"/>
      </p:ext>
    </p:extLst>
  </p:cSld>
  <p:clrMapOvr>
    <a:masterClrMapping/>
  </p:clrMapOvr>
  <p:extLst>
    <p:ext uri="{6950BFC3-D8DA-4A85-94F7-54DA5524770B}">
      <p188:commentRel xmlns:p188="http://schemas.microsoft.com/office/powerpoint/2018/8/main" r:id="rId4"/>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161366" y="1249097"/>
            <a:ext cx="11808979" cy="4533322"/>
          </a:xfrm>
        </p:spPr>
        <p:txBody>
          <a:bodyPr lIns="91440" tIns="45720" rIns="91440" bIns="45720" anchor="t">
            <a:noAutofit/>
          </a:bodyPr>
          <a:lstStyle/>
          <a:p>
            <a:pPr marL="342900" indent="-342900">
              <a:buFont typeface="Arial" panose="020B0604020202020204" pitchFamily="34" charset="0"/>
              <a:buChar char="•"/>
            </a:pPr>
            <a:r>
              <a:rPr lang="es-419" sz="2250">
                <a:cs typeface="Arial"/>
              </a:rPr>
              <a:t>Los estados pueden elegir límites de ingresos y recursos financieros menos restrictivos</a:t>
            </a:r>
            <a:endParaRPr lang="en-US" sz="2250">
              <a:cs typeface="Arial"/>
            </a:endParaRPr>
          </a:p>
          <a:p>
            <a:pPr marL="1143000" lvl="1"/>
            <a:r>
              <a:rPr lang="es-419" sz="2250">
                <a:cs typeface="Arial"/>
              </a:rPr>
              <a:t>Veinticinco estados más el Distrito de Columbia lo han hecho</a:t>
            </a:r>
            <a:endParaRPr lang="en-US" sz="2250">
              <a:cs typeface="Arial"/>
            </a:endParaRPr>
          </a:p>
          <a:p>
            <a:pPr marL="1143000" lvl="1"/>
            <a:r>
              <a:rPr lang="en-US" sz="2250">
                <a:cs typeface="Arial"/>
              </a:rPr>
              <a:t>Oregon </a:t>
            </a:r>
            <a:r>
              <a:rPr lang="es-419" sz="2250">
                <a:cs typeface="Arial"/>
              </a:rPr>
              <a:t>eliminó los límites de recursos para los Programas de Ahorro de Medicare en 2016</a:t>
            </a:r>
            <a:endParaRPr lang="en-US" sz="2250">
              <a:cs typeface="Arial"/>
            </a:endParaRPr>
          </a:p>
          <a:p>
            <a:pPr marL="1143000" lvl="1"/>
            <a:r>
              <a:rPr lang="es-419" sz="2250">
                <a:cs typeface="Arial"/>
              </a:rPr>
              <a:t>California es notable por ser el único estado que ha modificado los límites de ingresos para los programas de Medicaid basados ​​en la edad o la discapacidad para que sean los mismos que los de otros programas de Medicaid</a:t>
            </a:r>
            <a:endParaRPr lang="en-US" sz="2250">
              <a:cs typeface="Arial"/>
            </a:endParaRPr>
          </a:p>
          <a:p>
            <a:pPr marL="1143000" lvl="1"/>
            <a:r>
              <a:rPr lang="es-419" sz="2250">
                <a:cs typeface="Arial"/>
              </a:rPr>
              <a:t>California también eliminó todos los límites de recursos a partir de 2024</a:t>
            </a:r>
            <a:endParaRPr lang="en-US" sz="2250">
              <a:cs typeface="Arial"/>
            </a:endParaRPr>
          </a:p>
          <a:p>
            <a:pPr marL="342900" indent="-342900">
              <a:buFont typeface="Arial" panose="020B0604020202020204" pitchFamily="34" charset="0"/>
              <a:buChar char="•"/>
            </a:pPr>
            <a:r>
              <a:rPr lang="es-419" sz="2250">
                <a:cs typeface="Arial"/>
              </a:rPr>
              <a:t>Aumentar los límites de ingresos requeriría acción legislativa y financiación</a:t>
            </a:r>
            <a:endParaRPr lang="en-US" sz="2250">
              <a:cs typeface="Arial"/>
            </a:endParaRPr>
          </a:p>
          <a:p>
            <a:pPr marL="1143000" lvl="1"/>
            <a:r>
              <a:rPr lang="es-419" sz="2250">
                <a:cs typeface="Arial"/>
              </a:rPr>
              <a:t>ODHS/OHA no se oponen a los cambios de políticas, pero necesitarían aprobación legislativa y financiación para hacerlo</a:t>
            </a:r>
            <a:endParaRPr lang="en-US" sz="2250">
              <a:cs typeface="Arial"/>
            </a:endParaRPr>
          </a:p>
          <a:p>
            <a:pPr marL="1143000" lvl="1"/>
            <a:r>
              <a:rPr lang="es-419" sz="2250">
                <a:cs typeface="Arial"/>
              </a:rPr>
              <a:t>ODHS/OHA continúan monitoreando a California y explorando opciones para Oregon</a:t>
            </a:r>
            <a:endParaRPr lang="en-US" sz="2250">
              <a:cs typeface="Arial"/>
            </a:endParaRPr>
          </a:p>
          <a:p>
            <a:pPr marL="1143000" lvl="1"/>
            <a:endParaRPr lang="en-US">
              <a:cs typeface="Arial"/>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0477"/>
            <a:ext cx="1136028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3600" b="1">
                <a:solidFill>
                  <a:srgbClr val="064276"/>
                </a:solidFill>
                <a:latin typeface="Helvetica"/>
                <a:cs typeface="Helvetica"/>
              </a:rPr>
              <a:t>Diferencia de políticas en cada estado</a:t>
            </a:r>
            <a:endParaRPr kumimoji="0" lang="en-US" sz="1800" b="0" i="0" u="none" strike="noStrike" kern="1200" cap="none" spc="0" normalizeH="0" baseline="0" noProof="0">
              <a:ln>
                <a:noFill/>
              </a:ln>
              <a:solidFill>
                <a:srgbClr val="064276"/>
              </a:solidFill>
              <a:effectLst/>
              <a:uLnTx/>
              <a:uFillTx/>
              <a:latin typeface="Arial" panose="020B0604020202020204"/>
              <a:ea typeface="+mj-ea"/>
              <a:cs typeface="+mj-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2805614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609600" y="1410467"/>
            <a:ext cx="11192540" cy="4533322"/>
          </a:xfrm>
        </p:spPr>
        <p:txBody>
          <a:bodyPr lIns="91440" tIns="45720" rIns="91440" bIns="45720" anchor="t">
            <a:noAutofit/>
          </a:bodyPr>
          <a:lstStyle/>
          <a:p>
            <a:pPr marL="342900" indent="-342900">
              <a:buFont typeface="Arial" panose="020B0604020202020204" pitchFamily="34" charset="0"/>
              <a:buChar char="•"/>
            </a:pPr>
            <a:r>
              <a:rPr lang="en-US">
                <a:cs typeface="Arial"/>
              </a:rPr>
              <a:t>Doing our utmost to improve outcomes within our current policy constraints:</a:t>
            </a:r>
          </a:p>
          <a:p>
            <a:pPr marL="1143000" lvl="1"/>
            <a:r>
              <a:rPr lang="en-US" sz="2000">
                <a:cs typeface="Arial"/>
              </a:rPr>
              <a:t>Special outreach effort where state customer service staff call members to help them understand it’s time to start the renewal process and schedule interviews. </a:t>
            </a:r>
          </a:p>
          <a:p>
            <a:pPr marL="1143000" lvl="1"/>
            <a:r>
              <a:rPr lang="en-US" sz="2000">
                <a:cs typeface="Arial"/>
              </a:rPr>
              <a:t>Members who have a case manager also received calls to encourage them to complete the renewal process.</a:t>
            </a:r>
          </a:p>
          <a:p>
            <a:pPr marL="1143000" lvl="1"/>
            <a:r>
              <a:rPr lang="en-US" sz="2000">
                <a:cs typeface="Arial"/>
              </a:rPr>
              <a:t>Spread renewals out over 4 months to give people more time and ensure staff capacity to provide additional support</a:t>
            </a:r>
          </a:p>
          <a:p>
            <a:pPr marL="1143000" lvl="1"/>
            <a:r>
              <a:rPr lang="en-US" sz="2000">
                <a:cs typeface="Arial"/>
              </a:rPr>
              <a:t>Major update to eligibility notices providing more information about reasons for closure made in May, though we continually work improve our notices.</a:t>
            </a:r>
          </a:p>
          <a:p>
            <a:pPr marL="342900" indent="-342900">
              <a:buFont typeface="Arial" panose="020B0604020202020204" pitchFamily="34" charset="0"/>
              <a:buChar char="•"/>
            </a:pPr>
            <a:r>
              <a:rPr lang="en-US">
                <a:cs typeface="Arial"/>
              </a:rPr>
              <a:t>Feedback is welcome at </a:t>
            </a:r>
            <a:r>
              <a:rPr lang="en-US">
                <a:cs typeface="Arial"/>
                <a:hlinkClick r:id="rId5"/>
              </a:rPr>
              <a:t>feedback@ohdsoha.oregon.gov</a:t>
            </a:r>
            <a:r>
              <a:rPr lang="en-US">
                <a:cs typeface="Arial"/>
              </a:rPr>
              <a:t>. If you have specifics concerns or issues you believe require legislative attention, you may consider reaching out to your local legislators.</a:t>
            </a:r>
          </a:p>
          <a:p>
            <a:pPr marL="342900" indent="-342900">
              <a:buFont typeface="Arial" panose="020B0604020202020204" pitchFamily="34" charset="0"/>
              <a:buChar char="•"/>
            </a:pPr>
            <a:endParaRPr lang="en-US">
              <a:cs typeface="Arial"/>
            </a:endParaRPr>
          </a:p>
          <a:p>
            <a:pPr marL="342900" indent="-342900">
              <a:buFont typeface="Arial" panose="020B0604020202020204" pitchFamily="34" charset="0"/>
              <a:buChar char="•"/>
            </a:pPr>
            <a:endParaRPr lang="en-US">
              <a:cs typeface="Arial"/>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0477"/>
            <a:ext cx="1136028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rgbClr val="064276"/>
                </a:solidFill>
                <a:latin typeface="Helvetica"/>
                <a:cs typeface="Helvetica"/>
              </a:rPr>
              <a:t>Extra Support for Members currently renewing:</a:t>
            </a:r>
            <a:endParaRPr kumimoji="0" lang="en-US" sz="1800" b="0" i="0" u="none" strike="noStrike" kern="1200" cap="none" spc="0" normalizeH="0" baseline="0" noProof="0">
              <a:ln>
                <a:noFill/>
              </a:ln>
              <a:solidFill>
                <a:srgbClr val="064276"/>
              </a:solidFill>
              <a:effectLst/>
              <a:uLnTx/>
              <a:uFillTx/>
              <a:latin typeface="Arial" panose="020B0604020202020204"/>
              <a:ea typeface="+mj-ea"/>
              <a:cs typeface="+mj-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2995265194"/>
      </p:ext>
    </p:extLst>
  </p:cSld>
  <p:clrMapOvr>
    <a:masterClrMapping/>
  </p:clrMapOvr>
  <p:extLst>
    <p:ext uri="{6950BFC3-D8DA-4A85-94F7-54DA5524770B}">
      <p188:commentRel xmlns:p188="http://schemas.microsoft.com/office/powerpoint/2018/8/main" r:id="rId4"/>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243929" y="745419"/>
            <a:ext cx="11566262" cy="4533322"/>
          </a:xfrm>
        </p:spPr>
        <p:txBody>
          <a:bodyPr lIns="91440" tIns="45720" rIns="91440" bIns="45720" anchor="t">
            <a:noAutofit/>
          </a:bodyPr>
          <a:lstStyle/>
          <a:p>
            <a:pPr marL="342900" indent="-342900">
              <a:buFont typeface="Arial" panose="020B0604020202020204" pitchFamily="34" charset="0"/>
              <a:buChar char="•"/>
            </a:pPr>
            <a:r>
              <a:rPr lang="es-419" sz="2300">
                <a:cs typeface="Arial"/>
              </a:rPr>
              <a:t>Estamos haciendo todo lo posible para mejorar los resultados de las renovaciones dentro de nuestras limitaciones con las políticas actuales</a:t>
            </a:r>
            <a:r>
              <a:rPr lang="en-US" sz="2300">
                <a:cs typeface="Arial"/>
              </a:rPr>
              <a:t>:</a:t>
            </a:r>
          </a:p>
          <a:p>
            <a:pPr marL="1143000" lvl="1"/>
            <a:r>
              <a:rPr lang="es-419" sz="2000">
                <a:cs typeface="Arial"/>
              </a:rPr>
              <a:t>Esfuerzo especial de alcance en el que el personal de servicio al cliente del estado llama a los miembros para ayudarlos a comprender que es momento de comenzar el proceso de renovación y programar entrevistas.</a:t>
            </a:r>
            <a:r>
              <a:rPr lang="en-US" sz="2000">
                <a:cs typeface="Arial"/>
              </a:rPr>
              <a:t> </a:t>
            </a:r>
          </a:p>
          <a:p>
            <a:pPr marL="1143000" lvl="1"/>
            <a:r>
              <a:rPr lang="es-419" sz="2000">
                <a:cs typeface="Arial"/>
              </a:rPr>
              <a:t>Los miembros que tienen un administrador de caso también recibieron llamadas para animarlos a completar el proceso de renovación.</a:t>
            </a:r>
            <a:endParaRPr lang="en-US" sz="2000">
              <a:cs typeface="Arial"/>
            </a:endParaRPr>
          </a:p>
          <a:p>
            <a:pPr marL="1143000" lvl="1"/>
            <a:r>
              <a:rPr lang="es-419" sz="2000">
                <a:cs typeface="Arial"/>
              </a:rPr>
              <a:t>Distribuir las renovaciones a lo largo de 4 meses para darles a las personas más tiempo y garantizar la capacidad del personal para brindar apoyo adicional.</a:t>
            </a:r>
          </a:p>
          <a:p>
            <a:pPr marL="1143000" lvl="1"/>
            <a:r>
              <a:rPr lang="es-419" sz="2000">
                <a:cs typeface="Arial"/>
              </a:rPr>
              <a:t>Actualización mayor de los avisos de elegibilidad que brindan más información sobre los motivos del cierre realizado en mayo. Aunque trabajamos continuamente para mejorar nuestros avisos.</a:t>
            </a:r>
            <a:endParaRPr lang="en-US" sz="2000">
              <a:cs typeface="Arial"/>
            </a:endParaRPr>
          </a:p>
          <a:p>
            <a:pPr marL="342900" indent="-342900">
              <a:buFont typeface="Arial" panose="020B0604020202020204" pitchFamily="34" charset="0"/>
              <a:buChar char="•"/>
            </a:pPr>
            <a:r>
              <a:rPr lang="en-US" sz="2300">
                <a:cs typeface="Arial"/>
              </a:rPr>
              <a:t>Sus </a:t>
            </a:r>
            <a:r>
              <a:rPr lang="en-US" sz="2300" err="1">
                <a:cs typeface="Arial"/>
              </a:rPr>
              <a:t>comentarios</a:t>
            </a:r>
            <a:r>
              <a:rPr lang="en-US" sz="2300">
                <a:cs typeface="Arial"/>
              </a:rPr>
              <a:t> son </a:t>
            </a:r>
            <a:r>
              <a:rPr lang="en-US" sz="2300" err="1">
                <a:cs typeface="Arial"/>
              </a:rPr>
              <a:t>bienvenidos</a:t>
            </a:r>
            <a:r>
              <a:rPr lang="en-US" sz="2300">
                <a:cs typeface="Arial"/>
              </a:rPr>
              <a:t> a </a:t>
            </a:r>
            <a:r>
              <a:rPr lang="en-US" sz="2300">
                <a:cs typeface="Arial"/>
                <a:hlinkClick r:id="rId4"/>
              </a:rPr>
              <a:t>feedback@ohdsoha.oregon.gov</a:t>
            </a:r>
            <a:r>
              <a:rPr lang="en-US" sz="2300">
                <a:cs typeface="Arial"/>
              </a:rPr>
              <a:t>. </a:t>
            </a:r>
            <a:r>
              <a:rPr lang="es-419" sz="2300">
                <a:cs typeface="Arial"/>
              </a:rPr>
              <a:t>Si tiene inquietudes o problemas específicos que cree que requieren atención legislativa, puede considerar comunicarse con sus legisladores locales.</a:t>
            </a:r>
            <a:endParaRPr lang="en-US" sz="2300">
              <a:cs typeface="Arial"/>
            </a:endParaRPr>
          </a:p>
          <a:p>
            <a:pPr marL="342900" indent="-342900">
              <a:buFont typeface="Arial" panose="020B0604020202020204" pitchFamily="34" charset="0"/>
              <a:buChar char="•"/>
            </a:pPr>
            <a:endParaRPr lang="en-US">
              <a:cs typeface="Arial"/>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449903" y="126035"/>
            <a:ext cx="11360288" cy="569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3100" b="1">
                <a:solidFill>
                  <a:srgbClr val="064276"/>
                </a:solidFill>
                <a:latin typeface="Helvetica"/>
                <a:cs typeface="Helvetica"/>
              </a:rPr>
              <a:t>Ayuda adicional con renovaciones:</a:t>
            </a:r>
            <a:endParaRPr kumimoji="0" lang="es-MX" sz="3100" b="0" i="0" u="none" strike="noStrike" kern="1200" cap="none" spc="0" normalizeH="0" baseline="0">
              <a:ln>
                <a:noFill/>
              </a:ln>
              <a:solidFill>
                <a:srgbClr val="064276"/>
              </a:solidFill>
              <a:effectLst/>
              <a:uLnTx/>
              <a:uFillTx/>
              <a:latin typeface="Arial" panose="020B0604020202020204"/>
              <a:ea typeface="+mj-ea"/>
              <a:cs typeface="+mj-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72042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1022619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609600" y="1410467"/>
            <a:ext cx="10985500" cy="4533322"/>
          </a:xfrm>
        </p:spPr>
        <p:txBody>
          <a:bodyPr lIns="91440" tIns="45720" rIns="91440" bIns="45720" anchor="t">
            <a:noAutofit/>
          </a:bodyPr>
          <a:lstStyle/>
          <a:p>
            <a:r>
              <a:rPr lang="en-US" sz="2000">
                <a:latin typeface="Helvetica" panose="020B0604020202020204" pitchFamily="34" charset="0"/>
                <a:ea typeface="MS Mincho"/>
                <a:cs typeface="Helvetica" panose="020B0604020202020204" pitchFamily="34" charset="0"/>
              </a:rPr>
              <a:t>First, review the notice to make sure the information used to make the decision was accurate. </a:t>
            </a:r>
          </a:p>
          <a:p>
            <a:pPr marL="342900" indent="-342900">
              <a:buFont typeface="Arial" panose="020B0604020202020204" pitchFamily="34" charset="0"/>
              <a:buChar char="•"/>
            </a:pPr>
            <a:r>
              <a:rPr lang="en-US" sz="2000">
                <a:effectLst/>
                <a:latin typeface="Helvetica" panose="020B0604020202020204" pitchFamily="34" charset="0"/>
                <a:ea typeface="MS Mincho"/>
                <a:cs typeface="Helvetica" panose="020B0604020202020204" pitchFamily="34" charset="0"/>
              </a:rPr>
              <a:t>Report changes if anything has changed, or </a:t>
            </a:r>
            <a:r>
              <a:rPr lang="en-US" sz="2000">
                <a:latin typeface="Helvetica" panose="020B0604020202020204" pitchFamily="34" charset="0"/>
                <a:ea typeface="MS Mincho"/>
                <a:cs typeface="Helvetica" panose="020B0604020202020204" pitchFamily="34" charset="0"/>
              </a:rPr>
              <a:t>ask for a</a:t>
            </a:r>
            <a:r>
              <a:rPr lang="en-US" sz="2000">
                <a:effectLst/>
                <a:latin typeface="Helvetica" panose="020B0604020202020204" pitchFamily="34" charset="0"/>
                <a:ea typeface="MS Mincho"/>
                <a:cs typeface="Helvetica" panose="020B0604020202020204" pitchFamily="34" charset="0"/>
              </a:rPr>
              <a:t> hearing</a:t>
            </a:r>
            <a:r>
              <a:rPr lang="en-US" sz="2000">
                <a:latin typeface="Helvetica" panose="020B0604020202020204" pitchFamily="34" charset="0"/>
                <a:ea typeface="MS Mincho"/>
                <a:cs typeface="Helvetica" panose="020B0604020202020204" pitchFamily="34" charset="0"/>
              </a:rPr>
              <a:t>. Members are automatically screened for all programs they might be eligible for based on information on file, but please carefully read through and report changes like starting to need help with daily tasks of living</a:t>
            </a:r>
          </a:p>
          <a:p>
            <a:pPr marL="342900" indent="-342900">
              <a:buFont typeface="Arial" panose="020B0604020202020204" pitchFamily="34" charset="0"/>
              <a:buChar char="•"/>
            </a:pPr>
            <a:r>
              <a:rPr lang="en-US" sz="2000">
                <a:effectLst/>
                <a:latin typeface="Helvetica" panose="020B0604020202020204" pitchFamily="34" charset="0"/>
                <a:ea typeface="MS Mincho" panose="02020609040205080304" pitchFamily="49" charset="-128"/>
                <a:cs typeface="Helvetica" panose="020B0604020202020204" pitchFamily="34" charset="0"/>
              </a:rPr>
              <a:t>Members found over resource limits may have options for re-distributing their finances to remain eligible. </a:t>
            </a:r>
            <a:r>
              <a:rPr lang="en-US" sz="2000">
                <a:latin typeface="Helvetica" panose="020B0604020202020204" pitchFamily="34" charset="0"/>
                <a:ea typeface="MS Mincho" panose="02020609040205080304" pitchFamily="49" charset="-128"/>
                <a:cs typeface="Helvetica" panose="020B0604020202020204" pitchFamily="34" charset="0"/>
              </a:rPr>
              <a:t>Members who are over resource limits should always speak to an eligibility worker before making any financial decisions. </a:t>
            </a:r>
            <a:endParaRPr lang="en-US" sz="2000">
              <a:effectLst/>
              <a:latin typeface="Helvetica" panose="020B0604020202020204" pitchFamily="34" charset="0"/>
              <a:ea typeface="MS Mincho"/>
              <a:cs typeface="Helvetica" panose="020B0604020202020204" pitchFamily="34" charset="0"/>
            </a:endParaRPr>
          </a:p>
          <a:p>
            <a:r>
              <a:rPr lang="en-US" sz="2000">
                <a:latin typeface="Helvetica" panose="020B0604020202020204" pitchFamily="34" charset="0"/>
                <a:ea typeface="MS Mincho" panose="02020609040205080304" pitchFamily="49" charset="-128"/>
                <a:cs typeface="Helvetica" panose="020B0604020202020204" pitchFamily="34" charset="0"/>
              </a:rPr>
              <a:t>Then, refer for help considering their Medicare plan choices from Senior Health Insurance Benefits Assistance or a Medicare Agent found on the </a:t>
            </a:r>
            <a:r>
              <a:rPr lang="en-US" sz="2000" u="sng" err="1">
                <a:solidFill>
                  <a:srgbClr val="0070C0"/>
                </a:solidFill>
                <a:latin typeface="Helvetica" panose="020B0604020202020204" pitchFamily="34" charset="0"/>
                <a:ea typeface="MS Mincho" panose="02020609040205080304" pitchFamily="49" charset="-128"/>
                <a:cs typeface="Helvetica" panose="020B0604020202020204" pitchFamily="34" charset="0"/>
              </a:rPr>
              <a:t>OregonHealthCare.Gov</a:t>
            </a:r>
            <a:r>
              <a:rPr lang="en-US" sz="2000" u="sng">
                <a:solidFill>
                  <a:srgbClr val="0070C0"/>
                </a:solidFill>
                <a:latin typeface="Helvetica" panose="020B0604020202020204" pitchFamily="34" charset="0"/>
                <a:ea typeface="MS Mincho" panose="02020609040205080304" pitchFamily="49" charset="-128"/>
                <a:cs typeface="Helvetica" panose="020B0604020202020204" pitchFamily="34" charset="0"/>
              </a:rPr>
              <a:t>/</a:t>
            </a:r>
            <a:r>
              <a:rPr lang="en-US" sz="2000" u="sng" err="1">
                <a:solidFill>
                  <a:srgbClr val="0070C0"/>
                </a:solidFill>
                <a:latin typeface="Helvetica" panose="020B0604020202020204" pitchFamily="34" charset="0"/>
                <a:ea typeface="MS Mincho" panose="02020609040205080304" pitchFamily="49" charset="-128"/>
                <a:cs typeface="Helvetica" panose="020B0604020202020204" pitchFamily="34" charset="0"/>
              </a:rPr>
              <a:t>GetHelp</a:t>
            </a:r>
            <a:r>
              <a:rPr lang="en-US" sz="2000">
                <a:latin typeface="Helvetica" panose="020B0604020202020204" pitchFamily="34" charset="0"/>
                <a:ea typeface="MS Mincho" panose="02020609040205080304" pitchFamily="49" charset="-128"/>
                <a:cs typeface="Helvetica" panose="020B0604020202020204" pitchFamily="34" charset="0"/>
              </a:rPr>
              <a:t> locator</a:t>
            </a:r>
            <a:endParaRPr lang="en-US" sz="2000">
              <a:latin typeface="Helvetica" panose="020B0604020202020204" pitchFamily="34" charset="0"/>
              <a:ea typeface="MS Mincho"/>
              <a:cs typeface="Helvetica" panose="020B0604020202020204" pitchFamily="34" charset="0"/>
            </a:endParaRPr>
          </a:p>
          <a:p>
            <a:pPr marL="342900" indent="-342900">
              <a:buFont typeface="Arial" panose="020B0604020202020204" pitchFamily="34" charset="0"/>
              <a:buChar char="•"/>
            </a:pPr>
            <a:r>
              <a:rPr lang="en-US" sz="2000">
                <a:latin typeface="Helvetica" panose="020B0604020202020204" pitchFamily="34" charset="0"/>
                <a:ea typeface="MS Mincho"/>
                <a:cs typeface="Helvetica" panose="020B0604020202020204" pitchFamily="34" charset="0"/>
              </a:rPr>
              <a:t>Medicare members losing OHP have 63 days to consider Medigap or Advantage plans, even outside of open enrollment windows.</a:t>
            </a:r>
          </a:p>
          <a:p>
            <a:pPr marL="342900" indent="-342900">
              <a:buFont typeface="Arial" panose="020B0604020202020204" pitchFamily="34" charset="0"/>
              <a:buChar char="•"/>
            </a:pPr>
            <a:r>
              <a:rPr lang="en-US" sz="2000">
                <a:latin typeface="Helvetica" panose="020B0604020202020204" pitchFamily="34" charset="0"/>
                <a:ea typeface="MS Mincho"/>
                <a:cs typeface="Helvetica" panose="020B0604020202020204" pitchFamily="34" charset="0"/>
              </a:rPr>
              <a:t>Make sure the member understands any benefits like Medicare Savings Programs that are continuing as this will influence their decisions.</a:t>
            </a:r>
            <a:endParaRPr lang="en-US" sz="2000">
              <a:latin typeface="Helvetica" panose="020B0604020202020204" pitchFamily="34" charset="0"/>
              <a:ea typeface="MS Mincho" panose="02020609040205080304" pitchFamily="49" charset="-128"/>
              <a:cs typeface="Helvetica" panose="020B0604020202020204" pitchFamily="34" charset="0"/>
            </a:endParaRPr>
          </a:p>
          <a:p>
            <a:pPr marL="1143000" lvl="1"/>
            <a:endParaRPr lang="en-US" sz="2000">
              <a:effectLst/>
              <a:latin typeface="Helvetica" panose="020B0604020202020204" pitchFamily="34" charset="0"/>
              <a:ea typeface="MS Mincho" panose="02020609040205080304" pitchFamily="49" charset="-128"/>
              <a:cs typeface="Helvetica" panose="020B0604020202020204" pitchFamily="34" charset="0"/>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0477"/>
            <a:ext cx="10861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rgbClr val="064276"/>
                </a:solidFill>
                <a:latin typeface="Helvetica"/>
                <a:cs typeface="Helvetica"/>
              </a:rPr>
              <a:t>How to help M</a:t>
            </a:r>
            <a:r>
              <a:rPr kumimoji="0" lang="en-US" sz="3600" b="1" i="0" u="none" strike="noStrike" kern="1200" cap="none" spc="0" normalizeH="0" baseline="0" noProof="0" err="1">
                <a:ln>
                  <a:noFill/>
                </a:ln>
                <a:solidFill>
                  <a:srgbClr val="064276"/>
                </a:solidFill>
                <a:effectLst/>
                <a:uLnTx/>
                <a:uFillTx/>
                <a:latin typeface="Helvetica"/>
                <a:ea typeface="+mj-ea"/>
                <a:cs typeface="Helvetica"/>
              </a:rPr>
              <a:t>edicare</a:t>
            </a:r>
            <a:r>
              <a:rPr kumimoji="0" lang="en-US" sz="3600" b="1" i="0" u="none" strike="noStrike" kern="1200" cap="none" spc="0" normalizeH="0" baseline="0" noProof="0">
                <a:ln>
                  <a:noFill/>
                </a:ln>
                <a:solidFill>
                  <a:srgbClr val="064276"/>
                </a:solidFill>
                <a:effectLst/>
                <a:uLnTx/>
                <a:uFillTx/>
                <a:latin typeface="Helvetica"/>
                <a:ea typeface="+mj-ea"/>
                <a:cs typeface="Helvetica"/>
              </a:rPr>
              <a:t> members losing OHP</a:t>
            </a:r>
            <a:endParaRPr kumimoji="0" lang="en-US" sz="1800" b="0" i="0" u="none" strike="noStrike" kern="1200" cap="none" spc="0" normalizeH="0" baseline="0" noProof="0">
              <a:ln>
                <a:noFill/>
              </a:ln>
              <a:solidFill>
                <a:srgbClr val="064276"/>
              </a:solidFill>
              <a:effectLst/>
              <a:highlight>
                <a:srgbClr val="FFFF00"/>
              </a:highlight>
              <a:uLnTx/>
              <a:uFillTx/>
              <a:latin typeface="Arial" panose="020B0604020202020204"/>
              <a:ea typeface="+mj-ea"/>
              <a:cs typeface="+mj-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1357359150"/>
      </p:ext>
    </p:extLst>
  </p:cSld>
  <p:clrMapOvr>
    <a:masterClrMapping/>
  </p:clrMapOvr>
  <p:extLst>
    <p:ext uri="{6950BFC3-D8DA-4A85-94F7-54DA5524770B}">
      <p188:commentRel xmlns:p188="http://schemas.microsoft.com/office/powerpoint/2018/8/main" r:id="rId4"/>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609600" y="1410467"/>
            <a:ext cx="11192540" cy="4533322"/>
          </a:xfrm>
        </p:spPr>
        <p:txBody>
          <a:bodyPr lIns="91440" tIns="45720" rIns="91440" bIns="45720" anchor="t">
            <a:noAutofit/>
          </a:bodyPr>
          <a:lstStyle/>
          <a:p>
            <a:pPr marL="457200" indent="-457200">
              <a:buFont typeface="Arial" panose="020B0604020202020204" pitchFamily="34" charset="0"/>
              <a:buChar char="•"/>
            </a:pPr>
            <a:r>
              <a:rPr lang="es-MX" sz="2800" b="1">
                <a:cs typeface="Arial"/>
              </a:rPr>
              <a:t>Actualizaciones de Puente a OHP</a:t>
            </a:r>
          </a:p>
          <a:p>
            <a:pPr marL="457200" indent="-457200">
              <a:buFont typeface="Arial" panose="020B0604020202020204" pitchFamily="34" charset="0"/>
              <a:buChar char="•"/>
            </a:pPr>
            <a:r>
              <a:rPr lang="es-MX" sz="2800" b="1">
                <a:cs typeface="Arial"/>
              </a:rPr>
              <a:t>Renovaciones:</a:t>
            </a:r>
            <a:r>
              <a:rPr lang="es-MX" sz="2800">
                <a:cs typeface="Arial"/>
              </a:rPr>
              <a:t> </a:t>
            </a:r>
          </a:p>
          <a:p>
            <a:pPr marL="1257300" lvl="1" indent="-457200"/>
            <a:r>
              <a:rPr lang="es-MX" sz="2800">
                <a:cs typeface="Arial"/>
              </a:rPr>
              <a:t>Resultados de la fase final </a:t>
            </a:r>
          </a:p>
          <a:p>
            <a:pPr marL="1257300" lvl="1" indent="-457200"/>
            <a:r>
              <a:rPr lang="es-MX" sz="2800">
                <a:cs typeface="Arial"/>
              </a:rPr>
              <a:t>Cronologías de renovaciones regulares </a:t>
            </a:r>
          </a:p>
          <a:p>
            <a:pPr marL="457200" indent="-457200">
              <a:buFont typeface="Arial" panose="020B0604020202020204" pitchFamily="34" charset="0"/>
              <a:buChar char="•"/>
            </a:pPr>
            <a:r>
              <a:rPr lang="es-MX" sz="2800" b="1">
                <a:cs typeface="Arial"/>
              </a:rPr>
              <a:t>Otras actualizaciones de OHP</a:t>
            </a:r>
          </a:p>
          <a:p>
            <a:pPr marL="1257300" lvl="1" indent="-457200"/>
            <a:r>
              <a:rPr lang="es-MX" sz="2800">
                <a:cs typeface="Arial"/>
              </a:rPr>
              <a:t>Beneficios nuevos comenzando en enero</a:t>
            </a:r>
            <a:endParaRPr lang="es-MX" sz="2800">
              <a:ea typeface="Calibri" panose="020F0502020204030204"/>
              <a:cs typeface="Arial"/>
            </a:endParaRPr>
          </a:p>
          <a:p>
            <a:pPr marL="457200" indent="-457200">
              <a:buFont typeface="Arial" panose="020B0604020202020204" pitchFamily="34" charset="0"/>
              <a:buChar char="•"/>
            </a:pPr>
            <a:r>
              <a:rPr lang="es-MX" sz="2800">
                <a:cs typeface="Arial"/>
              </a:rPr>
              <a:t>Tiempo para conversar</a:t>
            </a:r>
            <a:endParaRPr lang="es-MX">
              <a:latin typeface="Helvetica" pitchFamily="2" charset="0"/>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0477"/>
            <a:ext cx="10861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64276"/>
                </a:solidFill>
                <a:effectLst/>
                <a:uLnTx/>
                <a:uFillTx/>
                <a:latin typeface="Helvetica"/>
                <a:ea typeface="+mj-ea"/>
                <a:cs typeface="Helvetica"/>
              </a:rPr>
              <a:t>Agenda de hoy</a:t>
            </a: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pic>
        <p:nvPicPr>
          <p:cNvPr id="7" name="Picture 2" descr="A helper bean looking at a checklist">
            <a:extLst>
              <a:ext uri="{FF2B5EF4-FFF2-40B4-BE49-F238E27FC236}">
                <a16:creationId xmlns:a16="http://schemas.microsoft.com/office/drawing/2014/main" id="{BDB95DE4-956C-44D1-AA62-156E80F8E8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3366" y="2020033"/>
            <a:ext cx="3459034" cy="41654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719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543015" y="1226040"/>
            <a:ext cx="11174064" cy="5201143"/>
          </a:xfrm>
        </p:spPr>
        <p:txBody>
          <a:bodyPr lIns="91440" tIns="45720" rIns="91440" bIns="45720" anchor="ctr">
            <a:noAutofit/>
          </a:bodyPr>
          <a:lstStyle/>
          <a:p>
            <a:r>
              <a:rPr lang="es-MX" sz="2000">
                <a:latin typeface="Helvetica" panose="020B0604020202020204" pitchFamily="34" charset="0"/>
                <a:ea typeface="MS Mincho"/>
                <a:cs typeface="Helvetica" panose="020B0604020202020204" pitchFamily="34" charset="0"/>
              </a:rPr>
              <a:t>Primero, revise el aviso para asegurarse de que la información utilizada para tomar la decisión sea correcta. </a:t>
            </a:r>
          </a:p>
          <a:p>
            <a:pPr marL="342900" indent="-342900">
              <a:buFont typeface="Arial" panose="020B0604020202020204" pitchFamily="34" charset="0"/>
              <a:buChar char="•"/>
            </a:pPr>
            <a:r>
              <a:rPr lang="es-MX" sz="2000">
                <a:latin typeface="Helvetica" panose="020B0604020202020204" pitchFamily="34" charset="0"/>
                <a:ea typeface="MS Mincho"/>
                <a:cs typeface="Helvetica" panose="020B0604020202020204" pitchFamily="34" charset="0"/>
              </a:rPr>
              <a:t>Reporte cambios o solicite una revisión.</a:t>
            </a:r>
          </a:p>
          <a:p>
            <a:pPr marL="342900" indent="-342900">
              <a:spcAft>
                <a:spcPts val="2400"/>
              </a:spcAft>
              <a:buFont typeface="Arial" panose="020B0604020202020204" pitchFamily="34" charset="0"/>
              <a:buChar char="•"/>
            </a:pPr>
            <a:r>
              <a:rPr lang="es-MX" sz="2000">
                <a:latin typeface="Helvetica" panose="020B0604020202020204" pitchFamily="34" charset="0"/>
                <a:ea typeface="MS Mincho" panose="02020609040205080304" pitchFamily="49" charset="-128"/>
                <a:cs typeface="Helvetica" panose="020B0604020202020204" pitchFamily="34" charset="0"/>
              </a:rPr>
              <a:t>Los miembros que superen los límites de recursos pueden tener opciones para redistribuir sus finanzas y seguir siendo elegibles. Los miembros que superan los límites de recursos siempre deben hablar con un trabajador de elegibilidad antes de tomar cualquier decisión financiera. </a:t>
            </a:r>
            <a:endParaRPr lang="es-MX" sz="2000">
              <a:effectLst/>
              <a:latin typeface="Helvetica" panose="020B0604020202020204" pitchFamily="34" charset="0"/>
              <a:ea typeface="MS Mincho"/>
              <a:cs typeface="Helvetica" panose="020B0604020202020204" pitchFamily="34" charset="0"/>
            </a:endParaRPr>
          </a:p>
          <a:p>
            <a:r>
              <a:rPr lang="es-MX" sz="2000">
                <a:latin typeface="Helvetica" panose="020B0604020202020204" pitchFamily="34" charset="0"/>
                <a:ea typeface="MS Mincho" panose="02020609040205080304" pitchFamily="49" charset="-128"/>
                <a:cs typeface="Helvetica" panose="020B0604020202020204" pitchFamily="34" charset="0"/>
              </a:rPr>
              <a:t>Luego, al considerar las opciones de planes de Medicare, consulte el localizador disponible en </a:t>
            </a:r>
            <a:r>
              <a:rPr lang="es-MX" sz="2000" u="sng" err="1">
                <a:solidFill>
                  <a:srgbClr val="0070C0"/>
                </a:solidFill>
                <a:latin typeface="Helvetica" panose="020B0604020202020204" pitchFamily="34" charset="0"/>
                <a:ea typeface="MS Mincho" panose="02020609040205080304" pitchFamily="49" charset="-128"/>
                <a:cs typeface="Helvetica" panose="020B0604020202020204" pitchFamily="34" charset="0"/>
              </a:rPr>
              <a:t>OregonHealthCare.Gov</a:t>
            </a:r>
            <a:r>
              <a:rPr lang="es-MX" sz="2000" u="sng">
                <a:solidFill>
                  <a:srgbClr val="0070C0"/>
                </a:solidFill>
                <a:latin typeface="Helvetica" panose="020B0604020202020204" pitchFamily="34" charset="0"/>
                <a:ea typeface="MS Mincho" panose="02020609040205080304" pitchFamily="49" charset="-128"/>
                <a:cs typeface="Helvetica" panose="020B0604020202020204" pitchFamily="34" charset="0"/>
              </a:rPr>
              <a:t>/</a:t>
            </a:r>
            <a:r>
              <a:rPr lang="es-MX" sz="2000" u="sng" err="1">
                <a:solidFill>
                  <a:srgbClr val="0070C0"/>
                </a:solidFill>
                <a:latin typeface="Helvetica" panose="020B0604020202020204" pitchFamily="34" charset="0"/>
                <a:ea typeface="MS Mincho" panose="02020609040205080304" pitchFamily="49" charset="-128"/>
                <a:cs typeface="Helvetica" panose="020B0604020202020204" pitchFamily="34" charset="0"/>
              </a:rPr>
              <a:t>GetHelp</a:t>
            </a:r>
            <a:r>
              <a:rPr lang="es-MX" sz="2000">
                <a:latin typeface="Helvetica" panose="020B0604020202020204" pitchFamily="34" charset="0"/>
                <a:ea typeface="MS Mincho" panose="02020609040205080304" pitchFamily="49" charset="-128"/>
                <a:cs typeface="Helvetica" panose="020B0604020202020204" pitchFamily="34" charset="0"/>
              </a:rPr>
              <a:t> para solicitar ayuda del programa de Asistencia de Beneficios de Seguro Médico para Personas Mayores o de un Agente de Seguros de Medicare.</a:t>
            </a:r>
            <a:endParaRPr lang="es-MX" sz="2000">
              <a:latin typeface="Helvetica" panose="020B0604020202020204" pitchFamily="34" charset="0"/>
              <a:ea typeface="MS Mincho"/>
              <a:cs typeface="Helvetica" panose="020B0604020202020204" pitchFamily="34" charset="0"/>
            </a:endParaRPr>
          </a:p>
          <a:p>
            <a:pPr marL="342900" indent="-342900">
              <a:buFont typeface="Arial" panose="020B0604020202020204" pitchFamily="34" charset="0"/>
              <a:buChar char="•"/>
            </a:pPr>
            <a:r>
              <a:rPr lang="es-MX" sz="2000">
                <a:latin typeface="Helvetica" panose="020B0604020202020204" pitchFamily="34" charset="0"/>
                <a:ea typeface="MS Mincho"/>
                <a:cs typeface="Helvetica" panose="020B0604020202020204" pitchFamily="34" charset="0"/>
              </a:rPr>
              <a:t>Los miembros de Medicare que pierden el OHP tienen 63 días para considerar los planes </a:t>
            </a:r>
            <a:r>
              <a:rPr lang="es-MX" sz="2000" err="1">
                <a:latin typeface="Helvetica" panose="020B0604020202020204" pitchFamily="34" charset="0"/>
                <a:ea typeface="MS Mincho"/>
                <a:cs typeface="Helvetica" panose="020B0604020202020204" pitchFamily="34" charset="0"/>
              </a:rPr>
              <a:t>Medigap</a:t>
            </a:r>
            <a:r>
              <a:rPr lang="es-MX" sz="2000">
                <a:latin typeface="Helvetica" panose="020B0604020202020204" pitchFamily="34" charset="0"/>
                <a:ea typeface="MS Mincho"/>
                <a:cs typeface="Helvetica" panose="020B0604020202020204" pitchFamily="34" charset="0"/>
              </a:rPr>
              <a:t> o </a:t>
            </a:r>
            <a:r>
              <a:rPr lang="es-MX" sz="2000" err="1">
                <a:latin typeface="Helvetica" panose="020B0604020202020204" pitchFamily="34" charset="0"/>
                <a:ea typeface="MS Mincho"/>
                <a:cs typeface="Helvetica" panose="020B0604020202020204" pitchFamily="34" charset="0"/>
              </a:rPr>
              <a:t>Advantage</a:t>
            </a:r>
            <a:r>
              <a:rPr lang="es-MX" sz="2000">
                <a:latin typeface="Helvetica" panose="020B0604020202020204" pitchFamily="34" charset="0"/>
                <a:ea typeface="MS Mincho"/>
                <a:cs typeface="Helvetica" panose="020B0604020202020204" pitchFamily="34" charset="0"/>
              </a:rPr>
              <a:t>.
Asegúrese de que el miembro comprenda los beneficios, como los Programas de Ahorros de Medicare, ya que esto influirá en sus decisiones.</a:t>
            </a:r>
            <a:endParaRPr lang="es-MX" sz="2000">
              <a:latin typeface="Helvetica" panose="020B0604020202020204" pitchFamily="34" charset="0"/>
              <a:ea typeface="MS Mincho" panose="02020609040205080304" pitchFamily="49" charset="-128"/>
              <a:cs typeface="Helvetica" panose="020B0604020202020204" pitchFamily="34" charset="0"/>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43015" y="25711"/>
            <a:ext cx="11174064"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s-MX" sz="3600" b="1">
                <a:solidFill>
                  <a:srgbClr val="064276"/>
                </a:solidFill>
                <a:latin typeface="Helvetica"/>
                <a:cs typeface="Helvetica"/>
              </a:rPr>
              <a:t>Cómo ayudar a los miembros de Medicare que pierden el Plan de Salud de Oregon (OHP)</a:t>
            </a:r>
            <a:endParaRPr kumimoji="0" lang="es-MX" sz="1800" b="0" i="0" u="none" strike="noStrike" kern="1200" cap="none" spc="0" normalizeH="0" baseline="0">
              <a:ln>
                <a:noFill/>
              </a:ln>
              <a:solidFill>
                <a:srgbClr val="064276"/>
              </a:solidFill>
              <a:effectLst/>
              <a:uLnTx/>
              <a:uFillTx/>
              <a:latin typeface="Arial" panose="020B0604020202020204"/>
              <a:ea typeface="+mj-ea"/>
              <a:cs typeface="+mj-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2130231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609600" y="1410467"/>
            <a:ext cx="10985500" cy="4533322"/>
          </a:xfrm>
        </p:spPr>
        <p:txBody>
          <a:bodyPr lIns="91440" tIns="45720" rIns="91440" bIns="45720" anchor="t">
            <a:noAutofit/>
          </a:bodyPr>
          <a:lstStyle/>
          <a:p>
            <a:pPr algn="l"/>
            <a:r>
              <a:rPr lang="en-US" sz="2200" b="0" i="0" u="none" strike="noStrike">
                <a:solidFill>
                  <a:srgbClr val="025595"/>
                </a:solidFill>
                <a:effectLst/>
                <a:latin typeface="Helvetica" panose="020B0604020202020204" pitchFamily="34" charset="0"/>
                <a:cs typeface="Helvetica" panose="020B0604020202020204" pitchFamily="34" charset="0"/>
                <a:hlinkClick r:id="rId5"/>
              </a:rPr>
              <a:t>Medicare Savings Programs</a:t>
            </a:r>
            <a:r>
              <a:rPr lang="en-US" sz="2200" b="0" i="0">
                <a:solidFill>
                  <a:srgbClr val="212529"/>
                </a:solidFill>
                <a:effectLst/>
                <a:latin typeface="Helvetica" panose="020B0604020202020204" pitchFamily="34" charset="0"/>
                <a:cs typeface="Helvetica" panose="020B0604020202020204" pitchFamily="34" charset="0"/>
              </a:rPr>
              <a:t> help pay your Medicare costs. There are two types of programs depending on how much you earn:</a:t>
            </a:r>
          </a:p>
          <a:p>
            <a:pPr algn="l">
              <a:buFont typeface="Arial" panose="020B0604020202020204" pitchFamily="34" charset="0"/>
              <a:buChar char="•"/>
            </a:pPr>
            <a:r>
              <a:rPr lang="en-US" sz="2200" b="1" i="0">
                <a:solidFill>
                  <a:srgbClr val="212529"/>
                </a:solidFill>
                <a:effectLst/>
                <a:latin typeface="Helvetica" panose="020B0604020202020204" pitchFamily="34" charset="0"/>
                <a:cs typeface="Helvetica" panose="020B0604020202020204" pitchFamily="34" charset="0"/>
              </a:rPr>
              <a:t>Qualified Medicare Beneficiary</a:t>
            </a:r>
            <a:r>
              <a:rPr lang="en-US" sz="2200" b="0" i="0">
                <a:solidFill>
                  <a:srgbClr val="212529"/>
                </a:solidFill>
                <a:effectLst/>
                <a:latin typeface="Helvetica" panose="020B0604020202020204" pitchFamily="34" charset="0"/>
                <a:cs typeface="Helvetica" panose="020B0604020202020204" pitchFamily="34" charset="0"/>
              </a:rPr>
              <a:t> (QMB) provides secondary Medicaid coverage that pays your Medicare premiums and out-of-pocket costs. QMB benefits will typically cover the same costs that Medigap would. If you qualify for QMB, a Medigap plan is unnecessary, but you can still consider a Medicare Advantage plan.</a:t>
            </a:r>
          </a:p>
          <a:p>
            <a:pPr algn="l">
              <a:buFont typeface="Arial" panose="020B0604020202020204" pitchFamily="34" charset="0"/>
              <a:buChar char="•"/>
            </a:pPr>
            <a:r>
              <a:rPr lang="en-US" sz="2200" b="1" i="0">
                <a:solidFill>
                  <a:srgbClr val="212529"/>
                </a:solidFill>
                <a:effectLst/>
                <a:latin typeface="Helvetica" panose="020B0604020202020204" pitchFamily="34" charset="0"/>
                <a:cs typeface="Helvetica" panose="020B0604020202020204" pitchFamily="34" charset="0"/>
              </a:rPr>
              <a:t>Part B Premiums only:</a:t>
            </a:r>
            <a:r>
              <a:rPr lang="en-US" sz="2200" b="0" i="0">
                <a:solidFill>
                  <a:srgbClr val="212529"/>
                </a:solidFill>
                <a:effectLst/>
                <a:latin typeface="Helvetica" panose="020B0604020202020204" pitchFamily="34" charset="0"/>
                <a:cs typeface="Helvetica" panose="020B0604020202020204" pitchFamily="34" charset="0"/>
              </a:rPr>
              <a:t> For most Medicare members, the Part B premium is automatically taken out of their Social Security check. If you qualify, this type of MSP can pay that for you. This type of MSP does not provide additional benefits beyond paying the premium, so it does not replace a Medigap or Medicare Advantage plan.</a:t>
            </a:r>
          </a:p>
          <a:p>
            <a:pPr algn="l"/>
            <a:r>
              <a:rPr lang="en-US" sz="2200" b="0" i="0">
                <a:solidFill>
                  <a:srgbClr val="212529"/>
                </a:solidFill>
                <a:effectLst/>
                <a:latin typeface="Helvetica" panose="020B0604020202020204" pitchFamily="34" charset="0"/>
                <a:cs typeface="Helvetica" panose="020B0604020202020204" pitchFamily="34" charset="0"/>
              </a:rPr>
              <a:t>Additionally, having an MSP automatically qualifies you for the </a:t>
            </a:r>
            <a:r>
              <a:rPr lang="en-US" sz="2200" b="0" i="0" u="none" strike="noStrike">
                <a:solidFill>
                  <a:srgbClr val="025595"/>
                </a:solidFill>
                <a:effectLst/>
                <a:latin typeface="Helvetica" panose="020B0604020202020204" pitchFamily="34" charset="0"/>
                <a:cs typeface="Helvetica" panose="020B0604020202020204" pitchFamily="34" charset="0"/>
                <a:hlinkClick r:id="rId6"/>
              </a:rPr>
              <a:t>Medicare Part D Low Income Subsidy</a:t>
            </a:r>
            <a:r>
              <a:rPr lang="en-US" sz="2200" b="0" i="0">
                <a:solidFill>
                  <a:srgbClr val="212529"/>
                </a:solidFill>
                <a:effectLst/>
                <a:latin typeface="Helvetica" panose="020B0604020202020204" pitchFamily="34" charset="0"/>
                <a:cs typeface="Helvetica" panose="020B0604020202020204" pitchFamily="34" charset="0"/>
              </a:rPr>
              <a:t> (LIS, or Extra Help), which helps pay for prescription drugs. </a:t>
            </a: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0477"/>
            <a:ext cx="10861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rgbClr val="064276"/>
                </a:solidFill>
                <a:latin typeface="Helvetica"/>
                <a:cs typeface="Helvetica"/>
              </a:rPr>
              <a:t>Medicare Savings Programs</a:t>
            </a:r>
            <a:endParaRPr kumimoji="0" lang="en-US" sz="1800" b="0" i="0" u="none" strike="noStrike" kern="1200" cap="none" spc="0" normalizeH="0" baseline="0" noProof="0">
              <a:ln>
                <a:noFill/>
              </a:ln>
              <a:solidFill>
                <a:srgbClr val="064276"/>
              </a:solidFill>
              <a:effectLst/>
              <a:highlight>
                <a:srgbClr val="FFFF00"/>
              </a:highlight>
              <a:uLnTx/>
              <a:uFillTx/>
              <a:latin typeface="Arial" panose="020B0604020202020204"/>
              <a:ea typeface="+mj-ea"/>
              <a:cs typeface="+mj-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4181350008"/>
      </p:ext>
    </p:extLst>
  </p:cSld>
  <p:clrMapOvr>
    <a:masterClrMapping/>
  </p:clrMapOvr>
  <p:extLst>
    <p:ext uri="{6950BFC3-D8DA-4A85-94F7-54DA5524770B}">
      <p188:commentRel xmlns:p188="http://schemas.microsoft.com/office/powerpoint/2018/8/main" r:id="rId4"/>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491943" y="838077"/>
            <a:ext cx="11424612" cy="5291023"/>
          </a:xfrm>
        </p:spPr>
        <p:txBody>
          <a:bodyPr lIns="91440" tIns="45720" rIns="91440" bIns="45720" anchor="t">
            <a:noAutofit/>
          </a:bodyPr>
          <a:lstStyle/>
          <a:p>
            <a:r>
              <a:rPr lang="es-MX" sz="2100">
                <a:solidFill>
                  <a:srgbClr val="212529"/>
                </a:solidFill>
                <a:latin typeface="Helvetica" panose="020B0604020202020204" pitchFamily="34" charset="0"/>
                <a:cs typeface="Helvetica" panose="020B0604020202020204" pitchFamily="34" charset="0"/>
              </a:rPr>
              <a:t>Los </a:t>
            </a:r>
            <a:r>
              <a:rPr lang="es-MX" sz="2100">
                <a:solidFill>
                  <a:srgbClr val="025595"/>
                </a:solidFill>
                <a:latin typeface="Helvetica" panose="020B0604020202020204" pitchFamily="34" charset="0"/>
                <a:cs typeface="Helvetica" panose="020B0604020202020204" pitchFamily="34" charset="0"/>
                <a:hlinkClick r:id="rId5"/>
              </a:rPr>
              <a:t>Programas de ahorros de Medicare</a:t>
            </a:r>
            <a:r>
              <a:rPr lang="es-MX" sz="2100">
                <a:solidFill>
                  <a:srgbClr val="025595"/>
                </a:solidFill>
                <a:latin typeface="Helvetica" panose="020B0604020202020204" pitchFamily="34" charset="0"/>
                <a:cs typeface="Helvetica" panose="020B0604020202020204" pitchFamily="34" charset="0"/>
              </a:rPr>
              <a:t> </a:t>
            </a:r>
            <a:r>
              <a:rPr lang="es-MX" sz="2100">
                <a:latin typeface="Helvetica" panose="020B0604020202020204" pitchFamily="34" charset="0"/>
                <a:cs typeface="Helvetica" panose="020B0604020202020204" pitchFamily="34" charset="0"/>
              </a:rPr>
              <a:t>(MSP, por sus siglas en inglés) </a:t>
            </a:r>
            <a:r>
              <a:rPr lang="es-MX" sz="2100">
                <a:solidFill>
                  <a:srgbClr val="212529"/>
                </a:solidFill>
                <a:latin typeface="Helvetica" panose="020B0604020202020204" pitchFamily="34" charset="0"/>
                <a:cs typeface="Helvetica" panose="020B0604020202020204" pitchFamily="34" charset="0"/>
              </a:rPr>
              <a:t>ayudan a pagar sus costos de Medicare. Hay dos tipos de programas dependiendo de sus ingresos:</a:t>
            </a:r>
          </a:p>
          <a:p>
            <a:pPr>
              <a:buFont typeface="Arial" panose="020B0604020202020204" pitchFamily="34" charset="0"/>
              <a:buChar char="•"/>
            </a:pPr>
            <a:r>
              <a:rPr lang="es-MX" sz="2100">
                <a:solidFill>
                  <a:srgbClr val="212529"/>
                </a:solidFill>
                <a:latin typeface="Helvetica" panose="020B0604020202020204" pitchFamily="34" charset="0"/>
                <a:cs typeface="Helvetica" panose="020B0604020202020204" pitchFamily="34" charset="0"/>
              </a:rPr>
              <a:t>El </a:t>
            </a:r>
            <a:r>
              <a:rPr lang="es-MX" sz="2100" b="1">
                <a:solidFill>
                  <a:srgbClr val="212529"/>
                </a:solidFill>
                <a:latin typeface="Helvetica" panose="020B0604020202020204" pitchFamily="34" charset="0"/>
                <a:cs typeface="Helvetica" panose="020B0604020202020204" pitchFamily="34" charset="0"/>
              </a:rPr>
              <a:t>Beneficiario Calificado de Medicare </a:t>
            </a:r>
            <a:r>
              <a:rPr lang="es-MX" sz="2100">
                <a:solidFill>
                  <a:srgbClr val="212529"/>
                </a:solidFill>
                <a:latin typeface="Helvetica" panose="020B0604020202020204" pitchFamily="34" charset="0"/>
                <a:cs typeface="Helvetica" panose="020B0604020202020204" pitchFamily="34" charset="0"/>
              </a:rPr>
              <a:t>(QMB, por sus siglas en inglés) proporciona cobertura secundaria de Medicaid que paga sus gastos principales de Medicare y los costos de bolsillo. Por lo general, los beneficios de QMB cubrirán los mismos costos que </a:t>
            </a:r>
            <a:r>
              <a:rPr lang="es-MX" sz="2100" err="1">
                <a:solidFill>
                  <a:srgbClr val="212529"/>
                </a:solidFill>
                <a:latin typeface="Helvetica" panose="020B0604020202020204" pitchFamily="34" charset="0"/>
                <a:cs typeface="Helvetica" panose="020B0604020202020204" pitchFamily="34" charset="0"/>
              </a:rPr>
              <a:t>Medigap</a:t>
            </a:r>
            <a:r>
              <a:rPr lang="es-MX" sz="2100">
                <a:solidFill>
                  <a:srgbClr val="212529"/>
                </a:solidFill>
                <a:latin typeface="Helvetica" panose="020B0604020202020204" pitchFamily="34" charset="0"/>
                <a:cs typeface="Helvetica" panose="020B0604020202020204" pitchFamily="34" charset="0"/>
              </a:rPr>
              <a:t>. Si califica para QMB, no es necesario un plan </a:t>
            </a:r>
            <a:r>
              <a:rPr lang="es-MX" sz="2100" err="1">
                <a:solidFill>
                  <a:srgbClr val="212529"/>
                </a:solidFill>
                <a:latin typeface="Helvetica" panose="020B0604020202020204" pitchFamily="34" charset="0"/>
                <a:cs typeface="Helvetica" panose="020B0604020202020204" pitchFamily="34" charset="0"/>
              </a:rPr>
              <a:t>Medigap</a:t>
            </a:r>
            <a:r>
              <a:rPr lang="es-MX" sz="2100">
                <a:solidFill>
                  <a:srgbClr val="212529"/>
                </a:solidFill>
                <a:latin typeface="Helvetica" panose="020B0604020202020204" pitchFamily="34" charset="0"/>
                <a:cs typeface="Helvetica" panose="020B0604020202020204" pitchFamily="34" charset="0"/>
              </a:rPr>
              <a:t>, pero aún puede considerar un plan Medicare </a:t>
            </a:r>
            <a:r>
              <a:rPr lang="es-MX" sz="2100" err="1">
                <a:solidFill>
                  <a:srgbClr val="212529"/>
                </a:solidFill>
                <a:latin typeface="Helvetica" panose="020B0604020202020204" pitchFamily="34" charset="0"/>
                <a:cs typeface="Helvetica" panose="020B0604020202020204" pitchFamily="34" charset="0"/>
              </a:rPr>
              <a:t>Advantage</a:t>
            </a:r>
            <a:r>
              <a:rPr lang="es-MX" sz="2100" b="0" i="0">
                <a:solidFill>
                  <a:srgbClr val="212529"/>
                </a:solidFill>
                <a:effectLst/>
                <a:latin typeface="Helvetica" panose="020B0604020202020204" pitchFamily="34" charset="0"/>
                <a:cs typeface="Helvetica" panose="020B0604020202020204" pitchFamily="34" charset="0"/>
              </a:rPr>
              <a:t>.</a:t>
            </a:r>
          </a:p>
          <a:p>
            <a:pPr>
              <a:buFont typeface="Arial" panose="020B0604020202020204" pitchFamily="34" charset="0"/>
              <a:buChar char="•"/>
            </a:pPr>
            <a:r>
              <a:rPr lang="es-MX" sz="2100" b="1">
                <a:solidFill>
                  <a:srgbClr val="212529"/>
                </a:solidFill>
                <a:latin typeface="Helvetica" panose="020B0604020202020204" pitchFamily="34" charset="0"/>
                <a:cs typeface="Helvetica" panose="020B0604020202020204" pitchFamily="34" charset="0"/>
              </a:rPr>
              <a:t>Solo primas de la Parte B</a:t>
            </a:r>
            <a:r>
              <a:rPr lang="es-MX" sz="2100">
                <a:solidFill>
                  <a:srgbClr val="212529"/>
                </a:solidFill>
                <a:latin typeface="Helvetica" panose="020B0604020202020204" pitchFamily="34" charset="0"/>
                <a:cs typeface="Helvetica" panose="020B0604020202020204" pitchFamily="34" charset="0"/>
              </a:rPr>
              <a:t>: Para la mayoría de los miembros de Medicare, los gastos principales de la Parte B se deducen automáticamente de su cheque del Seguro Social. Si califica, este tipo de MSP </a:t>
            </a:r>
            <a:r>
              <a:rPr lang="es-MX" sz="2100" err="1">
                <a:solidFill>
                  <a:srgbClr val="212529"/>
                </a:solidFill>
                <a:latin typeface="Helvetica" panose="020B0604020202020204" pitchFamily="34" charset="0"/>
                <a:cs typeface="Helvetica" panose="020B0604020202020204" pitchFamily="34" charset="0"/>
              </a:rPr>
              <a:t>pued</a:t>
            </a:r>
            <a:r>
              <a:rPr lang="es-MX" sz="2100">
                <a:solidFill>
                  <a:srgbClr val="212529"/>
                </a:solidFill>
                <a:latin typeface="Helvetica" panose="020B0604020202020204" pitchFamily="34" charset="0"/>
                <a:cs typeface="Helvetica" panose="020B0604020202020204" pitchFamily="34" charset="0"/>
              </a:rPr>
              <a:t> e pagarla por usted. Este tipo de MSP no proporciona beneficios adicionales más allá de pagar gastos principales, por lo que no reemplaza un plan </a:t>
            </a:r>
            <a:r>
              <a:rPr lang="es-MX" sz="2100" err="1">
                <a:solidFill>
                  <a:srgbClr val="212529"/>
                </a:solidFill>
                <a:latin typeface="Helvetica" panose="020B0604020202020204" pitchFamily="34" charset="0"/>
                <a:cs typeface="Helvetica" panose="020B0604020202020204" pitchFamily="34" charset="0"/>
              </a:rPr>
              <a:t>Medigap</a:t>
            </a:r>
            <a:r>
              <a:rPr lang="es-MX" sz="2100">
                <a:solidFill>
                  <a:srgbClr val="212529"/>
                </a:solidFill>
                <a:latin typeface="Helvetica" panose="020B0604020202020204" pitchFamily="34" charset="0"/>
                <a:cs typeface="Helvetica" panose="020B0604020202020204" pitchFamily="34" charset="0"/>
              </a:rPr>
              <a:t> o Medicare </a:t>
            </a:r>
            <a:r>
              <a:rPr lang="es-MX" sz="2100" err="1">
                <a:solidFill>
                  <a:srgbClr val="212529"/>
                </a:solidFill>
                <a:latin typeface="Helvetica" panose="020B0604020202020204" pitchFamily="34" charset="0"/>
                <a:cs typeface="Helvetica" panose="020B0604020202020204" pitchFamily="34" charset="0"/>
              </a:rPr>
              <a:t>Advantage</a:t>
            </a:r>
            <a:r>
              <a:rPr lang="es-MX" sz="2100" b="0" i="0">
                <a:solidFill>
                  <a:srgbClr val="212529"/>
                </a:solidFill>
                <a:effectLst/>
                <a:latin typeface="Helvetica" panose="020B0604020202020204" pitchFamily="34" charset="0"/>
                <a:cs typeface="Helvetica" panose="020B0604020202020204" pitchFamily="34" charset="0"/>
              </a:rPr>
              <a:t>.</a:t>
            </a:r>
          </a:p>
          <a:p>
            <a:r>
              <a:rPr lang="es-MX" sz="2100">
                <a:solidFill>
                  <a:srgbClr val="212529"/>
                </a:solidFill>
                <a:latin typeface="Helvetica" panose="020B0604020202020204" pitchFamily="34" charset="0"/>
                <a:cs typeface="Helvetica" panose="020B0604020202020204" pitchFamily="34" charset="0"/>
              </a:rPr>
              <a:t>Además, tener un MSP lo califica automáticamente para la </a:t>
            </a:r>
            <a:r>
              <a:rPr lang="es-MX" sz="2100" b="0" i="0" u="none" strike="noStrike">
                <a:solidFill>
                  <a:srgbClr val="025595"/>
                </a:solidFill>
                <a:effectLst/>
                <a:latin typeface="Helvetica" panose="020B0604020202020204" pitchFamily="34" charset="0"/>
                <a:cs typeface="Helvetica" panose="020B0604020202020204" pitchFamily="34" charset="0"/>
                <a:hlinkClick r:id="rId6"/>
              </a:rPr>
              <a:t>Subsidio de Medicare Parte D para Personas de Bajos Ingresos</a:t>
            </a:r>
            <a:r>
              <a:rPr lang="es-MX" sz="2100" b="0" i="0" u="none" strike="noStrike">
                <a:solidFill>
                  <a:srgbClr val="025595"/>
                </a:solidFill>
                <a:effectLst/>
                <a:latin typeface="Helvetica" panose="020B0604020202020204" pitchFamily="34" charset="0"/>
                <a:cs typeface="Helvetica" panose="020B0604020202020204" pitchFamily="34" charset="0"/>
              </a:rPr>
              <a:t> </a:t>
            </a:r>
            <a:r>
              <a:rPr lang="es-MX" sz="2100">
                <a:solidFill>
                  <a:srgbClr val="212529"/>
                </a:solidFill>
                <a:latin typeface="Helvetica" panose="020B0604020202020204" pitchFamily="34" charset="0"/>
                <a:cs typeface="Helvetica" panose="020B0604020202020204" pitchFamily="34" charset="0"/>
              </a:rPr>
              <a:t>(LIS o Extra </a:t>
            </a:r>
            <a:r>
              <a:rPr lang="es-MX" sz="2100" err="1">
                <a:solidFill>
                  <a:srgbClr val="212529"/>
                </a:solidFill>
                <a:latin typeface="Helvetica" panose="020B0604020202020204" pitchFamily="34" charset="0"/>
                <a:cs typeface="Helvetica" panose="020B0604020202020204" pitchFamily="34" charset="0"/>
              </a:rPr>
              <a:t>Help</a:t>
            </a:r>
            <a:r>
              <a:rPr lang="es-MX" sz="2100">
                <a:solidFill>
                  <a:srgbClr val="212529"/>
                </a:solidFill>
                <a:latin typeface="Helvetica" panose="020B0604020202020204" pitchFamily="34" charset="0"/>
                <a:cs typeface="Helvetica" panose="020B0604020202020204" pitchFamily="34" charset="0"/>
              </a:rPr>
              <a:t>, por sus siglas en Inglés) que ayuda a pagar los medicamentos recetados</a:t>
            </a:r>
            <a:r>
              <a:rPr lang="en-US" sz="2100">
                <a:solidFill>
                  <a:srgbClr val="212529"/>
                </a:solidFill>
                <a:latin typeface="Helvetica" panose="020B0604020202020204" pitchFamily="34" charset="0"/>
                <a:cs typeface="Helvetica" panose="020B0604020202020204" pitchFamily="34" charset="0"/>
              </a:rPr>
              <a:t>.</a:t>
            </a:r>
            <a:endParaRPr lang="en-US" sz="2100" b="0" i="0">
              <a:solidFill>
                <a:srgbClr val="212529"/>
              </a:solidFill>
              <a:effectLst/>
              <a:latin typeface="Helvetica" panose="020B0604020202020204" pitchFamily="34" charset="0"/>
              <a:cs typeface="Helvetica" panose="020B0604020202020204" pitchFamily="34" charset="0"/>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25990" y="168967"/>
            <a:ext cx="10861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defRPr/>
            </a:pPr>
            <a:r>
              <a:rPr lang="en-US" sz="3600" b="1" err="1">
                <a:solidFill>
                  <a:srgbClr val="064276"/>
                </a:solidFill>
                <a:latin typeface="Helvetica"/>
                <a:cs typeface="Helvetica"/>
              </a:rPr>
              <a:t>Programas</a:t>
            </a:r>
            <a:r>
              <a:rPr lang="en-US" sz="3600" b="1">
                <a:solidFill>
                  <a:srgbClr val="064276"/>
                </a:solidFill>
                <a:latin typeface="Helvetica"/>
                <a:cs typeface="Helvetica"/>
              </a:rPr>
              <a:t> de </a:t>
            </a:r>
            <a:r>
              <a:rPr lang="en-US" sz="3600" b="1" err="1">
                <a:solidFill>
                  <a:srgbClr val="064276"/>
                </a:solidFill>
                <a:latin typeface="Helvetica"/>
                <a:cs typeface="Helvetica"/>
              </a:rPr>
              <a:t>ahorros</a:t>
            </a:r>
            <a:r>
              <a:rPr lang="en-US" sz="3600" b="1">
                <a:solidFill>
                  <a:srgbClr val="064276"/>
                </a:solidFill>
                <a:latin typeface="Helvetica"/>
                <a:cs typeface="Helvetica"/>
              </a:rPr>
              <a:t> de Medicare</a:t>
            </a:r>
            <a:endParaRPr kumimoji="0" lang="en-US" sz="1800" b="0" i="0" u="none" strike="noStrike" kern="1200" cap="none" spc="0" normalizeH="0" baseline="0" noProof="0">
              <a:ln>
                <a:noFill/>
              </a:ln>
              <a:solidFill>
                <a:srgbClr val="064276"/>
              </a:solidFill>
              <a:effectLst/>
              <a:highlight>
                <a:srgbClr val="FFFF00"/>
              </a:highlight>
              <a:uLnTx/>
              <a:uFillTx/>
              <a:latin typeface="Arial" panose="020B0604020202020204"/>
              <a:ea typeface="+mj-ea"/>
              <a:cs typeface="+mj-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25990" y="826687"/>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317514630"/>
      </p:ext>
    </p:extLst>
  </p:cSld>
  <p:clrMapOvr>
    <a:masterClrMapping/>
  </p:clrMapOvr>
  <p:extLst>
    <p:ext uri="{6950BFC3-D8DA-4A85-94F7-54DA5524770B}">
      <p188:commentRel xmlns:p188="http://schemas.microsoft.com/office/powerpoint/2018/8/main" r:id="rId4"/>
    </p:ext>
  </p:extLs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556266" y="1351280"/>
            <a:ext cx="11092719" cy="5222239"/>
          </a:xfrm>
        </p:spPr>
        <p:txBody>
          <a:bodyPr lIns="91440" tIns="45720" rIns="91440" bIns="45720" anchor="t">
            <a:noAutofit/>
          </a:bodyPr>
          <a:lstStyle/>
          <a:p>
            <a:r>
              <a:rPr lang="en-US">
                <a:latin typeface="Arial"/>
                <a:cs typeface="Arial"/>
              </a:rPr>
              <a:t>Renewal timeline overview:</a:t>
            </a:r>
            <a:endParaRPr lang="en-US" i="0" u="none" strike="noStrike" baseline="0">
              <a:latin typeface="Arial"/>
              <a:cs typeface="Arial"/>
            </a:endParaRPr>
          </a:p>
          <a:p>
            <a:pPr marL="342900" indent="-342900">
              <a:buClr>
                <a:schemeClr val="tx1"/>
              </a:buClr>
              <a:buFont typeface="Arial" panose="020B0604020202020204" pitchFamily="34" charset="0"/>
              <a:buChar char="•"/>
            </a:pPr>
            <a:r>
              <a:rPr lang="en-US" b="1" i="0" u="none" strike="noStrike" baseline="0">
                <a:latin typeface="Arial"/>
                <a:cs typeface="Arial"/>
              </a:rPr>
              <a:t>Through September 2024</a:t>
            </a:r>
            <a:r>
              <a:rPr lang="en-US" b="0" i="0" u="none" strike="noStrike" baseline="0">
                <a:latin typeface="Arial"/>
                <a:cs typeface="Arial"/>
              </a:rPr>
              <a:t>:</a:t>
            </a:r>
          </a:p>
          <a:p>
            <a:pPr marL="1143000" lvl="1">
              <a:buClr>
                <a:schemeClr val="tx1"/>
              </a:buClr>
              <a:buSzPct val="85000"/>
              <a:buFont typeface="Wingdings" panose="05000000000000000000" pitchFamily="2" charset="2"/>
              <a:buChar char="§"/>
            </a:pPr>
            <a:r>
              <a:rPr lang="en-US">
                <a:latin typeface="Arial"/>
                <a:cs typeface="Arial"/>
              </a:rPr>
              <a:t>All renewals have extended timelines</a:t>
            </a:r>
            <a:endParaRPr lang="en-US" b="0" i="0" u="none" strike="noStrike" baseline="0">
              <a:latin typeface="Arial"/>
              <a:cs typeface="Arial"/>
            </a:endParaRPr>
          </a:p>
          <a:p>
            <a:pPr marL="342900" indent="-342900">
              <a:buClr>
                <a:schemeClr val="tx1"/>
              </a:buClr>
              <a:buFont typeface="Arial" panose="020B0604020202020204" pitchFamily="34" charset="0"/>
              <a:buChar char="•"/>
            </a:pPr>
            <a:r>
              <a:rPr lang="en-US" b="1" i="0" u="none" strike="noStrike" baseline="0">
                <a:latin typeface="Arial"/>
                <a:cs typeface="Arial"/>
              </a:rPr>
              <a:t>October 2024 – November 2024</a:t>
            </a:r>
            <a:r>
              <a:rPr lang="en-US" b="0" i="0" u="none" strike="noStrike" baseline="0">
                <a:latin typeface="Arial"/>
                <a:cs typeface="Arial"/>
              </a:rPr>
              <a:t>:</a:t>
            </a:r>
          </a:p>
          <a:p>
            <a:pPr marL="1143000" lvl="1">
              <a:buClr>
                <a:schemeClr val="tx1"/>
              </a:buClr>
              <a:buSzPct val="85000"/>
              <a:buFont typeface="Wingdings" panose="05000000000000000000" pitchFamily="2" charset="2"/>
              <a:buChar char="§"/>
            </a:pPr>
            <a:r>
              <a:rPr lang="en-US">
                <a:latin typeface="Arial"/>
                <a:cs typeface="Arial"/>
              </a:rPr>
              <a:t>Response timelines </a:t>
            </a:r>
            <a:r>
              <a:rPr lang="en-US" b="0" i="0" u="none" strike="noStrike" baseline="0">
                <a:latin typeface="Arial"/>
                <a:cs typeface="Arial"/>
              </a:rPr>
              <a:t>for renewals will transition to normal timelines</a:t>
            </a:r>
            <a:endParaRPr lang="en-US">
              <a:latin typeface="Arial"/>
              <a:cs typeface="Arial"/>
            </a:endParaRPr>
          </a:p>
          <a:p>
            <a:pPr marL="342900" indent="-342900">
              <a:buClr>
                <a:schemeClr val="tx1"/>
              </a:buClr>
              <a:buFont typeface="Arial" panose="020B0604020202020204" pitchFamily="34" charset="0"/>
              <a:buChar char="•"/>
            </a:pPr>
            <a:r>
              <a:rPr lang="en-US" b="1" i="0" u="none" strike="noStrike" baseline="0">
                <a:latin typeface="Arial"/>
                <a:cs typeface="Arial"/>
              </a:rPr>
              <a:t>Starting December 2024</a:t>
            </a:r>
            <a:r>
              <a:rPr lang="en-US" b="0" i="0" u="none" strike="noStrike" baseline="0">
                <a:latin typeface="Arial"/>
                <a:cs typeface="Arial"/>
              </a:rPr>
              <a:t>:</a:t>
            </a:r>
          </a:p>
          <a:p>
            <a:pPr marL="1143000" lvl="1">
              <a:buClr>
                <a:schemeClr val="tx1"/>
              </a:buClr>
              <a:buSzPct val="85000"/>
              <a:buFont typeface="Wingdings" panose="05000000000000000000" pitchFamily="2" charset="2"/>
              <a:buChar char="§"/>
            </a:pPr>
            <a:r>
              <a:rPr lang="en-US">
                <a:latin typeface="Arial"/>
                <a:cs typeface="Arial"/>
              </a:rPr>
              <a:t>N</a:t>
            </a:r>
            <a:r>
              <a:rPr lang="en-US" b="0" i="0" u="none" strike="noStrike" baseline="0">
                <a:latin typeface="Arial"/>
                <a:cs typeface="Arial"/>
              </a:rPr>
              <a:t>otice of closures begin to return to normal length</a:t>
            </a:r>
            <a:r>
              <a:rPr lang="en-US" b="0" i="0" u="none" strike="noStrike" baseline="0">
                <a:highlight>
                  <a:srgbClr val="FFFF00"/>
                </a:highlight>
                <a:latin typeface="Arial"/>
                <a:cs typeface="Arial"/>
              </a:rPr>
              <a:t>. </a:t>
            </a:r>
          </a:p>
          <a:p>
            <a:pPr marL="342900" indent="-342900">
              <a:buClr>
                <a:schemeClr val="tx1"/>
              </a:buClr>
              <a:buFont typeface="Arial" panose="020B0604020202020204" pitchFamily="34" charset="0"/>
              <a:buChar char="•"/>
            </a:pPr>
            <a:r>
              <a:rPr lang="en-US" b="1" i="0" u="none" strike="noStrike" baseline="0">
                <a:latin typeface="Arial"/>
                <a:cs typeface="Arial"/>
              </a:rPr>
              <a:t>March 2025</a:t>
            </a:r>
            <a:r>
              <a:rPr lang="en-US" b="0" i="0" u="none" strike="noStrike" baseline="0">
                <a:latin typeface="Arial"/>
                <a:cs typeface="Arial"/>
              </a:rPr>
              <a:t>:</a:t>
            </a:r>
          </a:p>
          <a:p>
            <a:pPr marL="1143000" lvl="1">
              <a:buClr>
                <a:schemeClr val="tx1"/>
              </a:buClr>
              <a:buSzPct val="85000"/>
              <a:buFont typeface="Wingdings" panose="05000000000000000000" pitchFamily="2" charset="2"/>
              <a:buChar char="§"/>
            </a:pPr>
            <a:r>
              <a:rPr lang="en-US">
                <a:latin typeface="Arial"/>
                <a:cs typeface="Arial"/>
              </a:rPr>
              <a:t>A</a:t>
            </a:r>
            <a:r>
              <a:rPr lang="en-US" b="0" i="0" u="none" strike="noStrike" baseline="0">
                <a:latin typeface="Arial"/>
                <a:cs typeface="Arial"/>
              </a:rPr>
              <a:t>ll renewals will return to normal timelines, including </a:t>
            </a:r>
            <a:r>
              <a:rPr lang="en-US">
                <a:latin typeface="Arial"/>
                <a:cs typeface="Arial"/>
              </a:rPr>
              <a:t>30-day response</a:t>
            </a:r>
            <a:r>
              <a:rPr lang="en-US" b="0" i="0" u="none" strike="noStrike" baseline="0">
                <a:latin typeface="Arial"/>
                <a:cs typeface="Arial"/>
              </a:rPr>
              <a:t> times for requests for information</a:t>
            </a:r>
            <a:r>
              <a:rPr lang="en-US" b="0" i="0" u="none" strike="noStrike" baseline="0">
                <a:highlight>
                  <a:srgbClr val="FFFF00"/>
                </a:highlight>
                <a:latin typeface="Arial"/>
                <a:cs typeface="Arial"/>
              </a:rPr>
              <a:t>.</a:t>
            </a:r>
            <a:r>
              <a:rPr lang="en-US" b="0" i="0" u="none" strike="noStrike" baseline="0">
                <a:latin typeface="Arial"/>
                <a:cs typeface="Arial"/>
              </a:rPr>
              <a:t> </a:t>
            </a:r>
          </a:p>
          <a:p>
            <a:endParaRPr lang="en-US" sz="1800" b="0" i="0" u="none" strike="noStrike" baseline="0">
              <a:solidFill>
                <a:srgbClr val="000000"/>
              </a:solidFill>
              <a:latin typeface="Helvetica" panose="020B0604020202020204" pitchFamily="34" charset="0"/>
              <a:cs typeface="Helvetica" panose="020B0604020202020204" pitchFamily="34" charset="0"/>
            </a:endParaRPr>
          </a:p>
          <a:p>
            <a:endParaRPr lang="en-US" sz="1800" b="0" i="0" u="none" strike="noStrike" baseline="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endParaRPr lang="en-US" b="0" i="0" u="none" strike="noStrike" baseline="0">
              <a:latin typeface="Helvetica" panose="020B0604020202020204" pitchFamily="34" charset="0"/>
              <a:cs typeface="Helvetica" panose="020B0604020202020204" pitchFamily="34" charset="0"/>
            </a:endParaRPr>
          </a:p>
          <a:p>
            <a:endParaRPr lang="en-US">
              <a:latin typeface="Helvetica" panose="020B0604020202020204" pitchFamily="34" charset="0"/>
              <a:ea typeface="MS Mincho" panose="02020609040205080304" pitchFamily="49" charset="-128"/>
              <a:cs typeface="Helvetica" panose="020B0604020202020204" pitchFamily="34" charset="0"/>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43015" y="456599"/>
            <a:ext cx="1163573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64276"/>
                </a:solidFill>
                <a:effectLst/>
                <a:uLnTx/>
                <a:uFillTx/>
                <a:latin typeface="Arial" panose="020B0604020202020204" pitchFamily="34" charset="0"/>
                <a:cs typeface="Arial" panose="020B0604020202020204" pitchFamily="34" charset="0"/>
              </a:rPr>
              <a:t>Unwinding and normal renewal timelines</a:t>
            </a: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37791473"/>
      </p:ext>
    </p:extLst>
  </p:cSld>
  <p:clrMapOvr>
    <a:masterClrMapping/>
  </p:clrMapOvr>
  <p:extLst>
    <p:ext uri="{6950BFC3-D8DA-4A85-94F7-54DA5524770B}">
      <p188:commentRel xmlns:p188="http://schemas.microsoft.com/office/powerpoint/2018/8/main" r:id="rId4"/>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556266" y="1319006"/>
            <a:ext cx="11092719" cy="5222239"/>
          </a:xfrm>
        </p:spPr>
        <p:txBody>
          <a:bodyPr lIns="91440" tIns="45720" rIns="91440" bIns="45720" anchor="t">
            <a:noAutofit/>
          </a:bodyPr>
          <a:lstStyle/>
          <a:p>
            <a:r>
              <a:rPr lang="en-US" err="1">
                <a:latin typeface="Arial"/>
                <a:cs typeface="Arial"/>
              </a:rPr>
              <a:t>Resumen</a:t>
            </a:r>
            <a:r>
              <a:rPr lang="en-US">
                <a:latin typeface="Arial"/>
                <a:cs typeface="Arial"/>
              </a:rPr>
              <a:t> del </a:t>
            </a:r>
            <a:r>
              <a:rPr lang="en-US" err="1">
                <a:latin typeface="Arial"/>
                <a:cs typeface="Arial"/>
              </a:rPr>
              <a:t>calendario</a:t>
            </a:r>
            <a:r>
              <a:rPr lang="en-US">
                <a:latin typeface="Arial"/>
                <a:cs typeface="Arial"/>
              </a:rPr>
              <a:t> de </a:t>
            </a:r>
            <a:r>
              <a:rPr lang="en-US" err="1">
                <a:latin typeface="Arial"/>
                <a:cs typeface="Arial"/>
              </a:rPr>
              <a:t>renovaciones</a:t>
            </a:r>
            <a:r>
              <a:rPr lang="en-US">
                <a:latin typeface="Arial"/>
                <a:cs typeface="Arial"/>
              </a:rPr>
              <a:t>:</a:t>
            </a:r>
            <a:endParaRPr lang="en-US" i="0" u="none" strike="noStrike" baseline="0">
              <a:latin typeface="Arial"/>
              <a:cs typeface="Arial"/>
            </a:endParaRPr>
          </a:p>
          <a:p>
            <a:pPr marL="342900" indent="-342900">
              <a:buClr>
                <a:schemeClr val="tx1"/>
              </a:buClr>
              <a:buFont typeface="Arial" panose="020B0604020202020204" pitchFamily="34" charset="0"/>
              <a:buChar char="•"/>
            </a:pPr>
            <a:r>
              <a:rPr lang="en-US" b="1" i="0" u="none" strike="noStrike" baseline="0">
                <a:latin typeface="Arial"/>
                <a:cs typeface="Arial"/>
              </a:rPr>
              <a:t>Hasta </a:t>
            </a:r>
            <a:r>
              <a:rPr lang="en-US" b="1" i="0" u="none" strike="noStrike" baseline="0" err="1">
                <a:latin typeface="Arial"/>
                <a:cs typeface="Arial"/>
              </a:rPr>
              <a:t>septiembre</a:t>
            </a:r>
            <a:r>
              <a:rPr lang="en-US" b="1" i="0" u="none" strike="noStrike" baseline="0">
                <a:latin typeface="Arial"/>
                <a:cs typeface="Arial"/>
              </a:rPr>
              <a:t> de 2024</a:t>
            </a:r>
            <a:r>
              <a:rPr lang="en-US" b="0" i="0" u="none" strike="noStrike" baseline="0">
                <a:latin typeface="Arial"/>
                <a:cs typeface="Arial"/>
              </a:rPr>
              <a:t>:</a:t>
            </a:r>
          </a:p>
          <a:p>
            <a:pPr marL="1143000" lvl="1">
              <a:buClr>
                <a:schemeClr val="tx1"/>
              </a:buClr>
              <a:buSzPct val="85000"/>
              <a:buFont typeface="Wingdings" panose="05000000000000000000" pitchFamily="2" charset="2"/>
              <a:buChar char="§"/>
            </a:pPr>
            <a:r>
              <a:rPr lang="en-US">
                <a:latin typeface="Arial"/>
                <a:cs typeface="Arial"/>
              </a:rPr>
              <a:t>Se </a:t>
            </a:r>
            <a:r>
              <a:rPr lang="en-US" err="1">
                <a:latin typeface="Arial"/>
                <a:cs typeface="Arial"/>
              </a:rPr>
              <a:t>extendieron</a:t>
            </a:r>
            <a:r>
              <a:rPr lang="en-US">
                <a:latin typeface="Arial"/>
                <a:cs typeface="Arial"/>
              </a:rPr>
              <a:t> </a:t>
            </a:r>
            <a:r>
              <a:rPr lang="en-US" err="1">
                <a:latin typeface="Arial"/>
                <a:cs typeface="Arial"/>
              </a:rPr>
              <a:t>los</a:t>
            </a:r>
            <a:r>
              <a:rPr lang="en-US">
                <a:latin typeface="Arial"/>
                <a:cs typeface="Arial"/>
              </a:rPr>
              <a:t> </a:t>
            </a:r>
            <a:r>
              <a:rPr lang="en-US" err="1">
                <a:latin typeface="Arial"/>
                <a:cs typeface="Arial"/>
              </a:rPr>
              <a:t>plazos</a:t>
            </a:r>
            <a:r>
              <a:rPr lang="en-US">
                <a:latin typeface="Arial"/>
                <a:cs typeface="Arial"/>
              </a:rPr>
              <a:t> a </a:t>
            </a:r>
            <a:r>
              <a:rPr lang="en-US" err="1">
                <a:latin typeface="Arial"/>
                <a:cs typeface="Arial"/>
              </a:rPr>
              <a:t>todas</a:t>
            </a:r>
            <a:r>
              <a:rPr lang="en-US">
                <a:latin typeface="Arial"/>
                <a:cs typeface="Arial"/>
              </a:rPr>
              <a:t> las </a:t>
            </a:r>
            <a:r>
              <a:rPr lang="en-US" err="1">
                <a:latin typeface="Arial"/>
                <a:cs typeface="Arial"/>
              </a:rPr>
              <a:t>renovaciones</a:t>
            </a:r>
            <a:r>
              <a:rPr lang="en-US">
                <a:latin typeface="Arial"/>
                <a:cs typeface="Arial"/>
              </a:rPr>
              <a:t>.</a:t>
            </a:r>
            <a:endParaRPr lang="en-US" b="0" i="0" u="none" strike="noStrike" baseline="0">
              <a:latin typeface="Arial"/>
              <a:cs typeface="Arial"/>
            </a:endParaRPr>
          </a:p>
          <a:p>
            <a:pPr marL="342900" indent="-342900">
              <a:buClr>
                <a:schemeClr val="tx1"/>
              </a:buClr>
              <a:buFont typeface="Arial" panose="020B0604020202020204" pitchFamily="34" charset="0"/>
              <a:buChar char="•"/>
            </a:pPr>
            <a:r>
              <a:rPr lang="en-US" b="1" i="0" u="none" strike="noStrike" baseline="0" err="1">
                <a:latin typeface="Arial"/>
                <a:cs typeface="Arial"/>
              </a:rPr>
              <a:t>Octubre</a:t>
            </a:r>
            <a:r>
              <a:rPr lang="en-US" b="1" i="0" u="none" strike="noStrike" baseline="0">
                <a:latin typeface="Arial"/>
                <a:cs typeface="Arial"/>
              </a:rPr>
              <a:t> 2024 – </a:t>
            </a:r>
            <a:r>
              <a:rPr lang="en-US" b="1" i="0" u="none" strike="noStrike" baseline="0" err="1">
                <a:latin typeface="Arial"/>
                <a:cs typeface="Arial"/>
              </a:rPr>
              <a:t>Noviembre</a:t>
            </a:r>
            <a:r>
              <a:rPr lang="en-US" b="1" i="0" u="none" strike="noStrike" baseline="0">
                <a:latin typeface="Arial"/>
                <a:cs typeface="Arial"/>
              </a:rPr>
              <a:t> 2024</a:t>
            </a:r>
            <a:r>
              <a:rPr lang="en-US" b="0" i="0" u="none" strike="noStrike" baseline="0">
                <a:latin typeface="Arial"/>
                <a:cs typeface="Arial"/>
              </a:rPr>
              <a:t>:</a:t>
            </a:r>
          </a:p>
          <a:p>
            <a:pPr marL="1143000" lvl="1">
              <a:buClr>
                <a:schemeClr val="tx1"/>
              </a:buClr>
              <a:buSzPct val="85000"/>
              <a:buFont typeface="Wingdings" panose="05000000000000000000" pitchFamily="2" charset="2"/>
              <a:buChar char="§"/>
            </a:pPr>
            <a:r>
              <a:rPr lang="en-US">
                <a:latin typeface="Arial"/>
                <a:cs typeface="Arial"/>
              </a:rPr>
              <a:t>Los </a:t>
            </a:r>
            <a:r>
              <a:rPr lang="en-US" err="1">
                <a:latin typeface="Arial"/>
                <a:cs typeface="Arial"/>
              </a:rPr>
              <a:t>plazos</a:t>
            </a:r>
            <a:r>
              <a:rPr lang="en-US">
                <a:latin typeface="Arial"/>
                <a:cs typeface="Arial"/>
              </a:rPr>
              <a:t> de </a:t>
            </a:r>
            <a:r>
              <a:rPr lang="en-US" err="1">
                <a:latin typeface="Arial"/>
                <a:cs typeface="Arial"/>
              </a:rPr>
              <a:t>respuestas</a:t>
            </a:r>
            <a:r>
              <a:rPr lang="en-US">
                <a:latin typeface="Arial"/>
                <a:cs typeface="Arial"/>
              </a:rPr>
              <a:t> para las </a:t>
            </a:r>
            <a:r>
              <a:rPr lang="en-US" err="1">
                <a:latin typeface="Arial"/>
                <a:cs typeface="Arial"/>
              </a:rPr>
              <a:t>renovaciones</a:t>
            </a:r>
            <a:r>
              <a:rPr lang="en-US">
                <a:latin typeface="Arial"/>
                <a:cs typeface="Arial"/>
              </a:rPr>
              <a:t> </a:t>
            </a:r>
            <a:r>
              <a:rPr lang="en-US" err="1">
                <a:latin typeface="Arial"/>
                <a:cs typeface="Arial"/>
              </a:rPr>
              <a:t>pasarán</a:t>
            </a:r>
            <a:r>
              <a:rPr lang="en-US">
                <a:latin typeface="Arial"/>
                <a:cs typeface="Arial"/>
              </a:rPr>
              <a:t> a ser </a:t>
            </a:r>
            <a:r>
              <a:rPr lang="en-US" err="1">
                <a:latin typeface="Arial"/>
                <a:cs typeface="Arial"/>
              </a:rPr>
              <a:t>los</a:t>
            </a:r>
            <a:r>
              <a:rPr lang="en-US">
                <a:latin typeface="Arial"/>
                <a:cs typeface="Arial"/>
              </a:rPr>
              <a:t> </a:t>
            </a:r>
            <a:r>
              <a:rPr lang="en-US" err="1">
                <a:latin typeface="Arial"/>
                <a:cs typeface="Arial"/>
              </a:rPr>
              <a:t>plazos</a:t>
            </a:r>
            <a:r>
              <a:rPr lang="en-US">
                <a:latin typeface="Arial"/>
                <a:cs typeface="Arial"/>
              </a:rPr>
              <a:t> </a:t>
            </a:r>
            <a:r>
              <a:rPr lang="en-US" err="1">
                <a:latin typeface="Arial"/>
                <a:cs typeface="Arial"/>
              </a:rPr>
              <a:t>normales</a:t>
            </a:r>
            <a:r>
              <a:rPr lang="en-US">
                <a:latin typeface="Arial"/>
                <a:cs typeface="Arial"/>
              </a:rPr>
              <a:t>.</a:t>
            </a:r>
          </a:p>
          <a:p>
            <a:pPr marL="342900" indent="-342900">
              <a:buClr>
                <a:schemeClr val="tx1"/>
              </a:buClr>
              <a:buFont typeface="Arial" panose="020B0604020202020204" pitchFamily="34" charset="0"/>
              <a:buChar char="•"/>
            </a:pPr>
            <a:r>
              <a:rPr lang="en-US" b="1" i="0" u="none" strike="noStrike" baseline="0">
                <a:latin typeface="Arial"/>
                <a:cs typeface="Arial"/>
              </a:rPr>
              <a:t>A </a:t>
            </a:r>
            <a:r>
              <a:rPr lang="en-US" b="1" i="0" u="none" strike="noStrike" baseline="0" err="1">
                <a:latin typeface="Arial"/>
                <a:cs typeface="Arial"/>
              </a:rPr>
              <a:t>partir</a:t>
            </a:r>
            <a:r>
              <a:rPr lang="en-US" b="1" i="0" u="none" strike="noStrike" baseline="0">
                <a:latin typeface="Arial"/>
                <a:cs typeface="Arial"/>
              </a:rPr>
              <a:t> de </a:t>
            </a:r>
            <a:r>
              <a:rPr lang="en-US" b="1" i="0" u="none" strike="noStrike" baseline="0" err="1">
                <a:latin typeface="Arial"/>
                <a:cs typeface="Arial"/>
              </a:rPr>
              <a:t>diciembre</a:t>
            </a:r>
            <a:r>
              <a:rPr lang="en-US" b="1" i="0" u="none" strike="noStrike" baseline="0">
                <a:latin typeface="Arial"/>
                <a:cs typeface="Arial"/>
              </a:rPr>
              <a:t> de 2024</a:t>
            </a:r>
            <a:r>
              <a:rPr lang="en-US" b="0" i="0" u="none" strike="noStrike" baseline="0">
                <a:latin typeface="Arial"/>
                <a:cs typeface="Arial"/>
              </a:rPr>
              <a:t>:</a:t>
            </a:r>
          </a:p>
          <a:p>
            <a:pPr marL="1143000" lvl="1">
              <a:buClr>
                <a:schemeClr val="tx1"/>
              </a:buClr>
              <a:buSzPct val="85000"/>
              <a:buFont typeface="Wingdings" panose="05000000000000000000" pitchFamily="2" charset="2"/>
              <a:buChar char="§"/>
            </a:pPr>
            <a:r>
              <a:rPr lang="en-US">
                <a:latin typeface="Arial"/>
                <a:cs typeface="Arial"/>
              </a:rPr>
              <a:t>Los </a:t>
            </a:r>
            <a:r>
              <a:rPr lang="en-US" err="1">
                <a:latin typeface="Arial"/>
                <a:cs typeface="Arial"/>
              </a:rPr>
              <a:t>avisos</a:t>
            </a:r>
            <a:r>
              <a:rPr lang="en-US">
                <a:latin typeface="Arial"/>
                <a:cs typeface="Arial"/>
              </a:rPr>
              <a:t> de </a:t>
            </a:r>
            <a:r>
              <a:rPr lang="en-US" err="1">
                <a:latin typeface="Arial"/>
                <a:cs typeface="Arial"/>
              </a:rPr>
              <a:t>cierre</a:t>
            </a:r>
            <a:r>
              <a:rPr lang="en-US">
                <a:latin typeface="Arial"/>
                <a:cs typeface="Arial"/>
              </a:rPr>
              <a:t> </a:t>
            </a:r>
            <a:r>
              <a:rPr lang="en-US" err="1">
                <a:latin typeface="Arial"/>
                <a:cs typeface="Arial"/>
              </a:rPr>
              <a:t>comienzan</a:t>
            </a:r>
            <a:r>
              <a:rPr lang="en-US">
                <a:latin typeface="Arial"/>
                <a:cs typeface="Arial"/>
              </a:rPr>
              <a:t> a </a:t>
            </a:r>
            <a:r>
              <a:rPr lang="en-US" err="1">
                <a:latin typeface="Arial"/>
                <a:cs typeface="Arial"/>
              </a:rPr>
              <a:t>volver</a:t>
            </a:r>
            <a:r>
              <a:rPr lang="en-US">
                <a:latin typeface="Arial"/>
                <a:cs typeface="Arial"/>
              </a:rPr>
              <a:t> a </a:t>
            </a:r>
            <a:r>
              <a:rPr lang="en-US" err="1">
                <a:latin typeface="Arial"/>
                <a:cs typeface="Arial"/>
              </a:rPr>
              <a:t>su</a:t>
            </a:r>
            <a:r>
              <a:rPr lang="en-US">
                <a:latin typeface="Arial"/>
                <a:cs typeface="Arial"/>
              </a:rPr>
              <a:t> </a:t>
            </a:r>
            <a:r>
              <a:rPr lang="en-US" err="1">
                <a:latin typeface="Arial"/>
                <a:cs typeface="Arial"/>
              </a:rPr>
              <a:t>duración</a:t>
            </a:r>
            <a:r>
              <a:rPr lang="en-US">
                <a:latin typeface="Arial"/>
                <a:cs typeface="Arial"/>
              </a:rPr>
              <a:t> normal.</a:t>
            </a:r>
            <a:endParaRPr lang="en-US" b="0" i="0" u="none" strike="noStrike" baseline="0">
              <a:latin typeface="Arial"/>
              <a:cs typeface="Arial"/>
            </a:endParaRPr>
          </a:p>
          <a:p>
            <a:pPr marL="342900" indent="-342900">
              <a:buClr>
                <a:schemeClr val="tx1"/>
              </a:buClr>
              <a:buFont typeface="Arial" panose="020B0604020202020204" pitchFamily="34" charset="0"/>
              <a:buChar char="•"/>
            </a:pPr>
            <a:r>
              <a:rPr lang="en-US" b="1" i="0" u="none" strike="noStrike" baseline="0">
                <a:latin typeface="Arial"/>
                <a:cs typeface="Arial"/>
              </a:rPr>
              <a:t>Marzo de 2025</a:t>
            </a:r>
            <a:r>
              <a:rPr lang="en-US" b="0" i="0" u="none" strike="noStrike" baseline="0">
                <a:latin typeface="Arial"/>
                <a:cs typeface="Arial"/>
              </a:rPr>
              <a:t>:</a:t>
            </a:r>
          </a:p>
          <a:p>
            <a:pPr marL="1143000" lvl="1">
              <a:buClr>
                <a:schemeClr val="tx1"/>
              </a:buClr>
              <a:buSzPct val="85000"/>
              <a:buFont typeface="Wingdings" panose="05000000000000000000" pitchFamily="2" charset="2"/>
              <a:buChar char="§"/>
            </a:pPr>
            <a:r>
              <a:rPr lang="en-US" b="0" i="0" u="none" strike="noStrike" baseline="0" err="1">
                <a:latin typeface="Arial"/>
                <a:cs typeface="Arial"/>
              </a:rPr>
              <a:t>Todas</a:t>
            </a:r>
            <a:r>
              <a:rPr lang="en-US" b="0" i="0" u="none" strike="noStrike" baseline="0">
                <a:latin typeface="Arial"/>
                <a:cs typeface="Arial"/>
              </a:rPr>
              <a:t> las </a:t>
            </a:r>
            <a:r>
              <a:rPr lang="en-US" b="0" i="0" u="none" strike="noStrike" baseline="0" err="1">
                <a:latin typeface="Arial"/>
                <a:cs typeface="Arial"/>
              </a:rPr>
              <a:t>renovaciones</a:t>
            </a:r>
            <a:r>
              <a:rPr lang="en-US" b="0" i="0" u="none" strike="noStrike" baseline="0">
                <a:latin typeface="Arial"/>
                <a:cs typeface="Arial"/>
              </a:rPr>
              <a:t> </a:t>
            </a:r>
            <a:r>
              <a:rPr lang="en-US" b="0" i="0" u="none" strike="noStrike" baseline="0" err="1">
                <a:latin typeface="Arial"/>
                <a:cs typeface="Arial"/>
              </a:rPr>
              <a:t>volver</a:t>
            </a:r>
            <a:r>
              <a:rPr lang="en-US" err="1">
                <a:latin typeface="Arial"/>
                <a:cs typeface="Arial"/>
              </a:rPr>
              <a:t>án</a:t>
            </a:r>
            <a:r>
              <a:rPr lang="en-US">
                <a:latin typeface="Arial"/>
                <a:cs typeface="Arial"/>
              </a:rPr>
              <a:t> a </a:t>
            </a:r>
            <a:r>
              <a:rPr lang="en-US" err="1">
                <a:latin typeface="Arial"/>
                <a:cs typeface="Arial"/>
              </a:rPr>
              <a:t>los</a:t>
            </a:r>
            <a:r>
              <a:rPr lang="en-US">
                <a:latin typeface="Arial"/>
                <a:cs typeface="Arial"/>
              </a:rPr>
              <a:t> </a:t>
            </a:r>
            <a:r>
              <a:rPr lang="en-US" err="1">
                <a:latin typeface="Arial"/>
                <a:cs typeface="Arial"/>
              </a:rPr>
              <a:t>plazos</a:t>
            </a:r>
            <a:r>
              <a:rPr lang="en-US">
                <a:latin typeface="Arial"/>
                <a:cs typeface="Arial"/>
              </a:rPr>
              <a:t> </a:t>
            </a:r>
            <a:r>
              <a:rPr lang="en-US" err="1">
                <a:latin typeface="Arial"/>
                <a:cs typeface="Arial"/>
              </a:rPr>
              <a:t>normales</a:t>
            </a:r>
            <a:r>
              <a:rPr lang="en-US">
                <a:latin typeface="Arial"/>
                <a:cs typeface="Arial"/>
              </a:rPr>
              <a:t>, </a:t>
            </a:r>
            <a:r>
              <a:rPr lang="en-US" err="1">
                <a:latin typeface="Arial"/>
                <a:cs typeface="Arial"/>
              </a:rPr>
              <a:t>incluyendo</a:t>
            </a:r>
            <a:r>
              <a:rPr lang="en-US">
                <a:latin typeface="Arial"/>
                <a:cs typeface="Arial"/>
              </a:rPr>
              <a:t> </a:t>
            </a:r>
            <a:r>
              <a:rPr lang="en-US" err="1">
                <a:latin typeface="Arial"/>
                <a:cs typeface="Arial"/>
              </a:rPr>
              <a:t>los</a:t>
            </a:r>
            <a:r>
              <a:rPr lang="en-US">
                <a:latin typeface="Arial"/>
                <a:cs typeface="Arial"/>
              </a:rPr>
              <a:t> </a:t>
            </a:r>
            <a:r>
              <a:rPr lang="en-US" err="1">
                <a:latin typeface="Arial"/>
                <a:cs typeface="Arial"/>
              </a:rPr>
              <a:t>plazos</a:t>
            </a:r>
            <a:r>
              <a:rPr lang="en-US">
                <a:latin typeface="Arial"/>
                <a:cs typeface="Arial"/>
              </a:rPr>
              <a:t> de </a:t>
            </a:r>
            <a:r>
              <a:rPr lang="en-US" err="1">
                <a:latin typeface="Arial"/>
                <a:cs typeface="Arial"/>
              </a:rPr>
              <a:t>respuesta</a:t>
            </a:r>
            <a:r>
              <a:rPr lang="en-US">
                <a:latin typeface="Arial"/>
                <a:cs typeface="Arial"/>
              </a:rPr>
              <a:t> de 30 días para las solicitudes de </a:t>
            </a:r>
            <a:r>
              <a:rPr lang="en-US" err="1">
                <a:latin typeface="Arial"/>
                <a:cs typeface="Arial"/>
              </a:rPr>
              <a:t>información</a:t>
            </a:r>
            <a:r>
              <a:rPr lang="en-US" b="0" i="0" u="none" strike="noStrike" baseline="0">
                <a:latin typeface="Arial"/>
                <a:cs typeface="Arial"/>
              </a:rPr>
              <a:t>. </a:t>
            </a:r>
          </a:p>
          <a:p>
            <a:endParaRPr lang="en-US" sz="1800" b="0" i="0" u="none" strike="noStrike" baseline="0">
              <a:solidFill>
                <a:srgbClr val="000000"/>
              </a:solidFill>
              <a:latin typeface="Helvetica" panose="020B0604020202020204" pitchFamily="34" charset="0"/>
              <a:cs typeface="Helvetica" panose="020B0604020202020204" pitchFamily="34" charset="0"/>
            </a:endParaRPr>
          </a:p>
          <a:p>
            <a:endParaRPr lang="en-US" sz="1800" b="0" i="0" u="none" strike="noStrike" baseline="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endParaRPr lang="en-US" b="0" i="0" u="none" strike="noStrike" baseline="0">
              <a:latin typeface="Helvetica" panose="020B0604020202020204" pitchFamily="34" charset="0"/>
              <a:cs typeface="Helvetica" panose="020B0604020202020204" pitchFamily="34" charset="0"/>
            </a:endParaRPr>
          </a:p>
          <a:p>
            <a:endParaRPr lang="en-US">
              <a:latin typeface="Helvetica" panose="020B0604020202020204" pitchFamily="34" charset="0"/>
              <a:ea typeface="MS Mincho" panose="02020609040205080304" pitchFamily="49" charset="-128"/>
              <a:cs typeface="Helvetica" panose="020B0604020202020204" pitchFamily="34" charset="0"/>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391794" y="316755"/>
            <a:ext cx="1161667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3600" b="1" i="0" u="none" strike="noStrike" kern="1200" cap="none" spc="0" normalizeH="0" baseline="0" noProof="0">
                <a:ln>
                  <a:noFill/>
                </a:ln>
                <a:solidFill>
                  <a:srgbClr val="064276"/>
                </a:solidFill>
                <a:effectLst/>
                <a:uLnTx/>
                <a:uFillTx/>
                <a:latin typeface="Arial" panose="020B0604020202020204" pitchFamily="34" charset="0"/>
                <a:cs typeface="Arial" panose="020B0604020202020204" pitchFamily="34" charset="0"/>
              </a:rPr>
              <a:t>Plazos del proceso de renovaciones</a:t>
            </a: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4030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FDFEFED-4C61-0393-C3D8-8CC62D4D7C1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7077E08-513C-864B-073A-59E1226807E7}"/>
              </a:ext>
            </a:extLst>
          </p:cNvPr>
          <p:cNvSpPr>
            <a:spLocks noGrp="1"/>
          </p:cNvSpPr>
          <p:nvPr>
            <p:ph idx="1"/>
          </p:nvPr>
        </p:nvSpPr>
        <p:spPr>
          <a:xfrm>
            <a:off x="543015" y="1480040"/>
            <a:ext cx="10460265" cy="3102119"/>
          </a:xfrm>
        </p:spPr>
        <p:txBody>
          <a:bodyPr lIns="91440" tIns="45720" rIns="91440" bIns="45720" anchor="t">
            <a:noAutofit/>
          </a:bodyPr>
          <a:lstStyle/>
          <a:p>
            <a:r>
              <a:rPr lang="en-US" sz="2800" b="1" i="0" u="none" strike="noStrike" baseline="0">
                <a:solidFill>
                  <a:srgbClr val="000000"/>
                </a:solidFill>
                <a:latin typeface="Arial" panose="020B0604020202020204" pitchFamily="34" charset="0"/>
                <a:cs typeface="Arial" panose="020B0604020202020204" pitchFamily="34" charset="0"/>
              </a:rPr>
              <a:t>Note: </a:t>
            </a:r>
            <a:r>
              <a:rPr lang="en-US" sz="2800" b="0" i="0" u="none" strike="noStrike" baseline="0">
                <a:solidFill>
                  <a:srgbClr val="000000"/>
                </a:solidFill>
                <a:latin typeface="Arial" panose="020B0604020202020204" pitchFamily="34" charset="0"/>
                <a:cs typeface="Arial" panose="020B0604020202020204" pitchFamily="34" charset="0"/>
              </a:rPr>
              <a:t>The continuing focus for members is to respond before benefits close, or during their 90-day reconsideration window even after benefits end.</a:t>
            </a:r>
          </a:p>
          <a:p>
            <a:r>
              <a:rPr lang="en-US" sz="2800" b="0" i="0" u="none" strike="noStrike" baseline="0">
                <a:latin typeface="Arial" panose="020B0604020202020204" pitchFamily="34" charset="0"/>
                <a:cs typeface="Arial" panose="020B0604020202020204" pitchFamily="34" charset="0"/>
              </a:rPr>
              <a:t>Because of continuous eligibility, most renewals will occur every 2 years. </a:t>
            </a:r>
          </a:p>
          <a:p>
            <a:r>
              <a:rPr lang="en-US" sz="2800" b="0" i="0" u="none" strike="noStrike" baseline="0">
                <a:latin typeface="Arial" panose="020B0604020202020204" pitchFamily="34" charset="0"/>
                <a:cs typeface="Arial" panose="020B0604020202020204" pitchFamily="34" charset="0"/>
              </a:rPr>
              <a:t>Some annual renewals will still occur, such as most OHP Bridge members. </a:t>
            </a:r>
          </a:p>
          <a:p>
            <a:r>
              <a:rPr lang="en-US" sz="2800" b="0" i="0" u="none" strike="noStrike" baseline="0">
                <a:latin typeface="Helvetica" panose="020B0604020202020204" pitchFamily="34" charset="0"/>
                <a:cs typeface="Helvetica" panose="020B0604020202020204" pitchFamily="34" charset="0"/>
                <a:hlinkClick r:id="rId4"/>
              </a:rPr>
              <a:t>Updated Interactive Renewal Timeline available in English</a:t>
            </a:r>
            <a:endParaRPr lang="en-US" sz="2800" b="0" i="0" u="none" strike="noStrike" baseline="0">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r>
              <a:rPr lang="en-US" sz="2800">
                <a:latin typeface="Helvetica" panose="020B0604020202020204" pitchFamily="34" charset="0"/>
                <a:cs typeface="Helvetica" panose="020B0604020202020204" pitchFamily="34" charset="0"/>
              </a:rPr>
              <a:t>Spanish interactive coming by the end of the month!</a:t>
            </a:r>
            <a:endParaRPr lang="en-US" sz="2800" b="0" i="0" u="none" strike="noStrike" baseline="0">
              <a:latin typeface="Helvetica" panose="020B0604020202020204" pitchFamily="34" charset="0"/>
              <a:cs typeface="Helvetica" panose="020B0604020202020204" pitchFamily="34" charset="0"/>
            </a:endParaRPr>
          </a:p>
          <a:p>
            <a:endParaRPr lang="en-US" sz="1800" b="0" i="0" u="none" strike="noStrike" baseline="0">
              <a:solidFill>
                <a:srgbClr val="000000"/>
              </a:solidFill>
              <a:latin typeface="Helvetica" panose="020B0604020202020204" pitchFamily="34" charset="0"/>
              <a:cs typeface="Helvetica" panose="020B0604020202020204" pitchFamily="34" charset="0"/>
            </a:endParaRPr>
          </a:p>
          <a:p>
            <a:endParaRPr lang="en-US" sz="1800" b="0" i="0" u="none" strike="noStrike" baseline="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endParaRPr lang="en-US" b="0" i="0" u="none" strike="noStrike" baseline="0">
              <a:latin typeface="Helvetica" panose="020B0604020202020204" pitchFamily="34" charset="0"/>
              <a:cs typeface="Helvetica" panose="020B0604020202020204" pitchFamily="34" charset="0"/>
            </a:endParaRPr>
          </a:p>
          <a:p>
            <a:endParaRPr lang="en-US">
              <a:latin typeface="Helvetica" panose="020B0604020202020204" pitchFamily="34" charset="0"/>
              <a:ea typeface="MS Mincho" panose="02020609040205080304" pitchFamily="49" charset="-128"/>
              <a:cs typeface="Helvetica" panose="020B0604020202020204" pitchFamily="34" charset="0"/>
            </a:endParaRPr>
          </a:p>
        </p:txBody>
      </p:sp>
      <p:sp>
        <p:nvSpPr>
          <p:cNvPr id="3" name="Title 11">
            <a:extLst>
              <a:ext uri="{FF2B5EF4-FFF2-40B4-BE49-F238E27FC236}">
                <a16:creationId xmlns:a16="http://schemas.microsoft.com/office/drawing/2014/main" id="{1154FABE-36C8-A4EC-827E-33860221C56B}"/>
              </a:ext>
            </a:extLst>
          </p:cNvPr>
          <p:cNvSpPr txBox="1">
            <a:spLocks/>
          </p:cNvSpPr>
          <p:nvPr/>
        </p:nvSpPr>
        <p:spPr>
          <a:xfrm>
            <a:off x="464826" y="519997"/>
            <a:ext cx="1163573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64276"/>
                </a:solidFill>
                <a:effectLst/>
                <a:uLnTx/>
                <a:uFillTx/>
                <a:latin typeface="Arial" panose="020B0604020202020204" pitchFamily="34" charset="0"/>
                <a:cs typeface="Arial" panose="020B0604020202020204" pitchFamily="34" charset="0"/>
              </a:rPr>
              <a:t>Unwinding and normal renewal timelines cont.</a:t>
            </a:r>
          </a:p>
        </p:txBody>
      </p:sp>
      <p:cxnSp>
        <p:nvCxnSpPr>
          <p:cNvPr id="5" name="Straight Connector 4">
            <a:extLst>
              <a:ext uri="{FF2B5EF4-FFF2-40B4-BE49-F238E27FC236}">
                <a16:creationId xmlns:a16="http://schemas.microsoft.com/office/drawing/2014/main" id="{0E27A0E1-A835-A0F5-ACC4-584131743E05}"/>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75284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FEFED-4C61-0393-C3D8-8CC62D4D7C1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7077E08-513C-864B-073A-59E1226807E7}"/>
              </a:ext>
            </a:extLst>
          </p:cNvPr>
          <p:cNvSpPr>
            <a:spLocks noGrp="1"/>
          </p:cNvSpPr>
          <p:nvPr>
            <p:ph idx="1"/>
          </p:nvPr>
        </p:nvSpPr>
        <p:spPr>
          <a:xfrm>
            <a:off x="543015" y="1361702"/>
            <a:ext cx="10460265" cy="3102119"/>
          </a:xfrm>
        </p:spPr>
        <p:txBody>
          <a:bodyPr lIns="91440" tIns="45720" rIns="91440" bIns="45720" anchor="t">
            <a:noAutofit/>
          </a:bodyPr>
          <a:lstStyle/>
          <a:p>
            <a:r>
              <a:rPr lang="en-US" sz="2800" b="1" i="0" u="none" strike="noStrike" baseline="0">
                <a:solidFill>
                  <a:srgbClr val="000000"/>
                </a:solidFill>
                <a:latin typeface="Arial" panose="020B0604020202020204" pitchFamily="34" charset="0"/>
                <a:cs typeface="Arial" panose="020B0604020202020204" pitchFamily="34" charset="0"/>
              </a:rPr>
              <a:t>Nota: </a:t>
            </a:r>
            <a:r>
              <a:rPr lang="es-419" sz="2800" b="0" i="0" u="none" strike="noStrike" baseline="0">
                <a:solidFill>
                  <a:srgbClr val="000000"/>
                </a:solidFill>
                <a:latin typeface="Arial" panose="020B0604020202020204" pitchFamily="34" charset="0"/>
                <a:cs typeface="Arial" panose="020B0604020202020204" pitchFamily="34" charset="0"/>
              </a:rPr>
              <a:t>El enfoque continuo para los miembros es responder antes de que los beneficios terminen, o durante su ventana de reconsideración de 90 días incluso después de que los beneficios hayan finalizado</a:t>
            </a:r>
            <a:r>
              <a:rPr lang="en-US" sz="2800" b="0" i="0" u="none" strike="noStrike" baseline="0">
                <a:solidFill>
                  <a:srgbClr val="000000"/>
                </a:solidFill>
                <a:latin typeface="Arial" panose="020B0604020202020204" pitchFamily="34" charset="0"/>
                <a:cs typeface="Arial" panose="020B0604020202020204" pitchFamily="34" charset="0"/>
              </a:rPr>
              <a:t>.</a:t>
            </a:r>
          </a:p>
          <a:p>
            <a:r>
              <a:rPr lang="es-419" sz="2800" b="0" i="0" u="none" strike="noStrike" baseline="0">
                <a:latin typeface="Arial" panose="020B0604020202020204" pitchFamily="34" charset="0"/>
                <a:cs typeface="Arial" panose="020B0604020202020204" pitchFamily="34" charset="0"/>
              </a:rPr>
              <a:t>Debido a la elegibilidad continua, la mayoría de las renovaciones ocurrirán cada 2 años</a:t>
            </a:r>
            <a:r>
              <a:rPr lang="en-US" sz="2800" b="0" i="0" u="none" strike="noStrike" baseline="0">
                <a:latin typeface="Arial" panose="020B0604020202020204" pitchFamily="34" charset="0"/>
                <a:cs typeface="Arial" panose="020B0604020202020204" pitchFamily="34" charset="0"/>
              </a:rPr>
              <a:t>. </a:t>
            </a:r>
          </a:p>
          <a:p>
            <a:r>
              <a:rPr lang="es-419" sz="2800" b="0" i="0" u="none" strike="noStrike" baseline="0">
                <a:latin typeface="Arial" panose="020B0604020202020204" pitchFamily="34" charset="0"/>
                <a:cs typeface="Arial" panose="020B0604020202020204" pitchFamily="34" charset="0"/>
              </a:rPr>
              <a:t>Algunas renovaciones anuales aún ocurrirán, como para la mayoría de los miembros de Puente a OHP.</a:t>
            </a:r>
            <a:endParaRPr lang="en-US" sz="2800" b="0" i="0" u="none" strike="noStrike" baseline="0">
              <a:latin typeface="Arial" panose="020B0604020202020204" pitchFamily="34" charset="0"/>
              <a:cs typeface="Arial" panose="020B0604020202020204" pitchFamily="34" charset="0"/>
            </a:endParaRPr>
          </a:p>
          <a:p>
            <a:r>
              <a:rPr lang="es-419" sz="2800" b="0" i="0" u="none" strike="noStrike" baseline="0">
                <a:latin typeface="Helvetica" panose="020B0604020202020204" pitchFamily="34" charset="0"/>
                <a:cs typeface="Helvetica" panose="020B0604020202020204" pitchFamily="34" charset="0"/>
                <a:hlinkClick r:id="rId4"/>
              </a:rPr>
              <a:t>Cronología actualizada de renovaciones interactiva</a:t>
            </a:r>
            <a:r>
              <a:rPr lang="es-419" sz="2800">
                <a:latin typeface="Helvetica" panose="020B0604020202020204" pitchFamily="34" charset="0"/>
                <a:cs typeface="Helvetica" panose="020B0604020202020204" pitchFamily="34" charset="0"/>
              </a:rPr>
              <a:t> </a:t>
            </a:r>
            <a:r>
              <a:rPr lang="es-419" sz="2800" b="0" i="0" u="none" strike="noStrike" baseline="0">
                <a:latin typeface="Helvetica" panose="020B0604020202020204" pitchFamily="34" charset="0"/>
                <a:cs typeface="Helvetica" panose="020B0604020202020204" pitchFamily="34" charset="0"/>
              </a:rPr>
              <a:t>(disponible en inglés)</a:t>
            </a:r>
            <a:endParaRPr lang="en-US" sz="2800" b="0" i="0" u="none" strike="noStrike" baseline="0">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r>
              <a:rPr lang="en-US" sz="2800">
                <a:latin typeface="Helvetica" panose="020B0604020202020204" pitchFamily="34" charset="0"/>
                <a:cs typeface="Helvetica" panose="020B0604020202020204" pitchFamily="34" charset="0"/>
              </a:rPr>
              <a:t>A finales de </a:t>
            </a:r>
            <a:r>
              <a:rPr lang="en-US" sz="2800" err="1">
                <a:latin typeface="Helvetica" panose="020B0604020202020204" pitchFamily="34" charset="0"/>
                <a:cs typeface="Helvetica" panose="020B0604020202020204" pitchFamily="34" charset="0"/>
              </a:rPr>
              <a:t>mes</a:t>
            </a:r>
            <a:r>
              <a:rPr lang="en-US" sz="2800">
                <a:latin typeface="Helvetica" panose="020B0604020202020204" pitchFamily="34" charset="0"/>
                <a:cs typeface="Helvetica" panose="020B0604020202020204" pitchFamily="34" charset="0"/>
              </a:rPr>
              <a:t> </a:t>
            </a:r>
            <a:r>
              <a:rPr lang="en-US" sz="2800" err="1">
                <a:latin typeface="Helvetica" panose="020B0604020202020204" pitchFamily="34" charset="0"/>
                <a:cs typeface="Helvetica" panose="020B0604020202020204" pitchFamily="34" charset="0"/>
              </a:rPr>
              <a:t>habrá</a:t>
            </a:r>
            <a:r>
              <a:rPr lang="en-US" sz="2800">
                <a:latin typeface="Helvetica" panose="020B0604020202020204" pitchFamily="34" charset="0"/>
                <a:cs typeface="Helvetica" panose="020B0604020202020204" pitchFamily="34" charset="0"/>
              </a:rPr>
              <a:t> la </a:t>
            </a:r>
            <a:r>
              <a:rPr lang="en-US" sz="2800" err="1">
                <a:latin typeface="Helvetica" panose="020B0604020202020204" pitchFamily="34" charset="0"/>
                <a:cs typeface="Helvetica" panose="020B0604020202020204" pitchFamily="34" charset="0"/>
              </a:rPr>
              <a:t>versión</a:t>
            </a:r>
            <a:r>
              <a:rPr lang="en-US" sz="2800">
                <a:latin typeface="Helvetica" panose="020B0604020202020204" pitchFamily="34" charset="0"/>
                <a:cs typeface="Helvetica" panose="020B0604020202020204" pitchFamily="34" charset="0"/>
              </a:rPr>
              <a:t> </a:t>
            </a:r>
            <a:r>
              <a:rPr lang="en-US" sz="2800" err="1">
                <a:latin typeface="Helvetica" panose="020B0604020202020204" pitchFamily="34" charset="0"/>
                <a:cs typeface="Helvetica" panose="020B0604020202020204" pitchFamily="34" charset="0"/>
              </a:rPr>
              <a:t>interactiva</a:t>
            </a:r>
            <a:r>
              <a:rPr lang="en-US" sz="2800">
                <a:latin typeface="Helvetica" panose="020B0604020202020204" pitchFamily="34" charset="0"/>
                <a:cs typeface="Helvetica" panose="020B0604020202020204" pitchFamily="34" charset="0"/>
              </a:rPr>
              <a:t> </a:t>
            </a:r>
            <a:r>
              <a:rPr lang="en-US" sz="2800" err="1">
                <a:latin typeface="Helvetica" panose="020B0604020202020204" pitchFamily="34" charset="0"/>
                <a:cs typeface="Helvetica" panose="020B0604020202020204" pitchFamily="34" charset="0"/>
              </a:rPr>
              <a:t>en</a:t>
            </a:r>
            <a:r>
              <a:rPr lang="en-US" sz="2800">
                <a:latin typeface="Helvetica" panose="020B0604020202020204" pitchFamily="34" charset="0"/>
                <a:cs typeface="Helvetica" panose="020B0604020202020204" pitchFamily="34" charset="0"/>
              </a:rPr>
              <a:t> </a:t>
            </a:r>
            <a:r>
              <a:rPr lang="en-US" sz="2800" err="1">
                <a:latin typeface="Helvetica" panose="020B0604020202020204" pitchFamily="34" charset="0"/>
                <a:cs typeface="Helvetica" panose="020B0604020202020204" pitchFamily="34" charset="0"/>
              </a:rPr>
              <a:t>español</a:t>
            </a:r>
            <a:r>
              <a:rPr lang="en-US" sz="2800">
                <a:latin typeface="Helvetica" panose="020B0604020202020204" pitchFamily="34" charset="0"/>
                <a:cs typeface="Helvetica" panose="020B0604020202020204" pitchFamily="34" charset="0"/>
              </a:rPr>
              <a:t>.</a:t>
            </a:r>
            <a:endParaRPr lang="en-US" sz="2800" b="0" i="0" u="none" strike="noStrike" baseline="0">
              <a:latin typeface="Helvetica" panose="020B0604020202020204" pitchFamily="34" charset="0"/>
              <a:cs typeface="Helvetica" panose="020B0604020202020204" pitchFamily="34" charset="0"/>
            </a:endParaRPr>
          </a:p>
          <a:p>
            <a:endParaRPr lang="en-US" sz="1800" b="0" i="0" u="none" strike="noStrike" baseline="0">
              <a:solidFill>
                <a:srgbClr val="000000"/>
              </a:solidFill>
              <a:latin typeface="Helvetica" panose="020B0604020202020204" pitchFamily="34" charset="0"/>
              <a:cs typeface="Helvetica" panose="020B0604020202020204" pitchFamily="34" charset="0"/>
            </a:endParaRPr>
          </a:p>
          <a:p>
            <a:endParaRPr lang="en-US" sz="1800" b="0" i="0" u="none" strike="noStrike" baseline="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endParaRPr lang="en-US" b="0" i="0" u="none" strike="noStrike" baseline="0">
              <a:latin typeface="Helvetica" panose="020B0604020202020204" pitchFamily="34" charset="0"/>
              <a:cs typeface="Helvetica" panose="020B0604020202020204" pitchFamily="34" charset="0"/>
            </a:endParaRPr>
          </a:p>
          <a:p>
            <a:endParaRPr lang="en-US">
              <a:latin typeface="Helvetica" panose="020B0604020202020204" pitchFamily="34" charset="0"/>
              <a:ea typeface="MS Mincho" panose="02020609040205080304" pitchFamily="49" charset="-128"/>
              <a:cs typeface="Helvetica" panose="020B0604020202020204" pitchFamily="34" charset="0"/>
            </a:endParaRPr>
          </a:p>
        </p:txBody>
      </p:sp>
      <p:sp>
        <p:nvSpPr>
          <p:cNvPr id="3" name="Title 11">
            <a:extLst>
              <a:ext uri="{FF2B5EF4-FFF2-40B4-BE49-F238E27FC236}">
                <a16:creationId xmlns:a16="http://schemas.microsoft.com/office/drawing/2014/main" id="{1154FABE-36C8-A4EC-827E-33860221C56B}"/>
              </a:ext>
            </a:extLst>
          </p:cNvPr>
          <p:cNvSpPr txBox="1">
            <a:spLocks/>
          </p:cNvSpPr>
          <p:nvPr/>
        </p:nvSpPr>
        <p:spPr>
          <a:xfrm>
            <a:off x="474921" y="436869"/>
            <a:ext cx="11635733" cy="12234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3200" b="1" i="0" u="none" strike="noStrike" kern="1200" cap="none" spc="0" normalizeH="0" baseline="0" noProof="0">
                <a:ln>
                  <a:noFill/>
                </a:ln>
                <a:solidFill>
                  <a:srgbClr val="064276"/>
                </a:solidFill>
                <a:effectLst/>
                <a:uLnTx/>
                <a:uFillTx/>
                <a:latin typeface="Arial" panose="020B0604020202020204" pitchFamily="34" charset="0"/>
                <a:cs typeface="Arial" panose="020B0604020202020204" pitchFamily="34" charset="0"/>
              </a:rPr>
              <a:t>Plazos del proceso de renovaciones (cont.)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064276"/>
              </a:solidFill>
              <a:effectLst/>
              <a:uLnTx/>
              <a:uFillTx/>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0E27A0E1-A835-A0F5-ACC4-584131743E05}"/>
              </a:ext>
              <a:ext uri="{C183D7F6-B498-43B3-948B-1728B52AA6E4}">
                <adec:decorative xmlns:adec="http://schemas.microsoft.com/office/drawing/2017/decorative" val="1"/>
              </a:ext>
            </a:extLst>
          </p:cNvPr>
          <p:cNvCxnSpPr>
            <a:cxnSpLocks/>
          </p:cNvCxnSpPr>
          <p:nvPr/>
        </p:nvCxnSpPr>
        <p:spPr>
          <a:xfrm>
            <a:off x="543015" y="117225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23587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35">
            <a:extLst>
              <a:ext uri="{FF2B5EF4-FFF2-40B4-BE49-F238E27FC236}">
                <a16:creationId xmlns:a16="http://schemas.microsoft.com/office/drawing/2014/main" id="{F748158B-D444-1655-5993-C8DA28F54DDE}"/>
              </a:ext>
            </a:extLst>
          </p:cNvPr>
          <p:cNvSpPr txBox="1">
            <a:spLocks noGrp="1"/>
          </p:cNvSpPr>
          <p:nvPr>
            <p:ph type="title" idx="4294967295"/>
          </p:nvPr>
        </p:nvSpPr>
        <p:spPr>
          <a:xfrm>
            <a:off x="403583" y="240615"/>
            <a:ext cx="10818653"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64276"/>
                </a:solidFill>
                <a:effectLst/>
                <a:uLnTx/>
                <a:uFillTx/>
                <a:latin typeface="Arial" panose="020B0604020202020204" pitchFamily="34" charset="0"/>
                <a:cs typeface="Arial" panose="020B0604020202020204" pitchFamily="34" charset="0"/>
              </a:rPr>
              <a:t>Unwinding and normal renewal timelines cont.</a:t>
            </a:r>
          </a:p>
        </p:txBody>
      </p:sp>
      <p:graphicFrame>
        <p:nvGraphicFramePr>
          <p:cNvPr id="3" name="Table 2">
            <a:extLst>
              <a:ext uri="{FF2B5EF4-FFF2-40B4-BE49-F238E27FC236}">
                <a16:creationId xmlns:a16="http://schemas.microsoft.com/office/drawing/2014/main" id="{B82B78C5-D809-3768-1FCC-86D323214435}"/>
              </a:ext>
            </a:extLst>
          </p:cNvPr>
          <p:cNvGraphicFramePr>
            <a:graphicFrameLocks noGrp="1"/>
          </p:cNvGraphicFramePr>
          <p:nvPr/>
        </p:nvGraphicFramePr>
        <p:xfrm>
          <a:off x="467548" y="1051495"/>
          <a:ext cx="11159359" cy="3418517"/>
        </p:xfrm>
        <a:graphic>
          <a:graphicData uri="http://schemas.openxmlformats.org/drawingml/2006/table">
            <a:tbl>
              <a:tblPr firstRow="1" firstCol="1" bandRow="1"/>
              <a:tblGrid>
                <a:gridCol w="1903842">
                  <a:extLst>
                    <a:ext uri="{9D8B030D-6E8A-4147-A177-3AD203B41FA5}">
                      <a16:colId xmlns:a16="http://schemas.microsoft.com/office/drawing/2014/main" val="2667835041"/>
                    </a:ext>
                  </a:extLst>
                </a:gridCol>
                <a:gridCol w="2280346">
                  <a:extLst>
                    <a:ext uri="{9D8B030D-6E8A-4147-A177-3AD203B41FA5}">
                      <a16:colId xmlns:a16="http://schemas.microsoft.com/office/drawing/2014/main" val="418601633"/>
                    </a:ext>
                  </a:extLst>
                </a:gridCol>
                <a:gridCol w="2012069">
                  <a:extLst>
                    <a:ext uri="{9D8B030D-6E8A-4147-A177-3AD203B41FA5}">
                      <a16:colId xmlns:a16="http://schemas.microsoft.com/office/drawing/2014/main" val="82922277"/>
                    </a:ext>
                  </a:extLst>
                </a:gridCol>
                <a:gridCol w="2822858">
                  <a:extLst>
                    <a:ext uri="{9D8B030D-6E8A-4147-A177-3AD203B41FA5}">
                      <a16:colId xmlns:a16="http://schemas.microsoft.com/office/drawing/2014/main" val="3809819480"/>
                    </a:ext>
                  </a:extLst>
                </a:gridCol>
                <a:gridCol w="2140244">
                  <a:extLst>
                    <a:ext uri="{9D8B030D-6E8A-4147-A177-3AD203B41FA5}">
                      <a16:colId xmlns:a16="http://schemas.microsoft.com/office/drawing/2014/main" val="2880422543"/>
                    </a:ext>
                  </a:extLst>
                </a:gridCol>
              </a:tblGrid>
              <a:tr h="734500">
                <a:tc>
                  <a:txBody>
                    <a:bodyPr/>
                    <a:lstStyle/>
                    <a:p>
                      <a:pPr marL="0" marR="0" algn="ctr">
                        <a:lnSpc>
                          <a:spcPct val="107000"/>
                        </a:lnSpc>
                        <a:spcBef>
                          <a:spcPts val="1200"/>
                        </a:spcBef>
                        <a:spcAft>
                          <a:spcPts val="0"/>
                        </a:spcAft>
                      </a:pPr>
                      <a:r>
                        <a:rPr lang="en-US" sz="1200" b="1">
                          <a:solidFill>
                            <a:schemeClr val="bg1"/>
                          </a:solidFill>
                          <a:effectLst/>
                          <a:latin typeface="Helvetica"/>
                          <a:ea typeface="Calibri"/>
                          <a:cs typeface="Helvetica"/>
                        </a:rPr>
                        <a:t>RENEWAL BATCH</a:t>
                      </a:r>
                      <a:br>
                        <a:rPr lang="en-US" sz="1200" b="1">
                          <a:solidFill>
                            <a:schemeClr val="bg1"/>
                          </a:solidFill>
                          <a:effectLst/>
                          <a:latin typeface="Helvetica"/>
                          <a:ea typeface="Calibri"/>
                          <a:cs typeface="Helvetica"/>
                        </a:rPr>
                      </a:br>
                      <a:r>
                        <a:rPr lang="en-US" sz="1200" b="0" i="1">
                          <a:solidFill>
                            <a:schemeClr val="bg1"/>
                          </a:solidFill>
                          <a:effectLst/>
                          <a:latin typeface="Helvetica"/>
                          <a:ea typeface="Calibri"/>
                          <a:cs typeface="Helvetica"/>
                        </a:rPr>
                        <a:t>(month initiated and mailed)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1200"/>
                        </a:spcBef>
                        <a:spcAft>
                          <a:spcPts val="0"/>
                        </a:spcAft>
                      </a:pPr>
                      <a:r>
                        <a:rPr lang="en-US" sz="1200" b="1">
                          <a:solidFill>
                            <a:schemeClr val="bg1"/>
                          </a:solidFill>
                          <a:effectLst/>
                          <a:latin typeface="Helvetica"/>
                          <a:ea typeface="Calibri"/>
                          <a:cs typeface="Helvetica"/>
                        </a:rPr>
                        <a:t>Medical Renewal Date </a:t>
                      </a:r>
                      <a:br>
                        <a:rPr lang="en-US" sz="1200" b="1" i="0">
                          <a:solidFill>
                            <a:schemeClr val="bg1"/>
                          </a:solidFill>
                          <a:effectLst/>
                          <a:latin typeface="Helvetica"/>
                          <a:ea typeface="Calibri"/>
                          <a:cs typeface="Helvetica"/>
                        </a:rPr>
                      </a:br>
                      <a:r>
                        <a:rPr lang="en-US" sz="1200" i="1">
                          <a:solidFill>
                            <a:schemeClr val="bg1"/>
                          </a:solidFill>
                          <a:effectLst/>
                          <a:latin typeface="Helvetica"/>
                          <a:ea typeface="Calibri"/>
                          <a:cs typeface="Helvetica"/>
                        </a:rPr>
                        <a:t>(AP Renewal Date)</a:t>
                      </a:r>
                      <a:endParaRPr lang="en-US" sz="1200">
                        <a:solidFill>
                          <a:schemeClr val="bg1"/>
                        </a:solidFill>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1200"/>
                        </a:spcBef>
                        <a:spcAft>
                          <a:spcPts val="0"/>
                        </a:spcAft>
                      </a:pPr>
                      <a:r>
                        <a:rPr lang="en-US" sz="1200" b="1">
                          <a:solidFill>
                            <a:schemeClr val="bg1"/>
                          </a:solidFill>
                          <a:effectLst/>
                          <a:latin typeface="Helvetica"/>
                          <a:ea typeface="Calibri"/>
                          <a:cs typeface="Helvetica"/>
                        </a:rPr>
                        <a:t>Reply by Date </a:t>
                      </a:r>
                      <a:br>
                        <a:rPr lang="en-US" sz="1200" b="1">
                          <a:solidFill>
                            <a:schemeClr val="bg1"/>
                          </a:solidFill>
                          <a:effectLst/>
                          <a:latin typeface="Helvetica"/>
                          <a:ea typeface="Calibri"/>
                          <a:cs typeface="Helvetica"/>
                        </a:rPr>
                      </a:br>
                      <a:r>
                        <a:rPr lang="en-US" sz="1200" b="0">
                          <a:solidFill>
                            <a:schemeClr val="bg1"/>
                          </a:solidFill>
                          <a:effectLst/>
                          <a:latin typeface="Helvetica"/>
                          <a:ea typeface="Calibri"/>
                          <a:cs typeface="Helvetica"/>
                        </a:rPr>
                        <a:t>(</a:t>
                      </a:r>
                      <a:r>
                        <a:rPr lang="en-US" sz="1200" b="0" i="1">
                          <a:solidFill>
                            <a:schemeClr val="bg1"/>
                          </a:solidFill>
                          <a:effectLst/>
                          <a:latin typeface="Helvetica"/>
                          <a:ea typeface="Calibri"/>
                          <a:cs typeface="Helvetica"/>
                        </a:rPr>
                        <a:t>Closure Notices sent if no response</a:t>
                      </a:r>
                      <a:r>
                        <a:rPr lang="en-US" sz="1200" b="0">
                          <a:solidFill>
                            <a:schemeClr val="bg1"/>
                          </a:solidFill>
                          <a:effectLst/>
                          <a:latin typeface="Helvetica"/>
                          <a:ea typeface="Calibri"/>
                          <a:cs typeface="Helvetica"/>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1200"/>
                        </a:spcBef>
                        <a:spcAft>
                          <a:spcPts val="0"/>
                        </a:spcAft>
                      </a:pPr>
                      <a:r>
                        <a:rPr lang="en-US" sz="1200" b="1">
                          <a:solidFill>
                            <a:schemeClr val="bg1"/>
                          </a:solidFill>
                          <a:effectLst/>
                          <a:latin typeface="Helvetica"/>
                          <a:ea typeface="Calibri"/>
                          <a:cs typeface="Helvetica"/>
                        </a:rPr>
                        <a:t>Closure Notice Period</a:t>
                      </a:r>
                      <a:endParaRPr lang="en-US" sz="1200">
                        <a:solidFill>
                          <a:schemeClr val="bg1"/>
                        </a:solidFill>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1200"/>
                        </a:spcBef>
                        <a:spcAft>
                          <a:spcPts val="0"/>
                        </a:spcAft>
                      </a:pPr>
                      <a:r>
                        <a:rPr lang="en-US" sz="1200" b="1">
                          <a:solidFill>
                            <a:schemeClr val="bg1"/>
                          </a:solidFill>
                          <a:effectLst/>
                          <a:latin typeface="Helvetica"/>
                          <a:ea typeface="Calibri"/>
                          <a:cs typeface="Helvetica"/>
                        </a:rPr>
                        <a:t>Closure Date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179861682"/>
                  </a:ext>
                </a:extLst>
              </a:tr>
              <a:tr h="442399">
                <a:tc>
                  <a:txBody>
                    <a:bodyPr/>
                    <a:lstStyle/>
                    <a:p>
                      <a:pPr marL="0" marR="0" algn="ctr">
                        <a:lnSpc>
                          <a:spcPct val="107000"/>
                        </a:lnSpc>
                        <a:spcBef>
                          <a:spcPts val="1200"/>
                        </a:spcBef>
                        <a:spcAft>
                          <a:spcPts val="0"/>
                        </a:spcAft>
                      </a:pPr>
                      <a:r>
                        <a:rPr lang="en-US" sz="1200" b="1">
                          <a:solidFill>
                            <a:srgbClr val="000000"/>
                          </a:solidFill>
                          <a:effectLst/>
                          <a:latin typeface="Helvetica"/>
                          <a:ea typeface="Calibri"/>
                          <a:cs typeface="Helvetica"/>
                        </a:rPr>
                        <a:t>September 2024</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11/30/2024</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12/31/2024</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12/31/25-2/28/25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1200"/>
                        </a:spcBef>
                        <a:spcAft>
                          <a:spcPts val="0"/>
                        </a:spcAft>
                      </a:pPr>
                      <a:r>
                        <a:rPr lang="en-US" sz="1200" b="1">
                          <a:solidFill>
                            <a:srgbClr val="000000"/>
                          </a:solidFill>
                          <a:effectLst/>
                          <a:latin typeface="Helvetica"/>
                          <a:ea typeface="Calibri"/>
                          <a:cs typeface="Helvetica"/>
                        </a:rPr>
                        <a:t>2/28/2025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57294164"/>
                  </a:ext>
                </a:extLst>
              </a:tr>
              <a:tr h="442399">
                <a:tc>
                  <a:txBody>
                    <a:bodyPr/>
                    <a:lstStyle/>
                    <a:p>
                      <a:pPr marL="0" marR="0" algn="ctr">
                        <a:lnSpc>
                          <a:spcPct val="107000"/>
                        </a:lnSpc>
                        <a:spcBef>
                          <a:spcPts val="1200"/>
                        </a:spcBef>
                        <a:spcAft>
                          <a:spcPts val="0"/>
                        </a:spcAft>
                      </a:pPr>
                      <a:r>
                        <a:rPr lang="en-US" sz="1200" b="1">
                          <a:solidFill>
                            <a:srgbClr val="000000"/>
                          </a:solidFill>
                          <a:effectLst/>
                          <a:latin typeface="Helvetica"/>
                          <a:ea typeface="Calibri"/>
                          <a:cs typeface="Helvetica"/>
                        </a:rPr>
                        <a:t>October 2024</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12/31/2024</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12/1/2024</a:t>
                      </a:r>
                      <a:endParaRPr lang="en-US" sz="12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12/1/24-2/28/25</a:t>
                      </a:r>
                      <a:endParaRPr lang="en-US" sz="12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1200"/>
                        </a:spcBef>
                        <a:spcAft>
                          <a:spcPts val="0"/>
                        </a:spcAft>
                      </a:pPr>
                      <a:r>
                        <a:rPr lang="en-US" sz="1200" b="1">
                          <a:solidFill>
                            <a:srgbClr val="000000"/>
                          </a:solidFill>
                          <a:effectLst/>
                          <a:latin typeface="Helvetica"/>
                          <a:ea typeface="Calibri"/>
                          <a:cs typeface="Helvetica"/>
                        </a:rPr>
                        <a:t>2/28/2025</a:t>
                      </a:r>
                      <a:endParaRPr lang="en-US" sz="12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5799890"/>
                  </a:ext>
                </a:extLst>
              </a:tr>
              <a:tr h="442399">
                <a:tc>
                  <a:txBody>
                    <a:bodyPr/>
                    <a:lstStyle/>
                    <a:p>
                      <a:pPr marL="0" marR="0" algn="ctr">
                        <a:lnSpc>
                          <a:spcPct val="107000"/>
                        </a:lnSpc>
                        <a:spcBef>
                          <a:spcPts val="1200"/>
                        </a:spcBef>
                        <a:spcAft>
                          <a:spcPts val="0"/>
                        </a:spcAft>
                      </a:pPr>
                      <a:r>
                        <a:rPr lang="en-US" sz="1200" b="1">
                          <a:solidFill>
                            <a:srgbClr val="000000"/>
                          </a:solidFill>
                          <a:effectLst/>
                          <a:latin typeface="Helvetica"/>
                          <a:ea typeface="Calibri"/>
                          <a:cs typeface="Helvetica"/>
                        </a:rPr>
                        <a:t>November 2024</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1/31/2025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1/2/2025</a:t>
                      </a:r>
                      <a:endParaRPr lang="en-US" sz="12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1/2/25-2/28/25</a:t>
                      </a:r>
                      <a:endParaRPr lang="en-US" sz="12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1200"/>
                        </a:spcBef>
                        <a:spcAft>
                          <a:spcPts val="0"/>
                        </a:spcAft>
                      </a:pPr>
                      <a:r>
                        <a:rPr lang="en-US" sz="1200" b="1">
                          <a:solidFill>
                            <a:srgbClr val="000000"/>
                          </a:solidFill>
                          <a:effectLst/>
                          <a:latin typeface="Helvetica"/>
                          <a:ea typeface="Calibri"/>
                          <a:cs typeface="Helvetica"/>
                        </a:rPr>
                        <a:t>2/28/2025</a:t>
                      </a:r>
                      <a:endParaRPr lang="en-US" sz="12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41674107"/>
                  </a:ext>
                </a:extLst>
              </a:tr>
              <a:tr h="349630">
                <a:tc>
                  <a:txBody>
                    <a:bodyPr/>
                    <a:lstStyle/>
                    <a:p>
                      <a:pPr marL="0" marR="0" algn="ctr">
                        <a:lnSpc>
                          <a:spcPct val="107000"/>
                        </a:lnSpc>
                        <a:spcBef>
                          <a:spcPts val="1200"/>
                        </a:spcBef>
                        <a:spcAft>
                          <a:spcPts val="0"/>
                        </a:spcAft>
                      </a:pPr>
                      <a:r>
                        <a:rPr lang="en-US" sz="1200" b="1">
                          <a:solidFill>
                            <a:srgbClr val="000000"/>
                          </a:solidFill>
                          <a:effectLst/>
                          <a:latin typeface="Helvetica"/>
                          <a:ea typeface="Calibri"/>
                          <a:cs typeface="Helvetica"/>
                        </a:rPr>
                        <a:t>December 2024</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2/28/2025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2/3/2025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2/3/25-2/28/25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7000"/>
                        </a:lnSpc>
                        <a:spcBef>
                          <a:spcPts val="1200"/>
                        </a:spcBef>
                        <a:spcAft>
                          <a:spcPts val="0"/>
                        </a:spcAft>
                      </a:pPr>
                      <a:r>
                        <a:rPr lang="en-US" sz="1200" b="1">
                          <a:solidFill>
                            <a:srgbClr val="000000"/>
                          </a:solidFill>
                          <a:effectLst/>
                          <a:latin typeface="Helvetica"/>
                          <a:ea typeface="Calibri"/>
                          <a:cs typeface="Helvetica"/>
                        </a:rPr>
                        <a:t>2/28/2025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11344925"/>
                  </a:ext>
                </a:extLst>
              </a:tr>
              <a:tr h="335730">
                <a:tc>
                  <a:txBody>
                    <a:bodyPr/>
                    <a:lstStyle/>
                    <a:p>
                      <a:pPr marL="0" marR="0" algn="ctr">
                        <a:lnSpc>
                          <a:spcPct val="107000"/>
                        </a:lnSpc>
                        <a:spcBef>
                          <a:spcPts val="1200"/>
                        </a:spcBef>
                        <a:spcAft>
                          <a:spcPts val="0"/>
                        </a:spcAft>
                      </a:pPr>
                      <a:r>
                        <a:rPr lang="en-US" sz="1200" b="1">
                          <a:solidFill>
                            <a:srgbClr val="000000"/>
                          </a:solidFill>
                          <a:effectLst/>
                          <a:latin typeface="Helvetica"/>
                          <a:ea typeface="Calibri"/>
                          <a:cs typeface="Helvetica"/>
                        </a:rPr>
                        <a:t>January 2025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3/31/2025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3/3/2025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3/3/25-3/31/25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1200"/>
                        </a:spcBef>
                        <a:spcAft>
                          <a:spcPts val="0"/>
                        </a:spcAft>
                      </a:pPr>
                      <a:r>
                        <a:rPr lang="en-US" sz="1200" b="1">
                          <a:solidFill>
                            <a:srgbClr val="000000"/>
                          </a:solidFill>
                          <a:effectLst/>
                          <a:latin typeface="Helvetica"/>
                          <a:ea typeface="Calibri"/>
                          <a:cs typeface="Helvetica"/>
                        </a:rPr>
                        <a:t>3/31/2025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42065000"/>
                  </a:ext>
                </a:extLst>
              </a:tr>
              <a:tr h="335730">
                <a:tc>
                  <a:txBody>
                    <a:bodyPr/>
                    <a:lstStyle/>
                    <a:p>
                      <a:pPr marL="0" marR="0" algn="ctr">
                        <a:lnSpc>
                          <a:spcPct val="107000"/>
                        </a:lnSpc>
                        <a:spcBef>
                          <a:spcPts val="1200"/>
                        </a:spcBef>
                        <a:spcAft>
                          <a:spcPts val="0"/>
                        </a:spcAft>
                      </a:pPr>
                      <a:r>
                        <a:rPr lang="en-US" sz="1200" b="1">
                          <a:effectLst/>
                          <a:latin typeface="Helvetica"/>
                          <a:ea typeface="Calibri"/>
                          <a:cs typeface="Helvetica"/>
                        </a:rPr>
                        <a:t>February 2025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7000"/>
                        </a:lnSpc>
                        <a:spcBef>
                          <a:spcPts val="1200"/>
                        </a:spcBef>
                        <a:spcAft>
                          <a:spcPts val="0"/>
                        </a:spcAft>
                      </a:pPr>
                      <a:r>
                        <a:rPr lang="en-US" sz="1200">
                          <a:effectLst/>
                          <a:latin typeface="Helvetica"/>
                          <a:ea typeface="Calibri"/>
                          <a:cs typeface="Helvetica"/>
                        </a:rPr>
                        <a:t>4/30/2025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7000"/>
                        </a:lnSpc>
                        <a:spcBef>
                          <a:spcPts val="1200"/>
                        </a:spcBef>
                        <a:spcAft>
                          <a:spcPts val="0"/>
                        </a:spcAft>
                      </a:pPr>
                      <a:r>
                        <a:rPr lang="en-US" sz="1200">
                          <a:effectLst/>
                          <a:latin typeface="Helvetica"/>
                          <a:ea typeface="Calibri"/>
                          <a:cs typeface="Helvetica"/>
                        </a:rPr>
                        <a:t>4/1/2025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7000"/>
                        </a:lnSpc>
                        <a:spcBef>
                          <a:spcPts val="1200"/>
                        </a:spcBef>
                        <a:spcAft>
                          <a:spcPts val="0"/>
                        </a:spcAft>
                      </a:pPr>
                      <a:r>
                        <a:rPr lang="en-US" sz="1200">
                          <a:effectLst/>
                          <a:latin typeface="Helvetica"/>
                          <a:ea typeface="Calibri"/>
                          <a:cs typeface="Helvetica"/>
                        </a:rPr>
                        <a:t>4/1/25-4/30/25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7000"/>
                        </a:lnSpc>
                        <a:spcBef>
                          <a:spcPts val="1200"/>
                        </a:spcBef>
                        <a:spcAft>
                          <a:spcPts val="0"/>
                        </a:spcAft>
                      </a:pPr>
                      <a:r>
                        <a:rPr lang="en-US" sz="1200" b="1">
                          <a:effectLst/>
                          <a:latin typeface="Helvetica"/>
                          <a:ea typeface="Calibri"/>
                          <a:cs typeface="Helvetica"/>
                        </a:rPr>
                        <a:t>4/30/2025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81989077"/>
                  </a:ext>
                </a:extLst>
              </a:tr>
              <a:tr h="335730">
                <a:tc>
                  <a:txBody>
                    <a:bodyPr/>
                    <a:lstStyle/>
                    <a:p>
                      <a:pPr marL="0" marR="0" algn="ctr">
                        <a:lnSpc>
                          <a:spcPct val="107000"/>
                        </a:lnSpc>
                        <a:spcBef>
                          <a:spcPts val="1200"/>
                        </a:spcBef>
                        <a:spcAft>
                          <a:spcPts val="0"/>
                        </a:spcAft>
                      </a:pPr>
                      <a:r>
                        <a:rPr lang="en-US" sz="1200" b="1">
                          <a:effectLst/>
                          <a:latin typeface="Helvetica"/>
                          <a:ea typeface="Calibri"/>
                          <a:cs typeface="Helvetica"/>
                        </a:rPr>
                        <a:t>March 2025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1200"/>
                        </a:spcBef>
                        <a:spcAft>
                          <a:spcPts val="0"/>
                        </a:spcAft>
                      </a:pPr>
                      <a:r>
                        <a:rPr lang="en-US" sz="1200">
                          <a:effectLst/>
                          <a:latin typeface="Helvetica"/>
                          <a:ea typeface="Calibri"/>
                          <a:cs typeface="Helvetica"/>
                        </a:rPr>
                        <a:t>5/31/2025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1200"/>
                        </a:spcBef>
                        <a:spcAft>
                          <a:spcPts val="0"/>
                        </a:spcAft>
                      </a:pPr>
                      <a:r>
                        <a:rPr lang="en-US" sz="1200">
                          <a:effectLst/>
                          <a:latin typeface="Helvetica"/>
                          <a:ea typeface="Calibri"/>
                          <a:cs typeface="Helvetica"/>
                        </a:rPr>
                        <a:t>5/1/2025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1200"/>
                        </a:spcBef>
                        <a:spcAft>
                          <a:spcPts val="0"/>
                        </a:spcAft>
                      </a:pPr>
                      <a:r>
                        <a:rPr lang="en-US" sz="1200">
                          <a:effectLst/>
                          <a:latin typeface="Helvetica"/>
                          <a:ea typeface="Calibri"/>
                          <a:cs typeface="Helvetica"/>
                        </a:rPr>
                        <a:t>5/1/25-5/31/25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1200"/>
                        </a:spcBef>
                        <a:spcAft>
                          <a:spcPts val="0"/>
                        </a:spcAft>
                      </a:pPr>
                      <a:r>
                        <a:rPr lang="en-US" sz="1200" b="1">
                          <a:effectLst/>
                          <a:latin typeface="Helvetica"/>
                          <a:ea typeface="Calibri"/>
                          <a:cs typeface="Helvetica"/>
                        </a:rPr>
                        <a:t>5/31/2025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89243713"/>
                  </a:ext>
                </a:extLst>
              </a:tr>
            </a:tbl>
          </a:graphicData>
        </a:graphic>
      </p:graphicFrame>
      <p:sp>
        <p:nvSpPr>
          <p:cNvPr id="4" name="Rectangle 1">
            <a:extLst>
              <a:ext uri="{FF2B5EF4-FFF2-40B4-BE49-F238E27FC236}">
                <a16:creationId xmlns:a16="http://schemas.microsoft.com/office/drawing/2014/main" id="{C2038C40-B160-A45D-06F4-C89DB3287763}"/>
              </a:ext>
            </a:extLst>
          </p:cNvPr>
          <p:cNvSpPr>
            <a:spLocks noChangeArrowheads="1"/>
          </p:cNvSpPr>
          <p:nvPr/>
        </p:nvSpPr>
        <p:spPr bwMode="auto">
          <a:xfrm>
            <a:off x="2763520" y="4619172"/>
            <a:ext cx="8930452"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Note</a:t>
            </a: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Members can respond to their renewal at any time before benefits close.</a:t>
            </a:r>
            <a:endParaRPr lang="en-US" altLang="en-US" sz="2000">
              <a:solidFill>
                <a:srgbClr val="000000"/>
              </a:solidFill>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If members respond </a:t>
            </a:r>
            <a:r>
              <a:rPr kumimoji="0" lang="en-US" altLang="en-US" sz="2000"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before </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reply-by date and are no longer eligible, the notice date may change based on when their response is processed. </a:t>
            </a:r>
            <a:endParaRPr lang="en-US" altLang="en-US" sz="2000">
              <a:solidFill>
                <a:srgbClr val="000000"/>
              </a:solidFill>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Requests for information (RFI) started before February get 90 days to respond.</a:t>
            </a: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Arrow: Right 1">
            <a:extLst>
              <a:ext uri="{FF2B5EF4-FFF2-40B4-BE49-F238E27FC236}">
                <a16:creationId xmlns:a16="http://schemas.microsoft.com/office/drawing/2014/main" id="{422B4E77-9734-7389-6CCA-50573CCFAF58}"/>
              </a:ext>
            </a:extLst>
          </p:cNvPr>
          <p:cNvSpPr/>
          <p:nvPr/>
        </p:nvSpPr>
        <p:spPr bwMode="auto">
          <a:xfrm>
            <a:off x="120494" y="3131745"/>
            <a:ext cx="566179" cy="297255"/>
          </a:xfrm>
          <a:prstGeom prst="rightArrow">
            <a:avLst/>
          </a:prstGeom>
          <a:solidFill>
            <a:srgbClr val="4472C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graphicFrame>
        <p:nvGraphicFramePr>
          <p:cNvPr id="6" name="Table 6">
            <a:extLst>
              <a:ext uri="{FF2B5EF4-FFF2-40B4-BE49-F238E27FC236}">
                <a16:creationId xmlns:a16="http://schemas.microsoft.com/office/drawing/2014/main" id="{B2F28E75-81A6-4BBF-92BD-4E7CC7E9882B}"/>
              </a:ext>
            </a:extLst>
          </p:cNvPr>
          <p:cNvGraphicFramePr>
            <a:graphicFrameLocks noGrp="1"/>
          </p:cNvGraphicFramePr>
          <p:nvPr/>
        </p:nvGraphicFramePr>
        <p:xfrm>
          <a:off x="467548" y="4596494"/>
          <a:ext cx="2085152" cy="2162320"/>
        </p:xfrm>
        <a:graphic>
          <a:graphicData uri="http://schemas.openxmlformats.org/drawingml/2006/table">
            <a:tbl>
              <a:tblPr firstRow="1" bandRow="1">
                <a:tableStyleId>{5C22544A-7EE6-4342-B048-85BDC9FD1C3A}</a:tableStyleId>
              </a:tblPr>
              <a:tblGrid>
                <a:gridCol w="1113602">
                  <a:extLst>
                    <a:ext uri="{9D8B030D-6E8A-4147-A177-3AD203B41FA5}">
                      <a16:colId xmlns:a16="http://schemas.microsoft.com/office/drawing/2014/main" val="660158370"/>
                    </a:ext>
                  </a:extLst>
                </a:gridCol>
                <a:gridCol w="971550">
                  <a:extLst>
                    <a:ext uri="{9D8B030D-6E8A-4147-A177-3AD203B41FA5}">
                      <a16:colId xmlns:a16="http://schemas.microsoft.com/office/drawing/2014/main" val="2040017028"/>
                    </a:ext>
                  </a:extLst>
                </a:gridCol>
              </a:tblGrid>
              <a:tr h="382107">
                <a:tc>
                  <a:txBody>
                    <a:bodyPr/>
                    <a:lstStyle/>
                    <a:p>
                      <a:r>
                        <a:rPr lang="en-US" sz="1600">
                          <a:latin typeface="Helvetica" panose="020B0604020202020204" pitchFamily="34" charset="0"/>
                          <a:cs typeface="Helvetica" panose="020B0604020202020204" pitchFamily="34" charset="0"/>
                        </a:rPr>
                        <a:t>Key</a:t>
                      </a:r>
                    </a:p>
                  </a:txBody>
                  <a:tcPr anchor="ctr"/>
                </a:tc>
                <a:tc>
                  <a:txBody>
                    <a:bodyPr/>
                    <a:lstStyle/>
                    <a:p>
                      <a:endParaRPr lang="en-US" sz="160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2883505635"/>
                  </a:ext>
                </a:extLst>
              </a:tr>
              <a:tr h="409493">
                <a:tc>
                  <a:txBody>
                    <a:bodyPr/>
                    <a:lstStyle/>
                    <a:p>
                      <a:r>
                        <a:rPr lang="en-US" sz="1600">
                          <a:latin typeface="Helvetica" panose="020B0604020202020204" pitchFamily="34" charset="0"/>
                          <a:cs typeface="Helvetica" panose="020B0604020202020204" pitchFamily="34" charset="0"/>
                        </a:rPr>
                        <a:t>PHEU</a:t>
                      </a:r>
                    </a:p>
                  </a:txBody>
                  <a:tcPr anchor="ctr">
                    <a:solidFill>
                      <a:schemeClr val="accent1">
                        <a:lumMod val="40000"/>
                        <a:lumOff val="60000"/>
                      </a:schemeClr>
                    </a:solidFill>
                  </a:tcPr>
                </a:tc>
                <a:tc>
                  <a:txBody>
                    <a:bodyPr/>
                    <a:lstStyle/>
                    <a:p>
                      <a:r>
                        <a:rPr lang="en-US" sz="1600">
                          <a:latin typeface="Helvetica" panose="020B0604020202020204" pitchFamily="34" charset="0"/>
                          <a:cs typeface="Helvetica" panose="020B0604020202020204" pitchFamily="34" charset="0"/>
                        </a:rPr>
                        <a:t>Blue</a:t>
                      </a:r>
                    </a:p>
                  </a:txBody>
                  <a:tcPr anchor="ctr">
                    <a:solidFill>
                      <a:schemeClr val="accent1">
                        <a:lumMod val="20000"/>
                        <a:lumOff val="80000"/>
                      </a:schemeClr>
                    </a:solidFill>
                  </a:tcPr>
                </a:tc>
                <a:extLst>
                  <a:ext uri="{0D108BD9-81ED-4DB2-BD59-A6C34878D82A}">
                    <a16:rowId xmlns:a16="http://schemas.microsoft.com/office/drawing/2014/main" val="2018166205"/>
                  </a:ext>
                </a:extLst>
              </a:tr>
              <a:tr h="382107">
                <a:tc>
                  <a:txBody>
                    <a:bodyPr/>
                    <a:lstStyle/>
                    <a:p>
                      <a:r>
                        <a:rPr lang="en-US" sz="1600">
                          <a:latin typeface="Helvetica" panose="020B0604020202020204" pitchFamily="34" charset="0"/>
                          <a:cs typeface="Helvetica" panose="020B0604020202020204" pitchFamily="34" charset="0"/>
                        </a:rPr>
                        <a:t>Interim</a:t>
                      </a:r>
                    </a:p>
                  </a:txBody>
                  <a:tcPr anchor="ctr">
                    <a:solidFill>
                      <a:schemeClr val="bg1">
                        <a:lumMod val="85000"/>
                      </a:schemeClr>
                    </a:solidFill>
                  </a:tcPr>
                </a:tc>
                <a:tc>
                  <a:txBody>
                    <a:bodyPr/>
                    <a:lstStyle/>
                    <a:p>
                      <a:r>
                        <a:rPr lang="en-US" sz="1600">
                          <a:latin typeface="Helvetica" panose="020B0604020202020204" pitchFamily="34" charset="0"/>
                          <a:cs typeface="Helvetica" panose="020B0604020202020204" pitchFamily="34" charset="0"/>
                        </a:rPr>
                        <a:t>Gray</a:t>
                      </a:r>
                    </a:p>
                  </a:txBody>
                  <a:tcPr anchor="ctr">
                    <a:solidFill>
                      <a:schemeClr val="bg1">
                        <a:lumMod val="95000"/>
                      </a:schemeClr>
                    </a:solidFill>
                  </a:tcPr>
                </a:tc>
                <a:extLst>
                  <a:ext uri="{0D108BD9-81ED-4DB2-BD59-A6C34878D82A}">
                    <a16:rowId xmlns:a16="http://schemas.microsoft.com/office/drawing/2014/main" val="1934946062"/>
                  </a:ext>
                </a:extLst>
              </a:tr>
              <a:tr h="409493">
                <a:tc>
                  <a:txBody>
                    <a:bodyPr/>
                    <a:lstStyle/>
                    <a:p>
                      <a:r>
                        <a:rPr lang="en-US" sz="1600">
                          <a:latin typeface="Helvetica" panose="020B0604020202020204" pitchFamily="34" charset="0"/>
                          <a:cs typeface="Helvetica" panose="020B0604020202020204" pitchFamily="34" charset="0"/>
                        </a:rPr>
                        <a:t>Extended RFI only</a:t>
                      </a:r>
                      <a:r>
                        <a:rPr lang="en-US" sz="1600" b="1">
                          <a:latin typeface="Helvetica" panose="020B0604020202020204" pitchFamily="34" charset="0"/>
                          <a:cs typeface="Helvetica" panose="020B0604020202020204" pitchFamily="34" charset="0"/>
                        </a:rPr>
                        <a:t>*</a:t>
                      </a:r>
                    </a:p>
                  </a:txBody>
                  <a:tcPr anchor="ctr">
                    <a:solidFill>
                      <a:schemeClr val="accent2">
                        <a:lumMod val="40000"/>
                        <a:lumOff val="60000"/>
                      </a:schemeClr>
                    </a:solidFill>
                  </a:tcPr>
                </a:tc>
                <a:tc>
                  <a:txBody>
                    <a:bodyPr/>
                    <a:lstStyle/>
                    <a:p>
                      <a:r>
                        <a:rPr lang="en-US" sz="1600">
                          <a:latin typeface="Helvetica" panose="020B0604020202020204" pitchFamily="34" charset="0"/>
                          <a:cs typeface="Helvetica" panose="020B0604020202020204" pitchFamily="34" charset="0"/>
                        </a:rPr>
                        <a:t>Orange</a:t>
                      </a:r>
                    </a:p>
                  </a:txBody>
                  <a:tcPr anchor="ctr">
                    <a:solidFill>
                      <a:schemeClr val="accent2">
                        <a:lumMod val="20000"/>
                        <a:lumOff val="80000"/>
                      </a:schemeClr>
                    </a:solidFill>
                  </a:tcPr>
                </a:tc>
                <a:extLst>
                  <a:ext uri="{0D108BD9-81ED-4DB2-BD59-A6C34878D82A}">
                    <a16:rowId xmlns:a16="http://schemas.microsoft.com/office/drawing/2014/main" val="3094553160"/>
                  </a:ext>
                </a:extLst>
              </a:tr>
              <a:tr h="409493">
                <a:tc>
                  <a:txBody>
                    <a:bodyPr/>
                    <a:lstStyle/>
                    <a:p>
                      <a:r>
                        <a:rPr lang="en-US" sz="1600">
                          <a:latin typeface="Helvetica" panose="020B0604020202020204" pitchFamily="34" charset="0"/>
                          <a:cs typeface="Helvetica" panose="020B0604020202020204" pitchFamily="34" charset="0"/>
                        </a:rPr>
                        <a:t>Normal</a:t>
                      </a:r>
                    </a:p>
                  </a:txBody>
                  <a:tcPr anchor="ctr">
                    <a:solidFill>
                      <a:schemeClr val="accent6">
                        <a:lumMod val="60000"/>
                        <a:lumOff val="40000"/>
                      </a:schemeClr>
                    </a:solidFill>
                  </a:tcPr>
                </a:tc>
                <a:tc>
                  <a:txBody>
                    <a:bodyPr/>
                    <a:lstStyle/>
                    <a:p>
                      <a:r>
                        <a:rPr lang="en-US" sz="1600">
                          <a:latin typeface="Helvetica" panose="020B0604020202020204" pitchFamily="34" charset="0"/>
                          <a:cs typeface="Helvetica" panose="020B0604020202020204" pitchFamily="34" charset="0"/>
                        </a:rPr>
                        <a:t>Green</a:t>
                      </a:r>
                    </a:p>
                  </a:txBody>
                  <a:tcPr anchor="ctr">
                    <a:solidFill>
                      <a:schemeClr val="accent6">
                        <a:lumMod val="40000"/>
                        <a:lumOff val="60000"/>
                      </a:schemeClr>
                    </a:solidFill>
                  </a:tcPr>
                </a:tc>
                <a:extLst>
                  <a:ext uri="{0D108BD9-81ED-4DB2-BD59-A6C34878D82A}">
                    <a16:rowId xmlns:a16="http://schemas.microsoft.com/office/drawing/2014/main" val="4286862546"/>
                  </a:ext>
                </a:extLst>
              </a:tr>
            </a:tbl>
          </a:graphicData>
        </a:graphic>
      </p:graphicFrame>
    </p:spTree>
    <p:extLst>
      <p:ext uri="{BB962C8B-B14F-4D97-AF65-F5344CB8AC3E}">
        <p14:creationId xmlns:p14="http://schemas.microsoft.com/office/powerpoint/2010/main" val="2353397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5">
            <a:extLst>
              <a:ext uri="{FF2B5EF4-FFF2-40B4-BE49-F238E27FC236}">
                <a16:creationId xmlns:a16="http://schemas.microsoft.com/office/drawing/2014/main" id="{F748158B-D444-1655-5993-C8DA28F54DDE}"/>
              </a:ext>
            </a:extLst>
          </p:cNvPr>
          <p:cNvSpPr txBox="1">
            <a:spLocks noGrp="1"/>
          </p:cNvSpPr>
          <p:nvPr>
            <p:ph type="title" idx="4294967295"/>
          </p:nvPr>
        </p:nvSpPr>
        <p:spPr>
          <a:xfrm>
            <a:off x="467547" y="183301"/>
            <a:ext cx="11506413"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defRPr/>
            </a:pPr>
            <a:r>
              <a:rPr lang="es-419" sz="3400" b="1">
                <a:solidFill>
                  <a:srgbClr val="064276"/>
                </a:solidFill>
                <a:latin typeface="Arial" panose="020B0604020202020204" pitchFamily="34" charset="0"/>
                <a:ea typeface="+mn-ea"/>
                <a:cs typeface="Arial" panose="020B0604020202020204" pitchFamily="34" charset="0"/>
              </a:rPr>
              <a:t>Plazos del proceso de renovaciones</a:t>
            </a:r>
            <a:endParaRPr kumimoji="0" lang="en-US" sz="3400" b="1" u="none" strike="noStrike" kern="1200" cap="none" spc="0" normalizeH="0" baseline="0" noProof="0">
              <a:ln>
                <a:noFill/>
              </a:ln>
              <a:solidFill>
                <a:srgbClr val="064276"/>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B82B78C5-D809-3768-1FCC-86D323214435}"/>
              </a:ext>
            </a:extLst>
          </p:cNvPr>
          <p:cNvGraphicFramePr>
            <a:graphicFrameLocks noGrp="1"/>
          </p:cNvGraphicFramePr>
          <p:nvPr/>
        </p:nvGraphicFramePr>
        <p:xfrm>
          <a:off x="467548" y="1051495"/>
          <a:ext cx="11159359" cy="3418517"/>
        </p:xfrm>
        <a:graphic>
          <a:graphicData uri="http://schemas.openxmlformats.org/drawingml/2006/table">
            <a:tbl>
              <a:tblPr firstRow="1" firstCol="1" bandRow="1"/>
              <a:tblGrid>
                <a:gridCol w="1903842">
                  <a:extLst>
                    <a:ext uri="{9D8B030D-6E8A-4147-A177-3AD203B41FA5}">
                      <a16:colId xmlns:a16="http://schemas.microsoft.com/office/drawing/2014/main" val="2667835041"/>
                    </a:ext>
                  </a:extLst>
                </a:gridCol>
                <a:gridCol w="2280346">
                  <a:extLst>
                    <a:ext uri="{9D8B030D-6E8A-4147-A177-3AD203B41FA5}">
                      <a16:colId xmlns:a16="http://schemas.microsoft.com/office/drawing/2014/main" val="418601633"/>
                    </a:ext>
                  </a:extLst>
                </a:gridCol>
                <a:gridCol w="2012069">
                  <a:extLst>
                    <a:ext uri="{9D8B030D-6E8A-4147-A177-3AD203B41FA5}">
                      <a16:colId xmlns:a16="http://schemas.microsoft.com/office/drawing/2014/main" val="82922277"/>
                    </a:ext>
                  </a:extLst>
                </a:gridCol>
                <a:gridCol w="2822858">
                  <a:extLst>
                    <a:ext uri="{9D8B030D-6E8A-4147-A177-3AD203B41FA5}">
                      <a16:colId xmlns:a16="http://schemas.microsoft.com/office/drawing/2014/main" val="3809819480"/>
                    </a:ext>
                  </a:extLst>
                </a:gridCol>
                <a:gridCol w="2140244">
                  <a:extLst>
                    <a:ext uri="{9D8B030D-6E8A-4147-A177-3AD203B41FA5}">
                      <a16:colId xmlns:a16="http://schemas.microsoft.com/office/drawing/2014/main" val="2880422543"/>
                    </a:ext>
                  </a:extLst>
                </a:gridCol>
              </a:tblGrid>
              <a:tr h="734500">
                <a:tc>
                  <a:txBody>
                    <a:bodyPr/>
                    <a:lstStyle/>
                    <a:p>
                      <a:pPr marL="0" marR="0" algn="ctr">
                        <a:lnSpc>
                          <a:spcPct val="107000"/>
                        </a:lnSpc>
                        <a:spcBef>
                          <a:spcPts val="1200"/>
                        </a:spcBef>
                        <a:spcAft>
                          <a:spcPts val="0"/>
                        </a:spcAft>
                      </a:pPr>
                      <a:r>
                        <a:rPr lang="en-US" sz="1200" b="1">
                          <a:solidFill>
                            <a:schemeClr val="bg1"/>
                          </a:solidFill>
                          <a:effectLst/>
                          <a:latin typeface="Helvetica"/>
                          <a:ea typeface="Calibri"/>
                          <a:cs typeface="Helvetica"/>
                        </a:rPr>
                        <a:t>LOTE DE RENOVACIÓN</a:t>
                      </a:r>
                      <a:br>
                        <a:rPr lang="en-US" sz="1200" b="1">
                          <a:solidFill>
                            <a:schemeClr val="bg1"/>
                          </a:solidFill>
                          <a:effectLst/>
                          <a:latin typeface="Helvetica"/>
                          <a:ea typeface="Calibri"/>
                          <a:cs typeface="Helvetica"/>
                        </a:rPr>
                      </a:br>
                      <a:r>
                        <a:rPr lang="en-US" sz="1200" b="0" i="1">
                          <a:solidFill>
                            <a:schemeClr val="bg1"/>
                          </a:solidFill>
                          <a:effectLst/>
                          <a:latin typeface="Helvetica"/>
                          <a:ea typeface="Calibri"/>
                          <a:cs typeface="Helvetica"/>
                        </a:rPr>
                        <a:t>(</a:t>
                      </a:r>
                      <a:r>
                        <a:rPr lang="en-US" sz="1200" b="0" i="1" err="1">
                          <a:solidFill>
                            <a:schemeClr val="bg1"/>
                          </a:solidFill>
                          <a:effectLst/>
                          <a:latin typeface="Helvetica"/>
                          <a:ea typeface="Calibri"/>
                          <a:cs typeface="Helvetica"/>
                        </a:rPr>
                        <a:t>mes</a:t>
                      </a:r>
                      <a:r>
                        <a:rPr lang="en-US" sz="1200" b="0" i="1">
                          <a:solidFill>
                            <a:schemeClr val="bg1"/>
                          </a:solidFill>
                          <a:effectLst/>
                          <a:latin typeface="Helvetica"/>
                          <a:ea typeface="Calibri"/>
                          <a:cs typeface="Helvetica"/>
                        </a:rPr>
                        <a:t> </a:t>
                      </a:r>
                      <a:r>
                        <a:rPr lang="en-US" sz="1200" b="0" i="1" err="1">
                          <a:solidFill>
                            <a:schemeClr val="bg1"/>
                          </a:solidFill>
                          <a:effectLst/>
                          <a:latin typeface="Helvetica"/>
                          <a:ea typeface="Calibri"/>
                          <a:cs typeface="Helvetica"/>
                        </a:rPr>
                        <a:t>iniciado</a:t>
                      </a:r>
                      <a:r>
                        <a:rPr lang="en-US" sz="1200" b="0" i="1">
                          <a:solidFill>
                            <a:schemeClr val="bg1"/>
                          </a:solidFill>
                          <a:effectLst/>
                          <a:latin typeface="Helvetica"/>
                          <a:ea typeface="Calibri"/>
                          <a:cs typeface="Helvetica"/>
                        </a:rPr>
                        <a:t> y </a:t>
                      </a:r>
                      <a:r>
                        <a:rPr lang="en-US" sz="1200" b="0" i="1" err="1">
                          <a:solidFill>
                            <a:schemeClr val="bg1"/>
                          </a:solidFill>
                          <a:effectLst/>
                          <a:latin typeface="Helvetica"/>
                          <a:ea typeface="Calibri"/>
                          <a:cs typeface="Helvetica"/>
                        </a:rPr>
                        <a:t>enviado</a:t>
                      </a:r>
                      <a:r>
                        <a:rPr lang="en-US" sz="1200" b="0" i="1">
                          <a:solidFill>
                            <a:schemeClr val="bg1"/>
                          </a:solidFill>
                          <a:effectLst/>
                          <a:latin typeface="Helvetica"/>
                          <a:ea typeface="Calibri"/>
                          <a:cs typeface="Helvetica"/>
                        </a:rPr>
                        <a:t> </a:t>
                      </a:r>
                      <a:r>
                        <a:rPr lang="en-US" sz="1200" b="0" i="1" err="1">
                          <a:solidFill>
                            <a:schemeClr val="bg1"/>
                          </a:solidFill>
                          <a:effectLst/>
                          <a:latin typeface="Helvetica"/>
                          <a:ea typeface="Calibri"/>
                          <a:cs typeface="Helvetica"/>
                        </a:rPr>
                        <a:t>por</a:t>
                      </a:r>
                      <a:r>
                        <a:rPr lang="en-US" sz="1200" b="0" i="1">
                          <a:solidFill>
                            <a:schemeClr val="bg1"/>
                          </a:solidFill>
                          <a:effectLst/>
                          <a:latin typeface="Helvetica"/>
                          <a:ea typeface="Calibri"/>
                          <a:cs typeface="Helvetica"/>
                        </a:rPr>
                        <a:t> </a:t>
                      </a:r>
                      <a:r>
                        <a:rPr lang="en-US" sz="1200" b="0" i="1" err="1">
                          <a:solidFill>
                            <a:schemeClr val="bg1"/>
                          </a:solidFill>
                          <a:effectLst/>
                          <a:latin typeface="Helvetica"/>
                          <a:ea typeface="Calibri"/>
                          <a:cs typeface="Helvetica"/>
                        </a:rPr>
                        <a:t>correo</a:t>
                      </a:r>
                      <a:r>
                        <a:rPr lang="en-US" sz="1200" b="0" i="1">
                          <a:solidFill>
                            <a:schemeClr val="bg1"/>
                          </a:solidFill>
                          <a:effectLst/>
                          <a:latin typeface="Helvetica"/>
                          <a:ea typeface="Calibri"/>
                          <a:cs typeface="Helvetica"/>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1200"/>
                        </a:spcBef>
                        <a:spcAft>
                          <a:spcPts val="0"/>
                        </a:spcAft>
                      </a:pPr>
                      <a:r>
                        <a:rPr lang="en-US" sz="1200" b="1" err="1">
                          <a:solidFill>
                            <a:schemeClr val="bg1"/>
                          </a:solidFill>
                          <a:effectLst/>
                          <a:latin typeface="Helvetica"/>
                          <a:ea typeface="Calibri"/>
                          <a:cs typeface="Helvetica"/>
                        </a:rPr>
                        <a:t>Fecha</a:t>
                      </a:r>
                      <a:r>
                        <a:rPr lang="en-US" sz="1200" b="1">
                          <a:solidFill>
                            <a:schemeClr val="bg1"/>
                          </a:solidFill>
                          <a:effectLst/>
                          <a:latin typeface="Helvetica"/>
                          <a:ea typeface="Calibri"/>
                          <a:cs typeface="Helvetica"/>
                        </a:rPr>
                        <a:t> de Renovación </a:t>
                      </a:r>
                      <a:r>
                        <a:rPr lang="en-US" sz="1200" b="1" err="1">
                          <a:solidFill>
                            <a:schemeClr val="bg1"/>
                          </a:solidFill>
                          <a:effectLst/>
                          <a:latin typeface="Helvetica"/>
                          <a:ea typeface="Calibri"/>
                          <a:cs typeface="Helvetica"/>
                        </a:rPr>
                        <a:t>Médica</a:t>
                      </a:r>
                      <a:r>
                        <a:rPr lang="en-US" sz="1200" b="1">
                          <a:solidFill>
                            <a:schemeClr val="bg1"/>
                          </a:solidFill>
                          <a:effectLst/>
                          <a:latin typeface="Helvetica"/>
                          <a:ea typeface="Calibri"/>
                          <a:cs typeface="Helvetica"/>
                        </a:rPr>
                        <a:t> </a:t>
                      </a:r>
                      <a:br>
                        <a:rPr lang="en-US" sz="1200" b="1" i="0">
                          <a:solidFill>
                            <a:schemeClr val="bg1"/>
                          </a:solidFill>
                          <a:effectLst/>
                          <a:latin typeface="Helvetica"/>
                          <a:ea typeface="Calibri"/>
                          <a:cs typeface="Helvetica"/>
                        </a:rPr>
                      </a:br>
                      <a:r>
                        <a:rPr lang="en-US" sz="1200" i="1">
                          <a:solidFill>
                            <a:schemeClr val="bg1"/>
                          </a:solidFill>
                          <a:effectLst/>
                          <a:latin typeface="Helvetica"/>
                          <a:ea typeface="Calibri"/>
                          <a:cs typeface="Helvetica"/>
                        </a:rPr>
                        <a:t>(</a:t>
                      </a:r>
                      <a:r>
                        <a:rPr lang="en-US" sz="1200" i="1" err="1">
                          <a:solidFill>
                            <a:schemeClr val="bg1"/>
                          </a:solidFill>
                          <a:effectLst/>
                          <a:latin typeface="Helvetica"/>
                          <a:ea typeface="Calibri"/>
                          <a:cs typeface="Helvetica"/>
                        </a:rPr>
                        <a:t>Fecha</a:t>
                      </a:r>
                      <a:r>
                        <a:rPr lang="en-US" sz="1200" i="1">
                          <a:solidFill>
                            <a:schemeClr val="bg1"/>
                          </a:solidFill>
                          <a:effectLst/>
                          <a:latin typeface="Helvetica"/>
                          <a:ea typeface="Calibri"/>
                          <a:cs typeface="Helvetica"/>
                        </a:rPr>
                        <a:t> de </a:t>
                      </a:r>
                      <a:r>
                        <a:rPr lang="en-US" sz="1200" i="1" err="1">
                          <a:solidFill>
                            <a:schemeClr val="bg1"/>
                          </a:solidFill>
                          <a:effectLst/>
                          <a:latin typeface="Helvetica"/>
                          <a:ea typeface="Calibri"/>
                          <a:cs typeface="Helvetica"/>
                        </a:rPr>
                        <a:t>renovación</a:t>
                      </a:r>
                      <a:r>
                        <a:rPr lang="en-US" sz="1200" i="1">
                          <a:solidFill>
                            <a:schemeClr val="bg1"/>
                          </a:solidFill>
                          <a:effectLst/>
                          <a:latin typeface="Helvetica"/>
                          <a:ea typeface="Calibri"/>
                          <a:cs typeface="Helvetica"/>
                        </a:rPr>
                        <a:t> de AP)</a:t>
                      </a:r>
                      <a:endParaRPr lang="en-US" sz="1200">
                        <a:solidFill>
                          <a:schemeClr val="bg1"/>
                        </a:solidFill>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1200"/>
                        </a:spcBef>
                        <a:spcAft>
                          <a:spcPts val="0"/>
                        </a:spcAft>
                      </a:pPr>
                      <a:r>
                        <a:rPr lang="en-US" sz="1200" b="1">
                          <a:solidFill>
                            <a:schemeClr val="bg1"/>
                          </a:solidFill>
                          <a:effectLst/>
                          <a:latin typeface="Helvetica"/>
                          <a:ea typeface="Calibri"/>
                          <a:cs typeface="Helvetica"/>
                        </a:rPr>
                        <a:t>Responder </a:t>
                      </a:r>
                      <a:r>
                        <a:rPr lang="en-US" sz="1200" b="1" err="1">
                          <a:solidFill>
                            <a:schemeClr val="bg1"/>
                          </a:solidFill>
                          <a:effectLst/>
                          <a:latin typeface="Helvetica"/>
                          <a:ea typeface="Calibri"/>
                          <a:cs typeface="Helvetica"/>
                        </a:rPr>
                        <a:t>por</a:t>
                      </a:r>
                      <a:r>
                        <a:rPr lang="en-US" sz="1200" b="1">
                          <a:solidFill>
                            <a:schemeClr val="bg1"/>
                          </a:solidFill>
                          <a:effectLst/>
                          <a:latin typeface="Helvetica"/>
                          <a:ea typeface="Calibri"/>
                          <a:cs typeface="Helvetica"/>
                        </a:rPr>
                        <a:t> </a:t>
                      </a:r>
                      <a:r>
                        <a:rPr lang="en-US" sz="1200" b="1" err="1">
                          <a:solidFill>
                            <a:schemeClr val="bg1"/>
                          </a:solidFill>
                          <a:effectLst/>
                          <a:latin typeface="Helvetica"/>
                          <a:ea typeface="Calibri"/>
                          <a:cs typeface="Helvetica"/>
                        </a:rPr>
                        <a:t>fecha</a:t>
                      </a:r>
                      <a:r>
                        <a:rPr lang="en-US" sz="1200" b="1">
                          <a:solidFill>
                            <a:schemeClr val="bg1"/>
                          </a:solidFill>
                          <a:effectLst/>
                          <a:latin typeface="Helvetica"/>
                          <a:ea typeface="Calibri"/>
                          <a:cs typeface="Helvetica"/>
                        </a:rPr>
                        <a:t> </a:t>
                      </a:r>
                      <a:br>
                        <a:rPr lang="en-US" sz="1200" b="1">
                          <a:solidFill>
                            <a:schemeClr val="bg1"/>
                          </a:solidFill>
                          <a:effectLst/>
                          <a:latin typeface="Helvetica"/>
                          <a:ea typeface="Calibri"/>
                          <a:cs typeface="Helvetica"/>
                        </a:rPr>
                      </a:br>
                      <a:r>
                        <a:rPr lang="en-US" sz="1200" b="0">
                          <a:solidFill>
                            <a:schemeClr val="bg1"/>
                          </a:solidFill>
                          <a:effectLst/>
                          <a:latin typeface="Helvetica"/>
                          <a:ea typeface="Calibri"/>
                          <a:cs typeface="Helvetica"/>
                        </a:rPr>
                        <a:t>(</a:t>
                      </a:r>
                      <a:r>
                        <a:rPr lang="en-US" sz="1200" b="0" i="1" err="1">
                          <a:solidFill>
                            <a:schemeClr val="bg1"/>
                          </a:solidFill>
                          <a:effectLst/>
                          <a:latin typeface="Helvetica"/>
                          <a:ea typeface="Calibri"/>
                          <a:cs typeface="Helvetica"/>
                        </a:rPr>
                        <a:t>Avisos</a:t>
                      </a:r>
                      <a:r>
                        <a:rPr lang="en-US" sz="1200" b="0" i="1">
                          <a:solidFill>
                            <a:schemeClr val="bg1"/>
                          </a:solidFill>
                          <a:effectLst/>
                          <a:latin typeface="Helvetica"/>
                          <a:ea typeface="Calibri"/>
                          <a:cs typeface="Helvetica"/>
                        </a:rPr>
                        <a:t> de </a:t>
                      </a:r>
                      <a:r>
                        <a:rPr lang="en-US" sz="1200" b="0" i="1" err="1">
                          <a:solidFill>
                            <a:schemeClr val="bg1"/>
                          </a:solidFill>
                          <a:effectLst/>
                          <a:latin typeface="Helvetica"/>
                          <a:ea typeface="Calibri"/>
                          <a:cs typeface="Helvetica"/>
                        </a:rPr>
                        <a:t>cierre</a:t>
                      </a:r>
                      <a:r>
                        <a:rPr lang="en-US" sz="1200" b="0" i="1">
                          <a:solidFill>
                            <a:schemeClr val="bg1"/>
                          </a:solidFill>
                          <a:effectLst/>
                          <a:latin typeface="Helvetica"/>
                          <a:ea typeface="Calibri"/>
                          <a:cs typeface="Helvetica"/>
                        </a:rPr>
                        <a:t> </a:t>
                      </a:r>
                      <a:r>
                        <a:rPr lang="en-US" sz="1200" b="0" i="1" err="1">
                          <a:solidFill>
                            <a:schemeClr val="bg1"/>
                          </a:solidFill>
                          <a:effectLst/>
                          <a:latin typeface="Helvetica"/>
                          <a:ea typeface="Calibri"/>
                          <a:cs typeface="Helvetica"/>
                        </a:rPr>
                        <a:t>enviados</a:t>
                      </a:r>
                      <a:r>
                        <a:rPr lang="en-US" sz="1200" b="0" i="1">
                          <a:solidFill>
                            <a:schemeClr val="bg1"/>
                          </a:solidFill>
                          <a:effectLst/>
                          <a:latin typeface="Helvetica"/>
                          <a:ea typeface="Calibri"/>
                          <a:cs typeface="Helvetica"/>
                        </a:rPr>
                        <a:t> </a:t>
                      </a:r>
                      <a:r>
                        <a:rPr lang="en-US" sz="1200" b="0" i="1" err="1">
                          <a:solidFill>
                            <a:schemeClr val="bg1"/>
                          </a:solidFill>
                          <a:effectLst/>
                          <a:latin typeface="Helvetica"/>
                          <a:ea typeface="Calibri"/>
                          <a:cs typeface="Helvetica"/>
                        </a:rPr>
                        <a:t>si</a:t>
                      </a:r>
                      <a:r>
                        <a:rPr lang="en-US" sz="1200" b="0" i="1">
                          <a:solidFill>
                            <a:schemeClr val="bg1"/>
                          </a:solidFill>
                          <a:effectLst/>
                          <a:latin typeface="Helvetica"/>
                          <a:ea typeface="Calibri"/>
                          <a:cs typeface="Helvetica"/>
                        </a:rPr>
                        <a:t> no hay </a:t>
                      </a:r>
                      <a:r>
                        <a:rPr lang="en-US" sz="1200" b="0" i="1" err="1">
                          <a:solidFill>
                            <a:schemeClr val="bg1"/>
                          </a:solidFill>
                          <a:effectLst/>
                          <a:latin typeface="Helvetica"/>
                          <a:ea typeface="Calibri"/>
                          <a:cs typeface="Helvetica"/>
                        </a:rPr>
                        <a:t>respuesta</a:t>
                      </a:r>
                      <a:r>
                        <a:rPr lang="en-US" sz="1200" b="0">
                          <a:solidFill>
                            <a:schemeClr val="bg1"/>
                          </a:solidFill>
                          <a:effectLst/>
                          <a:latin typeface="Helvetica"/>
                          <a:ea typeface="Calibri"/>
                          <a:cs typeface="Helvetica"/>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1200"/>
                        </a:spcBef>
                        <a:spcAft>
                          <a:spcPts val="0"/>
                        </a:spcAft>
                      </a:pPr>
                      <a:r>
                        <a:rPr lang="en-US" sz="1200" b="1" err="1">
                          <a:solidFill>
                            <a:schemeClr val="bg1"/>
                          </a:solidFill>
                          <a:effectLst/>
                          <a:latin typeface="Helvetica"/>
                          <a:ea typeface="Calibri"/>
                          <a:cs typeface="Helvetica"/>
                        </a:rPr>
                        <a:t>Período</a:t>
                      </a:r>
                      <a:r>
                        <a:rPr lang="en-US" sz="1200" b="1">
                          <a:solidFill>
                            <a:schemeClr val="bg1"/>
                          </a:solidFill>
                          <a:effectLst/>
                          <a:latin typeface="Helvetica"/>
                          <a:ea typeface="Calibri"/>
                          <a:cs typeface="Helvetica"/>
                        </a:rPr>
                        <a:t> de aviso de </a:t>
                      </a:r>
                      <a:r>
                        <a:rPr lang="en-US" sz="1200" b="1" err="1">
                          <a:solidFill>
                            <a:schemeClr val="bg1"/>
                          </a:solidFill>
                          <a:effectLst/>
                          <a:latin typeface="Helvetica"/>
                          <a:ea typeface="Calibri"/>
                          <a:cs typeface="Helvetica"/>
                        </a:rPr>
                        <a:t>cierre</a:t>
                      </a:r>
                      <a:endParaRPr lang="en-US" sz="1200">
                        <a:solidFill>
                          <a:schemeClr val="bg1"/>
                        </a:solidFill>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1200"/>
                        </a:spcBef>
                        <a:spcAft>
                          <a:spcPts val="0"/>
                        </a:spcAft>
                      </a:pPr>
                      <a:r>
                        <a:rPr lang="en-US" sz="1200" b="1" err="1">
                          <a:solidFill>
                            <a:schemeClr val="bg1"/>
                          </a:solidFill>
                          <a:effectLst/>
                          <a:latin typeface="Helvetica"/>
                          <a:ea typeface="Calibri"/>
                          <a:cs typeface="Helvetica"/>
                        </a:rPr>
                        <a:t>Fecha</a:t>
                      </a:r>
                      <a:r>
                        <a:rPr lang="en-US" sz="1200" b="1">
                          <a:solidFill>
                            <a:schemeClr val="bg1"/>
                          </a:solidFill>
                          <a:effectLst/>
                          <a:latin typeface="Helvetica"/>
                          <a:ea typeface="Calibri"/>
                          <a:cs typeface="Helvetica"/>
                        </a:rPr>
                        <a:t> de </a:t>
                      </a:r>
                      <a:r>
                        <a:rPr lang="en-US" sz="1200" b="1" err="1">
                          <a:solidFill>
                            <a:schemeClr val="bg1"/>
                          </a:solidFill>
                          <a:effectLst/>
                          <a:latin typeface="Helvetica"/>
                          <a:ea typeface="Calibri"/>
                          <a:cs typeface="Helvetica"/>
                        </a:rPr>
                        <a:t>cierre</a:t>
                      </a:r>
                      <a:endParaRPr lang="en-US" sz="1200" b="0">
                        <a:solidFill>
                          <a:schemeClr val="bg1"/>
                        </a:solidFill>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179861682"/>
                  </a:ext>
                </a:extLst>
              </a:tr>
              <a:tr h="442399">
                <a:tc>
                  <a:txBody>
                    <a:bodyPr/>
                    <a:lstStyle/>
                    <a:p>
                      <a:pPr marL="0" marR="0" algn="ctr">
                        <a:lnSpc>
                          <a:spcPct val="107000"/>
                        </a:lnSpc>
                        <a:spcBef>
                          <a:spcPts val="1200"/>
                        </a:spcBef>
                        <a:spcAft>
                          <a:spcPts val="0"/>
                        </a:spcAft>
                      </a:pPr>
                      <a:r>
                        <a:rPr lang="en-US" sz="1200" b="1" err="1">
                          <a:solidFill>
                            <a:srgbClr val="000000"/>
                          </a:solidFill>
                          <a:effectLst/>
                          <a:latin typeface="Helvetica"/>
                          <a:ea typeface="Calibri"/>
                          <a:cs typeface="Helvetica"/>
                        </a:rPr>
                        <a:t>Septiembre</a:t>
                      </a:r>
                      <a:r>
                        <a:rPr lang="en-US" sz="1200" b="1">
                          <a:solidFill>
                            <a:srgbClr val="000000"/>
                          </a:solidFill>
                          <a:effectLst/>
                          <a:latin typeface="Helvetica"/>
                          <a:ea typeface="Calibri"/>
                          <a:cs typeface="Helvetica"/>
                        </a:rPr>
                        <a:t> 2024</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11/30/2024</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12/31/2024</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12/31/25-2/28/25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1200"/>
                        </a:spcBef>
                        <a:spcAft>
                          <a:spcPts val="0"/>
                        </a:spcAft>
                      </a:pPr>
                      <a:r>
                        <a:rPr lang="en-US" sz="1200" b="1">
                          <a:solidFill>
                            <a:srgbClr val="000000"/>
                          </a:solidFill>
                          <a:effectLst/>
                          <a:latin typeface="Helvetica"/>
                          <a:ea typeface="Calibri"/>
                          <a:cs typeface="Helvetica"/>
                        </a:rPr>
                        <a:t>2/28/2025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57294164"/>
                  </a:ext>
                </a:extLst>
              </a:tr>
              <a:tr h="442399">
                <a:tc>
                  <a:txBody>
                    <a:bodyPr/>
                    <a:lstStyle/>
                    <a:p>
                      <a:pPr marL="0" marR="0" algn="ctr">
                        <a:lnSpc>
                          <a:spcPct val="107000"/>
                        </a:lnSpc>
                        <a:spcBef>
                          <a:spcPts val="1200"/>
                        </a:spcBef>
                        <a:spcAft>
                          <a:spcPts val="0"/>
                        </a:spcAft>
                      </a:pPr>
                      <a:r>
                        <a:rPr lang="en-US" sz="1200" b="1" err="1">
                          <a:solidFill>
                            <a:srgbClr val="000000"/>
                          </a:solidFill>
                          <a:effectLst/>
                          <a:latin typeface="Helvetica"/>
                          <a:ea typeface="Calibri"/>
                          <a:cs typeface="Helvetica"/>
                        </a:rPr>
                        <a:t>Octubre</a:t>
                      </a:r>
                      <a:r>
                        <a:rPr lang="en-US" sz="1200" b="1">
                          <a:solidFill>
                            <a:srgbClr val="000000"/>
                          </a:solidFill>
                          <a:effectLst/>
                          <a:latin typeface="Helvetica"/>
                          <a:ea typeface="Calibri"/>
                          <a:cs typeface="Helvetica"/>
                        </a:rPr>
                        <a:t> 2024</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12/31/2024</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12/1/2024</a:t>
                      </a:r>
                      <a:endParaRPr lang="en-US" sz="12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12/1/24-2/28/25</a:t>
                      </a:r>
                      <a:endParaRPr lang="en-US" sz="12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1200"/>
                        </a:spcBef>
                        <a:spcAft>
                          <a:spcPts val="0"/>
                        </a:spcAft>
                      </a:pPr>
                      <a:r>
                        <a:rPr lang="en-US" sz="1200" b="1">
                          <a:solidFill>
                            <a:srgbClr val="000000"/>
                          </a:solidFill>
                          <a:effectLst/>
                          <a:latin typeface="Helvetica"/>
                          <a:ea typeface="Calibri"/>
                          <a:cs typeface="Helvetica"/>
                        </a:rPr>
                        <a:t>2/28/2025</a:t>
                      </a:r>
                      <a:endParaRPr lang="en-US" sz="12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5799890"/>
                  </a:ext>
                </a:extLst>
              </a:tr>
              <a:tr h="442399">
                <a:tc>
                  <a:txBody>
                    <a:bodyPr/>
                    <a:lstStyle/>
                    <a:p>
                      <a:pPr marL="0" marR="0" algn="ctr">
                        <a:lnSpc>
                          <a:spcPct val="107000"/>
                        </a:lnSpc>
                        <a:spcBef>
                          <a:spcPts val="1200"/>
                        </a:spcBef>
                        <a:spcAft>
                          <a:spcPts val="0"/>
                        </a:spcAft>
                      </a:pPr>
                      <a:r>
                        <a:rPr lang="en-US" sz="1200" b="1" err="1">
                          <a:solidFill>
                            <a:srgbClr val="000000"/>
                          </a:solidFill>
                          <a:effectLst/>
                          <a:latin typeface="Helvetica"/>
                          <a:ea typeface="Calibri"/>
                          <a:cs typeface="Helvetica"/>
                        </a:rPr>
                        <a:t>Noviembre</a:t>
                      </a:r>
                      <a:r>
                        <a:rPr lang="en-US" sz="1200" b="1">
                          <a:solidFill>
                            <a:srgbClr val="000000"/>
                          </a:solidFill>
                          <a:effectLst/>
                          <a:latin typeface="Helvetica"/>
                          <a:ea typeface="Calibri"/>
                          <a:cs typeface="Helvetica"/>
                        </a:rPr>
                        <a:t> 2024</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1/31/2025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1/2/2025</a:t>
                      </a:r>
                      <a:endParaRPr lang="en-US" sz="12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1/2/25-2/28/25</a:t>
                      </a:r>
                      <a:endParaRPr lang="en-US" sz="12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1200"/>
                        </a:spcBef>
                        <a:spcAft>
                          <a:spcPts val="0"/>
                        </a:spcAft>
                      </a:pPr>
                      <a:r>
                        <a:rPr lang="en-US" sz="1200" b="1">
                          <a:solidFill>
                            <a:srgbClr val="000000"/>
                          </a:solidFill>
                          <a:effectLst/>
                          <a:latin typeface="Helvetica"/>
                          <a:ea typeface="Calibri"/>
                          <a:cs typeface="Helvetica"/>
                        </a:rPr>
                        <a:t>2/28/2025</a:t>
                      </a:r>
                      <a:endParaRPr lang="en-US" sz="12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41674107"/>
                  </a:ext>
                </a:extLst>
              </a:tr>
              <a:tr h="349630">
                <a:tc>
                  <a:txBody>
                    <a:bodyPr/>
                    <a:lstStyle/>
                    <a:p>
                      <a:pPr marL="0" marR="0" algn="ctr">
                        <a:lnSpc>
                          <a:spcPct val="107000"/>
                        </a:lnSpc>
                        <a:spcBef>
                          <a:spcPts val="1200"/>
                        </a:spcBef>
                        <a:spcAft>
                          <a:spcPts val="0"/>
                        </a:spcAft>
                      </a:pPr>
                      <a:r>
                        <a:rPr lang="en-US" sz="1200" b="1" err="1">
                          <a:solidFill>
                            <a:srgbClr val="000000"/>
                          </a:solidFill>
                          <a:effectLst/>
                          <a:latin typeface="Helvetica"/>
                          <a:ea typeface="Calibri"/>
                          <a:cs typeface="Helvetica"/>
                        </a:rPr>
                        <a:t>Diciembre</a:t>
                      </a:r>
                      <a:r>
                        <a:rPr lang="en-US" sz="1200" b="1">
                          <a:solidFill>
                            <a:srgbClr val="000000"/>
                          </a:solidFill>
                          <a:effectLst/>
                          <a:latin typeface="Helvetica"/>
                          <a:ea typeface="Calibri"/>
                          <a:cs typeface="Helvetica"/>
                        </a:rPr>
                        <a:t> 2024</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2/28/2025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2/3/2025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2/3/25-2/28/25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7000"/>
                        </a:lnSpc>
                        <a:spcBef>
                          <a:spcPts val="1200"/>
                        </a:spcBef>
                        <a:spcAft>
                          <a:spcPts val="0"/>
                        </a:spcAft>
                      </a:pPr>
                      <a:r>
                        <a:rPr lang="en-US" sz="1200" b="1">
                          <a:solidFill>
                            <a:srgbClr val="000000"/>
                          </a:solidFill>
                          <a:effectLst/>
                          <a:latin typeface="Helvetica"/>
                          <a:ea typeface="Calibri"/>
                          <a:cs typeface="Helvetica"/>
                        </a:rPr>
                        <a:t>2/28/2025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11344925"/>
                  </a:ext>
                </a:extLst>
              </a:tr>
              <a:tr h="335730">
                <a:tc>
                  <a:txBody>
                    <a:bodyPr/>
                    <a:lstStyle/>
                    <a:p>
                      <a:pPr marL="0" marR="0" algn="ctr">
                        <a:lnSpc>
                          <a:spcPct val="107000"/>
                        </a:lnSpc>
                        <a:spcBef>
                          <a:spcPts val="1200"/>
                        </a:spcBef>
                        <a:spcAft>
                          <a:spcPts val="0"/>
                        </a:spcAft>
                      </a:pPr>
                      <a:r>
                        <a:rPr lang="en-US" sz="1200" b="1" err="1">
                          <a:solidFill>
                            <a:srgbClr val="000000"/>
                          </a:solidFill>
                          <a:effectLst/>
                          <a:latin typeface="Helvetica"/>
                          <a:ea typeface="Calibri"/>
                          <a:cs typeface="Helvetica"/>
                        </a:rPr>
                        <a:t>Enero</a:t>
                      </a:r>
                      <a:r>
                        <a:rPr lang="en-US" sz="1200" b="1">
                          <a:solidFill>
                            <a:srgbClr val="000000"/>
                          </a:solidFill>
                          <a:effectLst/>
                          <a:latin typeface="Helvetica"/>
                          <a:ea typeface="Calibri"/>
                          <a:cs typeface="Helvetica"/>
                        </a:rPr>
                        <a:t> 2025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3/31/2025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3/3/2025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1200"/>
                        </a:spcBef>
                        <a:spcAft>
                          <a:spcPts val="0"/>
                        </a:spcAft>
                      </a:pPr>
                      <a:r>
                        <a:rPr lang="en-US" sz="1200">
                          <a:solidFill>
                            <a:srgbClr val="000000"/>
                          </a:solidFill>
                          <a:effectLst/>
                          <a:latin typeface="Helvetica"/>
                          <a:ea typeface="Calibri"/>
                          <a:cs typeface="Helvetica"/>
                        </a:rPr>
                        <a:t>3/3/25-3/31/25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1200"/>
                        </a:spcBef>
                        <a:spcAft>
                          <a:spcPts val="0"/>
                        </a:spcAft>
                      </a:pPr>
                      <a:r>
                        <a:rPr lang="en-US" sz="1200" b="1">
                          <a:solidFill>
                            <a:srgbClr val="000000"/>
                          </a:solidFill>
                          <a:effectLst/>
                          <a:latin typeface="Helvetica"/>
                          <a:ea typeface="Calibri"/>
                          <a:cs typeface="Helvetica"/>
                        </a:rPr>
                        <a:t>3/31/2025</a:t>
                      </a:r>
                      <a:endParaRPr lang="en-US" sz="1200">
                        <a:effectLst/>
                        <a:latin typeface="Helvetica"/>
                        <a:ea typeface="Calibri"/>
                        <a:cs typeface="Helvetic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42065000"/>
                  </a:ext>
                </a:extLst>
              </a:tr>
              <a:tr h="335730">
                <a:tc>
                  <a:txBody>
                    <a:bodyPr/>
                    <a:lstStyle/>
                    <a:p>
                      <a:pPr marL="0" marR="0" algn="ctr">
                        <a:lnSpc>
                          <a:spcPct val="107000"/>
                        </a:lnSpc>
                        <a:spcBef>
                          <a:spcPts val="1200"/>
                        </a:spcBef>
                        <a:spcAft>
                          <a:spcPts val="0"/>
                        </a:spcAft>
                      </a:pPr>
                      <a:r>
                        <a:rPr lang="en-US" sz="1200" b="1" err="1">
                          <a:effectLst/>
                          <a:latin typeface="Helvetica"/>
                          <a:ea typeface="Calibri"/>
                          <a:cs typeface="Helvetica"/>
                        </a:rPr>
                        <a:t>Febrero</a:t>
                      </a:r>
                      <a:r>
                        <a:rPr lang="en-US" sz="1200" b="1">
                          <a:effectLst/>
                          <a:latin typeface="Helvetica"/>
                          <a:ea typeface="Calibri"/>
                          <a:cs typeface="Helvetica"/>
                        </a:rPr>
                        <a:t> 2025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7000"/>
                        </a:lnSpc>
                        <a:spcBef>
                          <a:spcPts val="1200"/>
                        </a:spcBef>
                        <a:spcAft>
                          <a:spcPts val="0"/>
                        </a:spcAft>
                      </a:pPr>
                      <a:r>
                        <a:rPr lang="en-US" sz="1200">
                          <a:effectLst/>
                          <a:latin typeface="Helvetica"/>
                          <a:ea typeface="Calibri"/>
                          <a:cs typeface="Helvetica"/>
                        </a:rPr>
                        <a:t>4/30/2025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7000"/>
                        </a:lnSpc>
                        <a:spcBef>
                          <a:spcPts val="1200"/>
                        </a:spcBef>
                        <a:spcAft>
                          <a:spcPts val="0"/>
                        </a:spcAft>
                      </a:pPr>
                      <a:r>
                        <a:rPr lang="en-US" sz="1200">
                          <a:effectLst/>
                          <a:latin typeface="Helvetica"/>
                          <a:ea typeface="Calibri"/>
                          <a:cs typeface="Helvetica"/>
                        </a:rPr>
                        <a:t>4/1/2025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7000"/>
                        </a:lnSpc>
                        <a:spcBef>
                          <a:spcPts val="1200"/>
                        </a:spcBef>
                        <a:spcAft>
                          <a:spcPts val="0"/>
                        </a:spcAft>
                      </a:pPr>
                      <a:r>
                        <a:rPr lang="en-US" sz="1200">
                          <a:effectLst/>
                          <a:latin typeface="Helvetica"/>
                          <a:ea typeface="Calibri"/>
                          <a:cs typeface="Helvetica"/>
                        </a:rPr>
                        <a:t>4/1/25-4/30/25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7000"/>
                        </a:lnSpc>
                        <a:spcBef>
                          <a:spcPts val="1200"/>
                        </a:spcBef>
                        <a:spcAft>
                          <a:spcPts val="0"/>
                        </a:spcAft>
                      </a:pPr>
                      <a:r>
                        <a:rPr lang="en-US" sz="1200" b="1">
                          <a:effectLst/>
                          <a:latin typeface="Helvetica"/>
                          <a:ea typeface="Calibri"/>
                          <a:cs typeface="Helvetica"/>
                        </a:rPr>
                        <a:t>4/30/2025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81989077"/>
                  </a:ext>
                </a:extLst>
              </a:tr>
              <a:tr h="335730">
                <a:tc>
                  <a:txBody>
                    <a:bodyPr/>
                    <a:lstStyle/>
                    <a:p>
                      <a:pPr marL="0" marR="0" algn="ctr">
                        <a:lnSpc>
                          <a:spcPct val="107000"/>
                        </a:lnSpc>
                        <a:spcBef>
                          <a:spcPts val="1200"/>
                        </a:spcBef>
                        <a:spcAft>
                          <a:spcPts val="0"/>
                        </a:spcAft>
                      </a:pPr>
                      <a:r>
                        <a:rPr lang="en-US" sz="1200" b="1">
                          <a:effectLst/>
                          <a:latin typeface="Helvetica"/>
                          <a:ea typeface="Calibri"/>
                          <a:cs typeface="Helvetica"/>
                        </a:rPr>
                        <a:t>Marzo 2025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1200"/>
                        </a:spcBef>
                        <a:spcAft>
                          <a:spcPts val="0"/>
                        </a:spcAft>
                      </a:pPr>
                      <a:r>
                        <a:rPr lang="en-US" sz="1200">
                          <a:effectLst/>
                          <a:latin typeface="Helvetica"/>
                          <a:ea typeface="Calibri"/>
                          <a:cs typeface="Helvetica"/>
                        </a:rPr>
                        <a:t>5/31/2025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1200"/>
                        </a:spcBef>
                        <a:spcAft>
                          <a:spcPts val="0"/>
                        </a:spcAft>
                      </a:pPr>
                      <a:r>
                        <a:rPr lang="en-US" sz="1200">
                          <a:effectLst/>
                          <a:latin typeface="Helvetica"/>
                          <a:ea typeface="Calibri"/>
                          <a:cs typeface="Helvetica"/>
                        </a:rPr>
                        <a:t>5/1/2025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1200"/>
                        </a:spcBef>
                        <a:spcAft>
                          <a:spcPts val="0"/>
                        </a:spcAft>
                      </a:pPr>
                      <a:r>
                        <a:rPr lang="en-US" sz="1200">
                          <a:effectLst/>
                          <a:latin typeface="Helvetica"/>
                          <a:ea typeface="Calibri"/>
                          <a:cs typeface="Helvetica"/>
                        </a:rPr>
                        <a:t>5/1/25-5/31/25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1200"/>
                        </a:spcBef>
                        <a:spcAft>
                          <a:spcPts val="0"/>
                        </a:spcAft>
                      </a:pPr>
                      <a:r>
                        <a:rPr lang="en-US" sz="1200" b="1">
                          <a:effectLst/>
                          <a:latin typeface="Helvetica"/>
                          <a:ea typeface="Calibri"/>
                          <a:cs typeface="Helvetica"/>
                        </a:rPr>
                        <a:t>5/31/2025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89243713"/>
                  </a:ext>
                </a:extLst>
              </a:tr>
            </a:tbl>
          </a:graphicData>
        </a:graphic>
      </p:graphicFrame>
      <p:sp>
        <p:nvSpPr>
          <p:cNvPr id="4" name="Rectangle 1">
            <a:extLst>
              <a:ext uri="{FF2B5EF4-FFF2-40B4-BE49-F238E27FC236}">
                <a16:creationId xmlns:a16="http://schemas.microsoft.com/office/drawing/2014/main" id="{C2038C40-B160-A45D-06F4-C89DB3287763}"/>
              </a:ext>
            </a:extLst>
          </p:cNvPr>
          <p:cNvSpPr>
            <a:spLocks noChangeArrowheads="1"/>
          </p:cNvSpPr>
          <p:nvPr/>
        </p:nvSpPr>
        <p:spPr bwMode="auto">
          <a:xfrm>
            <a:off x="2985534" y="4572862"/>
            <a:ext cx="8748953"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spcBef>
                <a:spcPts val="0"/>
              </a:spcBef>
              <a:spcAft>
                <a:spcPts val="0"/>
              </a:spcAft>
            </a:pPr>
            <a:r>
              <a:rPr lang="en-US" altLang="en-US" sz="1700" b="1">
                <a:ea typeface="Times New Roman" panose="02020603050405020304" pitchFamily="18" charset="0"/>
                <a:cs typeface="Arial" panose="020B0604020202020204" pitchFamily="34" charset="0"/>
              </a:rPr>
              <a:t>Nota: </a:t>
            </a:r>
            <a:r>
              <a:rPr lang="en-US" altLang="en-US" sz="1700">
                <a:ea typeface="Times New Roman" panose="02020603050405020304" pitchFamily="18" charset="0"/>
                <a:cs typeface="Arial" panose="020B0604020202020204" pitchFamily="34" charset="0"/>
              </a:rPr>
              <a:t>Los </a:t>
            </a:r>
            <a:r>
              <a:rPr lang="en-US" altLang="en-US" sz="1700" err="1">
                <a:ea typeface="Times New Roman" panose="02020603050405020304" pitchFamily="18" charset="0"/>
                <a:cs typeface="Arial" panose="020B0604020202020204" pitchFamily="34" charset="0"/>
              </a:rPr>
              <a:t>miembros</a:t>
            </a:r>
            <a:r>
              <a:rPr lang="en-US" altLang="en-US" sz="1700">
                <a:ea typeface="Times New Roman" panose="02020603050405020304" pitchFamily="18" charset="0"/>
                <a:cs typeface="Arial" panose="020B0604020202020204" pitchFamily="34" charset="0"/>
              </a:rPr>
              <a:t> </a:t>
            </a:r>
            <a:r>
              <a:rPr lang="en-US" altLang="en-US" sz="1700" err="1">
                <a:ea typeface="Times New Roman" panose="02020603050405020304" pitchFamily="18" charset="0"/>
                <a:cs typeface="Arial" panose="020B0604020202020204" pitchFamily="34" charset="0"/>
              </a:rPr>
              <a:t>pueden</a:t>
            </a:r>
            <a:r>
              <a:rPr lang="en-US" altLang="en-US" sz="1700">
                <a:ea typeface="Times New Roman" panose="02020603050405020304" pitchFamily="18" charset="0"/>
                <a:cs typeface="Arial" panose="020B0604020202020204" pitchFamily="34" charset="0"/>
              </a:rPr>
              <a:t> responder a </a:t>
            </a:r>
            <a:r>
              <a:rPr lang="en-US" altLang="en-US" sz="1700" err="1">
                <a:ea typeface="Times New Roman" panose="02020603050405020304" pitchFamily="18" charset="0"/>
                <a:cs typeface="Arial" panose="020B0604020202020204" pitchFamily="34" charset="0"/>
              </a:rPr>
              <a:t>su</a:t>
            </a:r>
            <a:r>
              <a:rPr lang="en-US" altLang="en-US" sz="1700">
                <a:ea typeface="Times New Roman" panose="02020603050405020304" pitchFamily="18" charset="0"/>
                <a:cs typeface="Arial" panose="020B0604020202020204" pitchFamily="34" charset="0"/>
              </a:rPr>
              <a:t> renovacion </a:t>
            </a:r>
            <a:r>
              <a:rPr lang="en-US" altLang="en-US" sz="1700" err="1">
                <a:ea typeface="Times New Roman" panose="02020603050405020304" pitchFamily="18" charset="0"/>
                <a:cs typeface="Arial" panose="020B0604020202020204" pitchFamily="34" charset="0"/>
              </a:rPr>
              <a:t>en</a:t>
            </a:r>
            <a:r>
              <a:rPr lang="en-US" altLang="en-US" sz="1700">
                <a:ea typeface="Times New Roman" panose="02020603050405020304" pitchFamily="18" charset="0"/>
                <a:cs typeface="Arial" panose="020B0604020202020204" pitchFamily="34" charset="0"/>
              </a:rPr>
              <a:t> </a:t>
            </a:r>
            <a:r>
              <a:rPr lang="en-US" altLang="en-US" sz="1700" err="1">
                <a:ea typeface="Times New Roman" panose="02020603050405020304" pitchFamily="18" charset="0"/>
                <a:cs typeface="Arial" panose="020B0604020202020204" pitchFamily="34" charset="0"/>
              </a:rPr>
              <a:t>cualquier</a:t>
            </a:r>
            <a:r>
              <a:rPr lang="en-US" altLang="en-US" sz="1700">
                <a:ea typeface="Times New Roman" panose="02020603050405020304" pitchFamily="18" charset="0"/>
                <a:cs typeface="Arial" panose="020B0604020202020204" pitchFamily="34" charset="0"/>
              </a:rPr>
              <a:t> </a:t>
            </a:r>
            <a:r>
              <a:rPr lang="en-US" altLang="en-US" sz="1700" err="1">
                <a:ea typeface="Times New Roman" panose="02020603050405020304" pitchFamily="18" charset="0"/>
                <a:cs typeface="Arial" panose="020B0604020202020204" pitchFamily="34" charset="0"/>
              </a:rPr>
              <a:t>momento</a:t>
            </a:r>
            <a:r>
              <a:rPr lang="en-US" altLang="en-US" sz="1700">
                <a:ea typeface="Times New Roman" panose="02020603050405020304" pitchFamily="18" charset="0"/>
                <a:cs typeface="Arial" panose="020B0604020202020204" pitchFamily="34" charset="0"/>
              </a:rPr>
              <a:t> antes del </a:t>
            </a:r>
            <a:r>
              <a:rPr lang="en-US" altLang="en-US" sz="1700" err="1">
                <a:ea typeface="Times New Roman" panose="02020603050405020304" pitchFamily="18" charset="0"/>
                <a:cs typeface="Arial" panose="020B0604020202020204" pitchFamily="34" charset="0"/>
              </a:rPr>
              <a:t>cierre</a:t>
            </a:r>
            <a:r>
              <a:rPr lang="en-US" altLang="en-US" sz="1700">
                <a:ea typeface="Times New Roman" panose="02020603050405020304" pitchFamily="18" charset="0"/>
                <a:cs typeface="Arial" panose="020B0604020202020204" pitchFamily="34" charset="0"/>
              </a:rPr>
              <a:t> de </a:t>
            </a:r>
            <a:r>
              <a:rPr lang="en-US" altLang="en-US" sz="1700" err="1">
                <a:ea typeface="Times New Roman" panose="02020603050405020304" pitchFamily="18" charset="0"/>
                <a:cs typeface="Arial" panose="020B0604020202020204" pitchFamily="34" charset="0"/>
              </a:rPr>
              <a:t>los</a:t>
            </a:r>
            <a:r>
              <a:rPr lang="en-US" altLang="en-US" sz="1700">
                <a:ea typeface="Times New Roman" panose="02020603050405020304" pitchFamily="18" charset="0"/>
                <a:cs typeface="Arial" panose="020B0604020202020204" pitchFamily="34" charset="0"/>
              </a:rPr>
              <a:t> </a:t>
            </a:r>
            <a:r>
              <a:rPr lang="en-US" altLang="en-US" sz="1700" err="1">
                <a:ea typeface="Times New Roman" panose="02020603050405020304" pitchFamily="18" charset="0"/>
                <a:cs typeface="Arial" panose="020B0604020202020204" pitchFamily="34" charset="0"/>
              </a:rPr>
              <a:t>beneficios</a:t>
            </a:r>
            <a:r>
              <a:rPr kumimoji="0" lang="en-US" altLang="en-US" sz="1700" b="0" i="0" u="none" strike="noStrike" cap="none" normalizeH="0" baseline="0">
                <a:ln>
                  <a:noFill/>
                </a:ln>
                <a:solidFill>
                  <a:srgbClr val="000000"/>
                </a:solidFill>
                <a:effectLst/>
                <a:ea typeface="+mn-ea" charset="0"/>
                <a:cs typeface="Arial" panose="020B0604020202020204" pitchFamily="34" charset="0"/>
              </a:rPr>
              <a:t>.</a:t>
            </a:r>
          </a:p>
          <a:p>
            <a:pPr lvl="0">
              <a:spcBef>
                <a:spcPts val="0"/>
              </a:spcBef>
              <a:spcAft>
                <a:spcPts val="0"/>
              </a:spcAft>
            </a:pPr>
            <a:br>
              <a:rPr kumimoji="0" lang="en-US" altLang="en-US" sz="1700" b="0" i="0" u="none" strike="noStrike" cap="none" normalizeH="0" baseline="0">
                <a:ln>
                  <a:noFill/>
                </a:ln>
                <a:solidFill>
                  <a:srgbClr val="000000"/>
                </a:solidFill>
                <a:effectLst/>
                <a:ea typeface="+mn-ea" charset="0"/>
                <a:cs typeface="Arial" panose="020B0604020202020204" pitchFamily="34" charset="0"/>
              </a:rPr>
            </a:br>
            <a:r>
              <a:rPr lang="en-US" altLang="en-US" sz="1700">
                <a:solidFill>
                  <a:srgbClr val="000000"/>
                </a:solidFill>
                <a:ea typeface="+mn-ea" charset="0"/>
                <a:cs typeface="Arial" panose="020B0604020202020204" pitchFamily="34" charset="0"/>
              </a:rPr>
              <a:t>Si </a:t>
            </a:r>
            <a:r>
              <a:rPr lang="en-US" altLang="en-US" sz="1700" err="1">
                <a:solidFill>
                  <a:srgbClr val="000000"/>
                </a:solidFill>
                <a:ea typeface="+mn-ea" charset="0"/>
                <a:cs typeface="Arial" panose="020B0604020202020204" pitchFamily="34" charset="0"/>
              </a:rPr>
              <a:t>los</a:t>
            </a:r>
            <a:r>
              <a:rPr lang="en-US" altLang="en-US" sz="1700">
                <a:solidFill>
                  <a:srgbClr val="000000"/>
                </a:solidFill>
                <a:ea typeface="+mn-ea" charset="0"/>
                <a:cs typeface="Arial" panose="020B0604020202020204" pitchFamily="34" charset="0"/>
              </a:rPr>
              <a:t> </a:t>
            </a:r>
            <a:r>
              <a:rPr lang="en-US" altLang="en-US" sz="1700" err="1">
                <a:solidFill>
                  <a:srgbClr val="000000"/>
                </a:solidFill>
                <a:ea typeface="+mn-ea" charset="0"/>
                <a:cs typeface="Arial" panose="020B0604020202020204" pitchFamily="34" charset="0"/>
              </a:rPr>
              <a:t>miembros</a:t>
            </a:r>
            <a:r>
              <a:rPr lang="en-US" altLang="en-US" sz="1700">
                <a:solidFill>
                  <a:srgbClr val="000000"/>
                </a:solidFill>
                <a:ea typeface="+mn-ea" charset="0"/>
                <a:cs typeface="Arial" panose="020B0604020202020204" pitchFamily="34" charset="0"/>
              </a:rPr>
              <a:t> </a:t>
            </a:r>
            <a:r>
              <a:rPr lang="en-US" altLang="en-US" sz="1700" err="1">
                <a:solidFill>
                  <a:srgbClr val="000000"/>
                </a:solidFill>
                <a:ea typeface="+mn-ea" charset="0"/>
                <a:cs typeface="Arial" panose="020B0604020202020204" pitchFamily="34" charset="0"/>
              </a:rPr>
              <a:t>responden</a:t>
            </a:r>
            <a:r>
              <a:rPr lang="en-US" altLang="en-US" sz="1700">
                <a:solidFill>
                  <a:srgbClr val="000000"/>
                </a:solidFill>
                <a:ea typeface="+mn-ea" charset="0"/>
                <a:cs typeface="Arial" panose="020B0604020202020204" pitchFamily="34" charset="0"/>
              </a:rPr>
              <a:t> </a:t>
            </a:r>
            <a:r>
              <a:rPr lang="en-US" altLang="en-US" sz="1700" b="1" i="1">
                <a:solidFill>
                  <a:srgbClr val="000000"/>
                </a:solidFill>
                <a:ea typeface="+mn-ea" charset="0"/>
                <a:cs typeface="Arial" panose="020B0604020202020204" pitchFamily="34" charset="0"/>
              </a:rPr>
              <a:t>antes</a:t>
            </a:r>
            <a:r>
              <a:rPr lang="en-US" altLang="en-US" sz="1700">
                <a:solidFill>
                  <a:srgbClr val="000000"/>
                </a:solidFill>
                <a:ea typeface="+mn-ea" charset="0"/>
                <a:cs typeface="Arial" panose="020B0604020202020204" pitchFamily="34" charset="0"/>
              </a:rPr>
              <a:t> de la </a:t>
            </a:r>
            <a:r>
              <a:rPr lang="en-US" altLang="en-US" sz="1700" err="1">
                <a:solidFill>
                  <a:srgbClr val="000000"/>
                </a:solidFill>
                <a:ea typeface="+mn-ea" charset="0"/>
                <a:cs typeface="Arial" panose="020B0604020202020204" pitchFamily="34" charset="0"/>
              </a:rPr>
              <a:t>fecha</a:t>
            </a:r>
            <a:r>
              <a:rPr lang="en-US" altLang="en-US" sz="1700">
                <a:solidFill>
                  <a:srgbClr val="000000"/>
                </a:solidFill>
                <a:ea typeface="+mn-ea" charset="0"/>
                <a:cs typeface="Arial" panose="020B0604020202020204" pitchFamily="34" charset="0"/>
              </a:rPr>
              <a:t> de </a:t>
            </a:r>
            <a:r>
              <a:rPr lang="en-US" altLang="en-US" sz="1700" err="1">
                <a:solidFill>
                  <a:srgbClr val="000000"/>
                </a:solidFill>
                <a:ea typeface="+mn-ea" charset="0"/>
                <a:cs typeface="Arial" panose="020B0604020202020204" pitchFamily="34" charset="0"/>
              </a:rPr>
              <a:t>respuesta</a:t>
            </a:r>
            <a:r>
              <a:rPr lang="en-US" altLang="en-US" sz="1700">
                <a:solidFill>
                  <a:srgbClr val="000000"/>
                </a:solidFill>
                <a:ea typeface="+mn-ea" charset="0"/>
                <a:cs typeface="Arial" panose="020B0604020202020204" pitchFamily="34" charset="0"/>
              </a:rPr>
              <a:t> y </a:t>
            </a:r>
            <a:r>
              <a:rPr lang="en-US" altLang="en-US" sz="1700" err="1">
                <a:solidFill>
                  <a:srgbClr val="000000"/>
                </a:solidFill>
                <a:ea typeface="+mn-ea" charset="0"/>
                <a:cs typeface="Arial" panose="020B0604020202020204" pitchFamily="34" charset="0"/>
              </a:rPr>
              <a:t>ya</a:t>
            </a:r>
            <a:r>
              <a:rPr lang="en-US" altLang="en-US" sz="1700">
                <a:solidFill>
                  <a:srgbClr val="000000"/>
                </a:solidFill>
                <a:ea typeface="+mn-ea" charset="0"/>
                <a:cs typeface="Arial" panose="020B0604020202020204" pitchFamily="34" charset="0"/>
              </a:rPr>
              <a:t> no son </a:t>
            </a:r>
            <a:r>
              <a:rPr lang="en-US" altLang="en-US" sz="1700" err="1">
                <a:solidFill>
                  <a:srgbClr val="000000"/>
                </a:solidFill>
                <a:ea typeface="+mn-ea" charset="0"/>
                <a:cs typeface="Arial" panose="020B0604020202020204" pitchFamily="34" charset="0"/>
              </a:rPr>
              <a:t>elegibles</a:t>
            </a:r>
            <a:r>
              <a:rPr lang="en-US" altLang="en-US" sz="1700">
                <a:solidFill>
                  <a:srgbClr val="000000"/>
                </a:solidFill>
                <a:ea typeface="+mn-ea" charset="0"/>
                <a:cs typeface="Arial" panose="020B0604020202020204" pitchFamily="34" charset="0"/>
              </a:rPr>
              <a:t>, la </a:t>
            </a:r>
            <a:r>
              <a:rPr lang="en-US" altLang="en-US" sz="1700" err="1">
                <a:solidFill>
                  <a:srgbClr val="000000"/>
                </a:solidFill>
                <a:ea typeface="+mn-ea" charset="0"/>
                <a:cs typeface="Arial" panose="020B0604020202020204" pitchFamily="34" charset="0"/>
              </a:rPr>
              <a:t>fecha</a:t>
            </a:r>
            <a:r>
              <a:rPr lang="en-US" altLang="en-US" sz="1700">
                <a:solidFill>
                  <a:srgbClr val="000000"/>
                </a:solidFill>
                <a:ea typeface="+mn-ea" charset="0"/>
                <a:cs typeface="Arial" panose="020B0604020202020204" pitchFamily="34" charset="0"/>
              </a:rPr>
              <a:t> de </a:t>
            </a:r>
            <a:r>
              <a:rPr lang="en-US" altLang="en-US" sz="1700" err="1">
                <a:solidFill>
                  <a:srgbClr val="000000"/>
                </a:solidFill>
                <a:ea typeface="+mn-ea" charset="0"/>
                <a:cs typeface="Arial" panose="020B0604020202020204" pitchFamily="34" charset="0"/>
              </a:rPr>
              <a:t>notificación</a:t>
            </a:r>
            <a:r>
              <a:rPr lang="en-US" altLang="en-US" sz="1700">
                <a:solidFill>
                  <a:srgbClr val="000000"/>
                </a:solidFill>
                <a:ea typeface="+mn-ea" charset="0"/>
                <a:cs typeface="Arial" panose="020B0604020202020204" pitchFamily="34" charset="0"/>
              </a:rPr>
              <a:t> </a:t>
            </a:r>
            <a:r>
              <a:rPr lang="en-US" altLang="en-US" sz="1700" err="1">
                <a:solidFill>
                  <a:srgbClr val="000000"/>
                </a:solidFill>
                <a:ea typeface="+mn-ea" charset="0"/>
                <a:cs typeface="Arial" panose="020B0604020202020204" pitchFamily="34" charset="0"/>
              </a:rPr>
              <a:t>puede</a:t>
            </a:r>
            <a:r>
              <a:rPr lang="en-US" altLang="en-US" sz="1700">
                <a:solidFill>
                  <a:srgbClr val="000000"/>
                </a:solidFill>
                <a:ea typeface="+mn-ea" charset="0"/>
                <a:cs typeface="Arial" panose="020B0604020202020204" pitchFamily="34" charset="0"/>
              </a:rPr>
              <a:t> </a:t>
            </a:r>
            <a:r>
              <a:rPr lang="en-US" altLang="en-US" sz="1700" err="1">
                <a:solidFill>
                  <a:srgbClr val="000000"/>
                </a:solidFill>
                <a:ea typeface="+mn-ea" charset="0"/>
                <a:cs typeface="Arial" panose="020B0604020202020204" pitchFamily="34" charset="0"/>
              </a:rPr>
              <a:t>cambiar</a:t>
            </a:r>
            <a:r>
              <a:rPr lang="en-US" altLang="en-US" sz="1700">
                <a:solidFill>
                  <a:srgbClr val="000000"/>
                </a:solidFill>
                <a:ea typeface="+mn-ea" charset="0"/>
                <a:cs typeface="Arial" panose="020B0604020202020204" pitchFamily="34" charset="0"/>
              </a:rPr>
              <a:t> </a:t>
            </a:r>
            <a:r>
              <a:rPr lang="en-US" altLang="en-US" sz="1700" err="1">
                <a:solidFill>
                  <a:srgbClr val="000000"/>
                </a:solidFill>
                <a:ea typeface="+mn-ea" charset="0"/>
                <a:cs typeface="Arial" panose="020B0604020202020204" pitchFamily="34" charset="0"/>
              </a:rPr>
              <a:t>según</a:t>
            </a:r>
            <a:r>
              <a:rPr lang="en-US" altLang="en-US" sz="1700">
                <a:solidFill>
                  <a:srgbClr val="000000"/>
                </a:solidFill>
                <a:ea typeface="+mn-ea" charset="0"/>
                <a:cs typeface="Arial" panose="020B0604020202020204" pitchFamily="34" charset="0"/>
              </a:rPr>
              <a:t> </a:t>
            </a:r>
            <a:r>
              <a:rPr lang="en-US" altLang="en-US" sz="1700" err="1">
                <a:solidFill>
                  <a:srgbClr val="000000"/>
                </a:solidFill>
                <a:ea typeface="+mn-ea" charset="0"/>
                <a:cs typeface="Arial" panose="020B0604020202020204" pitchFamily="34" charset="0"/>
              </a:rPr>
              <a:t>el</a:t>
            </a:r>
            <a:r>
              <a:rPr lang="en-US" altLang="en-US" sz="1700">
                <a:solidFill>
                  <a:srgbClr val="000000"/>
                </a:solidFill>
                <a:ea typeface="+mn-ea" charset="0"/>
                <a:cs typeface="Arial" panose="020B0604020202020204" pitchFamily="34" charset="0"/>
              </a:rPr>
              <a:t> </a:t>
            </a:r>
            <a:r>
              <a:rPr lang="en-US" altLang="en-US" sz="1700" err="1">
                <a:solidFill>
                  <a:srgbClr val="000000"/>
                </a:solidFill>
                <a:ea typeface="+mn-ea" charset="0"/>
                <a:cs typeface="Arial" panose="020B0604020202020204" pitchFamily="34" charset="0"/>
              </a:rPr>
              <a:t>momento</a:t>
            </a:r>
            <a:r>
              <a:rPr lang="en-US" altLang="en-US" sz="1700">
                <a:solidFill>
                  <a:srgbClr val="000000"/>
                </a:solidFill>
                <a:ea typeface="+mn-ea" charset="0"/>
                <a:cs typeface="Arial" panose="020B0604020202020204" pitchFamily="34" charset="0"/>
              </a:rPr>
              <a:t> </a:t>
            </a:r>
            <a:r>
              <a:rPr lang="en-US" altLang="en-US" sz="1700" err="1">
                <a:solidFill>
                  <a:srgbClr val="000000"/>
                </a:solidFill>
                <a:ea typeface="+mn-ea" charset="0"/>
                <a:cs typeface="Arial" panose="020B0604020202020204" pitchFamily="34" charset="0"/>
              </a:rPr>
              <a:t>en</a:t>
            </a:r>
            <a:r>
              <a:rPr lang="en-US" altLang="en-US" sz="1700">
                <a:solidFill>
                  <a:srgbClr val="000000"/>
                </a:solidFill>
                <a:ea typeface="+mn-ea" charset="0"/>
                <a:cs typeface="Arial" panose="020B0604020202020204" pitchFamily="34" charset="0"/>
              </a:rPr>
              <a:t> que se </a:t>
            </a:r>
            <a:r>
              <a:rPr lang="en-US" altLang="en-US" sz="1700" err="1">
                <a:solidFill>
                  <a:srgbClr val="000000"/>
                </a:solidFill>
                <a:ea typeface="+mn-ea" charset="0"/>
                <a:cs typeface="Arial" panose="020B0604020202020204" pitchFamily="34" charset="0"/>
              </a:rPr>
              <a:t>procese</a:t>
            </a:r>
            <a:r>
              <a:rPr lang="en-US" altLang="en-US" sz="1700">
                <a:solidFill>
                  <a:srgbClr val="000000"/>
                </a:solidFill>
                <a:ea typeface="+mn-ea" charset="0"/>
                <a:cs typeface="Arial" panose="020B0604020202020204" pitchFamily="34" charset="0"/>
              </a:rPr>
              <a:t> </a:t>
            </a:r>
            <a:r>
              <a:rPr lang="en-US" altLang="en-US" sz="1700" err="1">
                <a:solidFill>
                  <a:srgbClr val="000000"/>
                </a:solidFill>
                <a:ea typeface="+mn-ea" charset="0"/>
                <a:cs typeface="Arial" panose="020B0604020202020204" pitchFamily="34" charset="0"/>
              </a:rPr>
              <a:t>su</a:t>
            </a:r>
            <a:r>
              <a:rPr lang="en-US" altLang="en-US" sz="1700">
                <a:solidFill>
                  <a:srgbClr val="000000"/>
                </a:solidFill>
                <a:ea typeface="+mn-ea" charset="0"/>
                <a:cs typeface="Arial" panose="020B0604020202020204" pitchFamily="34" charset="0"/>
              </a:rPr>
              <a:t> </a:t>
            </a:r>
            <a:r>
              <a:rPr lang="en-US" altLang="en-US" sz="1700" err="1">
                <a:solidFill>
                  <a:srgbClr val="000000"/>
                </a:solidFill>
                <a:ea typeface="+mn-ea" charset="0"/>
                <a:cs typeface="Arial" panose="020B0604020202020204" pitchFamily="34" charset="0"/>
              </a:rPr>
              <a:t>respuesta</a:t>
            </a:r>
            <a:r>
              <a:rPr lang="en-US" altLang="en-US" sz="1700">
                <a:solidFill>
                  <a:srgbClr val="000000"/>
                </a:solidFill>
                <a:ea typeface="+mn-ea" charset="0"/>
                <a:cs typeface="Arial" panose="020B0604020202020204" pitchFamily="34" charset="0"/>
              </a:rPr>
              <a:t>.</a:t>
            </a:r>
          </a:p>
          <a:p>
            <a:pPr lvl="0">
              <a:spcBef>
                <a:spcPts val="0"/>
              </a:spcBef>
              <a:spcAft>
                <a:spcPts val="0"/>
              </a:spcAft>
            </a:pPr>
            <a:br>
              <a:rPr kumimoji="0" lang="en-US" altLang="en-US" sz="1700" b="0" i="0" u="none" strike="noStrike" cap="none" normalizeH="0" baseline="0">
                <a:ln>
                  <a:noFill/>
                </a:ln>
                <a:solidFill>
                  <a:srgbClr val="000000"/>
                </a:solidFill>
                <a:effectLst/>
                <a:ea typeface="+mn-ea" charset="0"/>
                <a:cs typeface="Arial" panose="020B0604020202020204" pitchFamily="34" charset="0"/>
              </a:rPr>
            </a:br>
            <a:r>
              <a:rPr lang="en-US" altLang="en-US" sz="1700">
                <a:solidFill>
                  <a:srgbClr val="000000"/>
                </a:solidFill>
                <a:ea typeface="+mn-ea" charset="0"/>
                <a:cs typeface="Arial" panose="020B0604020202020204" pitchFamily="34" charset="0"/>
              </a:rPr>
              <a:t>*Las solicitudes de </a:t>
            </a:r>
            <a:r>
              <a:rPr lang="en-US" altLang="en-US" sz="1700" err="1">
                <a:solidFill>
                  <a:srgbClr val="000000"/>
                </a:solidFill>
                <a:ea typeface="+mn-ea" charset="0"/>
                <a:cs typeface="Arial" panose="020B0604020202020204" pitchFamily="34" charset="0"/>
              </a:rPr>
              <a:t>información</a:t>
            </a:r>
            <a:r>
              <a:rPr lang="en-US" altLang="en-US" sz="1700">
                <a:solidFill>
                  <a:srgbClr val="000000"/>
                </a:solidFill>
                <a:ea typeface="+mn-ea" charset="0"/>
                <a:cs typeface="Arial" panose="020B0604020202020204" pitchFamily="34" charset="0"/>
              </a:rPr>
              <a:t> (RFI) </a:t>
            </a:r>
            <a:r>
              <a:rPr lang="en-US" altLang="en-US" sz="1700" err="1">
                <a:solidFill>
                  <a:srgbClr val="000000"/>
                </a:solidFill>
                <a:ea typeface="+mn-ea" charset="0"/>
                <a:cs typeface="Arial" panose="020B0604020202020204" pitchFamily="34" charset="0"/>
              </a:rPr>
              <a:t>iniciadas</a:t>
            </a:r>
            <a:r>
              <a:rPr lang="en-US" altLang="en-US" sz="1700">
                <a:solidFill>
                  <a:srgbClr val="000000"/>
                </a:solidFill>
                <a:ea typeface="+mn-ea" charset="0"/>
                <a:cs typeface="Arial" panose="020B0604020202020204" pitchFamily="34" charset="0"/>
              </a:rPr>
              <a:t> antes de </a:t>
            </a:r>
            <a:r>
              <a:rPr lang="en-US" altLang="en-US" sz="1700" err="1">
                <a:solidFill>
                  <a:srgbClr val="000000"/>
                </a:solidFill>
                <a:ea typeface="+mn-ea" charset="0"/>
                <a:cs typeface="Arial" panose="020B0604020202020204" pitchFamily="34" charset="0"/>
              </a:rPr>
              <a:t>febrero</a:t>
            </a:r>
            <a:r>
              <a:rPr lang="en-US" altLang="en-US" sz="1700">
                <a:solidFill>
                  <a:srgbClr val="000000"/>
                </a:solidFill>
                <a:ea typeface="+mn-ea" charset="0"/>
                <a:cs typeface="Arial" panose="020B0604020202020204" pitchFamily="34" charset="0"/>
              </a:rPr>
              <a:t> </a:t>
            </a:r>
            <a:r>
              <a:rPr lang="en-US" altLang="en-US" sz="1700" err="1">
                <a:solidFill>
                  <a:srgbClr val="000000"/>
                </a:solidFill>
                <a:ea typeface="+mn-ea" charset="0"/>
                <a:cs typeface="Arial" panose="020B0604020202020204" pitchFamily="34" charset="0"/>
              </a:rPr>
              <a:t>tienen</a:t>
            </a:r>
            <a:r>
              <a:rPr lang="en-US" altLang="en-US" sz="1700">
                <a:solidFill>
                  <a:srgbClr val="000000"/>
                </a:solidFill>
                <a:ea typeface="+mn-ea" charset="0"/>
                <a:cs typeface="Arial" panose="020B0604020202020204" pitchFamily="34" charset="0"/>
              </a:rPr>
              <a:t> 90 días para responder</a:t>
            </a:r>
            <a:endParaRPr kumimoji="0" lang="en-US" altLang="en-US" sz="1700" b="0" i="0" u="none" strike="noStrike" cap="none" normalizeH="0" baseline="0">
              <a:ln>
                <a:noFill/>
              </a:ln>
              <a:solidFill>
                <a:srgbClr val="000000"/>
              </a:solidFill>
              <a:effectLst/>
              <a:ea typeface="+mn-ea" charset="0"/>
              <a:cs typeface="Arial" panose="020B0604020202020204" pitchFamily="34" charset="0"/>
            </a:endParaRPr>
          </a:p>
        </p:txBody>
      </p:sp>
      <p:sp>
        <p:nvSpPr>
          <p:cNvPr id="2" name="Arrow: Right 1">
            <a:extLst>
              <a:ext uri="{FF2B5EF4-FFF2-40B4-BE49-F238E27FC236}">
                <a16:creationId xmlns:a16="http://schemas.microsoft.com/office/drawing/2014/main" id="{422B4E77-9734-7389-6CCA-50573CCFAF58}"/>
              </a:ext>
            </a:extLst>
          </p:cNvPr>
          <p:cNvSpPr/>
          <p:nvPr/>
        </p:nvSpPr>
        <p:spPr bwMode="auto">
          <a:xfrm>
            <a:off x="120494" y="3131679"/>
            <a:ext cx="566179" cy="297255"/>
          </a:xfrm>
          <a:prstGeom prst="rightArrow">
            <a:avLst/>
          </a:prstGeom>
          <a:solidFill>
            <a:srgbClr val="4472C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graphicFrame>
        <p:nvGraphicFramePr>
          <p:cNvPr id="6" name="Table 6">
            <a:extLst>
              <a:ext uri="{FF2B5EF4-FFF2-40B4-BE49-F238E27FC236}">
                <a16:creationId xmlns:a16="http://schemas.microsoft.com/office/drawing/2014/main" id="{B2F28E75-81A6-4BBF-92BD-4E7CC7E9882B}"/>
              </a:ext>
            </a:extLst>
          </p:cNvPr>
          <p:cNvGraphicFramePr>
            <a:graphicFrameLocks noGrp="1"/>
          </p:cNvGraphicFramePr>
          <p:nvPr>
            <p:extLst>
              <p:ext uri="{D42A27DB-BD31-4B8C-83A1-F6EECF244321}">
                <p14:modId xmlns:p14="http://schemas.microsoft.com/office/powerpoint/2010/main" val="2939495488"/>
              </p:ext>
            </p:extLst>
          </p:nvPr>
        </p:nvGraphicFramePr>
        <p:xfrm>
          <a:off x="467548" y="4596494"/>
          <a:ext cx="2517986" cy="2162320"/>
        </p:xfrm>
        <a:graphic>
          <a:graphicData uri="http://schemas.openxmlformats.org/drawingml/2006/table">
            <a:tbl>
              <a:tblPr firstRow="1" bandRow="1">
                <a:tableStyleId>{5C22544A-7EE6-4342-B048-85BDC9FD1C3A}</a:tableStyleId>
              </a:tblPr>
              <a:tblGrid>
                <a:gridCol w="1264678">
                  <a:extLst>
                    <a:ext uri="{9D8B030D-6E8A-4147-A177-3AD203B41FA5}">
                      <a16:colId xmlns:a16="http://schemas.microsoft.com/office/drawing/2014/main" val="660158370"/>
                    </a:ext>
                  </a:extLst>
                </a:gridCol>
                <a:gridCol w="1253308">
                  <a:extLst>
                    <a:ext uri="{9D8B030D-6E8A-4147-A177-3AD203B41FA5}">
                      <a16:colId xmlns:a16="http://schemas.microsoft.com/office/drawing/2014/main" val="2040017028"/>
                    </a:ext>
                  </a:extLst>
                </a:gridCol>
              </a:tblGrid>
              <a:tr h="382107">
                <a:tc>
                  <a:txBody>
                    <a:bodyPr/>
                    <a:lstStyle/>
                    <a:p>
                      <a:r>
                        <a:rPr lang="en-US" sz="1600" err="1">
                          <a:latin typeface="Helvetica" panose="020B0604020202020204" pitchFamily="34" charset="0"/>
                          <a:cs typeface="Helvetica" panose="020B0604020202020204" pitchFamily="34" charset="0"/>
                        </a:rPr>
                        <a:t>Llave</a:t>
                      </a:r>
                      <a:endParaRPr lang="en-US" sz="1600">
                        <a:latin typeface="Helvetica" panose="020B0604020202020204" pitchFamily="34" charset="0"/>
                        <a:cs typeface="Helvetica" panose="020B0604020202020204" pitchFamily="34" charset="0"/>
                      </a:endParaRPr>
                    </a:p>
                  </a:txBody>
                  <a:tcPr anchor="ctr"/>
                </a:tc>
                <a:tc>
                  <a:txBody>
                    <a:bodyPr/>
                    <a:lstStyle/>
                    <a:p>
                      <a:endParaRPr lang="en-US" sz="160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2883505635"/>
                  </a:ext>
                </a:extLst>
              </a:tr>
              <a:tr h="409493">
                <a:tc>
                  <a:txBody>
                    <a:bodyPr/>
                    <a:lstStyle/>
                    <a:p>
                      <a:r>
                        <a:rPr lang="en-US" sz="1600">
                          <a:latin typeface="Helvetica" panose="020B0604020202020204" pitchFamily="34" charset="0"/>
                          <a:cs typeface="Helvetica" panose="020B0604020202020204" pitchFamily="34" charset="0"/>
                        </a:rPr>
                        <a:t>PHEU</a:t>
                      </a:r>
                    </a:p>
                  </a:txBody>
                  <a:tcPr anchor="ctr">
                    <a:solidFill>
                      <a:schemeClr val="accent1">
                        <a:lumMod val="40000"/>
                        <a:lumOff val="60000"/>
                      </a:schemeClr>
                    </a:solidFill>
                  </a:tcPr>
                </a:tc>
                <a:tc>
                  <a:txBody>
                    <a:bodyPr/>
                    <a:lstStyle/>
                    <a:p>
                      <a:r>
                        <a:rPr lang="en-US" sz="1600">
                          <a:latin typeface="Helvetica" panose="020B0604020202020204" pitchFamily="34" charset="0"/>
                          <a:cs typeface="Helvetica" panose="020B0604020202020204" pitchFamily="34" charset="0"/>
                        </a:rPr>
                        <a:t>Azul</a:t>
                      </a:r>
                    </a:p>
                  </a:txBody>
                  <a:tcPr anchor="ctr">
                    <a:solidFill>
                      <a:schemeClr val="accent1">
                        <a:lumMod val="20000"/>
                        <a:lumOff val="80000"/>
                      </a:schemeClr>
                    </a:solidFill>
                  </a:tcPr>
                </a:tc>
                <a:extLst>
                  <a:ext uri="{0D108BD9-81ED-4DB2-BD59-A6C34878D82A}">
                    <a16:rowId xmlns:a16="http://schemas.microsoft.com/office/drawing/2014/main" val="2018166205"/>
                  </a:ext>
                </a:extLst>
              </a:tr>
              <a:tr h="382107">
                <a:tc>
                  <a:txBody>
                    <a:bodyPr/>
                    <a:lstStyle/>
                    <a:p>
                      <a:r>
                        <a:rPr lang="en-US" sz="1600">
                          <a:latin typeface="Helvetica" panose="020B0604020202020204" pitchFamily="34" charset="0"/>
                          <a:cs typeface="Helvetica" panose="020B0604020202020204" pitchFamily="34" charset="0"/>
                        </a:rPr>
                        <a:t>Provisional</a:t>
                      </a:r>
                    </a:p>
                  </a:txBody>
                  <a:tcPr anchor="ctr">
                    <a:solidFill>
                      <a:schemeClr val="bg1">
                        <a:lumMod val="85000"/>
                      </a:schemeClr>
                    </a:solidFill>
                  </a:tcPr>
                </a:tc>
                <a:tc>
                  <a:txBody>
                    <a:bodyPr/>
                    <a:lstStyle/>
                    <a:p>
                      <a:r>
                        <a:rPr lang="en-US" sz="1600">
                          <a:latin typeface="Helvetica" panose="020B0604020202020204" pitchFamily="34" charset="0"/>
                          <a:cs typeface="Helvetica" panose="020B0604020202020204" pitchFamily="34" charset="0"/>
                        </a:rPr>
                        <a:t>Gris</a:t>
                      </a:r>
                    </a:p>
                  </a:txBody>
                  <a:tcPr anchor="ctr">
                    <a:solidFill>
                      <a:schemeClr val="bg1">
                        <a:lumMod val="95000"/>
                      </a:schemeClr>
                    </a:solidFill>
                  </a:tcPr>
                </a:tc>
                <a:extLst>
                  <a:ext uri="{0D108BD9-81ED-4DB2-BD59-A6C34878D82A}">
                    <a16:rowId xmlns:a16="http://schemas.microsoft.com/office/drawing/2014/main" val="1934946062"/>
                  </a:ext>
                </a:extLst>
              </a:tr>
              <a:tr h="409493">
                <a:tc>
                  <a:txBody>
                    <a:bodyPr/>
                    <a:lstStyle/>
                    <a:p>
                      <a:r>
                        <a:rPr lang="en-US" sz="1600" err="1">
                          <a:latin typeface="Helvetica" panose="020B0604020202020204" pitchFamily="34" charset="0"/>
                          <a:cs typeface="Helvetica" panose="020B0604020202020204" pitchFamily="34" charset="0"/>
                        </a:rPr>
                        <a:t>Sólo</a:t>
                      </a:r>
                      <a:r>
                        <a:rPr lang="en-US" sz="1600">
                          <a:latin typeface="Helvetica" panose="020B0604020202020204" pitchFamily="34" charset="0"/>
                          <a:cs typeface="Helvetica" panose="020B0604020202020204" pitchFamily="34" charset="0"/>
                        </a:rPr>
                        <a:t> RFI </a:t>
                      </a:r>
                      <a:r>
                        <a:rPr lang="en-US" sz="1600" err="1">
                          <a:latin typeface="Helvetica" panose="020B0604020202020204" pitchFamily="34" charset="0"/>
                          <a:cs typeface="Helvetica" panose="020B0604020202020204" pitchFamily="34" charset="0"/>
                        </a:rPr>
                        <a:t>ampliada</a:t>
                      </a:r>
                      <a:r>
                        <a:rPr lang="en-US" sz="1600">
                          <a:latin typeface="Helvetica" panose="020B0604020202020204" pitchFamily="34" charset="0"/>
                          <a:cs typeface="Helvetica" panose="020B0604020202020204" pitchFamily="34" charset="0"/>
                        </a:rPr>
                        <a:t>*</a:t>
                      </a:r>
                    </a:p>
                  </a:txBody>
                  <a:tcPr anchor="ct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err="1">
                          <a:latin typeface="Helvetica" panose="020B0604020202020204" pitchFamily="34" charset="0"/>
                          <a:cs typeface="Helvetica" panose="020B0604020202020204" pitchFamily="34" charset="0"/>
                        </a:rPr>
                        <a:t>Anaranjado</a:t>
                      </a:r>
                      <a:endParaRPr lang="en-US" sz="1600">
                        <a:latin typeface="Helvetica" panose="020B0604020202020204" pitchFamily="34" charset="0"/>
                        <a:cs typeface="Helvetica" panose="020B060402020202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094553160"/>
                  </a:ext>
                </a:extLst>
              </a:tr>
              <a:tr h="409493">
                <a:tc>
                  <a:txBody>
                    <a:bodyPr/>
                    <a:lstStyle/>
                    <a:p>
                      <a:r>
                        <a:rPr lang="en-US" sz="1600">
                          <a:latin typeface="Helvetica" panose="020B0604020202020204" pitchFamily="34" charset="0"/>
                          <a:cs typeface="Helvetica" panose="020B0604020202020204" pitchFamily="34" charset="0"/>
                        </a:rPr>
                        <a:t>Normal</a:t>
                      </a:r>
                    </a:p>
                  </a:txBody>
                  <a:tcPr anchor="ctr">
                    <a:solidFill>
                      <a:schemeClr val="accent6">
                        <a:lumMod val="60000"/>
                        <a:lumOff val="40000"/>
                      </a:schemeClr>
                    </a:solidFill>
                  </a:tcPr>
                </a:tc>
                <a:tc>
                  <a:txBody>
                    <a:bodyPr/>
                    <a:lstStyle/>
                    <a:p>
                      <a:r>
                        <a:rPr lang="en-US" sz="1600">
                          <a:latin typeface="Helvetica" panose="020B0604020202020204" pitchFamily="34" charset="0"/>
                          <a:cs typeface="Helvetica" panose="020B0604020202020204" pitchFamily="34" charset="0"/>
                        </a:rPr>
                        <a:t>Verde</a:t>
                      </a:r>
                    </a:p>
                  </a:txBody>
                  <a:tcPr anchor="ctr">
                    <a:solidFill>
                      <a:schemeClr val="accent6">
                        <a:lumMod val="40000"/>
                        <a:lumOff val="60000"/>
                      </a:schemeClr>
                    </a:solidFill>
                  </a:tcPr>
                </a:tc>
                <a:extLst>
                  <a:ext uri="{0D108BD9-81ED-4DB2-BD59-A6C34878D82A}">
                    <a16:rowId xmlns:a16="http://schemas.microsoft.com/office/drawing/2014/main" val="4286862546"/>
                  </a:ext>
                </a:extLst>
              </a:tr>
            </a:tbl>
          </a:graphicData>
        </a:graphic>
      </p:graphicFrame>
    </p:spTree>
    <p:extLst>
      <p:ext uri="{BB962C8B-B14F-4D97-AF65-F5344CB8AC3E}">
        <p14:creationId xmlns:p14="http://schemas.microsoft.com/office/powerpoint/2010/main" val="3155818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024B21-9128-972C-F930-523255A81A41}"/>
              </a:ext>
            </a:extLst>
          </p:cNvPr>
          <p:cNvSpPr/>
          <p:nvPr/>
        </p:nvSpPr>
        <p:spPr>
          <a:xfrm>
            <a:off x="0" y="1000530"/>
            <a:ext cx="12192000" cy="533401"/>
          </a:xfrm>
          <a:prstGeom prst="rect">
            <a:avLst/>
          </a:prstGeom>
          <a:solidFill>
            <a:srgbClr val="06427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A1F70EDC-F50B-640D-EC8B-6859A9AC293C}"/>
              </a:ext>
            </a:extLst>
          </p:cNvPr>
          <p:cNvSpPr/>
          <p:nvPr/>
        </p:nvSpPr>
        <p:spPr>
          <a:xfrm>
            <a:off x="3134531" y="-194003"/>
            <a:ext cx="5942967" cy="2922466"/>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C5C7754-D0AD-F6F2-8C7D-98BB47A1CE82}"/>
              </a:ext>
            </a:extLst>
          </p:cNvPr>
          <p:cNvSpPr txBox="1"/>
          <p:nvPr/>
        </p:nvSpPr>
        <p:spPr>
          <a:xfrm>
            <a:off x="661989" y="2660539"/>
            <a:ext cx="10868023" cy="153888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a:ln>
                  <a:noFill/>
                </a:ln>
                <a:solidFill>
                  <a:srgbClr val="064276"/>
                </a:solidFill>
                <a:effectLst/>
                <a:uLnTx/>
                <a:uFillTx/>
                <a:latin typeface="Helvetica"/>
                <a:ea typeface="Open Sans Extrabold"/>
                <a:cs typeface="Open Sans Extrabold"/>
              </a:rPr>
              <a:t>OHP for Young Adults with Special Health Care Needs</a:t>
            </a:r>
          </a:p>
        </p:txBody>
      </p:sp>
      <p:sp>
        <p:nvSpPr>
          <p:cNvPr id="16" name="TextBox 15">
            <a:extLst>
              <a:ext uri="{FF2B5EF4-FFF2-40B4-BE49-F238E27FC236}">
                <a16:creationId xmlns:a16="http://schemas.microsoft.com/office/drawing/2014/main" id="{01F35087-2B71-384D-491A-33121E992146}"/>
              </a:ext>
            </a:extLst>
          </p:cNvPr>
          <p:cNvSpPr txBox="1"/>
          <p:nvPr/>
        </p:nvSpPr>
        <p:spPr>
          <a:xfrm>
            <a:off x="2633046" y="4586276"/>
            <a:ext cx="7121138" cy="7397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64276"/>
                </a:solidFill>
                <a:effectLst/>
                <a:uLnTx/>
                <a:uFillTx/>
                <a:latin typeface="Helvetica"/>
                <a:ea typeface="Open Sans Extrabold"/>
                <a:cs typeface="Open Sans Extrabold"/>
              </a:rPr>
              <a:t>New program launching in January!</a:t>
            </a:r>
            <a:endParaRPr kumimoji="0" lang="en-US" sz="3200" b="0" i="0" u="none" strike="noStrike" kern="1200" cap="none" spc="0" normalizeH="0" baseline="0" noProof="0">
              <a:ln>
                <a:noFill/>
              </a:ln>
              <a:solidFill>
                <a:srgbClr val="064276"/>
              </a:solidFill>
              <a:effectLst/>
              <a:uLnTx/>
              <a:uFillTx/>
              <a:latin typeface="Helvetica"/>
              <a:ea typeface="+mn-ea"/>
              <a:cs typeface="Helvetica"/>
            </a:endParaRPr>
          </a:p>
        </p:txBody>
      </p:sp>
      <p:grpSp>
        <p:nvGrpSpPr>
          <p:cNvPr id="5" name="Group 4">
            <a:extLst>
              <a:ext uri="{FF2B5EF4-FFF2-40B4-BE49-F238E27FC236}">
                <a16:creationId xmlns:a16="http://schemas.microsoft.com/office/drawing/2014/main" id="{F8C90222-4E43-ABCB-91CA-B4160E0FC8DC}"/>
              </a:ext>
            </a:extLst>
          </p:cNvPr>
          <p:cNvGrpSpPr/>
          <p:nvPr/>
        </p:nvGrpSpPr>
        <p:grpSpPr>
          <a:xfrm>
            <a:off x="3473082" y="774042"/>
            <a:ext cx="5161428" cy="936171"/>
            <a:chOff x="3403603" y="832771"/>
            <a:chExt cx="5161428" cy="936171"/>
          </a:xfrm>
        </p:grpSpPr>
        <p:pic>
          <p:nvPicPr>
            <p:cNvPr id="3" name="Graphic 2" descr="Oregon Department of Human Services logo">
              <a:extLst>
                <a:ext uri="{FF2B5EF4-FFF2-40B4-BE49-F238E27FC236}">
                  <a16:creationId xmlns:a16="http://schemas.microsoft.com/office/drawing/2014/main" id="{733E517C-8618-4B9F-D064-A7FD6AA358A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03603" y="944634"/>
              <a:ext cx="2495798" cy="712445"/>
            </a:xfrm>
            <a:prstGeom prst="rect">
              <a:avLst/>
            </a:prstGeom>
          </p:spPr>
        </p:pic>
        <p:cxnSp>
          <p:nvCxnSpPr>
            <p:cNvPr id="18" name="Straight Connector 17">
              <a:extLst>
                <a:ext uri="{FF2B5EF4-FFF2-40B4-BE49-F238E27FC236}">
                  <a16:creationId xmlns:a16="http://schemas.microsoft.com/office/drawing/2014/main" id="{BF9C0560-FC37-C7C6-A2EC-CF88B16318EA}"/>
                </a:ext>
                <a:ext uri="{C183D7F6-B498-43B3-948B-1728B52AA6E4}">
                  <adec:decorative xmlns:adec="http://schemas.microsoft.com/office/drawing/2017/decorative" val="1"/>
                </a:ext>
              </a:extLst>
            </p:cNvPr>
            <p:cNvCxnSpPr>
              <a:cxnSpLocks/>
            </p:cNvCxnSpPr>
            <p:nvPr/>
          </p:nvCxnSpPr>
          <p:spPr>
            <a:xfrm>
              <a:off x="6124136" y="832771"/>
              <a:ext cx="0" cy="936171"/>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Picture 3" descr="Oregon Health Authority Logo">
              <a:extLst>
                <a:ext uri="{FF2B5EF4-FFF2-40B4-BE49-F238E27FC236}">
                  <a16:creationId xmlns:a16="http://schemas.microsoft.com/office/drawing/2014/main" id="{F07CB26C-124A-3CD9-3E4D-BC186E04AD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3438" y="927881"/>
              <a:ext cx="2191593" cy="717814"/>
            </a:xfrm>
            <a:prstGeom prst="rect">
              <a:avLst/>
            </a:prstGeom>
          </p:spPr>
        </p:pic>
      </p:grpSp>
    </p:spTree>
    <p:extLst>
      <p:ext uri="{BB962C8B-B14F-4D97-AF65-F5344CB8AC3E}">
        <p14:creationId xmlns:p14="http://schemas.microsoft.com/office/powerpoint/2010/main" val="240543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609600" y="1410467"/>
            <a:ext cx="11174064" cy="4533322"/>
          </a:xfrm>
        </p:spPr>
        <p:txBody>
          <a:bodyPr lIns="91440" tIns="45720" rIns="91440" bIns="45720" anchor="t">
            <a:noAutofit/>
          </a:bodyPr>
          <a:lstStyle/>
          <a:p>
            <a:pPr marL="342900" indent="-342900">
              <a:buClr>
                <a:schemeClr val="tx1"/>
              </a:buClr>
              <a:buFont typeface="Arial" panose="020B0604020202020204" pitchFamily="34" charset="0"/>
              <a:buChar char="•"/>
            </a:pPr>
            <a:r>
              <a:rPr lang="en-US" b="0" i="0">
                <a:solidFill>
                  <a:srgbClr val="333333"/>
                </a:solidFill>
                <a:effectLst/>
                <a:latin typeface="Helvetica" pitchFamily="2" charset="0"/>
              </a:rPr>
              <a:t>OHP Bridge is a new benefit for adults with </a:t>
            </a:r>
            <a:r>
              <a:rPr lang="en-US">
                <a:solidFill>
                  <a:srgbClr val="333333"/>
                </a:solidFill>
                <a:latin typeface="Helvetica" pitchFamily="2" charset="0"/>
              </a:rPr>
              <a:t>higher incomes. People who get OHP Bridge must:</a:t>
            </a:r>
            <a:endParaRPr lang="en-US" b="0" i="0">
              <a:solidFill>
                <a:srgbClr val="333333"/>
              </a:solidFill>
              <a:effectLst/>
              <a:latin typeface="Helvetica" pitchFamily="2" charset="0"/>
            </a:endParaRPr>
          </a:p>
          <a:p>
            <a:pPr lvl="1">
              <a:buClr>
                <a:schemeClr val="tx1"/>
              </a:buClr>
            </a:pPr>
            <a:r>
              <a:rPr lang="en-US" b="0" i="0">
                <a:solidFill>
                  <a:srgbClr val="333333"/>
                </a:solidFill>
                <a:effectLst/>
                <a:latin typeface="Helvetica" pitchFamily="2" charset="0"/>
              </a:rPr>
              <a:t>Have income up to 200 percent of the federal poverty level, </a:t>
            </a:r>
            <a:endParaRPr lang="en-US">
              <a:latin typeface="Helvetica" pitchFamily="2" charset="0"/>
            </a:endParaRPr>
          </a:p>
          <a:p>
            <a:pPr lvl="1">
              <a:buClr>
                <a:schemeClr val="tx1"/>
              </a:buClr>
            </a:pPr>
            <a:r>
              <a:rPr lang="en-US">
                <a:solidFill>
                  <a:srgbClr val="333333"/>
                </a:solidFill>
                <a:latin typeface="Helvetica" pitchFamily="2" charset="0"/>
              </a:rPr>
              <a:t>Be 19 to 64 years old,</a:t>
            </a:r>
          </a:p>
          <a:p>
            <a:pPr lvl="1">
              <a:buClr>
                <a:schemeClr val="tx1"/>
              </a:buClr>
            </a:pPr>
            <a:r>
              <a:rPr lang="en-US">
                <a:solidFill>
                  <a:srgbClr val="333333"/>
                </a:solidFill>
                <a:latin typeface="Helvetica" pitchFamily="2" charset="0"/>
              </a:rPr>
              <a:t>Not</a:t>
            </a:r>
            <a:r>
              <a:rPr lang="en-US" b="0" i="0">
                <a:solidFill>
                  <a:srgbClr val="333333"/>
                </a:solidFill>
                <a:effectLst/>
                <a:latin typeface="Helvetica" pitchFamily="2" charset="0"/>
              </a:rPr>
              <a:t> have access to </a:t>
            </a:r>
            <a:r>
              <a:rPr lang="en-US">
                <a:solidFill>
                  <a:srgbClr val="333333"/>
                </a:solidFill>
                <a:latin typeface="Helvetica" pitchFamily="2" charset="0"/>
              </a:rPr>
              <a:t>other affordable</a:t>
            </a:r>
            <a:r>
              <a:rPr lang="en-US" b="0" i="0">
                <a:solidFill>
                  <a:srgbClr val="333333"/>
                </a:solidFill>
                <a:effectLst/>
                <a:latin typeface="Helvetica" pitchFamily="2" charset="0"/>
              </a:rPr>
              <a:t> health insurance, and</a:t>
            </a:r>
            <a:endParaRPr lang="en-US">
              <a:latin typeface="Helvetica" pitchFamily="2" charset="0"/>
            </a:endParaRPr>
          </a:p>
          <a:p>
            <a:pPr lvl="1">
              <a:buClr>
                <a:schemeClr val="tx1"/>
              </a:buClr>
            </a:pPr>
            <a:r>
              <a:rPr lang="en-US" b="0" i="0">
                <a:solidFill>
                  <a:srgbClr val="333333"/>
                </a:solidFill>
                <a:effectLst/>
                <a:latin typeface="Helvetica" pitchFamily="2" charset="0"/>
              </a:rPr>
              <a:t>Have an eligible citizenship or immigration status to qualify. </a:t>
            </a:r>
            <a:endParaRPr lang="en-US">
              <a:solidFill>
                <a:srgbClr val="333333"/>
              </a:solidFill>
              <a:latin typeface="Helvetica" pitchFamily="2" charset="0"/>
            </a:endParaRPr>
          </a:p>
          <a:p>
            <a:pPr marL="342900" indent="-342900">
              <a:buClr>
                <a:schemeClr val="tx1"/>
              </a:buClr>
              <a:buFont typeface="Arial" panose="020B0604020202020204" pitchFamily="34" charset="0"/>
              <a:buChar char="•"/>
            </a:pPr>
            <a:r>
              <a:rPr lang="en-US">
                <a:solidFill>
                  <a:srgbClr val="333333"/>
                </a:solidFill>
                <a:latin typeface="Helvetica" pitchFamily="2" charset="0"/>
              </a:rPr>
              <a:t>OHP Bridge is almost the same as OHP Plus.</a:t>
            </a:r>
          </a:p>
          <a:p>
            <a:pPr marL="342900" indent="-342900">
              <a:buClr>
                <a:schemeClr val="tx1"/>
              </a:buClr>
              <a:buFont typeface="Arial" panose="020B0604020202020204" pitchFamily="34" charset="0"/>
              <a:buChar char="•"/>
            </a:pPr>
            <a:r>
              <a:rPr lang="en-US">
                <a:solidFill>
                  <a:srgbClr val="333333"/>
                </a:solidFill>
                <a:latin typeface="Helvetica" pitchFamily="2" charset="0"/>
              </a:rPr>
              <a:t>OHP Bridge is free coverage with no member costs like copays or deductibles.</a:t>
            </a:r>
          </a:p>
          <a:p>
            <a:pPr marL="342900" indent="-342900">
              <a:buClr>
                <a:schemeClr val="tx1"/>
              </a:buClr>
              <a:buFont typeface="Arial" panose="020B0604020202020204" pitchFamily="34" charset="0"/>
              <a:buChar char="•"/>
            </a:pPr>
            <a:endParaRPr lang="en-US">
              <a:latin typeface="Helvetica" pitchFamily="2" charset="0"/>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0477"/>
            <a:ext cx="10861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b="1">
                <a:solidFill>
                  <a:srgbClr val="064276"/>
                </a:solidFill>
                <a:latin typeface="Helvetica"/>
                <a:ea typeface="+mn-ea"/>
                <a:cs typeface="Helvetica"/>
              </a:rPr>
              <a:t>What’s OHP Bridge?</a:t>
            </a:r>
            <a:endParaRPr lang="en-US" sz="1800">
              <a:solidFill>
                <a:srgbClr val="064276"/>
              </a:solidFill>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custDataLst>
      <p:tags r:id="rId1"/>
    </p:custDataLst>
    <p:extLst>
      <p:ext uri="{BB962C8B-B14F-4D97-AF65-F5344CB8AC3E}">
        <p14:creationId xmlns:p14="http://schemas.microsoft.com/office/powerpoint/2010/main" val="734147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024B21-9128-972C-F930-523255A81A41}"/>
              </a:ext>
            </a:extLst>
          </p:cNvPr>
          <p:cNvSpPr/>
          <p:nvPr/>
        </p:nvSpPr>
        <p:spPr>
          <a:xfrm>
            <a:off x="0" y="1000530"/>
            <a:ext cx="12192000" cy="533401"/>
          </a:xfrm>
          <a:prstGeom prst="rect">
            <a:avLst/>
          </a:prstGeom>
          <a:solidFill>
            <a:srgbClr val="06427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A1F70EDC-F50B-640D-EC8B-6859A9AC293C}"/>
              </a:ext>
            </a:extLst>
          </p:cNvPr>
          <p:cNvSpPr/>
          <p:nvPr/>
        </p:nvSpPr>
        <p:spPr>
          <a:xfrm>
            <a:off x="3134531" y="-194003"/>
            <a:ext cx="5942967" cy="2922466"/>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C5C7754-D0AD-F6F2-8C7D-98BB47A1CE82}"/>
              </a:ext>
            </a:extLst>
          </p:cNvPr>
          <p:cNvSpPr txBox="1"/>
          <p:nvPr/>
        </p:nvSpPr>
        <p:spPr>
          <a:xfrm>
            <a:off x="661988" y="2325084"/>
            <a:ext cx="10868023" cy="226215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a:ln>
                  <a:noFill/>
                </a:ln>
                <a:solidFill>
                  <a:srgbClr val="064276"/>
                </a:solidFill>
                <a:effectLst/>
                <a:uLnTx/>
                <a:uFillTx/>
                <a:latin typeface="Helvetica"/>
                <a:ea typeface="Open Sans Extrabold"/>
                <a:cs typeface="Open Sans Extrabold"/>
              </a:rPr>
              <a:t>OHP </a:t>
            </a:r>
            <a:r>
              <a:rPr lang="en-US" sz="4700" b="1">
                <a:solidFill>
                  <a:srgbClr val="064276"/>
                </a:solidFill>
                <a:latin typeface="Helvetica"/>
                <a:ea typeface="Open Sans Extrabold"/>
                <a:cs typeface="Open Sans Extrabold"/>
              </a:rPr>
              <a:t>para</a:t>
            </a:r>
            <a:r>
              <a:rPr kumimoji="0" lang="en-US" sz="4700" b="1" i="0" u="none" strike="noStrike" kern="1200" cap="none" spc="0" normalizeH="0" baseline="0" noProof="0">
                <a:ln>
                  <a:noFill/>
                </a:ln>
                <a:solidFill>
                  <a:srgbClr val="064276"/>
                </a:solidFill>
                <a:effectLst/>
                <a:uLnTx/>
                <a:uFillTx/>
                <a:latin typeface="Helvetica"/>
                <a:ea typeface="Open Sans Extrabold"/>
                <a:cs typeface="Open Sans Extrabold"/>
              </a:rPr>
              <a:t> </a:t>
            </a:r>
            <a:r>
              <a:rPr kumimoji="0" lang="es-419" sz="4700" b="1" i="0" u="none" strike="noStrike" kern="1200" cap="none" spc="0" normalizeH="0" baseline="0" noProof="0">
                <a:ln>
                  <a:noFill/>
                </a:ln>
                <a:solidFill>
                  <a:srgbClr val="064276"/>
                </a:solidFill>
                <a:effectLst/>
                <a:uLnTx/>
                <a:uFillTx/>
                <a:latin typeface="Helvetica"/>
                <a:ea typeface="Open Sans Extrabold"/>
                <a:cs typeface="Open Sans Extrabold"/>
              </a:rPr>
              <a:t>Adultos Jóvenes con Necesidades Especiales de Atención Médica </a:t>
            </a:r>
            <a:endParaRPr kumimoji="0" lang="en-US" sz="4700" b="1" i="0" u="none" strike="noStrike" kern="1200" cap="none" spc="0" normalizeH="0" baseline="0" noProof="0">
              <a:ln>
                <a:noFill/>
              </a:ln>
              <a:solidFill>
                <a:srgbClr val="064276"/>
              </a:solidFill>
              <a:effectLst/>
              <a:uLnTx/>
              <a:uFillTx/>
              <a:latin typeface="Helvetica"/>
              <a:ea typeface="Open Sans Extrabold"/>
              <a:cs typeface="Open Sans Extrabold"/>
            </a:endParaRPr>
          </a:p>
        </p:txBody>
      </p:sp>
      <p:sp>
        <p:nvSpPr>
          <p:cNvPr id="16" name="TextBox 15">
            <a:extLst>
              <a:ext uri="{FF2B5EF4-FFF2-40B4-BE49-F238E27FC236}">
                <a16:creationId xmlns:a16="http://schemas.microsoft.com/office/drawing/2014/main" id="{01F35087-2B71-384D-491A-33121E992146}"/>
              </a:ext>
            </a:extLst>
          </p:cNvPr>
          <p:cNvSpPr txBox="1"/>
          <p:nvPr/>
        </p:nvSpPr>
        <p:spPr>
          <a:xfrm>
            <a:off x="2633046" y="4648970"/>
            <a:ext cx="7121138" cy="7397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err="1">
                <a:ln>
                  <a:noFill/>
                </a:ln>
                <a:solidFill>
                  <a:srgbClr val="064276"/>
                </a:solidFill>
                <a:effectLst/>
                <a:uLnTx/>
                <a:uFillTx/>
                <a:latin typeface="Helvetica"/>
                <a:ea typeface="Open Sans Extrabold"/>
                <a:cs typeface="Open Sans Extrabold"/>
              </a:rPr>
              <a:t>Programa</a:t>
            </a:r>
            <a:r>
              <a:rPr kumimoji="0" lang="en-US" sz="3200" b="1" i="0" u="none" strike="noStrike" kern="1200" cap="none" spc="0" normalizeH="0" baseline="0" noProof="0">
                <a:ln>
                  <a:noFill/>
                </a:ln>
                <a:solidFill>
                  <a:srgbClr val="064276"/>
                </a:solidFill>
                <a:effectLst/>
                <a:uLnTx/>
                <a:uFillTx/>
                <a:latin typeface="Helvetica"/>
                <a:ea typeface="Open Sans Extrabold"/>
                <a:cs typeface="Open Sans Extrabold"/>
              </a:rPr>
              <a:t> nuevo a </a:t>
            </a:r>
            <a:r>
              <a:rPr kumimoji="0" lang="en-US" sz="3200" b="1" i="0" u="none" strike="noStrike" kern="1200" cap="none" spc="0" normalizeH="0" baseline="0" noProof="0" err="1">
                <a:ln>
                  <a:noFill/>
                </a:ln>
                <a:solidFill>
                  <a:srgbClr val="064276"/>
                </a:solidFill>
                <a:effectLst/>
                <a:uLnTx/>
                <a:uFillTx/>
                <a:latin typeface="Helvetica"/>
                <a:ea typeface="Open Sans Extrabold"/>
                <a:cs typeface="Open Sans Extrabold"/>
              </a:rPr>
              <a:t>partir</a:t>
            </a:r>
            <a:r>
              <a:rPr kumimoji="0" lang="en-US" sz="3200" b="1" i="0" u="none" strike="noStrike" kern="1200" cap="none" spc="0" normalizeH="0" baseline="0" noProof="0">
                <a:ln>
                  <a:noFill/>
                </a:ln>
                <a:solidFill>
                  <a:srgbClr val="064276"/>
                </a:solidFill>
                <a:effectLst/>
                <a:uLnTx/>
                <a:uFillTx/>
                <a:latin typeface="Helvetica"/>
                <a:ea typeface="Open Sans Extrabold"/>
                <a:cs typeface="Open Sans Extrabold"/>
              </a:rPr>
              <a:t> de </a:t>
            </a:r>
            <a:r>
              <a:rPr kumimoji="0" lang="en-US" sz="3200" b="1" i="0" u="none" strike="noStrike" kern="1200" cap="none" spc="0" normalizeH="0" baseline="0" noProof="0" err="1">
                <a:ln>
                  <a:noFill/>
                </a:ln>
                <a:solidFill>
                  <a:srgbClr val="064276"/>
                </a:solidFill>
                <a:effectLst/>
                <a:uLnTx/>
                <a:uFillTx/>
                <a:latin typeface="Helvetica"/>
                <a:ea typeface="Open Sans Extrabold"/>
                <a:cs typeface="Open Sans Extrabold"/>
              </a:rPr>
              <a:t>enero</a:t>
            </a:r>
            <a:endParaRPr kumimoji="0" lang="en-US" sz="3200" b="0" i="0" u="none" strike="noStrike" kern="1200" cap="none" spc="0" normalizeH="0" baseline="0" noProof="0">
              <a:ln>
                <a:noFill/>
              </a:ln>
              <a:solidFill>
                <a:srgbClr val="064276"/>
              </a:solidFill>
              <a:effectLst/>
              <a:uLnTx/>
              <a:uFillTx/>
              <a:latin typeface="Helvetica"/>
              <a:ea typeface="+mn-ea"/>
              <a:cs typeface="Helvetica"/>
            </a:endParaRPr>
          </a:p>
        </p:txBody>
      </p:sp>
      <p:grpSp>
        <p:nvGrpSpPr>
          <p:cNvPr id="5" name="Group 4">
            <a:extLst>
              <a:ext uri="{FF2B5EF4-FFF2-40B4-BE49-F238E27FC236}">
                <a16:creationId xmlns:a16="http://schemas.microsoft.com/office/drawing/2014/main" id="{F8C90222-4E43-ABCB-91CA-B4160E0FC8DC}"/>
              </a:ext>
            </a:extLst>
          </p:cNvPr>
          <p:cNvGrpSpPr/>
          <p:nvPr/>
        </p:nvGrpSpPr>
        <p:grpSpPr>
          <a:xfrm>
            <a:off x="3473082" y="774042"/>
            <a:ext cx="5161428" cy="936171"/>
            <a:chOff x="3403603" y="832771"/>
            <a:chExt cx="5161428" cy="936171"/>
          </a:xfrm>
        </p:grpSpPr>
        <p:pic>
          <p:nvPicPr>
            <p:cNvPr id="3" name="Graphic 2" descr="Oregon Department of Human Services logo">
              <a:extLst>
                <a:ext uri="{FF2B5EF4-FFF2-40B4-BE49-F238E27FC236}">
                  <a16:creationId xmlns:a16="http://schemas.microsoft.com/office/drawing/2014/main" id="{733E517C-8618-4B9F-D064-A7FD6AA358A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03603" y="944634"/>
              <a:ext cx="2495798" cy="712445"/>
            </a:xfrm>
            <a:prstGeom prst="rect">
              <a:avLst/>
            </a:prstGeom>
          </p:spPr>
        </p:pic>
        <p:cxnSp>
          <p:nvCxnSpPr>
            <p:cNvPr id="18" name="Straight Connector 17">
              <a:extLst>
                <a:ext uri="{FF2B5EF4-FFF2-40B4-BE49-F238E27FC236}">
                  <a16:creationId xmlns:a16="http://schemas.microsoft.com/office/drawing/2014/main" id="{BF9C0560-FC37-C7C6-A2EC-CF88B16318EA}"/>
                </a:ext>
                <a:ext uri="{C183D7F6-B498-43B3-948B-1728B52AA6E4}">
                  <adec:decorative xmlns:adec="http://schemas.microsoft.com/office/drawing/2017/decorative" val="1"/>
                </a:ext>
              </a:extLst>
            </p:cNvPr>
            <p:cNvCxnSpPr>
              <a:cxnSpLocks/>
            </p:cNvCxnSpPr>
            <p:nvPr/>
          </p:nvCxnSpPr>
          <p:spPr>
            <a:xfrm>
              <a:off x="6124136" y="832771"/>
              <a:ext cx="0" cy="936171"/>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Picture 3" descr="Oregon Health Authority Logo">
              <a:extLst>
                <a:ext uri="{FF2B5EF4-FFF2-40B4-BE49-F238E27FC236}">
                  <a16:creationId xmlns:a16="http://schemas.microsoft.com/office/drawing/2014/main" id="{F07CB26C-124A-3CD9-3E4D-BC186E04AD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3438" y="927881"/>
              <a:ext cx="2191593" cy="717814"/>
            </a:xfrm>
            <a:prstGeom prst="rect">
              <a:avLst/>
            </a:prstGeom>
          </p:spPr>
        </p:pic>
      </p:grpSp>
    </p:spTree>
    <p:extLst>
      <p:ext uri="{BB962C8B-B14F-4D97-AF65-F5344CB8AC3E}">
        <p14:creationId xmlns:p14="http://schemas.microsoft.com/office/powerpoint/2010/main" val="32147295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9899-53DB-1900-E3EC-41DF87FA1EAE}"/>
              </a:ext>
            </a:extLst>
          </p:cNvPr>
          <p:cNvSpPr>
            <a:spLocks noGrp="1"/>
          </p:cNvSpPr>
          <p:nvPr>
            <p:ph type="title"/>
          </p:nvPr>
        </p:nvSpPr>
        <p:spPr/>
        <p:txBody>
          <a:bodyPr>
            <a:normAutofit/>
          </a:bodyPr>
          <a:lstStyle/>
          <a:p>
            <a:r>
              <a:rPr lang="en-US" sz="4700">
                <a:solidFill>
                  <a:srgbClr val="064276"/>
                </a:solidFill>
                <a:latin typeface="Helvetica"/>
                <a:ea typeface="Open Sans Extrabold"/>
                <a:cs typeface="Open Sans Extrabold"/>
              </a:rPr>
              <a:t>Expanding benefits for young adults </a:t>
            </a:r>
          </a:p>
        </p:txBody>
      </p:sp>
      <p:sp>
        <p:nvSpPr>
          <p:cNvPr id="3" name="Content Placeholder 2">
            <a:extLst>
              <a:ext uri="{FF2B5EF4-FFF2-40B4-BE49-F238E27FC236}">
                <a16:creationId xmlns:a16="http://schemas.microsoft.com/office/drawing/2014/main" id="{9B029C76-3C23-A860-67B1-D2E3DF114331}"/>
              </a:ext>
            </a:extLst>
          </p:cNvPr>
          <p:cNvSpPr>
            <a:spLocks noGrp="1"/>
          </p:cNvSpPr>
          <p:nvPr>
            <p:ph idx="4294967295"/>
          </p:nvPr>
        </p:nvSpPr>
        <p:spPr>
          <a:xfrm>
            <a:off x="609600" y="1659810"/>
            <a:ext cx="10813961" cy="4444776"/>
          </a:xfrm>
          <a:prstGeom prst="rect">
            <a:avLst/>
          </a:prstGeom>
        </p:spPr>
        <p:txBody>
          <a:bodyPr/>
          <a:lstStyle/>
          <a:p>
            <a:pPr marL="0" indent="0">
              <a:buNone/>
            </a:pPr>
            <a:r>
              <a:rPr lang="en-US" sz="2800">
                <a:solidFill>
                  <a:srgbClr val="080000"/>
                </a:solidFill>
                <a:latin typeface="Helvetica" pitchFamily="2" charset="0"/>
              </a:rPr>
              <a:t>Starting </a:t>
            </a:r>
            <a:r>
              <a:rPr lang="en-US" sz="2800" b="1">
                <a:solidFill>
                  <a:srgbClr val="080000"/>
                </a:solidFill>
                <a:latin typeface="Helvetica" pitchFamily="2" charset="0"/>
              </a:rPr>
              <a:t>January 1, 2025, </a:t>
            </a:r>
            <a:r>
              <a:rPr lang="en-US" sz="2800">
                <a:solidFill>
                  <a:srgbClr val="080000"/>
                </a:solidFill>
                <a:latin typeface="Helvetica" pitchFamily="2" charset="0"/>
              </a:rPr>
              <a:t>the Oregon Health Plan (OHP) will offer benefits to young adults with qualifying health conditions under a new Medicaid eligibility category: </a:t>
            </a:r>
            <a:endParaRPr lang="en-US">
              <a:solidFill>
                <a:srgbClr val="080000"/>
              </a:solidFill>
              <a:latin typeface="Helvetica" pitchFamily="2" charset="0"/>
            </a:endParaRPr>
          </a:p>
          <a:p>
            <a:pPr marL="0" indent="0">
              <a:buNone/>
            </a:pPr>
            <a:r>
              <a:rPr lang="en-US" sz="2400" b="1">
                <a:solidFill>
                  <a:srgbClr val="064276"/>
                </a:solidFill>
                <a:latin typeface="Arial" panose="020B0604020202020204" pitchFamily="34" charset="0"/>
                <a:ea typeface="Open Sans Extrabold"/>
                <a:cs typeface="Arial" panose="020B0604020202020204" pitchFamily="34" charset="0"/>
              </a:rPr>
              <a:t>Young Adults with Special Health Care Needs (YSHCN).</a:t>
            </a:r>
          </a:p>
        </p:txBody>
      </p:sp>
      <p:pic>
        <p:nvPicPr>
          <p:cNvPr id="7" name="Picture 6">
            <a:extLst>
              <a:ext uri="{FF2B5EF4-FFF2-40B4-BE49-F238E27FC236}">
                <a16:creationId xmlns:a16="http://schemas.microsoft.com/office/drawing/2014/main" id="{691B9384-FF51-C456-6AF3-997C4DD0B4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779" y="3338847"/>
            <a:ext cx="6705601" cy="3520440"/>
          </a:xfrm>
          <a:prstGeom prst="rect">
            <a:avLst/>
          </a:prstGeom>
        </p:spPr>
      </p:pic>
    </p:spTree>
    <p:extLst>
      <p:ext uri="{BB962C8B-B14F-4D97-AF65-F5344CB8AC3E}">
        <p14:creationId xmlns:p14="http://schemas.microsoft.com/office/powerpoint/2010/main" val="2946249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9899-53DB-1900-E3EC-41DF87FA1EAE}"/>
              </a:ext>
            </a:extLst>
          </p:cNvPr>
          <p:cNvSpPr>
            <a:spLocks noGrp="1"/>
          </p:cNvSpPr>
          <p:nvPr>
            <p:ph type="title"/>
          </p:nvPr>
        </p:nvSpPr>
        <p:spPr/>
        <p:txBody>
          <a:bodyPr>
            <a:normAutofit fontScale="90000"/>
          </a:bodyPr>
          <a:lstStyle/>
          <a:p>
            <a:r>
              <a:rPr lang="es-419" sz="4700">
                <a:solidFill>
                  <a:srgbClr val="064276"/>
                </a:solidFill>
                <a:latin typeface="Helvetica"/>
                <a:ea typeface="Open Sans Extrabold"/>
                <a:cs typeface="Open Sans Extrabold"/>
              </a:rPr>
              <a:t>Expansión de los beneficios para los adultos jóvenes</a:t>
            </a:r>
            <a:endParaRPr lang="en-US" sz="4700">
              <a:solidFill>
                <a:srgbClr val="064276"/>
              </a:solidFill>
              <a:latin typeface="Helvetica"/>
              <a:ea typeface="Open Sans Extrabold"/>
              <a:cs typeface="Open Sans Extrabold"/>
            </a:endParaRPr>
          </a:p>
        </p:txBody>
      </p:sp>
      <p:sp>
        <p:nvSpPr>
          <p:cNvPr id="3" name="Content Placeholder 2">
            <a:extLst>
              <a:ext uri="{FF2B5EF4-FFF2-40B4-BE49-F238E27FC236}">
                <a16:creationId xmlns:a16="http://schemas.microsoft.com/office/drawing/2014/main" id="{9B029C76-3C23-A860-67B1-D2E3DF114331}"/>
              </a:ext>
            </a:extLst>
          </p:cNvPr>
          <p:cNvSpPr>
            <a:spLocks noGrp="1"/>
          </p:cNvSpPr>
          <p:nvPr>
            <p:ph idx="4294967295"/>
          </p:nvPr>
        </p:nvSpPr>
        <p:spPr>
          <a:xfrm>
            <a:off x="609600" y="1659810"/>
            <a:ext cx="10813961" cy="4444776"/>
          </a:xfrm>
          <a:prstGeom prst="rect">
            <a:avLst/>
          </a:prstGeom>
        </p:spPr>
        <p:txBody>
          <a:bodyPr/>
          <a:lstStyle/>
          <a:p>
            <a:pPr marL="0" indent="0">
              <a:buNone/>
            </a:pPr>
            <a:r>
              <a:rPr lang="es-419" sz="2800">
                <a:solidFill>
                  <a:srgbClr val="080000"/>
                </a:solidFill>
                <a:latin typeface="Helvetica" pitchFamily="2" charset="0"/>
              </a:rPr>
              <a:t>A partir del </a:t>
            </a:r>
            <a:r>
              <a:rPr lang="es-419" sz="2800" b="1">
                <a:solidFill>
                  <a:srgbClr val="080000"/>
                </a:solidFill>
                <a:latin typeface="Helvetica" pitchFamily="2" charset="0"/>
              </a:rPr>
              <a:t>1 de enero de 2025</a:t>
            </a:r>
            <a:r>
              <a:rPr lang="es-419" sz="2800">
                <a:solidFill>
                  <a:srgbClr val="080000"/>
                </a:solidFill>
                <a:latin typeface="Helvetica" pitchFamily="2" charset="0"/>
              </a:rPr>
              <a:t>, OHP ofrecerá beneficios a los adultos jóvenes con condiciones de salud </a:t>
            </a:r>
            <a:r>
              <a:rPr lang="es-419">
                <a:solidFill>
                  <a:srgbClr val="080000"/>
                </a:solidFill>
                <a:latin typeface="Helvetica" pitchFamily="2" charset="0"/>
              </a:rPr>
              <a:t>especiales</a:t>
            </a:r>
            <a:r>
              <a:rPr lang="es-419" sz="2800">
                <a:solidFill>
                  <a:srgbClr val="080000"/>
                </a:solidFill>
                <a:latin typeface="Helvetica" pitchFamily="2" charset="0"/>
              </a:rPr>
              <a:t> bajo una nueva categoría de elegibilidad de Medicaid: </a:t>
            </a:r>
            <a:endParaRPr lang="en-US">
              <a:solidFill>
                <a:srgbClr val="080000"/>
              </a:solidFill>
              <a:latin typeface="Helvetica" pitchFamily="2" charset="0"/>
            </a:endParaRPr>
          </a:p>
          <a:p>
            <a:pPr marL="0" indent="0">
              <a:buNone/>
            </a:pPr>
            <a:r>
              <a:rPr lang="es-419" sz="2400" b="1">
                <a:solidFill>
                  <a:srgbClr val="064276"/>
                </a:solidFill>
                <a:latin typeface="Arial" panose="020B0604020202020204" pitchFamily="34" charset="0"/>
                <a:ea typeface="Open Sans Extrabold"/>
                <a:cs typeface="Arial" panose="020B0604020202020204" pitchFamily="34" charset="0"/>
              </a:rPr>
              <a:t>Adultos Jóvenes con Necesidades Especiales de Atención Médica </a:t>
            </a:r>
            <a:r>
              <a:rPr lang="es-419" sz="2400">
                <a:solidFill>
                  <a:srgbClr val="064276"/>
                </a:solidFill>
                <a:latin typeface="Arial" panose="020B0604020202020204" pitchFamily="34" charset="0"/>
                <a:ea typeface="Open Sans Extrabold"/>
                <a:cs typeface="Arial" panose="020B0604020202020204" pitchFamily="34" charset="0"/>
              </a:rPr>
              <a:t>(Young </a:t>
            </a:r>
            <a:r>
              <a:rPr lang="es-419" sz="2400" err="1">
                <a:solidFill>
                  <a:srgbClr val="064276"/>
                </a:solidFill>
                <a:latin typeface="Arial" panose="020B0604020202020204" pitchFamily="34" charset="0"/>
                <a:ea typeface="Open Sans Extrabold"/>
                <a:cs typeface="Arial" panose="020B0604020202020204" pitchFamily="34" charset="0"/>
              </a:rPr>
              <a:t>Adults</a:t>
            </a:r>
            <a:r>
              <a:rPr lang="es-419" sz="2400">
                <a:solidFill>
                  <a:srgbClr val="064276"/>
                </a:solidFill>
                <a:latin typeface="Arial" panose="020B0604020202020204" pitchFamily="34" charset="0"/>
                <a:ea typeface="Open Sans Extrabold"/>
                <a:cs typeface="Arial" panose="020B0604020202020204" pitchFamily="34" charset="0"/>
              </a:rPr>
              <a:t> </a:t>
            </a:r>
            <a:r>
              <a:rPr lang="es-419" sz="2400" err="1">
                <a:solidFill>
                  <a:srgbClr val="064276"/>
                </a:solidFill>
                <a:latin typeface="Arial" panose="020B0604020202020204" pitchFamily="34" charset="0"/>
                <a:ea typeface="Open Sans Extrabold"/>
                <a:cs typeface="Arial" panose="020B0604020202020204" pitchFamily="34" charset="0"/>
              </a:rPr>
              <a:t>with</a:t>
            </a:r>
            <a:r>
              <a:rPr lang="es-419" sz="2400">
                <a:solidFill>
                  <a:srgbClr val="064276"/>
                </a:solidFill>
                <a:latin typeface="Arial" panose="020B0604020202020204" pitchFamily="34" charset="0"/>
                <a:ea typeface="Open Sans Extrabold"/>
                <a:cs typeface="Arial" panose="020B0604020202020204" pitchFamily="34" charset="0"/>
              </a:rPr>
              <a:t> </a:t>
            </a:r>
            <a:r>
              <a:rPr lang="es-419" sz="2400" err="1">
                <a:solidFill>
                  <a:srgbClr val="064276"/>
                </a:solidFill>
                <a:latin typeface="Arial" panose="020B0604020202020204" pitchFamily="34" charset="0"/>
                <a:ea typeface="Open Sans Extrabold"/>
                <a:cs typeface="Arial" panose="020B0604020202020204" pitchFamily="34" charset="0"/>
              </a:rPr>
              <a:t>Special</a:t>
            </a:r>
            <a:r>
              <a:rPr lang="es-419" sz="2400">
                <a:solidFill>
                  <a:srgbClr val="064276"/>
                </a:solidFill>
                <a:latin typeface="Arial" panose="020B0604020202020204" pitchFamily="34" charset="0"/>
                <a:ea typeface="Open Sans Extrabold"/>
                <a:cs typeface="Arial" panose="020B0604020202020204" pitchFamily="34" charset="0"/>
              </a:rPr>
              <a:t> Health Care </a:t>
            </a:r>
            <a:r>
              <a:rPr lang="es-419" sz="2400" err="1">
                <a:solidFill>
                  <a:srgbClr val="064276"/>
                </a:solidFill>
                <a:latin typeface="Arial" panose="020B0604020202020204" pitchFamily="34" charset="0"/>
                <a:ea typeface="Open Sans Extrabold"/>
                <a:cs typeface="Arial" panose="020B0604020202020204" pitchFamily="34" charset="0"/>
              </a:rPr>
              <a:t>Needs</a:t>
            </a:r>
            <a:r>
              <a:rPr lang="es-419" sz="2400">
                <a:solidFill>
                  <a:srgbClr val="064276"/>
                </a:solidFill>
                <a:latin typeface="Arial" panose="020B0604020202020204" pitchFamily="34" charset="0"/>
                <a:ea typeface="Open Sans Extrabold"/>
                <a:cs typeface="Arial" panose="020B0604020202020204" pitchFamily="34" charset="0"/>
              </a:rPr>
              <a:t>, YSHCN, por sus siglas en inglés</a:t>
            </a:r>
            <a:r>
              <a:rPr lang="en-US" sz="2400">
                <a:solidFill>
                  <a:srgbClr val="064276"/>
                </a:solidFill>
                <a:latin typeface="Arial" panose="020B0604020202020204" pitchFamily="34" charset="0"/>
                <a:ea typeface="Open Sans Extrabold"/>
                <a:cs typeface="Arial" panose="020B0604020202020204" pitchFamily="34" charset="0"/>
              </a:rPr>
              <a:t>).</a:t>
            </a:r>
          </a:p>
        </p:txBody>
      </p:sp>
      <p:pic>
        <p:nvPicPr>
          <p:cNvPr id="7" name="Picture 6">
            <a:extLst>
              <a:ext uri="{FF2B5EF4-FFF2-40B4-BE49-F238E27FC236}">
                <a16:creationId xmlns:a16="http://schemas.microsoft.com/office/drawing/2014/main" id="{691B9384-FF51-C456-6AF3-997C4DD0B4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522" y="3718774"/>
            <a:ext cx="5979479" cy="3139226"/>
          </a:xfrm>
          <a:prstGeom prst="rect">
            <a:avLst/>
          </a:prstGeom>
        </p:spPr>
      </p:pic>
    </p:spTree>
    <p:extLst>
      <p:ext uri="{BB962C8B-B14F-4D97-AF65-F5344CB8AC3E}">
        <p14:creationId xmlns:p14="http://schemas.microsoft.com/office/powerpoint/2010/main" val="29445288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23E390-CF5B-D206-EB11-5E13333DE75F}"/>
              </a:ext>
            </a:extLst>
          </p:cNvPr>
          <p:cNvSpPr>
            <a:spLocks noGrp="1"/>
          </p:cNvSpPr>
          <p:nvPr>
            <p:ph type="title"/>
          </p:nvPr>
        </p:nvSpPr>
        <p:spPr>
          <a:xfrm>
            <a:off x="550000" y="255766"/>
            <a:ext cx="11017048" cy="1143000"/>
          </a:xfrm>
        </p:spPr>
        <p:txBody>
          <a:bodyPr>
            <a:noAutofit/>
          </a:bodyPr>
          <a:lstStyle/>
          <a:p>
            <a:r>
              <a:rPr lang="en-US" sz="4400">
                <a:solidFill>
                  <a:srgbClr val="064276"/>
                </a:solidFill>
                <a:latin typeface="Arial" panose="020B0604020202020204" pitchFamily="34" charset="0"/>
                <a:cs typeface="Arial" panose="020B0604020202020204" pitchFamily="34" charset="0"/>
              </a:rPr>
              <a:t>Changes to benefits &amp; eligibility Jan 1</a:t>
            </a:r>
          </a:p>
        </p:txBody>
      </p:sp>
      <p:graphicFrame>
        <p:nvGraphicFramePr>
          <p:cNvPr id="5" name="Table 4">
            <a:extLst>
              <a:ext uri="{FF2B5EF4-FFF2-40B4-BE49-F238E27FC236}">
                <a16:creationId xmlns:a16="http://schemas.microsoft.com/office/drawing/2014/main" id="{0416B9ED-3D49-F56A-6FA4-C66090C79D5D}"/>
              </a:ext>
            </a:extLst>
          </p:cNvPr>
          <p:cNvGraphicFramePr>
            <a:graphicFrameLocks noGrp="1"/>
          </p:cNvGraphicFramePr>
          <p:nvPr/>
        </p:nvGraphicFramePr>
        <p:xfrm>
          <a:off x="609600" y="1507291"/>
          <a:ext cx="10722429" cy="3794051"/>
        </p:xfrm>
        <a:graphic>
          <a:graphicData uri="http://schemas.openxmlformats.org/drawingml/2006/table">
            <a:tbl>
              <a:tblPr firstRow="1" bandRow="1">
                <a:tableStyleId>{69012ECD-51FC-41F1-AA8D-1B2483CD663E}</a:tableStyleId>
              </a:tblPr>
              <a:tblGrid>
                <a:gridCol w="5433833">
                  <a:extLst>
                    <a:ext uri="{9D8B030D-6E8A-4147-A177-3AD203B41FA5}">
                      <a16:colId xmlns:a16="http://schemas.microsoft.com/office/drawing/2014/main" val="3360397119"/>
                    </a:ext>
                  </a:extLst>
                </a:gridCol>
                <a:gridCol w="5288596">
                  <a:extLst>
                    <a:ext uri="{9D8B030D-6E8A-4147-A177-3AD203B41FA5}">
                      <a16:colId xmlns:a16="http://schemas.microsoft.com/office/drawing/2014/main" val="2956376567"/>
                    </a:ext>
                  </a:extLst>
                </a:gridCol>
              </a:tblGrid>
              <a:tr h="1411135">
                <a:tc>
                  <a:txBody>
                    <a:bodyPr/>
                    <a:lstStyle/>
                    <a:p>
                      <a:pPr algn="l"/>
                      <a:r>
                        <a:rPr lang="en-US" sz="2800" spc="300">
                          <a:latin typeface="Helvetica" pitchFamily="2" charset="0"/>
                          <a:ea typeface="Open Sans" panose="020B0606030504020204" pitchFamily="34" charset="0"/>
                          <a:cs typeface="Open Sans" panose="020B0606030504020204" pitchFamily="34" charset="0"/>
                        </a:rPr>
                        <a:t>CURRENT ELIGIBILITY</a:t>
                      </a:r>
                      <a:br>
                        <a:rPr lang="en-US" sz="2800" spc="300">
                          <a:latin typeface="Helvetica" pitchFamily="2" charset="0"/>
                          <a:ea typeface="Open Sans" panose="020B0606030504020204" pitchFamily="34" charset="0"/>
                          <a:cs typeface="Open Sans" panose="020B0606030504020204" pitchFamily="34" charset="0"/>
                        </a:rPr>
                      </a:br>
                      <a:r>
                        <a:rPr lang="en-US" sz="2800" spc="300">
                          <a:latin typeface="Helvetica" pitchFamily="2" charset="0"/>
                          <a:ea typeface="Open Sans" panose="020B0606030504020204" pitchFamily="34" charset="0"/>
                          <a:cs typeface="Open Sans" panose="020B0606030504020204" pitchFamily="34" charset="0"/>
                        </a:rPr>
                        <a:t>&amp; COVERAGE (19 – 26)</a:t>
                      </a:r>
                    </a:p>
                  </a:txBody>
                  <a:tcPr marL="137160" marR="137160" marT="68580" marB="68580" anchor="ctr">
                    <a:lnR w="12700" cap="flat" cmpd="sng" algn="ctr">
                      <a:solidFill>
                        <a:schemeClr val="bg1"/>
                      </a:solidFill>
                      <a:prstDash val="solid"/>
                      <a:round/>
                      <a:headEnd type="none" w="med" len="med"/>
                      <a:tailEnd type="none" w="med" len="med"/>
                    </a:lnR>
                    <a:solidFill>
                      <a:schemeClr val="accent1">
                        <a:lumMod val="50000"/>
                      </a:schemeClr>
                    </a:solidFill>
                  </a:tcPr>
                </a:tc>
                <a:tc>
                  <a:txBody>
                    <a:bodyPr/>
                    <a:lstStyle/>
                    <a:p>
                      <a:pPr algn="l"/>
                      <a:r>
                        <a:rPr lang="en-US" sz="2800" spc="300">
                          <a:latin typeface="Helvetica" pitchFamily="2" charset="0"/>
                          <a:ea typeface="Open Sans" panose="020B0606030504020204" pitchFamily="34" charset="0"/>
                          <a:cs typeface="Open Sans" panose="020B0606030504020204" pitchFamily="34" charset="0"/>
                        </a:rPr>
                        <a:t>YSHCN ELIGIBILITY</a:t>
                      </a:r>
                      <a:br>
                        <a:rPr lang="en-US" sz="2800" spc="300">
                          <a:latin typeface="Helvetica" pitchFamily="2" charset="0"/>
                          <a:ea typeface="Open Sans" panose="020B0606030504020204" pitchFamily="34" charset="0"/>
                          <a:cs typeface="Open Sans" panose="020B0606030504020204" pitchFamily="34" charset="0"/>
                        </a:rPr>
                      </a:br>
                      <a:r>
                        <a:rPr lang="en-US" sz="2800" spc="300">
                          <a:latin typeface="Helvetica" pitchFamily="2" charset="0"/>
                          <a:ea typeface="Open Sans" panose="020B0606030504020204" pitchFamily="34" charset="0"/>
                          <a:cs typeface="Open Sans" panose="020B0606030504020204" pitchFamily="34" charset="0"/>
                        </a:rPr>
                        <a:t>&amp; COVERAGE (19 – 20)</a:t>
                      </a:r>
                    </a:p>
                  </a:txBody>
                  <a:tcPr marL="137160" marR="137160" marT="68580" marB="6858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50000"/>
                      </a:schemeClr>
                    </a:solidFill>
                  </a:tcPr>
                </a:tc>
                <a:extLst>
                  <a:ext uri="{0D108BD9-81ED-4DB2-BD59-A6C34878D82A}">
                    <a16:rowId xmlns:a16="http://schemas.microsoft.com/office/drawing/2014/main" val="1281283654"/>
                  </a:ext>
                </a:extLst>
              </a:tr>
              <a:tr h="1221176">
                <a:tc>
                  <a:txBody>
                    <a:bodyPr/>
                    <a:lstStyle/>
                    <a:p>
                      <a:r>
                        <a:rPr lang="en-US" sz="2600">
                          <a:solidFill>
                            <a:srgbClr val="080000"/>
                          </a:solidFill>
                          <a:latin typeface="Helvetica" pitchFamily="2" charset="0"/>
                          <a:ea typeface="Open Sans" panose="020B0606030504020204" pitchFamily="34" charset="0"/>
                          <a:cs typeface="Open Sans" panose="020B0606030504020204" pitchFamily="34" charset="0"/>
                        </a:rPr>
                        <a:t>Up to 138% FPL (generally)</a:t>
                      </a:r>
                    </a:p>
                  </a:txBody>
                  <a:tcPr marL="137160" marR="137160" marT="68580" marB="6858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r>
                        <a:rPr lang="en-US" sz="2600">
                          <a:solidFill>
                            <a:srgbClr val="080000"/>
                          </a:solidFill>
                          <a:latin typeface="Helvetica" pitchFamily="2" charset="0"/>
                          <a:ea typeface="Open Sans" panose="020B0606030504020204" pitchFamily="34" charset="0"/>
                          <a:cs typeface="Open Sans" panose="020B0606030504020204" pitchFamily="34" charset="0"/>
                        </a:rPr>
                        <a:t>Up to 205% FPL (</a:t>
                      </a:r>
                      <a:r>
                        <a:rPr lang="en-US" sz="2600" b="1">
                          <a:solidFill>
                            <a:srgbClr val="080000"/>
                          </a:solidFill>
                          <a:latin typeface="Helvetica" pitchFamily="2" charset="0"/>
                          <a:ea typeface="Open Sans" panose="020B0606030504020204" pitchFamily="34" charset="0"/>
                          <a:cs typeface="Open Sans" panose="020B0606030504020204" pitchFamily="34" charset="0"/>
                        </a:rPr>
                        <a:t>includes</a:t>
                      </a:r>
                      <a:r>
                        <a:rPr lang="en-US" sz="2600">
                          <a:solidFill>
                            <a:srgbClr val="080000"/>
                          </a:solidFill>
                          <a:latin typeface="Helvetica" pitchFamily="2" charset="0"/>
                          <a:ea typeface="Open Sans" panose="020B0606030504020204" pitchFamily="34" charset="0"/>
                          <a:cs typeface="Open Sans" panose="020B0606030504020204" pitchFamily="34" charset="0"/>
                        </a:rPr>
                        <a:t> 5% income disregard)</a:t>
                      </a:r>
                    </a:p>
                  </a:txBody>
                  <a:tcPr marL="137160" marR="137160" marT="68580" marB="6858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1894316"/>
                  </a:ext>
                </a:extLst>
              </a:tr>
              <a:tr h="1161740">
                <a:tc>
                  <a:txBody>
                    <a:bodyPr/>
                    <a:lstStyle/>
                    <a:p>
                      <a:r>
                        <a:rPr lang="en-US" sz="2600">
                          <a:solidFill>
                            <a:srgbClr val="080000"/>
                          </a:solidFill>
                          <a:latin typeface="Helvetica" pitchFamily="2" charset="0"/>
                          <a:ea typeface="Open Sans" panose="020B0606030504020204" pitchFamily="34" charset="0"/>
                          <a:cs typeface="Open Sans" panose="020B0606030504020204" pitchFamily="34" charset="0"/>
                        </a:rPr>
                        <a:t>EPSDT* and enhanced vision &amp; dental benefits end at 21</a:t>
                      </a:r>
                    </a:p>
                  </a:txBody>
                  <a:tcPr marL="137160" marR="137160" marT="68580" marB="6858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r>
                        <a:rPr lang="en-US" sz="2600">
                          <a:solidFill>
                            <a:srgbClr val="080000"/>
                          </a:solidFill>
                          <a:latin typeface="Helvetica" pitchFamily="2" charset="0"/>
                          <a:ea typeface="Open Sans" panose="020B0606030504020204" pitchFamily="34" charset="0"/>
                          <a:cs typeface="Open Sans" panose="020B0606030504020204" pitchFamily="34" charset="0"/>
                        </a:rPr>
                        <a:t>EPSDT* and enhanced vision &amp; dental benefits end at 26</a:t>
                      </a:r>
                    </a:p>
                  </a:txBody>
                  <a:tcPr marL="137160" marR="137160" marT="68580" marB="6858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808642530"/>
                  </a:ext>
                </a:extLst>
              </a:tr>
            </a:tbl>
          </a:graphicData>
        </a:graphic>
      </p:graphicFrame>
      <p:sp>
        <p:nvSpPr>
          <p:cNvPr id="8" name="TextBox 7">
            <a:extLst>
              <a:ext uri="{FF2B5EF4-FFF2-40B4-BE49-F238E27FC236}">
                <a16:creationId xmlns:a16="http://schemas.microsoft.com/office/drawing/2014/main" id="{209001AE-0287-BA46-0DC4-DF0B88E50B15}"/>
              </a:ext>
            </a:extLst>
          </p:cNvPr>
          <p:cNvSpPr txBox="1"/>
          <p:nvPr/>
        </p:nvSpPr>
        <p:spPr>
          <a:xfrm>
            <a:off x="565352" y="5715827"/>
            <a:ext cx="1094209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000"/>
                </a:solidFill>
                <a:effectLst/>
                <a:uLnTx/>
                <a:uFillTx/>
                <a:latin typeface="Helvetica" pitchFamily="2" charset="0"/>
                <a:ea typeface="+mn-ea"/>
                <a:cs typeface="+mn-cs"/>
              </a:rPr>
              <a:t>* Early Periodic Screening, Diagnostic &amp; Treatment (EPSDT): Federal benefit that covers all medically necessary and medically appropriate supports or procedures for children and youth.</a:t>
            </a:r>
          </a:p>
        </p:txBody>
      </p:sp>
    </p:spTree>
    <p:extLst>
      <p:ext uri="{BB962C8B-B14F-4D97-AF65-F5344CB8AC3E}">
        <p14:creationId xmlns:p14="http://schemas.microsoft.com/office/powerpoint/2010/main" val="969362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23E390-CF5B-D206-EB11-5E13333DE75F}"/>
              </a:ext>
            </a:extLst>
          </p:cNvPr>
          <p:cNvSpPr>
            <a:spLocks noGrp="1"/>
          </p:cNvSpPr>
          <p:nvPr>
            <p:ph type="title"/>
          </p:nvPr>
        </p:nvSpPr>
        <p:spPr>
          <a:xfrm>
            <a:off x="550000" y="201976"/>
            <a:ext cx="11017048" cy="1143000"/>
          </a:xfrm>
        </p:spPr>
        <p:txBody>
          <a:bodyPr>
            <a:noAutofit/>
          </a:bodyPr>
          <a:lstStyle/>
          <a:p>
            <a:r>
              <a:rPr lang="en-US" sz="4400" err="1">
                <a:solidFill>
                  <a:srgbClr val="064276"/>
                </a:solidFill>
                <a:latin typeface="Arial" panose="020B0604020202020204" pitchFamily="34" charset="0"/>
                <a:cs typeface="Arial" panose="020B0604020202020204" pitchFamily="34" charset="0"/>
              </a:rPr>
              <a:t>Cambios</a:t>
            </a:r>
            <a:r>
              <a:rPr lang="en-US" sz="4400">
                <a:solidFill>
                  <a:srgbClr val="064276"/>
                </a:solidFill>
                <a:latin typeface="Arial" panose="020B0604020202020204" pitchFamily="34" charset="0"/>
                <a:cs typeface="Arial" panose="020B0604020202020204" pitchFamily="34" charset="0"/>
              </a:rPr>
              <a:t> </a:t>
            </a:r>
            <a:r>
              <a:rPr lang="en-US" sz="4400" err="1">
                <a:solidFill>
                  <a:srgbClr val="064276"/>
                </a:solidFill>
                <a:latin typeface="Arial" panose="020B0604020202020204" pitchFamily="34" charset="0"/>
                <a:cs typeface="Arial" panose="020B0604020202020204" pitchFamily="34" charset="0"/>
              </a:rPr>
              <a:t>en</a:t>
            </a:r>
            <a:r>
              <a:rPr lang="en-US" sz="4400">
                <a:solidFill>
                  <a:srgbClr val="064276"/>
                </a:solidFill>
                <a:latin typeface="Arial" panose="020B0604020202020204" pitchFamily="34" charset="0"/>
                <a:cs typeface="Arial" panose="020B0604020202020204" pitchFamily="34" charset="0"/>
              </a:rPr>
              <a:t> </a:t>
            </a:r>
            <a:r>
              <a:rPr lang="en-US" sz="4400" err="1">
                <a:solidFill>
                  <a:srgbClr val="064276"/>
                </a:solidFill>
                <a:latin typeface="Arial" panose="020B0604020202020204" pitchFamily="34" charset="0"/>
                <a:cs typeface="Arial" panose="020B0604020202020204" pitchFamily="34" charset="0"/>
              </a:rPr>
              <a:t>los</a:t>
            </a:r>
            <a:r>
              <a:rPr lang="en-US" sz="4400">
                <a:solidFill>
                  <a:srgbClr val="064276"/>
                </a:solidFill>
                <a:latin typeface="Arial" panose="020B0604020202020204" pitchFamily="34" charset="0"/>
                <a:cs typeface="Arial" panose="020B0604020202020204" pitchFamily="34" charset="0"/>
              </a:rPr>
              <a:t> </a:t>
            </a:r>
            <a:r>
              <a:rPr lang="en-US" sz="4400" err="1">
                <a:solidFill>
                  <a:srgbClr val="064276"/>
                </a:solidFill>
                <a:latin typeface="Arial" panose="020B0604020202020204" pitchFamily="34" charset="0"/>
                <a:cs typeface="Arial" panose="020B0604020202020204" pitchFamily="34" charset="0"/>
              </a:rPr>
              <a:t>beneficios</a:t>
            </a:r>
            <a:r>
              <a:rPr lang="en-US" sz="4400">
                <a:solidFill>
                  <a:srgbClr val="064276"/>
                </a:solidFill>
                <a:latin typeface="Arial" panose="020B0604020202020204" pitchFamily="34" charset="0"/>
                <a:cs typeface="Arial" panose="020B0604020202020204" pitchFamily="34" charset="0"/>
              </a:rPr>
              <a:t> y </a:t>
            </a:r>
            <a:r>
              <a:rPr lang="en-US" sz="4400" err="1">
                <a:solidFill>
                  <a:srgbClr val="064276"/>
                </a:solidFill>
                <a:latin typeface="Arial" panose="020B0604020202020204" pitchFamily="34" charset="0"/>
                <a:cs typeface="Arial" panose="020B0604020202020204" pitchFamily="34" charset="0"/>
              </a:rPr>
              <a:t>requisitos</a:t>
            </a:r>
            <a:r>
              <a:rPr lang="en-US" sz="4400">
                <a:solidFill>
                  <a:srgbClr val="064276"/>
                </a:solidFill>
                <a:latin typeface="Arial" panose="020B0604020202020204" pitchFamily="34" charset="0"/>
                <a:cs typeface="Arial" panose="020B0604020202020204" pitchFamily="34" charset="0"/>
              </a:rPr>
              <a:t>: 1 de </a:t>
            </a:r>
            <a:r>
              <a:rPr lang="en-US" sz="4400" err="1">
                <a:solidFill>
                  <a:srgbClr val="064276"/>
                </a:solidFill>
                <a:latin typeface="Arial" panose="020B0604020202020204" pitchFamily="34" charset="0"/>
                <a:cs typeface="Arial" panose="020B0604020202020204" pitchFamily="34" charset="0"/>
              </a:rPr>
              <a:t>enero</a:t>
            </a:r>
            <a:r>
              <a:rPr lang="en-US" sz="4400">
                <a:solidFill>
                  <a:srgbClr val="064276"/>
                </a:solidFill>
                <a:latin typeface="Arial" panose="020B0604020202020204" pitchFamily="34" charset="0"/>
                <a:cs typeface="Arial" panose="020B0604020202020204" pitchFamily="34" charset="0"/>
              </a:rPr>
              <a:t> del 2025</a:t>
            </a:r>
          </a:p>
        </p:txBody>
      </p:sp>
      <p:graphicFrame>
        <p:nvGraphicFramePr>
          <p:cNvPr id="5" name="Table 4">
            <a:extLst>
              <a:ext uri="{FF2B5EF4-FFF2-40B4-BE49-F238E27FC236}">
                <a16:creationId xmlns:a16="http://schemas.microsoft.com/office/drawing/2014/main" id="{0416B9ED-3D49-F56A-6FA4-C66090C79D5D}"/>
              </a:ext>
            </a:extLst>
          </p:cNvPr>
          <p:cNvGraphicFramePr>
            <a:graphicFrameLocks noGrp="1"/>
          </p:cNvGraphicFramePr>
          <p:nvPr>
            <p:extLst>
              <p:ext uri="{D42A27DB-BD31-4B8C-83A1-F6EECF244321}">
                <p14:modId xmlns:p14="http://schemas.microsoft.com/office/powerpoint/2010/main" val="1015457812"/>
              </p:ext>
            </p:extLst>
          </p:nvPr>
        </p:nvGraphicFramePr>
        <p:xfrm>
          <a:off x="609600" y="1388953"/>
          <a:ext cx="10942096" cy="3468118"/>
        </p:xfrm>
        <a:graphic>
          <a:graphicData uri="http://schemas.openxmlformats.org/drawingml/2006/table">
            <a:tbl>
              <a:tblPr firstRow="1" bandRow="1">
                <a:tableStyleId>{69012ECD-51FC-41F1-AA8D-1B2483CD663E}</a:tableStyleId>
              </a:tblPr>
              <a:tblGrid>
                <a:gridCol w="5545154">
                  <a:extLst>
                    <a:ext uri="{9D8B030D-6E8A-4147-A177-3AD203B41FA5}">
                      <a16:colId xmlns:a16="http://schemas.microsoft.com/office/drawing/2014/main" val="3360397119"/>
                    </a:ext>
                  </a:extLst>
                </a:gridCol>
                <a:gridCol w="5396942">
                  <a:extLst>
                    <a:ext uri="{9D8B030D-6E8A-4147-A177-3AD203B41FA5}">
                      <a16:colId xmlns:a16="http://schemas.microsoft.com/office/drawing/2014/main" val="2956376567"/>
                    </a:ext>
                  </a:extLst>
                </a:gridCol>
              </a:tblGrid>
              <a:tr h="1012502">
                <a:tc>
                  <a:txBody>
                    <a:bodyPr/>
                    <a:lstStyle/>
                    <a:p>
                      <a:pPr algn="l"/>
                      <a:r>
                        <a:rPr lang="es-ES" sz="2400" b="1" i="0" kern="1200">
                          <a:solidFill>
                            <a:schemeClr val="bg1"/>
                          </a:solidFill>
                          <a:effectLst/>
                          <a:latin typeface="Arial" panose="020B0604020202020204" pitchFamily="34" charset="0"/>
                          <a:ea typeface="+mn-ea"/>
                          <a:cs typeface="Arial" panose="020B0604020202020204" pitchFamily="34" charset="0"/>
                        </a:rPr>
                        <a:t>Elegibilidad y cobertura actuales </a:t>
                      </a:r>
                      <a:r>
                        <a:rPr lang="es-ES" sz="2400" b="0" i="0" kern="1200">
                          <a:solidFill>
                            <a:schemeClr val="bg1"/>
                          </a:solidFill>
                          <a:effectLst/>
                          <a:latin typeface="Arial" panose="020B0604020202020204" pitchFamily="34" charset="0"/>
                          <a:ea typeface="+mn-ea"/>
                          <a:cs typeface="Arial" panose="020B0604020202020204" pitchFamily="34" charset="0"/>
                        </a:rPr>
                        <a:t>​</a:t>
                      </a:r>
                      <a:br>
                        <a:rPr lang="es-ES" sz="2400" b="0" i="0" kern="1200">
                          <a:solidFill>
                            <a:schemeClr val="bg1"/>
                          </a:solidFill>
                          <a:effectLst/>
                          <a:latin typeface="Arial" panose="020B0604020202020204" pitchFamily="34" charset="0"/>
                          <a:ea typeface="+mn-ea"/>
                          <a:cs typeface="Arial" panose="020B0604020202020204" pitchFamily="34" charset="0"/>
                        </a:rPr>
                      </a:br>
                      <a:r>
                        <a:rPr lang="es-ES" sz="2400" b="1" i="0" kern="1200">
                          <a:solidFill>
                            <a:schemeClr val="bg1"/>
                          </a:solidFill>
                          <a:effectLst/>
                          <a:latin typeface="Arial" panose="020B0604020202020204" pitchFamily="34" charset="0"/>
                          <a:ea typeface="+mn-ea"/>
                          <a:cs typeface="Arial" panose="020B0604020202020204" pitchFamily="34" charset="0"/>
                        </a:rPr>
                        <a:t>(edades 19 – 20)</a:t>
                      </a:r>
                      <a:endParaRPr lang="en-US" sz="2400" spc="300">
                        <a:latin typeface="Arial" panose="020B0604020202020204" pitchFamily="34" charset="0"/>
                        <a:ea typeface="Open Sans" panose="020B0606030504020204" pitchFamily="34" charset="0"/>
                        <a:cs typeface="Arial" panose="020B0604020202020204" pitchFamily="34" charset="0"/>
                      </a:endParaRPr>
                    </a:p>
                  </a:txBody>
                  <a:tcPr marL="137160" marR="137160" marT="68580" marB="68580" anchor="ctr">
                    <a:lnR w="12700" cap="flat" cmpd="sng" algn="ctr">
                      <a:solidFill>
                        <a:schemeClr val="bg1"/>
                      </a:solidFill>
                      <a:prstDash val="solid"/>
                      <a:round/>
                      <a:headEnd type="none" w="med" len="med"/>
                      <a:tailEnd type="none" w="med" len="med"/>
                    </a:lnR>
                    <a:solidFill>
                      <a:schemeClr val="accent1">
                        <a:lumMod val="50000"/>
                      </a:schemeClr>
                    </a:solidFill>
                  </a:tcPr>
                </a:tc>
                <a:tc>
                  <a:txBody>
                    <a:bodyPr/>
                    <a:lstStyle/>
                    <a:p>
                      <a:pPr algn="l"/>
                      <a:r>
                        <a:rPr lang="es-ES" sz="2400" b="1" i="0" kern="1200">
                          <a:solidFill>
                            <a:schemeClr val="bg1"/>
                          </a:solidFill>
                          <a:effectLst/>
                          <a:latin typeface="Arial" panose="020B0604020202020204" pitchFamily="34" charset="0"/>
                          <a:ea typeface="+mn-ea"/>
                          <a:cs typeface="Arial" panose="020B0604020202020204" pitchFamily="34" charset="0"/>
                        </a:rPr>
                        <a:t>Elegibilidad y cobertura de YSHCN</a:t>
                      </a:r>
                      <a:r>
                        <a:rPr lang="es-ES" sz="2400" b="0" i="0" kern="1200">
                          <a:solidFill>
                            <a:schemeClr val="bg1"/>
                          </a:solidFill>
                          <a:effectLst/>
                          <a:latin typeface="Arial" panose="020B0604020202020204" pitchFamily="34" charset="0"/>
                          <a:ea typeface="+mn-ea"/>
                          <a:cs typeface="Arial" panose="020B0604020202020204" pitchFamily="34" charset="0"/>
                        </a:rPr>
                        <a:t>​</a:t>
                      </a:r>
                      <a:br>
                        <a:rPr lang="es-ES" sz="2400" b="0" i="0" kern="1200">
                          <a:solidFill>
                            <a:schemeClr val="bg1"/>
                          </a:solidFill>
                          <a:effectLst/>
                          <a:latin typeface="Arial" panose="020B0604020202020204" pitchFamily="34" charset="0"/>
                          <a:ea typeface="+mn-ea"/>
                          <a:cs typeface="Arial" panose="020B0604020202020204" pitchFamily="34" charset="0"/>
                        </a:rPr>
                      </a:br>
                      <a:r>
                        <a:rPr lang="es-ES" sz="2400" b="1" i="0" kern="1200">
                          <a:solidFill>
                            <a:schemeClr val="bg1"/>
                          </a:solidFill>
                          <a:effectLst/>
                          <a:latin typeface="Arial" panose="020B0604020202020204" pitchFamily="34" charset="0"/>
                          <a:ea typeface="+mn-ea"/>
                          <a:cs typeface="Arial" panose="020B0604020202020204" pitchFamily="34" charset="0"/>
                        </a:rPr>
                        <a:t> (edades 19 – 20*)</a:t>
                      </a:r>
                      <a:endParaRPr lang="en-US" sz="2400" spc="300">
                        <a:latin typeface="Arial" panose="020B0604020202020204" pitchFamily="34" charset="0"/>
                        <a:ea typeface="Open Sans" panose="020B0606030504020204" pitchFamily="34" charset="0"/>
                        <a:cs typeface="Arial" panose="020B0604020202020204" pitchFamily="34" charset="0"/>
                      </a:endParaRPr>
                    </a:p>
                  </a:txBody>
                  <a:tcPr marL="137160" marR="137160" marT="68580" marB="6858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50000"/>
                      </a:schemeClr>
                    </a:solidFill>
                  </a:tcPr>
                </a:tc>
                <a:extLst>
                  <a:ext uri="{0D108BD9-81ED-4DB2-BD59-A6C34878D82A}">
                    <a16:rowId xmlns:a16="http://schemas.microsoft.com/office/drawing/2014/main" val="1281283654"/>
                  </a:ext>
                </a:extLst>
              </a:tr>
              <a:tr h="1221176">
                <a:tc>
                  <a:txBody>
                    <a:bodyPr/>
                    <a:lstStyle/>
                    <a:p>
                      <a:r>
                        <a:rPr lang="en-US" sz="2400">
                          <a:solidFill>
                            <a:srgbClr val="080000"/>
                          </a:solidFill>
                          <a:latin typeface="Arial" panose="020B0604020202020204" pitchFamily="34" charset="0"/>
                          <a:ea typeface="Open Sans" panose="020B0606030504020204" pitchFamily="34" charset="0"/>
                          <a:cs typeface="Arial" panose="020B0604020202020204" pitchFamily="34" charset="0"/>
                        </a:rPr>
                        <a:t>Hasta el 138% del FPL (generalmente)</a:t>
                      </a:r>
                    </a:p>
                  </a:txBody>
                  <a:tcPr marL="137160" marR="137160" marT="68580" marB="6858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r>
                        <a:rPr lang="en-US" sz="2400">
                          <a:solidFill>
                            <a:srgbClr val="080000"/>
                          </a:solidFill>
                          <a:latin typeface="Arial" panose="020B0604020202020204" pitchFamily="34" charset="0"/>
                          <a:ea typeface="Open Sans" panose="020B0606030504020204" pitchFamily="34" charset="0"/>
                          <a:cs typeface="Arial" panose="020B0604020202020204" pitchFamily="34" charset="0"/>
                        </a:rPr>
                        <a:t>Hasta el 205% del FPL (</a:t>
                      </a:r>
                      <a:r>
                        <a:rPr lang="en-US" sz="2400" b="1">
                          <a:solidFill>
                            <a:srgbClr val="080000"/>
                          </a:solidFill>
                          <a:latin typeface="Arial" panose="020B0604020202020204" pitchFamily="34" charset="0"/>
                          <a:ea typeface="Open Sans" panose="020B0606030504020204" pitchFamily="34" charset="0"/>
                          <a:cs typeface="Arial" panose="020B0604020202020204" pitchFamily="34" charset="0"/>
                        </a:rPr>
                        <a:t>incluye </a:t>
                      </a:r>
                      <a:r>
                        <a:rPr lang="en-US" sz="2400" b="0">
                          <a:solidFill>
                            <a:srgbClr val="080000"/>
                          </a:solidFill>
                          <a:latin typeface="Arial" panose="020B0604020202020204" pitchFamily="34" charset="0"/>
                          <a:ea typeface="Open Sans" panose="020B0606030504020204" pitchFamily="34" charset="0"/>
                          <a:cs typeface="Arial" panose="020B0604020202020204" pitchFamily="34" charset="0"/>
                        </a:rPr>
                        <a:t>el</a:t>
                      </a:r>
                      <a:r>
                        <a:rPr lang="en-US" sz="2400">
                          <a:solidFill>
                            <a:srgbClr val="080000"/>
                          </a:solidFill>
                          <a:latin typeface="Arial" panose="020B0604020202020204" pitchFamily="34" charset="0"/>
                          <a:ea typeface="Open Sans" panose="020B0606030504020204" pitchFamily="34" charset="0"/>
                          <a:cs typeface="Arial" panose="020B0604020202020204" pitchFamily="34" charset="0"/>
                        </a:rPr>
                        <a:t> 5% de exclusión de ingresos)</a:t>
                      </a:r>
                    </a:p>
                  </a:txBody>
                  <a:tcPr marL="137160" marR="137160" marT="68580" marB="6858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1894316"/>
                  </a:ext>
                </a:extLst>
              </a:tr>
              <a:tr h="1161740">
                <a:tc>
                  <a:txBody>
                    <a:bodyPr/>
                    <a:lstStyle/>
                    <a:p>
                      <a:r>
                        <a:rPr lang="en-US" sz="2400">
                          <a:solidFill>
                            <a:srgbClr val="080000"/>
                          </a:solidFill>
                          <a:latin typeface="Arial" panose="020B0604020202020204" pitchFamily="34" charset="0"/>
                          <a:ea typeface="Open Sans" panose="020B0606030504020204" pitchFamily="34" charset="0"/>
                          <a:cs typeface="Arial" panose="020B0604020202020204" pitchFamily="34" charset="0"/>
                        </a:rPr>
                        <a:t>Los beneficios EPSDT* y los beneficios dentales y oftalmológicas mejoradas finalizan a los 21años </a:t>
                      </a:r>
                    </a:p>
                  </a:txBody>
                  <a:tcPr marL="137160" marR="137160" marT="68580" marB="6858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r>
                        <a:rPr lang="es-419" sz="2400">
                          <a:solidFill>
                            <a:srgbClr val="080000"/>
                          </a:solidFill>
                          <a:latin typeface="Arial" panose="020B0604020202020204" pitchFamily="34" charset="0"/>
                          <a:ea typeface="Open Sans" panose="020B0606030504020204" pitchFamily="34" charset="0"/>
                          <a:cs typeface="Arial" panose="020B0604020202020204" pitchFamily="34" charset="0"/>
                        </a:rPr>
                        <a:t>EPSDT* y los beneficios dentales y de visión adicionales finalizan a los 26</a:t>
                      </a:r>
                      <a:endParaRPr lang="en-US" sz="2400">
                        <a:solidFill>
                          <a:srgbClr val="080000"/>
                        </a:solidFill>
                        <a:latin typeface="Arial" panose="020B0604020202020204" pitchFamily="34" charset="0"/>
                        <a:ea typeface="Open Sans" panose="020B0606030504020204" pitchFamily="34" charset="0"/>
                        <a:cs typeface="Arial" panose="020B0604020202020204" pitchFamily="34" charset="0"/>
                      </a:endParaRPr>
                    </a:p>
                  </a:txBody>
                  <a:tcPr marL="137160" marR="137160" marT="68580" marB="6858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808642530"/>
                  </a:ext>
                </a:extLst>
              </a:tr>
            </a:tbl>
          </a:graphicData>
        </a:graphic>
      </p:graphicFrame>
      <p:sp>
        <p:nvSpPr>
          <p:cNvPr id="8" name="TextBox 7">
            <a:extLst>
              <a:ext uri="{FF2B5EF4-FFF2-40B4-BE49-F238E27FC236}">
                <a16:creationId xmlns:a16="http://schemas.microsoft.com/office/drawing/2014/main" id="{209001AE-0287-BA46-0DC4-DF0B88E50B15}"/>
              </a:ext>
            </a:extLst>
          </p:cNvPr>
          <p:cNvSpPr txBox="1"/>
          <p:nvPr/>
        </p:nvSpPr>
        <p:spPr>
          <a:xfrm>
            <a:off x="550000" y="5452918"/>
            <a:ext cx="10942096"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000"/>
                </a:solidFill>
                <a:effectLst/>
                <a:uLnTx/>
                <a:uFillTx/>
                <a:latin typeface="Helvetica" pitchFamily="2" charset="0"/>
                <a:ea typeface="+mn-ea"/>
                <a:cs typeface="+mn-cs"/>
              </a:rPr>
              <a:t>* </a:t>
            </a:r>
            <a:r>
              <a:rPr kumimoji="0" lang="es-419" sz="2000" b="0" i="0" u="none" strike="noStrike" kern="1200" cap="none" spc="0" normalizeH="0" baseline="0" noProof="0">
                <a:ln>
                  <a:noFill/>
                </a:ln>
                <a:solidFill>
                  <a:srgbClr val="080000"/>
                </a:solidFill>
                <a:effectLst/>
                <a:uLnTx/>
                <a:uFillTx/>
                <a:latin typeface="Helvetica" pitchFamily="2" charset="0"/>
                <a:ea typeface="+mn-ea"/>
                <a:cs typeface="+mn-cs"/>
              </a:rPr>
              <a:t>Detección, Diagnóstico y Tratamiento Tempranos y Periódicos (EPSDT, por sus siglas en inglés)</a:t>
            </a:r>
            <a:r>
              <a:rPr kumimoji="0" lang="en-US" sz="2000" b="0" i="0" u="none" strike="noStrike" kern="1200" cap="none" spc="0" normalizeH="0" baseline="0" noProof="0">
                <a:ln>
                  <a:noFill/>
                </a:ln>
                <a:solidFill>
                  <a:srgbClr val="080000"/>
                </a:solidFill>
                <a:effectLst/>
                <a:uLnTx/>
                <a:uFillTx/>
                <a:latin typeface="Helvetica" pitchFamily="2" charset="0"/>
                <a:ea typeface="+mn-ea"/>
                <a:cs typeface="+mn-cs"/>
              </a:rPr>
              <a:t>: </a:t>
            </a:r>
            <a:r>
              <a:rPr kumimoji="0" lang="es-419" sz="2000" b="0" i="0" u="none" strike="noStrike" kern="1200" cap="none" spc="0" normalizeH="0" baseline="0" noProof="0">
                <a:ln>
                  <a:noFill/>
                </a:ln>
                <a:solidFill>
                  <a:srgbClr val="080000"/>
                </a:solidFill>
                <a:effectLst/>
                <a:uLnTx/>
                <a:uFillTx/>
                <a:latin typeface="Helvetica" pitchFamily="2" charset="0"/>
                <a:ea typeface="+mn-ea"/>
                <a:cs typeface="+mn-cs"/>
              </a:rPr>
              <a:t>Beneficio federal que cubre todos los apoyos o procedimientos médicamente necesarios y médicamente apropiados para niños y jóvenes.</a:t>
            </a:r>
            <a:endParaRPr kumimoji="0" lang="en-US" sz="2000" b="0" i="0" u="none" strike="noStrike" kern="1200" cap="none" spc="0" normalizeH="0" baseline="0" noProof="0">
              <a:ln>
                <a:noFill/>
              </a:ln>
              <a:solidFill>
                <a:srgbClr val="080000"/>
              </a:solidFill>
              <a:effectLst/>
              <a:uLnTx/>
              <a:uFillTx/>
              <a:latin typeface="Helvetica" pitchFamily="2" charset="0"/>
              <a:ea typeface="+mn-ea"/>
              <a:cs typeface="+mn-cs"/>
            </a:endParaRPr>
          </a:p>
        </p:txBody>
      </p:sp>
    </p:spTree>
    <p:extLst>
      <p:ext uri="{BB962C8B-B14F-4D97-AF65-F5344CB8AC3E}">
        <p14:creationId xmlns:p14="http://schemas.microsoft.com/office/powerpoint/2010/main" val="1985118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E047-D292-A8DC-5F1D-C5D414399043}"/>
              </a:ext>
            </a:extLst>
          </p:cNvPr>
          <p:cNvSpPr>
            <a:spLocks noGrp="1"/>
          </p:cNvSpPr>
          <p:nvPr>
            <p:ph type="title"/>
          </p:nvPr>
        </p:nvSpPr>
        <p:spPr>
          <a:xfrm>
            <a:off x="516900" y="382667"/>
            <a:ext cx="11284856" cy="1183956"/>
          </a:xfrm>
        </p:spPr>
        <p:txBody>
          <a:bodyPr lIns="91440" tIns="45720" rIns="91440" bIns="45720" anchor="ctr">
            <a:noAutofit/>
          </a:bodyPr>
          <a:lstStyle/>
          <a:p>
            <a:pPr algn="l"/>
            <a:r>
              <a:rPr lang="en-US" sz="4000" b="1">
                <a:solidFill>
                  <a:srgbClr val="015594"/>
                </a:solidFill>
                <a:latin typeface="Arial" panose="020B0604020202020204" pitchFamily="34" charset="0"/>
                <a:ea typeface="Open Sans"/>
                <a:cs typeface="Arial" panose="020B0604020202020204" pitchFamily="34" charset="0"/>
              </a:rPr>
              <a:t>Early and Periodic Screening, Diagnostic </a:t>
            </a:r>
            <a:br>
              <a:rPr lang="en-US" sz="4000" b="1">
                <a:solidFill>
                  <a:srgbClr val="015594"/>
                </a:solidFill>
                <a:latin typeface="Arial" panose="020B0604020202020204" pitchFamily="34" charset="0"/>
                <a:ea typeface="Open Sans"/>
                <a:cs typeface="Arial" panose="020B0604020202020204" pitchFamily="34" charset="0"/>
              </a:rPr>
            </a:br>
            <a:r>
              <a:rPr lang="en-US" sz="4000" b="1">
                <a:solidFill>
                  <a:srgbClr val="015594"/>
                </a:solidFill>
                <a:latin typeface="Arial" panose="020B0604020202020204" pitchFamily="34" charset="0"/>
                <a:ea typeface="Open Sans"/>
                <a:cs typeface="Arial" panose="020B0604020202020204" pitchFamily="34" charset="0"/>
              </a:rPr>
              <a:t>and Treatment (EPSDT)</a:t>
            </a:r>
          </a:p>
        </p:txBody>
      </p:sp>
      <p:sp>
        <p:nvSpPr>
          <p:cNvPr id="3" name="Content Placeholder 2">
            <a:extLst>
              <a:ext uri="{FF2B5EF4-FFF2-40B4-BE49-F238E27FC236}">
                <a16:creationId xmlns:a16="http://schemas.microsoft.com/office/drawing/2014/main" id="{EC12696A-1963-5740-77D1-E0436C6B4292}"/>
              </a:ext>
            </a:extLst>
          </p:cNvPr>
          <p:cNvSpPr>
            <a:spLocks noGrp="1"/>
          </p:cNvSpPr>
          <p:nvPr>
            <p:ph idx="1"/>
          </p:nvPr>
        </p:nvSpPr>
        <p:spPr>
          <a:xfrm>
            <a:off x="516900" y="1621053"/>
            <a:ext cx="10912593" cy="4356124"/>
          </a:xfrm>
        </p:spPr>
        <p:txBody>
          <a:bodyPr lIns="91440" tIns="45720" rIns="91440" bIns="45720" anchor="t">
            <a:noAutofit/>
          </a:bodyPr>
          <a:lstStyle/>
          <a:p>
            <a:pPr marL="0" indent="0">
              <a:buNone/>
            </a:pPr>
            <a:endParaRPr lang="en-US">
              <a:solidFill>
                <a:srgbClr val="080000"/>
              </a:solidFill>
              <a:latin typeface="Arial" panose="020B0604020202020204" pitchFamily="34" charset="0"/>
              <a:ea typeface="Open Sans"/>
              <a:cs typeface="Arial" panose="020B0604020202020204" pitchFamily="34" charset="0"/>
            </a:endParaRPr>
          </a:p>
          <a:p>
            <a:pPr marL="342900" indent="-342900">
              <a:lnSpc>
                <a:spcPct val="100000"/>
              </a:lnSpc>
              <a:spcBef>
                <a:spcPts val="0"/>
              </a:spcBef>
              <a:spcAft>
                <a:spcPts val="1800"/>
              </a:spcAft>
              <a:buFont typeface="Arial"/>
              <a:buChar char="•"/>
            </a:pPr>
            <a:r>
              <a:rPr lang="en-US">
                <a:solidFill>
                  <a:srgbClr val="080000"/>
                </a:solidFill>
                <a:latin typeface="Arial" panose="020B0604020202020204" pitchFamily="34" charset="0"/>
                <a:ea typeface="Open Sans"/>
                <a:cs typeface="Arial" panose="020B0604020202020204" pitchFamily="34" charset="0"/>
              </a:rPr>
              <a:t>Starting in 2025, people enrolled in YSHCN will have EPSDT coverage until their 26</a:t>
            </a:r>
            <a:r>
              <a:rPr lang="en-US" baseline="30000">
                <a:solidFill>
                  <a:srgbClr val="080000"/>
                </a:solidFill>
                <a:latin typeface="Arial" panose="020B0604020202020204" pitchFamily="34" charset="0"/>
                <a:ea typeface="Open Sans"/>
                <a:cs typeface="Arial" panose="020B0604020202020204" pitchFamily="34" charset="0"/>
              </a:rPr>
              <a:t>th</a:t>
            </a:r>
            <a:r>
              <a:rPr lang="en-US">
                <a:solidFill>
                  <a:srgbClr val="080000"/>
                </a:solidFill>
                <a:latin typeface="Arial" panose="020B0604020202020204" pitchFamily="34" charset="0"/>
                <a:ea typeface="Open Sans"/>
                <a:cs typeface="Arial" panose="020B0604020202020204" pitchFamily="34" charset="0"/>
              </a:rPr>
              <a:t> birthday. </a:t>
            </a:r>
          </a:p>
          <a:p>
            <a:pPr marL="342900" indent="-342900">
              <a:lnSpc>
                <a:spcPct val="100000"/>
              </a:lnSpc>
              <a:spcBef>
                <a:spcPts val="0"/>
              </a:spcBef>
              <a:spcAft>
                <a:spcPts val="1800"/>
              </a:spcAft>
              <a:buFont typeface="Arial"/>
              <a:buChar char="•"/>
            </a:pPr>
            <a:r>
              <a:rPr lang="en-US">
                <a:solidFill>
                  <a:srgbClr val="080000"/>
                </a:solidFill>
                <a:latin typeface="Arial" panose="020B0604020202020204" pitchFamily="34" charset="0"/>
                <a:ea typeface="Open Sans"/>
                <a:cs typeface="Arial" panose="020B0604020202020204" pitchFamily="34" charset="0"/>
              </a:rPr>
              <a:t>EPSDT means OHP covers </a:t>
            </a:r>
            <a:r>
              <a:rPr lang="en-US" b="1">
                <a:solidFill>
                  <a:srgbClr val="080000"/>
                </a:solidFill>
                <a:latin typeface="Arial" panose="020B0604020202020204" pitchFamily="34" charset="0"/>
                <a:ea typeface="Open Sans"/>
                <a:cs typeface="Arial" panose="020B0604020202020204" pitchFamily="34" charset="0"/>
              </a:rPr>
              <a:t>all</a:t>
            </a:r>
            <a:r>
              <a:rPr lang="en-US">
                <a:solidFill>
                  <a:srgbClr val="080000"/>
                </a:solidFill>
                <a:latin typeface="Arial" panose="020B0604020202020204" pitchFamily="34" charset="0"/>
                <a:ea typeface="Open Sans"/>
                <a:cs typeface="Arial" panose="020B0604020202020204" pitchFamily="34" charset="0"/>
              </a:rPr>
              <a:t> medically necessary and appropriate care, even services OHP does not normally cover.</a:t>
            </a:r>
          </a:p>
          <a:p>
            <a:pPr marL="342900" indent="-342900">
              <a:lnSpc>
                <a:spcPct val="100000"/>
              </a:lnSpc>
              <a:spcBef>
                <a:spcPts val="0"/>
              </a:spcBef>
              <a:spcAft>
                <a:spcPts val="1800"/>
              </a:spcAft>
              <a:buFont typeface="Arial"/>
              <a:buChar char="•"/>
            </a:pPr>
            <a:r>
              <a:rPr lang="en-US">
                <a:solidFill>
                  <a:srgbClr val="080000"/>
                </a:solidFill>
                <a:latin typeface="Arial" panose="020B0604020202020204" pitchFamily="34" charset="0"/>
                <a:ea typeface="Open Sans"/>
                <a:cs typeface="Arial" panose="020B0604020202020204" pitchFamily="34" charset="0"/>
              </a:rPr>
              <a:t>Oregon plans to expand YSHCN coverage to people ages 21 through 25 as funding allows. </a:t>
            </a:r>
            <a:endParaRPr lang="en-US" b="1">
              <a:solidFill>
                <a:srgbClr val="080000"/>
              </a:solidFill>
              <a:latin typeface="Arial" panose="020B0604020202020204" pitchFamily="34" charset="0"/>
              <a:ea typeface="Open Sans"/>
              <a:cs typeface="Arial" panose="020B0604020202020204" pitchFamily="34" charset="0"/>
            </a:endParaRPr>
          </a:p>
          <a:p>
            <a:pPr algn="ctr"/>
            <a:endParaRPr lang="en-US">
              <a:solidFill>
                <a:srgbClr val="080000"/>
              </a:solidFill>
              <a:latin typeface="Arial" panose="020B0604020202020204" pitchFamily="34" charset="0"/>
              <a:ea typeface="Open Sans"/>
              <a:cs typeface="Arial" panose="020B0604020202020204" pitchFamily="34" charset="0"/>
            </a:endParaRPr>
          </a:p>
          <a:p>
            <a:endParaRPr lang="en-US">
              <a:solidFill>
                <a:srgbClr val="080000"/>
              </a:solidFill>
              <a:latin typeface="Arial" panose="020B0604020202020204" pitchFamily="34" charset="0"/>
              <a:ea typeface="Open Sans"/>
              <a:cs typeface="Arial" panose="020B0604020202020204" pitchFamily="34" charset="0"/>
            </a:endParaRPr>
          </a:p>
        </p:txBody>
      </p:sp>
    </p:spTree>
    <p:extLst>
      <p:ext uri="{BB962C8B-B14F-4D97-AF65-F5344CB8AC3E}">
        <p14:creationId xmlns:p14="http://schemas.microsoft.com/office/powerpoint/2010/main" val="1347626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E047-D292-A8DC-5F1D-C5D414399043}"/>
              </a:ext>
            </a:extLst>
          </p:cNvPr>
          <p:cNvSpPr>
            <a:spLocks noGrp="1"/>
          </p:cNvSpPr>
          <p:nvPr>
            <p:ph type="title"/>
          </p:nvPr>
        </p:nvSpPr>
        <p:spPr>
          <a:xfrm>
            <a:off x="516900" y="382667"/>
            <a:ext cx="11284856" cy="1183956"/>
          </a:xfrm>
        </p:spPr>
        <p:txBody>
          <a:bodyPr lIns="91440" tIns="45720" rIns="91440" bIns="45720" anchor="ctr">
            <a:noAutofit/>
          </a:bodyPr>
          <a:lstStyle/>
          <a:p>
            <a:pPr algn="l"/>
            <a:r>
              <a:rPr lang="es-419" sz="4000" b="1">
                <a:solidFill>
                  <a:srgbClr val="015594"/>
                </a:solidFill>
                <a:latin typeface="Arial" panose="020B0604020202020204" pitchFamily="34" charset="0"/>
                <a:ea typeface="Open Sans"/>
                <a:cs typeface="Arial" panose="020B0604020202020204" pitchFamily="34" charset="0"/>
              </a:rPr>
              <a:t>Detección, Diagnóstico y Tratamiento Tempranos y Periódicos (EPSDT)</a:t>
            </a:r>
            <a:endParaRPr lang="en-US" sz="4000" b="1">
              <a:solidFill>
                <a:srgbClr val="015594"/>
              </a:solidFill>
              <a:latin typeface="Arial" panose="020B0604020202020204" pitchFamily="34" charset="0"/>
              <a:ea typeface="Open Sans"/>
              <a:cs typeface="Arial" panose="020B0604020202020204" pitchFamily="34" charset="0"/>
            </a:endParaRPr>
          </a:p>
        </p:txBody>
      </p:sp>
      <p:sp>
        <p:nvSpPr>
          <p:cNvPr id="3" name="Content Placeholder 2">
            <a:extLst>
              <a:ext uri="{FF2B5EF4-FFF2-40B4-BE49-F238E27FC236}">
                <a16:creationId xmlns:a16="http://schemas.microsoft.com/office/drawing/2014/main" id="{EC12696A-1963-5740-77D1-E0436C6B4292}"/>
              </a:ext>
            </a:extLst>
          </p:cNvPr>
          <p:cNvSpPr>
            <a:spLocks noGrp="1"/>
          </p:cNvSpPr>
          <p:nvPr>
            <p:ph idx="1"/>
          </p:nvPr>
        </p:nvSpPr>
        <p:spPr>
          <a:xfrm>
            <a:off x="516900" y="1621053"/>
            <a:ext cx="11139391" cy="4356124"/>
          </a:xfrm>
        </p:spPr>
        <p:txBody>
          <a:bodyPr lIns="91440" tIns="45720" rIns="91440" bIns="45720" anchor="t">
            <a:noAutofit/>
          </a:bodyPr>
          <a:lstStyle/>
          <a:p>
            <a:pPr marL="0" indent="0">
              <a:buNone/>
            </a:pPr>
            <a:endParaRPr lang="en-US">
              <a:solidFill>
                <a:srgbClr val="080000"/>
              </a:solidFill>
              <a:latin typeface="Arial" panose="020B0604020202020204" pitchFamily="34" charset="0"/>
              <a:ea typeface="Open Sans"/>
              <a:cs typeface="Arial" panose="020B0604020202020204" pitchFamily="34" charset="0"/>
            </a:endParaRPr>
          </a:p>
          <a:p>
            <a:pPr marL="342900" indent="-342900">
              <a:lnSpc>
                <a:spcPct val="100000"/>
              </a:lnSpc>
              <a:spcBef>
                <a:spcPts val="0"/>
              </a:spcBef>
              <a:spcAft>
                <a:spcPts val="1800"/>
              </a:spcAft>
              <a:buFont typeface="Arial"/>
              <a:buChar char="•"/>
            </a:pPr>
            <a:r>
              <a:rPr lang="es-419">
                <a:solidFill>
                  <a:srgbClr val="080000"/>
                </a:solidFill>
                <a:latin typeface="Arial" panose="020B0604020202020204" pitchFamily="34" charset="0"/>
                <a:ea typeface="Open Sans"/>
                <a:cs typeface="Arial" panose="020B0604020202020204" pitchFamily="34" charset="0"/>
              </a:rPr>
              <a:t>A partir de 2025, las personas inscritas en YSHCN tendrán cobertura EPSDT hasta que cumplan 26 años, mientras sigan siendo elegibles para YSHCN.</a:t>
            </a:r>
            <a:r>
              <a:rPr lang="en-US">
                <a:solidFill>
                  <a:srgbClr val="080000"/>
                </a:solidFill>
                <a:latin typeface="Arial" panose="020B0604020202020204" pitchFamily="34" charset="0"/>
                <a:ea typeface="Open Sans"/>
                <a:cs typeface="Arial" panose="020B0604020202020204" pitchFamily="34" charset="0"/>
              </a:rPr>
              <a:t> </a:t>
            </a:r>
          </a:p>
          <a:p>
            <a:pPr marL="342900" indent="-342900">
              <a:lnSpc>
                <a:spcPct val="100000"/>
              </a:lnSpc>
              <a:spcBef>
                <a:spcPts val="0"/>
              </a:spcBef>
              <a:spcAft>
                <a:spcPts val="1800"/>
              </a:spcAft>
              <a:buFont typeface="Arial"/>
              <a:buChar char="•"/>
            </a:pPr>
            <a:r>
              <a:rPr lang="es-419">
                <a:solidFill>
                  <a:srgbClr val="080000"/>
                </a:solidFill>
                <a:latin typeface="Arial" panose="020B0604020202020204" pitchFamily="34" charset="0"/>
                <a:ea typeface="Open Sans"/>
                <a:cs typeface="Arial" panose="020B0604020202020204" pitchFamily="34" charset="0"/>
              </a:rPr>
              <a:t>EPSDT significa que OHP cubre </a:t>
            </a:r>
            <a:r>
              <a:rPr lang="es-419" b="1">
                <a:solidFill>
                  <a:srgbClr val="080000"/>
                </a:solidFill>
                <a:latin typeface="Arial" panose="020B0604020202020204" pitchFamily="34" charset="0"/>
                <a:ea typeface="Open Sans"/>
                <a:cs typeface="Arial" panose="020B0604020202020204" pitchFamily="34" charset="0"/>
              </a:rPr>
              <a:t>toda</a:t>
            </a:r>
            <a:r>
              <a:rPr lang="es-419">
                <a:solidFill>
                  <a:srgbClr val="080000"/>
                </a:solidFill>
                <a:latin typeface="Arial" panose="020B0604020202020204" pitchFamily="34" charset="0"/>
                <a:ea typeface="Open Sans"/>
                <a:cs typeface="Arial" panose="020B0604020202020204" pitchFamily="34" charset="0"/>
              </a:rPr>
              <a:t> la atención </a:t>
            </a:r>
            <a:r>
              <a:rPr lang="es-419" b="1">
                <a:solidFill>
                  <a:srgbClr val="080000"/>
                </a:solidFill>
                <a:latin typeface="Arial" panose="020B0604020202020204" pitchFamily="34" charset="0"/>
                <a:ea typeface="Open Sans"/>
                <a:cs typeface="Arial" panose="020B0604020202020204" pitchFamily="34" charset="0"/>
              </a:rPr>
              <a:t>médicamente necesaria </a:t>
            </a:r>
            <a:r>
              <a:rPr lang="es-419">
                <a:solidFill>
                  <a:srgbClr val="080000"/>
                </a:solidFill>
                <a:latin typeface="Arial" panose="020B0604020202020204" pitchFamily="34" charset="0"/>
                <a:ea typeface="Open Sans"/>
                <a:cs typeface="Arial" panose="020B0604020202020204" pitchFamily="34" charset="0"/>
              </a:rPr>
              <a:t>y </a:t>
            </a:r>
            <a:r>
              <a:rPr lang="es-419" b="1">
                <a:solidFill>
                  <a:srgbClr val="080000"/>
                </a:solidFill>
                <a:latin typeface="Arial" panose="020B0604020202020204" pitchFamily="34" charset="0"/>
                <a:ea typeface="Open Sans"/>
                <a:cs typeface="Arial" panose="020B0604020202020204" pitchFamily="34" charset="0"/>
              </a:rPr>
              <a:t>adecuada</a:t>
            </a:r>
            <a:r>
              <a:rPr lang="es-419">
                <a:solidFill>
                  <a:srgbClr val="080000"/>
                </a:solidFill>
                <a:latin typeface="Arial" panose="020B0604020202020204" pitchFamily="34" charset="0"/>
                <a:ea typeface="Open Sans"/>
                <a:cs typeface="Arial" panose="020B0604020202020204" pitchFamily="34" charset="0"/>
              </a:rPr>
              <a:t>, incluso los servicios que OHP normalmente no cubre.</a:t>
            </a:r>
            <a:endParaRPr lang="en-US">
              <a:solidFill>
                <a:srgbClr val="080000"/>
              </a:solidFill>
              <a:latin typeface="Arial" panose="020B0604020202020204" pitchFamily="34" charset="0"/>
              <a:ea typeface="Open Sans"/>
              <a:cs typeface="Arial" panose="020B0604020202020204" pitchFamily="34" charset="0"/>
            </a:endParaRPr>
          </a:p>
          <a:p>
            <a:pPr marL="342900" indent="-342900">
              <a:lnSpc>
                <a:spcPct val="100000"/>
              </a:lnSpc>
              <a:spcBef>
                <a:spcPts val="0"/>
              </a:spcBef>
              <a:spcAft>
                <a:spcPts val="1800"/>
              </a:spcAft>
              <a:buFont typeface="Arial"/>
              <a:buChar char="•"/>
            </a:pPr>
            <a:r>
              <a:rPr lang="es-419">
                <a:solidFill>
                  <a:srgbClr val="080000"/>
                </a:solidFill>
                <a:latin typeface="Arial" panose="020B0604020202020204" pitchFamily="34" charset="0"/>
                <a:ea typeface="Open Sans"/>
                <a:cs typeface="Arial" panose="020B0604020202020204" pitchFamily="34" charset="0"/>
              </a:rPr>
              <a:t>Oregon planea ampliar la cobertura de YSHCN a personas de entre 21 y 25 años según lo permita la financiación.</a:t>
            </a:r>
            <a:endParaRPr lang="en-US" b="1">
              <a:solidFill>
                <a:srgbClr val="080000"/>
              </a:solidFill>
              <a:latin typeface="Arial" panose="020B0604020202020204" pitchFamily="34" charset="0"/>
              <a:ea typeface="Open Sans"/>
              <a:cs typeface="Arial" panose="020B0604020202020204" pitchFamily="34" charset="0"/>
            </a:endParaRPr>
          </a:p>
          <a:p>
            <a:pPr algn="ctr"/>
            <a:endParaRPr lang="en-US">
              <a:solidFill>
                <a:srgbClr val="080000"/>
              </a:solidFill>
              <a:latin typeface="Arial" panose="020B0604020202020204" pitchFamily="34" charset="0"/>
              <a:ea typeface="Open Sans"/>
              <a:cs typeface="Arial" panose="020B0604020202020204" pitchFamily="34" charset="0"/>
            </a:endParaRPr>
          </a:p>
          <a:p>
            <a:endParaRPr lang="en-US">
              <a:solidFill>
                <a:srgbClr val="080000"/>
              </a:solidFill>
              <a:latin typeface="Arial" panose="020B0604020202020204" pitchFamily="34" charset="0"/>
              <a:ea typeface="Open Sans"/>
              <a:cs typeface="Arial" panose="020B0604020202020204" pitchFamily="34" charset="0"/>
            </a:endParaRPr>
          </a:p>
        </p:txBody>
      </p:sp>
    </p:spTree>
    <p:extLst>
      <p:ext uri="{BB962C8B-B14F-4D97-AF65-F5344CB8AC3E}">
        <p14:creationId xmlns:p14="http://schemas.microsoft.com/office/powerpoint/2010/main" val="476116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9899-53DB-1900-E3EC-41DF87FA1EAE}"/>
              </a:ext>
            </a:extLst>
          </p:cNvPr>
          <p:cNvSpPr>
            <a:spLocks noGrp="1"/>
          </p:cNvSpPr>
          <p:nvPr>
            <p:ph type="title"/>
          </p:nvPr>
        </p:nvSpPr>
        <p:spPr>
          <a:xfrm>
            <a:off x="609600" y="226616"/>
            <a:ext cx="10972800" cy="1143000"/>
          </a:xfrm>
        </p:spPr>
        <p:txBody>
          <a:bodyPr>
            <a:normAutofit/>
          </a:bodyPr>
          <a:lstStyle/>
          <a:p>
            <a:pPr eaLnBrk="0" fontAlgn="base" hangingPunct="0">
              <a:spcAft>
                <a:spcPct val="0"/>
              </a:spcAft>
            </a:pPr>
            <a:r>
              <a:rPr lang="en-US" sz="4300">
                <a:solidFill>
                  <a:srgbClr val="005595"/>
                </a:solidFill>
                <a:latin typeface="Arial" panose="020B0604020202020204" pitchFamily="34" charset="0"/>
                <a:ea typeface="+mj-ea"/>
                <a:cs typeface="Arial" panose="020B0604020202020204" pitchFamily="34" charset="0"/>
              </a:rPr>
              <a:t>YSHCN partner training </a:t>
            </a:r>
          </a:p>
        </p:txBody>
      </p:sp>
      <p:sp>
        <p:nvSpPr>
          <p:cNvPr id="3" name="Content Placeholder 2">
            <a:extLst>
              <a:ext uri="{FF2B5EF4-FFF2-40B4-BE49-F238E27FC236}">
                <a16:creationId xmlns:a16="http://schemas.microsoft.com/office/drawing/2014/main" id="{9B029C76-3C23-A860-67B1-D2E3DF114331}"/>
              </a:ext>
            </a:extLst>
          </p:cNvPr>
          <p:cNvSpPr>
            <a:spLocks noGrp="1"/>
          </p:cNvSpPr>
          <p:nvPr>
            <p:ph idx="4294967295"/>
          </p:nvPr>
        </p:nvSpPr>
        <p:spPr>
          <a:xfrm>
            <a:off x="609600" y="1364953"/>
            <a:ext cx="10134600" cy="2451266"/>
          </a:xfrm>
          <a:prstGeom prst="rect">
            <a:avLst/>
          </a:prstGeom>
        </p:spPr>
        <p:txBody>
          <a:bodyPr/>
          <a:lstStyle/>
          <a:p>
            <a:pPr>
              <a:lnSpc>
                <a:spcPct val="100000"/>
              </a:lnSpc>
              <a:spcBef>
                <a:spcPts val="0"/>
              </a:spcBef>
              <a:spcAft>
                <a:spcPts val="1800"/>
              </a:spcAft>
            </a:pPr>
            <a:r>
              <a:rPr lang="en-US" sz="2800">
                <a:solidFill>
                  <a:srgbClr val="080000"/>
                </a:solidFill>
                <a:latin typeface="Arial" panose="020B0604020202020204" pitchFamily="34" charset="0"/>
                <a:cs typeface="Arial" panose="020B0604020202020204" pitchFamily="34" charset="0"/>
              </a:rPr>
              <a:t>Live and recorded </a:t>
            </a:r>
            <a:r>
              <a:rPr lang="en-US" sz="2800" b="1">
                <a:solidFill>
                  <a:srgbClr val="080000"/>
                </a:solidFill>
                <a:latin typeface="Arial" panose="020B0604020202020204" pitchFamily="34" charset="0"/>
                <a:cs typeface="Arial" panose="020B0604020202020204" pitchFamily="34" charset="0"/>
              </a:rPr>
              <a:t>English</a:t>
            </a:r>
            <a:r>
              <a:rPr lang="en-US" sz="2800">
                <a:solidFill>
                  <a:srgbClr val="080000"/>
                </a:solidFill>
                <a:latin typeface="Arial" panose="020B0604020202020204" pitchFamily="34" charset="0"/>
                <a:cs typeface="Arial" panose="020B0604020202020204" pitchFamily="34" charset="0"/>
              </a:rPr>
              <a:t> training: Tuesday, December 17, 1:30-2:30 p.m. Pacific Time, </a:t>
            </a:r>
            <a:r>
              <a:rPr lang="en-US" sz="2800" b="1">
                <a:solidFill>
                  <a:srgbClr val="080000"/>
                </a:solidFill>
                <a:latin typeface="Arial" panose="020B0604020202020204" pitchFamily="34" charset="0"/>
                <a:cs typeface="Arial" panose="020B0604020202020204" pitchFamily="34" charset="0"/>
              </a:rPr>
              <a:t>register </a:t>
            </a:r>
            <a:r>
              <a:rPr lang="en-US" sz="2800" b="1">
                <a:solidFill>
                  <a:srgbClr val="080000"/>
                </a:solidFill>
                <a:latin typeface="Arial" panose="020B0604020202020204" pitchFamily="34" charset="0"/>
                <a:cs typeface="Arial" panose="020B0604020202020204" pitchFamily="34" charset="0"/>
                <a:hlinkClick r:id="rId3"/>
              </a:rPr>
              <a:t>here</a:t>
            </a:r>
            <a:r>
              <a:rPr lang="en-US" sz="2800">
                <a:solidFill>
                  <a:srgbClr val="080000"/>
                </a:solidFill>
                <a:latin typeface="Arial" panose="020B0604020202020204" pitchFamily="34" charset="0"/>
                <a:cs typeface="Arial" panose="020B0604020202020204" pitchFamily="34" charset="0"/>
              </a:rPr>
              <a:t>.</a:t>
            </a:r>
          </a:p>
          <a:p>
            <a:pPr>
              <a:lnSpc>
                <a:spcPct val="100000"/>
              </a:lnSpc>
              <a:spcBef>
                <a:spcPts val="0"/>
              </a:spcBef>
              <a:spcAft>
                <a:spcPts val="1800"/>
              </a:spcAft>
            </a:pPr>
            <a:r>
              <a:rPr lang="en-US" sz="2800">
                <a:solidFill>
                  <a:srgbClr val="080000"/>
                </a:solidFill>
                <a:latin typeface="Arial" panose="020B0604020202020204" pitchFamily="34" charset="0"/>
                <a:cs typeface="Arial" panose="020B0604020202020204" pitchFamily="34" charset="0"/>
              </a:rPr>
              <a:t>Live and recorded </a:t>
            </a:r>
            <a:r>
              <a:rPr lang="en-US" b="1">
                <a:solidFill>
                  <a:srgbClr val="080000"/>
                </a:solidFill>
                <a:latin typeface="Arial" panose="020B0604020202020204" pitchFamily="34" charset="0"/>
                <a:cs typeface="Arial" panose="020B0604020202020204" pitchFamily="34" charset="0"/>
              </a:rPr>
              <a:t>Spanish</a:t>
            </a:r>
            <a:r>
              <a:rPr lang="en-US">
                <a:solidFill>
                  <a:srgbClr val="080000"/>
                </a:solidFill>
                <a:latin typeface="Arial" panose="020B0604020202020204" pitchFamily="34" charset="0"/>
                <a:cs typeface="Arial" panose="020B0604020202020204" pitchFamily="34" charset="0"/>
              </a:rPr>
              <a:t> training: Tuesday, December 17, 3-4 p.m. Pacific Time, </a:t>
            </a:r>
            <a:r>
              <a:rPr lang="en-US" sz="2800" b="1">
                <a:solidFill>
                  <a:srgbClr val="080000"/>
                </a:solidFill>
                <a:latin typeface="Arial" panose="020B0604020202020204" pitchFamily="34" charset="0"/>
                <a:cs typeface="Arial" panose="020B0604020202020204" pitchFamily="34" charset="0"/>
              </a:rPr>
              <a:t>register </a:t>
            </a:r>
            <a:r>
              <a:rPr lang="en-US" sz="2800" b="1">
                <a:solidFill>
                  <a:srgbClr val="080000"/>
                </a:solidFill>
                <a:latin typeface="Arial" panose="020B0604020202020204" pitchFamily="34" charset="0"/>
                <a:cs typeface="Arial" panose="020B0604020202020204" pitchFamily="34" charset="0"/>
                <a:hlinkClick r:id="rId4"/>
              </a:rPr>
              <a:t>here</a:t>
            </a:r>
            <a:r>
              <a:rPr lang="en-US" sz="2800">
                <a:solidFill>
                  <a:srgbClr val="080000"/>
                </a:solidFill>
                <a:latin typeface="Arial" panose="020B0604020202020204" pitchFamily="34" charset="0"/>
                <a:cs typeface="Arial" panose="020B0604020202020204" pitchFamily="34" charset="0"/>
              </a:rPr>
              <a:t>.</a:t>
            </a:r>
          </a:p>
          <a:p>
            <a:pPr>
              <a:lnSpc>
                <a:spcPct val="100000"/>
              </a:lnSpc>
              <a:spcBef>
                <a:spcPts val="0"/>
              </a:spcBef>
              <a:spcAft>
                <a:spcPts val="1800"/>
              </a:spcAft>
            </a:pPr>
            <a:endParaRPr lang="en-US" b="1">
              <a:solidFill>
                <a:srgbClr val="005595"/>
              </a:solidFill>
              <a:latin typeface="Arial" panose="020B0604020202020204" pitchFamily="34" charset="0"/>
              <a:ea typeface="+mj-ea"/>
              <a:cs typeface="Arial" panose="020B0604020202020204" pitchFamily="34" charset="0"/>
            </a:endParaRPr>
          </a:p>
        </p:txBody>
      </p:sp>
      <p:pic>
        <p:nvPicPr>
          <p:cNvPr id="6" name="Picture 5" descr="A picture containing text, night sky&#10;&#10;Description automatically generated">
            <a:extLst>
              <a:ext uri="{FF2B5EF4-FFF2-40B4-BE49-F238E27FC236}">
                <a16:creationId xmlns:a16="http://schemas.microsoft.com/office/drawing/2014/main" id="{4947E6F4-0CAB-7E32-E6CA-7F197F499D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5071" y="3811555"/>
            <a:ext cx="5061857" cy="2169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58740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9899-53DB-1900-E3EC-41DF87FA1EAE}"/>
              </a:ext>
            </a:extLst>
          </p:cNvPr>
          <p:cNvSpPr>
            <a:spLocks noGrp="1"/>
          </p:cNvSpPr>
          <p:nvPr>
            <p:ph type="title"/>
          </p:nvPr>
        </p:nvSpPr>
        <p:spPr>
          <a:xfrm>
            <a:off x="609600" y="226616"/>
            <a:ext cx="10972800" cy="1143000"/>
          </a:xfrm>
        </p:spPr>
        <p:txBody>
          <a:bodyPr>
            <a:normAutofit/>
          </a:bodyPr>
          <a:lstStyle/>
          <a:p>
            <a:pPr eaLnBrk="0" fontAlgn="base" hangingPunct="0">
              <a:spcAft>
                <a:spcPct val="0"/>
              </a:spcAft>
            </a:pPr>
            <a:r>
              <a:rPr lang="es-419" sz="4300">
                <a:solidFill>
                  <a:srgbClr val="005595"/>
                </a:solidFill>
                <a:latin typeface="Arial" panose="020B0604020202020204" pitchFamily="34" charset="0"/>
                <a:ea typeface="+mj-ea"/>
                <a:cs typeface="Arial" panose="020B0604020202020204" pitchFamily="34" charset="0"/>
              </a:rPr>
              <a:t>Capacitación para socios de YSHCN</a:t>
            </a:r>
            <a:endParaRPr lang="en-US" sz="4300">
              <a:solidFill>
                <a:srgbClr val="005595"/>
              </a:solidFill>
              <a:latin typeface="Arial" panose="020B0604020202020204" pitchFamily="34" charset="0"/>
              <a:ea typeface="+mj-ea"/>
              <a:cs typeface="Arial" panose="020B0604020202020204" pitchFamily="34" charset="0"/>
            </a:endParaRPr>
          </a:p>
        </p:txBody>
      </p:sp>
      <p:sp>
        <p:nvSpPr>
          <p:cNvPr id="3" name="Content Placeholder 2">
            <a:extLst>
              <a:ext uri="{FF2B5EF4-FFF2-40B4-BE49-F238E27FC236}">
                <a16:creationId xmlns:a16="http://schemas.microsoft.com/office/drawing/2014/main" id="{9B029C76-3C23-A860-67B1-D2E3DF114331}"/>
              </a:ext>
            </a:extLst>
          </p:cNvPr>
          <p:cNvSpPr>
            <a:spLocks noGrp="1"/>
          </p:cNvSpPr>
          <p:nvPr>
            <p:ph idx="4294967295"/>
          </p:nvPr>
        </p:nvSpPr>
        <p:spPr>
          <a:xfrm>
            <a:off x="609600" y="1364953"/>
            <a:ext cx="10612582" cy="2451266"/>
          </a:xfrm>
          <a:prstGeom prst="rect">
            <a:avLst/>
          </a:prstGeom>
        </p:spPr>
        <p:txBody>
          <a:bodyPr>
            <a:normAutofit fontScale="92500"/>
          </a:bodyPr>
          <a:lstStyle/>
          <a:p>
            <a:pPr>
              <a:lnSpc>
                <a:spcPct val="100000"/>
              </a:lnSpc>
              <a:spcBef>
                <a:spcPts val="0"/>
              </a:spcBef>
              <a:spcAft>
                <a:spcPts val="1800"/>
              </a:spcAft>
            </a:pPr>
            <a:r>
              <a:rPr lang="es-419" sz="2800">
                <a:solidFill>
                  <a:srgbClr val="080000"/>
                </a:solidFill>
                <a:latin typeface="Arial" panose="020B0604020202020204" pitchFamily="34" charset="0"/>
                <a:cs typeface="Arial" panose="020B0604020202020204" pitchFamily="34" charset="0"/>
              </a:rPr>
              <a:t>Capacitación </a:t>
            </a:r>
            <a:r>
              <a:rPr lang="es-419" sz="2800" b="1">
                <a:solidFill>
                  <a:srgbClr val="080000"/>
                </a:solidFill>
                <a:latin typeface="Arial" panose="020B0604020202020204" pitchFamily="34" charset="0"/>
                <a:cs typeface="Arial" panose="020B0604020202020204" pitchFamily="34" charset="0"/>
              </a:rPr>
              <a:t>en inglés </a:t>
            </a:r>
            <a:r>
              <a:rPr lang="es-419" sz="2800">
                <a:solidFill>
                  <a:srgbClr val="080000"/>
                </a:solidFill>
                <a:latin typeface="Arial" panose="020B0604020202020204" pitchFamily="34" charset="0"/>
                <a:cs typeface="Arial" panose="020B0604020202020204" pitchFamily="34" charset="0"/>
              </a:rPr>
              <a:t>en vivo y grabada: martes 17 de diciembre, de 1:30 a 2:30 p. m., hora del Pacífico. Regístrese </a:t>
            </a:r>
            <a:r>
              <a:rPr lang="en-US" sz="2800" b="1" err="1">
                <a:solidFill>
                  <a:srgbClr val="080000"/>
                </a:solidFill>
                <a:latin typeface="Arial" panose="020B0604020202020204" pitchFamily="34" charset="0"/>
                <a:cs typeface="Arial" panose="020B0604020202020204" pitchFamily="34" charset="0"/>
                <a:hlinkClick r:id="rId3"/>
              </a:rPr>
              <a:t>aquí</a:t>
            </a:r>
            <a:r>
              <a:rPr lang="en-US" sz="2800">
                <a:solidFill>
                  <a:srgbClr val="080000"/>
                </a:solidFill>
                <a:latin typeface="Arial" panose="020B0604020202020204" pitchFamily="34" charset="0"/>
                <a:cs typeface="Arial" panose="020B0604020202020204" pitchFamily="34" charset="0"/>
              </a:rPr>
              <a:t>.</a:t>
            </a:r>
          </a:p>
          <a:p>
            <a:pPr>
              <a:lnSpc>
                <a:spcPct val="100000"/>
              </a:lnSpc>
              <a:spcBef>
                <a:spcPts val="0"/>
              </a:spcBef>
              <a:spcAft>
                <a:spcPts val="1800"/>
              </a:spcAft>
            </a:pPr>
            <a:r>
              <a:rPr lang="es-419" sz="2800">
                <a:solidFill>
                  <a:srgbClr val="080000"/>
                </a:solidFill>
                <a:latin typeface="Arial" panose="020B0604020202020204" pitchFamily="34" charset="0"/>
                <a:cs typeface="Arial" panose="020B0604020202020204" pitchFamily="34" charset="0"/>
              </a:rPr>
              <a:t>Capacitación </a:t>
            </a:r>
            <a:r>
              <a:rPr lang="es-419" sz="2800" b="1">
                <a:solidFill>
                  <a:srgbClr val="080000"/>
                </a:solidFill>
                <a:latin typeface="Arial" panose="020B0604020202020204" pitchFamily="34" charset="0"/>
                <a:cs typeface="Arial" panose="020B0604020202020204" pitchFamily="34" charset="0"/>
              </a:rPr>
              <a:t>en español </a:t>
            </a:r>
            <a:r>
              <a:rPr lang="es-419" sz="2800">
                <a:solidFill>
                  <a:srgbClr val="080000"/>
                </a:solidFill>
                <a:latin typeface="Arial" panose="020B0604020202020204" pitchFamily="34" charset="0"/>
                <a:cs typeface="Arial" panose="020B0604020202020204" pitchFamily="34" charset="0"/>
              </a:rPr>
              <a:t>en vivo y grabada: martes 17 de diciembre, de 3 a 4 p. m., hora del Pacífico. Regístrese </a:t>
            </a:r>
            <a:r>
              <a:rPr lang="en-US" sz="2800" b="1" err="1">
                <a:solidFill>
                  <a:srgbClr val="080000"/>
                </a:solidFill>
                <a:latin typeface="Arial" panose="020B0604020202020204" pitchFamily="34" charset="0"/>
                <a:cs typeface="Arial" panose="020B0604020202020204" pitchFamily="34" charset="0"/>
                <a:hlinkClick r:id="rId4"/>
              </a:rPr>
              <a:t>aquí</a:t>
            </a:r>
            <a:r>
              <a:rPr lang="en-US" sz="2800">
                <a:solidFill>
                  <a:srgbClr val="080000"/>
                </a:solidFill>
                <a:latin typeface="Arial" panose="020B0604020202020204" pitchFamily="34" charset="0"/>
                <a:cs typeface="Arial" panose="020B0604020202020204" pitchFamily="34" charset="0"/>
              </a:rPr>
              <a:t>.</a:t>
            </a:r>
          </a:p>
          <a:p>
            <a:pPr>
              <a:lnSpc>
                <a:spcPct val="100000"/>
              </a:lnSpc>
              <a:spcBef>
                <a:spcPts val="0"/>
              </a:spcBef>
              <a:spcAft>
                <a:spcPts val="1800"/>
              </a:spcAft>
            </a:pPr>
            <a:endParaRPr lang="en-US" b="1">
              <a:solidFill>
                <a:srgbClr val="005595"/>
              </a:solidFill>
              <a:latin typeface="Arial" panose="020B0604020202020204" pitchFamily="34" charset="0"/>
              <a:ea typeface="+mj-ea"/>
              <a:cs typeface="Arial" panose="020B0604020202020204" pitchFamily="34" charset="0"/>
            </a:endParaRPr>
          </a:p>
        </p:txBody>
      </p:sp>
      <p:pic>
        <p:nvPicPr>
          <p:cNvPr id="6" name="Picture 5" descr="A picture containing text, night sky&#10;&#10;Description automatically generated">
            <a:extLst>
              <a:ext uri="{FF2B5EF4-FFF2-40B4-BE49-F238E27FC236}">
                <a16:creationId xmlns:a16="http://schemas.microsoft.com/office/drawing/2014/main" id="{4947E6F4-0CAB-7E32-E6CA-7F197F499D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5071" y="3811555"/>
            <a:ext cx="5061857" cy="2169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53731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024B21-9128-972C-F930-523255A81A41}"/>
              </a:ext>
            </a:extLst>
          </p:cNvPr>
          <p:cNvSpPr/>
          <p:nvPr/>
        </p:nvSpPr>
        <p:spPr>
          <a:xfrm>
            <a:off x="0" y="1000530"/>
            <a:ext cx="12192000" cy="533401"/>
          </a:xfrm>
          <a:prstGeom prst="rect">
            <a:avLst/>
          </a:prstGeom>
          <a:solidFill>
            <a:srgbClr val="06427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A1F70EDC-F50B-640D-EC8B-6859A9AC293C}"/>
              </a:ext>
            </a:extLst>
          </p:cNvPr>
          <p:cNvSpPr/>
          <p:nvPr/>
        </p:nvSpPr>
        <p:spPr>
          <a:xfrm>
            <a:off x="3134531" y="-194003"/>
            <a:ext cx="5942967" cy="2922466"/>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C5C7754-D0AD-F6F2-8C7D-98BB47A1CE82}"/>
              </a:ext>
            </a:extLst>
          </p:cNvPr>
          <p:cNvSpPr txBox="1"/>
          <p:nvPr/>
        </p:nvSpPr>
        <p:spPr>
          <a:xfrm>
            <a:off x="661989" y="2660539"/>
            <a:ext cx="10868023" cy="81560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a:ln>
                  <a:noFill/>
                </a:ln>
                <a:solidFill>
                  <a:srgbClr val="064276"/>
                </a:solidFill>
                <a:effectLst/>
                <a:uLnTx/>
                <a:uFillTx/>
                <a:latin typeface="Helvetica"/>
                <a:ea typeface="Open Sans Extrabold"/>
                <a:cs typeface="Open Sans Extrabold"/>
              </a:rPr>
              <a:t>OHP Nutrition Benefits</a:t>
            </a:r>
          </a:p>
        </p:txBody>
      </p:sp>
      <p:sp>
        <p:nvSpPr>
          <p:cNvPr id="16" name="TextBox 15">
            <a:extLst>
              <a:ext uri="{FF2B5EF4-FFF2-40B4-BE49-F238E27FC236}">
                <a16:creationId xmlns:a16="http://schemas.microsoft.com/office/drawing/2014/main" id="{01F35087-2B71-384D-491A-33121E992146}"/>
              </a:ext>
            </a:extLst>
          </p:cNvPr>
          <p:cNvSpPr txBox="1"/>
          <p:nvPr/>
        </p:nvSpPr>
        <p:spPr>
          <a:xfrm>
            <a:off x="3403600" y="4538336"/>
            <a:ext cx="5384800" cy="7397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64276"/>
                </a:solidFill>
                <a:effectLst/>
                <a:uLnTx/>
                <a:uFillTx/>
                <a:latin typeface="Helvetica" panose="020B0604020202020204" pitchFamily="34" charset="0"/>
                <a:ea typeface="Open Sans Extrabold"/>
                <a:cs typeface="Helvetica" panose="020B0604020202020204" pitchFamily="34" charset="0"/>
              </a:rPr>
              <a:t>Also launching in January!</a:t>
            </a:r>
            <a:endParaRPr kumimoji="0" lang="en-US" sz="3200" b="0" i="0" u="none" strike="noStrike" kern="1200" cap="none" spc="0" normalizeH="0" baseline="0" noProof="0">
              <a:ln>
                <a:noFill/>
              </a:ln>
              <a:solidFill>
                <a:srgbClr val="064276"/>
              </a:solidFill>
              <a:effectLst/>
              <a:uLnTx/>
              <a:uFillTx/>
              <a:latin typeface="Helvetica" panose="020B0604020202020204" pitchFamily="34" charset="0"/>
              <a:cs typeface="Helvetica" panose="020B0604020202020204" pitchFamily="34" charset="0"/>
            </a:endParaRPr>
          </a:p>
        </p:txBody>
      </p:sp>
      <p:grpSp>
        <p:nvGrpSpPr>
          <p:cNvPr id="5" name="Group 4">
            <a:extLst>
              <a:ext uri="{FF2B5EF4-FFF2-40B4-BE49-F238E27FC236}">
                <a16:creationId xmlns:a16="http://schemas.microsoft.com/office/drawing/2014/main" id="{F8C90222-4E43-ABCB-91CA-B4160E0FC8DC}"/>
              </a:ext>
            </a:extLst>
          </p:cNvPr>
          <p:cNvGrpSpPr/>
          <p:nvPr/>
        </p:nvGrpSpPr>
        <p:grpSpPr>
          <a:xfrm>
            <a:off x="3473082" y="774042"/>
            <a:ext cx="5161428" cy="936171"/>
            <a:chOff x="3403603" y="832771"/>
            <a:chExt cx="5161428" cy="936171"/>
          </a:xfrm>
        </p:grpSpPr>
        <p:pic>
          <p:nvPicPr>
            <p:cNvPr id="3" name="Graphic 2" descr="Oregon Department of Human Services logo">
              <a:extLst>
                <a:ext uri="{FF2B5EF4-FFF2-40B4-BE49-F238E27FC236}">
                  <a16:creationId xmlns:a16="http://schemas.microsoft.com/office/drawing/2014/main" id="{733E517C-8618-4B9F-D064-A7FD6AA358A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03603" y="944634"/>
              <a:ext cx="2495798" cy="712445"/>
            </a:xfrm>
            <a:prstGeom prst="rect">
              <a:avLst/>
            </a:prstGeom>
          </p:spPr>
        </p:pic>
        <p:cxnSp>
          <p:nvCxnSpPr>
            <p:cNvPr id="18" name="Straight Connector 17">
              <a:extLst>
                <a:ext uri="{FF2B5EF4-FFF2-40B4-BE49-F238E27FC236}">
                  <a16:creationId xmlns:a16="http://schemas.microsoft.com/office/drawing/2014/main" id="{BF9C0560-FC37-C7C6-A2EC-CF88B16318EA}"/>
                </a:ext>
                <a:ext uri="{C183D7F6-B498-43B3-948B-1728B52AA6E4}">
                  <adec:decorative xmlns:adec="http://schemas.microsoft.com/office/drawing/2017/decorative" val="1"/>
                </a:ext>
              </a:extLst>
            </p:cNvPr>
            <p:cNvCxnSpPr>
              <a:cxnSpLocks/>
            </p:cNvCxnSpPr>
            <p:nvPr/>
          </p:nvCxnSpPr>
          <p:spPr>
            <a:xfrm>
              <a:off x="6124136" y="832771"/>
              <a:ext cx="0" cy="936171"/>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Picture 3" descr="Oregon Health Authority Logo">
              <a:extLst>
                <a:ext uri="{FF2B5EF4-FFF2-40B4-BE49-F238E27FC236}">
                  <a16:creationId xmlns:a16="http://schemas.microsoft.com/office/drawing/2014/main" id="{F07CB26C-124A-3CD9-3E4D-BC186E04AD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3438" y="927881"/>
              <a:ext cx="2191593" cy="717814"/>
            </a:xfrm>
            <a:prstGeom prst="rect">
              <a:avLst/>
            </a:prstGeom>
          </p:spPr>
        </p:pic>
      </p:grpSp>
    </p:spTree>
    <p:extLst>
      <p:ext uri="{BB962C8B-B14F-4D97-AF65-F5344CB8AC3E}">
        <p14:creationId xmlns:p14="http://schemas.microsoft.com/office/powerpoint/2010/main" val="2743304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609600" y="1366921"/>
            <a:ext cx="11174064" cy="4987483"/>
          </a:xfrm>
        </p:spPr>
        <p:txBody>
          <a:bodyPr lIns="91440" tIns="45720" rIns="91440" bIns="45720" anchor="t">
            <a:noAutofit/>
          </a:bodyPr>
          <a:lstStyle/>
          <a:p>
            <a:pPr marL="342900" indent="-342900">
              <a:buClr>
                <a:schemeClr val="tx1"/>
              </a:buClr>
              <a:buFont typeface="Arial" panose="020B0604020202020204" pitchFamily="34" charset="0"/>
              <a:buChar char="•"/>
            </a:pPr>
            <a:r>
              <a:rPr lang="en-US">
                <a:solidFill>
                  <a:srgbClr val="333333"/>
                </a:solidFill>
                <a:latin typeface="Helvetica"/>
                <a:cs typeface="Helvetica"/>
              </a:rPr>
              <a:t>Puente a OHP (OHP Bridge, </a:t>
            </a:r>
            <a:r>
              <a:rPr lang="en-US" err="1">
                <a:solidFill>
                  <a:srgbClr val="333333"/>
                </a:solidFill>
                <a:latin typeface="Helvetica"/>
                <a:cs typeface="Helvetica"/>
              </a:rPr>
              <a:t>en</a:t>
            </a:r>
            <a:r>
              <a:rPr lang="en-US">
                <a:solidFill>
                  <a:srgbClr val="333333"/>
                </a:solidFill>
                <a:latin typeface="Helvetica"/>
                <a:cs typeface="Helvetica"/>
              </a:rPr>
              <a:t> inglés) es un nuevo </a:t>
            </a:r>
            <a:r>
              <a:rPr lang="en-US" err="1">
                <a:solidFill>
                  <a:srgbClr val="333333"/>
                </a:solidFill>
                <a:latin typeface="Helvetica"/>
                <a:cs typeface="Helvetica"/>
              </a:rPr>
              <a:t>beneficio</a:t>
            </a:r>
            <a:r>
              <a:rPr lang="en-US">
                <a:solidFill>
                  <a:srgbClr val="333333"/>
                </a:solidFill>
                <a:latin typeface="Helvetica"/>
                <a:cs typeface="Helvetica"/>
              </a:rPr>
              <a:t> para </a:t>
            </a:r>
            <a:r>
              <a:rPr lang="en-US" err="1">
                <a:solidFill>
                  <a:srgbClr val="333333"/>
                </a:solidFill>
                <a:latin typeface="Helvetica"/>
                <a:cs typeface="Helvetica"/>
              </a:rPr>
              <a:t>adultos</a:t>
            </a:r>
            <a:r>
              <a:rPr lang="en-US">
                <a:solidFill>
                  <a:srgbClr val="333333"/>
                </a:solidFill>
                <a:latin typeface="Helvetica"/>
                <a:cs typeface="Helvetica"/>
              </a:rPr>
              <a:t> con </a:t>
            </a:r>
            <a:r>
              <a:rPr lang="en-US" err="1">
                <a:solidFill>
                  <a:srgbClr val="333333"/>
                </a:solidFill>
                <a:latin typeface="Helvetica"/>
                <a:cs typeface="Helvetica"/>
              </a:rPr>
              <a:t>ingresos</a:t>
            </a:r>
            <a:r>
              <a:rPr lang="en-US">
                <a:solidFill>
                  <a:srgbClr val="333333"/>
                </a:solidFill>
                <a:latin typeface="Helvetica"/>
                <a:cs typeface="Helvetica"/>
              </a:rPr>
              <a:t> </a:t>
            </a:r>
            <a:r>
              <a:rPr lang="en-US" err="1">
                <a:solidFill>
                  <a:srgbClr val="333333"/>
                </a:solidFill>
                <a:latin typeface="Helvetica"/>
                <a:cs typeface="Helvetica"/>
              </a:rPr>
              <a:t>más</a:t>
            </a:r>
            <a:r>
              <a:rPr lang="en-US">
                <a:solidFill>
                  <a:srgbClr val="333333"/>
                </a:solidFill>
                <a:latin typeface="Helvetica"/>
                <a:cs typeface="Helvetica"/>
              </a:rPr>
              <a:t> altos. Las personas que </a:t>
            </a:r>
            <a:r>
              <a:rPr lang="en-US" err="1">
                <a:solidFill>
                  <a:srgbClr val="333333"/>
                </a:solidFill>
                <a:latin typeface="Helvetica"/>
                <a:cs typeface="Helvetica"/>
              </a:rPr>
              <a:t>reciben</a:t>
            </a:r>
            <a:r>
              <a:rPr lang="en-US">
                <a:solidFill>
                  <a:srgbClr val="333333"/>
                </a:solidFill>
                <a:latin typeface="Helvetica"/>
                <a:cs typeface="Helvetica"/>
              </a:rPr>
              <a:t> </a:t>
            </a:r>
            <a:r>
              <a:rPr lang="en-US" err="1">
                <a:solidFill>
                  <a:srgbClr val="333333"/>
                </a:solidFill>
                <a:latin typeface="Helvetica"/>
                <a:cs typeface="Helvetica"/>
              </a:rPr>
              <a:t>beneficios</a:t>
            </a:r>
            <a:r>
              <a:rPr lang="en-US">
                <a:solidFill>
                  <a:srgbClr val="333333"/>
                </a:solidFill>
                <a:latin typeface="Helvetica"/>
                <a:cs typeface="Helvetica"/>
              </a:rPr>
              <a:t> de Puente a OHP </a:t>
            </a:r>
            <a:r>
              <a:rPr lang="en-US" err="1">
                <a:solidFill>
                  <a:srgbClr val="333333"/>
                </a:solidFill>
                <a:latin typeface="Helvetica"/>
                <a:cs typeface="Helvetica"/>
              </a:rPr>
              <a:t>deben</a:t>
            </a:r>
            <a:r>
              <a:rPr lang="en-US">
                <a:solidFill>
                  <a:srgbClr val="333333"/>
                </a:solidFill>
                <a:latin typeface="Helvetica"/>
                <a:cs typeface="Helvetica"/>
              </a:rPr>
              <a:t>:</a:t>
            </a:r>
            <a:endParaRPr lang="en-US" b="0" i="0">
              <a:solidFill>
                <a:srgbClr val="333333"/>
              </a:solidFill>
              <a:effectLst/>
              <a:latin typeface="Helvetica"/>
              <a:cs typeface="Helvetica"/>
            </a:endParaRPr>
          </a:p>
          <a:p>
            <a:pPr lvl="1">
              <a:buClr>
                <a:schemeClr val="tx1"/>
              </a:buClr>
            </a:pPr>
            <a:r>
              <a:rPr lang="en-US">
                <a:solidFill>
                  <a:srgbClr val="333333"/>
                </a:solidFill>
                <a:latin typeface="Helvetica"/>
                <a:cs typeface="Helvetica"/>
              </a:rPr>
              <a:t>Tener </a:t>
            </a:r>
            <a:r>
              <a:rPr lang="en-US" err="1">
                <a:solidFill>
                  <a:srgbClr val="333333"/>
                </a:solidFill>
                <a:latin typeface="Helvetica"/>
                <a:cs typeface="Helvetica"/>
              </a:rPr>
              <a:t>ingresos</a:t>
            </a:r>
            <a:r>
              <a:rPr lang="en-US">
                <a:solidFill>
                  <a:srgbClr val="333333"/>
                </a:solidFill>
                <a:latin typeface="Helvetica"/>
                <a:cs typeface="Helvetica"/>
              </a:rPr>
              <a:t> de hasta </a:t>
            </a:r>
            <a:r>
              <a:rPr lang="en-US" err="1">
                <a:solidFill>
                  <a:srgbClr val="333333"/>
                </a:solidFill>
                <a:latin typeface="Helvetica"/>
                <a:cs typeface="Helvetica"/>
              </a:rPr>
              <a:t>el</a:t>
            </a:r>
            <a:r>
              <a:rPr lang="en-US">
                <a:solidFill>
                  <a:srgbClr val="333333"/>
                </a:solidFill>
                <a:latin typeface="Helvetica"/>
                <a:cs typeface="Helvetica"/>
              </a:rPr>
              <a:t> 200% del </a:t>
            </a:r>
            <a:r>
              <a:rPr lang="en-US" err="1">
                <a:solidFill>
                  <a:srgbClr val="333333"/>
                </a:solidFill>
                <a:latin typeface="Helvetica"/>
                <a:cs typeface="Helvetica"/>
              </a:rPr>
              <a:t>nivel</a:t>
            </a:r>
            <a:r>
              <a:rPr lang="en-US">
                <a:solidFill>
                  <a:srgbClr val="333333"/>
                </a:solidFill>
                <a:latin typeface="Helvetica"/>
                <a:cs typeface="Helvetica"/>
              </a:rPr>
              <a:t> federal de </a:t>
            </a:r>
            <a:r>
              <a:rPr lang="en-US" err="1">
                <a:solidFill>
                  <a:srgbClr val="333333"/>
                </a:solidFill>
                <a:latin typeface="Helvetica"/>
                <a:cs typeface="Helvetica"/>
              </a:rPr>
              <a:t>pobreza</a:t>
            </a:r>
            <a:r>
              <a:rPr lang="en-US">
                <a:solidFill>
                  <a:srgbClr val="333333"/>
                </a:solidFill>
                <a:latin typeface="Helvetica"/>
                <a:cs typeface="Helvetica"/>
              </a:rPr>
              <a:t>, 
Tener entre 19 y 64 </a:t>
            </a:r>
            <a:r>
              <a:rPr lang="en-US" err="1">
                <a:solidFill>
                  <a:srgbClr val="333333"/>
                </a:solidFill>
                <a:latin typeface="Helvetica"/>
                <a:cs typeface="Helvetica"/>
              </a:rPr>
              <a:t>años</a:t>
            </a:r>
            <a:r>
              <a:rPr lang="en-US">
                <a:solidFill>
                  <a:srgbClr val="333333"/>
                </a:solidFill>
                <a:latin typeface="Helvetica"/>
                <a:cs typeface="Helvetica"/>
              </a:rPr>
              <a:t> de </a:t>
            </a:r>
            <a:r>
              <a:rPr lang="en-US" err="1">
                <a:solidFill>
                  <a:srgbClr val="333333"/>
                </a:solidFill>
                <a:latin typeface="Helvetica"/>
                <a:cs typeface="Helvetica"/>
              </a:rPr>
              <a:t>edad</a:t>
            </a:r>
            <a:r>
              <a:rPr lang="en-US">
                <a:solidFill>
                  <a:srgbClr val="333333"/>
                </a:solidFill>
                <a:latin typeface="Helvetica"/>
                <a:cs typeface="Helvetica"/>
              </a:rPr>
              <a:t>,
No </a:t>
            </a:r>
            <a:r>
              <a:rPr lang="en-US" err="1">
                <a:solidFill>
                  <a:srgbClr val="333333"/>
                </a:solidFill>
                <a:latin typeface="Helvetica"/>
                <a:cs typeface="Helvetica"/>
              </a:rPr>
              <a:t>tener</a:t>
            </a:r>
            <a:r>
              <a:rPr lang="en-US">
                <a:solidFill>
                  <a:srgbClr val="333333"/>
                </a:solidFill>
                <a:latin typeface="Helvetica"/>
                <a:cs typeface="Helvetica"/>
              </a:rPr>
              <a:t> </a:t>
            </a:r>
            <a:r>
              <a:rPr lang="en-US" err="1">
                <a:solidFill>
                  <a:srgbClr val="333333"/>
                </a:solidFill>
                <a:latin typeface="Helvetica"/>
                <a:cs typeface="Helvetica"/>
              </a:rPr>
              <a:t>acceso</a:t>
            </a:r>
            <a:r>
              <a:rPr lang="en-US">
                <a:solidFill>
                  <a:srgbClr val="333333"/>
                </a:solidFill>
                <a:latin typeface="Helvetica"/>
                <a:cs typeface="Helvetica"/>
              </a:rPr>
              <a:t> a </a:t>
            </a:r>
            <a:r>
              <a:rPr lang="en-US" err="1">
                <a:solidFill>
                  <a:srgbClr val="333333"/>
                </a:solidFill>
                <a:latin typeface="Helvetica"/>
                <a:cs typeface="Helvetica"/>
              </a:rPr>
              <a:t>otro</a:t>
            </a:r>
            <a:r>
              <a:rPr lang="en-US">
                <a:solidFill>
                  <a:srgbClr val="333333"/>
                </a:solidFill>
                <a:latin typeface="Helvetica"/>
                <a:cs typeface="Helvetica"/>
              </a:rPr>
              <a:t> </a:t>
            </a:r>
            <a:r>
              <a:rPr lang="en-US" err="1">
                <a:solidFill>
                  <a:srgbClr val="333333"/>
                </a:solidFill>
                <a:latin typeface="Helvetica"/>
                <a:cs typeface="Helvetica"/>
              </a:rPr>
              <a:t>seguro</a:t>
            </a:r>
            <a:r>
              <a:rPr lang="en-US">
                <a:solidFill>
                  <a:srgbClr val="333333"/>
                </a:solidFill>
                <a:latin typeface="Helvetica"/>
                <a:cs typeface="Helvetica"/>
              </a:rPr>
              <a:t> de </a:t>
            </a:r>
            <a:r>
              <a:rPr lang="en-US" err="1">
                <a:solidFill>
                  <a:srgbClr val="333333"/>
                </a:solidFill>
                <a:latin typeface="Helvetica"/>
                <a:cs typeface="Helvetica"/>
              </a:rPr>
              <a:t>salud</a:t>
            </a:r>
            <a:r>
              <a:rPr lang="en-US">
                <a:solidFill>
                  <a:srgbClr val="333333"/>
                </a:solidFill>
                <a:latin typeface="Helvetica"/>
                <a:cs typeface="Helvetica"/>
              </a:rPr>
              <a:t> </a:t>
            </a:r>
            <a:r>
              <a:rPr lang="en-US" err="1">
                <a:solidFill>
                  <a:srgbClr val="333333"/>
                </a:solidFill>
                <a:latin typeface="Helvetica"/>
                <a:cs typeface="Helvetica"/>
              </a:rPr>
              <a:t>económico</a:t>
            </a:r>
            <a:r>
              <a:rPr lang="en-US">
                <a:solidFill>
                  <a:srgbClr val="333333"/>
                </a:solidFill>
                <a:latin typeface="Helvetica"/>
                <a:cs typeface="Helvetica"/>
              </a:rPr>
              <a:t>, y
Tener un </a:t>
            </a:r>
            <a:r>
              <a:rPr lang="en-US" err="1">
                <a:solidFill>
                  <a:srgbClr val="333333"/>
                </a:solidFill>
                <a:latin typeface="Helvetica"/>
                <a:cs typeface="Helvetica"/>
              </a:rPr>
              <a:t>estado</a:t>
            </a:r>
            <a:r>
              <a:rPr lang="en-US">
                <a:solidFill>
                  <a:srgbClr val="333333"/>
                </a:solidFill>
                <a:latin typeface="Helvetica"/>
                <a:cs typeface="Helvetica"/>
              </a:rPr>
              <a:t> de </a:t>
            </a:r>
            <a:r>
              <a:rPr lang="en-US" err="1">
                <a:solidFill>
                  <a:srgbClr val="333333"/>
                </a:solidFill>
                <a:latin typeface="Helvetica"/>
                <a:cs typeface="Helvetica"/>
              </a:rPr>
              <a:t>inmigración</a:t>
            </a:r>
            <a:r>
              <a:rPr lang="en-US">
                <a:solidFill>
                  <a:srgbClr val="333333"/>
                </a:solidFill>
                <a:latin typeface="Helvetica"/>
                <a:cs typeface="Helvetica"/>
              </a:rPr>
              <a:t> o </a:t>
            </a:r>
            <a:r>
              <a:rPr lang="en-US" err="1">
                <a:solidFill>
                  <a:srgbClr val="333333"/>
                </a:solidFill>
                <a:latin typeface="Helvetica"/>
                <a:cs typeface="Helvetica"/>
              </a:rPr>
              <a:t>ciudadanía</a:t>
            </a:r>
            <a:r>
              <a:rPr lang="en-US">
                <a:solidFill>
                  <a:srgbClr val="333333"/>
                </a:solidFill>
                <a:latin typeface="Helvetica"/>
                <a:cs typeface="Helvetica"/>
              </a:rPr>
              <a:t> </a:t>
            </a:r>
            <a:r>
              <a:rPr lang="en-US" err="1">
                <a:solidFill>
                  <a:srgbClr val="333333"/>
                </a:solidFill>
                <a:latin typeface="Helvetica"/>
                <a:cs typeface="Helvetica"/>
              </a:rPr>
              <a:t>elegible</a:t>
            </a:r>
            <a:r>
              <a:rPr lang="en-US">
                <a:solidFill>
                  <a:srgbClr val="333333"/>
                </a:solidFill>
                <a:latin typeface="Helvetica"/>
                <a:cs typeface="Helvetica"/>
              </a:rPr>
              <a:t> para </a:t>
            </a:r>
            <a:r>
              <a:rPr lang="en-US" err="1">
                <a:solidFill>
                  <a:srgbClr val="333333"/>
                </a:solidFill>
                <a:latin typeface="Helvetica"/>
                <a:cs typeface="Helvetica"/>
              </a:rPr>
              <a:t>reunir</a:t>
            </a:r>
            <a:r>
              <a:rPr lang="en-US">
                <a:solidFill>
                  <a:srgbClr val="333333"/>
                </a:solidFill>
                <a:latin typeface="Helvetica"/>
                <a:cs typeface="Helvetica"/>
              </a:rPr>
              <a:t> </a:t>
            </a:r>
            <a:r>
              <a:rPr lang="en-US" err="1">
                <a:solidFill>
                  <a:srgbClr val="333333"/>
                </a:solidFill>
                <a:latin typeface="Helvetica"/>
                <a:cs typeface="Helvetica"/>
              </a:rPr>
              <a:t>los</a:t>
            </a:r>
            <a:r>
              <a:rPr lang="en-US">
                <a:solidFill>
                  <a:srgbClr val="333333"/>
                </a:solidFill>
                <a:latin typeface="Helvetica"/>
                <a:cs typeface="Helvetica"/>
              </a:rPr>
              <a:t> </a:t>
            </a:r>
            <a:r>
              <a:rPr lang="en-US" err="1">
                <a:solidFill>
                  <a:srgbClr val="333333"/>
                </a:solidFill>
                <a:latin typeface="Helvetica"/>
                <a:cs typeface="Helvetica"/>
              </a:rPr>
              <a:t>requisitos</a:t>
            </a:r>
            <a:r>
              <a:rPr lang="en-US">
                <a:solidFill>
                  <a:srgbClr val="333333"/>
                </a:solidFill>
                <a:latin typeface="Helvetica"/>
                <a:cs typeface="Helvetica"/>
              </a:rPr>
              <a:t>. </a:t>
            </a:r>
          </a:p>
          <a:p>
            <a:pPr marL="342900" indent="-342900">
              <a:buClr>
                <a:schemeClr val="tx1"/>
              </a:buClr>
              <a:buFont typeface="Arial" panose="020B0604020202020204" pitchFamily="34" charset="0"/>
              <a:buChar char="•"/>
            </a:pPr>
            <a:r>
              <a:rPr lang="en-US">
                <a:solidFill>
                  <a:srgbClr val="333333"/>
                </a:solidFill>
                <a:latin typeface="Helvetica"/>
                <a:cs typeface="Helvetica"/>
              </a:rPr>
              <a:t>Puente a OHP es </a:t>
            </a:r>
            <a:r>
              <a:rPr lang="en-US" err="1">
                <a:solidFill>
                  <a:srgbClr val="333333"/>
                </a:solidFill>
                <a:latin typeface="Helvetica"/>
                <a:cs typeface="Helvetica"/>
              </a:rPr>
              <a:t>casi</a:t>
            </a:r>
            <a:r>
              <a:rPr lang="en-US">
                <a:solidFill>
                  <a:srgbClr val="333333"/>
                </a:solidFill>
                <a:latin typeface="Helvetica"/>
                <a:cs typeface="Helvetica"/>
              </a:rPr>
              <a:t> lo </a:t>
            </a:r>
            <a:r>
              <a:rPr lang="en-US" err="1">
                <a:solidFill>
                  <a:srgbClr val="333333"/>
                </a:solidFill>
                <a:latin typeface="Helvetica"/>
                <a:cs typeface="Helvetica"/>
              </a:rPr>
              <a:t>mismo</a:t>
            </a:r>
            <a:r>
              <a:rPr lang="en-US">
                <a:solidFill>
                  <a:srgbClr val="333333"/>
                </a:solidFill>
                <a:latin typeface="Helvetica"/>
                <a:cs typeface="Helvetica"/>
              </a:rPr>
              <a:t> que OHP Plus.
Puente a OHP es </a:t>
            </a:r>
            <a:r>
              <a:rPr lang="en-US" err="1">
                <a:solidFill>
                  <a:srgbClr val="333333"/>
                </a:solidFill>
                <a:latin typeface="Helvetica"/>
                <a:cs typeface="Helvetica"/>
              </a:rPr>
              <a:t>una</a:t>
            </a:r>
            <a:r>
              <a:rPr lang="en-US">
                <a:solidFill>
                  <a:srgbClr val="333333"/>
                </a:solidFill>
                <a:latin typeface="Helvetica"/>
                <a:cs typeface="Helvetica"/>
              </a:rPr>
              <a:t> </a:t>
            </a:r>
            <a:r>
              <a:rPr lang="en-US" err="1">
                <a:solidFill>
                  <a:srgbClr val="333333"/>
                </a:solidFill>
                <a:latin typeface="Helvetica"/>
                <a:cs typeface="Helvetica"/>
              </a:rPr>
              <a:t>cobertura</a:t>
            </a:r>
            <a:r>
              <a:rPr lang="en-US">
                <a:solidFill>
                  <a:srgbClr val="333333"/>
                </a:solidFill>
                <a:latin typeface="Helvetica"/>
                <a:cs typeface="Helvetica"/>
              </a:rPr>
              <a:t> </a:t>
            </a:r>
            <a:r>
              <a:rPr lang="en-US" err="1">
                <a:solidFill>
                  <a:srgbClr val="333333"/>
                </a:solidFill>
                <a:latin typeface="Helvetica"/>
                <a:cs typeface="Helvetica"/>
              </a:rPr>
              <a:t>gratuita</a:t>
            </a:r>
            <a:r>
              <a:rPr lang="en-US">
                <a:solidFill>
                  <a:srgbClr val="333333"/>
                </a:solidFill>
                <a:latin typeface="Helvetica"/>
                <a:cs typeface="Helvetica"/>
              </a:rPr>
              <a:t> sin costos para </a:t>
            </a:r>
            <a:r>
              <a:rPr lang="en-US" err="1">
                <a:solidFill>
                  <a:srgbClr val="333333"/>
                </a:solidFill>
                <a:latin typeface="Helvetica"/>
                <a:cs typeface="Helvetica"/>
              </a:rPr>
              <a:t>los</a:t>
            </a:r>
            <a:r>
              <a:rPr lang="en-US">
                <a:solidFill>
                  <a:srgbClr val="333333"/>
                </a:solidFill>
                <a:latin typeface="Helvetica"/>
                <a:cs typeface="Helvetica"/>
              </a:rPr>
              <a:t> </a:t>
            </a:r>
            <a:r>
              <a:rPr lang="en-US" err="1">
                <a:solidFill>
                  <a:srgbClr val="333333"/>
                </a:solidFill>
                <a:latin typeface="Helvetica"/>
                <a:cs typeface="Helvetica"/>
              </a:rPr>
              <a:t>miembros</a:t>
            </a:r>
            <a:r>
              <a:rPr lang="en-US">
                <a:solidFill>
                  <a:srgbClr val="333333"/>
                </a:solidFill>
                <a:latin typeface="Helvetica"/>
                <a:cs typeface="Helvetica"/>
              </a:rPr>
              <a:t>, </a:t>
            </a:r>
            <a:r>
              <a:rPr lang="en-US" err="1">
                <a:solidFill>
                  <a:srgbClr val="333333"/>
                </a:solidFill>
                <a:latin typeface="Helvetica"/>
                <a:cs typeface="Helvetica"/>
              </a:rPr>
              <a:t>como</a:t>
            </a:r>
            <a:r>
              <a:rPr lang="en-US">
                <a:solidFill>
                  <a:srgbClr val="333333"/>
                </a:solidFill>
                <a:latin typeface="Helvetica"/>
                <a:cs typeface="Helvetica"/>
              </a:rPr>
              <a:t> </a:t>
            </a:r>
            <a:r>
              <a:rPr lang="en-US" err="1">
                <a:solidFill>
                  <a:srgbClr val="333333"/>
                </a:solidFill>
                <a:latin typeface="Helvetica"/>
                <a:cs typeface="Helvetica"/>
              </a:rPr>
              <a:t>copagos</a:t>
            </a:r>
            <a:r>
              <a:rPr lang="en-US">
                <a:solidFill>
                  <a:srgbClr val="333333"/>
                </a:solidFill>
                <a:latin typeface="Helvetica"/>
                <a:cs typeface="Helvetica"/>
              </a:rPr>
              <a:t> o </a:t>
            </a:r>
            <a:r>
              <a:rPr lang="en-US" err="1">
                <a:solidFill>
                  <a:srgbClr val="333333"/>
                </a:solidFill>
                <a:latin typeface="Helvetica"/>
                <a:cs typeface="Helvetica"/>
              </a:rPr>
              <a:t>deducibles</a:t>
            </a:r>
            <a:r>
              <a:rPr lang="en-US">
                <a:solidFill>
                  <a:srgbClr val="333333"/>
                </a:solidFill>
                <a:latin typeface="Helvetica"/>
                <a:cs typeface="Helvetica"/>
              </a:rPr>
              <a:t>.</a:t>
            </a: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0477"/>
            <a:ext cx="10861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b="1">
                <a:solidFill>
                  <a:srgbClr val="064276"/>
                </a:solidFill>
                <a:latin typeface="Helvetica"/>
                <a:ea typeface="+mn-ea"/>
                <a:cs typeface="Helvetica"/>
              </a:rPr>
              <a:t>¿</a:t>
            </a:r>
            <a:r>
              <a:rPr lang="en-US" sz="3600" b="1" err="1">
                <a:solidFill>
                  <a:srgbClr val="064276"/>
                </a:solidFill>
                <a:latin typeface="Helvetica"/>
                <a:ea typeface="+mn-ea"/>
                <a:cs typeface="Helvetica"/>
              </a:rPr>
              <a:t>Qué</a:t>
            </a:r>
            <a:r>
              <a:rPr lang="en-US" sz="3600" b="1">
                <a:solidFill>
                  <a:srgbClr val="064276"/>
                </a:solidFill>
                <a:latin typeface="Helvetica"/>
                <a:ea typeface="+mn-ea"/>
                <a:cs typeface="Helvetica"/>
              </a:rPr>
              <a:t> es </a:t>
            </a:r>
            <a:r>
              <a:rPr lang="en-US" sz="3600" b="1" err="1">
                <a:solidFill>
                  <a:srgbClr val="064276"/>
                </a:solidFill>
                <a:latin typeface="Helvetica"/>
                <a:ea typeface="+mn-ea"/>
                <a:cs typeface="Helvetica"/>
              </a:rPr>
              <a:t>el</a:t>
            </a:r>
            <a:r>
              <a:rPr lang="en-US" sz="3600" b="1">
                <a:solidFill>
                  <a:srgbClr val="064276"/>
                </a:solidFill>
                <a:latin typeface="Helvetica"/>
                <a:ea typeface="+mn-ea"/>
                <a:cs typeface="Helvetica"/>
              </a:rPr>
              <a:t> </a:t>
            </a:r>
            <a:r>
              <a:rPr lang="en-US" sz="3600" b="1" err="1">
                <a:solidFill>
                  <a:srgbClr val="064276"/>
                </a:solidFill>
                <a:latin typeface="Helvetica"/>
                <a:ea typeface="+mn-ea"/>
                <a:cs typeface="Helvetica"/>
              </a:rPr>
              <a:t>programa</a:t>
            </a:r>
            <a:r>
              <a:rPr lang="en-US" sz="3600" b="1">
                <a:solidFill>
                  <a:srgbClr val="064276"/>
                </a:solidFill>
                <a:latin typeface="Helvetica"/>
                <a:ea typeface="+mn-ea"/>
                <a:cs typeface="Helvetica"/>
              </a:rPr>
              <a:t> Puente a OHP?</a:t>
            </a:r>
            <a:endParaRPr lang="en-US" sz="1800">
              <a:solidFill>
                <a:srgbClr val="064276"/>
              </a:solidFill>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custDataLst>
      <p:tags r:id="rId1"/>
    </p:custDataLst>
    <p:extLst>
      <p:ext uri="{BB962C8B-B14F-4D97-AF65-F5344CB8AC3E}">
        <p14:creationId xmlns:p14="http://schemas.microsoft.com/office/powerpoint/2010/main" val="38960941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024B21-9128-972C-F930-523255A81A41}"/>
              </a:ext>
            </a:extLst>
          </p:cNvPr>
          <p:cNvSpPr/>
          <p:nvPr/>
        </p:nvSpPr>
        <p:spPr>
          <a:xfrm>
            <a:off x="0" y="1000530"/>
            <a:ext cx="12192000" cy="533401"/>
          </a:xfrm>
          <a:prstGeom prst="rect">
            <a:avLst/>
          </a:prstGeom>
          <a:solidFill>
            <a:srgbClr val="06427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A1F70EDC-F50B-640D-EC8B-6859A9AC293C}"/>
              </a:ext>
            </a:extLst>
          </p:cNvPr>
          <p:cNvSpPr/>
          <p:nvPr/>
        </p:nvSpPr>
        <p:spPr>
          <a:xfrm>
            <a:off x="3134531" y="-194003"/>
            <a:ext cx="5942967" cy="2922466"/>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C5C7754-D0AD-F6F2-8C7D-98BB47A1CE82}"/>
              </a:ext>
            </a:extLst>
          </p:cNvPr>
          <p:cNvSpPr txBox="1"/>
          <p:nvPr/>
        </p:nvSpPr>
        <p:spPr>
          <a:xfrm>
            <a:off x="661989" y="2660539"/>
            <a:ext cx="10868023" cy="81560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err="1">
                <a:ln>
                  <a:noFill/>
                </a:ln>
                <a:solidFill>
                  <a:srgbClr val="064276"/>
                </a:solidFill>
                <a:effectLst/>
                <a:uLnTx/>
                <a:uFillTx/>
                <a:latin typeface="Helvetica"/>
                <a:ea typeface="Open Sans Extrabold"/>
                <a:cs typeface="Open Sans Extrabold"/>
              </a:rPr>
              <a:t>Beneficios</a:t>
            </a:r>
            <a:r>
              <a:rPr kumimoji="0" lang="en-US" sz="4700" b="1" i="0" u="none" strike="noStrike" kern="1200" cap="none" spc="0" normalizeH="0" baseline="0" noProof="0">
                <a:ln>
                  <a:noFill/>
                </a:ln>
                <a:solidFill>
                  <a:srgbClr val="064276"/>
                </a:solidFill>
                <a:effectLst/>
                <a:uLnTx/>
                <a:uFillTx/>
                <a:latin typeface="Helvetica"/>
                <a:ea typeface="Open Sans Extrabold"/>
                <a:cs typeface="Open Sans Extrabold"/>
              </a:rPr>
              <a:t> </a:t>
            </a:r>
            <a:r>
              <a:rPr kumimoji="0" lang="en-US" sz="4700" b="1" i="0" u="none" strike="noStrike" kern="1200" cap="none" spc="0" normalizeH="0" baseline="0" noProof="0" err="1">
                <a:ln>
                  <a:noFill/>
                </a:ln>
                <a:solidFill>
                  <a:srgbClr val="064276"/>
                </a:solidFill>
                <a:effectLst/>
                <a:uLnTx/>
                <a:uFillTx/>
                <a:latin typeface="Helvetica"/>
                <a:ea typeface="Open Sans Extrabold"/>
                <a:cs typeface="Open Sans Extrabold"/>
              </a:rPr>
              <a:t>nutricionales</a:t>
            </a:r>
            <a:r>
              <a:rPr kumimoji="0" lang="en-US" sz="4700" b="1" i="0" u="none" strike="noStrike" kern="1200" cap="none" spc="0" normalizeH="0" baseline="0" noProof="0">
                <a:ln>
                  <a:noFill/>
                </a:ln>
                <a:solidFill>
                  <a:srgbClr val="064276"/>
                </a:solidFill>
                <a:effectLst/>
                <a:uLnTx/>
                <a:uFillTx/>
                <a:latin typeface="Helvetica"/>
                <a:ea typeface="Open Sans Extrabold"/>
                <a:cs typeface="Open Sans Extrabold"/>
              </a:rPr>
              <a:t> del OHP</a:t>
            </a:r>
          </a:p>
        </p:txBody>
      </p:sp>
      <p:sp>
        <p:nvSpPr>
          <p:cNvPr id="16" name="TextBox 15">
            <a:extLst>
              <a:ext uri="{FF2B5EF4-FFF2-40B4-BE49-F238E27FC236}">
                <a16:creationId xmlns:a16="http://schemas.microsoft.com/office/drawing/2014/main" id="{01F35087-2B71-384D-491A-33121E992146}"/>
              </a:ext>
            </a:extLst>
          </p:cNvPr>
          <p:cNvSpPr txBox="1"/>
          <p:nvPr/>
        </p:nvSpPr>
        <p:spPr>
          <a:xfrm>
            <a:off x="3403600" y="4538336"/>
            <a:ext cx="5384800" cy="7397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err="1">
                <a:ln>
                  <a:noFill/>
                </a:ln>
                <a:solidFill>
                  <a:srgbClr val="064276"/>
                </a:solidFill>
                <a:effectLst/>
                <a:uLnTx/>
                <a:uFillTx/>
                <a:latin typeface="Helvetica" panose="020B0604020202020204" pitchFamily="34" charset="0"/>
                <a:ea typeface="Open Sans Extrabold"/>
                <a:cs typeface="Helvetica" panose="020B0604020202020204" pitchFamily="34" charset="0"/>
              </a:rPr>
              <a:t>También</a:t>
            </a:r>
            <a:r>
              <a:rPr kumimoji="0" lang="en-US" sz="3200" b="1" i="0" u="none" strike="noStrike" kern="1200" cap="none" spc="0" normalizeH="0" baseline="0" noProof="0">
                <a:ln>
                  <a:noFill/>
                </a:ln>
                <a:solidFill>
                  <a:srgbClr val="064276"/>
                </a:solidFill>
                <a:effectLst/>
                <a:uLnTx/>
                <a:uFillTx/>
                <a:latin typeface="Helvetica" panose="020B0604020202020204" pitchFamily="34" charset="0"/>
                <a:ea typeface="Open Sans Extrabold"/>
                <a:cs typeface="Helvetica" panose="020B0604020202020204" pitchFamily="34" charset="0"/>
              </a:rPr>
              <a:t> </a:t>
            </a:r>
            <a:r>
              <a:rPr kumimoji="0" lang="en-US" sz="3200" b="1" i="0" u="none" strike="noStrike" kern="1200" cap="none" spc="0" normalizeH="0" baseline="0" noProof="0" err="1">
                <a:ln>
                  <a:noFill/>
                </a:ln>
                <a:solidFill>
                  <a:srgbClr val="064276"/>
                </a:solidFill>
                <a:effectLst/>
                <a:uLnTx/>
                <a:uFillTx/>
                <a:latin typeface="Helvetica" panose="020B0604020202020204" pitchFamily="34" charset="0"/>
                <a:ea typeface="Open Sans Extrabold"/>
                <a:cs typeface="Helvetica" panose="020B0604020202020204" pitchFamily="34" charset="0"/>
              </a:rPr>
              <a:t>en</a:t>
            </a:r>
            <a:r>
              <a:rPr kumimoji="0" lang="en-US" sz="3200" b="1" i="0" u="none" strike="noStrike" kern="1200" cap="none" spc="0" normalizeH="0" baseline="0" noProof="0">
                <a:ln>
                  <a:noFill/>
                </a:ln>
                <a:solidFill>
                  <a:srgbClr val="064276"/>
                </a:solidFill>
                <a:effectLst/>
                <a:uLnTx/>
                <a:uFillTx/>
                <a:latin typeface="Helvetica" panose="020B0604020202020204" pitchFamily="34" charset="0"/>
                <a:ea typeface="Open Sans Extrabold"/>
                <a:cs typeface="Helvetica" panose="020B0604020202020204" pitchFamily="34" charset="0"/>
              </a:rPr>
              <a:t> </a:t>
            </a:r>
            <a:r>
              <a:rPr kumimoji="0" lang="en-US" sz="3200" b="1" i="0" u="none" strike="noStrike" kern="1200" cap="none" spc="0" normalizeH="0" baseline="0" noProof="0" err="1">
                <a:ln>
                  <a:noFill/>
                </a:ln>
                <a:solidFill>
                  <a:srgbClr val="064276"/>
                </a:solidFill>
                <a:effectLst/>
                <a:uLnTx/>
                <a:uFillTx/>
                <a:latin typeface="Helvetica" panose="020B0604020202020204" pitchFamily="34" charset="0"/>
                <a:ea typeface="Open Sans Extrabold"/>
                <a:cs typeface="Helvetica" panose="020B0604020202020204" pitchFamily="34" charset="0"/>
              </a:rPr>
              <a:t>enero</a:t>
            </a:r>
            <a:endParaRPr kumimoji="0" lang="en-US" sz="3200" b="0" i="0" u="none" strike="noStrike" kern="1200" cap="none" spc="0" normalizeH="0" baseline="0" noProof="0">
              <a:ln>
                <a:noFill/>
              </a:ln>
              <a:solidFill>
                <a:srgbClr val="064276"/>
              </a:solidFill>
              <a:effectLst/>
              <a:uLnTx/>
              <a:uFillTx/>
              <a:latin typeface="Helvetica" panose="020B0604020202020204" pitchFamily="34" charset="0"/>
              <a:cs typeface="Helvetica" panose="020B0604020202020204" pitchFamily="34" charset="0"/>
            </a:endParaRPr>
          </a:p>
        </p:txBody>
      </p:sp>
      <p:grpSp>
        <p:nvGrpSpPr>
          <p:cNvPr id="5" name="Group 4">
            <a:extLst>
              <a:ext uri="{FF2B5EF4-FFF2-40B4-BE49-F238E27FC236}">
                <a16:creationId xmlns:a16="http://schemas.microsoft.com/office/drawing/2014/main" id="{F8C90222-4E43-ABCB-91CA-B4160E0FC8DC}"/>
              </a:ext>
            </a:extLst>
          </p:cNvPr>
          <p:cNvGrpSpPr/>
          <p:nvPr/>
        </p:nvGrpSpPr>
        <p:grpSpPr>
          <a:xfrm>
            <a:off x="3473082" y="774042"/>
            <a:ext cx="5161428" cy="936171"/>
            <a:chOff x="3403603" y="832771"/>
            <a:chExt cx="5161428" cy="936171"/>
          </a:xfrm>
        </p:grpSpPr>
        <p:pic>
          <p:nvPicPr>
            <p:cNvPr id="3" name="Graphic 2" descr="Oregon Department of Human Services logo">
              <a:extLst>
                <a:ext uri="{FF2B5EF4-FFF2-40B4-BE49-F238E27FC236}">
                  <a16:creationId xmlns:a16="http://schemas.microsoft.com/office/drawing/2014/main" id="{733E517C-8618-4B9F-D064-A7FD6AA358A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03603" y="944634"/>
              <a:ext cx="2495798" cy="712445"/>
            </a:xfrm>
            <a:prstGeom prst="rect">
              <a:avLst/>
            </a:prstGeom>
          </p:spPr>
        </p:pic>
        <p:cxnSp>
          <p:nvCxnSpPr>
            <p:cNvPr id="18" name="Straight Connector 17">
              <a:extLst>
                <a:ext uri="{FF2B5EF4-FFF2-40B4-BE49-F238E27FC236}">
                  <a16:creationId xmlns:a16="http://schemas.microsoft.com/office/drawing/2014/main" id="{BF9C0560-FC37-C7C6-A2EC-CF88B16318EA}"/>
                </a:ext>
                <a:ext uri="{C183D7F6-B498-43B3-948B-1728B52AA6E4}">
                  <adec:decorative xmlns:adec="http://schemas.microsoft.com/office/drawing/2017/decorative" val="1"/>
                </a:ext>
              </a:extLst>
            </p:cNvPr>
            <p:cNvCxnSpPr>
              <a:cxnSpLocks/>
            </p:cNvCxnSpPr>
            <p:nvPr/>
          </p:nvCxnSpPr>
          <p:spPr>
            <a:xfrm>
              <a:off x="6124136" y="832771"/>
              <a:ext cx="0" cy="936171"/>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Picture 3" descr="Oregon Health Authority Logo">
              <a:extLst>
                <a:ext uri="{FF2B5EF4-FFF2-40B4-BE49-F238E27FC236}">
                  <a16:creationId xmlns:a16="http://schemas.microsoft.com/office/drawing/2014/main" id="{F07CB26C-124A-3CD9-3E4D-BC186E04AD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3438" y="927881"/>
              <a:ext cx="2191593" cy="717814"/>
            </a:xfrm>
            <a:prstGeom prst="rect">
              <a:avLst/>
            </a:prstGeom>
          </p:spPr>
        </p:pic>
      </p:grpSp>
    </p:spTree>
    <p:extLst>
      <p:ext uri="{BB962C8B-B14F-4D97-AF65-F5344CB8AC3E}">
        <p14:creationId xmlns:p14="http://schemas.microsoft.com/office/powerpoint/2010/main" val="1678092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90FC9F7-A9F0-7E61-A29F-0B1B69F1DE07}"/>
              </a:ext>
            </a:extLst>
          </p:cNvPr>
          <p:cNvSpPr/>
          <p:nvPr/>
        </p:nvSpPr>
        <p:spPr>
          <a:xfrm>
            <a:off x="1189795" y="4206699"/>
            <a:ext cx="10598426" cy="11346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Cond"/>
              <a:ea typeface="+mn-ea"/>
              <a:cs typeface="+mn-cs"/>
            </a:endParaRPr>
          </a:p>
        </p:txBody>
      </p:sp>
      <p:grpSp>
        <p:nvGrpSpPr>
          <p:cNvPr id="59" name="Group 58">
            <a:extLst>
              <a:ext uri="{FF2B5EF4-FFF2-40B4-BE49-F238E27FC236}">
                <a16:creationId xmlns:a16="http://schemas.microsoft.com/office/drawing/2014/main" id="{9107C686-1B3C-9F68-EA8E-1DBF532B176A}"/>
              </a:ext>
            </a:extLst>
          </p:cNvPr>
          <p:cNvGrpSpPr/>
          <p:nvPr/>
        </p:nvGrpSpPr>
        <p:grpSpPr>
          <a:xfrm>
            <a:off x="269483" y="4211650"/>
            <a:ext cx="11412720" cy="1134655"/>
            <a:chOff x="257062" y="3076513"/>
            <a:chExt cx="11412720" cy="1134655"/>
          </a:xfrm>
        </p:grpSpPr>
        <p:grpSp>
          <p:nvGrpSpPr>
            <p:cNvPr id="22" name="Group 21">
              <a:extLst>
                <a:ext uri="{FF2B5EF4-FFF2-40B4-BE49-F238E27FC236}">
                  <a16:creationId xmlns:a16="http://schemas.microsoft.com/office/drawing/2014/main" id="{BDBFB773-DAD5-737F-6950-98B3BB592EDA}"/>
                </a:ext>
                <a:ext uri="{C183D7F6-B498-43B3-948B-1728B52AA6E4}">
                  <adec:decorative xmlns:adec="http://schemas.microsoft.com/office/drawing/2017/decorative" val="1"/>
                </a:ext>
              </a:extLst>
            </p:cNvPr>
            <p:cNvGrpSpPr/>
            <p:nvPr/>
          </p:nvGrpSpPr>
          <p:grpSpPr>
            <a:xfrm>
              <a:off x="1108311" y="3076513"/>
              <a:ext cx="10561471" cy="1134655"/>
              <a:chOff x="1093831" y="2807333"/>
              <a:chExt cx="10575611" cy="1152709"/>
            </a:xfrm>
          </p:grpSpPr>
          <p:sp>
            <p:nvSpPr>
              <p:cNvPr id="16" name="Rectangle 15">
                <a:extLst>
                  <a:ext uri="{FF2B5EF4-FFF2-40B4-BE49-F238E27FC236}">
                    <a16:creationId xmlns:a16="http://schemas.microsoft.com/office/drawing/2014/main" id="{011E8DE8-93BF-2FD7-4FC4-A754598046D8}"/>
                  </a:ext>
                </a:extLst>
              </p:cNvPr>
              <p:cNvSpPr/>
              <p:nvPr/>
            </p:nvSpPr>
            <p:spPr>
              <a:xfrm>
                <a:off x="1093831" y="2807333"/>
                <a:ext cx="61899" cy="11527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id="{9E37A001-503F-3991-346E-45A04A72B6A1}"/>
                  </a:ext>
                </a:extLst>
              </p:cNvPr>
              <p:cNvSpPr txBox="1"/>
              <p:nvPr/>
            </p:nvSpPr>
            <p:spPr>
              <a:xfrm>
                <a:off x="1159653" y="2961577"/>
                <a:ext cx="10509789" cy="844219"/>
              </a:xfrm>
              <a:prstGeom prst="rect">
                <a:avLst/>
              </a:prstGeom>
              <a:no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rPr>
                  <a:t>Housing </a:t>
                </a:r>
                <a:r>
                  <a:rPr kumimoji="0" lang="en-US" sz="1600" b="1" i="0" u="none" strike="noStrike" kern="1200" cap="none" spc="0" normalizeH="0" baseline="0" noProof="0">
                    <a:ln>
                      <a:noFill/>
                    </a:ln>
                    <a:solidFill>
                      <a:srgbClr val="2D2A30">
                        <a:lumMod val="90000"/>
                        <a:lumOff val="10000"/>
                      </a:srgbClr>
                    </a:solidFill>
                    <a:effectLst/>
                    <a:uLnTx/>
                    <a:uFillTx/>
                    <a:latin typeface="Helvetica" panose="020B0604020202020204" pitchFamily="34" charset="0"/>
                    <a:ea typeface="Calibri" panose="020F0502020204030204" pitchFamily="34" charset="0"/>
                    <a:cs typeface="Helvetica" panose="020B0604020202020204" pitchFamily="34" charset="0"/>
                  </a:rPr>
                  <a:t>(go-live date, 11/1/24):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rPr>
                  <a:t>These supports focus on members who need support to maintain current housing. Eligible members could be connected to rental assistance, utilities, and storage fee assistance and tenancy support services.</a:t>
                </a:r>
              </a:p>
            </p:txBody>
          </p:sp>
        </p:grpSp>
        <p:grpSp>
          <p:nvGrpSpPr>
            <p:cNvPr id="5" name="Graphic 39">
              <a:extLst>
                <a:ext uri="{FF2B5EF4-FFF2-40B4-BE49-F238E27FC236}">
                  <a16:creationId xmlns:a16="http://schemas.microsoft.com/office/drawing/2014/main" id="{6E7ED9BE-B26F-822C-ED04-641D5901AB3C}"/>
                </a:ext>
              </a:extLst>
            </p:cNvPr>
            <p:cNvGrpSpPr/>
            <p:nvPr/>
          </p:nvGrpSpPr>
          <p:grpSpPr>
            <a:xfrm>
              <a:off x="257062" y="3309333"/>
              <a:ext cx="708395" cy="694929"/>
              <a:chOff x="1976712" y="4951547"/>
              <a:chExt cx="929765" cy="925364"/>
            </a:xfrm>
          </p:grpSpPr>
          <p:grpSp>
            <p:nvGrpSpPr>
              <p:cNvPr id="25" name="Graphic 39">
                <a:extLst>
                  <a:ext uri="{FF2B5EF4-FFF2-40B4-BE49-F238E27FC236}">
                    <a16:creationId xmlns:a16="http://schemas.microsoft.com/office/drawing/2014/main" id="{68AA01EF-DAA4-7931-5FCC-A4249552AE8C}"/>
                  </a:ext>
                </a:extLst>
              </p:cNvPr>
              <p:cNvGrpSpPr/>
              <p:nvPr/>
            </p:nvGrpSpPr>
            <p:grpSpPr>
              <a:xfrm>
                <a:off x="1976712" y="4951547"/>
                <a:ext cx="929765" cy="925364"/>
                <a:chOff x="1976712" y="4951547"/>
                <a:chExt cx="929765" cy="925364"/>
              </a:xfrm>
            </p:grpSpPr>
            <p:sp>
              <p:nvSpPr>
                <p:cNvPr id="33" name="Freeform 32">
                  <a:extLst>
                    <a:ext uri="{FF2B5EF4-FFF2-40B4-BE49-F238E27FC236}">
                      <a16:creationId xmlns:a16="http://schemas.microsoft.com/office/drawing/2014/main" id="{4FD40F48-17C7-B783-45D9-4AF0F246B0AD}"/>
                    </a:ext>
                  </a:extLst>
                </p:cNvPr>
                <p:cNvSpPr/>
                <p:nvPr/>
              </p:nvSpPr>
              <p:spPr>
                <a:xfrm>
                  <a:off x="1988662" y="4967001"/>
                  <a:ext cx="905863" cy="901575"/>
                </a:xfrm>
                <a:custGeom>
                  <a:avLst/>
                  <a:gdLst>
                    <a:gd name="connsiteX0" fmla="*/ 452932 w 905863"/>
                    <a:gd name="connsiteY0" fmla="*/ 901576 h 901575"/>
                    <a:gd name="connsiteX1" fmla="*/ 0 w 905863"/>
                    <a:gd name="connsiteY1" fmla="*/ 450788 h 901575"/>
                    <a:gd name="connsiteX2" fmla="*/ 452932 w 905863"/>
                    <a:gd name="connsiteY2" fmla="*/ 0 h 901575"/>
                    <a:gd name="connsiteX3" fmla="*/ 905864 w 905863"/>
                    <a:gd name="connsiteY3" fmla="*/ 450788 h 901575"/>
                    <a:gd name="connsiteX4" fmla="*/ 452932 w 905863"/>
                    <a:gd name="connsiteY4" fmla="*/ 901576 h 90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863" h="901575">
                      <a:moveTo>
                        <a:pt x="452932" y="901576"/>
                      </a:moveTo>
                      <a:cubicBezTo>
                        <a:pt x="203162" y="901576"/>
                        <a:pt x="0" y="699376"/>
                        <a:pt x="0" y="450788"/>
                      </a:cubicBezTo>
                      <a:cubicBezTo>
                        <a:pt x="0" y="202200"/>
                        <a:pt x="203162" y="0"/>
                        <a:pt x="452932" y="0"/>
                      </a:cubicBezTo>
                      <a:cubicBezTo>
                        <a:pt x="702702" y="0"/>
                        <a:pt x="905864" y="202200"/>
                        <a:pt x="905864" y="450788"/>
                      </a:cubicBezTo>
                      <a:cubicBezTo>
                        <a:pt x="905864" y="699376"/>
                        <a:pt x="702702" y="901576"/>
                        <a:pt x="452932" y="901576"/>
                      </a:cubicBezTo>
                      <a:close/>
                    </a:path>
                  </a:pathLst>
                </a:custGeom>
                <a:solidFill>
                  <a:srgbClr val="8B30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34" name="Freeform 33">
                  <a:extLst>
                    <a:ext uri="{FF2B5EF4-FFF2-40B4-BE49-F238E27FC236}">
                      <a16:creationId xmlns:a16="http://schemas.microsoft.com/office/drawing/2014/main" id="{44561071-642C-AF8E-1778-EE170F3FCB42}"/>
                    </a:ext>
                  </a:extLst>
                </p:cNvPr>
                <p:cNvSpPr/>
                <p:nvPr/>
              </p:nvSpPr>
              <p:spPr>
                <a:xfrm>
                  <a:off x="1976712" y="4951547"/>
                  <a:ext cx="929765" cy="925364"/>
                </a:xfrm>
                <a:custGeom>
                  <a:avLst/>
                  <a:gdLst>
                    <a:gd name="connsiteX0" fmla="*/ 464883 w 929765"/>
                    <a:gd name="connsiteY0" fmla="*/ 23788 h 925364"/>
                    <a:gd name="connsiteX1" fmla="*/ 905864 w 929765"/>
                    <a:gd name="connsiteY1" fmla="*/ 462682 h 925364"/>
                    <a:gd name="connsiteX2" fmla="*/ 464883 w 929765"/>
                    <a:gd name="connsiteY2" fmla="*/ 901576 h 925364"/>
                    <a:gd name="connsiteX3" fmla="*/ 23901 w 929765"/>
                    <a:gd name="connsiteY3" fmla="*/ 462682 h 925364"/>
                    <a:gd name="connsiteX4" fmla="*/ 464883 w 929765"/>
                    <a:gd name="connsiteY4" fmla="*/ 23788 h 925364"/>
                    <a:gd name="connsiteX5" fmla="*/ 464883 w 929765"/>
                    <a:gd name="connsiteY5" fmla="*/ 0 h 925364"/>
                    <a:gd name="connsiteX6" fmla="*/ 0 w 929765"/>
                    <a:gd name="connsiteY6" fmla="*/ 462682 h 925364"/>
                    <a:gd name="connsiteX7" fmla="*/ 464883 w 929765"/>
                    <a:gd name="connsiteY7" fmla="*/ 925364 h 925364"/>
                    <a:gd name="connsiteX8" fmla="*/ 929765 w 929765"/>
                    <a:gd name="connsiteY8" fmla="*/ 462682 h 925364"/>
                    <a:gd name="connsiteX9" fmla="*/ 464883 w 929765"/>
                    <a:gd name="connsiteY9" fmla="*/ 0 h 925364"/>
                    <a:gd name="connsiteX10" fmla="*/ 464883 w 929765"/>
                    <a:gd name="connsiteY10" fmla="*/ 0 h 92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9765" h="925364">
                      <a:moveTo>
                        <a:pt x="464883" y="23788"/>
                      </a:moveTo>
                      <a:cubicBezTo>
                        <a:pt x="708438" y="23788"/>
                        <a:pt x="905864" y="220280"/>
                        <a:pt x="905864" y="462682"/>
                      </a:cubicBezTo>
                      <a:cubicBezTo>
                        <a:pt x="905864" y="705085"/>
                        <a:pt x="708438" y="901576"/>
                        <a:pt x="464883" y="901576"/>
                      </a:cubicBezTo>
                      <a:cubicBezTo>
                        <a:pt x="221327" y="901576"/>
                        <a:pt x="23901" y="705085"/>
                        <a:pt x="23901" y="462682"/>
                      </a:cubicBezTo>
                      <a:cubicBezTo>
                        <a:pt x="23901" y="220280"/>
                        <a:pt x="221327" y="23788"/>
                        <a:pt x="464883" y="23788"/>
                      </a:cubicBezTo>
                      <a:moveTo>
                        <a:pt x="464883" y="0"/>
                      </a:moveTo>
                      <a:cubicBezTo>
                        <a:pt x="208659" y="0"/>
                        <a:pt x="0" y="207434"/>
                        <a:pt x="0" y="462682"/>
                      </a:cubicBezTo>
                      <a:cubicBezTo>
                        <a:pt x="0" y="717930"/>
                        <a:pt x="208420" y="925364"/>
                        <a:pt x="464883" y="925364"/>
                      </a:cubicBezTo>
                      <a:cubicBezTo>
                        <a:pt x="721345" y="925364"/>
                        <a:pt x="929765" y="717930"/>
                        <a:pt x="929765" y="462682"/>
                      </a:cubicBezTo>
                      <a:cubicBezTo>
                        <a:pt x="929765" y="207434"/>
                        <a:pt x="721106" y="0"/>
                        <a:pt x="464883" y="0"/>
                      </a:cubicBezTo>
                      <a:lnTo>
                        <a:pt x="464883" y="0"/>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grpSp>
          <p:grpSp>
            <p:nvGrpSpPr>
              <p:cNvPr id="26" name="Graphic 39">
                <a:extLst>
                  <a:ext uri="{FF2B5EF4-FFF2-40B4-BE49-F238E27FC236}">
                    <a16:creationId xmlns:a16="http://schemas.microsoft.com/office/drawing/2014/main" id="{9B0A7434-7566-0226-948E-7A2AC68FC0EF}"/>
                  </a:ext>
                </a:extLst>
              </p:cNvPr>
              <p:cNvGrpSpPr/>
              <p:nvPr/>
            </p:nvGrpSpPr>
            <p:grpSpPr>
              <a:xfrm>
                <a:off x="2219072" y="5168971"/>
                <a:ext cx="444088" cy="490514"/>
                <a:chOff x="2219072" y="5168971"/>
                <a:chExt cx="444088" cy="490514"/>
              </a:xfrm>
            </p:grpSpPr>
            <p:sp>
              <p:nvSpPr>
                <p:cNvPr id="27" name="Freeform 26">
                  <a:extLst>
                    <a:ext uri="{FF2B5EF4-FFF2-40B4-BE49-F238E27FC236}">
                      <a16:creationId xmlns:a16="http://schemas.microsoft.com/office/drawing/2014/main" id="{106BAA34-0CBF-16E0-4C6D-1456E76CF57F}"/>
                    </a:ext>
                  </a:extLst>
                </p:cNvPr>
                <p:cNvSpPr/>
                <p:nvPr/>
              </p:nvSpPr>
              <p:spPr>
                <a:xfrm>
                  <a:off x="2227617" y="5177535"/>
                  <a:ext cx="427237" cy="236277"/>
                </a:xfrm>
                <a:custGeom>
                  <a:avLst/>
                  <a:gdLst>
                    <a:gd name="connsiteX0" fmla="*/ 23005 w 427237"/>
                    <a:gd name="connsiteY0" fmla="*/ 233601 h 236277"/>
                    <a:gd name="connsiteX1" fmla="*/ 35673 w 427237"/>
                    <a:gd name="connsiteY1" fmla="*/ 233601 h 236277"/>
                    <a:gd name="connsiteX2" fmla="*/ 47863 w 427237"/>
                    <a:gd name="connsiteY2" fmla="*/ 221469 h 236277"/>
                    <a:gd name="connsiteX3" fmla="*/ 207524 w 427237"/>
                    <a:gd name="connsiteY3" fmla="*/ 62563 h 236277"/>
                    <a:gd name="connsiteX4" fmla="*/ 220192 w 427237"/>
                    <a:gd name="connsiteY4" fmla="*/ 62563 h 236277"/>
                    <a:gd name="connsiteX5" fmla="*/ 379853 w 427237"/>
                    <a:gd name="connsiteY5" fmla="*/ 221469 h 236277"/>
                    <a:gd name="connsiteX6" fmla="*/ 392043 w 427237"/>
                    <a:gd name="connsiteY6" fmla="*/ 233601 h 236277"/>
                    <a:gd name="connsiteX7" fmla="*/ 404711 w 427237"/>
                    <a:gd name="connsiteY7" fmla="*/ 233601 h 236277"/>
                    <a:gd name="connsiteX8" fmla="*/ 424549 w 427237"/>
                    <a:gd name="connsiteY8" fmla="*/ 213857 h 236277"/>
                    <a:gd name="connsiteX9" fmla="*/ 424549 w 427237"/>
                    <a:gd name="connsiteY9" fmla="*/ 201249 h 236277"/>
                    <a:gd name="connsiteX10" fmla="*/ 379614 w 427237"/>
                    <a:gd name="connsiteY10" fmla="*/ 156765 h 236277"/>
                    <a:gd name="connsiteX11" fmla="*/ 258195 w 427237"/>
                    <a:gd name="connsiteY11" fmla="*/ 36158 h 236277"/>
                    <a:gd name="connsiteX12" fmla="*/ 227362 w 427237"/>
                    <a:gd name="connsiteY12" fmla="*/ 5709 h 236277"/>
                    <a:gd name="connsiteX13" fmla="*/ 199159 w 427237"/>
                    <a:gd name="connsiteY13" fmla="*/ 5709 h 236277"/>
                    <a:gd name="connsiteX14" fmla="*/ 168565 w 427237"/>
                    <a:gd name="connsiteY14" fmla="*/ 36158 h 236277"/>
                    <a:gd name="connsiteX15" fmla="*/ 95426 w 427237"/>
                    <a:gd name="connsiteY15" fmla="*/ 108950 h 236277"/>
                    <a:gd name="connsiteX16" fmla="*/ 95426 w 427237"/>
                    <a:gd name="connsiteY16" fmla="*/ 67321 h 236277"/>
                    <a:gd name="connsiteX17" fmla="*/ 99012 w 427237"/>
                    <a:gd name="connsiteY17" fmla="*/ 67321 h 236277"/>
                    <a:gd name="connsiteX18" fmla="*/ 107616 w 427237"/>
                    <a:gd name="connsiteY18" fmla="*/ 58757 h 236277"/>
                    <a:gd name="connsiteX19" fmla="*/ 107616 w 427237"/>
                    <a:gd name="connsiteY19" fmla="*/ 32828 h 236277"/>
                    <a:gd name="connsiteX20" fmla="*/ 99012 w 427237"/>
                    <a:gd name="connsiteY20" fmla="*/ 24264 h 236277"/>
                    <a:gd name="connsiteX21" fmla="*/ 43321 w 427237"/>
                    <a:gd name="connsiteY21" fmla="*/ 24264 h 236277"/>
                    <a:gd name="connsiteX22" fmla="*/ 34717 w 427237"/>
                    <a:gd name="connsiteY22" fmla="*/ 32828 h 236277"/>
                    <a:gd name="connsiteX23" fmla="*/ 34717 w 427237"/>
                    <a:gd name="connsiteY23" fmla="*/ 58757 h 236277"/>
                    <a:gd name="connsiteX24" fmla="*/ 43321 w 427237"/>
                    <a:gd name="connsiteY24" fmla="*/ 67321 h 236277"/>
                    <a:gd name="connsiteX25" fmla="*/ 46907 w 427237"/>
                    <a:gd name="connsiteY25" fmla="*/ 67321 h 236277"/>
                    <a:gd name="connsiteX26" fmla="*/ 46907 w 427237"/>
                    <a:gd name="connsiteY26" fmla="*/ 157241 h 236277"/>
                    <a:gd name="connsiteX27" fmla="*/ 2689 w 427237"/>
                    <a:gd name="connsiteY27" fmla="*/ 201249 h 236277"/>
                    <a:gd name="connsiteX28" fmla="*/ 2689 w 427237"/>
                    <a:gd name="connsiteY28" fmla="*/ 213857 h 236277"/>
                    <a:gd name="connsiteX29" fmla="*/ 22527 w 427237"/>
                    <a:gd name="connsiteY29" fmla="*/ 233601 h 236277"/>
                    <a:gd name="connsiteX30" fmla="*/ 22527 w 427237"/>
                    <a:gd name="connsiteY30" fmla="*/ 233601 h 23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7237" h="236277">
                      <a:moveTo>
                        <a:pt x="23005" y="233601"/>
                      </a:moveTo>
                      <a:cubicBezTo>
                        <a:pt x="26590" y="237169"/>
                        <a:pt x="32327" y="237169"/>
                        <a:pt x="35673" y="233601"/>
                      </a:cubicBezTo>
                      <a:lnTo>
                        <a:pt x="47863" y="221469"/>
                      </a:lnTo>
                      <a:lnTo>
                        <a:pt x="207524" y="62563"/>
                      </a:lnTo>
                      <a:cubicBezTo>
                        <a:pt x="211109" y="58995"/>
                        <a:pt x="216846" y="58995"/>
                        <a:pt x="220192" y="62563"/>
                      </a:cubicBezTo>
                      <a:lnTo>
                        <a:pt x="379853" y="221469"/>
                      </a:lnTo>
                      <a:lnTo>
                        <a:pt x="392043" y="233601"/>
                      </a:lnTo>
                      <a:cubicBezTo>
                        <a:pt x="395628" y="237169"/>
                        <a:pt x="401365" y="237169"/>
                        <a:pt x="404711" y="233601"/>
                      </a:cubicBezTo>
                      <a:lnTo>
                        <a:pt x="424549" y="213857"/>
                      </a:lnTo>
                      <a:cubicBezTo>
                        <a:pt x="428134" y="210288"/>
                        <a:pt x="428134" y="204579"/>
                        <a:pt x="424549" y="201249"/>
                      </a:cubicBezTo>
                      <a:lnTo>
                        <a:pt x="379614" y="156765"/>
                      </a:lnTo>
                      <a:lnTo>
                        <a:pt x="258195" y="36158"/>
                      </a:lnTo>
                      <a:lnTo>
                        <a:pt x="227362" y="5709"/>
                      </a:lnTo>
                      <a:cubicBezTo>
                        <a:pt x="219475" y="-1903"/>
                        <a:pt x="207046" y="-1903"/>
                        <a:pt x="199159" y="5709"/>
                      </a:cubicBezTo>
                      <a:lnTo>
                        <a:pt x="168565" y="36158"/>
                      </a:lnTo>
                      <a:lnTo>
                        <a:pt x="95426" y="108950"/>
                      </a:lnTo>
                      <a:lnTo>
                        <a:pt x="95426" y="67321"/>
                      </a:lnTo>
                      <a:lnTo>
                        <a:pt x="99012" y="67321"/>
                      </a:lnTo>
                      <a:cubicBezTo>
                        <a:pt x="103792" y="67321"/>
                        <a:pt x="107616" y="63515"/>
                        <a:pt x="107616" y="58757"/>
                      </a:cubicBezTo>
                      <a:lnTo>
                        <a:pt x="107616" y="32828"/>
                      </a:lnTo>
                      <a:cubicBezTo>
                        <a:pt x="107616" y="28070"/>
                        <a:pt x="103792" y="24264"/>
                        <a:pt x="99012" y="24264"/>
                      </a:cubicBezTo>
                      <a:lnTo>
                        <a:pt x="43321" y="24264"/>
                      </a:lnTo>
                      <a:cubicBezTo>
                        <a:pt x="38541" y="24264"/>
                        <a:pt x="34717" y="28070"/>
                        <a:pt x="34717" y="32828"/>
                      </a:cubicBezTo>
                      <a:lnTo>
                        <a:pt x="34717" y="58757"/>
                      </a:lnTo>
                      <a:cubicBezTo>
                        <a:pt x="34717" y="63515"/>
                        <a:pt x="38541" y="67321"/>
                        <a:pt x="43321" y="67321"/>
                      </a:cubicBezTo>
                      <a:lnTo>
                        <a:pt x="46907" y="67321"/>
                      </a:lnTo>
                      <a:lnTo>
                        <a:pt x="46907" y="157241"/>
                      </a:lnTo>
                      <a:lnTo>
                        <a:pt x="2689" y="201249"/>
                      </a:lnTo>
                      <a:cubicBezTo>
                        <a:pt x="-896" y="204817"/>
                        <a:pt x="-896" y="210526"/>
                        <a:pt x="2689" y="213857"/>
                      </a:cubicBezTo>
                      <a:lnTo>
                        <a:pt x="22527" y="233601"/>
                      </a:lnTo>
                      <a:lnTo>
                        <a:pt x="22527" y="233601"/>
                      </a:lnTo>
                      <a:close/>
                    </a:path>
                  </a:pathLst>
                </a:custGeom>
                <a:solidFill>
                  <a:srgbClr val="FFFFFF">
                    <a:alpha val="21000"/>
                  </a:srgb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28" name="Freeform 27">
                  <a:extLst>
                    <a:ext uri="{FF2B5EF4-FFF2-40B4-BE49-F238E27FC236}">
                      <a16:creationId xmlns:a16="http://schemas.microsoft.com/office/drawing/2014/main" id="{60EB61BC-757C-8D53-CAEE-9DA08A45E4CF}"/>
                    </a:ext>
                  </a:extLst>
                </p:cNvPr>
                <p:cNvSpPr/>
                <p:nvPr/>
              </p:nvSpPr>
              <p:spPr>
                <a:xfrm>
                  <a:off x="2219072" y="5168971"/>
                  <a:ext cx="444088" cy="490514"/>
                </a:xfrm>
                <a:custGeom>
                  <a:avLst/>
                  <a:gdLst>
                    <a:gd name="connsiteX0" fmla="*/ 17687 w 444088"/>
                    <a:gd name="connsiteY0" fmla="*/ 215998 h 490514"/>
                    <a:gd name="connsiteX1" fmla="*/ 17687 w 444088"/>
                    <a:gd name="connsiteY1" fmla="*/ 215998 h 490514"/>
                    <a:gd name="connsiteX2" fmla="*/ 61905 w 444088"/>
                    <a:gd name="connsiteY2" fmla="*/ 171989 h 490514"/>
                    <a:gd name="connsiteX3" fmla="*/ 61905 w 444088"/>
                    <a:gd name="connsiteY3" fmla="*/ 171989 h 490514"/>
                    <a:gd name="connsiteX4" fmla="*/ 110425 w 444088"/>
                    <a:gd name="connsiteY4" fmla="*/ 123699 h 490514"/>
                    <a:gd name="connsiteX5" fmla="*/ 183563 w 444088"/>
                    <a:gd name="connsiteY5" fmla="*/ 50907 h 490514"/>
                    <a:gd name="connsiteX6" fmla="*/ 214157 w 444088"/>
                    <a:gd name="connsiteY6" fmla="*/ 20458 h 490514"/>
                    <a:gd name="connsiteX7" fmla="*/ 217981 w 444088"/>
                    <a:gd name="connsiteY7" fmla="*/ 18079 h 490514"/>
                    <a:gd name="connsiteX8" fmla="*/ 222283 w 444088"/>
                    <a:gd name="connsiteY8" fmla="*/ 17365 h 490514"/>
                    <a:gd name="connsiteX9" fmla="*/ 226585 w 444088"/>
                    <a:gd name="connsiteY9" fmla="*/ 18079 h 490514"/>
                    <a:gd name="connsiteX10" fmla="*/ 230410 w 444088"/>
                    <a:gd name="connsiteY10" fmla="*/ 20458 h 490514"/>
                    <a:gd name="connsiteX11" fmla="*/ 230410 w 444088"/>
                    <a:gd name="connsiteY11" fmla="*/ 20458 h 490514"/>
                    <a:gd name="connsiteX12" fmla="*/ 261243 w 444088"/>
                    <a:gd name="connsiteY12" fmla="*/ 50907 h 490514"/>
                    <a:gd name="connsiteX13" fmla="*/ 261243 w 444088"/>
                    <a:gd name="connsiteY13" fmla="*/ 50907 h 490514"/>
                    <a:gd name="connsiteX14" fmla="*/ 382662 w 444088"/>
                    <a:gd name="connsiteY14" fmla="*/ 171514 h 490514"/>
                    <a:gd name="connsiteX15" fmla="*/ 427596 w 444088"/>
                    <a:gd name="connsiteY15" fmla="*/ 215998 h 490514"/>
                    <a:gd name="connsiteX16" fmla="*/ 427596 w 444088"/>
                    <a:gd name="connsiteY16" fmla="*/ 215998 h 490514"/>
                    <a:gd name="connsiteX17" fmla="*/ 427596 w 444088"/>
                    <a:gd name="connsiteY17" fmla="*/ 215998 h 490514"/>
                    <a:gd name="connsiteX18" fmla="*/ 427596 w 444088"/>
                    <a:gd name="connsiteY18" fmla="*/ 215998 h 490514"/>
                    <a:gd name="connsiteX19" fmla="*/ 427596 w 444088"/>
                    <a:gd name="connsiteY19" fmla="*/ 216235 h 490514"/>
                    <a:gd name="connsiteX20" fmla="*/ 427596 w 444088"/>
                    <a:gd name="connsiteY20" fmla="*/ 216235 h 490514"/>
                    <a:gd name="connsiteX21" fmla="*/ 407758 w 444088"/>
                    <a:gd name="connsiteY21" fmla="*/ 236218 h 490514"/>
                    <a:gd name="connsiteX22" fmla="*/ 407758 w 444088"/>
                    <a:gd name="connsiteY22" fmla="*/ 236218 h 490514"/>
                    <a:gd name="connsiteX23" fmla="*/ 407758 w 444088"/>
                    <a:gd name="connsiteY23" fmla="*/ 236218 h 490514"/>
                    <a:gd name="connsiteX24" fmla="*/ 407758 w 444088"/>
                    <a:gd name="connsiteY24" fmla="*/ 236218 h 490514"/>
                    <a:gd name="connsiteX25" fmla="*/ 407758 w 444088"/>
                    <a:gd name="connsiteY25" fmla="*/ 236218 h 490514"/>
                    <a:gd name="connsiteX26" fmla="*/ 395568 w 444088"/>
                    <a:gd name="connsiteY26" fmla="*/ 224086 h 490514"/>
                    <a:gd name="connsiteX27" fmla="*/ 235907 w 444088"/>
                    <a:gd name="connsiteY27" fmla="*/ 65180 h 490514"/>
                    <a:gd name="connsiteX28" fmla="*/ 229932 w 444088"/>
                    <a:gd name="connsiteY28" fmla="*/ 61374 h 490514"/>
                    <a:gd name="connsiteX29" fmla="*/ 223239 w 444088"/>
                    <a:gd name="connsiteY29" fmla="*/ 60184 h 490514"/>
                    <a:gd name="connsiteX30" fmla="*/ 216547 w 444088"/>
                    <a:gd name="connsiteY30" fmla="*/ 61374 h 490514"/>
                    <a:gd name="connsiteX31" fmla="*/ 210811 w 444088"/>
                    <a:gd name="connsiteY31" fmla="*/ 65180 h 490514"/>
                    <a:gd name="connsiteX32" fmla="*/ 210811 w 444088"/>
                    <a:gd name="connsiteY32" fmla="*/ 65180 h 490514"/>
                    <a:gd name="connsiteX33" fmla="*/ 51149 w 444088"/>
                    <a:gd name="connsiteY33" fmla="*/ 224086 h 490514"/>
                    <a:gd name="connsiteX34" fmla="*/ 38959 w 444088"/>
                    <a:gd name="connsiteY34" fmla="*/ 236218 h 490514"/>
                    <a:gd name="connsiteX35" fmla="*/ 38959 w 444088"/>
                    <a:gd name="connsiteY35" fmla="*/ 236218 h 490514"/>
                    <a:gd name="connsiteX36" fmla="*/ 38959 w 444088"/>
                    <a:gd name="connsiteY36" fmla="*/ 236218 h 490514"/>
                    <a:gd name="connsiteX37" fmla="*/ 38959 w 444088"/>
                    <a:gd name="connsiteY37" fmla="*/ 236218 h 490514"/>
                    <a:gd name="connsiteX38" fmla="*/ 38959 w 444088"/>
                    <a:gd name="connsiteY38" fmla="*/ 236218 h 490514"/>
                    <a:gd name="connsiteX39" fmla="*/ 19121 w 444088"/>
                    <a:gd name="connsiteY39" fmla="*/ 216473 h 490514"/>
                    <a:gd name="connsiteX40" fmla="*/ 19121 w 444088"/>
                    <a:gd name="connsiteY40" fmla="*/ 216473 h 490514"/>
                    <a:gd name="connsiteX41" fmla="*/ 19121 w 444088"/>
                    <a:gd name="connsiteY41" fmla="*/ 216473 h 490514"/>
                    <a:gd name="connsiteX42" fmla="*/ 19121 w 444088"/>
                    <a:gd name="connsiteY42" fmla="*/ 216473 h 490514"/>
                    <a:gd name="connsiteX43" fmla="*/ 52344 w 444088"/>
                    <a:gd name="connsiteY43" fmla="*/ 41154 h 490514"/>
                    <a:gd name="connsiteX44" fmla="*/ 108034 w 444088"/>
                    <a:gd name="connsiteY44" fmla="*/ 41154 h 490514"/>
                    <a:gd name="connsiteX45" fmla="*/ 108034 w 444088"/>
                    <a:gd name="connsiteY45" fmla="*/ 67083 h 490514"/>
                    <a:gd name="connsiteX46" fmla="*/ 104449 w 444088"/>
                    <a:gd name="connsiteY46" fmla="*/ 67083 h 490514"/>
                    <a:gd name="connsiteX47" fmla="*/ 98235 w 444088"/>
                    <a:gd name="connsiteY47" fmla="*/ 69700 h 490514"/>
                    <a:gd name="connsiteX48" fmla="*/ 95606 w 444088"/>
                    <a:gd name="connsiteY48" fmla="*/ 75885 h 490514"/>
                    <a:gd name="connsiteX49" fmla="*/ 95606 w 444088"/>
                    <a:gd name="connsiteY49" fmla="*/ 113946 h 490514"/>
                    <a:gd name="connsiteX50" fmla="*/ 64295 w 444088"/>
                    <a:gd name="connsiteY50" fmla="*/ 145109 h 490514"/>
                    <a:gd name="connsiteX51" fmla="*/ 64295 w 444088"/>
                    <a:gd name="connsiteY51" fmla="*/ 75885 h 490514"/>
                    <a:gd name="connsiteX52" fmla="*/ 61666 w 444088"/>
                    <a:gd name="connsiteY52" fmla="*/ 69700 h 490514"/>
                    <a:gd name="connsiteX53" fmla="*/ 55451 w 444088"/>
                    <a:gd name="connsiteY53" fmla="*/ 67083 h 490514"/>
                    <a:gd name="connsiteX54" fmla="*/ 51866 w 444088"/>
                    <a:gd name="connsiteY54" fmla="*/ 67083 h 490514"/>
                    <a:gd name="connsiteX55" fmla="*/ 51866 w 444088"/>
                    <a:gd name="connsiteY55" fmla="*/ 41154 h 490514"/>
                    <a:gd name="connsiteX56" fmla="*/ 51866 w 444088"/>
                    <a:gd name="connsiteY56" fmla="*/ 41154 h 490514"/>
                    <a:gd name="connsiteX57" fmla="*/ 5497 w 444088"/>
                    <a:gd name="connsiteY57" fmla="*/ 228605 h 490514"/>
                    <a:gd name="connsiteX58" fmla="*/ 25336 w 444088"/>
                    <a:gd name="connsiteY58" fmla="*/ 248350 h 490514"/>
                    <a:gd name="connsiteX59" fmla="*/ 31072 w 444088"/>
                    <a:gd name="connsiteY59" fmla="*/ 252156 h 490514"/>
                    <a:gd name="connsiteX60" fmla="*/ 37764 w 444088"/>
                    <a:gd name="connsiteY60" fmla="*/ 253345 h 490514"/>
                    <a:gd name="connsiteX61" fmla="*/ 44457 w 444088"/>
                    <a:gd name="connsiteY61" fmla="*/ 252156 h 490514"/>
                    <a:gd name="connsiteX62" fmla="*/ 47564 w 444088"/>
                    <a:gd name="connsiteY62" fmla="*/ 250015 h 490514"/>
                    <a:gd name="connsiteX63" fmla="*/ 47564 w 444088"/>
                    <a:gd name="connsiteY63" fmla="*/ 431044 h 490514"/>
                    <a:gd name="connsiteX64" fmla="*/ 42545 w 444088"/>
                    <a:gd name="connsiteY64" fmla="*/ 434136 h 490514"/>
                    <a:gd name="connsiteX65" fmla="*/ 38242 w 444088"/>
                    <a:gd name="connsiteY65" fmla="*/ 444603 h 490514"/>
                    <a:gd name="connsiteX66" fmla="*/ 38242 w 444088"/>
                    <a:gd name="connsiteY66" fmla="*/ 475766 h 490514"/>
                    <a:gd name="connsiteX67" fmla="*/ 42545 w 444088"/>
                    <a:gd name="connsiteY67" fmla="*/ 486232 h 490514"/>
                    <a:gd name="connsiteX68" fmla="*/ 53061 w 444088"/>
                    <a:gd name="connsiteY68" fmla="*/ 490514 h 490514"/>
                    <a:gd name="connsiteX69" fmla="*/ 391744 w 444088"/>
                    <a:gd name="connsiteY69" fmla="*/ 490514 h 490514"/>
                    <a:gd name="connsiteX70" fmla="*/ 402261 w 444088"/>
                    <a:gd name="connsiteY70" fmla="*/ 486232 h 490514"/>
                    <a:gd name="connsiteX71" fmla="*/ 406563 w 444088"/>
                    <a:gd name="connsiteY71" fmla="*/ 475766 h 490514"/>
                    <a:gd name="connsiteX72" fmla="*/ 406563 w 444088"/>
                    <a:gd name="connsiteY72" fmla="*/ 444603 h 490514"/>
                    <a:gd name="connsiteX73" fmla="*/ 402261 w 444088"/>
                    <a:gd name="connsiteY73" fmla="*/ 434136 h 490514"/>
                    <a:gd name="connsiteX74" fmla="*/ 397242 w 444088"/>
                    <a:gd name="connsiteY74" fmla="*/ 431044 h 490514"/>
                    <a:gd name="connsiteX75" fmla="*/ 397242 w 444088"/>
                    <a:gd name="connsiteY75" fmla="*/ 383229 h 490514"/>
                    <a:gd name="connsiteX76" fmla="*/ 388637 w 444088"/>
                    <a:gd name="connsiteY76" fmla="*/ 374665 h 490514"/>
                    <a:gd name="connsiteX77" fmla="*/ 380033 w 444088"/>
                    <a:gd name="connsiteY77" fmla="*/ 383229 h 490514"/>
                    <a:gd name="connsiteX78" fmla="*/ 380033 w 444088"/>
                    <a:gd name="connsiteY78" fmla="*/ 438656 h 490514"/>
                    <a:gd name="connsiteX79" fmla="*/ 382662 w 444088"/>
                    <a:gd name="connsiteY79" fmla="*/ 444841 h 490514"/>
                    <a:gd name="connsiteX80" fmla="*/ 388876 w 444088"/>
                    <a:gd name="connsiteY80" fmla="*/ 447458 h 490514"/>
                    <a:gd name="connsiteX81" fmla="*/ 389593 w 444088"/>
                    <a:gd name="connsiteY81" fmla="*/ 447458 h 490514"/>
                    <a:gd name="connsiteX82" fmla="*/ 389593 w 444088"/>
                    <a:gd name="connsiteY82" fmla="*/ 473387 h 490514"/>
                    <a:gd name="connsiteX83" fmla="*/ 56168 w 444088"/>
                    <a:gd name="connsiteY83" fmla="*/ 473387 h 490514"/>
                    <a:gd name="connsiteX84" fmla="*/ 56168 w 444088"/>
                    <a:gd name="connsiteY84" fmla="*/ 447458 h 490514"/>
                    <a:gd name="connsiteX85" fmla="*/ 56885 w 444088"/>
                    <a:gd name="connsiteY85" fmla="*/ 447458 h 490514"/>
                    <a:gd name="connsiteX86" fmla="*/ 63100 w 444088"/>
                    <a:gd name="connsiteY86" fmla="*/ 444841 h 490514"/>
                    <a:gd name="connsiteX87" fmla="*/ 65729 w 444088"/>
                    <a:gd name="connsiteY87" fmla="*/ 438656 h 490514"/>
                    <a:gd name="connsiteX88" fmla="*/ 65729 w 444088"/>
                    <a:gd name="connsiteY88" fmla="*/ 233601 h 490514"/>
                    <a:gd name="connsiteX89" fmla="*/ 222761 w 444088"/>
                    <a:gd name="connsiteY89" fmla="*/ 77312 h 490514"/>
                    <a:gd name="connsiteX90" fmla="*/ 222761 w 444088"/>
                    <a:gd name="connsiteY90" fmla="*/ 77312 h 490514"/>
                    <a:gd name="connsiteX91" fmla="*/ 222761 w 444088"/>
                    <a:gd name="connsiteY91" fmla="*/ 77312 h 490514"/>
                    <a:gd name="connsiteX92" fmla="*/ 222761 w 444088"/>
                    <a:gd name="connsiteY92" fmla="*/ 77312 h 490514"/>
                    <a:gd name="connsiteX93" fmla="*/ 222761 w 444088"/>
                    <a:gd name="connsiteY93" fmla="*/ 77312 h 490514"/>
                    <a:gd name="connsiteX94" fmla="*/ 222761 w 444088"/>
                    <a:gd name="connsiteY94" fmla="*/ 77312 h 490514"/>
                    <a:gd name="connsiteX95" fmla="*/ 379794 w 444088"/>
                    <a:gd name="connsiteY95" fmla="*/ 233601 h 490514"/>
                    <a:gd name="connsiteX96" fmla="*/ 379794 w 444088"/>
                    <a:gd name="connsiteY96" fmla="*/ 314243 h 490514"/>
                    <a:gd name="connsiteX97" fmla="*/ 388398 w 444088"/>
                    <a:gd name="connsiteY97" fmla="*/ 322807 h 490514"/>
                    <a:gd name="connsiteX98" fmla="*/ 397003 w 444088"/>
                    <a:gd name="connsiteY98" fmla="*/ 314243 h 490514"/>
                    <a:gd name="connsiteX99" fmla="*/ 397003 w 444088"/>
                    <a:gd name="connsiteY99" fmla="*/ 250015 h 490514"/>
                    <a:gd name="connsiteX100" fmla="*/ 400110 w 444088"/>
                    <a:gd name="connsiteY100" fmla="*/ 252156 h 490514"/>
                    <a:gd name="connsiteX101" fmla="*/ 406802 w 444088"/>
                    <a:gd name="connsiteY101" fmla="*/ 253345 h 490514"/>
                    <a:gd name="connsiteX102" fmla="*/ 413495 w 444088"/>
                    <a:gd name="connsiteY102" fmla="*/ 252156 h 490514"/>
                    <a:gd name="connsiteX103" fmla="*/ 419231 w 444088"/>
                    <a:gd name="connsiteY103" fmla="*/ 248350 h 490514"/>
                    <a:gd name="connsiteX104" fmla="*/ 439069 w 444088"/>
                    <a:gd name="connsiteY104" fmla="*/ 228605 h 490514"/>
                    <a:gd name="connsiteX105" fmla="*/ 442893 w 444088"/>
                    <a:gd name="connsiteY105" fmla="*/ 222896 h 490514"/>
                    <a:gd name="connsiteX106" fmla="*/ 444088 w 444088"/>
                    <a:gd name="connsiteY106" fmla="*/ 216235 h 490514"/>
                    <a:gd name="connsiteX107" fmla="*/ 442893 w 444088"/>
                    <a:gd name="connsiteY107" fmla="*/ 209575 h 490514"/>
                    <a:gd name="connsiteX108" fmla="*/ 439069 w 444088"/>
                    <a:gd name="connsiteY108" fmla="*/ 203866 h 490514"/>
                    <a:gd name="connsiteX109" fmla="*/ 439069 w 444088"/>
                    <a:gd name="connsiteY109" fmla="*/ 203866 h 490514"/>
                    <a:gd name="connsiteX110" fmla="*/ 394134 w 444088"/>
                    <a:gd name="connsiteY110" fmla="*/ 159381 h 490514"/>
                    <a:gd name="connsiteX111" fmla="*/ 272715 w 444088"/>
                    <a:gd name="connsiteY111" fmla="*/ 38775 h 490514"/>
                    <a:gd name="connsiteX112" fmla="*/ 272715 w 444088"/>
                    <a:gd name="connsiteY112" fmla="*/ 38775 h 490514"/>
                    <a:gd name="connsiteX113" fmla="*/ 241882 w 444088"/>
                    <a:gd name="connsiteY113" fmla="*/ 8326 h 490514"/>
                    <a:gd name="connsiteX114" fmla="*/ 241882 w 444088"/>
                    <a:gd name="connsiteY114" fmla="*/ 8326 h 490514"/>
                    <a:gd name="connsiteX115" fmla="*/ 232322 w 444088"/>
                    <a:gd name="connsiteY115" fmla="*/ 2141 h 490514"/>
                    <a:gd name="connsiteX116" fmla="*/ 221566 w 444088"/>
                    <a:gd name="connsiteY116" fmla="*/ 0 h 490514"/>
                    <a:gd name="connsiteX117" fmla="*/ 210811 w 444088"/>
                    <a:gd name="connsiteY117" fmla="*/ 2141 h 490514"/>
                    <a:gd name="connsiteX118" fmla="*/ 201250 w 444088"/>
                    <a:gd name="connsiteY118" fmla="*/ 8326 h 490514"/>
                    <a:gd name="connsiteX119" fmla="*/ 170656 w 444088"/>
                    <a:gd name="connsiteY119" fmla="*/ 38775 h 490514"/>
                    <a:gd name="connsiteX120" fmla="*/ 112337 w 444088"/>
                    <a:gd name="connsiteY120" fmla="*/ 96818 h 490514"/>
                    <a:gd name="connsiteX121" fmla="*/ 112337 w 444088"/>
                    <a:gd name="connsiteY121" fmla="*/ 83735 h 490514"/>
                    <a:gd name="connsiteX122" fmla="*/ 119507 w 444088"/>
                    <a:gd name="connsiteY122" fmla="*/ 79691 h 490514"/>
                    <a:gd name="connsiteX123" fmla="*/ 124526 w 444088"/>
                    <a:gd name="connsiteY123" fmla="*/ 67559 h 490514"/>
                    <a:gd name="connsiteX124" fmla="*/ 124526 w 444088"/>
                    <a:gd name="connsiteY124" fmla="*/ 41629 h 490514"/>
                    <a:gd name="connsiteX125" fmla="*/ 119507 w 444088"/>
                    <a:gd name="connsiteY125" fmla="*/ 29497 h 490514"/>
                    <a:gd name="connsiteX126" fmla="*/ 107317 w 444088"/>
                    <a:gd name="connsiteY126" fmla="*/ 24502 h 490514"/>
                    <a:gd name="connsiteX127" fmla="*/ 51627 w 444088"/>
                    <a:gd name="connsiteY127" fmla="*/ 24502 h 490514"/>
                    <a:gd name="connsiteX128" fmla="*/ 39437 w 444088"/>
                    <a:gd name="connsiteY128" fmla="*/ 29497 h 490514"/>
                    <a:gd name="connsiteX129" fmla="*/ 34418 w 444088"/>
                    <a:gd name="connsiteY129" fmla="*/ 41629 h 490514"/>
                    <a:gd name="connsiteX130" fmla="*/ 34418 w 444088"/>
                    <a:gd name="connsiteY130" fmla="*/ 67559 h 490514"/>
                    <a:gd name="connsiteX131" fmla="*/ 39437 w 444088"/>
                    <a:gd name="connsiteY131" fmla="*/ 79691 h 490514"/>
                    <a:gd name="connsiteX132" fmla="*/ 46608 w 444088"/>
                    <a:gd name="connsiteY132" fmla="*/ 83735 h 490514"/>
                    <a:gd name="connsiteX133" fmla="*/ 46608 w 444088"/>
                    <a:gd name="connsiteY133" fmla="*/ 162474 h 490514"/>
                    <a:gd name="connsiteX134" fmla="*/ 5019 w 444088"/>
                    <a:gd name="connsiteY134" fmla="*/ 203866 h 490514"/>
                    <a:gd name="connsiteX135" fmla="*/ 1195 w 444088"/>
                    <a:gd name="connsiteY135" fmla="*/ 209575 h 490514"/>
                    <a:gd name="connsiteX136" fmla="*/ 0 w 444088"/>
                    <a:gd name="connsiteY136" fmla="*/ 216235 h 490514"/>
                    <a:gd name="connsiteX137" fmla="*/ 1195 w 444088"/>
                    <a:gd name="connsiteY137" fmla="*/ 222896 h 490514"/>
                    <a:gd name="connsiteX138" fmla="*/ 5019 w 444088"/>
                    <a:gd name="connsiteY138" fmla="*/ 228843 h 490514"/>
                    <a:gd name="connsiteX139" fmla="*/ 5019 w 444088"/>
                    <a:gd name="connsiteY139" fmla="*/ 228843 h 49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44088" h="490514">
                      <a:moveTo>
                        <a:pt x="17687" y="215998"/>
                      </a:moveTo>
                      <a:lnTo>
                        <a:pt x="17687" y="215998"/>
                      </a:lnTo>
                      <a:cubicBezTo>
                        <a:pt x="17687" y="215998"/>
                        <a:pt x="61905" y="171989"/>
                        <a:pt x="61905" y="171989"/>
                      </a:cubicBezTo>
                      <a:lnTo>
                        <a:pt x="61905" y="171989"/>
                      </a:lnTo>
                      <a:lnTo>
                        <a:pt x="110425" y="123699"/>
                      </a:lnTo>
                      <a:lnTo>
                        <a:pt x="183563" y="50907"/>
                      </a:lnTo>
                      <a:lnTo>
                        <a:pt x="214157" y="20458"/>
                      </a:lnTo>
                      <a:cubicBezTo>
                        <a:pt x="214157" y="20458"/>
                        <a:pt x="216547" y="18555"/>
                        <a:pt x="217981" y="18079"/>
                      </a:cubicBezTo>
                      <a:cubicBezTo>
                        <a:pt x="219415" y="17603"/>
                        <a:pt x="220849" y="17365"/>
                        <a:pt x="222283" y="17365"/>
                      </a:cubicBezTo>
                      <a:cubicBezTo>
                        <a:pt x="223717" y="17365"/>
                        <a:pt x="225151" y="17603"/>
                        <a:pt x="226585" y="18079"/>
                      </a:cubicBezTo>
                      <a:cubicBezTo>
                        <a:pt x="228019" y="18555"/>
                        <a:pt x="229215" y="19506"/>
                        <a:pt x="230410" y="20458"/>
                      </a:cubicBezTo>
                      <a:lnTo>
                        <a:pt x="230410" y="20458"/>
                      </a:lnTo>
                      <a:lnTo>
                        <a:pt x="261243" y="50907"/>
                      </a:lnTo>
                      <a:lnTo>
                        <a:pt x="261243" y="50907"/>
                      </a:lnTo>
                      <a:lnTo>
                        <a:pt x="382662" y="171514"/>
                      </a:lnTo>
                      <a:lnTo>
                        <a:pt x="427596" y="215998"/>
                      </a:lnTo>
                      <a:lnTo>
                        <a:pt x="427596" y="215998"/>
                      </a:lnTo>
                      <a:cubicBezTo>
                        <a:pt x="427596" y="215998"/>
                        <a:pt x="427596" y="215998"/>
                        <a:pt x="427596" y="215998"/>
                      </a:cubicBezTo>
                      <a:lnTo>
                        <a:pt x="427596" y="215998"/>
                      </a:lnTo>
                      <a:cubicBezTo>
                        <a:pt x="427596" y="215998"/>
                        <a:pt x="427596" y="216235"/>
                        <a:pt x="427596" y="216235"/>
                      </a:cubicBezTo>
                      <a:lnTo>
                        <a:pt x="427596" y="216235"/>
                      </a:lnTo>
                      <a:cubicBezTo>
                        <a:pt x="427596" y="216235"/>
                        <a:pt x="407758" y="236218"/>
                        <a:pt x="407758" y="236218"/>
                      </a:cubicBezTo>
                      <a:lnTo>
                        <a:pt x="407758" y="236218"/>
                      </a:lnTo>
                      <a:cubicBezTo>
                        <a:pt x="407758" y="236218"/>
                        <a:pt x="407758" y="236218"/>
                        <a:pt x="407758" y="236218"/>
                      </a:cubicBezTo>
                      <a:lnTo>
                        <a:pt x="407758" y="236218"/>
                      </a:lnTo>
                      <a:cubicBezTo>
                        <a:pt x="407758" y="236218"/>
                        <a:pt x="407758" y="236218"/>
                        <a:pt x="407758" y="236218"/>
                      </a:cubicBezTo>
                      <a:lnTo>
                        <a:pt x="395568" y="224086"/>
                      </a:lnTo>
                      <a:lnTo>
                        <a:pt x="235907" y="65180"/>
                      </a:lnTo>
                      <a:cubicBezTo>
                        <a:pt x="234234" y="63515"/>
                        <a:pt x="232083" y="62087"/>
                        <a:pt x="229932" y="61374"/>
                      </a:cubicBezTo>
                      <a:cubicBezTo>
                        <a:pt x="227781" y="60422"/>
                        <a:pt x="225629" y="60184"/>
                        <a:pt x="223239" y="60184"/>
                      </a:cubicBezTo>
                      <a:cubicBezTo>
                        <a:pt x="220849" y="60184"/>
                        <a:pt x="218698" y="60660"/>
                        <a:pt x="216547" y="61374"/>
                      </a:cubicBezTo>
                      <a:cubicBezTo>
                        <a:pt x="214396" y="62325"/>
                        <a:pt x="212484" y="63515"/>
                        <a:pt x="210811" y="65180"/>
                      </a:cubicBezTo>
                      <a:lnTo>
                        <a:pt x="210811" y="65180"/>
                      </a:lnTo>
                      <a:lnTo>
                        <a:pt x="51149" y="224086"/>
                      </a:lnTo>
                      <a:lnTo>
                        <a:pt x="38959" y="236218"/>
                      </a:lnTo>
                      <a:lnTo>
                        <a:pt x="38959" y="236218"/>
                      </a:lnTo>
                      <a:cubicBezTo>
                        <a:pt x="38959" y="236218"/>
                        <a:pt x="38959" y="236218"/>
                        <a:pt x="38959" y="236218"/>
                      </a:cubicBezTo>
                      <a:lnTo>
                        <a:pt x="38959" y="236218"/>
                      </a:lnTo>
                      <a:cubicBezTo>
                        <a:pt x="38959" y="236218"/>
                        <a:pt x="38959" y="236218"/>
                        <a:pt x="38959" y="236218"/>
                      </a:cubicBezTo>
                      <a:lnTo>
                        <a:pt x="19121" y="216473"/>
                      </a:lnTo>
                      <a:lnTo>
                        <a:pt x="19121" y="216473"/>
                      </a:lnTo>
                      <a:cubicBezTo>
                        <a:pt x="19121" y="216473"/>
                        <a:pt x="19121" y="216473"/>
                        <a:pt x="19121" y="216473"/>
                      </a:cubicBezTo>
                      <a:lnTo>
                        <a:pt x="19121" y="216473"/>
                      </a:lnTo>
                      <a:close/>
                      <a:moveTo>
                        <a:pt x="52344" y="41154"/>
                      </a:moveTo>
                      <a:lnTo>
                        <a:pt x="108034" y="41154"/>
                      </a:lnTo>
                      <a:lnTo>
                        <a:pt x="108034" y="67083"/>
                      </a:lnTo>
                      <a:lnTo>
                        <a:pt x="104449" y="67083"/>
                      </a:lnTo>
                      <a:cubicBezTo>
                        <a:pt x="102059" y="67083"/>
                        <a:pt x="99908" y="68034"/>
                        <a:pt x="98235" y="69700"/>
                      </a:cubicBezTo>
                      <a:cubicBezTo>
                        <a:pt x="96562" y="71365"/>
                        <a:pt x="95606" y="73506"/>
                        <a:pt x="95606" y="75885"/>
                      </a:cubicBezTo>
                      <a:lnTo>
                        <a:pt x="95606" y="113946"/>
                      </a:lnTo>
                      <a:lnTo>
                        <a:pt x="64295" y="145109"/>
                      </a:lnTo>
                      <a:lnTo>
                        <a:pt x="64295" y="75885"/>
                      </a:lnTo>
                      <a:cubicBezTo>
                        <a:pt x="64295" y="73506"/>
                        <a:pt x="63339" y="71365"/>
                        <a:pt x="61666" y="69700"/>
                      </a:cubicBezTo>
                      <a:cubicBezTo>
                        <a:pt x="59993" y="68034"/>
                        <a:pt x="57841" y="67083"/>
                        <a:pt x="55451" y="67083"/>
                      </a:cubicBezTo>
                      <a:lnTo>
                        <a:pt x="51866" y="67083"/>
                      </a:lnTo>
                      <a:lnTo>
                        <a:pt x="51866" y="41154"/>
                      </a:lnTo>
                      <a:lnTo>
                        <a:pt x="51866" y="41154"/>
                      </a:lnTo>
                      <a:close/>
                      <a:moveTo>
                        <a:pt x="5497" y="228605"/>
                      </a:moveTo>
                      <a:lnTo>
                        <a:pt x="25336" y="248350"/>
                      </a:lnTo>
                      <a:cubicBezTo>
                        <a:pt x="27009" y="250015"/>
                        <a:pt x="29160" y="251442"/>
                        <a:pt x="31072" y="252156"/>
                      </a:cubicBezTo>
                      <a:cubicBezTo>
                        <a:pt x="33223" y="253107"/>
                        <a:pt x="35374" y="253345"/>
                        <a:pt x="37764" y="253345"/>
                      </a:cubicBezTo>
                      <a:cubicBezTo>
                        <a:pt x="40154" y="253345"/>
                        <a:pt x="42306" y="252869"/>
                        <a:pt x="44457" y="252156"/>
                      </a:cubicBezTo>
                      <a:cubicBezTo>
                        <a:pt x="45652" y="251680"/>
                        <a:pt x="46608" y="250728"/>
                        <a:pt x="47564" y="250015"/>
                      </a:cubicBezTo>
                      <a:lnTo>
                        <a:pt x="47564" y="431044"/>
                      </a:lnTo>
                      <a:cubicBezTo>
                        <a:pt x="45652" y="431757"/>
                        <a:pt x="43979" y="432947"/>
                        <a:pt x="42545" y="434136"/>
                      </a:cubicBezTo>
                      <a:cubicBezTo>
                        <a:pt x="39915" y="436753"/>
                        <a:pt x="38242" y="440559"/>
                        <a:pt x="38242" y="444603"/>
                      </a:cubicBezTo>
                      <a:lnTo>
                        <a:pt x="38242" y="475766"/>
                      </a:lnTo>
                      <a:cubicBezTo>
                        <a:pt x="38242" y="479810"/>
                        <a:pt x="39915" y="483616"/>
                        <a:pt x="42545" y="486232"/>
                      </a:cubicBezTo>
                      <a:cubicBezTo>
                        <a:pt x="45174" y="488849"/>
                        <a:pt x="48998" y="490514"/>
                        <a:pt x="53061" y="490514"/>
                      </a:cubicBezTo>
                      <a:lnTo>
                        <a:pt x="391744" y="490514"/>
                      </a:lnTo>
                      <a:cubicBezTo>
                        <a:pt x="395808" y="490514"/>
                        <a:pt x="399632" y="488849"/>
                        <a:pt x="402261" y="486232"/>
                      </a:cubicBezTo>
                      <a:cubicBezTo>
                        <a:pt x="404890" y="483616"/>
                        <a:pt x="406563" y="479810"/>
                        <a:pt x="406563" y="475766"/>
                      </a:cubicBezTo>
                      <a:lnTo>
                        <a:pt x="406563" y="444603"/>
                      </a:lnTo>
                      <a:cubicBezTo>
                        <a:pt x="406563" y="440559"/>
                        <a:pt x="404890" y="436753"/>
                        <a:pt x="402261" y="434136"/>
                      </a:cubicBezTo>
                      <a:cubicBezTo>
                        <a:pt x="400827" y="432709"/>
                        <a:pt x="399154" y="431757"/>
                        <a:pt x="397242" y="431044"/>
                      </a:cubicBezTo>
                      <a:lnTo>
                        <a:pt x="397242" y="383229"/>
                      </a:lnTo>
                      <a:cubicBezTo>
                        <a:pt x="397242" y="378472"/>
                        <a:pt x="393417" y="374665"/>
                        <a:pt x="388637" y="374665"/>
                      </a:cubicBezTo>
                      <a:cubicBezTo>
                        <a:pt x="383857" y="374665"/>
                        <a:pt x="380033" y="378472"/>
                        <a:pt x="380033" y="383229"/>
                      </a:cubicBezTo>
                      <a:lnTo>
                        <a:pt x="380033" y="438656"/>
                      </a:lnTo>
                      <a:cubicBezTo>
                        <a:pt x="380033" y="441035"/>
                        <a:pt x="380989" y="443176"/>
                        <a:pt x="382662" y="444841"/>
                      </a:cubicBezTo>
                      <a:cubicBezTo>
                        <a:pt x="384335" y="446506"/>
                        <a:pt x="386486" y="447458"/>
                        <a:pt x="388876" y="447458"/>
                      </a:cubicBezTo>
                      <a:lnTo>
                        <a:pt x="389593" y="447458"/>
                      </a:lnTo>
                      <a:lnTo>
                        <a:pt x="389593" y="473387"/>
                      </a:lnTo>
                      <a:lnTo>
                        <a:pt x="56168" y="473387"/>
                      </a:lnTo>
                      <a:lnTo>
                        <a:pt x="56168" y="447458"/>
                      </a:lnTo>
                      <a:lnTo>
                        <a:pt x="56885" y="447458"/>
                      </a:lnTo>
                      <a:cubicBezTo>
                        <a:pt x="59276" y="447458"/>
                        <a:pt x="61427" y="446506"/>
                        <a:pt x="63100" y="444841"/>
                      </a:cubicBezTo>
                      <a:cubicBezTo>
                        <a:pt x="64773" y="443176"/>
                        <a:pt x="65729" y="441035"/>
                        <a:pt x="65729" y="438656"/>
                      </a:cubicBezTo>
                      <a:lnTo>
                        <a:pt x="65729" y="233601"/>
                      </a:lnTo>
                      <a:lnTo>
                        <a:pt x="222761" y="77312"/>
                      </a:lnTo>
                      <a:lnTo>
                        <a:pt x="222761" y="77312"/>
                      </a:lnTo>
                      <a:cubicBezTo>
                        <a:pt x="222761" y="77312"/>
                        <a:pt x="222761" y="77312"/>
                        <a:pt x="222761" y="77312"/>
                      </a:cubicBezTo>
                      <a:lnTo>
                        <a:pt x="222761" y="77312"/>
                      </a:lnTo>
                      <a:cubicBezTo>
                        <a:pt x="222761" y="77312"/>
                        <a:pt x="222761" y="77312"/>
                        <a:pt x="222761" y="77312"/>
                      </a:cubicBezTo>
                      <a:lnTo>
                        <a:pt x="222761" y="77312"/>
                      </a:lnTo>
                      <a:lnTo>
                        <a:pt x="379794" y="233601"/>
                      </a:lnTo>
                      <a:lnTo>
                        <a:pt x="379794" y="314243"/>
                      </a:lnTo>
                      <a:cubicBezTo>
                        <a:pt x="379794" y="319001"/>
                        <a:pt x="383618" y="322807"/>
                        <a:pt x="388398" y="322807"/>
                      </a:cubicBezTo>
                      <a:cubicBezTo>
                        <a:pt x="393178" y="322807"/>
                        <a:pt x="397003" y="319001"/>
                        <a:pt x="397003" y="314243"/>
                      </a:cubicBezTo>
                      <a:lnTo>
                        <a:pt x="397003" y="250015"/>
                      </a:lnTo>
                      <a:cubicBezTo>
                        <a:pt x="397003" y="250015"/>
                        <a:pt x="399154" y="251680"/>
                        <a:pt x="400110" y="252156"/>
                      </a:cubicBezTo>
                      <a:cubicBezTo>
                        <a:pt x="402261" y="253107"/>
                        <a:pt x="404412" y="253345"/>
                        <a:pt x="406802" y="253345"/>
                      </a:cubicBezTo>
                      <a:cubicBezTo>
                        <a:pt x="409192" y="253345"/>
                        <a:pt x="411344" y="252869"/>
                        <a:pt x="413495" y="252156"/>
                      </a:cubicBezTo>
                      <a:cubicBezTo>
                        <a:pt x="415646" y="251204"/>
                        <a:pt x="417558" y="250015"/>
                        <a:pt x="419231" y="248350"/>
                      </a:cubicBezTo>
                      <a:lnTo>
                        <a:pt x="439069" y="228605"/>
                      </a:lnTo>
                      <a:cubicBezTo>
                        <a:pt x="440742" y="226940"/>
                        <a:pt x="442176" y="224799"/>
                        <a:pt x="442893" y="222896"/>
                      </a:cubicBezTo>
                      <a:cubicBezTo>
                        <a:pt x="443849" y="220755"/>
                        <a:pt x="444088" y="218614"/>
                        <a:pt x="444088" y="216235"/>
                      </a:cubicBezTo>
                      <a:cubicBezTo>
                        <a:pt x="444088" y="213857"/>
                        <a:pt x="443610" y="211716"/>
                        <a:pt x="442893" y="209575"/>
                      </a:cubicBezTo>
                      <a:cubicBezTo>
                        <a:pt x="441937" y="207434"/>
                        <a:pt x="440742" y="205531"/>
                        <a:pt x="439069" y="203866"/>
                      </a:cubicBezTo>
                      <a:lnTo>
                        <a:pt x="439069" y="203866"/>
                      </a:lnTo>
                      <a:cubicBezTo>
                        <a:pt x="439069" y="203866"/>
                        <a:pt x="394134" y="159381"/>
                        <a:pt x="394134" y="159381"/>
                      </a:cubicBezTo>
                      <a:lnTo>
                        <a:pt x="272715" y="38775"/>
                      </a:lnTo>
                      <a:lnTo>
                        <a:pt x="272715" y="38775"/>
                      </a:lnTo>
                      <a:cubicBezTo>
                        <a:pt x="272715" y="38775"/>
                        <a:pt x="241882" y="8326"/>
                        <a:pt x="241882" y="8326"/>
                      </a:cubicBezTo>
                      <a:lnTo>
                        <a:pt x="241882" y="8326"/>
                      </a:lnTo>
                      <a:cubicBezTo>
                        <a:pt x="239014" y="5471"/>
                        <a:pt x="235907" y="3568"/>
                        <a:pt x="232322" y="2141"/>
                      </a:cubicBezTo>
                      <a:cubicBezTo>
                        <a:pt x="228976" y="714"/>
                        <a:pt x="225151" y="0"/>
                        <a:pt x="221566" y="0"/>
                      </a:cubicBezTo>
                      <a:cubicBezTo>
                        <a:pt x="217981" y="0"/>
                        <a:pt x="214157" y="714"/>
                        <a:pt x="210811" y="2141"/>
                      </a:cubicBezTo>
                      <a:cubicBezTo>
                        <a:pt x="207464" y="3568"/>
                        <a:pt x="204118" y="5709"/>
                        <a:pt x="201250" y="8326"/>
                      </a:cubicBezTo>
                      <a:lnTo>
                        <a:pt x="170656" y="38775"/>
                      </a:lnTo>
                      <a:lnTo>
                        <a:pt x="112337" y="96818"/>
                      </a:lnTo>
                      <a:lnTo>
                        <a:pt x="112337" y="83735"/>
                      </a:lnTo>
                      <a:cubicBezTo>
                        <a:pt x="114966" y="82783"/>
                        <a:pt x="117595" y="81594"/>
                        <a:pt x="119507" y="79691"/>
                      </a:cubicBezTo>
                      <a:cubicBezTo>
                        <a:pt x="122614" y="76598"/>
                        <a:pt x="124526" y="72316"/>
                        <a:pt x="124526" y="67559"/>
                      </a:cubicBezTo>
                      <a:lnTo>
                        <a:pt x="124526" y="41629"/>
                      </a:lnTo>
                      <a:cubicBezTo>
                        <a:pt x="124526" y="36872"/>
                        <a:pt x="122614" y="32590"/>
                        <a:pt x="119507" y="29497"/>
                      </a:cubicBezTo>
                      <a:cubicBezTo>
                        <a:pt x="116400" y="26405"/>
                        <a:pt x="112098" y="24502"/>
                        <a:pt x="107317" y="24502"/>
                      </a:cubicBezTo>
                      <a:lnTo>
                        <a:pt x="51627" y="24502"/>
                      </a:lnTo>
                      <a:cubicBezTo>
                        <a:pt x="46847" y="24502"/>
                        <a:pt x="42545" y="26405"/>
                        <a:pt x="39437" y="29497"/>
                      </a:cubicBezTo>
                      <a:cubicBezTo>
                        <a:pt x="36330" y="32590"/>
                        <a:pt x="34418" y="36872"/>
                        <a:pt x="34418" y="41629"/>
                      </a:cubicBezTo>
                      <a:lnTo>
                        <a:pt x="34418" y="67559"/>
                      </a:lnTo>
                      <a:cubicBezTo>
                        <a:pt x="34418" y="72316"/>
                        <a:pt x="36330" y="76598"/>
                        <a:pt x="39437" y="79691"/>
                      </a:cubicBezTo>
                      <a:cubicBezTo>
                        <a:pt x="41349" y="81594"/>
                        <a:pt x="43740" y="82783"/>
                        <a:pt x="46608" y="83735"/>
                      </a:cubicBezTo>
                      <a:lnTo>
                        <a:pt x="46608" y="162474"/>
                      </a:lnTo>
                      <a:lnTo>
                        <a:pt x="5019" y="203866"/>
                      </a:lnTo>
                      <a:cubicBezTo>
                        <a:pt x="3346" y="205531"/>
                        <a:pt x="1912" y="207672"/>
                        <a:pt x="1195" y="209575"/>
                      </a:cubicBezTo>
                      <a:cubicBezTo>
                        <a:pt x="239" y="211716"/>
                        <a:pt x="0" y="213857"/>
                        <a:pt x="0" y="216235"/>
                      </a:cubicBezTo>
                      <a:cubicBezTo>
                        <a:pt x="0" y="218614"/>
                        <a:pt x="478" y="220755"/>
                        <a:pt x="1195" y="222896"/>
                      </a:cubicBezTo>
                      <a:cubicBezTo>
                        <a:pt x="2151" y="225037"/>
                        <a:pt x="3346" y="226940"/>
                        <a:pt x="5019" y="228843"/>
                      </a:cubicBezTo>
                      <a:lnTo>
                        <a:pt x="5019" y="228843"/>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29" name="Freeform 28">
                  <a:extLst>
                    <a:ext uri="{FF2B5EF4-FFF2-40B4-BE49-F238E27FC236}">
                      <a16:creationId xmlns:a16="http://schemas.microsoft.com/office/drawing/2014/main" id="{F3E56596-2964-CB99-BFD1-603B036B0381}"/>
                    </a:ext>
                  </a:extLst>
                </p:cNvPr>
                <p:cNvSpPr/>
                <p:nvPr/>
              </p:nvSpPr>
              <p:spPr>
                <a:xfrm>
                  <a:off x="2411239" y="5317410"/>
                  <a:ext cx="60709" cy="60422"/>
                </a:xfrm>
                <a:custGeom>
                  <a:avLst/>
                  <a:gdLst>
                    <a:gd name="connsiteX0" fmla="*/ 21272 w 60709"/>
                    <a:gd name="connsiteY0" fmla="*/ 20934 h 60422"/>
                    <a:gd name="connsiteX1" fmla="*/ 30594 w 60709"/>
                    <a:gd name="connsiteY1" fmla="*/ 17128 h 60422"/>
                    <a:gd name="connsiteX2" fmla="*/ 39915 w 60709"/>
                    <a:gd name="connsiteY2" fmla="*/ 20934 h 60422"/>
                    <a:gd name="connsiteX3" fmla="*/ 43740 w 60709"/>
                    <a:gd name="connsiteY3" fmla="*/ 30211 h 60422"/>
                    <a:gd name="connsiteX4" fmla="*/ 39915 w 60709"/>
                    <a:gd name="connsiteY4" fmla="*/ 39489 h 60422"/>
                    <a:gd name="connsiteX5" fmla="*/ 30594 w 60709"/>
                    <a:gd name="connsiteY5" fmla="*/ 43295 h 60422"/>
                    <a:gd name="connsiteX6" fmla="*/ 21272 w 60709"/>
                    <a:gd name="connsiteY6" fmla="*/ 39489 h 60422"/>
                    <a:gd name="connsiteX7" fmla="*/ 17448 w 60709"/>
                    <a:gd name="connsiteY7" fmla="*/ 30211 h 60422"/>
                    <a:gd name="connsiteX8" fmla="*/ 21272 w 60709"/>
                    <a:gd name="connsiteY8" fmla="*/ 20934 h 60422"/>
                    <a:gd name="connsiteX9" fmla="*/ 21272 w 60709"/>
                    <a:gd name="connsiteY9" fmla="*/ 20934 h 60422"/>
                    <a:gd name="connsiteX10" fmla="*/ 30355 w 60709"/>
                    <a:gd name="connsiteY10" fmla="*/ 60422 h 60422"/>
                    <a:gd name="connsiteX11" fmla="*/ 51866 w 60709"/>
                    <a:gd name="connsiteY11" fmla="*/ 51621 h 60422"/>
                    <a:gd name="connsiteX12" fmla="*/ 60710 w 60709"/>
                    <a:gd name="connsiteY12" fmla="*/ 30211 h 60422"/>
                    <a:gd name="connsiteX13" fmla="*/ 51866 w 60709"/>
                    <a:gd name="connsiteY13" fmla="*/ 8802 h 60422"/>
                    <a:gd name="connsiteX14" fmla="*/ 30355 w 60709"/>
                    <a:gd name="connsiteY14" fmla="*/ 0 h 60422"/>
                    <a:gd name="connsiteX15" fmla="*/ 8844 w 60709"/>
                    <a:gd name="connsiteY15" fmla="*/ 8802 h 60422"/>
                    <a:gd name="connsiteX16" fmla="*/ 0 w 60709"/>
                    <a:gd name="connsiteY16" fmla="*/ 30211 h 60422"/>
                    <a:gd name="connsiteX17" fmla="*/ 8844 w 60709"/>
                    <a:gd name="connsiteY17" fmla="*/ 51621 h 60422"/>
                    <a:gd name="connsiteX18" fmla="*/ 30355 w 60709"/>
                    <a:gd name="connsiteY18" fmla="*/ 60422 h 60422"/>
                    <a:gd name="connsiteX19" fmla="*/ 30355 w 60709"/>
                    <a:gd name="connsiteY19" fmla="*/ 60422 h 6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709" h="60422">
                      <a:moveTo>
                        <a:pt x="21272" y="20934"/>
                      </a:moveTo>
                      <a:cubicBezTo>
                        <a:pt x="23662" y="18555"/>
                        <a:pt x="26770" y="17128"/>
                        <a:pt x="30594" y="17128"/>
                      </a:cubicBezTo>
                      <a:cubicBezTo>
                        <a:pt x="34179" y="17128"/>
                        <a:pt x="37525" y="18555"/>
                        <a:pt x="39915" y="20934"/>
                      </a:cubicBezTo>
                      <a:cubicBezTo>
                        <a:pt x="42306" y="23313"/>
                        <a:pt x="43740" y="26405"/>
                        <a:pt x="43740" y="30211"/>
                      </a:cubicBezTo>
                      <a:cubicBezTo>
                        <a:pt x="43740" y="33779"/>
                        <a:pt x="42306" y="37110"/>
                        <a:pt x="39915" y="39489"/>
                      </a:cubicBezTo>
                      <a:cubicBezTo>
                        <a:pt x="37525" y="41867"/>
                        <a:pt x="34418" y="43295"/>
                        <a:pt x="30594" y="43295"/>
                      </a:cubicBezTo>
                      <a:cubicBezTo>
                        <a:pt x="27009" y="43295"/>
                        <a:pt x="23662" y="41867"/>
                        <a:pt x="21272" y="39489"/>
                      </a:cubicBezTo>
                      <a:cubicBezTo>
                        <a:pt x="18882" y="37110"/>
                        <a:pt x="17448" y="34017"/>
                        <a:pt x="17448" y="30211"/>
                      </a:cubicBezTo>
                      <a:cubicBezTo>
                        <a:pt x="17448" y="26405"/>
                        <a:pt x="18882" y="23313"/>
                        <a:pt x="21272" y="20934"/>
                      </a:cubicBezTo>
                      <a:lnTo>
                        <a:pt x="21272" y="20934"/>
                      </a:lnTo>
                      <a:close/>
                      <a:moveTo>
                        <a:pt x="30355" y="60422"/>
                      </a:moveTo>
                      <a:cubicBezTo>
                        <a:pt x="38720" y="60422"/>
                        <a:pt x="46369" y="57092"/>
                        <a:pt x="51866" y="51621"/>
                      </a:cubicBezTo>
                      <a:cubicBezTo>
                        <a:pt x="57363" y="46149"/>
                        <a:pt x="60710" y="38537"/>
                        <a:pt x="60710" y="30211"/>
                      </a:cubicBezTo>
                      <a:cubicBezTo>
                        <a:pt x="60710" y="21885"/>
                        <a:pt x="57363" y="14273"/>
                        <a:pt x="51866" y="8802"/>
                      </a:cubicBezTo>
                      <a:cubicBezTo>
                        <a:pt x="46369" y="3330"/>
                        <a:pt x="38720" y="0"/>
                        <a:pt x="30355" y="0"/>
                      </a:cubicBezTo>
                      <a:cubicBezTo>
                        <a:pt x="21989" y="0"/>
                        <a:pt x="14341" y="3330"/>
                        <a:pt x="8844" y="8802"/>
                      </a:cubicBezTo>
                      <a:cubicBezTo>
                        <a:pt x="3346" y="14273"/>
                        <a:pt x="0" y="21885"/>
                        <a:pt x="0" y="30211"/>
                      </a:cubicBezTo>
                      <a:cubicBezTo>
                        <a:pt x="0" y="38537"/>
                        <a:pt x="3346" y="46149"/>
                        <a:pt x="8844" y="51621"/>
                      </a:cubicBezTo>
                      <a:cubicBezTo>
                        <a:pt x="14341" y="57092"/>
                        <a:pt x="21989" y="60422"/>
                        <a:pt x="30355" y="60422"/>
                      </a:cubicBezTo>
                      <a:lnTo>
                        <a:pt x="30355" y="60422"/>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30" name="Freeform 29">
                  <a:extLst>
                    <a:ext uri="{FF2B5EF4-FFF2-40B4-BE49-F238E27FC236}">
                      <a16:creationId xmlns:a16="http://schemas.microsoft.com/office/drawing/2014/main" id="{AA4103E9-321F-C670-EDE5-EB9501710E45}"/>
                    </a:ext>
                  </a:extLst>
                </p:cNvPr>
                <p:cNvSpPr/>
                <p:nvPr/>
              </p:nvSpPr>
              <p:spPr>
                <a:xfrm>
                  <a:off x="2308224" y="5443488"/>
                  <a:ext cx="111380" cy="164377"/>
                </a:xfrm>
                <a:custGeom>
                  <a:avLst/>
                  <a:gdLst>
                    <a:gd name="connsiteX0" fmla="*/ 93694 w 111380"/>
                    <a:gd name="connsiteY0" fmla="*/ 27119 h 164377"/>
                    <a:gd name="connsiteX1" fmla="*/ 93694 w 111380"/>
                    <a:gd name="connsiteY1" fmla="*/ 146774 h 164377"/>
                    <a:gd name="connsiteX2" fmla="*/ 17209 w 111380"/>
                    <a:gd name="connsiteY2" fmla="*/ 146774 h 164377"/>
                    <a:gd name="connsiteX3" fmla="*/ 17209 w 111380"/>
                    <a:gd name="connsiteY3" fmla="*/ 27119 h 164377"/>
                    <a:gd name="connsiteX4" fmla="*/ 20077 w 111380"/>
                    <a:gd name="connsiteY4" fmla="*/ 20220 h 164377"/>
                    <a:gd name="connsiteX5" fmla="*/ 27009 w 111380"/>
                    <a:gd name="connsiteY5" fmla="*/ 17365 h 164377"/>
                    <a:gd name="connsiteX6" fmla="*/ 83416 w 111380"/>
                    <a:gd name="connsiteY6" fmla="*/ 17365 h 164377"/>
                    <a:gd name="connsiteX7" fmla="*/ 90347 w 111380"/>
                    <a:gd name="connsiteY7" fmla="*/ 20220 h 164377"/>
                    <a:gd name="connsiteX8" fmla="*/ 93216 w 111380"/>
                    <a:gd name="connsiteY8" fmla="*/ 27119 h 164377"/>
                    <a:gd name="connsiteX9" fmla="*/ 93216 w 111380"/>
                    <a:gd name="connsiteY9" fmla="*/ 27119 h 164377"/>
                    <a:gd name="connsiteX10" fmla="*/ 27248 w 111380"/>
                    <a:gd name="connsiteY10" fmla="*/ 0 h 164377"/>
                    <a:gd name="connsiteX11" fmla="*/ 7888 w 111380"/>
                    <a:gd name="connsiteY11" fmla="*/ 7850 h 164377"/>
                    <a:gd name="connsiteX12" fmla="*/ 0 w 111380"/>
                    <a:gd name="connsiteY12" fmla="*/ 27119 h 164377"/>
                    <a:gd name="connsiteX13" fmla="*/ 0 w 111380"/>
                    <a:gd name="connsiteY13" fmla="*/ 155575 h 164377"/>
                    <a:gd name="connsiteX14" fmla="*/ 2629 w 111380"/>
                    <a:gd name="connsiteY14" fmla="*/ 161760 h 164377"/>
                    <a:gd name="connsiteX15" fmla="*/ 8844 w 111380"/>
                    <a:gd name="connsiteY15" fmla="*/ 164377 h 164377"/>
                    <a:gd name="connsiteX16" fmla="*/ 102537 w 111380"/>
                    <a:gd name="connsiteY16" fmla="*/ 164377 h 164377"/>
                    <a:gd name="connsiteX17" fmla="*/ 108752 w 111380"/>
                    <a:gd name="connsiteY17" fmla="*/ 161760 h 164377"/>
                    <a:gd name="connsiteX18" fmla="*/ 111381 w 111380"/>
                    <a:gd name="connsiteY18" fmla="*/ 155575 h 164377"/>
                    <a:gd name="connsiteX19" fmla="*/ 111381 w 111380"/>
                    <a:gd name="connsiteY19" fmla="*/ 27119 h 164377"/>
                    <a:gd name="connsiteX20" fmla="*/ 103493 w 111380"/>
                    <a:gd name="connsiteY20" fmla="*/ 7850 h 164377"/>
                    <a:gd name="connsiteX21" fmla="*/ 84133 w 111380"/>
                    <a:gd name="connsiteY21" fmla="*/ 0 h 164377"/>
                    <a:gd name="connsiteX22" fmla="*/ 27726 w 111380"/>
                    <a:gd name="connsiteY22" fmla="*/ 0 h 16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0" h="164377">
                      <a:moveTo>
                        <a:pt x="93694" y="27119"/>
                      </a:moveTo>
                      <a:lnTo>
                        <a:pt x="93694" y="146774"/>
                      </a:lnTo>
                      <a:lnTo>
                        <a:pt x="17209" y="146774"/>
                      </a:lnTo>
                      <a:lnTo>
                        <a:pt x="17209" y="27119"/>
                      </a:lnTo>
                      <a:cubicBezTo>
                        <a:pt x="17209" y="24264"/>
                        <a:pt x="18404" y="21885"/>
                        <a:pt x="20077" y="20220"/>
                      </a:cubicBezTo>
                      <a:cubicBezTo>
                        <a:pt x="21989" y="18317"/>
                        <a:pt x="24379" y="17365"/>
                        <a:pt x="27009" y="17365"/>
                      </a:cubicBezTo>
                      <a:lnTo>
                        <a:pt x="83416" y="17365"/>
                      </a:lnTo>
                      <a:cubicBezTo>
                        <a:pt x="86284" y="17365"/>
                        <a:pt x="88674" y="18555"/>
                        <a:pt x="90347" y="20220"/>
                      </a:cubicBezTo>
                      <a:cubicBezTo>
                        <a:pt x="92259" y="22123"/>
                        <a:pt x="93216" y="24502"/>
                        <a:pt x="93216" y="27119"/>
                      </a:cubicBezTo>
                      <a:lnTo>
                        <a:pt x="93216" y="27119"/>
                      </a:lnTo>
                      <a:close/>
                      <a:moveTo>
                        <a:pt x="27248" y="0"/>
                      </a:moveTo>
                      <a:cubicBezTo>
                        <a:pt x="19838" y="0"/>
                        <a:pt x="12907" y="3092"/>
                        <a:pt x="7888" y="7850"/>
                      </a:cubicBezTo>
                      <a:cubicBezTo>
                        <a:pt x="2868" y="12846"/>
                        <a:pt x="0" y="19506"/>
                        <a:pt x="0" y="27119"/>
                      </a:cubicBezTo>
                      <a:lnTo>
                        <a:pt x="0" y="155575"/>
                      </a:lnTo>
                      <a:cubicBezTo>
                        <a:pt x="0" y="157954"/>
                        <a:pt x="956" y="160095"/>
                        <a:pt x="2629" y="161760"/>
                      </a:cubicBezTo>
                      <a:cubicBezTo>
                        <a:pt x="4302" y="163425"/>
                        <a:pt x="6453" y="164377"/>
                        <a:pt x="8844" y="164377"/>
                      </a:cubicBezTo>
                      <a:lnTo>
                        <a:pt x="102537" y="164377"/>
                      </a:lnTo>
                      <a:cubicBezTo>
                        <a:pt x="104927" y="164377"/>
                        <a:pt x="107078" y="163425"/>
                        <a:pt x="108752" y="161760"/>
                      </a:cubicBezTo>
                      <a:cubicBezTo>
                        <a:pt x="110425" y="160095"/>
                        <a:pt x="111381" y="157954"/>
                        <a:pt x="111381" y="155575"/>
                      </a:cubicBezTo>
                      <a:lnTo>
                        <a:pt x="111381" y="27119"/>
                      </a:lnTo>
                      <a:cubicBezTo>
                        <a:pt x="111381" y="19744"/>
                        <a:pt x="108273" y="12846"/>
                        <a:pt x="103493" y="7850"/>
                      </a:cubicBezTo>
                      <a:cubicBezTo>
                        <a:pt x="98474" y="2855"/>
                        <a:pt x="91781" y="0"/>
                        <a:pt x="84133" y="0"/>
                      </a:cubicBezTo>
                      <a:lnTo>
                        <a:pt x="27726" y="0"/>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31" name="Freeform 30">
                  <a:extLst>
                    <a:ext uri="{FF2B5EF4-FFF2-40B4-BE49-F238E27FC236}">
                      <a16:creationId xmlns:a16="http://schemas.microsoft.com/office/drawing/2014/main" id="{3E47697C-0BFE-862F-348D-779F915836A1}"/>
                    </a:ext>
                  </a:extLst>
                </p:cNvPr>
                <p:cNvSpPr/>
                <p:nvPr/>
              </p:nvSpPr>
              <p:spPr>
                <a:xfrm>
                  <a:off x="2435858" y="5443488"/>
                  <a:ext cx="139106" cy="100624"/>
                </a:xfrm>
                <a:custGeom>
                  <a:avLst/>
                  <a:gdLst>
                    <a:gd name="connsiteX0" fmla="*/ 59992 w 139106"/>
                    <a:gd name="connsiteY0" fmla="*/ 17365 h 100624"/>
                    <a:gd name="connsiteX1" fmla="*/ 59992 w 139106"/>
                    <a:gd name="connsiteY1" fmla="*/ 41629 h 100624"/>
                    <a:gd name="connsiteX2" fmla="*/ 17448 w 139106"/>
                    <a:gd name="connsiteY2" fmla="*/ 41629 h 100624"/>
                    <a:gd name="connsiteX3" fmla="*/ 17448 w 139106"/>
                    <a:gd name="connsiteY3" fmla="*/ 17365 h 100624"/>
                    <a:gd name="connsiteX4" fmla="*/ 59992 w 139106"/>
                    <a:gd name="connsiteY4" fmla="*/ 17365 h 100624"/>
                    <a:gd name="connsiteX5" fmla="*/ 121658 w 139106"/>
                    <a:gd name="connsiteY5" fmla="*/ 17365 h 100624"/>
                    <a:gd name="connsiteX6" fmla="*/ 121658 w 139106"/>
                    <a:gd name="connsiteY6" fmla="*/ 41629 h 100624"/>
                    <a:gd name="connsiteX7" fmla="*/ 79831 w 139106"/>
                    <a:gd name="connsiteY7" fmla="*/ 41629 h 100624"/>
                    <a:gd name="connsiteX8" fmla="*/ 79831 w 139106"/>
                    <a:gd name="connsiteY8" fmla="*/ 17365 h 100624"/>
                    <a:gd name="connsiteX9" fmla="*/ 121658 w 139106"/>
                    <a:gd name="connsiteY9" fmla="*/ 17365 h 100624"/>
                    <a:gd name="connsiteX10" fmla="*/ 81265 w 139106"/>
                    <a:gd name="connsiteY10" fmla="*/ 83497 h 100624"/>
                    <a:gd name="connsiteX11" fmla="*/ 80070 w 139106"/>
                    <a:gd name="connsiteY11" fmla="*/ 83497 h 100624"/>
                    <a:gd name="connsiteX12" fmla="*/ 80070 w 139106"/>
                    <a:gd name="connsiteY12" fmla="*/ 61850 h 100624"/>
                    <a:gd name="connsiteX13" fmla="*/ 121897 w 139106"/>
                    <a:gd name="connsiteY13" fmla="*/ 61850 h 100624"/>
                    <a:gd name="connsiteX14" fmla="*/ 121897 w 139106"/>
                    <a:gd name="connsiteY14" fmla="*/ 83497 h 100624"/>
                    <a:gd name="connsiteX15" fmla="*/ 81504 w 139106"/>
                    <a:gd name="connsiteY15" fmla="*/ 83497 h 100624"/>
                    <a:gd name="connsiteX16" fmla="*/ 17448 w 139106"/>
                    <a:gd name="connsiteY16" fmla="*/ 83497 h 100624"/>
                    <a:gd name="connsiteX17" fmla="*/ 17448 w 139106"/>
                    <a:gd name="connsiteY17" fmla="*/ 61850 h 100624"/>
                    <a:gd name="connsiteX18" fmla="*/ 59992 w 139106"/>
                    <a:gd name="connsiteY18" fmla="*/ 61850 h 100624"/>
                    <a:gd name="connsiteX19" fmla="*/ 59992 w 139106"/>
                    <a:gd name="connsiteY19" fmla="*/ 83497 h 100624"/>
                    <a:gd name="connsiteX20" fmla="*/ 17448 w 139106"/>
                    <a:gd name="connsiteY20" fmla="*/ 83497 h 100624"/>
                    <a:gd name="connsiteX21" fmla="*/ 16014 w 139106"/>
                    <a:gd name="connsiteY21" fmla="*/ 100624 h 100624"/>
                    <a:gd name="connsiteX22" fmla="*/ 123092 w 139106"/>
                    <a:gd name="connsiteY22" fmla="*/ 100624 h 100624"/>
                    <a:gd name="connsiteX23" fmla="*/ 134326 w 139106"/>
                    <a:gd name="connsiteY23" fmla="*/ 95867 h 100624"/>
                    <a:gd name="connsiteX24" fmla="*/ 139106 w 139106"/>
                    <a:gd name="connsiteY24" fmla="*/ 84686 h 100624"/>
                    <a:gd name="connsiteX25" fmla="*/ 139106 w 139106"/>
                    <a:gd name="connsiteY25" fmla="*/ 15938 h 100624"/>
                    <a:gd name="connsiteX26" fmla="*/ 134326 w 139106"/>
                    <a:gd name="connsiteY26" fmla="*/ 4758 h 100624"/>
                    <a:gd name="connsiteX27" fmla="*/ 123092 w 139106"/>
                    <a:gd name="connsiteY27" fmla="*/ 0 h 100624"/>
                    <a:gd name="connsiteX28" fmla="*/ 16014 w 139106"/>
                    <a:gd name="connsiteY28" fmla="*/ 0 h 100624"/>
                    <a:gd name="connsiteX29" fmla="*/ 4780 w 139106"/>
                    <a:gd name="connsiteY29" fmla="*/ 4758 h 100624"/>
                    <a:gd name="connsiteX30" fmla="*/ 0 w 139106"/>
                    <a:gd name="connsiteY30" fmla="*/ 15938 h 100624"/>
                    <a:gd name="connsiteX31" fmla="*/ 0 w 139106"/>
                    <a:gd name="connsiteY31" fmla="*/ 84686 h 100624"/>
                    <a:gd name="connsiteX32" fmla="*/ 4780 w 139106"/>
                    <a:gd name="connsiteY32" fmla="*/ 95867 h 100624"/>
                    <a:gd name="connsiteX33" fmla="*/ 16014 w 139106"/>
                    <a:gd name="connsiteY33" fmla="*/ 100624 h 100624"/>
                    <a:gd name="connsiteX34" fmla="*/ 16014 w 139106"/>
                    <a:gd name="connsiteY34" fmla="*/ 100624 h 10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9106" h="100624">
                      <a:moveTo>
                        <a:pt x="59992" y="17365"/>
                      </a:moveTo>
                      <a:lnTo>
                        <a:pt x="59992" y="41629"/>
                      </a:lnTo>
                      <a:lnTo>
                        <a:pt x="17448" y="41629"/>
                      </a:lnTo>
                      <a:lnTo>
                        <a:pt x="17448" y="17365"/>
                      </a:lnTo>
                      <a:lnTo>
                        <a:pt x="59992" y="17365"/>
                      </a:lnTo>
                      <a:close/>
                      <a:moveTo>
                        <a:pt x="121658" y="17365"/>
                      </a:moveTo>
                      <a:lnTo>
                        <a:pt x="121658" y="41629"/>
                      </a:lnTo>
                      <a:lnTo>
                        <a:pt x="79831" y="41629"/>
                      </a:lnTo>
                      <a:lnTo>
                        <a:pt x="79831" y="17365"/>
                      </a:lnTo>
                      <a:lnTo>
                        <a:pt x="121658" y="17365"/>
                      </a:lnTo>
                      <a:close/>
                      <a:moveTo>
                        <a:pt x="81265" y="83497"/>
                      </a:moveTo>
                      <a:lnTo>
                        <a:pt x="80070" y="83497"/>
                      </a:lnTo>
                      <a:lnTo>
                        <a:pt x="80070" y="61850"/>
                      </a:lnTo>
                      <a:lnTo>
                        <a:pt x="121897" y="61850"/>
                      </a:lnTo>
                      <a:lnTo>
                        <a:pt x="121897" y="83497"/>
                      </a:lnTo>
                      <a:lnTo>
                        <a:pt x="81504" y="83497"/>
                      </a:lnTo>
                      <a:close/>
                      <a:moveTo>
                        <a:pt x="17448" y="83497"/>
                      </a:moveTo>
                      <a:lnTo>
                        <a:pt x="17448" y="61850"/>
                      </a:lnTo>
                      <a:lnTo>
                        <a:pt x="59992" y="61850"/>
                      </a:lnTo>
                      <a:lnTo>
                        <a:pt x="59992" y="83497"/>
                      </a:lnTo>
                      <a:lnTo>
                        <a:pt x="17448" y="83497"/>
                      </a:lnTo>
                      <a:close/>
                      <a:moveTo>
                        <a:pt x="16014" y="100624"/>
                      </a:moveTo>
                      <a:lnTo>
                        <a:pt x="123092" y="100624"/>
                      </a:lnTo>
                      <a:cubicBezTo>
                        <a:pt x="127394" y="100624"/>
                        <a:pt x="131458" y="98959"/>
                        <a:pt x="134326" y="95867"/>
                      </a:cubicBezTo>
                      <a:cubicBezTo>
                        <a:pt x="137194" y="93012"/>
                        <a:pt x="139106" y="88968"/>
                        <a:pt x="139106" y="84686"/>
                      </a:cubicBezTo>
                      <a:lnTo>
                        <a:pt x="139106" y="15938"/>
                      </a:lnTo>
                      <a:cubicBezTo>
                        <a:pt x="139106" y="11656"/>
                        <a:pt x="137194" y="7612"/>
                        <a:pt x="134326" y="4758"/>
                      </a:cubicBezTo>
                      <a:cubicBezTo>
                        <a:pt x="131458" y="1903"/>
                        <a:pt x="127394" y="0"/>
                        <a:pt x="123092" y="0"/>
                      </a:cubicBezTo>
                      <a:lnTo>
                        <a:pt x="16014" y="0"/>
                      </a:lnTo>
                      <a:cubicBezTo>
                        <a:pt x="11712" y="0"/>
                        <a:pt x="7648" y="1903"/>
                        <a:pt x="4780" y="4758"/>
                      </a:cubicBezTo>
                      <a:cubicBezTo>
                        <a:pt x="1912" y="7612"/>
                        <a:pt x="0" y="11656"/>
                        <a:pt x="0" y="15938"/>
                      </a:cubicBezTo>
                      <a:lnTo>
                        <a:pt x="0" y="84686"/>
                      </a:lnTo>
                      <a:cubicBezTo>
                        <a:pt x="0" y="88968"/>
                        <a:pt x="1912" y="93012"/>
                        <a:pt x="4780" y="95867"/>
                      </a:cubicBezTo>
                      <a:cubicBezTo>
                        <a:pt x="7648" y="98721"/>
                        <a:pt x="11712" y="100624"/>
                        <a:pt x="16014" y="100624"/>
                      </a:cubicBezTo>
                      <a:lnTo>
                        <a:pt x="16014" y="100624"/>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32" name="Freeform 31">
                  <a:extLst>
                    <a:ext uri="{FF2B5EF4-FFF2-40B4-BE49-F238E27FC236}">
                      <a16:creationId xmlns:a16="http://schemas.microsoft.com/office/drawing/2014/main" id="{96701D74-97DA-6BE6-7A07-F6F214388581}"/>
                    </a:ext>
                  </a:extLst>
                </p:cNvPr>
                <p:cNvSpPr/>
                <p:nvPr/>
              </p:nvSpPr>
              <p:spPr>
                <a:xfrm>
                  <a:off x="2377538" y="5517945"/>
                  <a:ext cx="18882" cy="34493"/>
                </a:xfrm>
                <a:custGeom>
                  <a:avLst/>
                  <a:gdLst>
                    <a:gd name="connsiteX0" fmla="*/ 5736 w 18882"/>
                    <a:gd name="connsiteY0" fmla="*/ 0 h 34493"/>
                    <a:gd name="connsiteX1" fmla="*/ 0 w 18882"/>
                    <a:gd name="connsiteY1" fmla="*/ 5709 h 34493"/>
                    <a:gd name="connsiteX2" fmla="*/ 0 w 18882"/>
                    <a:gd name="connsiteY2" fmla="*/ 28784 h 34493"/>
                    <a:gd name="connsiteX3" fmla="*/ 5736 w 18882"/>
                    <a:gd name="connsiteY3" fmla="*/ 34493 h 34493"/>
                    <a:gd name="connsiteX4" fmla="*/ 13146 w 18882"/>
                    <a:gd name="connsiteY4" fmla="*/ 34493 h 34493"/>
                    <a:gd name="connsiteX5" fmla="*/ 18882 w 18882"/>
                    <a:gd name="connsiteY5" fmla="*/ 28784 h 34493"/>
                    <a:gd name="connsiteX6" fmla="*/ 18882 w 18882"/>
                    <a:gd name="connsiteY6" fmla="*/ 5709 h 34493"/>
                    <a:gd name="connsiteX7" fmla="*/ 13146 w 18882"/>
                    <a:gd name="connsiteY7" fmla="*/ 0 h 34493"/>
                    <a:gd name="connsiteX8" fmla="*/ 5736 w 18882"/>
                    <a:gd name="connsiteY8" fmla="*/ 0 h 3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82" h="34493">
                      <a:moveTo>
                        <a:pt x="5736" y="0"/>
                      </a:moveTo>
                      <a:cubicBezTo>
                        <a:pt x="2629" y="0"/>
                        <a:pt x="0" y="2617"/>
                        <a:pt x="0" y="5709"/>
                      </a:cubicBezTo>
                      <a:lnTo>
                        <a:pt x="0" y="28784"/>
                      </a:lnTo>
                      <a:cubicBezTo>
                        <a:pt x="0" y="31876"/>
                        <a:pt x="2629" y="34493"/>
                        <a:pt x="5736" y="34493"/>
                      </a:cubicBezTo>
                      <a:lnTo>
                        <a:pt x="13146" y="34493"/>
                      </a:lnTo>
                      <a:cubicBezTo>
                        <a:pt x="16253" y="34493"/>
                        <a:pt x="18882" y="31876"/>
                        <a:pt x="18882" y="28784"/>
                      </a:cubicBezTo>
                      <a:lnTo>
                        <a:pt x="18882" y="5709"/>
                      </a:lnTo>
                      <a:cubicBezTo>
                        <a:pt x="18882" y="2617"/>
                        <a:pt x="16253" y="0"/>
                        <a:pt x="13146" y="0"/>
                      </a:cubicBezTo>
                      <a:lnTo>
                        <a:pt x="5736" y="0"/>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grpSp>
        </p:grpSp>
      </p:grpSp>
      <p:sp>
        <p:nvSpPr>
          <p:cNvPr id="9" name="Rectangle 8">
            <a:extLst>
              <a:ext uri="{FF2B5EF4-FFF2-40B4-BE49-F238E27FC236}">
                <a16:creationId xmlns:a16="http://schemas.microsoft.com/office/drawing/2014/main" id="{CBBD7DC8-49DB-1C86-8D99-786EE15BBB5D}"/>
              </a:ext>
              <a:ext uri="{C183D7F6-B498-43B3-948B-1728B52AA6E4}">
                <adec:decorative xmlns:adec="http://schemas.microsoft.com/office/drawing/2017/decorative" val="1"/>
              </a:ext>
            </a:extLst>
          </p:cNvPr>
          <p:cNvSpPr/>
          <p:nvPr/>
        </p:nvSpPr>
        <p:spPr>
          <a:xfrm>
            <a:off x="1120115" y="1815443"/>
            <a:ext cx="10668105" cy="11346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Cond"/>
              <a:ea typeface="+mn-ea"/>
              <a:cs typeface="+mn-cs"/>
            </a:endParaRPr>
          </a:p>
        </p:txBody>
      </p:sp>
      <p:sp>
        <p:nvSpPr>
          <p:cNvPr id="21" name="Rectangle 20">
            <a:extLst>
              <a:ext uri="{FF2B5EF4-FFF2-40B4-BE49-F238E27FC236}">
                <a16:creationId xmlns:a16="http://schemas.microsoft.com/office/drawing/2014/main" id="{33D63D2B-2BE6-7DE9-845C-BE4FB93E2970}"/>
              </a:ext>
              <a:ext uri="{C183D7F6-B498-43B3-948B-1728B52AA6E4}">
                <adec:decorative xmlns:adec="http://schemas.microsoft.com/office/drawing/2017/decorative" val="1"/>
              </a:ext>
            </a:extLst>
          </p:cNvPr>
          <p:cNvSpPr/>
          <p:nvPr/>
        </p:nvSpPr>
        <p:spPr>
          <a:xfrm>
            <a:off x="1116238" y="1806164"/>
            <a:ext cx="67125" cy="1143933"/>
          </a:xfrm>
          <a:prstGeom prst="rect">
            <a:avLst/>
          </a:prstGeom>
          <a:solidFill>
            <a:srgbClr val="009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5CBAAC11-E215-5F83-F6D2-AD2D662A2B38}"/>
              </a:ext>
            </a:extLst>
          </p:cNvPr>
          <p:cNvSpPr txBox="1"/>
          <p:nvPr/>
        </p:nvSpPr>
        <p:spPr>
          <a:xfrm>
            <a:off x="1325035" y="1883251"/>
            <a:ext cx="10354058" cy="1077218"/>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rPr>
              <a:t>Climate </a:t>
            </a:r>
            <a:r>
              <a:rPr kumimoji="0" lang="en-US" sz="1600" b="1" i="0" u="none" strike="noStrike" kern="1200" cap="none" spc="0" normalizeH="0" baseline="0" noProof="0">
                <a:ln>
                  <a:noFill/>
                </a:ln>
                <a:solidFill>
                  <a:srgbClr val="2D2A30">
                    <a:lumMod val="90000"/>
                    <a:lumOff val="10000"/>
                  </a:srgbClr>
                </a:solidFill>
                <a:effectLst/>
                <a:uLnTx/>
                <a:uFillTx/>
                <a:latin typeface="Helvetica" panose="020B0604020202020204" pitchFamily="34" charset="0"/>
                <a:ea typeface="Calibri" panose="020F0502020204030204" pitchFamily="34" charset="0"/>
                <a:cs typeface="Helvetica" panose="020B0604020202020204" pitchFamily="34" charset="0"/>
              </a:rPr>
              <a:t>(go-live date, 3/1/24):</a:t>
            </a:r>
            <a:r>
              <a:rPr kumimoji="0" lang="en-US" sz="1600" b="0" i="0" u="none" strike="noStrike" kern="1200" cap="none" spc="0" normalizeH="0" baseline="0" noProof="0">
                <a:ln>
                  <a:noFill/>
                </a:ln>
                <a:solidFill>
                  <a:srgbClr val="2D2A30">
                    <a:lumMod val="90000"/>
                    <a:lumOff val="10000"/>
                  </a:srgbClr>
                </a:solidFill>
                <a:effectLst/>
                <a:uLnTx/>
                <a:uFillTx/>
                <a:latin typeface="Helvetica" panose="020B0604020202020204" pitchFamily="34" charset="0"/>
                <a:ea typeface="Calibri" panose="020F0502020204030204" pitchFamily="34" charset="0"/>
                <a:cs typeface="Helvetic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rPr>
              <a:t>These supports include air conditioners for heat risks, air filtration devices to protect against wildfire smoke, portable heaters, mini refrigeration units for medications, and portable power supplies to operate medical devices during power outages.</a:t>
            </a:r>
          </a:p>
        </p:txBody>
      </p:sp>
      <p:grpSp>
        <p:nvGrpSpPr>
          <p:cNvPr id="35" name="Graphic 39">
            <a:extLst>
              <a:ext uri="{FF2B5EF4-FFF2-40B4-BE49-F238E27FC236}">
                <a16:creationId xmlns:a16="http://schemas.microsoft.com/office/drawing/2014/main" id="{9EB8E690-F4F3-C5B5-099A-F5EA23865246}"/>
              </a:ext>
            </a:extLst>
          </p:cNvPr>
          <p:cNvGrpSpPr/>
          <p:nvPr/>
        </p:nvGrpSpPr>
        <p:grpSpPr>
          <a:xfrm>
            <a:off x="266169" y="1947726"/>
            <a:ext cx="708395" cy="694929"/>
            <a:chOff x="897324" y="4951547"/>
            <a:chExt cx="929765" cy="925364"/>
          </a:xfrm>
        </p:grpSpPr>
        <p:grpSp>
          <p:nvGrpSpPr>
            <p:cNvPr id="36" name="Graphic 39">
              <a:extLst>
                <a:ext uri="{FF2B5EF4-FFF2-40B4-BE49-F238E27FC236}">
                  <a16:creationId xmlns:a16="http://schemas.microsoft.com/office/drawing/2014/main" id="{14DECB14-1F35-9778-9EBC-722C9B74E644}"/>
                </a:ext>
              </a:extLst>
            </p:cNvPr>
            <p:cNvGrpSpPr/>
            <p:nvPr/>
          </p:nvGrpSpPr>
          <p:grpSpPr>
            <a:xfrm>
              <a:off x="897324" y="4951547"/>
              <a:ext cx="929765" cy="925364"/>
              <a:chOff x="897324" y="4951547"/>
              <a:chExt cx="929765" cy="925364"/>
            </a:xfrm>
          </p:grpSpPr>
          <p:sp>
            <p:nvSpPr>
              <p:cNvPr id="43" name="Freeform 42">
                <a:extLst>
                  <a:ext uri="{FF2B5EF4-FFF2-40B4-BE49-F238E27FC236}">
                    <a16:creationId xmlns:a16="http://schemas.microsoft.com/office/drawing/2014/main" id="{B52EA150-F6E5-1E71-924B-75915B38C5FA}"/>
                  </a:ext>
                </a:extLst>
              </p:cNvPr>
              <p:cNvSpPr/>
              <p:nvPr/>
            </p:nvSpPr>
            <p:spPr>
              <a:xfrm>
                <a:off x="909274" y="4963441"/>
                <a:ext cx="905863" cy="901575"/>
              </a:xfrm>
              <a:custGeom>
                <a:avLst/>
                <a:gdLst>
                  <a:gd name="connsiteX0" fmla="*/ 452932 w 905863"/>
                  <a:gd name="connsiteY0" fmla="*/ 901576 h 901575"/>
                  <a:gd name="connsiteX1" fmla="*/ 0 w 905863"/>
                  <a:gd name="connsiteY1" fmla="*/ 450788 h 901575"/>
                  <a:gd name="connsiteX2" fmla="*/ 452932 w 905863"/>
                  <a:gd name="connsiteY2" fmla="*/ 0 h 901575"/>
                  <a:gd name="connsiteX3" fmla="*/ 905864 w 905863"/>
                  <a:gd name="connsiteY3" fmla="*/ 450788 h 901575"/>
                  <a:gd name="connsiteX4" fmla="*/ 452932 w 905863"/>
                  <a:gd name="connsiteY4" fmla="*/ 901576 h 90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863" h="901575">
                    <a:moveTo>
                      <a:pt x="452932" y="901576"/>
                    </a:moveTo>
                    <a:cubicBezTo>
                      <a:pt x="203162" y="901576"/>
                      <a:pt x="0" y="699376"/>
                      <a:pt x="0" y="450788"/>
                    </a:cubicBezTo>
                    <a:cubicBezTo>
                      <a:pt x="0" y="202200"/>
                      <a:pt x="203162" y="0"/>
                      <a:pt x="452932" y="0"/>
                    </a:cubicBezTo>
                    <a:cubicBezTo>
                      <a:pt x="702702" y="0"/>
                      <a:pt x="905864" y="202200"/>
                      <a:pt x="905864" y="450788"/>
                    </a:cubicBezTo>
                    <a:cubicBezTo>
                      <a:pt x="905864" y="699376"/>
                      <a:pt x="702702" y="901576"/>
                      <a:pt x="452932" y="901576"/>
                    </a:cubicBezTo>
                    <a:close/>
                  </a:path>
                </a:pathLst>
              </a:custGeom>
              <a:solidFill>
                <a:srgbClr val="019BA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44" name="Freeform 43">
                <a:extLst>
                  <a:ext uri="{FF2B5EF4-FFF2-40B4-BE49-F238E27FC236}">
                    <a16:creationId xmlns:a16="http://schemas.microsoft.com/office/drawing/2014/main" id="{3734AF45-74D6-EB98-E28B-5D76F4C52C22}"/>
                  </a:ext>
                </a:extLst>
              </p:cNvPr>
              <p:cNvSpPr/>
              <p:nvPr/>
            </p:nvSpPr>
            <p:spPr>
              <a:xfrm>
                <a:off x="897324" y="4951547"/>
                <a:ext cx="929765" cy="925364"/>
              </a:xfrm>
              <a:custGeom>
                <a:avLst/>
                <a:gdLst>
                  <a:gd name="connsiteX0" fmla="*/ 464883 w 929765"/>
                  <a:gd name="connsiteY0" fmla="*/ 23788 h 925364"/>
                  <a:gd name="connsiteX1" fmla="*/ 905864 w 929765"/>
                  <a:gd name="connsiteY1" fmla="*/ 462682 h 925364"/>
                  <a:gd name="connsiteX2" fmla="*/ 464883 w 929765"/>
                  <a:gd name="connsiteY2" fmla="*/ 901576 h 925364"/>
                  <a:gd name="connsiteX3" fmla="*/ 23901 w 929765"/>
                  <a:gd name="connsiteY3" fmla="*/ 462682 h 925364"/>
                  <a:gd name="connsiteX4" fmla="*/ 464883 w 929765"/>
                  <a:gd name="connsiteY4" fmla="*/ 23788 h 925364"/>
                  <a:gd name="connsiteX5" fmla="*/ 464883 w 929765"/>
                  <a:gd name="connsiteY5" fmla="*/ 0 h 925364"/>
                  <a:gd name="connsiteX6" fmla="*/ 0 w 929765"/>
                  <a:gd name="connsiteY6" fmla="*/ 462682 h 925364"/>
                  <a:gd name="connsiteX7" fmla="*/ 464883 w 929765"/>
                  <a:gd name="connsiteY7" fmla="*/ 925364 h 925364"/>
                  <a:gd name="connsiteX8" fmla="*/ 929765 w 929765"/>
                  <a:gd name="connsiteY8" fmla="*/ 462682 h 925364"/>
                  <a:gd name="connsiteX9" fmla="*/ 464883 w 929765"/>
                  <a:gd name="connsiteY9" fmla="*/ 0 h 925364"/>
                  <a:gd name="connsiteX10" fmla="*/ 464883 w 929765"/>
                  <a:gd name="connsiteY10" fmla="*/ 0 h 92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9765" h="925364">
                    <a:moveTo>
                      <a:pt x="464883" y="23788"/>
                    </a:moveTo>
                    <a:cubicBezTo>
                      <a:pt x="708438" y="23788"/>
                      <a:pt x="905864" y="220280"/>
                      <a:pt x="905864" y="462682"/>
                    </a:cubicBezTo>
                    <a:cubicBezTo>
                      <a:pt x="905864" y="705085"/>
                      <a:pt x="708438" y="901576"/>
                      <a:pt x="464883" y="901576"/>
                    </a:cubicBezTo>
                    <a:cubicBezTo>
                      <a:pt x="221327" y="901576"/>
                      <a:pt x="23901" y="705085"/>
                      <a:pt x="23901" y="462682"/>
                    </a:cubicBezTo>
                    <a:cubicBezTo>
                      <a:pt x="23901" y="220280"/>
                      <a:pt x="221327" y="23788"/>
                      <a:pt x="464883" y="23788"/>
                    </a:cubicBezTo>
                    <a:moveTo>
                      <a:pt x="464883" y="0"/>
                    </a:moveTo>
                    <a:cubicBezTo>
                      <a:pt x="208420" y="0"/>
                      <a:pt x="0" y="207434"/>
                      <a:pt x="0" y="462682"/>
                    </a:cubicBezTo>
                    <a:cubicBezTo>
                      <a:pt x="0" y="717930"/>
                      <a:pt x="208420" y="925364"/>
                      <a:pt x="464883" y="925364"/>
                    </a:cubicBezTo>
                    <a:cubicBezTo>
                      <a:pt x="721345" y="925364"/>
                      <a:pt x="929765" y="717930"/>
                      <a:pt x="929765" y="462682"/>
                    </a:cubicBezTo>
                    <a:cubicBezTo>
                      <a:pt x="929765" y="207434"/>
                      <a:pt x="721106" y="0"/>
                      <a:pt x="464883" y="0"/>
                    </a:cubicBezTo>
                    <a:lnTo>
                      <a:pt x="464883" y="0"/>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grpSp>
        <p:grpSp>
          <p:nvGrpSpPr>
            <p:cNvPr id="37" name="Graphic 39">
              <a:extLst>
                <a:ext uri="{FF2B5EF4-FFF2-40B4-BE49-F238E27FC236}">
                  <a16:creationId xmlns:a16="http://schemas.microsoft.com/office/drawing/2014/main" id="{A2609F0E-2002-43E5-D0CD-4E86373C8B02}"/>
                </a:ext>
              </a:extLst>
            </p:cNvPr>
            <p:cNvGrpSpPr/>
            <p:nvPr/>
          </p:nvGrpSpPr>
          <p:grpSpPr>
            <a:xfrm>
              <a:off x="1091403" y="5158505"/>
              <a:ext cx="541367" cy="510258"/>
              <a:chOff x="1091403" y="5158505"/>
              <a:chExt cx="541367" cy="510258"/>
            </a:xfrm>
          </p:grpSpPr>
          <p:sp>
            <p:nvSpPr>
              <p:cNvPr id="38" name="Freeform 37">
                <a:extLst>
                  <a:ext uri="{FF2B5EF4-FFF2-40B4-BE49-F238E27FC236}">
                    <a16:creationId xmlns:a16="http://schemas.microsoft.com/office/drawing/2014/main" id="{168662D1-FC97-166A-38F5-177BD69EB186}"/>
                  </a:ext>
                </a:extLst>
              </p:cNvPr>
              <p:cNvSpPr/>
              <p:nvPr/>
            </p:nvSpPr>
            <p:spPr>
              <a:xfrm>
                <a:off x="1226042" y="5266741"/>
                <a:ext cx="157197" cy="304912"/>
              </a:xfrm>
              <a:custGeom>
                <a:avLst/>
                <a:gdLst>
                  <a:gd name="connsiteX0" fmla="*/ 1360 w 157197"/>
                  <a:gd name="connsiteY0" fmla="*/ 178650 h 304912"/>
                  <a:gd name="connsiteX1" fmla="*/ 157197 w 157197"/>
                  <a:gd name="connsiteY1" fmla="*/ 304728 h 304912"/>
                  <a:gd name="connsiteX2" fmla="*/ 157197 w 157197"/>
                  <a:gd name="connsiteY2" fmla="*/ 0 h 304912"/>
                  <a:gd name="connsiteX3" fmla="*/ 112262 w 157197"/>
                  <a:gd name="connsiteY3" fmla="*/ 0 h 304912"/>
                  <a:gd name="connsiteX4" fmla="*/ 1360 w 157197"/>
                  <a:gd name="connsiteY4" fmla="*/ 178650 h 304912"/>
                  <a:gd name="connsiteX5" fmla="*/ 1360 w 157197"/>
                  <a:gd name="connsiteY5" fmla="*/ 178650 h 30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7" h="304912">
                    <a:moveTo>
                      <a:pt x="1360" y="178650"/>
                    </a:moveTo>
                    <a:cubicBezTo>
                      <a:pt x="17135" y="315195"/>
                      <a:pt x="157197" y="304728"/>
                      <a:pt x="157197" y="304728"/>
                    </a:cubicBezTo>
                    <a:lnTo>
                      <a:pt x="157197" y="0"/>
                    </a:lnTo>
                    <a:lnTo>
                      <a:pt x="112262" y="0"/>
                    </a:lnTo>
                    <a:cubicBezTo>
                      <a:pt x="112262" y="0"/>
                      <a:pt x="-14415" y="42105"/>
                      <a:pt x="1360" y="178650"/>
                    </a:cubicBezTo>
                    <a:lnTo>
                      <a:pt x="1360" y="178650"/>
                    </a:lnTo>
                    <a:close/>
                  </a:path>
                </a:pathLst>
              </a:custGeom>
              <a:solidFill>
                <a:srgbClr val="FFFFFF">
                  <a:alpha val="21000"/>
                </a:srgb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39" name="Freeform 38">
                <a:extLst>
                  <a:ext uri="{FF2B5EF4-FFF2-40B4-BE49-F238E27FC236}">
                    <a16:creationId xmlns:a16="http://schemas.microsoft.com/office/drawing/2014/main" id="{5D9D5569-7F92-8C31-DCA7-49B25A381F55}"/>
                  </a:ext>
                </a:extLst>
              </p:cNvPr>
              <p:cNvSpPr/>
              <p:nvPr/>
            </p:nvSpPr>
            <p:spPr>
              <a:xfrm>
                <a:off x="1213539" y="5158505"/>
                <a:ext cx="419230" cy="510258"/>
              </a:xfrm>
              <a:custGeom>
                <a:avLst/>
                <a:gdLst>
                  <a:gd name="connsiteX0" fmla="*/ 410148 w 419230"/>
                  <a:gd name="connsiteY0" fmla="*/ 250015 h 510258"/>
                  <a:gd name="connsiteX1" fmla="*/ 334859 w 419230"/>
                  <a:gd name="connsiteY1" fmla="*/ 250015 h 510258"/>
                  <a:gd name="connsiteX2" fmla="*/ 370711 w 419230"/>
                  <a:gd name="connsiteY2" fmla="*/ 208861 h 510258"/>
                  <a:gd name="connsiteX3" fmla="*/ 370711 w 419230"/>
                  <a:gd name="connsiteY3" fmla="*/ 208861 h 510258"/>
                  <a:gd name="connsiteX4" fmla="*/ 373101 w 419230"/>
                  <a:gd name="connsiteY4" fmla="*/ 202676 h 510258"/>
                  <a:gd name="connsiteX5" fmla="*/ 366887 w 419230"/>
                  <a:gd name="connsiteY5" fmla="*/ 193875 h 510258"/>
                  <a:gd name="connsiteX6" fmla="*/ 356609 w 419230"/>
                  <a:gd name="connsiteY6" fmla="*/ 196491 h 510258"/>
                  <a:gd name="connsiteX7" fmla="*/ 310240 w 419230"/>
                  <a:gd name="connsiteY7" fmla="*/ 249777 h 510258"/>
                  <a:gd name="connsiteX8" fmla="*/ 196709 w 419230"/>
                  <a:gd name="connsiteY8" fmla="*/ 249777 h 510258"/>
                  <a:gd name="connsiteX9" fmla="*/ 280364 w 419230"/>
                  <a:gd name="connsiteY9" fmla="*/ 166280 h 510258"/>
                  <a:gd name="connsiteX10" fmla="*/ 340356 w 419230"/>
                  <a:gd name="connsiteY10" fmla="*/ 167232 h 510258"/>
                  <a:gd name="connsiteX11" fmla="*/ 349917 w 419230"/>
                  <a:gd name="connsiteY11" fmla="*/ 157954 h 510258"/>
                  <a:gd name="connsiteX12" fmla="*/ 340595 w 419230"/>
                  <a:gd name="connsiteY12" fmla="*/ 148439 h 510258"/>
                  <a:gd name="connsiteX13" fmla="*/ 298768 w 419230"/>
                  <a:gd name="connsiteY13" fmla="*/ 147725 h 510258"/>
                  <a:gd name="connsiteX14" fmla="*/ 350634 w 419230"/>
                  <a:gd name="connsiteY14" fmla="*/ 96105 h 510258"/>
                  <a:gd name="connsiteX15" fmla="*/ 350634 w 419230"/>
                  <a:gd name="connsiteY15" fmla="*/ 82783 h 510258"/>
                  <a:gd name="connsiteX16" fmla="*/ 337249 w 419230"/>
                  <a:gd name="connsiteY16" fmla="*/ 82783 h 510258"/>
                  <a:gd name="connsiteX17" fmla="*/ 285861 w 419230"/>
                  <a:gd name="connsiteY17" fmla="*/ 133928 h 510258"/>
                  <a:gd name="connsiteX18" fmla="*/ 285861 w 419230"/>
                  <a:gd name="connsiteY18" fmla="*/ 89444 h 510258"/>
                  <a:gd name="connsiteX19" fmla="*/ 276539 w 419230"/>
                  <a:gd name="connsiteY19" fmla="*/ 80167 h 510258"/>
                  <a:gd name="connsiteX20" fmla="*/ 267218 w 419230"/>
                  <a:gd name="connsiteY20" fmla="*/ 89444 h 510258"/>
                  <a:gd name="connsiteX21" fmla="*/ 267218 w 419230"/>
                  <a:gd name="connsiteY21" fmla="*/ 152721 h 510258"/>
                  <a:gd name="connsiteX22" fmla="*/ 179500 w 419230"/>
                  <a:gd name="connsiteY22" fmla="*/ 240024 h 510258"/>
                  <a:gd name="connsiteX23" fmla="*/ 179500 w 419230"/>
                  <a:gd name="connsiteY23" fmla="*/ 108475 h 510258"/>
                  <a:gd name="connsiteX24" fmla="*/ 222761 w 419230"/>
                  <a:gd name="connsiteY24" fmla="*/ 66845 h 510258"/>
                  <a:gd name="connsiteX25" fmla="*/ 222761 w 419230"/>
                  <a:gd name="connsiteY25" fmla="*/ 53524 h 510258"/>
                  <a:gd name="connsiteX26" fmla="*/ 209376 w 419230"/>
                  <a:gd name="connsiteY26" fmla="*/ 53286 h 510258"/>
                  <a:gd name="connsiteX27" fmla="*/ 179261 w 419230"/>
                  <a:gd name="connsiteY27" fmla="*/ 82307 h 510258"/>
                  <a:gd name="connsiteX28" fmla="*/ 179261 w 419230"/>
                  <a:gd name="connsiteY28" fmla="*/ 9277 h 510258"/>
                  <a:gd name="connsiteX29" fmla="*/ 169939 w 419230"/>
                  <a:gd name="connsiteY29" fmla="*/ 0 h 510258"/>
                  <a:gd name="connsiteX30" fmla="*/ 160618 w 419230"/>
                  <a:gd name="connsiteY30" fmla="*/ 9277 h 510258"/>
                  <a:gd name="connsiteX31" fmla="*/ 160618 w 419230"/>
                  <a:gd name="connsiteY31" fmla="*/ 94439 h 510258"/>
                  <a:gd name="connsiteX32" fmla="*/ 157749 w 419230"/>
                  <a:gd name="connsiteY32" fmla="*/ 94439 h 510258"/>
                  <a:gd name="connsiteX33" fmla="*/ 123092 w 419230"/>
                  <a:gd name="connsiteY33" fmla="*/ 98483 h 510258"/>
                  <a:gd name="connsiteX34" fmla="*/ 116161 w 419230"/>
                  <a:gd name="connsiteY34" fmla="*/ 109664 h 510258"/>
                  <a:gd name="connsiteX35" fmla="*/ 127634 w 419230"/>
                  <a:gd name="connsiteY35" fmla="*/ 116563 h 510258"/>
                  <a:gd name="connsiteX36" fmla="*/ 157988 w 419230"/>
                  <a:gd name="connsiteY36" fmla="*/ 112994 h 510258"/>
                  <a:gd name="connsiteX37" fmla="*/ 160857 w 419230"/>
                  <a:gd name="connsiteY37" fmla="*/ 112994 h 510258"/>
                  <a:gd name="connsiteX38" fmla="*/ 160857 w 419230"/>
                  <a:gd name="connsiteY38" fmla="*/ 403211 h 510258"/>
                  <a:gd name="connsiteX39" fmla="*/ 154642 w 419230"/>
                  <a:gd name="connsiteY39" fmla="*/ 403687 h 510258"/>
                  <a:gd name="connsiteX40" fmla="*/ 105166 w 419230"/>
                  <a:gd name="connsiteY40" fmla="*/ 392982 h 510258"/>
                  <a:gd name="connsiteX41" fmla="*/ 43023 w 419230"/>
                  <a:gd name="connsiteY41" fmla="*/ 339221 h 510258"/>
                  <a:gd name="connsiteX42" fmla="*/ 19121 w 419230"/>
                  <a:gd name="connsiteY42" fmla="*/ 258579 h 510258"/>
                  <a:gd name="connsiteX43" fmla="*/ 32506 w 419230"/>
                  <a:gd name="connsiteY43" fmla="*/ 196967 h 510258"/>
                  <a:gd name="connsiteX44" fmla="*/ 69075 w 419230"/>
                  <a:gd name="connsiteY44" fmla="*/ 147963 h 510258"/>
                  <a:gd name="connsiteX45" fmla="*/ 69792 w 419230"/>
                  <a:gd name="connsiteY45" fmla="*/ 134642 h 510258"/>
                  <a:gd name="connsiteX46" fmla="*/ 56407 w 419230"/>
                  <a:gd name="connsiteY46" fmla="*/ 133928 h 510258"/>
                  <a:gd name="connsiteX47" fmla="*/ 15297 w 419230"/>
                  <a:gd name="connsiteY47" fmla="*/ 189117 h 510258"/>
                  <a:gd name="connsiteX48" fmla="*/ 0 w 419230"/>
                  <a:gd name="connsiteY48" fmla="*/ 258579 h 510258"/>
                  <a:gd name="connsiteX49" fmla="*/ 27009 w 419230"/>
                  <a:gd name="connsiteY49" fmla="*/ 349450 h 510258"/>
                  <a:gd name="connsiteX50" fmla="*/ 97040 w 419230"/>
                  <a:gd name="connsiteY50" fmla="*/ 409872 h 510258"/>
                  <a:gd name="connsiteX51" fmla="*/ 147711 w 419230"/>
                  <a:gd name="connsiteY51" fmla="*/ 422004 h 510258"/>
                  <a:gd name="connsiteX52" fmla="*/ 116878 w 419230"/>
                  <a:gd name="connsiteY52" fmla="*/ 454356 h 510258"/>
                  <a:gd name="connsiteX53" fmla="*/ 117117 w 419230"/>
                  <a:gd name="connsiteY53" fmla="*/ 467678 h 510258"/>
                  <a:gd name="connsiteX54" fmla="*/ 130502 w 419230"/>
                  <a:gd name="connsiteY54" fmla="*/ 467440 h 510258"/>
                  <a:gd name="connsiteX55" fmla="*/ 160857 w 419230"/>
                  <a:gd name="connsiteY55" fmla="*/ 435801 h 510258"/>
                  <a:gd name="connsiteX56" fmla="*/ 160857 w 419230"/>
                  <a:gd name="connsiteY56" fmla="*/ 500981 h 510258"/>
                  <a:gd name="connsiteX57" fmla="*/ 170178 w 419230"/>
                  <a:gd name="connsiteY57" fmla="*/ 510259 h 510258"/>
                  <a:gd name="connsiteX58" fmla="*/ 179500 w 419230"/>
                  <a:gd name="connsiteY58" fmla="*/ 500981 h 510258"/>
                  <a:gd name="connsiteX59" fmla="*/ 179500 w 419230"/>
                  <a:gd name="connsiteY59" fmla="*/ 435801 h 510258"/>
                  <a:gd name="connsiteX60" fmla="*/ 209854 w 419230"/>
                  <a:gd name="connsiteY60" fmla="*/ 467440 h 510258"/>
                  <a:gd name="connsiteX61" fmla="*/ 209854 w 419230"/>
                  <a:gd name="connsiteY61" fmla="*/ 467440 h 510258"/>
                  <a:gd name="connsiteX62" fmla="*/ 216547 w 419230"/>
                  <a:gd name="connsiteY62" fmla="*/ 470294 h 510258"/>
                  <a:gd name="connsiteX63" fmla="*/ 225868 w 419230"/>
                  <a:gd name="connsiteY63" fmla="*/ 461017 h 510258"/>
                  <a:gd name="connsiteX64" fmla="*/ 223239 w 419230"/>
                  <a:gd name="connsiteY64" fmla="*/ 454594 h 510258"/>
                  <a:gd name="connsiteX65" fmla="*/ 179261 w 419230"/>
                  <a:gd name="connsiteY65" fmla="*/ 408683 h 510258"/>
                  <a:gd name="connsiteX66" fmla="*/ 179261 w 419230"/>
                  <a:gd name="connsiteY66" fmla="*/ 276896 h 510258"/>
                  <a:gd name="connsiteX67" fmla="*/ 266979 w 419230"/>
                  <a:gd name="connsiteY67" fmla="*/ 364199 h 510258"/>
                  <a:gd name="connsiteX68" fmla="*/ 266979 w 419230"/>
                  <a:gd name="connsiteY68" fmla="*/ 427475 h 510258"/>
                  <a:gd name="connsiteX69" fmla="*/ 276300 w 419230"/>
                  <a:gd name="connsiteY69" fmla="*/ 436753 h 510258"/>
                  <a:gd name="connsiteX70" fmla="*/ 285622 w 419230"/>
                  <a:gd name="connsiteY70" fmla="*/ 427475 h 510258"/>
                  <a:gd name="connsiteX71" fmla="*/ 285622 w 419230"/>
                  <a:gd name="connsiteY71" fmla="*/ 382991 h 510258"/>
                  <a:gd name="connsiteX72" fmla="*/ 337010 w 419230"/>
                  <a:gd name="connsiteY72" fmla="*/ 434136 h 510258"/>
                  <a:gd name="connsiteX73" fmla="*/ 350395 w 419230"/>
                  <a:gd name="connsiteY73" fmla="*/ 434136 h 510258"/>
                  <a:gd name="connsiteX74" fmla="*/ 350395 w 419230"/>
                  <a:gd name="connsiteY74" fmla="*/ 420815 h 510258"/>
                  <a:gd name="connsiteX75" fmla="*/ 299485 w 419230"/>
                  <a:gd name="connsiteY75" fmla="*/ 370146 h 510258"/>
                  <a:gd name="connsiteX76" fmla="*/ 343463 w 419230"/>
                  <a:gd name="connsiteY76" fmla="*/ 371097 h 510258"/>
                  <a:gd name="connsiteX77" fmla="*/ 343463 w 419230"/>
                  <a:gd name="connsiteY77" fmla="*/ 371097 h 510258"/>
                  <a:gd name="connsiteX78" fmla="*/ 350395 w 419230"/>
                  <a:gd name="connsiteY78" fmla="*/ 368243 h 510258"/>
                  <a:gd name="connsiteX79" fmla="*/ 350395 w 419230"/>
                  <a:gd name="connsiteY79" fmla="*/ 354921 h 510258"/>
                  <a:gd name="connsiteX80" fmla="*/ 350395 w 419230"/>
                  <a:gd name="connsiteY80" fmla="*/ 354921 h 510258"/>
                  <a:gd name="connsiteX81" fmla="*/ 343941 w 419230"/>
                  <a:gd name="connsiteY81" fmla="*/ 352304 h 510258"/>
                  <a:gd name="connsiteX82" fmla="*/ 280125 w 419230"/>
                  <a:gd name="connsiteY82" fmla="*/ 350877 h 510258"/>
                  <a:gd name="connsiteX83" fmla="*/ 196470 w 419230"/>
                  <a:gd name="connsiteY83" fmla="*/ 267618 h 510258"/>
                  <a:gd name="connsiteX84" fmla="*/ 309523 w 419230"/>
                  <a:gd name="connsiteY84" fmla="*/ 267618 h 510258"/>
                  <a:gd name="connsiteX85" fmla="*/ 351590 w 419230"/>
                  <a:gd name="connsiteY85" fmla="*/ 319715 h 510258"/>
                  <a:gd name="connsiteX86" fmla="*/ 364736 w 419230"/>
                  <a:gd name="connsiteY86" fmla="*/ 321142 h 510258"/>
                  <a:gd name="connsiteX87" fmla="*/ 366170 w 419230"/>
                  <a:gd name="connsiteY87" fmla="*/ 308058 h 510258"/>
                  <a:gd name="connsiteX88" fmla="*/ 333664 w 419230"/>
                  <a:gd name="connsiteY88" fmla="*/ 267856 h 510258"/>
                  <a:gd name="connsiteX89" fmla="*/ 409909 w 419230"/>
                  <a:gd name="connsiteY89" fmla="*/ 267856 h 510258"/>
                  <a:gd name="connsiteX90" fmla="*/ 419231 w 419230"/>
                  <a:gd name="connsiteY90" fmla="*/ 258579 h 510258"/>
                  <a:gd name="connsiteX91" fmla="*/ 409909 w 419230"/>
                  <a:gd name="connsiteY91" fmla="*/ 249301 h 510258"/>
                  <a:gd name="connsiteX92" fmla="*/ 409909 w 419230"/>
                  <a:gd name="connsiteY92" fmla="*/ 249301 h 51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19230" h="510258">
                    <a:moveTo>
                      <a:pt x="410148" y="250015"/>
                    </a:moveTo>
                    <a:lnTo>
                      <a:pt x="334859" y="250015"/>
                    </a:lnTo>
                    <a:cubicBezTo>
                      <a:pt x="334859" y="250015"/>
                      <a:pt x="370711" y="208861"/>
                      <a:pt x="370711" y="208861"/>
                    </a:cubicBezTo>
                    <a:lnTo>
                      <a:pt x="370711" y="208861"/>
                    </a:lnTo>
                    <a:cubicBezTo>
                      <a:pt x="372145" y="207196"/>
                      <a:pt x="373101" y="205055"/>
                      <a:pt x="373101" y="202676"/>
                    </a:cubicBezTo>
                    <a:cubicBezTo>
                      <a:pt x="373101" y="198870"/>
                      <a:pt x="370711" y="195302"/>
                      <a:pt x="366887" y="193875"/>
                    </a:cubicBezTo>
                    <a:cubicBezTo>
                      <a:pt x="363302" y="192447"/>
                      <a:pt x="358999" y="193637"/>
                      <a:pt x="356609" y="196491"/>
                    </a:cubicBezTo>
                    <a:lnTo>
                      <a:pt x="310240" y="249777"/>
                    </a:lnTo>
                    <a:lnTo>
                      <a:pt x="196709" y="249777"/>
                    </a:lnTo>
                    <a:cubicBezTo>
                      <a:pt x="196709" y="249777"/>
                      <a:pt x="280364" y="166280"/>
                      <a:pt x="280364" y="166280"/>
                    </a:cubicBezTo>
                    <a:lnTo>
                      <a:pt x="340356" y="167232"/>
                    </a:lnTo>
                    <a:cubicBezTo>
                      <a:pt x="345615" y="167232"/>
                      <a:pt x="349917" y="163188"/>
                      <a:pt x="349917" y="157954"/>
                    </a:cubicBezTo>
                    <a:cubicBezTo>
                      <a:pt x="349917" y="152721"/>
                      <a:pt x="345854" y="148439"/>
                      <a:pt x="340595" y="148439"/>
                    </a:cubicBezTo>
                    <a:lnTo>
                      <a:pt x="298768" y="147725"/>
                    </a:lnTo>
                    <a:lnTo>
                      <a:pt x="350634" y="96105"/>
                    </a:lnTo>
                    <a:cubicBezTo>
                      <a:pt x="354219" y="92536"/>
                      <a:pt x="354219" y="86589"/>
                      <a:pt x="350634" y="82783"/>
                    </a:cubicBezTo>
                    <a:cubicBezTo>
                      <a:pt x="347049" y="79215"/>
                      <a:pt x="341073" y="79215"/>
                      <a:pt x="337249" y="82783"/>
                    </a:cubicBezTo>
                    <a:lnTo>
                      <a:pt x="285861" y="133928"/>
                    </a:lnTo>
                    <a:lnTo>
                      <a:pt x="285861" y="89444"/>
                    </a:lnTo>
                    <a:cubicBezTo>
                      <a:pt x="285861" y="84211"/>
                      <a:pt x="281559" y="80167"/>
                      <a:pt x="276539" y="80167"/>
                    </a:cubicBezTo>
                    <a:cubicBezTo>
                      <a:pt x="271520" y="80167"/>
                      <a:pt x="267218" y="84448"/>
                      <a:pt x="267218" y="89444"/>
                    </a:cubicBezTo>
                    <a:lnTo>
                      <a:pt x="267218" y="152721"/>
                    </a:lnTo>
                    <a:lnTo>
                      <a:pt x="179500" y="240024"/>
                    </a:lnTo>
                    <a:lnTo>
                      <a:pt x="179500" y="108475"/>
                    </a:lnTo>
                    <a:lnTo>
                      <a:pt x="222761" y="66845"/>
                    </a:lnTo>
                    <a:cubicBezTo>
                      <a:pt x="226585" y="63277"/>
                      <a:pt x="226585" y="57330"/>
                      <a:pt x="222761" y="53524"/>
                    </a:cubicBezTo>
                    <a:cubicBezTo>
                      <a:pt x="219176" y="49718"/>
                      <a:pt x="213201" y="49718"/>
                      <a:pt x="209376" y="53286"/>
                    </a:cubicBezTo>
                    <a:lnTo>
                      <a:pt x="179261" y="82307"/>
                    </a:lnTo>
                    <a:lnTo>
                      <a:pt x="179261" y="9277"/>
                    </a:lnTo>
                    <a:cubicBezTo>
                      <a:pt x="179261" y="4044"/>
                      <a:pt x="174958" y="0"/>
                      <a:pt x="169939" y="0"/>
                    </a:cubicBezTo>
                    <a:cubicBezTo>
                      <a:pt x="164920" y="0"/>
                      <a:pt x="160618" y="4282"/>
                      <a:pt x="160618" y="9277"/>
                    </a:cubicBezTo>
                    <a:lnTo>
                      <a:pt x="160618" y="94439"/>
                    </a:lnTo>
                    <a:cubicBezTo>
                      <a:pt x="160618" y="94439"/>
                      <a:pt x="158705" y="94439"/>
                      <a:pt x="157749" y="94439"/>
                    </a:cubicBezTo>
                    <a:cubicBezTo>
                      <a:pt x="146038" y="94439"/>
                      <a:pt x="134326" y="95867"/>
                      <a:pt x="123092" y="98483"/>
                    </a:cubicBezTo>
                    <a:cubicBezTo>
                      <a:pt x="118073" y="99673"/>
                      <a:pt x="114966" y="104668"/>
                      <a:pt x="116161" y="109664"/>
                    </a:cubicBezTo>
                    <a:cubicBezTo>
                      <a:pt x="117356" y="114660"/>
                      <a:pt x="122375" y="117752"/>
                      <a:pt x="127634" y="116563"/>
                    </a:cubicBezTo>
                    <a:cubicBezTo>
                      <a:pt x="137433" y="114184"/>
                      <a:pt x="147711" y="112994"/>
                      <a:pt x="157988" y="112994"/>
                    </a:cubicBezTo>
                    <a:cubicBezTo>
                      <a:pt x="158944" y="112994"/>
                      <a:pt x="159901" y="112994"/>
                      <a:pt x="160857" y="112994"/>
                    </a:cubicBezTo>
                    <a:lnTo>
                      <a:pt x="160857" y="403211"/>
                    </a:lnTo>
                    <a:cubicBezTo>
                      <a:pt x="158705" y="403211"/>
                      <a:pt x="156793" y="403687"/>
                      <a:pt x="154642" y="403687"/>
                    </a:cubicBezTo>
                    <a:cubicBezTo>
                      <a:pt x="137433" y="403687"/>
                      <a:pt x="120463" y="400119"/>
                      <a:pt x="105166" y="392982"/>
                    </a:cubicBezTo>
                    <a:cubicBezTo>
                      <a:pt x="79831" y="381326"/>
                      <a:pt x="58080" y="362533"/>
                      <a:pt x="43023" y="339221"/>
                    </a:cubicBezTo>
                    <a:cubicBezTo>
                      <a:pt x="27726" y="315908"/>
                      <a:pt x="19121" y="288314"/>
                      <a:pt x="19121" y="258579"/>
                    </a:cubicBezTo>
                    <a:cubicBezTo>
                      <a:pt x="19121" y="236456"/>
                      <a:pt x="23901" y="215760"/>
                      <a:pt x="32506" y="196967"/>
                    </a:cubicBezTo>
                    <a:cubicBezTo>
                      <a:pt x="41110" y="178174"/>
                      <a:pt x="53539" y="161522"/>
                      <a:pt x="69075" y="147963"/>
                    </a:cubicBezTo>
                    <a:cubicBezTo>
                      <a:pt x="72899" y="144395"/>
                      <a:pt x="73377" y="138686"/>
                      <a:pt x="69792" y="134642"/>
                    </a:cubicBezTo>
                    <a:cubicBezTo>
                      <a:pt x="66446" y="130836"/>
                      <a:pt x="60471" y="130360"/>
                      <a:pt x="56407" y="133928"/>
                    </a:cubicBezTo>
                    <a:cubicBezTo>
                      <a:pt x="39198" y="149153"/>
                      <a:pt x="25096" y="167945"/>
                      <a:pt x="15297" y="189117"/>
                    </a:cubicBezTo>
                    <a:cubicBezTo>
                      <a:pt x="5497" y="210288"/>
                      <a:pt x="0" y="233839"/>
                      <a:pt x="0" y="258579"/>
                    </a:cubicBezTo>
                    <a:cubicBezTo>
                      <a:pt x="0" y="292120"/>
                      <a:pt x="10039" y="323283"/>
                      <a:pt x="27009" y="349450"/>
                    </a:cubicBezTo>
                    <a:cubicBezTo>
                      <a:pt x="44218" y="375617"/>
                      <a:pt x="68358" y="396551"/>
                      <a:pt x="97040" y="409872"/>
                    </a:cubicBezTo>
                    <a:cubicBezTo>
                      <a:pt x="113054" y="417246"/>
                      <a:pt x="130263" y="421053"/>
                      <a:pt x="147711" y="422004"/>
                    </a:cubicBezTo>
                    <a:lnTo>
                      <a:pt x="116878" y="454356"/>
                    </a:lnTo>
                    <a:cubicBezTo>
                      <a:pt x="113293" y="458162"/>
                      <a:pt x="113532" y="464109"/>
                      <a:pt x="117117" y="467678"/>
                    </a:cubicBezTo>
                    <a:cubicBezTo>
                      <a:pt x="120941" y="471246"/>
                      <a:pt x="126917" y="471008"/>
                      <a:pt x="130502" y="467440"/>
                    </a:cubicBezTo>
                    <a:lnTo>
                      <a:pt x="160857" y="435801"/>
                    </a:lnTo>
                    <a:lnTo>
                      <a:pt x="160857" y="500981"/>
                    </a:lnTo>
                    <a:cubicBezTo>
                      <a:pt x="160857" y="506215"/>
                      <a:pt x="165159" y="510259"/>
                      <a:pt x="170178" y="510259"/>
                    </a:cubicBezTo>
                    <a:cubicBezTo>
                      <a:pt x="175197" y="510259"/>
                      <a:pt x="179500" y="505977"/>
                      <a:pt x="179500" y="500981"/>
                    </a:cubicBezTo>
                    <a:lnTo>
                      <a:pt x="179500" y="435801"/>
                    </a:lnTo>
                    <a:lnTo>
                      <a:pt x="209854" y="467440"/>
                    </a:lnTo>
                    <a:lnTo>
                      <a:pt x="209854" y="467440"/>
                    </a:lnTo>
                    <a:cubicBezTo>
                      <a:pt x="211528" y="469105"/>
                      <a:pt x="213918" y="470294"/>
                      <a:pt x="216547" y="470294"/>
                    </a:cubicBezTo>
                    <a:cubicBezTo>
                      <a:pt x="221805" y="470294"/>
                      <a:pt x="225868" y="466012"/>
                      <a:pt x="225868" y="461017"/>
                    </a:cubicBezTo>
                    <a:cubicBezTo>
                      <a:pt x="225868" y="458638"/>
                      <a:pt x="224912" y="456259"/>
                      <a:pt x="223239" y="454594"/>
                    </a:cubicBezTo>
                    <a:lnTo>
                      <a:pt x="179261" y="408683"/>
                    </a:lnTo>
                    <a:lnTo>
                      <a:pt x="179261" y="276896"/>
                    </a:lnTo>
                    <a:lnTo>
                      <a:pt x="266979" y="364199"/>
                    </a:lnTo>
                    <a:lnTo>
                      <a:pt x="266979" y="427475"/>
                    </a:lnTo>
                    <a:cubicBezTo>
                      <a:pt x="266979" y="432709"/>
                      <a:pt x="271281" y="436753"/>
                      <a:pt x="276300" y="436753"/>
                    </a:cubicBezTo>
                    <a:cubicBezTo>
                      <a:pt x="281320" y="436753"/>
                      <a:pt x="285622" y="432471"/>
                      <a:pt x="285622" y="427475"/>
                    </a:cubicBezTo>
                    <a:lnTo>
                      <a:pt x="285622" y="382991"/>
                    </a:lnTo>
                    <a:lnTo>
                      <a:pt x="337010" y="434136"/>
                    </a:lnTo>
                    <a:cubicBezTo>
                      <a:pt x="340595" y="437704"/>
                      <a:pt x="346571" y="437704"/>
                      <a:pt x="350395" y="434136"/>
                    </a:cubicBezTo>
                    <a:cubicBezTo>
                      <a:pt x="353980" y="430568"/>
                      <a:pt x="353980" y="424621"/>
                      <a:pt x="350395" y="420815"/>
                    </a:cubicBezTo>
                    <a:lnTo>
                      <a:pt x="299485" y="370146"/>
                    </a:lnTo>
                    <a:lnTo>
                      <a:pt x="343463" y="371097"/>
                    </a:lnTo>
                    <a:lnTo>
                      <a:pt x="343463" y="371097"/>
                    </a:lnTo>
                    <a:cubicBezTo>
                      <a:pt x="345854" y="371097"/>
                      <a:pt x="348483" y="370146"/>
                      <a:pt x="350395" y="368243"/>
                    </a:cubicBezTo>
                    <a:cubicBezTo>
                      <a:pt x="353980" y="364674"/>
                      <a:pt x="353980" y="358727"/>
                      <a:pt x="350395" y="354921"/>
                    </a:cubicBezTo>
                    <a:lnTo>
                      <a:pt x="350395" y="354921"/>
                    </a:lnTo>
                    <a:cubicBezTo>
                      <a:pt x="348722" y="353256"/>
                      <a:pt x="346332" y="352304"/>
                      <a:pt x="343941" y="352304"/>
                    </a:cubicBezTo>
                    <a:lnTo>
                      <a:pt x="280125" y="350877"/>
                    </a:lnTo>
                    <a:lnTo>
                      <a:pt x="196470" y="267618"/>
                    </a:lnTo>
                    <a:lnTo>
                      <a:pt x="309523" y="267618"/>
                    </a:lnTo>
                    <a:cubicBezTo>
                      <a:pt x="309523" y="267618"/>
                      <a:pt x="351590" y="319715"/>
                      <a:pt x="351590" y="319715"/>
                    </a:cubicBezTo>
                    <a:cubicBezTo>
                      <a:pt x="354936" y="323759"/>
                      <a:pt x="360672" y="324472"/>
                      <a:pt x="364736" y="321142"/>
                    </a:cubicBezTo>
                    <a:cubicBezTo>
                      <a:pt x="368799" y="317811"/>
                      <a:pt x="369516" y="312102"/>
                      <a:pt x="366170" y="308058"/>
                    </a:cubicBezTo>
                    <a:lnTo>
                      <a:pt x="333664" y="267856"/>
                    </a:lnTo>
                    <a:lnTo>
                      <a:pt x="409909" y="267856"/>
                    </a:lnTo>
                    <a:cubicBezTo>
                      <a:pt x="415168" y="267856"/>
                      <a:pt x="419231" y="263812"/>
                      <a:pt x="419231" y="258579"/>
                    </a:cubicBezTo>
                    <a:cubicBezTo>
                      <a:pt x="419231" y="253345"/>
                      <a:pt x="414929" y="249301"/>
                      <a:pt x="409909" y="249301"/>
                    </a:cubicBezTo>
                    <a:lnTo>
                      <a:pt x="409909" y="249301"/>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40" name="Freeform 39">
                <a:extLst>
                  <a:ext uri="{FF2B5EF4-FFF2-40B4-BE49-F238E27FC236}">
                    <a16:creationId xmlns:a16="http://schemas.microsoft.com/office/drawing/2014/main" id="{16C9FEC1-D6A9-C3AA-E652-E65C959FA811}"/>
                  </a:ext>
                </a:extLst>
              </p:cNvPr>
              <p:cNvSpPr/>
              <p:nvPr/>
            </p:nvSpPr>
            <p:spPr>
              <a:xfrm>
                <a:off x="1176910" y="5550000"/>
                <a:ext cx="73735" cy="73386"/>
              </a:xfrm>
              <a:custGeom>
                <a:avLst/>
                <a:gdLst>
                  <a:gd name="connsiteX0" fmla="*/ 57662 w 73735"/>
                  <a:gd name="connsiteY0" fmla="*/ 2676 h 73386"/>
                  <a:gd name="connsiteX1" fmla="*/ 2689 w 73735"/>
                  <a:gd name="connsiteY1" fmla="*/ 57389 h 73386"/>
                  <a:gd name="connsiteX2" fmla="*/ 2689 w 73735"/>
                  <a:gd name="connsiteY2" fmla="*/ 70711 h 73386"/>
                  <a:gd name="connsiteX3" fmla="*/ 16074 w 73735"/>
                  <a:gd name="connsiteY3" fmla="*/ 70711 h 73386"/>
                  <a:gd name="connsiteX4" fmla="*/ 71047 w 73735"/>
                  <a:gd name="connsiteY4" fmla="*/ 15998 h 73386"/>
                  <a:gd name="connsiteX5" fmla="*/ 71047 w 73735"/>
                  <a:gd name="connsiteY5" fmla="*/ 2676 h 73386"/>
                  <a:gd name="connsiteX6" fmla="*/ 57662 w 73735"/>
                  <a:gd name="connsiteY6" fmla="*/ 2676 h 73386"/>
                  <a:gd name="connsiteX7" fmla="*/ 57662 w 73735"/>
                  <a:gd name="connsiteY7" fmla="*/ 2676 h 7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35" h="73386">
                    <a:moveTo>
                      <a:pt x="57662" y="2676"/>
                    </a:moveTo>
                    <a:lnTo>
                      <a:pt x="2689" y="57389"/>
                    </a:lnTo>
                    <a:cubicBezTo>
                      <a:pt x="-896" y="60957"/>
                      <a:pt x="-896" y="66905"/>
                      <a:pt x="2689" y="70711"/>
                    </a:cubicBezTo>
                    <a:cubicBezTo>
                      <a:pt x="6274" y="74279"/>
                      <a:pt x="12249" y="74279"/>
                      <a:pt x="16074" y="70711"/>
                    </a:cubicBezTo>
                    <a:lnTo>
                      <a:pt x="71047" y="15998"/>
                    </a:lnTo>
                    <a:cubicBezTo>
                      <a:pt x="74632" y="12429"/>
                      <a:pt x="74632" y="6482"/>
                      <a:pt x="71047" y="2676"/>
                    </a:cubicBezTo>
                    <a:cubicBezTo>
                      <a:pt x="67462" y="-892"/>
                      <a:pt x="61486" y="-892"/>
                      <a:pt x="57662" y="2676"/>
                    </a:cubicBezTo>
                    <a:lnTo>
                      <a:pt x="57662" y="2676"/>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41" name="Freeform 40">
                <a:extLst>
                  <a:ext uri="{FF2B5EF4-FFF2-40B4-BE49-F238E27FC236}">
                    <a16:creationId xmlns:a16="http://schemas.microsoft.com/office/drawing/2014/main" id="{4D9A6D25-36FC-8515-945D-16EDDF7665E0}"/>
                  </a:ext>
                </a:extLst>
              </p:cNvPr>
              <p:cNvSpPr/>
              <p:nvPr/>
            </p:nvSpPr>
            <p:spPr>
              <a:xfrm>
                <a:off x="1091403" y="5414466"/>
                <a:ext cx="96322" cy="18554"/>
              </a:xfrm>
              <a:custGeom>
                <a:avLst/>
                <a:gdLst>
                  <a:gd name="connsiteX0" fmla="*/ 96323 w 96322"/>
                  <a:gd name="connsiteY0" fmla="*/ 9277 h 18554"/>
                  <a:gd name="connsiteX1" fmla="*/ 87001 w 96322"/>
                  <a:gd name="connsiteY1" fmla="*/ 0 h 18554"/>
                  <a:gd name="connsiteX2" fmla="*/ 9322 w 96322"/>
                  <a:gd name="connsiteY2" fmla="*/ 0 h 18554"/>
                  <a:gd name="connsiteX3" fmla="*/ 0 w 96322"/>
                  <a:gd name="connsiteY3" fmla="*/ 9277 h 18554"/>
                  <a:gd name="connsiteX4" fmla="*/ 9322 w 96322"/>
                  <a:gd name="connsiteY4" fmla="*/ 18555 h 18554"/>
                  <a:gd name="connsiteX5" fmla="*/ 87001 w 96322"/>
                  <a:gd name="connsiteY5" fmla="*/ 18555 h 18554"/>
                  <a:gd name="connsiteX6" fmla="*/ 96323 w 96322"/>
                  <a:gd name="connsiteY6" fmla="*/ 9277 h 18554"/>
                  <a:gd name="connsiteX7" fmla="*/ 96323 w 96322"/>
                  <a:gd name="connsiteY7" fmla="*/ 9277 h 1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322" h="18554">
                    <a:moveTo>
                      <a:pt x="96323" y="9277"/>
                    </a:moveTo>
                    <a:cubicBezTo>
                      <a:pt x="96323" y="4044"/>
                      <a:pt x="92020" y="0"/>
                      <a:pt x="87001" y="0"/>
                    </a:cubicBezTo>
                    <a:lnTo>
                      <a:pt x="9322" y="0"/>
                    </a:lnTo>
                    <a:cubicBezTo>
                      <a:pt x="4063" y="0"/>
                      <a:pt x="0" y="4282"/>
                      <a:pt x="0" y="9277"/>
                    </a:cubicBezTo>
                    <a:cubicBezTo>
                      <a:pt x="0" y="14273"/>
                      <a:pt x="4302" y="18555"/>
                      <a:pt x="9322" y="18555"/>
                    </a:cubicBezTo>
                    <a:lnTo>
                      <a:pt x="87001" y="18555"/>
                    </a:lnTo>
                    <a:cubicBezTo>
                      <a:pt x="92259" y="18555"/>
                      <a:pt x="96323" y="14273"/>
                      <a:pt x="96323" y="9277"/>
                    </a:cubicBezTo>
                    <a:lnTo>
                      <a:pt x="96323" y="9277"/>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42" name="Freeform 41">
                <a:extLst>
                  <a:ext uri="{FF2B5EF4-FFF2-40B4-BE49-F238E27FC236}">
                    <a16:creationId xmlns:a16="http://schemas.microsoft.com/office/drawing/2014/main" id="{B9FBD6AE-ED95-345A-A849-7AF369B7CF81}"/>
                  </a:ext>
                </a:extLst>
              </p:cNvPr>
              <p:cNvSpPr/>
              <p:nvPr/>
            </p:nvSpPr>
            <p:spPr>
              <a:xfrm>
                <a:off x="1163287" y="5226480"/>
                <a:ext cx="73496" cy="73148"/>
              </a:xfrm>
              <a:custGeom>
                <a:avLst/>
                <a:gdLst>
                  <a:gd name="connsiteX0" fmla="*/ 70808 w 73496"/>
                  <a:gd name="connsiteY0" fmla="*/ 70473 h 73148"/>
                  <a:gd name="connsiteX1" fmla="*/ 70808 w 73496"/>
                  <a:gd name="connsiteY1" fmla="*/ 57151 h 73148"/>
                  <a:gd name="connsiteX2" fmla="*/ 16074 w 73496"/>
                  <a:gd name="connsiteY2" fmla="*/ 2676 h 73148"/>
                  <a:gd name="connsiteX3" fmla="*/ 2689 w 73496"/>
                  <a:gd name="connsiteY3" fmla="*/ 2676 h 73148"/>
                  <a:gd name="connsiteX4" fmla="*/ 2689 w 73496"/>
                  <a:gd name="connsiteY4" fmla="*/ 15998 h 73148"/>
                  <a:gd name="connsiteX5" fmla="*/ 57662 w 73496"/>
                  <a:gd name="connsiteY5" fmla="*/ 70473 h 73148"/>
                  <a:gd name="connsiteX6" fmla="*/ 71047 w 73496"/>
                  <a:gd name="connsiteY6" fmla="*/ 70473 h 73148"/>
                  <a:gd name="connsiteX7" fmla="*/ 71047 w 73496"/>
                  <a:gd name="connsiteY7" fmla="*/ 70473 h 7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96" h="73148">
                    <a:moveTo>
                      <a:pt x="70808" y="70473"/>
                    </a:moveTo>
                    <a:cubicBezTo>
                      <a:pt x="74393" y="66905"/>
                      <a:pt x="74393" y="60957"/>
                      <a:pt x="70808" y="57151"/>
                    </a:cubicBezTo>
                    <a:lnTo>
                      <a:pt x="16074" y="2676"/>
                    </a:lnTo>
                    <a:cubicBezTo>
                      <a:pt x="12488" y="-892"/>
                      <a:pt x="6513" y="-892"/>
                      <a:pt x="2689" y="2676"/>
                    </a:cubicBezTo>
                    <a:cubicBezTo>
                      <a:pt x="-896" y="6244"/>
                      <a:pt x="-896" y="12191"/>
                      <a:pt x="2689" y="15998"/>
                    </a:cubicBezTo>
                    <a:lnTo>
                      <a:pt x="57662" y="70473"/>
                    </a:lnTo>
                    <a:cubicBezTo>
                      <a:pt x="61247" y="74041"/>
                      <a:pt x="67223" y="74041"/>
                      <a:pt x="71047" y="70473"/>
                    </a:cubicBezTo>
                    <a:lnTo>
                      <a:pt x="71047" y="70473"/>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grpSp>
      </p:grpSp>
      <p:grpSp>
        <p:nvGrpSpPr>
          <p:cNvPr id="3" name="Group 2">
            <a:extLst>
              <a:ext uri="{FF2B5EF4-FFF2-40B4-BE49-F238E27FC236}">
                <a16:creationId xmlns:a16="http://schemas.microsoft.com/office/drawing/2014/main" id="{9EF28204-E320-ABC0-5471-B91D76E79629}"/>
              </a:ext>
            </a:extLst>
          </p:cNvPr>
          <p:cNvGrpSpPr/>
          <p:nvPr/>
        </p:nvGrpSpPr>
        <p:grpSpPr>
          <a:xfrm>
            <a:off x="249414" y="3079482"/>
            <a:ext cx="11538806" cy="1008203"/>
            <a:chOff x="249414" y="5492910"/>
            <a:chExt cx="11538806" cy="1008203"/>
          </a:xfrm>
        </p:grpSpPr>
        <p:grpSp>
          <p:nvGrpSpPr>
            <p:cNvPr id="24" name="Group 23">
              <a:extLst>
                <a:ext uri="{FF2B5EF4-FFF2-40B4-BE49-F238E27FC236}">
                  <a16:creationId xmlns:a16="http://schemas.microsoft.com/office/drawing/2014/main" id="{BBDA56A7-51DE-2AE8-1430-8562B8F7ED67}"/>
                </a:ext>
                <a:ext uri="{C183D7F6-B498-43B3-948B-1728B52AA6E4}">
                  <adec:decorative xmlns:adec="http://schemas.microsoft.com/office/drawing/2017/decorative" val="1"/>
                </a:ext>
              </a:extLst>
            </p:cNvPr>
            <p:cNvGrpSpPr/>
            <p:nvPr/>
          </p:nvGrpSpPr>
          <p:grpSpPr>
            <a:xfrm>
              <a:off x="1120115" y="5492910"/>
              <a:ext cx="10668105" cy="1008203"/>
              <a:chOff x="1097713" y="4930788"/>
              <a:chExt cx="10682388" cy="1024245"/>
            </a:xfrm>
          </p:grpSpPr>
          <p:sp>
            <p:nvSpPr>
              <p:cNvPr id="12" name="Rectangle 11">
                <a:extLst>
                  <a:ext uri="{FF2B5EF4-FFF2-40B4-BE49-F238E27FC236}">
                    <a16:creationId xmlns:a16="http://schemas.microsoft.com/office/drawing/2014/main" id="{DF690A47-B430-C24B-EB9A-D731B039DC28}"/>
                  </a:ext>
                </a:extLst>
              </p:cNvPr>
              <p:cNvSpPr/>
              <p:nvPr/>
            </p:nvSpPr>
            <p:spPr>
              <a:xfrm>
                <a:off x="1097713" y="4930788"/>
                <a:ext cx="10682388" cy="102424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Cond"/>
                  <a:ea typeface="+mn-ea"/>
                  <a:cs typeface="+mn-cs"/>
                </a:endParaRPr>
              </a:p>
            </p:txBody>
          </p:sp>
          <p:sp>
            <p:nvSpPr>
              <p:cNvPr id="7" name="TextBox 6">
                <a:extLst>
                  <a:ext uri="{FF2B5EF4-FFF2-40B4-BE49-F238E27FC236}">
                    <a16:creationId xmlns:a16="http://schemas.microsoft.com/office/drawing/2014/main" id="{828D572D-5CBC-603F-29D5-8A75BCF7304C}"/>
                  </a:ext>
                </a:extLst>
              </p:cNvPr>
              <p:cNvSpPr txBox="1"/>
              <p:nvPr/>
            </p:nvSpPr>
            <p:spPr>
              <a:xfrm>
                <a:off x="1231450" y="5020803"/>
                <a:ext cx="10061598" cy="844219"/>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rPr>
                  <a:t>Outreach &amp; Engagement </a:t>
                </a:r>
                <a:r>
                  <a:rPr kumimoji="0" lang="en-US" sz="1600" b="1" i="0" u="none" strike="noStrike" kern="1200" cap="none" spc="0" normalizeH="0" baseline="0" noProof="0">
                    <a:ln>
                      <a:noFill/>
                    </a:ln>
                    <a:solidFill>
                      <a:srgbClr val="2D2A30">
                        <a:lumMod val="90000"/>
                        <a:lumOff val="10000"/>
                      </a:srgbClr>
                    </a:solidFill>
                    <a:effectLst/>
                    <a:uLnTx/>
                    <a:uFillTx/>
                    <a:latin typeface="Helvetica" panose="020B0604020202020204" pitchFamily="34" charset="0"/>
                    <a:ea typeface="Calibri" panose="020F0502020204030204" pitchFamily="34" charset="0"/>
                    <a:cs typeface="Helvetica" panose="020B0604020202020204" pitchFamily="34" charset="0"/>
                  </a:rPr>
                  <a:t>(go-live date, 3/1/24):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rPr>
                  <a:t>These supports include </a:t>
                </a:r>
                <a:r>
                  <a:rPr kumimoji="0" lang="en-US" sz="1600" b="0" i="0" u="none" strike="noStrike" kern="1200" cap="none" spc="0" normalizeH="0" baseline="0" noProof="0">
                    <a:ln>
                      <a:noFill/>
                    </a:ln>
                    <a:solidFill>
                      <a:srgbClr val="000608"/>
                    </a:solidFill>
                    <a:effectLst/>
                    <a:uLnTx/>
                    <a:uFillTx/>
                    <a:latin typeface="Helvetica" panose="020B0604020202020204" pitchFamily="34" charset="0"/>
                    <a:ea typeface="Calibri" panose="020F0502020204030204" pitchFamily="34" charset="0"/>
                    <a:cs typeface="Helvetica" panose="020B0604020202020204" pitchFamily="34" charset="0"/>
                  </a:rPr>
                  <a:t>outreach and linkages to other Medicaid or non-Medicaid benefits​​, </a:t>
                </a:r>
                <a:r>
                  <a:rPr kumimoji="0" lang="en-US" sz="1600" b="0" i="0" u="none" strike="noStrike" kern="1200" cap="none" spc="0" normalizeH="0" baseline="0" noProof="0">
                    <a:ln>
                      <a:noFill/>
                    </a:ln>
                    <a:solidFill>
                      <a:srgbClr val="000608"/>
                    </a:solidFill>
                    <a:effectLst/>
                    <a:uLnTx/>
                    <a:uFillTx/>
                    <a:latin typeface="Helvetica" pitchFamily="2" charset="0"/>
                    <a:ea typeface="Open Sans" panose="020B0606030504020204" pitchFamily="34" charset="0"/>
                    <a:cs typeface="Open Sans" panose="020B0606030504020204" pitchFamily="34" charset="0"/>
                  </a:rPr>
                  <a:t>for OHP members in eligible HRSN populations that are presumed eligible for HRSN services</a:t>
                </a:r>
                <a:endParaRPr kumimoji="0" lang="en-US" sz="1600" b="0" i="0" u="none" strike="noStrike" kern="1200" cap="none" spc="0" normalizeH="0" baseline="0" noProof="0">
                  <a:ln>
                    <a:noFill/>
                  </a:ln>
                  <a:solidFill>
                    <a:srgbClr val="000608"/>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18" name="Rectangle 17">
                <a:extLst>
                  <a:ext uri="{FF2B5EF4-FFF2-40B4-BE49-F238E27FC236}">
                    <a16:creationId xmlns:a16="http://schemas.microsoft.com/office/drawing/2014/main" id="{F47F8FEA-63C4-3EC9-B10B-2445217F8D23}"/>
                  </a:ext>
                </a:extLst>
              </p:cNvPr>
              <p:cNvSpPr/>
              <p:nvPr/>
            </p:nvSpPr>
            <p:spPr>
              <a:xfrm>
                <a:off x="1099147" y="4934677"/>
                <a:ext cx="61899" cy="1016464"/>
              </a:xfrm>
              <a:prstGeom prst="rect">
                <a:avLst/>
              </a:prstGeom>
              <a:solidFill>
                <a:srgbClr val="A01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45" name="Graphic 39">
              <a:extLst>
                <a:ext uri="{FF2B5EF4-FFF2-40B4-BE49-F238E27FC236}">
                  <a16:creationId xmlns:a16="http://schemas.microsoft.com/office/drawing/2014/main" id="{0C0116BE-B6E1-A51A-0EAF-B8FDADE3F196}"/>
                </a:ext>
              </a:extLst>
            </p:cNvPr>
            <p:cNvGrpSpPr/>
            <p:nvPr/>
          </p:nvGrpSpPr>
          <p:grpSpPr>
            <a:xfrm>
              <a:off x="249414" y="5653738"/>
              <a:ext cx="708395" cy="694929"/>
              <a:chOff x="4135727" y="4963785"/>
              <a:chExt cx="929765" cy="925364"/>
            </a:xfrm>
          </p:grpSpPr>
          <p:grpSp>
            <p:nvGrpSpPr>
              <p:cNvPr id="46" name="Graphic 39">
                <a:extLst>
                  <a:ext uri="{FF2B5EF4-FFF2-40B4-BE49-F238E27FC236}">
                    <a16:creationId xmlns:a16="http://schemas.microsoft.com/office/drawing/2014/main" id="{D67733AD-DA95-B94F-6493-A2DE6569FCB4}"/>
                  </a:ext>
                </a:extLst>
              </p:cNvPr>
              <p:cNvGrpSpPr/>
              <p:nvPr/>
            </p:nvGrpSpPr>
            <p:grpSpPr>
              <a:xfrm>
                <a:off x="4135727" y="4963785"/>
                <a:ext cx="929765" cy="925364"/>
                <a:chOff x="4135727" y="4963785"/>
                <a:chExt cx="929765" cy="925364"/>
              </a:xfrm>
            </p:grpSpPr>
            <p:sp>
              <p:nvSpPr>
                <p:cNvPr id="52" name="Freeform 51">
                  <a:extLst>
                    <a:ext uri="{FF2B5EF4-FFF2-40B4-BE49-F238E27FC236}">
                      <a16:creationId xmlns:a16="http://schemas.microsoft.com/office/drawing/2014/main" id="{46E0965B-B585-B0EC-A5C9-319A4A3D9485}"/>
                    </a:ext>
                  </a:extLst>
                </p:cNvPr>
                <p:cNvSpPr/>
                <p:nvPr/>
              </p:nvSpPr>
              <p:spPr>
                <a:xfrm>
                  <a:off x="4147679" y="4970100"/>
                  <a:ext cx="905863" cy="901575"/>
                </a:xfrm>
                <a:custGeom>
                  <a:avLst/>
                  <a:gdLst>
                    <a:gd name="connsiteX0" fmla="*/ 452932 w 905863"/>
                    <a:gd name="connsiteY0" fmla="*/ 901576 h 901575"/>
                    <a:gd name="connsiteX1" fmla="*/ 0 w 905863"/>
                    <a:gd name="connsiteY1" fmla="*/ 450788 h 901575"/>
                    <a:gd name="connsiteX2" fmla="*/ 452932 w 905863"/>
                    <a:gd name="connsiteY2" fmla="*/ 0 h 901575"/>
                    <a:gd name="connsiteX3" fmla="*/ 905864 w 905863"/>
                    <a:gd name="connsiteY3" fmla="*/ 450788 h 901575"/>
                    <a:gd name="connsiteX4" fmla="*/ 452932 w 905863"/>
                    <a:gd name="connsiteY4" fmla="*/ 901576 h 90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863" h="901575">
                      <a:moveTo>
                        <a:pt x="452932" y="901576"/>
                      </a:moveTo>
                      <a:cubicBezTo>
                        <a:pt x="203162" y="901576"/>
                        <a:pt x="0" y="699376"/>
                        <a:pt x="0" y="450788"/>
                      </a:cubicBezTo>
                      <a:cubicBezTo>
                        <a:pt x="0" y="202200"/>
                        <a:pt x="203162" y="0"/>
                        <a:pt x="452932" y="0"/>
                      </a:cubicBezTo>
                      <a:cubicBezTo>
                        <a:pt x="702702" y="0"/>
                        <a:pt x="905864" y="202200"/>
                        <a:pt x="905864" y="450788"/>
                      </a:cubicBezTo>
                      <a:cubicBezTo>
                        <a:pt x="905864" y="699376"/>
                        <a:pt x="702702" y="901576"/>
                        <a:pt x="452932" y="901576"/>
                      </a:cubicBezTo>
                      <a:close/>
                    </a:path>
                  </a:pathLst>
                </a:custGeom>
                <a:solidFill>
                  <a:srgbClr val="A81D4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53" name="Freeform 52">
                  <a:extLst>
                    <a:ext uri="{FF2B5EF4-FFF2-40B4-BE49-F238E27FC236}">
                      <a16:creationId xmlns:a16="http://schemas.microsoft.com/office/drawing/2014/main" id="{F2D678B6-886C-5D44-DD95-4952DEB2894D}"/>
                    </a:ext>
                  </a:extLst>
                </p:cNvPr>
                <p:cNvSpPr/>
                <p:nvPr/>
              </p:nvSpPr>
              <p:spPr>
                <a:xfrm>
                  <a:off x="4135727" y="4963785"/>
                  <a:ext cx="929765" cy="925364"/>
                </a:xfrm>
                <a:custGeom>
                  <a:avLst/>
                  <a:gdLst>
                    <a:gd name="connsiteX0" fmla="*/ 464883 w 929765"/>
                    <a:gd name="connsiteY0" fmla="*/ 23788 h 925364"/>
                    <a:gd name="connsiteX1" fmla="*/ 905864 w 929765"/>
                    <a:gd name="connsiteY1" fmla="*/ 462682 h 925364"/>
                    <a:gd name="connsiteX2" fmla="*/ 464883 w 929765"/>
                    <a:gd name="connsiteY2" fmla="*/ 901576 h 925364"/>
                    <a:gd name="connsiteX3" fmla="*/ 23901 w 929765"/>
                    <a:gd name="connsiteY3" fmla="*/ 462682 h 925364"/>
                    <a:gd name="connsiteX4" fmla="*/ 464883 w 929765"/>
                    <a:gd name="connsiteY4" fmla="*/ 23788 h 925364"/>
                    <a:gd name="connsiteX5" fmla="*/ 464883 w 929765"/>
                    <a:gd name="connsiteY5" fmla="*/ 0 h 925364"/>
                    <a:gd name="connsiteX6" fmla="*/ 0 w 929765"/>
                    <a:gd name="connsiteY6" fmla="*/ 462682 h 925364"/>
                    <a:gd name="connsiteX7" fmla="*/ 464883 w 929765"/>
                    <a:gd name="connsiteY7" fmla="*/ 925364 h 925364"/>
                    <a:gd name="connsiteX8" fmla="*/ 929765 w 929765"/>
                    <a:gd name="connsiteY8" fmla="*/ 462682 h 925364"/>
                    <a:gd name="connsiteX9" fmla="*/ 464883 w 929765"/>
                    <a:gd name="connsiteY9" fmla="*/ 0 h 925364"/>
                    <a:gd name="connsiteX10" fmla="*/ 464883 w 929765"/>
                    <a:gd name="connsiteY10" fmla="*/ 0 h 92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9765" h="925364">
                      <a:moveTo>
                        <a:pt x="464883" y="23788"/>
                      </a:moveTo>
                      <a:cubicBezTo>
                        <a:pt x="708438" y="23788"/>
                        <a:pt x="905864" y="220280"/>
                        <a:pt x="905864" y="462682"/>
                      </a:cubicBezTo>
                      <a:cubicBezTo>
                        <a:pt x="905864" y="705085"/>
                        <a:pt x="708438" y="901576"/>
                        <a:pt x="464883" y="901576"/>
                      </a:cubicBezTo>
                      <a:cubicBezTo>
                        <a:pt x="221327" y="901576"/>
                        <a:pt x="23901" y="705085"/>
                        <a:pt x="23901" y="462682"/>
                      </a:cubicBezTo>
                      <a:cubicBezTo>
                        <a:pt x="23901" y="220280"/>
                        <a:pt x="221327" y="23788"/>
                        <a:pt x="464883" y="23788"/>
                      </a:cubicBezTo>
                      <a:moveTo>
                        <a:pt x="464883" y="0"/>
                      </a:moveTo>
                      <a:cubicBezTo>
                        <a:pt x="208659" y="0"/>
                        <a:pt x="0" y="207434"/>
                        <a:pt x="0" y="462682"/>
                      </a:cubicBezTo>
                      <a:cubicBezTo>
                        <a:pt x="0" y="717930"/>
                        <a:pt x="208420" y="925364"/>
                        <a:pt x="464883" y="925364"/>
                      </a:cubicBezTo>
                      <a:cubicBezTo>
                        <a:pt x="721345" y="925364"/>
                        <a:pt x="929765" y="717930"/>
                        <a:pt x="929765" y="462682"/>
                      </a:cubicBezTo>
                      <a:cubicBezTo>
                        <a:pt x="929765" y="207434"/>
                        <a:pt x="721106" y="0"/>
                        <a:pt x="464883" y="0"/>
                      </a:cubicBezTo>
                      <a:lnTo>
                        <a:pt x="464883" y="0"/>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grpSp>
          <p:grpSp>
            <p:nvGrpSpPr>
              <p:cNvPr id="47" name="Graphic 39">
                <a:extLst>
                  <a:ext uri="{FF2B5EF4-FFF2-40B4-BE49-F238E27FC236}">
                    <a16:creationId xmlns:a16="http://schemas.microsoft.com/office/drawing/2014/main" id="{7DBA074E-CB90-9143-6AE4-301702825F6E}"/>
                  </a:ext>
                </a:extLst>
              </p:cNvPr>
              <p:cNvGrpSpPr/>
              <p:nvPr/>
            </p:nvGrpSpPr>
            <p:grpSpPr>
              <a:xfrm>
                <a:off x="4272682" y="5183244"/>
                <a:ext cx="656093" cy="462206"/>
                <a:chOff x="4272682" y="5183244"/>
                <a:chExt cx="656093" cy="462206"/>
              </a:xfrm>
            </p:grpSpPr>
            <p:sp>
              <p:nvSpPr>
                <p:cNvPr id="48" name="Freeform 47">
                  <a:extLst>
                    <a:ext uri="{FF2B5EF4-FFF2-40B4-BE49-F238E27FC236}">
                      <a16:creationId xmlns:a16="http://schemas.microsoft.com/office/drawing/2014/main" id="{73A46117-1CEF-CD0E-2607-61AE49EF2CD5}"/>
                    </a:ext>
                  </a:extLst>
                </p:cNvPr>
                <p:cNvSpPr/>
                <p:nvPr/>
              </p:nvSpPr>
              <p:spPr>
                <a:xfrm>
                  <a:off x="4478951" y="5194098"/>
                  <a:ext cx="439397" cy="249808"/>
                </a:xfrm>
                <a:custGeom>
                  <a:avLst/>
                  <a:gdLst>
                    <a:gd name="connsiteX0" fmla="*/ 395090 w 439397"/>
                    <a:gd name="connsiteY0" fmla="*/ 109753 h 249808"/>
                    <a:gd name="connsiteX1" fmla="*/ 353024 w 439397"/>
                    <a:gd name="connsiteY1" fmla="*/ 37199 h 249808"/>
                    <a:gd name="connsiteX2" fmla="*/ 340834 w 439397"/>
                    <a:gd name="connsiteY2" fmla="*/ 16265 h 249808"/>
                    <a:gd name="connsiteX3" fmla="*/ 295899 w 439397"/>
                    <a:gd name="connsiteY3" fmla="*/ 4371 h 249808"/>
                    <a:gd name="connsiteX4" fmla="*/ 267935 w 439397"/>
                    <a:gd name="connsiteY4" fmla="*/ 20547 h 249808"/>
                    <a:gd name="connsiteX5" fmla="*/ 255984 w 439397"/>
                    <a:gd name="connsiteY5" fmla="*/ 65269 h 249808"/>
                    <a:gd name="connsiteX6" fmla="*/ 255984 w 439397"/>
                    <a:gd name="connsiteY6" fmla="*/ 65269 h 249808"/>
                    <a:gd name="connsiteX7" fmla="*/ 255984 w 439397"/>
                    <a:gd name="connsiteY7" fmla="*/ 65269 h 249808"/>
                    <a:gd name="connsiteX8" fmla="*/ 196947 w 439397"/>
                    <a:gd name="connsiteY8" fmla="*/ 74784 h 249808"/>
                    <a:gd name="connsiteX9" fmla="*/ 111141 w 439397"/>
                    <a:gd name="connsiteY9" fmla="*/ 88106 h 249808"/>
                    <a:gd name="connsiteX10" fmla="*/ 52583 w 439397"/>
                    <a:gd name="connsiteY10" fmla="*/ 109515 h 249808"/>
                    <a:gd name="connsiteX11" fmla="*/ 28921 w 439397"/>
                    <a:gd name="connsiteY11" fmla="*/ 124026 h 249808"/>
                    <a:gd name="connsiteX12" fmla="*/ 28921 w 439397"/>
                    <a:gd name="connsiteY12" fmla="*/ 124026 h 249808"/>
                    <a:gd name="connsiteX13" fmla="*/ 15058 w 439397"/>
                    <a:gd name="connsiteY13" fmla="*/ 132590 h 249808"/>
                    <a:gd name="connsiteX14" fmla="*/ 0 w 439397"/>
                    <a:gd name="connsiteY14" fmla="*/ 159471 h 249808"/>
                    <a:gd name="connsiteX15" fmla="*/ 8126 w 439397"/>
                    <a:gd name="connsiteY15" fmla="*/ 180404 h 249808"/>
                    <a:gd name="connsiteX16" fmla="*/ 46608 w 439397"/>
                    <a:gd name="connsiteY16" fmla="*/ 186827 h 249808"/>
                    <a:gd name="connsiteX17" fmla="*/ 86523 w 439397"/>
                    <a:gd name="connsiteY17" fmla="*/ 165180 h 249808"/>
                    <a:gd name="connsiteX18" fmla="*/ 108034 w 439397"/>
                    <a:gd name="connsiteY18" fmla="*/ 153524 h 249808"/>
                    <a:gd name="connsiteX19" fmla="*/ 111858 w 439397"/>
                    <a:gd name="connsiteY19" fmla="*/ 151383 h 249808"/>
                    <a:gd name="connsiteX20" fmla="*/ 112097 w 439397"/>
                    <a:gd name="connsiteY20" fmla="*/ 151383 h 249808"/>
                    <a:gd name="connsiteX21" fmla="*/ 121180 w 439397"/>
                    <a:gd name="connsiteY21" fmla="*/ 158995 h 249808"/>
                    <a:gd name="connsiteX22" fmla="*/ 121658 w 439397"/>
                    <a:gd name="connsiteY22" fmla="*/ 158995 h 249808"/>
                    <a:gd name="connsiteX23" fmla="*/ 284188 w 439397"/>
                    <a:gd name="connsiteY23" fmla="*/ 227505 h 249808"/>
                    <a:gd name="connsiteX24" fmla="*/ 310240 w 439397"/>
                    <a:gd name="connsiteY24" fmla="*/ 242254 h 249808"/>
                    <a:gd name="connsiteX25" fmla="*/ 315021 w 439397"/>
                    <a:gd name="connsiteY25" fmla="*/ 245822 h 249808"/>
                    <a:gd name="connsiteX26" fmla="*/ 339400 w 439397"/>
                    <a:gd name="connsiteY26" fmla="*/ 245584 h 249808"/>
                    <a:gd name="connsiteX27" fmla="*/ 355175 w 439397"/>
                    <a:gd name="connsiteY27" fmla="*/ 233214 h 249808"/>
                    <a:gd name="connsiteX28" fmla="*/ 355175 w 439397"/>
                    <a:gd name="connsiteY28" fmla="*/ 233214 h 249808"/>
                    <a:gd name="connsiteX29" fmla="*/ 395090 w 439397"/>
                    <a:gd name="connsiteY29" fmla="*/ 238686 h 249808"/>
                    <a:gd name="connsiteX30" fmla="*/ 423055 w 439397"/>
                    <a:gd name="connsiteY30" fmla="*/ 222510 h 249808"/>
                    <a:gd name="connsiteX31" fmla="*/ 435006 w 439397"/>
                    <a:gd name="connsiteY31" fmla="*/ 177788 h 249808"/>
                    <a:gd name="connsiteX32" fmla="*/ 395807 w 439397"/>
                    <a:gd name="connsiteY32" fmla="*/ 109991 h 249808"/>
                    <a:gd name="connsiteX33" fmla="*/ 395807 w 439397"/>
                    <a:gd name="connsiteY33" fmla="*/ 109991 h 24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9397" h="249808">
                      <a:moveTo>
                        <a:pt x="395090" y="109753"/>
                      </a:moveTo>
                      <a:lnTo>
                        <a:pt x="353024" y="37199"/>
                      </a:lnTo>
                      <a:lnTo>
                        <a:pt x="340834" y="16265"/>
                      </a:lnTo>
                      <a:cubicBezTo>
                        <a:pt x="331751" y="803"/>
                        <a:pt x="311674" y="-4669"/>
                        <a:pt x="295899" y="4371"/>
                      </a:cubicBezTo>
                      <a:lnTo>
                        <a:pt x="267935" y="20547"/>
                      </a:lnTo>
                      <a:cubicBezTo>
                        <a:pt x="252160" y="29587"/>
                        <a:pt x="246901" y="49569"/>
                        <a:pt x="255984" y="65269"/>
                      </a:cubicBezTo>
                      <a:lnTo>
                        <a:pt x="255984" y="65269"/>
                      </a:lnTo>
                      <a:cubicBezTo>
                        <a:pt x="255984" y="65269"/>
                        <a:pt x="255984" y="65269"/>
                        <a:pt x="255984" y="65269"/>
                      </a:cubicBezTo>
                      <a:lnTo>
                        <a:pt x="196947" y="74784"/>
                      </a:lnTo>
                      <a:lnTo>
                        <a:pt x="111141" y="88106"/>
                      </a:lnTo>
                      <a:cubicBezTo>
                        <a:pt x="90347" y="91436"/>
                        <a:pt x="70509" y="98573"/>
                        <a:pt x="52583" y="109515"/>
                      </a:cubicBezTo>
                      <a:lnTo>
                        <a:pt x="28921" y="124026"/>
                      </a:lnTo>
                      <a:lnTo>
                        <a:pt x="28921" y="124026"/>
                      </a:lnTo>
                      <a:lnTo>
                        <a:pt x="15058" y="132590"/>
                      </a:lnTo>
                      <a:cubicBezTo>
                        <a:pt x="5258" y="138537"/>
                        <a:pt x="0" y="149004"/>
                        <a:pt x="0" y="159471"/>
                      </a:cubicBezTo>
                      <a:cubicBezTo>
                        <a:pt x="0" y="166845"/>
                        <a:pt x="2629" y="174457"/>
                        <a:pt x="8126" y="180404"/>
                      </a:cubicBezTo>
                      <a:cubicBezTo>
                        <a:pt x="17926" y="191109"/>
                        <a:pt x="33701" y="193726"/>
                        <a:pt x="46608" y="186827"/>
                      </a:cubicBezTo>
                      <a:lnTo>
                        <a:pt x="86523" y="165180"/>
                      </a:lnTo>
                      <a:lnTo>
                        <a:pt x="108034" y="153524"/>
                      </a:lnTo>
                      <a:lnTo>
                        <a:pt x="111858" y="151383"/>
                      </a:lnTo>
                      <a:lnTo>
                        <a:pt x="112097" y="151383"/>
                      </a:lnTo>
                      <a:cubicBezTo>
                        <a:pt x="112097" y="151383"/>
                        <a:pt x="121180" y="158995"/>
                        <a:pt x="121180" y="158995"/>
                      </a:cubicBezTo>
                      <a:lnTo>
                        <a:pt x="121658" y="158995"/>
                      </a:lnTo>
                      <a:cubicBezTo>
                        <a:pt x="121658" y="158995"/>
                        <a:pt x="284188" y="227505"/>
                        <a:pt x="284188" y="227505"/>
                      </a:cubicBezTo>
                      <a:cubicBezTo>
                        <a:pt x="293509" y="231311"/>
                        <a:pt x="302114" y="236307"/>
                        <a:pt x="310240" y="242254"/>
                      </a:cubicBezTo>
                      <a:lnTo>
                        <a:pt x="315021" y="245822"/>
                      </a:lnTo>
                      <a:cubicBezTo>
                        <a:pt x="322191" y="251293"/>
                        <a:pt x="332230" y="251055"/>
                        <a:pt x="339400" y="245584"/>
                      </a:cubicBezTo>
                      <a:lnTo>
                        <a:pt x="355175" y="233214"/>
                      </a:lnTo>
                      <a:lnTo>
                        <a:pt x="355175" y="233214"/>
                      </a:lnTo>
                      <a:cubicBezTo>
                        <a:pt x="365453" y="243681"/>
                        <a:pt x="381945" y="246298"/>
                        <a:pt x="395090" y="238686"/>
                      </a:cubicBezTo>
                      <a:lnTo>
                        <a:pt x="423055" y="222510"/>
                      </a:lnTo>
                      <a:cubicBezTo>
                        <a:pt x="438591" y="213470"/>
                        <a:pt x="444088" y="193488"/>
                        <a:pt x="435006" y="177788"/>
                      </a:cubicBezTo>
                      <a:lnTo>
                        <a:pt x="395807" y="109991"/>
                      </a:lnTo>
                      <a:lnTo>
                        <a:pt x="395807" y="109991"/>
                      </a:lnTo>
                      <a:close/>
                    </a:path>
                  </a:pathLst>
                </a:custGeom>
                <a:solidFill>
                  <a:srgbClr val="FFFFFF">
                    <a:alpha val="27000"/>
                  </a:srgb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49" name="Freeform 48">
                  <a:extLst>
                    <a:ext uri="{FF2B5EF4-FFF2-40B4-BE49-F238E27FC236}">
                      <a16:creationId xmlns:a16="http://schemas.microsoft.com/office/drawing/2014/main" id="{067EBD7A-D6D3-B2D3-0160-F34926339037}"/>
                    </a:ext>
                  </a:extLst>
                </p:cNvPr>
                <p:cNvSpPr/>
                <p:nvPr/>
              </p:nvSpPr>
              <p:spPr>
                <a:xfrm>
                  <a:off x="4444294" y="5315216"/>
                  <a:ext cx="63099" cy="2432"/>
                </a:xfrm>
                <a:custGeom>
                  <a:avLst/>
                  <a:gdLst>
                    <a:gd name="connsiteX0" fmla="*/ 0 w 63099"/>
                    <a:gd name="connsiteY0" fmla="*/ 53 h 2432"/>
                    <a:gd name="connsiteX1" fmla="*/ 63100 w 63099"/>
                    <a:gd name="connsiteY1" fmla="*/ 2432 h 2432"/>
                    <a:gd name="connsiteX2" fmla="*/ 0 w 63099"/>
                    <a:gd name="connsiteY2" fmla="*/ 53 h 2432"/>
                    <a:gd name="connsiteX3" fmla="*/ 0 w 63099"/>
                    <a:gd name="connsiteY3" fmla="*/ 53 h 2432"/>
                  </a:gdLst>
                  <a:ahLst/>
                  <a:cxnLst>
                    <a:cxn ang="0">
                      <a:pos x="connsiteX0" y="connsiteY0"/>
                    </a:cxn>
                    <a:cxn ang="0">
                      <a:pos x="connsiteX1" y="connsiteY1"/>
                    </a:cxn>
                    <a:cxn ang="0">
                      <a:pos x="connsiteX2" y="connsiteY2"/>
                    </a:cxn>
                    <a:cxn ang="0">
                      <a:pos x="connsiteX3" y="connsiteY3"/>
                    </a:cxn>
                  </a:cxnLst>
                  <a:rect l="l" t="t" r="r" b="b"/>
                  <a:pathLst>
                    <a:path w="63099" h="2432">
                      <a:moveTo>
                        <a:pt x="0" y="53"/>
                      </a:moveTo>
                      <a:lnTo>
                        <a:pt x="63100" y="2432"/>
                      </a:lnTo>
                      <a:cubicBezTo>
                        <a:pt x="63100" y="2432"/>
                        <a:pt x="19121" y="-422"/>
                        <a:pt x="0" y="53"/>
                      </a:cubicBezTo>
                      <a:lnTo>
                        <a:pt x="0" y="53"/>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50" name="Freeform 49">
                  <a:extLst>
                    <a:ext uri="{FF2B5EF4-FFF2-40B4-BE49-F238E27FC236}">
                      <a16:creationId xmlns:a16="http://schemas.microsoft.com/office/drawing/2014/main" id="{1B817B1D-C5E3-37FE-8E97-4D4F71104635}"/>
                    </a:ext>
                  </a:extLst>
                </p:cNvPr>
                <p:cNvSpPr/>
                <p:nvPr/>
              </p:nvSpPr>
              <p:spPr>
                <a:xfrm>
                  <a:off x="4272682" y="5183244"/>
                  <a:ext cx="656093" cy="462206"/>
                </a:xfrm>
                <a:custGeom>
                  <a:avLst/>
                  <a:gdLst>
                    <a:gd name="connsiteX0" fmla="*/ 23184 w 656093"/>
                    <a:gd name="connsiteY0" fmla="*/ 295213 h 462206"/>
                    <a:gd name="connsiteX1" fmla="*/ 23184 w 656093"/>
                    <a:gd name="connsiteY1" fmla="*/ 295213 h 462206"/>
                    <a:gd name="connsiteX2" fmla="*/ 89152 w 656093"/>
                    <a:gd name="connsiteY2" fmla="*/ 120607 h 462206"/>
                    <a:gd name="connsiteX3" fmla="*/ 89152 w 656093"/>
                    <a:gd name="connsiteY3" fmla="*/ 120607 h 462206"/>
                    <a:gd name="connsiteX4" fmla="*/ 97279 w 656093"/>
                    <a:gd name="connsiteY4" fmla="*/ 110378 h 462206"/>
                    <a:gd name="connsiteX5" fmla="*/ 109707 w 656093"/>
                    <a:gd name="connsiteY5" fmla="*/ 106572 h 462206"/>
                    <a:gd name="connsiteX6" fmla="*/ 117356 w 656093"/>
                    <a:gd name="connsiteY6" fmla="*/ 107999 h 462206"/>
                    <a:gd name="connsiteX7" fmla="*/ 117356 w 656093"/>
                    <a:gd name="connsiteY7" fmla="*/ 107999 h 462206"/>
                    <a:gd name="connsiteX8" fmla="*/ 147711 w 656093"/>
                    <a:gd name="connsiteY8" fmla="*/ 119417 h 462206"/>
                    <a:gd name="connsiteX9" fmla="*/ 157988 w 656093"/>
                    <a:gd name="connsiteY9" fmla="*/ 127505 h 462206"/>
                    <a:gd name="connsiteX10" fmla="*/ 161813 w 656093"/>
                    <a:gd name="connsiteY10" fmla="*/ 139875 h 462206"/>
                    <a:gd name="connsiteX11" fmla="*/ 161813 w 656093"/>
                    <a:gd name="connsiteY11" fmla="*/ 142492 h 462206"/>
                    <a:gd name="connsiteX12" fmla="*/ 161813 w 656093"/>
                    <a:gd name="connsiteY12" fmla="*/ 142492 h 462206"/>
                    <a:gd name="connsiteX13" fmla="*/ 160618 w 656093"/>
                    <a:gd name="connsiteY13" fmla="*/ 147487 h 462206"/>
                    <a:gd name="connsiteX14" fmla="*/ 160618 w 656093"/>
                    <a:gd name="connsiteY14" fmla="*/ 147487 h 462206"/>
                    <a:gd name="connsiteX15" fmla="*/ 94649 w 656093"/>
                    <a:gd name="connsiteY15" fmla="*/ 321855 h 462206"/>
                    <a:gd name="connsiteX16" fmla="*/ 87001 w 656093"/>
                    <a:gd name="connsiteY16" fmla="*/ 331847 h 462206"/>
                    <a:gd name="connsiteX17" fmla="*/ 87001 w 656093"/>
                    <a:gd name="connsiteY17" fmla="*/ 331847 h 462206"/>
                    <a:gd name="connsiteX18" fmla="*/ 74095 w 656093"/>
                    <a:gd name="connsiteY18" fmla="*/ 335891 h 462206"/>
                    <a:gd name="connsiteX19" fmla="*/ 66446 w 656093"/>
                    <a:gd name="connsiteY19" fmla="*/ 334463 h 462206"/>
                    <a:gd name="connsiteX20" fmla="*/ 66446 w 656093"/>
                    <a:gd name="connsiteY20" fmla="*/ 334463 h 462206"/>
                    <a:gd name="connsiteX21" fmla="*/ 36091 w 656093"/>
                    <a:gd name="connsiteY21" fmla="*/ 323045 h 462206"/>
                    <a:gd name="connsiteX22" fmla="*/ 36091 w 656093"/>
                    <a:gd name="connsiteY22" fmla="*/ 323045 h 462206"/>
                    <a:gd name="connsiteX23" fmla="*/ 25814 w 656093"/>
                    <a:gd name="connsiteY23" fmla="*/ 314957 h 462206"/>
                    <a:gd name="connsiteX24" fmla="*/ 21989 w 656093"/>
                    <a:gd name="connsiteY24" fmla="*/ 302587 h 462206"/>
                    <a:gd name="connsiteX25" fmla="*/ 23423 w 656093"/>
                    <a:gd name="connsiteY25" fmla="*/ 294975 h 462206"/>
                    <a:gd name="connsiteX26" fmla="*/ 23423 w 656093"/>
                    <a:gd name="connsiteY26" fmla="*/ 294975 h 462206"/>
                    <a:gd name="connsiteX27" fmla="*/ 204118 w 656093"/>
                    <a:gd name="connsiteY27" fmla="*/ 143443 h 462206"/>
                    <a:gd name="connsiteX28" fmla="*/ 199816 w 656093"/>
                    <a:gd name="connsiteY28" fmla="*/ 149153 h 462206"/>
                    <a:gd name="connsiteX29" fmla="*/ 194558 w 656093"/>
                    <a:gd name="connsiteY29" fmla="*/ 169373 h 462206"/>
                    <a:gd name="connsiteX30" fmla="*/ 197187 w 656093"/>
                    <a:gd name="connsiteY30" fmla="*/ 184359 h 462206"/>
                    <a:gd name="connsiteX31" fmla="*/ 205552 w 656093"/>
                    <a:gd name="connsiteY31" fmla="*/ 197919 h 462206"/>
                    <a:gd name="connsiteX32" fmla="*/ 205552 w 656093"/>
                    <a:gd name="connsiteY32" fmla="*/ 197919 h 462206"/>
                    <a:gd name="connsiteX33" fmla="*/ 220132 w 656093"/>
                    <a:gd name="connsiteY33" fmla="*/ 208147 h 462206"/>
                    <a:gd name="connsiteX34" fmla="*/ 237102 w 656093"/>
                    <a:gd name="connsiteY34" fmla="*/ 211716 h 462206"/>
                    <a:gd name="connsiteX35" fmla="*/ 257418 w 656093"/>
                    <a:gd name="connsiteY35" fmla="*/ 206482 h 462206"/>
                    <a:gd name="connsiteX36" fmla="*/ 297334 w 656093"/>
                    <a:gd name="connsiteY36" fmla="*/ 184835 h 462206"/>
                    <a:gd name="connsiteX37" fmla="*/ 315977 w 656093"/>
                    <a:gd name="connsiteY37" fmla="*/ 174606 h 462206"/>
                    <a:gd name="connsiteX38" fmla="*/ 319562 w 656093"/>
                    <a:gd name="connsiteY38" fmla="*/ 177461 h 462206"/>
                    <a:gd name="connsiteX39" fmla="*/ 322191 w 656093"/>
                    <a:gd name="connsiteY39" fmla="*/ 179126 h 462206"/>
                    <a:gd name="connsiteX40" fmla="*/ 322669 w 656093"/>
                    <a:gd name="connsiteY40" fmla="*/ 179126 h 462206"/>
                    <a:gd name="connsiteX41" fmla="*/ 322669 w 656093"/>
                    <a:gd name="connsiteY41" fmla="*/ 179126 h 462206"/>
                    <a:gd name="connsiteX42" fmla="*/ 485199 w 656093"/>
                    <a:gd name="connsiteY42" fmla="*/ 247398 h 462206"/>
                    <a:gd name="connsiteX43" fmla="*/ 508861 w 656093"/>
                    <a:gd name="connsiteY43" fmla="*/ 260957 h 462206"/>
                    <a:gd name="connsiteX44" fmla="*/ 513642 w 656093"/>
                    <a:gd name="connsiteY44" fmla="*/ 264526 h 462206"/>
                    <a:gd name="connsiteX45" fmla="*/ 513642 w 656093"/>
                    <a:gd name="connsiteY45" fmla="*/ 264526 h 462206"/>
                    <a:gd name="connsiteX46" fmla="*/ 517466 w 656093"/>
                    <a:gd name="connsiteY46" fmla="*/ 266429 h 462206"/>
                    <a:gd name="connsiteX47" fmla="*/ 517227 w 656093"/>
                    <a:gd name="connsiteY47" fmla="*/ 268570 h 462206"/>
                    <a:gd name="connsiteX48" fmla="*/ 517227 w 656093"/>
                    <a:gd name="connsiteY48" fmla="*/ 268570 h 462206"/>
                    <a:gd name="connsiteX49" fmla="*/ 517227 w 656093"/>
                    <a:gd name="connsiteY49" fmla="*/ 269759 h 462206"/>
                    <a:gd name="connsiteX50" fmla="*/ 515793 w 656093"/>
                    <a:gd name="connsiteY50" fmla="*/ 276420 h 462206"/>
                    <a:gd name="connsiteX51" fmla="*/ 515793 w 656093"/>
                    <a:gd name="connsiteY51" fmla="*/ 276420 h 462206"/>
                    <a:gd name="connsiteX52" fmla="*/ 513642 w 656093"/>
                    <a:gd name="connsiteY52" fmla="*/ 281178 h 462206"/>
                    <a:gd name="connsiteX53" fmla="*/ 502169 w 656093"/>
                    <a:gd name="connsiteY53" fmla="*/ 295926 h 462206"/>
                    <a:gd name="connsiteX54" fmla="*/ 380272 w 656093"/>
                    <a:gd name="connsiteY54" fmla="*/ 238596 h 462206"/>
                    <a:gd name="connsiteX55" fmla="*/ 365692 w 656093"/>
                    <a:gd name="connsiteY55" fmla="*/ 243830 h 462206"/>
                    <a:gd name="connsiteX56" fmla="*/ 370950 w 656093"/>
                    <a:gd name="connsiteY56" fmla="*/ 258341 h 462206"/>
                    <a:gd name="connsiteX57" fmla="*/ 488545 w 656093"/>
                    <a:gd name="connsiteY57" fmla="*/ 313767 h 462206"/>
                    <a:gd name="connsiteX58" fmla="*/ 462014 w 656093"/>
                    <a:gd name="connsiteY58" fmla="*/ 348023 h 462206"/>
                    <a:gd name="connsiteX59" fmla="*/ 343703 w 656093"/>
                    <a:gd name="connsiteY59" fmla="*/ 292358 h 462206"/>
                    <a:gd name="connsiteX60" fmla="*/ 329123 w 656093"/>
                    <a:gd name="connsiteY60" fmla="*/ 297591 h 462206"/>
                    <a:gd name="connsiteX61" fmla="*/ 334381 w 656093"/>
                    <a:gd name="connsiteY61" fmla="*/ 312102 h 462206"/>
                    <a:gd name="connsiteX62" fmla="*/ 448391 w 656093"/>
                    <a:gd name="connsiteY62" fmla="*/ 365626 h 462206"/>
                    <a:gd name="connsiteX63" fmla="*/ 420426 w 656093"/>
                    <a:gd name="connsiteY63" fmla="*/ 401546 h 462206"/>
                    <a:gd name="connsiteX64" fmla="*/ 419470 w 656093"/>
                    <a:gd name="connsiteY64" fmla="*/ 400833 h 462206"/>
                    <a:gd name="connsiteX65" fmla="*/ 297334 w 656093"/>
                    <a:gd name="connsiteY65" fmla="*/ 343503 h 462206"/>
                    <a:gd name="connsiteX66" fmla="*/ 282754 w 656093"/>
                    <a:gd name="connsiteY66" fmla="*/ 348736 h 462206"/>
                    <a:gd name="connsiteX67" fmla="*/ 288012 w 656093"/>
                    <a:gd name="connsiteY67" fmla="*/ 363247 h 462206"/>
                    <a:gd name="connsiteX68" fmla="*/ 406802 w 656093"/>
                    <a:gd name="connsiteY68" fmla="*/ 419150 h 462206"/>
                    <a:gd name="connsiteX69" fmla="*/ 399632 w 656093"/>
                    <a:gd name="connsiteY69" fmla="*/ 428665 h 462206"/>
                    <a:gd name="connsiteX70" fmla="*/ 398198 w 656093"/>
                    <a:gd name="connsiteY70" fmla="*/ 430806 h 462206"/>
                    <a:gd name="connsiteX71" fmla="*/ 391983 w 656093"/>
                    <a:gd name="connsiteY71" fmla="*/ 437942 h 462206"/>
                    <a:gd name="connsiteX72" fmla="*/ 383140 w 656093"/>
                    <a:gd name="connsiteY72" fmla="*/ 440559 h 462206"/>
                    <a:gd name="connsiteX73" fmla="*/ 376447 w 656093"/>
                    <a:gd name="connsiteY73" fmla="*/ 439132 h 462206"/>
                    <a:gd name="connsiteX74" fmla="*/ 376447 w 656093"/>
                    <a:gd name="connsiteY74" fmla="*/ 439132 h 462206"/>
                    <a:gd name="connsiteX75" fmla="*/ 229454 w 656093"/>
                    <a:gd name="connsiteY75" fmla="*/ 373000 h 462206"/>
                    <a:gd name="connsiteX76" fmla="*/ 228976 w 656093"/>
                    <a:gd name="connsiteY76" fmla="*/ 373000 h 462206"/>
                    <a:gd name="connsiteX77" fmla="*/ 115444 w 656093"/>
                    <a:gd name="connsiteY77" fmla="*/ 326613 h 462206"/>
                    <a:gd name="connsiteX78" fmla="*/ 180217 w 656093"/>
                    <a:gd name="connsiteY78" fmla="*/ 155100 h 462206"/>
                    <a:gd name="connsiteX79" fmla="*/ 180217 w 656093"/>
                    <a:gd name="connsiteY79" fmla="*/ 155100 h 462206"/>
                    <a:gd name="connsiteX80" fmla="*/ 182607 w 656093"/>
                    <a:gd name="connsiteY80" fmla="*/ 144871 h 462206"/>
                    <a:gd name="connsiteX81" fmla="*/ 182607 w 656093"/>
                    <a:gd name="connsiteY81" fmla="*/ 142968 h 462206"/>
                    <a:gd name="connsiteX82" fmla="*/ 194558 w 656093"/>
                    <a:gd name="connsiteY82" fmla="*/ 142968 h 462206"/>
                    <a:gd name="connsiteX83" fmla="*/ 203401 w 656093"/>
                    <a:gd name="connsiteY83" fmla="*/ 143443 h 462206"/>
                    <a:gd name="connsiteX84" fmla="*/ 203401 w 656093"/>
                    <a:gd name="connsiteY84" fmla="*/ 143443 h 462206"/>
                    <a:gd name="connsiteX85" fmla="*/ 264111 w 656093"/>
                    <a:gd name="connsiteY85" fmla="*/ 129170 h 462206"/>
                    <a:gd name="connsiteX86" fmla="*/ 318845 w 656093"/>
                    <a:gd name="connsiteY86" fmla="*/ 109188 h 462206"/>
                    <a:gd name="connsiteX87" fmla="*/ 404651 w 656093"/>
                    <a:gd name="connsiteY87" fmla="*/ 95867 h 462206"/>
                    <a:gd name="connsiteX88" fmla="*/ 404651 w 656093"/>
                    <a:gd name="connsiteY88" fmla="*/ 95867 h 462206"/>
                    <a:gd name="connsiteX89" fmla="*/ 456278 w 656093"/>
                    <a:gd name="connsiteY89" fmla="*/ 87541 h 462206"/>
                    <a:gd name="connsiteX90" fmla="*/ 545430 w 656093"/>
                    <a:gd name="connsiteY90" fmla="*/ 241451 h 462206"/>
                    <a:gd name="connsiteX91" fmla="*/ 538021 w 656093"/>
                    <a:gd name="connsiteY91" fmla="*/ 247160 h 462206"/>
                    <a:gd name="connsiteX92" fmla="*/ 538021 w 656093"/>
                    <a:gd name="connsiteY92" fmla="*/ 247160 h 462206"/>
                    <a:gd name="connsiteX93" fmla="*/ 535392 w 656093"/>
                    <a:gd name="connsiteY93" fmla="*/ 248588 h 462206"/>
                    <a:gd name="connsiteX94" fmla="*/ 532524 w 656093"/>
                    <a:gd name="connsiteY94" fmla="*/ 249063 h 462206"/>
                    <a:gd name="connsiteX95" fmla="*/ 527026 w 656093"/>
                    <a:gd name="connsiteY95" fmla="*/ 247398 h 462206"/>
                    <a:gd name="connsiteX96" fmla="*/ 527026 w 656093"/>
                    <a:gd name="connsiteY96" fmla="*/ 247398 h 462206"/>
                    <a:gd name="connsiteX97" fmla="*/ 522246 w 656093"/>
                    <a:gd name="connsiteY97" fmla="*/ 243830 h 462206"/>
                    <a:gd name="connsiteX98" fmla="*/ 493803 w 656093"/>
                    <a:gd name="connsiteY98" fmla="*/ 227654 h 462206"/>
                    <a:gd name="connsiteX99" fmla="*/ 332230 w 656093"/>
                    <a:gd name="connsiteY99" fmla="*/ 159619 h 462206"/>
                    <a:gd name="connsiteX100" fmla="*/ 324342 w 656093"/>
                    <a:gd name="connsiteY100" fmla="*/ 153197 h 462206"/>
                    <a:gd name="connsiteX101" fmla="*/ 324103 w 656093"/>
                    <a:gd name="connsiteY101" fmla="*/ 153197 h 462206"/>
                    <a:gd name="connsiteX102" fmla="*/ 311914 w 656093"/>
                    <a:gd name="connsiteY102" fmla="*/ 151769 h 462206"/>
                    <a:gd name="connsiteX103" fmla="*/ 308089 w 656093"/>
                    <a:gd name="connsiteY103" fmla="*/ 153910 h 462206"/>
                    <a:gd name="connsiteX104" fmla="*/ 308089 w 656093"/>
                    <a:gd name="connsiteY104" fmla="*/ 153910 h 462206"/>
                    <a:gd name="connsiteX105" fmla="*/ 286578 w 656093"/>
                    <a:gd name="connsiteY105" fmla="*/ 165566 h 462206"/>
                    <a:gd name="connsiteX106" fmla="*/ 246662 w 656093"/>
                    <a:gd name="connsiteY106" fmla="*/ 187214 h 462206"/>
                    <a:gd name="connsiteX107" fmla="*/ 246662 w 656093"/>
                    <a:gd name="connsiteY107" fmla="*/ 187214 h 462206"/>
                    <a:gd name="connsiteX108" fmla="*/ 236863 w 656093"/>
                    <a:gd name="connsiteY108" fmla="*/ 189830 h 462206"/>
                    <a:gd name="connsiteX109" fmla="*/ 228736 w 656093"/>
                    <a:gd name="connsiteY109" fmla="*/ 188165 h 462206"/>
                    <a:gd name="connsiteX110" fmla="*/ 221805 w 656093"/>
                    <a:gd name="connsiteY110" fmla="*/ 183170 h 462206"/>
                    <a:gd name="connsiteX111" fmla="*/ 221805 w 656093"/>
                    <a:gd name="connsiteY111" fmla="*/ 183170 h 462206"/>
                    <a:gd name="connsiteX112" fmla="*/ 217742 w 656093"/>
                    <a:gd name="connsiteY112" fmla="*/ 176747 h 462206"/>
                    <a:gd name="connsiteX113" fmla="*/ 216547 w 656093"/>
                    <a:gd name="connsiteY113" fmla="*/ 169610 h 462206"/>
                    <a:gd name="connsiteX114" fmla="*/ 218937 w 656093"/>
                    <a:gd name="connsiteY114" fmla="*/ 159857 h 462206"/>
                    <a:gd name="connsiteX115" fmla="*/ 226346 w 656093"/>
                    <a:gd name="connsiteY115" fmla="*/ 152245 h 462206"/>
                    <a:gd name="connsiteX116" fmla="*/ 226346 w 656093"/>
                    <a:gd name="connsiteY116" fmla="*/ 152245 h 462206"/>
                    <a:gd name="connsiteX117" fmla="*/ 240209 w 656093"/>
                    <a:gd name="connsiteY117" fmla="*/ 143681 h 462206"/>
                    <a:gd name="connsiteX118" fmla="*/ 240209 w 656093"/>
                    <a:gd name="connsiteY118" fmla="*/ 143681 h 462206"/>
                    <a:gd name="connsiteX119" fmla="*/ 263872 w 656093"/>
                    <a:gd name="connsiteY119" fmla="*/ 129170 h 462206"/>
                    <a:gd name="connsiteX120" fmla="*/ 263872 w 656093"/>
                    <a:gd name="connsiteY120" fmla="*/ 129170 h 462206"/>
                    <a:gd name="connsiteX121" fmla="*/ 0 w 656093"/>
                    <a:gd name="connsiteY121" fmla="*/ 302825 h 462206"/>
                    <a:gd name="connsiteX122" fmla="*/ 7648 w 656093"/>
                    <a:gd name="connsiteY122" fmla="*/ 327327 h 462206"/>
                    <a:gd name="connsiteX123" fmla="*/ 28443 w 656093"/>
                    <a:gd name="connsiteY123" fmla="*/ 343503 h 462206"/>
                    <a:gd name="connsiteX124" fmla="*/ 58797 w 656093"/>
                    <a:gd name="connsiteY124" fmla="*/ 354921 h 462206"/>
                    <a:gd name="connsiteX125" fmla="*/ 58797 w 656093"/>
                    <a:gd name="connsiteY125" fmla="*/ 354921 h 462206"/>
                    <a:gd name="connsiteX126" fmla="*/ 74095 w 656093"/>
                    <a:gd name="connsiteY126" fmla="*/ 357776 h 462206"/>
                    <a:gd name="connsiteX127" fmla="*/ 99669 w 656093"/>
                    <a:gd name="connsiteY127" fmla="*/ 349688 h 462206"/>
                    <a:gd name="connsiteX128" fmla="*/ 104210 w 656093"/>
                    <a:gd name="connsiteY128" fmla="*/ 345406 h 462206"/>
                    <a:gd name="connsiteX129" fmla="*/ 221327 w 656093"/>
                    <a:gd name="connsiteY129" fmla="*/ 392982 h 462206"/>
                    <a:gd name="connsiteX130" fmla="*/ 368082 w 656093"/>
                    <a:gd name="connsiteY130" fmla="*/ 458876 h 462206"/>
                    <a:gd name="connsiteX131" fmla="*/ 368082 w 656093"/>
                    <a:gd name="connsiteY131" fmla="*/ 458876 h 462206"/>
                    <a:gd name="connsiteX132" fmla="*/ 383857 w 656093"/>
                    <a:gd name="connsiteY132" fmla="*/ 462206 h 462206"/>
                    <a:gd name="connsiteX133" fmla="*/ 404412 w 656093"/>
                    <a:gd name="connsiteY133" fmla="*/ 456259 h 462206"/>
                    <a:gd name="connsiteX134" fmla="*/ 417558 w 656093"/>
                    <a:gd name="connsiteY134" fmla="*/ 441986 h 462206"/>
                    <a:gd name="connsiteX135" fmla="*/ 417558 w 656093"/>
                    <a:gd name="connsiteY135" fmla="*/ 441986 h 462206"/>
                    <a:gd name="connsiteX136" fmla="*/ 532524 w 656093"/>
                    <a:gd name="connsiteY136" fmla="*/ 294023 h 462206"/>
                    <a:gd name="connsiteX137" fmla="*/ 533719 w 656093"/>
                    <a:gd name="connsiteY137" fmla="*/ 291882 h 462206"/>
                    <a:gd name="connsiteX138" fmla="*/ 533719 w 656093"/>
                    <a:gd name="connsiteY138" fmla="*/ 291882 h 462206"/>
                    <a:gd name="connsiteX139" fmla="*/ 533719 w 656093"/>
                    <a:gd name="connsiteY139" fmla="*/ 291882 h 462206"/>
                    <a:gd name="connsiteX140" fmla="*/ 536348 w 656093"/>
                    <a:gd name="connsiteY140" fmla="*/ 286173 h 462206"/>
                    <a:gd name="connsiteX141" fmla="*/ 536348 w 656093"/>
                    <a:gd name="connsiteY141" fmla="*/ 286173 h 462206"/>
                    <a:gd name="connsiteX142" fmla="*/ 539694 w 656093"/>
                    <a:gd name="connsiteY142" fmla="*/ 270711 h 462206"/>
                    <a:gd name="connsiteX143" fmla="*/ 539694 w 656093"/>
                    <a:gd name="connsiteY143" fmla="*/ 270235 h 462206"/>
                    <a:gd name="connsiteX144" fmla="*/ 542801 w 656093"/>
                    <a:gd name="connsiteY144" fmla="*/ 269759 h 462206"/>
                    <a:gd name="connsiteX145" fmla="*/ 551884 w 656093"/>
                    <a:gd name="connsiteY145" fmla="*/ 264764 h 462206"/>
                    <a:gd name="connsiteX146" fmla="*/ 551884 w 656093"/>
                    <a:gd name="connsiteY146" fmla="*/ 264764 h 462206"/>
                    <a:gd name="connsiteX147" fmla="*/ 561445 w 656093"/>
                    <a:gd name="connsiteY147" fmla="*/ 257151 h 462206"/>
                    <a:gd name="connsiteX148" fmla="*/ 567420 w 656093"/>
                    <a:gd name="connsiteY148" fmla="*/ 261195 h 462206"/>
                    <a:gd name="connsiteX149" fmla="*/ 584390 w 656093"/>
                    <a:gd name="connsiteY149" fmla="*/ 264526 h 462206"/>
                    <a:gd name="connsiteX150" fmla="*/ 606140 w 656093"/>
                    <a:gd name="connsiteY150" fmla="*/ 258579 h 462206"/>
                    <a:gd name="connsiteX151" fmla="*/ 606140 w 656093"/>
                    <a:gd name="connsiteY151" fmla="*/ 258579 h 462206"/>
                    <a:gd name="connsiteX152" fmla="*/ 634105 w 656093"/>
                    <a:gd name="connsiteY152" fmla="*/ 242403 h 462206"/>
                    <a:gd name="connsiteX153" fmla="*/ 650357 w 656093"/>
                    <a:gd name="connsiteY153" fmla="*/ 225989 h 462206"/>
                    <a:gd name="connsiteX154" fmla="*/ 656094 w 656093"/>
                    <a:gd name="connsiteY154" fmla="*/ 204579 h 462206"/>
                    <a:gd name="connsiteX155" fmla="*/ 650357 w 656093"/>
                    <a:gd name="connsiteY155" fmla="*/ 182932 h 462206"/>
                    <a:gd name="connsiteX156" fmla="*/ 611159 w 656093"/>
                    <a:gd name="connsiteY156" fmla="*/ 115135 h 462206"/>
                    <a:gd name="connsiteX157" fmla="*/ 596101 w 656093"/>
                    <a:gd name="connsiteY157" fmla="*/ 111091 h 462206"/>
                    <a:gd name="connsiteX158" fmla="*/ 592038 w 656093"/>
                    <a:gd name="connsiteY158" fmla="*/ 126078 h 462206"/>
                    <a:gd name="connsiteX159" fmla="*/ 631237 w 656093"/>
                    <a:gd name="connsiteY159" fmla="*/ 193874 h 462206"/>
                    <a:gd name="connsiteX160" fmla="*/ 634105 w 656093"/>
                    <a:gd name="connsiteY160" fmla="*/ 204579 h 462206"/>
                    <a:gd name="connsiteX161" fmla="*/ 631237 w 656093"/>
                    <a:gd name="connsiteY161" fmla="*/ 215522 h 462206"/>
                    <a:gd name="connsiteX162" fmla="*/ 623110 w 656093"/>
                    <a:gd name="connsiteY162" fmla="*/ 223610 h 462206"/>
                    <a:gd name="connsiteX163" fmla="*/ 595145 w 656093"/>
                    <a:gd name="connsiteY163" fmla="*/ 239786 h 462206"/>
                    <a:gd name="connsiteX164" fmla="*/ 584390 w 656093"/>
                    <a:gd name="connsiteY164" fmla="*/ 242641 h 462206"/>
                    <a:gd name="connsiteX165" fmla="*/ 575785 w 656093"/>
                    <a:gd name="connsiteY165" fmla="*/ 240975 h 462206"/>
                    <a:gd name="connsiteX166" fmla="*/ 568615 w 656093"/>
                    <a:gd name="connsiteY166" fmla="*/ 236218 h 462206"/>
                    <a:gd name="connsiteX167" fmla="*/ 568615 w 656093"/>
                    <a:gd name="connsiteY167" fmla="*/ 236218 h 462206"/>
                    <a:gd name="connsiteX168" fmla="*/ 565268 w 656093"/>
                    <a:gd name="connsiteY168" fmla="*/ 231936 h 462206"/>
                    <a:gd name="connsiteX169" fmla="*/ 565268 w 656093"/>
                    <a:gd name="connsiteY169" fmla="*/ 231936 h 462206"/>
                    <a:gd name="connsiteX170" fmla="*/ 473487 w 656093"/>
                    <a:gd name="connsiteY170" fmla="*/ 73744 h 462206"/>
                    <a:gd name="connsiteX171" fmla="*/ 473487 w 656093"/>
                    <a:gd name="connsiteY171" fmla="*/ 73744 h 462206"/>
                    <a:gd name="connsiteX172" fmla="*/ 471575 w 656093"/>
                    <a:gd name="connsiteY172" fmla="*/ 70413 h 462206"/>
                    <a:gd name="connsiteX173" fmla="*/ 471575 w 656093"/>
                    <a:gd name="connsiteY173" fmla="*/ 70413 h 462206"/>
                    <a:gd name="connsiteX174" fmla="*/ 468707 w 656093"/>
                    <a:gd name="connsiteY174" fmla="*/ 59709 h 462206"/>
                    <a:gd name="connsiteX175" fmla="*/ 471575 w 656093"/>
                    <a:gd name="connsiteY175" fmla="*/ 49004 h 462206"/>
                    <a:gd name="connsiteX176" fmla="*/ 479701 w 656093"/>
                    <a:gd name="connsiteY176" fmla="*/ 40916 h 462206"/>
                    <a:gd name="connsiteX177" fmla="*/ 479701 w 656093"/>
                    <a:gd name="connsiteY177" fmla="*/ 40916 h 462206"/>
                    <a:gd name="connsiteX178" fmla="*/ 507666 w 656093"/>
                    <a:gd name="connsiteY178" fmla="*/ 24740 h 462206"/>
                    <a:gd name="connsiteX179" fmla="*/ 518422 w 656093"/>
                    <a:gd name="connsiteY179" fmla="*/ 21885 h 462206"/>
                    <a:gd name="connsiteX180" fmla="*/ 529416 w 656093"/>
                    <a:gd name="connsiteY180" fmla="*/ 24740 h 462206"/>
                    <a:gd name="connsiteX181" fmla="*/ 537543 w 656093"/>
                    <a:gd name="connsiteY181" fmla="*/ 32828 h 462206"/>
                    <a:gd name="connsiteX182" fmla="*/ 549733 w 656093"/>
                    <a:gd name="connsiteY182" fmla="*/ 53762 h 462206"/>
                    <a:gd name="connsiteX183" fmla="*/ 564791 w 656093"/>
                    <a:gd name="connsiteY183" fmla="*/ 57806 h 462206"/>
                    <a:gd name="connsiteX184" fmla="*/ 568854 w 656093"/>
                    <a:gd name="connsiteY184" fmla="*/ 42819 h 462206"/>
                    <a:gd name="connsiteX185" fmla="*/ 556664 w 656093"/>
                    <a:gd name="connsiteY185" fmla="*/ 21885 h 462206"/>
                    <a:gd name="connsiteX186" fmla="*/ 540172 w 656093"/>
                    <a:gd name="connsiteY186" fmla="*/ 5709 h 462206"/>
                    <a:gd name="connsiteX187" fmla="*/ 518422 w 656093"/>
                    <a:gd name="connsiteY187" fmla="*/ 0 h 462206"/>
                    <a:gd name="connsiteX188" fmla="*/ 496671 w 656093"/>
                    <a:gd name="connsiteY188" fmla="*/ 5709 h 462206"/>
                    <a:gd name="connsiteX189" fmla="*/ 468707 w 656093"/>
                    <a:gd name="connsiteY189" fmla="*/ 21885 h 462206"/>
                    <a:gd name="connsiteX190" fmla="*/ 468707 w 656093"/>
                    <a:gd name="connsiteY190" fmla="*/ 21885 h 462206"/>
                    <a:gd name="connsiteX191" fmla="*/ 452454 w 656093"/>
                    <a:gd name="connsiteY191" fmla="*/ 38061 h 462206"/>
                    <a:gd name="connsiteX192" fmla="*/ 446718 w 656093"/>
                    <a:gd name="connsiteY192" fmla="*/ 59709 h 462206"/>
                    <a:gd name="connsiteX193" fmla="*/ 447674 w 656093"/>
                    <a:gd name="connsiteY193" fmla="*/ 67321 h 462206"/>
                    <a:gd name="connsiteX194" fmla="*/ 401305 w 656093"/>
                    <a:gd name="connsiteY194" fmla="*/ 74695 h 462206"/>
                    <a:gd name="connsiteX195" fmla="*/ 401305 w 656093"/>
                    <a:gd name="connsiteY195" fmla="*/ 74695 h 462206"/>
                    <a:gd name="connsiteX196" fmla="*/ 315499 w 656093"/>
                    <a:gd name="connsiteY196" fmla="*/ 88017 h 462206"/>
                    <a:gd name="connsiteX197" fmla="*/ 252877 w 656093"/>
                    <a:gd name="connsiteY197" fmla="*/ 110853 h 462206"/>
                    <a:gd name="connsiteX198" fmla="*/ 232083 w 656093"/>
                    <a:gd name="connsiteY198" fmla="*/ 123461 h 462206"/>
                    <a:gd name="connsiteX199" fmla="*/ 214874 w 656093"/>
                    <a:gd name="connsiteY199" fmla="*/ 122510 h 462206"/>
                    <a:gd name="connsiteX200" fmla="*/ 196230 w 656093"/>
                    <a:gd name="connsiteY200" fmla="*/ 121796 h 462206"/>
                    <a:gd name="connsiteX201" fmla="*/ 179022 w 656093"/>
                    <a:gd name="connsiteY201" fmla="*/ 121558 h 462206"/>
                    <a:gd name="connsiteX202" fmla="*/ 176153 w 656093"/>
                    <a:gd name="connsiteY202" fmla="*/ 115611 h 462206"/>
                    <a:gd name="connsiteX203" fmla="*/ 155359 w 656093"/>
                    <a:gd name="connsiteY203" fmla="*/ 99435 h 462206"/>
                    <a:gd name="connsiteX204" fmla="*/ 155359 w 656093"/>
                    <a:gd name="connsiteY204" fmla="*/ 99435 h 462206"/>
                    <a:gd name="connsiteX205" fmla="*/ 125004 w 656093"/>
                    <a:gd name="connsiteY205" fmla="*/ 88017 h 462206"/>
                    <a:gd name="connsiteX206" fmla="*/ 125004 w 656093"/>
                    <a:gd name="connsiteY206" fmla="*/ 88017 h 462206"/>
                    <a:gd name="connsiteX207" fmla="*/ 109707 w 656093"/>
                    <a:gd name="connsiteY207" fmla="*/ 85162 h 462206"/>
                    <a:gd name="connsiteX208" fmla="*/ 85089 w 656093"/>
                    <a:gd name="connsiteY208" fmla="*/ 92774 h 462206"/>
                    <a:gd name="connsiteX209" fmla="*/ 68836 w 656093"/>
                    <a:gd name="connsiteY209" fmla="*/ 113470 h 462206"/>
                    <a:gd name="connsiteX210" fmla="*/ 2868 w 656093"/>
                    <a:gd name="connsiteY210" fmla="*/ 287838 h 462206"/>
                    <a:gd name="connsiteX211" fmla="*/ 2868 w 656093"/>
                    <a:gd name="connsiteY211" fmla="*/ 287838 h 462206"/>
                    <a:gd name="connsiteX212" fmla="*/ 0 w 656093"/>
                    <a:gd name="connsiteY212" fmla="*/ 303063 h 462206"/>
                    <a:gd name="connsiteX213" fmla="*/ 0 w 656093"/>
                    <a:gd name="connsiteY213" fmla="*/ 303063 h 46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656093" h="462206">
                      <a:moveTo>
                        <a:pt x="23184" y="295213"/>
                      </a:moveTo>
                      <a:lnTo>
                        <a:pt x="23184" y="295213"/>
                      </a:lnTo>
                      <a:cubicBezTo>
                        <a:pt x="23184" y="295213"/>
                        <a:pt x="89152" y="120607"/>
                        <a:pt x="89152" y="120607"/>
                      </a:cubicBezTo>
                      <a:lnTo>
                        <a:pt x="89152" y="120607"/>
                      </a:lnTo>
                      <a:cubicBezTo>
                        <a:pt x="90825" y="116325"/>
                        <a:pt x="93694" y="112756"/>
                        <a:pt x="97279" y="110378"/>
                      </a:cubicBezTo>
                      <a:cubicBezTo>
                        <a:pt x="100864" y="107999"/>
                        <a:pt x="105405" y="106572"/>
                        <a:pt x="109707" y="106572"/>
                      </a:cubicBezTo>
                      <a:cubicBezTo>
                        <a:pt x="112337" y="106572"/>
                        <a:pt x="114727" y="107047"/>
                        <a:pt x="117356" y="107999"/>
                      </a:cubicBezTo>
                      <a:lnTo>
                        <a:pt x="117356" y="107999"/>
                      </a:lnTo>
                      <a:lnTo>
                        <a:pt x="147711" y="119417"/>
                      </a:lnTo>
                      <a:cubicBezTo>
                        <a:pt x="152013" y="121082"/>
                        <a:pt x="155598" y="123937"/>
                        <a:pt x="157988" y="127505"/>
                      </a:cubicBezTo>
                      <a:cubicBezTo>
                        <a:pt x="160378" y="131073"/>
                        <a:pt x="161813" y="135355"/>
                        <a:pt x="161813" y="139875"/>
                      </a:cubicBezTo>
                      <a:cubicBezTo>
                        <a:pt x="161813" y="140827"/>
                        <a:pt x="161813" y="141540"/>
                        <a:pt x="161813" y="142492"/>
                      </a:cubicBezTo>
                      <a:lnTo>
                        <a:pt x="161813" y="142492"/>
                      </a:lnTo>
                      <a:cubicBezTo>
                        <a:pt x="161813" y="144157"/>
                        <a:pt x="161335" y="145822"/>
                        <a:pt x="160618" y="147487"/>
                      </a:cubicBezTo>
                      <a:lnTo>
                        <a:pt x="160618" y="147487"/>
                      </a:lnTo>
                      <a:lnTo>
                        <a:pt x="94649" y="321855"/>
                      </a:lnTo>
                      <a:cubicBezTo>
                        <a:pt x="92977" y="326137"/>
                        <a:pt x="90347" y="329468"/>
                        <a:pt x="87001" y="331847"/>
                      </a:cubicBezTo>
                      <a:lnTo>
                        <a:pt x="87001" y="331847"/>
                      </a:lnTo>
                      <a:cubicBezTo>
                        <a:pt x="83177" y="334463"/>
                        <a:pt x="78636" y="335891"/>
                        <a:pt x="74095" y="335891"/>
                      </a:cubicBezTo>
                      <a:cubicBezTo>
                        <a:pt x="71704" y="335891"/>
                        <a:pt x="69075" y="335415"/>
                        <a:pt x="66446" y="334463"/>
                      </a:cubicBezTo>
                      <a:lnTo>
                        <a:pt x="66446" y="334463"/>
                      </a:lnTo>
                      <a:cubicBezTo>
                        <a:pt x="66446" y="334463"/>
                        <a:pt x="36091" y="323045"/>
                        <a:pt x="36091" y="323045"/>
                      </a:cubicBezTo>
                      <a:lnTo>
                        <a:pt x="36091" y="323045"/>
                      </a:lnTo>
                      <a:cubicBezTo>
                        <a:pt x="31789" y="321380"/>
                        <a:pt x="28204" y="318525"/>
                        <a:pt x="25814" y="314957"/>
                      </a:cubicBezTo>
                      <a:cubicBezTo>
                        <a:pt x="23423" y="311389"/>
                        <a:pt x="21989" y="307107"/>
                        <a:pt x="21989" y="302587"/>
                      </a:cubicBezTo>
                      <a:cubicBezTo>
                        <a:pt x="21989" y="299970"/>
                        <a:pt x="22467" y="297591"/>
                        <a:pt x="23423" y="294975"/>
                      </a:cubicBezTo>
                      <a:lnTo>
                        <a:pt x="23423" y="294975"/>
                      </a:lnTo>
                      <a:close/>
                      <a:moveTo>
                        <a:pt x="204118" y="143443"/>
                      </a:moveTo>
                      <a:cubicBezTo>
                        <a:pt x="202684" y="145346"/>
                        <a:pt x="201011" y="147012"/>
                        <a:pt x="199816" y="149153"/>
                      </a:cubicBezTo>
                      <a:cubicBezTo>
                        <a:pt x="196470" y="155338"/>
                        <a:pt x="194558" y="162474"/>
                        <a:pt x="194558" y="169373"/>
                      </a:cubicBezTo>
                      <a:cubicBezTo>
                        <a:pt x="194558" y="174368"/>
                        <a:pt x="195513" y="179364"/>
                        <a:pt x="197187" y="184359"/>
                      </a:cubicBezTo>
                      <a:cubicBezTo>
                        <a:pt x="199099" y="189117"/>
                        <a:pt x="201728" y="193874"/>
                        <a:pt x="205552" y="197919"/>
                      </a:cubicBezTo>
                      <a:lnTo>
                        <a:pt x="205552" y="197919"/>
                      </a:lnTo>
                      <a:cubicBezTo>
                        <a:pt x="209616" y="202438"/>
                        <a:pt x="214635" y="206007"/>
                        <a:pt x="220132" y="208147"/>
                      </a:cubicBezTo>
                      <a:cubicBezTo>
                        <a:pt x="225390" y="210526"/>
                        <a:pt x="231366" y="211716"/>
                        <a:pt x="237102" y="211716"/>
                      </a:cubicBezTo>
                      <a:cubicBezTo>
                        <a:pt x="244033" y="211716"/>
                        <a:pt x="250965" y="210051"/>
                        <a:pt x="257418" y="206482"/>
                      </a:cubicBezTo>
                      <a:lnTo>
                        <a:pt x="297334" y="184835"/>
                      </a:lnTo>
                      <a:lnTo>
                        <a:pt x="315977" y="174606"/>
                      </a:lnTo>
                      <a:lnTo>
                        <a:pt x="319562" y="177461"/>
                      </a:lnTo>
                      <a:cubicBezTo>
                        <a:pt x="319562" y="177461"/>
                        <a:pt x="321235" y="178650"/>
                        <a:pt x="322191" y="179126"/>
                      </a:cubicBezTo>
                      <a:lnTo>
                        <a:pt x="322669" y="179126"/>
                      </a:lnTo>
                      <a:cubicBezTo>
                        <a:pt x="322669" y="179126"/>
                        <a:pt x="322669" y="179126"/>
                        <a:pt x="322669" y="179126"/>
                      </a:cubicBezTo>
                      <a:lnTo>
                        <a:pt x="485199" y="247398"/>
                      </a:lnTo>
                      <a:cubicBezTo>
                        <a:pt x="493564" y="250966"/>
                        <a:pt x="501691" y="255486"/>
                        <a:pt x="508861" y="260957"/>
                      </a:cubicBezTo>
                      <a:lnTo>
                        <a:pt x="513642" y="264526"/>
                      </a:lnTo>
                      <a:lnTo>
                        <a:pt x="513642" y="264526"/>
                      </a:lnTo>
                      <a:cubicBezTo>
                        <a:pt x="513642" y="264526"/>
                        <a:pt x="516032" y="265715"/>
                        <a:pt x="517466" y="266429"/>
                      </a:cubicBezTo>
                      <a:cubicBezTo>
                        <a:pt x="517466" y="267142"/>
                        <a:pt x="517227" y="267856"/>
                        <a:pt x="517227" y="268570"/>
                      </a:cubicBezTo>
                      <a:lnTo>
                        <a:pt x="517227" y="268570"/>
                      </a:lnTo>
                      <a:cubicBezTo>
                        <a:pt x="517227" y="268570"/>
                        <a:pt x="517227" y="269521"/>
                        <a:pt x="517227" y="269759"/>
                      </a:cubicBezTo>
                      <a:cubicBezTo>
                        <a:pt x="517227" y="271900"/>
                        <a:pt x="516749" y="274279"/>
                        <a:pt x="515793" y="276420"/>
                      </a:cubicBezTo>
                      <a:lnTo>
                        <a:pt x="515793" y="276420"/>
                      </a:lnTo>
                      <a:lnTo>
                        <a:pt x="513642" y="281178"/>
                      </a:lnTo>
                      <a:lnTo>
                        <a:pt x="502169" y="295926"/>
                      </a:lnTo>
                      <a:lnTo>
                        <a:pt x="380272" y="238596"/>
                      </a:lnTo>
                      <a:cubicBezTo>
                        <a:pt x="374774" y="235980"/>
                        <a:pt x="368321" y="238359"/>
                        <a:pt x="365692" y="243830"/>
                      </a:cubicBezTo>
                      <a:cubicBezTo>
                        <a:pt x="363063" y="249301"/>
                        <a:pt x="365692" y="255724"/>
                        <a:pt x="370950" y="258341"/>
                      </a:cubicBezTo>
                      <a:lnTo>
                        <a:pt x="488545" y="313767"/>
                      </a:lnTo>
                      <a:lnTo>
                        <a:pt x="462014" y="348023"/>
                      </a:lnTo>
                      <a:lnTo>
                        <a:pt x="343703" y="292358"/>
                      </a:lnTo>
                      <a:cubicBezTo>
                        <a:pt x="338205" y="289741"/>
                        <a:pt x="331752" y="292358"/>
                        <a:pt x="329123" y="297591"/>
                      </a:cubicBezTo>
                      <a:cubicBezTo>
                        <a:pt x="326493" y="303063"/>
                        <a:pt x="328883" y="309486"/>
                        <a:pt x="334381" y="312102"/>
                      </a:cubicBezTo>
                      <a:lnTo>
                        <a:pt x="448391" y="365626"/>
                      </a:lnTo>
                      <a:lnTo>
                        <a:pt x="420426" y="401546"/>
                      </a:lnTo>
                      <a:cubicBezTo>
                        <a:pt x="420426" y="401546"/>
                        <a:pt x="419948" y="401070"/>
                        <a:pt x="419470" y="400833"/>
                      </a:cubicBezTo>
                      <a:lnTo>
                        <a:pt x="297334" y="343503"/>
                      </a:lnTo>
                      <a:cubicBezTo>
                        <a:pt x="291836" y="340886"/>
                        <a:pt x="285383" y="343503"/>
                        <a:pt x="282754" y="348736"/>
                      </a:cubicBezTo>
                      <a:cubicBezTo>
                        <a:pt x="280125" y="354208"/>
                        <a:pt x="282515" y="360630"/>
                        <a:pt x="288012" y="363247"/>
                      </a:cubicBezTo>
                      <a:lnTo>
                        <a:pt x="406802" y="419150"/>
                      </a:lnTo>
                      <a:lnTo>
                        <a:pt x="399632" y="428665"/>
                      </a:lnTo>
                      <a:cubicBezTo>
                        <a:pt x="399632" y="428665"/>
                        <a:pt x="398676" y="430092"/>
                        <a:pt x="398198" y="430806"/>
                      </a:cubicBezTo>
                      <a:cubicBezTo>
                        <a:pt x="396764" y="433898"/>
                        <a:pt x="394612" y="436277"/>
                        <a:pt x="391983" y="437942"/>
                      </a:cubicBezTo>
                      <a:cubicBezTo>
                        <a:pt x="389354" y="439607"/>
                        <a:pt x="386247" y="440559"/>
                        <a:pt x="383140" y="440559"/>
                      </a:cubicBezTo>
                      <a:cubicBezTo>
                        <a:pt x="380989" y="440559"/>
                        <a:pt x="378598" y="440083"/>
                        <a:pt x="376447" y="439132"/>
                      </a:cubicBezTo>
                      <a:lnTo>
                        <a:pt x="376447" y="439132"/>
                      </a:lnTo>
                      <a:lnTo>
                        <a:pt x="229454" y="373000"/>
                      </a:lnTo>
                      <a:lnTo>
                        <a:pt x="228976" y="373000"/>
                      </a:lnTo>
                      <a:cubicBezTo>
                        <a:pt x="228976" y="373000"/>
                        <a:pt x="115444" y="326613"/>
                        <a:pt x="115444" y="326613"/>
                      </a:cubicBezTo>
                      <a:lnTo>
                        <a:pt x="180217" y="155100"/>
                      </a:lnTo>
                      <a:lnTo>
                        <a:pt x="180217" y="155100"/>
                      </a:lnTo>
                      <a:cubicBezTo>
                        <a:pt x="181412" y="151769"/>
                        <a:pt x="182368" y="148439"/>
                        <a:pt x="182607" y="144871"/>
                      </a:cubicBezTo>
                      <a:cubicBezTo>
                        <a:pt x="182607" y="144157"/>
                        <a:pt x="182607" y="143681"/>
                        <a:pt x="182607" y="142968"/>
                      </a:cubicBezTo>
                      <a:cubicBezTo>
                        <a:pt x="186431" y="142968"/>
                        <a:pt x="190255" y="142968"/>
                        <a:pt x="194558" y="142968"/>
                      </a:cubicBezTo>
                      <a:cubicBezTo>
                        <a:pt x="197426" y="142968"/>
                        <a:pt x="200294" y="142968"/>
                        <a:pt x="203401" y="143443"/>
                      </a:cubicBezTo>
                      <a:lnTo>
                        <a:pt x="203401" y="143443"/>
                      </a:lnTo>
                      <a:close/>
                      <a:moveTo>
                        <a:pt x="264111" y="129170"/>
                      </a:moveTo>
                      <a:cubicBezTo>
                        <a:pt x="280842" y="118941"/>
                        <a:pt x="299485" y="112281"/>
                        <a:pt x="318845" y="109188"/>
                      </a:cubicBezTo>
                      <a:lnTo>
                        <a:pt x="404651" y="95867"/>
                      </a:lnTo>
                      <a:lnTo>
                        <a:pt x="404651" y="95867"/>
                      </a:lnTo>
                      <a:cubicBezTo>
                        <a:pt x="404651" y="95867"/>
                        <a:pt x="456278" y="87541"/>
                        <a:pt x="456278" y="87541"/>
                      </a:cubicBezTo>
                      <a:lnTo>
                        <a:pt x="545430" y="241451"/>
                      </a:lnTo>
                      <a:lnTo>
                        <a:pt x="538021" y="247160"/>
                      </a:lnTo>
                      <a:lnTo>
                        <a:pt x="538021" y="247160"/>
                      </a:lnTo>
                      <a:cubicBezTo>
                        <a:pt x="538021" y="247160"/>
                        <a:pt x="536348" y="248350"/>
                        <a:pt x="535392" y="248588"/>
                      </a:cubicBezTo>
                      <a:cubicBezTo>
                        <a:pt x="534436" y="248825"/>
                        <a:pt x="533480" y="249063"/>
                        <a:pt x="532524" y="249063"/>
                      </a:cubicBezTo>
                      <a:cubicBezTo>
                        <a:pt x="530611" y="249063"/>
                        <a:pt x="528699" y="248588"/>
                        <a:pt x="527026" y="247398"/>
                      </a:cubicBezTo>
                      <a:lnTo>
                        <a:pt x="527026" y="247398"/>
                      </a:lnTo>
                      <a:lnTo>
                        <a:pt x="522246" y="243830"/>
                      </a:lnTo>
                      <a:cubicBezTo>
                        <a:pt x="513402" y="237407"/>
                        <a:pt x="504081" y="231936"/>
                        <a:pt x="493803" y="227654"/>
                      </a:cubicBezTo>
                      <a:lnTo>
                        <a:pt x="332230" y="159619"/>
                      </a:lnTo>
                      <a:lnTo>
                        <a:pt x="324342" y="153197"/>
                      </a:lnTo>
                      <a:lnTo>
                        <a:pt x="324103" y="153197"/>
                      </a:lnTo>
                      <a:cubicBezTo>
                        <a:pt x="320757" y="150104"/>
                        <a:pt x="315738" y="149628"/>
                        <a:pt x="311914" y="151769"/>
                      </a:cubicBezTo>
                      <a:lnTo>
                        <a:pt x="308089" y="153910"/>
                      </a:lnTo>
                      <a:lnTo>
                        <a:pt x="308089" y="153910"/>
                      </a:lnTo>
                      <a:cubicBezTo>
                        <a:pt x="308089" y="153910"/>
                        <a:pt x="286578" y="165566"/>
                        <a:pt x="286578" y="165566"/>
                      </a:cubicBezTo>
                      <a:lnTo>
                        <a:pt x="246662" y="187214"/>
                      </a:lnTo>
                      <a:lnTo>
                        <a:pt x="246662" y="187214"/>
                      </a:lnTo>
                      <a:cubicBezTo>
                        <a:pt x="243556" y="188879"/>
                        <a:pt x="240209" y="189830"/>
                        <a:pt x="236863" y="189830"/>
                      </a:cubicBezTo>
                      <a:cubicBezTo>
                        <a:pt x="233995" y="189830"/>
                        <a:pt x="231127" y="189117"/>
                        <a:pt x="228736" y="188165"/>
                      </a:cubicBezTo>
                      <a:cubicBezTo>
                        <a:pt x="226107" y="186976"/>
                        <a:pt x="223717" y="185311"/>
                        <a:pt x="221805" y="183170"/>
                      </a:cubicBezTo>
                      <a:lnTo>
                        <a:pt x="221805" y="183170"/>
                      </a:lnTo>
                      <a:cubicBezTo>
                        <a:pt x="219893" y="181267"/>
                        <a:pt x="218698" y="178888"/>
                        <a:pt x="217742" y="176747"/>
                      </a:cubicBezTo>
                      <a:cubicBezTo>
                        <a:pt x="216786" y="174368"/>
                        <a:pt x="216547" y="171989"/>
                        <a:pt x="216547" y="169610"/>
                      </a:cubicBezTo>
                      <a:cubicBezTo>
                        <a:pt x="216547" y="166280"/>
                        <a:pt x="217503" y="162712"/>
                        <a:pt x="218937" y="159857"/>
                      </a:cubicBezTo>
                      <a:cubicBezTo>
                        <a:pt x="220610" y="156765"/>
                        <a:pt x="223000" y="154148"/>
                        <a:pt x="226346" y="152245"/>
                      </a:cubicBezTo>
                      <a:lnTo>
                        <a:pt x="226346" y="152245"/>
                      </a:lnTo>
                      <a:lnTo>
                        <a:pt x="240209" y="143681"/>
                      </a:lnTo>
                      <a:lnTo>
                        <a:pt x="240209" y="143681"/>
                      </a:lnTo>
                      <a:lnTo>
                        <a:pt x="263872" y="129170"/>
                      </a:lnTo>
                      <a:lnTo>
                        <a:pt x="263872" y="129170"/>
                      </a:lnTo>
                      <a:close/>
                      <a:moveTo>
                        <a:pt x="0" y="302825"/>
                      </a:moveTo>
                      <a:cubicBezTo>
                        <a:pt x="0" y="311627"/>
                        <a:pt x="2629" y="320190"/>
                        <a:pt x="7648" y="327327"/>
                      </a:cubicBezTo>
                      <a:cubicBezTo>
                        <a:pt x="12429" y="334463"/>
                        <a:pt x="19599" y="340410"/>
                        <a:pt x="28443" y="343503"/>
                      </a:cubicBezTo>
                      <a:lnTo>
                        <a:pt x="58797" y="354921"/>
                      </a:lnTo>
                      <a:lnTo>
                        <a:pt x="58797" y="354921"/>
                      </a:lnTo>
                      <a:cubicBezTo>
                        <a:pt x="63817" y="356824"/>
                        <a:pt x="69075" y="357776"/>
                        <a:pt x="74095" y="357776"/>
                      </a:cubicBezTo>
                      <a:cubicBezTo>
                        <a:pt x="83416" y="357776"/>
                        <a:pt x="92259" y="354921"/>
                        <a:pt x="99669" y="349688"/>
                      </a:cubicBezTo>
                      <a:cubicBezTo>
                        <a:pt x="101342" y="348498"/>
                        <a:pt x="102776" y="346833"/>
                        <a:pt x="104210" y="345406"/>
                      </a:cubicBezTo>
                      <a:lnTo>
                        <a:pt x="221327" y="392982"/>
                      </a:lnTo>
                      <a:lnTo>
                        <a:pt x="368082" y="458876"/>
                      </a:lnTo>
                      <a:lnTo>
                        <a:pt x="368082" y="458876"/>
                      </a:lnTo>
                      <a:cubicBezTo>
                        <a:pt x="373101" y="461255"/>
                        <a:pt x="378598" y="462206"/>
                        <a:pt x="383857" y="462206"/>
                      </a:cubicBezTo>
                      <a:cubicBezTo>
                        <a:pt x="391027" y="462206"/>
                        <a:pt x="398198" y="460065"/>
                        <a:pt x="404412" y="456259"/>
                      </a:cubicBezTo>
                      <a:cubicBezTo>
                        <a:pt x="409909" y="452929"/>
                        <a:pt x="414212" y="447933"/>
                        <a:pt x="417558" y="441986"/>
                      </a:cubicBezTo>
                      <a:lnTo>
                        <a:pt x="417558" y="441986"/>
                      </a:lnTo>
                      <a:cubicBezTo>
                        <a:pt x="417558" y="441986"/>
                        <a:pt x="532524" y="294023"/>
                        <a:pt x="532524" y="294023"/>
                      </a:cubicBezTo>
                      <a:cubicBezTo>
                        <a:pt x="533002" y="293310"/>
                        <a:pt x="533480" y="292596"/>
                        <a:pt x="533719" y="291882"/>
                      </a:cubicBezTo>
                      <a:lnTo>
                        <a:pt x="533719" y="291882"/>
                      </a:lnTo>
                      <a:cubicBezTo>
                        <a:pt x="533719" y="291882"/>
                        <a:pt x="533719" y="291882"/>
                        <a:pt x="533719" y="291882"/>
                      </a:cubicBezTo>
                      <a:lnTo>
                        <a:pt x="536348" y="286173"/>
                      </a:lnTo>
                      <a:lnTo>
                        <a:pt x="536348" y="286173"/>
                      </a:lnTo>
                      <a:cubicBezTo>
                        <a:pt x="538738" y="281178"/>
                        <a:pt x="539694" y="275944"/>
                        <a:pt x="539694" y="270711"/>
                      </a:cubicBezTo>
                      <a:cubicBezTo>
                        <a:pt x="539694" y="270711"/>
                        <a:pt x="539694" y="270473"/>
                        <a:pt x="539694" y="270235"/>
                      </a:cubicBezTo>
                      <a:cubicBezTo>
                        <a:pt x="540650" y="270235"/>
                        <a:pt x="541845" y="270235"/>
                        <a:pt x="542801" y="269759"/>
                      </a:cubicBezTo>
                      <a:cubicBezTo>
                        <a:pt x="545908" y="268570"/>
                        <a:pt x="549016" y="266905"/>
                        <a:pt x="551884" y="264764"/>
                      </a:cubicBezTo>
                      <a:lnTo>
                        <a:pt x="551884" y="264764"/>
                      </a:lnTo>
                      <a:lnTo>
                        <a:pt x="561445" y="257151"/>
                      </a:lnTo>
                      <a:cubicBezTo>
                        <a:pt x="563596" y="258341"/>
                        <a:pt x="565268" y="260244"/>
                        <a:pt x="567420" y="261195"/>
                      </a:cubicBezTo>
                      <a:cubicBezTo>
                        <a:pt x="572678" y="263336"/>
                        <a:pt x="578414" y="264526"/>
                        <a:pt x="584390" y="264526"/>
                      </a:cubicBezTo>
                      <a:cubicBezTo>
                        <a:pt x="591799" y="264526"/>
                        <a:pt x="599448" y="262623"/>
                        <a:pt x="606140" y="258579"/>
                      </a:cubicBezTo>
                      <a:lnTo>
                        <a:pt x="606140" y="258579"/>
                      </a:lnTo>
                      <a:lnTo>
                        <a:pt x="634105" y="242403"/>
                      </a:lnTo>
                      <a:cubicBezTo>
                        <a:pt x="641036" y="238359"/>
                        <a:pt x="646534" y="232649"/>
                        <a:pt x="650357" y="225989"/>
                      </a:cubicBezTo>
                      <a:cubicBezTo>
                        <a:pt x="653943" y="219328"/>
                        <a:pt x="656094" y="211954"/>
                        <a:pt x="656094" y="204579"/>
                      </a:cubicBezTo>
                      <a:cubicBezTo>
                        <a:pt x="656094" y="197205"/>
                        <a:pt x="654182" y="189593"/>
                        <a:pt x="650357" y="182932"/>
                      </a:cubicBezTo>
                      <a:lnTo>
                        <a:pt x="611159" y="115135"/>
                      </a:lnTo>
                      <a:cubicBezTo>
                        <a:pt x="608052" y="109902"/>
                        <a:pt x="601360" y="107999"/>
                        <a:pt x="596101" y="111091"/>
                      </a:cubicBezTo>
                      <a:cubicBezTo>
                        <a:pt x="590843" y="114184"/>
                        <a:pt x="589170" y="120844"/>
                        <a:pt x="592038" y="126078"/>
                      </a:cubicBezTo>
                      <a:lnTo>
                        <a:pt x="631237" y="193874"/>
                      </a:lnTo>
                      <a:cubicBezTo>
                        <a:pt x="633149" y="197205"/>
                        <a:pt x="634105" y="201011"/>
                        <a:pt x="634105" y="204579"/>
                      </a:cubicBezTo>
                      <a:cubicBezTo>
                        <a:pt x="634105" y="208147"/>
                        <a:pt x="633149" y="212191"/>
                        <a:pt x="631237" y="215522"/>
                      </a:cubicBezTo>
                      <a:cubicBezTo>
                        <a:pt x="629324" y="218852"/>
                        <a:pt x="626695" y="221707"/>
                        <a:pt x="623110" y="223610"/>
                      </a:cubicBezTo>
                      <a:lnTo>
                        <a:pt x="595145" y="239786"/>
                      </a:lnTo>
                      <a:cubicBezTo>
                        <a:pt x="591799" y="241689"/>
                        <a:pt x="587975" y="242641"/>
                        <a:pt x="584390" y="242641"/>
                      </a:cubicBezTo>
                      <a:cubicBezTo>
                        <a:pt x="581522" y="242641"/>
                        <a:pt x="578653" y="242165"/>
                        <a:pt x="575785" y="240975"/>
                      </a:cubicBezTo>
                      <a:cubicBezTo>
                        <a:pt x="573156" y="239786"/>
                        <a:pt x="570527" y="238121"/>
                        <a:pt x="568615" y="236218"/>
                      </a:cubicBezTo>
                      <a:lnTo>
                        <a:pt x="568615" y="236218"/>
                      </a:lnTo>
                      <a:cubicBezTo>
                        <a:pt x="567420" y="235028"/>
                        <a:pt x="566225" y="233601"/>
                        <a:pt x="565268" y="231936"/>
                      </a:cubicBezTo>
                      <a:lnTo>
                        <a:pt x="565268" y="231936"/>
                      </a:lnTo>
                      <a:lnTo>
                        <a:pt x="473487" y="73744"/>
                      </a:lnTo>
                      <a:lnTo>
                        <a:pt x="473487" y="73744"/>
                      </a:lnTo>
                      <a:lnTo>
                        <a:pt x="471575" y="70413"/>
                      </a:lnTo>
                      <a:lnTo>
                        <a:pt x="471575" y="70413"/>
                      </a:lnTo>
                      <a:cubicBezTo>
                        <a:pt x="469663" y="67083"/>
                        <a:pt x="468707" y="63277"/>
                        <a:pt x="468707" y="59709"/>
                      </a:cubicBezTo>
                      <a:cubicBezTo>
                        <a:pt x="468707" y="56140"/>
                        <a:pt x="469663" y="52096"/>
                        <a:pt x="471575" y="49004"/>
                      </a:cubicBezTo>
                      <a:cubicBezTo>
                        <a:pt x="473487" y="45674"/>
                        <a:pt x="476116" y="42819"/>
                        <a:pt x="479701" y="40916"/>
                      </a:cubicBezTo>
                      <a:lnTo>
                        <a:pt x="479701" y="40916"/>
                      </a:lnTo>
                      <a:cubicBezTo>
                        <a:pt x="479701" y="40916"/>
                        <a:pt x="507666" y="24740"/>
                        <a:pt x="507666" y="24740"/>
                      </a:cubicBezTo>
                      <a:cubicBezTo>
                        <a:pt x="511012" y="22837"/>
                        <a:pt x="514836" y="21885"/>
                        <a:pt x="518422" y="21885"/>
                      </a:cubicBezTo>
                      <a:cubicBezTo>
                        <a:pt x="522007" y="21885"/>
                        <a:pt x="526070" y="22837"/>
                        <a:pt x="529416" y="24740"/>
                      </a:cubicBezTo>
                      <a:cubicBezTo>
                        <a:pt x="532763" y="26643"/>
                        <a:pt x="535631" y="29260"/>
                        <a:pt x="537543" y="32828"/>
                      </a:cubicBezTo>
                      <a:lnTo>
                        <a:pt x="549733" y="53762"/>
                      </a:lnTo>
                      <a:cubicBezTo>
                        <a:pt x="552840" y="58995"/>
                        <a:pt x="559532" y="60660"/>
                        <a:pt x="564791" y="57806"/>
                      </a:cubicBezTo>
                      <a:cubicBezTo>
                        <a:pt x="570049" y="54713"/>
                        <a:pt x="571722" y="48052"/>
                        <a:pt x="568854" y="42819"/>
                      </a:cubicBezTo>
                      <a:lnTo>
                        <a:pt x="556664" y="21885"/>
                      </a:lnTo>
                      <a:cubicBezTo>
                        <a:pt x="552601" y="14987"/>
                        <a:pt x="546865" y="9515"/>
                        <a:pt x="540172" y="5709"/>
                      </a:cubicBezTo>
                      <a:cubicBezTo>
                        <a:pt x="533480" y="2141"/>
                        <a:pt x="526070" y="0"/>
                        <a:pt x="518422" y="0"/>
                      </a:cubicBezTo>
                      <a:cubicBezTo>
                        <a:pt x="511012" y="0"/>
                        <a:pt x="503364" y="1903"/>
                        <a:pt x="496671" y="5709"/>
                      </a:cubicBezTo>
                      <a:lnTo>
                        <a:pt x="468707" y="21885"/>
                      </a:lnTo>
                      <a:lnTo>
                        <a:pt x="468707" y="21885"/>
                      </a:lnTo>
                      <a:cubicBezTo>
                        <a:pt x="461775" y="25929"/>
                        <a:pt x="456278" y="31638"/>
                        <a:pt x="452454" y="38061"/>
                      </a:cubicBezTo>
                      <a:cubicBezTo>
                        <a:pt x="448869" y="44722"/>
                        <a:pt x="446718" y="52096"/>
                        <a:pt x="446718" y="59709"/>
                      </a:cubicBezTo>
                      <a:cubicBezTo>
                        <a:pt x="446718" y="62087"/>
                        <a:pt x="447195" y="64704"/>
                        <a:pt x="447674" y="67321"/>
                      </a:cubicBezTo>
                      <a:lnTo>
                        <a:pt x="401305" y="74695"/>
                      </a:lnTo>
                      <a:lnTo>
                        <a:pt x="401305" y="74695"/>
                      </a:lnTo>
                      <a:lnTo>
                        <a:pt x="315499" y="88017"/>
                      </a:lnTo>
                      <a:cubicBezTo>
                        <a:pt x="293271" y="91347"/>
                        <a:pt x="271998" y="99197"/>
                        <a:pt x="252877" y="110853"/>
                      </a:cubicBezTo>
                      <a:lnTo>
                        <a:pt x="232083" y="123461"/>
                      </a:lnTo>
                      <a:cubicBezTo>
                        <a:pt x="228498" y="123461"/>
                        <a:pt x="222283" y="122748"/>
                        <a:pt x="214874" y="122510"/>
                      </a:cubicBezTo>
                      <a:cubicBezTo>
                        <a:pt x="209137" y="122272"/>
                        <a:pt x="202684" y="121796"/>
                        <a:pt x="196230" y="121796"/>
                      </a:cubicBezTo>
                      <a:cubicBezTo>
                        <a:pt x="190255" y="121796"/>
                        <a:pt x="184280" y="121558"/>
                        <a:pt x="179022" y="121558"/>
                      </a:cubicBezTo>
                      <a:cubicBezTo>
                        <a:pt x="178066" y="119655"/>
                        <a:pt x="177348" y="117514"/>
                        <a:pt x="176153" y="115611"/>
                      </a:cubicBezTo>
                      <a:cubicBezTo>
                        <a:pt x="171373" y="108475"/>
                        <a:pt x="164203" y="102528"/>
                        <a:pt x="155359" y="99435"/>
                      </a:cubicBezTo>
                      <a:lnTo>
                        <a:pt x="155359" y="99435"/>
                      </a:lnTo>
                      <a:lnTo>
                        <a:pt x="125004" y="88017"/>
                      </a:lnTo>
                      <a:lnTo>
                        <a:pt x="125004" y="88017"/>
                      </a:lnTo>
                      <a:cubicBezTo>
                        <a:pt x="119985" y="86114"/>
                        <a:pt x="114727" y="85162"/>
                        <a:pt x="109707" y="85162"/>
                      </a:cubicBezTo>
                      <a:cubicBezTo>
                        <a:pt x="100864" y="85162"/>
                        <a:pt x="92259" y="87779"/>
                        <a:pt x="85089" y="92774"/>
                      </a:cubicBezTo>
                      <a:cubicBezTo>
                        <a:pt x="77919" y="97532"/>
                        <a:pt x="71943" y="104668"/>
                        <a:pt x="68836" y="113470"/>
                      </a:cubicBezTo>
                      <a:lnTo>
                        <a:pt x="2868" y="287838"/>
                      </a:lnTo>
                      <a:lnTo>
                        <a:pt x="2868" y="287838"/>
                      </a:lnTo>
                      <a:cubicBezTo>
                        <a:pt x="956" y="292834"/>
                        <a:pt x="0" y="298067"/>
                        <a:pt x="0" y="303063"/>
                      </a:cubicBezTo>
                      <a:lnTo>
                        <a:pt x="0" y="303063"/>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51" name="Freeform 50">
                  <a:extLst>
                    <a:ext uri="{FF2B5EF4-FFF2-40B4-BE49-F238E27FC236}">
                      <a16:creationId xmlns:a16="http://schemas.microsoft.com/office/drawing/2014/main" id="{C7A6E03D-18A3-AA99-1480-B740FFCD131D}"/>
                    </a:ext>
                  </a:extLst>
                </p:cNvPr>
                <p:cNvSpPr/>
                <p:nvPr/>
              </p:nvSpPr>
              <p:spPr>
                <a:xfrm>
                  <a:off x="4372112" y="5532694"/>
                  <a:ext cx="23901" cy="23788"/>
                </a:xfrm>
                <a:custGeom>
                  <a:avLst/>
                  <a:gdLst>
                    <a:gd name="connsiteX0" fmla="*/ 0 w 23901"/>
                    <a:gd name="connsiteY0" fmla="*/ 0 h 23788"/>
                    <a:gd name="connsiteX1" fmla="*/ 0 w 23901"/>
                    <a:gd name="connsiteY1" fmla="*/ 0 h 23788"/>
                    <a:gd name="connsiteX2" fmla="*/ 0 w 23901"/>
                    <a:gd name="connsiteY2" fmla="*/ 0 h 23788"/>
                    <a:gd name="connsiteX3" fmla="*/ 0 w 23901"/>
                    <a:gd name="connsiteY3" fmla="*/ 0 h 23788"/>
                    <a:gd name="connsiteX4" fmla="*/ 0 w 23901"/>
                    <a:gd name="connsiteY4" fmla="*/ 0 h 23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1" h="23788">
                      <a:moveTo>
                        <a:pt x="0" y="0"/>
                      </a:moveTo>
                      <a:lnTo>
                        <a:pt x="0" y="0"/>
                      </a:lnTo>
                      <a:lnTo>
                        <a:pt x="0" y="0"/>
                      </a:lnTo>
                      <a:lnTo>
                        <a:pt x="0" y="0"/>
                      </a:lnTo>
                      <a:lnTo>
                        <a:pt x="0" y="0"/>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grpSp>
        </p:grpSp>
      </p:grpSp>
      <p:sp>
        <p:nvSpPr>
          <p:cNvPr id="60" name="Title 59">
            <a:extLst>
              <a:ext uri="{FF2B5EF4-FFF2-40B4-BE49-F238E27FC236}">
                <a16:creationId xmlns:a16="http://schemas.microsoft.com/office/drawing/2014/main" id="{F6116403-632F-E906-F6E9-8C182607FA61}"/>
              </a:ext>
            </a:extLst>
          </p:cNvPr>
          <p:cNvSpPr>
            <a:spLocks noGrp="1"/>
          </p:cNvSpPr>
          <p:nvPr>
            <p:ph type="title"/>
          </p:nvPr>
        </p:nvSpPr>
        <p:spPr>
          <a:xfrm>
            <a:off x="150312" y="-101564"/>
            <a:ext cx="10972800" cy="1143000"/>
          </a:xfrm>
        </p:spPr>
        <p:txBody>
          <a:bodyPr>
            <a:normAutofit/>
          </a:bodyPr>
          <a:lstStyle/>
          <a:p>
            <a:r>
              <a:rPr lang="en-US" sz="3600">
                <a:solidFill>
                  <a:srgbClr val="015594"/>
                </a:solidFill>
                <a:latin typeface="Helvetica" panose="020B0604020202020204" pitchFamily="34" charset="0"/>
                <a:ea typeface="Calibri" panose="020F0502020204030204" pitchFamily="34" charset="0"/>
                <a:cs typeface="Helvetica" panose="020B0604020202020204" pitchFamily="34" charset="0"/>
              </a:rPr>
              <a:t>HRSN Program Overview</a:t>
            </a:r>
          </a:p>
        </p:txBody>
      </p:sp>
      <p:grpSp>
        <p:nvGrpSpPr>
          <p:cNvPr id="15" name="Group 14">
            <a:extLst>
              <a:ext uri="{FF2B5EF4-FFF2-40B4-BE49-F238E27FC236}">
                <a16:creationId xmlns:a16="http://schemas.microsoft.com/office/drawing/2014/main" id="{8D2959EE-EA04-AF84-1D6E-2C0AD17A02DB}"/>
              </a:ext>
            </a:extLst>
          </p:cNvPr>
          <p:cNvGrpSpPr/>
          <p:nvPr/>
        </p:nvGrpSpPr>
        <p:grpSpPr>
          <a:xfrm>
            <a:off x="0" y="854208"/>
            <a:ext cx="12192000" cy="721581"/>
            <a:chOff x="1812" y="622403"/>
            <a:chExt cx="12192000" cy="807720"/>
          </a:xfrm>
        </p:grpSpPr>
        <p:sp>
          <p:nvSpPr>
            <p:cNvPr id="13" name="object 3">
              <a:extLst>
                <a:ext uri="{FF2B5EF4-FFF2-40B4-BE49-F238E27FC236}">
                  <a16:creationId xmlns:a16="http://schemas.microsoft.com/office/drawing/2014/main" id="{8768CD45-E675-CCC1-9941-10F8D69F36FB}"/>
                </a:ext>
              </a:extLst>
            </p:cNvPr>
            <p:cNvSpPr/>
            <p:nvPr/>
          </p:nvSpPr>
          <p:spPr>
            <a:xfrm>
              <a:off x="1812" y="622403"/>
              <a:ext cx="12192000" cy="807720"/>
            </a:xfrm>
            <a:custGeom>
              <a:avLst/>
              <a:gdLst/>
              <a:ahLst/>
              <a:cxnLst/>
              <a:rect l="l" t="t" r="r" b="b"/>
              <a:pathLst>
                <a:path w="12192000" h="807719">
                  <a:moveTo>
                    <a:pt x="12192000" y="0"/>
                  </a:moveTo>
                  <a:lnTo>
                    <a:pt x="0" y="0"/>
                  </a:lnTo>
                  <a:lnTo>
                    <a:pt x="0" y="807720"/>
                  </a:lnTo>
                  <a:lnTo>
                    <a:pt x="12192000" y="807720"/>
                  </a:lnTo>
                  <a:lnTo>
                    <a:pt x="12192000" y="0"/>
                  </a:lnTo>
                  <a:close/>
                </a:path>
              </a:pathLst>
            </a:custGeom>
            <a:solidFill>
              <a:srgbClr val="00569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4" name="object 4">
              <a:extLst>
                <a:ext uri="{FF2B5EF4-FFF2-40B4-BE49-F238E27FC236}">
                  <a16:creationId xmlns:a16="http://schemas.microsoft.com/office/drawing/2014/main" id="{BE4BC0C2-8759-7FDD-C3C1-9947046A756C}"/>
                </a:ext>
              </a:extLst>
            </p:cNvPr>
            <p:cNvSpPr txBox="1"/>
            <p:nvPr/>
          </p:nvSpPr>
          <p:spPr>
            <a:xfrm>
              <a:off x="874459" y="699939"/>
              <a:ext cx="10446707" cy="634487"/>
            </a:xfrm>
            <a:prstGeom prst="rect">
              <a:avLst/>
            </a:prstGeom>
          </p:spPr>
          <p:txBody>
            <a:bodyPr vert="horz" wrap="square" lIns="0" tIns="12700" rIns="0" bIns="0" rtlCol="0" anchor="ctr">
              <a:spAutoFit/>
            </a:bodyPr>
            <a:lstStyle/>
            <a:p>
              <a:pPr marL="0" marR="0" lvl="0" indent="0" algn="ctr" defTabSz="914400" rtl="0" eaLnBrk="1" fontAlgn="auto" latinLnBrk="0" hangingPunct="1">
                <a:lnSpc>
                  <a:spcPct val="100000"/>
                </a:lnSpc>
                <a:spcBef>
                  <a:spcPts val="95"/>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Helvetica"/>
                  <a:ea typeface="Calibri" panose="020F0502020204030204" pitchFamily="34" charset="0"/>
                  <a:cs typeface="Helvetica"/>
                </a:rPr>
                <a:t>The goal of Oregon’s HRSN program is to improve health outcomes, decrease costs, and reduce inequities. Eligible OHP members can access the HRSN services below once live.</a:t>
              </a:r>
              <a:endParaRPr kumimoji="0" lang="en-US" sz="1800" b="0" i="0" u="none" strike="noStrike" kern="1200" cap="none" spc="0" normalizeH="0" baseline="0" noProof="0">
                <a:ln>
                  <a:noFill/>
                </a:ln>
                <a:solidFill>
                  <a:srgbClr val="2D2A30"/>
                </a:solidFill>
                <a:effectLst/>
                <a:uLnTx/>
                <a:uFillTx/>
                <a:latin typeface="Helvetica"/>
                <a:ea typeface="Calibri" panose="020F0502020204030204" pitchFamily="34" charset="0"/>
                <a:cs typeface="Helvetica"/>
              </a:endParaRPr>
            </a:p>
          </p:txBody>
        </p:sp>
      </p:grpSp>
      <p:sp>
        <p:nvSpPr>
          <p:cNvPr id="61" name="TextBox 60">
            <a:extLst>
              <a:ext uri="{FF2B5EF4-FFF2-40B4-BE49-F238E27FC236}">
                <a16:creationId xmlns:a16="http://schemas.microsoft.com/office/drawing/2014/main" id="{E4B64A79-CD3A-E3B6-3CE4-88C6F25F582B}"/>
              </a:ext>
            </a:extLst>
          </p:cNvPr>
          <p:cNvSpPr txBox="1"/>
          <p:nvPr/>
        </p:nvSpPr>
        <p:spPr>
          <a:xfrm>
            <a:off x="173815" y="6406654"/>
            <a:ext cx="11821609" cy="36576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2D2A30"/>
              </a:solidFill>
              <a:effectLst/>
              <a:uLnTx/>
              <a:uFillTx/>
              <a:latin typeface="Arial"/>
              <a:ea typeface="+mn-ea"/>
              <a:cs typeface="+mn-cs"/>
            </a:endParaRPr>
          </a:p>
        </p:txBody>
      </p:sp>
      <p:grpSp>
        <p:nvGrpSpPr>
          <p:cNvPr id="19" name="Group 18">
            <a:extLst>
              <a:ext uri="{FF2B5EF4-FFF2-40B4-BE49-F238E27FC236}">
                <a16:creationId xmlns:a16="http://schemas.microsoft.com/office/drawing/2014/main" id="{B791F358-697C-A2C8-0C2B-30226EF22E97}"/>
              </a:ext>
            </a:extLst>
          </p:cNvPr>
          <p:cNvGrpSpPr/>
          <p:nvPr/>
        </p:nvGrpSpPr>
        <p:grpSpPr>
          <a:xfrm>
            <a:off x="266168" y="5510734"/>
            <a:ext cx="11522416" cy="915177"/>
            <a:chOff x="265803" y="4389010"/>
            <a:chExt cx="11522416" cy="915177"/>
          </a:xfrm>
        </p:grpSpPr>
        <p:grpSp>
          <p:nvGrpSpPr>
            <p:cNvPr id="23" name="Group 22">
              <a:extLst>
                <a:ext uri="{FF2B5EF4-FFF2-40B4-BE49-F238E27FC236}">
                  <a16:creationId xmlns:a16="http://schemas.microsoft.com/office/drawing/2014/main" id="{82A13B16-E67D-64AE-6D1B-AB92ED456688}"/>
                </a:ext>
                <a:ext uri="{C183D7F6-B498-43B3-948B-1728B52AA6E4}">
                  <adec:decorative xmlns:adec="http://schemas.microsoft.com/office/drawing/2017/decorative" val="1"/>
                </a:ext>
              </a:extLst>
            </p:cNvPr>
            <p:cNvGrpSpPr/>
            <p:nvPr/>
          </p:nvGrpSpPr>
          <p:grpSpPr>
            <a:xfrm>
              <a:off x="1116237" y="4389010"/>
              <a:ext cx="10671982" cy="915177"/>
              <a:chOff x="1085893" y="3926816"/>
              <a:chExt cx="10686270" cy="929739"/>
            </a:xfrm>
          </p:grpSpPr>
          <p:sp>
            <p:nvSpPr>
              <p:cNvPr id="11" name="Rectangle 10">
                <a:extLst>
                  <a:ext uri="{FF2B5EF4-FFF2-40B4-BE49-F238E27FC236}">
                    <a16:creationId xmlns:a16="http://schemas.microsoft.com/office/drawing/2014/main" id="{2979124F-55B1-C6C1-CF11-8F4CDC1D9D22}"/>
                  </a:ext>
                </a:extLst>
              </p:cNvPr>
              <p:cNvSpPr/>
              <p:nvPr/>
            </p:nvSpPr>
            <p:spPr>
              <a:xfrm>
                <a:off x="1089775" y="3932835"/>
                <a:ext cx="10682388" cy="9177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Cond"/>
                  <a:ea typeface="+mn-ea"/>
                  <a:cs typeface="+mn-cs"/>
                </a:endParaRPr>
              </a:p>
            </p:txBody>
          </p:sp>
          <p:sp>
            <p:nvSpPr>
              <p:cNvPr id="6" name="TextBox 5">
                <a:extLst>
                  <a:ext uri="{FF2B5EF4-FFF2-40B4-BE49-F238E27FC236}">
                    <a16:creationId xmlns:a16="http://schemas.microsoft.com/office/drawing/2014/main" id="{BD4D1A45-2AFE-F579-FFDA-EB16AE6FE20A}"/>
                  </a:ext>
                </a:extLst>
              </p:cNvPr>
              <p:cNvSpPr txBox="1"/>
              <p:nvPr/>
            </p:nvSpPr>
            <p:spPr>
              <a:xfrm>
                <a:off x="1247009" y="3969576"/>
                <a:ext cx="10424070" cy="844220"/>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rPr>
                  <a:t>Nutrition </a:t>
                </a:r>
                <a:r>
                  <a:rPr kumimoji="0" lang="en-US" sz="1600" b="1" i="0" u="none" strike="noStrike" kern="1200" cap="none" spc="0" normalizeH="0" baseline="0" noProof="0">
                    <a:ln>
                      <a:noFill/>
                    </a:ln>
                    <a:solidFill>
                      <a:srgbClr val="2D2A30">
                        <a:lumMod val="90000"/>
                        <a:lumOff val="10000"/>
                      </a:srgbClr>
                    </a:solidFill>
                    <a:effectLst/>
                    <a:uLnTx/>
                    <a:uFillTx/>
                    <a:latin typeface="Helvetica" panose="020B0604020202020204" pitchFamily="34" charset="0"/>
                    <a:ea typeface="Calibri" panose="020F0502020204030204" pitchFamily="34" charset="0"/>
                    <a:cs typeface="Helvetica" panose="020B0604020202020204" pitchFamily="34" charset="0"/>
                  </a:rPr>
                  <a:t>(go-live date, 1/1/25):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rPr>
                  <a:t>These supports include services such as medically-tailored meals for specific health conditions and nutrition education. </a:t>
                </a:r>
              </a:p>
            </p:txBody>
          </p:sp>
          <p:sp>
            <p:nvSpPr>
              <p:cNvPr id="17" name="Rectangle 16">
                <a:extLst>
                  <a:ext uri="{FF2B5EF4-FFF2-40B4-BE49-F238E27FC236}">
                    <a16:creationId xmlns:a16="http://schemas.microsoft.com/office/drawing/2014/main" id="{6910D97C-C714-BD9B-771E-F668F378962F}"/>
                  </a:ext>
                </a:extLst>
              </p:cNvPr>
              <p:cNvSpPr/>
              <p:nvPr/>
            </p:nvSpPr>
            <p:spPr>
              <a:xfrm>
                <a:off x="1085893" y="3926816"/>
                <a:ext cx="67215" cy="929739"/>
              </a:xfrm>
              <a:prstGeom prst="rect">
                <a:avLst/>
              </a:prstGeom>
              <a:solidFill>
                <a:srgbClr val="65A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54" name="Group 53">
              <a:extLst>
                <a:ext uri="{FF2B5EF4-FFF2-40B4-BE49-F238E27FC236}">
                  <a16:creationId xmlns:a16="http://schemas.microsoft.com/office/drawing/2014/main" id="{B56F0221-9CA8-EF94-6C66-8ABE778C29D9}"/>
                </a:ext>
              </a:extLst>
            </p:cNvPr>
            <p:cNvGrpSpPr/>
            <p:nvPr/>
          </p:nvGrpSpPr>
          <p:grpSpPr>
            <a:xfrm>
              <a:off x="265803" y="4498954"/>
              <a:ext cx="708395" cy="694929"/>
              <a:chOff x="3056339" y="4951547"/>
              <a:chExt cx="929765" cy="925364"/>
            </a:xfrm>
          </p:grpSpPr>
          <p:grpSp>
            <p:nvGrpSpPr>
              <p:cNvPr id="55" name="Graphic 39">
                <a:extLst>
                  <a:ext uri="{FF2B5EF4-FFF2-40B4-BE49-F238E27FC236}">
                    <a16:creationId xmlns:a16="http://schemas.microsoft.com/office/drawing/2014/main" id="{FA512FB3-39FA-84A4-98E2-8B34BFAD1316}"/>
                  </a:ext>
                </a:extLst>
              </p:cNvPr>
              <p:cNvGrpSpPr/>
              <p:nvPr/>
            </p:nvGrpSpPr>
            <p:grpSpPr>
              <a:xfrm>
                <a:off x="3056339" y="4951547"/>
                <a:ext cx="929765" cy="925364"/>
                <a:chOff x="3056339" y="4951547"/>
                <a:chExt cx="929765" cy="925364"/>
              </a:xfrm>
            </p:grpSpPr>
            <p:sp>
              <p:nvSpPr>
                <p:cNvPr id="57" name="Freeform 56">
                  <a:extLst>
                    <a:ext uri="{FF2B5EF4-FFF2-40B4-BE49-F238E27FC236}">
                      <a16:creationId xmlns:a16="http://schemas.microsoft.com/office/drawing/2014/main" id="{663ABDE8-BD8A-B191-3E35-49290850F2B0}"/>
                    </a:ext>
                  </a:extLst>
                </p:cNvPr>
                <p:cNvSpPr/>
                <p:nvPr/>
              </p:nvSpPr>
              <p:spPr>
                <a:xfrm>
                  <a:off x="3068289" y="4963680"/>
                  <a:ext cx="905863" cy="901575"/>
                </a:xfrm>
                <a:custGeom>
                  <a:avLst/>
                  <a:gdLst>
                    <a:gd name="connsiteX0" fmla="*/ 452932 w 905863"/>
                    <a:gd name="connsiteY0" fmla="*/ 901576 h 901575"/>
                    <a:gd name="connsiteX1" fmla="*/ 0 w 905863"/>
                    <a:gd name="connsiteY1" fmla="*/ 450788 h 901575"/>
                    <a:gd name="connsiteX2" fmla="*/ 452932 w 905863"/>
                    <a:gd name="connsiteY2" fmla="*/ 0 h 901575"/>
                    <a:gd name="connsiteX3" fmla="*/ 905864 w 905863"/>
                    <a:gd name="connsiteY3" fmla="*/ 450788 h 901575"/>
                    <a:gd name="connsiteX4" fmla="*/ 452932 w 905863"/>
                    <a:gd name="connsiteY4" fmla="*/ 901576 h 90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863" h="901575">
                      <a:moveTo>
                        <a:pt x="452932" y="901576"/>
                      </a:moveTo>
                      <a:cubicBezTo>
                        <a:pt x="203162" y="901576"/>
                        <a:pt x="0" y="699376"/>
                        <a:pt x="0" y="450788"/>
                      </a:cubicBezTo>
                      <a:cubicBezTo>
                        <a:pt x="0" y="202200"/>
                        <a:pt x="203162" y="0"/>
                        <a:pt x="452932" y="0"/>
                      </a:cubicBezTo>
                      <a:cubicBezTo>
                        <a:pt x="702702" y="0"/>
                        <a:pt x="905864" y="202200"/>
                        <a:pt x="905864" y="450788"/>
                      </a:cubicBezTo>
                      <a:cubicBezTo>
                        <a:pt x="905864" y="699376"/>
                        <a:pt x="702702" y="901576"/>
                        <a:pt x="452932" y="901576"/>
                      </a:cubicBezTo>
                      <a:close/>
                    </a:path>
                  </a:pathLst>
                </a:custGeom>
                <a:solidFill>
                  <a:srgbClr val="669C4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58" name="Freeform 57">
                  <a:extLst>
                    <a:ext uri="{FF2B5EF4-FFF2-40B4-BE49-F238E27FC236}">
                      <a16:creationId xmlns:a16="http://schemas.microsoft.com/office/drawing/2014/main" id="{0A8D7452-7E03-34C8-4F7C-53B0157F9E3D}"/>
                    </a:ext>
                  </a:extLst>
                </p:cNvPr>
                <p:cNvSpPr/>
                <p:nvPr/>
              </p:nvSpPr>
              <p:spPr>
                <a:xfrm>
                  <a:off x="3056339" y="4951547"/>
                  <a:ext cx="929765" cy="925364"/>
                </a:xfrm>
                <a:custGeom>
                  <a:avLst/>
                  <a:gdLst>
                    <a:gd name="connsiteX0" fmla="*/ 464883 w 929765"/>
                    <a:gd name="connsiteY0" fmla="*/ 23788 h 925364"/>
                    <a:gd name="connsiteX1" fmla="*/ 905864 w 929765"/>
                    <a:gd name="connsiteY1" fmla="*/ 462682 h 925364"/>
                    <a:gd name="connsiteX2" fmla="*/ 464883 w 929765"/>
                    <a:gd name="connsiteY2" fmla="*/ 901576 h 925364"/>
                    <a:gd name="connsiteX3" fmla="*/ 23901 w 929765"/>
                    <a:gd name="connsiteY3" fmla="*/ 462682 h 925364"/>
                    <a:gd name="connsiteX4" fmla="*/ 464883 w 929765"/>
                    <a:gd name="connsiteY4" fmla="*/ 23788 h 925364"/>
                    <a:gd name="connsiteX5" fmla="*/ 464883 w 929765"/>
                    <a:gd name="connsiteY5" fmla="*/ 0 h 925364"/>
                    <a:gd name="connsiteX6" fmla="*/ 0 w 929765"/>
                    <a:gd name="connsiteY6" fmla="*/ 462682 h 925364"/>
                    <a:gd name="connsiteX7" fmla="*/ 464883 w 929765"/>
                    <a:gd name="connsiteY7" fmla="*/ 925364 h 925364"/>
                    <a:gd name="connsiteX8" fmla="*/ 929765 w 929765"/>
                    <a:gd name="connsiteY8" fmla="*/ 462682 h 925364"/>
                    <a:gd name="connsiteX9" fmla="*/ 464883 w 929765"/>
                    <a:gd name="connsiteY9" fmla="*/ 0 h 925364"/>
                    <a:gd name="connsiteX10" fmla="*/ 464883 w 929765"/>
                    <a:gd name="connsiteY10" fmla="*/ 0 h 92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9765" h="925364">
                      <a:moveTo>
                        <a:pt x="464883" y="23788"/>
                      </a:moveTo>
                      <a:cubicBezTo>
                        <a:pt x="708438" y="23788"/>
                        <a:pt x="905864" y="220280"/>
                        <a:pt x="905864" y="462682"/>
                      </a:cubicBezTo>
                      <a:cubicBezTo>
                        <a:pt x="905864" y="705085"/>
                        <a:pt x="708438" y="901576"/>
                        <a:pt x="464883" y="901576"/>
                      </a:cubicBezTo>
                      <a:cubicBezTo>
                        <a:pt x="221327" y="901576"/>
                        <a:pt x="23901" y="705085"/>
                        <a:pt x="23901" y="462682"/>
                      </a:cubicBezTo>
                      <a:cubicBezTo>
                        <a:pt x="23901" y="220280"/>
                        <a:pt x="221327" y="23788"/>
                        <a:pt x="464883" y="23788"/>
                      </a:cubicBezTo>
                      <a:moveTo>
                        <a:pt x="464883" y="0"/>
                      </a:moveTo>
                      <a:cubicBezTo>
                        <a:pt x="208659" y="0"/>
                        <a:pt x="0" y="207434"/>
                        <a:pt x="0" y="462682"/>
                      </a:cubicBezTo>
                      <a:cubicBezTo>
                        <a:pt x="0" y="717930"/>
                        <a:pt x="208420" y="925364"/>
                        <a:pt x="464883" y="925364"/>
                      </a:cubicBezTo>
                      <a:cubicBezTo>
                        <a:pt x="721345" y="925364"/>
                        <a:pt x="929765" y="717930"/>
                        <a:pt x="929765" y="462682"/>
                      </a:cubicBezTo>
                      <a:cubicBezTo>
                        <a:pt x="929765" y="207434"/>
                        <a:pt x="721106" y="0"/>
                        <a:pt x="464883" y="0"/>
                      </a:cubicBezTo>
                      <a:lnTo>
                        <a:pt x="464883" y="0"/>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grpSp>
          <p:pic>
            <p:nvPicPr>
              <p:cNvPr id="56" name="Picture 55">
                <a:extLst>
                  <a:ext uri="{FF2B5EF4-FFF2-40B4-BE49-F238E27FC236}">
                    <a16:creationId xmlns:a16="http://schemas.microsoft.com/office/drawing/2014/main" id="{87DD0F22-4BA2-0582-FDD8-C8B683ED64EE}"/>
                  </a:ext>
                </a:extLst>
              </p:cNvPr>
              <p:cNvPicPr>
                <a:picLocks noChangeAspect="1"/>
              </p:cNvPicPr>
              <p:nvPr/>
            </p:nvPicPr>
            <p:blipFill>
              <a:blip r:embed="rId4"/>
              <a:stretch>
                <a:fillRect/>
              </a:stretch>
            </p:blipFill>
            <p:spPr>
              <a:xfrm>
                <a:off x="3206511" y="5171423"/>
                <a:ext cx="644771" cy="508287"/>
              </a:xfrm>
              <a:prstGeom prst="rect">
                <a:avLst/>
              </a:prstGeom>
            </p:spPr>
          </p:pic>
        </p:grpSp>
      </p:grpSp>
    </p:spTree>
    <p:extLst>
      <p:ext uri="{BB962C8B-B14F-4D97-AF65-F5344CB8AC3E}">
        <p14:creationId xmlns:p14="http://schemas.microsoft.com/office/powerpoint/2010/main" val="1765196446"/>
      </p:ext>
    </p:extLst>
  </p:cSld>
  <p:clrMapOvr>
    <a:masterClrMapping/>
  </p:clrMapOvr>
  <p:extLst>
    <p:ext uri="{6950BFC3-D8DA-4A85-94F7-54DA5524770B}">
      <p188:commentRel xmlns:p188="http://schemas.microsoft.com/office/powerpoint/2018/8/main" r:id="rId3"/>
    </p:ext>
  </p:extLs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90FC9F7-A9F0-7E61-A29F-0B1B69F1DE07}"/>
              </a:ext>
            </a:extLst>
          </p:cNvPr>
          <p:cNvSpPr/>
          <p:nvPr/>
        </p:nvSpPr>
        <p:spPr>
          <a:xfrm>
            <a:off x="1189795" y="4206699"/>
            <a:ext cx="10598426" cy="11346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Cond"/>
              <a:ea typeface="+mn-ea"/>
              <a:cs typeface="+mn-cs"/>
            </a:endParaRPr>
          </a:p>
        </p:txBody>
      </p:sp>
      <p:grpSp>
        <p:nvGrpSpPr>
          <p:cNvPr id="59" name="Group 58">
            <a:extLst>
              <a:ext uri="{FF2B5EF4-FFF2-40B4-BE49-F238E27FC236}">
                <a16:creationId xmlns:a16="http://schemas.microsoft.com/office/drawing/2014/main" id="{9107C686-1B3C-9F68-EA8E-1DBF532B176A}"/>
              </a:ext>
            </a:extLst>
          </p:cNvPr>
          <p:cNvGrpSpPr/>
          <p:nvPr/>
        </p:nvGrpSpPr>
        <p:grpSpPr>
          <a:xfrm>
            <a:off x="269483" y="4211650"/>
            <a:ext cx="11409610" cy="1134655"/>
            <a:chOff x="257062" y="3076513"/>
            <a:chExt cx="11409610" cy="1134655"/>
          </a:xfrm>
        </p:grpSpPr>
        <p:grpSp>
          <p:nvGrpSpPr>
            <p:cNvPr id="22" name="Group 21">
              <a:extLst>
                <a:ext uri="{FF2B5EF4-FFF2-40B4-BE49-F238E27FC236}">
                  <a16:creationId xmlns:a16="http://schemas.microsoft.com/office/drawing/2014/main" id="{BDBFB773-DAD5-737F-6950-98B3BB592EDA}"/>
                </a:ext>
                <a:ext uri="{C183D7F6-B498-43B3-948B-1728B52AA6E4}">
                  <adec:decorative xmlns:adec="http://schemas.microsoft.com/office/drawing/2017/decorative" val="1"/>
                </a:ext>
              </a:extLst>
            </p:cNvPr>
            <p:cNvGrpSpPr/>
            <p:nvPr/>
          </p:nvGrpSpPr>
          <p:grpSpPr>
            <a:xfrm>
              <a:off x="1108311" y="3076513"/>
              <a:ext cx="10558361" cy="1134655"/>
              <a:chOff x="1093831" y="2807333"/>
              <a:chExt cx="10572497" cy="1152709"/>
            </a:xfrm>
          </p:grpSpPr>
          <p:sp>
            <p:nvSpPr>
              <p:cNvPr id="16" name="Rectangle 15">
                <a:extLst>
                  <a:ext uri="{FF2B5EF4-FFF2-40B4-BE49-F238E27FC236}">
                    <a16:creationId xmlns:a16="http://schemas.microsoft.com/office/drawing/2014/main" id="{011E8DE8-93BF-2FD7-4FC4-A754598046D8}"/>
                  </a:ext>
                </a:extLst>
              </p:cNvPr>
              <p:cNvSpPr/>
              <p:nvPr/>
            </p:nvSpPr>
            <p:spPr>
              <a:xfrm>
                <a:off x="1093831" y="2807333"/>
                <a:ext cx="61899" cy="11527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id="{9E37A001-503F-3991-346E-45A04A72B6A1}"/>
                  </a:ext>
                </a:extLst>
              </p:cNvPr>
              <p:cNvSpPr txBox="1"/>
              <p:nvPr/>
            </p:nvSpPr>
            <p:spPr>
              <a:xfrm>
                <a:off x="1226950" y="2849353"/>
                <a:ext cx="10439378" cy="1094358"/>
              </a:xfrm>
              <a:prstGeom prst="rect">
                <a:avLst/>
              </a:prstGeom>
              <a:noFill/>
              <a:ln>
                <a:noFill/>
              </a:ln>
            </p:spPr>
            <p:txBody>
              <a:bodyPr wrap="square" lIns="91440" tIns="45720" rIns="91440" bIns="45720" rtlCol="0" anchor="t">
                <a:spAutoFit/>
              </a:bodyPr>
              <a:lstStyle/>
              <a:p>
                <a:pPr lvl="0" defTabSz="914400">
                  <a:defRPr/>
                </a:pPr>
                <a:r>
                  <a:rPr lang="es-419" sz="1600" b="1">
                    <a:solidFill>
                      <a:srgbClr val="212121"/>
                    </a:solidFill>
                    <a:latin typeface="Helvetica" panose="020B0604020202020204" pitchFamily="34" charset="0"/>
                    <a:ea typeface="Calibri" panose="020F0502020204030204" pitchFamily="34" charset="0"/>
                    <a:cs typeface="Helvetica" panose="020B0604020202020204" pitchFamily="34" charset="0"/>
                  </a:rPr>
                  <a:t>Vivienda </a:t>
                </a:r>
                <a:r>
                  <a:rPr kumimoji="0" lang="es-419" sz="1600" b="1" i="0" u="none" strike="noStrike" kern="1200" cap="none" spc="0" normalizeH="0" baseline="0" noProof="0">
                    <a:ln>
                      <a:noFill/>
                    </a:ln>
                    <a:solidFill>
                      <a:srgbClr val="2D2A30">
                        <a:lumMod val="90000"/>
                        <a:lumOff val="10000"/>
                      </a:srgbClr>
                    </a:solidFill>
                    <a:effectLst/>
                    <a:uLnTx/>
                    <a:uFillTx/>
                    <a:latin typeface="Helvetica" panose="020B0604020202020204" pitchFamily="34" charset="0"/>
                    <a:ea typeface="Calibri" panose="020F0502020204030204" pitchFamily="34" charset="0"/>
                    <a:cs typeface="Helvetica" panose="020B0604020202020204" pitchFamily="34" charset="0"/>
                  </a:rPr>
                  <a:t>(</a:t>
                </a:r>
                <a:r>
                  <a:rPr lang="es-419" sz="1600" b="1">
                    <a:solidFill>
                      <a:srgbClr val="212121"/>
                    </a:solidFill>
                    <a:latin typeface="Helvetica" panose="020B0604020202020204" pitchFamily="34" charset="0"/>
                    <a:ea typeface="Calibri" panose="020F0502020204030204" pitchFamily="34" charset="0"/>
                    <a:cs typeface="Helvetica" panose="020B0604020202020204" pitchFamily="34" charset="0"/>
                  </a:rPr>
                  <a:t>Fecha de lanzamiento</a:t>
                </a:r>
                <a:r>
                  <a:rPr kumimoji="0" lang="es-419" sz="1600" b="1" i="0" u="none" strike="noStrike" kern="1200" cap="none" spc="0" normalizeH="0" baseline="0" noProof="0">
                    <a:ln>
                      <a:noFill/>
                    </a:ln>
                    <a:solidFill>
                      <a:srgbClr val="2D2A30">
                        <a:lumMod val="90000"/>
                        <a:lumOff val="10000"/>
                      </a:srgbClr>
                    </a:solidFill>
                    <a:effectLst/>
                    <a:uLnTx/>
                    <a:uFillTx/>
                    <a:latin typeface="Helvetica" panose="020B0604020202020204" pitchFamily="34" charset="0"/>
                    <a:ea typeface="Calibri" panose="020F0502020204030204" pitchFamily="34" charset="0"/>
                    <a:cs typeface="Helvetica" panose="020B0604020202020204" pitchFamily="34" charset="0"/>
                  </a:rPr>
                  <a:t>, 11/1/24):</a:t>
                </a:r>
              </a:p>
              <a:p>
                <a:pPr lvl="0" defTabSz="914400">
                  <a:defRPr/>
                </a:pPr>
                <a:r>
                  <a:rPr lang="es-419" sz="1600">
                    <a:solidFill>
                      <a:srgbClr val="212121"/>
                    </a:solidFill>
                    <a:latin typeface="Helvetica" panose="020B0604020202020204" pitchFamily="34" charset="0"/>
                    <a:ea typeface="Calibri" panose="020F0502020204030204" pitchFamily="34" charset="0"/>
                    <a:cs typeface="Helvetica" panose="020B0604020202020204" pitchFamily="34" charset="0"/>
                  </a:rPr>
                  <a:t>Estos beneficios se enfocan en los miembros que necesitan apoyo para mantener su vivienda actual. Los miembros elegibles podrían estar conectados a asistencia para la renta, servicios públicos y asistencia con los costos de almacenamiento y servicios de apoyo para personas que rentan.</a:t>
                </a:r>
                <a:endParaRPr kumimoji="0" lang="es-419" sz="1600" b="0" i="0" u="none" strike="noStrike" kern="1200" cap="none" spc="0" normalizeH="0" baseline="0" noProof="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grpSp>
        <p:grpSp>
          <p:nvGrpSpPr>
            <p:cNvPr id="5" name="Graphic 39">
              <a:extLst>
                <a:ext uri="{FF2B5EF4-FFF2-40B4-BE49-F238E27FC236}">
                  <a16:creationId xmlns:a16="http://schemas.microsoft.com/office/drawing/2014/main" id="{6E7ED9BE-B26F-822C-ED04-641D5901AB3C}"/>
                </a:ext>
              </a:extLst>
            </p:cNvPr>
            <p:cNvGrpSpPr/>
            <p:nvPr/>
          </p:nvGrpSpPr>
          <p:grpSpPr>
            <a:xfrm>
              <a:off x="257062" y="3309333"/>
              <a:ext cx="708395" cy="694929"/>
              <a:chOff x="1976712" y="4951547"/>
              <a:chExt cx="929765" cy="925364"/>
            </a:xfrm>
          </p:grpSpPr>
          <p:grpSp>
            <p:nvGrpSpPr>
              <p:cNvPr id="25" name="Graphic 39">
                <a:extLst>
                  <a:ext uri="{FF2B5EF4-FFF2-40B4-BE49-F238E27FC236}">
                    <a16:creationId xmlns:a16="http://schemas.microsoft.com/office/drawing/2014/main" id="{68AA01EF-DAA4-7931-5FCC-A4249552AE8C}"/>
                  </a:ext>
                </a:extLst>
              </p:cNvPr>
              <p:cNvGrpSpPr/>
              <p:nvPr/>
            </p:nvGrpSpPr>
            <p:grpSpPr>
              <a:xfrm>
                <a:off x="1976712" y="4951547"/>
                <a:ext cx="929765" cy="925364"/>
                <a:chOff x="1976712" y="4951547"/>
                <a:chExt cx="929765" cy="925364"/>
              </a:xfrm>
            </p:grpSpPr>
            <p:sp>
              <p:nvSpPr>
                <p:cNvPr id="33" name="Freeform 32">
                  <a:extLst>
                    <a:ext uri="{FF2B5EF4-FFF2-40B4-BE49-F238E27FC236}">
                      <a16:creationId xmlns:a16="http://schemas.microsoft.com/office/drawing/2014/main" id="{4FD40F48-17C7-B783-45D9-4AF0F246B0AD}"/>
                    </a:ext>
                  </a:extLst>
                </p:cNvPr>
                <p:cNvSpPr/>
                <p:nvPr/>
              </p:nvSpPr>
              <p:spPr>
                <a:xfrm>
                  <a:off x="1988662" y="4967001"/>
                  <a:ext cx="905863" cy="901575"/>
                </a:xfrm>
                <a:custGeom>
                  <a:avLst/>
                  <a:gdLst>
                    <a:gd name="connsiteX0" fmla="*/ 452932 w 905863"/>
                    <a:gd name="connsiteY0" fmla="*/ 901576 h 901575"/>
                    <a:gd name="connsiteX1" fmla="*/ 0 w 905863"/>
                    <a:gd name="connsiteY1" fmla="*/ 450788 h 901575"/>
                    <a:gd name="connsiteX2" fmla="*/ 452932 w 905863"/>
                    <a:gd name="connsiteY2" fmla="*/ 0 h 901575"/>
                    <a:gd name="connsiteX3" fmla="*/ 905864 w 905863"/>
                    <a:gd name="connsiteY3" fmla="*/ 450788 h 901575"/>
                    <a:gd name="connsiteX4" fmla="*/ 452932 w 905863"/>
                    <a:gd name="connsiteY4" fmla="*/ 901576 h 90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863" h="901575">
                      <a:moveTo>
                        <a:pt x="452932" y="901576"/>
                      </a:moveTo>
                      <a:cubicBezTo>
                        <a:pt x="203162" y="901576"/>
                        <a:pt x="0" y="699376"/>
                        <a:pt x="0" y="450788"/>
                      </a:cubicBezTo>
                      <a:cubicBezTo>
                        <a:pt x="0" y="202200"/>
                        <a:pt x="203162" y="0"/>
                        <a:pt x="452932" y="0"/>
                      </a:cubicBezTo>
                      <a:cubicBezTo>
                        <a:pt x="702702" y="0"/>
                        <a:pt x="905864" y="202200"/>
                        <a:pt x="905864" y="450788"/>
                      </a:cubicBezTo>
                      <a:cubicBezTo>
                        <a:pt x="905864" y="699376"/>
                        <a:pt x="702702" y="901576"/>
                        <a:pt x="452932" y="901576"/>
                      </a:cubicBezTo>
                      <a:close/>
                    </a:path>
                  </a:pathLst>
                </a:custGeom>
                <a:solidFill>
                  <a:srgbClr val="8B30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34" name="Freeform 33">
                  <a:extLst>
                    <a:ext uri="{FF2B5EF4-FFF2-40B4-BE49-F238E27FC236}">
                      <a16:creationId xmlns:a16="http://schemas.microsoft.com/office/drawing/2014/main" id="{44561071-642C-AF8E-1778-EE170F3FCB42}"/>
                    </a:ext>
                  </a:extLst>
                </p:cNvPr>
                <p:cNvSpPr/>
                <p:nvPr/>
              </p:nvSpPr>
              <p:spPr>
                <a:xfrm>
                  <a:off x="1976712" y="4951547"/>
                  <a:ext cx="929765" cy="925364"/>
                </a:xfrm>
                <a:custGeom>
                  <a:avLst/>
                  <a:gdLst>
                    <a:gd name="connsiteX0" fmla="*/ 464883 w 929765"/>
                    <a:gd name="connsiteY0" fmla="*/ 23788 h 925364"/>
                    <a:gd name="connsiteX1" fmla="*/ 905864 w 929765"/>
                    <a:gd name="connsiteY1" fmla="*/ 462682 h 925364"/>
                    <a:gd name="connsiteX2" fmla="*/ 464883 w 929765"/>
                    <a:gd name="connsiteY2" fmla="*/ 901576 h 925364"/>
                    <a:gd name="connsiteX3" fmla="*/ 23901 w 929765"/>
                    <a:gd name="connsiteY3" fmla="*/ 462682 h 925364"/>
                    <a:gd name="connsiteX4" fmla="*/ 464883 w 929765"/>
                    <a:gd name="connsiteY4" fmla="*/ 23788 h 925364"/>
                    <a:gd name="connsiteX5" fmla="*/ 464883 w 929765"/>
                    <a:gd name="connsiteY5" fmla="*/ 0 h 925364"/>
                    <a:gd name="connsiteX6" fmla="*/ 0 w 929765"/>
                    <a:gd name="connsiteY6" fmla="*/ 462682 h 925364"/>
                    <a:gd name="connsiteX7" fmla="*/ 464883 w 929765"/>
                    <a:gd name="connsiteY7" fmla="*/ 925364 h 925364"/>
                    <a:gd name="connsiteX8" fmla="*/ 929765 w 929765"/>
                    <a:gd name="connsiteY8" fmla="*/ 462682 h 925364"/>
                    <a:gd name="connsiteX9" fmla="*/ 464883 w 929765"/>
                    <a:gd name="connsiteY9" fmla="*/ 0 h 925364"/>
                    <a:gd name="connsiteX10" fmla="*/ 464883 w 929765"/>
                    <a:gd name="connsiteY10" fmla="*/ 0 h 92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9765" h="925364">
                      <a:moveTo>
                        <a:pt x="464883" y="23788"/>
                      </a:moveTo>
                      <a:cubicBezTo>
                        <a:pt x="708438" y="23788"/>
                        <a:pt x="905864" y="220280"/>
                        <a:pt x="905864" y="462682"/>
                      </a:cubicBezTo>
                      <a:cubicBezTo>
                        <a:pt x="905864" y="705085"/>
                        <a:pt x="708438" y="901576"/>
                        <a:pt x="464883" y="901576"/>
                      </a:cubicBezTo>
                      <a:cubicBezTo>
                        <a:pt x="221327" y="901576"/>
                        <a:pt x="23901" y="705085"/>
                        <a:pt x="23901" y="462682"/>
                      </a:cubicBezTo>
                      <a:cubicBezTo>
                        <a:pt x="23901" y="220280"/>
                        <a:pt x="221327" y="23788"/>
                        <a:pt x="464883" y="23788"/>
                      </a:cubicBezTo>
                      <a:moveTo>
                        <a:pt x="464883" y="0"/>
                      </a:moveTo>
                      <a:cubicBezTo>
                        <a:pt x="208659" y="0"/>
                        <a:pt x="0" y="207434"/>
                        <a:pt x="0" y="462682"/>
                      </a:cubicBezTo>
                      <a:cubicBezTo>
                        <a:pt x="0" y="717930"/>
                        <a:pt x="208420" y="925364"/>
                        <a:pt x="464883" y="925364"/>
                      </a:cubicBezTo>
                      <a:cubicBezTo>
                        <a:pt x="721345" y="925364"/>
                        <a:pt x="929765" y="717930"/>
                        <a:pt x="929765" y="462682"/>
                      </a:cubicBezTo>
                      <a:cubicBezTo>
                        <a:pt x="929765" y="207434"/>
                        <a:pt x="721106" y="0"/>
                        <a:pt x="464883" y="0"/>
                      </a:cubicBezTo>
                      <a:lnTo>
                        <a:pt x="464883" y="0"/>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grpSp>
          <p:grpSp>
            <p:nvGrpSpPr>
              <p:cNvPr id="26" name="Graphic 39">
                <a:extLst>
                  <a:ext uri="{FF2B5EF4-FFF2-40B4-BE49-F238E27FC236}">
                    <a16:creationId xmlns:a16="http://schemas.microsoft.com/office/drawing/2014/main" id="{9B0A7434-7566-0226-948E-7A2AC68FC0EF}"/>
                  </a:ext>
                </a:extLst>
              </p:cNvPr>
              <p:cNvGrpSpPr/>
              <p:nvPr/>
            </p:nvGrpSpPr>
            <p:grpSpPr>
              <a:xfrm>
                <a:off x="2219072" y="5168971"/>
                <a:ext cx="444088" cy="490514"/>
                <a:chOff x="2219072" y="5168971"/>
                <a:chExt cx="444088" cy="490514"/>
              </a:xfrm>
            </p:grpSpPr>
            <p:sp>
              <p:nvSpPr>
                <p:cNvPr id="27" name="Freeform 26">
                  <a:extLst>
                    <a:ext uri="{FF2B5EF4-FFF2-40B4-BE49-F238E27FC236}">
                      <a16:creationId xmlns:a16="http://schemas.microsoft.com/office/drawing/2014/main" id="{106BAA34-0CBF-16E0-4C6D-1456E76CF57F}"/>
                    </a:ext>
                  </a:extLst>
                </p:cNvPr>
                <p:cNvSpPr/>
                <p:nvPr/>
              </p:nvSpPr>
              <p:spPr>
                <a:xfrm>
                  <a:off x="2227617" y="5177535"/>
                  <a:ext cx="427237" cy="236277"/>
                </a:xfrm>
                <a:custGeom>
                  <a:avLst/>
                  <a:gdLst>
                    <a:gd name="connsiteX0" fmla="*/ 23005 w 427237"/>
                    <a:gd name="connsiteY0" fmla="*/ 233601 h 236277"/>
                    <a:gd name="connsiteX1" fmla="*/ 35673 w 427237"/>
                    <a:gd name="connsiteY1" fmla="*/ 233601 h 236277"/>
                    <a:gd name="connsiteX2" fmla="*/ 47863 w 427237"/>
                    <a:gd name="connsiteY2" fmla="*/ 221469 h 236277"/>
                    <a:gd name="connsiteX3" fmla="*/ 207524 w 427237"/>
                    <a:gd name="connsiteY3" fmla="*/ 62563 h 236277"/>
                    <a:gd name="connsiteX4" fmla="*/ 220192 w 427237"/>
                    <a:gd name="connsiteY4" fmla="*/ 62563 h 236277"/>
                    <a:gd name="connsiteX5" fmla="*/ 379853 w 427237"/>
                    <a:gd name="connsiteY5" fmla="*/ 221469 h 236277"/>
                    <a:gd name="connsiteX6" fmla="*/ 392043 w 427237"/>
                    <a:gd name="connsiteY6" fmla="*/ 233601 h 236277"/>
                    <a:gd name="connsiteX7" fmla="*/ 404711 w 427237"/>
                    <a:gd name="connsiteY7" fmla="*/ 233601 h 236277"/>
                    <a:gd name="connsiteX8" fmla="*/ 424549 w 427237"/>
                    <a:gd name="connsiteY8" fmla="*/ 213857 h 236277"/>
                    <a:gd name="connsiteX9" fmla="*/ 424549 w 427237"/>
                    <a:gd name="connsiteY9" fmla="*/ 201249 h 236277"/>
                    <a:gd name="connsiteX10" fmla="*/ 379614 w 427237"/>
                    <a:gd name="connsiteY10" fmla="*/ 156765 h 236277"/>
                    <a:gd name="connsiteX11" fmla="*/ 258195 w 427237"/>
                    <a:gd name="connsiteY11" fmla="*/ 36158 h 236277"/>
                    <a:gd name="connsiteX12" fmla="*/ 227362 w 427237"/>
                    <a:gd name="connsiteY12" fmla="*/ 5709 h 236277"/>
                    <a:gd name="connsiteX13" fmla="*/ 199159 w 427237"/>
                    <a:gd name="connsiteY13" fmla="*/ 5709 h 236277"/>
                    <a:gd name="connsiteX14" fmla="*/ 168565 w 427237"/>
                    <a:gd name="connsiteY14" fmla="*/ 36158 h 236277"/>
                    <a:gd name="connsiteX15" fmla="*/ 95426 w 427237"/>
                    <a:gd name="connsiteY15" fmla="*/ 108950 h 236277"/>
                    <a:gd name="connsiteX16" fmla="*/ 95426 w 427237"/>
                    <a:gd name="connsiteY16" fmla="*/ 67321 h 236277"/>
                    <a:gd name="connsiteX17" fmla="*/ 99012 w 427237"/>
                    <a:gd name="connsiteY17" fmla="*/ 67321 h 236277"/>
                    <a:gd name="connsiteX18" fmla="*/ 107616 w 427237"/>
                    <a:gd name="connsiteY18" fmla="*/ 58757 h 236277"/>
                    <a:gd name="connsiteX19" fmla="*/ 107616 w 427237"/>
                    <a:gd name="connsiteY19" fmla="*/ 32828 h 236277"/>
                    <a:gd name="connsiteX20" fmla="*/ 99012 w 427237"/>
                    <a:gd name="connsiteY20" fmla="*/ 24264 h 236277"/>
                    <a:gd name="connsiteX21" fmla="*/ 43321 w 427237"/>
                    <a:gd name="connsiteY21" fmla="*/ 24264 h 236277"/>
                    <a:gd name="connsiteX22" fmla="*/ 34717 w 427237"/>
                    <a:gd name="connsiteY22" fmla="*/ 32828 h 236277"/>
                    <a:gd name="connsiteX23" fmla="*/ 34717 w 427237"/>
                    <a:gd name="connsiteY23" fmla="*/ 58757 h 236277"/>
                    <a:gd name="connsiteX24" fmla="*/ 43321 w 427237"/>
                    <a:gd name="connsiteY24" fmla="*/ 67321 h 236277"/>
                    <a:gd name="connsiteX25" fmla="*/ 46907 w 427237"/>
                    <a:gd name="connsiteY25" fmla="*/ 67321 h 236277"/>
                    <a:gd name="connsiteX26" fmla="*/ 46907 w 427237"/>
                    <a:gd name="connsiteY26" fmla="*/ 157241 h 236277"/>
                    <a:gd name="connsiteX27" fmla="*/ 2689 w 427237"/>
                    <a:gd name="connsiteY27" fmla="*/ 201249 h 236277"/>
                    <a:gd name="connsiteX28" fmla="*/ 2689 w 427237"/>
                    <a:gd name="connsiteY28" fmla="*/ 213857 h 236277"/>
                    <a:gd name="connsiteX29" fmla="*/ 22527 w 427237"/>
                    <a:gd name="connsiteY29" fmla="*/ 233601 h 236277"/>
                    <a:gd name="connsiteX30" fmla="*/ 22527 w 427237"/>
                    <a:gd name="connsiteY30" fmla="*/ 233601 h 23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7237" h="236277">
                      <a:moveTo>
                        <a:pt x="23005" y="233601"/>
                      </a:moveTo>
                      <a:cubicBezTo>
                        <a:pt x="26590" y="237169"/>
                        <a:pt x="32327" y="237169"/>
                        <a:pt x="35673" y="233601"/>
                      </a:cubicBezTo>
                      <a:lnTo>
                        <a:pt x="47863" y="221469"/>
                      </a:lnTo>
                      <a:lnTo>
                        <a:pt x="207524" y="62563"/>
                      </a:lnTo>
                      <a:cubicBezTo>
                        <a:pt x="211109" y="58995"/>
                        <a:pt x="216846" y="58995"/>
                        <a:pt x="220192" y="62563"/>
                      </a:cubicBezTo>
                      <a:lnTo>
                        <a:pt x="379853" y="221469"/>
                      </a:lnTo>
                      <a:lnTo>
                        <a:pt x="392043" y="233601"/>
                      </a:lnTo>
                      <a:cubicBezTo>
                        <a:pt x="395628" y="237169"/>
                        <a:pt x="401365" y="237169"/>
                        <a:pt x="404711" y="233601"/>
                      </a:cubicBezTo>
                      <a:lnTo>
                        <a:pt x="424549" y="213857"/>
                      </a:lnTo>
                      <a:cubicBezTo>
                        <a:pt x="428134" y="210288"/>
                        <a:pt x="428134" y="204579"/>
                        <a:pt x="424549" y="201249"/>
                      </a:cubicBezTo>
                      <a:lnTo>
                        <a:pt x="379614" y="156765"/>
                      </a:lnTo>
                      <a:lnTo>
                        <a:pt x="258195" y="36158"/>
                      </a:lnTo>
                      <a:lnTo>
                        <a:pt x="227362" y="5709"/>
                      </a:lnTo>
                      <a:cubicBezTo>
                        <a:pt x="219475" y="-1903"/>
                        <a:pt x="207046" y="-1903"/>
                        <a:pt x="199159" y="5709"/>
                      </a:cubicBezTo>
                      <a:lnTo>
                        <a:pt x="168565" y="36158"/>
                      </a:lnTo>
                      <a:lnTo>
                        <a:pt x="95426" y="108950"/>
                      </a:lnTo>
                      <a:lnTo>
                        <a:pt x="95426" y="67321"/>
                      </a:lnTo>
                      <a:lnTo>
                        <a:pt x="99012" y="67321"/>
                      </a:lnTo>
                      <a:cubicBezTo>
                        <a:pt x="103792" y="67321"/>
                        <a:pt x="107616" y="63515"/>
                        <a:pt x="107616" y="58757"/>
                      </a:cubicBezTo>
                      <a:lnTo>
                        <a:pt x="107616" y="32828"/>
                      </a:lnTo>
                      <a:cubicBezTo>
                        <a:pt x="107616" y="28070"/>
                        <a:pt x="103792" y="24264"/>
                        <a:pt x="99012" y="24264"/>
                      </a:cubicBezTo>
                      <a:lnTo>
                        <a:pt x="43321" y="24264"/>
                      </a:lnTo>
                      <a:cubicBezTo>
                        <a:pt x="38541" y="24264"/>
                        <a:pt x="34717" y="28070"/>
                        <a:pt x="34717" y="32828"/>
                      </a:cubicBezTo>
                      <a:lnTo>
                        <a:pt x="34717" y="58757"/>
                      </a:lnTo>
                      <a:cubicBezTo>
                        <a:pt x="34717" y="63515"/>
                        <a:pt x="38541" y="67321"/>
                        <a:pt x="43321" y="67321"/>
                      </a:cubicBezTo>
                      <a:lnTo>
                        <a:pt x="46907" y="67321"/>
                      </a:lnTo>
                      <a:lnTo>
                        <a:pt x="46907" y="157241"/>
                      </a:lnTo>
                      <a:lnTo>
                        <a:pt x="2689" y="201249"/>
                      </a:lnTo>
                      <a:cubicBezTo>
                        <a:pt x="-896" y="204817"/>
                        <a:pt x="-896" y="210526"/>
                        <a:pt x="2689" y="213857"/>
                      </a:cubicBezTo>
                      <a:lnTo>
                        <a:pt x="22527" y="233601"/>
                      </a:lnTo>
                      <a:lnTo>
                        <a:pt x="22527" y="233601"/>
                      </a:lnTo>
                      <a:close/>
                    </a:path>
                  </a:pathLst>
                </a:custGeom>
                <a:solidFill>
                  <a:srgbClr val="FFFFFF">
                    <a:alpha val="21000"/>
                  </a:srgb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28" name="Freeform 27">
                  <a:extLst>
                    <a:ext uri="{FF2B5EF4-FFF2-40B4-BE49-F238E27FC236}">
                      <a16:creationId xmlns:a16="http://schemas.microsoft.com/office/drawing/2014/main" id="{60EB61BC-757C-8D53-CAEE-9DA08A45E4CF}"/>
                    </a:ext>
                  </a:extLst>
                </p:cNvPr>
                <p:cNvSpPr/>
                <p:nvPr/>
              </p:nvSpPr>
              <p:spPr>
                <a:xfrm>
                  <a:off x="2219072" y="5168971"/>
                  <a:ext cx="444088" cy="490514"/>
                </a:xfrm>
                <a:custGeom>
                  <a:avLst/>
                  <a:gdLst>
                    <a:gd name="connsiteX0" fmla="*/ 17687 w 444088"/>
                    <a:gd name="connsiteY0" fmla="*/ 215998 h 490514"/>
                    <a:gd name="connsiteX1" fmla="*/ 17687 w 444088"/>
                    <a:gd name="connsiteY1" fmla="*/ 215998 h 490514"/>
                    <a:gd name="connsiteX2" fmla="*/ 61905 w 444088"/>
                    <a:gd name="connsiteY2" fmla="*/ 171989 h 490514"/>
                    <a:gd name="connsiteX3" fmla="*/ 61905 w 444088"/>
                    <a:gd name="connsiteY3" fmla="*/ 171989 h 490514"/>
                    <a:gd name="connsiteX4" fmla="*/ 110425 w 444088"/>
                    <a:gd name="connsiteY4" fmla="*/ 123699 h 490514"/>
                    <a:gd name="connsiteX5" fmla="*/ 183563 w 444088"/>
                    <a:gd name="connsiteY5" fmla="*/ 50907 h 490514"/>
                    <a:gd name="connsiteX6" fmla="*/ 214157 w 444088"/>
                    <a:gd name="connsiteY6" fmla="*/ 20458 h 490514"/>
                    <a:gd name="connsiteX7" fmla="*/ 217981 w 444088"/>
                    <a:gd name="connsiteY7" fmla="*/ 18079 h 490514"/>
                    <a:gd name="connsiteX8" fmla="*/ 222283 w 444088"/>
                    <a:gd name="connsiteY8" fmla="*/ 17365 h 490514"/>
                    <a:gd name="connsiteX9" fmla="*/ 226585 w 444088"/>
                    <a:gd name="connsiteY9" fmla="*/ 18079 h 490514"/>
                    <a:gd name="connsiteX10" fmla="*/ 230410 w 444088"/>
                    <a:gd name="connsiteY10" fmla="*/ 20458 h 490514"/>
                    <a:gd name="connsiteX11" fmla="*/ 230410 w 444088"/>
                    <a:gd name="connsiteY11" fmla="*/ 20458 h 490514"/>
                    <a:gd name="connsiteX12" fmla="*/ 261243 w 444088"/>
                    <a:gd name="connsiteY12" fmla="*/ 50907 h 490514"/>
                    <a:gd name="connsiteX13" fmla="*/ 261243 w 444088"/>
                    <a:gd name="connsiteY13" fmla="*/ 50907 h 490514"/>
                    <a:gd name="connsiteX14" fmla="*/ 382662 w 444088"/>
                    <a:gd name="connsiteY14" fmla="*/ 171514 h 490514"/>
                    <a:gd name="connsiteX15" fmla="*/ 427596 w 444088"/>
                    <a:gd name="connsiteY15" fmla="*/ 215998 h 490514"/>
                    <a:gd name="connsiteX16" fmla="*/ 427596 w 444088"/>
                    <a:gd name="connsiteY16" fmla="*/ 215998 h 490514"/>
                    <a:gd name="connsiteX17" fmla="*/ 427596 w 444088"/>
                    <a:gd name="connsiteY17" fmla="*/ 215998 h 490514"/>
                    <a:gd name="connsiteX18" fmla="*/ 427596 w 444088"/>
                    <a:gd name="connsiteY18" fmla="*/ 215998 h 490514"/>
                    <a:gd name="connsiteX19" fmla="*/ 427596 w 444088"/>
                    <a:gd name="connsiteY19" fmla="*/ 216235 h 490514"/>
                    <a:gd name="connsiteX20" fmla="*/ 427596 w 444088"/>
                    <a:gd name="connsiteY20" fmla="*/ 216235 h 490514"/>
                    <a:gd name="connsiteX21" fmla="*/ 407758 w 444088"/>
                    <a:gd name="connsiteY21" fmla="*/ 236218 h 490514"/>
                    <a:gd name="connsiteX22" fmla="*/ 407758 w 444088"/>
                    <a:gd name="connsiteY22" fmla="*/ 236218 h 490514"/>
                    <a:gd name="connsiteX23" fmla="*/ 407758 w 444088"/>
                    <a:gd name="connsiteY23" fmla="*/ 236218 h 490514"/>
                    <a:gd name="connsiteX24" fmla="*/ 407758 w 444088"/>
                    <a:gd name="connsiteY24" fmla="*/ 236218 h 490514"/>
                    <a:gd name="connsiteX25" fmla="*/ 407758 w 444088"/>
                    <a:gd name="connsiteY25" fmla="*/ 236218 h 490514"/>
                    <a:gd name="connsiteX26" fmla="*/ 395568 w 444088"/>
                    <a:gd name="connsiteY26" fmla="*/ 224086 h 490514"/>
                    <a:gd name="connsiteX27" fmla="*/ 235907 w 444088"/>
                    <a:gd name="connsiteY27" fmla="*/ 65180 h 490514"/>
                    <a:gd name="connsiteX28" fmla="*/ 229932 w 444088"/>
                    <a:gd name="connsiteY28" fmla="*/ 61374 h 490514"/>
                    <a:gd name="connsiteX29" fmla="*/ 223239 w 444088"/>
                    <a:gd name="connsiteY29" fmla="*/ 60184 h 490514"/>
                    <a:gd name="connsiteX30" fmla="*/ 216547 w 444088"/>
                    <a:gd name="connsiteY30" fmla="*/ 61374 h 490514"/>
                    <a:gd name="connsiteX31" fmla="*/ 210811 w 444088"/>
                    <a:gd name="connsiteY31" fmla="*/ 65180 h 490514"/>
                    <a:gd name="connsiteX32" fmla="*/ 210811 w 444088"/>
                    <a:gd name="connsiteY32" fmla="*/ 65180 h 490514"/>
                    <a:gd name="connsiteX33" fmla="*/ 51149 w 444088"/>
                    <a:gd name="connsiteY33" fmla="*/ 224086 h 490514"/>
                    <a:gd name="connsiteX34" fmla="*/ 38959 w 444088"/>
                    <a:gd name="connsiteY34" fmla="*/ 236218 h 490514"/>
                    <a:gd name="connsiteX35" fmla="*/ 38959 w 444088"/>
                    <a:gd name="connsiteY35" fmla="*/ 236218 h 490514"/>
                    <a:gd name="connsiteX36" fmla="*/ 38959 w 444088"/>
                    <a:gd name="connsiteY36" fmla="*/ 236218 h 490514"/>
                    <a:gd name="connsiteX37" fmla="*/ 38959 w 444088"/>
                    <a:gd name="connsiteY37" fmla="*/ 236218 h 490514"/>
                    <a:gd name="connsiteX38" fmla="*/ 38959 w 444088"/>
                    <a:gd name="connsiteY38" fmla="*/ 236218 h 490514"/>
                    <a:gd name="connsiteX39" fmla="*/ 19121 w 444088"/>
                    <a:gd name="connsiteY39" fmla="*/ 216473 h 490514"/>
                    <a:gd name="connsiteX40" fmla="*/ 19121 w 444088"/>
                    <a:gd name="connsiteY40" fmla="*/ 216473 h 490514"/>
                    <a:gd name="connsiteX41" fmla="*/ 19121 w 444088"/>
                    <a:gd name="connsiteY41" fmla="*/ 216473 h 490514"/>
                    <a:gd name="connsiteX42" fmla="*/ 19121 w 444088"/>
                    <a:gd name="connsiteY42" fmla="*/ 216473 h 490514"/>
                    <a:gd name="connsiteX43" fmla="*/ 52344 w 444088"/>
                    <a:gd name="connsiteY43" fmla="*/ 41154 h 490514"/>
                    <a:gd name="connsiteX44" fmla="*/ 108034 w 444088"/>
                    <a:gd name="connsiteY44" fmla="*/ 41154 h 490514"/>
                    <a:gd name="connsiteX45" fmla="*/ 108034 w 444088"/>
                    <a:gd name="connsiteY45" fmla="*/ 67083 h 490514"/>
                    <a:gd name="connsiteX46" fmla="*/ 104449 w 444088"/>
                    <a:gd name="connsiteY46" fmla="*/ 67083 h 490514"/>
                    <a:gd name="connsiteX47" fmla="*/ 98235 w 444088"/>
                    <a:gd name="connsiteY47" fmla="*/ 69700 h 490514"/>
                    <a:gd name="connsiteX48" fmla="*/ 95606 w 444088"/>
                    <a:gd name="connsiteY48" fmla="*/ 75885 h 490514"/>
                    <a:gd name="connsiteX49" fmla="*/ 95606 w 444088"/>
                    <a:gd name="connsiteY49" fmla="*/ 113946 h 490514"/>
                    <a:gd name="connsiteX50" fmla="*/ 64295 w 444088"/>
                    <a:gd name="connsiteY50" fmla="*/ 145109 h 490514"/>
                    <a:gd name="connsiteX51" fmla="*/ 64295 w 444088"/>
                    <a:gd name="connsiteY51" fmla="*/ 75885 h 490514"/>
                    <a:gd name="connsiteX52" fmla="*/ 61666 w 444088"/>
                    <a:gd name="connsiteY52" fmla="*/ 69700 h 490514"/>
                    <a:gd name="connsiteX53" fmla="*/ 55451 w 444088"/>
                    <a:gd name="connsiteY53" fmla="*/ 67083 h 490514"/>
                    <a:gd name="connsiteX54" fmla="*/ 51866 w 444088"/>
                    <a:gd name="connsiteY54" fmla="*/ 67083 h 490514"/>
                    <a:gd name="connsiteX55" fmla="*/ 51866 w 444088"/>
                    <a:gd name="connsiteY55" fmla="*/ 41154 h 490514"/>
                    <a:gd name="connsiteX56" fmla="*/ 51866 w 444088"/>
                    <a:gd name="connsiteY56" fmla="*/ 41154 h 490514"/>
                    <a:gd name="connsiteX57" fmla="*/ 5497 w 444088"/>
                    <a:gd name="connsiteY57" fmla="*/ 228605 h 490514"/>
                    <a:gd name="connsiteX58" fmla="*/ 25336 w 444088"/>
                    <a:gd name="connsiteY58" fmla="*/ 248350 h 490514"/>
                    <a:gd name="connsiteX59" fmla="*/ 31072 w 444088"/>
                    <a:gd name="connsiteY59" fmla="*/ 252156 h 490514"/>
                    <a:gd name="connsiteX60" fmla="*/ 37764 w 444088"/>
                    <a:gd name="connsiteY60" fmla="*/ 253345 h 490514"/>
                    <a:gd name="connsiteX61" fmla="*/ 44457 w 444088"/>
                    <a:gd name="connsiteY61" fmla="*/ 252156 h 490514"/>
                    <a:gd name="connsiteX62" fmla="*/ 47564 w 444088"/>
                    <a:gd name="connsiteY62" fmla="*/ 250015 h 490514"/>
                    <a:gd name="connsiteX63" fmla="*/ 47564 w 444088"/>
                    <a:gd name="connsiteY63" fmla="*/ 431044 h 490514"/>
                    <a:gd name="connsiteX64" fmla="*/ 42545 w 444088"/>
                    <a:gd name="connsiteY64" fmla="*/ 434136 h 490514"/>
                    <a:gd name="connsiteX65" fmla="*/ 38242 w 444088"/>
                    <a:gd name="connsiteY65" fmla="*/ 444603 h 490514"/>
                    <a:gd name="connsiteX66" fmla="*/ 38242 w 444088"/>
                    <a:gd name="connsiteY66" fmla="*/ 475766 h 490514"/>
                    <a:gd name="connsiteX67" fmla="*/ 42545 w 444088"/>
                    <a:gd name="connsiteY67" fmla="*/ 486232 h 490514"/>
                    <a:gd name="connsiteX68" fmla="*/ 53061 w 444088"/>
                    <a:gd name="connsiteY68" fmla="*/ 490514 h 490514"/>
                    <a:gd name="connsiteX69" fmla="*/ 391744 w 444088"/>
                    <a:gd name="connsiteY69" fmla="*/ 490514 h 490514"/>
                    <a:gd name="connsiteX70" fmla="*/ 402261 w 444088"/>
                    <a:gd name="connsiteY70" fmla="*/ 486232 h 490514"/>
                    <a:gd name="connsiteX71" fmla="*/ 406563 w 444088"/>
                    <a:gd name="connsiteY71" fmla="*/ 475766 h 490514"/>
                    <a:gd name="connsiteX72" fmla="*/ 406563 w 444088"/>
                    <a:gd name="connsiteY72" fmla="*/ 444603 h 490514"/>
                    <a:gd name="connsiteX73" fmla="*/ 402261 w 444088"/>
                    <a:gd name="connsiteY73" fmla="*/ 434136 h 490514"/>
                    <a:gd name="connsiteX74" fmla="*/ 397242 w 444088"/>
                    <a:gd name="connsiteY74" fmla="*/ 431044 h 490514"/>
                    <a:gd name="connsiteX75" fmla="*/ 397242 w 444088"/>
                    <a:gd name="connsiteY75" fmla="*/ 383229 h 490514"/>
                    <a:gd name="connsiteX76" fmla="*/ 388637 w 444088"/>
                    <a:gd name="connsiteY76" fmla="*/ 374665 h 490514"/>
                    <a:gd name="connsiteX77" fmla="*/ 380033 w 444088"/>
                    <a:gd name="connsiteY77" fmla="*/ 383229 h 490514"/>
                    <a:gd name="connsiteX78" fmla="*/ 380033 w 444088"/>
                    <a:gd name="connsiteY78" fmla="*/ 438656 h 490514"/>
                    <a:gd name="connsiteX79" fmla="*/ 382662 w 444088"/>
                    <a:gd name="connsiteY79" fmla="*/ 444841 h 490514"/>
                    <a:gd name="connsiteX80" fmla="*/ 388876 w 444088"/>
                    <a:gd name="connsiteY80" fmla="*/ 447458 h 490514"/>
                    <a:gd name="connsiteX81" fmla="*/ 389593 w 444088"/>
                    <a:gd name="connsiteY81" fmla="*/ 447458 h 490514"/>
                    <a:gd name="connsiteX82" fmla="*/ 389593 w 444088"/>
                    <a:gd name="connsiteY82" fmla="*/ 473387 h 490514"/>
                    <a:gd name="connsiteX83" fmla="*/ 56168 w 444088"/>
                    <a:gd name="connsiteY83" fmla="*/ 473387 h 490514"/>
                    <a:gd name="connsiteX84" fmla="*/ 56168 w 444088"/>
                    <a:gd name="connsiteY84" fmla="*/ 447458 h 490514"/>
                    <a:gd name="connsiteX85" fmla="*/ 56885 w 444088"/>
                    <a:gd name="connsiteY85" fmla="*/ 447458 h 490514"/>
                    <a:gd name="connsiteX86" fmla="*/ 63100 w 444088"/>
                    <a:gd name="connsiteY86" fmla="*/ 444841 h 490514"/>
                    <a:gd name="connsiteX87" fmla="*/ 65729 w 444088"/>
                    <a:gd name="connsiteY87" fmla="*/ 438656 h 490514"/>
                    <a:gd name="connsiteX88" fmla="*/ 65729 w 444088"/>
                    <a:gd name="connsiteY88" fmla="*/ 233601 h 490514"/>
                    <a:gd name="connsiteX89" fmla="*/ 222761 w 444088"/>
                    <a:gd name="connsiteY89" fmla="*/ 77312 h 490514"/>
                    <a:gd name="connsiteX90" fmla="*/ 222761 w 444088"/>
                    <a:gd name="connsiteY90" fmla="*/ 77312 h 490514"/>
                    <a:gd name="connsiteX91" fmla="*/ 222761 w 444088"/>
                    <a:gd name="connsiteY91" fmla="*/ 77312 h 490514"/>
                    <a:gd name="connsiteX92" fmla="*/ 222761 w 444088"/>
                    <a:gd name="connsiteY92" fmla="*/ 77312 h 490514"/>
                    <a:gd name="connsiteX93" fmla="*/ 222761 w 444088"/>
                    <a:gd name="connsiteY93" fmla="*/ 77312 h 490514"/>
                    <a:gd name="connsiteX94" fmla="*/ 222761 w 444088"/>
                    <a:gd name="connsiteY94" fmla="*/ 77312 h 490514"/>
                    <a:gd name="connsiteX95" fmla="*/ 379794 w 444088"/>
                    <a:gd name="connsiteY95" fmla="*/ 233601 h 490514"/>
                    <a:gd name="connsiteX96" fmla="*/ 379794 w 444088"/>
                    <a:gd name="connsiteY96" fmla="*/ 314243 h 490514"/>
                    <a:gd name="connsiteX97" fmla="*/ 388398 w 444088"/>
                    <a:gd name="connsiteY97" fmla="*/ 322807 h 490514"/>
                    <a:gd name="connsiteX98" fmla="*/ 397003 w 444088"/>
                    <a:gd name="connsiteY98" fmla="*/ 314243 h 490514"/>
                    <a:gd name="connsiteX99" fmla="*/ 397003 w 444088"/>
                    <a:gd name="connsiteY99" fmla="*/ 250015 h 490514"/>
                    <a:gd name="connsiteX100" fmla="*/ 400110 w 444088"/>
                    <a:gd name="connsiteY100" fmla="*/ 252156 h 490514"/>
                    <a:gd name="connsiteX101" fmla="*/ 406802 w 444088"/>
                    <a:gd name="connsiteY101" fmla="*/ 253345 h 490514"/>
                    <a:gd name="connsiteX102" fmla="*/ 413495 w 444088"/>
                    <a:gd name="connsiteY102" fmla="*/ 252156 h 490514"/>
                    <a:gd name="connsiteX103" fmla="*/ 419231 w 444088"/>
                    <a:gd name="connsiteY103" fmla="*/ 248350 h 490514"/>
                    <a:gd name="connsiteX104" fmla="*/ 439069 w 444088"/>
                    <a:gd name="connsiteY104" fmla="*/ 228605 h 490514"/>
                    <a:gd name="connsiteX105" fmla="*/ 442893 w 444088"/>
                    <a:gd name="connsiteY105" fmla="*/ 222896 h 490514"/>
                    <a:gd name="connsiteX106" fmla="*/ 444088 w 444088"/>
                    <a:gd name="connsiteY106" fmla="*/ 216235 h 490514"/>
                    <a:gd name="connsiteX107" fmla="*/ 442893 w 444088"/>
                    <a:gd name="connsiteY107" fmla="*/ 209575 h 490514"/>
                    <a:gd name="connsiteX108" fmla="*/ 439069 w 444088"/>
                    <a:gd name="connsiteY108" fmla="*/ 203866 h 490514"/>
                    <a:gd name="connsiteX109" fmla="*/ 439069 w 444088"/>
                    <a:gd name="connsiteY109" fmla="*/ 203866 h 490514"/>
                    <a:gd name="connsiteX110" fmla="*/ 394134 w 444088"/>
                    <a:gd name="connsiteY110" fmla="*/ 159381 h 490514"/>
                    <a:gd name="connsiteX111" fmla="*/ 272715 w 444088"/>
                    <a:gd name="connsiteY111" fmla="*/ 38775 h 490514"/>
                    <a:gd name="connsiteX112" fmla="*/ 272715 w 444088"/>
                    <a:gd name="connsiteY112" fmla="*/ 38775 h 490514"/>
                    <a:gd name="connsiteX113" fmla="*/ 241882 w 444088"/>
                    <a:gd name="connsiteY113" fmla="*/ 8326 h 490514"/>
                    <a:gd name="connsiteX114" fmla="*/ 241882 w 444088"/>
                    <a:gd name="connsiteY114" fmla="*/ 8326 h 490514"/>
                    <a:gd name="connsiteX115" fmla="*/ 232322 w 444088"/>
                    <a:gd name="connsiteY115" fmla="*/ 2141 h 490514"/>
                    <a:gd name="connsiteX116" fmla="*/ 221566 w 444088"/>
                    <a:gd name="connsiteY116" fmla="*/ 0 h 490514"/>
                    <a:gd name="connsiteX117" fmla="*/ 210811 w 444088"/>
                    <a:gd name="connsiteY117" fmla="*/ 2141 h 490514"/>
                    <a:gd name="connsiteX118" fmla="*/ 201250 w 444088"/>
                    <a:gd name="connsiteY118" fmla="*/ 8326 h 490514"/>
                    <a:gd name="connsiteX119" fmla="*/ 170656 w 444088"/>
                    <a:gd name="connsiteY119" fmla="*/ 38775 h 490514"/>
                    <a:gd name="connsiteX120" fmla="*/ 112337 w 444088"/>
                    <a:gd name="connsiteY120" fmla="*/ 96818 h 490514"/>
                    <a:gd name="connsiteX121" fmla="*/ 112337 w 444088"/>
                    <a:gd name="connsiteY121" fmla="*/ 83735 h 490514"/>
                    <a:gd name="connsiteX122" fmla="*/ 119507 w 444088"/>
                    <a:gd name="connsiteY122" fmla="*/ 79691 h 490514"/>
                    <a:gd name="connsiteX123" fmla="*/ 124526 w 444088"/>
                    <a:gd name="connsiteY123" fmla="*/ 67559 h 490514"/>
                    <a:gd name="connsiteX124" fmla="*/ 124526 w 444088"/>
                    <a:gd name="connsiteY124" fmla="*/ 41629 h 490514"/>
                    <a:gd name="connsiteX125" fmla="*/ 119507 w 444088"/>
                    <a:gd name="connsiteY125" fmla="*/ 29497 h 490514"/>
                    <a:gd name="connsiteX126" fmla="*/ 107317 w 444088"/>
                    <a:gd name="connsiteY126" fmla="*/ 24502 h 490514"/>
                    <a:gd name="connsiteX127" fmla="*/ 51627 w 444088"/>
                    <a:gd name="connsiteY127" fmla="*/ 24502 h 490514"/>
                    <a:gd name="connsiteX128" fmla="*/ 39437 w 444088"/>
                    <a:gd name="connsiteY128" fmla="*/ 29497 h 490514"/>
                    <a:gd name="connsiteX129" fmla="*/ 34418 w 444088"/>
                    <a:gd name="connsiteY129" fmla="*/ 41629 h 490514"/>
                    <a:gd name="connsiteX130" fmla="*/ 34418 w 444088"/>
                    <a:gd name="connsiteY130" fmla="*/ 67559 h 490514"/>
                    <a:gd name="connsiteX131" fmla="*/ 39437 w 444088"/>
                    <a:gd name="connsiteY131" fmla="*/ 79691 h 490514"/>
                    <a:gd name="connsiteX132" fmla="*/ 46608 w 444088"/>
                    <a:gd name="connsiteY132" fmla="*/ 83735 h 490514"/>
                    <a:gd name="connsiteX133" fmla="*/ 46608 w 444088"/>
                    <a:gd name="connsiteY133" fmla="*/ 162474 h 490514"/>
                    <a:gd name="connsiteX134" fmla="*/ 5019 w 444088"/>
                    <a:gd name="connsiteY134" fmla="*/ 203866 h 490514"/>
                    <a:gd name="connsiteX135" fmla="*/ 1195 w 444088"/>
                    <a:gd name="connsiteY135" fmla="*/ 209575 h 490514"/>
                    <a:gd name="connsiteX136" fmla="*/ 0 w 444088"/>
                    <a:gd name="connsiteY136" fmla="*/ 216235 h 490514"/>
                    <a:gd name="connsiteX137" fmla="*/ 1195 w 444088"/>
                    <a:gd name="connsiteY137" fmla="*/ 222896 h 490514"/>
                    <a:gd name="connsiteX138" fmla="*/ 5019 w 444088"/>
                    <a:gd name="connsiteY138" fmla="*/ 228843 h 490514"/>
                    <a:gd name="connsiteX139" fmla="*/ 5019 w 444088"/>
                    <a:gd name="connsiteY139" fmla="*/ 228843 h 49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44088" h="490514">
                      <a:moveTo>
                        <a:pt x="17687" y="215998"/>
                      </a:moveTo>
                      <a:lnTo>
                        <a:pt x="17687" y="215998"/>
                      </a:lnTo>
                      <a:cubicBezTo>
                        <a:pt x="17687" y="215998"/>
                        <a:pt x="61905" y="171989"/>
                        <a:pt x="61905" y="171989"/>
                      </a:cubicBezTo>
                      <a:lnTo>
                        <a:pt x="61905" y="171989"/>
                      </a:lnTo>
                      <a:lnTo>
                        <a:pt x="110425" y="123699"/>
                      </a:lnTo>
                      <a:lnTo>
                        <a:pt x="183563" y="50907"/>
                      </a:lnTo>
                      <a:lnTo>
                        <a:pt x="214157" y="20458"/>
                      </a:lnTo>
                      <a:cubicBezTo>
                        <a:pt x="214157" y="20458"/>
                        <a:pt x="216547" y="18555"/>
                        <a:pt x="217981" y="18079"/>
                      </a:cubicBezTo>
                      <a:cubicBezTo>
                        <a:pt x="219415" y="17603"/>
                        <a:pt x="220849" y="17365"/>
                        <a:pt x="222283" y="17365"/>
                      </a:cubicBezTo>
                      <a:cubicBezTo>
                        <a:pt x="223717" y="17365"/>
                        <a:pt x="225151" y="17603"/>
                        <a:pt x="226585" y="18079"/>
                      </a:cubicBezTo>
                      <a:cubicBezTo>
                        <a:pt x="228019" y="18555"/>
                        <a:pt x="229215" y="19506"/>
                        <a:pt x="230410" y="20458"/>
                      </a:cubicBezTo>
                      <a:lnTo>
                        <a:pt x="230410" y="20458"/>
                      </a:lnTo>
                      <a:lnTo>
                        <a:pt x="261243" y="50907"/>
                      </a:lnTo>
                      <a:lnTo>
                        <a:pt x="261243" y="50907"/>
                      </a:lnTo>
                      <a:lnTo>
                        <a:pt x="382662" y="171514"/>
                      </a:lnTo>
                      <a:lnTo>
                        <a:pt x="427596" y="215998"/>
                      </a:lnTo>
                      <a:lnTo>
                        <a:pt x="427596" y="215998"/>
                      </a:lnTo>
                      <a:cubicBezTo>
                        <a:pt x="427596" y="215998"/>
                        <a:pt x="427596" y="215998"/>
                        <a:pt x="427596" y="215998"/>
                      </a:cubicBezTo>
                      <a:lnTo>
                        <a:pt x="427596" y="215998"/>
                      </a:lnTo>
                      <a:cubicBezTo>
                        <a:pt x="427596" y="215998"/>
                        <a:pt x="427596" y="216235"/>
                        <a:pt x="427596" y="216235"/>
                      </a:cubicBezTo>
                      <a:lnTo>
                        <a:pt x="427596" y="216235"/>
                      </a:lnTo>
                      <a:cubicBezTo>
                        <a:pt x="427596" y="216235"/>
                        <a:pt x="407758" y="236218"/>
                        <a:pt x="407758" y="236218"/>
                      </a:cubicBezTo>
                      <a:lnTo>
                        <a:pt x="407758" y="236218"/>
                      </a:lnTo>
                      <a:cubicBezTo>
                        <a:pt x="407758" y="236218"/>
                        <a:pt x="407758" y="236218"/>
                        <a:pt x="407758" y="236218"/>
                      </a:cubicBezTo>
                      <a:lnTo>
                        <a:pt x="407758" y="236218"/>
                      </a:lnTo>
                      <a:cubicBezTo>
                        <a:pt x="407758" y="236218"/>
                        <a:pt x="407758" y="236218"/>
                        <a:pt x="407758" y="236218"/>
                      </a:cubicBezTo>
                      <a:lnTo>
                        <a:pt x="395568" y="224086"/>
                      </a:lnTo>
                      <a:lnTo>
                        <a:pt x="235907" y="65180"/>
                      </a:lnTo>
                      <a:cubicBezTo>
                        <a:pt x="234234" y="63515"/>
                        <a:pt x="232083" y="62087"/>
                        <a:pt x="229932" y="61374"/>
                      </a:cubicBezTo>
                      <a:cubicBezTo>
                        <a:pt x="227781" y="60422"/>
                        <a:pt x="225629" y="60184"/>
                        <a:pt x="223239" y="60184"/>
                      </a:cubicBezTo>
                      <a:cubicBezTo>
                        <a:pt x="220849" y="60184"/>
                        <a:pt x="218698" y="60660"/>
                        <a:pt x="216547" y="61374"/>
                      </a:cubicBezTo>
                      <a:cubicBezTo>
                        <a:pt x="214396" y="62325"/>
                        <a:pt x="212484" y="63515"/>
                        <a:pt x="210811" y="65180"/>
                      </a:cubicBezTo>
                      <a:lnTo>
                        <a:pt x="210811" y="65180"/>
                      </a:lnTo>
                      <a:lnTo>
                        <a:pt x="51149" y="224086"/>
                      </a:lnTo>
                      <a:lnTo>
                        <a:pt x="38959" y="236218"/>
                      </a:lnTo>
                      <a:lnTo>
                        <a:pt x="38959" y="236218"/>
                      </a:lnTo>
                      <a:cubicBezTo>
                        <a:pt x="38959" y="236218"/>
                        <a:pt x="38959" y="236218"/>
                        <a:pt x="38959" y="236218"/>
                      </a:cubicBezTo>
                      <a:lnTo>
                        <a:pt x="38959" y="236218"/>
                      </a:lnTo>
                      <a:cubicBezTo>
                        <a:pt x="38959" y="236218"/>
                        <a:pt x="38959" y="236218"/>
                        <a:pt x="38959" y="236218"/>
                      </a:cubicBezTo>
                      <a:lnTo>
                        <a:pt x="19121" y="216473"/>
                      </a:lnTo>
                      <a:lnTo>
                        <a:pt x="19121" y="216473"/>
                      </a:lnTo>
                      <a:cubicBezTo>
                        <a:pt x="19121" y="216473"/>
                        <a:pt x="19121" y="216473"/>
                        <a:pt x="19121" y="216473"/>
                      </a:cubicBezTo>
                      <a:lnTo>
                        <a:pt x="19121" y="216473"/>
                      </a:lnTo>
                      <a:close/>
                      <a:moveTo>
                        <a:pt x="52344" y="41154"/>
                      </a:moveTo>
                      <a:lnTo>
                        <a:pt x="108034" y="41154"/>
                      </a:lnTo>
                      <a:lnTo>
                        <a:pt x="108034" y="67083"/>
                      </a:lnTo>
                      <a:lnTo>
                        <a:pt x="104449" y="67083"/>
                      </a:lnTo>
                      <a:cubicBezTo>
                        <a:pt x="102059" y="67083"/>
                        <a:pt x="99908" y="68034"/>
                        <a:pt x="98235" y="69700"/>
                      </a:cubicBezTo>
                      <a:cubicBezTo>
                        <a:pt x="96562" y="71365"/>
                        <a:pt x="95606" y="73506"/>
                        <a:pt x="95606" y="75885"/>
                      </a:cubicBezTo>
                      <a:lnTo>
                        <a:pt x="95606" y="113946"/>
                      </a:lnTo>
                      <a:lnTo>
                        <a:pt x="64295" y="145109"/>
                      </a:lnTo>
                      <a:lnTo>
                        <a:pt x="64295" y="75885"/>
                      </a:lnTo>
                      <a:cubicBezTo>
                        <a:pt x="64295" y="73506"/>
                        <a:pt x="63339" y="71365"/>
                        <a:pt x="61666" y="69700"/>
                      </a:cubicBezTo>
                      <a:cubicBezTo>
                        <a:pt x="59993" y="68034"/>
                        <a:pt x="57841" y="67083"/>
                        <a:pt x="55451" y="67083"/>
                      </a:cubicBezTo>
                      <a:lnTo>
                        <a:pt x="51866" y="67083"/>
                      </a:lnTo>
                      <a:lnTo>
                        <a:pt x="51866" y="41154"/>
                      </a:lnTo>
                      <a:lnTo>
                        <a:pt x="51866" y="41154"/>
                      </a:lnTo>
                      <a:close/>
                      <a:moveTo>
                        <a:pt x="5497" y="228605"/>
                      </a:moveTo>
                      <a:lnTo>
                        <a:pt x="25336" y="248350"/>
                      </a:lnTo>
                      <a:cubicBezTo>
                        <a:pt x="27009" y="250015"/>
                        <a:pt x="29160" y="251442"/>
                        <a:pt x="31072" y="252156"/>
                      </a:cubicBezTo>
                      <a:cubicBezTo>
                        <a:pt x="33223" y="253107"/>
                        <a:pt x="35374" y="253345"/>
                        <a:pt x="37764" y="253345"/>
                      </a:cubicBezTo>
                      <a:cubicBezTo>
                        <a:pt x="40154" y="253345"/>
                        <a:pt x="42306" y="252869"/>
                        <a:pt x="44457" y="252156"/>
                      </a:cubicBezTo>
                      <a:cubicBezTo>
                        <a:pt x="45652" y="251680"/>
                        <a:pt x="46608" y="250728"/>
                        <a:pt x="47564" y="250015"/>
                      </a:cubicBezTo>
                      <a:lnTo>
                        <a:pt x="47564" y="431044"/>
                      </a:lnTo>
                      <a:cubicBezTo>
                        <a:pt x="45652" y="431757"/>
                        <a:pt x="43979" y="432947"/>
                        <a:pt x="42545" y="434136"/>
                      </a:cubicBezTo>
                      <a:cubicBezTo>
                        <a:pt x="39915" y="436753"/>
                        <a:pt x="38242" y="440559"/>
                        <a:pt x="38242" y="444603"/>
                      </a:cubicBezTo>
                      <a:lnTo>
                        <a:pt x="38242" y="475766"/>
                      </a:lnTo>
                      <a:cubicBezTo>
                        <a:pt x="38242" y="479810"/>
                        <a:pt x="39915" y="483616"/>
                        <a:pt x="42545" y="486232"/>
                      </a:cubicBezTo>
                      <a:cubicBezTo>
                        <a:pt x="45174" y="488849"/>
                        <a:pt x="48998" y="490514"/>
                        <a:pt x="53061" y="490514"/>
                      </a:cubicBezTo>
                      <a:lnTo>
                        <a:pt x="391744" y="490514"/>
                      </a:lnTo>
                      <a:cubicBezTo>
                        <a:pt x="395808" y="490514"/>
                        <a:pt x="399632" y="488849"/>
                        <a:pt x="402261" y="486232"/>
                      </a:cubicBezTo>
                      <a:cubicBezTo>
                        <a:pt x="404890" y="483616"/>
                        <a:pt x="406563" y="479810"/>
                        <a:pt x="406563" y="475766"/>
                      </a:cubicBezTo>
                      <a:lnTo>
                        <a:pt x="406563" y="444603"/>
                      </a:lnTo>
                      <a:cubicBezTo>
                        <a:pt x="406563" y="440559"/>
                        <a:pt x="404890" y="436753"/>
                        <a:pt x="402261" y="434136"/>
                      </a:cubicBezTo>
                      <a:cubicBezTo>
                        <a:pt x="400827" y="432709"/>
                        <a:pt x="399154" y="431757"/>
                        <a:pt x="397242" y="431044"/>
                      </a:cubicBezTo>
                      <a:lnTo>
                        <a:pt x="397242" y="383229"/>
                      </a:lnTo>
                      <a:cubicBezTo>
                        <a:pt x="397242" y="378472"/>
                        <a:pt x="393417" y="374665"/>
                        <a:pt x="388637" y="374665"/>
                      </a:cubicBezTo>
                      <a:cubicBezTo>
                        <a:pt x="383857" y="374665"/>
                        <a:pt x="380033" y="378472"/>
                        <a:pt x="380033" y="383229"/>
                      </a:cubicBezTo>
                      <a:lnTo>
                        <a:pt x="380033" y="438656"/>
                      </a:lnTo>
                      <a:cubicBezTo>
                        <a:pt x="380033" y="441035"/>
                        <a:pt x="380989" y="443176"/>
                        <a:pt x="382662" y="444841"/>
                      </a:cubicBezTo>
                      <a:cubicBezTo>
                        <a:pt x="384335" y="446506"/>
                        <a:pt x="386486" y="447458"/>
                        <a:pt x="388876" y="447458"/>
                      </a:cubicBezTo>
                      <a:lnTo>
                        <a:pt x="389593" y="447458"/>
                      </a:lnTo>
                      <a:lnTo>
                        <a:pt x="389593" y="473387"/>
                      </a:lnTo>
                      <a:lnTo>
                        <a:pt x="56168" y="473387"/>
                      </a:lnTo>
                      <a:lnTo>
                        <a:pt x="56168" y="447458"/>
                      </a:lnTo>
                      <a:lnTo>
                        <a:pt x="56885" y="447458"/>
                      </a:lnTo>
                      <a:cubicBezTo>
                        <a:pt x="59276" y="447458"/>
                        <a:pt x="61427" y="446506"/>
                        <a:pt x="63100" y="444841"/>
                      </a:cubicBezTo>
                      <a:cubicBezTo>
                        <a:pt x="64773" y="443176"/>
                        <a:pt x="65729" y="441035"/>
                        <a:pt x="65729" y="438656"/>
                      </a:cubicBezTo>
                      <a:lnTo>
                        <a:pt x="65729" y="233601"/>
                      </a:lnTo>
                      <a:lnTo>
                        <a:pt x="222761" y="77312"/>
                      </a:lnTo>
                      <a:lnTo>
                        <a:pt x="222761" y="77312"/>
                      </a:lnTo>
                      <a:cubicBezTo>
                        <a:pt x="222761" y="77312"/>
                        <a:pt x="222761" y="77312"/>
                        <a:pt x="222761" y="77312"/>
                      </a:cubicBezTo>
                      <a:lnTo>
                        <a:pt x="222761" y="77312"/>
                      </a:lnTo>
                      <a:cubicBezTo>
                        <a:pt x="222761" y="77312"/>
                        <a:pt x="222761" y="77312"/>
                        <a:pt x="222761" y="77312"/>
                      </a:cubicBezTo>
                      <a:lnTo>
                        <a:pt x="222761" y="77312"/>
                      </a:lnTo>
                      <a:lnTo>
                        <a:pt x="379794" y="233601"/>
                      </a:lnTo>
                      <a:lnTo>
                        <a:pt x="379794" y="314243"/>
                      </a:lnTo>
                      <a:cubicBezTo>
                        <a:pt x="379794" y="319001"/>
                        <a:pt x="383618" y="322807"/>
                        <a:pt x="388398" y="322807"/>
                      </a:cubicBezTo>
                      <a:cubicBezTo>
                        <a:pt x="393178" y="322807"/>
                        <a:pt x="397003" y="319001"/>
                        <a:pt x="397003" y="314243"/>
                      </a:cubicBezTo>
                      <a:lnTo>
                        <a:pt x="397003" y="250015"/>
                      </a:lnTo>
                      <a:cubicBezTo>
                        <a:pt x="397003" y="250015"/>
                        <a:pt x="399154" y="251680"/>
                        <a:pt x="400110" y="252156"/>
                      </a:cubicBezTo>
                      <a:cubicBezTo>
                        <a:pt x="402261" y="253107"/>
                        <a:pt x="404412" y="253345"/>
                        <a:pt x="406802" y="253345"/>
                      </a:cubicBezTo>
                      <a:cubicBezTo>
                        <a:pt x="409192" y="253345"/>
                        <a:pt x="411344" y="252869"/>
                        <a:pt x="413495" y="252156"/>
                      </a:cubicBezTo>
                      <a:cubicBezTo>
                        <a:pt x="415646" y="251204"/>
                        <a:pt x="417558" y="250015"/>
                        <a:pt x="419231" y="248350"/>
                      </a:cubicBezTo>
                      <a:lnTo>
                        <a:pt x="439069" y="228605"/>
                      </a:lnTo>
                      <a:cubicBezTo>
                        <a:pt x="440742" y="226940"/>
                        <a:pt x="442176" y="224799"/>
                        <a:pt x="442893" y="222896"/>
                      </a:cubicBezTo>
                      <a:cubicBezTo>
                        <a:pt x="443849" y="220755"/>
                        <a:pt x="444088" y="218614"/>
                        <a:pt x="444088" y="216235"/>
                      </a:cubicBezTo>
                      <a:cubicBezTo>
                        <a:pt x="444088" y="213857"/>
                        <a:pt x="443610" y="211716"/>
                        <a:pt x="442893" y="209575"/>
                      </a:cubicBezTo>
                      <a:cubicBezTo>
                        <a:pt x="441937" y="207434"/>
                        <a:pt x="440742" y="205531"/>
                        <a:pt x="439069" y="203866"/>
                      </a:cubicBezTo>
                      <a:lnTo>
                        <a:pt x="439069" y="203866"/>
                      </a:lnTo>
                      <a:cubicBezTo>
                        <a:pt x="439069" y="203866"/>
                        <a:pt x="394134" y="159381"/>
                        <a:pt x="394134" y="159381"/>
                      </a:cubicBezTo>
                      <a:lnTo>
                        <a:pt x="272715" y="38775"/>
                      </a:lnTo>
                      <a:lnTo>
                        <a:pt x="272715" y="38775"/>
                      </a:lnTo>
                      <a:cubicBezTo>
                        <a:pt x="272715" y="38775"/>
                        <a:pt x="241882" y="8326"/>
                        <a:pt x="241882" y="8326"/>
                      </a:cubicBezTo>
                      <a:lnTo>
                        <a:pt x="241882" y="8326"/>
                      </a:lnTo>
                      <a:cubicBezTo>
                        <a:pt x="239014" y="5471"/>
                        <a:pt x="235907" y="3568"/>
                        <a:pt x="232322" y="2141"/>
                      </a:cubicBezTo>
                      <a:cubicBezTo>
                        <a:pt x="228976" y="714"/>
                        <a:pt x="225151" y="0"/>
                        <a:pt x="221566" y="0"/>
                      </a:cubicBezTo>
                      <a:cubicBezTo>
                        <a:pt x="217981" y="0"/>
                        <a:pt x="214157" y="714"/>
                        <a:pt x="210811" y="2141"/>
                      </a:cubicBezTo>
                      <a:cubicBezTo>
                        <a:pt x="207464" y="3568"/>
                        <a:pt x="204118" y="5709"/>
                        <a:pt x="201250" y="8326"/>
                      </a:cubicBezTo>
                      <a:lnTo>
                        <a:pt x="170656" y="38775"/>
                      </a:lnTo>
                      <a:lnTo>
                        <a:pt x="112337" y="96818"/>
                      </a:lnTo>
                      <a:lnTo>
                        <a:pt x="112337" y="83735"/>
                      </a:lnTo>
                      <a:cubicBezTo>
                        <a:pt x="114966" y="82783"/>
                        <a:pt x="117595" y="81594"/>
                        <a:pt x="119507" y="79691"/>
                      </a:cubicBezTo>
                      <a:cubicBezTo>
                        <a:pt x="122614" y="76598"/>
                        <a:pt x="124526" y="72316"/>
                        <a:pt x="124526" y="67559"/>
                      </a:cubicBezTo>
                      <a:lnTo>
                        <a:pt x="124526" y="41629"/>
                      </a:lnTo>
                      <a:cubicBezTo>
                        <a:pt x="124526" y="36872"/>
                        <a:pt x="122614" y="32590"/>
                        <a:pt x="119507" y="29497"/>
                      </a:cubicBezTo>
                      <a:cubicBezTo>
                        <a:pt x="116400" y="26405"/>
                        <a:pt x="112098" y="24502"/>
                        <a:pt x="107317" y="24502"/>
                      </a:cubicBezTo>
                      <a:lnTo>
                        <a:pt x="51627" y="24502"/>
                      </a:lnTo>
                      <a:cubicBezTo>
                        <a:pt x="46847" y="24502"/>
                        <a:pt x="42545" y="26405"/>
                        <a:pt x="39437" y="29497"/>
                      </a:cubicBezTo>
                      <a:cubicBezTo>
                        <a:pt x="36330" y="32590"/>
                        <a:pt x="34418" y="36872"/>
                        <a:pt x="34418" y="41629"/>
                      </a:cubicBezTo>
                      <a:lnTo>
                        <a:pt x="34418" y="67559"/>
                      </a:lnTo>
                      <a:cubicBezTo>
                        <a:pt x="34418" y="72316"/>
                        <a:pt x="36330" y="76598"/>
                        <a:pt x="39437" y="79691"/>
                      </a:cubicBezTo>
                      <a:cubicBezTo>
                        <a:pt x="41349" y="81594"/>
                        <a:pt x="43740" y="82783"/>
                        <a:pt x="46608" y="83735"/>
                      </a:cubicBezTo>
                      <a:lnTo>
                        <a:pt x="46608" y="162474"/>
                      </a:lnTo>
                      <a:lnTo>
                        <a:pt x="5019" y="203866"/>
                      </a:lnTo>
                      <a:cubicBezTo>
                        <a:pt x="3346" y="205531"/>
                        <a:pt x="1912" y="207672"/>
                        <a:pt x="1195" y="209575"/>
                      </a:cubicBezTo>
                      <a:cubicBezTo>
                        <a:pt x="239" y="211716"/>
                        <a:pt x="0" y="213857"/>
                        <a:pt x="0" y="216235"/>
                      </a:cubicBezTo>
                      <a:cubicBezTo>
                        <a:pt x="0" y="218614"/>
                        <a:pt x="478" y="220755"/>
                        <a:pt x="1195" y="222896"/>
                      </a:cubicBezTo>
                      <a:cubicBezTo>
                        <a:pt x="2151" y="225037"/>
                        <a:pt x="3346" y="226940"/>
                        <a:pt x="5019" y="228843"/>
                      </a:cubicBezTo>
                      <a:lnTo>
                        <a:pt x="5019" y="228843"/>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29" name="Freeform 28">
                  <a:extLst>
                    <a:ext uri="{FF2B5EF4-FFF2-40B4-BE49-F238E27FC236}">
                      <a16:creationId xmlns:a16="http://schemas.microsoft.com/office/drawing/2014/main" id="{F3E56596-2964-CB99-BFD1-603B036B0381}"/>
                    </a:ext>
                  </a:extLst>
                </p:cNvPr>
                <p:cNvSpPr/>
                <p:nvPr/>
              </p:nvSpPr>
              <p:spPr>
                <a:xfrm>
                  <a:off x="2411239" y="5317410"/>
                  <a:ext cx="60709" cy="60422"/>
                </a:xfrm>
                <a:custGeom>
                  <a:avLst/>
                  <a:gdLst>
                    <a:gd name="connsiteX0" fmla="*/ 21272 w 60709"/>
                    <a:gd name="connsiteY0" fmla="*/ 20934 h 60422"/>
                    <a:gd name="connsiteX1" fmla="*/ 30594 w 60709"/>
                    <a:gd name="connsiteY1" fmla="*/ 17128 h 60422"/>
                    <a:gd name="connsiteX2" fmla="*/ 39915 w 60709"/>
                    <a:gd name="connsiteY2" fmla="*/ 20934 h 60422"/>
                    <a:gd name="connsiteX3" fmla="*/ 43740 w 60709"/>
                    <a:gd name="connsiteY3" fmla="*/ 30211 h 60422"/>
                    <a:gd name="connsiteX4" fmla="*/ 39915 w 60709"/>
                    <a:gd name="connsiteY4" fmla="*/ 39489 h 60422"/>
                    <a:gd name="connsiteX5" fmla="*/ 30594 w 60709"/>
                    <a:gd name="connsiteY5" fmla="*/ 43295 h 60422"/>
                    <a:gd name="connsiteX6" fmla="*/ 21272 w 60709"/>
                    <a:gd name="connsiteY6" fmla="*/ 39489 h 60422"/>
                    <a:gd name="connsiteX7" fmla="*/ 17448 w 60709"/>
                    <a:gd name="connsiteY7" fmla="*/ 30211 h 60422"/>
                    <a:gd name="connsiteX8" fmla="*/ 21272 w 60709"/>
                    <a:gd name="connsiteY8" fmla="*/ 20934 h 60422"/>
                    <a:gd name="connsiteX9" fmla="*/ 21272 w 60709"/>
                    <a:gd name="connsiteY9" fmla="*/ 20934 h 60422"/>
                    <a:gd name="connsiteX10" fmla="*/ 30355 w 60709"/>
                    <a:gd name="connsiteY10" fmla="*/ 60422 h 60422"/>
                    <a:gd name="connsiteX11" fmla="*/ 51866 w 60709"/>
                    <a:gd name="connsiteY11" fmla="*/ 51621 h 60422"/>
                    <a:gd name="connsiteX12" fmla="*/ 60710 w 60709"/>
                    <a:gd name="connsiteY12" fmla="*/ 30211 h 60422"/>
                    <a:gd name="connsiteX13" fmla="*/ 51866 w 60709"/>
                    <a:gd name="connsiteY13" fmla="*/ 8802 h 60422"/>
                    <a:gd name="connsiteX14" fmla="*/ 30355 w 60709"/>
                    <a:gd name="connsiteY14" fmla="*/ 0 h 60422"/>
                    <a:gd name="connsiteX15" fmla="*/ 8844 w 60709"/>
                    <a:gd name="connsiteY15" fmla="*/ 8802 h 60422"/>
                    <a:gd name="connsiteX16" fmla="*/ 0 w 60709"/>
                    <a:gd name="connsiteY16" fmla="*/ 30211 h 60422"/>
                    <a:gd name="connsiteX17" fmla="*/ 8844 w 60709"/>
                    <a:gd name="connsiteY17" fmla="*/ 51621 h 60422"/>
                    <a:gd name="connsiteX18" fmla="*/ 30355 w 60709"/>
                    <a:gd name="connsiteY18" fmla="*/ 60422 h 60422"/>
                    <a:gd name="connsiteX19" fmla="*/ 30355 w 60709"/>
                    <a:gd name="connsiteY19" fmla="*/ 60422 h 6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709" h="60422">
                      <a:moveTo>
                        <a:pt x="21272" y="20934"/>
                      </a:moveTo>
                      <a:cubicBezTo>
                        <a:pt x="23662" y="18555"/>
                        <a:pt x="26770" y="17128"/>
                        <a:pt x="30594" y="17128"/>
                      </a:cubicBezTo>
                      <a:cubicBezTo>
                        <a:pt x="34179" y="17128"/>
                        <a:pt x="37525" y="18555"/>
                        <a:pt x="39915" y="20934"/>
                      </a:cubicBezTo>
                      <a:cubicBezTo>
                        <a:pt x="42306" y="23313"/>
                        <a:pt x="43740" y="26405"/>
                        <a:pt x="43740" y="30211"/>
                      </a:cubicBezTo>
                      <a:cubicBezTo>
                        <a:pt x="43740" y="33779"/>
                        <a:pt x="42306" y="37110"/>
                        <a:pt x="39915" y="39489"/>
                      </a:cubicBezTo>
                      <a:cubicBezTo>
                        <a:pt x="37525" y="41867"/>
                        <a:pt x="34418" y="43295"/>
                        <a:pt x="30594" y="43295"/>
                      </a:cubicBezTo>
                      <a:cubicBezTo>
                        <a:pt x="27009" y="43295"/>
                        <a:pt x="23662" y="41867"/>
                        <a:pt x="21272" y="39489"/>
                      </a:cubicBezTo>
                      <a:cubicBezTo>
                        <a:pt x="18882" y="37110"/>
                        <a:pt x="17448" y="34017"/>
                        <a:pt x="17448" y="30211"/>
                      </a:cubicBezTo>
                      <a:cubicBezTo>
                        <a:pt x="17448" y="26405"/>
                        <a:pt x="18882" y="23313"/>
                        <a:pt x="21272" y="20934"/>
                      </a:cubicBezTo>
                      <a:lnTo>
                        <a:pt x="21272" y="20934"/>
                      </a:lnTo>
                      <a:close/>
                      <a:moveTo>
                        <a:pt x="30355" y="60422"/>
                      </a:moveTo>
                      <a:cubicBezTo>
                        <a:pt x="38720" y="60422"/>
                        <a:pt x="46369" y="57092"/>
                        <a:pt x="51866" y="51621"/>
                      </a:cubicBezTo>
                      <a:cubicBezTo>
                        <a:pt x="57363" y="46149"/>
                        <a:pt x="60710" y="38537"/>
                        <a:pt x="60710" y="30211"/>
                      </a:cubicBezTo>
                      <a:cubicBezTo>
                        <a:pt x="60710" y="21885"/>
                        <a:pt x="57363" y="14273"/>
                        <a:pt x="51866" y="8802"/>
                      </a:cubicBezTo>
                      <a:cubicBezTo>
                        <a:pt x="46369" y="3330"/>
                        <a:pt x="38720" y="0"/>
                        <a:pt x="30355" y="0"/>
                      </a:cubicBezTo>
                      <a:cubicBezTo>
                        <a:pt x="21989" y="0"/>
                        <a:pt x="14341" y="3330"/>
                        <a:pt x="8844" y="8802"/>
                      </a:cubicBezTo>
                      <a:cubicBezTo>
                        <a:pt x="3346" y="14273"/>
                        <a:pt x="0" y="21885"/>
                        <a:pt x="0" y="30211"/>
                      </a:cubicBezTo>
                      <a:cubicBezTo>
                        <a:pt x="0" y="38537"/>
                        <a:pt x="3346" y="46149"/>
                        <a:pt x="8844" y="51621"/>
                      </a:cubicBezTo>
                      <a:cubicBezTo>
                        <a:pt x="14341" y="57092"/>
                        <a:pt x="21989" y="60422"/>
                        <a:pt x="30355" y="60422"/>
                      </a:cubicBezTo>
                      <a:lnTo>
                        <a:pt x="30355" y="60422"/>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30" name="Freeform 29">
                  <a:extLst>
                    <a:ext uri="{FF2B5EF4-FFF2-40B4-BE49-F238E27FC236}">
                      <a16:creationId xmlns:a16="http://schemas.microsoft.com/office/drawing/2014/main" id="{AA4103E9-321F-C670-EDE5-EB9501710E45}"/>
                    </a:ext>
                  </a:extLst>
                </p:cNvPr>
                <p:cNvSpPr/>
                <p:nvPr/>
              </p:nvSpPr>
              <p:spPr>
                <a:xfrm>
                  <a:off x="2308224" y="5443488"/>
                  <a:ext cx="111380" cy="164377"/>
                </a:xfrm>
                <a:custGeom>
                  <a:avLst/>
                  <a:gdLst>
                    <a:gd name="connsiteX0" fmla="*/ 93694 w 111380"/>
                    <a:gd name="connsiteY0" fmla="*/ 27119 h 164377"/>
                    <a:gd name="connsiteX1" fmla="*/ 93694 w 111380"/>
                    <a:gd name="connsiteY1" fmla="*/ 146774 h 164377"/>
                    <a:gd name="connsiteX2" fmla="*/ 17209 w 111380"/>
                    <a:gd name="connsiteY2" fmla="*/ 146774 h 164377"/>
                    <a:gd name="connsiteX3" fmla="*/ 17209 w 111380"/>
                    <a:gd name="connsiteY3" fmla="*/ 27119 h 164377"/>
                    <a:gd name="connsiteX4" fmla="*/ 20077 w 111380"/>
                    <a:gd name="connsiteY4" fmla="*/ 20220 h 164377"/>
                    <a:gd name="connsiteX5" fmla="*/ 27009 w 111380"/>
                    <a:gd name="connsiteY5" fmla="*/ 17365 h 164377"/>
                    <a:gd name="connsiteX6" fmla="*/ 83416 w 111380"/>
                    <a:gd name="connsiteY6" fmla="*/ 17365 h 164377"/>
                    <a:gd name="connsiteX7" fmla="*/ 90347 w 111380"/>
                    <a:gd name="connsiteY7" fmla="*/ 20220 h 164377"/>
                    <a:gd name="connsiteX8" fmla="*/ 93216 w 111380"/>
                    <a:gd name="connsiteY8" fmla="*/ 27119 h 164377"/>
                    <a:gd name="connsiteX9" fmla="*/ 93216 w 111380"/>
                    <a:gd name="connsiteY9" fmla="*/ 27119 h 164377"/>
                    <a:gd name="connsiteX10" fmla="*/ 27248 w 111380"/>
                    <a:gd name="connsiteY10" fmla="*/ 0 h 164377"/>
                    <a:gd name="connsiteX11" fmla="*/ 7888 w 111380"/>
                    <a:gd name="connsiteY11" fmla="*/ 7850 h 164377"/>
                    <a:gd name="connsiteX12" fmla="*/ 0 w 111380"/>
                    <a:gd name="connsiteY12" fmla="*/ 27119 h 164377"/>
                    <a:gd name="connsiteX13" fmla="*/ 0 w 111380"/>
                    <a:gd name="connsiteY13" fmla="*/ 155575 h 164377"/>
                    <a:gd name="connsiteX14" fmla="*/ 2629 w 111380"/>
                    <a:gd name="connsiteY14" fmla="*/ 161760 h 164377"/>
                    <a:gd name="connsiteX15" fmla="*/ 8844 w 111380"/>
                    <a:gd name="connsiteY15" fmla="*/ 164377 h 164377"/>
                    <a:gd name="connsiteX16" fmla="*/ 102537 w 111380"/>
                    <a:gd name="connsiteY16" fmla="*/ 164377 h 164377"/>
                    <a:gd name="connsiteX17" fmla="*/ 108752 w 111380"/>
                    <a:gd name="connsiteY17" fmla="*/ 161760 h 164377"/>
                    <a:gd name="connsiteX18" fmla="*/ 111381 w 111380"/>
                    <a:gd name="connsiteY18" fmla="*/ 155575 h 164377"/>
                    <a:gd name="connsiteX19" fmla="*/ 111381 w 111380"/>
                    <a:gd name="connsiteY19" fmla="*/ 27119 h 164377"/>
                    <a:gd name="connsiteX20" fmla="*/ 103493 w 111380"/>
                    <a:gd name="connsiteY20" fmla="*/ 7850 h 164377"/>
                    <a:gd name="connsiteX21" fmla="*/ 84133 w 111380"/>
                    <a:gd name="connsiteY21" fmla="*/ 0 h 164377"/>
                    <a:gd name="connsiteX22" fmla="*/ 27726 w 111380"/>
                    <a:gd name="connsiteY22" fmla="*/ 0 h 16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0" h="164377">
                      <a:moveTo>
                        <a:pt x="93694" y="27119"/>
                      </a:moveTo>
                      <a:lnTo>
                        <a:pt x="93694" y="146774"/>
                      </a:lnTo>
                      <a:lnTo>
                        <a:pt x="17209" y="146774"/>
                      </a:lnTo>
                      <a:lnTo>
                        <a:pt x="17209" y="27119"/>
                      </a:lnTo>
                      <a:cubicBezTo>
                        <a:pt x="17209" y="24264"/>
                        <a:pt x="18404" y="21885"/>
                        <a:pt x="20077" y="20220"/>
                      </a:cubicBezTo>
                      <a:cubicBezTo>
                        <a:pt x="21989" y="18317"/>
                        <a:pt x="24379" y="17365"/>
                        <a:pt x="27009" y="17365"/>
                      </a:cubicBezTo>
                      <a:lnTo>
                        <a:pt x="83416" y="17365"/>
                      </a:lnTo>
                      <a:cubicBezTo>
                        <a:pt x="86284" y="17365"/>
                        <a:pt x="88674" y="18555"/>
                        <a:pt x="90347" y="20220"/>
                      </a:cubicBezTo>
                      <a:cubicBezTo>
                        <a:pt x="92259" y="22123"/>
                        <a:pt x="93216" y="24502"/>
                        <a:pt x="93216" y="27119"/>
                      </a:cubicBezTo>
                      <a:lnTo>
                        <a:pt x="93216" y="27119"/>
                      </a:lnTo>
                      <a:close/>
                      <a:moveTo>
                        <a:pt x="27248" y="0"/>
                      </a:moveTo>
                      <a:cubicBezTo>
                        <a:pt x="19838" y="0"/>
                        <a:pt x="12907" y="3092"/>
                        <a:pt x="7888" y="7850"/>
                      </a:cubicBezTo>
                      <a:cubicBezTo>
                        <a:pt x="2868" y="12846"/>
                        <a:pt x="0" y="19506"/>
                        <a:pt x="0" y="27119"/>
                      </a:cubicBezTo>
                      <a:lnTo>
                        <a:pt x="0" y="155575"/>
                      </a:lnTo>
                      <a:cubicBezTo>
                        <a:pt x="0" y="157954"/>
                        <a:pt x="956" y="160095"/>
                        <a:pt x="2629" y="161760"/>
                      </a:cubicBezTo>
                      <a:cubicBezTo>
                        <a:pt x="4302" y="163425"/>
                        <a:pt x="6453" y="164377"/>
                        <a:pt x="8844" y="164377"/>
                      </a:cubicBezTo>
                      <a:lnTo>
                        <a:pt x="102537" y="164377"/>
                      </a:lnTo>
                      <a:cubicBezTo>
                        <a:pt x="104927" y="164377"/>
                        <a:pt x="107078" y="163425"/>
                        <a:pt x="108752" y="161760"/>
                      </a:cubicBezTo>
                      <a:cubicBezTo>
                        <a:pt x="110425" y="160095"/>
                        <a:pt x="111381" y="157954"/>
                        <a:pt x="111381" y="155575"/>
                      </a:cubicBezTo>
                      <a:lnTo>
                        <a:pt x="111381" y="27119"/>
                      </a:lnTo>
                      <a:cubicBezTo>
                        <a:pt x="111381" y="19744"/>
                        <a:pt x="108273" y="12846"/>
                        <a:pt x="103493" y="7850"/>
                      </a:cubicBezTo>
                      <a:cubicBezTo>
                        <a:pt x="98474" y="2855"/>
                        <a:pt x="91781" y="0"/>
                        <a:pt x="84133" y="0"/>
                      </a:cubicBezTo>
                      <a:lnTo>
                        <a:pt x="27726" y="0"/>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31" name="Freeform 30">
                  <a:extLst>
                    <a:ext uri="{FF2B5EF4-FFF2-40B4-BE49-F238E27FC236}">
                      <a16:creationId xmlns:a16="http://schemas.microsoft.com/office/drawing/2014/main" id="{3E47697C-0BFE-862F-348D-779F915836A1}"/>
                    </a:ext>
                  </a:extLst>
                </p:cNvPr>
                <p:cNvSpPr/>
                <p:nvPr/>
              </p:nvSpPr>
              <p:spPr>
                <a:xfrm>
                  <a:off x="2435858" y="5443488"/>
                  <a:ext cx="139106" cy="100624"/>
                </a:xfrm>
                <a:custGeom>
                  <a:avLst/>
                  <a:gdLst>
                    <a:gd name="connsiteX0" fmla="*/ 59992 w 139106"/>
                    <a:gd name="connsiteY0" fmla="*/ 17365 h 100624"/>
                    <a:gd name="connsiteX1" fmla="*/ 59992 w 139106"/>
                    <a:gd name="connsiteY1" fmla="*/ 41629 h 100624"/>
                    <a:gd name="connsiteX2" fmla="*/ 17448 w 139106"/>
                    <a:gd name="connsiteY2" fmla="*/ 41629 h 100624"/>
                    <a:gd name="connsiteX3" fmla="*/ 17448 w 139106"/>
                    <a:gd name="connsiteY3" fmla="*/ 17365 h 100624"/>
                    <a:gd name="connsiteX4" fmla="*/ 59992 w 139106"/>
                    <a:gd name="connsiteY4" fmla="*/ 17365 h 100624"/>
                    <a:gd name="connsiteX5" fmla="*/ 121658 w 139106"/>
                    <a:gd name="connsiteY5" fmla="*/ 17365 h 100624"/>
                    <a:gd name="connsiteX6" fmla="*/ 121658 w 139106"/>
                    <a:gd name="connsiteY6" fmla="*/ 41629 h 100624"/>
                    <a:gd name="connsiteX7" fmla="*/ 79831 w 139106"/>
                    <a:gd name="connsiteY7" fmla="*/ 41629 h 100624"/>
                    <a:gd name="connsiteX8" fmla="*/ 79831 w 139106"/>
                    <a:gd name="connsiteY8" fmla="*/ 17365 h 100624"/>
                    <a:gd name="connsiteX9" fmla="*/ 121658 w 139106"/>
                    <a:gd name="connsiteY9" fmla="*/ 17365 h 100624"/>
                    <a:gd name="connsiteX10" fmla="*/ 81265 w 139106"/>
                    <a:gd name="connsiteY10" fmla="*/ 83497 h 100624"/>
                    <a:gd name="connsiteX11" fmla="*/ 80070 w 139106"/>
                    <a:gd name="connsiteY11" fmla="*/ 83497 h 100624"/>
                    <a:gd name="connsiteX12" fmla="*/ 80070 w 139106"/>
                    <a:gd name="connsiteY12" fmla="*/ 61850 h 100624"/>
                    <a:gd name="connsiteX13" fmla="*/ 121897 w 139106"/>
                    <a:gd name="connsiteY13" fmla="*/ 61850 h 100624"/>
                    <a:gd name="connsiteX14" fmla="*/ 121897 w 139106"/>
                    <a:gd name="connsiteY14" fmla="*/ 83497 h 100624"/>
                    <a:gd name="connsiteX15" fmla="*/ 81504 w 139106"/>
                    <a:gd name="connsiteY15" fmla="*/ 83497 h 100624"/>
                    <a:gd name="connsiteX16" fmla="*/ 17448 w 139106"/>
                    <a:gd name="connsiteY16" fmla="*/ 83497 h 100624"/>
                    <a:gd name="connsiteX17" fmla="*/ 17448 w 139106"/>
                    <a:gd name="connsiteY17" fmla="*/ 61850 h 100624"/>
                    <a:gd name="connsiteX18" fmla="*/ 59992 w 139106"/>
                    <a:gd name="connsiteY18" fmla="*/ 61850 h 100624"/>
                    <a:gd name="connsiteX19" fmla="*/ 59992 w 139106"/>
                    <a:gd name="connsiteY19" fmla="*/ 83497 h 100624"/>
                    <a:gd name="connsiteX20" fmla="*/ 17448 w 139106"/>
                    <a:gd name="connsiteY20" fmla="*/ 83497 h 100624"/>
                    <a:gd name="connsiteX21" fmla="*/ 16014 w 139106"/>
                    <a:gd name="connsiteY21" fmla="*/ 100624 h 100624"/>
                    <a:gd name="connsiteX22" fmla="*/ 123092 w 139106"/>
                    <a:gd name="connsiteY22" fmla="*/ 100624 h 100624"/>
                    <a:gd name="connsiteX23" fmla="*/ 134326 w 139106"/>
                    <a:gd name="connsiteY23" fmla="*/ 95867 h 100624"/>
                    <a:gd name="connsiteX24" fmla="*/ 139106 w 139106"/>
                    <a:gd name="connsiteY24" fmla="*/ 84686 h 100624"/>
                    <a:gd name="connsiteX25" fmla="*/ 139106 w 139106"/>
                    <a:gd name="connsiteY25" fmla="*/ 15938 h 100624"/>
                    <a:gd name="connsiteX26" fmla="*/ 134326 w 139106"/>
                    <a:gd name="connsiteY26" fmla="*/ 4758 h 100624"/>
                    <a:gd name="connsiteX27" fmla="*/ 123092 w 139106"/>
                    <a:gd name="connsiteY27" fmla="*/ 0 h 100624"/>
                    <a:gd name="connsiteX28" fmla="*/ 16014 w 139106"/>
                    <a:gd name="connsiteY28" fmla="*/ 0 h 100624"/>
                    <a:gd name="connsiteX29" fmla="*/ 4780 w 139106"/>
                    <a:gd name="connsiteY29" fmla="*/ 4758 h 100624"/>
                    <a:gd name="connsiteX30" fmla="*/ 0 w 139106"/>
                    <a:gd name="connsiteY30" fmla="*/ 15938 h 100624"/>
                    <a:gd name="connsiteX31" fmla="*/ 0 w 139106"/>
                    <a:gd name="connsiteY31" fmla="*/ 84686 h 100624"/>
                    <a:gd name="connsiteX32" fmla="*/ 4780 w 139106"/>
                    <a:gd name="connsiteY32" fmla="*/ 95867 h 100624"/>
                    <a:gd name="connsiteX33" fmla="*/ 16014 w 139106"/>
                    <a:gd name="connsiteY33" fmla="*/ 100624 h 100624"/>
                    <a:gd name="connsiteX34" fmla="*/ 16014 w 139106"/>
                    <a:gd name="connsiteY34" fmla="*/ 100624 h 10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9106" h="100624">
                      <a:moveTo>
                        <a:pt x="59992" y="17365"/>
                      </a:moveTo>
                      <a:lnTo>
                        <a:pt x="59992" y="41629"/>
                      </a:lnTo>
                      <a:lnTo>
                        <a:pt x="17448" y="41629"/>
                      </a:lnTo>
                      <a:lnTo>
                        <a:pt x="17448" y="17365"/>
                      </a:lnTo>
                      <a:lnTo>
                        <a:pt x="59992" y="17365"/>
                      </a:lnTo>
                      <a:close/>
                      <a:moveTo>
                        <a:pt x="121658" y="17365"/>
                      </a:moveTo>
                      <a:lnTo>
                        <a:pt x="121658" y="41629"/>
                      </a:lnTo>
                      <a:lnTo>
                        <a:pt x="79831" y="41629"/>
                      </a:lnTo>
                      <a:lnTo>
                        <a:pt x="79831" y="17365"/>
                      </a:lnTo>
                      <a:lnTo>
                        <a:pt x="121658" y="17365"/>
                      </a:lnTo>
                      <a:close/>
                      <a:moveTo>
                        <a:pt x="81265" y="83497"/>
                      </a:moveTo>
                      <a:lnTo>
                        <a:pt x="80070" y="83497"/>
                      </a:lnTo>
                      <a:lnTo>
                        <a:pt x="80070" y="61850"/>
                      </a:lnTo>
                      <a:lnTo>
                        <a:pt x="121897" y="61850"/>
                      </a:lnTo>
                      <a:lnTo>
                        <a:pt x="121897" y="83497"/>
                      </a:lnTo>
                      <a:lnTo>
                        <a:pt x="81504" y="83497"/>
                      </a:lnTo>
                      <a:close/>
                      <a:moveTo>
                        <a:pt x="17448" y="83497"/>
                      </a:moveTo>
                      <a:lnTo>
                        <a:pt x="17448" y="61850"/>
                      </a:lnTo>
                      <a:lnTo>
                        <a:pt x="59992" y="61850"/>
                      </a:lnTo>
                      <a:lnTo>
                        <a:pt x="59992" y="83497"/>
                      </a:lnTo>
                      <a:lnTo>
                        <a:pt x="17448" y="83497"/>
                      </a:lnTo>
                      <a:close/>
                      <a:moveTo>
                        <a:pt x="16014" y="100624"/>
                      </a:moveTo>
                      <a:lnTo>
                        <a:pt x="123092" y="100624"/>
                      </a:lnTo>
                      <a:cubicBezTo>
                        <a:pt x="127394" y="100624"/>
                        <a:pt x="131458" y="98959"/>
                        <a:pt x="134326" y="95867"/>
                      </a:cubicBezTo>
                      <a:cubicBezTo>
                        <a:pt x="137194" y="93012"/>
                        <a:pt x="139106" y="88968"/>
                        <a:pt x="139106" y="84686"/>
                      </a:cubicBezTo>
                      <a:lnTo>
                        <a:pt x="139106" y="15938"/>
                      </a:lnTo>
                      <a:cubicBezTo>
                        <a:pt x="139106" y="11656"/>
                        <a:pt x="137194" y="7612"/>
                        <a:pt x="134326" y="4758"/>
                      </a:cubicBezTo>
                      <a:cubicBezTo>
                        <a:pt x="131458" y="1903"/>
                        <a:pt x="127394" y="0"/>
                        <a:pt x="123092" y="0"/>
                      </a:cubicBezTo>
                      <a:lnTo>
                        <a:pt x="16014" y="0"/>
                      </a:lnTo>
                      <a:cubicBezTo>
                        <a:pt x="11712" y="0"/>
                        <a:pt x="7648" y="1903"/>
                        <a:pt x="4780" y="4758"/>
                      </a:cubicBezTo>
                      <a:cubicBezTo>
                        <a:pt x="1912" y="7612"/>
                        <a:pt x="0" y="11656"/>
                        <a:pt x="0" y="15938"/>
                      </a:cubicBezTo>
                      <a:lnTo>
                        <a:pt x="0" y="84686"/>
                      </a:lnTo>
                      <a:cubicBezTo>
                        <a:pt x="0" y="88968"/>
                        <a:pt x="1912" y="93012"/>
                        <a:pt x="4780" y="95867"/>
                      </a:cubicBezTo>
                      <a:cubicBezTo>
                        <a:pt x="7648" y="98721"/>
                        <a:pt x="11712" y="100624"/>
                        <a:pt x="16014" y="100624"/>
                      </a:cubicBezTo>
                      <a:lnTo>
                        <a:pt x="16014" y="100624"/>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32" name="Freeform 31">
                  <a:extLst>
                    <a:ext uri="{FF2B5EF4-FFF2-40B4-BE49-F238E27FC236}">
                      <a16:creationId xmlns:a16="http://schemas.microsoft.com/office/drawing/2014/main" id="{96701D74-97DA-6BE6-7A07-F6F214388581}"/>
                    </a:ext>
                  </a:extLst>
                </p:cNvPr>
                <p:cNvSpPr/>
                <p:nvPr/>
              </p:nvSpPr>
              <p:spPr>
                <a:xfrm>
                  <a:off x="2377538" y="5517945"/>
                  <a:ext cx="18882" cy="34493"/>
                </a:xfrm>
                <a:custGeom>
                  <a:avLst/>
                  <a:gdLst>
                    <a:gd name="connsiteX0" fmla="*/ 5736 w 18882"/>
                    <a:gd name="connsiteY0" fmla="*/ 0 h 34493"/>
                    <a:gd name="connsiteX1" fmla="*/ 0 w 18882"/>
                    <a:gd name="connsiteY1" fmla="*/ 5709 h 34493"/>
                    <a:gd name="connsiteX2" fmla="*/ 0 w 18882"/>
                    <a:gd name="connsiteY2" fmla="*/ 28784 h 34493"/>
                    <a:gd name="connsiteX3" fmla="*/ 5736 w 18882"/>
                    <a:gd name="connsiteY3" fmla="*/ 34493 h 34493"/>
                    <a:gd name="connsiteX4" fmla="*/ 13146 w 18882"/>
                    <a:gd name="connsiteY4" fmla="*/ 34493 h 34493"/>
                    <a:gd name="connsiteX5" fmla="*/ 18882 w 18882"/>
                    <a:gd name="connsiteY5" fmla="*/ 28784 h 34493"/>
                    <a:gd name="connsiteX6" fmla="*/ 18882 w 18882"/>
                    <a:gd name="connsiteY6" fmla="*/ 5709 h 34493"/>
                    <a:gd name="connsiteX7" fmla="*/ 13146 w 18882"/>
                    <a:gd name="connsiteY7" fmla="*/ 0 h 34493"/>
                    <a:gd name="connsiteX8" fmla="*/ 5736 w 18882"/>
                    <a:gd name="connsiteY8" fmla="*/ 0 h 3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82" h="34493">
                      <a:moveTo>
                        <a:pt x="5736" y="0"/>
                      </a:moveTo>
                      <a:cubicBezTo>
                        <a:pt x="2629" y="0"/>
                        <a:pt x="0" y="2617"/>
                        <a:pt x="0" y="5709"/>
                      </a:cubicBezTo>
                      <a:lnTo>
                        <a:pt x="0" y="28784"/>
                      </a:lnTo>
                      <a:cubicBezTo>
                        <a:pt x="0" y="31876"/>
                        <a:pt x="2629" y="34493"/>
                        <a:pt x="5736" y="34493"/>
                      </a:cubicBezTo>
                      <a:lnTo>
                        <a:pt x="13146" y="34493"/>
                      </a:lnTo>
                      <a:cubicBezTo>
                        <a:pt x="16253" y="34493"/>
                        <a:pt x="18882" y="31876"/>
                        <a:pt x="18882" y="28784"/>
                      </a:cubicBezTo>
                      <a:lnTo>
                        <a:pt x="18882" y="5709"/>
                      </a:lnTo>
                      <a:cubicBezTo>
                        <a:pt x="18882" y="2617"/>
                        <a:pt x="16253" y="0"/>
                        <a:pt x="13146" y="0"/>
                      </a:cubicBezTo>
                      <a:lnTo>
                        <a:pt x="5736" y="0"/>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grpSp>
        </p:grpSp>
      </p:grpSp>
      <p:sp>
        <p:nvSpPr>
          <p:cNvPr id="9" name="Rectangle 8">
            <a:extLst>
              <a:ext uri="{FF2B5EF4-FFF2-40B4-BE49-F238E27FC236}">
                <a16:creationId xmlns:a16="http://schemas.microsoft.com/office/drawing/2014/main" id="{CBBD7DC8-49DB-1C86-8D99-786EE15BBB5D}"/>
              </a:ext>
              <a:ext uri="{C183D7F6-B498-43B3-948B-1728B52AA6E4}">
                <adec:decorative xmlns:adec="http://schemas.microsoft.com/office/drawing/2017/decorative" val="1"/>
              </a:ext>
            </a:extLst>
          </p:cNvPr>
          <p:cNvSpPr/>
          <p:nvPr/>
        </p:nvSpPr>
        <p:spPr>
          <a:xfrm>
            <a:off x="1120115" y="1815443"/>
            <a:ext cx="10668105" cy="11346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Cond"/>
              <a:ea typeface="+mn-ea"/>
              <a:cs typeface="+mn-cs"/>
            </a:endParaRPr>
          </a:p>
        </p:txBody>
      </p:sp>
      <p:sp>
        <p:nvSpPr>
          <p:cNvPr id="21" name="Rectangle 20">
            <a:extLst>
              <a:ext uri="{FF2B5EF4-FFF2-40B4-BE49-F238E27FC236}">
                <a16:creationId xmlns:a16="http://schemas.microsoft.com/office/drawing/2014/main" id="{33D63D2B-2BE6-7DE9-845C-BE4FB93E2970}"/>
              </a:ext>
              <a:ext uri="{C183D7F6-B498-43B3-948B-1728B52AA6E4}">
                <adec:decorative xmlns:adec="http://schemas.microsoft.com/office/drawing/2017/decorative" val="1"/>
              </a:ext>
            </a:extLst>
          </p:cNvPr>
          <p:cNvSpPr/>
          <p:nvPr/>
        </p:nvSpPr>
        <p:spPr>
          <a:xfrm>
            <a:off x="1116238" y="1806164"/>
            <a:ext cx="67125" cy="1143933"/>
          </a:xfrm>
          <a:prstGeom prst="rect">
            <a:avLst/>
          </a:prstGeom>
          <a:solidFill>
            <a:srgbClr val="009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5CBAAC11-E215-5F83-F6D2-AD2D662A2B38}"/>
              </a:ext>
            </a:extLst>
          </p:cNvPr>
          <p:cNvSpPr txBox="1"/>
          <p:nvPr/>
        </p:nvSpPr>
        <p:spPr>
          <a:xfrm>
            <a:off x="1277503" y="1837621"/>
            <a:ext cx="10407402" cy="1077218"/>
          </a:xfrm>
          <a:prstGeom prst="rect">
            <a:avLst/>
          </a:prstGeom>
          <a:noFill/>
        </p:spPr>
        <p:txBody>
          <a:bodyPr wrap="square" lIns="91440" tIns="45720" rIns="91440" bIns="45720" rtlCol="0" anchor="ctr">
            <a:spAutoFit/>
          </a:bodyPr>
          <a:lstStyle/>
          <a:p>
            <a:pPr defTabSz="914400">
              <a:defRPr/>
            </a:pPr>
            <a:r>
              <a:rPr lang="es-419" sz="1600" b="1">
                <a:solidFill>
                  <a:srgbClr val="212121"/>
                </a:solidFill>
                <a:latin typeface="Helvetica" panose="020B0604020202020204" pitchFamily="34" charset="0"/>
                <a:ea typeface="Calibri" panose="020F0502020204030204" pitchFamily="34" charset="0"/>
                <a:cs typeface="Helvetica" panose="020B0604020202020204" pitchFamily="34" charset="0"/>
              </a:rPr>
              <a:t>Clima (Fecha de lanzamiento, 1/3/24)</a:t>
            </a:r>
            <a:r>
              <a:rPr kumimoji="0" lang="es-419" sz="1600" b="1" i="0" u="none" strike="noStrike" kern="1200" cap="none" spc="0" normalizeH="0" baseline="0" noProof="0">
                <a:ln>
                  <a:noFill/>
                </a:ln>
                <a:solidFill>
                  <a:srgbClr val="2D2A30">
                    <a:lumMod val="90000"/>
                    <a:lumOff val="10000"/>
                  </a:srgbClr>
                </a:solidFill>
                <a:effectLst/>
                <a:uLnTx/>
                <a:uFillTx/>
                <a:latin typeface="Helvetica" panose="020B0604020202020204" pitchFamily="34" charset="0"/>
                <a:ea typeface="Calibri" panose="020F0502020204030204" pitchFamily="34" charset="0"/>
                <a:cs typeface="Helvetica" panose="020B0604020202020204" pitchFamily="34" charset="0"/>
              </a:rPr>
              <a:t>:</a:t>
            </a:r>
            <a:r>
              <a:rPr kumimoji="0" lang="es-419" sz="1600" b="0" i="0" u="none" strike="noStrike" kern="1200" cap="none" spc="0" normalizeH="0" baseline="0" noProof="0">
                <a:ln>
                  <a:noFill/>
                </a:ln>
                <a:solidFill>
                  <a:srgbClr val="2D2A30">
                    <a:lumMod val="90000"/>
                    <a:lumOff val="10000"/>
                  </a:srgbClr>
                </a:solidFill>
                <a:effectLst/>
                <a:uLnTx/>
                <a:uFillTx/>
                <a:latin typeface="Helvetica" panose="020B0604020202020204" pitchFamily="34" charset="0"/>
                <a:ea typeface="Calibri" panose="020F0502020204030204" pitchFamily="34" charset="0"/>
                <a:cs typeface="Helvetica" panose="020B0604020202020204" pitchFamily="34" charset="0"/>
              </a:rPr>
              <a:t> </a:t>
            </a:r>
          </a:p>
          <a:p>
            <a:pPr lvl="0" defTabSz="914400">
              <a:defRPr/>
            </a:pPr>
            <a:r>
              <a:rPr lang="es-419" sz="1600">
                <a:solidFill>
                  <a:srgbClr val="212121"/>
                </a:solidFill>
                <a:latin typeface="Helvetica" panose="020B0604020202020204" pitchFamily="34" charset="0"/>
                <a:ea typeface="Calibri" panose="020F0502020204030204" pitchFamily="34" charset="0"/>
                <a:cs typeface="Helvetica" panose="020B0604020202020204" pitchFamily="34" charset="0"/>
              </a:rPr>
              <a:t>Estos beneficios incluyen acondicionadores de aire para riesgos de calor, filtros de aire para proteger contra el humo de los incendios forestales, calentadores portátiles, mini refrigeradores para medicamentos y fuentes de electricidad portátiles para operar aparatos médicos durante cortes de energía.</a:t>
            </a:r>
            <a:endParaRPr kumimoji="0" lang="es-419" sz="1600" b="0" i="0" u="none" strike="noStrike" kern="1200" cap="none" spc="0" normalizeH="0" baseline="0" noProof="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grpSp>
        <p:nvGrpSpPr>
          <p:cNvPr id="35" name="Graphic 39">
            <a:extLst>
              <a:ext uri="{FF2B5EF4-FFF2-40B4-BE49-F238E27FC236}">
                <a16:creationId xmlns:a16="http://schemas.microsoft.com/office/drawing/2014/main" id="{9EB8E690-F4F3-C5B5-099A-F5EA23865246}"/>
              </a:ext>
            </a:extLst>
          </p:cNvPr>
          <p:cNvGrpSpPr/>
          <p:nvPr/>
        </p:nvGrpSpPr>
        <p:grpSpPr>
          <a:xfrm>
            <a:off x="266169" y="1947726"/>
            <a:ext cx="708395" cy="694929"/>
            <a:chOff x="897324" y="4951547"/>
            <a:chExt cx="929765" cy="925364"/>
          </a:xfrm>
        </p:grpSpPr>
        <p:grpSp>
          <p:nvGrpSpPr>
            <p:cNvPr id="36" name="Graphic 39">
              <a:extLst>
                <a:ext uri="{FF2B5EF4-FFF2-40B4-BE49-F238E27FC236}">
                  <a16:creationId xmlns:a16="http://schemas.microsoft.com/office/drawing/2014/main" id="{14DECB14-1F35-9778-9EBC-722C9B74E644}"/>
                </a:ext>
              </a:extLst>
            </p:cNvPr>
            <p:cNvGrpSpPr/>
            <p:nvPr/>
          </p:nvGrpSpPr>
          <p:grpSpPr>
            <a:xfrm>
              <a:off x="897324" y="4951547"/>
              <a:ext cx="929765" cy="925364"/>
              <a:chOff x="897324" y="4951547"/>
              <a:chExt cx="929765" cy="925364"/>
            </a:xfrm>
          </p:grpSpPr>
          <p:sp>
            <p:nvSpPr>
              <p:cNvPr id="43" name="Freeform 42">
                <a:extLst>
                  <a:ext uri="{FF2B5EF4-FFF2-40B4-BE49-F238E27FC236}">
                    <a16:creationId xmlns:a16="http://schemas.microsoft.com/office/drawing/2014/main" id="{B52EA150-F6E5-1E71-924B-75915B38C5FA}"/>
                  </a:ext>
                </a:extLst>
              </p:cNvPr>
              <p:cNvSpPr/>
              <p:nvPr/>
            </p:nvSpPr>
            <p:spPr>
              <a:xfrm>
                <a:off x="909274" y="4963441"/>
                <a:ext cx="905863" cy="901575"/>
              </a:xfrm>
              <a:custGeom>
                <a:avLst/>
                <a:gdLst>
                  <a:gd name="connsiteX0" fmla="*/ 452932 w 905863"/>
                  <a:gd name="connsiteY0" fmla="*/ 901576 h 901575"/>
                  <a:gd name="connsiteX1" fmla="*/ 0 w 905863"/>
                  <a:gd name="connsiteY1" fmla="*/ 450788 h 901575"/>
                  <a:gd name="connsiteX2" fmla="*/ 452932 w 905863"/>
                  <a:gd name="connsiteY2" fmla="*/ 0 h 901575"/>
                  <a:gd name="connsiteX3" fmla="*/ 905864 w 905863"/>
                  <a:gd name="connsiteY3" fmla="*/ 450788 h 901575"/>
                  <a:gd name="connsiteX4" fmla="*/ 452932 w 905863"/>
                  <a:gd name="connsiteY4" fmla="*/ 901576 h 90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863" h="901575">
                    <a:moveTo>
                      <a:pt x="452932" y="901576"/>
                    </a:moveTo>
                    <a:cubicBezTo>
                      <a:pt x="203162" y="901576"/>
                      <a:pt x="0" y="699376"/>
                      <a:pt x="0" y="450788"/>
                    </a:cubicBezTo>
                    <a:cubicBezTo>
                      <a:pt x="0" y="202200"/>
                      <a:pt x="203162" y="0"/>
                      <a:pt x="452932" y="0"/>
                    </a:cubicBezTo>
                    <a:cubicBezTo>
                      <a:pt x="702702" y="0"/>
                      <a:pt x="905864" y="202200"/>
                      <a:pt x="905864" y="450788"/>
                    </a:cubicBezTo>
                    <a:cubicBezTo>
                      <a:pt x="905864" y="699376"/>
                      <a:pt x="702702" y="901576"/>
                      <a:pt x="452932" y="901576"/>
                    </a:cubicBezTo>
                    <a:close/>
                  </a:path>
                </a:pathLst>
              </a:custGeom>
              <a:solidFill>
                <a:srgbClr val="019BA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44" name="Freeform 43">
                <a:extLst>
                  <a:ext uri="{FF2B5EF4-FFF2-40B4-BE49-F238E27FC236}">
                    <a16:creationId xmlns:a16="http://schemas.microsoft.com/office/drawing/2014/main" id="{3734AF45-74D6-EB98-E28B-5D76F4C52C22}"/>
                  </a:ext>
                </a:extLst>
              </p:cNvPr>
              <p:cNvSpPr/>
              <p:nvPr/>
            </p:nvSpPr>
            <p:spPr>
              <a:xfrm>
                <a:off x="897324" y="4951547"/>
                <a:ext cx="929765" cy="925364"/>
              </a:xfrm>
              <a:custGeom>
                <a:avLst/>
                <a:gdLst>
                  <a:gd name="connsiteX0" fmla="*/ 464883 w 929765"/>
                  <a:gd name="connsiteY0" fmla="*/ 23788 h 925364"/>
                  <a:gd name="connsiteX1" fmla="*/ 905864 w 929765"/>
                  <a:gd name="connsiteY1" fmla="*/ 462682 h 925364"/>
                  <a:gd name="connsiteX2" fmla="*/ 464883 w 929765"/>
                  <a:gd name="connsiteY2" fmla="*/ 901576 h 925364"/>
                  <a:gd name="connsiteX3" fmla="*/ 23901 w 929765"/>
                  <a:gd name="connsiteY3" fmla="*/ 462682 h 925364"/>
                  <a:gd name="connsiteX4" fmla="*/ 464883 w 929765"/>
                  <a:gd name="connsiteY4" fmla="*/ 23788 h 925364"/>
                  <a:gd name="connsiteX5" fmla="*/ 464883 w 929765"/>
                  <a:gd name="connsiteY5" fmla="*/ 0 h 925364"/>
                  <a:gd name="connsiteX6" fmla="*/ 0 w 929765"/>
                  <a:gd name="connsiteY6" fmla="*/ 462682 h 925364"/>
                  <a:gd name="connsiteX7" fmla="*/ 464883 w 929765"/>
                  <a:gd name="connsiteY7" fmla="*/ 925364 h 925364"/>
                  <a:gd name="connsiteX8" fmla="*/ 929765 w 929765"/>
                  <a:gd name="connsiteY8" fmla="*/ 462682 h 925364"/>
                  <a:gd name="connsiteX9" fmla="*/ 464883 w 929765"/>
                  <a:gd name="connsiteY9" fmla="*/ 0 h 925364"/>
                  <a:gd name="connsiteX10" fmla="*/ 464883 w 929765"/>
                  <a:gd name="connsiteY10" fmla="*/ 0 h 92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9765" h="925364">
                    <a:moveTo>
                      <a:pt x="464883" y="23788"/>
                    </a:moveTo>
                    <a:cubicBezTo>
                      <a:pt x="708438" y="23788"/>
                      <a:pt x="905864" y="220280"/>
                      <a:pt x="905864" y="462682"/>
                    </a:cubicBezTo>
                    <a:cubicBezTo>
                      <a:pt x="905864" y="705085"/>
                      <a:pt x="708438" y="901576"/>
                      <a:pt x="464883" y="901576"/>
                    </a:cubicBezTo>
                    <a:cubicBezTo>
                      <a:pt x="221327" y="901576"/>
                      <a:pt x="23901" y="705085"/>
                      <a:pt x="23901" y="462682"/>
                    </a:cubicBezTo>
                    <a:cubicBezTo>
                      <a:pt x="23901" y="220280"/>
                      <a:pt x="221327" y="23788"/>
                      <a:pt x="464883" y="23788"/>
                    </a:cubicBezTo>
                    <a:moveTo>
                      <a:pt x="464883" y="0"/>
                    </a:moveTo>
                    <a:cubicBezTo>
                      <a:pt x="208420" y="0"/>
                      <a:pt x="0" y="207434"/>
                      <a:pt x="0" y="462682"/>
                    </a:cubicBezTo>
                    <a:cubicBezTo>
                      <a:pt x="0" y="717930"/>
                      <a:pt x="208420" y="925364"/>
                      <a:pt x="464883" y="925364"/>
                    </a:cubicBezTo>
                    <a:cubicBezTo>
                      <a:pt x="721345" y="925364"/>
                      <a:pt x="929765" y="717930"/>
                      <a:pt x="929765" y="462682"/>
                    </a:cubicBezTo>
                    <a:cubicBezTo>
                      <a:pt x="929765" y="207434"/>
                      <a:pt x="721106" y="0"/>
                      <a:pt x="464883" y="0"/>
                    </a:cubicBezTo>
                    <a:lnTo>
                      <a:pt x="464883" y="0"/>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grpSp>
        <p:grpSp>
          <p:nvGrpSpPr>
            <p:cNvPr id="37" name="Graphic 39">
              <a:extLst>
                <a:ext uri="{FF2B5EF4-FFF2-40B4-BE49-F238E27FC236}">
                  <a16:creationId xmlns:a16="http://schemas.microsoft.com/office/drawing/2014/main" id="{A2609F0E-2002-43E5-D0CD-4E86373C8B02}"/>
                </a:ext>
              </a:extLst>
            </p:cNvPr>
            <p:cNvGrpSpPr/>
            <p:nvPr/>
          </p:nvGrpSpPr>
          <p:grpSpPr>
            <a:xfrm>
              <a:off x="1091403" y="5158505"/>
              <a:ext cx="541367" cy="510258"/>
              <a:chOff x="1091403" y="5158505"/>
              <a:chExt cx="541367" cy="510258"/>
            </a:xfrm>
          </p:grpSpPr>
          <p:sp>
            <p:nvSpPr>
              <p:cNvPr id="38" name="Freeform 37">
                <a:extLst>
                  <a:ext uri="{FF2B5EF4-FFF2-40B4-BE49-F238E27FC236}">
                    <a16:creationId xmlns:a16="http://schemas.microsoft.com/office/drawing/2014/main" id="{168662D1-FC97-166A-38F5-177BD69EB186}"/>
                  </a:ext>
                </a:extLst>
              </p:cNvPr>
              <p:cNvSpPr/>
              <p:nvPr/>
            </p:nvSpPr>
            <p:spPr>
              <a:xfrm>
                <a:off x="1226042" y="5266741"/>
                <a:ext cx="157197" cy="304912"/>
              </a:xfrm>
              <a:custGeom>
                <a:avLst/>
                <a:gdLst>
                  <a:gd name="connsiteX0" fmla="*/ 1360 w 157197"/>
                  <a:gd name="connsiteY0" fmla="*/ 178650 h 304912"/>
                  <a:gd name="connsiteX1" fmla="*/ 157197 w 157197"/>
                  <a:gd name="connsiteY1" fmla="*/ 304728 h 304912"/>
                  <a:gd name="connsiteX2" fmla="*/ 157197 w 157197"/>
                  <a:gd name="connsiteY2" fmla="*/ 0 h 304912"/>
                  <a:gd name="connsiteX3" fmla="*/ 112262 w 157197"/>
                  <a:gd name="connsiteY3" fmla="*/ 0 h 304912"/>
                  <a:gd name="connsiteX4" fmla="*/ 1360 w 157197"/>
                  <a:gd name="connsiteY4" fmla="*/ 178650 h 304912"/>
                  <a:gd name="connsiteX5" fmla="*/ 1360 w 157197"/>
                  <a:gd name="connsiteY5" fmla="*/ 178650 h 30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7" h="304912">
                    <a:moveTo>
                      <a:pt x="1360" y="178650"/>
                    </a:moveTo>
                    <a:cubicBezTo>
                      <a:pt x="17135" y="315195"/>
                      <a:pt x="157197" y="304728"/>
                      <a:pt x="157197" y="304728"/>
                    </a:cubicBezTo>
                    <a:lnTo>
                      <a:pt x="157197" y="0"/>
                    </a:lnTo>
                    <a:lnTo>
                      <a:pt x="112262" y="0"/>
                    </a:lnTo>
                    <a:cubicBezTo>
                      <a:pt x="112262" y="0"/>
                      <a:pt x="-14415" y="42105"/>
                      <a:pt x="1360" y="178650"/>
                    </a:cubicBezTo>
                    <a:lnTo>
                      <a:pt x="1360" y="178650"/>
                    </a:lnTo>
                    <a:close/>
                  </a:path>
                </a:pathLst>
              </a:custGeom>
              <a:solidFill>
                <a:srgbClr val="FFFFFF">
                  <a:alpha val="21000"/>
                </a:srgb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39" name="Freeform 38">
                <a:extLst>
                  <a:ext uri="{FF2B5EF4-FFF2-40B4-BE49-F238E27FC236}">
                    <a16:creationId xmlns:a16="http://schemas.microsoft.com/office/drawing/2014/main" id="{5D9D5569-7F92-8C31-DCA7-49B25A381F55}"/>
                  </a:ext>
                </a:extLst>
              </p:cNvPr>
              <p:cNvSpPr/>
              <p:nvPr/>
            </p:nvSpPr>
            <p:spPr>
              <a:xfrm>
                <a:off x="1213539" y="5158505"/>
                <a:ext cx="419230" cy="510258"/>
              </a:xfrm>
              <a:custGeom>
                <a:avLst/>
                <a:gdLst>
                  <a:gd name="connsiteX0" fmla="*/ 410148 w 419230"/>
                  <a:gd name="connsiteY0" fmla="*/ 250015 h 510258"/>
                  <a:gd name="connsiteX1" fmla="*/ 334859 w 419230"/>
                  <a:gd name="connsiteY1" fmla="*/ 250015 h 510258"/>
                  <a:gd name="connsiteX2" fmla="*/ 370711 w 419230"/>
                  <a:gd name="connsiteY2" fmla="*/ 208861 h 510258"/>
                  <a:gd name="connsiteX3" fmla="*/ 370711 w 419230"/>
                  <a:gd name="connsiteY3" fmla="*/ 208861 h 510258"/>
                  <a:gd name="connsiteX4" fmla="*/ 373101 w 419230"/>
                  <a:gd name="connsiteY4" fmla="*/ 202676 h 510258"/>
                  <a:gd name="connsiteX5" fmla="*/ 366887 w 419230"/>
                  <a:gd name="connsiteY5" fmla="*/ 193875 h 510258"/>
                  <a:gd name="connsiteX6" fmla="*/ 356609 w 419230"/>
                  <a:gd name="connsiteY6" fmla="*/ 196491 h 510258"/>
                  <a:gd name="connsiteX7" fmla="*/ 310240 w 419230"/>
                  <a:gd name="connsiteY7" fmla="*/ 249777 h 510258"/>
                  <a:gd name="connsiteX8" fmla="*/ 196709 w 419230"/>
                  <a:gd name="connsiteY8" fmla="*/ 249777 h 510258"/>
                  <a:gd name="connsiteX9" fmla="*/ 280364 w 419230"/>
                  <a:gd name="connsiteY9" fmla="*/ 166280 h 510258"/>
                  <a:gd name="connsiteX10" fmla="*/ 340356 w 419230"/>
                  <a:gd name="connsiteY10" fmla="*/ 167232 h 510258"/>
                  <a:gd name="connsiteX11" fmla="*/ 349917 w 419230"/>
                  <a:gd name="connsiteY11" fmla="*/ 157954 h 510258"/>
                  <a:gd name="connsiteX12" fmla="*/ 340595 w 419230"/>
                  <a:gd name="connsiteY12" fmla="*/ 148439 h 510258"/>
                  <a:gd name="connsiteX13" fmla="*/ 298768 w 419230"/>
                  <a:gd name="connsiteY13" fmla="*/ 147725 h 510258"/>
                  <a:gd name="connsiteX14" fmla="*/ 350634 w 419230"/>
                  <a:gd name="connsiteY14" fmla="*/ 96105 h 510258"/>
                  <a:gd name="connsiteX15" fmla="*/ 350634 w 419230"/>
                  <a:gd name="connsiteY15" fmla="*/ 82783 h 510258"/>
                  <a:gd name="connsiteX16" fmla="*/ 337249 w 419230"/>
                  <a:gd name="connsiteY16" fmla="*/ 82783 h 510258"/>
                  <a:gd name="connsiteX17" fmla="*/ 285861 w 419230"/>
                  <a:gd name="connsiteY17" fmla="*/ 133928 h 510258"/>
                  <a:gd name="connsiteX18" fmla="*/ 285861 w 419230"/>
                  <a:gd name="connsiteY18" fmla="*/ 89444 h 510258"/>
                  <a:gd name="connsiteX19" fmla="*/ 276539 w 419230"/>
                  <a:gd name="connsiteY19" fmla="*/ 80167 h 510258"/>
                  <a:gd name="connsiteX20" fmla="*/ 267218 w 419230"/>
                  <a:gd name="connsiteY20" fmla="*/ 89444 h 510258"/>
                  <a:gd name="connsiteX21" fmla="*/ 267218 w 419230"/>
                  <a:gd name="connsiteY21" fmla="*/ 152721 h 510258"/>
                  <a:gd name="connsiteX22" fmla="*/ 179500 w 419230"/>
                  <a:gd name="connsiteY22" fmla="*/ 240024 h 510258"/>
                  <a:gd name="connsiteX23" fmla="*/ 179500 w 419230"/>
                  <a:gd name="connsiteY23" fmla="*/ 108475 h 510258"/>
                  <a:gd name="connsiteX24" fmla="*/ 222761 w 419230"/>
                  <a:gd name="connsiteY24" fmla="*/ 66845 h 510258"/>
                  <a:gd name="connsiteX25" fmla="*/ 222761 w 419230"/>
                  <a:gd name="connsiteY25" fmla="*/ 53524 h 510258"/>
                  <a:gd name="connsiteX26" fmla="*/ 209376 w 419230"/>
                  <a:gd name="connsiteY26" fmla="*/ 53286 h 510258"/>
                  <a:gd name="connsiteX27" fmla="*/ 179261 w 419230"/>
                  <a:gd name="connsiteY27" fmla="*/ 82307 h 510258"/>
                  <a:gd name="connsiteX28" fmla="*/ 179261 w 419230"/>
                  <a:gd name="connsiteY28" fmla="*/ 9277 h 510258"/>
                  <a:gd name="connsiteX29" fmla="*/ 169939 w 419230"/>
                  <a:gd name="connsiteY29" fmla="*/ 0 h 510258"/>
                  <a:gd name="connsiteX30" fmla="*/ 160618 w 419230"/>
                  <a:gd name="connsiteY30" fmla="*/ 9277 h 510258"/>
                  <a:gd name="connsiteX31" fmla="*/ 160618 w 419230"/>
                  <a:gd name="connsiteY31" fmla="*/ 94439 h 510258"/>
                  <a:gd name="connsiteX32" fmla="*/ 157749 w 419230"/>
                  <a:gd name="connsiteY32" fmla="*/ 94439 h 510258"/>
                  <a:gd name="connsiteX33" fmla="*/ 123092 w 419230"/>
                  <a:gd name="connsiteY33" fmla="*/ 98483 h 510258"/>
                  <a:gd name="connsiteX34" fmla="*/ 116161 w 419230"/>
                  <a:gd name="connsiteY34" fmla="*/ 109664 h 510258"/>
                  <a:gd name="connsiteX35" fmla="*/ 127634 w 419230"/>
                  <a:gd name="connsiteY35" fmla="*/ 116563 h 510258"/>
                  <a:gd name="connsiteX36" fmla="*/ 157988 w 419230"/>
                  <a:gd name="connsiteY36" fmla="*/ 112994 h 510258"/>
                  <a:gd name="connsiteX37" fmla="*/ 160857 w 419230"/>
                  <a:gd name="connsiteY37" fmla="*/ 112994 h 510258"/>
                  <a:gd name="connsiteX38" fmla="*/ 160857 w 419230"/>
                  <a:gd name="connsiteY38" fmla="*/ 403211 h 510258"/>
                  <a:gd name="connsiteX39" fmla="*/ 154642 w 419230"/>
                  <a:gd name="connsiteY39" fmla="*/ 403687 h 510258"/>
                  <a:gd name="connsiteX40" fmla="*/ 105166 w 419230"/>
                  <a:gd name="connsiteY40" fmla="*/ 392982 h 510258"/>
                  <a:gd name="connsiteX41" fmla="*/ 43023 w 419230"/>
                  <a:gd name="connsiteY41" fmla="*/ 339221 h 510258"/>
                  <a:gd name="connsiteX42" fmla="*/ 19121 w 419230"/>
                  <a:gd name="connsiteY42" fmla="*/ 258579 h 510258"/>
                  <a:gd name="connsiteX43" fmla="*/ 32506 w 419230"/>
                  <a:gd name="connsiteY43" fmla="*/ 196967 h 510258"/>
                  <a:gd name="connsiteX44" fmla="*/ 69075 w 419230"/>
                  <a:gd name="connsiteY44" fmla="*/ 147963 h 510258"/>
                  <a:gd name="connsiteX45" fmla="*/ 69792 w 419230"/>
                  <a:gd name="connsiteY45" fmla="*/ 134642 h 510258"/>
                  <a:gd name="connsiteX46" fmla="*/ 56407 w 419230"/>
                  <a:gd name="connsiteY46" fmla="*/ 133928 h 510258"/>
                  <a:gd name="connsiteX47" fmla="*/ 15297 w 419230"/>
                  <a:gd name="connsiteY47" fmla="*/ 189117 h 510258"/>
                  <a:gd name="connsiteX48" fmla="*/ 0 w 419230"/>
                  <a:gd name="connsiteY48" fmla="*/ 258579 h 510258"/>
                  <a:gd name="connsiteX49" fmla="*/ 27009 w 419230"/>
                  <a:gd name="connsiteY49" fmla="*/ 349450 h 510258"/>
                  <a:gd name="connsiteX50" fmla="*/ 97040 w 419230"/>
                  <a:gd name="connsiteY50" fmla="*/ 409872 h 510258"/>
                  <a:gd name="connsiteX51" fmla="*/ 147711 w 419230"/>
                  <a:gd name="connsiteY51" fmla="*/ 422004 h 510258"/>
                  <a:gd name="connsiteX52" fmla="*/ 116878 w 419230"/>
                  <a:gd name="connsiteY52" fmla="*/ 454356 h 510258"/>
                  <a:gd name="connsiteX53" fmla="*/ 117117 w 419230"/>
                  <a:gd name="connsiteY53" fmla="*/ 467678 h 510258"/>
                  <a:gd name="connsiteX54" fmla="*/ 130502 w 419230"/>
                  <a:gd name="connsiteY54" fmla="*/ 467440 h 510258"/>
                  <a:gd name="connsiteX55" fmla="*/ 160857 w 419230"/>
                  <a:gd name="connsiteY55" fmla="*/ 435801 h 510258"/>
                  <a:gd name="connsiteX56" fmla="*/ 160857 w 419230"/>
                  <a:gd name="connsiteY56" fmla="*/ 500981 h 510258"/>
                  <a:gd name="connsiteX57" fmla="*/ 170178 w 419230"/>
                  <a:gd name="connsiteY57" fmla="*/ 510259 h 510258"/>
                  <a:gd name="connsiteX58" fmla="*/ 179500 w 419230"/>
                  <a:gd name="connsiteY58" fmla="*/ 500981 h 510258"/>
                  <a:gd name="connsiteX59" fmla="*/ 179500 w 419230"/>
                  <a:gd name="connsiteY59" fmla="*/ 435801 h 510258"/>
                  <a:gd name="connsiteX60" fmla="*/ 209854 w 419230"/>
                  <a:gd name="connsiteY60" fmla="*/ 467440 h 510258"/>
                  <a:gd name="connsiteX61" fmla="*/ 209854 w 419230"/>
                  <a:gd name="connsiteY61" fmla="*/ 467440 h 510258"/>
                  <a:gd name="connsiteX62" fmla="*/ 216547 w 419230"/>
                  <a:gd name="connsiteY62" fmla="*/ 470294 h 510258"/>
                  <a:gd name="connsiteX63" fmla="*/ 225868 w 419230"/>
                  <a:gd name="connsiteY63" fmla="*/ 461017 h 510258"/>
                  <a:gd name="connsiteX64" fmla="*/ 223239 w 419230"/>
                  <a:gd name="connsiteY64" fmla="*/ 454594 h 510258"/>
                  <a:gd name="connsiteX65" fmla="*/ 179261 w 419230"/>
                  <a:gd name="connsiteY65" fmla="*/ 408683 h 510258"/>
                  <a:gd name="connsiteX66" fmla="*/ 179261 w 419230"/>
                  <a:gd name="connsiteY66" fmla="*/ 276896 h 510258"/>
                  <a:gd name="connsiteX67" fmla="*/ 266979 w 419230"/>
                  <a:gd name="connsiteY67" fmla="*/ 364199 h 510258"/>
                  <a:gd name="connsiteX68" fmla="*/ 266979 w 419230"/>
                  <a:gd name="connsiteY68" fmla="*/ 427475 h 510258"/>
                  <a:gd name="connsiteX69" fmla="*/ 276300 w 419230"/>
                  <a:gd name="connsiteY69" fmla="*/ 436753 h 510258"/>
                  <a:gd name="connsiteX70" fmla="*/ 285622 w 419230"/>
                  <a:gd name="connsiteY70" fmla="*/ 427475 h 510258"/>
                  <a:gd name="connsiteX71" fmla="*/ 285622 w 419230"/>
                  <a:gd name="connsiteY71" fmla="*/ 382991 h 510258"/>
                  <a:gd name="connsiteX72" fmla="*/ 337010 w 419230"/>
                  <a:gd name="connsiteY72" fmla="*/ 434136 h 510258"/>
                  <a:gd name="connsiteX73" fmla="*/ 350395 w 419230"/>
                  <a:gd name="connsiteY73" fmla="*/ 434136 h 510258"/>
                  <a:gd name="connsiteX74" fmla="*/ 350395 w 419230"/>
                  <a:gd name="connsiteY74" fmla="*/ 420815 h 510258"/>
                  <a:gd name="connsiteX75" fmla="*/ 299485 w 419230"/>
                  <a:gd name="connsiteY75" fmla="*/ 370146 h 510258"/>
                  <a:gd name="connsiteX76" fmla="*/ 343463 w 419230"/>
                  <a:gd name="connsiteY76" fmla="*/ 371097 h 510258"/>
                  <a:gd name="connsiteX77" fmla="*/ 343463 w 419230"/>
                  <a:gd name="connsiteY77" fmla="*/ 371097 h 510258"/>
                  <a:gd name="connsiteX78" fmla="*/ 350395 w 419230"/>
                  <a:gd name="connsiteY78" fmla="*/ 368243 h 510258"/>
                  <a:gd name="connsiteX79" fmla="*/ 350395 w 419230"/>
                  <a:gd name="connsiteY79" fmla="*/ 354921 h 510258"/>
                  <a:gd name="connsiteX80" fmla="*/ 350395 w 419230"/>
                  <a:gd name="connsiteY80" fmla="*/ 354921 h 510258"/>
                  <a:gd name="connsiteX81" fmla="*/ 343941 w 419230"/>
                  <a:gd name="connsiteY81" fmla="*/ 352304 h 510258"/>
                  <a:gd name="connsiteX82" fmla="*/ 280125 w 419230"/>
                  <a:gd name="connsiteY82" fmla="*/ 350877 h 510258"/>
                  <a:gd name="connsiteX83" fmla="*/ 196470 w 419230"/>
                  <a:gd name="connsiteY83" fmla="*/ 267618 h 510258"/>
                  <a:gd name="connsiteX84" fmla="*/ 309523 w 419230"/>
                  <a:gd name="connsiteY84" fmla="*/ 267618 h 510258"/>
                  <a:gd name="connsiteX85" fmla="*/ 351590 w 419230"/>
                  <a:gd name="connsiteY85" fmla="*/ 319715 h 510258"/>
                  <a:gd name="connsiteX86" fmla="*/ 364736 w 419230"/>
                  <a:gd name="connsiteY86" fmla="*/ 321142 h 510258"/>
                  <a:gd name="connsiteX87" fmla="*/ 366170 w 419230"/>
                  <a:gd name="connsiteY87" fmla="*/ 308058 h 510258"/>
                  <a:gd name="connsiteX88" fmla="*/ 333664 w 419230"/>
                  <a:gd name="connsiteY88" fmla="*/ 267856 h 510258"/>
                  <a:gd name="connsiteX89" fmla="*/ 409909 w 419230"/>
                  <a:gd name="connsiteY89" fmla="*/ 267856 h 510258"/>
                  <a:gd name="connsiteX90" fmla="*/ 419231 w 419230"/>
                  <a:gd name="connsiteY90" fmla="*/ 258579 h 510258"/>
                  <a:gd name="connsiteX91" fmla="*/ 409909 w 419230"/>
                  <a:gd name="connsiteY91" fmla="*/ 249301 h 510258"/>
                  <a:gd name="connsiteX92" fmla="*/ 409909 w 419230"/>
                  <a:gd name="connsiteY92" fmla="*/ 249301 h 51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19230" h="510258">
                    <a:moveTo>
                      <a:pt x="410148" y="250015"/>
                    </a:moveTo>
                    <a:lnTo>
                      <a:pt x="334859" y="250015"/>
                    </a:lnTo>
                    <a:cubicBezTo>
                      <a:pt x="334859" y="250015"/>
                      <a:pt x="370711" y="208861"/>
                      <a:pt x="370711" y="208861"/>
                    </a:cubicBezTo>
                    <a:lnTo>
                      <a:pt x="370711" y="208861"/>
                    </a:lnTo>
                    <a:cubicBezTo>
                      <a:pt x="372145" y="207196"/>
                      <a:pt x="373101" y="205055"/>
                      <a:pt x="373101" y="202676"/>
                    </a:cubicBezTo>
                    <a:cubicBezTo>
                      <a:pt x="373101" y="198870"/>
                      <a:pt x="370711" y="195302"/>
                      <a:pt x="366887" y="193875"/>
                    </a:cubicBezTo>
                    <a:cubicBezTo>
                      <a:pt x="363302" y="192447"/>
                      <a:pt x="358999" y="193637"/>
                      <a:pt x="356609" y="196491"/>
                    </a:cubicBezTo>
                    <a:lnTo>
                      <a:pt x="310240" y="249777"/>
                    </a:lnTo>
                    <a:lnTo>
                      <a:pt x="196709" y="249777"/>
                    </a:lnTo>
                    <a:cubicBezTo>
                      <a:pt x="196709" y="249777"/>
                      <a:pt x="280364" y="166280"/>
                      <a:pt x="280364" y="166280"/>
                    </a:cubicBezTo>
                    <a:lnTo>
                      <a:pt x="340356" y="167232"/>
                    </a:lnTo>
                    <a:cubicBezTo>
                      <a:pt x="345615" y="167232"/>
                      <a:pt x="349917" y="163188"/>
                      <a:pt x="349917" y="157954"/>
                    </a:cubicBezTo>
                    <a:cubicBezTo>
                      <a:pt x="349917" y="152721"/>
                      <a:pt x="345854" y="148439"/>
                      <a:pt x="340595" y="148439"/>
                    </a:cubicBezTo>
                    <a:lnTo>
                      <a:pt x="298768" y="147725"/>
                    </a:lnTo>
                    <a:lnTo>
                      <a:pt x="350634" y="96105"/>
                    </a:lnTo>
                    <a:cubicBezTo>
                      <a:pt x="354219" y="92536"/>
                      <a:pt x="354219" y="86589"/>
                      <a:pt x="350634" y="82783"/>
                    </a:cubicBezTo>
                    <a:cubicBezTo>
                      <a:pt x="347049" y="79215"/>
                      <a:pt x="341073" y="79215"/>
                      <a:pt x="337249" y="82783"/>
                    </a:cubicBezTo>
                    <a:lnTo>
                      <a:pt x="285861" y="133928"/>
                    </a:lnTo>
                    <a:lnTo>
                      <a:pt x="285861" y="89444"/>
                    </a:lnTo>
                    <a:cubicBezTo>
                      <a:pt x="285861" y="84211"/>
                      <a:pt x="281559" y="80167"/>
                      <a:pt x="276539" y="80167"/>
                    </a:cubicBezTo>
                    <a:cubicBezTo>
                      <a:pt x="271520" y="80167"/>
                      <a:pt x="267218" y="84448"/>
                      <a:pt x="267218" y="89444"/>
                    </a:cubicBezTo>
                    <a:lnTo>
                      <a:pt x="267218" y="152721"/>
                    </a:lnTo>
                    <a:lnTo>
                      <a:pt x="179500" y="240024"/>
                    </a:lnTo>
                    <a:lnTo>
                      <a:pt x="179500" y="108475"/>
                    </a:lnTo>
                    <a:lnTo>
                      <a:pt x="222761" y="66845"/>
                    </a:lnTo>
                    <a:cubicBezTo>
                      <a:pt x="226585" y="63277"/>
                      <a:pt x="226585" y="57330"/>
                      <a:pt x="222761" y="53524"/>
                    </a:cubicBezTo>
                    <a:cubicBezTo>
                      <a:pt x="219176" y="49718"/>
                      <a:pt x="213201" y="49718"/>
                      <a:pt x="209376" y="53286"/>
                    </a:cubicBezTo>
                    <a:lnTo>
                      <a:pt x="179261" y="82307"/>
                    </a:lnTo>
                    <a:lnTo>
                      <a:pt x="179261" y="9277"/>
                    </a:lnTo>
                    <a:cubicBezTo>
                      <a:pt x="179261" y="4044"/>
                      <a:pt x="174958" y="0"/>
                      <a:pt x="169939" y="0"/>
                    </a:cubicBezTo>
                    <a:cubicBezTo>
                      <a:pt x="164920" y="0"/>
                      <a:pt x="160618" y="4282"/>
                      <a:pt x="160618" y="9277"/>
                    </a:cubicBezTo>
                    <a:lnTo>
                      <a:pt x="160618" y="94439"/>
                    </a:lnTo>
                    <a:cubicBezTo>
                      <a:pt x="160618" y="94439"/>
                      <a:pt x="158705" y="94439"/>
                      <a:pt x="157749" y="94439"/>
                    </a:cubicBezTo>
                    <a:cubicBezTo>
                      <a:pt x="146038" y="94439"/>
                      <a:pt x="134326" y="95867"/>
                      <a:pt x="123092" y="98483"/>
                    </a:cubicBezTo>
                    <a:cubicBezTo>
                      <a:pt x="118073" y="99673"/>
                      <a:pt x="114966" y="104668"/>
                      <a:pt x="116161" y="109664"/>
                    </a:cubicBezTo>
                    <a:cubicBezTo>
                      <a:pt x="117356" y="114660"/>
                      <a:pt x="122375" y="117752"/>
                      <a:pt x="127634" y="116563"/>
                    </a:cubicBezTo>
                    <a:cubicBezTo>
                      <a:pt x="137433" y="114184"/>
                      <a:pt x="147711" y="112994"/>
                      <a:pt x="157988" y="112994"/>
                    </a:cubicBezTo>
                    <a:cubicBezTo>
                      <a:pt x="158944" y="112994"/>
                      <a:pt x="159901" y="112994"/>
                      <a:pt x="160857" y="112994"/>
                    </a:cubicBezTo>
                    <a:lnTo>
                      <a:pt x="160857" y="403211"/>
                    </a:lnTo>
                    <a:cubicBezTo>
                      <a:pt x="158705" y="403211"/>
                      <a:pt x="156793" y="403687"/>
                      <a:pt x="154642" y="403687"/>
                    </a:cubicBezTo>
                    <a:cubicBezTo>
                      <a:pt x="137433" y="403687"/>
                      <a:pt x="120463" y="400119"/>
                      <a:pt x="105166" y="392982"/>
                    </a:cubicBezTo>
                    <a:cubicBezTo>
                      <a:pt x="79831" y="381326"/>
                      <a:pt x="58080" y="362533"/>
                      <a:pt x="43023" y="339221"/>
                    </a:cubicBezTo>
                    <a:cubicBezTo>
                      <a:pt x="27726" y="315908"/>
                      <a:pt x="19121" y="288314"/>
                      <a:pt x="19121" y="258579"/>
                    </a:cubicBezTo>
                    <a:cubicBezTo>
                      <a:pt x="19121" y="236456"/>
                      <a:pt x="23901" y="215760"/>
                      <a:pt x="32506" y="196967"/>
                    </a:cubicBezTo>
                    <a:cubicBezTo>
                      <a:pt x="41110" y="178174"/>
                      <a:pt x="53539" y="161522"/>
                      <a:pt x="69075" y="147963"/>
                    </a:cubicBezTo>
                    <a:cubicBezTo>
                      <a:pt x="72899" y="144395"/>
                      <a:pt x="73377" y="138686"/>
                      <a:pt x="69792" y="134642"/>
                    </a:cubicBezTo>
                    <a:cubicBezTo>
                      <a:pt x="66446" y="130836"/>
                      <a:pt x="60471" y="130360"/>
                      <a:pt x="56407" y="133928"/>
                    </a:cubicBezTo>
                    <a:cubicBezTo>
                      <a:pt x="39198" y="149153"/>
                      <a:pt x="25096" y="167945"/>
                      <a:pt x="15297" y="189117"/>
                    </a:cubicBezTo>
                    <a:cubicBezTo>
                      <a:pt x="5497" y="210288"/>
                      <a:pt x="0" y="233839"/>
                      <a:pt x="0" y="258579"/>
                    </a:cubicBezTo>
                    <a:cubicBezTo>
                      <a:pt x="0" y="292120"/>
                      <a:pt x="10039" y="323283"/>
                      <a:pt x="27009" y="349450"/>
                    </a:cubicBezTo>
                    <a:cubicBezTo>
                      <a:pt x="44218" y="375617"/>
                      <a:pt x="68358" y="396551"/>
                      <a:pt x="97040" y="409872"/>
                    </a:cubicBezTo>
                    <a:cubicBezTo>
                      <a:pt x="113054" y="417246"/>
                      <a:pt x="130263" y="421053"/>
                      <a:pt x="147711" y="422004"/>
                    </a:cubicBezTo>
                    <a:lnTo>
                      <a:pt x="116878" y="454356"/>
                    </a:lnTo>
                    <a:cubicBezTo>
                      <a:pt x="113293" y="458162"/>
                      <a:pt x="113532" y="464109"/>
                      <a:pt x="117117" y="467678"/>
                    </a:cubicBezTo>
                    <a:cubicBezTo>
                      <a:pt x="120941" y="471246"/>
                      <a:pt x="126917" y="471008"/>
                      <a:pt x="130502" y="467440"/>
                    </a:cubicBezTo>
                    <a:lnTo>
                      <a:pt x="160857" y="435801"/>
                    </a:lnTo>
                    <a:lnTo>
                      <a:pt x="160857" y="500981"/>
                    </a:lnTo>
                    <a:cubicBezTo>
                      <a:pt x="160857" y="506215"/>
                      <a:pt x="165159" y="510259"/>
                      <a:pt x="170178" y="510259"/>
                    </a:cubicBezTo>
                    <a:cubicBezTo>
                      <a:pt x="175197" y="510259"/>
                      <a:pt x="179500" y="505977"/>
                      <a:pt x="179500" y="500981"/>
                    </a:cubicBezTo>
                    <a:lnTo>
                      <a:pt x="179500" y="435801"/>
                    </a:lnTo>
                    <a:lnTo>
                      <a:pt x="209854" y="467440"/>
                    </a:lnTo>
                    <a:lnTo>
                      <a:pt x="209854" y="467440"/>
                    </a:lnTo>
                    <a:cubicBezTo>
                      <a:pt x="211528" y="469105"/>
                      <a:pt x="213918" y="470294"/>
                      <a:pt x="216547" y="470294"/>
                    </a:cubicBezTo>
                    <a:cubicBezTo>
                      <a:pt x="221805" y="470294"/>
                      <a:pt x="225868" y="466012"/>
                      <a:pt x="225868" y="461017"/>
                    </a:cubicBezTo>
                    <a:cubicBezTo>
                      <a:pt x="225868" y="458638"/>
                      <a:pt x="224912" y="456259"/>
                      <a:pt x="223239" y="454594"/>
                    </a:cubicBezTo>
                    <a:lnTo>
                      <a:pt x="179261" y="408683"/>
                    </a:lnTo>
                    <a:lnTo>
                      <a:pt x="179261" y="276896"/>
                    </a:lnTo>
                    <a:lnTo>
                      <a:pt x="266979" y="364199"/>
                    </a:lnTo>
                    <a:lnTo>
                      <a:pt x="266979" y="427475"/>
                    </a:lnTo>
                    <a:cubicBezTo>
                      <a:pt x="266979" y="432709"/>
                      <a:pt x="271281" y="436753"/>
                      <a:pt x="276300" y="436753"/>
                    </a:cubicBezTo>
                    <a:cubicBezTo>
                      <a:pt x="281320" y="436753"/>
                      <a:pt x="285622" y="432471"/>
                      <a:pt x="285622" y="427475"/>
                    </a:cubicBezTo>
                    <a:lnTo>
                      <a:pt x="285622" y="382991"/>
                    </a:lnTo>
                    <a:lnTo>
                      <a:pt x="337010" y="434136"/>
                    </a:lnTo>
                    <a:cubicBezTo>
                      <a:pt x="340595" y="437704"/>
                      <a:pt x="346571" y="437704"/>
                      <a:pt x="350395" y="434136"/>
                    </a:cubicBezTo>
                    <a:cubicBezTo>
                      <a:pt x="353980" y="430568"/>
                      <a:pt x="353980" y="424621"/>
                      <a:pt x="350395" y="420815"/>
                    </a:cubicBezTo>
                    <a:lnTo>
                      <a:pt x="299485" y="370146"/>
                    </a:lnTo>
                    <a:lnTo>
                      <a:pt x="343463" y="371097"/>
                    </a:lnTo>
                    <a:lnTo>
                      <a:pt x="343463" y="371097"/>
                    </a:lnTo>
                    <a:cubicBezTo>
                      <a:pt x="345854" y="371097"/>
                      <a:pt x="348483" y="370146"/>
                      <a:pt x="350395" y="368243"/>
                    </a:cubicBezTo>
                    <a:cubicBezTo>
                      <a:pt x="353980" y="364674"/>
                      <a:pt x="353980" y="358727"/>
                      <a:pt x="350395" y="354921"/>
                    </a:cubicBezTo>
                    <a:lnTo>
                      <a:pt x="350395" y="354921"/>
                    </a:lnTo>
                    <a:cubicBezTo>
                      <a:pt x="348722" y="353256"/>
                      <a:pt x="346332" y="352304"/>
                      <a:pt x="343941" y="352304"/>
                    </a:cubicBezTo>
                    <a:lnTo>
                      <a:pt x="280125" y="350877"/>
                    </a:lnTo>
                    <a:lnTo>
                      <a:pt x="196470" y="267618"/>
                    </a:lnTo>
                    <a:lnTo>
                      <a:pt x="309523" y="267618"/>
                    </a:lnTo>
                    <a:cubicBezTo>
                      <a:pt x="309523" y="267618"/>
                      <a:pt x="351590" y="319715"/>
                      <a:pt x="351590" y="319715"/>
                    </a:cubicBezTo>
                    <a:cubicBezTo>
                      <a:pt x="354936" y="323759"/>
                      <a:pt x="360672" y="324472"/>
                      <a:pt x="364736" y="321142"/>
                    </a:cubicBezTo>
                    <a:cubicBezTo>
                      <a:pt x="368799" y="317811"/>
                      <a:pt x="369516" y="312102"/>
                      <a:pt x="366170" y="308058"/>
                    </a:cubicBezTo>
                    <a:lnTo>
                      <a:pt x="333664" y="267856"/>
                    </a:lnTo>
                    <a:lnTo>
                      <a:pt x="409909" y="267856"/>
                    </a:lnTo>
                    <a:cubicBezTo>
                      <a:pt x="415168" y="267856"/>
                      <a:pt x="419231" y="263812"/>
                      <a:pt x="419231" y="258579"/>
                    </a:cubicBezTo>
                    <a:cubicBezTo>
                      <a:pt x="419231" y="253345"/>
                      <a:pt x="414929" y="249301"/>
                      <a:pt x="409909" y="249301"/>
                    </a:cubicBezTo>
                    <a:lnTo>
                      <a:pt x="409909" y="249301"/>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40" name="Freeform 39">
                <a:extLst>
                  <a:ext uri="{FF2B5EF4-FFF2-40B4-BE49-F238E27FC236}">
                    <a16:creationId xmlns:a16="http://schemas.microsoft.com/office/drawing/2014/main" id="{16C9FEC1-D6A9-C3AA-E652-E65C959FA811}"/>
                  </a:ext>
                </a:extLst>
              </p:cNvPr>
              <p:cNvSpPr/>
              <p:nvPr/>
            </p:nvSpPr>
            <p:spPr>
              <a:xfrm>
                <a:off x="1176910" y="5550000"/>
                <a:ext cx="73735" cy="73386"/>
              </a:xfrm>
              <a:custGeom>
                <a:avLst/>
                <a:gdLst>
                  <a:gd name="connsiteX0" fmla="*/ 57662 w 73735"/>
                  <a:gd name="connsiteY0" fmla="*/ 2676 h 73386"/>
                  <a:gd name="connsiteX1" fmla="*/ 2689 w 73735"/>
                  <a:gd name="connsiteY1" fmla="*/ 57389 h 73386"/>
                  <a:gd name="connsiteX2" fmla="*/ 2689 w 73735"/>
                  <a:gd name="connsiteY2" fmla="*/ 70711 h 73386"/>
                  <a:gd name="connsiteX3" fmla="*/ 16074 w 73735"/>
                  <a:gd name="connsiteY3" fmla="*/ 70711 h 73386"/>
                  <a:gd name="connsiteX4" fmla="*/ 71047 w 73735"/>
                  <a:gd name="connsiteY4" fmla="*/ 15998 h 73386"/>
                  <a:gd name="connsiteX5" fmla="*/ 71047 w 73735"/>
                  <a:gd name="connsiteY5" fmla="*/ 2676 h 73386"/>
                  <a:gd name="connsiteX6" fmla="*/ 57662 w 73735"/>
                  <a:gd name="connsiteY6" fmla="*/ 2676 h 73386"/>
                  <a:gd name="connsiteX7" fmla="*/ 57662 w 73735"/>
                  <a:gd name="connsiteY7" fmla="*/ 2676 h 7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35" h="73386">
                    <a:moveTo>
                      <a:pt x="57662" y="2676"/>
                    </a:moveTo>
                    <a:lnTo>
                      <a:pt x="2689" y="57389"/>
                    </a:lnTo>
                    <a:cubicBezTo>
                      <a:pt x="-896" y="60957"/>
                      <a:pt x="-896" y="66905"/>
                      <a:pt x="2689" y="70711"/>
                    </a:cubicBezTo>
                    <a:cubicBezTo>
                      <a:pt x="6274" y="74279"/>
                      <a:pt x="12249" y="74279"/>
                      <a:pt x="16074" y="70711"/>
                    </a:cubicBezTo>
                    <a:lnTo>
                      <a:pt x="71047" y="15998"/>
                    </a:lnTo>
                    <a:cubicBezTo>
                      <a:pt x="74632" y="12429"/>
                      <a:pt x="74632" y="6482"/>
                      <a:pt x="71047" y="2676"/>
                    </a:cubicBezTo>
                    <a:cubicBezTo>
                      <a:pt x="67462" y="-892"/>
                      <a:pt x="61486" y="-892"/>
                      <a:pt x="57662" y="2676"/>
                    </a:cubicBezTo>
                    <a:lnTo>
                      <a:pt x="57662" y="2676"/>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41" name="Freeform 40">
                <a:extLst>
                  <a:ext uri="{FF2B5EF4-FFF2-40B4-BE49-F238E27FC236}">
                    <a16:creationId xmlns:a16="http://schemas.microsoft.com/office/drawing/2014/main" id="{4D9A6D25-36FC-8515-945D-16EDDF7665E0}"/>
                  </a:ext>
                </a:extLst>
              </p:cNvPr>
              <p:cNvSpPr/>
              <p:nvPr/>
            </p:nvSpPr>
            <p:spPr>
              <a:xfrm>
                <a:off x="1091403" y="5414466"/>
                <a:ext cx="96322" cy="18554"/>
              </a:xfrm>
              <a:custGeom>
                <a:avLst/>
                <a:gdLst>
                  <a:gd name="connsiteX0" fmla="*/ 96323 w 96322"/>
                  <a:gd name="connsiteY0" fmla="*/ 9277 h 18554"/>
                  <a:gd name="connsiteX1" fmla="*/ 87001 w 96322"/>
                  <a:gd name="connsiteY1" fmla="*/ 0 h 18554"/>
                  <a:gd name="connsiteX2" fmla="*/ 9322 w 96322"/>
                  <a:gd name="connsiteY2" fmla="*/ 0 h 18554"/>
                  <a:gd name="connsiteX3" fmla="*/ 0 w 96322"/>
                  <a:gd name="connsiteY3" fmla="*/ 9277 h 18554"/>
                  <a:gd name="connsiteX4" fmla="*/ 9322 w 96322"/>
                  <a:gd name="connsiteY4" fmla="*/ 18555 h 18554"/>
                  <a:gd name="connsiteX5" fmla="*/ 87001 w 96322"/>
                  <a:gd name="connsiteY5" fmla="*/ 18555 h 18554"/>
                  <a:gd name="connsiteX6" fmla="*/ 96323 w 96322"/>
                  <a:gd name="connsiteY6" fmla="*/ 9277 h 18554"/>
                  <a:gd name="connsiteX7" fmla="*/ 96323 w 96322"/>
                  <a:gd name="connsiteY7" fmla="*/ 9277 h 1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322" h="18554">
                    <a:moveTo>
                      <a:pt x="96323" y="9277"/>
                    </a:moveTo>
                    <a:cubicBezTo>
                      <a:pt x="96323" y="4044"/>
                      <a:pt x="92020" y="0"/>
                      <a:pt x="87001" y="0"/>
                    </a:cubicBezTo>
                    <a:lnTo>
                      <a:pt x="9322" y="0"/>
                    </a:lnTo>
                    <a:cubicBezTo>
                      <a:pt x="4063" y="0"/>
                      <a:pt x="0" y="4282"/>
                      <a:pt x="0" y="9277"/>
                    </a:cubicBezTo>
                    <a:cubicBezTo>
                      <a:pt x="0" y="14273"/>
                      <a:pt x="4302" y="18555"/>
                      <a:pt x="9322" y="18555"/>
                    </a:cubicBezTo>
                    <a:lnTo>
                      <a:pt x="87001" y="18555"/>
                    </a:lnTo>
                    <a:cubicBezTo>
                      <a:pt x="92259" y="18555"/>
                      <a:pt x="96323" y="14273"/>
                      <a:pt x="96323" y="9277"/>
                    </a:cubicBezTo>
                    <a:lnTo>
                      <a:pt x="96323" y="9277"/>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42" name="Freeform 41">
                <a:extLst>
                  <a:ext uri="{FF2B5EF4-FFF2-40B4-BE49-F238E27FC236}">
                    <a16:creationId xmlns:a16="http://schemas.microsoft.com/office/drawing/2014/main" id="{B9FBD6AE-ED95-345A-A849-7AF369B7CF81}"/>
                  </a:ext>
                </a:extLst>
              </p:cNvPr>
              <p:cNvSpPr/>
              <p:nvPr/>
            </p:nvSpPr>
            <p:spPr>
              <a:xfrm>
                <a:off x="1163287" y="5226480"/>
                <a:ext cx="73496" cy="73148"/>
              </a:xfrm>
              <a:custGeom>
                <a:avLst/>
                <a:gdLst>
                  <a:gd name="connsiteX0" fmla="*/ 70808 w 73496"/>
                  <a:gd name="connsiteY0" fmla="*/ 70473 h 73148"/>
                  <a:gd name="connsiteX1" fmla="*/ 70808 w 73496"/>
                  <a:gd name="connsiteY1" fmla="*/ 57151 h 73148"/>
                  <a:gd name="connsiteX2" fmla="*/ 16074 w 73496"/>
                  <a:gd name="connsiteY2" fmla="*/ 2676 h 73148"/>
                  <a:gd name="connsiteX3" fmla="*/ 2689 w 73496"/>
                  <a:gd name="connsiteY3" fmla="*/ 2676 h 73148"/>
                  <a:gd name="connsiteX4" fmla="*/ 2689 w 73496"/>
                  <a:gd name="connsiteY4" fmla="*/ 15998 h 73148"/>
                  <a:gd name="connsiteX5" fmla="*/ 57662 w 73496"/>
                  <a:gd name="connsiteY5" fmla="*/ 70473 h 73148"/>
                  <a:gd name="connsiteX6" fmla="*/ 71047 w 73496"/>
                  <a:gd name="connsiteY6" fmla="*/ 70473 h 73148"/>
                  <a:gd name="connsiteX7" fmla="*/ 71047 w 73496"/>
                  <a:gd name="connsiteY7" fmla="*/ 70473 h 7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96" h="73148">
                    <a:moveTo>
                      <a:pt x="70808" y="70473"/>
                    </a:moveTo>
                    <a:cubicBezTo>
                      <a:pt x="74393" y="66905"/>
                      <a:pt x="74393" y="60957"/>
                      <a:pt x="70808" y="57151"/>
                    </a:cubicBezTo>
                    <a:lnTo>
                      <a:pt x="16074" y="2676"/>
                    </a:lnTo>
                    <a:cubicBezTo>
                      <a:pt x="12488" y="-892"/>
                      <a:pt x="6513" y="-892"/>
                      <a:pt x="2689" y="2676"/>
                    </a:cubicBezTo>
                    <a:cubicBezTo>
                      <a:pt x="-896" y="6244"/>
                      <a:pt x="-896" y="12191"/>
                      <a:pt x="2689" y="15998"/>
                    </a:cubicBezTo>
                    <a:lnTo>
                      <a:pt x="57662" y="70473"/>
                    </a:lnTo>
                    <a:cubicBezTo>
                      <a:pt x="61247" y="74041"/>
                      <a:pt x="67223" y="74041"/>
                      <a:pt x="71047" y="70473"/>
                    </a:cubicBezTo>
                    <a:lnTo>
                      <a:pt x="71047" y="70473"/>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grpSp>
      </p:grpSp>
      <p:grpSp>
        <p:nvGrpSpPr>
          <p:cNvPr id="3" name="Group 2">
            <a:extLst>
              <a:ext uri="{FF2B5EF4-FFF2-40B4-BE49-F238E27FC236}">
                <a16:creationId xmlns:a16="http://schemas.microsoft.com/office/drawing/2014/main" id="{9EF28204-E320-ABC0-5471-B91D76E79629}"/>
              </a:ext>
            </a:extLst>
          </p:cNvPr>
          <p:cNvGrpSpPr/>
          <p:nvPr/>
        </p:nvGrpSpPr>
        <p:grpSpPr>
          <a:xfrm>
            <a:off x="249414" y="3071254"/>
            <a:ext cx="11538806" cy="1077217"/>
            <a:chOff x="249414" y="5484682"/>
            <a:chExt cx="11538806" cy="1077217"/>
          </a:xfrm>
        </p:grpSpPr>
        <p:grpSp>
          <p:nvGrpSpPr>
            <p:cNvPr id="24" name="Group 23">
              <a:extLst>
                <a:ext uri="{FF2B5EF4-FFF2-40B4-BE49-F238E27FC236}">
                  <a16:creationId xmlns:a16="http://schemas.microsoft.com/office/drawing/2014/main" id="{BBDA56A7-51DE-2AE8-1430-8562B8F7ED67}"/>
                </a:ext>
                <a:ext uri="{C183D7F6-B498-43B3-948B-1728B52AA6E4}">
                  <adec:decorative xmlns:adec="http://schemas.microsoft.com/office/drawing/2017/decorative" val="1"/>
                </a:ext>
              </a:extLst>
            </p:cNvPr>
            <p:cNvGrpSpPr/>
            <p:nvPr/>
          </p:nvGrpSpPr>
          <p:grpSpPr>
            <a:xfrm>
              <a:off x="1120115" y="5484682"/>
              <a:ext cx="10668105" cy="1077217"/>
              <a:chOff x="1097713" y="4922439"/>
              <a:chExt cx="10682388" cy="1094359"/>
            </a:xfrm>
          </p:grpSpPr>
          <p:sp>
            <p:nvSpPr>
              <p:cNvPr id="12" name="Rectangle 11">
                <a:extLst>
                  <a:ext uri="{FF2B5EF4-FFF2-40B4-BE49-F238E27FC236}">
                    <a16:creationId xmlns:a16="http://schemas.microsoft.com/office/drawing/2014/main" id="{DF690A47-B430-C24B-EB9A-D731B039DC28}"/>
                  </a:ext>
                </a:extLst>
              </p:cNvPr>
              <p:cNvSpPr/>
              <p:nvPr/>
            </p:nvSpPr>
            <p:spPr>
              <a:xfrm>
                <a:off x="1097713" y="4930788"/>
                <a:ext cx="10682388" cy="102424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Cond"/>
                  <a:ea typeface="+mn-ea"/>
                  <a:cs typeface="+mn-cs"/>
                </a:endParaRPr>
              </a:p>
            </p:txBody>
          </p:sp>
          <p:sp>
            <p:nvSpPr>
              <p:cNvPr id="7" name="TextBox 6">
                <a:extLst>
                  <a:ext uri="{FF2B5EF4-FFF2-40B4-BE49-F238E27FC236}">
                    <a16:creationId xmlns:a16="http://schemas.microsoft.com/office/drawing/2014/main" id="{828D572D-5CBC-603F-29D5-8A75BCF7304C}"/>
                  </a:ext>
                </a:extLst>
              </p:cNvPr>
              <p:cNvSpPr txBox="1"/>
              <p:nvPr/>
            </p:nvSpPr>
            <p:spPr>
              <a:xfrm>
                <a:off x="1255312" y="4922439"/>
                <a:ext cx="10037736" cy="1094359"/>
              </a:xfrm>
              <a:prstGeom prst="rect">
                <a:avLst/>
              </a:prstGeom>
              <a:noFill/>
            </p:spPr>
            <p:txBody>
              <a:bodyPr wrap="square" rtlCol="0">
                <a:spAutoFit/>
              </a:bodyPr>
              <a:lstStyle/>
              <a:p>
                <a:pPr lvl="0" defTabSz="914400" fontAlgn="base">
                  <a:defRPr/>
                </a:pPr>
                <a:r>
                  <a:rPr lang="es-419" sz="1600" b="1">
                    <a:solidFill>
                      <a:srgbClr val="212121"/>
                    </a:solidFill>
                    <a:latin typeface="Helvetica" panose="020B0604020202020204" pitchFamily="34" charset="0"/>
                    <a:ea typeface="Calibri" panose="020F0502020204030204" pitchFamily="34" charset="0"/>
                    <a:cs typeface="Helvetica" panose="020B0604020202020204" pitchFamily="34" charset="0"/>
                  </a:rPr>
                  <a:t>Alcance y participación </a:t>
                </a:r>
                <a:r>
                  <a:rPr kumimoji="0" lang="es-419" sz="1600" b="1" i="0" u="none" strike="noStrike" kern="1200" cap="none" spc="0" normalizeH="0" baseline="0" noProof="0">
                    <a:ln>
                      <a:noFill/>
                    </a:ln>
                    <a:solidFill>
                      <a:srgbClr val="2D2A30">
                        <a:lumMod val="90000"/>
                        <a:lumOff val="10000"/>
                      </a:srgbClr>
                    </a:solidFill>
                    <a:effectLst/>
                    <a:uLnTx/>
                    <a:uFillTx/>
                    <a:latin typeface="Helvetica" panose="020B0604020202020204" pitchFamily="34" charset="0"/>
                    <a:ea typeface="Calibri" panose="020F0502020204030204" pitchFamily="34" charset="0"/>
                    <a:cs typeface="Helvetica" panose="020B0604020202020204" pitchFamily="34" charset="0"/>
                  </a:rPr>
                  <a:t>(</a:t>
                </a:r>
                <a:r>
                  <a:rPr lang="es-419" sz="1600" b="1">
                    <a:solidFill>
                      <a:srgbClr val="212121"/>
                    </a:solidFill>
                    <a:latin typeface="Helvetica" panose="020B0604020202020204" pitchFamily="34" charset="0"/>
                    <a:ea typeface="Calibri" panose="020F0502020204030204" pitchFamily="34" charset="0"/>
                    <a:cs typeface="Helvetica" panose="020B0604020202020204" pitchFamily="34" charset="0"/>
                  </a:rPr>
                  <a:t>Fecha de lanzamiento</a:t>
                </a:r>
                <a:r>
                  <a:rPr kumimoji="0" lang="es-419" sz="1600" b="1" i="0" u="none" strike="noStrike" kern="1200" cap="none" spc="0" normalizeH="0" baseline="0" noProof="0">
                    <a:ln>
                      <a:noFill/>
                    </a:ln>
                    <a:solidFill>
                      <a:srgbClr val="2D2A30">
                        <a:lumMod val="90000"/>
                        <a:lumOff val="10000"/>
                      </a:srgbClr>
                    </a:solidFill>
                    <a:effectLst/>
                    <a:uLnTx/>
                    <a:uFillTx/>
                    <a:latin typeface="Helvetica" panose="020B0604020202020204" pitchFamily="34" charset="0"/>
                    <a:ea typeface="Calibri" panose="020F0502020204030204" pitchFamily="34" charset="0"/>
                    <a:cs typeface="Helvetica" panose="020B0604020202020204" pitchFamily="34" charset="0"/>
                  </a:rPr>
                  <a:t>, 3/1/24): </a:t>
                </a:r>
              </a:p>
              <a:p>
                <a:pPr lvl="0" defTabSz="914400" fontAlgn="base">
                  <a:defRPr/>
                </a:pPr>
                <a:r>
                  <a:rPr lang="es-419" sz="1600">
                    <a:solidFill>
                      <a:srgbClr val="212121"/>
                    </a:solidFill>
                    <a:latin typeface="Helvetica" panose="020B0604020202020204" pitchFamily="34" charset="0"/>
                    <a:ea typeface="Calibri" panose="020F0502020204030204" pitchFamily="34" charset="0"/>
                    <a:cs typeface="Helvetica" panose="020B0604020202020204" pitchFamily="34" charset="0"/>
                  </a:rPr>
                  <a:t>Estos beneficios incluyen alcance y enlaces a otros beneficios de Medicaid o no Medicaid, para los miembros de OHP en poblaciones elegibles de HRSN que se presume que son elegibles para los servicios de HRSN.</a:t>
                </a:r>
                <a:endParaRPr kumimoji="0" lang="es-419" sz="1600" b="0" i="0" u="none" strike="noStrike" kern="1200" cap="none" spc="0" normalizeH="0" baseline="0" noProof="0">
                  <a:ln>
                    <a:noFill/>
                  </a:ln>
                  <a:solidFill>
                    <a:srgbClr val="000608"/>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18" name="Rectangle 17">
                <a:extLst>
                  <a:ext uri="{FF2B5EF4-FFF2-40B4-BE49-F238E27FC236}">
                    <a16:creationId xmlns:a16="http://schemas.microsoft.com/office/drawing/2014/main" id="{F47F8FEA-63C4-3EC9-B10B-2445217F8D23}"/>
                  </a:ext>
                </a:extLst>
              </p:cNvPr>
              <p:cNvSpPr/>
              <p:nvPr/>
            </p:nvSpPr>
            <p:spPr>
              <a:xfrm>
                <a:off x="1099147" y="4934677"/>
                <a:ext cx="61899" cy="1016464"/>
              </a:xfrm>
              <a:prstGeom prst="rect">
                <a:avLst/>
              </a:prstGeom>
              <a:solidFill>
                <a:srgbClr val="A01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45" name="Graphic 39">
              <a:extLst>
                <a:ext uri="{FF2B5EF4-FFF2-40B4-BE49-F238E27FC236}">
                  <a16:creationId xmlns:a16="http://schemas.microsoft.com/office/drawing/2014/main" id="{0C0116BE-B6E1-A51A-0EAF-B8FDADE3F196}"/>
                </a:ext>
              </a:extLst>
            </p:cNvPr>
            <p:cNvGrpSpPr/>
            <p:nvPr/>
          </p:nvGrpSpPr>
          <p:grpSpPr>
            <a:xfrm>
              <a:off x="249414" y="5653738"/>
              <a:ext cx="708395" cy="694929"/>
              <a:chOff x="4135727" y="4963785"/>
              <a:chExt cx="929765" cy="925364"/>
            </a:xfrm>
          </p:grpSpPr>
          <p:grpSp>
            <p:nvGrpSpPr>
              <p:cNvPr id="46" name="Graphic 39">
                <a:extLst>
                  <a:ext uri="{FF2B5EF4-FFF2-40B4-BE49-F238E27FC236}">
                    <a16:creationId xmlns:a16="http://schemas.microsoft.com/office/drawing/2014/main" id="{D67733AD-DA95-B94F-6493-A2DE6569FCB4}"/>
                  </a:ext>
                </a:extLst>
              </p:cNvPr>
              <p:cNvGrpSpPr/>
              <p:nvPr/>
            </p:nvGrpSpPr>
            <p:grpSpPr>
              <a:xfrm>
                <a:off x="4135727" y="4963785"/>
                <a:ext cx="929765" cy="925364"/>
                <a:chOff x="4135727" y="4963785"/>
                <a:chExt cx="929765" cy="925364"/>
              </a:xfrm>
            </p:grpSpPr>
            <p:sp>
              <p:nvSpPr>
                <p:cNvPr id="52" name="Freeform 51">
                  <a:extLst>
                    <a:ext uri="{FF2B5EF4-FFF2-40B4-BE49-F238E27FC236}">
                      <a16:creationId xmlns:a16="http://schemas.microsoft.com/office/drawing/2014/main" id="{46E0965B-B585-B0EC-A5C9-319A4A3D9485}"/>
                    </a:ext>
                  </a:extLst>
                </p:cNvPr>
                <p:cNvSpPr/>
                <p:nvPr/>
              </p:nvSpPr>
              <p:spPr>
                <a:xfrm>
                  <a:off x="4147679" y="4970100"/>
                  <a:ext cx="905863" cy="901575"/>
                </a:xfrm>
                <a:custGeom>
                  <a:avLst/>
                  <a:gdLst>
                    <a:gd name="connsiteX0" fmla="*/ 452932 w 905863"/>
                    <a:gd name="connsiteY0" fmla="*/ 901576 h 901575"/>
                    <a:gd name="connsiteX1" fmla="*/ 0 w 905863"/>
                    <a:gd name="connsiteY1" fmla="*/ 450788 h 901575"/>
                    <a:gd name="connsiteX2" fmla="*/ 452932 w 905863"/>
                    <a:gd name="connsiteY2" fmla="*/ 0 h 901575"/>
                    <a:gd name="connsiteX3" fmla="*/ 905864 w 905863"/>
                    <a:gd name="connsiteY3" fmla="*/ 450788 h 901575"/>
                    <a:gd name="connsiteX4" fmla="*/ 452932 w 905863"/>
                    <a:gd name="connsiteY4" fmla="*/ 901576 h 90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863" h="901575">
                      <a:moveTo>
                        <a:pt x="452932" y="901576"/>
                      </a:moveTo>
                      <a:cubicBezTo>
                        <a:pt x="203162" y="901576"/>
                        <a:pt x="0" y="699376"/>
                        <a:pt x="0" y="450788"/>
                      </a:cubicBezTo>
                      <a:cubicBezTo>
                        <a:pt x="0" y="202200"/>
                        <a:pt x="203162" y="0"/>
                        <a:pt x="452932" y="0"/>
                      </a:cubicBezTo>
                      <a:cubicBezTo>
                        <a:pt x="702702" y="0"/>
                        <a:pt x="905864" y="202200"/>
                        <a:pt x="905864" y="450788"/>
                      </a:cubicBezTo>
                      <a:cubicBezTo>
                        <a:pt x="905864" y="699376"/>
                        <a:pt x="702702" y="901576"/>
                        <a:pt x="452932" y="901576"/>
                      </a:cubicBezTo>
                      <a:close/>
                    </a:path>
                  </a:pathLst>
                </a:custGeom>
                <a:solidFill>
                  <a:srgbClr val="A81D4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53" name="Freeform 52">
                  <a:extLst>
                    <a:ext uri="{FF2B5EF4-FFF2-40B4-BE49-F238E27FC236}">
                      <a16:creationId xmlns:a16="http://schemas.microsoft.com/office/drawing/2014/main" id="{F2D678B6-886C-5D44-DD95-4952DEB2894D}"/>
                    </a:ext>
                  </a:extLst>
                </p:cNvPr>
                <p:cNvSpPr/>
                <p:nvPr/>
              </p:nvSpPr>
              <p:spPr>
                <a:xfrm>
                  <a:off x="4135727" y="4963785"/>
                  <a:ext cx="929765" cy="925364"/>
                </a:xfrm>
                <a:custGeom>
                  <a:avLst/>
                  <a:gdLst>
                    <a:gd name="connsiteX0" fmla="*/ 464883 w 929765"/>
                    <a:gd name="connsiteY0" fmla="*/ 23788 h 925364"/>
                    <a:gd name="connsiteX1" fmla="*/ 905864 w 929765"/>
                    <a:gd name="connsiteY1" fmla="*/ 462682 h 925364"/>
                    <a:gd name="connsiteX2" fmla="*/ 464883 w 929765"/>
                    <a:gd name="connsiteY2" fmla="*/ 901576 h 925364"/>
                    <a:gd name="connsiteX3" fmla="*/ 23901 w 929765"/>
                    <a:gd name="connsiteY3" fmla="*/ 462682 h 925364"/>
                    <a:gd name="connsiteX4" fmla="*/ 464883 w 929765"/>
                    <a:gd name="connsiteY4" fmla="*/ 23788 h 925364"/>
                    <a:gd name="connsiteX5" fmla="*/ 464883 w 929765"/>
                    <a:gd name="connsiteY5" fmla="*/ 0 h 925364"/>
                    <a:gd name="connsiteX6" fmla="*/ 0 w 929765"/>
                    <a:gd name="connsiteY6" fmla="*/ 462682 h 925364"/>
                    <a:gd name="connsiteX7" fmla="*/ 464883 w 929765"/>
                    <a:gd name="connsiteY7" fmla="*/ 925364 h 925364"/>
                    <a:gd name="connsiteX8" fmla="*/ 929765 w 929765"/>
                    <a:gd name="connsiteY8" fmla="*/ 462682 h 925364"/>
                    <a:gd name="connsiteX9" fmla="*/ 464883 w 929765"/>
                    <a:gd name="connsiteY9" fmla="*/ 0 h 925364"/>
                    <a:gd name="connsiteX10" fmla="*/ 464883 w 929765"/>
                    <a:gd name="connsiteY10" fmla="*/ 0 h 92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9765" h="925364">
                      <a:moveTo>
                        <a:pt x="464883" y="23788"/>
                      </a:moveTo>
                      <a:cubicBezTo>
                        <a:pt x="708438" y="23788"/>
                        <a:pt x="905864" y="220280"/>
                        <a:pt x="905864" y="462682"/>
                      </a:cubicBezTo>
                      <a:cubicBezTo>
                        <a:pt x="905864" y="705085"/>
                        <a:pt x="708438" y="901576"/>
                        <a:pt x="464883" y="901576"/>
                      </a:cubicBezTo>
                      <a:cubicBezTo>
                        <a:pt x="221327" y="901576"/>
                        <a:pt x="23901" y="705085"/>
                        <a:pt x="23901" y="462682"/>
                      </a:cubicBezTo>
                      <a:cubicBezTo>
                        <a:pt x="23901" y="220280"/>
                        <a:pt x="221327" y="23788"/>
                        <a:pt x="464883" y="23788"/>
                      </a:cubicBezTo>
                      <a:moveTo>
                        <a:pt x="464883" y="0"/>
                      </a:moveTo>
                      <a:cubicBezTo>
                        <a:pt x="208659" y="0"/>
                        <a:pt x="0" y="207434"/>
                        <a:pt x="0" y="462682"/>
                      </a:cubicBezTo>
                      <a:cubicBezTo>
                        <a:pt x="0" y="717930"/>
                        <a:pt x="208420" y="925364"/>
                        <a:pt x="464883" y="925364"/>
                      </a:cubicBezTo>
                      <a:cubicBezTo>
                        <a:pt x="721345" y="925364"/>
                        <a:pt x="929765" y="717930"/>
                        <a:pt x="929765" y="462682"/>
                      </a:cubicBezTo>
                      <a:cubicBezTo>
                        <a:pt x="929765" y="207434"/>
                        <a:pt x="721106" y="0"/>
                        <a:pt x="464883" y="0"/>
                      </a:cubicBezTo>
                      <a:lnTo>
                        <a:pt x="464883" y="0"/>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grpSp>
          <p:grpSp>
            <p:nvGrpSpPr>
              <p:cNvPr id="47" name="Graphic 39">
                <a:extLst>
                  <a:ext uri="{FF2B5EF4-FFF2-40B4-BE49-F238E27FC236}">
                    <a16:creationId xmlns:a16="http://schemas.microsoft.com/office/drawing/2014/main" id="{7DBA074E-CB90-9143-6AE4-301702825F6E}"/>
                  </a:ext>
                </a:extLst>
              </p:cNvPr>
              <p:cNvGrpSpPr/>
              <p:nvPr/>
            </p:nvGrpSpPr>
            <p:grpSpPr>
              <a:xfrm>
                <a:off x="4272682" y="5183244"/>
                <a:ext cx="656093" cy="462206"/>
                <a:chOff x="4272682" y="5183244"/>
                <a:chExt cx="656093" cy="462206"/>
              </a:xfrm>
            </p:grpSpPr>
            <p:sp>
              <p:nvSpPr>
                <p:cNvPr id="48" name="Freeform 47">
                  <a:extLst>
                    <a:ext uri="{FF2B5EF4-FFF2-40B4-BE49-F238E27FC236}">
                      <a16:creationId xmlns:a16="http://schemas.microsoft.com/office/drawing/2014/main" id="{73A46117-1CEF-CD0E-2607-61AE49EF2CD5}"/>
                    </a:ext>
                  </a:extLst>
                </p:cNvPr>
                <p:cNvSpPr/>
                <p:nvPr/>
              </p:nvSpPr>
              <p:spPr>
                <a:xfrm>
                  <a:off x="4478951" y="5194098"/>
                  <a:ext cx="439397" cy="249808"/>
                </a:xfrm>
                <a:custGeom>
                  <a:avLst/>
                  <a:gdLst>
                    <a:gd name="connsiteX0" fmla="*/ 395090 w 439397"/>
                    <a:gd name="connsiteY0" fmla="*/ 109753 h 249808"/>
                    <a:gd name="connsiteX1" fmla="*/ 353024 w 439397"/>
                    <a:gd name="connsiteY1" fmla="*/ 37199 h 249808"/>
                    <a:gd name="connsiteX2" fmla="*/ 340834 w 439397"/>
                    <a:gd name="connsiteY2" fmla="*/ 16265 h 249808"/>
                    <a:gd name="connsiteX3" fmla="*/ 295899 w 439397"/>
                    <a:gd name="connsiteY3" fmla="*/ 4371 h 249808"/>
                    <a:gd name="connsiteX4" fmla="*/ 267935 w 439397"/>
                    <a:gd name="connsiteY4" fmla="*/ 20547 h 249808"/>
                    <a:gd name="connsiteX5" fmla="*/ 255984 w 439397"/>
                    <a:gd name="connsiteY5" fmla="*/ 65269 h 249808"/>
                    <a:gd name="connsiteX6" fmla="*/ 255984 w 439397"/>
                    <a:gd name="connsiteY6" fmla="*/ 65269 h 249808"/>
                    <a:gd name="connsiteX7" fmla="*/ 255984 w 439397"/>
                    <a:gd name="connsiteY7" fmla="*/ 65269 h 249808"/>
                    <a:gd name="connsiteX8" fmla="*/ 196947 w 439397"/>
                    <a:gd name="connsiteY8" fmla="*/ 74784 h 249808"/>
                    <a:gd name="connsiteX9" fmla="*/ 111141 w 439397"/>
                    <a:gd name="connsiteY9" fmla="*/ 88106 h 249808"/>
                    <a:gd name="connsiteX10" fmla="*/ 52583 w 439397"/>
                    <a:gd name="connsiteY10" fmla="*/ 109515 h 249808"/>
                    <a:gd name="connsiteX11" fmla="*/ 28921 w 439397"/>
                    <a:gd name="connsiteY11" fmla="*/ 124026 h 249808"/>
                    <a:gd name="connsiteX12" fmla="*/ 28921 w 439397"/>
                    <a:gd name="connsiteY12" fmla="*/ 124026 h 249808"/>
                    <a:gd name="connsiteX13" fmla="*/ 15058 w 439397"/>
                    <a:gd name="connsiteY13" fmla="*/ 132590 h 249808"/>
                    <a:gd name="connsiteX14" fmla="*/ 0 w 439397"/>
                    <a:gd name="connsiteY14" fmla="*/ 159471 h 249808"/>
                    <a:gd name="connsiteX15" fmla="*/ 8126 w 439397"/>
                    <a:gd name="connsiteY15" fmla="*/ 180404 h 249808"/>
                    <a:gd name="connsiteX16" fmla="*/ 46608 w 439397"/>
                    <a:gd name="connsiteY16" fmla="*/ 186827 h 249808"/>
                    <a:gd name="connsiteX17" fmla="*/ 86523 w 439397"/>
                    <a:gd name="connsiteY17" fmla="*/ 165180 h 249808"/>
                    <a:gd name="connsiteX18" fmla="*/ 108034 w 439397"/>
                    <a:gd name="connsiteY18" fmla="*/ 153524 h 249808"/>
                    <a:gd name="connsiteX19" fmla="*/ 111858 w 439397"/>
                    <a:gd name="connsiteY19" fmla="*/ 151383 h 249808"/>
                    <a:gd name="connsiteX20" fmla="*/ 112097 w 439397"/>
                    <a:gd name="connsiteY20" fmla="*/ 151383 h 249808"/>
                    <a:gd name="connsiteX21" fmla="*/ 121180 w 439397"/>
                    <a:gd name="connsiteY21" fmla="*/ 158995 h 249808"/>
                    <a:gd name="connsiteX22" fmla="*/ 121658 w 439397"/>
                    <a:gd name="connsiteY22" fmla="*/ 158995 h 249808"/>
                    <a:gd name="connsiteX23" fmla="*/ 284188 w 439397"/>
                    <a:gd name="connsiteY23" fmla="*/ 227505 h 249808"/>
                    <a:gd name="connsiteX24" fmla="*/ 310240 w 439397"/>
                    <a:gd name="connsiteY24" fmla="*/ 242254 h 249808"/>
                    <a:gd name="connsiteX25" fmla="*/ 315021 w 439397"/>
                    <a:gd name="connsiteY25" fmla="*/ 245822 h 249808"/>
                    <a:gd name="connsiteX26" fmla="*/ 339400 w 439397"/>
                    <a:gd name="connsiteY26" fmla="*/ 245584 h 249808"/>
                    <a:gd name="connsiteX27" fmla="*/ 355175 w 439397"/>
                    <a:gd name="connsiteY27" fmla="*/ 233214 h 249808"/>
                    <a:gd name="connsiteX28" fmla="*/ 355175 w 439397"/>
                    <a:gd name="connsiteY28" fmla="*/ 233214 h 249808"/>
                    <a:gd name="connsiteX29" fmla="*/ 395090 w 439397"/>
                    <a:gd name="connsiteY29" fmla="*/ 238686 h 249808"/>
                    <a:gd name="connsiteX30" fmla="*/ 423055 w 439397"/>
                    <a:gd name="connsiteY30" fmla="*/ 222510 h 249808"/>
                    <a:gd name="connsiteX31" fmla="*/ 435006 w 439397"/>
                    <a:gd name="connsiteY31" fmla="*/ 177788 h 249808"/>
                    <a:gd name="connsiteX32" fmla="*/ 395807 w 439397"/>
                    <a:gd name="connsiteY32" fmla="*/ 109991 h 249808"/>
                    <a:gd name="connsiteX33" fmla="*/ 395807 w 439397"/>
                    <a:gd name="connsiteY33" fmla="*/ 109991 h 24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9397" h="249808">
                      <a:moveTo>
                        <a:pt x="395090" y="109753"/>
                      </a:moveTo>
                      <a:lnTo>
                        <a:pt x="353024" y="37199"/>
                      </a:lnTo>
                      <a:lnTo>
                        <a:pt x="340834" y="16265"/>
                      </a:lnTo>
                      <a:cubicBezTo>
                        <a:pt x="331751" y="803"/>
                        <a:pt x="311674" y="-4669"/>
                        <a:pt x="295899" y="4371"/>
                      </a:cubicBezTo>
                      <a:lnTo>
                        <a:pt x="267935" y="20547"/>
                      </a:lnTo>
                      <a:cubicBezTo>
                        <a:pt x="252160" y="29587"/>
                        <a:pt x="246901" y="49569"/>
                        <a:pt x="255984" y="65269"/>
                      </a:cubicBezTo>
                      <a:lnTo>
                        <a:pt x="255984" y="65269"/>
                      </a:lnTo>
                      <a:cubicBezTo>
                        <a:pt x="255984" y="65269"/>
                        <a:pt x="255984" y="65269"/>
                        <a:pt x="255984" y="65269"/>
                      </a:cubicBezTo>
                      <a:lnTo>
                        <a:pt x="196947" y="74784"/>
                      </a:lnTo>
                      <a:lnTo>
                        <a:pt x="111141" y="88106"/>
                      </a:lnTo>
                      <a:cubicBezTo>
                        <a:pt x="90347" y="91436"/>
                        <a:pt x="70509" y="98573"/>
                        <a:pt x="52583" y="109515"/>
                      </a:cubicBezTo>
                      <a:lnTo>
                        <a:pt x="28921" y="124026"/>
                      </a:lnTo>
                      <a:lnTo>
                        <a:pt x="28921" y="124026"/>
                      </a:lnTo>
                      <a:lnTo>
                        <a:pt x="15058" y="132590"/>
                      </a:lnTo>
                      <a:cubicBezTo>
                        <a:pt x="5258" y="138537"/>
                        <a:pt x="0" y="149004"/>
                        <a:pt x="0" y="159471"/>
                      </a:cubicBezTo>
                      <a:cubicBezTo>
                        <a:pt x="0" y="166845"/>
                        <a:pt x="2629" y="174457"/>
                        <a:pt x="8126" y="180404"/>
                      </a:cubicBezTo>
                      <a:cubicBezTo>
                        <a:pt x="17926" y="191109"/>
                        <a:pt x="33701" y="193726"/>
                        <a:pt x="46608" y="186827"/>
                      </a:cubicBezTo>
                      <a:lnTo>
                        <a:pt x="86523" y="165180"/>
                      </a:lnTo>
                      <a:lnTo>
                        <a:pt x="108034" y="153524"/>
                      </a:lnTo>
                      <a:lnTo>
                        <a:pt x="111858" y="151383"/>
                      </a:lnTo>
                      <a:lnTo>
                        <a:pt x="112097" y="151383"/>
                      </a:lnTo>
                      <a:cubicBezTo>
                        <a:pt x="112097" y="151383"/>
                        <a:pt x="121180" y="158995"/>
                        <a:pt x="121180" y="158995"/>
                      </a:cubicBezTo>
                      <a:lnTo>
                        <a:pt x="121658" y="158995"/>
                      </a:lnTo>
                      <a:cubicBezTo>
                        <a:pt x="121658" y="158995"/>
                        <a:pt x="284188" y="227505"/>
                        <a:pt x="284188" y="227505"/>
                      </a:cubicBezTo>
                      <a:cubicBezTo>
                        <a:pt x="293509" y="231311"/>
                        <a:pt x="302114" y="236307"/>
                        <a:pt x="310240" y="242254"/>
                      </a:cubicBezTo>
                      <a:lnTo>
                        <a:pt x="315021" y="245822"/>
                      </a:lnTo>
                      <a:cubicBezTo>
                        <a:pt x="322191" y="251293"/>
                        <a:pt x="332230" y="251055"/>
                        <a:pt x="339400" y="245584"/>
                      </a:cubicBezTo>
                      <a:lnTo>
                        <a:pt x="355175" y="233214"/>
                      </a:lnTo>
                      <a:lnTo>
                        <a:pt x="355175" y="233214"/>
                      </a:lnTo>
                      <a:cubicBezTo>
                        <a:pt x="365453" y="243681"/>
                        <a:pt x="381945" y="246298"/>
                        <a:pt x="395090" y="238686"/>
                      </a:cubicBezTo>
                      <a:lnTo>
                        <a:pt x="423055" y="222510"/>
                      </a:lnTo>
                      <a:cubicBezTo>
                        <a:pt x="438591" y="213470"/>
                        <a:pt x="444088" y="193488"/>
                        <a:pt x="435006" y="177788"/>
                      </a:cubicBezTo>
                      <a:lnTo>
                        <a:pt x="395807" y="109991"/>
                      </a:lnTo>
                      <a:lnTo>
                        <a:pt x="395807" y="109991"/>
                      </a:lnTo>
                      <a:close/>
                    </a:path>
                  </a:pathLst>
                </a:custGeom>
                <a:solidFill>
                  <a:srgbClr val="FFFFFF">
                    <a:alpha val="27000"/>
                  </a:srgb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49" name="Freeform 48">
                  <a:extLst>
                    <a:ext uri="{FF2B5EF4-FFF2-40B4-BE49-F238E27FC236}">
                      <a16:creationId xmlns:a16="http://schemas.microsoft.com/office/drawing/2014/main" id="{067EBD7A-D6D3-B2D3-0160-F34926339037}"/>
                    </a:ext>
                  </a:extLst>
                </p:cNvPr>
                <p:cNvSpPr/>
                <p:nvPr/>
              </p:nvSpPr>
              <p:spPr>
                <a:xfrm>
                  <a:off x="4444294" y="5315216"/>
                  <a:ext cx="63099" cy="2432"/>
                </a:xfrm>
                <a:custGeom>
                  <a:avLst/>
                  <a:gdLst>
                    <a:gd name="connsiteX0" fmla="*/ 0 w 63099"/>
                    <a:gd name="connsiteY0" fmla="*/ 53 h 2432"/>
                    <a:gd name="connsiteX1" fmla="*/ 63100 w 63099"/>
                    <a:gd name="connsiteY1" fmla="*/ 2432 h 2432"/>
                    <a:gd name="connsiteX2" fmla="*/ 0 w 63099"/>
                    <a:gd name="connsiteY2" fmla="*/ 53 h 2432"/>
                    <a:gd name="connsiteX3" fmla="*/ 0 w 63099"/>
                    <a:gd name="connsiteY3" fmla="*/ 53 h 2432"/>
                  </a:gdLst>
                  <a:ahLst/>
                  <a:cxnLst>
                    <a:cxn ang="0">
                      <a:pos x="connsiteX0" y="connsiteY0"/>
                    </a:cxn>
                    <a:cxn ang="0">
                      <a:pos x="connsiteX1" y="connsiteY1"/>
                    </a:cxn>
                    <a:cxn ang="0">
                      <a:pos x="connsiteX2" y="connsiteY2"/>
                    </a:cxn>
                    <a:cxn ang="0">
                      <a:pos x="connsiteX3" y="connsiteY3"/>
                    </a:cxn>
                  </a:cxnLst>
                  <a:rect l="l" t="t" r="r" b="b"/>
                  <a:pathLst>
                    <a:path w="63099" h="2432">
                      <a:moveTo>
                        <a:pt x="0" y="53"/>
                      </a:moveTo>
                      <a:lnTo>
                        <a:pt x="63100" y="2432"/>
                      </a:lnTo>
                      <a:cubicBezTo>
                        <a:pt x="63100" y="2432"/>
                        <a:pt x="19121" y="-422"/>
                        <a:pt x="0" y="53"/>
                      </a:cubicBezTo>
                      <a:lnTo>
                        <a:pt x="0" y="53"/>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50" name="Freeform 49">
                  <a:extLst>
                    <a:ext uri="{FF2B5EF4-FFF2-40B4-BE49-F238E27FC236}">
                      <a16:creationId xmlns:a16="http://schemas.microsoft.com/office/drawing/2014/main" id="{1B817B1D-C5E3-37FE-8E97-4D4F71104635}"/>
                    </a:ext>
                  </a:extLst>
                </p:cNvPr>
                <p:cNvSpPr/>
                <p:nvPr/>
              </p:nvSpPr>
              <p:spPr>
                <a:xfrm>
                  <a:off x="4272682" y="5183244"/>
                  <a:ext cx="656093" cy="462206"/>
                </a:xfrm>
                <a:custGeom>
                  <a:avLst/>
                  <a:gdLst>
                    <a:gd name="connsiteX0" fmla="*/ 23184 w 656093"/>
                    <a:gd name="connsiteY0" fmla="*/ 295213 h 462206"/>
                    <a:gd name="connsiteX1" fmla="*/ 23184 w 656093"/>
                    <a:gd name="connsiteY1" fmla="*/ 295213 h 462206"/>
                    <a:gd name="connsiteX2" fmla="*/ 89152 w 656093"/>
                    <a:gd name="connsiteY2" fmla="*/ 120607 h 462206"/>
                    <a:gd name="connsiteX3" fmla="*/ 89152 w 656093"/>
                    <a:gd name="connsiteY3" fmla="*/ 120607 h 462206"/>
                    <a:gd name="connsiteX4" fmla="*/ 97279 w 656093"/>
                    <a:gd name="connsiteY4" fmla="*/ 110378 h 462206"/>
                    <a:gd name="connsiteX5" fmla="*/ 109707 w 656093"/>
                    <a:gd name="connsiteY5" fmla="*/ 106572 h 462206"/>
                    <a:gd name="connsiteX6" fmla="*/ 117356 w 656093"/>
                    <a:gd name="connsiteY6" fmla="*/ 107999 h 462206"/>
                    <a:gd name="connsiteX7" fmla="*/ 117356 w 656093"/>
                    <a:gd name="connsiteY7" fmla="*/ 107999 h 462206"/>
                    <a:gd name="connsiteX8" fmla="*/ 147711 w 656093"/>
                    <a:gd name="connsiteY8" fmla="*/ 119417 h 462206"/>
                    <a:gd name="connsiteX9" fmla="*/ 157988 w 656093"/>
                    <a:gd name="connsiteY9" fmla="*/ 127505 h 462206"/>
                    <a:gd name="connsiteX10" fmla="*/ 161813 w 656093"/>
                    <a:gd name="connsiteY10" fmla="*/ 139875 h 462206"/>
                    <a:gd name="connsiteX11" fmla="*/ 161813 w 656093"/>
                    <a:gd name="connsiteY11" fmla="*/ 142492 h 462206"/>
                    <a:gd name="connsiteX12" fmla="*/ 161813 w 656093"/>
                    <a:gd name="connsiteY12" fmla="*/ 142492 h 462206"/>
                    <a:gd name="connsiteX13" fmla="*/ 160618 w 656093"/>
                    <a:gd name="connsiteY13" fmla="*/ 147487 h 462206"/>
                    <a:gd name="connsiteX14" fmla="*/ 160618 w 656093"/>
                    <a:gd name="connsiteY14" fmla="*/ 147487 h 462206"/>
                    <a:gd name="connsiteX15" fmla="*/ 94649 w 656093"/>
                    <a:gd name="connsiteY15" fmla="*/ 321855 h 462206"/>
                    <a:gd name="connsiteX16" fmla="*/ 87001 w 656093"/>
                    <a:gd name="connsiteY16" fmla="*/ 331847 h 462206"/>
                    <a:gd name="connsiteX17" fmla="*/ 87001 w 656093"/>
                    <a:gd name="connsiteY17" fmla="*/ 331847 h 462206"/>
                    <a:gd name="connsiteX18" fmla="*/ 74095 w 656093"/>
                    <a:gd name="connsiteY18" fmla="*/ 335891 h 462206"/>
                    <a:gd name="connsiteX19" fmla="*/ 66446 w 656093"/>
                    <a:gd name="connsiteY19" fmla="*/ 334463 h 462206"/>
                    <a:gd name="connsiteX20" fmla="*/ 66446 w 656093"/>
                    <a:gd name="connsiteY20" fmla="*/ 334463 h 462206"/>
                    <a:gd name="connsiteX21" fmla="*/ 36091 w 656093"/>
                    <a:gd name="connsiteY21" fmla="*/ 323045 h 462206"/>
                    <a:gd name="connsiteX22" fmla="*/ 36091 w 656093"/>
                    <a:gd name="connsiteY22" fmla="*/ 323045 h 462206"/>
                    <a:gd name="connsiteX23" fmla="*/ 25814 w 656093"/>
                    <a:gd name="connsiteY23" fmla="*/ 314957 h 462206"/>
                    <a:gd name="connsiteX24" fmla="*/ 21989 w 656093"/>
                    <a:gd name="connsiteY24" fmla="*/ 302587 h 462206"/>
                    <a:gd name="connsiteX25" fmla="*/ 23423 w 656093"/>
                    <a:gd name="connsiteY25" fmla="*/ 294975 h 462206"/>
                    <a:gd name="connsiteX26" fmla="*/ 23423 w 656093"/>
                    <a:gd name="connsiteY26" fmla="*/ 294975 h 462206"/>
                    <a:gd name="connsiteX27" fmla="*/ 204118 w 656093"/>
                    <a:gd name="connsiteY27" fmla="*/ 143443 h 462206"/>
                    <a:gd name="connsiteX28" fmla="*/ 199816 w 656093"/>
                    <a:gd name="connsiteY28" fmla="*/ 149153 h 462206"/>
                    <a:gd name="connsiteX29" fmla="*/ 194558 w 656093"/>
                    <a:gd name="connsiteY29" fmla="*/ 169373 h 462206"/>
                    <a:gd name="connsiteX30" fmla="*/ 197187 w 656093"/>
                    <a:gd name="connsiteY30" fmla="*/ 184359 h 462206"/>
                    <a:gd name="connsiteX31" fmla="*/ 205552 w 656093"/>
                    <a:gd name="connsiteY31" fmla="*/ 197919 h 462206"/>
                    <a:gd name="connsiteX32" fmla="*/ 205552 w 656093"/>
                    <a:gd name="connsiteY32" fmla="*/ 197919 h 462206"/>
                    <a:gd name="connsiteX33" fmla="*/ 220132 w 656093"/>
                    <a:gd name="connsiteY33" fmla="*/ 208147 h 462206"/>
                    <a:gd name="connsiteX34" fmla="*/ 237102 w 656093"/>
                    <a:gd name="connsiteY34" fmla="*/ 211716 h 462206"/>
                    <a:gd name="connsiteX35" fmla="*/ 257418 w 656093"/>
                    <a:gd name="connsiteY35" fmla="*/ 206482 h 462206"/>
                    <a:gd name="connsiteX36" fmla="*/ 297334 w 656093"/>
                    <a:gd name="connsiteY36" fmla="*/ 184835 h 462206"/>
                    <a:gd name="connsiteX37" fmla="*/ 315977 w 656093"/>
                    <a:gd name="connsiteY37" fmla="*/ 174606 h 462206"/>
                    <a:gd name="connsiteX38" fmla="*/ 319562 w 656093"/>
                    <a:gd name="connsiteY38" fmla="*/ 177461 h 462206"/>
                    <a:gd name="connsiteX39" fmla="*/ 322191 w 656093"/>
                    <a:gd name="connsiteY39" fmla="*/ 179126 h 462206"/>
                    <a:gd name="connsiteX40" fmla="*/ 322669 w 656093"/>
                    <a:gd name="connsiteY40" fmla="*/ 179126 h 462206"/>
                    <a:gd name="connsiteX41" fmla="*/ 322669 w 656093"/>
                    <a:gd name="connsiteY41" fmla="*/ 179126 h 462206"/>
                    <a:gd name="connsiteX42" fmla="*/ 485199 w 656093"/>
                    <a:gd name="connsiteY42" fmla="*/ 247398 h 462206"/>
                    <a:gd name="connsiteX43" fmla="*/ 508861 w 656093"/>
                    <a:gd name="connsiteY43" fmla="*/ 260957 h 462206"/>
                    <a:gd name="connsiteX44" fmla="*/ 513642 w 656093"/>
                    <a:gd name="connsiteY44" fmla="*/ 264526 h 462206"/>
                    <a:gd name="connsiteX45" fmla="*/ 513642 w 656093"/>
                    <a:gd name="connsiteY45" fmla="*/ 264526 h 462206"/>
                    <a:gd name="connsiteX46" fmla="*/ 517466 w 656093"/>
                    <a:gd name="connsiteY46" fmla="*/ 266429 h 462206"/>
                    <a:gd name="connsiteX47" fmla="*/ 517227 w 656093"/>
                    <a:gd name="connsiteY47" fmla="*/ 268570 h 462206"/>
                    <a:gd name="connsiteX48" fmla="*/ 517227 w 656093"/>
                    <a:gd name="connsiteY48" fmla="*/ 268570 h 462206"/>
                    <a:gd name="connsiteX49" fmla="*/ 517227 w 656093"/>
                    <a:gd name="connsiteY49" fmla="*/ 269759 h 462206"/>
                    <a:gd name="connsiteX50" fmla="*/ 515793 w 656093"/>
                    <a:gd name="connsiteY50" fmla="*/ 276420 h 462206"/>
                    <a:gd name="connsiteX51" fmla="*/ 515793 w 656093"/>
                    <a:gd name="connsiteY51" fmla="*/ 276420 h 462206"/>
                    <a:gd name="connsiteX52" fmla="*/ 513642 w 656093"/>
                    <a:gd name="connsiteY52" fmla="*/ 281178 h 462206"/>
                    <a:gd name="connsiteX53" fmla="*/ 502169 w 656093"/>
                    <a:gd name="connsiteY53" fmla="*/ 295926 h 462206"/>
                    <a:gd name="connsiteX54" fmla="*/ 380272 w 656093"/>
                    <a:gd name="connsiteY54" fmla="*/ 238596 h 462206"/>
                    <a:gd name="connsiteX55" fmla="*/ 365692 w 656093"/>
                    <a:gd name="connsiteY55" fmla="*/ 243830 h 462206"/>
                    <a:gd name="connsiteX56" fmla="*/ 370950 w 656093"/>
                    <a:gd name="connsiteY56" fmla="*/ 258341 h 462206"/>
                    <a:gd name="connsiteX57" fmla="*/ 488545 w 656093"/>
                    <a:gd name="connsiteY57" fmla="*/ 313767 h 462206"/>
                    <a:gd name="connsiteX58" fmla="*/ 462014 w 656093"/>
                    <a:gd name="connsiteY58" fmla="*/ 348023 h 462206"/>
                    <a:gd name="connsiteX59" fmla="*/ 343703 w 656093"/>
                    <a:gd name="connsiteY59" fmla="*/ 292358 h 462206"/>
                    <a:gd name="connsiteX60" fmla="*/ 329123 w 656093"/>
                    <a:gd name="connsiteY60" fmla="*/ 297591 h 462206"/>
                    <a:gd name="connsiteX61" fmla="*/ 334381 w 656093"/>
                    <a:gd name="connsiteY61" fmla="*/ 312102 h 462206"/>
                    <a:gd name="connsiteX62" fmla="*/ 448391 w 656093"/>
                    <a:gd name="connsiteY62" fmla="*/ 365626 h 462206"/>
                    <a:gd name="connsiteX63" fmla="*/ 420426 w 656093"/>
                    <a:gd name="connsiteY63" fmla="*/ 401546 h 462206"/>
                    <a:gd name="connsiteX64" fmla="*/ 419470 w 656093"/>
                    <a:gd name="connsiteY64" fmla="*/ 400833 h 462206"/>
                    <a:gd name="connsiteX65" fmla="*/ 297334 w 656093"/>
                    <a:gd name="connsiteY65" fmla="*/ 343503 h 462206"/>
                    <a:gd name="connsiteX66" fmla="*/ 282754 w 656093"/>
                    <a:gd name="connsiteY66" fmla="*/ 348736 h 462206"/>
                    <a:gd name="connsiteX67" fmla="*/ 288012 w 656093"/>
                    <a:gd name="connsiteY67" fmla="*/ 363247 h 462206"/>
                    <a:gd name="connsiteX68" fmla="*/ 406802 w 656093"/>
                    <a:gd name="connsiteY68" fmla="*/ 419150 h 462206"/>
                    <a:gd name="connsiteX69" fmla="*/ 399632 w 656093"/>
                    <a:gd name="connsiteY69" fmla="*/ 428665 h 462206"/>
                    <a:gd name="connsiteX70" fmla="*/ 398198 w 656093"/>
                    <a:gd name="connsiteY70" fmla="*/ 430806 h 462206"/>
                    <a:gd name="connsiteX71" fmla="*/ 391983 w 656093"/>
                    <a:gd name="connsiteY71" fmla="*/ 437942 h 462206"/>
                    <a:gd name="connsiteX72" fmla="*/ 383140 w 656093"/>
                    <a:gd name="connsiteY72" fmla="*/ 440559 h 462206"/>
                    <a:gd name="connsiteX73" fmla="*/ 376447 w 656093"/>
                    <a:gd name="connsiteY73" fmla="*/ 439132 h 462206"/>
                    <a:gd name="connsiteX74" fmla="*/ 376447 w 656093"/>
                    <a:gd name="connsiteY74" fmla="*/ 439132 h 462206"/>
                    <a:gd name="connsiteX75" fmla="*/ 229454 w 656093"/>
                    <a:gd name="connsiteY75" fmla="*/ 373000 h 462206"/>
                    <a:gd name="connsiteX76" fmla="*/ 228976 w 656093"/>
                    <a:gd name="connsiteY76" fmla="*/ 373000 h 462206"/>
                    <a:gd name="connsiteX77" fmla="*/ 115444 w 656093"/>
                    <a:gd name="connsiteY77" fmla="*/ 326613 h 462206"/>
                    <a:gd name="connsiteX78" fmla="*/ 180217 w 656093"/>
                    <a:gd name="connsiteY78" fmla="*/ 155100 h 462206"/>
                    <a:gd name="connsiteX79" fmla="*/ 180217 w 656093"/>
                    <a:gd name="connsiteY79" fmla="*/ 155100 h 462206"/>
                    <a:gd name="connsiteX80" fmla="*/ 182607 w 656093"/>
                    <a:gd name="connsiteY80" fmla="*/ 144871 h 462206"/>
                    <a:gd name="connsiteX81" fmla="*/ 182607 w 656093"/>
                    <a:gd name="connsiteY81" fmla="*/ 142968 h 462206"/>
                    <a:gd name="connsiteX82" fmla="*/ 194558 w 656093"/>
                    <a:gd name="connsiteY82" fmla="*/ 142968 h 462206"/>
                    <a:gd name="connsiteX83" fmla="*/ 203401 w 656093"/>
                    <a:gd name="connsiteY83" fmla="*/ 143443 h 462206"/>
                    <a:gd name="connsiteX84" fmla="*/ 203401 w 656093"/>
                    <a:gd name="connsiteY84" fmla="*/ 143443 h 462206"/>
                    <a:gd name="connsiteX85" fmla="*/ 264111 w 656093"/>
                    <a:gd name="connsiteY85" fmla="*/ 129170 h 462206"/>
                    <a:gd name="connsiteX86" fmla="*/ 318845 w 656093"/>
                    <a:gd name="connsiteY86" fmla="*/ 109188 h 462206"/>
                    <a:gd name="connsiteX87" fmla="*/ 404651 w 656093"/>
                    <a:gd name="connsiteY87" fmla="*/ 95867 h 462206"/>
                    <a:gd name="connsiteX88" fmla="*/ 404651 w 656093"/>
                    <a:gd name="connsiteY88" fmla="*/ 95867 h 462206"/>
                    <a:gd name="connsiteX89" fmla="*/ 456278 w 656093"/>
                    <a:gd name="connsiteY89" fmla="*/ 87541 h 462206"/>
                    <a:gd name="connsiteX90" fmla="*/ 545430 w 656093"/>
                    <a:gd name="connsiteY90" fmla="*/ 241451 h 462206"/>
                    <a:gd name="connsiteX91" fmla="*/ 538021 w 656093"/>
                    <a:gd name="connsiteY91" fmla="*/ 247160 h 462206"/>
                    <a:gd name="connsiteX92" fmla="*/ 538021 w 656093"/>
                    <a:gd name="connsiteY92" fmla="*/ 247160 h 462206"/>
                    <a:gd name="connsiteX93" fmla="*/ 535392 w 656093"/>
                    <a:gd name="connsiteY93" fmla="*/ 248588 h 462206"/>
                    <a:gd name="connsiteX94" fmla="*/ 532524 w 656093"/>
                    <a:gd name="connsiteY94" fmla="*/ 249063 h 462206"/>
                    <a:gd name="connsiteX95" fmla="*/ 527026 w 656093"/>
                    <a:gd name="connsiteY95" fmla="*/ 247398 h 462206"/>
                    <a:gd name="connsiteX96" fmla="*/ 527026 w 656093"/>
                    <a:gd name="connsiteY96" fmla="*/ 247398 h 462206"/>
                    <a:gd name="connsiteX97" fmla="*/ 522246 w 656093"/>
                    <a:gd name="connsiteY97" fmla="*/ 243830 h 462206"/>
                    <a:gd name="connsiteX98" fmla="*/ 493803 w 656093"/>
                    <a:gd name="connsiteY98" fmla="*/ 227654 h 462206"/>
                    <a:gd name="connsiteX99" fmla="*/ 332230 w 656093"/>
                    <a:gd name="connsiteY99" fmla="*/ 159619 h 462206"/>
                    <a:gd name="connsiteX100" fmla="*/ 324342 w 656093"/>
                    <a:gd name="connsiteY100" fmla="*/ 153197 h 462206"/>
                    <a:gd name="connsiteX101" fmla="*/ 324103 w 656093"/>
                    <a:gd name="connsiteY101" fmla="*/ 153197 h 462206"/>
                    <a:gd name="connsiteX102" fmla="*/ 311914 w 656093"/>
                    <a:gd name="connsiteY102" fmla="*/ 151769 h 462206"/>
                    <a:gd name="connsiteX103" fmla="*/ 308089 w 656093"/>
                    <a:gd name="connsiteY103" fmla="*/ 153910 h 462206"/>
                    <a:gd name="connsiteX104" fmla="*/ 308089 w 656093"/>
                    <a:gd name="connsiteY104" fmla="*/ 153910 h 462206"/>
                    <a:gd name="connsiteX105" fmla="*/ 286578 w 656093"/>
                    <a:gd name="connsiteY105" fmla="*/ 165566 h 462206"/>
                    <a:gd name="connsiteX106" fmla="*/ 246662 w 656093"/>
                    <a:gd name="connsiteY106" fmla="*/ 187214 h 462206"/>
                    <a:gd name="connsiteX107" fmla="*/ 246662 w 656093"/>
                    <a:gd name="connsiteY107" fmla="*/ 187214 h 462206"/>
                    <a:gd name="connsiteX108" fmla="*/ 236863 w 656093"/>
                    <a:gd name="connsiteY108" fmla="*/ 189830 h 462206"/>
                    <a:gd name="connsiteX109" fmla="*/ 228736 w 656093"/>
                    <a:gd name="connsiteY109" fmla="*/ 188165 h 462206"/>
                    <a:gd name="connsiteX110" fmla="*/ 221805 w 656093"/>
                    <a:gd name="connsiteY110" fmla="*/ 183170 h 462206"/>
                    <a:gd name="connsiteX111" fmla="*/ 221805 w 656093"/>
                    <a:gd name="connsiteY111" fmla="*/ 183170 h 462206"/>
                    <a:gd name="connsiteX112" fmla="*/ 217742 w 656093"/>
                    <a:gd name="connsiteY112" fmla="*/ 176747 h 462206"/>
                    <a:gd name="connsiteX113" fmla="*/ 216547 w 656093"/>
                    <a:gd name="connsiteY113" fmla="*/ 169610 h 462206"/>
                    <a:gd name="connsiteX114" fmla="*/ 218937 w 656093"/>
                    <a:gd name="connsiteY114" fmla="*/ 159857 h 462206"/>
                    <a:gd name="connsiteX115" fmla="*/ 226346 w 656093"/>
                    <a:gd name="connsiteY115" fmla="*/ 152245 h 462206"/>
                    <a:gd name="connsiteX116" fmla="*/ 226346 w 656093"/>
                    <a:gd name="connsiteY116" fmla="*/ 152245 h 462206"/>
                    <a:gd name="connsiteX117" fmla="*/ 240209 w 656093"/>
                    <a:gd name="connsiteY117" fmla="*/ 143681 h 462206"/>
                    <a:gd name="connsiteX118" fmla="*/ 240209 w 656093"/>
                    <a:gd name="connsiteY118" fmla="*/ 143681 h 462206"/>
                    <a:gd name="connsiteX119" fmla="*/ 263872 w 656093"/>
                    <a:gd name="connsiteY119" fmla="*/ 129170 h 462206"/>
                    <a:gd name="connsiteX120" fmla="*/ 263872 w 656093"/>
                    <a:gd name="connsiteY120" fmla="*/ 129170 h 462206"/>
                    <a:gd name="connsiteX121" fmla="*/ 0 w 656093"/>
                    <a:gd name="connsiteY121" fmla="*/ 302825 h 462206"/>
                    <a:gd name="connsiteX122" fmla="*/ 7648 w 656093"/>
                    <a:gd name="connsiteY122" fmla="*/ 327327 h 462206"/>
                    <a:gd name="connsiteX123" fmla="*/ 28443 w 656093"/>
                    <a:gd name="connsiteY123" fmla="*/ 343503 h 462206"/>
                    <a:gd name="connsiteX124" fmla="*/ 58797 w 656093"/>
                    <a:gd name="connsiteY124" fmla="*/ 354921 h 462206"/>
                    <a:gd name="connsiteX125" fmla="*/ 58797 w 656093"/>
                    <a:gd name="connsiteY125" fmla="*/ 354921 h 462206"/>
                    <a:gd name="connsiteX126" fmla="*/ 74095 w 656093"/>
                    <a:gd name="connsiteY126" fmla="*/ 357776 h 462206"/>
                    <a:gd name="connsiteX127" fmla="*/ 99669 w 656093"/>
                    <a:gd name="connsiteY127" fmla="*/ 349688 h 462206"/>
                    <a:gd name="connsiteX128" fmla="*/ 104210 w 656093"/>
                    <a:gd name="connsiteY128" fmla="*/ 345406 h 462206"/>
                    <a:gd name="connsiteX129" fmla="*/ 221327 w 656093"/>
                    <a:gd name="connsiteY129" fmla="*/ 392982 h 462206"/>
                    <a:gd name="connsiteX130" fmla="*/ 368082 w 656093"/>
                    <a:gd name="connsiteY130" fmla="*/ 458876 h 462206"/>
                    <a:gd name="connsiteX131" fmla="*/ 368082 w 656093"/>
                    <a:gd name="connsiteY131" fmla="*/ 458876 h 462206"/>
                    <a:gd name="connsiteX132" fmla="*/ 383857 w 656093"/>
                    <a:gd name="connsiteY132" fmla="*/ 462206 h 462206"/>
                    <a:gd name="connsiteX133" fmla="*/ 404412 w 656093"/>
                    <a:gd name="connsiteY133" fmla="*/ 456259 h 462206"/>
                    <a:gd name="connsiteX134" fmla="*/ 417558 w 656093"/>
                    <a:gd name="connsiteY134" fmla="*/ 441986 h 462206"/>
                    <a:gd name="connsiteX135" fmla="*/ 417558 w 656093"/>
                    <a:gd name="connsiteY135" fmla="*/ 441986 h 462206"/>
                    <a:gd name="connsiteX136" fmla="*/ 532524 w 656093"/>
                    <a:gd name="connsiteY136" fmla="*/ 294023 h 462206"/>
                    <a:gd name="connsiteX137" fmla="*/ 533719 w 656093"/>
                    <a:gd name="connsiteY137" fmla="*/ 291882 h 462206"/>
                    <a:gd name="connsiteX138" fmla="*/ 533719 w 656093"/>
                    <a:gd name="connsiteY138" fmla="*/ 291882 h 462206"/>
                    <a:gd name="connsiteX139" fmla="*/ 533719 w 656093"/>
                    <a:gd name="connsiteY139" fmla="*/ 291882 h 462206"/>
                    <a:gd name="connsiteX140" fmla="*/ 536348 w 656093"/>
                    <a:gd name="connsiteY140" fmla="*/ 286173 h 462206"/>
                    <a:gd name="connsiteX141" fmla="*/ 536348 w 656093"/>
                    <a:gd name="connsiteY141" fmla="*/ 286173 h 462206"/>
                    <a:gd name="connsiteX142" fmla="*/ 539694 w 656093"/>
                    <a:gd name="connsiteY142" fmla="*/ 270711 h 462206"/>
                    <a:gd name="connsiteX143" fmla="*/ 539694 w 656093"/>
                    <a:gd name="connsiteY143" fmla="*/ 270235 h 462206"/>
                    <a:gd name="connsiteX144" fmla="*/ 542801 w 656093"/>
                    <a:gd name="connsiteY144" fmla="*/ 269759 h 462206"/>
                    <a:gd name="connsiteX145" fmla="*/ 551884 w 656093"/>
                    <a:gd name="connsiteY145" fmla="*/ 264764 h 462206"/>
                    <a:gd name="connsiteX146" fmla="*/ 551884 w 656093"/>
                    <a:gd name="connsiteY146" fmla="*/ 264764 h 462206"/>
                    <a:gd name="connsiteX147" fmla="*/ 561445 w 656093"/>
                    <a:gd name="connsiteY147" fmla="*/ 257151 h 462206"/>
                    <a:gd name="connsiteX148" fmla="*/ 567420 w 656093"/>
                    <a:gd name="connsiteY148" fmla="*/ 261195 h 462206"/>
                    <a:gd name="connsiteX149" fmla="*/ 584390 w 656093"/>
                    <a:gd name="connsiteY149" fmla="*/ 264526 h 462206"/>
                    <a:gd name="connsiteX150" fmla="*/ 606140 w 656093"/>
                    <a:gd name="connsiteY150" fmla="*/ 258579 h 462206"/>
                    <a:gd name="connsiteX151" fmla="*/ 606140 w 656093"/>
                    <a:gd name="connsiteY151" fmla="*/ 258579 h 462206"/>
                    <a:gd name="connsiteX152" fmla="*/ 634105 w 656093"/>
                    <a:gd name="connsiteY152" fmla="*/ 242403 h 462206"/>
                    <a:gd name="connsiteX153" fmla="*/ 650357 w 656093"/>
                    <a:gd name="connsiteY153" fmla="*/ 225989 h 462206"/>
                    <a:gd name="connsiteX154" fmla="*/ 656094 w 656093"/>
                    <a:gd name="connsiteY154" fmla="*/ 204579 h 462206"/>
                    <a:gd name="connsiteX155" fmla="*/ 650357 w 656093"/>
                    <a:gd name="connsiteY155" fmla="*/ 182932 h 462206"/>
                    <a:gd name="connsiteX156" fmla="*/ 611159 w 656093"/>
                    <a:gd name="connsiteY156" fmla="*/ 115135 h 462206"/>
                    <a:gd name="connsiteX157" fmla="*/ 596101 w 656093"/>
                    <a:gd name="connsiteY157" fmla="*/ 111091 h 462206"/>
                    <a:gd name="connsiteX158" fmla="*/ 592038 w 656093"/>
                    <a:gd name="connsiteY158" fmla="*/ 126078 h 462206"/>
                    <a:gd name="connsiteX159" fmla="*/ 631237 w 656093"/>
                    <a:gd name="connsiteY159" fmla="*/ 193874 h 462206"/>
                    <a:gd name="connsiteX160" fmla="*/ 634105 w 656093"/>
                    <a:gd name="connsiteY160" fmla="*/ 204579 h 462206"/>
                    <a:gd name="connsiteX161" fmla="*/ 631237 w 656093"/>
                    <a:gd name="connsiteY161" fmla="*/ 215522 h 462206"/>
                    <a:gd name="connsiteX162" fmla="*/ 623110 w 656093"/>
                    <a:gd name="connsiteY162" fmla="*/ 223610 h 462206"/>
                    <a:gd name="connsiteX163" fmla="*/ 595145 w 656093"/>
                    <a:gd name="connsiteY163" fmla="*/ 239786 h 462206"/>
                    <a:gd name="connsiteX164" fmla="*/ 584390 w 656093"/>
                    <a:gd name="connsiteY164" fmla="*/ 242641 h 462206"/>
                    <a:gd name="connsiteX165" fmla="*/ 575785 w 656093"/>
                    <a:gd name="connsiteY165" fmla="*/ 240975 h 462206"/>
                    <a:gd name="connsiteX166" fmla="*/ 568615 w 656093"/>
                    <a:gd name="connsiteY166" fmla="*/ 236218 h 462206"/>
                    <a:gd name="connsiteX167" fmla="*/ 568615 w 656093"/>
                    <a:gd name="connsiteY167" fmla="*/ 236218 h 462206"/>
                    <a:gd name="connsiteX168" fmla="*/ 565268 w 656093"/>
                    <a:gd name="connsiteY168" fmla="*/ 231936 h 462206"/>
                    <a:gd name="connsiteX169" fmla="*/ 565268 w 656093"/>
                    <a:gd name="connsiteY169" fmla="*/ 231936 h 462206"/>
                    <a:gd name="connsiteX170" fmla="*/ 473487 w 656093"/>
                    <a:gd name="connsiteY170" fmla="*/ 73744 h 462206"/>
                    <a:gd name="connsiteX171" fmla="*/ 473487 w 656093"/>
                    <a:gd name="connsiteY171" fmla="*/ 73744 h 462206"/>
                    <a:gd name="connsiteX172" fmla="*/ 471575 w 656093"/>
                    <a:gd name="connsiteY172" fmla="*/ 70413 h 462206"/>
                    <a:gd name="connsiteX173" fmla="*/ 471575 w 656093"/>
                    <a:gd name="connsiteY173" fmla="*/ 70413 h 462206"/>
                    <a:gd name="connsiteX174" fmla="*/ 468707 w 656093"/>
                    <a:gd name="connsiteY174" fmla="*/ 59709 h 462206"/>
                    <a:gd name="connsiteX175" fmla="*/ 471575 w 656093"/>
                    <a:gd name="connsiteY175" fmla="*/ 49004 h 462206"/>
                    <a:gd name="connsiteX176" fmla="*/ 479701 w 656093"/>
                    <a:gd name="connsiteY176" fmla="*/ 40916 h 462206"/>
                    <a:gd name="connsiteX177" fmla="*/ 479701 w 656093"/>
                    <a:gd name="connsiteY177" fmla="*/ 40916 h 462206"/>
                    <a:gd name="connsiteX178" fmla="*/ 507666 w 656093"/>
                    <a:gd name="connsiteY178" fmla="*/ 24740 h 462206"/>
                    <a:gd name="connsiteX179" fmla="*/ 518422 w 656093"/>
                    <a:gd name="connsiteY179" fmla="*/ 21885 h 462206"/>
                    <a:gd name="connsiteX180" fmla="*/ 529416 w 656093"/>
                    <a:gd name="connsiteY180" fmla="*/ 24740 h 462206"/>
                    <a:gd name="connsiteX181" fmla="*/ 537543 w 656093"/>
                    <a:gd name="connsiteY181" fmla="*/ 32828 h 462206"/>
                    <a:gd name="connsiteX182" fmla="*/ 549733 w 656093"/>
                    <a:gd name="connsiteY182" fmla="*/ 53762 h 462206"/>
                    <a:gd name="connsiteX183" fmla="*/ 564791 w 656093"/>
                    <a:gd name="connsiteY183" fmla="*/ 57806 h 462206"/>
                    <a:gd name="connsiteX184" fmla="*/ 568854 w 656093"/>
                    <a:gd name="connsiteY184" fmla="*/ 42819 h 462206"/>
                    <a:gd name="connsiteX185" fmla="*/ 556664 w 656093"/>
                    <a:gd name="connsiteY185" fmla="*/ 21885 h 462206"/>
                    <a:gd name="connsiteX186" fmla="*/ 540172 w 656093"/>
                    <a:gd name="connsiteY186" fmla="*/ 5709 h 462206"/>
                    <a:gd name="connsiteX187" fmla="*/ 518422 w 656093"/>
                    <a:gd name="connsiteY187" fmla="*/ 0 h 462206"/>
                    <a:gd name="connsiteX188" fmla="*/ 496671 w 656093"/>
                    <a:gd name="connsiteY188" fmla="*/ 5709 h 462206"/>
                    <a:gd name="connsiteX189" fmla="*/ 468707 w 656093"/>
                    <a:gd name="connsiteY189" fmla="*/ 21885 h 462206"/>
                    <a:gd name="connsiteX190" fmla="*/ 468707 w 656093"/>
                    <a:gd name="connsiteY190" fmla="*/ 21885 h 462206"/>
                    <a:gd name="connsiteX191" fmla="*/ 452454 w 656093"/>
                    <a:gd name="connsiteY191" fmla="*/ 38061 h 462206"/>
                    <a:gd name="connsiteX192" fmla="*/ 446718 w 656093"/>
                    <a:gd name="connsiteY192" fmla="*/ 59709 h 462206"/>
                    <a:gd name="connsiteX193" fmla="*/ 447674 w 656093"/>
                    <a:gd name="connsiteY193" fmla="*/ 67321 h 462206"/>
                    <a:gd name="connsiteX194" fmla="*/ 401305 w 656093"/>
                    <a:gd name="connsiteY194" fmla="*/ 74695 h 462206"/>
                    <a:gd name="connsiteX195" fmla="*/ 401305 w 656093"/>
                    <a:gd name="connsiteY195" fmla="*/ 74695 h 462206"/>
                    <a:gd name="connsiteX196" fmla="*/ 315499 w 656093"/>
                    <a:gd name="connsiteY196" fmla="*/ 88017 h 462206"/>
                    <a:gd name="connsiteX197" fmla="*/ 252877 w 656093"/>
                    <a:gd name="connsiteY197" fmla="*/ 110853 h 462206"/>
                    <a:gd name="connsiteX198" fmla="*/ 232083 w 656093"/>
                    <a:gd name="connsiteY198" fmla="*/ 123461 h 462206"/>
                    <a:gd name="connsiteX199" fmla="*/ 214874 w 656093"/>
                    <a:gd name="connsiteY199" fmla="*/ 122510 h 462206"/>
                    <a:gd name="connsiteX200" fmla="*/ 196230 w 656093"/>
                    <a:gd name="connsiteY200" fmla="*/ 121796 h 462206"/>
                    <a:gd name="connsiteX201" fmla="*/ 179022 w 656093"/>
                    <a:gd name="connsiteY201" fmla="*/ 121558 h 462206"/>
                    <a:gd name="connsiteX202" fmla="*/ 176153 w 656093"/>
                    <a:gd name="connsiteY202" fmla="*/ 115611 h 462206"/>
                    <a:gd name="connsiteX203" fmla="*/ 155359 w 656093"/>
                    <a:gd name="connsiteY203" fmla="*/ 99435 h 462206"/>
                    <a:gd name="connsiteX204" fmla="*/ 155359 w 656093"/>
                    <a:gd name="connsiteY204" fmla="*/ 99435 h 462206"/>
                    <a:gd name="connsiteX205" fmla="*/ 125004 w 656093"/>
                    <a:gd name="connsiteY205" fmla="*/ 88017 h 462206"/>
                    <a:gd name="connsiteX206" fmla="*/ 125004 w 656093"/>
                    <a:gd name="connsiteY206" fmla="*/ 88017 h 462206"/>
                    <a:gd name="connsiteX207" fmla="*/ 109707 w 656093"/>
                    <a:gd name="connsiteY207" fmla="*/ 85162 h 462206"/>
                    <a:gd name="connsiteX208" fmla="*/ 85089 w 656093"/>
                    <a:gd name="connsiteY208" fmla="*/ 92774 h 462206"/>
                    <a:gd name="connsiteX209" fmla="*/ 68836 w 656093"/>
                    <a:gd name="connsiteY209" fmla="*/ 113470 h 462206"/>
                    <a:gd name="connsiteX210" fmla="*/ 2868 w 656093"/>
                    <a:gd name="connsiteY210" fmla="*/ 287838 h 462206"/>
                    <a:gd name="connsiteX211" fmla="*/ 2868 w 656093"/>
                    <a:gd name="connsiteY211" fmla="*/ 287838 h 462206"/>
                    <a:gd name="connsiteX212" fmla="*/ 0 w 656093"/>
                    <a:gd name="connsiteY212" fmla="*/ 303063 h 462206"/>
                    <a:gd name="connsiteX213" fmla="*/ 0 w 656093"/>
                    <a:gd name="connsiteY213" fmla="*/ 303063 h 46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656093" h="462206">
                      <a:moveTo>
                        <a:pt x="23184" y="295213"/>
                      </a:moveTo>
                      <a:lnTo>
                        <a:pt x="23184" y="295213"/>
                      </a:lnTo>
                      <a:cubicBezTo>
                        <a:pt x="23184" y="295213"/>
                        <a:pt x="89152" y="120607"/>
                        <a:pt x="89152" y="120607"/>
                      </a:cubicBezTo>
                      <a:lnTo>
                        <a:pt x="89152" y="120607"/>
                      </a:lnTo>
                      <a:cubicBezTo>
                        <a:pt x="90825" y="116325"/>
                        <a:pt x="93694" y="112756"/>
                        <a:pt x="97279" y="110378"/>
                      </a:cubicBezTo>
                      <a:cubicBezTo>
                        <a:pt x="100864" y="107999"/>
                        <a:pt x="105405" y="106572"/>
                        <a:pt x="109707" y="106572"/>
                      </a:cubicBezTo>
                      <a:cubicBezTo>
                        <a:pt x="112337" y="106572"/>
                        <a:pt x="114727" y="107047"/>
                        <a:pt x="117356" y="107999"/>
                      </a:cubicBezTo>
                      <a:lnTo>
                        <a:pt x="117356" y="107999"/>
                      </a:lnTo>
                      <a:lnTo>
                        <a:pt x="147711" y="119417"/>
                      </a:lnTo>
                      <a:cubicBezTo>
                        <a:pt x="152013" y="121082"/>
                        <a:pt x="155598" y="123937"/>
                        <a:pt x="157988" y="127505"/>
                      </a:cubicBezTo>
                      <a:cubicBezTo>
                        <a:pt x="160378" y="131073"/>
                        <a:pt x="161813" y="135355"/>
                        <a:pt x="161813" y="139875"/>
                      </a:cubicBezTo>
                      <a:cubicBezTo>
                        <a:pt x="161813" y="140827"/>
                        <a:pt x="161813" y="141540"/>
                        <a:pt x="161813" y="142492"/>
                      </a:cubicBezTo>
                      <a:lnTo>
                        <a:pt x="161813" y="142492"/>
                      </a:lnTo>
                      <a:cubicBezTo>
                        <a:pt x="161813" y="144157"/>
                        <a:pt x="161335" y="145822"/>
                        <a:pt x="160618" y="147487"/>
                      </a:cubicBezTo>
                      <a:lnTo>
                        <a:pt x="160618" y="147487"/>
                      </a:lnTo>
                      <a:lnTo>
                        <a:pt x="94649" y="321855"/>
                      </a:lnTo>
                      <a:cubicBezTo>
                        <a:pt x="92977" y="326137"/>
                        <a:pt x="90347" y="329468"/>
                        <a:pt x="87001" y="331847"/>
                      </a:cubicBezTo>
                      <a:lnTo>
                        <a:pt x="87001" y="331847"/>
                      </a:lnTo>
                      <a:cubicBezTo>
                        <a:pt x="83177" y="334463"/>
                        <a:pt x="78636" y="335891"/>
                        <a:pt x="74095" y="335891"/>
                      </a:cubicBezTo>
                      <a:cubicBezTo>
                        <a:pt x="71704" y="335891"/>
                        <a:pt x="69075" y="335415"/>
                        <a:pt x="66446" y="334463"/>
                      </a:cubicBezTo>
                      <a:lnTo>
                        <a:pt x="66446" y="334463"/>
                      </a:lnTo>
                      <a:cubicBezTo>
                        <a:pt x="66446" y="334463"/>
                        <a:pt x="36091" y="323045"/>
                        <a:pt x="36091" y="323045"/>
                      </a:cubicBezTo>
                      <a:lnTo>
                        <a:pt x="36091" y="323045"/>
                      </a:lnTo>
                      <a:cubicBezTo>
                        <a:pt x="31789" y="321380"/>
                        <a:pt x="28204" y="318525"/>
                        <a:pt x="25814" y="314957"/>
                      </a:cubicBezTo>
                      <a:cubicBezTo>
                        <a:pt x="23423" y="311389"/>
                        <a:pt x="21989" y="307107"/>
                        <a:pt x="21989" y="302587"/>
                      </a:cubicBezTo>
                      <a:cubicBezTo>
                        <a:pt x="21989" y="299970"/>
                        <a:pt x="22467" y="297591"/>
                        <a:pt x="23423" y="294975"/>
                      </a:cubicBezTo>
                      <a:lnTo>
                        <a:pt x="23423" y="294975"/>
                      </a:lnTo>
                      <a:close/>
                      <a:moveTo>
                        <a:pt x="204118" y="143443"/>
                      </a:moveTo>
                      <a:cubicBezTo>
                        <a:pt x="202684" y="145346"/>
                        <a:pt x="201011" y="147012"/>
                        <a:pt x="199816" y="149153"/>
                      </a:cubicBezTo>
                      <a:cubicBezTo>
                        <a:pt x="196470" y="155338"/>
                        <a:pt x="194558" y="162474"/>
                        <a:pt x="194558" y="169373"/>
                      </a:cubicBezTo>
                      <a:cubicBezTo>
                        <a:pt x="194558" y="174368"/>
                        <a:pt x="195513" y="179364"/>
                        <a:pt x="197187" y="184359"/>
                      </a:cubicBezTo>
                      <a:cubicBezTo>
                        <a:pt x="199099" y="189117"/>
                        <a:pt x="201728" y="193874"/>
                        <a:pt x="205552" y="197919"/>
                      </a:cubicBezTo>
                      <a:lnTo>
                        <a:pt x="205552" y="197919"/>
                      </a:lnTo>
                      <a:cubicBezTo>
                        <a:pt x="209616" y="202438"/>
                        <a:pt x="214635" y="206007"/>
                        <a:pt x="220132" y="208147"/>
                      </a:cubicBezTo>
                      <a:cubicBezTo>
                        <a:pt x="225390" y="210526"/>
                        <a:pt x="231366" y="211716"/>
                        <a:pt x="237102" y="211716"/>
                      </a:cubicBezTo>
                      <a:cubicBezTo>
                        <a:pt x="244033" y="211716"/>
                        <a:pt x="250965" y="210051"/>
                        <a:pt x="257418" y="206482"/>
                      </a:cubicBezTo>
                      <a:lnTo>
                        <a:pt x="297334" y="184835"/>
                      </a:lnTo>
                      <a:lnTo>
                        <a:pt x="315977" y="174606"/>
                      </a:lnTo>
                      <a:lnTo>
                        <a:pt x="319562" y="177461"/>
                      </a:lnTo>
                      <a:cubicBezTo>
                        <a:pt x="319562" y="177461"/>
                        <a:pt x="321235" y="178650"/>
                        <a:pt x="322191" y="179126"/>
                      </a:cubicBezTo>
                      <a:lnTo>
                        <a:pt x="322669" y="179126"/>
                      </a:lnTo>
                      <a:cubicBezTo>
                        <a:pt x="322669" y="179126"/>
                        <a:pt x="322669" y="179126"/>
                        <a:pt x="322669" y="179126"/>
                      </a:cubicBezTo>
                      <a:lnTo>
                        <a:pt x="485199" y="247398"/>
                      </a:lnTo>
                      <a:cubicBezTo>
                        <a:pt x="493564" y="250966"/>
                        <a:pt x="501691" y="255486"/>
                        <a:pt x="508861" y="260957"/>
                      </a:cubicBezTo>
                      <a:lnTo>
                        <a:pt x="513642" y="264526"/>
                      </a:lnTo>
                      <a:lnTo>
                        <a:pt x="513642" y="264526"/>
                      </a:lnTo>
                      <a:cubicBezTo>
                        <a:pt x="513642" y="264526"/>
                        <a:pt x="516032" y="265715"/>
                        <a:pt x="517466" y="266429"/>
                      </a:cubicBezTo>
                      <a:cubicBezTo>
                        <a:pt x="517466" y="267142"/>
                        <a:pt x="517227" y="267856"/>
                        <a:pt x="517227" y="268570"/>
                      </a:cubicBezTo>
                      <a:lnTo>
                        <a:pt x="517227" y="268570"/>
                      </a:lnTo>
                      <a:cubicBezTo>
                        <a:pt x="517227" y="268570"/>
                        <a:pt x="517227" y="269521"/>
                        <a:pt x="517227" y="269759"/>
                      </a:cubicBezTo>
                      <a:cubicBezTo>
                        <a:pt x="517227" y="271900"/>
                        <a:pt x="516749" y="274279"/>
                        <a:pt x="515793" y="276420"/>
                      </a:cubicBezTo>
                      <a:lnTo>
                        <a:pt x="515793" y="276420"/>
                      </a:lnTo>
                      <a:lnTo>
                        <a:pt x="513642" y="281178"/>
                      </a:lnTo>
                      <a:lnTo>
                        <a:pt x="502169" y="295926"/>
                      </a:lnTo>
                      <a:lnTo>
                        <a:pt x="380272" y="238596"/>
                      </a:lnTo>
                      <a:cubicBezTo>
                        <a:pt x="374774" y="235980"/>
                        <a:pt x="368321" y="238359"/>
                        <a:pt x="365692" y="243830"/>
                      </a:cubicBezTo>
                      <a:cubicBezTo>
                        <a:pt x="363063" y="249301"/>
                        <a:pt x="365692" y="255724"/>
                        <a:pt x="370950" y="258341"/>
                      </a:cubicBezTo>
                      <a:lnTo>
                        <a:pt x="488545" y="313767"/>
                      </a:lnTo>
                      <a:lnTo>
                        <a:pt x="462014" y="348023"/>
                      </a:lnTo>
                      <a:lnTo>
                        <a:pt x="343703" y="292358"/>
                      </a:lnTo>
                      <a:cubicBezTo>
                        <a:pt x="338205" y="289741"/>
                        <a:pt x="331752" y="292358"/>
                        <a:pt x="329123" y="297591"/>
                      </a:cubicBezTo>
                      <a:cubicBezTo>
                        <a:pt x="326493" y="303063"/>
                        <a:pt x="328883" y="309486"/>
                        <a:pt x="334381" y="312102"/>
                      </a:cubicBezTo>
                      <a:lnTo>
                        <a:pt x="448391" y="365626"/>
                      </a:lnTo>
                      <a:lnTo>
                        <a:pt x="420426" y="401546"/>
                      </a:lnTo>
                      <a:cubicBezTo>
                        <a:pt x="420426" y="401546"/>
                        <a:pt x="419948" y="401070"/>
                        <a:pt x="419470" y="400833"/>
                      </a:cubicBezTo>
                      <a:lnTo>
                        <a:pt x="297334" y="343503"/>
                      </a:lnTo>
                      <a:cubicBezTo>
                        <a:pt x="291836" y="340886"/>
                        <a:pt x="285383" y="343503"/>
                        <a:pt x="282754" y="348736"/>
                      </a:cubicBezTo>
                      <a:cubicBezTo>
                        <a:pt x="280125" y="354208"/>
                        <a:pt x="282515" y="360630"/>
                        <a:pt x="288012" y="363247"/>
                      </a:cubicBezTo>
                      <a:lnTo>
                        <a:pt x="406802" y="419150"/>
                      </a:lnTo>
                      <a:lnTo>
                        <a:pt x="399632" y="428665"/>
                      </a:lnTo>
                      <a:cubicBezTo>
                        <a:pt x="399632" y="428665"/>
                        <a:pt x="398676" y="430092"/>
                        <a:pt x="398198" y="430806"/>
                      </a:cubicBezTo>
                      <a:cubicBezTo>
                        <a:pt x="396764" y="433898"/>
                        <a:pt x="394612" y="436277"/>
                        <a:pt x="391983" y="437942"/>
                      </a:cubicBezTo>
                      <a:cubicBezTo>
                        <a:pt x="389354" y="439607"/>
                        <a:pt x="386247" y="440559"/>
                        <a:pt x="383140" y="440559"/>
                      </a:cubicBezTo>
                      <a:cubicBezTo>
                        <a:pt x="380989" y="440559"/>
                        <a:pt x="378598" y="440083"/>
                        <a:pt x="376447" y="439132"/>
                      </a:cubicBezTo>
                      <a:lnTo>
                        <a:pt x="376447" y="439132"/>
                      </a:lnTo>
                      <a:lnTo>
                        <a:pt x="229454" y="373000"/>
                      </a:lnTo>
                      <a:lnTo>
                        <a:pt x="228976" y="373000"/>
                      </a:lnTo>
                      <a:cubicBezTo>
                        <a:pt x="228976" y="373000"/>
                        <a:pt x="115444" y="326613"/>
                        <a:pt x="115444" y="326613"/>
                      </a:cubicBezTo>
                      <a:lnTo>
                        <a:pt x="180217" y="155100"/>
                      </a:lnTo>
                      <a:lnTo>
                        <a:pt x="180217" y="155100"/>
                      </a:lnTo>
                      <a:cubicBezTo>
                        <a:pt x="181412" y="151769"/>
                        <a:pt x="182368" y="148439"/>
                        <a:pt x="182607" y="144871"/>
                      </a:cubicBezTo>
                      <a:cubicBezTo>
                        <a:pt x="182607" y="144157"/>
                        <a:pt x="182607" y="143681"/>
                        <a:pt x="182607" y="142968"/>
                      </a:cubicBezTo>
                      <a:cubicBezTo>
                        <a:pt x="186431" y="142968"/>
                        <a:pt x="190255" y="142968"/>
                        <a:pt x="194558" y="142968"/>
                      </a:cubicBezTo>
                      <a:cubicBezTo>
                        <a:pt x="197426" y="142968"/>
                        <a:pt x="200294" y="142968"/>
                        <a:pt x="203401" y="143443"/>
                      </a:cubicBezTo>
                      <a:lnTo>
                        <a:pt x="203401" y="143443"/>
                      </a:lnTo>
                      <a:close/>
                      <a:moveTo>
                        <a:pt x="264111" y="129170"/>
                      </a:moveTo>
                      <a:cubicBezTo>
                        <a:pt x="280842" y="118941"/>
                        <a:pt x="299485" y="112281"/>
                        <a:pt x="318845" y="109188"/>
                      </a:cubicBezTo>
                      <a:lnTo>
                        <a:pt x="404651" y="95867"/>
                      </a:lnTo>
                      <a:lnTo>
                        <a:pt x="404651" y="95867"/>
                      </a:lnTo>
                      <a:cubicBezTo>
                        <a:pt x="404651" y="95867"/>
                        <a:pt x="456278" y="87541"/>
                        <a:pt x="456278" y="87541"/>
                      </a:cubicBezTo>
                      <a:lnTo>
                        <a:pt x="545430" y="241451"/>
                      </a:lnTo>
                      <a:lnTo>
                        <a:pt x="538021" y="247160"/>
                      </a:lnTo>
                      <a:lnTo>
                        <a:pt x="538021" y="247160"/>
                      </a:lnTo>
                      <a:cubicBezTo>
                        <a:pt x="538021" y="247160"/>
                        <a:pt x="536348" y="248350"/>
                        <a:pt x="535392" y="248588"/>
                      </a:cubicBezTo>
                      <a:cubicBezTo>
                        <a:pt x="534436" y="248825"/>
                        <a:pt x="533480" y="249063"/>
                        <a:pt x="532524" y="249063"/>
                      </a:cubicBezTo>
                      <a:cubicBezTo>
                        <a:pt x="530611" y="249063"/>
                        <a:pt x="528699" y="248588"/>
                        <a:pt x="527026" y="247398"/>
                      </a:cubicBezTo>
                      <a:lnTo>
                        <a:pt x="527026" y="247398"/>
                      </a:lnTo>
                      <a:lnTo>
                        <a:pt x="522246" y="243830"/>
                      </a:lnTo>
                      <a:cubicBezTo>
                        <a:pt x="513402" y="237407"/>
                        <a:pt x="504081" y="231936"/>
                        <a:pt x="493803" y="227654"/>
                      </a:cubicBezTo>
                      <a:lnTo>
                        <a:pt x="332230" y="159619"/>
                      </a:lnTo>
                      <a:lnTo>
                        <a:pt x="324342" y="153197"/>
                      </a:lnTo>
                      <a:lnTo>
                        <a:pt x="324103" y="153197"/>
                      </a:lnTo>
                      <a:cubicBezTo>
                        <a:pt x="320757" y="150104"/>
                        <a:pt x="315738" y="149628"/>
                        <a:pt x="311914" y="151769"/>
                      </a:cubicBezTo>
                      <a:lnTo>
                        <a:pt x="308089" y="153910"/>
                      </a:lnTo>
                      <a:lnTo>
                        <a:pt x="308089" y="153910"/>
                      </a:lnTo>
                      <a:cubicBezTo>
                        <a:pt x="308089" y="153910"/>
                        <a:pt x="286578" y="165566"/>
                        <a:pt x="286578" y="165566"/>
                      </a:cubicBezTo>
                      <a:lnTo>
                        <a:pt x="246662" y="187214"/>
                      </a:lnTo>
                      <a:lnTo>
                        <a:pt x="246662" y="187214"/>
                      </a:lnTo>
                      <a:cubicBezTo>
                        <a:pt x="243556" y="188879"/>
                        <a:pt x="240209" y="189830"/>
                        <a:pt x="236863" y="189830"/>
                      </a:cubicBezTo>
                      <a:cubicBezTo>
                        <a:pt x="233995" y="189830"/>
                        <a:pt x="231127" y="189117"/>
                        <a:pt x="228736" y="188165"/>
                      </a:cubicBezTo>
                      <a:cubicBezTo>
                        <a:pt x="226107" y="186976"/>
                        <a:pt x="223717" y="185311"/>
                        <a:pt x="221805" y="183170"/>
                      </a:cubicBezTo>
                      <a:lnTo>
                        <a:pt x="221805" y="183170"/>
                      </a:lnTo>
                      <a:cubicBezTo>
                        <a:pt x="219893" y="181267"/>
                        <a:pt x="218698" y="178888"/>
                        <a:pt x="217742" y="176747"/>
                      </a:cubicBezTo>
                      <a:cubicBezTo>
                        <a:pt x="216786" y="174368"/>
                        <a:pt x="216547" y="171989"/>
                        <a:pt x="216547" y="169610"/>
                      </a:cubicBezTo>
                      <a:cubicBezTo>
                        <a:pt x="216547" y="166280"/>
                        <a:pt x="217503" y="162712"/>
                        <a:pt x="218937" y="159857"/>
                      </a:cubicBezTo>
                      <a:cubicBezTo>
                        <a:pt x="220610" y="156765"/>
                        <a:pt x="223000" y="154148"/>
                        <a:pt x="226346" y="152245"/>
                      </a:cubicBezTo>
                      <a:lnTo>
                        <a:pt x="226346" y="152245"/>
                      </a:lnTo>
                      <a:lnTo>
                        <a:pt x="240209" y="143681"/>
                      </a:lnTo>
                      <a:lnTo>
                        <a:pt x="240209" y="143681"/>
                      </a:lnTo>
                      <a:lnTo>
                        <a:pt x="263872" y="129170"/>
                      </a:lnTo>
                      <a:lnTo>
                        <a:pt x="263872" y="129170"/>
                      </a:lnTo>
                      <a:close/>
                      <a:moveTo>
                        <a:pt x="0" y="302825"/>
                      </a:moveTo>
                      <a:cubicBezTo>
                        <a:pt x="0" y="311627"/>
                        <a:pt x="2629" y="320190"/>
                        <a:pt x="7648" y="327327"/>
                      </a:cubicBezTo>
                      <a:cubicBezTo>
                        <a:pt x="12429" y="334463"/>
                        <a:pt x="19599" y="340410"/>
                        <a:pt x="28443" y="343503"/>
                      </a:cubicBezTo>
                      <a:lnTo>
                        <a:pt x="58797" y="354921"/>
                      </a:lnTo>
                      <a:lnTo>
                        <a:pt x="58797" y="354921"/>
                      </a:lnTo>
                      <a:cubicBezTo>
                        <a:pt x="63817" y="356824"/>
                        <a:pt x="69075" y="357776"/>
                        <a:pt x="74095" y="357776"/>
                      </a:cubicBezTo>
                      <a:cubicBezTo>
                        <a:pt x="83416" y="357776"/>
                        <a:pt x="92259" y="354921"/>
                        <a:pt x="99669" y="349688"/>
                      </a:cubicBezTo>
                      <a:cubicBezTo>
                        <a:pt x="101342" y="348498"/>
                        <a:pt x="102776" y="346833"/>
                        <a:pt x="104210" y="345406"/>
                      </a:cubicBezTo>
                      <a:lnTo>
                        <a:pt x="221327" y="392982"/>
                      </a:lnTo>
                      <a:lnTo>
                        <a:pt x="368082" y="458876"/>
                      </a:lnTo>
                      <a:lnTo>
                        <a:pt x="368082" y="458876"/>
                      </a:lnTo>
                      <a:cubicBezTo>
                        <a:pt x="373101" y="461255"/>
                        <a:pt x="378598" y="462206"/>
                        <a:pt x="383857" y="462206"/>
                      </a:cubicBezTo>
                      <a:cubicBezTo>
                        <a:pt x="391027" y="462206"/>
                        <a:pt x="398198" y="460065"/>
                        <a:pt x="404412" y="456259"/>
                      </a:cubicBezTo>
                      <a:cubicBezTo>
                        <a:pt x="409909" y="452929"/>
                        <a:pt x="414212" y="447933"/>
                        <a:pt x="417558" y="441986"/>
                      </a:cubicBezTo>
                      <a:lnTo>
                        <a:pt x="417558" y="441986"/>
                      </a:lnTo>
                      <a:cubicBezTo>
                        <a:pt x="417558" y="441986"/>
                        <a:pt x="532524" y="294023"/>
                        <a:pt x="532524" y="294023"/>
                      </a:cubicBezTo>
                      <a:cubicBezTo>
                        <a:pt x="533002" y="293310"/>
                        <a:pt x="533480" y="292596"/>
                        <a:pt x="533719" y="291882"/>
                      </a:cubicBezTo>
                      <a:lnTo>
                        <a:pt x="533719" y="291882"/>
                      </a:lnTo>
                      <a:cubicBezTo>
                        <a:pt x="533719" y="291882"/>
                        <a:pt x="533719" y="291882"/>
                        <a:pt x="533719" y="291882"/>
                      </a:cubicBezTo>
                      <a:lnTo>
                        <a:pt x="536348" y="286173"/>
                      </a:lnTo>
                      <a:lnTo>
                        <a:pt x="536348" y="286173"/>
                      </a:lnTo>
                      <a:cubicBezTo>
                        <a:pt x="538738" y="281178"/>
                        <a:pt x="539694" y="275944"/>
                        <a:pt x="539694" y="270711"/>
                      </a:cubicBezTo>
                      <a:cubicBezTo>
                        <a:pt x="539694" y="270711"/>
                        <a:pt x="539694" y="270473"/>
                        <a:pt x="539694" y="270235"/>
                      </a:cubicBezTo>
                      <a:cubicBezTo>
                        <a:pt x="540650" y="270235"/>
                        <a:pt x="541845" y="270235"/>
                        <a:pt x="542801" y="269759"/>
                      </a:cubicBezTo>
                      <a:cubicBezTo>
                        <a:pt x="545908" y="268570"/>
                        <a:pt x="549016" y="266905"/>
                        <a:pt x="551884" y="264764"/>
                      </a:cubicBezTo>
                      <a:lnTo>
                        <a:pt x="551884" y="264764"/>
                      </a:lnTo>
                      <a:lnTo>
                        <a:pt x="561445" y="257151"/>
                      </a:lnTo>
                      <a:cubicBezTo>
                        <a:pt x="563596" y="258341"/>
                        <a:pt x="565268" y="260244"/>
                        <a:pt x="567420" y="261195"/>
                      </a:cubicBezTo>
                      <a:cubicBezTo>
                        <a:pt x="572678" y="263336"/>
                        <a:pt x="578414" y="264526"/>
                        <a:pt x="584390" y="264526"/>
                      </a:cubicBezTo>
                      <a:cubicBezTo>
                        <a:pt x="591799" y="264526"/>
                        <a:pt x="599448" y="262623"/>
                        <a:pt x="606140" y="258579"/>
                      </a:cubicBezTo>
                      <a:lnTo>
                        <a:pt x="606140" y="258579"/>
                      </a:lnTo>
                      <a:lnTo>
                        <a:pt x="634105" y="242403"/>
                      </a:lnTo>
                      <a:cubicBezTo>
                        <a:pt x="641036" y="238359"/>
                        <a:pt x="646534" y="232649"/>
                        <a:pt x="650357" y="225989"/>
                      </a:cubicBezTo>
                      <a:cubicBezTo>
                        <a:pt x="653943" y="219328"/>
                        <a:pt x="656094" y="211954"/>
                        <a:pt x="656094" y="204579"/>
                      </a:cubicBezTo>
                      <a:cubicBezTo>
                        <a:pt x="656094" y="197205"/>
                        <a:pt x="654182" y="189593"/>
                        <a:pt x="650357" y="182932"/>
                      </a:cubicBezTo>
                      <a:lnTo>
                        <a:pt x="611159" y="115135"/>
                      </a:lnTo>
                      <a:cubicBezTo>
                        <a:pt x="608052" y="109902"/>
                        <a:pt x="601360" y="107999"/>
                        <a:pt x="596101" y="111091"/>
                      </a:cubicBezTo>
                      <a:cubicBezTo>
                        <a:pt x="590843" y="114184"/>
                        <a:pt x="589170" y="120844"/>
                        <a:pt x="592038" y="126078"/>
                      </a:cubicBezTo>
                      <a:lnTo>
                        <a:pt x="631237" y="193874"/>
                      </a:lnTo>
                      <a:cubicBezTo>
                        <a:pt x="633149" y="197205"/>
                        <a:pt x="634105" y="201011"/>
                        <a:pt x="634105" y="204579"/>
                      </a:cubicBezTo>
                      <a:cubicBezTo>
                        <a:pt x="634105" y="208147"/>
                        <a:pt x="633149" y="212191"/>
                        <a:pt x="631237" y="215522"/>
                      </a:cubicBezTo>
                      <a:cubicBezTo>
                        <a:pt x="629324" y="218852"/>
                        <a:pt x="626695" y="221707"/>
                        <a:pt x="623110" y="223610"/>
                      </a:cubicBezTo>
                      <a:lnTo>
                        <a:pt x="595145" y="239786"/>
                      </a:lnTo>
                      <a:cubicBezTo>
                        <a:pt x="591799" y="241689"/>
                        <a:pt x="587975" y="242641"/>
                        <a:pt x="584390" y="242641"/>
                      </a:cubicBezTo>
                      <a:cubicBezTo>
                        <a:pt x="581522" y="242641"/>
                        <a:pt x="578653" y="242165"/>
                        <a:pt x="575785" y="240975"/>
                      </a:cubicBezTo>
                      <a:cubicBezTo>
                        <a:pt x="573156" y="239786"/>
                        <a:pt x="570527" y="238121"/>
                        <a:pt x="568615" y="236218"/>
                      </a:cubicBezTo>
                      <a:lnTo>
                        <a:pt x="568615" y="236218"/>
                      </a:lnTo>
                      <a:cubicBezTo>
                        <a:pt x="567420" y="235028"/>
                        <a:pt x="566225" y="233601"/>
                        <a:pt x="565268" y="231936"/>
                      </a:cubicBezTo>
                      <a:lnTo>
                        <a:pt x="565268" y="231936"/>
                      </a:lnTo>
                      <a:lnTo>
                        <a:pt x="473487" y="73744"/>
                      </a:lnTo>
                      <a:lnTo>
                        <a:pt x="473487" y="73744"/>
                      </a:lnTo>
                      <a:lnTo>
                        <a:pt x="471575" y="70413"/>
                      </a:lnTo>
                      <a:lnTo>
                        <a:pt x="471575" y="70413"/>
                      </a:lnTo>
                      <a:cubicBezTo>
                        <a:pt x="469663" y="67083"/>
                        <a:pt x="468707" y="63277"/>
                        <a:pt x="468707" y="59709"/>
                      </a:cubicBezTo>
                      <a:cubicBezTo>
                        <a:pt x="468707" y="56140"/>
                        <a:pt x="469663" y="52096"/>
                        <a:pt x="471575" y="49004"/>
                      </a:cubicBezTo>
                      <a:cubicBezTo>
                        <a:pt x="473487" y="45674"/>
                        <a:pt x="476116" y="42819"/>
                        <a:pt x="479701" y="40916"/>
                      </a:cubicBezTo>
                      <a:lnTo>
                        <a:pt x="479701" y="40916"/>
                      </a:lnTo>
                      <a:cubicBezTo>
                        <a:pt x="479701" y="40916"/>
                        <a:pt x="507666" y="24740"/>
                        <a:pt x="507666" y="24740"/>
                      </a:cubicBezTo>
                      <a:cubicBezTo>
                        <a:pt x="511012" y="22837"/>
                        <a:pt x="514836" y="21885"/>
                        <a:pt x="518422" y="21885"/>
                      </a:cubicBezTo>
                      <a:cubicBezTo>
                        <a:pt x="522007" y="21885"/>
                        <a:pt x="526070" y="22837"/>
                        <a:pt x="529416" y="24740"/>
                      </a:cubicBezTo>
                      <a:cubicBezTo>
                        <a:pt x="532763" y="26643"/>
                        <a:pt x="535631" y="29260"/>
                        <a:pt x="537543" y="32828"/>
                      </a:cubicBezTo>
                      <a:lnTo>
                        <a:pt x="549733" y="53762"/>
                      </a:lnTo>
                      <a:cubicBezTo>
                        <a:pt x="552840" y="58995"/>
                        <a:pt x="559532" y="60660"/>
                        <a:pt x="564791" y="57806"/>
                      </a:cubicBezTo>
                      <a:cubicBezTo>
                        <a:pt x="570049" y="54713"/>
                        <a:pt x="571722" y="48052"/>
                        <a:pt x="568854" y="42819"/>
                      </a:cubicBezTo>
                      <a:lnTo>
                        <a:pt x="556664" y="21885"/>
                      </a:lnTo>
                      <a:cubicBezTo>
                        <a:pt x="552601" y="14987"/>
                        <a:pt x="546865" y="9515"/>
                        <a:pt x="540172" y="5709"/>
                      </a:cubicBezTo>
                      <a:cubicBezTo>
                        <a:pt x="533480" y="2141"/>
                        <a:pt x="526070" y="0"/>
                        <a:pt x="518422" y="0"/>
                      </a:cubicBezTo>
                      <a:cubicBezTo>
                        <a:pt x="511012" y="0"/>
                        <a:pt x="503364" y="1903"/>
                        <a:pt x="496671" y="5709"/>
                      </a:cubicBezTo>
                      <a:lnTo>
                        <a:pt x="468707" y="21885"/>
                      </a:lnTo>
                      <a:lnTo>
                        <a:pt x="468707" y="21885"/>
                      </a:lnTo>
                      <a:cubicBezTo>
                        <a:pt x="461775" y="25929"/>
                        <a:pt x="456278" y="31638"/>
                        <a:pt x="452454" y="38061"/>
                      </a:cubicBezTo>
                      <a:cubicBezTo>
                        <a:pt x="448869" y="44722"/>
                        <a:pt x="446718" y="52096"/>
                        <a:pt x="446718" y="59709"/>
                      </a:cubicBezTo>
                      <a:cubicBezTo>
                        <a:pt x="446718" y="62087"/>
                        <a:pt x="447195" y="64704"/>
                        <a:pt x="447674" y="67321"/>
                      </a:cubicBezTo>
                      <a:lnTo>
                        <a:pt x="401305" y="74695"/>
                      </a:lnTo>
                      <a:lnTo>
                        <a:pt x="401305" y="74695"/>
                      </a:lnTo>
                      <a:lnTo>
                        <a:pt x="315499" y="88017"/>
                      </a:lnTo>
                      <a:cubicBezTo>
                        <a:pt x="293271" y="91347"/>
                        <a:pt x="271998" y="99197"/>
                        <a:pt x="252877" y="110853"/>
                      </a:cubicBezTo>
                      <a:lnTo>
                        <a:pt x="232083" y="123461"/>
                      </a:lnTo>
                      <a:cubicBezTo>
                        <a:pt x="228498" y="123461"/>
                        <a:pt x="222283" y="122748"/>
                        <a:pt x="214874" y="122510"/>
                      </a:cubicBezTo>
                      <a:cubicBezTo>
                        <a:pt x="209137" y="122272"/>
                        <a:pt x="202684" y="121796"/>
                        <a:pt x="196230" y="121796"/>
                      </a:cubicBezTo>
                      <a:cubicBezTo>
                        <a:pt x="190255" y="121796"/>
                        <a:pt x="184280" y="121558"/>
                        <a:pt x="179022" y="121558"/>
                      </a:cubicBezTo>
                      <a:cubicBezTo>
                        <a:pt x="178066" y="119655"/>
                        <a:pt x="177348" y="117514"/>
                        <a:pt x="176153" y="115611"/>
                      </a:cubicBezTo>
                      <a:cubicBezTo>
                        <a:pt x="171373" y="108475"/>
                        <a:pt x="164203" y="102528"/>
                        <a:pt x="155359" y="99435"/>
                      </a:cubicBezTo>
                      <a:lnTo>
                        <a:pt x="155359" y="99435"/>
                      </a:lnTo>
                      <a:lnTo>
                        <a:pt x="125004" y="88017"/>
                      </a:lnTo>
                      <a:lnTo>
                        <a:pt x="125004" y="88017"/>
                      </a:lnTo>
                      <a:cubicBezTo>
                        <a:pt x="119985" y="86114"/>
                        <a:pt x="114727" y="85162"/>
                        <a:pt x="109707" y="85162"/>
                      </a:cubicBezTo>
                      <a:cubicBezTo>
                        <a:pt x="100864" y="85162"/>
                        <a:pt x="92259" y="87779"/>
                        <a:pt x="85089" y="92774"/>
                      </a:cubicBezTo>
                      <a:cubicBezTo>
                        <a:pt x="77919" y="97532"/>
                        <a:pt x="71943" y="104668"/>
                        <a:pt x="68836" y="113470"/>
                      </a:cubicBezTo>
                      <a:lnTo>
                        <a:pt x="2868" y="287838"/>
                      </a:lnTo>
                      <a:lnTo>
                        <a:pt x="2868" y="287838"/>
                      </a:lnTo>
                      <a:cubicBezTo>
                        <a:pt x="956" y="292834"/>
                        <a:pt x="0" y="298067"/>
                        <a:pt x="0" y="303063"/>
                      </a:cubicBezTo>
                      <a:lnTo>
                        <a:pt x="0" y="303063"/>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51" name="Freeform 50">
                  <a:extLst>
                    <a:ext uri="{FF2B5EF4-FFF2-40B4-BE49-F238E27FC236}">
                      <a16:creationId xmlns:a16="http://schemas.microsoft.com/office/drawing/2014/main" id="{C7A6E03D-18A3-AA99-1480-B740FFCD131D}"/>
                    </a:ext>
                  </a:extLst>
                </p:cNvPr>
                <p:cNvSpPr/>
                <p:nvPr/>
              </p:nvSpPr>
              <p:spPr>
                <a:xfrm>
                  <a:off x="4372112" y="5532694"/>
                  <a:ext cx="23901" cy="23788"/>
                </a:xfrm>
                <a:custGeom>
                  <a:avLst/>
                  <a:gdLst>
                    <a:gd name="connsiteX0" fmla="*/ 0 w 23901"/>
                    <a:gd name="connsiteY0" fmla="*/ 0 h 23788"/>
                    <a:gd name="connsiteX1" fmla="*/ 0 w 23901"/>
                    <a:gd name="connsiteY1" fmla="*/ 0 h 23788"/>
                    <a:gd name="connsiteX2" fmla="*/ 0 w 23901"/>
                    <a:gd name="connsiteY2" fmla="*/ 0 h 23788"/>
                    <a:gd name="connsiteX3" fmla="*/ 0 w 23901"/>
                    <a:gd name="connsiteY3" fmla="*/ 0 h 23788"/>
                    <a:gd name="connsiteX4" fmla="*/ 0 w 23901"/>
                    <a:gd name="connsiteY4" fmla="*/ 0 h 23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1" h="23788">
                      <a:moveTo>
                        <a:pt x="0" y="0"/>
                      </a:moveTo>
                      <a:lnTo>
                        <a:pt x="0" y="0"/>
                      </a:lnTo>
                      <a:lnTo>
                        <a:pt x="0" y="0"/>
                      </a:lnTo>
                      <a:lnTo>
                        <a:pt x="0" y="0"/>
                      </a:lnTo>
                      <a:lnTo>
                        <a:pt x="0" y="0"/>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grpSp>
        </p:grpSp>
      </p:grpSp>
      <p:sp>
        <p:nvSpPr>
          <p:cNvPr id="60" name="Title 59">
            <a:extLst>
              <a:ext uri="{FF2B5EF4-FFF2-40B4-BE49-F238E27FC236}">
                <a16:creationId xmlns:a16="http://schemas.microsoft.com/office/drawing/2014/main" id="{F6116403-632F-E906-F6E9-8C182607FA61}"/>
              </a:ext>
            </a:extLst>
          </p:cNvPr>
          <p:cNvSpPr>
            <a:spLocks noGrp="1"/>
          </p:cNvSpPr>
          <p:nvPr>
            <p:ph type="title"/>
          </p:nvPr>
        </p:nvSpPr>
        <p:spPr>
          <a:xfrm>
            <a:off x="150312" y="-101564"/>
            <a:ext cx="10972800" cy="1143000"/>
          </a:xfrm>
        </p:spPr>
        <p:txBody>
          <a:bodyPr>
            <a:normAutofit/>
          </a:bodyPr>
          <a:lstStyle/>
          <a:p>
            <a:r>
              <a:rPr lang="en-US" sz="3600" err="1">
                <a:solidFill>
                  <a:srgbClr val="015594"/>
                </a:solidFill>
                <a:latin typeface="Helvetica" panose="020B0604020202020204" pitchFamily="34" charset="0"/>
                <a:ea typeface="Calibri" panose="020F0502020204030204" pitchFamily="34" charset="0"/>
                <a:cs typeface="Helvetica" panose="020B0604020202020204" pitchFamily="34" charset="0"/>
              </a:rPr>
              <a:t>Descripción</a:t>
            </a:r>
            <a:r>
              <a:rPr lang="en-US" sz="3600">
                <a:solidFill>
                  <a:srgbClr val="015594"/>
                </a:solidFill>
                <a:latin typeface="Helvetica" panose="020B0604020202020204" pitchFamily="34" charset="0"/>
                <a:ea typeface="Calibri" panose="020F0502020204030204" pitchFamily="34" charset="0"/>
                <a:cs typeface="Helvetica" panose="020B0604020202020204" pitchFamily="34" charset="0"/>
              </a:rPr>
              <a:t> general del </a:t>
            </a:r>
            <a:r>
              <a:rPr lang="en-US" sz="3600" err="1">
                <a:solidFill>
                  <a:srgbClr val="015594"/>
                </a:solidFill>
                <a:latin typeface="Helvetica" panose="020B0604020202020204" pitchFamily="34" charset="0"/>
                <a:ea typeface="Calibri" panose="020F0502020204030204" pitchFamily="34" charset="0"/>
                <a:cs typeface="Helvetica" panose="020B0604020202020204" pitchFamily="34" charset="0"/>
              </a:rPr>
              <a:t>programa</a:t>
            </a:r>
            <a:r>
              <a:rPr lang="en-US" sz="3600">
                <a:solidFill>
                  <a:srgbClr val="015594"/>
                </a:solidFill>
                <a:latin typeface="Helvetica" panose="020B0604020202020204" pitchFamily="34" charset="0"/>
                <a:ea typeface="Calibri" panose="020F0502020204030204" pitchFamily="34" charset="0"/>
                <a:cs typeface="Helvetica" panose="020B0604020202020204" pitchFamily="34" charset="0"/>
              </a:rPr>
              <a:t> de HRSN</a:t>
            </a:r>
          </a:p>
        </p:txBody>
      </p:sp>
      <p:grpSp>
        <p:nvGrpSpPr>
          <p:cNvPr id="15" name="Group 14">
            <a:extLst>
              <a:ext uri="{FF2B5EF4-FFF2-40B4-BE49-F238E27FC236}">
                <a16:creationId xmlns:a16="http://schemas.microsoft.com/office/drawing/2014/main" id="{8D2959EE-EA04-AF84-1D6E-2C0AD17A02DB}"/>
              </a:ext>
            </a:extLst>
          </p:cNvPr>
          <p:cNvGrpSpPr/>
          <p:nvPr/>
        </p:nvGrpSpPr>
        <p:grpSpPr>
          <a:xfrm>
            <a:off x="0" y="831142"/>
            <a:ext cx="12192000" cy="751488"/>
            <a:chOff x="1812" y="596583"/>
            <a:chExt cx="12192000" cy="841197"/>
          </a:xfrm>
        </p:grpSpPr>
        <p:sp>
          <p:nvSpPr>
            <p:cNvPr id="13" name="object 3">
              <a:extLst>
                <a:ext uri="{FF2B5EF4-FFF2-40B4-BE49-F238E27FC236}">
                  <a16:creationId xmlns:a16="http://schemas.microsoft.com/office/drawing/2014/main" id="{8768CD45-E675-CCC1-9941-10F8D69F36FB}"/>
                </a:ext>
              </a:extLst>
            </p:cNvPr>
            <p:cNvSpPr/>
            <p:nvPr/>
          </p:nvSpPr>
          <p:spPr>
            <a:xfrm>
              <a:off x="1812" y="622403"/>
              <a:ext cx="12192000" cy="807720"/>
            </a:xfrm>
            <a:custGeom>
              <a:avLst/>
              <a:gdLst/>
              <a:ahLst/>
              <a:cxnLst/>
              <a:rect l="l" t="t" r="r" b="b"/>
              <a:pathLst>
                <a:path w="12192000" h="807719">
                  <a:moveTo>
                    <a:pt x="12192000" y="0"/>
                  </a:moveTo>
                  <a:lnTo>
                    <a:pt x="0" y="0"/>
                  </a:lnTo>
                  <a:lnTo>
                    <a:pt x="0" y="807720"/>
                  </a:lnTo>
                  <a:lnTo>
                    <a:pt x="12192000" y="807720"/>
                  </a:lnTo>
                  <a:lnTo>
                    <a:pt x="12192000" y="0"/>
                  </a:lnTo>
                  <a:close/>
                </a:path>
              </a:pathLst>
            </a:custGeom>
            <a:solidFill>
              <a:srgbClr val="00569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4" name="object 4">
              <a:extLst>
                <a:ext uri="{FF2B5EF4-FFF2-40B4-BE49-F238E27FC236}">
                  <a16:creationId xmlns:a16="http://schemas.microsoft.com/office/drawing/2014/main" id="{BE4BC0C2-8759-7FDD-C3C1-9947046A756C}"/>
                </a:ext>
              </a:extLst>
            </p:cNvPr>
            <p:cNvSpPr txBox="1"/>
            <p:nvPr/>
          </p:nvSpPr>
          <p:spPr>
            <a:xfrm>
              <a:off x="251226" y="596583"/>
              <a:ext cx="11538805" cy="841197"/>
            </a:xfrm>
            <a:prstGeom prst="rect">
              <a:avLst/>
            </a:prstGeom>
          </p:spPr>
          <p:txBody>
            <a:bodyPr vert="horz" wrap="square" lIns="0" tIns="12700" rIns="0" bIns="0" rtlCol="0" anchor="ctr">
              <a:spAutoFit/>
            </a:bodyPr>
            <a:lstStyle/>
            <a:p>
              <a:pPr algn="ctr" defTabSz="914400">
                <a:spcBef>
                  <a:spcPts val="95"/>
                </a:spcBef>
                <a:defRPr/>
              </a:pPr>
              <a:r>
                <a:rPr lang="es-419" sz="1600" b="1">
                  <a:solidFill>
                    <a:srgbClr val="FFFFFF"/>
                  </a:solidFill>
                  <a:latin typeface="Helvetica" panose="020B0604020202020204" pitchFamily="34" charset="0"/>
                  <a:ea typeface="Calibri" panose="020F0502020204030204" pitchFamily="34" charset="0"/>
                  <a:cs typeface="Helvetica" panose="020B0604020202020204" pitchFamily="34" charset="0"/>
                </a:rPr>
                <a:t>El objetivo del programa para las Necesidades Sociales Relacionadas con la Salud de Oregon (HRSN, por sus siglas en inglés) es mejorar los resultados de salud, reducir los costos y las inequidades. Las personas elegibles tendrán acceso a los servicios de HRSN después del lanzamiento del programa.</a:t>
              </a:r>
              <a:endParaRPr kumimoji="0" lang="es-419" sz="1600" b="0" i="0" u="none" strike="noStrike" kern="1200" cap="none" spc="0" normalizeH="0" baseline="0">
                <a:ln>
                  <a:noFill/>
                </a:ln>
                <a:solidFill>
                  <a:srgbClr val="2D2A30"/>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grpSp>
      <p:sp>
        <p:nvSpPr>
          <p:cNvPr id="61" name="TextBox 60">
            <a:extLst>
              <a:ext uri="{FF2B5EF4-FFF2-40B4-BE49-F238E27FC236}">
                <a16:creationId xmlns:a16="http://schemas.microsoft.com/office/drawing/2014/main" id="{E4B64A79-CD3A-E3B6-3CE4-88C6F25F582B}"/>
              </a:ext>
            </a:extLst>
          </p:cNvPr>
          <p:cNvSpPr txBox="1"/>
          <p:nvPr/>
        </p:nvSpPr>
        <p:spPr>
          <a:xfrm>
            <a:off x="173815" y="6406654"/>
            <a:ext cx="11821609" cy="36576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2D2A30"/>
              </a:solidFill>
              <a:effectLst/>
              <a:uLnTx/>
              <a:uFillTx/>
              <a:latin typeface="Arial"/>
              <a:ea typeface="+mn-ea"/>
              <a:cs typeface="+mn-cs"/>
            </a:endParaRPr>
          </a:p>
        </p:txBody>
      </p:sp>
      <p:grpSp>
        <p:nvGrpSpPr>
          <p:cNvPr id="19" name="Group 18">
            <a:extLst>
              <a:ext uri="{FF2B5EF4-FFF2-40B4-BE49-F238E27FC236}">
                <a16:creationId xmlns:a16="http://schemas.microsoft.com/office/drawing/2014/main" id="{B791F358-697C-A2C8-0C2B-30226EF22E97}"/>
              </a:ext>
            </a:extLst>
          </p:cNvPr>
          <p:cNvGrpSpPr/>
          <p:nvPr/>
        </p:nvGrpSpPr>
        <p:grpSpPr>
          <a:xfrm>
            <a:off x="266168" y="5510734"/>
            <a:ext cx="11522416" cy="915177"/>
            <a:chOff x="265803" y="4389010"/>
            <a:chExt cx="11522416" cy="915177"/>
          </a:xfrm>
        </p:grpSpPr>
        <p:grpSp>
          <p:nvGrpSpPr>
            <p:cNvPr id="23" name="Group 22">
              <a:extLst>
                <a:ext uri="{FF2B5EF4-FFF2-40B4-BE49-F238E27FC236}">
                  <a16:creationId xmlns:a16="http://schemas.microsoft.com/office/drawing/2014/main" id="{82A13B16-E67D-64AE-6D1B-AB92ED456688}"/>
                </a:ext>
                <a:ext uri="{C183D7F6-B498-43B3-948B-1728B52AA6E4}">
                  <adec:decorative xmlns:adec="http://schemas.microsoft.com/office/drawing/2017/decorative" val="1"/>
                </a:ext>
              </a:extLst>
            </p:cNvPr>
            <p:cNvGrpSpPr/>
            <p:nvPr/>
          </p:nvGrpSpPr>
          <p:grpSpPr>
            <a:xfrm>
              <a:off x="1116237" y="4389010"/>
              <a:ext cx="10671982" cy="915177"/>
              <a:chOff x="1085893" y="3926816"/>
              <a:chExt cx="10686270" cy="929739"/>
            </a:xfrm>
          </p:grpSpPr>
          <p:sp>
            <p:nvSpPr>
              <p:cNvPr id="11" name="Rectangle 10">
                <a:extLst>
                  <a:ext uri="{FF2B5EF4-FFF2-40B4-BE49-F238E27FC236}">
                    <a16:creationId xmlns:a16="http://schemas.microsoft.com/office/drawing/2014/main" id="{2979124F-55B1-C6C1-CF11-8F4CDC1D9D22}"/>
                  </a:ext>
                </a:extLst>
              </p:cNvPr>
              <p:cNvSpPr/>
              <p:nvPr/>
            </p:nvSpPr>
            <p:spPr>
              <a:xfrm>
                <a:off x="1089775" y="3932835"/>
                <a:ext cx="10682388" cy="9177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Cond"/>
                  <a:ea typeface="+mn-ea"/>
                  <a:cs typeface="+mn-cs"/>
                </a:endParaRPr>
              </a:p>
            </p:txBody>
          </p:sp>
          <p:sp>
            <p:nvSpPr>
              <p:cNvPr id="6" name="TextBox 5">
                <a:extLst>
                  <a:ext uri="{FF2B5EF4-FFF2-40B4-BE49-F238E27FC236}">
                    <a16:creationId xmlns:a16="http://schemas.microsoft.com/office/drawing/2014/main" id="{BD4D1A45-2AFE-F579-FFDA-EB16AE6FE20A}"/>
                  </a:ext>
                </a:extLst>
              </p:cNvPr>
              <p:cNvSpPr txBox="1"/>
              <p:nvPr/>
            </p:nvSpPr>
            <p:spPr>
              <a:xfrm>
                <a:off x="1247009" y="3969576"/>
                <a:ext cx="10424070" cy="844220"/>
              </a:xfrm>
              <a:prstGeom prst="rect">
                <a:avLst/>
              </a:prstGeom>
              <a:noFill/>
            </p:spPr>
            <p:txBody>
              <a:bodyPr wrap="square" lIns="91440" tIns="45720" rIns="91440" bIns="45720" rtlCol="0" anchor="ctr">
                <a:spAutoFit/>
              </a:bodyPr>
              <a:lstStyle/>
              <a:p>
                <a:pPr lvl="0" defTabSz="914400">
                  <a:defRPr/>
                </a:pPr>
                <a:r>
                  <a:rPr lang="es-419" sz="1600" b="1">
                    <a:solidFill>
                      <a:srgbClr val="212121"/>
                    </a:solidFill>
                    <a:latin typeface="Helvetica" panose="020B0604020202020204" pitchFamily="34" charset="0"/>
                    <a:ea typeface="Calibri" panose="020F0502020204030204" pitchFamily="34" charset="0"/>
                    <a:cs typeface="Helvetica" panose="020B0604020202020204" pitchFamily="34" charset="0"/>
                  </a:rPr>
                  <a:t>Nutrición </a:t>
                </a:r>
                <a:r>
                  <a:rPr kumimoji="0" lang="es-419" sz="1600" b="1" i="0" u="none" strike="noStrike" kern="1200" cap="none" spc="0" normalizeH="0" baseline="0" noProof="0">
                    <a:ln>
                      <a:noFill/>
                    </a:ln>
                    <a:solidFill>
                      <a:srgbClr val="2D2A30">
                        <a:lumMod val="90000"/>
                        <a:lumOff val="10000"/>
                      </a:srgbClr>
                    </a:solidFill>
                    <a:effectLst/>
                    <a:uLnTx/>
                    <a:uFillTx/>
                    <a:latin typeface="Helvetica" panose="020B0604020202020204" pitchFamily="34" charset="0"/>
                    <a:ea typeface="Calibri" panose="020F0502020204030204" pitchFamily="34" charset="0"/>
                    <a:cs typeface="Helvetica" panose="020B0604020202020204" pitchFamily="34" charset="0"/>
                  </a:rPr>
                  <a:t>(</a:t>
                </a:r>
                <a:r>
                  <a:rPr lang="es-419" sz="1600" b="1">
                    <a:solidFill>
                      <a:srgbClr val="212121"/>
                    </a:solidFill>
                    <a:latin typeface="Helvetica" panose="020B0604020202020204" pitchFamily="34" charset="0"/>
                    <a:ea typeface="Calibri" panose="020F0502020204030204" pitchFamily="34" charset="0"/>
                    <a:cs typeface="Helvetica" panose="020B0604020202020204" pitchFamily="34" charset="0"/>
                  </a:rPr>
                  <a:t>Fecha de lanzamiento</a:t>
                </a:r>
                <a:r>
                  <a:rPr kumimoji="0" lang="es-419" sz="1600" b="1" i="0" u="none" strike="noStrike" kern="1200" cap="none" spc="0" normalizeH="0" baseline="0" noProof="0">
                    <a:ln>
                      <a:noFill/>
                    </a:ln>
                    <a:solidFill>
                      <a:srgbClr val="2D2A30">
                        <a:lumMod val="90000"/>
                        <a:lumOff val="10000"/>
                      </a:srgbClr>
                    </a:solidFill>
                    <a:effectLst/>
                    <a:uLnTx/>
                    <a:uFillTx/>
                    <a:latin typeface="Helvetica" panose="020B0604020202020204" pitchFamily="34" charset="0"/>
                    <a:ea typeface="Calibri" panose="020F0502020204030204" pitchFamily="34" charset="0"/>
                    <a:cs typeface="Helvetica" panose="020B0604020202020204" pitchFamily="34" charset="0"/>
                  </a:rPr>
                  <a:t>, 1/1/25): </a:t>
                </a:r>
              </a:p>
              <a:p>
                <a:pPr lvl="0" defTabSz="914400">
                  <a:defRPr/>
                </a:pPr>
                <a:r>
                  <a:rPr lang="es-419" sz="1600">
                    <a:solidFill>
                      <a:srgbClr val="212121"/>
                    </a:solidFill>
                    <a:latin typeface="Helvetica" panose="020B0604020202020204" pitchFamily="34" charset="0"/>
                    <a:ea typeface="Calibri" panose="020F0502020204030204" pitchFamily="34" charset="0"/>
                    <a:cs typeface="Helvetica" panose="020B0604020202020204" pitchFamily="34" charset="0"/>
                  </a:rPr>
                  <a:t>Estos beneficios incluyen servicios como comidas médicamente adaptadas para condiciones de salud específicas y educación nutricional. </a:t>
                </a:r>
                <a:endParaRPr kumimoji="0" lang="es-419" sz="1600" b="0" i="0" u="none" strike="noStrike" kern="1200" cap="none" spc="0" normalizeH="0" baseline="0" noProof="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17" name="Rectangle 16">
                <a:extLst>
                  <a:ext uri="{FF2B5EF4-FFF2-40B4-BE49-F238E27FC236}">
                    <a16:creationId xmlns:a16="http://schemas.microsoft.com/office/drawing/2014/main" id="{6910D97C-C714-BD9B-771E-F668F378962F}"/>
                  </a:ext>
                </a:extLst>
              </p:cNvPr>
              <p:cNvSpPr/>
              <p:nvPr/>
            </p:nvSpPr>
            <p:spPr>
              <a:xfrm>
                <a:off x="1085893" y="3926816"/>
                <a:ext cx="67215" cy="929739"/>
              </a:xfrm>
              <a:prstGeom prst="rect">
                <a:avLst/>
              </a:prstGeom>
              <a:solidFill>
                <a:srgbClr val="65A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54" name="Group 53">
              <a:extLst>
                <a:ext uri="{FF2B5EF4-FFF2-40B4-BE49-F238E27FC236}">
                  <a16:creationId xmlns:a16="http://schemas.microsoft.com/office/drawing/2014/main" id="{B56F0221-9CA8-EF94-6C66-8ABE778C29D9}"/>
                </a:ext>
              </a:extLst>
            </p:cNvPr>
            <p:cNvGrpSpPr/>
            <p:nvPr/>
          </p:nvGrpSpPr>
          <p:grpSpPr>
            <a:xfrm>
              <a:off x="265803" y="4498954"/>
              <a:ext cx="708395" cy="694929"/>
              <a:chOff x="3056339" y="4951547"/>
              <a:chExt cx="929765" cy="925364"/>
            </a:xfrm>
          </p:grpSpPr>
          <p:grpSp>
            <p:nvGrpSpPr>
              <p:cNvPr id="55" name="Graphic 39">
                <a:extLst>
                  <a:ext uri="{FF2B5EF4-FFF2-40B4-BE49-F238E27FC236}">
                    <a16:creationId xmlns:a16="http://schemas.microsoft.com/office/drawing/2014/main" id="{FA512FB3-39FA-84A4-98E2-8B34BFAD1316}"/>
                  </a:ext>
                </a:extLst>
              </p:cNvPr>
              <p:cNvGrpSpPr/>
              <p:nvPr/>
            </p:nvGrpSpPr>
            <p:grpSpPr>
              <a:xfrm>
                <a:off x="3056339" y="4951547"/>
                <a:ext cx="929765" cy="925364"/>
                <a:chOff x="3056339" y="4951547"/>
                <a:chExt cx="929765" cy="925364"/>
              </a:xfrm>
            </p:grpSpPr>
            <p:sp>
              <p:nvSpPr>
                <p:cNvPr id="57" name="Freeform 56">
                  <a:extLst>
                    <a:ext uri="{FF2B5EF4-FFF2-40B4-BE49-F238E27FC236}">
                      <a16:creationId xmlns:a16="http://schemas.microsoft.com/office/drawing/2014/main" id="{663ABDE8-BD8A-B191-3E35-49290850F2B0}"/>
                    </a:ext>
                  </a:extLst>
                </p:cNvPr>
                <p:cNvSpPr/>
                <p:nvPr/>
              </p:nvSpPr>
              <p:spPr>
                <a:xfrm>
                  <a:off x="3068289" y="4963680"/>
                  <a:ext cx="905863" cy="901575"/>
                </a:xfrm>
                <a:custGeom>
                  <a:avLst/>
                  <a:gdLst>
                    <a:gd name="connsiteX0" fmla="*/ 452932 w 905863"/>
                    <a:gd name="connsiteY0" fmla="*/ 901576 h 901575"/>
                    <a:gd name="connsiteX1" fmla="*/ 0 w 905863"/>
                    <a:gd name="connsiteY1" fmla="*/ 450788 h 901575"/>
                    <a:gd name="connsiteX2" fmla="*/ 452932 w 905863"/>
                    <a:gd name="connsiteY2" fmla="*/ 0 h 901575"/>
                    <a:gd name="connsiteX3" fmla="*/ 905864 w 905863"/>
                    <a:gd name="connsiteY3" fmla="*/ 450788 h 901575"/>
                    <a:gd name="connsiteX4" fmla="*/ 452932 w 905863"/>
                    <a:gd name="connsiteY4" fmla="*/ 901576 h 90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863" h="901575">
                      <a:moveTo>
                        <a:pt x="452932" y="901576"/>
                      </a:moveTo>
                      <a:cubicBezTo>
                        <a:pt x="203162" y="901576"/>
                        <a:pt x="0" y="699376"/>
                        <a:pt x="0" y="450788"/>
                      </a:cubicBezTo>
                      <a:cubicBezTo>
                        <a:pt x="0" y="202200"/>
                        <a:pt x="203162" y="0"/>
                        <a:pt x="452932" y="0"/>
                      </a:cubicBezTo>
                      <a:cubicBezTo>
                        <a:pt x="702702" y="0"/>
                        <a:pt x="905864" y="202200"/>
                        <a:pt x="905864" y="450788"/>
                      </a:cubicBezTo>
                      <a:cubicBezTo>
                        <a:pt x="905864" y="699376"/>
                        <a:pt x="702702" y="901576"/>
                        <a:pt x="452932" y="901576"/>
                      </a:cubicBezTo>
                      <a:close/>
                    </a:path>
                  </a:pathLst>
                </a:custGeom>
                <a:solidFill>
                  <a:srgbClr val="669C4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sp>
              <p:nvSpPr>
                <p:cNvPr id="58" name="Freeform 57">
                  <a:extLst>
                    <a:ext uri="{FF2B5EF4-FFF2-40B4-BE49-F238E27FC236}">
                      <a16:creationId xmlns:a16="http://schemas.microsoft.com/office/drawing/2014/main" id="{0A8D7452-7E03-34C8-4F7C-53B0157F9E3D}"/>
                    </a:ext>
                  </a:extLst>
                </p:cNvPr>
                <p:cNvSpPr/>
                <p:nvPr/>
              </p:nvSpPr>
              <p:spPr>
                <a:xfrm>
                  <a:off x="3056339" y="4951547"/>
                  <a:ext cx="929765" cy="925364"/>
                </a:xfrm>
                <a:custGeom>
                  <a:avLst/>
                  <a:gdLst>
                    <a:gd name="connsiteX0" fmla="*/ 464883 w 929765"/>
                    <a:gd name="connsiteY0" fmla="*/ 23788 h 925364"/>
                    <a:gd name="connsiteX1" fmla="*/ 905864 w 929765"/>
                    <a:gd name="connsiteY1" fmla="*/ 462682 h 925364"/>
                    <a:gd name="connsiteX2" fmla="*/ 464883 w 929765"/>
                    <a:gd name="connsiteY2" fmla="*/ 901576 h 925364"/>
                    <a:gd name="connsiteX3" fmla="*/ 23901 w 929765"/>
                    <a:gd name="connsiteY3" fmla="*/ 462682 h 925364"/>
                    <a:gd name="connsiteX4" fmla="*/ 464883 w 929765"/>
                    <a:gd name="connsiteY4" fmla="*/ 23788 h 925364"/>
                    <a:gd name="connsiteX5" fmla="*/ 464883 w 929765"/>
                    <a:gd name="connsiteY5" fmla="*/ 0 h 925364"/>
                    <a:gd name="connsiteX6" fmla="*/ 0 w 929765"/>
                    <a:gd name="connsiteY6" fmla="*/ 462682 h 925364"/>
                    <a:gd name="connsiteX7" fmla="*/ 464883 w 929765"/>
                    <a:gd name="connsiteY7" fmla="*/ 925364 h 925364"/>
                    <a:gd name="connsiteX8" fmla="*/ 929765 w 929765"/>
                    <a:gd name="connsiteY8" fmla="*/ 462682 h 925364"/>
                    <a:gd name="connsiteX9" fmla="*/ 464883 w 929765"/>
                    <a:gd name="connsiteY9" fmla="*/ 0 h 925364"/>
                    <a:gd name="connsiteX10" fmla="*/ 464883 w 929765"/>
                    <a:gd name="connsiteY10" fmla="*/ 0 h 92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9765" h="925364">
                      <a:moveTo>
                        <a:pt x="464883" y="23788"/>
                      </a:moveTo>
                      <a:cubicBezTo>
                        <a:pt x="708438" y="23788"/>
                        <a:pt x="905864" y="220280"/>
                        <a:pt x="905864" y="462682"/>
                      </a:cubicBezTo>
                      <a:cubicBezTo>
                        <a:pt x="905864" y="705085"/>
                        <a:pt x="708438" y="901576"/>
                        <a:pt x="464883" y="901576"/>
                      </a:cubicBezTo>
                      <a:cubicBezTo>
                        <a:pt x="221327" y="901576"/>
                        <a:pt x="23901" y="705085"/>
                        <a:pt x="23901" y="462682"/>
                      </a:cubicBezTo>
                      <a:cubicBezTo>
                        <a:pt x="23901" y="220280"/>
                        <a:pt x="221327" y="23788"/>
                        <a:pt x="464883" y="23788"/>
                      </a:cubicBezTo>
                      <a:moveTo>
                        <a:pt x="464883" y="0"/>
                      </a:moveTo>
                      <a:cubicBezTo>
                        <a:pt x="208659" y="0"/>
                        <a:pt x="0" y="207434"/>
                        <a:pt x="0" y="462682"/>
                      </a:cubicBezTo>
                      <a:cubicBezTo>
                        <a:pt x="0" y="717930"/>
                        <a:pt x="208420" y="925364"/>
                        <a:pt x="464883" y="925364"/>
                      </a:cubicBezTo>
                      <a:cubicBezTo>
                        <a:pt x="721345" y="925364"/>
                        <a:pt x="929765" y="717930"/>
                        <a:pt x="929765" y="462682"/>
                      </a:cubicBezTo>
                      <a:cubicBezTo>
                        <a:pt x="929765" y="207434"/>
                        <a:pt x="721106" y="0"/>
                        <a:pt x="464883" y="0"/>
                      </a:cubicBezTo>
                      <a:lnTo>
                        <a:pt x="464883" y="0"/>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solidFill>
                    <a:effectLst/>
                    <a:uLnTx/>
                    <a:uFillTx/>
                    <a:latin typeface="Arial"/>
                    <a:ea typeface="+mn-ea"/>
                    <a:cs typeface="+mn-cs"/>
                  </a:endParaRPr>
                </a:p>
              </p:txBody>
            </p:sp>
          </p:grpSp>
          <p:pic>
            <p:nvPicPr>
              <p:cNvPr id="56" name="Picture 55">
                <a:extLst>
                  <a:ext uri="{FF2B5EF4-FFF2-40B4-BE49-F238E27FC236}">
                    <a16:creationId xmlns:a16="http://schemas.microsoft.com/office/drawing/2014/main" id="{87DD0F22-4BA2-0582-FDD8-C8B683ED64EE}"/>
                  </a:ext>
                </a:extLst>
              </p:cNvPr>
              <p:cNvPicPr>
                <a:picLocks noChangeAspect="1"/>
              </p:cNvPicPr>
              <p:nvPr/>
            </p:nvPicPr>
            <p:blipFill>
              <a:blip r:embed="rId3"/>
              <a:stretch>
                <a:fillRect/>
              </a:stretch>
            </p:blipFill>
            <p:spPr>
              <a:xfrm>
                <a:off x="3206511" y="5171423"/>
                <a:ext cx="644771" cy="508287"/>
              </a:xfrm>
              <a:prstGeom prst="rect">
                <a:avLst/>
              </a:prstGeom>
            </p:spPr>
          </p:pic>
        </p:grpSp>
      </p:grpSp>
    </p:spTree>
    <p:extLst>
      <p:ext uri="{BB962C8B-B14F-4D97-AF65-F5344CB8AC3E}">
        <p14:creationId xmlns:p14="http://schemas.microsoft.com/office/powerpoint/2010/main" val="13309763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9E4018-E057-FE2D-1FC1-4A8C85CCD0B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797" y="1646788"/>
            <a:ext cx="781013" cy="598095"/>
          </a:xfrm>
          <a:prstGeom prst="rect">
            <a:avLst/>
          </a:prstGeom>
        </p:spPr>
      </p:pic>
      <p:pic>
        <p:nvPicPr>
          <p:cNvPr id="5" name="Picture 4">
            <a:extLst>
              <a:ext uri="{FF2B5EF4-FFF2-40B4-BE49-F238E27FC236}">
                <a16:creationId xmlns:a16="http://schemas.microsoft.com/office/drawing/2014/main" id="{7583E2E6-C31E-9B40-15D5-F3B8F768F4D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1909" y="1650560"/>
            <a:ext cx="786606" cy="590549"/>
          </a:xfrm>
          <a:prstGeom prst="rect">
            <a:avLst/>
          </a:prstGeom>
        </p:spPr>
      </p:pic>
      <p:pic>
        <p:nvPicPr>
          <p:cNvPr id="8" name="Picture 7">
            <a:extLst>
              <a:ext uri="{FF2B5EF4-FFF2-40B4-BE49-F238E27FC236}">
                <a16:creationId xmlns:a16="http://schemas.microsoft.com/office/drawing/2014/main" id="{E0C259EC-334A-2B5D-E1C5-E631E4601BC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804" y="2585959"/>
            <a:ext cx="878788" cy="830338"/>
          </a:xfrm>
          <a:prstGeom prst="rect">
            <a:avLst/>
          </a:prstGeom>
        </p:spPr>
      </p:pic>
      <p:pic>
        <p:nvPicPr>
          <p:cNvPr id="14" name="Picture 13">
            <a:extLst>
              <a:ext uri="{FF2B5EF4-FFF2-40B4-BE49-F238E27FC236}">
                <a16:creationId xmlns:a16="http://schemas.microsoft.com/office/drawing/2014/main" id="{F82E6ACA-A655-EE98-C81B-93BBE8CED26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4" y="3792287"/>
            <a:ext cx="836028" cy="858585"/>
          </a:xfrm>
          <a:prstGeom prst="rect">
            <a:avLst/>
          </a:prstGeom>
        </p:spPr>
      </p:pic>
      <p:sp>
        <p:nvSpPr>
          <p:cNvPr id="17" name="Rectangle 16">
            <a:extLst>
              <a:ext uri="{FF2B5EF4-FFF2-40B4-BE49-F238E27FC236}">
                <a16:creationId xmlns:a16="http://schemas.microsoft.com/office/drawing/2014/main" id="{40C45282-F206-11B8-83E5-1DDD4B1A7560}"/>
              </a:ext>
            </a:extLst>
          </p:cNvPr>
          <p:cNvSpPr/>
          <p:nvPr/>
        </p:nvSpPr>
        <p:spPr bwMode="auto">
          <a:xfrm>
            <a:off x="1710501" y="3705032"/>
            <a:ext cx="4155163" cy="1303848"/>
          </a:xfrm>
          <a:prstGeom prst="rect">
            <a:avLst/>
          </a:prstGeom>
          <a:solidFill>
            <a:schemeClr val="bg1">
              <a:alpha val="31000"/>
            </a:schemeClr>
          </a:solidFill>
          <a:ln>
            <a:noFill/>
          </a:ln>
          <a:effectLst/>
        </p:spPr>
        <p:txBody>
          <a:bodyPr lIns="91440" tIns="91440" rIns="91440" bIns="9144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646464">
                    <a:lumMod val="50000"/>
                  </a:srgbClr>
                </a:solidFill>
                <a:effectLst/>
                <a:uLnTx/>
                <a:uFillTx/>
                <a:latin typeface="Helvetica" pitchFamily="2" charset="0"/>
                <a:ea typeface="Open Sans"/>
                <a:cs typeface="Open Sans"/>
              </a:rPr>
              <a:t>Funds to buy fruits and vegetables for up to 6 months.</a:t>
            </a:r>
          </a:p>
        </p:txBody>
      </p:sp>
      <p:sp>
        <p:nvSpPr>
          <p:cNvPr id="10" name="Rectangle 9">
            <a:extLst>
              <a:ext uri="{FF2B5EF4-FFF2-40B4-BE49-F238E27FC236}">
                <a16:creationId xmlns:a16="http://schemas.microsoft.com/office/drawing/2014/main" id="{2341CA5B-7C9C-DA9E-9DE7-F16725E72853}"/>
              </a:ext>
            </a:extLst>
          </p:cNvPr>
          <p:cNvSpPr/>
          <p:nvPr/>
        </p:nvSpPr>
        <p:spPr bwMode="auto">
          <a:xfrm>
            <a:off x="1710501" y="2555007"/>
            <a:ext cx="3523981" cy="769436"/>
          </a:xfrm>
          <a:prstGeom prst="rect">
            <a:avLst/>
          </a:prstGeom>
          <a:solidFill>
            <a:schemeClr val="bg1">
              <a:alpha val="31000"/>
            </a:schemeClr>
          </a:solidFill>
          <a:ln>
            <a:noFill/>
          </a:ln>
          <a:effectLst/>
        </p:spPr>
        <p:txBody>
          <a:bodyPr lIns="91440" tIns="91440" rIns="91440" bIns="9144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E7E6E6">
                    <a:lumMod val="10000"/>
                  </a:srgbClr>
                </a:solidFill>
                <a:effectLst/>
                <a:uLnTx/>
                <a:uFillTx/>
                <a:latin typeface="Helvetica" pitchFamily="2" charset="0"/>
                <a:ea typeface="Open Sans" panose="020B0606030504020204" pitchFamily="34" charset="0"/>
                <a:cs typeface="Open Sans" panose="020B0606030504020204" pitchFamily="34" charset="0"/>
              </a:rPr>
              <a:t>Medically-tailored meals for 6 months.</a:t>
            </a:r>
          </a:p>
        </p:txBody>
      </p:sp>
      <p:sp>
        <p:nvSpPr>
          <p:cNvPr id="11" name="Rectangle 10">
            <a:extLst>
              <a:ext uri="{FF2B5EF4-FFF2-40B4-BE49-F238E27FC236}">
                <a16:creationId xmlns:a16="http://schemas.microsoft.com/office/drawing/2014/main" id="{62139BBF-7B70-4329-A64D-F1606D546EA7}"/>
              </a:ext>
            </a:extLst>
          </p:cNvPr>
          <p:cNvSpPr/>
          <p:nvPr/>
        </p:nvSpPr>
        <p:spPr bwMode="auto">
          <a:xfrm>
            <a:off x="1710501" y="1646788"/>
            <a:ext cx="3839864" cy="627480"/>
          </a:xfrm>
          <a:prstGeom prst="rect">
            <a:avLst/>
          </a:prstGeom>
          <a:solidFill>
            <a:schemeClr val="bg1">
              <a:alpha val="31000"/>
            </a:schemeClr>
          </a:solidFill>
          <a:ln>
            <a:noFill/>
          </a:ln>
          <a:effectLst/>
        </p:spPr>
        <p:txBody>
          <a:bodyPr lIns="91440" tIns="91440" rIns="91440" bIns="9144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E7E6E6">
                    <a:lumMod val="10000"/>
                  </a:srgbClr>
                </a:solidFill>
                <a:effectLst/>
                <a:uLnTx/>
                <a:uFillTx/>
                <a:latin typeface="Helvetica" pitchFamily="2" charset="0"/>
                <a:ea typeface="Open Sans" panose="020B0606030504020204" pitchFamily="34" charset="0"/>
                <a:cs typeface="Open Sans" panose="020B0606030504020204" pitchFamily="34" charset="0"/>
              </a:rPr>
              <a:t>Nutrition education.</a:t>
            </a:r>
          </a:p>
        </p:txBody>
      </p:sp>
      <p:sp>
        <p:nvSpPr>
          <p:cNvPr id="13" name="Rectangle 12">
            <a:extLst>
              <a:ext uri="{FF2B5EF4-FFF2-40B4-BE49-F238E27FC236}">
                <a16:creationId xmlns:a16="http://schemas.microsoft.com/office/drawing/2014/main" id="{021298CB-3C1C-FF39-B0AC-9337B5F4462A}"/>
              </a:ext>
            </a:extLst>
          </p:cNvPr>
          <p:cNvSpPr/>
          <p:nvPr/>
        </p:nvSpPr>
        <p:spPr bwMode="auto">
          <a:xfrm>
            <a:off x="7130022" y="1537424"/>
            <a:ext cx="4299974" cy="3113448"/>
          </a:xfrm>
          <a:prstGeom prst="rect">
            <a:avLst/>
          </a:prstGeom>
          <a:solidFill>
            <a:schemeClr val="bg1">
              <a:alpha val="31000"/>
            </a:schemeClr>
          </a:solidFill>
          <a:ln>
            <a:noFill/>
          </a:ln>
          <a:effectLst/>
        </p:spPr>
        <p:txBody>
          <a:bodyPr lIns="91440" tIns="91440" rIns="91440" bIns="9144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646464">
                    <a:lumMod val="50000"/>
                  </a:srgbClr>
                </a:solidFill>
                <a:effectLst/>
                <a:uLnTx/>
                <a:uFillTx/>
                <a:latin typeface="Helvetica" pitchFamily="2" charset="0"/>
                <a:ea typeface="Open Sans"/>
                <a:cs typeface="Open Sans"/>
              </a:rPr>
              <a:t>Funds to buy groceries or hot meals for pregnant individuals, children and youth under 21, and young adults 19 -26 years old with special health care needs (YSHCN) for 6 months.</a:t>
            </a:r>
          </a:p>
        </p:txBody>
      </p:sp>
      <p:sp>
        <p:nvSpPr>
          <p:cNvPr id="9" name="Title 8">
            <a:extLst>
              <a:ext uri="{FF2B5EF4-FFF2-40B4-BE49-F238E27FC236}">
                <a16:creationId xmlns:a16="http://schemas.microsoft.com/office/drawing/2014/main" id="{D9F7966B-2872-FCEF-2869-DBEA53CCF455}"/>
              </a:ext>
            </a:extLst>
          </p:cNvPr>
          <p:cNvSpPr>
            <a:spLocks noGrp="1"/>
          </p:cNvSpPr>
          <p:nvPr>
            <p:ph type="title"/>
          </p:nvPr>
        </p:nvSpPr>
        <p:spPr>
          <a:xfrm>
            <a:off x="1131303" y="379020"/>
            <a:ext cx="10972800" cy="1143000"/>
          </a:xfrm>
        </p:spPr>
        <p:txBody>
          <a:bodyPr/>
          <a:lstStyle/>
          <a:p>
            <a:r>
              <a:rPr lang="en-US"/>
              <a:t>Nutrition Services</a:t>
            </a:r>
          </a:p>
        </p:txBody>
      </p:sp>
      <p:grpSp>
        <p:nvGrpSpPr>
          <p:cNvPr id="15" name="Group 14">
            <a:extLst>
              <a:ext uri="{FF2B5EF4-FFF2-40B4-BE49-F238E27FC236}">
                <a16:creationId xmlns:a16="http://schemas.microsoft.com/office/drawing/2014/main" id="{6A9BFA7F-472E-5813-BD51-2BDD5341A357}"/>
              </a:ext>
            </a:extLst>
          </p:cNvPr>
          <p:cNvGrpSpPr/>
          <p:nvPr/>
        </p:nvGrpSpPr>
        <p:grpSpPr>
          <a:xfrm>
            <a:off x="381598" y="562529"/>
            <a:ext cx="709343" cy="705986"/>
            <a:chOff x="3056339" y="4951547"/>
            <a:chExt cx="929765" cy="925364"/>
          </a:xfrm>
        </p:grpSpPr>
        <p:grpSp>
          <p:nvGrpSpPr>
            <p:cNvPr id="16" name="Graphic 39">
              <a:extLst>
                <a:ext uri="{FF2B5EF4-FFF2-40B4-BE49-F238E27FC236}">
                  <a16:creationId xmlns:a16="http://schemas.microsoft.com/office/drawing/2014/main" id="{95EFAE4C-EBD5-2FDA-A7E9-F0CC25FED7B9}"/>
                </a:ext>
              </a:extLst>
            </p:cNvPr>
            <p:cNvGrpSpPr/>
            <p:nvPr/>
          </p:nvGrpSpPr>
          <p:grpSpPr>
            <a:xfrm>
              <a:off x="3056339" y="4951547"/>
              <a:ext cx="929765" cy="925364"/>
              <a:chOff x="3056339" y="4951547"/>
              <a:chExt cx="929765" cy="925364"/>
            </a:xfrm>
          </p:grpSpPr>
          <p:sp>
            <p:nvSpPr>
              <p:cNvPr id="19" name="Freeform 18">
                <a:extLst>
                  <a:ext uri="{FF2B5EF4-FFF2-40B4-BE49-F238E27FC236}">
                    <a16:creationId xmlns:a16="http://schemas.microsoft.com/office/drawing/2014/main" id="{374903FB-B506-6B27-F0B7-08FB493833D6}"/>
                  </a:ext>
                </a:extLst>
              </p:cNvPr>
              <p:cNvSpPr/>
              <p:nvPr/>
            </p:nvSpPr>
            <p:spPr>
              <a:xfrm>
                <a:off x="3068289" y="4963441"/>
                <a:ext cx="905863" cy="901575"/>
              </a:xfrm>
              <a:custGeom>
                <a:avLst/>
                <a:gdLst>
                  <a:gd name="connsiteX0" fmla="*/ 452932 w 905863"/>
                  <a:gd name="connsiteY0" fmla="*/ 901576 h 901575"/>
                  <a:gd name="connsiteX1" fmla="*/ 0 w 905863"/>
                  <a:gd name="connsiteY1" fmla="*/ 450788 h 901575"/>
                  <a:gd name="connsiteX2" fmla="*/ 452932 w 905863"/>
                  <a:gd name="connsiteY2" fmla="*/ 0 h 901575"/>
                  <a:gd name="connsiteX3" fmla="*/ 905864 w 905863"/>
                  <a:gd name="connsiteY3" fmla="*/ 450788 h 901575"/>
                  <a:gd name="connsiteX4" fmla="*/ 452932 w 905863"/>
                  <a:gd name="connsiteY4" fmla="*/ 901576 h 90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863" h="901575">
                    <a:moveTo>
                      <a:pt x="452932" y="901576"/>
                    </a:moveTo>
                    <a:cubicBezTo>
                      <a:pt x="203162" y="901576"/>
                      <a:pt x="0" y="699376"/>
                      <a:pt x="0" y="450788"/>
                    </a:cubicBezTo>
                    <a:cubicBezTo>
                      <a:pt x="0" y="202200"/>
                      <a:pt x="203162" y="0"/>
                      <a:pt x="452932" y="0"/>
                    </a:cubicBezTo>
                    <a:cubicBezTo>
                      <a:pt x="702702" y="0"/>
                      <a:pt x="905864" y="202200"/>
                      <a:pt x="905864" y="450788"/>
                    </a:cubicBezTo>
                    <a:cubicBezTo>
                      <a:pt x="905864" y="699376"/>
                      <a:pt x="702702" y="901576"/>
                      <a:pt x="452932" y="901576"/>
                    </a:cubicBezTo>
                    <a:close/>
                  </a:path>
                </a:pathLst>
              </a:custGeom>
              <a:solidFill>
                <a:srgbClr val="669C46"/>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464"/>
                  </a:solidFill>
                  <a:effectLst/>
                  <a:uLnTx/>
                  <a:uFillTx/>
                  <a:latin typeface="Arial" panose="020B0604020202020204"/>
                  <a:ea typeface="+mn-ea"/>
                  <a:cs typeface="+mn-cs"/>
                </a:endParaRPr>
              </a:p>
            </p:txBody>
          </p:sp>
          <p:sp>
            <p:nvSpPr>
              <p:cNvPr id="20" name="Freeform 19">
                <a:extLst>
                  <a:ext uri="{FF2B5EF4-FFF2-40B4-BE49-F238E27FC236}">
                    <a16:creationId xmlns:a16="http://schemas.microsoft.com/office/drawing/2014/main" id="{B99FFCAB-5F2A-1752-4CE7-4A964AED722A}"/>
                  </a:ext>
                </a:extLst>
              </p:cNvPr>
              <p:cNvSpPr/>
              <p:nvPr/>
            </p:nvSpPr>
            <p:spPr>
              <a:xfrm>
                <a:off x="3056339" y="4951547"/>
                <a:ext cx="929765" cy="925364"/>
              </a:xfrm>
              <a:custGeom>
                <a:avLst/>
                <a:gdLst>
                  <a:gd name="connsiteX0" fmla="*/ 464883 w 929765"/>
                  <a:gd name="connsiteY0" fmla="*/ 23788 h 925364"/>
                  <a:gd name="connsiteX1" fmla="*/ 905864 w 929765"/>
                  <a:gd name="connsiteY1" fmla="*/ 462682 h 925364"/>
                  <a:gd name="connsiteX2" fmla="*/ 464883 w 929765"/>
                  <a:gd name="connsiteY2" fmla="*/ 901576 h 925364"/>
                  <a:gd name="connsiteX3" fmla="*/ 23901 w 929765"/>
                  <a:gd name="connsiteY3" fmla="*/ 462682 h 925364"/>
                  <a:gd name="connsiteX4" fmla="*/ 464883 w 929765"/>
                  <a:gd name="connsiteY4" fmla="*/ 23788 h 925364"/>
                  <a:gd name="connsiteX5" fmla="*/ 464883 w 929765"/>
                  <a:gd name="connsiteY5" fmla="*/ 0 h 925364"/>
                  <a:gd name="connsiteX6" fmla="*/ 0 w 929765"/>
                  <a:gd name="connsiteY6" fmla="*/ 462682 h 925364"/>
                  <a:gd name="connsiteX7" fmla="*/ 464883 w 929765"/>
                  <a:gd name="connsiteY7" fmla="*/ 925364 h 925364"/>
                  <a:gd name="connsiteX8" fmla="*/ 929765 w 929765"/>
                  <a:gd name="connsiteY8" fmla="*/ 462682 h 925364"/>
                  <a:gd name="connsiteX9" fmla="*/ 464883 w 929765"/>
                  <a:gd name="connsiteY9" fmla="*/ 0 h 925364"/>
                  <a:gd name="connsiteX10" fmla="*/ 464883 w 929765"/>
                  <a:gd name="connsiteY10" fmla="*/ 0 h 92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9765" h="925364">
                    <a:moveTo>
                      <a:pt x="464883" y="23788"/>
                    </a:moveTo>
                    <a:cubicBezTo>
                      <a:pt x="708438" y="23788"/>
                      <a:pt x="905864" y="220280"/>
                      <a:pt x="905864" y="462682"/>
                    </a:cubicBezTo>
                    <a:cubicBezTo>
                      <a:pt x="905864" y="705085"/>
                      <a:pt x="708438" y="901576"/>
                      <a:pt x="464883" y="901576"/>
                    </a:cubicBezTo>
                    <a:cubicBezTo>
                      <a:pt x="221327" y="901576"/>
                      <a:pt x="23901" y="705085"/>
                      <a:pt x="23901" y="462682"/>
                    </a:cubicBezTo>
                    <a:cubicBezTo>
                      <a:pt x="23901" y="220280"/>
                      <a:pt x="221327" y="23788"/>
                      <a:pt x="464883" y="23788"/>
                    </a:cubicBezTo>
                    <a:moveTo>
                      <a:pt x="464883" y="0"/>
                    </a:moveTo>
                    <a:cubicBezTo>
                      <a:pt x="208659" y="0"/>
                      <a:pt x="0" y="207434"/>
                      <a:pt x="0" y="462682"/>
                    </a:cubicBezTo>
                    <a:cubicBezTo>
                      <a:pt x="0" y="717930"/>
                      <a:pt x="208420" y="925364"/>
                      <a:pt x="464883" y="925364"/>
                    </a:cubicBezTo>
                    <a:cubicBezTo>
                      <a:pt x="721345" y="925364"/>
                      <a:pt x="929765" y="717930"/>
                      <a:pt x="929765" y="462682"/>
                    </a:cubicBezTo>
                    <a:cubicBezTo>
                      <a:pt x="929765" y="207434"/>
                      <a:pt x="721106" y="0"/>
                      <a:pt x="464883" y="0"/>
                    </a:cubicBezTo>
                    <a:lnTo>
                      <a:pt x="464883" y="0"/>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464"/>
                  </a:solidFill>
                  <a:effectLst/>
                  <a:uLnTx/>
                  <a:uFillTx/>
                  <a:latin typeface="Arial" panose="020B0604020202020204"/>
                  <a:ea typeface="+mn-ea"/>
                  <a:cs typeface="+mn-cs"/>
                </a:endParaRPr>
              </a:p>
            </p:txBody>
          </p:sp>
        </p:grpSp>
        <p:pic>
          <p:nvPicPr>
            <p:cNvPr id="18" name="Picture 17">
              <a:extLst>
                <a:ext uri="{FF2B5EF4-FFF2-40B4-BE49-F238E27FC236}">
                  <a16:creationId xmlns:a16="http://schemas.microsoft.com/office/drawing/2014/main" id="{779A9936-B915-8B9C-C698-EF764648AA7B}"/>
                </a:ext>
              </a:extLst>
            </p:cNvPr>
            <p:cNvPicPr>
              <a:picLocks noChangeAspect="1"/>
            </p:cNvPicPr>
            <p:nvPr/>
          </p:nvPicPr>
          <p:blipFill>
            <a:blip r:embed="rId7"/>
            <a:stretch>
              <a:fillRect/>
            </a:stretch>
          </p:blipFill>
          <p:spPr>
            <a:xfrm>
              <a:off x="3206511" y="5171423"/>
              <a:ext cx="644771" cy="508287"/>
            </a:xfrm>
            <a:prstGeom prst="rect">
              <a:avLst/>
            </a:prstGeom>
          </p:spPr>
        </p:pic>
      </p:grpSp>
    </p:spTree>
    <p:extLst>
      <p:ext uri="{BB962C8B-B14F-4D97-AF65-F5344CB8AC3E}">
        <p14:creationId xmlns:p14="http://schemas.microsoft.com/office/powerpoint/2010/main" val="34321682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9E4018-E057-FE2D-1FC1-4A8C85CCD0B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797" y="1646788"/>
            <a:ext cx="781013" cy="598095"/>
          </a:xfrm>
          <a:prstGeom prst="rect">
            <a:avLst/>
          </a:prstGeom>
        </p:spPr>
      </p:pic>
      <p:pic>
        <p:nvPicPr>
          <p:cNvPr id="5" name="Picture 4">
            <a:extLst>
              <a:ext uri="{FF2B5EF4-FFF2-40B4-BE49-F238E27FC236}">
                <a16:creationId xmlns:a16="http://schemas.microsoft.com/office/drawing/2014/main" id="{7583E2E6-C31E-9B40-15D5-F3B8F768F4D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1909" y="1650560"/>
            <a:ext cx="786606" cy="590549"/>
          </a:xfrm>
          <a:prstGeom prst="rect">
            <a:avLst/>
          </a:prstGeom>
        </p:spPr>
      </p:pic>
      <p:pic>
        <p:nvPicPr>
          <p:cNvPr id="8" name="Picture 7">
            <a:extLst>
              <a:ext uri="{FF2B5EF4-FFF2-40B4-BE49-F238E27FC236}">
                <a16:creationId xmlns:a16="http://schemas.microsoft.com/office/drawing/2014/main" id="{E0C259EC-334A-2B5D-E1C5-E631E4601BC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804" y="3037789"/>
            <a:ext cx="878788" cy="830338"/>
          </a:xfrm>
          <a:prstGeom prst="rect">
            <a:avLst/>
          </a:prstGeom>
        </p:spPr>
      </p:pic>
      <p:pic>
        <p:nvPicPr>
          <p:cNvPr id="14" name="Picture 13">
            <a:extLst>
              <a:ext uri="{FF2B5EF4-FFF2-40B4-BE49-F238E27FC236}">
                <a16:creationId xmlns:a16="http://schemas.microsoft.com/office/drawing/2014/main" id="{F82E6ACA-A655-EE98-C81B-93BBE8CED26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4" y="4599122"/>
            <a:ext cx="836028" cy="858585"/>
          </a:xfrm>
          <a:prstGeom prst="rect">
            <a:avLst/>
          </a:prstGeom>
        </p:spPr>
      </p:pic>
      <p:sp>
        <p:nvSpPr>
          <p:cNvPr id="17" name="Rectangle 16">
            <a:extLst>
              <a:ext uri="{FF2B5EF4-FFF2-40B4-BE49-F238E27FC236}">
                <a16:creationId xmlns:a16="http://schemas.microsoft.com/office/drawing/2014/main" id="{40C45282-F206-11B8-83E5-1DDD4B1A7560}"/>
              </a:ext>
            </a:extLst>
          </p:cNvPr>
          <p:cNvSpPr/>
          <p:nvPr/>
        </p:nvSpPr>
        <p:spPr bwMode="auto">
          <a:xfrm>
            <a:off x="1710501" y="4511867"/>
            <a:ext cx="4155163" cy="1303848"/>
          </a:xfrm>
          <a:prstGeom prst="rect">
            <a:avLst/>
          </a:prstGeom>
          <a:solidFill>
            <a:schemeClr val="bg1">
              <a:alpha val="31000"/>
            </a:schemeClr>
          </a:solidFill>
          <a:ln>
            <a:noFill/>
          </a:ln>
          <a:effectLst/>
        </p:spPr>
        <p:txBody>
          <a:bodyPr lIns="91440" tIns="91440" rIns="91440" bIns="9144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s-419" sz="2600" b="0" i="0" u="none" strike="noStrike" kern="1200" cap="none" spc="0" normalizeH="0" baseline="0" noProof="0">
                <a:ln>
                  <a:noFill/>
                </a:ln>
                <a:solidFill>
                  <a:srgbClr val="646464">
                    <a:lumMod val="50000"/>
                  </a:srgbClr>
                </a:solidFill>
                <a:effectLst/>
                <a:uLnTx/>
                <a:uFillTx/>
                <a:latin typeface="Arial" panose="020B0604020202020204" pitchFamily="34" charset="0"/>
                <a:ea typeface="Open Sans"/>
                <a:cs typeface="Arial" panose="020B0604020202020204" pitchFamily="34" charset="0"/>
              </a:rPr>
              <a:t>Fondos para comprar frutas y verduras por hasta 6 meses.</a:t>
            </a:r>
            <a:endParaRPr kumimoji="0" lang="en-US" sz="2600" b="0" i="0" u="none" strike="noStrike" kern="1200" cap="none" spc="0" normalizeH="0" baseline="0" noProof="0">
              <a:ln>
                <a:noFill/>
              </a:ln>
              <a:solidFill>
                <a:srgbClr val="646464">
                  <a:lumMod val="50000"/>
                </a:srgbClr>
              </a:solidFill>
              <a:effectLst/>
              <a:uLnTx/>
              <a:uFillTx/>
              <a:latin typeface="Arial" panose="020B0604020202020204" pitchFamily="34" charset="0"/>
              <a:ea typeface="Open Sans"/>
              <a:cs typeface="Arial" panose="020B0604020202020204" pitchFamily="34" charset="0"/>
            </a:endParaRPr>
          </a:p>
        </p:txBody>
      </p:sp>
      <p:sp>
        <p:nvSpPr>
          <p:cNvPr id="10" name="Rectangle 9">
            <a:extLst>
              <a:ext uri="{FF2B5EF4-FFF2-40B4-BE49-F238E27FC236}">
                <a16:creationId xmlns:a16="http://schemas.microsoft.com/office/drawing/2014/main" id="{2341CA5B-7C9C-DA9E-9DE7-F16725E72853}"/>
              </a:ext>
            </a:extLst>
          </p:cNvPr>
          <p:cNvSpPr/>
          <p:nvPr/>
        </p:nvSpPr>
        <p:spPr bwMode="auto">
          <a:xfrm>
            <a:off x="1710501" y="2555007"/>
            <a:ext cx="3634386" cy="769436"/>
          </a:xfrm>
          <a:prstGeom prst="rect">
            <a:avLst/>
          </a:prstGeom>
          <a:solidFill>
            <a:schemeClr val="bg1">
              <a:alpha val="31000"/>
            </a:schemeClr>
          </a:solidFill>
          <a:ln>
            <a:noFill/>
          </a:ln>
          <a:effectLst/>
        </p:spPr>
        <p:txBody>
          <a:bodyPr lIns="91440" tIns="91440" rIns="91440" bIns="9144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pt-BR" sz="2600" b="0" i="0" u="none" strike="noStrike" kern="1200" cap="none" spc="0" normalizeH="0" baseline="0" noProof="0">
                <a:ln>
                  <a:noFill/>
                </a:ln>
                <a:solidFill>
                  <a:srgbClr val="E7E6E6">
                    <a:lumMod val="10000"/>
                  </a:srgbClr>
                </a:solidFill>
                <a:effectLst/>
                <a:uLnTx/>
                <a:uFillTx/>
                <a:latin typeface="Arial" panose="020B0604020202020204" pitchFamily="34" charset="0"/>
                <a:ea typeface="Open Sans" panose="020B0606030504020204" pitchFamily="34" charset="0"/>
                <a:cs typeface="Arial" panose="020B0604020202020204" pitchFamily="34" charset="0"/>
              </a:rPr>
              <a:t>Comidas médicamente adaptadas durante 6 meses</a:t>
            </a:r>
            <a:r>
              <a:rPr kumimoji="0" lang="en-US" sz="2600" b="0" i="0" u="none" strike="noStrike" kern="1200" cap="none" spc="0" normalizeH="0" baseline="0" noProof="0">
                <a:ln>
                  <a:noFill/>
                </a:ln>
                <a:solidFill>
                  <a:srgbClr val="E7E6E6">
                    <a:lumMod val="10000"/>
                  </a:srgbClr>
                </a:solidFill>
                <a:effectLst/>
                <a:uLnTx/>
                <a:uFillTx/>
                <a:latin typeface="Arial" panose="020B0604020202020204" pitchFamily="34" charset="0"/>
                <a:ea typeface="Open Sans" panose="020B0606030504020204" pitchFamily="34" charset="0"/>
                <a:cs typeface="Arial" panose="020B0604020202020204" pitchFamily="34" charset="0"/>
              </a:rPr>
              <a:t>.</a:t>
            </a:r>
          </a:p>
        </p:txBody>
      </p:sp>
      <p:sp>
        <p:nvSpPr>
          <p:cNvPr id="11" name="Rectangle 10">
            <a:extLst>
              <a:ext uri="{FF2B5EF4-FFF2-40B4-BE49-F238E27FC236}">
                <a16:creationId xmlns:a16="http://schemas.microsoft.com/office/drawing/2014/main" id="{62139BBF-7B70-4329-A64D-F1606D546EA7}"/>
              </a:ext>
            </a:extLst>
          </p:cNvPr>
          <p:cNvSpPr/>
          <p:nvPr/>
        </p:nvSpPr>
        <p:spPr bwMode="auto">
          <a:xfrm>
            <a:off x="1710501" y="1646788"/>
            <a:ext cx="3839864" cy="627480"/>
          </a:xfrm>
          <a:prstGeom prst="rect">
            <a:avLst/>
          </a:prstGeom>
          <a:solidFill>
            <a:schemeClr val="bg1">
              <a:alpha val="31000"/>
            </a:schemeClr>
          </a:solidFill>
          <a:ln>
            <a:noFill/>
          </a:ln>
          <a:effectLst/>
        </p:spPr>
        <p:txBody>
          <a:bodyPr lIns="91440" tIns="91440" rIns="91440" bIns="9144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600" b="0" i="0" u="none" strike="noStrike" kern="1200" cap="none" spc="0" normalizeH="0" baseline="0" noProof="0" err="1">
                <a:ln>
                  <a:noFill/>
                </a:ln>
                <a:solidFill>
                  <a:srgbClr val="E7E6E6">
                    <a:lumMod val="10000"/>
                  </a:srgbClr>
                </a:solidFill>
                <a:effectLst/>
                <a:uLnTx/>
                <a:uFillTx/>
                <a:latin typeface="Arial" panose="020B0604020202020204" pitchFamily="34" charset="0"/>
                <a:ea typeface="Open Sans" panose="020B0606030504020204" pitchFamily="34" charset="0"/>
                <a:cs typeface="Arial" panose="020B0604020202020204" pitchFamily="34" charset="0"/>
              </a:rPr>
              <a:t>Educación</a:t>
            </a:r>
            <a:r>
              <a:rPr kumimoji="0" lang="en-US" sz="2600" b="0" i="0" u="none" strike="noStrike" kern="1200" cap="none" spc="0" normalizeH="0" baseline="0" noProof="0">
                <a:ln>
                  <a:noFill/>
                </a:ln>
                <a:solidFill>
                  <a:srgbClr val="E7E6E6">
                    <a:lumMod val="10000"/>
                  </a:srgbClr>
                </a:solidFill>
                <a:effectLst/>
                <a:uLnTx/>
                <a:uFillTx/>
                <a:latin typeface="Arial" panose="020B0604020202020204" pitchFamily="34" charset="0"/>
                <a:ea typeface="Open Sans" panose="020B0606030504020204" pitchFamily="34" charset="0"/>
                <a:cs typeface="Arial" panose="020B0604020202020204" pitchFamily="34" charset="0"/>
              </a:rPr>
              <a:t> </a:t>
            </a:r>
            <a:r>
              <a:rPr kumimoji="0" lang="en-US" sz="2600" b="0" i="0" u="none" strike="noStrike" kern="1200" cap="none" spc="0" normalizeH="0" baseline="0" noProof="0" err="1">
                <a:ln>
                  <a:noFill/>
                </a:ln>
                <a:solidFill>
                  <a:srgbClr val="E7E6E6">
                    <a:lumMod val="10000"/>
                  </a:srgbClr>
                </a:solidFill>
                <a:effectLst/>
                <a:uLnTx/>
                <a:uFillTx/>
                <a:latin typeface="Arial" panose="020B0604020202020204" pitchFamily="34" charset="0"/>
                <a:ea typeface="Open Sans" panose="020B0606030504020204" pitchFamily="34" charset="0"/>
                <a:cs typeface="Arial" panose="020B0604020202020204" pitchFamily="34" charset="0"/>
              </a:rPr>
              <a:t>nutricional</a:t>
            </a:r>
            <a:r>
              <a:rPr kumimoji="0" lang="en-US" sz="2600" b="0" i="0" u="none" strike="noStrike" kern="1200" cap="none" spc="0" normalizeH="0" baseline="0" noProof="0">
                <a:ln>
                  <a:noFill/>
                </a:ln>
                <a:solidFill>
                  <a:srgbClr val="E7E6E6">
                    <a:lumMod val="10000"/>
                  </a:srgbClr>
                </a:solidFill>
                <a:effectLst/>
                <a:uLnTx/>
                <a:uFillTx/>
                <a:latin typeface="Helvetica" pitchFamily="2" charset="0"/>
                <a:ea typeface="Open Sans" panose="020B0606030504020204" pitchFamily="34" charset="0"/>
                <a:cs typeface="Open Sans" panose="020B0606030504020204" pitchFamily="34" charset="0"/>
              </a:rPr>
              <a:t>.</a:t>
            </a:r>
          </a:p>
        </p:txBody>
      </p:sp>
      <p:sp>
        <p:nvSpPr>
          <p:cNvPr id="13" name="Rectangle 12">
            <a:extLst>
              <a:ext uri="{FF2B5EF4-FFF2-40B4-BE49-F238E27FC236}">
                <a16:creationId xmlns:a16="http://schemas.microsoft.com/office/drawing/2014/main" id="{021298CB-3C1C-FF39-B0AC-9337B5F4462A}"/>
              </a:ext>
            </a:extLst>
          </p:cNvPr>
          <p:cNvSpPr/>
          <p:nvPr/>
        </p:nvSpPr>
        <p:spPr bwMode="auto">
          <a:xfrm>
            <a:off x="7108877" y="1522020"/>
            <a:ext cx="4655578" cy="3113448"/>
          </a:xfrm>
          <a:prstGeom prst="rect">
            <a:avLst/>
          </a:prstGeom>
          <a:solidFill>
            <a:schemeClr val="bg1">
              <a:alpha val="31000"/>
            </a:schemeClr>
          </a:solidFill>
          <a:ln>
            <a:noFill/>
          </a:ln>
          <a:effectLst/>
        </p:spPr>
        <p:txBody>
          <a:bodyPr lIns="91440" tIns="91440" rIns="91440" bIns="9144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s-419" sz="2600" b="0" i="0" u="none" strike="noStrike" kern="1200" cap="none" spc="0" normalizeH="0" baseline="0" noProof="0">
                <a:ln>
                  <a:noFill/>
                </a:ln>
                <a:solidFill>
                  <a:srgbClr val="646464">
                    <a:lumMod val="50000"/>
                  </a:srgbClr>
                </a:solidFill>
                <a:effectLst/>
                <a:uLnTx/>
                <a:uFillTx/>
                <a:latin typeface="Arial" panose="020B0604020202020204" pitchFamily="34" charset="0"/>
                <a:ea typeface="Open Sans"/>
                <a:cs typeface="Arial" panose="020B0604020202020204" pitchFamily="34" charset="0"/>
              </a:rPr>
              <a:t>Fondos para comprar alimentos o comidas preparadas para personas embarazadas, niños y jóvenes menores de 21 años y Adultos </a:t>
            </a:r>
            <a:r>
              <a:rPr lang="es-419" sz="2600">
                <a:solidFill>
                  <a:srgbClr val="646464">
                    <a:lumMod val="50000"/>
                  </a:srgbClr>
                </a:solidFill>
                <a:latin typeface="Arial" panose="020B0604020202020204" pitchFamily="34" charset="0"/>
                <a:ea typeface="Open Sans"/>
                <a:cs typeface="Arial" panose="020B0604020202020204" pitchFamily="34" charset="0"/>
              </a:rPr>
              <a:t>J</a:t>
            </a:r>
            <a:r>
              <a:rPr kumimoji="0" lang="es-419" sz="2600" b="0" i="0" u="none" strike="noStrike" kern="1200" cap="none" spc="0" normalizeH="0" baseline="0" noProof="0" err="1">
                <a:ln>
                  <a:noFill/>
                </a:ln>
                <a:solidFill>
                  <a:srgbClr val="646464">
                    <a:lumMod val="50000"/>
                  </a:srgbClr>
                </a:solidFill>
                <a:effectLst/>
                <a:uLnTx/>
                <a:uFillTx/>
                <a:latin typeface="Arial" panose="020B0604020202020204" pitchFamily="34" charset="0"/>
                <a:ea typeface="Open Sans"/>
                <a:cs typeface="Arial" panose="020B0604020202020204" pitchFamily="34" charset="0"/>
              </a:rPr>
              <a:t>óvenes</a:t>
            </a:r>
            <a:r>
              <a:rPr kumimoji="0" lang="es-419" sz="2600" b="0" i="0" u="none" strike="noStrike" kern="1200" cap="none" spc="0" normalizeH="0" baseline="0" noProof="0">
                <a:ln>
                  <a:noFill/>
                </a:ln>
                <a:solidFill>
                  <a:srgbClr val="646464">
                    <a:lumMod val="50000"/>
                  </a:srgbClr>
                </a:solidFill>
                <a:effectLst/>
                <a:uLnTx/>
                <a:uFillTx/>
                <a:latin typeface="Arial" panose="020B0604020202020204" pitchFamily="34" charset="0"/>
                <a:ea typeface="Open Sans"/>
                <a:cs typeface="Arial" panose="020B0604020202020204" pitchFamily="34" charset="0"/>
              </a:rPr>
              <a:t> de 19 a 26 años con Necesidades Especiales de Atención Médica (YSHCN) durante 6 meses.</a:t>
            </a:r>
            <a:endParaRPr kumimoji="0" lang="en-US" sz="2600" b="0" i="0" u="none" strike="noStrike" kern="1200" cap="none" spc="0" normalizeH="0" baseline="0" noProof="0">
              <a:ln>
                <a:noFill/>
              </a:ln>
              <a:solidFill>
                <a:srgbClr val="646464">
                  <a:lumMod val="50000"/>
                </a:srgbClr>
              </a:solidFill>
              <a:effectLst/>
              <a:uLnTx/>
              <a:uFillTx/>
              <a:latin typeface="Arial" panose="020B0604020202020204" pitchFamily="34" charset="0"/>
              <a:ea typeface="Open Sans"/>
              <a:cs typeface="Arial" panose="020B0604020202020204" pitchFamily="34" charset="0"/>
            </a:endParaRPr>
          </a:p>
        </p:txBody>
      </p:sp>
      <p:sp>
        <p:nvSpPr>
          <p:cNvPr id="9" name="Title 8">
            <a:extLst>
              <a:ext uri="{FF2B5EF4-FFF2-40B4-BE49-F238E27FC236}">
                <a16:creationId xmlns:a16="http://schemas.microsoft.com/office/drawing/2014/main" id="{D9F7966B-2872-FCEF-2869-DBEA53CCF455}"/>
              </a:ext>
            </a:extLst>
          </p:cNvPr>
          <p:cNvSpPr>
            <a:spLocks noGrp="1"/>
          </p:cNvSpPr>
          <p:nvPr>
            <p:ph type="title"/>
          </p:nvPr>
        </p:nvSpPr>
        <p:spPr>
          <a:xfrm>
            <a:off x="1131303" y="379020"/>
            <a:ext cx="10972800" cy="1143000"/>
          </a:xfrm>
        </p:spPr>
        <p:txBody>
          <a:bodyPr/>
          <a:lstStyle/>
          <a:p>
            <a:r>
              <a:rPr lang="en-US" err="1">
                <a:latin typeface="Arial" panose="020B0604020202020204" pitchFamily="34" charset="0"/>
                <a:cs typeface="Arial" panose="020B0604020202020204" pitchFamily="34" charset="0"/>
              </a:rPr>
              <a:t>Beneficios</a:t>
            </a:r>
            <a:r>
              <a:rPr lang="en-US">
                <a:latin typeface="Arial" panose="020B0604020202020204" pitchFamily="34" charset="0"/>
                <a:cs typeface="Arial" panose="020B0604020202020204" pitchFamily="34" charset="0"/>
              </a:rPr>
              <a:t> de </a:t>
            </a:r>
            <a:r>
              <a:rPr lang="en-US" err="1">
                <a:latin typeface="Arial" panose="020B0604020202020204" pitchFamily="34" charset="0"/>
                <a:cs typeface="Arial" panose="020B0604020202020204" pitchFamily="34" charset="0"/>
              </a:rPr>
              <a:t>nutrición</a:t>
            </a:r>
            <a:endParaRPr lang="en-US">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6A9BFA7F-472E-5813-BD51-2BDD5341A357}"/>
              </a:ext>
            </a:extLst>
          </p:cNvPr>
          <p:cNvGrpSpPr/>
          <p:nvPr/>
        </p:nvGrpSpPr>
        <p:grpSpPr>
          <a:xfrm>
            <a:off x="381598" y="562529"/>
            <a:ext cx="709343" cy="705986"/>
            <a:chOff x="3056339" y="4951547"/>
            <a:chExt cx="929765" cy="925364"/>
          </a:xfrm>
        </p:grpSpPr>
        <p:grpSp>
          <p:nvGrpSpPr>
            <p:cNvPr id="16" name="Graphic 39">
              <a:extLst>
                <a:ext uri="{FF2B5EF4-FFF2-40B4-BE49-F238E27FC236}">
                  <a16:creationId xmlns:a16="http://schemas.microsoft.com/office/drawing/2014/main" id="{95EFAE4C-EBD5-2FDA-A7E9-F0CC25FED7B9}"/>
                </a:ext>
              </a:extLst>
            </p:cNvPr>
            <p:cNvGrpSpPr/>
            <p:nvPr/>
          </p:nvGrpSpPr>
          <p:grpSpPr>
            <a:xfrm>
              <a:off x="3056339" y="4951547"/>
              <a:ext cx="929765" cy="925364"/>
              <a:chOff x="3056339" y="4951547"/>
              <a:chExt cx="929765" cy="925364"/>
            </a:xfrm>
          </p:grpSpPr>
          <p:sp>
            <p:nvSpPr>
              <p:cNvPr id="19" name="Freeform 18">
                <a:extLst>
                  <a:ext uri="{FF2B5EF4-FFF2-40B4-BE49-F238E27FC236}">
                    <a16:creationId xmlns:a16="http://schemas.microsoft.com/office/drawing/2014/main" id="{374903FB-B506-6B27-F0B7-08FB493833D6}"/>
                  </a:ext>
                </a:extLst>
              </p:cNvPr>
              <p:cNvSpPr/>
              <p:nvPr/>
            </p:nvSpPr>
            <p:spPr>
              <a:xfrm>
                <a:off x="3068289" y="4963441"/>
                <a:ext cx="905863" cy="901575"/>
              </a:xfrm>
              <a:custGeom>
                <a:avLst/>
                <a:gdLst>
                  <a:gd name="connsiteX0" fmla="*/ 452932 w 905863"/>
                  <a:gd name="connsiteY0" fmla="*/ 901576 h 901575"/>
                  <a:gd name="connsiteX1" fmla="*/ 0 w 905863"/>
                  <a:gd name="connsiteY1" fmla="*/ 450788 h 901575"/>
                  <a:gd name="connsiteX2" fmla="*/ 452932 w 905863"/>
                  <a:gd name="connsiteY2" fmla="*/ 0 h 901575"/>
                  <a:gd name="connsiteX3" fmla="*/ 905864 w 905863"/>
                  <a:gd name="connsiteY3" fmla="*/ 450788 h 901575"/>
                  <a:gd name="connsiteX4" fmla="*/ 452932 w 905863"/>
                  <a:gd name="connsiteY4" fmla="*/ 901576 h 90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863" h="901575">
                    <a:moveTo>
                      <a:pt x="452932" y="901576"/>
                    </a:moveTo>
                    <a:cubicBezTo>
                      <a:pt x="203162" y="901576"/>
                      <a:pt x="0" y="699376"/>
                      <a:pt x="0" y="450788"/>
                    </a:cubicBezTo>
                    <a:cubicBezTo>
                      <a:pt x="0" y="202200"/>
                      <a:pt x="203162" y="0"/>
                      <a:pt x="452932" y="0"/>
                    </a:cubicBezTo>
                    <a:cubicBezTo>
                      <a:pt x="702702" y="0"/>
                      <a:pt x="905864" y="202200"/>
                      <a:pt x="905864" y="450788"/>
                    </a:cubicBezTo>
                    <a:cubicBezTo>
                      <a:pt x="905864" y="699376"/>
                      <a:pt x="702702" y="901576"/>
                      <a:pt x="452932" y="901576"/>
                    </a:cubicBezTo>
                    <a:close/>
                  </a:path>
                </a:pathLst>
              </a:custGeom>
              <a:solidFill>
                <a:srgbClr val="669C46"/>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464"/>
                  </a:solidFill>
                  <a:effectLst/>
                  <a:uLnTx/>
                  <a:uFillTx/>
                  <a:latin typeface="Arial" panose="020B0604020202020204"/>
                  <a:ea typeface="+mn-ea"/>
                  <a:cs typeface="+mn-cs"/>
                </a:endParaRPr>
              </a:p>
            </p:txBody>
          </p:sp>
          <p:sp>
            <p:nvSpPr>
              <p:cNvPr id="20" name="Freeform 19">
                <a:extLst>
                  <a:ext uri="{FF2B5EF4-FFF2-40B4-BE49-F238E27FC236}">
                    <a16:creationId xmlns:a16="http://schemas.microsoft.com/office/drawing/2014/main" id="{B99FFCAB-5F2A-1752-4CE7-4A964AED722A}"/>
                  </a:ext>
                </a:extLst>
              </p:cNvPr>
              <p:cNvSpPr/>
              <p:nvPr/>
            </p:nvSpPr>
            <p:spPr>
              <a:xfrm>
                <a:off x="3056339" y="4951547"/>
                <a:ext cx="929765" cy="925364"/>
              </a:xfrm>
              <a:custGeom>
                <a:avLst/>
                <a:gdLst>
                  <a:gd name="connsiteX0" fmla="*/ 464883 w 929765"/>
                  <a:gd name="connsiteY0" fmla="*/ 23788 h 925364"/>
                  <a:gd name="connsiteX1" fmla="*/ 905864 w 929765"/>
                  <a:gd name="connsiteY1" fmla="*/ 462682 h 925364"/>
                  <a:gd name="connsiteX2" fmla="*/ 464883 w 929765"/>
                  <a:gd name="connsiteY2" fmla="*/ 901576 h 925364"/>
                  <a:gd name="connsiteX3" fmla="*/ 23901 w 929765"/>
                  <a:gd name="connsiteY3" fmla="*/ 462682 h 925364"/>
                  <a:gd name="connsiteX4" fmla="*/ 464883 w 929765"/>
                  <a:gd name="connsiteY4" fmla="*/ 23788 h 925364"/>
                  <a:gd name="connsiteX5" fmla="*/ 464883 w 929765"/>
                  <a:gd name="connsiteY5" fmla="*/ 0 h 925364"/>
                  <a:gd name="connsiteX6" fmla="*/ 0 w 929765"/>
                  <a:gd name="connsiteY6" fmla="*/ 462682 h 925364"/>
                  <a:gd name="connsiteX7" fmla="*/ 464883 w 929765"/>
                  <a:gd name="connsiteY7" fmla="*/ 925364 h 925364"/>
                  <a:gd name="connsiteX8" fmla="*/ 929765 w 929765"/>
                  <a:gd name="connsiteY8" fmla="*/ 462682 h 925364"/>
                  <a:gd name="connsiteX9" fmla="*/ 464883 w 929765"/>
                  <a:gd name="connsiteY9" fmla="*/ 0 h 925364"/>
                  <a:gd name="connsiteX10" fmla="*/ 464883 w 929765"/>
                  <a:gd name="connsiteY10" fmla="*/ 0 h 92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9765" h="925364">
                    <a:moveTo>
                      <a:pt x="464883" y="23788"/>
                    </a:moveTo>
                    <a:cubicBezTo>
                      <a:pt x="708438" y="23788"/>
                      <a:pt x="905864" y="220280"/>
                      <a:pt x="905864" y="462682"/>
                    </a:cubicBezTo>
                    <a:cubicBezTo>
                      <a:pt x="905864" y="705085"/>
                      <a:pt x="708438" y="901576"/>
                      <a:pt x="464883" y="901576"/>
                    </a:cubicBezTo>
                    <a:cubicBezTo>
                      <a:pt x="221327" y="901576"/>
                      <a:pt x="23901" y="705085"/>
                      <a:pt x="23901" y="462682"/>
                    </a:cubicBezTo>
                    <a:cubicBezTo>
                      <a:pt x="23901" y="220280"/>
                      <a:pt x="221327" y="23788"/>
                      <a:pt x="464883" y="23788"/>
                    </a:cubicBezTo>
                    <a:moveTo>
                      <a:pt x="464883" y="0"/>
                    </a:moveTo>
                    <a:cubicBezTo>
                      <a:pt x="208659" y="0"/>
                      <a:pt x="0" y="207434"/>
                      <a:pt x="0" y="462682"/>
                    </a:cubicBezTo>
                    <a:cubicBezTo>
                      <a:pt x="0" y="717930"/>
                      <a:pt x="208420" y="925364"/>
                      <a:pt x="464883" y="925364"/>
                    </a:cubicBezTo>
                    <a:cubicBezTo>
                      <a:pt x="721345" y="925364"/>
                      <a:pt x="929765" y="717930"/>
                      <a:pt x="929765" y="462682"/>
                    </a:cubicBezTo>
                    <a:cubicBezTo>
                      <a:pt x="929765" y="207434"/>
                      <a:pt x="721106" y="0"/>
                      <a:pt x="464883" y="0"/>
                    </a:cubicBezTo>
                    <a:lnTo>
                      <a:pt x="464883" y="0"/>
                    </a:lnTo>
                    <a:close/>
                  </a:path>
                </a:pathLst>
              </a:custGeom>
              <a:solidFill>
                <a:srgbClr val="FFFFFF"/>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464"/>
                  </a:solidFill>
                  <a:effectLst/>
                  <a:uLnTx/>
                  <a:uFillTx/>
                  <a:latin typeface="Arial" panose="020B0604020202020204"/>
                  <a:ea typeface="+mn-ea"/>
                  <a:cs typeface="+mn-cs"/>
                </a:endParaRPr>
              </a:p>
            </p:txBody>
          </p:sp>
        </p:grpSp>
        <p:pic>
          <p:nvPicPr>
            <p:cNvPr id="18" name="Picture 17">
              <a:extLst>
                <a:ext uri="{FF2B5EF4-FFF2-40B4-BE49-F238E27FC236}">
                  <a16:creationId xmlns:a16="http://schemas.microsoft.com/office/drawing/2014/main" id="{779A9936-B915-8B9C-C698-EF764648AA7B}"/>
                </a:ext>
              </a:extLst>
            </p:cNvPr>
            <p:cNvPicPr>
              <a:picLocks noChangeAspect="1"/>
            </p:cNvPicPr>
            <p:nvPr/>
          </p:nvPicPr>
          <p:blipFill>
            <a:blip r:embed="rId7"/>
            <a:stretch>
              <a:fillRect/>
            </a:stretch>
          </p:blipFill>
          <p:spPr>
            <a:xfrm>
              <a:off x="3206511" y="5171423"/>
              <a:ext cx="644771" cy="508287"/>
            </a:xfrm>
            <a:prstGeom prst="rect">
              <a:avLst/>
            </a:prstGeom>
          </p:spPr>
        </p:pic>
      </p:grpSp>
    </p:spTree>
    <p:extLst>
      <p:ext uri="{BB962C8B-B14F-4D97-AF65-F5344CB8AC3E}">
        <p14:creationId xmlns:p14="http://schemas.microsoft.com/office/powerpoint/2010/main" val="29056735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D2DD38-4F80-0974-B59E-5CDE14BF14F1}"/>
              </a:ext>
            </a:extLst>
          </p:cNvPr>
          <p:cNvSpPr/>
          <p:nvPr/>
        </p:nvSpPr>
        <p:spPr>
          <a:xfrm>
            <a:off x="550211" y="1126405"/>
            <a:ext cx="10920708" cy="5292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Open Sans"/>
                <a:cs typeface="Open Sans"/>
              </a:rPr>
              <a:t>Members must be </a:t>
            </a:r>
            <a:r>
              <a:rPr kumimoji="0" lang="en-US" sz="2000" b="1" i="0" u="none" strike="noStrike" kern="1200" cap="none" spc="0" normalizeH="0" baseline="0" noProof="0">
                <a:ln>
                  <a:noFill/>
                </a:ln>
                <a:solidFill>
                  <a:srgbClr val="2D2A30"/>
                </a:solidFill>
                <a:effectLst/>
                <a:uLnTx/>
                <a:uFillTx/>
                <a:latin typeface="+mj-lt"/>
                <a:ea typeface="Open Sans"/>
                <a:cs typeface="Open Sans"/>
              </a:rPr>
              <a:t>a current OHP member </a:t>
            </a:r>
            <a:r>
              <a:rPr kumimoji="0" lang="en-US" sz="2000" b="1" i="0" u="sng" strike="noStrike" kern="1200" cap="none" spc="0" normalizeH="0" baseline="0" noProof="0">
                <a:ln>
                  <a:noFill/>
                </a:ln>
                <a:solidFill>
                  <a:srgbClr val="000000"/>
                </a:solidFill>
                <a:effectLst/>
                <a:uLnTx/>
                <a:uFillTx/>
                <a:latin typeface="+mj-lt"/>
                <a:ea typeface="Open Sans"/>
                <a:cs typeface="Open Sans"/>
              </a:rPr>
              <a:t>AND</a:t>
            </a:r>
            <a:r>
              <a:rPr kumimoji="0" lang="en-US" sz="2000" b="1" i="0" u="none" strike="noStrike" kern="1200" cap="none" spc="0" normalizeH="0" baseline="0" noProof="0">
                <a:ln>
                  <a:noFill/>
                </a:ln>
                <a:solidFill>
                  <a:srgbClr val="000000"/>
                </a:solidFill>
                <a:effectLst/>
                <a:uLnTx/>
                <a:uFillTx/>
                <a:latin typeface="+mj-lt"/>
                <a:ea typeface="Open Sans"/>
                <a:cs typeface="Open Sans"/>
              </a:rPr>
              <a:t>:</a:t>
            </a:r>
          </a:p>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a:ln>
                  <a:noFill/>
                </a:ln>
                <a:solidFill>
                  <a:srgbClr val="2D2A30"/>
                </a:solidFill>
                <a:effectLst/>
                <a:uLnTx/>
                <a:uFillTx/>
                <a:latin typeface="+mj-lt"/>
                <a:ea typeface="Open Sans"/>
                <a:cs typeface="Open Sans"/>
              </a:rPr>
              <a:t>Be in one or more of the eligible groups:</a:t>
            </a:r>
            <a:endParaRPr kumimoji="0" lang="en-US" sz="2000" b="0" i="0" u="none" strike="noStrike" kern="1200" cap="none" spc="0" normalizeH="0" baseline="0" noProof="0">
              <a:ln>
                <a:noFill/>
              </a:ln>
              <a:solidFill>
                <a:srgbClr val="000000"/>
              </a:solidFill>
              <a:effectLst/>
              <a:uLnTx/>
              <a:uFillTx/>
              <a:latin typeface="+mj-lt"/>
              <a:ea typeface="Open Sans"/>
              <a:cs typeface="Times New Roman"/>
            </a:endParaRPr>
          </a:p>
          <a:p>
            <a:pPr marL="628650" marR="0" lvl="0" indent="0" algn="l" defTabSz="457200" rtl="0" eaLnBrk="1" fontAlgn="auto" latinLnBrk="0" hangingPunct="1">
              <a:lnSpc>
                <a:spcPct val="100000"/>
              </a:lnSpc>
              <a:spcBef>
                <a:spcPts val="0"/>
              </a:spcBef>
              <a:spcAft>
                <a:spcPts val="300"/>
              </a:spcAft>
              <a:buClrTx/>
              <a:buSzTx/>
              <a:buFontTx/>
              <a:buNone/>
              <a:tabLst/>
              <a:defRPr/>
            </a:pPr>
            <a:r>
              <a:rPr kumimoji="0" lang="en-US" sz="2000" i="0" u="none" strike="noStrike" kern="1200" cap="none" spc="0" normalizeH="0" baseline="0" noProof="0">
                <a:ln>
                  <a:noFill/>
                </a:ln>
                <a:solidFill>
                  <a:srgbClr val="000000"/>
                </a:solidFill>
                <a:effectLst/>
                <a:uLnTx/>
                <a:uFillTx/>
                <a:latin typeface="+mj-lt"/>
                <a:ea typeface="Open Sans"/>
                <a:cs typeface="Times New Roman"/>
              </a:rPr>
              <a:t>1. Screened for and identified as having low food security per USDA 6-item screener </a:t>
            </a:r>
            <a:endParaRPr kumimoji="0" lang="en-US" sz="2000" i="0" u="none" strike="noStrike" kern="1200" cap="none" spc="0" normalizeH="0" baseline="0" noProof="0">
              <a:ln>
                <a:noFill/>
              </a:ln>
              <a:solidFill>
                <a:srgbClr val="FFFFFF"/>
              </a:solidFill>
              <a:effectLst/>
              <a:uLnTx/>
              <a:uFillTx/>
              <a:latin typeface="+mj-lt"/>
              <a:ea typeface="Open Sans"/>
              <a:cs typeface="Helvetica"/>
            </a:endParaRPr>
          </a:p>
          <a:p>
            <a:pPr marL="628650" marR="0" lvl="0" indent="0" algn="l" defTabSz="457200" rtl="0" eaLnBrk="1" fontAlgn="auto" latinLnBrk="0" hangingPunct="1">
              <a:lnSpc>
                <a:spcPct val="100000"/>
              </a:lnSpc>
              <a:spcBef>
                <a:spcPts val="0"/>
              </a:spcBef>
              <a:spcAft>
                <a:spcPts val="300"/>
              </a:spcAft>
              <a:buClrTx/>
              <a:buSzTx/>
              <a:buFontTx/>
              <a:buNone/>
              <a:tabLst/>
              <a:defRPr/>
            </a:pPr>
            <a:r>
              <a:rPr kumimoji="0" lang="en-US" sz="2000" i="0" u="none" strike="noStrike" kern="1200" cap="none" spc="0" normalizeH="0" baseline="0" noProof="0">
                <a:ln>
                  <a:noFill/>
                </a:ln>
                <a:solidFill>
                  <a:srgbClr val="000000"/>
                </a:solidFill>
                <a:effectLst/>
                <a:uLnTx/>
                <a:uFillTx/>
                <a:latin typeface="+mj-lt"/>
                <a:ea typeface="Open Sans"/>
                <a:cs typeface="Times New Roman"/>
              </a:rPr>
              <a:t>2. In one or more of these transition populations:</a:t>
            </a:r>
            <a:endParaRPr kumimoji="0" lang="en-US" sz="2000" i="0" u="none" strike="noStrike" kern="1200" cap="none" spc="0" normalizeH="0" baseline="0" noProof="0">
              <a:ln>
                <a:noFill/>
              </a:ln>
              <a:solidFill>
                <a:srgbClr val="FFFFFF"/>
              </a:solidFill>
              <a:effectLst/>
              <a:uLnTx/>
              <a:uFillTx/>
              <a:latin typeface="+mj-lt"/>
              <a:ea typeface="+mn-ea"/>
              <a:cs typeface="Helvetica"/>
            </a:endParaRPr>
          </a:p>
          <a:p>
            <a:pPr marL="1371600" marR="0" lvl="1" indent="-2857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mj-lt"/>
                <a:ea typeface="Open Sans"/>
                <a:cs typeface="Times New Roman"/>
              </a:rPr>
              <a:t>Released from incarceration (jail, detention, etc.) in the past 12 months</a:t>
            </a:r>
            <a:endParaRPr kumimoji="0" lang="en-US" sz="2000" b="0" i="0" u="none" strike="noStrike" kern="1200" cap="none" spc="0" normalizeH="0" baseline="0" noProof="0">
              <a:ln>
                <a:noFill/>
              </a:ln>
              <a:solidFill>
                <a:srgbClr val="FFFFFF"/>
              </a:solidFill>
              <a:effectLst/>
              <a:uLnTx/>
              <a:uFillTx/>
              <a:latin typeface="+mj-lt"/>
              <a:ea typeface="+mn-ea"/>
              <a:cs typeface="+mn-cs"/>
            </a:endParaRPr>
          </a:p>
          <a:p>
            <a:pPr marL="1371600" marR="0" lvl="1" indent="-2857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mj-lt"/>
                <a:ea typeface="Open Sans"/>
                <a:cs typeface="Times New Roman"/>
              </a:rPr>
              <a:t>Discharged from some mental health and substance use disorder residential treatment facilities in the past 12 months (those with 16 or more beds)</a:t>
            </a:r>
            <a:endParaRPr kumimoji="0" lang="en-US" sz="2000" b="0" i="0" u="none" strike="noStrike" kern="1200" cap="none" spc="0" normalizeH="0" baseline="0" noProof="0">
              <a:ln>
                <a:noFill/>
              </a:ln>
              <a:solidFill>
                <a:srgbClr val="FFFFFF"/>
              </a:solidFill>
              <a:effectLst/>
              <a:uLnTx/>
              <a:uFillTx/>
              <a:latin typeface="+mj-lt"/>
              <a:ea typeface="+mn-ea"/>
              <a:cs typeface="+mn-cs"/>
            </a:endParaRPr>
          </a:p>
          <a:p>
            <a:pPr marL="1371600" marR="0" lvl="1" indent="-2857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mj-lt"/>
                <a:ea typeface="Open Sans"/>
                <a:cs typeface="Times New Roman"/>
              </a:rPr>
              <a:t>In the Oregon child welfare system now or in the past</a:t>
            </a:r>
            <a:endParaRPr kumimoji="0" lang="en-US" sz="2000" b="0" i="0" u="none" strike="noStrike" kern="1200" cap="none" spc="0" normalizeH="0" baseline="0" noProof="0">
              <a:ln>
                <a:noFill/>
              </a:ln>
              <a:solidFill>
                <a:srgbClr val="FFFFFF"/>
              </a:solidFill>
              <a:effectLst/>
              <a:uLnTx/>
              <a:uFillTx/>
              <a:latin typeface="+mj-lt"/>
              <a:ea typeface="+mn-ea"/>
              <a:cs typeface="+mn-cs"/>
            </a:endParaRPr>
          </a:p>
          <a:p>
            <a:pPr marL="1371600" marR="0" lvl="1" indent="-2857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mj-lt"/>
                <a:ea typeface="Open Sans"/>
                <a:cs typeface="Times New Roman"/>
              </a:rPr>
              <a:t>Going from Medicaid-only benefits to Medicaid plus Medicare in the next 3 months or in the past 9 months</a:t>
            </a:r>
            <a:endParaRPr kumimoji="0" lang="en-US" sz="2000" b="0" i="0" u="none" strike="noStrike" kern="1200" cap="none" spc="0" normalizeH="0" baseline="0" noProof="0">
              <a:ln>
                <a:noFill/>
              </a:ln>
              <a:solidFill>
                <a:srgbClr val="FFFFFF"/>
              </a:solidFill>
              <a:effectLst/>
              <a:uLnTx/>
              <a:uFillTx/>
              <a:latin typeface="+mj-lt"/>
              <a:ea typeface="+mn-ea"/>
              <a:cs typeface="+mn-cs"/>
            </a:endParaRPr>
          </a:p>
          <a:p>
            <a:pPr marL="1371600" marR="0" lvl="1" indent="-2857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mj-lt"/>
                <a:ea typeface="Open Sans"/>
                <a:cs typeface="Times New Roman"/>
              </a:rPr>
              <a:t>Being homeless or at risk of becoming homeless</a:t>
            </a:r>
            <a:endParaRPr kumimoji="0" lang="en-US" sz="2000" b="0" i="0" u="none" strike="noStrike" kern="1200" cap="none" spc="0" normalizeH="0" baseline="0" noProof="0">
              <a:ln>
                <a:noFill/>
              </a:ln>
              <a:solidFill>
                <a:srgbClr val="FFFFFF"/>
              </a:solidFill>
              <a:effectLst/>
              <a:uLnTx/>
              <a:uFillTx/>
              <a:latin typeface="+mj-lt"/>
              <a:ea typeface="+mn-ea"/>
              <a:cs typeface="+mn-cs"/>
            </a:endParaRPr>
          </a:p>
          <a:p>
            <a:pPr marL="1371600" marR="0" lvl="1" indent="-2857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mj-lt"/>
                <a:ea typeface="Open Sans"/>
                <a:cs typeface="Times New Roman"/>
              </a:rPr>
              <a:t>Being a young adult with special health care needs (YSHCN)</a:t>
            </a:r>
          </a:p>
          <a:p>
            <a:pPr marL="628650" marR="0" lvl="0" indent="0" algn="l" defTabSz="457200" rtl="0" eaLnBrk="1" fontAlgn="auto" latinLnBrk="0" hangingPunct="1">
              <a:lnSpc>
                <a:spcPct val="100000"/>
              </a:lnSpc>
              <a:spcBef>
                <a:spcPts val="0"/>
              </a:spcBef>
              <a:spcAft>
                <a:spcPts val="300"/>
              </a:spcAft>
              <a:buClrTx/>
              <a:buSzTx/>
              <a:buFontTx/>
              <a:buNone/>
              <a:tabLst/>
              <a:defRPr/>
            </a:pPr>
            <a:r>
              <a:rPr kumimoji="0" lang="en-US" sz="2000" b="0" i="0" u="none" strike="noStrike" kern="1200" cap="none" spc="0" normalizeH="0" baseline="0" noProof="0">
                <a:ln>
                  <a:noFill/>
                </a:ln>
                <a:solidFill>
                  <a:srgbClr val="000000"/>
                </a:solidFill>
                <a:effectLst/>
                <a:uLnTx/>
                <a:uFillTx/>
                <a:latin typeface="+mj-lt"/>
                <a:ea typeface="Open Sans"/>
                <a:cs typeface="Times New Roman"/>
              </a:rPr>
              <a:t>3. Must have a clinical risk factor</a:t>
            </a:r>
          </a:p>
          <a:p>
            <a:pPr marL="628650" marR="0" lvl="0" indent="0" algn="l" defTabSz="457200" rtl="0" eaLnBrk="1" fontAlgn="auto" latinLnBrk="0" hangingPunct="1">
              <a:lnSpc>
                <a:spcPct val="100000"/>
              </a:lnSpc>
              <a:spcBef>
                <a:spcPts val="0"/>
              </a:spcBef>
              <a:spcAft>
                <a:spcPts val="300"/>
              </a:spcAft>
              <a:buClrTx/>
              <a:buSzTx/>
              <a:buFontTx/>
              <a:buNone/>
              <a:tabLst/>
              <a:defRPr/>
            </a:pPr>
            <a:r>
              <a:rPr kumimoji="0" lang="en-US" sz="2000" b="0" i="0" u="none" strike="noStrike" kern="1200" cap="none" spc="0" normalizeH="0" baseline="0" noProof="0">
                <a:ln>
                  <a:noFill/>
                </a:ln>
                <a:solidFill>
                  <a:srgbClr val="000000"/>
                </a:solidFill>
                <a:effectLst/>
                <a:uLnTx/>
                <a:uFillTx/>
                <a:latin typeface="+mj-lt"/>
                <a:ea typeface="Open Sans"/>
                <a:cs typeface="Times New Roman"/>
              </a:rPr>
              <a:t>4. For pantry stocking and meals alternative, limited to pregnant individuals, children, YSHCN</a:t>
            </a:r>
          </a:p>
          <a:p>
            <a:pPr marL="628650" marR="0" lvl="0" indent="0" algn="l" defTabSz="457200" rtl="0" eaLnBrk="1" fontAlgn="auto" latinLnBrk="0" hangingPunct="1">
              <a:lnSpc>
                <a:spcPct val="100000"/>
              </a:lnSpc>
              <a:spcBef>
                <a:spcPts val="0"/>
              </a:spcBef>
              <a:spcAft>
                <a:spcPts val="300"/>
              </a:spcAft>
              <a:buClrTx/>
              <a:buSzTx/>
              <a:buFontTx/>
              <a:buNone/>
              <a:tabLst/>
              <a:defRPr/>
            </a:pPr>
            <a:r>
              <a:rPr kumimoji="0" lang="en-US" sz="2000" b="0" i="0" u="none" strike="noStrike" kern="1200" cap="none" spc="0" normalizeH="0" baseline="0" noProof="0">
                <a:ln>
                  <a:noFill/>
                </a:ln>
                <a:solidFill>
                  <a:srgbClr val="000000"/>
                </a:solidFill>
                <a:effectLst/>
                <a:uLnTx/>
                <a:uFillTx/>
                <a:latin typeface="+mj-lt"/>
                <a:ea typeface="Open Sans"/>
                <a:cs typeface="Times New Roman"/>
              </a:rPr>
              <a:t>5. Can't mix and match nutrition services</a:t>
            </a:r>
          </a:p>
        </p:txBody>
      </p:sp>
      <p:sp>
        <p:nvSpPr>
          <p:cNvPr id="2" name="Title 6">
            <a:extLst>
              <a:ext uri="{FF2B5EF4-FFF2-40B4-BE49-F238E27FC236}">
                <a16:creationId xmlns:a16="http://schemas.microsoft.com/office/drawing/2014/main" id="{91C5E3E2-1737-661D-CCCF-54A53644BFCD}"/>
              </a:ext>
            </a:extLst>
          </p:cNvPr>
          <p:cNvSpPr txBox="1">
            <a:spLocks noGrp="1"/>
          </p:cNvSpPr>
          <p:nvPr>
            <p:ph type="title"/>
          </p:nvPr>
        </p:nvSpPr>
        <p:spPr bwMode="auto">
          <a:xfrm>
            <a:off x="548920" y="408967"/>
            <a:ext cx="1092199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spcBef>
                <a:spcPts val="0"/>
              </a:spcBef>
            </a:pPr>
            <a:r>
              <a:rPr lang="en-US" sz="3200">
                <a:solidFill>
                  <a:schemeClr val="accent1"/>
                </a:solidFill>
                <a:latin typeface="+mn-lt"/>
                <a:ea typeface="Open Sans ExtraBold"/>
                <a:cs typeface="Open Sans ExtraBold"/>
              </a:rPr>
              <a:t>Who is Eligible to Receive HRSN Nutrition Benefits?</a:t>
            </a:r>
          </a:p>
        </p:txBody>
      </p:sp>
    </p:spTree>
    <p:extLst>
      <p:ext uri="{BB962C8B-B14F-4D97-AF65-F5344CB8AC3E}">
        <p14:creationId xmlns:p14="http://schemas.microsoft.com/office/powerpoint/2010/main" val="3273706438"/>
      </p:ext>
    </p:extLst>
  </p:cSld>
  <p:clrMapOvr>
    <a:masterClrMapping/>
  </p:clrMapOvr>
  <p:extLst>
    <p:ext uri="{6950BFC3-D8DA-4A85-94F7-54DA5524770B}">
      <p188:commentRel xmlns:p188="http://schemas.microsoft.com/office/powerpoint/2018/8/main" r:id="rId3"/>
    </p:ext>
  </p:extLs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D2DD38-4F80-0974-B59E-5CDE14BF14F1}"/>
              </a:ext>
            </a:extLst>
          </p:cNvPr>
          <p:cNvSpPr/>
          <p:nvPr/>
        </p:nvSpPr>
        <p:spPr>
          <a:xfrm>
            <a:off x="322729" y="1236023"/>
            <a:ext cx="11466499" cy="5357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s-419" sz="2000" b="1" i="0" u="none" strike="noStrike" kern="1200" cap="none" spc="0" normalizeH="0" baseline="0" noProof="0">
                <a:ln>
                  <a:noFill/>
                </a:ln>
                <a:solidFill>
                  <a:srgbClr val="000000"/>
                </a:solidFill>
                <a:effectLst/>
                <a:uLnTx/>
                <a:uFillTx/>
                <a:latin typeface="Arial" panose="020B0604020202020204" pitchFamily="34" charset="0"/>
                <a:ea typeface="Open Sans"/>
                <a:cs typeface="Arial" panose="020B0604020202020204" pitchFamily="34" charset="0"/>
              </a:rPr>
              <a:t>Los miembros deben ser miembros actuales del OHP </a:t>
            </a:r>
            <a:r>
              <a:rPr kumimoji="0" lang="es-419" sz="2000" b="1" i="0" u="sng" strike="noStrike" kern="1200" cap="none" spc="0" normalizeH="0" baseline="0" noProof="0">
                <a:ln>
                  <a:noFill/>
                </a:ln>
                <a:solidFill>
                  <a:srgbClr val="000000"/>
                </a:solidFill>
                <a:effectLst/>
                <a:uLnTx/>
                <a:uFillTx/>
                <a:latin typeface="Arial" panose="020B0604020202020204" pitchFamily="34" charset="0"/>
                <a:ea typeface="Open Sans"/>
                <a:cs typeface="Arial" panose="020B0604020202020204" pitchFamily="34" charset="0"/>
              </a:rPr>
              <a:t>Y</a:t>
            </a: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Open Sans"/>
                <a:cs typeface="Arial" panose="020B0604020202020204" pitchFamily="34" charset="0"/>
              </a:rPr>
              <a:t>:</a:t>
            </a:r>
          </a:p>
          <a:p>
            <a:pPr marL="0" marR="0" lvl="0" indent="0" algn="l" defTabSz="457200" rtl="0" eaLnBrk="1" fontAlgn="auto" latinLnBrk="0" hangingPunct="1">
              <a:lnSpc>
                <a:spcPct val="100000"/>
              </a:lnSpc>
              <a:spcBef>
                <a:spcPts val="0"/>
              </a:spcBef>
              <a:spcAft>
                <a:spcPts val="300"/>
              </a:spcAft>
              <a:buClrTx/>
              <a:buSzTx/>
              <a:buFontTx/>
              <a:buNone/>
              <a:tabLst/>
              <a:defRPr/>
            </a:pPr>
            <a:r>
              <a:rPr kumimoji="0" lang="es-419" sz="2000" b="1" i="0" u="none" strike="noStrike" kern="1200" cap="none" spc="0" normalizeH="0" baseline="0" noProof="0">
                <a:ln>
                  <a:noFill/>
                </a:ln>
                <a:solidFill>
                  <a:srgbClr val="2D2A30"/>
                </a:solidFill>
                <a:effectLst/>
                <a:uLnTx/>
                <a:uFillTx/>
                <a:latin typeface="Arial" panose="020B0604020202020204" pitchFamily="34" charset="0"/>
                <a:ea typeface="Open Sans"/>
                <a:cs typeface="Arial" panose="020B0604020202020204" pitchFamily="34" charset="0"/>
              </a:rPr>
              <a:t>Pertenecer a uno o más de los grupos elegibles</a:t>
            </a:r>
            <a:r>
              <a:rPr kumimoji="0" lang="en-US" sz="2000" b="1" i="0" u="none" strike="noStrike" kern="1200" cap="none" spc="0" normalizeH="0" baseline="0" noProof="0">
                <a:ln>
                  <a:noFill/>
                </a:ln>
                <a:solidFill>
                  <a:srgbClr val="2D2A30"/>
                </a:solidFill>
                <a:effectLst/>
                <a:uLnTx/>
                <a:uFillTx/>
                <a:latin typeface="Arial" panose="020B0604020202020204" pitchFamily="34" charset="0"/>
                <a:ea typeface="Open Sans"/>
                <a:cs typeface="Arial" panose="020B0604020202020204" pitchFamily="34" charset="0"/>
              </a:rPr>
              <a:t>:</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Open Sans"/>
              <a:cs typeface="Arial" panose="020B0604020202020204" pitchFamily="34" charset="0"/>
            </a:endParaRPr>
          </a:p>
          <a:p>
            <a:pPr marL="628650" marR="0" lvl="0" indent="-398463" algn="l" defTabSz="457200" rtl="0" eaLnBrk="1" fontAlgn="auto" latinLnBrk="0" hangingPunct="1">
              <a:lnSpc>
                <a:spcPct val="100000"/>
              </a:lnSpc>
              <a:spcBef>
                <a:spcPts val="0"/>
              </a:spcBef>
              <a:spcAft>
                <a:spcPts val="1200"/>
              </a:spcAft>
              <a:buClrTx/>
              <a:buSzTx/>
              <a:buFontTx/>
              <a:buNone/>
              <a:tabLst/>
              <a:defRPr/>
            </a:pPr>
            <a:r>
              <a:rPr kumimoji="0" lang="en-US" sz="2000" i="0" u="none" strike="noStrike" kern="1200" cap="none" spc="0" normalizeH="0" baseline="0" noProof="0">
                <a:ln>
                  <a:noFill/>
                </a:ln>
                <a:solidFill>
                  <a:srgbClr val="000000"/>
                </a:solidFill>
                <a:effectLst/>
                <a:uLnTx/>
                <a:uFillTx/>
                <a:latin typeface="Arial" panose="020B0604020202020204" pitchFamily="34" charset="0"/>
                <a:ea typeface="Open Sans"/>
                <a:cs typeface="Arial" panose="020B0604020202020204" pitchFamily="34" charset="0"/>
              </a:rPr>
              <a:t>1. </a:t>
            </a:r>
            <a:r>
              <a:rPr kumimoji="0" lang="es-419" sz="2000" i="0" u="none" strike="noStrike" kern="1200" cap="none" spc="0" normalizeH="0" baseline="0" noProof="0">
                <a:ln>
                  <a:noFill/>
                </a:ln>
                <a:solidFill>
                  <a:srgbClr val="000000"/>
                </a:solidFill>
                <a:effectLst/>
                <a:uLnTx/>
                <a:uFillTx/>
                <a:latin typeface="Arial" panose="020B0604020202020204" pitchFamily="34" charset="0"/>
                <a:ea typeface="Open Sans"/>
                <a:cs typeface="Arial" panose="020B0604020202020204" pitchFamily="34" charset="0"/>
              </a:rPr>
              <a:t>Haber sido evaluados e identificados como teniendo baja seguridad alimentaria según el cuestionario de 6 preguntas del USDA</a:t>
            </a:r>
            <a:endParaRPr kumimoji="0" lang="en-US" sz="2000" i="0" u="none" strike="noStrike" kern="1200" cap="none" spc="0" normalizeH="0" baseline="0" noProof="0">
              <a:ln>
                <a:noFill/>
              </a:ln>
              <a:solidFill>
                <a:srgbClr val="FFFFFF"/>
              </a:solidFill>
              <a:effectLst/>
              <a:uLnTx/>
              <a:uFillTx/>
              <a:latin typeface="Arial" panose="020B0604020202020204" pitchFamily="34" charset="0"/>
              <a:ea typeface="Open Sans"/>
              <a:cs typeface="Arial" panose="020B0604020202020204" pitchFamily="34" charset="0"/>
            </a:endParaRPr>
          </a:p>
          <a:p>
            <a:pPr marL="628650" marR="0" lvl="0" indent="-398463" algn="l" defTabSz="457200" rtl="0" eaLnBrk="1" fontAlgn="auto" latinLnBrk="0" hangingPunct="1">
              <a:lnSpc>
                <a:spcPct val="100000"/>
              </a:lnSpc>
              <a:spcBef>
                <a:spcPts val="0"/>
              </a:spcBef>
              <a:spcAft>
                <a:spcPts val="300"/>
              </a:spcAft>
              <a:buClrTx/>
              <a:buSzTx/>
              <a:buFontTx/>
              <a:buNone/>
              <a:tabLst/>
              <a:defRPr/>
            </a:pPr>
            <a:r>
              <a:rPr kumimoji="0" lang="en-US" sz="2000" i="0" u="none" strike="noStrike" kern="1200" cap="none" spc="0" normalizeH="0" baseline="0" noProof="0">
                <a:ln>
                  <a:noFill/>
                </a:ln>
                <a:solidFill>
                  <a:srgbClr val="000000"/>
                </a:solidFill>
                <a:effectLst/>
                <a:uLnTx/>
                <a:uFillTx/>
                <a:latin typeface="Arial" panose="020B0604020202020204" pitchFamily="34" charset="0"/>
                <a:ea typeface="Open Sans"/>
                <a:cs typeface="Arial" panose="020B0604020202020204" pitchFamily="34" charset="0"/>
              </a:rPr>
              <a:t>2. </a:t>
            </a:r>
            <a:r>
              <a:rPr kumimoji="0" lang="es-419" sz="2000" i="0" u="none" strike="noStrike" kern="1200" cap="none" spc="0" normalizeH="0" baseline="0" noProof="0">
                <a:ln>
                  <a:noFill/>
                </a:ln>
                <a:solidFill>
                  <a:srgbClr val="000000"/>
                </a:solidFill>
                <a:effectLst/>
                <a:uLnTx/>
                <a:uFillTx/>
                <a:latin typeface="Arial" panose="020B0604020202020204" pitchFamily="34" charset="0"/>
                <a:ea typeface="Open Sans"/>
                <a:cs typeface="Arial" panose="020B0604020202020204" pitchFamily="34" charset="0"/>
              </a:rPr>
              <a:t>Pertenecer a una o más de estas poblaciones de transición, que incluye personas que</a:t>
            </a:r>
            <a:r>
              <a:rPr kumimoji="0" lang="en-US" sz="2000" i="0" u="none" strike="noStrike" kern="1200" cap="none" spc="0" normalizeH="0" baseline="0" noProof="0">
                <a:ln>
                  <a:noFill/>
                </a:ln>
                <a:solidFill>
                  <a:srgbClr val="000000"/>
                </a:solidFill>
                <a:effectLst/>
                <a:uLnTx/>
                <a:uFillTx/>
                <a:latin typeface="Arial" panose="020B0604020202020204" pitchFamily="34" charset="0"/>
                <a:ea typeface="Open Sans"/>
                <a:cs typeface="Arial" panose="020B0604020202020204" pitchFamily="34" charset="0"/>
              </a:rPr>
              <a:t>:</a:t>
            </a:r>
            <a:endParaRPr kumimoji="0" lang="en-US" sz="200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738188" marR="0" lvl="1" indent="-220663"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419" sz="2000">
                <a:solidFill>
                  <a:srgbClr val="000000"/>
                </a:solidFill>
                <a:latin typeface="Arial" panose="020B0604020202020204" pitchFamily="34" charset="0"/>
                <a:ea typeface="Open Sans"/>
                <a:cs typeface="Arial" panose="020B0604020202020204" pitchFamily="34" charset="0"/>
              </a:rPr>
              <a:t>Hayan salido </a:t>
            </a:r>
            <a:r>
              <a:rPr kumimoji="0" lang="es-419" sz="2000" b="0" i="0" u="none" strike="noStrike" kern="1200" cap="none" spc="0" normalizeH="0" baseline="0" noProof="0">
                <a:ln>
                  <a:noFill/>
                </a:ln>
                <a:solidFill>
                  <a:srgbClr val="000000"/>
                </a:solidFill>
                <a:effectLst/>
                <a:uLnTx/>
                <a:uFillTx/>
                <a:latin typeface="Arial" panose="020B0604020202020204" pitchFamily="34" charset="0"/>
                <a:ea typeface="Open Sans"/>
                <a:cs typeface="Arial" panose="020B0604020202020204" pitchFamily="34" charset="0"/>
              </a:rPr>
              <a:t>de encarcelamiento (cárcel, detención, etc.) en los últimos 12 meses</a:t>
            </a:r>
            <a:endParaRPr kumimoji="0" 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738188" marR="0" lvl="1" indent="-220663"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419" sz="2000">
                <a:solidFill>
                  <a:srgbClr val="000000"/>
                </a:solidFill>
                <a:latin typeface="Arial" panose="020B0604020202020204" pitchFamily="34" charset="0"/>
                <a:ea typeface="Open Sans"/>
                <a:cs typeface="Arial" panose="020B0604020202020204" pitchFamily="34" charset="0"/>
              </a:rPr>
              <a:t>H</a:t>
            </a:r>
            <a:r>
              <a:rPr kumimoji="0" lang="es-419" sz="2000" b="0" i="0" u="none" strike="noStrike" kern="1200" cap="none" spc="0" normalizeH="0" baseline="0" noProof="0" err="1">
                <a:ln>
                  <a:noFill/>
                </a:ln>
                <a:solidFill>
                  <a:srgbClr val="000000"/>
                </a:solidFill>
                <a:effectLst/>
                <a:uLnTx/>
                <a:uFillTx/>
                <a:latin typeface="Arial" panose="020B0604020202020204" pitchFamily="34" charset="0"/>
                <a:ea typeface="Open Sans"/>
                <a:cs typeface="Arial" panose="020B0604020202020204" pitchFamily="34" charset="0"/>
              </a:rPr>
              <a:t>ayan</a:t>
            </a:r>
            <a:r>
              <a:rPr kumimoji="0" lang="es-419" sz="2000" b="0" i="0" u="none" strike="noStrike" kern="1200" cap="none" spc="0" normalizeH="0" baseline="0" noProof="0">
                <a:ln>
                  <a:noFill/>
                </a:ln>
                <a:solidFill>
                  <a:srgbClr val="000000"/>
                </a:solidFill>
                <a:effectLst/>
                <a:uLnTx/>
                <a:uFillTx/>
                <a:latin typeface="Arial" panose="020B0604020202020204" pitchFamily="34" charset="0"/>
                <a:ea typeface="Open Sans"/>
                <a:cs typeface="Arial" panose="020B0604020202020204" pitchFamily="34" charset="0"/>
              </a:rPr>
              <a:t> sido dados de alta de algunas instalaciones residenciales de tratamiento de salud mental y trastornos por uso de sustancias en los últimos 12 meses (aquellas con 16 o más camas</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Open Sans"/>
                <a:cs typeface="Arial" panose="020B0604020202020204" pitchFamily="34" charset="0"/>
              </a:rPr>
              <a:t>)</a:t>
            </a:r>
            <a:endParaRPr kumimoji="0" 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738188" marR="0" lvl="1" indent="-220663"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419" sz="2000" b="0" i="0" u="none" strike="noStrike" kern="1200" cap="none" spc="0" normalizeH="0" baseline="0" noProof="0">
                <a:ln>
                  <a:noFill/>
                </a:ln>
                <a:solidFill>
                  <a:srgbClr val="000000"/>
                </a:solidFill>
                <a:effectLst/>
                <a:uLnTx/>
                <a:uFillTx/>
                <a:latin typeface="Arial" panose="020B0604020202020204" pitchFamily="34" charset="0"/>
                <a:ea typeface="Open Sans"/>
                <a:cs typeface="Arial" panose="020B0604020202020204" pitchFamily="34" charset="0"/>
              </a:rPr>
              <a:t>Esten o hayan estado en el sistema de bienestar infantil de Oregon </a:t>
            </a:r>
          </a:p>
          <a:p>
            <a:pPr marL="738188" marR="0" lvl="1" indent="-220663"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419" sz="2000">
                <a:solidFill>
                  <a:srgbClr val="000000"/>
                </a:solidFill>
                <a:latin typeface="Arial" panose="020B0604020202020204" pitchFamily="34" charset="0"/>
                <a:ea typeface="Open Sans"/>
                <a:cs typeface="Arial" panose="020B0604020202020204" pitchFamily="34" charset="0"/>
              </a:rPr>
              <a:t>Esten p</a:t>
            </a:r>
            <a:r>
              <a:rPr kumimoji="0" lang="es-419" sz="2000" b="0" i="0" u="none" strike="noStrike" kern="1200" cap="none" spc="0" normalizeH="0" baseline="0" noProof="0">
                <a:ln>
                  <a:noFill/>
                </a:ln>
                <a:solidFill>
                  <a:srgbClr val="000000"/>
                </a:solidFill>
                <a:effectLst/>
                <a:uLnTx/>
                <a:uFillTx/>
                <a:latin typeface="Arial" panose="020B0604020202020204" pitchFamily="34" charset="0"/>
                <a:ea typeface="Open Sans"/>
                <a:cs typeface="Arial" panose="020B0604020202020204" pitchFamily="34" charset="0"/>
              </a:rPr>
              <a:t>asando de tener solo beneficios de Medicaid a tener beneficios de  Medicaid más Medicare en los próximos 3 meses o en los últimos 9 meses</a:t>
            </a:r>
          </a:p>
          <a:p>
            <a:pPr marL="738188" marR="0" lvl="1" indent="-220663"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419" sz="2000">
                <a:solidFill>
                  <a:srgbClr val="000000"/>
                </a:solidFill>
                <a:latin typeface="Arial" panose="020B0604020202020204" pitchFamily="34" charset="0"/>
                <a:ea typeface="Open Sans"/>
                <a:cs typeface="Arial" panose="020B0604020202020204" pitchFamily="34" charset="0"/>
              </a:rPr>
              <a:t>No tengan</a:t>
            </a:r>
            <a:r>
              <a:rPr kumimoji="0" lang="es-419" sz="2000" b="0" i="0" u="none" strike="noStrike" kern="1200" cap="none" spc="0" normalizeH="0" baseline="0" noProof="0">
                <a:ln>
                  <a:noFill/>
                </a:ln>
                <a:solidFill>
                  <a:srgbClr val="000000"/>
                </a:solidFill>
                <a:effectLst/>
                <a:uLnTx/>
                <a:uFillTx/>
                <a:latin typeface="Arial" panose="020B0604020202020204" pitchFamily="34" charset="0"/>
                <a:ea typeface="Open Sans"/>
                <a:cs typeface="Arial" panose="020B0604020202020204" pitchFamily="34" charset="0"/>
              </a:rPr>
              <a:t> hogar o en riesgo de quedarse sin hogar</a:t>
            </a:r>
          </a:p>
          <a:p>
            <a:pPr marL="738188" marR="0" lvl="1" indent="-220663"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419" sz="2000" b="0" i="0" u="none" strike="noStrike" kern="1200" cap="none" spc="0" normalizeH="0" baseline="0" noProof="0">
                <a:ln>
                  <a:noFill/>
                </a:ln>
                <a:solidFill>
                  <a:srgbClr val="000000"/>
                </a:solidFill>
                <a:effectLst/>
                <a:uLnTx/>
                <a:uFillTx/>
                <a:latin typeface="Arial" panose="020B0604020202020204" pitchFamily="34" charset="0"/>
                <a:ea typeface="Open Sans"/>
                <a:cs typeface="Arial" panose="020B0604020202020204" pitchFamily="34" charset="0"/>
              </a:rPr>
              <a:t>Inscritas en el programa para Adultos </a:t>
            </a:r>
            <a:r>
              <a:rPr lang="es-419" sz="2000">
                <a:solidFill>
                  <a:srgbClr val="000000"/>
                </a:solidFill>
                <a:latin typeface="Arial" panose="020B0604020202020204" pitchFamily="34" charset="0"/>
                <a:ea typeface="Open Sans"/>
                <a:cs typeface="Arial" panose="020B0604020202020204" pitchFamily="34" charset="0"/>
              </a:rPr>
              <a:t>J</a:t>
            </a:r>
            <a:r>
              <a:rPr kumimoji="0" lang="es-419" sz="2000" b="0" i="0" u="none" strike="noStrike" kern="1200" cap="none" spc="0" normalizeH="0" baseline="0" noProof="0" err="1">
                <a:ln>
                  <a:noFill/>
                </a:ln>
                <a:solidFill>
                  <a:srgbClr val="000000"/>
                </a:solidFill>
                <a:effectLst/>
                <a:uLnTx/>
                <a:uFillTx/>
                <a:latin typeface="Arial" panose="020B0604020202020204" pitchFamily="34" charset="0"/>
                <a:ea typeface="Open Sans"/>
                <a:cs typeface="Arial" panose="020B0604020202020204" pitchFamily="34" charset="0"/>
              </a:rPr>
              <a:t>ovenes</a:t>
            </a:r>
            <a:r>
              <a:rPr kumimoji="0" lang="es-419" sz="2000" b="0" i="0" u="none" strike="noStrike" kern="1200" cap="none" spc="0" normalizeH="0" baseline="0" noProof="0">
                <a:ln>
                  <a:noFill/>
                </a:ln>
                <a:solidFill>
                  <a:srgbClr val="000000"/>
                </a:solidFill>
                <a:effectLst/>
                <a:uLnTx/>
                <a:uFillTx/>
                <a:latin typeface="Arial" panose="020B0604020202020204" pitchFamily="34" charset="0"/>
                <a:ea typeface="Open Sans"/>
                <a:cs typeface="Arial" panose="020B0604020202020204" pitchFamily="34" charset="0"/>
              </a:rPr>
              <a:t> con Necesidades </a:t>
            </a:r>
            <a:r>
              <a:rPr lang="es-419" sz="2000">
                <a:solidFill>
                  <a:srgbClr val="000000"/>
                </a:solidFill>
                <a:latin typeface="Arial" panose="020B0604020202020204" pitchFamily="34" charset="0"/>
                <a:ea typeface="Open Sans"/>
                <a:cs typeface="Arial" panose="020B0604020202020204" pitchFamily="34" charset="0"/>
              </a:rPr>
              <a:t>E</a:t>
            </a:r>
            <a:r>
              <a:rPr kumimoji="0" lang="es-419" sz="2000" b="0" i="0" u="none" strike="noStrike" kern="1200" cap="none" spc="0" normalizeH="0" baseline="0" noProof="0" err="1">
                <a:ln>
                  <a:noFill/>
                </a:ln>
                <a:solidFill>
                  <a:srgbClr val="000000"/>
                </a:solidFill>
                <a:effectLst/>
                <a:uLnTx/>
                <a:uFillTx/>
                <a:latin typeface="Arial" panose="020B0604020202020204" pitchFamily="34" charset="0"/>
                <a:ea typeface="Open Sans"/>
                <a:cs typeface="Arial" panose="020B0604020202020204" pitchFamily="34" charset="0"/>
              </a:rPr>
              <a:t>speciales</a:t>
            </a:r>
            <a:r>
              <a:rPr kumimoji="0" lang="es-419" sz="2000" b="0" i="0" u="none" strike="noStrike" kern="1200" cap="none" spc="0" normalizeH="0" baseline="0" noProof="0">
                <a:ln>
                  <a:noFill/>
                </a:ln>
                <a:solidFill>
                  <a:srgbClr val="000000"/>
                </a:solidFill>
                <a:effectLst/>
                <a:uLnTx/>
                <a:uFillTx/>
                <a:latin typeface="Arial" panose="020B0604020202020204" pitchFamily="34" charset="0"/>
                <a:ea typeface="Open Sans"/>
                <a:cs typeface="Arial" panose="020B0604020202020204" pitchFamily="34" charset="0"/>
              </a:rPr>
              <a:t> de Atención </a:t>
            </a:r>
            <a:r>
              <a:rPr lang="es-419" sz="2000">
                <a:solidFill>
                  <a:srgbClr val="000000"/>
                </a:solidFill>
                <a:latin typeface="Arial" panose="020B0604020202020204" pitchFamily="34" charset="0"/>
                <a:ea typeface="Open Sans"/>
                <a:cs typeface="Arial" panose="020B0604020202020204" pitchFamily="34" charset="0"/>
              </a:rPr>
              <a:t>M</a:t>
            </a:r>
            <a:r>
              <a:rPr kumimoji="0" lang="es-419" sz="2000" b="0" i="0" u="none" strike="noStrike" kern="1200" cap="none" spc="0" normalizeH="0" baseline="0" noProof="0" err="1">
                <a:ln>
                  <a:noFill/>
                </a:ln>
                <a:solidFill>
                  <a:srgbClr val="000000"/>
                </a:solidFill>
                <a:effectLst/>
                <a:uLnTx/>
                <a:uFillTx/>
                <a:latin typeface="Arial" panose="020B0604020202020204" pitchFamily="34" charset="0"/>
                <a:ea typeface="Open Sans"/>
                <a:cs typeface="Arial" panose="020B0604020202020204" pitchFamily="34" charset="0"/>
              </a:rPr>
              <a:t>édica</a:t>
            </a:r>
            <a:r>
              <a:rPr kumimoji="0" lang="es-419" sz="2000" b="0" i="0" u="none" strike="noStrike" kern="1200" cap="none" spc="0" normalizeH="0" baseline="0" noProof="0">
                <a:ln>
                  <a:noFill/>
                </a:ln>
                <a:solidFill>
                  <a:srgbClr val="000000"/>
                </a:solidFill>
                <a:effectLst/>
                <a:uLnTx/>
                <a:uFillTx/>
                <a:latin typeface="Arial" panose="020B0604020202020204" pitchFamily="34" charset="0"/>
                <a:ea typeface="Open Sans"/>
                <a:cs typeface="Arial" panose="020B0604020202020204" pitchFamily="34" charset="0"/>
              </a:rPr>
              <a:t> (YSHCN, por sus siglas en inglés</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Open Sans"/>
                <a:cs typeface="Arial" panose="020B0604020202020204" pitchFamily="34" charset="0"/>
              </a:rPr>
              <a:t>)</a:t>
            </a:r>
          </a:p>
        </p:txBody>
      </p:sp>
      <p:sp>
        <p:nvSpPr>
          <p:cNvPr id="2" name="Title 6">
            <a:extLst>
              <a:ext uri="{FF2B5EF4-FFF2-40B4-BE49-F238E27FC236}">
                <a16:creationId xmlns:a16="http://schemas.microsoft.com/office/drawing/2014/main" id="{91C5E3E2-1737-661D-CCCF-54A53644BFCD}"/>
              </a:ext>
            </a:extLst>
          </p:cNvPr>
          <p:cNvSpPr txBox="1">
            <a:spLocks noGrp="1"/>
          </p:cNvSpPr>
          <p:nvPr>
            <p:ph type="title"/>
          </p:nvPr>
        </p:nvSpPr>
        <p:spPr bwMode="auto">
          <a:xfrm>
            <a:off x="322730" y="408967"/>
            <a:ext cx="11349318" cy="569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spcBef>
                <a:spcPts val="0"/>
              </a:spcBef>
            </a:pPr>
            <a:r>
              <a:rPr lang="es-419" sz="3100">
                <a:solidFill>
                  <a:schemeClr val="accent1"/>
                </a:solidFill>
                <a:latin typeface="+mn-lt"/>
                <a:ea typeface="Open Sans ExtraBold"/>
                <a:cs typeface="Open Sans ExtraBold"/>
              </a:rPr>
              <a:t>¿Quién es elegible para recibir los beneficios nutricionales de HRSN?</a:t>
            </a:r>
            <a:endParaRPr lang="en-US" sz="3100">
              <a:solidFill>
                <a:schemeClr val="accent1"/>
              </a:solidFill>
              <a:latin typeface="+mn-lt"/>
              <a:ea typeface="Open Sans ExtraBold"/>
              <a:cs typeface="Open Sans ExtraBold"/>
            </a:endParaRPr>
          </a:p>
        </p:txBody>
      </p:sp>
    </p:spTree>
    <p:extLst>
      <p:ext uri="{BB962C8B-B14F-4D97-AF65-F5344CB8AC3E}">
        <p14:creationId xmlns:p14="http://schemas.microsoft.com/office/powerpoint/2010/main" val="3819256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D2DD38-4F80-0974-B59E-5CDE14BF14F1}"/>
              </a:ext>
            </a:extLst>
          </p:cNvPr>
          <p:cNvSpPr/>
          <p:nvPr/>
        </p:nvSpPr>
        <p:spPr>
          <a:xfrm>
            <a:off x="519952" y="1653308"/>
            <a:ext cx="11349318" cy="4550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628650" marR="0" lvl="0" indent="0" algn="l" defTabSz="457200" rtl="0" eaLnBrk="1" fontAlgn="auto" latinLnBrk="0" hangingPunct="1">
              <a:lnSpc>
                <a:spcPct val="100000"/>
              </a:lnSpc>
              <a:spcBef>
                <a:spcPts val="0"/>
              </a:spcBef>
              <a:spcAft>
                <a:spcPts val="300"/>
              </a:spcAft>
              <a:buClrTx/>
              <a:buSzTx/>
              <a:buFontTx/>
              <a:buNone/>
              <a:tabLst/>
              <a:defRPr/>
            </a:pPr>
            <a:endParaRPr kumimoji="0" lang="es-MX" sz="2000" b="0" i="0" u="none" strike="noStrike" kern="1200" cap="none" spc="0" normalizeH="0" baseline="0">
              <a:ln>
                <a:noFill/>
              </a:ln>
              <a:solidFill>
                <a:srgbClr val="000000"/>
              </a:solidFill>
              <a:effectLst/>
              <a:uLnTx/>
              <a:uFillTx/>
              <a:latin typeface="Arial" panose="020B0604020202020204" pitchFamily="34" charset="0"/>
              <a:ea typeface="Open Sans"/>
              <a:cs typeface="Arial" panose="020B0604020202020204" pitchFamily="34" charset="0"/>
            </a:endParaRPr>
          </a:p>
          <a:p>
            <a:pPr marL="628650" marR="0" lvl="0" indent="-452438" algn="l" defTabSz="457200" rtl="0" eaLnBrk="1" fontAlgn="auto" latinLnBrk="0" hangingPunct="1">
              <a:lnSpc>
                <a:spcPct val="100000"/>
              </a:lnSpc>
              <a:spcBef>
                <a:spcPts val="0"/>
              </a:spcBef>
              <a:spcAft>
                <a:spcPts val="300"/>
              </a:spcAft>
              <a:buClrTx/>
              <a:buSzTx/>
              <a:buFontTx/>
              <a:buNone/>
              <a:tabLst/>
              <a:defRPr/>
            </a:pPr>
            <a:r>
              <a:rPr kumimoji="0" lang="es-MX" sz="2000" b="0" i="0" u="none" strike="noStrike" kern="1200" cap="none" spc="0" normalizeH="0" baseline="0">
                <a:ln>
                  <a:noFill/>
                </a:ln>
                <a:solidFill>
                  <a:srgbClr val="000000"/>
                </a:solidFill>
                <a:effectLst/>
                <a:uLnTx/>
                <a:uFillTx/>
                <a:latin typeface="Arial" panose="020B0604020202020204" pitchFamily="34" charset="0"/>
                <a:ea typeface="Open Sans"/>
                <a:cs typeface="Arial" panose="020B0604020202020204" pitchFamily="34" charset="0"/>
              </a:rPr>
              <a:t>Adicionalmente…</a:t>
            </a:r>
          </a:p>
          <a:p>
            <a:pPr marL="628650" marR="0" lvl="0" indent="0" algn="l" defTabSz="457200" rtl="0" eaLnBrk="1" fontAlgn="auto" latinLnBrk="0" hangingPunct="1">
              <a:lnSpc>
                <a:spcPct val="100000"/>
              </a:lnSpc>
              <a:spcBef>
                <a:spcPts val="0"/>
              </a:spcBef>
              <a:spcAft>
                <a:spcPts val="1200"/>
              </a:spcAft>
              <a:buClrTx/>
              <a:buSzTx/>
              <a:buFontTx/>
              <a:buNone/>
              <a:tabLst/>
              <a:defRPr/>
            </a:pPr>
            <a:r>
              <a:rPr kumimoji="0" lang="es-MX" sz="2000" b="0" i="0" u="none" strike="noStrike" kern="1200" cap="none" spc="0" normalizeH="0" baseline="0">
                <a:ln>
                  <a:noFill/>
                </a:ln>
                <a:solidFill>
                  <a:srgbClr val="000000"/>
                </a:solidFill>
                <a:effectLst/>
                <a:uLnTx/>
                <a:uFillTx/>
                <a:latin typeface="Arial" panose="020B0604020202020204" pitchFamily="34" charset="0"/>
                <a:ea typeface="Open Sans"/>
                <a:cs typeface="Arial" panose="020B0604020202020204" pitchFamily="34" charset="0"/>
              </a:rPr>
              <a:t>3. Debe tener un factor de riesgo clínico</a:t>
            </a:r>
          </a:p>
          <a:p>
            <a:pPr marL="914400" marR="0" lvl="0" indent="-285750" algn="l" defTabSz="457200" rtl="0" eaLnBrk="1" fontAlgn="auto" latinLnBrk="0" hangingPunct="1">
              <a:lnSpc>
                <a:spcPct val="100000"/>
              </a:lnSpc>
              <a:spcBef>
                <a:spcPts val="0"/>
              </a:spcBef>
              <a:spcAft>
                <a:spcPts val="1200"/>
              </a:spcAft>
              <a:buClrTx/>
              <a:buSzTx/>
              <a:buFontTx/>
              <a:buNone/>
              <a:tabLst/>
              <a:defRPr/>
            </a:pPr>
            <a:r>
              <a:rPr kumimoji="0" lang="es-MX" sz="2000" b="0" i="0" u="none" strike="noStrike" kern="1200" cap="none" spc="0" normalizeH="0" baseline="0">
                <a:ln>
                  <a:noFill/>
                </a:ln>
                <a:solidFill>
                  <a:srgbClr val="000000"/>
                </a:solidFill>
                <a:effectLst/>
                <a:uLnTx/>
                <a:uFillTx/>
                <a:latin typeface="Arial" panose="020B0604020202020204" pitchFamily="34" charset="0"/>
                <a:ea typeface="Open Sans"/>
                <a:cs typeface="Arial" panose="020B0604020202020204" pitchFamily="34" charset="0"/>
              </a:rPr>
              <a:t>4. Para abastecer la despensa y comidas alternativas, este beneficio esta limitado a personas embarazadas, niños, personas inscritas en el programa YSHCN</a:t>
            </a:r>
          </a:p>
          <a:p>
            <a:pPr marL="628650" marR="0" lvl="0" indent="0" algn="l" defTabSz="457200" rtl="0" eaLnBrk="1" fontAlgn="auto" latinLnBrk="0" hangingPunct="1">
              <a:lnSpc>
                <a:spcPct val="100000"/>
              </a:lnSpc>
              <a:spcBef>
                <a:spcPts val="0"/>
              </a:spcBef>
              <a:spcAft>
                <a:spcPts val="1200"/>
              </a:spcAft>
              <a:buClrTx/>
              <a:buSzTx/>
              <a:buFontTx/>
              <a:buNone/>
              <a:tabLst/>
              <a:defRPr/>
            </a:pPr>
            <a:r>
              <a:rPr kumimoji="0" lang="es-MX" sz="2000" b="0" i="0" u="none" strike="noStrike" kern="1200" cap="none" spc="0" normalizeH="0" baseline="0">
                <a:ln>
                  <a:noFill/>
                </a:ln>
                <a:solidFill>
                  <a:srgbClr val="000000"/>
                </a:solidFill>
                <a:effectLst/>
                <a:uLnTx/>
                <a:uFillTx/>
                <a:latin typeface="Arial" panose="020B0604020202020204" pitchFamily="34" charset="0"/>
                <a:ea typeface="Open Sans"/>
                <a:cs typeface="Arial" panose="020B0604020202020204" pitchFamily="34" charset="0"/>
              </a:rPr>
              <a:t>5. No se pueden combinar y mezclar servicios de nutrición</a:t>
            </a:r>
          </a:p>
        </p:txBody>
      </p:sp>
      <p:sp>
        <p:nvSpPr>
          <p:cNvPr id="2" name="Title 6">
            <a:extLst>
              <a:ext uri="{FF2B5EF4-FFF2-40B4-BE49-F238E27FC236}">
                <a16:creationId xmlns:a16="http://schemas.microsoft.com/office/drawing/2014/main" id="{91C5E3E2-1737-661D-CCCF-54A53644BFCD}"/>
              </a:ext>
            </a:extLst>
          </p:cNvPr>
          <p:cNvSpPr txBox="1">
            <a:spLocks noGrp="1"/>
          </p:cNvSpPr>
          <p:nvPr>
            <p:ph type="title"/>
          </p:nvPr>
        </p:nvSpPr>
        <p:spPr bwMode="auto">
          <a:xfrm>
            <a:off x="322730" y="408967"/>
            <a:ext cx="11349318" cy="10464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spcBef>
                <a:spcPts val="0"/>
              </a:spcBef>
            </a:pPr>
            <a:r>
              <a:rPr lang="es-419" sz="3100">
                <a:solidFill>
                  <a:schemeClr val="accent1"/>
                </a:solidFill>
                <a:latin typeface="+mn-lt"/>
                <a:ea typeface="Open Sans ExtraBold"/>
                <a:cs typeface="Open Sans ExtraBold"/>
              </a:rPr>
              <a:t>¿Quién es elegible para recibir los beneficios nutricionales de HRSN? (cont.)</a:t>
            </a:r>
            <a:endParaRPr lang="en-US" sz="3100">
              <a:solidFill>
                <a:schemeClr val="accent1"/>
              </a:solidFill>
              <a:latin typeface="+mn-lt"/>
              <a:ea typeface="Open Sans ExtraBold"/>
              <a:cs typeface="Open Sans ExtraBold"/>
            </a:endParaRPr>
          </a:p>
        </p:txBody>
      </p:sp>
    </p:spTree>
    <p:extLst>
      <p:ext uri="{BB962C8B-B14F-4D97-AF65-F5344CB8AC3E}">
        <p14:creationId xmlns:p14="http://schemas.microsoft.com/office/powerpoint/2010/main" val="18789140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91C5E3E2-1737-661D-CCCF-54A53644BFCD}"/>
              </a:ext>
            </a:extLst>
          </p:cNvPr>
          <p:cNvSpPr txBox="1">
            <a:spLocks noGrp="1"/>
          </p:cNvSpPr>
          <p:nvPr>
            <p:ph type="title"/>
          </p:nvPr>
        </p:nvSpPr>
        <p:spPr bwMode="auto">
          <a:xfrm>
            <a:off x="274460" y="327114"/>
            <a:ext cx="114805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spcBef>
                <a:spcPts val="0"/>
              </a:spcBef>
            </a:pPr>
            <a:r>
              <a:rPr lang="en-US" sz="3200">
                <a:solidFill>
                  <a:schemeClr val="accent1"/>
                </a:solidFill>
                <a:latin typeface="+mn-lt"/>
                <a:ea typeface="Open Sans ExtraBold"/>
                <a:cs typeface="Open Sans ExtraBold"/>
              </a:rPr>
              <a:t>What HRSN Nutrition Benefits are Going Live on 1/1/2025?</a:t>
            </a:r>
          </a:p>
        </p:txBody>
      </p:sp>
      <p:sp>
        <p:nvSpPr>
          <p:cNvPr id="3" name="Rectangle 2">
            <a:extLst>
              <a:ext uri="{FF2B5EF4-FFF2-40B4-BE49-F238E27FC236}">
                <a16:creationId xmlns:a16="http://schemas.microsoft.com/office/drawing/2014/main" id="{0F1D596C-A1AB-3802-A073-F1C5E7ABF896}"/>
              </a:ext>
            </a:extLst>
          </p:cNvPr>
          <p:cNvSpPr/>
          <p:nvPr/>
        </p:nvSpPr>
        <p:spPr>
          <a:xfrm>
            <a:off x="320825" y="1136566"/>
            <a:ext cx="11739630" cy="5101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a:ea typeface="Open Sans"/>
                <a:cs typeface="Times New Roman"/>
              </a:rPr>
              <a:t>Medically Tailored Meals Assessment and Medically Tailored Meals (MTM)</a:t>
            </a:r>
          </a:p>
          <a:p>
            <a:pPr marL="91440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Open Sans"/>
                <a:cs typeface="Times New Roman"/>
              </a:rPr>
              <a:t>A Registered Dietitian must conduct a Nutrition Assessment an develop a Nutrition Care Plan that </a:t>
            </a:r>
            <a:r>
              <a:rPr kumimoji="0" lang="en-US" sz="2000" b="1" i="0" u="none" strike="noStrike" kern="1200" cap="none" spc="0" normalizeH="0" baseline="0" noProof="0">
                <a:ln>
                  <a:noFill/>
                </a:ln>
                <a:solidFill>
                  <a:srgbClr val="000000"/>
                </a:solidFill>
                <a:effectLst/>
                <a:uLnTx/>
                <a:uFillTx/>
                <a:latin typeface="Arial" panose="020B0604020202020204"/>
                <a:ea typeface="Open Sans"/>
                <a:cs typeface="Times New Roman"/>
              </a:rPr>
              <a:t>may</a:t>
            </a:r>
            <a:r>
              <a:rPr kumimoji="0" lang="en-US" sz="2000" b="0" i="0" u="none" strike="noStrike" kern="1200" cap="none" spc="0" normalizeH="0" baseline="0" noProof="0">
                <a:ln>
                  <a:noFill/>
                </a:ln>
                <a:solidFill>
                  <a:srgbClr val="000000"/>
                </a:solidFill>
                <a:effectLst/>
                <a:uLnTx/>
                <a:uFillTx/>
                <a:latin typeface="Arial" panose="020B0604020202020204"/>
                <a:ea typeface="Open Sans"/>
                <a:cs typeface="Times New Roman"/>
              </a:rPr>
              <a:t> include MTMs.</a:t>
            </a:r>
          </a:p>
          <a:p>
            <a:pPr marL="91440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Open Sans"/>
                <a:cs typeface="Times New Roman"/>
              </a:rPr>
              <a:t>MTM follow specific meal patterns that meet the caloric, macro or micronutrient needs for specific, serious health conditions. Most offer patterns reimbursed under Medicare</a:t>
            </a:r>
          </a:p>
          <a:p>
            <a:pPr marL="91440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Open Sans"/>
                <a:cs typeface="Times New Roman"/>
              </a:rPr>
              <a:t> CCOs must ensure that their network of MTM providers include heart healthy, low-sodium, renal, diabetes, and puree/modified texture meal patterns within their service offerings. </a:t>
            </a:r>
            <a:endParaRPr kumimoji="0" lang="en-US" sz="2000" b="0" i="0" u="none" strike="noStrike" kern="1200" cap="none" spc="0" normalizeH="0" baseline="0" noProof="0">
              <a:ln>
                <a:noFill/>
              </a:ln>
              <a:solidFill>
                <a:srgbClr val="FFFFFF"/>
              </a:solidFill>
              <a:effectLst/>
              <a:uLnTx/>
              <a:uFillTx/>
              <a:latin typeface="Arial" panose="020B0604020202020204"/>
              <a:ea typeface="+mn-ea"/>
              <a:cs typeface="+mn-cs"/>
            </a:endParaRPr>
          </a:p>
          <a:p>
            <a:pPr marL="91440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Arial" panose="020B0604020202020204"/>
              <a:ea typeface="Open Sans"/>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a:ea typeface="Open Sans"/>
                <a:cs typeface="Times New Roman"/>
              </a:rPr>
              <a:t>Nutrition Education</a:t>
            </a:r>
          </a:p>
          <a:p>
            <a:pPr marL="91440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lt"/>
                <a:cs typeface="Arial" panose="020B0604020202020204"/>
              </a:rPr>
              <a:t>Any combination of educational strategies designed to motivate and facilitate voluntary adoption of food choices and other food- and nutrition-related behaviors conducive to health and well-being.</a:t>
            </a:r>
            <a:endParaRPr kumimoji="0" lang="en-US" sz="2000" b="0" i="0" u="none" strike="noStrike" kern="1200" cap="none" spc="0" normalizeH="0" baseline="0" noProof="0">
              <a:ln>
                <a:noFill/>
              </a:ln>
              <a:solidFill>
                <a:srgbClr val="000000"/>
              </a:solidFill>
              <a:effectLst/>
              <a:uLnTx/>
              <a:uFillTx/>
              <a:latin typeface="Arial" panose="020B0604020202020204"/>
              <a:ea typeface="Open Sans"/>
              <a:cs typeface="Arial" panose="020B0604020202020204"/>
            </a:endParaRPr>
          </a:p>
          <a:p>
            <a:pPr marL="91440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Open Sans"/>
                <a:cs typeface="Helvetica"/>
              </a:rPr>
              <a:t>Not available to those receiving medical nutrition therapy services with RD</a:t>
            </a:r>
          </a:p>
          <a:p>
            <a:pPr marL="91440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Open Sans"/>
                <a:cs typeface="Times New Roman"/>
              </a:rPr>
              <a:t>Nutrition Education services may be supplemented with handouts, take-home materials, and other informational resources that support nutritional health and well-being. Distribution of these paper and electronic handouts, materials and products, by themselves, does not constitute</a:t>
            </a:r>
            <a:r>
              <a:rPr kumimoji="0" lang="en-US" sz="2000" b="0" i="0" u="none" strike="noStrike" kern="1200" cap="none" spc="0" normalizeH="0" baseline="0" noProof="0">
                <a:ln>
                  <a:noFill/>
                </a:ln>
                <a:solidFill>
                  <a:srgbClr val="000000"/>
                </a:solidFill>
                <a:effectLst/>
                <a:uLnTx/>
                <a:uFillTx/>
                <a:latin typeface="Arial" panose="020B0604020202020204"/>
                <a:ea typeface="Open Sans"/>
                <a:cs typeface="Helvetica"/>
              </a:rPr>
              <a:t>.</a:t>
            </a:r>
            <a:endParaRPr kumimoji="0" lang="en-US" sz="2000" b="0" i="0" u="none" strike="noStrike" kern="1200" cap="none" spc="0" normalizeH="0" baseline="0" noProof="0">
              <a:ln>
                <a:noFill/>
              </a:ln>
              <a:solidFill>
                <a:srgbClr val="000000"/>
              </a:solidFill>
              <a:effectLst/>
              <a:uLnTx/>
              <a:uFillTx/>
              <a:latin typeface="Arial" panose="020B0604020202020204"/>
              <a:ea typeface="Open Sans"/>
              <a:cs typeface="Times New Roman"/>
            </a:endParaRPr>
          </a:p>
          <a:p>
            <a:pPr marL="628650" marR="0" lvl="1"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a:ea typeface="Open Sans"/>
              <a:cs typeface="Helvetica"/>
            </a:endParaRPr>
          </a:p>
          <a:p>
            <a:pPr marL="12001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Arial" panose="020B0604020202020204"/>
              <a:ea typeface="Open Sans"/>
              <a:cs typeface="Times New Roman"/>
            </a:endParaRPr>
          </a:p>
          <a:p>
            <a:pPr marL="12001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Arial" panose="020B0604020202020204"/>
              <a:ea typeface="Open Sans"/>
              <a:cs typeface="Times New Roman"/>
            </a:endParaRPr>
          </a:p>
        </p:txBody>
      </p:sp>
    </p:spTree>
    <p:extLst>
      <p:ext uri="{BB962C8B-B14F-4D97-AF65-F5344CB8AC3E}">
        <p14:creationId xmlns:p14="http://schemas.microsoft.com/office/powerpoint/2010/main" val="1603545333"/>
      </p:ext>
    </p:extLst>
  </p:cSld>
  <p:clrMapOvr>
    <a:masterClrMapping/>
  </p:clrMapOvr>
  <p:extLst>
    <p:ext uri="{6950BFC3-D8DA-4A85-94F7-54DA5524770B}">
      <p188:commentRel xmlns:p188="http://schemas.microsoft.com/office/powerpoint/2018/8/main" r:id="rId3"/>
    </p:ext>
  </p:extLs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91C5E3E2-1737-661D-CCCF-54A53644BFCD}"/>
              </a:ext>
            </a:extLst>
          </p:cNvPr>
          <p:cNvSpPr txBox="1">
            <a:spLocks noGrp="1"/>
          </p:cNvSpPr>
          <p:nvPr>
            <p:ph type="title"/>
          </p:nvPr>
        </p:nvSpPr>
        <p:spPr bwMode="auto">
          <a:xfrm>
            <a:off x="274460" y="90438"/>
            <a:ext cx="114805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spcBef>
                <a:spcPts val="0"/>
              </a:spcBef>
            </a:pPr>
            <a:r>
              <a:rPr lang="es-419" sz="3200">
                <a:solidFill>
                  <a:schemeClr val="accent1"/>
                </a:solidFill>
                <a:latin typeface="+mn-lt"/>
                <a:ea typeface="Open Sans ExtraBold"/>
                <a:cs typeface="Open Sans ExtraBold"/>
              </a:rPr>
              <a:t>¿Qué beneficios de nutrición HRSN comenzaran el 1/1/2025?</a:t>
            </a:r>
            <a:endParaRPr lang="en-US" sz="3200">
              <a:solidFill>
                <a:schemeClr val="accent1"/>
              </a:solidFill>
              <a:latin typeface="+mn-lt"/>
              <a:ea typeface="Open Sans ExtraBold"/>
              <a:cs typeface="Open Sans ExtraBold"/>
            </a:endParaRPr>
          </a:p>
        </p:txBody>
      </p:sp>
      <p:sp>
        <p:nvSpPr>
          <p:cNvPr id="3" name="Rectangle 2">
            <a:extLst>
              <a:ext uri="{FF2B5EF4-FFF2-40B4-BE49-F238E27FC236}">
                <a16:creationId xmlns:a16="http://schemas.microsoft.com/office/drawing/2014/main" id="{0F1D596C-A1AB-3802-A073-F1C5E7ABF896}"/>
              </a:ext>
            </a:extLst>
          </p:cNvPr>
          <p:cNvSpPr/>
          <p:nvPr/>
        </p:nvSpPr>
        <p:spPr>
          <a:xfrm>
            <a:off x="320826" y="695488"/>
            <a:ext cx="11480520" cy="5101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err="1">
                <a:ln>
                  <a:noFill/>
                </a:ln>
                <a:solidFill>
                  <a:srgbClr val="000000"/>
                </a:solidFill>
                <a:effectLst/>
                <a:uLnTx/>
                <a:uFillTx/>
                <a:latin typeface="Arial" panose="020B0604020202020204"/>
                <a:ea typeface="Open Sans"/>
                <a:cs typeface="Times New Roman"/>
              </a:rPr>
              <a:t>Evaluación</a:t>
            </a:r>
            <a:r>
              <a:rPr kumimoji="0" lang="en-US" sz="1900" b="1" i="0" u="none" strike="noStrike" kern="1200" cap="none" spc="0" normalizeH="0" baseline="0" noProof="0">
                <a:ln>
                  <a:noFill/>
                </a:ln>
                <a:solidFill>
                  <a:srgbClr val="000000"/>
                </a:solidFill>
                <a:effectLst/>
                <a:uLnTx/>
                <a:uFillTx/>
                <a:latin typeface="Arial" panose="020B0604020202020204"/>
                <a:ea typeface="Open Sans"/>
                <a:cs typeface="Times New Roman"/>
              </a:rPr>
              <a:t> de </a:t>
            </a:r>
            <a:r>
              <a:rPr kumimoji="0" lang="en-US" sz="1900" b="1" i="0" u="none" strike="noStrike" kern="1200" cap="none" spc="0" normalizeH="0" baseline="0" noProof="0" err="1">
                <a:ln>
                  <a:noFill/>
                </a:ln>
                <a:solidFill>
                  <a:srgbClr val="000000"/>
                </a:solidFill>
                <a:effectLst/>
                <a:uLnTx/>
                <a:uFillTx/>
                <a:latin typeface="Arial" panose="020B0604020202020204"/>
                <a:ea typeface="Open Sans"/>
                <a:cs typeface="Times New Roman"/>
              </a:rPr>
              <a:t>Comidas</a:t>
            </a:r>
            <a:r>
              <a:rPr kumimoji="0" lang="en-US" sz="1900" b="1" i="0" u="none" strike="noStrike" kern="1200" cap="none" spc="0" normalizeH="0" baseline="0" noProof="0">
                <a:ln>
                  <a:noFill/>
                </a:ln>
                <a:solidFill>
                  <a:srgbClr val="000000"/>
                </a:solidFill>
                <a:effectLst/>
                <a:uLnTx/>
                <a:uFillTx/>
                <a:latin typeface="Arial" panose="020B0604020202020204"/>
                <a:ea typeface="Open Sans"/>
                <a:cs typeface="Times New Roman"/>
              </a:rPr>
              <a:t> </a:t>
            </a:r>
            <a:r>
              <a:rPr kumimoji="0" lang="en-US" sz="1900" b="1" i="0" u="none" strike="noStrike" kern="1200" cap="none" spc="0" normalizeH="0" baseline="0" noProof="0" err="1">
                <a:ln>
                  <a:noFill/>
                </a:ln>
                <a:solidFill>
                  <a:srgbClr val="000000"/>
                </a:solidFill>
                <a:effectLst/>
                <a:uLnTx/>
                <a:uFillTx/>
                <a:latin typeface="Arial" panose="020B0604020202020204"/>
                <a:ea typeface="Open Sans"/>
                <a:cs typeface="Times New Roman"/>
              </a:rPr>
              <a:t>Médicamente</a:t>
            </a:r>
            <a:r>
              <a:rPr kumimoji="0" lang="en-US" sz="1900" b="1" i="0" u="none" strike="noStrike" kern="1200" cap="none" spc="0" normalizeH="0" baseline="0" noProof="0">
                <a:ln>
                  <a:noFill/>
                </a:ln>
                <a:solidFill>
                  <a:srgbClr val="000000"/>
                </a:solidFill>
                <a:effectLst/>
                <a:uLnTx/>
                <a:uFillTx/>
                <a:latin typeface="Arial" panose="020B0604020202020204"/>
                <a:ea typeface="Open Sans"/>
                <a:cs typeface="Times New Roman"/>
              </a:rPr>
              <a:t> </a:t>
            </a:r>
            <a:r>
              <a:rPr kumimoji="0" lang="en-US" sz="1900" b="1" i="0" u="none" strike="noStrike" kern="1200" cap="none" spc="0" normalizeH="0" baseline="0" noProof="0" err="1">
                <a:ln>
                  <a:noFill/>
                </a:ln>
                <a:solidFill>
                  <a:srgbClr val="000000"/>
                </a:solidFill>
                <a:effectLst/>
                <a:uLnTx/>
                <a:uFillTx/>
                <a:latin typeface="Arial" panose="020B0604020202020204"/>
                <a:ea typeface="Open Sans"/>
                <a:cs typeface="Times New Roman"/>
              </a:rPr>
              <a:t>Adaptadas</a:t>
            </a:r>
            <a:r>
              <a:rPr kumimoji="0" lang="en-US" sz="1900" b="1" i="0" u="none" strike="noStrike" kern="1200" cap="none" spc="0" normalizeH="0" baseline="0" noProof="0">
                <a:ln>
                  <a:noFill/>
                </a:ln>
                <a:solidFill>
                  <a:srgbClr val="000000"/>
                </a:solidFill>
                <a:effectLst/>
                <a:uLnTx/>
                <a:uFillTx/>
                <a:latin typeface="Arial" panose="020B0604020202020204"/>
                <a:ea typeface="Open Sans"/>
                <a:cs typeface="Times New Roman"/>
              </a:rPr>
              <a:t> y </a:t>
            </a:r>
            <a:r>
              <a:rPr kumimoji="0" lang="en-US" sz="1900" b="1" i="0" u="none" strike="noStrike" kern="1200" cap="none" spc="0" normalizeH="0" baseline="0" noProof="0" err="1">
                <a:ln>
                  <a:noFill/>
                </a:ln>
                <a:solidFill>
                  <a:srgbClr val="000000"/>
                </a:solidFill>
                <a:effectLst/>
                <a:uLnTx/>
                <a:uFillTx/>
                <a:latin typeface="Arial" panose="020B0604020202020204"/>
                <a:ea typeface="Open Sans"/>
                <a:cs typeface="Times New Roman"/>
              </a:rPr>
              <a:t>Comidas</a:t>
            </a:r>
            <a:r>
              <a:rPr kumimoji="0" lang="en-US" sz="1900" b="1" i="0" u="none" strike="noStrike" kern="1200" cap="none" spc="0" normalizeH="0" baseline="0" noProof="0">
                <a:ln>
                  <a:noFill/>
                </a:ln>
                <a:solidFill>
                  <a:srgbClr val="000000"/>
                </a:solidFill>
                <a:effectLst/>
                <a:uLnTx/>
                <a:uFillTx/>
                <a:latin typeface="Arial" panose="020B0604020202020204"/>
                <a:ea typeface="Open Sans"/>
                <a:cs typeface="Times New Roman"/>
              </a:rPr>
              <a:t> </a:t>
            </a:r>
            <a:r>
              <a:rPr kumimoji="0" lang="en-US" sz="1900" b="1" i="0" u="none" strike="noStrike" kern="1200" cap="none" spc="0" normalizeH="0" baseline="0" noProof="0" err="1">
                <a:ln>
                  <a:noFill/>
                </a:ln>
                <a:solidFill>
                  <a:srgbClr val="000000"/>
                </a:solidFill>
                <a:effectLst/>
                <a:uLnTx/>
                <a:uFillTx/>
                <a:latin typeface="Arial" panose="020B0604020202020204"/>
                <a:ea typeface="Open Sans"/>
                <a:cs typeface="Times New Roman"/>
              </a:rPr>
              <a:t>Médicamente</a:t>
            </a:r>
            <a:r>
              <a:rPr kumimoji="0" lang="en-US" sz="1900" b="1" i="0" u="none" strike="noStrike" kern="1200" cap="none" spc="0" normalizeH="0" baseline="0" noProof="0">
                <a:ln>
                  <a:noFill/>
                </a:ln>
                <a:solidFill>
                  <a:srgbClr val="000000"/>
                </a:solidFill>
                <a:effectLst/>
                <a:uLnTx/>
                <a:uFillTx/>
                <a:latin typeface="Arial" panose="020B0604020202020204"/>
                <a:ea typeface="Open Sans"/>
                <a:cs typeface="Times New Roman"/>
              </a:rPr>
              <a:t> </a:t>
            </a:r>
            <a:r>
              <a:rPr kumimoji="0" lang="en-US" sz="1900" b="1" i="0" u="none" strike="noStrike" kern="1200" cap="none" spc="0" normalizeH="0" baseline="0" noProof="0" err="1">
                <a:ln>
                  <a:noFill/>
                </a:ln>
                <a:solidFill>
                  <a:srgbClr val="000000"/>
                </a:solidFill>
                <a:effectLst/>
                <a:uLnTx/>
                <a:uFillTx/>
                <a:latin typeface="Arial" panose="020B0604020202020204"/>
                <a:ea typeface="Open Sans"/>
                <a:cs typeface="Times New Roman"/>
              </a:rPr>
              <a:t>Adaptadas</a:t>
            </a:r>
            <a:r>
              <a:rPr kumimoji="0" lang="en-US" sz="1900" b="1" i="0" u="none" strike="noStrike" kern="1200" cap="none" spc="0" normalizeH="0" baseline="0" noProof="0">
                <a:ln>
                  <a:noFill/>
                </a:ln>
                <a:solidFill>
                  <a:srgbClr val="000000"/>
                </a:solidFill>
                <a:effectLst/>
                <a:uLnTx/>
                <a:uFillTx/>
                <a:latin typeface="Arial" panose="020B0604020202020204"/>
                <a:ea typeface="Open Sans"/>
                <a:cs typeface="Times New Roman"/>
              </a:rPr>
              <a:t> (MTM, </a:t>
            </a:r>
            <a:r>
              <a:rPr kumimoji="0" lang="es-419" sz="1900" b="1" i="0" u="none" strike="noStrike" kern="1200" cap="none" spc="0" normalizeH="0" baseline="0" noProof="0">
                <a:ln>
                  <a:noFill/>
                </a:ln>
                <a:solidFill>
                  <a:srgbClr val="000000"/>
                </a:solidFill>
                <a:effectLst/>
                <a:uLnTx/>
                <a:uFillTx/>
                <a:latin typeface="Arial" panose="020B0604020202020204"/>
                <a:ea typeface="Open Sans"/>
                <a:cs typeface="Times New Roman"/>
              </a:rPr>
              <a:t>por sus siglas en inglés</a:t>
            </a:r>
            <a:r>
              <a:rPr kumimoji="0" lang="en-US" sz="1900" b="1" i="0" u="none" strike="noStrike" kern="1200" cap="none" spc="0" normalizeH="0" baseline="0" noProof="0">
                <a:ln>
                  <a:noFill/>
                </a:ln>
                <a:solidFill>
                  <a:srgbClr val="000000"/>
                </a:solidFill>
                <a:effectLst/>
                <a:uLnTx/>
                <a:uFillTx/>
                <a:latin typeface="Arial" panose="020B0604020202020204"/>
                <a:ea typeface="Open Sans"/>
                <a:cs typeface="Times New Roman"/>
              </a:rPr>
              <a:t>)</a:t>
            </a:r>
          </a:p>
          <a:p>
            <a:pPr marL="461963"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1900" b="0" i="0" u="none" strike="noStrike" kern="1200" cap="none" spc="0" normalizeH="0" baseline="0" noProof="0">
                <a:ln>
                  <a:noFill/>
                </a:ln>
                <a:solidFill>
                  <a:srgbClr val="000000"/>
                </a:solidFill>
                <a:effectLst/>
                <a:uLnTx/>
                <a:uFillTx/>
                <a:latin typeface="Arial" panose="020B0604020202020204"/>
                <a:ea typeface="Open Sans"/>
                <a:cs typeface="Times New Roman"/>
              </a:rPr>
              <a:t>Un dietista registrado debe realizar una evaluación nutricional y desarrollar un plan de atención nutricional que </a:t>
            </a:r>
            <a:r>
              <a:rPr kumimoji="0" lang="es-419" sz="1900" b="1" i="0" u="none" strike="noStrike" kern="1200" cap="none" spc="0" normalizeH="0" baseline="0" noProof="0">
                <a:ln>
                  <a:noFill/>
                </a:ln>
                <a:solidFill>
                  <a:srgbClr val="000000"/>
                </a:solidFill>
                <a:effectLst/>
                <a:uLnTx/>
                <a:uFillTx/>
                <a:latin typeface="Arial" panose="020B0604020202020204"/>
                <a:ea typeface="Open Sans"/>
                <a:cs typeface="Times New Roman"/>
              </a:rPr>
              <a:t>puede</a:t>
            </a:r>
            <a:r>
              <a:rPr kumimoji="0" lang="es-419" sz="1900" b="0" i="0" u="none" strike="noStrike" kern="1200" cap="none" spc="0" normalizeH="0" baseline="0" noProof="0">
                <a:ln>
                  <a:noFill/>
                </a:ln>
                <a:solidFill>
                  <a:srgbClr val="000000"/>
                </a:solidFill>
                <a:effectLst/>
                <a:uLnTx/>
                <a:uFillTx/>
                <a:latin typeface="Arial" panose="020B0604020202020204"/>
                <a:ea typeface="Open Sans"/>
                <a:cs typeface="Times New Roman"/>
              </a:rPr>
              <a:t> incluir MTM</a:t>
            </a:r>
            <a:r>
              <a:rPr kumimoji="0" lang="en-US" sz="1900" b="0" i="0" u="none" strike="noStrike" kern="1200" cap="none" spc="0" normalizeH="0" baseline="0" noProof="0">
                <a:ln>
                  <a:noFill/>
                </a:ln>
                <a:solidFill>
                  <a:srgbClr val="000000"/>
                </a:solidFill>
                <a:effectLst/>
                <a:uLnTx/>
                <a:uFillTx/>
                <a:latin typeface="Arial" panose="020B0604020202020204"/>
                <a:ea typeface="Open Sans"/>
                <a:cs typeface="Times New Roman"/>
              </a:rPr>
              <a:t>.</a:t>
            </a:r>
          </a:p>
          <a:p>
            <a:pPr marL="461963"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1900" b="0" i="0" u="none" strike="noStrike" kern="1200" cap="none" spc="0" normalizeH="0" baseline="0" noProof="0">
                <a:ln>
                  <a:noFill/>
                </a:ln>
                <a:solidFill>
                  <a:srgbClr val="000000"/>
                </a:solidFill>
                <a:effectLst/>
                <a:uLnTx/>
                <a:uFillTx/>
                <a:latin typeface="Arial" panose="020B0604020202020204"/>
                <a:ea typeface="Open Sans"/>
                <a:cs typeface="Times New Roman"/>
              </a:rPr>
              <a:t>Las MTM siguen el plan de comidas específicos que cumplen con las necesidades calóricas, de macronutrientes o micronutrientes para condiciones de salud graves y específicas. La mayoría ofrece planes que podrían ser reembolsados bajo Medicare.</a:t>
            </a:r>
            <a:endParaRPr kumimoji="0" lang="en-US" sz="1900" b="0" i="0" u="none" strike="noStrike" kern="1200" cap="none" spc="0" normalizeH="0" baseline="0" noProof="0">
              <a:ln>
                <a:noFill/>
              </a:ln>
              <a:solidFill>
                <a:srgbClr val="000000"/>
              </a:solidFill>
              <a:effectLst/>
              <a:uLnTx/>
              <a:uFillTx/>
              <a:latin typeface="Arial" panose="020B0604020202020204"/>
              <a:ea typeface="Open Sans"/>
              <a:cs typeface="Times New Roman"/>
            </a:endParaRPr>
          </a:p>
          <a:p>
            <a:pPr marL="461963" marR="0" lvl="1" indent="-2317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1900" b="0" i="0" u="none" strike="noStrike" kern="1200" cap="none" spc="0" normalizeH="0" baseline="0" noProof="0">
                <a:ln>
                  <a:noFill/>
                </a:ln>
                <a:solidFill>
                  <a:srgbClr val="000000"/>
                </a:solidFill>
                <a:effectLst/>
                <a:uLnTx/>
                <a:uFillTx/>
                <a:latin typeface="Arial" panose="020B0604020202020204"/>
                <a:ea typeface="Open Sans"/>
                <a:cs typeface="Times New Roman"/>
              </a:rPr>
              <a:t>Las CCO deben asegurarse de que su red de proveedores de MTM incluya planes de comidas saludables para el corazón y los riñones, bajas en sodio, para personas con diabetes y con textura puré/modificada dentro de los servicio</a:t>
            </a:r>
            <a:r>
              <a:rPr kumimoji="0" lang="en-US" sz="1900" b="0" i="0" u="none" strike="noStrike" kern="1200" cap="none" spc="0" normalizeH="0" baseline="0" noProof="0">
                <a:ln>
                  <a:noFill/>
                </a:ln>
                <a:solidFill>
                  <a:srgbClr val="000000"/>
                </a:solidFill>
                <a:effectLst/>
                <a:uLnTx/>
                <a:uFillTx/>
                <a:latin typeface="Arial" panose="020B0604020202020204"/>
                <a:ea typeface="Open Sans"/>
                <a:cs typeface="Times New Roman"/>
              </a:rPr>
              <a:t>s </a:t>
            </a:r>
            <a:r>
              <a:rPr kumimoji="0" lang="en-US" sz="1900" b="0" i="0" u="none" strike="noStrike" kern="1200" cap="none" spc="0" normalizeH="0" baseline="0" noProof="0" err="1">
                <a:ln>
                  <a:noFill/>
                </a:ln>
                <a:solidFill>
                  <a:srgbClr val="000000"/>
                </a:solidFill>
                <a:effectLst/>
                <a:uLnTx/>
                <a:uFillTx/>
                <a:latin typeface="Arial" panose="020B0604020202020204"/>
                <a:ea typeface="Open Sans"/>
                <a:cs typeface="Times New Roman"/>
              </a:rPr>
              <a:t>ofrecidos</a:t>
            </a:r>
            <a:r>
              <a:rPr kumimoji="0" lang="en-US" sz="1900" b="0" i="0" u="none" strike="noStrike" kern="1200" cap="none" spc="0" normalizeH="0" baseline="0" noProof="0">
                <a:ln>
                  <a:noFill/>
                </a:ln>
                <a:solidFill>
                  <a:srgbClr val="000000"/>
                </a:solidFill>
                <a:effectLst/>
                <a:uLnTx/>
                <a:uFillTx/>
                <a:latin typeface="Arial" panose="020B0604020202020204"/>
                <a:ea typeface="Open Sans"/>
                <a:cs typeface="Times New Roman"/>
              </a:rPr>
              <a:t>. </a:t>
            </a:r>
            <a:endParaRPr kumimoji="0" lang="en-US" sz="1900" b="0" i="0" u="none" strike="noStrike" kern="1200" cap="none" spc="0" normalizeH="0" baseline="0" noProof="0">
              <a:ln>
                <a:noFill/>
              </a:ln>
              <a:solidFill>
                <a:srgbClr val="FFFFFF"/>
              </a:solidFill>
              <a:effectLst/>
              <a:uLnTx/>
              <a:uFillTx/>
              <a:latin typeface="Arial" panose="020B0604020202020204"/>
              <a:ea typeface="+mn-ea"/>
              <a:cs typeface="+mn-cs"/>
            </a:endParaRPr>
          </a:p>
          <a:p>
            <a:pPr marL="91440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900" b="0" i="0" u="none" strike="noStrike" kern="1200" cap="none" spc="0" normalizeH="0" baseline="0" noProof="0">
              <a:ln>
                <a:noFill/>
              </a:ln>
              <a:solidFill>
                <a:srgbClr val="000000"/>
              </a:solidFill>
              <a:effectLst/>
              <a:uLnTx/>
              <a:uFillTx/>
              <a:latin typeface="Arial" panose="020B0604020202020204"/>
              <a:ea typeface="Open Sans"/>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err="1">
                <a:ln>
                  <a:noFill/>
                </a:ln>
                <a:solidFill>
                  <a:srgbClr val="000000"/>
                </a:solidFill>
                <a:effectLst/>
                <a:uLnTx/>
                <a:uFillTx/>
                <a:latin typeface="Arial" panose="020B0604020202020204"/>
                <a:ea typeface="Open Sans"/>
                <a:cs typeface="Times New Roman"/>
              </a:rPr>
              <a:t>Educación</a:t>
            </a:r>
            <a:r>
              <a:rPr kumimoji="0" lang="en-US" sz="1900" b="1" i="0" u="none" strike="noStrike" kern="1200" cap="none" spc="0" normalizeH="0" baseline="0" noProof="0">
                <a:ln>
                  <a:noFill/>
                </a:ln>
                <a:solidFill>
                  <a:srgbClr val="000000"/>
                </a:solidFill>
                <a:effectLst/>
                <a:uLnTx/>
                <a:uFillTx/>
                <a:latin typeface="Arial" panose="020B0604020202020204"/>
                <a:ea typeface="Open Sans"/>
                <a:cs typeface="Times New Roman"/>
              </a:rPr>
              <a:t> </a:t>
            </a:r>
            <a:r>
              <a:rPr kumimoji="0" lang="en-US" sz="1900" b="1" i="0" u="none" strike="noStrike" kern="1200" cap="none" spc="0" normalizeH="0" baseline="0" noProof="0" err="1">
                <a:ln>
                  <a:noFill/>
                </a:ln>
                <a:solidFill>
                  <a:srgbClr val="000000"/>
                </a:solidFill>
                <a:effectLst/>
                <a:uLnTx/>
                <a:uFillTx/>
                <a:latin typeface="Arial" panose="020B0604020202020204"/>
                <a:ea typeface="Open Sans"/>
                <a:cs typeface="Times New Roman"/>
              </a:rPr>
              <a:t>Nutricional</a:t>
            </a:r>
            <a:endParaRPr kumimoji="0" lang="en-US" sz="1900" b="1" i="0" u="none" strike="noStrike" kern="1200" cap="none" spc="0" normalizeH="0" baseline="0" noProof="0">
              <a:ln>
                <a:noFill/>
              </a:ln>
              <a:solidFill>
                <a:srgbClr val="000000"/>
              </a:solidFill>
              <a:effectLst/>
              <a:uLnTx/>
              <a:uFillTx/>
              <a:latin typeface="Arial" panose="020B0604020202020204"/>
              <a:ea typeface="Open Sans"/>
              <a:cs typeface="Times New Roman"/>
            </a:endParaRPr>
          </a:p>
          <a:p>
            <a:pPr marL="396875" marR="0" lvl="1" indent="-1666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1900" b="0" i="0" u="none" strike="noStrike" kern="1200" cap="none" spc="0" normalizeH="0" baseline="0" noProof="0">
                <a:ln>
                  <a:noFill/>
                </a:ln>
                <a:solidFill>
                  <a:srgbClr val="000000"/>
                </a:solidFill>
                <a:effectLst/>
                <a:uLnTx/>
                <a:uFillTx/>
                <a:latin typeface="Arial" panose="020B0604020202020204"/>
                <a:ea typeface="+mn-lt"/>
                <a:cs typeface="Arial" panose="020B0604020202020204"/>
              </a:rPr>
              <a:t>Cualquier combinación de estrategias educativas diseñadas para motivar y facilitar las elecciones alimentarias y otros comportamientos relacionados con la alimentación y la nutrición que sean buenas para la salud y el bienestar</a:t>
            </a:r>
            <a:r>
              <a:rPr kumimoji="0" lang="en-US" sz="1900" b="0" i="0" u="none" strike="noStrike" kern="1200" cap="none" spc="0" normalizeH="0" baseline="0" noProof="0">
                <a:ln>
                  <a:noFill/>
                </a:ln>
                <a:solidFill>
                  <a:srgbClr val="000000"/>
                </a:solidFill>
                <a:effectLst/>
                <a:uLnTx/>
                <a:uFillTx/>
                <a:latin typeface="Arial" panose="020B0604020202020204"/>
                <a:ea typeface="+mn-lt"/>
                <a:cs typeface="Arial" panose="020B0604020202020204"/>
              </a:rPr>
              <a:t>.</a:t>
            </a:r>
            <a:endParaRPr kumimoji="0" lang="en-US" sz="1900" b="0" i="0" u="none" strike="noStrike" kern="1200" cap="none" spc="0" normalizeH="0" baseline="0" noProof="0">
              <a:ln>
                <a:noFill/>
              </a:ln>
              <a:solidFill>
                <a:srgbClr val="000000"/>
              </a:solidFill>
              <a:effectLst/>
              <a:uLnTx/>
              <a:uFillTx/>
              <a:latin typeface="Arial" panose="020B0604020202020204"/>
              <a:ea typeface="Open Sans"/>
              <a:cs typeface="Arial" panose="020B0604020202020204"/>
            </a:endParaRPr>
          </a:p>
          <a:p>
            <a:pPr marL="396875" marR="0" lvl="1" indent="-1666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1900" b="0" i="0" u="none" strike="noStrike" kern="1200" cap="none" spc="0" normalizeH="0" baseline="0" noProof="0">
                <a:ln>
                  <a:noFill/>
                </a:ln>
                <a:solidFill>
                  <a:srgbClr val="000000"/>
                </a:solidFill>
                <a:effectLst/>
                <a:uLnTx/>
                <a:uFillTx/>
                <a:latin typeface="Arial" panose="020B0604020202020204"/>
                <a:ea typeface="Open Sans"/>
                <a:cs typeface="Helvetica"/>
              </a:rPr>
              <a:t>No disponible para aquellos que reciben servicios de terapia de nutrición médica con un dietista registrado (</a:t>
            </a:r>
            <a:r>
              <a:rPr kumimoji="0" lang="en-US" sz="1900" b="0" i="0" u="none" strike="noStrike" kern="1200" cap="none" spc="0" normalizeH="0" baseline="0" noProof="0">
                <a:ln>
                  <a:noFill/>
                </a:ln>
                <a:solidFill>
                  <a:srgbClr val="000000"/>
                </a:solidFill>
                <a:effectLst/>
                <a:uLnTx/>
                <a:uFillTx/>
                <a:latin typeface="Arial" panose="020B0604020202020204"/>
                <a:ea typeface="Open Sans"/>
                <a:cs typeface="Helvetica"/>
              </a:rPr>
              <a:t>RD, </a:t>
            </a:r>
            <a:r>
              <a:rPr kumimoji="0" lang="en-US" sz="1900" b="0" i="0" u="none" strike="noStrike" kern="1200" cap="none" spc="0" normalizeH="0" baseline="0" noProof="0" err="1">
                <a:ln>
                  <a:noFill/>
                </a:ln>
                <a:solidFill>
                  <a:srgbClr val="000000"/>
                </a:solidFill>
                <a:effectLst/>
                <a:uLnTx/>
                <a:uFillTx/>
                <a:latin typeface="Arial" panose="020B0604020202020204"/>
                <a:ea typeface="Open Sans"/>
                <a:cs typeface="Helvetica"/>
              </a:rPr>
              <a:t>en</a:t>
            </a:r>
            <a:r>
              <a:rPr kumimoji="0" lang="en-US" sz="1900" b="0" i="0" u="none" strike="noStrike" kern="1200" cap="none" spc="0" normalizeH="0" baseline="0" noProof="0">
                <a:ln>
                  <a:noFill/>
                </a:ln>
                <a:solidFill>
                  <a:srgbClr val="000000"/>
                </a:solidFill>
                <a:effectLst/>
                <a:uLnTx/>
                <a:uFillTx/>
                <a:latin typeface="Arial" panose="020B0604020202020204"/>
                <a:ea typeface="Open Sans"/>
                <a:cs typeface="Helvetica"/>
              </a:rPr>
              <a:t> </a:t>
            </a:r>
            <a:r>
              <a:rPr kumimoji="0" lang="en-US" sz="1900" b="0" i="0" u="none" strike="noStrike" kern="1200" cap="none" spc="0" normalizeH="0" baseline="0" noProof="0" err="1">
                <a:ln>
                  <a:noFill/>
                </a:ln>
                <a:solidFill>
                  <a:srgbClr val="000000"/>
                </a:solidFill>
                <a:effectLst/>
                <a:uLnTx/>
                <a:uFillTx/>
                <a:latin typeface="Arial" panose="020B0604020202020204"/>
                <a:ea typeface="Open Sans"/>
                <a:cs typeface="Helvetica"/>
              </a:rPr>
              <a:t>inglés</a:t>
            </a:r>
            <a:r>
              <a:rPr kumimoji="0" lang="en-US" sz="1900" b="0" i="0" u="none" strike="noStrike" kern="1200" cap="none" spc="0" normalizeH="0" baseline="0" noProof="0">
                <a:ln>
                  <a:noFill/>
                </a:ln>
                <a:solidFill>
                  <a:srgbClr val="000000"/>
                </a:solidFill>
                <a:effectLst/>
                <a:uLnTx/>
                <a:uFillTx/>
                <a:latin typeface="Arial" panose="020B0604020202020204"/>
                <a:ea typeface="Open Sans"/>
                <a:cs typeface="Helvetica"/>
              </a:rPr>
              <a:t>).</a:t>
            </a:r>
          </a:p>
          <a:p>
            <a:pPr marL="396875" marR="0" lvl="1" indent="-1666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1900" b="0" i="0" u="none" strike="noStrike" kern="1200" cap="none" spc="0" normalizeH="0" baseline="0" noProof="0">
                <a:ln>
                  <a:noFill/>
                </a:ln>
                <a:solidFill>
                  <a:srgbClr val="000000"/>
                </a:solidFill>
                <a:effectLst/>
                <a:uLnTx/>
                <a:uFillTx/>
                <a:latin typeface="Arial" panose="020B0604020202020204"/>
                <a:ea typeface="Open Sans"/>
                <a:cs typeface="Times New Roman"/>
              </a:rPr>
              <a:t>Los servicios de educación nutricional pueden complementarse con folletos, materiales para llevar a casa y otros recursos informativos que apoyen la salud y el bienestar nutricional. La distribución de estos folletos y materiales en papel y electrónicos, por sí sola, no constituye</a:t>
            </a:r>
            <a:r>
              <a:rPr kumimoji="0" lang="en-US" sz="1900" b="0" i="0" u="none" strike="noStrike" kern="1200" cap="none" spc="0" normalizeH="0" baseline="0" noProof="0">
                <a:ln>
                  <a:noFill/>
                </a:ln>
                <a:solidFill>
                  <a:srgbClr val="000000"/>
                </a:solidFill>
                <a:effectLst/>
                <a:uLnTx/>
                <a:uFillTx/>
                <a:latin typeface="Arial" panose="020B0604020202020204"/>
                <a:ea typeface="Open Sans"/>
                <a:cs typeface="Helvetica"/>
              </a:rPr>
              <a:t>.</a:t>
            </a:r>
            <a:endParaRPr kumimoji="0" lang="en-US" sz="1900" b="0" i="0" u="none" strike="noStrike" kern="1200" cap="none" spc="0" normalizeH="0" baseline="0" noProof="0">
              <a:ln>
                <a:noFill/>
              </a:ln>
              <a:solidFill>
                <a:srgbClr val="000000"/>
              </a:solidFill>
              <a:effectLst/>
              <a:uLnTx/>
              <a:uFillTx/>
              <a:latin typeface="Arial" panose="020B0604020202020204"/>
              <a:ea typeface="Open Sans"/>
              <a:cs typeface="Times New Roman"/>
            </a:endParaRPr>
          </a:p>
          <a:p>
            <a:pPr marL="628650" marR="0" lvl="1"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a:ea typeface="Open Sans"/>
              <a:cs typeface="Helvetica"/>
            </a:endParaRPr>
          </a:p>
          <a:p>
            <a:pPr marL="12001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Arial" panose="020B0604020202020204"/>
              <a:ea typeface="Open Sans"/>
              <a:cs typeface="Times New Roman"/>
            </a:endParaRPr>
          </a:p>
          <a:p>
            <a:pPr marL="12001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Arial" panose="020B0604020202020204"/>
              <a:ea typeface="Open Sans"/>
              <a:cs typeface="Times New Roman"/>
            </a:endParaRPr>
          </a:p>
        </p:txBody>
      </p:sp>
    </p:spTree>
    <p:extLst>
      <p:ext uri="{BB962C8B-B14F-4D97-AF65-F5344CB8AC3E}">
        <p14:creationId xmlns:p14="http://schemas.microsoft.com/office/powerpoint/2010/main" val="3032849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C17EB74F-9E95-3A01-D07E-946E48A0BA24}"/>
              </a:ext>
            </a:extLst>
          </p:cNvPr>
          <p:cNvSpPr/>
          <p:nvPr/>
        </p:nvSpPr>
        <p:spPr>
          <a:xfrm>
            <a:off x="554179" y="3934700"/>
            <a:ext cx="11139062" cy="1920240"/>
          </a:xfrm>
          <a:prstGeom prst="roundRect">
            <a:avLst>
              <a:gd name="adj" fmla="val 6007"/>
            </a:avLst>
          </a:prstGeom>
          <a:solidFill>
            <a:srgbClr val="FCB53B">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Same Side Corner Rectangle 18">
            <a:extLst>
              <a:ext uri="{FF2B5EF4-FFF2-40B4-BE49-F238E27FC236}">
                <a16:creationId xmlns:a16="http://schemas.microsoft.com/office/drawing/2014/main" id="{9A3CDEAA-E4D7-E9E3-AEA6-8BBD1CFF09D6}"/>
              </a:ext>
            </a:extLst>
          </p:cNvPr>
          <p:cNvSpPr/>
          <p:nvPr/>
        </p:nvSpPr>
        <p:spPr>
          <a:xfrm>
            <a:off x="554179" y="3934700"/>
            <a:ext cx="11139063" cy="696691"/>
          </a:xfrm>
          <a:prstGeom prst="round2SameRect">
            <a:avLst/>
          </a:prstGeom>
          <a:solidFill>
            <a:srgbClr val="EC5A2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81F74658-FA70-F72E-7F79-476E7DA2F1EA}"/>
              </a:ext>
            </a:extLst>
          </p:cNvPr>
          <p:cNvSpPr/>
          <p:nvPr/>
        </p:nvSpPr>
        <p:spPr>
          <a:xfrm>
            <a:off x="554179" y="1717969"/>
            <a:ext cx="11139062" cy="1920240"/>
          </a:xfrm>
          <a:prstGeom prst="roundRect">
            <a:avLst>
              <a:gd name="adj" fmla="val 6007"/>
            </a:avLst>
          </a:prstGeom>
          <a:solidFill>
            <a:srgbClr val="D6DBE9">
              <a:alpha val="70494"/>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Same Side Corner Rectangle 17">
            <a:extLst>
              <a:ext uri="{FF2B5EF4-FFF2-40B4-BE49-F238E27FC236}">
                <a16:creationId xmlns:a16="http://schemas.microsoft.com/office/drawing/2014/main" id="{4A94A996-1686-5753-CAC7-DA23E923FCFE}"/>
              </a:ext>
            </a:extLst>
          </p:cNvPr>
          <p:cNvSpPr/>
          <p:nvPr/>
        </p:nvSpPr>
        <p:spPr>
          <a:xfrm>
            <a:off x="554179" y="1717969"/>
            <a:ext cx="11139063" cy="696691"/>
          </a:xfrm>
          <a:prstGeom prst="round2SameRect">
            <a:avLst/>
          </a:prstGeom>
          <a:solidFill>
            <a:srgbClr val="06427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3B9759C3-EEB6-A7C3-6C06-E05EB005059A}"/>
              </a:ext>
            </a:extLst>
          </p:cNvPr>
          <p:cNvSpPr/>
          <p:nvPr/>
        </p:nvSpPr>
        <p:spPr>
          <a:xfrm>
            <a:off x="789714" y="2526126"/>
            <a:ext cx="10972799" cy="1076400"/>
          </a:xfrm>
          <a:custGeom>
            <a:avLst/>
            <a:gdLst>
              <a:gd name="connsiteX0" fmla="*/ 0 w 10972799"/>
              <a:gd name="connsiteY0" fmla="*/ 0 h 1076400"/>
              <a:gd name="connsiteX1" fmla="*/ 10972799 w 10972799"/>
              <a:gd name="connsiteY1" fmla="*/ 0 h 1076400"/>
              <a:gd name="connsiteX2" fmla="*/ 10972799 w 10972799"/>
              <a:gd name="connsiteY2" fmla="*/ 1076400 h 1076400"/>
              <a:gd name="connsiteX3" fmla="*/ 0 w 10972799"/>
              <a:gd name="connsiteY3" fmla="*/ 1076400 h 1076400"/>
              <a:gd name="connsiteX4" fmla="*/ 0 w 10972799"/>
              <a:gd name="connsiteY4" fmla="*/ 0 h 10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799" h="1076400">
                <a:moveTo>
                  <a:pt x="0" y="0"/>
                </a:moveTo>
                <a:lnTo>
                  <a:pt x="10972799" y="0"/>
                </a:lnTo>
                <a:lnTo>
                  <a:pt x="10972799" y="1076400"/>
                </a:lnTo>
                <a:lnTo>
                  <a:pt x="0" y="1076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8386"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a:solidFill>
                  <a:srgbClr val="000000"/>
                </a:solidFill>
                <a:latin typeface="Helvetica" pitchFamily="2" charset="0"/>
              </a:rPr>
              <a:t>Managed exclusively by CCOs</a:t>
            </a:r>
          </a:p>
          <a:p>
            <a:pPr marL="285750" lvl="1" indent="-285750" algn="l" defTabSz="1244600">
              <a:lnSpc>
                <a:spcPct val="90000"/>
              </a:lnSpc>
              <a:spcBef>
                <a:spcPct val="0"/>
              </a:spcBef>
              <a:spcAft>
                <a:spcPct val="20000"/>
              </a:spcAft>
              <a:buChar char="•"/>
            </a:pPr>
            <a:r>
              <a:rPr lang="en-US" sz="2800" kern="1200">
                <a:solidFill>
                  <a:srgbClr val="000000"/>
                </a:solidFill>
                <a:latin typeface="Helvetica" pitchFamily="2" charset="0"/>
              </a:rPr>
              <a:t>No option for open card</a:t>
            </a:r>
          </a:p>
        </p:txBody>
      </p:sp>
      <p:sp>
        <p:nvSpPr>
          <p:cNvPr id="14" name="Freeform 13">
            <a:extLst>
              <a:ext uri="{FF2B5EF4-FFF2-40B4-BE49-F238E27FC236}">
                <a16:creationId xmlns:a16="http://schemas.microsoft.com/office/drawing/2014/main" id="{F0B17AC5-A9E0-1D2F-EEE1-39F6A4263992}"/>
              </a:ext>
            </a:extLst>
          </p:cNvPr>
          <p:cNvSpPr/>
          <p:nvPr/>
        </p:nvSpPr>
        <p:spPr>
          <a:xfrm>
            <a:off x="789714" y="4738651"/>
            <a:ext cx="10903527" cy="1076400"/>
          </a:xfrm>
          <a:custGeom>
            <a:avLst/>
            <a:gdLst>
              <a:gd name="connsiteX0" fmla="*/ 0 w 10972799"/>
              <a:gd name="connsiteY0" fmla="*/ 0 h 1076400"/>
              <a:gd name="connsiteX1" fmla="*/ 10972799 w 10972799"/>
              <a:gd name="connsiteY1" fmla="*/ 0 h 1076400"/>
              <a:gd name="connsiteX2" fmla="*/ 10972799 w 10972799"/>
              <a:gd name="connsiteY2" fmla="*/ 1076400 h 1076400"/>
              <a:gd name="connsiteX3" fmla="*/ 0 w 10972799"/>
              <a:gd name="connsiteY3" fmla="*/ 1076400 h 1076400"/>
              <a:gd name="connsiteX4" fmla="*/ 0 w 10972799"/>
              <a:gd name="connsiteY4" fmla="*/ 0 h 10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799" h="1076400">
                <a:moveTo>
                  <a:pt x="0" y="0"/>
                </a:moveTo>
                <a:lnTo>
                  <a:pt x="10972799" y="0"/>
                </a:lnTo>
                <a:lnTo>
                  <a:pt x="10972799" y="1076400"/>
                </a:lnTo>
                <a:lnTo>
                  <a:pt x="0" y="1076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8386"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a:solidFill>
                  <a:srgbClr val="000000"/>
                </a:solidFill>
                <a:latin typeface="Helvetica" pitchFamily="2" charset="0"/>
              </a:rPr>
              <a:t>Allows enrollees option to choose between CCO and open card</a:t>
            </a:r>
          </a:p>
          <a:p>
            <a:pPr marL="285750" lvl="1" indent="-285750" algn="l" defTabSz="1244600">
              <a:lnSpc>
                <a:spcPct val="90000"/>
              </a:lnSpc>
              <a:spcBef>
                <a:spcPct val="0"/>
              </a:spcBef>
              <a:spcAft>
                <a:spcPct val="20000"/>
              </a:spcAft>
              <a:buChar char="•"/>
            </a:pPr>
            <a:r>
              <a:rPr lang="en-US" sz="2800" kern="1200">
                <a:solidFill>
                  <a:srgbClr val="000000"/>
                </a:solidFill>
                <a:latin typeface="Helvetica" pitchFamily="2" charset="0"/>
              </a:rPr>
              <a:t>Only available to American Indian/Alaska Native individuals</a:t>
            </a:r>
          </a:p>
        </p:txBody>
      </p:sp>
      <p:sp>
        <p:nvSpPr>
          <p:cNvPr id="2" name="Title 11">
            <a:extLst>
              <a:ext uri="{FF2B5EF4-FFF2-40B4-BE49-F238E27FC236}">
                <a16:creationId xmlns:a16="http://schemas.microsoft.com/office/drawing/2014/main" id="{BF6F71CB-3ADE-6A98-F57B-BA8BEC1A0D12}"/>
              </a:ext>
            </a:extLst>
          </p:cNvPr>
          <p:cNvSpPr txBox="1">
            <a:spLocks/>
          </p:cNvSpPr>
          <p:nvPr/>
        </p:nvSpPr>
        <p:spPr>
          <a:xfrm>
            <a:off x="556267" y="184387"/>
            <a:ext cx="1086137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b="1">
                <a:solidFill>
                  <a:srgbClr val="064276"/>
                </a:solidFill>
                <a:latin typeface="Helvetica"/>
                <a:ea typeface="+mn-ea"/>
                <a:cs typeface="Helvetica"/>
              </a:rPr>
              <a:t>In Oregon, we have two OHP Bridge programs with the same benefit package.</a:t>
            </a:r>
            <a:endParaRPr lang="en-US" sz="1800">
              <a:solidFill>
                <a:srgbClr val="064276"/>
              </a:solidFill>
              <a:latin typeface="Arial" panose="020B0604020202020204"/>
              <a:ea typeface="+mn-ea"/>
              <a:cs typeface="+mn-cs"/>
            </a:endParaRPr>
          </a:p>
        </p:txBody>
      </p:sp>
      <p:cxnSp>
        <p:nvCxnSpPr>
          <p:cNvPr id="3" name="Straight Connector 2">
            <a:extLst>
              <a:ext uri="{FF2B5EF4-FFF2-40B4-BE49-F238E27FC236}">
                <a16:creationId xmlns:a16="http://schemas.microsoft.com/office/drawing/2014/main" id="{31F24832-3FA9-BCEF-21F0-F48146485934}"/>
              </a:ext>
              <a:ext uri="{C183D7F6-B498-43B3-948B-1728B52AA6E4}">
                <adec:decorative xmlns:adec="http://schemas.microsoft.com/office/drawing/2017/decorative" val="1"/>
              </a:ext>
            </a:extLst>
          </p:cNvPr>
          <p:cNvCxnSpPr>
            <a:cxnSpLocks/>
          </p:cNvCxnSpPr>
          <p:nvPr/>
        </p:nvCxnSpPr>
        <p:spPr>
          <a:xfrm>
            <a:off x="543015" y="1407148"/>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EE4968C-8843-1B52-C420-001FD621761B}"/>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9" name="TextBox 8">
            <a:extLst>
              <a:ext uri="{FF2B5EF4-FFF2-40B4-BE49-F238E27FC236}">
                <a16:creationId xmlns:a16="http://schemas.microsoft.com/office/drawing/2014/main" id="{B31062F3-265C-29D4-F9D7-FE6F99C77865}"/>
              </a:ext>
            </a:extLst>
          </p:cNvPr>
          <p:cNvSpPr txBox="1"/>
          <p:nvPr/>
        </p:nvSpPr>
        <p:spPr>
          <a:xfrm>
            <a:off x="789714" y="1804704"/>
            <a:ext cx="7425559" cy="523220"/>
          </a:xfrm>
          <a:prstGeom prst="rect">
            <a:avLst/>
          </a:prstGeom>
          <a:noFill/>
        </p:spPr>
        <p:txBody>
          <a:bodyPr wrap="none" rtlCol="0">
            <a:spAutoFit/>
          </a:bodyPr>
          <a:lstStyle/>
          <a:p>
            <a:pPr algn="l"/>
            <a:r>
              <a:rPr lang="en-US" sz="2800" b="1">
                <a:solidFill>
                  <a:schemeClr val="bg1"/>
                </a:solidFill>
                <a:latin typeface="Helvetica" pitchFamily="2" charset="0"/>
              </a:rPr>
              <a:t>OHP Bridge – Basic Health Program (BHP)</a:t>
            </a:r>
          </a:p>
        </p:txBody>
      </p:sp>
      <p:sp>
        <p:nvSpPr>
          <p:cNvPr id="15" name="TextBox 14">
            <a:extLst>
              <a:ext uri="{FF2B5EF4-FFF2-40B4-BE49-F238E27FC236}">
                <a16:creationId xmlns:a16="http://schemas.microsoft.com/office/drawing/2014/main" id="{71082054-0DCF-3EFF-9D90-678130686847}"/>
              </a:ext>
            </a:extLst>
          </p:cNvPr>
          <p:cNvSpPr txBox="1"/>
          <p:nvPr/>
        </p:nvSpPr>
        <p:spPr>
          <a:xfrm>
            <a:off x="789714" y="4021435"/>
            <a:ext cx="5190973" cy="523220"/>
          </a:xfrm>
          <a:prstGeom prst="rect">
            <a:avLst/>
          </a:prstGeom>
          <a:noFill/>
        </p:spPr>
        <p:txBody>
          <a:bodyPr wrap="none" rtlCol="0">
            <a:spAutoFit/>
          </a:bodyPr>
          <a:lstStyle/>
          <a:p>
            <a:pPr algn="l"/>
            <a:r>
              <a:rPr lang="en-US" sz="2800" b="1">
                <a:solidFill>
                  <a:schemeClr val="bg1"/>
                </a:solidFill>
                <a:latin typeface="Helvetica" pitchFamily="2" charset="0"/>
              </a:rPr>
              <a:t>OHP Bridge – Basic Medicaid</a:t>
            </a:r>
          </a:p>
        </p:txBody>
      </p:sp>
    </p:spTree>
    <p:extLst>
      <p:ext uri="{BB962C8B-B14F-4D97-AF65-F5344CB8AC3E}">
        <p14:creationId xmlns:p14="http://schemas.microsoft.com/office/powerpoint/2010/main" val="36975236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Illustration of calendar">
            <a:extLst>
              <a:ext uri="{FF2B5EF4-FFF2-40B4-BE49-F238E27FC236}">
                <a16:creationId xmlns:a16="http://schemas.microsoft.com/office/drawing/2014/main" id="{8375CF11-BC26-869B-3B32-700B2FB55508}"/>
              </a:ext>
            </a:extLst>
          </p:cNvPr>
          <p:cNvPicPr>
            <a:picLocks noChangeAspect="1"/>
          </p:cNvPicPr>
          <p:nvPr/>
        </p:nvPicPr>
        <p:blipFill>
          <a:blip r:embed="rId4"/>
          <a:stretch>
            <a:fillRect/>
          </a:stretch>
        </p:blipFill>
        <p:spPr>
          <a:xfrm>
            <a:off x="9401776" y="173722"/>
            <a:ext cx="2655237" cy="2203332"/>
          </a:xfrm>
          <a:prstGeom prst="rect">
            <a:avLst/>
          </a:prstGeom>
        </p:spPr>
      </p:pic>
      <p:sp>
        <p:nvSpPr>
          <p:cNvPr id="17" name="Content Placeholder 1">
            <a:extLst>
              <a:ext uri="{FF2B5EF4-FFF2-40B4-BE49-F238E27FC236}">
                <a16:creationId xmlns:a16="http://schemas.microsoft.com/office/drawing/2014/main" id="{E1BD81C4-81F9-542B-FC15-8DCC84F4772C}"/>
              </a:ext>
            </a:extLst>
          </p:cNvPr>
          <p:cNvSpPr>
            <a:spLocks noGrp="1"/>
          </p:cNvSpPr>
          <p:nvPr>
            <p:ph idx="1"/>
          </p:nvPr>
        </p:nvSpPr>
        <p:spPr>
          <a:xfrm>
            <a:off x="277746" y="1519887"/>
            <a:ext cx="11450287" cy="4259475"/>
          </a:xfrm>
        </p:spPr>
        <p:txBody>
          <a:bodyPr lIns="91440" tIns="45720" rIns="91440" bIns="45720" anchor="t">
            <a:noAutofit/>
          </a:bodyPr>
          <a:lstStyle/>
          <a:p>
            <a:pPr marL="914400">
              <a:spcAft>
                <a:spcPts val="0"/>
              </a:spcAft>
            </a:pPr>
            <a:r>
              <a:rPr lang="en-US" b="1">
                <a:solidFill>
                  <a:srgbClr val="F36A23"/>
                </a:solidFill>
                <a:latin typeface="Helvetica" panose="020B0604020202020204" pitchFamily="34" charset="0"/>
                <a:ea typeface="Open Sans"/>
                <a:cs typeface="Helvetica" panose="020B0604020202020204" pitchFamily="34" charset="0"/>
              </a:rPr>
              <a:t>Learn more at the All Come and Para Todos webinars:</a:t>
            </a:r>
            <a:endParaRPr lang="en-US" b="1">
              <a:solidFill>
                <a:srgbClr val="F36A23"/>
              </a:solidFill>
              <a:latin typeface="Helvetica" panose="020B0604020202020204" pitchFamily="34" charset="0"/>
              <a:cs typeface="Helvetica" panose="020B0604020202020204" pitchFamily="34" charset="0"/>
            </a:endParaRPr>
          </a:p>
          <a:p>
            <a:pPr marL="1257300" indent="-342900">
              <a:spcAft>
                <a:spcPts val="0"/>
              </a:spcAft>
              <a:buFont typeface="Arial"/>
              <a:buChar char="•"/>
            </a:pPr>
            <a:r>
              <a:rPr lang="en-US">
                <a:solidFill>
                  <a:schemeClr val="tx1">
                    <a:lumMod val="49000"/>
                  </a:schemeClr>
                </a:solidFill>
                <a:latin typeface="Helvetica" panose="020B0604020202020204" pitchFamily="34" charset="0"/>
                <a:ea typeface="Open Sans"/>
                <a:cs typeface="Helvetica" panose="020B0604020202020204" pitchFamily="34" charset="0"/>
                <a:hlinkClick r:id="rId5"/>
              </a:rPr>
              <a:t>English: December 11, 10:00 AM</a:t>
            </a:r>
            <a:endParaRPr lang="en-US">
              <a:solidFill>
                <a:schemeClr val="tx1">
                  <a:lumMod val="49000"/>
                </a:schemeClr>
              </a:solidFill>
              <a:latin typeface="Helvetica" panose="020B0604020202020204" pitchFamily="34" charset="0"/>
              <a:ea typeface="Open Sans"/>
              <a:cs typeface="Helvetica" panose="020B0604020202020204" pitchFamily="34" charset="0"/>
              <a:hlinkClick r:id="rId5">
                <a:extLst>
                  <a:ext uri="{A12FA001-AC4F-418D-AE19-62706E023703}">
                    <ahyp:hlinkClr xmlns:ahyp="http://schemas.microsoft.com/office/drawing/2018/hyperlinkcolor" val="tx"/>
                  </a:ext>
                </a:extLst>
              </a:hlinkClick>
            </a:endParaRPr>
          </a:p>
          <a:p>
            <a:pPr marL="1257300" indent="-342900">
              <a:spcAft>
                <a:spcPts val="0"/>
              </a:spcAft>
              <a:buFont typeface="Arial"/>
              <a:buChar char="•"/>
            </a:pPr>
            <a:r>
              <a:rPr lang="en-US">
                <a:solidFill>
                  <a:schemeClr val="tx1">
                    <a:lumMod val="49000"/>
                  </a:schemeClr>
                </a:solidFill>
                <a:latin typeface="Helvetica" panose="020B0604020202020204" pitchFamily="34" charset="0"/>
                <a:ea typeface="Open Sans"/>
                <a:cs typeface="Helvetica" panose="020B0604020202020204" pitchFamily="34" charset="0"/>
                <a:hlinkClick r:id="rId6"/>
              </a:rPr>
              <a:t>Spanish: December 11, 2:00 PM</a:t>
            </a:r>
            <a:r>
              <a:rPr lang="en-US" b="1">
                <a:solidFill>
                  <a:srgbClr val="F36A23"/>
                </a:solidFill>
                <a:latin typeface="Helvetica" panose="020B0604020202020204" pitchFamily="34" charset="0"/>
                <a:ea typeface="Open Sans"/>
                <a:cs typeface="Helvetica" panose="020B0604020202020204" pitchFamily="34" charset="0"/>
              </a:rPr>
              <a:t> </a:t>
            </a:r>
          </a:p>
          <a:p>
            <a:pPr marL="914400">
              <a:spcAft>
                <a:spcPts val="0"/>
              </a:spcAft>
            </a:pPr>
            <a:endParaRPr lang="en-US" b="1">
              <a:solidFill>
                <a:srgbClr val="F36A23"/>
              </a:solidFill>
              <a:latin typeface="Helvetica" panose="020B0604020202020204" pitchFamily="34" charset="0"/>
              <a:ea typeface="Open Sans"/>
              <a:cs typeface="Helvetica" panose="020B0604020202020204" pitchFamily="34" charset="0"/>
            </a:endParaRPr>
          </a:p>
          <a:p>
            <a:pPr marL="914400">
              <a:spcAft>
                <a:spcPts val="0"/>
              </a:spcAft>
            </a:pPr>
            <a:r>
              <a:rPr lang="en-US" b="1">
                <a:solidFill>
                  <a:srgbClr val="F36A23"/>
                </a:solidFill>
                <a:latin typeface="Helvetica" panose="020B0604020202020204" pitchFamily="34" charset="0"/>
                <a:ea typeface="Open Sans"/>
                <a:cs typeface="Helvetica" panose="020B0604020202020204" pitchFamily="34" charset="0"/>
              </a:rPr>
              <a:t>Provider </a:t>
            </a:r>
            <a:r>
              <a:rPr lang="en-US" b="1">
                <a:solidFill>
                  <a:srgbClr val="F36F2A"/>
                </a:solidFill>
                <a:latin typeface="Helvetica" panose="020B0604020202020204" pitchFamily="34" charset="0"/>
                <a:ea typeface="Open Sans"/>
                <a:cs typeface="Helvetica" panose="020B0604020202020204" pitchFamily="34" charset="0"/>
              </a:rPr>
              <a:t>trainings</a:t>
            </a:r>
            <a:r>
              <a:rPr lang="en-US" b="1">
                <a:solidFill>
                  <a:srgbClr val="F36A23"/>
                </a:solidFill>
                <a:latin typeface="Helvetica" panose="020B0604020202020204" pitchFamily="34" charset="0"/>
                <a:ea typeface="Open Sans"/>
                <a:cs typeface="Helvetica" panose="020B0604020202020204" pitchFamily="34" charset="0"/>
              </a:rPr>
              <a:t> and modules</a:t>
            </a:r>
          </a:p>
          <a:p>
            <a:pPr marL="1257300" indent="-342900">
              <a:spcAft>
                <a:spcPts val="0"/>
              </a:spcAft>
              <a:buFont typeface="Arial" panose="020B0604020202020204" pitchFamily="34" charset="0"/>
              <a:buChar char="•"/>
            </a:pPr>
            <a:r>
              <a:rPr lang="en-US" u="sng">
                <a:solidFill>
                  <a:srgbClr val="0563C1"/>
                </a:solidFill>
                <a:latin typeface="Helvetica" panose="020B0604020202020204" pitchFamily="34" charset="0"/>
                <a:ea typeface="Calibri" panose="020F0502020204030204" pitchFamily="34" charset="0"/>
                <a:cs typeface="Helvetica" panose="020B0604020202020204" pitchFamily="34" charset="0"/>
                <a:hlinkClick r:id="rId7"/>
              </a:rPr>
              <a:t>HRSN Provider Training Webpage:</a:t>
            </a:r>
            <a:endParaRPr lang="en-US" u="sng">
              <a:solidFill>
                <a:srgbClr val="0563C1"/>
              </a:solidFill>
              <a:latin typeface="Helvetica" panose="020B0604020202020204" pitchFamily="34" charset="0"/>
              <a:ea typeface="Calibri" panose="020F0502020204030204" pitchFamily="34" charset="0"/>
              <a:cs typeface="Helvetica" panose="020B0604020202020204" pitchFamily="34" charset="0"/>
            </a:endParaRPr>
          </a:p>
          <a:p>
            <a:pPr marL="1714500" lvl="1" indent="-342900">
              <a:buFont typeface="Arial" panose="020B0604020202020204" pitchFamily="34" charset="0"/>
              <a:buChar char="•"/>
            </a:pPr>
            <a:r>
              <a:rPr kumimoji="0" lang="en-US" sz="2400" b="0" i="0" u="none" strike="noStrike" kern="1200" cap="none" spc="0" normalizeH="0" baseline="0" noProof="0">
                <a:ln>
                  <a:noFill/>
                </a:ln>
                <a:solidFill>
                  <a:srgbClr val="080000"/>
                </a:solidFill>
                <a:effectLst/>
                <a:uLnTx/>
                <a:uFillTx/>
                <a:latin typeface="Helvetica" panose="020B0604020202020204" pitchFamily="34" charset="0"/>
                <a:ea typeface="Calibri" panose="020F0502020204030204" pitchFamily="34" charset="0"/>
                <a:cs typeface="Helvetica" panose="020B0604020202020204" pitchFamily="34" charset="0"/>
              </a:rPr>
              <a:t>Information about past and upcoming trainings and modules</a:t>
            </a:r>
            <a:endParaRPr lang="en-US" b="1">
              <a:solidFill>
                <a:srgbClr val="F36A23"/>
              </a:solidFill>
              <a:latin typeface="Helvetica" panose="020B0604020202020204" pitchFamily="34" charset="0"/>
              <a:ea typeface="Open Sans"/>
              <a:cs typeface="Helvetica" panose="020B0604020202020204" pitchFamily="34" charset="0"/>
            </a:endParaRPr>
          </a:p>
          <a:p>
            <a:pPr marL="1714500" lvl="1" indent="-342900">
              <a:buFont typeface="Arial" panose="020B0604020202020204" pitchFamily="34" charset="0"/>
              <a:buChar char="•"/>
            </a:pPr>
            <a:r>
              <a:rPr lang="en-US">
                <a:solidFill>
                  <a:srgbClr val="000000"/>
                </a:solidFill>
                <a:effectLst/>
                <a:latin typeface="Helvetica" panose="020B0604020202020204" pitchFamily="34" charset="0"/>
                <a:ea typeface="Calibri" panose="020F0502020204030204" pitchFamily="34" charset="0"/>
                <a:cs typeface="Helvetica" panose="020B0604020202020204" pitchFamily="34" charset="0"/>
              </a:rPr>
              <a:t>Every month, 90-minute trainings are available on various topics</a:t>
            </a:r>
          </a:p>
          <a:p>
            <a:pPr marL="1714500" lvl="1" indent="-342900">
              <a:buFont typeface="Arial" panose="020B0604020202020204" pitchFamily="34" charset="0"/>
              <a:buChar char="•"/>
            </a:pPr>
            <a:r>
              <a:rPr lang="en-US">
                <a:solidFill>
                  <a:srgbClr val="000000"/>
                </a:solidFill>
                <a:latin typeface="Helvetica" panose="020B0604020202020204" pitchFamily="34" charset="0"/>
                <a:ea typeface="Calibri" panose="020F0502020204030204" pitchFamily="34" charset="0"/>
                <a:cs typeface="Helvetica" panose="020B0604020202020204" pitchFamily="34" charset="0"/>
              </a:rPr>
              <a:t>30-minute, pre-recorded trainings </a:t>
            </a:r>
            <a:r>
              <a:rPr lang="en-US" u="sng">
                <a:solidFill>
                  <a:srgbClr val="000000"/>
                </a:solidFill>
                <a:latin typeface="Helvetica" panose="020B0604020202020204" pitchFamily="34" charset="0"/>
                <a:ea typeface="Calibri" panose="020F0502020204030204" pitchFamily="34" charset="0"/>
                <a:cs typeface="Helvetica" panose="020B0604020202020204" pitchFamily="34" charset="0"/>
              </a:rPr>
              <a:t>specifically for HRSN </a:t>
            </a:r>
            <a:r>
              <a:rPr lang="en-US" u="sng">
                <a:latin typeface="Helvetica" panose="020B0604020202020204" pitchFamily="34" charset="0"/>
                <a:ea typeface="Calibri" panose="020F0502020204030204" pitchFamily="34" charset="0"/>
                <a:cs typeface="Helvetica" panose="020B0604020202020204" pitchFamily="34" charset="0"/>
              </a:rPr>
              <a:t>providers.</a:t>
            </a:r>
          </a:p>
          <a:p>
            <a:pPr marL="914400"/>
            <a:br>
              <a:rPr lang="en-US" b="1">
                <a:solidFill>
                  <a:srgbClr val="F36A23"/>
                </a:solidFill>
                <a:latin typeface="Helvetica" panose="020B0604020202020204" pitchFamily="34" charset="0"/>
                <a:ea typeface="Open Sans"/>
                <a:cs typeface="Helvetica" panose="020B0604020202020204" pitchFamily="34" charset="0"/>
              </a:rPr>
            </a:br>
            <a:r>
              <a:rPr lang="en-US" b="1">
                <a:solidFill>
                  <a:srgbClr val="F36A23"/>
                </a:solidFill>
                <a:latin typeface="Helvetica" panose="020B0604020202020204" pitchFamily="34" charset="0"/>
                <a:ea typeface="Open Sans"/>
                <a:cs typeface="Helvetica" panose="020B0604020202020204" pitchFamily="34" charset="0"/>
              </a:rPr>
              <a:t>Learn more about Young Adults with Special Health Care Needs at </a:t>
            </a:r>
            <a:r>
              <a:rPr lang="en-US" b="1" err="1">
                <a:solidFill>
                  <a:srgbClr val="F36A23"/>
                </a:solidFill>
                <a:latin typeface="Helvetica" panose="020B0604020202020204" pitchFamily="34" charset="0"/>
                <a:ea typeface="Open Sans"/>
                <a:cs typeface="Helvetica" panose="020B0604020202020204" pitchFamily="34" charset="0"/>
              </a:rPr>
              <a:t>Oregon.Gov</a:t>
            </a:r>
            <a:r>
              <a:rPr lang="en-US" b="1">
                <a:solidFill>
                  <a:srgbClr val="F36A23"/>
                </a:solidFill>
                <a:latin typeface="Helvetica" panose="020B0604020202020204" pitchFamily="34" charset="0"/>
                <a:ea typeface="Open Sans"/>
                <a:cs typeface="Helvetica" panose="020B0604020202020204" pitchFamily="34" charset="0"/>
              </a:rPr>
              <a:t>/YSHCN</a:t>
            </a:r>
          </a:p>
          <a:p>
            <a:pPr marL="914400"/>
            <a:endParaRPr lang="en-US" u="sng">
              <a:solidFill>
                <a:srgbClr val="000000"/>
              </a:solidFill>
              <a:latin typeface="Helvetica" panose="020B0604020202020204" pitchFamily="34" charset="0"/>
              <a:ea typeface="Calibri" panose="020F0502020204030204" pitchFamily="34" charset="0"/>
              <a:cs typeface="Helvetica" panose="020B0604020202020204" pitchFamily="34" charset="0"/>
            </a:endParaRPr>
          </a:p>
        </p:txBody>
      </p:sp>
      <p:sp>
        <p:nvSpPr>
          <p:cNvPr id="4" name="5-Point Star 3">
            <a:extLst>
              <a:ext uri="{FF2B5EF4-FFF2-40B4-BE49-F238E27FC236}">
                <a16:creationId xmlns:a16="http://schemas.microsoft.com/office/drawing/2014/main" id="{AEC68123-0B53-7B98-5696-E89E1A828D3D}"/>
              </a:ext>
              <a:ext uri="{C183D7F6-B498-43B3-948B-1728B52AA6E4}">
                <adec:decorative xmlns:adec="http://schemas.microsoft.com/office/drawing/2017/decorative" val="1"/>
              </a:ext>
            </a:extLst>
          </p:cNvPr>
          <p:cNvSpPr/>
          <p:nvPr/>
        </p:nvSpPr>
        <p:spPr>
          <a:xfrm rot="10800000" flipH="1" flipV="1">
            <a:off x="463966" y="1495246"/>
            <a:ext cx="621330" cy="517358"/>
          </a:xfrm>
          <a:prstGeom prst="star5">
            <a:avLst/>
          </a:prstGeom>
          <a:solidFill>
            <a:srgbClr val="F36A2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B7AF0079-BE78-B5F9-3863-A5527D73BE1B}"/>
              </a:ext>
            </a:extLst>
          </p:cNvPr>
          <p:cNvSpPr txBox="1">
            <a:spLocks noGrp="1"/>
          </p:cNvSpPr>
          <p:nvPr>
            <p:ph type="title"/>
          </p:nvPr>
        </p:nvSpPr>
        <p:spPr>
          <a:xfrm>
            <a:off x="410094" y="661653"/>
            <a:ext cx="1097280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sz="4400">
                <a:solidFill>
                  <a:srgbClr val="005595"/>
                </a:solidFill>
                <a:latin typeface="Open Sans Extrabold"/>
                <a:ea typeface="Open Sans Extrabold"/>
                <a:cs typeface="Open Sans Extrabold"/>
              </a:rPr>
              <a:t>HRSN Webinars and Trainings</a:t>
            </a:r>
            <a:endParaRPr kumimoji="0" lang="en-US" sz="4400" b="1" i="0" u="none" strike="noStrike" kern="1200" cap="none" spc="0" normalizeH="0" baseline="0" noProof="0">
              <a:ln>
                <a:noFill/>
              </a:ln>
              <a:solidFill>
                <a:srgbClr val="005595"/>
              </a:solidFill>
              <a:effectLst/>
              <a:uLnTx/>
              <a:uFillTx/>
              <a:latin typeface="Open Sans Extrabold"/>
              <a:ea typeface="Open Sans Extrabold"/>
              <a:cs typeface="Open Sans Extrabold"/>
            </a:endParaRPr>
          </a:p>
        </p:txBody>
      </p:sp>
      <p:sp>
        <p:nvSpPr>
          <p:cNvPr id="8" name="5-Point Star 7">
            <a:extLst>
              <a:ext uri="{FF2B5EF4-FFF2-40B4-BE49-F238E27FC236}">
                <a16:creationId xmlns:a16="http://schemas.microsoft.com/office/drawing/2014/main" id="{A23C3ECF-D1D0-4199-842D-EB3EAF77F55D}"/>
              </a:ext>
              <a:ext uri="{C183D7F6-B498-43B3-948B-1728B52AA6E4}">
                <adec:decorative xmlns:adec="http://schemas.microsoft.com/office/drawing/2017/decorative" val="1"/>
              </a:ext>
            </a:extLst>
          </p:cNvPr>
          <p:cNvSpPr/>
          <p:nvPr/>
        </p:nvSpPr>
        <p:spPr>
          <a:xfrm rot="10800000" flipH="1" flipV="1">
            <a:off x="463966" y="3018267"/>
            <a:ext cx="621330" cy="517358"/>
          </a:xfrm>
          <a:prstGeom prst="star5">
            <a:avLst/>
          </a:prstGeom>
          <a:solidFill>
            <a:srgbClr val="F36A2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5-Point Star 7">
            <a:extLst>
              <a:ext uri="{FF2B5EF4-FFF2-40B4-BE49-F238E27FC236}">
                <a16:creationId xmlns:a16="http://schemas.microsoft.com/office/drawing/2014/main" id="{739E8525-D59C-4FF6-909A-C673E602AC09}"/>
              </a:ext>
              <a:ext uri="{C183D7F6-B498-43B3-948B-1728B52AA6E4}">
                <adec:decorative xmlns:adec="http://schemas.microsoft.com/office/drawing/2017/decorative" val="1"/>
              </a:ext>
            </a:extLst>
          </p:cNvPr>
          <p:cNvSpPr/>
          <p:nvPr/>
        </p:nvSpPr>
        <p:spPr>
          <a:xfrm rot="10800000" flipH="1" flipV="1">
            <a:off x="463966" y="5262004"/>
            <a:ext cx="621330" cy="517358"/>
          </a:xfrm>
          <a:prstGeom prst="star5">
            <a:avLst/>
          </a:prstGeom>
          <a:solidFill>
            <a:srgbClr val="F36A2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442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3"/>
    </p:ext>
  </p:extLs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llustration of calendar">
            <a:extLst>
              <a:ext uri="{FF2B5EF4-FFF2-40B4-BE49-F238E27FC236}">
                <a16:creationId xmlns:a16="http://schemas.microsoft.com/office/drawing/2014/main" id="{8375CF11-BC26-869B-3B32-700B2FB55508}"/>
              </a:ext>
            </a:extLst>
          </p:cNvPr>
          <p:cNvPicPr>
            <a:picLocks noChangeAspect="1"/>
          </p:cNvPicPr>
          <p:nvPr/>
        </p:nvPicPr>
        <p:blipFill>
          <a:blip r:embed="rId4"/>
          <a:stretch>
            <a:fillRect/>
          </a:stretch>
        </p:blipFill>
        <p:spPr>
          <a:xfrm>
            <a:off x="9461643" y="1839225"/>
            <a:ext cx="2655237" cy="2203332"/>
          </a:xfrm>
          <a:prstGeom prst="rect">
            <a:avLst/>
          </a:prstGeom>
        </p:spPr>
      </p:pic>
      <p:sp>
        <p:nvSpPr>
          <p:cNvPr id="17" name="Content Placeholder 1">
            <a:extLst>
              <a:ext uri="{FF2B5EF4-FFF2-40B4-BE49-F238E27FC236}">
                <a16:creationId xmlns:a16="http://schemas.microsoft.com/office/drawing/2014/main" id="{E1BD81C4-81F9-542B-FC15-8DCC84F4772C}"/>
              </a:ext>
            </a:extLst>
          </p:cNvPr>
          <p:cNvSpPr>
            <a:spLocks noGrp="1"/>
          </p:cNvSpPr>
          <p:nvPr>
            <p:ph idx="1"/>
          </p:nvPr>
        </p:nvSpPr>
        <p:spPr>
          <a:xfrm>
            <a:off x="0" y="1369212"/>
            <a:ext cx="12192000" cy="4617701"/>
          </a:xfrm>
        </p:spPr>
        <p:txBody>
          <a:bodyPr lIns="91440" tIns="45720" rIns="91440" bIns="45720" anchor="t">
            <a:noAutofit/>
          </a:bodyPr>
          <a:lstStyle/>
          <a:p>
            <a:pPr marL="914400">
              <a:spcAft>
                <a:spcPts val="0"/>
              </a:spcAft>
            </a:pPr>
            <a:r>
              <a:rPr lang="en-US" b="1" err="1">
                <a:solidFill>
                  <a:srgbClr val="F36A23"/>
                </a:solidFill>
                <a:latin typeface="Helvetica" panose="020B0604020202020204" pitchFamily="34" charset="0"/>
                <a:ea typeface="Open Sans"/>
                <a:cs typeface="Helvetica" panose="020B0604020202020204" pitchFamily="34" charset="0"/>
              </a:rPr>
              <a:t>Obtenga</a:t>
            </a:r>
            <a:r>
              <a:rPr lang="en-US" b="1">
                <a:solidFill>
                  <a:srgbClr val="F36A23"/>
                </a:solidFill>
                <a:latin typeface="Helvetica" panose="020B0604020202020204" pitchFamily="34" charset="0"/>
                <a:ea typeface="Open Sans"/>
                <a:cs typeface="Helvetica" panose="020B0604020202020204" pitchFamily="34" charset="0"/>
              </a:rPr>
              <a:t> </a:t>
            </a:r>
            <a:r>
              <a:rPr lang="en-US" b="1" err="1">
                <a:solidFill>
                  <a:srgbClr val="F36A23"/>
                </a:solidFill>
                <a:latin typeface="Helvetica" panose="020B0604020202020204" pitchFamily="34" charset="0"/>
                <a:ea typeface="Open Sans"/>
                <a:cs typeface="Helvetica" panose="020B0604020202020204" pitchFamily="34" charset="0"/>
              </a:rPr>
              <a:t>más</a:t>
            </a:r>
            <a:r>
              <a:rPr lang="en-US" b="1">
                <a:solidFill>
                  <a:srgbClr val="F36A23"/>
                </a:solidFill>
                <a:latin typeface="Helvetica" panose="020B0604020202020204" pitchFamily="34" charset="0"/>
                <a:ea typeface="Open Sans"/>
                <a:cs typeface="Helvetica" panose="020B0604020202020204" pitchFamily="34" charset="0"/>
              </a:rPr>
              <a:t> </a:t>
            </a:r>
            <a:r>
              <a:rPr lang="en-US" b="1" err="1">
                <a:solidFill>
                  <a:srgbClr val="F36A23"/>
                </a:solidFill>
                <a:latin typeface="Helvetica" panose="020B0604020202020204" pitchFamily="34" charset="0"/>
                <a:ea typeface="Open Sans"/>
                <a:cs typeface="Helvetica" panose="020B0604020202020204" pitchFamily="34" charset="0"/>
              </a:rPr>
              <a:t>información</a:t>
            </a:r>
            <a:r>
              <a:rPr lang="en-US" b="1">
                <a:solidFill>
                  <a:srgbClr val="F36A23"/>
                </a:solidFill>
                <a:latin typeface="Helvetica" panose="020B0604020202020204" pitchFamily="34" charset="0"/>
                <a:ea typeface="Open Sans"/>
                <a:cs typeface="Helvetica" panose="020B0604020202020204" pitchFamily="34" charset="0"/>
              </a:rPr>
              <a:t> </a:t>
            </a:r>
            <a:r>
              <a:rPr lang="en-US" b="1" err="1">
                <a:solidFill>
                  <a:srgbClr val="F36A23"/>
                </a:solidFill>
                <a:latin typeface="Helvetica" panose="020B0604020202020204" pitchFamily="34" charset="0"/>
                <a:ea typeface="Open Sans"/>
                <a:cs typeface="Helvetica" panose="020B0604020202020204" pitchFamily="34" charset="0"/>
              </a:rPr>
              <a:t>en</a:t>
            </a:r>
            <a:r>
              <a:rPr lang="en-US" b="1">
                <a:solidFill>
                  <a:srgbClr val="F36A23"/>
                </a:solidFill>
                <a:latin typeface="Helvetica" panose="020B0604020202020204" pitchFamily="34" charset="0"/>
                <a:ea typeface="Open Sans"/>
                <a:cs typeface="Helvetica" panose="020B0604020202020204" pitchFamily="34" charset="0"/>
              </a:rPr>
              <a:t> </a:t>
            </a:r>
            <a:r>
              <a:rPr lang="en-US" b="1" err="1">
                <a:solidFill>
                  <a:srgbClr val="F36A23"/>
                </a:solidFill>
                <a:latin typeface="Helvetica" panose="020B0604020202020204" pitchFamily="34" charset="0"/>
                <a:ea typeface="Open Sans"/>
                <a:cs typeface="Helvetica" panose="020B0604020202020204" pitchFamily="34" charset="0"/>
              </a:rPr>
              <a:t>los</a:t>
            </a:r>
            <a:r>
              <a:rPr lang="en-US" b="1">
                <a:solidFill>
                  <a:srgbClr val="F36A23"/>
                </a:solidFill>
                <a:latin typeface="Helvetica" panose="020B0604020202020204" pitchFamily="34" charset="0"/>
                <a:ea typeface="Open Sans"/>
                <a:cs typeface="Helvetica" panose="020B0604020202020204" pitchFamily="34" charset="0"/>
              </a:rPr>
              <a:t> </a:t>
            </a:r>
            <a:r>
              <a:rPr lang="en-US" b="1" err="1">
                <a:solidFill>
                  <a:srgbClr val="F36A23"/>
                </a:solidFill>
                <a:latin typeface="Helvetica" panose="020B0604020202020204" pitchFamily="34" charset="0"/>
                <a:ea typeface="Open Sans"/>
                <a:cs typeface="Helvetica" panose="020B0604020202020204" pitchFamily="34" charset="0"/>
              </a:rPr>
              <a:t>seminarios</a:t>
            </a:r>
            <a:r>
              <a:rPr lang="en-US" b="1">
                <a:solidFill>
                  <a:srgbClr val="F36A23"/>
                </a:solidFill>
                <a:latin typeface="Helvetica" panose="020B0604020202020204" pitchFamily="34" charset="0"/>
                <a:ea typeface="Open Sans"/>
                <a:cs typeface="Helvetica" panose="020B0604020202020204" pitchFamily="34" charset="0"/>
              </a:rPr>
              <a:t> web All Come y Para </a:t>
            </a:r>
            <a:r>
              <a:rPr lang="en-US" b="1" err="1">
                <a:solidFill>
                  <a:srgbClr val="F36A23"/>
                </a:solidFill>
                <a:latin typeface="Helvetica" panose="020B0604020202020204" pitchFamily="34" charset="0"/>
                <a:ea typeface="Open Sans"/>
                <a:cs typeface="Helvetica" panose="020B0604020202020204" pitchFamily="34" charset="0"/>
              </a:rPr>
              <a:t>Todos</a:t>
            </a:r>
            <a:r>
              <a:rPr lang="en-US" b="1">
                <a:solidFill>
                  <a:srgbClr val="F36A23"/>
                </a:solidFill>
                <a:latin typeface="Helvetica" panose="020B0604020202020204" pitchFamily="34" charset="0"/>
                <a:ea typeface="Open Sans"/>
                <a:cs typeface="Helvetica" panose="020B0604020202020204" pitchFamily="34" charset="0"/>
              </a:rPr>
              <a:t>:</a:t>
            </a:r>
            <a:endParaRPr lang="en-US" b="1">
              <a:solidFill>
                <a:srgbClr val="F36A23"/>
              </a:solidFill>
              <a:latin typeface="Helvetica" panose="020B0604020202020204" pitchFamily="34" charset="0"/>
              <a:cs typeface="Helvetica" panose="020B0604020202020204" pitchFamily="34" charset="0"/>
            </a:endParaRPr>
          </a:p>
          <a:p>
            <a:pPr marL="1257300" indent="-342900">
              <a:spcAft>
                <a:spcPts val="0"/>
              </a:spcAft>
              <a:buFont typeface="Arial"/>
              <a:buChar char="•"/>
            </a:pPr>
            <a:r>
              <a:rPr lang="es-419">
                <a:solidFill>
                  <a:schemeClr val="tx1">
                    <a:lumMod val="49000"/>
                  </a:schemeClr>
                </a:solidFill>
                <a:latin typeface="Helvetica" panose="020B0604020202020204" pitchFamily="34" charset="0"/>
                <a:ea typeface="Open Sans"/>
                <a:cs typeface="Helvetica" panose="020B0604020202020204" pitchFamily="34" charset="0"/>
                <a:hlinkClick r:id="rId5"/>
              </a:rPr>
              <a:t>Inglés: 8 de enero, 10:00 AM</a:t>
            </a:r>
            <a:endParaRPr lang="en-US">
              <a:solidFill>
                <a:schemeClr val="tx1">
                  <a:lumMod val="49000"/>
                </a:schemeClr>
              </a:solidFill>
              <a:latin typeface="Helvetica" panose="020B0604020202020204" pitchFamily="34" charset="0"/>
              <a:ea typeface="Open Sans"/>
              <a:cs typeface="Helvetica" panose="020B0604020202020204" pitchFamily="34" charset="0"/>
              <a:hlinkClick r:id="rId6">
                <a:extLst>
                  <a:ext uri="{A12FA001-AC4F-418D-AE19-62706E023703}">
                    <ahyp:hlinkClr xmlns:ahyp="http://schemas.microsoft.com/office/drawing/2018/hyperlinkcolor" val="tx"/>
                  </a:ext>
                </a:extLst>
              </a:hlinkClick>
            </a:endParaRPr>
          </a:p>
          <a:p>
            <a:pPr marL="1257300" indent="-342900">
              <a:spcAft>
                <a:spcPts val="0"/>
              </a:spcAft>
              <a:buFont typeface="Arial"/>
              <a:buChar char="•"/>
            </a:pPr>
            <a:r>
              <a:rPr lang="es-419">
                <a:solidFill>
                  <a:schemeClr val="tx1">
                    <a:lumMod val="49000"/>
                  </a:schemeClr>
                </a:solidFill>
                <a:latin typeface="Helvetica" panose="020B0604020202020204" pitchFamily="34" charset="0"/>
                <a:ea typeface="Open Sans"/>
                <a:cs typeface="Helvetica" panose="020B0604020202020204" pitchFamily="34" charset="0"/>
                <a:hlinkClick r:id="rId7"/>
              </a:rPr>
              <a:t>Español: 8 de enero, 2:00 PM</a:t>
            </a:r>
            <a:r>
              <a:rPr lang="en-US" b="1">
                <a:solidFill>
                  <a:srgbClr val="F36A23"/>
                </a:solidFill>
                <a:latin typeface="Helvetica" panose="020B0604020202020204" pitchFamily="34" charset="0"/>
                <a:ea typeface="Open Sans"/>
                <a:cs typeface="Helvetica" panose="020B0604020202020204" pitchFamily="34" charset="0"/>
              </a:rPr>
              <a:t> </a:t>
            </a:r>
          </a:p>
          <a:p>
            <a:pPr marL="914400">
              <a:spcAft>
                <a:spcPts val="0"/>
              </a:spcAft>
            </a:pPr>
            <a:endParaRPr lang="en-US" b="1">
              <a:solidFill>
                <a:srgbClr val="F36A23"/>
              </a:solidFill>
              <a:latin typeface="Helvetica" panose="020B0604020202020204" pitchFamily="34" charset="0"/>
              <a:ea typeface="Open Sans"/>
              <a:cs typeface="Helvetica" panose="020B0604020202020204" pitchFamily="34" charset="0"/>
            </a:endParaRPr>
          </a:p>
          <a:p>
            <a:pPr marL="914400">
              <a:spcAft>
                <a:spcPts val="0"/>
              </a:spcAft>
            </a:pPr>
            <a:r>
              <a:rPr lang="en-US" b="1" err="1">
                <a:solidFill>
                  <a:srgbClr val="F36A23"/>
                </a:solidFill>
                <a:latin typeface="Helvetica" panose="020B0604020202020204" pitchFamily="34" charset="0"/>
                <a:ea typeface="Open Sans"/>
                <a:cs typeface="Helvetica" panose="020B0604020202020204" pitchFamily="34" charset="0"/>
              </a:rPr>
              <a:t>Capacitaciones</a:t>
            </a:r>
            <a:r>
              <a:rPr lang="en-US" b="1">
                <a:solidFill>
                  <a:srgbClr val="F36A23"/>
                </a:solidFill>
                <a:latin typeface="Helvetica" panose="020B0604020202020204" pitchFamily="34" charset="0"/>
                <a:ea typeface="Open Sans"/>
                <a:cs typeface="Helvetica" panose="020B0604020202020204" pitchFamily="34" charset="0"/>
              </a:rPr>
              <a:t> y </a:t>
            </a:r>
            <a:r>
              <a:rPr lang="en-US" b="1" err="1">
                <a:solidFill>
                  <a:srgbClr val="F36A23"/>
                </a:solidFill>
                <a:latin typeface="Helvetica" panose="020B0604020202020204" pitchFamily="34" charset="0"/>
                <a:ea typeface="Open Sans"/>
                <a:cs typeface="Helvetica" panose="020B0604020202020204" pitchFamily="34" charset="0"/>
              </a:rPr>
              <a:t>sesiónes</a:t>
            </a:r>
            <a:r>
              <a:rPr lang="en-US" b="1">
                <a:solidFill>
                  <a:srgbClr val="F36A23"/>
                </a:solidFill>
                <a:latin typeface="Helvetica" panose="020B0604020202020204" pitchFamily="34" charset="0"/>
                <a:ea typeface="Open Sans"/>
                <a:cs typeface="Helvetica" panose="020B0604020202020204" pitchFamily="34" charset="0"/>
              </a:rPr>
              <a:t> para </a:t>
            </a:r>
            <a:r>
              <a:rPr lang="en-US" b="1" err="1">
                <a:solidFill>
                  <a:srgbClr val="F36A23"/>
                </a:solidFill>
                <a:latin typeface="Helvetica" panose="020B0604020202020204" pitchFamily="34" charset="0"/>
                <a:ea typeface="Open Sans"/>
                <a:cs typeface="Helvetica" panose="020B0604020202020204" pitchFamily="34" charset="0"/>
              </a:rPr>
              <a:t>proveedores</a:t>
            </a:r>
            <a:endParaRPr lang="en-US" b="1">
              <a:solidFill>
                <a:srgbClr val="F36A23"/>
              </a:solidFill>
              <a:latin typeface="Helvetica" panose="020B0604020202020204" pitchFamily="34" charset="0"/>
              <a:ea typeface="Open Sans"/>
              <a:cs typeface="Helvetica" panose="020B0604020202020204" pitchFamily="34" charset="0"/>
            </a:endParaRPr>
          </a:p>
          <a:p>
            <a:pPr marL="1257300" indent="-342900">
              <a:spcAft>
                <a:spcPts val="0"/>
              </a:spcAft>
              <a:buFont typeface="Arial" panose="020B0604020202020204" pitchFamily="34" charset="0"/>
              <a:buChar char="•"/>
            </a:pPr>
            <a:r>
              <a:rPr lang="en-US" u="sng" err="1">
                <a:solidFill>
                  <a:srgbClr val="0563C1"/>
                </a:solidFill>
                <a:latin typeface="Helvetica" panose="020B0604020202020204" pitchFamily="34" charset="0"/>
                <a:ea typeface="Calibri" panose="020F0502020204030204" pitchFamily="34" charset="0"/>
                <a:cs typeface="Helvetica" panose="020B0604020202020204" pitchFamily="34" charset="0"/>
                <a:hlinkClick r:id="rId8"/>
              </a:rPr>
              <a:t>Página</a:t>
            </a:r>
            <a:r>
              <a:rPr lang="en-US" u="sng">
                <a:solidFill>
                  <a:srgbClr val="0563C1"/>
                </a:solidFill>
                <a:latin typeface="Helvetica" panose="020B0604020202020204" pitchFamily="34" charset="0"/>
                <a:ea typeface="Calibri" panose="020F0502020204030204" pitchFamily="34" charset="0"/>
                <a:cs typeface="Helvetica" panose="020B0604020202020204" pitchFamily="34" charset="0"/>
                <a:hlinkClick r:id="rId8"/>
              </a:rPr>
              <a:t> web de </a:t>
            </a:r>
            <a:r>
              <a:rPr lang="en-US" u="sng" err="1">
                <a:solidFill>
                  <a:srgbClr val="0563C1"/>
                </a:solidFill>
                <a:latin typeface="Helvetica" panose="020B0604020202020204" pitchFamily="34" charset="0"/>
                <a:ea typeface="Calibri" panose="020F0502020204030204" pitchFamily="34" charset="0"/>
                <a:cs typeface="Helvetica" panose="020B0604020202020204" pitchFamily="34" charset="0"/>
                <a:hlinkClick r:id="rId8"/>
              </a:rPr>
              <a:t>capacitación</a:t>
            </a:r>
            <a:r>
              <a:rPr lang="en-US" u="sng">
                <a:solidFill>
                  <a:srgbClr val="0563C1"/>
                </a:solidFill>
                <a:latin typeface="Helvetica" panose="020B0604020202020204" pitchFamily="34" charset="0"/>
                <a:ea typeface="Calibri" panose="020F0502020204030204" pitchFamily="34" charset="0"/>
                <a:cs typeface="Helvetica" panose="020B0604020202020204" pitchFamily="34" charset="0"/>
                <a:hlinkClick r:id="rId8"/>
              </a:rPr>
              <a:t> para </a:t>
            </a:r>
            <a:r>
              <a:rPr lang="en-US" u="sng" err="1">
                <a:solidFill>
                  <a:srgbClr val="0563C1"/>
                </a:solidFill>
                <a:latin typeface="Helvetica" panose="020B0604020202020204" pitchFamily="34" charset="0"/>
                <a:ea typeface="Calibri" panose="020F0502020204030204" pitchFamily="34" charset="0"/>
                <a:cs typeface="Helvetica" panose="020B0604020202020204" pitchFamily="34" charset="0"/>
                <a:hlinkClick r:id="rId8"/>
              </a:rPr>
              <a:t>proveedores</a:t>
            </a:r>
            <a:r>
              <a:rPr lang="en-US" u="sng">
                <a:solidFill>
                  <a:srgbClr val="0563C1"/>
                </a:solidFill>
                <a:latin typeface="Helvetica" panose="020B0604020202020204" pitchFamily="34" charset="0"/>
                <a:ea typeface="Calibri" panose="020F0502020204030204" pitchFamily="34" charset="0"/>
                <a:cs typeface="Helvetica" panose="020B0604020202020204" pitchFamily="34" charset="0"/>
                <a:hlinkClick r:id="rId8"/>
              </a:rPr>
              <a:t> de HRSN:</a:t>
            </a:r>
            <a:endParaRPr lang="en-US" u="sng">
              <a:solidFill>
                <a:srgbClr val="0563C1"/>
              </a:solidFill>
              <a:latin typeface="Helvetica" panose="020B0604020202020204" pitchFamily="34" charset="0"/>
              <a:ea typeface="Calibri" panose="020F0502020204030204" pitchFamily="34" charset="0"/>
              <a:cs typeface="Helvetica" panose="020B0604020202020204" pitchFamily="34" charset="0"/>
            </a:endParaRPr>
          </a:p>
          <a:p>
            <a:pPr marL="1714500" lvl="1" indent="-342900">
              <a:buFont typeface="Arial" panose="020B0604020202020204" pitchFamily="34" charset="0"/>
              <a:buChar char="•"/>
            </a:pPr>
            <a:r>
              <a:rPr lang="en-US" sz="2000" err="1">
                <a:solidFill>
                  <a:srgbClr val="080000"/>
                </a:solidFill>
                <a:latin typeface="Helvetica" panose="020B0604020202020204" pitchFamily="34" charset="0"/>
                <a:ea typeface="Calibri" panose="020F0502020204030204" pitchFamily="34" charset="0"/>
                <a:cs typeface="Helvetica" panose="020B0604020202020204" pitchFamily="34" charset="0"/>
              </a:rPr>
              <a:t>Información</a:t>
            </a:r>
            <a:r>
              <a:rPr lang="en-US" sz="2000">
                <a:solidFill>
                  <a:srgbClr val="080000"/>
                </a:solidFill>
                <a:latin typeface="Helvetica" panose="020B0604020202020204" pitchFamily="34" charset="0"/>
                <a:ea typeface="Calibri" panose="020F0502020204030204" pitchFamily="34" charset="0"/>
                <a:cs typeface="Helvetica" panose="020B0604020202020204" pitchFamily="34" charset="0"/>
              </a:rPr>
              <a:t> </a:t>
            </a:r>
            <a:r>
              <a:rPr lang="en-US" sz="2000" err="1">
                <a:solidFill>
                  <a:srgbClr val="080000"/>
                </a:solidFill>
                <a:latin typeface="Helvetica" panose="020B0604020202020204" pitchFamily="34" charset="0"/>
                <a:ea typeface="Calibri" panose="020F0502020204030204" pitchFamily="34" charset="0"/>
                <a:cs typeface="Helvetica" panose="020B0604020202020204" pitchFamily="34" charset="0"/>
              </a:rPr>
              <a:t>sobre</a:t>
            </a:r>
            <a:r>
              <a:rPr lang="en-US" sz="2000">
                <a:solidFill>
                  <a:srgbClr val="080000"/>
                </a:solidFill>
                <a:latin typeface="Helvetica" panose="020B0604020202020204" pitchFamily="34" charset="0"/>
                <a:ea typeface="Calibri" panose="020F0502020204030204" pitchFamily="34" charset="0"/>
                <a:cs typeface="Helvetica" panose="020B0604020202020204" pitchFamily="34" charset="0"/>
              </a:rPr>
              <a:t> </a:t>
            </a:r>
            <a:r>
              <a:rPr lang="en-US" sz="2000" err="1">
                <a:solidFill>
                  <a:srgbClr val="080000"/>
                </a:solidFill>
                <a:latin typeface="Helvetica" panose="020B0604020202020204" pitchFamily="34" charset="0"/>
                <a:ea typeface="Calibri" panose="020F0502020204030204" pitchFamily="34" charset="0"/>
                <a:cs typeface="Helvetica" panose="020B0604020202020204" pitchFamily="34" charset="0"/>
              </a:rPr>
              <a:t>capacitaciones</a:t>
            </a:r>
            <a:r>
              <a:rPr lang="en-US" sz="2000">
                <a:solidFill>
                  <a:srgbClr val="080000"/>
                </a:solidFill>
                <a:latin typeface="Helvetica" panose="020B0604020202020204" pitchFamily="34" charset="0"/>
                <a:ea typeface="Calibri" panose="020F0502020204030204" pitchFamily="34" charset="0"/>
                <a:cs typeface="Helvetica" panose="020B0604020202020204" pitchFamily="34" charset="0"/>
              </a:rPr>
              <a:t> y </a:t>
            </a:r>
            <a:r>
              <a:rPr lang="en-US" sz="2000" err="1">
                <a:solidFill>
                  <a:srgbClr val="080000"/>
                </a:solidFill>
                <a:latin typeface="Helvetica" panose="020B0604020202020204" pitchFamily="34" charset="0"/>
                <a:ea typeface="Calibri" panose="020F0502020204030204" pitchFamily="34" charset="0"/>
                <a:cs typeface="Helvetica" panose="020B0604020202020204" pitchFamily="34" charset="0"/>
              </a:rPr>
              <a:t>sesiónes</a:t>
            </a:r>
            <a:r>
              <a:rPr lang="en-US" sz="2000">
                <a:solidFill>
                  <a:srgbClr val="080000"/>
                </a:solidFill>
                <a:latin typeface="Helvetica" panose="020B0604020202020204" pitchFamily="34" charset="0"/>
                <a:ea typeface="Calibri" panose="020F0502020204030204" pitchFamily="34" charset="0"/>
                <a:cs typeface="Helvetica" panose="020B0604020202020204" pitchFamily="34" charset="0"/>
              </a:rPr>
              <a:t> </a:t>
            </a:r>
            <a:r>
              <a:rPr lang="en-US" sz="2000" err="1">
                <a:solidFill>
                  <a:srgbClr val="080000"/>
                </a:solidFill>
                <a:latin typeface="Helvetica" panose="020B0604020202020204" pitchFamily="34" charset="0"/>
                <a:ea typeface="Calibri" panose="020F0502020204030204" pitchFamily="34" charset="0"/>
                <a:cs typeface="Helvetica" panose="020B0604020202020204" pitchFamily="34" charset="0"/>
              </a:rPr>
              <a:t>pasadas</a:t>
            </a:r>
            <a:r>
              <a:rPr lang="en-US" sz="2000">
                <a:solidFill>
                  <a:srgbClr val="080000"/>
                </a:solidFill>
                <a:latin typeface="Helvetica" panose="020B0604020202020204" pitchFamily="34" charset="0"/>
                <a:ea typeface="Calibri" panose="020F0502020204030204" pitchFamily="34" charset="0"/>
                <a:cs typeface="Helvetica" panose="020B0604020202020204" pitchFamily="34" charset="0"/>
              </a:rPr>
              <a:t> y </a:t>
            </a:r>
            <a:r>
              <a:rPr lang="en-US" sz="2000" err="1">
                <a:solidFill>
                  <a:srgbClr val="080000"/>
                </a:solidFill>
                <a:latin typeface="Helvetica" panose="020B0604020202020204" pitchFamily="34" charset="0"/>
                <a:ea typeface="Calibri" panose="020F0502020204030204" pitchFamily="34" charset="0"/>
                <a:cs typeface="Helvetica" panose="020B0604020202020204" pitchFamily="34" charset="0"/>
              </a:rPr>
              <a:t>futuras</a:t>
            </a:r>
            <a:r>
              <a:rPr lang="en-US" sz="2000">
                <a:solidFill>
                  <a:srgbClr val="080000"/>
                </a:solidFill>
                <a:latin typeface="Helvetica" panose="020B0604020202020204" pitchFamily="34" charset="0"/>
                <a:ea typeface="Calibri" panose="020F0502020204030204" pitchFamily="34" charset="0"/>
                <a:cs typeface="Helvetica" panose="020B0604020202020204" pitchFamily="34" charset="0"/>
              </a:rPr>
              <a:t>
</a:t>
            </a:r>
            <a:r>
              <a:rPr lang="en-US" sz="2000" err="1">
                <a:solidFill>
                  <a:srgbClr val="080000"/>
                </a:solidFill>
                <a:latin typeface="Helvetica" panose="020B0604020202020204" pitchFamily="34" charset="0"/>
                <a:ea typeface="Calibri" panose="020F0502020204030204" pitchFamily="34" charset="0"/>
                <a:cs typeface="Helvetica" panose="020B0604020202020204" pitchFamily="34" charset="0"/>
              </a:rPr>
              <a:t>Cada</a:t>
            </a:r>
            <a:r>
              <a:rPr lang="en-US" sz="2000">
                <a:solidFill>
                  <a:srgbClr val="080000"/>
                </a:solidFill>
                <a:latin typeface="Helvetica" panose="020B0604020202020204" pitchFamily="34" charset="0"/>
                <a:ea typeface="Calibri" panose="020F0502020204030204" pitchFamily="34" charset="0"/>
                <a:cs typeface="Helvetica" panose="020B0604020202020204" pitchFamily="34" charset="0"/>
              </a:rPr>
              <a:t> </a:t>
            </a:r>
            <a:r>
              <a:rPr lang="en-US" sz="2000" err="1">
                <a:solidFill>
                  <a:srgbClr val="080000"/>
                </a:solidFill>
                <a:latin typeface="Helvetica" panose="020B0604020202020204" pitchFamily="34" charset="0"/>
                <a:ea typeface="Calibri" panose="020F0502020204030204" pitchFamily="34" charset="0"/>
                <a:cs typeface="Helvetica" panose="020B0604020202020204" pitchFamily="34" charset="0"/>
              </a:rPr>
              <a:t>mes</a:t>
            </a:r>
            <a:r>
              <a:rPr lang="en-US" sz="2000">
                <a:solidFill>
                  <a:srgbClr val="080000"/>
                </a:solidFill>
                <a:latin typeface="Helvetica" panose="020B0604020202020204" pitchFamily="34" charset="0"/>
                <a:ea typeface="Calibri" panose="020F0502020204030204" pitchFamily="34" charset="0"/>
                <a:cs typeface="Helvetica" panose="020B0604020202020204" pitchFamily="34" charset="0"/>
              </a:rPr>
              <a:t>, se </a:t>
            </a:r>
            <a:r>
              <a:rPr lang="en-US" sz="2000" err="1">
                <a:solidFill>
                  <a:srgbClr val="080000"/>
                </a:solidFill>
                <a:latin typeface="Helvetica" panose="020B0604020202020204" pitchFamily="34" charset="0"/>
                <a:ea typeface="Calibri" panose="020F0502020204030204" pitchFamily="34" charset="0"/>
                <a:cs typeface="Helvetica" panose="020B0604020202020204" pitchFamily="34" charset="0"/>
              </a:rPr>
              <a:t>ofrecen</a:t>
            </a:r>
            <a:r>
              <a:rPr lang="en-US" sz="2000">
                <a:solidFill>
                  <a:srgbClr val="080000"/>
                </a:solidFill>
                <a:latin typeface="Helvetica" panose="020B0604020202020204" pitchFamily="34" charset="0"/>
                <a:ea typeface="Calibri" panose="020F0502020204030204" pitchFamily="34" charset="0"/>
                <a:cs typeface="Helvetica" panose="020B0604020202020204" pitchFamily="34" charset="0"/>
              </a:rPr>
              <a:t> </a:t>
            </a:r>
            <a:r>
              <a:rPr lang="en-US" sz="2000" err="1">
                <a:solidFill>
                  <a:srgbClr val="080000"/>
                </a:solidFill>
                <a:latin typeface="Helvetica" panose="020B0604020202020204" pitchFamily="34" charset="0"/>
                <a:ea typeface="Calibri" panose="020F0502020204030204" pitchFamily="34" charset="0"/>
                <a:cs typeface="Helvetica" panose="020B0604020202020204" pitchFamily="34" charset="0"/>
              </a:rPr>
              <a:t>capacitaciones</a:t>
            </a:r>
            <a:r>
              <a:rPr lang="en-US" sz="2000">
                <a:solidFill>
                  <a:srgbClr val="080000"/>
                </a:solidFill>
                <a:latin typeface="Helvetica" panose="020B0604020202020204" pitchFamily="34" charset="0"/>
                <a:ea typeface="Calibri" panose="020F0502020204030204" pitchFamily="34" charset="0"/>
                <a:cs typeface="Helvetica" panose="020B0604020202020204" pitchFamily="34" charset="0"/>
              </a:rPr>
              <a:t> de 90 </a:t>
            </a:r>
            <a:r>
              <a:rPr lang="en-US" sz="2000" err="1">
                <a:solidFill>
                  <a:srgbClr val="080000"/>
                </a:solidFill>
                <a:latin typeface="Helvetica" panose="020B0604020202020204" pitchFamily="34" charset="0"/>
                <a:ea typeface="Calibri" panose="020F0502020204030204" pitchFamily="34" charset="0"/>
                <a:cs typeface="Helvetica" panose="020B0604020202020204" pitchFamily="34" charset="0"/>
              </a:rPr>
              <a:t>minutos</a:t>
            </a:r>
            <a:r>
              <a:rPr lang="en-US" sz="2000">
                <a:solidFill>
                  <a:srgbClr val="080000"/>
                </a:solidFill>
                <a:latin typeface="Helvetica" panose="020B0604020202020204" pitchFamily="34" charset="0"/>
                <a:ea typeface="Calibri" panose="020F0502020204030204" pitchFamily="34" charset="0"/>
                <a:cs typeface="Helvetica" panose="020B0604020202020204" pitchFamily="34" charset="0"/>
              </a:rPr>
              <a:t> </a:t>
            </a:r>
            <a:r>
              <a:rPr lang="en-US" sz="2000" err="1">
                <a:solidFill>
                  <a:srgbClr val="080000"/>
                </a:solidFill>
                <a:latin typeface="Helvetica" panose="020B0604020202020204" pitchFamily="34" charset="0"/>
                <a:ea typeface="Calibri" panose="020F0502020204030204" pitchFamily="34" charset="0"/>
                <a:cs typeface="Helvetica" panose="020B0604020202020204" pitchFamily="34" charset="0"/>
              </a:rPr>
              <a:t>sobre</a:t>
            </a:r>
            <a:r>
              <a:rPr lang="en-US" sz="2000">
                <a:solidFill>
                  <a:srgbClr val="080000"/>
                </a:solidFill>
                <a:latin typeface="Helvetica" panose="020B0604020202020204" pitchFamily="34" charset="0"/>
                <a:ea typeface="Calibri" panose="020F0502020204030204" pitchFamily="34" charset="0"/>
                <a:cs typeface="Helvetica" panose="020B0604020202020204" pitchFamily="34" charset="0"/>
              </a:rPr>
              <a:t> </a:t>
            </a:r>
            <a:r>
              <a:rPr lang="en-US" sz="2000" err="1">
                <a:solidFill>
                  <a:srgbClr val="080000"/>
                </a:solidFill>
                <a:latin typeface="Helvetica" panose="020B0604020202020204" pitchFamily="34" charset="0"/>
                <a:ea typeface="Calibri" panose="020F0502020204030204" pitchFamily="34" charset="0"/>
                <a:cs typeface="Helvetica" panose="020B0604020202020204" pitchFamily="34" charset="0"/>
              </a:rPr>
              <a:t>diversos</a:t>
            </a:r>
            <a:r>
              <a:rPr lang="en-US" sz="2000">
                <a:solidFill>
                  <a:srgbClr val="080000"/>
                </a:solidFill>
                <a:latin typeface="Helvetica" panose="020B0604020202020204" pitchFamily="34" charset="0"/>
                <a:ea typeface="Calibri" panose="020F0502020204030204" pitchFamily="34" charset="0"/>
                <a:cs typeface="Helvetica" panose="020B0604020202020204" pitchFamily="34" charset="0"/>
              </a:rPr>
              <a:t> </a:t>
            </a:r>
            <a:r>
              <a:rPr lang="en-US" sz="2000" err="1">
                <a:solidFill>
                  <a:srgbClr val="080000"/>
                </a:solidFill>
                <a:latin typeface="Helvetica" panose="020B0604020202020204" pitchFamily="34" charset="0"/>
                <a:ea typeface="Calibri" panose="020F0502020204030204" pitchFamily="34" charset="0"/>
                <a:cs typeface="Helvetica" panose="020B0604020202020204" pitchFamily="34" charset="0"/>
              </a:rPr>
              <a:t>temas</a:t>
            </a:r>
            <a:r>
              <a:rPr lang="en-US" sz="2000">
                <a:solidFill>
                  <a:srgbClr val="080000"/>
                </a:solidFill>
                <a:latin typeface="Helvetica" panose="020B0604020202020204" pitchFamily="34" charset="0"/>
                <a:ea typeface="Calibri" panose="020F0502020204030204" pitchFamily="34" charset="0"/>
                <a:cs typeface="Helvetica" panose="020B0604020202020204" pitchFamily="34" charset="0"/>
              </a:rPr>
              <a:t>
</a:t>
            </a:r>
            <a:r>
              <a:rPr lang="en-US" sz="2000" err="1">
                <a:solidFill>
                  <a:srgbClr val="080000"/>
                </a:solidFill>
                <a:latin typeface="Helvetica" panose="020B0604020202020204" pitchFamily="34" charset="0"/>
                <a:ea typeface="Calibri" panose="020F0502020204030204" pitchFamily="34" charset="0"/>
                <a:cs typeface="Helvetica" panose="020B0604020202020204" pitchFamily="34" charset="0"/>
              </a:rPr>
              <a:t>Capacitaciones</a:t>
            </a:r>
            <a:r>
              <a:rPr lang="en-US" sz="2000">
                <a:solidFill>
                  <a:srgbClr val="080000"/>
                </a:solidFill>
                <a:latin typeface="Helvetica" panose="020B0604020202020204" pitchFamily="34" charset="0"/>
                <a:ea typeface="Calibri" panose="020F0502020204030204" pitchFamily="34" charset="0"/>
                <a:cs typeface="Helvetica" panose="020B0604020202020204" pitchFamily="34" charset="0"/>
              </a:rPr>
              <a:t> </a:t>
            </a:r>
            <a:r>
              <a:rPr lang="en-US" sz="2000" err="1">
                <a:solidFill>
                  <a:srgbClr val="080000"/>
                </a:solidFill>
                <a:latin typeface="Helvetica" panose="020B0604020202020204" pitchFamily="34" charset="0"/>
                <a:ea typeface="Calibri" panose="020F0502020204030204" pitchFamily="34" charset="0"/>
                <a:cs typeface="Helvetica" panose="020B0604020202020204" pitchFamily="34" charset="0"/>
              </a:rPr>
              <a:t>grabadas</a:t>
            </a:r>
            <a:r>
              <a:rPr lang="en-US" sz="2000">
                <a:solidFill>
                  <a:srgbClr val="080000"/>
                </a:solidFill>
                <a:latin typeface="Helvetica" panose="020B0604020202020204" pitchFamily="34" charset="0"/>
                <a:ea typeface="Calibri" panose="020F0502020204030204" pitchFamily="34" charset="0"/>
                <a:cs typeface="Helvetica" panose="020B0604020202020204" pitchFamily="34" charset="0"/>
              </a:rPr>
              <a:t> de 30 </a:t>
            </a:r>
            <a:r>
              <a:rPr lang="en-US" sz="2000" err="1">
                <a:solidFill>
                  <a:srgbClr val="080000"/>
                </a:solidFill>
                <a:latin typeface="Helvetica" panose="020B0604020202020204" pitchFamily="34" charset="0"/>
                <a:ea typeface="Calibri" panose="020F0502020204030204" pitchFamily="34" charset="0"/>
                <a:cs typeface="Helvetica" panose="020B0604020202020204" pitchFamily="34" charset="0"/>
              </a:rPr>
              <a:t>minutos</a:t>
            </a:r>
            <a:r>
              <a:rPr lang="en-US" sz="2000">
                <a:solidFill>
                  <a:srgbClr val="080000"/>
                </a:solidFill>
                <a:latin typeface="Helvetica" panose="020B0604020202020204" pitchFamily="34" charset="0"/>
                <a:ea typeface="Calibri" panose="020F0502020204030204" pitchFamily="34" charset="0"/>
                <a:cs typeface="Helvetica" panose="020B0604020202020204" pitchFamily="34" charset="0"/>
              </a:rPr>
              <a:t> </a:t>
            </a:r>
            <a:r>
              <a:rPr lang="en-US" sz="2000" u="sng" err="1">
                <a:solidFill>
                  <a:srgbClr val="080000"/>
                </a:solidFill>
                <a:latin typeface="Helvetica" panose="020B0604020202020204" pitchFamily="34" charset="0"/>
                <a:ea typeface="Calibri" panose="020F0502020204030204" pitchFamily="34" charset="0"/>
                <a:cs typeface="Helvetica" panose="020B0604020202020204" pitchFamily="34" charset="0"/>
              </a:rPr>
              <a:t>específicamente</a:t>
            </a:r>
            <a:r>
              <a:rPr lang="en-US" sz="2000" u="sng">
                <a:solidFill>
                  <a:srgbClr val="080000"/>
                </a:solidFill>
                <a:latin typeface="Helvetica" panose="020B0604020202020204" pitchFamily="34" charset="0"/>
                <a:ea typeface="Calibri" panose="020F0502020204030204" pitchFamily="34" charset="0"/>
                <a:cs typeface="Helvetica" panose="020B0604020202020204" pitchFamily="34" charset="0"/>
              </a:rPr>
              <a:t> para </a:t>
            </a:r>
            <a:r>
              <a:rPr lang="en-US" sz="2000" u="sng" err="1">
                <a:solidFill>
                  <a:srgbClr val="080000"/>
                </a:solidFill>
                <a:latin typeface="Helvetica" panose="020B0604020202020204" pitchFamily="34" charset="0"/>
                <a:ea typeface="Calibri" panose="020F0502020204030204" pitchFamily="34" charset="0"/>
                <a:cs typeface="Helvetica" panose="020B0604020202020204" pitchFamily="34" charset="0"/>
              </a:rPr>
              <a:t>proveedores</a:t>
            </a:r>
            <a:r>
              <a:rPr lang="en-US" sz="2000" u="sng">
                <a:solidFill>
                  <a:srgbClr val="080000"/>
                </a:solidFill>
                <a:latin typeface="Helvetica" panose="020B0604020202020204" pitchFamily="34" charset="0"/>
                <a:ea typeface="Calibri" panose="020F0502020204030204" pitchFamily="34" charset="0"/>
                <a:cs typeface="Helvetica" panose="020B0604020202020204" pitchFamily="34" charset="0"/>
              </a:rPr>
              <a:t> de HRSN</a:t>
            </a:r>
            <a:r>
              <a:rPr lang="en-US" sz="2000" u="sng">
                <a:solidFill>
                  <a:srgbClr val="000000"/>
                </a:solidFill>
                <a:latin typeface="Helvetica" panose="020B0604020202020204" pitchFamily="34" charset="0"/>
                <a:ea typeface="Calibri" panose="020F0502020204030204" pitchFamily="34" charset="0"/>
                <a:cs typeface="Helvetica" panose="020B0604020202020204" pitchFamily="34" charset="0"/>
              </a:rPr>
              <a:t>.</a:t>
            </a:r>
          </a:p>
          <a:p>
            <a:pPr marL="914400"/>
            <a:br>
              <a:rPr lang="en-US" b="1">
                <a:solidFill>
                  <a:srgbClr val="F36A23"/>
                </a:solidFill>
                <a:latin typeface="Helvetica" panose="020B0604020202020204" pitchFamily="34" charset="0"/>
                <a:ea typeface="Open Sans"/>
                <a:cs typeface="Helvetica" panose="020B0604020202020204" pitchFamily="34" charset="0"/>
              </a:rPr>
            </a:br>
            <a:r>
              <a:rPr lang="en-US" b="1" err="1">
                <a:solidFill>
                  <a:srgbClr val="F36A23"/>
                </a:solidFill>
                <a:latin typeface="Helvetica" panose="020B0604020202020204" pitchFamily="34" charset="0"/>
                <a:ea typeface="Open Sans"/>
                <a:cs typeface="Helvetica" panose="020B0604020202020204" pitchFamily="34" charset="0"/>
              </a:rPr>
              <a:t>Obtenga</a:t>
            </a:r>
            <a:r>
              <a:rPr lang="en-US" b="1">
                <a:solidFill>
                  <a:srgbClr val="F36A23"/>
                </a:solidFill>
                <a:latin typeface="Helvetica" panose="020B0604020202020204" pitchFamily="34" charset="0"/>
                <a:ea typeface="Open Sans"/>
                <a:cs typeface="Helvetica" panose="020B0604020202020204" pitchFamily="34" charset="0"/>
              </a:rPr>
              <a:t> </a:t>
            </a:r>
            <a:r>
              <a:rPr lang="en-US" b="1" err="1">
                <a:solidFill>
                  <a:srgbClr val="F36A23"/>
                </a:solidFill>
                <a:latin typeface="Helvetica" panose="020B0604020202020204" pitchFamily="34" charset="0"/>
                <a:ea typeface="Open Sans"/>
                <a:cs typeface="Helvetica" panose="020B0604020202020204" pitchFamily="34" charset="0"/>
              </a:rPr>
              <a:t>más</a:t>
            </a:r>
            <a:r>
              <a:rPr lang="en-US" b="1">
                <a:solidFill>
                  <a:srgbClr val="F36A23"/>
                </a:solidFill>
                <a:latin typeface="Helvetica" panose="020B0604020202020204" pitchFamily="34" charset="0"/>
                <a:ea typeface="Open Sans"/>
                <a:cs typeface="Helvetica" panose="020B0604020202020204" pitchFamily="34" charset="0"/>
              </a:rPr>
              <a:t> </a:t>
            </a:r>
            <a:r>
              <a:rPr lang="en-US" b="1" err="1">
                <a:solidFill>
                  <a:srgbClr val="F36A23"/>
                </a:solidFill>
                <a:latin typeface="Helvetica" panose="020B0604020202020204" pitchFamily="34" charset="0"/>
                <a:ea typeface="Open Sans"/>
                <a:cs typeface="Helvetica" panose="020B0604020202020204" pitchFamily="34" charset="0"/>
              </a:rPr>
              <a:t>información</a:t>
            </a:r>
            <a:r>
              <a:rPr lang="en-US" b="1">
                <a:solidFill>
                  <a:srgbClr val="F36A23"/>
                </a:solidFill>
                <a:latin typeface="Helvetica" panose="020B0604020202020204" pitchFamily="34" charset="0"/>
                <a:ea typeface="Open Sans"/>
                <a:cs typeface="Helvetica" panose="020B0604020202020204" pitchFamily="34" charset="0"/>
              </a:rPr>
              <a:t> </a:t>
            </a:r>
            <a:r>
              <a:rPr lang="en-US" b="1" err="1">
                <a:solidFill>
                  <a:srgbClr val="F36A23"/>
                </a:solidFill>
                <a:latin typeface="Helvetica" panose="020B0604020202020204" pitchFamily="34" charset="0"/>
                <a:ea typeface="Open Sans"/>
                <a:cs typeface="Helvetica" panose="020B0604020202020204" pitchFamily="34" charset="0"/>
              </a:rPr>
              <a:t>sobre</a:t>
            </a:r>
            <a:r>
              <a:rPr lang="en-US" b="1">
                <a:solidFill>
                  <a:srgbClr val="F36A23"/>
                </a:solidFill>
                <a:latin typeface="Helvetica" panose="020B0604020202020204" pitchFamily="34" charset="0"/>
                <a:ea typeface="Open Sans"/>
                <a:cs typeface="Helvetica" panose="020B0604020202020204" pitchFamily="34" charset="0"/>
              </a:rPr>
              <a:t> </a:t>
            </a:r>
            <a:r>
              <a:rPr lang="en-US" b="1" err="1">
                <a:solidFill>
                  <a:srgbClr val="F36A23"/>
                </a:solidFill>
                <a:latin typeface="Helvetica" panose="020B0604020202020204" pitchFamily="34" charset="0"/>
                <a:ea typeface="Open Sans"/>
                <a:cs typeface="Helvetica" panose="020B0604020202020204" pitchFamily="34" charset="0"/>
              </a:rPr>
              <a:t>el</a:t>
            </a:r>
            <a:r>
              <a:rPr lang="en-US" b="1">
                <a:solidFill>
                  <a:srgbClr val="F36A23"/>
                </a:solidFill>
                <a:latin typeface="Helvetica" panose="020B0604020202020204" pitchFamily="34" charset="0"/>
                <a:ea typeface="Open Sans"/>
                <a:cs typeface="Helvetica" panose="020B0604020202020204" pitchFamily="34" charset="0"/>
              </a:rPr>
              <a:t> program para </a:t>
            </a:r>
            <a:r>
              <a:rPr lang="en-US" b="1" err="1">
                <a:solidFill>
                  <a:srgbClr val="F36A23"/>
                </a:solidFill>
                <a:latin typeface="Helvetica" panose="020B0604020202020204" pitchFamily="34" charset="0"/>
                <a:ea typeface="Open Sans"/>
                <a:cs typeface="Helvetica" panose="020B0604020202020204" pitchFamily="34" charset="0"/>
              </a:rPr>
              <a:t>Adultos</a:t>
            </a:r>
            <a:r>
              <a:rPr lang="en-US" b="1">
                <a:solidFill>
                  <a:srgbClr val="F36A23"/>
                </a:solidFill>
                <a:latin typeface="Helvetica" panose="020B0604020202020204" pitchFamily="34" charset="0"/>
                <a:ea typeface="Open Sans"/>
                <a:cs typeface="Helvetica" panose="020B0604020202020204" pitchFamily="34" charset="0"/>
              </a:rPr>
              <a:t> </a:t>
            </a:r>
            <a:r>
              <a:rPr lang="en-US" b="1" err="1">
                <a:solidFill>
                  <a:srgbClr val="F36A23"/>
                </a:solidFill>
                <a:latin typeface="Helvetica" panose="020B0604020202020204" pitchFamily="34" charset="0"/>
                <a:ea typeface="Open Sans"/>
                <a:cs typeface="Helvetica" panose="020B0604020202020204" pitchFamily="34" charset="0"/>
              </a:rPr>
              <a:t>Jóvenes</a:t>
            </a:r>
            <a:r>
              <a:rPr lang="en-US" b="1">
                <a:solidFill>
                  <a:srgbClr val="F36A23"/>
                </a:solidFill>
                <a:latin typeface="Helvetica" panose="020B0604020202020204" pitchFamily="34" charset="0"/>
                <a:ea typeface="Open Sans"/>
                <a:cs typeface="Helvetica" panose="020B0604020202020204" pitchFamily="34" charset="0"/>
              </a:rPr>
              <a:t> con </a:t>
            </a:r>
            <a:r>
              <a:rPr lang="en-US" b="1" err="1">
                <a:solidFill>
                  <a:srgbClr val="F36A23"/>
                </a:solidFill>
                <a:latin typeface="Helvetica" panose="020B0604020202020204" pitchFamily="34" charset="0"/>
                <a:ea typeface="Open Sans"/>
                <a:cs typeface="Helvetica" panose="020B0604020202020204" pitchFamily="34" charset="0"/>
              </a:rPr>
              <a:t>Necesidades</a:t>
            </a:r>
            <a:r>
              <a:rPr lang="en-US" b="1">
                <a:solidFill>
                  <a:srgbClr val="F36A23"/>
                </a:solidFill>
                <a:latin typeface="Helvetica" panose="020B0604020202020204" pitchFamily="34" charset="0"/>
                <a:ea typeface="Open Sans"/>
                <a:cs typeface="Helvetica" panose="020B0604020202020204" pitchFamily="34" charset="0"/>
              </a:rPr>
              <a:t> </a:t>
            </a:r>
            <a:r>
              <a:rPr lang="en-US" b="1" err="1">
                <a:solidFill>
                  <a:srgbClr val="F36A23"/>
                </a:solidFill>
                <a:latin typeface="Helvetica" panose="020B0604020202020204" pitchFamily="34" charset="0"/>
                <a:ea typeface="Open Sans"/>
                <a:cs typeface="Helvetica" panose="020B0604020202020204" pitchFamily="34" charset="0"/>
              </a:rPr>
              <a:t>Especiales</a:t>
            </a:r>
            <a:r>
              <a:rPr lang="en-US" b="1">
                <a:solidFill>
                  <a:srgbClr val="F36A23"/>
                </a:solidFill>
                <a:latin typeface="Helvetica" panose="020B0604020202020204" pitchFamily="34" charset="0"/>
                <a:ea typeface="Open Sans"/>
                <a:cs typeface="Helvetica" panose="020B0604020202020204" pitchFamily="34" charset="0"/>
              </a:rPr>
              <a:t> de </a:t>
            </a:r>
            <a:r>
              <a:rPr lang="en-US" b="1" err="1">
                <a:solidFill>
                  <a:srgbClr val="F36A23"/>
                </a:solidFill>
                <a:latin typeface="Helvetica" panose="020B0604020202020204" pitchFamily="34" charset="0"/>
                <a:ea typeface="Open Sans"/>
                <a:cs typeface="Helvetica" panose="020B0604020202020204" pitchFamily="34" charset="0"/>
              </a:rPr>
              <a:t>Atención</a:t>
            </a:r>
            <a:r>
              <a:rPr lang="en-US" b="1">
                <a:solidFill>
                  <a:srgbClr val="F36A23"/>
                </a:solidFill>
                <a:latin typeface="Helvetica" panose="020B0604020202020204" pitchFamily="34" charset="0"/>
                <a:ea typeface="Open Sans"/>
                <a:cs typeface="Helvetica" panose="020B0604020202020204" pitchFamily="34" charset="0"/>
              </a:rPr>
              <a:t> </a:t>
            </a:r>
            <a:r>
              <a:rPr lang="en-US" b="1" err="1">
                <a:solidFill>
                  <a:srgbClr val="F36A23"/>
                </a:solidFill>
                <a:latin typeface="Helvetica" panose="020B0604020202020204" pitchFamily="34" charset="0"/>
                <a:ea typeface="Open Sans"/>
                <a:cs typeface="Helvetica" panose="020B0604020202020204" pitchFamily="34" charset="0"/>
              </a:rPr>
              <a:t>Médica</a:t>
            </a:r>
            <a:r>
              <a:rPr lang="en-US" b="1">
                <a:solidFill>
                  <a:srgbClr val="F36A23"/>
                </a:solidFill>
                <a:latin typeface="Helvetica" panose="020B0604020202020204" pitchFamily="34" charset="0"/>
                <a:ea typeface="Open Sans"/>
                <a:cs typeface="Helvetica" panose="020B0604020202020204" pitchFamily="34" charset="0"/>
              </a:rPr>
              <a:t> (YSHCN) </a:t>
            </a:r>
            <a:r>
              <a:rPr lang="en-US" b="1" err="1">
                <a:solidFill>
                  <a:srgbClr val="F36A23"/>
                </a:solidFill>
                <a:latin typeface="Helvetica" panose="020B0604020202020204" pitchFamily="34" charset="0"/>
                <a:ea typeface="Open Sans"/>
                <a:cs typeface="Helvetica" panose="020B0604020202020204" pitchFamily="34" charset="0"/>
              </a:rPr>
              <a:t>en</a:t>
            </a:r>
            <a:r>
              <a:rPr lang="en-US" b="1">
                <a:solidFill>
                  <a:srgbClr val="F36A23"/>
                </a:solidFill>
                <a:latin typeface="Helvetica" panose="020B0604020202020204" pitchFamily="34" charset="0"/>
                <a:ea typeface="Open Sans"/>
                <a:cs typeface="Helvetica" panose="020B0604020202020204" pitchFamily="34" charset="0"/>
              </a:rPr>
              <a:t>: </a:t>
            </a:r>
            <a:r>
              <a:rPr lang="en-US" b="1" err="1">
                <a:solidFill>
                  <a:srgbClr val="F36A23"/>
                </a:solidFill>
                <a:latin typeface="Helvetica" panose="020B0604020202020204" pitchFamily="34" charset="0"/>
                <a:ea typeface="Open Sans"/>
                <a:cs typeface="Helvetica" panose="020B0604020202020204" pitchFamily="34" charset="0"/>
              </a:rPr>
              <a:t>Oregon.Gov</a:t>
            </a:r>
            <a:r>
              <a:rPr lang="en-US" b="1">
                <a:solidFill>
                  <a:srgbClr val="F36A23"/>
                </a:solidFill>
                <a:latin typeface="Helvetica" panose="020B0604020202020204" pitchFamily="34" charset="0"/>
                <a:ea typeface="Open Sans"/>
                <a:cs typeface="Helvetica" panose="020B0604020202020204" pitchFamily="34" charset="0"/>
              </a:rPr>
              <a:t>/YSHCN</a:t>
            </a:r>
          </a:p>
          <a:p>
            <a:pPr marL="914400"/>
            <a:endParaRPr lang="en-US" u="sng">
              <a:solidFill>
                <a:srgbClr val="000000"/>
              </a:solidFill>
              <a:latin typeface="Helvetica" panose="020B0604020202020204" pitchFamily="34" charset="0"/>
              <a:ea typeface="Calibri" panose="020F0502020204030204" pitchFamily="34" charset="0"/>
              <a:cs typeface="Helvetica" panose="020B0604020202020204" pitchFamily="34" charset="0"/>
            </a:endParaRPr>
          </a:p>
        </p:txBody>
      </p:sp>
      <p:sp>
        <p:nvSpPr>
          <p:cNvPr id="4" name="5-Point Star 3">
            <a:extLst>
              <a:ext uri="{FF2B5EF4-FFF2-40B4-BE49-F238E27FC236}">
                <a16:creationId xmlns:a16="http://schemas.microsoft.com/office/drawing/2014/main" id="{AEC68123-0B53-7B98-5696-E89E1A828D3D}"/>
              </a:ext>
              <a:ext uri="{C183D7F6-B498-43B3-948B-1728B52AA6E4}">
                <adec:decorative xmlns:adec="http://schemas.microsoft.com/office/drawing/2017/decorative" val="1"/>
              </a:ext>
            </a:extLst>
          </p:cNvPr>
          <p:cNvSpPr/>
          <p:nvPr/>
        </p:nvSpPr>
        <p:spPr>
          <a:xfrm rot="10800000" flipH="1" flipV="1">
            <a:off x="277746" y="1494341"/>
            <a:ext cx="621330" cy="517358"/>
          </a:xfrm>
          <a:prstGeom prst="star5">
            <a:avLst/>
          </a:prstGeom>
          <a:solidFill>
            <a:srgbClr val="F36A2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B7AF0079-BE78-B5F9-3863-A5527D73BE1B}"/>
              </a:ext>
            </a:extLst>
          </p:cNvPr>
          <p:cNvSpPr txBox="1">
            <a:spLocks noGrp="1"/>
          </p:cNvSpPr>
          <p:nvPr>
            <p:ph type="title"/>
          </p:nvPr>
        </p:nvSpPr>
        <p:spPr>
          <a:xfrm>
            <a:off x="277746" y="73337"/>
            <a:ext cx="11450287"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sz="4400" err="1">
                <a:solidFill>
                  <a:srgbClr val="005595"/>
                </a:solidFill>
                <a:latin typeface="Open Sans Extrabold"/>
                <a:ea typeface="Open Sans Extrabold"/>
                <a:cs typeface="Open Sans Extrabold"/>
              </a:rPr>
              <a:t>Seminarios</a:t>
            </a:r>
            <a:r>
              <a:rPr lang="en-US" sz="4400">
                <a:solidFill>
                  <a:srgbClr val="005595"/>
                </a:solidFill>
                <a:latin typeface="Open Sans Extrabold"/>
                <a:ea typeface="Open Sans Extrabold"/>
                <a:cs typeface="Open Sans Extrabold"/>
              </a:rPr>
              <a:t> web y </a:t>
            </a:r>
            <a:r>
              <a:rPr lang="en-US" sz="4400" err="1">
                <a:solidFill>
                  <a:srgbClr val="005595"/>
                </a:solidFill>
                <a:latin typeface="Open Sans Extrabold"/>
                <a:ea typeface="Open Sans Extrabold"/>
                <a:cs typeface="Open Sans Extrabold"/>
              </a:rPr>
              <a:t>capacitaciones</a:t>
            </a:r>
            <a:r>
              <a:rPr lang="en-US" sz="4400">
                <a:solidFill>
                  <a:srgbClr val="005595"/>
                </a:solidFill>
                <a:latin typeface="Open Sans Extrabold"/>
                <a:ea typeface="Open Sans Extrabold"/>
                <a:cs typeface="Open Sans Extrabold"/>
              </a:rPr>
              <a:t> de HRSN</a:t>
            </a:r>
            <a:endParaRPr kumimoji="0" lang="en-US" sz="4400" b="1" i="0" u="none" strike="noStrike" kern="1200" cap="none" spc="0" normalizeH="0" baseline="0" noProof="0">
              <a:ln>
                <a:noFill/>
              </a:ln>
              <a:solidFill>
                <a:srgbClr val="005595"/>
              </a:solidFill>
              <a:effectLst/>
              <a:uLnTx/>
              <a:uFillTx/>
              <a:latin typeface="Open Sans ExtraBold"/>
              <a:ea typeface="Open Sans ExtraBold"/>
              <a:cs typeface="Open Sans ExtraBold"/>
            </a:endParaRPr>
          </a:p>
        </p:txBody>
      </p:sp>
      <p:sp>
        <p:nvSpPr>
          <p:cNvPr id="8" name="5-Point Star 7">
            <a:extLst>
              <a:ext uri="{FF2B5EF4-FFF2-40B4-BE49-F238E27FC236}">
                <a16:creationId xmlns:a16="http://schemas.microsoft.com/office/drawing/2014/main" id="{A23C3ECF-D1D0-4199-842D-EB3EAF77F55D}"/>
              </a:ext>
              <a:ext uri="{C183D7F6-B498-43B3-948B-1728B52AA6E4}">
                <adec:decorative xmlns:adec="http://schemas.microsoft.com/office/drawing/2017/decorative" val="1"/>
              </a:ext>
            </a:extLst>
          </p:cNvPr>
          <p:cNvSpPr/>
          <p:nvPr/>
        </p:nvSpPr>
        <p:spPr>
          <a:xfrm rot="10800000" flipH="1" flipV="1">
            <a:off x="277746" y="2950221"/>
            <a:ext cx="621330" cy="517358"/>
          </a:xfrm>
          <a:prstGeom prst="star5">
            <a:avLst/>
          </a:prstGeom>
          <a:solidFill>
            <a:srgbClr val="F36A2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5-Point Star 7">
            <a:extLst>
              <a:ext uri="{FF2B5EF4-FFF2-40B4-BE49-F238E27FC236}">
                <a16:creationId xmlns:a16="http://schemas.microsoft.com/office/drawing/2014/main" id="{739E8525-D59C-4FF6-909A-C673E602AC09}"/>
              </a:ext>
              <a:ext uri="{C183D7F6-B498-43B3-948B-1728B52AA6E4}">
                <adec:decorative xmlns:adec="http://schemas.microsoft.com/office/drawing/2017/decorative" val="1"/>
              </a:ext>
            </a:extLst>
          </p:cNvPr>
          <p:cNvSpPr/>
          <p:nvPr/>
        </p:nvSpPr>
        <p:spPr>
          <a:xfrm rot="10800000" flipH="1" flipV="1">
            <a:off x="277746" y="5104980"/>
            <a:ext cx="621330" cy="517358"/>
          </a:xfrm>
          <a:prstGeom prst="star5">
            <a:avLst/>
          </a:prstGeom>
          <a:solidFill>
            <a:srgbClr val="F36A2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63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3"/>
    </p:ext>
  </p:extLst>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609600" y="1410467"/>
            <a:ext cx="6591300" cy="4533322"/>
          </a:xfrm>
        </p:spPr>
        <p:txBody>
          <a:bodyPr lIns="91440" tIns="45720" rIns="91440" bIns="45720" anchor="t">
            <a:noAutofit/>
          </a:bodyPr>
          <a:lstStyle/>
          <a:p>
            <a:r>
              <a:rPr lang="en-US" sz="2200">
                <a:latin typeface="Helvetica" panose="020B0604020202020204" pitchFamily="34" charset="0"/>
                <a:ea typeface="MS Mincho"/>
                <a:cs typeface="Helvetica" panose="020B0604020202020204" pitchFamily="34" charset="0"/>
              </a:rPr>
              <a:t>Currently seeking feedback about the 7210 paper application!</a:t>
            </a:r>
          </a:p>
          <a:p>
            <a:r>
              <a:rPr lang="en-US" sz="2200">
                <a:effectLst/>
                <a:latin typeface="Helvetica" panose="020B0604020202020204" pitchFamily="34" charset="0"/>
                <a:ea typeface="MS Mincho"/>
                <a:cs typeface="Helvetica" panose="020B0604020202020204" pitchFamily="34" charset="0"/>
              </a:rPr>
              <a:t>Our scope is mostly limited to</a:t>
            </a:r>
            <a:r>
              <a:rPr lang="en-US" sz="2200">
                <a:latin typeface="Helvetica" panose="020B0604020202020204" pitchFamily="34" charset="0"/>
                <a:ea typeface="MS Mincho"/>
                <a:cs typeface="Helvetica" panose="020B0604020202020204" pitchFamily="34" charset="0"/>
              </a:rPr>
              <a:t> wording changes rather than changing function</a:t>
            </a:r>
            <a:endParaRPr lang="en-US" sz="2200">
              <a:effectLst/>
              <a:latin typeface="Helvetica" panose="020B0604020202020204" pitchFamily="34" charset="0"/>
              <a:ea typeface="MS Mincho"/>
              <a:cs typeface="Helvetica" panose="020B0604020202020204" pitchFamily="34" charset="0"/>
            </a:endParaRPr>
          </a:p>
          <a:p>
            <a:r>
              <a:rPr lang="en-US" sz="2200">
                <a:effectLst/>
                <a:latin typeface="Helvetica" panose="020B0604020202020204" pitchFamily="34" charset="0"/>
                <a:ea typeface="MS Mincho"/>
                <a:cs typeface="Helvetica" panose="020B0604020202020204" pitchFamily="34" charset="0"/>
              </a:rPr>
              <a:t>Send feedback to your ROC or directly to: </a:t>
            </a:r>
            <a:r>
              <a:rPr lang="en-US" sz="2200">
                <a:effectLst/>
                <a:latin typeface="Helvetica" panose="020B0604020202020204" pitchFamily="34" charset="0"/>
                <a:ea typeface="MS Mincho"/>
                <a:cs typeface="Helvetica" panose="020B0604020202020204" pitchFamily="34" charset="0"/>
                <a:hlinkClick r:id="rId4"/>
              </a:rPr>
              <a:t>sean.p.mcanulty@oha.oregon.gov</a:t>
            </a:r>
            <a:endParaRPr lang="en-US" sz="2200">
              <a:effectLst/>
              <a:latin typeface="Helvetica" panose="020B0604020202020204" pitchFamily="34" charset="0"/>
              <a:ea typeface="MS Mincho"/>
              <a:cs typeface="Helvetica" panose="020B0604020202020204" pitchFamily="34" charset="0"/>
            </a:endParaRPr>
          </a:p>
          <a:p>
            <a:r>
              <a:rPr lang="en-US" sz="2200">
                <a:latin typeface="Helvetica" panose="020B0604020202020204" pitchFamily="34" charset="0"/>
                <a:ea typeface="MS Mincho"/>
                <a:cs typeface="Helvetica" panose="020B0604020202020204" pitchFamily="34" charset="0"/>
              </a:rPr>
              <a:t>Planned a more intensive walkthrough of the application for this office hours we’ll need to delay to January </a:t>
            </a:r>
            <a:endParaRPr lang="en-US" sz="2200">
              <a:effectLst/>
              <a:latin typeface="Helvetica" panose="020B0604020202020204" pitchFamily="34" charset="0"/>
              <a:ea typeface="MS Mincho"/>
              <a:cs typeface="Helvetica" panose="020B0604020202020204" pitchFamily="34" charset="0"/>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0477"/>
            <a:ext cx="10861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64276"/>
                </a:solidFill>
                <a:effectLst/>
                <a:uLnTx/>
                <a:uFillTx/>
                <a:latin typeface="Helvetica"/>
                <a:ea typeface="+mj-ea"/>
                <a:cs typeface="Helvetica"/>
              </a:rPr>
              <a:t>Want to see changes to the paper application?</a:t>
            </a:r>
            <a:endParaRPr kumimoji="0" lang="en-US" sz="1800" b="0" i="0" u="none" strike="noStrike" kern="1200" cap="none" spc="0" normalizeH="0" baseline="0" noProof="0">
              <a:ln>
                <a:noFill/>
              </a:ln>
              <a:solidFill>
                <a:srgbClr val="064276"/>
              </a:solidFill>
              <a:effectLst/>
              <a:highlight>
                <a:srgbClr val="FFFF00"/>
              </a:highlight>
              <a:uLnTx/>
              <a:uFillTx/>
              <a:latin typeface="Arial" panose="020B0604020202020204"/>
              <a:ea typeface="+mj-ea"/>
              <a:cs typeface="+mj-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pic>
        <p:nvPicPr>
          <p:cNvPr id="7" name="Picture 6">
            <a:extLst>
              <a:ext uri="{FF2B5EF4-FFF2-40B4-BE49-F238E27FC236}">
                <a16:creationId xmlns:a16="http://schemas.microsoft.com/office/drawing/2014/main" id="{47A11734-D6BB-482C-90D2-F48C81D6D747}"/>
              </a:ext>
            </a:extLst>
          </p:cNvPr>
          <p:cNvPicPr>
            <a:picLocks noChangeAspect="1"/>
          </p:cNvPicPr>
          <p:nvPr/>
        </p:nvPicPr>
        <p:blipFill>
          <a:blip r:embed="rId5"/>
          <a:stretch>
            <a:fillRect/>
          </a:stretch>
        </p:blipFill>
        <p:spPr>
          <a:xfrm>
            <a:off x="7388130" y="1532078"/>
            <a:ext cx="3683189" cy="4775445"/>
          </a:xfrm>
          <a:prstGeom prst="rect">
            <a:avLst/>
          </a:prstGeom>
        </p:spPr>
      </p:pic>
    </p:spTree>
    <p:custDataLst>
      <p:tags r:id="rId1"/>
    </p:custDataLst>
    <p:extLst>
      <p:ext uri="{BB962C8B-B14F-4D97-AF65-F5344CB8AC3E}">
        <p14:creationId xmlns:p14="http://schemas.microsoft.com/office/powerpoint/2010/main" val="37943554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609600" y="1410467"/>
            <a:ext cx="6778530" cy="4533322"/>
          </a:xfrm>
        </p:spPr>
        <p:txBody>
          <a:bodyPr lIns="91440" tIns="45720" rIns="91440" bIns="45720" anchor="t">
            <a:noAutofit/>
          </a:bodyPr>
          <a:lstStyle/>
          <a:p>
            <a:r>
              <a:rPr lang="es-419" sz="2200">
                <a:latin typeface="Helvetica" panose="020B0604020202020204" pitchFamily="34" charset="0"/>
                <a:ea typeface="MS Mincho"/>
                <a:cs typeface="Helvetica" panose="020B0604020202020204" pitchFamily="34" charset="0"/>
              </a:rPr>
              <a:t>Actualmente estamos recopilando comentarios sobre la solicitud de OHP (7210) para informa cambios. </a:t>
            </a:r>
            <a:endParaRPr lang="en-US" sz="2200">
              <a:latin typeface="Helvetica" panose="020B0604020202020204" pitchFamily="34" charset="0"/>
              <a:ea typeface="MS Mincho"/>
              <a:cs typeface="Helvetica" panose="020B0604020202020204" pitchFamily="34" charset="0"/>
            </a:endParaRPr>
          </a:p>
          <a:p>
            <a:r>
              <a:rPr lang="es-419" sz="2200">
                <a:effectLst/>
                <a:latin typeface="Helvetica" panose="020B0604020202020204" pitchFamily="34" charset="0"/>
                <a:ea typeface="MS Mincho"/>
                <a:cs typeface="Helvetica" panose="020B0604020202020204" pitchFamily="34" charset="0"/>
              </a:rPr>
              <a:t>Nuestro enfoque se limita principalmente a cambios en la redacción y </a:t>
            </a:r>
            <a:r>
              <a:rPr lang="es-419" sz="2200">
                <a:latin typeface="Helvetica" panose="020B0604020202020204" pitchFamily="34" charset="0"/>
                <a:ea typeface="MS Mincho"/>
                <a:cs typeface="Helvetica" panose="020B0604020202020204" pitchFamily="34" charset="0"/>
              </a:rPr>
              <a:t>n</a:t>
            </a:r>
            <a:r>
              <a:rPr lang="es-419" sz="2200">
                <a:effectLst/>
                <a:latin typeface="Helvetica" panose="020B0604020202020204" pitchFamily="34" charset="0"/>
                <a:ea typeface="MS Mincho"/>
                <a:cs typeface="Helvetica" panose="020B0604020202020204" pitchFamily="34" charset="0"/>
              </a:rPr>
              <a:t>o a cambios de la función</a:t>
            </a:r>
          </a:p>
          <a:p>
            <a:r>
              <a:rPr lang="es-419" sz="2200">
                <a:effectLst/>
                <a:latin typeface="Helvetica" panose="020B0604020202020204" pitchFamily="34" charset="0"/>
                <a:ea typeface="MS Mincho"/>
                <a:cs typeface="Helvetica" panose="020B0604020202020204" pitchFamily="34" charset="0"/>
              </a:rPr>
              <a:t>Envíe sus comentarios a su Coordinador de Alcance Regional o directamente a</a:t>
            </a:r>
            <a:r>
              <a:rPr lang="en-US" sz="2200">
                <a:effectLst/>
                <a:latin typeface="Helvetica" panose="020B0604020202020204" pitchFamily="34" charset="0"/>
                <a:ea typeface="MS Mincho"/>
                <a:cs typeface="Helvetica" panose="020B0604020202020204" pitchFamily="34" charset="0"/>
              </a:rPr>
              <a:t>: </a:t>
            </a:r>
            <a:r>
              <a:rPr lang="en-US" sz="2200">
                <a:effectLst/>
                <a:latin typeface="Helvetica" panose="020B0604020202020204" pitchFamily="34" charset="0"/>
                <a:ea typeface="MS Mincho"/>
                <a:cs typeface="Helvetica" panose="020B0604020202020204" pitchFamily="34" charset="0"/>
                <a:hlinkClick r:id="rId4"/>
              </a:rPr>
              <a:t>sean.p.mcanulty@oha.oregon.gov</a:t>
            </a:r>
            <a:endParaRPr lang="en-US" sz="2200">
              <a:effectLst/>
              <a:latin typeface="Helvetica" panose="020B0604020202020204" pitchFamily="34" charset="0"/>
              <a:ea typeface="MS Mincho"/>
              <a:cs typeface="Helvetica" panose="020B0604020202020204" pitchFamily="34" charset="0"/>
            </a:endParaRPr>
          </a:p>
          <a:p>
            <a:r>
              <a:rPr lang="es-419" sz="2200">
                <a:latin typeface="Helvetica" panose="020B0604020202020204" pitchFamily="34" charset="0"/>
                <a:ea typeface="MS Mincho"/>
                <a:cs typeface="Helvetica" panose="020B0604020202020204" pitchFamily="34" charset="0"/>
              </a:rPr>
              <a:t>Planeamos hacer un repaso de la solicitud en el próximo seminario web de Actualizaciones de Salud de Oregon. </a:t>
            </a:r>
            <a:endParaRPr lang="en-US" sz="2200">
              <a:effectLst/>
              <a:latin typeface="Helvetica" panose="020B0604020202020204" pitchFamily="34" charset="0"/>
              <a:ea typeface="MS Mincho"/>
              <a:cs typeface="Helvetica" panose="020B0604020202020204" pitchFamily="34" charset="0"/>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6" y="550477"/>
            <a:ext cx="11279175"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3600" b="1" i="0" u="none" strike="noStrike" kern="1200" cap="none" spc="0" normalizeH="0" baseline="0" noProof="0">
                <a:ln>
                  <a:noFill/>
                </a:ln>
                <a:solidFill>
                  <a:srgbClr val="064276"/>
                </a:solidFill>
                <a:effectLst/>
                <a:uLnTx/>
                <a:uFillTx/>
                <a:latin typeface="Helvetica"/>
                <a:ea typeface="+mj-ea"/>
                <a:cs typeface="Helvetica"/>
              </a:rPr>
              <a:t>¿Desea ver cambios en la solicitud de papel?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64276"/>
              </a:solidFill>
              <a:effectLst/>
              <a:highlight>
                <a:srgbClr val="FFFF00"/>
              </a:highlight>
              <a:uLnTx/>
              <a:uFillTx/>
              <a:latin typeface="Arial" panose="020B0604020202020204"/>
              <a:ea typeface="+mj-ea"/>
              <a:cs typeface="+mj-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pic>
        <p:nvPicPr>
          <p:cNvPr id="7" name="Picture 6">
            <a:extLst>
              <a:ext uri="{FF2B5EF4-FFF2-40B4-BE49-F238E27FC236}">
                <a16:creationId xmlns:a16="http://schemas.microsoft.com/office/drawing/2014/main" id="{47A11734-D6BB-482C-90D2-F48C81D6D747}"/>
              </a:ext>
            </a:extLst>
          </p:cNvPr>
          <p:cNvPicPr>
            <a:picLocks noChangeAspect="1"/>
          </p:cNvPicPr>
          <p:nvPr/>
        </p:nvPicPr>
        <p:blipFill>
          <a:blip r:embed="rId5"/>
          <a:stretch>
            <a:fillRect/>
          </a:stretch>
        </p:blipFill>
        <p:spPr>
          <a:xfrm>
            <a:off x="7388130" y="1532078"/>
            <a:ext cx="3683189" cy="4775445"/>
          </a:xfrm>
          <a:prstGeom prst="rect">
            <a:avLst/>
          </a:prstGeom>
        </p:spPr>
      </p:pic>
    </p:spTree>
    <p:custDataLst>
      <p:tags r:id="rId1"/>
    </p:custDataLst>
    <p:extLst>
      <p:ext uri="{BB962C8B-B14F-4D97-AF65-F5344CB8AC3E}">
        <p14:creationId xmlns:p14="http://schemas.microsoft.com/office/powerpoint/2010/main" val="8725109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609600" y="1410467"/>
            <a:ext cx="11192540" cy="4533322"/>
          </a:xfrm>
        </p:spPr>
        <p:txBody>
          <a:bodyPr lIns="91440" tIns="45720" rIns="91440" bIns="45720" anchor="t">
            <a:noAutofit/>
          </a:bodyPr>
          <a:lstStyle/>
          <a:p>
            <a:pPr marL="342900" indent="-342900">
              <a:buFont typeface="Arial" panose="020B0604020202020204" pitchFamily="34" charset="0"/>
              <a:buChar char="•"/>
            </a:pPr>
            <a:r>
              <a:rPr lang="en-US" kern="0">
                <a:latin typeface="Arial"/>
                <a:ea typeface="Calibri" panose="020F0502020204030204" pitchFamily="34" charset="0"/>
                <a:cs typeface="Arial"/>
              </a:rPr>
              <a:t>Race Ethnicity and Language Disability (REALD)/Sexual Orientation and Gender Identity (SOGI) changes</a:t>
            </a:r>
          </a:p>
          <a:p>
            <a:pPr marL="342900" indent="-342900">
              <a:buFont typeface="Arial" panose="020B0604020202020204" pitchFamily="34" charset="0"/>
              <a:buChar char="•"/>
            </a:pPr>
            <a:r>
              <a:rPr lang="en-US" kern="0">
                <a:effectLst/>
                <a:latin typeface="Arial"/>
                <a:ea typeface="Calibri" panose="020F0502020204030204" pitchFamily="34" charset="0"/>
                <a:cs typeface="Arial"/>
              </a:rPr>
              <a:t>Changes to make Long Term Services and Supports screenings easier and more representative of various service types</a:t>
            </a:r>
          </a:p>
          <a:p>
            <a:pPr marL="342900" indent="-342900">
              <a:buFont typeface="Arial" panose="020B0604020202020204" pitchFamily="34" charset="0"/>
              <a:buChar char="•"/>
            </a:pPr>
            <a:r>
              <a:rPr lang="en-US" kern="0">
                <a:latin typeface="Arial"/>
                <a:ea typeface="Calibri" panose="020F0502020204030204" pitchFamily="34" charset="0"/>
                <a:cs typeface="Arial"/>
              </a:rPr>
              <a:t>Integrate Young Adults with Special Health Care Needs screener</a:t>
            </a:r>
          </a:p>
          <a:p>
            <a:pPr marL="342900" indent="-342900">
              <a:buFont typeface="Arial" panose="020B0604020202020204" pitchFamily="34" charset="0"/>
              <a:buChar char="•"/>
            </a:pPr>
            <a:r>
              <a:rPr lang="en-US" kern="0">
                <a:effectLst/>
                <a:latin typeface="Arial"/>
                <a:ea typeface="Calibri" panose="020F0502020204030204" pitchFamily="34" charset="0"/>
                <a:cs typeface="Arial"/>
              </a:rPr>
              <a:t>Contraceptive Care/family planning route to allow people to apply for those services separately or as part of these application</a:t>
            </a:r>
          </a:p>
          <a:p>
            <a:pPr marL="342900" indent="-342900">
              <a:buFont typeface="Arial" panose="020B0604020202020204" pitchFamily="34" charset="0"/>
              <a:buChar char="•"/>
            </a:pPr>
            <a:r>
              <a:rPr lang="en-US" kern="0">
                <a:latin typeface="Arial"/>
                <a:ea typeface="Calibri" panose="020F0502020204030204" pitchFamily="34" charset="0"/>
                <a:cs typeface="Arial"/>
              </a:rPr>
              <a:t>We want to hear about your priorities or questions that are difficult for members!</a:t>
            </a:r>
            <a:endParaRPr lang="en-US" kern="0">
              <a:effectLst/>
              <a:latin typeface="Arial"/>
              <a:ea typeface="Calibri" panose="020F0502020204030204" pitchFamily="34" charset="0"/>
              <a:cs typeface="Arial"/>
            </a:endParaRPr>
          </a:p>
          <a:p>
            <a:pPr marL="342900" indent="-342900">
              <a:buFont typeface="Arial" panose="020B0604020202020204" pitchFamily="34" charset="0"/>
              <a:buChar char="•"/>
            </a:pPr>
            <a:endParaRPr lang="en-US" kern="0">
              <a:latin typeface="Arial"/>
              <a:ea typeface="Calibri" panose="020F0502020204030204" pitchFamily="34" charset="0"/>
              <a:cs typeface="Arial"/>
            </a:endParaRPr>
          </a:p>
          <a:p>
            <a:endParaRPr lang="en-US" kern="0">
              <a:effectLst/>
              <a:latin typeface="Arial"/>
              <a:ea typeface="Calibri" panose="020F0502020204030204" pitchFamily="34" charset="0"/>
              <a:cs typeface="Arial"/>
            </a:endParaRPr>
          </a:p>
          <a:p>
            <a:pPr marL="342900" indent="-342900">
              <a:buFont typeface="Arial" panose="020B0604020202020204" pitchFamily="34" charset="0"/>
              <a:buChar char="•"/>
            </a:pPr>
            <a:endParaRPr lang="en-US" kern="0">
              <a:latin typeface="Arial"/>
              <a:ea typeface="Calibri" panose="020F0502020204030204" pitchFamily="34" charset="0"/>
              <a:cs typeface="Arial"/>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0477"/>
            <a:ext cx="10861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rgbClr val="064276"/>
                </a:solidFill>
                <a:latin typeface="Helvetica"/>
                <a:cs typeface="Helvetica"/>
              </a:rPr>
              <a:t>Needed updates</a:t>
            </a:r>
            <a:endParaRPr kumimoji="0" lang="en-US" sz="1800" b="0" i="0" u="none" strike="noStrike" kern="1200" cap="none" spc="0" normalizeH="0" baseline="0" noProof="0">
              <a:ln>
                <a:noFill/>
              </a:ln>
              <a:solidFill>
                <a:srgbClr val="064276"/>
              </a:solidFill>
              <a:effectLst/>
              <a:uLnTx/>
              <a:uFillTx/>
              <a:latin typeface="Arial" panose="020B0604020202020204"/>
              <a:ea typeface="+mj-ea"/>
              <a:cs typeface="+mj-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33271333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609600" y="1410466"/>
            <a:ext cx="11192540" cy="4897051"/>
          </a:xfrm>
        </p:spPr>
        <p:txBody>
          <a:bodyPr lIns="91440" tIns="45720" rIns="91440" bIns="45720" anchor="t">
            <a:noAutofit/>
          </a:bodyPr>
          <a:lstStyle/>
          <a:p>
            <a:pPr marL="342900" indent="-342900">
              <a:buFont typeface="Arial" panose="020B0604020202020204" pitchFamily="34" charset="0"/>
              <a:buChar char="•"/>
            </a:pPr>
            <a:r>
              <a:rPr lang="es-MX" kern="0">
                <a:latin typeface="Arial"/>
                <a:ea typeface="Calibri" panose="020F0502020204030204" pitchFamily="34" charset="0"/>
                <a:cs typeface="Arial"/>
              </a:rPr>
              <a:t>Cambios en la sección que pregunta sobre Raza, Etnia y Discapacidad del Lenguaje u Orientación Sexual e Identidad de Género</a:t>
            </a:r>
          </a:p>
          <a:p>
            <a:pPr marL="342900" indent="-342900">
              <a:buFont typeface="Arial" panose="020B0604020202020204" pitchFamily="34" charset="0"/>
              <a:buChar char="•"/>
            </a:pPr>
            <a:r>
              <a:rPr lang="es-MX" kern="0">
                <a:effectLst/>
                <a:latin typeface="Arial"/>
                <a:ea typeface="Calibri" panose="020F0502020204030204" pitchFamily="34" charset="0"/>
                <a:cs typeface="Arial"/>
              </a:rPr>
              <a:t>Cambios para facilitar y hacer más representativas las evaluaciones para los distintos tipos de servicios bajo los beneficios de Servicios y Apoyos a Largo Plazo. </a:t>
            </a:r>
          </a:p>
          <a:p>
            <a:pPr marL="342900" indent="-342900">
              <a:buFont typeface="Arial" panose="020B0604020202020204" pitchFamily="34" charset="0"/>
              <a:buChar char="•"/>
            </a:pPr>
            <a:r>
              <a:rPr lang="es-MX" kern="0">
                <a:latin typeface="Arial"/>
                <a:ea typeface="Calibri" panose="020F0502020204030204" pitchFamily="34" charset="0"/>
                <a:cs typeface="Arial"/>
              </a:rPr>
              <a:t>Integrar el cuestionario para evaluar elegibilidad para Adultos Jóvenes con Necesidades Especiales de Atención Médica</a:t>
            </a:r>
          </a:p>
          <a:p>
            <a:pPr marL="342900" indent="-342900">
              <a:buFont typeface="Arial" panose="020B0604020202020204" pitchFamily="34" charset="0"/>
              <a:buChar char="•"/>
            </a:pPr>
            <a:r>
              <a:rPr lang="es-MX" kern="0">
                <a:latin typeface="Arial"/>
                <a:ea typeface="Calibri" panose="020F0502020204030204" pitchFamily="34" charset="0"/>
                <a:cs typeface="Arial"/>
              </a:rPr>
              <a:t>Una manera para que la gente pueda solicitar beneficios de servicios </a:t>
            </a:r>
            <a:r>
              <a:rPr lang="es-MX" kern="0">
                <a:effectLst/>
                <a:latin typeface="Arial"/>
                <a:ea typeface="Calibri" panose="020F0502020204030204" pitchFamily="34" charset="0"/>
                <a:cs typeface="Arial"/>
              </a:rPr>
              <a:t>anticonceptivos/planificación familiar por separado o como parte de esta solicitud</a:t>
            </a:r>
          </a:p>
          <a:p>
            <a:pPr marL="342900" indent="-342900">
              <a:buFont typeface="Arial" panose="020B0604020202020204" pitchFamily="34" charset="0"/>
              <a:buChar char="•"/>
            </a:pPr>
            <a:r>
              <a:rPr lang="es-MX" kern="0">
                <a:latin typeface="Arial"/>
                <a:ea typeface="Calibri" panose="020F0502020204030204" pitchFamily="34" charset="0"/>
                <a:cs typeface="Arial"/>
              </a:rPr>
              <a:t>¡Queremos conocer sus prioridades o saber cuales preguntas son difíciles para los miembros!</a:t>
            </a:r>
            <a:endParaRPr lang="es-MX" kern="0">
              <a:effectLst/>
              <a:latin typeface="Arial"/>
              <a:ea typeface="Calibri" panose="020F0502020204030204" pitchFamily="34" charset="0"/>
              <a:cs typeface="Arial"/>
            </a:endParaRPr>
          </a:p>
          <a:p>
            <a:pPr marL="342900" indent="-342900">
              <a:buFont typeface="Arial" panose="020B0604020202020204" pitchFamily="34" charset="0"/>
              <a:buChar char="•"/>
            </a:pPr>
            <a:endParaRPr lang="en-US" kern="0">
              <a:latin typeface="Arial"/>
              <a:ea typeface="Calibri" panose="020F0502020204030204" pitchFamily="34" charset="0"/>
              <a:cs typeface="Arial"/>
            </a:endParaRPr>
          </a:p>
          <a:p>
            <a:endParaRPr lang="en-US" kern="0">
              <a:effectLst/>
              <a:latin typeface="Arial"/>
              <a:ea typeface="Calibri" panose="020F0502020204030204" pitchFamily="34" charset="0"/>
              <a:cs typeface="Arial"/>
            </a:endParaRPr>
          </a:p>
          <a:p>
            <a:pPr marL="342900" indent="-342900">
              <a:buFont typeface="Arial" panose="020B0604020202020204" pitchFamily="34" charset="0"/>
              <a:buChar char="•"/>
            </a:pPr>
            <a:endParaRPr lang="en-US" kern="0">
              <a:latin typeface="Arial"/>
              <a:ea typeface="Calibri" panose="020F0502020204030204" pitchFamily="34" charset="0"/>
              <a:cs typeface="Arial"/>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0477"/>
            <a:ext cx="10861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err="1">
                <a:solidFill>
                  <a:srgbClr val="064276"/>
                </a:solidFill>
                <a:latin typeface="Helvetica"/>
                <a:cs typeface="Helvetica"/>
              </a:rPr>
              <a:t>Actualizaciones</a:t>
            </a:r>
            <a:r>
              <a:rPr lang="en-US" sz="3600" b="1">
                <a:solidFill>
                  <a:srgbClr val="064276"/>
                </a:solidFill>
                <a:latin typeface="Helvetica"/>
                <a:cs typeface="Helvetica"/>
              </a:rPr>
              <a:t> </a:t>
            </a:r>
            <a:r>
              <a:rPr lang="en-US" sz="3600" b="1" err="1">
                <a:solidFill>
                  <a:srgbClr val="064276"/>
                </a:solidFill>
                <a:latin typeface="Helvetica"/>
                <a:cs typeface="Helvetica"/>
              </a:rPr>
              <a:t>necesarias</a:t>
            </a:r>
            <a:endParaRPr kumimoji="0" lang="en-US" sz="1800" b="0" i="0" u="none" strike="noStrike" kern="1200" cap="none" spc="0" normalizeH="0" baseline="0" noProof="0">
              <a:ln>
                <a:noFill/>
              </a:ln>
              <a:solidFill>
                <a:srgbClr val="064276"/>
              </a:solidFill>
              <a:effectLst/>
              <a:uLnTx/>
              <a:uFillTx/>
              <a:latin typeface="Arial" panose="020B0604020202020204"/>
              <a:ea typeface="+mj-ea"/>
              <a:cs typeface="+mj-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18099639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609600" y="1410467"/>
            <a:ext cx="11192540" cy="4533322"/>
          </a:xfrm>
        </p:spPr>
        <p:txBody>
          <a:bodyPr lIns="91440" tIns="45720" rIns="91440" bIns="45720" anchor="t">
            <a:noAutofit/>
          </a:bodyPr>
          <a:lstStyle/>
          <a:p>
            <a:r>
              <a:rPr lang="en-US">
                <a:effectLst/>
                <a:latin typeface="Helvetica" panose="020B0604020202020204" pitchFamily="34" charset="0"/>
                <a:ea typeface="MS Mincho" panose="02020609040205080304" pitchFamily="49" charset="-128"/>
                <a:cs typeface="Helvetica" panose="020B0604020202020204" pitchFamily="34" charset="0"/>
              </a:rPr>
              <a:t>We want the ONE system and paper application to align.</a:t>
            </a:r>
          </a:p>
          <a:p>
            <a:pPr marL="1143000" lvl="1"/>
            <a:r>
              <a:rPr lang="en-US">
                <a:latin typeface="Helvetica" panose="020B0604020202020204" pitchFamily="34" charset="0"/>
                <a:ea typeface="MS Mincho" panose="02020609040205080304" pitchFamily="49" charset="-128"/>
                <a:cs typeface="Helvetica" panose="020B0604020202020204" pitchFamily="34" charset="0"/>
              </a:rPr>
              <a:t>We can adjust the wording of ONE system questions</a:t>
            </a:r>
          </a:p>
          <a:p>
            <a:pPr marL="1143000" lvl="1"/>
            <a:r>
              <a:rPr lang="en-US">
                <a:latin typeface="Helvetica" panose="020B0604020202020204" pitchFamily="34" charset="0"/>
                <a:ea typeface="MS Mincho" panose="02020609040205080304" pitchFamily="49" charset="-128"/>
                <a:cs typeface="Helvetica" panose="020B0604020202020204" pitchFamily="34" charset="0"/>
              </a:rPr>
              <a:t>Wording needs to pass policy, legal, and federal review.</a:t>
            </a:r>
          </a:p>
          <a:p>
            <a:pPr marL="1143000" lvl="1"/>
            <a:r>
              <a:rPr lang="en-US">
                <a:latin typeface="Helvetica" panose="020B0604020202020204" pitchFamily="34" charset="0"/>
                <a:ea typeface="MS Mincho" panose="02020609040205080304" pitchFamily="49" charset="-128"/>
                <a:cs typeface="Helvetica" panose="020B0604020202020204" pitchFamily="34" charset="0"/>
              </a:rPr>
              <a:t>Significant changes to ONE functionality, like adding a new question, are worth discussing for future changes but will likely exceed the scope of this project.</a:t>
            </a:r>
          </a:p>
          <a:p>
            <a:pPr marL="1143000" lvl="1"/>
            <a:r>
              <a:rPr lang="en-US">
                <a:latin typeface="Helvetica" panose="020B0604020202020204" pitchFamily="34" charset="0"/>
                <a:ea typeface="MS Mincho" panose="02020609040205080304" pitchFamily="49" charset="-128"/>
                <a:cs typeface="Helvetica" panose="020B0604020202020204" pitchFamily="34" charset="0"/>
              </a:rPr>
              <a:t>Reordering questions within a section may be possible in some cases, but system limitations may prevent it in others. </a:t>
            </a:r>
          </a:p>
          <a:p>
            <a:pPr marL="1143000" lvl="1"/>
            <a:r>
              <a:rPr lang="en-US">
                <a:latin typeface="Helvetica" panose="020B0604020202020204" pitchFamily="34" charset="0"/>
                <a:ea typeface="MS Mincho" panose="02020609040205080304" pitchFamily="49" charset="-128"/>
                <a:cs typeface="Helvetica" panose="020B0604020202020204" pitchFamily="34" charset="0"/>
              </a:rPr>
              <a:t>Any system changes we make need to stay in “work item” hour limits.</a:t>
            </a:r>
          </a:p>
          <a:p>
            <a:pPr marL="1143000" lvl="1"/>
            <a:endParaRPr lang="en-US">
              <a:latin typeface="Helvetica" panose="020B0604020202020204" pitchFamily="34" charset="0"/>
              <a:ea typeface="MS Mincho" panose="02020609040205080304" pitchFamily="49" charset="-128"/>
              <a:cs typeface="Helvetica" panose="020B0604020202020204" pitchFamily="34" charset="0"/>
            </a:endParaRPr>
          </a:p>
          <a:p>
            <a:pPr marL="1143000" lvl="1"/>
            <a:endParaRPr lang="en-US">
              <a:latin typeface="Helvetica" panose="020B0604020202020204" pitchFamily="34" charset="0"/>
              <a:ea typeface="MS Mincho" panose="02020609040205080304" pitchFamily="49" charset="-128"/>
              <a:cs typeface="Helvetica" panose="020B0604020202020204" pitchFamily="34" charset="0"/>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0477"/>
            <a:ext cx="10861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rgbClr val="064276"/>
                </a:solidFill>
                <a:latin typeface="Helvetica"/>
                <a:cs typeface="Helvetica"/>
              </a:rPr>
              <a:t>Limitations</a:t>
            </a:r>
            <a:endParaRPr kumimoji="0" lang="en-US" sz="1800" b="0" i="0" u="none" strike="noStrike" kern="1200" cap="none" spc="0" normalizeH="0" baseline="0" noProof="0">
              <a:ln>
                <a:noFill/>
              </a:ln>
              <a:solidFill>
                <a:srgbClr val="064276"/>
              </a:solidFill>
              <a:effectLst/>
              <a:uLnTx/>
              <a:uFillTx/>
              <a:latin typeface="Arial" panose="020B0604020202020204"/>
              <a:ea typeface="+mj-ea"/>
              <a:cs typeface="+mj-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3966666929"/>
      </p:ext>
    </p:extLst>
  </p:cSld>
  <p:clrMapOvr>
    <a:masterClrMapping/>
  </p:clrMapOvr>
  <p:extLst>
    <p:ext uri="{6950BFC3-D8DA-4A85-94F7-54DA5524770B}">
      <p188:commentRel xmlns:p188="http://schemas.microsoft.com/office/powerpoint/2018/8/main" r:id="rId4"/>
    </p:ext>
  </p:extLs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609600" y="1410467"/>
            <a:ext cx="11379200" cy="4533322"/>
          </a:xfrm>
        </p:spPr>
        <p:txBody>
          <a:bodyPr lIns="91440" tIns="45720" rIns="91440" bIns="45720" anchor="t">
            <a:noAutofit/>
          </a:bodyPr>
          <a:lstStyle/>
          <a:p>
            <a:r>
              <a:rPr lang="es-419">
                <a:effectLst/>
                <a:latin typeface="Helvetica" panose="020B0604020202020204" pitchFamily="34" charset="0"/>
                <a:ea typeface="MS Mincho" panose="02020609040205080304" pitchFamily="49" charset="-128"/>
                <a:cs typeface="Helvetica" panose="020B0604020202020204" pitchFamily="34" charset="0"/>
              </a:rPr>
              <a:t>Queremos que el sistema ONE y la solicitud en papel estén alineados</a:t>
            </a:r>
            <a:r>
              <a:rPr lang="en-US">
                <a:effectLst/>
                <a:latin typeface="Helvetica" panose="020B0604020202020204" pitchFamily="34" charset="0"/>
                <a:ea typeface="MS Mincho" panose="02020609040205080304" pitchFamily="49" charset="-128"/>
                <a:cs typeface="Helvetica" panose="020B0604020202020204" pitchFamily="34" charset="0"/>
              </a:rPr>
              <a:t>.</a:t>
            </a:r>
          </a:p>
          <a:p>
            <a:pPr marL="396875" lvl="1" indent="-285750">
              <a:tabLst>
                <a:tab pos="285750" algn="l"/>
              </a:tabLst>
            </a:pPr>
            <a:r>
              <a:rPr lang="es-419">
                <a:latin typeface="Helvetica" panose="020B0604020202020204" pitchFamily="34" charset="0"/>
                <a:ea typeface="MS Mincho" panose="02020609040205080304" pitchFamily="49" charset="-128"/>
                <a:cs typeface="Helvetica" panose="020B0604020202020204" pitchFamily="34" charset="0"/>
              </a:rPr>
              <a:t>Podemos editar la terminología que usamos en las preguntas del sistema ONE.</a:t>
            </a:r>
          </a:p>
          <a:p>
            <a:pPr marL="396875" lvl="1" indent="-285750">
              <a:tabLst>
                <a:tab pos="285750" algn="l"/>
              </a:tabLst>
            </a:pPr>
            <a:r>
              <a:rPr lang="es-419">
                <a:latin typeface="Helvetica" panose="020B0604020202020204" pitchFamily="34" charset="0"/>
                <a:ea typeface="MS Mincho" panose="02020609040205080304" pitchFamily="49" charset="-128"/>
                <a:cs typeface="Helvetica" panose="020B0604020202020204" pitchFamily="34" charset="0"/>
              </a:rPr>
              <a:t>Los cambios necesitan pasar la revisión de </a:t>
            </a:r>
            <a:r>
              <a:rPr lang="es-419" err="1">
                <a:latin typeface="Helvetica" panose="020B0604020202020204" pitchFamily="34" charset="0"/>
                <a:ea typeface="MS Mincho" panose="02020609040205080304" pitchFamily="49" charset="-128"/>
                <a:cs typeface="Helvetica" panose="020B0604020202020204" pitchFamily="34" charset="0"/>
              </a:rPr>
              <a:t>pólicas</a:t>
            </a:r>
            <a:r>
              <a:rPr lang="es-419">
                <a:latin typeface="Helvetica" panose="020B0604020202020204" pitchFamily="34" charset="0"/>
                <a:ea typeface="MS Mincho" panose="02020609040205080304" pitchFamily="49" charset="-128"/>
                <a:cs typeface="Helvetica" panose="020B0604020202020204" pitchFamily="34" charset="0"/>
              </a:rPr>
              <a:t>, legal y federal.</a:t>
            </a:r>
            <a:endParaRPr lang="en-US">
              <a:latin typeface="Helvetica" panose="020B0604020202020204" pitchFamily="34" charset="0"/>
              <a:ea typeface="MS Mincho" panose="02020609040205080304" pitchFamily="49" charset="-128"/>
              <a:cs typeface="Helvetica" panose="020B0604020202020204" pitchFamily="34" charset="0"/>
            </a:endParaRPr>
          </a:p>
          <a:p>
            <a:pPr marL="396875" lvl="1" indent="-285750">
              <a:tabLst>
                <a:tab pos="285750" algn="l"/>
              </a:tabLst>
            </a:pPr>
            <a:r>
              <a:rPr lang="es-419">
                <a:latin typeface="Helvetica" panose="020B0604020202020204" pitchFamily="34" charset="0"/>
                <a:ea typeface="MS Mincho" panose="02020609040205080304" pitchFamily="49" charset="-128"/>
                <a:cs typeface="Helvetica" panose="020B0604020202020204" pitchFamily="34" charset="0"/>
              </a:rPr>
              <a:t>Los cambios significativos en la funcionalidad de ONE, como agregar una pregunta nueva, se podrán considerar para cambios en el futuro, pero probablemente no se podrán hacer como parte de este proyecto de actualización. </a:t>
            </a:r>
          </a:p>
          <a:p>
            <a:pPr marL="396875" lvl="1" indent="-285750">
              <a:tabLst>
                <a:tab pos="285750" algn="l"/>
              </a:tabLst>
            </a:pPr>
            <a:r>
              <a:rPr lang="es-419">
                <a:latin typeface="Helvetica" panose="020B0604020202020204" pitchFamily="34" charset="0"/>
                <a:ea typeface="MS Mincho" panose="02020609040205080304" pitchFamily="49" charset="-128"/>
                <a:cs typeface="Helvetica" panose="020B0604020202020204" pitchFamily="34" charset="0"/>
              </a:rPr>
              <a:t>Reordenar preguntas dentro de una sección puede ser posible en algunos casos, pero las limitaciones del sistema pueden impedirlo en otros</a:t>
            </a:r>
            <a:r>
              <a:rPr lang="en-US">
                <a:latin typeface="Helvetica" panose="020B0604020202020204" pitchFamily="34" charset="0"/>
                <a:ea typeface="MS Mincho" panose="02020609040205080304" pitchFamily="49" charset="-128"/>
                <a:cs typeface="Helvetica" panose="020B0604020202020204" pitchFamily="34" charset="0"/>
              </a:rPr>
              <a:t>. </a:t>
            </a:r>
          </a:p>
          <a:p>
            <a:pPr marL="396875" lvl="1" indent="-285750">
              <a:tabLst>
                <a:tab pos="285750" algn="l"/>
              </a:tabLst>
            </a:pPr>
            <a:r>
              <a:rPr lang="es-MX">
                <a:latin typeface="Helvetica" panose="020B0604020202020204" pitchFamily="34" charset="0"/>
                <a:ea typeface="MS Mincho" panose="02020609040205080304" pitchFamily="49" charset="-128"/>
                <a:cs typeface="Helvetica" panose="020B0604020202020204" pitchFamily="34" charset="0"/>
              </a:rPr>
              <a:t>Cualquier cambio en el sistema que hagamos debe mantenerse dentro de los límites de tiempo que hay para este proyecto.</a:t>
            </a:r>
          </a:p>
          <a:p>
            <a:pPr marL="1143000" lvl="1"/>
            <a:endParaRPr lang="en-US">
              <a:latin typeface="Helvetica" panose="020B0604020202020204" pitchFamily="34" charset="0"/>
              <a:ea typeface="MS Mincho" panose="02020609040205080304" pitchFamily="49" charset="-128"/>
              <a:cs typeface="Helvetica" panose="020B0604020202020204" pitchFamily="34" charset="0"/>
            </a:endParaRPr>
          </a:p>
          <a:p>
            <a:pPr marL="1143000" lvl="1"/>
            <a:endParaRPr lang="en-US">
              <a:latin typeface="Helvetica" panose="020B0604020202020204" pitchFamily="34" charset="0"/>
              <a:ea typeface="MS Mincho" panose="02020609040205080304" pitchFamily="49" charset="-128"/>
              <a:cs typeface="Helvetica" panose="020B0604020202020204" pitchFamily="34" charset="0"/>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0477"/>
            <a:ext cx="10861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err="1">
                <a:solidFill>
                  <a:srgbClr val="064276"/>
                </a:solidFill>
                <a:latin typeface="Helvetica"/>
                <a:cs typeface="Helvetica"/>
              </a:rPr>
              <a:t>Limitaciones</a:t>
            </a:r>
            <a:endParaRPr kumimoji="0" lang="en-US" sz="1800" b="0" i="0" u="none" strike="noStrike" kern="1200" cap="none" spc="0" normalizeH="0" baseline="0" noProof="0">
              <a:ln>
                <a:noFill/>
              </a:ln>
              <a:solidFill>
                <a:srgbClr val="064276"/>
              </a:solidFill>
              <a:effectLst/>
              <a:uLnTx/>
              <a:uFillTx/>
              <a:latin typeface="Arial" panose="020B0604020202020204"/>
              <a:ea typeface="+mj-ea"/>
              <a:cs typeface="+mj-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18447534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609600" y="1410467"/>
            <a:ext cx="11192540" cy="4533322"/>
          </a:xfrm>
        </p:spPr>
        <p:txBody>
          <a:bodyPr lIns="91440" tIns="45720" rIns="91440" bIns="45720" anchor="t">
            <a:noAutofit/>
          </a:bodyPr>
          <a:lstStyle/>
          <a:p>
            <a:r>
              <a:rPr lang="en-US">
                <a:latin typeface="Helvetica" panose="020B0604020202020204" pitchFamily="34" charset="0"/>
                <a:ea typeface="MS Mincho" panose="02020609040205080304" pitchFamily="49" charset="-128"/>
                <a:cs typeface="Helvetica" panose="020B0604020202020204" pitchFamily="34" charset="0"/>
              </a:rPr>
              <a:t>Partners often favor ONE and may use paper applications as a backup when ONE is down or sometimes receive packets from clients; in both situations may find themselves in a place of copying information from paper to ONE.</a:t>
            </a:r>
          </a:p>
          <a:p>
            <a:pPr marL="1143000" lvl="1"/>
            <a:r>
              <a:rPr lang="en-US">
                <a:latin typeface="Helvetica" panose="020B0604020202020204" pitchFamily="34" charset="0"/>
                <a:ea typeface="MS Mincho" panose="02020609040205080304" pitchFamily="49" charset="-128"/>
                <a:cs typeface="Helvetica" panose="020B0604020202020204" pitchFamily="34" charset="0"/>
              </a:rPr>
              <a:t>Reordering questions to align completely with ONE was once attempted with a complicated history</a:t>
            </a:r>
          </a:p>
          <a:p>
            <a:pPr marL="1143000" lvl="1"/>
            <a:r>
              <a:rPr lang="en-US">
                <a:latin typeface="Helvetica" panose="020B0604020202020204" pitchFamily="34" charset="0"/>
                <a:ea typeface="MS Mincho" panose="02020609040205080304" pitchFamily="49" charset="-128"/>
                <a:cs typeface="Helvetica" panose="020B0604020202020204" pitchFamily="34" charset="0"/>
              </a:rPr>
              <a:t>Contact information vs household member pages</a:t>
            </a:r>
            <a:br>
              <a:rPr lang="en-US">
                <a:latin typeface="Helvetica" panose="020B0604020202020204" pitchFamily="34" charset="0"/>
                <a:ea typeface="MS Mincho" panose="02020609040205080304" pitchFamily="49" charset="-128"/>
                <a:cs typeface="Helvetica" panose="020B0604020202020204" pitchFamily="34" charset="0"/>
              </a:rPr>
            </a:br>
            <a:endParaRPr lang="en-US">
              <a:latin typeface="Helvetica" panose="020B0604020202020204" pitchFamily="34" charset="0"/>
              <a:ea typeface="MS Mincho" panose="02020609040205080304" pitchFamily="49" charset="-128"/>
              <a:cs typeface="Helvetica" panose="020B0604020202020204" pitchFamily="34" charset="0"/>
            </a:endParaRPr>
          </a:p>
          <a:p>
            <a:r>
              <a:rPr lang="en-US">
                <a:latin typeface="Helvetica" panose="020B0604020202020204" pitchFamily="34" charset="0"/>
                <a:ea typeface="MS Mincho" panose="02020609040205080304" pitchFamily="49" charset="-128"/>
                <a:cs typeface="Helvetica" panose="020B0604020202020204" pitchFamily="34" charset="0"/>
              </a:rPr>
              <a:t>Large families: current 4 household member pages, and four dependent lines, with instructions to copy pages or attach loose paper.</a:t>
            </a:r>
          </a:p>
          <a:p>
            <a:pPr marL="1143000" lvl="1"/>
            <a:r>
              <a:rPr lang="en-US">
                <a:latin typeface="Helvetica" panose="020B0604020202020204" pitchFamily="34" charset="0"/>
                <a:ea typeface="MS Mincho" panose="02020609040205080304" pitchFamily="49" charset="-128"/>
                <a:cs typeface="Helvetica" panose="020B0604020202020204" pitchFamily="34" charset="0"/>
              </a:rPr>
              <a:t>Would separate printable pages for members or partners be worthwhile?</a:t>
            </a:r>
            <a:endParaRPr lang="en-US">
              <a:effectLst/>
              <a:latin typeface="Helvetica" panose="020B0604020202020204" pitchFamily="34" charset="0"/>
              <a:ea typeface="MS Mincho" panose="02020609040205080304" pitchFamily="49" charset="-128"/>
              <a:cs typeface="Helvetica" panose="020B0604020202020204" pitchFamily="34" charset="0"/>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0477"/>
            <a:ext cx="10861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rgbClr val="064276"/>
                </a:solidFill>
                <a:latin typeface="Helvetica"/>
                <a:cs typeface="Helvetica"/>
              </a:rPr>
              <a:t>Keeping in mind partner specific needs</a:t>
            </a:r>
            <a:endParaRPr kumimoji="0" lang="en-US" sz="1800" b="0" i="0" u="none" strike="noStrike" kern="1200" cap="none" spc="0" normalizeH="0" baseline="0" noProof="0">
              <a:ln>
                <a:noFill/>
              </a:ln>
              <a:solidFill>
                <a:srgbClr val="064276"/>
              </a:solidFill>
              <a:effectLst/>
              <a:uLnTx/>
              <a:uFillTx/>
              <a:latin typeface="Arial" panose="020B0604020202020204"/>
              <a:ea typeface="+mj-ea"/>
              <a:cs typeface="+mj-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538322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059FF-B8EF-4D9B-9C94-EDE6E9A13D5A}"/>
              </a:ext>
            </a:extLst>
          </p:cNvPr>
          <p:cNvSpPr>
            <a:spLocks noGrp="1"/>
          </p:cNvSpPr>
          <p:nvPr>
            <p:ph idx="1"/>
          </p:nvPr>
        </p:nvSpPr>
        <p:spPr>
          <a:xfrm>
            <a:off x="609600" y="1249098"/>
            <a:ext cx="11192540" cy="4533322"/>
          </a:xfrm>
        </p:spPr>
        <p:txBody>
          <a:bodyPr lIns="91440" tIns="45720" rIns="91440" bIns="45720" anchor="t">
            <a:noAutofit/>
          </a:bodyPr>
          <a:lstStyle/>
          <a:p>
            <a:r>
              <a:rPr lang="es-419" sz="2300">
                <a:latin typeface="Helvetica" panose="020B0604020202020204" pitchFamily="34" charset="0"/>
                <a:ea typeface="MS Mincho" panose="02020609040205080304" pitchFamily="49" charset="-128"/>
                <a:cs typeface="Helvetica" panose="020B0604020202020204" pitchFamily="34" charset="0"/>
              </a:rPr>
              <a:t>Los socios a menudo prefieren el portal del solicitante ONE y pueden usar las solicitudes en papel como respaldo cuando ONE no está disponible o a veces reciben paquetes de los clientes; en ambas situaciones pueden encontrarse en la necesidad de copiar información de la solicitud en papel al sistema ONE</a:t>
            </a:r>
            <a:r>
              <a:rPr lang="en-US" sz="2300">
                <a:latin typeface="Helvetica" panose="020B0604020202020204" pitchFamily="34" charset="0"/>
                <a:ea typeface="MS Mincho" panose="02020609040205080304" pitchFamily="49" charset="-128"/>
                <a:cs typeface="Helvetica" panose="020B0604020202020204" pitchFamily="34" charset="0"/>
              </a:rPr>
              <a:t>.</a:t>
            </a:r>
          </a:p>
          <a:p>
            <a:pPr marL="461963" lvl="1" indent="-230188"/>
            <a:r>
              <a:rPr lang="es-419" sz="2300">
                <a:latin typeface="Helvetica" panose="020B0604020202020204" pitchFamily="34" charset="0"/>
                <a:ea typeface="MS Mincho" panose="02020609040205080304" pitchFamily="49" charset="-128"/>
                <a:cs typeface="Helvetica" panose="020B0604020202020204" pitchFamily="34" charset="0"/>
              </a:rPr>
              <a:t>En el pasado se ha intentado reordenar el formato de las preguntas en la solicitud de papel para  alinearlas con el sistema ONE pero hubo complicaciones. Por ejemplo: </a:t>
            </a:r>
          </a:p>
          <a:p>
            <a:pPr marL="919163" lvl="2" indent="-230188">
              <a:spcAft>
                <a:spcPts val="800"/>
              </a:spcAft>
            </a:pPr>
            <a:r>
              <a:rPr lang="es-419" sz="2300">
                <a:latin typeface="Helvetica" panose="020B0604020202020204" pitchFamily="34" charset="0"/>
                <a:ea typeface="MS Mincho" panose="02020609040205080304" pitchFamily="49" charset="-128"/>
                <a:cs typeface="Helvetica" panose="020B0604020202020204" pitchFamily="34" charset="0"/>
              </a:rPr>
              <a:t>La ubicación de la información de contacto y la información de los miembros del hogar.</a:t>
            </a:r>
          </a:p>
          <a:p>
            <a:pPr marL="919163" lvl="2" indent="-230188">
              <a:spcAft>
                <a:spcPts val="800"/>
              </a:spcAft>
            </a:pPr>
            <a:r>
              <a:rPr lang="es-419" sz="2300">
                <a:latin typeface="Helvetica" panose="020B0604020202020204" pitchFamily="34" charset="0"/>
                <a:ea typeface="MS Mincho" panose="02020609040205080304" pitchFamily="49" charset="-128"/>
                <a:cs typeface="Helvetica" panose="020B0604020202020204" pitchFamily="34" charset="0"/>
              </a:rPr>
              <a:t>El numero de paginas necesarias para añadir a miembros del hogar cuando hay muchas personas que forman parte del hogar (actualmente solo incluye espacio para 4, pero se recomienda imprimir más si es necesario).</a:t>
            </a:r>
          </a:p>
          <a:p>
            <a:pPr marL="919163" lvl="2" indent="-230188">
              <a:spcAft>
                <a:spcPts val="800"/>
              </a:spcAft>
            </a:pPr>
            <a:r>
              <a:rPr lang="es-419" sz="2300">
                <a:latin typeface="Helvetica" panose="020B0604020202020204" pitchFamily="34" charset="0"/>
                <a:ea typeface="MS Mincho" panose="02020609040205080304" pitchFamily="49" charset="-128"/>
                <a:cs typeface="Helvetica" panose="020B0604020202020204" pitchFamily="34" charset="0"/>
              </a:rPr>
              <a:t>¿Sería útil tener páginas imprimibles separadas para miembros o socios?</a:t>
            </a:r>
            <a:endParaRPr lang="en-US" sz="2300">
              <a:effectLst/>
              <a:latin typeface="Helvetica" panose="020B0604020202020204" pitchFamily="34" charset="0"/>
              <a:ea typeface="MS Mincho" panose="02020609040205080304" pitchFamily="49" charset="-128"/>
              <a:cs typeface="Helvetica" panose="020B0604020202020204" pitchFamily="34" charset="0"/>
            </a:endParaRPr>
          </a:p>
        </p:txBody>
      </p:sp>
      <p:sp>
        <p:nvSpPr>
          <p:cNvPr id="3" name="Title 11">
            <a:extLst>
              <a:ext uri="{FF2B5EF4-FFF2-40B4-BE49-F238E27FC236}">
                <a16:creationId xmlns:a16="http://schemas.microsoft.com/office/drawing/2014/main" id="{C8028017-96E9-C995-4216-89CE5E71BF1F}"/>
              </a:ext>
            </a:extLst>
          </p:cNvPr>
          <p:cNvSpPr txBox="1">
            <a:spLocks/>
          </p:cNvSpPr>
          <p:nvPr/>
        </p:nvSpPr>
        <p:spPr>
          <a:xfrm>
            <a:off x="556267" y="550477"/>
            <a:ext cx="1086137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2800" b="1">
                <a:solidFill>
                  <a:srgbClr val="064276"/>
                </a:solidFill>
                <a:latin typeface="Helvetica"/>
                <a:cs typeface="Helvetica"/>
              </a:rPr>
              <a:t>Teniendo en cuenta las necesidades específicas de los socios</a:t>
            </a:r>
            <a:endParaRPr kumimoji="0" lang="en-US" sz="2800" b="0" i="0" u="none" strike="noStrike" kern="1200" cap="none" spc="0" normalizeH="0" baseline="0" noProof="0">
              <a:ln>
                <a:noFill/>
              </a:ln>
              <a:solidFill>
                <a:srgbClr val="064276"/>
              </a:solidFill>
              <a:effectLst/>
              <a:uLnTx/>
              <a:uFillTx/>
              <a:latin typeface="Arial" panose="020B0604020202020204"/>
              <a:ea typeface="+mj-ea"/>
              <a:cs typeface="+mj-cs"/>
            </a:endParaRPr>
          </a:p>
        </p:txBody>
      </p:sp>
      <p:cxnSp>
        <p:nvCxnSpPr>
          <p:cNvPr id="5" name="Straight Connector 4">
            <a:extLst>
              <a:ext uri="{FF2B5EF4-FFF2-40B4-BE49-F238E27FC236}">
                <a16:creationId xmlns:a16="http://schemas.microsoft.com/office/drawing/2014/main" id="{0A93FEA1-F4A6-3026-9FFD-D512DD60A5A7}"/>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4ACB3-5E59-A314-1F84-C6954B28BE06}"/>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custDataLst>
      <p:tags r:id="rId1"/>
    </p:custDataLst>
    <p:extLst>
      <p:ext uri="{BB962C8B-B14F-4D97-AF65-F5344CB8AC3E}">
        <p14:creationId xmlns:p14="http://schemas.microsoft.com/office/powerpoint/2010/main" val="225389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C17EB74F-9E95-3A01-D07E-946E48A0BA24}"/>
              </a:ext>
            </a:extLst>
          </p:cNvPr>
          <p:cNvSpPr/>
          <p:nvPr/>
        </p:nvSpPr>
        <p:spPr>
          <a:xfrm>
            <a:off x="556268" y="3917910"/>
            <a:ext cx="11139062" cy="2369191"/>
          </a:xfrm>
          <a:prstGeom prst="roundRect">
            <a:avLst>
              <a:gd name="adj" fmla="val 6007"/>
            </a:avLst>
          </a:prstGeom>
          <a:solidFill>
            <a:srgbClr val="FCB53B">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Same Side Corner Rectangle 18">
            <a:extLst>
              <a:ext uri="{FF2B5EF4-FFF2-40B4-BE49-F238E27FC236}">
                <a16:creationId xmlns:a16="http://schemas.microsoft.com/office/drawing/2014/main" id="{9A3CDEAA-E4D7-E9E3-AEA6-8BBD1CFF09D6}"/>
              </a:ext>
            </a:extLst>
          </p:cNvPr>
          <p:cNvSpPr/>
          <p:nvPr/>
        </p:nvSpPr>
        <p:spPr>
          <a:xfrm>
            <a:off x="556268" y="3917911"/>
            <a:ext cx="11139063" cy="696691"/>
          </a:xfrm>
          <a:prstGeom prst="round2SameRect">
            <a:avLst/>
          </a:prstGeom>
          <a:solidFill>
            <a:srgbClr val="EC5A2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81F74658-FA70-F72E-7F79-476E7DA2F1EA}"/>
              </a:ext>
            </a:extLst>
          </p:cNvPr>
          <p:cNvSpPr/>
          <p:nvPr/>
        </p:nvSpPr>
        <p:spPr>
          <a:xfrm>
            <a:off x="556268" y="1441456"/>
            <a:ext cx="11139062" cy="2389720"/>
          </a:xfrm>
          <a:prstGeom prst="roundRect">
            <a:avLst>
              <a:gd name="adj" fmla="val 6007"/>
            </a:avLst>
          </a:prstGeom>
          <a:solidFill>
            <a:srgbClr val="D6DBE9">
              <a:alpha val="70494"/>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Same Side Corner Rectangle 17">
            <a:extLst>
              <a:ext uri="{FF2B5EF4-FFF2-40B4-BE49-F238E27FC236}">
                <a16:creationId xmlns:a16="http://schemas.microsoft.com/office/drawing/2014/main" id="{4A94A996-1686-5753-CAC7-DA23E923FCFE}"/>
              </a:ext>
            </a:extLst>
          </p:cNvPr>
          <p:cNvSpPr/>
          <p:nvPr/>
        </p:nvSpPr>
        <p:spPr>
          <a:xfrm>
            <a:off x="556268" y="1441456"/>
            <a:ext cx="11139063" cy="696691"/>
          </a:xfrm>
          <a:prstGeom prst="round2SameRect">
            <a:avLst/>
          </a:prstGeom>
          <a:solidFill>
            <a:srgbClr val="06427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3B9759C3-EEB6-A7C3-6C06-E05EB005059A}"/>
              </a:ext>
            </a:extLst>
          </p:cNvPr>
          <p:cNvSpPr/>
          <p:nvPr/>
        </p:nvSpPr>
        <p:spPr>
          <a:xfrm>
            <a:off x="556268" y="2138146"/>
            <a:ext cx="11139062" cy="1693031"/>
          </a:xfrm>
          <a:custGeom>
            <a:avLst/>
            <a:gdLst>
              <a:gd name="connsiteX0" fmla="*/ 0 w 10972799"/>
              <a:gd name="connsiteY0" fmla="*/ 0 h 1076400"/>
              <a:gd name="connsiteX1" fmla="*/ 10972799 w 10972799"/>
              <a:gd name="connsiteY1" fmla="*/ 0 h 1076400"/>
              <a:gd name="connsiteX2" fmla="*/ 10972799 w 10972799"/>
              <a:gd name="connsiteY2" fmla="*/ 1076400 h 1076400"/>
              <a:gd name="connsiteX3" fmla="*/ 0 w 10972799"/>
              <a:gd name="connsiteY3" fmla="*/ 1076400 h 1076400"/>
              <a:gd name="connsiteX4" fmla="*/ 0 w 10972799"/>
              <a:gd name="connsiteY4" fmla="*/ 0 h 10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799" h="1076400">
                <a:moveTo>
                  <a:pt x="0" y="0"/>
                </a:moveTo>
                <a:lnTo>
                  <a:pt x="10972799" y="0"/>
                </a:lnTo>
                <a:lnTo>
                  <a:pt x="10972799" y="1076400"/>
                </a:lnTo>
                <a:lnTo>
                  <a:pt x="0" y="1076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8386" tIns="35560" rIns="199136" bIns="35560" numCol="1" spcCol="1270" anchor="ctr" anchorCtr="0">
            <a:noAutofit/>
          </a:bodyPr>
          <a:lstStyle/>
          <a:p>
            <a:pPr marL="285750" lvl="1" indent="-285750" defTabSz="1244600">
              <a:lnSpc>
                <a:spcPct val="90000"/>
              </a:lnSpc>
              <a:spcBef>
                <a:spcPct val="0"/>
              </a:spcBef>
              <a:spcAft>
                <a:spcPct val="20000"/>
              </a:spcAft>
              <a:buFontTx/>
              <a:buChar char="•"/>
            </a:pPr>
            <a:r>
              <a:rPr lang="en-US" sz="2800" kern="1200" err="1">
                <a:solidFill>
                  <a:srgbClr val="000000"/>
                </a:solidFill>
                <a:latin typeface="Helvetica" pitchFamily="2" charset="0"/>
              </a:rPr>
              <a:t>Administrado</a:t>
            </a:r>
            <a:r>
              <a:rPr lang="en-US" sz="2800" kern="1200">
                <a:solidFill>
                  <a:srgbClr val="000000"/>
                </a:solidFill>
                <a:latin typeface="Helvetica" pitchFamily="2" charset="0"/>
              </a:rPr>
              <a:t> </a:t>
            </a:r>
            <a:r>
              <a:rPr lang="en-US" sz="2800" kern="1200" err="1">
                <a:solidFill>
                  <a:srgbClr val="000000"/>
                </a:solidFill>
                <a:latin typeface="Helvetica" pitchFamily="2" charset="0"/>
              </a:rPr>
              <a:t>exclusivamente</a:t>
            </a:r>
            <a:r>
              <a:rPr lang="en-US" sz="2800" kern="1200">
                <a:solidFill>
                  <a:srgbClr val="000000"/>
                </a:solidFill>
                <a:latin typeface="Helvetica" pitchFamily="2" charset="0"/>
              </a:rPr>
              <a:t> </a:t>
            </a:r>
            <a:r>
              <a:rPr lang="en-US" sz="2800" kern="1200" err="1">
                <a:solidFill>
                  <a:srgbClr val="000000"/>
                </a:solidFill>
                <a:latin typeface="Helvetica" pitchFamily="2" charset="0"/>
              </a:rPr>
              <a:t>por</a:t>
            </a:r>
            <a:r>
              <a:rPr lang="en-US" sz="2800" kern="1200">
                <a:solidFill>
                  <a:srgbClr val="000000"/>
                </a:solidFill>
                <a:latin typeface="Helvetica" pitchFamily="2" charset="0"/>
              </a:rPr>
              <a:t> </a:t>
            </a:r>
            <a:r>
              <a:rPr lang="en-US" sz="2800" err="1">
                <a:solidFill>
                  <a:srgbClr val="000000"/>
                </a:solidFill>
                <a:latin typeface="Helvetica" pitchFamily="2" charset="0"/>
              </a:rPr>
              <a:t>O</a:t>
            </a:r>
            <a:r>
              <a:rPr lang="en-US" sz="2800" kern="1200" err="1">
                <a:solidFill>
                  <a:srgbClr val="000000"/>
                </a:solidFill>
                <a:latin typeface="Helvetica" pitchFamily="2" charset="0"/>
              </a:rPr>
              <a:t>rganizaciones</a:t>
            </a:r>
            <a:r>
              <a:rPr lang="en-US" sz="2800" kern="1200">
                <a:solidFill>
                  <a:srgbClr val="000000"/>
                </a:solidFill>
                <a:latin typeface="Helvetica" pitchFamily="2" charset="0"/>
              </a:rPr>
              <a:t> de </a:t>
            </a:r>
            <a:r>
              <a:rPr lang="en-US" sz="2800" err="1">
                <a:solidFill>
                  <a:srgbClr val="000000"/>
                </a:solidFill>
                <a:latin typeface="Helvetica" pitchFamily="2" charset="0"/>
              </a:rPr>
              <a:t>A</a:t>
            </a:r>
            <a:r>
              <a:rPr lang="en-US" sz="2800" kern="1200" err="1">
                <a:solidFill>
                  <a:srgbClr val="000000"/>
                </a:solidFill>
                <a:latin typeface="Helvetica" pitchFamily="2" charset="0"/>
              </a:rPr>
              <a:t>tención</a:t>
            </a:r>
            <a:r>
              <a:rPr lang="en-US" sz="2800" kern="1200">
                <a:solidFill>
                  <a:srgbClr val="000000"/>
                </a:solidFill>
                <a:latin typeface="Helvetica" pitchFamily="2" charset="0"/>
              </a:rPr>
              <a:t> </a:t>
            </a:r>
            <a:r>
              <a:rPr lang="en-US" sz="2800" err="1">
                <a:solidFill>
                  <a:srgbClr val="000000"/>
                </a:solidFill>
                <a:latin typeface="Helvetica" pitchFamily="2" charset="0"/>
              </a:rPr>
              <a:t>C</a:t>
            </a:r>
            <a:r>
              <a:rPr lang="en-US" sz="2800" kern="1200" err="1">
                <a:solidFill>
                  <a:srgbClr val="000000"/>
                </a:solidFill>
                <a:latin typeface="Helvetica" pitchFamily="2" charset="0"/>
              </a:rPr>
              <a:t>oordinada</a:t>
            </a:r>
            <a:r>
              <a:rPr lang="en-US" sz="2800">
                <a:solidFill>
                  <a:srgbClr val="000000"/>
                </a:solidFill>
                <a:latin typeface="Helvetica" pitchFamily="2" charset="0"/>
              </a:rPr>
              <a:t> (</a:t>
            </a:r>
            <a:r>
              <a:rPr lang="en-US" sz="2800" kern="1200">
                <a:solidFill>
                  <a:srgbClr val="000000"/>
                </a:solidFill>
                <a:latin typeface="Helvetica" pitchFamily="2" charset="0"/>
              </a:rPr>
              <a:t>CCOs, </a:t>
            </a:r>
            <a:r>
              <a:rPr lang="en-US" sz="2800" kern="1200" err="1">
                <a:solidFill>
                  <a:srgbClr val="000000"/>
                </a:solidFill>
                <a:latin typeface="Helvetica" pitchFamily="2" charset="0"/>
              </a:rPr>
              <a:t>por</a:t>
            </a:r>
            <a:r>
              <a:rPr lang="en-US" sz="2800" kern="1200">
                <a:solidFill>
                  <a:srgbClr val="000000"/>
                </a:solidFill>
                <a:latin typeface="Helvetica" pitchFamily="2" charset="0"/>
              </a:rPr>
              <a:t> sus </a:t>
            </a:r>
            <a:r>
              <a:rPr lang="en-US" sz="2800" kern="1200" err="1">
                <a:solidFill>
                  <a:srgbClr val="000000"/>
                </a:solidFill>
                <a:latin typeface="Helvetica" pitchFamily="2" charset="0"/>
              </a:rPr>
              <a:t>singlas</a:t>
            </a:r>
            <a:r>
              <a:rPr lang="en-US" sz="2800" kern="1200">
                <a:solidFill>
                  <a:srgbClr val="000000"/>
                </a:solidFill>
                <a:latin typeface="Helvetica" pitchFamily="2" charset="0"/>
              </a:rPr>
              <a:t> </a:t>
            </a:r>
            <a:r>
              <a:rPr lang="en-US" sz="2800" kern="1200" err="1">
                <a:solidFill>
                  <a:srgbClr val="000000"/>
                </a:solidFill>
                <a:latin typeface="Helvetica" pitchFamily="2" charset="0"/>
              </a:rPr>
              <a:t>en</a:t>
            </a:r>
            <a:r>
              <a:rPr lang="en-US" sz="2800" kern="1200">
                <a:solidFill>
                  <a:srgbClr val="000000"/>
                </a:solidFill>
                <a:latin typeface="Helvetica" pitchFamily="2" charset="0"/>
              </a:rPr>
              <a:t> ingl</a:t>
            </a:r>
            <a:r>
              <a:rPr lang="en-US" sz="2800">
                <a:solidFill>
                  <a:srgbClr val="000000"/>
                </a:solidFill>
                <a:latin typeface="Helvetica" pitchFamily="2" charset="0"/>
              </a:rPr>
              <a:t>é</a:t>
            </a:r>
            <a:r>
              <a:rPr lang="en-US" sz="2800" kern="1200">
                <a:solidFill>
                  <a:srgbClr val="000000"/>
                </a:solidFill>
                <a:latin typeface="Helvetica" pitchFamily="2" charset="0"/>
              </a:rPr>
              <a:t>s)</a:t>
            </a:r>
          </a:p>
          <a:p>
            <a:pPr marL="285750" lvl="1" indent="-285750" defTabSz="1244600">
              <a:lnSpc>
                <a:spcPct val="90000"/>
              </a:lnSpc>
              <a:spcBef>
                <a:spcPct val="0"/>
              </a:spcBef>
              <a:spcAft>
                <a:spcPct val="20000"/>
              </a:spcAft>
              <a:buChar char="•"/>
            </a:pPr>
            <a:r>
              <a:rPr lang="en-US" sz="2800">
                <a:solidFill>
                  <a:srgbClr val="000000"/>
                </a:solidFill>
                <a:latin typeface="Helvetica" pitchFamily="2" charset="0"/>
              </a:rPr>
              <a:t>No hay </a:t>
            </a:r>
            <a:r>
              <a:rPr lang="en-US" sz="2800" err="1">
                <a:solidFill>
                  <a:srgbClr val="000000"/>
                </a:solidFill>
                <a:latin typeface="Helvetica" pitchFamily="2" charset="0"/>
              </a:rPr>
              <a:t>opción</a:t>
            </a:r>
            <a:r>
              <a:rPr lang="en-US" sz="2800">
                <a:solidFill>
                  <a:srgbClr val="000000"/>
                </a:solidFill>
                <a:latin typeface="Helvetica" pitchFamily="2" charset="0"/>
              </a:rPr>
              <a:t> para </a:t>
            </a:r>
            <a:r>
              <a:rPr lang="en-US" sz="2800" err="1">
                <a:solidFill>
                  <a:srgbClr val="000000"/>
                </a:solidFill>
                <a:latin typeface="Helvetica" pitchFamily="2" charset="0"/>
              </a:rPr>
              <a:t>Tarjeta</a:t>
            </a:r>
            <a:r>
              <a:rPr lang="en-US" sz="2800">
                <a:solidFill>
                  <a:srgbClr val="000000"/>
                </a:solidFill>
                <a:latin typeface="Helvetica" pitchFamily="2" charset="0"/>
              </a:rPr>
              <a:t> </a:t>
            </a:r>
            <a:r>
              <a:rPr lang="en-US" sz="2800" err="1">
                <a:solidFill>
                  <a:srgbClr val="000000"/>
                </a:solidFill>
                <a:latin typeface="Helvetica" pitchFamily="2" charset="0"/>
              </a:rPr>
              <a:t>Abierta</a:t>
            </a:r>
            <a:r>
              <a:rPr lang="en-US" sz="2800">
                <a:solidFill>
                  <a:srgbClr val="000000"/>
                </a:solidFill>
                <a:latin typeface="Helvetica" pitchFamily="2" charset="0"/>
              </a:rPr>
              <a:t> (Open Card, </a:t>
            </a:r>
            <a:r>
              <a:rPr lang="en-US" sz="2800" err="1">
                <a:solidFill>
                  <a:srgbClr val="000000"/>
                </a:solidFill>
                <a:latin typeface="Helvetica" pitchFamily="2" charset="0"/>
              </a:rPr>
              <a:t>en</a:t>
            </a:r>
            <a:r>
              <a:rPr lang="en-US" sz="2800">
                <a:solidFill>
                  <a:srgbClr val="000000"/>
                </a:solidFill>
                <a:latin typeface="Helvetica" pitchFamily="2" charset="0"/>
              </a:rPr>
              <a:t> inglés)</a:t>
            </a:r>
            <a:endParaRPr lang="en-US" sz="2800" kern="1200">
              <a:solidFill>
                <a:srgbClr val="000000"/>
              </a:solidFill>
              <a:latin typeface="Helvetica" pitchFamily="2" charset="0"/>
            </a:endParaRPr>
          </a:p>
        </p:txBody>
      </p:sp>
      <p:sp>
        <p:nvSpPr>
          <p:cNvPr id="14" name="Freeform 13">
            <a:extLst>
              <a:ext uri="{FF2B5EF4-FFF2-40B4-BE49-F238E27FC236}">
                <a16:creationId xmlns:a16="http://schemas.microsoft.com/office/drawing/2014/main" id="{F0B17AC5-A9E0-1D2F-EEE1-39F6A4263992}"/>
              </a:ext>
            </a:extLst>
          </p:cNvPr>
          <p:cNvSpPr/>
          <p:nvPr/>
        </p:nvSpPr>
        <p:spPr>
          <a:xfrm>
            <a:off x="556267" y="4614601"/>
            <a:ext cx="11139063" cy="1672501"/>
          </a:xfrm>
          <a:custGeom>
            <a:avLst/>
            <a:gdLst>
              <a:gd name="connsiteX0" fmla="*/ 0 w 10972799"/>
              <a:gd name="connsiteY0" fmla="*/ 0 h 1076400"/>
              <a:gd name="connsiteX1" fmla="*/ 10972799 w 10972799"/>
              <a:gd name="connsiteY1" fmla="*/ 0 h 1076400"/>
              <a:gd name="connsiteX2" fmla="*/ 10972799 w 10972799"/>
              <a:gd name="connsiteY2" fmla="*/ 1076400 h 1076400"/>
              <a:gd name="connsiteX3" fmla="*/ 0 w 10972799"/>
              <a:gd name="connsiteY3" fmla="*/ 1076400 h 1076400"/>
              <a:gd name="connsiteX4" fmla="*/ 0 w 10972799"/>
              <a:gd name="connsiteY4" fmla="*/ 0 h 10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799" h="1076400">
                <a:moveTo>
                  <a:pt x="0" y="0"/>
                </a:moveTo>
                <a:lnTo>
                  <a:pt x="10972799" y="0"/>
                </a:lnTo>
                <a:lnTo>
                  <a:pt x="10972799" y="1076400"/>
                </a:lnTo>
                <a:lnTo>
                  <a:pt x="0" y="1076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8386" tIns="35560" rIns="199136" bIns="35560" numCol="1" spcCol="1270" anchor="ctr" anchorCtr="0">
            <a:noAutofit/>
          </a:bodyPr>
          <a:lstStyle/>
          <a:p>
            <a:pPr marL="285750" lvl="1" indent="-285750" defTabSz="1244600">
              <a:lnSpc>
                <a:spcPct val="90000"/>
              </a:lnSpc>
              <a:spcBef>
                <a:spcPct val="0"/>
              </a:spcBef>
              <a:spcAft>
                <a:spcPct val="20000"/>
              </a:spcAft>
              <a:buChar char="•"/>
            </a:pPr>
            <a:r>
              <a:rPr lang="en-US" sz="2800" err="1">
                <a:solidFill>
                  <a:srgbClr val="000000"/>
                </a:solidFill>
                <a:latin typeface="Helvetica" pitchFamily="2" charset="0"/>
              </a:rPr>
              <a:t>Permite</a:t>
            </a:r>
            <a:r>
              <a:rPr lang="en-US" sz="2800">
                <a:solidFill>
                  <a:srgbClr val="000000"/>
                </a:solidFill>
                <a:latin typeface="Helvetica" pitchFamily="2" charset="0"/>
              </a:rPr>
              <a:t> a las personas </a:t>
            </a:r>
            <a:r>
              <a:rPr lang="en-US" sz="2800" err="1">
                <a:solidFill>
                  <a:srgbClr val="000000"/>
                </a:solidFill>
                <a:latin typeface="Helvetica" pitchFamily="2" charset="0"/>
              </a:rPr>
              <a:t>inscritas</a:t>
            </a:r>
            <a:r>
              <a:rPr lang="en-US" sz="2800">
                <a:solidFill>
                  <a:srgbClr val="000000"/>
                </a:solidFill>
                <a:latin typeface="Helvetica" pitchFamily="2" charset="0"/>
              </a:rPr>
              <a:t> la </a:t>
            </a:r>
            <a:r>
              <a:rPr lang="en-US" sz="2800" err="1">
                <a:solidFill>
                  <a:srgbClr val="000000"/>
                </a:solidFill>
                <a:latin typeface="Helvetica" pitchFamily="2" charset="0"/>
              </a:rPr>
              <a:t>opción</a:t>
            </a:r>
            <a:r>
              <a:rPr lang="en-US" sz="2800">
                <a:solidFill>
                  <a:srgbClr val="000000"/>
                </a:solidFill>
                <a:latin typeface="Helvetica" pitchFamily="2" charset="0"/>
              </a:rPr>
              <a:t> de </a:t>
            </a:r>
            <a:r>
              <a:rPr lang="en-US" sz="2800" err="1">
                <a:solidFill>
                  <a:srgbClr val="000000"/>
                </a:solidFill>
                <a:latin typeface="Helvetica" pitchFamily="2" charset="0"/>
              </a:rPr>
              <a:t>elegir</a:t>
            </a:r>
            <a:r>
              <a:rPr lang="en-US" sz="2800">
                <a:solidFill>
                  <a:srgbClr val="000000"/>
                </a:solidFill>
                <a:latin typeface="Helvetica" pitchFamily="2" charset="0"/>
              </a:rPr>
              <a:t> entre </a:t>
            </a:r>
            <a:r>
              <a:rPr lang="en-US" sz="2800" err="1">
                <a:solidFill>
                  <a:srgbClr val="000000"/>
                </a:solidFill>
                <a:latin typeface="Helvetica" pitchFamily="2" charset="0"/>
              </a:rPr>
              <a:t>una</a:t>
            </a:r>
            <a:r>
              <a:rPr lang="en-US" sz="2800">
                <a:solidFill>
                  <a:srgbClr val="000000"/>
                </a:solidFill>
                <a:latin typeface="Helvetica" pitchFamily="2" charset="0"/>
              </a:rPr>
              <a:t> CCO y </a:t>
            </a:r>
            <a:r>
              <a:rPr lang="en-US" sz="2800" err="1">
                <a:solidFill>
                  <a:srgbClr val="000000"/>
                </a:solidFill>
                <a:latin typeface="Helvetica" pitchFamily="2" charset="0"/>
              </a:rPr>
              <a:t>Tarjeta</a:t>
            </a:r>
            <a:r>
              <a:rPr lang="en-US" sz="2800">
                <a:solidFill>
                  <a:srgbClr val="000000"/>
                </a:solidFill>
                <a:latin typeface="Helvetica" pitchFamily="2" charset="0"/>
              </a:rPr>
              <a:t> </a:t>
            </a:r>
            <a:r>
              <a:rPr lang="en-US" sz="2800" err="1">
                <a:solidFill>
                  <a:srgbClr val="000000"/>
                </a:solidFill>
                <a:latin typeface="Helvetica" pitchFamily="2" charset="0"/>
              </a:rPr>
              <a:t>Abierta</a:t>
            </a:r>
            <a:endParaRPr lang="en-US" sz="2800">
              <a:solidFill>
                <a:srgbClr val="000000"/>
              </a:solidFill>
              <a:latin typeface="Helvetica" pitchFamily="2" charset="0"/>
            </a:endParaRPr>
          </a:p>
          <a:p>
            <a:pPr marL="285750" lvl="1" indent="-285750" defTabSz="1244600">
              <a:lnSpc>
                <a:spcPct val="90000"/>
              </a:lnSpc>
              <a:spcBef>
                <a:spcPct val="0"/>
              </a:spcBef>
              <a:spcAft>
                <a:spcPct val="20000"/>
              </a:spcAft>
              <a:buChar char="•"/>
            </a:pPr>
            <a:r>
              <a:rPr lang="en-US" sz="2800">
                <a:solidFill>
                  <a:srgbClr val="000000"/>
                </a:solidFill>
                <a:latin typeface="Helvetica" pitchFamily="2" charset="0"/>
              </a:rPr>
              <a:t>Solo </a:t>
            </a:r>
            <a:r>
              <a:rPr lang="en-US" sz="2800" err="1">
                <a:solidFill>
                  <a:srgbClr val="000000"/>
                </a:solidFill>
                <a:latin typeface="Helvetica" pitchFamily="2" charset="0"/>
              </a:rPr>
              <a:t>está</a:t>
            </a:r>
            <a:r>
              <a:rPr lang="en-US" sz="2800">
                <a:solidFill>
                  <a:srgbClr val="000000"/>
                </a:solidFill>
                <a:latin typeface="Helvetica" pitchFamily="2" charset="0"/>
              </a:rPr>
              <a:t> disponible para </a:t>
            </a:r>
            <a:r>
              <a:rPr lang="en-US" sz="2800" err="1">
                <a:solidFill>
                  <a:srgbClr val="000000"/>
                </a:solidFill>
                <a:latin typeface="Helvetica" pitchFamily="2" charset="0"/>
              </a:rPr>
              <a:t>indígenas</a:t>
            </a:r>
            <a:r>
              <a:rPr lang="en-US" sz="2800">
                <a:solidFill>
                  <a:srgbClr val="000000"/>
                </a:solidFill>
                <a:latin typeface="Helvetica" pitchFamily="2" charset="0"/>
              </a:rPr>
              <a:t> americanos/</a:t>
            </a:r>
            <a:r>
              <a:rPr lang="en-US" sz="2800" err="1">
                <a:solidFill>
                  <a:srgbClr val="000000"/>
                </a:solidFill>
                <a:latin typeface="Helvetica" pitchFamily="2" charset="0"/>
              </a:rPr>
              <a:t>nativos</a:t>
            </a:r>
            <a:r>
              <a:rPr lang="en-US" sz="2800">
                <a:solidFill>
                  <a:srgbClr val="000000"/>
                </a:solidFill>
                <a:latin typeface="Helvetica" pitchFamily="2" charset="0"/>
              </a:rPr>
              <a:t> de Alaska</a:t>
            </a:r>
          </a:p>
        </p:txBody>
      </p:sp>
      <p:sp>
        <p:nvSpPr>
          <p:cNvPr id="2" name="Title 11">
            <a:extLst>
              <a:ext uri="{FF2B5EF4-FFF2-40B4-BE49-F238E27FC236}">
                <a16:creationId xmlns:a16="http://schemas.microsoft.com/office/drawing/2014/main" id="{BF6F71CB-3ADE-6A98-F57B-BA8BEC1A0D12}"/>
              </a:ext>
            </a:extLst>
          </p:cNvPr>
          <p:cNvSpPr txBox="1">
            <a:spLocks/>
          </p:cNvSpPr>
          <p:nvPr/>
        </p:nvSpPr>
        <p:spPr>
          <a:xfrm>
            <a:off x="556267" y="184387"/>
            <a:ext cx="1086137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b="1">
                <a:solidFill>
                  <a:srgbClr val="064276"/>
                </a:solidFill>
                <a:latin typeface="Helvetica"/>
                <a:ea typeface="+mn-ea"/>
                <a:cs typeface="Helvetica"/>
              </a:rPr>
              <a:t>En Oregon, </a:t>
            </a:r>
            <a:r>
              <a:rPr lang="en-US" sz="3600" b="1" err="1">
                <a:solidFill>
                  <a:srgbClr val="064276"/>
                </a:solidFill>
                <a:latin typeface="Helvetica"/>
                <a:ea typeface="+mn-ea"/>
                <a:cs typeface="Helvetica"/>
              </a:rPr>
              <a:t>tenemos</a:t>
            </a:r>
            <a:r>
              <a:rPr lang="en-US" sz="3600" b="1">
                <a:solidFill>
                  <a:srgbClr val="064276"/>
                </a:solidFill>
                <a:latin typeface="Helvetica"/>
                <a:ea typeface="+mn-ea"/>
                <a:cs typeface="Helvetica"/>
              </a:rPr>
              <a:t> dos </a:t>
            </a:r>
            <a:r>
              <a:rPr lang="en-US" sz="3600" b="1" err="1">
                <a:solidFill>
                  <a:srgbClr val="064276"/>
                </a:solidFill>
                <a:latin typeface="Helvetica"/>
                <a:ea typeface="+mn-ea"/>
                <a:cs typeface="Helvetica"/>
              </a:rPr>
              <a:t>programas</a:t>
            </a:r>
            <a:r>
              <a:rPr lang="en-US" sz="3600" b="1">
                <a:solidFill>
                  <a:srgbClr val="064276"/>
                </a:solidFill>
                <a:latin typeface="Helvetica"/>
                <a:ea typeface="+mn-ea"/>
                <a:cs typeface="Helvetica"/>
              </a:rPr>
              <a:t> de Puente a OHP con </a:t>
            </a:r>
            <a:r>
              <a:rPr lang="en-US" sz="3600" b="1" err="1">
                <a:solidFill>
                  <a:srgbClr val="064276"/>
                </a:solidFill>
                <a:latin typeface="Helvetica"/>
                <a:ea typeface="+mn-ea"/>
                <a:cs typeface="Helvetica"/>
              </a:rPr>
              <a:t>el</a:t>
            </a:r>
            <a:r>
              <a:rPr lang="en-US" sz="3600" b="1">
                <a:solidFill>
                  <a:srgbClr val="064276"/>
                </a:solidFill>
                <a:latin typeface="Helvetica"/>
                <a:ea typeface="+mn-ea"/>
                <a:cs typeface="Helvetica"/>
              </a:rPr>
              <a:t> </a:t>
            </a:r>
            <a:r>
              <a:rPr lang="en-US" sz="3600" b="1" err="1">
                <a:solidFill>
                  <a:srgbClr val="064276"/>
                </a:solidFill>
                <a:latin typeface="Helvetica"/>
                <a:ea typeface="+mn-ea"/>
                <a:cs typeface="Helvetica"/>
              </a:rPr>
              <a:t>mismo</a:t>
            </a:r>
            <a:r>
              <a:rPr lang="en-US" sz="3600" b="1">
                <a:solidFill>
                  <a:srgbClr val="064276"/>
                </a:solidFill>
                <a:latin typeface="Helvetica"/>
                <a:ea typeface="+mn-ea"/>
                <a:cs typeface="Helvetica"/>
              </a:rPr>
              <a:t> </a:t>
            </a:r>
            <a:r>
              <a:rPr lang="en-US" sz="3600" b="1" err="1">
                <a:solidFill>
                  <a:srgbClr val="064276"/>
                </a:solidFill>
                <a:latin typeface="Helvetica"/>
                <a:ea typeface="+mn-ea"/>
                <a:cs typeface="Helvetica"/>
              </a:rPr>
              <a:t>paquete</a:t>
            </a:r>
            <a:r>
              <a:rPr lang="en-US" sz="3600" b="1">
                <a:solidFill>
                  <a:srgbClr val="064276"/>
                </a:solidFill>
                <a:latin typeface="Helvetica"/>
                <a:ea typeface="+mn-ea"/>
                <a:cs typeface="Helvetica"/>
              </a:rPr>
              <a:t> de </a:t>
            </a:r>
            <a:r>
              <a:rPr lang="en-US" sz="3600" b="1" err="1">
                <a:solidFill>
                  <a:srgbClr val="064276"/>
                </a:solidFill>
                <a:latin typeface="Helvetica"/>
                <a:ea typeface="+mn-ea"/>
                <a:cs typeface="Helvetica"/>
              </a:rPr>
              <a:t>beneficios</a:t>
            </a:r>
            <a:r>
              <a:rPr lang="en-US" sz="3600" b="1">
                <a:solidFill>
                  <a:srgbClr val="064276"/>
                </a:solidFill>
                <a:latin typeface="Helvetica"/>
                <a:ea typeface="+mn-ea"/>
                <a:cs typeface="Helvetica"/>
              </a:rPr>
              <a:t>.</a:t>
            </a:r>
            <a:endParaRPr lang="en-US" sz="1800">
              <a:solidFill>
                <a:srgbClr val="064276"/>
              </a:solidFill>
              <a:latin typeface="Arial" panose="020B0604020202020204"/>
              <a:ea typeface="+mn-ea"/>
              <a:cs typeface="+mn-cs"/>
            </a:endParaRPr>
          </a:p>
        </p:txBody>
      </p:sp>
      <p:cxnSp>
        <p:nvCxnSpPr>
          <p:cNvPr id="3" name="Straight Connector 2">
            <a:extLst>
              <a:ext uri="{FF2B5EF4-FFF2-40B4-BE49-F238E27FC236}">
                <a16:creationId xmlns:a16="http://schemas.microsoft.com/office/drawing/2014/main" id="{31F24832-3FA9-BCEF-21F0-F48146485934}"/>
              </a:ext>
              <a:ext uri="{C183D7F6-B498-43B3-948B-1728B52AA6E4}">
                <adec:decorative xmlns:adec="http://schemas.microsoft.com/office/drawing/2017/decorative" val="1"/>
              </a:ext>
            </a:extLst>
          </p:cNvPr>
          <p:cNvCxnSpPr>
            <a:cxnSpLocks/>
          </p:cNvCxnSpPr>
          <p:nvPr/>
        </p:nvCxnSpPr>
        <p:spPr>
          <a:xfrm>
            <a:off x="543015" y="1407148"/>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EE4968C-8843-1B52-C420-001FD621761B}"/>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9" name="TextBox 8">
            <a:extLst>
              <a:ext uri="{FF2B5EF4-FFF2-40B4-BE49-F238E27FC236}">
                <a16:creationId xmlns:a16="http://schemas.microsoft.com/office/drawing/2014/main" id="{B31062F3-265C-29D4-F9D7-FE6F99C77865}"/>
              </a:ext>
            </a:extLst>
          </p:cNvPr>
          <p:cNvSpPr txBox="1"/>
          <p:nvPr/>
        </p:nvSpPr>
        <p:spPr>
          <a:xfrm>
            <a:off x="791803" y="1528191"/>
            <a:ext cx="7824514" cy="523220"/>
          </a:xfrm>
          <a:prstGeom prst="rect">
            <a:avLst/>
          </a:prstGeom>
          <a:noFill/>
        </p:spPr>
        <p:txBody>
          <a:bodyPr wrap="none" rtlCol="0">
            <a:spAutoFit/>
          </a:bodyPr>
          <a:lstStyle/>
          <a:p>
            <a:pPr algn="l"/>
            <a:r>
              <a:rPr lang="en-US" sz="2800" b="1">
                <a:solidFill>
                  <a:schemeClr val="bg1"/>
                </a:solidFill>
                <a:latin typeface="Helvetica" pitchFamily="2" charset="0"/>
              </a:rPr>
              <a:t>Puente a OHP  – </a:t>
            </a:r>
            <a:r>
              <a:rPr lang="en-US" sz="2800" b="1" err="1">
                <a:solidFill>
                  <a:schemeClr val="bg1"/>
                </a:solidFill>
                <a:latin typeface="Helvetica" pitchFamily="2" charset="0"/>
              </a:rPr>
              <a:t>Programa</a:t>
            </a:r>
            <a:r>
              <a:rPr lang="en-US" sz="2800" b="1">
                <a:solidFill>
                  <a:schemeClr val="bg1"/>
                </a:solidFill>
                <a:latin typeface="Helvetica" pitchFamily="2" charset="0"/>
              </a:rPr>
              <a:t> </a:t>
            </a:r>
            <a:r>
              <a:rPr lang="en-US" sz="2800" b="1" err="1">
                <a:solidFill>
                  <a:schemeClr val="bg1"/>
                </a:solidFill>
                <a:latin typeface="Helvetica" pitchFamily="2" charset="0"/>
              </a:rPr>
              <a:t>Básico</a:t>
            </a:r>
            <a:r>
              <a:rPr lang="en-US" sz="2800" b="1">
                <a:solidFill>
                  <a:schemeClr val="bg1"/>
                </a:solidFill>
                <a:latin typeface="Helvetica" pitchFamily="2" charset="0"/>
              </a:rPr>
              <a:t> de </a:t>
            </a:r>
            <a:r>
              <a:rPr lang="en-US" sz="2800" b="1" err="1">
                <a:solidFill>
                  <a:schemeClr val="bg1"/>
                </a:solidFill>
                <a:latin typeface="Helvetica" pitchFamily="2" charset="0"/>
              </a:rPr>
              <a:t>Salud</a:t>
            </a:r>
            <a:r>
              <a:rPr lang="en-US" sz="2800" b="1">
                <a:solidFill>
                  <a:schemeClr val="bg1"/>
                </a:solidFill>
                <a:latin typeface="Helvetica" pitchFamily="2" charset="0"/>
              </a:rPr>
              <a:t> </a:t>
            </a:r>
          </a:p>
        </p:txBody>
      </p:sp>
      <p:sp>
        <p:nvSpPr>
          <p:cNvPr id="15" name="TextBox 14">
            <a:extLst>
              <a:ext uri="{FF2B5EF4-FFF2-40B4-BE49-F238E27FC236}">
                <a16:creationId xmlns:a16="http://schemas.microsoft.com/office/drawing/2014/main" id="{71082054-0DCF-3EFF-9D90-678130686847}"/>
              </a:ext>
            </a:extLst>
          </p:cNvPr>
          <p:cNvSpPr txBox="1"/>
          <p:nvPr/>
        </p:nvSpPr>
        <p:spPr>
          <a:xfrm>
            <a:off x="791803" y="4004646"/>
            <a:ext cx="6090065" cy="523220"/>
          </a:xfrm>
          <a:prstGeom prst="rect">
            <a:avLst/>
          </a:prstGeom>
          <a:noFill/>
        </p:spPr>
        <p:txBody>
          <a:bodyPr wrap="none" rtlCol="0">
            <a:spAutoFit/>
          </a:bodyPr>
          <a:lstStyle/>
          <a:p>
            <a:r>
              <a:rPr lang="en-US" sz="2800" b="1">
                <a:solidFill>
                  <a:schemeClr val="bg1"/>
                </a:solidFill>
                <a:latin typeface="Helvetica" pitchFamily="2" charset="0"/>
              </a:rPr>
              <a:t>Puente a OHP  – Medicaid </a:t>
            </a:r>
            <a:r>
              <a:rPr lang="en-US" sz="2800" b="1" err="1">
                <a:solidFill>
                  <a:schemeClr val="bg1"/>
                </a:solidFill>
                <a:latin typeface="Helvetica" pitchFamily="2" charset="0"/>
              </a:rPr>
              <a:t>Básico</a:t>
            </a:r>
            <a:r>
              <a:rPr lang="en-US" sz="2800" b="1">
                <a:solidFill>
                  <a:schemeClr val="bg1"/>
                </a:solidFill>
                <a:latin typeface="Helvetica" pitchFamily="2" charset="0"/>
              </a:rPr>
              <a:t> </a:t>
            </a:r>
          </a:p>
        </p:txBody>
      </p:sp>
    </p:spTree>
    <p:extLst>
      <p:ext uri="{BB962C8B-B14F-4D97-AF65-F5344CB8AC3E}">
        <p14:creationId xmlns:p14="http://schemas.microsoft.com/office/powerpoint/2010/main" val="37987702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D145AC-173E-8E1F-EA7D-BA08CB9C7EF5}"/>
              </a:ext>
            </a:extLst>
          </p:cNvPr>
          <p:cNvSpPr txBox="1">
            <a:spLocks/>
          </p:cNvSpPr>
          <p:nvPr/>
        </p:nvSpPr>
        <p:spPr>
          <a:xfrm>
            <a:off x="1364531" y="2025973"/>
            <a:ext cx="9462939" cy="1188990"/>
          </a:xfrm>
          <a:prstGeom prst="rect">
            <a:avLst/>
          </a:prstGeom>
        </p:spPr>
        <p:txBody>
          <a:bodyPr lIns="91440" tIns="45720" rIns="91440" bIns="45720" anchor="t"/>
          <a:lst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a:ln>
                  <a:noFill/>
                </a:ln>
                <a:solidFill>
                  <a:srgbClr val="064276"/>
                </a:solidFill>
                <a:effectLst/>
                <a:uLnTx/>
                <a:uFillTx/>
                <a:latin typeface="Helvetica" pitchFamily="2" charset="0"/>
                <a:ea typeface="Open Sans Extrabold"/>
                <a:cs typeface="Open Sans Extrabold"/>
              </a:rPr>
              <a:t>Q&amp;A</a:t>
            </a:r>
          </a:p>
        </p:txBody>
      </p:sp>
      <p:sp>
        <p:nvSpPr>
          <p:cNvPr id="8" name="Rectangle 7">
            <a:extLst>
              <a:ext uri="{FF2B5EF4-FFF2-40B4-BE49-F238E27FC236}">
                <a16:creationId xmlns:a16="http://schemas.microsoft.com/office/drawing/2014/main" id="{E8685324-602C-B091-BA20-D5FC43952E0D}"/>
              </a:ext>
              <a:ext uri="{C183D7F6-B498-43B3-948B-1728B52AA6E4}">
                <adec:decorative xmlns:adec="http://schemas.microsoft.com/office/drawing/2017/decorative" val="1"/>
              </a:ext>
            </a:extLst>
          </p:cNvPr>
          <p:cNvSpPr/>
          <p:nvPr/>
        </p:nvSpPr>
        <p:spPr>
          <a:xfrm>
            <a:off x="0" y="4998287"/>
            <a:ext cx="12191999" cy="402485"/>
          </a:xfrm>
          <a:prstGeom prst="rect">
            <a:avLst/>
          </a:pr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10" name="Rectangle 9">
            <a:extLst>
              <a:ext uri="{FF2B5EF4-FFF2-40B4-BE49-F238E27FC236}">
                <a16:creationId xmlns:a16="http://schemas.microsoft.com/office/drawing/2014/main" id="{68877EE3-D853-9AAD-70B2-09872B7FD96C}"/>
              </a:ext>
              <a:ext uri="{C183D7F6-B498-43B3-948B-1728B52AA6E4}">
                <adec:decorative xmlns:adec="http://schemas.microsoft.com/office/drawing/2017/decorative" val="1"/>
              </a:ext>
            </a:extLst>
          </p:cNvPr>
          <p:cNvSpPr/>
          <p:nvPr/>
        </p:nvSpPr>
        <p:spPr>
          <a:xfrm>
            <a:off x="0" y="5340279"/>
            <a:ext cx="12192000" cy="1517721"/>
          </a:xfrm>
          <a:prstGeom prst="rect">
            <a:avLst/>
          </a:pr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Tree>
    <p:extLst>
      <p:ext uri="{BB962C8B-B14F-4D97-AF65-F5344CB8AC3E}">
        <p14:creationId xmlns:p14="http://schemas.microsoft.com/office/powerpoint/2010/main" val="27986716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D145AC-173E-8E1F-EA7D-BA08CB9C7EF5}"/>
              </a:ext>
            </a:extLst>
          </p:cNvPr>
          <p:cNvSpPr txBox="1">
            <a:spLocks/>
          </p:cNvSpPr>
          <p:nvPr/>
        </p:nvSpPr>
        <p:spPr>
          <a:xfrm>
            <a:off x="1364531" y="2025973"/>
            <a:ext cx="9462939" cy="1188990"/>
          </a:xfrm>
          <a:prstGeom prst="rect">
            <a:avLst/>
          </a:prstGeom>
        </p:spPr>
        <p:txBody>
          <a:bodyPr lIns="91440" tIns="45720" rIns="91440" bIns="45720" anchor="t"/>
          <a:lst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pPr lvl="0">
              <a:defRPr/>
            </a:pPr>
            <a:r>
              <a:rPr lang="en-US" sz="9600" err="1">
                <a:solidFill>
                  <a:srgbClr val="064276"/>
                </a:solidFill>
                <a:latin typeface="Helvetica" pitchFamily="2" charset="0"/>
                <a:ea typeface="Open Sans ExtraBold"/>
                <a:cs typeface="Open Sans ExtraBold"/>
              </a:rPr>
              <a:t>Preguntas</a:t>
            </a:r>
            <a:r>
              <a:rPr lang="en-US" sz="9600">
                <a:solidFill>
                  <a:srgbClr val="064276"/>
                </a:solidFill>
                <a:latin typeface="Helvetica" pitchFamily="2" charset="0"/>
                <a:ea typeface="Open Sans ExtraBold"/>
                <a:cs typeface="Open Sans ExtraBold"/>
              </a:rPr>
              <a:t> y </a:t>
            </a:r>
            <a:r>
              <a:rPr lang="en-US" sz="9600" err="1">
                <a:solidFill>
                  <a:srgbClr val="064276"/>
                </a:solidFill>
                <a:latin typeface="Helvetica" pitchFamily="2" charset="0"/>
                <a:ea typeface="Open Sans ExtraBold"/>
                <a:cs typeface="Open Sans ExtraBold"/>
              </a:rPr>
              <a:t>Respuestas</a:t>
            </a:r>
            <a:endParaRPr kumimoji="0" lang="en-US" sz="9600" b="1" i="0" u="none" strike="noStrike" kern="1200" cap="none" spc="0" normalizeH="0" baseline="0" noProof="0">
              <a:ln>
                <a:noFill/>
              </a:ln>
              <a:solidFill>
                <a:srgbClr val="064276"/>
              </a:solidFill>
              <a:effectLst/>
              <a:uLnTx/>
              <a:uFillTx/>
              <a:latin typeface="Helvetica" pitchFamily="2" charset="0"/>
              <a:ea typeface="Open Sans ExtraBold"/>
              <a:cs typeface="Open Sans ExtraBold"/>
            </a:endParaRPr>
          </a:p>
        </p:txBody>
      </p:sp>
      <p:sp>
        <p:nvSpPr>
          <p:cNvPr id="8" name="Rectangle 7">
            <a:extLst>
              <a:ext uri="{FF2B5EF4-FFF2-40B4-BE49-F238E27FC236}">
                <a16:creationId xmlns:a16="http://schemas.microsoft.com/office/drawing/2014/main" id="{E8685324-602C-B091-BA20-D5FC43952E0D}"/>
              </a:ext>
              <a:ext uri="{C183D7F6-B498-43B3-948B-1728B52AA6E4}">
                <adec:decorative xmlns:adec="http://schemas.microsoft.com/office/drawing/2017/decorative" val="1"/>
              </a:ext>
            </a:extLst>
          </p:cNvPr>
          <p:cNvSpPr/>
          <p:nvPr/>
        </p:nvSpPr>
        <p:spPr>
          <a:xfrm>
            <a:off x="0" y="4998287"/>
            <a:ext cx="12191999" cy="402485"/>
          </a:xfrm>
          <a:prstGeom prst="rect">
            <a:avLst/>
          </a:pr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10" name="Rectangle 9">
            <a:extLst>
              <a:ext uri="{FF2B5EF4-FFF2-40B4-BE49-F238E27FC236}">
                <a16:creationId xmlns:a16="http://schemas.microsoft.com/office/drawing/2014/main" id="{68877EE3-D853-9AAD-70B2-09872B7FD96C}"/>
              </a:ext>
              <a:ext uri="{C183D7F6-B498-43B3-948B-1728B52AA6E4}">
                <adec:decorative xmlns:adec="http://schemas.microsoft.com/office/drawing/2017/decorative" val="1"/>
              </a:ext>
            </a:extLst>
          </p:cNvPr>
          <p:cNvSpPr/>
          <p:nvPr/>
        </p:nvSpPr>
        <p:spPr>
          <a:xfrm>
            <a:off x="0" y="5340279"/>
            <a:ext cx="12192000" cy="1517721"/>
          </a:xfrm>
          <a:prstGeom prst="rect">
            <a:avLst/>
          </a:pr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Tree>
    <p:extLst>
      <p:ext uri="{BB962C8B-B14F-4D97-AF65-F5344CB8AC3E}">
        <p14:creationId xmlns:p14="http://schemas.microsoft.com/office/powerpoint/2010/main" val="34516710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person and person holding hands&#10;&#10;Description automatically generated with low confidence">
            <a:extLst>
              <a:ext uri="{FF2B5EF4-FFF2-40B4-BE49-F238E27FC236}">
                <a16:creationId xmlns:a16="http://schemas.microsoft.com/office/drawing/2014/main" id="{57E7CD37-E7D6-42E5-B2A9-9D3F28389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735" y="1334727"/>
            <a:ext cx="4442151" cy="4442152"/>
          </a:xfrm>
          <a:prstGeom prst="rect">
            <a:avLst/>
          </a:prstGeom>
        </p:spPr>
      </p:pic>
      <p:sp>
        <p:nvSpPr>
          <p:cNvPr id="6" name="Text Placeholder 3">
            <a:extLst>
              <a:ext uri="{FF2B5EF4-FFF2-40B4-BE49-F238E27FC236}">
                <a16:creationId xmlns:a16="http://schemas.microsoft.com/office/drawing/2014/main" id="{765BFA96-5B6A-44BC-8A90-36CAF1E8E1E5}"/>
              </a:ext>
            </a:extLst>
          </p:cNvPr>
          <p:cNvSpPr txBox="1">
            <a:spLocks/>
          </p:cNvSpPr>
          <p:nvPr/>
        </p:nvSpPr>
        <p:spPr>
          <a:xfrm>
            <a:off x="516833" y="1403081"/>
            <a:ext cx="6230331" cy="690334"/>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kumimoji="0" lang="en-US" sz="2000" b="0" i="0" u="none" strike="noStrike" kern="1200" cap="none" spc="0" normalizeH="0" baseline="0" noProof="0">
                <a:ln>
                  <a:noFill/>
                </a:ln>
                <a:solidFill>
                  <a:srgbClr val="064276"/>
                </a:solidFill>
                <a:effectLst/>
                <a:uLnTx/>
                <a:uFillTx/>
                <a:latin typeface="Helvetica" pitchFamily="2" charset="0"/>
              </a:rPr>
              <a:t>Share your questions, comments and concerns about the end of the COVID-19 </a:t>
            </a:r>
            <a:r>
              <a:rPr kumimoji="0" lang="en-US" sz="2000" b="0" i="0" u="none" strike="noStrike" kern="1200" cap="none" spc="0" normalizeH="0" baseline="0" noProof="0">
                <a:ln>
                  <a:noFill/>
                </a:ln>
                <a:solidFill>
                  <a:srgbClr val="064276"/>
                </a:solidFill>
                <a:effectLst/>
                <a:uLnTx/>
                <a:uFillTx/>
                <a:latin typeface="Helvetica" pitchFamily="2" charset="0"/>
                <a:ea typeface="Calibri" panose="020F0502020204030204" pitchFamily="34" charset="0"/>
              </a:rPr>
              <a:t>Public Health Emergency</a:t>
            </a:r>
            <a:r>
              <a:rPr kumimoji="0" lang="en-US" sz="2000" b="0" i="0" u="none" strike="noStrike" kern="1200" cap="none" spc="0" normalizeH="0" baseline="0" noProof="0">
                <a:ln>
                  <a:noFill/>
                </a:ln>
                <a:solidFill>
                  <a:srgbClr val="064276"/>
                </a:solidFill>
                <a:effectLst/>
                <a:uLnTx/>
                <a:uFillTx/>
                <a:latin typeface="Helvetica" pitchFamily="2" charset="0"/>
              </a:rPr>
              <a:t>. </a:t>
            </a:r>
          </a:p>
        </p:txBody>
      </p:sp>
      <p:sp>
        <p:nvSpPr>
          <p:cNvPr id="11" name="Content Placeholder 2">
            <a:extLst>
              <a:ext uri="{FF2B5EF4-FFF2-40B4-BE49-F238E27FC236}">
                <a16:creationId xmlns:a16="http://schemas.microsoft.com/office/drawing/2014/main" id="{C1C2E153-983D-401B-8DDA-D98D5AC33302}"/>
              </a:ext>
            </a:extLst>
          </p:cNvPr>
          <p:cNvSpPr txBox="1">
            <a:spLocks/>
          </p:cNvSpPr>
          <p:nvPr/>
        </p:nvSpPr>
        <p:spPr>
          <a:xfrm>
            <a:off x="516833" y="3969395"/>
            <a:ext cx="6477639" cy="1237957"/>
          </a:xfrm>
          <a:prstGeom prst="rect">
            <a:avLst/>
          </a:prstGeom>
        </p:spPr>
        <p:txBody>
          <a:bodyPr lIns="91440" tIns="45720" rIns="91440" bIns="45720" anchor="t"/>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400" rtl="0" eaLnBrk="1" fontAlgn="base" latinLnBrk="0" hangingPunct="1">
              <a:lnSpc>
                <a:spcPct val="107000"/>
              </a:lnSpc>
              <a:spcBef>
                <a:spcPts val="0"/>
              </a:spcBef>
              <a:spcAft>
                <a:spcPts val="1200"/>
              </a:spcAft>
              <a:buClrTx/>
              <a:buSzPct val="100000"/>
              <a:buFont typeface="Arial" panose="020B0604020202020204" pitchFamily="34" charset="0"/>
              <a:buNone/>
              <a:tabLst/>
              <a:defRPr/>
            </a:pPr>
            <a:r>
              <a:rPr kumimoji="0" lang="en-US" sz="2000" b="1" i="0" u="none" strike="noStrike" kern="1200" cap="none" spc="0" normalizeH="0" baseline="0" noProof="0">
                <a:ln>
                  <a:noFill/>
                </a:ln>
                <a:solidFill>
                  <a:prstClr val="black"/>
                </a:solidFill>
                <a:effectLst/>
                <a:uLnTx/>
                <a:uFillTx/>
                <a:latin typeface="Helvetica" pitchFamily="2" charset="0"/>
                <a:ea typeface="Calibri" panose="020F0502020204030204" pitchFamily="34" charset="0"/>
                <a:cs typeface="Times New Roman"/>
              </a:rPr>
              <a:t>Partners can share feedback with us at:</a:t>
            </a:r>
            <a:r>
              <a:rPr kumimoji="0" lang="en-US" sz="2000" b="0" i="0" u="none" strike="noStrike" kern="1200" cap="none" spc="0" normalizeH="0" baseline="0" noProof="0">
                <a:ln>
                  <a:noFill/>
                </a:ln>
                <a:solidFill>
                  <a:prstClr val="black"/>
                </a:solidFill>
                <a:effectLst/>
                <a:uLnTx/>
                <a:uFillTx/>
                <a:latin typeface="Helvetica" pitchFamily="2" charset="0"/>
                <a:ea typeface="Calibri" panose="020F0502020204030204" pitchFamily="34" charset="0"/>
                <a:cs typeface="Times New Roman"/>
              </a:rPr>
              <a:t> </a:t>
            </a:r>
            <a:r>
              <a:rPr kumimoji="0" lang="en-US" sz="2000" b="0" i="0" u="none" strike="noStrike" kern="1200" cap="none" spc="0" normalizeH="0" baseline="0" noProof="0">
                <a:ln>
                  <a:noFill/>
                </a:ln>
                <a:solidFill>
                  <a:srgbClr val="064276"/>
                </a:solidFill>
                <a:effectLst/>
                <a:uLnTx/>
                <a:uFillTx/>
                <a:latin typeface="Helvetica" pitchFamily="2" charset="0"/>
                <a:hlinkClick r:id="rId4" tooltip="mailto:feedback@odhsoha.oregon.gov">
                  <a:extLst>
                    <a:ext uri="{A12FA001-AC4F-418D-AE19-62706E023703}">
                      <ahyp:hlinkClr xmlns:ahyp="http://schemas.microsoft.com/office/drawing/2018/hyperlinkcolor" val="tx"/>
                    </a:ext>
                  </a:extLst>
                </a:hlinkClick>
              </a:rPr>
              <a:t>feedback@odhsoha.oregon.gov</a:t>
            </a:r>
            <a:endParaRPr kumimoji="0" lang="en-US" sz="2000" b="0" i="0" u="none" strike="noStrike" kern="1200" cap="none" spc="0" normalizeH="0" baseline="0" noProof="0">
              <a:ln>
                <a:noFill/>
              </a:ln>
              <a:solidFill>
                <a:srgbClr val="064276"/>
              </a:solidFill>
              <a:effectLst/>
              <a:uLnTx/>
              <a:uFillTx/>
              <a:latin typeface="Helvetica" pitchFamily="2" charset="0"/>
            </a:endParaRPr>
          </a:p>
          <a:p>
            <a:pPr marL="0" marR="0" lvl="0" indent="0" algn="l" defTabSz="914400" rtl="0" eaLnBrk="1" fontAlgn="auto" latinLnBrk="0" hangingPunct="1">
              <a:lnSpc>
                <a:spcPct val="107000"/>
              </a:lnSpc>
              <a:spcBef>
                <a:spcPts val="0"/>
              </a:spcBef>
              <a:spcAft>
                <a:spcPts val="1200"/>
              </a:spcAft>
              <a:buClrTx/>
              <a:buSzPct val="100000"/>
              <a:buFont typeface="Arial" panose="020B0604020202020204" pitchFamily="34" charset="0"/>
              <a:buNone/>
              <a:tabLst/>
              <a:defRPr/>
            </a:pPr>
            <a:r>
              <a:rPr kumimoji="0" lang="en-US" sz="2000" b="1" i="0" u="none" strike="noStrike" kern="1200" cap="none" spc="0" normalizeH="0" baseline="0" noProof="0">
                <a:ln>
                  <a:noFill/>
                </a:ln>
                <a:solidFill>
                  <a:srgbClr val="000000"/>
                </a:solidFill>
                <a:effectLst/>
                <a:uLnTx/>
                <a:uFillTx/>
                <a:latin typeface="Helvetica" pitchFamily="2" charset="0"/>
              </a:rPr>
              <a:t>Or</a:t>
            </a:r>
            <a:r>
              <a:rPr kumimoji="0" lang="en-US" sz="2000" b="1" i="0" u="none" strike="noStrike" kern="1200" cap="none" spc="0" normalizeH="0" baseline="0" noProof="0">
                <a:ln>
                  <a:noFill/>
                </a:ln>
                <a:solidFill>
                  <a:prstClr val="black"/>
                </a:solidFill>
                <a:effectLst/>
                <a:uLnTx/>
                <a:uFillTx/>
                <a:latin typeface="Helvetica" pitchFamily="2" charset="0"/>
                <a:ea typeface="Verdana"/>
                <a:cs typeface="Verdana"/>
              </a:rPr>
              <a:t> directly through our</a:t>
            </a:r>
            <a:r>
              <a:rPr kumimoji="0" lang="en-US" sz="2000" b="0" i="0" u="none" strike="noStrike" kern="1200" cap="none" spc="0" normalizeH="0" baseline="0" noProof="0">
                <a:ln>
                  <a:noFill/>
                </a:ln>
                <a:solidFill>
                  <a:srgbClr val="42BAE7"/>
                </a:solidFill>
                <a:effectLst/>
                <a:uLnTx/>
                <a:uFillTx/>
                <a:latin typeface="Helvetica" pitchFamily="2" charset="0"/>
                <a:ea typeface="Verdana"/>
                <a:cs typeface="Verdana"/>
              </a:rPr>
              <a:t> </a:t>
            </a:r>
            <a:r>
              <a:rPr kumimoji="0" lang="en-US" sz="2000" b="0" i="0" u="none" strike="noStrike" kern="1200" cap="none" spc="0" normalizeH="0" baseline="0" noProof="0">
                <a:ln>
                  <a:noFill/>
                </a:ln>
                <a:solidFill>
                  <a:srgbClr val="064276"/>
                </a:solidFill>
                <a:effectLst/>
                <a:uLnTx/>
                <a:uFillTx/>
                <a:latin typeface="Helvetica" pitchFamily="2" charset="0"/>
                <a:ea typeface="Verdana"/>
                <a:cs typeface="Verdana"/>
                <a:hlinkClick r:id="rId5">
                  <a:extLst>
                    <a:ext uri="{A12FA001-AC4F-418D-AE19-62706E023703}">
                      <ahyp:hlinkClr xmlns:ahyp="http://schemas.microsoft.com/office/drawing/2018/hyperlinkcolor" val="tx"/>
                    </a:ext>
                  </a:extLst>
                </a:hlinkClick>
              </a:rPr>
              <a:t>Feedback Webform</a:t>
            </a:r>
            <a:endParaRPr kumimoji="0" lang="en-US" sz="2000" b="0" i="0" u="none" strike="noStrike" kern="1200" cap="none" spc="0" normalizeH="0" baseline="0" noProof="0">
              <a:ln>
                <a:noFill/>
              </a:ln>
              <a:solidFill>
                <a:srgbClr val="064276"/>
              </a:solidFill>
              <a:effectLst/>
              <a:uLnTx/>
              <a:uFillTx/>
              <a:latin typeface="Helvetica" pitchFamily="2" charset="0"/>
              <a:ea typeface="Verdana"/>
            </a:endParaRPr>
          </a:p>
          <a:p>
            <a:pPr marL="0" marR="0" lvl="0" indent="0" algn="l" defTabSz="914400" rtl="0" eaLnBrk="1" fontAlgn="auto" latinLnBrk="0" hangingPunct="1">
              <a:lnSpc>
                <a:spcPct val="107000"/>
              </a:lnSpc>
              <a:spcBef>
                <a:spcPts val="0"/>
              </a:spcBef>
              <a:spcAft>
                <a:spcPts val="1200"/>
              </a:spcAft>
              <a:buClrTx/>
              <a:buSzPct val="100000"/>
              <a:buFont typeface="Arial" panose="020B0604020202020204" pitchFamily="34" charset="0"/>
              <a:buNone/>
              <a:tabLst/>
              <a:defRPr/>
            </a:pPr>
            <a:endParaRPr kumimoji="0" lang="en-US" sz="2000" b="0" i="0" u="none" strike="noStrike" kern="1200" cap="none" spc="0" normalizeH="0" baseline="0" noProof="0">
              <a:ln>
                <a:noFill/>
              </a:ln>
              <a:solidFill>
                <a:srgbClr val="42BAE7"/>
              </a:solidFill>
              <a:effectLst/>
              <a:uLnTx/>
              <a:uFillTx/>
              <a:latin typeface="Helvetica" pitchFamily="2" charset="0"/>
              <a:ea typeface="Verdana"/>
              <a:cs typeface="Times New Roman" panose="02020603050405020304" pitchFamily="18" charset="0"/>
            </a:endParaRPr>
          </a:p>
        </p:txBody>
      </p:sp>
      <p:sp>
        <p:nvSpPr>
          <p:cNvPr id="7" name="TextBox 6">
            <a:extLst>
              <a:ext uri="{FF2B5EF4-FFF2-40B4-BE49-F238E27FC236}">
                <a16:creationId xmlns:a16="http://schemas.microsoft.com/office/drawing/2014/main" id="{C516889E-C12E-4DBC-8E5A-A809EB3F8EEC}"/>
              </a:ext>
            </a:extLst>
          </p:cNvPr>
          <p:cNvSpPr txBox="1"/>
          <p:nvPr/>
        </p:nvSpPr>
        <p:spPr>
          <a:xfrm>
            <a:off x="516833" y="2285231"/>
            <a:ext cx="6543901" cy="1323439"/>
          </a:xfrm>
          <a:prstGeom prst="rect">
            <a:avLst/>
          </a:prstGeom>
          <a:noFill/>
        </p:spPr>
        <p:txBody>
          <a:bodyPr wrap="square">
            <a:spAutoFit/>
          </a:bodyPr>
          <a:lstStyle/>
          <a:p>
            <a:pPr marL="0" marR="0" lvl="0" indent="0" algn="l" defTabSz="914400" rtl="0" eaLnBrk="0" fontAlgn="auto"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64276"/>
                </a:solidFill>
                <a:effectLst/>
                <a:uLnTx/>
                <a:uFillTx/>
                <a:latin typeface="Helvetica" pitchFamily="2" charset="0"/>
              </a:rPr>
              <a:t>Our goal is to funnel all feedback to a single location where we can </a:t>
            </a:r>
            <a:r>
              <a:rPr kumimoji="0" lang="en-US" sz="2000" b="1" i="1" u="none" strike="noStrike" kern="1200" cap="none" spc="0" normalizeH="0" baseline="0" noProof="0">
                <a:ln>
                  <a:noFill/>
                </a:ln>
                <a:solidFill>
                  <a:srgbClr val="064276"/>
                </a:solidFill>
                <a:effectLst/>
                <a:uLnTx/>
                <a:uFillTx/>
                <a:latin typeface="Helvetica" pitchFamily="2" charset="0"/>
              </a:rPr>
              <a:t>prioritize and resolve urgent equity issues </a:t>
            </a:r>
            <a:r>
              <a:rPr kumimoji="0" lang="en-US" sz="2000" b="0" i="0" u="none" strike="noStrike" kern="1200" cap="none" spc="0" normalizeH="0" baseline="0" noProof="0">
                <a:ln>
                  <a:noFill/>
                </a:ln>
                <a:solidFill>
                  <a:srgbClr val="064276"/>
                </a:solidFill>
                <a:effectLst/>
                <a:uLnTx/>
                <a:uFillTx/>
                <a:latin typeface="Helvetica" pitchFamily="2" charset="0"/>
              </a:rPr>
              <a:t>while also tracking trends to enact changes across state systems.</a:t>
            </a:r>
            <a:endParaRPr kumimoji="0" lang="en-US" sz="2000" b="0" i="0" u="none" strike="noStrike" kern="1200" cap="none" spc="-56" normalizeH="0" baseline="0" noProof="0">
              <a:ln>
                <a:noFill/>
              </a:ln>
              <a:solidFill>
                <a:srgbClr val="064276"/>
              </a:solidFill>
              <a:effectLst/>
              <a:uLnTx/>
              <a:uFillTx/>
              <a:latin typeface="Helvetica" pitchFamily="2" charset="0"/>
            </a:endParaRPr>
          </a:p>
        </p:txBody>
      </p:sp>
      <p:sp>
        <p:nvSpPr>
          <p:cNvPr id="3" name="Title 11">
            <a:extLst>
              <a:ext uri="{FF2B5EF4-FFF2-40B4-BE49-F238E27FC236}">
                <a16:creationId xmlns:a16="http://schemas.microsoft.com/office/drawing/2014/main" id="{E459311D-22A7-D056-AC29-370A24282C0F}"/>
              </a:ext>
            </a:extLst>
          </p:cNvPr>
          <p:cNvSpPr txBox="1">
            <a:spLocks/>
          </p:cNvSpPr>
          <p:nvPr/>
        </p:nvSpPr>
        <p:spPr>
          <a:xfrm>
            <a:off x="556267" y="550477"/>
            <a:ext cx="10861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b="1">
                <a:solidFill>
                  <a:srgbClr val="064276"/>
                </a:solidFill>
                <a:latin typeface="Helvetica"/>
                <a:ea typeface="+mn-ea"/>
                <a:cs typeface="Helvetica"/>
              </a:rPr>
              <a:t>Share your feedback with us!</a:t>
            </a:r>
            <a:endParaRPr lang="en-US" sz="1800">
              <a:solidFill>
                <a:srgbClr val="064276"/>
              </a:solidFill>
              <a:latin typeface="Arial" panose="020B0604020202020204"/>
              <a:ea typeface="+mn-ea"/>
              <a:cs typeface="+mn-cs"/>
            </a:endParaRPr>
          </a:p>
        </p:txBody>
      </p:sp>
      <p:cxnSp>
        <p:nvCxnSpPr>
          <p:cNvPr id="12" name="Straight Connector 11">
            <a:extLst>
              <a:ext uri="{FF2B5EF4-FFF2-40B4-BE49-F238E27FC236}">
                <a16:creationId xmlns:a16="http://schemas.microsoft.com/office/drawing/2014/main" id="{C861E409-83BE-47EC-AC18-9FC488D8CFE0}"/>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E44D155-5F48-C9BC-01E4-7EB044876E7B}"/>
              </a:ext>
            </a:extLst>
          </p:cNvPr>
          <p:cNvGrpSpPr/>
          <p:nvPr/>
        </p:nvGrpSpPr>
        <p:grpSpPr>
          <a:xfrm>
            <a:off x="1165456" y="5785952"/>
            <a:ext cx="9861089" cy="745524"/>
            <a:chOff x="1197223" y="5841372"/>
            <a:chExt cx="9861089" cy="745524"/>
          </a:xfrm>
        </p:grpSpPr>
        <p:pic>
          <p:nvPicPr>
            <p:cNvPr id="9" name="Picture 8" descr="A picture containing icon&#10;&#10;Description automatically generated">
              <a:extLst>
                <a:ext uri="{FF2B5EF4-FFF2-40B4-BE49-F238E27FC236}">
                  <a16:creationId xmlns:a16="http://schemas.microsoft.com/office/drawing/2014/main" id="{D3C1370A-66AB-48F4-B811-392C552D75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2836" y="5896563"/>
              <a:ext cx="2555476" cy="690333"/>
            </a:xfrm>
            <a:prstGeom prst="rect">
              <a:avLst/>
            </a:prstGeom>
          </p:spPr>
        </p:pic>
        <p:pic>
          <p:nvPicPr>
            <p:cNvPr id="16" name="Graphic 15" descr="Oregon Department of Human Services logo">
              <a:extLst>
                <a:ext uri="{FF2B5EF4-FFF2-40B4-BE49-F238E27FC236}">
                  <a16:creationId xmlns:a16="http://schemas.microsoft.com/office/drawing/2014/main" id="{F154CF79-099F-DF23-A2AF-11839B79C53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97223" y="5860596"/>
              <a:ext cx="2495798" cy="712445"/>
            </a:xfrm>
            <a:prstGeom prst="rect">
              <a:avLst/>
            </a:prstGeom>
          </p:spPr>
        </p:pic>
        <p:pic>
          <p:nvPicPr>
            <p:cNvPr id="18" name="Picture 17" descr="Oregon Health Authority Logo">
              <a:extLst>
                <a:ext uri="{FF2B5EF4-FFF2-40B4-BE49-F238E27FC236}">
                  <a16:creationId xmlns:a16="http://schemas.microsoft.com/office/drawing/2014/main" id="{F0D0D3C7-D6CF-74D6-3585-AB92ACA50A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00204" y="5841372"/>
              <a:ext cx="2191593" cy="717814"/>
            </a:xfrm>
            <a:prstGeom prst="rect">
              <a:avLst/>
            </a:prstGeom>
          </p:spPr>
        </p:pic>
      </p:grpSp>
    </p:spTree>
    <p:extLst>
      <p:ext uri="{BB962C8B-B14F-4D97-AF65-F5344CB8AC3E}">
        <p14:creationId xmlns:p14="http://schemas.microsoft.com/office/powerpoint/2010/main" val="26720229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16889E-C12E-4DBC-8E5A-A809EB3F8EEC}"/>
              </a:ext>
            </a:extLst>
          </p:cNvPr>
          <p:cNvSpPr txBox="1"/>
          <p:nvPr/>
        </p:nvSpPr>
        <p:spPr>
          <a:xfrm>
            <a:off x="516833" y="2285231"/>
            <a:ext cx="6543901" cy="1631216"/>
          </a:xfrm>
          <a:prstGeom prst="rect">
            <a:avLst/>
          </a:prstGeom>
          <a:noFill/>
        </p:spPr>
        <p:txBody>
          <a:bodyPr wrap="square">
            <a:spAutoFit/>
          </a:bodyPr>
          <a:lstStyle/>
          <a:p>
            <a:pPr lvl="0" eaLnBrk="0" hangingPunct="0">
              <a:spcBef>
                <a:spcPct val="0"/>
              </a:spcBef>
              <a:spcAft>
                <a:spcPct val="0"/>
              </a:spcAft>
              <a:defRPr/>
            </a:pPr>
            <a:r>
              <a:rPr lang="en-US" sz="2000">
                <a:solidFill>
                  <a:srgbClr val="064276"/>
                </a:solidFill>
                <a:latin typeface="Helvetica" pitchFamily="2" charset="0"/>
              </a:rPr>
              <a:t>Nuestro </a:t>
            </a:r>
            <a:r>
              <a:rPr lang="en-US" sz="2000" err="1">
                <a:solidFill>
                  <a:srgbClr val="064276"/>
                </a:solidFill>
                <a:latin typeface="Helvetica" pitchFamily="2" charset="0"/>
              </a:rPr>
              <a:t>objetivo</a:t>
            </a:r>
            <a:r>
              <a:rPr lang="en-US" sz="2000">
                <a:solidFill>
                  <a:srgbClr val="064276"/>
                </a:solidFill>
                <a:latin typeface="Helvetica" pitchFamily="2" charset="0"/>
              </a:rPr>
              <a:t> es </a:t>
            </a:r>
            <a:r>
              <a:rPr lang="en-US" sz="2000" err="1">
                <a:solidFill>
                  <a:srgbClr val="064276"/>
                </a:solidFill>
                <a:latin typeface="Helvetica" pitchFamily="2" charset="0"/>
              </a:rPr>
              <a:t>canalizar</a:t>
            </a:r>
            <a:r>
              <a:rPr lang="en-US" sz="2000">
                <a:solidFill>
                  <a:srgbClr val="064276"/>
                </a:solidFill>
                <a:latin typeface="Helvetica" pitchFamily="2" charset="0"/>
              </a:rPr>
              <a:t> </a:t>
            </a:r>
            <a:r>
              <a:rPr lang="en-US" sz="2000" err="1">
                <a:solidFill>
                  <a:srgbClr val="064276"/>
                </a:solidFill>
                <a:latin typeface="Helvetica" pitchFamily="2" charset="0"/>
              </a:rPr>
              <a:t>todos</a:t>
            </a:r>
            <a:r>
              <a:rPr lang="en-US" sz="2000">
                <a:solidFill>
                  <a:srgbClr val="064276"/>
                </a:solidFill>
                <a:latin typeface="Helvetica" pitchFamily="2" charset="0"/>
              </a:rPr>
              <a:t> </a:t>
            </a:r>
            <a:r>
              <a:rPr lang="en-US" sz="2000" err="1">
                <a:solidFill>
                  <a:srgbClr val="064276"/>
                </a:solidFill>
                <a:latin typeface="Helvetica" pitchFamily="2" charset="0"/>
              </a:rPr>
              <a:t>los</a:t>
            </a:r>
            <a:r>
              <a:rPr lang="en-US" sz="2000">
                <a:solidFill>
                  <a:srgbClr val="064276"/>
                </a:solidFill>
                <a:latin typeface="Helvetica" pitchFamily="2" charset="0"/>
              </a:rPr>
              <a:t> </a:t>
            </a:r>
            <a:r>
              <a:rPr lang="en-US" sz="2000" err="1">
                <a:solidFill>
                  <a:srgbClr val="064276"/>
                </a:solidFill>
                <a:latin typeface="Helvetica" pitchFamily="2" charset="0"/>
              </a:rPr>
              <a:t>comentarios</a:t>
            </a:r>
            <a:r>
              <a:rPr lang="en-US" sz="2000">
                <a:solidFill>
                  <a:srgbClr val="064276"/>
                </a:solidFill>
                <a:latin typeface="Helvetica" pitchFamily="2" charset="0"/>
              </a:rPr>
              <a:t> a un solo </a:t>
            </a:r>
            <a:r>
              <a:rPr lang="en-US" sz="2000" err="1">
                <a:solidFill>
                  <a:srgbClr val="064276"/>
                </a:solidFill>
                <a:latin typeface="Helvetica" pitchFamily="2" charset="0"/>
              </a:rPr>
              <a:t>lugar</a:t>
            </a:r>
            <a:r>
              <a:rPr lang="en-US" sz="2000">
                <a:solidFill>
                  <a:srgbClr val="064276"/>
                </a:solidFill>
                <a:latin typeface="Helvetica" pitchFamily="2" charset="0"/>
              </a:rPr>
              <a:t> </a:t>
            </a:r>
            <a:r>
              <a:rPr lang="en-US" sz="2000" err="1">
                <a:solidFill>
                  <a:srgbClr val="064276"/>
                </a:solidFill>
                <a:latin typeface="Helvetica" pitchFamily="2" charset="0"/>
              </a:rPr>
              <a:t>donde</a:t>
            </a:r>
            <a:r>
              <a:rPr lang="en-US" sz="2000">
                <a:solidFill>
                  <a:srgbClr val="064276"/>
                </a:solidFill>
                <a:latin typeface="Helvetica" pitchFamily="2" charset="0"/>
              </a:rPr>
              <a:t> </a:t>
            </a:r>
            <a:r>
              <a:rPr lang="en-US" sz="2000" err="1">
                <a:solidFill>
                  <a:srgbClr val="064276"/>
                </a:solidFill>
                <a:latin typeface="Helvetica" pitchFamily="2" charset="0"/>
              </a:rPr>
              <a:t>podamos</a:t>
            </a:r>
            <a:r>
              <a:rPr lang="en-US" sz="2000">
                <a:solidFill>
                  <a:srgbClr val="064276"/>
                </a:solidFill>
                <a:latin typeface="Helvetica" pitchFamily="2" charset="0"/>
              </a:rPr>
              <a:t> </a:t>
            </a:r>
            <a:r>
              <a:rPr lang="en-US" sz="2000" b="1" err="1">
                <a:solidFill>
                  <a:srgbClr val="064276"/>
                </a:solidFill>
                <a:latin typeface="Helvetica" pitchFamily="2" charset="0"/>
              </a:rPr>
              <a:t>priorizar</a:t>
            </a:r>
            <a:r>
              <a:rPr lang="en-US" sz="2000" b="1">
                <a:solidFill>
                  <a:srgbClr val="064276"/>
                </a:solidFill>
                <a:latin typeface="Helvetica" pitchFamily="2" charset="0"/>
              </a:rPr>
              <a:t> y resolver </a:t>
            </a:r>
            <a:r>
              <a:rPr lang="en-US" sz="2000" b="1" err="1">
                <a:solidFill>
                  <a:srgbClr val="064276"/>
                </a:solidFill>
                <a:latin typeface="Helvetica" pitchFamily="2" charset="0"/>
              </a:rPr>
              <a:t>problemas</a:t>
            </a:r>
            <a:r>
              <a:rPr lang="en-US" sz="2000" b="1">
                <a:solidFill>
                  <a:srgbClr val="064276"/>
                </a:solidFill>
                <a:latin typeface="Helvetica" pitchFamily="2" charset="0"/>
              </a:rPr>
              <a:t> </a:t>
            </a:r>
            <a:r>
              <a:rPr lang="en-US" sz="2000" b="1" err="1">
                <a:solidFill>
                  <a:srgbClr val="064276"/>
                </a:solidFill>
                <a:latin typeface="Helvetica" pitchFamily="2" charset="0"/>
              </a:rPr>
              <a:t>urgentes</a:t>
            </a:r>
            <a:r>
              <a:rPr lang="en-US" sz="2000" b="1">
                <a:solidFill>
                  <a:srgbClr val="064276"/>
                </a:solidFill>
                <a:latin typeface="Helvetica" pitchFamily="2" charset="0"/>
              </a:rPr>
              <a:t> de </a:t>
            </a:r>
            <a:r>
              <a:rPr lang="en-US" sz="2000" b="1" err="1">
                <a:solidFill>
                  <a:srgbClr val="064276"/>
                </a:solidFill>
                <a:latin typeface="Helvetica" pitchFamily="2" charset="0"/>
              </a:rPr>
              <a:t>equidad</a:t>
            </a:r>
            <a:r>
              <a:rPr lang="en-US" sz="2000">
                <a:solidFill>
                  <a:srgbClr val="064276"/>
                </a:solidFill>
                <a:latin typeface="Helvetica" pitchFamily="2" charset="0"/>
              </a:rPr>
              <a:t> y, al </a:t>
            </a:r>
            <a:r>
              <a:rPr lang="en-US" sz="2000" err="1">
                <a:solidFill>
                  <a:srgbClr val="064276"/>
                </a:solidFill>
                <a:latin typeface="Helvetica" pitchFamily="2" charset="0"/>
              </a:rPr>
              <a:t>mismo</a:t>
            </a:r>
            <a:r>
              <a:rPr lang="en-US" sz="2000">
                <a:solidFill>
                  <a:srgbClr val="064276"/>
                </a:solidFill>
                <a:latin typeface="Helvetica" pitchFamily="2" charset="0"/>
              </a:rPr>
              <a:t> </a:t>
            </a:r>
            <a:r>
              <a:rPr lang="en-US" sz="2000" err="1">
                <a:solidFill>
                  <a:srgbClr val="064276"/>
                </a:solidFill>
                <a:latin typeface="Helvetica" pitchFamily="2" charset="0"/>
              </a:rPr>
              <a:t>tiempo</a:t>
            </a:r>
            <a:r>
              <a:rPr lang="en-US" sz="2000">
                <a:solidFill>
                  <a:srgbClr val="064276"/>
                </a:solidFill>
                <a:latin typeface="Helvetica" pitchFamily="2" charset="0"/>
              </a:rPr>
              <a:t>, </a:t>
            </a:r>
            <a:r>
              <a:rPr lang="en-US" sz="2000" err="1">
                <a:solidFill>
                  <a:srgbClr val="064276"/>
                </a:solidFill>
                <a:latin typeface="Helvetica" pitchFamily="2" charset="0"/>
              </a:rPr>
              <a:t>realizar</a:t>
            </a:r>
            <a:r>
              <a:rPr lang="en-US" sz="2000">
                <a:solidFill>
                  <a:srgbClr val="064276"/>
                </a:solidFill>
                <a:latin typeface="Helvetica" pitchFamily="2" charset="0"/>
              </a:rPr>
              <a:t> un </a:t>
            </a:r>
            <a:r>
              <a:rPr lang="en-US" sz="2000" err="1">
                <a:solidFill>
                  <a:srgbClr val="064276"/>
                </a:solidFill>
                <a:latin typeface="Helvetica" pitchFamily="2" charset="0"/>
              </a:rPr>
              <a:t>seguimiento</a:t>
            </a:r>
            <a:r>
              <a:rPr lang="en-US" sz="2000">
                <a:solidFill>
                  <a:srgbClr val="064276"/>
                </a:solidFill>
                <a:latin typeface="Helvetica" pitchFamily="2" charset="0"/>
              </a:rPr>
              <a:t> de las </a:t>
            </a:r>
            <a:r>
              <a:rPr lang="en-US" sz="2000" err="1">
                <a:solidFill>
                  <a:srgbClr val="064276"/>
                </a:solidFill>
                <a:latin typeface="Helvetica" pitchFamily="2" charset="0"/>
              </a:rPr>
              <a:t>tendencias</a:t>
            </a:r>
            <a:r>
              <a:rPr lang="en-US" sz="2000">
                <a:solidFill>
                  <a:srgbClr val="064276"/>
                </a:solidFill>
                <a:latin typeface="Helvetica" pitchFamily="2" charset="0"/>
              </a:rPr>
              <a:t> para </a:t>
            </a:r>
            <a:r>
              <a:rPr lang="en-US" sz="2000" err="1">
                <a:solidFill>
                  <a:srgbClr val="064276"/>
                </a:solidFill>
                <a:latin typeface="Helvetica" pitchFamily="2" charset="0"/>
              </a:rPr>
              <a:t>introducir</a:t>
            </a:r>
            <a:r>
              <a:rPr lang="en-US" sz="2000">
                <a:solidFill>
                  <a:srgbClr val="064276"/>
                </a:solidFill>
                <a:latin typeface="Helvetica" pitchFamily="2" charset="0"/>
              </a:rPr>
              <a:t> </a:t>
            </a:r>
            <a:r>
              <a:rPr lang="en-US" sz="2000" err="1">
                <a:solidFill>
                  <a:srgbClr val="064276"/>
                </a:solidFill>
                <a:latin typeface="Helvetica" pitchFamily="2" charset="0"/>
              </a:rPr>
              <a:t>cambios</a:t>
            </a:r>
            <a:r>
              <a:rPr lang="en-US" sz="2000">
                <a:solidFill>
                  <a:srgbClr val="064276"/>
                </a:solidFill>
                <a:latin typeface="Helvetica" pitchFamily="2" charset="0"/>
              </a:rPr>
              <a:t> </a:t>
            </a:r>
            <a:r>
              <a:rPr lang="en-US" sz="2000" err="1">
                <a:solidFill>
                  <a:srgbClr val="064276"/>
                </a:solidFill>
                <a:latin typeface="Helvetica" pitchFamily="2" charset="0"/>
              </a:rPr>
              <a:t>en</a:t>
            </a:r>
            <a:r>
              <a:rPr lang="en-US" sz="2000">
                <a:solidFill>
                  <a:srgbClr val="064276"/>
                </a:solidFill>
                <a:latin typeface="Helvetica" pitchFamily="2" charset="0"/>
              </a:rPr>
              <a:t> </a:t>
            </a:r>
            <a:r>
              <a:rPr lang="en-US" sz="2000" err="1">
                <a:solidFill>
                  <a:srgbClr val="064276"/>
                </a:solidFill>
                <a:latin typeface="Helvetica" pitchFamily="2" charset="0"/>
              </a:rPr>
              <a:t>los</a:t>
            </a:r>
            <a:r>
              <a:rPr lang="en-US" sz="2000">
                <a:solidFill>
                  <a:srgbClr val="064276"/>
                </a:solidFill>
                <a:latin typeface="Helvetica" pitchFamily="2" charset="0"/>
              </a:rPr>
              <a:t> </a:t>
            </a:r>
            <a:r>
              <a:rPr lang="en-US" sz="2000" err="1">
                <a:solidFill>
                  <a:srgbClr val="064276"/>
                </a:solidFill>
                <a:latin typeface="Helvetica" pitchFamily="2" charset="0"/>
              </a:rPr>
              <a:t>sistemas</a:t>
            </a:r>
            <a:r>
              <a:rPr lang="en-US" sz="2000">
                <a:solidFill>
                  <a:srgbClr val="064276"/>
                </a:solidFill>
                <a:latin typeface="Helvetica" pitchFamily="2" charset="0"/>
              </a:rPr>
              <a:t> </a:t>
            </a:r>
            <a:r>
              <a:rPr lang="en-US" sz="2000" err="1">
                <a:solidFill>
                  <a:srgbClr val="064276"/>
                </a:solidFill>
                <a:latin typeface="Helvetica" pitchFamily="2" charset="0"/>
              </a:rPr>
              <a:t>estatales</a:t>
            </a:r>
            <a:r>
              <a:rPr lang="en-US" sz="2000">
                <a:solidFill>
                  <a:srgbClr val="064276"/>
                </a:solidFill>
                <a:latin typeface="Helvetica" pitchFamily="2" charset="0"/>
              </a:rPr>
              <a:t>.</a:t>
            </a:r>
            <a:endParaRPr kumimoji="0" lang="en-US" sz="2000" b="0" i="0" u="none" strike="noStrike" kern="1200" cap="none" spc="-56" normalizeH="0" baseline="0" noProof="0">
              <a:ln>
                <a:noFill/>
              </a:ln>
              <a:solidFill>
                <a:srgbClr val="064276"/>
              </a:solidFill>
              <a:effectLst/>
              <a:uLnTx/>
              <a:uFillTx/>
              <a:latin typeface="Helvetica" pitchFamily="2" charset="0"/>
            </a:endParaRPr>
          </a:p>
        </p:txBody>
      </p:sp>
      <p:pic>
        <p:nvPicPr>
          <p:cNvPr id="4" name="Picture 3" descr="A person and person holding hands&#10;&#10;Description automatically generated with low confidence">
            <a:extLst>
              <a:ext uri="{FF2B5EF4-FFF2-40B4-BE49-F238E27FC236}">
                <a16:creationId xmlns:a16="http://schemas.microsoft.com/office/drawing/2014/main" id="{57E7CD37-E7D6-42E5-B2A9-9D3F28389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735" y="1334727"/>
            <a:ext cx="4442151" cy="4442152"/>
          </a:xfrm>
          <a:prstGeom prst="rect">
            <a:avLst/>
          </a:prstGeom>
        </p:spPr>
      </p:pic>
      <p:sp>
        <p:nvSpPr>
          <p:cNvPr id="6" name="Text Placeholder 3">
            <a:extLst>
              <a:ext uri="{FF2B5EF4-FFF2-40B4-BE49-F238E27FC236}">
                <a16:creationId xmlns:a16="http://schemas.microsoft.com/office/drawing/2014/main" id="{765BFA96-5B6A-44BC-8A90-36CAF1E8E1E5}"/>
              </a:ext>
            </a:extLst>
          </p:cNvPr>
          <p:cNvSpPr txBox="1">
            <a:spLocks/>
          </p:cNvSpPr>
          <p:nvPr/>
        </p:nvSpPr>
        <p:spPr>
          <a:xfrm>
            <a:off x="516833" y="1403081"/>
            <a:ext cx="6787609" cy="690334"/>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kumimoji="0" lang="es-419" sz="2000" b="0" i="0" u="none" strike="noStrike" kern="1200" cap="none" spc="0" normalizeH="0" baseline="0" noProof="0">
                <a:ln>
                  <a:noFill/>
                </a:ln>
                <a:solidFill>
                  <a:srgbClr val="064276"/>
                </a:solidFill>
                <a:effectLst/>
                <a:uLnTx/>
                <a:uFillTx/>
                <a:latin typeface="Helvetica" pitchFamily="2" charset="0"/>
              </a:rPr>
              <a:t>Comparta sus preguntas, comentarios e inquietudes sobre el fin de la Emergencia de Salud Pública COVID-19</a:t>
            </a:r>
            <a:r>
              <a:rPr kumimoji="0" lang="en-US" sz="2000" b="0" i="0" u="none" strike="noStrike" kern="1200" cap="none" spc="0" normalizeH="0" baseline="0" noProof="0">
                <a:ln>
                  <a:noFill/>
                </a:ln>
                <a:solidFill>
                  <a:srgbClr val="064276"/>
                </a:solidFill>
                <a:effectLst/>
                <a:uLnTx/>
                <a:uFillTx/>
                <a:latin typeface="Helvetica" pitchFamily="2" charset="0"/>
              </a:rPr>
              <a:t>. </a:t>
            </a:r>
          </a:p>
        </p:txBody>
      </p:sp>
      <p:sp>
        <p:nvSpPr>
          <p:cNvPr id="11" name="Content Placeholder 2">
            <a:extLst>
              <a:ext uri="{FF2B5EF4-FFF2-40B4-BE49-F238E27FC236}">
                <a16:creationId xmlns:a16="http://schemas.microsoft.com/office/drawing/2014/main" id="{C1C2E153-983D-401B-8DDA-D98D5AC33302}"/>
              </a:ext>
            </a:extLst>
          </p:cNvPr>
          <p:cNvSpPr txBox="1">
            <a:spLocks/>
          </p:cNvSpPr>
          <p:nvPr/>
        </p:nvSpPr>
        <p:spPr>
          <a:xfrm>
            <a:off x="516833" y="3969395"/>
            <a:ext cx="6477639" cy="1662565"/>
          </a:xfrm>
          <a:prstGeom prst="rect">
            <a:avLst/>
          </a:prstGeom>
        </p:spPr>
        <p:txBody>
          <a:bodyPr lIns="91440" tIns="45720" rIns="91440" bIns="45720" anchor="t"/>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0" fontAlgn="base">
              <a:lnSpc>
                <a:spcPct val="107000"/>
              </a:lnSpc>
              <a:spcAft>
                <a:spcPts val="1200"/>
              </a:spcAft>
              <a:defRPr/>
            </a:pPr>
            <a:r>
              <a:rPr lang="en-US" sz="2000" b="1">
                <a:solidFill>
                  <a:prstClr val="black"/>
                </a:solidFill>
                <a:latin typeface="Helvetica" pitchFamily="2" charset="0"/>
                <a:ea typeface="Calibri" panose="020F0502020204030204" pitchFamily="34" charset="0"/>
                <a:cs typeface="Times New Roman"/>
              </a:rPr>
              <a:t>Los </a:t>
            </a:r>
            <a:r>
              <a:rPr lang="en-US" sz="2000" b="1" err="1">
                <a:solidFill>
                  <a:prstClr val="black"/>
                </a:solidFill>
                <a:latin typeface="Helvetica" pitchFamily="2" charset="0"/>
                <a:ea typeface="Calibri" panose="020F0502020204030204" pitchFamily="34" charset="0"/>
                <a:cs typeface="Times New Roman"/>
              </a:rPr>
              <a:t>socios</a:t>
            </a:r>
            <a:r>
              <a:rPr lang="en-US" sz="2000" b="1">
                <a:solidFill>
                  <a:prstClr val="black"/>
                </a:solidFill>
                <a:latin typeface="Helvetica" pitchFamily="2" charset="0"/>
                <a:ea typeface="Calibri" panose="020F0502020204030204" pitchFamily="34" charset="0"/>
                <a:cs typeface="Times New Roman"/>
              </a:rPr>
              <a:t> </a:t>
            </a:r>
            <a:r>
              <a:rPr lang="en-US" sz="2000" b="1" err="1">
                <a:solidFill>
                  <a:prstClr val="black"/>
                </a:solidFill>
                <a:latin typeface="Helvetica" pitchFamily="2" charset="0"/>
                <a:ea typeface="Calibri" panose="020F0502020204030204" pitchFamily="34" charset="0"/>
                <a:cs typeface="Times New Roman"/>
              </a:rPr>
              <a:t>pueden</a:t>
            </a:r>
            <a:r>
              <a:rPr lang="en-US" sz="2000" b="1">
                <a:solidFill>
                  <a:prstClr val="black"/>
                </a:solidFill>
                <a:latin typeface="Helvetica" pitchFamily="2" charset="0"/>
                <a:ea typeface="Calibri" panose="020F0502020204030204" pitchFamily="34" charset="0"/>
                <a:cs typeface="Times New Roman"/>
              </a:rPr>
              <a:t> </a:t>
            </a:r>
            <a:r>
              <a:rPr lang="en-US" sz="2000" b="1" err="1">
                <a:solidFill>
                  <a:prstClr val="black"/>
                </a:solidFill>
                <a:latin typeface="Helvetica" pitchFamily="2" charset="0"/>
                <a:ea typeface="Calibri" panose="020F0502020204030204" pitchFamily="34" charset="0"/>
                <a:cs typeface="Times New Roman"/>
              </a:rPr>
              <a:t>compartir</a:t>
            </a:r>
            <a:r>
              <a:rPr lang="en-US" sz="2000" b="1">
                <a:solidFill>
                  <a:prstClr val="black"/>
                </a:solidFill>
                <a:latin typeface="Helvetica" pitchFamily="2" charset="0"/>
                <a:ea typeface="Calibri" panose="020F0502020204030204" pitchFamily="34" charset="0"/>
                <a:cs typeface="Times New Roman"/>
              </a:rPr>
              <a:t> sus </a:t>
            </a:r>
            <a:r>
              <a:rPr lang="en-US" sz="2000" b="1" err="1">
                <a:solidFill>
                  <a:prstClr val="black"/>
                </a:solidFill>
                <a:latin typeface="Helvetica" pitchFamily="2" charset="0"/>
                <a:ea typeface="Calibri" panose="020F0502020204030204" pitchFamily="34" charset="0"/>
                <a:cs typeface="Times New Roman"/>
              </a:rPr>
              <a:t>comentarios</a:t>
            </a:r>
            <a:r>
              <a:rPr lang="en-US" sz="2000" b="1">
                <a:solidFill>
                  <a:prstClr val="black"/>
                </a:solidFill>
                <a:latin typeface="Helvetica" pitchFamily="2" charset="0"/>
                <a:ea typeface="Calibri" panose="020F0502020204030204" pitchFamily="34" charset="0"/>
                <a:cs typeface="Times New Roman"/>
              </a:rPr>
              <a:t> a:</a:t>
            </a:r>
            <a:r>
              <a:rPr kumimoji="0" lang="en-US" sz="2000" b="0" i="0" u="none" strike="noStrike" kern="1200" cap="none" spc="0" normalizeH="0" baseline="0" noProof="0">
                <a:ln>
                  <a:noFill/>
                </a:ln>
                <a:solidFill>
                  <a:prstClr val="black"/>
                </a:solidFill>
                <a:effectLst/>
                <a:uLnTx/>
                <a:uFillTx/>
                <a:latin typeface="Helvetica" pitchFamily="2" charset="0"/>
                <a:ea typeface="Calibri" panose="020F0502020204030204" pitchFamily="34" charset="0"/>
                <a:cs typeface="Times New Roman"/>
              </a:rPr>
              <a:t> </a:t>
            </a:r>
            <a:r>
              <a:rPr kumimoji="0" lang="en-US" sz="2000" b="0" i="0" u="none" strike="noStrike" kern="1200" cap="none" spc="0" normalizeH="0" baseline="0" noProof="0">
                <a:ln>
                  <a:noFill/>
                </a:ln>
                <a:solidFill>
                  <a:srgbClr val="064276"/>
                </a:solidFill>
                <a:effectLst/>
                <a:uLnTx/>
                <a:uFillTx/>
                <a:latin typeface="Helvetica" pitchFamily="2" charset="0"/>
                <a:hlinkClick r:id="rId4" tooltip="mailto:feedback@odhsoha.oregon.gov">
                  <a:extLst>
                    <a:ext uri="{A12FA001-AC4F-418D-AE19-62706E023703}">
                      <ahyp:hlinkClr xmlns:ahyp="http://schemas.microsoft.com/office/drawing/2018/hyperlinkcolor" val="tx"/>
                    </a:ext>
                  </a:extLst>
                </a:hlinkClick>
              </a:rPr>
              <a:t>feedback@odhsoha.oregon.gov</a:t>
            </a:r>
            <a:endParaRPr kumimoji="0" lang="en-US" sz="2000" b="0" i="0" u="none" strike="noStrike" kern="1200" cap="none" spc="0" normalizeH="0" baseline="0" noProof="0">
              <a:ln>
                <a:noFill/>
              </a:ln>
              <a:solidFill>
                <a:srgbClr val="064276"/>
              </a:solidFill>
              <a:effectLst/>
              <a:uLnTx/>
              <a:uFillTx/>
              <a:latin typeface="Helvetica" pitchFamily="2" charset="0"/>
            </a:endParaRPr>
          </a:p>
          <a:p>
            <a:pPr lvl="0">
              <a:lnSpc>
                <a:spcPct val="107000"/>
              </a:lnSpc>
              <a:spcAft>
                <a:spcPts val="1200"/>
              </a:spcAft>
              <a:defRPr/>
            </a:pPr>
            <a:r>
              <a:rPr lang="en-US" sz="2000" b="1">
                <a:solidFill>
                  <a:srgbClr val="000000"/>
                </a:solidFill>
                <a:latin typeface="Helvetica" pitchFamily="2" charset="0"/>
              </a:rPr>
              <a:t>O </a:t>
            </a:r>
            <a:r>
              <a:rPr lang="en-US" sz="2000" b="1" err="1">
                <a:solidFill>
                  <a:srgbClr val="000000"/>
                </a:solidFill>
                <a:latin typeface="Helvetica" pitchFamily="2" charset="0"/>
              </a:rPr>
              <a:t>directamente</a:t>
            </a:r>
            <a:r>
              <a:rPr lang="en-US" sz="2000" b="1">
                <a:solidFill>
                  <a:srgbClr val="000000"/>
                </a:solidFill>
                <a:latin typeface="Helvetica" pitchFamily="2" charset="0"/>
              </a:rPr>
              <a:t> a </a:t>
            </a:r>
            <a:r>
              <a:rPr lang="en-US" sz="2000" b="1" err="1">
                <a:solidFill>
                  <a:srgbClr val="000000"/>
                </a:solidFill>
                <a:latin typeface="Helvetica" pitchFamily="2" charset="0"/>
              </a:rPr>
              <a:t>través</a:t>
            </a:r>
            <a:r>
              <a:rPr lang="en-US" sz="2000" b="1">
                <a:solidFill>
                  <a:srgbClr val="000000"/>
                </a:solidFill>
                <a:latin typeface="Helvetica" pitchFamily="2" charset="0"/>
              </a:rPr>
              <a:t> de </a:t>
            </a:r>
            <a:r>
              <a:rPr lang="en-US" sz="2000" b="1" err="1">
                <a:solidFill>
                  <a:srgbClr val="000000"/>
                </a:solidFill>
                <a:latin typeface="Helvetica" pitchFamily="2" charset="0"/>
              </a:rPr>
              <a:t>nuestro</a:t>
            </a:r>
            <a:r>
              <a:rPr lang="en-US" sz="2000" b="1">
                <a:solidFill>
                  <a:srgbClr val="000000"/>
                </a:solidFill>
                <a:latin typeface="Helvetica" pitchFamily="2" charset="0"/>
              </a:rPr>
              <a:t> </a:t>
            </a:r>
            <a:r>
              <a:rPr kumimoji="0" lang="en-US" sz="2000" b="0" i="0" u="none" strike="noStrike" kern="1200" cap="none" spc="0" normalizeH="0" baseline="0" noProof="0">
                <a:ln>
                  <a:noFill/>
                </a:ln>
                <a:solidFill>
                  <a:srgbClr val="064276"/>
                </a:solidFill>
                <a:effectLst/>
                <a:uLnTx/>
                <a:uFillTx/>
                <a:latin typeface="Helvetica" pitchFamily="2" charset="0"/>
                <a:ea typeface="Verdana"/>
                <a:cs typeface="Verdana"/>
                <a:hlinkClick r:id="rId5"/>
              </a:rPr>
              <a:t>Formulario web de comentarios</a:t>
            </a:r>
            <a:endParaRPr kumimoji="0" lang="en-US" sz="2000" b="0" i="0" u="none" strike="noStrike" kern="1200" cap="none" spc="0" normalizeH="0" baseline="0" noProof="0">
              <a:ln>
                <a:noFill/>
              </a:ln>
              <a:solidFill>
                <a:srgbClr val="064276"/>
              </a:solidFill>
              <a:effectLst/>
              <a:uLnTx/>
              <a:uFillTx/>
              <a:latin typeface="Helvetica" pitchFamily="2" charset="0"/>
              <a:ea typeface="Verdana"/>
            </a:endParaRPr>
          </a:p>
          <a:p>
            <a:pPr marL="0" marR="0" lvl="0" indent="0" algn="l" defTabSz="914400" rtl="0" eaLnBrk="1" fontAlgn="auto" latinLnBrk="0" hangingPunct="1">
              <a:lnSpc>
                <a:spcPct val="107000"/>
              </a:lnSpc>
              <a:spcBef>
                <a:spcPts val="0"/>
              </a:spcBef>
              <a:spcAft>
                <a:spcPts val="1200"/>
              </a:spcAft>
              <a:buClrTx/>
              <a:buSzPct val="100000"/>
              <a:buFont typeface="Arial" panose="020B0604020202020204" pitchFamily="34" charset="0"/>
              <a:buNone/>
              <a:tabLst/>
              <a:defRPr/>
            </a:pPr>
            <a:endParaRPr kumimoji="0" lang="en-US" sz="2000" b="0" i="0" u="none" strike="noStrike" kern="1200" cap="none" spc="0" normalizeH="0" baseline="0" noProof="0">
              <a:ln>
                <a:noFill/>
              </a:ln>
              <a:solidFill>
                <a:srgbClr val="42BAE7"/>
              </a:solidFill>
              <a:effectLst/>
              <a:uLnTx/>
              <a:uFillTx/>
              <a:latin typeface="Helvetica" pitchFamily="2" charset="0"/>
              <a:ea typeface="Verdana"/>
              <a:cs typeface="Times New Roman" panose="02020603050405020304" pitchFamily="18" charset="0"/>
            </a:endParaRPr>
          </a:p>
        </p:txBody>
      </p:sp>
      <p:sp>
        <p:nvSpPr>
          <p:cNvPr id="3" name="Title 11">
            <a:extLst>
              <a:ext uri="{FF2B5EF4-FFF2-40B4-BE49-F238E27FC236}">
                <a16:creationId xmlns:a16="http://schemas.microsoft.com/office/drawing/2014/main" id="{E459311D-22A7-D056-AC29-370A24282C0F}"/>
              </a:ext>
            </a:extLst>
          </p:cNvPr>
          <p:cNvSpPr txBox="1">
            <a:spLocks/>
          </p:cNvSpPr>
          <p:nvPr/>
        </p:nvSpPr>
        <p:spPr>
          <a:xfrm>
            <a:off x="556267" y="550477"/>
            <a:ext cx="10861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b="1">
                <a:solidFill>
                  <a:srgbClr val="064276"/>
                </a:solidFill>
                <a:latin typeface="Helvetica"/>
                <a:ea typeface="+mn-ea"/>
                <a:cs typeface="Helvetica"/>
              </a:rPr>
              <a:t>¡</a:t>
            </a:r>
            <a:r>
              <a:rPr lang="en-US" sz="3600" b="1" err="1">
                <a:solidFill>
                  <a:srgbClr val="064276"/>
                </a:solidFill>
                <a:latin typeface="Helvetica"/>
                <a:ea typeface="+mn-ea"/>
                <a:cs typeface="Helvetica"/>
              </a:rPr>
              <a:t>Comparta</a:t>
            </a:r>
            <a:r>
              <a:rPr lang="en-US" sz="3600" b="1">
                <a:solidFill>
                  <a:srgbClr val="064276"/>
                </a:solidFill>
                <a:latin typeface="Helvetica"/>
                <a:ea typeface="+mn-ea"/>
                <a:cs typeface="Helvetica"/>
              </a:rPr>
              <a:t> sus </a:t>
            </a:r>
            <a:r>
              <a:rPr lang="en-US" sz="3600" b="1" err="1">
                <a:solidFill>
                  <a:srgbClr val="064276"/>
                </a:solidFill>
                <a:latin typeface="Helvetica"/>
                <a:ea typeface="+mn-ea"/>
                <a:cs typeface="Helvetica"/>
              </a:rPr>
              <a:t>comentarios</a:t>
            </a:r>
            <a:r>
              <a:rPr lang="en-US" sz="3600" b="1">
                <a:solidFill>
                  <a:srgbClr val="064276"/>
                </a:solidFill>
                <a:latin typeface="Helvetica"/>
                <a:ea typeface="+mn-ea"/>
                <a:cs typeface="Helvetica"/>
              </a:rPr>
              <a:t> con </a:t>
            </a:r>
            <a:r>
              <a:rPr lang="en-US" sz="3600" b="1" err="1">
                <a:solidFill>
                  <a:srgbClr val="064276"/>
                </a:solidFill>
                <a:latin typeface="Helvetica"/>
                <a:ea typeface="+mn-ea"/>
                <a:cs typeface="Helvetica"/>
              </a:rPr>
              <a:t>nosotros</a:t>
            </a:r>
            <a:r>
              <a:rPr lang="en-US" sz="3600" b="1">
                <a:solidFill>
                  <a:srgbClr val="064276"/>
                </a:solidFill>
                <a:latin typeface="Helvetica"/>
                <a:ea typeface="+mn-ea"/>
                <a:cs typeface="Helvetica"/>
              </a:rPr>
              <a:t>!</a:t>
            </a:r>
            <a:endParaRPr lang="en-US" sz="1800">
              <a:solidFill>
                <a:srgbClr val="064276"/>
              </a:solidFill>
              <a:latin typeface="Arial" panose="020B0604020202020204"/>
              <a:ea typeface="+mn-ea"/>
              <a:cs typeface="+mn-cs"/>
            </a:endParaRPr>
          </a:p>
        </p:txBody>
      </p:sp>
      <p:cxnSp>
        <p:nvCxnSpPr>
          <p:cNvPr id="12" name="Straight Connector 11">
            <a:extLst>
              <a:ext uri="{FF2B5EF4-FFF2-40B4-BE49-F238E27FC236}">
                <a16:creationId xmlns:a16="http://schemas.microsoft.com/office/drawing/2014/main" id="{C861E409-83BE-47EC-AC18-9FC488D8CFE0}"/>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E44D155-5F48-C9BC-01E4-7EB044876E7B}"/>
              </a:ext>
            </a:extLst>
          </p:cNvPr>
          <p:cNvGrpSpPr/>
          <p:nvPr/>
        </p:nvGrpSpPr>
        <p:grpSpPr>
          <a:xfrm>
            <a:off x="1165456" y="5785952"/>
            <a:ext cx="9861089" cy="745524"/>
            <a:chOff x="1197223" y="5841372"/>
            <a:chExt cx="9861089" cy="745524"/>
          </a:xfrm>
        </p:grpSpPr>
        <p:pic>
          <p:nvPicPr>
            <p:cNvPr id="9" name="Picture 8" descr="A picture containing icon&#10;&#10;Description automatically generated">
              <a:extLst>
                <a:ext uri="{FF2B5EF4-FFF2-40B4-BE49-F238E27FC236}">
                  <a16:creationId xmlns:a16="http://schemas.microsoft.com/office/drawing/2014/main" id="{D3C1370A-66AB-48F4-B811-392C552D75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2836" y="5896563"/>
              <a:ext cx="2555476" cy="690333"/>
            </a:xfrm>
            <a:prstGeom prst="rect">
              <a:avLst/>
            </a:prstGeom>
          </p:spPr>
        </p:pic>
        <p:pic>
          <p:nvPicPr>
            <p:cNvPr id="16" name="Graphic 15" descr="Oregon Department of Human Services logo">
              <a:extLst>
                <a:ext uri="{FF2B5EF4-FFF2-40B4-BE49-F238E27FC236}">
                  <a16:creationId xmlns:a16="http://schemas.microsoft.com/office/drawing/2014/main" id="{F154CF79-099F-DF23-A2AF-11839B79C53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97223" y="5860596"/>
              <a:ext cx="2495798" cy="712445"/>
            </a:xfrm>
            <a:prstGeom prst="rect">
              <a:avLst/>
            </a:prstGeom>
          </p:spPr>
        </p:pic>
        <p:pic>
          <p:nvPicPr>
            <p:cNvPr id="18" name="Picture 17" descr="Oregon Health Authority Logo">
              <a:extLst>
                <a:ext uri="{FF2B5EF4-FFF2-40B4-BE49-F238E27FC236}">
                  <a16:creationId xmlns:a16="http://schemas.microsoft.com/office/drawing/2014/main" id="{F0D0D3C7-D6CF-74D6-3585-AB92ACA50A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00204" y="5841372"/>
              <a:ext cx="2191593" cy="717814"/>
            </a:xfrm>
            <a:prstGeom prst="rect">
              <a:avLst/>
            </a:prstGeom>
          </p:spPr>
        </p:pic>
      </p:grpSp>
      <p:sp>
        <p:nvSpPr>
          <p:cNvPr id="5" name="TextBox 4">
            <a:extLst>
              <a:ext uri="{FF2B5EF4-FFF2-40B4-BE49-F238E27FC236}">
                <a16:creationId xmlns:a16="http://schemas.microsoft.com/office/drawing/2014/main" id="{D66B2895-BCD8-CCCC-0F40-92FFF7AA1FEC}"/>
              </a:ext>
            </a:extLst>
          </p:cNvPr>
          <p:cNvSpPr txBox="1"/>
          <p:nvPr/>
        </p:nvSpPr>
        <p:spPr>
          <a:xfrm>
            <a:off x="8223218" y="2588798"/>
            <a:ext cx="2117183" cy="692497"/>
          </a:xfrm>
          <a:prstGeom prst="rect">
            <a:avLst/>
          </a:prstGeom>
          <a:solidFill>
            <a:schemeClr val="bg1"/>
          </a:solidFill>
        </p:spPr>
        <p:txBody>
          <a:bodyPr wrap="square">
            <a:spAutoFit/>
          </a:bodyPr>
          <a:lstStyle/>
          <a:p>
            <a:pPr algn="ctr"/>
            <a:r>
              <a:rPr lang="es-ES" sz="1300" b="1" i="0" u="none" strike="noStrike">
                <a:solidFill>
                  <a:srgbClr val="000000"/>
                </a:solidFill>
                <a:effectLst/>
                <a:latin typeface="Arial Nova" panose="020B0504020202020204" pitchFamily="34" charset="0"/>
              </a:rPr>
              <a:t>¡Queremos que comparta sus comentarios!</a:t>
            </a:r>
            <a:endParaRPr lang="en-US" sz="1300"/>
          </a:p>
        </p:txBody>
      </p:sp>
    </p:spTree>
    <p:extLst>
      <p:ext uri="{BB962C8B-B14F-4D97-AF65-F5344CB8AC3E}">
        <p14:creationId xmlns:p14="http://schemas.microsoft.com/office/powerpoint/2010/main" val="74805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9A2A5600-8921-E734-0F23-B27D18291CCA}"/>
              </a:ext>
            </a:extLst>
          </p:cNvPr>
          <p:cNvSpPr txBox="1">
            <a:spLocks/>
          </p:cNvSpPr>
          <p:nvPr/>
        </p:nvSpPr>
        <p:spPr>
          <a:xfrm>
            <a:off x="556266" y="592042"/>
            <a:ext cx="1133006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200" b="1">
                <a:solidFill>
                  <a:srgbClr val="064276"/>
                </a:solidFill>
                <a:latin typeface="Helvetica"/>
                <a:ea typeface="+mn-ea"/>
                <a:cs typeface="Helvetica"/>
              </a:rPr>
              <a:t>People will enroll in OHP Bridge over the next few years</a:t>
            </a:r>
            <a:endParaRPr lang="en-US" sz="3200">
              <a:solidFill>
                <a:srgbClr val="064276"/>
              </a:solidFill>
              <a:latin typeface="Arial" panose="020B0604020202020204"/>
              <a:ea typeface="+mn-ea"/>
              <a:cs typeface="+mn-cs"/>
            </a:endParaRPr>
          </a:p>
        </p:txBody>
      </p:sp>
      <p:cxnSp>
        <p:nvCxnSpPr>
          <p:cNvPr id="4" name="Straight Connector 3">
            <a:extLst>
              <a:ext uri="{FF2B5EF4-FFF2-40B4-BE49-F238E27FC236}">
                <a16:creationId xmlns:a16="http://schemas.microsoft.com/office/drawing/2014/main" id="{AD64D69C-2AEE-A7F5-EF12-0D61564B9C33}"/>
              </a:ext>
              <a:ext uri="{C183D7F6-B498-43B3-948B-1728B52AA6E4}">
                <adec:decorative xmlns:adec="http://schemas.microsoft.com/office/drawing/2017/decorative" val="1"/>
              </a:ext>
            </a:extLst>
          </p:cNvPr>
          <p:cNvCxnSpPr>
            <a:cxnSpLocks/>
          </p:cNvCxnSpPr>
          <p:nvPr/>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86D1F56-F074-6397-AD7A-E5313FD7D57E}"/>
              </a:ext>
              <a:ext uri="{C183D7F6-B498-43B3-948B-1728B52AA6E4}">
                <adec:decorative xmlns:adec="http://schemas.microsoft.com/office/drawing/2017/decorative" val="1"/>
              </a:ext>
            </a:extLst>
          </p:cNvPr>
          <p:cNvSpPr/>
          <p:nvPr/>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2" name="TextBox 1">
            <a:extLst>
              <a:ext uri="{FF2B5EF4-FFF2-40B4-BE49-F238E27FC236}">
                <a16:creationId xmlns:a16="http://schemas.microsoft.com/office/drawing/2014/main" id="{1BB0AB2A-7A30-27F9-25FF-8E0181E0ED19}"/>
              </a:ext>
            </a:extLst>
          </p:cNvPr>
          <p:cNvSpPr txBox="1"/>
          <p:nvPr/>
        </p:nvSpPr>
        <p:spPr>
          <a:xfrm>
            <a:off x="577753" y="3271570"/>
            <a:ext cx="11246937" cy="138499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9F98"/>
                </a:solidFill>
                <a:effectLst/>
                <a:uLnTx/>
                <a:uFillTx/>
                <a:latin typeface="Helvetica" pitchFamily="2" charset="0"/>
              </a:rPr>
              <a:t>People previously </a:t>
            </a:r>
            <a:r>
              <a:rPr kumimoji="0" lang="en-US" sz="2400" b="1" i="0" u="sng" strike="noStrike" kern="1200" cap="none" spc="0" normalizeH="0" baseline="0" noProof="0">
                <a:ln>
                  <a:noFill/>
                </a:ln>
                <a:solidFill>
                  <a:srgbClr val="009F98"/>
                </a:solidFill>
                <a:effectLst/>
                <a:uLnTx/>
                <a:uFillTx/>
                <a:latin typeface="Helvetica" pitchFamily="2" charset="0"/>
              </a:rPr>
              <a:t>Uninsured </a:t>
            </a:r>
            <a:r>
              <a:rPr kumimoji="0" lang="en-US" sz="2400" b="1" i="0" strike="noStrike" kern="1200" cap="none" spc="0" normalizeH="0" baseline="0" noProof="0">
                <a:ln>
                  <a:noFill/>
                </a:ln>
                <a:solidFill>
                  <a:srgbClr val="009F98"/>
                </a:solidFill>
                <a:effectLst/>
                <a:uLnTx/>
                <a:uFillTx/>
                <a:latin typeface="Helvetica" pitchFamily="2" charset="0"/>
              </a:rPr>
              <a:t>can now enroll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Helvetica" pitchFamily="2" charset="0"/>
              </a:rPr>
              <a:t>Beginning July 1, OHP Bridge is open for new applicants who may not have had coverage previously.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uLnTx/>
              <a:uFillTx/>
              <a:latin typeface="Helvetica" pitchFamily="2" charset="0"/>
            </a:endParaRPr>
          </a:p>
        </p:txBody>
      </p:sp>
      <p:sp>
        <p:nvSpPr>
          <p:cNvPr id="6" name="TextBox 5">
            <a:extLst>
              <a:ext uri="{FF2B5EF4-FFF2-40B4-BE49-F238E27FC236}">
                <a16:creationId xmlns:a16="http://schemas.microsoft.com/office/drawing/2014/main" id="{B7F9FABF-64F7-0ECC-B5AD-D75EB3EA0FE0}"/>
              </a:ext>
            </a:extLst>
          </p:cNvPr>
          <p:cNvSpPr txBox="1"/>
          <p:nvPr/>
        </p:nvSpPr>
        <p:spPr>
          <a:xfrm>
            <a:off x="577753" y="4570279"/>
            <a:ext cx="10861376" cy="169277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752E71"/>
                </a:solidFill>
                <a:effectLst/>
                <a:uLnTx/>
                <a:uFillTx/>
                <a:latin typeface="Helvetica" pitchFamily="2" charset="0"/>
              </a:rPr>
              <a:t>People are moving from </a:t>
            </a:r>
            <a:r>
              <a:rPr kumimoji="0" lang="en-US" sz="2400" b="1" i="0" u="sng" strike="noStrike" kern="1200" cap="none" spc="0" normalizeH="0" baseline="0" noProof="0">
                <a:ln>
                  <a:noFill/>
                </a:ln>
                <a:solidFill>
                  <a:srgbClr val="752E71"/>
                </a:solidFill>
                <a:effectLst/>
                <a:uLnTx/>
                <a:uFillTx/>
                <a:latin typeface="Helvetica" pitchFamily="2" charset="0"/>
              </a:rPr>
              <a:t>Marketplace</a:t>
            </a:r>
            <a:r>
              <a:rPr kumimoji="0" lang="en-US" sz="2400" b="1" i="0" strike="noStrike" kern="1200" cap="none" spc="0" normalizeH="0" baseline="0" noProof="0">
                <a:ln>
                  <a:noFill/>
                </a:ln>
                <a:solidFill>
                  <a:srgbClr val="752E71"/>
                </a:solidFill>
                <a:effectLst/>
                <a:uLnTx/>
                <a:uFillTx/>
                <a:latin typeface="Helvetica" pitchFamily="2" charset="0"/>
              </a:rPr>
              <a:t> plans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effectLst/>
                <a:uLnTx/>
                <a:uFillTx/>
                <a:latin typeface="Helvetica" pitchFamily="2" charset="0"/>
              </a:rPr>
              <a:t>People currently covered in the Marketplace with income between 138-200% FPL can also move to OHP Bridge beginning July 1. People must update their application or apply directly through the ONE system; movement from the Marketplace will not be automatic and is expected to happen gradually. </a:t>
            </a:r>
            <a:r>
              <a:rPr lang="en-US" sz="2000" b="1">
                <a:latin typeface="Helvetica" pitchFamily="2" charset="0"/>
              </a:rPr>
              <a:t>We expect additional transfers during open enrollment.</a:t>
            </a:r>
            <a:endParaRPr kumimoji="0" lang="en-US" sz="2000" b="1" i="0" u="none" strike="noStrike" kern="1200" cap="none" spc="0" normalizeH="0" baseline="0" noProof="0">
              <a:ln>
                <a:noFill/>
              </a:ln>
              <a:solidFill>
                <a:schemeClr val="bg2">
                  <a:lumMod val="25000"/>
                </a:schemeClr>
              </a:solidFill>
              <a:effectLst/>
              <a:uLnTx/>
              <a:uFillTx/>
              <a:latin typeface="Helvetica" pitchFamily="2" charset="0"/>
            </a:endParaRPr>
          </a:p>
        </p:txBody>
      </p:sp>
      <p:sp>
        <p:nvSpPr>
          <p:cNvPr id="7" name="TextBox 6">
            <a:extLst>
              <a:ext uri="{FF2B5EF4-FFF2-40B4-BE49-F238E27FC236}">
                <a16:creationId xmlns:a16="http://schemas.microsoft.com/office/drawing/2014/main" id="{2EA37DAC-CF58-941E-18D3-72A27363B6B9}"/>
              </a:ext>
            </a:extLst>
          </p:cNvPr>
          <p:cNvSpPr txBox="1"/>
          <p:nvPr/>
        </p:nvSpPr>
        <p:spPr>
          <a:xfrm>
            <a:off x="577753" y="1408017"/>
            <a:ext cx="11246938" cy="169277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64276"/>
                </a:solidFill>
                <a:effectLst/>
                <a:uLnTx/>
                <a:uFillTx/>
                <a:latin typeface="Helvetica" pitchFamily="2" charset="0"/>
              </a:rPr>
              <a:t>People have moved from the </a:t>
            </a:r>
            <a:r>
              <a:rPr kumimoji="0" lang="en-US" sz="2400" b="1" i="0" u="sng" strike="noStrike" kern="1200" cap="none" spc="0" normalizeH="0" baseline="0" noProof="0">
                <a:ln>
                  <a:noFill/>
                </a:ln>
                <a:solidFill>
                  <a:srgbClr val="064276"/>
                </a:solidFill>
                <a:effectLst/>
                <a:uLnTx/>
                <a:uFillTx/>
                <a:latin typeface="Helvetica" pitchFamily="2" charset="0"/>
              </a:rPr>
              <a:t>Oregon Health Plan</a:t>
            </a:r>
            <a:r>
              <a:rPr kumimoji="0" lang="en-US" sz="2400" b="1" i="0" strike="noStrike" kern="1200" cap="none" spc="0" normalizeH="0" baseline="0" noProof="0">
                <a:ln>
                  <a:noFill/>
                </a:ln>
                <a:solidFill>
                  <a:srgbClr val="064276"/>
                </a:solidFill>
                <a:effectLst/>
                <a:uLnTx/>
                <a:uFillTx/>
                <a:latin typeface="Helvetica" pitchFamily="2" charset="0"/>
              </a:rPr>
              <a:t> (Medicaid)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Helvetica" pitchFamily="2" charset="0"/>
              </a:rPr>
              <a:t>People with income 138-200% FPL were kept on OHP following the end of the public health emergency through a Temporary Medicaid Expansion (TME). Approximately 22,000 people moved from the TME to OHP Bridge on July 1. People will continue to move from OHP Plus in coming years if their income has increased at time of renewal.</a:t>
            </a:r>
          </a:p>
        </p:txBody>
      </p:sp>
    </p:spTree>
    <p:extLst>
      <p:ext uri="{BB962C8B-B14F-4D97-AF65-F5344CB8AC3E}">
        <p14:creationId xmlns:p14="http://schemas.microsoft.com/office/powerpoint/2010/main" val="40198149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6B1A66DE220E458FD6414F9598F7CA" ma:contentTypeVersion="18" ma:contentTypeDescription="Create a new document." ma:contentTypeScope="" ma:versionID="637e53a573105b8507f4915f9debd798">
  <xsd:schema xmlns:xsd="http://www.w3.org/2001/XMLSchema" xmlns:xs="http://www.w3.org/2001/XMLSchema" xmlns:p="http://schemas.microsoft.com/office/2006/metadata/properties" xmlns:ns1="http://schemas.microsoft.com/sharepoint/v3" xmlns:ns2="8b67cf5b-c5ed-46e6-bbf4-2bcc1c202471" xmlns:ns3="59da1016-2a1b-4f8a-9768-d7a4932f6f16" targetNamespace="http://schemas.microsoft.com/office/2006/metadata/properties" ma:root="true" ma:fieldsID="5eb0e10f0571061a8da3a0978aec45bb" ns1:_="" ns2:_="" ns3:_="">
    <xsd:import namespace="http://schemas.microsoft.com/sharepoint/v3"/>
    <xsd:import namespace="8b67cf5b-c5ed-46e6-bbf4-2bcc1c202471"/>
    <xsd:import namespace="59da1016-2a1b-4f8a-9768-d7a4932f6f16"/>
    <xsd:element name="properties">
      <xsd:complexType>
        <xsd:sequence>
          <xsd:element name="documentManagement">
            <xsd:complexType>
              <xsd:all>
                <xsd:element ref="ns2:Meta_x0020_Description" minOccurs="0"/>
                <xsd:element ref="ns2:Meta_x0020_Keywords" minOccurs="0"/>
                <xsd:element ref="ns3:IACategory" minOccurs="0"/>
                <xsd:element ref="ns3:IATopic" minOccurs="0"/>
                <xsd:element ref="ns3:IASubtopic" minOccurs="0"/>
                <xsd:element ref="ns3:DocumentExpirationDate" minOccurs="0"/>
                <xsd:element ref="ns1:URL"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8" nillable="true" ma:displayName="URL"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lishingStartDate" ma:index="15"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67cf5b-c5ed-46e6-bbf4-2bcc1c202471" elementFormDefault="qualified">
    <xsd:import namespace="http://schemas.microsoft.com/office/2006/documentManagement/types"/>
    <xsd:import namespace="http://schemas.microsoft.com/office/infopath/2007/PartnerControls"/>
    <xsd:element name="Meta_x0020_Description" ma:index="2" nillable="true" ma:displayName="Meta Description" ma:internalName="Meta_x0020_Description" ma:readOnly="false">
      <xsd:simpleType>
        <xsd:restriction base="dms:Text"/>
      </xsd:simpleType>
    </xsd:element>
    <xsd:element name="Meta_x0020_Keywords" ma:index="3" nillable="true" ma:displayName="Meta Keywords" ma:internalName="Meta_x0020_Keywords"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IASubtopic xmlns="59da1016-2a1b-4f8a-9768-d7a4932f6f16" xsi:nil="true"/>
    <URL xmlns="http://schemas.microsoft.com/sharepoint/v3">
      <Url>https://www.oregon.gov/oha/PHE/Documents/Webinar-Slides-1224-ES.pptx</Url>
      <Description>PowerPoint Presentation</Description>
    </URL>
    <Meta_x0020_Keywords xmlns="8b67cf5b-c5ed-46e6-bbf4-2bcc1c202471" xsi:nil="true"/>
    <PublishingExpirationDate xmlns="http://schemas.microsoft.com/sharepoint/v3" xsi:nil="true"/>
    <Meta_x0020_Description xmlns="8b67cf5b-c5ed-46e6-bbf4-2bcc1c202471"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77403-90CB-4024-BB1A-69802EB60689}"/>
</file>

<file path=customXml/itemProps2.xml><?xml version="1.0" encoding="utf-8"?>
<ds:datastoreItem xmlns:ds="http://schemas.openxmlformats.org/officeDocument/2006/customXml" ds:itemID="{32B29E1F-71BB-4878-B411-9F2E38CE6313}">
  <ds:schemaRefs>
    <ds:schemaRef ds:uri="10cc08c7-54b2-46c4-9a83-45109f35714f"/>
    <ds:schemaRef ds:uri="631e8de6-a4ba-42fa-9ae1-4c45f62bd2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3A237CF-3378-48F2-A86E-F30E2FBF06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83</Slides>
  <Notes>79</Notes>
  <HiddenSlides>43</HiddenSlide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Assister/Community Partner Inquiries</vt:lpstr>
      <vt:lpstr>Preguntas de socios comunitarios</vt:lpstr>
      <vt:lpstr>Question: Billing Address and Payor ID</vt:lpstr>
      <vt:lpstr>Pregunta: Dirección de facturación e ID del pagador</vt:lpstr>
      <vt:lpstr>Question: Billing Address and Payor ID</vt:lpstr>
      <vt:lpstr>Pregunta: Dirección de facturación e identificación del pagador</vt:lpstr>
      <vt:lpstr>PHE Unwinding Overview</vt:lpstr>
      <vt:lpstr>Renovaciones al finalizar la Emergencia de Salud Pública</vt:lpstr>
      <vt:lpstr>PowerPoint Presentation</vt:lpstr>
      <vt:lpstr>PowerPoint Presentation</vt:lpstr>
      <vt:lpstr> Renewal  Outcome Summary  All completed renewals as of December 8 2024  </vt:lpstr>
      <vt:lpstr> ¿Cómo vamos con las renovaciones?  Renovaciones completadas hasta el 8 de diciembre de 2024  </vt:lpstr>
      <vt:lpstr> Final Phase Outcomes  Change in PHEU dashboard totals from June 5 to December 8  </vt:lpstr>
      <vt:lpstr> Resultados de la fase final:  Cambios en los totales del tablero del Final de  Emergencia de Salud Pública (PHEU) del 5 de junio al 8 de diciembre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Unwinding and normal renewal timelines cont.</vt:lpstr>
      <vt:lpstr>Plazos del proceso de renovaciones</vt:lpstr>
      <vt:lpstr>PowerPoint Presentation</vt:lpstr>
      <vt:lpstr>PowerPoint Presentation</vt:lpstr>
      <vt:lpstr>Expanding benefits for young adults </vt:lpstr>
      <vt:lpstr>Expansión de los beneficios para los adultos jóvenes</vt:lpstr>
      <vt:lpstr>Changes to benefits &amp; eligibility Jan 1</vt:lpstr>
      <vt:lpstr>Cambios en los beneficios y requisitos: 1 de enero del 2025</vt:lpstr>
      <vt:lpstr>Early and Periodic Screening, Diagnostic  and Treatment (EPSDT)</vt:lpstr>
      <vt:lpstr>Detección, Diagnóstico y Tratamiento Tempranos y Periódicos (EPSDT)</vt:lpstr>
      <vt:lpstr>YSHCN partner training </vt:lpstr>
      <vt:lpstr>Capacitación para socios de YSHCN</vt:lpstr>
      <vt:lpstr>PowerPoint Presentation</vt:lpstr>
      <vt:lpstr>PowerPoint Presentation</vt:lpstr>
      <vt:lpstr>HRSN Program Overview</vt:lpstr>
      <vt:lpstr>Descripción general del programa de HRSN</vt:lpstr>
      <vt:lpstr>Nutrition Services</vt:lpstr>
      <vt:lpstr>Beneficios de nutrición</vt:lpstr>
      <vt:lpstr>Who is Eligible to Receive HRSN Nutrition Benefits?</vt:lpstr>
      <vt:lpstr>¿Quién es elegible para recibir los beneficios nutricionales de HRSN?</vt:lpstr>
      <vt:lpstr>¿Quién es elegible para recibir los beneficios nutricionales de HRSN? (cont.)</vt:lpstr>
      <vt:lpstr>What HRSN Nutrition Benefits are Going Live on 1/1/2025?</vt:lpstr>
      <vt:lpstr>¿Qué beneficios de nutrición HRSN comenzaran el 1/1/2025?</vt:lpstr>
      <vt:lpstr>HRSN Webinars and Trainings</vt:lpstr>
      <vt:lpstr>Seminarios web y capacitaciones de HRSN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McAnulty Sean  P</dc:creator>
  <cp:revision>1</cp:revision>
  <dcterms:created xsi:type="dcterms:W3CDTF">2024-11-12T15:29:23Z</dcterms:created>
  <dcterms:modified xsi:type="dcterms:W3CDTF">2024-12-18T22:24:47Z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a67c04-f371-4d71-a575-202b566caae1_Enabled">
    <vt:lpwstr>true</vt:lpwstr>
  </property>
  <property fmtid="{D5CDD505-2E9C-101B-9397-08002B2CF9AE}" pid="3" name="MSIP_Label_11a67c04-f371-4d71-a575-202b566caae1_SetDate">
    <vt:lpwstr>2024-11-12T17:37:34Z</vt:lpwstr>
  </property>
  <property fmtid="{D5CDD505-2E9C-101B-9397-08002B2CF9AE}" pid="4" name="MSIP_Label_11a67c04-f371-4d71-a575-202b566caae1_Method">
    <vt:lpwstr>Privileged</vt:lpwstr>
  </property>
  <property fmtid="{D5CDD505-2E9C-101B-9397-08002B2CF9AE}" pid="5" name="MSIP_Label_11a67c04-f371-4d71-a575-202b566caae1_Name">
    <vt:lpwstr>Level 2 - Limited (Items)</vt:lpwstr>
  </property>
  <property fmtid="{D5CDD505-2E9C-101B-9397-08002B2CF9AE}" pid="6" name="MSIP_Label_11a67c04-f371-4d71-a575-202b566caae1_SiteId">
    <vt:lpwstr>658e63e8-8d39-499c-8f48-13adc9452f4c</vt:lpwstr>
  </property>
  <property fmtid="{D5CDD505-2E9C-101B-9397-08002B2CF9AE}" pid="7" name="MSIP_Label_11a67c04-f371-4d71-a575-202b566caae1_ActionId">
    <vt:lpwstr>d18abbbf-fa8c-402d-bc19-e8cf1b5394d4</vt:lpwstr>
  </property>
  <property fmtid="{D5CDD505-2E9C-101B-9397-08002B2CF9AE}" pid="8" name="MSIP_Label_11a67c04-f371-4d71-a575-202b566caae1_ContentBits">
    <vt:lpwstr>0</vt:lpwstr>
  </property>
  <property fmtid="{D5CDD505-2E9C-101B-9397-08002B2CF9AE}" pid="9" name="MSIP_Label_ea60d57e-af5b-4752-ac57-3e4f28ca11dc_Enabled">
    <vt:lpwstr>true</vt:lpwstr>
  </property>
  <property fmtid="{D5CDD505-2E9C-101B-9397-08002B2CF9AE}" pid="10" name="MSIP_Label_ea60d57e-af5b-4752-ac57-3e4f28ca11dc_SetDate">
    <vt:lpwstr>2024-12-11T13:15:50Z</vt:lpwstr>
  </property>
  <property fmtid="{D5CDD505-2E9C-101B-9397-08002B2CF9AE}" pid="11" name="MSIP_Label_ea60d57e-af5b-4752-ac57-3e4f28ca11dc_Method">
    <vt:lpwstr>Standard</vt:lpwstr>
  </property>
  <property fmtid="{D5CDD505-2E9C-101B-9397-08002B2CF9AE}" pid="12" name="MSIP_Label_ea60d57e-af5b-4752-ac57-3e4f28ca11dc_Name">
    <vt:lpwstr>ea60d57e-af5b-4752-ac57-3e4f28ca11dc</vt:lpwstr>
  </property>
  <property fmtid="{D5CDD505-2E9C-101B-9397-08002B2CF9AE}" pid="13" name="MSIP_Label_ea60d57e-af5b-4752-ac57-3e4f28ca11dc_SiteId">
    <vt:lpwstr>36da45f1-dd2c-4d1f-af13-5abe46b99921</vt:lpwstr>
  </property>
  <property fmtid="{D5CDD505-2E9C-101B-9397-08002B2CF9AE}" pid="14" name="MSIP_Label_ea60d57e-af5b-4752-ac57-3e4f28ca11dc_ActionId">
    <vt:lpwstr>662add6a-064b-454b-88ef-dcd52ef176aa</vt:lpwstr>
  </property>
  <property fmtid="{D5CDD505-2E9C-101B-9397-08002B2CF9AE}" pid="15" name="MSIP_Label_ea60d57e-af5b-4752-ac57-3e4f28ca11dc_ContentBits">
    <vt:lpwstr>0</vt:lpwstr>
  </property>
  <property fmtid="{D5CDD505-2E9C-101B-9397-08002B2CF9AE}" pid="16" name="ContentTypeId">
    <vt:lpwstr>0x010100736B1A66DE220E458FD6414F9598F7CA</vt:lpwstr>
  </property>
  <property fmtid="{D5CDD505-2E9C-101B-9397-08002B2CF9AE}" pid="17" name="MediaServiceImageTags">
    <vt:lpwstr/>
  </property>
  <property fmtid="{D5CDD505-2E9C-101B-9397-08002B2CF9AE}" pid="18" name="WorkflowChangePath">
    <vt:lpwstr>e4c0fadb-ea59-4728-bea3-6f3cf0705495,2;</vt:lpwstr>
  </property>
</Properties>
</file>