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587" r:id="rId2"/>
    <p:sldId id="1196" r:id="rId3"/>
    <p:sldId id="1021" r:id="rId4"/>
    <p:sldId id="1216" r:id="rId5"/>
    <p:sldId id="1203" r:id="rId6"/>
    <p:sldId id="1206" r:id="rId7"/>
    <p:sldId id="1207" r:id="rId8"/>
    <p:sldId id="302" r:id="rId9"/>
    <p:sldId id="1221" r:id="rId10"/>
    <p:sldId id="1201" r:id="rId11"/>
    <p:sldId id="1233" r:id="rId12"/>
    <p:sldId id="1239" r:id="rId13"/>
    <p:sldId id="1223" r:id="rId14"/>
    <p:sldId id="1224" r:id="rId15"/>
    <p:sldId id="1241" r:id="rId16"/>
    <p:sldId id="1226" r:id="rId17"/>
    <p:sldId id="1227" r:id="rId18"/>
    <p:sldId id="1228" r:id="rId19"/>
    <p:sldId id="1240" r:id="rId20"/>
    <p:sldId id="1234" r:id="rId21"/>
    <p:sldId id="1243" r:id="rId22"/>
    <p:sldId id="1235" r:id="rId23"/>
    <p:sldId id="1230" r:id="rId24"/>
    <p:sldId id="1237" r:id="rId25"/>
    <p:sldId id="1231" r:id="rId26"/>
    <p:sldId id="1238" r:id="rId27"/>
    <p:sldId id="1232" r:id="rId28"/>
    <p:sldId id="1242" r:id="rId29"/>
    <p:sldId id="1220" r:id="rId30"/>
    <p:sldId id="1200" r:id="rId31"/>
    <p:sldId id="121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39FE2A-CFFC-34B4-2D1A-428FD2E73F39}" name="Diana Flores" initials="DF" userId="S::dflores@comagine.org::6d66fdf9-55de-4781-bc70-f204d6a181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Stack" initials="ES" lastIdx="1" clrIdx="0">
    <p:extLst>
      <p:ext uri="{19B8F6BF-5375-455C-9EA6-DF929625EA0E}">
        <p15:presenceInfo xmlns:p15="http://schemas.microsoft.com/office/powerpoint/2012/main" userId="S::estack@healthinsight.org::dc1ae070-9ccd-4d66-a10b-0218eec97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595"/>
    <a:srgbClr val="004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693A3-A8A1-405B-9E00-8BE3ED44A6D7}" v="1" dt="2024-06-18T18:00:53.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491" autoAdjust="0"/>
  </p:normalViewPr>
  <p:slideViewPr>
    <p:cSldViewPr snapToGrid="0">
      <p:cViewPr varScale="1">
        <p:scale>
          <a:sx n="54" d="100"/>
          <a:sy n="54" d="100"/>
        </p:scale>
        <p:origin x="10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ltineer Courtney" userId="57b998cc-97ac-4244-b057-9d2c2440ab70" providerId="ADAL" clId="{4A0D5483-EC02-4949-B2FE-9E3B49634E3B}"/>
    <pc:docChg chg="mod">
      <pc:chgData name="Fultineer Courtney" userId="57b998cc-97ac-4244-b057-9d2c2440ab70" providerId="ADAL" clId="{4A0D5483-EC02-4949-B2FE-9E3B49634E3B}" dt="2024-04-17T00:40:04.612" v="0" actId="33475"/>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699497146076163"/>
          <c:y val="5.6975151633731173E-2"/>
          <c:w val="0.54099438888572637"/>
          <c:h val="0.7630168351568628"/>
        </c:manualLayout>
      </c:layout>
      <c:doughnutChart>
        <c:varyColors val="1"/>
        <c:ser>
          <c:idx val="0"/>
          <c:order val="0"/>
          <c:tx>
            <c:strRef>
              <c:f>Sheet1!$B$1</c:f>
              <c:strCache>
                <c:ptCount val="1"/>
                <c:pt idx="0">
                  <c:v>Column1</c:v>
                </c:pt>
              </c:strCache>
            </c:strRef>
          </c:tx>
          <c:spPr>
            <a:solidFill>
              <a:srgbClr val="FEBA5D"/>
            </a:solidFill>
            <a:ln>
              <a:solidFill>
                <a:schemeClr val="accent1"/>
              </a:solidFill>
            </a:ln>
          </c:spPr>
          <c:dPt>
            <c:idx val="0"/>
            <c:bubble3D val="0"/>
            <c:spPr>
              <a:solidFill>
                <a:srgbClr val="EC8902"/>
              </a:solidFill>
              <a:ln w="19050">
                <a:solidFill>
                  <a:schemeClr val="accent1"/>
                </a:solidFill>
              </a:ln>
              <a:effectLst/>
            </c:spPr>
            <c:extLst>
              <c:ext xmlns:c16="http://schemas.microsoft.com/office/drawing/2014/chart" uri="{C3380CC4-5D6E-409C-BE32-E72D297353CC}">
                <c16:uniqueId val="{00000001-DCC2-41EF-AB13-661F1A741D19}"/>
              </c:ext>
            </c:extLst>
          </c:dPt>
          <c:dPt>
            <c:idx val="1"/>
            <c:bubble3D val="0"/>
            <c:spPr>
              <a:solidFill>
                <a:srgbClr val="005595"/>
              </a:solidFill>
              <a:ln w="19050">
                <a:solidFill>
                  <a:schemeClr val="accent1"/>
                </a:solidFill>
              </a:ln>
              <a:effectLst/>
            </c:spPr>
            <c:extLst>
              <c:ext xmlns:c16="http://schemas.microsoft.com/office/drawing/2014/chart" uri="{C3380CC4-5D6E-409C-BE32-E72D297353CC}">
                <c16:uniqueId val="{00000003-DCC2-41EF-AB13-661F1A741D19}"/>
              </c:ext>
            </c:extLst>
          </c:dPt>
          <c:dLbls>
            <c:delete val="1"/>
          </c:dLbls>
          <c:cat>
            <c:strRef>
              <c:f>Sheet1!$A$2:$A$3</c:f>
              <c:strCache>
                <c:ptCount val="2"/>
                <c:pt idx="0">
                  <c:v>In Progress</c:v>
                </c:pt>
                <c:pt idx="1">
                  <c:v>Complete</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DCC2-41EF-AB13-661F1A741D19}"/>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39273716099509"/>
          <c:y val="0.31599565336327817"/>
          <c:w val="0.35115196078431377"/>
          <c:h val="0.5267279411764707"/>
        </c:manualLayout>
      </c:layout>
      <c:doughnutChart>
        <c:varyColors val="1"/>
        <c:ser>
          <c:idx val="0"/>
          <c:order val="0"/>
          <c:tx>
            <c:strRef>
              <c:f>Sheet1!$B$1</c:f>
              <c:strCache>
                <c:ptCount val="1"/>
                <c:pt idx="0">
                  <c:v>Column1</c:v>
                </c:pt>
              </c:strCache>
            </c:strRef>
          </c:tx>
          <c:spPr>
            <a:solidFill>
              <a:srgbClr val="EC8902"/>
            </a:solidFill>
            <a:ln>
              <a:solidFill>
                <a:schemeClr val="accent1"/>
              </a:solidFill>
            </a:ln>
          </c:spPr>
          <c:dPt>
            <c:idx val="0"/>
            <c:bubble3D val="0"/>
            <c:spPr>
              <a:solidFill>
                <a:srgbClr val="EC8902"/>
              </a:solidFill>
              <a:ln w="19050">
                <a:solidFill>
                  <a:schemeClr val="accent1"/>
                </a:solidFill>
              </a:ln>
              <a:effectLst/>
            </c:spPr>
            <c:extLst>
              <c:ext xmlns:c16="http://schemas.microsoft.com/office/drawing/2014/chart" uri="{C3380CC4-5D6E-409C-BE32-E72D297353CC}">
                <c16:uniqueId val="{00000001-DCDB-4EA3-B433-E2CD8DDE2B60}"/>
              </c:ext>
            </c:extLst>
          </c:dPt>
          <c:dPt>
            <c:idx val="1"/>
            <c:bubble3D val="0"/>
            <c:spPr>
              <a:solidFill>
                <a:srgbClr val="EC8902"/>
              </a:solidFill>
              <a:ln w="19050">
                <a:solidFill>
                  <a:schemeClr val="accent1"/>
                </a:solidFill>
              </a:ln>
              <a:effectLst/>
            </c:spPr>
            <c:extLst>
              <c:ext xmlns:c16="http://schemas.microsoft.com/office/drawing/2014/chart" uri="{C3380CC4-5D6E-409C-BE32-E72D297353CC}">
                <c16:uniqueId val="{00000003-DCDB-4EA3-B433-E2CD8DDE2B60}"/>
              </c:ext>
            </c:extLst>
          </c:dPt>
          <c:dLbls>
            <c:delete val="1"/>
          </c:dLbls>
          <c:cat>
            <c:strRef>
              <c:f>Sheet1!$A$2:$A$3</c:f>
              <c:strCache>
                <c:ptCount val="2"/>
                <c:pt idx="0">
                  <c:v>In Progress</c:v>
                </c:pt>
                <c:pt idx="1">
                  <c:v>Complete</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DCDB-4EA3-B433-E2CD8DDE2B60}"/>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100B6-E810-49C6-8854-66764A3EA54F}" type="doc">
      <dgm:prSet loTypeId="urn:microsoft.com/office/officeart/2018/5/layout/IconCircleLabelList" loCatId="icon" qsTypeId="urn:microsoft.com/office/officeart/2005/8/quickstyle/simple4" qsCatId="simple" csTypeId="urn:microsoft.com/office/officeart/2005/8/colors/accent1_2" csCatId="accent1" phldr="1"/>
      <dgm:spPr/>
      <dgm:t>
        <a:bodyPr/>
        <a:lstStyle/>
        <a:p>
          <a:endParaRPr lang="en-US"/>
        </a:p>
      </dgm:t>
    </dgm:pt>
    <dgm:pt modelId="{58A52224-EEBA-49EB-B411-6B02055AACDD}">
      <dgm:prSet custT="1"/>
      <dgm:spPr/>
      <dgm:t>
        <a:bodyPr/>
        <a:lstStyle/>
        <a:p>
          <a:pPr>
            <a:lnSpc>
              <a:spcPct val="100000"/>
            </a:lnSpc>
            <a:defRPr cap="all"/>
          </a:pPr>
          <a:r>
            <a:rPr lang="en-US" sz="2400" dirty="0"/>
            <a:t>Quarterly Process Online Forms</a:t>
          </a:r>
        </a:p>
      </dgm:t>
    </dgm:pt>
    <dgm:pt modelId="{A6119C53-F97C-49C2-AD62-057D3FA13111}" type="parTrans" cxnId="{ACC14261-0E0B-4775-A93F-6508B795EB4F}">
      <dgm:prSet/>
      <dgm:spPr/>
      <dgm:t>
        <a:bodyPr/>
        <a:lstStyle/>
        <a:p>
          <a:endParaRPr lang="en-US" sz="2200"/>
        </a:p>
      </dgm:t>
    </dgm:pt>
    <dgm:pt modelId="{D9771E03-5977-4EAA-B4D2-FF336841EFAD}" type="sibTrans" cxnId="{ACC14261-0E0B-4775-A93F-6508B795EB4F}">
      <dgm:prSet/>
      <dgm:spPr/>
      <dgm:t>
        <a:bodyPr/>
        <a:lstStyle/>
        <a:p>
          <a:endParaRPr lang="en-US" sz="2200"/>
        </a:p>
      </dgm:t>
    </dgm:pt>
    <dgm:pt modelId="{17AC1676-311A-4FA2-B5CD-C649768BC7FC}">
      <dgm:prSet custT="1"/>
      <dgm:spPr/>
      <dgm:t>
        <a:bodyPr/>
        <a:lstStyle/>
        <a:p>
          <a:pPr>
            <a:lnSpc>
              <a:spcPct val="100000"/>
            </a:lnSpc>
            <a:defRPr cap="all"/>
          </a:pPr>
          <a:r>
            <a:rPr lang="en-US" sz="2400"/>
            <a:t>Monthly Meeting Notes</a:t>
          </a:r>
        </a:p>
      </dgm:t>
    </dgm:pt>
    <dgm:pt modelId="{483404DE-9693-4035-84A3-D81AC2428741}" type="parTrans" cxnId="{21BED6E2-CD50-48F1-AF1C-E3DE9413153A}">
      <dgm:prSet/>
      <dgm:spPr/>
      <dgm:t>
        <a:bodyPr/>
        <a:lstStyle/>
        <a:p>
          <a:endParaRPr lang="en-US" sz="2200"/>
        </a:p>
      </dgm:t>
    </dgm:pt>
    <dgm:pt modelId="{FDC749ED-3E84-438F-9801-D606EB14C5F8}" type="sibTrans" cxnId="{21BED6E2-CD50-48F1-AF1C-E3DE9413153A}">
      <dgm:prSet/>
      <dgm:spPr/>
      <dgm:t>
        <a:bodyPr/>
        <a:lstStyle/>
        <a:p>
          <a:endParaRPr lang="en-US" sz="2200"/>
        </a:p>
      </dgm:t>
    </dgm:pt>
    <dgm:pt modelId="{2AC4243B-BC4B-482F-A4E3-CCD53AA7C3C0}">
      <dgm:prSet custT="1"/>
      <dgm:spPr/>
      <dgm:t>
        <a:bodyPr/>
        <a:lstStyle/>
        <a:p>
          <a:pPr>
            <a:lnSpc>
              <a:spcPct val="100000"/>
            </a:lnSpc>
            <a:defRPr cap="all"/>
          </a:pPr>
          <a:r>
            <a:rPr lang="en-US" sz="2400" dirty="0"/>
            <a:t>Technical Assistance Notes</a:t>
          </a:r>
        </a:p>
      </dgm:t>
    </dgm:pt>
    <dgm:pt modelId="{C64DA195-922A-419F-A687-F893EA5C9D52}" type="parTrans" cxnId="{F5687C58-A31C-4E37-A553-00E359D82C27}">
      <dgm:prSet/>
      <dgm:spPr/>
      <dgm:t>
        <a:bodyPr/>
        <a:lstStyle/>
        <a:p>
          <a:endParaRPr lang="en-US" sz="2200"/>
        </a:p>
      </dgm:t>
    </dgm:pt>
    <dgm:pt modelId="{D46851B9-6A3E-4D0A-A10C-21CA9F1FC704}" type="sibTrans" cxnId="{F5687C58-A31C-4E37-A553-00E359D82C27}">
      <dgm:prSet/>
      <dgm:spPr/>
      <dgm:t>
        <a:bodyPr/>
        <a:lstStyle/>
        <a:p>
          <a:endParaRPr lang="en-US" sz="2200"/>
        </a:p>
      </dgm:t>
    </dgm:pt>
    <dgm:pt modelId="{FA34BC03-0BEF-43B8-B6F9-58DE90D72E29}">
      <dgm:prSet custT="1"/>
      <dgm:spPr/>
      <dgm:t>
        <a:bodyPr/>
        <a:lstStyle/>
        <a:p>
          <a:pPr>
            <a:lnSpc>
              <a:spcPct val="100000"/>
            </a:lnSpc>
            <a:defRPr cap="all"/>
          </a:pPr>
          <a:r>
            <a:rPr lang="en-US" sz="2400" dirty="0"/>
            <a:t>Weekly Emails</a:t>
          </a:r>
        </a:p>
      </dgm:t>
    </dgm:pt>
    <dgm:pt modelId="{94D040E9-135C-4FA5-923B-D0127A082E9D}" type="parTrans" cxnId="{E2651FA5-EDEE-4581-8F72-D17FA6D34516}">
      <dgm:prSet/>
      <dgm:spPr/>
      <dgm:t>
        <a:bodyPr/>
        <a:lstStyle/>
        <a:p>
          <a:endParaRPr lang="en-US" sz="2200"/>
        </a:p>
      </dgm:t>
    </dgm:pt>
    <dgm:pt modelId="{36D9A8D2-2F8F-4DC1-9274-C60FAB4E74C0}" type="sibTrans" cxnId="{E2651FA5-EDEE-4581-8F72-D17FA6D34516}">
      <dgm:prSet/>
      <dgm:spPr/>
      <dgm:t>
        <a:bodyPr/>
        <a:lstStyle/>
        <a:p>
          <a:endParaRPr lang="en-US" sz="2200"/>
        </a:p>
      </dgm:t>
    </dgm:pt>
    <dgm:pt modelId="{36B991C0-5C19-4E62-8900-BC91F916A772}" type="pres">
      <dgm:prSet presAssocID="{C73100B6-E810-49C6-8854-66764A3EA54F}" presName="root" presStyleCnt="0">
        <dgm:presLayoutVars>
          <dgm:dir/>
          <dgm:resizeHandles val="exact"/>
        </dgm:presLayoutVars>
      </dgm:prSet>
      <dgm:spPr/>
    </dgm:pt>
    <dgm:pt modelId="{B3290D92-B34D-46DD-A621-17C80CA3EA98}" type="pres">
      <dgm:prSet presAssocID="{58A52224-EEBA-49EB-B411-6B02055AACDD}" presName="compNode" presStyleCnt="0"/>
      <dgm:spPr/>
    </dgm:pt>
    <dgm:pt modelId="{9F0C5ED9-742E-456E-A2FD-6838C74D9DA4}" type="pres">
      <dgm:prSet presAssocID="{58A52224-EEBA-49EB-B411-6B02055AACDD}" presName="iconBgRect" presStyleLbl="bgShp" presStyleIdx="0" presStyleCnt="4"/>
      <dgm:spPr/>
    </dgm:pt>
    <dgm:pt modelId="{B20197C7-84ED-4B72-8212-517B22964C17}" type="pres">
      <dgm:prSet presAssocID="{58A52224-EEBA-49EB-B411-6B02055AACD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rvey Balls 75% with solid fill"/>
        </a:ext>
      </dgm:extLst>
    </dgm:pt>
    <dgm:pt modelId="{00C4B3CF-A3A0-4988-A3E5-74A6D42DA9DD}" type="pres">
      <dgm:prSet presAssocID="{58A52224-EEBA-49EB-B411-6B02055AACDD}" presName="spaceRect" presStyleCnt="0"/>
      <dgm:spPr/>
    </dgm:pt>
    <dgm:pt modelId="{D266E4CD-FCE0-4AEB-922E-68DD582886A0}" type="pres">
      <dgm:prSet presAssocID="{58A52224-EEBA-49EB-B411-6B02055AACDD}" presName="textRect" presStyleLbl="revTx" presStyleIdx="0" presStyleCnt="4">
        <dgm:presLayoutVars>
          <dgm:chMax val="1"/>
          <dgm:chPref val="1"/>
        </dgm:presLayoutVars>
      </dgm:prSet>
      <dgm:spPr/>
    </dgm:pt>
    <dgm:pt modelId="{7937E710-DB62-426B-B1BF-247B7175406F}" type="pres">
      <dgm:prSet presAssocID="{D9771E03-5977-4EAA-B4D2-FF336841EFAD}" presName="sibTrans" presStyleCnt="0"/>
      <dgm:spPr/>
    </dgm:pt>
    <dgm:pt modelId="{B5EB3965-D03B-48B5-AC4C-28E9360AEB88}" type="pres">
      <dgm:prSet presAssocID="{17AC1676-311A-4FA2-B5CD-C649768BC7FC}" presName="compNode" presStyleCnt="0"/>
      <dgm:spPr/>
    </dgm:pt>
    <dgm:pt modelId="{9E957B91-6028-4D95-8631-48C4FDB8E1AA}" type="pres">
      <dgm:prSet presAssocID="{17AC1676-311A-4FA2-B5CD-C649768BC7FC}" presName="iconBgRect" presStyleLbl="bgShp" presStyleIdx="1" presStyleCnt="4"/>
      <dgm:spPr/>
    </dgm:pt>
    <dgm:pt modelId="{C4F6244D-7425-45CB-AEEA-30019B757A1E}" type="pres">
      <dgm:prSet presAssocID="{17AC1676-311A-4FA2-B5CD-C649768BC7F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thly calendar with solid fill"/>
        </a:ext>
      </dgm:extLst>
    </dgm:pt>
    <dgm:pt modelId="{964FEEB2-789F-4D46-AB3E-D052E23A1D5B}" type="pres">
      <dgm:prSet presAssocID="{17AC1676-311A-4FA2-B5CD-C649768BC7FC}" presName="spaceRect" presStyleCnt="0"/>
      <dgm:spPr/>
    </dgm:pt>
    <dgm:pt modelId="{9D8C26E8-7732-4F02-9A98-42D78D17221F}" type="pres">
      <dgm:prSet presAssocID="{17AC1676-311A-4FA2-B5CD-C649768BC7FC}" presName="textRect" presStyleLbl="revTx" presStyleIdx="1" presStyleCnt="4">
        <dgm:presLayoutVars>
          <dgm:chMax val="1"/>
          <dgm:chPref val="1"/>
        </dgm:presLayoutVars>
      </dgm:prSet>
      <dgm:spPr/>
    </dgm:pt>
    <dgm:pt modelId="{CB311057-CA3A-4E5C-9F2F-EDC44BDE4CA7}" type="pres">
      <dgm:prSet presAssocID="{FDC749ED-3E84-438F-9801-D606EB14C5F8}" presName="sibTrans" presStyleCnt="0"/>
      <dgm:spPr/>
    </dgm:pt>
    <dgm:pt modelId="{D3CADA20-53EA-4939-86CA-F3A05F1CB605}" type="pres">
      <dgm:prSet presAssocID="{FA34BC03-0BEF-43B8-B6F9-58DE90D72E29}" presName="compNode" presStyleCnt="0"/>
      <dgm:spPr/>
    </dgm:pt>
    <dgm:pt modelId="{D83639B8-2A42-46BD-92FB-DAB8013A889A}" type="pres">
      <dgm:prSet presAssocID="{FA34BC03-0BEF-43B8-B6F9-58DE90D72E29}" presName="iconBgRect" presStyleLbl="bgShp" presStyleIdx="2" presStyleCnt="4" custLinFactNeighborX="1402" custLinFactNeighborY="-1700"/>
      <dgm:spPr/>
    </dgm:pt>
    <dgm:pt modelId="{6D0471D3-E5CA-4E59-B427-2856A9F7F2E6}" type="pres">
      <dgm:prSet presAssocID="{FA34BC03-0BEF-43B8-B6F9-58DE90D72E29}"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nvelope with solid fill"/>
        </a:ext>
      </dgm:extLst>
    </dgm:pt>
    <dgm:pt modelId="{6F7539AA-81D6-429A-88CB-E48C3A774B90}" type="pres">
      <dgm:prSet presAssocID="{FA34BC03-0BEF-43B8-B6F9-58DE90D72E29}" presName="spaceRect" presStyleCnt="0"/>
      <dgm:spPr/>
    </dgm:pt>
    <dgm:pt modelId="{C2E3F18E-777B-4A92-B1FC-07BF184F90D2}" type="pres">
      <dgm:prSet presAssocID="{FA34BC03-0BEF-43B8-B6F9-58DE90D72E29}" presName="textRect" presStyleLbl="revTx" presStyleIdx="2" presStyleCnt="4">
        <dgm:presLayoutVars>
          <dgm:chMax val="1"/>
          <dgm:chPref val="1"/>
        </dgm:presLayoutVars>
      </dgm:prSet>
      <dgm:spPr/>
    </dgm:pt>
    <dgm:pt modelId="{B90CCC3F-4835-40BE-9571-C40D483DA3A3}" type="pres">
      <dgm:prSet presAssocID="{36D9A8D2-2F8F-4DC1-9274-C60FAB4E74C0}" presName="sibTrans" presStyleCnt="0"/>
      <dgm:spPr/>
    </dgm:pt>
    <dgm:pt modelId="{5723A7D9-3080-4C79-930D-1142D72844AF}" type="pres">
      <dgm:prSet presAssocID="{2AC4243B-BC4B-482F-A4E3-CCD53AA7C3C0}" presName="compNode" presStyleCnt="0"/>
      <dgm:spPr/>
    </dgm:pt>
    <dgm:pt modelId="{80179BC3-49ED-4FE9-B7A7-D9B9B7D83D4B}" type="pres">
      <dgm:prSet presAssocID="{2AC4243B-BC4B-482F-A4E3-CCD53AA7C3C0}" presName="iconBgRect" presStyleLbl="bgShp" presStyleIdx="3" presStyleCnt="4"/>
      <dgm:spPr/>
    </dgm:pt>
    <dgm:pt modelId="{AA3AF0DA-21A6-4A3F-9653-A62934A7D1CD}" type="pres">
      <dgm:prSet presAssocID="{2AC4243B-BC4B-482F-A4E3-CCD53AA7C3C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eting with solid fill"/>
        </a:ext>
      </dgm:extLst>
    </dgm:pt>
    <dgm:pt modelId="{24174A9B-CE24-4960-8916-02B3958FA0DF}" type="pres">
      <dgm:prSet presAssocID="{2AC4243B-BC4B-482F-A4E3-CCD53AA7C3C0}" presName="spaceRect" presStyleCnt="0"/>
      <dgm:spPr/>
    </dgm:pt>
    <dgm:pt modelId="{65071013-E586-481D-9D73-7E77ED1D586E}" type="pres">
      <dgm:prSet presAssocID="{2AC4243B-BC4B-482F-A4E3-CCD53AA7C3C0}" presName="textRect" presStyleLbl="revTx" presStyleIdx="3" presStyleCnt="4">
        <dgm:presLayoutVars>
          <dgm:chMax val="1"/>
          <dgm:chPref val="1"/>
        </dgm:presLayoutVars>
      </dgm:prSet>
      <dgm:spPr/>
    </dgm:pt>
  </dgm:ptLst>
  <dgm:cxnLst>
    <dgm:cxn modelId="{ACC14261-0E0B-4775-A93F-6508B795EB4F}" srcId="{C73100B6-E810-49C6-8854-66764A3EA54F}" destId="{58A52224-EEBA-49EB-B411-6B02055AACDD}" srcOrd="0" destOrd="0" parTransId="{A6119C53-F97C-49C2-AD62-057D3FA13111}" sibTransId="{D9771E03-5977-4EAA-B4D2-FF336841EFAD}"/>
    <dgm:cxn modelId="{F916954F-1A56-4C79-8866-D454FF77F0C2}" type="presOf" srcId="{17AC1676-311A-4FA2-B5CD-C649768BC7FC}" destId="{9D8C26E8-7732-4F02-9A98-42D78D17221F}" srcOrd="0" destOrd="0" presId="urn:microsoft.com/office/officeart/2018/5/layout/IconCircleLabelList"/>
    <dgm:cxn modelId="{F5687C58-A31C-4E37-A553-00E359D82C27}" srcId="{C73100B6-E810-49C6-8854-66764A3EA54F}" destId="{2AC4243B-BC4B-482F-A4E3-CCD53AA7C3C0}" srcOrd="3" destOrd="0" parTransId="{C64DA195-922A-419F-A687-F893EA5C9D52}" sibTransId="{D46851B9-6A3E-4D0A-A10C-21CA9F1FC704}"/>
    <dgm:cxn modelId="{7C5FCB96-2E09-4F31-8AF5-B4C1FD4ED123}" type="presOf" srcId="{58A52224-EEBA-49EB-B411-6B02055AACDD}" destId="{D266E4CD-FCE0-4AEB-922E-68DD582886A0}" srcOrd="0" destOrd="0" presId="urn:microsoft.com/office/officeart/2018/5/layout/IconCircleLabelList"/>
    <dgm:cxn modelId="{E2651FA5-EDEE-4581-8F72-D17FA6D34516}" srcId="{C73100B6-E810-49C6-8854-66764A3EA54F}" destId="{FA34BC03-0BEF-43B8-B6F9-58DE90D72E29}" srcOrd="2" destOrd="0" parTransId="{94D040E9-135C-4FA5-923B-D0127A082E9D}" sibTransId="{36D9A8D2-2F8F-4DC1-9274-C60FAB4E74C0}"/>
    <dgm:cxn modelId="{7E2D34BE-4486-4D7B-A180-ED7DFB90B04B}" type="presOf" srcId="{C73100B6-E810-49C6-8854-66764A3EA54F}" destId="{36B991C0-5C19-4E62-8900-BC91F916A772}" srcOrd="0" destOrd="0" presId="urn:microsoft.com/office/officeart/2018/5/layout/IconCircleLabelList"/>
    <dgm:cxn modelId="{4CA671C4-963B-4EA7-A1FD-65FB9E2996BB}" type="presOf" srcId="{FA34BC03-0BEF-43B8-B6F9-58DE90D72E29}" destId="{C2E3F18E-777B-4A92-B1FC-07BF184F90D2}" srcOrd="0" destOrd="0" presId="urn:microsoft.com/office/officeart/2018/5/layout/IconCircleLabelList"/>
    <dgm:cxn modelId="{D2AA19C7-E0DF-4D2C-81FE-BEC704F95ECE}" type="presOf" srcId="{2AC4243B-BC4B-482F-A4E3-CCD53AA7C3C0}" destId="{65071013-E586-481D-9D73-7E77ED1D586E}" srcOrd="0" destOrd="0" presId="urn:microsoft.com/office/officeart/2018/5/layout/IconCircleLabelList"/>
    <dgm:cxn modelId="{21BED6E2-CD50-48F1-AF1C-E3DE9413153A}" srcId="{C73100B6-E810-49C6-8854-66764A3EA54F}" destId="{17AC1676-311A-4FA2-B5CD-C649768BC7FC}" srcOrd="1" destOrd="0" parTransId="{483404DE-9693-4035-84A3-D81AC2428741}" sibTransId="{FDC749ED-3E84-438F-9801-D606EB14C5F8}"/>
    <dgm:cxn modelId="{0B022624-3B82-46CC-844B-FDCD477DC5AD}" type="presParOf" srcId="{36B991C0-5C19-4E62-8900-BC91F916A772}" destId="{B3290D92-B34D-46DD-A621-17C80CA3EA98}" srcOrd="0" destOrd="0" presId="urn:microsoft.com/office/officeart/2018/5/layout/IconCircleLabelList"/>
    <dgm:cxn modelId="{C05F26F0-8FAD-422C-A9FD-4A25A4E332E6}" type="presParOf" srcId="{B3290D92-B34D-46DD-A621-17C80CA3EA98}" destId="{9F0C5ED9-742E-456E-A2FD-6838C74D9DA4}" srcOrd="0" destOrd="0" presId="urn:microsoft.com/office/officeart/2018/5/layout/IconCircleLabelList"/>
    <dgm:cxn modelId="{8BE0482B-80F1-47E4-94C3-F7C90343200F}" type="presParOf" srcId="{B3290D92-B34D-46DD-A621-17C80CA3EA98}" destId="{B20197C7-84ED-4B72-8212-517B22964C17}" srcOrd="1" destOrd="0" presId="urn:microsoft.com/office/officeart/2018/5/layout/IconCircleLabelList"/>
    <dgm:cxn modelId="{28BFD4BC-D030-4993-A0A9-471916D80D05}" type="presParOf" srcId="{B3290D92-B34D-46DD-A621-17C80CA3EA98}" destId="{00C4B3CF-A3A0-4988-A3E5-74A6D42DA9DD}" srcOrd="2" destOrd="0" presId="urn:microsoft.com/office/officeart/2018/5/layout/IconCircleLabelList"/>
    <dgm:cxn modelId="{38B6E8AE-F7B2-4892-801A-8B90314EA132}" type="presParOf" srcId="{B3290D92-B34D-46DD-A621-17C80CA3EA98}" destId="{D266E4CD-FCE0-4AEB-922E-68DD582886A0}" srcOrd="3" destOrd="0" presId="urn:microsoft.com/office/officeart/2018/5/layout/IconCircleLabelList"/>
    <dgm:cxn modelId="{A398644E-DDBF-4E34-9B8E-13AB92580031}" type="presParOf" srcId="{36B991C0-5C19-4E62-8900-BC91F916A772}" destId="{7937E710-DB62-426B-B1BF-247B7175406F}" srcOrd="1" destOrd="0" presId="urn:microsoft.com/office/officeart/2018/5/layout/IconCircleLabelList"/>
    <dgm:cxn modelId="{C8E9D49C-9899-43ED-91E7-07BD35590F8D}" type="presParOf" srcId="{36B991C0-5C19-4E62-8900-BC91F916A772}" destId="{B5EB3965-D03B-48B5-AC4C-28E9360AEB88}" srcOrd="2" destOrd="0" presId="urn:microsoft.com/office/officeart/2018/5/layout/IconCircleLabelList"/>
    <dgm:cxn modelId="{C6267AF3-1356-42FB-B42F-2B1CE7EEDACE}" type="presParOf" srcId="{B5EB3965-D03B-48B5-AC4C-28E9360AEB88}" destId="{9E957B91-6028-4D95-8631-48C4FDB8E1AA}" srcOrd="0" destOrd="0" presId="urn:microsoft.com/office/officeart/2018/5/layout/IconCircleLabelList"/>
    <dgm:cxn modelId="{E3C6921D-FEDE-4533-8657-2AC8FA40E5B9}" type="presParOf" srcId="{B5EB3965-D03B-48B5-AC4C-28E9360AEB88}" destId="{C4F6244D-7425-45CB-AEEA-30019B757A1E}" srcOrd="1" destOrd="0" presId="urn:microsoft.com/office/officeart/2018/5/layout/IconCircleLabelList"/>
    <dgm:cxn modelId="{8002DE1A-CCBF-498F-A8C4-382AE838BE82}" type="presParOf" srcId="{B5EB3965-D03B-48B5-AC4C-28E9360AEB88}" destId="{964FEEB2-789F-4D46-AB3E-D052E23A1D5B}" srcOrd="2" destOrd="0" presId="urn:microsoft.com/office/officeart/2018/5/layout/IconCircleLabelList"/>
    <dgm:cxn modelId="{A4300A62-28C7-4314-B296-24B7C92F8B1B}" type="presParOf" srcId="{B5EB3965-D03B-48B5-AC4C-28E9360AEB88}" destId="{9D8C26E8-7732-4F02-9A98-42D78D17221F}" srcOrd="3" destOrd="0" presId="urn:microsoft.com/office/officeart/2018/5/layout/IconCircleLabelList"/>
    <dgm:cxn modelId="{6E82E3A6-B540-481B-B75C-5C8DDBB262C4}" type="presParOf" srcId="{36B991C0-5C19-4E62-8900-BC91F916A772}" destId="{CB311057-CA3A-4E5C-9F2F-EDC44BDE4CA7}" srcOrd="3" destOrd="0" presId="urn:microsoft.com/office/officeart/2018/5/layout/IconCircleLabelList"/>
    <dgm:cxn modelId="{12FC0EDA-2FD6-4B79-9ECB-E6B0569443DC}" type="presParOf" srcId="{36B991C0-5C19-4E62-8900-BC91F916A772}" destId="{D3CADA20-53EA-4939-86CA-F3A05F1CB605}" srcOrd="4" destOrd="0" presId="urn:microsoft.com/office/officeart/2018/5/layout/IconCircleLabelList"/>
    <dgm:cxn modelId="{1D4F1D43-58F3-46FB-A7CD-6194F1DE7A34}" type="presParOf" srcId="{D3CADA20-53EA-4939-86CA-F3A05F1CB605}" destId="{D83639B8-2A42-46BD-92FB-DAB8013A889A}" srcOrd="0" destOrd="0" presId="urn:microsoft.com/office/officeart/2018/5/layout/IconCircleLabelList"/>
    <dgm:cxn modelId="{D325481F-88B4-4CDD-9F5B-C2300B23841C}" type="presParOf" srcId="{D3CADA20-53EA-4939-86CA-F3A05F1CB605}" destId="{6D0471D3-E5CA-4E59-B427-2856A9F7F2E6}" srcOrd="1" destOrd="0" presId="urn:microsoft.com/office/officeart/2018/5/layout/IconCircleLabelList"/>
    <dgm:cxn modelId="{BBA2CE51-D917-483A-B40C-F9AC8A3D519A}" type="presParOf" srcId="{D3CADA20-53EA-4939-86CA-F3A05F1CB605}" destId="{6F7539AA-81D6-429A-88CB-E48C3A774B90}" srcOrd="2" destOrd="0" presId="urn:microsoft.com/office/officeart/2018/5/layout/IconCircleLabelList"/>
    <dgm:cxn modelId="{AE10AD00-5D4C-452B-85F8-C0A423587618}" type="presParOf" srcId="{D3CADA20-53EA-4939-86CA-F3A05F1CB605}" destId="{C2E3F18E-777B-4A92-B1FC-07BF184F90D2}" srcOrd="3" destOrd="0" presId="urn:microsoft.com/office/officeart/2018/5/layout/IconCircleLabelList"/>
    <dgm:cxn modelId="{F6EEDE23-4C86-483B-A599-164D7F13459E}" type="presParOf" srcId="{36B991C0-5C19-4E62-8900-BC91F916A772}" destId="{B90CCC3F-4835-40BE-9571-C40D483DA3A3}" srcOrd="5" destOrd="0" presId="urn:microsoft.com/office/officeart/2018/5/layout/IconCircleLabelList"/>
    <dgm:cxn modelId="{346871DE-C52E-42E3-BC47-27BE7C1B9F8A}" type="presParOf" srcId="{36B991C0-5C19-4E62-8900-BC91F916A772}" destId="{5723A7D9-3080-4C79-930D-1142D72844AF}" srcOrd="6" destOrd="0" presId="urn:microsoft.com/office/officeart/2018/5/layout/IconCircleLabelList"/>
    <dgm:cxn modelId="{73150E3F-DADC-4885-A754-2D21DDE84780}" type="presParOf" srcId="{5723A7D9-3080-4C79-930D-1142D72844AF}" destId="{80179BC3-49ED-4FE9-B7A7-D9B9B7D83D4B}" srcOrd="0" destOrd="0" presId="urn:microsoft.com/office/officeart/2018/5/layout/IconCircleLabelList"/>
    <dgm:cxn modelId="{8280CE10-B2BA-414E-BF2E-4B8E7C4A2E3B}" type="presParOf" srcId="{5723A7D9-3080-4C79-930D-1142D72844AF}" destId="{AA3AF0DA-21A6-4A3F-9653-A62934A7D1CD}" srcOrd="1" destOrd="0" presId="urn:microsoft.com/office/officeart/2018/5/layout/IconCircleLabelList"/>
    <dgm:cxn modelId="{655235B9-2C9D-4AA8-9892-106B3BB673A5}" type="presParOf" srcId="{5723A7D9-3080-4C79-930D-1142D72844AF}" destId="{24174A9B-CE24-4960-8916-02B3958FA0DF}" srcOrd="2" destOrd="0" presId="urn:microsoft.com/office/officeart/2018/5/layout/IconCircleLabelList"/>
    <dgm:cxn modelId="{A3E0FB41-418B-47FF-A804-467DC305069B}" type="presParOf" srcId="{5723A7D9-3080-4C79-930D-1142D72844AF}" destId="{65071013-E586-481D-9D73-7E77ED1D586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C5ED9-742E-456E-A2FD-6838C74D9DA4}">
      <dsp:nvSpPr>
        <dsp:cNvPr id="0" name=""/>
        <dsp:cNvSpPr/>
      </dsp:nvSpPr>
      <dsp:spPr>
        <a:xfrm>
          <a:off x="754837" y="832674"/>
          <a:ext cx="1465731" cy="14657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20197C7-84ED-4B72-8212-517B22964C17}">
      <dsp:nvSpPr>
        <dsp:cNvPr id="0" name=""/>
        <dsp:cNvSpPr/>
      </dsp:nvSpPr>
      <dsp:spPr>
        <a:xfrm>
          <a:off x="1067206" y="1145043"/>
          <a:ext cx="840993" cy="8409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266E4CD-FCE0-4AEB-922E-68DD582886A0}">
      <dsp:nvSpPr>
        <dsp:cNvPr id="0" name=""/>
        <dsp:cNvSpPr/>
      </dsp:nvSpPr>
      <dsp:spPr>
        <a:xfrm>
          <a:off x="286284" y="2754945"/>
          <a:ext cx="2402838"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Quarterly Process Online Forms</a:t>
          </a:r>
        </a:p>
      </dsp:txBody>
      <dsp:txXfrm>
        <a:off x="286284" y="2754945"/>
        <a:ext cx="2402838" cy="1125000"/>
      </dsp:txXfrm>
    </dsp:sp>
    <dsp:sp modelId="{9E957B91-6028-4D95-8631-48C4FDB8E1AA}">
      <dsp:nvSpPr>
        <dsp:cNvPr id="0" name=""/>
        <dsp:cNvSpPr/>
      </dsp:nvSpPr>
      <dsp:spPr>
        <a:xfrm>
          <a:off x="3578172" y="832674"/>
          <a:ext cx="1465731" cy="14657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4F6244D-7425-45CB-AEEA-30019B757A1E}">
      <dsp:nvSpPr>
        <dsp:cNvPr id="0" name=""/>
        <dsp:cNvSpPr/>
      </dsp:nvSpPr>
      <dsp:spPr>
        <a:xfrm>
          <a:off x="3890541" y="1145043"/>
          <a:ext cx="840993" cy="84099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D8C26E8-7732-4F02-9A98-42D78D17221F}">
      <dsp:nvSpPr>
        <dsp:cNvPr id="0" name=""/>
        <dsp:cNvSpPr/>
      </dsp:nvSpPr>
      <dsp:spPr>
        <a:xfrm>
          <a:off x="3109619" y="2754945"/>
          <a:ext cx="2402838"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Monthly Meeting Notes</a:t>
          </a:r>
        </a:p>
      </dsp:txBody>
      <dsp:txXfrm>
        <a:off x="3109619" y="2754945"/>
        <a:ext cx="2402838" cy="1125000"/>
      </dsp:txXfrm>
    </dsp:sp>
    <dsp:sp modelId="{D83639B8-2A42-46BD-92FB-DAB8013A889A}">
      <dsp:nvSpPr>
        <dsp:cNvPr id="0" name=""/>
        <dsp:cNvSpPr/>
      </dsp:nvSpPr>
      <dsp:spPr>
        <a:xfrm>
          <a:off x="6422057" y="807757"/>
          <a:ext cx="1465731" cy="14657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D0471D3-E5CA-4E59-B427-2856A9F7F2E6}">
      <dsp:nvSpPr>
        <dsp:cNvPr id="0" name=""/>
        <dsp:cNvSpPr/>
      </dsp:nvSpPr>
      <dsp:spPr>
        <a:xfrm>
          <a:off x="6713876" y="1145043"/>
          <a:ext cx="840993" cy="8409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2E3F18E-777B-4A92-B1FC-07BF184F90D2}">
      <dsp:nvSpPr>
        <dsp:cNvPr id="0" name=""/>
        <dsp:cNvSpPr/>
      </dsp:nvSpPr>
      <dsp:spPr>
        <a:xfrm>
          <a:off x="5932954" y="2754945"/>
          <a:ext cx="2402838"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Weekly Emails</a:t>
          </a:r>
        </a:p>
      </dsp:txBody>
      <dsp:txXfrm>
        <a:off x="5932954" y="2754945"/>
        <a:ext cx="2402838" cy="1125000"/>
      </dsp:txXfrm>
    </dsp:sp>
    <dsp:sp modelId="{80179BC3-49ED-4FE9-B7A7-D9B9B7D83D4B}">
      <dsp:nvSpPr>
        <dsp:cNvPr id="0" name=""/>
        <dsp:cNvSpPr/>
      </dsp:nvSpPr>
      <dsp:spPr>
        <a:xfrm>
          <a:off x="9224842" y="832674"/>
          <a:ext cx="1465731" cy="14657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A3AF0DA-21A6-4A3F-9653-A62934A7D1CD}">
      <dsp:nvSpPr>
        <dsp:cNvPr id="0" name=""/>
        <dsp:cNvSpPr/>
      </dsp:nvSpPr>
      <dsp:spPr>
        <a:xfrm>
          <a:off x="9537211" y="1145043"/>
          <a:ext cx="840993" cy="84099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5071013-E586-481D-9D73-7E77ED1D586E}">
      <dsp:nvSpPr>
        <dsp:cNvPr id="0" name=""/>
        <dsp:cNvSpPr/>
      </dsp:nvSpPr>
      <dsp:spPr>
        <a:xfrm>
          <a:off x="8756289" y="2754945"/>
          <a:ext cx="2402838"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Technical Assistance Notes</a:t>
          </a:r>
        </a:p>
      </dsp:txBody>
      <dsp:txXfrm>
        <a:off x="8756289" y="2754945"/>
        <a:ext cx="2402838" cy="1125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1CC7C-0F78-42F0-B992-58EA0904D467}"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12A40-AE43-404B-8AF8-8A70DCA126B0}" type="slidenum">
              <a:rPr lang="en-US" smtClean="0"/>
              <a:t>‹#›</a:t>
            </a:fld>
            <a:endParaRPr lang="en-US"/>
          </a:p>
        </p:txBody>
      </p:sp>
    </p:spTree>
    <p:extLst>
      <p:ext uri="{BB962C8B-B14F-4D97-AF65-F5344CB8AC3E}">
        <p14:creationId xmlns:p14="http://schemas.microsoft.com/office/powerpoint/2010/main" val="342300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12A40-AE43-404B-8AF8-8A70DCA126B0}" type="slidenum">
              <a:rPr lang="en-US" smtClean="0"/>
              <a:t>1</a:t>
            </a:fld>
            <a:endParaRPr lang="en-US"/>
          </a:p>
        </p:txBody>
      </p:sp>
    </p:spTree>
    <p:extLst>
      <p:ext uri="{BB962C8B-B14F-4D97-AF65-F5344CB8AC3E}">
        <p14:creationId xmlns:p14="http://schemas.microsoft.com/office/powerpoint/2010/main" val="3537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695325"/>
            <a:ext cx="4090987" cy="2301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22F0F-07D4-475E-9094-014B5855030F}" type="slidenum">
              <a:rPr lang="en-US" smtClean="0"/>
              <a:t>10</a:t>
            </a:fld>
            <a:endParaRPr lang="en-US"/>
          </a:p>
        </p:txBody>
      </p:sp>
    </p:spTree>
    <p:extLst>
      <p:ext uri="{BB962C8B-B14F-4D97-AF65-F5344CB8AC3E}">
        <p14:creationId xmlns:p14="http://schemas.microsoft.com/office/powerpoint/2010/main" val="254517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38F60-273A-1275-6D73-C7D514BB2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07C12-CFB4-805B-C0F0-5A2380E34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82F5A-314C-7F87-07CC-8CE4269195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4797CC-5646-2D2A-72E2-D1DB0453B2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66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6FB6-F556-4374-2A55-04B1018AD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202E6-8840-77B1-9FC2-374CA8073456}"/>
              </a:ext>
            </a:extLst>
          </p:cNvPr>
          <p:cNvSpPr>
            <a:spLocks noGrp="1" noRot="1" noChangeAspect="1"/>
          </p:cNvSpPr>
          <p:nvPr>
            <p:ph type="sldImg"/>
          </p:nvPr>
        </p:nvSpPr>
        <p:spPr>
          <a:xfrm>
            <a:off x="1395413" y="695325"/>
            <a:ext cx="4090987" cy="2301875"/>
          </a:xfrm>
        </p:spPr>
      </p:sp>
      <p:sp>
        <p:nvSpPr>
          <p:cNvPr id="3" name="Notes Placeholder 2">
            <a:extLst>
              <a:ext uri="{FF2B5EF4-FFF2-40B4-BE49-F238E27FC236}">
                <a16:creationId xmlns:a16="http://schemas.microsoft.com/office/drawing/2014/main" id="{E92C9678-75B0-FCDD-C757-837266DD91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F2F2AD-2732-F559-68EB-09180DA3D53C}"/>
              </a:ext>
            </a:extLst>
          </p:cNvPr>
          <p:cNvSpPr>
            <a:spLocks noGrp="1"/>
          </p:cNvSpPr>
          <p:nvPr>
            <p:ph type="sldNum" sz="quarter" idx="10"/>
          </p:nvPr>
        </p:nvSpPr>
        <p:spPr/>
        <p:txBody>
          <a:bodyPr/>
          <a:lstStyle/>
          <a:p>
            <a:fld id="{31722F0F-07D4-475E-9094-014B5855030F}" type="slidenum">
              <a:rPr lang="en-US" smtClean="0"/>
              <a:t>12</a:t>
            </a:fld>
            <a:endParaRPr lang="en-US"/>
          </a:p>
        </p:txBody>
      </p:sp>
    </p:spTree>
    <p:extLst>
      <p:ext uri="{BB962C8B-B14F-4D97-AF65-F5344CB8AC3E}">
        <p14:creationId xmlns:p14="http://schemas.microsoft.com/office/powerpoint/2010/main" val="9239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8B50C-22DB-603D-4BE3-2A8AECE28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FA4C7-48DA-F874-958C-0436AABD8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3F0E4-CE9E-DE6A-0474-A4E7CA32A655}"/>
              </a:ext>
            </a:extLst>
          </p:cNvPr>
          <p:cNvSpPr>
            <a:spLocks noGrp="1"/>
          </p:cNvSpPr>
          <p:nvPr>
            <p:ph type="body" idx="1"/>
          </p:nvPr>
        </p:nvSpPr>
        <p:spPr/>
        <p:txBody>
          <a:bodyPr/>
          <a:lstStyle/>
          <a:p>
            <a:pPr marL="285750" marR="0" indent="-285750">
              <a:spcBef>
                <a:spcPts val="600"/>
              </a:spcBef>
              <a:spcAft>
                <a:spcPts val="600"/>
              </a:spcAft>
              <a:buFont typeface="Arial" panose="020B0604020202020204" pitchFamily="34" charset="0"/>
              <a:buChar char="•"/>
            </a:pPr>
            <a:r>
              <a:rPr lang="en-US" sz="1200" dirty="0">
                <a:solidFill>
                  <a:srgbClr val="374151"/>
                </a:solidFill>
                <a:effectLst/>
                <a:ea typeface="Calibri" panose="020F0502020204030204" pitchFamily="34" charset="0"/>
                <a:cs typeface="Segoe UI" panose="020B0502040204020203" pitchFamily="34" charset="0"/>
              </a:rPr>
              <a:t>From September 2022 – August 2023, funded regions held 310 meetings with multisector stakeholder groups. </a:t>
            </a:r>
            <a:endParaRPr lang="en-US" sz="1200" dirty="0">
              <a:solidFill>
                <a:srgbClr val="404040"/>
              </a:solidFill>
              <a:effectLst/>
              <a:ea typeface="Calibri" panose="020F0502020204030204" pitchFamily="34" charset="0"/>
              <a:cs typeface="Times New Roman" panose="02020603050405020304" pitchFamily="18" charset="0"/>
            </a:endParaRPr>
          </a:p>
          <a:p>
            <a:pPr marL="285750" marR="0" indent="-285750">
              <a:spcBef>
                <a:spcPts val="600"/>
              </a:spcBef>
              <a:spcAft>
                <a:spcPts val="600"/>
              </a:spcAft>
              <a:buFont typeface="Arial" panose="020B0604020202020204" pitchFamily="34" charset="0"/>
              <a:buChar char="•"/>
            </a:pPr>
            <a:r>
              <a:rPr lang="en-US" sz="1200" dirty="0">
                <a:solidFill>
                  <a:srgbClr val="404040"/>
                </a:solidFill>
                <a:effectLst/>
                <a:ea typeface="Calibri" panose="020F0502020204030204" pitchFamily="34" charset="0"/>
                <a:cs typeface="Times New Roman" panose="02020603050405020304" pitchFamily="18" charset="0"/>
              </a:rPr>
              <a:t>Funded regions engaged continuously with the following sectors as part of the multisector stakeholder partnerships: </a:t>
            </a:r>
          </a:p>
        </p:txBody>
      </p:sp>
      <p:sp>
        <p:nvSpPr>
          <p:cNvPr id="4" name="Slide Number Placeholder 3">
            <a:extLst>
              <a:ext uri="{FF2B5EF4-FFF2-40B4-BE49-F238E27FC236}">
                <a16:creationId xmlns:a16="http://schemas.microsoft.com/office/drawing/2014/main" id="{F6EE5F6C-50FD-5403-036B-60267B7DBF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930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00B79-CD91-3A67-B660-619DCEE5A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52988-EB8F-7A31-C150-59E31C2EB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BB269-B00A-4A3B-CDAE-C624CE63F1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In the funded regions, collaborative efforts with partners were directed towards enhancing access to and awareness of naloxone. Throughout this funding period, the focus transitioned from directly conducting training sessions and distributing naloxone to offering technical support to empower other organizations to spearhead training and distribution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404040"/>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The SLO Clearinghouse has had significant impacts on the overdose prevention efforts in the funded region, facilitating increased naloxone distribution, bolstering community partnerships, and enabling access to harm reduction supplies.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04040"/>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Images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latin typeface="Segoe UI" panose="020B0502040204020203" pitchFamily="34" charset="0"/>
                <a:ea typeface="Calibri" panose="020F0502020204030204" pitchFamily="34" charset="0"/>
                <a:cs typeface="Times New Roman" panose="02020603050405020304" pitchFamily="18" charset="0"/>
              </a:rPr>
              <a:t>https://www.savelivesoregon.org/wp-content/uploads/2024/02/SLO_Impact_Report_Jan_2024.pdf</a:t>
            </a:r>
            <a:r>
              <a:rPr lang="en-US" sz="1800" dirty="0">
                <a:solidFill>
                  <a:srgbClr val="404040"/>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 </a:t>
            </a:r>
            <a:endParaRPr lang="en-US" sz="1800" dirty="0">
              <a:solidFill>
                <a:srgbClr val="404040"/>
              </a:solidFill>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F70B6A8-70AF-2B31-6280-C64D718316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27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405AD-99A8-06D7-E3E8-27E9133C8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7F9A7-8D13-9ABD-A9BC-8118779AB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D2CB5-33EE-4FDD-A5E9-DE9DC5040C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Funded regions implemented a breadth of strategies to improve naloxone supply access and distribution. Funded regions worked with or provided support to organizations by: </a:t>
            </a:r>
          </a:p>
          <a:p>
            <a:endParaRPr lang="en-US" dirty="0"/>
          </a:p>
        </p:txBody>
      </p:sp>
      <p:sp>
        <p:nvSpPr>
          <p:cNvPr id="4" name="Slide Number Placeholder 3">
            <a:extLst>
              <a:ext uri="{FF2B5EF4-FFF2-40B4-BE49-F238E27FC236}">
                <a16:creationId xmlns:a16="http://schemas.microsoft.com/office/drawing/2014/main" id="{AB30D96F-2143-CA3D-4D32-8002FD530F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11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471B8-5E8C-4F00-ABAA-D079EB232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E01E1-1859-53E5-97C1-3A2B1B9D9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1EE09-700C-0B1A-22A0-4BC7AD22CE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08C963-63E1-311F-075B-1A3B159EFA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11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E5511-13FF-0353-12A6-CB510E916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3DEA0-1775-EA3F-2EC1-0DAE2F1B8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8DCA2-E780-094E-23FB-AA322FCBA5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E2C6A0-7E22-85EF-3BBC-2E03E248EF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11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1F44A-00B0-6782-9D14-4AED6AF08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BDDB8-AB1F-A54D-3076-E0C05F8AA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08AAC-D15F-7823-2077-AB8CEB0C30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egoe UI" panose="020B0502040204020203" pitchFamily="34" charset="0"/>
                <a:ea typeface="Calibri" panose="020F0502020204030204" pitchFamily="34" charset="0"/>
                <a:cs typeface="Segoe UI" panose="020B0502040204020203" pitchFamily="34" charset="0"/>
              </a:rPr>
              <a:t>This is the implementation of regional </a:t>
            </a:r>
            <a:r>
              <a:rPr kumimoji="0" lang="en-US" sz="1200" b="1" i="0" u="none" strike="noStrike" kern="0" cap="none" spc="0" normalizeH="0" baseline="0" noProof="0" dirty="0">
                <a:ln>
                  <a:noFill/>
                </a:ln>
                <a:solidFill>
                  <a:srgbClr val="FFFFFF"/>
                </a:solidFill>
                <a:effectLst/>
                <a:uLnTx/>
                <a:uFillTx/>
                <a:latin typeface="Segoe UI" panose="020B0502040204020203" pitchFamily="34" charset="0"/>
                <a:ea typeface="Calibri" panose="020F0502020204030204" pitchFamily="34" charset="0"/>
                <a:cs typeface="Segoe UI" panose="020B0502040204020203" pitchFamily="34" charset="0"/>
              </a:rPr>
              <a:t>overdose emergency response plans</a:t>
            </a:r>
          </a:p>
        </p:txBody>
      </p:sp>
      <p:sp>
        <p:nvSpPr>
          <p:cNvPr id="4" name="Slide Number Placeholder 3">
            <a:extLst>
              <a:ext uri="{FF2B5EF4-FFF2-40B4-BE49-F238E27FC236}">
                <a16:creationId xmlns:a16="http://schemas.microsoft.com/office/drawing/2014/main" id="{862ABCE3-561C-9EED-8BCC-9D6B7ADB2E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407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832D-D32C-F921-6695-716E8E2C5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31E03-D104-DC19-AAB6-2801F7623259}"/>
              </a:ext>
            </a:extLst>
          </p:cNvPr>
          <p:cNvSpPr>
            <a:spLocks noGrp="1" noRot="1" noChangeAspect="1"/>
          </p:cNvSpPr>
          <p:nvPr>
            <p:ph type="sldImg"/>
          </p:nvPr>
        </p:nvSpPr>
        <p:spPr>
          <a:xfrm>
            <a:off x="1395413" y="695325"/>
            <a:ext cx="4090987" cy="2301875"/>
          </a:xfrm>
        </p:spPr>
      </p:sp>
      <p:sp>
        <p:nvSpPr>
          <p:cNvPr id="3" name="Notes Placeholder 2">
            <a:extLst>
              <a:ext uri="{FF2B5EF4-FFF2-40B4-BE49-F238E27FC236}">
                <a16:creationId xmlns:a16="http://schemas.microsoft.com/office/drawing/2014/main" id="{B576DF54-E495-06A6-8217-E4E495AEF5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8EC6BB-36B9-D161-8680-AD5682A08517}"/>
              </a:ext>
            </a:extLst>
          </p:cNvPr>
          <p:cNvSpPr>
            <a:spLocks noGrp="1"/>
          </p:cNvSpPr>
          <p:nvPr>
            <p:ph type="sldNum" sz="quarter" idx="10"/>
          </p:nvPr>
        </p:nvSpPr>
        <p:spPr/>
        <p:txBody>
          <a:bodyPr/>
          <a:lstStyle/>
          <a:p>
            <a:fld id="{31722F0F-07D4-475E-9094-014B5855030F}" type="slidenum">
              <a:rPr lang="en-US" smtClean="0"/>
              <a:t>19</a:t>
            </a:fld>
            <a:endParaRPr lang="en-US"/>
          </a:p>
        </p:txBody>
      </p:sp>
    </p:spTree>
    <p:extLst>
      <p:ext uri="{BB962C8B-B14F-4D97-AF65-F5344CB8AC3E}">
        <p14:creationId xmlns:p14="http://schemas.microsoft.com/office/powerpoint/2010/main" val="122403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695325"/>
            <a:ext cx="4090987" cy="2301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68056-5A1E-4CC8-937F-57AB7A789B87}" type="slidenum">
              <a:rPr lang="en-US" smtClean="0"/>
              <a:t>2</a:t>
            </a:fld>
            <a:endParaRPr lang="en-US" dirty="0"/>
          </a:p>
        </p:txBody>
      </p:sp>
    </p:spTree>
    <p:extLst>
      <p:ext uri="{BB962C8B-B14F-4D97-AF65-F5344CB8AC3E}">
        <p14:creationId xmlns:p14="http://schemas.microsoft.com/office/powerpoint/2010/main" val="132940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C784-E3E8-CFE6-6A57-CEE5423A0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90D64-0F2E-F879-FD68-402AAF3CA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D139A-DB1C-0ED3-D00A-5D9DF0B954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6BD934-9BA1-9C00-AE22-E65BCC50F3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646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5A6F9-34AF-E02B-0F5E-8194B4D93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1F5F4-FD99-C699-B768-AA3428039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90181-4DD5-A4DC-7385-2782CDADD7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ED4236-895B-92DA-0214-882B6F9910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10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84913-EC08-D33B-8D01-3C75654FC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6856D-C5FB-5106-D385-E57388DDF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7513B-1A95-FBEB-EA4C-81110846C0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CF17EE-F0FE-2AD7-6C62-0E89B2E441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184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C3091-D7B8-4C4A-D98A-BAC9CD437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28921-444C-235F-2582-5DD270ACA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C6658-102D-7338-E7E2-44817ACCD5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041930-502C-02E1-2A72-5F9EB64E8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680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CF8A9-EF24-0A51-7F0B-15F596C2B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D4A06-D2D9-FACD-031C-630D8D216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BEA0D-D839-77B7-B867-DADE98496E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6FD2AF-F481-FD3D-3141-512CF23D79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97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820AD-4251-0A99-9ECA-E6236177B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4B65F-F15D-69D4-FF61-C2A94A439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F5D54-E3E1-1DFC-7CF1-90A7A5D64E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C33BEA-600B-3C89-D782-373CCB51A2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4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0D24A-AB17-CDDF-98D8-1BA439D88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9DB0A-49CC-BC75-2BF7-37006E11C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D2827-F0CC-F6F4-C469-79E9094743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34DB2D-1C6C-CABE-6782-45DAC73BAD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94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34CDB-D73B-EAFE-BA23-09D0A5981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3E886-B875-A659-DADF-C51419F3E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EBB25-635C-DE54-979F-8455938F9C5B}"/>
              </a:ext>
            </a:extLst>
          </p:cNvPr>
          <p:cNvSpPr>
            <a:spLocks noGrp="1"/>
          </p:cNvSpPr>
          <p:nvPr>
            <p:ph type="body" idx="1"/>
          </p:nvPr>
        </p:nvSpPr>
        <p:spPr/>
        <p:txBody>
          <a:bodyPr/>
          <a:lstStyle/>
          <a:p>
            <a:r>
              <a:rPr lang="en-US" dirty="0"/>
              <a:t>The funded regions with their overdose prevention initiatives and strategic planning, OHA consistently furnished them with technical guidance, training sessions, and essential resources. OHA personnel engaged in both one-on-one and group sessions with overdose prevention coordinators to pinpoint and tackle any obstacles and hurdles hindering implementation and long-term viability. Moreover, OHA regularly circulated weekly emails to these coordinators, spotlighting accessible resources, pertinent data insights, and potential avenues for securing additional funding.</a:t>
            </a:r>
          </a:p>
          <a:p>
            <a:endParaRPr lang="en-US" dirty="0"/>
          </a:p>
          <a:p>
            <a:r>
              <a:rPr lang="en-US" b="1" dirty="0"/>
              <a:t>Monthly Overdose Prevention Coordinator Meetings:</a:t>
            </a:r>
            <a:endParaRPr lang="en-US" dirty="0"/>
          </a:p>
          <a:p>
            <a:pPr marL="171450" indent="-171450">
              <a:buFont typeface="Arial" panose="020B0604020202020204" pitchFamily="34" charset="0"/>
              <a:buChar char="•"/>
            </a:pPr>
            <a:r>
              <a:rPr lang="en-US" dirty="0"/>
              <a:t>Topics:</a:t>
            </a:r>
          </a:p>
          <a:p>
            <a:pPr marL="742950" lvl="1" indent="-285750">
              <a:buFont typeface="Arial" panose="020B0604020202020204" pitchFamily="34" charset="0"/>
              <a:buChar char="•"/>
            </a:pPr>
            <a:r>
              <a:rPr lang="en-US" dirty="0"/>
              <a:t>Overdose fatality review and OHA’s upcoming pilot project</a:t>
            </a:r>
          </a:p>
          <a:p>
            <a:pPr marL="742950" lvl="1" indent="-285750">
              <a:buFont typeface="Arial" panose="020B0604020202020204" pitchFamily="34" charset="0"/>
              <a:buChar char="•"/>
            </a:pPr>
            <a:r>
              <a:rPr lang="en-US" dirty="0"/>
              <a:t>Save Lives Oregon Clearinghouse</a:t>
            </a:r>
          </a:p>
          <a:p>
            <a:pPr marL="742950" lvl="1" indent="-285750">
              <a:buFont typeface="Arial" panose="020B0604020202020204" pitchFamily="34" charset="0"/>
              <a:buChar char="•"/>
            </a:pPr>
            <a:r>
              <a:rPr lang="en-US" dirty="0"/>
              <a:t>Xylazine trends in Oregon</a:t>
            </a:r>
          </a:p>
          <a:p>
            <a:pPr marL="742950" lvl="1" indent="-285750">
              <a:buFont typeface="Arial" panose="020B0604020202020204" pitchFamily="34" charset="0"/>
              <a:buChar char="•"/>
            </a:pPr>
            <a:r>
              <a:rPr lang="en-US" dirty="0"/>
              <a:t>Klamath County’s Substance Use Resource Map</a:t>
            </a:r>
          </a:p>
          <a:p>
            <a:pPr marL="742950" lvl="1" indent="-285750">
              <a:buFont typeface="Arial" panose="020B0604020202020204" pitchFamily="34" charset="0"/>
              <a:buChar char="•"/>
            </a:pPr>
            <a:r>
              <a:rPr lang="en-US" dirty="0"/>
              <a:t>Special Districts eligibility for Save Lives Oregon Clearinghouse for leave-behinds</a:t>
            </a:r>
          </a:p>
          <a:p>
            <a:pPr marL="742950" lvl="1" indent="-285750">
              <a:buFont typeface="Arial" panose="020B0604020202020204" pitchFamily="34" charset="0"/>
              <a:buChar char="•"/>
            </a:pPr>
            <a:r>
              <a:rPr lang="en-US" dirty="0"/>
              <a:t>Lane County Fentanyl Aware Campaign</a:t>
            </a:r>
          </a:p>
          <a:p>
            <a:pPr marL="742950" lvl="1" indent="-285750">
              <a:buFont typeface="Arial" panose="020B0604020202020204" pitchFamily="34" charset="0"/>
              <a:buChar char="•"/>
            </a:pPr>
            <a:r>
              <a:rPr lang="en-US" dirty="0"/>
              <a:t>Linking the State Unintentional Drug Overdose Reporting System (SUDORS) and Prescription Drug Monitoring Program (PDMP) Data in Oregon</a:t>
            </a:r>
          </a:p>
          <a:p>
            <a:pPr marL="742950" lvl="1" indent="-285750">
              <a:buFont typeface="Arial" panose="020B0604020202020204" pitchFamily="34" charset="0"/>
              <a:buChar char="•"/>
            </a:pPr>
            <a:r>
              <a:rPr lang="en-US" dirty="0"/>
              <a:t>Oregon Opioids Settlement &amp; HB 4098</a:t>
            </a:r>
          </a:p>
          <a:p>
            <a:r>
              <a:rPr lang="en-US" b="1" dirty="0"/>
              <a:t>Funded Region Technical Assistance Meetings:</a:t>
            </a:r>
            <a:endParaRPr lang="en-US" dirty="0"/>
          </a:p>
          <a:p>
            <a:pPr marL="171450" indent="-171450">
              <a:buFont typeface="Arial" panose="020B0604020202020204" pitchFamily="34" charset="0"/>
              <a:buChar char="•"/>
            </a:pPr>
            <a:r>
              <a:rPr lang="en-US" dirty="0"/>
              <a:t>Discussions on:</a:t>
            </a:r>
          </a:p>
          <a:p>
            <a:pPr marL="742950" lvl="1" indent="-285750">
              <a:buFont typeface="Arial" panose="020B0604020202020204" pitchFamily="34" charset="0"/>
              <a:buChar char="•"/>
            </a:pPr>
            <a:r>
              <a:rPr lang="en-US" dirty="0"/>
              <a:t>Naloxone assessment and distribution</a:t>
            </a:r>
          </a:p>
          <a:p>
            <a:pPr marL="742950" lvl="1" indent="-285750">
              <a:buFont typeface="Arial" panose="020B0604020202020204" pitchFamily="34" charset="0"/>
              <a:buChar char="•"/>
            </a:pPr>
            <a:r>
              <a:rPr lang="en-US" dirty="0"/>
              <a:t>Overdose emergency response planning</a:t>
            </a:r>
          </a:p>
          <a:p>
            <a:pPr marL="742950" lvl="1" indent="-285750">
              <a:buFont typeface="Arial" panose="020B0604020202020204" pitchFamily="34" charset="0"/>
              <a:buChar char="•"/>
            </a:pPr>
            <a:r>
              <a:rPr lang="en-US" dirty="0"/>
              <a:t>Regional program plans and budgets</a:t>
            </a:r>
          </a:p>
          <a:p>
            <a:pPr marL="742950" lvl="1" indent="-285750">
              <a:buFont typeface="Arial" panose="020B0604020202020204" pitchFamily="34" charset="0"/>
              <a:buChar char="•"/>
            </a:pPr>
            <a:r>
              <a:rPr lang="en-US" dirty="0"/>
              <a:t>Ongoing successes, challenges, and barriers</a:t>
            </a:r>
          </a:p>
          <a:p>
            <a:pPr marL="171450" indent="-171450">
              <a:buFont typeface="Arial" panose="020B0604020202020204" pitchFamily="34" charset="0"/>
              <a:buChar char="•"/>
            </a:pPr>
            <a:r>
              <a:rPr lang="en-US" dirty="0"/>
              <a:t>Assistance including:</a:t>
            </a:r>
          </a:p>
          <a:p>
            <a:pPr marL="742950" lvl="1" indent="-285750">
              <a:buFont typeface="Arial" panose="020B0604020202020204" pitchFamily="34" charset="0"/>
              <a:buChar char="•"/>
            </a:pPr>
            <a:r>
              <a:rPr lang="en-US" dirty="0"/>
              <a:t>Connecting coordinators to state contacts</a:t>
            </a:r>
          </a:p>
          <a:p>
            <a:pPr marL="742950" lvl="1" indent="-285750">
              <a:buFont typeface="Arial" panose="020B0604020202020204" pitchFamily="34" charset="0"/>
              <a:buChar char="•"/>
            </a:pPr>
            <a:r>
              <a:rPr lang="en-US" dirty="0"/>
              <a:t>Sharing data sources and state priorities/initiatives</a:t>
            </a:r>
          </a:p>
          <a:p>
            <a:pPr marL="742950" lvl="1" indent="-285750">
              <a:buFont typeface="Arial" panose="020B0604020202020204" pitchFamily="34" charset="0"/>
              <a:buChar char="•"/>
            </a:pPr>
            <a:r>
              <a:rPr lang="en-US" dirty="0"/>
              <a:t>Sharing strategies and lessons learned</a:t>
            </a:r>
          </a:p>
          <a:p>
            <a:pPr marL="742950" lvl="1" indent="-285750">
              <a:buFont typeface="Arial" panose="020B0604020202020204" pitchFamily="34" charset="0"/>
              <a:buChar char="•"/>
            </a:pPr>
            <a:r>
              <a:rPr lang="en-US" dirty="0"/>
              <a:t>Responding to reporting questions for quarterly progress forms.</a:t>
            </a:r>
          </a:p>
          <a:p>
            <a:r>
              <a:rPr lang="en-US" b="1" dirty="0"/>
              <a:t>Weekly Technical Assistance Emails:</a:t>
            </a:r>
            <a:endParaRPr lang="en-US" dirty="0"/>
          </a:p>
          <a:p>
            <a:pPr marL="171450" indent="-171450">
              <a:buFont typeface="Arial" panose="020B0604020202020204" pitchFamily="34" charset="0"/>
              <a:buChar char="•"/>
            </a:pPr>
            <a:r>
              <a:rPr lang="en-US" dirty="0"/>
              <a:t>Included information from various sources such as CDC’s Overdose Data to Action Technical Assistance Program, U.S. Department of Justice’s Comprehensive Opioid, Stimulant, and Substance Abuse Program, National Association of County and City Health Officials, and other regional/national partners.</a:t>
            </a:r>
          </a:p>
        </p:txBody>
      </p:sp>
      <p:sp>
        <p:nvSpPr>
          <p:cNvPr id="4" name="Slide Number Placeholder 3">
            <a:extLst>
              <a:ext uri="{FF2B5EF4-FFF2-40B4-BE49-F238E27FC236}">
                <a16:creationId xmlns:a16="http://schemas.microsoft.com/office/drawing/2014/main" id="{171F9AF3-90C2-B6BD-604E-AD9F9A02CC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735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17CD-310F-742A-2971-2CD5B63C4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68E40-1AF8-FB94-05B5-110822960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DB82D-14AA-2EEF-C56F-A83FFAE983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B0BE45-E86D-616B-3F8F-CBA4C5D86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848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depending on event*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95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695325"/>
            <a:ext cx="4090987" cy="2301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22F0F-07D4-475E-9094-014B5855030F}" type="slidenum">
              <a:rPr lang="en-US" smtClean="0"/>
              <a:t>3</a:t>
            </a:fld>
            <a:endParaRPr lang="en-US"/>
          </a:p>
        </p:txBody>
      </p:sp>
    </p:spTree>
    <p:extLst>
      <p:ext uri="{BB962C8B-B14F-4D97-AF65-F5344CB8AC3E}">
        <p14:creationId xmlns:p14="http://schemas.microsoft.com/office/powerpoint/2010/main" val="218735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C6847-54BF-79F5-F244-BB6083DCD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84F2D-EF09-5DB7-A4D6-9AA938BDC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CDB7A-E2F4-1BF2-0BEF-B084EA33A5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Since 2015, the Oregon Health Authority (OHA) has been investing in specific counties and regions to execute overdose prevention initiatives. OHA has strategically combined funding from both the Centers for Disease Control and Prevention (CDC) and the Substance Abuse and Mental Health Services Administration (SAMHSA) to strengthen local overdose prevention endeavors. This segment offers insight into the evolution of overdose prevention funding for Local Public Health Authorities (LPHAs), along with specifics regarding the regions currently receiving funding. This slides shows a comprehensive timeline illustrating the distribution of overdose prevention funding among LPHAs.</a:t>
            </a:r>
          </a:p>
        </p:txBody>
      </p:sp>
      <p:sp>
        <p:nvSpPr>
          <p:cNvPr id="4" name="Slide Number Placeholder 3">
            <a:extLst>
              <a:ext uri="{FF2B5EF4-FFF2-40B4-BE49-F238E27FC236}">
                <a16:creationId xmlns:a16="http://schemas.microsoft.com/office/drawing/2014/main" id="{7D8F5F70-D362-69D7-31F0-2B973911BF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78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695325"/>
            <a:ext cx="4090987" cy="2301875"/>
          </a:xfrm>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Interdisciplinary Approach: </a:t>
            </a:r>
            <a:r>
              <a:rPr lang="en-US" dirty="0"/>
              <a:t>The overdose crisis underscores the necessity of an interdisciplinary, comprehensive, and cohesive public health approach.</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Role of Local Public Health Authorities: </a:t>
            </a:r>
            <a:r>
              <a:rPr lang="en-US" dirty="0"/>
              <a:t>Local public health authorities, backed by funding, play a crucial role in overdose prevention and addressing drug-related harms.</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Purpose of Funding: </a:t>
            </a:r>
            <a:r>
              <a:rPr lang="en-US" dirty="0"/>
              <a:t>Funds allocated to regions aim to support the development and implementation of strategies to prevent substance use disorders, overdoses, and related harms.</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Encouragement from OHA: </a:t>
            </a:r>
            <a:r>
              <a:rPr lang="en-US" dirty="0"/>
              <a:t>OHA encourages regions to complement existing initiatives, leverage resources, and build sustainable overdose prevention strategies.</a:t>
            </a:r>
          </a:p>
        </p:txBody>
      </p:sp>
      <p:sp>
        <p:nvSpPr>
          <p:cNvPr id="4" name="Slide Number Placeholder 3"/>
          <p:cNvSpPr>
            <a:spLocks noGrp="1"/>
          </p:cNvSpPr>
          <p:nvPr>
            <p:ph type="sldNum" sz="quarter" idx="10"/>
          </p:nvPr>
        </p:nvSpPr>
        <p:spPr/>
        <p:txBody>
          <a:bodyPr/>
          <a:lstStyle/>
          <a:p>
            <a:fld id="{31722F0F-07D4-475E-9094-014B5855030F}" type="slidenum">
              <a:rPr lang="en-US" smtClean="0"/>
              <a:t>5</a:t>
            </a:fld>
            <a:endParaRPr lang="en-US"/>
          </a:p>
        </p:txBody>
      </p:sp>
    </p:spTree>
    <p:extLst>
      <p:ext uri="{BB962C8B-B14F-4D97-AF65-F5344CB8AC3E}">
        <p14:creationId xmlns:p14="http://schemas.microsoft.com/office/powerpoint/2010/main" val="215539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Regions were identified consisting of </a:t>
            </a:r>
            <a:r>
              <a:rPr lang="en-US" sz="1800" dirty="0">
                <a:solidFill>
                  <a:srgbClr val="404040"/>
                </a:solidFill>
                <a:effectLst/>
                <a:latin typeface="Segoe UI" panose="020B0502040204020203" pitchFamily="34" charset="0"/>
                <a:ea typeface="Calibri" panose="020F0502020204030204" pitchFamily="34" charset="0"/>
                <a:cs typeface="Times New Roman" panose="02020603050405020304" pitchFamily="18" charset="0"/>
              </a:rPr>
              <a:t>one to three independent LPHAs or regional neighboring counties, with an LPHA serving as lead and receiving funding. At the start of the funding opportunity, funded regions were tasked with building or strengthening a community network within the high-burden region that contributes to reducing problematic prescribing, improving coordination of patient care for patients with opioid use disorder, and increasing the use of non-opioid treatment for chronic non-cancer pain.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71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55F51"/>
                </a:solidFill>
                <a:cs typeface="Calibri" panose="020F0502020204030204" pitchFamily="34" charset="0"/>
              </a:rPr>
              <a:t>The total amount of CDC and SAMHSA funding awarded to funded regions for these efforts from September 2022 to August 2023 was $1,430,880.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48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Funded regions are expected to collaborate with multi-disciplinary partners and collaborators to develop, plan, implement, and evaluate culturally relevant interventions using tailored prevention strategies that emphasize reaching groups disproportionately affected by substance use disorder and overdose.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90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3D2D-AB99-EF25-3326-5D2235D69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B120F-5989-7740-E7EF-757933C3E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89F13E-0AD1-7045-7C30-109C847B71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D9AD54-FDFB-F08B-5A18-54D8FC09C5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76286-7FE6-4FBB-9B6C-6F25555F8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94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A41D-0929-4DC5-B476-2949447661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D8CE23-E36A-4580-9D31-DE11CCC75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23E2CD-EA7F-4AB8-B973-43158F7C0A13}"/>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5" name="Footer Placeholder 4">
            <a:extLst>
              <a:ext uri="{FF2B5EF4-FFF2-40B4-BE49-F238E27FC236}">
                <a16:creationId xmlns:a16="http://schemas.microsoft.com/office/drawing/2014/main" id="{D233F700-80E2-45DA-91B2-30059BB82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E8908-ADA7-4339-A7E4-A258E7724C52}"/>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128601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ADB9-C60A-46AC-AF36-2189A68C0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6E2A-2A8D-4B18-8239-9CB2AE7F7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2A5CE-EF17-465B-8281-AF28C404E3A2}"/>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5" name="Footer Placeholder 4">
            <a:extLst>
              <a:ext uri="{FF2B5EF4-FFF2-40B4-BE49-F238E27FC236}">
                <a16:creationId xmlns:a16="http://schemas.microsoft.com/office/drawing/2014/main" id="{19DCE7A1-F31D-48D5-90D2-4C1AC2224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A1B59-5107-4DED-8F23-0CE1C2C94B89}"/>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90229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FA4DF-93B2-458D-891E-FC6F8634A8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D6E45-077B-44DF-9FD2-1DCBA1574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89B64-DEE3-4116-93CE-3B8F8210F76E}"/>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5" name="Footer Placeholder 4">
            <a:extLst>
              <a:ext uri="{FF2B5EF4-FFF2-40B4-BE49-F238E27FC236}">
                <a16:creationId xmlns:a16="http://schemas.microsoft.com/office/drawing/2014/main" id="{9C6559B1-538F-4F48-BD87-5842B7046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92608-D0D7-4589-B939-4247438981D9}"/>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181673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70C3-43CB-4C76-BA7E-59B679EC2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22A09-E5BC-4948-8B49-F3B6A0F264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220A8-957E-48BF-94B9-415B1B8CB603}"/>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5" name="Footer Placeholder 4">
            <a:extLst>
              <a:ext uri="{FF2B5EF4-FFF2-40B4-BE49-F238E27FC236}">
                <a16:creationId xmlns:a16="http://schemas.microsoft.com/office/drawing/2014/main" id="{4A43A17C-6CD7-41CC-8E0E-EC092E79F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75514-20C5-4CBB-9249-F5AE151EE5DD}"/>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336203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E9A4-FA9B-4B70-BC1E-DA6732A10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D6D8D4-B7F6-4709-BD78-E84FB57ECB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2849C-A97C-4A8E-8EF8-A64414740F85}"/>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5" name="Footer Placeholder 4">
            <a:extLst>
              <a:ext uri="{FF2B5EF4-FFF2-40B4-BE49-F238E27FC236}">
                <a16:creationId xmlns:a16="http://schemas.microsoft.com/office/drawing/2014/main" id="{02F2F913-7AC8-4E0E-AA49-6E31EB680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1F927-CC3C-4D9A-9961-1DAE7EEFB094}"/>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164460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1938-35EC-40F3-B9E4-3A74AD034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652E5-FBC5-467E-9B14-3375A93142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008BB0-26EF-4206-8C09-2659208D44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3772C2-A73C-49F1-9137-3EC8988FAA4E}"/>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6" name="Footer Placeholder 5">
            <a:extLst>
              <a:ext uri="{FF2B5EF4-FFF2-40B4-BE49-F238E27FC236}">
                <a16:creationId xmlns:a16="http://schemas.microsoft.com/office/drawing/2014/main" id="{E88BFBC7-3EBD-42C3-8450-A16E02203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9AB50-FB0B-47CB-AD81-EB05211DA13E}"/>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383955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446E-465D-4C5C-A4F7-417E394E5B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D249B-B85B-469A-8B5E-0F3442B75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84A56E-99B1-4879-AF47-4FDD780ABE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EEA6DC-C690-48E5-8921-3A5D2765F4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A44CC5-EEE7-44CC-8382-2DA28F6DD5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6E2BA-41DE-40DF-AC01-647DB11C1E33}"/>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8" name="Footer Placeholder 7">
            <a:extLst>
              <a:ext uri="{FF2B5EF4-FFF2-40B4-BE49-F238E27FC236}">
                <a16:creationId xmlns:a16="http://schemas.microsoft.com/office/drawing/2014/main" id="{180B4DF3-A425-44FE-99F7-C4CF3424E8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56F709-0BCA-4C48-B535-F63A915FE456}"/>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188803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7050-1BED-4BE3-81D0-FB6C855426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ACF20C-CE0A-40F7-8DB3-D116D75245E5}"/>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4" name="Footer Placeholder 3">
            <a:extLst>
              <a:ext uri="{FF2B5EF4-FFF2-40B4-BE49-F238E27FC236}">
                <a16:creationId xmlns:a16="http://schemas.microsoft.com/office/drawing/2014/main" id="{C9BE7CE8-C352-428D-8C45-5E392619D2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3300EC-EEA4-4FB8-9DCD-ED5F9A09FD90}"/>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391264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BF4F5-FA1E-4B48-8E7E-5C75FF334967}"/>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3" name="Footer Placeholder 2">
            <a:extLst>
              <a:ext uri="{FF2B5EF4-FFF2-40B4-BE49-F238E27FC236}">
                <a16:creationId xmlns:a16="http://schemas.microsoft.com/office/drawing/2014/main" id="{654D85EC-3BC4-4337-BE8C-E85C9E223D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05554-A860-441E-B1B6-7C6387B73326}"/>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237414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A584-8D31-4922-A7D5-D1844C306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5C30AB-D83D-4694-9BD1-C522CC0D6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BB9915-945E-4FC2-B1A2-668F04494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72B5B9-6DA4-4360-B7C2-51C8D97C96ED}"/>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6" name="Footer Placeholder 5">
            <a:extLst>
              <a:ext uri="{FF2B5EF4-FFF2-40B4-BE49-F238E27FC236}">
                <a16:creationId xmlns:a16="http://schemas.microsoft.com/office/drawing/2014/main" id="{530D8529-BC33-440D-BDA0-DF010A4DA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C5AEE-8F1E-48D0-801E-3B3C92446AA6}"/>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103462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E878-D626-48B2-9623-460BE8D3D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0777A2-4624-4775-910A-C336C8E12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26EA6E-EE34-4317-B8DA-8D067927B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2CDFA7-F5BB-47F5-9DFF-42CB53E32E00}"/>
              </a:ext>
            </a:extLst>
          </p:cNvPr>
          <p:cNvSpPr>
            <a:spLocks noGrp="1"/>
          </p:cNvSpPr>
          <p:nvPr>
            <p:ph type="dt" sz="half" idx="10"/>
          </p:nvPr>
        </p:nvSpPr>
        <p:spPr/>
        <p:txBody>
          <a:bodyPr/>
          <a:lstStyle/>
          <a:p>
            <a:fld id="{3B3ED42B-331B-422C-BEE5-29355BB6DDDF}" type="datetimeFigureOut">
              <a:rPr lang="en-US" smtClean="0"/>
              <a:t>6/18/2024</a:t>
            </a:fld>
            <a:endParaRPr lang="en-US"/>
          </a:p>
        </p:txBody>
      </p:sp>
      <p:sp>
        <p:nvSpPr>
          <p:cNvPr id="6" name="Footer Placeholder 5">
            <a:extLst>
              <a:ext uri="{FF2B5EF4-FFF2-40B4-BE49-F238E27FC236}">
                <a16:creationId xmlns:a16="http://schemas.microsoft.com/office/drawing/2014/main" id="{56AFACDD-345C-457E-A4CE-A5C60EEE2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8BB0A-C9EA-4B5E-892B-4BDF3F080117}"/>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27152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344D4-BBC7-4004-9905-A394C7197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295068-F625-4822-8361-E8770C455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37C19-18B0-41DA-A0F4-F67D01B7F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ED42B-331B-422C-BEE5-29355BB6DDDF}" type="datetimeFigureOut">
              <a:rPr lang="en-US" smtClean="0"/>
              <a:t>6/18/2024</a:t>
            </a:fld>
            <a:endParaRPr lang="en-US"/>
          </a:p>
        </p:txBody>
      </p:sp>
      <p:sp>
        <p:nvSpPr>
          <p:cNvPr id="5" name="Footer Placeholder 4">
            <a:extLst>
              <a:ext uri="{FF2B5EF4-FFF2-40B4-BE49-F238E27FC236}">
                <a16:creationId xmlns:a16="http://schemas.microsoft.com/office/drawing/2014/main" id="{790D6E04-647C-4E1A-88DB-CEC51B2F0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4EB8CA-3D0A-4A60-814E-81E03A867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F740C-4981-4D36-BDCA-E2405E9D7B1F}" type="slidenum">
              <a:rPr lang="en-US" smtClean="0"/>
              <a:t>‹#›</a:t>
            </a:fld>
            <a:endParaRPr lang="en-US"/>
          </a:p>
        </p:txBody>
      </p:sp>
    </p:spTree>
    <p:extLst>
      <p:ext uri="{BB962C8B-B14F-4D97-AF65-F5344CB8AC3E}">
        <p14:creationId xmlns:p14="http://schemas.microsoft.com/office/powerpoint/2010/main" val="216202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savelivesoregon.org/"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notesSlide" Target="../notesSlides/notesSlide15.xml"/><Relationship Id="rId16" Type="http://schemas.openxmlformats.org/officeDocument/2006/relationships/image" Target="../media/image43.svg"/><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2.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6.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svg"/><Relationship Id="rId5" Type="http://schemas.microsoft.com/office/2007/relationships/hdphoto" Target="../media/hdphoto2.wdp"/><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sv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2.pn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sv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3.png"/><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63.png"/><Relationship Id="rId4" Type="http://schemas.microsoft.com/office/2007/relationships/hdphoto" Target="../media/hdphoto2.wdp"/><Relationship Id="rId9" Type="http://schemas.openxmlformats.org/officeDocument/2006/relationships/image" Target="../media/image67.sv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57.sv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5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ridge over a river with trees and mountains in the background&#10;&#10;Description automatically generated">
            <a:extLst>
              <a:ext uri="{FF2B5EF4-FFF2-40B4-BE49-F238E27FC236}">
                <a16:creationId xmlns:a16="http://schemas.microsoft.com/office/drawing/2014/main" id="{203D2FC2-7EE4-EB0F-2997-A3F58042F85A}"/>
              </a:ext>
            </a:extLst>
          </p:cNvPr>
          <p:cNvPicPr>
            <a:picLocks noChangeAspect="1"/>
          </p:cNvPicPr>
          <p:nvPr/>
        </p:nvPicPr>
        <p:blipFill>
          <a:blip r:embed="rId3"/>
          <a:stretch>
            <a:fillRect/>
          </a:stretch>
        </p:blipFill>
        <p:spPr bwMode="auto">
          <a:xfrm>
            <a:off x="1937994" y="0"/>
            <a:ext cx="10254006" cy="6858000"/>
          </a:xfrm>
          <a:prstGeom prst="rect">
            <a:avLst/>
          </a:prstGeom>
          <a:noFill/>
          <a:ln>
            <a:noFill/>
          </a:ln>
        </p:spPr>
      </p:pic>
      <p:sp>
        <p:nvSpPr>
          <p:cNvPr id="3" name="Rectangle 2">
            <a:extLst>
              <a:ext uri="{FF2B5EF4-FFF2-40B4-BE49-F238E27FC236}">
                <a16:creationId xmlns:a16="http://schemas.microsoft.com/office/drawing/2014/main" id="{2C57F78B-4F93-4809-BBC3-3F04781ED265}"/>
              </a:ext>
            </a:extLst>
          </p:cNvPr>
          <p:cNvSpPr/>
          <p:nvPr/>
        </p:nvSpPr>
        <p:spPr>
          <a:xfrm>
            <a:off x="0" y="-1"/>
            <a:ext cx="1937994" cy="68579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27EA75-B17D-2F2B-B690-83C9DD7CBDE6}"/>
              </a:ext>
            </a:extLst>
          </p:cNvPr>
          <p:cNvSpPr/>
          <p:nvPr/>
        </p:nvSpPr>
        <p:spPr>
          <a:xfrm rot="5400000">
            <a:off x="5393338" y="-4886522"/>
            <a:ext cx="1692069" cy="119052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0E708-D927-4C14-9E61-041DE31F4D01}"/>
              </a:ext>
            </a:extLst>
          </p:cNvPr>
          <p:cNvSpPr>
            <a:spLocks noGrp="1"/>
          </p:cNvSpPr>
          <p:nvPr>
            <p:ph type="ctrTitle"/>
          </p:nvPr>
        </p:nvSpPr>
        <p:spPr>
          <a:xfrm>
            <a:off x="286746" y="78222"/>
            <a:ext cx="11905253" cy="1833915"/>
          </a:xfrm>
        </p:spPr>
        <p:txBody>
          <a:bodyPr vert="horz" lIns="91440" tIns="45720" rIns="91440" bIns="45720" rtlCol="0" anchor="b">
            <a:normAutofit fontScale="90000"/>
          </a:bodyPr>
          <a:lstStyle/>
          <a:p>
            <a:r>
              <a:rPr lang="en-US" sz="4900" b="1" dirty="0">
                <a:solidFill>
                  <a:srgbClr val="FFFFFF"/>
                </a:solidFill>
              </a:rPr>
              <a:t>OREGON OVERDOSE PREVENTION COORDINATION</a:t>
            </a:r>
            <a:br>
              <a:rPr lang="en-US" sz="4900" b="1" dirty="0">
                <a:solidFill>
                  <a:srgbClr val="FFFFFF"/>
                </a:solidFill>
              </a:rPr>
            </a:br>
            <a:r>
              <a:rPr lang="en-US" sz="4900" b="1" dirty="0">
                <a:solidFill>
                  <a:srgbClr val="FFFFFF"/>
                </a:solidFill>
              </a:rPr>
              <a:t>in funded regions</a:t>
            </a:r>
            <a:br>
              <a:rPr lang="en-US" sz="4000" b="1" dirty="0">
                <a:solidFill>
                  <a:srgbClr val="FFFFFF"/>
                </a:solidFill>
              </a:rPr>
            </a:br>
            <a:r>
              <a:rPr lang="en-US" sz="3100" b="1" dirty="0">
                <a:solidFill>
                  <a:schemeClr val="tx2">
                    <a:lumMod val="20000"/>
                    <a:lumOff val="80000"/>
                  </a:schemeClr>
                </a:solidFill>
              </a:rPr>
              <a:t>Annual Report | Sept 2022 to Aug 2023</a:t>
            </a:r>
            <a:endParaRPr lang="en-US" sz="4000" dirty="0">
              <a:solidFill>
                <a:schemeClr val="tx2">
                  <a:lumMod val="20000"/>
                  <a:lumOff val="80000"/>
                </a:schemeClr>
              </a:solidFill>
            </a:endParaRPr>
          </a:p>
        </p:txBody>
      </p:sp>
    </p:spTree>
    <p:extLst>
      <p:ext uri="{BB962C8B-B14F-4D97-AF65-F5344CB8AC3E}">
        <p14:creationId xmlns:p14="http://schemas.microsoft.com/office/powerpoint/2010/main" val="109819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A682E84-35D5-4659-936B-88CA746A3EC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4DE20352-78D1-4754-8567-8C95512D01DD}"/>
              </a:ext>
            </a:extLst>
          </p:cNvPr>
          <p:cNvSpPr txBox="1">
            <a:spLocks/>
          </p:cNvSpPr>
          <p:nvPr/>
        </p:nvSpPr>
        <p:spPr>
          <a:xfrm>
            <a:off x="1523999" y="4701540"/>
            <a:ext cx="9144000" cy="175305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lvl="0" algn="ctr"/>
            <a:r>
              <a:rPr lang="en-US" sz="4800" b="1" cap="none" dirty="0">
                <a:solidFill>
                  <a:schemeClr val="bg1"/>
                </a:solidFill>
                <a:latin typeface="Calibri" panose="020F0502020204030204" pitchFamily="34" charset="0"/>
                <a:cs typeface="Calibri" panose="020F0502020204030204" pitchFamily="34" charset="0"/>
              </a:rPr>
              <a:t>Data Collection</a:t>
            </a:r>
            <a:endParaRPr lang="en-US" sz="4800" cap="none" dirty="0">
              <a:solidFill>
                <a:schemeClr val="bg1"/>
              </a:solidFill>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C5A99E78-E5BD-43D1-8CA1-C0CE8AB11737}"/>
              </a:ext>
            </a:extLst>
          </p:cNvPr>
          <p:cNvSpPr/>
          <p:nvPr/>
        </p:nvSpPr>
        <p:spPr>
          <a:xfrm>
            <a:off x="3809999" y="433986"/>
            <a:ext cx="4572000" cy="45720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descr="Questionnaire">
            <a:extLst>
              <a:ext uri="{FF2B5EF4-FFF2-40B4-BE49-F238E27FC236}">
                <a16:creationId xmlns:a16="http://schemas.microsoft.com/office/drawing/2014/main" id="{5E86403A-AEEB-4E37-8EE1-8FC6759701FB}"/>
              </a:ext>
            </a:extLst>
          </p:cNvPr>
          <p:cNvSpPr/>
          <p:nvPr/>
        </p:nvSpPr>
        <p:spPr>
          <a:xfrm>
            <a:off x="4495799" y="1119786"/>
            <a:ext cx="3200400" cy="32004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98215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15F7E-F291-765F-ECEC-326FCB133AA9}"/>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3A32B9FF-49BE-3D7E-7C0E-98713CD50385}"/>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7101B4A2-18AA-E0FB-2944-AB94CE35C235}"/>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E7C83A19-192D-6E39-A370-6E9ED7498244}"/>
                </a:ext>
              </a:extLst>
            </p:cNvPr>
            <p:cNvSpPr txBox="1">
              <a:spLocks/>
            </p:cNvSpPr>
            <p:nvPr/>
          </p:nvSpPr>
          <p:spPr>
            <a:xfrm>
              <a:off x="1334897" y="299596"/>
              <a:ext cx="647420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Data Collection</a:t>
              </a:r>
              <a:endParaRPr lang="en-US" sz="4800" b="1" cap="none" dirty="0">
                <a:solidFill>
                  <a:schemeClr val="tx2">
                    <a:lumMod val="40000"/>
                    <a:lumOff val="60000"/>
                  </a:schemeClr>
                </a:solidFill>
                <a:latin typeface="Calibri" panose="020F0502020204030204" pitchFamily="34" charset="0"/>
              </a:endParaRPr>
            </a:p>
          </p:txBody>
        </p:sp>
      </p:grpSp>
      <p:graphicFrame>
        <p:nvGraphicFramePr>
          <p:cNvPr id="44" name="Content Placeholder 2">
            <a:extLst>
              <a:ext uri="{FF2B5EF4-FFF2-40B4-BE49-F238E27FC236}">
                <a16:creationId xmlns:a16="http://schemas.microsoft.com/office/drawing/2014/main" id="{0D8EED32-BE7B-4026-ED68-5997EE7D91C2}"/>
              </a:ext>
            </a:extLst>
          </p:cNvPr>
          <p:cNvGraphicFramePr/>
          <p:nvPr>
            <p:extLst>
              <p:ext uri="{D42A27DB-BD31-4B8C-83A1-F6EECF244321}">
                <p14:modId xmlns:p14="http://schemas.microsoft.com/office/powerpoint/2010/main" val="4215492016"/>
              </p:ext>
            </p:extLst>
          </p:nvPr>
        </p:nvGraphicFramePr>
        <p:xfrm>
          <a:off x="373294" y="1585438"/>
          <a:ext cx="11445412" cy="471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54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9D96-C6C1-C0B9-875F-8F5F02D8E85D}"/>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F0EC1536-DE72-B6CB-35E6-AC6DC0A6A579}"/>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EED952FD-A9A2-59F3-09FF-A0CBDBB74F3C}"/>
              </a:ext>
            </a:extLst>
          </p:cNvPr>
          <p:cNvSpPr txBox="1">
            <a:spLocks/>
          </p:cNvSpPr>
          <p:nvPr/>
        </p:nvSpPr>
        <p:spPr>
          <a:xfrm>
            <a:off x="1523999" y="4701540"/>
            <a:ext cx="9144000" cy="175305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lvl="0" algn="ctr"/>
            <a:r>
              <a:rPr lang="en-US" sz="4800" b="1" cap="none" dirty="0">
                <a:solidFill>
                  <a:schemeClr val="bg1"/>
                </a:solidFill>
                <a:latin typeface="Calibri" panose="020F0502020204030204" pitchFamily="34" charset="0"/>
                <a:cs typeface="Calibri" panose="020F0502020204030204" pitchFamily="34" charset="0"/>
              </a:rPr>
              <a:t>Statewide Accomplishments</a:t>
            </a:r>
            <a:endParaRPr lang="en-US" sz="4800" cap="none" dirty="0">
              <a:solidFill>
                <a:schemeClr val="bg1"/>
              </a:solidFill>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0F6CEF6F-F42B-ADEF-015A-C892141DE112}"/>
              </a:ext>
            </a:extLst>
          </p:cNvPr>
          <p:cNvSpPr/>
          <p:nvPr/>
        </p:nvSpPr>
        <p:spPr>
          <a:xfrm>
            <a:off x="3809999" y="433986"/>
            <a:ext cx="4572000" cy="457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Rectangle 1" descr="Blog">
            <a:extLst>
              <a:ext uri="{FF2B5EF4-FFF2-40B4-BE49-F238E27FC236}">
                <a16:creationId xmlns:a16="http://schemas.microsoft.com/office/drawing/2014/main" id="{8A216F8B-0FCF-09D2-E5EE-0FBCC5CB3A77}"/>
              </a:ext>
            </a:extLst>
          </p:cNvPr>
          <p:cNvSpPr/>
          <p:nvPr/>
        </p:nvSpPr>
        <p:spPr>
          <a:xfrm>
            <a:off x="4495799" y="1119786"/>
            <a:ext cx="3200400" cy="32004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dirty="0"/>
          </a:p>
        </p:txBody>
      </p:sp>
    </p:spTree>
    <p:extLst>
      <p:ext uri="{BB962C8B-B14F-4D97-AF65-F5344CB8AC3E}">
        <p14:creationId xmlns:p14="http://schemas.microsoft.com/office/powerpoint/2010/main" val="4178996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D91C3-A3B6-E78C-E0EA-9F8B531B79EF}"/>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6F756EEB-41E5-F28D-CFEF-A40DC55CA4AA}"/>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F48F2305-2AFF-284B-107E-733BF16F48F0}"/>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034FAF8B-C774-F2AE-E8CC-B6CE2F8D92FE}"/>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Multisector Stakeholder Partnerships</a:t>
              </a:r>
              <a:endParaRPr lang="en-US" sz="4800" b="1" cap="none" dirty="0">
                <a:solidFill>
                  <a:schemeClr val="tx2">
                    <a:lumMod val="40000"/>
                    <a:lumOff val="60000"/>
                  </a:schemeClr>
                </a:solidFill>
                <a:latin typeface="Calibri" panose="020F0502020204030204" pitchFamily="34" charset="0"/>
              </a:endParaRPr>
            </a:p>
          </p:txBody>
        </p:sp>
      </p:grpSp>
      <p:graphicFrame>
        <p:nvGraphicFramePr>
          <p:cNvPr id="2" name="Table 1">
            <a:extLst>
              <a:ext uri="{FF2B5EF4-FFF2-40B4-BE49-F238E27FC236}">
                <a16:creationId xmlns:a16="http://schemas.microsoft.com/office/drawing/2014/main" id="{E9CC375C-C54C-CE9A-40ED-0DFD84F819E8}"/>
              </a:ext>
            </a:extLst>
          </p:cNvPr>
          <p:cNvGraphicFramePr>
            <a:graphicFrameLocks noGrp="1"/>
          </p:cNvGraphicFramePr>
          <p:nvPr>
            <p:extLst>
              <p:ext uri="{D42A27DB-BD31-4B8C-83A1-F6EECF244321}">
                <p14:modId xmlns:p14="http://schemas.microsoft.com/office/powerpoint/2010/main" val="2322363335"/>
              </p:ext>
            </p:extLst>
          </p:nvPr>
        </p:nvGraphicFramePr>
        <p:xfrm>
          <a:off x="1646688" y="1092707"/>
          <a:ext cx="8898625" cy="5364480"/>
        </p:xfrm>
        <a:graphic>
          <a:graphicData uri="http://schemas.openxmlformats.org/drawingml/2006/table">
            <a:tbl>
              <a:tblPr firstRow="1" firstCol="1" bandRow="1"/>
              <a:tblGrid>
                <a:gridCol w="6030029">
                  <a:extLst>
                    <a:ext uri="{9D8B030D-6E8A-4147-A177-3AD203B41FA5}">
                      <a16:colId xmlns:a16="http://schemas.microsoft.com/office/drawing/2014/main" val="1174617439"/>
                    </a:ext>
                  </a:extLst>
                </a:gridCol>
                <a:gridCol w="1434298">
                  <a:extLst>
                    <a:ext uri="{9D8B030D-6E8A-4147-A177-3AD203B41FA5}">
                      <a16:colId xmlns:a16="http://schemas.microsoft.com/office/drawing/2014/main" val="350582470"/>
                    </a:ext>
                  </a:extLst>
                </a:gridCol>
                <a:gridCol w="1434298">
                  <a:extLst>
                    <a:ext uri="{9D8B030D-6E8A-4147-A177-3AD203B41FA5}">
                      <a16:colId xmlns:a16="http://schemas.microsoft.com/office/drawing/2014/main" val="3484013361"/>
                    </a:ext>
                  </a:extLst>
                </a:gridCol>
              </a:tblGrid>
              <a:tr h="303614">
                <a:tc>
                  <a:txBody>
                    <a:bodyPr/>
                    <a:lstStyle/>
                    <a:p>
                      <a:pPr marL="0" marR="0">
                        <a:spcBef>
                          <a:spcPts val="0"/>
                        </a:spcBef>
                        <a:spcAft>
                          <a:spcPts val="0"/>
                        </a:spcAft>
                      </a:pPr>
                      <a:r>
                        <a:rPr lang="en-US" sz="2800" b="1" dirty="0">
                          <a:solidFill>
                            <a:srgbClr val="FFFFFF"/>
                          </a:solidFill>
                          <a:effectLst/>
                          <a:latin typeface="+mn-lt"/>
                          <a:ea typeface="Times New Roman" panose="02020603050405020304" pitchFamily="18" charset="0"/>
                          <a:cs typeface="Times New Roman" panose="02020603050405020304" pitchFamily="18" charset="0"/>
                        </a:rPr>
                        <a:t>Sectors Involved</a:t>
                      </a:r>
                      <a:endParaRPr lang="en-US" sz="2800" dirty="0">
                        <a:solidFill>
                          <a:srgbClr val="595959"/>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C8902"/>
                    </a:solidFill>
                  </a:tcPr>
                </a:tc>
                <a:tc>
                  <a:txBody>
                    <a:bodyPr/>
                    <a:lstStyle/>
                    <a:p>
                      <a:pPr marL="0" marR="0" algn="ctr">
                        <a:spcBef>
                          <a:spcPts val="0"/>
                        </a:spcBef>
                        <a:spcAft>
                          <a:spcPts val="0"/>
                        </a:spcAft>
                      </a:pPr>
                      <a:r>
                        <a:rPr lang="en-US" sz="2800" b="1" dirty="0">
                          <a:solidFill>
                            <a:srgbClr val="FFFFFF"/>
                          </a:solidFill>
                          <a:effectLst/>
                          <a:latin typeface="+mn-lt"/>
                          <a:ea typeface="Times New Roman" panose="02020603050405020304" pitchFamily="18" charset="0"/>
                          <a:cs typeface="Times New Roman" panose="02020603050405020304" pitchFamily="18" charset="0"/>
                        </a:rPr>
                        <a:t>N</a:t>
                      </a:r>
                      <a:endParaRPr lang="en-US" sz="2800" dirty="0">
                        <a:solidFill>
                          <a:srgbClr val="595959"/>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C8902"/>
                    </a:solidFill>
                  </a:tcPr>
                </a:tc>
                <a:tc>
                  <a:txBody>
                    <a:bodyPr/>
                    <a:lstStyle/>
                    <a:p>
                      <a:pPr marL="0" marR="0" algn="ctr">
                        <a:spcBef>
                          <a:spcPts val="0"/>
                        </a:spcBef>
                        <a:spcAft>
                          <a:spcPts val="0"/>
                        </a:spcAft>
                      </a:pPr>
                      <a:r>
                        <a:rPr lang="en-US" sz="2800" b="1" dirty="0">
                          <a:solidFill>
                            <a:srgbClr val="FFFFFF"/>
                          </a:solidFill>
                          <a:effectLst/>
                          <a:latin typeface="+mn-lt"/>
                          <a:ea typeface="Times New Roman" panose="02020603050405020304" pitchFamily="18" charset="0"/>
                          <a:cs typeface="Times New Roman" panose="02020603050405020304" pitchFamily="18" charset="0"/>
                        </a:rPr>
                        <a:t>%</a:t>
                      </a:r>
                      <a:endParaRPr lang="en-US" sz="2800" dirty="0">
                        <a:solidFill>
                          <a:srgbClr val="595959"/>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C8902"/>
                    </a:solidFill>
                  </a:tcPr>
                </a:tc>
                <a:extLst>
                  <a:ext uri="{0D108BD9-81ED-4DB2-BD59-A6C34878D82A}">
                    <a16:rowId xmlns:a16="http://schemas.microsoft.com/office/drawing/2014/main" val="2278133395"/>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Clinics and hospitals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82%</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470447598"/>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Local SUD treatment agencies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55%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45600616"/>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Local harm reduction agencies/organizations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55%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79802068"/>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Law enforcement agencies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45%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32486922"/>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Behavioral health agencies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45%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3358777"/>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Recovery community organizations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36%</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06941911"/>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Courts/jails/community corrections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36%</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444746057"/>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Fire departments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18%</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42489785"/>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School / youth-serving organizations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18%</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34190231"/>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Emergency Medical Services (EMS)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86728169"/>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Tribal partners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6485208"/>
                  </a:ext>
                </a:extLst>
              </a:tr>
              <a:tr h="41148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Emergency departments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38025294"/>
                  </a:ext>
                </a:extLst>
              </a:tr>
            </a:tbl>
          </a:graphicData>
        </a:graphic>
      </p:graphicFrame>
      <p:sp>
        <p:nvSpPr>
          <p:cNvPr id="3" name="TextBox 2">
            <a:extLst>
              <a:ext uri="{FF2B5EF4-FFF2-40B4-BE49-F238E27FC236}">
                <a16:creationId xmlns:a16="http://schemas.microsoft.com/office/drawing/2014/main" id="{D7C32427-936D-4622-BB05-3A6CFA9E1A3B}"/>
              </a:ext>
            </a:extLst>
          </p:cNvPr>
          <p:cNvSpPr txBox="1"/>
          <p:nvPr/>
        </p:nvSpPr>
        <p:spPr>
          <a:xfrm>
            <a:off x="7592175" y="6479082"/>
            <a:ext cx="3223518" cy="400110"/>
          </a:xfrm>
          <a:prstGeom prst="rect">
            <a:avLst/>
          </a:prstGeom>
          <a:noFill/>
        </p:spPr>
        <p:txBody>
          <a:bodyPr wrap="square" rtlCol="0">
            <a:spAutoFit/>
          </a:bodyPr>
          <a:lstStyle/>
          <a:p>
            <a:r>
              <a:rPr lang="en-US" sz="2000" dirty="0"/>
              <a:t>N = 11 funded regions</a:t>
            </a:r>
          </a:p>
        </p:txBody>
      </p:sp>
    </p:spTree>
    <p:extLst>
      <p:ext uri="{BB962C8B-B14F-4D97-AF65-F5344CB8AC3E}">
        <p14:creationId xmlns:p14="http://schemas.microsoft.com/office/powerpoint/2010/main" val="8343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5AD42-90D7-907C-122A-A412FDDEDB9A}"/>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63CAF6ED-BAB9-E06D-C9D6-9C436C8F7E8E}"/>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1CF062C4-A26E-CF5E-3D81-B7C463B09A80}"/>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9CAC887C-A644-D39A-AA06-F195CF0C540C}"/>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Naloxone Efforts</a:t>
              </a:r>
              <a:endParaRPr lang="en-US" sz="4800" b="1" cap="none" dirty="0">
                <a:solidFill>
                  <a:schemeClr val="tx2">
                    <a:lumMod val="40000"/>
                    <a:lumOff val="60000"/>
                  </a:schemeClr>
                </a:solidFill>
                <a:latin typeface="Calibri" panose="020F0502020204030204" pitchFamily="34" charset="0"/>
              </a:endParaRPr>
            </a:p>
          </p:txBody>
        </p:sp>
      </p:grpSp>
      <p:pic>
        <p:nvPicPr>
          <p:cNvPr id="12" name="Picture 11">
            <a:extLst>
              <a:ext uri="{FF2B5EF4-FFF2-40B4-BE49-F238E27FC236}">
                <a16:creationId xmlns:a16="http://schemas.microsoft.com/office/drawing/2014/main" id="{E2B08DEB-291C-BDB3-8D9E-A803835F8EAA}"/>
              </a:ext>
            </a:extLst>
          </p:cNvPr>
          <p:cNvPicPr>
            <a:picLocks noChangeAspect="1"/>
          </p:cNvPicPr>
          <p:nvPr/>
        </p:nvPicPr>
        <p:blipFill rotWithShape="1">
          <a:blip r:embed="rId3"/>
          <a:srcRect t="23115" r="-371"/>
          <a:stretch/>
        </p:blipFill>
        <p:spPr>
          <a:xfrm>
            <a:off x="4219056" y="1185438"/>
            <a:ext cx="7858644" cy="5016500"/>
          </a:xfrm>
          <a:prstGeom prst="rect">
            <a:avLst/>
          </a:prstGeom>
        </p:spPr>
      </p:pic>
      <p:sp>
        <p:nvSpPr>
          <p:cNvPr id="14" name="TextBox 13">
            <a:extLst>
              <a:ext uri="{FF2B5EF4-FFF2-40B4-BE49-F238E27FC236}">
                <a16:creationId xmlns:a16="http://schemas.microsoft.com/office/drawing/2014/main" id="{8C9268E0-0B2E-02FE-A9E9-1F3265B323A6}"/>
              </a:ext>
            </a:extLst>
          </p:cNvPr>
          <p:cNvSpPr txBox="1"/>
          <p:nvPr/>
        </p:nvSpPr>
        <p:spPr>
          <a:xfrm>
            <a:off x="8626475" y="6362184"/>
            <a:ext cx="3451225" cy="369332"/>
          </a:xfrm>
          <a:prstGeom prst="rect">
            <a:avLst/>
          </a:prstGeom>
          <a:noFill/>
        </p:spPr>
        <p:txBody>
          <a:bodyPr wrap="square">
            <a:spAutoFit/>
          </a:bodyPr>
          <a:lstStyle/>
          <a:p>
            <a:r>
              <a:rPr lang="en-US" dirty="0">
                <a:solidFill>
                  <a:schemeClr val="accent1"/>
                </a:solidFill>
                <a:hlinkClick r:id="rId4">
                  <a:extLst>
                    <a:ext uri="{A12FA001-AC4F-418D-AE19-62706E023703}">
                      <ahyp:hlinkClr xmlns:ahyp="http://schemas.microsoft.com/office/drawing/2018/hyperlinkcolor" val="tx"/>
                    </a:ext>
                  </a:extLst>
                </a:hlinkClick>
              </a:rPr>
              <a:t>https://www.savelivesoregon.org/</a:t>
            </a:r>
            <a:endParaRPr lang="en-US" dirty="0">
              <a:solidFill>
                <a:schemeClr val="accent1"/>
              </a:solidFill>
            </a:endParaRPr>
          </a:p>
        </p:txBody>
      </p:sp>
      <p:pic>
        <p:nvPicPr>
          <p:cNvPr id="20" name="Picture 19">
            <a:extLst>
              <a:ext uri="{FF2B5EF4-FFF2-40B4-BE49-F238E27FC236}">
                <a16:creationId xmlns:a16="http://schemas.microsoft.com/office/drawing/2014/main" id="{AB1806EC-CC48-4B4B-A929-FF4AD6EC9136}"/>
              </a:ext>
            </a:extLst>
          </p:cNvPr>
          <p:cNvPicPr>
            <a:picLocks noChangeAspect="1"/>
          </p:cNvPicPr>
          <p:nvPr/>
        </p:nvPicPr>
        <p:blipFill>
          <a:blip r:embed="rId5"/>
          <a:stretch>
            <a:fillRect/>
          </a:stretch>
        </p:blipFill>
        <p:spPr>
          <a:xfrm>
            <a:off x="272717" y="3251200"/>
            <a:ext cx="4629169" cy="2765074"/>
          </a:xfrm>
          <a:prstGeom prst="rect">
            <a:avLst/>
          </a:prstGeom>
        </p:spPr>
      </p:pic>
      <p:pic>
        <p:nvPicPr>
          <p:cNvPr id="22" name="Picture 21">
            <a:extLst>
              <a:ext uri="{FF2B5EF4-FFF2-40B4-BE49-F238E27FC236}">
                <a16:creationId xmlns:a16="http://schemas.microsoft.com/office/drawing/2014/main" id="{9E47C8CF-39DD-62A0-7BF7-07A21B4A476B}"/>
              </a:ext>
            </a:extLst>
          </p:cNvPr>
          <p:cNvPicPr>
            <a:picLocks noChangeAspect="1"/>
          </p:cNvPicPr>
          <p:nvPr/>
        </p:nvPicPr>
        <p:blipFill>
          <a:blip r:embed="rId6"/>
          <a:stretch>
            <a:fillRect/>
          </a:stretch>
        </p:blipFill>
        <p:spPr>
          <a:xfrm>
            <a:off x="272717" y="1501183"/>
            <a:ext cx="3790239" cy="1191218"/>
          </a:xfrm>
          <a:prstGeom prst="rect">
            <a:avLst/>
          </a:prstGeom>
        </p:spPr>
      </p:pic>
    </p:spTree>
    <p:extLst>
      <p:ext uri="{BB962C8B-B14F-4D97-AF65-F5344CB8AC3E}">
        <p14:creationId xmlns:p14="http://schemas.microsoft.com/office/powerpoint/2010/main" val="258942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8FC34-0BE8-FE59-92E4-9D0FB0214C06}"/>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57CB7EED-543D-6098-9C6F-32DBF1679870}"/>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4FCBF805-B997-1C85-FBCF-715C9C6BDED6}"/>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BF28978E-2B95-62F3-BB51-26D2D58C8B65}"/>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Naloxone Trainings and Technical Assistance</a:t>
              </a:r>
              <a:endParaRPr lang="en-US" sz="4800" b="1" cap="none" dirty="0">
                <a:solidFill>
                  <a:schemeClr val="tx2">
                    <a:lumMod val="40000"/>
                    <a:lumOff val="60000"/>
                  </a:schemeClr>
                </a:solidFill>
                <a:latin typeface="Calibri" panose="020F0502020204030204" pitchFamily="34" charset="0"/>
              </a:endParaRPr>
            </a:p>
          </p:txBody>
        </p:sp>
      </p:grpSp>
      <p:sp>
        <p:nvSpPr>
          <p:cNvPr id="16" name="Freeform: Shape 15">
            <a:extLst>
              <a:ext uri="{FF2B5EF4-FFF2-40B4-BE49-F238E27FC236}">
                <a16:creationId xmlns:a16="http://schemas.microsoft.com/office/drawing/2014/main" id="{617280DF-5EC6-86E4-AC49-805450314BE8}"/>
              </a:ext>
            </a:extLst>
          </p:cNvPr>
          <p:cNvSpPr/>
          <p:nvPr/>
        </p:nvSpPr>
        <p:spPr>
          <a:xfrm>
            <a:off x="2491209" y="1550167"/>
            <a:ext cx="3679190" cy="1025194"/>
          </a:xfrm>
          <a:custGeom>
            <a:avLst/>
            <a:gdLst>
              <a:gd name="connsiteX0" fmla="*/ 0 w 2298701"/>
              <a:gd name="connsiteY0" fmla="*/ 0 h 1379221"/>
              <a:gd name="connsiteX1" fmla="*/ 2298701 w 2298701"/>
              <a:gd name="connsiteY1" fmla="*/ 0 h 1379221"/>
              <a:gd name="connsiteX2" fmla="*/ 2298701 w 2298701"/>
              <a:gd name="connsiteY2" fmla="*/ 1379221 h 1379221"/>
              <a:gd name="connsiteX3" fmla="*/ 0 w 2298701"/>
              <a:gd name="connsiteY3" fmla="*/ 1379221 h 1379221"/>
              <a:gd name="connsiteX4" fmla="*/ 0 w 2298701"/>
              <a:gd name="connsiteY4" fmla="*/ 0 h 137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1" h="1379221">
                <a:moveTo>
                  <a:pt x="0" y="0"/>
                </a:moveTo>
                <a:lnTo>
                  <a:pt x="2298701" y="0"/>
                </a:lnTo>
                <a:lnTo>
                  <a:pt x="2298701" y="1379221"/>
                </a:lnTo>
                <a:lnTo>
                  <a:pt x="0" y="13792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kern="1200" dirty="0"/>
              <a:t>Providing education/training to organization staff to encourage naloxone distribution, dispensing, or prescribing</a:t>
            </a:r>
          </a:p>
        </p:txBody>
      </p:sp>
      <p:sp>
        <p:nvSpPr>
          <p:cNvPr id="17" name="Freeform: Shape 16">
            <a:extLst>
              <a:ext uri="{FF2B5EF4-FFF2-40B4-BE49-F238E27FC236}">
                <a16:creationId xmlns:a16="http://schemas.microsoft.com/office/drawing/2014/main" id="{D987855E-6DD3-E8E9-A683-AD9475708CEE}"/>
              </a:ext>
            </a:extLst>
          </p:cNvPr>
          <p:cNvSpPr/>
          <p:nvPr/>
        </p:nvSpPr>
        <p:spPr>
          <a:xfrm>
            <a:off x="2522030" y="2799844"/>
            <a:ext cx="3625641" cy="1005840"/>
          </a:xfrm>
          <a:custGeom>
            <a:avLst/>
            <a:gdLst>
              <a:gd name="connsiteX0" fmla="*/ 0 w 2298701"/>
              <a:gd name="connsiteY0" fmla="*/ 0 h 1379221"/>
              <a:gd name="connsiteX1" fmla="*/ 2298701 w 2298701"/>
              <a:gd name="connsiteY1" fmla="*/ 0 h 1379221"/>
              <a:gd name="connsiteX2" fmla="*/ 2298701 w 2298701"/>
              <a:gd name="connsiteY2" fmla="*/ 1379221 h 1379221"/>
              <a:gd name="connsiteX3" fmla="*/ 0 w 2298701"/>
              <a:gd name="connsiteY3" fmla="*/ 1379221 h 1379221"/>
              <a:gd name="connsiteX4" fmla="*/ 0 w 2298701"/>
              <a:gd name="connsiteY4" fmla="*/ 0 h 137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1" h="1379221">
                <a:moveTo>
                  <a:pt x="0" y="0"/>
                </a:moveTo>
                <a:lnTo>
                  <a:pt x="2298701" y="0"/>
                </a:lnTo>
                <a:lnTo>
                  <a:pt x="2298701" y="1379221"/>
                </a:lnTo>
                <a:lnTo>
                  <a:pt x="0" y="13792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kern="1200" dirty="0"/>
              <a:t>Connecting organizations with available resources and funding (e.g., SLO Clearinghouse)</a:t>
            </a:r>
          </a:p>
        </p:txBody>
      </p:sp>
      <p:sp>
        <p:nvSpPr>
          <p:cNvPr id="18" name="Freeform: Shape 17">
            <a:extLst>
              <a:ext uri="{FF2B5EF4-FFF2-40B4-BE49-F238E27FC236}">
                <a16:creationId xmlns:a16="http://schemas.microsoft.com/office/drawing/2014/main" id="{D92CF278-23C9-973E-EC59-3E524D8AF5D0}"/>
              </a:ext>
            </a:extLst>
          </p:cNvPr>
          <p:cNvSpPr/>
          <p:nvPr/>
        </p:nvSpPr>
        <p:spPr>
          <a:xfrm>
            <a:off x="2522030" y="4017290"/>
            <a:ext cx="3625641" cy="917975"/>
          </a:xfrm>
          <a:custGeom>
            <a:avLst/>
            <a:gdLst>
              <a:gd name="connsiteX0" fmla="*/ 0 w 2298701"/>
              <a:gd name="connsiteY0" fmla="*/ 0 h 1379221"/>
              <a:gd name="connsiteX1" fmla="*/ 2298701 w 2298701"/>
              <a:gd name="connsiteY1" fmla="*/ 0 h 1379221"/>
              <a:gd name="connsiteX2" fmla="*/ 2298701 w 2298701"/>
              <a:gd name="connsiteY2" fmla="*/ 1379221 h 1379221"/>
              <a:gd name="connsiteX3" fmla="*/ 0 w 2298701"/>
              <a:gd name="connsiteY3" fmla="*/ 1379221 h 1379221"/>
              <a:gd name="connsiteX4" fmla="*/ 0 w 2298701"/>
              <a:gd name="connsiteY4" fmla="*/ 0 h 137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1" h="1379221">
                <a:moveTo>
                  <a:pt x="0" y="0"/>
                </a:moveTo>
                <a:lnTo>
                  <a:pt x="2298701" y="0"/>
                </a:lnTo>
                <a:lnTo>
                  <a:pt x="2298701" y="1379221"/>
                </a:lnTo>
                <a:lnTo>
                  <a:pt x="0" y="13792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kern="1200" dirty="0"/>
              <a:t>Disseminating naloxone educational and promotional advertising material</a:t>
            </a:r>
          </a:p>
        </p:txBody>
      </p:sp>
      <p:sp>
        <p:nvSpPr>
          <p:cNvPr id="19" name="Freeform: Shape 18">
            <a:extLst>
              <a:ext uri="{FF2B5EF4-FFF2-40B4-BE49-F238E27FC236}">
                <a16:creationId xmlns:a16="http://schemas.microsoft.com/office/drawing/2014/main" id="{182A963A-72CD-8749-23FE-372AAB097323}"/>
              </a:ext>
            </a:extLst>
          </p:cNvPr>
          <p:cNvSpPr/>
          <p:nvPr/>
        </p:nvSpPr>
        <p:spPr>
          <a:xfrm>
            <a:off x="2522030" y="5156014"/>
            <a:ext cx="3648369" cy="917976"/>
          </a:xfrm>
          <a:custGeom>
            <a:avLst/>
            <a:gdLst>
              <a:gd name="connsiteX0" fmla="*/ 0 w 2298701"/>
              <a:gd name="connsiteY0" fmla="*/ 0 h 1379221"/>
              <a:gd name="connsiteX1" fmla="*/ 2298701 w 2298701"/>
              <a:gd name="connsiteY1" fmla="*/ 0 h 1379221"/>
              <a:gd name="connsiteX2" fmla="*/ 2298701 w 2298701"/>
              <a:gd name="connsiteY2" fmla="*/ 1379221 h 1379221"/>
              <a:gd name="connsiteX3" fmla="*/ 0 w 2298701"/>
              <a:gd name="connsiteY3" fmla="*/ 1379221 h 1379221"/>
              <a:gd name="connsiteX4" fmla="*/ 0 w 2298701"/>
              <a:gd name="connsiteY4" fmla="*/ 0 h 137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1" h="1379221">
                <a:moveTo>
                  <a:pt x="0" y="0"/>
                </a:moveTo>
                <a:lnTo>
                  <a:pt x="2298701" y="0"/>
                </a:lnTo>
                <a:lnTo>
                  <a:pt x="2298701" y="1379221"/>
                </a:lnTo>
                <a:lnTo>
                  <a:pt x="0" y="13792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kern="1200" dirty="0"/>
              <a:t>Providing information about local overdose prevention data and statistics</a:t>
            </a:r>
          </a:p>
        </p:txBody>
      </p:sp>
      <p:sp>
        <p:nvSpPr>
          <p:cNvPr id="20" name="Freeform: Shape 19">
            <a:extLst>
              <a:ext uri="{FF2B5EF4-FFF2-40B4-BE49-F238E27FC236}">
                <a16:creationId xmlns:a16="http://schemas.microsoft.com/office/drawing/2014/main" id="{2D540459-9737-508E-F56C-E8DA6BE9E9B4}"/>
              </a:ext>
            </a:extLst>
          </p:cNvPr>
          <p:cNvSpPr/>
          <p:nvPr/>
        </p:nvSpPr>
        <p:spPr>
          <a:xfrm>
            <a:off x="8786332" y="1551785"/>
            <a:ext cx="3213163" cy="1005840"/>
          </a:xfrm>
          <a:custGeom>
            <a:avLst/>
            <a:gdLst>
              <a:gd name="connsiteX0" fmla="*/ 0 w 2298701"/>
              <a:gd name="connsiteY0" fmla="*/ 0 h 1379221"/>
              <a:gd name="connsiteX1" fmla="*/ 2298701 w 2298701"/>
              <a:gd name="connsiteY1" fmla="*/ 0 h 1379221"/>
              <a:gd name="connsiteX2" fmla="*/ 2298701 w 2298701"/>
              <a:gd name="connsiteY2" fmla="*/ 1379221 h 1379221"/>
              <a:gd name="connsiteX3" fmla="*/ 0 w 2298701"/>
              <a:gd name="connsiteY3" fmla="*/ 1379221 h 1379221"/>
              <a:gd name="connsiteX4" fmla="*/ 0 w 2298701"/>
              <a:gd name="connsiteY4" fmla="*/ 0 h 137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1" h="1379221">
                <a:moveTo>
                  <a:pt x="0" y="0"/>
                </a:moveTo>
                <a:lnTo>
                  <a:pt x="2298701" y="0"/>
                </a:lnTo>
                <a:lnTo>
                  <a:pt x="2298701" y="1379221"/>
                </a:lnTo>
                <a:lnTo>
                  <a:pt x="0" y="13792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kern="1200" dirty="0"/>
              <a:t>Linking community partners to one another</a:t>
            </a:r>
          </a:p>
        </p:txBody>
      </p:sp>
      <p:sp>
        <p:nvSpPr>
          <p:cNvPr id="21" name="Freeform: Shape 20">
            <a:extLst>
              <a:ext uri="{FF2B5EF4-FFF2-40B4-BE49-F238E27FC236}">
                <a16:creationId xmlns:a16="http://schemas.microsoft.com/office/drawing/2014/main" id="{F8EAE75B-6BC3-2FE1-5A0E-CEC777CD9DB6}"/>
              </a:ext>
            </a:extLst>
          </p:cNvPr>
          <p:cNvSpPr/>
          <p:nvPr/>
        </p:nvSpPr>
        <p:spPr>
          <a:xfrm>
            <a:off x="8786332" y="2799845"/>
            <a:ext cx="3213163" cy="1005840"/>
          </a:xfrm>
          <a:custGeom>
            <a:avLst/>
            <a:gdLst>
              <a:gd name="connsiteX0" fmla="*/ 0 w 2298701"/>
              <a:gd name="connsiteY0" fmla="*/ 0 h 1379221"/>
              <a:gd name="connsiteX1" fmla="*/ 2298701 w 2298701"/>
              <a:gd name="connsiteY1" fmla="*/ 0 h 1379221"/>
              <a:gd name="connsiteX2" fmla="*/ 2298701 w 2298701"/>
              <a:gd name="connsiteY2" fmla="*/ 1379221 h 1379221"/>
              <a:gd name="connsiteX3" fmla="*/ 0 w 2298701"/>
              <a:gd name="connsiteY3" fmla="*/ 1379221 h 1379221"/>
              <a:gd name="connsiteX4" fmla="*/ 0 w 2298701"/>
              <a:gd name="connsiteY4" fmla="*/ 0 h 137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1" h="1379221">
                <a:moveTo>
                  <a:pt x="0" y="0"/>
                </a:moveTo>
                <a:lnTo>
                  <a:pt x="2298701" y="0"/>
                </a:lnTo>
                <a:lnTo>
                  <a:pt x="2298701" y="1379221"/>
                </a:lnTo>
                <a:lnTo>
                  <a:pt x="0" y="13792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kern="1200" dirty="0"/>
              <a:t>Supplying naloxone</a:t>
            </a:r>
          </a:p>
        </p:txBody>
      </p:sp>
      <p:sp>
        <p:nvSpPr>
          <p:cNvPr id="22" name="Freeform: Shape 21">
            <a:extLst>
              <a:ext uri="{FF2B5EF4-FFF2-40B4-BE49-F238E27FC236}">
                <a16:creationId xmlns:a16="http://schemas.microsoft.com/office/drawing/2014/main" id="{58962B57-CA82-FC68-34ED-99FFEDBCB09D}"/>
              </a:ext>
            </a:extLst>
          </p:cNvPr>
          <p:cNvSpPr/>
          <p:nvPr/>
        </p:nvSpPr>
        <p:spPr>
          <a:xfrm>
            <a:off x="8786332" y="4047906"/>
            <a:ext cx="3213163" cy="1005840"/>
          </a:xfrm>
          <a:custGeom>
            <a:avLst/>
            <a:gdLst>
              <a:gd name="connsiteX0" fmla="*/ 0 w 2298701"/>
              <a:gd name="connsiteY0" fmla="*/ 0 h 1379221"/>
              <a:gd name="connsiteX1" fmla="*/ 2298701 w 2298701"/>
              <a:gd name="connsiteY1" fmla="*/ 0 h 1379221"/>
              <a:gd name="connsiteX2" fmla="*/ 2298701 w 2298701"/>
              <a:gd name="connsiteY2" fmla="*/ 1379221 h 1379221"/>
              <a:gd name="connsiteX3" fmla="*/ 0 w 2298701"/>
              <a:gd name="connsiteY3" fmla="*/ 1379221 h 1379221"/>
              <a:gd name="connsiteX4" fmla="*/ 0 w 2298701"/>
              <a:gd name="connsiteY4" fmla="*/ 0 h 137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1" h="1379221">
                <a:moveTo>
                  <a:pt x="0" y="0"/>
                </a:moveTo>
                <a:lnTo>
                  <a:pt x="2298701" y="0"/>
                </a:lnTo>
                <a:lnTo>
                  <a:pt x="2298701" y="1379221"/>
                </a:lnTo>
                <a:lnTo>
                  <a:pt x="0" y="13792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kern="1200" dirty="0"/>
              <a:t>Conducting outreach to track and determine naloxone supply</a:t>
            </a:r>
          </a:p>
        </p:txBody>
      </p:sp>
      <p:sp>
        <p:nvSpPr>
          <p:cNvPr id="23" name="Freeform: Shape 22">
            <a:extLst>
              <a:ext uri="{FF2B5EF4-FFF2-40B4-BE49-F238E27FC236}">
                <a16:creationId xmlns:a16="http://schemas.microsoft.com/office/drawing/2014/main" id="{6AFEEFB3-4C9A-EAF9-A1E2-AF082D997838}"/>
              </a:ext>
            </a:extLst>
          </p:cNvPr>
          <p:cNvSpPr/>
          <p:nvPr/>
        </p:nvSpPr>
        <p:spPr>
          <a:xfrm>
            <a:off x="8786332" y="5217459"/>
            <a:ext cx="3213163" cy="856531"/>
          </a:xfrm>
          <a:custGeom>
            <a:avLst/>
            <a:gdLst>
              <a:gd name="connsiteX0" fmla="*/ 0 w 2298701"/>
              <a:gd name="connsiteY0" fmla="*/ 0 h 1379221"/>
              <a:gd name="connsiteX1" fmla="*/ 2298701 w 2298701"/>
              <a:gd name="connsiteY1" fmla="*/ 0 h 1379221"/>
              <a:gd name="connsiteX2" fmla="*/ 2298701 w 2298701"/>
              <a:gd name="connsiteY2" fmla="*/ 1379221 h 1379221"/>
              <a:gd name="connsiteX3" fmla="*/ 0 w 2298701"/>
              <a:gd name="connsiteY3" fmla="*/ 1379221 h 1379221"/>
              <a:gd name="connsiteX4" fmla="*/ 0 w 2298701"/>
              <a:gd name="connsiteY4" fmla="*/ 0 h 137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1" h="1379221">
                <a:moveTo>
                  <a:pt x="0" y="0"/>
                </a:moveTo>
                <a:lnTo>
                  <a:pt x="2298701" y="0"/>
                </a:lnTo>
                <a:lnTo>
                  <a:pt x="2298701" y="1379221"/>
                </a:lnTo>
                <a:lnTo>
                  <a:pt x="0" y="13792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kern="1200" dirty="0"/>
              <a:t>Technical assistance related to  policy development</a:t>
            </a:r>
          </a:p>
        </p:txBody>
      </p:sp>
      <p:pic>
        <p:nvPicPr>
          <p:cNvPr id="25" name="Graphic 24" descr="Classroom outline">
            <a:extLst>
              <a:ext uri="{FF2B5EF4-FFF2-40B4-BE49-F238E27FC236}">
                <a16:creationId xmlns:a16="http://schemas.microsoft.com/office/drawing/2014/main" id="{E715D685-A9E5-E163-E7E9-F02B19B66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507" y="1583671"/>
            <a:ext cx="1005840" cy="1005840"/>
          </a:xfrm>
          <a:prstGeom prst="rect">
            <a:avLst/>
          </a:prstGeom>
        </p:spPr>
      </p:pic>
      <p:sp>
        <p:nvSpPr>
          <p:cNvPr id="27" name="TextBox 26">
            <a:extLst>
              <a:ext uri="{FF2B5EF4-FFF2-40B4-BE49-F238E27FC236}">
                <a16:creationId xmlns:a16="http://schemas.microsoft.com/office/drawing/2014/main" id="{115BDC5F-D76F-3038-0F27-9CBD24853F7B}"/>
              </a:ext>
            </a:extLst>
          </p:cNvPr>
          <p:cNvSpPr txBox="1"/>
          <p:nvPr/>
        </p:nvSpPr>
        <p:spPr>
          <a:xfrm>
            <a:off x="1229169" y="1776372"/>
            <a:ext cx="1292862" cy="584775"/>
          </a:xfrm>
          <a:prstGeom prst="rect">
            <a:avLst/>
          </a:prstGeom>
          <a:noFill/>
        </p:spPr>
        <p:txBody>
          <a:bodyPr wrap="square">
            <a:spAutoFit/>
          </a:bodyPr>
          <a:lstStyle/>
          <a:p>
            <a:r>
              <a:rPr lang="en-US" sz="3200" b="1" kern="1200" dirty="0">
                <a:solidFill>
                  <a:schemeClr val="accent1"/>
                </a:solidFill>
                <a:latin typeface="Montserrat" panose="00000500000000000000" pitchFamily="2" charset="0"/>
              </a:rPr>
              <a:t>100%</a:t>
            </a:r>
            <a:endParaRPr lang="en-US" sz="3200" b="1" dirty="0">
              <a:solidFill>
                <a:schemeClr val="accent1"/>
              </a:solidFill>
              <a:latin typeface="Montserrat" panose="00000500000000000000" pitchFamily="2" charset="0"/>
            </a:endParaRPr>
          </a:p>
        </p:txBody>
      </p:sp>
      <p:sp>
        <p:nvSpPr>
          <p:cNvPr id="28" name="TextBox 27">
            <a:extLst>
              <a:ext uri="{FF2B5EF4-FFF2-40B4-BE49-F238E27FC236}">
                <a16:creationId xmlns:a16="http://schemas.microsoft.com/office/drawing/2014/main" id="{A56A9387-40BE-CB47-28DF-58F8EE01E9B1}"/>
              </a:ext>
            </a:extLst>
          </p:cNvPr>
          <p:cNvSpPr txBox="1"/>
          <p:nvPr/>
        </p:nvSpPr>
        <p:spPr>
          <a:xfrm>
            <a:off x="1198959" y="4122126"/>
            <a:ext cx="1292862" cy="584775"/>
          </a:xfrm>
          <a:prstGeom prst="rect">
            <a:avLst/>
          </a:prstGeom>
          <a:noFill/>
        </p:spPr>
        <p:txBody>
          <a:bodyPr wrap="square">
            <a:spAutoFit/>
          </a:bodyPr>
          <a:lstStyle/>
          <a:p>
            <a:r>
              <a:rPr lang="en-US" sz="3200" b="1" kern="1200" dirty="0">
                <a:solidFill>
                  <a:schemeClr val="accent1"/>
                </a:solidFill>
                <a:latin typeface="Montserrat" panose="00000500000000000000" pitchFamily="2" charset="0"/>
              </a:rPr>
              <a:t>100%</a:t>
            </a:r>
            <a:endParaRPr lang="en-US" sz="3200" b="1" dirty="0">
              <a:solidFill>
                <a:schemeClr val="accent1"/>
              </a:solidFill>
              <a:latin typeface="Montserrat" panose="00000500000000000000" pitchFamily="2" charset="0"/>
            </a:endParaRPr>
          </a:p>
        </p:txBody>
      </p:sp>
      <p:sp>
        <p:nvSpPr>
          <p:cNvPr id="29" name="TextBox 28">
            <a:extLst>
              <a:ext uri="{FF2B5EF4-FFF2-40B4-BE49-F238E27FC236}">
                <a16:creationId xmlns:a16="http://schemas.microsoft.com/office/drawing/2014/main" id="{BFAD0278-5B8B-2A74-9E04-EDA563097BE7}"/>
              </a:ext>
            </a:extLst>
          </p:cNvPr>
          <p:cNvSpPr txBox="1"/>
          <p:nvPr/>
        </p:nvSpPr>
        <p:spPr>
          <a:xfrm>
            <a:off x="1198347" y="5212584"/>
            <a:ext cx="1292862" cy="584775"/>
          </a:xfrm>
          <a:prstGeom prst="rect">
            <a:avLst/>
          </a:prstGeom>
          <a:noFill/>
        </p:spPr>
        <p:txBody>
          <a:bodyPr wrap="square">
            <a:spAutoFit/>
          </a:bodyPr>
          <a:lstStyle/>
          <a:p>
            <a:r>
              <a:rPr lang="en-US" sz="3200" b="1" kern="1200" dirty="0">
                <a:solidFill>
                  <a:schemeClr val="accent1"/>
                </a:solidFill>
                <a:latin typeface="Montserrat" panose="00000500000000000000" pitchFamily="2" charset="0"/>
              </a:rPr>
              <a:t>100%</a:t>
            </a:r>
            <a:endParaRPr lang="en-US" sz="3200" b="1" dirty="0">
              <a:solidFill>
                <a:schemeClr val="accent1"/>
              </a:solidFill>
              <a:latin typeface="Montserrat" panose="00000500000000000000" pitchFamily="2" charset="0"/>
            </a:endParaRPr>
          </a:p>
        </p:txBody>
      </p:sp>
      <p:sp>
        <p:nvSpPr>
          <p:cNvPr id="31" name="TextBox 30">
            <a:extLst>
              <a:ext uri="{FF2B5EF4-FFF2-40B4-BE49-F238E27FC236}">
                <a16:creationId xmlns:a16="http://schemas.microsoft.com/office/drawing/2014/main" id="{BE3FC97B-46B0-DE1E-8BF3-7A25A7FC5C11}"/>
              </a:ext>
            </a:extLst>
          </p:cNvPr>
          <p:cNvSpPr txBox="1"/>
          <p:nvPr/>
        </p:nvSpPr>
        <p:spPr>
          <a:xfrm>
            <a:off x="7493470" y="1679818"/>
            <a:ext cx="1292862" cy="584775"/>
          </a:xfrm>
          <a:prstGeom prst="rect">
            <a:avLst/>
          </a:prstGeom>
          <a:noFill/>
        </p:spPr>
        <p:txBody>
          <a:bodyPr wrap="square">
            <a:spAutoFit/>
          </a:bodyPr>
          <a:lstStyle/>
          <a:p>
            <a:r>
              <a:rPr lang="en-US" sz="3200" b="1" kern="1200" dirty="0">
                <a:solidFill>
                  <a:schemeClr val="accent1"/>
                </a:solidFill>
                <a:latin typeface="Montserrat" panose="00000500000000000000" pitchFamily="2" charset="0"/>
              </a:rPr>
              <a:t>100%</a:t>
            </a:r>
            <a:endParaRPr lang="en-US" sz="3200" b="1" dirty="0">
              <a:solidFill>
                <a:schemeClr val="accent1"/>
              </a:solidFill>
              <a:latin typeface="Montserrat" panose="00000500000000000000" pitchFamily="2" charset="0"/>
            </a:endParaRPr>
          </a:p>
        </p:txBody>
      </p:sp>
      <p:sp>
        <p:nvSpPr>
          <p:cNvPr id="33" name="TextBox 32">
            <a:extLst>
              <a:ext uri="{FF2B5EF4-FFF2-40B4-BE49-F238E27FC236}">
                <a16:creationId xmlns:a16="http://schemas.microsoft.com/office/drawing/2014/main" id="{7ABE6003-9E12-5123-172E-82EFFD4EECE0}"/>
              </a:ext>
            </a:extLst>
          </p:cNvPr>
          <p:cNvSpPr txBox="1"/>
          <p:nvPr/>
        </p:nvSpPr>
        <p:spPr>
          <a:xfrm>
            <a:off x="1198959" y="2925192"/>
            <a:ext cx="1292862" cy="584775"/>
          </a:xfrm>
          <a:prstGeom prst="rect">
            <a:avLst/>
          </a:prstGeom>
          <a:noFill/>
        </p:spPr>
        <p:txBody>
          <a:bodyPr wrap="square">
            <a:spAutoFit/>
          </a:bodyPr>
          <a:lstStyle/>
          <a:p>
            <a:r>
              <a:rPr lang="en-US" sz="3200" b="1" kern="1200" dirty="0">
                <a:solidFill>
                  <a:schemeClr val="accent1"/>
                </a:solidFill>
                <a:latin typeface="Montserrat" panose="00000500000000000000" pitchFamily="2" charset="0"/>
              </a:rPr>
              <a:t>100%</a:t>
            </a:r>
            <a:endParaRPr lang="en-US" sz="3200" b="1" dirty="0">
              <a:solidFill>
                <a:schemeClr val="accent1"/>
              </a:solidFill>
              <a:latin typeface="Montserrat" panose="00000500000000000000" pitchFamily="2" charset="0"/>
            </a:endParaRPr>
          </a:p>
        </p:txBody>
      </p:sp>
      <p:sp>
        <p:nvSpPr>
          <p:cNvPr id="35" name="TextBox 34">
            <a:extLst>
              <a:ext uri="{FF2B5EF4-FFF2-40B4-BE49-F238E27FC236}">
                <a16:creationId xmlns:a16="http://schemas.microsoft.com/office/drawing/2014/main" id="{69E39CB8-F766-11C2-7236-26406C97E447}"/>
              </a:ext>
            </a:extLst>
          </p:cNvPr>
          <p:cNvSpPr txBox="1"/>
          <p:nvPr/>
        </p:nvSpPr>
        <p:spPr>
          <a:xfrm>
            <a:off x="7551802" y="2907469"/>
            <a:ext cx="1292862" cy="584775"/>
          </a:xfrm>
          <a:prstGeom prst="rect">
            <a:avLst/>
          </a:prstGeom>
          <a:noFill/>
        </p:spPr>
        <p:txBody>
          <a:bodyPr wrap="square">
            <a:spAutoFit/>
          </a:bodyPr>
          <a:lstStyle/>
          <a:p>
            <a:r>
              <a:rPr lang="en-US" sz="3200" b="1" kern="1200" dirty="0">
                <a:solidFill>
                  <a:schemeClr val="accent1"/>
                </a:solidFill>
                <a:latin typeface="Montserrat" panose="00000500000000000000" pitchFamily="2" charset="0"/>
              </a:rPr>
              <a:t>91%</a:t>
            </a:r>
            <a:endParaRPr lang="en-US" sz="3200" b="1" dirty="0">
              <a:solidFill>
                <a:schemeClr val="accent1"/>
              </a:solidFill>
              <a:latin typeface="Montserrat" panose="00000500000000000000" pitchFamily="2" charset="0"/>
            </a:endParaRPr>
          </a:p>
        </p:txBody>
      </p:sp>
      <p:sp>
        <p:nvSpPr>
          <p:cNvPr id="37" name="TextBox 36">
            <a:extLst>
              <a:ext uri="{FF2B5EF4-FFF2-40B4-BE49-F238E27FC236}">
                <a16:creationId xmlns:a16="http://schemas.microsoft.com/office/drawing/2014/main" id="{1663EB93-6466-C235-B61F-7FFD9D357E32}"/>
              </a:ext>
            </a:extLst>
          </p:cNvPr>
          <p:cNvSpPr txBox="1"/>
          <p:nvPr/>
        </p:nvSpPr>
        <p:spPr>
          <a:xfrm>
            <a:off x="7551801" y="4115464"/>
            <a:ext cx="1292862" cy="584775"/>
          </a:xfrm>
          <a:prstGeom prst="rect">
            <a:avLst/>
          </a:prstGeom>
          <a:noFill/>
        </p:spPr>
        <p:txBody>
          <a:bodyPr wrap="square">
            <a:spAutoFit/>
          </a:bodyPr>
          <a:lstStyle/>
          <a:p>
            <a:r>
              <a:rPr lang="en-US" sz="3200" b="1" kern="1200" dirty="0">
                <a:solidFill>
                  <a:schemeClr val="accent1"/>
                </a:solidFill>
                <a:latin typeface="Montserrat" panose="00000500000000000000" pitchFamily="2" charset="0"/>
              </a:rPr>
              <a:t>91%</a:t>
            </a:r>
            <a:endParaRPr lang="en-US" sz="3200" b="1" dirty="0">
              <a:solidFill>
                <a:schemeClr val="accent1"/>
              </a:solidFill>
              <a:latin typeface="Montserrat" panose="00000500000000000000" pitchFamily="2" charset="0"/>
            </a:endParaRPr>
          </a:p>
        </p:txBody>
      </p:sp>
      <p:sp>
        <p:nvSpPr>
          <p:cNvPr id="38" name="TextBox 37">
            <a:extLst>
              <a:ext uri="{FF2B5EF4-FFF2-40B4-BE49-F238E27FC236}">
                <a16:creationId xmlns:a16="http://schemas.microsoft.com/office/drawing/2014/main" id="{EA038D29-17F4-94ED-E694-F32CBCCB9FA2}"/>
              </a:ext>
            </a:extLst>
          </p:cNvPr>
          <p:cNvSpPr txBox="1"/>
          <p:nvPr/>
        </p:nvSpPr>
        <p:spPr>
          <a:xfrm>
            <a:off x="7551801" y="5352325"/>
            <a:ext cx="1292862" cy="584775"/>
          </a:xfrm>
          <a:prstGeom prst="rect">
            <a:avLst/>
          </a:prstGeom>
          <a:noFill/>
        </p:spPr>
        <p:txBody>
          <a:bodyPr wrap="square">
            <a:spAutoFit/>
          </a:bodyPr>
          <a:lstStyle/>
          <a:p>
            <a:r>
              <a:rPr lang="en-US" sz="3200" b="1" kern="1200" dirty="0">
                <a:solidFill>
                  <a:schemeClr val="accent1"/>
                </a:solidFill>
                <a:latin typeface="Montserrat" panose="00000500000000000000" pitchFamily="2" charset="0"/>
              </a:rPr>
              <a:t>18%</a:t>
            </a:r>
            <a:endParaRPr lang="en-US" sz="3200" b="1" dirty="0">
              <a:solidFill>
                <a:schemeClr val="accent1"/>
              </a:solidFill>
              <a:latin typeface="Montserrat" panose="00000500000000000000" pitchFamily="2" charset="0"/>
            </a:endParaRPr>
          </a:p>
        </p:txBody>
      </p:sp>
      <p:pic>
        <p:nvPicPr>
          <p:cNvPr id="40" name="Graphic 39" descr="Cycle with people with solid fill">
            <a:extLst>
              <a:ext uri="{FF2B5EF4-FFF2-40B4-BE49-F238E27FC236}">
                <a16:creationId xmlns:a16="http://schemas.microsoft.com/office/drawing/2014/main" id="{F4861A31-A57A-1AA2-2101-AA3B291D24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119" y="2732491"/>
            <a:ext cx="1005840" cy="1005840"/>
          </a:xfrm>
          <a:prstGeom prst="rect">
            <a:avLst/>
          </a:prstGeom>
        </p:spPr>
      </p:pic>
      <p:pic>
        <p:nvPicPr>
          <p:cNvPr id="41" name="Picture 40" descr="Post-Overdose Section | U-M Injury Center">
            <a:extLst>
              <a:ext uri="{FF2B5EF4-FFF2-40B4-BE49-F238E27FC236}">
                <a16:creationId xmlns:a16="http://schemas.microsoft.com/office/drawing/2014/main" id="{D323176C-E168-62CA-A6AF-5DB95E7D3A7C}"/>
              </a:ext>
            </a:extLst>
          </p:cNvPr>
          <p:cNvPicPr>
            <a:picLocks noChangeAspect="1"/>
          </p:cNvPicPr>
          <p:nvPr/>
        </p:nvPicPr>
        <p:blipFill>
          <a:blip r:embed="rId7">
            <a:alphaModFix/>
            <a:extLst>
              <a:ext uri="{BEBA8EAE-BF5A-486C-A8C5-ECC9F3942E4B}">
                <a14:imgProps xmlns:a14="http://schemas.microsoft.com/office/drawing/2010/main">
                  <a14:imgLayer r:embed="rId8">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454980" y="2679960"/>
            <a:ext cx="994738" cy="1005840"/>
          </a:xfrm>
          <a:prstGeom prst="rect">
            <a:avLst/>
          </a:prstGeom>
          <a:noFill/>
          <a:ln>
            <a:noFill/>
          </a:ln>
        </p:spPr>
      </p:pic>
      <p:pic>
        <p:nvPicPr>
          <p:cNvPr id="43" name="Graphic 42" descr="Statistics with solid fill">
            <a:extLst>
              <a:ext uri="{FF2B5EF4-FFF2-40B4-BE49-F238E27FC236}">
                <a16:creationId xmlns:a16="http://schemas.microsoft.com/office/drawing/2014/main" id="{D3E57521-7EC1-5FE7-7A09-3E8C6D43EA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2507" y="5111323"/>
            <a:ext cx="1005840" cy="1005840"/>
          </a:xfrm>
          <a:prstGeom prst="rect">
            <a:avLst/>
          </a:prstGeom>
        </p:spPr>
      </p:pic>
      <p:pic>
        <p:nvPicPr>
          <p:cNvPr id="45" name="Graphic 44" descr="Advertising with solid fill">
            <a:extLst>
              <a:ext uri="{FF2B5EF4-FFF2-40B4-BE49-F238E27FC236}">
                <a16:creationId xmlns:a16="http://schemas.microsoft.com/office/drawing/2014/main" id="{BECF48A6-8771-78F8-0D6A-CA103007F3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3119" y="3929425"/>
            <a:ext cx="1005840" cy="1005840"/>
          </a:xfrm>
          <a:prstGeom prst="rect">
            <a:avLst/>
          </a:prstGeom>
        </p:spPr>
      </p:pic>
      <p:pic>
        <p:nvPicPr>
          <p:cNvPr id="47" name="Graphic 46" descr="Link with solid fill">
            <a:extLst>
              <a:ext uri="{FF2B5EF4-FFF2-40B4-BE49-F238E27FC236}">
                <a16:creationId xmlns:a16="http://schemas.microsoft.com/office/drawing/2014/main" id="{E48129B0-10BE-3394-0FE7-B337E4FC4B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56808" y="1487378"/>
            <a:ext cx="1005840" cy="1005840"/>
          </a:xfrm>
          <a:prstGeom prst="rect">
            <a:avLst/>
          </a:prstGeom>
        </p:spPr>
      </p:pic>
      <p:pic>
        <p:nvPicPr>
          <p:cNvPr id="51" name="Graphic 50" descr="Network with solid fill">
            <a:extLst>
              <a:ext uri="{FF2B5EF4-FFF2-40B4-BE49-F238E27FC236}">
                <a16:creationId xmlns:a16="http://schemas.microsoft.com/office/drawing/2014/main" id="{18F0932F-FACF-5DCF-B511-EFCCE388C5D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54980" y="3872542"/>
            <a:ext cx="1005840" cy="1005840"/>
          </a:xfrm>
          <a:prstGeom prst="rect">
            <a:avLst/>
          </a:prstGeom>
        </p:spPr>
      </p:pic>
      <p:pic>
        <p:nvPicPr>
          <p:cNvPr id="53" name="Graphic 52" descr="Scroll with solid fill">
            <a:extLst>
              <a:ext uri="{FF2B5EF4-FFF2-40B4-BE49-F238E27FC236}">
                <a16:creationId xmlns:a16="http://schemas.microsoft.com/office/drawing/2014/main" id="{8FE48F26-8FEB-8BFD-D56A-EA781D3CAE5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54980" y="5109403"/>
            <a:ext cx="1005840" cy="1005840"/>
          </a:xfrm>
          <a:prstGeom prst="rect">
            <a:avLst/>
          </a:prstGeom>
        </p:spPr>
      </p:pic>
      <p:sp>
        <p:nvSpPr>
          <p:cNvPr id="2" name="TextBox 1">
            <a:extLst>
              <a:ext uri="{FF2B5EF4-FFF2-40B4-BE49-F238E27FC236}">
                <a16:creationId xmlns:a16="http://schemas.microsoft.com/office/drawing/2014/main" id="{9D0B0EBF-AE5D-067A-EE6F-AAE9CBBD9BA9}"/>
              </a:ext>
            </a:extLst>
          </p:cNvPr>
          <p:cNvSpPr txBox="1"/>
          <p:nvPr/>
        </p:nvSpPr>
        <p:spPr>
          <a:xfrm>
            <a:off x="192507" y="6386337"/>
            <a:ext cx="2591507" cy="400110"/>
          </a:xfrm>
          <a:prstGeom prst="rect">
            <a:avLst/>
          </a:prstGeom>
          <a:noFill/>
        </p:spPr>
        <p:txBody>
          <a:bodyPr wrap="square" rtlCol="0">
            <a:spAutoFit/>
          </a:bodyPr>
          <a:lstStyle/>
          <a:p>
            <a:r>
              <a:rPr lang="en-US" sz="2000" dirty="0"/>
              <a:t>N = 11 funded regions</a:t>
            </a:r>
          </a:p>
        </p:txBody>
      </p:sp>
    </p:spTree>
    <p:extLst>
      <p:ext uri="{BB962C8B-B14F-4D97-AF65-F5344CB8AC3E}">
        <p14:creationId xmlns:p14="http://schemas.microsoft.com/office/powerpoint/2010/main" val="348335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B951B-8F67-7958-B4D6-8CC348660EF2}"/>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803A825D-254C-C49E-2C88-1572F3E648D2}"/>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8117C981-3F4B-526A-EBA4-AADCE5606E0E}"/>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957B70B4-23FC-1166-30A5-14BC819FBC5E}"/>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Naloxone Trainings Overview</a:t>
              </a:r>
              <a:endParaRPr lang="en-US" sz="4800" b="1" cap="none" dirty="0">
                <a:solidFill>
                  <a:schemeClr val="tx2">
                    <a:lumMod val="40000"/>
                    <a:lumOff val="60000"/>
                  </a:schemeClr>
                </a:solidFill>
                <a:latin typeface="Calibri" panose="020F0502020204030204" pitchFamily="34" charset="0"/>
              </a:endParaRPr>
            </a:p>
          </p:txBody>
        </p:sp>
      </p:grpSp>
      <p:grpSp>
        <p:nvGrpSpPr>
          <p:cNvPr id="4" name="Group 3">
            <a:extLst>
              <a:ext uri="{FF2B5EF4-FFF2-40B4-BE49-F238E27FC236}">
                <a16:creationId xmlns:a16="http://schemas.microsoft.com/office/drawing/2014/main" id="{25185441-0930-E34E-60C8-095349E0C545}"/>
              </a:ext>
            </a:extLst>
          </p:cNvPr>
          <p:cNvGrpSpPr/>
          <p:nvPr/>
        </p:nvGrpSpPr>
        <p:grpSpPr>
          <a:xfrm>
            <a:off x="355293" y="2128405"/>
            <a:ext cx="11547950" cy="3259753"/>
            <a:chOff x="-135787" y="3813"/>
            <a:chExt cx="5977471" cy="1337908"/>
          </a:xfrm>
        </p:grpSpPr>
        <p:grpSp>
          <p:nvGrpSpPr>
            <p:cNvPr id="5" name="Group 4">
              <a:extLst>
                <a:ext uri="{FF2B5EF4-FFF2-40B4-BE49-F238E27FC236}">
                  <a16:creationId xmlns:a16="http://schemas.microsoft.com/office/drawing/2014/main" id="{77327DE5-381A-47B6-ADFF-F84ACD1AAA94}"/>
                </a:ext>
              </a:extLst>
            </p:cNvPr>
            <p:cNvGrpSpPr/>
            <p:nvPr/>
          </p:nvGrpSpPr>
          <p:grpSpPr>
            <a:xfrm>
              <a:off x="1762515" y="94834"/>
              <a:ext cx="2044982" cy="965582"/>
              <a:chOff x="144730" y="14447"/>
              <a:chExt cx="2044982" cy="965582"/>
            </a:xfrm>
          </p:grpSpPr>
          <p:grpSp>
            <p:nvGrpSpPr>
              <p:cNvPr id="16" name="Group 15">
                <a:extLst>
                  <a:ext uri="{FF2B5EF4-FFF2-40B4-BE49-F238E27FC236}">
                    <a16:creationId xmlns:a16="http://schemas.microsoft.com/office/drawing/2014/main" id="{C69F1B9C-ECA8-077C-0C72-D8CB2DF9641B}"/>
                  </a:ext>
                </a:extLst>
              </p:cNvPr>
              <p:cNvGrpSpPr/>
              <p:nvPr/>
            </p:nvGrpSpPr>
            <p:grpSpPr>
              <a:xfrm>
                <a:off x="144730" y="14447"/>
                <a:ext cx="2044982" cy="679457"/>
                <a:chOff x="144730" y="14447"/>
                <a:chExt cx="2044982" cy="679457"/>
              </a:xfrm>
            </p:grpSpPr>
            <p:pic>
              <p:nvPicPr>
                <p:cNvPr id="18" name="Graphic 4" descr="Users with solid fill">
                  <a:extLst>
                    <a:ext uri="{FF2B5EF4-FFF2-40B4-BE49-F238E27FC236}">
                      <a16:creationId xmlns:a16="http://schemas.microsoft.com/office/drawing/2014/main" id="{874A79AC-B3CD-4DA4-2AC8-99B87867F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730" y="14447"/>
                  <a:ext cx="702136" cy="562949"/>
                </a:xfrm>
                <a:prstGeom prst="rect">
                  <a:avLst/>
                </a:prstGeom>
              </p:spPr>
            </p:pic>
            <p:sp>
              <p:nvSpPr>
                <p:cNvPr id="19" name="TextBox 51">
                  <a:extLst>
                    <a:ext uri="{FF2B5EF4-FFF2-40B4-BE49-F238E27FC236}">
                      <a16:creationId xmlns:a16="http://schemas.microsoft.com/office/drawing/2014/main" id="{5F8E68FD-873C-1E14-BC01-4603C1378640}"/>
                    </a:ext>
                  </a:extLst>
                </p:cNvPr>
                <p:cNvSpPr txBox="1">
                  <a:spLocks/>
                </p:cNvSpPr>
                <p:nvPr/>
              </p:nvSpPr>
              <p:spPr bwMode="auto">
                <a:xfrm>
                  <a:off x="899392" y="97004"/>
                  <a:ext cx="129032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5400" b="1" cap="all" dirty="0">
                      <a:solidFill>
                        <a:srgbClr val="EC8902"/>
                      </a:solidFill>
                      <a:effectLst/>
                      <a:latin typeface="Montserrat" panose="00000500000000000000" pitchFamily="2" charset="0"/>
                      <a:ea typeface="MS Gothic" panose="020B0609070205080204" pitchFamily="49" charset="-128"/>
                      <a:cs typeface="Times New Roman" panose="02020603050405020304" pitchFamily="18" charset="0"/>
                    </a:rPr>
                    <a:t>3,653</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7" name="TextBox 46">
                <a:extLst>
                  <a:ext uri="{FF2B5EF4-FFF2-40B4-BE49-F238E27FC236}">
                    <a16:creationId xmlns:a16="http://schemas.microsoft.com/office/drawing/2014/main" id="{A93E53E9-FF7B-661B-9A5B-C4D93879433E}"/>
                  </a:ext>
                </a:extLst>
              </p:cNvPr>
              <p:cNvSpPr txBox="1">
                <a:spLocks/>
              </p:cNvSpPr>
              <p:nvPr/>
            </p:nvSpPr>
            <p:spPr bwMode="auto">
              <a:xfrm>
                <a:off x="237295" y="576804"/>
                <a:ext cx="175450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800" kern="1200" dirty="0">
                    <a:solidFill>
                      <a:srgbClr val="EC8902"/>
                    </a:solidFill>
                    <a:effectLst/>
                    <a:latin typeface="Montserrat" panose="00000500000000000000" pitchFamily="2" charset="0"/>
                    <a:ea typeface="Calibri" panose="020F0502020204030204" pitchFamily="34" charset="0"/>
                    <a:cs typeface="Times New Roman" panose="02020603050405020304" pitchFamily="18" charset="0"/>
                  </a:rPr>
                  <a:t># of individuals trained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35127481-F22F-2BF7-D072-7E784ED0E55C}"/>
                </a:ext>
              </a:extLst>
            </p:cNvPr>
            <p:cNvGrpSpPr/>
            <p:nvPr/>
          </p:nvGrpSpPr>
          <p:grpSpPr>
            <a:xfrm>
              <a:off x="-135787" y="108022"/>
              <a:ext cx="1792196" cy="844881"/>
              <a:chOff x="-135787" y="17586"/>
              <a:chExt cx="1792196" cy="844881"/>
            </a:xfrm>
          </p:grpSpPr>
          <p:grpSp>
            <p:nvGrpSpPr>
              <p:cNvPr id="12" name="Group 11">
                <a:extLst>
                  <a:ext uri="{FF2B5EF4-FFF2-40B4-BE49-F238E27FC236}">
                    <a16:creationId xmlns:a16="http://schemas.microsoft.com/office/drawing/2014/main" id="{715B9956-FBBC-ADB4-B407-DAF72EDC6565}"/>
                  </a:ext>
                </a:extLst>
              </p:cNvPr>
              <p:cNvGrpSpPr/>
              <p:nvPr/>
            </p:nvGrpSpPr>
            <p:grpSpPr>
              <a:xfrm>
                <a:off x="-135787" y="17586"/>
                <a:ext cx="1792196" cy="663435"/>
                <a:chOff x="-135787" y="17586"/>
                <a:chExt cx="1792196" cy="663435"/>
              </a:xfrm>
            </p:grpSpPr>
            <p:pic>
              <p:nvPicPr>
                <p:cNvPr id="14" name="Graphic 19" descr="Teacher with solid fill">
                  <a:extLst>
                    <a:ext uri="{FF2B5EF4-FFF2-40B4-BE49-F238E27FC236}">
                      <a16:creationId xmlns:a16="http://schemas.microsoft.com/office/drawing/2014/main" id="{DCAB598C-C3BC-B810-CF6B-3EE02DE5C6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787" y="17586"/>
                  <a:ext cx="702136" cy="562949"/>
                </a:xfrm>
                <a:prstGeom prst="rect">
                  <a:avLst/>
                </a:prstGeom>
              </p:spPr>
            </p:pic>
            <p:sp>
              <p:nvSpPr>
                <p:cNvPr id="15" name="TextBox 50">
                  <a:extLst>
                    <a:ext uri="{FF2B5EF4-FFF2-40B4-BE49-F238E27FC236}">
                      <a16:creationId xmlns:a16="http://schemas.microsoft.com/office/drawing/2014/main" id="{F61C888C-5CE7-D96A-5DE5-475D6CFAD963}"/>
                    </a:ext>
                  </a:extLst>
                </p:cNvPr>
                <p:cNvSpPr txBox="1">
                  <a:spLocks/>
                </p:cNvSpPr>
                <p:nvPr/>
              </p:nvSpPr>
              <p:spPr bwMode="auto">
                <a:xfrm>
                  <a:off x="605484" y="84121"/>
                  <a:ext cx="10509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5400" b="1" cap="all" dirty="0">
                      <a:solidFill>
                        <a:srgbClr val="EC8902"/>
                      </a:solidFill>
                      <a:effectLst/>
                      <a:latin typeface="Montserrat" panose="00000500000000000000" pitchFamily="2" charset="0"/>
                      <a:ea typeface="MS Gothic" panose="020B0609070205080204" pitchFamily="49" charset="-128"/>
                      <a:cs typeface="Times New Roman" panose="02020603050405020304" pitchFamily="18" charset="0"/>
                    </a:rPr>
                    <a:t>348</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3" name="TextBox 61">
                <a:extLst>
                  <a:ext uri="{FF2B5EF4-FFF2-40B4-BE49-F238E27FC236}">
                    <a16:creationId xmlns:a16="http://schemas.microsoft.com/office/drawing/2014/main" id="{97CF4D13-0C91-F321-D89B-E9536298A0EB}"/>
                  </a:ext>
                </a:extLst>
              </p:cNvPr>
              <p:cNvSpPr txBox="1">
                <a:spLocks/>
              </p:cNvSpPr>
              <p:nvPr/>
            </p:nvSpPr>
            <p:spPr bwMode="auto">
              <a:xfrm>
                <a:off x="-19523" y="564017"/>
                <a:ext cx="146748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800" kern="1200" dirty="0">
                    <a:solidFill>
                      <a:srgbClr val="EC8902"/>
                    </a:solidFill>
                    <a:effectLst/>
                    <a:latin typeface="Montserrat" panose="00000500000000000000" pitchFamily="2" charset="0"/>
                    <a:ea typeface="Calibri" panose="020F0502020204030204" pitchFamily="34" charset="0"/>
                    <a:cs typeface="Times New Roman" panose="02020603050405020304" pitchFamily="18" charset="0"/>
                  </a:rPr>
                  <a:t># of trainings held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38A3CC3C-DE98-32CC-CDD9-15B651BBB50D}"/>
                </a:ext>
              </a:extLst>
            </p:cNvPr>
            <p:cNvGrpSpPr/>
            <p:nvPr/>
          </p:nvGrpSpPr>
          <p:grpSpPr>
            <a:xfrm>
              <a:off x="3834154" y="3813"/>
              <a:ext cx="2007530" cy="1337908"/>
              <a:chOff x="407666" y="3813"/>
              <a:chExt cx="2007530" cy="1337908"/>
            </a:xfrm>
          </p:grpSpPr>
          <p:grpSp>
            <p:nvGrpSpPr>
              <p:cNvPr id="8" name="Group 7">
                <a:extLst>
                  <a:ext uri="{FF2B5EF4-FFF2-40B4-BE49-F238E27FC236}">
                    <a16:creationId xmlns:a16="http://schemas.microsoft.com/office/drawing/2014/main" id="{3C6EA7D9-172E-B9EE-B8C2-8EA1F744ACF5}"/>
                  </a:ext>
                </a:extLst>
              </p:cNvPr>
              <p:cNvGrpSpPr/>
              <p:nvPr/>
            </p:nvGrpSpPr>
            <p:grpSpPr>
              <a:xfrm>
                <a:off x="407666" y="3813"/>
                <a:ext cx="2007530" cy="767644"/>
                <a:chOff x="176554" y="3813"/>
                <a:chExt cx="2007530" cy="767644"/>
              </a:xfrm>
            </p:grpSpPr>
            <p:pic>
              <p:nvPicPr>
                <p:cNvPr id="10" name="Picture 9" descr="Post-Overdose Section | U-M Injury Center">
                  <a:extLst>
                    <a:ext uri="{FF2B5EF4-FFF2-40B4-BE49-F238E27FC236}">
                      <a16:creationId xmlns:a16="http://schemas.microsoft.com/office/drawing/2014/main" id="{62FD952C-CF73-BF9D-E895-15D17077E90F}"/>
                    </a:ext>
                  </a:extLst>
                </p:cNvPr>
                <p:cNvPicPr>
                  <a:picLocks noChangeAspect="1"/>
                </p:cNvPicPr>
                <p:nvPr/>
              </p:nvPicPr>
              <p:blipFill>
                <a:blip r:embed="rId7">
                  <a:alphaModFix/>
                  <a:extLst>
                    <a:ext uri="{BEBA8EAE-BF5A-486C-A8C5-ECC9F3942E4B}">
                      <a14:imgProps xmlns:a14="http://schemas.microsoft.com/office/drawing/2010/main">
                        <a14:imgLayer r:embed="rId8">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6554" y="3813"/>
                  <a:ext cx="702135" cy="562949"/>
                </a:xfrm>
                <a:prstGeom prst="rect">
                  <a:avLst/>
                </a:prstGeom>
                <a:noFill/>
                <a:ln>
                  <a:noFill/>
                </a:ln>
              </p:spPr>
            </p:pic>
            <p:sp>
              <p:nvSpPr>
                <p:cNvPr id="11" name="TextBox 49">
                  <a:extLst>
                    <a:ext uri="{FF2B5EF4-FFF2-40B4-BE49-F238E27FC236}">
                      <a16:creationId xmlns:a16="http://schemas.microsoft.com/office/drawing/2014/main" id="{28ED1EA5-DBEB-7640-2DF9-256BF8E0D53E}"/>
                    </a:ext>
                  </a:extLst>
                </p:cNvPr>
                <p:cNvSpPr txBox="1">
                  <a:spLocks/>
                </p:cNvSpPr>
                <p:nvPr/>
              </p:nvSpPr>
              <p:spPr bwMode="auto">
                <a:xfrm>
                  <a:off x="823279" y="174557"/>
                  <a:ext cx="136080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5400" b="1" cap="all" dirty="0">
                      <a:solidFill>
                        <a:srgbClr val="EC8902"/>
                      </a:solidFill>
                      <a:effectLst/>
                      <a:latin typeface="Montserrat" panose="00000500000000000000" pitchFamily="2" charset="0"/>
                      <a:ea typeface="MS Gothic" panose="020B0609070205080204" pitchFamily="49" charset="-128"/>
                      <a:cs typeface="Times New Roman" panose="02020603050405020304" pitchFamily="18" charset="0"/>
                    </a:rPr>
                    <a:t>3,026</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9" name="TextBox 72">
                <a:extLst>
                  <a:ext uri="{FF2B5EF4-FFF2-40B4-BE49-F238E27FC236}">
                    <a16:creationId xmlns:a16="http://schemas.microsoft.com/office/drawing/2014/main" id="{B2557975-21AC-A7A7-920F-6EFB2E153149}"/>
                  </a:ext>
                </a:extLst>
              </p:cNvPr>
              <p:cNvSpPr txBox="1">
                <a:spLocks/>
              </p:cNvSpPr>
              <p:nvPr/>
            </p:nvSpPr>
            <p:spPr bwMode="auto">
              <a:xfrm>
                <a:off x="519788" y="657191"/>
                <a:ext cx="1754506"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800" kern="1200" dirty="0">
                    <a:solidFill>
                      <a:srgbClr val="EC8902"/>
                    </a:solidFill>
                    <a:effectLst/>
                    <a:latin typeface="Montserrat" panose="00000500000000000000" pitchFamily="2" charset="0"/>
                    <a:ea typeface="Calibri" panose="020F0502020204030204" pitchFamily="34" charset="0"/>
                    <a:cs typeface="Times New Roman" panose="02020603050405020304" pitchFamily="18" charset="0"/>
                  </a:rPr>
                  <a:t># of naloxone doses distributed at trainings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sp>
        <p:nvSpPr>
          <p:cNvPr id="2" name="TextBox 1">
            <a:extLst>
              <a:ext uri="{FF2B5EF4-FFF2-40B4-BE49-F238E27FC236}">
                <a16:creationId xmlns:a16="http://schemas.microsoft.com/office/drawing/2014/main" id="{53CCAFD4-CE14-1AED-8309-E68E6F1C68D5}"/>
              </a:ext>
            </a:extLst>
          </p:cNvPr>
          <p:cNvSpPr txBox="1"/>
          <p:nvPr/>
        </p:nvSpPr>
        <p:spPr>
          <a:xfrm>
            <a:off x="192507" y="6386337"/>
            <a:ext cx="2591507" cy="400110"/>
          </a:xfrm>
          <a:prstGeom prst="rect">
            <a:avLst/>
          </a:prstGeom>
          <a:noFill/>
        </p:spPr>
        <p:txBody>
          <a:bodyPr wrap="square" rtlCol="0">
            <a:spAutoFit/>
          </a:bodyPr>
          <a:lstStyle/>
          <a:p>
            <a:r>
              <a:rPr lang="en-US" sz="2000" dirty="0"/>
              <a:t>N = 11 funded regions</a:t>
            </a:r>
          </a:p>
        </p:txBody>
      </p:sp>
    </p:spTree>
    <p:extLst>
      <p:ext uri="{BB962C8B-B14F-4D97-AF65-F5344CB8AC3E}">
        <p14:creationId xmlns:p14="http://schemas.microsoft.com/office/powerpoint/2010/main" val="306026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53016-97B4-F929-334E-D68E31C9B544}"/>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1D8F0FEA-F212-566C-00BA-2621899A8C0C}"/>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181A2E57-DDDF-9565-C1D5-59BA0BDA5D63}"/>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8F5E7A56-FD71-C794-BE6D-3B2CBF00C1EB}"/>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Naloxone Trainings Overview</a:t>
              </a:r>
              <a:endParaRPr lang="en-US" sz="4800" b="1" cap="none" dirty="0">
                <a:solidFill>
                  <a:schemeClr val="tx2">
                    <a:lumMod val="40000"/>
                    <a:lumOff val="60000"/>
                  </a:schemeClr>
                </a:solidFill>
                <a:latin typeface="Calibri" panose="020F0502020204030204" pitchFamily="34" charset="0"/>
              </a:endParaRPr>
            </a:p>
          </p:txBody>
        </p:sp>
      </p:grpSp>
      <p:graphicFrame>
        <p:nvGraphicFramePr>
          <p:cNvPr id="3" name="Table 2">
            <a:extLst>
              <a:ext uri="{FF2B5EF4-FFF2-40B4-BE49-F238E27FC236}">
                <a16:creationId xmlns:a16="http://schemas.microsoft.com/office/drawing/2014/main" id="{8FDAFEA4-B1DB-B986-4999-A94D70E1789A}"/>
              </a:ext>
            </a:extLst>
          </p:cNvPr>
          <p:cNvGraphicFramePr>
            <a:graphicFrameLocks noGrp="1"/>
          </p:cNvGraphicFramePr>
          <p:nvPr>
            <p:extLst>
              <p:ext uri="{D42A27DB-BD31-4B8C-83A1-F6EECF244321}">
                <p14:modId xmlns:p14="http://schemas.microsoft.com/office/powerpoint/2010/main" val="2241144189"/>
              </p:ext>
            </p:extLst>
          </p:nvPr>
        </p:nvGraphicFramePr>
        <p:xfrm>
          <a:off x="1462567" y="1273212"/>
          <a:ext cx="9266865" cy="5181600"/>
        </p:xfrm>
        <a:graphic>
          <a:graphicData uri="http://schemas.openxmlformats.org/drawingml/2006/table">
            <a:tbl>
              <a:tblPr firstRow="1" firstCol="1" bandRow="1"/>
              <a:tblGrid>
                <a:gridCol w="6279561">
                  <a:extLst>
                    <a:ext uri="{9D8B030D-6E8A-4147-A177-3AD203B41FA5}">
                      <a16:colId xmlns:a16="http://schemas.microsoft.com/office/drawing/2014/main" val="847967721"/>
                    </a:ext>
                  </a:extLst>
                </a:gridCol>
                <a:gridCol w="1493652">
                  <a:extLst>
                    <a:ext uri="{9D8B030D-6E8A-4147-A177-3AD203B41FA5}">
                      <a16:colId xmlns:a16="http://schemas.microsoft.com/office/drawing/2014/main" val="1109720319"/>
                    </a:ext>
                  </a:extLst>
                </a:gridCol>
                <a:gridCol w="1493652">
                  <a:extLst>
                    <a:ext uri="{9D8B030D-6E8A-4147-A177-3AD203B41FA5}">
                      <a16:colId xmlns:a16="http://schemas.microsoft.com/office/drawing/2014/main" val="3934878780"/>
                    </a:ext>
                  </a:extLst>
                </a:gridCol>
              </a:tblGrid>
              <a:tr h="184150">
                <a:tc>
                  <a:txBody>
                    <a:bodyPr/>
                    <a:lstStyle/>
                    <a:p>
                      <a:pPr marL="0" marR="0">
                        <a:spcBef>
                          <a:spcPts val="0"/>
                        </a:spcBef>
                        <a:spcAft>
                          <a:spcPts val="0"/>
                        </a:spcAft>
                      </a:pPr>
                      <a:r>
                        <a:rPr lang="en-US" sz="2800" b="1" dirty="0">
                          <a:solidFill>
                            <a:srgbClr val="FFFFFF"/>
                          </a:solidFill>
                          <a:effectLst/>
                          <a:latin typeface="+mn-lt"/>
                          <a:ea typeface="Times New Roman" panose="02020603050405020304" pitchFamily="18" charset="0"/>
                          <a:cs typeface="Times New Roman" panose="02020603050405020304" pitchFamily="18" charset="0"/>
                        </a:rPr>
                        <a:t>Sectors Trained</a:t>
                      </a:r>
                      <a:endParaRPr lang="en-US" sz="2800" dirty="0">
                        <a:solidFill>
                          <a:srgbClr val="595959"/>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C8902"/>
                    </a:solidFill>
                  </a:tcPr>
                </a:tc>
                <a:tc>
                  <a:txBody>
                    <a:bodyPr/>
                    <a:lstStyle/>
                    <a:p>
                      <a:pPr marL="0" marR="0" algn="ctr">
                        <a:spcBef>
                          <a:spcPts val="0"/>
                        </a:spcBef>
                        <a:spcAft>
                          <a:spcPts val="0"/>
                        </a:spcAft>
                      </a:pPr>
                      <a:r>
                        <a:rPr lang="en-US" sz="2800" b="1" dirty="0">
                          <a:solidFill>
                            <a:srgbClr val="FFFFFF"/>
                          </a:solidFill>
                          <a:effectLst/>
                          <a:latin typeface="+mn-lt"/>
                          <a:ea typeface="Times New Roman" panose="02020603050405020304" pitchFamily="18" charset="0"/>
                          <a:cs typeface="Times New Roman" panose="02020603050405020304" pitchFamily="18" charset="0"/>
                        </a:rPr>
                        <a:t>N</a:t>
                      </a:r>
                      <a:endParaRPr lang="en-US" sz="2800" dirty="0">
                        <a:solidFill>
                          <a:srgbClr val="595959"/>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C8902"/>
                    </a:solidFill>
                  </a:tcPr>
                </a:tc>
                <a:tc>
                  <a:txBody>
                    <a:bodyPr/>
                    <a:lstStyle/>
                    <a:p>
                      <a:pPr marL="0" marR="0" algn="ctr">
                        <a:spcBef>
                          <a:spcPts val="0"/>
                        </a:spcBef>
                        <a:spcAft>
                          <a:spcPts val="0"/>
                        </a:spcAft>
                      </a:pPr>
                      <a:r>
                        <a:rPr lang="en-US" sz="2800" b="1" dirty="0">
                          <a:solidFill>
                            <a:srgbClr val="FFFFFF"/>
                          </a:solidFill>
                          <a:effectLst/>
                          <a:latin typeface="+mn-lt"/>
                          <a:ea typeface="Times New Roman" panose="02020603050405020304" pitchFamily="18" charset="0"/>
                          <a:cs typeface="Times New Roman" panose="02020603050405020304" pitchFamily="18" charset="0"/>
                        </a:rPr>
                        <a:t>%</a:t>
                      </a:r>
                      <a:endParaRPr lang="en-US" sz="2800" dirty="0">
                        <a:solidFill>
                          <a:srgbClr val="595959"/>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C8902"/>
                    </a:solidFill>
                  </a:tcPr>
                </a:tc>
                <a:extLst>
                  <a:ext uri="{0D108BD9-81ED-4DB2-BD59-A6C34878D82A}">
                    <a16:rowId xmlns:a16="http://schemas.microsoft.com/office/drawing/2014/main" val="2114438303"/>
                  </a:ext>
                </a:extLst>
              </a:tr>
              <a:tr h="18415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Schools / youth-service organizations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91%</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19712675"/>
                  </a:ext>
                </a:extLst>
              </a:tr>
              <a:tr h="18415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Local SUD treatment agencies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82%</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20849408"/>
                  </a:ext>
                </a:extLst>
              </a:tr>
              <a:tr h="18415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Local harm reduction agencies/organizations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73%</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30517976"/>
                  </a:ext>
                </a:extLst>
              </a:tr>
              <a:tr h="184150">
                <a:tc>
                  <a:txBody>
                    <a:bodyPr/>
                    <a:lstStyle/>
                    <a:p>
                      <a:pPr marL="0" marR="0">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Behavioral health agencies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73%</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04498396"/>
                  </a:ext>
                </a:extLst>
              </a:tr>
              <a:tr h="18415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Fire departments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64%</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52570517"/>
                  </a:ext>
                </a:extLst>
              </a:tr>
              <a:tr h="184150">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Law enforcement agencies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55%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07844774"/>
                  </a:ext>
                </a:extLst>
              </a:tr>
              <a:tr h="184150">
                <a:tc>
                  <a:txBody>
                    <a:bodyPr/>
                    <a:lstStyle/>
                    <a:p>
                      <a:pPr marL="0" marR="0">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Clinics and hospitals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55%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46921825"/>
                  </a:ext>
                </a:extLst>
              </a:tr>
              <a:tr h="184150">
                <a:tc>
                  <a:txBody>
                    <a:bodyPr/>
                    <a:lstStyle/>
                    <a:p>
                      <a:pPr marL="0" marR="0">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Advocacy groups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55%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8000693"/>
                  </a:ext>
                </a:extLst>
              </a:tr>
              <a:tr h="184150">
                <a:tc>
                  <a:txBody>
                    <a:bodyPr/>
                    <a:lstStyle/>
                    <a:p>
                      <a:pPr marL="0" marR="0">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Recovery community organizations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55%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5140072"/>
                  </a:ext>
                </a:extLst>
              </a:tr>
              <a:tr h="184150">
                <a:tc>
                  <a:txBody>
                    <a:bodyPr/>
                    <a:lstStyle/>
                    <a:p>
                      <a:pPr marL="0" marR="0">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Courts/jails/community corrections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45%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61327599"/>
                  </a:ext>
                </a:extLst>
              </a:tr>
              <a:tr h="184150">
                <a:tc>
                  <a:txBody>
                    <a:bodyPr/>
                    <a:lstStyle/>
                    <a:p>
                      <a:pPr marL="0" marR="0">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Tribal partners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36%</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4951890"/>
                  </a:ext>
                </a:extLst>
              </a:tr>
              <a:tr h="184150">
                <a:tc>
                  <a:txBody>
                    <a:bodyPr/>
                    <a:lstStyle/>
                    <a:p>
                      <a:pPr marL="0" marR="0">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Emergency Medical Services (EMS)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27%</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84360173"/>
                  </a:ext>
                </a:extLst>
              </a:tr>
              <a:tr h="184150">
                <a:tc>
                  <a:txBody>
                    <a:bodyPr/>
                    <a:lstStyle/>
                    <a:p>
                      <a:pPr marL="0" marR="0">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Pharmacies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a:solidFill>
                            <a:srgbClr val="404040"/>
                          </a:solidFill>
                          <a:effectLst/>
                          <a:latin typeface="+mn-lt"/>
                          <a:ea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algn="ctr">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28749163"/>
                  </a:ext>
                </a:extLst>
              </a:tr>
            </a:tbl>
          </a:graphicData>
        </a:graphic>
      </p:graphicFrame>
      <p:sp>
        <p:nvSpPr>
          <p:cNvPr id="22" name="TextBox 21">
            <a:extLst>
              <a:ext uri="{FF2B5EF4-FFF2-40B4-BE49-F238E27FC236}">
                <a16:creationId xmlns:a16="http://schemas.microsoft.com/office/drawing/2014/main" id="{15254401-B540-06B8-68D2-56A657F6C76A}"/>
              </a:ext>
            </a:extLst>
          </p:cNvPr>
          <p:cNvSpPr txBox="1"/>
          <p:nvPr/>
        </p:nvSpPr>
        <p:spPr>
          <a:xfrm>
            <a:off x="8018223" y="6449589"/>
            <a:ext cx="2900789" cy="400110"/>
          </a:xfrm>
          <a:prstGeom prst="rect">
            <a:avLst/>
          </a:prstGeom>
          <a:noFill/>
        </p:spPr>
        <p:txBody>
          <a:bodyPr wrap="square" rtlCol="0">
            <a:spAutoFit/>
          </a:bodyPr>
          <a:lstStyle/>
          <a:p>
            <a:r>
              <a:rPr lang="en-US" sz="2000" dirty="0"/>
              <a:t>N = 11 funded regions</a:t>
            </a:r>
          </a:p>
        </p:txBody>
      </p:sp>
    </p:spTree>
    <p:extLst>
      <p:ext uri="{BB962C8B-B14F-4D97-AF65-F5344CB8AC3E}">
        <p14:creationId xmlns:p14="http://schemas.microsoft.com/office/powerpoint/2010/main" val="340581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5C3C6-2C36-E5AE-7B4B-6FD39A4A0D98}"/>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02ACE1DE-FB87-35AF-540C-DBB24FDAA34A}"/>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E4958630-FF8F-2BFF-F4FD-009B46B78096}"/>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0CBFADD2-019B-4009-5785-F99BB61CFA2A}"/>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mn-lt"/>
                </a:rPr>
                <a:t>Overdose Emergency Response Planning</a:t>
              </a:r>
              <a:endParaRPr lang="en-US" sz="4800" b="1" cap="none" dirty="0">
                <a:solidFill>
                  <a:schemeClr val="tx2">
                    <a:lumMod val="40000"/>
                    <a:lumOff val="60000"/>
                  </a:schemeClr>
                </a:solidFill>
                <a:latin typeface="+mn-lt"/>
              </a:endParaRPr>
            </a:p>
          </p:txBody>
        </p:sp>
      </p:grpSp>
      <p:sp>
        <p:nvSpPr>
          <p:cNvPr id="12" name="TextBox 11">
            <a:extLst>
              <a:ext uri="{FF2B5EF4-FFF2-40B4-BE49-F238E27FC236}">
                <a16:creationId xmlns:a16="http://schemas.microsoft.com/office/drawing/2014/main" id="{367598B3-F945-06C5-59E7-4E563BC01CBB}"/>
              </a:ext>
            </a:extLst>
          </p:cNvPr>
          <p:cNvSpPr txBox="1"/>
          <p:nvPr/>
        </p:nvSpPr>
        <p:spPr>
          <a:xfrm>
            <a:off x="6645337" y="4124634"/>
            <a:ext cx="4515904" cy="1569660"/>
          </a:xfrm>
          <a:prstGeom prst="rect">
            <a:avLst/>
          </a:prstGeom>
          <a:noFill/>
        </p:spPr>
        <p:txBody>
          <a:bodyPr wrap="square">
            <a:spAutoFit/>
          </a:bodyPr>
          <a:lstStyle/>
          <a:p>
            <a:pPr marL="0" marR="0" lvl="0" indent="0" algn="ctr" defTabSz="457200" eaLnBrk="1" fontAlgn="auto" latinLnBrk="0" hangingPunct="1">
              <a:lnSpc>
                <a:spcPct val="100000"/>
              </a:lnSpc>
              <a:spcBef>
                <a:spcPts val="300"/>
              </a:spcBef>
              <a:spcAft>
                <a:spcPts val="0"/>
              </a:spcAft>
              <a:buClr>
                <a:srgbClr val="005595"/>
              </a:buClr>
              <a:buSzPts val="1200"/>
              <a:buFontTx/>
              <a:buNone/>
              <a:tabLst/>
              <a:defRPr/>
            </a:pPr>
            <a:r>
              <a:rPr lang="en-US" sz="3200" b="1" kern="0" dirty="0">
                <a:solidFill>
                  <a:schemeClr val="accent1"/>
                </a:solidFill>
                <a:ea typeface="Calibri" panose="020F0502020204030204" pitchFamily="34" charset="0"/>
                <a:cs typeface="Segoe UI" panose="020B0502040204020203" pitchFamily="34" charset="0"/>
              </a:rPr>
              <a:t>Six</a:t>
            </a:r>
            <a:r>
              <a:rPr kumimoji="0" lang="en-US" sz="3200" b="1" i="0" u="none" strike="noStrike" kern="0" cap="none" spc="0" normalizeH="0" baseline="0" noProof="0" dirty="0">
                <a:ln>
                  <a:noFill/>
                </a:ln>
                <a:solidFill>
                  <a:schemeClr val="accent1"/>
                </a:solidFill>
                <a:effectLst/>
                <a:uLnTx/>
                <a:uFillTx/>
                <a:ea typeface="Calibri" panose="020F0502020204030204" pitchFamily="34" charset="0"/>
                <a:cs typeface="Segoe UI" panose="020B0502040204020203" pitchFamily="34" charset="0"/>
              </a:rPr>
              <a:t> regions activated</a:t>
            </a:r>
            <a:r>
              <a:rPr kumimoji="0" lang="en-US" sz="3200" i="0" u="none" strike="noStrike" kern="0" cap="none" spc="0" normalizeH="0" baseline="0" noProof="0" dirty="0">
                <a:ln>
                  <a:noFill/>
                </a:ln>
                <a:solidFill>
                  <a:schemeClr val="accent1"/>
                </a:solidFill>
                <a:effectLst/>
                <a:uLnTx/>
                <a:uFillTx/>
                <a:ea typeface="Calibri" panose="020F0502020204030204" pitchFamily="34" charset="0"/>
                <a:cs typeface="Segoe UI" panose="020B0502040204020203" pitchFamily="34" charset="0"/>
              </a:rPr>
              <a:t> </a:t>
            </a:r>
            <a:r>
              <a:rPr kumimoji="0" lang="en-US" sz="3200" i="0" u="none" strike="noStrike" kern="0" cap="none" spc="0" normalizeH="0" baseline="0" noProof="0" dirty="0">
                <a:ln>
                  <a:noFill/>
                </a:ln>
                <a:effectLst/>
                <a:uLnTx/>
                <a:uFillTx/>
                <a:ea typeface="Calibri" panose="020F0502020204030204" pitchFamily="34" charset="0"/>
                <a:cs typeface="Segoe UI" panose="020B0502040204020203" pitchFamily="34" charset="0"/>
              </a:rPr>
              <a:t>their overdose emergency response plan</a:t>
            </a:r>
          </a:p>
        </p:txBody>
      </p:sp>
      <p:graphicFrame>
        <p:nvGraphicFramePr>
          <p:cNvPr id="14" name="Chart 13">
            <a:extLst>
              <a:ext uri="{FF2B5EF4-FFF2-40B4-BE49-F238E27FC236}">
                <a16:creationId xmlns:a16="http://schemas.microsoft.com/office/drawing/2014/main" id="{8847E75F-7D71-7488-99D6-AD54CF76D8C9}"/>
              </a:ext>
            </a:extLst>
          </p:cNvPr>
          <p:cNvGraphicFramePr/>
          <p:nvPr>
            <p:extLst>
              <p:ext uri="{D42A27DB-BD31-4B8C-83A1-F6EECF244321}">
                <p14:modId xmlns:p14="http://schemas.microsoft.com/office/powerpoint/2010/main" val="692728134"/>
              </p:ext>
            </p:extLst>
          </p:nvPr>
        </p:nvGraphicFramePr>
        <p:xfrm>
          <a:off x="5417391" y="1064214"/>
          <a:ext cx="5794128" cy="362881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DC114BE-9B53-EEBC-9522-DE19272360F5}"/>
              </a:ext>
            </a:extLst>
          </p:cNvPr>
          <p:cNvSpPr txBox="1"/>
          <p:nvPr/>
        </p:nvSpPr>
        <p:spPr>
          <a:xfrm>
            <a:off x="8309886" y="2270507"/>
            <a:ext cx="1233620" cy="707886"/>
          </a:xfrm>
          <a:prstGeom prst="rect">
            <a:avLst/>
          </a:prstGeom>
          <a:noFill/>
        </p:spPr>
        <p:txBody>
          <a:bodyPr wrap="square">
            <a:spAutoFit/>
          </a:bodyPr>
          <a:lstStyle/>
          <a:p>
            <a:pPr marL="0" marR="0" lvl="0" indent="0" defTabSz="457200" eaLnBrk="1" fontAlgn="auto" latinLnBrk="0" hangingPunct="1">
              <a:lnSpc>
                <a:spcPct val="100000"/>
              </a:lnSpc>
              <a:spcBef>
                <a:spcPts val="300"/>
              </a:spcBef>
              <a:spcAft>
                <a:spcPts val="0"/>
              </a:spcAft>
              <a:buClr>
                <a:srgbClr val="005595"/>
              </a:buClr>
              <a:buSzPts val="1200"/>
              <a:buFontTx/>
              <a:buNone/>
              <a:tabLst/>
              <a:defRPr/>
            </a:pPr>
            <a:r>
              <a:rPr kumimoji="0" lang="en-US" sz="4000" b="1" i="0" u="none" strike="noStrike" kern="0" cap="none" spc="0" normalizeH="0" baseline="0" noProof="0" dirty="0">
                <a:ln>
                  <a:noFill/>
                </a:ln>
                <a:solidFill>
                  <a:schemeClr val="accent1"/>
                </a:solidFill>
                <a:effectLst/>
                <a:uLnTx/>
                <a:uFillTx/>
                <a:latin typeface="Montserrat" panose="00000500000000000000" pitchFamily="2" charset="0"/>
                <a:ea typeface="Calibri" panose="020F0502020204030204" pitchFamily="34" charset="0"/>
                <a:cs typeface="Segoe UI" panose="020B0502040204020203" pitchFamily="34" charset="0"/>
              </a:rPr>
              <a:t>55%</a:t>
            </a:r>
            <a:endParaRPr kumimoji="0" lang="en-US" sz="4000" b="0" i="0" u="none" strike="noStrike" kern="0" cap="none" spc="0" normalizeH="0" baseline="0" noProof="0" dirty="0">
              <a:ln>
                <a:noFill/>
              </a:ln>
              <a:solidFill>
                <a:schemeClr val="accent1"/>
              </a:solidFill>
              <a:effectLst/>
              <a:uLnTx/>
              <a:uFillTx/>
              <a:latin typeface="Montserrat" panose="00000500000000000000" pitchFamily="2" charset="0"/>
              <a:ea typeface="Calibri" panose="020F050202020403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02E03EF6-C477-A950-7B0F-6E81ED358CFB}"/>
              </a:ext>
            </a:extLst>
          </p:cNvPr>
          <p:cNvSpPr txBox="1"/>
          <p:nvPr/>
        </p:nvSpPr>
        <p:spPr>
          <a:xfrm>
            <a:off x="584200" y="4062343"/>
            <a:ext cx="5137457" cy="2554545"/>
          </a:xfrm>
          <a:prstGeom prst="rect">
            <a:avLst/>
          </a:prstGeom>
          <a:noFill/>
        </p:spPr>
        <p:txBody>
          <a:bodyPr wrap="square">
            <a:spAutoFit/>
          </a:bodyPr>
          <a:lstStyle/>
          <a:p>
            <a:pPr marL="0" marR="0" lvl="0" indent="0" algn="ctr" defTabSz="457200" eaLnBrk="1" fontAlgn="auto" latinLnBrk="0" hangingPunct="1">
              <a:lnSpc>
                <a:spcPct val="100000"/>
              </a:lnSpc>
              <a:spcBef>
                <a:spcPts val="300"/>
              </a:spcBef>
              <a:spcAft>
                <a:spcPts val="0"/>
              </a:spcAft>
              <a:buClr>
                <a:srgbClr val="005595"/>
              </a:buClr>
              <a:buSzPts val="1200"/>
              <a:buFontTx/>
              <a:buNone/>
              <a:tabLst/>
              <a:defRPr/>
            </a:pPr>
            <a:r>
              <a:rPr lang="en-US" sz="3200" b="1" kern="0" dirty="0">
                <a:solidFill>
                  <a:schemeClr val="accent1"/>
                </a:solidFill>
                <a:ea typeface="Calibri" panose="020F0502020204030204" pitchFamily="34" charset="0"/>
                <a:cs typeface="Segoe UI" panose="020B0502040204020203" pitchFamily="34" charset="0"/>
              </a:rPr>
              <a:t>All r</a:t>
            </a:r>
            <a:r>
              <a:rPr kumimoji="0" lang="en-US" sz="3200" b="1" i="0" u="none" strike="noStrike" kern="0" cap="none" spc="0" normalizeH="0" baseline="0" noProof="0" dirty="0" err="1">
                <a:ln>
                  <a:noFill/>
                </a:ln>
                <a:solidFill>
                  <a:schemeClr val="accent1"/>
                </a:solidFill>
                <a:effectLst/>
                <a:uLnTx/>
                <a:uFillTx/>
                <a:ea typeface="Calibri" panose="020F0502020204030204" pitchFamily="34" charset="0"/>
                <a:cs typeface="Segoe UI" panose="020B0502040204020203" pitchFamily="34" charset="0"/>
              </a:rPr>
              <a:t>egions</a:t>
            </a:r>
            <a:r>
              <a:rPr kumimoji="0" lang="en-US" sz="3200" b="1" i="0" u="none" strike="noStrike" kern="0" cap="none" spc="0" normalizeH="0" baseline="0" noProof="0" dirty="0">
                <a:ln>
                  <a:noFill/>
                </a:ln>
                <a:solidFill>
                  <a:schemeClr val="accent1"/>
                </a:solidFill>
                <a:effectLst/>
                <a:uLnTx/>
                <a:uFillTx/>
                <a:ea typeface="Calibri" panose="020F0502020204030204" pitchFamily="34" charset="0"/>
                <a:cs typeface="Segoe UI" panose="020B0502040204020203" pitchFamily="34" charset="0"/>
              </a:rPr>
              <a:t> are in the finalizing, implementing, or revising stages of</a:t>
            </a:r>
            <a:r>
              <a:rPr kumimoji="0" lang="en-US" sz="3200" i="0" u="none" strike="noStrike" kern="0" cap="none" spc="0" normalizeH="0" baseline="0" noProof="0" dirty="0">
                <a:ln>
                  <a:noFill/>
                </a:ln>
                <a:solidFill>
                  <a:schemeClr val="accent1"/>
                </a:solidFill>
                <a:effectLst/>
                <a:uLnTx/>
                <a:uFillTx/>
                <a:ea typeface="Calibri" panose="020F0502020204030204" pitchFamily="34" charset="0"/>
                <a:cs typeface="Segoe UI" panose="020B0502040204020203" pitchFamily="34" charset="0"/>
              </a:rPr>
              <a:t> </a:t>
            </a:r>
            <a:r>
              <a:rPr kumimoji="0" lang="en-US" sz="3200" i="0" u="none" strike="noStrike" kern="0" cap="none" spc="0" normalizeH="0" baseline="0" noProof="0" dirty="0">
                <a:ln>
                  <a:noFill/>
                </a:ln>
                <a:effectLst/>
                <a:uLnTx/>
                <a:uFillTx/>
                <a:ea typeface="Calibri" panose="020F0502020204030204" pitchFamily="34" charset="0"/>
                <a:cs typeface="Segoe UI" panose="020B0502040204020203" pitchFamily="34" charset="0"/>
              </a:rPr>
              <a:t>their overdose emergency response plan</a:t>
            </a:r>
          </a:p>
        </p:txBody>
      </p:sp>
      <p:graphicFrame>
        <p:nvGraphicFramePr>
          <p:cNvPr id="7" name="Chart 6">
            <a:extLst>
              <a:ext uri="{FF2B5EF4-FFF2-40B4-BE49-F238E27FC236}">
                <a16:creationId xmlns:a16="http://schemas.microsoft.com/office/drawing/2014/main" id="{D61D735D-C573-1B65-C4EA-A9558B99DA0D}"/>
              </a:ext>
            </a:extLst>
          </p:cNvPr>
          <p:cNvGraphicFramePr/>
          <p:nvPr>
            <p:extLst>
              <p:ext uri="{D42A27DB-BD31-4B8C-83A1-F6EECF244321}">
                <p14:modId xmlns:p14="http://schemas.microsoft.com/office/powerpoint/2010/main" val="95143689"/>
              </p:ext>
            </p:extLst>
          </p:nvPr>
        </p:nvGraphicFramePr>
        <p:xfrm>
          <a:off x="-1012961" y="-339129"/>
          <a:ext cx="8035365" cy="517644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9C814D8-6693-3EBC-4640-8857A19C60B0}"/>
              </a:ext>
            </a:extLst>
          </p:cNvPr>
          <p:cNvSpPr txBox="1"/>
          <p:nvPr/>
        </p:nvSpPr>
        <p:spPr>
          <a:xfrm>
            <a:off x="2285142" y="2270507"/>
            <a:ext cx="1601101" cy="707886"/>
          </a:xfrm>
          <a:prstGeom prst="rect">
            <a:avLst/>
          </a:prstGeom>
          <a:noFill/>
        </p:spPr>
        <p:txBody>
          <a:bodyPr wrap="square">
            <a:spAutoFit/>
          </a:bodyPr>
          <a:lstStyle/>
          <a:p>
            <a:pPr marL="0" marR="0" lvl="0" indent="0" algn="ctr" defTabSz="457200" eaLnBrk="1" fontAlgn="auto" latinLnBrk="0" hangingPunct="1">
              <a:lnSpc>
                <a:spcPct val="100000"/>
              </a:lnSpc>
              <a:spcBef>
                <a:spcPts val="300"/>
              </a:spcBef>
              <a:spcAft>
                <a:spcPts val="0"/>
              </a:spcAft>
              <a:buClr>
                <a:srgbClr val="005595"/>
              </a:buClr>
              <a:buSzPts val="1200"/>
              <a:buFontTx/>
              <a:buNone/>
              <a:tabLst/>
              <a:defRPr/>
            </a:pPr>
            <a:r>
              <a:rPr kumimoji="0" lang="en-US" sz="4000" b="1" i="0" u="none" strike="noStrike" kern="0" cap="none" spc="0" normalizeH="0" baseline="0" noProof="0" dirty="0">
                <a:ln>
                  <a:noFill/>
                </a:ln>
                <a:solidFill>
                  <a:schemeClr val="accent1"/>
                </a:solidFill>
                <a:effectLst/>
                <a:uLnTx/>
                <a:uFillTx/>
                <a:latin typeface="Montserrat" panose="00000500000000000000" pitchFamily="2" charset="0"/>
                <a:ea typeface="Calibri" panose="020F0502020204030204" pitchFamily="34" charset="0"/>
                <a:cs typeface="Segoe UI" panose="020B0502040204020203" pitchFamily="34" charset="0"/>
              </a:rPr>
              <a:t>100%</a:t>
            </a:r>
            <a:endParaRPr kumimoji="0" lang="en-US" sz="4000" b="0" i="0" u="none" strike="noStrike" kern="0" cap="none" spc="0" normalizeH="0" baseline="0" noProof="0" dirty="0">
              <a:ln>
                <a:noFill/>
              </a:ln>
              <a:solidFill>
                <a:schemeClr val="accent1"/>
              </a:solidFill>
              <a:effectLst/>
              <a:uLnTx/>
              <a:uFillTx/>
              <a:latin typeface="Montserrat" panose="00000500000000000000" pitchFamily="2"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84194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3E0D9-5CD9-E3BB-76C3-A3DB0C985EB9}"/>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75B66345-273D-5AFF-B2EE-C677185D3041}"/>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A7A667B1-89F9-5BF3-4554-31EAF5275A5D}"/>
              </a:ext>
            </a:extLst>
          </p:cNvPr>
          <p:cNvSpPr txBox="1">
            <a:spLocks/>
          </p:cNvSpPr>
          <p:nvPr/>
        </p:nvSpPr>
        <p:spPr>
          <a:xfrm>
            <a:off x="1523999" y="4701540"/>
            <a:ext cx="9144000" cy="175305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lvl="0" algn="ctr"/>
            <a:r>
              <a:rPr lang="en-US" sz="4800" b="1" cap="none" dirty="0">
                <a:solidFill>
                  <a:schemeClr val="bg1"/>
                </a:solidFill>
                <a:latin typeface="Calibri" panose="020F0502020204030204" pitchFamily="34" charset="0"/>
                <a:cs typeface="Calibri" panose="020F0502020204030204" pitchFamily="34" charset="0"/>
              </a:rPr>
              <a:t>Regional Priority Projects</a:t>
            </a:r>
            <a:endParaRPr lang="en-US" sz="4800" cap="none" dirty="0">
              <a:solidFill>
                <a:schemeClr val="bg1"/>
              </a:solidFill>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06E620DB-A48C-1352-9B6E-3045492FAB11}"/>
              </a:ext>
            </a:extLst>
          </p:cNvPr>
          <p:cNvSpPr/>
          <p:nvPr/>
        </p:nvSpPr>
        <p:spPr>
          <a:xfrm>
            <a:off x="3810000" y="433986"/>
            <a:ext cx="4572000" cy="4572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descr="Gears with solid fill">
            <a:extLst>
              <a:ext uri="{FF2B5EF4-FFF2-40B4-BE49-F238E27FC236}">
                <a16:creationId xmlns:a16="http://schemas.microsoft.com/office/drawing/2014/main" id="{58AF7A4B-9124-7586-27F6-98A6927FFB84}"/>
              </a:ext>
            </a:extLst>
          </p:cNvPr>
          <p:cNvSpPr/>
          <p:nvPr/>
        </p:nvSpPr>
        <p:spPr>
          <a:xfrm>
            <a:off x="4495799" y="1119786"/>
            <a:ext cx="3200400" cy="32004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94463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10BE21-5D8C-4363-AF26-D935E68B115F}"/>
              </a:ext>
            </a:extLst>
          </p:cNvPr>
          <p:cNvGrpSpPr/>
          <p:nvPr/>
        </p:nvGrpSpPr>
        <p:grpSpPr>
          <a:xfrm>
            <a:off x="0" y="0"/>
            <a:ext cx="12192000" cy="1025193"/>
            <a:chOff x="0" y="293673"/>
            <a:chExt cx="9144000" cy="731520"/>
          </a:xfrm>
        </p:grpSpPr>
        <p:sp>
          <p:nvSpPr>
            <p:cNvPr id="5" name="Rectangle 4">
              <a:extLst>
                <a:ext uri="{FF2B5EF4-FFF2-40B4-BE49-F238E27FC236}">
                  <a16:creationId xmlns:a16="http://schemas.microsoft.com/office/drawing/2014/main" id="{BE64FF60-CC2E-4560-B726-995544639927}"/>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212E733-AD27-41AF-8C1A-7F736682E0C8}"/>
                </a:ext>
              </a:extLst>
            </p:cNvPr>
            <p:cNvSpPr txBox="1">
              <a:spLocks/>
            </p:cNvSpPr>
            <p:nvPr/>
          </p:nvSpPr>
          <p:spPr>
            <a:xfrm>
              <a:off x="1334897" y="299596"/>
              <a:ext cx="647420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Sections</a:t>
              </a:r>
              <a:endParaRPr lang="en-US" sz="4800" b="1" cap="none" dirty="0">
                <a:solidFill>
                  <a:schemeClr val="tx2">
                    <a:lumMod val="40000"/>
                    <a:lumOff val="60000"/>
                  </a:schemeClr>
                </a:solidFill>
                <a:latin typeface="Calibri" panose="020F0502020204030204" pitchFamily="34" charset="0"/>
              </a:endParaRPr>
            </a:p>
          </p:txBody>
        </p:sp>
      </p:grpSp>
      <p:grpSp>
        <p:nvGrpSpPr>
          <p:cNvPr id="19" name="Group 18">
            <a:extLst>
              <a:ext uri="{FF2B5EF4-FFF2-40B4-BE49-F238E27FC236}">
                <a16:creationId xmlns:a16="http://schemas.microsoft.com/office/drawing/2014/main" id="{7AEB05D9-D22A-6F80-51DB-6BC7CA967CAD}"/>
              </a:ext>
            </a:extLst>
          </p:cNvPr>
          <p:cNvGrpSpPr/>
          <p:nvPr/>
        </p:nvGrpSpPr>
        <p:grpSpPr>
          <a:xfrm>
            <a:off x="222999" y="2373530"/>
            <a:ext cx="1944250" cy="2938700"/>
            <a:chOff x="523648" y="1245875"/>
            <a:chExt cx="2286000" cy="3343065"/>
          </a:xfrm>
        </p:grpSpPr>
        <p:sp>
          <p:nvSpPr>
            <p:cNvPr id="10" name="Rectangle 9" descr="Hill scene">
              <a:extLst>
                <a:ext uri="{FF2B5EF4-FFF2-40B4-BE49-F238E27FC236}">
                  <a16:creationId xmlns:a16="http://schemas.microsoft.com/office/drawing/2014/main" id="{32A389F6-75D6-4586-986F-AEBD27554E15}"/>
                </a:ext>
              </a:extLst>
            </p:cNvPr>
            <p:cNvSpPr/>
            <p:nvPr/>
          </p:nvSpPr>
          <p:spPr>
            <a:xfrm>
              <a:off x="523648" y="1245875"/>
              <a:ext cx="2286000" cy="2286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dirty="0"/>
            </a:p>
          </p:txBody>
        </p:sp>
        <p:sp>
          <p:nvSpPr>
            <p:cNvPr id="11" name="Freeform: Shape 10">
              <a:extLst>
                <a:ext uri="{FF2B5EF4-FFF2-40B4-BE49-F238E27FC236}">
                  <a16:creationId xmlns:a16="http://schemas.microsoft.com/office/drawing/2014/main" id="{DB4C9E69-DA57-49C0-9076-E0D6063A5FC2}"/>
                </a:ext>
              </a:extLst>
            </p:cNvPr>
            <p:cNvSpPr/>
            <p:nvPr/>
          </p:nvSpPr>
          <p:spPr>
            <a:xfrm>
              <a:off x="601181" y="3501184"/>
              <a:ext cx="2208467" cy="1087756"/>
            </a:xfrm>
            <a:custGeom>
              <a:avLst/>
              <a:gdLst>
                <a:gd name="connsiteX0" fmla="*/ 0 w 2947778"/>
                <a:gd name="connsiteY0" fmla="*/ 0 h 1087756"/>
                <a:gd name="connsiteX1" fmla="*/ 2947778 w 2947778"/>
                <a:gd name="connsiteY1" fmla="*/ 0 h 1087756"/>
                <a:gd name="connsiteX2" fmla="*/ 2947778 w 2947778"/>
                <a:gd name="connsiteY2" fmla="*/ 1087756 h 1087756"/>
                <a:gd name="connsiteX3" fmla="*/ 0 w 2947778"/>
                <a:gd name="connsiteY3" fmla="*/ 1087756 h 1087756"/>
                <a:gd name="connsiteX4" fmla="*/ 0 w 2947778"/>
                <a:gd name="connsiteY4" fmla="*/ 0 h 1087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778" h="1087756">
                  <a:moveTo>
                    <a:pt x="0" y="0"/>
                  </a:moveTo>
                  <a:lnTo>
                    <a:pt x="2947778" y="0"/>
                  </a:lnTo>
                  <a:lnTo>
                    <a:pt x="2947778" y="1087756"/>
                  </a:lnTo>
                  <a:lnTo>
                    <a:pt x="0" y="1087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algn="ctr" defTabSz="1244600">
                <a:spcBef>
                  <a:spcPct val="0"/>
                </a:spcBef>
                <a:spcAft>
                  <a:spcPct val="35000"/>
                </a:spcAft>
              </a:pPr>
              <a:r>
                <a:rPr lang="en-US" sz="2400" b="1" dirty="0">
                  <a:solidFill>
                    <a:schemeClr val="tx2"/>
                  </a:solidFill>
                  <a:latin typeface="Calibri" panose="020F0502020204030204" pitchFamily="34" charset="0"/>
                  <a:cs typeface="Calibri" panose="020F0502020204030204" pitchFamily="34" charset="0"/>
                </a:rPr>
                <a:t>Background</a:t>
              </a:r>
            </a:p>
          </p:txBody>
        </p:sp>
      </p:grpSp>
      <p:grpSp>
        <p:nvGrpSpPr>
          <p:cNvPr id="22" name="Group 21">
            <a:extLst>
              <a:ext uri="{FF2B5EF4-FFF2-40B4-BE49-F238E27FC236}">
                <a16:creationId xmlns:a16="http://schemas.microsoft.com/office/drawing/2014/main" id="{78E2C374-EF81-19C3-84D9-0A2BF922AA45}"/>
              </a:ext>
            </a:extLst>
          </p:cNvPr>
          <p:cNvGrpSpPr/>
          <p:nvPr/>
        </p:nvGrpSpPr>
        <p:grpSpPr>
          <a:xfrm>
            <a:off x="2393837" y="2373530"/>
            <a:ext cx="2282717" cy="2779524"/>
            <a:chOff x="4713744" y="1245875"/>
            <a:chExt cx="2683961" cy="3161986"/>
          </a:xfrm>
        </p:grpSpPr>
        <p:sp>
          <p:nvSpPr>
            <p:cNvPr id="12" name="Rectangle 11" descr="Questionnaire">
              <a:extLst>
                <a:ext uri="{FF2B5EF4-FFF2-40B4-BE49-F238E27FC236}">
                  <a16:creationId xmlns:a16="http://schemas.microsoft.com/office/drawing/2014/main" id="{061E120F-BF85-4078-B7C2-314B99B12C4F}"/>
                </a:ext>
              </a:extLst>
            </p:cNvPr>
            <p:cNvSpPr/>
            <p:nvPr/>
          </p:nvSpPr>
          <p:spPr>
            <a:xfrm>
              <a:off x="4912725" y="1245875"/>
              <a:ext cx="2286000" cy="2286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3" name="Freeform: Shape 12">
              <a:extLst>
                <a:ext uri="{FF2B5EF4-FFF2-40B4-BE49-F238E27FC236}">
                  <a16:creationId xmlns:a16="http://schemas.microsoft.com/office/drawing/2014/main" id="{6A76E8F9-5F90-4985-A3F8-C9795D4F5583}"/>
                </a:ext>
              </a:extLst>
            </p:cNvPr>
            <p:cNvSpPr/>
            <p:nvPr/>
          </p:nvSpPr>
          <p:spPr>
            <a:xfrm>
              <a:off x="4713744" y="3501184"/>
              <a:ext cx="2683961" cy="906677"/>
            </a:xfrm>
            <a:custGeom>
              <a:avLst/>
              <a:gdLst>
                <a:gd name="connsiteX0" fmla="*/ 0 w 3855251"/>
                <a:gd name="connsiteY0" fmla="*/ 0 h 906677"/>
                <a:gd name="connsiteX1" fmla="*/ 3855251 w 3855251"/>
                <a:gd name="connsiteY1" fmla="*/ 0 h 906677"/>
                <a:gd name="connsiteX2" fmla="*/ 3855251 w 3855251"/>
                <a:gd name="connsiteY2" fmla="*/ 906677 h 906677"/>
                <a:gd name="connsiteX3" fmla="*/ 0 w 3855251"/>
                <a:gd name="connsiteY3" fmla="*/ 906677 h 906677"/>
                <a:gd name="connsiteX4" fmla="*/ 0 w 3855251"/>
                <a:gd name="connsiteY4" fmla="*/ 0 h 90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251" h="906677">
                  <a:moveTo>
                    <a:pt x="0" y="0"/>
                  </a:moveTo>
                  <a:lnTo>
                    <a:pt x="3855251" y="0"/>
                  </a:lnTo>
                  <a:lnTo>
                    <a:pt x="3855251" y="906677"/>
                  </a:lnTo>
                  <a:lnTo>
                    <a:pt x="0" y="9066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algn="ctr" defTabSz="1244600">
                <a:spcBef>
                  <a:spcPct val="0"/>
                </a:spcBef>
                <a:spcAft>
                  <a:spcPct val="35000"/>
                </a:spcAft>
              </a:pPr>
              <a:r>
                <a:rPr lang="en-US" sz="2400" b="1" dirty="0">
                  <a:solidFill>
                    <a:schemeClr val="tx2"/>
                  </a:solidFill>
                  <a:latin typeface="Calibri" panose="020F0502020204030204" pitchFamily="34" charset="0"/>
                  <a:cs typeface="Calibri" panose="020F0502020204030204" pitchFamily="34" charset="0"/>
                </a:rPr>
                <a:t>Data Collection</a:t>
              </a:r>
            </a:p>
          </p:txBody>
        </p:sp>
      </p:grpSp>
      <p:grpSp>
        <p:nvGrpSpPr>
          <p:cNvPr id="24" name="Group 23">
            <a:extLst>
              <a:ext uri="{FF2B5EF4-FFF2-40B4-BE49-F238E27FC236}">
                <a16:creationId xmlns:a16="http://schemas.microsoft.com/office/drawing/2014/main" id="{D6DF1BF6-C227-D173-5C48-0AD5C40DE9B0}"/>
              </a:ext>
            </a:extLst>
          </p:cNvPr>
          <p:cNvGrpSpPr/>
          <p:nvPr/>
        </p:nvGrpSpPr>
        <p:grpSpPr>
          <a:xfrm>
            <a:off x="4845789" y="2373530"/>
            <a:ext cx="2366201" cy="2938700"/>
            <a:chOff x="9171514" y="1245875"/>
            <a:chExt cx="2782119" cy="3343065"/>
          </a:xfrm>
        </p:grpSpPr>
        <p:sp>
          <p:nvSpPr>
            <p:cNvPr id="14" name="Rectangle 13" descr="Blog">
              <a:extLst>
                <a:ext uri="{FF2B5EF4-FFF2-40B4-BE49-F238E27FC236}">
                  <a16:creationId xmlns:a16="http://schemas.microsoft.com/office/drawing/2014/main" id="{835733B0-978E-450D-BEF0-ADA003044A0D}"/>
                </a:ext>
              </a:extLst>
            </p:cNvPr>
            <p:cNvSpPr/>
            <p:nvPr/>
          </p:nvSpPr>
          <p:spPr>
            <a:xfrm>
              <a:off x="9340303" y="1245875"/>
              <a:ext cx="2286000" cy="2286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dirty="0"/>
            </a:p>
          </p:txBody>
        </p:sp>
        <p:sp>
          <p:nvSpPr>
            <p:cNvPr id="15" name="Freeform: Shape 14">
              <a:extLst>
                <a:ext uri="{FF2B5EF4-FFF2-40B4-BE49-F238E27FC236}">
                  <a16:creationId xmlns:a16="http://schemas.microsoft.com/office/drawing/2014/main" id="{EE05C5A5-EF2C-4C88-841F-955ECCED7EE6}"/>
                </a:ext>
              </a:extLst>
            </p:cNvPr>
            <p:cNvSpPr/>
            <p:nvPr/>
          </p:nvSpPr>
          <p:spPr>
            <a:xfrm>
              <a:off x="9171514" y="3501184"/>
              <a:ext cx="2782119" cy="1087756"/>
            </a:xfrm>
            <a:custGeom>
              <a:avLst/>
              <a:gdLst>
                <a:gd name="connsiteX0" fmla="*/ 0 w 2947778"/>
                <a:gd name="connsiteY0" fmla="*/ 0 h 1087756"/>
                <a:gd name="connsiteX1" fmla="*/ 2947778 w 2947778"/>
                <a:gd name="connsiteY1" fmla="*/ 0 h 1087756"/>
                <a:gd name="connsiteX2" fmla="*/ 2947778 w 2947778"/>
                <a:gd name="connsiteY2" fmla="*/ 1087756 h 1087756"/>
                <a:gd name="connsiteX3" fmla="*/ 0 w 2947778"/>
                <a:gd name="connsiteY3" fmla="*/ 1087756 h 1087756"/>
                <a:gd name="connsiteX4" fmla="*/ 0 w 2947778"/>
                <a:gd name="connsiteY4" fmla="*/ 0 h 1087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778" h="1087756">
                  <a:moveTo>
                    <a:pt x="0" y="0"/>
                  </a:moveTo>
                  <a:lnTo>
                    <a:pt x="2947778" y="0"/>
                  </a:lnTo>
                  <a:lnTo>
                    <a:pt x="2947778" y="1087756"/>
                  </a:lnTo>
                  <a:lnTo>
                    <a:pt x="0" y="1087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algn="ctr" defTabSz="1244600">
                <a:spcBef>
                  <a:spcPct val="0"/>
                </a:spcBef>
                <a:spcAft>
                  <a:spcPct val="35000"/>
                </a:spcAft>
              </a:pPr>
              <a:r>
                <a:rPr lang="en-US" sz="2400" b="1" dirty="0">
                  <a:solidFill>
                    <a:schemeClr val="tx2"/>
                  </a:solidFill>
                  <a:latin typeface="Calibri" panose="020F0502020204030204" pitchFamily="34" charset="0"/>
                  <a:cs typeface="Calibri" panose="020F0502020204030204" pitchFamily="34" charset="0"/>
                </a:rPr>
                <a:t>State Accomplishments</a:t>
              </a:r>
            </a:p>
          </p:txBody>
        </p:sp>
      </p:grpSp>
      <p:sp>
        <p:nvSpPr>
          <p:cNvPr id="2" name="Slide Number Placeholder 1">
            <a:extLst>
              <a:ext uri="{FF2B5EF4-FFF2-40B4-BE49-F238E27FC236}">
                <a16:creationId xmlns:a16="http://schemas.microsoft.com/office/drawing/2014/main" id="{0A23135F-B4A1-483C-8EF2-C10D5FB72427}"/>
              </a:ext>
            </a:extLst>
          </p:cNvPr>
          <p:cNvSpPr>
            <a:spLocks noGrp="1"/>
          </p:cNvSpPr>
          <p:nvPr>
            <p:ph type="sldNum" sz="quarter" idx="12"/>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3E1659-BFC2-4C4D-A1B1-086FF24DCEAE}" type="slidenum">
              <a:rPr lang="en-US" smtClean="0"/>
              <a:pPr/>
              <a:t>2</a:t>
            </a:fld>
            <a:endParaRPr lang="en-US" dirty="0"/>
          </a:p>
        </p:txBody>
      </p:sp>
      <p:grpSp>
        <p:nvGrpSpPr>
          <p:cNvPr id="20" name="Group 19">
            <a:extLst>
              <a:ext uri="{FF2B5EF4-FFF2-40B4-BE49-F238E27FC236}">
                <a16:creationId xmlns:a16="http://schemas.microsoft.com/office/drawing/2014/main" id="{8CF20C5C-BB9C-6D24-EC15-B7A20EFB5990}"/>
              </a:ext>
            </a:extLst>
          </p:cNvPr>
          <p:cNvGrpSpPr/>
          <p:nvPr/>
        </p:nvGrpSpPr>
        <p:grpSpPr>
          <a:xfrm>
            <a:off x="7421882" y="2373530"/>
            <a:ext cx="2010192" cy="2938700"/>
            <a:chOff x="2704021" y="3652587"/>
            <a:chExt cx="2363533" cy="3343065"/>
          </a:xfrm>
        </p:grpSpPr>
        <p:sp>
          <p:nvSpPr>
            <p:cNvPr id="3" name="Rectangle 2" descr="Gears with solid fill">
              <a:extLst>
                <a:ext uri="{FF2B5EF4-FFF2-40B4-BE49-F238E27FC236}">
                  <a16:creationId xmlns:a16="http://schemas.microsoft.com/office/drawing/2014/main" id="{6486DC87-E8AF-E75C-DEBD-5DBDDD3415EE}"/>
                </a:ext>
              </a:extLst>
            </p:cNvPr>
            <p:cNvSpPr/>
            <p:nvPr/>
          </p:nvSpPr>
          <p:spPr>
            <a:xfrm>
              <a:off x="2704021" y="3652587"/>
              <a:ext cx="2286000" cy="2286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dirty="0"/>
            </a:p>
          </p:txBody>
        </p:sp>
        <p:sp>
          <p:nvSpPr>
            <p:cNvPr id="7" name="Freeform: Shape 6">
              <a:extLst>
                <a:ext uri="{FF2B5EF4-FFF2-40B4-BE49-F238E27FC236}">
                  <a16:creationId xmlns:a16="http://schemas.microsoft.com/office/drawing/2014/main" id="{E31A1C1C-F402-2A6E-4F1C-A3305CC16219}"/>
                </a:ext>
              </a:extLst>
            </p:cNvPr>
            <p:cNvSpPr/>
            <p:nvPr/>
          </p:nvSpPr>
          <p:spPr>
            <a:xfrm>
              <a:off x="2708092" y="5907896"/>
              <a:ext cx="2359462" cy="1087756"/>
            </a:xfrm>
            <a:custGeom>
              <a:avLst/>
              <a:gdLst>
                <a:gd name="connsiteX0" fmla="*/ 0 w 2947778"/>
                <a:gd name="connsiteY0" fmla="*/ 0 h 1087756"/>
                <a:gd name="connsiteX1" fmla="*/ 2947778 w 2947778"/>
                <a:gd name="connsiteY1" fmla="*/ 0 h 1087756"/>
                <a:gd name="connsiteX2" fmla="*/ 2947778 w 2947778"/>
                <a:gd name="connsiteY2" fmla="*/ 1087756 h 1087756"/>
                <a:gd name="connsiteX3" fmla="*/ 0 w 2947778"/>
                <a:gd name="connsiteY3" fmla="*/ 1087756 h 1087756"/>
                <a:gd name="connsiteX4" fmla="*/ 0 w 2947778"/>
                <a:gd name="connsiteY4" fmla="*/ 0 h 1087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778" h="1087756">
                  <a:moveTo>
                    <a:pt x="0" y="0"/>
                  </a:moveTo>
                  <a:lnTo>
                    <a:pt x="2947778" y="0"/>
                  </a:lnTo>
                  <a:lnTo>
                    <a:pt x="2947778" y="1087756"/>
                  </a:lnTo>
                  <a:lnTo>
                    <a:pt x="0" y="1087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algn="ctr" defTabSz="1244600">
                <a:spcBef>
                  <a:spcPct val="0"/>
                </a:spcBef>
                <a:spcAft>
                  <a:spcPct val="35000"/>
                </a:spcAft>
              </a:pPr>
              <a:r>
                <a:rPr lang="en-US" sz="2400" b="1" dirty="0">
                  <a:solidFill>
                    <a:schemeClr val="tx2"/>
                  </a:solidFill>
                  <a:latin typeface="Calibri" panose="020F0502020204030204" pitchFamily="34" charset="0"/>
                  <a:cs typeface="Calibri" panose="020F0502020204030204" pitchFamily="34" charset="0"/>
                </a:rPr>
                <a:t>Regional Priority Projects</a:t>
              </a:r>
            </a:p>
          </p:txBody>
        </p:sp>
      </p:grpSp>
      <p:grpSp>
        <p:nvGrpSpPr>
          <p:cNvPr id="23" name="Group 22">
            <a:extLst>
              <a:ext uri="{FF2B5EF4-FFF2-40B4-BE49-F238E27FC236}">
                <a16:creationId xmlns:a16="http://schemas.microsoft.com/office/drawing/2014/main" id="{519BBA32-3657-4659-3EE5-9CEE8D7B3726}"/>
              </a:ext>
            </a:extLst>
          </p:cNvPr>
          <p:cNvGrpSpPr/>
          <p:nvPr/>
        </p:nvGrpSpPr>
        <p:grpSpPr>
          <a:xfrm>
            <a:off x="9576025" y="2373530"/>
            <a:ext cx="2392976" cy="2938700"/>
            <a:chOff x="6613754" y="3652587"/>
            <a:chExt cx="2813601" cy="3343065"/>
          </a:xfrm>
        </p:grpSpPr>
        <p:sp>
          <p:nvSpPr>
            <p:cNvPr id="17" name="Rectangle 16" descr="Ribbon with solid fill">
              <a:extLst>
                <a:ext uri="{FF2B5EF4-FFF2-40B4-BE49-F238E27FC236}">
                  <a16:creationId xmlns:a16="http://schemas.microsoft.com/office/drawing/2014/main" id="{588DA60D-B8AD-CADB-ABCB-7EE7C168BAB3}"/>
                </a:ext>
              </a:extLst>
            </p:cNvPr>
            <p:cNvSpPr/>
            <p:nvPr/>
          </p:nvSpPr>
          <p:spPr>
            <a:xfrm>
              <a:off x="6877555" y="3652587"/>
              <a:ext cx="2286000" cy="22860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dirty="0"/>
            </a:p>
          </p:txBody>
        </p:sp>
        <p:sp>
          <p:nvSpPr>
            <p:cNvPr id="18" name="Freeform: Shape 17">
              <a:extLst>
                <a:ext uri="{FF2B5EF4-FFF2-40B4-BE49-F238E27FC236}">
                  <a16:creationId xmlns:a16="http://schemas.microsoft.com/office/drawing/2014/main" id="{850FF6F1-750C-6FA0-C702-0064D1CA7651}"/>
                </a:ext>
              </a:extLst>
            </p:cNvPr>
            <p:cNvSpPr/>
            <p:nvPr/>
          </p:nvSpPr>
          <p:spPr>
            <a:xfrm>
              <a:off x="6613754" y="5907896"/>
              <a:ext cx="2813601" cy="1087756"/>
            </a:xfrm>
            <a:custGeom>
              <a:avLst/>
              <a:gdLst>
                <a:gd name="connsiteX0" fmla="*/ 0 w 2947778"/>
                <a:gd name="connsiteY0" fmla="*/ 0 h 1087756"/>
                <a:gd name="connsiteX1" fmla="*/ 2947778 w 2947778"/>
                <a:gd name="connsiteY1" fmla="*/ 0 h 1087756"/>
                <a:gd name="connsiteX2" fmla="*/ 2947778 w 2947778"/>
                <a:gd name="connsiteY2" fmla="*/ 1087756 h 1087756"/>
                <a:gd name="connsiteX3" fmla="*/ 0 w 2947778"/>
                <a:gd name="connsiteY3" fmla="*/ 1087756 h 1087756"/>
                <a:gd name="connsiteX4" fmla="*/ 0 w 2947778"/>
                <a:gd name="connsiteY4" fmla="*/ 0 h 1087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778" h="1087756">
                  <a:moveTo>
                    <a:pt x="0" y="0"/>
                  </a:moveTo>
                  <a:lnTo>
                    <a:pt x="2947778" y="0"/>
                  </a:lnTo>
                  <a:lnTo>
                    <a:pt x="2947778" y="1087756"/>
                  </a:lnTo>
                  <a:lnTo>
                    <a:pt x="0" y="1087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algn="ctr" defTabSz="1244600">
                <a:spcBef>
                  <a:spcPct val="0"/>
                </a:spcBef>
                <a:spcAft>
                  <a:spcPct val="35000"/>
                </a:spcAft>
              </a:pPr>
              <a:r>
                <a:rPr lang="en-US" sz="2400" b="1" dirty="0">
                  <a:solidFill>
                    <a:schemeClr val="tx2"/>
                  </a:solidFill>
                  <a:latin typeface="Calibri" panose="020F0502020204030204" pitchFamily="34" charset="0"/>
                  <a:cs typeface="Calibri" panose="020F0502020204030204" pitchFamily="34" charset="0"/>
                </a:rPr>
                <a:t>Recommendations</a:t>
              </a:r>
            </a:p>
          </p:txBody>
        </p:sp>
      </p:grpSp>
    </p:spTree>
    <p:extLst>
      <p:ext uri="{BB962C8B-B14F-4D97-AF65-F5344CB8AC3E}">
        <p14:creationId xmlns:p14="http://schemas.microsoft.com/office/powerpoint/2010/main" val="314656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5723F-5C53-2038-BAEE-54A80927AE6E}"/>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5A22BE0D-110F-A390-648E-0D1CF30B69E3}"/>
              </a:ext>
            </a:extLst>
          </p:cNvPr>
          <p:cNvGrpSpPr/>
          <p:nvPr/>
        </p:nvGrpSpPr>
        <p:grpSpPr>
          <a:xfrm>
            <a:off x="0" y="0"/>
            <a:ext cx="12192000" cy="1025193"/>
            <a:chOff x="0" y="293673"/>
            <a:chExt cx="9144000" cy="731520"/>
          </a:xfrm>
          <a:solidFill>
            <a:schemeClr val="accent4">
              <a:lumMod val="50000"/>
            </a:schemeClr>
          </a:solidFill>
        </p:grpSpPr>
        <p:sp>
          <p:nvSpPr>
            <p:cNvPr id="32" name="Rectangle 31">
              <a:extLst>
                <a:ext uri="{FF2B5EF4-FFF2-40B4-BE49-F238E27FC236}">
                  <a16:creationId xmlns:a16="http://schemas.microsoft.com/office/drawing/2014/main" id="{742E455B-B52E-E21D-F5FE-1DE358568E39}"/>
                </a:ext>
              </a:extLst>
            </p:cNvPr>
            <p:cNvSpPr/>
            <p:nvPr/>
          </p:nvSpPr>
          <p:spPr>
            <a:xfrm>
              <a:off x="0" y="293673"/>
              <a:ext cx="914400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9122A850-ABD4-B8CE-1F1C-D9E2745551A6}"/>
                </a:ext>
              </a:extLst>
            </p:cNvPr>
            <p:cNvSpPr txBox="1">
              <a:spLocks/>
            </p:cNvSpPr>
            <p:nvPr/>
          </p:nvSpPr>
          <p:spPr>
            <a:xfrm>
              <a:off x="0" y="299596"/>
              <a:ext cx="9143999" cy="724344"/>
            </a:xfrm>
            <a:prstGeom prst="rect">
              <a:avLst/>
            </a:prstGeom>
            <a:grp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000" b="1" cap="none" dirty="0">
                  <a:solidFill>
                    <a:schemeClr val="bg1"/>
                  </a:solidFill>
                  <a:latin typeface="Calibri" panose="020F0502020204030204" pitchFamily="34" charset="0"/>
                </a:rPr>
                <a:t>Funded Regions Submit Data For Selected Strategies</a:t>
              </a:r>
            </a:p>
          </p:txBody>
        </p:sp>
      </p:grpSp>
      <p:grpSp>
        <p:nvGrpSpPr>
          <p:cNvPr id="22" name="Group 21">
            <a:extLst>
              <a:ext uri="{FF2B5EF4-FFF2-40B4-BE49-F238E27FC236}">
                <a16:creationId xmlns:a16="http://schemas.microsoft.com/office/drawing/2014/main" id="{882FE49D-7E3E-64A0-4311-E47AE3739ACA}"/>
              </a:ext>
            </a:extLst>
          </p:cNvPr>
          <p:cNvGrpSpPr>
            <a:grpSpLocks/>
          </p:cNvGrpSpPr>
          <p:nvPr/>
        </p:nvGrpSpPr>
        <p:grpSpPr bwMode="auto">
          <a:xfrm>
            <a:off x="1624703" y="1297412"/>
            <a:ext cx="731520" cy="731520"/>
            <a:chOff x="0" y="0"/>
            <a:chExt cx="7346" cy="7190"/>
          </a:xfrm>
          <a:solidFill>
            <a:schemeClr val="tx2">
              <a:lumMod val="75000"/>
            </a:schemeClr>
          </a:solidFill>
        </p:grpSpPr>
        <p:sp>
          <p:nvSpPr>
            <p:cNvPr id="23" name="Oval 22">
              <a:extLst>
                <a:ext uri="{FF2B5EF4-FFF2-40B4-BE49-F238E27FC236}">
                  <a16:creationId xmlns:a16="http://schemas.microsoft.com/office/drawing/2014/main" id="{8BAFCF99-B897-353A-0DBE-A54E3BB8F950}"/>
                </a:ext>
              </a:extLst>
            </p:cNvPr>
            <p:cNvSpPr>
              <a:spLocks/>
            </p:cNvSpPr>
            <p:nvPr/>
          </p:nvSpPr>
          <p:spPr bwMode="auto">
            <a:xfrm>
              <a:off x="0" y="0"/>
              <a:ext cx="7346" cy="7190"/>
            </a:xfrm>
            <a:prstGeom prst="ellipse">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pic>
          <p:nvPicPr>
            <p:cNvPr id="24" name="Graphic 29" descr="Rope Knot outline">
              <a:extLst>
                <a:ext uri="{FF2B5EF4-FFF2-40B4-BE49-F238E27FC236}">
                  <a16:creationId xmlns:a16="http://schemas.microsoft.com/office/drawing/2014/main" id="{A2858654-82AE-3DDC-B870-F398D593F6E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56" y="1097"/>
              <a:ext cx="5328" cy="5023"/>
            </a:xfrm>
            <a:prstGeom prst="rect">
              <a:avLst/>
            </a:prstGeom>
            <a:grpFill/>
          </p:spPr>
        </p:pic>
      </p:grpSp>
      <p:sp>
        <p:nvSpPr>
          <p:cNvPr id="2" name="Title 1">
            <a:extLst>
              <a:ext uri="{FF2B5EF4-FFF2-40B4-BE49-F238E27FC236}">
                <a16:creationId xmlns:a16="http://schemas.microsoft.com/office/drawing/2014/main" id="{26144F01-47C4-71CB-D45F-7009810E7DF9}"/>
              </a:ext>
            </a:extLst>
          </p:cNvPr>
          <p:cNvSpPr txBox="1">
            <a:spLocks/>
          </p:cNvSpPr>
          <p:nvPr/>
        </p:nvSpPr>
        <p:spPr>
          <a:xfrm>
            <a:off x="2598030" y="1120155"/>
            <a:ext cx="7653780" cy="1015136"/>
          </a:xfrm>
          <a:prstGeom prst="rect">
            <a:avLst/>
          </a:prstGeom>
          <a:no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r>
              <a:rPr lang="en-US" sz="2800" cap="none" dirty="0">
                <a:solidFill>
                  <a:schemeClr val="tx2"/>
                </a:solidFill>
                <a:latin typeface="Calibri" panose="020F0502020204030204" pitchFamily="34" charset="0"/>
              </a:rPr>
              <a:t>Establish linkages to care </a:t>
            </a:r>
            <a:r>
              <a:rPr lang="en-US" sz="2800" cap="none" dirty="0">
                <a:solidFill>
                  <a:schemeClr val="accent1"/>
                </a:solidFill>
                <a:latin typeface="Calibri" panose="020F0502020204030204" pitchFamily="34" charset="0"/>
              </a:rPr>
              <a:t>(N = 4)</a:t>
            </a:r>
          </a:p>
        </p:txBody>
      </p:sp>
      <p:grpSp>
        <p:nvGrpSpPr>
          <p:cNvPr id="7" name="Group 6">
            <a:extLst>
              <a:ext uri="{FF2B5EF4-FFF2-40B4-BE49-F238E27FC236}">
                <a16:creationId xmlns:a16="http://schemas.microsoft.com/office/drawing/2014/main" id="{49CF49E1-BDF3-5E58-F54D-3D17EA27526F}"/>
              </a:ext>
            </a:extLst>
          </p:cNvPr>
          <p:cNvGrpSpPr>
            <a:grpSpLocks/>
          </p:cNvGrpSpPr>
          <p:nvPr/>
        </p:nvGrpSpPr>
        <p:grpSpPr bwMode="auto">
          <a:xfrm>
            <a:off x="1624703" y="2177567"/>
            <a:ext cx="731520" cy="731520"/>
            <a:chOff x="0" y="0"/>
            <a:chExt cx="7346" cy="7190"/>
          </a:xfrm>
          <a:solidFill>
            <a:schemeClr val="tx2">
              <a:lumMod val="75000"/>
            </a:schemeClr>
          </a:solidFill>
        </p:grpSpPr>
        <p:sp>
          <p:nvSpPr>
            <p:cNvPr id="8" name="Oval 7">
              <a:extLst>
                <a:ext uri="{FF2B5EF4-FFF2-40B4-BE49-F238E27FC236}">
                  <a16:creationId xmlns:a16="http://schemas.microsoft.com/office/drawing/2014/main" id="{E5933AB0-251A-A4D1-B6F6-5F67507E3820}"/>
                </a:ext>
              </a:extLst>
            </p:cNvPr>
            <p:cNvSpPr>
              <a:spLocks/>
            </p:cNvSpPr>
            <p:nvPr/>
          </p:nvSpPr>
          <p:spPr bwMode="auto">
            <a:xfrm>
              <a:off x="0" y="0"/>
              <a:ext cx="7346" cy="7190"/>
            </a:xfrm>
            <a:prstGeom prst="ellipse">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pic>
          <p:nvPicPr>
            <p:cNvPr id="9" name="Graphic 25" descr="Firefighter female outline">
              <a:extLst>
                <a:ext uri="{FF2B5EF4-FFF2-40B4-BE49-F238E27FC236}">
                  <a16:creationId xmlns:a16="http://schemas.microsoft.com/office/drawing/2014/main" id="{0072464F-02A5-E0D0-F164-FC7EA264E002}"/>
                </a:ext>
              </a:extLst>
            </p:cNvPr>
            <p:cNvPicPr>
              <a:picLocks/>
            </p:cNvPicPr>
            <p:nvPr/>
          </p:nvPicPr>
          <p:blipFill>
            <a:blip r:embed="rId4">
              <a:extLst>
                <a:ext uri="{BEBA8EAE-BF5A-486C-A8C5-ECC9F3942E4B}">
                  <a14:imgProps xmlns:a14="http://schemas.microsoft.com/office/drawing/2010/main">
                    <a14:imgLayer r:embed="rId5">
                      <a14:imgEffect>
                        <a14:backgroundRemoval t="4948" b="89844" l="9896" r="89844">
                          <a14:foregroundMark x1="69271" y1="65885" x2="69271" y2="65885"/>
                          <a14:foregroundMark x1="75781" y1="72656" x2="75781" y2="72656"/>
                          <a14:foregroundMark x1="74479" y1="73958" x2="74479" y2="73958"/>
                          <a14:foregroundMark x1="70573" y1="72656" x2="70573" y2="72656"/>
                          <a14:foregroundMark x1="45833" y1="88802" x2="45833" y2="88802"/>
                          <a14:foregroundMark x1="27865" y1="72656" x2="27865" y2="72656"/>
                          <a14:foregroundMark x1="27865" y1="75260" x2="27865" y2="75260"/>
                          <a14:foregroundMark x1="73177" y1="73958" x2="73177" y2="73958"/>
                          <a14:foregroundMark x1="73177" y1="73958" x2="73177" y2="73958"/>
                          <a14:foregroundMark x1="48438" y1="4948" x2="48438" y2="4948"/>
                          <a14:foregroundMark x1="73177" y1="73958" x2="73177" y2="73958"/>
                          <a14:foregroundMark x1="73177" y1="73958" x2="73177" y2="73958"/>
                          <a14:foregroundMark x1="73177" y1="75260" x2="73177" y2="75260"/>
                          <a14:backgroundMark x1="88542" y1="45573" x2="88542" y2="45573"/>
                          <a14:backgroundMark x1="88542" y1="45573" x2="88542" y2="45573"/>
                          <a14:backgroundMark x1="88542" y1="45573" x2="88542" y2="45573"/>
                          <a14:backgroundMark x1="88542" y1="45573" x2="88542" y2="45573"/>
                        </a14:backgroundRemoval>
                      </a14:imgEffect>
                    </a14:imgLayer>
                  </a14:imgProps>
                </a:ext>
                <a:ext uri="{28A0092B-C50C-407E-A947-70E740481C1C}">
                  <a14:useLocalDpi xmlns:a14="http://schemas.microsoft.com/office/drawing/2010/main" val="0"/>
                </a:ext>
              </a:extLst>
            </a:blip>
            <a:srcRect/>
            <a:stretch>
              <a:fillRect/>
            </a:stretch>
          </p:blipFill>
          <p:spPr bwMode="auto">
            <a:xfrm>
              <a:off x="1005" y="1148"/>
              <a:ext cx="5367" cy="5018"/>
            </a:xfrm>
            <a:prstGeom prst="rect">
              <a:avLst/>
            </a:prstGeom>
            <a:grpFill/>
          </p:spPr>
        </p:pic>
      </p:grpSp>
      <p:grpSp>
        <p:nvGrpSpPr>
          <p:cNvPr id="10" name="Group 9">
            <a:extLst>
              <a:ext uri="{FF2B5EF4-FFF2-40B4-BE49-F238E27FC236}">
                <a16:creationId xmlns:a16="http://schemas.microsoft.com/office/drawing/2014/main" id="{5C27BD21-76E1-0BB8-9A25-5F2F3694134D}"/>
              </a:ext>
            </a:extLst>
          </p:cNvPr>
          <p:cNvGrpSpPr>
            <a:grpSpLocks/>
          </p:cNvGrpSpPr>
          <p:nvPr/>
        </p:nvGrpSpPr>
        <p:grpSpPr bwMode="auto">
          <a:xfrm>
            <a:off x="1624703" y="3057722"/>
            <a:ext cx="731520" cy="731520"/>
            <a:chOff x="0" y="0"/>
            <a:chExt cx="7346" cy="7190"/>
          </a:xfrm>
          <a:solidFill>
            <a:schemeClr val="tx2">
              <a:lumMod val="75000"/>
            </a:schemeClr>
          </a:solidFill>
        </p:grpSpPr>
        <p:sp>
          <p:nvSpPr>
            <p:cNvPr id="11" name="Oval 10">
              <a:extLst>
                <a:ext uri="{FF2B5EF4-FFF2-40B4-BE49-F238E27FC236}">
                  <a16:creationId xmlns:a16="http://schemas.microsoft.com/office/drawing/2014/main" id="{05F0C10D-6CC0-78F9-6EA6-939428C8A965}"/>
                </a:ext>
              </a:extLst>
            </p:cNvPr>
            <p:cNvSpPr>
              <a:spLocks noChangeArrowheads="1"/>
            </p:cNvSpPr>
            <p:nvPr/>
          </p:nvSpPr>
          <p:spPr bwMode="auto">
            <a:xfrm>
              <a:off x="0" y="0"/>
              <a:ext cx="7346" cy="7190"/>
            </a:xfrm>
            <a:prstGeom prst="ellipse">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pic>
          <p:nvPicPr>
            <p:cNvPr id="12" name="Graphic 35" descr="Shield Tick outline">
              <a:extLst>
                <a:ext uri="{FF2B5EF4-FFF2-40B4-BE49-F238E27FC236}">
                  <a16:creationId xmlns:a16="http://schemas.microsoft.com/office/drawing/2014/main" id="{1A8E6DDA-2733-0196-4215-9F9AEB551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0" y="1072"/>
              <a:ext cx="5075" cy="5075"/>
            </a:xfrm>
            <a:prstGeom prst="rect">
              <a:avLst/>
            </a:prstGeom>
            <a:grpFill/>
          </p:spPr>
        </p:pic>
      </p:grpSp>
      <p:grpSp>
        <p:nvGrpSpPr>
          <p:cNvPr id="13" name="Group 12">
            <a:extLst>
              <a:ext uri="{FF2B5EF4-FFF2-40B4-BE49-F238E27FC236}">
                <a16:creationId xmlns:a16="http://schemas.microsoft.com/office/drawing/2014/main" id="{4EEDBF01-2653-1930-D560-6AD9A1787890}"/>
              </a:ext>
            </a:extLst>
          </p:cNvPr>
          <p:cNvGrpSpPr>
            <a:grpSpLocks/>
          </p:cNvGrpSpPr>
          <p:nvPr/>
        </p:nvGrpSpPr>
        <p:grpSpPr bwMode="auto">
          <a:xfrm>
            <a:off x="1624703" y="3936904"/>
            <a:ext cx="731520" cy="731520"/>
            <a:chOff x="8456" y="1332"/>
            <a:chExt cx="1152" cy="1128"/>
          </a:xfrm>
          <a:solidFill>
            <a:schemeClr val="tx2">
              <a:lumMod val="75000"/>
            </a:schemeClr>
          </a:solidFill>
        </p:grpSpPr>
        <p:sp>
          <p:nvSpPr>
            <p:cNvPr id="14" name="Oval 13">
              <a:extLst>
                <a:ext uri="{FF2B5EF4-FFF2-40B4-BE49-F238E27FC236}">
                  <a16:creationId xmlns:a16="http://schemas.microsoft.com/office/drawing/2014/main" id="{4656E16B-2BB7-4734-7B61-B32CB02AE376}"/>
                </a:ext>
              </a:extLst>
            </p:cNvPr>
            <p:cNvSpPr>
              <a:spLocks noChangeArrowheads="1"/>
            </p:cNvSpPr>
            <p:nvPr/>
          </p:nvSpPr>
          <p:spPr bwMode="auto">
            <a:xfrm>
              <a:off x="8456" y="1332"/>
              <a:ext cx="1152" cy="1128"/>
            </a:xfrm>
            <a:prstGeom prst="ellipse">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dirty="0"/>
            </a:p>
          </p:txBody>
        </p:sp>
        <p:pic>
          <p:nvPicPr>
            <p:cNvPr id="15" name="Graphic 44" descr="Hospital outline">
              <a:extLst>
                <a:ext uri="{FF2B5EF4-FFF2-40B4-BE49-F238E27FC236}">
                  <a16:creationId xmlns:a16="http://schemas.microsoft.com/office/drawing/2014/main" id="{7B831A00-6D8B-5AFC-051C-74C6498282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6" y="1494"/>
              <a:ext cx="720" cy="721"/>
            </a:xfrm>
            <a:prstGeom prst="rect">
              <a:avLst/>
            </a:prstGeom>
            <a:grpFill/>
          </p:spPr>
        </p:pic>
      </p:grpSp>
      <p:grpSp>
        <p:nvGrpSpPr>
          <p:cNvPr id="16" name="Group 15">
            <a:extLst>
              <a:ext uri="{FF2B5EF4-FFF2-40B4-BE49-F238E27FC236}">
                <a16:creationId xmlns:a16="http://schemas.microsoft.com/office/drawing/2014/main" id="{12DE52E2-9D20-CD3C-112E-FB2C4C209FB9}"/>
              </a:ext>
            </a:extLst>
          </p:cNvPr>
          <p:cNvGrpSpPr/>
          <p:nvPr/>
        </p:nvGrpSpPr>
        <p:grpSpPr>
          <a:xfrm>
            <a:off x="1624703" y="4816086"/>
            <a:ext cx="731520" cy="731520"/>
            <a:chOff x="-1580941" y="-461325"/>
            <a:chExt cx="1151465" cy="1180761"/>
          </a:xfrm>
        </p:grpSpPr>
        <p:sp>
          <p:nvSpPr>
            <p:cNvPr id="17" name="Oval 16">
              <a:extLst>
                <a:ext uri="{FF2B5EF4-FFF2-40B4-BE49-F238E27FC236}">
                  <a16:creationId xmlns:a16="http://schemas.microsoft.com/office/drawing/2014/main" id="{4BD6043C-A5B4-F42A-4059-485E76DDDA1A}"/>
                </a:ext>
              </a:extLst>
            </p:cNvPr>
            <p:cNvSpPr/>
            <p:nvPr/>
          </p:nvSpPr>
          <p:spPr>
            <a:xfrm>
              <a:off x="-1580941" y="-461325"/>
              <a:ext cx="1151465" cy="118076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8" name="Graphic 2" descr="Network with solid fill">
              <a:extLst>
                <a:ext uri="{FF2B5EF4-FFF2-40B4-BE49-F238E27FC236}">
                  <a16:creationId xmlns:a16="http://schemas.microsoft.com/office/drawing/2014/main" id="{D51EF336-6756-7CFD-54DB-DF7CA53D5E0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416976" y="-289232"/>
              <a:ext cx="810447" cy="810446"/>
            </a:xfrm>
            <a:prstGeom prst="rect">
              <a:avLst/>
            </a:prstGeom>
          </p:spPr>
        </p:pic>
      </p:grpSp>
      <p:grpSp>
        <p:nvGrpSpPr>
          <p:cNvPr id="19" name="Group 18">
            <a:extLst>
              <a:ext uri="{FF2B5EF4-FFF2-40B4-BE49-F238E27FC236}">
                <a16:creationId xmlns:a16="http://schemas.microsoft.com/office/drawing/2014/main" id="{254B11DD-A888-E821-EE47-042DB13D8160}"/>
              </a:ext>
            </a:extLst>
          </p:cNvPr>
          <p:cNvGrpSpPr/>
          <p:nvPr/>
        </p:nvGrpSpPr>
        <p:grpSpPr>
          <a:xfrm>
            <a:off x="1624703" y="5695268"/>
            <a:ext cx="731520" cy="731520"/>
            <a:chOff x="-1566676" y="-390334"/>
            <a:chExt cx="790041" cy="750441"/>
          </a:xfrm>
        </p:grpSpPr>
        <p:sp>
          <p:nvSpPr>
            <p:cNvPr id="20" name="Oval 19">
              <a:extLst>
                <a:ext uri="{FF2B5EF4-FFF2-40B4-BE49-F238E27FC236}">
                  <a16:creationId xmlns:a16="http://schemas.microsoft.com/office/drawing/2014/main" id="{24E9B6BA-FD57-3F5C-BE12-3294CA9B7C81}"/>
                </a:ext>
              </a:extLst>
            </p:cNvPr>
            <p:cNvSpPr/>
            <p:nvPr/>
          </p:nvSpPr>
          <p:spPr>
            <a:xfrm>
              <a:off x="-1566676" y="-374263"/>
              <a:ext cx="790041" cy="734370"/>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1" name="Graphic 2" descr="Schoolhouse with solid fill">
              <a:extLst>
                <a:ext uri="{FF2B5EF4-FFF2-40B4-BE49-F238E27FC236}">
                  <a16:creationId xmlns:a16="http://schemas.microsoft.com/office/drawing/2014/main" id="{8FE26F6F-71D3-7953-FFC1-B8F8A602C3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06049" y="-390334"/>
              <a:ext cx="658368" cy="658369"/>
            </a:xfrm>
            <a:prstGeom prst="rect">
              <a:avLst/>
            </a:prstGeom>
          </p:spPr>
        </p:pic>
      </p:grpSp>
      <p:sp>
        <p:nvSpPr>
          <p:cNvPr id="25" name="Title 1">
            <a:extLst>
              <a:ext uri="{FF2B5EF4-FFF2-40B4-BE49-F238E27FC236}">
                <a16:creationId xmlns:a16="http://schemas.microsoft.com/office/drawing/2014/main" id="{62558EB6-233E-7F20-256F-84D6A9C6E3D3}"/>
              </a:ext>
            </a:extLst>
          </p:cNvPr>
          <p:cNvSpPr txBox="1">
            <a:spLocks/>
          </p:cNvSpPr>
          <p:nvPr/>
        </p:nvSpPr>
        <p:spPr>
          <a:xfrm>
            <a:off x="2595240" y="1960315"/>
            <a:ext cx="9596760" cy="1015136"/>
          </a:xfrm>
          <a:prstGeom prst="rect">
            <a:avLst/>
          </a:prstGeom>
          <a:no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r>
              <a:rPr lang="en-US" sz="2800" cap="none" dirty="0">
                <a:solidFill>
                  <a:schemeClr val="tx2"/>
                </a:solidFill>
                <a:latin typeface="Calibri" panose="020F0502020204030204" pitchFamily="34" charset="0"/>
              </a:rPr>
              <a:t>Partner with public safety and first responders </a:t>
            </a:r>
            <a:r>
              <a:rPr lang="en-US" sz="2800" cap="none" dirty="0">
                <a:solidFill>
                  <a:schemeClr val="accent1"/>
                </a:solidFill>
                <a:latin typeface="Calibri" panose="020F0502020204030204" pitchFamily="34" charset="0"/>
              </a:rPr>
              <a:t>(N = 5)</a:t>
            </a:r>
          </a:p>
        </p:txBody>
      </p:sp>
      <p:sp>
        <p:nvSpPr>
          <p:cNvPr id="26" name="Title 1">
            <a:extLst>
              <a:ext uri="{FF2B5EF4-FFF2-40B4-BE49-F238E27FC236}">
                <a16:creationId xmlns:a16="http://schemas.microsoft.com/office/drawing/2014/main" id="{15AD3738-AB40-6822-690E-1A89B1973080}"/>
              </a:ext>
            </a:extLst>
          </p:cNvPr>
          <p:cNvSpPr txBox="1">
            <a:spLocks/>
          </p:cNvSpPr>
          <p:nvPr/>
        </p:nvSpPr>
        <p:spPr>
          <a:xfrm>
            <a:off x="2595238" y="2893762"/>
            <a:ext cx="9131323" cy="1015136"/>
          </a:xfrm>
          <a:prstGeom prst="rect">
            <a:avLst/>
          </a:prstGeom>
          <a:no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r>
              <a:rPr lang="en-US" sz="2800" cap="none" dirty="0">
                <a:solidFill>
                  <a:schemeClr val="tx2"/>
                </a:solidFill>
                <a:latin typeface="Calibri" panose="020F0502020204030204" pitchFamily="34" charset="0"/>
              </a:rPr>
              <a:t>Empower individuals to make safer choices and prevention messaging </a:t>
            </a:r>
            <a:r>
              <a:rPr lang="en-US" sz="2800" cap="none" dirty="0">
                <a:solidFill>
                  <a:schemeClr val="accent1"/>
                </a:solidFill>
                <a:latin typeface="Calibri" panose="020F0502020204030204" pitchFamily="34" charset="0"/>
              </a:rPr>
              <a:t>(N = 5)</a:t>
            </a:r>
          </a:p>
        </p:txBody>
      </p:sp>
      <p:sp>
        <p:nvSpPr>
          <p:cNvPr id="36" name="Title 1">
            <a:extLst>
              <a:ext uri="{FF2B5EF4-FFF2-40B4-BE49-F238E27FC236}">
                <a16:creationId xmlns:a16="http://schemas.microsoft.com/office/drawing/2014/main" id="{D7CFFE4A-9437-1AFC-311F-ED2176F86468}"/>
              </a:ext>
            </a:extLst>
          </p:cNvPr>
          <p:cNvSpPr txBox="1">
            <a:spLocks/>
          </p:cNvSpPr>
          <p:nvPr/>
        </p:nvSpPr>
        <p:spPr>
          <a:xfrm>
            <a:off x="2598030" y="3768183"/>
            <a:ext cx="7653780" cy="1015136"/>
          </a:xfrm>
          <a:prstGeom prst="rect">
            <a:avLst/>
          </a:prstGeom>
          <a:no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r>
              <a:rPr lang="en-US" sz="2800" cap="none" dirty="0">
                <a:solidFill>
                  <a:schemeClr val="tx2"/>
                </a:solidFill>
                <a:latin typeface="Calibri" panose="020F0502020204030204" pitchFamily="34" charset="0"/>
              </a:rPr>
              <a:t>Support providers and health systems </a:t>
            </a:r>
            <a:r>
              <a:rPr lang="en-US" sz="2800" cap="none" dirty="0">
                <a:solidFill>
                  <a:schemeClr val="accent1"/>
                </a:solidFill>
                <a:latin typeface="Calibri" panose="020F0502020204030204" pitchFamily="34" charset="0"/>
              </a:rPr>
              <a:t>(N = 1)</a:t>
            </a:r>
          </a:p>
        </p:txBody>
      </p:sp>
      <p:sp>
        <p:nvSpPr>
          <p:cNvPr id="37" name="Title 1">
            <a:extLst>
              <a:ext uri="{FF2B5EF4-FFF2-40B4-BE49-F238E27FC236}">
                <a16:creationId xmlns:a16="http://schemas.microsoft.com/office/drawing/2014/main" id="{C064DF03-DAE1-BCCD-1B3E-0B09829BE5C0}"/>
              </a:ext>
            </a:extLst>
          </p:cNvPr>
          <p:cNvSpPr txBox="1">
            <a:spLocks/>
          </p:cNvSpPr>
          <p:nvPr/>
        </p:nvSpPr>
        <p:spPr>
          <a:xfrm>
            <a:off x="2595238" y="4668424"/>
            <a:ext cx="8711193" cy="1015136"/>
          </a:xfrm>
          <a:prstGeom prst="rect">
            <a:avLst/>
          </a:prstGeom>
          <a:no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r>
              <a:rPr lang="en-US" sz="2800" cap="none" dirty="0">
                <a:solidFill>
                  <a:schemeClr val="tx2"/>
                </a:solidFill>
                <a:latin typeface="Calibri" panose="020F0502020204030204" pitchFamily="34" charset="0"/>
              </a:rPr>
              <a:t>Expand local infrastructure for outreach in underserved and diverse populations </a:t>
            </a:r>
            <a:r>
              <a:rPr lang="en-US" sz="2800" cap="none" dirty="0">
                <a:solidFill>
                  <a:schemeClr val="accent1"/>
                </a:solidFill>
                <a:latin typeface="Calibri" panose="020F0502020204030204" pitchFamily="34" charset="0"/>
              </a:rPr>
              <a:t>(N = 1)</a:t>
            </a:r>
          </a:p>
        </p:txBody>
      </p:sp>
      <p:sp>
        <p:nvSpPr>
          <p:cNvPr id="38" name="Title 1">
            <a:extLst>
              <a:ext uri="{FF2B5EF4-FFF2-40B4-BE49-F238E27FC236}">
                <a16:creationId xmlns:a16="http://schemas.microsoft.com/office/drawing/2014/main" id="{9D8F41DD-CA62-19B9-F9C6-C9DD2368B632}"/>
              </a:ext>
            </a:extLst>
          </p:cNvPr>
          <p:cNvSpPr txBox="1">
            <a:spLocks/>
          </p:cNvSpPr>
          <p:nvPr/>
        </p:nvSpPr>
        <p:spPr>
          <a:xfrm>
            <a:off x="2595238" y="5636165"/>
            <a:ext cx="9217820" cy="1015136"/>
          </a:xfrm>
          <a:prstGeom prst="rect">
            <a:avLst/>
          </a:prstGeom>
          <a:no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r>
              <a:rPr lang="en-US" sz="2800" cap="none" dirty="0">
                <a:solidFill>
                  <a:schemeClr val="tx2"/>
                </a:solidFill>
                <a:latin typeface="Calibri" panose="020F0502020204030204" pitchFamily="34" charset="0"/>
              </a:rPr>
              <a:t>Expand local infrastructure for school-based prevention programs </a:t>
            </a:r>
            <a:r>
              <a:rPr lang="en-US" sz="2800" cap="none" dirty="0">
                <a:solidFill>
                  <a:schemeClr val="accent1"/>
                </a:solidFill>
                <a:latin typeface="Calibri" panose="020F0502020204030204" pitchFamily="34" charset="0"/>
              </a:rPr>
              <a:t>(N = 4)</a:t>
            </a:r>
          </a:p>
        </p:txBody>
      </p:sp>
    </p:spTree>
    <p:extLst>
      <p:ext uri="{BB962C8B-B14F-4D97-AF65-F5344CB8AC3E}">
        <p14:creationId xmlns:p14="http://schemas.microsoft.com/office/powerpoint/2010/main" val="209305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187B7-44FD-6FE0-96CD-7294DC166FCF}"/>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20725105-9198-A683-3A72-3F8AADA7520E}"/>
              </a:ext>
            </a:extLst>
          </p:cNvPr>
          <p:cNvGrpSpPr/>
          <p:nvPr/>
        </p:nvGrpSpPr>
        <p:grpSpPr>
          <a:xfrm>
            <a:off x="0" y="0"/>
            <a:ext cx="12192000" cy="1025193"/>
            <a:chOff x="0" y="293673"/>
            <a:chExt cx="9144000" cy="731520"/>
          </a:xfrm>
          <a:solidFill>
            <a:schemeClr val="accent4">
              <a:lumMod val="50000"/>
            </a:schemeClr>
          </a:solidFill>
        </p:grpSpPr>
        <p:sp>
          <p:nvSpPr>
            <p:cNvPr id="32" name="Rectangle 31">
              <a:extLst>
                <a:ext uri="{FF2B5EF4-FFF2-40B4-BE49-F238E27FC236}">
                  <a16:creationId xmlns:a16="http://schemas.microsoft.com/office/drawing/2014/main" id="{A467E7A1-1C64-7F2C-2A8E-59D162D1802D}"/>
                </a:ext>
              </a:extLst>
            </p:cNvPr>
            <p:cNvSpPr/>
            <p:nvPr/>
          </p:nvSpPr>
          <p:spPr>
            <a:xfrm>
              <a:off x="0" y="293673"/>
              <a:ext cx="914400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AA25B313-37C7-F625-8EA0-2B48FAB37E30}"/>
                </a:ext>
              </a:extLst>
            </p:cNvPr>
            <p:cNvSpPr txBox="1">
              <a:spLocks/>
            </p:cNvSpPr>
            <p:nvPr/>
          </p:nvSpPr>
          <p:spPr>
            <a:xfrm>
              <a:off x="204538" y="299596"/>
              <a:ext cx="8722895" cy="724344"/>
            </a:xfrm>
            <a:prstGeom prst="rect">
              <a:avLst/>
            </a:prstGeom>
            <a:grp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Establish linkages to care</a:t>
              </a:r>
            </a:p>
          </p:txBody>
        </p:sp>
      </p:grpSp>
      <p:grpSp>
        <p:nvGrpSpPr>
          <p:cNvPr id="22" name="Group 21">
            <a:extLst>
              <a:ext uri="{FF2B5EF4-FFF2-40B4-BE49-F238E27FC236}">
                <a16:creationId xmlns:a16="http://schemas.microsoft.com/office/drawing/2014/main" id="{17B2C32E-FBFF-80D9-1DD5-60966001ABB0}"/>
              </a:ext>
            </a:extLst>
          </p:cNvPr>
          <p:cNvGrpSpPr>
            <a:grpSpLocks/>
          </p:cNvGrpSpPr>
          <p:nvPr/>
        </p:nvGrpSpPr>
        <p:grpSpPr bwMode="auto">
          <a:xfrm>
            <a:off x="193330" y="1228825"/>
            <a:ext cx="1554480" cy="1554480"/>
            <a:chOff x="0" y="0"/>
            <a:chExt cx="7346" cy="7190"/>
          </a:xfrm>
          <a:solidFill>
            <a:schemeClr val="tx2">
              <a:lumMod val="75000"/>
            </a:schemeClr>
          </a:solidFill>
        </p:grpSpPr>
        <p:sp>
          <p:nvSpPr>
            <p:cNvPr id="23" name="Oval 22">
              <a:extLst>
                <a:ext uri="{FF2B5EF4-FFF2-40B4-BE49-F238E27FC236}">
                  <a16:creationId xmlns:a16="http://schemas.microsoft.com/office/drawing/2014/main" id="{7DE06863-11CB-BFB9-9BEF-30C7B2D32276}"/>
                </a:ext>
              </a:extLst>
            </p:cNvPr>
            <p:cNvSpPr>
              <a:spLocks/>
            </p:cNvSpPr>
            <p:nvPr/>
          </p:nvSpPr>
          <p:spPr bwMode="auto">
            <a:xfrm>
              <a:off x="0" y="0"/>
              <a:ext cx="7346" cy="7190"/>
            </a:xfrm>
            <a:prstGeom prst="ellipse">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pic>
          <p:nvPicPr>
            <p:cNvPr id="24" name="Graphic 29" descr="Rope Knot outline">
              <a:extLst>
                <a:ext uri="{FF2B5EF4-FFF2-40B4-BE49-F238E27FC236}">
                  <a16:creationId xmlns:a16="http://schemas.microsoft.com/office/drawing/2014/main" id="{DC9715A1-8C27-06BC-E557-FD8220BD951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56" y="1097"/>
              <a:ext cx="5328" cy="5023"/>
            </a:xfrm>
            <a:prstGeom prst="rect">
              <a:avLst/>
            </a:prstGeom>
            <a:grpFill/>
          </p:spPr>
        </p:pic>
      </p:grpSp>
      <p:sp>
        <p:nvSpPr>
          <p:cNvPr id="4" name="TextBox 3">
            <a:extLst>
              <a:ext uri="{FF2B5EF4-FFF2-40B4-BE49-F238E27FC236}">
                <a16:creationId xmlns:a16="http://schemas.microsoft.com/office/drawing/2014/main" id="{5B6F3175-9843-9980-FC91-F44448BF05A8}"/>
              </a:ext>
            </a:extLst>
          </p:cNvPr>
          <p:cNvSpPr txBox="1"/>
          <p:nvPr/>
        </p:nvSpPr>
        <p:spPr>
          <a:xfrm>
            <a:off x="1983664" y="1223679"/>
            <a:ext cx="9716513" cy="892552"/>
          </a:xfrm>
          <a:prstGeom prst="rect">
            <a:avLst/>
          </a:prstGeom>
          <a:noFill/>
        </p:spPr>
        <p:txBody>
          <a:bodyPr wrap="square">
            <a:spAutoFit/>
          </a:bodyPr>
          <a:lstStyle/>
          <a:p>
            <a:r>
              <a:rPr lang="en-US" sz="2600" dirty="0"/>
              <a:t>Ensure people are connected to the care they need by leveraging systems and upstream prevention efforts. </a:t>
            </a:r>
          </a:p>
        </p:txBody>
      </p:sp>
      <p:sp>
        <p:nvSpPr>
          <p:cNvPr id="5" name="TextBox 4">
            <a:extLst>
              <a:ext uri="{FF2B5EF4-FFF2-40B4-BE49-F238E27FC236}">
                <a16:creationId xmlns:a16="http://schemas.microsoft.com/office/drawing/2014/main" id="{C6E58968-BC6F-C830-7156-B6000C5F0D1A}"/>
              </a:ext>
            </a:extLst>
          </p:cNvPr>
          <p:cNvSpPr txBox="1"/>
          <p:nvPr/>
        </p:nvSpPr>
        <p:spPr>
          <a:xfrm>
            <a:off x="9882115" y="6386805"/>
            <a:ext cx="2133600" cy="369332"/>
          </a:xfrm>
          <a:prstGeom prst="rect">
            <a:avLst/>
          </a:prstGeom>
          <a:noFill/>
        </p:spPr>
        <p:txBody>
          <a:bodyPr wrap="square" rtlCol="0">
            <a:spAutoFit/>
          </a:bodyPr>
          <a:lstStyle/>
          <a:p>
            <a:r>
              <a:rPr lang="en-US" dirty="0"/>
              <a:t>N=4 funded regions</a:t>
            </a:r>
          </a:p>
        </p:txBody>
      </p:sp>
      <p:grpSp>
        <p:nvGrpSpPr>
          <p:cNvPr id="6" name="Group 5">
            <a:extLst>
              <a:ext uri="{FF2B5EF4-FFF2-40B4-BE49-F238E27FC236}">
                <a16:creationId xmlns:a16="http://schemas.microsoft.com/office/drawing/2014/main" id="{1F658B99-8FE2-59D6-4E36-A4633B75DADF}"/>
              </a:ext>
            </a:extLst>
          </p:cNvPr>
          <p:cNvGrpSpPr/>
          <p:nvPr/>
        </p:nvGrpSpPr>
        <p:grpSpPr>
          <a:xfrm>
            <a:off x="1954531" y="2160892"/>
            <a:ext cx="9948714" cy="4504188"/>
            <a:chOff x="1954531" y="2160892"/>
            <a:chExt cx="9948714" cy="4504188"/>
          </a:xfrm>
        </p:grpSpPr>
        <p:grpSp>
          <p:nvGrpSpPr>
            <p:cNvPr id="27" name="Group 26">
              <a:extLst>
                <a:ext uri="{FF2B5EF4-FFF2-40B4-BE49-F238E27FC236}">
                  <a16:creationId xmlns:a16="http://schemas.microsoft.com/office/drawing/2014/main" id="{677EF50D-1AA2-9F74-F6F2-21A18BFA3346}"/>
                </a:ext>
              </a:extLst>
            </p:cNvPr>
            <p:cNvGrpSpPr>
              <a:grpSpLocks/>
            </p:cNvGrpSpPr>
            <p:nvPr/>
          </p:nvGrpSpPr>
          <p:grpSpPr>
            <a:xfrm>
              <a:off x="1983665" y="2160892"/>
              <a:ext cx="9919580" cy="4119697"/>
              <a:chOff x="-232583" y="-370381"/>
              <a:chExt cx="7053413" cy="5031422"/>
            </a:xfrm>
          </p:grpSpPr>
          <p:sp>
            <p:nvSpPr>
              <p:cNvPr id="28" name="TextBox 18">
                <a:extLst>
                  <a:ext uri="{FF2B5EF4-FFF2-40B4-BE49-F238E27FC236}">
                    <a16:creationId xmlns:a16="http://schemas.microsoft.com/office/drawing/2014/main" id="{7BA0DCD8-0D33-42A6-5CE4-AE32B3E05B0B}"/>
                  </a:ext>
                </a:extLst>
              </p:cNvPr>
              <p:cNvSpPr txBox="1">
                <a:spLocks/>
              </p:cNvSpPr>
              <p:nvPr/>
            </p:nvSpPr>
            <p:spPr>
              <a:xfrm>
                <a:off x="396894" y="0"/>
                <a:ext cx="6423936" cy="4661041"/>
              </a:xfrm>
              <a:prstGeom prst="rect">
                <a:avLst/>
              </a:prstGeom>
              <a:noFill/>
            </p:spPr>
            <p:txBody>
              <a:bodyPr wrap="square">
                <a:spAutoFit/>
              </a:bodyPr>
              <a:lstStyle/>
              <a:p>
                <a:pPr marL="0" marR="0">
                  <a:spcBef>
                    <a:spcPts val="0"/>
                  </a:spcBef>
                  <a:spcAft>
                    <a:spcPts val="0"/>
                  </a:spcAft>
                  <a:tabLst>
                    <a:tab pos="457200" algn="l"/>
                  </a:tabLst>
                </a:pPr>
                <a:r>
                  <a:rPr lang="en-US" sz="2200" kern="1200" dirty="0">
                    <a:solidFill>
                      <a:srgbClr val="000000"/>
                    </a:solidFill>
                    <a:effectLst/>
                    <a:ea typeface="Calibri" panose="020F0502020204030204" pitchFamily="34" charset="0"/>
                    <a:cs typeface="Times New Roman" panose="02020603050405020304" pitchFamily="18" charset="0"/>
                  </a:rPr>
                  <a:t>C</a:t>
                </a:r>
                <a:r>
                  <a:rPr lang="en-US" sz="2200" kern="1200" dirty="0">
                    <a:solidFill>
                      <a:srgbClr val="404040"/>
                    </a:solidFill>
                    <a:effectLst/>
                    <a:ea typeface="Calibri" panose="020F0502020204030204" pitchFamily="34" charset="0"/>
                    <a:cs typeface="Times New Roman" panose="02020603050405020304" pitchFamily="18" charset="0"/>
                  </a:rPr>
                  <a:t>onducted</a:t>
                </a:r>
                <a:r>
                  <a:rPr lang="en-US" sz="2200" kern="1200" dirty="0">
                    <a:solidFill>
                      <a:srgbClr val="EC8902"/>
                    </a:solidFill>
                    <a:effectLst/>
                    <a:ea typeface="Calibri" panose="020F0502020204030204" pitchFamily="34" charset="0"/>
                    <a:cs typeface="Times New Roman" panose="02020603050405020304" pitchFamily="18" charset="0"/>
                  </a:rPr>
                  <a:t> </a:t>
                </a:r>
                <a:r>
                  <a:rPr lang="en-US" sz="2200" b="1" kern="1200" dirty="0">
                    <a:solidFill>
                      <a:srgbClr val="EC8902"/>
                    </a:solidFill>
                    <a:effectLst/>
                    <a:ea typeface="Calibri" panose="020F0502020204030204" pitchFamily="34" charset="0"/>
                    <a:cs typeface="Times New Roman" panose="02020603050405020304" pitchFamily="18" charset="0"/>
                  </a:rPr>
                  <a:t>50 coordinator meetings</a:t>
                </a:r>
                <a:r>
                  <a:rPr lang="en-US" sz="2200" b="1" kern="1200" dirty="0">
                    <a:solidFill>
                      <a:srgbClr val="B06601"/>
                    </a:solidFill>
                    <a:effectLst/>
                    <a:ea typeface="Calibri" panose="020F0502020204030204" pitchFamily="34" charset="0"/>
                    <a:cs typeface="Times New Roman" panose="02020603050405020304" pitchFamily="18" charset="0"/>
                  </a:rPr>
                  <a:t> </a:t>
                </a:r>
                <a:r>
                  <a:rPr lang="en-US" sz="2200" kern="1200" dirty="0">
                    <a:solidFill>
                      <a:srgbClr val="404040"/>
                    </a:solidFill>
                    <a:effectLst/>
                    <a:ea typeface="Calibri" panose="020F0502020204030204" pitchFamily="34" charset="0"/>
                    <a:cs typeface="Times New Roman" panose="02020603050405020304" pitchFamily="18" charset="0"/>
                  </a:rPr>
                  <a:t>and engaged </a:t>
                </a:r>
                <a:r>
                  <a:rPr lang="en-US" sz="2200" b="1" kern="1200" dirty="0">
                    <a:solidFill>
                      <a:srgbClr val="EC8902"/>
                    </a:solidFill>
                    <a:effectLst/>
                    <a:ea typeface="Calibri" panose="020F0502020204030204" pitchFamily="34" charset="0"/>
                    <a:cs typeface="Times New Roman" panose="02020603050405020304" pitchFamily="18" charset="0"/>
                  </a:rPr>
                  <a:t>169</a:t>
                </a:r>
                <a:r>
                  <a:rPr lang="en-US" sz="2200" b="1" kern="1200" dirty="0">
                    <a:solidFill>
                      <a:srgbClr val="B06601"/>
                    </a:solidFill>
                    <a:effectLst/>
                    <a:ea typeface="Calibri" panose="020F0502020204030204" pitchFamily="34" charset="0"/>
                    <a:cs typeface="Times New Roman" panose="02020603050405020304" pitchFamily="18" charset="0"/>
                  </a:rPr>
                  <a:t> </a:t>
                </a:r>
                <a:r>
                  <a:rPr lang="en-US" sz="2200" b="1" kern="1200" dirty="0">
                    <a:solidFill>
                      <a:srgbClr val="EC8902"/>
                    </a:solidFill>
                    <a:effectLst/>
                    <a:ea typeface="Calibri" panose="020F0502020204030204" pitchFamily="34" charset="0"/>
                    <a:cs typeface="Times New Roman" panose="02020603050405020304" pitchFamily="18" charset="0"/>
                  </a:rPr>
                  <a:t>key partners</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200" kern="1200" dirty="0">
                    <a:solidFill>
                      <a:srgbClr val="000000"/>
                    </a:solidFill>
                    <a:effectLst/>
                    <a:ea typeface="Calibri" panose="020F0502020204030204" pitchFamily="34"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200" kern="1200" dirty="0">
                    <a:solidFill>
                      <a:srgbClr val="404040"/>
                    </a:solidFill>
                    <a:effectLst/>
                    <a:ea typeface="Calibri" panose="020F0502020204030204" pitchFamily="34" charset="0"/>
                    <a:cs typeface="Times New Roman" panose="02020603050405020304" pitchFamily="18" charset="0"/>
                  </a:rPr>
                  <a:t>Completed </a:t>
                </a:r>
                <a:r>
                  <a:rPr lang="en-US" sz="2200" b="1" kern="1200" dirty="0">
                    <a:solidFill>
                      <a:srgbClr val="EC8902"/>
                    </a:solidFill>
                    <a:effectLst/>
                    <a:ea typeface="Calibri" panose="020F0502020204030204" pitchFamily="34" charset="0"/>
                    <a:cs typeface="Times New Roman" panose="02020603050405020304" pitchFamily="18" charset="0"/>
                  </a:rPr>
                  <a:t>58 dissemination activities</a:t>
                </a:r>
                <a:r>
                  <a:rPr lang="en-US" sz="2200" b="1" kern="1200" dirty="0">
                    <a:solidFill>
                      <a:srgbClr val="B06601"/>
                    </a:solidFill>
                    <a:effectLst/>
                    <a:ea typeface="Calibri" panose="020F0502020204030204" pitchFamily="34" charset="0"/>
                    <a:cs typeface="Times New Roman" panose="02020603050405020304" pitchFamily="18" charset="0"/>
                  </a:rPr>
                  <a:t> </a:t>
                </a:r>
                <a:r>
                  <a:rPr lang="en-US" sz="2200" kern="1200" dirty="0">
                    <a:solidFill>
                      <a:srgbClr val="404040"/>
                    </a:solidFill>
                    <a:effectLst/>
                    <a:ea typeface="Calibri" panose="020F0502020204030204" pitchFamily="34" charset="0"/>
                    <a:cs typeface="Times New Roman" panose="02020603050405020304" pitchFamily="18" charset="0"/>
                  </a:rPr>
                  <a:t>to announce referral system and share data and resources</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200" kern="1200" dirty="0">
                    <a:solidFill>
                      <a:srgbClr val="000000"/>
                    </a:solidFill>
                    <a:effectLst/>
                    <a:ea typeface="Calibri" panose="020F0502020204030204" pitchFamily="34"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200" kern="1200" dirty="0">
                    <a:solidFill>
                      <a:srgbClr val="404040"/>
                    </a:solidFill>
                    <a:effectLst/>
                    <a:ea typeface="Calibri" panose="020F0502020204030204" pitchFamily="34" charset="0"/>
                    <a:cs typeface="Times New Roman" panose="02020603050405020304" pitchFamily="18" charset="0"/>
                  </a:rPr>
                  <a:t>Provided support in developing </a:t>
                </a:r>
                <a:r>
                  <a:rPr lang="en-US" sz="2200" b="1" kern="1200" dirty="0">
                    <a:solidFill>
                      <a:srgbClr val="EC8902"/>
                    </a:solidFill>
                    <a:effectLst/>
                    <a:ea typeface="Calibri" panose="020F0502020204030204" pitchFamily="34" charset="0"/>
                    <a:cs typeface="Times New Roman" panose="02020603050405020304" pitchFamily="18" charset="0"/>
                  </a:rPr>
                  <a:t>4 policies and procedures</a:t>
                </a:r>
                <a:r>
                  <a:rPr lang="en-US" sz="2200" b="1" kern="1200" dirty="0">
                    <a:solidFill>
                      <a:srgbClr val="B06601"/>
                    </a:solidFill>
                    <a:effectLst/>
                    <a:ea typeface="Calibri" panose="020F0502020204030204" pitchFamily="34" charset="0"/>
                    <a:cs typeface="Times New Roman" panose="02020603050405020304" pitchFamily="18" charset="0"/>
                  </a:rPr>
                  <a:t> </a:t>
                </a:r>
                <a:r>
                  <a:rPr lang="en-US" sz="2200" kern="1200" dirty="0">
                    <a:solidFill>
                      <a:srgbClr val="404040"/>
                    </a:solidFill>
                    <a:effectLst/>
                    <a:ea typeface="Calibri" panose="020F0502020204030204" pitchFamily="34" charset="0"/>
                    <a:cs typeface="Times New Roman" panose="02020603050405020304" pitchFamily="18" charset="0"/>
                  </a:rPr>
                  <a:t>to ensure sustainability of programming</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200" kern="1200" dirty="0">
                    <a:solidFill>
                      <a:srgbClr val="000000"/>
                    </a:solidFill>
                    <a:effectLst/>
                    <a:ea typeface="Calibri" panose="020F0502020204030204" pitchFamily="34"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200" kern="1200" dirty="0">
                    <a:solidFill>
                      <a:srgbClr val="404040"/>
                    </a:solidFill>
                    <a:effectLst/>
                    <a:ea typeface="Calibri" panose="020F0502020204030204" pitchFamily="34" charset="0"/>
                    <a:cs typeface="Times New Roman" panose="02020603050405020304" pitchFamily="18" charset="0"/>
                  </a:rPr>
                  <a:t>Peers engaged </a:t>
                </a:r>
                <a:r>
                  <a:rPr lang="en-US" sz="2200" b="1" kern="1200" dirty="0">
                    <a:solidFill>
                      <a:srgbClr val="EC8902"/>
                    </a:solidFill>
                    <a:effectLst/>
                    <a:ea typeface="Calibri" panose="020F0502020204030204" pitchFamily="34" charset="0"/>
                    <a:cs typeface="Times New Roman" panose="02020603050405020304" pitchFamily="18" charset="0"/>
                  </a:rPr>
                  <a:t>614 clients</a:t>
                </a:r>
                <a:r>
                  <a:rPr lang="en-US" sz="2200" kern="1200" dirty="0">
                    <a:solidFill>
                      <a:srgbClr val="000000"/>
                    </a:solidFill>
                    <a:effectLst/>
                    <a:ea typeface="Calibri" panose="020F0502020204030204" pitchFamily="34" charset="0"/>
                    <a:cs typeface="Times New Roman" panose="02020603050405020304" pitchFamily="18" charset="0"/>
                  </a:rPr>
                  <a:t> </a:t>
                </a:r>
                <a:r>
                  <a:rPr lang="en-US" sz="2200" kern="1200" dirty="0">
                    <a:solidFill>
                      <a:srgbClr val="404040"/>
                    </a:solidFill>
                    <a:effectLst/>
                    <a:ea typeface="Calibri" panose="020F0502020204030204" pitchFamily="34" charset="0"/>
                    <a:cs typeface="Times New Roman" panose="02020603050405020304" pitchFamily="18" charset="0"/>
                  </a:rPr>
                  <a:t>and referred </a:t>
                </a:r>
                <a:r>
                  <a:rPr lang="en-US" sz="2200" b="1" kern="1200" dirty="0">
                    <a:solidFill>
                      <a:srgbClr val="EC8902"/>
                    </a:solidFill>
                    <a:effectLst/>
                    <a:ea typeface="Calibri" panose="020F0502020204030204" pitchFamily="34" charset="0"/>
                    <a:cs typeface="Times New Roman" panose="02020603050405020304" pitchFamily="18" charset="0"/>
                  </a:rPr>
                  <a:t>310 clients</a:t>
                </a:r>
                <a:r>
                  <a:rPr lang="en-US" sz="2200" kern="1200" dirty="0">
                    <a:solidFill>
                      <a:srgbClr val="2E856E"/>
                    </a:solidFill>
                    <a:effectLst/>
                    <a:ea typeface="Calibri" panose="020F0502020204030204" pitchFamily="34" charset="0"/>
                    <a:cs typeface="Times New Roman" panose="02020603050405020304" pitchFamily="18" charset="0"/>
                  </a:rPr>
                  <a:t> </a:t>
                </a:r>
                <a:r>
                  <a:rPr lang="en-US" sz="2200" kern="1200" dirty="0">
                    <a:solidFill>
                      <a:srgbClr val="404040"/>
                    </a:solidFill>
                    <a:effectLst/>
                    <a:ea typeface="Calibri" panose="020F0502020204030204" pitchFamily="34" charset="0"/>
                    <a:cs typeface="Times New Roman" panose="02020603050405020304" pitchFamily="18" charset="0"/>
                  </a:rPr>
                  <a:t>to treatment and recovery</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200" kern="1200" dirty="0">
                    <a:solidFill>
                      <a:srgbClr val="000000"/>
                    </a:solidFill>
                    <a:effectLst/>
                    <a:ea typeface="Calibri" panose="020F0502020204030204" pitchFamily="34"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200" kern="1200" dirty="0">
                    <a:solidFill>
                      <a:srgbClr val="404040"/>
                    </a:solidFill>
                    <a:effectLst/>
                    <a:ea typeface="Calibri" panose="020F0502020204030204" pitchFamily="34" charset="0"/>
                    <a:cs typeface="Times New Roman" panose="02020603050405020304" pitchFamily="18" charset="0"/>
                  </a:rPr>
                  <a:t>Provided </a:t>
                </a:r>
                <a:r>
                  <a:rPr lang="en-US" sz="2200" b="1" kern="1200" dirty="0">
                    <a:solidFill>
                      <a:srgbClr val="EC8902"/>
                    </a:solidFill>
                    <a:effectLst/>
                    <a:ea typeface="Calibri" panose="020F0502020204030204" pitchFamily="34" charset="0"/>
                    <a:cs typeface="Times New Roman" panose="02020603050405020304" pitchFamily="18" charset="0"/>
                  </a:rPr>
                  <a:t>24 training events </a:t>
                </a:r>
                <a:r>
                  <a:rPr lang="en-US" sz="2200" kern="1200" dirty="0">
                    <a:solidFill>
                      <a:srgbClr val="404040"/>
                    </a:solidFill>
                    <a:effectLst/>
                    <a:ea typeface="Calibri" panose="020F0502020204030204" pitchFamily="34" charset="0"/>
                    <a:cs typeface="Times New Roman" panose="02020603050405020304" pitchFamily="18" charset="0"/>
                  </a:rPr>
                  <a:t>to </a:t>
                </a:r>
                <a:r>
                  <a:rPr lang="en-US" sz="2200" b="1" kern="1200" dirty="0">
                    <a:solidFill>
                      <a:srgbClr val="EC8902"/>
                    </a:solidFill>
                    <a:effectLst/>
                    <a:ea typeface="Calibri" panose="020F0502020204030204" pitchFamily="34" charset="0"/>
                    <a:cs typeface="Times New Roman" panose="02020603050405020304" pitchFamily="18" charset="0"/>
                  </a:rPr>
                  <a:t>327 people </a:t>
                </a:r>
                <a:endParaRPr lang="en-US" sz="2200" dirty="0">
                  <a:effectLst/>
                  <a:ea typeface="Calibri" panose="020F0502020204030204" pitchFamily="34" charset="0"/>
                  <a:cs typeface="Times New Roman" panose="02020603050405020304" pitchFamily="18" charset="0"/>
                </a:endParaRPr>
              </a:p>
            </p:txBody>
          </p:sp>
          <p:pic>
            <p:nvPicPr>
              <p:cNvPr id="29" name="Graphic 61" descr="Boardroom outline">
                <a:extLst>
                  <a:ext uri="{FF2B5EF4-FFF2-40B4-BE49-F238E27FC236}">
                    <a16:creationId xmlns:a16="http://schemas.microsoft.com/office/drawing/2014/main" id="{F45C27C2-C8C7-1B56-DF72-18FE539DACCA}"/>
                  </a:ext>
                </a:extLst>
              </p:cNvPr>
              <p:cNvPicPr>
                <a:picLocks/>
              </p:cNvPicPr>
              <p:nvPr/>
            </p:nvPicPr>
            <p:blipFill>
              <a:blip r:embed="rId4"/>
              <a:stretch>
                <a:fillRect/>
              </a:stretch>
            </p:blipFill>
            <p:spPr>
              <a:xfrm>
                <a:off x="-216531" y="-370381"/>
                <a:ext cx="662926" cy="1245016"/>
              </a:xfrm>
              <a:prstGeom prst="rect">
                <a:avLst/>
              </a:prstGeom>
            </p:spPr>
          </p:pic>
          <p:pic>
            <p:nvPicPr>
              <p:cNvPr id="31" name="Graphic 65" descr="Care outline">
                <a:extLst>
                  <a:ext uri="{FF2B5EF4-FFF2-40B4-BE49-F238E27FC236}">
                    <a16:creationId xmlns:a16="http://schemas.microsoft.com/office/drawing/2014/main" id="{564EF839-A2CD-9EC0-DEB7-450F3414D1FA}"/>
                  </a:ext>
                </a:extLst>
              </p:cNvPr>
              <p:cNvPicPr>
                <a:picLocks/>
              </p:cNvPicPr>
              <p:nvPr/>
            </p:nvPicPr>
            <p:blipFill>
              <a:blip r:embed="rId5"/>
              <a:stretch>
                <a:fillRect/>
              </a:stretch>
            </p:blipFill>
            <p:spPr>
              <a:xfrm>
                <a:off x="-93747" y="2967430"/>
                <a:ext cx="490643" cy="921462"/>
              </a:xfrm>
              <a:prstGeom prst="rect">
                <a:avLst/>
              </a:prstGeom>
            </p:spPr>
          </p:pic>
          <p:pic>
            <p:nvPicPr>
              <p:cNvPr id="33" name="Graphic 69" descr="Document outline">
                <a:extLst>
                  <a:ext uri="{FF2B5EF4-FFF2-40B4-BE49-F238E27FC236}">
                    <a16:creationId xmlns:a16="http://schemas.microsoft.com/office/drawing/2014/main" id="{3432962B-9064-9A48-6AF9-90852BE50A5B}"/>
                  </a:ext>
                </a:extLst>
              </p:cNvPr>
              <p:cNvPicPr>
                <a:picLocks/>
              </p:cNvPicPr>
              <p:nvPr/>
            </p:nvPicPr>
            <p:blipFill>
              <a:blip r:embed="rId6"/>
              <a:stretch>
                <a:fillRect/>
              </a:stretch>
            </p:blipFill>
            <p:spPr>
              <a:xfrm>
                <a:off x="-134882" y="1843750"/>
                <a:ext cx="531777" cy="998713"/>
              </a:xfrm>
              <a:prstGeom prst="rect">
                <a:avLst/>
              </a:prstGeom>
            </p:spPr>
          </p:pic>
          <p:pic>
            <p:nvPicPr>
              <p:cNvPr id="35" name="Graphic 72" descr="Share outline">
                <a:extLst>
                  <a:ext uri="{FF2B5EF4-FFF2-40B4-BE49-F238E27FC236}">
                    <a16:creationId xmlns:a16="http://schemas.microsoft.com/office/drawing/2014/main" id="{202512C8-0A48-8E05-862F-1C002CBEC2A7}"/>
                  </a:ext>
                </a:extLst>
              </p:cNvPr>
              <p:cNvPicPr>
                <a:picLocks/>
              </p:cNvPicPr>
              <p:nvPr/>
            </p:nvPicPr>
            <p:blipFill>
              <a:blip r:embed="rId7"/>
              <a:stretch>
                <a:fillRect/>
              </a:stretch>
            </p:blipFill>
            <p:spPr>
              <a:xfrm>
                <a:off x="-232583" y="517631"/>
                <a:ext cx="678976" cy="1275162"/>
              </a:xfrm>
              <a:prstGeom prst="rect">
                <a:avLst/>
              </a:prstGeom>
            </p:spPr>
          </p:pic>
        </p:grpSp>
        <p:pic>
          <p:nvPicPr>
            <p:cNvPr id="3" name="Graphic 2" descr="Teacher outline">
              <a:extLst>
                <a:ext uri="{FF2B5EF4-FFF2-40B4-BE49-F238E27FC236}">
                  <a16:creationId xmlns:a16="http://schemas.microsoft.com/office/drawing/2014/main" id="{DDD81590-D83F-1FFB-DFBE-50DEC7715F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54531" y="5750680"/>
              <a:ext cx="914400" cy="914400"/>
            </a:xfrm>
            <a:prstGeom prst="rect">
              <a:avLst/>
            </a:prstGeom>
          </p:spPr>
        </p:pic>
      </p:grpSp>
    </p:spTree>
    <p:extLst>
      <p:ext uri="{BB962C8B-B14F-4D97-AF65-F5344CB8AC3E}">
        <p14:creationId xmlns:p14="http://schemas.microsoft.com/office/powerpoint/2010/main" val="327585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9A824-7EBB-AFD0-7B7B-DD324708D859}"/>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BA4AF434-F4EF-0FA6-65C9-7E142F26E052}"/>
              </a:ext>
            </a:extLst>
          </p:cNvPr>
          <p:cNvGrpSpPr/>
          <p:nvPr/>
        </p:nvGrpSpPr>
        <p:grpSpPr>
          <a:xfrm>
            <a:off x="0" y="0"/>
            <a:ext cx="12192000" cy="1063804"/>
            <a:chOff x="0" y="293673"/>
            <a:chExt cx="9144000" cy="759071"/>
          </a:xfrm>
          <a:solidFill>
            <a:schemeClr val="accent4">
              <a:lumMod val="50000"/>
            </a:schemeClr>
          </a:solidFill>
        </p:grpSpPr>
        <p:sp>
          <p:nvSpPr>
            <p:cNvPr id="32" name="Rectangle 31">
              <a:extLst>
                <a:ext uri="{FF2B5EF4-FFF2-40B4-BE49-F238E27FC236}">
                  <a16:creationId xmlns:a16="http://schemas.microsoft.com/office/drawing/2014/main" id="{4663C4B5-5F8A-50C8-C004-EACCAC0ACB03}"/>
                </a:ext>
              </a:extLst>
            </p:cNvPr>
            <p:cNvSpPr/>
            <p:nvPr/>
          </p:nvSpPr>
          <p:spPr>
            <a:xfrm>
              <a:off x="0" y="293673"/>
              <a:ext cx="9144000" cy="75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269C56F1-7761-75EF-08FD-44B9457C5D1E}"/>
                </a:ext>
              </a:extLst>
            </p:cNvPr>
            <p:cNvSpPr txBox="1">
              <a:spLocks/>
            </p:cNvSpPr>
            <p:nvPr/>
          </p:nvSpPr>
          <p:spPr>
            <a:xfrm>
              <a:off x="0" y="308659"/>
              <a:ext cx="9143999" cy="744085"/>
            </a:xfrm>
            <a:prstGeom prst="rect">
              <a:avLst/>
            </a:prstGeom>
            <a:grp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Partner with public safety and first responders</a:t>
              </a:r>
            </a:p>
          </p:txBody>
        </p:sp>
      </p:grpSp>
      <p:grpSp>
        <p:nvGrpSpPr>
          <p:cNvPr id="36" name="Group 35">
            <a:extLst>
              <a:ext uri="{FF2B5EF4-FFF2-40B4-BE49-F238E27FC236}">
                <a16:creationId xmlns:a16="http://schemas.microsoft.com/office/drawing/2014/main" id="{BA66872D-FF94-A0D4-9C03-C7A9955475DD}"/>
              </a:ext>
            </a:extLst>
          </p:cNvPr>
          <p:cNvGrpSpPr>
            <a:grpSpLocks/>
          </p:cNvGrpSpPr>
          <p:nvPr/>
        </p:nvGrpSpPr>
        <p:grpSpPr bwMode="auto">
          <a:xfrm>
            <a:off x="1343371" y="4102758"/>
            <a:ext cx="1554480" cy="1554480"/>
            <a:chOff x="0" y="0"/>
            <a:chExt cx="7346" cy="7190"/>
          </a:xfrm>
          <a:solidFill>
            <a:schemeClr val="tx2">
              <a:lumMod val="75000"/>
            </a:schemeClr>
          </a:solidFill>
        </p:grpSpPr>
        <p:sp>
          <p:nvSpPr>
            <p:cNvPr id="37" name="Oval 36">
              <a:extLst>
                <a:ext uri="{FF2B5EF4-FFF2-40B4-BE49-F238E27FC236}">
                  <a16:creationId xmlns:a16="http://schemas.microsoft.com/office/drawing/2014/main" id="{FEF77E5E-A248-EABF-A379-2C03D8AA830A}"/>
                </a:ext>
              </a:extLst>
            </p:cNvPr>
            <p:cNvSpPr>
              <a:spLocks/>
            </p:cNvSpPr>
            <p:nvPr/>
          </p:nvSpPr>
          <p:spPr bwMode="auto">
            <a:xfrm>
              <a:off x="0" y="0"/>
              <a:ext cx="7346" cy="7190"/>
            </a:xfrm>
            <a:prstGeom prst="ellipse">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pic>
          <p:nvPicPr>
            <p:cNvPr id="38" name="Graphic 25" descr="Firefighter female outline">
              <a:extLst>
                <a:ext uri="{FF2B5EF4-FFF2-40B4-BE49-F238E27FC236}">
                  <a16:creationId xmlns:a16="http://schemas.microsoft.com/office/drawing/2014/main" id="{9C3A31B2-5CDB-D1C5-8774-5DCBCFB2C0AA}"/>
                </a:ext>
              </a:extLst>
            </p:cNvPr>
            <p:cNvPicPr>
              <a:picLocks/>
            </p:cNvPicPr>
            <p:nvPr/>
          </p:nvPicPr>
          <p:blipFill>
            <a:blip r:embed="rId3">
              <a:extLst>
                <a:ext uri="{BEBA8EAE-BF5A-486C-A8C5-ECC9F3942E4B}">
                  <a14:imgProps xmlns:a14="http://schemas.microsoft.com/office/drawing/2010/main">
                    <a14:imgLayer r:embed="rId4">
                      <a14:imgEffect>
                        <a14:backgroundRemoval t="4948" b="89844" l="9896" r="89844">
                          <a14:foregroundMark x1="69271" y1="65885" x2="69271" y2="65885"/>
                          <a14:foregroundMark x1="75781" y1="72656" x2="75781" y2="72656"/>
                          <a14:foregroundMark x1="74479" y1="73958" x2="74479" y2="73958"/>
                          <a14:foregroundMark x1="70573" y1="72656" x2="70573" y2="72656"/>
                          <a14:foregroundMark x1="45833" y1="88802" x2="45833" y2="88802"/>
                          <a14:foregroundMark x1="27865" y1="72656" x2="27865" y2="72656"/>
                          <a14:foregroundMark x1="27865" y1="75260" x2="27865" y2="75260"/>
                          <a14:foregroundMark x1="73177" y1="73958" x2="73177" y2="73958"/>
                          <a14:foregroundMark x1="73177" y1="73958" x2="73177" y2="73958"/>
                          <a14:foregroundMark x1="48438" y1="4948" x2="48438" y2="4948"/>
                          <a14:foregroundMark x1="73177" y1="73958" x2="73177" y2="73958"/>
                          <a14:foregroundMark x1="73177" y1="73958" x2="73177" y2="73958"/>
                          <a14:foregroundMark x1="73177" y1="75260" x2="73177" y2="75260"/>
                          <a14:backgroundMark x1="88542" y1="45573" x2="88542" y2="45573"/>
                          <a14:backgroundMark x1="88542" y1="45573" x2="88542" y2="45573"/>
                          <a14:backgroundMark x1="88542" y1="45573" x2="88542" y2="45573"/>
                          <a14:backgroundMark x1="88542" y1="45573" x2="88542" y2="45573"/>
                        </a14:backgroundRemoval>
                      </a14:imgEffect>
                    </a14:imgLayer>
                  </a14:imgProps>
                </a:ext>
                <a:ext uri="{28A0092B-C50C-407E-A947-70E740481C1C}">
                  <a14:useLocalDpi xmlns:a14="http://schemas.microsoft.com/office/drawing/2010/main" val="0"/>
                </a:ext>
              </a:extLst>
            </a:blip>
            <a:srcRect/>
            <a:stretch>
              <a:fillRect/>
            </a:stretch>
          </p:blipFill>
          <p:spPr bwMode="auto">
            <a:xfrm>
              <a:off x="1005" y="1148"/>
              <a:ext cx="5367" cy="5018"/>
            </a:xfrm>
            <a:prstGeom prst="rect">
              <a:avLst/>
            </a:prstGeom>
            <a:grpFill/>
          </p:spPr>
        </p:pic>
      </p:grpSp>
      <p:sp>
        <p:nvSpPr>
          <p:cNvPr id="4" name="TextBox 3">
            <a:extLst>
              <a:ext uri="{FF2B5EF4-FFF2-40B4-BE49-F238E27FC236}">
                <a16:creationId xmlns:a16="http://schemas.microsoft.com/office/drawing/2014/main" id="{7FB2AF7E-7A9B-928A-FD39-993F809A8C36}"/>
              </a:ext>
            </a:extLst>
          </p:cNvPr>
          <p:cNvSpPr txBox="1"/>
          <p:nvPr/>
        </p:nvSpPr>
        <p:spPr>
          <a:xfrm>
            <a:off x="291068" y="1683872"/>
            <a:ext cx="4184303" cy="2092881"/>
          </a:xfrm>
          <a:prstGeom prst="rect">
            <a:avLst/>
          </a:prstGeom>
          <a:noFill/>
        </p:spPr>
        <p:txBody>
          <a:bodyPr wrap="square">
            <a:spAutoFit/>
          </a:bodyPr>
          <a:lstStyle/>
          <a:p>
            <a:r>
              <a:rPr lang="en-US" sz="2600" dirty="0"/>
              <a:t>Develop new and/or enhance existing partnerships with public safety partners to improve data sharing and advance prevention efforts.</a:t>
            </a:r>
          </a:p>
        </p:txBody>
      </p:sp>
      <p:sp>
        <p:nvSpPr>
          <p:cNvPr id="5" name="TextBox 4">
            <a:extLst>
              <a:ext uri="{FF2B5EF4-FFF2-40B4-BE49-F238E27FC236}">
                <a16:creationId xmlns:a16="http://schemas.microsoft.com/office/drawing/2014/main" id="{89008C82-91E7-B5AD-1FEB-D7071BFCD9E0}"/>
              </a:ext>
            </a:extLst>
          </p:cNvPr>
          <p:cNvSpPr txBox="1"/>
          <p:nvPr/>
        </p:nvSpPr>
        <p:spPr>
          <a:xfrm>
            <a:off x="9882115" y="6386805"/>
            <a:ext cx="2133600" cy="369332"/>
          </a:xfrm>
          <a:prstGeom prst="rect">
            <a:avLst/>
          </a:prstGeom>
          <a:noFill/>
        </p:spPr>
        <p:txBody>
          <a:bodyPr wrap="square" rtlCol="0">
            <a:spAutoFit/>
          </a:bodyPr>
          <a:lstStyle/>
          <a:p>
            <a:r>
              <a:rPr lang="en-US" dirty="0"/>
              <a:t>N=5 funded regions</a:t>
            </a:r>
          </a:p>
        </p:txBody>
      </p:sp>
      <p:grpSp>
        <p:nvGrpSpPr>
          <p:cNvPr id="6" name="Group 5">
            <a:extLst>
              <a:ext uri="{FF2B5EF4-FFF2-40B4-BE49-F238E27FC236}">
                <a16:creationId xmlns:a16="http://schemas.microsoft.com/office/drawing/2014/main" id="{1115C958-CF9D-89DB-BA6B-95BCE7256558}"/>
              </a:ext>
            </a:extLst>
          </p:cNvPr>
          <p:cNvGrpSpPr/>
          <p:nvPr/>
        </p:nvGrpSpPr>
        <p:grpSpPr>
          <a:xfrm>
            <a:off x="4568937" y="1434042"/>
            <a:ext cx="7398652" cy="5058395"/>
            <a:chOff x="4617063" y="1792390"/>
            <a:chExt cx="7398652" cy="5058395"/>
          </a:xfrm>
        </p:grpSpPr>
        <p:grpSp>
          <p:nvGrpSpPr>
            <p:cNvPr id="43" name="Group 42">
              <a:extLst>
                <a:ext uri="{FF2B5EF4-FFF2-40B4-BE49-F238E27FC236}">
                  <a16:creationId xmlns:a16="http://schemas.microsoft.com/office/drawing/2014/main" id="{EC23E099-B370-D0AD-CF57-84F888CA1CFF}"/>
                </a:ext>
              </a:extLst>
            </p:cNvPr>
            <p:cNvGrpSpPr>
              <a:grpSpLocks/>
            </p:cNvGrpSpPr>
            <p:nvPr/>
          </p:nvGrpSpPr>
          <p:grpSpPr>
            <a:xfrm>
              <a:off x="4617063" y="1792390"/>
              <a:ext cx="7398652" cy="5058395"/>
              <a:chOff x="-769600" y="-222053"/>
              <a:chExt cx="4159239" cy="4432553"/>
            </a:xfrm>
          </p:grpSpPr>
          <p:sp>
            <p:nvSpPr>
              <p:cNvPr id="44" name="TextBox 83">
                <a:extLst>
                  <a:ext uri="{FF2B5EF4-FFF2-40B4-BE49-F238E27FC236}">
                    <a16:creationId xmlns:a16="http://schemas.microsoft.com/office/drawing/2014/main" id="{B576C211-3B56-0552-D8DB-CDF3A826A14C}"/>
                  </a:ext>
                </a:extLst>
              </p:cNvPr>
              <p:cNvSpPr txBox="1">
                <a:spLocks/>
              </p:cNvSpPr>
              <p:nvPr/>
            </p:nvSpPr>
            <p:spPr>
              <a:xfrm>
                <a:off x="-60536" y="-77688"/>
                <a:ext cx="3450175" cy="4288188"/>
              </a:xfrm>
              <a:prstGeom prst="rect">
                <a:avLst/>
              </a:prstGeom>
              <a:noFill/>
            </p:spPr>
            <p:txBody>
              <a:bodyPr wrap="square">
                <a:spAutoFit/>
              </a:bodyPr>
              <a:lstStyle/>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Conducted </a:t>
                </a:r>
                <a:r>
                  <a:rPr lang="en-US" sz="2400" b="1" kern="1200" dirty="0">
                    <a:solidFill>
                      <a:srgbClr val="EC8902"/>
                    </a:solidFill>
                    <a:effectLst/>
                    <a:ea typeface="Calibri" panose="020F0502020204030204" pitchFamily="34" charset="0"/>
                    <a:cs typeface="Times New Roman" panose="02020603050405020304" pitchFamily="18" charset="0"/>
                  </a:rPr>
                  <a:t>73 coordination meetings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and engaged </a:t>
                </a:r>
                <a:r>
                  <a:rPr lang="en-US" sz="2400" b="1" kern="1200" dirty="0">
                    <a:solidFill>
                      <a:srgbClr val="EC8902"/>
                    </a:solidFill>
                    <a:effectLst/>
                    <a:ea typeface="Calibri" panose="020F0502020204030204" pitchFamily="34" charset="0"/>
                    <a:cs typeface="Times New Roman" panose="02020603050405020304" pitchFamily="18" charset="0"/>
                  </a:rPr>
                  <a:t>78 key partners</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kern="1200" dirty="0">
                    <a:solidFill>
                      <a:srgbClr val="000000"/>
                    </a:solidFill>
                    <a:effectLst/>
                    <a:highlight>
                      <a:srgbClr val="FFFF00"/>
                    </a:highligh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kern="1200" dirty="0">
                    <a:solidFill>
                      <a:srgbClr val="404040"/>
                    </a:solidFill>
                    <a:effectLst/>
                    <a:ea typeface="Calibri" panose="020F0502020204030204" pitchFamily="34" charset="0"/>
                    <a:cs typeface="Times New Roman" panose="02020603050405020304" pitchFamily="18" charset="0"/>
                  </a:rPr>
                  <a:t>Completed </a:t>
                </a:r>
                <a:r>
                  <a:rPr lang="en-US" sz="2400" b="1" kern="1200" dirty="0">
                    <a:solidFill>
                      <a:srgbClr val="EC8902"/>
                    </a:solidFill>
                    <a:effectLst/>
                    <a:ea typeface="Calibri" panose="020F0502020204030204" pitchFamily="34" charset="0"/>
                    <a:cs typeface="Times New Roman" panose="02020603050405020304" pitchFamily="18" charset="0"/>
                  </a:rPr>
                  <a:t>65 dissemination activities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to share resources with key partners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kern="1200"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kern="1200" dirty="0">
                    <a:solidFill>
                      <a:srgbClr val="404040"/>
                    </a:solidFill>
                    <a:effectLst/>
                    <a:ea typeface="Calibri" panose="020F0502020204030204" pitchFamily="34" charset="0"/>
                    <a:cs typeface="Times New Roman" panose="02020603050405020304" pitchFamily="18" charset="0"/>
                  </a:rPr>
                  <a:t>Supported </a:t>
                </a:r>
                <a:r>
                  <a:rPr lang="en-US" sz="2400" b="1" kern="1200" dirty="0">
                    <a:solidFill>
                      <a:srgbClr val="EC8902"/>
                    </a:solidFill>
                    <a:effectLst/>
                    <a:ea typeface="Calibri" panose="020F0502020204030204" pitchFamily="34" charset="0"/>
                    <a:cs typeface="Times New Roman" panose="02020603050405020304" pitchFamily="18" charset="0"/>
                  </a:rPr>
                  <a:t>47 first responder agencies</a:t>
                </a:r>
                <a:r>
                  <a:rPr lang="en-US" sz="2400"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through ODMAP sign up or workflow policy development</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kern="1200"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kern="1200" dirty="0">
                    <a:solidFill>
                      <a:srgbClr val="404040"/>
                    </a:solidFill>
                    <a:effectLst/>
                    <a:ea typeface="Calibri" panose="020F0502020204030204" pitchFamily="34" charset="0"/>
                    <a:cs typeface="Times New Roman" panose="02020603050405020304" pitchFamily="18" charset="0"/>
                  </a:rPr>
                  <a:t>Engaged </a:t>
                </a:r>
                <a:r>
                  <a:rPr lang="en-US" sz="2400" b="1" kern="1200" dirty="0">
                    <a:solidFill>
                      <a:srgbClr val="EC8902"/>
                    </a:solidFill>
                    <a:effectLst/>
                    <a:ea typeface="Calibri" panose="020F0502020204030204" pitchFamily="34" charset="0"/>
                    <a:cs typeface="Times New Roman" panose="02020603050405020304" pitchFamily="18" charset="0"/>
                  </a:rPr>
                  <a:t>72 first responder agency</a:t>
                </a:r>
                <a:r>
                  <a:rPr lang="en-US" sz="2400"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partnerships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kern="1200"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kern="1200"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pic>
            <p:nvPicPr>
              <p:cNvPr id="45" name="Graphic 48" descr="Share outline">
                <a:extLst>
                  <a:ext uri="{FF2B5EF4-FFF2-40B4-BE49-F238E27FC236}">
                    <a16:creationId xmlns:a16="http://schemas.microsoft.com/office/drawing/2014/main" id="{DDF4E370-7856-3F29-1D14-CF767311CE45}"/>
                  </a:ext>
                </a:extLst>
              </p:cNvPr>
              <p:cNvPicPr>
                <a:picLocks/>
              </p:cNvPicPr>
              <p:nvPr/>
            </p:nvPicPr>
            <p:blipFill>
              <a:blip r:embed="rId5"/>
              <a:stretch>
                <a:fillRect/>
              </a:stretch>
            </p:blipFill>
            <p:spPr>
              <a:xfrm>
                <a:off x="-769600" y="746604"/>
                <a:ext cx="692689" cy="1081396"/>
              </a:xfrm>
              <a:prstGeom prst="rect">
                <a:avLst/>
              </a:prstGeom>
            </p:spPr>
          </p:pic>
          <p:pic>
            <p:nvPicPr>
              <p:cNvPr id="46" name="Graphic 51" descr="Boardroom outline">
                <a:extLst>
                  <a:ext uri="{FF2B5EF4-FFF2-40B4-BE49-F238E27FC236}">
                    <a16:creationId xmlns:a16="http://schemas.microsoft.com/office/drawing/2014/main" id="{55AAFD97-825C-1779-CA14-79DCDE007AED}"/>
                  </a:ext>
                </a:extLst>
              </p:cNvPr>
              <p:cNvPicPr>
                <a:picLocks/>
              </p:cNvPicPr>
              <p:nvPr/>
            </p:nvPicPr>
            <p:blipFill>
              <a:blip r:embed="rId6"/>
              <a:stretch>
                <a:fillRect/>
              </a:stretch>
            </p:blipFill>
            <p:spPr>
              <a:xfrm>
                <a:off x="-753225" y="-222053"/>
                <a:ext cx="676314" cy="1055833"/>
              </a:xfrm>
              <a:prstGeom prst="rect">
                <a:avLst/>
              </a:prstGeom>
            </p:spPr>
          </p:pic>
          <p:pic>
            <p:nvPicPr>
              <p:cNvPr id="47" name="Graphic 52" descr="Document outline">
                <a:extLst>
                  <a:ext uri="{FF2B5EF4-FFF2-40B4-BE49-F238E27FC236}">
                    <a16:creationId xmlns:a16="http://schemas.microsoft.com/office/drawing/2014/main" id="{2860A7EC-0079-644A-D381-6547ED4C3B26}"/>
                  </a:ext>
                </a:extLst>
              </p:cNvPr>
              <p:cNvPicPr>
                <a:picLocks/>
              </p:cNvPicPr>
              <p:nvPr/>
            </p:nvPicPr>
            <p:blipFill>
              <a:blip r:embed="rId7"/>
              <a:stretch>
                <a:fillRect/>
              </a:stretch>
            </p:blipFill>
            <p:spPr>
              <a:xfrm>
                <a:off x="-672089" y="1962349"/>
                <a:ext cx="542516" cy="846954"/>
              </a:xfrm>
              <a:prstGeom prst="rect">
                <a:avLst/>
              </a:prstGeom>
            </p:spPr>
          </p:pic>
        </p:grpSp>
        <p:pic>
          <p:nvPicPr>
            <p:cNvPr id="3" name="Graphic 2" descr="Handshake outline">
              <a:extLst>
                <a:ext uri="{FF2B5EF4-FFF2-40B4-BE49-F238E27FC236}">
                  <a16:creationId xmlns:a16="http://schemas.microsoft.com/office/drawing/2014/main" id="{BF7DE49C-65BB-DBD2-7B1C-852CE103B7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90521" y="5558386"/>
              <a:ext cx="914400" cy="914400"/>
            </a:xfrm>
            <a:prstGeom prst="rect">
              <a:avLst/>
            </a:prstGeom>
          </p:spPr>
        </p:pic>
      </p:grpSp>
    </p:spTree>
    <p:extLst>
      <p:ext uri="{BB962C8B-B14F-4D97-AF65-F5344CB8AC3E}">
        <p14:creationId xmlns:p14="http://schemas.microsoft.com/office/powerpoint/2010/main" val="715734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FEBCA-9C2D-AE79-9961-470091E97FC5}"/>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FADF8FFD-214C-D5B2-BD1C-508DCA31E0CC}"/>
              </a:ext>
            </a:extLst>
          </p:cNvPr>
          <p:cNvGrpSpPr/>
          <p:nvPr/>
        </p:nvGrpSpPr>
        <p:grpSpPr>
          <a:xfrm>
            <a:off x="0" y="0"/>
            <a:ext cx="12192000" cy="1387155"/>
            <a:chOff x="0" y="293673"/>
            <a:chExt cx="9144000" cy="989796"/>
          </a:xfrm>
          <a:solidFill>
            <a:schemeClr val="accent4">
              <a:lumMod val="50000"/>
            </a:schemeClr>
          </a:solidFill>
        </p:grpSpPr>
        <p:sp>
          <p:nvSpPr>
            <p:cNvPr id="32" name="Rectangle 31">
              <a:extLst>
                <a:ext uri="{FF2B5EF4-FFF2-40B4-BE49-F238E27FC236}">
                  <a16:creationId xmlns:a16="http://schemas.microsoft.com/office/drawing/2014/main" id="{18046C43-DE78-CDFF-D33D-48382056090F}"/>
                </a:ext>
              </a:extLst>
            </p:cNvPr>
            <p:cNvSpPr/>
            <p:nvPr/>
          </p:nvSpPr>
          <p:spPr>
            <a:xfrm>
              <a:off x="0" y="293673"/>
              <a:ext cx="9144000" cy="9897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703DF597-73DF-1112-55C8-B06404438514}"/>
                </a:ext>
              </a:extLst>
            </p:cNvPr>
            <p:cNvSpPr txBox="1">
              <a:spLocks/>
            </p:cNvSpPr>
            <p:nvPr/>
          </p:nvSpPr>
          <p:spPr>
            <a:xfrm>
              <a:off x="204538" y="314258"/>
              <a:ext cx="8722895" cy="925216"/>
            </a:xfrm>
            <a:prstGeom prst="rect">
              <a:avLst/>
            </a:prstGeom>
            <a:grp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Empower individuals to make safer choices and prevention messaging</a:t>
              </a:r>
            </a:p>
          </p:txBody>
        </p:sp>
      </p:grpSp>
      <p:grpSp>
        <p:nvGrpSpPr>
          <p:cNvPr id="2" name="Group 1">
            <a:extLst>
              <a:ext uri="{FF2B5EF4-FFF2-40B4-BE49-F238E27FC236}">
                <a16:creationId xmlns:a16="http://schemas.microsoft.com/office/drawing/2014/main" id="{0FE503B8-4B8B-05D6-4F2A-645373F580FE}"/>
              </a:ext>
            </a:extLst>
          </p:cNvPr>
          <p:cNvGrpSpPr>
            <a:grpSpLocks/>
          </p:cNvGrpSpPr>
          <p:nvPr/>
        </p:nvGrpSpPr>
        <p:grpSpPr bwMode="auto">
          <a:xfrm>
            <a:off x="10171675" y="1630693"/>
            <a:ext cx="1554480" cy="1554480"/>
            <a:chOff x="0" y="0"/>
            <a:chExt cx="7346" cy="7190"/>
          </a:xfrm>
          <a:solidFill>
            <a:schemeClr val="tx2">
              <a:lumMod val="75000"/>
            </a:schemeClr>
          </a:solidFill>
        </p:grpSpPr>
        <p:sp>
          <p:nvSpPr>
            <p:cNvPr id="3" name="Oval 2">
              <a:extLst>
                <a:ext uri="{FF2B5EF4-FFF2-40B4-BE49-F238E27FC236}">
                  <a16:creationId xmlns:a16="http://schemas.microsoft.com/office/drawing/2014/main" id="{693FD956-1EA4-7EBF-6754-FCFDDFC57C6B}"/>
                </a:ext>
              </a:extLst>
            </p:cNvPr>
            <p:cNvSpPr>
              <a:spLocks noChangeArrowheads="1"/>
            </p:cNvSpPr>
            <p:nvPr/>
          </p:nvSpPr>
          <p:spPr bwMode="auto">
            <a:xfrm>
              <a:off x="0" y="0"/>
              <a:ext cx="7346" cy="7190"/>
            </a:xfrm>
            <a:prstGeom prst="ellipse">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pic>
          <p:nvPicPr>
            <p:cNvPr id="4" name="Graphic 35" descr="Shield Tick outline">
              <a:extLst>
                <a:ext uri="{FF2B5EF4-FFF2-40B4-BE49-F238E27FC236}">
                  <a16:creationId xmlns:a16="http://schemas.microsoft.com/office/drawing/2014/main" id="{FA8B4776-B6D9-77B2-F32C-FE9FE6CBA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 y="1072"/>
              <a:ext cx="5075" cy="5075"/>
            </a:xfrm>
            <a:prstGeom prst="rect">
              <a:avLst/>
            </a:prstGeom>
            <a:grpFill/>
          </p:spPr>
        </p:pic>
      </p:grpSp>
      <p:grpSp>
        <p:nvGrpSpPr>
          <p:cNvPr id="12" name="Group 11">
            <a:extLst>
              <a:ext uri="{FF2B5EF4-FFF2-40B4-BE49-F238E27FC236}">
                <a16:creationId xmlns:a16="http://schemas.microsoft.com/office/drawing/2014/main" id="{857D097E-14B7-7BBC-A580-430C4C8317A6}"/>
              </a:ext>
            </a:extLst>
          </p:cNvPr>
          <p:cNvGrpSpPr>
            <a:grpSpLocks/>
          </p:cNvGrpSpPr>
          <p:nvPr/>
        </p:nvGrpSpPr>
        <p:grpSpPr bwMode="auto">
          <a:xfrm>
            <a:off x="1473060" y="3029253"/>
            <a:ext cx="8128978" cy="2916946"/>
            <a:chOff x="2199" y="18135"/>
            <a:chExt cx="53153" cy="19562"/>
          </a:xfrm>
        </p:grpSpPr>
        <p:sp>
          <p:nvSpPr>
            <p:cNvPr id="17" name="TextBox 47">
              <a:extLst>
                <a:ext uri="{FF2B5EF4-FFF2-40B4-BE49-F238E27FC236}">
                  <a16:creationId xmlns:a16="http://schemas.microsoft.com/office/drawing/2014/main" id="{6DEA8885-24B8-6D37-FE05-4F45F50B3150}"/>
                </a:ext>
              </a:extLst>
            </p:cNvPr>
            <p:cNvSpPr txBox="1">
              <a:spLocks noChangeArrowheads="1"/>
            </p:cNvSpPr>
            <p:nvPr/>
          </p:nvSpPr>
          <p:spPr bwMode="auto">
            <a:xfrm>
              <a:off x="9755" y="18135"/>
              <a:ext cx="45597" cy="1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Conducted </a:t>
              </a:r>
              <a:r>
                <a:rPr lang="en-US" sz="2400" b="1" kern="1200" dirty="0">
                  <a:solidFill>
                    <a:srgbClr val="EC8902"/>
                  </a:solidFill>
                  <a:effectLst/>
                  <a:ea typeface="Calibri" panose="020F0502020204030204" pitchFamily="34" charset="0"/>
                  <a:cs typeface="Times New Roman" panose="02020603050405020304" pitchFamily="18" charset="0"/>
                </a:rPr>
                <a:t>66 coordination meetings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and engaged </a:t>
              </a:r>
              <a:r>
                <a:rPr lang="en-US" sz="2400" b="1" kern="1200" dirty="0">
                  <a:solidFill>
                    <a:srgbClr val="EC8902"/>
                  </a:solidFill>
                  <a:effectLst/>
                  <a:ea typeface="Calibri" panose="020F0502020204030204" pitchFamily="34" charset="0"/>
                  <a:cs typeface="Times New Roman" panose="02020603050405020304" pitchFamily="18" charset="0"/>
                </a:rPr>
                <a:t>97 key partners</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b="1" kern="1200" dirty="0">
                  <a:solidFill>
                    <a:srgbClr val="2E856E"/>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Completed </a:t>
              </a:r>
              <a:r>
                <a:rPr lang="en-US" sz="2400" b="1" kern="1200" dirty="0">
                  <a:solidFill>
                    <a:srgbClr val="EC8902"/>
                  </a:solidFill>
                  <a:effectLst/>
                  <a:ea typeface="Calibri" panose="020F0502020204030204" pitchFamily="34" charset="0"/>
                  <a:cs typeface="Times New Roman" panose="02020603050405020304" pitchFamily="18" charset="0"/>
                </a:rPr>
                <a:t>21 dissemination activities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and engaged over </a:t>
              </a:r>
              <a:r>
                <a:rPr lang="en-US" sz="2400" b="1" kern="1200" dirty="0">
                  <a:solidFill>
                    <a:srgbClr val="EC8902"/>
                  </a:solidFill>
                  <a:effectLst/>
                  <a:ea typeface="Calibri" panose="020F0502020204030204" pitchFamily="34" charset="0"/>
                  <a:cs typeface="Times New Roman" panose="02020603050405020304" pitchFamily="18" charset="0"/>
                </a:rPr>
                <a:t>11,000 people via social media</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000000"/>
                  </a:solidFill>
                  <a:effectLst/>
                  <a:highlight>
                    <a:srgbClr val="FFFF00"/>
                  </a:highligh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Provided </a:t>
              </a:r>
              <a:r>
                <a:rPr lang="en-US" sz="2400" b="1" kern="1200" dirty="0">
                  <a:solidFill>
                    <a:srgbClr val="EC8902"/>
                  </a:solidFill>
                  <a:effectLst/>
                  <a:ea typeface="Calibri" panose="020F0502020204030204" pitchFamily="34" charset="0"/>
                  <a:cs typeface="Times New Roman" panose="02020603050405020304" pitchFamily="18" charset="0"/>
                </a:rPr>
                <a:t>45 education events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to </a:t>
              </a:r>
              <a:r>
                <a:rPr lang="en-US" sz="2400" b="1" kern="1200" dirty="0">
                  <a:solidFill>
                    <a:srgbClr val="EC8902"/>
                  </a:solidFill>
                  <a:effectLst/>
                  <a:ea typeface="Calibri" panose="020F0502020204030204" pitchFamily="34" charset="0"/>
                  <a:cs typeface="Times New Roman" panose="02020603050405020304" pitchFamily="18" charset="0"/>
                </a:rPr>
                <a:t>1,579 participants</a:t>
              </a:r>
              <a:endParaRPr lang="en-US" sz="2400" dirty="0">
                <a:effectLst/>
                <a:ea typeface="Calibri" panose="020F0502020204030204" pitchFamily="34" charset="0"/>
                <a:cs typeface="Times New Roman" panose="02020603050405020304" pitchFamily="18" charset="0"/>
              </a:endParaRPr>
            </a:p>
          </p:txBody>
        </p:sp>
        <p:pic>
          <p:nvPicPr>
            <p:cNvPr id="18" name="Graphic 49" descr="Boardroom outline">
              <a:extLst>
                <a:ext uri="{FF2B5EF4-FFF2-40B4-BE49-F238E27FC236}">
                  <a16:creationId xmlns:a16="http://schemas.microsoft.com/office/drawing/2014/main" id="{EB858358-FD25-5205-B82C-33EEAD9D0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 y="18135"/>
              <a:ext cx="6132" cy="6132"/>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55" descr="Share outline">
              <a:extLst>
                <a:ext uri="{FF2B5EF4-FFF2-40B4-BE49-F238E27FC236}">
                  <a16:creationId xmlns:a16="http://schemas.microsoft.com/office/drawing/2014/main" id="{F3447CA9-D46A-4578-2633-C9FE94D4C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 y="24850"/>
              <a:ext cx="6132" cy="6132"/>
            </a:xfrm>
            <a:prstGeom prst="rect">
              <a:avLst/>
            </a:prstGeom>
            <a:noFill/>
            <a:extLst>
              <a:ext uri="{909E8E84-426E-40DD-AFC4-6F175D3DCCD1}">
                <a14:hiddenFill xmlns:a14="http://schemas.microsoft.com/office/drawing/2010/main">
                  <a:solidFill>
                    <a:srgbClr val="FFFFFF"/>
                  </a:solidFill>
                </a14:hiddenFill>
              </a:ext>
            </a:extLst>
          </p:spPr>
        </p:pic>
        <p:pic>
          <p:nvPicPr>
            <p:cNvPr id="39" name="Graphic 2" descr="Graduation cap outline">
              <a:extLst>
                <a:ext uri="{FF2B5EF4-FFF2-40B4-BE49-F238E27FC236}">
                  <a16:creationId xmlns:a16="http://schemas.microsoft.com/office/drawing/2014/main" id="{E3FC6B30-C611-CFB7-4E82-80470C6275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9" y="31565"/>
              <a:ext cx="6132" cy="6132"/>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a:extLst>
              <a:ext uri="{FF2B5EF4-FFF2-40B4-BE49-F238E27FC236}">
                <a16:creationId xmlns:a16="http://schemas.microsoft.com/office/drawing/2014/main" id="{59BEC9BF-D2FA-E627-A7D0-6E630813F09A}"/>
              </a:ext>
            </a:extLst>
          </p:cNvPr>
          <p:cNvSpPr txBox="1"/>
          <p:nvPr/>
        </p:nvSpPr>
        <p:spPr>
          <a:xfrm>
            <a:off x="9882115" y="6386805"/>
            <a:ext cx="2133600" cy="369332"/>
          </a:xfrm>
          <a:prstGeom prst="rect">
            <a:avLst/>
          </a:prstGeom>
          <a:noFill/>
        </p:spPr>
        <p:txBody>
          <a:bodyPr wrap="square" rtlCol="0">
            <a:spAutoFit/>
          </a:bodyPr>
          <a:lstStyle/>
          <a:p>
            <a:r>
              <a:rPr lang="en-US" dirty="0"/>
              <a:t>N=5 funded regions</a:t>
            </a:r>
          </a:p>
        </p:txBody>
      </p:sp>
      <p:sp>
        <p:nvSpPr>
          <p:cNvPr id="49" name="TextBox 48">
            <a:extLst>
              <a:ext uri="{FF2B5EF4-FFF2-40B4-BE49-F238E27FC236}">
                <a16:creationId xmlns:a16="http://schemas.microsoft.com/office/drawing/2014/main" id="{1B013F6B-95C4-59FE-A3D2-3C20FC4981FD}"/>
              </a:ext>
            </a:extLst>
          </p:cNvPr>
          <p:cNvSpPr txBox="1"/>
          <p:nvPr/>
        </p:nvSpPr>
        <p:spPr>
          <a:xfrm>
            <a:off x="465845" y="1811124"/>
            <a:ext cx="9329321" cy="892552"/>
          </a:xfrm>
          <a:prstGeom prst="rect">
            <a:avLst/>
          </a:prstGeom>
          <a:noFill/>
        </p:spPr>
        <p:txBody>
          <a:bodyPr wrap="square">
            <a:spAutoFit/>
          </a:bodyPr>
          <a:lstStyle/>
          <a:p>
            <a:pPr marL="0" marR="0">
              <a:spcBef>
                <a:spcPts val="300"/>
              </a:spcBef>
              <a:spcAft>
                <a:spcPts val="300"/>
              </a:spcAft>
            </a:pPr>
            <a:r>
              <a:rPr lang="en-US" sz="2600" dirty="0">
                <a:solidFill>
                  <a:srgbClr val="404040"/>
                </a:solidFill>
                <a:effectLst/>
                <a:latin typeface="+mn-lt"/>
                <a:ea typeface="Times New Roman" panose="02020603050405020304" pitchFamily="18" charset="0"/>
                <a:cs typeface="Times New Roman" panose="02020603050405020304" pitchFamily="18" charset="0"/>
              </a:rPr>
              <a:t>Increase awareness about drug-related harms, treatment, and risk reduction strategies to help individuals make informed decisions.</a:t>
            </a:r>
          </a:p>
        </p:txBody>
      </p:sp>
    </p:spTree>
    <p:extLst>
      <p:ext uri="{BB962C8B-B14F-4D97-AF65-F5344CB8AC3E}">
        <p14:creationId xmlns:p14="http://schemas.microsoft.com/office/powerpoint/2010/main" val="104729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46796-CE9B-BB7A-39E2-58312F1E0BD7}"/>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1D8A1156-38E1-A09E-9219-F8A74FBABB8C}"/>
              </a:ext>
            </a:extLst>
          </p:cNvPr>
          <p:cNvGrpSpPr/>
          <p:nvPr/>
        </p:nvGrpSpPr>
        <p:grpSpPr>
          <a:xfrm>
            <a:off x="0" y="0"/>
            <a:ext cx="12192000" cy="1025193"/>
            <a:chOff x="0" y="293673"/>
            <a:chExt cx="9144000" cy="731520"/>
          </a:xfrm>
          <a:solidFill>
            <a:schemeClr val="accent4">
              <a:lumMod val="50000"/>
            </a:schemeClr>
          </a:solidFill>
        </p:grpSpPr>
        <p:sp>
          <p:nvSpPr>
            <p:cNvPr id="32" name="Rectangle 31">
              <a:extLst>
                <a:ext uri="{FF2B5EF4-FFF2-40B4-BE49-F238E27FC236}">
                  <a16:creationId xmlns:a16="http://schemas.microsoft.com/office/drawing/2014/main" id="{3A4D638B-A925-72AD-73C3-A3ADD48D1BDA}"/>
                </a:ext>
              </a:extLst>
            </p:cNvPr>
            <p:cNvSpPr/>
            <p:nvPr/>
          </p:nvSpPr>
          <p:spPr>
            <a:xfrm>
              <a:off x="0" y="293673"/>
              <a:ext cx="914400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59B0BEDD-E9A2-4149-005D-7E2056C5C96B}"/>
                </a:ext>
              </a:extLst>
            </p:cNvPr>
            <p:cNvSpPr txBox="1">
              <a:spLocks/>
            </p:cNvSpPr>
            <p:nvPr/>
          </p:nvSpPr>
          <p:spPr>
            <a:xfrm>
              <a:off x="204538" y="299596"/>
              <a:ext cx="8722895" cy="724344"/>
            </a:xfrm>
            <a:prstGeom prst="rect">
              <a:avLst/>
            </a:prstGeom>
            <a:grp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Support providers and health systems </a:t>
              </a:r>
            </a:p>
          </p:txBody>
        </p:sp>
      </p:grpSp>
      <p:grpSp>
        <p:nvGrpSpPr>
          <p:cNvPr id="5" name="Group 4">
            <a:extLst>
              <a:ext uri="{FF2B5EF4-FFF2-40B4-BE49-F238E27FC236}">
                <a16:creationId xmlns:a16="http://schemas.microsoft.com/office/drawing/2014/main" id="{F16962C8-0342-6206-3AA8-C37892FCA51B}"/>
              </a:ext>
            </a:extLst>
          </p:cNvPr>
          <p:cNvGrpSpPr>
            <a:grpSpLocks/>
          </p:cNvGrpSpPr>
          <p:nvPr/>
        </p:nvGrpSpPr>
        <p:grpSpPr bwMode="auto">
          <a:xfrm>
            <a:off x="9634665" y="3983095"/>
            <a:ext cx="1554480" cy="1554480"/>
            <a:chOff x="8456" y="1332"/>
            <a:chExt cx="1152" cy="1128"/>
          </a:xfrm>
          <a:solidFill>
            <a:schemeClr val="tx2">
              <a:lumMod val="75000"/>
            </a:schemeClr>
          </a:solidFill>
        </p:grpSpPr>
        <p:sp>
          <p:nvSpPr>
            <p:cNvPr id="6" name="Oval 5">
              <a:extLst>
                <a:ext uri="{FF2B5EF4-FFF2-40B4-BE49-F238E27FC236}">
                  <a16:creationId xmlns:a16="http://schemas.microsoft.com/office/drawing/2014/main" id="{40BE987A-7C41-5902-ACAE-E7E10ACCA1E3}"/>
                </a:ext>
              </a:extLst>
            </p:cNvPr>
            <p:cNvSpPr>
              <a:spLocks noChangeArrowheads="1"/>
            </p:cNvSpPr>
            <p:nvPr/>
          </p:nvSpPr>
          <p:spPr bwMode="auto">
            <a:xfrm>
              <a:off x="8456" y="1332"/>
              <a:ext cx="1152" cy="1128"/>
            </a:xfrm>
            <a:prstGeom prst="ellipse">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dirty="0"/>
            </a:p>
          </p:txBody>
        </p:sp>
        <p:pic>
          <p:nvPicPr>
            <p:cNvPr id="7" name="Graphic 44" descr="Hospital outline">
              <a:extLst>
                <a:ext uri="{FF2B5EF4-FFF2-40B4-BE49-F238E27FC236}">
                  <a16:creationId xmlns:a16="http://schemas.microsoft.com/office/drawing/2014/main" id="{03A9EB9E-B9D4-5E8F-E3C7-1CCCBE13B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6" y="1494"/>
              <a:ext cx="720" cy="721"/>
            </a:xfrm>
            <a:prstGeom prst="rect">
              <a:avLst/>
            </a:prstGeom>
            <a:grpFill/>
          </p:spPr>
        </p:pic>
      </p:grpSp>
      <p:grpSp>
        <p:nvGrpSpPr>
          <p:cNvPr id="12" name="Group 11">
            <a:extLst>
              <a:ext uri="{FF2B5EF4-FFF2-40B4-BE49-F238E27FC236}">
                <a16:creationId xmlns:a16="http://schemas.microsoft.com/office/drawing/2014/main" id="{67F52057-85F8-6D8D-AF73-6C7823D5981A}"/>
              </a:ext>
            </a:extLst>
          </p:cNvPr>
          <p:cNvGrpSpPr>
            <a:grpSpLocks/>
          </p:cNvGrpSpPr>
          <p:nvPr/>
        </p:nvGrpSpPr>
        <p:grpSpPr bwMode="auto">
          <a:xfrm>
            <a:off x="1296263" y="3179657"/>
            <a:ext cx="7238740" cy="3046973"/>
            <a:chOff x="36003" y="18245"/>
            <a:chExt cx="47332" cy="20434"/>
          </a:xfrm>
        </p:grpSpPr>
        <p:sp>
          <p:nvSpPr>
            <p:cNvPr id="20" name="TextBox 22">
              <a:extLst>
                <a:ext uri="{FF2B5EF4-FFF2-40B4-BE49-F238E27FC236}">
                  <a16:creationId xmlns:a16="http://schemas.microsoft.com/office/drawing/2014/main" id="{8C05B1C6-7FA7-9096-F9D1-C620FE31FF94}"/>
                </a:ext>
              </a:extLst>
            </p:cNvPr>
            <p:cNvSpPr txBox="1">
              <a:spLocks noChangeArrowheads="1"/>
            </p:cNvSpPr>
            <p:nvPr/>
          </p:nvSpPr>
          <p:spPr bwMode="auto">
            <a:xfrm>
              <a:off x="44200" y="18245"/>
              <a:ext cx="39135" cy="2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Conducted </a:t>
              </a:r>
              <a:r>
                <a:rPr lang="en-US" sz="2400" b="1" kern="1200" dirty="0">
                  <a:solidFill>
                    <a:srgbClr val="EC8902"/>
                  </a:solidFill>
                  <a:effectLst/>
                  <a:ea typeface="Calibri" panose="020F0502020204030204" pitchFamily="34" charset="0"/>
                  <a:cs typeface="Times New Roman" panose="02020603050405020304" pitchFamily="18" charset="0"/>
                </a:rPr>
                <a:t>21 coordination meetings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and engaged </a:t>
              </a:r>
              <a:r>
                <a:rPr lang="en-US" sz="2400" b="1" kern="1200" dirty="0">
                  <a:solidFill>
                    <a:srgbClr val="EC8902"/>
                  </a:solidFill>
                  <a:effectLst/>
                  <a:ea typeface="Calibri" panose="020F0502020204030204" pitchFamily="34" charset="0"/>
                  <a:cs typeface="Times New Roman" panose="02020603050405020304" pitchFamily="18" charset="0"/>
                </a:rPr>
                <a:t>55 key partners</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000000"/>
                  </a:solidFill>
                  <a:effectLst/>
                  <a:highlight>
                    <a:srgbClr val="FFFF00"/>
                  </a:highligh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Completed </a:t>
              </a:r>
              <a:r>
                <a:rPr lang="en-US" sz="2400" b="1" kern="1200" dirty="0">
                  <a:solidFill>
                    <a:srgbClr val="EC8902"/>
                  </a:solidFill>
                  <a:effectLst/>
                  <a:ea typeface="Calibri" panose="020F0502020204030204" pitchFamily="34" charset="0"/>
                  <a:cs typeface="Times New Roman" panose="02020603050405020304" pitchFamily="18" charset="0"/>
                </a:rPr>
                <a:t>20 dissemination activities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including education and promotional material</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000000"/>
                  </a:solidFill>
                  <a:effectLst/>
                  <a:highlight>
                    <a:srgbClr val="FFFF00"/>
                  </a:highligh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Provided </a:t>
              </a:r>
              <a:r>
                <a:rPr lang="en-US" sz="2400" b="1" kern="1200" dirty="0">
                  <a:solidFill>
                    <a:srgbClr val="EC8902"/>
                  </a:solidFill>
                  <a:effectLst/>
                  <a:ea typeface="Calibri" panose="020F0502020204030204" pitchFamily="34" charset="0"/>
                  <a:cs typeface="Times New Roman" panose="02020603050405020304" pitchFamily="18" charset="0"/>
                </a:rPr>
                <a:t>27 clinical skill-building trainings </a:t>
              </a:r>
              <a:r>
                <a:rPr lang="en-US" sz="2400" kern="1200" dirty="0">
                  <a:solidFill>
                    <a:srgbClr val="404040"/>
                  </a:solidFill>
                  <a:effectLst/>
                  <a:ea typeface="Calibri" panose="020F0502020204030204" pitchFamily="34" charset="0"/>
                  <a:cs typeface="Times New Roman" panose="02020603050405020304" pitchFamily="18" charset="0"/>
                </a:rPr>
                <a:t>to </a:t>
              </a:r>
              <a:r>
                <a:rPr lang="en-US" sz="2400" b="1" kern="1200" dirty="0">
                  <a:solidFill>
                    <a:srgbClr val="EC8902"/>
                  </a:solidFill>
                  <a:effectLst/>
                  <a:ea typeface="Calibri" panose="020F0502020204030204" pitchFamily="34" charset="0"/>
                  <a:cs typeface="Times New Roman" panose="02020603050405020304" pitchFamily="18" charset="0"/>
                </a:rPr>
                <a:t>35 providers and clinic staff</a:t>
              </a:r>
              <a:r>
                <a:rPr lang="en-US" sz="2400" kern="1200"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pic>
          <p:nvPicPr>
            <p:cNvPr id="21" name="Graphic 23" descr="Boardroom outline">
              <a:extLst>
                <a:ext uri="{FF2B5EF4-FFF2-40B4-BE49-F238E27FC236}">
                  <a16:creationId xmlns:a16="http://schemas.microsoft.com/office/drawing/2014/main" id="{6CDFF7F5-A2BB-388A-65EA-759021FB1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8" y="18245"/>
              <a:ext cx="6176" cy="6176"/>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6" descr="Share outline">
              <a:extLst>
                <a:ext uri="{FF2B5EF4-FFF2-40B4-BE49-F238E27FC236}">
                  <a16:creationId xmlns:a16="http://schemas.microsoft.com/office/drawing/2014/main" id="{46E95394-DD7C-335B-545E-A012B5348C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3" y="25299"/>
              <a:ext cx="6326" cy="6326"/>
            </a:xfrm>
            <a:prstGeom prst="rect">
              <a:avLst/>
            </a:prstGeom>
            <a:noFill/>
            <a:extLst>
              <a:ext uri="{909E8E84-426E-40DD-AFC4-6F175D3DCCD1}">
                <a14:hiddenFill xmlns:a14="http://schemas.microsoft.com/office/drawing/2010/main">
                  <a:solidFill>
                    <a:srgbClr val="FFFFFF"/>
                  </a:solidFill>
                </a14:hiddenFill>
              </a:ext>
            </a:extLst>
          </p:spPr>
        </p:pic>
        <p:pic>
          <p:nvPicPr>
            <p:cNvPr id="40" name="Graphic 30" descr="Graduation cap outline">
              <a:extLst>
                <a:ext uri="{FF2B5EF4-FFF2-40B4-BE49-F238E27FC236}">
                  <a16:creationId xmlns:a16="http://schemas.microsoft.com/office/drawing/2014/main" id="{2F2E8C15-D0B8-7BF7-987E-DC1F02A2E1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56" y="32503"/>
              <a:ext cx="5573" cy="557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2ED041F8-E1F7-8503-8C5F-48C5E47A2904}"/>
              </a:ext>
            </a:extLst>
          </p:cNvPr>
          <p:cNvSpPr txBox="1"/>
          <p:nvPr/>
        </p:nvSpPr>
        <p:spPr>
          <a:xfrm>
            <a:off x="9882115" y="6386805"/>
            <a:ext cx="2133600" cy="369332"/>
          </a:xfrm>
          <a:prstGeom prst="rect">
            <a:avLst/>
          </a:prstGeom>
          <a:noFill/>
        </p:spPr>
        <p:txBody>
          <a:bodyPr wrap="square" rtlCol="0">
            <a:spAutoFit/>
          </a:bodyPr>
          <a:lstStyle/>
          <a:p>
            <a:r>
              <a:rPr lang="en-US" dirty="0"/>
              <a:t>N=1 funded regions</a:t>
            </a:r>
          </a:p>
        </p:txBody>
      </p:sp>
      <p:sp>
        <p:nvSpPr>
          <p:cNvPr id="13" name="TextBox 12">
            <a:extLst>
              <a:ext uri="{FF2B5EF4-FFF2-40B4-BE49-F238E27FC236}">
                <a16:creationId xmlns:a16="http://schemas.microsoft.com/office/drawing/2014/main" id="{3DF11BB6-0EEE-E39A-A47F-9C72B14180C3}"/>
              </a:ext>
            </a:extLst>
          </p:cNvPr>
          <p:cNvSpPr txBox="1"/>
          <p:nvPr/>
        </p:nvSpPr>
        <p:spPr>
          <a:xfrm>
            <a:off x="1117703" y="1484689"/>
            <a:ext cx="9956593" cy="1292662"/>
          </a:xfrm>
          <a:prstGeom prst="rect">
            <a:avLst/>
          </a:prstGeom>
          <a:noFill/>
        </p:spPr>
        <p:txBody>
          <a:bodyPr wrap="square">
            <a:spAutoFit/>
          </a:bodyPr>
          <a:lstStyle/>
          <a:p>
            <a:pPr marL="0" marR="0">
              <a:spcBef>
                <a:spcPts val="300"/>
              </a:spcBef>
              <a:spcAft>
                <a:spcPts val="300"/>
              </a:spcAft>
            </a:pPr>
            <a:r>
              <a:rPr lang="en-US" sz="2600" dirty="0">
                <a:solidFill>
                  <a:srgbClr val="404040"/>
                </a:solidFill>
                <a:effectLst/>
                <a:latin typeface="+mn-lt"/>
                <a:ea typeface="Times New Roman" panose="02020603050405020304" pitchFamily="18" charset="0"/>
                <a:cs typeface="Times New Roman" panose="02020603050405020304" pitchFamily="18" charset="0"/>
              </a:rPr>
              <a:t>Support healthcare providers and health systems with drug overdose prevention and response, including expanding the use of evidence-based prescribing and treatment practices.</a:t>
            </a:r>
          </a:p>
        </p:txBody>
      </p:sp>
    </p:spTree>
    <p:extLst>
      <p:ext uri="{BB962C8B-B14F-4D97-AF65-F5344CB8AC3E}">
        <p14:creationId xmlns:p14="http://schemas.microsoft.com/office/powerpoint/2010/main" val="102099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E7148-1985-F86F-833F-4D38605CC0DB}"/>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51B3E541-FFF0-9926-C901-4909F3D49067}"/>
              </a:ext>
            </a:extLst>
          </p:cNvPr>
          <p:cNvGrpSpPr/>
          <p:nvPr/>
        </p:nvGrpSpPr>
        <p:grpSpPr>
          <a:xfrm>
            <a:off x="0" y="-11134"/>
            <a:ext cx="12192000" cy="1408419"/>
            <a:chOff x="0" y="286669"/>
            <a:chExt cx="9144000" cy="886020"/>
          </a:xfrm>
          <a:solidFill>
            <a:schemeClr val="accent4">
              <a:lumMod val="50000"/>
            </a:schemeClr>
          </a:solidFill>
        </p:grpSpPr>
        <p:sp>
          <p:nvSpPr>
            <p:cNvPr id="32" name="Rectangle 31">
              <a:extLst>
                <a:ext uri="{FF2B5EF4-FFF2-40B4-BE49-F238E27FC236}">
                  <a16:creationId xmlns:a16="http://schemas.microsoft.com/office/drawing/2014/main" id="{9C982718-8C6B-F5D4-8731-A9C46FFD5FE7}"/>
                </a:ext>
              </a:extLst>
            </p:cNvPr>
            <p:cNvSpPr/>
            <p:nvPr/>
          </p:nvSpPr>
          <p:spPr>
            <a:xfrm>
              <a:off x="0" y="293673"/>
              <a:ext cx="9144000" cy="8790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B3AE3C36-1967-DC55-902E-A488B98D8251}"/>
                </a:ext>
              </a:extLst>
            </p:cNvPr>
            <p:cNvSpPr txBox="1">
              <a:spLocks/>
            </p:cNvSpPr>
            <p:nvPr/>
          </p:nvSpPr>
          <p:spPr>
            <a:xfrm>
              <a:off x="204538" y="286669"/>
              <a:ext cx="8722895" cy="873094"/>
            </a:xfrm>
            <a:prstGeom prst="rect">
              <a:avLst/>
            </a:prstGeom>
            <a:grp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Expand local infrastructure for outreach in underserved and diverse populations</a:t>
              </a:r>
            </a:p>
          </p:txBody>
        </p:sp>
      </p:grpSp>
      <p:grpSp>
        <p:nvGrpSpPr>
          <p:cNvPr id="15" name="Group 14">
            <a:extLst>
              <a:ext uri="{FF2B5EF4-FFF2-40B4-BE49-F238E27FC236}">
                <a16:creationId xmlns:a16="http://schemas.microsoft.com/office/drawing/2014/main" id="{0106F8E4-0104-3DFF-6806-8BC1BCE7FB13}"/>
              </a:ext>
            </a:extLst>
          </p:cNvPr>
          <p:cNvGrpSpPr/>
          <p:nvPr/>
        </p:nvGrpSpPr>
        <p:grpSpPr>
          <a:xfrm>
            <a:off x="409877" y="1702024"/>
            <a:ext cx="1554480" cy="1554480"/>
            <a:chOff x="-1580941" y="-461325"/>
            <a:chExt cx="1151465" cy="1180761"/>
          </a:xfrm>
        </p:grpSpPr>
        <p:sp>
          <p:nvSpPr>
            <p:cNvPr id="24" name="Oval 23">
              <a:extLst>
                <a:ext uri="{FF2B5EF4-FFF2-40B4-BE49-F238E27FC236}">
                  <a16:creationId xmlns:a16="http://schemas.microsoft.com/office/drawing/2014/main" id="{5206CB62-1E0A-A58A-1270-34E7F6552ECB}"/>
                </a:ext>
              </a:extLst>
            </p:cNvPr>
            <p:cNvSpPr/>
            <p:nvPr/>
          </p:nvSpPr>
          <p:spPr>
            <a:xfrm>
              <a:off x="-1580941" y="-461325"/>
              <a:ext cx="1151465" cy="118076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6" name="Graphic 2" descr="Network with solid fill">
              <a:extLst>
                <a:ext uri="{FF2B5EF4-FFF2-40B4-BE49-F238E27FC236}">
                  <a16:creationId xmlns:a16="http://schemas.microsoft.com/office/drawing/2014/main" id="{F4E58095-E2C0-429F-6B68-3EDBC229DCF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16976" y="-289232"/>
              <a:ext cx="810447" cy="810446"/>
            </a:xfrm>
            <a:prstGeom prst="rect">
              <a:avLst/>
            </a:prstGeom>
          </p:spPr>
        </p:pic>
      </p:grpSp>
      <p:grpSp>
        <p:nvGrpSpPr>
          <p:cNvPr id="3" name="Group 2">
            <a:extLst>
              <a:ext uri="{FF2B5EF4-FFF2-40B4-BE49-F238E27FC236}">
                <a16:creationId xmlns:a16="http://schemas.microsoft.com/office/drawing/2014/main" id="{0D7039C9-6C0A-5C8A-604E-A42079FAA206}"/>
              </a:ext>
            </a:extLst>
          </p:cNvPr>
          <p:cNvGrpSpPr/>
          <p:nvPr/>
        </p:nvGrpSpPr>
        <p:grpSpPr>
          <a:xfrm>
            <a:off x="2454446" y="3033115"/>
            <a:ext cx="9448798" cy="2894631"/>
            <a:chOff x="1228062" y="2784717"/>
            <a:chExt cx="9448798" cy="2894631"/>
          </a:xfrm>
        </p:grpSpPr>
        <p:sp>
          <p:nvSpPr>
            <p:cNvPr id="14" name="TextBox 47">
              <a:extLst>
                <a:ext uri="{FF2B5EF4-FFF2-40B4-BE49-F238E27FC236}">
                  <a16:creationId xmlns:a16="http://schemas.microsoft.com/office/drawing/2014/main" id="{BBF6B6D4-ECB6-61E4-C326-DCBA74B7B70C}"/>
                </a:ext>
              </a:extLst>
            </p:cNvPr>
            <p:cNvSpPr txBox="1">
              <a:spLocks noChangeArrowheads="1"/>
            </p:cNvSpPr>
            <p:nvPr/>
          </p:nvSpPr>
          <p:spPr bwMode="auto">
            <a:xfrm>
              <a:off x="2142462" y="3001692"/>
              <a:ext cx="853439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Conducted </a:t>
              </a:r>
              <a:r>
                <a:rPr lang="en-US" sz="2400" b="1" kern="1200" dirty="0">
                  <a:solidFill>
                    <a:srgbClr val="EC8902"/>
                  </a:solidFill>
                  <a:effectLst/>
                  <a:ea typeface="Calibri" panose="020F0502020204030204" pitchFamily="34" charset="0"/>
                  <a:cs typeface="Times New Roman" panose="02020603050405020304" pitchFamily="18" charset="0"/>
                </a:rPr>
                <a:t>16 coordination meetings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and engaged </a:t>
              </a:r>
              <a:r>
                <a:rPr lang="en-US" sz="2400" b="1" kern="1200" dirty="0">
                  <a:solidFill>
                    <a:srgbClr val="EC8902"/>
                  </a:solidFill>
                  <a:effectLst/>
                  <a:ea typeface="Calibri" panose="020F0502020204030204" pitchFamily="34" charset="0"/>
                  <a:cs typeface="Times New Roman" panose="02020603050405020304" pitchFamily="18" charset="0"/>
                </a:rPr>
                <a:t>31 key partners</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b="1" kern="1200" dirty="0">
                  <a:solidFill>
                    <a:srgbClr val="2E856E"/>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Completed </a:t>
              </a:r>
              <a:r>
                <a:rPr lang="en-US" sz="2400" b="1" kern="1200" dirty="0">
                  <a:solidFill>
                    <a:srgbClr val="EC8902"/>
                  </a:solidFill>
                  <a:effectLst/>
                  <a:ea typeface="Calibri" panose="020F0502020204030204" pitchFamily="34" charset="0"/>
                  <a:cs typeface="Times New Roman" panose="02020603050405020304" pitchFamily="18" charset="0"/>
                </a:rPr>
                <a:t>3 dissemination activities</a:t>
              </a:r>
              <a:r>
                <a:rPr lang="en-US" sz="2400" b="1" kern="1200" dirty="0">
                  <a:solidFill>
                    <a:srgbClr val="B06601"/>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000000"/>
                  </a:solidFill>
                  <a:effectLst/>
                  <a:highlight>
                    <a:srgbClr val="FFFF00"/>
                  </a:highligh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Provided </a:t>
              </a:r>
              <a:r>
                <a:rPr lang="en-US" sz="2400" b="1" kern="1200" dirty="0">
                  <a:solidFill>
                    <a:srgbClr val="EC8902"/>
                  </a:solidFill>
                  <a:effectLst/>
                  <a:ea typeface="Calibri" panose="020F0502020204030204" pitchFamily="34" charset="0"/>
                  <a:cs typeface="Times New Roman" panose="02020603050405020304" pitchFamily="18" charset="0"/>
                </a:rPr>
                <a:t>4 overdose prevention trainings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to </a:t>
              </a:r>
              <a:r>
                <a:rPr lang="en-US" sz="2400" b="1" kern="1200" dirty="0">
                  <a:solidFill>
                    <a:srgbClr val="EC8902"/>
                  </a:solidFill>
                  <a:effectLst/>
                  <a:ea typeface="Calibri" panose="020F0502020204030204" pitchFamily="34" charset="0"/>
                  <a:cs typeface="Times New Roman" panose="02020603050405020304" pitchFamily="18" charset="0"/>
                </a:rPr>
                <a:t>120 participants</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000000"/>
                  </a:solidFill>
                  <a:effectLst/>
                  <a:highlight>
                    <a:srgbClr val="FFFF00"/>
                  </a:highligh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E84D5531-7F51-234C-B0EC-EF0104EB03CB}"/>
                </a:ext>
              </a:extLst>
            </p:cNvPr>
            <p:cNvGrpSpPr/>
            <p:nvPr/>
          </p:nvGrpSpPr>
          <p:grpSpPr>
            <a:xfrm>
              <a:off x="1228062" y="2784717"/>
              <a:ext cx="914400" cy="2507647"/>
              <a:chOff x="1228062" y="2784717"/>
              <a:chExt cx="914400" cy="2507647"/>
            </a:xfrm>
          </p:grpSpPr>
          <p:pic>
            <p:nvPicPr>
              <p:cNvPr id="16" name="Picture 15" descr="Boardroom outline">
                <a:extLst>
                  <a:ext uri="{FF2B5EF4-FFF2-40B4-BE49-F238E27FC236}">
                    <a16:creationId xmlns:a16="http://schemas.microsoft.com/office/drawing/2014/main" id="{A52AEF45-555F-FE14-0C7F-E22B742356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28062" y="2784717"/>
                <a:ext cx="914400" cy="9142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Share outline">
                <a:extLst>
                  <a:ext uri="{FF2B5EF4-FFF2-40B4-BE49-F238E27FC236}">
                    <a16:creationId xmlns:a16="http://schemas.microsoft.com/office/drawing/2014/main" id="{6B8697DF-4020-E29A-B41B-22F5A9A9D80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28062" y="3654444"/>
                <a:ext cx="914400" cy="91429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raduation cap outline">
                <a:extLst>
                  <a:ext uri="{FF2B5EF4-FFF2-40B4-BE49-F238E27FC236}">
                    <a16:creationId xmlns:a16="http://schemas.microsoft.com/office/drawing/2014/main" id="{C78DC0F7-65C5-0417-2205-F06174CDB09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28062" y="4378075"/>
                <a:ext cx="914400" cy="91428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5" name="TextBox 44">
            <a:extLst>
              <a:ext uri="{FF2B5EF4-FFF2-40B4-BE49-F238E27FC236}">
                <a16:creationId xmlns:a16="http://schemas.microsoft.com/office/drawing/2014/main" id="{80CB4AB3-89B3-9C8E-4E51-A09580E44F56}"/>
              </a:ext>
            </a:extLst>
          </p:cNvPr>
          <p:cNvSpPr txBox="1"/>
          <p:nvPr/>
        </p:nvSpPr>
        <p:spPr>
          <a:xfrm>
            <a:off x="9882115" y="6386805"/>
            <a:ext cx="2133600" cy="369332"/>
          </a:xfrm>
          <a:prstGeom prst="rect">
            <a:avLst/>
          </a:prstGeom>
          <a:noFill/>
        </p:spPr>
        <p:txBody>
          <a:bodyPr wrap="square" rtlCol="0">
            <a:spAutoFit/>
          </a:bodyPr>
          <a:lstStyle/>
          <a:p>
            <a:r>
              <a:rPr lang="en-US" dirty="0"/>
              <a:t>N=1 funded regions</a:t>
            </a:r>
          </a:p>
        </p:txBody>
      </p:sp>
      <p:sp>
        <p:nvSpPr>
          <p:cNvPr id="47" name="TextBox 46">
            <a:extLst>
              <a:ext uri="{FF2B5EF4-FFF2-40B4-BE49-F238E27FC236}">
                <a16:creationId xmlns:a16="http://schemas.microsoft.com/office/drawing/2014/main" id="{B32B8072-25A7-1D2B-34CC-0ECF1A092CA8}"/>
              </a:ext>
            </a:extLst>
          </p:cNvPr>
          <p:cNvSpPr txBox="1"/>
          <p:nvPr/>
        </p:nvSpPr>
        <p:spPr>
          <a:xfrm>
            <a:off x="2454446" y="1705700"/>
            <a:ext cx="8174309" cy="892552"/>
          </a:xfrm>
          <a:prstGeom prst="rect">
            <a:avLst/>
          </a:prstGeom>
          <a:noFill/>
        </p:spPr>
        <p:txBody>
          <a:bodyPr wrap="square">
            <a:spAutoFit/>
          </a:bodyPr>
          <a:lstStyle/>
          <a:p>
            <a:pPr marL="0" marR="0">
              <a:spcBef>
                <a:spcPts val="300"/>
              </a:spcBef>
              <a:spcAft>
                <a:spcPts val="300"/>
              </a:spcAft>
            </a:pPr>
            <a:r>
              <a:rPr lang="en-US" sz="2600" dirty="0">
                <a:solidFill>
                  <a:srgbClr val="404040"/>
                </a:solidFill>
                <a:effectLst/>
                <a:latin typeface="+mn-lt"/>
                <a:ea typeface="Times New Roman" panose="02020603050405020304" pitchFamily="18" charset="0"/>
                <a:cs typeface="Times New Roman" panose="02020603050405020304" pitchFamily="18" charset="0"/>
              </a:rPr>
              <a:t>Increase access to substance use and overdose prevention resources.</a:t>
            </a:r>
          </a:p>
        </p:txBody>
      </p:sp>
    </p:spTree>
    <p:extLst>
      <p:ext uri="{BB962C8B-B14F-4D97-AF65-F5344CB8AC3E}">
        <p14:creationId xmlns:p14="http://schemas.microsoft.com/office/powerpoint/2010/main" val="2020306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D38B-63A5-763B-0A7C-1067C63B1F0D}"/>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60FE21DC-6CEC-878B-A620-6A52367A78AF}"/>
              </a:ext>
            </a:extLst>
          </p:cNvPr>
          <p:cNvGrpSpPr/>
          <p:nvPr/>
        </p:nvGrpSpPr>
        <p:grpSpPr>
          <a:xfrm>
            <a:off x="0" y="0"/>
            <a:ext cx="12192000" cy="1455761"/>
            <a:chOff x="0" y="293673"/>
            <a:chExt cx="9144000" cy="948436"/>
          </a:xfrm>
          <a:solidFill>
            <a:schemeClr val="accent4">
              <a:lumMod val="50000"/>
            </a:schemeClr>
          </a:solidFill>
        </p:grpSpPr>
        <p:sp>
          <p:nvSpPr>
            <p:cNvPr id="32" name="Rectangle 31">
              <a:extLst>
                <a:ext uri="{FF2B5EF4-FFF2-40B4-BE49-F238E27FC236}">
                  <a16:creationId xmlns:a16="http://schemas.microsoft.com/office/drawing/2014/main" id="{AF1F9F9F-B3BE-8B8D-7B74-131ED23A75A0}"/>
                </a:ext>
              </a:extLst>
            </p:cNvPr>
            <p:cNvSpPr/>
            <p:nvPr/>
          </p:nvSpPr>
          <p:spPr>
            <a:xfrm>
              <a:off x="0" y="293673"/>
              <a:ext cx="9144000" cy="948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BEF4E880-E792-981A-3B40-863D403A9A37}"/>
                </a:ext>
              </a:extLst>
            </p:cNvPr>
            <p:cNvSpPr txBox="1">
              <a:spLocks/>
            </p:cNvSpPr>
            <p:nvPr/>
          </p:nvSpPr>
          <p:spPr>
            <a:xfrm>
              <a:off x="204538" y="299594"/>
              <a:ext cx="8722895" cy="906380"/>
            </a:xfrm>
            <a:prstGeom prst="rect">
              <a:avLst/>
            </a:prstGeom>
            <a:grp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Expand local infrastructure for school-based prevention programs</a:t>
              </a:r>
            </a:p>
          </p:txBody>
        </p:sp>
      </p:grpSp>
      <p:grpSp>
        <p:nvGrpSpPr>
          <p:cNvPr id="28" name="Group 27">
            <a:extLst>
              <a:ext uri="{FF2B5EF4-FFF2-40B4-BE49-F238E27FC236}">
                <a16:creationId xmlns:a16="http://schemas.microsoft.com/office/drawing/2014/main" id="{70533052-626C-2A32-C73D-41477F490D6D}"/>
              </a:ext>
            </a:extLst>
          </p:cNvPr>
          <p:cNvGrpSpPr/>
          <p:nvPr/>
        </p:nvGrpSpPr>
        <p:grpSpPr>
          <a:xfrm>
            <a:off x="929275" y="3292864"/>
            <a:ext cx="10796880" cy="3188923"/>
            <a:chOff x="-55821" y="789643"/>
            <a:chExt cx="8951219" cy="3189125"/>
          </a:xfrm>
        </p:grpSpPr>
        <p:grpSp>
          <p:nvGrpSpPr>
            <p:cNvPr id="35" name="Group 34">
              <a:extLst>
                <a:ext uri="{FF2B5EF4-FFF2-40B4-BE49-F238E27FC236}">
                  <a16:creationId xmlns:a16="http://schemas.microsoft.com/office/drawing/2014/main" id="{D04F545F-5518-D691-66DC-97DF1E859D66}"/>
                </a:ext>
              </a:extLst>
            </p:cNvPr>
            <p:cNvGrpSpPr/>
            <p:nvPr/>
          </p:nvGrpSpPr>
          <p:grpSpPr>
            <a:xfrm>
              <a:off x="-55821" y="789643"/>
              <a:ext cx="8951219" cy="3189125"/>
              <a:chOff x="-170121" y="849863"/>
              <a:chExt cx="8951219" cy="3189233"/>
            </a:xfrm>
          </p:grpSpPr>
          <p:sp>
            <p:nvSpPr>
              <p:cNvPr id="41" name="TextBox 47">
                <a:extLst>
                  <a:ext uri="{FF2B5EF4-FFF2-40B4-BE49-F238E27FC236}">
                    <a16:creationId xmlns:a16="http://schemas.microsoft.com/office/drawing/2014/main" id="{EE186100-C82C-BBF0-E3D7-A4958C224D35}"/>
                  </a:ext>
                </a:extLst>
              </p:cNvPr>
              <p:cNvSpPr txBox="1">
                <a:spLocks noChangeArrowheads="1"/>
              </p:cNvSpPr>
              <p:nvPr/>
            </p:nvSpPr>
            <p:spPr bwMode="auto">
              <a:xfrm>
                <a:off x="614680" y="1126717"/>
                <a:ext cx="8166418" cy="267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Conducted </a:t>
                </a:r>
                <a:r>
                  <a:rPr lang="en-US" sz="2400" b="1" kern="1200" dirty="0">
                    <a:solidFill>
                      <a:srgbClr val="EC8902"/>
                    </a:solidFill>
                    <a:effectLst/>
                    <a:ea typeface="Calibri" panose="020F0502020204030204" pitchFamily="34" charset="0"/>
                    <a:cs typeface="Times New Roman" panose="02020603050405020304" pitchFamily="18" charset="0"/>
                  </a:rPr>
                  <a:t>49 coordination meetings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and engaged </a:t>
                </a:r>
                <a:r>
                  <a:rPr lang="en-US" sz="2400" b="1" kern="1200" dirty="0">
                    <a:solidFill>
                      <a:srgbClr val="EC8902"/>
                    </a:solidFill>
                    <a:effectLst/>
                    <a:ea typeface="Calibri" panose="020F0502020204030204" pitchFamily="34" charset="0"/>
                    <a:cs typeface="Times New Roman" panose="02020603050405020304" pitchFamily="18" charset="0"/>
                  </a:rPr>
                  <a:t>95 key partners</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b="1" kern="1200" dirty="0">
                    <a:solidFill>
                      <a:srgbClr val="2E856E"/>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Completed </a:t>
                </a:r>
                <a:r>
                  <a:rPr lang="en-US" sz="2400" b="1" kern="1200" dirty="0">
                    <a:solidFill>
                      <a:srgbClr val="EC8902"/>
                    </a:solidFill>
                    <a:effectLst/>
                    <a:ea typeface="Calibri" panose="020F0502020204030204" pitchFamily="34" charset="0"/>
                    <a:cs typeface="Times New Roman" panose="02020603050405020304" pitchFamily="18" charset="0"/>
                  </a:rPr>
                  <a:t>28 dissemination activities</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000000"/>
                    </a:solidFill>
                    <a:effectLst/>
                    <a:highlight>
                      <a:srgbClr val="FFFF00"/>
                    </a:highligh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Engaged </a:t>
                </a:r>
                <a:r>
                  <a:rPr lang="en-US" sz="2400" b="1" kern="1200" dirty="0">
                    <a:solidFill>
                      <a:srgbClr val="EC8902"/>
                    </a:solidFill>
                    <a:effectLst/>
                    <a:ea typeface="Calibri" panose="020F0502020204030204" pitchFamily="34" charset="0"/>
                    <a:cs typeface="Times New Roman" panose="02020603050405020304" pitchFamily="18" charset="0"/>
                  </a:rPr>
                  <a:t>73 schools/school districts</a:t>
                </a:r>
                <a:r>
                  <a:rPr lang="en-US" sz="2400" kern="1200" dirty="0">
                    <a:solidFill>
                      <a:srgbClr val="000000"/>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and </a:t>
                </a:r>
                <a:r>
                  <a:rPr lang="en-US" sz="2400" b="1" kern="1200" dirty="0">
                    <a:solidFill>
                      <a:srgbClr val="EC8902"/>
                    </a:solidFill>
                    <a:effectLst/>
                    <a:ea typeface="Calibri" panose="020F0502020204030204" pitchFamily="34" charset="0"/>
                    <a:cs typeface="Times New Roman" panose="02020603050405020304" pitchFamily="18" charset="0"/>
                  </a:rPr>
                  <a:t>27 youth organizations</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2400" kern="1200" dirty="0">
                    <a:solidFill>
                      <a:srgbClr val="404040"/>
                    </a:solidFill>
                    <a:effectLst/>
                    <a:ea typeface="Calibri" panose="020F0502020204030204" pitchFamily="34" charset="0"/>
                    <a:cs typeface="Times New Roman" panose="02020603050405020304" pitchFamily="18" charset="0"/>
                  </a:rPr>
                  <a:t>Provided </a:t>
                </a:r>
                <a:r>
                  <a:rPr lang="en-US" sz="2400" b="1" kern="1200" dirty="0">
                    <a:solidFill>
                      <a:srgbClr val="EC8902"/>
                    </a:solidFill>
                    <a:effectLst/>
                    <a:ea typeface="Calibri" panose="020F0502020204030204" pitchFamily="34" charset="0"/>
                    <a:cs typeface="Times New Roman" panose="02020603050405020304" pitchFamily="18" charset="0"/>
                  </a:rPr>
                  <a:t>72 education events</a:t>
                </a:r>
                <a:r>
                  <a:rPr lang="en-US" sz="2400" b="1" kern="1200" dirty="0">
                    <a:solidFill>
                      <a:srgbClr val="B06601"/>
                    </a:solidFill>
                    <a:effectLst/>
                    <a:ea typeface="Calibri" panose="020F0502020204030204" pitchFamily="34" charset="0"/>
                    <a:cs typeface="Times New Roman" panose="02020603050405020304" pitchFamily="18" charset="0"/>
                  </a:rPr>
                  <a:t> </a:t>
                </a:r>
                <a:r>
                  <a:rPr lang="en-US" sz="2400" kern="1200" dirty="0">
                    <a:solidFill>
                      <a:srgbClr val="404040"/>
                    </a:solidFill>
                    <a:effectLst/>
                    <a:ea typeface="Calibri" panose="020F0502020204030204" pitchFamily="34" charset="0"/>
                    <a:cs typeface="Times New Roman" panose="02020603050405020304" pitchFamily="18" charset="0"/>
                  </a:rPr>
                  <a:t>to </a:t>
                </a:r>
                <a:r>
                  <a:rPr lang="en-US" sz="2400" b="1" kern="1200" dirty="0">
                    <a:solidFill>
                      <a:srgbClr val="EC8902"/>
                    </a:solidFill>
                    <a:effectLst/>
                    <a:ea typeface="Calibri" panose="020F0502020204030204" pitchFamily="34" charset="0"/>
                    <a:cs typeface="Times New Roman" panose="02020603050405020304" pitchFamily="18" charset="0"/>
                  </a:rPr>
                  <a:t>821 participants </a:t>
                </a:r>
                <a:endParaRPr lang="en-US" sz="2400" dirty="0">
                  <a:effectLst/>
                  <a:ea typeface="Calibri" panose="020F0502020204030204" pitchFamily="34" charset="0"/>
                  <a:cs typeface="Times New Roman" panose="02020603050405020304" pitchFamily="18" charset="0"/>
                </a:endParaRPr>
              </a:p>
            </p:txBody>
          </p:sp>
          <p:pic>
            <p:nvPicPr>
              <p:cNvPr id="42" name="Picture 41" descr="Boardroom outline">
                <a:extLst>
                  <a:ext uri="{FF2B5EF4-FFF2-40B4-BE49-F238E27FC236}">
                    <a16:creationId xmlns:a16="http://schemas.microsoft.com/office/drawing/2014/main" id="{F6D66E8E-4E57-357C-F65B-5FBF7D12C9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409" y="849863"/>
                <a:ext cx="758089" cy="102167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Share outline">
                <a:extLst>
                  <a:ext uri="{FF2B5EF4-FFF2-40B4-BE49-F238E27FC236}">
                    <a16:creationId xmlns:a16="http://schemas.microsoft.com/office/drawing/2014/main" id="{7A976D7A-0EB8-F1DD-4AE2-5460865D55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121" y="1648428"/>
                <a:ext cx="758089" cy="9074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Graduation cap outline">
                <a:extLst>
                  <a:ext uri="{FF2B5EF4-FFF2-40B4-BE49-F238E27FC236}">
                    <a16:creationId xmlns:a16="http://schemas.microsoft.com/office/drawing/2014/main" id="{209EDA6A-F46F-46DF-AD4C-AB97D21982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412" y="3264899"/>
                <a:ext cx="758089" cy="774197"/>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Graphic 9" descr="Playground outline">
              <a:extLst>
                <a:ext uri="{FF2B5EF4-FFF2-40B4-BE49-F238E27FC236}">
                  <a16:creationId xmlns:a16="http://schemas.microsoft.com/office/drawing/2014/main" id="{DEF4049C-BFFE-D868-1F37-356C3BC97D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112" y="2391686"/>
              <a:ext cx="758089" cy="774200"/>
            </a:xfrm>
            <a:prstGeom prst="rect">
              <a:avLst/>
            </a:prstGeom>
          </p:spPr>
        </p:pic>
      </p:grpSp>
      <p:grpSp>
        <p:nvGrpSpPr>
          <p:cNvPr id="29" name="Group 28">
            <a:extLst>
              <a:ext uri="{FF2B5EF4-FFF2-40B4-BE49-F238E27FC236}">
                <a16:creationId xmlns:a16="http://schemas.microsoft.com/office/drawing/2014/main" id="{51A684EC-D1C0-908D-EBAD-DC60DECDF1D0}"/>
              </a:ext>
            </a:extLst>
          </p:cNvPr>
          <p:cNvGrpSpPr/>
          <p:nvPr/>
        </p:nvGrpSpPr>
        <p:grpSpPr>
          <a:xfrm>
            <a:off x="10171675" y="1572803"/>
            <a:ext cx="1554480" cy="1554480"/>
            <a:chOff x="-1566676" y="-390334"/>
            <a:chExt cx="790041" cy="750441"/>
          </a:xfrm>
        </p:grpSpPr>
        <p:sp>
          <p:nvSpPr>
            <p:cNvPr id="31" name="Oval 30">
              <a:extLst>
                <a:ext uri="{FF2B5EF4-FFF2-40B4-BE49-F238E27FC236}">
                  <a16:creationId xmlns:a16="http://schemas.microsoft.com/office/drawing/2014/main" id="{2819FB6E-EA3D-3BAF-DF22-06677F7C117F}"/>
                </a:ext>
              </a:extLst>
            </p:cNvPr>
            <p:cNvSpPr/>
            <p:nvPr/>
          </p:nvSpPr>
          <p:spPr>
            <a:xfrm>
              <a:off x="-1566676" y="-374263"/>
              <a:ext cx="790041" cy="734370"/>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3" name="Graphic 2" descr="Schoolhouse with solid fill">
              <a:extLst>
                <a:ext uri="{FF2B5EF4-FFF2-40B4-BE49-F238E27FC236}">
                  <a16:creationId xmlns:a16="http://schemas.microsoft.com/office/drawing/2014/main" id="{10EF26E4-9A87-0E79-9D53-E8194C6694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06049" y="-390334"/>
              <a:ext cx="658368" cy="658369"/>
            </a:xfrm>
            <a:prstGeom prst="rect">
              <a:avLst/>
            </a:prstGeom>
          </p:spPr>
        </p:pic>
      </p:grpSp>
      <p:sp>
        <p:nvSpPr>
          <p:cNvPr id="2" name="TextBox 1">
            <a:extLst>
              <a:ext uri="{FF2B5EF4-FFF2-40B4-BE49-F238E27FC236}">
                <a16:creationId xmlns:a16="http://schemas.microsoft.com/office/drawing/2014/main" id="{318ED3AD-39C0-99F0-274E-97674155687D}"/>
              </a:ext>
            </a:extLst>
          </p:cNvPr>
          <p:cNvSpPr txBox="1"/>
          <p:nvPr/>
        </p:nvSpPr>
        <p:spPr>
          <a:xfrm>
            <a:off x="9882115" y="6386805"/>
            <a:ext cx="2133600" cy="369332"/>
          </a:xfrm>
          <a:prstGeom prst="rect">
            <a:avLst/>
          </a:prstGeom>
          <a:noFill/>
        </p:spPr>
        <p:txBody>
          <a:bodyPr wrap="square" rtlCol="0">
            <a:spAutoFit/>
          </a:bodyPr>
          <a:lstStyle/>
          <a:p>
            <a:r>
              <a:rPr lang="en-US" dirty="0"/>
              <a:t>N=4 funded regions</a:t>
            </a:r>
          </a:p>
        </p:txBody>
      </p:sp>
      <p:sp>
        <p:nvSpPr>
          <p:cNvPr id="5" name="TextBox 4">
            <a:extLst>
              <a:ext uri="{FF2B5EF4-FFF2-40B4-BE49-F238E27FC236}">
                <a16:creationId xmlns:a16="http://schemas.microsoft.com/office/drawing/2014/main" id="{3502C81B-01A2-3BB5-836E-185753B8DDAE}"/>
              </a:ext>
            </a:extLst>
          </p:cNvPr>
          <p:cNvSpPr txBox="1"/>
          <p:nvPr/>
        </p:nvSpPr>
        <p:spPr>
          <a:xfrm>
            <a:off x="239809" y="1736229"/>
            <a:ext cx="9642306" cy="1292662"/>
          </a:xfrm>
          <a:prstGeom prst="rect">
            <a:avLst/>
          </a:prstGeom>
          <a:noFill/>
        </p:spPr>
        <p:txBody>
          <a:bodyPr wrap="square">
            <a:spAutoFit/>
          </a:bodyPr>
          <a:lstStyle/>
          <a:p>
            <a:r>
              <a:rPr lang="en-US" sz="2600" dirty="0"/>
              <a:t>Support the expansion of local infrastructure for school-based prevention programs in schools, school districts, or education service districts.</a:t>
            </a:r>
          </a:p>
        </p:txBody>
      </p:sp>
    </p:spTree>
    <p:extLst>
      <p:ext uri="{BB962C8B-B14F-4D97-AF65-F5344CB8AC3E}">
        <p14:creationId xmlns:p14="http://schemas.microsoft.com/office/powerpoint/2010/main" val="2509465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5DCEB-9C66-9161-0FF1-67A8DCF116E0}"/>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657080AD-6BF8-26C5-92CD-8A22DF44E716}"/>
              </a:ext>
            </a:extLst>
          </p:cNvPr>
          <p:cNvGrpSpPr/>
          <p:nvPr/>
        </p:nvGrpSpPr>
        <p:grpSpPr>
          <a:xfrm>
            <a:off x="0" y="0"/>
            <a:ext cx="12192001" cy="1025193"/>
            <a:chOff x="0" y="293673"/>
            <a:chExt cx="9144001" cy="731520"/>
          </a:xfrm>
          <a:solidFill>
            <a:schemeClr val="accent4">
              <a:lumMod val="50000"/>
            </a:schemeClr>
          </a:solidFill>
        </p:grpSpPr>
        <p:sp>
          <p:nvSpPr>
            <p:cNvPr id="32" name="Rectangle 31">
              <a:extLst>
                <a:ext uri="{FF2B5EF4-FFF2-40B4-BE49-F238E27FC236}">
                  <a16:creationId xmlns:a16="http://schemas.microsoft.com/office/drawing/2014/main" id="{6D561D9A-8D8B-B3F4-20E2-48995C71B53D}"/>
                </a:ext>
              </a:extLst>
            </p:cNvPr>
            <p:cNvSpPr/>
            <p:nvPr/>
          </p:nvSpPr>
          <p:spPr>
            <a:xfrm>
              <a:off x="0" y="293673"/>
              <a:ext cx="914400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58CE00F9-970D-0AD2-CFCF-B8B9C608DEE6}"/>
                </a:ext>
              </a:extLst>
            </p:cNvPr>
            <p:cNvSpPr txBox="1">
              <a:spLocks/>
            </p:cNvSpPr>
            <p:nvPr/>
          </p:nvSpPr>
          <p:spPr>
            <a:xfrm>
              <a:off x="1" y="299596"/>
              <a:ext cx="9144000" cy="724344"/>
            </a:xfrm>
            <a:prstGeom prst="rect">
              <a:avLst/>
            </a:prstGeom>
            <a:grp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Technical Assistance Provide to Funded Regions</a:t>
              </a:r>
              <a:endParaRPr lang="en-US" sz="4800" b="1" cap="none" dirty="0">
                <a:solidFill>
                  <a:schemeClr val="tx2">
                    <a:lumMod val="40000"/>
                    <a:lumOff val="60000"/>
                  </a:schemeClr>
                </a:solidFill>
                <a:latin typeface="Calibri" panose="020F0502020204030204" pitchFamily="34" charset="0"/>
              </a:endParaRPr>
            </a:p>
          </p:txBody>
        </p:sp>
      </p:grpSp>
      <p:sp>
        <p:nvSpPr>
          <p:cNvPr id="2" name="TextBox 1">
            <a:extLst>
              <a:ext uri="{FF2B5EF4-FFF2-40B4-BE49-F238E27FC236}">
                <a16:creationId xmlns:a16="http://schemas.microsoft.com/office/drawing/2014/main" id="{C6BD682D-9833-C446-D57F-8B4BD97092FE}"/>
              </a:ext>
            </a:extLst>
          </p:cNvPr>
          <p:cNvSpPr txBox="1"/>
          <p:nvPr/>
        </p:nvSpPr>
        <p:spPr>
          <a:xfrm>
            <a:off x="729916" y="1369432"/>
            <a:ext cx="10732168" cy="4832092"/>
          </a:xfrm>
          <a:prstGeom prst="rect">
            <a:avLst/>
          </a:prstGeom>
          <a:noFill/>
        </p:spPr>
        <p:txBody>
          <a:bodyPr wrap="square" rtlCol="0">
            <a:spAutoFit/>
          </a:bodyPr>
          <a:lstStyle/>
          <a:p>
            <a:pPr>
              <a:buClr>
                <a:schemeClr val="accent4">
                  <a:lumMod val="50000"/>
                </a:schemeClr>
              </a:buClr>
            </a:pPr>
            <a:r>
              <a:rPr lang="en-US" sz="2400" b="1" dirty="0"/>
              <a:t>Monthly Overdose Prevention Coordinator Meetings</a:t>
            </a:r>
          </a:p>
          <a:p>
            <a:pPr marL="800100" lvl="1" indent="-342900">
              <a:buClr>
                <a:schemeClr val="accent4">
                  <a:lumMod val="50000"/>
                </a:schemeClr>
              </a:buClr>
              <a:buFont typeface="Wingdings" panose="05000000000000000000" pitchFamily="2" charset="2"/>
              <a:buChar char="§"/>
            </a:pPr>
            <a:r>
              <a:rPr lang="en-US" sz="2400" dirty="0"/>
              <a:t>Facilitated discussions and guest speaker presentations on various topics</a:t>
            </a:r>
          </a:p>
          <a:p>
            <a:pPr marL="800100" lvl="1" indent="-342900">
              <a:spcAft>
                <a:spcPts val="1200"/>
              </a:spcAft>
              <a:buClr>
                <a:schemeClr val="accent4">
                  <a:lumMod val="50000"/>
                </a:schemeClr>
              </a:buClr>
              <a:buFont typeface="Wingdings" panose="05000000000000000000" pitchFamily="2" charset="2"/>
              <a:buChar char="§"/>
            </a:pPr>
            <a:r>
              <a:rPr lang="en-US" sz="2400" dirty="0"/>
              <a:t>Encouraged sharing of regional updates across topic areas to identify needed supports</a:t>
            </a:r>
          </a:p>
          <a:p>
            <a:pPr>
              <a:buClr>
                <a:schemeClr val="accent4">
                  <a:lumMod val="50000"/>
                </a:schemeClr>
              </a:buClr>
            </a:pPr>
            <a:r>
              <a:rPr lang="en-US" sz="2400" b="1" dirty="0"/>
              <a:t>Funded Region Technical Assistance Meetings</a:t>
            </a:r>
          </a:p>
          <a:p>
            <a:pPr marL="800100" lvl="1" indent="-342900">
              <a:buClr>
                <a:schemeClr val="accent4">
                  <a:lumMod val="50000"/>
                </a:schemeClr>
              </a:buClr>
              <a:buFont typeface="Wingdings" panose="05000000000000000000" pitchFamily="2" charset="2"/>
              <a:buChar char="§"/>
            </a:pPr>
            <a:r>
              <a:rPr lang="en-US" sz="2400" dirty="0"/>
              <a:t>Monthly or bi-monthly meetings with individual overdose prevention coordinators</a:t>
            </a:r>
          </a:p>
          <a:p>
            <a:pPr marL="800100" lvl="1" indent="-342900">
              <a:spcAft>
                <a:spcPts val="1200"/>
              </a:spcAft>
              <a:buClr>
                <a:schemeClr val="accent4">
                  <a:lumMod val="50000"/>
                </a:schemeClr>
              </a:buClr>
              <a:buFont typeface="Wingdings" panose="05000000000000000000" pitchFamily="2" charset="2"/>
              <a:buChar char="§"/>
            </a:pPr>
            <a:r>
              <a:rPr lang="en-US" sz="2400" dirty="0"/>
              <a:t>Provided technical assistance and resources to support local project implementation</a:t>
            </a:r>
          </a:p>
          <a:p>
            <a:pPr>
              <a:buClr>
                <a:schemeClr val="accent4">
                  <a:lumMod val="50000"/>
                </a:schemeClr>
              </a:buClr>
            </a:pPr>
            <a:r>
              <a:rPr lang="en-US" sz="2400" b="1" dirty="0"/>
              <a:t>Weekly Technical Assistance Email</a:t>
            </a:r>
          </a:p>
          <a:p>
            <a:pPr marL="800100" lvl="1" indent="-342900">
              <a:buClr>
                <a:schemeClr val="accent4">
                  <a:lumMod val="50000"/>
                </a:schemeClr>
              </a:buClr>
              <a:buFont typeface="Wingdings" panose="05000000000000000000" pitchFamily="2" charset="2"/>
              <a:buChar char="§"/>
            </a:pPr>
            <a:r>
              <a:rPr lang="en-US" sz="2400" dirty="0"/>
              <a:t>Covered updates on state programs, upcoming conferences/training events, current overdose data, and funding opportunities</a:t>
            </a:r>
          </a:p>
        </p:txBody>
      </p:sp>
    </p:spTree>
    <p:extLst>
      <p:ext uri="{BB962C8B-B14F-4D97-AF65-F5344CB8AC3E}">
        <p14:creationId xmlns:p14="http://schemas.microsoft.com/office/powerpoint/2010/main" val="39046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2BB51-545C-E271-BAEB-147DCB872A7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3483BE3-0224-8856-F32F-D985B28B26E0}"/>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Oval 1">
            <a:extLst>
              <a:ext uri="{FF2B5EF4-FFF2-40B4-BE49-F238E27FC236}">
                <a16:creationId xmlns:a16="http://schemas.microsoft.com/office/drawing/2014/main" id="{479C4D54-310A-D20C-A6EF-FD8A6206BB74}"/>
              </a:ext>
            </a:extLst>
          </p:cNvPr>
          <p:cNvSpPr/>
          <p:nvPr/>
        </p:nvSpPr>
        <p:spPr>
          <a:xfrm>
            <a:off x="3753855" y="410709"/>
            <a:ext cx="4572000" cy="4722765"/>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A9C1440-0B91-AC91-E144-E4C961D834F6}"/>
              </a:ext>
            </a:extLst>
          </p:cNvPr>
          <p:cNvSpPr>
            <a:spLocks noGrp="1"/>
          </p:cNvSpPr>
          <p:nvPr>
            <p:ph type="sldNum" sz="quarter" idx="12"/>
          </p:nvPr>
        </p:nvSpPr>
        <p:spPr>
          <a:xfrm>
            <a:off x="7425344" y="6459786"/>
            <a:ext cx="984019"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A53E1659-BFC2-4C4D-A1B1-086FF24DCEAE}" type="slidenum">
              <a:rPr lang="en-US" smtClean="0"/>
              <a:pPr>
                <a:spcAft>
                  <a:spcPts val="600"/>
                </a:spcAft>
              </a:pPr>
              <a:t>28</a:t>
            </a:fld>
            <a:endParaRPr lang="en-US"/>
          </a:p>
        </p:txBody>
      </p:sp>
      <p:pic>
        <p:nvPicPr>
          <p:cNvPr id="13" name="Graphic 12" descr="Ribbon with solid fill">
            <a:extLst>
              <a:ext uri="{FF2B5EF4-FFF2-40B4-BE49-F238E27FC236}">
                <a16:creationId xmlns:a16="http://schemas.microsoft.com/office/drawing/2014/main" id="{A31D528C-E2B9-6C43-5008-2145720179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98395" y="474877"/>
            <a:ext cx="4572000" cy="4572000"/>
          </a:xfrm>
          <a:prstGeom prst="rect">
            <a:avLst/>
          </a:prstGeom>
        </p:spPr>
      </p:pic>
      <p:sp>
        <p:nvSpPr>
          <p:cNvPr id="15" name="TextBox 14">
            <a:extLst>
              <a:ext uri="{FF2B5EF4-FFF2-40B4-BE49-F238E27FC236}">
                <a16:creationId xmlns:a16="http://schemas.microsoft.com/office/drawing/2014/main" id="{8FC91EE5-8D6F-8B46-08FB-54E1C24D9097}"/>
              </a:ext>
            </a:extLst>
          </p:cNvPr>
          <p:cNvSpPr txBox="1"/>
          <p:nvPr/>
        </p:nvSpPr>
        <p:spPr>
          <a:xfrm>
            <a:off x="3659761" y="5221017"/>
            <a:ext cx="4955074" cy="830997"/>
          </a:xfrm>
          <a:prstGeom prst="rect">
            <a:avLst/>
          </a:prstGeom>
          <a:noFill/>
        </p:spPr>
        <p:txBody>
          <a:bodyPr wrap="none" rtlCol="0">
            <a:spAutoFit/>
          </a:bodyPr>
          <a:lstStyle/>
          <a:p>
            <a:r>
              <a:rPr lang="en-US" sz="4800" b="1" dirty="0">
                <a:solidFill>
                  <a:schemeClr val="bg1"/>
                </a:solidFill>
              </a:rPr>
              <a:t>Recommendations</a:t>
            </a:r>
          </a:p>
        </p:txBody>
      </p:sp>
    </p:spTree>
    <p:extLst>
      <p:ext uri="{BB962C8B-B14F-4D97-AF65-F5344CB8AC3E}">
        <p14:creationId xmlns:p14="http://schemas.microsoft.com/office/powerpoint/2010/main" val="12379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30FF-0813-7037-A57B-E35FCE358EB3}"/>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DB71D8E5-393C-59C9-95B2-B9AD757690AD}"/>
              </a:ext>
            </a:extLst>
          </p:cNvPr>
          <p:cNvGrpSpPr/>
          <p:nvPr/>
        </p:nvGrpSpPr>
        <p:grpSpPr>
          <a:xfrm>
            <a:off x="0" y="0"/>
            <a:ext cx="12192000" cy="1025193"/>
            <a:chOff x="0" y="293673"/>
            <a:chExt cx="9144000" cy="731520"/>
          </a:xfrm>
          <a:solidFill>
            <a:schemeClr val="accent1"/>
          </a:solidFill>
        </p:grpSpPr>
        <p:sp>
          <p:nvSpPr>
            <p:cNvPr id="32" name="Rectangle 31">
              <a:extLst>
                <a:ext uri="{FF2B5EF4-FFF2-40B4-BE49-F238E27FC236}">
                  <a16:creationId xmlns:a16="http://schemas.microsoft.com/office/drawing/2014/main" id="{5BBC5172-B3A9-BB35-099D-EBFA9C108F65}"/>
                </a:ext>
              </a:extLst>
            </p:cNvPr>
            <p:cNvSpPr/>
            <p:nvPr/>
          </p:nvSpPr>
          <p:spPr>
            <a:xfrm>
              <a:off x="0" y="293673"/>
              <a:ext cx="914400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65A99D76-6BC9-C9C5-FECC-B87E12A4CA00}"/>
                </a:ext>
              </a:extLst>
            </p:cNvPr>
            <p:cNvSpPr txBox="1">
              <a:spLocks/>
            </p:cNvSpPr>
            <p:nvPr/>
          </p:nvSpPr>
          <p:spPr>
            <a:xfrm>
              <a:off x="204538" y="299596"/>
              <a:ext cx="8722895" cy="724344"/>
            </a:xfrm>
            <a:prstGeom prst="rect">
              <a:avLst/>
            </a:prstGeom>
            <a:grpFill/>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Recommendations for Next Funding Year </a:t>
              </a:r>
              <a:endParaRPr lang="en-US" sz="4800" b="1" cap="none" dirty="0">
                <a:solidFill>
                  <a:schemeClr val="tx2">
                    <a:lumMod val="40000"/>
                    <a:lumOff val="60000"/>
                  </a:schemeClr>
                </a:solidFill>
                <a:latin typeface="Calibri" panose="020F0502020204030204" pitchFamily="34" charset="0"/>
              </a:endParaRPr>
            </a:p>
          </p:txBody>
        </p:sp>
      </p:grpSp>
      <p:sp>
        <p:nvSpPr>
          <p:cNvPr id="42" name="Content Placeholder 2">
            <a:extLst>
              <a:ext uri="{FF2B5EF4-FFF2-40B4-BE49-F238E27FC236}">
                <a16:creationId xmlns:a16="http://schemas.microsoft.com/office/drawing/2014/main" id="{A096F36F-F09A-3834-CF8E-753C4C294770}"/>
              </a:ext>
            </a:extLst>
          </p:cNvPr>
          <p:cNvSpPr txBox="1">
            <a:spLocks/>
          </p:cNvSpPr>
          <p:nvPr/>
        </p:nvSpPr>
        <p:spPr>
          <a:xfrm>
            <a:off x="326735" y="1322173"/>
            <a:ext cx="11538531" cy="4819135"/>
          </a:xfrm>
          <a:prstGeom prst="rect">
            <a:avLst/>
          </a:prstGeom>
        </p:spPr>
        <p:txBody>
          <a:bodyPr vert="horz">
            <a:noAutofit/>
          </a:bodyPr>
          <a:lstStyle>
            <a:lvl1pPr marL="342891" indent="-342891" algn="l" rtl="0" eaLnBrk="1" latinLnBrk="0" hangingPunct="1">
              <a:spcBef>
                <a:spcPct val="20000"/>
              </a:spcBef>
              <a:buClr>
                <a:schemeClr val="accent1"/>
              </a:buClr>
              <a:buSzPct val="70000"/>
              <a:buFont typeface="Wingdings 3" panose="05040102010807070707" pitchFamily="18" charset="2"/>
              <a:buChar char=""/>
              <a:defRPr kumimoji="0" sz="3200" kern="1200">
                <a:solidFill>
                  <a:schemeClr val="tx2"/>
                </a:solidFill>
                <a:latin typeface="+mn-lt"/>
                <a:ea typeface="+mn-ea"/>
                <a:cs typeface="+mn-cs"/>
              </a:defRPr>
            </a:lvl1pPr>
            <a:lvl2pPr marL="742932" indent="-285744" algn="l" rtl="0" eaLnBrk="1" latinLnBrk="0" hangingPunct="1">
              <a:spcBef>
                <a:spcPct val="20000"/>
              </a:spcBef>
              <a:buClr>
                <a:schemeClr val="accent1"/>
              </a:buClr>
              <a:buSzPct val="70000"/>
              <a:buFont typeface="Wingdings" panose="05000000000000000000" pitchFamily="2" charset="2"/>
              <a:buChar char="§"/>
              <a:defRPr kumimoji="0" sz="2800" kern="1200">
                <a:solidFill>
                  <a:schemeClr val="tx2"/>
                </a:solidFill>
                <a:latin typeface="+mn-lt"/>
                <a:ea typeface="+mn-ea"/>
                <a:cs typeface="+mn-cs"/>
              </a:defRPr>
            </a:lvl2pPr>
            <a:lvl3pPr marL="1142971" indent="-228594" algn="l" rtl="0" eaLnBrk="1" latinLnBrk="0" hangingPunct="1">
              <a:spcBef>
                <a:spcPct val="20000"/>
              </a:spcBef>
              <a:buClr>
                <a:schemeClr val="accent1"/>
              </a:buClr>
              <a:buSzPct val="70000"/>
              <a:buFont typeface="Wingdings" panose="05000000000000000000" pitchFamily="2" charset="2"/>
              <a:buChar char="§"/>
              <a:defRPr kumimoji="0" sz="2400" kern="1200">
                <a:solidFill>
                  <a:schemeClr val="tx2"/>
                </a:solidFill>
                <a:latin typeface="+mn-lt"/>
                <a:ea typeface="+mn-ea"/>
                <a:cs typeface="+mn-cs"/>
              </a:defRPr>
            </a:lvl3pPr>
            <a:lvl4pPr marL="1600160" indent="-228594" algn="l" rtl="0" eaLnBrk="1" latinLnBrk="0" hangingPunct="1">
              <a:spcBef>
                <a:spcPct val="20000"/>
              </a:spcBef>
              <a:buClr>
                <a:schemeClr val="accent1"/>
              </a:buClr>
              <a:buSzPct val="70000"/>
              <a:buFont typeface="Wingdings" panose="05000000000000000000" pitchFamily="2" charset="2"/>
              <a:buChar char="§"/>
              <a:defRPr kumimoji="0" sz="2000" kern="1200">
                <a:solidFill>
                  <a:schemeClr val="tx2"/>
                </a:solidFill>
                <a:latin typeface="+mn-lt"/>
                <a:ea typeface="+mn-ea"/>
                <a:cs typeface="+mn-cs"/>
              </a:defRPr>
            </a:lvl4pPr>
            <a:lvl5pPr marL="2057349" indent="-228594" algn="l" rtl="0" eaLnBrk="1" latinLnBrk="0" hangingPunct="1">
              <a:spcBef>
                <a:spcPct val="20000"/>
              </a:spcBef>
              <a:buClr>
                <a:schemeClr val="accent1"/>
              </a:buClr>
              <a:buSzPct val="60000"/>
              <a:buFont typeface="Wingdings" panose="05000000000000000000" pitchFamily="2" charset="2"/>
              <a:buChar char="§"/>
              <a:defRPr kumimoji="0" sz="1800" kern="1200">
                <a:solidFill>
                  <a:schemeClr val="tx2"/>
                </a:solidFill>
                <a:latin typeface="+mn-lt"/>
                <a:ea typeface="+mn-ea"/>
                <a:cs typeface="+mn-cs"/>
              </a:defRPr>
            </a:lvl5pPr>
            <a:lvl6pPr marL="2514537" indent="-228594"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726" indent="-228594"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8914" indent="-228594"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103" indent="-228594"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panose="05000000000000000000" pitchFamily="2" charset="2"/>
              <a:buChar char="§"/>
            </a:pPr>
            <a:r>
              <a:rPr lang="en-US" sz="2800" dirty="0">
                <a:solidFill>
                  <a:schemeClr val="tx1"/>
                </a:solidFill>
                <a:cs typeface="Segoe UI" panose="020B0502040204020203" pitchFamily="34" charset="0"/>
              </a:rPr>
              <a:t>Continue to support cross-region resource and funding sharing</a:t>
            </a:r>
          </a:p>
          <a:p>
            <a:pPr>
              <a:buFont typeface="Wingdings" panose="05000000000000000000" pitchFamily="2" charset="2"/>
              <a:buChar char="§"/>
            </a:pPr>
            <a:r>
              <a:rPr lang="en-US" sz="2800" dirty="0">
                <a:solidFill>
                  <a:schemeClr val="tx1"/>
                </a:solidFill>
                <a:cs typeface="Segoe UI" panose="020B0502040204020203" pitchFamily="34" charset="0"/>
              </a:rPr>
              <a:t>Strengthen capacity for overdose emergency response plan implementation</a:t>
            </a:r>
          </a:p>
          <a:p>
            <a:pPr>
              <a:buFont typeface="Wingdings" panose="05000000000000000000" pitchFamily="2" charset="2"/>
              <a:buChar char="§"/>
            </a:pPr>
            <a:r>
              <a:rPr lang="en-US" sz="2800" dirty="0">
                <a:solidFill>
                  <a:schemeClr val="tx1"/>
                </a:solidFill>
                <a:cs typeface="Segoe UI" panose="020B0502040204020203" pitchFamily="34" charset="0"/>
              </a:rPr>
              <a:t>Continue providing consistent funding to avoid program and service disruptions and expand funding and resource opportunities beyond currently funded regions</a:t>
            </a:r>
          </a:p>
          <a:p>
            <a:pPr>
              <a:buFont typeface="Wingdings" panose="05000000000000000000" pitchFamily="2" charset="2"/>
              <a:buChar char="§"/>
            </a:pPr>
            <a:r>
              <a:rPr lang="en-US" sz="2800" dirty="0">
                <a:solidFill>
                  <a:schemeClr val="tx1"/>
                </a:solidFill>
                <a:cs typeface="Segoe UI" panose="020B0502040204020203" pitchFamily="34" charset="0"/>
              </a:rPr>
              <a:t>Encourage cross-region connections between schools to support updated policies</a:t>
            </a:r>
          </a:p>
          <a:p>
            <a:pPr>
              <a:buFont typeface="Wingdings" panose="05000000000000000000" pitchFamily="2" charset="2"/>
              <a:buChar char="§"/>
            </a:pPr>
            <a:r>
              <a:rPr lang="en-US" sz="2800" dirty="0">
                <a:solidFill>
                  <a:schemeClr val="tx1"/>
                </a:solidFill>
                <a:cs typeface="Segoe UI" panose="020B0502040204020203" pitchFamily="34" charset="0"/>
              </a:rPr>
              <a:t>Continue to prioritize naloxone distribution</a:t>
            </a:r>
          </a:p>
          <a:p>
            <a:pPr>
              <a:buFont typeface="Wingdings" panose="05000000000000000000" pitchFamily="2" charset="2"/>
              <a:buChar char="§"/>
            </a:pPr>
            <a:r>
              <a:rPr lang="en-US" sz="2800" dirty="0">
                <a:solidFill>
                  <a:schemeClr val="tx1"/>
                </a:solidFill>
                <a:cs typeface="Segoe UI" panose="020B0502040204020203" pitchFamily="34" charset="0"/>
              </a:rPr>
              <a:t>Develop resources and discuss strategies to support local collaboration efforts</a:t>
            </a:r>
          </a:p>
        </p:txBody>
      </p:sp>
    </p:spTree>
    <p:extLst>
      <p:ext uri="{BB962C8B-B14F-4D97-AF65-F5344CB8AC3E}">
        <p14:creationId xmlns:p14="http://schemas.microsoft.com/office/powerpoint/2010/main" val="281125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A682E84-35D5-4659-936B-88CA746A3EC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4DE20352-78D1-4754-8567-8C95512D01DD}"/>
              </a:ext>
            </a:extLst>
          </p:cNvPr>
          <p:cNvSpPr txBox="1">
            <a:spLocks/>
          </p:cNvSpPr>
          <p:nvPr/>
        </p:nvSpPr>
        <p:spPr>
          <a:xfrm>
            <a:off x="1523999" y="4701540"/>
            <a:ext cx="9144000" cy="175305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lvl="0" algn="ctr"/>
            <a:r>
              <a:rPr lang="en-US" sz="4800" b="1" cap="none" dirty="0">
                <a:solidFill>
                  <a:schemeClr val="bg1"/>
                </a:solidFill>
                <a:latin typeface="Calibri" panose="020F0502020204030204" pitchFamily="34" charset="0"/>
                <a:cs typeface="Calibri" panose="020F0502020204030204" pitchFamily="34" charset="0"/>
              </a:rPr>
              <a:t>Background</a:t>
            </a:r>
            <a:endParaRPr lang="en-US" sz="4800" cap="none" dirty="0">
              <a:solidFill>
                <a:schemeClr val="bg1"/>
              </a:solidFill>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C5A99E78-E5BD-43D1-8CA1-C0CE8AB11737}"/>
              </a:ext>
            </a:extLst>
          </p:cNvPr>
          <p:cNvSpPr/>
          <p:nvPr/>
        </p:nvSpPr>
        <p:spPr>
          <a:xfrm>
            <a:off x="3809999" y="433986"/>
            <a:ext cx="4572000" cy="4572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descr="Hill scene">
            <a:extLst>
              <a:ext uri="{FF2B5EF4-FFF2-40B4-BE49-F238E27FC236}">
                <a16:creationId xmlns:a16="http://schemas.microsoft.com/office/drawing/2014/main" id="{D0725408-2FD7-498D-B7ED-E4DB95718A86}"/>
              </a:ext>
            </a:extLst>
          </p:cNvPr>
          <p:cNvSpPr/>
          <p:nvPr/>
        </p:nvSpPr>
        <p:spPr>
          <a:xfrm>
            <a:off x="4495799" y="1119786"/>
            <a:ext cx="3200400" cy="32004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8549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7BF928-D7CA-4E35-BB56-A1B92021E83F}"/>
              </a:ext>
            </a:extLst>
          </p:cNvPr>
          <p:cNvSpPr>
            <a:spLocks noGrp="1"/>
          </p:cNvSpPr>
          <p:nvPr>
            <p:ph type="sldNum" sz="quarter" idx="12"/>
          </p:nvPr>
        </p:nvSpPr>
        <p:spPr>
          <a:xfrm>
            <a:off x="7425344" y="6459786"/>
            <a:ext cx="984019"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A53E1659-BFC2-4C4D-A1B1-086FF24DCEAE}" type="slidenum">
              <a:rPr lang="en-US" smtClean="0"/>
              <a:pPr>
                <a:spcAft>
                  <a:spcPts val="600"/>
                </a:spcAft>
              </a:pPr>
              <a:t>30</a:t>
            </a:fld>
            <a:endParaRPr lang="en-US"/>
          </a:p>
        </p:txBody>
      </p:sp>
      <p:sp>
        <p:nvSpPr>
          <p:cNvPr id="5" name="Title 4">
            <a:extLst>
              <a:ext uri="{FF2B5EF4-FFF2-40B4-BE49-F238E27FC236}">
                <a16:creationId xmlns:a16="http://schemas.microsoft.com/office/drawing/2014/main" id="{33C2A57D-0FFC-4BF6-A37C-766B9396FF45}"/>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EC4A69AA-6962-41D8-9554-52CC6784DB28}"/>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Graphic 12" descr="Help">
            <a:extLst>
              <a:ext uri="{FF2B5EF4-FFF2-40B4-BE49-F238E27FC236}">
                <a16:creationId xmlns:a16="http://schemas.microsoft.com/office/drawing/2014/main" id="{501E627B-C356-4705-9DC5-2C8606085B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8395" y="474877"/>
            <a:ext cx="4572000" cy="4572000"/>
          </a:xfrm>
          <a:prstGeom prst="rect">
            <a:avLst/>
          </a:prstGeom>
        </p:spPr>
      </p:pic>
      <p:sp>
        <p:nvSpPr>
          <p:cNvPr id="15" name="TextBox 14">
            <a:extLst>
              <a:ext uri="{FF2B5EF4-FFF2-40B4-BE49-F238E27FC236}">
                <a16:creationId xmlns:a16="http://schemas.microsoft.com/office/drawing/2014/main" id="{F6131117-BF67-44E0-8872-B6F221BE7281}"/>
              </a:ext>
            </a:extLst>
          </p:cNvPr>
          <p:cNvSpPr txBox="1"/>
          <p:nvPr/>
        </p:nvSpPr>
        <p:spPr>
          <a:xfrm>
            <a:off x="3040934" y="4729060"/>
            <a:ext cx="6086923" cy="646331"/>
          </a:xfrm>
          <a:prstGeom prst="rect">
            <a:avLst/>
          </a:prstGeom>
          <a:noFill/>
        </p:spPr>
        <p:txBody>
          <a:bodyPr wrap="none" rtlCol="0">
            <a:spAutoFit/>
          </a:bodyPr>
          <a:lstStyle/>
          <a:p>
            <a:r>
              <a:rPr lang="en-US" sz="3600" dirty="0">
                <a:solidFill>
                  <a:schemeClr val="bg1"/>
                </a:solidFill>
              </a:rPr>
              <a:t>questions, comments, thoughts</a:t>
            </a:r>
          </a:p>
        </p:txBody>
      </p:sp>
    </p:spTree>
    <p:extLst>
      <p:ext uri="{BB962C8B-B14F-4D97-AF65-F5344CB8AC3E}">
        <p14:creationId xmlns:p14="http://schemas.microsoft.com/office/powerpoint/2010/main" val="3340996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E7E9B7-893D-4866-A461-FFE249BB95E2}"/>
              </a:ext>
            </a:extLst>
          </p:cNvPr>
          <p:cNvSpPr/>
          <p:nvPr/>
        </p:nvSpPr>
        <p:spPr>
          <a:xfrm>
            <a:off x="-1" y="6348984"/>
            <a:ext cx="12192000" cy="5125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584DEFE0-1A35-483F-853D-8643ABC695E4}"/>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ED0B5B4E-568E-4E58-80E7-A71FD0501A53}"/>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73CBF5AA-8AC3-44BC-9EF8-1FDFBBC130FB}"/>
                </a:ext>
              </a:extLst>
            </p:cNvPr>
            <p:cNvSpPr txBox="1">
              <a:spLocks/>
            </p:cNvSpPr>
            <p:nvPr/>
          </p:nvSpPr>
          <p:spPr>
            <a:xfrm>
              <a:off x="1334897" y="299596"/>
              <a:ext cx="647420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Thank you!</a:t>
              </a:r>
              <a:endParaRPr lang="en-US" sz="4800" b="1" cap="none" dirty="0">
                <a:solidFill>
                  <a:schemeClr val="tx2">
                    <a:lumMod val="40000"/>
                    <a:lumOff val="60000"/>
                  </a:schemeClr>
                </a:solidFill>
                <a:latin typeface="Calibri" panose="020F0502020204030204" pitchFamily="34" charset="0"/>
              </a:endParaRPr>
            </a:p>
          </p:txBody>
        </p:sp>
      </p:grpSp>
      <p:sp>
        <p:nvSpPr>
          <p:cNvPr id="7" name="TextBox 6">
            <a:extLst>
              <a:ext uri="{FF2B5EF4-FFF2-40B4-BE49-F238E27FC236}">
                <a16:creationId xmlns:a16="http://schemas.microsoft.com/office/drawing/2014/main" id="{B0873E7A-885D-4AA2-972A-A8E3475C67CB}"/>
              </a:ext>
            </a:extLst>
          </p:cNvPr>
          <p:cNvSpPr txBox="1"/>
          <p:nvPr/>
        </p:nvSpPr>
        <p:spPr>
          <a:xfrm>
            <a:off x="1393457" y="4440936"/>
            <a:ext cx="239707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latin typeface="Calibri" panose="020F0502020204030204"/>
              </a:rPr>
              <a:t>Presenter 1</a:t>
            </a:r>
            <a:endParaRPr kumimoji="0" lang="en-US" sz="20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Email address</a:t>
            </a:r>
          </a:p>
        </p:txBody>
      </p:sp>
      <p:sp>
        <p:nvSpPr>
          <p:cNvPr id="8" name="Rectangle 7">
            <a:extLst>
              <a:ext uri="{FF2B5EF4-FFF2-40B4-BE49-F238E27FC236}">
                <a16:creationId xmlns:a16="http://schemas.microsoft.com/office/drawing/2014/main" id="{86152A6B-B03B-4DA4-959A-996B30799C19}"/>
              </a:ext>
            </a:extLst>
          </p:cNvPr>
          <p:cNvSpPr/>
          <p:nvPr/>
        </p:nvSpPr>
        <p:spPr>
          <a:xfrm>
            <a:off x="1677592" y="1859564"/>
            <a:ext cx="18288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Presenter 1 Photo</a:t>
            </a:r>
          </a:p>
        </p:txBody>
      </p:sp>
      <p:sp>
        <p:nvSpPr>
          <p:cNvPr id="9" name="Rectangle 8">
            <a:extLst>
              <a:ext uri="{FF2B5EF4-FFF2-40B4-BE49-F238E27FC236}">
                <a16:creationId xmlns:a16="http://schemas.microsoft.com/office/drawing/2014/main" id="{79509890-A321-40BA-B298-9DA855FEFEBC}"/>
              </a:ext>
            </a:extLst>
          </p:cNvPr>
          <p:cNvSpPr/>
          <p:nvPr/>
        </p:nvSpPr>
        <p:spPr>
          <a:xfrm>
            <a:off x="8723160" y="1859564"/>
            <a:ext cx="18288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Presenter 3 Photo</a:t>
            </a:r>
          </a:p>
        </p:txBody>
      </p:sp>
      <p:sp>
        <p:nvSpPr>
          <p:cNvPr id="10" name="Rectangle 9">
            <a:extLst>
              <a:ext uri="{FF2B5EF4-FFF2-40B4-BE49-F238E27FC236}">
                <a16:creationId xmlns:a16="http://schemas.microsoft.com/office/drawing/2014/main" id="{788974A1-6AB0-426F-BD87-7A22EC5E40FE}"/>
              </a:ext>
            </a:extLst>
          </p:cNvPr>
          <p:cNvSpPr/>
          <p:nvPr/>
        </p:nvSpPr>
        <p:spPr>
          <a:xfrm>
            <a:off x="5181600" y="1859564"/>
            <a:ext cx="18288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Presenter 2 Photo</a:t>
            </a:r>
          </a:p>
        </p:txBody>
      </p:sp>
      <p:sp>
        <p:nvSpPr>
          <p:cNvPr id="11" name="TextBox 10">
            <a:extLst>
              <a:ext uri="{FF2B5EF4-FFF2-40B4-BE49-F238E27FC236}">
                <a16:creationId xmlns:a16="http://schemas.microsoft.com/office/drawing/2014/main" id="{643A9C3A-23A1-4D2F-83B0-DA6C43C278D4}"/>
              </a:ext>
            </a:extLst>
          </p:cNvPr>
          <p:cNvSpPr txBox="1"/>
          <p:nvPr/>
        </p:nvSpPr>
        <p:spPr>
          <a:xfrm>
            <a:off x="8439024" y="4440936"/>
            <a:ext cx="239707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latin typeface="Calibri" panose="020F0502020204030204"/>
              </a:rPr>
              <a:t>Presenter 3</a:t>
            </a:r>
            <a:endParaRPr kumimoji="0" lang="en-US" sz="20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Email address</a:t>
            </a:r>
          </a:p>
        </p:txBody>
      </p:sp>
      <p:sp>
        <p:nvSpPr>
          <p:cNvPr id="12" name="TextBox 11">
            <a:extLst>
              <a:ext uri="{FF2B5EF4-FFF2-40B4-BE49-F238E27FC236}">
                <a16:creationId xmlns:a16="http://schemas.microsoft.com/office/drawing/2014/main" id="{3DED227B-EF59-48FF-ACC1-F8DDAE5F736B}"/>
              </a:ext>
            </a:extLst>
          </p:cNvPr>
          <p:cNvSpPr txBox="1"/>
          <p:nvPr/>
        </p:nvSpPr>
        <p:spPr>
          <a:xfrm>
            <a:off x="4897464" y="4440936"/>
            <a:ext cx="239707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latin typeface="Calibri" panose="020F0502020204030204"/>
              </a:rPr>
              <a:t>Presenter 2</a:t>
            </a:r>
            <a:endParaRPr kumimoji="0" lang="en-US" sz="20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Email address</a:t>
            </a:r>
          </a:p>
        </p:txBody>
      </p:sp>
      <p:sp>
        <p:nvSpPr>
          <p:cNvPr id="13" name="TextBox 12">
            <a:extLst>
              <a:ext uri="{FF2B5EF4-FFF2-40B4-BE49-F238E27FC236}">
                <a16:creationId xmlns:a16="http://schemas.microsoft.com/office/drawing/2014/main" id="{38E7D419-EC0A-4CC0-8281-95FC3B838FF0}"/>
              </a:ext>
            </a:extLst>
          </p:cNvPr>
          <p:cNvSpPr txBox="1"/>
          <p:nvPr/>
        </p:nvSpPr>
        <p:spPr>
          <a:xfrm>
            <a:off x="2993400" y="6347780"/>
            <a:ext cx="6205197" cy="461665"/>
          </a:xfrm>
          <a:prstGeom prst="rect">
            <a:avLst/>
          </a:prstGeom>
          <a:noFill/>
        </p:spPr>
        <p:txBody>
          <a:bodyPr wrap="square" rtlCol="0">
            <a:spAutoFit/>
          </a:bodyPr>
          <a:lstStyle/>
          <a:p>
            <a:pPr lvl="0" algn="ctr"/>
            <a:r>
              <a:rPr lang="en-US" sz="2400" b="1" dirty="0">
                <a:solidFill>
                  <a:schemeClr val="tx1">
                    <a:lumMod val="85000"/>
                    <a:lumOff val="15000"/>
                  </a:schemeClr>
                </a:solidFill>
              </a:rPr>
              <a:t>Event | Date</a:t>
            </a:r>
          </a:p>
        </p:txBody>
      </p:sp>
    </p:spTree>
    <p:extLst>
      <p:ext uri="{BB962C8B-B14F-4D97-AF65-F5344CB8AC3E}">
        <p14:creationId xmlns:p14="http://schemas.microsoft.com/office/powerpoint/2010/main" val="243269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3F7CB-255A-AB25-D5EC-04A232BD2947}"/>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9243D472-2C5E-D4D4-B512-DA7B0C63749F}"/>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BB835C52-1533-CFE0-79C8-50B670CE9F61}"/>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D8552D29-FF90-D644-EE99-018714D8C2B8}"/>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Overdose Prevention Funding Timeline</a:t>
              </a:r>
              <a:endParaRPr lang="en-US" sz="4800" b="1" cap="none" dirty="0">
                <a:solidFill>
                  <a:schemeClr val="tx2">
                    <a:lumMod val="40000"/>
                    <a:lumOff val="60000"/>
                  </a:schemeClr>
                </a:solidFill>
                <a:latin typeface="Calibri" panose="020F0502020204030204" pitchFamily="34" charset="0"/>
              </a:endParaRPr>
            </a:p>
          </p:txBody>
        </p:sp>
      </p:grpSp>
      <p:pic>
        <p:nvPicPr>
          <p:cNvPr id="2" name="Picture 1">
            <a:extLst>
              <a:ext uri="{FF2B5EF4-FFF2-40B4-BE49-F238E27FC236}">
                <a16:creationId xmlns:a16="http://schemas.microsoft.com/office/drawing/2014/main" id="{EFE1470F-C6F5-1601-0A5F-16787D4332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204" y="2493745"/>
            <a:ext cx="10480770" cy="2012783"/>
          </a:xfrm>
          <a:prstGeom prst="rect">
            <a:avLst/>
          </a:prstGeom>
          <a:noFill/>
        </p:spPr>
      </p:pic>
      <p:sp>
        <p:nvSpPr>
          <p:cNvPr id="4" name="TextBox 3">
            <a:extLst>
              <a:ext uri="{FF2B5EF4-FFF2-40B4-BE49-F238E27FC236}">
                <a16:creationId xmlns:a16="http://schemas.microsoft.com/office/drawing/2014/main" id="{1BAD04EB-D4A9-7908-8341-110062D3632E}"/>
              </a:ext>
            </a:extLst>
          </p:cNvPr>
          <p:cNvSpPr txBox="1"/>
          <p:nvPr/>
        </p:nvSpPr>
        <p:spPr>
          <a:xfrm>
            <a:off x="847595" y="4673536"/>
            <a:ext cx="10671989" cy="1938992"/>
          </a:xfrm>
          <a:prstGeom prst="rect">
            <a:avLst/>
          </a:prstGeom>
          <a:noFill/>
        </p:spPr>
        <p:txBody>
          <a:bodyPr wrap="square">
            <a:spAutoFit/>
          </a:bodyPr>
          <a:lstStyle/>
          <a:p>
            <a:pPr marL="342900" indent="-342900">
              <a:buClr>
                <a:schemeClr val="accent1"/>
              </a:buClr>
              <a:buFont typeface="Wingdings" panose="05000000000000000000" pitchFamily="2" charset="2"/>
              <a:buChar char="§"/>
            </a:pPr>
            <a:r>
              <a:rPr lang="en-US" sz="2400" dirty="0">
                <a:solidFill>
                  <a:schemeClr val="tx1">
                    <a:lumMod val="75000"/>
                    <a:lumOff val="25000"/>
                  </a:schemeClr>
                </a:solidFill>
                <a:cs typeface="Calibri" panose="020F0502020204030204" pitchFamily="34" charset="0"/>
              </a:rPr>
              <a:t> 2015 to 2019: CDC Prevention for States (</a:t>
            </a:r>
            <a:r>
              <a:rPr lang="en-US" sz="2400" dirty="0" err="1">
                <a:solidFill>
                  <a:schemeClr val="tx1">
                    <a:lumMod val="75000"/>
                    <a:lumOff val="25000"/>
                  </a:schemeClr>
                </a:solidFill>
                <a:cs typeface="Calibri" panose="020F0502020204030204" pitchFamily="34" charset="0"/>
              </a:rPr>
              <a:t>PfS</a:t>
            </a:r>
            <a:r>
              <a:rPr lang="en-US" sz="2400" dirty="0">
                <a:solidFill>
                  <a:schemeClr val="tx1">
                    <a:lumMod val="75000"/>
                    <a:lumOff val="25000"/>
                  </a:schemeClr>
                </a:solidFill>
                <a:cs typeface="Calibri" panose="020F0502020204030204" pitchFamily="34" charset="0"/>
              </a:rPr>
              <a:t>)</a:t>
            </a:r>
          </a:p>
          <a:p>
            <a:pPr marL="342900" indent="-342900">
              <a:buClr>
                <a:schemeClr val="accent1"/>
              </a:buClr>
              <a:buFont typeface="Wingdings" panose="05000000000000000000" pitchFamily="2" charset="2"/>
              <a:buChar char="§"/>
            </a:pPr>
            <a:r>
              <a:rPr lang="en-US" sz="2400" dirty="0">
                <a:solidFill>
                  <a:schemeClr val="tx1">
                    <a:lumMod val="75000"/>
                    <a:lumOff val="25000"/>
                  </a:schemeClr>
                </a:solidFill>
                <a:cs typeface="Calibri" panose="020F0502020204030204" pitchFamily="34" charset="0"/>
              </a:rPr>
              <a:t> 2017 to 2019: SAMHSA State Targeted Response (STR)</a:t>
            </a:r>
          </a:p>
          <a:p>
            <a:pPr marL="342900" indent="-342900">
              <a:buClr>
                <a:schemeClr val="accent1"/>
              </a:buClr>
              <a:buFont typeface="Wingdings" panose="05000000000000000000" pitchFamily="2" charset="2"/>
              <a:buChar char="§"/>
            </a:pPr>
            <a:r>
              <a:rPr lang="en-US" sz="2400" dirty="0">
                <a:solidFill>
                  <a:schemeClr val="tx1">
                    <a:lumMod val="75000"/>
                    <a:lumOff val="25000"/>
                  </a:schemeClr>
                </a:solidFill>
                <a:cs typeface="Calibri" panose="020F0502020204030204" pitchFamily="34" charset="0"/>
              </a:rPr>
              <a:t> 2019 to 2023: SAMHSA State Opioid Response (SOR)</a:t>
            </a:r>
          </a:p>
          <a:p>
            <a:pPr marL="342900" indent="-342900">
              <a:buClr>
                <a:schemeClr val="accent1"/>
              </a:buClr>
              <a:buFont typeface="Wingdings" panose="05000000000000000000" pitchFamily="2" charset="2"/>
              <a:buChar char="§"/>
            </a:pPr>
            <a:r>
              <a:rPr lang="en-US" sz="2400" dirty="0">
                <a:solidFill>
                  <a:schemeClr val="tx1">
                    <a:lumMod val="75000"/>
                    <a:lumOff val="25000"/>
                  </a:schemeClr>
                </a:solidFill>
                <a:cs typeface="Calibri" panose="020F0502020204030204" pitchFamily="34" charset="0"/>
              </a:rPr>
              <a:t> 2020 to 2023: CDC Overdose Data to Action (OD2A)</a:t>
            </a:r>
          </a:p>
          <a:p>
            <a:pPr marL="342900" indent="-342900">
              <a:buClr>
                <a:schemeClr val="accent1"/>
              </a:buClr>
              <a:buFont typeface="Wingdings" panose="05000000000000000000" pitchFamily="2" charset="2"/>
              <a:buChar char="§"/>
            </a:pPr>
            <a:r>
              <a:rPr lang="en-US" sz="2400" dirty="0">
                <a:solidFill>
                  <a:schemeClr val="tx1">
                    <a:lumMod val="75000"/>
                    <a:lumOff val="25000"/>
                  </a:schemeClr>
                </a:solidFill>
                <a:cs typeface="Calibri" panose="020F0502020204030204" pitchFamily="34" charset="0"/>
              </a:rPr>
              <a:t> Looking Forward -- 2023 to 2028: CDC Overdose Data to Action in States (OD2A-S)</a:t>
            </a:r>
          </a:p>
        </p:txBody>
      </p:sp>
      <p:sp>
        <p:nvSpPr>
          <p:cNvPr id="3" name="TextBox 2">
            <a:extLst>
              <a:ext uri="{FF2B5EF4-FFF2-40B4-BE49-F238E27FC236}">
                <a16:creationId xmlns:a16="http://schemas.microsoft.com/office/drawing/2014/main" id="{72FC89E4-09A4-1844-B25F-8406D61D1B71}"/>
              </a:ext>
            </a:extLst>
          </p:cNvPr>
          <p:cNvSpPr txBox="1"/>
          <p:nvPr/>
        </p:nvSpPr>
        <p:spPr>
          <a:xfrm>
            <a:off x="165847" y="1284574"/>
            <a:ext cx="11860306" cy="1015663"/>
          </a:xfrm>
          <a:prstGeom prst="rect">
            <a:avLst/>
          </a:prstGeom>
          <a:noFill/>
        </p:spPr>
        <p:txBody>
          <a:bodyPr wrap="square">
            <a:spAutoFit/>
          </a:bodyPr>
          <a:lstStyle/>
          <a:p>
            <a:pPr algn="ctr">
              <a:buClr>
                <a:schemeClr val="accent1"/>
              </a:buClr>
            </a:pPr>
            <a:r>
              <a:rPr lang="en-US" sz="3000" dirty="0">
                <a:solidFill>
                  <a:schemeClr val="tx2"/>
                </a:solidFill>
              </a:rPr>
              <a:t>Since 2015, the Oregon Health Authority has been investing in specific counties and regions to implement overdose prevention initiatives. </a:t>
            </a:r>
            <a:endParaRPr lang="en-US" sz="3000" dirty="0">
              <a:solidFill>
                <a:schemeClr val="tx2"/>
              </a:solidFill>
              <a:cs typeface="Calibri" panose="020F0502020204030204" pitchFamily="34" charset="0"/>
            </a:endParaRPr>
          </a:p>
        </p:txBody>
      </p:sp>
    </p:spTree>
    <p:extLst>
      <p:ext uri="{BB962C8B-B14F-4D97-AF65-F5344CB8AC3E}">
        <p14:creationId xmlns:p14="http://schemas.microsoft.com/office/powerpoint/2010/main" val="267082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A682E84-35D5-4659-936B-88CA746A3EC2}"/>
              </a:ext>
            </a:extLst>
          </p:cNvPr>
          <p:cNvSpPr/>
          <p:nvPr/>
        </p:nvSpPr>
        <p:spPr>
          <a:xfrm>
            <a:off x="-2689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4DE20352-78D1-4754-8567-8C95512D01DD}"/>
              </a:ext>
            </a:extLst>
          </p:cNvPr>
          <p:cNvSpPr txBox="1">
            <a:spLocks/>
          </p:cNvSpPr>
          <p:nvPr/>
        </p:nvSpPr>
        <p:spPr>
          <a:xfrm>
            <a:off x="1523999" y="4701540"/>
            <a:ext cx="9144000" cy="175305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lvl="0" algn="ctr"/>
            <a:r>
              <a:rPr lang="en-US" sz="4800" b="1" cap="none" dirty="0">
                <a:solidFill>
                  <a:schemeClr val="bg1"/>
                </a:solidFill>
                <a:latin typeface="Calibri" panose="020F0502020204030204" pitchFamily="34" charset="0"/>
                <a:cs typeface="Calibri" panose="020F0502020204030204" pitchFamily="34" charset="0"/>
              </a:rPr>
              <a:t>Topic 3 (option 1)</a:t>
            </a:r>
            <a:endParaRPr lang="en-US" sz="4800" cap="none" dirty="0">
              <a:solidFill>
                <a:schemeClr val="bg1"/>
              </a:solidFill>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C5A99E78-E5BD-43D1-8CA1-C0CE8AB11737}"/>
              </a:ext>
            </a:extLst>
          </p:cNvPr>
          <p:cNvSpPr/>
          <p:nvPr/>
        </p:nvSpPr>
        <p:spPr>
          <a:xfrm>
            <a:off x="3809999" y="433986"/>
            <a:ext cx="4572000" cy="4572000"/>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 name="Group 1">
            <a:extLst>
              <a:ext uri="{FF2B5EF4-FFF2-40B4-BE49-F238E27FC236}">
                <a16:creationId xmlns:a16="http://schemas.microsoft.com/office/drawing/2014/main" id="{0F98819A-9221-0CAA-ADE3-5FACD57663E4}"/>
              </a:ext>
            </a:extLst>
          </p:cNvPr>
          <p:cNvGrpSpPr>
            <a:grpSpLocks noChangeAspect="1"/>
          </p:cNvGrpSpPr>
          <p:nvPr/>
        </p:nvGrpSpPr>
        <p:grpSpPr>
          <a:xfrm>
            <a:off x="1311078" y="1151070"/>
            <a:ext cx="9516056" cy="5303520"/>
            <a:chOff x="0" y="0"/>
            <a:chExt cx="5530156" cy="2900680"/>
          </a:xfrm>
        </p:grpSpPr>
        <p:pic>
          <p:nvPicPr>
            <p:cNvPr id="3" name="Picture 2" descr="A map of state with different colored states&#10;&#10;Description automatically generated">
              <a:extLst>
                <a:ext uri="{FF2B5EF4-FFF2-40B4-BE49-F238E27FC236}">
                  <a16:creationId xmlns:a16="http://schemas.microsoft.com/office/drawing/2014/main" id="{9928D28F-21CE-0B25-5574-ACE113C5641D}"/>
                </a:ext>
              </a:extLst>
            </p:cNvPr>
            <p:cNvPicPr>
              <a:picLocks noChangeAspect="1"/>
            </p:cNvPicPr>
            <p:nvPr/>
          </p:nvPicPr>
          <p:blipFill rotWithShape="1">
            <a:blip r:embed="rId3"/>
            <a:srcRect l="12523" t="17391" r="12686" b="17161"/>
            <a:stretch/>
          </p:blipFill>
          <p:spPr bwMode="auto">
            <a:xfrm>
              <a:off x="0" y="0"/>
              <a:ext cx="3673475" cy="2900680"/>
            </a:xfrm>
            <a:prstGeom prst="rect">
              <a:avLst/>
            </a:prstGeom>
            <a:ln>
              <a:noFill/>
            </a:ln>
            <a:extLst>
              <a:ext uri="{53640926-AAD7-44D8-BBD7-CCE9431645EC}">
                <a14:shadowObscured xmlns:a14="http://schemas.microsoft.com/office/drawing/2010/main"/>
              </a:ext>
            </a:extLst>
          </p:spPr>
        </p:pic>
        <p:pic>
          <p:nvPicPr>
            <p:cNvPr id="4" name="Picture 3" descr="A map of state with different colored states&#10;&#10;Description automatically generated">
              <a:extLst>
                <a:ext uri="{FF2B5EF4-FFF2-40B4-BE49-F238E27FC236}">
                  <a16:creationId xmlns:a16="http://schemas.microsoft.com/office/drawing/2014/main" id="{FD29468E-2D29-6325-D2A1-289FC9538DC8}"/>
                </a:ext>
              </a:extLst>
            </p:cNvPr>
            <p:cNvPicPr>
              <a:picLocks noChangeAspect="1"/>
            </p:cNvPicPr>
            <p:nvPr/>
          </p:nvPicPr>
          <p:blipFill rotWithShape="1">
            <a:blip r:embed="rId4">
              <a:extLst>
                <a:ext uri="{28A0092B-C50C-407E-A947-70E740481C1C}">
                  <a14:useLocalDpi xmlns:a14="http://schemas.microsoft.com/office/drawing/2010/main" val="0"/>
                </a:ext>
              </a:extLst>
            </a:blip>
            <a:srcRect l="87622" t="62781" r="308" b="9330"/>
            <a:stretch/>
          </p:blipFill>
          <p:spPr bwMode="auto">
            <a:xfrm>
              <a:off x="3827721" y="233913"/>
              <a:ext cx="1702435" cy="2466975"/>
            </a:xfrm>
            <a:prstGeom prst="rect">
              <a:avLst/>
            </a:prstGeom>
            <a:ln>
              <a:noFill/>
            </a:ln>
            <a:extLst>
              <a:ext uri="{53640926-AAD7-44D8-BBD7-CCE9431645EC}">
                <a14:shadowObscured xmlns:a14="http://schemas.microsoft.com/office/drawing/2010/main"/>
              </a:ext>
            </a:extLst>
          </p:spPr>
        </p:pic>
      </p:grpSp>
      <p:grpSp>
        <p:nvGrpSpPr>
          <p:cNvPr id="11" name="Group 10">
            <a:extLst>
              <a:ext uri="{FF2B5EF4-FFF2-40B4-BE49-F238E27FC236}">
                <a16:creationId xmlns:a16="http://schemas.microsoft.com/office/drawing/2014/main" id="{4CC57659-D38B-25BA-259C-DACBD80BD4A4}"/>
              </a:ext>
            </a:extLst>
          </p:cNvPr>
          <p:cNvGrpSpPr/>
          <p:nvPr/>
        </p:nvGrpSpPr>
        <p:grpSpPr>
          <a:xfrm>
            <a:off x="-26894" y="0"/>
            <a:ext cx="12218894" cy="1025193"/>
            <a:chOff x="0" y="293673"/>
            <a:chExt cx="9144000" cy="731520"/>
          </a:xfrm>
        </p:grpSpPr>
        <p:sp>
          <p:nvSpPr>
            <p:cNvPr id="12" name="Rectangle 11">
              <a:extLst>
                <a:ext uri="{FF2B5EF4-FFF2-40B4-BE49-F238E27FC236}">
                  <a16:creationId xmlns:a16="http://schemas.microsoft.com/office/drawing/2014/main" id="{BBFA8C23-34D3-C2F1-A060-A398519D3257}"/>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1C6EF230-AEFF-83FA-B568-1DAB0AEAD119}"/>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Funded Regions</a:t>
              </a:r>
            </a:p>
          </p:txBody>
        </p:sp>
      </p:grpSp>
    </p:spTree>
    <p:extLst>
      <p:ext uri="{BB962C8B-B14F-4D97-AF65-F5344CB8AC3E}">
        <p14:creationId xmlns:p14="http://schemas.microsoft.com/office/powerpoint/2010/main" val="278076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84DEFE0-1A35-483F-853D-8643ABC695E4}"/>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ED0B5B4E-568E-4E58-80E7-A71FD0501A53}"/>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73CBF5AA-8AC3-44BC-9EF8-1FDFBBC130FB}"/>
                </a:ext>
              </a:extLst>
            </p:cNvPr>
            <p:cNvSpPr txBox="1">
              <a:spLocks/>
            </p:cNvSpPr>
            <p:nvPr/>
          </p:nvSpPr>
          <p:spPr>
            <a:xfrm>
              <a:off x="1334897" y="299596"/>
              <a:ext cx="647420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Identifying Funded Regions</a:t>
              </a:r>
              <a:endParaRPr lang="en-US" sz="4800" b="1" cap="none" dirty="0">
                <a:solidFill>
                  <a:schemeClr val="tx2">
                    <a:lumMod val="40000"/>
                    <a:lumOff val="60000"/>
                  </a:schemeClr>
                </a:solidFill>
                <a:latin typeface="Calibri" panose="020F0502020204030204" pitchFamily="34" charset="0"/>
              </a:endParaRPr>
            </a:p>
          </p:txBody>
        </p:sp>
      </p:grpSp>
      <p:sp>
        <p:nvSpPr>
          <p:cNvPr id="42" name="Content Placeholder 2">
            <a:extLst>
              <a:ext uri="{FF2B5EF4-FFF2-40B4-BE49-F238E27FC236}">
                <a16:creationId xmlns:a16="http://schemas.microsoft.com/office/drawing/2014/main" id="{446400CC-7E40-4595-B7ED-621BD65B0F7E}"/>
              </a:ext>
            </a:extLst>
          </p:cNvPr>
          <p:cNvSpPr txBox="1">
            <a:spLocks/>
          </p:cNvSpPr>
          <p:nvPr/>
        </p:nvSpPr>
        <p:spPr>
          <a:xfrm>
            <a:off x="1034223" y="1523793"/>
            <a:ext cx="10123555" cy="3810415"/>
          </a:xfrm>
          <a:prstGeom prst="rect">
            <a:avLst/>
          </a:prstGeom>
        </p:spPr>
        <p:txBody>
          <a:bodyPr vert="horz">
            <a:normAutofit fontScale="92500"/>
          </a:bodyPr>
          <a:lstStyle>
            <a:lvl1pPr marL="342891" indent="-342891" algn="l" rtl="0" eaLnBrk="1" latinLnBrk="0" hangingPunct="1">
              <a:spcBef>
                <a:spcPct val="20000"/>
              </a:spcBef>
              <a:buClr>
                <a:schemeClr val="accent1"/>
              </a:buClr>
              <a:buSzPct val="70000"/>
              <a:buFont typeface="Wingdings 3" panose="05040102010807070707" pitchFamily="18" charset="2"/>
              <a:buChar char=""/>
              <a:defRPr kumimoji="0" sz="3200" kern="1200">
                <a:solidFill>
                  <a:schemeClr val="tx2"/>
                </a:solidFill>
                <a:latin typeface="+mn-lt"/>
                <a:ea typeface="+mn-ea"/>
                <a:cs typeface="+mn-cs"/>
              </a:defRPr>
            </a:lvl1pPr>
            <a:lvl2pPr marL="742932" indent="-285744" algn="l" rtl="0" eaLnBrk="1" latinLnBrk="0" hangingPunct="1">
              <a:spcBef>
                <a:spcPct val="20000"/>
              </a:spcBef>
              <a:buClr>
                <a:schemeClr val="accent1"/>
              </a:buClr>
              <a:buSzPct val="70000"/>
              <a:buFont typeface="Wingdings" panose="05000000000000000000" pitchFamily="2" charset="2"/>
              <a:buChar char="§"/>
              <a:defRPr kumimoji="0" sz="2800" kern="1200">
                <a:solidFill>
                  <a:schemeClr val="tx2"/>
                </a:solidFill>
                <a:latin typeface="+mn-lt"/>
                <a:ea typeface="+mn-ea"/>
                <a:cs typeface="+mn-cs"/>
              </a:defRPr>
            </a:lvl2pPr>
            <a:lvl3pPr marL="1142971" indent="-228594" algn="l" rtl="0" eaLnBrk="1" latinLnBrk="0" hangingPunct="1">
              <a:spcBef>
                <a:spcPct val="20000"/>
              </a:spcBef>
              <a:buClr>
                <a:schemeClr val="accent1"/>
              </a:buClr>
              <a:buSzPct val="70000"/>
              <a:buFont typeface="Wingdings" panose="05000000000000000000" pitchFamily="2" charset="2"/>
              <a:buChar char="§"/>
              <a:defRPr kumimoji="0" sz="2400" kern="1200">
                <a:solidFill>
                  <a:schemeClr val="tx2"/>
                </a:solidFill>
                <a:latin typeface="+mn-lt"/>
                <a:ea typeface="+mn-ea"/>
                <a:cs typeface="+mn-cs"/>
              </a:defRPr>
            </a:lvl3pPr>
            <a:lvl4pPr marL="1600160" indent="-228594" algn="l" rtl="0" eaLnBrk="1" latinLnBrk="0" hangingPunct="1">
              <a:spcBef>
                <a:spcPct val="20000"/>
              </a:spcBef>
              <a:buClr>
                <a:schemeClr val="accent1"/>
              </a:buClr>
              <a:buSzPct val="70000"/>
              <a:buFont typeface="Wingdings" panose="05000000000000000000" pitchFamily="2" charset="2"/>
              <a:buChar char="§"/>
              <a:defRPr kumimoji="0" sz="2000" kern="1200">
                <a:solidFill>
                  <a:schemeClr val="tx2"/>
                </a:solidFill>
                <a:latin typeface="+mn-lt"/>
                <a:ea typeface="+mn-ea"/>
                <a:cs typeface="+mn-cs"/>
              </a:defRPr>
            </a:lvl4pPr>
            <a:lvl5pPr marL="2057349" indent="-228594" algn="l" rtl="0" eaLnBrk="1" latinLnBrk="0" hangingPunct="1">
              <a:spcBef>
                <a:spcPct val="20000"/>
              </a:spcBef>
              <a:buClr>
                <a:schemeClr val="accent1"/>
              </a:buClr>
              <a:buSzPct val="60000"/>
              <a:buFont typeface="Wingdings" panose="05000000000000000000" pitchFamily="2" charset="2"/>
              <a:buChar char="§"/>
              <a:defRPr kumimoji="0" sz="1800" kern="1200">
                <a:solidFill>
                  <a:schemeClr val="tx2"/>
                </a:solidFill>
                <a:latin typeface="+mn-lt"/>
                <a:ea typeface="+mn-ea"/>
                <a:cs typeface="+mn-cs"/>
              </a:defRPr>
            </a:lvl5pPr>
            <a:lvl6pPr marL="2514537" indent="-228594"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726" indent="-228594"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8914" indent="-228594"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103" indent="-228594"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n-US" dirty="0">
                <a:solidFill>
                  <a:schemeClr val="tx1"/>
                </a:solidFill>
                <a:cs typeface="Calibri" panose="020F0502020204030204" pitchFamily="34" charset="0"/>
              </a:rPr>
              <a:t>High-burden regions were identified by a combination of indicators, including:</a:t>
            </a:r>
          </a:p>
          <a:p>
            <a:pPr>
              <a:buFont typeface="Wingdings" panose="05000000000000000000" pitchFamily="2" charset="2"/>
              <a:buChar char="§"/>
            </a:pPr>
            <a:r>
              <a:rPr lang="en-US" dirty="0">
                <a:solidFill>
                  <a:schemeClr val="tx1"/>
                </a:solidFill>
                <a:cs typeface="Calibri" panose="020F0502020204030204" pitchFamily="34" charset="0"/>
              </a:rPr>
              <a:t>Rate of overdose deaths across drugs type</a:t>
            </a:r>
          </a:p>
          <a:p>
            <a:pPr>
              <a:buFont typeface="Wingdings" panose="05000000000000000000" pitchFamily="2" charset="2"/>
              <a:buChar char="§"/>
            </a:pPr>
            <a:r>
              <a:rPr lang="en-US" dirty="0">
                <a:solidFill>
                  <a:schemeClr val="tx1"/>
                </a:solidFill>
                <a:cs typeface="Calibri" panose="020F0502020204030204" pitchFamily="34" charset="0"/>
              </a:rPr>
              <a:t>Rate of overdose hospitalizations across all drugs</a:t>
            </a:r>
          </a:p>
          <a:p>
            <a:pPr>
              <a:buFont typeface="Wingdings" panose="05000000000000000000" pitchFamily="2" charset="2"/>
              <a:buChar char="§"/>
            </a:pPr>
            <a:r>
              <a:rPr lang="en-US" dirty="0">
                <a:solidFill>
                  <a:schemeClr val="tx1"/>
                </a:solidFill>
                <a:cs typeface="Calibri" panose="020F0502020204030204" pitchFamily="34" charset="0"/>
              </a:rPr>
              <a:t>Rates of risky opioid prescribing (e.g., rate of prescription fills &gt; 90 MED)</a:t>
            </a:r>
          </a:p>
          <a:p>
            <a:pPr>
              <a:buFont typeface="Wingdings" panose="05000000000000000000" pitchFamily="2" charset="2"/>
              <a:buChar char="§"/>
            </a:pPr>
            <a:r>
              <a:rPr lang="en-US" dirty="0">
                <a:solidFill>
                  <a:schemeClr val="tx1"/>
                </a:solidFill>
                <a:cs typeface="Calibri" panose="020F0502020204030204" pitchFamily="34" charset="0"/>
              </a:rPr>
              <a:t>Identified High Intensity Drug Tracking Areas (HIDTA) county</a:t>
            </a:r>
          </a:p>
        </p:txBody>
      </p:sp>
    </p:spTree>
    <p:extLst>
      <p:ext uri="{BB962C8B-B14F-4D97-AF65-F5344CB8AC3E}">
        <p14:creationId xmlns:p14="http://schemas.microsoft.com/office/powerpoint/2010/main" val="193233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84DEFE0-1A35-483F-853D-8643ABC695E4}"/>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ED0B5B4E-568E-4E58-80E7-A71FD0501A53}"/>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73CBF5AA-8AC3-44BC-9EF8-1FDFBBC130FB}"/>
                </a:ext>
              </a:extLst>
            </p:cNvPr>
            <p:cNvSpPr txBox="1">
              <a:spLocks/>
            </p:cNvSpPr>
            <p:nvPr/>
          </p:nvSpPr>
          <p:spPr>
            <a:xfrm>
              <a:off x="0" y="300849"/>
              <a:ext cx="9144000"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September 2022 – August 2023 Funding</a:t>
              </a:r>
              <a:endParaRPr lang="en-US" sz="4800" b="1" cap="none" dirty="0">
                <a:solidFill>
                  <a:schemeClr val="tx2">
                    <a:lumMod val="40000"/>
                    <a:lumOff val="60000"/>
                  </a:schemeClr>
                </a:solidFill>
                <a:latin typeface="Calibri" panose="020F0502020204030204" pitchFamily="34" charset="0"/>
              </a:endParaRPr>
            </a:p>
          </p:txBody>
        </p:sp>
      </p:grpSp>
      <p:sp>
        <p:nvSpPr>
          <p:cNvPr id="42" name="Content Placeholder 2">
            <a:extLst>
              <a:ext uri="{FF2B5EF4-FFF2-40B4-BE49-F238E27FC236}">
                <a16:creationId xmlns:a16="http://schemas.microsoft.com/office/drawing/2014/main" id="{446400CC-7E40-4595-B7ED-621BD65B0F7E}"/>
              </a:ext>
            </a:extLst>
          </p:cNvPr>
          <p:cNvSpPr txBox="1">
            <a:spLocks/>
          </p:cNvSpPr>
          <p:nvPr/>
        </p:nvSpPr>
        <p:spPr>
          <a:xfrm>
            <a:off x="1407044" y="5446963"/>
            <a:ext cx="10163165" cy="1163169"/>
          </a:xfrm>
          <a:prstGeom prst="rect">
            <a:avLst/>
          </a:prstGeom>
        </p:spPr>
        <p:txBody>
          <a:bodyPr vert="horz">
            <a:normAutofit/>
          </a:bodyPr>
          <a:lstStyle>
            <a:lvl1pPr marL="342891" indent="-342891" algn="l" rtl="0" eaLnBrk="1" latinLnBrk="0" hangingPunct="1">
              <a:spcBef>
                <a:spcPct val="20000"/>
              </a:spcBef>
              <a:buClr>
                <a:schemeClr val="accent1"/>
              </a:buClr>
              <a:buSzPct val="70000"/>
              <a:buFont typeface="Wingdings 3" panose="05040102010807070707" pitchFamily="18" charset="2"/>
              <a:buChar char=""/>
              <a:defRPr kumimoji="0" sz="3200" kern="1200">
                <a:solidFill>
                  <a:schemeClr val="tx2"/>
                </a:solidFill>
                <a:latin typeface="+mn-lt"/>
                <a:ea typeface="+mn-ea"/>
                <a:cs typeface="+mn-cs"/>
              </a:defRPr>
            </a:lvl1pPr>
            <a:lvl2pPr marL="742932" indent="-285744" algn="l" rtl="0" eaLnBrk="1" latinLnBrk="0" hangingPunct="1">
              <a:spcBef>
                <a:spcPct val="20000"/>
              </a:spcBef>
              <a:buClr>
                <a:schemeClr val="accent1"/>
              </a:buClr>
              <a:buSzPct val="70000"/>
              <a:buFont typeface="Wingdings" panose="05000000000000000000" pitchFamily="2" charset="2"/>
              <a:buChar char="§"/>
              <a:defRPr kumimoji="0" sz="2800" kern="1200">
                <a:solidFill>
                  <a:schemeClr val="tx2"/>
                </a:solidFill>
                <a:latin typeface="+mn-lt"/>
                <a:ea typeface="+mn-ea"/>
                <a:cs typeface="+mn-cs"/>
              </a:defRPr>
            </a:lvl2pPr>
            <a:lvl3pPr marL="1142971" indent="-228594" algn="l" rtl="0" eaLnBrk="1" latinLnBrk="0" hangingPunct="1">
              <a:spcBef>
                <a:spcPct val="20000"/>
              </a:spcBef>
              <a:buClr>
                <a:schemeClr val="accent1"/>
              </a:buClr>
              <a:buSzPct val="70000"/>
              <a:buFont typeface="Wingdings" panose="05000000000000000000" pitchFamily="2" charset="2"/>
              <a:buChar char="§"/>
              <a:defRPr kumimoji="0" sz="2400" kern="1200">
                <a:solidFill>
                  <a:schemeClr val="tx2"/>
                </a:solidFill>
                <a:latin typeface="+mn-lt"/>
                <a:ea typeface="+mn-ea"/>
                <a:cs typeface="+mn-cs"/>
              </a:defRPr>
            </a:lvl3pPr>
            <a:lvl4pPr marL="1600160" indent="-228594" algn="l" rtl="0" eaLnBrk="1" latinLnBrk="0" hangingPunct="1">
              <a:spcBef>
                <a:spcPct val="20000"/>
              </a:spcBef>
              <a:buClr>
                <a:schemeClr val="accent1"/>
              </a:buClr>
              <a:buSzPct val="70000"/>
              <a:buFont typeface="Wingdings" panose="05000000000000000000" pitchFamily="2" charset="2"/>
              <a:buChar char="§"/>
              <a:defRPr kumimoji="0" sz="2000" kern="1200">
                <a:solidFill>
                  <a:schemeClr val="tx2"/>
                </a:solidFill>
                <a:latin typeface="+mn-lt"/>
                <a:ea typeface="+mn-ea"/>
                <a:cs typeface="+mn-cs"/>
              </a:defRPr>
            </a:lvl4pPr>
            <a:lvl5pPr marL="2057349" indent="-228594" algn="l" rtl="0" eaLnBrk="1" latinLnBrk="0" hangingPunct="1">
              <a:spcBef>
                <a:spcPct val="20000"/>
              </a:spcBef>
              <a:buClr>
                <a:schemeClr val="accent1"/>
              </a:buClr>
              <a:buSzPct val="60000"/>
              <a:buFont typeface="Wingdings" panose="05000000000000000000" pitchFamily="2" charset="2"/>
              <a:buChar char="§"/>
              <a:defRPr kumimoji="0" sz="1800" kern="1200">
                <a:solidFill>
                  <a:schemeClr val="tx2"/>
                </a:solidFill>
                <a:latin typeface="+mn-lt"/>
                <a:ea typeface="+mn-ea"/>
                <a:cs typeface="+mn-cs"/>
              </a:defRPr>
            </a:lvl5pPr>
            <a:lvl6pPr marL="2514537" indent="-228594"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726" indent="-228594"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8914" indent="-228594"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103" indent="-228594"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endParaRPr lang="en-US" dirty="0">
              <a:solidFill>
                <a:srgbClr val="455F51"/>
              </a:solidFill>
              <a:cs typeface="Calibri" panose="020F0502020204030204" pitchFamily="34" charset="0"/>
            </a:endParaRPr>
          </a:p>
        </p:txBody>
      </p:sp>
      <p:graphicFrame>
        <p:nvGraphicFramePr>
          <p:cNvPr id="4" name="Table 3">
            <a:extLst>
              <a:ext uri="{FF2B5EF4-FFF2-40B4-BE49-F238E27FC236}">
                <a16:creationId xmlns:a16="http://schemas.microsoft.com/office/drawing/2014/main" id="{76F5F241-4165-7BF7-AC71-F970FA5EA564}"/>
              </a:ext>
            </a:extLst>
          </p:cNvPr>
          <p:cNvGraphicFramePr>
            <a:graphicFrameLocks noGrp="1"/>
          </p:cNvGraphicFramePr>
          <p:nvPr>
            <p:extLst>
              <p:ext uri="{D42A27DB-BD31-4B8C-83A1-F6EECF244321}">
                <p14:modId xmlns:p14="http://schemas.microsoft.com/office/powerpoint/2010/main" val="89217156"/>
              </p:ext>
            </p:extLst>
          </p:nvPr>
        </p:nvGraphicFramePr>
        <p:xfrm>
          <a:off x="1014418" y="1479065"/>
          <a:ext cx="10163165" cy="4876800"/>
        </p:xfrm>
        <a:graphic>
          <a:graphicData uri="http://schemas.openxmlformats.org/drawingml/2006/table">
            <a:tbl>
              <a:tblPr firstRow="1" bandRow="1"/>
              <a:tblGrid>
                <a:gridCol w="6259118">
                  <a:extLst>
                    <a:ext uri="{9D8B030D-6E8A-4147-A177-3AD203B41FA5}">
                      <a16:colId xmlns:a16="http://schemas.microsoft.com/office/drawing/2014/main" val="1125057816"/>
                    </a:ext>
                  </a:extLst>
                </a:gridCol>
                <a:gridCol w="3904047">
                  <a:extLst>
                    <a:ext uri="{9D8B030D-6E8A-4147-A177-3AD203B41FA5}">
                      <a16:colId xmlns:a16="http://schemas.microsoft.com/office/drawing/2014/main" val="3455583355"/>
                    </a:ext>
                  </a:extLst>
                </a:gridCol>
              </a:tblGrid>
              <a:tr h="423210">
                <a:tc>
                  <a:txBody>
                    <a:bodyPr/>
                    <a:lstStyle/>
                    <a:p>
                      <a:pPr marL="73025" marR="73025">
                        <a:spcBef>
                          <a:spcPts val="0"/>
                        </a:spcBef>
                        <a:spcAft>
                          <a:spcPts val="0"/>
                        </a:spcAft>
                      </a:pPr>
                      <a:r>
                        <a:rPr lang="en-US" sz="2800" b="1" kern="1200" dirty="0">
                          <a:solidFill>
                            <a:srgbClr val="005595"/>
                          </a:solidFill>
                          <a:effectLst/>
                          <a:latin typeface="+mn-lt"/>
                          <a:ea typeface="Microsoft Sans Serif" panose="020B0604020202020204" pitchFamily="34" charset="0"/>
                          <a:cs typeface="Times New Roman" panose="02020603050405020304" pitchFamily="18" charset="0"/>
                        </a:rPr>
                        <a:t>Funded Region</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5595"/>
                      </a:solidFill>
                      <a:prstDash val="solid"/>
                      <a:round/>
                      <a:headEnd type="none" w="med" len="med"/>
                      <a:tailEnd type="none" w="med" len="med"/>
                    </a:lnT>
                    <a:lnB w="12700" cap="flat" cmpd="sng" algn="ctr">
                      <a:solidFill>
                        <a:srgbClr val="005595"/>
                      </a:solidFill>
                      <a:prstDash val="solid"/>
                      <a:round/>
                      <a:headEnd type="none" w="med" len="med"/>
                      <a:tailEnd type="none" w="med" len="med"/>
                    </a:lnB>
                    <a:solidFill>
                      <a:schemeClr val="accent2"/>
                    </a:solidFill>
                  </a:tcPr>
                </a:tc>
                <a:tc>
                  <a:txBody>
                    <a:bodyPr/>
                    <a:lstStyle/>
                    <a:p>
                      <a:pPr marL="0" marR="0">
                        <a:spcBef>
                          <a:spcPts val="0"/>
                        </a:spcBef>
                        <a:spcAft>
                          <a:spcPts val="0"/>
                        </a:spcAft>
                      </a:pPr>
                      <a:r>
                        <a:rPr lang="en-US" sz="2800" b="1" kern="1200" dirty="0">
                          <a:solidFill>
                            <a:srgbClr val="005595"/>
                          </a:solidFill>
                          <a:effectLst/>
                          <a:latin typeface="+mn-lt"/>
                          <a:ea typeface="Times New Roman" panose="02020603050405020304" pitchFamily="18" charset="0"/>
                          <a:cs typeface="Times New Roman" panose="02020603050405020304" pitchFamily="18" charset="0"/>
                        </a:rPr>
                        <a:t>Annual Award Amount</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5595"/>
                      </a:solidFill>
                      <a:prstDash val="solid"/>
                      <a:round/>
                      <a:headEnd type="none" w="med" len="med"/>
                      <a:tailEnd type="none" w="med" len="med"/>
                    </a:lnT>
                    <a:lnB w="12700" cap="flat" cmpd="sng" algn="ctr">
                      <a:solidFill>
                        <a:srgbClr val="005595"/>
                      </a:solidFill>
                      <a:prstDash val="solid"/>
                      <a:round/>
                      <a:headEnd type="none" w="med" len="med"/>
                      <a:tailEnd type="none" w="med" len="med"/>
                    </a:lnB>
                    <a:solidFill>
                      <a:schemeClr val="accent2"/>
                    </a:solidFill>
                  </a:tcPr>
                </a:tc>
                <a:extLst>
                  <a:ext uri="{0D108BD9-81ED-4DB2-BD59-A6C34878D82A}">
                    <a16:rowId xmlns:a16="http://schemas.microsoft.com/office/drawing/2014/main" val="937983288"/>
                  </a:ext>
                </a:extLst>
              </a:tr>
              <a:tr h="282140">
                <a:tc>
                  <a:txBody>
                    <a:bodyPr/>
                    <a:lstStyle/>
                    <a:p>
                      <a:pPr marL="0" marR="0">
                        <a:spcBef>
                          <a:spcPts val="300"/>
                        </a:spcBef>
                        <a:spcAft>
                          <a:spcPts val="300"/>
                        </a:spcAft>
                      </a:pPr>
                      <a:r>
                        <a:rPr lang="en-US" sz="2400" dirty="0">
                          <a:solidFill>
                            <a:srgbClr val="404040"/>
                          </a:solidFill>
                          <a:effectLst/>
                          <a:latin typeface="+mn-lt"/>
                          <a:ea typeface="MS Mincho" panose="02020609040205080304" pitchFamily="49" charset="-128"/>
                          <a:cs typeface="Times New Roman" panose="02020603050405020304" pitchFamily="18" charset="0"/>
                        </a:rPr>
                        <a:t>Central Oregon - Deschutes, Crook, Jefferson</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5595"/>
                      </a:solidFill>
                      <a:prstDash val="solid"/>
                      <a:round/>
                      <a:headEnd type="none" w="med" len="med"/>
                      <a:tailEnd type="none" w="med" len="med"/>
                    </a:lnT>
                    <a:lnB>
                      <a:noFill/>
                    </a:lnB>
                    <a:solidFill>
                      <a:srgbClr val="F2F2F2"/>
                    </a:solidFill>
                  </a:tcPr>
                </a:tc>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$112,080</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5595"/>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053350892"/>
                  </a:ext>
                </a:extLst>
              </a:tr>
              <a:tr h="282140">
                <a:tc>
                  <a:txBody>
                    <a:bodyPr/>
                    <a:lstStyle/>
                    <a:p>
                      <a:pPr marL="0" marR="0">
                        <a:spcBef>
                          <a:spcPts val="300"/>
                        </a:spcBef>
                        <a:spcAft>
                          <a:spcPts val="300"/>
                        </a:spcAft>
                      </a:pPr>
                      <a:r>
                        <a:rPr lang="en-US" sz="2400">
                          <a:solidFill>
                            <a:srgbClr val="404040"/>
                          </a:solidFill>
                          <a:effectLst/>
                          <a:latin typeface="+mn-lt"/>
                          <a:ea typeface="MS Mincho" panose="02020609040205080304" pitchFamily="49" charset="-128"/>
                          <a:cs typeface="Times New Roman" panose="02020603050405020304" pitchFamily="18" charset="0"/>
                        </a:rPr>
                        <a:t>Clackamas County</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spcBef>
                          <a:spcPts val="300"/>
                        </a:spcBef>
                        <a:spcAft>
                          <a:spcPts val="300"/>
                        </a:spcAft>
                      </a:pPr>
                      <a:r>
                        <a:rPr lang="en-US" sz="2400" dirty="0">
                          <a:solidFill>
                            <a:srgbClr val="404040"/>
                          </a:solidFill>
                          <a:effectLst/>
                          <a:latin typeface="+mn-lt"/>
                          <a:ea typeface="Calibri" panose="020F0502020204030204" pitchFamily="34" charset="0"/>
                          <a:cs typeface="Times New Roman" panose="02020603050405020304" pitchFamily="18" charset="0"/>
                        </a:rPr>
                        <a:t>$151,008</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069637249"/>
                  </a:ext>
                </a:extLst>
              </a:tr>
              <a:tr h="282140">
                <a:tc>
                  <a:txBody>
                    <a:bodyPr/>
                    <a:lstStyle/>
                    <a:p>
                      <a:pPr marL="0" marR="0">
                        <a:spcBef>
                          <a:spcPts val="300"/>
                        </a:spcBef>
                        <a:spcAft>
                          <a:spcPts val="300"/>
                        </a:spcAft>
                      </a:pPr>
                      <a:r>
                        <a:rPr lang="en-US" sz="2400">
                          <a:solidFill>
                            <a:srgbClr val="404040"/>
                          </a:solidFill>
                          <a:effectLst/>
                          <a:latin typeface="+mn-lt"/>
                          <a:ea typeface="MS Mincho" panose="02020609040205080304" pitchFamily="49" charset="-128"/>
                          <a:cs typeface="Times New Roman" panose="02020603050405020304" pitchFamily="18" charset="0"/>
                        </a:rPr>
                        <a:t>North Coast - Clatsop, Tillamook, Columbia</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spcBef>
                          <a:spcPts val="300"/>
                        </a:spcBef>
                        <a:spcAft>
                          <a:spcPts val="300"/>
                        </a:spcAft>
                      </a:pPr>
                      <a:r>
                        <a:rPr lang="en-US" sz="2400">
                          <a:solidFill>
                            <a:srgbClr val="404040"/>
                          </a:solidFill>
                          <a:effectLst/>
                          <a:latin typeface="+mn-lt"/>
                          <a:ea typeface="Calibri" panose="020F0502020204030204" pitchFamily="34" charset="0"/>
                          <a:cs typeface="Times New Roman" panose="02020603050405020304" pitchFamily="18" charset="0"/>
                        </a:rPr>
                        <a:t>$100,104</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125865166"/>
                  </a:ext>
                </a:extLst>
              </a:tr>
              <a:tr h="282140">
                <a:tc>
                  <a:txBody>
                    <a:bodyPr/>
                    <a:lstStyle/>
                    <a:p>
                      <a:pPr marL="0" marR="0">
                        <a:spcBef>
                          <a:spcPts val="300"/>
                        </a:spcBef>
                        <a:spcAft>
                          <a:spcPts val="300"/>
                        </a:spcAft>
                      </a:pPr>
                      <a:r>
                        <a:rPr lang="en-US" sz="2400">
                          <a:solidFill>
                            <a:srgbClr val="404040"/>
                          </a:solidFill>
                          <a:effectLst/>
                          <a:latin typeface="+mn-lt"/>
                          <a:ea typeface="MS Mincho" panose="02020609040205080304" pitchFamily="49" charset="-128"/>
                          <a:cs typeface="Times New Roman" panose="02020603050405020304" pitchFamily="18" charset="0"/>
                        </a:rPr>
                        <a:t>Douglas and Coos Counties</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spcBef>
                          <a:spcPts val="300"/>
                        </a:spcBef>
                        <a:spcAft>
                          <a:spcPts val="300"/>
                        </a:spcAft>
                      </a:pPr>
                      <a:r>
                        <a:rPr lang="en-US" sz="2400" dirty="0">
                          <a:solidFill>
                            <a:srgbClr val="404040"/>
                          </a:solidFill>
                          <a:effectLst/>
                          <a:latin typeface="+mn-lt"/>
                          <a:ea typeface="Calibri" panose="020F0502020204030204" pitchFamily="34" charset="0"/>
                          <a:cs typeface="Times New Roman" panose="02020603050405020304" pitchFamily="18" charset="0"/>
                        </a:rPr>
                        <a:t>$144,984</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4037062954"/>
                  </a:ext>
                </a:extLst>
              </a:tr>
              <a:tr h="282140">
                <a:tc>
                  <a:txBody>
                    <a:bodyPr/>
                    <a:lstStyle/>
                    <a:p>
                      <a:pPr marL="0" marR="0">
                        <a:spcBef>
                          <a:spcPts val="300"/>
                        </a:spcBef>
                        <a:spcAft>
                          <a:spcPts val="300"/>
                        </a:spcAft>
                      </a:pPr>
                      <a:r>
                        <a:rPr lang="en-US" sz="2400" dirty="0">
                          <a:solidFill>
                            <a:srgbClr val="404040"/>
                          </a:solidFill>
                          <a:effectLst/>
                          <a:latin typeface="+mn-lt"/>
                          <a:ea typeface="MS Mincho" panose="02020609040205080304" pitchFamily="49" charset="-128"/>
                          <a:cs typeface="Times New Roman" panose="02020603050405020304" pitchFamily="18" charset="0"/>
                        </a:rPr>
                        <a:t>Klamath and Lake Counties</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spcBef>
                          <a:spcPts val="300"/>
                        </a:spcBef>
                        <a:spcAft>
                          <a:spcPts val="300"/>
                        </a:spcAft>
                      </a:pPr>
                      <a:r>
                        <a:rPr lang="en-US" sz="2400">
                          <a:solidFill>
                            <a:srgbClr val="404040"/>
                          </a:solidFill>
                          <a:effectLst/>
                          <a:latin typeface="+mn-lt"/>
                          <a:ea typeface="Calibri" panose="020F0502020204030204" pitchFamily="34" charset="0"/>
                          <a:cs typeface="Times New Roman" panose="02020603050405020304" pitchFamily="18" charset="0"/>
                        </a:rPr>
                        <a:t>$86,664</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581541188"/>
                  </a:ext>
                </a:extLst>
              </a:tr>
              <a:tr h="282140">
                <a:tc>
                  <a:txBody>
                    <a:bodyPr/>
                    <a:lstStyle/>
                    <a:p>
                      <a:pPr marL="0" marR="0">
                        <a:spcBef>
                          <a:spcPts val="300"/>
                        </a:spcBef>
                        <a:spcAft>
                          <a:spcPts val="300"/>
                        </a:spcAft>
                      </a:pPr>
                      <a:r>
                        <a:rPr lang="en-US" sz="2400">
                          <a:solidFill>
                            <a:srgbClr val="404040"/>
                          </a:solidFill>
                          <a:effectLst/>
                          <a:latin typeface="+mn-lt"/>
                          <a:ea typeface="MS Mincho" panose="02020609040205080304" pitchFamily="49" charset="-128"/>
                          <a:cs typeface="Times New Roman" panose="02020603050405020304" pitchFamily="18" charset="0"/>
                        </a:rPr>
                        <a:t>Lane County</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spcBef>
                          <a:spcPts val="300"/>
                        </a:spcBef>
                        <a:spcAft>
                          <a:spcPts val="300"/>
                        </a:spcAft>
                      </a:pPr>
                      <a:r>
                        <a:rPr lang="en-US" sz="2400" dirty="0">
                          <a:solidFill>
                            <a:srgbClr val="404040"/>
                          </a:solidFill>
                          <a:effectLst/>
                          <a:latin typeface="+mn-lt"/>
                          <a:ea typeface="Calibri" panose="020F0502020204030204" pitchFamily="34" charset="0"/>
                          <a:cs typeface="Times New Roman" panose="02020603050405020304" pitchFamily="18" charset="0"/>
                        </a:rPr>
                        <a:t>$163,380</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03358662"/>
                  </a:ext>
                </a:extLst>
              </a:tr>
              <a:tr h="282140">
                <a:tc>
                  <a:txBody>
                    <a:bodyPr/>
                    <a:lstStyle/>
                    <a:p>
                      <a:pPr marL="0" marR="0">
                        <a:spcBef>
                          <a:spcPts val="300"/>
                        </a:spcBef>
                        <a:spcAft>
                          <a:spcPts val="300"/>
                        </a:spcAft>
                      </a:pPr>
                      <a:r>
                        <a:rPr lang="en-US" sz="2400">
                          <a:solidFill>
                            <a:srgbClr val="404040"/>
                          </a:solidFill>
                          <a:effectLst/>
                          <a:latin typeface="+mn-lt"/>
                          <a:ea typeface="MS Mincho" panose="02020609040205080304" pitchFamily="49" charset="-128"/>
                          <a:cs typeface="Times New Roman" panose="02020603050405020304" pitchFamily="18" charset="0"/>
                        </a:rPr>
                        <a:t>Linn, Lincoln, and Benton Counties </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spcBef>
                          <a:spcPts val="300"/>
                        </a:spcBef>
                        <a:spcAft>
                          <a:spcPts val="300"/>
                        </a:spcAft>
                      </a:pPr>
                      <a:r>
                        <a:rPr lang="en-US" sz="2400" dirty="0">
                          <a:solidFill>
                            <a:srgbClr val="404040"/>
                          </a:solidFill>
                          <a:effectLst/>
                          <a:latin typeface="+mn-lt"/>
                          <a:ea typeface="Calibri" panose="020F0502020204030204" pitchFamily="34" charset="0"/>
                          <a:cs typeface="Times New Roman" panose="02020603050405020304" pitchFamily="18" charset="0"/>
                        </a:rPr>
                        <a:t>$133,524</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356992947"/>
                  </a:ext>
                </a:extLst>
              </a:tr>
              <a:tr h="282140">
                <a:tc>
                  <a:txBody>
                    <a:bodyPr/>
                    <a:lstStyle/>
                    <a:p>
                      <a:pPr marL="0" marR="0">
                        <a:spcBef>
                          <a:spcPts val="300"/>
                        </a:spcBef>
                        <a:spcAft>
                          <a:spcPts val="300"/>
                        </a:spcAft>
                      </a:pPr>
                      <a:r>
                        <a:rPr lang="en-US" sz="2400">
                          <a:solidFill>
                            <a:srgbClr val="404040"/>
                          </a:solidFill>
                          <a:effectLst/>
                          <a:latin typeface="+mn-lt"/>
                          <a:ea typeface="MS Mincho" panose="02020609040205080304" pitchFamily="49" charset="-128"/>
                          <a:cs typeface="Times New Roman" panose="02020603050405020304" pitchFamily="18" charset="0"/>
                        </a:rPr>
                        <a:t>Multnomah County</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spcBef>
                          <a:spcPts val="300"/>
                        </a:spcBef>
                        <a:spcAft>
                          <a:spcPts val="300"/>
                        </a:spcAft>
                      </a:pPr>
                      <a:r>
                        <a:rPr lang="en-US" sz="2400" dirty="0">
                          <a:solidFill>
                            <a:srgbClr val="404040"/>
                          </a:solidFill>
                          <a:effectLst/>
                          <a:latin typeface="+mn-lt"/>
                          <a:ea typeface="Calibri" panose="020F0502020204030204" pitchFamily="34" charset="0"/>
                          <a:cs typeface="Times New Roman" panose="02020603050405020304" pitchFamily="18" charset="0"/>
                        </a:rPr>
                        <a:t>$209,916</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356830143"/>
                  </a:ext>
                </a:extLst>
              </a:tr>
              <a:tr h="282140">
                <a:tc>
                  <a:txBody>
                    <a:bodyPr/>
                    <a:lstStyle/>
                    <a:p>
                      <a:pPr marL="0" marR="0">
                        <a:spcBef>
                          <a:spcPts val="300"/>
                        </a:spcBef>
                        <a:spcAft>
                          <a:spcPts val="300"/>
                        </a:spcAft>
                      </a:pPr>
                      <a:r>
                        <a:rPr lang="en-US" sz="2400">
                          <a:solidFill>
                            <a:srgbClr val="404040"/>
                          </a:solidFill>
                          <a:effectLst/>
                          <a:latin typeface="+mn-lt"/>
                          <a:ea typeface="MS Mincho" panose="02020609040205080304" pitchFamily="49" charset="-128"/>
                          <a:cs typeface="Times New Roman" panose="02020603050405020304" pitchFamily="18" charset="0"/>
                        </a:rPr>
                        <a:t>North Central – Wasco, Sherman </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spcBef>
                          <a:spcPts val="300"/>
                        </a:spcBef>
                        <a:spcAft>
                          <a:spcPts val="300"/>
                        </a:spcAft>
                      </a:pPr>
                      <a:r>
                        <a:rPr lang="en-US" sz="2400" dirty="0">
                          <a:solidFill>
                            <a:srgbClr val="404040"/>
                          </a:solidFill>
                          <a:effectLst/>
                          <a:latin typeface="+mn-lt"/>
                          <a:ea typeface="Calibri" panose="020F0502020204030204" pitchFamily="34" charset="0"/>
                          <a:cs typeface="Times New Roman" panose="02020603050405020304" pitchFamily="18" charset="0"/>
                        </a:rPr>
                        <a:t>$91,296</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228528620"/>
                  </a:ext>
                </a:extLst>
              </a:tr>
              <a:tr h="282140">
                <a:tc>
                  <a:txBody>
                    <a:bodyPr/>
                    <a:lstStyle/>
                    <a:p>
                      <a:pPr marL="0" marR="0">
                        <a:spcBef>
                          <a:spcPts val="300"/>
                        </a:spcBef>
                        <a:spcAft>
                          <a:spcPts val="300"/>
                        </a:spcAft>
                      </a:pPr>
                      <a:r>
                        <a:rPr lang="en-US" sz="2400">
                          <a:solidFill>
                            <a:srgbClr val="404040"/>
                          </a:solidFill>
                          <a:effectLst/>
                          <a:latin typeface="+mn-lt"/>
                          <a:ea typeface="MS Mincho" panose="02020609040205080304" pitchFamily="49" charset="-128"/>
                          <a:cs typeface="Times New Roman" panose="02020603050405020304" pitchFamily="18" charset="0"/>
                        </a:rPr>
                        <a:t>Umatilla and Union Counties </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spcBef>
                          <a:spcPts val="300"/>
                        </a:spcBef>
                        <a:spcAft>
                          <a:spcPts val="300"/>
                        </a:spcAft>
                      </a:pPr>
                      <a:r>
                        <a:rPr lang="en-US" sz="2400" dirty="0">
                          <a:solidFill>
                            <a:srgbClr val="404040"/>
                          </a:solidFill>
                          <a:effectLst/>
                          <a:latin typeface="+mn-lt"/>
                          <a:ea typeface="Calibri" panose="020F0502020204030204" pitchFamily="34" charset="0"/>
                          <a:cs typeface="Times New Roman" panose="02020603050405020304" pitchFamily="18" charset="0"/>
                        </a:rPr>
                        <a:t>$94,428</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691289068"/>
                  </a:ext>
                </a:extLst>
              </a:tr>
              <a:tr h="282140">
                <a:tc>
                  <a:txBody>
                    <a:bodyPr/>
                    <a:lstStyle/>
                    <a:p>
                      <a:pPr marL="0" marR="0">
                        <a:spcBef>
                          <a:spcPts val="300"/>
                        </a:spcBef>
                        <a:spcAft>
                          <a:spcPts val="300"/>
                        </a:spcAft>
                      </a:pPr>
                      <a:r>
                        <a:rPr lang="en-US" sz="2400">
                          <a:solidFill>
                            <a:srgbClr val="404040"/>
                          </a:solidFill>
                          <a:effectLst/>
                          <a:latin typeface="+mn-lt"/>
                          <a:ea typeface="MS Mincho" panose="02020609040205080304" pitchFamily="49" charset="-128"/>
                          <a:cs typeface="Times New Roman" panose="02020603050405020304" pitchFamily="18" charset="0"/>
                        </a:rPr>
                        <a:t>Mid-Willamette Valley - Yamhill, Polk, Marion</a:t>
                      </a:r>
                      <a:endParaRPr lang="en-US" sz="200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5595"/>
                      </a:solidFill>
                      <a:prstDash val="solid"/>
                      <a:round/>
                      <a:headEnd type="none" w="med" len="med"/>
                      <a:tailEnd type="none" w="med" len="med"/>
                    </a:lnB>
                    <a:solidFill>
                      <a:srgbClr val="F2F2F2"/>
                    </a:solidFill>
                  </a:tcPr>
                </a:tc>
                <a:tc>
                  <a:txBody>
                    <a:bodyPr/>
                    <a:lstStyle/>
                    <a:p>
                      <a:pPr marL="0" marR="0">
                        <a:spcBef>
                          <a:spcPts val="300"/>
                        </a:spcBef>
                        <a:spcAft>
                          <a:spcPts val="300"/>
                        </a:spcAft>
                      </a:pPr>
                      <a:r>
                        <a:rPr lang="en-US" sz="2400" dirty="0">
                          <a:solidFill>
                            <a:srgbClr val="404040"/>
                          </a:solidFill>
                          <a:effectLst/>
                          <a:latin typeface="+mn-lt"/>
                          <a:ea typeface="Times New Roman" panose="02020603050405020304" pitchFamily="18" charset="0"/>
                          <a:cs typeface="Times New Roman" panose="02020603050405020304" pitchFamily="18" charset="0"/>
                        </a:rPr>
                        <a:t>$143,496</a:t>
                      </a:r>
                      <a:endParaRPr lang="en-US" sz="2000"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5595"/>
                      </a:solidFill>
                      <a:prstDash val="solid"/>
                      <a:round/>
                      <a:headEnd type="none" w="med" len="med"/>
                      <a:tailEnd type="none" w="med" len="med"/>
                    </a:lnB>
                    <a:solidFill>
                      <a:srgbClr val="F2F2F2"/>
                    </a:solidFill>
                  </a:tcPr>
                </a:tc>
                <a:extLst>
                  <a:ext uri="{0D108BD9-81ED-4DB2-BD59-A6C34878D82A}">
                    <a16:rowId xmlns:a16="http://schemas.microsoft.com/office/drawing/2014/main" val="26762714"/>
                  </a:ext>
                </a:extLst>
              </a:tr>
              <a:tr h="423210">
                <a:tc>
                  <a:txBody>
                    <a:bodyPr/>
                    <a:lstStyle/>
                    <a:p>
                      <a:pPr marL="73025" marR="73025">
                        <a:spcBef>
                          <a:spcPts val="0"/>
                        </a:spcBef>
                        <a:spcAft>
                          <a:spcPts val="0"/>
                        </a:spcAft>
                      </a:pPr>
                      <a:r>
                        <a:rPr lang="en-US" sz="2800" b="1" kern="1200" dirty="0">
                          <a:solidFill>
                            <a:srgbClr val="005595"/>
                          </a:solidFill>
                          <a:effectLst/>
                          <a:latin typeface="+mn-lt"/>
                          <a:ea typeface="Microsoft Sans Serif" panose="020B0604020202020204" pitchFamily="34" charset="0"/>
                          <a:cs typeface="Times New Roman" panose="02020603050405020304" pitchFamily="18" charset="0"/>
                        </a:rPr>
                        <a:t>Total</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5595"/>
                      </a:solidFill>
                      <a:prstDash val="solid"/>
                      <a:round/>
                      <a:headEnd type="none" w="med" len="med"/>
                      <a:tailEnd type="none" w="med" len="med"/>
                    </a:lnT>
                    <a:lnB w="12700" cap="flat" cmpd="sng" algn="ctr">
                      <a:solidFill>
                        <a:srgbClr val="005595"/>
                      </a:solidFill>
                      <a:prstDash val="solid"/>
                      <a:round/>
                      <a:headEnd type="none" w="med" len="med"/>
                      <a:tailEnd type="none" w="med" len="med"/>
                    </a:lnB>
                    <a:solidFill>
                      <a:schemeClr val="accent2"/>
                    </a:solidFill>
                  </a:tcPr>
                </a:tc>
                <a:tc>
                  <a:txBody>
                    <a:bodyPr/>
                    <a:lstStyle/>
                    <a:p>
                      <a:pPr marL="0" marR="0">
                        <a:spcBef>
                          <a:spcPts val="0"/>
                        </a:spcBef>
                        <a:spcAft>
                          <a:spcPts val="0"/>
                        </a:spcAft>
                      </a:pPr>
                      <a:r>
                        <a:rPr lang="en-US" sz="2800" b="1" kern="1200" dirty="0">
                          <a:solidFill>
                            <a:srgbClr val="005595"/>
                          </a:solidFill>
                          <a:effectLst/>
                          <a:latin typeface="+mn-lt"/>
                          <a:ea typeface="Times New Roman" panose="02020603050405020304" pitchFamily="18" charset="0"/>
                          <a:cs typeface="Times New Roman" panose="02020603050405020304" pitchFamily="18" charset="0"/>
                        </a:rPr>
                        <a:t>$1,430,880</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5595"/>
                      </a:solidFill>
                      <a:prstDash val="solid"/>
                      <a:round/>
                      <a:headEnd type="none" w="med" len="med"/>
                      <a:tailEnd type="none" w="med" len="med"/>
                    </a:lnT>
                    <a:lnB w="12700" cap="flat" cmpd="sng" algn="ctr">
                      <a:solidFill>
                        <a:srgbClr val="005595"/>
                      </a:solidFill>
                      <a:prstDash val="solid"/>
                      <a:round/>
                      <a:headEnd type="none" w="med" len="med"/>
                      <a:tailEnd type="none" w="med" len="med"/>
                    </a:lnB>
                    <a:solidFill>
                      <a:schemeClr val="accent2"/>
                    </a:solidFill>
                  </a:tcPr>
                </a:tc>
                <a:extLst>
                  <a:ext uri="{0D108BD9-81ED-4DB2-BD59-A6C34878D82A}">
                    <a16:rowId xmlns:a16="http://schemas.microsoft.com/office/drawing/2014/main" val="1525885629"/>
                  </a:ext>
                </a:extLst>
              </a:tr>
            </a:tbl>
          </a:graphicData>
        </a:graphic>
      </p:graphicFrame>
    </p:spTree>
    <p:extLst>
      <p:ext uri="{BB962C8B-B14F-4D97-AF65-F5344CB8AC3E}">
        <p14:creationId xmlns:p14="http://schemas.microsoft.com/office/powerpoint/2010/main" val="333503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84DEFE0-1A35-483F-853D-8643ABC695E4}"/>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ED0B5B4E-568E-4E58-80E7-A71FD0501A53}"/>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73CBF5AA-8AC3-44BC-9EF8-1FDFBBC130FB}"/>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Regional Overdose Prevention Strategies</a:t>
              </a:r>
              <a:endParaRPr lang="en-US" sz="4800" b="1" cap="none" dirty="0">
                <a:solidFill>
                  <a:schemeClr val="tx2">
                    <a:lumMod val="40000"/>
                    <a:lumOff val="60000"/>
                  </a:schemeClr>
                </a:solidFill>
                <a:latin typeface="Calibri" panose="020F0502020204030204" pitchFamily="34" charset="0"/>
              </a:endParaRPr>
            </a:p>
          </p:txBody>
        </p:sp>
      </p:grpSp>
      <p:sp>
        <p:nvSpPr>
          <p:cNvPr id="7" name="TextBox 6">
            <a:extLst>
              <a:ext uri="{FF2B5EF4-FFF2-40B4-BE49-F238E27FC236}">
                <a16:creationId xmlns:a16="http://schemas.microsoft.com/office/drawing/2014/main" id="{3047207E-312B-1CF1-5D11-15B1E8E11ABB}"/>
              </a:ext>
            </a:extLst>
          </p:cNvPr>
          <p:cNvSpPr txBox="1"/>
          <p:nvPr/>
        </p:nvSpPr>
        <p:spPr>
          <a:xfrm>
            <a:off x="453662" y="1445293"/>
            <a:ext cx="11268635" cy="4401205"/>
          </a:xfrm>
          <a:prstGeom prst="rect">
            <a:avLst/>
          </a:prstGeom>
          <a:noFill/>
        </p:spPr>
        <p:txBody>
          <a:bodyPr wrap="square">
            <a:spAutoFit/>
          </a:bodyPr>
          <a:lstStyle/>
          <a:p>
            <a:r>
              <a:rPr lang="en-US" sz="3000" dirty="0">
                <a:cs typeface="Segoe UI" panose="020B0502040204020203" pitchFamily="34" charset="0"/>
              </a:rPr>
              <a:t>Funded regions implement strategies and objectives related to: </a:t>
            </a:r>
          </a:p>
          <a:p>
            <a:pPr marL="342900" indent="-342900">
              <a:spcBef>
                <a:spcPts val="1200"/>
              </a:spcBef>
              <a:buClr>
                <a:schemeClr val="accent1"/>
              </a:buClr>
              <a:buFont typeface="Wingdings" panose="05000000000000000000" pitchFamily="2" charset="2"/>
              <a:buChar char="§"/>
            </a:pPr>
            <a:r>
              <a:rPr lang="en-US" sz="3000" dirty="0">
                <a:cs typeface="Segoe UI" panose="020B0502040204020203" pitchFamily="34" charset="0"/>
              </a:rPr>
              <a:t>Developing or sustaining a multisector stakeholder group </a:t>
            </a:r>
          </a:p>
          <a:p>
            <a:pPr marL="342900" indent="-342900">
              <a:buClr>
                <a:schemeClr val="accent1"/>
              </a:buClr>
              <a:buFont typeface="Wingdings" panose="05000000000000000000" pitchFamily="2" charset="2"/>
              <a:buChar char="§"/>
            </a:pPr>
            <a:r>
              <a:rPr lang="en-US" sz="3000" dirty="0">
                <a:cs typeface="Segoe UI" panose="020B0502040204020203" pitchFamily="34" charset="0"/>
              </a:rPr>
              <a:t>Developing, expanding, and implementing an overdose emergency response plan</a:t>
            </a:r>
          </a:p>
          <a:p>
            <a:pPr marL="342900" indent="-342900">
              <a:buClr>
                <a:schemeClr val="accent1"/>
              </a:buClr>
              <a:buFont typeface="Wingdings" panose="05000000000000000000" pitchFamily="2" charset="2"/>
              <a:buChar char="§"/>
            </a:pPr>
            <a:r>
              <a:rPr lang="en-US" sz="3000" dirty="0">
                <a:cs typeface="Segoe UI" panose="020B0502040204020203" pitchFamily="34" charset="0"/>
              </a:rPr>
              <a:t>Coordinating with partners to distribute naloxone and improve naloxone access</a:t>
            </a:r>
          </a:p>
          <a:p>
            <a:pPr marL="342900" indent="-342900">
              <a:buClr>
                <a:schemeClr val="accent1"/>
              </a:buClr>
              <a:buFont typeface="Wingdings" panose="05000000000000000000" pitchFamily="2" charset="2"/>
              <a:buChar char="§"/>
            </a:pPr>
            <a:r>
              <a:rPr lang="en-US" sz="3000" dirty="0">
                <a:cs typeface="Segoe UI" panose="020B0502040204020203" pitchFamily="34" charset="0"/>
              </a:rPr>
              <a:t>Developing, expanding, and implementing one or more local prevention project related to the </a:t>
            </a:r>
            <a:r>
              <a:rPr lang="en-US" sz="3000" b="1" dirty="0">
                <a:solidFill>
                  <a:schemeClr val="accent1"/>
                </a:solidFill>
                <a:cs typeface="Segoe UI" panose="020B0502040204020203" pitchFamily="34" charset="0"/>
              </a:rPr>
              <a:t>Overdose Data to Action (OD2A)</a:t>
            </a:r>
            <a:r>
              <a:rPr lang="en-US" sz="3000" dirty="0">
                <a:cs typeface="Segoe UI" panose="020B0502040204020203" pitchFamily="34" charset="0"/>
              </a:rPr>
              <a:t> or </a:t>
            </a:r>
            <a:r>
              <a:rPr lang="en-US" sz="3000" b="1" dirty="0">
                <a:solidFill>
                  <a:schemeClr val="tx2"/>
                </a:solidFill>
                <a:cs typeface="Segoe UI" panose="020B0502040204020203" pitchFamily="34" charset="0"/>
              </a:rPr>
              <a:t>State Opioid Response (SOR)</a:t>
            </a:r>
            <a:r>
              <a:rPr lang="en-US" sz="3000" dirty="0">
                <a:cs typeface="Segoe UI" panose="020B0502040204020203" pitchFamily="34" charset="0"/>
              </a:rPr>
              <a:t> strategies.</a:t>
            </a:r>
          </a:p>
        </p:txBody>
      </p:sp>
    </p:spTree>
    <p:extLst>
      <p:ext uri="{BB962C8B-B14F-4D97-AF65-F5344CB8AC3E}">
        <p14:creationId xmlns:p14="http://schemas.microsoft.com/office/powerpoint/2010/main" val="200267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1E04B-F20A-34A5-F327-9BBFB92448F3}"/>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7B1C8096-6563-1C4F-98C4-43586158085E}"/>
              </a:ext>
            </a:extLst>
          </p:cNvPr>
          <p:cNvGrpSpPr/>
          <p:nvPr/>
        </p:nvGrpSpPr>
        <p:grpSpPr>
          <a:xfrm>
            <a:off x="0" y="0"/>
            <a:ext cx="12192000" cy="1025193"/>
            <a:chOff x="0" y="293673"/>
            <a:chExt cx="9144000" cy="731520"/>
          </a:xfrm>
        </p:grpSpPr>
        <p:sp>
          <p:nvSpPr>
            <p:cNvPr id="32" name="Rectangle 31">
              <a:extLst>
                <a:ext uri="{FF2B5EF4-FFF2-40B4-BE49-F238E27FC236}">
                  <a16:creationId xmlns:a16="http://schemas.microsoft.com/office/drawing/2014/main" id="{985B6B0F-B7B2-1B0A-7E83-852089AEBA62}"/>
                </a:ext>
              </a:extLst>
            </p:cNvPr>
            <p:cNvSpPr/>
            <p:nvPr/>
          </p:nvSpPr>
          <p:spPr>
            <a:xfrm>
              <a:off x="0" y="293673"/>
              <a:ext cx="9144000"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FEFAFDF6-456D-D4B2-EAB5-CEFCC08627DC}"/>
                </a:ext>
              </a:extLst>
            </p:cNvPr>
            <p:cNvSpPr txBox="1">
              <a:spLocks/>
            </p:cNvSpPr>
            <p:nvPr/>
          </p:nvSpPr>
          <p:spPr>
            <a:xfrm>
              <a:off x="204538" y="299596"/>
              <a:ext cx="8722895" cy="724344"/>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1">
                      <a:lumMod val="50000"/>
                      <a:lumOff val="50000"/>
                    </a:schemeClr>
                  </a:solidFill>
                  <a:effectLst/>
                  <a:latin typeface="+mj-lt"/>
                  <a:ea typeface="+mj-ea"/>
                  <a:cs typeface="+mj-cs"/>
                </a:defRPr>
              </a:lvl1pPr>
            </a:lstStyle>
            <a:p>
              <a:pPr algn="ctr"/>
              <a:r>
                <a:rPr lang="en-US" sz="4800" b="1" cap="none" dirty="0">
                  <a:solidFill>
                    <a:schemeClr val="bg1"/>
                  </a:solidFill>
                  <a:latin typeface="Calibri" panose="020F0502020204030204" pitchFamily="34" charset="0"/>
                </a:rPr>
                <a:t>OD2A and SOR Strategies</a:t>
              </a:r>
              <a:endParaRPr lang="en-US" sz="4800" b="1" cap="none" dirty="0">
                <a:solidFill>
                  <a:schemeClr val="tx2">
                    <a:lumMod val="40000"/>
                    <a:lumOff val="60000"/>
                  </a:schemeClr>
                </a:solidFill>
                <a:latin typeface="Calibri" panose="020F0502020204030204" pitchFamily="34" charset="0"/>
              </a:endParaRPr>
            </a:p>
          </p:txBody>
        </p:sp>
      </p:grpSp>
      <p:graphicFrame>
        <p:nvGraphicFramePr>
          <p:cNvPr id="4" name="Table 3">
            <a:extLst>
              <a:ext uri="{FF2B5EF4-FFF2-40B4-BE49-F238E27FC236}">
                <a16:creationId xmlns:a16="http://schemas.microsoft.com/office/drawing/2014/main" id="{32E57984-E80A-B26A-A381-31FBC31A78A8}"/>
              </a:ext>
            </a:extLst>
          </p:cNvPr>
          <p:cNvGraphicFramePr>
            <a:graphicFrameLocks noGrp="1"/>
          </p:cNvGraphicFramePr>
          <p:nvPr>
            <p:extLst>
              <p:ext uri="{D42A27DB-BD31-4B8C-83A1-F6EECF244321}">
                <p14:modId xmlns:p14="http://schemas.microsoft.com/office/powerpoint/2010/main" val="782006328"/>
              </p:ext>
            </p:extLst>
          </p:nvPr>
        </p:nvGraphicFramePr>
        <p:xfrm>
          <a:off x="472440" y="1412882"/>
          <a:ext cx="11247120" cy="3962400"/>
        </p:xfrm>
        <a:graphic>
          <a:graphicData uri="http://schemas.openxmlformats.org/drawingml/2006/table">
            <a:tbl>
              <a:tblPr firstRow="1" firstCol="1" bandRow="1"/>
              <a:tblGrid>
                <a:gridCol w="3749040">
                  <a:extLst>
                    <a:ext uri="{9D8B030D-6E8A-4147-A177-3AD203B41FA5}">
                      <a16:colId xmlns:a16="http://schemas.microsoft.com/office/drawing/2014/main" val="2353470211"/>
                    </a:ext>
                  </a:extLst>
                </a:gridCol>
                <a:gridCol w="3749040">
                  <a:extLst>
                    <a:ext uri="{9D8B030D-6E8A-4147-A177-3AD203B41FA5}">
                      <a16:colId xmlns:a16="http://schemas.microsoft.com/office/drawing/2014/main" val="2080471783"/>
                    </a:ext>
                  </a:extLst>
                </a:gridCol>
                <a:gridCol w="3749040">
                  <a:extLst>
                    <a:ext uri="{9D8B030D-6E8A-4147-A177-3AD203B41FA5}">
                      <a16:colId xmlns:a16="http://schemas.microsoft.com/office/drawing/2014/main" val="3507863322"/>
                    </a:ext>
                  </a:extLst>
                </a:gridCol>
              </a:tblGrid>
              <a:tr h="822960">
                <a:tc>
                  <a:txBody>
                    <a:bodyPr/>
                    <a:lstStyle/>
                    <a:p>
                      <a:pPr marL="0" marR="0" algn="ctr">
                        <a:spcBef>
                          <a:spcPts val="600"/>
                        </a:spcBef>
                        <a:spcAft>
                          <a:spcPts val="600"/>
                        </a:spcAft>
                      </a:pPr>
                      <a:r>
                        <a:rPr lang="en-US" sz="3200" b="1" dirty="0">
                          <a:solidFill>
                            <a:srgbClr val="FFFFFF"/>
                          </a:solidFill>
                          <a:effectLst/>
                          <a:latin typeface="+mn-lt"/>
                          <a:ea typeface="Calibri" panose="020F0502020204030204" pitchFamily="34" charset="0"/>
                          <a:cs typeface="Times New Roman" panose="02020603050405020304" pitchFamily="18" charset="0"/>
                        </a:rPr>
                        <a:t>OD2A Strategies</a:t>
                      </a:r>
                      <a:endParaRPr lang="en-US" sz="32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38100" cap="flat" cmpd="sng" algn="ctr">
                      <a:solidFill>
                        <a:srgbClr val="FFFFFF"/>
                      </a:solidFill>
                      <a:prstDash val="solid"/>
                      <a:round/>
                      <a:headEnd type="none" w="med" len="med"/>
                      <a:tailEnd type="none" w="med" len="med"/>
                    </a:lnR>
                    <a:lnT>
                      <a:noFill/>
                    </a:lnT>
                    <a:lnB>
                      <a:noFill/>
                    </a:lnB>
                    <a:solidFill>
                      <a:srgbClr val="EC8902"/>
                    </a:solidFill>
                  </a:tcPr>
                </a:tc>
                <a:tc>
                  <a:txBody>
                    <a:bodyPr/>
                    <a:lstStyle/>
                    <a:p>
                      <a:pPr marL="0" marR="0" algn="ctr">
                        <a:spcBef>
                          <a:spcPts val="600"/>
                        </a:spcBef>
                        <a:spcAft>
                          <a:spcPts val="600"/>
                        </a:spcAft>
                      </a:pPr>
                      <a:r>
                        <a:rPr lang="en-US" sz="3200" b="1" dirty="0">
                          <a:solidFill>
                            <a:srgbClr val="FFFFFF"/>
                          </a:solidFill>
                          <a:effectLst/>
                          <a:latin typeface="+mn-lt"/>
                          <a:ea typeface="Calibri" panose="020F0502020204030204" pitchFamily="34" charset="0"/>
                          <a:cs typeface="Times New Roman" panose="02020603050405020304" pitchFamily="18" charset="0"/>
                        </a:rPr>
                        <a:t>OD2A and SOR*</a:t>
                      </a:r>
                      <a:endParaRPr lang="en-US" sz="32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759DBB"/>
                    </a:solidFill>
                  </a:tcPr>
                </a:tc>
                <a:tc>
                  <a:txBody>
                    <a:bodyPr/>
                    <a:lstStyle/>
                    <a:p>
                      <a:pPr marL="0" marR="0" algn="ctr">
                        <a:spcBef>
                          <a:spcPts val="600"/>
                        </a:spcBef>
                        <a:spcAft>
                          <a:spcPts val="600"/>
                        </a:spcAft>
                      </a:pPr>
                      <a:r>
                        <a:rPr lang="en-US" sz="3200" b="1" dirty="0">
                          <a:solidFill>
                            <a:srgbClr val="FFFFFF"/>
                          </a:solidFill>
                          <a:effectLst/>
                          <a:latin typeface="+mn-lt"/>
                          <a:ea typeface="Calibri" panose="020F0502020204030204" pitchFamily="34" charset="0"/>
                          <a:cs typeface="Times New Roman" panose="02020603050405020304" pitchFamily="18" charset="0"/>
                        </a:rPr>
                        <a:t>SOR Strategies </a:t>
                      </a:r>
                      <a:endParaRPr lang="en-US" sz="32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a:noFill/>
                    </a:lnR>
                    <a:lnT>
                      <a:noFill/>
                    </a:lnT>
                    <a:lnB>
                      <a:noFill/>
                    </a:lnB>
                    <a:solidFill>
                      <a:srgbClr val="005595"/>
                    </a:solidFill>
                  </a:tcPr>
                </a:tc>
                <a:extLst>
                  <a:ext uri="{0D108BD9-81ED-4DB2-BD59-A6C34878D82A}">
                    <a16:rowId xmlns:a16="http://schemas.microsoft.com/office/drawing/2014/main" val="186167575"/>
                  </a:ext>
                </a:extLst>
              </a:tr>
              <a:tr h="2275168">
                <a:tc>
                  <a:txBody>
                    <a:bodyPr/>
                    <a:lstStyle/>
                    <a:p>
                      <a:pPr marL="457200" marR="0" lvl="0" indent="-457200">
                        <a:spcBef>
                          <a:spcPts val="300"/>
                        </a:spcBef>
                        <a:spcAft>
                          <a:spcPts val="300"/>
                        </a:spcAft>
                        <a:buClr>
                          <a:srgbClr val="EC8902"/>
                        </a:buClr>
                        <a:buSzPct val="100000"/>
                        <a:buFont typeface="Wingdings" panose="05000000000000000000" pitchFamily="2" charset="2"/>
                        <a:buChar char="§"/>
                      </a:pPr>
                      <a:r>
                        <a:rPr lang="en-US" sz="2800" dirty="0">
                          <a:solidFill>
                            <a:srgbClr val="404040"/>
                          </a:solidFill>
                          <a:effectLst/>
                          <a:latin typeface="+mn-lt"/>
                          <a:ea typeface="Calibri" panose="020F0502020204030204" pitchFamily="34" charset="0"/>
                          <a:cs typeface="Times New Roman" panose="02020603050405020304" pitchFamily="18" charset="0"/>
                        </a:rPr>
                        <a:t>Establish linkages to care </a:t>
                      </a:r>
                    </a:p>
                    <a:p>
                      <a:pPr marL="457200" marR="0" lvl="0" indent="-457200">
                        <a:spcBef>
                          <a:spcPts val="300"/>
                        </a:spcBef>
                        <a:spcAft>
                          <a:spcPts val="300"/>
                        </a:spcAft>
                        <a:buClr>
                          <a:srgbClr val="EC8902"/>
                        </a:buClr>
                        <a:buSzPct val="100000"/>
                        <a:buFont typeface="Wingdings" panose="05000000000000000000" pitchFamily="2" charset="2"/>
                        <a:buChar char="§"/>
                      </a:pPr>
                      <a:r>
                        <a:rPr lang="en-US" sz="2800" dirty="0">
                          <a:solidFill>
                            <a:srgbClr val="404040"/>
                          </a:solidFill>
                          <a:effectLst/>
                          <a:latin typeface="+mn-lt"/>
                          <a:ea typeface="Calibri" panose="020F0502020204030204" pitchFamily="34" charset="0"/>
                          <a:cs typeface="Times New Roman" panose="02020603050405020304" pitchFamily="18" charset="0"/>
                        </a:rPr>
                        <a:t>Partner with public safely and first responders </a:t>
                      </a:r>
                    </a:p>
                    <a:p>
                      <a:pPr marL="457200" marR="0" lvl="0" indent="-457200">
                        <a:spcBef>
                          <a:spcPts val="300"/>
                        </a:spcBef>
                        <a:spcAft>
                          <a:spcPts val="300"/>
                        </a:spcAft>
                        <a:buClr>
                          <a:srgbClr val="EC8902"/>
                        </a:buClr>
                        <a:buSzPct val="100000"/>
                        <a:buFont typeface="Wingdings" panose="05000000000000000000" pitchFamily="2" charset="2"/>
                        <a:buChar char="§"/>
                      </a:pPr>
                      <a:r>
                        <a:rPr lang="en-US" sz="2800" dirty="0">
                          <a:solidFill>
                            <a:srgbClr val="404040"/>
                          </a:solidFill>
                          <a:effectLst/>
                          <a:latin typeface="+mn-lt"/>
                          <a:ea typeface="Calibri" panose="020F0502020204030204" pitchFamily="34" charset="0"/>
                          <a:cs typeface="Times New Roman" panose="02020603050405020304" pitchFamily="18" charset="0"/>
                        </a:rPr>
                        <a:t>Support providers and health systems</a:t>
                      </a:r>
                    </a:p>
                  </a:txBody>
                  <a:tcPr marL="68580" marR="68580" marT="0" marB="0">
                    <a:lnL>
                      <a:noFill/>
                    </a:lnL>
                    <a:lnR>
                      <a:noFill/>
                    </a:lnR>
                    <a:lnT>
                      <a:noFill/>
                    </a:lnT>
                    <a:lnB w="28575" cap="flat" cmpd="sng" algn="ctr">
                      <a:solidFill>
                        <a:srgbClr val="EC8902"/>
                      </a:solidFill>
                      <a:prstDash val="solid"/>
                      <a:round/>
                      <a:headEnd type="none" w="med" len="med"/>
                      <a:tailEnd type="none" w="med" len="med"/>
                    </a:lnB>
                    <a:noFill/>
                  </a:tcPr>
                </a:tc>
                <a:tc>
                  <a:txBody>
                    <a:bodyPr/>
                    <a:lstStyle/>
                    <a:p>
                      <a:pPr marL="457200" marR="0" lvl="0" indent="-457200">
                        <a:spcBef>
                          <a:spcPts val="300"/>
                        </a:spcBef>
                        <a:spcAft>
                          <a:spcPts val="300"/>
                        </a:spcAft>
                        <a:buClr>
                          <a:srgbClr val="759DBB"/>
                        </a:buClr>
                        <a:buFont typeface="Wingdings" panose="05000000000000000000" pitchFamily="2" charset="2"/>
                        <a:buChar char="§"/>
                      </a:pPr>
                      <a:r>
                        <a:rPr lang="en-US" sz="2800" dirty="0">
                          <a:solidFill>
                            <a:srgbClr val="404040"/>
                          </a:solidFill>
                          <a:effectLst/>
                          <a:latin typeface="+mn-lt"/>
                          <a:ea typeface="Calibri" panose="020F0502020204030204" pitchFamily="34" charset="0"/>
                          <a:cs typeface="Times New Roman" panose="02020603050405020304" pitchFamily="18" charset="0"/>
                        </a:rPr>
                        <a:t>Empower individuals to make safer choices and </a:t>
                      </a:r>
                      <a:r>
                        <a:rPr lang="en-US" sz="2800" dirty="0">
                          <a:solidFill>
                            <a:srgbClr val="404040"/>
                          </a:solidFill>
                          <a:effectLst/>
                          <a:latin typeface="+mn-lt"/>
                          <a:ea typeface="Calibri" panose="020F0502020204030204" pitchFamily="34" charset="0"/>
                          <a:cs typeface="Segoe UI" panose="020B0502040204020203" pitchFamily="34" charset="0"/>
                        </a:rPr>
                        <a:t>prevention messaging</a:t>
                      </a:r>
                      <a:endParaRPr lang="en-US" sz="28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sng" algn="ctr">
                      <a:solidFill>
                        <a:srgbClr val="759DBB"/>
                      </a:solidFill>
                      <a:prstDash val="solid"/>
                      <a:round/>
                      <a:headEnd type="none" w="med" len="med"/>
                      <a:tailEnd type="none" w="med" len="med"/>
                    </a:lnB>
                    <a:noFill/>
                  </a:tcPr>
                </a:tc>
                <a:tc>
                  <a:txBody>
                    <a:bodyPr/>
                    <a:lstStyle/>
                    <a:p>
                      <a:pPr marL="457200" marR="0" lvl="0" indent="-457200">
                        <a:spcBef>
                          <a:spcPts val="300"/>
                        </a:spcBef>
                        <a:spcAft>
                          <a:spcPts val="300"/>
                        </a:spcAft>
                        <a:buClr>
                          <a:srgbClr val="005595"/>
                        </a:buClr>
                        <a:buSzPct val="100000"/>
                        <a:buFont typeface="Wingdings" panose="05000000000000000000" pitchFamily="2" charset="2"/>
                        <a:buChar char="§"/>
                      </a:pPr>
                      <a:r>
                        <a:rPr lang="en-US" sz="2800" dirty="0">
                          <a:solidFill>
                            <a:srgbClr val="404040"/>
                          </a:solidFill>
                          <a:effectLst/>
                          <a:latin typeface="+mn-lt"/>
                          <a:ea typeface="Times New Roman" panose="02020603050405020304" pitchFamily="18" charset="0"/>
                          <a:cs typeface="Times New Roman" panose="02020603050405020304" pitchFamily="18" charset="0"/>
                        </a:rPr>
                        <a:t>Support outreach in underserved and diverse populations</a:t>
                      </a:r>
                    </a:p>
                    <a:p>
                      <a:pPr marL="457200" marR="0" lvl="0" indent="-457200">
                        <a:spcBef>
                          <a:spcPts val="300"/>
                        </a:spcBef>
                        <a:spcAft>
                          <a:spcPts val="300"/>
                        </a:spcAft>
                        <a:buClr>
                          <a:srgbClr val="005595"/>
                        </a:buClr>
                        <a:buSzPct val="100000"/>
                        <a:buFont typeface="Wingdings" panose="05000000000000000000" pitchFamily="2" charset="2"/>
                        <a:buChar char="§"/>
                      </a:pPr>
                      <a:r>
                        <a:rPr lang="en-US" sz="2800" dirty="0">
                          <a:solidFill>
                            <a:srgbClr val="404040"/>
                          </a:solidFill>
                          <a:effectLst/>
                          <a:latin typeface="+mn-lt"/>
                          <a:ea typeface="Times New Roman" panose="02020603050405020304" pitchFamily="18" charset="0"/>
                          <a:cs typeface="Times New Roman" panose="02020603050405020304" pitchFamily="18" charset="0"/>
                        </a:rPr>
                        <a:t>Support school-based prevention programs</a:t>
                      </a:r>
                    </a:p>
                  </a:txBody>
                  <a:tcPr marL="68580" marR="68580" marT="0" marB="0">
                    <a:lnL>
                      <a:noFill/>
                    </a:lnL>
                    <a:lnR>
                      <a:noFill/>
                    </a:lnR>
                    <a:lnT>
                      <a:noFill/>
                    </a:lnT>
                    <a:lnB w="28575" cap="flat" cmpd="sng" algn="ctr">
                      <a:solidFill>
                        <a:srgbClr val="005595"/>
                      </a:solidFill>
                      <a:prstDash val="solid"/>
                      <a:round/>
                      <a:headEnd type="none" w="med" len="med"/>
                      <a:tailEnd type="none" w="med" len="med"/>
                    </a:lnB>
                    <a:noFill/>
                  </a:tcPr>
                </a:tc>
                <a:extLst>
                  <a:ext uri="{0D108BD9-81ED-4DB2-BD59-A6C34878D82A}">
                    <a16:rowId xmlns:a16="http://schemas.microsoft.com/office/drawing/2014/main" val="421612984"/>
                  </a:ext>
                </a:extLst>
              </a:tr>
            </a:tbl>
          </a:graphicData>
        </a:graphic>
      </p:graphicFrame>
      <p:sp>
        <p:nvSpPr>
          <p:cNvPr id="5" name="Rectangle 2">
            <a:extLst>
              <a:ext uri="{FF2B5EF4-FFF2-40B4-BE49-F238E27FC236}">
                <a16:creationId xmlns:a16="http://schemas.microsoft.com/office/drawing/2014/main" id="{F16FCBEE-52B2-8991-67F2-272EC5891917}"/>
              </a:ext>
            </a:extLst>
          </p:cNvPr>
          <p:cNvSpPr>
            <a:spLocks noChangeArrowheads="1"/>
          </p:cNvSpPr>
          <p:nvPr/>
        </p:nvSpPr>
        <p:spPr bwMode="auto">
          <a:xfrm>
            <a:off x="472440" y="5445118"/>
            <a:ext cx="104053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404040"/>
                </a:solidFill>
                <a:effectLst/>
                <a:ea typeface="Calibri" panose="020F0502020204030204" pitchFamily="34" charset="0"/>
                <a:cs typeface="Segoe UI" panose="020B0502040204020203" pitchFamily="34" charset="0"/>
              </a:rPr>
              <a:t>*One OD2A strategy and one SOR strategy aligned, so combined into one strategy to streamline the data collection process and decrease data entry burden.</a:t>
            </a:r>
            <a:endParaRPr kumimoji="0" lang="en-US" altLang="en-US" sz="5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84606255"/>
      </p:ext>
    </p:extLst>
  </p:cSld>
  <p:clrMapOvr>
    <a:masterClrMapping/>
  </p:clrMapOvr>
</p:sld>
</file>

<file path=ppt/theme/theme1.xml><?xml version="1.0" encoding="utf-8"?>
<a:theme xmlns:a="http://schemas.openxmlformats.org/drawingml/2006/main" name="Office Theme">
  <a:themeElements>
    <a:clrScheme name="OHA">
      <a:dk1>
        <a:srgbClr val="000000"/>
      </a:dk1>
      <a:lt1>
        <a:srgbClr val="FFFFFF"/>
      </a:lt1>
      <a:dk2>
        <a:srgbClr val="005595"/>
      </a:dk2>
      <a:lt2>
        <a:srgbClr val="FFFFFF"/>
      </a:lt2>
      <a:accent1>
        <a:srgbClr val="EC8902"/>
      </a:accent1>
      <a:accent2>
        <a:srgbClr val="D6E9E1"/>
      </a:accent2>
      <a:accent3>
        <a:srgbClr val="B6DFFE"/>
      </a:accent3>
      <a:accent4>
        <a:srgbClr val="FEE7C9"/>
      </a:accent4>
      <a:accent5>
        <a:srgbClr val="B8D9CB"/>
      </a:accent5>
      <a:accent6>
        <a:srgbClr val="FFCC00"/>
      </a:accent6>
      <a:hlink>
        <a:srgbClr val="C7581B"/>
      </a:hlink>
      <a:folHlink>
        <a:srgbClr val="FF99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HA">
    <a:dk1>
      <a:srgbClr val="000000"/>
    </a:dk1>
    <a:lt1>
      <a:srgbClr val="FFFFFF"/>
    </a:lt1>
    <a:dk2>
      <a:srgbClr val="005595"/>
    </a:dk2>
    <a:lt2>
      <a:srgbClr val="FFFFFF"/>
    </a:lt2>
    <a:accent1>
      <a:srgbClr val="EC8902"/>
    </a:accent1>
    <a:accent2>
      <a:srgbClr val="005595"/>
    </a:accent2>
    <a:accent3>
      <a:srgbClr val="B6DFFE"/>
    </a:accent3>
    <a:accent4>
      <a:srgbClr val="FEE7C9"/>
    </a:accent4>
    <a:accent5>
      <a:srgbClr val="B8D9CB"/>
    </a:accent5>
    <a:accent6>
      <a:srgbClr val="FFCC00"/>
    </a:accent6>
    <a:hlink>
      <a:srgbClr val="C7581B"/>
    </a:hlink>
    <a:folHlink>
      <a:srgbClr val="FF99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HA">
    <a:dk1>
      <a:srgbClr val="000000"/>
    </a:dk1>
    <a:lt1>
      <a:srgbClr val="FFFFFF"/>
    </a:lt1>
    <a:dk2>
      <a:srgbClr val="005595"/>
    </a:dk2>
    <a:lt2>
      <a:srgbClr val="FFFFFF"/>
    </a:lt2>
    <a:accent1>
      <a:srgbClr val="EC8902"/>
    </a:accent1>
    <a:accent2>
      <a:srgbClr val="005595"/>
    </a:accent2>
    <a:accent3>
      <a:srgbClr val="B6DFFE"/>
    </a:accent3>
    <a:accent4>
      <a:srgbClr val="FEE7C9"/>
    </a:accent4>
    <a:accent5>
      <a:srgbClr val="B8D9CB"/>
    </a:accent5>
    <a:accent6>
      <a:srgbClr val="FFCC00"/>
    </a:accent6>
    <a:hlink>
      <a:srgbClr val="C7581B"/>
    </a:hlink>
    <a:folHlink>
      <a:srgbClr val="FF99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10958F36CF34F9DB7DD6E8D553AD0" ma:contentTypeVersion="18" ma:contentTypeDescription="Create a new document." ma:contentTypeScope="" ma:versionID="0e0be7836d31e95ae152bff372e603c7">
  <xsd:schema xmlns:xsd="http://www.w3.org/2001/XMLSchema" xmlns:xs="http://www.w3.org/2001/XMLSchema" xmlns:p="http://schemas.microsoft.com/office/2006/metadata/properties" xmlns:ns1="http://schemas.microsoft.com/sharepoint/v3" xmlns:ns2="59da1016-2a1b-4f8a-9768-d7a4932f6f16" xmlns:ns3="0641dff7-ebda-4b4f-b488-4ef727e14924" targetNamespace="http://schemas.microsoft.com/office/2006/metadata/properties" ma:root="true" ma:fieldsID="e9903f697a21c2e7406f0bb4f951679b" ns1:_="" ns2:_="" ns3:_="">
    <xsd:import namespace="http://schemas.microsoft.com/sharepoint/v3"/>
    <xsd:import namespace="59da1016-2a1b-4f8a-9768-d7a4932f6f16"/>
    <xsd:import namespace="0641dff7-ebda-4b4f-b488-4ef727e14924"/>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641dff7-ebda-4b4f-b488-4ef727e14924"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Public Health</IACategory>
    <DocumentExpirationDate xmlns="59da1016-2a1b-4f8a-9768-d7a4932f6f16">2024-12-31T08:00:00+00:00</DocumentExpirationDate>
    <IATopic xmlns="59da1016-2a1b-4f8a-9768-d7a4932f6f16" xsi:nil="true"/>
    <Meta_x0020_Description xmlns="0641dff7-ebda-4b4f-b488-4ef727e14924" xsi:nil="true"/>
    <IASubtopic xmlns="59da1016-2a1b-4f8a-9768-d7a4932f6f16" xsi:nil="true"/>
    <URL xmlns="http://schemas.microsoft.com/sharepoint/v3">
      <Url xsi:nil="true"/>
      <Description xsi:nil="true"/>
    </URL>
    <Meta_x0020_Keywords xmlns="0641dff7-ebda-4b4f-b488-4ef727e14924"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6BF460-A8BA-4B4E-BF8D-B5A65D70F98E}"/>
</file>

<file path=customXml/itemProps2.xml><?xml version="1.0" encoding="utf-8"?>
<ds:datastoreItem xmlns:ds="http://schemas.openxmlformats.org/officeDocument/2006/customXml" ds:itemID="{9AD9E313-A1AE-446C-B4DF-4F66A5FBC5C6}"/>
</file>

<file path=customXml/itemProps3.xml><?xml version="1.0" encoding="utf-8"?>
<ds:datastoreItem xmlns:ds="http://schemas.openxmlformats.org/officeDocument/2006/customXml" ds:itemID="{9A83EEE3-EB22-4DF3-A909-A2E3E0085C52}"/>
</file>

<file path=docProps/app.xml><?xml version="1.0" encoding="utf-8"?>
<Properties xmlns="http://schemas.openxmlformats.org/officeDocument/2006/extended-properties" xmlns:vt="http://schemas.openxmlformats.org/officeDocument/2006/docPropsVTypes">
  <TotalTime>4193</TotalTime>
  <Words>2292</Words>
  <Application>Microsoft Office PowerPoint</Application>
  <PresentationFormat>Widescreen</PresentationFormat>
  <Paragraphs>365</Paragraphs>
  <Slides>31</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Montserrat</vt:lpstr>
      <vt:lpstr>Segoe UI</vt:lpstr>
      <vt:lpstr>Wingdings</vt:lpstr>
      <vt:lpstr>Wingdings 3</vt:lpstr>
      <vt:lpstr>Office Theme</vt:lpstr>
      <vt:lpstr>OREGON OVERDOSE PREVENTION COORDINATION in funded regions Annual Report | Sept 2022 to Aug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Stack</dc:creator>
  <cp:lastModifiedBy>Fultineer Courtney</cp:lastModifiedBy>
  <cp:revision>30</cp:revision>
  <dcterms:created xsi:type="dcterms:W3CDTF">2021-05-10T23:08:17Z</dcterms:created>
  <dcterms:modified xsi:type="dcterms:W3CDTF">2024-06-18T18:01:03Z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dd6eeb-0dd0-4927-947e-a759f08fcf55_Enabled">
    <vt:lpwstr>true</vt:lpwstr>
  </property>
  <property fmtid="{D5CDD505-2E9C-101B-9397-08002B2CF9AE}" pid="3" name="MSIP_Label_ebdd6eeb-0dd0-4927-947e-a759f08fcf55_SetDate">
    <vt:lpwstr>2024-04-17T00:40:04Z</vt:lpwstr>
  </property>
  <property fmtid="{D5CDD505-2E9C-101B-9397-08002B2CF9AE}" pid="4" name="MSIP_Label_ebdd6eeb-0dd0-4927-947e-a759f08fcf55_Method">
    <vt:lpwstr>Privileged</vt:lpwstr>
  </property>
  <property fmtid="{D5CDD505-2E9C-101B-9397-08002B2CF9AE}" pid="5" name="MSIP_Label_ebdd6eeb-0dd0-4927-947e-a759f08fcf55_Name">
    <vt:lpwstr>Level 1 - Published (Items)</vt:lpwstr>
  </property>
  <property fmtid="{D5CDD505-2E9C-101B-9397-08002B2CF9AE}" pid="6" name="MSIP_Label_ebdd6eeb-0dd0-4927-947e-a759f08fcf55_SiteId">
    <vt:lpwstr>658e63e8-8d39-499c-8f48-13adc9452f4c</vt:lpwstr>
  </property>
  <property fmtid="{D5CDD505-2E9C-101B-9397-08002B2CF9AE}" pid="7" name="MSIP_Label_ebdd6eeb-0dd0-4927-947e-a759f08fcf55_ActionId">
    <vt:lpwstr>313e4bc3-91be-4427-a32a-3f7aba56893c</vt:lpwstr>
  </property>
  <property fmtid="{D5CDD505-2E9C-101B-9397-08002B2CF9AE}" pid="8" name="MSIP_Label_ebdd6eeb-0dd0-4927-947e-a759f08fcf55_ContentBits">
    <vt:lpwstr>0</vt:lpwstr>
  </property>
  <property fmtid="{D5CDD505-2E9C-101B-9397-08002B2CF9AE}" pid="9" name="ContentTypeId">
    <vt:lpwstr>0x01010090D10958F36CF34F9DB7DD6E8D553AD0</vt:lpwstr>
  </property>
</Properties>
</file>