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0" r:id="rId2"/>
    <p:sldId id="259" r:id="rId3"/>
    <p:sldId id="258" r:id="rId4"/>
    <p:sldId id="257" r:id="rId5"/>
    <p:sldId id="265" r:id="rId6"/>
    <p:sldId id="264" r:id="rId7"/>
    <p:sldId id="263" r:id="rId8"/>
    <p:sldId id="269" r:id="rId9"/>
    <p:sldId id="274" r:id="rId10"/>
    <p:sldId id="270" r:id="rId11"/>
    <p:sldId id="271" r:id="rId12"/>
    <p:sldId id="272" r:id="rId13"/>
    <p:sldId id="262" r:id="rId14"/>
    <p:sldId id="273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308221-016A-4DB0-152E-80002AB51DF8}" name="BEAUDRAULT Sara" initials="BS" userId="S::Sara.BEAUDRAULT@dhsoha.state.or.us::f60dafa8-ff8a-4015-be4b-83c55a0fb3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2882C-8600-4BF3-8690-FD85C0EC823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3B94C8C-3E27-4BF6-AEE5-DF0EF27DA3E0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Frequently Used Language</a:t>
          </a:r>
        </a:p>
      </dgm:t>
    </dgm:pt>
    <dgm:pt modelId="{3E99DEC3-34E1-49D9-A340-5DFA36D8CAFC}" type="parTrans" cxnId="{CF52942E-3CD7-4D28-B72C-734AE65E84DD}">
      <dgm:prSet/>
      <dgm:spPr/>
      <dgm:t>
        <a:bodyPr/>
        <a:lstStyle/>
        <a:p>
          <a:endParaRPr lang="en-US"/>
        </a:p>
      </dgm:t>
    </dgm:pt>
    <dgm:pt modelId="{5020C4EF-0BE1-4D72-B7CA-0EC87758EF98}" type="sibTrans" cxnId="{CF52942E-3CD7-4D28-B72C-734AE65E84DD}">
      <dgm:prSet/>
      <dgm:spPr/>
      <dgm:t>
        <a:bodyPr/>
        <a:lstStyle/>
        <a:p>
          <a:endParaRPr lang="en-US"/>
        </a:p>
      </dgm:t>
    </dgm:pt>
    <dgm:pt modelId="{2C5270B3-C69F-417C-A8F9-CBE181D73057}">
      <dgm:prSet/>
      <dgm:spPr>
        <a:solidFill>
          <a:schemeClr val="accent5"/>
        </a:solidFill>
      </dgm:spPr>
      <dgm:t>
        <a:bodyPr/>
        <a:lstStyle/>
        <a:p>
          <a:pPr rtl="0"/>
          <a:r>
            <a:rPr lang="en-US" dirty="0">
              <a:latin typeface="Arial"/>
            </a:rPr>
            <a:t>Who is eligible to apply? </a:t>
          </a:r>
          <a:endParaRPr lang="en-US" dirty="0"/>
        </a:p>
      </dgm:t>
    </dgm:pt>
    <dgm:pt modelId="{B883AE5D-158D-421C-9BD7-F337C112BB3D}" type="parTrans" cxnId="{AFFE4832-0451-4C54-9E66-C5E1E50BA345}">
      <dgm:prSet/>
      <dgm:spPr/>
      <dgm:t>
        <a:bodyPr/>
        <a:lstStyle/>
        <a:p>
          <a:endParaRPr lang="en-US"/>
        </a:p>
      </dgm:t>
    </dgm:pt>
    <dgm:pt modelId="{8DEB8D5D-2F67-49F4-8B77-6965A877F37D}" type="sibTrans" cxnId="{AFFE4832-0451-4C54-9E66-C5E1E50BA345}">
      <dgm:prSet/>
      <dgm:spPr/>
      <dgm:t>
        <a:bodyPr/>
        <a:lstStyle/>
        <a:p>
          <a:endParaRPr lang="en-US"/>
        </a:p>
      </dgm:t>
    </dgm:pt>
    <dgm:pt modelId="{02A96C2E-EF2C-43CD-B256-AEE140AACA10}">
      <dgm:prSet phldr="0"/>
      <dgm:spPr/>
      <dgm:t>
        <a:bodyPr/>
        <a:lstStyle/>
        <a:p>
          <a:r>
            <a:rPr lang="en-US" dirty="0">
              <a:latin typeface="Arial"/>
            </a:rPr>
            <a:t>Benton CHW Core Training</a:t>
          </a:r>
          <a:endParaRPr lang="en-US" dirty="0"/>
        </a:p>
      </dgm:t>
    </dgm:pt>
    <dgm:pt modelId="{B634BC41-8669-4E61-B465-AAFBA71A843C}" type="parTrans" cxnId="{B212104C-A6A8-414E-A171-2BAD4987BBA1}">
      <dgm:prSet/>
      <dgm:spPr/>
    </dgm:pt>
    <dgm:pt modelId="{CA8B42C8-AB93-47CF-8DF8-A6C9EB8E2339}" type="sibTrans" cxnId="{B212104C-A6A8-414E-A171-2BAD4987BBA1}">
      <dgm:prSet/>
      <dgm:spPr/>
    </dgm:pt>
    <dgm:pt modelId="{C9644097-A670-48EE-B200-5E37D28DAB2C}">
      <dgm:prSet phldr="0"/>
      <dgm:spPr/>
      <dgm:t>
        <a:bodyPr/>
        <a:lstStyle/>
        <a:p>
          <a:pPr rtl="0"/>
          <a:r>
            <a:rPr lang="en-US" dirty="0">
              <a:solidFill>
                <a:srgbClr val="444444"/>
              </a:solidFill>
              <a:latin typeface="Calibri"/>
              <a:cs typeface="Calibri"/>
            </a:rPr>
            <a:t>Healthier Together Oregon 101</a:t>
          </a:r>
        </a:p>
      </dgm:t>
    </dgm:pt>
    <dgm:pt modelId="{344EE07E-D24A-4892-9D1B-EF89D1928686}" type="parTrans" cxnId="{105934FE-2331-4820-A48D-B426910BEAD5}">
      <dgm:prSet/>
      <dgm:spPr/>
    </dgm:pt>
    <dgm:pt modelId="{B5FD4A92-06DC-4EDF-B2F0-BC9887DD97DA}" type="sibTrans" cxnId="{105934FE-2331-4820-A48D-B426910BEAD5}">
      <dgm:prSet/>
      <dgm:spPr/>
    </dgm:pt>
    <dgm:pt modelId="{1E1BC13B-A282-47C1-AEA1-A01275329B40}">
      <dgm:prSet phldr="0"/>
      <dgm:spPr/>
      <dgm:t>
        <a:bodyPr/>
        <a:lstStyle/>
        <a:p>
          <a:r>
            <a:rPr lang="en-US" dirty="0">
              <a:latin typeface="Arial"/>
            </a:rPr>
            <a:t>Q&amp;A</a:t>
          </a:r>
        </a:p>
      </dgm:t>
    </dgm:pt>
    <dgm:pt modelId="{787D51B5-C47F-4365-9653-75B07D3CCAFD}" type="parTrans" cxnId="{BD06FCE7-477D-4A58-A2F0-E3DDF5623DC9}">
      <dgm:prSet/>
      <dgm:spPr/>
    </dgm:pt>
    <dgm:pt modelId="{6E23F5EF-474B-4FE5-81CB-52EA24569BB2}" type="sibTrans" cxnId="{BD06FCE7-477D-4A58-A2F0-E3DDF5623DC9}">
      <dgm:prSet/>
      <dgm:spPr/>
    </dgm:pt>
    <dgm:pt modelId="{353A65CF-E3EB-4037-B645-45713A9405A6}" type="pres">
      <dgm:prSet presAssocID="{B2C2882C-8600-4BF3-8690-FD85C0EC8238}" presName="diagram" presStyleCnt="0">
        <dgm:presLayoutVars>
          <dgm:dir/>
          <dgm:resizeHandles val="exact"/>
        </dgm:presLayoutVars>
      </dgm:prSet>
      <dgm:spPr/>
    </dgm:pt>
    <dgm:pt modelId="{55C46655-44E1-47C7-B325-E2DEBC1CBFD6}" type="pres">
      <dgm:prSet presAssocID="{D3B94C8C-3E27-4BF6-AEE5-DF0EF27DA3E0}" presName="node" presStyleLbl="node1" presStyleIdx="0" presStyleCnt="5">
        <dgm:presLayoutVars>
          <dgm:bulletEnabled val="1"/>
        </dgm:presLayoutVars>
      </dgm:prSet>
      <dgm:spPr/>
    </dgm:pt>
    <dgm:pt modelId="{30E5F25E-5A86-4FF5-AFE2-BAEF0BF2B867}" type="pres">
      <dgm:prSet presAssocID="{5020C4EF-0BE1-4D72-B7CA-0EC87758EF98}" presName="sibTrans" presStyleCnt="0"/>
      <dgm:spPr/>
    </dgm:pt>
    <dgm:pt modelId="{2F9EEF1B-E5F5-47FB-BF48-0171BC6370DF}" type="pres">
      <dgm:prSet presAssocID="{C9644097-A670-48EE-B200-5E37D28DAB2C}" presName="node" presStyleLbl="node1" presStyleIdx="1" presStyleCnt="5">
        <dgm:presLayoutVars>
          <dgm:bulletEnabled val="1"/>
        </dgm:presLayoutVars>
      </dgm:prSet>
      <dgm:spPr/>
    </dgm:pt>
    <dgm:pt modelId="{D008214F-9780-4B23-9B0F-F3EC011ED1FE}" type="pres">
      <dgm:prSet presAssocID="{B5FD4A92-06DC-4EDF-B2F0-BC9887DD97DA}" presName="sibTrans" presStyleCnt="0"/>
      <dgm:spPr/>
    </dgm:pt>
    <dgm:pt modelId="{0CCBBCD4-4BD2-43D6-968F-AF7E76141113}" type="pres">
      <dgm:prSet presAssocID="{02A96C2E-EF2C-43CD-B256-AEE140AACA10}" presName="node" presStyleLbl="node1" presStyleIdx="2" presStyleCnt="5">
        <dgm:presLayoutVars>
          <dgm:bulletEnabled val="1"/>
        </dgm:presLayoutVars>
      </dgm:prSet>
      <dgm:spPr/>
    </dgm:pt>
    <dgm:pt modelId="{20C29C4A-848A-40CE-BB6D-B533B5C96396}" type="pres">
      <dgm:prSet presAssocID="{CA8B42C8-AB93-47CF-8DF8-A6C9EB8E2339}" presName="sibTrans" presStyleCnt="0"/>
      <dgm:spPr/>
    </dgm:pt>
    <dgm:pt modelId="{5DF7D52D-7A30-4287-A3CB-455DB51AF255}" type="pres">
      <dgm:prSet presAssocID="{2C5270B3-C69F-417C-A8F9-CBE181D73057}" presName="node" presStyleLbl="node1" presStyleIdx="3" presStyleCnt="5">
        <dgm:presLayoutVars>
          <dgm:bulletEnabled val="1"/>
        </dgm:presLayoutVars>
      </dgm:prSet>
      <dgm:spPr/>
    </dgm:pt>
    <dgm:pt modelId="{0697AC95-AF6E-45B0-9E04-FC4364EF6CE0}" type="pres">
      <dgm:prSet presAssocID="{8DEB8D5D-2F67-49F4-8B77-6965A877F37D}" presName="sibTrans" presStyleCnt="0"/>
      <dgm:spPr/>
    </dgm:pt>
    <dgm:pt modelId="{40C71B49-1D7D-4BD5-BB82-0EA3A10104FA}" type="pres">
      <dgm:prSet presAssocID="{1E1BC13B-A282-47C1-AEA1-A01275329B40}" presName="node" presStyleLbl="node1" presStyleIdx="4" presStyleCnt="5">
        <dgm:presLayoutVars>
          <dgm:bulletEnabled val="1"/>
        </dgm:presLayoutVars>
      </dgm:prSet>
      <dgm:spPr/>
    </dgm:pt>
  </dgm:ptLst>
  <dgm:cxnLst>
    <dgm:cxn modelId="{CF52942E-3CD7-4D28-B72C-734AE65E84DD}" srcId="{B2C2882C-8600-4BF3-8690-FD85C0EC8238}" destId="{D3B94C8C-3E27-4BF6-AEE5-DF0EF27DA3E0}" srcOrd="0" destOrd="0" parTransId="{3E99DEC3-34E1-49D9-A340-5DFA36D8CAFC}" sibTransId="{5020C4EF-0BE1-4D72-B7CA-0EC87758EF98}"/>
    <dgm:cxn modelId="{AFFE4832-0451-4C54-9E66-C5E1E50BA345}" srcId="{B2C2882C-8600-4BF3-8690-FD85C0EC8238}" destId="{2C5270B3-C69F-417C-A8F9-CBE181D73057}" srcOrd="3" destOrd="0" parTransId="{B883AE5D-158D-421C-9BD7-F337C112BB3D}" sibTransId="{8DEB8D5D-2F67-49F4-8B77-6965A877F37D}"/>
    <dgm:cxn modelId="{74FDC537-98E3-4037-AA71-7A6B32F5EAF0}" type="presOf" srcId="{C9644097-A670-48EE-B200-5E37D28DAB2C}" destId="{2F9EEF1B-E5F5-47FB-BF48-0171BC6370DF}" srcOrd="0" destOrd="0" presId="urn:microsoft.com/office/officeart/2005/8/layout/default"/>
    <dgm:cxn modelId="{B212104C-A6A8-414E-A171-2BAD4987BBA1}" srcId="{B2C2882C-8600-4BF3-8690-FD85C0EC8238}" destId="{02A96C2E-EF2C-43CD-B256-AEE140AACA10}" srcOrd="2" destOrd="0" parTransId="{B634BC41-8669-4E61-B465-AAFBA71A843C}" sibTransId="{CA8B42C8-AB93-47CF-8DF8-A6C9EB8E2339}"/>
    <dgm:cxn modelId="{0777234E-1F2B-43FB-85AD-6719204B261C}" type="presOf" srcId="{B2C2882C-8600-4BF3-8690-FD85C0EC8238}" destId="{353A65CF-E3EB-4037-B645-45713A9405A6}" srcOrd="0" destOrd="0" presId="urn:microsoft.com/office/officeart/2005/8/layout/default"/>
    <dgm:cxn modelId="{E85F98A7-0AAD-403D-B290-C8B1F4EE95CB}" type="presOf" srcId="{1E1BC13B-A282-47C1-AEA1-A01275329B40}" destId="{40C71B49-1D7D-4BD5-BB82-0EA3A10104FA}" srcOrd="0" destOrd="0" presId="urn:microsoft.com/office/officeart/2005/8/layout/default"/>
    <dgm:cxn modelId="{25133FCE-8130-4A69-B524-50919A94B6E0}" type="presOf" srcId="{D3B94C8C-3E27-4BF6-AEE5-DF0EF27DA3E0}" destId="{55C46655-44E1-47C7-B325-E2DEBC1CBFD6}" srcOrd="0" destOrd="0" presId="urn:microsoft.com/office/officeart/2005/8/layout/default"/>
    <dgm:cxn modelId="{DD2391E4-B029-42F1-8EB0-DBA33F66797E}" type="presOf" srcId="{2C5270B3-C69F-417C-A8F9-CBE181D73057}" destId="{5DF7D52D-7A30-4287-A3CB-455DB51AF255}" srcOrd="0" destOrd="0" presId="urn:microsoft.com/office/officeart/2005/8/layout/default"/>
    <dgm:cxn modelId="{BD06FCE7-477D-4A58-A2F0-E3DDF5623DC9}" srcId="{B2C2882C-8600-4BF3-8690-FD85C0EC8238}" destId="{1E1BC13B-A282-47C1-AEA1-A01275329B40}" srcOrd="4" destOrd="0" parTransId="{787D51B5-C47F-4365-9653-75B07D3CCAFD}" sibTransId="{6E23F5EF-474B-4FE5-81CB-52EA24569BB2}"/>
    <dgm:cxn modelId="{105934FE-2331-4820-A48D-B426910BEAD5}" srcId="{B2C2882C-8600-4BF3-8690-FD85C0EC8238}" destId="{C9644097-A670-48EE-B200-5E37D28DAB2C}" srcOrd="1" destOrd="0" parTransId="{344EE07E-D24A-4892-9D1B-EF89D1928686}" sibTransId="{B5FD4A92-06DC-4EDF-B2F0-BC9887DD97DA}"/>
    <dgm:cxn modelId="{F4D804FF-475F-4248-858F-4FB74BBFF1AD}" type="presOf" srcId="{02A96C2E-EF2C-43CD-B256-AEE140AACA10}" destId="{0CCBBCD4-4BD2-43D6-968F-AF7E76141113}" srcOrd="0" destOrd="0" presId="urn:microsoft.com/office/officeart/2005/8/layout/default"/>
    <dgm:cxn modelId="{A5731C40-9383-43E7-8D1C-F8AFEED3862A}" type="presParOf" srcId="{353A65CF-E3EB-4037-B645-45713A9405A6}" destId="{55C46655-44E1-47C7-B325-E2DEBC1CBFD6}" srcOrd="0" destOrd="0" presId="urn:microsoft.com/office/officeart/2005/8/layout/default"/>
    <dgm:cxn modelId="{12690494-FE1F-4401-8D8D-24756342148E}" type="presParOf" srcId="{353A65CF-E3EB-4037-B645-45713A9405A6}" destId="{30E5F25E-5A86-4FF5-AFE2-BAEF0BF2B867}" srcOrd="1" destOrd="0" presId="urn:microsoft.com/office/officeart/2005/8/layout/default"/>
    <dgm:cxn modelId="{51352925-342F-46EC-9C82-3DBB17C3D30E}" type="presParOf" srcId="{353A65CF-E3EB-4037-B645-45713A9405A6}" destId="{2F9EEF1B-E5F5-47FB-BF48-0171BC6370DF}" srcOrd="2" destOrd="0" presId="urn:microsoft.com/office/officeart/2005/8/layout/default"/>
    <dgm:cxn modelId="{17C2935C-279D-449A-AFE7-7FD72D237D00}" type="presParOf" srcId="{353A65CF-E3EB-4037-B645-45713A9405A6}" destId="{D008214F-9780-4B23-9B0F-F3EC011ED1FE}" srcOrd="3" destOrd="0" presId="urn:microsoft.com/office/officeart/2005/8/layout/default"/>
    <dgm:cxn modelId="{1FD2C574-AABB-4DE9-AE56-E9BEB565D198}" type="presParOf" srcId="{353A65CF-E3EB-4037-B645-45713A9405A6}" destId="{0CCBBCD4-4BD2-43D6-968F-AF7E76141113}" srcOrd="4" destOrd="0" presId="urn:microsoft.com/office/officeart/2005/8/layout/default"/>
    <dgm:cxn modelId="{061C9683-FD7C-4AAA-9D61-A69CE07902A9}" type="presParOf" srcId="{353A65CF-E3EB-4037-B645-45713A9405A6}" destId="{20C29C4A-848A-40CE-BB6D-B533B5C96396}" srcOrd="5" destOrd="0" presId="urn:microsoft.com/office/officeart/2005/8/layout/default"/>
    <dgm:cxn modelId="{05E44D4E-8A73-4976-A8A0-1633F60CF363}" type="presParOf" srcId="{353A65CF-E3EB-4037-B645-45713A9405A6}" destId="{5DF7D52D-7A30-4287-A3CB-455DB51AF255}" srcOrd="6" destOrd="0" presId="urn:microsoft.com/office/officeart/2005/8/layout/default"/>
    <dgm:cxn modelId="{95771683-6C19-4E12-9605-0EEAD88F352A}" type="presParOf" srcId="{353A65CF-E3EB-4037-B645-45713A9405A6}" destId="{0697AC95-AF6E-45B0-9E04-FC4364EF6CE0}" srcOrd="7" destOrd="0" presId="urn:microsoft.com/office/officeart/2005/8/layout/default"/>
    <dgm:cxn modelId="{DBCC0508-52D5-45EC-A458-86CB7A72BE34}" type="presParOf" srcId="{353A65CF-E3EB-4037-B645-45713A9405A6}" destId="{40C71B49-1D7D-4BD5-BB82-0EA3A10104F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9E550-D61C-4843-A873-99C172EF83AC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92459E-9FB9-457B-B7CC-65F142496BB3}">
      <dgm:prSet custT="1"/>
      <dgm:spPr/>
      <dgm:t>
        <a:bodyPr/>
        <a:lstStyle/>
        <a:p>
          <a:r>
            <a:rPr lang="en-US" sz="2800" b="1" dirty="0"/>
            <a:t>Applications open</a:t>
          </a:r>
        </a:p>
      </dgm:t>
    </dgm:pt>
    <dgm:pt modelId="{B8C5EE87-FDAA-4299-A3B0-DB86F21527D6}" type="parTrans" cxnId="{CE76A7D9-C311-4BD3-8518-B773283F3536}">
      <dgm:prSet/>
      <dgm:spPr/>
      <dgm:t>
        <a:bodyPr/>
        <a:lstStyle/>
        <a:p>
          <a:endParaRPr lang="en-US"/>
        </a:p>
      </dgm:t>
    </dgm:pt>
    <dgm:pt modelId="{DA391DE6-4F71-4A63-B6BE-EFDF777AD1C8}" type="sibTrans" cxnId="{CE76A7D9-C311-4BD3-8518-B773283F3536}">
      <dgm:prSet/>
      <dgm:spPr/>
      <dgm:t>
        <a:bodyPr/>
        <a:lstStyle/>
        <a:p>
          <a:endParaRPr lang="en-US"/>
        </a:p>
      </dgm:t>
    </dgm:pt>
    <dgm:pt modelId="{56FA2C5E-CF6B-4D77-A212-2926D44E119A}">
      <dgm:prSet custT="1"/>
      <dgm:spPr/>
      <dgm:t>
        <a:bodyPr/>
        <a:lstStyle/>
        <a:p>
          <a:r>
            <a:rPr lang="en-US" sz="2800" b="1" dirty="0"/>
            <a:t>Information sessions</a:t>
          </a:r>
        </a:p>
      </dgm:t>
    </dgm:pt>
    <dgm:pt modelId="{6D28C928-A12A-4D97-A12D-187350470E21}" type="parTrans" cxnId="{6C9254B3-A9C9-4CF5-A800-8F0DD65B8349}">
      <dgm:prSet/>
      <dgm:spPr/>
      <dgm:t>
        <a:bodyPr/>
        <a:lstStyle/>
        <a:p>
          <a:endParaRPr lang="en-US"/>
        </a:p>
      </dgm:t>
    </dgm:pt>
    <dgm:pt modelId="{CE66A6D9-5E76-4A3A-8B63-39C85106B908}" type="sibTrans" cxnId="{6C9254B3-A9C9-4CF5-A800-8F0DD65B8349}">
      <dgm:prSet/>
      <dgm:spPr/>
      <dgm:t>
        <a:bodyPr/>
        <a:lstStyle/>
        <a:p>
          <a:endParaRPr lang="en-US"/>
        </a:p>
      </dgm:t>
    </dgm:pt>
    <dgm:pt modelId="{A72EF743-61F6-48A5-987B-8D7B3FDDEDE1}">
      <dgm:prSet custT="1"/>
      <dgm:spPr/>
      <dgm:t>
        <a:bodyPr/>
        <a:lstStyle/>
        <a:p>
          <a:pPr rtl="0"/>
          <a:r>
            <a:rPr lang="en-US" sz="2400" b="1" dirty="0">
              <a:latin typeface="Arial"/>
            </a:rPr>
            <a:t>April 24</a:t>
          </a:r>
          <a:r>
            <a:rPr lang="en-US" sz="2400" b="1" dirty="0"/>
            <a:t>, 2024 @ </a:t>
          </a:r>
          <a:r>
            <a:rPr lang="en-US" sz="2400" b="1" dirty="0">
              <a:latin typeface="Arial"/>
            </a:rPr>
            <a:t>2pm</a:t>
          </a:r>
          <a:endParaRPr lang="en-US" sz="2400" b="1" dirty="0"/>
        </a:p>
      </dgm:t>
    </dgm:pt>
    <dgm:pt modelId="{EAF0F2CB-CDF8-4614-BE3B-4D71C64F9A2F}" type="parTrans" cxnId="{059C3733-2DAB-4C8B-9D7D-75F80BB417BF}">
      <dgm:prSet/>
      <dgm:spPr/>
      <dgm:t>
        <a:bodyPr/>
        <a:lstStyle/>
        <a:p>
          <a:endParaRPr lang="en-US"/>
        </a:p>
      </dgm:t>
    </dgm:pt>
    <dgm:pt modelId="{A8405338-C1CB-4DD7-BA39-78B34684762E}" type="sibTrans" cxnId="{059C3733-2DAB-4C8B-9D7D-75F80BB417BF}">
      <dgm:prSet/>
      <dgm:spPr/>
      <dgm:t>
        <a:bodyPr/>
        <a:lstStyle/>
        <a:p>
          <a:endParaRPr lang="en-US"/>
        </a:p>
      </dgm:t>
    </dgm:pt>
    <dgm:pt modelId="{92517547-7465-434D-AC40-892CAEF6B6F3}">
      <dgm:prSet custT="1"/>
      <dgm:spPr/>
      <dgm:t>
        <a:bodyPr/>
        <a:lstStyle/>
        <a:p>
          <a:r>
            <a:rPr lang="en-US" sz="2800" b="1" dirty="0"/>
            <a:t>Applications close</a:t>
          </a:r>
        </a:p>
      </dgm:t>
    </dgm:pt>
    <dgm:pt modelId="{D794F6E6-8FBD-4763-BCAB-4ADCC8146334}" type="parTrans" cxnId="{48E8E543-C85D-4EB5-9627-AE4F72A6661C}">
      <dgm:prSet/>
      <dgm:spPr/>
      <dgm:t>
        <a:bodyPr/>
        <a:lstStyle/>
        <a:p>
          <a:endParaRPr lang="en-US"/>
        </a:p>
      </dgm:t>
    </dgm:pt>
    <dgm:pt modelId="{2F8C5121-FAF6-450E-9BEC-F46FAD0B47D2}" type="sibTrans" cxnId="{48E8E543-C85D-4EB5-9627-AE4F72A6661C}">
      <dgm:prSet/>
      <dgm:spPr/>
      <dgm:t>
        <a:bodyPr/>
        <a:lstStyle/>
        <a:p>
          <a:endParaRPr lang="en-US"/>
        </a:p>
      </dgm:t>
    </dgm:pt>
    <dgm:pt modelId="{568AE1F6-10F2-44DA-A38D-50ABEB4BDDD1}">
      <dgm:prSet custT="1"/>
      <dgm:spPr/>
      <dgm:t>
        <a:bodyPr/>
        <a:lstStyle/>
        <a:p>
          <a:r>
            <a:rPr lang="en-US" sz="2800" b="1" dirty="0"/>
            <a:t>Decisions</a:t>
          </a:r>
          <a:endParaRPr lang="en-US" sz="2200" b="1" dirty="0"/>
        </a:p>
      </dgm:t>
    </dgm:pt>
    <dgm:pt modelId="{6A93ACD0-9F93-46EB-8AEB-5D038AE3C836}" type="parTrans" cxnId="{7CDA81FE-FA79-4226-B2D5-69235C0EC895}">
      <dgm:prSet/>
      <dgm:spPr/>
      <dgm:t>
        <a:bodyPr/>
        <a:lstStyle/>
        <a:p>
          <a:endParaRPr lang="en-US"/>
        </a:p>
      </dgm:t>
    </dgm:pt>
    <dgm:pt modelId="{1404C454-136A-4E41-9F17-FA04F0216C0C}" type="sibTrans" cxnId="{7CDA81FE-FA79-4226-B2D5-69235C0EC895}">
      <dgm:prSet/>
      <dgm:spPr/>
      <dgm:t>
        <a:bodyPr/>
        <a:lstStyle/>
        <a:p>
          <a:endParaRPr lang="en-US"/>
        </a:p>
      </dgm:t>
    </dgm:pt>
    <dgm:pt modelId="{3997DF2B-1D0C-49FB-8D7E-C0B760B504FA}">
      <dgm:prSet custT="1"/>
      <dgm:spPr/>
      <dgm:t>
        <a:bodyPr/>
        <a:lstStyle/>
        <a:p>
          <a:pPr rtl="0"/>
          <a:r>
            <a:rPr lang="en-US" sz="2400" b="1" dirty="0">
              <a:latin typeface="Arial"/>
            </a:rPr>
            <a:t>April 24</a:t>
          </a:r>
          <a:r>
            <a:rPr lang="en-US" sz="2400" b="1" dirty="0"/>
            <a:t>, 2024</a:t>
          </a:r>
          <a:endParaRPr lang="en-US" sz="2400" dirty="0"/>
        </a:p>
      </dgm:t>
    </dgm:pt>
    <dgm:pt modelId="{DF840F23-C07C-4D2B-A775-C115B8A03F86}" type="parTrans" cxnId="{EC2A2F8F-5CA6-4760-BF0A-1B4A761F9B7D}">
      <dgm:prSet/>
      <dgm:spPr/>
      <dgm:t>
        <a:bodyPr/>
        <a:lstStyle/>
        <a:p>
          <a:endParaRPr lang="en-US"/>
        </a:p>
      </dgm:t>
    </dgm:pt>
    <dgm:pt modelId="{DA3978DF-9132-4D97-9551-F69410269D48}" type="sibTrans" cxnId="{EC2A2F8F-5CA6-4760-BF0A-1B4A761F9B7D}">
      <dgm:prSet/>
      <dgm:spPr/>
      <dgm:t>
        <a:bodyPr/>
        <a:lstStyle/>
        <a:p>
          <a:endParaRPr lang="en-US"/>
        </a:p>
      </dgm:t>
    </dgm:pt>
    <dgm:pt modelId="{76CA008D-F778-446A-9A41-3C7F312FA27E}">
      <dgm:prSet custT="1"/>
      <dgm:spPr/>
      <dgm:t>
        <a:bodyPr/>
        <a:lstStyle/>
        <a:p>
          <a:pPr rtl="0"/>
          <a:r>
            <a:rPr lang="en-US" sz="2400" dirty="0">
              <a:latin typeface="Arial"/>
            </a:rPr>
            <a:t> </a:t>
          </a:r>
          <a:r>
            <a:rPr lang="en-US" sz="2400" b="1" baseline="0" dirty="0">
              <a:latin typeface="Arial"/>
            </a:rPr>
            <a:t>May 8</a:t>
          </a:r>
          <a:r>
            <a:rPr lang="en-US" sz="2400" b="1" dirty="0"/>
            <a:t>, 2024</a:t>
          </a:r>
          <a:endParaRPr lang="en-US" sz="2400" dirty="0"/>
        </a:p>
      </dgm:t>
    </dgm:pt>
    <dgm:pt modelId="{279DE8D0-861C-4BBA-B5DA-8343E966A050}" type="parTrans" cxnId="{96282CB7-DB74-4699-B039-5E381AFF9927}">
      <dgm:prSet/>
      <dgm:spPr/>
      <dgm:t>
        <a:bodyPr/>
        <a:lstStyle/>
        <a:p>
          <a:endParaRPr lang="en-US"/>
        </a:p>
      </dgm:t>
    </dgm:pt>
    <dgm:pt modelId="{2FAEC701-F6D0-46CE-9DEB-28638497D7F6}" type="sibTrans" cxnId="{96282CB7-DB74-4699-B039-5E381AFF9927}">
      <dgm:prSet/>
      <dgm:spPr/>
      <dgm:t>
        <a:bodyPr/>
        <a:lstStyle/>
        <a:p>
          <a:endParaRPr lang="en-US"/>
        </a:p>
      </dgm:t>
    </dgm:pt>
    <dgm:pt modelId="{41D4D994-951B-47B0-8057-D166A0E4E2D7}">
      <dgm:prSet custT="1"/>
      <dgm:spPr/>
      <dgm:t>
        <a:bodyPr/>
        <a:lstStyle/>
        <a:p>
          <a:pPr rtl="0"/>
          <a:r>
            <a:rPr lang="en-US" sz="2400" dirty="0">
              <a:latin typeface="Arial"/>
            </a:rPr>
            <a:t> </a:t>
          </a:r>
          <a:r>
            <a:rPr lang="en-US" sz="2400" b="1" dirty="0">
              <a:latin typeface="Arial"/>
            </a:rPr>
            <a:t>Mid – June</a:t>
          </a:r>
          <a:r>
            <a:rPr lang="en-US" sz="2400" b="1" dirty="0"/>
            <a:t> 2024</a:t>
          </a:r>
        </a:p>
      </dgm:t>
    </dgm:pt>
    <dgm:pt modelId="{A2AF0B26-8B8B-4245-AC9E-17518752F49D}" type="parTrans" cxnId="{D28A7F86-39BB-4DD6-95CE-A729DF355A81}">
      <dgm:prSet/>
      <dgm:spPr/>
      <dgm:t>
        <a:bodyPr/>
        <a:lstStyle/>
        <a:p>
          <a:endParaRPr lang="en-US"/>
        </a:p>
      </dgm:t>
    </dgm:pt>
    <dgm:pt modelId="{3ACD077E-EB21-4517-89A1-8E905769AC66}" type="sibTrans" cxnId="{D28A7F86-39BB-4DD6-95CE-A729DF355A81}">
      <dgm:prSet/>
      <dgm:spPr/>
      <dgm:t>
        <a:bodyPr/>
        <a:lstStyle/>
        <a:p>
          <a:endParaRPr lang="en-US"/>
        </a:p>
      </dgm:t>
    </dgm:pt>
    <dgm:pt modelId="{C6E72393-2817-4C8C-9C3B-E4C34B3B2FDD}">
      <dgm:prSet phldr="0" custT="1"/>
      <dgm:spPr/>
      <dgm:t>
        <a:bodyPr/>
        <a:lstStyle/>
        <a:p>
          <a:pPr rtl="0"/>
          <a:r>
            <a:rPr lang="en-US" sz="2800" b="1" dirty="0">
              <a:latin typeface="Arial"/>
            </a:rPr>
            <a:t>Training Dates</a:t>
          </a:r>
        </a:p>
      </dgm:t>
    </dgm:pt>
    <dgm:pt modelId="{C0F124B5-9DFC-4DCC-8B00-F1F61779ED76}" type="parTrans" cxnId="{980ED915-50EA-41E4-AE27-AED1EDA91C66}">
      <dgm:prSet/>
      <dgm:spPr/>
      <dgm:t>
        <a:bodyPr/>
        <a:lstStyle/>
        <a:p>
          <a:endParaRPr lang="en-US"/>
        </a:p>
      </dgm:t>
    </dgm:pt>
    <dgm:pt modelId="{B42382F7-957E-4C0F-8C3A-74237191EFA6}" type="sibTrans" cxnId="{980ED915-50EA-41E4-AE27-AED1EDA91C66}">
      <dgm:prSet/>
      <dgm:spPr/>
      <dgm:t>
        <a:bodyPr/>
        <a:lstStyle/>
        <a:p>
          <a:endParaRPr lang="en-US"/>
        </a:p>
      </dgm:t>
    </dgm:pt>
    <dgm:pt modelId="{AAE8E085-6DD1-428C-B4C8-28A6F7387D3A}">
      <dgm:prSet phldr="0" custT="1"/>
      <dgm:spPr/>
      <dgm:t>
        <a:bodyPr/>
        <a:lstStyle/>
        <a:p>
          <a:pPr rtl="0"/>
          <a:r>
            <a:rPr lang="en-US" sz="2400" b="1" dirty="0">
              <a:latin typeface="Arial"/>
            </a:rPr>
            <a:t>July 9 - August 15, 2024</a:t>
          </a:r>
        </a:p>
      </dgm:t>
    </dgm:pt>
    <dgm:pt modelId="{BBC46F31-2DCA-4609-8AD3-952B3A90C8C0}" type="parTrans" cxnId="{88A1C8D7-5974-46E6-B335-59D0C2F28CFD}">
      <dgm:prSet/>
      <dgm:spPr/>
      <dgm:t>
        <a:bodyPr/>
        <a:lstStyle/>
        <a:p>
          <a:endParaRPr lang="en-US"/>
        </a:p>
      </dgm:t>
    </dgm:pt>
    <dgm:pt modelId="{AAE68266-75CA-478D-9B42-20C8ADF37956}" type="sibTrans" cxnId="{88A1C8D7-5974-46E6-B335-59D0C2F28CFD}">
      <dgm:prSet/>
      <dgm:spPr/>
      <dgm:t>
        <a:bodyPr/>
        <a:lstStyle/>
        <a:p>
          <a:endParaRPr lang="en-US"/>
        </a:p>
      </dgm:t>
    </dgm:pt>
    <dgm:pt modelId="{3F925F3F-9103-4169-BC46-D2FA3009A5C2}" type="pres">
      <dgm:prSet presAssocID="{CB79E550-D61C-4843-A873-99C172EF83AC}" presName="linear" presStyleCnt="0">
        <dgm:presLayoutVars>
          <dgm:dir/>
          <dgm:animLvl val="lvl"/>
          <dgm:resizeHandles val="exact"/>
        </dgm:presLayoutVars>
      </dgm:prSet>
      <dgm:spPr/>
    </dgm:pt>
    <dgm:pt modelId="{C4C7DB08-518C-445E-ACEC-79BB80AC959E}" type="pres">
      <dgm:prSet presAssocID="{5992459E-9FB9-457B-B7CC-65F142496BB3}" presName="parentLin" presStyleCnt="0"/>
      <dgm:spPr/>
    </dgm:pt>
    <dgm:pt modelId="{CC38B07C-8E6C-4148-A1A9-604423C1091F}" type="pres">
      <dgm:prSet presAssocID="{5992459E-9FB9-457B-B7CC-65F142496BB3}" presName="parentLeftMargin" presStyleLbl="node1" presStyleIdx="0" presStyleCnt="5"/>
      <dgm:spPr/>
    </dgm:pt>
    <dgm:pt modelId="{3E5E5EF1-81C4-48E0-A265-85E0B566B5D8}" type="pres">
      <dgm:prSet presAssocID="{5992459E-9FB9-457B-B7CC-65F142496BB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6220B96-5763-43BA-B15B-C8C8EBD46E6C}" type="pres">
      <dgm:prSet presAssocID="{5992459E-9FB9-457B-B7CC-65F142496BB3}" presName="negativeSpace" presStyleCnt="0"/>
      <dgm:spPr/>
    </dgm:pt>
    <dgm:pt modelId="{DAAAB2F7-8CDD-47D5-B5EF-7FBB2B8EBC23}" type="pres">
      <dgm:prSet presAssocID="{5992459E-9FB9-457B-B7CC-65F142496BB3}" presName="childText" presStyleLbl="conFgAcc1" presStyleIdx="0" presStyleCnt="5">
        <dgm:presLayoutVars>
          <dgm:bulletEnabled val="1"/>
        </dgm:presLayoutVars>
      </dgm:prSet>
      <dgm:spPr/>
    </dgm:pt>
    <dgm:pt modelId="{9AFCE8E5-ABA7-46D4-A4B5-8FCBDAC7EA26}" type="pres">
      <dgm:prSet presAssocID="{DA391DE6-4F71-4A63-B6BE-EFDF777AD1C8}" presName="spaceBetweenRectangles" presStyleCnt="0"/>
      <dgm:spPr/>
    </dgm:pt>
    <dgm:pt modelId="{E046461C-3944-4384-807B-7CD08B60415E}" type="pres">
      <dgm:prSet presAssocID="{56FA2C5E-CF6B-4D77-A212-2926D44E119A}" presName="parentLin" presStyleCnt="0"/>
      <dgm:spPr/>
    </dgm:pt>
    <dgm:pt modelId="{C0342700-6348-4AC4-BD21-06443FFBC664}" type="pres">
      <dgm:prSet presAssocID="{56FA2C5E-CF6B-4D77-A212-2926D44E119A}" presName="parentLeftMargin" presStyleLbl="node1" presStyleIdx="0" presStyleCnt="5"/>
      <dgm:spPr/>
    </dgm:pt>
    <dgm:pt modelId="{7D72AACD-AAFF-4D71-A5C6-0F6E851DC6F0}" type="pres">
      <dgm:prSet presAssocID="{56FA2C5E-CF6B-4D77-A212-2926D44E119A}" presName="parentText" presStyleLbl="node1" presStyleIdx="1" presStyleCnt="5" custScaleX="116518">
        <dgm:presLayoutVars>
          <dgm:chMax val="0"/>
          <dgm:bulletEnabled val="1"/>
        </dgm:presLayoutVars>
      </dgm:prSet>
      <dgm:spPr/>
    </dgm:pt>
    <dgm:pt modelId="{0BB6E8CD-C62E-467A-BA90-891BB6FBACE0}" type="pres">
      <dgm:prSet presAssocID="{56FA2C5E-CF6B-4D77-A212-2926D44E119A}" presName="negativeSpace" presStyleCnt="0"/>
      <dgm:spPr/>
    </dgm:pt>
    <dgm:pt modelId="{DFB9FBE2-E006-436E-8448-1066FA588CDE}" type="pres">
      <dgm:prSet presAssocID="{56FA2C5E-CF6B-4D77-A212-2926D44E119A}" presName="childText" presStyleLbl="conFgAcc1" presStyleIdx="1" presStyleCnt="5" custLinFactNeighborX="-30746" custLinFactNeighborY="-20525">
        <dgm:presLayoutVars>
          <dgm:bulletEnabled val="1"/>
        </dgm:presLayoutVars>
      </dgm:prSet>
      <dgm:spPr/>
    </dgm:pt>
    <dgm:pt modelId="{63786D77-DDAA-4B9F-BCAA-2E61499C69CA}" type="pres">
      <dgm:prSet presAssocID="{CE66A6D9-5E76-4A3A-8B63-39C85106B908}" presName="spaceBetweenRectangles" presStyleCnt="0"/>
      <dgm:spPr/>
    </dgm:pt>
    <dgm:pt modelId="{D125B839-1BF2-4BE3-9AA6-F59EDDE7C365}" type="pres">
      <dgm:prSet presAssocID="{92517547-7465-434D-AC40-892CAEF6B6F3}" presName="parentLin" presStyleCnt="0"/>
      <dgm:spPr/>
    </dgm:pt>
    <dgm:pt modelId="{CE7D1A9B-010F-46E5-B3EC-69BDA6D792BA}" type="pres">
      <dgm:prSet presAssocID="{92517547-7465-434D-AC40-892CAEF6B6F3}" presName="parentLeftMargin" presStyleLbl="node1" presStyleIdx="1" presStyleCnt="5"/>
      <dgm:spPr/>
    </dgm:pt>
    <dgm:pt modelId="{FC5C8CD4-EAF9-46DD-A906-1D45A81F3AC2}" type="pres">
      <dgm:prSet presAssocID="{92517547-7465-434D-AC40-892CAEF6B6F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1E8D555-3370-4F7B-AEA3-D1C553140464}" type="pres">
      <dgm:prSet presAssocID="{92517547-7465-434D-AC40-892CAEF6B6F3}" presName="negativeSpace" presStyleCnt="0"/>
      <dgm:spPr/>
    </dgm:pt>
    <dgm:pt modelId="{009CF581-FF7A-49F7-A1D1-33222E76D4B7}" type="pres">
      <dgm:prSet presAssocID="{92517547-7465-434D-AC40-892CAEF6B6F3}" presName="childText" presStyleLbl="conFgAcc1" presStyleIdx="2" presStyleCnt="5">
        <dgm:presLayoutVars>
          <dgm:bulletEnabled val="1"/>
        </dgm:presLayoutVars>
      </dgm:prSet>
      <dgm:spPr/>
    </dgm:pt>
    <dgm:pt modelId="{A4E1A130-C123-4259-9819-52149AE050A0}" type="pres">
      <dgm:prSet presAssocID="{2F8C5121-FAF6-450E-9BEC-F46FAD0B47D2}" presName="spaceBetweenRectangles" presStyleCnt="0"/>
      <dgm:spPr/>
    </dgm:pt>
    <dgm:pt modelId="{3624C865-3773-4E8E-8733-688F9339056F}" type="pres">
      <dgm:prSet presAssocID="{568AE1F6-10F2-44DA-A38D-50ABEB4BDDD1}" presName="parentLin" presStyleCnt="0"/>
      <dgm:spPr/>
    </dgm:pt>
    <dgm:pt modelId="{3B64C724-C55F-49FA-85DC-2312040F24EB}" type="pres">
      <dgm:prSet presAssocID="{568AE1F6-10F2-44DA-A38D-50ABEB4BDDD1}" presName="parentLeftMargin" presStyleLbl="node1" presStyleIdx="2" presStyleCnt="5"/>
      <dgm:spPr/>
    </dgm:pt>
    <dgm:pt modelId="{FC1D0BE9-710D-4BE6-A64C-BEC164F9F3A9}" type="pres">
      <dgm:prSet presAssocID="{568AE1F6-10F2-44DA-A38D-50ABEB4BDDD1}" presName="parentText" presStyleLbl="node1" presStyleIdx="3" presStyleCnt="5" custScaleX="58338">
        <dgm:presLayoutVars>
          <dgm:chMax val="0"/>
          <dgm:bulletEnabled val="1"/>
        </dgm:presLayoutVars>
      </dgm:prSet>
      <dgm:spPr/>
    </dgm:pt>
    <dgm:pt modelId="{790DA983-B6F1-45F7-89B0-338F78C9938D}" type="pres">
      <dgm:prSet presAssocID="{568AE1F6-10F2-44DA-A38D-50ABEB4BDDD1}" presName="negativeSpace" presStyleCnt="0"/>
      <dgm:spPr/>
    </dgm:pt>
    <dgm:pt modelId="{EF0450F6-CC1C-462A-B5E6-E9DE390140CA}" type="pres">
      <dgm:prSet presAssocID="{568AE1F6-10F2-44DA-A38D-50ABEB4BDDD1}" presName="childText" presStyleLbl="conFgAcc1" presStyleIdx="3" presStyleCnt="5">
        <dgm:presLayoutVars>
          <dgm:bulletEnabled val="1"/>
        </dgm:presLayoutVars>
      </dgm:prSet>
      <dgm:spPr/>
    </dgm:pt>
    <dgm:pt modelId="{33564AA2-6234-49B3-822F-A7AB98D19C5F}" type="pres">
      <dgm:prSet presAssocID="{1404C454-136A-4E41-9F17-FA04F0216C0C}" presName="spaceBetweenRectangles" presStyleCnt="0"/>
      <dgm:spPr/>
    </dgm:pt>
    <dgm:pt modelId="{F4B1F685-B655-4561-B625-E5D80658B0C6}" type="pres">
      <dgm:prSet presAssocID="{C6E72393-2817-4C8C-9C3B-E4C34B3B2FDD}" presName="parentLin" presStyleCnt="0"/>
      <dgm:spPr/>
    </dgm:pt>
    <dgm:pt modelId="{A189C158-4320-4B15-9488-34658496B14C}" type="pres">
      <dgm:prSet presAssocID="{C6E72393-2817-4C8C-9C3B-E4C34B3B2FDD}" presName="parentLeftMargin" presStyleLbl="node1" presStyleIdx="3" presStyleCnt="5"/>
      <dgm:spPr/>
    </dgm:pt>
    <dgm:pt modelId="{CD96C0B5-A35F-41E1-8DDD-D06D85A3F316}" type="pres">
      <dgm:prSet presAssocID="{C6E72393-2817-4C8C-9C3B-E4C34B3B2FDD}" presName="parentText" presStyleLbl="node1" presStyleIdx="4" presStyleCnt="5" custLinFactNeighborX="-32786" custLinFactNeighborY="-1697">
        <dgm:presLayoutVars>
          <dgm:chMax val="0"/>
          <dgm:bulletEnabled val="1"/>
        </dgm:presLayoutVars>
      </dgm:prSet>
      <dgm:spPr/>
    </dgm:pt>
    <dgm:pt modelId="{27FAE3E8-17B9-46D1-8CB9-82BAD96E2862}" type="pres">
      <dgm:prSet presAssocID="{C6E72393-2817-4C8C-9C3B-E4C34B3B2FDD}" presName="negativeSpace" presStyleCnt="0"/>
      <dgm:spPr/>
    </dgm:pt>
    <dgm:pt modelId="{33877E4E-74A5-4E5B-9947-BF8904CBC567}" type="pres">
      <dgm:prSet presAssocID="{C6E72393-2817-4C8C-9C3B-E4C34B3B2FD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F9D3115-CEBC-479B-8D5F-B41127FA836C}" type="presOf" srcId="{56FA2C5E-CF6B-4D77-A212-2926D44E119A}" destId="{7D72AACD-AAFF-4D71-A5C6-0F6E851DC6F0}" srcOrd="1" destOrd="0" presId="urn:microsoft.com/office/officeart/2005/8/layout/list1"/>
    <dgm:cxn modelId="{980ED915-50EA-41E4-AE27-AED1EDA91C66}" srcId="{CB79E550-D61C-4843-A873-99C172EF83AC}" destId="{C6E72393-2817-4C8C-9C3B-E4C34B3B2FDD}" srcOrd="4" destOrd="0" parTransId="{C0F124B5-9DFC-4DCC-8B00-F1F61779ED76}" sibTransId="{B42382F7-957E-4C0F-8C3A-74237191EFA6}"/>
    <dgm:cxn modelId="{059C3733-2DAB-4C8B-9D7D-75F80BB417BF}" srcId="{56FA2C5E-CF6B-4D77-A212-2926D44E119A}" destId="{A72EF743-61F6-48A5-987B-8D7B3FDDEDE1}" srcOrd="0" destOrd="0" parTransId="{EAF0F2CB-CDF8-4614-BE3B-4D71C64F9A2F}" sibTransId="{A8405338-C1CB-4DD7-BA39-78B34684762E}"/>
    <dgm:cxn modelId="{5465BE43-F1DD-4F4B-AC1E-5D11002EE724}" type="presOf" srcId="{5992459E-9FB9-457B-B7CC-65F142496BB3}" destId="{CC38B07C-8E6C-4148-A1A9-604423C1091F}" srcOrd="0" destOrd="0" presId="urn:microsoft.com/office/officeart/2005/8/layout/list1"/>
    <dgm:cxn modelId="{48E8E543-C85D-4EB5-9627-AE4F72A6661C}" srcId="{CB79E550-D61C-4843-A873-99C172EF83AC}" destId="{92517547-7465-434D-AC40-892CAEF6B6F3}" srcOrd="2" destOrd="0" parTransId="{D794F6E6-8FBD-4763-BCAB-4ADCC8146334}" sibTransId="{2F8C5121-FAF6-450E-9BEC-F46FAD0B47D2}"/>
    <dgm:cxn modelId="{5A1C1F44-DDF1-4002-8C1B-75F31326A107}" type="presOf" srcId="{56FA2C5E-CF6B-4D77-A212-2926D44E119A}" destId="{C0342700-6348-4AC4-BD21-06443FFBC664}" srcOrd="0" destOrd="0" presId="urn:microsoft.com/office/officeart/2005/8/layout/list1"/>
    <dgm:cxn modelId="{BC369264-65DC-4F3F-B4C3-E61AA4E26B7D}" type="presOf" srcId="{92517547-7465-434D-AC40-892CAEF6B6F3}" destId="{CE7D1A9B-010F-46E5-B3EC-69BDA6D792BA}" srcOrd="0" destOrd="0" presId="urn:microsoft.com/office/officeart/2005/8/layout/list1"/>
    <dgm:cxn modelId="{35B44769-D470-487F-B408-32CE13D44758}" type="presOf" srcId="{5992459E-9FB9-457B-B7CC-65F142496BB3}" destId="{3E5E5EF1-81C4-48E0-A265-85E0B566B5D8}" srcOrd="1" destOrd="0" presId="urn:microsoft.com/office/officeart/2005/8/layout/list1"/>
    <dgm:cxn modelId="{F0FE237A-1F3B-444D-8239-CE33821586A4}" type="presOf" srcId="{568AE1F6-10F2-44DA-A38D-50ABEB4BDDD1}" destId="{3B64C724-C55F-49FA-85DC-2312040F24EB}" srcOrd="0" destOrd="0" presId="urn:microsoft.com/office/officeart/2005/8/layout/list1"/>
    <dgm:cxn modelId="{2A56585A-68B3-499A-BCBF-697B2713CCF8}" type="presOf" srcId="{41D4D994-951B-47B0-8057-D166A0E4E2D7}" destId="{EF0450F6-CC1C-462A-B5E6-E9DE390140CA}" srcOrd="0" destOrd="0" presId="urn:microsoft.com/office/officeart/2005/8/layout/list1"/>
    <dgm:cxn modelId="{AB0EFD82-5F59-4077-925F-92F4345BB1C7}" type="presOf" srcId="{76CA008D-F778-446A-9A41-3C7F312FA27E}" destId="{009CF581-FF7A-49F7-A1D1-33222E76D4B7}" srcOrd="0" destOrd="0" presId="urn:microsoft.com/office/officeart/2005/8/layout/list1"/>
    <dgm:cxn modelId="{D28A7F86-39BB-4DD6-95CE-A729DF355A81}" srcId="{568AE1F6-10F2-44DA-A38D-50ABEB4BDDD1}" destId="{41D4D994-951B-47B0-8057-D166A0E4E2D7}" srcOrd="0" destOrd="0" parTransId="{A2AF0B26-8B8B-4245-AC9E-17518752F49D}" sibTransId="{3ACD077E-EB21-4517-89A1-8E905769AC66}"/>
    <dgm:cxn modelId="{EC2A2F8F-5CA6-4760-BF0A-1B4A761F9B7D}" srcId="{5992459E-9FB9-457B-B7CC-65F142496BB3}" destId="{3997DF2B-1D0C-49FB-8D7E-C0B760B504FA}" srcOrd="0" destOrd="0" parTransId="{DF840F23-C07C-4D2B-A775-C115B8A03F86}" sibTransId="{DA3978DF-9132-4D97-9551-F69410269D48}"/>
    <dgm:cxn modelId="{E02762A0-6038-4B92-8583-8AB09BF33110}" type="presOf" srcId="{CB79E550-D61C-4843-A873-99C172EF83AC}" destId="{3F925F3F-9103-4169-BC46-D2FA3009A5C2}" srcOrd="0" destOrd="0" presId="urn:microsoft.com/office/officeart/2005/8/layout/list1"/>
    <dgm:cxn modelId="{40D454A5-E6B2-4EE5-BBE4-C73C3902BD09}" type="presOf" srcId="{AAE8E085-6DD1-428C-B4C8-28A6F7387D3A}" destId="{33877E4E-74A5-4E5B-9947-BF8904CBC567}" srcOrd="0" destOrd="0" presId="urn:microsoft.com/office/officeart/2005/8/layout/list1"/>
    <dgm:cxn modelId="{6C9254B3-A9C9-4CF5-A800-8F0DD65B8349}" srcId="{CB79E550-D61C-4843-A873-99C172EF83AC}" destId="{56FA2C5E-CF6B-4D77-A212-2926D44E119A}" srcOrd="1" destOrd="0" parTransId="{6D28C928-A12A-4D97-A12D-187350470E21}" sibTransId="{CE66A6D9-5E76-4A3A-8B63-39C85106B908}"/>
    <dgm:cxn modelId="{96282CB7-DB74-4699-B039-5E381AFF9927}" srcId="{92517547-7465-434D-AC40-892CAEF6B6F3}" destId="{76CA008D-F778-446A-9A41-3C7F312FA27E}" srcOrd="0" destOrd="0" parTransId="{279DE8D0-861C-4BBA-B5DA-8343E966A050}" sibTransId="{2FAEC701-F6D0-46CE-9DEB-28638497D7F6}"/>
    <dgm:cxn modelId="{865BA4BB-C02F-4C21-8A04-525670FE3564}" type="presOf" srcId="{92517547-7465-434D-AC40-892CAEF6B6F3}" destId="{FC5C8CD4-EAF9-46DD-A906-1D45A81F3AC2}" srcOrd="1" destOrd="0" presId="urn:microsoft.com/office/officeart/2005/8/layout/list1"/>
    <dgm:cxn modelId="{40A686C4-2B9A-404B-BBAE-BE974EB0D64F}" type="presOf" srcId="{C6E72393-2817-4C8C-9C3B-E4C34B3B2FDD}" destId="{CD96C0B5-A35F-41E1-8DDD-D06D85A3F316}" srcOrd="1" destOrd="0" presId="urn:microsoft.com/office/officeart/2005/8/layout/list1"/>
    <dgm:cxn modelId="{E8986DD1-5EA3-464F-869A-B159F398B964}" type="presOf" srcId="{C6E72393-2817-4C8C-9C3B-E4C34B3B2FDD}" destId="{A189C158-4320-4B15-9488-34658496B14C}" srcOrd="0" destOrd="0" presId="urn:microsoft.com/office/officeart/2005/8/layout/list1"/>
    <dgm:cxn modelId="{88A1C8D7-5974-46E6-B335-59D0C2F28CFD}" srcId="{C6E72393-2817-4C8C-9C3B-E4C34B3B2FDD}" destId="{AAE8E085-6DD1-428C-B4C8-28A6F7387D3A}" srcOrd="0" destOrd="0" parTransId="{BBC46F31-2DCA-4609-8AD3-952B3A90C8C0}" sibTransId="{AAE68266-75CA-478D-9B42-20C8ADF37956}"/>
    <dgm:cxn modelId="{CE76A7D9-C311-4BD3-8518-B773283F3536}" srcId="{CB79E550-D61C-4843-A873-99C172EF83AC}" destId="{5992459E-9FB9-457B-B7CC-65F142496BB3}" srcOrd="0" destOrd="0" parTransId="{B8C5EE87-FDAA-4299-A3B0-DB86F21527D6}" sibTransId="{DA391DE6-4F71-4A63-B6BE-EFDF777AD1C8}"/>
    <dgm:cxn modelId="{4067AAE2-22A1-4830-8F78-A37337FD861F}" type="presOf" srcId="{3997DF2B-1D0C-49FB-8D7E-C0B760B504FA}" destId="{DAAAB2F7-8CDD-47D5-B5EF-7FBB2B8EBC23}" srcOrd="0" destOrd="0" presId="urn:microsoft.com/office/officeart/2005/8/layout/list1"/>
    <dgm:cxn modelId="{B46F66E7-FAC0-45EB-9667-AD14EF50549E}" type="presOf" srcId="{568AE1F6-10F2-44DA-A38D-50ABEB4BDDD1}" destId="{FC1D0BE9-710D-4BE6-A64C-BEC164F9F3A9}" srcOrd="1" destOrd="0" presId="urn:microsoft.com/office/officeart/2005/8/layout/list1"/>
    <dgm:cxn modelId="{830505FB-9AB9-4763-9FCC-F842688C91B0}" type="presOf" srcId="{A72EF743-61F6-48A5-987B-8D7B3FDDEDE1}" destId="{DFB9FBE2-E006-436E-8448-1066FA588CDE}" srcOrd="0" destOrd="0" presId="urn:microsoft.com/office/officeart/2005/8/layout/list1"/>
    <dgm:cxn modelId="{7CDA81FE-FA79-4226-B2D5-69235C0EC895}" srcId="{CB79E550-D61C-4843-A873-99C172EF83AC}" destId="{568AE1F6-10F2-44DA-A38D-50ABEB4BDDD1}" srcOrd="3" destOrd="0" parTransId="{6A93ACD0-9F93-46EB-8AEB-5D038AE3C836}" sibTransId="{1404C454-136A-4E41-9F17-FA04F0216C0C}"/>
    <dgm:cxn modelId="{503AC8AE-3CC1-488E-B5E4-0372FD711EF7}" type="presParOf" srcId="{3F925F3F-9103-4169-BC46-D2FA3009A5C2}" destId="{C4C7DB08-518C-445E-ACEC-79BB80AC959E}" srcOrd="0" destOrd="0" presId="urn:microsoft.com/office/officeart/2005/8/layout/list1"/>
    <dgm:cxn modelId="{D11E5621-71EA-4B72-90B2-39F7D410B601}" type="presParOf" srcId="{C4C7DB08-518C-445E-ACEC-79BB80AC959E}" destId="{CC38B07C-8E6C-4148-A1A9-604423C1091F}" srcOrd="0" destOrd="0" presId="urn:microsoft.com/office/officeart/2005/8/layout/list1"/>
    <dgm:cxn modelId="{C7CE29F1-C254-4A50-AC5A-F1887043AA8A}" type="presParOf" srcId="{C4C7DB08-518C-445E-ACEC-79BB80AC959E}" destId="{3E5E5EF1-81C4-48E0-A265-85E0B566B5D8}" srcOrd="1" destOrd="0" presId="urn:microsoft.com/office/officeart/2005/8/layout/list1"/>
    <dgm:cxn modelId="{D944BA8F-7DD0-4F15-AD03-4BD812ED38F3}" type="presParOf" srcId="{3F925F3F-9103-4169-BC46-D2FA3009A5C2}" destId="{96220B96-5763-43BA-B15B-C8C8EBD46E6C}" srcOrd="1" destOrd="0" presId="urn:microsoft.com/office/officeart/2005/8/layout/list1"/>
    <dgm:cxn modelId="{D1DC4D9A-191A-40D5-8936-4FB70B412688}" type="presParOf" srcId="{3F925F3F-9103-4169-BC46-D2FA3009A5C2}" destId="{DAAAB2F7-8CDD-47D5-B5EF-7FBB2B8EBC23}" srcOrd="2" destOrd="0" presId="urn:microsoft.com/office/officeart/2005/8/layout/list1"/>
    <dgm:cxn modelId="{C4025509-0614-4988-8E04-CA96AF7FC12C}" type="presParOf" srcId="{3F925F3F-9103-4169-BC46-D2FA3009A5C2}" destId="{9AFCE8E5-ABA7-46D4-A4B5-8FCBDAC7EA26}" srcOrd="3" destOrd="0" presId="urn:microsoft.com/office/officeart/2005/8/layout/list1"/>
    <dgm:cxn modelId="{9A064C35-A1F2-4FFA-91EE-A4E54D301780}" type="presParOf" srcId="{3F925F3F-9103-4169-BC46-D2FA3009A5C2}" destId="{E046461C-3944-4384-807B-7CD08B60415E}" srcOrd="4" destOrd="0" presId="urn:microsoft.com/office/officeart/2005/8/layout/list1"/>
    <dgm:cxn modelId="{C4BB7144-E730-4A46-9F9F-EB8B868294C4}" type="presParOf" srcId="{E046461C-3944-4384-807B-7CD08B60415E}" destId="{C0342700-6348-4AC4-BD21-06443FFBC664}" srcOrd="0" destOrd="0" presId="urn:microsoft.com/office/officeart/2005/8/layout/list1"/>
    <dgm:cxn modelId="{4BF12814-3FFA-44D6-AB99-D279D16C8811}" type="presParOf" srcId="{E046461C-3944-4384-807B-7CD08B60415E}" destId="{7D72AACD-AAFF-4D71-A5C6-0F6E851DC6F0}" srcOrd="1" destOrd="0" presId="urn:microsoft.com/office/officeart/2005/8/layout/list1"/>
    <dgm:cxn modelId="{C0A3A16F-800B-4A70-A648-BF4D0E16F7EE}" type="presParOf" srcId="{3F925F3F-9103-4169-BC46-D2FA3009A5C2}" destId="{0BB6E8CD-C62E-467A-BA90-891BB6FBACE0}" srcOrd="5" destOrd="0" presId="urn:microsoft.com/office/officeart/2005/8/layout/list1"/>
    <dgm:cxn modelId="{D85FE713-D91E-4669-8C05-D385F21FE25D}" type="presParOf" srcId="{3F925F3F-9103-4169-BC46-D2FA3009A5C2}" destId="{DFB9FBE2-E006-436E-8448-1066FA588CDE}" srcOrd="6" destOrd="0" presId="urn:microsoft.com/office/officeart/2005/8/layout/list1"/>
    <dgm:cxn modelId="{3912A541-1079-48E3-AA62-C63DE947B90F}" type="presParOf" srcId="{3F925F3F-9103-4169-BC46-D2FA3009A5C2}" destId="{63786D77-DDAA-4B9F-BCAA-2E61499C69CA}" srcOrd="7" destOrd="0" presId="urn:microsoft.com/office/officeart/2005/8/layout/list1"/>
    <dgm:cxn modelId="{764ABABC-820D-43F3-B866-7EE68049A6C6}" type="presParOf" srcId="{3F925F3F-9103-4169-BC46-D2FA3009A5C2}" destId="{D125B839-1BF2-4BE3-9AA6-F59EDDE7C365}" srcOrd="8" destOrd="0" presId="urn:microsoft.com/office/officeart/2005/8/layout/list1"/>
    <dgm:cxn modelId="{4F9C1616-FF41-4024-8D09-DCFFB1D5D5D2}" type="presParOf" srcId="{D125B839-1BF2-4BE3-9AA6-F59EDDE7C365}" destId="{CE7D1A9B-010F-46E5-B3EC-69BDA6D792BA}" srcOrd="0" destOrd="0" presId="urn:microsoft.com/office/officeart/2005/8/layout/list1"/>
    <dgm:cxn modelId="{D3CA6481-7E86-49FD-90CD-B403FC8F945C}" type="presParOf" srcId="{D125B839-1BF2-4BE3-9AA6-F59EDDE7C365}" destId="{FC5C8CD4-EAF9-46DD-A906-1D45A81F3AC2}" srcOrd="1" destOrd="0" presId="urn:microsoft.com/office/officeart/2005/8/layout/list1"/>
    <dgm:cxn modelId="{41B475C0-6397-45CB-9C53-C504BE42CF28}" type="presParOf" srcId="{3F925F3F-9103-4169-BC46-D2FA3009A5C2}" destId="{01E8D555-3370-4F7B-AEA3-D1C553140464}" srcOrd="9" destOrd="0" presId="urn:microsoft.com/office/officeart/2005/8/layout/list1"/>
    <dgm:cxn modelId="{DC4E0EE5-4A33-4215-920B-F7E5C450C4F3}" type="presParOf" srcId="{3F925F3F-9103-4169-BC46-D2FA3009A5C2}" destId="{009CF581-FF7A-49F7-A1D1-33222E76D4B7}" srcOrd="10" destOrd="0" presId="urn:microsoft.com/office/officeart/2005/8/layout/list1"/>
    <dgm:cxn modelId="{089AA939-7448-4DD7-98E1-160719A12E05}" type="presParOf" srcId="{3F925F3F-9103-4169-BC46-D2FA3009A5C2}" destId="{A4E1A130-C123-4259-9819-52149AE050A0}" srcOrd="11" destOrd="0" presId="urn:microsoft.com/office/officeart/2005/8/layout/list1"/>
    <dgm:cxn modelId="{B047F814-0356-4271-8FCD-8C4B6D8BDD02}" type="presParOf" srcId="{3F925F3F-9103-4169-BC46-D2FA3009A5C2}" destId="{3624C865-3773-4E8E-8733-688F9339056F}" srcOrd="12" destOrd="0" presId="urn:microsoft.com/office/officeart/2005/8/layout/list1"/>
    <dgm:cxn modelId="{0DF8816D-2C34-4577-9960-367524F5F00B}" type="presParOf" srcId="{3624C865-3773-4E8E-8733-688F9339056F}" destId="{3B64C724-C55F-49FA-85DC-2312040F24EB}" srcOrd="0" destOrd="0" presId="urn:microsoft.com/office/officeart/2005/8/layout/list1"/>
    <dgm:cxn modelId="{FB8BEF94-D73B-42D3-8FCD-B10FF5765C1C}" type="presParOf" srcId="{3624C865-3773-4E8E-8733-688F9339056F}" destId="{FC1D0BE9-710D-4BE6-A64C-BEC164F9F3A9}" srcOrd="1" destOrd="0" presId="urn:microsoft.com/office/officeart/2005/8/layout/list1"/>
    <dgm:cxn modelId="{774275EE-3CBA-47D8-8509-B62FE31A4D8F}" type="presParOf" srcId="{3F925F3F-9103-4169-BC46-D2FA3009A5C2}" destId="{790DA983-B6F1-45F7-89B0-338F78C9938D}" srcOrd="13" destOrd="0" presId="urn:microsoft.com/office/officeart/2005/8/layout/list1"/>
    <dgm:cxn modelId="{488CB126-4CD4-4263-B84A-DA45CBBC07AF}" type="presParOf" srcId="{3F925F3F-9103-4169-BC46-D2FA3009A5C2}" destId="{EF0450F6-CC1C-462A-B5E6-E9DE390140CA}" srcOrd="14" destOrd="0" presId="urn:microsoft.com/office/officeart/2005/8/layout/list1"/>
    <dgm:cxn modelId="{D05970B0-E811-4F39-A7B8-A9BFAFB9AB94}" type="presParOf" srcId="{3F925F3F-9103-4169-BC46-D2FA3009A5C2}" destId="{33564AA2-6234-49B3-822F-A7AB98D19C5F}" srcOrd="15" destOrd="0" presId="urn:microsoft.com/office/officeart/2005/8/layout/list1"/>
    <dgm:cxn modelId="{D3D9A82E-08E1-4495-8BE2-39CE0F1AA48F}" type="presParOf" srcId="{3F925F3F-9103-4169-BC46-D2FA3009A5C2}" destId="{F4B1F685-B655-4561-B625-E5D80658B0C6}" srcOrd="16" destOrd="0" presId="urn:microsoft.com/office/officeart/2005/8/layout/list1"/>
    <dgm:cxn modelId="{A2D8DD4B-B36A-41D3-A5FF-845296263BA8}" type="presParOf" srcId="{F4B1F685-B655-4561-B625-E5D80658B0C6}" destId="{A189C158-4320-4B15-9488-34658496B14C}" srcOrd="0" destOrd="0" presId="urn:microsoft.com/office/officeart/2005/8/layout/list1"/>
    <dgm:cxn modelId="{3BF2A320-95F1-4638-AB2D-57F9345DE32C}" type="presParOf" srcId="{F4B1F685-B655-4561-B625-E5D80658B0C6}" destId="{CD96C0B5-A35F-41E1-8DDD-D06D85A3F316}" srcOrd="1" destOrd="0" presId="urn:microsoft.com/office/officeart/2005/8/layout/list1"/>
    <dgm:cxn modelId="{8AF19728-C5F5-4B91-A411-29A588651A16}" type="presParOf" srcId="{3F925F3F-9103-4169-BC46-D2FA3009A5C2}" destId="{27FAE3E8-17B9-46D1-8CB9-82BAD96E2862}" srcOrd="17" destOrd="0" presId="urn:microsoft.com/office/officeart/2005/8/layout/list1"/>
    <dgm:cxn modelId="{CCCB8D02-85B6-482E-881B-73932A5D91FC}" type="presParOf" srcId="{3F925F3F-9103-4169-BC46-D2FA3009A5C2}" destId="{33877E4E-74A5-4E5B-9947-BF8904CBC56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46655-44E1-47C7-B325-E2DEBC1CBFD6}">
      <dsp:nvSpPr>
        <dsp:cNvPr id="0" name=""/>
        <dsp:cNvSpPr/>
      </dsp:nvSpPr>
      <dsp:spPr>
        <a:xfrm>
          <a:off x="0" y="431616"/>
          <a:ext cx="2561209" cy="1536725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Frequently Used Language</a:t>
          </a:r>
        </a:p>
      </dsp:txBody>
      <dsp:txXfrm>
        <a:off x="0" y="431616"/>
        <a:ext cx="2561209" cy="1536725"/>
      </dsp:txXfrm>
    </dsp:sp>
    <dsp:sp modelId="{2F9EEF1B-E5F5-47FB-BF48-0171BC6370DF}">
      <dsp:nvSpPr>
        <dsp:cNvPr id="0" name=""/>
        <dsp:cNvSpPr/>
      </dsp:nvSpPr>
      <dsp:spPr>
        <a:xfrm>
          <a:off x="2817330" y="431616"/>
          <a:ext cx="2561209" cy="1536725"/>
        </a:xfrm>
        <a:prstGeom prst="rect">
          <a:avLst/>
        </a:prstGeom>
        <a:solidFill>
          <a:schemeClr val="accent2">
            <a:hueOff val="785323"/>
            <a:satOff val="-12422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rgbClr val="444444"/>
              </a:solidFill>
              <a:latin typeface="Calibri"/>
              <a:cs typeface="Calibri"/>
            </a:rPr>
            <a:t>Healthier Together Oregon 101</a:t>
          </a:r>
        </a:p>
      </dsp:txBody>
      <dsp:txXfrm>
        <a:off x="2817330" y="431616"/>
        <a:ext cx="2561209" cy="1536725"/>
      </dsp:txXfrm>
    </dsp:sp>
    <dsp:sp modelId="{0CCBBCD4-4BD2-43D6-968F-AF7E76141113}">
      <dsp:nvSpPr>
        <dsp:cNvPr id="0" name=""/>
        <dsp:cNvSpPr/>
      </dsp:nvSpPr>
      <dsp:spPr>
        <a:xfrm>
          <a:off x="5634661" y="431616"/>
          <a:ext cx="2561209" cy="1536725"/>
        </a:xfrm>
        <a:prstGeom prst="rect">
          <a:avLst/>
        </a:prstGeom>
        <a:solidFill>
          <a:schemeClr val="accent2">
            <a:hueOff val="1570646"/>
            <a:satOff val="-24843"/>
            <a:lumOff val="-66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/>
            </a:rPr>
            <a:t>Benton CHW Core Training</a:t>
          </a:r>
          <a:endParaRPr lang="en-US" sz="3100" kern="1200" dirty="0"/>
        </a:p>
      </dsp:txBody>
      <dsp:txXfrm>
        <a:off x="5634661" y="431616"/>
        <a:ext cx="2561209" cy="1536725"/>
      </dsp:txXfrm>
    </dsp:sp>
    <dsp:sp modelId="{5DF7D52D-7A30-4287-A3CB-455DB51AF255}">
      <dsp:nvSpPr>
        <dsp:cNvPr id="0" name=""/>
        <dsp:cNvSpPr/>
      </dsp:nvSpPr>
      <dsp:spPr>
        <a:xfrm>
          <a:off x="1408665" y="2224462"/>
          <a:ext cx="2561209" cy="1536725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/>
            </a:rPr>
            <a:t>Who is eligible to apply? </a:t>
          </a:r>
          <a:endParaRPr lang="en-US" sz="3100" kern="1200" dirty="0"/>
        </a:p>
      </dsp:txBody>
      <dsp:txXfrm>
        <a:off x="1408665" y="2224462"/>
        <a:ext cx="2561209" cy="1536725"/>
      </dsp:txXfrm>
    </dsp:sp>
    <dsp:sp modelId="{40C71B49-1D7D-4BD5-BB82-0EA3A10104FA}">
      <dsp:nvSpPr>
        <dsp:cNvPr id="0" name=""/>
        <dsp:cNvSpPr/>
      </dsp:nvSpPr>
      <dsp:spPr>
        <a:xfrm>
          <a:off x="4225995" y="2224462"/>
          <a:ext cx="2561209" cy="1536725"/>
        </a:xfrm>
        <a:prstGeom prst="rect">
          <a:avLst/>
        </a:prstGeom>
        <a:solidFill>
          <a:schemeClr val="accent2">
            <a:hueOff val="3141291"/>
            <a:satOff val="-49687"/>
            <a:lumOff val="-1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/>
            </a:rPr>
            <a:t>Q&amp;A</a:t>
          </a:r>
        </a:p>
      </dsp:txBody>
      <dsp:txXfrm>
        <a:off x="4225995" y="2224462"/>
        <a:ext cx="2561209" cy="153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AB2F7-8CDD-47D5-B5EF-7FBB2B8EBC23}">
      <dsp:nvSpPr>
        <dsp:cNvPr id="0" name=""/>
        <dsp:cNvSpPr/>
      </dsp:nvSpPr>
      <dsp:spPr>
        <a:xfrm>
          <a:off x="0" y="297346"/>
          <a:ext cx="5025353" cy="864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023" tIns="374904" rIns="39002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latin typeface="Arial"/>
            </a:rPr>
            <a:t>April 24</a:t>
          </a:r>
          <a:r>
            <a:rPr lang="en-US" sz="2400" b="1" kern="1200" dirty="0"/>
            <a:t>, 2024</a:t>
          </a:r>
          <a:endParaRPr lang="en-US" sz="2400" kern="1200" dirty="0"/>
        </a:p>
      </dsp:txBody>
      <dsp:txXfrm>
        <a:off x="0" y="297346"/>
        <a:ext cx="5025353" cy="864675"/>
      </dsp:txXfrm>
    </dsp:sp>
    <dsp:sp modelId="{3E5E5EF1-81C4-48E0-A265-85E0B566B5D8}">
      <dsp:nvSpPr>
        <dsp:cNvPr id="0" name=""/>
        <dsp:cNvSpPr/>
      </dsp:nvSpPr>
      <dsp:spPr>
        <a:xfrm>
          <a:off x="251267" y="31666"/>
          <a:ext cx="3517747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62" tIns="0" rIns="1329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Applications open</a:t>
          </a:r>
        </a:p>
      </dsp:txBody>
      <dsp:txXfrm>
        <a:off x="277206" y="57605"/>
        <a:ext cx="3465869" cy="479482"/>
      </dsp:txXfrm>
    </dsp:sp>
    <dsp:sp modelId="{DFB9FBE2-E006-436E-8448-1066FA588CDE}">
      <dsp:nvSpPr>
        <dsp:cNvPr id="0" name=""/>
        <dsp:cNvSpPr/>
      </dsp:nvSpPr>
      <dsp:spPr>
        <a:xfrm>
          <a:off x="0" y="1504951"/>
          <a:ext cx="5025353" cy="864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023" tIns="374904" rIns="39002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latin typeface="Arial"/>
            </a:rPr>
            <a:t>April 24</a:t>
          </a:r>
          <a:r>
            <a:rPr lang="en-US" sz="2400" b="1" kern="1200" dirty="0"/>
            <a:t>, 2024 @ </a:t>
          </a:r>
          <a:r>
            <a:rPr lang="en-US" sz="2400" b="1" kern="1200" dirty="0">
              <a:latin typeface="Arial"/>
            </a:rPr>
            <a:t>2pm</a:t>
          </a:r>
          <a:endParaRPr lang="en-US" sz="2400" b="1" kern="1200" dirty="0"/>
        </a:p>
      </dsp:txBody>
      <dsp:txXfrm>
        <a:off x="0" y="1504951"/>
        <a:ext cx="5025353" cy="864675"/>
      </dsp:txXfrm>
    </dsp:sp>
    <dsp:sp modelId="{7D72AACD-AAFF-4D71-A5C6-0F6E851DC6F0}">
      <dsp:nvSpPr>
        <dsp:cNvPr id="0" name=""/>
        <dsp:cNvSpPr/>
      </dsp:nvSpPr>
      <dsp:spPr>
        <a:xfrm>
          <a:off x="251267" y="1259221"/>
          <a:ext cx="4098808" cy="5313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62" tIns="0" rIns="1329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Information sessions</a:t>
          </a:r>
        </a:p>
      </dsp:txBody>
      <dsp:txXfrm>
        <a:off x="277206" y="1285160"/>
        <a:ext cx="4046930" cy="479482"/>
      </dsp:txXfrm>
    </dsp:sp>
    <dsp:sp modelId="{009CF581-FF7A-49F7-A1D1-33222E76D4B7}">
      <dsp:nvSpPr>
        <dsp:cNvPr id="0" name=""/>
        <dsp:cNvSpPr/>
      </dsp:nvSpPr>
      <dsp:spPr>
        <a:xfrm>
          <a:off x="0" y="2752456"/>
          <a:ext cx="5025353" cy="864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023" tIns="374904" rIns="39002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"/>
            </a:rPr>
            <a:t> </a:t>
          </a:r>
          <a:r>
            <a:rPr lang="en-US" sz="2400" b="1" kern="1200" baseline="0" dirty="0">
              <a:latin typeface="Arial"/>
            </a:rPr>
            <a:t>May 8</a:t>
          </a:r>
          <a:r>
            <a:rPr lang="en-US" sz="2400" b="1" kern="1200" dirty="0"/>
            <a:t>, 2024</a:t>
          </a:r>
          <a:endParaRPr lang="en-US" sz="2400" kern="1200" dirty="0"/>
        </a:p>
      </dsp:txBody>
      <dsp:txXfrm>
        <a:off x="0" y="2752456"/>
        <a:ext cx="5025353" cy="864675"/>
      </dsp:txXfrm>
    </dsp:sp>
    <dsp:sp modelId="{FC5C8CD4-EAF9-46DD-A906-1D45A81F3AC2}">
      <dsp:nvSpPr>
        <dsp:cNvPr id="0" name=""/>
        <dsp:cNvSpPr/>
      </dsp:nvSpPr>
      <dsp:spPr>
        <a:xfrm>
          <a:off x="251267" y="2486776"/>
          <a:ext cx="3517747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62" tIns="0" rIns="1329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Applications close</a:t>
          </a:r>
        </a:p>
      </dsp:txBody>
      <dsp:txXfrm>
        <a:off x="277206" y="2512715"/>
        <a:ext cx="3465869" cy="479482"/>
      </dsp:txXfrm>
    </dsp:sp>
    <dsp:sp modelId="{EF0450F6-CC1C-462A-B5E6-E9DE390140CA}">
      <dsp:nvSpPr>
        <dsp:cNvPr id="0" name=""/>
        <dsp:cNvSpPr/>
      </dsp:nvSpPr>
      <dsp:spPr>
        <a:xfrm>
          <a:off x="0" y="3980011"/>
          <a:ext cx="5025353" cy="864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023" tIns="374904" rIns="39002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"/>
            </a:rPr>
            <a:t> </a:t>
          </a:r>
          <a:r>
            <a:rPr lang="en-US" sz="2400" b="1" kern="1200" dirty="0">
              <a:latin typeface="Arial"/>
            </a:rPr>
            <a:t>Mid – June</a:t>
          </a:r>
          <a:r>
            <a:rPr lang="en-US" sz="2400" b="1" kern="1200" dirty="0"/>
            <a:t> 2024</a:t>
          </a:r>
        </a:p>
      </dsp:txBody>
      <dsp:txXfrm>
        <a:off x="0" y="3980011"/>
        <a:ext cx="5025353" cy="864675"/>
      </dsp:txXfrm>
    </dsp:sp>
    <dsp:sp modelId="{FC1D0BE9-710D-4BE6-A64C-BEC164F9F3A9}">
      <dsp:nvSpPr>
        <dsp:cNvPr id="0" name=""/>
        <dsp:cNvSpPr/>
      </dsp:nvSpPr>
      <dsp:spPr>
        <a:xfrm>
          <a:off x="251267" y="3714331"/>
          <a:ext cx="2052183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62" tIns="0" rIns="13296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Decisions</a:t>
          </a:r>
          <a:endParaRPr lang="en-US" sz="2200" b="1" kern="1200" dirty="0"/>
        </a:p>
      </dsp:txBody>
      <dsp:txXfrm>
        <a:off x="277206" y="3740270"/>
        <a:ext cx="2000305" cy="479482"/>
      </dsp:txXfrm>
    </dsp:sp>
    <dsp:sp modelId="{33877E4E-74A5-4E5B-9947-BF8904CBC567}">
      <dsp:nvSpPr>
        <dsp:cNvPr id="0" name=""/>
        <dsp:cNvSpPr/>
      </dsp:nvSpPr>
      <dsp:spPr>
        <a:xfrm>
          <a:off x="0" y="5207566"/>
          <a:ext cx="5025353" cy="864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0023" tIns="374904" rIns="390023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>
              <a:latin typeface="Arial"/>
            </a:rPr>
            <a:t>July 9 - August 15, 2024</a:t>
          </a:r>
        </a:p>
      </dsp:txBody>
      <dsp:txXfrm>
        <a:off x="0" y="5207566"/>
        <a:ext cx="5025353" cy="864675"/>
      </dsp:txXfrm>
    </dsp:sp>
    <dsp:sp modelId="{CD96C0B5-A35F-41E1-8DDD-D06D85A3F316}">
      <dsp:nvSpPr>
        <dsp:cNvPr id="0" name=""/>
        <dsp:cNvSpPr/>
      </dsp:nvSpPr>
      <dsp:spPr>
        <a:xfrm>
          <a:off x="168887" y="4932869"/>
          <a:ext cx="3517747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2962" tIns="0" rIns="132962" bIns="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/>
            </a:rPr>
            <a:t>Training Dates</a:t>
          </a:r>
        </a:p>
      </dsp:txBody>
      <dsp:txXfrm>
        <a:off x="194826" y="4958808"/>
        <a:ext cx="3465869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614A8-995E-4F60-B858-28EB9CB56A9B}" type="datetimeFigureOut"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D9EF9-5E7D-4725-9530-19A696176E1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CINTIA</a:t>
            </a:r>
          </a:p>
        </p:txBody>
      </p:sp>
    </p:spTree>
    <p:extLst>
      <p:ext uri="{BB962C8B-B14F-4D97-AF65-F5344CB8AC3E}">
        <p14:creationId xmlns:p14="http://schemas.microsoft.com/office/powerpoint/2010/main" val="693492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58BC42-181B-4616-BEE3-8F61FBEECE4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605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ECA73138-5A15-4AF5-A776-C42815FC41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44FCA8E0-A4BE-4502-9CDD-FDF9B2E5F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/>
              <a:t>Add questions to the chat – We will answer at the end during the Q&amp;A time</a:t>
            </a:r>
          </a:p>
          <a:p>
            <a:pPr>
              <a:defRPr/>
            </a:pPr>
            <a:endParaRPr lang="en-US" altLang="en-US" dirty="0"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17240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2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solidFill>
                  <a:schemeClr val="tx1"/>
                </a:solidFill>
                <a:cs typeface="Arial"/>
              </a:rPr>
              <a:t>Identified 5 priority areas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100" dirty="0">
                <a:solidFill>
                  <a:schemeClr val="tx1"/>
                </a:solidFill>
                <a:cs typeface="Arial"/>
              </a:rPr>
              <a:t>Institutional Bias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100" dirty="0">
                <a:solidFill>
                  <a:schemeClr val="tx1"/>
                </a:solidFill>
                <a:cs typeface="Arial"/>
              </a:rPr>
              <a:t>Adversity, trauma and toxic stress</a:t>
            </a:r>
            <a:endParaRPr lang="en-US" sz="2100" dirty="0">
              <a:solidFill>
                <a:schemeClr val="tx1"/>
              </a:solidFill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100" dirty="0">
                <a:solidFill>
                  <a:schemeClr val="tx1"/>
                </a:solidFill>
                <a:cs typeface="Arial"/>
              </a:rPr>
              <a:t>Behavioral health</a:t>
            </a:r>
            <a:endParaRPr lang="en-US" sz="2100" dirty="0">
              <a:solidFill>
                <a:schemeClr val="tx1"/>
              </a:solidFill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100" dirty="0">
                <a:solidFill>
                  <a:schemeClr val="tx1"/>
                </a:solidFill>
                <a:cs typeface="Arial"/>
              </a:rPr>
              <a:t>Access to equitable preventive health care</a:t>
            </a:r>
            <a:endParaRPr lang="en-US" sz="2100" dirty="0">
              <a:solidFill>
                <a:schemeClr val="tx1"/>
              </a:solidFill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100" dirty="0">
                <a:solidFill>
                  <a:schemeClr val="tx1"/>
                </a:solidFill>
                <a:cs typeface="Arial"/>
              </a:rPr>
              <a:t>Economic drivers of health 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0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5DC574C-C34E-48FA-8CB1-6A8753628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CINTIA</a:t>
            </a:r>
            <a:endParaRPr lang="en-US" dirty="0"/>
          </a:p>
          <a:p>
            <a:endParaRPr lang="en-US" dirty="0"/>
          </a:p>
          <a:p>
            <a:r>
              <a:rPr lang="en-US" dirty="0"/>
              <a:t>Priority populations for HTO. Identified in the 2018 State Health Assessment and amended by the </a:t>
            </a:r>
            <a:r>
              <a:rPr lang="en-US" dirty="0" err="1"/>
              <a:t>PartnerSHIP</a:t>
            </a:r>
            <a:endParaRPr lang="en-US" dirty="0"/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Please note that the </a:t>
            </a:r>
            <a:r>
              <a:rPr lang="en-US">
                <a:highlight>
                  <a:srgbClr val="FFFF00"/>
                </a:highlight>
              </a:rPr>
              <a:t>PartnerSHIP</a:t>
            </a:r>
            <a:r>
              <a:rPr lang="en-US" dirty="0">
                <a:highlight>
                  <a:srgbClr val="FFFF00"/>
                </a:highlight>
              </a:rPr>
              <a:t> had determined the language for priority populations, and these are the terms they selected after discussion- it is not the terminology we use at OHA. This is the language from the 2020 plan/2020 </a:t>
            </a:r>
            <a:r>
              <a:rPr lang="en-US" dirty="0" err="1">
                <a:highlight>
                  <a:srgbClr val="FFFF00"/>
                </a:highlight>
              </a:rPr>
              <a:t>PartnerSHIP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986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b="1" dirty="0"/>
              <a:t>CINTIA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8 implementation areas organize the 62 strategies.  Please check our website for more details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Equity and justice – directs state agencies to center priority populations, </a:t>
            </a:r>
            <a:r>
              <a:rPr lang="en-US" altLang="en-US" dirty="0" err="1"/>
              <a:t>esp</a:t>
            </a:r>
            <a:r>
              <a:rPr lang="en-US" altLang="en-US" dirty="0"/>
              <a:t> BIPOC and tribal communities in planning, policy and investments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Housing and food – to achieve housing stability and food security</a:t>
            </a:r>
          </a:p>
          <a:p>
            <a:pPr>
              <a:defRPr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Behavioral health  - HTO is focused on mental health, addressing stigma and ensuring continuum of mental health services, from prevention through treatment and recovery.  – Strategies specific to substance use are found in the Alcohol Drug and Policy Commission’s Strategic Plan that was developed at the same time. 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Healthy families – strategies related to shoring up family resilience through preventive services, early childhood education, home visiting programs, and support for caregivers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Workforce development – strategies to ensure a diverse, culturally responsive workforce, especially in health and social services. through standards, trainings and hiring practices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Healthy communities – strategies that address the built environment, social resilience and economic development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Healthy youth- addressing bias and disparities, as well as preventive services in health care and education.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Technology – EHRs, telehealth and community information exchange.</a:t>
            </a: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3120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/>
              <a:t>CINTIA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19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26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384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860800" y="6096000"/>
            <a:ext cx="3860800" cy="476250"/>
          </a:xfrm>
        </p:spPr>
        <p:txBody>
          <a:bodyPr/>
          <a:lstStyle>
            <a:lvl1pPr algn="l" eaLnBrk="0" hangingPunct="0">
              <a:spcBef>
                <a:spcPct val="50000"/>
              </a:spcBef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310179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FA624-8C76-4EA0-898E-888DB8A09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36499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4F9A9-7CC3-413D-9173-AB14292D1D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233307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82710-A4FA-41A7-B037-6C1C32691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18825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B0E44-40C5-4EBF-8DAD-67C6EB6D75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116145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2D084-293B-4F46-877E-50E178C87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257159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1E3B-D645-43AC-81DD-1F0A432430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26631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85B1-125E-424A-BCA1-1AEB52435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422708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611AF-C09A-47B2-9EC9-655307979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417532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268BD-F88C-4C72-B054-CD195ACA3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397163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15A2E-4AC7-4F5C-B983-B0A74EFFF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97921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ower Point Template PG 2 new s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5943600"/>
            <a:ext cx="467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rgbClr val="005595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(Enter) DEPARTMENT (ALL CAPS) (Enter) Division or Office (Mixed Case) 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6400" y="6477000"/>
            <a:ext cx="2844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5595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F7BC3F9-1213-406A-A68B-BB71DCF1A1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77000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5595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PUBLIC HEALTH DIVISION Office of the State Public Health Director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55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559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559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559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kern="1200">
          <a:solidFill>
            <a:srgbClr val="0055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HIP.Grants@oha.oregon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46B41-4599-0AB8-C743-288E0CAE8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548342"/>
            <a:ext cx="7772400" cy="1470025"/>
          </a:xfrm>
        </p:spPr>
        <p:txBody>
          <a:bodyPr/>
          <a:lstStyle/>
          <a:p>
            <a:r>
              <a:rPr lang="en-US" sz="1800" dirty="0"/>
              <a:t>Healthier Together Oregon in Partnership with Benton LPHA</a:t>
            </a:r>
            <a:br>
              <a:rPr lang="en-US" sz="1800" dirty="0"/>
            </a:br>
            <a:r>
              <a:rPr lang="en-US" sz="1800" dirty="0"/>
              <a:t> CHW Core Training Informational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12B1E-1F07-63E5-C795-52EE21C1E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829052"/>
            <a:ext cx="6400800" cy="1752600"/>
          </a:xfrm>
        </p:spPr>
        <p:txBody>
          <a:bodyPr/>
          <a:lstStyle/>
          <a:p>
            <a:r>
              <a:rPr lang="en-US" sz="3200" b="1" dirty="0"/>
              <a:t>April 24,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05DA77-A1F8-27E8-66C0-BBD46B236F75}"/>
              </a:ext>
            </a:extLst>
          </p:cNvPr>
          <p:cNvSpPr txBox="1"/>
          <p:nvPr/>
        </p:nvSpPr>
        <p:spPr>
          <a:xfrm>
            <a:off x="3390900" y="6150923"/>
            <a:ext cx="590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+mn-lt"/>
              </a:rPr>
              <a:t>This presentation is being recorded.</a:t>
            </a:r>
          </a:p>
        </p:txBody>
      </p:sp>
    </p:spTree>
    <p:extLst>
      <p:ext uri="{BB962C8B-B14F-4D97-AF65-F5344CB8AC3E}">
        <p14:creationId xmlns:p14="http://schemas.microsoft.com/office/powerpoint/2010/main" val="3669278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D1FB-B916-81E3-2994-7EB9051F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Arial"/>
              </a:rPr>
              <a:t>Application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5818-AA71-604D-5DDD-8EB723CE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+mn-lt"/>
                <a:cs typeface="+mn-lt"/>
              </a:rPr>
              <a:t>Limited seats at no cost for eligible (20) applications will be awarded on a first-come, first-served basis until the number of allocated seats (3 - 4) per region gets filled. </a:t>
            </a:r>
            <a:endParaRPr lang="en-US" dirty="0">
              <a:ea typeface="+mn-lt"/>
              <a:cs typeface="+mn-lt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Oregon regions: Eastern Oregon, Central Oregon, Southern Oregon, Oregon Coast, Willamette Valley, Portland Metro</a:t>
            </a:r>
          </a:p>
          <a:p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r>
              <a:rPr lang="en-US" sz="2000" dirty="0">
                <a:ea typeface="+mn-lt"/>
                <a:cs typeface="+mn-lt"/>
              </a:rPr>
              <a:t>In addition, we are also considering the applicant’s financial needs, experience working with the HTO populations, and representation that reflects the diversity of the communities in Oregon.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DEA8C-C49E-A447-E1FF-79EDEC7BE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44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D1FB-B916-81E3-2994-7EB9051F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Arial"/>
              </a:rPr>
              <a:t>Who is eligible to apply?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5818-AA71-604D-5DDD-8EB723CE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108622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Individuals who are 18 years old or older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Reading and writing proficiency in the English language (We encourage bilingual folks to apply)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Individuals who can commit to attending the entire training series</a:t>
            </a:r>
          </a:p>
          <a:p>
            <a:pPr lvl="2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ea typeface="+mn-lt"/>
                <a:cs typeface="+mn-lt"/>
              </a:rPr>
              <a:t> July 9 until August 11 from 8:30 am to 4:30 pm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You have reliable and regular internet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Having access to a computer/laptop with a microphone and camera is required to attend this training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DEA8C-C49E-A447-E1FF-79EDEC7BE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45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D1FB-B916-81E3-2994-7EB9051F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Important to Know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5818-AA71-604D-5DDD-8EB723CE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ea typeface="+mn-lt"/>
                <a:cs typeface="+mn-lt"/>
              </a:rPr>
              <a:t>OHA Requires a background check after completion of approved training and submission of a complete Traditional Health Worker (THW) application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ea typeface="+mn-lt"/>
              <a:cs typeface="+mn-lt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ea typeface="+mn-lt"/>
                <a:cs typeface="+mn-lt"/>
              </a:rPr>
              <a:t>Please check the website for more information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>
                <a:ea typeface="+mn-lt"/>
                <a:cs typeface="+mn-lt"/>
              </a:rPr>
              <a:t>https://www.oregon.gov/oha/ei/pages/thw-become-certified.aspx</a:t>
            </a: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DEA8C-C49E-A447-E1FF-79EDEC7BE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54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0813" y="1914813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0814" y="1924950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7196" y="4092816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147699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0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289DEC-7C63-27D0-2382-2122B946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859" y="1683757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C89E6-2C5F-CA85-B6B9-A951BCB06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02240" y="6455665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7FB82710-A4FA-41A7-B037-6C1C32691E83}" type="slidenum">
              <a:rPr lang="en-US" alt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13</a:t>
            </a:fld>
            <a:endParaRPr lang="en-US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5F262AA-B035-E3AA-3FF9-09DDBD0E2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49037"/>
              </p:ext>
            </p:extLst>
          </p:nvPr>
        </p:nvGraphicFramePr>
        <p:xfrm>
          <a:off x="5139520" y="351757"/>
          <a:ext cx="5025353" cy="610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6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00D1FB-B916-81E3-2994-7EB9051F5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pPr algn="ctr"/>
            <a:r>
              <a:rPr lang="en-US" sz="5600" dirty="0"/>
              <a:t>Q&amp;A </a:t>
            </a:r>
          </a:p>
        </p:txBody>
      </p:sp>
      <p:sp>
        <p:nvSpPr>
          <p:cNvPr id="25" name="Oval 1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fferent colored question marks">
            <a:extLst>
              <a:ext uri="{FF2B5EF4-FFF2-40B4-BE49-F238E27FC236}">
                <a16:creationId xmlns:a16="http://schemas.microsoft.com/office/drawing/2014/main" id="{BCF88593-6915-0419-3072-133056A7C7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3" r="22687" b="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22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5818-AA71-604D-5DDD-8EB723CE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  <a:ea typeface="+mn-lt"/>
              <a:cs typeface="+mn-lt"/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alpha val="80000"/>
                </a:schemeClr>
              </a:solidFill>
              <a:ea typeface="+mn-lt"/>
              <a:cs typeface="+mn-lt"/>
            </a:endParaRPr>
          </a:p>
          <a:p>
            <a:endParaRPr lang="en-US" dirty="0">
              <a:solidFill>
                <a:schemeClr val="tx1">
                  <a:alpha val="80000"/>
                </a:schemeClr>
              </a:solidFill>
              <a:cs typeface="Arial"/>
            </a:endParaRPr>
          </a:p>
        </p:txBody>
      </p:sp>
      <p:sp>
        <p:nvSpPr>
          <p:cNvPr id="26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DEA8C-C49E-A447-E1FF-79EDEC7BE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7FB82710-A4FA-41A7-B037-6C1C32691E83}" type="slidenum">
              <a:rPr lang="en-US" alt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14</a:t>
            </a:fld>
            <a:endParaRPr lang="en-US" altLang="en-US">
              <a:solidFill>
                <a:schemeClr val="tx1">
                  <a:alpha val="60000"/>
                </a:schemeClr>
              </a:solidFill>
            </a:endParaRPr>
          </a:p>
        </p:txBody>
      </p:sp>
      <p:cxnSp>
        <p:nvCxnSpPr>
          <p:cNvPr id="28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02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9B78-AF3B-FE2F-98A5-591BC343A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A413-EC26-E7B2-D632-73DF850E7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HTO Team </a:t>
            </a:r>
          </a:p>
          <a:p>
            <a:pPr marL="800100" lvl="2" indent="0">
              <a:buNone/>
            </a:pPr>
            <a:r>
              <a:rPr lang="en-US" altLang="en-US" sz="2000" dirty="0"/>
              <a:t>Cintia </a:t>
            </a:r>
            <a:r>
              <a:rPr lang="en-US" altLang="en-US" sz="2000" dirty="0" err="1"/>
              <a:t>Vimieiro</a:t>
            </a:r>
            <a:r>
              <a:rPr lang="en-US" altLang="en-US" sz="2000" dirty="0"/>
              <a:t>, Nicholas Sievers</a:t>
            </a:r>
          </a:p>
          <a:p>
            <a:pPr marL="800100" lvl="2" indent="0">
              <a:buNone/>
            </a:pPr>
            <a:r>
              <a:rPr lang="en-US" alt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SHIP.Grants@oha.oregon.gov</a:t>
            </a:r>
            <a:endParaRPr lang="en-US" altLang="en-US" sz="2000" dirty="0"/>
          </a:p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/>
              <a:t>HTO CHW Core Training Application link</a:t>
            </a:r>
          </a:p>
          <a:p>
            <a:pPr marL="0" indent="0">
              <a:buNone/>
            </a:pPr>
            <a:r>
              <a:rPr lang="en-US" dirty="0">
                <a:cs typeface="Arial"/>
              </a:rPr>
              <a:t>	https://app.smartsheet.com/b/form/45c65cda13044e18a449cb84ece9e121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HTO website and link to the application </a:t>
            </a:r>
          </a:p>
          <a:p>
            <a:pPr marL="0" indent="0">
              <a:buNone/>
            </a:pPr>
            <a:r>
              <a:rPr lang="en-US" dirty="0"/>
              <a:t>	https://www.oregon.gov/oha/PH/ABOUT/Pages/HealthImprovement.aspx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084D5-BD9E-8583-425D-CB5814A07F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15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B3002E-A248-4DB0-80A6-99002753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298" y="502020"/>
            <a:ext cx="3992787" cy="1642970"/>
          </a:xfrm>
        </p:spPr>
        <p:txBody>
          <a:bodyPr anchor="b">
            <a:normAutofit/>
          </a:bodyPr>
          <a:lstStyle/>
          <a:p>
            <a:r>
              <a:rPr lang="en-US" sz="4000" dirty="0"/>
              <a:t>Accessibility Tools</a:t>
            </a:r>
            <a:endParaRPr lang="en-US" sz="4000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4F940-D19C-4B3C-B0B5-0BC065D27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692" y="2405895"/>
            <a:ext cx="3986392" cy="3535083"/>
          </a:xfrm>
        </p:spPr>
        <p:txBody>
          <a:bodyPr anchor="t">
            <a:normAutofit/>
          </a:bodyPr>
          <a:lstStyle/>
          <a:p>
            <a:endParaRPr lang="en-US" sz="1700" dirty="0">
              <a:cs typeface="Arial"/>
            </a:endParaRPr>
          </a:p>
          <a:p>
            <a:pPr marL="0" indent="0">
              <a:buNone/>
            </a:pPr>
            <a:r>
              <a:rPr lang="en-US" sz="2800" dirty="0"/>
              <a:t>This session has closed captioning available. Click the link available in the chat box.</a:t>
            </a:r>
            <a:endParaRPr lang="en-US" sz="2800" dirty="0">
              <a:cs typeface="Arial"/>
            </a:endParaRPr>
          </a:p>
          <a:p>
            <a:pPr marL="0" indent="0">
              <a:buNone/>
            </a:pPr>
            <a:endParaRPr lang="en-US" sz="17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1700" dirty="0">
              <a:highlight>
                <a:srgbClr val="FFFF00"/>
              </a:highlight>
            </a:endParaRPr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16500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16500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16500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16500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C78C4-A867-46F2-A4BF-B19FD34D13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716" y="2318942"/>
            <a:ext cx="2960156" cy="222011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6B5CC-4EB9-48E3-8201-898D11A9A8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02240" y="6459379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4ABF63A-0BA2-4BBA-911D-5DFA2528E810}" type="slidenum">
              <a:rPr lang="en-US" altLang="en-US">
                <a:solidFill>
                  <a:srgbClr val="FFFFFF"/>
                </a:solidFill>
                <a:latin typeface="Arial"/>
              </a:rPr>
              <a:pPr>
                <a:spcAft>
                  <a:spcPts val="600"/>
                </a:spcAft>
              </a:pPr>
              <a:t>2</a:t>
            </a:fld>
            <a:endParaRPr lang="en-US" altLang="en-U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774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162" name="Rectangle 4916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4" name="Rectangle 4916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2" y="1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6" name="Rectangle 4916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620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8" name="Rectangle 4916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54" name="Title 1">
            <a:extLst>
              <a:ext uri="{FF2B5EF4-FFF2-40B4-BE49-F238E27FC236}">
                <a16:creationId xmlns:a16="http://schemas.microsoft.com/office/drawing/2014/main" id="{CDED77C3-7ACA-434C-A1B8-CB8B641C8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2697" y="348866"/>
            <a:ext cx="7533018" cy="877729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4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E39EF-61AF-4B1E-A98A-22DF922D8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02240" y="6455665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7FB82710-A4FA-41A7-B037-6C1C32691E83}" type="slidenum">
              <a:rPr lang="en-US" alt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9158" name="Content Placeholder 1">
            <a:extLst>
              <a:ext uri="{FF2B5EF4-FFF2-40B4-BE49-F238E27FC236}">
                <a16:creationId xmlns:a16="http://schemas.microsoft.com/office/drawing/2014/main" id="{4A2A1F1C-04CE-09DC-D99C-77C7D29E58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401618"/>
              </p:ext>
            </p:extLst>
          </p:nvPr>
        </p:nvGraphicFramePr>
        <p:xfrm>
          <a:off x="1943543" y="2017330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114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7721-EA38-DFF1-3965-2A0CF0E0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Frequently Used Language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1D471-4030-9E9B-C362-6D6A8C447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HTO – Healthier Together Oregon </a:t>
            </a:r>
            <a:endParaRPr lang="en-US" sz="2800" dirty="0">
              <a:solidFill>
                <a:schemeClr val="tx1"/>
              </a:solidFill>
              <a:cs typeface="Arial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</a:rPr>
              <a:t>SHIP – State Health Improvement Plan 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  <a:cs typeface="Arial"/>
              </a:rPr>
              <a:t>SHA – State Health Assessment 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CHW – Community Health Worker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88833-F4A3-1537-B79A-2E4A15FFD0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21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02C057-8A82-61E8-E427-4BE5796766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32604" y="2341967"/>
            <a:ext cx="4135395" cy="35276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0C296C-EBD5-4471-2657-6EF014B0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Healthier Together Oregon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FAFDC-A9B8-EB7B-7426-C3584F14E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8270" y="1298277"/>
            <a:ext cx="4797058" cy="5178723"/>
          </a:xfrm>
        </p:spPr>
        <p:txBody>
          <a:bodyPr/>
          <a:lstStyle/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State Health Improvement Plan created with community</a:t>
            </a:r>
            <a:endParaRPr lang="en-US" sz="2400" dirty="0">
              <a:solidFill>
                <a:schemeClr val="tx1"/>
              </a:solidFill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Designed to align health equity efforts across state, local, and community-level work</a:t>
            </a:r>
            <a:endParaRPr lang="en-US" sz="24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2646E-8F3D-999C-AA53-D2A2FE3EDB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72D084-293B-4F46-877E-50E178C87AE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13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B39227-065A-64A6-8615-5531250E7F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103" b="38789"/>
          <a:stretch/>
        </p:blipFill>
        <p:spPr>
          <a:xfrm rot="5400000">
            <a:off x="5755275" y="-3175727"/>
            <a:ext cx="681450" cy="9144000"/>
          </a:xfrm>
          <a:prstGeom prst="rect">
            <a:avLst/>
          </a:prstGeom>
        </p:spPr>
      </p:pic>
      <p:sp>
        <p:nvSpPr>
          <p:cNvPr id="49154" name="Title 1">
            <a:extLst>
              <a:ext uri="{FF2B5EF4-FFF2-40B4-BE49-F238E27FC236}">
                <a16:creationId xmlns:a16="http://schemas.microsoft.com/office/drawing/2014/main" id="{CDED77C3-7ACA-434C-A1B8-CB8B641C8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3998" y="197026"/>
            <a:ext cx="9144000" cy="858520"/>
          </a:xfrm>
        </p:spPr>
        <p:txBody>
          <a:bodyPr/>
          <a:lstStyle/>
          <a:p>
            <a:pPr algn="ctr"/>
            <a:r>
              <a:rPr lang="en-US" altLang="en-US"/>
              <a:t>Priority Populations</a:t>
            </a:r>
          </a:p>
        </p:txBody>
      </p:sp>
      <p:sp>
        <p:nvSpPr>
          <p:cNvPr id="49156" name="Content Placeholder 1">
            <a:extLst>
              <a:ext uri="{FF2B5EF4-FFF2-40B4-BE49-F238E27FC236}">
                <a16:creationId xmlns:a16="http://schemas.microsoft.com/office/drawing/2014/main" id="{78258393-7C5E-449E-9987-5D9F89D4C5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69294" y="1333500"/>
            <a:ext cx="8253412" cy="4191001"/>
          </a:xfrm>
        </p:spPr>
        <p:txBody>
          <a:bodyPr/>
          <a:lstStyle/>
          <a:p>
            <a:pPr marL="0" indent="0">
              <a:buNone/>
            </a:pPr>
            <a:endParaRPr lang="en-US" altLang="en-US" sz="2800" b="1"/>
          </a:p>
          <a:p>
            <a:pPr marL="0" indent="0">
              <a:buNone/>
            </a:pPr>
            <a:endParaRPr lang="en-US" altLang="en-US" sz="28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20B71-189F-45CD-A7CF-D7E9270F82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D70FD3-7C81-41F8-A903-B89407F135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226"/>
          <a:stretch/>
        </p:blipFill>
        <p:spPr>
          <a:xfrm>
            <a:off x="1524000" y="1399755"/>
            <a:ext cx="9144000" cy="50109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64B6E1C-7548-F412-AD5F-2C780FE054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103" b="38789"/>
          <a:stretch/>
        </p:blipFill>
        <p:spPr>
          <a:xfrm rot="5400000">
            <a:off x="5839246" y="2029246"/>
            <a:ext cx="51350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4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 i="1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altLang="en-US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altLang="en-US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81447" y="5857875"/>
            <a:ext cx="4191000" cy="476250"/>
          </a:xfrm>
        </p:spPr>
        <p:txBody>
          <a:bodyPr/>
          <a:lstStyle/>
          <a:p>
            <a:pPr>
              <a:defRPr/>
            </a:pPr>
            <a:r>
              <a:rPr lang="en-US" altLang="en-US">
                <a:latin typeface="+mn-lt"/>
              </a:rPr>
              <a:t>PUBLIC HEALTH DIVISION</a:t>
            </a:r>
          </a:p>
          <a:p>
            <a:pPr>
              <a:defRPr/>
            </a:pPr>
            <a:r>
              <a:rPr lang="en-US" altLang="en-US">
                <a:latin typeface="+mn-lt"/>
              </a:rPr>
              <a:t>Office of the State Public Health Director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737ED8-2581-4473-911B-EACE7245E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727" y="762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rgbClr val="00559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rgbClr val="00559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559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559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rgbClr val="00559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tabLst>
                <a:tab pos="1371600" algn="l"/>
              </a:tabLst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r>
              <a:rPr lang="en-US" altLang="en-US"/>
              <a:t> </a:t>
            </a:r>
          </a:p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 i="1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altLang="en-US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altLang="en-US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en-US" altLang="en-US"/>
          </a:p>
          <a:p>
            <a:pPr marL="0" indent="0" eaLnBrk="1" hangingPunct="1">
              <a:buNone/>
              <a:defRPr/>
            </a:pPr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26AF1B-2DE4-4F64-8670-37F68599CB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498"/>
          <a:stretch/>
        </p:blipFill>
        <p:spPr>
          <a:xfrm>
            <a:off x="1614000" y="619125"/>
            <a:ext cx="10296627" cy="3019615"/>
          </a:xfrm>
          <a:prstGeom prst="rect">
            <a:avLst/>
          </a:prstGeom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6510" y="-289151"/>
            <a:ext cx="449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Implementation Areas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D1729D-56B8-43AC-B5B9-B6CA5050D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141" y="3389002"/>
            <a:ext cx="10296627" cy="3490198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3AF819A6-30A5-8F1E-51C9-2213DDFC620B}"/>
              </a:ext>
            </a:extLst>
          </p:cNvPr>
          <p:cNvSpPr/>
          <p:nvPr/>
        </p:nvSpPr>
        <p:spPr bwMode="auto">
          <a:xfrm rot="1304703">
            <a:off x="330492" y="5525693"/>
            <a:ext cx="1334530" cy="521491"/>
          </a:xfrm>
          <a:prstGeom prst="rightArrow">
            <a:avLst>
              <a:gd name="adj1" fmla="val 65797"/>
              <a:gd name="adj2" fmla="val 5000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39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D1FB-B916-81E3-2994-7EB9051F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CORE CHW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5818-AA71-604D-5DDD-8EB723CE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599"/>
            <a:ext cx="10972800" cy="484276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July 9</a:t>
            </a:r>
            <a:r>
              <a:rPr lang="en-US" baseline="30000" dirty="0"/>
              <a:t>th</a:t>
            </a:r>
            <a:r>
              <a:rPr lang="en-US" dirty="0"/>
              <a:t>-August 15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Time: 8:30 AM- 5:00 PM</a:t>
            </a:r>
          </a:p>
          <a:p>
            <a:r>
              <a:rPr lang="en-US" b="1" dirty="0"/>
              <a:t>Training is virtual</a:t>
            </a:r>
          </a:p>
          <a:p>
            <a:r>
              <a:rPr lang="en-US" dirty="0"/>
              <a:t>Core Curriculum </a:t>
            </a:r>
          </a:p>
          <a:p>
            <a:pPr lvl="1"/>
            <a:r>
              <a:rPr lang="en-US" dirty="0"/>
              <a:t>23 Modules </a:t>
            </a:r>
          </a:p>
          <a:p>
            <a:pPr lvl="1"/>
            <a:r>
              <a:rPr lang="en-US" dirty="0"/>
              <a:t>	13 Foundational Competencies </a:t>
            </a:r>
          </a:p>
          <a:p>
            <a:pPr lvl="1"/>
            <a:r>
              <a:rPr lang="en-US" dirty="0"/>
              <a:t>	Popular Education Based </a:t>
            </a:r>
          </a:p>
          <a:p>
            <a:r>
              <a:rPr lang="en-US" dirty="0"/>
              <a:t>Core Practicum </a:t>
            </a:r>
          </a:p>
          <a:p>
            <a:pPr lvl="1"/>
            <a:r>
              <a:rPr lang="en-US" dirty="0"/>
              <a:t>	Case Studies </a:t>
            </a:r>
          </a:p>
          <a:p>
            <a:pPr lvl="1"/>
            <a:r>
              <a:rPr lang="en-US" dirty="0"/>
              <a:t>	In-class skill building (roleplays) </a:t>
            </a:r>
          </a:p>
          <a:p>
            <a:r>
              <a:rPr lang="en-US" dirty="0"/>
              <a:t>Resource Practicum</a:t>
            </a:r>
          </a:p>
          <a:p>
            <a:pPr lvl="1"/>
            <a:r>
              <a:rPr lang="en-US" dirty="0"/>
              <a:t>	Scavenger Hunt   </a:t>
            </a:r>
          </a:p>
          <a:p>
            <a:pPr marL="0" indent="0" algn="ctr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DEA8C-C49E-A447-E1FF-79EDEC7BE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5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D1FB-B916-81E3-2994-7EB9051F5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CORE CHW Training Expectations for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35818-AA71-604D-5DDD-8EB723CE3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87140"/>
            <a:ext cx="10878105" cy="4773967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ea typeface="Times New Roman" panose="02020603050405020304" pitchFamily="18" charset="0"/>
              </a:rPr>
              <a:t>M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ust attend 90% of the training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to receive a certificate of training completion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If miss more than 10% of the training (one full day, or two half day sessions), </a:t>
            </a:r>
            <a:r>
              <a:rPr lang="en-US" sz="1800" dirty="0">
                <a:ea typeface="Times New Roman" panose="02020603050405020304" pitchFamily="18" charset="0"/>
              </a:rPr>
              <a:t>they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are responsible for contacting the Training HUB Coordinators for next steps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Reliable and regular internet access with a </a:t>
            </a:r>
            <a:r>
              <a:rPr lang="en-US" sz="1800" b="1" u="sng" dirty="0">
                <a:effectLst/>
                <a:ea typeface="Times New Roman" panose="02020603050405020304" pitchFamily="18" charset="0"/>
              </a:rPr>
              <a:t>microphone and camera on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are required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u="sng" dirty="0">
                <a:effectLst/>
                <a:ea typeface="Times New Roman" panose="02020603050405020304" pitchFamily="18" charset="0"/>
              </a:rPr>
              <a:t>Attendance will not be counted if camera is off or pointed in a direction other than their face for an extended period of time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If working on house projects, driving, or are otherwise occupied, they will be asked to leave for the day and return when they can provide their undivided attention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Participation to your comfort level is expected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a typeface="Times New Roman" panose="02020603050405020304" pitchFamily="18" charset="0"/>
              </a:rPr>
              <a:t>Must complete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required homework for the course within 2 weeks of the last day of training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pPr lvl="1"/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DEA8C-C49E-A447-E1FF-79EDEC7BEC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B82710-A4FA-41A7-B037-6C1C32691E8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9800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H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F8A5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24727F62793E46BB1E5FABCDB5D2E7" ma:contentTypeVersion="23" ma:contentTypeDescription="Create a new document." ma:contentTypeScope="" ma:versionID="195901bad83ce543e71cda8eb000f1d4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09207eb7-70e0-4957-a658-5743f843bbb6" targetNamespace="http://schemas.microsoft.com/office/2006/metadata/properties" ma:root="true" ma:fieldsID="c4820f3c511a42a50a72e7a154daca81" ns1:_="" ns2:_="" ns3:_="">
    <xsd:import namespace="http://schemas.microsoft.com/sharepoint/v3"/>
    <xsd:import namespace="59da1016-2a1b-4f8a-9768-d7a4932f6f16"/>
    <xsd:import namespace="09207eb7-70e0-4957-a658-5743f843bbb6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DocumentExpirationDate" minOccurs="0"/>
                <xsd:element ref="ns2:SharedWithUsers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1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hidden="true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hidden="true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hidden="true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12" nillable="true" ma:displayName="Document Expiration Date" ma:format="DateOnly" ma:hidden="true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07eb7-70e0-4957-a658-5743f843bbb6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7" nillable="true" ma:displayName="Meta Description" ma:internalName="Meta_x0020_Description" ma:readOnly="false">
      <xsd:simpleType>
        <xsd:restriction base="dms:Text"/>
      </xsd:simpleType>
    </xsd:element>
    <xsd:element name="Meta_x0020_Keywords" ma:index="8" nillable="true" ma:displayName="Meta Keywords" ma:internalName="Meta_x0020_Keywords" ma:readOnly="false">
      <xsd:simpleType>
        <xsd:restriction base="dms:Text"/>
      </xsd:simpleType>
    </xsd:element>
    <xsd:element name="Category" ma:index="18" nillable="true" ma:displayName="Area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AC"/>
                    <xsd:enumeration value="Community-DM"/>
                    <xsd:enumeration value="Indicators"/>
                    <xsd:enumeration value="phab"/>
                    <xsd:enumeration value="sha"/>
                    <xsd:enumeration value="ship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Category xmlns="09207eb7-70e0-4957-a658-5743f843bbb6">
      <Value>ship</Value>
    </Category>
    <Meta_x0020_Description xmlns="09207eb7-70e0-4957-a658-5743f843bbb6">CHW Info Session Presentation</Meta_x0020_Description>
    <DocumentExpirationDate xmlns="59da1016-2a1b-4f8a-9768-d7a4932f6f16" xsi:nil="true"/>
    <IATopic xmlns="59da1016-2a1b-4f8a-9768-d7a4932f6f16" xsi:nil="true"/>
    <Meta_x0020_Keywords xmlns="09207eb7-70e0-4957-a658-5743f843bbb6" xsi:nil="true"/>
    <IASubtopic xmlns="59da1016-2a1b-4f8a-9768-d7a4932f6f16" xsi:nil="true"/>
    <URL xmlns="http://schemas.microsoft.com/sharepoint/v3">
      <Url xsi:nil="true"/>
      <Description xsi:nil="true"/>
    </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FBA1B0-7299-4CF9-B877-AE5E6FC1FCDD}"/>
</file>

<file path=customXml/itemProps2.xml><?xml version="1.0" encoding="utf-8"?>
<ds:datastoreItem xmlns:ds="http://schemas.openxmlformats.org/officeDocument/2006/customXml" ds:itemID="{92EE39F3-A978-4573-9C87-2ED9FEEB9E9E}"/>
</file>

<file path=customXml/itemProps3.xml><?xml version="1.0" encoding="utf-8"?>
<ds:datastoreItem xmlns:ds="http://schemas.openxmlformats.org/officeDocument/2006/customXml" ds:itemID="{A3B1C04D-0E46-47C9-9725-3DAF97590A1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951</Words>
  <Application>Microsoft Office PowerPoint</Application>
  <PresentationFormat>Widescreen</PresentationFormat>
  <Paragraphs>167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</vt:lpstr>
      <vt:lpstr>Custom Design</vt:lpstr>
      <vt:lpstr>Healthier Together Oregon in Partnership with Benton LPHA  CHW Core Training Informational Session</vt:lpstr>
      <vt:lpstr>Accessibility Tools</vt:lpstr>
      <vt:lpstr>Agenda</vt:lpstr>
      <vt:lpstr>Frequently Used Language </vt:lpstr>
      <vt:lpstr>Healthier Together Oregon 101</vt:lpstr>
      <vt:lpstr>Priority Populations</vt:lpstr>
      <vt:lpstr>Implementation Areas</vt:lpstr>
      <vt:lpstr>CORE CHW Training</vt:lpstr>
      <vt:lpstr>CORE CHW Training Expectations for Participants</vt:lpstr>
      <vt:lpstr>Application</vt:lpstr>
      <vt:lpstr>Who is eligible to apply?</vt:lpstr>
      <vt:lpstr>Important to Know</vt:lpstr>
      <vt:lpstr>Timeline</vt:lpstr>
      <vt:lpstr>Q&amp;A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CHW Info Session Presentation</dc:title>
  <dc:creator>MEJIA Christy</dc:creator>
  <cp:lastModifiedBy>Ceglie Adriane</cp:lastModifiedBy>
  <cp:revision>263</cp:revision>
  <dcterms:created xsi:type="dcterms:W3CDTF">2024-03-27T16:39:35Z</dcterms:created>
  <dcterms:modified xsi:type="dcterms:W3CDTF">2024-04-23T18:25:34Z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a67c04-f371-4d71-a575-202b566caae1_Enabled">
    <vt:lpwstr>true</vt:lpwstr>
  </property>
  <property fmtid="{D5CDD505-2E9C-101B-9397-08002B2CF9AE}" pid="3" name="MSIP_Label_11a67c04-f371-4d71-a575-202b566caae1_SetDate">
    <vt:lpwstr>2024-03-27T16:40:36Z</vt:lpwstr>
  </property>
  <property fmtid="{D5CDD505-2E9C-101B-9397-08002B2CF9AE}" pid="4" name="MSIP_Label_11a67c04-f371-4d71-a575-202b566caae1_Method">
    <vt:lpwstr>Privileged</vt:lpwstr>
  </property>
  <property fmtid="{D5CDD505-2E9C-101B-9397-08002B2CF9AE}" pid="5" name="MSIP_Label_11a67c04-f371-4d71-a575-202b566caae1_Name">
    <vt:lpwstr>Level 2 - Limited (Items)</vt:lpwstr>
  </property>
  <property fmtid="{D5CDD505-2E9C-101B-9397-08002B2CF9AE}" pid="6" name="MSIP_Label_11a67c04-f371-4d71-a575-202b566caae1_SiteId">
    <vt:lpwstr>658e63e8-8d39-499c-8f48-13adc9452f4c</vt:lpwstr>
  </property>
  <property fmtid="{D5CDD505-2E9C-101B-9397-08002B2CF9AE}" pid="7" name="MSIP_Label_11a67c04-f371-4d71-a575-202b566caae1_ActionId">
    <vt:lpwstr>fda10940-ac15-415a-8aef-670d48f5c1a6</vt:lpwstr>
  </property>
  <property fmtid="{D5CDD505-2E9C-101B-9397-08002B2CF9AE}" pid="8" name="MSIP_Label_11a67c04-f371-4d71-a575-202b566caae1_ContentBits">
    <vt:lpwstr>0</vt:lpwstr>
  </property>
  <property fmtid="{D5CDD505-2E9C-101B-9397-08002B2CF9AE}" pid="9" name="ContentTypeId">
    <vt:lpwstr>0x010100ED24727F62793E46BB1E5FABCDB5D2E7</vt:lpwstr>
  </property>
</Properties>
</file>