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2"/>
  </p:notesMasterIdLst>
  <p:handoutMasterIdLst>
    <p:handoutMasterId r:id="rId63"/>
  </p:handoutMasterIdLst>
  <p:sldIdLst>
    <p:sldId id="298" r:id="rId5"/>
    <p:sldId id="299" r:id="rId6"/>
    <p:sldId id="307" r:id="rId7"/>
    <p:sldId id="323" r:id="rId8"/>
    <p:sldId id="326" r:id="rId9"/>
    <p:sldId id="327" r:id="rId10"/>
    <p:sldId id="329" r:id="rId11"/>
    <p:sldId id="332" r:id="rId12"/>
    <p:sldId id="334" r:id="rId13"/>
    <p:sldId id="339" r:id="rId14"/>
    <p:sldId id="335" r:id="rId15"/>
    <p:sldId id="348" r:id="rId16"/>
    <p:sldId id="340" r:id="rId17"/>
    <p:sldId id="644" r:id="rId18"/>
    <p:sldId id="342" r:id="rId19"/>
    <p:sldId id="2147472689" r:id="rId20"/>
    <p:sldId id="344" r:id="rId21"/>
    <p:sldId id="346" r:id="rId22"/>
    <p:sldId id="345" r:id="rId23"/>
    <p:sldId id="347" r:id="rId24"/>
    <p:sldId id="349" r:id="rId25"/>
    <p:sldId id="343" r:id="rId26"/>
    <p:sldId id="350" r:id="rId27"/>
    <p:sldId id="351" r:id="rId28"/>
    <p:sldId id="352" r:id="rId29"/>
    <p:sldId id="354" r:id="rId30"/>
    <p:sldId id="355" r:id="rId31"/>
    <p:sldId id="359" r:id="rId32"/>
    <p:sldId id="2147472682" r:id="rId33"/>
    <p:sldId id="2147472625" r:id="rId34"/>
    <p:sldId id="2147472674" r:id="rId35"/>
    <p:sldId id="2147472688" r:id="rId36"/>
    <p:sldId id="2147472676" r:id="rId37"/>
    <p:sldId id="2147472664" r:id="rId38"/>
    <p:sldId id="2147472672" r:id="rId39"/>
    <p:sldId id="2147472663" r:id="rId40"/>
    <p:sldId id="2147472662" r:id="rId41"/>
    <p:sldId id="2147472661" r:id="rId42"/>
    <p:sldId id="2147472681" r:id="rId43"/>
    <p:sldId id="2147472660" r:id="rId44"/>
    <p:sldId id="2147472659" r:id="rId45"/>
    <p:sldId id="2147472658" r:id="rId46"/>
    <p:sldId id="2147472657" r:id="rId47"/>
    <p:sldId id="2147472656" r:id="rId48"/>
    <p:sldId id="2147472665" r:id="rId49"/>
    <p:sldId id="2147472680" r:id="rId50"/>
    <p:sldId id="2147472683" r:id="rId51"/>
    <p:sldId id="2147472685" r:id="rId52"/>
    <p:sldId id="2147472684" r:id="rId53"/>
    <p:sldId id="2147472686" r:id="rId54"/>
    <p:sldId id="2147472690" r:id="rId55"/>
    <p:sldId id="2147472693" r:id="rId56"/>
    <p:sldId id="308" r:id="rId57"/>
    <p:sldId id="2147472691" r:id="rId58"/>
    <p:sldId id="2147472692" r:id="rId59"/>
    <p:sldId id="325" r:id="rId60"/>
    <p:sldId id="305"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Falkenberg Keith" initials="FK" lastIdx="1" clrIdx="6">
    <p:extLst>
      <p:ext uri="{19B8F6BF-5375-455C-9EA6-DF929625EA0E}">
        <p15:presenceInfo xmlns:p15="http://schemas.microsoft.com/office/powerpoint/2012/main" userId="S::keith.falkenberg@dhsoha.state.or.us::7a015d19-eafb-4237-a7b7-34dbed97ea20" providerId="AD"/>
      </p:ext>
    </p:extLst>
  </p:cmAuthor>
  <p:cmAuthor id="1" name="Kinshella Matthew" initials="KM" lastIdx="28" clrIdx="0">
    <p:extLst>
      <p:ext uri="{19B8F6BF-5375-455C-9EA6-DF929625EA0E}">
        <p15:presenceInfo xmlns:p15="http://schemas.microsoft.com/office/powerpoint/2012/main" userId="S::Matthew.Kinshella@dhsoha.state.or.us::8ec553a3-1064-4581-8dcd-bdb96824a01f" providerId="AD"/>
      </p:ext>
    </p:extLst>
  </p:cmAuthor>
  <p:cmAuthor id="8" name="Kimberly Osmani" initials="KO" lastIdx="1" clrIdx="7">
    <p:extLst>
      <p:ext uri="{19B8F6BF-5375-455C-9EA6-DF929625EA0E}">
        <p15:presenceInfo xmlns:p15="http://schemas.microsoft.com/office/powerpoint/2012/main" userId="S-1-5-21-1275210071-879983540-725345543-1267837" providerId="AD"/>
      </p:ext>
    </p:extLst>
  </p:cmAuthor>
  <p:cmAuthor id="2" name="Sinatra Christy" initials="SC" lastIdx="2" clrIdx="1">
    <p:extLst>
      <p:ext uri="{19B8F6BF-5375-455C-9EA6-DF929625EA0E}">
        <p15:presenceInfo xmlns:p15="http://schemas.microsoft.com/office/powerpoint/2012/main" userId="S::christy.sinatra@dhsoha.state.or.us::156a6d14-3225-44be-be35-537431eb7aa1" providerId="AD"/>
      </p:ext>
    </p:extLst>
  </p:cmAuthor>
  <p:cmAuthor id="9" name="Hassan Enayati" initials="HE" lastIdx="2" clrIdx="8">
    <p:extLst>
      <p:ext uri="{19B8F6BF-5375-455C-9EA6-DF929625EA0E}">
        <p15:presenceInfo xmlns:p15="http://schemas.microsoft.com/office/powerpoint/2012/main" userId="S-1-5-21-1275210071-879983540-725345543-890214" providerId="AD"/>
      </p:ext>
    </p:extLst>
  </p:cmAuthor>
  <p:cmAuthor id="3" name="Morawski Lisa" initials="ML" lastIdx="5" clrIdx="2">
    <p:extLst>
      <p:ext uri="{19B8F6BF-5375-455C-9EA6-DF929625EA0E}">
        <p15:presenceInfo xmlns:p15="http://schemas.microsoft.com/office/powerpoint/2012/main" userId="S::Lisa.Morawski@dhsoha.state.or.us::1305285e-821c-4fbc-b384-f4cf7153acec" providerId="AD"/>
      </p:ext>
    </p:extLst>
  </p:cmAuthor>
  <p:cmAuthor id="10" name="Lydia Mitchell Dempsey" initials="LMD" lastIdx="55" clrIdx="9">
    <p:extLst>
      <p:ext uri="{19B8F6BF-5375-455C-9EA6-DF929625EA0E}">
        <p15:presenceInfo xmlns:p15="http://schemas.microsoft.com/office/powerpoint/2012/main" userId="S-1-5-21-1275210071-879983540-725345543-1611473" providerId="AD"/>
      </p:ext>
    </p:extLst>
  </p:cmAuthor>
  <p:cmAuthor id="4" name="Sunderland Jake" initials="SJ" lastIdx="1" clrIdx="3">
    <p:extLst>
      <p:ext uri="{19B8F6BF-5375-455C-9EA6-DF929625EA0E}">
        <p15:presenceInfo xmlns:p15="http://schemas.microsoft.com/office/powerpoint/2012/main" userId="S::jake.sunderland@dhsoha.state.or.us::68902716-0584-45b8-95ee-525aebfe2eb4" providerId="AD"/>
      </p:ext>
    </p:extLst>
  </p:cmAuthor>
  <p:cmAuthor id="5" name="Wendt Liesl M" initials="WM" lastIdx="7" clrIdx="4">
    <p:extLst>
      <p:ext uri="{19B8F6BF-5375-455C-9EA6-DF929625EA0E}">
        <p15:presenceInfo xmlns:p15="http://schemas.microsoft.com/office/powerpoint/2012/main" userId="S::liesl.m.wendt@dhsoha.state.or.us::5fae414c-20b6-4908-b492-525940acba79" providerId="AD"/>
      </p:ext>
    </p:extLst>
  </p:cmAuthor>
  <p:cmAuthor id="6" name="Jordan Dion  C" initials="JC" lastIdx="2" clrIdx="5">
    <p:extLst>
      <p:ext uri="{19B8F6BF-5375-455C-9EA6-DF929625EA0E}">
        <p15:presenceInfo xmlns:p15="http://schemas.microsoft.com/office/powerpoint/2012/main" userId="S::dion.c.jordan@dhsoha.state.or.us::92a47379-37b9-4093-be2f-adea26f43f5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5A24"/>
    <a:srgbClr val="FFFF00"/>
    <a:srgbClr val="064276"/>
    <a:srgbClr val="00AAA9"/>
    <a:srgbClr val="E7ECF2"/>
    <a:srgbClr val="FFF1DC"/>
    <a:srgbClr val="0065C6"/>
    <a:srgbClr val="007CC4"/>
    <a:srgbClr val="0B6364"/>
    <a:srgbClr val="F794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008" autoAdjust="0"/>
    <p:restoredTop sz="78241" autoAdjust="0"/>
  </p:normalViewPr>
  <p:slideViewPr>
    <p:cSldViewPr snapToGrid="0">
      <p:cViewPr varScale="1">
        <p:scale>
          <a:sx n="70" d="100"/>
          <a:sy n="70" d="100"/>
        </p:scale>
        <p:origin x="1146" y="66"/>
      </p:cViewPr>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1" d="1"/>
        <a:sy n="1" d="1"/>
      </p:scale>
      <p:origin x="0" y="0"/>
    </p:cViewPr>
  </p:sorterViewPr>
  <p:notesViewPr>
    <p:cSldViewPr snapToGrid="0">
      <p:cViewPr varScale="1">
        <p:scale>
          <a:sx n="109" d="100"/>
          <a:sy n="109" d="100"/>
        </p:scale>
        <p:origin x="3232" y="9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392A2C8-E863-4C7E-8756-663309B15C2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FC1401B-E5BE-9B8F-AE4D-F5FBE941BF1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B08F622-C312-4072-A287-F8E450AD2BD5}" type="datetimeFigureOut">
              <a:rPr lang="en-US" smtClean="0"/>
              <a:t>11/22/2024</a:t>
            </a:fld>
            <a:endParaRPr lang="en-US"/>
          </a:p>
        </p:txBody>
      </p:sp>
      <p:sp>
        <p:nvSpPr>
          <p:cNvPr id="4" name="Footer Placeholder 3">
            <a:extLst>
              <a:ext uri="{FF2B5EF4-FFF2-40B4-BE49-F238E27FC236}">
                <a16:creationId xmlns:a16="http://schemas.microsoft.com/office/drawing/2014/main" id="{1FBCE504-9E8D-9761-A27A-E2E8C7BD89B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BB76940-39BE-A513-4FC1-D803F205342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8DA4EE4-A4FB-446C-9268-42711708A1D2}" type="slidenum">
              <a:rPr lang="en-US" smtClean="0"/>
              <a:t>‹#›</a:t>
            </a:fld>
            <a:endParaRPr lang="en-US"/>
          </a:p>
        </p:txBody>
      </p:sp>
    </p:spTree>
    <p:extLst>
      <p:ext uri="{BB962C8B-B14F-4D97-AF65-F5344CB8AC3E}">
        <p14:creationId xmlns:p14="http://schemas.microsoft.com/office/powerpoint/2010/main" val="11854748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977CDA-A108-4A9C-80FB-79F05DBA4EF1}" type="datetimeFigureOut">
              <a:rPr lang="en-US" smtClean="0"/>
              <a:t>11/22/2024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B99FB5-0055-4882-AE8D-A0170D1F6237}" type="slidenum">
              <a:rPr lang="en-US" smtClean="0"/>
              <a:t>‹#›</a:t>
            </a:fld>
            <a:endParaRPr lang="en-US" dirty="0"/>
          </a:p>
        </p:txBody>
      </p:sp>
    </p:spTree>
    <p:extLst>
      <p:ext uri="{BB962C8B-B14F-4D97-AF65-F5344CB8AC3E}">
        <p14:creationId xmlns:p14="http://schemas.microsoft.com/office/powerpoint/2010/main" val="180803372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Hello, and thank you for taking the time to view this webinar.</a:t>
            </a:r>
          </a:p>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My name is Ryan Barker, and I work in the Childhood Lead Poisoning Prevention Program at the Public Health Division of the Oregon Health Authority. </a:t>
            </a:r>
          </a:p>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This webinar will cover the process for local public health authorities, or LPHAs, to bill for reimbursements for home lead poisoning investigations for children who are enrolled in Medicaid, also known as the Oregon Health Plan.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The webinar will also give additional context as to when and why LPHAs perform lead poisoning investigations and case management, the rules that govern blood lead testing and investigation reimbursements, the process for identifying if a child is on Medicaid, and how LPHAs can enroll as Medicaid providers. </a:t>
            </a:r>
          </a:p>
          <a:p>
            <a:endParaRPr lang="en-US" dirty="0"/>
          </a:p>
        </p:txBody>
      </p:sp>
      <p:sp>
        <p:nvSpPr>
          <p:cNvPr id="4" name="Slide Number Placeholder 3"/>
          <p:cNvSpPr>
            <a:spLocks noGrp="1"/>
          </p:cNvSpPr>
          <p:nvPr>
            <p:ph type="sldNum" sz="quarter" idx="5"/>
          </p:nvPr>
        </p:nvSpPr>
        <p:spPr/>
        <p:txBody>
          <a:bodyPr/>
          <a:lstStyle/>
          <a:p>
            <a:fld id="{42B99FB5-0055-4882-AE8D-A0170D1F6237}" type="slidenum">
              <a:rPr lang="en-US" smtClean="0"/>
              <a:t>1</a:t>
            </a:fld>
            <a:endParaRPr lang="en-US" dirty="0"/>
          </a:p>
        </p:txBody>
      </p:sp>
    </p:spTree>
    <p:extLst>
      <p:ext uri="{BB962C8B-B14F-4D97-AF65-F5344CB8AC3E}">
        <p14:creationId xmlns:p14="http://schemas.microsoft.com/office/powerpoint/2010/main" val="2799262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blood lead tests for Oregon residents must be reported to OHA, with results at or above 3.5 ug/dL reportable in one working day. Once OHA or the LPHA receives this report, case management and investigation activities should begin. </a:t>
            </a:r>
          </a:p>
        </p:txBody>
      </p:sp>
      <p:sp>
        <p:nvSpPr>
          <p:cNvPr id="4" name="Slide Number Placeholder 3"/>
          <p:cNvSpPr>
            <a:spLocks noGrp="1"/>
          </p:cNvSpPr>
          <p:nvPr>
            <p:ph type="sldNum" sz="quarter" idx="5"/>
          </p:nvPr>
        </p:nvSpPr>
        <p:spPr/>
        <p:txBody>
          <a:bodyPr/>
          <a:lstStyle/>
          <a:p>
            <a:fld id="{42B99FB5-0055-4882-AE8D-A0170D1F6237}" type="slidenum">
              <a:rPr lang="en-US" smtClean="0"/>
              <a:t>11</a:t>
            </a:fld>
            <a:endParaRPr lang="en-US" dirty="0"/>
          </a:p>
        </p:txBody>
      </p:sp>
    </p:spTree>
    <p:extLst>
      <p:ext uri="{BB962C8B-B14F-4D97-AF65-F5344CB8AC3E}">
        <p14:creationId xmlns:p14="http://schemas.microsoft.com/office/powerpoint/2010/main" val="931794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local public health authority must investigate each report for a child under 18 years of age. Rules regarding this are found in OAR 333-019 “Investigation and Control of Diseases”. Please note that OHA is always here to provide support for LPHAs in this work. </a:t>
            </a:r>
          </a:p>
          <a:p>
            <a:endParaRPr lang="en-US" dirty="0"/>
          </a:p>
        </p:txBody>
      </p:sp>
      <p:sp>
        <p:nvSpPr>
          <p:cNvPr id="4" name="Slide Number Placeholder 3"/>
          <p:cNvSpPr>
            <a:spLocks noGrp="1"/>
          </p:cNvSpPr>
          <p:nvPr>
            <p:ph type="sldNum" sz="quarter" idx="5"/>
          </p:nvPr>
        </p:nvSpPr>
        <p:spPr/>
        <p:txBody>
          <a:bodyPr/>
          <a:lstStyle/>
          <a:p>
            <a:fld id="{42B99FB5-0055-4882-AE8D-A0170D1F6237}" type="slidenum">
              <a:rPr lang="en-US" smtClean="0"/>
              <a:t>12</a:t>
            </a:fld>
            <a:endParaRPr lang="en-US" dirty="0"/>
          </a:p>
        </p:txBody>
      </p:sp>
    </p:spTree>
    <p:extLst>
      <p:ext uri="{BB962C8B-B14F-4D97-AF65-F5344CB8AC3E}">
        <p14:creationId xmlns:p14="http://schemas.microsoft.com/office/powerpoint/2010/main" val="1781336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Specific details on the investigation and case management protocols can be found in the Lead Poisoning Investigative Guidelines, which are available for download on our program website. The most important factor in managing lead poisoning cases is identifying and reducing exposure to all sources of lead. </a:t>
            </a:r>
          </a:p>
        </p:txBody>
      </p:sp>
      <p:sp>
        <p:nvSpPr>
          <p:cNvPr id="4" name="Slide Number Placeholder 3"/>
          <p:cNvSpPr>
            <a:spLocks noGrp="1"/>
          </p:cNvSpPr>
          <p:nvPr>
            <p:ph type="sldNum" sz="quarter" idx="5"/>
          </p:nvPr>
        </p:nvSpPr>
        <p:spPr/>
        <p:txBody>
          <a:bodyPr/>
          <a:lstStyle/>
          <a:p>
            <a:fld id="{42B99FB5-0055-4882-AE8D-A0170D1F6237}" type="slidenum">
              <a:rPr lang="en-US" smtClean="0"/>
              <a:t>13</a:t>
            </a:fld>
            <a:endParaRPr lang="en-US" dirty="0"/>
          </a:p>
        </p:txBody>
      </p:sp>
    </p:spTree>
    <p:extLst>
      <p:ext uri="{BB962C8B-B14F-4D97-AF65-F5344CB8AC3E}">
        <p14:creationId xmlns:p14="http://schemas.microsoft.com/office/powerpoint/2010/main" val="32077339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Investigations over the years have identified a variety of lead exposure sources. While lead-based paint continues to be the most common source, many other sources have been identified and include consumer products, hobbies, contaminated soil, spices and imported cosmetics. </a:t>
            </a:r>
          </a:p>
        </p:txBody>
      </p:sp>
      <p:sp>
        <p:nvSpPr>
          <p:cNvPr id="4" name="Slide Number Placeholder 3"/>
          <p:cNvSpPr>
            <a:spLocks noGrp="1"/>
          </p:cNvSpPr>
          <p:nvPr>
            <p:ph type="sldNum" sz="quarter" idx="5"/>
          </p:nvPr>
        </p:nvSpPr>
        <p:spPr/>
        <p:txBody>
          <a:bodyPr/>
          <a:lstStyle/>
          <a:p>
            <a:fld id="{42B99FB5-0055-4882-AE8D-A0170D1F6237}" type="slidenum">
              <a:rPr lang="en-US" smtClean="0"/>
              <a:t>14</a:t>
            </a:fld>
            <a:endParaRPr lang="en-US" dirty="0"/>
          </a:p>
        </p:txBody>
      </p:sp>
    </p:spTree>
    <p:extLst>
      <p:ext uri="{BB962C8B-B14F-4D97-AF65-F5344CB8AC3E}">
        <p14:creationId xmlns:p14="http://schemas.microsoft.com/office/powerpoint/2010/main" val="4420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most probable sources of lead have been identified, it’s important to share important services and referrals with the family whenever possible. Additional details about these services are found in the Lead Poisoning Investigative Guidelines. </a:t>
            </a:r>
          </a:p>
        </p:txBody>
      </p:sp>
      <p:sp>
        <p:nvSpPr>
          <p:cNvPr id="4" name="Slide Number Placeholder 3"/>
          <p:cNvSpPr>
            <a:spLocks noGrp="1"/>
          </p:cNvSpPr>
          <p:nvPr>
            <p:ph type="sldNum" sz="quarter" idx="5"/>
          </p:nvPr>
        </p:nvSpPr>
        <p:spPr/>
        <p:txBody>
          <a:bodyPr/>
          <a:lstStyle/>
          <a:p>
            <a:fld id="{42B99FB5-0055-4882-AE8D-A0170D1F6237}" type="slidenum">
              <a:rPr lang="en-US" smtClean="0"/>
              <a:t>15</a:t>
            </a:fld>
            <a:endParaRPr lang="en-US" dirty="0"/>
          </a:p>
        </p:txBody>
      </p:sp>
    </p:spTree>
    <p:extLst>
      <p:ext uri="{BB962C8B-B14F-4D97-AF65-F5344CB8AC3E}">
        <p14:creationId xmlns:p14="http://schemas.microsoft.com/office/powerpoint/2010/main" val="1803960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screenshot shows total confirmed child cases (&lt;18 years) in 2023 and through Sept. 2024. On the date of this presentation (10/23/2024), there have actually been 289 confirmed child lead cases of which 56% were on Medicaid/OHP. </a:t>
            </a:r>
          </a:p>
          <a:p>
            <a:endParaRPr lang="en-US" dirty="0"/>
          </a:p>
        </p:txBody>
      </p:sp>
      <p:sp>
        <p:nvSpPr>
          <p:cNvPr id="4" name="Slide Number Placeholder 3"/>
          <p:cNvSpPr>
            <a:spLocks noGrp="1"/>
          </p:cNvSpPr>
          <p:nvPr>
            <p:ph type="sldNum" sz="quarter" idx="5"/>
          </p:nvPr>
        </p:nvSpPr>
        <p:spPr/>
        <p:txBody>
          <a:bodyPr/>
          <a:lstStyle/>
          <a:p>
            <a:fld id="{42B99FB5-0055-4882-AE8D-A0170D1F6237}" type="slidenum">
              <a:rPr lang="en-US" smtClean="0"/>
              <a:t>16</a:t>
            </a:fld>
            <a:endParaRPr lang="en-US" dirty="0"/>
          </a:p>
        </p:txBody>
      </p:sp>
    </p:spTree>
    <p:extLst>
      <p:ext uri="{BB962C8B-B14F-4D97-AF65-F5344CB8AC3E}">
        <p14:creationId xmlns:p14="http://schemas.microsoft.com/office/powerpoint/2010/main" val="35393867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B99FB5-0055-4882-AE8D-A0170D1F6237}" type="slidenum">
              <a:rPr lang="en-US" smtClean="0"/>
              <a:t>17</a:t>
            </a:fld>
            <a:endParaRPr lang="en-US" dirty="0"/>
          </a:p>
        </p:txBody>
      </p:sp>
    </p:spTree>
    <p:extLst>
      <p:ext uri="{BB962C8B-B14F-4D97-AF65-F5344CB8AC3E}">
        <p14:creationId xmlns:p14="http://schemas.microsoft.com/office/powerpoint/2010/main" val="39023778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bill for a home lead investigation, be sure to include the Healthcare Common Procedure Coding System, or HCPCS, code T1029 as the Procedure Code. </a:t>
            </a:r>
          </a:p>
        </p:txBody>
      </p:sp>
      <p:sp>
        <p:nvSpPr>
          <p:cNvPr id="4" name="Slide Number Placeholder 3"/>
          <p:cNvSpPr>
            <a:spLocks noGrp="1"/>
          </p:cNvSpPr>
          <p:nvPr>
            <p:ph type="sldNum" sz="quarter" idx="5"/>
          </p:nvPr>
        </p:nvSpPr>
        <p:spPr/>
        <p:txBody>
          <a:bodyPr/>
          <a:lstStyle/>
          <a:p>
            <a:fld id="{42B99FB5-0055-4882-AE8D-A0170D1F6237}" type="slidenum">
              <a:rPr lang="en-US" smtClean="0"/>
              <a:t>21</a:t>
            </a:fld>
            <a:endParaRPr lang="en-US" dirty="0"/>
          </a:p>
        </p:txBody>
      </p:sp>
    </p:spTree>
    <p:extLst>
      <p:ext uri="{BB962C8B-B14F-4D97-AF65-F5344CB8AC3E}">
        <p14:creationId xmlns:p14="http://schemas.microsoft.com/office/powerpoint/2010/main" val="33281271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last section will help LPHAs to understand how to determine if a home investigation for a child with lead poisoning is eligible for a reimbursement. Remember, only children enrolled in the Oregon Health Plan, or OHP, are eligible for reimbursements. However, this should not be used to deny other cases on private insurance from also receiving case management services, including a home investigation if warranted. </a:t>
            </a:r>
          </a:p>
        </p:txBody>
      </p:sp>
      <p:sp>
        <p:nvSpPr>
          <p:cNvPr id="4" name="Slide Number Placeholder 3"/>
          <p:cNvSpPr>
            <a:spLocks noGrp="1"/>
          </p:cNvSpPr>
          <p:nvPr>
            <p:ph type="sldNum" sz="quarter" idx="5"/>
          </p:nvPr>
        </p:nvSpPr>
        <p:spPr/>
        <p:txBody>
          <a:bodyPr/>
          <a:lstStyle/>
          <a:p>
            <a:fld id="{42B99FB5-0055-4882-AE8D-A0170D1F6237}" type="slidenum">
              <a:rPr lang="en-US" smtClean="0"/>
              <a:t>51</a:t>
            </a:fld>
            <a:endParaRPr lang="en-US" dirty="0"/>
          </a:p>
        </p:txBody>
      </p:sp>
    </p:spTree>
    <p:extLst>
      <p:ext uri="{BB962C8B-B14F-4D97-AF65-F5344CB8AC3E}">
        <p14:creationId xmlns:p14="http://schemas.microsoft.com/office/powerpoint/2010/main" val="25094144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Orpheus, check in the Investigation tab, under General, to find out if the child is enrolled in Medicaid/OHP. The Medicaid box should be checked. If it’s not, you can check to see if the MMIS scan was performed during case creation. Do this by clicking the Person Entry icon.</a:t>
            </a:r>
          </a:p>
        </p:txBody>
      </p:sp>
      <p:sp>
        <p:nvSpPr>
          <p:cNvPr id="4" name="Slide Number Placeholder 3"/>
          <p:cNvSpPr>
            <a:spLocks noGrp="1"/>
          </p:cNvSpPr>
          <p:nvPr>
            <p:ph type="sldNum" sz="quarter" idx="5"/>
          </p:nvPr>
        </p:nvSpPr>
        <p:spPr/>
        <p:txBody>
          <a:bodyPr/>
          <a:lstStyle/>
          <a:p>
            <a:fld id="{42B99FB5-0055-4882-AE8D-A0170D1F6237}" type="slidenum">
              <a:rPr lang="en-US" smtClean="0"/>
              <a:t>52</a:t>
            </a:fld>
            <a:endParaRPr lang="en-US" dirty="0"/>
          </a:p>
        </p:txBody>
      </p:sp>
    </p:spTree>
    <p:extLst>
      <p:ext uri="{BB962C8B-B14F-4D97-AF65-F5344CB8AC3E}">
        <p14:creationId xmlns:p14="http://schemas.microsoft.com/office/powerpoint/2010/main" val="1737677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addition to myself, we also have experts from Oregon Health Authority’s Health Systems Division that will cover important aspects of the Early and Periodic Screening, Diagnostic and Treatment program, Medicaid provider enrollment, and billing for claims using the Oregon Medicaid Management Information System.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With that, I will go ahead and cover my section first. </a:t>
            </a:r>
          </a:p>
          <a:p>
            <a:endParaRPr lang="en-US" dirty="0"/>
          </a:p>
        </p:txBody>
      </p:sp>
      <p:sp>
        <p:nvSpPr>
          <p:cNvPr id="4" name="Slide Number Placeholder 3"/>
          <p:cNvSpPr>
            <a:spLocks noGrp="1"/>
          </p:cNvSpPr>
          <p:nvPr>
            <p:ph type="sldNum" sz="quarter" idx="5"/>
          </p:nvPr>
        </p:nvSpPr>
        <p:spPr/>
        <p:txBody>
          <a:bodyPr/>
          <a:lstStyle/>
          <a:p>
            <a:fld id="{42B99FB5-0055-4882-AE8D-A0170D1F6237}" type="slidenum">
              <a:rPr lang="en-US" smtClean="0"/>
              <a:t>2</a:t>
            </a:fld>
            <a:endParaRPr lang="en-US" dirty="0"/>
          </a:p>
        </p:txBody>
      </p:sp>
    </p:spTree>
    <p:extLst>
      <p:ext uri="{BB962C8B-B14F-4D97-AF65-F5344CB8AC3E}">
        <p14:creationId xmlns:p14="http://schemas.microsoft.com/office/powerpoint/2010/main" val="21302709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click the Person Entry icon, and new page will open up with details about that Person.  </a:t>
            </a:r>
          </a:p>
        </p:txBody>
      </p:sp>
      <p:sp>
        <p:nvSpPr>
          <p:cNvPr id="4" name="Slide Number Placeholder 3"/>
          <p:cNvSpPr>
            <a:spLocks noGrp="1"/>
          </p:cNvSpPr>
          <p:nvPr>
            <p:ph type="sldNum" sz="quarter" idx="5"/>
          </p:nvPr>
        </p:nvSpPr>
        <p:spPr/>
        <p:txBody>
          <a:bodyPr/>
          <a:lstStyle/>
          <a:p>
            <a:fld id="{42B99FB5-0055-4882-AE8D-A0170D1F6237}" type="slidenum">
              <a:rPr lang="en-US" smtClean="0"/>
              <a:t>53</a:t>
            </a:fld>
            <a:endParaRPr lang="en-US" dirty="0"/>
          </a:p>
        </p:txBody>
      </p:sp>
    </p:spTree>
    <p:extLst>
      <p:ext uri="{BB962C8B-B14F-4D97-AF65-F5344CB8AC3E}">
        <p14:creationId xmlns:p14="http://schemas.microsoft.com/office/powerpoint/2010/main" val="34306781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 the “Other” tab, check to see if the Medicaid Eligibility section has been completed. You’ll know that the scan was completed if a radio button is clicked. If not, click the “MMIS Service Lookup” button to initiate this scan. Come back to the case in a few hours to see if the scan was completed. </a:t>
            </a:r>
          </a:p>
        </p:txBody>
      </p:sp>
      <p:sp>
        <p:nvSpPr>
          <p:cNvPr id="4" name="Slide Number Placeholder 3"/>
          <p:cNvSpPr>
            <a:spLocks noGrp="1"/>
          </p:cNvSpPr>
          <p:nvPr>
            <p:ph type="sldNum" sz="quarter" idx="5"/>
          </p:nvPr>
        </p:nvSpPr>
        <p:spPr/>
        <p:txBody>
          <a:bodyPr/>
          <a:lstStyle/>
          <a:p>
            <a:fld id="{42B99FB5-0055-4882-AE8D-A0170D1F6237}" type="slidenum">
              <a:rPr lang="en-US" smtClean="0"/>
              <a:t>54</a:t>
            </a:fld>
            <a:endParaRPr lang="en-US" dirty="0"/>
          </a:p>
        </p:txBody>
      </p:sp>
    </p:spTree>
    <p:extLst>
      <p:ext uri="{BB962C8B-B14F-4D97-AF65-F5344CB8AC3E}">
        <p14:creationId xmlns:p14="http://schemas.microsoft.com/office/powerpoint/2010/main" val="21152044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scan is complete, the Medicaid Eligibility page will be updated with the result. Also, the case record should be updated as well and will include both the scanned date/time as well as the Coordinated Care Organization name. If it is determined that the child is Not Eligible for Medicaid, the home investigation is not reimbursable. If you or any LPHA staff have questions about this, please contact me. </a:t>
            </a:r>
          </a:p>
        </p:txBody>
      </p:sp>
      <p:sp>
        <p:nvSpPr>
          <p:cNvPr id="4" name="Slide Number Placeholder 3"/>
          <p:cNvSpPr>
            <a:spLocks noGrp="1"/>
          </p:cNvSpPr>
          <p:nvPr>
            <p:ph type="sldNum" sz="quarter" idx="5"/>
          </p:nvPr>
        </p:nvSpPr>
        <p:spPr/>
        <p:txBody>
          <a:bodyPr/>
          <a:lstStyle/>
          <a:p>
            <a:fld id="{42B99FB5-0055-4882-AE8D-A0170D1F6237}" type="slidenum">
              <a:rPr lang="en-US" smtClean="0"/>
              <a:t>55</a:t>
            </a:fld>
            <a:endParaRPr lang="en-US" dirty="0"/>
          </a:p>
        </p:txBody>
      </p:sp>
    </p:spTree>
    <p:extLst>
      <p:ext uri="{BB962C8B-B14F-4D97-AF65-F5344CB8AC3E}">
        <p14:creationId xmlns:p14="http://schemas.microsoft.com/office/powerpoint/2010/main" val="4015143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links to additional resources beyond those that were included in the previous slides. </a:t>
            </a:r>
          </a:p>
        </p:txBody>
      </p:sp>
      <p:sp>
        <p:nvSpPr>
          <p:cNvPr id="4" name="Slide Number Placeholder 3"/>
          <p:cNvSpPr>
            <a:spLocks noGrp="1"/>
          </p:cNvSpPr>
          <p:nvPr>
            <p:ph type="sldNum" sz="quarter" idx="5"/>
          </p:nvPr>
        </p:nvSpPr>
        <p:spPr/>
        <p:txBody>
          <a:bodyPr/>
          <a:lstStyle/>
          <a:p>
            <a:fld id="{42B99FB5-0055-4882-AE8D-A0170D1F6237}" type="slidenum">
              <a:rPr lang="en-US" smtClean="0"/>
              <a:t>56</a:t>
            </a:fld>
            <a:endParaRPr lang="en-US" dirty="0"/>
          </a:p>
        </p:txBody>
      </p:sp>
    </p:spTree>
    <p:extLst>
      <p:ext uri="{BB962C8B-B14F-4D97-AF65-F5344CB8AC3E}">
        <p14:creationId xmlns:p14="http://schemas.microsoft.com/office/powerpoint/2010/main" val="25604653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Again, thank you for taking the time to view this webinar. If you have any questions about this process, please use the contact information available on the relevant slides. If you have specific questions about lead poisoning cases, please contact me directly.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Thank you! </a:t>
            </a:r>
          </a:p>
          <a:p>
            <a:endParaRPr lang="en-US" dirty="0"/>
          </a:p>
        </p:txBody>
      </p:sp>
      <p:sp>
        <p:nvSpPr>
          <p:cNvPr id="4" name="Slide Number Placeholder 3"/>
          <p:cNvSpPr>
            <a:spLocks noGrp="1"/>
          </p:cNvSpPr>
          <p:nvPr>
            <p:ph type="sldNum" sz="quarter" idx="5"/>
          </p:nvPr>
        </p:nvSpPr>
        <p:spPr/>
        <p:txBody>
          <a:bodyPr/>
          <a:lstStyle/>
          <a:p>
            <a:fld id="{42B99FB5-0055-4882-AE8D-A0170D1F6237}" type="slidenum">
              <a:rPr lang="en-US" smtClean="0"/>
              <a:t>57</a:t>
            </a:fld>
            <a:endParaRPr lang="en-US" dirty="0"/>
          </a:p>
        </p:txBody>
      </p:sp>
    </p:spTree>
    <p:extLst>
      <p:ext uri="{BB962C8B-B14F-4D97-AF65-F5344CB8AC3E}">
        <p14:creationId xmlns:p14="http://schemas.microsoft.com/office/powerpoint/2010/main" val="1729895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like to recognize that the week that this webinar was recorded was during National Lead Poisoning Prevention Week. During this week we hope to highlight the ongoing work to reduce and prevent exposure to lead and promote awareness of the topic for the general public, the medical community, and public health agencies. https://www.cdc.gov/lead-prevention/php/nlppw/index.html</a:t>
            </a:r>
          </a:p>
        </p:txBody>
      </p:sp>
      <p:sp>
        <p:nvSpPr>
          <p:cNvPr id="4" name="Slide Number Placeholder 3"/>
          <p:cNvSpPr>
            <a:spLocks noGrp="1"/>
          </p:cNvSpPr>
          <p:nvPr>
            <p:ph type="sldNum" sz="quarter" idx="5"/>
          </p:nvPr>
        </p:nvSpPr>
        <p:spPr/>
        <p:txBody>
          <a:bodyPr/>
          <a:lstStyle/>
          <a:p>
            <a:fld id="{42B99FB5-0055-4882-AE8D-A0170D1F6237}" type="slidenum">
              <a:rPr lang="en-US" smtClean="0"/>
              <a:t>3</a:t>
            </a:fld>
            <a:endParaRPr lang="en-US" dirty="0"/>
          </a:p>
        </p:txBody>
      </p:sp>
    </p:spTree>
    <p:extLst>
      <p:ext uri="{BB962C8B-B14F-4D97-AF65-F5344CB8AC3E}">
        <p14:creationId xmlns:p14="http://schemas.microsoft.com/office/powerpoint/2010/main" val="1817455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Oregon’s CLPPP is a CDC-funded program that works to strengthen blood lead testing and reporting, surveillance, and linking children to recommended follow-up services. Nearly all 50 states and several cities and counties in the US have similar programs. </a:t>
            </a:r>
          </a:p>
        </p:txBody>
      </p:sp>
      <p:sp>
        <p:nvSpPr>
          <p:cNvPr id="4" name="Slide Number Placeholder 3"/>
          <p:cNvSpPr>
            <a:spLocks noGrp="1"/>
          </p:cNvSpPr>
          <p:nvPr>
            <p:ph type="sldNum" sz="quarter" idx="5"/>
          </p:nvPr>
        </p:nvSpPr>
        <p:spPr/>
        <p:txBody>
          <a:bodyPr/>
          <a:lstStyle/>
          <a:p>
            <a:fld id="{42B99FB5-0055-4882-AE8D-A0170D1F6237}" type="slidenum">
              <a:rPr lang="en-US" smtClean="0"/>
              <a:t>5</a:t>
            </a:fld>
            <a:endParaRPr lang="en-US" dirty="0"/>
          </a:p>
        </p:txBody>
      </p:sp>
    </p:spTree>
    <p:extLst>
      <p:ext uri="{BB962C8B-B14F-4D97-AF65-F5344CB8AC3E}">
        <p14:creationId xmlns:p14="http://schemas.microsoft.com/office/powerpoint/2010/main" val="554225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more information about our specific program, and information relevant to case management and the topics we will be discussing today, refer to our website and the links highlighted on the bottom right of the page. </a:t>
            </a:r>
          </a:p>
        </p:txBody>
      </p:sp>
      <p:sp>
        <p:nvSpPr>
          <p:cNvPr id="4" name="Slide Number Placeholder 3"/>
          <p:cNvSpPr>
            <a:spLocks noGrp="1"/>
          </p:cNvSpPr>
          <p:nvPr>
            <p:ph type="sldNum" sz="quarter" idx="5"/>
          </p:nvPr>
        </p:nvSpPr>
        <p:spPr/>
        <p:txBody>
          <a:bodyPr/>
          <a:lstStyle/>
          <a:p>
            <a:fld id="{42B99FB5-0055-4882-AE8D-A0170D1F6237}" type="slidenum">
              <a:rPr lang="en-US" smtClean="0"/>
              <a:t>6</a:t>
            </a:fld>
            <a:endParaRPr lang="en-US" dirty="0"/>
          </a:p>
        </p:txBody>
      </p:sp>
    </p:spTree>
    <p:extLst>
      <p:ext uri="{BB962C8B-B14F-4D97-AF65-F5344CB8AC3E}">
        <p14:creationId xmlns:p14="http://schemas.microsoft.com/office/powerpoint/2010/main" val="2761045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continued reminder, there is no safe level of lead identified for children, and even low levels of lead in blood can cause harm. This fact has been identified by decades of research and epidemiological studies. </a:t>
            </a:r>
          </a:p>
        </p:txBody>
      </p:sp>
      <p:sp>
        <p:nvSpPr>
          <p:cNvPr id="4" name="Slide Number Placeholder 3"/>
          <p:cNvSpPr>
            <a:spLocks noGrp="1"/>
          </p:cNvSpPr>
          <p:nvPr>
            <p:ph type="sldNum" sz="quarter" idx="5"/>
          </p:nvPr>
        </p:nvSpPr>
        <p:spPr/>
        <p:txBody>
          <a:bodyPr/>
          <a:lstStyle/>
          <a:p>
            <a:fld id="{42B99FB5-0055-4882-AE8D-A0170D1F6237}" type="slidenum">
              <a:rPr lang="en-US" smtClean="0"/>
              <a:t>7</a:t>
            </a:fld>
            <a:endParaRPr lang="en-US" dirty="0"/>
          </a:p>
        </p:txBody>
      </p:sp>
    </p:spTree>
    <p:extLst>
      <p:ext uri="{BB962C8B-B14F-4D97-AF65-F5344CB8AC3E}">
        <p14:creationId xmlns:p14="http://schemas.microsoft.com/office/powerpoint/2010/main" val="1674193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only way to know if a child has been exposed to lead is through a blood lead test. Most children are tested through a capillary sample, usually a finger poke. If this results in a blood lead level of 3.5 ug/dL or higher, we recommend a venous draw to confirm that level. Capillary samples are very sensitive to skin contamination, and if the fingertip is not properly cleaned, the result could be inaccurate. </a:t>
            </a:r>
          </a:p>
        </p:txBody>
      </p:sp>
      <p:sp>
        <p:nvSpPr>
          <p:cNvPr id="4" name="Slide Number Placeholder 3"/>
          <p:cNvSpPr>
            <a:spLocks noGrp="1"/>
          </p:cNvSpPr>
          <p:nvPr>
            <p:ph type="sldNum" sz="quarter" idx="5"/>
          </p:nvPr>
        </p:nvSpPr>
        <p:spPr/>
        <p:txBody>
          <a:bodyPr/>
          <a:lstStyle/>
          <a:p>
            <a:fld id="{42B99FB5-0055-4882-AE8D-A0170D1F6237}" type="slidenum">
              <a:rPr lang="en-US" smtClean="0"/>
              <a:t>8</a:t>
            </a:fld>
            <a:endParaRPr lang="en-US" dirty="0"/>
          </a:p>
        </p:txBody>
      </p:sp>
    </p:spTree>
    <p:extLst>
      <p:ext uri="{BB962C8B-B14F-4D97-AF65-F5344CB8AC3E}">
        <p14:creationId xmlns:p14="http://schemas.microsoft.com/office/powerpoint/2010/main" val="3854959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Confirmed blood lead levels of 3.5 ug/dL or greater initiate public health case management. This is usually confirmed through a venous draw. However, follow-up capillary samples could also be used if they are the only option for children that cannot get a venous draw. </a:t>
            </a:r>
          </a:p>
        </p:txBody>
      </p:sp>
      <p:sp>
        <p:nvSpPr>
          <p:cNvPr id="4" name="Slide Number Placeholder 3"/>
          <p:cNvSpPr>
            <a:spLocks noGrp="1"/>
          </p:cNvSpPr>
          <p:nvPr>
            <p:ph type="sldNum" sz="quarter" idx="5"/>
          </p:nvPr>
        </p:nvSpPr>
        <p:spPr/>
        <p:txBody>
          <a:bodyPr/>
          <a:lstStyle/>
          <a:p>
            <a:fld id="{42B99FB5-0055-4882-AE8D-A0170D1F6237}" type="slidenum">
              <a:rPr lang="en-US" smtClean="0"/>
              <a:t>9</a:t>
            </a:fld>
            <a:endParaRPr lang="en-US" dirty="0"/>
          </a:p>
        </p:txBody>
      </p:sp>
    </p:spTree>
    <p:extLst>
      <p:ext uri="{BB962C8B-B14F-4D97-AF65-F5344CB8AC3E}">
        <p14:creationId xmlns:p14="http://schemas.microsoft.com/office/powerpoint/2010/main" val="346474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October 26</a:t>
            </a:r>
            <a:r>
              <a:rPr lang="en-US" baseline="30000" dirty="0"/>
              <a:t>th</a:t>
            </a:r>
            <a:r>
              <a:rPr lang="en-US" dirty="0"/>
              <a:t>, 2023, Oregon adopted in rule the current case definition of 3.5 ug/dL for lead. This aligns with CDC’s blood lead reference value which was adopted in late 2021. </a:t>
            </a:r>
          </a:p>
        </p:txBody>
      </p:sp>
      <p:sp>
        <p:nvSpPr>
          <p:cNvPr id="4" name="Slide Number Placeholder 3"/>
          <p:cNvSpPr>
            <a:spLocks noGrp="1"/>
          </p:cNvSpPr>
          <p:nvPr>
            <p:ph type="sldNum" sz="quarter" idx="5"/>
          </p:nvPr>
        </p:nvSpPr>
        <p:spPr/>
        <p:txBody>
          <a:bodyPr/>
          <a:lstStyle/>
          <a:p>
            <a:fld id="{42B99FB5-0055-4882-AE8D-A0170D1F6237}" type="slidenum">
              <a:rPr lang="en-US" smtClean="0"/>
              <a:t>10</a:t>
            </a:fld>
            <a:endParaRPr lang="en-US" dirty="0"/>
          </a:p>
        </p:txBody>
      </p:sp>
    </p:spTree>
    <p:extLst>
      <p:ext uri="{BB962C8B-B14F-4D97-AF65-F5344CB8AC3E}">
        <p14:creationId xmlns:p14="http://schemas.microsoft.com/office/powerpoint/2010/main" val="40917516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solidFill>
          <a:schemeClr val="bg1"/>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62425473-691E-4910-969D-F91AD33F214A}"/>
              </a:ext>
              <a:ext uri="{C183D7F6-B498-43B3-948B-1728B52AA6E4}">
                <adec:decorative xmlns:adec="http://schemas.microsoft.com/office/drawing/2017/decorative" val="1"/>
              </a:ext>
            </a:extLst>
          </p:cNvPr>
          <p:cNvSpPr/>
          <p:nvPr userDrawn="1"/>
        </p:nvSpPr>
        <p:spPr>
          <a:xfrm>
            <a:off x="0" y="1076324"/>
            <a:ext cx="12191999" cy="533401"/>
          </a:xfrm>
          <a:custGeom>
            <a:avLst/>
            <a:gdLst>
              <a:gd name="connsiteX0" fmla="*/ 7778841 w 12191999"/>
              <a:gd name="connsiteY0" fmla="*/ 0 h 533401"/>
              <a:gd name="connsiteX1" fmla="*/ 12191999 w 12191999"/>
              <a:gd name="connsiteY1" fmla="*/ 0 h 533401"/>
              <a:gd name="connsiteX2" fmla="*/ 12191999 w 12191999"/>
              <a:gd name="connsiteY2" fmla="*/ 533401 h 533401"/>
              <a:gd name="connsiteX3" fmla="*/ 7730753 w 12191999"/>
              <a:gd name="connsiteY3" fmla="*/ 533401 h 533401"/>
              <a:gd name="connsiteX4" fmla="*/ 7744993 w 12191999"/>
              <a:gd name="connsiteY4" fmla="*/ 507166 h 533401"/>
              <a:gd name="connsiteX5" fmla="*/ 7807196 w 12191999"/>
              <a:gd name="connsiteY5" fmla="*/ 199064 h 533401"/>
              <a:gd name="connsiteX6" fmla="*/ 7791115 w 12191999"/>
              <a:gd name="connsiteY6" fmla="*/ 39542 h 533401"/>
              <a:gd name="connsiteX7" fmla="*/ 0 w 12191999"/>
              <a:gd name="connsiteY7" fmla="*/ 0 h 533401"/>
              <a:gd name="connsiteX8" fmla="*/ 4441397 w 12191999"/>
              <a:gd name="connsiteY8" fmla="*/ 0 h 533401"/>
              <a:gd name="connsiteX9" fmla="*/ 4429123 w 12191999"/>
              <a:gd name="connsiteY9" fmla="*/ 39542 h 533401"/>
              <a:gd name="connsiteX10" fmla="*/ 4413041 w 12191999"/>
              <a:gd name="connsiteY10" fmla="*/ 199064 h 533401"/>
              <a:gd name="connsiteX11" fmla="*/ 4475244 w 12191999"/>
              <a:gd name="connsiteY11" fmla="*/ 507166 h 533401"/>
              <a:gd name="connsiteX12" fmla="*/ 4489484 w 12191999"/>
              <a:gd name="connsiteY12" fmla="*/ 533401 h 533401"/>
              <a:gd name="connsiteX13" fmla="*/ 0 w 12191999"/>
              <a:gd name="connsiteY13" fmla="*/ 533401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1999" h="533401">
                <a:moveTo>
                  <a:pt x="7778841" y="0"/>
                </a:moveTo>
                <a:lnTo>
                  <a:pt x="12191999" y="0"/>
                </a:lnTo>
                <a:lnTo>
                  <a:pt x="12191999" y="533401"/>
                </a:lnTo>
                <a:lnTo>
                  <a:pt x="7730753" y="533401"/>
                </a:lnTo>
                <a:lnTo>
                  <a:pt x="7744993" y="507166"/>
                </a:lnTo>
                <a:cubicBezTo>
                  <a:pt x="7785047" y="412468"/>
                  <a:pt x="7807196" y="308353"/>
                  <a:pt x="7807196" y="199064"/>
                </a:cubicBezTo>
                <a:cubicBezTo>
                  <a:pt x="7807196" y="144420"/>
                  <a:pt x="7801659" y="91069"/>
                  <a:pt x="7791115" y="39542"/>
                </a:cubicBezTo>
                <a:close/>
                <a:moveTo>
                  <a:pt x="0" y="0"/>
                </a:moveTo>
                <a:lnTo>
                  <a:pt x="4441397" y="0"/>
                </a:lnTo>
                <a:lnTo>
                  <a:pt x="4429123" y="39542"/>
                </a:lnTo>
                <a:cubicBezTo>
                  <a:pt x="4418579" y="91069"/>
                  <a:pt x="4413041" y="144420"/>
                  <a:pt x="4413041" y="199064"/>
                </a:cubicBezTo>
                <a:cubicBezTo>
                  <a:pt x="4413041" y="308353"/>
                  <a:pt x="4435190" y="412468"/>
                  <a:pt x="4475244" y="507166"/>
                </a:cubicBezTo>
                <a:lnTo>
                  <a:pt x="4489484" y="533401"/>
                </a:lnTo>
                <a:lnTo>
                  <a:pt x="0" y="533401"/>
                </a:lnTo>
                <a:close/>
              </a:path>
            </a:pathLst>
          </a:cu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dirty="0" err="1"/>
          </a:p>
        </p:txBody>
      </p:sp>
      <p:sp>
        <p:nvSpPr>
          <p:cNvPr id="2" name="Title 1">
            <a:extLst>
              <a:ext uri="{FF2B5EF4-FFF2-40B4-BE49-F238E27FC236}">
                <a16:creationId xmlns:a16="http://schemas.microsoft.com/office/drawing/2014/main" id="{CB03EADC-FA06-4311-9C7E-8EE2BED88A60}"/>
              </a:ext>
            </a:extLst>
          </p:cNvPr>
          <p:cNvSpPr>
            <a:spLocks noGrp="1"/>
          </p:cNvSpPr>
          <p:nvPr userDrawn="1">
            <p:ph type="ctrTitle" hasCustomPrompt="1"/>
          </p:nvPr>
        </p:nvSpPr>
        <p:spPr>
          <a:xfrm>
            <a:off x="946484" y="3985900"/>
            <a:ext cx="10299032" cy="2533433"/>
          </a:xfrm>
          <a:prstGeom prst="rect">
            <a:avLst/>
          </a:prstGeom>
        </p:spPr>
        <p:txBody>
          <a:bodyPr anchor="ctr">
            <a:normAutofit/>
          </a:bodyPr>
          <a:lstStyle>
            <a:lvl1pPr algn="ctr">
              <a:defRPr sz="4700" b="1" baseline="0">
                <a:solidFill>
                  <a:srgbClr val="142850"/>
                </a:solidFill>
                <a:latin typeface="Arial" panose="020B0604020202020204" pitchFamily="34" charset="0"/>
                <a:cs typeface="Arial" panose="020B0604020202020204" pitchFamily="34" charset="0"/>
              </a:defRPr>
            </a:lvl1pPr>
          </a:lstStyle>
          <a:p>
            <a:r>
              <a:rPr lang="en-US" dirty="0"/>
              <a:t>Title slide 1</a:t>
            </a:r>
          </a:p>
        </p:txBody>
      </p:sp>
      <p:sp>
        <p:nvSpPr>
          <p:cNvPr id="15" name="Text Placeholder 14">
            <a:extLst>
              <a:ext uri="{FF2B5EF4-FFF2-40B4-BE49-F238E27FC236}">
                <a16:creationId xmlns:a16="http://schemas.microsoft.com/office/drawing/2014/main" id="{36FD5649-EFD0-4143-B2F7-F53BD0B94110}"/>
              </a:ext>
            </a:extLst>
          </p:cNvPr>
          <p:cNvSpPr>
            <a:spLocks noGrp="1"/>
          </p:cNvSpPr>
          <p:nvPr>
            <p:ph type="body" sz="quarter" idx="13" hasCustomPrompt="1"/>
          </p:nvPr>
        </p:nvSpPr>
        <p:spPr>
          <a:xfrm>
            <a:off x="8448688" y="599350"/>
            <a:ext cx="3516312" cy="453712"/>
          </a:xfrm>
        </p:spPr>
        <p:txBody>
          <a:bodyPr anchor="ctr">
            <a:normAutofit/>
          </a:bodyPr>
          <a:lstStyle>
            <a:lvl1pPr marL="0" indent="0" algn="r">
              <a:buNone/>
              <a:defRPr sz="1800" b="1">
                <a:solidFill>
                  <a:srgbClr val="142850"/>
                </a:solidFill>
              </a:defRPr>
            </a:lvl1pPr>
          </a:lstStyle>
          <a:p>
            <a:pPr lvl="0"/>
            <a:r>
              <a:rPr lang="en-US" dirty="0"/>
              <a:t>Date</a:t>
            </a:r>
          </a:p>
        </p:txBody>
      </p:sp>
      <p:sp>
        <p:nvSpPr>
          <p:cNvPr id="10" name="Picture Placeholder 9" descr="Add image description">
            <a:extLst>
              <a:ext uri="{FF2B5EF4-FFF2-40B4-BE49-F238E27FC236}">
                <a16:creationId xmlns:a16="http://schemas.microsoft.com/office/drawing/2014/main" id="{272F0411-C0E4-920F-C7ED-78F65DB0E38F}"/>
              </a:ext>
            </a:extLst>
          </p:cNvPr>
          <p:cNvSpPr>
            <a:spLocks noGrp="1"/>
          </p:cNvSpPr>
          <p:nvPr>
            <p:ph type="pic" sz="quarter" idx="15"/>
          </p:nvPr>
        </p:nvSpPr>
        <p:spPr>
          <a:xfrm>
            <a:off x="956380" y="2055783"/>
            <a:ext cx="3392999" cy="1712913"/>
          </a:xfrm>
        </p:spPr>
        <p:txBody>
          <a:bodyPr/>
          <a:lstStyle/>
          <a:p>
            <a:r>
              <a:rPr lang="en-US" dirty="0"/>
              <a:t>Click icon to add picture</a:t>
            </a:r>
          </a:p>
        </p:txBody>
      </p:sp>
      <p:sp>
        <p:nvSpPr>
          <p:cNvPr id="11" name="Picture Placeholder 9" descr="Add image description">
            <a:extLst>
              <a:ext uri="{FF2B5EF4-FFF2-40B4-BE49-F238E27FC236}">
                <a16:creationId xmlns:a16="http://schemas.microsoft.com/office/drawing/2014/main" id="{3AE78D6F-C495-BDBE-CC92-B81EB3C8C9FE}"/>
              </a:ext>
            </a:extLst>
          </p:cNvPr>
          <p:cNvSpPr>
            <a:spLocks noGrp="1"/>
          </p:cNvSpPr>
          <p:nvPr>
            <p:ph type="pic" sz="quarter" idx="16"/>
          </p:nvPr>
        </p:nvSpPr>
        <p:spPr>
          <a:xfrm>
            <a:off x="4398941" y="2056022"/>
            <a:ext cx="3392999" cy="1712913"/>
          </a:xfrm>
        </p:spPr>
        <p:txBody>
          <a:bodyPr/>
          <a:lstStyle/>
          <a:p>
            <a:r>
              <a:rPr lang="en-US"/>
              <a:t>Click icon to add picture</a:t>
            </a:r>
          </a:p>
        </p:txBody>
      </p:sp>
      <p:sp>
        <p:nvSpPr>
          <p:cNvPr id="12" name="Picture Placeholder 9" descr="Add image description">
            <a:extLst>
              <a:ext uri="{FF2B5EF4-FFF2-40B4-BE49-F238E27FC236}">
                <a16:creationId xmlns:a16="http://schemas.microsoft.com/office/drawing/2014/main" id="{4E403786-A2E3-696F-3EB8-F55067E51333}"/>
              </a:ext>
            </a:extLst>
          </p:cNvPr>
          <p:cNvSpPr>
            <a:spLocks noGrp="1"/>
          </p:cNvSpPr>
          <p:nvPr>
            <p:ph type="pic" sz="quarter" idx="17"/>
          </p:nvPr>
        </p:nvSpPr>
        <p:spPr>
          <a:xfrm>
            <a:off x="7841502" y="2056260"/>
            <a:ext cx="3392999" cy="1712913"/>
          </a:xfrm>
        </p:spPr>
        <p:txBody>
          <a:bodyPr/>
          <a:lstStyle/>
          <a:p>
            <a:r>
              <a:rPr lang="en-US"/>
              <a:t>Click icon to add picture</a:t>
            </a:r>
            <a:endParaRPr lang="en-US" dirty="0"/>
          </a:p>
        </p:txBody>
      </p:sp>
      <p:pic>
        <p:nvPicPr>
          <p:cNvPr id="19" name="Picture 18" descr="Oregon Health Authority Logo">
            <a:extLst>
              <a:ext uri="{FF2B5EF4-FFF2-40B4-BE49-F238E27FC236}">
                <a16:creationId xmlns:a16="http://schemas.microsoft.com/office/drawing/2014/main" id="{6850587F-3861-3D3E-70BD-CDD4A54E73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55916" y="626726"/>
            <a:ext cx="3042068" cy="996370"/>
          </a:xfrm>
          <a:prstGeom prst="rect">
            <a:avLst/>
          </a:prstGeom>
        </p:spPr>
      </p:pic>
    </p:spTree>
    <p:extLst>
      <p:ext uri="{BB962C8B-B14F-4D97-AF65-F5344CB8AC3E}">
        <p14:creationId xmlns:p14="http://schemas.microsoft.com/office/powerpoint/2010/main" val="2760643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Transition slide with side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3EADC-FA06-4311-9C7E-8EE2BED88A60}"/>
              </a:ext>
            </a:extLst>
          </p:cNvPr>
          <p:cNvSpPr>
            <a:spLocks noGrp="1"/>
          </p:cNvSpPr>
          <p:nvPr>
            <p:ph type="ctrTitle" hasCustomPrompt="1"/>
          </p:nvPr>
        </p:nvSpPr>
        <p:spPr>
          <a:xfrm>
            <a:off x="5327374" y="974221"/>
            <a:ext cx="6224092" cy="2211574"/>
          </a:xfrm>
          <a:prstGeom prst="rect">
            <a:avLst/>
          </a:prstGeom>
        </p:spPr>
        <p:txBody>
          <a:bodyPr anchor="b">
            <a:normAutofit/>
          </a:bodyPr>
          <a:lstStyle>
            <a:lvl1pPr algn="ctr">
              <a:defRPr sz="4700" b="1" baseline="0">
                <a:solidFill>
                  <a:srgbClr val="00305E"/>
                </a:solidFill>
                <a:latin typeface="Arial" panose="020B0604020202020204" pitchFamily="34" charset="0"/>
                <a:cs typeface="Arial" panose="020B0604020202020204" pitchFamily="34" charset="0"/>
              </a:defRPr>
            </a:lvl1pPr>
          </a:lstStyle>
          <a:p>
            <a:r>
              <a:rPr lang="en-US" dirty="0"/>
              <a:t>Section/Transition slide with side photo</a:t>
            </a:r>
          </a:p>
        </p:txBody>
      </p:sp>
      <p:sp>
        <p:nvSpPr>
          <p:cNvPr id="3" name="Subtitle 2">
            <a:extLst>
              <a:ext uri="{FF2B5EF4-FFF2-40B4-BE49-F238E27FC236}">
                <a16:creationId xmlns:a16="http://schemas.microsoft.com/office/drawing/2014/main" id="{04F7C1C7-AA35-46F5-ADCA-255FC3BBB6E1}"/>
              </a:ext>
            </a:extLst>
          </p:cNvPr>
          <p:cNvSpPr>
            <a:spLocks noGrp="1"/>
          </p:cNvSpPr>
          <p:nvPr userDrawn="1">
            <p:ph type="subTitle" idx="1" hasCustomPrompt="1"/>
          </p:nvPr>
        </p:nvSpPr>
        <p:spPr>
          <a:xfrm>
            <a:off x="5327373" y="3354071"/>
            <a:ext cx="6224091" cy="1517032"/>
          </a:xfrm>
        </p:spPr>
        <p:txBody>
          <a:bodyPr>
            <a:normAutofit/>
          </a:bodyPr>
          <a:lstStyle>
            <a:lvl1pPr marL="0" indent="0" algn="ctr">
              <a:buNone/>
              <a:defRPr sz="2900" b="1">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text</a:t>
            </a:r>
          </a:p>
        </p:txBody>
      </p:sp>
      <p:pic>
        <p:nvPicPr>
          <p:cNvPr id="7" name="Picture 6" descr="Oregon Health Authority Logo">
            <a:extLst>
              <a:ext uri="{FF2B5EF4-FFF2-40B4-BE49-F238E27FC236}">
                <a16:creationId xmlns:a16="http://schemas.microsoft.com/office/drawing/2014/main" id="{604C0E37-FF3C-03F1-BEE6-C0201258B6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11333" y="5112731"/>
            <a:ext cx="3056174" cy="1000989"/>
          </a:xfrm>
          <a:prstGeom prst="rect">
            <a:avLst/>
          </a:prstGeom>
        </p:spPr>
      </p:pic>
      <p:sp>
        <p:nvSpPr>
          <p:cNvPr id="5" name="Picture Placeholder 4" descr="Add image description">
            <a:extLst>
              <a:ext uri="{FF2B5EF4-FFF2-40B4-BE49-F238E27FC236}">
                <a16:creationId xmlns:a16="http://schemas.microsoft.com/office/drawing/2014/main" id="{D45AF0B1-8437-4B17-9A62-24F625D6F313}"/>
              </a:ext>
            </a:extLst>
          </p:cNvPr>
          <p:cNvSpPr>
            <a:spLocks noGrp="1"/>
          </p:cNvSpPr>
          <p:nvPr>
            <p:ph type="pic" sz="quarter" idx="13"/>
          </p:nvPr>
        </p:nvSpPr>
        <p:spPr>
          <a:xfrm>
            <a:off x="0" y="0"/>
            <a:ext cx="4654296" cy="6858000"/>
          </a:xfrm>
        </p:spPr>
        <p:txBody>
          <a:bodyPr/>
          <a:lstStyle/>
          <a:p>
            <a:r>
              <a:rPr lang="en-US"/>
              <a:t>Click icon to add picture</a:t>
            </a:r>
          </a:p>
        </p:txBody>
      </p:sp>
      <p:cxnSp>
        <p:nvCxnSpPr>
          <p:cNvPr id="14" name="Straight Connector 13">
            <a:extLst>
              <a:ext uri="{FF2B5EF4-FFF2-40B4-BE49-F238E27FC236}">
                <a16:creationId xmlns:a16="http://schemas.microsoft.com/office/drawing/2014/main" id="{9136EC91-B2F1-4408-8006-8100ADB73BC1}"/>
              </a:ext>
              <a:ext uri="{C183D7F6-B498-43B3-948B-1728B52AA6E4}">
                <adec:decorative xmlns:adec="http://schemas.microsoft.com/office/drawing/2017/decorative" val="1"/>
              </a:ext>
            </a:extLst>
          </p:cNvPr>
          <p:cNvCxnSpPr>
            <a:cxnSpLocks/>
          </p:cNvCxnSpPr>
          <p:nvPr userDrawn="1"/>
        </p:nvCxnSpPr>
        <p:spPr>
          <a:xfrm>
            <a:off x="5327374" y="3182620"/>
            <a:ext cx="6224092"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F29A7FD0-AD68-DF74-996D-984D1928AF5A}"/>
              </a:ext>
            </a:extLst>
          </p:cNvPr>
          <p:cNvSpPr>
            <a:spLocks noGrp="1"/>
          </p:cNvSpPr>
          <p:nvPr>
            <p:ph type="sldNum" sz="quarter" idx="14"/>
          </p:nvPr>
        </p:nvSpPr>
        <p:spPr/>
        <p:txBody>
          <a:bodyPr/>
          <a:lstStyle/>
          <a:p>
            <a:fld id="{58339581-759F-43B7-B47D-47F906F0E294}" type="slidenum">
              <a:rPr lang="en-US" smtClean="0"/>
              <a:pPr/>
              <a:t>‹#›</a:t>
            </a:fld>
            <a:endParaRPr lang="en-US" dirty="0"/>
          </a:p>
        </p:txBody>
      </p:sp>
    </p:spTree>
    <p:extLst>
      <p:ext uri="{BB962C8B-B14F-4D97-AF65-F5344CB8AC3E}">
        <p14:creationId xmlns:p14="http://schemas.microsoft.com/office/powerpoint/2010/main" val="1786217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1">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6E5814C-DBCD-480F-8B77-1393161851FD}"/>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6C4144E9-6F8E-44BB-89F1-D80A48A836CC}"/>
              </a:ext>
            </a:extLst>
          </p:cNvPr>
          <p:cNvSpPr>
            <a:spLocks noGrp="1"/>
          </p:cNvSpPr>
          <p:nvPr>
            <p:ph type="body" sz="half" idx="2"/>
          </p:nvPr>
        </p:nvSpPr>
        <p:spPr>
          <a:xfrm>
            <a:off x="635000" y="1370235"/>
            <a:ext cx="4476750" cy="4614000"/>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EEAE094E-9304-4478-A67E-2134D652F595}"/>
              </a:ext>
            </a:extLst>
          </p:cNvPr>
          <p:cNvSpPr>
            <a:spLocks noGrp="1"/>
          </p:cNvSpPr>
          <p:nvPr>
            <p:ph idx="1"/>
          </p:nvPr>
        </p:nvSpPr>
        <p:spPr>
          <a:xfrm>
            <a:off x="5238750" y="1370234"/>
            <a:ext cx="6312717" cy="4613995"/>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8A13C9E2-C57F-06DA-4A54-44EC1FD1A460}"/>
              </a:ext>
            </a:extLst>
          </p:cNvPr>
          <p:cNvSpPr>
            <a:spLocks noGrp="1"/>
          </p:cNvSpPr>
          <p:nvPr>
            <p:ph type="sldNum" sz="quarter" idx="10"/>
          </p:nvPr>
        </p:nvSpPr>
        <p:spPr/>
        <p:txBody>
          <a:bodyPr/>
          <a:lstStyle/>
          <a:p>
            <a:fld id="{58339581-759F-43B7-B47D-47F906F0E294}" type="slidenum">
              <a:rPr lang="en-US" smtClean="0"/>
              <a:pPr/>
              <a:t>‹#›</a:t>
            </a:fld>
            <a:endParaRPr lang="en-US" dirty="0"/>
          </a:p>
        </p:txBody>
      </p:sp>
      <p:cxnSp>
        <p:nvCxnSpPr>
          <p:cNvPr id="7" name="Straight Connector 6">
            <a:extLst>
              <a:ext uri="{FF2B5EF4-FFF2-40B4-BE49-F238E27FC236}">
                <a16:creationId xmlns:a16="http://schemas.microsoft.com/office/drawing/2014/main" id="{08FB92A9-BBB6-DE19-2FBA-A03B94602C8E}"/>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9684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Caption 2">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6E5814C-DBCD-480F-8B77-1393161851FD}"/>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6C4144E9-6F8E-44BB-89F1-D80A48A836CC}"/>
              </a:ext>
            </a:extLst>
          </p:cNvPr>
          <p:cNvSpPr>
            <a:spLocks noGrp="1"/>
          </p:cNvSpPr>
          <p:nvPr>
            <p:ph type="body" sz="half" idx="2"/>
          </p:nvPr>
        </p:nvSpPr>
        <p:spPr>
          <a:xfrm>
            <a:off x="635000" y="1370235"/>
            <a:ext cx="4476750" cy="46140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EEAE094E-9304-4478-A67E-2134D652F595}"/>
              </a:ext>
            </a:extLst>
          </p:cNvPr>
          <p:cNvSpPr>
            <a:spLocks noGrp="1"/>
          </p:cNvSpPr>
          <p:nvPr>
            <p:ph idx="1"/>
          </p:nvPr>
        </p:nvSpPr>
        <p:spPr>
          <a:xfrm>
            <a:off x="5238750" y="1370234"/>
            <a:ext cx="6312717" cy="4613995"/>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E3208C48-3163-E02B-A7D2-6010BC4C3120}"/>
              </a:ext>
            </a:extLst>
          </p:cNvPr>
          <p:cNvSpPr>
            <a:spLocks noGrp="1"/>
          </p:cNvSpPr>
          <p:nvPr>
            <p:ph type="sldNum" sz="quarter" idx="10"/>
          </p:nvPr>
        </p:nvSpPr>
        <p:spPr/>
        <p:txBody>
          <a:bodyPr/>
          <a:lstStyle/>
          <a:p>
            <a:fld id="{58339581-759F-43B7-B47D-47F906F0E294}" type="slidenum">
              <a:rPr lang="en-US" smtClean="0"/>
              <a:pPr/>
              <a:t>‹#›</a:t>
            </a:fld>
            <a:endParaRPr lang="en-US" dirty="0"/>
          </a:p>
        </p:txBody>
      </p:sp>
      <p:cxnSp>
        <p:nvCxnSpPr>
          <p:cNvPr id="7" name="Straight Connector 6">
            <a:extLst>
              <a:ext uri="{FF2B5EF4-FFF2-40B4-BE49-F238E27FC236}">
                <a16:creationId xmlns:a16="http://schemas.microsoft.com/office/drawing/2014/main" id="{E34E69C5-6D01-0C8B-63F9-FB74D6FBE2F4}"/>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9684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BABA731-4DB9-47CC-9934-D7E82AB8C431}"/>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7A55FF1-C48E-4E29-8841-200995988BB7}"/>
              </a:ext>
            </a:extLst>
          </p:cNvPr>
          <p:cNvSpPr>
            <a:spLocks noGrp="1"/>
          </p:cNvSpPr>
          <p:nvPr>
            <p:ph sz="half" idx="1"/>
          </p:nvPr>
        </p:nvSpPr>
        <p:spPr>
          <a:xfrm>
            <a:off x="635000" y="1366125"/>
            <a:ext cx="5397500" cy="463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3C6F4A9-C7F9-4886-A274-B689E9BF0D1F}"/>
              </a:ext>
            </a:extLst>
          </p:cNvPr>
          <p:cNvSpPr>
            <a:spLocks noGrp="1"/>
          </p:cNvSpPr>
          <p:nvPr>
            <p:ph sz="half" idx="2"/>
          </p:nvPr>
        </p:nvSpPr>
        <p:spPr>
          <a:xfrm>
            <a:off x="6159500" y="1366125"/>
            <a:ext cx="5397500" cy="463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91DB3028-8966-0007-B7C7-E55C4899BCB7}"/>
              </a:ext>
            </a:extLst>
          </p:cNvPr>
          <p:cNvSpPr>
            <a:spLocks noGrp="1"/>
          </p:cNvSpPr>
          <p:nvPr>
            <p:ph type="sldNum" sz="quarter" idx="10"/>
          </p:nvPr>
        </p:nvSpPr>
        <p:spPr/>
        <p:txBody>
          <a:bodyPr/>
          <a:lstStyle/>
          <a:p>
            <a:fld id="{58339581-759F-43B7-B47D-47F906F0E294}" type="slidenum">
              <a:rPr lang="en-US" smtClean="0"/>
              <a:pPr/>
              <a:t>‹#›</a:t>
            </a:fld>
            <a:endParaRPr lang="en-US" dirty="0"/>
          </a:p>
        </p:txBody>
      </p:sp>
      <p:cxnSp>
        <p:nvCxnSpPr>
          <p:cNvPr id="7" name="Straight Connector 6">
            <a:extLst>
              <a:ext uri="{FF2B5EF4-FFF2-40B4-BE49-F238E27FC236}">
                <a16:creationId xmlns:a16="http://schemas.microsoft.com/office/drawing/2014/main" id="{480C0688-50EB-FAB2-E433-B7FC28AB19F2}"/>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3421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1">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140D7D1-6100-45C1-8165-58E04C8EFBC4}"/>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568DE6A-4FF0-442F-BCE4-3CC8262025FD}"/>
              </a:ext>
            </a:extLst>
          </p:cNvPr>
          <p:cNvSpPr>
            <a:spLocks noGrp="1"/>
          </p:cNvSpPr>
          <p:nvPr>
            <p:ph type="body" idx="1"/>
          </p:nvPr>
        </p:nvSpPr>
        <p:spPr>
          <a:xfrm>
            <a:off x="635000" y="1381756"/>
            <a:ext cx="5397500" cy="428625"/>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B79123-B921-4566-9412-35B668E4025D}"/>
              </a:ext>
            </a:extLst>
          </p:cNvPr>
          <p:cNvSpPr>
            <a:spLocks noGrp="1"/>
          </p:cNvSpPr>
          <p:nvPr>
            <p:ph sz="half" idx="2"/>
          </p:nvPr>
        </p:nvSpPr>
        <p:spPr>
          <a:xfrm>
            <a:off x="635000" y="1917970"/>
            <a:ext cx="5397500" cy="4099834"/>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5B24AE4-59B8-4655-ABC7-B5D0D1E4B239}"/>
              </a:ext>
            </a:extLst>
          </p:cNvPr>
          <p:cNvSpPr>
            <a:spLocks noGrp="1"/>
          </p:cNvSpPr>
          <p:nvPr>
            <p:ph type="body" sz="quarter" idx="3"/>
          </p:nvPr>
        </p:nvSpPr>
        <p:spPr>
          <a:xfrm>
            <a:off x="6161859" y="1388832"/>
            <a:ext cx="5397500" cy="428625"/>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465078-7EA5-4350-B5F8-AF1612384D15}"/>
              </a:ext>
            </a:extLst>
          </p:cNvPr>
          <p:cNvSpPr>
            <a:spLocks noGrp="1"/>
          </p:cNvSpPr>
          <p:nvPr>
            <p:ph sz="quarter" idx="4"/>
          </p:nvPr>
        </p:nvSpPr>
        <p:spPr>
          <a:xfrm>
            <a:off x="6161859" y="1917969"/>
            <a:ext cx="5397500" cy="4099834"/>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3ACFE8AC-F22F-D26A-0FD3-2C6B94C44EED}"/>
              </a:ext>
            </a:extLst>
          </p:cNvPr>
          <p:cNvSpPr>
            <a:spLocks noGrp="1"/>
          </p:cNvSpPr>
          <p:nvPr>
            <p:ph type="sldNum" sz="quarter" idx="10"/>
          </p:nvPr>
        </p:nvSpPr>
        <p:spPr/>
        <p:txBody>
          <a:bodyPr/>
          <a:lstStyle/>
          <a:p>
            <a:fld id="{58339581-759F-43B7-B47D-47F906F0E294}" type="slidenum">
              <a:rPr lang="en-US" smtClean="0"/>
              <a:pPr/>
              <a:t>‹#›</a:t>
            </a:fld>
            <a:endParaRPr lang="en-US" dirty="0"/>
          </a:p>
        </p:txBody>
      </p:sp>
      <p:cxnSp>
        <p:nvCxnSpPr>
          <p:cNvPr id="9" name="Straight Connector 8">
            <a:extLst>
              <a:ext uri="{FF2B5EF4-FFF2-40B4-BE49-F238E27FC236}">
                <a16:creationId xmlns:a16="http://schemas.microsoft.com/office/drawing/2014/main" id="{0AFCBDFC-B2B7-4AC5-5284-05F7BF37BD53}"/>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6221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2">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140D7D1-6100-45C1-8165-58E04C8EFBC4}"/>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568DE6A-4FF0-442F-BCE4-3CC8262025FD}"/>
              </a:ext>
            </a:extLst>
          </p:cNvPr>
          <p:cNvSpPr>
            <a:spLocks noGrp="1"/>
          </p:cNvSpPr>
          <p:nvPr>
            <p:ph type="body" idx="1"/>
          </p:nvPr>
        </p:nvSpPr>
        <p:spPr>
          <a:xfrm>
            <a:off x="635000" y="1381756"/>
            <a:ext cx="5397500" cy="428625"/>
          </a:xfrm>
        </p:spPr>
        <p:txBody>
          <a:bodyPr anchor="b">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B79123-B921-4566-9412-35B668E4025D}"/>
              </a:ext>
            </a:extLst>
          </p:cNvPr>
          <p:cNvSpPr>
            <a:spLocks noGrp="1"/>
          </p:cNvSpPr>
          <p:nvPr>
            <p:ph sz="half" idx="2"/>
          </p:nvPr>
        </p:nvSpPr>
        <p:spPr>
          <a:xfrm>
            <a:off x="635000" y="1917970"/>
            <a:ext cx="5397500" cy="4099834"/>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5B24AE4-59B8-4655-ABC7-B5D0D1E4B239}"/>
              </a:ext>
            </a:extLst>
          </p:cNvPr>
          <p:cNvSpPr>
            <a:spLocks noGrp="1"/>
          </p:cNvSpPr>
          <p:nvPr>
            <p:ph type="body" sz="quarter" idx="3"/>
          </p:nvPr>
        </p:nvSpPr>
        <p:spPr>
          <a:xfrm>
            <a:off x="6161859" y="1388832"/>
            <a:ext cx="5397500" cy="428625"/>
          </a:xfrm>
        </p:spPr>
        <p:txBody>
          <a:bodyPr anchor="b">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465078-7EA5-4350-B5F8-AF1612384D15}"/>
              </a:ext>
            </a:extLst>
          </p:cNvPr>
          <p:cNvSpPr>
            <a:spLocks noGrp="1"/>
          </p:cNvSpPr>
          <p:nvPr>
            <p:ph sz="quarter" idx="4"/>
          </p:nvPr>
        </p:nvSpPr>
        <p:spPr>
          <a:xfrm>
            <a:off x="6161859" y="1917969"/>
            <a:ext cx="5397500" cy="4099834"/>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3B92732A-000F-6B93-9711-E0D9F0268A64}"/>
              </a:ext>
            </a:extLst>
          </p:cNvPr>
          <p:cNvSpPr>
            <a:spLocks noGrp="1"/>
          </p:cNvSpPr>
          <p:nvPr>
            <p:ph type="sldNum" sz="quarter" idx="10"/>
          </p:nvPr>
        </p:nvSpPr>
        <p:spPr/>
        <p:txBody>
          <a:bodyPr/>
          <a:lstStyle/>
          <a:p>
            <a:fld id="{58339581-759F-43B7-B47D-47F906F0E294}" type="slidenum">
              <a:rPr lang="en-US" smtClean="0"/>
              <a:pPr/>
              <a:t>‹#›</a:t>
            </a:fld>
            <a:endParaRPr lang="en-US" dirty="0"/>
          </a:p>
        </p:txBody>
      </p:sp>
      <p:cxnSp>
        <p:nvCxnSpPr>
          <p:cNvPr id="9" name="Straight Connector 8">
            <a:extLst>
              <a:ext uri="{FF2B5EF4-FFF2-40B4-BE49-F238E27FC236}">
                <a16:creationId xmlns:a16="http://schemas.microsoft.com/office/drawing/2014/main" id="{C077320B-CD24-C82A-85FC-1A13820B0D26}"/>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6221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 with Conten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BABA731-4DB9-47CC-9934-D7E82AB8C431}"/>
              </a:ext>
            </a:extLst>
          </p:cNvPr>
          <p:cNvSpPr>
            <a:spLocks noGrp="1"/>
          </p:cNvSpPr>
          <p:nvPr>
            <p:ph type="title"/>
          </p:nvPr>
        </p:nvSpPr>
        <p:spPr>
          <a:xfrm>
            <a:off x="635002" y="400540"/>
            <a:ext cx="5629611" cy="825500"/>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7A55FF1-C48E-4E29-8841-200995988BB7}"/>
              </a:ext>
            </a:extLst>
          </p:cNvPr>
          <p:cNvSpPr>
            <a:spLocks noGrp="1"/>
          </p:cNvSpPr>
          <p:nvPr>
            <p:ph sz="half" idx="1"/>
          </p:nvPr>
        </p:nvSpPr>
        <p:spPr>
          <a:xfrm>
            <a:off x="634999" y="1366125"/>
            <a:ext cx="5629611" cy="463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a:extLst>
              <a:ext uri="{FF2B5EF4-FFF2-40B4-BE49-F238E27FC236}">
                <a16:creationId xmlns:a16="http://schemas.microsoft.com/office/drawing/2014/main" id="{793BACE2-2C9D-437E-AF18-D0D7A917BBBB}"/>
              </a:ext>
            </a:extLst>
          </p:cNvPr>
          <p:cNvSpPr>
            <a:spLocks noGrp="1"/>
          </p:cNvSpPr>
          <p:nvPr>
            <p:ph type="pic" sz="quarter" idx="13"/>
          </p:nvPr>
        </p:nvSpPr>
        <p:spPr>
          <a:xfrm>
            <a:off x="6901679" y="0"/>
            <a:ext cx="4649787" cy="6858000"/>
          </a:xfrm>
        </p:spPr>
        <p:txBody>
          <a:bodyPr/>
          <a:lstStyle/>
          <a:p>
            <a:r>
              <a:rPr lang="en-US"/>
              <a:t>Click icon to add picture</a:t>
            </a:r>
          </a:p>
        </p:txBody>
      </p:sp>
      <p:cxnSp>
        <p:nvCxnSpPr>
          <p:cNvPr id="13" name="Straight Connector 12">
            <a:extLst>
              <a:ext uri="{FF2B5EF4-FFF2-40B4-BE49-F238E27FC236}">
                <a16:creationId xmlns:a16="http://schemas.microsoft.com/office/drawing/2014/main" id="{0C95CD02-B303-4FCE-B473-69AFDA9826D9}"/>
              </a:ext>
              <a:ext uri="{C183D7F6-B498-43B3-948B-1728B52AA6E4}">
                <adec:decorative xmlns:adec="http://schemas.microsoft.com/office/drawing/2017/decorative" val="1"/>
              </a:ext>
            </a:extLst>
          </p:cNvPr>
          <p:cNvCxnSpPr>
            <a:cxnSpLocks/>
          </p:cNvCxnSpPr>
          <p:nvPr userDrawn="1"/>
        </p:nvCxnSpPr>
        <p:spPr>
          <a:xfrm>
            <a:off x="660728" y="1226040"/>
            <a:ext cx="5603885"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0F50A451-38B2-42F8-4937-E2E5C8FC21A7}"/>
              </a:ext>
            </a:extLst>
          </p:cNvPr>
          <p:cNvSpPr>
            <a:spLocks noGrp="1"/>
          </p:cNvSpPr>
          <p:nvPr>
            <p:ph type="sldNum" sz="quarter" idx="14"/>
          </p:nvPr>
        </p:nvSpPr>
        <p:spPr/>
        <p:txBody>
          <a:bodyPr/>
          <a:lstStyle/>
          <a:p>
            <a:fld id="{58339581-759F-43B7-B47D-47F906F0E294}" type="slidenum">
              <a:rPr lang="en-US" smtClean="0"/>
              <a:pPr/>
              <a:t>‹#›</a:t>
            </a:fld>
            <a:endParaRPr lang="en-US" dirty="0"/>
          </a:p>
        </p:txBody>
      </p:sp>
    </p:spTree>
    <p:extLst>
      <p:ext uri="{BB962C8B-B14F-4D97-AF65-F5344CB8AC3E}">
        <p14:creationId xmlns:p14="http://schemas.microsoft.com/office/powerpoint/2010/main" val="1635945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esenter Slide">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140D7D1-6100-45C1-8165-58E04C8EFBC4}"/>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568DE6A-4FF0-442F-BCE4-3CC8262025FD}"/>
              </a:ext>
            </a:extLst>
          </p:cNvPr>
          <p:cNvSpPr>
            <a:spLocks noGrp="1"/>
          </p:cNvSpPr>
          <p:nvPr>
            <p:ph type="body" idx="1" hasCustomPrompt="1"/>
          </p:nvPr>
        </p:nvSpPr>
        <p:spPr>
          <a:xfrm>
            <a:off x="1728216" y="1388831"/>
            <a:ext cx="4251960" cy="428625"/>
          </a:xfrm>
        </p:spPr>
        <p:txBody>
          <a:bodyPr anchor="b">
            <a:normAutofit/>
          </a:bodyPr>
          <a:lstStyle>
            <a:lvl1pPr marL="0" indent="0" algn="ctr">
              <a:buNone/>
              <a:defRPr sz="21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Presenter name</a:t>
            </a:r>
          </a:p>
        </p:txBody>
      </p:sp>
      <p:sp>
        <p:nvSpPr>
          <p:cNvPr id="4" name="Content Placeholder 3">
            <a:extLst>
              <a:ext uri="{FF2B5EF4-FFF2-40B4-BE49-F238E27FC236}">
                <a16:creationId xmlns:a16="http://schemas.microsoft.com/office/drawing/2014/main" id="{86B79123-B921-4566-9412-35B668E4025D}"/>
              </a:ext>
            </a:extLst>
          </p:cNvPr>
          <p:cNvSpPr>
            <a:spLocks noGrp="1"/>
          </p:cNvSpPr>
          <p:nvPr>
            <p:ph sz="half" idx="2"/>
          </p:nvPr>
        </p:nvSpPr>
        <p:spPr>
          <a:xfrm>
            <a:off x="2482596" y="2643527"/>
            <a:ext cx="2743200" cy="3273552"/>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5B24AE4-59B8-4655-ABC7-B5D0D1E4B239}"/>
              </a:ext>
            </a:extLst>
          </p:cNvPr>
          <p:cNvSpPr>
            <a:spLocks noGrp="1"/>
          </p:cNvSpPr>
          <p:nvPr>
            <p:ph type="body" sz="quarter" idx="3" hasCustomPrompt="1"/>
          </p:nvPr>
        </p:nvSpPr>
        <p:spPr>
          <a:xfrm>
            <a:off x="6345936" y="1388832"/>
            <a:ext cx="4251960" cy="428625"/>
          </a:xfrm>
        </p:spPr>
        <p:txBody>
          <a:bodyPr anchor="b">
            <a:normAutofit/>
          </a:bodyPr>
          <a:lstStyle>
            <a:lvl1pPr marL="0" indent="0" algn="ctr">
              <a:buNone/>
              <a:defRPr sz="21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Presenter name</a:t>
            </a:r>
          </a:p>
        </p:txBody>
      </p:sp>
      <p:sp>
        <p:nvSpPr>
          <p:cNvPr id="6" name="Content Placeholder 5">
            <a:extLst>
              <a:ext uri="{FF2B5EF4-FFF2-40B4-BE49-F238E27FC236}">
                <a16:creationId xmlns:a16="http://schemas.microsoft.com/office/drawing/2014/main" id="{5B465078-7EA5-4350-B5F8-AF1612384D15}"/>
              </a:ext>
            </a:extLst>
          </p:cNvPr>
          <p:cNvSpPr>
            <a:spLocks noGrp="1"/>
          </p:cNvSpPr>
          <p:nvPr>
            <p:ph sz="quarter" idx="4"/>
          </p:nvPr>
        </p:nvSpPr>
        <p:spPr>
          <a:xfrm>
            <a:off x="7100316" y="2643527"/>
            <a:ext cx="2743200" cy="3273552"/>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a:extLst>
              <a:ext uri="{FF2B5EF4-FFF2-40B4-BE49-F238E27FC236}">
                <a16:creationId xmlns:a16="http://schemas.microsoft.com/office/drawing/2014/main" id="{4860FDF3-034D-4CC2-AEB2-820150319C18}"/>
              </a:ext>
            </a:extLst>
          </p:cNvPr>
          <p:cNvSpPr>
            <a:spLocks noGrp="1"/>
          </p:cNvSpPr>
          <p:nvPr>
            <p:ph type="body" idx="14" hasCustomPrompt="1"/>
          </p:nvPr>
        </p:nvSpPr>
        <p:spPr>
          <a:xfrm>
            <a:off x="1728216" y="1819815"/>
            <a:ext cx="4251960" cy="684846"/>
          </a:xfrm>
        </p:spPr>
        <p:txBody>
          <a:bodyPr anchor="t">
            <a:normAutofit/>
          </a:bodyPr>
          <a:lstStyle>
            <a:lvl1pPr marL="0" indent="0" algn="ctr">
              <a:buNone/>
              <a:defRPr sz="21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 and organization</a:t>
            </a:r>
          </a:p>
        </p:txBody>
      </p:sp>
      <p:sp>
        <p:nvSpPr>
          <p:cNvPr id="13" name="Text Placeholder 4">
            <a:extLst>
              <a:ext uri="{FF2B5EF4-FFF2-40B4-BE49-F238E27FC236}">
                <a16:creationId xmlns:a16="http://schemas.microsoft.com/office/drawing/2014/main" id="{E7B0532B-F2C7-4254-A712-4EF9EDB5A28B}"/>
              </a:ext>
            </a:extLst>
          </p:cNvPr>
          <p:cNvSpPr>
            <a:spLocks noGrp="1"/>
          </p:cNvSpPr>
          <p:nvPr>
            <p:ph type="body" sz="quarter" idx="15" hasCustomPrompt="1"/>
          </p:nvPr>
        </p:nvSpPr>
        <p:spPr>
          <a:xfrm>
            <a:off x="6345936" y="1819816"/>
            <a:ext cx="4251960" cy="684845"/>
          </a:xfrm>
        </p:spPr>
        <p:txBody>
          <a:bodyPr anchor="t">
            <a:normAutofit/>
          </a:bodyPr>
          <a:lstStyle>
            <a:lvl1pPr marL="0" indent="0" algn="ctr">
              <a:buNone/>
              <a:defRPr sz="21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 and organization</a:t>
            </a:r>
          </a:p>
        </p:txBody>
      </p:sp>
      <p:sp>
        <p:nvSpPr>
          <p:cNvPr id="7" name="Slide Number Placeholder 6">
            <a:extLst>
              <a:ext uri="{FF2B5EF4-FFF2-40B4-BE49-F238E27FC236}">
                <a16:creationId xmlns:a16="http://schemas.microsoft.com/office/drawing/2014/main" id="{C87076A2-458D-6096-8AE3-D8FFF0EE46E5}"/>
              </a:ext>
            </a:extLst>
          </p:cNvPr>
          <p:cNvSpPr>
            <a:spLocks noGrp="1"/>
          </p:cNvSpPr>
          <p:nvPr>
            <p:ph type="sldNum" sz="quarter" idx="16"/>
          </p:nvPr>
        </p:nvSpPr>
        <p:spPr/>
        <p:txBody>
          <a:bodyPr/>
          <a:lstStyle/>
          <a:p>
            <a:fld id="{58339581-759F-43B7-B47D-47F906F0E294}" type="slidenum">
              <a:rPr lang="en-US" smtClean="0"/>
              <a:pPr/>
              <a:t>‹#›</a:t>
            </a:fld>
            <a:endParaRPr lang="en-US" dirty="0"/>
          </a:p>
        </p:txBody>
      </p:sp>
      <p:cxnSp>
        <p:nvCxnSpPr>
          <p:cNvPr id="8" name="Straight Connector 7">
            <a:extLst>
              <a:ext uri="{FF2B5EF4-FFF2-40B4-BE49-F238E27FC236}">
                <a16:creationId xmlns:a16="http://schemas.microsoft.com/office/drawing/2014/main" id="{2659EAA6-3A6E-4A71-4CB2-C0FCCB967292}"/>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252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our Content Slide 1">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6E5814C-DBCD-480F-8B77-1393161851FD}"/>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endParaRPr lang="en-US" dirty="0"/>
          </a:p>
        </p:txBody>
      </p:sp>
      <p:sp>
        <p:nvSpPr>
          <p:cNvPr id="3" name="Content Placeholder 1">
            <a:extLst>
              <a:ext uri="{FF2B5EF4-FFF2-40B4-BE49-F238E27FC236}">
                <a16:creationId xmlns:a16="http://schemas.microsoft.com/office/drawing/2014/main" id="{EEAE094E-9304-4478-A67E-2134D652F595}"/>
              </a:ext>
            </a:extLst>
          </p:cNvPr>
          <p:cNvSpPr>
            <a:spLocks noGrp="1"/>
          </p:cNvSpPr>
          <p:nvPr>
            <p:ph idx="1"/>
          </p:nvPr>
        </p:nvSpPr>
        <p:spPr>
          <a:xfrm>
            <a:off x="635000" y="1371600"/>
            <a:ext cx="5394813"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a:extLst>
              <a:ext uri="{FF2B5EF4-FFF2-40B4-BE49-F238E27FC236}">
                <a16:creationId xmlns:a16="http://schemas.microsoft.com/office/drawing/2014/main" id="{118DBB5B-C021-463D-9F7D-8D7F1C3D4078}"/>
              </a:ext>
            </a:extLst>
          </p:cNvPr>
          <p:cNvSpPr>
            <a:spLocks noGrp="1"/>
          </p:cNvSpPr>
          <p:nvPr>
            <p:ph idx="14"/>
          </p:nvPr>
        </p:nvSpPr>
        <p:spPr>
          <a:xfrm>
            <a:off x="6157682" y="1371598"/>
            <a:ext cx="5393783"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5">
            <a:extLst>
              <a:ext uri="{FF2B5EF4-FFF2-40B4-BE49-F238E27FC236}">
                <a16:creationId xmlns:a16="http://schemas.microsoft.com/office/drawing/2014/main" id="{649EA717-9556-46C5-8A82-A04A2BC7DE98}"/>
              </a:ext>
            </a:extLst>
          </p:cNvPr>
          <p:cNvSpPr>
            <a:spLocks noGrp="1"/>
          </p:cNvSpPr>
          <p:nvPr>
            <p:ph idx="16"/>
          </p:nvPr>
        </p:nvSpPr>
        <p:spPr>
          <a:xfrm>
            <a:off x="635001" y="3679382"/>
            <a:ext cx="539481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7">
            <a:extLst>
              <a:ext uri="{FF2B5EF4-FFF2-40B4-BE49-F238E27FC236}">
                <a16:creationId xmlns:a16="http://schemas.microsoft.com/office/drawing/2014/main" id="{8BA796A1-3295-44D2-A897-A47A9095FCB4}"/>
              </a:ext>
            </a:extLst>
          </p:cNvPr>
          <p:cNvSpPr>
            <a:spLocks noGrp="1"/>
          </p:cNvSpPr>
          <p:nvPr>
            <p:ph idx="18"/>
          </p:nvPr>
        </p:nvSpPr>
        <p:spPr>
          <a:xfrm>
            <a:off x="6157683" y="3679380"/>
            <a:ext cx="539378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6F15722D-7B6E-1E74-6BB1-E8EDEEF53170}"/>
              </a:ext>
            </a:extLst>
          </p:cNvPr>
          <p:cNvSpPr>
            <a:spLocks noGrp="1"/>
          </p:cNvSpPr>
          <p:nvPr>
            <p:ph type="sldNum" sz="quarter" idx="19"/>
          </p:nvPr>
        </p:nvSpPr>
        <p:spPr/>
        <p:txBody>
          <a:bodyPr/>
          <a:lstStyle/>
          <a:p>
            <a:fld id="{58339581-759F-43B7-B47D-47F906F0E294}" type="slidenum">
              <a:rPr lang="en-US" smtClean="0"/>
              <a:pPr/>
              <a:t>‹#›</a:t>
            </a:fld>
            <a:endParaRPr lang="en-US" dirty="0"/>
          </a:p>
        </p:txBody>
      </p:sp>
      <p:cxnSp>
        <p:nvCxnSpPr>
          <p:cNvPr id="5" name="Straight Connector 4">
            <a:extLst>
              <a:ext uri="{FF2B5EF4-FFF2-40B4-BE49-F238E27FC236}">
                <a16:creationId xmlns:a16="http://schemas.microsoft.com/office/drawing/2014/main" id="{855995D3-7E28-1A40-4985-90A27F0E22C7}"/>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7798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our Content Slide 2">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6E5814C-DBCD-480F-8B77-1393161851FD}"/>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endParaRPr lang="en-US" dirty="0"/>
          </a:p>
        </p:txBody>
      </p:sp>
      <p:sp>
        <p:nvSpPr>
          <p:cNvPr id="3" name="Content Placeholder 1">
            <a:extLst>
              <a:ext uri="{FF2B5EF4-FFF2-40B4-BE49-F238E27FC236}">
                <a16:creationId xmlns:a16="http://schemas.microsoft.com/office/drawing/2014/main" id="{EEAE094E-9304-4478-A67E-2134D652F595}"/>
              </a:ext>
            </a:extLst>
          </p:cNvPr>
          <p:cNvSpPr>
            <a:spLocks noGrp="1"/>
          </p:cNvSpPr>
          <p:nvPr>
            <p:ph idx="1"/>
          </p:nvPr>
        </p:nvSpPr>
        <p:spPr>
          <a:xfrm>
            <a:off x="635000" y="1371600"/>
            <a:ext cx="5394813" cy="2199817"/>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a:extLst>
              <a:ext uri="{FF2B5EF4-FFF2-40B4-BE49-F238E27FC236}">
                <a16:creationId xmlns:a16="http://schemas.microsoft.com/office/drawing/2014/main" id="{118DBB5B-C021-463D-9F7D-8D7F1C3D4078}"/>
              </a:ext>
            </a:extLst>
          </p:cNvPr>
          <p:cNvSpPr>
            <a:spLocks noGrp="1"/>
          </p:cNvSpPr>
          <p:nvPr>
            <p:ph idx="14"/>
          </p:nvPr>
        </p:nvSpPr>
        <p:spPr>
          <a:xfrm>
            <a:off x="6157682" y="1371598"/>
            <a:ext cx="5393783" cy="2199817"/>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5">
            <a:extLst>
              <a:ext uri="{FF2B5EF4-FFF2-40B4-BE49-F238E27FC236}">
                <a16:creationId xmlns:a16="http://schemas.microsoft.com/office/drawing/2014/main" id="{649EA717-9556-46C5-8A82-A04A2BC7DE98}"/>
              </a:ext>
            </a:extLst>
          </p:cNvPr>
          <p:cNvSpPr>
            <a:spLocks noGrp="1"/>
          </p:cNvSpPr>
          <p:nvPr>
            <p:ph idx="16"/>
          </p:nvPr>
        </p:nvSpPr>
        <p:spPr>
          <a:xfrm>
            <a:off x="635001" y="3679382"/>
            <a:ext cx="5394812" cy="2199817"/>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7">
            <a:extLst>
              <a:ext uri="{FF2B5EF4-FFF2-40B4-BE49-F238E27FC236}">
                <a16:creationId xmlns:a16="http://schemas.microsoft.com/office/drawing/2014/main" id="{8BA796A1-3295-44D2-A897-A47A9095FCB4}"/>
              </a:ext>
            </a:extLst>
          </p:cNvPr>
          <p:cNvSpPr>
            <a:spLocks noGrp="1"/>
          </p:cNvSpPr>
          <p:nvPr>
            <p:ph idx="18"/>
          </p:nvPr>
        </p:nvSpPr>
        <p:spPr>
          <a:xfrm>
            <a:off x="6157683" y="3679380"/>
            <a:ext cx="5393782" cy="2199817"/>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EFA879A4-6B20-8DF2-F5C3-ADBAC0844701}"/>
              </a:ext>
            </a:extLst>
          </p:cNvPr>
          <p:cNvSpPr>
            <a:spLocks noGrp="1"/>
          </p:cNvSpPr>
          <p:nvPr>
            <p:ph type="sldNum" sz="quarter" idx="19"/>
          </p:nvPr>
        </p:nvSpPr>
        <p:spPr/>
        <p:txBody>
          <a:bodyPr/>
          <a:lstStyle/>
          <a:p>
            <a:fld id="{58339581-759F-43B7-B47D-47F906F0E294}" type="slidenum">
              <a:rPr lang="en-US" smtClean="0"/>
              <a:pPr/>
              <a:t>‹#›</a:t>
            </a:fld>
            <a:endParaRPr lang="en-US" dirty="0"/>
          </a:p>
        </p:txBody>
      </p:sp>
      <p:cxnSp>
        <p:nvCxnSpPr>
          <p:cNvPr id="5" name="Straight Connector 4">
            <a:extLst>
              <a:ext uri="{FF2B5EF4-FFF2-40B4-BE49-F238E27FC236}">
                <a16:creationId xmlns:a16="http://schemas.microsoft.com/office/drawing/2014/main" id="{D4D01346-989D-90F9-A017-8D976002F845}"/>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7798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FCB625F4-5032-11B0-B9E0-690632359ACC}"/>
              </a:ext>
              <a:ext uri="{C183D7F6-B498-43B3-948B-1728B52AA6E4}">
                <adec:decorative xmlns:adec="http://schemas.microsoft.com/office/drawing/2017/decorative" val="1"/>
              </a:ext>
            </a:extLst>
          </p:cNvPr>
          <p:cNvSpPr/>
          <p:nvPr userDrawn="1"/>
        </p:nvSpPr>
        <p:spPr>
          <a:xfrm>
            <a:off x="-712" y="1751553"/>
            <a:ext cx="12192737" cy="933949"/>
          </a:xfrm>
          <a:custGeom>
            <a:avLst/>
            <a:gdLst>
              <a:gd name="connsiteX0" fmla="*/ 9151699 w 12192000"/>
              <a:gd name="connsiteY0" fmla="*/ 0 h 931130"/>
              <a:gd name="connsiteX1" fmla="*/ 12192000 w 12192000"/>
              <a:gd name="connsiteY1" fmla="*/ 0 h 931130"/>
              <a:gd name="connsiteX2" fmla="*/ 12192000 w 12192000"/>
              <a:gd name="connsiteY2" fmla="*/ 931130 h 931130"/>
              <a:gd name="connsiteX3" fmla="*/ 9079495 w 12192000"/>
              <a:gd name="connsiteY3" fmla="*/ 931130 h 931130"/>
              <a:gd name="connsiteX4" fmla="*/ 9092191 w 12192000"/>
              <a:gd name="connsiteY4" fmla="*/ 904776 h 931130"/>
              <a:gd name="connsiteX5" fmla="*/ 9202875 w 12192000"/>
              <a:gd name="connsiteY5" fmla="*/ 356536 h 931130"/>
              <a:gd name="connsiteX6" fmla="*/ 9174260 w 12192000"/>
              <a:gd name="connsiteY6" fmla="*/ 72680 h 931130"/>
              <a:gd name="connsiteX7" fmla="*/ 0 w 12192000"/>
              <a:gd name="connsiteY7" fmla="*/ 0 h 931130"/>
              <a:gd name="connsiteX8" fmla="*/ 3213648 w 12192000"/>
              <a:gd name="connsiteY8" fmla="*/ 0 h 931130"/>
              <a:gd name="connsiteX9" fmla="*/ 3191086 w 12192000"/>
              <a:gd name="connsiteY9" fmla="*/ 72680 h 931130"/>
              <a:gd name="connsiteX10" fmla="*/ 3162471 w 12192000"/>
              <a:gd name="connsiteY10" fmla="*/ 356536 h 931130"/>
              <a:gd name="connsiteX11" fmla="*/ 3273156 w 12192000"/>
              <a:gd name="connsiteY11" fmla="*/ 904776 h 931130"/>
              <a:gd name="connsiteX12" fmla="*/ 3285851 w 12192000"/>
              <a:gd name="connsiteY12" fmla="*/ 931130 h 931130"/>
              <a:gd name="connsiteX13" fmla="*/ 0 w 12192000"/>
              <a:gd name="connsiteY13" fmla="*/ 931130 h 931130"/>
              <a:gd name="connsiteX0" fmla="*/ 9151699 w 12192000"/>
              <a:gd name="connsiteY0" fmla="*/ 6350 h 937480"/>
              <a:gd name="connsiteX1" fmla="*/ 12192000 w 12192000"/>
              <a:gd name="connsiteY1" fmla="*/ 6350 h 937480"/>
              <a:gd name="connsiteX2" fmla="*/ 12192000 w 12192000"/>
              <a:gd name="connsiteY2" fmla="*/ 937480 h 937480"/>
              <a:gd name="connsiteX3" fmla="*/ 9079495 w 12192000"/>
              <a:gd name="connsiteY3" fmla="*/ 937480 h 937480"/>
              <a:gd name="connsiteX4" fmla="*/ 9092191 w 12192000"/>
              <a:gd name="connsiteY4" fmla="*/ 911126 h 937480"/>
              <a:gd name="connsiteX5" fmla="*/ 9202875 w 12192000"/>
              <a:gd name="connsiteY5" fmla="*/ 362886 h 937480"/>
              <a:gd name="connsiteX6" fmla="*/ 9174260 w 12192000"/>
              <a:gd name="connsiteY6" fmla="*/ 79030 h 937480"/>
              <a:gd name="connsiteX7" fmla="*/ 9151699 w 12192000"/>
              <a:gd name="connsiteY7" fmla="*/ 6350 h 937480"/>
              <a:gd name="connsiteX8" fmla="*/ 38100 w 12192000"/>
              <a:gd name="connsiteY8" fmla="*/ 0 h 937480"/>
              <a:gd name="connsiteX9" fmla="*/ 3213648 w 12192000"/>
              <a:gd name="connsiteY9" fmla="*/ 6350 h 937480"/>
              <a:gd name="connsiteX10" fmla="*/ 3191086 w 12192000"/>
              <a:gd name="connsiteY10" fmla="*/ 79030 h 937480"/>
              <a:gd name="connsiteX11" fmla="*/ 3162471 w 12192000"/>
              <a:gd name="connsiteY11" fmla="*/ 362886 h 937480"/>
              <a:gd name="connsiteX12" fmla="*/ 3273156 w 12192000"/>
              <a:gd name="connsiteY12" fmla="*/ 911126 h 937480"/>
              <a:gd name="connsiteX13" fmla="*/ 3285851 w 12192000"/>
              <a:gd name="connsiteY13" fmla="*/ 937480 h 937480"/>
              <a:gd name="connsiteX14" fmla="*/ 0 w 12192000"/>
              <a:gd name="connsiteY14" fmla="*/ 937480 h 937480"/>
              <a:gd name="connsiteX15" fmla="*/ 38100 w 12192000"/>
              <a:gd name="connsiteY15" fmla="*/ 0 h 937480"/>
              <a:gd name="connsiteX0" fmla="*/ 9113599 w 12153900"/>
              <a:gd name="connsiteY0" fmla="*/ 6350 h 937480"/>
              <a:gd name="connsiteX1" fmla="*/ 12153900 w 12153900"/>
              <a:gd name="connsiteY1" fmla="*/ 6350 h 937480"/>
              <a:gd name="connsiteX2" fmla="*/ 12153900 w 12153900"/>
              <a:gd name="connsiteY2" fmla="*/ 937480 h 937480"/>
              <a:gd name="connsiteX3" fmla="*/ 9041395 w 12153900"/>
              <a:gd name="connsiteY3" fmla="*/ 937480 h 937480"/>
              <a:gd name="connsiteX4" fmla="*/ 9054091 w 12153900"/>
              <a:gd name="connsiteY4" fmla="*/ 911126 h 937480"/>
              <a:gd name="connsiteX5" fmla="*/ 9164775 w 12153900"/>
              <a:gd name="connsiteY5" fmla="*/ 362886 h 937480"/>
              <a:gd name="connsiteX6" fmla="*/ 9136160 w 12153900"/>
              <a:gd name="connsiteY6" fmla="*/ 79030 h 937480"/>
              <a:gd name="connsiteX7" fmla="*/ 9113599 w 12153900"/>
              <a:gd name="connsiteY7" fmla="*/ 6350 h 937480"/>
              <a:gd name="connsiteX8" fmla="*/ 0 w 12153900"/>
              <a:gd name="connsiteY8" fmla="*/ 0 h 937480"/>
              <a:gd name="connsiteX9" fmla="*/ 3175548 w 12153900"/>
              <a:gd name="connsiteY9" fmla="*/ 6350 h 937480"/>
              <a:gd name="connsiteX10" fmla="*/ 3152986 w 12153900"/>
              <a:gd name="connsiteY10" fmla="*/ 79030 h 937480"/>
              <a:gd name="connsiteX11" fmla="*/ 3124371 w 12153900"/>
              <a:gd name="connsiteY11" fmla="*/ 362886 h 937480"/>
              <a:gd name="connsiteX12" fmla="*/ 3235056 w 12153900"/>
              <a:gd name="connsiteY12" fmla="*/ 911126 h 937480"/>
              <a:gd name="connsiteX13" fmla="*/ 3247751 w 12153900"/>
              <a:gd name="connsiteY13" fmla="*/ 937480 h 937480"/>
              <a:gd name="connsiteX14" fmla="*/ 12700 w 12153900"/>
              <a:gd name="connsiteY14" fmla="*/ 931130 h 937480"/>
              <a:gd name="connsiteX15" fmla="*/ 0 w 12153900"/>
              <a:gd name="connsiteY15" fmla="*/ 0 h 937480"/>
              <a:gd name="connsiteX0" fmla="*/ 9119949 w 12160250"/>
              <a:gd name="connsiteY0" fmla="*/ 6350 h 937480"/>
              <a:gd name="connsiteX1" fmla="*/ 12160250 w 12160250"/>
              <a:gd name="connsiteY1" fmla="*/ 6350 h 937480"/>
              <a:gd name="connsiteX2" fmla="*/ 12160250 w 12160250"/>
              <a:gd name="connsiteY2" fmla="*/ 937480 h 937480"/>
              <a:gd name="connsiteX3" fmla="*/ 9047745 w 12160250"/>
              <a:gd name="connsiteY3" fmla="*/ 937480 h 937480"/>
              <a:gd name="connsiteX4" fmla="*/ 9060441 w 12160250"/>
              <a:gd name="connsiteY4" fmla="*/ 911126 h 937480"/>
              <a:gd name="connsiteX5" fmla="*/ 9171125 w 12160250"/>
              <a:gd name="connsiteY5" fmla="*/ 362886 h 937480"/>
              <a:gd name="connsiteX6" fmla="*/ 9142510 w 12160250"/>
              <a:gd name="connsiteY6" fmla="*/ 79030 h 937480"/>
              <a:gd name="connsiteX7" fmla="*/ 9119949 w 12160250"/>
              <a:gd name="connsiteY7" fmla="*/ 6350 h 937480"/>
              <a:gd name="connsiteX8" fmla="*/ 6350 w 12160250"/>
              <a:gd name="connsiteY8" fmla="*/ 0 h 937480"/>
              <a:gd name="connsiteX9" fmla="*/ 3181898 w 12160250"/>
              <a:gd name="connsiteY9" fmla="*/ 6350 h 937480"/>
              <a:gd name="connsiteX10" fmla="*/ 3159336 w 12160250"/>
              <a:gd name="connsiteY10" fmla="*/ 79030 h 937480"/>
              <a:gd name="connsiteX11" fmla="*/ 3130721 w 12160250"/>
              <a:gd name="connsiteY11" fmla="*/ 362886 h 937480"/>
              <a:gd name="connsiteX12" fmla="*/ 3241406 w 12160250"/>
              <a:gd name="connsiteY12" fmla="*/ 911126 h 937480"/>
              <a:gd name="connsiteX13" fmla="*/ 3254101 w 12160250"/>
              <a:gd name="connsiteY13" fmla="*/ 937480 h 937480"/>
              <a:gd name="connsiteX14" fmla="*/ 0 w 12160250"/>
              <a:gd name="connsiteY14" fmla="*/ 931130 h 937480"/>
              <a:gd name="connsiteX15" fmla="*/ 6350 w 12160250"/>
              <a:gd name="connsiteY15" fmla="*/ 0 h 937480"/>
              <a:gd name="connsiteX0" fmla="*/ 9127722 w 12168023"/>
              <a:gd name="connsiteY0" fmla="*/ 2819 h 933949"/>
              <a:gd name="connsiteX1" fmla="*/ 12168023 w 12168023"/>
              <a:gd name="connsiteY1" fmla="*/ 2819 h 933949"/>
              <a:gd name="connsiteX2" fmla="*/ 12168023 w 12168023"/>
              <a:gd name="connsiteY2" fmla="*/ 933949 h 933949"/>
              <a:gd name="connsiteX3" fmla="*/ 9055518 w 12168023"/>
              <a:gd name="connsiteY3" fmla="*/ 933949 h 933949"/>
              <a:gd name="connsiteX4" fmla="*/ 9068214 w 12168023"/>
              <a:gd name="connsiteY4" fmla="*/ 907595 h 933949"/>
              <a:gd name="connsiteX5" fmla="*/ 9178898 w 12168023"/>
              <a:gd name="connsiteY5" fmla="*/ 359355 h 933949"/>
              <a:gd name="connsiteX6" fmla="*/ 9150283 w 12168023"/>
              <a:gd name="connsiteY6" fmla="*/ 75499 h 933949"/>
              <a:gd name="connsiteX7" fmla="*/ 9127722 w 12168023"/>
              <a:gd name="connsiteY7" fmla="*/ 2819 h 933949"/>
              <a:gd name="connsiteX8" fmla="*/ 0 w 12168023"/>
              <a:gd name="connsiteY8" fmla="*/ 0 h 933949"/>
              <a:gd name="connsiteX9" fmla="*/ 3189671 w 12168023"/>
              <a:gd name="connsiteY9" fmla="*/ 2819 h 933949"/>
              <a:gd name="connsiteX10" fmla="*/ 3167109 w 12168023"/>
              <a:gd name="connsiteY10" fmla="*/ 75499 h 933949"/>
              <a:gd name="connsiteX11" fmla="*/ 3138494 w 12168023"/>
              <a:gd name="connsiteY11" fmla="*/ 359355 h 933949"/>
              <a:gd name="connsiteX12" fmla="*/ 3249179 w 12168023"/>
              <a:gd name="connsiteY12" fmla="*/ 907595 h 933949"/>
              <a:gd name="connsiteX13" fmla="*/ 3261874 w 12168023"/>
              <a:gd name="connsiteY13" fmla="*/ 933949 h 933949"/>
              <a:gd name="connsiteX14" fmla="*/ 7773 w 12168023"/>
              <a:gd name="connsiteY14" fmla="*/ 927599 h 933949"/>
              <a:gd name="connsiteX15" fmla="*/ 0 w 12168023"/>
              <a:gd name="connsiteY15" fmla="*/ 0 h 933949"/>
              <a:gd name="connsiteX0" fmla="*/ 9120661 w 12160962"/>
              <a:gd name="connsiteY0" fmla="*/ 2819 h 933949"/>
              <a:gd name="connsiteX1" fmla="*/ 12160962 w 12160962"/>
              <a:gd name="connsiteY1" fmla="*/ 2819 h 933949"/>
              <a:gd name="connsiteX2" fmla="*/ 12160962 w 12160962"/>
              <a:gd name="connsiteY2" fmla="*/ 933949 h 933949"/>
              <a:gd name="connsiteX3" fmla="*/ 9048457 w 12160962"/>
              <a:gd name="connsiteY3" fmla="*/ 933949 h 933949"/>
              <a:gd name="connsiteX4" fmla="*/ 9061153 w 12160962"/>
              <a:gd name="connsiteY4" fmla="*/ 907595 h 933949"/>
              <a:gd name="connsiteX5" fmla="*/ 9171837 w 12160962"/>
              <a:gd name="connsiteY5" fmla="*/ 359355 h 933949"/>
              <a:gd name="connsiteX6" fmla="*/ 9143222 w 12160962"/>
              <a:gd name="connsiteY6" fmla="*/ 75499 h 933949"/>
              <a:gd name="connsiteX7" fmla="*/ 9120661 w 12160962"/>
              <a:gd name="connsiteY7" fmla="*/ 2819 h 933949"/>
              <a:gd name="connsiteX8" fmla="*/ 0 w 12160962"/>
              <a:gd name="connsiteY8" fmla="*/ 0 h 933949"/>
              <a:gd name="connsiteX9" fmla="*/ 3182610 w 12160962"/>
              <a:gd name="connsiteY9" fmla="*/ 2819 h 933949"/>
              <a:gd name="connsiteX10" fmla="*/ 3160048 w 12160962"/>
              <a:gd name="connsiteY10" fmla="*/ 75499 h 933949"/>
              <a:gd name="connsiteX11" fmla="*/ 3131433 w 12160962"/>
              <a:gd name="connsiteY11" fmla="*/ 359355 h 933949"/>
              <a:gd name="connsiteX12" fmla="*/ 3242118 w 12160962"/>
              <a:gd name="connsiteY12" fmla="*/ 907595 h 933949"/>
              <a:gd name="connsiteX13" fmla="*/ 3254813 w 12160962"/>
              <a:gd name="connsiteY13" fmla="*/ 933949 h 933949"/>
              <a:gd name="connsiteX14" fmla="*/ 712 w 12160962"/>
              <a:gd name="connsiteY14" fmla="*/ 927599 h 933949"/>
              <a:gd name="connsiteX15" fmla="*/ 0 w 12160962"/>
              <a:gd name="connsiteY15" fmla="*/ 0 h 933949"/>
              <a:gd name="connsiteX0" fmla="*/ 9120661 w 12192737"/>
              <a:gd name="connsiteY0" fmla="*/ 2819 h 933949"/>
              <a:gd name="connsiteX1" fmla="*/ 12192737 w 12192737"/>
              <a:gd name="connsiteY1" fmla="*/ 2819 h 933949"/>
              <a:gd name="connsiteX2" fmla="*/ 12160962 w 12192737"/>
              <a:gd name="connsiteY2" fmla="*/ 933949 h 933949"/>
              <a:gd name="connsiteX3" fmla="*/ 9048457 w 12192737"/>
              <a:gd name="connsiteY3" fmla="*/ 933949 h 933949"/>
              <a:gd name="connsiteX4" fmla="*/ 9061153 w 12192737"/>
              <a:gd name="connsiteY4" fmla="*/ 907595 h 933949"/>
              <a:gd name="connsiteX5" fmla="*/ 9171837 w 12192737"/>
              <a:gd name="connsiteY5" fmla="*/ 359355 h 933949"/>
              <a:gd name="connsiteX6" fmla="*/ 9143222 w 12192737"/>
              <a:gd name="connsiteY6" fmla="*/ 75499 h 933949"/>
              <a:gd name="connsiteX7" fmla="*/ 9120661 w 12192737"/>
              <a:gd name="connsiteY7" fmla="*/ 2819 h 933949"/>
              <a:gd name="connsiteX8" fmla="*/ 0 w 12192737"/>
              <a:gd name="connsiteY8" fmla="*/ 0 h 933949"/>
              <a:gd name="connsiteX9" fmla="*/ 3182610 w 12192737"/>
              <a:gd name="connsiteY9" fmla="*/ 2819 h 933949"/>
              <a:gd name="connsiteX10" fmla="*/ 3160048 w 12192737"/>
              <a:gd name="connsiteY10" fmla="*/ 75499 h 933949"/>
              <a:gd name="connsiteX11" fmla="*/ 3131433 w 12192737"/>
              <a:gd name="connsiteY11" fmla="*/ 359355 h 933949"/>
              <a:gd name="connsiteX12" fmla="*/ 3242118 w 12192737"/>
              <a:gd name="connsiteY12" fmla="*/ 907595 h 933949"/>
              <a:gd name="connsiteX13" fmla="*/ 3254813 w 12192737"/>
              <a:gd name="connsiteY13" fmla="*/ 933949 h 933949"/>
              <a:gd name="connsiteX14" fmla="*/ 712 w 12192737"/>
              <a:gd name="connsiteY14" fmla="*/ 927599 h 933949"/>
              <a:gd name="connsiteX15" fmla="*/ 0 w 12192737"/>
              <a:gd name="connsiteY15" fmla="*/ 0 h 933949"/>
              <a:gd name="connsiteX0" fmla="*/ 9120661 w 12192737"/>
              <a:gd name="connsiteY0" fmla="*/ 2819 h 933949"/>
              <a:gd name="connsiteX1" fmla="*/ 12192737 w 12192737"/>
              <a:gd name="connsiteY1" fmla="*/ 2819 h 933949"/>
              <a:gd name="connsiteX2" fmla="*/ 12189206 w 12192737"/>
              <a:gd name="connsiteY2" fmla="*/ 933949 h 933949"/>
              <a:gd name="connsiteX3" fmla="*/ 9048457 w 12192737"/>
              <a:gd name="connsiteY3" fmla="*/ 933949 h 933949"/>
              <a:gd name="connsiteX4" fmla="*/ 9061153 w 12192737"/>
              <a:gd name="connsiteY4" fmla="*/ 907595 h 933949"/>
              <a:gd name="connsiteX5" fmla="*/ 9171837 w 12192737"/>
              <a:gd name="connsiteY5" fmla="*/ 359355 h 933949"/>
              <a:gd name="connsiteX6" fmla="*/ 9143222 w 12192737"/>
              <a:gd name="connsiteY6" fmla="*/ 75499 h 933949"/>
              <a:gd name="connsiteX7" fmla="*/ 9120661 w 12192737"/>
              <a:gd name="connsiteY7" fmla="*/ 2819 h 933949"/>
              <a:gd name="connsiteX8" fmla="*/ 0 w 12192737"/>
              <a:gd name="connsiteY8" fmla="*/ 0 h 933949"/>
              <a:gd name="connsiteX9" fmla="*/ 3182610 w 12192737"/>
              <a:gd name="connsiteY9" fmla="*/ 2819 h 933949"/>
              <a:gd name="connsiteX10" fmla="*/ 3160048 w 12192737"/>
              <a:gd name="connsiteY10" fmla="*/ 75499 h 933949"/>
              <a:gd name="connsiteX11" fmla="*/ 3131433 w 12192737"/>
              <a:gd name="connsiteY11" fmla="*/ 359355 h 933949"/>
              <a:gd name="connsiteX12" fmla="*/ 3242118 w 12192737"/>
              <a:gd name="connsiteY12" fmla="*/ 907595 h 933949"/>
              <a:gd name="connsiteX13" fmla="*/ 3254813 w 12192737"/>
              <a:gd name="connsiteY13" fmla="*/ 933949 h 933949"/>
              <a:gd name="connsiteX14" fmla="*/ 712 w 12192737"/>
              <a:gd name="connsiteY14" fmla="*/ 927599 h 933949"/>
              <a:gd name="connsiteX15" fmla="*/ 0 w 12192737"/>
              <a:gd name="connsiteY15" fmla="*/ 0 h 93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737" h="933949">
                <a:moveTo>
                  <a:pt x="9120661" y="2819"/>
                </a:moveTo>
                <a:lnTo>
                  <a:pt x="12192737" y="2819"/>
                </a:lnTo>
                <a:lnTo>
                  <a:pt x="12189206" y="933949"/>
                </a:lnTo>
                <a:lnTo>
                  <a:pt x="9048457" y="933949"/>
                </a:lnTo>
                <a:lnTo>
                  <a:pt x="9061153" y="907595"/>
                </a:lnTo>
                <a:cubicBezTo>
                  <a:pt x="9132425" y="739088"/>
                  <a:pt x="9171837" y="553824"/>
                  <a:pt x="9171837" y="359355"/>
                </a:cubicBezTo>
                <a:cubicBezTo>
                  <a:pt x="9171837" y="262121"/>
                  <a:pt x="9161984" y="167187"/>
                  <a:pt x="9143222" y="75499"/>
                </a:cubicBezTo>
                <a:lnTo>
                  <a:pt x="9120661" y="2819"/>
                </a:lnTo>
                <a:close/>
                <a:moveTo>
                  <a:pt x="0" y="0"/>
                </a:moveTo>
                <a:lnTo>
                  <a:pt x="3182610" y="2819"/>
                </a:lnTo>
                <a:lnTo>
                  <a:pt x="3160048" y="75499"/>
                </a:lnTo>
                <a:cubicBezTo>
                  <a:pt x="3141286" y="167187"/>
                  <a:pt x="3131433" y="262121"/>
                  <a:pt x="3131433" y="359355"/>
                </a:cubicBezTo>
                <a:cubicBezTo>
                  <a:pt x="3131433" y="553824"/>
                  <a:pt x="3170845" y="739088"/>
                  <a:pt x="3242118" y="907595"/>
                </a:cubicBezTo>
                <a:lnTo>
                  <a:pt x="3254813" y="933949"/>
                </a:lnTo>
                <a:lnTo>
                  <a:pt x="712" y="927599"/>
                </a:lnTo>
                <a:cubicBezTo>
                  <a:pt x="712" y="617222"/>
                  <a:pt x="0" y="310377"/>
                  <a:pt x="0" y="0"/>
                </a:cubicBezTo>
                <a:close/>
              </a:path>
            </a:pathLst>
          </a:cu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err="1"/>
          </a:p>
        </p:txBody>
      </p:sp>
      <p:sp>
        <p:nvSpPr>
          <p:cNvPr id="2" name="Title 1">
            <a:extLst>
              <a:ext uri="{FF2B5EF4-FFF2-40B4-BE49-F238E27FC236}">
                <a16:creationId xmlns:a16="http://schemas.microsoft.com/office/drawing/2014/main" id="{CB03EADC-FA06-4311-9C7E-8EE2BED88A60}"/>
              </a:ext>
            </a:extLst>
          </p:cNvPr>
          <p:cNvSpPr>
            <a:spLocks noGrp="1"/>
          </p:cNvSpPr>
          <p:nvPr userDrawn="1">
            <p:ph type="ctrTitle" hasCustomPrompt="1"/>
          </p:nvPr>
        </p:nvSpPr>
        <p:spPr>
          <a:xfrm>
            <a:off x="946484" y="3413938"/>
            <a:ext cx="10299032" cy="2533433"/>
          </a:xfrm>
          <a:prstGeom prst="rect">
            <a:avLst/>
          </a:prstGeom>
        </p:spPr>
        <p:txBody>
          <a:bodyPr anchor="ctr">
            <a:normAutofit/>
          </a:bodyPr>
          <a:lstStyle>
            <a:lvl1pPr algn="ctr">
              <a:defRPr sz="4700" b="1" baseline="0">
                <a:solidFill>
                  <a:srgbClr val="142850"/>
                </a:solidFill>
                <a:latin typeface="Arial" panose="020B0604020202020204" pitchFamily="34" charset="0"/>
                <a:cs typeface="Arial" panose="020B0604020202020204" pitchFamily="34" charset="0"/>
              </a:defRPr>
            </a:lvl1pPr>
          </a:lstStyle>
          <a:p>
            <a:r>
              <a:rPr lang="en-US" dirty="0"/>
              <a:t>Title slide 2</a:t>
            </a:r>
          </a:p>
        </p:txBody>
      </p:sp>
      <p:sp>
        <p:nvSpPr>
          <p:cNvPr id="15" name="Text Placeholder 14">
            <a:extLst>
              <a:ext uri="{FF2B5EF4-FFF2-40B4-BE49-F238E27FC236}">
                <a16:creationId xmlns:a16="http://schemas.microsoft.com/office/drawing/2014/main" id="{36FD5649-EFD0-4143-B2F7-F53BD0B94110}"/>
              </a:ext>
            </a:extLst>
          </p:cNvPr>
          <p:cNvSpPr>
            <a:spLocks noGrp="1"/>
          </p:cNvSpPr>
          <p:nvPr userDrawn="1">
            <p:ph type="body" sz="quarter" idx="13" hasCustomPrompt="1"/>
          </p:nvPr>
        </p:nvSpPr>
        <p:spPr>
          <a:xfrm>
            <a:off x="9556750" y="1238693"/>
            <a:ext cx="2408250" cy="515679"/>
          </a:xfrm>
        </p:spPr>
        <p:txBody>
          <a:bodyPr anchor="ctr">
            <a:normAutofit/>
          </a:bodyPr>
          <a:lstStyle>
            <a:lvl1pPr marL="0" indent="0" algn="r">
              <a:buNone/>
              <a:defRPr sz="1800" b="1">
                <a:solidFill>
                  <a:srgbClr val="142850"/>
                </a:solidFill>
              </a:defRPr>
            </a:lvl1pPr>
          </a:lstStyle>
          <a:p>
            <a:pPr lvl="0"/>
            <a:r>
              <a:rPr lang="en-US" dirty="0"/>
              <a:t>Date</a:t>
            </a:r>
          </a:p>
        </p:txBody>
      </p:sp>
      <p:pic>
        <p:nvPicPr>
          <p:cNvPr id="19" name="Picture 18" descr="Oregon Health Authority Logo">
            <a:extLst>
              <a:ext uri="{FF2B5EF4-FFF2-40B4-BE49-F238E27FC236}">
                <a16:creationId xmlns:a16="http://schemas.microsoft.com/office/drawing/2014/main" id="{6850587F-3861-3D3E-70BD-CDD4A54E73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24936" y="962433"/>
            <a:ext cx="5342130" cy="1749710"/>
          </a:xfrm>
          <a:prstGeom prst="rect">
            <a:avLst/>
          </a:prstGeom>
        </p:spPr>
      </p:pic>
    </p:spTree>
    <p:extLst>
      <p:ext uri="{BB962C8B-B14F-4D97-AF65-F5344CB8AC3E}">
        <p14:creationId xmlns:p14="http://schemas.microsoft.com/office/powerpoint/2010/main" val="504385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rid Slid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6E5814C-DBCD-480F-8B77-1393161851FD}"/>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endParaRPr lang="en-US" dirty="0"/>
          </a:p>
        </p:txBody>
      </p:sp>
      <p:sp>
        <p:nvSpPr>
          <p:cNvPr id="3" name="Content Placeholder 1">
            <a:extLst>
              <a:ext uri="{FF2B5EF4-FFF2-40B4-BE49-F238E27FC236}">
                <a16:creationId xmlns:a16="http://schemas.microsoft.com/office/drawing/2014/main" id="{EEAE094E-9304-4478-A67E-2134D652F595}"/>
              </a:ext>
            </a:extLst>
          </p:cNvPr>
          <p:cNvSpPr>
            <a:spLocks noGrp="1"/>
          </p:cNvSpPr>
          <p:nvPr>
            <p:ph idx="1"/>
          </p:nvPr>
        </p:nvSpPr>
        <p:spPr>
          <a:xfrm>
            <a:off x="635001" y="1371600"/>
            <a:ext cx="263347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a:extLst>
              <a:ext uri="{FF2B5EF4-FFF2-40B4-BE49-F238E27FC236}">
                <a16:creationId xmlns:a16="http://schemas.microsoft.com/office/drawing/2014/main" id="{668626B0-D7F6-4CF1-8690-799314CED96C}"/>
              </a:ext>
            </a:extLst>
          </p:cNvPr>
          <p:cNvSpPr>
            <a:spLocks noGrp="1"/>
          </p:cNvSpPr>
          <p:nvPr>
            <p:ph idx="13"/>
          </p:nvPr>
        </p:nvSpPr>
        <p:spPr>
          <a:xfrm>
            <a:off x="3396342" y="1371600"/>
            <a:ext cx="263347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a:extLst>
              <a:ext uri="{FF2B5EF4-FFF2-40B4-BE49-F238E27FC236}">
                <a16:creationId xmlns:a16="http://schemas.microsoft.com/office/drawing/2014/main" id="{118DBB5B-C021-463D-9F7D-8D7F1C3D4078}"/>
              </a:ext>
            </a:extLst>
          </p:cNvPr>
          <p:cNvSpPr>
            <a:spLocks noGrp="1"/>
          </p:cNvSpPr>
          <p:nvPr>
            <p:ph idx="14"/>
          </p:nvPr>
        </p:nvSpPr>
        <p:spPr>
          <a:xfrm>
            <a:off x="6157683" y="1371598"/>
            <a:ext cx="263347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4">
            <a:extLst>
              <a:ext uri="{FF2B5EF4-FFF2-40B4-BE49-F238E27FC236}">
                <a16:creationId xmlns:a16="http://schemas.microsoft.com/office/drawing/2014/main" id="{4F797226-F7DC-4E6D-9BED-BA66AE299BE9}"/>
              </a:ext>
            </a:extLst>
          </p:cNvPr>
          <p:cNvSpPr>
            <a:spLocks noGrp="1"/>
          </p:cNvSpPr>
          <p:nvPr>
            <p:ph idx="15"/>
          </p:nvPr>
        </p:nvSpPr>
        <p:spPr>
          <a:xfrm>
            <a:off x="8919024" y="1371599"/>
            <a:ext cx="263244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5">
            <a:extLst>
              <a:ext uri="{FF2B5EF4-FFF2-40B4-BE49-F238E27FC236}">
                <a16:creationId xmlns:a16="http://schemas.microsoft.com/office/drawing/2014/main" id="{649EA717-9556-46C5-8A82-A04A2BC7DE98}"/>
              </a:ext>
            </a:extLst>
          </p:cNvPr>
          <p:cNvSpPr>
            <a:spLocks noGrp="1"/>
          </p:cNvSpPr>
          <p:nvPr>
            <p:ph idx="16"/>
          </p:nvPr>
        </p:nvSpPr>
        <p:spPr>
          <a:xfrm>
            <a:off x="635001" y="3679382"/>
            <a:ext cx="263347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6">
            <a:extLst>
              <a:ext uri="{FF2B5EF4-FFF2-40B4-BE49-F238E27FC236}">
                <a16:creationId xmlns:a16="http://schemas.microsoft.com/office/drawing/2014/main" id="{84ABAA99-B895-4492-AB15-223A81A5EC58}"/>
              </a:ext>
            </a:extLst>
          </p:cNvPr>
          <p:cNvSpPr>
            <a:spLocks noGrp="1"/>
          </p:cNvSpPr>
          <p:nvPr>
            <p:ph idx="17"/>
          </p:nvPr>
        </p:nvSpPr>
        <p:spPr>
          <a:xfrm>
            <a:off x="3396342" y="3679382"/>
            <a:ext cx="263347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7">
            <a:extLst>
              <a:ext uri="{FF2B5EF4-FFF2-40B4-BE49-F238E27FC236}">
                <a16:creationId xmlns:a16="http://schemas.microsoft.com/office/drawing/2014/main" id="{8BA796A1-3295-44D2-A897-A47A9095FCB4}"/>
              </a:ext>
            </a:extLst>
          </p:cNvPr>
          <p:cNvSpPr>
            <a:spLocks noGrp="1"/>
          </p:cNvSpPr>
          <p:nvPr>
            <p:ph idx="18"/>
          </p:nvPr>
        </p:nvSpPr>
        <p:spPr>
          <a:xfrm>
            <a:off x="6157683" y="3679380"/>
            <a:ext cx="263347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8">
            <a:extLst>
              <a:ext uri="{FF2B5EF4-FFF2-40B4-BE49-F238E27FC236}">
                <a16:creationId xmlns:a16="http://schemas.microsoft.com/office/drawing/2014/main" id="{BBE9DDC7-C26C-49AA-8799-B3D54B83C8E1}"/>
              </a:ext>
            </a:extLst>
          </p:cNvPr>
          <p:cNvSpPr>
            <a:spLocks noGrp="1"/>
          </p:cNvSpPr>
          <p:nvPr>
            <p:ph idx="19"/>
          </p:nvPr>
        </p:nvSpPr>
        <p:spPr>
          <a:xfrm>
            <a:off x="8919024" y="3679381"/>
            <a:ext cx="2632442" cy="2199817"/>
          </a:xfrm>
        </p:spPr>
        <p:txBody>
          <a:bodyPr>
            <a:normAutofit/>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C77EBCC4-7952-1A11-E220-7E09937BA135}"/>
              </a:ext>
            </a:extLst>
          </p:cNvPr>
          <p:cNvSpPr>
            <a:spLocks noGrp="1"/>
          </p:cNvSpPr>
          <p:nvPr>
            <p:ph type="sldNum" sz="quarter" idx="20"/>
          </p:nvPr>
        </p:nvSpPr>
        <p:spPr/>
        <p:txBody>
          <a:bodyPr/>
          <a:lstStyle/>
          <a:p>
            <a:fld id="{58339581-759F-43B7-B47D-47F906F0E294}" type="slidenum">
              <a:rPr lang="en-US" smtClean="0"/>
              <a:pPr/>
              <a:t>‹#›</a:t>
            </a:fld>
            <a:endParaRPr lang="en-US" dirty="0"/>
          </a:p>
        </p:txBody>
      </p:sp>
      <p:cxnSp>
        <p:nvCxnSpPr>
          <p:cNvPr id="5" name="Straight Connector 4">
            <a:extLst>
              <a:ext uri="{FF2B5EF4-FFF2-40B4-BE49-F238E27FC236}">
                <a16:creationId xmlns:a16="http://schemas.microsoft.com/office/drawing/2014/main" id="{7C160B25-BE61-30DD-6110-3C5A8D2455CC}"/>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7082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B55C7F1-ECB9-E7D7-F888-DA2D215167EA}"/>
              </a:ext>
              <a:ext uri="{C183D7F6-B498-43B3-948B-1728B52AA6E4}">
                <adec:decorative xmlns:adec="http://schemas.microsoft.com/office/drawing/2017/decorative" val="1"/>
              </a:ext>
            </a:extLst>
          </p:cNvPr>
          <p:cNvSpPr/>
          <p:nvPr userDrawn="1"/>
        </p:nvSpPr>
        <p:spPr>
          <a:xfrm>
            <a:off x="342900" y="3549649"/>
            <a:ext cx="11552271" cy="3105340"/>
          </a:xfrm>
          <a:prstGeom prst="rect">
            <a:avLst/>
          </a:pr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
        <p:nvSpPr>
          <p:cNvPr id="2" name="Title 1">
            <a:extLst>
              <a:ext uri="{FF2B5EF4-FFF2-40B4-BE49-F238E27FC236}">
                <a16:creationId xmlns:a16="http://schemas.microsoft.com/office/drawing/2014/main" id="{30FFEA5C-C1D1-0083-0B83-7DD95A43F9AD}"/>
              </a:ext>
            </a:extLst>
          </p:cNvPr>
          <p:cNvSpPr>
            <a:spLocks noGrp="1"/>
          </p:cNvSpPr>
          <p:nvPr>
            <p:ph type="title" hasCustomPrompt="1"/>
          </p:nvPr>
        </p:nvSpPr>
        <p:spPr/>
        <p:txBody>
          <a:bodyPr/>
          <a:lstStyle>
            <a:lvl1pPr>
              <a:defRPr/>
            </a:lvl1pPr>
          </a:lstStyle>
          <a:p>
            <a:r>
              <a:rPr lang="en-US" dirty="0"/>
              <a:t>Thank you</a:t>
            </a:r>
          </a:p>
        </p:txBody>
      </p:sp>
      <p:sp>
        <p:nvSpPr>
          <p:cNvPr id="7" name="Content Placeholder 6">
            <a:extLst>
              <a:ext uri="{FF2B5EF4-FFF2-40B4-BE49-F238E27FC236}">
                <a16:creationId xmlns:a16="http://schemas.microsoft.com/office/drawing/2014/main" id="{9F4195ED-F9A4-8178-6F12-2E51302C2A3F}"/>
              </a:ext>
            </a:extLst>
          </p:cNvPr>
          <p:cNvSpPr>
            <a:spLocks noGrp="1"/>
          </p:cNvSpPr>
          <p:nvPr>
            <p:ph sz="quarter" idx="11" hasCustomPrompt="1"/>
          </p:nvPr>
        </p:nvSpPr>
        <p:spPr>
          <a:xfrm>
            <a:off x="692151" y="3899648"/>
            <a:ext cx="8084238" cy="2565400"/>
          </a:xfrm>
        </p:spPr>
        <p:txBody>
          <a:bodyPr/>
          <a:lstStyle>
            <a:lvl1pPr marL="0" indent="0">
              <a:lnSpc>
                <a:spcPct val="120000"/>
              </a:lnSpc>
              <a:spcBef>
                <a:spcPts val="0"/>
              </a:spcBef>
              <a:buFont typeface="Arial" panose="020B0604020202020204" pitchFamily="34" charset="0"/>
              <a:buNone/>
              <a:defRPr sz="2000">
                <a:solidFill>
                  <a:schemeClr val="bg1"/>
                </a:solidFill>
              </a:defRPr>
            </a:lvl1pPr>
          </a:lstStyle>
          <a:p>
            <a:pPr lvl="0"/>
            <a:r>
              <a:rPr lang="en-US" dirty="0"/>
              <a:t>Click or tap here to enter Division name</a:t>
            </a:r>
            <a:br>
              <a:rPr lang="en-US" dirty="0"/>
            </a:br>
            <a:r>
              <a:rPr lang="en-US" dirty="0"/>
              <a:t>Click or tap here to enter Program name</a:t>
            </a:r>
            <a:br>
              <a:rPr lang="en-US" dirty="0"/>
            </a:br>
            <a:r>
              <a:rPr lang="en-US" dirty="0"/>
              <a:t>Click or tap here to enter Program address</a:t>
            </a:r>
            <a:br>
              <a:rPr lang="en-US" dirty="0"/>
            </a:br>
            <a:r>
              <a:rPr lang="en-US" dirty="0"/>
              <a:t>Click or tap here to enter Program City, State and ZIP code</a:t>
            </a:r>
            <a:br>
              <a:rPr lang="en-US" dirty="0"/>
            </a:br>
            <a:r>
              <a:rPr lang="en-US" dirty="0"/>
              <a:t>Click or tap here to enter Program phone number</a:t>
            </a:r>
            <a:br>
              <a:rPr lang="en-US" dirty="0"/>
            </a:br>
            <a:r>
              <a:rPr lang="en-US" dirty="0"/>
              <a:t>Click or tap here to enter Program website</a:t>
            </a:r>
          </a:p>
        </p:txBody>
      </p:sp>
      <p:pic>
        <p:nvPicPr>
          <p:cNvPr id="13" name="Picture 12" descr="Oregon Health Authority Logo">
            <a:extLst>
              <a:ext uri="{FF2B5EF4-FFF2-40B4-BE49-F238E27FC236}">
                <a16:creationId xmlns:a16="http://schemas.microsoft.com/office/drawing/2014/main" id="{D76AE2B9-7C85-226F-36E1-ADB1F2C961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864" y="3893965"/>
            <a:ext cx="2565832" cy="840387"/>
          </a:xfrm>
          <a:prstGeom prst="rect">
            <a:avLst/>
          </a:prstGeom>
        </p:spPr>
      </p:pic>
      <p:sp>
        <p:nvSpPr>
          <p:cNvPr id="4" name="Slide Number Placeholder 3">
            <a:extLst>
              <a:ext uri="{FF2B5EF4-FFF2-40B4-BE49-F238E27FC236}">
                <a16:creationId xmlns:a16="http://schemas.microsoft.com/office/drawing/2014/main" id="{85C90BB4-972C-ECB2-D7D2-EC33949EF74B}"/>
              </a:ext>
            </a:extLst>
          </p:cNvPr>
          <p:cNvSpPr>
            <a:spLocks noGrp="1"/>
          </p:cNvSpPr>
          <p:nvPr>
            <p:ph type="sldNum" sz="quarter" idx="12"/>
          </p:nvPr>
        </p:nvSpPr>
        <p:spPr>
          <a:xfrm>
            <a:off x="9568035" y="6421744"/>
            <a:ext cx="2272706" cy="184259"/>
          </a:xfrm>
        </p:spPr>
        <p:txBody>
          <a:bodyPr/>
          <a:lstStyle/>
          <a:p>
            <a:fld id="{58339581-759F-43B7-B47D-47F906F0E294}" type="slidenum">
              <a:rPr lang="en-US" smtClean="0"/>
              <a:pPr/>
              <a:t>‹#›</a:t>
            </a:fld>
            <a:endParaRPr lang="en-US" dirty="0"/>
          </a:p>
        </p:txBody>
      </p:sp>
      <p:cxnSp>
        <p:nvCxnSpPr>
          <p:cNvPr id="6" name="Straight Connector 5">
            <a:extLst>
              <a:ext uri="{FF2B5EF4-FFF2-40B4-BE49-F238E27FC236}">
                <a16:creationId xmlns:a16="http://schemas.microsoft.com/office/drawing/2014/main" id="{546A2DDE-93DB-8E8D-F4BD-0982B2847D10}"/>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DBEE8A98-25DD-3096-9994-FA4DB605B379}"/>
              </a:ext>
            </a:extLst>
          </p:cNvPr>
          <p:cNvSpPr>
            <a:spLocks noGrp="1"/>
          </p:cNvSpPr>
          <p:nvPr>
            <p:ph type="body" sz="quarter" idx="13" hasCustomPrompt="1"/>
          </p:nvPr>
        </p:nvSpPr>
        <p:spPr>
          <a:xfrm>
            <a:off x="635000" y="1552453"/>
            <a:ext cx="10922000" cy="1222426"/>
          </a:xfrm>
        </p:spPr>
        <p:txBody>
          <a:bodyPr/>
          <a:lstStyle>
            <a:lvl1pPr marL="0" indent="0">
              <a:buNone/>
              <a:defRPr/>
            </a:lvl1pPr>
          </a:lstStyle>
          <a:p>
            <a:pPr lvl="0"/>
            <a:r>
              <a:rPr lang="en-US" dirty="0"/>
              <a:t>You can get this document in other languages, large print, braille or a format you prefer free of charge. Contact [Program Contact name] at [email] or [phone number] (voice/text). We accept all relay calls.</a:t>
            </a:r>
          </a:p>
        </p:txBody>
      </p:sp>
    </p:spTree>
    <p:extLst>
      <p:ext uri="{BB962C8B-B14F-4D97-AF65-F5344CB8AC3E}">
        <p14:creationId xmlns:p14="http://schemas.microsoft.com/office/powerpoint/2010/main" val="1339680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097E9-A1CC-2882-18B2-64793E1D11B2}"/>
              </a:ext>
              <a:ext uri="{C183D7F6-B498-43B3-948B-1728B52AA6E4}">
                <adec:decorative xmlns:adec="http://schemas.microsoft.com/office/drawing/2017/decorative" val="1"/>
              </a:ext>
            </a:extLst>
          </p:cNvPr>
          <p:cNvSpPr/>
          <p:nvPr userDrawn="1"/>
        </p:nvSpPr>
        <p:spPr>
          <a:xfrm>
            <a:off x="0" y="4251810"/>
            <a:ext cx="12191999" cy="402485"/>
          </a:xfrm>
          <a:prstGeom prst="rect">
            <a:avLst/>
          </a:prstGeom>
          <a:solidFill>
            <a:srgbClr val="EC5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
        <p:nvSpPr>
          <p:cNvPr id="8" name="Freeform: Shape 7">
            <a:extLst>
              <a:ext uri="{FF2B5EF4-FFF2-40B4-BE49-F238E27FC236}">
                <a16:creationId xmlns:a16="http://schemas.microsoft.com/office/drawing/2014/main" id="{C7022ECB-3342-CFB8-441A-07078BC2DDB3}"/>
              </a:ext>
              <a:ext uri="{C183D7F6-B498-43B3-948B-1728B52AA6E4}">
                <adec:decorative xmlns:adec="http://schemas.microsoft.com/office/drawing/2017/decorative" val="1"/>
              </a:ext>
            </a:extLst>
          </p:cNvPr>
          <p:cNvSpPr/>
          <p:nvPr userDrawn="1"/>
        </p:nvSpPr>
        <p:spPr>
          <a:xfrm>
            <a:off x="3505798" y="2740216"/>
            <a:ext cx="5236186" cy="3914775"/>
          </a:xfrm>
          <a:custGeom>
            <a:avLst/>
            <a:gdLst>
              <a:gd name="connsiteX0" fmla="*/ 2618093 w 5236186"/>
              <a:gd name="connsiteY0" fmla="*/ 0 h 3914775"/>
              <a:gd name="connsiteX1" fmla="*/ 5236186 w 5236186"/>
              <a:gd name="connsiteY1" fmla="*/ 2579674 h 3914775"/>
              <a:gd name="connsiteX2" fmla="*/ 4920196 w 5236186"/>
              <a:gd name="connsiteY2" fmla="*/ 3809300 h 3914775"/>
              <a:gd name="connsiteX3" fmla="*/ 4855165 w 5236186"/>
              <a:gd name="connsiteY3" fmla="*/ 3914775 h 3914775"/>
              <a:gd name="connsiteX4" fmla="*/ 381022 w 5236186"/>
              <a:gd name="connsiteY4" fmla="*/ 3914775 h 3914775"/>
              <a:gd name="connsiteX5" fmla="*/ 315990 w 5236186"/>
              <a:gd name="connsiteY5" fmla="*/ 3809300 h 3914775"/>
              <a:gd name="connsiteX6" fmla="*/ 0 w 5236186"/>
              <a:gd name="connsiteY6" fmla="*/ 2579674 h 3914775"/>
              <a:gd name="connsiteX7" fmla="*/ 2618093 w 5236186"/>
              <a:gd name="connsiteY7" fmla="*/ 0 h 391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6186" h="3914775">
                <a:moveTo>
                  <a:pt x="2618093" y="0"/>
                </a:moveTo>
                <a:cubicBezTo>
                  <a:pt x="4064026" y="0"/>
                  <a:pt x="5236186" y="1154959"/>
                  <a:pt x="5236186" y="2579674"/>
                </a:cubicBezTo>
                <a:cubicBezTo>
                  <a:pt x="5236186" y="3024898"/>
                  <a:pt x="5121717" y="3443778"/>
                  <a:pt x="4920196" y="3809300"/>
                </a:cubicBezTo>
                <a:lnTo>
                  <a:pt x="4855165" y="3914775"/>
                </a:lnTo>
                <a:lnTo>
                  <a:pt x="381022" y="3914775"/>
                </a:lnTo>
                <a:lnTo>
                  <a:pt x="315990" y="3809300"/>
                </a:lnTo>
                <a:cubicBezTo>
                  <a:pt x="114469" y="3443778"/>
                  <a:pt x="0" y="3024898"/>
                  <a:pt x="0" y="2579674"/>
                </a:cubicBezTo>
                <a:cubicBezTo>
                  <a:pt x="0" y="1154959"/>
                  <a:pt x="1172160" y="0"/>
                  <a:pt x="2618093" y="0"/>
                </a:cubicBezTo>
                <a:close/>
              </a:path>
            </a:pathLst>
          </a:cu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err="1"/>
          </a:p>
        </p:txBody>
      </p:sp>
      <p:sp>
        <p:nvSpPr>
          <p:cNvPr id="6" name="Rectangle 5">
            <a:extLst>
              <a:ext uri="{FF2B5EF4-FFF2-40B4-BE49-F238E27FC236}">
                <a16:creationId xmlns:a16="http://schemas.microsoft.com/office/drawing/2014/main" id="{1D1A1064-136C-F793-9715-66DBBC4B1FF5}"/>
              </a:ext>
              <a:ext uri="{C183D7F6-B498-43B3-948B-1728B52AA6E4}">
                <adec:decorative xmlns:adec="http://schemas.microsoft.com/office/drawing/2017/decorative" val="1"/>
              </a:ext>
            </a:extLst>
          </p:cNvPr>
          <p:cNvSpPr/>
          <p:nvPr userDrawn="1"/>
        </p:nvSpPr>
        <p:spPr>
          <a:xfrm>
            <a:off x="0" y="4593802"/>
            <a:ext cx="12192000" cy="2264198"/>
          </a:xfrm>
          <a:prstGeom prst="rect">
            <a:avLst/>
          </a:pr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2" name="Title 1">
            <a:extLst>
              <a:ext uri="{FF2B5EF4-FFF2-40B4-BE49-F238E27FC236}">
                <a16:creationId xmlns:a16="http://schemas.microsoft.com/office/drawing/2014/main" id="{CB03EADC-FA06-4311-9C7E-8EE2BED88A60}"/>
              </a:ext>
            </a:extLst>
          </p:cNvPr>
          <p:cNvSpPr>
            <a:spLocks noGrp="1"/>
          </p:cNvSpPr>
          <p:nvPr userDrawn="1">
            <p:ph type="ctrTitle" hasCustomPrompt="1"/>
          </p:nvPr>
        </p:nvSpPr>
        <p:spPr>
          <a:xfrm>
            <a:off x="946484" y="4783023"/>
            <a:ext cx="10299032" cy="1529760"/>
          </a:xfrm>
          <a:prstGeom prst="rect">
            <a:avLst/>
          </a:prstGeom>
        </p:spPr>
        <p:txBody>
          <a:bodyPr anchor="ctr">
            <a:normAutofit/>
          </a:bodyPr>
          <a:lstStyle>
            <a:lvl1pPr algn="ctr">
              <a:defRPr sz="4700" b="1" baseline="0">
                <a:solidFill>
                  <a:schemeClr val="bg1"/>
                </a:solidFill>
                <a:latin typeface="Arial" panose="020B0604020202020204" pitchFamily="34" charset="0"/>
                <a:cs typeface="Arial" panose="020B0604020202020204" pitchFamily="34" charset="0"/>
              </a:defRPr>
            </a:lvl1pPr>
          </a:lstStyle>
          <a:p>
            <a:r>
              <a:rPr lang="en-US" dirty="0"/>
              <a:t>Title slide 3</a:t>
            </a:r>
          </a:p>
        </p:txBody>
      </p:sp>
      <p:sp>
        <p:nvSpPr>
          <p:cNvPr id="15" name="Text Placeholder 14">
            <a:extLst>
              <a:ext uri="{FF2B5EF4-FFF2-40B4-BE49-F238E27FC236}">
                <a16:creationId xmlns:a16="http://schemas.microsoft.com/office/drawing/2014/main" id="{36FD5649-EFD0-4143-B2F7-F53BD0B94110}"/>
              </a:ext>
              <a:ext uri="{C183D7F6-B498-43B3-948B-1728B52AA6E4}">
                <adec:decorative xmlns:adec="http://schemas.microsoft.com/office/drawing/2017/decorative" val="0"/>
              </a:ext>
            </a:extLst>
          </p:cNvPr>
          <p:cNvSpPr>
            <a:spLocks noGrp="1"/>
          </p:cNvSpPr>
          <p:nvPr>
            <p:ph type="body" sz="quarter" idx="13" hasCustomPrompt="1"/>
          </p:nvPr>
        </p:nvSpPr>
        <p:spPr>
          <a:xfrm>
            <a:off x="363155" y="4260152"/>
            <a:ext cx="3026779" cy="351403"/>
          </a:xfrm>
        </p:spPr>
        <p:txBody>
          <a:bodyPr anchor="ctr">
            <a:normAutofit/>
          </a:bodyPr>
          <a:lstStyle>
            <a:lvl1pPr marL="0" indent="0" algn="l">
              <a:lnSpc>
                <a:spcPct val="100000"/>
              </a:lnSpc>
              <a:spcBef>
                <a:spcPts val="0"/>
              </a:spcBef>
              <a:buNone/>
              <a:defRPr sz="2000" b="1">
                <a:solidFill>
                  <a:schemeClr val="bg1"/>
                </a:solidFill>
              </a:defRPr>
            </a:lvl1pPr>
          </a:lstStyle>
          <a:p>
            <a:pPr lvl="0"/>
            <a:r>
              <a:rPr lang="en-US" dirty="0"/>
              <a:t>Date</a:t>
            </a:r>
          </a:p>
        </p:txBody>
      </p:sp>
      <p:sp>
        <p:nvSpPr>
          <p:cNvPr id="28" name="Picture Placeholder 27" descr="Add image description">
            <a:extLst>
              <a:ext uri="{FF2B5EF4-FFF2-40B4-BE49-F238E27FC236}">
                <a16:creationId xmlns:a16="http://schemas.microsoft.com/office/drawing/2014/main" id="{463C9382-55E5-46B5-998C-24B74D7AB36F}"/>
              </a:ext>
              <a:ext uri="{C183D7F6-B498-43B3-948B-1728B52AA6E4}">
                <adec:decorative xmlns:adec="http://schemas.microsoft.com/office/drawing/2017/decorative" val="0"/>
              </a:ext>
            </a:extLst>
          </p:cNvPr>
          <p:cNvSpPr>
            <a:spLocks noGrp="1"/>
          </p:cNvSpPr>
          <p:nvPr>
            <p:ph type="pic" sz="quarter" idx="15"/>
          </p:nvPr>
        </p:nvSpPr>
        <p:spPr>
          <a:xfrm>
            <a:off x="355191" y="303740"/>
            <a:ext cx="11568075" cy="3954861"/>
          </a:xfrm>
          <a:custGeom>
            <a:avLst/>
            <a:gdLst>
              <a:gd name="connsiteX0" fmla="*/ 0 w 11568075"/>
              <a:gd name="connsiteY0" fmla="*/ 0 h 3959647"/>
              <a:gd name="connsiteX1" fmla="*/ 11568075 w 11568075"/>
              <a:gd name="connsiteY1" fmla="*/ 0 h 3959647"/>
              <a:gd name="connsiteX2" fmla="*/ 11568075 w 11568075"/>
              <a:gd name="connsiteY2" fmla="*/ 3959647 h 3959647"/>
              <a:gd name="connsiteX3" fmla="*/ 0 w 11568075"/>
              <a:gd name="connsiteY3" fmla="*/ 3959647 h 3959647"/>
              <a:gd name="connsiteX4" fmla="*/ 0 w 11568075"/>
              <a:gd name="connsiteY4"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0 w 11568075"/>
              <a:gd name="connsiteY3" fmla="*/ 3959647 h 3959647"/>
              <a:gd name="connsiteX4" fmla="*/ 0 w 11568075"/>
              <a:gd name="connsiteY4"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11568075 w 11568075"/>
              <a:gd name="connsiteY3" fmla="*/ 3959647 h 3959647"/>
              <a:gd name="connsiteX4" fmla="*/ 0 w 11568075"/>
              <a:gd name="connsiteY4" fmla="*/ 3959647 h 3959647"/>
              <a:gd name="connsiteX5" fmla="*/ 0 w 11568075"/>
              <a:gd name="connsiteY5"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11568075 w 11568075"/>
              <a:gd name="connsiteY3" fmla="*/ 3959647 h 3959647"/>
              <a:gd name="connsiteX4" fmla="*/ 8769759 w 11568075"/>
              <a:gd name="connsiteY4" fmla="*/ 3944350 h 3959647"/>
              <a:gd name="connsiteX5" fmla="*/ 0 w 11568075"/>
              <a:gd name="connsiteY5" fmla="*/ 3959647 h 3959647"/>
              <a:gd name="connsiteX6" fmla="*/ 0 w 11568075"/>
              <a:gd name="connsiteY6" fmla="*/ 0 h 3959647"/>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769759 w 11568075"/>
              <a:gd name="connsiteY4" fmla="*/ 3944350 h 3974944"/>
              <a:gd name="connsiteX5" fmla="*/ 3219859 w 11568075"/>
              <a:gd name="connsiteY5" fmla="*/ 3974944 h 3974944"/>
              <a:gd name="connsiteX6" fmla="*/ 0 w 11568075"/>
              <a:gd name="connsiteY6" fmla="*/ 3959647 h 3974944"/>
              <a:gd name="connsiteX7" fmla="*/ 0 w 11568075"/>
              <a:gd name="connsiteY7" fmla="*/ 0 h 3974944"/>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769759 w 11568075"/>
              <a:gd name="connsiteY4" fmla="*/ 3944350 h 3990241"/>
              <a:gd name="connsiteX5" fmla="*/ 5797959 w 11568075"/>
              <a:gd name="connsiteY5" fmla="*/ 3990241 h 3990241"/>
              <a:gd name="connsiteX6" fmla="*/ 321985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769759 w 11568075"/>
              <a:gd name="connsiteY4" fmla="*/ 3944350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160159 w 11568075"/>
              <a:gd name="connsiteY4" fmla="*/ 3950757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166509 w 11568075"/>
              <a:gd name="connsiteY4" fmla="*/ 3963571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58976 w 11568075"/>
              <a:gd name="connsiteY3" fmla="*/ 3973364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58976 w 11568075"/>
              <a:gd name="connsiteY3" fmla="*/ 3973364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4550 w 11568075"/>
              <a:gd name="connsiteY7" fmla="*/ 3973364 h 3974944"/>
              <a:gd name="connsiteX8" fmla="*/ 0 w 11568075"/>
              <a:gd name="connsiteY8" fmla="*/ 0 h 3974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8075" h="3974944">
                <a:moveTo>
                  <a:pt x="0" y="0"/>
                </a:moveTo>
                <a:lnTo>
                  <a:pt x="11568075" y="0"/>
                </a:lnTo>
                <a:lnTo>
                  <a:pt x="11568075" y="3959647"/>
                </a:lnTo>
                <a:lnTo>
                  <a:pt x="11558976" y="3973364"/>
                </a:lnTo>
                <a:lnTo>
                  <a:pt x="8148312" y="3968144"/>
                </a:lnTo>
                <a:cubicBezTo>
                  <a:pt x="8010729" y="3663100"/>
                  <a:pt x="7370642" y="2488566"/>
                  <a:pt x="5753509" y="2471828"/>
                </a:cubicBezTo>
                <a:cubicBezTo>
                  <a:pt x="4212576" y="2505170"/>
                  <a:pt x="3579692" y="3595635"/>
                  <a:pt x="3378609" y="3974944"/>
                </a:cubicBezTo>
                <a:lnTo>
                  <a:pt x="4550" y="3973364"/>
                </a:lnTo>
                <a:cubicBezTo>
                  <a:pt x="3033" y="2648909"/>
                  <a:pt x="1517" y="1324455"/>
                  <a:pt x="0" y="0"/>
                </a:cubicBezTo>
                <a:close/>
              </a:path>
            </a:pathLst>
          </a:custGeom>
        </p:spPr>
        <p:txBody>
          <a:bodyPr/>
          <a:lstStyle/>
          <a:p>
            <a:r>
              <a:rPr lang="en-US"/>
              <a:t>Click icon to add picture</a:t>
            </a:r>
            <a:endParaRPr lang="en-US" dirty="0"/>
          </a:p>
        </p:txBody>
      </p:sp>
      <p:pic>
        <p:nvPicPr>
          <p:cNvPr id="16" name="Picture 15" descr="Oregon Health Authority Logo">
            <a:extLst>
              <a:ext uri="{FF2B5EF4-FFF2-40B4-BE49-F238E27FC236}">
                <a16:creationId xmlns:a16="http://schemas.microsoft.com/office/drawing/2014/main" id="{0DF777F8-DF81-DB00-8122-B157AF2F8EEE}"/>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840974" y="3613738"/>
            <a:ext cx="2510050" cy="822116"/>
          </a:xfrm>
          <a:prstGeom prst="rect">
            <a:avLst/>
          </a:prstGeom>
        </p:spPr>
      </p:pic>
    </p:spTree>
    <p:extLst>
      <p:ext uri="{BB962C8B-B14F-4D97-AF65-F5344CB8AC3E}">
        <p14:creationId xmlns:p14="http://schemas.microsoft.com/office/powerpoint/2010/main" val="1301133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E5BBEF0-E11C-4C7E-9A99-6668D89CB6D2}"/>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EFAA68A-88C4-45FA-A8E4-D83C1B884F96}"/>
              </a:ext>
            </a:extLst>
          </p:cNvPr>
          <p:cNvSpPr>
            <a:spLocks noGrp="1"/>
          </p:cNvSpPr>
          <p:nvPr>
            <p:ph idx="1"/>
          </p:nvPr>
        </p:nvSpPr>
        <p:spPr>
          <a:xfrm>
            <a:off x="635000" y="1329397"/>
            <a:ext cx="10922000" cy="4654677"/>
          </a:xfrm>
        </p:spPr>
        <p:txBody>
          <a:bodyPr/>
          <a:lstStyle>
            <a:lvl1pPr>
              <a:defRPr sz="2800" b="0"/>
            </a:lvl1pPr>
            <a:lvl2pPr>
              <a:defRPr sz="24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E6CACE33-3C9C-96D9-AD6F-7B105A24A1E8}"/>
              </a:ext>
            </a:extLst>
          </p:cNvPr>
          <p:cNvSpPr>
            <a:spLocks noGrp="1"/>
          </p:cNvSpPr>
          <p:nvPr>
            <p:ph type="sldNum" sz="quarter" idx="10"/>
          </p:nvPr>
        </p:nvSpPr>
        <p:spPr/>
        <p:txBody>
          <a:bodyPr/>
          <a:lstStyle/>
          <a:p>
            <a:fld id="{58339581-759F-43B7-B47D-47F906F0E294}" type="slidenum">
              <a:rPr lang="en-US" smtClean="0"/>
              <a:pPr/>
              <a:t>‹#›</a:t>
            </a:fld>
            <a:endParaRPr lang="en-US" dirty="0"/>
          </a:p>
        </p:txBody>
      </p:sp>
      <p:cxnSp>
        <p:nvCxnSpPr>
          <p:cNvPr id="6" name="Straight Connector 5">
            <a:extLst>
              <a:ext uri="{FF2B5EF4-FFF2-40B4-BE49-F238E27FC236}">
                <a16:creationId xmlns:a16="http://schemas.microsoft.com/office/drawing/2014/main" id="{F0FF79EF-8241-3B58-DAB2-10DD767C98F2}"/>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815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E5BBEF0-E11C-4C7E-9A99-6668D89CB6D2}"/>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EFAA68A-88C4-45FA-A8E4-D83C1B884F96}"/>
              </a:ext>
            </a:extLst>
          </p:cNvPr>
          <p:cNvSpPr>
            <a:spLocks noGrp="1"/>
          </p:cNvSpPr>
          <p:nvPr>
            <p:ph idx="1"/>
          </p:nvPr>
        </p:nvSpPr>
        <p:spPr>
          <a:xfrm>
            <a:off x="635000" y="1329397"/>
            <a:ext cx="10922000" cy="4654677"/>
          </a:xfrm>
        </p:spPr>
        <p:txBody>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F6AF6D61-37AE-3FCB-A585-A200D975D7BE}"/>
              </a:ext>
            </a:extLst>
          </p:cNvPr>
          <p:cNvSpPr>
            <a:spLocks noGrp="1"/>
          </p:cNvSpPr>
          <p:nvPr>
            <p:ph type="sldNum" sz="quarter" idx="10"/>
          </p:nvPr>
        </p:nvSpPr>
        <p:spPr/>
        <p:txBody>
          <a:bodyPr/>
          <a:lstStyle/>
          <a:p>
            <a:fld id="{58339581-759F-43B7-B47D-47F906F0E294}" type="slidenum">
              <a:rPr lang="en-US" smtClean="0"/>
              <a:pPr/>
              <a:t>‹#›</a:t>
            </a:fld>
            <a:endParaRPr lang="en-US" dirty="0"/>
          </a:p>
        </p:txBody>
      </p:sp>
      <p:cxnSp>
        <p:nvCxnSpPr>
          <p:cNvPr id="6" name="Straight Connector 5">
            <a:extLst>
              <a:ext uri="{FF2B5EF4-FFF2-40B4-BE49-F238E27FC236}">
                <a16:creationId xmlns:a16="http://schemas.microsoft.com/office/drawing/2014/main" id="{D2875334-1D16-7DB6-F0FD-5A989E419121}"/>
              </a:ext>
              <a:ext uri="{C183D7F6-B498-43B3-948B-1728B52AA6E4}">
                <adec:decorative xmlns:adec="http://schemas.microsoft.com/office/drawing/2017/decorative" val="1"/>
              </a:ext>
            </a:extLst>
          </p:cNvPr>
          <p:cNvCxnSpPr>
            <a:cxnSpLocks/>
          </p:cNvCxnSpPr>
          <p:nvPr userDrawn="1"/>
        </p:nvCxnSpPr>
        <p:spPr>
          <a:xfrm>
            <a:off x="543015" y="1226040"/>
            <a:ext cx="11174064"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815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Transition Slide 1">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95FE489-255B-2F64-1471-EBA182D07D8C}"/>
              </a:ext>
            </a:extLst>
          </p:cNvPr>
          <p:cNvSpPr>
            <a:spLocks noGrp="1"/>
          </p:cNvSpPr>
          <p:nvPr>
            <p:ph type="ctrTitle" hasCustomPrompt="1"/>
          </p:nvPr>
        </p:nvSpPr>
        <p:spPr>
          <a:xfrm>
            <a:off x="946484" y="3985901"/>
            <a:ext cx="10299032" cy="2379458"/>
          </a:xfrm>
          <a:prstGeom prst="rect">
            <a:avLst/>
          </a:prstGeom>
        </p:spPr>
        <p:txBody>
          <a:bodyPr anchor="ctr">
            <a:normAutofit/>
          </a:bodyPr>
          <a:lstStyle>
            <a:lvl1pPr algn="ctr">
              <a:defRPr sz="4700" b="1" baseline="0">
                <a:solidFill>
                  <a:srgbClr val="142850"/>
                </a:solidFill>
                <a:latin typeface="Arial" panose="020B0604020202020204" pitchFamily="34" charset="0"/>
                <a:cs typeface="Arial" panose="020B0604020202020204" pitchFamily="34" charset="0"/>
              </a:defRPr>
            </a:lvl1pPr>
          </a:lstStyle>
          <a:p>
            <a:r>
              <a:rPr lang="en-US" dirty="0"/>
              <a:t>Section/Transition Slide 1</a:t>
            </a:r>
          </a:p>
        </p:txBody>
      </p:sp>
      <p:sp>
        <p:nvSpPr>
          <p:cNvPr id="14" name="Picture Placeholder 9" descr="Add image description">
            <a:extLst>
              <a:ext uri="{FF2B5EF4-FFF2-40B4-BE49-F238E27FC236}">
                <a16:creationId xmlns:a16="http://schemas.microsoft.com/office/drawing/2014/main" id="{509CB15F-F41C-0BC0-5413-49E643214301}"/>
              </a:ext>
            </a:extLst>
          </p:cNvPr>
          <p:cNvSpPr>
            <a:spLocks noGrp="1"/>
          </p:cNvSpPr>
          <p:nvPr>
            <p:ph type="pic" sz="quarter" idx="15"/>
          </p:nvPr>
        </p:nvSpPr>
        <p:spPr>
          <a:xfrm>
            <a:off x="956380" y="2055783"/>
            <a:ext cx="3392999" cy="1712913"/>
          </a:xfrm>
        </p:spPr>
        <p:txBody>
          <a:bodyPr/>
          <a:lstStyle/>
          <a:p>
            <a:r>
              <a:rPr lang="en-US"/>
              <a:t>Click icon to add picture</a:t>
            </a:r>
            <a:endParaRPr lang="en-US" dirty="0"/>
          </a:p>
        </p:txBody>
      </p:sp>
      <p:sp>
        <p:nvSpPr>
          <p:cNvPr id="15" name="Picture Placeholder 9" descr="Add image description">
            <a:extLst>
              <a:ext uri="{FF2B5EF4-FFF2-40B4-BE49-F238E27FC236}">
                <a16:creationId xmlns:a16="http://schemas.microsoft.com/office/drawing/2014/main" id="{09DC628C-DC25-BF64-56A6-A9B05019E16C}"/>
              </a:ext>
            </a:extLst>
          </p:cNvPr>
          <p:cNvSpPr>
            <a:spLocks noGrp="1"/>
          </p:cNvSpPr>
          <p:nvPr>
            <p:ph type="pic" sz="quarter" idx="16"/>
          </p:nvPr>
        </p:nvSpPr>
        <p:spPr>
          <a:xfrm>
            <a:off x="4398941" y="2056022"/>
            <a:ext cx="3392999" cy="1712913"/>
          </a:xfrm>
        </p:spPr>
        <p:txBody>
          <a:bodyPr/>
          <a:lstStyle/>
          <a:p>
            <a:r>
              <a:rPr lang="en-US"/>
              <a:t>Click icon to add picture</a:t>
            </a:r>
          </a:p>
        </p:txBody>
      </p:sp>
      <p:sp>
        <p:nvSpPr>
          <p:cNvPr id="16" name="Picture Placeholder 9" descr="Add image description">
            <a:extLst>
              <a:ext uri="{FF2B5EF4-FFF2-40B4-BE49-F238E27FC236}">
                <a16:creationId xmlns:a16="http://schemas.microsoft.com/office/drawing/2014/main" id="{ACA2A5F4-FE2E-7744-DE6C-DD413AA81BE2}"/>
              </a:ext>
            </a:extLst>
          </p:cNvPr>
          <p:cNvSpPr>
            <a:spLocks noGrp="1"/>
          </p:cNvSpPr>
          <p:nvPr>
            <p:ph type="pic" sz="quarter" idx="17"/>
          </p:nvPr>
        </p:nvSpPr>
        <p:spPr>
          <a:xfrm>
            <a:off x="7841502" y="2056260"/>
            <a:ext cx="3392999" cy="1712913"/>
          </a:xfrm>
        </p:spPr>
        <p:txBody>
          <a:bodyPr/>
          <a:lstStyle/>
          <a:p>
            <a:r>
              <a:rPr lang="en-US"/>
              <a:t>Click icon to add picture</a:t>
            </a:r>
            <a:endParaRPr lang="en-US" dirty="0"/>
          </a:p>
        </p:txBody>
      </p:sp>
      <p:pic>
        <p:nvPicPr>
          <p:cNvPr id="7" name="Picture 6" descr="Oregon Health Authority Logo">
            <a:extLst>
              <a:ext uri="{FF2B5EF4-FFF2-40B4-BE49-F238E27FC236}">
                <a16:creationId xmlns:a16="http://schemas.microsoft.com/office/drawing/2014/main" id="{23FF35BD-9A83-E913-5004-F5A4933273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55917" y="619897"/>
            <a:ext cx="3042068" cy="996370"/>
          </a:xfrm>
          <a:prstGeom prst="rect">
            <a:avLst/>
          </a:prstGeom>
        </p:spPr>
      </p:pic>
      <p:sp>
        <p:nvSpPr>
          <p:cNvPr id="2" name="Slide Number Placeholder 1">
            <a:extLst>
              <a:ext uri="{FF2B5EF4-FFF2-40B4-BE49-F238E27FC236}">
                <a16:creationId xmlns:a16="http://schemas.microsoft.com/office/drawing/2014/main" id="{B2875CDC-4DCE-C088-CD99-85F7FFF4DABE}"/>
              </a:ext>
            </a:extLst>
          </p:cNvPr>
          <p:cNvSpPr>
            <a:spLocks noGrp="1"/>
          </p:cNvSpPr>
          <p:nvPr>
            <p:ph type="sldNum" sz="quarter" idx="18"/>
          </p:nvPr>
        </p:nvSpPr>
        <p:spPr/>
        <p:txBody>
          <a:bodyPr/>
          <a:lstStyle/>
          <a:p>
            <a:fld id="{58339581-759F-43B7-B47D-47F906F0E294}" type="slidenum">
              <a:rPr lang="en-US" smtClean="0"/>
              <a:pPr/>
              <a:t>‹#›</a:t>
            </a:fld>
            <a:endParaRPr lang="en-US" dirty="0"/>
          </a:p>
        </p:txBody>
      </p:sp>
      <p:sp>
        <p:nvSpPr>
          <p:cNvPr id="4" name="Freeform: Shape 3">
            <a:extLst>
              <a:ext uri="{FF2B5EF4-FFF2-40B4-BE49-F238E27FC236}">
                <a16:creationId xmlns:a16="http://schemas.microsoft.com/office/drawing/2014/main" id="{9753263D-1FF9-B4E5-81A0-BE4658180388}"/>
              </a:ext>
              <a:ext uri="{C183D7F6-B498-43B3-948B-1728B52AA6E4}">
                <adec:decorative xmlns:adec="http://schemas.microsoft.com/office/drawing/2017/decorative" val="1"/>
              </a:ext>
            </a:extLst>
          </p:cNvPr>
          <p:cNvSpPr/>
          <p:nvPr userDrawn="1"/>
        </p:nvSpPr>
        <p:spPr>
          <a:xfrm>
            <a:off x="1" y="1069495"/>
            <a:ext cx="12191999" cy="533401"/>
          </a:xfrm>
          <a:custGeom>
            <a:avLst/>
            <a:gdLst>
              <a:gd name="connsiteX0" fmla="*/ 7778841 w 12191999"/>
              <a:gd name="connsiteY0" fmla="*/ 0 h 533401"/>
              <a:gd name="connsiteX1" fmla="*/ 12191999 w 12191999"/>
              <a:gd name="connsiteY1" fmla="*/ 0 h 533401"/>
              <a:gd name="connsiteX2" fmla="*/ 12191999 w 12191999"/>
              <a:gd name="connsiteY2" fmla="*/ 533401 h 533401"/>
              <a:gd name="connsiteX3" fmla="*/ 7730753 w 12191999"/>
              <a:gd name="connsiteY3" fmla="*/ 533401 h 533401"/>
              <a:gd name="connsiteX4" fmla="*/ 7744993 w 12191999"/>
              <a:gd name="connsiteY4" fmla="*/ 507166 h 533401"/>
              <a:gd name="connsiteX5" fmla="*/ 7807196 w 12191999"/>
              <a:gd name="connsiteY5" fmla="*/ 199064 h 533401"/>
              <a:gd name="connsiteX6" fmla="*/ 7791115 w 12191999"/>
              <a:gd name="connsiteY6" fmla="*/ 39542 h 533401"/>
              <a:gd name="connsiteX7" fmla="*/ 0 w 12191999"/>
              <a:gd name="connsiteY7" fmla="*/ 0 h 533401"/>
              <a:gd name="connsiteX8" fmla="*/ 4441397 w 12191999"/>
              <a:gd name="connsiteY8" fmla="*/ 0 h 533401"/>
              <a:gd name="connsiteX9" fmla="*/ 4429123 w 12191999"/>
              <a:gd name="connsiteY9" fmla="*/ 39542 h 533401"/>
              <a:gd name="connsiteX10" fmla="*/ 4413041 w 12191999"/>
              <a:gd name="connsiteY10" fmla="*/ 199064 h 533401"/>
              <a:gd name="connsiteX11" fmla="*/ 4475244 w 12191999"/>
              <a:gd name="connsiteY11" fmla="*/ 507166 h 533401"/>
              <a:gd name="connsiteX12" fmla="*/ 4489484 w 12191999"/>
              <a:gd name="connsiteY12" fmla="*/ 533401 h 533401"/>
              <a:gd name="connsiteX13" fmla="*/ 0 w 12191999"/>
              <a:gd name="connsiteY13" fmla="*/ 533401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1999" h="533401">
                <a:moveTo>
                  <a:pt x="7778841" y="0"/>
                </a:moveTo>
                <a:lnTo>
                  <a:pt x="12191999" y="0"/>
                </a:lnTo>
                <a:lnTo>
                  <a:pt x="12191999" y="533401"/>
                </a:lnTo>
                <a:lnTo>
                  <a:pt x="7730753" y="533401"/>
                </a:lnTo>
                <a:lnTo>
                  <a:pt x="7744993" y="507166"/>
                </a:lnTo>
                <a:cubicBezTo>
                  <a:pt x="7785047" y="412468"/>
                  <a:pt x="7807196" y="308353"/>
                  <a:pt x="7807196" y="199064"/>
                </a:cubicBezTo>
                <a:cubicBezTo>
                  <a:pt x="7807196" y="144420"/>
                  <a:pt x="7801659" y="91069"/>
                  <a:pt x="7791115" y="39542"/>
                </a:cubicBezTo>
                <a:close/>
                <a:moveTo>
                  <a:pt x="0" y="0"/>
                </a:moveTo>
                <a:lnTo>
                  <a:pt x="4441397" y="0"/>
                </a:lnTo>
                <a:lnTo>
                  <a:pt x="4429123" y="39542"/>
                </a:lnTo>
                <a:cubicBezTo>
                  <a:pt x="4418579" y="91069"/>
                  <a:pt x="4413041" y="144420"/>
                  <a:pt x="4413041" y="199064"/>
                </a:cubicBezTo>
                <a:cubicBezTo>
                  <a:pt x="4413041" y="308353"/>
                  <a:pt x="4435190" y="412468"/>
                  <a:pt x="4475244" y="507166"/>
                </a:cubicBezTo>
                <a:lnTo>
                  <a:pt x="4489484" y="533401"/>
                </a:lnTo>
                <a:lnTo>
                  <a:pt x="0" y="533401"/>
                </a:lnTo>
                <a:close/>
              </a:path>
            </a:pathLst>
          </a:cu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dirty="0" err="1"/>
          </a:p>
        </p:txBody>
      </p:sp>
    </p:spTree>
    <p:extLst>
      <p:ext uri="{BB962C8B-B14F-4D97-AF65-F5344CB8AC3E}">
        <p14:creationId xmlns:p14="http://schemas.microsoft.com/office/powerpoint/2010/main" val="2741237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Transition Slide 2">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EC50667-808E-ACC9-B3BD-E4713FBB29F0}"/>
              </a:ext>
            </a:extLst>
          </p:cNvPr>
          <p:cNvSpPr>
            <a:spLocks noGrp="1"/>
          </p:cNvSpPr>
          <p:nvPr>
            <p:ph type="ctrTitle" hasCustomPrompt="1"/>
          </p:nvPr>
        </p:nvSpPr>
        <p:spPr>
          <a:xfrm>
            <a:off x="946484" y="3413938"/>
            <a:ext cx="10299032" cy="2533433"/>
          </a:xfrm>
          <a:prstGeom prst="rect">
            <a:avLst/>
          </a:prstGeom>
        </p:spPr>
        <p:txBody>
          <a:bodyPr anchor="ctr">
            <a:normAutofit/>
          </a:bodyPr>
          <a:lstStyle>
            <a:lvl1pPr algn="ctr">
              <a:defRPr sz="4700" b="1" baseline="0">
                <a:solidFill>
                  <a:srgbClr val="142850"/>
                </a:solidFill>
                <a:latin typeface="Arial" panose="020B0604020202020204" pitchFamily="34" charset="0"/>
                <a:cs typeface="Arial" panose="020B0604020202020204" pitchFamily="34" charset="0"/>
              </a:defRPr>
            </a:lvl1pPr>
          </a:lstStyle>
          <a:p>
            <a:r>
              <a:rPr lang="en-US" dirty="0"/>
              <a:t>Section/Transition Slide 2</a:t>
            </a:r>
          </a:p>
        </p:txBody>
      </p:sp>
      <p:pic>
        <p:nvPicPr>
          <p:cNvPr id="8" name="Picture 7" descr="Oregon Health Authority Logo">
            <a:extLst>
              <a:ext uri="{FF2B5EF4-FFF2-40B4-BE49-F238E27FC236}">
                <a16:creationId xmlns:a16="http://schemas.microsoft.com/office/drawing/2014/main" id="{900FDBF4-91EE-4271-1C49-F05CE21769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24911" y="925681"/>
            <a:ext cx="5342130" cy="1749710"/>
          </a:xfrm>
          <a:prstGeom prst="rect">
            <a:avLst/>
          </a:prstGeom>
        </p:spPr>
      </p:pic>
      <p:sp>
        <p:nvSpPr>
          <p:cNvPr id="2" name="Slide Number Placeholder 1">
            <a:extLst>
              <a:ext uri="{FF2B5EF4-FFF2-40B4-BE49-F238E27FC236}">
                <a16:creationId xmlns:a16="http://schemas.microsoft.com/office/drawing/2014/main" id="{6B026B29-4A8A-C616-41AC-00F0855302DC}"/>
              </a:ext>
            </a:extLst>
          </p:cNvPr>
          <p:cNvSpPr>
            <a:spLocks noGrp="1"/>
          </p:cNvSpPr>
          <p:nvPr>
            <p:ph type="sldNum" sz="quarter" idx="10"/>
          </p:nvPr>
        </p:nvSpPr>
        <p:spPr/>
        <p:txBody>
          <a:bodyPr/>
          <a:lstStyle/>
          <a:p>
            <a:fld id="{58339581-759F-43B7-B47D-47F906F0E294}" type="slidenum">
              <a:rPr lang="en-US" smtClean="0"/>
              <a:pPr/>
              <a:t>‹#›</a:t>
            </a:fld>
            <a:endParaRPr lang="en-US" dirty="0"/>
          </a:p>
        </p:txBody>
      </p:sp>
      <p:sp>
        <p:nvSpPr>
          <p:cNvPr id="7" name="Freeform: Shape 6">
            <a:extLst>
              <a:ext uri="{FF2B5EF4-FFF2-40B4-BE49-F238E27FC236}">
                <a16:creationId xmlns:a16="http://schemas.microsoft.com/office/drawing/2014/main" id="{EFCC09E6-FD23-1D3A-6232-CC56144BD46E}"/>
              </a:ext>
              <a:ext uri="{C183D7F6-B498-43B3-948B-1728B52AA6E4}">
                <adec:decorative xmlns:adec="http://schemas.microsoft.com/office/drawing/2017/decorative" val="1"/>
              </a:ext>
            </a:extLst>
          </p:cNvPr>
          <p:cNvSpPr/>
          <p:nvPr userDrawn="1"/>
        </p:nvSpPr>
        <p:spPr>
          <a:xfrm>
            <a:off x="-737" y="1714801"/>
            <a:ext cx="12192737" cy="933949"/>
          </a:xfrm>
          <a:custGeom>
            <a:avLst/>
            <a:gdLst>
              <a:gd name="connsiteX0" fmla="*/ 9151699 w 12192000"/>
              <a:gd name="connsiteY0" fmla="*/ 0 h 931130"/>
              <a:gd name="connsiteX1" fmla="*/ 12192000 w 12192000"/>
              <a:gd name="connsiteY1" fmla="*/ 0 h 931130"/>
              <a:gd name="connsiteX2" fmla="*/ 12192000 w 12192000"/>
              <a:gd name="connsiteY2" fmla="*/ 931130 h 931130"/>
              <a:gd name="connsiteX3" fmla="*/ 9079495 w 12192000"/>
              <a:gd name="connsiteY3" fmla="*/ 931130 h 931130"/>
              <a:gd name="connsiteX4" fmla="*/ 9092191 w 12192000"/>
              <a:gd name="connsiteY4" fmla="*/ 904776 h 931130"/>
              <a:gd name="connsiteX5" fmla="*/ 9202875 w 12192000"/>
              <a:gd name="connsiteY5" fmla="*/ 356536 h 931130"/>
              <a:gd name="connsiteX6" fmla="*/ 9174260 w 12192000"/>
              <a:gd name="connsiteY6" fmla="*/ 72680 h 931130"/>
              <a:gd name="connsiteX7" fmla="*/ 0 w 12192000"/>
              <a:gd name="connsiteY7" fmla="*/ 0 h 931130"/>
              <a:gd name="connsiteX8" fmla="*/ 3213648 w 12192000"/>
              <a:gd name="connsiteY8" fmla="*/ 0 h 931130"/>
              <a:gd name="connsiteX9" fmla="*/ 3191086 w 12192000"/>
              <a:gd name="connsiteY9" fmla="*/ 72680 h 931130"/>
              <a:gd name="connsiteX10" fmla="*/ 3162471 w 12192000"/>
              <a:gd name="connsiteY10" fmla="*/ 356536 h 931130"/>
              <a:gd name="connsiteX11" fmla="*/ 3273156 w 12192000"/>
              <a:gd name="connsiteY11" fmla="*/ 904776 h 931130"/>
              <a:gd name="connsiteX12" fmla="*/ 3285851 w 12192000"/>
              <a:gd name="connsiteY12" fmla="*/ 931130 h 931130"/>
              <a:gd name="connsiteX13" fmla="*/ 0 w 12192000"/>
              <a:gd name="connsiteY13" fmla="*/ 931130 h 931130"/>
              <a:gd name="connsiteX0" fmla="*/ 9151699 w 12192000"/>
              <a:gd name="connsiteY0" fmla="*/ 6350 h 937480"/>
              <a:gd name="connsiteX1" fmla="*/ 12192000 w 12192000"/>
              <a:gd name="connsiteY1" fmla="*/ 6350 h 937480"/>
              <a:gd name="connsiteX2" fmla="*/ 12192000 w 12192000"/>
              <a:gd name="connsiteY2" fmla="*/ 937480 h 937480"/>
              <a:gd name="connsiteX3" fmla="*/ 9079495 w 12192000"/>
              <a:gd name="connsiteY3" fmla="*/ 937480 h 937480"/>
              <a:gd name="connsiteX4" fmla="*/ 9092191 w 12192000"/>
              <a:gd name="connsiteY4" fmla="*/ 911126 h 937480"/>
              <a:gd name="connsiteX5" fmla="*/ 9202875 w 12192000"/>
              <a:gd name="connsiteY5" fmla="*/ 362886 h 937480"/>
              <a:gd name="connsiteX6" fmla="*/ 9174260 w 12192000"/>
              <a:gd name="connsiteY6" fmla="*/ 79030 h 937480"/>
              <a:gd name="connsiteX7" fmla="*/ 9151699 w 12192000"/>
              <a:gd name="connsiteY7" fmla="*/ 6350 h 937480"/>
              <a:gd name="connsiteX8" fmla="*/ 38100 w 12192000"/>
              <a:gd name="connsiteY8" fmla="*/ 0 h 937480"/>
              <a:gd name="connsiteX9" fmla="*/ 3213648 w 12192000"/>
              <a:gd name="connsiteY9" fmla="*/ 6350 h 937480"/>
              <a:gd name="connsiteX10" fmla="*/ 3191086 w 12192000"/>
              <a:gd name="connsiteY10" fmla="*/ 79030 h 937480"/>
              <a:gd name="connsiteX11" fmla="*/ 3162471 w 12192000"/>
              <a:gd name="connsiteY11" fmla="*/ 362886 h 937480"/>
              <a:gd name="connsiteX12" fmla="*/ 3273156 w 12192000"/>
              <a:gd name="connsiteY12" fmla="*/ 911126 h 937480"/>
              <a:gd name="connsiteX13" fmla="*/ 3285851 w 12192000"/>
              <a:gd name="connsiteY13" fmla="*/ 937480 h 937480"/>
              <a:gd name="connsiteX14" fmla="*/ 0 w 12192000"/>
              <a:gd name="connsiteY14" fmla="*/ 937480 h 937480"/>
              <a:gd name="connsiteX15" fmla="*/ 38100 w 12192000"/>
              <a:gd name="connsiteY15" fmla="*/ 0 h 937480"/>
              <a:gd name="connsiteX0" fmla="*/ 9113599 w 12153900"/>
              <a:gd name="connsiteY0" fmla="*/ 6350 h 937480"/>
              <a:gd name="connsiteX1" fmla="*/ 12153900 w 12153900"/>
              <a:gd name="connsiteY1" fmla="*/ 6350 h 937480"/>
              <a:gd name="connsiteX2" fmla="*/ 12153900 w 12153900"/>
              <a:gd name="connsiteY2" fmla="*/ 937480 h 937480"/>
              <a:gd name="connsiteX3" fmla="*/ 9041395 w 12153900"/>
              <a:gd name="connsiteY3" fmla="*/ 937480 h 937480"/>
              <a:gd name="connsiteX4" fmla="*/ 9054091 w 12153900"/>
              <a:gd name="connsiteY4" fmla="*/ 911126 h 937480"/>
              <a:gd name="connsiteX5" fmla="*/ 9164775 w 12153900"/>
              <a:gd name="connsiteY5" fmla="*/ 362886 h 937480"/>
              <a:gd name="connsiteX6" fmla="*/ 9136160 w 12153900"/>
              <a:gd name="connsiteY6" fmla="*/ 79030 h 937480"/>
              <a:gd name="connsiteX7" fmla="*/ 9113599 w 12153900"/>
              <a:gd name="connsiteY7" fmla="*/ 6350 h 937480"/>
              <a:gd name="connsiteX8" fmla="*/ 0 w 12153900"/>
              <a:gd name="connsiteY8" fmla="*/ 0 h 937480"/>
              <a:gd name="connsiteX9" fmla="*/ 3175548 w 12153900"/>
              <a:gd name="connsiteY9" fmla="*/ 6350 h 937480"/>
              <a:gd name="connsiteX10" fmla="*/ 3152986 w 12153900"/>
              <a:gd name="connsiteY10" fmla="*/ 79030 h 937480"/>
              <a:gd name="connsiteX11" fmla="*/ 3124371 w 12153900"/>
              <a:gd name="connsiteY11" fmla="*/ 362886 h 937480"/>
              <a:gd name="connsiteX12" fmla="*/ 3235056 w 12153900"/>
              <a:gd name="connsiteY12" fmla="*/ 911126 h 937480"/>
              <a:gd name="connsiteX13" fmla="*/ 3247751 w 12153900"/>
              <a:gd name="connsiteY13" fmla="*/ 937480 h 937480"/>
              <a:gd name="connsiteX14" fmla="*/ 12700 w 12153900"/>
              <a:gd name="connsiteY14" fmla="*/ 931130 h 937480"/>
              <a:gd name="connsiteX15" fmla="*/ 0 w 12153900"/>
              <a:gd name="connsiteY15" fmla="*/ 0 h 937480"/>
              <a:gd name="connsiteX0" fmla="*/ 9119949 w 12160250"/>
              <a:gd name="connsiteY0" fmla="*/ 6350 h 937480"/>
              <a:gd name="connsiteX1" fmla="*/ 12160250 w 12160250"/>
              <a:gd name="connsiteY1" fmla="*/ 6350 h 937480"/>
              <a:gd name="connsiteX2" fmla="*/ 12160250 w 12160250"/>
              <a:gd name="connsiteY2" fmla="*/ 937480 h 937480"/>
              <a:gd name="connsiteX3" fmla="*/ 9047745 w 12160250"/>
              <a:gd name="connsiteY3" fmla="*/ 937480 h 937480"/>
              <a:gd name="connsiteX4" fmla="*/ 9060441 w 12160250"/>
              <a:gd name="connsiteY4" fmla="*/ 911126 h 937480"/>
              <a:gd name="connsiteX5" fmla="*/ 9171125 w 12160250"/>
              <a:gd name="connsiteY5" fmla="*/ 362886 h 937480"/>
              <a:gd name="connsiteX6" fmla="*/ 9142510 w 12160250"/>
              <a:gd name="connsiteY6" fmla="*/ 79030 h 937480"/>
              <a:gd name="connsiteX7" fmla="*/ 9119949 w 12160250"/>
              <a:gd name="connsiteY7" fmla="*/ 6350 h 937480"/>
              <a:gd name="connsiteX8" fmla="*/ 6350 w 12160250"/>
              <a:gd name="connsiteY8" fmla="*/ 0 h 937480"/>
              <a:gd name="connsiteX9" fmla="*/ 3181898 w 12160250"/>
              <a:gd name="connsiteY9" fmla="*/ 6350 h 937480"/>
              <a:gd name="connsiteX10" fmla="*/ 3159336 w 12160250"/>
              <a:gd name="connsiteY10" fmla="*/ 79030 h 937480"/>
              <a:gd name="connsiteX11" fmla="*/ 3130721 w 12160250"/>
              <a:gd name="connsiteY11" fmla="*/ 362886 h 937480"/>
              <a:gd name="connsiteX12" fmla="*/ 3241406 w 12160250"/>
              <a:gd name="connsiteY12" fmla="*/ 911126 h 937480"/>
              <a:gd name="connsiteX13" fmla="*/ 3254101 w 12160250"/>
              <a:gd name="connsiteY13" fmla="*/ 937480 h 937480"/>
              <a:gd name="connsiteX14" fmla="*/ 0 w 12160250"/>
              <a:gd name="connsiteY14" fmla="*/ 931130 h 937480"/>
              <a:gd name="connsiteX15" fmla="*/ 6350 w 12160250"/>
              <a:gd name="connsiteY15" fmla="*/ 0 h 937480"/>
              <a:gd name="connsiteX0" fmla="*/ 9127722 w 12168023"/>
              <a:gd name="connsiteY0" fmla="*/ 2819 h 933949"/>
              <a:gd name="connsiteX1" fmla="*/ 12168023 w 12168023"/>
              <a:gd name="connsiteY1" fmla="*/ 2819 h 933949"/>
              <a:gd name="connsiteX2" fmla="*/ 12168023 w 12168023"/>
              <a:gd name="connsiteY2" fmla="*/ 933949 h 933949"/>
              <a:gd name="connsiteX3" fmla="*/ 9055518 w 12168023"/>
              <a:gd name="connsiteY3" fmla="*/ 933949 h 933949"/>
              <a:gd name="connsiteX4" fmla="*/ 9068214 w 12168023"/>
              <a:gd name="connsiteY4" fmla="*/ 907595 h 933949"/>
              <a:gd name="connsiteX5" fmla="*/ 9178898 w 12168023"/>
              <a:gd name="connsiteY5" fmla="*/ 359355 h 933949"/>
              <a:gd name="connsiteX6" fmla="*/ 9150283 w 12168023"/>
              <a:gd name="connsiteY6" fmla="*/ 75499 h 933949"/>
              <a:gd name="connsiteX7" fmla="*/ 9127722 w 12168023"/>
              <a:gd name="connsiteY7" fmla="*/ 2819 h 933949"/>
              <a:gd name="connsiteX8" fmla="*/ 0 w 12168023"/>
              <a:gd name="connsiteY8" fmla="*/ 0 h 933949"/>
              <a:gd name="connsiteX9" fmla="*/ 3189671 w 12168023"/>
              <a:gd name="connsiteY9" fmla="*/ 2819 h 933949"/>
              <a:gd name="connsiteX10" fmla="*/ 3167109 w 12168023"/>
              <a:gd name="connsiteY10" fmla="*/ 75499 h 933949"/>
              <a:gd name="connsiteX11" fmla="*/ 3138494 w 12168023"/>
              <a:gd name="connsiteY11" fmla="*/ 359355 h 933949"/>
              <a:gd name="connsiteX12" fmla="*/ 3249179 w 12168023"/>
              <a:gd name="connsiteY12" fmla="*/ 907595 h 933949"/>
              <a:gd name="connsiteX13" fmla="*/ 3261874 w 12168023"/>
              <a:gd name="connsiteY13" fmla="*/ 933949 h 933949"/>
              <a:gd name="connsiteX14" fmla="*/ 7773 w 12168023"/>
              <a:gd name="connsiteY14" fmla="*/ 927599 h 933949"/>
              <a:gd name="connsiteX15" fmla="*/ 0 w 12168023"/>
              <a:gd name="connsiteY15" fmla="*/ 0 h 933949"/>
              <a:gd name="connsiteX0" fmla="*/ 9120661 w 12160962"/>
              <a:gd name="connsiteY0" fmla="*/ 2819 h 933949"/>
              <a:gd name="connsiteX1" fmla="*/ 12160962 w 12160962"/>
              <a:gd name="connsiteY1" fmla="*/ 2819 h 933949"/>
              <a:gd name="connsiteX2" fmla="*/ 12160962 w 12160962"/>
              <a:gd name="connsiteY2" fmla="*/ 933949 h 933949"/>
              <a:gd name="connsiteX3" fmla="*/ 9048457 w 12160962"/>
              <a:gd name="connsiteY3" fmla="*/ 933949 h 933949"/>
              <a:gd name="connsiteX4" fmla="*/ 9061153 w 12160962"/>
              <a:gd name="connsiteY4" fmla="*/ 907595 h 933949"/>
              <a:gd name="connsiteX5" fmla="*/ 9171837 w 12160962"/>
              <a:gd name="connsiteY5" fmla="*/ 359355 h 933949"/>
              <a:gd name="connsiteX6" fmla="*/ 9143222 w 12160962"/>
              <a:gd name="connsiteY6" fmla="*/ 75499 h 933949"/>
              <a:gd name="connsiteX7" fmla="*/ 9120661 w 12160962"/>
              <a:gd name="connsiteY7" fmla="*/ 2819 h 933949"/>
              <a:gd name="connsiteX8" fmla="*/ 0 w 12160962"/>
              <a:gd name="connsiteY8" fmla="*/ 0 h 933949"/>
              <a:gd name="connsiteX9" fmla="*/ 3182610 w 12160962"/>
              <a:gd name="connsiteY9" fmla="*/ 2819 h 933949"/>
              <a:gd name="connsiteX10" fmla="*/ 3160048 w 12160962"/>
              <a:gd name="connsiteY10" fmla="*/ 75499 h 933949"/>
              <a:gd name="connsiteX11" fmla="*/ 3131433 w 12160962"/>
              <a:gd name="connsiteY11" fmla="*/ 359355 h 933949"/>
              <a:gd name="connsiteX12" fmla="*/ 3242118 w 12160962"/>
              <a:gd name="connsiteY12" fmla="*/ 907595 h 933949"/>
              <a:gd name="connsiteX13" fmla="*/ 3254813 w 12160962"/>
              <a:gd name="connsiteY13" fmla="*/ 933949 h 933949"/>
              <a:gd name="connsiteX14" fmla="*/ 712 w 12160962"/>
              <a:gd name="connsiteY14" fmla="*/ 927599 h 933949"/>
              <a:gd name="connsiteX15" fmla="*/ 0 w 12160962"/>
              <a:gd name="connsiteY15" fmla="*/ 0 h 933949"/>
              <a:gd name="connsiteX0" fmla="*/ 9120661 w 12192737"/>
              <a:gd name="connsiteY0" fmla="*/ 2819 h 933949"/>
              <a:gd name="connsiteX1" fmla="*/ 12192737 w 12192737"/>
              <a:gd name="connsiteY1" fmla="*/ 2819 h 933949"/>
              <a:gd name="connsiteX2" fmla="*/ 12160962 w 12192737"/>
              <a:gd name="connsiteY2" fmla="*/ 933949 h 933949"/>
              <a:gd name="connsiteX3" fmla="*/ 9048457 w 12192737"/>
              <a:gd name="connsiteY3" fmla="*/ 933949 h 933949"/>
              <a:gd name="connsiteX4" fmla="*/ 9061153 w 12192737"/>
              <a:gd name="connsiteY4" fmla="*/ 907595 h 933949"/>
              <a:gd name="connsiteX5" fmla="*/ 9171837 w 12192737"/>
              <a:gd name="connsiteY5" fmla="*/ 359355 h 933949"/>
              <a:gd name="connsiteX6" fmla="*/ 9143222 w 12192737"/>
              <a:gd name="connsiteY6" fmla="*/ 75499 h 933949"/>
              <a:gd name="connsiteX7" fmla="*/ 9120661 w 12192737"/>
              <a:gd name="connsiteY7" fmla="*/ 2819 h 933949"/>
              <a:gd name="connsiteX8" fmla="*/ 0 w 12192737"/>
              <a:gd name="connsiteY8" fmla="*/ 0 h 933949"/>
              <a:gd name="connsiteX9" fmla="*/ 3182610 w 12192737"/>
              <a:gd name="connsiteY9" fmla="*/ 2819 h 933949"/>
              <a:gd name="connsiteX10" fmla="*/ 3160048 w 12192737"/>
              <a:gd name="connsiteY10" fmla="*/ 75499 h 933949"/>
              <a:gd name="connsiteX11" fmla="*/ 3131433 w 12192737"/>
              <a:gd name="connsiteY11" fmla="*/ 359355 h 933949"/>
              <a:gd name="connsiteX12" fmla="*/ 3242118 w 12192737"/>
              <a:gd name="connsiteY12" fmla="*/ 907595 h 933949"/>
              <a:gd name="connsiteX13" fmla="*/ 3254813 w 12192737"/>
              <a:gd name="connsiteY13" fmla="*/ 933949 h 933949"/>
              <a:gd name="connsiteX14" fmla="*/ 712 w 12192737"/>
              <a:gd name="connsiteY14" fmla="*/ 927599 h 933949"/>
              <a:gd name="connsiteX15" fmla="*/ 0 w 12192737"/>
              <a:gd name="connsiteY15" fmla="*/ 0 h 933949"/>
              <a:gd name="connsiteX0" fmla="*/ 9120661 w 12192737"/>
              <a:gd name="connsiteY0" fmla="*/ 2819 h 933949"/>
              <a:gd name="connsiteX1" fmla="*/ 12192737 w 12192737"/>
              <a:gd name="connsiteY1" fmla="*/ 2819 h 933949"/>
              <a:gd name="connsiteX2" fmla="*/ 12189206 w 12192737"/>
              <a:gd name="connsiteY2" fmla="*/ 933949 h 933949"/>
              <a:gd name="connsiteX3" fmla="*/ 9048457 w 12192737"/>
              <a:gd name="connsiteY3" fmla="*/ 933949 h 933949"/>
              <a:gd name="connsiteX4" fmla="*/ 9061153 w 12192737"/>
              <a:gd name="connsiteY4" fmla="*/ 907595 h 933949"/>
              <a:gd name="connsiteX5" fmla="*/ 9171837 w 12192737"/>
              <a:gd name="connsiteY5" fmla="*/ 359355 h 933949"/>
              <a:gd name="connsiteX6" fmla="*/ 9143222 w 12192737"/>
              <a:gd name="connsiteY6" fmla="*/ 75499 h 933949"/>
              <a:gd name="connsiteX7" fmla="*/ 9120661 w 12192737"/>
              <a:gd name="connsiteY7" fmla="*/ 2819 h 933949"/>
              <a:gd name="connsiteX8" fmla="*/ 0 w 12192737"/>
              <a:gd name="connsiteY8" fmla="*/ 0 h 933949"/>
              <a:gd name="connsiteX9" fmla="*/ 3182610 w 12192737"/>
              <a:gd name="connsiteY9" fmla="*/ 2819 h 933949"/>
              <a:gd name="connsiteX10" fmla="*/ 3160048 w 12192737"/>
              <a:gd name="connsiteY10" fmla="*/ 75499 h 933949"/>
              <a:gd name="connsiteX11" fmla="*/ 3131433 w 12192737"/>
              <a:gd name="connsiteY11" fmla="*/ 359355 h 933949"/>
              <a:gd name="connsiteX12" fmla="*/ 3242118 w 12192737"/>
              <a:gd name="connsiteY12" fmla="*/ 907595 h 933949"/>
              <a:gd name="connsiteX13" fmla="*/ 3254813 w 12192737"/>
              <a:gd name="connsiteY13" fmla="*/ 933949 h 933949"/>
              <a:gd name="connsiteX14" fmla="*/ 712 w 12192737"/>
              <a:gd name="connsiteY14" fmla="*/ 927599 h 933949"/>
              <a:gd name="connsiteX15" fmla="*/ 0 w 12192737"/>
              <a:gd name="connsiteY15" fmla="*/ 0 h 93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737" h="933949">
                <a:moveTo>
                  <a:pt x="9120661" y="2819"/>
                </a:moveTo>
                <a:lnTo>
                  <a:pt x="12192737" y="2819"/>
                </a:lnTo>
                <a:lnTo>
                  <a:pt x="12189206" y="933949"/>
                </a:lnTo>
                <a:lnTo>
                  <a:pt x="9048457" y="933949"/>
                </a:lnTo>
                <a:lnTo>
                  <a:pt x="9061153" y="907595"/>
                </a:lnTo>
                <a:cubicBezTo>
                  <a:pt x="9132425" y="739088"/>
                  <a:pt x="9171837" y="553824"/>
                  <a:pt x="9171837" y="359355"/>
                </a:cubicBezTo>
                <a:cubicBezTo>
                  <a:pt x="9171837" y="262121"/>
                  <a:pt x="9161984" y="167187"/>
                  <a:pt x="9143222" y="75499"/>
                </a:cubicBezTo>
                <a:lnTo>
                  <a:pt x="9120661" y="2819"/>
                </a:lnTo>
                <a:close/>
                <a:moveTo>
                  <a:pt x="0" y="0"/>
                </a:moveTo>
                <a:lnTo>
                  <a:pt x="3182610" y="2819"/>
                </a:lnTo>
                <a:lnTo>
                  <a:pt x="3160048" y="75499"/>
                </a:lnTo>
                <a:cubicBezTo>
                  <a:pt x="3141286" y="167187"/>
                  <a:pt x="3131433" y="262121"/>
                  <a:pt x="3131433" y="359355"/>
                </a:cubicBezTo>
                <a:cubicBezTo>
                  <a:pt x="3131433" y="553824"/>
                  <a:pt x="3170845" y="739088"/>
                  <a:pt x="3242118" y="907595"/>
                </a:cubicBezTo>
                <a:lnTo>
                  <a:pt x="3254813" y="933949"/>
                </a:lnTo>
                <a:lnTo>
                  <a:pt x="712" y="927599"/>
                </a:lnTo>
                <a:cubicBezTo>
                  <a:pt x="712" y="617222"/>
                  <a:pt x="0" y="310377"/>
                  <a:pt x="0" y="0"/>
                </a:cubicBezTo>
                <a:close/>
              </a:path>
            </a:pathLst>
          </a:custGeom>
          <a:solidFill>
            <a:srgbClr val="0642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err="1"/>
          </a:p>
        </p:txBody>
      </p:sp>
    </p:spTree>
    <p:extLst>
      <p:ext uri="{BB962C8B-B14F-4D97-AF65-F5344CB8AC3E}">
        <p14:creationId xmlns:p14="http://schemas.microsoft.com/office/powerpoint/2010/main" val="1387460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Transition Slide 3">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772F629B-4BD0-EC87-B20E-DFD8DCF67090}"/>
              </a:ext>
              <a:ext uri="{C183D7F6-B498-43B3-948B-1728B52AA6E4}">
                <adec:decorative xmlns:adec="http://schemas.microsoft.com/office/drawing/2017/decorative" val="1"/>
              </a:ext>
            </a:extLst>
          </p:cNvPr>
          <p:cNvSpPr/>
          <p:nvPr userDrawn="1"/>
        </p:nvSpPr>
        <p:spPr>
          <a:xfrm>
            <a:off x="352067" y="4251810"/>
            <a:ext cx="3390178" cy="341992"/>
          </a:xfrm>
          <a:custGeom>
            <a:avLst/>
            <a:gdLst>
              <a:gd name="connsiteX0" fmla="*/ 0 w 3390178"/>
              <a:gd name="connsiteY0" fmla="*/ 0 h 341992"/>
              <a:gd name="connsiteX1" fmla="*/ 3390178 w 3390178"/>
              <a:gd name="connsiteY1" fmla="*/ 0 h 341992"/>
              <a:gd name="connsiteX2" fmla="*/ 3341235 w 3390178"/>
              <a:gd name="connsiteY2" fmla="*/ 107556 h 341992"/>
              <a:gd name="connsiteX3" fmla="*/ 3271435 w 3390178"/>
              <a:gd name="connsiteY3" fmla="*/ 300964 h 341992"/>
              <a:gd name="connsiteX4" fmla="*/ 3260729 w 3390178"/>
              <a:gd name="connsiteY4" fmla="*/ 341992 h 341992"/>
              <a:gd name="connsiteX5" fmla="*/ 0 w 3390178"/>
              <a:gd name="connsiteY5" fmla="*/ 341992 h 341992"/>
              <a:gd name="connsiteX6" fmla="*/ 0 w 3390178"/>
              <a:gd name="connsiteY6" fmla="*/ 0 h 341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90178" h="341992">
                <a:moveTo>
                  <a:pt x="0" y="0"/>
                </a:moveTo>
                <a:lnTo>
                  <a:pt x="3390178" y="0"/>
                </a:lnTo>
                <a:lnTo>
                  <a:pt x="3341235" y="107556"/>
                </a:lnTo>
                <a:cubicBezTo>
                  <a:pt x="3315459" y="170825"/>
                  <a:pt x="3292153" y="235333"/>
                  <a:pt x="3271435" y="300964"/>
                </a:cubicBezTo>
                <a:lnTo>
                  <a:pt x="3260729" y="341992"/>
                </a:lnTo>
                <a:lnTo>
                  <a:pt x="0" y="341992"/>
                </a:lnTo>
                <a:lnTo>
                  <a:pt x="0" y="0"/>
                </a:lnTo>
                <a:close/>
              </a:path>
            </a:pathLst>
          </a:custGeom>
          <a:solidFill>
            <a:srgbClr val="EC5A2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err="1"/>
          </a:p>
        </p:txBody>
      </p:sp>
      <p:sp>
        <p:nvSpPr>
          <p:cNvPr id="21" name="Freeform: Shape 20">
            <a:extLst>
              <a:ext uri="{FF2B5EF4-FFF2-40B4-BE49-F238E27FC236}">
                <a16:creationId xmlns:a16="http://schemas.microsoft.com/office/drawing/2014/main" id="{79714AA6-C099-357F-6667-CF43613B11B0}"/>
              </a:ext>
              <a:ext uri="{C183D7F6-B498-43B3-948B-1728B52AA6E4}">
                <adec:decorative xmlns:adec="http://schemas.microsoft.com/office/drawing/2017/decorative" val="1"/>
              </a:ext>
            </a:extLst>
          </p:cNvPr>
          <p:cNvSpPr/>
          <p:nvPr userDrawn="1"/>
        </p:nvSpPr>
        <p:spPr>
          <a:xfrm>
            <a:off x="8505539" y="4251810"/>
            <a:ext cx="3417729" cy="341992"/>
          </a:xfrm>
          <a:custGeom>
            <a:avLst/>
            <a:gdLst>
              <a:gd name="connsiteX0" fmla="*/ 0 w 3417729"/>
              <a:gd name="connsiteY0" fmla="*/ 0 h 341992"/>
              <a:gd name="connsiteX1" fmla="*/ 3417729 w 3417729"/>
              <a:gd name="connsiteY1" fmla="*/ 0 h 341992"/>
              <a:gd name="connsiteX2" fmla="*/ 3417729 w 3417729"/>
              <a:gd name="connsiteY2" fmla="*/ 341992 h 341992"/>
              <a:gd name="connsiteX3" fmla="*/ 129448 w 3417729"/>
              <a:gd name="connsiteY3" fmla="*/ 341992 h 341992"/>
              <a:gd name="connsiteX4" fmla="*/ 118742 w 3417729"/>
              <a:gd name="connsiteY4" fmla="*/ 300964 h 341992"/>
              <a:gd name="connsiteX5" fmla="*/ 48942 w 3417729"/>
              <a:gd name="connsiteY5" fmla="*/ 107556 h 341992"/>
              <a:gd name="connsiteX6" fmla="*/ 0 w 3417729"/>
              <a:gd name="connsiteY6" fmla="*/ 0 h 341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17729" h="341992">
                <a:moveTo>
                  <a:pt x="0" y="0"/>
                </a:moveTo>
                <a:lnTo>
                  <a:pt x="3417729" y="0"/>
                </a:lnTo>
                <a:lnTo>
                  <a:pt x="3417729" y="341992"/>
                </a:lnTo>
                <a:lnTo>
                  <a:pt x="129448" y="341992"/>
                </a:lnTo>
                <a:lnTo>
                  <a:pt x="118742" y="300964"/>
                </a:lnTo>
                <a:cubicBezTo>
                  <a:pt x="98024" y="235333"/>
                  <a:pt x="74719" y="170825"/>
                  <a:pt x="48942" y="107556"/>
                </a:cubicBezTo>
                <a:lnTo>
                  <a:pt x="0" y="0"/>
                </a:lnTo>
                <a:close/>
              </a:path>
            </a:pathLst>
          </a:custGeom>
          <a:solidFill>
            <a:srgbClr val="EC5A2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err="1"/>
          </a:p>
        </p:txBody>
      </p:sp>
      <p:sp>
        <p:nvSpPr>
          <p:cNvPr id="15" name="Freeform: Shape 14">
            <a:extLst>
              <a:ext uri="{FF2B5EF4-FFF2-40B4-BE49-F238E27FC236}">
                <a16:creationId xmlns:a16="http://schemas.microsoft.com/office/drawing/2014/main" id="{99A9AE11-7339-C029-902C-422978ACA779}"/>
              </a:ext>
              <a:ext uri="{C183D7F6-B498-43B3-948B-1728B52AA6E4}">
                <adec:decorative xmlns:adec="http://schemas.microsoft.com/office/drawing/2017/decorative" val="1"/>
              </a:ext>
            </a:extLst>
          </p:cNvPr>
          <p:cNvSpPr/>
          <p:nvPr userDrawn="1"/>
        </p:nvSpPr>
        <p:spPr>
          <a:xfrm>
            <a:off x="352067" y="2740216"/>
            <a:ext cx="11571200" cy="3914775"/>
          </a:xfrm>
          <a:custGeom>
            <a:avLst/>
            <a:gdLst>
              <a:gd name="connsiteX0" fmla="*/ 5771824 w 11571200"/>
              <a:gd name="connsiteY0" fmla="*/ 0 h 3914775"/>
              <a:gd name="connsiteX1" fmla="*/ 8272213 w 11571200"/>
              <a:gd name="connsiteY1" fmla="*/ 1812558 h 3914775"/>
              <a:gd name="connsiteX2" fmla="*/ 8282919 w 11571200"/>
              <a:gd name="connsiteY2" fmla="*/ 1853586 h 3914775"/>
              <a:gd name="connsiteX3" fmla="*/ 11571200 w 11571200"/>
              <a:gd name="connsiteY3" fmla="*/ 1853586 h 3914775"/>
              <a:gd name="connsiteX4" fmla="*/ 11571200 w 11571200"/>
              <a:gd name="connsiteY4" fmla="*/ 3914775 h 3914775"/>
              <a:gd name="connsiteX5" fmla="*/ 8008896 w 11571200"/>
              <a:gd name="connsiteY5" fmla="*/ 3914775 h 3914775"/>
              <a:gd name="connsiteX6" fmla="*/ 3534753 w 11571200"/>
              <a:gd name="connsiteY6" fmla="*/ 3914775 h 3914775"/>
              <a:gd name="connsiteX7" fmla="*/ 0 w 11571200"/>
              <a:gd name="connsiteY7" fmla="*/ 3914775 h 3914775"/>
              <a:gd name="connsiteX8" fmla="*/ 0 w 11571200"/>
              <a:gd name="connsiteY8" fmla="*/ 1853586 h 3914775"/>
              <a:gd name="connsiteX9" fmla="*/ 3260729 w 11571200"/>
              <a:gd name="connsiteY9" fmla="*/ 1853586 h 3914775"/>
              <a:gd name="connsiteX10" fmla="*/ 3271435 w 11571200"/>
              <a:gd name="connsiteY10" fmla="*/ 1812558 h 3914775"/>
              <a:gd name="connsiteX11" fmla="*/ 5771824 w 11571200"/>
              <a:gd name="connsiteY11" fmla="*/ 0 h 391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71200" h="3914775">
                <a:moveTo>
                  <a:pt x="5771824" y="0"/>
                </a:moveTo>
                <a:cubicBezTo>
                  <a:pt x="6946645" y="0"/>
                  <a:pt x="7940732" y="762454"/>
                  <a:pt x="8272213" y="1812558"/>
                </a:cubicBezTo>
                <a:lnTo>
                  <a:pt x="8282919" y="1853586"/>
                </a:lnTo>
                <a:lnTo>
                  <a:pt x="11571200" y="1853586"/>
                </a:lnTo>
                <a:lnTo>
                  <a:pt x="11571200" y="3914775"/>
                </a:lnTo>
                <a:lnTo>
                  <a:pt x="8008896" y="3914775"/>
                </a:lnTo>
                <a:lnTo>
                  <a:pt x="3534753" y="3914775"/>
                </a:lnTo>
                <a:lnTo>
                  <a:pt x="0" y="3914775"/>
                </a:lnTo>
                <a:lnTo>
                  <a:pt x="0" y="1853586"/>
                </a:lnTo>
                <a:lnTo>
                  <a:pt x="3260729" y="1853586"/>
                </a:lnTo>
                <a:lnTo>
                  <a:pt x="3271435" y="1812558"/>
                </a:lnTo>
                <a:cubicBezTo>
                  <a:pt x="3602916" y="762454"/>
                  <a:pt x="4597004" y="0"/>
                  <a:pt x="5771824" y="0"/>
                </a:cubicBezTo>
                <a:close/>
              </a:path>
            </a:pathLst>
          </a:custGeom>
          <a:solidFill>
            <a:srgbClr val="064276">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err="1"/>
          </a:p>
        </p:txBody>
      </p:sp>
      <p:sp>
        <p:nvSpPr>
          <p:cNvPr id="8" name="Title 1">
            <a:extLst>
              <a:ext uri="{FF2B5EF4-FFF2-40B4-BE49-F238E27FC236}">
                <a16:creationId xmlns:a16="http://schemas.microsoft.com/office/drawing/2014/main" id="{22178C44-1F5C-C7F5-93A0-D93ACB715F5A}"/>
              </a:ext>
            </a:extLst>
          </p:cNvPr>
          <p:cNvSpPr>
            <a:spLocks noGrp="1"/>
          </p:cNvSpPr>
          <p:nvPr>
            <p:ph type="ctrTitle" hasCustomPrompt="1"/>
          </p:nvPr>
        </p:nvSpPr>
        <p:spPr>
          <a:xfrm>
            <a:off x="946484" y="4783023"/>
            <a:ext cx="10299032" cy="1529760"/>
          </a:xfrm>
          <a:prstGeom prst="rect">
            <a:avLst/>
          </a:prstGeom>
        </p:spPr>
        <p:txBody>
          <a:bodyPr anchor="ctr">
            <a:normAutofit/>
          </a:bodyPr>
          <a:lstStyle>
            <a:lvl1pPr algn="ctr">
              <a:defRPr sz="4700" b="1" baseline="0">
                <a:solidFill>
                  <a:srgbClr val="064276"/>
                </a:solidFill>
                <a:latin typeface="Arial" panose="020B0604020202020204" pitchFamily="34" charset="0"/>
                <a:cs typeface="Arial" panose="020B0604020202020204" pitchFamily="34" charset="0"/>
              </a:defRPr>
            </a:lvl1pPr>
          </a:lstStyle>
          <a:p>
            <a:r>
              <a:rPr lang="en-US" dirty="0"/>
              <a:t>Section/Transition Slide 3</a:t>
            </a:r>
          </a:p>
        </p:txBody>
      </p:sp>
      <p:sp>
        <p:nvSpPr>
          <p:cNvPr id="13" name="Picture Placeholder 27" descr="Add image description">
            <a:extLst>
              <a:ext uri="{FF2B5EF4-FFF2-40B4-BE49-F238E27FC236}">
                <a16:creationId xmlns:a16="http://schemas.microsoft.com/office/drawing/2014/main" id="{E242A173-743A-EE35-94F0-6711109454F4}"/>
              </a:ext>
            </a:extLst>
          </p:cNvPr>
          <p:cNvSpPr>
            <a:spLocks noGrp="1"/>
          </p:cNvSpPr>
          <p:nvPr>
            <p:ph type="pic" sz="quarter" idx="15"/>
          </p:nvPr>
        </p:nvSpPr>
        <p:spPr>
          <a:xfrm>
            <a:off x="355191" y="303740"/>
            <a:ext cx="11568075" cy="3954861"/>
          </a:xfrm>
          <a:custGeom>
            <a:avLst/>
            <a:gdLst>
              <a:gd name="connsiteX0" fmla="*/ 0 w 11568075"/>
              <a:gd name="connsiteY0" fmla="*/ 0 h 3959647"/>
              <a:gd name="connsiteX1" fmla="*/ 11568075 w 11568075"/>
              <a:gd name="connsiteY1" fmla="*/ 0 h 3959647"/>
              <a:gd name="connsiteX2" fmla="*/ 11568075 w 11568075"/>
              <a:gd name="connsiteY2" fmla="*/ 3959647 h 3959647"/>
              <a:gd name="connsiteX3" fmla="*/ 0 w 11568075"/>
              <a:gd name="connsiteY3" fmla="*/ 3959647 h 3959647"/>
              <a:gd name="connsiteX4" fmla="*/ 0 w 11568075"/>
              <a:gd name="connsiteY4"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0 w 11568075"/>
              <a:gd name="connsiteY3" fmla="*/ 3959647 h 3959647"/>
              <a:gd name="connsiteX4" fmla="*/ 0 w 11568075"/>
              <a:gd name="connsiteY4"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11568075 w 11568075"/>
              <a:gd name="connsiteY3" fmla="*/ 3959647 h 3959647"/>
              <a:gd name="connsiteX4" fmla="*/ 0 w 11568075"/>
              <a:gd name="connsiteY4" fmla="*/ 3959647 h 3959647"/>
              <a:gd name="connsiteX5" fmla="*/ 0 w 11568075"/>
              <a:gd name="connsiteY5"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11568075 w 11568075"/>
              <a:gd name="connsiteY3" fmla="*/ 3959647 h 3959647"/>
              <a:gd name="connsiteX4" fmla="*/ 8769759 w 11568075"/>
              <a:gd name="connsiteY4" fmla="*/ 3944350 h 3959647"/>
              <a:gd name="connsiteX5" fmla="*/ 0 w 11568075"/>
              <a:gd name="connsiteY5" fmla="*/ 3959647 h 3959647"/>
              <a:gd name="connsiteX6" fmla="*/ 0 w 11568075"/>
              <a:gd name="connsiteY6" fmla="*/ 0 h 3959647"/>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769759 w 11568075"/>
              <a:gd name="connsiteY4" fmla="*/ 3944350 h 3974944"/>
              <a:gd name="connsiteX5" fmla="*/ 3219859 w 11568075"/>
              <a:gd name="connsiteY5" fmla="*/ 3974944 h 3974944"/>
              <a:gd name="connsiteX6" fmla="*/ 0 w 11568075"/>
              <a:gd name="connsiteY6" fmla="*/ 3959647 h 3974944"/>
              <a:gd name="connsiteX7" fmla="*/ 0 w 11568075"/>
              <a:gd name="connsiteY7" fmla="*/ 0 h 3974944"/>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769759 w 11568075"/>
              <a:gd name="connsiteY4" fmla="*/ 3944350 h 3990241"/>
              <a:gd name="connsiteX5" fmla="*/ 5797959 w 11568075"/>
              <a:gd name="connsiteY5" fmla="*/ 3990241 h 3990241"/>
              <a:gd name="connsiteX6" fmla="*/ 321985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769759 w 11568075"/>
              <a:gd name="connsiteY4" fmla="*/ 3944350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160159 w 11568075"/>
              <a:gd name="connsiteY4" fmla="*/ 3950757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166509 w 11568075"/>
              <a:gd name="connsiteY4" fmla="*/ 3963571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58976 w 11568075"/>
              <a:gd name="connsiteY3" fmla="*/ 3973364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58976 w 11568075"/>
              <a:gd name="connsiteY3" fmla="*/ 3973364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4550 w 11568075"/>
              <a:gd name="connsiteY7" fmla="*/ 3973364 h 3974944"/>
              <a:gd name="connsiteX8" fmla="*/ 0 w 11568075"/>
              <a:gd name="connsiteY8" fmla="*/ 0 h 3974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8075" h="3974944">
                <a:moveTo>
                  <a:pt x="0" y="0"/>
                </a:moveTo>
                <a:lnTo>
                  <a:pt x="11568075" y="0"/>
                </a:lnTo>
                <a:lnTo>
                  <a:pt x="11568075" y="3959647"/>
                </a:lnTo>
                <a:lnTo>
                  <a:pt x="11558976" y="3973364"/>
                </a:lnTo>
                <a:lnTo>
                  <a:pt x="8148312" y="3968144"/>
                </a:lnTo>
                <a:cubicBezTo>
                  <a:pt x="8010729" y="3663100"/>
                  <a:pt x="7370642" y="2488566"/>
                  <a:pt x="5753509" y="2471828"/>
                </a:cubicBezTo>
                <a:cubicBezTo>
                  <a:pt x="4212576" y="2505170"/>
                  <a:pt x="3579692" y="3595635"/>
                  <a:pt x="3378609" y="3974944"/>
                </a:cubicBezTo>
                <a:lnTo>
                  <a:pt x="4550" y="3973364"/>
                </a:lnTo>
                <a:cubicBezTo>
                  <a:pt x="3033" y="2648909"/>
                  <a:pt x="1517" y="1324455"/>
                  <a:pt x="0" y="0"/>
                </a:cubicBezTo>
                <a:close/>
              </a:path>
            </a:pathLst>
          </a:custGeom>
        </p:spPr>
        <p:txBody>
          <a:bodyPr/>
          <a:lstStyle/>
          <a:p>
            <a:r>
              <a:rPr lang="en-US"/>
              <a:t>Click icon to add picture</a:t>
            </a:r>
            <a:endParaRPr lang="en-US" dirty="0"/>
          </a:p>
        </p:txBody>
      </p:sp>
      <p:pic>
        <p:nvPicPr>
          <p:cNvPr id="25" name="Picture 24" descr="Oregon Health Authority Logo">
            <a:extLst>
              <a:ext uri="{FF2B5EF4-FFF2-40B4-BE49-F238E27FC236}">
                <a16:creationId xmlns:a16="http://schemas.microsoft.com/office/drawing/2014/main" id="{0F736C01-5BB1-6DB4-C5F0-7B85F304BF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40973" y="3618698"/>
            <a:ext cx="2510050" cy="822117"/>
          </a:xfrm>
          <a:prstGeom prst="rect">
            <a:avLst/>
          </a:prstGeom>
        </p:spPr>
      </p:pic>
      <p:sp>
        <p:nvSpPr>
          <p:cNvPr id="2" name="Slide Number Placeholder 1">
            <a:extLst>
              <a:ext uri="{FF2B5EF4-FFF2-40B4-BE49-F238E27FC236}">
                <a16:creationId xmlns:a16="http://schemas.microsoft.com/office/drawing/2014/main" id="{32FE6E0E-1F48-BA20-C86E-38B8DDFD0AFE}"/>
              </a:ext>
            </a:extLst>
          </p:cNvPr>
          <p:cNvSpPr>
            <a:spLocks noGrp="1"/>
          </p:cNvSpPr>
          <p:nvPr>
            <p:ph type="sldNum" sz="quarter" idx="16"/>
          </p:nvPr>
        </p:nvSpPr>
        <p:spPr>
          <a:xfrm>
            <a:off x="9584364" y="6405415"/>
            <a:ext cx="2272706" cy="184259"/>
          </a:xfrm>
        </p:spPr>
        <p:txBody>
          <a:bodyPr/>
          <a:lstStyle>
            <a:lvl1pPr>
              <a:defRPr>
                <a:solidFill>
                  <a:srgbClr val="064276"/>
                </a:solidFill>
              </a:defRPr>
            </a:lvl1pPr>
          </a:lstStyle>
          <a:p>
            <a:fld id="{58339581-759F-43B7-B47D-47F906F0E294}" type="slidenum">
              <a:rPr lang="en-US" smtClean="0"/>
              <a:pPr/>
              <a:t>‹#›</a:t>
            </a:fld>
            <a:endParaRPr lang="en-US" dirty="0"/>
          </a:p>
        </p:txBody>
      </p:sp>
    </p:spTree>
    <p:extLst>
      <p:ext uri="{BB962C8B-B14F-4D97-AF65-F5344CB8AC3E}">
        <p14:creationId xmlns:p14="http://schemas.microsoft.com/office/powerpoint/2010/main" val="890243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Transition Slide 4">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4F7C1C7-AA35-46F5-ADCA-255FC3BBB6E1}"/>
              </a:ext>
            </a:extLst>
          </p:cNvPr>
          <p:cNvSpPr>
            <a:spLocks noGrp="1"/>
          </p:cNvSpPr>
          <p:nvPr userDrawn="1">
            <p:ph type="subTitle" idx="1" hasCustomPrompt="1"/>
          </p:nvPr>
        </p:nvSpPr>
        <p:spPr>
          <a:xfrm>
            <a:off x="1555749" y="3354071"/>
            <a:ext cx="9080500" cy="1517032"/>
          </a:xfrm>
        </p:spPr>
        <p:txBody>
          <a:bodyPr>
            <a:normAutofit/>
          </a:bodyPr>
          <a:lstStyle>
            <a:lvl1pPr marL="0" indent="0" algn="ctr">
              <a:buNone/>
              <a:defRPr sz="2900" b="1">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text</a:t>
            </a:r>
          </a:p>
        </p:txBody>
      </p:sp>
      <p:pic>
        <p:nvPicPr>
          <p:cNvPr id="4" name="Picture 3" descr="Oregon Health Authority Logo">
            <a:extLst>
              <a:ext uri="{FF2B5EF4-FFF2-40B4-BE49-F238E27FC236}">
                <a16:creationId xmlns:a16="http://schemas.microsoft.com/office/drawing/2014/main" id="{55C8AD8A-DB00-DD70-9CC8-D3FA64CB4B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67912" y="5112731"/>
            <a:ext cx="3056174" cy="1000989"/>
          </a:xfrm>
          <a:prstGeom prst="rect">
            <a:avLst/>
          </a:prstGeom>
        </p:spPr>
      </p:pic>
      <p:cxnSp>
        <p:nvCxnSpPr>
          <p:cNvPr id="14" name="Straight Connector 13">
            <a:extLst>
              <a:ext uri="{FF2B5EF4-FFF2-40B4-BE49-F238E27FC236}">
                <a16:creationId xmlns:a16="http://schemas.microsoft.com/office/drawing/2014/main" id="{9136EC91-B2F1-4408-8006-8100ADB73BC1}"/>
              </a:ext>
              <a:ext uri="{C183D7F6-B498-43B3-948B-1728B52AA6E4}">
                <adec:decorative xmlns:adec="http://schemas.microsoft.com/office/drawing/2017/decorative" val="1"/>
              </a:ext>
            </a:extLst>
          </p:cNvPr>
          <p:cNvCxnSpPr/>
          <p:nvPr userDrawn="1"/>
        </p:nvCxnSpPr>
        <p:spPr>
          <a:xfrm>
            <a:off x="1555749" y="3182620"/>
            <a:ext cx="9080501" cy="0"/>
          </a:xfrm>
          <a:prstGeom prst="line">
            <a:avLst/>
          </a:prstGeom>
          <a:ln w="12700">
            <a:solidFill>
              <a:srgbClr val="EC5A24"/>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CC9F9B3C-6477-676C-0FAB-7E4939B4DCAF}"/>
              </a:ext>
            </a:extLst>
          </p:cNvPr>
          <p:cNvSpPr>
            <a:spLocks noGrp="1"/>
          </p:cNvSpPr>
          <p:nvPr>
            <p:ph type="title"/>
          </p:nvPr>
        </p:nvSpPr>
        <p:spPr/>
        <p:txBody>
          <a:bodyPr/>
          <a:lstStyle/>
          <a:p>
            <a:r>
              <a:rPr lang="en-US"/>
              <a:t>Click to edit Master title style</a:t>
            </a:r>
          </a:p>
        </p:txBody>
      </p:sp>
      <p:sp>
        <p:nvSpPr>
          <p:cNvPr id="7" name="Slide Number Placeholder 6">
            <a:extLst>
              <a:ext uri="{FF2B5EF4-FFF2-40B4-BE49-F238E27FC236}">
                <a16:creationId xmlns:a16="http://schemas.microsoft.com/office/drawing/2014/main" id="{AED25A9A-A0A3-4F04-89D2-B164D5626F96}"/>
              </a:ext>
            </a:extLst>
          </p:cNvPr>
          <p:cNvSpPr>
            <a:spLocks noGrp="1"/>
          </p:cNvSpPr>
          <p:nvPr>
            <p:ph type="sldNum" sz="quarter" idx="10"/>
          </p:nvPr>
        </p:nvSpPr>
        <p:spPr/>
        <p:txBody>
          <a:bodyPr/>
          <a:lstStyle/>
          <a:p>
            <a:fld id="{58339581-759F-43B7-B47D-47F906F0E294}" type="slidenum">
              <a:rPr lang="en-US" smtClean="0"/>
              <a:pPr/>
              <a:t>‹#›</a:t>
            </a:fld>
            <a:endParaRPr lang="en-US" dirty="0"/>
          </a:p>
        </p:txBody>
      </p:sp>
    </p:spTree>
    <p:extLst>
      <p:ext uri="{BB962C8B-B14F-4D97-AF65-F5344CB8AC3E}">
        <p14:creationId xmlns:p14="http://schemas.microsoft.com/office/powerpoint/2010/main" val="1641133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8A5499-3C11-4CAB-AC37-D0030E7524F8}"/>
              </a:ext>
            </a:extLst>
          </p:cNvPr>
          <p:cNvSpPr>
            <a:spLocks noGrp="1"/>
          </p:cNvSpPr>
          <p:nvPr>
            <p:ph type="title"/>
          </p:nvPr>
        </p:nvSpPr>
        <p:spPr>
          <a:xfrm>
            <a:off x="635001" y="392952"/>
            <a:ext cx="10922000" cy="8255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EF11A70-DB22-46CA-9CE1-A355569781F6}"/>
              </a:ext>
            </a:extLst>
          </p:cNvPr>
          <p:cNvSpPr>
            <a:spLocks noGrp="1"/>
          </p:cNvSpPr>
          <p:nvPr>
            <p:ph type="body" idx="1"/>
          </p:nvPr>
        </p:nvSpPr>
        <p:spPr>
          <a:xfrm>
            <a:off x="635000" y="1386092"/>
            <a:ext cx="10922000" cy="46355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24216EA3-2CF2-ABC8-AA31-9A17708D4CFE}"/>
              </a:ext>
            </a:extLst>
          </p:cNvPr>
          <p:cNvSpPr txBox="1">
            <a:spLocks/>
          </p:cNvSpPr>
          <p:nvPr userDrawn="1"/>
        </p:nvSpPr>
        <p:spPr>
          <a:xfrm>
            <a:off x="9867014" y="6470731"/>
            <a:ext cx="2028157" cy="184259"/>
          </a:xfrm>
          <a:prstGeom prst="rect">
            <a:avLst/>
          </a:prstGeom>
        </p:spPr>
        <p:txBody>
          <a:bodyPr anchor="ct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8339581-759F-43B7-B47D-47F906F0E294}" type="slidenum">
              <a:rPr lang="en-US" smtClean="0"/>
              <a:pPr/>
              <a:t>‹#›</a:t>
            </a:fld>
            <a:endParaRPr lang="en-US" dirty="0"/>
          </a:p>
        </p:txBody>
      </p:sp>
      <p:sp>
        <p:nvSpPr>
          <p:cNvPr id="5" name="Rectangle 4">
            <a:extLst>
              <a:ext uri="{FF2B5EF4-FFF2-40B4-BE49-F238E27FC236}">
                <a16:creationId xmlns:a16="http://schemas.microsoft.com/office/drawing/2014/main" id="{9D1DD25A-4E81-F5D6-12C4-2CFC4937CDCB}"/>
              </a:ext>
              <a:ext uri="{C183D7F6-B498-43B3-948B-1728B52AA6E4}">
                <adec:decorative xmlns:adec="http://schemas.microsoft.com/office/drawing/2017/decorative" val="1"/>
              </a:ext>
            </a:extLst>
          </p:cNvPr>
          <p:cNvSpPr/>
          <p:nvPr userDrawn="1"/>
        </p:nvSpPr>
        <p:spPr bwMode="auto">
          <a:xfrm>
            <a:off x="350293" y="6427188"/>
            <a:ext cx="11566262" cy="274320"/>
          </a:xfrm>
          <a:prstGeom prst="rect">
            <a:avLst/>
          </a:prstGeom>
          <a:solidFill>
            <a:srgbClr val="06427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8" charset="0"/>
            </a:endParaRPr>
          </a:p>
        </p:txBody>
      </p:sp>
      <p:sp>
        <p:nvSpPr>
          <p:cNvPr id="7" name="Slide Number Placeholder 5">
            <a:extLst>
              <a:ext uri="{FF2B5EF4-FFF2-40B4-BE49-F238E27FC236}">
                <a16:creationId xmlns:a16="http://schemas.microsoft.com/office/drawing/2014/main" id="{33289738-711B-0810-8BEC-C29CC11AA06B}"/>
              </a:ext>
            </a:extLst>
          </p:cNvPr>
          <p:cNvSpPr>
            <a:spLocks noGrp="1"/>
          </p:cNvSpPr>
          <p:nvPr>
            <p:ph type="sldNum" sz="quarter" idx="4"/>
          </p:nvPr>
        </p:nvSpPr>
        <p:spPr>
          <a:xfrm>
            <a:off x="9589807" y="6470731"/>
            <a:ext cx="2272706" cy="184259"/>
          </a:xfrm>
          <a:prstGeom prst="rect">
            <a:avLst/>
          </a:prstGeom>
        </p:spPr>
        <p:txBody>
          <a:bodyPr anchor="ctr"/>
          <a:lstStyle>
            <a:lvl1pPr algn="r">
              <a:defRPr sz="1400">
                <a:solidFill>
                  <a:schemeClr val="bg1"/>
                </a:solidFill>
              </a:defRPr>
            </a:lvl1pPr>
          </a:lstStyle>
          <a:p>
            <a:fld id="{58339581-759F-43B7-B47D-47F906F0E294}" type="slidenum">
              <a:rPr lang="en-US" smtClean="0"/>
              <a:pPr/>
              <a:t>‹#›</a:t>
            </a:fld>
            <a:endParaRPr lang="en-US" dirty="0"/>
          </a:p>
        </p:txBody>
      </p:sp>
    </p:spTree>
    <p:extLst>
      <p:ext uri="{BB962C8B-B14F-4D97-AF65-F5344CB8AC3E}">
        <p14:creationId xmlns:p14="http://schemas.microsoft.com/office/powerpoint/2010/main" val="965960345"/>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2" r:id="rId3"/>
    <p:sldLayoutId id="2147483650" r:id="rId4"/>
    <p:sldLayoutId id="2147483668" r:id="rId5"/>
    <p:sldLayoutId id="2147483848" r:id="rId6"/>
    <p:sldLayoutId id="2147483855" r:id="rId7"/>
    <p:sldLayoutId id="2147483856" r:id="rId8"/>
    <p:sldLayoutId id="2147483659" r:id="rId9"/>
    <p:sldLayoutId id="2147483666" r:id="rId10"/>
    <p:sldLayoutId id="2147483656" r:id="rId11"/>
    <p:sldLayoutId id="2147483847" r:id="rId12"/>
    <p:sldLayoutId id="2147483669" r:id="rId13"/>
    <p:sldLayoutId id="2147483653" r:id="rId14"/>
    <p:sldLayoutId id="2147483670" r:id="rId15"/>
    <p:sldLayoutId id="2147483673" r:id="rId16"/>
    <p:sldLayoutId id="2147483667" r:id="rId17"/>
    <p:sldLayoutId id="2147483671" r:id="rId18"/>
    <p:sldLayoutId id="2147483662" r:id="rId19"/>
    <p:sldLayoutId id="2147483675" r:id="rId20"/>
    <p:sldLayoutId id="2147483851"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algn="l" defTabSz="914400" rtl="0" eaLnBrk="1" latinLnBrk="0" hangingPunct="1">
        <a:lnSpc>
          <a:spcPct val="90000"/>
        </a:lnSpc>
        <a:spcBef>
          <a:spcPct val="0"/>
        </a:spcBef>
        <a:buNone/>
        <a:defRPr sz="3500" b="1" kern="1200" cap="none" spc="0" baseline="0">
          <a:solidFill>
            <a:srgbClr val="064276"/>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1pPr>
      <a:lvl2pPr marL="5715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2pPr>
      <a:lvl3pPr marL="685800" indent="0" algn="l" defTabSz="914400" rtl="0" eaLnBrk="1" latinLnBrk="0" hangingPunct="1">
        <a:lnSpc>
          <a:spcPct val="9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3pPr>
      <a:lvl4pPr marL="914400" indent="0" algn="l" defTabSz="914400" rtl="0" eaLnBrk="1" latinLnBrk="0" hangingPunct="1">
        <a:lnSpc>
          <a:spcPct val="9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4pPr>
      <a:lvl5pPr marL="1143000" indent="0" algn="l" defTabSz="914400" rtl="0" eaLnBrk="1" latinLnBrk="0" hangingPunct="1">
        <a:lnSpc>
          <a:spcPct val="90000"/>
        </a:lnSpc>
        <a:spcBef>
          <a:spcPts val="500"/>
        </a:spcBef>
        <a:buFont typeface="Tahoma" panose="020B0604030504040204" pitchFamily="34" charset="0"/>
        <a:buChar char="​"/>
        <a:defRPr sz="2100" kern="1200">
          <a:solidFill>
            <a:schemeClr val="tx1"/>
          </a:solidFill>
          <a:latin typeface="Arial" panose="020B0604020202020204" pitchFamily="34" charset="0"/>
          <a:ea typeface="+mn-ea"/>
          <a:cs typeface="Arial" panose="020B0604020202020204" pitchFamily="34" charset="0"/>
        </a:defRPr>
      </a:lvl5pPr>
      <a:lvl6pPr marL="13716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6pPr>
      <a:lvl7pPr marL="16002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7pPr>
      <a:lvl8pPr marL="18288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8pPr>
      <a:lvl9pPr marL="20574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400">
          <p15:clr>
            <a:srgbClr val="F26B43"/>
          </p15:clr>
        </p15:guide>
        <p15:guide id="4" pos="900">
          <p15:clr>
            <a:srgbClr val="F26B43"/>
          </p15:clr>
        </p15:guide>
        <p15:guide id="5" pos="980">
          <p15:clr>
            <a:srgbClr val="F26B43"/>
          </p15:clr>
        </p15:guide>
        <p15:guide id="6" pos="1480">
          <p15:clr>
            <a:srgbClr val="F26B43"/>
          </p15:clr>
        </p15:guide>
        <p15:guide id="7" pos="1560">
          <p15:clr>
            <a:srgbClr val="F26B43"/>
          </p15:clr>
        </p15:guide>
        <p15:guide id="8" pos="2060">
          <p15:clr>
            <a:srgbClr val="F26B43"/>
          </p15:clr>
        </p15:guide>
        <p15:guide id="9" pos="2140">
          <p15:clr>
            <a:srgbClr val="F26B43"/>
          </p15:clr>
        </p15:guide>
        <p15:guide id="10" pos="2640">
          <p15:clr>
            <a:srgbClr val="F26B43"/>
          </p15:clr>
        </p15:guide>
        <p15:guide id="11" pos="2720">
          <p15:clr>
            <a:srgbClr val="F26B43"/>
          </p15:clr>
        </p15:guide>
        <p15:guide id="12" pos="3220">
          <p15:clr>
            <a:srgbClr val="F26B43"/>
          </p15:clr>
        </p15:guide>
        <p15:guide id="13" pos="3300">
          <p15:clr>
            <a:srgbClr val="F26B43"/>
          </p15:clr>
        </p15:guide>
        <p15:guide id="14" pos="3800">
          <p15:clr>
            <a:srgbClr val="F26B43"/>
          </p15:clr>
        </p15:guide>
        <p15:guide id="15" pos="3880">
          <p15:clr>
            <a:srgbClr val="F26B43"/>
          </p15:clr>
        </p15:guide>
        <p15:guide id="16" pos="4380">
          <p15:clr>
            <a:srgbClr val="F26B43"/>
          </p15:clr>
        </p15:guide>
        <p15:guide id="17" pos="4460">
          <p15:clr>
            <a:srgbClr val="F26B43"/>
          </p15:clr>
        </p15:guide>
        <p15:guide id="18" pos="4960">
          <p15:clr>
            <a:srgbClr val="F26B43"/>
          </p15:clr>
        </p15:guide>
        <p15:guide id="19" pos="5040">
          <p15:clr>
            <a:srgbClr val="F26B43"/>
          </p15:clr>
        </p15:guide>
        <p15:guide id="20" pos="5540">
          <p15:clr>
            <a:srgbClr val="F26B43"/>
          </p15:clr>
        </p15:guide>
        <p15:guide id="21" pos="5620">
          <p15:clr>
            <a:srgbClr val="F26B43"/>
          </p15:clr>
        </p15:guide>
        <p15:guide id="22" pos="6120">
          <p15:clr>
            <a:srgbClr val="F26B43"/>
          </p15:clr>
        </p15:guide>
        <p15:guide id="23" pos="6200">
          <p15:clr>
            <a:srgbClr val="F26B43"/>
          </p15:clr>
        </p15:guide>
        <p15:guide id="24" pos="6700">
          <p15:clr>
            <a:srgbClr val="F26B43"/>
          </p15:clr>
        </p15:guide>
        <p15:guide id="25" pos="6780">
          <p15:clr>
            <a:srgbClr val="F26B43"/>
          </p15:clr>
        </p15:guide>
        <p15:guide id="26" pos="7280">
          <p15:clr>
            <a:srgbClr val="F26B43"/>
          </p15:clr>
        </p15:guide>
        <p15:guide id="27" orient="horz">
          <p15:clr>
            <a:srgbClr val="F26B43"/>
          </p15:clr>
        </p15:guide>
        <p15:guide id="28" orient="horz" pos="4320">
          <p15:clr>
            <a:srgbClr val="F26B43"/>
          </p15:clr>
        </p15:guide>
        <p15:guide id="29" orient="horz" pos="400">
          <p15:clr>
            <a:srgbClr val="F26B43"/>
          </p15:clr>
        </p15:guide>
        <p15:guide id="30" orient="horz" pos="920">
          <p15:clr>
            <a:srgbClr val="F26B43"/>
          </p15:clr>
        </p15:guide>
        <p15:guide id="31" orient="horz" pos="1000">
          <p15:clr>
            <a:srgbClr val="F26B43"/>
          </p15:clr>
        </p15:guide>
        <p15:guide id="32" orient="horz" pos="1520">
          <p15:clr>
            <a:srgbClr val="F26B43"/>
          </p15:clr>
        </p15:guide>
        <p15:guide id="33" orient="horz" pos="1600">
          <p15:clr>
            <a:srgbClr val="F26B43"/>
          </p15:clr>
        </p15:guide>
        <p15:guide id="34" orient="horz" pos="2120">
          <p15:clr>
            <a:srgbClr val="F26B43"/>
          </p15:clr>
        </p15:guide>
        <p15:guide id="35" orient="horz" pos="2200">
          <p15:clr>
            <a:srgbClr val="F26B43"/>
          </p15:clr>
        </p15:guide>
        <p15:guide id="36" orient="horz" pos="2720">
          <p15:clr>
            <a:srgbClr val="F26B43"/>
          </p15:clr>
        </p15:guide>
        <p15:guide id="37" orient="horz" pos="2800">
          <p15:clr>
            <a:srgbClr val="F26B43"/>
          </p15:clr>
        </p15:guide>
        <p15:guide id="38" orient="horz" pos="3336" userDrawn="1">
          <p15:clr>
            <a:srgbClr val="F26B43"/>
          </p15:clr>
        </p15:guide>
        <p15:guide id="39" orient="horz" pos="3400">
          <p15:clr>
            <a:srgbClr val="F26B43"/>
          </p15:clr>
        </p15:guide>
        <p15:guide id="40" orient="horz" pos="392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6.tmp"/></Relationships>
</file>

<file path=ppt/slides/_rels/slide11.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8.tmp"/></Relationships>
</file>

<file path=ppt/slides/_rels/slide12.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3.tmp"/><Relationship Id="rId5" Type="http://schemas.openxmlformats.org/officeDocument/2006/relationships/image" Target="../media/image22.tmp"/><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3" Type="http://schemas.openxmlformats.org/officeDocument/2006/relationships/image" Target="../media/image24.tmp"/><Relationship Id="rId7" Type="http://schemas.openxmlformats.org/officeDocument/2006/relationships/image" Target="../media/image28.JP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7.tmp"/><Relationship Id="rId5" Type="http://schemas.openxmlformats.org/officeDocument/2006/relationships/image" Target="../media/image26.tmp"/><Relationship Id="rId4" Type="http://schemas.openxmlformats.org/officeDocument/2006/relationships/image" Target="../media/image25.tmp"/></Relationships>
</file>

<file path=ppt/slides/_rels/slide15.xml.rels><?xml version="1.0" encoding="UTF-8" standalone="yes"?>
<Relationships xmlns="http://schemas.openxmlformats.org/package/2006/relationships"><Relationship Id="rId8" Type="http://schemas.openxmlformats.org/officeDocument/2006/relationships/image" Target="../media/image34.tmp"/><Relationship Id="rId3" Type="http://schemas.openxmlformats.org/officeDocument/2006/relationships/image" Target="../media/image29.tmp"/><Relationship Id="rId7" Type="http://schemas.openxmlformats.org/officeDocument/2006/relationships/image" Target="../media/image33.tmp"/><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32.tmp"/><Relationship Id="rId5" Type="http://schemas.openxmlformats.org/officeDocument/2006/relationships/image" Target="../media/image31.tmp"/><Relationship Id="rId4" Type="http://schemas.openxmlformats.org/officeDocument/2006/relationships/image" Target="../media/image30.tmp"/></Relationships>
</file>

<file path=ppt/slides/_rels/slide16.xml.rels><?xml version="1.0" encoding="UTF-8" standalone="yes"?>
<Relationships xmlns="http://schemas.openxmlformats.org/package/2006/relationships"><Relationship Id="rId3" Type="http://schemas.openxmlformats.org/officeDocument/2006/relationships/image" Target="../media/image35.tmp"/><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37.tmp"/><Relationship Id="rId4" Type="http://schemas.openxmlformats.org/officeDocument/2006/relationships/image" Target="../media/image36.tm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hyperlink" Target="http://www.oregon.gov/EPSDT" TargetMode="Externa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hyperlink" Target="https://downloads.aap.org/AAP/PDF/periodicity_schedule.pdf"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s://secure.sos.state.or.us/oard/view.action?ruleNumber=410-151-0040"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hyperlink" Target="https://secure.sos.state.or.us/oard/view.action;JSESSIONID_OARD=x-9yIyz6JyQ0ROVtOqB0Jhm-CbybJwcDMejkM0G71oR248TKOxEH!-2010369400?ruleNumber=410-151-0040" TargetMode="Externa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8.tmp"/><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9.tmp"/></Relationships>
</file>

<file path=ppt/slides/_rels/slide22.xml.rels><?xml version="1.0" encoding="UTF-8" standalone="yes"?>
<Relationships xmlns="http://schemas.openxmlformats.org/package/2006/relationships"><Relationship Id="rId3" Type="http://schemas.openxmlformats.org/officeDocument/2006/relationships/hyperlink" Target="https://www.oregon.gov/oha/HSD/OHP/Tools/EPSDT-FAQ.pdf" TargetMode="External"/><Relationship Id="rId2" Type="http://schemas.openxmlformats.org/officeDocument/2006/relationships/hyperlink" Target="https://www.oregon.gov/oha/HSD/OHP/Tools/EPSDT-Member-Fact-Sheet.pdf" TargetMode="External"/><Relationship Id="rId1" Type="http://schemas.openxmlformats.org/officeDocument/2006/relationships/slideLayout" Target="../slideLayouts/slideLayout4.xml"/><Relationship Id="rId4" Type="http://schemas.openxmlformats.org/officeDocument/2006/relationships/hyperlink" Target="http://www.oregon.gov/EPSDT"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hyperlink" Target="https://www.or-medicaid.gov/" TargetMode="External"/><Relationship Id="rId2" Type="http://schemas.openxmlformats.org/officeDocument/2006/relationships/hyperlink" Target="https://www.oregon.gov/oha/HSD/OHP/Tools/Provider-Enrollment-Guide.pdf" TargetMode="Externa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hyperlink" Target="https://sharedsystems.dhsoha.state.or.us/DHSForms/Served/le3975.pdf" TargetMode="External"/><Relationship Id="rId2" Type="http://schemas.openxmlformats.org/officeDocument/2006/relationships/image" Target="../media/image41.png"/><Relationship Id="rId1" Type="http://schemas.openxmlformats.org/officeDocument/2006/relationships/slideLayout" Target="../slideLayouts/slideLayout4.xml"/><Relationship Id="rId6" Type="http://schemas.openxmlformats.org/officeDocument/2006/relationships/hyperlink" Target="https://apps.state.or.us/Forms/Served/de3974.pdf" TargetMode="External"/><Relationship Id="rId5" Type="http://schemas.openxmlformats.org/officeDocument/2006/relationships/hyperlink" Target="https://sharedsystems.dhsoha.state.or.us/DHSForms/Served/le3972.pdf" TargetMode="Externa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hyperlink" Target="mailto:DMAP.ProviderServices@odhsoha.oregon.gov" TargetMode="External"/><Relationship Id="rId2" Type="http://schemas.openxmlformats.org/officeDocument/2006/relationships/hyperlink" Target="mailto:Provider.Enrollment@odhsoha.oregon.gov" TargetMode="External"/><Relationship Id="rId1" Type="http://schemas.openxmlformats.org/officeDocument/2006/relationships/slideLayout" Target="../slideLayouts/slideLayout4.xml"/><Relationship Id="rId4" Type="http://schemas.openxmlformats.org/officeDocument/2006/relationships/hyperlink" Target="mailto:TEAM.Provider-access@odhsoha.oregon.gov"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mailto:team.provider-access@oha.oregon.gov" TargetMode="External"/><Relationship Id="rId2" Type="http://schemas.openxmlformats.org/officeDocument/2006/relationships/hyperlink" Target="http://www.or-medicaid.gov/" TargetMode="Externa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 Id="rId4" Type="http://schemas.openxmlformats.org/officeDocument/2006/relationships/hyperlink" Target="http://www.or-medicaid.gov/"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hyperlink" Target="http://www.oregon.gov/oha/HSD/OHP/Tools/Submit-Professional-Claims.pdf" TargetMode="External"/><Relationship Id="rId2" Type="http://schemas.openxmlformats.org/officeDocument/2006/relationships/hyperlink" Target="http://www.or-medicaid.gov/" TargetMode="External"/><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hyperlink" Target="http://www.ohp.oregon.gov/Providers"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oregon.gov/oha/hsd/ohp/pages/coordinated-care-organizations.aspx" TargetMode="Externa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5.tmp"/></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oregon.gov/oha/erd/pages/innovator-agents.aspx" TargetMode="Externa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61.tmp"/><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63.tmp"/><Relationship Id="rId4" Type="http://schemas.openxmlformats.org/officeDocument/2006/relationships/image" Target="../media/image62.tmp"/></Relationships>
</file>

<file path=ppt/slides/_rels/slide53.xml.rels><?xml version="1.0" encoding="UTF-8" standalone="yes"?>
<Relationships xmlns="http://schemas.openxmlformats.org/package/2006/relationships"><Relationship Id="rId3" Type="http://schemas.openxmlformats.org/officeDocument/2006/relationships/image" Target="../media/image61.tmp"/><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64.tmp"/><Relationship Id="rId4" Type="http://schemas.openxmlformats.org/officeDocument/2006/relationships/image" Target="../media/image62.tmp"/></Relationships>
</file>

<file path=ppt/slides/_rels/slide54.xml.rels><?xml version="1.0" encoding="UTF-8" standalone="yes"?>
<Relationships xmlns="http://schemas.openxmlformats.org/package/2006/relationships"><Relationship Id="rId3" Type="http://schemas.openxmlformats.org/officeDocument/2006/relationships/image" Target="../media/image65.tmp"/><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66.tmp"/></Relationships>
</file>

<file path=ppt/slides/_rels/slide55.xml.rels><?xml version="1.0" encoding="UTF-8" standalone="yes"?>
<Relationships xmlns="http://schemas.openxmlformats.org/package/2006/relationships"><Relationship Id="rId3" Type="http://schemas.openxmlformats.org/officeDocument/2006/relationships/image" Target="../media/image67.tmp"/><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68.tmp"/></Relationships>
</file>

<file path=ppt/slides/_rels/slide56.xml.rels><?xml version="1.0" encoding="UTF-8" standalone="yes"?>
<Relationships xmlns="http://schemas.openxmlformats.org/package/2006/relationships"><Relationship Id="rId8" Type="http://schemas.openxmlformats.org/officeDocument/2006/relationships/hyperlink" Target="https://secure.sos.state.or.us/oard/displayDivisionRules.action?selectedDivision=1234" TargetMode="External"/><Relationship Id="rId13" Type="http://schemas.openxmlformats.org/officeDocument/2006/relationships/hyperlink" Target="https://www.cdc.gov/lead-prevention/php/nlppw/index.html" TargetMode="External"/><Relationship Id="rId3" Type="http://schemas.openxmlformats.org/officeDocument/2006/relationships/hyperlink" Target="https://www.oregon.gov/oha/PH/HEALTHYENVIRONMENTS/HEALTHYNEIGHBORHOODS/LEADPOISONING/Pages/index.aspx" TargetMode="External"/><Relationship Id="rId7" Type="http://schemas.openxmlformats.org/officeDocument/2006/relationships/hyperlink" Target="https://secure.sos.state.or.us/oard/displayDivisionRules.action?selectedDivision=1233" TargetMode="External"/><Relationship Id="rId12" Type="http://schemas.openxmlformats.org/officeDocument/2006/relationships/hyperlink" Target="https://www.medicaid.gov/medicaid/benefits/early-and-periodic-screening-diagnostic-and-treatment/lead-screening/index.html"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hyperlink" Target="https://www.oregon.gov/oha/PH/HEALTHYENVIRONMENTS/HEALTHYNEIGHBORHOODS/LEADPOISONING/COUNTYHEALTHDEPARTMENTS/Documents/Diseaseguidelines.pdf" TargetMode="External"/><Relationship Id="rId11" Type="http://schemas.openxmlformats.org/officeDocument/2006/relationships/hyperlink" Target="https://www.cdc.gov/lead-prevention/hcp/clinical-guidance/index.html" TargetMode="External"/><Relationship Id="rId5" Type="http://schemas.openxmlformats.org/officeDocument/2006/relationships/hyperlink" Target="https://www.oregon.gov/oha/PH/HEALTHYENVIRONMENTS/HEALTHYNEIGHBORHOODS/LEADPOISONING/COUNTYHEALTHDEPARTMENTS/Pages/CaseManagement.aspx" TargetMode="External"/><Relationship Id="rId10" Type="http://schemas.openxmlformats.org/officeDocument/2006/relationships/hyperlink" Target="https://public.tableau.com/app/profile/oregon.public.health.division.acute.and.communicable.disease.pre/viz/MonthlyReportDashboard_EXTERNAL_AGGREGATED/MonthlyReportDashboard" TargetMode="External"/><Relationship Id="rId4" Type="http://schemas.openxmlformats.org/officeDocument/2006/relationships/hyperlink" Target="https://www.oregon.gov/oha/PH/HEALTHYENVIRONMENTS/HEALTHYNEIGHBORHOODS/LEADPOISONING/COUNTYHEALTHDEPARTMENTS/Pages/index.aspx" TargetMode="External"/><Relationship Id="rId9" Type="http://schemas.openxmlformats.org/officeDocument/2006/relationships/hyperlink" Target="https://www.oregon.gov/oha/hsd/ohp/pages/epsdt.aspx"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mailto:leadprogram@odhsoha.oregon.gov" TargetMode="External"/><Relationship Id="rId2" Type="http://schemas.openxmlformats.org/officeDocument/2006/relationships/notesSlide" Target="../notesSlides/notesSlide24.xml"/><Relationship Id="rId1" Type="http://schemas.openxmlformats.org/officeDocument/2006/relationships/slideLayout" Target="../slideLayouts/slideLayout21.xml"/><Relationship Id="rId4" Type="http://schemas.openxmlformats.org/officeDocument/2006/relationships/hyperlink" Target="mailto:ryan.s.barker@oha.oregon.gov"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hyperlink" Target="https://ntp.niehs.nih.gov/ntp/ohat/lead/final/monographhealtheffectslowlevellead_newissn_508.pdf" TargetMode="External"/><Relationship Id="rId5" Type="http://schemas.openxmlformats.org/officeDocument/2006/relationships/image" Target="../media/image9.tmp"/><Relationship Id="rId4" Type="http://schemas.openxmlformats.org/officeDocument/2006/relationships/image" Target="../media/image8.tmp"/></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4.tmp"/><Relationship Id="rId4" Type="http://schemas.openxmlformats.org/officeDocument/2006/relationships/image" Target="../media/image13.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5B4698-03B9-F6D9-2B81-5B4EF257B325}"/>
              </a:ext>
            </a:extLst>
          </p:cNvPr>
          <p:cNvSpPr>
            <a:spLocks noGrp="1"/>
          </p:cNvSpPr>
          <p:nvPr>
            <p:ph type="ctrTitle"/>
          </p:nvPr>
        </p:nvSpPr>
        <p:spPr/>
        <p:txBody>
          <a:bodyPr>
            <a:normAutofit/>
          </a:bodyPr>
          <a:lstStyle/>
          <a:p>
            <a:r>
              <a:rPr lang="en-US" sz="3600" dirty="0"/>
              <a:t>LPHA Provider Education Session on Lead Investigation Reimbursements</a:t>
            </a:r>
          </a:p>
        </p:txBody>
      </p:sp>
      <p:sp>
        <p:nvSpPr>
          <p:cNvPr id="6" name="Text Placeholder 5">
            <a:extLst>
              <a:ext uri="{FF2B5EF4-FFF2-40B4-BE49-F238E27FC236}">
                <a16:creationId xmlns:a16="http://schemas.microsoft.com/office/drawing/2014/main" id="{75793840-E43A-7CAF-617C-FBF7200E9D52}"/>
              </a:ext>
            </a:extLst>
          </p:cNvPr>
          <p:cNvSpPr>
            <a:spLocks noGrp="1"/>
          </p:cNvSpPr>
          <p:nvPr>
            <p:ph type="body" sz="quarter" idx="13"/>
          </p:nvPr>
        </p:nvSpPr>
        <p:spPr/>
        <p:txBody>
          <a:bodyPr/>
          <a:lstStyle/>
          <a:p>
            <a:r>
              <a:rPr lang="en-US" dirty="0"/>
              <a:t>10/23/2024</a:t>
            </a:r>
          </a:p>
        </p:txBody>
      </p:sp>
      <p:sp>
        <p:nvSpPr>
          <p:cNvPr id="4" name="Slide Number Placeholder 3">
            <a:extLst>
              <a:ext uri="{FF2B5EF4-FFF2-40B4-BE49-F238E27FC236}">
                <a16:creationId xmlns:a16="http://schemas.microsoft.com/office/drawing/2014/main" id="{6538C8DE-5436-ECBE-86E5-BF9AEEF321DC}"/>
              </a:ext>
            </a:extLst>
          </p:cNvPr>
          <p:cNvSpPr>
            <a:spLocks noGrp="1"/>
          </p:cNvSpPr>
          <p:nvPr>
            <p:ph type="sldNum" sz="quarter" idx="4294967295"/>
          </p:nvPr>
        </p:nvSpPr>
        <p:spPr>
          <a:xfrm>
            <a:off x="9920288" y="6470650"/>
            <a:ext cx="2271712" cy="184150"/>
          </a:xfrm>
        </p:spPr>
        <p:txBody>
          <a:bodyPr/>
          <a:lstStyle/>
          <a:p>
            <a:fld id="{58339581-759F-43B7-B47D-47F906F0E294}" type="slidenum">
              <a:rPr lang="en-US" smtClean="0"/>
              <a:pPr/>
              <a:t>1</a:t>
            </a:fld>
            <a:endParaRPr lang="en-US" dirty="0"/>
          </a:p>
        </p:txBody>
      </p:sp>
    </p:spTree>
    <p:extLst>
      <p:ext uri="{BB962C8B-B14F-4D97-AF65-F5344CB8AC3E}">
        <p14:creationId xmlns:p14="http://schemas.microsoft.com/office/powerpoint/2010/main" val="3566806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C6ADF-084D-53F8-52DC-EA214452D3B2}"/>
              </a:ext>
            </a:extLst>
          </p:cNvPr>
          <p:cNvSpPr>
            <a:spLocks noGrp="1"/>
          </p:cNvSpPr>
          <p:nvPr>
            <p:ph type="title"/>
          </p:nvPr>
        </p:nvSpPr>
        <p:spPr/>
        <p:txBody>
          <a:bodyPr/>
          <a:lstStyle/>
          <a:p>
            <a:r>
              <a:rPr lang="en-US" dirty="0"/>
              <a:t>Oregon Lead Case Definition</a:t>
            </a:r>
          </a:p>
        </p:txBody>
      </p:sp>
      <p:sp>
        <p:nvSpPr>
          <p:cNvPr id="4" name="Slide Number Placeholder 3">
            <a:extLst>
              <a:ext uri="{FF2B5EF4-FFF2-40B4-BE49-F238E27FC236}">
                <a16:creationId xmlns:a16="http://schemas.microsoft.com/office/drawing/2014/main" id="{43C87286-DAF3-080E-18C9-A534BADD03D5}"/>
              </a:ext>
            </a:extLst>
          </p:cNvPr>
          <p:cNvSpPr>
            <a:spLocks noGrp="1"/>
          </p:cNvSpPr>
          <p:nvPr>
            <p:ph type="sldNum" sz="quarter" idx="10"/>
          </p:nvPr>
        </p:nvSpPr>
        <p:spPr/>
        <p:txBody>
          <a:bodyPr/>
          <a:lstStyle/>
          <a:p>
            <a:fld id="{58339581-759F-43B7-B47D-47F906F0E294}" type="slidenum">
              <a:rPr lang="en-US" smtClean="0"/>
              <a:pPr/>
              <a:t>10</a:t>
            </a:fld>
            <a:endParaRPr lang="en-US" dirty="0"/>
          </a:p>
        </p:txBody>
      </p:sp>
      <p:pic>
        <p:nvPicPr>
          <p:cNvPr id="6" name="Picture 5" descr="A screenshot of a computer&#10;&#10;Description automatically generated">
            <a:extLst>
              <a:ext uri="{FF2B5EF4-FFF2-40B4-BE49-F238E27FC236}">
                <a16:creationId xmlns:a16="http://schemas.microsoft.com/office/drawing/2014/main" id="{A199250B-9FA9-D868-B47A-ABE5677F8956}"/>
              </a:ext>
            </a:extLst>
          </p:cNvPr>
          <p:cNvPicPr>
            <a:picLocks noChangeAspect="1"/>
          </p:cNvPicPr>
          <p:nvPr/>
        </p:nvPicPr>
        <p:blipFill rotWithShape="1">
          <a:blip r:embed="rId3">
            <a:extLst>
              <a:ext uri="{28A0092B-C50C-407E-A947-70E740481C1C}">
                <a14:useLocalDpi xmlns:a14="http://schemas.microsoft.com/office/drawing/2010/main" val="0"/>
              </a:ext>
            </a:extLst>
          </a:blip>
          <a:srcRect b="11050"/>
          <a:stretch/>
        </p:blipFill>
        <p:spPr>
          <a:xfrm>
            <a:off x="635001" y="1381316"/>
            <a:ext cx="7710071" cy="4907972"/>
          </a:xfrm>
          <a:prstGeom prst="rect">
            <a:avLst/>
          </a:prstGeom>
        </p:spPr>
      </p:pic>
      <p:pic>
        <p:nvPicPr>
          <p:cNvPr id="9" name="Picture 8" descr="A screenshot of a medical reference value&#10;&#10;Description automatically generated">
            <a:extLst>
              <a:ext uri="{FF2B5EF4-FFF2-40B4-BE49-F238E27FC236}">
                <a16:creationId xmlns:a16="http://schemas.microsoft.com/office/drawing/2014/main" id="{4A3E592A-3827-BF5E-E2A0-682A95BD8D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4037" y="1938356"/>
            <a:ext cx="5487166" cy="38200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68783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C6ADF-084D-53F8-52DC-EA214452D3B2}"/>
              </a:ext>
            </a:extLst>
          </p:cNvPr>
          <p:cNvSpPr>
            <a:spLocks noGrp="1"/>
          </p:cNvSpPr>
          <p:nvPr>
            <p:ph type="title"/>
          </p:nvPr>
        </p:nvSpPr>
        <p:spPr/>
        <p:txBody>
          <a:bodyPr/>
          <a:lstStyle/>
          <a:p>
            <a:r>
              <a:rPr lang="en-US" dirty="0"/>
              <a:t>Oregon Blood Lead Test Reporting</a:t>
            </a:r>
          </a:p>
        </p:txBody>
      </p:sp>
      <p:sp>
        <p:nvSpPr>
          <p:cNvPr id="4" name="Slide Number Placeholder 3">
            <a:extLst>
              <a:ext uri="{FF2B5EF4-FFF2-40B4-BE49-F238E27FC236}">
                <a16:creationId xmlns:a16="http://schemas.microsoft.com/office/drawing/2014/main" id="{43C87286-DAF3-080E-18C9-A534BADD03D5}"/>
              </a:ext>
            </a:extLst>
          </p:cNvPr>
          <p:cNvSpPr>
            <a:spLocks noGrp="1"/>
          </p:cNvSpPr>
          <p:nvPr>
            <p:ph type="sldNum" sz="quarter" idx="10"/>
          </p:nvPr>
        </p:nvSpPr>
        <p:spPr/>
        <p:txBody>
          <a:bodyPr/>
          <a:lstStyle/>
          <a:p>
            <a:fld id="{58339581-759F-43B7-B47D-47F906F0E294}" type="slidenum">
              <a:rPr lang="en-US" smtClean="0"/>
              <a:pPr/>
              <a:t>11</a:t>
            </a:fld>
            <a:endParaRPr lang="en-US" dirty="0"/>
          </a:p>
        </p:txBody>
      </p:sp>
      <p:pic>
        <p:nvPicPr>
          <p:cNvPr id="9" name="Picture 8" descr="A screenshot of a computer&#10;&#10;Description automatically generated">
            <a:extLst>
              <a:ext uri="{FF2B5EF4-FFF2-40B4-BE49-F238E27FC236}">
                <a16:creationId xmlns:a16="http://schemas.microsoft.com/office/drawing/2014/main" id="{ECEFD558-279C-45E8-947F-13D601C5A798}"/>
              </a:ext>
            </a:extLst>
          </p:cNvPr>
          <p:cNvPicPr>
            <a:picLocks noChangeAspect="1"/>
          </p:cNvPicPr>
          <p:nvPr/>
        </p:nvPicPr>
        <p:blipFill rotWithShape="1">
          <a:blip r:embed="rId3">
            <a:extLst>
              <a:ext uri="{28A0092B-C50C-407E-A947-70E740481C1C}">
                <a14:useLocalDpi xmlns:a14="http://schemas.microsoft.com/office/drawing/2010/main" val="0"/>
              </a:ext>
            </a:extLst>
          </a:blip>
          <a:srcRect t="18775" r="12103"/>
          <a:stretch/>
        </p:blipFill>
        <p:spPr>
          <a:xfrm>
            <a:off x="469601" y="1460811"/>
            <a:ext cx="9459100" cy="4698380"/>
          </a:xfrm>
          <a:prstGeom prst="rect">
            <a:avLst/>
          </a:prstGeom>
        </p:spPr>
      </p:pic>
      <p:pic>
        <p:nvPicPr>
          <p:cNvPr id="6" name="Picture 5" descr="A medical form with text and numbers&#10;&#10;Description automatically generated">
            <a:extLst>
              <a:ext uri="{FF2B5EF4-FFF2-40B4-BE49-F238E27FC236}">
                <a16:creationId xmlns:a16="http://schemas.microsoft.com/office/drawing/2014/main" id="{0EFF096B-CB94-BDC2-843C-95FDCAC426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2391" y="1537580"/>
            <a:ext cx="3489303" cy="45174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22223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C6ADF-084D-53F8-52DC-EA214452D3B2}"/>
              </a:ext>
            </a:extLst>
          </p:cNvPr>
          <p:cNvSpPr>
            <a:spLocks noGrp="1"/>
          </p:cNvSpPr>
          <p:nvPr>
            <p:ph type="title"/>
          </p:nvPr>
        </p:nvSpPr>
        <p:spPr/>
        <p:txBody>
          <a:bodyPr/>
          <a:lstStyle/>
          <a:p>
            <a:r>
              <a:rPr lang="en-US" dirty="0"/>
              <a:t>Investigations</a:t>
            </a:r>
          </a:p>
        </p:txBody>
      </p:sp>
      <p:sp>
        <p:nvSpPr>
          <p:cNvPr id="4" name="Slide Number Placeholder 3">
            <a:extLst>
              <a:ext uri="{FF2B5EF4-FFF2-40B4-BE49-F238E27FC236}">
                <a16:creationId xmlns:a16="http://schemas.microsoft.com/office/drawing/2014/main" id="{43C87286-DAF3-080E-18C9-A534BADD03D5}"/>
              </a:ext>
            </a:extLst>
          </p:cNvPr>
          <p:cNvSpPr>
            <a:spLocks noGrp="1"/>
          </p:cNvSpPr>
          <p:nvPr>
            <p:ph type="sldNum" sz="quarter" idx="10"/>
          </p:nvPr>
        </p:nvSpPr>
        <p:spPr/>
        <p:txBody>
          <a:bodyPr/>
          <a:lstStyle/>
          <a:p>
            <a:fld id="{58339581-759F-43B7-B47D-47F906F0E294}" type="slidenum">
              <a:rPr lang="en-US" smtClean="0"/>
              <a:pPr/>
              <a:t>12</a:t>
            </a:fld>
            <a:endParaRPr lang="en-US" dirty="0"/>
          </a:p>
        </p:txBody>
      </p:sp>
      <p:pic>
        <p:nvPicPr>
          <p:cNvPr id="7" name="Picture 6" descr="Graphical user interface, text, application&#10;&#10;Description automatically generated">
            <a:extLst>
              <a:ext uri="{FF2B5EF4-FFF2-40B4-BE49-F238E27FC236}">
                <a16:creationId xmlns:a16="http://schemas.microsoft.com/office/drawing/2014/main" id="{A3AB6EC3-583D-DBC7-3C40-B4E0C3BED6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8379" y="1676400"/>
            <a:ext cx="8797872" cy="4155414"/>
          </a:xfrm>
          <a:prstGeom prst="rect">
            <a:avLst/>
          </a:prstGeom>
        </p:spPr>
      </p:pic>
      <p:sp>
        <p:nvSpPr>
          <p:cNvPr id="8" name="Oval 7">
            <a:extLst>
              <a:ext uri="{FF2B5EF4-FFF2-40B4-BE49-F238E27FC236}">
                <a16:creationId xmlns:a16="http://schemas.microsoft.com/office/drawing/2014/main" id="{23BF3A04-F044-DC7D-855F-C5A6052E25DB}"/>
              </a:ext>
            </a:extLst>
          </p:cNvPr>
          <p:cNvSpPr/>
          <p:nvPr/>
        </p:nvSpPr>
        <p:spPr bwMode="auto">
          <a:xfrm>
            <a:off x="1665315" y="3810000"/>
            <a:ext cx="6933368" cy="762000"/>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anose="02020603050405020304" pitchFamily="18" charset="0"/>
            </a:endParaRPr>
          </a:p>
        </p:txBody>
      </p:sp>
    </p:spTree>
    <p:extLst>
      <p:ext uri="{BB962C8B-B14F-4D97-AF65-F5344CB8AC3E}">
        <p14:creationId xmlns:p14="http://schemas.microsoft.com/office/powerpoint/2010/main" val="1005442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C6ADF-084D-53F8-52DC-EA214452D3B2}"/>
              </a:ext>
            </a:extLst>
          </p:cNvPr>
          <p:cNvSpPr>
            <a:spLocks noGrp="1"/>
          </p:cNvSpPr>
          <p:nvPr>
            <p:ph type="title"/>
          </p:nvPr>
        </p:nvSpPr>
        <p:spPr/>
        <p:txBody>
          <a:bodyPr/>
          <a:lstStyle/>
          <a:p>
            <a:r>
              <a:rPr lang="en-US" dirty="0"/>
              <a:t>Investigations</a:t>
            </a:r>
          </a:p>
        </p:txBody>
      </p:sp>
      <p:sp>
        <p:nvSpPr>
          <p:cNvPr id="4" name="Slide Number Placeholder 3">
            <a:extLst>
              <a:ext uri="{FF2B5EF4-FFF2-40B4-BE49-F238E27FC236}">
                <a16:creationId xmlns:a16="http://schemas.microsoft.com/office/drawing/2014/main" id="{43C87286-DAF3-080E-18C9-A534BADD03D5}"/>
              </a:ext>
            </a:extLst>
          </p:cNvPr>
          <p:cNvSpPr>
            <a:spLocks noGrp="1"/>
          </p:cNvSpPr>
          <p:nvPr>
            <p:ph type="sldNum" sz="quarter" idx="10"/>
          </p:nvPr>
        </p:nvSpPr>
        <p:spPr/>
        <p:txBody>
          <a:bodyPr/>
          <a:lstStyle/>
          <a:p>
            <a:fld id="{58339581-759F-43B7-B47D-47F906F0E294}" type="slidenum">
              <a:rPr lang="en-US" smtClean="0"/>
              <a:pPr/>
              <a:t>13</a:t>
            </a:fld>
            <a:endParaRPr lang="en-US" dirty="0"/>
          </a:p>
        </p:txBody>
      </p:sp>
      <p:pic>
        <p:nvPicPr>
          <p:cNvPr id="3" name="Picture 2" descr="A picture containing indoor, window, floor, wood&#10;&#10;Description automatically generated">
            <a:extLst>
              <a:ext uri="{FF2B5EF4-FFF2-40B4-BE49-F238E27FC236}">
                <a16:creationId xmlns:a16="http://schemas.microsoft.com/office/drawing/2014/main" id="{8B46D2E3-EA7A-7D8B-1E97-B5D0CD921F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458" y="1517709"/>
            <a:ext cx="3293895" cy="4391860"/>
          </a:xfrm>
          <a:prstGeom prst="rect">
            <a:avLst/>
          </a:prstGeom>
        </p:spPr>
      </p:pic>
      <p:pic>
        <p:nvPicPr>
          <p:cNvPr id="5" name="Picture 4" descr="A person standing in front of a group of people sitting in a room&#10;&#10;Description automatically generated with low confidence">
            <a:extLst>
              <a:ext uri="{FF2B5EF4-FFF2-40B4-BE49-F238E27FC236}">
                <a16:creationId xmlns:a16="http://schemas.microsoft.com/office/drawing/2014/main" id="{66148F7B-1D6C-90A3-4258-05B304FCF051}"/>
              </a:ext>
            </a:extLst>
          </p:cNvPr>
          <p:cNvPicPr>
            <a:picLocks noChangeAspect="1"/>
          </p:cNvPicPr>
          <p:nvPr/>
        </p:nvPicPr>
        <p:blipFill rotWithShape="1">
          <a:blip r:embed="rId4">
            <a:extLst>
              <a:ext uri="{28A0092B-C50C-407E-A947-70E740481C1C}">
                <a14:useLocalDpi xmlns:a14="http://schemas.microsoft.com/office/drawing/2010/main" val="0"/>
              </a:ext>
            </a:extLst>
          </a:blip>
          <a:srcRect l="38571" b="34860"/>
          <a:stretch/>
        </p:blipFill>
        <p:spPr>
          <a:xfrm>
            <a:off x="9253166" y="4311007"/>
            <a:ext cx="2456376" cy="1953571"/>
          </a:xfrm>
          <a:prstGeom prst="rect">
            <a:avLst/>
          </a:prstGeom>
        </p:spPr>
      </p:pic>
      <p:sp>
        <p:nvSpPr>
          <p:cNvPr id="6" name="TextBox 5">
            <a:extLst>
              <a:ext uri="{FF2B5EF4-FFF2-40B4-BE49-F238E27FC236}">
                <a16:creationId xmlns:a16="http://schemas.microsoft.com/office/drawing/2014/main" id="{BAC073C0-C08C-2CF4-3857-378EED02A86F}"/>
              </a:ext>
            </a:extLst>
          </p:cNvPr>
          <p:cNvSpPr txBox="1"/>
          <p:nvPr/>
        </p:nvSpPr>
        <p:spPr>
          <a:xfrm>
            <a:off x="11153246" y="5982247"/>
            <a:ext cx="732999" cy="307777"/>
          </a:xfrm>
          <a:prstGeom prst="rect">
            <a:avLst/>
          </a:prstGeom>
          <a:noFill/>
        </p:spPr>
        <p:txBody>
          <a:bodyPr wrap="square">
            <a:spAutoFit/>
          </a:bodyPr>
          <a:lstStyle/>
          <a:p>
            <a:r>
              <a:rPr lang="en-US" sz="1400" dirty="0">
                <a:solidFill>
                  <a:schemeClr val="bg1"/>
                </a:solidFill>
                <a:latin typeface="+mj-lt"/>
              </a:rPr>
              <a:t>CDC</a:t>
            </a:r>
          </a:p>
        </p:txBody>
      </p:sp>
      <p:pic>
        <p:nvPicPr>
          <p:cNvPr id="12" name="Picture 11" descr="Graphical user interface, text&#10;&#10;Description automatically generated">
            <a:extLst>
              <a:ext uri="{FF2B5EF4-FFF2-40B4-BE49-F238E27FC236}">
                <a16:creationId xmlns:a16="http://schemas.microsoft.com/office/drawing/2014/main" id="{5276989A-93E2-BF2B-F01A-4541ADD75C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29628" y="476893"/>
            <a:ext cx="4581580" cy="5787685"/>
          </a:xfrm>
          <a:prstGeom prst="rect">
            <a:avLst/>
          </a:prstGeom>
          <a:ln>
            <a:noFill/>
          </a:ln>
          <a:effectLst>
            <a:outerShdw blurRad="190500" algn="tl" rotWithShape="0">
              <a:srgbClr val="000000">
                <a:alpha val="70000"/>
              </a:srgbClr>
            </a:outerShdw>
          </a:effectLst>
        </p:spPr>
      </p:pic>
      <p:pic>
        <p:nvPicPr>
          <p:cNvPr id="13" name="Picture 12" descr="Text&#10;&#10;Description automatically generated">
            <a:extLst>
              <a:ext uri="{FF2B5EF4-FFF2-40B4-BE49-F238E27FC236}">
                <a16:creationId xmlns:a16="http://schemas.microsoft.com/office/drawing/2014/main" id="{253B4DFA-91E9-69FE-16F6-28CCFC899C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87713" y="2450328"/>
            <a:ext cx="7188747" cy="1810116"/>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05297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C6ADF-084D-53F8-52DC-EA214452D3B2}"/>
              </a:ext>
            </a:extLst>
          </p:cNvPr>
          <p:cNvSpPr>
            <a:spLocks noGrp="1"/>
          </p:cNvSpPr>
          <p:nvPr>
            <p:ph type="title"/>
          </p:nvPr>
        </p:nvSpPr>
        <p:spPr/>
        <p:txBody>
          <a:bodyPr/>
          <a:lstStyle/>
          <a:p>
            <a:r>
              <a:rPr lang="en-US" dirty="0"/>
              <a:t>Investigations</a:t>
            </a:r>
          </a:p>
        </p:txBody>
      </p:sp>
      <p:sp>
        <p:nvSpPr>
          <p:cNvPr id="4" name="Slide Number Placeholder 3">
            <a:extLst>
              <a:ext uri="{FF2B5EF4-FFF2-40B4-BE49-F238E27FC236}">
                <a16:creationId xmlns:a16="http://schemas.microsoft.com/office/drawing/2014/main" id="{43C87286-DAF3-080E-18C9-A534BADD03D5}"/>
              </a:ext>
            </a:extLst>
          </p:cNvPr>
          <p:cNvSpPr>
            <a:spLocks noGrp="1"/>
          </p:cNvSpPr>
          <p:nvPr>
            <p:ph type="sldNum" sz="quarter" idx="10"/>
          </p:nvPr>
        </p:nvSpPr>
        <p:spPr/>
        <p:txBody>
          <a:bodyPr/>
          <a:lstStyle/>
          <a:p>
            <a:fld id="{58339581-759F-43B7-B47D-47F906F0E294}" type="slidenum">
              <a:rPr lang="en-US" smtClean="0"/>
              <a:pPr/>
              <a:t>14</a:t>
            </a:fld>
            <a:endParaRPr lang="en-US" dirty="0"/>
          </a:p>
        </p:txBody>
      </p:sp>
      <p:pic>
        <p:nvPicPr>
          <p:cNvPr id="9" name="Picture 8" descr="A picture containing text, different, several&#10;&#10;Description automatically generated">
            <a:extLst>
              <a:ext uri="{FF2B5EF4-FFF2-40B4-BE49-F238E27FC236}">
                <a16:creationId xmlns:a16="http://schemas.microsoft.com/office/drawing/2014/main" id="{024FA2A1-15ED-A333-7F78-B46FC8EAEE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376" y="1476519"/>
            <a:ext cx="6535062" cy="3886742"/>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BEA37CD7-96C4-3BC8-2F07-B0A42976FFD8}"/>
              </a:ext>
            </a:extLst>
          </p:cNvPr>
          <p:cNvPicPr>
            <a:picLocks noChangeAspect="1"/>
          </p:cNvPicPr>
          <p:nvPr/>
        </p:nvPicPr>
        <p:blipFill rotWithShape="1">
          <a:blip r:embed="rId4">
            <a:extLst>
              <a:ext uri="{28A0092B-C50C-407E-A947-70E740481C1C}">
                <a14:useLocalDpi xmlns:a14="http://schemas.microsoft.com/office/drawing/2010/main" val="0"/>
              </a:ext>
            </a:extLst>
          </a:blip>
          <a:srcRect l="44328" b="45737"/>
          <a:stretch/>
        </p:blipFill>
        <p:spPr>
          <a:xfrm>
            <a:off x="8117478" y="1476520"/>
            <a:ext cx="3831897" cy="2099194"/>
          </a:xfrm>
          <a:prstGeom prst="rect">
            <a:avLst/>
          </a:prstGeom>
        </p:spPr>
      </p:pic>
      <p:pic>
        <p:nvPicPr>
          <p:cNvPr id="10" name="Picture 9" descr="A picture containing text, cup, coffee, bottle&#10;&#10;Description automatically generated">
            <a:extLst>
              <a:ext uri="{FF2B5EF4-FFF2-40B4-BE49-F238E27FC236}">
                <a16:creationId xmlns:a16="http://schemas.microsoft.com/office/drawing/2014/main" id="{BF4783FD-CEA6-3410-0A56-250678AD6A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6438" y="1476519"/>
            <a:ext cx="1424943" cy="2809302"/>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47927C05-DBA7-2F50-FD1B-41486FEE35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55612" y="3693659"/>
            <a:ext cx="3089946" cy="2461482"/>
          </a:xfrm>
          <a:prstGeom prst="rect">
            <a:avLst/>
          </a:prstGeom>
        </p:spPr>
      </p:pic>
      <p:pic>
        <p:nvPicPr>
          <p:cNvPr id="11" name="Picture 10">
            <a:extLst>
              <a:ext uri="{FF2B5EF4-FFF2-40B4-BE49-F238E27FC236}">
                <a16:creationId xmlns:a16="http://schemas.microsoft.com/office/drawing/2014/main" id="{0180582A-1AC4-BEF0-86F2-AA8262A23641}"/>
              </a:ext>
            </a:extLst>
          </p:cNvPr>
          <p:cNvPicPr>
            <a:picLocks noChangeAspect="1"/>
          </p:cNvPicPr>
          <p:nvPr/>
        </p:nvPicPr>
        <p:blipFill rotWithShape="1">
          <a:blip r:embed="rId7">
            <a:extLst>
              <a:ext uri="{28A0092B-C50C-407E-A947-70E740481C1C}">
                <a14:useLocalDpi xmlns:a14="http://schemas.microsoft.com/office/drawing/2010/main" val="0"/>
              </a:ext>
            </a:extLst>
          </a:blip>
          <a:srcRect l="19527"/>
          <a:stretch/>
        </p:blipFill>
        <p:spPr>
          <a:xfrm rot="5400000">
            <a:off x="7107261" y="4454446"/>
            <a:ext cx="1760562" cy="1640827"/>
          </a:xfrm>
          <a:prstGeom prst="rect">
            <a:avLst/>
          </a:prstGeom>
        </p:spPr>
      </p:pic>
      <p:sp>
        <p:nvSpPr>
          <p:cNvPr id="12" name="TextBox 11">
            <a:extLst>
              <a:ext uri="{FF2B5EF4-FFF2-40B4-BE49-F238E27FC236}">
                <a16:creationId xmlns:a16="http://schemas.microsoft.com/office/drawing/2014/main" id="{30149E09-CFEC-696E-1FF0-6E431164B862}"/>
              </a:ext>
            </a:extLst>
          </p:cNvPr>
          <p:cNvSpPr txBox="1"/>
          <p:nvPr/>
        </p:nvSpPr>
        <p:spPr>
          <a:xfrm>
            <a:off x="7273373" y="5398083"/>
            <a:ext cx="1220124" cy="307777"/>
          </a:xfrm>
          <a:prstGeom prst="rect">
            <a:avLst/>
          </a:prstGeom>
          <a:noFill/>
        </p:spPr>
        <p:txBody>
          <a:bodyPr wrap="square" rtlCol="0">
            <a:spAutoFit/>
          </a:bodyPr>
          <a:lstStyle/>
          <a:p>
            <a:pPr algn="l"/>
            <a:r>
              <a:rPr lang="en-US" sz="1400" b="1" i="1" dirty="0">
                <a:solidFill>
                  <a:schemeClr val="bg1"/>
                </a:solidFill>
              </a:rPr>
              <a:t>chapulines</a:t>
            </a:r>
          </a:p>
        </p:txBody>
      </p:sp>
      <p:sp>
        <p:nvSpPr>
          <p:cNvPr id="3" name="TextBox 2">
            <a:extLst>
              <a:ext uri="{FF2B5EF4-FFF2-40B4-BE49-F238E27FC236}">
                <a16:creationId xmlns:a16="http://schemas.microsoft.com/office/drawing/2014/main" id="{AE936A59-694D-8EDE-13F1-AB13991A4AD2}"/>
              </a:ext>
            </a:extLst>
          </p:cNvPr>
          <p:cNvSpPr txBox="1"/>
          <p:nvPr/>
        </p:nvSpPr>
        <p:spPr>
          <a:xfrm>
            <a:off x="9755299" y="5002551"/>
            <a:ext cx="1220124" cy="523220"/>
          </a:xfrm>
          <a:prstGeom prst="rect">
            <a:avLst/>
          </a:prstGeom>
          <a:noFill/>
        </p:spPr>
        <p:txBody>
          <a:bodyPr wrap="square" rtlCol="0">
            <a:spAutoFit/>
          </a:bodyPr>
          <a:lstStyle/>
          <a:p>
            <a:pPr algn="l"/>
            <a:r>
              <a:rPr lang="en-US" sz="1400" dirty="0">
                <a:solidFill>
                  <a:schemeClr val="bg1"/>
                </a:solidFill>
              </a:rPr>
              <a:t>Fishing equipment</a:t>
            </a:r>
          </a:p>
        </p:txBody>
      </p:sp>
    </p:spTree>
    <p:extLst>
      <p:ext uri="{BB962C8B-B14F-4D97-AF65-F5344CB8AC3E}">
        <p14:creationId xmlns:p14="http://schemas.microsoft.com/office/powerpoint/2010/main" val="3826754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C6ADF-084D-53F8-52DC-EA214452D3B2}"/>
              </a:ext>
            </a:extLst>
          </p:cNvPr>
          <p:cNvSpPr>
            <a:spLocks noGrp="1"/>
          </p:cNvSpPr>
          <p:nvPr>
            <p:ph type="title"/>
          </p:nvPr>
        </p:nvSpPr>
        <p:spPr/>
        <p:txBody>
          <a:bodyPr/>
          <a:lstStyle/>
          <a:p>
            <a:r>
              <a:rPr lang="en-US" dirty="0"/>
              <a:t>Follow-up Services</a:t>
            </a:r>
          </a:p>
        </p:txBody>
      </p:sp>
      <p:sp>
        <p:nvSpPr>
          <p:cNvPr id="4" name="Slide Number Placeholder 3">
            <a:extLst>
              <a:ext uri="{FF2B5EF4-FFF2-40B4-BE49-F238E27FC236}">
                <a16:creationId xmlns:a16="http://schemas.microsoft.com/office/drawing/2014/main" id="{43C87286-DAF3-080E-18C9-A534BADD03D5}"/>
              </a:ext>
            </a:extLst>
          </p:cNvPr>
          <p:cNvSpPr>
            <a:spLocks noGrp="1"/>
          </p:cNvSpPr>
          <p:nvPr>
            <p:ph type="sldNum" sz="quarter" idx="10"/>
          </p:nvPr>
        </p:nvSpPr>
        <p:spPr/>
        <p:txBody>
          <a:bodyPr/>
          <a:lstStyle/>
          <a:p>
            <a:fld id="{58339581-759F-43B7-B47D-47F906F0E294}" type="slidenum">
              <a:rPr lang="en-US" smtClean="0"/>
              <a:pPr/>
              <a:t>15</a:t>
            </a:fld>
            <a:endParaRPr lang="en-US" dirty="0"/>
          </a:p>
        </p:txBody>
      </p:sp>
      <p:pic>
        <p:nvPicPr>
          <p:cNvPr id="3" name="Picture 2" descr="Logo&#10;&#10;Description automatically generated with low confidence">
            <a:extLst>
              <a:ext uri="{FF2B5EF4-FFF2-40B4-BE49-F238E27FC236}">
                <a16:creationId xmlns:a16="http://schemas.microsoft.com/office/drawing/2014/main" id="{F10E2DC6-2113-9BDA-8480-C34F0EA859B1}"/>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2993" r="12992" b="30070"/>
          <a:stretch/>
        </p:blipFill>
        <p:spPr>
          <a:xfrm>
            <a:off x="1559311" y="1377108"/>
            <a:ext cx="2286001" cy="1400725"/>
          </a:xfrm>
          <a:prstGeom prst="rect">
            <a:avLst/>
          </a:prstGeom>
        </p:spPr>
      </p:pic>
      <p:pic>
        <p:nvPicPr>
          <p:cNvPr id="5" name="Picture 4">
            <a:extLst>
              <a:ext uri="{FF2B5EF4-FFF2-40B4-BE49-F238E27FC236}">
                <a16:creationId xmlns:a16="http://schemas.microsoft.com/office/drawing/2014/main" id="{83DD6C0D-3A71-7D57-37BC-99D264ADEE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8381" y="2834983"/>
            <a:ext cx="3152110" cy="551926"/>
          </a:xfrm>
          <a:prstGeom prst="rect">
            <a:avLst/>
          </a:prstGeom>
        </p:spPr>
      </p:pic>
      <p:pic>
        <p:nvPicPr>
          <p:cNvPr id="6" name="Picture 5" descr="Text, website&#10;&#10;Description automatically generated">
            <a:extLst>
              <a:ext uri="{FF2B5EF4-FFF2-40B4-BE49-F238E27FC236}">
                <a16:creationId xmlns:a16="http://schemas.microsoft.com/office/drawing/2014/main" id="{229D4E8D-8906-66D2-FBC3-8D2E20E05B61}"/>
              </a:ext>
            </a:extLst>
          </p:cNvPr>
          <p:cNvPicPr>
            <a:picLocks noChangeAspect="1"/>
          </p:cNvPicPr>
          <p:nvPr/>
        </p:nvPicPr>
        <p:blipFill rotWithShape="1">
          <a:blip r:embed="rId5">
            <a:extLst>
              <a:ext uri="{28A0092B-C50C-407E-A947-70E740481C1C}">
                <a14:useLocalDpi xmlns:a14="http://schemas.microsoft.com/office/drawing/2010/main" val="0"/>
              </a:ext>
            </a:extLst>
          </a:blip>
          <a:srcRect t="61714" r="24808"/>
          <a:stretch/>
        </p:blipFill>
        <p:spPr>
          <a:xfrm>
            <a:off x="3640157" y="3444059"/>
            <a:ext cx="5656385" cy="1148011"/>
          </a:xfrm>
          <a:prstGeom prst="rect">
            <a:avLst/>
          </a:prstGeom>
        </p:spPr>
      </p:pic>
      <p:pic>
        <p:nvPicPr>
          <p:cNvPr id="7" name="Picture 6" descr="Graphical user interface&#10;&#10;Description automatically generated with medium confidence">
            <a:extLst>
              <a:ext uri="{FF2B5EF4-FFF2-40B4-BE49-F238E27FC236}">
                <a16:creationId xmlns:a16="http://schemas.microsoft.com/office/drawing/2014/main" id="{491CBD21-63EE-4108-DF59-8197DB2DEF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37067" y="4849645"/>
            <a:ext cx="4596113" cy="629048"/>
          </a:xfrm>
          <a:prstGeom prst="rect">
            <a:avLst/>
          </a:prstGeom>
        </p:spPr>
      </p:pic>
      <p:pic>
        <p:nvPicPr>
          <p:cNvPr id="8" name="Picture 7" descr="Graphical user interface, text&#10;&#10;Description automatically generated">
            <a:extLst>
              <a:ext uri="{FF2B5EF4-FFF2-40B4-BE49-F238E27FC236}">
                <a16:creationId xmlns:a16="http://schemas.microsoft.com/office/drawing/2014/main" id="{538FBC17-C3F3-55AB-EC27-E0C2CD9083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16557" y="1868956"/>
            <a:ext cx="4762931" cy="830573"/>
          </a:xfrm>
          <a:prstGeom prst="rect">
            <a:avLst/>
          </a:prstGeom>
        </p:spPr>
      </p:pic>
      <p:pic>
        <p:nvPicPr>
          <p:cNvPr id="9" name="Picture 8" descr="Graphical user interface, text&#10;&#10;Description automatically generated">
            <a:extLst>
              <a:ext uri="{FF2B5EF4-FFF2-40B4-BE49-F238E27FC236}">
                <a16:creationId xmlns:a16="http://schemas.microsoft.com/office/drawing/2014/main" id="{D993F7C5-1396-973B-6E4B-BDC48B7370C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11957" y="5267276"/>
            <a:ext cx="3572374" cy="876422"/>
          </a:xfrm>
          <a:prstGeom prst="rect">
            <a:avLst/>
          </a:prstGeom>
        </p:spPr>
      </p:pic>
    </p:spTree>
    <p:extLst>
      <p:ext uri="{BB962C8B-B14F-4D97-AF65-F5344CB8AC3E}">
        <p14:creationId xmlns:p14="http://schemas.microsoft.com/office/powerpoint/2010/main" val="3288361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C6ADF-084D-53F8-52DC-EA214452D3B2}"/>
              </a:ext>
            </a:extLst>
          </p:cNvPr>
          <p:cNvSpPr>
            <a:spLocks noGrp="1"/>
          </p:cNvSpPr>
          <p:nvPr>
            <p:ph type="title"/>
          </p:nvPr>
        </p:nvSpPr>
        <p:spPr/>
        <p:txBody>
          <a:bodyPr/>
          <a:lstStyle/>
          <a:p>
            <a:r>
              <a:rPr lang="en-US" dirty="0"/>
              <a:t>Childhood Lead Poisoning Cases (2023-24)</a:t>
            </a:r>
          </a:p>
        </p:txBody>
      </p:sp>
      <p:sp>
        <p:nvSpPr>
          <p:cNvPr id="4" name="Slide Number Placeholder 3">
            <a:extLst>
              <a:ext uri="{FF2B5EF4-FFF2-40B4-BE49-F238E27FC236}">
                <a16:creationId xmlns:a16="http://schemas.microsoft.com/office/drawing/2014/main" id="{43C87286-DAF3-080E-18C9-A534BADD03D5}"/>
              </a:ext>
            </a:extLst>
          </p:cNvPr>
          <p:cNvSpPr>
            <a:spLocks noGrp="1"/>
          </p:cNvSpPr>
          <p:nvPr>
            <p:ph type="sldNum" sz="quarter" idx="10"/>
          </p:nvPr>
        </p:nvSpPr>
        <p:spPr/>
        <p:txBody>
          <a:bodyPr/>
          <a:lstStyle/>
          <a:p>
            <a:fld id="{58339581-759F-43B7-B47D-47F906F0E294}" type="slidenum">
              <a:rPr lang="en-US" smtClean="0"/>
              <a:pPr/>
              <a:t>16</a:t>
            </a:fld>
            <a:endParaRPr lang="en-US" dirty="0"/>
          </a:p>
        </p:txBody>
      </p:sp>
      <p:pic>
        <p:nvPicPr>
          <p:cNvPr id="5" name="Picture 4" descr="Chart, histogram&#10;&#10;Description automatically generated">
            <a:extLst>
              <a:ext uri="{FF2B5EF4-FFF2-40B4-BE49-F238E27FC236}">
                <a16:creationId xmlns:a16="http://schemas.microsoft.com/office/drawing/2014/main" id="{BE259E12-3EE6-4AF7-38BD-EE75164D0F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227" y="1960440"/>
            <a:ext cx="9143053" cy="4005857"/>
          </a:xfrm>
          <a:prstGeom prst="rect">
            <a:avLst/>
          </a:prstGeom>
          <a:ln>
            <a:solidFill>
              <a:schemeClr val="accent1"/>
            </a:solidFill>
          </a:ln>
        </p:spPr>
      </p:pic>
      <p:pic>
        <p:nvPicPr>
          <p:cNvPr id="8" name="Picture 7" descr="A picture containing icon&#10;&#10;Description automatically generated">
            <a:extLst>
              <a:ext uri="{FF2B5EF4-FFF2-40B4-BE49-F238E27FC236}">
                <a16:creationId xmlns:a16="http://schemas.microsoft.com/office/drawing/2014/main" id="{1FBAD7A4-A84D-DDBC-CF84-D4CF77CF2E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6519" y="4913415"/>
            <a:ext cx="752580" cy="476316"/>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16C51CB4-571D-0483-651A-5D30EB3644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8510" y="4874820"/>
            <a:ext cx="752580" cy="476316"/>
          </a:xfrm>
          <a:prstGeom prst="rect">
            <a:avLst/>
          </a:prstGeom>
        </p:spPr>
      </p:pic>
      <p:cxnSp>
        <p:nvCxnSpPr>
          <p:cNvPr id="12" name="Straight Connector 11">
            <a:extLst>
              <a:ext uri="{FF2B5EF4-FFF2-40B4-BE49-F238E27FC236}">
                <a16:creationId xmlns:a16="http://schemas.microsoft.com/office/drawing/2014/main" id="{30AE2769-2689-BF8F-974A-32A9B4C31E04}"/>
              </a:ext>
            </a:extLst>
          </p:cNvPr>
          <p:cNvCxnSpPr/>
          <p:nvPr/>
        </p:nvCxnSpPr>
        <p:spPr>
          <a:xfrm>
            <a:off x="5973288" y="2636322"/>
            <a:ext cx="0" cy="2921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F41282F7-E16A-3958-D3A3-538BF2D45162}"/>
              </a:ext>
            </a:extLst>
          </p:cNvPr>
          <p:cNvCxnSpPr>
            <a:cxnSpLocks/>
          </p:cNvCxnSpPr>
          <p:nvPr/>
        </p:nvCxnSpPr>
        <p:spPr>
          <a:xfrm>
            <a:off x="5075583" y="3723861"/>
            <a:ext cx="0" cy="675861"/>
          </a:xfrm>
          <a:prstGeom prst="straightConnector1">
            <a:avLst/>
          </a:prstGeom>
          <a:ln w="12700">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C5586E1-FD11-0A3A-4D30-3FC036596AAC}"/>
              </a:ext>
            </a:extLst>
          </p:cNvPr>
          <p:cNvSpPr txBox="1"/>
          <p:nvPr/>
        </p:nvSpPr>
        <p:spPr>
          <a:xfrm>
            <a:off x="3950875" y="3048140"/>
            <a:ext cx="1957872" cy="646331"/>
          </a:xfrm>
          <a:prstGeom prst="rect">
            <a:avLst/>
          </a:prstGeom>
          <a:solidFill>
            <a:schemeClr val="bg2"/>
          </a:solidFill>
          <a:ln>
            <a:solidFill>
              <a:schemeClr val="tx2">
                <a:lumMod val="50000"/>
                <a:lumOff val="50000"/>
              </a:schemeClr>
            </a:solidFill>
          </a:ln>
          <a:effectLst>
            <a:outerShdw blurRad="50800" dist="38100" dir="2700000" algn="tl" rotWithShape="0">
              <a:prstClr val="black">
                <a:alpha val="40000"/>
              </a:prstClr>
            </a:outerShdw>
          </a:effectLst>
        </p:spPr>
        <p:txBody>
          <a:bodyPr wrap="square" rtlCol="0">
            <a:spAutoFit/>
          </a:bodyPr>
          <a:lstStyle/>
          <a:p>
            <a:pPr algn="ctr"/>
            <a:r>
              <a:rPr lang="en-US" sz="1200" dirty="0"/>
              <a:t>Case definition changes from 5 µg/dL to 3.5 µg/dL (10/26/2023) </a:t>
            </a:r>
          </a:p>
        </p:txBody>
      </p:sp>
    </p:spTree>
    <p:extLst>
      <p:ext uri="{BB962C8B-B14F-4D97-AF65-F5344CB8AC3E}">
        <p14:creationId xmlns:p14="http://schemas.microsoft.com/office/powerpoint/2010/main" val="430766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82829-A76C-CAE0-CCD9-6C15DC383484}"/>
              </a:ext>
            </a:extLst>
          </p:cNvPr>
          <p:cNvSpPr>
            <a:spLocks noGrp="1"/>
          </p:cNvSpPr>
          <p:nvPr>
            <p:ph type="ctrTitle"/>
          </p:nvPr>
        </p:nvSpPr>
        <p:spPr>
          <a:xfrm>
            <a:off x="946484" y="2239271"/>
            <a:ext cx="10299032" cy="2379458"/>
          </a:xfrm>
        </p:spPr>
        <p:txBody>
          <a:bodyPr/>
          <a:lstStyle/>
          <a:p>
            <a:r>
              <a:rPr lang="en-US" dirty="0"/>
              <a:t>EPSDT Program</a:t>
            </a:r>
          </a:p>
        </p:txBody>
      </p:sp>
      <p:sp>
        <p:nvSpPr>
          <p:cNvPr id="6" name="Slide Number Placeholder 5">
            <a:extLst>
              <a:ext uri="{FF2B5EF4-FFF2-40B4-BE49-F238E27FC236}">
                <a16:creationId xmlns:a16="http://schemas.microsoft.com/office/drawing/2014/main" id="{C588C316-8D10-9AED-1233-AC60193B4149}"/>
              </a:ext>
            </a:extLst>
          </p:cNvPr>
          <p:cNvSpPr>
            <a:spLocks noGrp="1"/>
          </p:cNvSpPr>
          <p:nvPr>
            <p:ph type="sldNum" sz="quarter" idx="18"/>
          </p:nvPr>
        </p:nvSpPr>
        <p:spPr/>
        <p:txBody>
          <a:bodyPr/>
          <a:lstStyle/>
          <a:p>
            <a:fld id="{58339581-759F-43B7-B47D-47F906F0E294}" type="slidenum">
              <a:rPr lang="en-US" smtClean="0"/>
              <a:pPr/>
              <a:t>17</a:t>
            </a:fld>
            <a:endParaRPr lang="en-US" dirty="0"/>
          </a:p>
        </p:txBody>
      </p:sp>
    </p:spTree>
    <p:extLst>
      <p:ext uri="{BB962C8B-B14F-4D97-AF65-F5344CB8AC3E}">
        <p14:creationId xmlns:p14="http://schemas.microsoft.com/office/powerpoint/2010/main" val="3320990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C6ADF-084D-53F8-52DC-EA214452D3B2}"/>
              </a:ext>
            </a:extLst>
          </p:cNvPr>
          <p:cNvSpPr>
            <a:spLocks noGrp="1"/>
          </p:cNvSpPr>
          <p:nvPr>
            <p:ph type="title"/>
          </p:nvPr>
        </p:nvSpPr>
        <p:spPr/>
        <p:txBody>
          <a:bodyPr/>
          <a:lstStyle/>
          <a:p>
            <a:r>
              <a:rPr lang="en-US" dirty="0"/>
              <a:t>First…what is EPSDT? </a:t>
            </a:r>
          </a:p>
        </p:txBody>
      </p:sp>
      <p:sp>
        <p:nvSpPr>
          <p:cNvPr id="4" name="Slide Number Placeholder 3">
            <a:extLst>
              <a:ext uri="{FF2B5EF4-FFF2-40B4-BE49-F238E27FC236}">
                <a16:creationId xmlns:a16="http://schemas.microsoft.com/office/drawing/2014/main" id="{43C87286-DAF3-080E-18C9-A534BADD03D5}"/>
              </a:ext>
            </a:extLst>
          </p:cNvPr>
          <p:cNvSpPr>
            <a:spLocks noGrp="1"/>
          </p:cNvSpPr>
          <p:nvPr>
            <p:ph type="sldNum" sz="quarter" idx="10"/>
          </p:nvPr>
        </p:nvSpPr>
        <p:spPr/>
        <p:txBody>
          <a:bodyPr/>
          <a:lstStyle/>
          <a:p>
            <a:fld id="{58339581-759F-43B7-B47D-47F906F0E294}" type="slidenum">
              <a:rPr lang="en-US" smtClean="0"/>
              <a:pPr/>
              <a:t>18</a:t>
            </a:fld>
            <a:endParaRPr lang="en-US" dirty="0"/>
          </a:p>
        </p:txBody>
      </p:sp>
      <p:sp>
        <p:nvSpPr>
          <p:cNvPr id="5" name="Content Placeholder 2">
            <a:extLst>
              <a:ext uri="{FF2B5EF4-FFF2-40B4-BE49-F238E27FC236}">
                <a16:creationId xmlns:a16="http://schemas.microsoft.com/office/drawing/2014/main" id="{F55DB7F4-B27D-D470-F9C5-D0AEF2FC4960}"/>
              </a:ext>
            </a:extLst>
          </p:cNvPr>
          <p:cNvSpPr>
            <a:spLocks noGrp="1"/>
          </p:cNvSpPr>
          <p:nvPr>
            <p:ph idx="1"/>
          </p:nvPr>
        </p:nvSpPr>
        <p:spPr>
          <a:xfrm>
            <a:off x="567556" y="1520474"/>
            <a:ext cx="11340661" cy="3954046"/>
          </a:xfrm>
        </p:spPr>
        <p:txBody>
          <a:bodyPr lIns="91440" tIns="45720" rIns="91440" bIns="45720" anchor="t">
            <a:noAutofit/>
          </a:bodyPr>
          <a:lstStyle/>
          <a:p>
            <a:pPr marL="342900" indent="-342900">
              <a:buFont typeface="Arial" panose="020B0604020202020204" pitchFamily="34" charset="0"/>
              <a:buChar char="•"/>
            </a:pPr>
            <a:r>
              <a:rPr lang="en-US" dirty="0">
                <a:solidFill>
                  <a:schemeClr val="tx1">
                    <a:lumMod val="50000"/>
                  </a:schemeClr>
                </a:solidFill>
              </a:rPr>
              <a:t>Early and Periodic Screening, Diagnostic and Treatment (EPSDT) is a federally required benefit that provides comprehensive health care services for children and youth under age 21 who are enrolled in Medicaid (the Oregon Health Plan). </a:t>
            </a:r>
          </a:p>
          <a:p>
            <a:pPr marL="342900" indent="-342900">
              <a:buFont typeface="Arial" panose="020B0604020202020204" pitchFamily="34" charset="0"/>
              <a:buChar char="•"/>
            </a:pPr>
            <a:endParaRPr lang="en-US" sz="1000" dirty="0">
              <a:solidFill>
                <a:schemeClr val="tx1">
                  <a:lumMod val="50000"/>
                </a:schemeClr>
              </a:solidFill>
            </a:endParaRPr>
          </a:p>
          <a:p>
            <a:pPr marL="342900" indent="-342900">
              <a:buFont typeface="Arial" panose="020B0604020202020204" pitchFamily="34" charset="0"/>
              <a:buChar char="•"/>
            </a:pPr>
            <a:r>
              <a:rPr lang="en-US" dirty="0">
                <a:solidFill>
                  <a:schemeClr val="tx1">
                    <a:lumMod val="50000"/>
                  </a:schemeClr>
                </a:solidFill>
              </a:rPr>
              <a:t>EPSDT covers all medically necessary and medically appropriate services, based on the member’s individual needs. </a:t>
            </a:r>
          </a:p>
          <a:p>
            <a:endParaRPr lang="en-US" sz="700" dirty="0">
              <a:solidFill>
                <a:schemeClr val="tx1">
                  <a:lumMod val="50000"/>
                </a:schemeClr>
              </a:solidFill>
            </a:endParaRPr>
          </a:p>
          <a:p>
            <a:pPr marL="342900" indent="-342900">
              <a:buFont typeface="Arial" panose="020B0604020202020204" pitchFamily="34" charset="0"/>
              <a:buChar char="•"/>
            </a:pPr>
            <a:r>
              <a:rPr lang="en-US" dirty="0">
                <a:solidFill>
                  <a:schemeClr val="tx1">
                    <a:lumMod val="50000"/>
                  </a:schemeClr>
                </a:solidFill>
              </a:rPr>
              <a:t>Anyone under age 21 and enrolled in OHP, will receive EPSDT coverage. </a:t>
            </a:r>
            <a:r>
              <a:rPr lang="en-US" b="1" dirty="0">
                <a:solidFill>
                  <a:schemeClr val="tx1">
                    <a:lumMod val="50000"/>
                  </a:schemeClr>
                </a:solidFill>
              </a:rPr>
              <a:t>No need to enroll in a separate program. </a:t>
            </a:r>
            <a:endParaRPr lang="en-US" dirty="0">
              <a:solidFill>
                <a:schemeClr val="tx1">
                  <a:lumMod val="50000"/>
                </a:schemeClr>
              </a:solidFill>
            </a:endParaRPr>
          </a:p>
          <a:p>
            <a:pPr marL="342900" indent="-342900">
              <a:buFont typeface="Arial" panose="020B0604020202020204" pitchFamily="34" charset="0"/>
              <a:buChar char="•"/>
            </a:pPr>
            <a:endParaRPr lang="en-US" sz="200" b="1" dirty="0"/>
          </a:p>
          <a:p>
            <a:pPr algn="ctr"/>
            <a:r>
              <a:rPr lang="en-US" b="1" dirty="0">
                <a:hlinkClick r:id="rId2"/>
              </a:rPr>
              <a:t>Oregon.gov/EPSDT </a:t>
            </a:r>
            <a:endParaRPr lang="en-US" b="1" dirty="0"/>
          </a:p>
          <a:p>
            <a:endParaRPr lang="en-US" sz="100" dirty="0"/>
          </a:p>
          <a:p>
            <a:endParaRPr lang="en-US" dirty="0">
              <a:cs typeface="Arial"/>
            </a:endParaRPr>
          </a:p>
          <a:p>
            <a:endParaRPr lang="en-US" dirty="0"/>
          </a:p>
          <a:p>
            <a:endParaRPr lang="en-US" dirty="0"/>
          </a:p>
        </p:txBody>
      </p:sp>
    </p:spTree>
    <p:extLst>
      <p:ext uri="{BB962C8B-B14F-4D97-AF65-F5344CB8AC3E}">
        <p14:creationId xmlns:p14="http://schemas.microsoft.com/office/powerpoint/2010/main" val="3523170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C6ADF-084D-53F8-52DC-EA214452D3B2}"/>
              </a:ext>
            </a:extLst>
          </p:cNvPr>
          <p:cNvSpPr>
            <a:spLocks noGrp="1"/>
          </p:cNvSpPr>
          <p:nvPr>
            <p:ph type="title"/>
          </p:nvPr>
        </p:nvSpPr>
        <p:spPr/>
        <p:txBody>
          <a:bodyPr/>
          <a:lstStyle/>
          <a:p>
            <a:r>
              <a:rPr lang="en-US" dirty="0"/>
              <a:t>Early and Periodic Screening for Lead</a:t>
            </a:r>
          </a:p>
        </p:txBody>
      </p:sp>
      <p:sp>
        <p:nvSpPr>
          <p:cNvPr id="4" name="Slide Number Placeholder 3">
            <a:extLst>
              <a:ext uri="{FF2B5EF4-FFF2-40B4-BE49-F238E27FC236}">
                <a16:creationId xmlns:a16="http://schemas.microsoft.com/office/drawing/2014/main" id="{43C87286-DAF3-080E-18C9-A534BADD03D5}"/>
              </a:ext>
            </a:extLst>
          </p:cNvPr>
          <p:cNvSpPr>
            <a:spLocks noGrp="1"/>
          </p:cNvSpPr>
          <p:nvPr>
            <p:ph type="sldNum" sz="quarter" idx="10"/>
          </p:nvPr>
        </p:nvSpPr>
        <p:spPr/>
        <p:txBody>
          <a:bodyPr/>
          <a:lstStyle/>
          <a:p>
            <a:fld id="{58339581-759F-43B7-B47D-47F906F0E294}" type="slidenum">
              <a:rPr lang="en-US" smtClean="0"/>
              <a:pPr/>
              <a:t>19</a:t>
            </a:fld>
            <a:endParaRPr lang="en-US" dirty="0"/>
          </a:p>
        </p:txBody>
      </p:sp>
      <p:sp>
        <p:nvSpPr>
          <p:cNvPr id="5" name="Content Placeholder 2">
            <a:extLst>
              <a:ext uri="{FF2B5EF4-FFF2-40B4-BE49-F238E27FC236}">
                <a16:creationId xmlns:a16="http://schemas.microsoft.com/office/drawing/2014/main" id="{F55DB7F4-B27D-D470-F9C5-D0AEF2FC4960}"/>
              </a:ext>
            </a:extLst>
          </p:cNvPr>
          <p:cNvSpPr>
            <a:spLocks noGrp="1"/>
          </p:cNvSpPr>
          <p:nvPr>
            <p:ph idx="1"/>
          </p:nvPr>
        </p:nvSpPr>
        <p:spPr>
          <a:xfrm>
            <a:off x="567556" y="1520474"/>
            <a:ext cx="11340661" cy="3954046"/>
          </a:xfrm>
        </p:spPr>
        <p:txBody>
          <a:bodyPr lIns="91440" tIns="45720" rIns="91440" bIns="45720" anchor="t">
            <a:noAutofit/>
          </a:bodyPr>
          <a:lstStyle/>
          <a:p>
            <a:pPr marL="342900" indent="-342900">
              <a:buFont typeface="Arial" panose="020B0604020202020204" pitchFamily="34" charset="0"/>
              <a:buChar char="•"/>
            </a:pPr>
            <a:r>
              <a:rPr lang="en-US" dirty="0">
                <a:solidFill>
                  <a:srgbClr val="000000"/>
                </a:solidFill>
                <a:latin typeface="Arial" panose="020B0604020202020204" pitchFamily="34" charset="0"/>
                <a:ea typeface="Calibri" panose="020F0502020204030204" pitchFamily="34" charset="0"/>
              </a:rPr>
              <a:t>EPSDT</a:t>
            </a:r>
            <a:r>
              <a:rPr lang="en-US" dirty="0">
                <a:solidFill>
                  <a:srgbClr val="000000"/>
                </a:solidFill>
                <a:effectLst/>
                <a:latin typeface="Arial" panose="020B0604020202020204" pitchFamily="34" charset="0"/>
                <a:ea typeface="Calibri" panose="020F0502020204030204" pitchFamily="34" charset="0"/>
              </a:rPr>
              <a:t> requires the </a:t>
            </a:r>
            <a:r>
              <a:rPr lang="en-US" u="sng"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hlinkClick r:id="rId2"/>
              </a:rPr>
              <a:t>Bright Futures Periodicity Schedule</a:t>
            </a:r>
            <a:r>
              <a:rPr lang="en-US" dirty="0">
                <a:solidFill>
                  <a:srgbClr val="000000"/>
                </a:solidFill>
                <a:latin typeface="Arial" panose="020B0604020202020204" pitchFamily="34" charset="0"/>
                <a:ea typeface="Calibri" panose="020F0502020204030204" pitchFamily="34" charset="0"/>
                <a:cs typeface="Times New Roman" panose="02020603050405020304" pitchFamily="18" charset="0"/>
              </a:rPr>
              <a:t> for preventive screening for children.</a:t>
            </a:r>
            <a:endParaRPr lang="en-US" dirty="0">
              <a:solidFill>
                <a:srgbClr val="000000"/>
              </a:solidFill>
              <a:effectLst/>
              <a:latin typeface="Arial" panose="020B0604020202020204" pitchFamily="34" charset="0"/>
              <a:ea typeface="Calibri" panose="020F0502020204030204" pitchFamily="34" charset="0"/>
            </a:endParaRPr>
          </a:p>
          <a:p>
            <a:pPr marL="342900" indent="-342900">
              <a:buFont typeface="Arial" panose="020B0604020202020204" pitchFamily="34" charset="0"/>
              <a:buChar char="•"/>
            </a:pPr>
            <a:r>
              <a:rPr lang="en-US" dirty="0">
                <a:solidFill>
                  <a:srgbClr val="000000"/>
                </a:solidFill>
                <a:effectLst/>
                <a:latin typeface="Arial" panose="020B0604020202020204" pitchFamily="34" charset="0"/>
                <a:ea typeface="Calibri" panose="020F0502020204030204" pitchFamily="34" charset="0"/>
              </a:rPr>
              <a:t>The current lead screening rule requires screenings for all OHP children ages 12 months and 24 months</a:t>
            </a:r>
          </a:p>
          <a:p>
            <a:pPr marL="342900" indent="-342900">
              <a:buFont typeface="Arial" panose="020B0604020202020204" pitchFamily="34" charset="0"/>
              <a:buChar char="•"/>
            </a:pPr>
            <a:r>
              <a:rPr lang="en-US" dirty="0">
                <a:solidFill>
                  <a:srgbClr val="000000"/>
                </a:solidFill>
                <a:effectLst/>
                <a:latin typeface="Arial" panose="020B0604020202020204" pitchFamily="34" charset="0"/>
                <a:ea typeface="Calibri" panose="020F0502020204030204" pitchFamily="34" charset="0"/>
              </a:rPr>
              <a:t>Any child between ages 24 and 72 months with no record of a blood lead test must receive one. </a:t>
            </a:r>
          </a:p>
          <a:p>
            <a:pPr marL="342900" indent="-342900">
              <a:buFont typeface="Arial" panose="020B0604020202020204" pitchFamily="34" charset="0"/>
              <a:buChar char="•"/>
            </a:pPr>
            <a:r>
              <a:rPr lang="en-US" dirty="0">
                <a:solidFill>
                  <a:srgbClr val="000000"/>
                </a:solidFill>
                <a:effectLst/>
                <a:latin typeface="Arial" panose="020B0604020202020204" pitchFamily="34" charset="0"/>
                <a:ea typeface="Calibri" panose="020F0502020204030204" pitchFamily="34" charset="0"/>
              </a:rPr>
              <a:t>In Oregon, blood lead testing for children is low, only 21% of OHP children younger between 1-3 years got this testing in 2023</a:t>
            </a:r>
            <a:r>
              <a:rPr lang="en-US" dirty="0">
                <a:solidFill>
                  <a:srgbClr val="000000"/>
                </a:solidFill>
                <a:latin typeface="Arial" panose="020B0604020202020204" pitchFamily="34" charset="0"/>
                <a:ea typeface="Calibri" panose="020F0502020204030204" pitchFamily="34" charset="0"/>
              </a:rPr>
              <a:t>. </a:t>
            </a:r>
          </a:p>
          <a:p>
            <a:endParaRPr lang="en-US" sz="100" dirty="0"/>
          </a:p>
          <a:p>
            <a:endParaRPr lang="en-US" dirty="0">
              <a:cs typeface="Arial"/>
            </a:endParaRPr>
          </a:p>
          <a:p>
            <a:endParaRPr lang="en-US" dirty="0"/>
          </a:p>
          <a:p>
            <a:endParaRPr lang="en-US" dirty="0"/>
          </a:p>
        </p:txBody>
      </p:sp>
    </p:spTree>
    <p:extLst>
      <p:ext uri="{BB962C8B-B14F-4D97-AF65-F5344CB8AC3E}">
        <p14:creationId xmlns:p14="http://schemas.microsoft.com/office/powerpoint/2010/main" val="3043279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2A1B6-AC4F-05ED-9D3D-7EC342CF96F6}"/>
              </a:ext>
            </a:extLst>
          </p:cNvPr>
          <p:cNvSpPr>
            <a:spLocks noGrp="1"/>
          </p:cNvSpPr>
          <p:nvPr>
            <p:ph type="title"/>
          </p:nvPr>
        </p:nvSpPr>
        <p:spPr/>
        <p:txBody>
          <a:bodyPr/>
          <a:lstStyle/>
          <a:p>
            <a:r>
              <a:rPr lang="en-US" dirty="0"/>
              <a:t>Discussion Topics</a:t>
            </a:r>
          </a:p>
        </p:txBody>
      </p:sp>
      <p:sp>
        <p:nvSpPr>
          <p:cNvPr id="5" name="Slide Number Placeholder 4">
            <a:extLst>
              <a:ext uri="{FF2B5EF4-FFF2-40B4-BE49-F238E27FC236}">
                <a16:creationId xmlns:a16="http://schemas.microsoft.com/office/drawing/2014/main" id="{B7BF0092-4242-182C-5099-F577CA2C3DEC}"/>
              </a:ext>
            </a:extLst>
          </p:cNvPr>
          <p:cNvSpPr>
            <a:spLocks noGrp="1"/>
          </p:cNvSpPr>
          <p:nvPr>
            <p:ph type="sldNum" sz="quarter" idx="10"/>
          </p:nvPr>
        </p:nvSpPr>
        <p:spPr/>
        <p:txBody>
          <a:bodyPr/>
          <a:lstStyle/>
          <a:p>
            <a:fld id="{58339581-759F-43B7-B47D-47F906F0E294}" type="slidenum">
              <a:rPr lang="en-US" smtClean="0"/>
              <a:pPr/>
              <a:t>2</a:t>
            </a:fld>
            <a:endParaRPr lang="en-US" dirty="0"/>
          </a:p>
        </p:txBody>
      </p:sp>
      <p:sp>
        <p:nvSpPr>
          <p:cNvPr id="4" name="TextBox 3">
            <a:extLst>
              <a:ext uri="{FF2B5EF4-FFF2-40B4-BE49-F238E27FC236}">
                <a16:creationId xmlns:a16="http://schemas.microsoft.com/office/drawing/2014/main" id="{4DDFC2BF-2949-E525-0596-DFA82BF6E374}"/>
              </a:ext>
            </a:extLst>
          </p:cNvPr>
          <p:cNvSpPr txBox="1"/>
          <p:nvPr/>
        </p:nvSpPr>
        <p:spPr>
          <a:xfrm>
            <a:off x="635001" y="1905506"/>
            <a:ext cx="10670308" cy="3046988"/>
          </a:xfrm>
          <a:prstGeom prst="rect">
            <a:avLst/>
          </a:prstGeom>
          <a:noFill/>
        </p:spPr>
        <p:txBody>
          <a:bodyPr wrap="square">
            <a:spAutoFit/>
          </a:bodyPr>
          <a:lstStyle/>
          <a:p>
            <a:pPr marL="342900" marR="0" lvl="0" indent="-342900" fontAlgn="base">
              <a:spcBef>
                <a:spcPts val="0"/>
              </a:spcBef>
              <a:spcAft>
                <a:spcPts val="0"/>
              </a:spcAft>
              <a:buSzPts val="1000"/>
              <a:buFont typeface="Symbol" panose="05050102010706020507" pitchFamily="18" charset="2"/>
              <a:buChar char=""/>
              <a:tabLst>
                <a:tab pos="457200" algn="l"/>
              </a:tabLst>
            </a:pPr>
            <a:r>
              <a:rPr lang="en-US" sz="2400" dirty="0">
                <a:effectLst/>
                <a:latin typeface="Calibri" panose="020F0502020204030204" pitchFamily="34" charset="0"/>
                <a:ea typeface="Calibri" panose="020F0502020204030204" pitchFamily="34" charset="0"/>
              </a:rPr>
              <a:t>Review of Childhood Lead Poisoning Prevention Program </a:t>
            </a:r>
          </a:p>
          <a:p>
            <a:pPr marL="342900" marR="0" lvl="0" indent="-342900" fontAlgn="base">
              <a:spcBef>
                <a:spcPts val="0"/>
              </a:spcBef>
              <a:spcAft>
                <a:spcPts val="0"/>
              </a:spcAft>
              <a:buSzPts val="1000"/>
              <a:buFont typeface="Symbol" panose="05050102010706020507" pitchFamily="18" charset="2"/>
              <a:buChar char=""/>
              <a:tabLst>
                <a:tab pos="457200" algn="l"/>
              </a:tabLst>
            </a:pPr>
            <a:r>
              <a:rPr lang="en-US" sz="2400" dirty="0">
                <a:effectLst/>
                <a:latin typeface="Calibri" panose="020F0502020204030204" pitchFamily="34" charset="0"/>
                <a:ea typeface="Calibri" panose="020F0502020204030204" pitchFamily="34" charset="0"/>
              </a:rPr>
              <a:t>Early and Periodic Screening, Diagnostic and Treatment program and Oregon Administrative Rule (OAR) updates, lead screening requirements, and lead investigation reimbursement in </a:t>
            </a:r>
            <a:r>
              <a:rPr lang="en-US" sz="2400" u="none" strike="noStrike" dirty="0">
                <a:solidFill>
                  <a:srgbClr val="0563C1"/>
                </a:solidFill>
                <a:effectLst/>
                <a:latin typeface="Calibri" panose="020F0502020204030204" pitchFamily="34" charset="0"/>
                <a:ea typeface="Calibri" panose="020F0502020204030204" pitchFamily="34" charset="0"/>
                <a:hlinkClick r:id="rId3"/>
              </a:rPr>
              <a:t>OAR 410-151-0040</a:t>
            </a:r>
            <a:endParaRPr lang="en-US" sz="2400" u="none" strike="noStrike" dirty="0">
              <a:solidFill>
                <a:srgbClr val="0563C1"/>
              </a:solidFill>
              <a:latin typeface="Calibri" panose="020F0502020204030204" pitchFamily="34" charset="0"/>
              <a:ea typeface="Calibri" panose="020F0502020204030204" pitchFamily="34" charset="0"/>
            </a:endParaRPr>
          </a:p>
          <a:p>
            <a:pPr marL="342900" marR="0" lvl="0" indent="-342900" fontAlgn="base">
              <a:spcBef>
                <a:spcPts val="0"/>
              </a:spcBef>
              <a:spcAft>
                <a:spcPts val="0"/>
              </a:spcAft>
              <a:buSzPts val="1000"/>
              <a:buFont typeface="Symbol" panose="05050102010706020507" pitchFamily="18" charset="2"/>
              <a:buChar char=""/>
              <a:tabLst>
                <a:tab pos="457200" algn="l"/>
              </a:tabLst>
            </a:pPr>
            <a:r>
              <a:rPr lang="en-US" sz="2400" dirty="0">
                <a:effectLst/>
                <a:latin typeface="Calibri" panose="020F0502020204030204" pitchFamily="34" charset="0"/>
                <a:ea typeface="Calibri" panose="020F0502020204030204" pitchFamily="34" charset="0"/>
              </a:rPr>
              <a:t>LPHA enrollment as a Medicaid provider </a:t>
            </a:r>
          </a:p>
          <a:p>
            <a:pPr marL="342900" marR="0" lvl="0" indent="-342900" fontAlgn="base">
              <a:spcBef>
                <a:spcPts val="0"/>
              </a:spcBef>
              <a:spcAft>
                <a:spcPts val="0"/>
              </a:spcAft>
              <a:buSzPts val="1000"/>
              <a:buFont typeface="Symbol" panose="05050102010706020507" pitchFamily="18" charset="2"/>
              <a:buChar char=""/>
              <a:tabLst>
                <a:tab pos="457200" algn="l"/>
              </a:tabLst>
            </a:pPr>
            <a:r>
              <a:rPr lang="en-US" sz="2400" dirty="0">
                <a:effectLst/>
                <a:latin typeface="Calibri" panose="020F0502020204030204" pitchFamily="34" charset="0"/>
                <a:ea typeface="Calibri" panose="020F0502020204030204" pitchFamily="34" charset="0"/>
              </a:rPr>
              <a:t>Steps to bill for lead investigation claim using the MMIS portal and CCO guidance</a:t>
            </a:r>
          </a:p>
          <a:p>
            <a:pPr marL="342900" marR="0" lvl="0" indent="-342900" fontAlgn="base">
              <a:spcBef>
                <a:spcPts val="0"/>
              </a:spcBef>
              <a:spcAft>
                <a:spcPts val="0"/>
              </a:spcAft>
              <a:buSzPts val="1000"/>
              <a:buFont typeface="Symbol" panose="05050102010706020507" pitchFamily="18" charset="2"/>
              <a:buChar char=""/>
              <a:tabLst>
                <a:tab pos="457200" algn="l"/>
              </a:tabLst>
            </a:pPr>
            <a:r>
              <a:rPr lang="en-US" sz="2400" dirty="0">
                <a:effectLst/>
                <a:latin typeface="Calibri" panose="020F0502020204030204" pitchFamily="34" charset="0"/>
                <a:ea typeface="Calibri" panose="020F0502020204030204" pitchFamily="34" charset="0"/>
              </a:rPr>
              <a:t>Identifying OHP Eligibility in Orpheus </a:t>
            </a:r>
          </a:p>
          <a:p>
            <a:pPr marL="342900" marR="0" lvl="0" indent="-342900" fontAlgn="base">
              <a:spcBef>
                <a:spcPts val="0"/>
              </a:spcBef>
              <a:spcAft>
                <a:spcPts val="0"/>
              </a:spcAft>
              <a:buSzPts val="1000"/>
              <a:buFont typeface="Symbol" panose="05050102010706020507" pitchFamily="18" charset="2"/>
              <a:buChar char=""/>
              <a:tabLst>
                <a:tab pos="457200" algn="l"/>
              </a:tabLst>
            </a:pPr>
            <a:r>
              <a:rPr lang="en-US" sz="2400" dirty="0">
                <a:effectLst/>
                <a:latin typeface="Calibri" panose="020F0502020204030204" pitchFamily="34" charset="0"/>
                <a:ea typeface="Calibri" panose="020F0502020204030204" pitchFamily="34" charset="0"/>
              </a:rPr>
              <a:t>Closing</a:t>
            </a:r>
            <a:endParaRPr lang="en-US"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146510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C6ADF-084D-53F8-52DC-EA214452D3B2}"/>
              </a:ext>
            </a:extLst>
          </p:cNvPr>
          <p:cNvSpPr>
            <a:spLocks noGrp="1"/>
          </p:cNvSpPr>
          <p:nvPr>
            <p:ph type="title"/>
          </p:nvPr>
        </p:nvSpPr>
        <p:spPr/>
        <p:txBody>
          <a:bodyPr/>
          <a:lstStyle/>
          <a:p>
            <a:r>
              <a:rPr lang="en-US" dirty="0"/>
              <a:t>EPSDT OAR – Lead Rule Updates</a:t>
            </a:r>
          </a:p>
        </p:txBody>
      </p:sp>
      <p:sp>
        <p:nvSpPr>
          <p:cNvPr id="4" name="Slide Number Placeholder 3">
            <a:extLst>
              <a:ext uri="{FF2B5EF4-FFF2-40B4-BE49-F238E27FC236}">
                <a16:creationId xmlns:a16="http://schemas.microsoft.com/office/drawing/2014/main" id="{43C87286-DAF3-080E-18C9-A534BADD03D5}"/>
              </a:ext>
            </a:extLst>
          </p:cNvPr>
          <p:cNvSpPr>
            <a:spLocks noGrp="1"/>
          </p:cNvSpPr>
          <p:nvPr>
            <p:ph type="sldNum" sz="quarter" idx="10"/>
          </p:nvPr>
        </p:nvSpPr>
        <p:spPr/>
        <p:txBody>
          <a:bodyPr/>
          <a:lstStyle/>
          <a:p>
            <a:fld id="{58339581-759F-43B7-B47D-47F906F0E294}" type="slidenum">
              <a:rPr lang="en-US" smtClean="0"/>
              <a:pPr/>
              <a:t>20</a:t>
            </a:fld>
            <a:endParaRPr lang="en-US" dirty="0"/>
          </a:p>
        </p:txBody>
      </p:sp>
      <p:sp>
        <p:nvSpPr>
          <p:cNvPr id="5" name="Content Placeholder 2">
            <a:extLst>
              <a:ext uri="{FF2B5EF4-FFF2-40B4-BE49-F238E27FC236}">
                <a16:creationId xmlns:a16="http://schemas.microsoft.com/office/drawing/2014/main" id="{F55DB7F4-B27D-D470-F9C5-D0AEF2FC4960}"/>
              </a:ext>
            </a:extLst>
          </p:cNvPr>
          <p:cNvSpPr>
            <a:spLocks noGrp="1"/>
          </p:cNvSpPr>
          <p:nvPr>
            <p:ph idx="1"/>
          </p:nvPr>
        </p:nvSpPr>
        <p:spPr>
          <a:xfrm>
            <a:off x="521852" y="1871362"/>
            <a:ext cx="11340661" cy="3954046"/>
          </a:xfrm>
        </p:spPr>
        <p:txBody>
          <a:bodyPr lIns="91440" tIns="45720" rIns="91440" bIns="45720" anchor="t">
            <a:noAutofit/>
          </a:bodyPr>
          <a:lstStyle/>
          <a:p>
            <a:pPr marL="342900" indent="-342900">
              <a:buFont typeface="Arial" panose="020B0604020202020204" pitchFamily="34" charset="0"/>
              <a:buChar char="•"/>
            </a:pPr>
            <a:r>
              <a:rPr lang="en-US" dirty="0">
                <a:solidFill>
                  <a:schemeClr val="tx1">
                    <a:lumMod val="50000"/>
                  </a:schemeClr>
                </a:solidFill>
              </a:rPr>
              <a:t>EPSDT administrative rules (OAR) went into effect January 1, 2024</a:t>
            </a:r>
          </a:p>
          <a:p>
            <a:pPr marL="342900" indent="-342900">
              <a:buFont typeface="Arial" panose="020B0604020202020204" pitchFamily="34" charset="0"/>
              <a:buChar char="•"/>
            </a:pPr>
            <a:r>
              <a:rPr lang="en-US" dirty="0">
                <a:solidFill>
                  <a:schemeClr val="tx1">
                    <a:lumMod val="50000"/>
                  </a:schemeClr>
                </a:solidFill>
              </a:rPr>
              <a:t>The lead screening rule moved to OHA’s Early and Periodic Screening, Diagnostic and Treatment (EPSDT) rules effective July 11, 2024 (</a:t>
            </a:r>
            <a:r>
              <a:rPr lang="en-US" dirty="0">
                <a:solidFill>
                  <a:schemeClr val="tx1">
                    <a:lumMod val="50000"/>
                  </a:schemeClr>
                </a:solidFill>
                <a:hlinkClick r:id="rId2"/>
              </a:rPr>
              <a:t>OAR 410-151-0040</a:t>
            </a:r>
            <a:r>
              <a:rPr lang="en-US" dirty="0">
                <a:solidFill>
                  <a:schemeClr val="tx1">
                    <a:lumMod val="50000"/>
                  </a:schemeClr>
                </a:solidFill>
              </a:rPr>
              <a:t>). </a:t>
            </a:r>
          </a:p>
          <a:p>
            <a:pPr marL="342900" indent="-342900">
              <a:buFont typeface="Arial" panose="020B0604020202020204" pitchFamily="34" charset="0"/>
              <a:buChar char="•"/>
            </a:pPr>
            <a:r>
              <a:rPr lang="en-US" dirty="0">
                <a:solidFill>
                  <a:schemeClr val="tx1">
                    <a:lumMod val="50000"/>
                  </a:schemeClr>
                </a:solidFill>
              </a:rPr>
              <a:t>The update specifies that LPHAs can bill for lead investigations: </a:t>
            </a:r>
          </a:p>
          <a:p>
            <a:pPr lvl="1" indent="0">
              <a:buNone/>
            </a:pPr>
            <a:r>
              <a:rPr lang="en-US" sz="3200" b="1" dirty="0">
                <a:solidFill>
                  <a:schemeClr val="accent1"/>
                </a:solidFill>
              </a:rPr>
              <a:t>“The local public health authorities are eligible for investigation reimbursements”</a:t>
            </a:r>
          </a:p>
          <a:p>
            <a:endParaRPr lang="en-US" sz="100" dirty="0"/>
          </a:p>
          <a:p>
            <a:endParaRPr lang="en-US" dirty="0">
              <a:cs typeface="Arial"/>
            </a:endParaRPr>
          </a:p>
          <a:p>
            <a:endParaRPr lang="en-US" dirty="0"/>
          </a:p>
          <a:p>
            <a:endParaRPr lang="en-US" dirty="0"/>
          </a:p>
        </p:txBody>
      </p:sp>
    </p:spTree>
    <p:extLst>
      <p:ext uri="{BB962C8B-B14F-4D97-AF65-F5344CB8AC3E}">
        <p14:creationId xmlns:p14="http://schemas.microsoft.com/office/powerpoint/2010/main" val="4048736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C6ADF-084D-53F8-52DC-EA214452D3B2}"/>
              </a:ext>
            </a:extLst>
          </p:cNvPr>
          <p:cNvSpPr>
            <a:spLocks noGrp="1"/>
          </p:cNvSpPr>
          <p:nvPr>
            <p:ph type="title"/>
          </p:nvPr>
        </p:nvSpPr>
        <p:spPr/>
        <p:txBody>
          <a:bodyPr/>
          <a:lstStyle/>
          <a:p>
            <a:r>
              <a:rPr lang="en-US" dirty="0"/>
              <a:t>EPSDT OAR – Lead Rule Updates</a:t>
            </a:r>
          </a:p>
        </p:txBody>
      </p:sp>
      <p:sp>
        <p:nvSpPr>
          <p:cNvPr id="4" name="Slide Number Placeholder 3">
            <a:extLst>
              <a:ext uri="{FF2B5EF4-FFF2-40B4-BE49-F238E27FC236}">
                <a16:creationId xmlns:a16="http://schemas.microsoft.com/office/drawing/2014/main" id="{43C87286-DAF3-080E-18C9-A534BADD03D5}"/>
              </a:ext>
            </a:extLst>
          </p:cNvPr>
          <p:cNvSpPr>
            <a:spLocks noGrp="1"/>
          </p:cNvSpPr>
          <p:nvPr>
            <p:ph type="sldNum" sz="quarter" idx="10"/>
          </p:nvPr>
        </p:nvSpPr>
        <p:spPr/>
        <p:txBody>
          <a:bodyPr/>
          <a:lstStyle/>
          <a:p>
            <a:fld id="{58339581-759F-43B7-B47D-47F906F0E294}" type="slidenum">
              <a:rPr lang="en-US" smtClean="0"/>
              <a:pPr/>
              <a:t>21</a:t>
            </a:fld>
            <a:endParaRPr lang="en-US" dirty="0"/>
          </a:p>
        </p:txBody>
      </p:sp>
      <p:pic>
        <p:nvPicPr>
          <p:cNvPr id="8" name="Picture 7" descr="Graphical user interface, text, application, email&#10;&#10;Description automatically generated">
            <a:extLst>
              <a:ext uri="{FF2B5EF4-FFF2-40B4-BE49-F238E27FC236}">
                <a16:creationId xmlns:a16="http://schemas.microsoft.com/office/drawing/2014/main" id="{35507429-B258-C45C-9BBB-17F90ED59B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3874" y="1324174"/>
            <a:ext cx="8364251" cy="3230681"/>
          </a:xfrm>
          <a:prstGeom prst="rect">
            <a:avLst/>
          </a:prstGeom>
        </p:spPr>
      </p:pic>
      <p:pic>
        <p:nvPicPr>
          <p:cNvPr id="10" name="Picture 9" descr="Text&#10;&#10;Description automatically generated">
            <a:extLst>
              <a:ext uri="{FF2B5EF4-FFF2-40B4-BE49-F238E27FC236}">
                <a16:creationId xmlns:a16="http://schemas.microsoft.com/office/drawing/2014/main" id="{8974889B-7035-F33E-D9FF-F771377D13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1387" y="4652989"/>
            <a:ext cx="9669224" cy="1638529"/>
          </a:xfrm>
          <a:prstGeom prst="rect">
            <a:avLst/>
          </a:prstGeom>
        </p:spPr>
      </p:pic>
    </p:spTree>
    <p:extLst>
      <p:ext uri="{BB962C8B-B14F-4D97-AF65-F5344CB8AC3E}">
        <p14:creationId xmlns:p14="http://schemas.microsoft.com/office/powerpoint/2010/main" val="4054723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C6ADF-084D-53F8-52DC-EA214452D3B2}"/>
              </a:ext>
            </a:extLst>
          </p:cNvPr>
          <p:cNvSpPr>
            <a:spLocks noGrp="1"/>
          </p:cNvSpPr>
          <p:nvPr>
            <p:ph type="title"/>
          </p:nvPr>
        </p:nvSpPr>
        <p:spPr/>
        <p:txBody>
          <a:bodyPr/>
          <a:lstStyle/>
          <a:p>
            <a:r>
              <a:rPr lang="en-US" dirty="0"/>
              <a:t>Where to find more information about EPSDT</a:t>
            </a:r>
          </a:p>
        </p:txBody>
      </p:sp>
      <p:sp>
        <p:nvSpPr>
          <p:cNvPr id="4" name="Slide Number Placeholder 3">
            <a:extLst>
              <a:ext uri="{FF2B5EF4-FFF2-40B4-BE49-F238E27FC236}">
                <a16:creationId xmlns:a16="http://schemas.microsoft.com/office/drawing/2014/main" id="{43C87286-DAF3-080E-18C9-A534BADD03D5}"/>
              </a:ext>
            </a:extLst>
          </p:cNvPr>
          <p:cNvSpPr>
            <a:spLocks noGrp="1"/>
          </p:cNvSpPr>
          <p:nvPr>
            <p:ph type="sldNum" sz="quarter" idx="10"/>
          </p:nvPr>
        </p:nvSpPr>
        <p:spPr/>
        <p:txBody>
          <a:bodyPr/>
          <a:lstStyle/>
          <a:p>
            <a:fld id="{58339581-759F-43B7-B47D-47F906F0E294}" type="slidenum">
              <a:rPr lang="en-US" smtClean="0"/>
              <a:pPr/>
              <a:t>22</a:t>
            </a:fld>
            <a:endParaRPr lang="en-US" dirty="0"/>
          </a:p>
        </p:txBody>
      </p:sp>
      <p:sp>
        <p:nvSpPr>
          <p:cNvPr id="5" name="Content Placeholder 2">
            <a:extLst>
              <a:ext uri="{FF2B5EF4-FFF2-40B4-BE49-F238E27FC236}">
                <a16:creationId xmlns:a16="http://schemas.microsoft.com/office/drawing/2014/main" id="{F55DB7F4-B27D-D470-F9C5-D0AEF2FC4960}"/>
              </a:ext>
            </a:extLst>
          </p:cNvPr>
          <p:cNvSpPr>
            <a:spLocks noGrp="1"/>
          </p:cNvSpPr>
          <p:nvPr>
            <p:ph idx="1"/>
          </p:nvPr>
        </p:nvSpPr>
        <p:spPr>
          <a:xfrm>
            <a:off x="567556" y="1354224"/>
            <a:ext cx="11340661" cy="4699732"/>
          </a:xfrm>
        </p:spPr>
        <p:txBody>
          <a:bodyPr lIns="91440" tIns="45720" rIns="91440" bIns="45720" anchor="t">
            <a:noAutofit/>
          </a:bodyPr>
          <a:lstStyle/>
          <a:p>
            <a:pPr marR="0" fontAlgn="base">
              <a:spcBef>
                <a:spcPts val="0"/>
              </a:spcBef>
              <a:spcAft>
                <a:spcPts val="0"/>
              </a:spcAft>
            </a:pPr>
            <a:r>
              <a:rPr lang="en-US" dirty="0">
                <a:solidFill>
                  <a:schemeClr val="tx1">
                    <a:lumMod val="50000"/>
                  </a:schemeClr>
                </a:solidFill>
                <a:effectLst/>
                <a:ea typeface="Calibri" panose="020F0502020204030204" pitchFamily="34" charset="0"/>
              </a:rPr>
              <a:t>OHA has developed the following materials to share information about EPSDT: </a:t>
            </a:r>
          </a:p>
          <a:p>
            <a:pPr marR="0" indent="-177800" fontAlgn="base">
              <a:spcBef>
                <a:spcPts val="0"/>
              </a:spcBef>
              <a:spcAft>
                <a:spcPts val="0"/>
              </a:spcAft>
            </a:pPr>
            <a:endParaRPr lang="en-US" dirty="0">
              <a:ea typeface="Calibri" panose="020F0502020204030204" pitchFamily="34" charset="0"/>
            </a:endParaRPr>
          </a:p>
          <a:p>
            <a:pPr marR="0" indent="-177800" fontAlgn="base">
              <a:spcBef>
                <a:spcPts val="0"/>
              </a:spcBef>
              <a:spcAft>
                <a:spcPts val="0"/>
              </a:spcAft>
              <a:buFont typeface="Arial" panose="020B0604020202020204" pitchFamily="34" charset="0"/>
              <a:buChar char="•"/>
            </a:pPr>
            <a:r>
              <a:rPr lang="en-US" dirty="0">
                <a:solidFill>
                  <a:srgbClr val="0088B8"/>
                </a:solidFill>
                <a:effectLst/>
                <a:ea typeface="Calibri" panose="020F0502020204030204" pitchFamily="34" charset="0"/>
                <a:hlinkClick r:id="rId2">
                  <a:extLst>
                    <a:ext uri="{A12FA001-AC4F-418D-AE19-62706E023703}">
                      <ahyp:hlinkClr xmlns:ahyp="http://schemas.microsoft.com/office/drawing/2018/hyperlinkcolor" val="tx"/>
                    </a:ext>
                  </a:extLst>
                </a:hlinkClick>
              </a:rPr>
              <a:t>EPSDT Fact Sheet for OHP members</a:t>
            </a:r>
            <a:r>
              <a:rPr lang="en-US" dirty="0">
                <a:solidFill>
                  <a:schemeClr val="tx1">
                    <a:lumMod val="50000"/>
                  </a:schemeClr>
                </a:solidFill>
                <a:effectLst/>
                <a:ea typeface="Calibri" panose="020F0502020204030204" pitchFamily="34" charset="0"/>
                <a:hlinkClick r:id="rId2">
                  <a:extLst>
                    <a:ext uri="{A12FA001-AC4F-418D-AE19-62706E023703}">
                      <ahyp:hlinkClr xmlns:ahyp="http://schemas.microsoft.com/office/drawing/2018/hyperlinkcolor" val="tx"/>
                    </a:ext>
                  </a:extLst>
                </a:hlinkClick>
              </a:rPr>
              <a:t> </a:t>
            </a:r>
            <a:r>
              <a:rPr lang="en-US" dirty="0">
                <a:solidFill>
                  <a:schemeClr val="tx1">
                    <a:lumMod val="50000"/>
                  </a:schemeClr>
                </a:solidFill>
                <a:effectLst/>
                <a:ea typeface="Calibri" panose="020F0502020204030204" pitchFamily="34" charset="0"/>
              </a:rPr>
              <a:t>(available in 13 languages) </a:t>
            </a:r>
          </a:p>
          <a:p>
            <a:pPr marR="0" indent="-177800" fontAlgn="base">
              <a:spcBef>
                <a:spcPts val="0"/>
              </a:spcBef>
              <a:spcAft>
                <a:spcPts val="0"/>
              </a:spcAft>
              <a:buFont typeface="Arial" panose="020B0604020202020204" pitchFamily="34" charset="0"/>
              <a:buChar char="•"/>
            </a:pPr>
            <a:endParaRPr lang="en-US" dirty="0">
              <a:ea typeface="Calibri" panose="020F0502020204030204" pitchFamily="34" charset="0"/>
            </a:endParaRPr>
          </a:p>
          <a:p>
            <a:pPr marR="0" indent="-177800" fontAlgn="base">
              <a:spcBef>
                <a:spcPts val="0"/>
              </a:spcBef>
              <a:spcAft>
                <a:spcPts val="0"/>
              </a:spcAft>
              <a:buFont typeface="Arial" panose="020B0604020202020204" pitchFamily="34" charset="0"/>
              <a:buChar char="•"/>
            </a:pPr>
            <a:r>
              <a:rPr lang="en-US" dirty="0">
                <a:effectLst/>
                <a:ea typeface="Calibri" panose="020F0502020204030204" pitchFamily="34" charset="0"/>
                <a:hlinkClick r:id="rId3"/>
              </a:rPr>
              <a:t>EPSDT Frequently Asked Questions </a:t>
            </a:r>
            <a:r>
              <a:rPr lang="en-US" dirty="0">
                <a:solidFill>
                  <a:schemeClr val="tx1">
                    <a:lumMod val="50000"/>
                  </a:schemeClr>
                </a:solidFill>
                <a:effectLst/>
                <a:ea typeface="Calibri" panose="020F0502020204030204" pitchFamily="34" charset="0"/>
              </a:rPr>
              <a:t>(available in English &amp; Spanish, additional languages upon request)</a:t>
            </a:r>
            <a:endParaRPr lang="en-US" u="sng" dirty="0">
              <a:solidFill>
                <a:schemeClr val="tx1">
                  <a:lumMod val="50000"/>
                </a:schemeClr>
              </a:solidFill>
              <a:effectLst/>
              <a:ea typeface="Calibri" panose="020F0502020204030204" pitchFamily="34" charset="0"/>
              <a:hlinkClick r:id="" action="ppaction://noaction">
                <a:extLst>
                  <a:ext uri="{A12FA001-AC4F-418D-AE19-62706E023703}">
                    <ahyp:hlinkClr xmlns:ahyp="http://schemas.microsoft.com/office/drawing/2018/hyperlinkcolor" val="tx"/>
                  </a:ext>
                </a:extLst>
              </a:hlinkClick>
            </a:endParaRPr>
          </a:p>
          <a:p>
            <a:pPr marR="0" lvl="0" fontAlgn="base">
              <a:spcBef>
                <a:spcPts val="0"/>
              </a:spcBef>
              <a:spcAft>
                <a:spcPts val="0"/>
              </a:spcAft>
              <a:buSzPts val="1000"/>
              <a:tabLst>
                <a:tab pos="457200" algn="l"/>
              </a:tabLst>
            </a:pPr>
            <a:endParaRPr lang="en-US" u="sng" dirty="0">
              <a:solidFill>
                <a:schemeClr val="tx1">
                  <a:lumMod val="50000"/>
                </a:schemeClr>
              </a:solidFill>
              <a:effectLst/>
              <a:ea typeface="Calibri" panose="020F0502020204030204" pitchFamily="34" charset="0"/>
              <a:hlinkClick r:id="" action="ppaction://noaction">
                <a:extLst>
                  <a:ext uri="{A12FA001-AC4F-418D-AE19-62706E023703}">
                    <ahyp:hlinkClr xmlns:ahyp="http://schemas.microsoft.com/office/drawing/2018/hyperlinkcolor" val="tx"/>
                  </a:ext>
                </a:extLst>
              </a:hlinkClick>
            </a:endParaRPr>
          </a:p>
          <a:p>
            <a:r>
              <a:rPr lang="en-US" dirty="0">
                <a:solidFill>
                  <a:schemeClr val="tx1">
                    <a:lumMod val="50000"/>
                  </a:schemeClr>
                </a:solidFill>
              </a:rPr>
              <a:t>All EPSDT materials, including guidance documents for CCOs and OHP providers, are available at </a:t>
            </a:r>
            <a:r>
              <a:rPr lang="en-US" b="1" dirty="0">
                <a:hlinkClick r:id="rId4"/>
              </a:rPr>
              <a:t>Oregon.gov/EPSDT </a:t>
            </a:r>
            <a:endParaRPr lang="en-US" b="1" dirty="0"/>
          </a:p>
          <a:p>
            <a:endParaRPr lang="en-US" sz="100" dirty="0"/>
          </a:p>
          <a:p>
            <a:endParaRPr lang="en-US" dirty="0">
              <a:cs typeface="Arial"/>
            </a:endParaRPr>
          </a:p>
          <a:p>
            <a:endParaRPr lang="en-US" dirty="0"/>
          </a:p>
          <a:p>
            <a:endParaRPr lang="en-US" dirty="0"/>
          </a:p>
        </p:txBody>
      </p:sp>
    </p:spTree>
    <p:extLst>
      <p:ext uri="{BB962C8B-B14F-4D97-AF65-F5344CB8AC3E}">
        <p14:creationId xmlns:p14="http://schemas.microsoft.com/office/powerpoint/2010/main" val="310915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82829-A76C-CAE0-CCD9-6C15DC383484}"/>
              </a:ext>
            </a:extLst>
          </p:cNvPr>
          <p:cNvSpPr>
            <a:spLocks noGrp="1"/>
          </p:cNvSpPr>
          <p:nvPr>
            <p:ph type="ctrTitle"/>
          </p:nvPr>
        </p:nvSpPr>
        <p:spPr>
          <a:xfrm>
            <a:off x="946484" y="2239271"/>
            <a:ext cx="10299032" cy="2379458"/>
          </a:xfrm>
        </p:spPr>
        <p:txBody>
          <a:bodyPr/>
          <a:lstStyle/>
          <a:p>
            <a:r>
              <a:rPr lang="en-US" dirty="0"/>
              <a:t>Provider Enrollment</a:t>
            </a:r>
          </a:p>
        </p:txBody>
      </p:sp>
      <p:sp>
        <p:nvSpPr>
          <p:cNvPr id="6" name="Slide Number Placeholder 5">
            <a:extLst>
              <a:ext uri="{FF2B5EF4-FFF2-40B4-BE49-F238E27FC236}">
                <a16:creationId xmlns:a16="http://schemas.microsoft.com/office/drawing/2014/main" id="{C588C316-8D10-9AED-1233-AC60193B4149}"/>
              </a:ext>
            </a:extLst>
          </p:cNvPr>
          <p:cNvSpPr>
            <a:spLocks noGrp="1"/>
          </p:cNvSpPr>
          <p:nvPr>
            <p:ph type="sldNum" sz="quarter" idx="18"/>
          </p:nvPr>
        </p:nvSpPr>
        <p:spPr/>
        <p:txBody>
          <a:bodyPr/>
          <a:lstStyle/>
          <a:p>
            <a:fld id="{58339581-759F-43B7-B47D-47F906F0E294}" type="slidenum">
              <a:rPr lang="en-US" smtClean="0"/>
              <a:pPr/>
              <a:t>23</a:t>
            </a:fld>
            <a:endParaRPr lang="en-US" dirty="0"/>
          </a:p>
        </p:txBody>
      </p:sp>
    </p:spTree>
    <p:extLst>
      <p:ext uri="{BB962C8B-B14F-4D97-AF65-F5344CB8AC3E}">
        <p14:creationId xmlns:p14="http://schemas.microsoft.com/office/powerpoint/2010/main" val="3044911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C6ADF-084D-53F8-52DC-EA214452D3B2}"/>
              </a:ext>
            </a:extLst>
          </p:cNvPr>
          <p:cNvSpPr>
            <a:spLocks noGrp="1"/>
          </p:cNvSpPr>
          <p:nvPr>
            <p:ph type="title"/>
          </p:nvPr>
        </p:nvSpPr>
        <p:spPr/>
        <p:txBody>
          <a:bodyPr/>
          <a:lstStyle/>
          <a:p>
            <a:r>
              <a:rPr lang="en-US" dirty="0"/>
              <a:t>Provider Enrollment</a:t>
            </a:r>
          </a:p>
        </p:txBody>
      </p:sp>
      <p:sp>
        <p:nvSpPr>
          <p:cNvPr id="4" name="Slide Number Placeholder 3">
            <a:extLst>
              <a:ext uri="{FF2B5EF4-FFF2-40B4-BE49-F238E27FC236}">
                <a16:creationId xmlns:a16="http://schemas.microsoft.com/office/drawing/2014/main" id="{43C87286-DAF3-080E-18C9-A534BADD03D5}"/>
              </a:ext>
            </a:extLst>
          </p:cNvPr>
          <p:cNvSpPr>
            <a:spLocks noGrp="1"/>
          </p:cNvSpPr>
          <p:nvPr>
            <p:ph type="sldNum" sz="quarter" idx="10"/>
          </p:nvPr>
        </p:nvSpPr>
        <p:spPr/>
        <p:txBody>
          <a:bodyPr/>
          <a:lstStyle/>
          <a:p>
            <a:fld id="{58339581-759F-43B7-B47D-47F906F0E294}" type="slidenum">
              <a:rPr lang="en-US" smtClean="0"/>
              <a:pPr/>
              <a:t>24</a:t>
            </a:fld>
            <a:endParaRPr lang="en-US" dirty="0"/>
          </a:p>
        </p:txBody>
      </p:sp>
      <p:sp>
        <p:nvSpPr>
          <p:cNvPr id="3" name="Content Placeholder 2">
            <a:extLst>
              <a:ext uri="{FF2B5EF4-FFF2-40B4-BE49-F238E27FC236}">
                <a16:creationId xmlns:a16="http://schemas.microsoft.com/office/drawing/2014/main" id="{8704A0E5-CCD8-0F07-D3E6-9EDE4F53922C}"/>
              </a:ext>
            </a:extLst>
          </p:cNvPr>
          <p:cNvSpPr>
            <a:spLocks noGrp="1"/>
          </p:cNvSpPr>
          <p:nvPr>
            <p:ph idx="1"/>
          </p:nvPr>
        </p:nvSpPr>
        <p:spPr>
          <a:xfrm>
            <a:off x="259492" y="1713134"/>
            <a:ext cx="11932508" cy="3699125"/>
          </a:xfrm>
        </p:spPr>
        <p:txBody>
          <a:bodyPr vert="horz" lIns="91440" tIns="45720" rIns="91440" bIns="45720" rtlCol="0" anchor="t">
            <a:noAutofit/>
          </a:bodyPr>
          <a:lstStyle/>
          <a:p>
            <a:r>
              <a:rPr lang="en-US" sz="2400" dirty="0">
                <a:effectLst/>
                <a:latin typeface="Open Sans"/>
                <a:ea typeface="Times New Roman" panose="02020603050405020304" pitchFamily="18" charset="0"/>
                <a:cs typeface="Open Sans"/>
              </a:rPr>
              <a:t>For </a:t>
            </a:r>
            <a:r>
              <a:rPr lang="en-US" sz="2400" dirty="0">
                <a:latin typeface="Open Sans"/>
                <a:ea typeface="Times New Roman" panose="02020603050405020304" pitchFamily="18" charset="0"/>
                <a:cs typeface="Open Sans"/>
              </a:rPr>
              <a:t>step-by-step instructions </a:t>
            </a:r>
            <a:r>
              <a:rPr lang="en-US" sz="2400" dirty="0">
                <a:effectLst/>
                <a:latin typeface="Open Sans"/>
                <a:ea typeface="Times New Roman" panose="02020603050405020304" pitchFamily="18" charset="0"/>
                <a:cs typeface="Open Sans"/>
              </a:rPr>
              <a:t>for using the MMIS Provider Enrollment, reference the MMIS Provider </a:t>
            </a:r>
            <a:r>
              <a:rPr lang="en-US" sz="2400" dirty="0">
                <a:latin typeface="Open Sans"/>
                <a:ea typeface="Times New Roman" panose="02020603050405020304" pitchFamily="18" charset="0"/>
                <a:cs typeface="Open Sans"/>
              </a:rPr>
              <a:t>Web Portal</a:t>
            </a:r>
            <a:r>
              <a:rPr lang="en-US" sz="2400" dirty="0">
                <a:effectLst/>
                <a:latin typeface="Open Sans"/>
                <a:ea typeface="Times New Roman" panose="02020603050405020304" pitchFamily="18" charset="0"/>
                <a:cs typeface="Open Sans"/>
              </a:rPr>
              <a:t> Provider Enrollment Guide.</a:t>
            </a:r>
          </a:p>
          <a:p>
            <a:pPr algn="ctr"/>
            <a:r>
              <a:rPr lang="en-US" sz="2400" dirty="0">
                <a:effectLst/>
                <a:latin typeface="Open Sans"/>
                <a:ea typeface="Times New Roman" panose="02020603050405020304" pitchFamily="18" charset="0"/>
                <a:cs typeface="Open Sans"/>
                <a:hlinkClick r:id="rId2"/>
              </a:rPr>
              <a:t>https://www.oregon.gov/oha/HSD/OHP/Tools/Provider-Enrollment-Guide.pdf</a:t>
            </a:r>
            <a:endParaRPr lang="en-US" sz="2400" dirty="0">
              <a:effectLst/>
              <a:latin typeface="Open Sans"/>
              <a:ea typeface="Times New Roman" panose="02020603050405020304" pitchFamily="18" charset="0"/>
              <a:cs typeface="Open Sans"/>
            </a:endParaRPr>
          </a:p>
          <a:p>
            <a:pPr algn="ctr"/>
            <a:endParaRPr lang="en-US" sz="2400" dirty="0">
              <a:effectLst/>
              <a:ea typeface="Times New Roman" panose="02020603050405020304" pitchFamily="18" charset="0"/>
            </a:endParaRPr>
          </a:p>
          <a:p>
            <a:r>
              <a:rPr lang="en-US" sz="2400" dirty="0">
                <a:effectLst/>
                <a:latin typeface="Open Sans"/>
                <a:ea typeface="Open Sans"/>
                <a:cs typeface="Open Sans"/>
              </a:rPr>
              <a:t>To access the MMIS Provider Enrollment application, utilize the link below.</a:t>
            </a:r>
          </a:p>
          <a:p>
            <a:pPr algn="ctr"/>
            <a:r>
              <a:rPr lang="en-US" sz="2400" dirty="0">
                <a:latin typeface="Open Sans"/>
                <a:ea typeface="Open Sans"/>
                <a:cs typeface="Open Sans"/>
              </a:rPr>
              <a:t> </a:t>
            </a:r>
            <a:r>
              <a:rPr lang="en-US" sz="2400" u="sng" dirty="0">
                <a:solidFill>
                  <a:srgbClr val="0000FF"/>
                </a:solidFill>
                <a:effectLst/>
                <a:latin typeface="Open Sans"/>
                <a:ea typeface="Open Sans"/>
                <a:cs typeface="Open Sans"/>
                <a:hlinkClick r:id="rId3"/>
              </a:rPr>
              <a:t>https://www.or-medicaid.gov/</a:t>
            </a:r>
            <a:r>
              <a:rPr lang="en-US" sz="2400" dirty="0">
                <a:solidFill>
                  <a:srgbClr val="0000FF"/>
                </a:solidFill>
                <a:latin typeface="Open Sans"/>
                <a:ea typeface="Open Sans"/>
                <a:cs typeface="Open Sans"/>
              </a:rPr>
              <a:t> </a:t>
            </a:r>
            <a:endParaRPr lang="en-US" sz="2400" dirty="0">
              <a:solidFill>
                <a:srgbClr val="000000"/>
              </a:solidFill>
              <a:latin typeface="Open Sans"/>
              <a:ea typeface="Open Sans"/>
              <a:cs typeface="Open Sans"/>
            </a:endParaRPr>
          </a:p>
          <a:p>
            <a:pPr algn="ctr"/>
            <a:endParaRPr lang="en-US" sz="2400" dirty="0">
              <a:solidFill>
                <a:srgbClr val="0000FF"/>
              </a:solidFill>
              <a:latin typeface="Open Sans"/>
              <a:ea typeface="Open Sans"/>
              <a:cs typeface="Open Sans"/>
            </a:endParaRPr>
          </a:p>
          <a:p>
            <a:pPr algn="ctr"/>
            <a:r>
              <a:rPr lang="en-US" sz="2400" dirty="0">
                <a:solidFill>
                  <a:srgbClr val="000000"/>
                </a:solidFill>
                <a:latin typeface="Open Sans"/>
                <a:ea typeface="Open Sans"/>
                <a:cs typeface="Open Sans"/>
              </a:rPr>
              <a:t>Complete and save the enrollment forms to your computer or desktop.</a:t>
            </a:r>
            <a:endParaRPr lang="en-US" sz="2400" dirty="0">
              <a:ea typeface="Open Sans"/>
            </a:endParaRPr>
          </a:p>
          <a:p>
            <a:pPr lvl="1"/>
            <a:endParaRPr lang="en-US" sz="2000" dirty="0">
              <a:solidFill>
                <a:srgbClr val="000000"/>
              </a:solidFill>
              <a:latin typeface="Calibri" panose="020F0502020204030204"/>
              <a:ea typeface="Open Sans" panose="020B0606030504020204" pitchFamily="34" charset="0"/>
              <a:cs typeface="Calibri" panose="020F0502020204030204"/>
            </a:endParaRPr>
          </a:p>
        </p:txBody>
      </p:sp>
      <p:pic>
        <p:nvPicPr>
          <p:cNvPr id="5" name="Picture 2">
            <a:extLst>
              <a:ext uri="{FF2B5EF4-FFF2-40B4-BE49-F238E27FC236}">
                <a16:creationId xmlns:a16="http://schemas.microsoft.com/office/drawing/2014/main" id="{2528F3AE-570C-D3E9-02AD-710EC44118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369" y="5039466"/>
            <a:ext cx="1668739" cy="1417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725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C6ADF-084D-53F8-52DC-EA214452D3B2}"/>
              </a:ext>
            </a:extLst>
          </p:cNvPr>
          <p:cNvSpPr>
            <a:spLocks noGrp="1"/>
          </p:cNvSpPr>
          <p:nvPr>
            <p:ph type="title"/>
          </p:nvPr>
        </p:nvSpPr>
        <p:spPr/>
        <p:txBody>
          <a:bodyPr/>
          <a:lstStyle/>
          <a:p>
            <a:r>
              <a:rPr lang="en-US" dirty="0"/>
              <a:t>Required Forms for Organizations Enrolling as Providers</a:t>
            </a:r>
          </a:p>
        </p:txBody>
      </p:sp>
      <p:sp>
        <p:nvSpPr>
          <p:cNvPr id="4" name="Slide Number Placeholder 3">
            <a:extLst>
              <a:ext uri="{FF2B5EF4-FFF2-40B4-BE49-F238E27FC236}">
                <a16:creationId xmlns:a16="http://schemas.microsoft.com/office/drawing/2014/main" id="{43C87286-DAF3-080E-18C9-A534BADD03D5}"/>
              </a:ext>
            </a:extLst>
          </p:cNvPr>
          <p:cNvSpPr>
            <a:spLocks noGrp="1"/>
          </p:cNvSpPr>
          <p:nvPr>
            <p:ph type="sldNum" sz="quarter" idx="10"/>
          </p:nvPr>
        </p:nvSpPr>
        <p:spPr/>
        <p:txBody>
          <a:bodyPr/>
          <a:lstStyle/>
          <a:p>
            <a:fld id="{58339581-759F-43B7-B47D-47F906F0E294}" type="slidenum">
              <a:rPr lang="en-US" smtClean="0"/>
              <a:pPr/>
              <a:t>25</a:t>
            </a:fld>
            <a:endParaRPr lang="en-US" dirty="0"/>
          </a:p>
        </p:txBody>
      </p:sp>
      <p:sp>
        <p:nvSpPr>
          <p:cNvPr id="3" name="Rectangle 2">
            <a:extLst>
              <a:ext uri="{FF2B5EF4-FFF2-40B4-BE49-F238E27FC236}">
                <a16:creationId xmlns:a16="http://schemas.microsoft.com/office/drawing/2014/main" id="{479FEDFB-75E6-7D4E-E5D8-08ED5434247F}"/>
              </a:ext>
            </a:extLst>
          </p:cNvPr>
          <p:cNvSpPr/>
          <p:nvPr/>
        </p:nvSpPr>
        <p:spPr>
          <a:xfrm>
            <a:off x="137762" y="1385193"/>
            <a:ext cx="3706797" cy="538756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501A307-8CBD-3024-2704-519D88595942}"/>
              </a:ext>
            </a:extLst>
          </p:cNvPr>
          <p:cNvPicPr>
            <a:picLocks noChangeAspect="1"/>
          </p:cNvPicPr>
          <p:nvPr/>
        </p:nvPicPr>
        <p:blipFill>
          <a:blip r:embed="rId2"/>
          <a:stretch>
            <a:fillRect/>
          </a:stretch>
        </p:blipFill>
        <p:spPr>
          <a:xfrm>
            <a:off x="181562" y="1983677"/>
            <a:ext cx="3662997" cy="4789077"/>
          </a:xfrm>
          <a:prstGeom prst="rect">
            <a:avLst/>
          </a:prstGeom>
        </p:spPr>
      </p:pic>
      <p:pic>
        <p:nvPicPr>
          <p:cNvPr id="6" name="Picture 5">
            <a:extLst>
              <a:ext uri="{FF2B5EF4-FFF2-40B4-BE49-F238E27FC236}">
                <a16:creationId xmlns:a16="http://schemas.microsoft.com/office/drawing/2014/main" id="{7D2C9DCE-C014-12C1-9DCA-1D8CEF51D0ED}"/>
              </a:ext>
            </a:extLst>
          </p:cNvPr>
          <p:cNvPicPr>
            <a:picLocks noChangeAspect="1"/>
          </p:cNvPicPr>
          <p:nvPr/>
        </p:nvPicPr>
        <p:blipFill>
          <a:blip r:embed="rId3"/>
          <a:stretch>
            <a:fillRect/>
          </a:stretch>
        </p:blipFill>
        <p:spPr>
          <a:xfrm>
            <a:off x="4053256" y="1914056"/>
            <a:ext cx="3784955" cy="4858700"/>
          </a:xfrm>
          <a:prstGeom prst="rect">
            <a:avLst/>
          </a:prstGeom>
        </p:spPr>
      </p:pic>
      <p:pic>
        <p:nvPicPr>
          <p:cNvPr id="7" name="Picture 6">
            <a:extLst>
              <a:ext uri="{FF2B5EF4-FFF2-40B4-BE49-F238E27FC236}">
                <a16:creationId xmlns:a16="http://schemas.microsoft.com/office/drawing/2014/main" id="{0820C9A8-2146-16DD-4D1F-FADB2C4BFF3A}"/>
              </a:ext>
            </a:extLst>
          </p:cNvPr>
          <p:cNvPicPr>
            <a:picLocks noChangeAspect="1"/>
          </p:cNvPicPr>
          <p:nvPr/>
        </p:nvPicPr>
        <p:blipFill>
          <a:blip r:embed="rId4"/>
          <a:stretch>
            <a:fillRect/>
          </a:stretch>
        </p:blipFill>
        <p:spPr>
          <a:xfrm>
            <a:off x="8194038" y="1859405"/>
            <a:ext cx="3706796" cy="4913349"/>
          </a:xfrm>
          <a:prstGeom prst="rect">
            <a:avLst/>
          </a:prstGeom>
        </p:spPr>
      </p:pic>
      <p:sp>
        <p:nvSpPr>
          <p:cNvPr id="8" name="Rectangle 7">
            <a:extLst>
              <a:ext uri="{FF2B5EF4-FFF2-40B4-BE49-F238E27FC236}">
                <a16:creationId xmlns:a16="http://schemas.microsoft.com/office/drawing/2014/main" id="{143054B1-1238-CED8-0E4F-E4D4B2159C97}"/>
              </a:ext>
            </a:extLst>
          </p:cNvPr>
          <p:cNvSpPr/>
          <p:nvPr/>
        </p:nvSpPr>
        <p:spPr>
          <a:xfrm>
            <a:off x="4165900" y="1406914"/>
            <a:ext cx="3706797" cy="538756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7225B73-89B2-430B-AEF7-0A7EAFE91979}"/>
              </a:ext>
            </a:extLst>
          </p:cNvPr>
          <p:cNvSpPr/>
          <p:nvPr/>
        </p:nvSpPr>
        <p:spPr>
          <a:xfrm>
            <a:off x="8194038" y="1385191"/>
            <a:ext cx="3706797" cy="538756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88B1FDC-EBA2-9D01-3AD0-91C7CEF96CEA}"/>
              </a:ext>
            </a:extLst>
          </p:cNvPr>
          <p:cNvSpPr txBox="1"/>
          <p:nvPr/>
        </p:nvSpPr>
        <p:spPr>
          <a:xfrm>
            <a:off x="181562" y="1406914"/>
            <a:ext cx="3706796" cy="523220"/>
          </a:xfrm>
          <a:prstGeom prst="rect">
            <a:avLst/>
          </a:prstGeom>
          <a:noFill/>
        </p:spPr>
        <p:txBody>
          <a:bodyPr wrap="square">
            <a:spAutoFit/>
          </a:bodyPr>
          <a:lstStyle/>
          <a:p>
            <a:pPr marL="0" indent="0" algn="ctr">
              <a:buNone/>
            </a:pPr>
            <a:r>
              <a:rPr lang="en-US" sz="2800"/>
              <a:t>OHA </a:t>
            </a:r>
            <a:r>
              <a:rPr lang="en-US" sz="2800" u="sng">
                <a:solidFill>
                  <a:srgbClr val="0000FF"/>
                </a:solidFill>
                <a:effectLst/>
                <a:latin typeface="Times New Roman" panose="02020603050405020304" pitchFamily="18" charset="0"/>
                <a:ea typeface="Times New Roman" panose="02020603050405020304" pitchFamily="18" charset="0"/>
                <a:hlinkClick r:id="rId5"/>
              </a:rPr>
              <a:t>3972</a:t>
            </a:r>
            <a:endParaRPr lang="en-US" sz="2800"/>
          </a:p>
        </p:txBody>
      </p:sp>
      <p:sp>
        <p:nvSpPr>
          <p:cNvPr id="11" name="TextBox 10">
            <a:extLst>
              <a:ext uri="{FF2B5EF4-FFF2-40B4-BE49-F238E27FC236}">
                <a16:creationId xmlns:a16="http://schemas.microsoft.com/office/drawing/2014/main" id="{84D87AE3-861E-DDA0-FB14-F7D94476B848}"/>
              </a:ext>
            </a:extLst>
          </p:cNvPr>
          <p:cNvSpPr txBox="1"/>
          <p:nvPr/>
        </p:nvSpPr>
        <p:spPr>
          <a:xfrm>
            <a:off x="4165899" y="1424944"/>
            <a:ext cx="3706798" cy="523220"/>
          </a:xfrm>
          <a:prstGeom prst="rect">
            <a:avLst/>
          </a:prstGeom>
          <a:noFill/>
        </p:spPr>
        <p:txBody>
          <a:bodyPr wrap="square">
            <a:spAutoFit/>
          </a:bodyPr>
          <a:lstStyle/>
          <a:p>
            <a:pPr marL="0" indent="0" algn="ctr">
              <a:buNone/>
            </a:pPr>
            <a:r>
              <a:rPr lang="en-US" sz="2800"/>
              <a:t>OHA </a:t>
            </a:r>
            <a:r>
              <a:rPr lang="en-US" sz="2800" u="sng">
                <a:solidFill>
                  <a:srgbClr val="0000FF"/>
                </a:solidFill>
                <a:effectLst/>
                <a:latin typeface="Times New Roman" panose="02020603050405020304" pitchFamily="18" charset="0"/>
                <a:ea typeface="Times New Roman" panose="02020603050405020304" pitchFamily="18" charset="0"/>
                <a:hlinkClick r:id="rId6"/>
              </a:rPr>
              <a:t>3974</a:t>
            </a:r>
            <a:endParaRPr lang="en-US" sz="2800"/>
          </a:p>
        </p:txBody>
      </p:sp>
      <p:sp>
        <p:nvSpPr>
          <p:cNvPr id="12" name="TextBox 11">
            <a:extLst>
              <a:ext uri="{FF2B5EF4-FFF2-40B4-BE49-F238E27FC236}">
                <a16:creationId xmlns:a16="http://schemas.microsoft.com/office/drawing/2014/main" id="{B5DC0CAB-B6AA-3BC3-9AA8-D7F246D43B98}"/>
              </a:ext>
            </a:extLst>
          </p:cNvPr>
          <p:cNvSpPr txBox="1"/>
          <p:nvPr/>
        </p:nvSpPr>
        <p:spPr>
          <a:xfrm>
            <a:off x="8194038" y="1385191"/>
            <a:ext cx="3772323" cy="523220"/>
          </a:xfrm>
          <a:prstGeom prst="rect">
            <a:avLst/>
          </a:prstGeom>
          <a:noFill/>
        </p:spPr>
        <p:txBody>
          <a:bodyPr wrap="square">
            <a:spAutoFit/>
          </a:bodyPr>
          <a:lstStyle/>
          <a:p>
            <a:pPr marL="0" indent="0" algn="ctr">
              <a:buNone/>
            </a:pPr>
            <a:r>
              <a:rPr lang="en-US" sz="2800"/>
              <a:t>OHA </a:t>
            </a:r>
            <a:r>
              <a:rPr lang="en-US" sz="2800" u="sng">
                <a:solidFill>
                  <a:srgbClr val="0000FF"/>
                </a:solidFill>
                <a:effectLst/>
                <a:latin typeface="Times New Roman" panose="02020603050405020304" pitchFamily="18" charset="0"/>
                <a:ea typeface="Times New Roman" panose="02020603050405020304" pitchFamily="18" charset="0"/>
                <a:hlinkClick r:id="rId7"/>
              </a:rPr>
              <a:t>3975</a:t>
            </a:r>
            <a:endParaRPr lang="en-US" sz="2800"/>
          </a:p>
        </p:txBody>
      </p:sp>
    </p:spTree>
    <p:extLst>
      <p:ext uri="{BB962C8B-B14F-4D97-AF65-F5344CB8AC3E}">
        <p14:creationId xmlns:p14="http://schemas.microsoft.com/office/powerpoint/2010/main" val="3074068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C6ADF-084D-53F8-52DC-EA214452D3B2}"/>
              </a:ext>
            </a:extLst>
          </p:cNvPr>
          <p:cNvSpPr>
            <a:spLocks noGrp="1"/>
          </p:cNvSpPr>
          <p:nvPr>
            <p:ph type="title"/>
          </p:nvPr>
        </p:nvSpPr>
        <p:spPr/>
        <p:txBody>
          <a:bodyPr/>
          <a:lstStyle/>
          <a:p>
            <a:r>
              <a:rPr lang="en-US" dirty="0"/>
              <a:t>Enrollment Next Steps</a:t>
            </a:r>
          </a:p>
        </p:txBody>
      </p:sp>
      <p:sp>
        <p:nvSpPr>
          <p:cNvPr id="4" name="Slide Number Placeholder 3">
            <a:extLst>
              <a:ext uri="{FF2B5EF4-FFF2-40B4-BE49-F238E27FC236}">
                <a16:creationId xmlns:a16="http://schemas.microsoft.com/office/drawing/2014/main" id="{43C87286-DAF3-080E-18C9-A534BADD03D5}"/>
              </a:ext>
            </a:extLst>
          </p:cNvPr>
          <p:cNvSpPr>
            <a:spLocks noGrp="1"/>
          </p:cNvSpPr>
          <p:nvPr>
            <p:ph type="sldNum" sz="quarter" idx="10"/>
          </p:nvPr>
        </p:nvSpPr>
        <p:spPr/>
        <p:txBody>
          <a:bodyPr/>
          <a:lstStyle/>
          <a:p>
            <a:fld id="{58339581-759F-43B7-B47D-47F906F0E294}" type="slidenum">
              <a:rPr lang="en-US" smtClean="0"/>
              <a:pPr/>
              <a:t>26</a:t>
            </a:fld>
            <a:endParaRPr lang="en-US" dirty="0"/>
          </a:p>
        </p:txBody>
      </p:sp>
      <p:sp>
        <p:nvSpPr>
          <p:cNvPr id="3" name="Content Placeholder 2">
            <a:extLst>
              <a:ext uri="{FF2B5EF4-FFF2-40B4-BE49-F238E27FC236}">
                <a16:creationId xmlns:a16="http://schemas.microsoft.com/office/drawing/2014/main" id="{1D2AC36D-87A4-C9A6-9014-9316D1B1734E}"/>
              </a:ext>
            </a:extLst>
          </p:cNvPr>
          <p:cNvSpPr>
            <a:spLocks noGrp="1"/>
          </p:cNvSpPr>
          <p:nvPr>
            <p:ph idx="1"/>
          </p:nvPr>
        </p:nvSpPr>
        <p:spPr>
          <a:xfrm>
            <a:off x="609600" y="1377778"/>
            <a:ext cx="10972800" cy="3762717"/>
          </a:xfrm>
        </p:spPr>
        <p:txBody>
          <a:bodyPr vert="horz" lIns="91440" tIns="45720" rIns="91440" bIns="45720" rtlCol="0" anchor="t">
            <a:noAutofit/>
          </a:bodyPr>
          <a:lstStyle/>
          <a:p>
            <a:pPr marL="342900" indent="-342900">
              <a:buFont typeface="Arial" panose="020B0604020202020204" pitchFamily="34" charset="0"/>
              <a:buChar char="•"/>
            </a:pPr>
            <a:r>
              <a:rPr lang="en-US" dirty="0">
                <a:effectLst/>
                <a:latin typeface="Open Sans"/>
                <a:ea typeface="Times New Roman" panose="02020603050405020304" pitchFamily="18" charset="0"/>
                <a:cs typeface="Open Sans"/>
              </a:rPr>
              <a:t>Once enrolled, you will be emailed a Medicaid Welcome letter containing your Medicaid provider number with helpful links and information.</a:t>
            </a:r>
          </a:p>
          <a:p>
            <a:pPr marL="342900" indent="-342900">
              <a:buFont typeface="Arial" panose="020B0604020202020204" pitchFamily="34" charset="0"/>
              <a:buChar char="•"/>
            </a:pPr>
            <a:endParaRPr lang="en-US" dirty="0">
              <a:effectLst/>
              <a:ea typeface="Times New Roman" panose="02020603050405020304" pitchFamily="18" charset="0"/>
            </a:endParaRPr>
          </a:p>
          <a:p>
            <a:pPr marL="342900" indent="-342900">
              <a:buFont typeface="Arial" panose="020B0604020202020204" pitchFamily="34" charset="0"/>
              <a:buChar char="•"/>
            </a:pPr>
            <a:r>
              <a:rPr lang="en-US" dirty="0">
                <a:latin typeface="Open Sans"/>
                <a:ea typeface="Open Sans"/>
                <a:cs typeface="Open Sans"/>
              </a:rPr>
              <a:t>You will be mailed a PIN letter, which will give you instructions on how to set up your provider web portal access so you can check OHP Member eligibility. This is not a requirement. </a:t>
            </a:r>
          </a:p>
          <a:p>
            <a:endParaRPr lang="en-US" dirty="0">
              <a:latin typeface="Open Sans"/>
              <a:ea typeface="Open Sans"/>
              <a:cs typeface="Open Sans"/>
            </a:endParaRPr>
          </a:p>
          <a:p>
            <a:pPr marL="342900" indent="-342900">
              <a:buFont typeface="Arial" panose="020B0604020202020204" pitchFamily="34" charset="0"/>
              <a:buChar char="•"/>
            </a:pPr>
            <a:r>
              <a:rPr lang="en-US" dirty="0">
                <a:effectLst/>
                <a:latin typeface="Open Sans"/>
                <a:ea typeface="Times New Roman" panose="02020603050405020304" pitchFamily="18" charset="0"/>
                <a:cs typeface="Open Sans"/>
              </a:rPr>
              <a:t>If you </a:t>
            </a:r>
            <a:r>
              <a:rPr lang="en-US" dirty="0">
                <a:latin typeface="Open Sans"/>
                <a:ea typeface="Times New Roman" panose="02020603050405020304" pitchFamily="18" charset="0"/>
                <a:cs typeface="Open Sans"/>
              </a:rPr>
              <a:t>cannot</a:t>
            </a:r>
            <a:r>
              <a:rPr lang="en-US" dirty="0">
                <a:effectLst/>
                <a:latin typeface="Open Sans"/>
                <a:ea typeface="Times New Roman" panose="02020603050405020304" pitchFamily="18" charset="0"/>
                <a:cs typeface="Open Sans"/>
              </a:rPr>
              <a:t> </a:t>
            </a:r>
            <a:r>
              <a:rPr lang="en-US" dirty="0">
                <a:latin typeface="Open Sans"/>
                <a:ea typeface="Times New Roman" panose="02020603050405020304" pitchFamily="18" charset="0"/>
                <a:cs typeface="Open Sans"/>
              </a:rPr>
              <a:t>apply</a:t>
            </a:r>
            <a:r>
              <a:rPr lang="en-US" dirty="0">
                <a:effectLst/>
                <a:latin typeface="Open Sans"/>
                <a:ea typeface="Times New Roman" panose="02020603050405020304" pitchFamily="18" charset="0"/>
                <a:cs typeface="Open Sans"/>
              </a:rPr>
              <a:t> on the web page, you can fax your application to </a:t>
            </a:r>
            <a:r>
              <a:rPr lang="en-US" dirty="0">
                <a:latin typeface="Open Sans"/>
                <a:ea typeface="Times New Roman" panose="02020603050405020304" pitchFamily="18" charset="0"/>
                <a:cs typeface="Open Sans"/>
              </a:rPr>
              <a:t>Provider Enrollment to (503) 378-3074, utilizing the instructions on the EDMS Coversheet.</a:t>
            </a:r>
            <a:endParaRPr lang="en-US" dirty="0">
              <a:effectLst/>
              <a:latin typeface="Open Sans"/>
              <a:ea typeface="Times New Roman" panose="02020603050405020304" pitchFamily="18" charset="0"/>
              <a:cs typeface="Open Sans"/>
            </a:endParaRPr>
          </a:p>
        </p:txBody>
      </p:sp>
    </p:spTree>
    <p:extLst>
      <p:ext uri="{BB962C8B-B14F-4D97-AF65-F5344CB8AC3E}">
        <p14:creationId xmlns:p14="http://schemas.microsoft.com/office/powerpoint/2010/main" val="799622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C6ADF-084D-53F8-52DC-EA214452D3B2}"/>
              </a:ext>
            </a:extLst>
          </p:cNvPr>
          <p:cNvSpPr>
            <a:spLocks noGrp="1"/>
          </p:cNvSpPr>
          <p:nvPr>
            <p:ph type="title"/>
          </p:nvPr>
        </p:nvSpPr>
        <p:spPr/>
        <p:txBody>
          <a:bodyPr/>
          <a:lstStyle/>
          <a:p>
            <a:r>
              <a:rPr lang="en-US" dirty="0"/>
              <a:t>Provider Assistance</a:t>
            </a:r>
          </a:p>
        </p:txBody>
      </p:sp>
      <p:sp>
        <p:nvSpPr>
          <p:cNvPr id="4" name="Slide Number Placeholder 3">
            <a:extLst>
              <a:ext uri="{FF2B5EF4-FFF2-40B4-BE49-F238E27FC236}">
                <a16:creationId xmlns:a16="http://schemas.microsoft.com/office/drawing/2014/main" id="{43C87286-DAF3-080E-18C9-A534BADD03D5}"/>
              </a:ext>
            </a:extLst>
          </p:cNvPr>
          <p:cNvSpPr>
            <a:spLocks noGrp="1"/>
          </p:cNvSpPr>
          <p:nvPr>
            <p:ph type="sldNum" sz="quarter" idx="10"/>
          </p:nvPr>
        </p:nvSpPr>
        <p:spPr/>
        <p:txBody>
          <a:bodyPr/>
          <a:lstStyle/>
          <a:p>
            <a:fld id="{58339581-759F-43B7-B47D-47F906F0E294}" type="slidenum">
              <a:rPr lang="en-US" smtClean="0"/>
              <a:pPr/>
              <a:t>27</a:t>
            </a:fld>
            <a:endParaRPr lang="en-US" dirty="0"/>
          </a:p>
        </p:txBody>
      </p:sp>
      <p:sp>
        <p:nvSpPr>
          <p:cNvPr id="3" name="Content Placeholder 2">
            <a:extLst>
              <a:ext uri="{FF2B5EF4-FFF2-40B4-BE49-F238E27FC236}">
                <a16:creationId xmlns:a16="http://schemas.microsoft.com/office/drawing/2014/main" id="{0F83682F-0D08-C4C8-87CC-54D01CBCFEB7}"/>
              </a:ext>
            </a:extLst>
          </p:cNvPr>
          <p:cNvSpPr>
            <a:spLocks noGrp="1"/>
          </p:cNvSpPr>
          <p:nvPr>
            <p:ph idx="1"/>
          </p:nvPr>
        </p:nvSpPr>
        <p:spPr>
          <a:xfrm>
            <a:off x="609600" y="1468507"/>
            <a:ext cx="10972800" cy="4193913"/>
          </a:xfrm>
        </p:spPr>
        <p:txBody>
          <a:bodyPr vert="horz" lIns="91440" tIns="45720" rIns="91440" bIns="45720" rtlCol="0" anchor="t">
            <a:noAutofit/>
          </a:bodyPr>
          <a:lstStyle/>
          <a:p>
            <a:pPr marL="342900" indent="-342900">
              <a:buFont typeface="Arial" panose="020B0604020202020204" pitchFamily="34" charset="0"/>
              <a:buChar char="•"/>
            </a:pPr>
            <a:r>
              <a:rPr lang="en-US" sz="2400" dirty="0">
                <a:effectLst/>
                <a:latin typeface="Open Sans"/>
                <a:ea typeface="Times New Roman" panose="02020603050405020304" pitchFamily="18" charset="0"/>
                <a:cs typeface="Open Sans"/>
              </a:rPr>
              <a:t>For enrollment questions, call OHA’s Provider Enrollment Team​ at 800-336-6016, option 6, or email </a:t>
            </a:r>
            <a:r>
              <a:rPr lang="en-US" sz="2400" u="sng" dirty="0">
                <a:solidFill>
                  <a:srgbClr val="0000FF"/>
                </a:solidFill>
                <a:effectLst/>
                <a:latin typeface="Open Sans"/>
                <a:ea typeface="Times New Roman" panose="02020603050405020304" pitchFamily="18" charset="0"/>
                <a:cs typeface="Open Sans"/>
                <a:hlinkClick r:id="rId2"/>
              </a:rPr>
              <a:t>Provider.Enrollment@odhsoha.oregon.gov</a:t>
            </a:r>
            <a:r>
              <a:rPr lang="en-US" dirty="0">
                <a:latin typeface="Open Sans"/>
                <a:ea typeface="Times New Roman" panose="02020603050405020304" pitchFamily="18" charset="0"/>
                <a:cs typeface="Open Sans"/>
              </a:rPr>
              <a:t>.</a:t>
            </a:r>
            <a:endParaRPr lang="en-US" sz="2400" dirty="0">
              <a:effectLst/>
              <a:latin typeface="Open Sans"/>
              <a:ea typeface="Times New Roman" panose="02020603050405020304" pitchFamily="18" charset="0"/>
              <a:cs typeface="Open Sans"/>
            </a:endParaRPr>
          </a:p>
          <a:p>
            <a:endParaRPr lang="en-US" sz="2400" dirty="0">
              <a:effectLst/>
              <a:ea typeface="Times New Roman" panose="02020603050405020304" pitchFamily="18" charset="0"/>
            </a:endParaRPr>
          </a:p>
          <a:p>
            <a:pPr marL="342900" indent="-342900">
              <a:buFont typeface="Arial" panose="020B0604020202020204" pitchFamily="34" charset="0"/>
              <a:buChar char="•"/>
            </a:pPr>
            <a:r>
              <a:rPr lang="en-US" dirty="0">
                <a:latin typeface="Open Sans"/>
                <a:ea typeface="Open Sans"/>
                <a:cs typeface="Open Sans"/>
              </a:rPr>
              <a:t>For assistance with provider web portal setup and password assistance, you can call Provider Services at 800-336-6016, option 5 or email </a:t>
            </a:r>
            <a:r>
              <a:rPr lang="en-US" dirty="0">
                <a:latin typeface="Open Sans"/>
                <a:ea typeface="Open Sans"/>
                <a:cs typeface="Open Sans"/>
                <a:hlinkClick r:id="rId3"/>
              </a:rPr>
              <a:t>DMAP.ProviderServices@odhsoha.oregon.gov</a:t>
            </a:r>
            <a:r>
              <a:rPr lang="en-US" dirty="0">
                <a:latin typeface="Open Sans"/>
                <a:ea typeface="Open Sans"/>
                <a:cs typeface="Open Sans"/>
              </a:rPr>
              <a:t>.</a:t>
            </a:r>
          </a:p>
          <a:p>
            <a:pPr marL="342900" indent="-342900">
              <a:buFont typeface="Arial" panose="020B0604020202020204" pitchFamily="34" charset="0"/>
              <a:buChar char="•"/>
            </a:pPr>
            <a:endParaRPr lang="en-US" dirty="0">
              <a:latin typeface="Open Sans"/>
              <a:ea typeface="Open Sans"/>
              <a:cs typeface="Open Sans"/>
            </a:endParaRPr>
          </a:p>
          <a:p>
            <a:pPr marL="342900" indent="-342900">
              <a:buFont typeface="Arial" panose="020B0604020202020204" pitchFamily="34" charset="0"/>
              <a:buChar char="•"/>
            </a:pPr>
            <a:r>
              <a:rPr lang="en-US" dirty="0">
                <a:latin typeface="Open Sans"/>
                <a:ea typeface="Open Sans"/>
                <a:cs typeface="Open Sans"/>
              </a:rPr>
              <a:t>The email for Provider Services MMIS Password unlock/resets request for access is </a:t>
            </a:r>
            <a:r>
              <a:rPr lang="en-US" dirty="0">
                <a:latin typeface="Open Sans"/>
                <a:ea typeface="Open Sans"/>
                <a:cs typeface="Open Sans"/>
                <a:hlinkClick r:id="rId4"/>
              </a:rPr>
              <a:t>TEAM.Provider-access@odhsoha.oregon.gov</a:t>
            </a:r>
            <a:r>
              <a:rPr lang="en-US" dirty="0">
                <a:latin typeface="Open Sans"/>
                <a:ea typeface="Open Sans"/>
                <a:cs typeface="Open Sans"/>
              </a:rPr>
              <a:t> </a:t>
            </a:r>
          </a:p>
          <a:p>
            <a:pPr marL="342900" indent="-342900">
              <a:buFont typeface="Arial" panose="020B0604020202020204" pitchFamily="34" charset="0"/>
              <a:buChar char="•"/>
            </a:pPr>
            <a:endParaRPr lang="en-US" dirty="0">
              <a:latin typeface="Open Sans"/>
              <a:ea typeface="Open Sans"/>
              <a:cs typeface="Open Sans"/>
            </a:endParaRPr>
          </a:p>
        </p:txBody>
      </p:sp>
    </p:spTree>
    <p:extLst>
      <p:ext uri="{BB962C8B-B14F-4D97-AF65-F5344CB8AC3E}">
        <p14:creationId xmlns:p14="http://schemas.microsoft.com/office/powerpoint/2010/main" val="1158613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5B4698-03B9-F6D9-2B81-5B4EF257B325}"/>
              </a:ext>
            </a:extLst>
          </p:cNvPr>
          <p:cNvSpPr>
            <a:spLocks noGrp="1" noRot="1" noMove="1" noResize="1" noEditPoints="1" noAdjustHandles="1" noChangeArrowheads="1" noChangeShapeType="1"/>
          </p:cNvSpPr>
          <p:nvPr>
            <p:ph type="ctrTitle"/>
          </p:nvPr>
        </p:nvSpPr>
        <p:spPr/>
        <p:txBody>
          <a:bodyPr>
            <a:normAutofit fontScale="90000"/>
          </a:bodyPr>
          <a:lstStyle/>
          <a:p>
            <a:br>
              <a:rPr lang="en-US" sz="4400" dirty="0"/>
            </a:br>
            <a:br>
              <a:rPr lang="en-US" sz="4400" dirty="0"/>
            </a:br>
            <a:r>
              <a:rPr lang="en-US" sz="4400" dirty="0"/>
              <a:t>Billing Professional Claims</a:t>
            </a:r>
            <a:br>
              <a:rPr lang="en-US" sz="4400" dirty="0"/>
            </a:br>
            <a:br>
              <a:rPr lang="en-US" sz="4400" dirty="0"/>
            </a:br>
            <a:r>
              <a:rPr lang="en-US" sz="3100" dirty="0"/>
              <a:t>in the </a:t>
            </a:r>
            <a:br>
              <a:rPr lang="en-US" sz="3100" dirty="0"/>
            </a:br>
            <a:br>
              <a:rPr lang="en-US" sz="4400" dirty="0"/>
            </a:br>
            <a:r>
              <a:rPr lang="en-US" sz="4400" dirty="0"/>
              <a:t>MMIS Provider Portal </a:t>
            </a:r>
            <a:br>
              <a:rPr lang="en-US" sz="4400" dirty="0"/>
            </a:br>
            <a:br>
              <a:rPr lang="en-US" sz="4400" dirty="0"/>
            </a:br>
            <a:br>
              <a:rPr lang="en-US" sz="4400" dirty="0">
                <a:solidFill>
                  <a:schemeClr val="accent6">
                    <a:lumMod val="10000"/>
                  </a:schemeClr>
                </a:solidFill>
                <a:highlight>
                  <a:srgbClr val="EC5A24"/>
                </a:highlight>
              </a:rPr>
            </a:br>
            <a:endParaRPr lang="en-US" sz="4400" dirty="0"/>
          </a:p>
        </p:txBody>
      </p:sp>
      <p:sp>
        <p:nvSpPr>
          <p:cNvPr id="4" name="Slide Number Placeholder 3">
            <a:extLst>
              <a:ext uri="{FF2B5EF4-FFF2-40B4-BE49-F238E27FC236}">
                <a16:creationId xmlns:a16="http://schemas.microsoft.com/office/drawing/2014/main" id="{6538C8DE-5436-ECBE-86E5-BF9AEEF321DC}"/>
              </a:ext>
            </a:extLst>
          </p:cNvPr>
          <p:cNvSpPr>
            <a:spLocks noGrp="1"/>
          </p:cNvSpPr>
          <p:nvPr>
            <p:ph type="sldNum" sz="quarter" idx="4294967295"/>
          </p:nvPr>
        </p:nvSpPr>
        <p:spPr>
          <a:xfrm>
            <a:off x="9920288" y="6470650"/>
            <a:ext cx="2271712" cy="1841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339581-759F-43B7-B47D-47F906F0E29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6775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BB579-F3CD-B287-CF55-819EBDEF6691}"/>
              </a:ext>
            </a:extLst>
          </p:cNvPr>
          <p:cNvSpPr>
            <a:spLocks noGrp="1"/>
          </p:cNvSpPr>
          <p:nvPr>
            <p:ph type="title"/>
          </p:nvPr>
        </p:nvSpPr>
        <p:spPr>
          <a:xfrm>
            <a:off x="546756" y="0"/>
            <a:ext cx="11180188" cy="1226040"/>
          </a:xfrm>
        </p:spPr>
        <p:txBody>
          <a:bodyPr anchor="ctr"/>
          <a:lstStyle/>
          <a:p>
            <a:pPr algn="ctr"/>
            <a:r>
              <a:rPr lang="en-US" sz="3600" b="1" dirty="0">
                <a:solidFill>
                  <a:srgbClr val="002060"/>
                </a:solidFill>
                <a:latin typeface="Arial" panose="020B0604020202020204" pitchFamily="34" charset="0"/>
                <a:cs typeface="Arial" panose="020B0604020202020204" pitchFamily="34" charset="0"/>
              </a:rPr>
              <a:t>Need to setup access to the MMIS Provider Portal?</a:t>
            </a:r>
            <a:endParaRPr lang="en-US" dirty="0"/>
          </a:p>
        </p:txBody>
      </p:sp>
      <p:sp>
        <p:nvSpPr>
          <p:cNvPr id="3" name="Content Placeholder 2">
            <a:extLst>
              <a:ext uri="{FF2B5EF4-FFF2-40B4-BE49-F238E27FC236}">
                <a16:creationId xmlns:a16="http://schemas.microsoft.com/office/drawing/2014/main" id="{946B8E9C-C2FE-ABBF-FAC6-D18A747976B5}"/>
              </a:ext>
            </a:extLst>
          </p:cNvPr>
          <p:cNvSpPr>
            <a:spLocks noGrp="1"/>
          </p:cNvSpPr>
          <p:nvPr>
            <p:ph idx="1"/>
          </p:nvPr>
        </p:nvSpPr>
        <p:spPr>
          <a:xfrm>
            <a:off x="546756" y="1329397"/>
            <a:ext cx="11361438" cy="4654677"/>
          </a:xfrm>
        </p:spPr>
        <p:txBody>
          <a:bodyPr/>
          <a:lstStyle/>
          <a:p>
            <a:r>
              <a:rPr lang="en-US" sz="2000" b="0" i="0" dirty="0">
                <a:solidFill>
                  <a:srgbClr val="444444"/>
                </a:solidFill>
                <a:effectLst/>
                <a:latin typeface="Arial" panose="020B0604020202020204" pitchFamily="34" charset="0"/>
                <a:cs typeface="Arial" panose="020B0604020202020204" pitchFamily="34" charset="0"/>
              </a:rPr>
              <a:t>To access the MMIS Provider Portal, visit </a:t>
            </a:r>
            <a:r>
              <a:rPr lang="en-US" sz="2000" b="1" dirty="0">
                <a:solidFill>
                  <a:srgbClr val="005595"/>
                </a:solidFill>
                <a:hlinkClick r:id="rId2"/>
              </a:rPr>
              <a:t>www.or-medicaid.gov</a:t>
            </a:r>
            <a:r>
              <a:rPr lang="en-US" sz="2000" b="1" dirty="0">
                <a:solidFill>
                  <a:srgbClr val="005595"/>
                </a:solidFill>
              </a:rPr>
              <a:t>.</a:t>
            </a:r>
          </a:p>
          <a:p>
            <a:endParaRPr lang="en-US" sz="2000" b="0" i="0" dirty="0">
              <a:solidFill>
                <a:srgbClr val="444444"/>
              </a:solidFill>
              <a:effectLst/>
              <a:latin typeface="Arial" panose="020B0604020202020204" pitchFamily="34" charset="0"/>
              <a:cs typeface="Arial" panose="020B0604020202020204" pitchFamily="34" charset="0"/>
            </a:endParaRPr>
          </a:p>
          <a:p>
            <a:r>
              <a:rPr lang="en-US" sz="2000" b="0" i="0" dirty="0">
                <a:solidFill>
                  <a:srgbClr val="444444"/>
                </a:solidFill>
                <a:effectLst/>
                <a:latin typeface="Arial" panose="020B0604020202020204" pitchFamily="34" charset="0"/>
                <a:cs typeface="Arial" panose="020B0604020202020204" pitchFamily="34" charset="0"/>
              </a:rPr>
              <a:t>To setup Provider Portal access, you will need a PIN letter. New providers get a PIN letter within 5 or 6 business days of enrolling with Oregon Health Authority (OHA).</a:t>
            </a:r>
            <a:br>
              <a:rPr lang="en-US" sz="2000" b="0" i="0" dirty="0">
                <a:solidFill>
                  <a:srgbClr val="444444"/>
                </a:solidFill>
                <a:effectLst/>
                <a:latin typeface="Arial" panose="020B0604020202020204" pitchFamily="34" charset="0"/>
                <a:cs typeface="Arial" panose="020B0604020202020204" pitchFamily="34" charset="0"/>
              </a:rPr>
            </a:br>
            <a:endParaRPr lang="en-US" sz="2000" b="0" i="0" dirty="0">
              <a:solidFill>
                <a:srgbClr val="444444"/>
              </a:solidFill>
              <a:effectLst/>
              <a:latin typeface="Arial" panose="020B0604020202020204" pitchFamily="34" charset="0"/>
              <a:cs typeface="Arial" panose="020B0604020202020204" pitchFamily="34" charset="0"/>
            </a:endParaRPr>
          </a:p>
          <a:p>
            <a:r>
              <a:rPr lang="en-US" sz="2000" b="0" i="0" dirty="0">
                <a:solidFill>
                  <a:srgbClr val="444444"/>
                </a:solidFill>
                <a:effectLst/>
                <a:latin typeface="Arial" panose="020B0604020202020204" pitchFamily="34" charset="0"/>
                <a:cs typeface="Arial" panose="020B0604020202020204" pitchFamily="34" charset="0"/>
              </a:rPr>
              <a:t>If you need a new PIN letter, email </a:t>
            </a:r>
            <a:r>
              <a:rPr lang="en-US" sz="2000" b="0" i="0" u="sng" dirty="0">
                <a:solidFill>
                  <a:srgbClr val="064276"/>
                </a:solidFill>
                <a:effectLst/>
                <a:latin typeface="Arial" panose="020B0604020202020204" pitchFamily="34" charset="0"/>
                <a:cs typeface="Arial" panose="020B0604020202020204" pitchFamily="34" charset="0"/>
                <a:hlinkClick r:id="rId3"/>
              </a:rPr>
              <a:t>team.provider-access@oha.oregon.gov</a:t>
            </a:r>
            <a:r>
              <a:rPr lang="en-US" sz="2000" b="0" i="0" dirty="0">
                <a:solidFill>
                  <a:srgbClr val="444444"/>
                </a:solidFill>
                <a:effectLst/>
              </a:rPr>
              <a:t> with the following:</a:t>
            </a:r>
            <a:endParaRPr lang="en-US" sz="2000" b="0" i="0" dirty="0">
              <a:solidFill>
                <a:srgbClr val="444444"/>
              </a:solidFill>
              <a:effectLst/>
              <a:latin typeface="Arial" panose="020B0604020202020204" pitchFamily="34" charset="0"/>
              <a:cs typeface="Arial" panose="020B0604020202020204" pitchFamily="34" charset="0"/>
            </a:endParaRPr>
          </a:p>
          <a:p>
            <a:pPr lvl="1">
              <a:lnSpc>
                <a:spcPct val="150000"/>
              </a:lnSpc>
            </a:pPr>
            <a:r>
              <a:rPr lang="en-US" sz="2000" b="0" i="0" dirty="0">
                <a:solidFill>
                  <a:srgbClr val="444444"/>
                </a:solidFill>
                <a:effectLst/>
                <a:latin typeface="Arial" panose="020B0604020202020204" pitchFamily="34" charset="0"/>
                <a:cs typeface="Arial" panose="020B0604020202020204" pitchFamily="34" charset="0"/>
              </a:rPr>
              <a:t>Your name.</a:t>
            </a:r>
          </a:p>
          <a:p>
            <a:pPr lvl="1">
              <a:lnSpc>
                <a:spcPct val="150000"/>
              </a:lnSpc>
            </a:pPr>
            <a:r>
              <a:rPr lang="en-US" sz="2000" b="0" i="0" dirty="0">
                <a:solidFill>
                  <a:srgbClr val="444444"/>
                </a:solidFill>
                <a:effectLst/>
                <a:latin typeface="Arial" panose="020B0604020202020204" pitchFamily="34" charset="0"/>
                <a:cs typeface="Arial" panose="020B0604020202020204" pitchFamily="34" charset="0"/>
              </a:rPr>
              <a:t>The NPI or MCD number.</a:t>
            </a:r>
          </a:p>
          <a:p>
            <a:pPr lvl="1">
              <a:lnSpc>
                <a:spcPct val="150000"/>
              </a:lnSpc>
            </a:pPr>
            <a:r>
              <a:rPr lang="en-US" sz="2000" b="0" i="0" dirty="0">
                <a:solidFill>
                  <a:srgbClr val="444444"/>
                </a:solidFill>
                <a:effectLst/>
                <a:latin typeface="Arial" panose="020B0604020202020204" pitchFamily="34" charset="0"/>
                <a:cs typeface="Arial" panose="020B0604020202020204" pitchFamily="34" charset="0"/>
              </a:rPr>
              <a:t>The “Mail To” address on the account for the NPI or MCD nu</a:t>
            </a:r>
            <a:r>
              <a:rPr lang="en-US" sz="2000" dirty="0">
                <a:solidFill>
                  <a:srgbClr val="444444"/>
                </a:solidFill>
                <a:latin typeface="Arial" panose="020B0604020202020204" pitchFamily="34" charset="0"/>
                <a:cs typeface="Arial" panose="020B0604020202020204" pitchFamily="34" charset="0"/>
              </a:rPr>
              <a:t>mber.</a:t>
            </a:r>
            <a:endParaRPr lang="en-US" sz="2000" b="0" i="0" dirty="0">
              <a:solidFill>
                <a:srgbClr val="444444"/>
              </a:solidFill>
              <a:effectLst/>
              <a:latin typeface="Arial" panose="020B0604020202020204" pitchFamily="34" charset="0"/>
              <a:cs typeface="Arial" panose="020B0604020202020204" pitchFamily="34" charset="0"/>
            </a:endParaRPr>
          </a:p>
          <a:p>
            <a:pPr>
              <a:lnSpc>
                <a:spcPct val="150000"/>
              </a:lnSpc>
            </a:pPr>
            <a:r>
              <a:rPr lang="en-US" sz="2000" b="0" i="0" dirty="0">
                <a:solidFill>
                  <a:srgbClr val="444444"/>
                </a:solidFill>
                <a:effectLst/>
                <a:latin typeface="Arial" panose="020B0604020202020204" pitchFamily="34" charset="0"/>
                <a:cs typeface="Arial" panose="020B0604020202020204" pitchFamily="34" charset="0"/>
              </a:rPr>
              <a:t>You will get an automated response; but a representative will reach out within 3 business days.​</a:t>
            </a:r>
          </a:p>
          <a:p>
            <a:pPr marL="0" indent="0" algn="ctr">
              <a:buNone/>
            </a:pPr>
            <a:endParaRPr lang="en-US" sz="2000" dirty="0"/>
          </a:p>
          <a:p>
            <a:endParaRPr lang="en-US" dirty="0"/>
          </a:p>
        </p:txBody>
      </p:sp>
      <p:sp>
        <p:nvSpPr>
          <p:cNvPr id="4" name="Slide Number Placeholder 3">
            <a:extLst>
              <a:ext uri="{FF2B5EF4-FFF2-40B4-BE49-F238E27FC236}">
                <a16:creationId xmlns:a16="http://schemas.microsoft.com/office/drawing/2014/main" id="{53B1DF88-CD76-2399-A9A9-53ADBACC63A6}"/>
              </a:ext>
            </a:extLst>
          </p:cNvPr>
          <p:cNvSpPr>
            <a:spLocks noGrp="1"/>
          </p:cNvSpPr>
          <p:nvPr>
            <p:ph type="sldNum" sz="quarter" idx="10"/>
          </p:nvPr>
        </p:nvSpPr>
        <p:spPr/>
        <p:txBody>
          <a:bodyPr/>
          <a:lstStyle/>
          <a:p>
            <a:fld id="{58339581-759F-43B7-B47D-47F906F0E294}" type="slidenum">
              <a:rPr lang="en-US" smtClean="0"/>
              <a:pPr/>
              <a:t>29</a:t>
            </a:fld>
            <a:endParaRPr lang="en-US" dirty="0"/>
          </a:p>
        </p:txBody>
      </p:sp>
      <p:pic>
        <p:nvPicPr>
          <p:cNvPr id="6" name="Picture 5">
            <a:extLst>
              <a:ext uri="{FF2B5EF4-FFF2-40B4-BE49-F238E27FC236}">
                <a16:creationId xmlns:a16="http://schemas.microsoft.com/office/drawing/2014/main" id="{7439877F-BE5B-B51F-9BDC-9D6E7DAD245B}"/>
              </a:ext>
            </a:extLst>
          </p:cNvPr>
          <p:cNvPicPr>
            <a:picLocks noChangeAspect="1"/>
          </p:cNvPicPr>
          <p:nvPr/>
        </p:nvPicPr>
        <p:blipFill>
          <a:blip r:embed="rId4"/>
          <a:stretch>
            <a:fillRect/>
          </a:stretch>
        </p:blipFill>
        <p:spPr>
          <a:xfrm>
            <a:off x="283806" y="5760940"/>
            <a:ext cx="1340621" cy="536679"/>
          </a:xfrm>
          <a:prstGeom prst="rect">
            <a:avLst/>
          </a:prstGeom>
        </p:spPr>
      </p:pic>
    </p:spTree>
    <p:extLst>
      <p:ext uri="{BB962C8B-B14F-4D97-AF65-F5344CB8AC3E}">
        <p14:creationId xmlns:p14="http://schemas.microsoft.com/office/powerpoint/2010/main" val="3502284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C6ADF-084D-53F8-52DC-EA214452D3B2}"/>
              </a:ext>
            </a:extLst>
          </p:cNvPr>
          <p:cNvSpPr>
            <a:spLocks noGrp="1"/>
          </p:cNvSpPr>
          <p:nvPr>
            <p:ph type="title"/>
          </p:nvPr>
        </p:nvSpPr>
        <p:spPr/>
        <p:txBody>
          <a:bodyPr/>
          <a:lstStyle/>
          <a:p>
            <a:r>
              <a:rPr lang="en-US" dirty="0"/>
              <a:t>National Lead Poisoning Prevention Week</a:t>
            </a:r>
          </a:p>
        </p:txBody>
      </p:sp>
      <p:sp>
        <p:nvSpPr>
          <p:cNvPr id="4" name="Slide Number Placeholder 3">
            <a:extLst>
              <a:ext uri="{FF2B5EF4-FFF2-40B4-BE49-F238E27FC236}">
                <a16:creationId xmlns:a16="http://schemas.microsoft.com/office/drawing/2014/main" id="{43C87286-DAF3-080E-18C9-A534BADD03D5}"/>
              </a:ext>
            </a:extLst>
          </p:cNvPr>
          <p:cNvSpPr>
            <a:spLocks noGrp="1"/>
          </p:cNvSpPr>
          <p:nvPr>
            <p:ph type="sldNum" sz="quarter" idx="10"/>
          </p:nvPr>
        </p:nvSpPr>
        <p:spPr/>
        <p:txBody>
          <a:bodyPr/>
          <a:lstStyle/>
          <a:p>
            <a:fld id="{58339581-759F-43B7-B47D-47F906F0E294}" type="slidenum">
              <a:rPr lang="en-US" smtClean="0"/>
              <a:pPr/>
              <a:t>3</a:t>
            </a:fld>
            <a:endParaRPr lang="en-US" dirty="0"/>
          </a:p>
        </p:txBody>
      </p:sp>
      <p:pic>
        <p:nvPicPr>
          <p:cNvPr id="5" name="Picture 4" descr="A group of children raising their hands&#10;&#10;Description automatically generated">
            <a:extLst>
              <a:ext uri="{FF2B5EF4-FFF2-40B4-BE49-F238E27FC236}">
                <a16:creationId xmlns:a16="http://schemas.microsoft.com/office/drawing/2014/main" id="{7AE17E44-E906-FF74-302C-00A08B78A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3683" y="1577421"/>
            <a:ext cx="8084634" cy="4541929"/>
          </a:xfrm>
          <a:prstGeom prst="rect">
            <a:avLst/>
          </a:prstGeom>
        </p:spPr>
      </p:pic>
    </p:spTree>
    <p:extLst>
      <p:ext uri="{BB962C8B-B14F-4D97-AF65-F5344CB8AC3E}">
        <p14:creationId xmlns:p14="http://schemas.microsoft.com/office/powerpoint/2010/main" val="1979613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D070087-1E2A-0103-E9AF-EE5ED9EDBACB}"/>
              </a:ext>
            </a:extLst>
          </p:cNvPr>
          <p:cNvSpPr/>
          <p:nvPr/>
        </p:nvSpPr>
        <p:spPr>
          <a:xfrm>
            <a:off x="283806" y="6400800"/>
            <a:ext cx="11624388" cy="254190"/>
          </a:xfrm>
          <a:prstGeom prst="rect">
            <a:avLst/>
          </a:prstGeom>
          <a:solidFill>
            <a:srgbClr val="06427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err="1">
              <a:ln>
                <a:noFill/>
              </a:ln>
              <a:solidFill>
                <a:prstClr val="white"/>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43C87286-DAF3-080E-18C9-A534BADD03D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339581-759F-43B7-B47D-47F906F0E294}" type="slidenum">
              <a:rPr kumimoji="0" lang="en-US" sz="14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pic>
        <p:nvPicPr>
          <p:cNvPr id="6" name="Picture 5">
            <a:extLst>
              <a:ext uri="{FF2B5EF4-FFF2-40B4-BE49-F238E27FC236}">
                <a16:creationId xmlns:a16="http://schemas.microsoft.com/office/drawing/2014/main" id="{5017F5AB-B618-5BCA-6B70-F71DF7D1A90E}"/>
              </a:ext>
            </a:extLst>
          </p:cNvPr>
          <p:cNvPicPr>
            <a:picLocks noChangeAspect="1"/>
          </p:cNvPicPr>
          <p:nvPr/>
        </p:nvPicPr>
        <p:blipFill>
          <a:blip r:embed="rId2"/>
          <a:stretch>
            <a:fillRect/>
          </a:stretch>
        </p:blipFill>
        <p:spPr>
          <a:xfrm>
            <a:off x="283806" y="5760940"/>
            <a:ext cx="1340621" cy="536679"/>
          </a:xfrm>
          <a:prstGeom prst="rect">
            <a:avLst/>
          </a:prstGeom>
        </p:spPr>
      </p:pic>
      <p:pic>
        <p:nvPicPr>
          <p:cNvPr id="7" name="Picture 6">
            <a:extLst>
              <a:ext uri="{FF2B5EF4-FFF2-40B4-BE49-F238E27FC236}">
                <a16:creationId xmlns:a16="http://schemas.microsoft.com/office/drawing/2014/main" id="{0EB1B5C5-82B4-FA55-D4A4-B3C7009D614D}"/>
              </a:ext>
            </a:extLst>
          </p:cNvPr>
          <p:cNvPicPr>
            <a:picLocks noChangeAspect="1"/>
          </p:cNvPicPr>
          <p:nvPr/>
        </p:nvPicPr>
        <p:blipFill rotWithShape="1">
          <a:blip r:embed="rId3"/>
          <a:srcRect l="831" b="25511"/>
          <a:stretch/>
        </p:blipFill>
        <p:spPr>
          <a:xfrm>
            <a:off x="1541385" y="203010"/>
            <a:ext cx="9173349" cy="4269109"/>
          </a:xfrm>
          <a:prstGeom prst="rect">
            <a:avLst/>
          </a:prstGeom>
        </p:spPr>
      </p:pic>
      <p:sp>
        <p:nvSpPr>
          <p:cNvPr id="9" name="Speech Bubble: Rectangle with Corners Rounded 8">
            <a:extLst>
              <a:ext uri="{FF2B5EF4-FFF2-40B4-BE49-F238E27FC236}">
                <a16:creationId xmlns:a16="http://schemas.microsoft.com/office/drawing/2014/main" id="{62CC663B-A2BB-6B95-5EB0-AF292B0628EB}"/>
              </a:ext>
            </a:extLst>
          </p:cNvPr>
          <p:cNvSpPr/>
          <p:nvPr/>
        </p:nvSpPr>
        <p:spPr>
          <a:xfrm>
            <a:off x="2912772" y="4696287"/>
            <a:ext cx="6366455" cy="958288"/>
          </a:xfrm>
          <a:prstGeom prst="wedgeRoundRectCallout">
            <a:avLst/>
          </a:prstGeom>
          <a:solidFill>
            <a:srgbClr val="EC5A24"/>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Click on Provider            Login to set up web portal link. </a:t>
            </a:r>
          </a:p>
          <a:p>
            <a:pPr algn="ctr"/>
            <a:r>
              <a:rPr lang="en-US" sz="1800" dirty="0">
                <a:solidFill>
                  <a:schemeClr val="accent6">
                    <a:lumMod val="10000"/>
                  </a:schemeClr>
                </a:solidFill>
                <a:highlight>
                  <a:srgbClr val="EC5A24"/>
                </a:highlight>
                <a:hlinkClick r:id="rId4">
                  <a:extLst>
                    <a:ext uri="{A12FA001-AC4F-418D-AE19-62706E023703}">
                      <ahyp:hlinkClr xmlns:ahyp="http://schemas.microsoft.com/office/drawing/2018/hyperlinkcolor" val="tx"/>
                    </a:ext>
                  </a:extLst>
                </a:hlinkClick>
              </a:rPr>
              <a:t>www.or-medicaid.gov</a:t>
            </a:r>
            <a:endParaRPr lang="en-US" sz="1800" dirty="0">
              <a:solidFill>
                <a:schemeClr val="accent6">
                  <a:lumMod val="10000"/>
                </a:schemeClr>
              </a:solidFill>
              <a:highlight>
                <a:srgbClr val="EC5A24"/>
              </a:highlight>
            </a:endParaRPr>
          </a:p>
          <a:p>
            <a:pPr algn="ctr"/>
            <a:endParaRPr lang="en-US" dirty="0"/>
          </a:p>
        </p:txBody>
      </p:sp>
      <p:cxnSp>
        <p:nvCxnSpPr>
          <p:cNvPr id="11" name="Straight Arrow Connector 10">
            <a:extLst>
              <a:ext uri="{FF2B5EF4-FFF2-40B4-BE49-F238E27FC236}">
                <a16:creationId xmlns:a16="http://schemas.microsoft.com/office/drawing/2014/main" id="{D0470A3B-7079-ED14-A6D4-C70AB0844E90}"/>
              </a:ext>
            </a:extLst>
          </p:cNvPr>
          <p:cNvCxnSpPr>
            <a:cxnSpLocks/>
          </p:cNvCxnSpPr>
          <p:nvPr/>
        </p:nvCxnSpPr>
        <p:spPr>
          <a:xfrm>
            <a:off x="5078028" y="4928487"/>
            <a:ext cx="612559"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Flowchart: Process 1">
            <a:extLst>
              <a:ext uri="{FF2B5EF4-FFF2-40B4-BE49-F238E27FC236}">
                <a16:creationId xmlns:a16="http://schemas.microsoft.com/office/drawing/2014/main" id="{4B4D9809-5080-7B80-E2D4-111043AAE0BF}"/>
              </a:ext>
            </a:extLst>
          </p:cNvPr>
          <p:cNvSpPr/>
          <p:nvPr/>
        </p:nvSpPr>
        <p:spPr>
          <a:xfrm>
            <a:off x="1624427" y="3301905"/>
            <a:ext cx="6739397" cy="254190"/>
          </a:xfrm>
          <a:prstGeom prst="flowChartProcess">
            <a:avLst/>
          </a:prstGeom>
          <a:noFill/>
          <a:ln w="38100">
            <a:solidFill>
              <a:srgbClr val="EC5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err="1"/>
          </a:p>
        </p:txBody>
      </p:sp>
    </p:spTree>
    <p:extLst>
      <p:ext uri="{BB962C8B-B14F-4D97-AF65-F5344CB8AC3E}">
        <p14:creationId xmlns:p14="http://schemas.microsoft.com/office/powerpoint/2010/main" val="2073667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D070087-1E2A-0103-E9AF-EE5ED9EDBACB}"/>
              </a:ext>
            </a:extLst>
          </p:cNvPr>
          <p:cNvSpPr/>
          <p:nvPr/>
        </p:nvSpPr>
        <p:spPr>
          <a:xfrm>
            <a:off x="283806" y="6400800"/>
            <a:ext cx="11624388" cy="254190"/>
          </a:xfrm>
          <a:prstGeom prst="rect">
            <a:avLst/>
          </a:prstGeom>
          <a:solidFill>
            <a:srgbClr val="06427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err="1">
              <a:ln>
                <a:noFill/>
              </a:ln>
              <a:solidFill>
                <a:prstClr val="white"/>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43C87286-DAF3-080E-18C9-A534BADD03D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339581-759F-43B7-B47D-47F906F0E294}" type="slidenum">
              <a:rPr kumimoji="0" lang="en-US" sz="14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pic>
        <p:nvPicPr>
          <p:cNvPr id="2" name="Picture 1">
            <a:extLst>
              <a:ext uri="{FF2B5EF4-FFF2-40B4-BE49-F238E27FC236}">
                <a16:creationId xmlns:a16="http://schemas.microsoft.com/office/drawing/2014/main" id="{B8F5C4EB-5E55-1CAB-0221-489B50D75C3E}"/>
              </a:ext>
            </a:extLst>
          </p:cNvPr>
          <p:cNvPicPr>
            <a:picLocks noChangeAspect="1"/>
          </p:cNvPicPr>
          <p:nvPr/>
        </p:nvPicPr>
        <p:blipFill>
          <a:blip r:embed="rId2"/>
          <a:stretch>
            <a:fillRect/>
          </a:stretch>
        </p:blipFill>
        <p:spPr>
          <a:xfrm>
            <a:off x="1497722" y="96478"/>
            <a:ext cx="8973802" cy="4525504"/>
          </a:xfrm>
          <a:prstGeom prst="rect">
            <a:avLst/>
          </a:prstGeom>
        </p:spPr>
      </p:pic>
      <p:sp>
        <p:nvSpPr>
          <p:cNvPr id="3" name="Speech Bubble: Rectangle with Corners Rounded 2">
            <a:extLst>
              <a:ext uri="{FF2B5EF4-FFF2-40B4-BE49-F238E27FC236}">
                <a16:creationId xmlns:a16="http://schemas.microsoft.com/office/drawing/2014/main" id="{79C604E8-60D0-C5FD-890C-F7BC1A49BF0C}"/>
              </a:ext>
            </a:extLst>
          </p:cNvPr>
          <p:cNvSpPr/>
          <p:nvPr/>
        </p:nvSpPr>
        <p:spPr>
          <a:xfrm>
            <a:off x="2440192" y="4873746"/>
            <a:ext cx="7311615" cy="635430"/>
          </a:xfrm>
          <a:prstGeom prst="wedgeRoundRectCallout">
            <a:avLst/>
          </a:prstGeom>
          <a:solidFill>
            <a:srgbClr val="EC5A24"/>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Type in your Username and Password and click on the Login button. </a:t>
            </a:r>
          </a:p>
        </p:txBody>
      </p:sp>
      <p:pic>
        <p:nvPicPr>
          <p:cNvPr id="6" name="Picture 5">
            <a:extLst>
              <a:ext uri="{FF2B5EF4-FFF2-40B4-BE49-F238E27FC236}">
                <a16:creationId xmlns:a16="http://schemas.microsoft.com/office/drawing/2014/main" id="{5017F5AB-B618-5BCA-6B70-F71DF7D1A90E}"/>
              </a:ext>
            </a:extLst>
          </p:cNvPr>
          <p:cNvPicPr>
            <a:picLocks noChangeAspect="1"/>
          </p:cNvPicPr>
          <p:nvPr/>
        </p:nvPicPr>
        <p:blipFill>
          <a:blip r:embed="rId3"/>
          <a:stretch>
            <a:fillRect/>
          </a:stretch>
        </p:blipFill>
        <p:spPr>
          <a:xfrm>
            <a:off x="283806" y="5760940"/>
            <a:ext cx="1340621" cy="536679"/>
          </a:xfrm>
          <a:prstGeom prst="rect">
            <a:avLst/>
          </a:prstGeom>
        </p:spPr>
      </p:pic>
    </p:spTree>
    <p:extLst>
      <p:ext uri="{BB962C8B-B14F-4D97-AF65-F5344CB8AC3E}">
        <p14:creationId xmlns:p14="http://schemas.microsoft.com/office/powerpoint/2010/main" val="1396947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BB579-F3CD-B287-CF55-819EBDEF6691}"/>
              </a:ext>
            </a:extLst>
          </p:cNvPr>
          <p:cNvSpPr>
            <a:spLocks noGrp="1"/>
          </p:cNvSpPr>
          <p:nvPr>
            <p:ph type="title"/>
          </p:nvPr>
        </p:nvSpPr>
        <p:spPr>
          <a:xfrm>
            <a:off x="546756" y="0"/>
            <a:ext cx="11180188" cy="1226040"/>
          </a:xfrm>
        </p:spPr>
        <p:txBody>
          <a:bodyPr anchor="ctr"/>
          <a:lstStyle/>
          <a:p>
            <a:pPr algn="ctr"/>
            <a:r>
              <a:rPr lang="en-US" sz="3600" dirty="0">
                <a:solidFill>
                  <a:srgbClr val="002060"/>
                </a:solidFill>
              </a:rPr>
              <a:t>Before you start billing  your claims:</a:t>
            </a:r>
            <a:endParaRPr lang="en-US" dirty="0"/>
          </a:p>
        </p:txBody>
      </p:sp>
      <p:sp>
        <p:nvSpPr>
          <p:cNvPr id="3" name="Content Placeholder 2">
            <a:extLst>
              <a:ext uri="{FF2B5EF4-FFF2-40B4-BE49-F238E27FC236}">
                <a16:creationId xmlns:a16="http://schemas.microsoft.com/office/drawing/2014/main" id="{946B8E9C-C2FE-ABBF-FAC6-D18A747976B5}"/>
              </a:ext>
            </a:extLst>
          </p:cNvPr>
          <p:cNvSpPr>
            <a:spLocks noGrp="1"/>
          </p:cNvSpPr>
          <p:nvPr>
            <p:ph idx="1"/>
          </p:nvPr>
        </p:nvSpPr>
        <p:spPr>
          <a:xfrm>
            <a:off x="546756" y="1329397"/>
            <a:ext cx="11361438" cy="4654677"/>
          </a:xfrm>
        </p:spPr>
        <p:txBody>
          <a:bodyPr/>
          <a:lstStyle/>
          <a:p>
            <a:r>
              <a:rPr lang="en-US" sz="2400" dirty="0">
                <a:latin typeface="+mj-lt"/>
                <a:cs typeface="Calibri" panose="020F0502020204030204" pitchFamily="34" charset="0"/>
              </a:rPr>
              <a:t>Make sure you are logged in under the correct Provider ID. If you need to switch the Provider ID you are logged in under, go to Account menu and select “switch provider”.</a:t>
            </a:r>
            <a:endParaRPr lang="en-US" sz="2400" dirty="0">
              <a:latin typeface="+mj-lt"/>
            </a:endParaRPr>
          </a:p>
          <a:p>
            <a:pPr algn="l"/>
            <a:endParaRPr lang="en-US" sz="2400" dirty="0">
              <a:latin typeface="+mj-lt"/>
            </a:endParaRPr>
          </a:p>
          <a:p>
            <a:pPr algn="l"/>
            <a:r>
              <a:rPr lang="en-US" sz="2400" dirty="0">
                <a:latin typeface="+mj-lt"/>
              </a:rPr>
              <a:t>The provider ID you are logging in under should have the correct provider type of 47 as well as specialty of 079. Please ensure of this before moving forward with billing the LPHA claims. </a:t>
            </a:r>
          </a:p>
          <a:p>
            <a:pPr marL="0" indent="0" algn="ctr">
              <a:buNone/>
            </a:pPr>
            <a:endParaRPr lang="en-US" sz="2000" dirty="0"/>
          </a:p>
          <a:p>
            <a:endParaRPr lang="en-US" dirty="0"/>
          </a:p>
        </p:txBody>
      </p:sp>
      <p:sp>
        <p:nvSpPr>
          <p:cNvPr id="4" name="Slide Number Placeholder 3">
            <a:extLst>
              <a:ext uri="{FF2B5EF4-FFF2-40B4-BE49-F238E27FC236}">
                <a16:creationId xmlns:a16="http://schemas.microsoft.com/office/drawing/2014/main" id="{53B1DF88-CD76-2399-A9A9-53ADBACC63A6}"/>
              </a:ext>
            </a:extLst>
          </p:cNvPr>
          <p:cNvSpPr>
            <a:spLocks noGrp="1"/>
          </p:cNvSpPr>
          <p:nvPr>
            <p:ph type="sldNum" sz="quarter" idx="10"/>
          </p:nvPr>
        </p:nvSpPr>
        <p:spPr/>
        <p:txBody>
          <a:bodyPr/>
          <a:lstStyle/>
          <a:p>
            <a:fld id="{58339581-759F-43B7-B47D-47F906F0E294}" type="slidenum">
              <a:rPr lang="en-US" smtClean="0"/>
              <a:pPr/>
              <a:t>32</a:t>
            </a:fld>
            <a:endParaRPr lang="en-US" dirty="0"/>
          </a:p>
        </p:txBody>
      </p:sp>
      <p:pic>
        <p:nvPicPr>
          <p:cNvPr id="6" name="Picture 5">
            <a:extLst>
              <a:ext uri="{FF2B5EF4-FFF2-40B4-BE49-F238E27FC236}">
                <a16:creationId xmlns:a16="http://schemas.microsoft.com/office/drawing/2014/main" id="{7439877F-BE5B-B51F-9BDC-9D6E7DAD245B}"/>
              </a:ext>
            </a:extLst>
          </p:cNvPr>
          <p:cNvPicPr>
            <a:picLocks noChangeAspect="1"/>
          </p:cNvPicPr>
          <p:nvPr/>
        </p:nvPicPr>
        <p:blipFill>
          <a:blip r:embed="rId2"/>
          <a:stretch>
            <a:fillRect/>
          </a:stretch>
        </p:blipFill>
        <p:spPr>
          <a:xfrm>
            <a:off x="283806" y="5760940"/>
            <a:ext cx="1340621" cy="536679"/>
          </a:xfrm>
          <a:prstGeom prst="rect">
            <a:avLst/>
          </a:prstGeom>
        </p:spPr>
      </p:pic>
    </p:spTree>
    <p:extLst>
      <p:ext uri="{BB962C8B-B14F-4D97-AF65-F5344CB8AC3E}">
        <p14:creationId xmlns:p14="http://schemas.microsoft.com/office/powerpoint/2010/main" val="4043177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05B2B711-B4F9-1F97-629B-F27BF57AF680}"/>
              </a:ext>
            </a:extLst>
          </p:cNvPr>
          <p:cNvSpPr>
            <a:spLocks noGrp="1"/>
          </p:cNvSpPr>
          <p:nvPr>
            <p:ph type="title"/>
          </p:nvPr>
        </p:nvSpPr>
        <p:spPr>
          <a:xfrm>
            <a:off x="635000" y="0"/>
            <a:ext cx="11110797" cy="1226040"/>
          </a:xfrm>
        </p:spPr>
        <p:txBody>
          <a:bodyPr anchor="ctr"/>
          <a:lstStyle/>
          <a:p>
            <a:pPr algn="ctr"/>
            <a:r>
              <a:rPr lang="en-US" sz="2800" dirty="0"/>
              <a:t>Did you know contracted providers must check eligibility? </a:t>
            </a:r>
          </a:p>
        </p:txBody>
      </p:sp>
      <p:pic>
        <p:nvPicPr>
          <p:cNvPr id="9" name="Content Placeholder 8">
            <a:extLst>
              <a:ext uri="{FF2B5EF4-FFF2-40B4-BE49-F238E27FC236}">
                <a16:creationId xmlns:a16="http://schemas.microsoft.com/office/drawing/2014/main" id="{0E4D4409-334B-3A34-6FB0-EF1EBD8E92A2}"/>
              </a:ext>
            </a:extLst>
          </p:cNvPr>
          <p:cNvPicPr>
            <a:picLocks noGrp="1" noChangeAspect="1"/>
          </p:cNvPicPr>
          <p:nvPr>
            <p:ph idx="1"/>
          </p:nvPr>
        </p:nvPicPr>
        <p:blipFill>
          <a:blip r:embed="rId2"/>
          <a:stretch>
            <a:fillRect/>
          </a:stretch>
        </p:blipFill>
        <p:spPr>
          <a:xfrm>
            <a:off x="5813062" y="1345515"/>
            <a:ext cx="6123709" cy="4794971"/>
          </a:xfrm>
        </p:spPr>
      </p:pic>
      <p:sp>
        <p:nvSpPr>
          <p:cNvPr id="5" name="Slide Number Placeholder 4">
            <a:extLst>
              <a:ext uri="{FF2B5EF4-FFF2-40B4-BE49-F238E27FC236}">
                <a16:creationId xmlns:a16="http://schemas.microsoft.com/office/drawing/2014/main" id="{6E767F30-9283-EB6A-D85D-9E3D57687C05}"/>
              </a:ext>
            </a:extLst>
          </p:cNvPr>
          <p:cNvSpPr>
            <a:spLocks noGrp="1"/>
          </p:cNvSpPr>
          <p:nvPr>
            <p:ph type="sldNum" sz="quarter" idx="10"/>
          </p:nvPr>
        </p:nvSpPr>
        <p:spPr>
          <a:xfrm>
            <a:off x="9589807" y="6470731"/>
            <a:ext cx="2272706" cy="184259"/>
          </a:xfrm>
        </p:spPr>
        <p:txBody>
          <a:bodyPr anchor="ctr">
            <a:normAutofit/>
          </a:bodyPr>
          <a:lstStyle/>
          <a:p>
            <a:pPr>
              <a:lnSpc>
                <a:spcPct val="90000"/>
              </a:lnSpc>
              <a:spcAft>
                <a:spcPts val="600"/>
              </a:spcAft>
            </a:pPr>
            <a:fld id="{58339581-759F-43B7-B47D-47F906F0E294}" type="slidenum">
              <a:rPr lang="en-US" sz="600" smtClean="0"/>
              <a:pPr>
                <a:lnSpc>
                  <a:spcPct val="90000"/>
                </a:lnSpc>
                <a:spcAft>
                  <a:spcPts val="600"/>
                </a:spcAft>
              </a:pPr>
              <a:t>33</a:t>
            </a:fld>
            <a:endParaRPr lang="en-US" sz="600"/>
          </a:p>
        </p:txBody>
      </p:sp>
      <p:sp>
        <p:nvSpPr>
          <p:cNvPr id="13" name="TextBox 12">
            <a:extLst>
              <a:ext uri="{FF2B5EF4-FFF2-40B4-BE49-F238E27FC236}">
                <a16:creationId xmlns:a16="http://schemas.microsoft.com/office/drawing/2014/main" id="{A5454C4E-9B87-BC5D-79EA-D7BD449EBC0C}"/>
              </a:ext>
            </a:extLst>
          </p:cNvPr>
          <p:cNvSpPr txBox="1"/>
          <p:nvPr/>
        </p:nvSpPr>
        <p:spPr>
          <a:xfrm>
            <a:off x="188536" y="1300085"/>
            <a:ext cx="5624526" cy="5170646"/>
          </a:xfrm>
          <a:prstGeom prst="rect">
            <a:avLst/>
          </a:prstGeom>
          <a:noFill/>
        </p:spPr>
        <p:txBody>
          <a:bodyPr wrap="square">
            <a:spAutoFit/>
          </a:bodyPr>
          <a:lstStyle/>
          <a:p>
            <a:r>
              <a:rPr lang="en-US" sz="2400" dirty="0"/>
              <a:t>All contracted providers must check eligibility of every person they see.</a:t>
            </a:r>
          </a:p>
          <a:p>
            <a:endParaRPr lang="en-US" sz="2400" dirty="0"/>
          </a:p>
          <a:p>
            <a:r>
              <a:rPr lang="en-US" sz="2400" dirty="0"/>
              <a:t>If the member is with the FFS, then use the MMIS Provider Portal for billing.</a:t>
            </a:r>
          </a:p>
          <a:p>
            <a:endParaRPr lang="en-US" sz="2400" dirty="0"/>
          </a:p>
          <a:p>
            <a:r>
              <a:rPr lang="en-US" sz="2400" dirty="0"/>
              <a:t>If the member is with a CCO or Managed Care Group, please contact the Managed Care Group directly.</a:t>
            </a:r>
          </a:p>
          <a:p>
            <a:endParaRPr lang="en-US" sz="2400" dirty="0"/>
          </a:p>
          <a:p>
            <a:r>
              <a:rPr lang="en-US" sz="2400" b="1" u="sng" dirty="0"/>
              <a:t>The Eligibility Manual </a:t>
            </a:r>
            <a:r>
              <a:rPr lang="en-US" sz="2400" dirty="0"/>
              <a:t>can be found at:</a:t>
            </a:r>
          </a:p>
          <a:p>
            <a:r>
              <a:rPr lang="en-US" sz="2400" b="1" u="sng" dirty="0">
                <a:solidFill>
                  <a:schemeClr val="tx2">
                    <a:lumMod val="75000"/>
                    <a:lumOff val="25000"/>
                  </a:schemeClr>
                </a:solidFill>
              </a:rPr>
              <a:t>www.oregon.gov/oha/HSD/OHP/tools/Portal-Eligibility-Enrollment.pdf</a:t>
            </a:r>
          </a:p>
          <a:p>
            <a:endParaRPr lang="en-US" dirty="0"/>
          </a:p>
        </p:txBody>
      </p:sp>
      <p:pic>
        <p:nvPicPr>
          <p:cNvPr id="3" name="Picture 2">
            <a:extLst>
              <a:ext uri="{FF2B5EF4-FFF2-40B4-BE49-F238E27FC236}">
                <a16:creationId xmlns:a16="http://schemas.microsoft.com/office/drawing/2014/main" id="{410DD71D-3707-21B2-D28B-0B20C64EFEC7}"/>
              </a:ext>
            </a:extLst>
          </p:cNvPr>
          <p:cNvPicPr>
            <a:picLocks noChangeAspect="1"/>
          </p:cNvPicPr>
          <p:nvPr/>
        </p:nvPicPr>
        <p:blipFill>
          <a:blip r:embed="rId3"/>
          <a:stretch>
            <a:fillRect/>
          </a:stretch>
        </p:blipFill>
        <p:spPr>
          <a:xfrm>
            <a:off x="188536" y="6140486"/>
            <a:ext cx="1132264" cy="602059"/>
          </a:xfrm>
          <a:prstGeom prst="rect">
            <a:avLst/>
          </a:prstGeom>
        </p:spPr>
      </p:pic>
    </p:spTree>
    <p:extLst>
      <p:ext uri="{BB962C8B-B14F-4D97-AF65-F5344CB8AC3E}">
        <p14:creationId xmlns:p14="http://schemas.microsoft.com/office/powerpoint/2010/main" val="105589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D070087-1E2A-0103-E9AF-EE5ED9EDBACB}"/>
              </a:ext>
            </a:extLst>
          </p:cNvPr>
          <p:cNvSpPr/>
          <p:nvPr/>
        </p:nvSpPr>
        <p:spPr>
          <a:xfrm>
            <a:off x="283806" y="6400800"/>
            <a:ext cx="11624388" cy="254190"/>
          </a:xfrm>
          <a:prstGeom prst="rect">
            <a:avLst/>
          </a:prstGeom>
          <a:solidFill>
            <a:srgbClr val="06427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err="1">
              <a:ln>
                <a:noFill/>
              </a:ln>
              <a:solidFill>
                <a:prstClr val="white"/>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43C87286-DAF3-080E-18C9-A534BADD03D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339581-759F-43B7-B47D-47F906F0E294}" type="slidenum">
              <a:rPr kumimoji="0" lang="en-US" sz="14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pic>
        <p:nvPicPr>
          <p:cNvPr id="3" name="Picture 2">
            <a:extLst>
              <a:ext uri="{FF2B5EF4-FFF2-40B4-BE49-F238E27FC236}">
                <a16:creationId xmlns:a16="http://schemas.microsoft.com/office/drawing/2014/main" id="{4F9A29E6-FDA2-59FC-2105-59A8B513FBE8}"/>
              </a:ext>
            </a:extLst>
          </p:cNvPr>
          <p:cNvPicPr>
            <a:picLocks noChangeAspect="1"/>
          </p:cNvPicPr>
          <p:nvPr/>
        </p:nvPicPr>
        <p:blipFill>
          <a:blip r:embed="rId2"/>
          <a:stretch>
            <a:fillRect/>
          </a:stretch>
        </p:blipFill>
        <p:spPr>
          <a:xfrm>
            <a:off x="430239" y="659815"/>
            <a:ext cx="11220450" cy="3804013"/>
          </a:xfrm>
          <a:prstGeom prst="rect">
            <a:avLst/>
          </a:prstGeom>
        </p:spPr>
      </p:pic>
      <p:sp>
        <p:nvSpPr>
          <p:cNvPr id="2" name="Speech Bubble: Rectangle with Corners Rounded 1">
            <a:extLst>
              <a:ext uri="{FF2B5EF4-FFF2-40B4-BE49-F238E27FC236}">
                <a16:creationId xmlns:a16="http://schemas.microsoft.com/office/drawing/2014/main" id="{C377254B-9B71-2364-9DA7-844986CF7A93}"/>
              </a:ext>
            </a:extLst>
          </p:cNvPr>
          <p:cNvSpPr/>
          <p:nvPr/>
        </p:nvSpPr>
        <p:spPr>
          <a:xfrm>
            <a:off x="2293053" y="4671509"/>
            <a:ext cx="7605894" cy="650929"/>
          </a:xfrm>
          <a:prstGeom prst="wedgeRoundRectCallout">
            <a:avLst/>
          </a:prstGeom>
          <a:solidFill>
            <a:srgbClr val="EC5A24"/>
          </a:solidFill>
          <a:ln>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Click on Claims, then Professional and this will open the claim.</a:t>
            </a:r>
          </a:p>
        </p:txBody>
      </p:sp>
      <p:pic>
        <p:nvPicPr>
          <p:cNvPr id="6" name="Picture 5">
            <a:extLst>
              <a:ext uri="{FF2B5EF4-FFF2-40B4-BE49-F238E27FC236}">
                <a16:creationId xmlns:a16="http://schemas.microsoft.com/office/drawing/2014/main" id="{99034E48-A811-5DDD-FC8D-C55EA60482A3}"/>
              </a:ext>
            </a:extLst>
          </p:cNvPr>
          <p:cNvPicPr>
            <a:picLocks noChangeAspect="1"/>
          </p:cNvPicPr>
          <p:nvPr/>
        </p:nvPicPr>
        <p:blipFill>
          <a:blip r:embed="rId3"/>
          <a:stretch>
            <a:fillRect/>
          </a:stretch>
        </p:blipFill>
        <p:spPr>
          <a:xfrm>
            <a:off x="283806" y="5760940"/>
            <a:ext cx="1340621" cy="536679"/>
          </a:xfrm>
          <a:prstGeom prst="rect">
            <a:avLst/>
          </a:prstGeom>
        </p:spPr>
      </p:pic>
    </p:spTree>
    <p:extLst>
      <p:ext uri="{BB962C8B-B14F-4D97-AF65-F5344CB8AC3E}">
        <p14:creationId xmlns:p14="http://schemas.microsoft.com/office/powerpoint/2010/main" val="989217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D070087-1E2A-0103-E9AF-EE5ED9EDBACB}"/>
              </a:ext>
            </a:extLst>
          </p:cNvPr>
          <p:cNvSpPr/>
          <p:nvPr/>
        </p:nvSpPr>
        <p:spPr>
          <a:xfrm>
            <a:off x="283806" y="6400800"/>
            <a:ext cx="11624388" cy="254190"/>
          </a:xfrm>
          <a:prstGeom prst="rect">
            <a:avLst/>
          </a:prstGeom>
          <a:solidFill>
            <a:srgbClr val="06427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err="1">
              <a:ln>
                <a:noFill/>
              </a:ln>
              <a:solidFill>
                <a:prstClr val="white"/>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43C87286-DAF3-080E-18C9-A534BADD03D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339581-759F-43B7-B47D-47F906F0E294}" type="slidenum">
              <a:rPr kumimoji="0" lang="en-US" sz="14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pic>
        <p:nvPicPr>
          <p:cNvPr id="7" name="Picture 6">
            <a:extLst>
              <a:ext uri="{FF2B5EF4-FFF2-40B4-BE49-F238E27FC236}">
                <a16:creationId xmlns:a16="http://schemas.microsoft.com/office/drawing/2014/main" id="{DF13A444-37CE-FE47-676C-1F479314B50D}"/>
              </a:ext>
            </a:extLst>
          </p:cNvPr>
          <p:cNvPicPr>
            <a:picLocks noChangeAspect="1"/>
          </p:cNvPicPr>
          <p:nvPr/>
        </p:nvPicPr>
        <p:blipFill rotWithShape="1">
          <a:blip r:embed="rId2"/>
          <a:srcRect l="4629" t="2913" r="4250" b="1516"/>
          <a:stretch/>
        </p:blipFill>
        <p:spPr>
          <a:xfrm>
            <a:off x="2880734" y="203010"/>
            <a:ext cx="7563560" cy="6094609"/>
          </a:xfrm>
          <a:prstGeom prst="rect">
            <a:avLst/>
          </a:prstGeom>
        </p:spPr>
      </p:pic>
      <p:pic>
        <p:nvPicPr>
          <p:cNvPr id="3" name="Picture 2">
            <a:extLst>
              <a:ext uri="{FF2B5EF4-FFF2-40B4-BE49-F238E27FC236}">
                <a16:creationId xmlns:a16="http://schemas.microsoft.com/office/drawing/2014/main" id="{A53B18E3-7AB8-2602-AF65-F2D38F3C3E8D}"/>
              </a:ext>
            </a:extLst>
          </p:cNvPr>
          <p:cNvPicPr>
            <a:picLocks noChangeAspect="1"/>
          </p:cNvPicPr>
          <p:nvPr/>
        </p:nvPicPr>
        <p:blipFill>
          <a:blip r:embed="rId3"/>
          <a:stretch>
            <a:fillRect/>
          </a:stretch>
        </p:blipFill>
        <p:spPr>
          <a:xfrm>
            <a:off x="283806" y="5760940"/>
            <a:ext cx="1340621" cy="536679"/>
          </a:xfrm>
          <a:prstGeom prst="rect">
            <a:avLst/>
          </a:prstGeom>
        </p:spPr>
      </p:pic>
    </p:spTree>
    <p:extLst>
      <p:ext uri="{BB962C8B-B14F-4D97-AF65-F5344CB8AC3E}">
        <p14:creationId xmlns:p14="http://schemas.microsoft.com/office/powerpoint/2010/main" val="82478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D070087-1E2A-0103-E9AF-EE5ED9EDBACB}"/>
              </a:ext>
            </a:extLst>
          </p:cNvPr>
          <p:cNvSpPr/>
          <p:nvPr/>
        </p:nvSpPr>
        <p:spPr>
          <a:xfrm>
            <a:off x="283806" y="6400800"/>
            <a:ext cx="11624388" cy="254190"/>
          </a:xfrm>
          <a:prstGeom prst="rect">
            <a:avLst/>
          </a:prstGeom>
          <a:solidFill>
            <a:srgbClr val="06427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err="1">
              <a:ln>
                <a:noFill/>
              </a:ln>
              <a:solidFill>
                <a:prstClr val="white"/>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43C87286-DAF3-080E-18C9-A534BADD03D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339581-759F-43B7-B47D-47F906F0E294}" type="slidenum">
              <a:rPr kumimoji="0" lang="en-US" sz="14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Flowchart: Process 1">
            <a:extLst>
              <a:ext uri="{FF2B5EF4-FFF2-40B4-BE49-F238E27FC236}">
                <a16:creationId xmlns:a16="http://schemas.microsoft.com/office/drawing/2014/main" id="{BA2D7AEA-3276-544F-B99B-B4B9FC47ED4E}"/>
              </a:ext>
            </a:extLst>
          </p:cNvPr>
          <p:cNvSpPr/>
          <p:nvPr/>
        </p:nvSpPr>
        <p:spPr>
          <a:xfrm>
            <a:off x="2758698" y="2084522"/>
            <a:ext cx="867905" cy="108488"/>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pic>
        <p:nvPicPr>
          <p:cNvPr id="6" name="Picture 5">
            <a:extLst>
              <a:ext uri="{FF2B5EF4-FFF2-40B4-BE49-F238E27FC236}">
                <a16:creationId xmlns:a16="http://schemas.microsoft.com/office/drawing/2014/main" id="{1A80570D-35B3-8824-EACE-BD1F86F57B21}"/>
              </a:ext>
            </a:extLst>
          </p:cNvPr>
          <p:cNvPicPr>
            <a:picLocks noChangeAspect="1"/>
          </p:cNvPicPr>
          <p:nvPr/>
        </p:nvPicPr>
        <p:blipFill>
          <a:blip r:embed="rId2"/>
          <a:stretch>
            <a:fillRect/>
          </a:stretch>
        </p:blipFill>
        <p:spPr>
          <a:xfrm>
            <a:off x="283806" y="5760940"/>
            <a:ext cx="1340621" cy="536679"/>
          </a:xfrm>
          <a:prstGeom prst="rect">
            <a:avLst/>
          </a:prstGeom>
        </p:spPr>
      </p:pic>
      <p:pic>
        <p:nvPicPr>
          <p:cNvPr id="8" name="Picture 7">
            <a:extLst>
              <a:ext uri="{FF2B5EF4-FFF2-40B4-BE49-F238E27FC236}">
                <a16:creationId xmlns:a16="http://schemas.microsoft.com/office/drawing/2014/main" id="{2304E425-281E-8582-C5FF-EAFD1E12AFC3}"/>
              </a:ext>
            </a:extLst>
          </p:cNvPr>
          <p:cNvPicPr>
            <a:picLocks noChangeAspect="1"/>
          </p:cNvPicPr>
          <p:nvPr/>
        </p:nvPicPr>
        <p:blipFill>
          <a:blip r:embed="rId3"/>
          <a:stretch>
            <a:fillRect/>
          </a:stretch>
        </p:blipFill>
        <p:spPr>
          <a:xfrm>
            <a:off x="1456759" y="488273"/>
            <a:ext cx="9278481" cy="4970200"/>
          </a:xfrm>
          <a:prstGeom prst="rect">
            <a:avLst/>
          </a:prstGeom>
        </p:spPr>
      </p:pic>
      <p:sp>
        <p:nvSpPr>
          <p:cNvPr id="14" name="TextBox 13">
            <a:extLst>
              <a:ext uri="{FF2B5EF4-FFF2-40B4-BE49-F238E27FC236}">
                <a16:creationId xmlns:a16="http://schemas.microsoft.com/office/drawing/2014/main" id="{8D5835E1-9235-7D10-4C0D-4BEC2BFBF99B}"/>
              </a:ext>
            </a:extLst>
          </p:cNvPr>
          <p:cNvSpPr txBox="1"/>
          <p:nvPr/>
        </p:nvSpPr>
        <p:spPr>
          <a:xfrm>
            <a:off x="2834113" y="1682507"/>
            <a:ext cx="2020691" cy="215444"/>
          </a:xfrm>
          <a:prstGeom prst="rect">
            <a:avLst/>
          </a:prstGeom>
          <a:solidFill>
            <a:schemeClr val="bg1"/>
          </a:solidFill>
          <a:ln>
            <a:solidFill>
              <a:srgbClr val="C5DAFB"/>
            </a:solidFill>
          </a:ln>
        </p:spPr>
        <p:txBody>
          <a:bodyPr wrap="square" rtlCol="0">
            <a:spAutoFit/>
          </a:bodyPr>
          <a:lstStyle/>
          <a:p>
            <a:pPr algn="l"/>
            <a:r>
              <a:rPr lang="en-US" sz="800" dirty="0"/>
              <a:t>NPI OR MCD WILL POPULATE HERE</a:t>
            </a:r>
          </a:p>
        </p:txBody>
      </p:sp>
    </p:spTree>
    <p:extLst>
      <p:ext uri="{BB962C8B-B14F-4D97-AF65-F5344CB8AC3E}">
        <p14:creationId xmlns:p14="http://schemas.microsoft.com/office/powerpoint/2010/main" val="961373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D070087-1E2A-0103-E9AF-EE5ED9EDBACB}"/>
              </a:ext>
            </a:extLst>
          </p:cNvPr>
          <p:cNvSpPr/>
          <p:nvPr/>
        </p:nvSpPr>
        <p:spPr>
          <a:xfrm>
            <a:off x="283806" y="6400800"/>
            <a:ext cx="11624388" cy="254190"/>
          </a:xfrm>
          <a:prstGeom prst="rect">
            <a:avLst/>
          </a:prstGeom>
          <a:solidFill>
            <a:srgbClr val="06427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err="1">
              <a:ln>
                <a:noFill/>
              </a:ln>
              <a:solidFill>
                <a:prstClr val="white"/>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43C87286-DAF3-080E-18C9-A534BADD03D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339581-759F-43B7-B47D-47F906F0E294}" type="slidenum">
              <a:rPr kumimoji="0" lang="en-US" sz="14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Speech Bubble: Rectangle with Corners Rounded 1">
            <a:extLst>
              <a:ext uri="{FF2B5EF4-FFF2-40B4-BE49-F238E27FC236}">
                <a16:creationId xmlns:a16="http://schemas.microsoft.com/office/drawing/2014/main" id="{C826B4BE-782B-5D31-B626-A8BED63AE85B}"/>
              </a:ext>
            </a:extLst>
          </p:cNvPr>
          <p:cNvSpPr/>
          <p:nvPr/>
        </p:nvSpPr>
        <p:spPr>
          <a:xfrm>
            <a:off x="1845589" y="4986017"/>
            <a:ext cx="8500820" cy="612648"/>
          </a:xfrm>
          <a:prstGeom prst="wedgeRoundRectCallout">
            <a:avLst/>
          </a:prstGeom>
          <a:solidFill>
            <a:srgbClr val="EC5A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Once you add in the diagnosis, please do not click add. You only click add if you need to add another diagnosis code. </a:t>
            </a:r>
          </a:p>
        </p:txBody>
      </p:sp>
      <p:pic>
        <p:nvPicPr>
          <p:cNvPr id="7" name="Picture 6">
            <a:extLst>
              <a:ext uri="{FF2B5EF4-FFF2-40B4-BE49-F238E27FC236}">
                <a16:creationId xmlns:a16="http://schemas.microsoft.com/office/drawing/2014/main" id="{B6D3A854-BFF5-1751-4769-77A24E2BD2FA}"/>
              </a:ext>
            </a:extLst>
          </p:cNvPr>
          <p:cNvPicPr>
            <a:picLocks noChangeAspect="1"/>
          </p:cNvPicPr>
          <p:nvPr/>
        </p:nvPicPr>
        <p:blipFill>
          <a:blip r:embed="rId2"/>
          <a:stretch>
            <a:fillRect/>
          </a:stretch>
        </p:blipFill>
        <p:spPr>
          <a:xfrm>
            <a:off x="283806" y="5760940"/>
            <a:ext cx="1340621" cy="536679"/>
          </a:xfrm>
          <a:prstGeom prst="rect">
            <a:avLst/>
          </a:prstGeom>
        </p:spPr>
      </p:pic>
      <p:pic>
        <p:nvPicPr>
          <p:cNvPr id="17" name="Picture 16">
            <a:extLst>
              <a:ext uri="{FF2B5EF4-FFF2-40B4-BE49-F238E27FC236}">
                <a16:creationId xmlns:a16="http://schemas.microsoft.com/office/drawing/2014/main" id="{3E7E60CB-45BC-BFC6-02B5-3AB9AD704E1A}"/>
              </a:ext>
            </a:extLst>
          </p:cNvPr>
          <p:cNvPicPr>
            <a:picLocks noChangeAspect="1"/>
          </p:cNvPicPr>
          <p:nvPr/>
        </p:nvPicPr>
        <p:blipFill>
          <a:blip r:embed="rId3"/>
          <a:stretch>
            <a:fillRect/>
          </a:stretch>
        </p:blipFill>
        <p:spPr>
          <a:xfrm>
            <a:off x="1265767" y="223297"/>
            <a:ext cx="9660465" cy="4671575"/>
          </a:xfrm>
          <a:prstGeom prst="rect">
            <a:avLst/>
          </a:prstGeom>
        </p:spPr>
      </p:pic>
    </p:spTree>
    <p:extLst>
      <p:ext uri="{BB962C8B-B14F-4D97-AF65-F5344CB8AC3E}">
        <p14:creationId xmlns:p14="http://schemas.microsoft.com/office/powerpoint/2010/main" val="1348094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D070087-1E2A-0103-E9AF-EE5ED9EDBACB}"/>
              </a:ext>
            </a:extLst>
          </p:cNvPr>
          <p:cNvSpPr/>
          <p:nvPr/>
        </p:nvSpPr>
        <p:spPr>
          <a:xfrm>
            <a:off x="283806" y="6400800"/>
            <a:ext cx="11624388" cy="254190"/>
          </a:xfrm>
          <a:prstGeom prst="rect">
            <a:avLst/>
          </a:prstGeom>
          <a:solidFill>
            <a:srgbClr val="06427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err="1">
              <a:ln>
                <a:noFill/>
              </a:ln>
              <a:solidFill>
                <a:prstClr val="white"/>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43C87286-DAF3-080E-18C9-A534BADD03D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339581-759F-43B7-B47D-47F906F0E294}" type="slidenum">
              <a:rPr kumimoji="0" lang="en-US" sz="14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Speech Bubble: Rectangle with Corners Rounded 6">
            <a:extLst>
              <a:ext uri="{FF2B5EF4-FFF2-40B4-BE49-F238E27FC236}">
                <a16:creationId xmlns:a16="http://schemas.microsoft.com/office/drawing/2014/main" id="{DEF860C5-5A01-C788-2E55-54F516F6D31A}"/>
              </a:ext>
            </a:extLst>
          </p:cNvPr>
          <p:cNvSpPr/>
          <p:nvPr/>
        </p:nvSpPr>
        <p:spPr>
          <a:xfrm>
            <a:off x="1929539" y="5057197"/>
            <a:ext cx="7935132" cy="612648"/>
          </a:xfrm>
          <a:prstGeom prst="wedgeRoundRectCallout">
            <a:avLst/>
          </a:prstGeom>
          <a:solidFill>
            <a:srgbClr val="EC5A24"/>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If the member has TPL, add it here and if they do not have TPL, then skip this panel. </a:t>
            </a:r>
          </a:p>
        </p:txBody>
      </p:sp>
      <p:pic>
        <p:nvPicPr>
          <p:cNvPr id="8" name="Picture 7">
            <a:extLst>
              <a:ext uri="{FF2B5EF4-FFF2-40B4-BE49-F238E27FC236}">
                <a16:creationId xmlns:a16="http://schemas.microsoft.com/office/drawing/2014/main" id="{2A09C7FC-5552-B5E9-735B-FBDB3A499309}"/>
              </a:ext>
            </a:extLst>
          </p:cNvPr>
          <p:cNvPicPr>
            <a:picLocks noChangeAspect="1"/>
          </p:cNvPicPr>
          <p:nvPr/>
        </p:nvPicPr>
        <p:blipFill>
          <a:blip r:embed="rId2"/>
          <a:stretch>
            <a:fillRect/>
          </a:stretch>
        </p:blipFill>
        <p:spPr>
          <a:xfrm>
            <a:off x="283806" y="5760940"/>
            <a:ext cx="1340621" cy="536679"/>
          </a:xfrm>
          <a:prstGeom prst="rect">
            <a:avLst/>
          </a:prstGeom>
        </p:spPr>
      </p:pic>
      <p:pic>
        <p:nvPicPr>
          <p:cNvPr id="10" name="Picture 9">
            <a:extLst>
              <a:ext uri="{FF2B5EF4-FFF2-40B4-BE49-F238E27FC236}">
                <a16:creationId xmlns:a16="http://schemas.microsoft.com/office/drawing/2014/main" id="{02839F64-8D87-B352-F286-C652C62D5E61}"/>
              </a:ext>
            </a:extLst>
          </p:cNvPr>
          <p:cNvPicPr>
            <a:picLocks noChangeAspect="1"/>
          </p:cNvPicPr>
          <p:nvPr/>
        </p:nvPicPr>
        <p:blipFill>
          <a:blip r:embed="rId3"/>
          <a:stretch>
            <a:fillRect/>
          </a:stretch>
        </p:blipFill>
        <p:spPr>
          <a:xfrm>
            <a:off x="1076325" y="106346"/>
            <a:ext cx="10039350" cy="4514850"/>
          </a:xfrm>
          <a:prstGeom prst="rect">
            <a:avLst/>
          </a:prstGeom>
        </p:spPr>
      </p:pic>
    </p:spTree>
    <p:extLst>
      <p:ext uri="{BB962C8B-B14F-4D97-AF65-F5344CB8AC3E}">
        <p14:creationId xmlns:p14="http://schemas.microsoft.com/office/powerpoint/2010/main" val="1277543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BB579-F3CD-B287-CF55-819EBDEF6691}"/>
              </a:ext>
            </a:extLst>
          </p:cNvPr>
          <p:cNvSpPr>
            <a:spLocks noGrp="1"/>
          </p:cNvSpPr>
          <p:nvPr>
            <p:ph type="title"/>
          </p:nvPr>
        </p:nvSpPr>
        <p:spPr>
          <a:xfrm>
            <a:off x="635000" y="0"/>
            <a:ext cx="11063663" cy="1226040"/>
          </a:xfrm>
        </p:spPr>
        <p:txBody>
          <a:bodyPr anchor="ctr"/>
          <a:lstStyle/>
          <a:p>
            <a:pPr algn="ctr"/>
            <a:r>
              <a:rPr lang="en-US" dirty="0"/>
              <a:t>Adjustment Reason Codes for Provider Portal</a:t>
            </a:r>
          </a:p>
        </p:txBody>
      </p:sp>
      <p:sp>
        <p:nvSpPr>
          <p:cNvPr id="3" name="Content Placeholder 2">
            <a:extLst>
              <a:ext uri="{FF2B5EF4-FFF2-40B4-BE49-F238E27FC236}">
                <a16:creationId xmlns:a16="http://schemas.microsoft.com/office/drawing/2014/main" id="{946B8E9C-C2FE-ABBF-FAC6-D18A747976B5}"/>
              </a:ext>
            </a:extLst>
          </p:cNvPr>
          <p:cNvSpPr>
            <a:spLocks noGrp="1"/>
          </p:cNvSpPr>
          <p:nvPr>
            <p:ph idx="1"/>
          </p:nvPr>
        </p:nvSpPr>
        <p:spPr/>
        <p:txBody>
          <a:bodyPr/>
          <a:lstStyle/>
          <a:p>
            <a:endParaRPr lang="en-US" dirty="0"/>
          </a:p>
          <a:p>
            <a:pPr marL="0" indent="0">
              <a:buNone/>
            </a:pPr>
            <a:r>
              <a:rPr lang="en-US" dirty="0"/>
              <a:t>Adjustment reason codes for TPL, and Medicare are: </a:t>
            </a:r>
          </a:p>
        </p:txBody>
      </p:sp>
      <p:sp>
        <p:nvSpPr>
          <p:cNvPr id="4" name="Slide Number Placeholder 3">
            <a:extLst>
              <a:ext uri="{FF2B5EF4-FFF2-40B4-BE49-F238E27FC236}">
                <a16:creationId xmlns:a16="http://schemas.microsoft.com/office/drawing/2014/main" id="{53B1DF88-CD76-2399-A9A9-53ADBACC63A6}"/>
              </a:ext>
            </a:extLst>
          </p:cNvPr>
          <p:cNvSpPr>
            <a:spLocks noGrp="1"/>
          </p:cNvSpPr>
          <p:nvPr>
            <p:ph type="sldNum" sz="quarter" idx="10"/>
          </p:nvPr>
        </p:nvSpPr>
        <p:spPr/>
        <p:txBody>
          <a:bodyPr/>
          <a:lstStyle/>
          <a:p>
            <a:fld id="{58339581-759F-43B7-B47D-47F906F0E294}" type="slidenum">
              <a:rPr lang="en-US" smtClean="0"/>
              <a:pPr/>
              <a:t>39</a:t>
            </a:fld>
            <a:endParaRPr lang="en-US" dirty="0"/>
          </a:p>
        </p:txBody>
      </p:sp>
      <p:graphicFrame>
        <p:nvGraphicFramePr>
          <p:cNvPr id="5" name="Table 4">
            <a:extLst>
              <a:ext uri="{FF2B5EF4-FFF2-40B4-BE49-F238E27FC236}">
                <a16:creationId xmlns:a16="http://schemas.microsoft.com/office/drawing/2014/main" id="{FF003376-40A6-E699-B191-05158032318F}"/>
              </a:ext>
            </a:extLst>
          </p:cNvPr>
          <p:cNvGraphicFramePr>
            <a:graphicFrameLocks noGrp="1"/>
          </p:cNvGraphicFramePr>
          <p:nvPr/>
        </p:nvGraphicFramePr>
        <p:xfrm>
          <a:off x="625764" y="2904260"/>
          <a:ext cx="10922000" cy="1504950"/>
        </p:xfrm>
        <a:graphic>
          <a:graphicData uri="http://schemas.openxmlformats.org/drawingml/2006/table">
            <a:tbl>
              <a:tblPr/>
              <a:tblGrid>
                <a:gridCol w="5461000">
                  <a:extLst>
                    <a:ext uri="{9D8B030D-6E8A-4147-A177-3AD203B41FA5}">
                      <a16:colId xmlns:a16="http://schemas.microsoft.com/office/drawing/2014/main" val="997610844"/>
                    </a:ext>
                  </a:extLst>
                </a:gridCol>
                <a:gridCol w="5461000">
                  <a:extLst>
                    <a:ext uri="{9D8B030D-6E8A-4147-A177-3AD203B41FA5}">
                      <a16:colId xmlns:a16="http://schemas.microsoft.com/office/drawing/2014/main" val="3364372643"/>
                    </a:ext>
                  </a:extLst>
                </a:gridCol>
              </a:tblGrid>
              <a:tr h="0">
                <a:tc>
                  <a:txBody>
                    <a:bodyPr/>
                    <a:lstStyle/>
                    <a:p>
                      <a:pPr algn="ctr" rtl="0" fontAlgn="base"/>
                      <a:r>
                        <a:rPr lang="en-US" sz="1600" b="0" i="0" dirty="0">
                          <a:effectLst/>
                          <a:latin typeface="Calibri" panose="020F0502020204030204" pitchFamily="34" charset="0"/>
                        </a:rPr>
                        <a:t>Web Portal </a:t>
                      </a:r>
                      <a:endParaRPr lang="en-US" b="0" i="0" dirty="0">
                        <a:effectLst/>
                      </a:endParaRPr>
                    </a:p>
                  </a:txBody>
                  <a:tcPr marT="28575" marB="28575">
                    <a:lnL w="9525" cap="flat" cmpd="sng" algn="ctr">
                      <a:solidFill>
                        <a:srgbClr val="909090"/>
                      </a:solidFill>
                      <a:prstDash val="solid"/>
                      <a:round/>
                      <a:headEnd type="none" w="med" len="med"/>
                      <a:tailEnd type="none" w="med" len="med"/>
                    </a:lnL>
                    <a:lnR w="9525" cap="flat" cmpd="sng" algn="ctr">
                      <a:solidFill>
                        <a:srgbClr val="909090"/>
                      </a:solidFill>
                      <a:prstDash val="solid"/>
                      <a:round/>
                      <a:headEnd type="none" w="med" len="med"/>
                      <a:tailEnd type="none" w="med" len="med"/>
                    </a:lnR>
                    <a:lnT w="9525" cap="flat" cmpd="sng" algn="ctr">
                      <a:solidFill>
                        <a:srgbClr val="909090"/>
                      </a:solidFill>
                      <a:prstDash val="solid"/>
                      <a:round/>
                      <a:headEnd type="none" w="med" len="med"/>
                      <a:tailEnd type="none" w="med" len="med"/>
                    </a:lnT>
                    <a:lnB w="9525" cap="flat" cmpd="sng" algn="ctr">
                      <a:solidFill>
                        <a:srgbClr val="909090"/>
                      </a:solidFill>
                      <a:prstDash val="solid"/>
                      <a:round/>
                      <a:headEnd type="none" w="med" len="med"/>
                      <a:tailEnd type="none" w="med" len="med"/>
                    </a:lnB>
                    <a:noFill/>
                  </a:tcPr>
                </a:tc>
                <a:tc>
                  <a:txBody>
                    <a:bodyPr/>
                    <a:lstStyle/>
                    <a:p>
                      <a:pPr algn="ctr" rtl="0" fontAlgn="base"/>
                      <a:r>
                        <a:rPr lang="en-US" sz="1600" b="0" i="0">
                          <a:effectLst/>
                          <a:latin typeface="Calibri" panose="020F0502020204030204" pitchFamily="34" charset="0"/>
                        </a:rPr>
                        <a:t>  </a:t>
                      </a:r>
                      <a:endParaRPr lang="en-US" b="0" i="0">
                        <a:effectLst/>
                      </a:endParaRPr>
                    </a:p>
                  </a:txBody>
                  <a:tcPr marT="28575" marB="28575">
                    <a:lnL w="9525" cap="flat" cmpd="sng" algn="ctr">
                      <a:solidFill>
                        <a:srgbClr val="909090"/>
                      </a:solidFill>
                      <a:prstDash val="solid"/>
                      <a:round/>
                      <a:headEnd type="none" w="med" len="med"/>
                      <a:tailEnd type="none" w="med" len="med"/>
                    </a:lnL>
                    <a:lnR w="9525" cap="flat" cmpd="sng" algn="ctr">
                      <a:solidFill>
                        <a:srgbClr val="909090"/>
                      </a:solidFill>
                      <a:prstDash val="solid"/>
                      <a:round/>
                      <a:headEnd type="none" w="med" len="med"/>
                      <a:tailEnd type="none" w="med" len="med"/>
                    </a:lnR>
                    <a:lnT w="9525" cap="flat" cmpd="sng" algn="ctr">
                      <a:solidFill>
                        <a:srgbClr val="909090"/>
                      </a:solidFill>
                      <a:prstDash val="solid"/>
                      <a:round/>
                      <a:headEnd type="none" w="med" len="med"/>
                      <a:tailEnd type="none" w="med" len="med"/>
                    </a:lnT>
                    <a:lnB w="9525" cap="flat" cmpd="sng" algn="ctr">
                      <a:solidFill>
                        <a:srgbClr val="909090"/>
                      </a:solidFill>
                      <a:prstDash val="solid"/>
                      <a:round/>
                      <a:headEnd type="none" w="med" len="med"/>
                      <a:tailEnd type="none" w="med" len="med"/>
                    </a:lnB>
                    <a:noFill/>
                  </a:tcPr>
                </a:tc>
                <a:extLst>
                  <a:ext uri="{0D108BD9-81ED-4DB2-BD59-A6C34878D82A}">
                    <a16:rowId xmlns:a16="http://schemas.microsoft.com/office/drawing/2014/main" val="984942772"/>
                  </a:ext>
                </a:extLst>
              </a:tr>
              <a:tr h="0">
                <a:tc>
                  <a:txBody>
                    <a:bodyPr/>
                    <a:lstStyle/>
                    <a:p>
                      <a:pPr algn="ctr" rtl="0" fontAlgn="base"/>
                      <a:r>
                        <a:rPr lang="en-US" sz="1600" b="0" i="0">
                          <a:effectLst/>
                          <a:latin typeface="Calibri" panose="020F0502020204030204" pitchFamily="34" charset="0"/>
                        </a:rPr>
                        <a:t>1 </a:t>
                      </a:r>
                      <a:endParaRPr lang="en-US" b="0" i="0">
                        <a:effectLst/>
                      </a:endParaRPr>
                    </a:p>
                  </a:txBody>
                  <a:tcPr marT="28575" marB="28575">
                    <a:lnL w="9525" cap="flat" cmpd="sng" algn="ctr">
                      <a:solidFill>
                        <a:srgbClr val="909090"/>
                      </a:solidFill>
                      <a:prstDash val="solid"/>
                      <a:round/>
                      <a:headEnd type="none" w="med" len="med"/>
                      <a:tailEnd type="none" w="med" len="med"/>
                    </a:lnL>
                    <a:lnR w="9525" cap="flat" cmpd="sng" algn="ctr">
                      <a:solidFill>
                        <a:srgbClr val="909090"/>
                      </a:solidFill>
                      <a:prstDash val="solid"/>
                      <a:round/>
                      <a:headEnd type="none" w="med" len="med"/>
                      <a:tailEnd type="none" w="med" len="med"/>
                    </a:lnR>
                    <a:lnT w="9525" cap="flat" cmpd="sng" algn="ctr">
                      <a:solidFill>
                        <a:srgbClr val="909090"/>
                      </a:solidFill>
                      <a:prstDash val="solid"/>
                      <a:round/>
                      <a:headEnd type="none" w="med" len="med"/>
                      <a:tailEnd type="none" w="med" len="med"/>
                    </a:lnT>
                    <a:lnB w="9525" cap="flat" cmpd="sng" algn="ctr">
                      <a:solidFill>
                        <a:srgbClr val="909090"/>
                      </a:solidFill>
                      <a:prstDash val="solid"/>
                      <a:round/>
                      <a:headEnd type="none" w="med" len="med"/>
                      <a:tailEnd type="none" w="med" len="med"/>
                    </a:lnB>
                    <a:noFill/>
                  </a:tcPr>
                </a:tc>
                <a:tc>
                  <a:txBody>
                    <a:bodyPr/>
                    <a:lstStyle/>
                    <a:p>
                      <a:pPr algn="ctr" rtl="0" fontAlgn="base"/>
                      <a:r>
                        <a:rPr lang="en-US" sz="1600" b="0" i="0">
                          <a:effectLst/>
                          <a:latin typeface="Calibri" panose="020F0502020204030204" pitchFamily="34" charset="0"/>
                        </a:rPr>
                        <a:t>Deductible </a:t>
                      </a:r>
                      <a:endParaRPr lang="en-US" b="0" i="0">
                        <a:effectLst/>
                      </a:endParaRPr>
                    </a:p>
                  </a:txBody>
                  <a:tcPr marT="28575" marB="28575">
                    <a:lnL w="9525" cap="flat" cmpd="sng" algn="ctr">
                      <a:solidFill>
                        <a:srgbClr val="909090"/>
                      </a:solidFill>
                      <a:prstDash val="solid"/>
                      <a:round/>
                      <a:headEnd type="none" w="med" len="med"/>
                      <a:tailEnd type="none" w="med" len="med"/>
                    </a:lnL>
                    <a:lnR w="9525" cap="flat" cmpd="sng" algn="ctr">
                      <a:solidFill>
                        <a:srgbClr val="909090"/>
                      </a:solidFill>
                      <a:prstDash val="solid"/>
                      <a:round/>
                      <a:headEnd type="none" w="med" len="med"/>
                      <a:tailEnd type="none" w="med" len="med"/>
                    </a:lnR>
                    <a:lnT w="9525" cap="flat" cmpd="sng" algn="ctr">
                      <a:solidFill>
                        <a:srgbClr val="909090"/>
                      </a:solidFill>
                      <a:prstDash val="solid"/>
                      <a:round/>
                      <a:headEnd type="none" w="med" len="med"/>
                      <a:tailEnd type="none" w="med" len="med"/>
                    </a:lnT>
                    <a:lnB w="9525" cap="flat" cmpd="sng" algn="ctr">
                      <a:solidFill>
                        <a:srgbClr val="909090"/>
                      </a:solidFill>
                      <a:prstDash val="solid"/>
                      <a:round/>
                      <a:headEnd type="none" w="med" len="med"/>
                      <a:tailEnd type="none" w="med" len="med"/>
                    </a:lnB>
                    <a:noFill/>
                  </a:tcPr>
                </a:tc>
                <a:extLst>
                  <a:ext uri="{0D108BD9-81ED-4DB2-BD59-A6C34878D82A}">
                    <a16:rowId xmlns:a16="http://schemas.microsoft.com/office/drawing/2014/main" val="882155648"/>
                  </a:ext>
                </a:extLst>
              </a:tr>
              <a:tr h="0">
                <a:tc>
                  <a:txBody>
                    <a:bodyPr/>
                    <a:lstStyle/>
                    <a:p>
                      <a:pPr algn="ctr" rtl="0" fontAlgn="base"/>
                      <a:r>
                        <a:rPr lang="en-US" sz="1600" b="0" i="0">
                          <a:effectLst/>
                          <a:latin typeface="Calibri" panose="020F0502020204030204" pitchFamily="34" charset="0"/>
                        </a:rPr>
                        <a:t>2 </a:t>
                      </a:r>
                      <a:endParaRPr lang="en-US" b="0" i="0">
                        <a:effectLst/>
                      </a:endParaRPr>
                    </a:p>
                  </a:txBody>
                  <a:tcPr marT="28575" marB="28575">
                    <a:lnL w="9525" cap="flat" cmpd="sng" algn="ctr">
                      <a:solidFill>
                        <a:srgbClr val="909090"/>
                      </a:solidFill>
                      <a:prstDash val="solid"/>
                      <a:round/>
                      <a:headEnd type="none" w="med" len="med"/>
                      <a:tailEnd type="none" w="med" len="med"/>
                    </a:lnL>
                    <a:lnR w="9525" cap="flat" cmpd="sng" algn="ctr">
                      <a:solidFill>
                        <a:srgbClr val="909090"/>
                      </a:solidFill>
                      <a:prstDash val="solid"/>
                      <a:round/>
                      <a:headEnd type="none" w="med" len="med"/>
                      <a:tailEnd type="none" w="med" len="med"/>
                    </a:lnR>
                    <a:lnT w="9525" cap="flat" cmpd="sng" algn="ctr">
                      <a:solidFill>
                        <a:srgbClr val="909090"/>
                      </a:solidFill>
                      <a:prstDash val="solid"/>
                      <a:round/>
                      <a:headEnd type="none" w="med" len="med"/>
                      <a:tailEnd type="none" w="med" len="med"/>
                    </a:lnT>
                    <a:lnB w="9525" cap="flat" cmpd="sng" algn="ctr">
                      <a:solidFill>
                        <a:srgbClr val="909090"/>
                      </a:solidFill>
                      <a:prstDash val="solid"/>
                      <a:round/>
                      <a:headEnd type="none" w="med" len="med"/>
                      <a:tailEnd type="none" w="med" len="med"/>
                    </a:lnB>
                    <a:noFill/>
                  </a:tcPr>
                </a:tc>
                <a:tc>
                  <a:txBody>
                    <a:bodyPr/>
                    <a:lstStyle/>
                    <a:p>
                      <a:pPr algn="ctr" rtl="0" fontAlgn="base"/>
                      <a:r>
                        <a:rPr lang="en-US" sz="1600" b="0" i="0">
                          <a:effectLst/>
                          <a:latin typeface="Calibri" panose="020F0502020204030204" pitchFamily="34" charset="0"/>
                        </a:rPr>
                        <a:t>Co-Insurance </a:t>
                      </a:r>
                      <a:endParaRPr lang="en-US" b="0" i="0">
                        <a:effectLst/>
                      </a:endParaRPr>
                    </a:p>
                  </a:txBody>
                  <a:tcPr marT="28575" marB="28575">
                    <a:lnL w="9525" cap="flat" cmpd="sng" algn="ctr">
                      <a:solidFill>
                        <a:srgbClr val="909090"/>
                      </a:solidFill>
                      <a:prstDash val="solid"/>
                      <a:round/>
                      <a:headEnd type="none" w="med" len="med"/>
                      <a:tailEnd type="none" w="med" len="med"/>
                    </a:lnL>
                    <a:lnR w="9525" cap="flat" cmpd="sng" algn="ctr">
                      <a:solidFill>
                        <a:srgbClr val="909090"/>
                      </a:solidFill>
                      <a:prstDash val="solid"/>
                      <a:round/>
                      <a:headEnd type="none" w="med" len="med"/>
                      <a:tailEnd type="none" w="med" len="med"/>
                    </a:lnR>
                    <a:lnT w="9525" cap="flat" cmpd="sng" algn="ctr">
                      <a:solidFill>
                        <a:srgbClr val="909090"/>
                      </a:solidFill>
                      <a:prstDash val="solid"/>
                      <a:round/>
                      <a:headEnd type="none" w="med" len="med"/>
                      <a:tailEnd type="none" w="med" len="med"/>
                    </a:lnT>
                    <a:lnB w="9525" cap="flat" cmpd="sng" algn="ctr">
                      <a:solidFill>
                        <a:srgbClr val="909090"/>
                      </a:solidFill>
                      <a:prstDash val="solid"/>
                      <a:round/>
                      <a:headEnd type="none" w="med" len="med"/>
                      <a:tailEnd type="none" w="med" len="med"/>
                    </a:lnB>
                    <a:noFill/>
                  </a:tcPr>
                </a:tc>
                <a:extLst>
                  <a:ext uri="{0D108BD9-81ED-4DB2-BD59-A6C34878D82A}">
                    <a16:rowId xmlns:a16="http://schemas.microsoft.com/office/drawing/2014/main" val="3423510441"/>
                  </a:ext>
                </a:extLst>
              </a:tr>
              <a:tr h="0">
                <a:tc>
                  <a:txBody>
                    <a:bodyPr/>
                    <a:lstStyle/>
                    <a:p>
                      <a:pPr algn="ctr" rtl="0" fontAlgn="base"/>
                      <a:r>
                        <a:rPr lang="en-US" sz="1600" b="0" i="0">
                          <a:effectLst/>
                          <a:latin typeface="Calibri" panose="020F0502020204030204" pitchFamily="34" charset="0"/>
                        </a:rPr>
                        <a:t>119 </a:t>
                      </a:r>
                      <a:endParaRPr lang="en-US" b="0" i="0">
                        <a:effectLst/>
                      </a:endParaRPr>
                    </a:p>
                  </a:txBody>
                  <a:tcPr marT="28575" marB="28575">
                    <a:lnL w="9525" cap="flat" cmpd="sng" algn="ctr">
                      <a:solidFill>
                        <a:srgbClr val="909090"/>
                      </a:solidFill>
                      <a:prstDash val="solid"/>
                      <a:round/>
                      <a:headEnd type="none" w="med" len="med"/>
                      <a:tailEnd type="none" w="med" len="med"/>
                    </a:lnL>
                    <a:lnR w="9525" cap="flat" cmpd="sng" algn="ctr">
                      <a:solidFill>
                        <a:srgbClr val="909090"/>
                      </a:solidFill>
                      <a:prstDash val="solid"/>
                      <a:round/>
                      <a:headEnd type="none" w="med" len="med"/>
                      <a:tailEnd type="none" w="med" len="med"/>
                    </a:lnR>
                    <a:lnT w="9525" cap="flat" cmpd="sng" algn="ctr">
                      <a:solidFill>
                        <a:srgbClr val="909090"/>
                      </a:solidFill>
                      <a:prstDash val="solid"/>
                      <a:round/>
                      <a:headEnd type="none" w="med" len="med"/>
                      <a:tailEnd type="none" w="med" len="med"/>
                    </a:lnT>
                    <a:lnB w="9525" cap="flat" cmpd="sng" algn="ctr">
                      <a:solidFill>
                        <a:srgbClr val="909090"/>
                      </a:solidFill>
                      <a:prstDash val="solid"/>
                      <a:round/>
                      <a:headEnd type="none" w="med" len="med"/>
                      <a:tailEnd type="none" w="med" len="med"/>
                    </a:lnB>
                    <a:noFill/>
                  </a:tcPr>
                </a:tc>
                <a:tc>
                  <a:txBody>
                    <a:bodyPr/>
                    <a:lstStyle/>
                    <a:p>
                      <a:pPr algn="ctr" rtl="0" fontAlgn="base"/>
                      <a:r>
                        <a:rPr lang="en-US" sz="1600" b="0" i="0">
                          <a:effectLst/>
                          <a:latin typeface="Calibri" panose="020F0502020204030204" pitchFamily="34" charset="0"/>
                        </a:rPr>
                        <a:t>Max Benefits </a:t>
                      </a:r>
                      <a:endParaRPr lang="en-US" b="0" i="0">
                        <a:effectLst/>
                      </a:endParaRPr>
                    </a:p>
                  </a:txBody>
                  <a:tcPr marT="28575" marB="28575">
                    <a:lnL w="9525" cap="flat" cmpd="sng" algn="ctr">
                      <a:solidFill>
                        <a:srgbClr val="909090"/>
                      </a:solidFill>
                      <a:prstDash val="solid"/>
                      <a:round/>
                      <a:headEnd type="none" w="med" len="med"/>
                      <a:tailEnd type="none" w="med" len="med"/>
                    </a:lnL>
                    <a:lnR w="9525" cap="flat" cmpd="sng" algn="ctr">
                      <a:solidFill>
                        <a:srgbClr val="909090"/>
                      </a:solidFill>
                      <a:prstDash val="solid"/>
                      <a:round/>
                      <a:headEnd type="none" w="med" len="med"/>
                      <a:tailEnd type="none" w="med" len="med"/>
                    </a:lnR>
                    <a:lnT w="9525" cap="flat" cmpd="sng" algn="ctr">
                      <a:solidFill>
                        <a:srgbClr val="909090"/>
                      </a:solidFill>
                      <a:prstDash val="solid"/>
                      <a:round/>
                      <a:headEnd type="none" w="med" len="med"/>
                      <a:tailEnd type="none" w="med" len="med"/>
                    </a:lnT>
                    <a:lnB w="9525" cap="flat" cmpd="sng" algn="ctr">
                      <a:solidFill>
                        <a:srgbClr val="909090"/>
                      </a:solidFill>
                      <a:prstDash val="solid"/>
                      <a:round/>
                      <a:headEnd type="none" w="med" len="med"/>
                      <a:tailEnd type="none" w="med" len="med"/>
                    </a:lnB>
                    <a:noFill/>
                  </a:tcPr>
                </a:tc>
                <a:extLst>
                  <a:ext uri="{0D108BD9-81ED-4DB2-BD59-A6C34878D82A}">
                    <a16:rowId xmlns:a16="http://schemas.microsoft.com/office/drawing/2014/main" val="501747422"/>
                  </a:ext>
                </a:extLst>
              </a:tr>
              <a:tr h="0">
                <a:tc>
                  <a:txBody>
                    <a:bodyPr/>
                    <a:lstStyle/>
                    <a:p>
                      <a:pPr algn="ctr" rtl="0" fontAlgn="base"/>
                      <a:r>
                        <a:rPr lang="en-US" sz="1600" b="0" i="0">
                          <a:effectLst/>
                          <a:latin typeface="Calibri" panose="020F0502020204030204" pitchFamily="34" charset="0"/>
                        </a:rPr>
                        <a:t>96 </a:t>
                      </a:r>
                      <a:endParaRPr lang="en-US" b="0" i="0">
                        <a:effectLst/>
                      </a:endParaRPr>
                    </a:p>
                  </a:txBody>
                  <a:tcPr marT="28575" marB="28575">
                    <a:lnL w="9525" cap="flat" cmpd="sng" algn="ctr">
                      <a:solidFill>
                        <a:srgbClr val="909090"/>
                      </a:solidFill>
                      <a:prstDash val="solid"/>
                      <a:round/>
                      <a:headEnd type="none" w="med" len="med"/>
                      <a:tailEnd type="none" w="med" len="med"/>
                    </a:lnL>
                    <a:lnR w="9525" cap="flat" cmpd="sng" algn="ctr">
                      <a:solidFill>
                        <a:srgbClr val="909090"/>
                      </a:solidFill>
                      <a:prstDash val="solid"/>
                      <a:round/>
                      <a:headEnd type="none" w="med" len="med"/>
                      <a:tailEnd type="none" w="med" len="med"/>
                    </a:lnR>
                    <a:lnT w="9525" cap="flat" cmpd="sng" algn="ctr">
                      <a:solidFill>
                        <a:srgbClr val="909090"/>
                      </a:solidFill>
                      <a:prstDash val="solid"/>
                      <a:round/>
                      <a:headEnd type="none" w="med" len="med"/>
                      <a:tailEnd type="none" w="med" len="med"/>
                    </a:lnT>
                    <a:lnB w="9525" cap="flat" cmpd="sng" algn="ctr">
                      <a:solidFill>
                        <a:srgbClr val="909090"/>
                      </a:solidFill>
                      <a:prstDash val="solid"/>
                      <a:round/>
                      <a:headEnd type="none" w="med" len="med"/>
                      <a:tailEnd type="none" w="med" len="med"/>
                    </a:lnB>
                    <a:noFill/>
                  </a:tcPr>
                </a:tc>
                <a:tc>
                  <a:txBody>
                    <a:bodyPr/>
                    <a:lstStyle/>
                    <a:p>
                      <a:pPr algn="ctr" rtl="0" fontAlgn="base"/>
                      <a:r>
                        <a:rPr lang="en-US" sz="1600" b="0" i="0" dirty="0">
                          <a:effectLst/>
                          <a:latin typeface="Calibri" panose="020F0502020204030204" pitchFamily="34" charset="0"/>
                        </a:rPr>
                        <a:t>Not Covered </a:t>
                      </a:r>
                      <a:endParaRPr lang="en-US" b="0" i="0" dirty="0">
                        <a:effectLst/>
                      </a:endParaRPr>
                    </a:p>
                  </a:txBody>
                  <a:tcPr marT="28575" marB="28575">
                    <a:lnL w="9525" cap="flat" cmpd="sng" algn="ctr">
                      <a:solidFill>
                        <a:srgbClr val="909090"/>
                      </a:solidFill>
                      <a:prstDash val="solid"/>
                      <a:round/>
                      <a:headEnd type="none" w="med" len="med"/>
                      <a:tailEnd type="none" w="med" len="med"/>
                    </a:lnL>
                    <a:lnR w="9525" cap="flat" cmpd="sng" algn="ctr">
                      <a:solidFill>
                        <a:srgbClr val="909090"/>
                      </a:solidFill>
                      <a:prstDash val="solid"/>
                      <a:round/>
                      <a:headEnd type="none" w="med" len="med"/>
                      <a:tailEnd type="none" w="med" len="med"/>
                    </a:lnR>
                    <a:lnT w="9525" cap="flat" cmpd="sng" algn="ctr">
                      <a:solidFill>
                        <a:srgbClr val="909090"/>
                      </a:solidFill>
                      <a:prstDash val="solid"/>
                      <a:round/>
                      <a:headEnd type="none" w="med" len="med"/>
                      <a:tailEnd type="none" w="med" len="med"/>
                    </a:lnT>
                    <a:lnB w="9525" cap="flat" cmpd="sng" algn="ctr">
                      <a:solidFill>
                        <a:srgbClr val="909090"/>
                      </a:solidFill>
                      <a:prstDash val="solid"/>
                      <a:round/>
                      <a:headEnd type="none" w="med" len="med"/>
                      <a:tailEnd type="none" w="med" len="med"/>
                    </a:lnB>
                    <a:noFill/>
                  </a:tcPr>
                </a:tc>
                <a:extLst>
                  <a:ext uri="{0D108BD9-81ED-4DB2-BD59-A6C34878D82A}">
                    <a16:rowId xmlns:a16="http://schemas.microsoft.com/office/drawing/2014/main" val="3739233106"/>
                  </a:ext>
                </a:extLst>
              </a:tr>
            </a:tbl>
          </a:graphicData>
        </a:graphic>
      </p:graphicFrame>
      <p:pic>
        <p:nvPicPr>
          <p:cNvPr id="6" name="Picture 5">
            <a:extLst>
              <a:ext uri="{FF2B5EF4-FFF2-40B4-BE49-F238E27FC236}">
                <a16:creationId xmlns:a16="http://schemas.microsoft.com/office/drawing/2014/main" id="{7439877F-BE5B-B51F-9BDC-9D6E7DAD245B}"/>
              </a:ext>
            </a:extLst>
          </p:cNvPr>
          <p:cNvPicPr>
            <a:picLocks noChangeAspect="1"/>
          </p:cNvPicPr>
          <p:nvPr/>
        </p:nvPicPr>
        <p:blipFill>
          <a:blip r:embed="rId2"/>
          <a:stretch>
            <a:fillRect/>
          </a:stretch>
        </p:blipFill>
        <p:spPr>
          <a:xfrm>
            <a:off x="283806" y="5760940"/>
            <a:ext cx="1340621" cy="536679"/>
          </a:xfrm>
          <a:prstGeom prst="rect">
            <a:avLst/>
          </a:prstGeom>
        </p:spPr>
      </p:pic>
    </p:spTree>
    <p:extLst>
      <p:ext uri="{BB962C8B-B14F-4D97-AF65-F5344CB8AC3E}">
        <p14:creationId xmlns:p14="http://schemas.microsoft.com/office/powerpoint/2010/main" val="825887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82829-A76C-CAE0-CCD9-6C15DC383484}"/>
              </a:ext>
            </a:extLst>
          </p:cNvPr>
          <p:cNvSpPr>
            <a:spLocks noGrp="1"/>
          </p:cNvSpPr>
          <p:nvPr>
            <p:ph type="ctrTitle"/>
          </p:nvPr>
        </p:nvSpPr>
        <p:spPr>
          <a:xfrm>
            <a:off x="946484" y="2239271"/>
            <a:ext cx="10299032" cy="2379458"/>
          </a:xfrm>
        </p:spPr>
        <p:txBody>
          <a:bodyPr/>
          <a:lstStyle/>
          <a:p>
            <a:r>
              <a:rPr lang="en-US" dirty="0"/>
              <a:t>Childhood Lead Poisoning Prevention Program (OHA)</a:t>
            </a:r>
          </a:p>
        </p:txBody>
      </p:sp>
      <p:sp>
        <p:nvSpPr>
          <p:cNvPr id="6" name="Slide Number Placeholder 5">
            <a:extLst>
              <a:ext uri="{FF2B5EF4-FFF2-40B4-BE49-F238E27FC236}">
                <a16:creationId xmlns:a16="http://schemas.microsoft.com/office/drawing/2014/main" id="{C588C316-8D10-9AED-1233-AC60193B4149}"/>
              </a:ext>
            </a:extLst>
          </p:cNvPr>
          <p:cNvSpPr>
            <a:spLocks noGrp="1"/>
          </p:cNvSpPr>
          <p:nvPr>
            <p:ph type="sldNum" sz="quarter" idx="18"/>
          </p:nvPr>
        </p:nvSpPr>
        <p:spPr/>
        <p:txBody>
          <a:bodyPr/>
          <a:lstStyle/>
          <a:p>
            <a:fld id="{58339581-759F-43B7-B47D-47F906F0E294}" type="slidenum">
              <a:rPr lang="en-US" smtClean="0"/>
              <a:pPr/>
              <a:t>4</a:t>
            </a:fld>
            <a:endParaRPr lang="en-US" dirty="0"/>
          </a:p>
        </p:txBody>
      </p:sp>
    </p:spTree>
    <p:extLst>
      <p:ext uri="{BB962C8B-B14F-4D97-AF65-F5344CB8AC3E}">
        <p14:creationId xmlns:p14="http://schemas.microsoft.com/office/powerpoint/2010/main" val="3347322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D070087-1E2A-0103-E9AF-EE5ED9EDBACB}"/>
              </a:ext>
            </a:extLst>
          </p:cNvPr>
          <p:cNvSpPr/>
          <p:nvPr/>
        </p:nvSpPr>
        <p:spPr>
          <a:xfrm>
            <a:off x="283806" y="6400800"/>
            <a:ext cx="11624388" cy="254190"/>
          </a:xfrm>
          <a:prstGeom prst="rect">
            <a:avLst/>
          </a:prstGeom>
          <a:solidFill>
            <a:srgbClr val="06427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err="1">
              <a:ln>
                <a:noFill/>
              </a:ln>
              <a:solidFill>
                <a:prstClr val="white"/>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43C87286-DAF3-080E-18C9-A534BADD03D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339581-759F-43B7-B47D-47F906F0E294}" type="slidenum">
              <a:rPr kumimoji="0" lang="en-US" sz="14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pic>
        <p:nvPicPr>
          <p:cNvPr id="3" name="Picture 2">
            <a:extLst>
              <a:ext uri="{FF2B5EF4-FFF2-40B4-BE49-F238E27FC236}">
                <a16:creationId xmlns:a16="http://schemas.microsoft.com/office/drawing/2014/main" id="{7E57ECA7-29EF-647D-D99D-41803A27B99D}"/>
              </a:ext>
            </a:extLst>
          </p:cNvPr>
          <p:cNvPicPr>
            <a:picLocks noChangeAspect="1"/>
          </p:cNvPicPr>
          <p:nvPr/>
        </p:nvPicPr>
        <p:blipFill>
          <a:blip r:embed="rId2"/>
          <a:stretch>
            <a:fillRect/>
          </a:stretch>
        </p:blipFill>
        <p:spPr>
          <a:xfrm>
            <a:off x="932302" y="1565531"/>
            <a:ext cx="10327395" cy="3246823"/>
          </a:xfrm>
          <a:prstGeom prst="rect">
            <a:avLst/>
          </a:prstGeom>
        </p:spPr>
      </p:pic>
      <p:pic>
        <p:nvPicPr>
          <p:cNvPr id="2" name="Picture 1">
            <a:extLst>
              <a:ext uri="{FF2B5EF4-FFF2-40B4-BE49-F238E27FC236}">
                <a16:creationId xmlns:a16="http://schemas.microsoft.com/office/drawing/2014/main" id="{200C1A71-3B33-B368-53FC-567B5599F3D0}"/>
              </a:ext>
            </a:extLst>
          </p:cNvPr>
          <p:cNvPicPr>
            <a:picLocks noChangeAspect="1"/>
          </p:cNvPicPr>
          <p:nvPr/>
        </p:nvPicPr>
        <p:blipFill>
          <a:blip r:embed="rId3"/>
          <a:stretch>
            <a:fillRect/>
          </a:stretch>
        </p:blipFill>
        <p:spPr>
          <a:xfrm>
            <a:off x="283806" y="5760940"/>
            <a:ext cx="1340621" cy="536679"/>
          </a:xfrm>
          <a:prstGeom prst="rect">
            <a:avLst/>
          </a:prstGeom>
        </p:spPr>
      </p:pic>
    </p:spTree>
    <p:extLst>
      <p:ext uri="{BB962C8B-B14F-4D97-AF65-F5344CB8AC3E}">
        <p14:creationId xmlns:p14="http://schemas.microsoft.com/office/powerpoint/2010/main" val="3097590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D070087-1E2A-0103-E9AF-EE5ED9EDBACB}"/>
              </a:ext>
            </a:extLst>
          </p:cNvPr>
          <p:cNvSpPr/>
          <p:nvPr/>
        </p:nvSpPr>
        <p:spPr>
          <a:xfrm>
            <a:off x="283806" y="6400800"/>
            <a:ext cx="11624388" cy="254190"/>
          </a:xfrm>
          <a:prstGeom prst="rect">
            <a:avLst/>
          </a:prstGeom>
          <a:solidFill>
            <a:srgbClr val="06427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err="1">
              <a:ln>
                <a:noFill/>
              </a:ln>
              <a:solidFill>
                <a:prstClr val="white"/>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43C87286-DAF3-080E-18C9-A534BADD03D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339581-759F-43B7-B47D-47F906F0E294}" type="slidenum">
              <a:rPr kumimoji="0" lang="en-US" sz="14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pic>
        <p:nvPicPr>
          <p:cNvPr id="3" name="Picture 2">
            <a:extLst>
              <a:ext uri="{FF2B5EF4-FFF2-40B4-BE49-F238E27FC236}">
                <a16:creationId xmlns:a16="http://schemas.microsoft.com/office/drawing/2014/main" id="{ABF33DE4-1437-6B12-0B3E-1F003534A051}"/>
              </a:ext>
            </a:extLst>
          </p:cNvPr>
          <p:cNvPicPr>
            <a:picLocks noChangeAspect="1"/>
          </p:cNvPicPr>
          <p:nvPr/>
        </p:nvPicPr>
        <p:blipFill>
          <a:blip r:embed="rId2"/>
          <a:stretch>
            <a:fillRect/>
          </a:stretch>
        </p:blipFill>
        <p:spPr>
          <a:xfrm>
            <a:off x="1679572" y="322453"/>
            <a:ext cx="8653648" cy="5702343"/>
          </a:xfrm>
          <a:prstGeom prst="rect">
            <a:avLst/>
          </a:prstGeom>
        </p:spPr>
      </p:pic>
      <p:sp>
        <p:nvSpPr>
          <p:cNvPr id="2" name="Flowchart: Process 1">
            <a:extLst>
              <a:ext uri="{FF2B5EF4-FFF2-40B4-BE49-F238E27FC236}">
                <a16:creationId xmlns:a16="http://schemas.microsoft.com/office/drawing/2014/main" id="{35465BDF-1F56-5F1E-9632-8C36B91709C0}"/>
              </a:ext>
            </a:extLst>
          </p:cNvPr>
          <p:cNvSpPr/>
          <p:nvPr/>
        </p:nvSpPr>
        <p:spPr>
          <a:xfrm>
            <a:off x="3239334" y="2591484"/>
            <a:ext cx="673800" cy="174964"/>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
        <p:nvSpPr>
          <p:cNvPr id="6" name="Flowchart: Process 5">
            <a:extLst>
              <a:ext uri="{FF2B5EF4-FFF2-40B4-BE49-F238E27FC236}">
                <a16:creationId xmlns:a16="http://schemas.microsoft.com/office/drawing/2014/main" id="{8D0B41F8-DC26-3DC0-3185-F0548A21682E}"/>
              </a:ext>
            </a:extLst>
          </p:cNvPr>
          <p:cNvSpPr/>
          <p:nvPr/>
        </p:nvSpPr>
        <p:spPr>
          <a:xfrm>
            <a:off x="3239334" y="4140940"/>
            <a:ext cx="426015" cy="127334"/>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pic>
        <p:nvPicPr>
          <p:cNvPr id="8" name="Picture 7">
            <a:extLst>
              <a:ext uri="{FF2B5EF4-FFF2-40B4-BE49-F238E27FC236}">
                <a16:creationId xmlns:a16="http://schemas.microsoft.com/office/drawing/2014/main" id="{840F0E1E-AEA1-A42E-060F-3D8F6886E4E5}"/>
              </a:ext>
            </a:extLst>
          </p:cNvPr>
          <p:cNvPicPr>
            <a:picLocks noChangeAspect="1"/>
          </p:cNvPicPr>
          <p:nvPr/>
        </p:nvPicPr>
        <p:blipFill>
          <a:blip r:embed="rId3"/>
          <a:stretch>
            <a:fillRect/>
          </a:stretch>
        </p:blipFill>
        <p:spPr>
          <a:xfrm>
            <a:off x="283806" y="5760940"/>
            <a:ext cx="1340621" cy="536679"/>
          </a:xfrm>
          <a:prstGeom prst="rect">
            <a:avLst/>
          </a:prstGeom>
        </p:spPr>
      </p:pic>
      <p:sp>
        <p:nvSpPr>
          <p:cNvPr id="9" name="Flowchart: Process 8">
            <a:extLst>
              <a:ext uri="{FF2B5EF4-FFF2-40B4-BE49-F238E27FC236}">
                <a16:creationId xmlns:a16="http://schemas.microsoft.com/office/drawing/2014/main" id="{B57F23F5-7E48-C805-B9C7-51AF20151371}"/>
              </a:ext>
            </a:extLst>
          </p:cNvPr>
          <p:cNvSpPr/>
          <p:nvPr/>
        </p:nvSpPr>
        <p:spPr>
          <a:xfrm>
            <a:off x="3239334" y="3964219"/>
            <a:ext cx="258875" cy="127334"/>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Tree>
    <p:extLst>
      <p:ext uri="{BB962C8B-B14F-4D97-AF65-F5344CB8AC3E}">
        <p14:creationId xmlns:p14="http://schemas.microsoft.com/office/powerpoint/2010/main" val="1958485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D070087-1E2A-0103-E9AF-EE5ED9EDBACB}"/>
              </a:ext>
            </a:extLst>
          </p:cNvPr>
          <p:cNvSpPr/>
          <p:nvPr/>
        </p:nvSpPr>
        <p:spPr>
          <a:xfrm>
            <a:off x="283806" y="6400800"/>
            <a:ext cx="11624388" cy="254190"/>
          </a:xfrm>
          <a:prstGeom prst="rect">
            <a:avLst/>
          </a:prstGeom>
          <a:solidFill>
            <a:srgbClr val="06427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err="1">
              <a:ln>
                <a:noFill/>
              </a:ln>
              <a:solidFill>
                <a:prstClr val="white"/>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43C87286-DAF3-080E-18C9-A534BADD03D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339581-759F-43B7-B47D-47F906F0E294}" type="slidenum">
              <a:rPr kumimoji="0" lang="en-US" sz="14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pic>
        <p:nvPicPr>
          <p:cNvPr id="3" name="Picture 2">
            <a:extLst>
              <a:ext uri="{FF2B5EF4-FFF2-40B4-BE49-F238E27FC236}">
                <a16:creationId xmlns:a16="http://schemas.microsoft.com/office/drawing/2014/main" id="{11343064-141F-DBAE-4B79-C5B80592E7D4}"/>
              </a:ext>
            </a:extLst>
          </p:cNvPr>
          <p:cNvPicPr>
            <a:picLocks noChangeAspect="1"/>
          </p:cNvPicPr>
          <p:nvPr/>
        </p:nvPicPr>
        <p:blipFill rotWithShape="1">
          <a:blip r:embed="rId2"/>
          <a:srcRect l="2721" r="3741"/>
          <a:stretch/>
        </p:blipFill>
        <p:spPr>
          <a:xfrm>
            <a:off x="751641" y="948450"/>
            <a:ext cx="10688715" cy="3322040"/>
          </a:xfrm>
          <a:prstGeom prst="rect">
            <a:avLst/>
          </a:prstGeom>
        </p:spPr>
      </p:pic>
      <p:pic>
        <p:nvPicPr>
          <p:cNvPr id="2" name="Picture 1">
            <a:extLst>
              <a:ext uri="{FF2B5EF4-FFF2-40B4-BE49-F238E27FC236}">
                <a16:creationId xmlns:a16="http://schemas.microsoft.com/office/drawing/2014/main" id="{CBB795C7-1738-41F7-E8AB-4CEF21D7799F}"/>
              </a:ext>
            </a:extLst>
          </p:cNvPr>
          <p:cNvPicPr>
            <a:picLocks noChangeAspect="1"/>
          </p:cNvPicPr>
          <p:nvPr/>
        </p:nvPicPr>
        <p:blipFill>
          <a:blip r:embed="rId3"/>
          <a:stretch>
            <a:fillRect/>
          </a:stretch>
        </p:blipFill>
        <p:spPr>
          <a:xfrm>
            <a:off x="283806" y="5760940"/>
            <a:ext cx="1340621" cy="536679"/>
          </a:xfrm>
          <a:prstGeom prst="rect">
            <a:avLst/>
          </a:prstGeom>
        </p:spPr>
      </p:pic>
      <p:sp>
        <p:nvSpPr>
          <p:cNvPr id="6" name="Speech Bubble: Rectangle with Corners Rounded 5">
            <a:extLst>
              <a:ext uri="{FF2B5EF4-FFF2-40B4-BE49-F238E27FC236}">
                <a16:creationId xmlns:a16="http://schemas.microsoft.com/office/drawing/2014/main" id="{F035918E-D467-C0DF-23A2-31A204C96E65}"/>
              </a:ext>
            </a:extLst>
          </p:cNvPr>
          <p:cNvSpPr/>
          <p:nvPr/>
        </p:nvSpPr>
        <p:spPr>
          <a:xfrm>
            <a:off x="1663258" y="4713508"/>
            <a:ext cx="8865482" cy="801256"/>
          </a:xfrm>
          <a:prstGeom prst="wedgeRoundRectCallout">
            <a:avLst/>
          </a:prstGeom>
          <a:solidFill>
            <a:srgbClr val="EC5A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MMIS does not use information entered in this section. If you need to submit hardcopy attachments, please submit a paper claim.  </a:t>
            </a:r>
          </a:p>
        </p:txBody>
      </p:sp>
    </p:spTree>
    <p:extLst>
      <p:ext uri="{BB962C8B-B14F-4D97-AF65-F5344CB8AC3E}">
        <p14:creationId xmlns:p14="http://schemas.microsoft.com/office/powerpoint/2010/main" val="3584749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D070087-1E2A-0103-E9AF-EE5ED9EDBACB}"/>
              </a:ext>
            </a:extLst>
          </p:cNvPr>
          <p:cNvSpPr/>
          <p:nvPr/>
        </p:nvSpPr>
        <p:spPr>
          <a:xfrm>
            <a:off x="283806" y="6400800"/>
            <a:ext cx="11624388" cy="254190"/>
          </a:xfrm>
          <a:prstGeom prst="rect">
            <a:avLst/>
          </a:prstGeom>
          <a:solidFill>
            <a:srgbClr val="06427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err="1">
              <a:ln>
                <a:noFill/>
              </a:ln>
              <a:solidFill>
                <a:prstClr val="white"/>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43C87286-DAF3-080E-18C9-A534BADD03D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339581-759F-43B7-B47D-47F906F0E294}" type="slidenum">
              <a:rPr kumimoji="0" lang="en-US" sz="14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pic>
        <p:nvPicPr>
          <p:cNvPr id="3" name="Picture 2">
            <a:extLst>
              <a:ext uri="{FF2B5EF4-FFF2-40B4-BE49-F238E27FC236}">
                <a16:creationId xmlns:a16="http://schemas.microsoft.com/office/drawing/2014/main" id="{3AE2F93A-47F7-189D-805F-FA1E42BB8449}"/>
              </a:ext>
            </a:extLst>
          </p:cNvPr>
          <p:cNvPicPr>
            <a:picLocks noChangeAspect="1"/>
          </p:cNvPicPr>
          <p:nvPr/>
        </p:nvPicPr>
        <p:blipFill>
          <a:blip r:embed="rId2"/>
          <a:stretch>
            <a:fillRect/>
          </a:stretch>
        </p:blipFill>
        <p:spPr>
          <a:xfrm>
            <a:off x="954116" y="560381"/>
            <a:ext cx="10086975" cy="4008309"/>
          </a:xfrm>
          <a:prstGeom prst="rect">
            <a:avLst/>
          </a:prstGeom>
        </p:spPr>
      </p:pic>
      <p:sp>
        <p:nvSpPr>
          <p:cNvPr id="2" name="Speech Bubble: Rectangle with Corners Rounded 1">
            <a:extLst>
              <a:ext uri="{FF2B5EF4-FFF2-40B4-BE49-F238E27FC236}">
                <a16:creationId xmlns:a16="http://schemas.microsoft.com/office/drawing/2014/main" id="{62DCA500-1D41-3EAE-4CB2-694B5E2F71AB}"/>
              </a:ext>
            </a:extLst>
          </p:cNvPr>
          <p:cNvSpPr/>
          <p:nvPr/>
        </p:nvSpPr>
        <p:spPr>
          <a:xfrm>
            <a:off x="1663259" y="4736275"/>
            <a:ext cx="8865482" cy="604434"/>
          </a:xfrm>
          <a:prstGeom prst="wedgeRoundRectCallout">
            <a:avLst/>
          </a:prstGeom>
          <a:solidFill>
            <a:srgbClr val="EC5A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If the status states “Not Submitted”, please go back and check for errors.</a:t>
            </a:r>
          </a:p>
        </p:txBody>
      </p:sp>
      <p:pic>
        <p:nvPicPr>
          <p:cNvPr id="6" name="Picture 5">
            <a:extLst>
              <a:ext uri="{FF2B5EF4-FFF2-40B4-BE49-F238E27FC236}">
                <a16:creationId xmlns:a16="http://schemas.microsoft.com/office/drawing/2014/main" id="{4ED6A5CC-669F-2066-F616-C49A864AC7A7}"/>
              </a:ext>
            </a:extLst>
          </p:cNvPr>
          <p:cNvPicPr>
            <a:picLocks noChangeAspect="1"/>
          </p:cNvPicPr>
          <p:nvPr/>
        </p:nvPicPr>
        <p:blipFill>
          <a:blip r:embed="rId3"/>
          <a:stretch>
            <a:fillRect/>
          </a:stretch>
        </p:blipFill>
        <p:spPr>
          <a:xfrm>
            <a:off x="283806" y="5760940"/>
            <a:ext cx="1340621" cy="536679"/>
          </a:xfrm>
          <a:prstGeom prst="rect">
            <a:avLst/>
          </a:prstGeom>
        </p:spPr>
      </p:pic>
    </p:spTree>
    <p:extLst>
      <p:ext uri="{BB962C8B-B14F-4D97-AF65-F5344CB8AC3E}">
        <p14:creationId xmlns:p14="http://schemas.microsoft.com/office/powerpoint/2010/main" val="1393548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D070087-1E2A-0103-E9AF-EE5ED9EDBACB}"/>
              </a:ext>
            </a:extLst>
          </p:cNvPr>
          <p:cNvSpPr/>
          <p:nvPr/>
        </p:nvSpPr>
        <p:spPr>
          <a:xfrm>
            <a:off x="283806" y="6400800"/>
            <a:ext cx="11624388" cy="254190"/>
          </a:xfrm>
          <a:prstGeom prst="rect">
            <a:avLst/>
          </a:prstGeom>
          <a:solidFill>
            <a:srgbClr val="06427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err="1">
              <a:ln>
                <a:noFill/>
              </a:ln>
              <a:solidFill>
                <a:prstClr val="white"/>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43C87286-DAF3-080E-18C9-A534BADD03D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339581-759F-43B7-B47D-47F906F0E294}" type="slidenum">
              <a:rPr kumimoji="0" lang="en-US" sz="14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pic>
        <p:nvPicPr>
          <p:cNvPr id="3" name="Picture 2">
            <a:extLst>
              <a:ext uri="{FF2B5EF4-FFF2-40B4-BE49-F238E27FC236}">
                <a16:creationId xmlns:a16="http://schemas.microsoft.com/office/drawing/2014/main" id="{7B01A926-5E75-699D-869A-F315BF8740FC}"/>
              </a:ext>
            </a:extLst>
          </p:cNvPr>
          <p:cNvPicPr>
            <a:picLocks noChangeAspect="1"/>
          </p:cNvPicPr>
          <p:nvPr/>
        </p:nvPicPr>
        <p:blipFill>
          <a:blip r:embed="rId2"/>
          <a:stretch>
            <a:fillRect/>
          </a:stretch>
        </p:blipFill>
        <p:spPr>
          <a:xfrm>
            <a:off x="1274639" y="255722"/>
            <a:ext cx="9642722" cy="5368466"/>
          </a:xfrm>
          <a:prstGeom prst="rect">
            <a:avLst/>
          </a:prstGeom>
        </p:spPr>
      </p:pic>
      <p:sp>
        <p:nvSpPr>
          <p:cNvPr id="2" name="Flowchart: Process 1">
            <a:extLst>
              <a:ext uri="{FF2B5EF4-FFF2-40B4-BE49-F238E27FC236}">
                <a16:creationId xmlns:a16="http://schemas.microsoft.com/office/drawing/2014/main" id="{EC7622AE-6958-592B-BB11-8630DE82F873}"/>
              </a:ext>
            </a:extLst>
          </p:cNvPr>
          <p:cNvSpPr/>
          <p:nvPr/>
        </p:nvSpPr>
        <p:spPr>
          <a:xfrm>
            <a:off x="2445121" y="1419791"/>
            <a:ext cx="960895" cy="139485"/>
          </a:xfrm>
          <a:prstGeom prst="flowChartProcess">
            <a:avLst/>
          </a:prstGeom>
          <a:solidFill>
            <a:srgbClr val="C5DAFB"/>
          </a:solidFill>
          <a:ln>
            <a:solidFill>
              <a:srgbClr val="C5DA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
        <p:nvSpPr>
          <p:cNvPr id="7" name="Speech Bubble: Rectangle with Corners Rounded 6">
            <a:extLst>
              <a:ext uri="{FF2B5EF4-FFF2-40B4-BE49-F238E27FC236}">
                <a16:creationId xmlns:a16="http://schemas.microsoft.com/office/drawing/2014/main" id="{EF7AB817-478E-6878-30D8-38B4CBDF24EF}"/>
              </a:ext>
            </a:extLst>
          </p:cNvPr>
          <p:cNvSpPr/>
          <p:nvPr/>
        </p:nvSpPr>
        <p:spPr>
          <a:xfrm>
            <a:off x="1836066" y="5540089"/>
            <a:ext cx="8519867" cy="441701"/>
          </a:xfrm>
          <a:prstGeom prst="wedgeRoundRectCallout">
            <a:avLst/>
          </a:prstGeom>
          <a:solidFill>
            <a:srgbClr val="EC5A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If the Claim Status shows “Paid” then the claim will be in a paid status.</a:t>
            </a:r>
          </a:p>
        </p:txBody>
      </p:sp>
      <p:pic>
        <p:nvPicPr>
          <p:cNvPr id="6" name="Picture 5">
            <a:extLst>
              <a:ext uri="{FF2B5EF4-FFF2-40B4-BE49-F238E27FC236}">
                <a16:creationId xmlns:a16="http://schemas.microsoft.com/office/drawing/2014/main" id="{53A90191-20E9-1C77-296E-269625855BC0}"/>
              </a:ext>
            </a:extLst>
          </p:cNvPr>
          <p:cNvPicPr>
            <a:picLocks noChangeAspect="1"/>
          </p:cNvPicPr>
          <p:nvPr/>
        </p:nvPicPr>
        <p:blipFill>
          <a:blip r:embed="rId3"/>
          <a:stretch>
            <a:fillRect/>
          </a:stretch>
        </p:blipFill>
        <p:spPr>
          <a:xfrm>
            <a:off x="283806" y="5760940"/>
            <a:ext cx="1340621" cy="536679"/>
          </a:xfrm>
          <a:prstGeom prst="rect">
            <a:avLst/>
          </a:prstGeom>
        </p:spPr>
      </p:pic>
      <p:sp>
        <p:nvSpPr>
          <p:cNvPr id="8" name="Flowchart: Process 7">
            <a:extLst>
              <a:ext uri="{FF2B5EF4-FFF2-40B4-BE49-F238E27FC236}">
                <a16:creationId xmlns:a16="http://schemas.microsoft.com/office/drawing/2014/main" id="{B0923ACB-7413-5EA9-363E-B9ACB7FF648E}"/>
              </a:ext>
            </a:extLst>
          </p:cNvPr>
          <p:cNvSpPr/>
          <p:nvPr/>
        </p:nvSpPr>
        <p:spPr>
          <a:xfrm>
            <a:off x="2445121" y="1233811"/>
            <a:ext cx="960895" cy="325465"/>
          </a:xfrm>
          <a:prstGeom prst="flowChartProcess">
            <a:avLst/>
          </a:prstGeom>
          <a:solidFill>
            <a:srgbClr val="C5DAFB"/>
          </a:solidFill>
          <a:ln>
            <a:solidFill>
              <a:srgbClr val="C5DA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accent6">
                    <a:lumMod val="10000"/>
                  </a:schemeClr>
                </a:solidFill>
              </a:rPr>
              <a:t>XXXXXXXXXX</a:t>
            </a:r>
          </a:p>
        </p:txBody>
      </p:sp>
    </p:spTree>
    <p:extLst>
      <p:ext uri="{BB962C8B-B14F-4D97-AF65-F5344CB8AC3E}">
        <p14:creationId xmlns:p14="http://schemas.microsoft.com/office/powerpoint/2010/main" val="3566553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D070087-1E2A-0103-E9AF-EE5ED9EDBACB}"/>
              </a:ext>
            </a:extLst>
          </p:cNvPr>
          <p:cNvSpPr/>
          <p:nvPr/>
        </p:nvSpPr>
        <p:spPr>
          <a:xfrm>
            <a:off x="283806" y="6400800"/>
            <a:ext cx="11624388" cy="254190"/>
          </a:xfrm>
          <a:prstGeom prst="rect">
            <a:avLst/>
          </a:prstGeom>
          <a:solidFill>
            <a:srgbClr val="06427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err="1">
              <a:ln>
                <a:noFill/>
              </a:ln>
              <a:solidFill>
                <a:prstClr val="white"/>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43C87286-DAF3-080E-18C9-A534BADD03D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339581-759F-43B7-B47D-47F906F0E294}" type="slidenum">
              <a:rPr kumimoji="0" lang="en-US" sz="14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pic>
        <p:nvPicPr>
          <p:cNvPr id="6" name="Picture 5">
            <a:extLst>
              <a:ext uri="{FF2B5EF4-FFF2-40B4-BE49-F238E27FC236}">
                <a16:creationId xmlns:a16="http://schemas.microsoft.com/office/drawing/2014/main" id="{249327B9-56E3-E2B6-D57E-FD4C640AEDD6}"/>
              </a:ext>
            </a:extLst>
          </p:cNvPr>
          <p:cNvPicPr>
            <a:picLocks noChangeAspect="1"/>
          </p:cNvPicPr>
          <p:nvPr/>
        </p:nvPicPr>
        <p:blipFill>
          <a:blip r:embed="rId2"/>
          <a:stretch>
            <a:fillRect/>
          </a:stretch>
        </p:blipFill>
        <p:spPr>
          <a:xfrm>
            <a:off x="1063322" y="492166"/>
            <a:ext cx="9895674" cy="4249251"/>
          </a:xfrm>
          <a:prstGeom prst="rect">
            <a:avLst/>
          </a:prstGeom>
        </p:spPr>
      </p:pic>
      <p:sp>
        <p:nvSpPr>
          <p:cNvPr id="2" name="Flowchart: Process 1">
            <a:extLst>
              <a:ext uri="{FF2B5EF4-FFF2-40B4-BE49-F238E27FC236}">
                <a16:creationId xmlns:a16="http://schemas.microsoft.com/office/drawing/2014/main" id="{CD1305B8-7C13-12EB-0205-B79D1D2A6FA7}"/>
              </a:ext>
            </a:extLst>
          </p:cNvPr>
          <p:cNvSpPr/>
          <p:nvPr/>
        </p:nvSpPr>
        <p:spPr>
          <a:xfrm>
            <a:off x="2290437" y="1411551"/>
            <a:ext cx="1065321" cy="215444"/>
          </a:xfrm>
          <a:prstGeom prst="flowChartProcess">
            <a:avLst/>
          </a:prstGeom>
          <a:solidFill>
            <a:srgbClr val="C6D9FA"/>
          </a:solidFill>
          <a:ln>
            <a:solidFill>
              <a:srgbClr val="C6D9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a:solidFill>
                  <a:schemeClr val="accent6">
                    <a:lumMod val="10000"/>
                  </a:schemeClr>
                </a:solidFill>
              </a:rPr>
              <a:t>XXXXXXXXXXX</a:t>
            </a:r>
          </a:p>
        </p:txBody>
      </p:sp>
      <p:pic>
        <p:nvPicPr>
          <p:cNvPr id="3" name="Picture 2">
            <a:extLst>
              <a:ext uri="{FF2B5EF4-FFF2-40B4-BE49-F238E27FC236}">
                <a16:creationId xmlns:a16="http://schemas.microsoft.com/office/drawing/2014/main" id="{B5AE7C68-EE62-A620-D786-5EEC1EAF4D87}"/>
              </a:ext>
            </a:extLst>
          </p:cNvPr>
          <p:cNvPicPr>
            <a:picLocks noChangeAspect="1"/>
          </p:cNvPicPr>
          <p:nvPr/>
        </p:nvPicPr>
        <p:blipFill>
          <a:blip r:embed="rId3"/>
          <a:stretch>
            <a:fillRect/>
          </a:stretch>
        </p:blipFill>
        <p:spPr>
          <a:xfrm>
            <a:off x="283806" y="5772728"/>
            <a:ext cx="1340621" cy="482270"/>
          </a:xfrm>
          <a:prstGeom prst="rect">
            <a:avLst/>
          </a:prstGeom>
        </p:spPr>
      </p:pic>
      <p:sp>
        <p:nvSpPr>
          <p:cNvPr id="7" name="TextBox 6">
            <a:extLst>
              <a:ext uri="{FF2B5EF4-FFF2-40B4-BE49-F238E27FC236}">
                <a16:creationId xmlns:a16="http://schemas.microsoft.com/office/drawing/2014/main" id="{CCB6D39C-1A8A-FA7A-A2E3-F8E58CC2798B}"/>
              </a:ext>
            </a:extLst>
          </p:cNvPr>
          <p:cNvSpPr txBox="1"/>
          <p:nvPr/>
        </p:nvSpPr>
        <p:spPr>
          <a:xfrm>
            <a:off x="2290438" y="1677878"/>
            <a:ext cx="1882068" cy="215444"/>
          </a:xfrm>
          <a:prstGeom prst="rect">
            <a:avLst/>
          </a:prstGeom>
          <a:solidFill>
            <a:srgbClr val="C6D9FA"/>
          </a:solidFill>
          <a:ln>
            <a:solidFill>
              <a:srgbClr val="C6D9FA"/>
            </a:solidFill>
          </a:ln>
        </p:spPr>
        <p:txBody>
          <a:bodyPr wrap="square" rtlCol="0">
            <a:spAutoFit/>
          </a:bodyPr>
          <a:lstStyle/>
          <a:p>
            <a:pPr algn="l"/>
            <a:r>
              <a:rPr lang="en-US" sz="800" dirty="0"/>
              <a:t>XX/XX/XXXX</a:t>
            </a:r>
          </a:p>
        </p:txBody>
      </p:sp>
    </p:spTree>
    <p:extLst>
      <p:ext uri="{BB962C8B-B14F-4D97-AF65-F5344CB8AC3E}">
        <p14:creationId xmlns:p14="http://schemas.microsoft.com/office/powerpoint/2010/main" val="3462907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F3177-5AD5-B080-61AF-3FA1134F8417}"/>
              </a:ext>
            </a:extLst>
          </p:cNvPr>
          <p:cNvSpPr>
            <a:spLocks noGrp="1"/>
          </p:cNvSpPr>
          <p:nvPr>
            <p:ph type="title"/>
          </p:nvPr>
        </p:nvSpPr>
        <p:spPr>
          <a:xfrm>
            <a:off x="635000" y="0"/>
            <a:ext cx="11091943" cy="1226040"/>
          </a:xfrm>
        </p:spPr>
        <p:txBody>
          <a:bodyPr anchor="ctr"/>
          <a:lstStyle/>
          <a:p>
            <a:r>
              <a:rPr lang="en-US" dirty="0"/>
              <a:t>Claim Status: SUSPENDED</a:t>
            </a:r>
          </a:p>
        </p:txBody>
      </p:sp>
      <p:sp>
        <p:nvSpPr>
          <p:cNvPr id="3" name="Content Placeholder 2">
            <a:extLst>
              <a:ext uri="{FF2B5EF4-FFF2-40B4-BE49-F238E27FC236}">
                <a16:creationId xmlns:a16="http://schemas.microsoft.com/office/drawing/2014/main" id="{2742F128-B329-EC39-96A5-6A4C393FE4E1}"/>
              </a:ext>
            </a:extLst>
          </p:cNvPr>
          <p:cNvSpPr>
            <a:spLocks noGrp="1"/>
          </p:cNvSpPr>
          <p:nvPr>
            <p:ph idx="1"/>
          </p:nvPr>
        </p:nvSpPr>
        <p:spPr/>
        <p:txBody>
          <a:bodyPr/>
          <a:lstStyle/>
          <a:p>
            <a:pPr marL="0" indent="0">
              <a:buNone/>
            </a:pPr>
            <a:r>
              <a:rPr lang="en-US" dirty="0"/>
              <a:t>• You cannot take any action on a suspended claim. </a:t>
            </a:r>
          </a:p>
          <a:p>
            <a:pPr marL="0" indent="0">
              <a:buNone/>
            </a:pPr>
            <a:r>
              <a:rPr lang="en-US" dirty="0"/>
              <a:t>• OHA staff will give the claim a Paid or Denied status after internal review. </a:t>
            </a:r>
          </a:p>
          <a:p>
            <a:pPr marL="0" indent="0">
              <a:buNone/>
            </a:pPr>
            <a:r>
              <a:rPr lang="en-US" dirty="0"/>
              <a:t>• The review should not take longer than 30 days.</a:t>
            </a:r>
          </a:p>
        </p:txBody>
      </p:sp>
      <p:sp>
        <p:nvSpPr>
          <p:cNvPr id="4" name="Slide Number Placeholder 3">
            <a:extLst>
              <a:ext uri="{FF2B5EF4-FFF2-40B4-BE49-F238E27FC236}">
                <a16:creationId xmlns:a16="http://schemas.microsoft.com/office/drawing/2014/main" id="{68DF083C-58BE-65AC-54A0-2049A4ACAB84}"/>
              </a:ext>
            </a:extLst>
          </p:cNvPr>
          <p:cNvSpPr>
            <a:spLocks noGrp="1"/>
          </p:cNvSpPr>
          <p:nvPr>
            <p:ph type="sldNum" sz="quarter" idx="10"/>
          </p:nvPr>
        </p:nvSpPr>
        <p:spPr/>
        <p:txBody>
          <a:bodyPr/>
          <a:lstStyle/>
          <a:p>
            <a:fld id="{58339581-759F-43B7-B47D-47F906F0E294}" type="slidenum">
              <a:rPr lang="en-US" smtClean="0"/>
              <a:pPr/>
              <a:t>46</a:t>
            </a:fld>
            <a:endParaRPr lang="en-US" dirty="0"/>
          </a:p>
        </p:txBody>
      </p:sp>
      <p:pic>
        <p:nvPicPr>
          <p:cNvPr id="6" name="Picture 5">
            <a:extLst>
              <a:ext uri="{FF2B5EF4-FFF2-40B4-BE49-F238E27FC236}">
                <a16:creationId xmlns:a16="http://schemas.microsoft.com/office/drawing/2014/main" id="{E21B5963-BC78-85A8-1D81-F0A850062AA7}"/>
              </a:ext>
            </a:extLst>
          </p:cNvPr>
          <p:cNvPicPr>
            <a:picLocks noChangeAspect="1"/>
          </p:cNvPicPr>
          <p:nvPr/>
        </p:nvPicPr>
        <p:blipFill>
          <a:blip r:embed="rId2"/>
          <a:stretch>
            <a:fillRect/>
          </a:stretch>
        </p:blipFill>
        <p:spPr>
          <a:xfrm>
            <a:off x="954116" y="3451863"/>
            <a:ext cx="10097909" cy="2076740"/>
          </a:xfrm>
          <a:prstGeom prst="rect">
            <a:avLst/>
          </a:prstGeom>
        </p:spPr>
      </p:pic>
      <p:pic>
        <p:nvPicPr>
          <p:cNvPr id="7" name="Picture 6">
            <a:extLst>
              <a:ext uri="{FF2B5EF4-FFF2-40B4-BE49-F238E27FC236}">
                <a16:creationId xmlns:a16="http://schemas.microsoft.com/office/drawing/2014/main" id="{CD3D7104-D60C-4DDC-6185-C28C2440AAAF}"/>
              </a:ext>
            </a:extLst>
          </p:cNvPr>
          <p:cNvPicPr>
            <a:picLocks noChangeAspect="1"/>
          </p:cNvPicPr>
          <p:nvPr/>
        </p:nvPicPr>
        <p:blipFill>
          <a:blip r:embed="rId3"/>
          <a:stretch>
            <a:fillRect/>
          </a:stretch>
        </p:blipFill>
        <p:spPr>
          <a:xfrm>
            <a:off x="283806" y="5760940"/>
            <a:ext cx="1340621" cy="536679"/>
          </a:xfrm>
          <a:prstGeom prst="rect">
            <a:avLst/>
          </a:prstGeom>
        </p:spPr>
      </p:pic>
      <p:sp>
        <p:nvSpPr>
          <p:cNvPr id="5" name="Rectangle 4">
            <a:extLst>
              <a:ext uri="{FF2B5EF4-FFF2-40B4-BE49-F238E27FC236}">
                <a16:creationId xmlns:a16="http://schemas.microsoft.com/office/drawing/2014/main" id="{3C174188-CF45-FEDB-8A4F-978B8460C50D}"/>
              </a:ext>
            </a:extLst>
          </p:cNvPr>
          <p:cNvSpPr/>
          <p:nvPr/>
        </p:nvSpPr>
        <p:spPr>
          <a:xfrm>
            <a:off x="2530136" y="4101483"/>
            <a:ext cx="1447060" cy="159798"/>
          </a:xfrm>
          <a:prstGeom prst="rect">
            <a:avLst/>
          </a:prstGeom>
          <a:solidFill>
            <a:srgbClr val="C5DAFB"/>
          </a:solidFill>
          <a:ln>
            <a:solidFill>
              <a:srgbClr val="C5DA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XXXXXXXXXX</a:t>
            </a:r>
          </a:p>
        </p:txBody>
      </p:sp>
    </p:spTree>
    <p:extLst>
      <p:ext uri="{BB962C8B-B14F-4D97-AF65-F5344CB8AC3E}">
        <p14:creationId xmlns:p14="http://schemas.microsoft.com/office/powerpoint/2010/main" val="400040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BB579-F3CD-B287-CF55-819EBDEF6691}"/>
              </a:ext>
            </a:extLst>
          </p:cNvPr>
          <p:cNvSpPr>
            <a:spLocks noGrp="1"/>
          </p:cNvSpPr>
          <p:nvPr>
            <p:ph type="title"/>
          </p:nvPr>
        </p:nvSpPr>
        <p:spPr>
          <a:xfrm>
            <a:off x="635000" y="387269"/>
            <a:ext cx="11180188" cy="825500"/>
          </a:xfrm>
        </p:spPr>
        <p:txBody>
          <a:bodyPr/>
          <a:lstStyle/>
          <a:p>
            <a:pPr algn="ctr"/>
            <a:r>
              <a:rPr lang="en-US" sz="3600" b="1" dirty="0">
                <a:solidFill>
                  <a:srgbClr val="002060"/>
                </a:solidFill>
                <a:latin typeface="Arial" panose="020B0604020202020204" pitchFamily="34" charset="0"/>
                <a:cs typeface="Arial" panose="020B0604020202020204" pitchFamily="34" charset="0"/>
              </a:rPr>
              <a:t>Need Further Assistance?</a:t>
            </a:r>
            <a:endParaRPr lang="en-US" sz="3600" dirty="0"/>
          </a:p>
        </p:txBody>
      </p:sp>
      <p:sp>
        <p:nvSpPr>
          <p:cNvPr id="3" name="Content Placeholder 2">
            <a:extLst>
              <a:ext uri="{FF2B5EF4-FFF2-40B4-BE49-F238E27FC236}">
                <a16:creationId xmlns:a16="http://schemas.microsoft.com/office/drawing/2014/main" id="{946B8E9C-C2FE-ABBF-FAC6-D18A747976B5}"/>
              </a:ext>
            </a:extLst>
          </p:cNvPr>
          <p:cNvSpPr>
            <a:spLocks noGrp="1"/>
          </p:cNvSpPr>
          <p:nvPr>
            <p:ph idx="1"/>
          </p:nvPr>
        </p:nvSpPr>
        <p:spPr>
          <a:xfrm>
            <a:off x="635000" y="1300899"/>
            <a:ext cx="10922000" cy="5169832"/>
          </a:xfrm>
        </p:spPr>
        <p:txBody>
          <a:bodyPr>
            <a:normAutofit fontScale="70000" lnSpcReduction="20000"/>
          </a:bodyPr>
          <a:lstStyle/>
          <a:p>
            <a:pPr marL="0" indent="0" algn="ctr">
              <a:buNone/>
            </a:pPr>
            <a:r>
              <a:rPr lang="en-US" sz="3200" b="1" dirty="0">
                <a:solidFill>
                  <a:srgbClr val="005595"/>
                </a:solidFill>
              </a:rPr>
              <a:t>Provider Services Unit: </a:t>
            </a:r>
          </a:p>
          <a:p>
            <a:pPr marL="0" indent="0" algn="ctr">
              <a:buNone/>
            </a:pPr>
            <a:r>
              <a:rPr lang="en-US" sz="3200" dirty="0">
                <a:solidFill>
                  <a:srgbClr val="005595"/>
                </a:solidFill>
              </a:rPr>
              <a:t>800-336-6016, option 5</a:t>
            </a:r>
          </a:p>
          <a:p>
            <a:pPr marL="0" indent="0" algn="ctr">
              <a:buNone/>
            </a:pPr>
            <a:endParaRPr lang="en-US" sz="3200" dirty="0">
              <a:solidFill>
                <a:srgbClr val="005595"/>
              </a:solidFill>
            </a:endParaRPr>
          </a:p>
          <a:p>
            <a:pPr marL="0" indent="0" algn="ctr">
              <a:buNone/>
            </a:pPr>
            <a:r>
              <a:rPr lang="en-US" sz="3200" b="1" dirty="0">
                <a:solidFill>
                  <a:srgbClr val="005595"/>
                </a:solidFill>
              </a:rPr>
              <a:t>MMIS Provider Portal Link: </a:t>
            </a:r>
          </a:p>
          <a:p>
            <a:pPr marL="0" indent="0" algn="ctr">
              <a:buNone/>
            </a:pPr>
            <a:r>
              <a:rPr lang="en-US" sz="3200" b="1" dirty="0">
                <a:solidFill>
                  <a:srgbClr val="005595"/>
                </a:solidFill>
                <a:hlinkClick r:id="rId2"/>
              </a:rPr>
              <a:t>www.or-medicaid.gov</a:t>
            </a:r>
            <a:endParaRPr lang="en-US" sz="3200" b="1" dirty="0">
              <a:solidFill>
                <a:srgbClr val="005595"/>
              </a:solidFill>
            </a:endParaRPr>
          </a:p>
          <a:p>
            <a:pPr marL="0" indent="0" algn="ctr">
              <a:buNone/>
            </a:pPr>
            <a:endParaRPr lang="en-US" sz="3200" dirty="0">
              <a:solidFill>
                <a:srgbClr val="005595"/>
              </a:solidFill>
            </a:endParaRPr>
          </a:p>
          <a:p>
            <a:pPr marL="0" indent="0" algn="ctr">
              <a:buNone/>
            </a:pPr>
            <a:r>
              <a:rPr lang="en-US" sz="3200" b="1" dirty="0">
                <a:solidFill>
                  <a:srgbClr val="005595"/>
                </a:solidFill>
              </a:rPr>
              <a:t>Claims Billing Slides Link: </a:t>
            </a:r>
          </a:p>
          <a:p>
            <a:pPr marL="0" indent="0" algn="ctr">
              <a:buNone/>
            </a:pPr>
            <a:r>
              <a:rPr lang="en-US" sz="3200" b="1" dirty="0">
                <a:solidFill>
                  <a:srgbClr val="005595"/>
                </a:solidFill>
                <a:hlinkClick r:id="rId3"/>
              </a:rPr>
              <a:t>www.oregon.gov/oha/HSD/OHP/Tools/Submit-Professional-Claims.pdf</a:t>
            </a:r>
            <a:endParaRPr lang="en-US" sz="3200" b="1" dirty="0">
              <a:solidFill>
                <a:srgbClr val="005595"/>
              </a:solidFill>
            </a:endParaRPr>
          </a:p>
          <a:p>
            <a:pPr marL="0" indent="0" algn="ctr">
              <a:buNone/>
            </a:pPr>
            <a:endParaRPr lang="en-US" sz="3200" b="1" dirty="0">
              <a:solidFill>
                <a:srgbClr val="005595"/>
              </a:solidFill>
            </a:endParaRPr>
          </a:p>
          <a:p>
            <a:pPr marL="0" indent="0" algn="ctr">
              <a:buNone/>
            </a:pPr>
            <a:r>
              <a:rPr lang="en-US" sz="3200" b="1" dirty="0">
                <a:solidFill>
                  <a:srgbClr val="005595"/>
                </a:solidFill>
              </a:rPr>
              <a:t>Eligibility Manual Link:  </a:t>
            </a:r>
          </a:p>
          <a:p>
            <a:pPr marL="0" indent="0" algn="ctr">
              <a:buNone/>
            </a:pPr>
            <a:r>
              <a:rPr lang="en-US" sz="3200" b="1" u="sng" dirty="0">
                <a:solidFill>
                  <a:schemeClr val="tx2">
                    <a:lumMod val="75000"/>
                    <a:lumOff val="25000"/>
                  </a:schemeClr>
                </a:solidFill>
              </a:rPr>
              <a:t>www.oregon.gov/oha/HSD/OHP/tools/Portal-Eligibility-Enrollment.pdf</a:t>
            </a:r>
          </a:p>
          <a:p>
            <a:pPr marL="0" indent="0" algn="ctr">
              <a:buNone/>
            </a:pPr>
            <a:endParaRPr lang="en-US" sz="3200" dirty="0"/>
          </a:p>
          <a:p>
            <a:pPr marL="0" indent="0" algn="ctr">
              <a:buNone/>
            </a:pPr>
            <a:r>
              <a:rPr lang="en-US" sz="3200" b="1" dirty="0">
                <a:solidFill>
                  <a:srgbClr val="005595"/>
                </a:solidFill>
              </a:rPr>
              <a:t>Resources for Providers</a:t>
            </a:r>
            <a:r>
              <a:rPr lang="en-US" sz="3200" dirty="0">
                <a:solidFill>
                  <a:srgbClr val="005595"/>
                </a:solidFill>
              </a:rPr>
              <a:t>:  </a:t>
            </a:r>
          </a:p>
          <a:p>
            <a:pPr marL="0" indent="0" algn="ctr">
              <a:buNone/>
            </a:pPr>
            <a:r>
              <a:rPr lang="en-US" sz="3200" b="1" dirty="0">
                <a:solidFill>
                  <a:srgbClr val="005595"/>
                </a:solidFill>
                <a:hlinkClick r:id="rId4"/>
              </a:rPr>
              <a:t>www.OHP.Oregon.gov/Providers</a:t>
            </a:r>
            <a:r>
              <a:rPr lang="en-US" sz="3200" b="1" dirty="0">
                <a:solidFill>
                  <a:srgbClr val="005595"/>
                </a:solidFill>
              </a:rPr>
              <a:t>	 </a:t>
            </a:r>
          </a:p>
          <a:p>
            <a:endParaRPr lang="en-US" dirty="0"/>
          </a:p>
        </p:txBody>
      </p:sp>
      <p:sp>
        <p:nvSpPr>
          <p:cNvPr id="4" name="Slide Number Placeholder 3">
            <a:extLst>
              <a:ext uri="{FF2B5EF4-FFF2-40B4-BE49-F238E27FC236}">
                <a16:creationId xmlns:a16="http://schemas.microsoft.com/office/drawing/2014/main" id="{53B1DF88-CD76-2399-A9A9-53ADBACC63A6}"/>
              </a:ext>
            </a:extLst>
          </p:cNvPr>
          <p:cNvSpPr>
            <a:spLocks noGrp="1"/>
          </p:cNvSpPr>
          <p:nvPr>
            <p:ph type="sldNum" sz="quarter" idx="10"/>
          </p:nvPr>
        </p:nvSpPr>
        <p:spPr/>
        <p:txBody>
          <a:bodyPr/>
          <a:lstStyle/>
          <a:p>
            <a:fld id="{58339581-759F-43B7-B47D-47F906F0E294}" type="slidenum">
              <a:rPr lang="en-US" smtClean="0"/>
              <a:pPr/>
              <a:t>47</a:t>
            </a:fld>
            <a:endParaRPr lang="en-US" dirty="0"/>
          </a:p>
        </p:txBody>
      </p:sp>
      <p:pic>
        <p:nvPicPr>
          <p:cNvPr id="6" name="Picture 5">
            <a:extLst>
              <a:ext uri="{FF2B5EF4-FFF2-40B4-BE49-F238E27FC236}">
                <a16:creationId xmlns:a16="http://schemas.microsoft.com/office/drawing/2014/main" id="{7439877F-BE5B-B51F-9BDC-9D6E7DAD245B}"/>
              </a:ext>
            </a:extLst>
          </p:cNvPr>
          <p:cNvPicPr>
            <a:picLocks noChangeAspect="1"/>
          </p:cNvPicPr>
          <p:nvPr/>
        </p:nvPicPr>
        <p:blipFill>
          <a:blip r:embed="rId5"/>
          <a:stretch>
            <a:fillRect/>
          </a:stretch>
        </p:blipFill>
        <p:spPr>
          <a:xfrm>
            <a:off x="283806" y="5760940"/>
            <a:ext cx="1340621" cy="536679"/>
          </a:xfrm>
          <a:prstGeom prst="rect">
            <a:avLst/>
          </a:prstGeom>
        </p:spPr>
      </p:pic>
    </p:spTree>
    <p:extLst>
      <p:ext uri="{BB962C8B-B14F-4D97-AF65-F5344CB8AC3E}">
        <p14:creationId xmlns:p14="http://schemas.microsoft.com/office/powerpoint/2010/main" val="252181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CCA20-4343-D07D-090F-2D9AC14BC42D}"/>
              </a:ext>
            </a:extLst>
          </p:cNvPr>
          <p:cNvSpPr>
            <a:spLocks noGrp="1"/>
          </p:cNvSpPr>
          <p:nvPr>
            <p:ph type="title"/>
          </p:nvPr>
        </p:nvSpPr>
        <p:spPr>
          <a:xfrm>
            <a:off x="635001" y="0"/>
            <a:ext cx="11073090" cy="1226040"/>
          </a:xfrm>
        </p:spPr>
        <p:txBody>
          <a:bodyPr anchor="ctr"/>
          <a:lstStyle/>
          <a:p>
            <a:pPr algn="ctr"/>
            <a:r>
              <a:rPr lang="en-US" sz="3200" b="1" dirty="0">
                <a:solidFill>
                  <a:srgbClr val="002060"/>
                </a:solidFill>
                <a:latin typeface="Arial" panose="020B0604020202020204" pitchFamily="34" charset="0"/>
                <a:cs typeface="Arial" panose="020B0604020202020204" pitchFamily="34" charset="0"/>
              </a:rPr>
              <a:t>What if the member has a CCO and not Open Card/FFS?</a:t>
            </a:r>
            <a:endParaRPr lang="en-US" b="0" dirty="0"/>
          </a:p>
        </p:txBody>
      </p:sp>
      <p:sp>
        <p:nvSpPr>
          <p:cNvPr id="3" name="Content Placeholder 2">
            <a:extLst>
              <a:ext uri="{FF2B5EF4-FFF2-40B4-BE49-F238E27FC236}">
                <a16:creationId xmlns:a16="http://schemas.microsoft.com/office/drawing/2014/main" id="{78501654-9ECD-D255-6C35-D6CA2FA84564}"/>
              </a:ext>
            </a:extLst>
          </p:cNvPr>
          <p:cNvSpPr>
            <a:spLocks noGrp="1"/>
          </p:cNvSpPr>
          <p:nvPr>
            <p:ph idx="1"/>
          </p:nvPr>
        </p:nvSpPr>
        <p:spPr/>
        <p:txBody>
          <a:bodyPr/>
          <a:lstStyle/>
          <a:p>
            <a:r>
              <a:rPr lang="en-US" dirty="0"/>
              <a:t>The provider will need to contact the CCO directly for guidance. </a:t>
            </a:r>
          </a:p>
          <a:p>
            <a:endParaRPr lang="en-US" dirty="0"/>
          </a:p>
          <a:p>
            <a:r>
              <a:rPr lang="en-US" dirty="0"/>
              <a:t>For more information on how to contact the CCOs, click </a:t>
            </a:r>
            <a:r>
              <a:rPr lang="en-US" dirty="0">
                <a:hlinkClick r:id="rId2"/>
              </a:rPr>
              <a:t>here</a:t>
            </a:r>
            <a:r>
              <a:rPr lang="en-US" dirty="0"/>
              <a:t>. </a:t>
            </a:r>
          </a:p>
        </p:txBody>
      </p:sp>
      <p:sp>
        <p:nvSpPr>
          <p:cNvPr id="4" name="Slide Number Placeholder 3">
            <a:extLst>
              <a:ext uri="{FF2B5EF4-FFF2-40B4-BE49-F238E27FC236}">
                <a16:creationId xmlns:a16="http://schemas.microsoft.com/office/drawing/2014/main" id="{01D9BAAA-1533-388E-7CBB-8454B88F331C}"/>
              </a:ext>
            </a:extLst>
          </p:cNvPr>
          <p:cNvSpPr>
            <a:spLocks noGrp="1"/>
          </p:cNvSpPr>
          <p:nvPr>
            <p:ph type="sldNum" sz="quarter" idx="10"/>
          </p:nvPr>
        </p:nvSpPr>
        <p:spPr/>
        <p:txBody>
          <a:bodyPr/>
          <a:lstStyle/>
          <a:p>
            <a:fld id="{58339581-759F-43B7-B47D-47F906F0E294}" type="slidenum">
              <a:rPr lang="en-US" smtClean="0"/>
              <a:pPr/>
              <a:t>48</a:t>
            </a:fld>
            <a:endParaRPr lang="en-US" dirty="0"/>
          </a:p>
        </p:txBody>
      </p:sp>
      <p:pic>
        <p:nvPicPr>
          <p:cNvPr id="5" name="Picture 4">
            <a:extLst>
              <a:ext uri="{FF2B5EF4-FFF2-40B4-BE49-F238E27FC236}">
                <a16:creationId xmlns:a16="http://schemas.microsoft.com/office/drawing/2014/main" id="{DADA73BC-F333-2CED-E5F5-4C30832DFBBE}"/>
              </a:ext>
            </a:extLst>
          </p:cNvPr>
          <p:cNvPicPr>
            <a:picLocks noChangeAspect="1"/>
          </p:cNvPicPr>
          <p:nvPr/>
        </p:nvPicPr>
        <p:blipFill>
          <a:blip r:embed="rId3"/>
          <a:stretch>
            <a:fillRect/>
          </a:stretch>
        </p:blipFill>
        <p:spPr>
          <a:xfrm>
            <a:off x="428683" y="5528603"/>
            <a:ext cx="1464772" cy="857401"/>
          </a:xfrm>
          <a:prstGeom prst="rect">
            <a:avLst/>
          </a:prstGeom>
        </p:spPr>
      </p:pic>
    </p:spTree>
    <p:extLst>
      <p:ext uri="{BB962C8B-B14F-4D97-AF65-F5344CB8AC3E}">
        <p14:creationId xmlns:p14="http://schemas.microsoft.com/office/powerpoint/2010/main" val="4012139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7D83E-84A2-B2F6-2A5C-D4B3E1D1D0F8}"/>
              </a:ext>
            </a:extLst>
          </p:cNvPr>
          <p:cNvSpPr>
            <a:spLocks noGrp="1"/>
          </p:cNvSpPr>
          <p:nvPr>
            <p:ph type="title"/>
          </p:nvPr>
        </p:nvSpPr>
        <p:spPr>
          <a:xfrm>
            <a:off x="556182" y="0"/>
            <a:ext cx="11142482" cy="1226040"/>
          </a:xfrm>
        </p:spPr>
        <p:txBody>
          <a:bodyPr anchor="ctr"/>
          <a:lstStyle/>
          <a:p>
            <a:pPr algn="ctr"/>
            <a:r>
              <a:rPr lang="en-US" sz="3200" b="1" dirty="0">
                <a:solidFill>
                  <a:srgbClr val="002060"/>
                </a:solidFill>
                <a:latin typeface="Arial" panose="020B0604020202020204" pitchFamily="34" charset="0"/>
                <a:cs typeface="Arial" panose="020B0604020202020204" pitchFamily="34" charset="0"/>
              </a:rPr>
              <a:t>How to contact the different CCOS</a:t>
            </a:r>
            <a:endParaRPr lang="en-US" dirty="0"/>
          </a:p>
        </p:txBody>
      </p:sp>
      <p:sp>
        <p:nvSpPr>
          <p:cNvPr id="4" name="Slide Number Placeholder 3">
            <a:extLst>
              <a:ext uri="{FF2B5EF4-FFF2-40B4-BE49-F238E27FC236}">
                <a16:creationId xmlns:a16="http://schemas.microsoft.com/office/drawing/2014/main" id="{30302FD2-4690-C805-8D4B-2BAEABA7C1CA}"/>
              </a:ext>
            </a:extLst>
          </p:cNvPr>
          <p:cNvSpPr>
            <a:spLocks noGrp="1"/>
          </p:cNvSpPr>
          <p:nvPr>
            <p:ph type="sldNum" sz="quarter" idx="10"/>
          </p:nvPr>
        </p:nvSpPr>
        <p:spPr/>
        <p:txBody>
          <a:bodyPr/>
          <a:lstStyle/>
          <a:p>
            <a:fld id="{58339581-759F-43B7-B47D-47F906F0E294}" type="slidenum">
              <a:rPr lang="en-US" smtClean="0"/>
              <a:pPr/>
              <a:t>49</a:t>
            </a:fld>
            <a:endParaRPr lang="en-US" dirty="0"/>
          </a:p>
        </p:txBody>
      </p:sp>
      <p:pic>
        <p:nvPicPr>
          <p:cNvPr id="5" name="Content Placeholder 4">
            <a:extLst>
              <a:ext uri="{FF2B5EF4-FFF2-40B4-BE49-F238E27FC236}">
                <a16:creationId xmlns:a16="http://schemas.microsoft.com/office/drawing/2014/main" id="{2ABD9D83-F2D0-6236-E5BF-AF9DF93B7A35}"/>
              </a:ext>
            </a:extLst>
          </p:cNvPr>
          <p:cNvPicPr>
            <a:picLocks noGrp="1" noChangeAspect="1"/>
          </p:cNvPicPr>
          <p:nvPr>
            <p:ph idx="1"/>
          </p:nvPr>
        </p:nvPicPr>
        <p:blipFill>
          <a:blip r:embed="rId2"/>
          <a:stretch>
            <a:fillRect/>
          </a:stretch>
        </p:blipFill>
        <p:spPr>
          <a:xfrm>
            <a:off x="2008793" y="1282528"/>
            <a:ext cx="8174414" cy="5131715"/>
          </a:xfrm>
          <a:prstGeom prst="rect">
            <a:avLst/>
          </a:prstGeom>
        </p:spPr>
      </p:pic>
      <p:pic>
        <p:nvPicPr>
          <p:cNvPr id="3" name="Picture 2">
            <a:extLst>
              <a:ext uri="{FF2B5EF4-FFF2-40B4-BE49-F238E27FC236}">
                <a16:creationId xmlns:a16="http://schemas.microsoft.com/office/drawing/2014/main" id="{4B28E803-2DF2-7668-8FAB-F2B4D10EA3A8}"/>
              </a:ext>
            </a:extLst>
          </p:cNvPr>
          <p:cNvPicPr>
            <a:picLocks noChangeAspect="1"/>
          </p:cNvPicPr>
          <p:nvPr/>
        </p:nvPicPr>
        <p:blipFill>
          <a:blip r:embed="rId3"/>
          <a:stretch>
            <a:fillRect/>
          </a:stretch>
        </p:blipFill>
        <p:spPr>
          <a:xfrm>
            <a:off x="329486" y="6022109"/>
            <a:ext cx="1406949" cy="736513"/>
          </a:xfrm>
          <a:prstGeom prst="rect">
            <a:avLst/>
          </a:prstGeom>
        </p:spPr>
      </p:pic>
    </p:spTree>
    <p:extLst>
      <p:ext uri="{BB962C8B-B14F-4D97-AF65-F5344CB8AC3E}">
        <p14:creationId xmlns:p14="http://schemas.microsoft.com/office/powerpoint/2010/main" val="170955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C6ADF-084D-53F8-52DC-EA214452D3B2}"/>
              </a:ext>
            </a:extLst>
          </p:cNvPr>
          <p:cNvSpPr>
            <a:spLocks noGrp="1"/>
          </p:cNvSpPr>
          <p:nvPr>
            <p:ph type="title"/>
          </p:nvPr>
        </p:nvSpPr>
        <p:spPr/>
        <p:txBody>
          <a:bodyPr/>
          <a:lstStyle/>
          <a:p>
            <a:r>
              <a:rPr lang="en-US" dirty="0"/>
              <a:t>Oregon Childhood Lead Poisoning Prevention Program (CLPPP)</a:t>
            </a:r>
          </a:p>
        </p:txBody>
      </p:sp>
      <p:sp>
        <p:nvSpPr>
          <p:cNvPr id="4" name="Slide Number Placeholder 3">
            <a:extLst>
              <a:ext uri="{FF2B5EF4-FFF2-40B4-BE49-F238E27FC236}">
                <a16:creationId xmlns:a16="http://schemas.microsoft.com/office/drawing/2014/main" id="{43C87286-DAF3-080E-18C9-A534BADD03D5}"/>
              </a:ext>
            </a:extLst>
          </p:cNvPr>
          <p:cNvSpPr>
            <a:spLocks noGrp="1"/>
          </p:cNvSpPr>
          <p:nvPr>
            <p:ph type="sldNum" sz="quarter" idx="10"/>
          </p:nvPr>
        </p:nvSpPr>
        <p:spPr/>
        <p:txBody>
          <a:bodyPr/>
          <a:lstStyle/>
          <a:p>
            <a:fld id="{58339581-759F-43B7-B47D-47F906F0E294}" type="slidenum">
              <a:rPr lang="en-US" smtClean="0"/>
              <a:pPr/>
              <a:t>5</a:t>
            </a:fld>
            <a:endParaRPr lang="en-US" dirty="0"/>
          </a:p>
        </p:txBody>
      </p:sp>
      <p:pic>
        <p:nvPicPr>
          <p:cNvPr id="3" name="Picture 2">
            <a:extLst>
              <a:ext uri="{FF2B5EF4-FFF2-40B4-BE49-F238E27FC236}">
                <a16:creationId xmlns:a16="http://schemas.microsoft.com/office/drawing/2014/main" id="{F72D8C6D-E581-79AF-B16C-98F60C3AF9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7918" y="1337582"/>
            <a:ext cx="7516163" cy="4863400"/>
          </a:xfrm>
          <a:prstGeom prst="rect">
            <a:avLst/>
          </a:prstGeom>
        </p:spPr>
      </p:pic>
      <p:pic>
        <p:nvPicPr>
          <p:cNvPr id="6" name="Picture 5" descr="A close-up of black text&#10;&#10;Description automatically generated">
            <a:extLst>
              <a:ext uri="{FF2B5EF4-FFF2-40B4-BE49-F238E27FC236}">
                <a16:creationId xmlns:a16="http://schemas.microsoft.com/office/drawing/2014/main" id="{A05FE56A-7D84-56BC-8F68-001B062539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7020" y="3584096"/>
            <a:ext cx="6677957" cy="12955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94538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CCA20-4343-D07D-090F-2D9AC14BC42D}"/>
              </a:ext>
            </a:extLst>
          </p:cNvPr>
          <p:cNvSpPr>
            <a:spLocks noGrp="1"/>
          </p:cNvSpPr>
          <p:nvPr>
            <p:ph type="title"/>
          </p:nvPr>
        </p:nvSpPr>
        <p:spPr>
          <a:xfrm>
            <a:off x="635001" y="0"/>
            <a:ext cx="11073090" cy="1226040"/>
          </a:xfrm>
        </p:spPr>
        <p:txBody>
          <a:bodyPr anchor="ctr"/>
          <a:lstStyle/>
          <a:p>
            <a:pPr algn="ctr"/>
            <a:r>
              <a:rPr lang="en-US" sz="3200" b="1" dirty="0">
                <a:solidFill>
                  <a:srgbClr val="002060"/>
                </a:solidFill>
                <a:latin typeface="Arial" panose="020B0604020202020204" pitchFamily="34" charset="0"/>
                <a:cs typeface="Arial" panose="020B0604020202020204" pitchFamily="34" charset="0"/>
              </a:rPr>
              <a:t>Need Help with a CCO?</a:t>
            </a:r>
            <a:endParaRPr lang="en-US" b="0" dirty="0"/>
          </a:p>
        </p:txBody>
      </p:sp>
      <p:sp>
        <p:nvSpPr>
          <p:cNvPr id="3" name="Content Placeholder 2">
            <a:extLst>
              <a:ext uri="{FF2B5EF4-FFF2-40B4-BE49-F238E27FC236}">
                <a16:creationId xmlns:a16="http://schemas.microsoft.com/office/drawing/2014/main" id="{78501654-9ECD-D255-6C35-D6CA2FA84564}"/>
              </a:ext>
            </a:extLst>
          </p:cNvPr>
          <p:cNvSpPr>
            <a:spLocks noGrp="1"/>
          </p:cNvSpPr>
          <p:nvPr>
            <p:ph idx="1"/>
          </p:nvPr>
        </p:nvSpPr>
        <p:spPr>
          <a:xfrm>
            <a:off x="635000" y="1329397"/>
            <a:ext cx="10922000" cy="4654677"/>
          </a:xfrm>
        </p:spPr>
        <p:txBody>
          <a:bodyPr>
            <a:normAutofit lnSpcReduction="10000"/>
          </a:bodyPr>
          <a:lstStyle/>
          <a:p>
            <a:pPr marL="0" indent="0" algn="l">
              <a:buNone/>
            </a:pPr>
            <a:r>
              <a:rPr lang="en-US" b="1" i="0" dirty="0">
                <a:solidFill>
                  <a:srgbClr val="444444"/>
                </a:solidFill>
                <a:effectLst/>
                <a:latin typeface="Helvetica Neue"/>
              </a:rPr>
              <a:t>Contact the Innovator </a:t>
            </a:r>
            <a:r>
              <a:rPr lang="en-US" b="1" dirty="0">
                <a:solidFill>
                  <a:srgbClr val="444444"/>
                </a:solidFill>
                <a:latin typeface="Helvetica Neue"/>
              </a:rPr>
              <a:t>A</a:t>
            </a:r>
            <a:r>
              <a:rPr lang="en-US" b="1" i="0" dirty="0">
                <a:solidFill>
                  <a:srgbClr val="444444"/>
                </a:solidFill>
                <a:effectLst/>
                <a:latin typeface="Helvetica Neue"/>
              </a:rPr>
              <a:t>gent for your region</a:t>
            </a:r>
            <a:r>
              <a:rPr lang="en-US" b="0" i="0" dirty="0">
                <a:solidFill>
                  <a:srgbClr val="444444"/>
                </a:solidFill>
                <a:effectLst/>
                <a:latin typeface="Helvetica Neue"/>
              </a:rPr>
              <a:t> if you:</a:t>
            </a:r>
          </a:p>
          <a:p>
            <a:pPr marL="0" indent="0" algn="l">
              <a:buNone/>
            </a:pPr>
            <a:endParaRPr lang="en-US" b="0" i="0" dirty="0">
              <a:solidFill>
                <a:srgbClr val="444444"/>
              </a:solidFill>
              <a:effectLst/>
              <a:latin typeface="Helvetica Neue"/>
            </a:endParaRPr>
          </a:p>
          <a:p>
            <a:pPr lvl="1"/>
            <a:r>
              <a:rPr lang="en-US" sz="2800" b="0" i="0" dirty="0">
                <a:solidFill>
                  <a:srgbClr val="444444"/>
                </a:solidFill>
                <a:effectLst/>
                <a:latin typeface="Helvetica Neue"/>
              </a:rPr>
              <a:t>Have questions or concerns as a local CCO member or partner.</a:t>
            </a:r>
          </a:p>
          <a:p>
            <a:pPr lvl="1"/>
            <a:endParaRPr lang="en-US" sz="2800" b="0" i="0" dirty="0">
              <a:solidFill>
                <a:srgbClr val="444444"/>
              </a:solidFill>
              <a:effectLst/>
              <a:latin typeface="Helvetica Neue"/>
            </a:endParaRPr>
          </a:p>
          <a:p>
            <a:pPr lvl="1"/>
            <a:r>
              <a:rPr lang="en-US" sz="2800" b="0" i="0" dirty="0">
                <a:solidFill>
                  <a:srgbClr val="444444"/>
                </a:solidFill>
                <a:effectLst/>
                <a:latin typeface="Helvetica Neue"/>
              </a:rPr>
              <a:t>Want to work with your local CCO to improve health care access, quality and equity.</a:t>
            </a:r>
          </a:p>
          <a:p>
            <a:pPr lvl="1"/>
            <a:endParaRPr lang="en-US" sz="2800" b="0" i="0" dirty="0">
              <a:solidFill>
                <a:srgbClr val="444444"/>
              </a:solidFill>
              <a:effectLst/>
              <a:latin typeface="Helvetica Neue"/>
            </a:endParaRPr>
          </a:p>
          <a:p>
            <a:pPr lvl="1"/>
            <a:r>
              <a:rPr lang="en-US" sz="2800" b="0" i="0" dirty="0">
                <a:solidFill>
                  <a:srgbClr val="444444"/>
                </a:solidFill>
                <a:effectLst/>
                <a:latin typeface="Helvetica Neue"/>
              </a:rPr>
              <a:t>Have community engagement opportunities to share with CCOs or their Community Advisory Councils.</a:t>
            </a:r>
          </a:p>
          <a:p>
            <a:pPr lvl="1"/>
            <a:endParaRPr lang="en-US" sz="2800" dirty="0">
              <a:solidFill>
                <a:srgbClr val="444444"/>
              </a:solidFill>
              <a:latin typeface="Helvetica Neue"/>
            </a:endParaRPr>
          </a:p>
          <a:p>
            <a:pPr marL="342900" lvl="1" indent="0">
              <a:buNone/>
            </a:pPr>
            <a:r>
              <a:rPr lang="en-US" sz="2800" b="0" i="0" dirty="0">
                <a:solidFill>
                  <a:srgbClr val="444444"/>
                </a:solidFill>
                <a:effectLst/>
                <a:latin typeface="Helvetica Neue"/>
              </a:rPr>
              <a:t>For more information about Innovator Agents, click </a:t>
            </a:r>
            <a:r>
              <a:rPr lang="en-US" sz="2800" b="0" i="0" dirty="0">
                <a:solidFill>
                  <a:srgbClr val="444444"/>
                </a:solidFill>
                <a:effectLst/>
                <a:latin typeface="Helvetica Neue"/>
                <a:hlinkClick r:id="rId2"/>
              </a:rPr>
              <a:t>here</a:t>
            </a:r>
            <a:r>
              <a:rPr lang="en-US" sz="2800" b="0" i="0" dirty="0">
                <a:solidFill>
                  <a:srgbClr val="444444"/>
                </a:solidFill>
                <a:effectLst/>
                <a:latin typeface="Helvetica Neue"/>
              </a:rPr>
              <a:t>.</a:t>
            </a:r>
          </a:p>
        </p:txBody>
      </p:sp>
      <p:sp>
        <p:nvSpPr>
          <p:cNvPr id="4" name="Slide Number Placeholder 3">
            <a:extLst>
              <a:ext uri="{FF2B5EF4-FFF2-40B4-BE49-F238E27FC236}">
                <a16:creationId xmlns:a16="http://schemas.microsoft.com/office/drawing/2014/main" id="{01D9BAAA-1533-388E-7CBB-8454B88F331C}"/>
              </a:ext>
            </a:extLst>
          </p:cNvPr>
          <p:cNvSpPr>
            <a:spLocks noGrp="1"/>
          </p:cNvSpPr>
          <p:nvPr>
            <p:ph type="sldNum" sz="quarter" idx="10"/>
          </p:nvPr>
        </p:nvSpPr>
        <p:spPr/>
        <p:txBody>
          <a:bodyPr/>
          <a:lstStyle/>
          <a:p>
            <a:fld id="{58339581-759F-43B7-B47D-47F906F0E294}" type="slidenum">
              <a:rPr lang="en-US" smtClean="0"/>
              <a:pPr/>
              <a:t>50</a:t>
            </a:fld>
            <a:endParaRPr lang="en-US" dirty="0"/>
          </a:p>
        </p:txBody>
      </p:sp>
      <p:pic>
        <p:nvPicPr>
          <p:cNvPr id="5" name="Picture 4">
            <a:extLst>
              <a:ext uri="{FF2B5EF4-FFF2-40B4-BE49-F238E27FC236}">
                <a16:creationId xmlns:a16="http://schemas.microsoft.com/office/drawing/2014/main" id="{16E07786-74F4-1101-CD00-DCD665420A0E}"/>
              </a:ext>
            </a:extLst>
          </p:cNvPr>
          <p:cNvPicPr>
            <a:picLocks noChangeAspect="1"/>
          </p:cNvPicPr>
          <p:nvPr/>
        </p:nvPicPr>
        <p:blipFill>
          <a:blip r:embed="rId3"/>
          <a:stretch>
            <a:fillRect/>
          </a:stretch>
        </p:blipFill>
        <p:spPr>
          <a:xfrm>
            <a:off x="225885" y="5984074"/>
            <a:ext cx="1519788" cy="774547"/>
          </a:xfrm>
          <a:prstGeom prst="rect">
            <a:avLst/>
          </a:prstGeom>
        </p:spPr>
      </p:pic>
    </p:spTree>
    <p:extLst>
      <p:ext uri="{BB962C8B-B14F-4D97-AF65-F5344CB8AC3E}">
        <p14:creationId xmlns:p14="http://schemas.microsoft.com/office/powerpoint/2010/main" val="197230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82829-A76C-CAE0-CCD9-6C15DC383484}"/>
              </a:ext>
            </a:extLst>
          </p:cNvPr>
          <p:cNvSpPr>
            <a:spLocks noGrp="1"/>
          </p:cNvSpPr>
          <p:nvPr>
            <p:ph type="ctrTitle"/>
          </p:nvPr>
        </p:nvSpPr>
        <p:spPr>
          <a:xfrm>
            <a:off x="946484" y="2239271"/>
            <a:ext cx="10299032" cy="2379458"/>
          </a:xfrm>
        </p:spPr>
        <p:txBody>
          <a:bodyPr/>
          <a:lstStyle/>
          <a:p>
            <a:r>
              <a:rPr lang="en-US" dirty="0"/>
              <a:t>OHP Eligibility in Orpheus</a:t>
            </a:r>
          </a:p>
        </p:txBody>
      </p:sp>
      <p:sp>
        <p:nvSpPr>
          <p:cNvPr id="6" name="Slide Number Placeholder 5">
            <a:extLst>
              <a:ext uri="{FF2B5EF4-FFF2-40B4-BE49-F238E27FC236}">
                <a16:creationId xmlns:a16="http://schemas.microsoft.com/office/drawing/2014/main" id="{C588C316-8D10-9AED-1233-AC60193B4149}"/>
              </a:ext>
            </a:extLst>
          </p:cNvPr>
          <p:cNvSpPr>
            <a:spLocks noGrp="1"/>
          </p:cNvSpPr>
          <p:nvPr>
            <p:ph type="sldNum" sz="quarter" idx="18"/>
          </p:nvPr>
        </p:nvSpPr>
        <p:spPr/>
        <p:txBody>
          <a:bodyPr/>
          <a:lstStyle/>
          <a:p>
            <a:fld id="{58339581-759F-43B7-B47D-47F906F0E294}" type="slidenum">
              <a:rPr lang="en-US" smtClean="0"/>
              <a:pPr/>
              <a:t>51</a:t>
            </a:fld>
            <a:endParaRPr lang="en-US" dirty="0"/>
          </a:p>
        </p:txBody>
      </p:sp>
    </p:spTree>
    <p:extLst>
      <p:ext uri="{BB962C8B-B14F-4D97-AF65-F5344CB8AC3E}">
        <p14:creationId xmlns:p14="http://schemas.microsoft.com/office/powerpoint/2010/main" val="476161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C6ADF-084D-53F8-52DC-EA214452D3B2}"/>
              </a:ext>
            </a:extLst>
          </p:cNvPr>
          <p:cNvSpPr>
            <a:spLocks noGrp="1"/>
          </p:cNvSpPr>
          <p:nvPr>
            <p:ph type="title"/>
          </p:nvPr>
        </p:nvSpPr>
        <p:spPr/>
        <p:txBody>
          <a:bodyPr/>
          <a:lstStyle/>
          <a:p>
            <a:r>
              <a:rPr lang="en-US" dirty="0"/>
              <a:t>Finding Medicaid Enrollment in Orpheus</a:t>
            </a:r>
          </a:p>
        </p:txBody>
      </p:sp>
      <p:sp>
        <p:nvSpPr>
          <p:cNvPr id="4" name="Slide Number Placeholder 3">
            <a:extLst>
              <a:ext uri="{FF2B5EF4-FFF2-40B4-BE49-F238E27FC236}">
                <a16:creationId xmlns:a16="http://schemas.microsoft.com/office/drawing/2014/main" id="{43C87286-DAF3-080E-18C9-A534BADD03D5}"/>
              </a:ext>
            </a:extLst>
          </p:cNvPr>
          <p:cNvSpPr>
            <a:spLocks noGrp="1"/>
          </p:cNvSpPr>
          <p:nvPr>
            <p:ph type="sldNum" sz="quarter" idx="10"/>
          </p:nvPr>
        </p:nvSpPr>
        <p:spPr/>
        <p:txBody>
          <a:bodyPr/>
          <a:lstStyle/>
          <a:p>
            <a:fld id="{58339581-759F-43B7-B47D-47F906F0E294}" type="slidenum">
              <a:rPr lang="en-US" smtClean="0"/>
              <a:pPr/>
              <a:t>52</a:t>
            </a:fld>
            <a:endParaRPr lang="en-US" dirty="0"/>
          </a:p>
        </p:txBody>
      </p:sp>
      <p:pic>
        <p:nvPicPr>
          <p:cNvPr id="9" name="Picture 8" descr="Graphical user interface, application&#10;&#10;Description automatically generated">
            <a:extLst>
              <a:ext uri="{FF2B5EF4-FFF2-40B4-BE49-F238E27FC236}">
                <a16:creationId xmlns:a16="http://schemas.microsoft.com/office/drawing/2014/main" id="{F21FF473-9C25-4035-EDCE-27A7A64C82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717" y="1375031"/>
            <a:ext cx="5839409" cy="4946708"/>
          </a:xfrm>
          <a:prstGeom prst="rect">
            <a:avLst/>
          </a:prstGeom>
        </p:spPr>
      </p:pic>
      <p:pic>
        <p:nvPicPr>
          <p:cNvPr id="11" name="Picture 10" descr="Graphical user interface, text, application&#10;&#10;Description automatically generated">
            <a:extLst>
              <a:ext uri="{FF2B5EF4-FFF2-40B4-BE49-F238E27FC236}">
                <a16:creationId xmlns:a16="http://schemas.microsoft.com/office/drawing/2014/main" id="{56326D66-C3EB-7451-BFB4-0E35ED41B4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9132" y="3977809"/>
            <a:ext cx="5934903" cy="1505160"/>
          </a:xfrm>
          <a:prstGeom prst="rect">
            <a:avLst/>
          </a:prstGeom>
          <a:ln>
            <a:noFill/>
          </a:ln>
          <a:effectLst>
            <a:outerShdw blurRad="292100" dist="139700" dir="2700000" algn="tl" rotWithShape="0">
              <a:srgbClr val="333333">
                <a:alpha val="65000"/>
              </a:srgbClr>
            </a:outerShdw>
          </a:effectLst>
        </p:spPr>
      </p:pic>
      <p:sp>
        <p:nvSpPr>
          <p:cNvPr id="12" name="Oval 11">
            <a:extLst>
              <a:ext uri="{FF2B5EF4-FFF2-40B4-BE49-F238E27FC236}">
                <a16:creationId xmlns:a16="http://schemas.microsoft.com/office/drawing/2014/main" id="{EE13ADF1-7376-2E6B-301C-69EE2B00DDF7}"/>
              </a:ext>
            </a:extLst>
          </p:cNvPr>
          <p:cNvSpPr/>
          <p:nvPr/>
        </p:nvSpPr>
        <p:spPr>
          <a:xfrm>
            <a:off x="5189838" y="4250724"/>
            <a:ext cx="1334530" cy="370703"/>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
        <p:nvSpPr>
          <p:cNvPr id="13" name="Rectangle 12">
            <a:extLst>
              <a:ext uri="{FF2B5EF4-FFF2-40B4-BE49-F238E27FC236}">
                <a16:creationId xmlns:a16="http://schemas.microsoft.com/office/drawing/2014/main" id="{E2E69794-6EC3-2692-CE7F-E1D1EC10455C}"/>
              </a:ext>
            </a:extLst>
          </p:cNvPr>
          <p:cNvSpPr/>
          <p:nvPr/>
        </p:nvSpPr>
        <p:spPr>
          <a:xfrm>
            <a:off x="7376984" y="4534930"/>
            <a:ext cx="3259267" cy="778475"/>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
        <p:nvSpPr>
          <p:cNvPr id="19" name="Oval 18">
            <a:extLst>
              <a:ext uri="{FF2B5EF4-FFF2-40B4-BE49-F238E27FC236}">
                <a16:creationId xmlns:a16="http://schemas.microsoft.com/office/drawing/2014/main" id="{A1971613-BCCF-E691-8568-81E899B5CE31}"/>
              </a:ext>
            </a:extLst>
          </p:cNvPr>
          <p:cNvSpPr/>
          <p:nvPr/>
        </p:nvSpPr>
        <p:spPr>
          <a:xfrm>
            <a:off x="2829697" y="5322332"/>
            <a:ext cx="691978" cy="275280"/>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
        <p:nvSpPr>
          <p:cNvPr id="3" name="Oval 2">
            <a:extLst>
              <a:ext uri="{FF2B5EF4-FFF2-40B4-BE49-F238E27FC236}">
                <a16:creationId xmlns:a16="http://schemas.microsoft.com/office/drawing/2014/main" id="{07513811-2F74-A635-F69C-690383241BE7}"/>
              </a:ext>
            </a:extLst>
          </p:cNvPr>
          <p:cNvSpPr/>
          <p:nvPr/>
        </p:nvSpPr>
        <p:spPr>
          <a:xfrm>
            <a:off x="340475" y="3616657"/>
            <a:ext cx="1024302" cy="259308"/>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
        <p:nvSpPr>
          <p:cNvPr id="5" name="Oval 4">
            <a:extLst>
              <a:ext uri="{FF2B5EF4-FFF2-40B4-BE49-F238E27FC236}">
                <a16:creationId xmlns:a16="http://schemas.microsoft.com/office/drawing/2014/main" id="{70546642-797F-FAB9-E290-72A8D04C31BC}"/>
              </a:ext>
            </a:extLst>
          </p:cNvPr>
          <p:cNvSpPr/>
          <p:nvPr/>
        </p:nvSpPr>
        <p:spPr>
          <a:xfrm>
            <a:off x="2151384" y="2622645"/>
            <a:ext cx="1024302" cy="259308"/>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pic>
        <p:nvPicPr>
          <p:cNvPr id="7" name="Picture 6" descr="Table&#10;&#10;Description automatically generated">
            <a:extLst>
              <a:ext uri="{FF2B5EF4-FFF2-40B4-BE49-F238E27FC236}">
                <a16:creationId xmlns:a16="http://schemas.microsoft.com/office/drawing/2014/main" id="{442598C0-183A-753B-B44A-337ACA1297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9838" y="2054691"/>
            <a:ext cx="4792485" cy="825500"/>
          </a:xfrm>
          <a:prstGeom prst="rect">
            <a:avLst/>
          </a:prstGeom>
          <a:ln>
            <a:noFill/>
          </a:ln>
          <a:effectLst>
            <a:outerShdw blurRad="292100" dist="139700" dir="2700000" algn="tl" rotWithShape="0">
              <a:srgbClr val="333333">
                <a:alpha val="65000"/>
              </a:srgbClr>
            </a:outerShdw>
          </a:effectLst>
        </p:spPr>
      </p:pic>
      <p:sp>
        <p:nvSpPr>
          <p:cNvPr id="8" name="Oval 7">
            <a:extLst>
              <a:ext uri="{FF2B5EF4-FFF2-40B4-BE49-F238E27FC236}">
                <a16:creationId xmlns:a16="http://schemas.microsoft.com/office/drawing/2014/main" id="{E03A80B7-8A30-73F0-39D7-1B4FA1B21792}"/>
              </a:ext>
            </a:extLst>
          </p:cNvPr>
          <p:cNvSpPr/>
          <p:nvPr/>
        </p:nvSpPr>
        <p:spPr>
          <a:xfrm>
            <a:off x="5071698" y="2454934"/>
            <a:ext cx="1024302" cy="259308"/>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Tree>
    <p:extLst>
      <p:ext uri="{BB962C8B-B14F-4D97-AF65-F5344CB8AC3E}">
        <p14:creationId xmlns:p14="http://schemas.microsoft.com/office/powerpoint/2010/main" val="3202767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C6ADF-084D-53F8-52DC-EA214452D3B2}"/>
              </a:ext>
            </a:extLst>
          </p:cNvPr>
          <p:cNvSpPr>
            <a:spLocks noGrp="1"/>
          </p:cNvSpPr>
          <p:nvPr>
            <p:ph type="title"/>
          </p:nvPr>
        </p:nvSpPr>
        <p:spPr/>
        <p:txBody>
          <a:bodyPr/>
          <a:lstStyle/>
          <a:p>
            <a:r>
              <a:rPr lang="en-US" dirty="0"/>
              <a:t>Finding Medicaid Enrollment in Orpheus</a:t>
            </a:r>
          </a:p>
        </p:txBody>
      </p:sp>
      <p:sp>
        <p:nvSpPr>
          <p:cNvPr id="4" name="Slide Number Placeholder 3">
            <a:extLst>
              <a:ext uri="{FF2B5EF4-FFF2-40B4-BE49-F238E27FC236}">
                <a16:creationId xmlns:a16="http://schemas.microsoft.com/office/drawing/2014/main" id="{43C87286-DAF3-080E-18C9-A534BADD03D5}"/>
              </a:ext>
            </a:extLst>
          </p:cNvPr>
          <p:cNvSpPr>
            <a:spLocks noGrp="1"/>
          </p:cNvSpPr>
          <p:nvPr>
            <p:ph type="sldNum" sz="quarter" idx="10"/>
          </p:nvPr>
        </p:nvSpPr>
        <p:spPr/>
        <p:txBody>
          <a:bodyPr/>
          <a:lstStyle/>
          <a:p>
            <a:fld id="{58339581-759F-43B7-B47D-47F906F0E294}" type="slidenum">
              <a:rPr lang="en-US" smtClean="0"/>
              <a:pPr/>
              <a:t>53</a:t>
            </a:fld>
            <a:endParaRPr lang="en-US" dirty="0"/>
          </a:p>
        </p:txBody>
      </p:sp>
      <p:pic>
        <p:nvPicPr>
          <p:cNvPr id="9" name="Picture 8" descr="Graphical user interface, application&#10;&#10;Description automatically generated">
            <a:extLst>
              <a:ext uri="{FF2B5EF4-FFF2-40B4-BE49-F238E27FC236}">
                <a16:creationId xmlns:a16="http://schemas.microsoft.com/office/drawing/2014/main" id="{F21FF473-9C25-4035-EDCE-27A7A64C82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717" y="1375031"/>
            <a:ext cx="5839409" cy="4946708"/>
          </a:xfrm>
          <a:prstGeom prst="rect">
            <a:avLst/>
          </a:prstGeom>
        </p:spPr>
      </p:pic>
      <p:pic>
        <p:nvPicPr>
          <p:cNvPr id="11" name="Picture 10" descr="Graphical user interface, text, application&#10;&#10;Description automatically generated">
            <a:extLst>
              <a:ext uri="{FF2B5EF4-FFF2-40B4-BE49-F238E27FC236}">
                <a16:creationId xmlns:a16="http://schemas.microsoft.com/office/drawing/2014/main" id="{56326D66-C3EB-7451-BFB4-0E35ED41B4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9132" y="3977809"/>
            <a:ext cx="5934903" cy="1505160"/>
          </a:xfrm>
          <a:prstGeom prst="rect">
            <a:avLst/>
          </a:prstGeom>
          <a:ln>
            <a:noFill/>
          </a:ln>
          <a:effectLst>
            <a:outerShdw blurRad="292100" dist="139700" dir="2700000" algn="tl" rotWithShape="0">
              <a:srgbClr val="333333">
                <a:alpha val="65000"/>
              </a:srgbClr>
            </a:outerShdw>
          </a:effectLst>
        </p:spPr>
      </p:pic>
      <p:sp>
        <p:nvSpPr>
          <p:cNvPr id="12" name="Oval 11">
            <a:extLst>
              <a:ext uri="{FF2B5EF4-FFF2-40B4-BE49-F238E27FC236}">
                <a16:creationId xmlns:a16="http://schemas.microsoft.com/office/drawing/2014/main" id="{EE13ADF1-7376-2E6B-301C-69EE2B00DDF7}"/>
              </a:ext>
            </a:extLst>
          </p:cNvPr>
          <p:cNvSpPr/>
          <p:nvPr/>
        </p:nvSpPr>
        <p:spPr>
          <a:xfrm>
            <a:off x="5189838" y="4250724"/>
            <a:ext cx="1334530" cy="370703"/>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
        <p:nvSpPr>
          <p:cNvPr id="13" name="Rectangle 12">
            <a:extLst>
              <a:ext uri="{FF2B5EF4-FFF2-40B4-BE49-F238E27FC236}">
                <a16:creationId xmlns:a16="http://schemas.microsoft.com/office/drawing/2014/main" id="{E2E69794-6EC3-2692-CE7F-E1D1EC10455C}"/>
              </a:ext>
            </a:extLst>
          </p:cNvPr>
          <p:cNvSpPr/>
          <p:nvPr/>
        </p:nvSpPr>
        <p:spPr>
          <a:xfrm>
            <a:off x="7376984" y="4534930"/>
            <a:ext cx="3259267" cy="778475"/>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pic>
        <p:nvPicPr>
          <p:cNvPr id="15" name="Picture 14">
            <a:extLst>
              <a:ext uri="{FF2B5EF4-FFF2-40B4-BE49-F238E27FC236}">
                <a16:creationId xmlns:a16="http://schemas.microsoft.com/office/drawing/2014/main" id="{408C85F8-D232-8CDF-175F-10A4F1813CFD}"/>
              </a:ext>
            </a:extLst>
          </p:cNvPr>
          <p:cNvPicPr>
            <a:picLocks noChangeAspect="1"/>
          </p:cNvPicPr>
          <p:nvPr/>
        </p:nvPicPr>
        <p:blipFill rotWithShape="1">
          <a:blip r:embed="rId5">
            <a:extLst>
              <a:ext uri="{28A0092B-C50C-407E-A947-70E740481C1C}">
                <a14:useLocalDpi xmlns:a14="http://schemas.microsoft.com/office/drawing/2010/main" val="0"/>
              </a:ext>
            </a:extLst>
          </a:blip>
          <a:srcRect l="27478" t="13344"/>
          <a:stretch/>
        </p:blipFill>
        <p:spPr>
          <a:xfrm>
            <a:off x="6907426" y="1964723"/>
            <a:ext cx="552838" cy="531342"/>
          </a:xfrm>
          <a:prstGeom prst="rect">
            <a:avLst/>
          </a:prstGeom>
          <a:ln>
            <a:solidFill>
              <a:schemeClr val="accent1"/>
            </a:solidFill>
          </a:ln>
          <a:effectLst>
            <a:outerShdw blurRad="292100" dist="139700" dir="2700000" algn="tl" rotWithShape="0">
              <a:srgbClr val="333333">
                <a:alpha val="65000"/>
              </a:srgbClr>
            </a:outerShdw>
          </a:effectLst>
        </p:spPr>
      </p:pic>
      <p:cxnSp>
        <p:nvCxnSpPr>
          <p:cNvPr id="17" name="Straight Arrow Connector 16">
            <a:extLst>
              <a:ext uri="{FF2B5EF4-FFF2-40B4-BE49-F238E27FC236}">
                <a16:creationId xmlns:a16="http://schemas.microsoft.com/office/drawing/2014/main" id="{6FD406F7-3F5D-7426-4161-5EB95FB86D1F}"/>
              </a:ext>
            </a:extLst>
          </p:cNvPr>
          <p:cNvCxnSpPr/>
          <p:nvPr/>
        </p:nvCxnSpPr>
        <p:spPr>
          <a:xfrm flipH="1">
            <a:off x="2397211" y="2187146"/>
            <a:ext cx="4349578" cy="531340"/>
          </a:xfrm>
          <a:prstGeom prst="straightConnector1">
            <a:avLst/>
          </a:prstGeom>
          <a:ln w="19050">
            <a:solidFill>
              <a:schemeClr val="accent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5030CAD-BB2D-6FD8-09F2-1BDFC9763BCD}"/>
              </a:ext>
            </a:extLst>
          </p:cNvPr>
          <p:cNvSpPr txBox="1"/>
          <p:nvPr/>
        </p:nvSpPr>
        <p:spPr>
          <a:xfrm>
            <a:off x="6752963" y="2519869"/>
            <a:ext cx="877331" cy="461665"/>
          </a:xfrm>
          <a:prstGeom prst="rect">
            <a:avLst/>
          </a:prstGeom>
          <a:noFill/>
        </p:spPr>
        <p:txBody>
          <a:bodyPr wrap="square" rtlCol="0">
            <a:spAutoFit/>
          </a:bodyPr>
          <a:lstStyle/>
          <a:p>
            <a:pPr algn="ctr"/>
            <a:r>
              <a:rPr lang="en-US" sz="1200" dirty="0"/>
              <a:t>Person Entry</a:t>
            </a:r>
          </a:p>
        </p:txBody>
      </p:sp>
      <p:sp>
        <p:nvSpPr>
          <p:cNvPr id="19" name="Oval 18">
            <a:extLst>
              <a:ext uri="{FF2B5EF4-FFF2-40B4-BE49-F238E27FC236}">
                <a16:creationId xmlns:a16="http://schemas.microsoft.com/office/drawing/2014/main" id="{A1971613-BCCF-E691-8568-81E899B5CE31}"/>
              </a:ext>
            </a:extLst>
          </p:cNvPr>
          <p:cNvSpPr/>
          <p:nvPr/>
        </p:nvSpPr>
        <p:spPr>
          <a:xfrm>
            <a:off x="2829697" y="5322332"/>
            <a:ext cx="691978" cy="275280"/>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Tree>
    <p:extLst>
      <p:ext uri="{BB962C8B-B14F-4D97-AF65-F5344CB8AC3E}">
        <p14:creationId xmlns:p14="http://schemas.microsoft.com/office/powerpoint/2010/main" val="2428787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C6ADF-084D-53F8-52DC-EA214452D3B2}"/>
              </a:ext>
            </a:extLst>
          </p:cNvPr>
          <p:cNvSpPr>
            <a:spLocks noGrp="1"/>
          </p:cNvSpPr>
          <p:nvPr>
            <p:ph type="title"/>
          </p:nvPr>
        </p:nvSpPr>
        <p:spPr/>
        <p:txBody>
          <a:bodyPr/>
          <a:lstStyle/>
          <a:p>
            <a:r>
              <a:rPr lang="en-US" dirty="0"/>
              <a:t>Finding Medicaid Enrollment in Orpheus</a:t>
            </a:r>
          </a:p>
        </p:txBody>
      </p:sp>
      <p:sp>
        <p:nvSpPr>
          <p:cNvPr id="4" name="Slide Number Placeholder 3">
            <a:extLst>
              <a:ext uri="{FF2B5EF4-FFF2-40B4-BE49-F238E27FC236}">
                <a16:creationId xmlns:a16="http://schemas.microsoft.com/office/drawing/2014/main" id="{43C87286-DAF3-080E-18C9-A534BADD03D5}"/>
              </a:ext>
            </a:extLst>
          </p:cNvPr>
          <p:cNvSpPr>
            <a:spLocks noGrp="1"/>
          </p:cNvSpPr>
          <p:nvPr>
            <p:ph type="sldNum" sz="quarter" idx="10"/>
          </p:nvPr>
        </p:nvSpPr>
        <p:spPr/>
        <p:txBody>
          <a:bodyPr/>
          <a:lstStyle/>
          <a:p>
            <a:fld id="{58339581-759F-43B7-B47D-47F906F0E294}" type="slidenum">
              <a:rPr lang="en-US" smtClean="0"/>
              <a:pPr/>
              <a:t>54</a:t>
            </a:fld>
            <a:endParaRPr lang="en-US" dirty="0"/>
          </a:p>
        </p:txBody>
      </p:sp>
      <p:pic>
        <p:nvPicPr>
          <p:cNvPr id="5" name="Picture 4" descr="Graphical user interface, text, application&#10;&#10;Description automatically generated">
            <a:extLst>
              <a:ext uri="{FF2B5EF4-FFF2-40B4-BE49-F238E27FC236}">
                <a16:creationId xmlns:a16="http://schemas.microsoft.com/office/drawing/2014/main" id="{012FB351-4EA5-85E0-7F77-8B60EB58A8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001" y="1383956"/>
            <a:ext cx="5981280" cy="4775962"/>
          </a:xfrm>
          <a:prstGeom prst="rect">
            <a:avLst/>
          </a:prstGeom>
        </p:spPr>
      </p:pic>
      <p:sp>
        <p:nvSpPr>
          <p:cNvPr id="6" name="Oval 5">
            <a:extLst>
              <a:ext uri="{FF2B5EF4-FFF2-40B4-BE49-F238E27FC236}">
                <a16:creationId xmlns:a16="http://schemas.microsoft.com/office/drawing/2014/main" id="{10509265-FF41-1703-ADF2-903DEEFEE54A}"/>
              </a:ext>
            </a:extLst>
          </p:cNvPr>
          <p:cNvSpPr/>
          <p:nvPr/>
        </p:nvSpPr>
        <p:spPr>
          <a:xfrm rot="16200000">
            <a:off x="2664445" y="2256669"/>
            <a:ext cx="1096625" cy="2594921"/>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cxnSp>
        <p:nvCxnSpPr>
          <p:cNvPr id="7" name="Straight Arrow Connector 6">
            <a:extLst>
              <a:ext uri="{FF2B5EF4-FFF2-40B4-BE49-F238E27FC236}">
                <a16:creationId xmlns:a16="http://schemas.microsoft.com/office/drawing/2014/main" id="{6FCB8970-BFD4-CE9D-4F3F-AD281B97B8B7}"/>
              </a:ext>
            </a:extLst>
          </p:cNvPr>
          <p:cNvCxnSpPr>
            <a:cxnSpLocks/>
          </p:cNvCxnSpPr>
          <p:nvPr/>
        </p:nvCxnSpPr>
        <p:spPr>
          <a:xfrm flipH="1">
            <a:off x="4441492" y="2913140"/>
            <a:ext cx="2594921" cy="358346"/>
          </a:xfrm>
          <a:prstGeom prst="straightConnector1">
            <a:avLst/>
          </a:prstGeom>
          <a:ln w="19050">
            <a:solidFill>
              <a:schemeClr val="accent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4455AC30-6931-F3F5-BBE0-FFFDB771EA47}"/>
              </a:ext>
            </a:extLst>
          </p:cNvPr>
          <p:cNvSpPr/>
          <p:nvPr/>
        </p:nvSpPr>
        <p:spPr>
          <a:xfrm>
            <a:off x="5461686" y="3669212"/>
            <a:ext cx="1248033" cy="358346"/>
          </a:xfrm>
          <a:prstGeom prst="rect">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
        <p:nvSpPr>
          <p:cNvPr id="10" name="TextBox 9">
            <a:extLst>
              <a:ext uri="{FF2B5EF4-FFF2-40B4-BE49-F238E27FC236}">
                <a16:creationId xmlns:a16="http://schemas.microsoft.com/office/drawing/2014/main" id="{337BF74B-DC8D-BA1F-08A0-556849E926F8}"/>
              </a:ext>
            </a:extLst>
          </p:cNvPr>
          <p:cNvSpPr txBox="1"/>
          <p:nvPr/>
        </p:nvSpPr>
        <p:spPr>
          <a:xfrm>
            <a:off x="7148231" y="2351782"/>
            <a:ext cx="1994246" cy="954107"/>
          </a:xfrm>
          <a:prstGeom prst="rect">
            <a:avLst/>
          </a:prstGeom>
          <a:solidFill>
            <a:schemeClr val="bg2"/>
          </a:solidFill>
        </p:spPr>
        <p:txBody>
          <a:bodyPr wrap="square" rtlCol="0">
            <a:spAutoFit/>
          </a:bodyPr>
          <a:lstStyle/>
          <a:p>
            <a:pPr algn="l"/>
            <a:r>
              <a:rPr lang="en-US" sz="1400" dirty="0"/>
              <a:t>If none of the radio buttons are filled in, then the Lookup was not performed. </a:t>
            </a:r>
          </a:p>
        </p:txBody>
      </p:sp>
      <p:cxnSp>
        <p:nvCxnSpPr>
          <p:cNvPr id="11" name="Straight Arrow Connector 10">
            <a:extLst>
              <a:ext uri="{FF2B5EF4-FFF2-40B4-BE49-F238E27FC236}">
                <a16:creationId xmlns:a16="http://schemas.microsoft.com/office/drawing/2014/main" id="{E77BC0AF-99F0-B28A-BA8D-E62A7F68C289}"/>
              </a:ext>
            </a:extLst>
          </p:cNvPr>
          <p:cNvCxnSpPr>
            <a:cxnSpLocks/>
          </p:cNvCxnSpPr>
          <p:nvPr/>
        </p:nvCxnSpPr>
        <p:spPr>
          <a:xfrm flipH="1" flipV="1">
            <a:off x="6828000" y="3937968"/>
            <a:ext cx="1096741" cy="777734"/>
          </a:xfrm>
          <a:prstGeom prst="straightConnector1">
            <a:avLst/>
          </a:prstGeom>
          <a:ln w="19050">
            <a:solidFill>
              <a:schemeClr val="accent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4" name="Picture 13" descr="Graphical user interface, text, application&#10;&#10;Description automatically generated">
            <a:extLst>
              <a:ext uri="{FF2B5EF4-FFF2-40B4-BE49-F238E27FC236}">
                <a16:creationId xmlns:a16="http://schemas.microsoft.com/office/drawing/2014/main" id="{A8E40FA4-C5F2-451F-42DE-7758FEB749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3022" y="3648753"/>
            <a:ext cx="3629532" cy="2133898"/>
          </a:xfrm>
          <a:prstGeom prst="rect">
            <a:avLst/>
          </a:prstGeom>
          <a:ln>
            <a:no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id="{632FCAE8-6CAD-FE85-FE78-56603B099604}"/>
              </a:ext>
            </a:extLst>
          </p:cNvPr>
          <p:cNvSpPr txBox="1"/>
          <p:nvPr/>
        </p:nvSpPr>
        <p:spPr>
          <a:xfrm>
            <a:off x="7822905" y="5863905"/>
            <a:ext cx="4069766" cy="523220"/>
          </a:xfrm>
          <a:prstGeom prst="rect">
            <a:avLst/>
          </a:prstGeom>
          <a:solidFill>
            <a:schemeClr val="bg2"/>
          </a:solidFill>
        </p:spPr>
        <p:txBody>
          <a:bodyPr wrap="square" rtlCol="0">
            <a:spAutoFit/>
          </a:bodyPr>
          <a:lstStyle/>
          <a:p>
            <a:pPr algn="l"/>
            <a:r>
              <a:rPr lang="en-US" sz="1400" dirty="0"/>
              <a:t>Click the “MMIS Service Lookup” button and come back to the case in a few hours to check. </a:t>
            </a:r>
          </a:p>
        </p:txBody>
      </p:sp>
      <p:sp>
        <p:nvSpPr>
          <p:cNvPr id="3" name="Oval 2">
            <a:extLst>
              <a:ext uri="{FF2B5EF4-FFF2-40B4-BE49-F238E27FC236}">
                <a16:creationId xmlns:a16="http://schemas.microsoft.com/office/drawing/2014/main" id="{74E24807-B746-0332-F1DD-C66B2968F642}"/>
              </a:ext>
            </a:extLst>
          </p:cNvPr>
          <p:cNvSpPr/>
          <p:nvPr/>
        </p:nvSpPr>
        <p:spPr>
          <a:xfrm>
            <a:off x="4234495" y="1726021"/>
            <a:ext cx="842472" cy="252906"/>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Tree>
    <p:extLst>
      <p:ext uri="{BB962C8B-B14F-4D97-AF65-F5344CB8AC3E}">
        <p14:creationId xmlns:p14="http://schemas.microsoft.com/office/powerpoint/2010/main" val="1692692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C6ADF-084D-53F8-52DC-EA214452D3B2}"/>
              </a:ext>
            </a:extLst>
          </p:cNvPr>
          <p:cNvSpPr>
            <a:spLocks noGrp="1"/>
          </p:cNvSpPr>
          <p:nvPr>
            <p:ph type="title"/>
          </p:nvPr>
        </p:nvSpPr>
        <p:spPr/>
        <p:txBody>
          <a:bodyPr/>
          <a:lstStyle/>
          <a:p>
            <a:r>
              <a:rPr lang="en-US" dirty="0"/>
              <a:t>Finding Medicaid Enrollment in Orpheus</a:t>
            </a:r>
          </a:p>
        </p:txBody>
      </p:sp>
      <p:sp>
        <p:nvSpPr>
          <p:cNvPr id="4" name="Slide Number Placeholder 3">
            <a:extLst>
              <a:ext uri="{FF2B5EF4-FFF2-40B4-BE49-F238E27FC236}">
                <a16:creationId xmlns:a16="http://schemas.microsoft.com/office/drawing/2014/main" id="{43C87286-DAF3-080E-18C9-A534BADD03D5}"/>
              </a:ext>
            </a:extLst>
          </p:cNvPr>
          <p:cNvSpPr>
            <a:spLocks noGrp="1"/>
          </p:cNvSpPr>
          <p:nvPr>
            <p:ph type="sldNum" sz="quarter" idx="10"/>
          </p:nvPr>
        </p:nvSpPr>
        <p:spPr/>
        <p:txBody>
          <a:bodyPr/>
          <a:lstStyle/>
          <a:p>
            <a:fld id="{58339581-759F-43B7-B47D-47F906F0E294}" type="slidenum">
              <a:rPr lang="en-US" smtClean="0"/>
              <a:pPr/>
              <a:t>55</a:t>
            </a:fld>
            <a:endParaRPr lang="en-US" dirty="0"/>
          </a:p>
        </p:txBody>
      </p:sp>
      <p:pic>
        <p:nvPicPr>
          <p:cNvPr id="5" name="Picture 4" descr="Graphical user interface, text, application&#10;&#10;Description automatically generated">
            <a:extLst>
              <a:ext uri="{FF2B5EF4-FFF2-40B4-BE49-F238E27FC236}">
                <a16:creationId xmlns:a16="http://schemas.microsoft.com/office/drawing/2014/main" id="{E24DD49D-78F3-D062-5CB4-4DFF09C067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642" y="2314712"/>
            <a:ext cx="6341786" cy="2598110"/>
          </a:xfrm>
          <a:prstGeom prst="rect">
            <a:avLst/>
          </a:prstGeom>
          <a:ln>
            <a:solidFill>
              <a:schemeClr val="accent1"/>
            </a:solidFill>
          </a:ln>
        </p:spPr>
      </p:pic>
      <p:pic>
        <p:nvPicPr>
          <p:cNvPr id="10" name="Picture 9" descr="Table&#10;&#10;Description automatically generated">
            <a:extLst>
              <a:ext uri="{FF2B5EF4-FFF2-40B4-BE49-F238E27FC236}">
                <a16:creationId xmlns:a16="http://schemas.microsoft.com/office/drawing/2014/main" id="{E1808478-5B88-D1D1-A713-77475C19FC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3527" y="1309758"/>
            <a:ext cx="4726831" cy="5030389"/>
          </a:xfrm>
          <a:prstGeom prst="rect">
            <a:avLst/>
          </a:prstGeom>
          <a:ln>
            <a:solidFill>
              <a:schemeClr val="accent1"/>
            </a:solidFill>
          </a:ln>
        </p:spPr>
      </p:pic>
      <p:sp>
        <p:nvSpPr>
          <p:cNvPr id="8" name="Oval 7">
            <a:extLst>
              <a:ext uri="{FF2B5EF4-FFF2-40B4-BE49-F238E27FC236}">
                <a16:creationId xmlns:a16="http://schemas.microsoft.com/office/drawing/2014/main" id="{8297EB6F-5AE3-DD71-62E4-B888591B8572}"/>
              </a:ext>
            </a:extLst>
          </p:cNvPr>
          <p:cNvSpPr/>
          <p:nvPr/>
        </p:nvSpPr>
        <p:spPr>
          <a:xfrm rot="16200000">
            <a:off x="8702620" y="3466127"/>
            <a:ext cx="966043" cy="4164229"/>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
        <p:nvSpPr>
          <p:cNvPr id="3" name="Oval 2">
            <a:extLst>
              <a:ext uri="{FF2B5EF4-FFF2-40B4-BE49-F238E27FC236}">
                <a16:creationId xmlns:a16="http://schemas.microsoft.com/office/drawing/2014/main" id="{215BD0D9-5344-4097-43E2-E8C9BAB40F2D}"/>
              </a:ext>
            </a:extLst>
          </p:cNvPr>
          <p:cNvSpPr/>
          <p:nvPr/>
        </p:nvSpPr>
        <p:spPr>
          <a:xfrm>
            <a:off x="1300227" y="3019177"/>
            <a:ext cx="842472" cy="252906"/>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Tree>
    <p:extLst>
      <p:ext uri="{BB962C8B-B14F-4D97-AF65-F5344CB8AC3E}">
        <p14:creationId xmlns:p14="http://schemas.microsoft.com/office/powerpoint/2010/main" val="1225011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C6ADF-084D-53F8-52DC-EA214452D3B2}"/>
              </a:ext>
            </a:extLst>
          </p:cNvPr>
          <p:cNvSpPr>
            <a:spLocks noGrp="1"/>
          </p:cNvSpPr>
          <p:nvPr>
            <p:ph type="title"/>
          </p:nvPr>
        </p:nvSpPr>
        <p:spPr/>
        <p:txBody>
          <a:bodyPr/>
          <a:lstStyle/>
          <a:p>
            <a:r>
              <a:rPr lang="en-US" dirty="0"/>
              <a:t>Resources</a:t>
            </a:r>
          </a:p>
        </p:txBody>
      </p:sp>
      <p:sp>
        <p:nvSpPr>
          <p:cNvPr id="4" name="Slide Number Placeholder 3">
            <a:extLst>
              <a:ext uri="{FF2B5EF4-FFF2-40B4-BE49-F238E27FC236}">
                <a16:creationId xmlns:a16="http://schemas.microsoft.com/office/drawing/2014/main" id="{43C87286-DAF3-080E-18C9-A534BADD03D5}"/>
              </a:ext>
            </a:extLst>
          </p:cNvPr>
          <p:cNvSpPr>
            <a:spLocks noGrp="1"/>
          </p:cNvSpPr>
          <p:nvPr>
            <p:ph type="sldNum" sz="quarter" idx="10"/>
          </p:nvPr>
        </p:nvSpPr>
        <p:spPr/>
        <p:txBody>
          <a:bodyPr/>
          <a:lstStyle/>
          <a:p>
            <a:fld id="{58339581-759F-43B7-B47D-47F906F0E294}" type="slidenum">
              <a:rPr lang="en-US" smtClean="0"/>
              <a:pPr/>
              <a:t>56</a:t>
            </a:fld>
            <a:endParaRPr lang="en-US" dirty="0"/>
          </a:p>
        </p:txBody>
      </p:sp>
      <p:sp>
        <p:nvSpPr>
          <p:cNvPr id="3" name="TextBox 2">
            <a:extLst>
              <a:ext uri="{FF2B5EF4-FFF2-40B4-BE49-F238E27FC236}">
                <a16:creationId xmlns:a16="http://schemas.microsoft.com/office/drawing/2014/main" id="{2DAB9E13-0E10-76A1-452C-C5D9D4552148}"/>
              </a:ext>
            </a:extLst>
          </p:cNvPr>
          <p:cNvSpPr txBox="1"/>
          <p:nvPr/>
        </p:nvSpPr>
        <p:spPr>
          <a:xfrm>
            <a:off x="535259" y="1269586"/>
            <a:ext cx="11607313" cy="3785652"/>
          </a:xfrm>
          <a:prstGeom prst="rect">
            <a:avLst/>
          </a:prstGeom>
          <a:noFill/>
        </p:spPr>
        <p:txBody>
          <a:bodyPr wrap="square">
            <a:spAutoFit/>
          </a:bodyPr>
          <a:lstStyle/>
          <a:p>
            <a:endParaRPr lang="en-US" sz="2000" b="0" i="0" u="none" strike="noStrike" baseline="0" dirty="0">
              <a:solidFill>
                <a:srgbClr val="000000"/>
              </a:solidFill>
              <a:latin typeface="+mj-lt"/>
              <a:cs typeface="Calibri" panose="020F0502020204030204" pitchFamily="34" charset="0"/>
            </a:endParaRPr>
          </a:p>
          <a:p>
            <a:pPr marL="285750" indent="-285750">
              <a:buFont typeface="Arial" panose="020B0604020202020204" pitchFamily="34" charset="0"/>
              <a:buChar char="•"/>
            </a:pPr>
            <a:r>
              <a:rPr lang="en-US" sz="2000" dirty="0">
                <a:solidFill>
                  <a:srgbClr val="000000"/>
                </a:solidFill>
                <a:latin typeface="+mj-lt"/>
                <a:cs typeface="Calibri" panose="020F0502020204030204" pitchFamily="34" charset="0"/>
                <a:hlinkClick r:id="rId3"/>
              </a:rPr>
              <a:t>OHA Lead Poisoning Prevention Program website</a:t>
            </a:r>
            <a:endParaRPr lang="en-US" sz="2000" dirty="0">
              <a:solidFill>
                <a:srgbClr val="000000"/>
              </a:solidFill>
              <a:latin typeface="+mj-lt"/>
              <a:cs typeface="Calibri" panose="020F0502020204030204" pitchFamily="34" charset="0"/>
            </a:endParaRPr>
          </a:p>
          <a:p>
            <a:pPr marL="742950" lvl="1" indent="-285750">
              <a:buFont typeface="Arial" panose="020B0604020202020204" pitchFamily="34" charset="0"/>
              <a:buChar char="•"/>
            </a:pPr>
            <a:r>
              <a:rPr lang="en-US" sz="2000" dirty="0">
                <a:solidFill>
                  <a:srgbClr val="000000"/>
                </a:solidFill>
                <a:latin typeface="+mj-lt"/>
                <a:cs typeface="Calibri" panose="020F0502020204030204" pitchFamily="34" charset="0"/>
                <a:hlinkClick r:id="rId4"/>
              </a:rPr>
              <a:t>Local Public Health Authorities website</a:t>
            </a:r>
            <a:endParaRPr lang="en-US" sz="2000" dirty="0">
              <a:solidFill>
                <a:srgbClr val="000000"/>
              </a:solidFill>
              <a:latin typeface="+mj-lt"/>
              <a:cs typeface="Calibri" panose="020F0502020204030204" pitchFamily="34" charset="0"/>
            </a:endParaRPr>
          </a:p>
          <a:p>
            <a:pPr marL="742950" lvl="1" indent="-285750">
              <a:buFont typeface="Arial" panose="020B0604020202020204" pitchFamily="34" charset="0"/>
              <a:buChar char="•"/>
            </a:pPr>
            <a:r>
              <a:rPr lang="en-US" sz="2000" dirty="0">
                <a:solidFill>
                  <a:srgbClr val="000000"/>
                </a:solidFill>
                <a:latin typeface="+mj-lt"/>
                <a:cs typeface="Calibri" panose="020F0502020204030204" pitchFamily="34" charset="0"/>
                <a:hlinkClick r:id="rId5"/>
              </a:rPr>
              <a:t>Case Management website</a:t>
            </a:r>
            <a:endParaRPr lang="en-US" sz="2000" dirty="0">
              <a:solidFill>
                <a:srgbClr val="000000"/>
              </a:solidFill>
              <a:latin typeface="+mj-lt"/>
              <a:cs typeface="Calibri" panose="020F0502020204030204" pitchFamily="34" charset="0"/>
            </a:endParaRPr>
          </a:p>
          <a:p>
            <a:pPr marL="742950" lvl="1" indent="-285750">
              <a:buFont typeface="Arial" panose="020B0604020202020204" pitchFamily="34" charset="0"/>
              <a:buChar char="•"/>
            </a:pPr>
            <a:r>
              <a:rPr lang="en-US" sz="2000" dirty="0">
                <a:solidFill>
                  <a:srgbClr val="000000"/>
                </a:solidFill>
                <a:latin typeface="+mj-lt"/>
                <a:cs typeface="Calibri" panose="020F0502020204030204" pitchFamily="34" charset="0"/>
                <a:hlinkClick r:id="rId6"/>
              </a:rPr>
              <a:t>OHA Lead Poisoning Investigative Guidelines</a:t>
            </a:r>
            <a:endParaRPr lang="en-US" sz="2000" dirty="0">
              <a:solidFill>
                <a:srgbClr val="000000"/>
              </a:solidFill>
              <a:latin typeface="+mj-lt"/>
              <a:cs typeface="Calibri" panose="020F0502020204030204" pitchFamily="34" charset="0"/>
            </a:endParaRPr>
          </a:p>
          <a:p>
            <a:pPr marL="285750" indent="-285750">
              <a:buFont typeface="Arial" panose="020B0604020202020204" pitchFamily="34" charset="0"/>
              <a:buChar char="•"/>
            </a:pPr>
            <a:r>
              <a:rPr lang="en-US" sz="2000" dirty="0">
                <a:solidFill>
                  <a:srgbClr val="000000"/>
                </a:solidFill>
                <a:latin typeface="+mj-lt"/>
                <a:cs typeface="Calibri" panose="020F0502020204030204" pitchFamily="34" charset="0"/>
                <a:hlinkClick r:id="rId7"/>
              </a:rPr>
              <a:t>Oregon Administrative Rule (OAR) 333-018: Disease Reporting</a:t>
            </a:r>
            <a:endParaRPr lang="en-US" sz="2000" dirty="0">
              <a:solidFill>
                <a:srgbClr val="000000"/>
              </a:solidFill>
              <a:latin typeface="+mj-lt"/>
              <a:cs typeface="Calibri" panose="020F0502020204030204" pitchFamily="34" charset="0"/>
            </a:endParaRPr>
          </a:p>
          <a:p>
            <a:pPr marL="285750" indent="-285750">
              <a:buFont typeface="Arial" panose="020B0604020202020204" pitchFamily="34" charset="0"/>
              <a:buChar char="•"/>
            </a:pPr>
            <a:r>
              <a:rPr lang="en-US" sz="2000" dirty="0">
                <a:solidFill>
                  <a:srgbClr val="000000"/>
                </a:solidFill>
                <a:latin typeface="+mj-lt"/>
                <a:cs typeface="Calibri" panose="020F0502020204030204" pitchFamily="34" charset="0"/>
                <a:hlinkClick r:id="rId8"/>
              </a:rPr>
              <a:t>Oregon Administrative Rule (OAR) 333-019: Investigation and Control of Diseases</a:t>
            </a:r>
            <a:endParaRPr lang="en-US" sz="2000" dirty="0">
              <a:solidFill>
                <a:srgbClr val="000000"/>
              </a:solidFill>
              <a:latin typeface="+mj-lt"/>
              <a:cs typeface="Calibri" panose="020F0502020204030204" pitchFamily="34" charset="0"/>
            </a:endParaRPr>
          </a:p>
          <a:p>
            <a:pPr marL="285750" indent="-285750">
              <a:buFont typeface="Arial" panose="020B0604020202020204" pitchFamily="34" charset="0"/>
              <a:buChar char="•"/>
            </a:pPr>
            <a:r>
              <a:rPr lang="en-US" sz="2000" dirty="0">
                <a:solidFill>
                  <a:srgbClr val="000000"/>
                </a:solidFill>
                <a:latin typeface="+mj-lt"/>
                <a:cs typeface="Calibri" panose="020F0502020204030204" pitchFamily="34" charset="0"/>
                <a:hlinkClick r:id="rId9"/>
              </a:rPr>
              <a:t>OHA Early and Periodic Screening, Diagnostic and Treatment (EPSDT) Program</a:t>
            </a:r>
            <a:endParaRPr lang="en-US" sz="2000" dirty="0">
              <a:solidFill>
                <a:srgbClr val="000000"/>
              </a:solidFill>
              <a:latin typeface="+mj-lt"/>
              <a:cs typeface="Calibri" panose="020F0502020204030204" pitchFamily="34" charset="0"/>
            </a:endParaRPr>
          </a:p>
          <a:p>
            <a:pPr marL="285750" indent="-285750">
              <a:buFont typeface="Arial" panose="020B0604020202020204" pitchFamily="34" charset="0"/>
              <a:buChar char="•"/>
            </a:pPr>
            <a:r>
              <a:rPr lang="en-US" sz="2000" dirty="0">
                <a:solidFill>
                  <a:srgbClr val="000000"/>
                </a:solidFill>
                <a:latin typeface="+mj-lt"/>
                <a:cs typeface="Calibri" panose="020F0502020204030204" pitchFamily="34" charset="0"/>
                <a:hlinkClick r:id="rId10"/>
              </a:rPr>
              <a:t>OHA Monthly Communicable Disease Surveillance Report</a:t>
            </a:r>
            <a:endParaRPr lang="en-US" sz="2000" dirty="0">
              <a:solidFill>
                <a:srgbClr val="000000"/>
              </a:solidFill>
              <a:latin typeface="+mj-lt"/>
              <a:cs typeface="Calibri" panose="020F0502020204030204" pitchFamily="34" charset="0"/>
            </a:endParaRPr>
          </a:p>
          <a:p>
            <a:pPr marL="285750" indent="-285750">
              <a:buFont typeface="Arial" panose="020B0604020202020204" pitchFamily="34" charset="0"/>
              <a:buChar char="•"/>
            </a:pPr>
            <a:r>
              <a:rPr lang="en-US" sz="2000" dirty="0">
                <a:solidFill>
                  <a:srgbClr val="000000"/>
                </a:solidFill>
                <a:latin typeface="+mj-lt"/>
                <a:cs typeface="Calibri" panose="020F0502020204030204" pitchFamily="34" charset="0"/>
                <a:hlinkClick r:id="rId11"/>
              </a:rPr>
              <a:t>CDC Recommended Actions Based on Blood Lead Level</a:t>
            </a:r>
            <a:endParaRPr lang="en-US" sz="2000" dirty="0">
              <a:solidFill>
                <a:srgbClr val="000000"/>
              </a:solidFill>
              <a:latin typeface="+mj-lt"/>
              <a:cs typeface="Calibri" panose="020F0502020204030204" pitchFamily="34" charset="0"/>
            </a:endParaRPr>
          </a:p>
          <a:p>
            <a:pPr marL="285750" indent="-285750">
              <a:buFont typeface="Arial" panose="020B0604020202020204" pitchFamily="34" charset="0"/>
              <a:buChar char="•"/>
            </a:pPr>
            <a:r>
              <a:rPr lang="en-US" sz="2000" dirty="0">
                <a:solidFill>
                  <a:srgbClr val="000000"/>
                </a:solidFill>
                <a:latin typeface="+mj-lt"/>
                <a:cs typeface="Calibri" panose="020F0502020204030204" pitchFamily="34" charset="0"/>
                <a:hlinkClick r:id="rId12"/>
              </a:rPr>
              <a:t>Centers for Medicare and Medicaid Services (CMS): Lead Screening</a:t>
            </a:r>
            <a:endParaRPr lang="en-US" sz="2000" dirty="0">
              <a:solidFill>
                <a:srgbClr val="000000"/>
              </a:solidFill>
              <a:latin typeface="+mj-lt"/>
              <a:cs typeface="Calibri" panose="020F0502020204030204" pitchFamily="34" charset="0"/>
            </a:endParaRPr>
          </a:p>
          <a:p>
            <a:pPr marL="285750" indent="-285750">
              <a:buFont typeface="Arial" panose="020B0604020202020204" pitchFamily="34" charset="0"/>
              <a:buChar char="•"/>
            </a:pPr>
            <a:r>
              <a:rPr lang="en-US" sz="2000" dirty="0">
                <a:solidFill>
                  <a:srgbClr val="000000"/>
                </a:solidFill>
                <a:latin typeface="+mj-lt"/>
                <a:cs typeface="Calibri" panose="020F0502020204030204" pitchFamily="34" charset="0"/>
                <a:hlinkClick r:id="rId13"/>
              </a:rPr>
              <a:t>National Lead Poisoning Prevention Week (CDC)</a:t>
            </a:r>
            <a:endParaRPr lang="en-US" sz="2000" dirty="0">
              <a:solidFill>
                <a:srgbClr val="000000"/>
              </a:solidFill>
              <a:latin typeface="+mj-lt"/>
              <a:cs typeface="Calibri" panose="020F0502020204030204" pitchFamily="34" charset="0"/>
            </a:endParaRPr>
          </a:p>
        </p:txBody>
      </p:sp>
    </p:spTree>
    <p:extLst>
      <p:ext uri="{BB962C8B-B14F-4D97-AF65-F5344CB8AC3E}">
        <p14:creationId xmlns:p14="http://schemas.microsoft.com/office/powerpoint/2010/main" val="3152488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CDACC66-9DE6-CA4E-D4B2-565F8B472172}"/>
              </a:ext>
            </a:extLst>
          </p:cNvPr>
          <p:cNvSpPr>
            <a:spLocks noGrp="1"/>
          </p:cNvSpPr>
          <p:nvPr>
            <p:ph type="title"/>
          </p:nvPr>
        </p:nvSpPr>
        <p:spPr/>
        <p:txBody>
          <a:bodyPr/>
          <a:lstStyle/>
          <a:p>
            <a:r>
              <a:rPr lang="en-US" dirty="0"/>
              <a:t>Thank you</a:t>
            </a:r>
          </a:p>
        </p:txBody>
      </p:sp>
      <p:sp>
        <p:nvSpPr>
          <p:cNvPr id="6" name="Content Placeholder 5">
            <a:extLst>
              <a:ext uri="{FF2B5EF4-FFF2-40B4-BE49-F238E27FC236}">
                <a16:creationId xmlns:a16="http://schemas.microsoft.com/office/drawing/2014/main" id="{117610F4-F445-BB38-DF8B-7BADF7ED9FF9}"/>
              </a:ext>
            </a:extLst>
          </p:cNvPr>
          <p:cNvSpPr>
            <a:spLocks noGrp="1"/>
          </p:cNvSpPr>
          <p:nvPr>
            <p:ph sz="quarter" idx="11"/>
          </p:nvPr>
        </p:nvSpPr>
        <p:spPr/>
        <p:txBody>
          <a:bodyPr>
            <a:normAutofit lnSpcReduction="10000"/>
          </a:bodyPr>
          <a:lstStyle/>
          <a:p>
            <a:r>
              <a:rPr lang="en-US" dirty="0"/>
              <a:t>Public Health Division</a:t>
            </a:r>
          </a:p>
          <a:p>
            <a:r>
              <a:rPr lang="en-US" dirty="0"/>
              <a:t>Childhood Lead Poisoning Prevention Program</a:t>
            </a:r>
          </a:p>
          <a:p>
            <a:r>
              <a:rPr lang="en-US" dirty="0"/>
              <a:t>800 NE Oregon St. Suite 640</a:t>
            </a:r>
          </a:p>
          <a:p>
            <a:r>
              <a:rPr lang="en-US" dirty="0"/>
              <a:t>Portland, OR 97232</a:t>
            </a:r>
          </a:p>
          <a:p>
            <a:r>
              <a:rPr lang="en-US" dirty="0"/>
              <a:t>971-673-0440</a:t>
            </a:r>
          </a:p>
          <a:p>
            <a:r>
              <a:rPr lang="en-US" dirty="0">
                <a:hlinkClick r:id="rId3"/>
              </a:rPr>
              <a:t>leadprogram@odhsoha.oregon.gov</a:t>
            </a:r>
            <a:r>
              <a:rPr lang="en-US" dirty="0"/>
              <a:t> </a:t>
            </a:r>
          </a:p>
          <a:p>
            <a:r>
              <a:rPr lang="en-US" dirty="0"/>
              <a:t>healthoregon.org/lead</a:t>
            </a:r>
          </a:p>
        </p:txBody>
      </p:sp>
      <p:sp>
        <p:nvSpPr>
          <p:cNvPr id="4" name="Slide Number Placeholder 3">
            <a:extLst>
              <a:ext uri="{FF2B5EF4-FFF2-40B4-BE49-F238E27FC236}">
                <a16:creationId xmlns:a16="http://schemas.microsoft.com/office/drawing/2014/main" id="{6E6A506A-2D41-3335-56F7-E657FC0F1154}"/>
              </a:ext>
            </a:extLst>
          </p:cNvPr>
          <p:cNvSpPr>
            <a:spLocks noGrp="1"/>
          </p:cNvSpPr>
          <p:nvPr>
            <p:ph type="sldNum" sz="quarter" idx="12"/>
          </p:nvPr>
        </p:nvSpPr>
        <p:spPr/>
        <p:txBody>
          <a:bodyPr/>
          <a:lstStyle/>
          <a:p>
            <a:fld id="{58339581-759F-43B7-B47D-47F906F0E294}" type="slidenum">
              <a:rPr lang="en-US" smtClean="0"/>
              <a:pPr/>
              <a:t>57</a:t>
            </a:fld>
            <a:endParaRPr lang="en-US" dirty="0"/>
          </a:p>
        </p:txBody>
      </p:sp>
      <p:sp>
        <p:nvSpPr>
          <p:cNvPr id="7" name="Text Placeholder 6">
            <a:extLst>
              <a:ext uri="{FF2B5EF4-FFF2-40B4-BE49-F238E27FC236}">
                <a16:creationId xmlns:a16="http://schemas.microsoft.com/office/drawing/2014/main" id="{AEC5519C-7F41-A494-EE2A-C32050C818E6}"/>
              </a:ext>
            </a:extLst>
          </p:cNvPr>
          <p:cNvSpPr>
            <a:spLocks noGrp="1"/>
          </p:cNvSpPr>
          <p:nvPr>
            <p:ph type="body" sz="quarter" idx="13"/>
          </p:nvPr>
        </p:nvSpPr>
        <p:spPr/>
        <p:txBody>
          <a:bodyPr>
            <a:normAutofit fontScale="92500"/>
          </a:bodyPr>
          <a:lstStyle/>
          <a:p>
            <a:r>
              <a:rPr lang="en-US" dirty="0"/>
              <a:t>You can get this document in other languages, large print, braille or a format you prefer free of charge. Contact Ryan Barker at </a:t>
            </a:r>
            <a:r>
              <a:rPr lang="en-US" dirty="0">
                <a:hlinkClick r:id="rId4"/>
              </a:rPr>
              <a:t>ryan.s.barker@oha.oregon.gov</a:t>
            </a:r>
            <a:r>
              <a:rPr lang="en-US" dirty="0"/>
              <a:t> or 503-953-5432 (voice/text). We accept all relay calls.</a:t>
            </a:r>
          </a:p>
        </p:txBody>
      </p:sp>
    </p:spTree>
    <p:extLst>
      <p:ext uri="{BB962C8B-B14F-4D97-AF65-F5344CB8AC3E}">
        <p14:creationId xmlns:p14="http://schemas.microsoft.com/office/powerpoint/2010/main" val="1117061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C6ADF-084D-53F8-52DC-EA214452D3B2}"/>
              </a:ext>
            </a:extLst>
          </p:cNvPr>
          <p:cNvSpPr>
            <a:spLocks noGrp="1"/>
          </p:cNvSpPr>
          <p:nvPr>
            <p:ph type="title"/>
          </p:nvPr>
        </p:nvSpPr>
        <p:spPr/>
        <p:txBody>
          <a:bodyPr/>
          <a:lstStyle/>
          <a:p>
            <a:r>
              <a:rPr lang="en-US" dirty="0"/>
              <a:t>Oregon Childhood Lead Poisoning Prevention Program (CLPPP)</a:t>
            </a:r>
          </a:p>
        </p:txBody>
      </p:sp>
      <p:sp>
        <p:nvSpPr>
          <p:cNvPr id="4" name="Slide Number Placeholder 3">
            <a:extLst>
              <a:ext uri="{FF2B5EF4-FFF2-40B4-BE49-F238E27FC236}">
                <a16:creationId xmlns:a16="http://schemas.microsoft.com/office/drawing/2014/main" id="{43C87286-DAF3-080E-18C9-A534BADD03D5}"/>
              </a:ext>
            </a:extLst>
          </p:cNvPr>
          <p:cNvSpPr>
            <a:spLocks noGrp="1"/>
          </p:cNvSpPr>
          <p:nvPr>
            <p:ph type="sldNum" sz="quarter" idx="10"/>
          </p:nvPr>
        </p:nvSpPr>
        <p:spPr/>
        <p:txBody>
          <a:bodyPr/>
          <a:lstStyle/>
          <a:p>
            <a:fld id="{58339581-759F-43B7-B47D-47F906F0E294}" type="slidenum">
              <a:rPr lang="en-US" smtClean="0"/>
              <a:pPr/>
              <a:t>6</a:t>
            </a:fld>
            <a:endParaRPr lang="en-US" dirty="0"/>
          </a:p>
        </p:txBody>
      </p:sp>
      <p:pic>
        <p:nvPicPr>
          <p:cNvPr id="10" name="Picture 9" descr="A screenshot of a computer&#10;&#10;Description automatically generated">
            <a:extLst>
              <a:ext uri="{FF2B5EF4-FFF2-40B4-BE49-F238E27FC236}">
                <a16:creationId xmlns:a16="http://schemas.microsoft.com/office/drawing/2014/main" id="{5112AF93-046A-340F-ABF3-A126CCDDF778}"/>
              </a:ext>
            </a:extLst>
          </p:cNvPr>
          <p:cNvPicPr>
            <a:picLocks noChangeAspect="1"/>
          </p:cNvPicPr>
          <p:nvPr/>
        </p:nvPicPr>
        <p:blipFill rotWithShape="1">
          <a:blip r:embed="rId3">
            <a:extLst>
              <a:ext uri="{28A0092B-C50C-407E-A947-70E740481C1C}">
                <a14:useLocalDpi xmlns:a14="http://schemas.microsoft.com/office/drawing/2010/main" val="0"/>
              </a:ext>
            </a:extLst>
          </a:blip>
          <a:srcRect t="17754" r="1219"/>
          <a:stretch/>
        </p:blipFill>
        <p:spPr>
          <a:xfrm>
            <a:off x="379142" y="1345924"/>
            <a:ext cx="11128917" cy="4980534"/>
          </a:xfrm>
          <a:prstGeom prst="rect">
            <a:avLst/>
          </a:prstGeom>
        </p:spPr>
      </p:pic>
      <p:sp>
        <p:nvSpPr>
          <p:cNvPr id="8" name="TextBox 7">
            <a:extLst>
              <a:ext uri="{FF2B5EF4-FFF2-40B4-BE49-F238E27FC236}">
                <a16:creationId xmlns:a16="http://schemas.microsoft.com/office/drawing/2014/main" id="{7F4C7545-B38E-F567-1D61-ED3F06684217}"/>
              </a:ext>
            </a:extLst>
          </p:cNvPr>
          <p:cNvSpPr txBox="1"/>
          <p:nvPr/>
        </p:nvSpPr>
        <p:spPr>
          <a:xfrm>
            <a:off x="8731405" y="3436081"/>
            <a:ext cx="2865864" cy="400110"/>
          </a:xfrm>
          <a:prstGeom prst="rect">
            <a:avLst/>
          </a:prstGeom>
          <a:solidFill>
            <a:schemeClr val="accent4">
              <a:lumMod val="40000"/>
              <a:lumOff val="60000"/>
            </a:schemeClr>
          </a:solidFill>
          <a:effectLst>
            <a:outerShdw blurRad="50800" dist="38100" dir="2700000" algn="tl" rotWithShape="0">
              <a:prstClr val="black">
                <a:alpha val="40000"/>
              </a:prstClr>
            </a:outerShdw>
          </a:effectLst>
        </p:spPr>
        <p:txBody>
          <a:bodyPr wrap="square" rtlCol="0">
            <a:spAutoFit/>
          </a:bodyPr>
          <a:lstStyle/>
          <a:p>
            <a:pPr algn="ctr"/>
            <a:r>
              <a:rPr lang="en-US" sz="2000" u="sng" dirty="0"/>
              <a:t>healthoregon.org/lead</a:t>
            </a:r>
          </a:p>
        </p:txBody>
      </p:sp>
      <p:sp>
        <p:nvSpPr>
          <p:cNvPr id="11" name="Rectangle 10">
            <a:extLst>
              <a:ext uri="{FF2B5EF4-FFF2-40B4-BE49-F238E27FC236}">
                <a16:creationId xmlns:a16="http://schemas.microsoft.com/office/drawing/2014/main" id="{814ED1F7-3964-B0F1-CD1F-20F847370004}"/>
              </a:ext>
            </a:extLst>
          </p:cNvPr>
          <p:cNvSpPr/>
          <p:nvPr/>
        </p:nvSpPr>
        <p:spPr>
          <a:xfrm>
            <a:off x="8036229" y="5257800"/>
            <a:ext cx="1932961" cy="323385"/>
          </a:xfrm>
          <a:prstGeom prst="rect">
            <a:avLst/>
          </a:prstGeom>
          <a:noFill/>
          <a:ln w="12700">
            <a:solidFill>
              <a:srgbClr val="FF0000"/>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
        <p:nvSpPr>
          <p:cNvPr id="3" name="Rectangle 2">
            <a:extLst>
              <a:ext uri="{FF2B5EF4-FFF2-40B4-BE49-F238E27FC236}">
                <a16:creationId xmlns:a16="http://schemas.microsoft.com/office/drawing/2014/main" id="{D244D446-A1E2-5252-AECC-4B765D7D892E}"/>
              </a:ext>
            </a:extLst>
          </p:cNvPr>
          <p:cNvSpPr/>
          <p:nvPr/>
        </p:nvSpPr>
        <p:spPr>
          <a:xfrm>
            <a:off x="8036229" y="5851504"/>
            <a:ext cx="1932961" cy="323385"/>
          </a:xfrm>
          <a:prstGeom prst="rect">
            <a:avLst/>
          </a:prstGeom>
          <a:noFill/>
          <a:ln w="12700">
            <a:solidFill>
              <a:srgbClr val="FF0000"/>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Tree>
    <p:extLst>
      <p:ext uri="{BB962C8B-B14F-4D97-AF65-F5344CB8AC3E}">
        <p14:creationId xmlns:p14="http://schemas.microsoft.com/office/powerpoint/2010/main" val="1496203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C6ADF-084D-53F8-52DC-EA214452D3B2}"/>
              </a:ext>
            </a:extLst>
          </p:cNvPr>
          <p:cNvSpPr>
            <a:spLocks noGrp="1"/>
          </p:cNvSpPr>
          <p:nvPr>
            <p:ph type="title"/>
          </p:nvPr>
        </p:nvSpPr>
        <p:spPr/>
        <p:txBody>
          <a:bodyPr/>
          <a:lstStyle/>
          <a:p>
            <a:r>
              <a:rPr lang="en-US" dirty="0"/>
              <a:t>No Safe Level of Lead</a:t>
            </a:r>
          </a:p>
        </p:txBody>
      </p:sp>
      <p:sp>
        <p:nvSpPr>
          <p:cNvPr id="4" name="Slide Number Placeholder 3">
            <a:extLst>
              <a:ext uri="{FF2B5EF4-FFF2-40B4-BE49-F238E27FC236}">
                <a16:creationId xmlns:a16="http://schemas.microsoft.com/office/drawing/2014/main" id="{43C87286-DAF3-080E-18C9-A534BADD03D5}"/>
              </a:ext>
            </a:extLst>
          </p:cNvPr>
          <p:cNvSpPr>
            <a:spLocks noGrp="1"/>
          </p:cNvSpPr>
          <p:nvPr>
            <p:ph type="sldNum" sz="quarter" idx="10"/>
          </p:nvPr>
        </p:nvSpPr>
        <p:spPr/>
        <p:txBody>
          <a:bodyPr/>
          <a:lstStyle/>
          <a:p>
            <a:fld id="{58339581-759F-43B7-B47D-47F906F0E294}" type="slidenum">
              <a:rPr lang="en-US" smtClean="0"/>
              <a:pPr/>
              <a:t>7</a:t>
            </a:fld>
            <a:endParaRPr lang="en-US" dirty="0"/>
          </a:p>
        </p:txBody>
      </p:sp>
      <p:pic>
        <p:nvPicPr>
          <p:cNvPr id="3" name="Picture 2" descr="Screen Clipping">
            <a:extLst>
              <a:ext uri="{FF2B5EF4-FFF2-40B4-BE49-F238E27FC236}">
                <a16:creationId xmlns:a16="http://schemas.microsoft.com/office/drawing/2014/main" id="{9A7CF935-B195-CB89-CDEF-316E6D64DF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487" y="1418318"/>
            <a:ext cx="3693981" cy="4617476"/>
          </a:xfrm>
          <a:prstGeom prst="rect">
            <a:avLst/>
          </a:prstGeom>
        </p:spPr>
      </p:pic>
      <p:pic>
        <p:nvPicPr>
          <p:cNvPr id="5" name="Picture 4" descr="Text&#10;&#10;Description automatically generated with medium confidence">
            <a:extLst>
              <a:ext uri="{FF2B5EF4-FFF2-40B4-BE49-F238E27FC236}">
                <a16:creationId xmlns:a16="http://schemas.microsoft.com/office/drawing/2014/main" id="{7D49209A-B037-2F70-6185-75017EAD2F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5182" y="5931339"/>
            <a:ext cx="1638286" cy="461265"/>
          </a:xfrm>
          <a:prstGeom prst="rect">
            <a:avLst/>
          </a:prstGeom>
        </p:spPr>
      </p:pic>
      <p:pic>
        <p:nvPicPr>
          <p:cNvPr id="18" name="Picture 17" descr="Graphical user interface, text, application, email&#10;&#10;Description automatically generated">
            <a:extLst>
              <a:ext uri="{FF2B5EF4-FFF2-40B4-BE49-F238E27FC236}">
                <a16:creationId xmlns:a16="http://schemas.microsoft.com/office/drawing/2014/main" id="{E9F9D373-BD1D-5E80-8C8C-98796EF77E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0450" y="1443106"/>
            <a:ext cx="7116168" cy="2591162"/>
          </a:xfrm>
          <a:prstGeom prst="rect">
            <a:avLst/>
          </a:prstGeom>
        </p:spPr>
      </p:pic>
      <p:sp>
        <p:nvSpPr>
          <p:cNvPr id="20" name="TextBox 19">
            <a:extLst>
              <a:ext uri="{FF2B5EF4-FFF2-40B4-BE49-F238E27FC236}">
                <a16:creationId xmlns:a16="http://schemas.microsoft.com/office/drawing/2014/main" id="{FC017C5D-4097-C882-5627-6F92193DFF4B}"/>
              </a:ext>
            </a:extLst>
          </p:cNvPr>
          <p:cNvSpPr txBox="1"/>
          <p:nvPr/>
        </p:nvSpPr>
        <p:spPr>
          <a:xfrm>
            <a:off x="4610450" y="4219912"/>
            <a:ext cx="7333642" cy="1815882"/>
          </a:xfrm>
          <a:prstGeom prst="rect">
            <a:avLst/>
          </a:prstGeom>
          <a:noFill/>
        </p:spPr>
        <p:txBody>
          <a:bodyPr wrap="square">
            <a:spAutoFit/>
          </a:bodyPr>
          <a:lstStyle/>
          <a:p>
            <a:r>
              <a:rPr lang="en-US" sz="1600" b="0" i="1" dirty="0">
                <a:solidFill>
                  <a:srgbClr val="000000"/>
                </a:solidFill>
                <a:effectLst/>
                <a:latin typeface="Source Sans Pro" panose="020B0503030403020204" pitchFamily="34" charset="0"/>
              </a:rPr>
              <a:t>“Although reductions in lead exposure for the U.S. population have resulted in lower blood lead levels over time, epidemiological studies continue to provide evidence of health effects at lower and lower blood lead levels. The </a:t>
            </a:r>
            <a:r>
              <a:rPr lang="en-US" sz="1600" b="0" i="1" u="sng" dirty="0">
                <a:solidFill>
                  <a:srgbClr val="0B4898"/>
                </a:solidFill>
                <a:effectLst/>
                <a:latin typeface="Source Sans Pro" panose="020B0503030403020204" pitchFamily="34" charset="0"/>
                <a:hlinkClick r:id="rId6" tooltip="MonographHealthEffectsLowLevelLead_NewISSN_508.pdf"/>
              </a:rPr>
              <a:t>NTP Monograph on Health Effects of Low-level Lead</a:t>
            </a:r>
            <a:r>
              <a:rPr lang="en-US" sz="1600" b="0" i="1" dirty="0">
                <a:solidFill>
                  <a:srgbClr val="000000"/>
                </a:solidFill>
                <a:effectLst/>
                <a:latin typeface="Source Sans Pro" panose="020B0503030403020204" pitchFamily="34" charset="0"/>
              </a:rPr>
              <a:t> was developed to summarize the evidence for lead- associated health effects in children and adults at these low exposure levels. The evidence provides support for adverse health effects in both children and adults at blood lead levels below 10 µg/dL, and, for some effects, below 5 µg/dL.”</a:t>
            </a:r>
            <a:endParaRPr lang="en-US" sz="1600" i="1" dirty="0"/>
          </a:p>
        </p:txBody>
      </p:sp>
    </p:spTree>
    <p:extLst>
      <p:ext uri="{BB962C8B-B14F-4D97-AF65-F5344CB8AC3E}">
        <p14:creationId xmlns:p14="http://schemas.microsoft.com/office/powerpoint/2010/main" val="251284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C6ADF-084D-53F8-52DC-EA214452D3B2}"/>
              </a:ext>
            </a:extLst>
          </p:cNvPr>
          <p:cNvSpPr>
            <a:spLocks noGrp="1"/>
          </p:cNvSpPr>
          <p:nvPr>
            <p:ph type="title"/>
          </p:nvPr>
        </p:nvSpPr>
        <p:spPr/>
        <p:txBody>
          <a:bodyPr/>
          <a:lstStyle/>
          <a:p>
            <a:r>
              <a:rPr lang="en-US" dirty="0"/>
              <a:t>Testing Children for Lead</a:t>
            </a:r>
          </a:p>
        </p:txBody>
      </p:sp>
      <p:sp>
        <p:nvSpPr>
          <p:cNvPr id="4" name="Slide Number Placeholder 3">
            <a:extLst>
              <a:ext uri="{FF2B5EF4-FFF2-40B4-BE49-F238E27FC236}">
                <a16:creationId xmlns:a16="http://schemas.microsoft.com/office/drawing/2014/main" id="{43C87286-DAF3-080E-18C9-A534BADD03D5}"/>
              </a:ext>
            </a:extLst>
          </p:cNvPr>
          <p:cNvSpPr>
            <a:spLocks noGrp="1"/>
          </p:cNvSpPr>
          <p:nvPr>
            <p:ph type="sldNum" sz="quarter" idx="10"/>
          </p:nvPr>
        </p:nvSpPr>
        <p:spPr/>
        <p:txBody>
          <a:bodyPr/>
          <a:lstStyle/>
          <a:p>
            <a:fld id="{58339581-759F-43B7-B47D-47F906F0E294}" type="slidenum">
              <a:rPr lang="en-US" smtClean="0"/>
              <a:pPr/>
              <a:t>8</a:t>
            </a:fld>
            <a:endParaRPr lang="en-US" dirty="0"/>
          </a:p>
        </p:txBody>
      </p:sp>
      <p:pic>
        <p:nvPicPr>
          <p:cNvPr id="6" name="Picture 2" descr="PHIL Image 12142">
            <a:extLst>
              <a:ext uri="{FF2B5EF4-FFF2-40B4-BE49-F238E27FC236}">
                <a16:creationId xmlns:a16="http://schemas.microsoft.com/office/drawing/2014/main" id="{6994BE52-5679-F02E-3BB2-1BBCF8A5F6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410"/>
          <a:stretch/>
        </p:blipFill>
        <p:spPr bwMode="auto">
          <a:xfrm>
            <a:off x="1562461" y="1769922"/>
            <a:ext cx="3845897" cy="37147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522EDC0-8AB7-618D-91E6-ABCC715A3A20}"/>
              </a:ext>
            </a:extLst>
          </p:cNvPr>
          <p:cNvSpPr txBox="1"/>
          <p:nvPr/>
        </p:nvSpPr>
        <p:spPr>
          <a:xfrm>
            <a:off x="1504210" y="5503722"/>
            <a:ext cx="4038600" cy="400110"/>
          </a:xfrm>
          <a:prstGeom prst="rect">
            <a:avLst/>
          </a:prstGeom>
          <a:noFill/>
        </p:spPr>
        <p:txBody>
          <a:bodyPr wrap="square" rtlCol="0">
            <a:spAutoFit/>
          </a:bodyPr>
          <a:lstStyle/>
          <a:p>
            <a:r>
              <a:rPr lang="en-US" sz="2000" b="1" dirty="0">
                <a:latin typeface="+mj-lt"/>
              </a:rPr>
              <a:t>Capillary test (Presumptive)</a:t>
            </a:r>
          </a:p>
        </p:txBody>
      </p:sp>
      <p:pic>
        <p:nvPicPr>
          <p:cNvPr id="9" name="Picture 8">
            <a:extLst>
              <a:ext uri="{FF2B5EF4-FFF2-40B4-BE49-F238E27FC236}">
                <a16:creationId xmlns:a16="http://schemas.microsoft.com/office/drawing/2014/main" id="{5D1B5BDF-9A8F-625E-950D-5374C54EDAF4}"/>
              </a:ext>
            </a:extLst>
          </p:cNvPr>
          <p:cNvPicPr>
            <a:picLocks noChangeAspect="1"/>
          </p:cNvPicPr>
          <p:nvPr/>
        </p:nvPicPr>
        <p:blipFill rotWithShape="1">
          <a:blip r:embed="rId4"/>
          <a:srcRect r="25143"/>
          <a:stretch/>
        </p:blipFill>
        <p:spPr>
          <a:xfrm>
            <a:off x="5875057" y="1744890"/>
            <a:ext cx="3714750" cy="3714750"/>
          </a:xfrm>
          <a:prstGeom prst="rect">
            <a:avLst/>
          </a:prstGeom>
        </p:spPr>
      </p:pic>
      <p:sp>
        <p:nvSpPr>
          <p:cNvPr id="10" name="TextBox 9">
            <a:extLst>
              <a:ext uri="{FF2B5EF4-FFF2-40B4-BE49-F238E27FC236}">
                <a16:creationId xmlns:a16="http://schemas.microsoft.com/office/drawing/2014/main" id="{197E6F8E-2DD2-A980-C733-57F62606DAA7}"/>
              </a:ext>
            </a:extLst>
          </p:cNvPr>
          <p:cNvSpPr txBox="1"/>
          <p:nvPr/>
        </p:nvSpPr>
        <p:spPr>
          <a:xfrm>
            <a:off x="5850738" y="5484672"/>
            <a:ext cx="4169923" cy="707886"/>
          </a:xfrm>
          <a:prstGeom prst="rect">
            <a:avLst/>
          </a:prstGeom>
          <a:noFill/>
        </p:spPr>
        <p:txBody>
          <a:bodyPr wrap="square" rtlCol="0">
            <a:spAutoFit/>
          </a:bodyPr>
          <a:lstStyle/>
          <a:p>
            <a:pPr lvl="0"/>
            <a:r>
              <a:rPr lang="en-US" sz="2000" b="1" dirty="0">
                <a:latin typeface="+mj-lt"/>
              </a:rPr>
              <a:t>Venous test (Confirmatory) </a:t>
            </a:r>
          </a:p>
          <a:p>
            <a:endParaRPr lang="en-US" sz="2000" b="1" dirty="0">
              <a:latin typeface="+mj-lt"/>
            </a:endParaRPr>
          </a:p>
        </p:txBody>
      </p:sp>
    </p:spTree>
    <p:extLst>
      <p:ext uri="{BB962C8B-B14F-4D97-AF65-F5344CB8AC3E}">
        <p14:creationId xmlns:p14="http://schemas.microsoft.com/office/powerpoint/2010/main" val="2153465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C6ADF-084D-53F8-52DC-EA214452D3B2}"/>
              </a:ext>
            </a:extLst>
          </p:cNvPr>
          <p:cNvSpPr>
            <a:spLocks noGrp="1"/>
          </p:cNvSpPr>
          <p:nvPr>
            <p:ph type="title"/>
          </p:nvPr>
        </p:nvSpPr>
        <p:spPr/>
        <p:txBody>
          <a:bodyPr/>
          <a:lstStyle/>
          <a:p>
            <a:r>
              <a:rPr lang="en-US" sz="3600" b="1" dirty="0">
                <a:solidFill>
                  <a:srgbClr val="005595"/>
                </a:solidFill>
                <a:latin typeface="+mj-lt"/>
                <a:ea typeface="+mj-ea"/>
                <a:cs typeface="+mj-cs"/>
              </a:rPr>
              <a:t>Confirmed Blood Lead Tests</a:t>
            </a:r>
            <a:endParaRPr lang="en-US" dirty="0"/>
          </a:p>
        </p:txBody>
      </p:sp>
      <p:sp>
        <p:nvSpPr>
          <p:cNvPr id="4" name="Slide Number Placeholder 3">
            <a:extLst>
              <a:ext uri="{FF2B5EF4-FFF2-40B4-BE49-F238E27FC236}">
                <a16:creationId xmlns:a16="http://schemas.microsoft.com/office/drawing/2014/main" id="{43C87286-DAF3-080E-18C9-A534BADD03D5}"/>
              </a:ext>
            </a:extLst>
          </p:cNvPr>
          <p:cNvSpPr>
            <a:spLocks noGrp="1"/>
          </p:cNvSpPr>
          <p:nvPr>
            <p:ph type="sldNum" sz="quarter" idx="10"/>
          </p:nvPr>
        </p:nvSpPr>
        <p:spPr/>
        <p:txBody>
          <a:bodyPr/>
          <a:lstStyle/>
          <a:p>
            <a:fld id="{58339581-759F-43B7-B47D-47F906F0E294}" type="slidenum">
              <a:rPr lang="en-US" smtClean="0"/>
              <a:pPr/>
              <a:t>9</a:t>
            </a:fld>
            <a:endParaRPr lang="en-US" dirty="0"/>
          </a:p>
        </p:txBody>
      </p:sp>
      <p:sp>
        <p:nvSpPr>
          <p:cNvPr id="6" name="TextBox 5">
            <a:extLst>
              <a:ext uri="{FF2B5EF4-FFF2-40B4-BE49-F238E27FC236}">
                <a16:creationId xmlns:a16="http://schemas.microsoft.com/office/drawing/2014/main" id="{DC555F1B-03DD-5183-0EE0-589D2BCCC011}"/>
              </a:ext>
            </a:extLst>
          </p:cNvPr>
          <p:cNvSpPr txBox="1"/>
          <p:nvPr/>
        </p:nvSpPr>
        <p:spPr>
          <a:xfrm>
            <a:off x="5905512" y="2152269"/>
            <a:ext cx="4543424" cy="954107"/>
          </a:xfrm>
          <a:prstGeom prst="rect">
            <a:avLst/>
          </a:prstGeom>
          <a:noFill/>
        </p:spPr>
        <p:txBody>
          <a:bodyPr wrap="square" rtlCol="0">
            <a:spAutoFit/>
          </a:bodyPr>
          <a:lstStyle/>
          <a:p>
            <a:pPr lvl="0"/>
            <a:r>
              <a:rPr lang="en-US" sz="2000" b="1" dirty="0">
                <a:latin typeface="+mj-lt"/>
              </a:rPr>
              <a:t>Venous test (Confirmatory) </a:t>
            </a:r>
          </a:p>
          <a:p>
            <a:pPr lvl="0"/>
            <a:r>
              <a:rPr lang="en-US" sz="1800" dirty="0">
                <a:latin typeface="+mj-lt"/>
              </a:rPr>
              <a:t>Recommended before continuing with case management and investigation</a:t>
            </a:r>
            <a:endParaRPr lang="en-US" sz="1800" dirty="0">
              <a:solidFill>
                <a:srgbClr val="000000"/>
              </a:solidFill>
              <a:latin typeface="+mj-lt"/>
            </a:endParaRPr>
          </a:p>
        </p:txBody>
      </p:sp>
      <p:pic>
        <p:nvPicPr>
          <p:cNvPr id="8" name="Picture 7" descr="A picture containing person&#10;&#10;Description automatically generated">
            <a:extLst>
              <a:ext uri="{FF2B5EF4-FFF2-40B4-BE49-F238E27FC236}">
                <a16:creationId xmlns:a16="http://schemas.microsoft.com/office/drawing/2014/main" id="{2A328556-19BF-D7E2-2AAF-FAF49303E7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1435" y="1638585"/>
            <a:ext cx="3600953" cy="1981477"/>
          </a:xfrm>
          <a:prstGeom prst="rect">
            <a:avLst/>
          </a:prstGeom>
        </p:spPr>
      </p:pic>
      <p:pic>
        <p:nvPicPr>
          <p:cNvPr id="9" name="Picture 8" descr="Graphical user interface, text, application&#10;&#10;Description automatically generated">
            <a:extLst>
              <a:ext uri="{FF2B5EF4-FFF2-40B4-BE49-F238E27FC236}">
                <a16:creationId xmlns:a16="http://schemas.microsoft.com/office/drawing/2014/main" id="{64A424D2-581A-C5DB-3217-BB69DEAEA8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8897" y="3867710"/>
            <a:ext cx="6925642" cy="1571844"/>
          </a:xfrm>
          <a:prstGeom prst="rect">
            <a:avLst/>
          </a:prstGeom>
        </p:spPr>
      </p:pic>
      <p:pic>
        <p:nvPicPr>
          <p:cNvPr id="10" name="Picture 9" descr="A screenshot of a computer&#10;&#10;Description automatically generated with low confidence">
            <a:extLst>
              <a:ext uri="{FF2B5EF4-FFF2-40B4-BE49-F238E27FC236}">
                <a16:creationId xmlns:a16="http://schemas.microsoft.com/office/drawing/2014/main" id="{14D60D4C-A2E0-148B-D9B2-DB7C960C3C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5512" y="5515184"/>
            <a:ext cx="6354062" cy="543001"/>
          </a:xfrm>
          <a:prstGeom prst="rect">
            <a:avLst/>
          </a:prstGeom>
        </p:spPr>
      </p:pic>
    </p:spTree>
    <p:extLst>
      <p:ext uri="{BB962C8B-B14F-4D97-AF65-F5344CB8AC3E}">
        <p14:creationId xmlns:p14="http://schemas.microsoft.com/office/powerpoint/2010/main" val="523047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HA Master Slide">
  <a:themeElements>
    <a:clrScheme name="ICAP 508 Palette">
      <a:dk1>
        <a:srgbClr val="2D2A30"/>
      </a:dk1>
      <a:lt1>
        <a:sysClr val="window" lastClr="FFFFFF"/>
      </a:lt1>
      <a:dk2>
        <a:srgbClr val="00305E"/>
      </a:dk2>
      <a:lt2>
        <a:srgbClr val="D9D8D6"/>
      </a:lt2>
      <a:accent1>
        <a:srgbClr val="547E3B"/>
      </a:accent1>
      <a:accent2>
        <a:srgbClr val="93358D"/>
      </a:accent2>
      <a:accent3>
        <a:srgbClr val="007CBA"/>
      </a:accent3>
      <a:accent4>
        <a:srgbClr val="D24600"/>
      </a:accent4>
      <a:accent5>
        <a:srgbClr val="D7282F"/>
      </a:accent5>
      <a:accent6>
        <a:srgbClr val="F2F2F2"/>
      </a:accent6>
      <a:hlink>
        <a:srgbClr val="0065C6"/>
      </a:hlink>
      <a:folHlink>
        <a:srgbClr val="93358D"/>
      </a:folHlink>
    </a:clrScheme>
    <a:fontScheme name="OHA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2000" dirty="0" err="1" smtClean="0"/>
        </a:defPPr>
      </a:lstStyle>
    </a:txDef>
  </a:objectDefaults>
  <a:extraClrSchemeLst/>
  <a:extLst>
    <a:ext uri="{05A4C25C-085E-4340-85A3-A5531E510DB2}">
      <thm15:themeFamily xmlns:thm15="http://schemas.microsoft.com/office/thememl/2012/main" name="OHA PowerPoint v3.0 Template.pptx" id="{EF00C1B5-780A-46BE-9E06-C9C81AD427AC}" vid="{74CF6A26-F94D-4E96-87F8-87CBCFE65F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IACategory xmlns="59da1016-2a1b-4f8a-9768-d7a4932f6f16" xsi:nil="true"/>
    <Meta_x0020_Keywords xmlns="b63120ed-7be8-4985-ae29-cdee93148075" xsi:nil="true"/>
    <DocumentExpirationDate xmlns="59da1016-2a1b-4f8a-9768-d7a4932f6f16" xsi:nil="true"/>
    <Tool_x0020_Type xmlns="b63120ed-7be8-4985-ae29-cdee93148075">
      <Value>Provider</Value>
    </Tool_x0020_Type>
    <IATopic xmlns="59da1016-2a1b-4f8a-9768-d7a4932f6f16" xsi:nil="true"/>
    <URL xmlns="http://schemas.microsoft.com/sharepoint/v3">
      <Url>https://www.oregon.gov/oha/HSD/OHP/Tools/LPHA-Provider-Webinar1024.pptx</Url>
      <Description>LPHA Provider Education Session: Lead Investigation Reimbursement</Description>
    </URL>
    <IASubtopic xmlns="59da1016-2a1b-4f8a-9768-d7a4932f6f16" xsi:nil="true"/>
    <Order_x0020_on_x0020_Page xmlns="b63120ed-7be8-4985-ae29-cdee93148075" xsi:nil="true"/>
    <Topic xmlns="b63120ed-7be8-4985-ae29-cdee93148075">
      <Value>Reference</Value>
    </Topic>
    <Description0 xmlns="b63120ed-7be8-4985-ae29-cdee93148075" xsi:nil="true"/>
    <Policy_x0020_Program xmlns="b63120ed-7be8-4985-ae29-cdee93148075">
      <Value>AI/AN</Value>
      <Value>EPSDT</Value>
      <Value>FQHC-RHC</Value>
      <Value>Medical-Surgical</Value>
    </Policy_x0020_Program>
    <Meta_x0020_Description xmlns="b63120ed-7be8-4985-ae29-cdee93148075" xsi:nil="true"/>
    <Effective_x0020_Date xmlns="b63120ed-7be8-4985-ae29-cdee93148075">2024-10-23T07:00:00+00:00</Effective_x0020_Date>
    <Exclude_x0020_from_x0020_web_x0020_part xmlns="b63120ed-7be8-4985-ae29-cdee93148075">false</Exclude_x0020_from_x0020_web_x0020_part>
    <Document_x0020_Type xmlns="b63120ed-7be8-4985-ae29-cdee93148075">Self-paced</Document_x0020_Typ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6A95E1AE457EE4EA38C0B6AA4797B30" ma:contentTypeVersion="33" ma:contentTypeDescription="Create a new document." ma:contentTypeScope="" ma:versionID="e88a162ab0e0a31f5db49a9c283bd442">
  <xsd:schema xmlns:xsd="http://www.w3.org/2001/XMLSchema" xmlns:xs="http://www.w3.org/2001/XMLSchema" xmlns:p="http://schemas.microsoft.com/office/2006/metadata/properties" xmlns:ns1="http://schemas.microsoft.com/sharepoint/v3" xmlns:ns2="b63120ed-7be8-4985-ae29-cdee93148075" xmlns:ns3="59da1016-2a1b-4f8a-9768-d7a4932f6f16" targetNamespace="http://schemas.microsoft.com/office/2006/metadata/properties" ma:root="true" ma:fieldsID="df407a62c8e52d17e2ab61ef52ac847d" ns1:_="" ns2:_="" ns3:_="">
    <xsd:import namespace="http://schemas.microsoft.com/sharepoint/v3"/>
    <xsd:import namespace="b63120ed-7be8-4985-ae29-cdee93148075"/>
    <xsd:import namespace="59da1016-2a1b-4f8a-9768-d7a4932f6f16"/>
    <xsd:element name="properties">
      <xsd:complexType>
        <xsd:sequence>
          <xsd:element name="documentManagement">
            <xsd:complexType>
              <xsd:all>
                <xsd:element ref="ns2:Description0" minOccurs="0"/>
                <xsd:element ref="ns2:Document_x0020_Type"/>
                <xsd:element ref="ns2:Effective_x0020_Date" minOccurs="0"/>
                <xsd:element ref="ns2:Policy_x0020_Program" minOccurs="0"/>
                <xsd:element ref="ns2:Tool_x0020_Type" minOccurs="0"/>
                <xsd:element ref="ns2:Topic" minOccurs="0"/>
                <xsd:element ref="ns2:Meta_x0020_Keywords" minOccurs="0"/>
                <xsd:element ref="ns1:URL" minOccurs="0"/>
                <xsd:element ref="ns3:IACategory" minOccurs="0"/>
                <xsd:element ref="ns3:IATopic" minOccurs="0"/>
                <xsd:element ref="ns3:IASubtopic" minOccurs="0"/>
                <xsd:element ref="ns3:DocumentExpirationDate" minOccurs="0"/>
                <xsd:element ref="ns2:Meta_x0020_Description" minOccurs="0"/>
                <xsd:element ref="ns3:SharedWithUsers" minOccurs="0"/>
                <xsd:element ref="ns2:Exclude_x0020_from_x0020_web_x0020_part" minOccurs="0"/>
                <xsd:element ref="ns2:Order_x0020_on_x0020_Pag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URL" ma:index="15" nillable="true" ma:displayName="Documents" ma:description="Completing the &quot;Title&quot; field should start the workflow that updates this field." ma:format="Hyperlink" ma:internalName="URL" ma:readOnly="false">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63120ed-7be8-4985-ae29-cdee93148075" elementFormDefault="qualified">
    <xsd:import namespace="http://schemas.microsoft.com/office/2006/documentManagement/types"/>
    <xsd:import namespace="http://schemas.microsoft.com/office/infopath/2007/PartnerControls"/>
    <xsd:element name="Description0" ma:index="2" nillable="true" ma:displayName="Description" ma:internalName="Description0" ma:readOnly="false">
      <xsd:simpleType>
        <xsd:restriction base="dms:Text">
          <xsd:maxLength value="255"/>
        </xsd:restriction>
      </xsd:simpleType>
    </xsd:element>
    <xsd:element name="Document_x0020_Type" ma:index="3" ma:displayName="Document Type" ma:format="Dropdown" ma:internalName="Document_x0020_Type" ma:readOnly="false">
      <xsd:simpleType>
        <xsd:restriction base="dms:Choice">
          <xsd:enumeration value="Form"/>
          <xsd:enumeration value="Handbook"/>
          <xsd:enumeration value="Quick reference"/>
          <xsd:enumeration value="Self-paced"/>
          <xsd:enumeration value="Video"/>
          <xsd:enumeration value="Webinar"/>
          <xsd:enumeration value="X12 Approved"/>
          <xsd:enumeration value="Other"/>
          <xsd:enumeration value="Pass Through Rates"/>
          <xsd:enumeration value="FCHP Non-Contracted Rates"/>
          <xsd:enumeration value="DRG Weights"/>
          <xsd:enumeration value="Oregon-unique DRG"/>
          <xsd:enumeration value="Cost to Charge Ratios"/>
          <xsd:enumeration value="FFS Percentage Rates"/>
          <xsd:enumeration value="PA Criteria"/>
          <xsd:enumeration value="Carveout List"/>
          <xsd:enumeration value="CCO/PHP Reimbursement Rates"/>
          <xsd:enumeration value="Out-of-Hospital Birth"/>
          <xsd:enumeration value="Code Group"/>
        </xsd:restriction>
      </xsd:simpleType>
    </xsd:element>
    <xsd:element name="Effective_x0020_Date" ma:index="4" nillable="true" ma:displayName="Effective Date" ma:description="Enter for provider guides and amendment status updates" ma:format="DateOnly" ma:internalName="Effective_x0020_Date" ma:readOnly="false">
      <xsd:simpleType>
        <xsd:restriction base="dms:DateTime"/>
      </xsd:simpleType>
    </xsd:element>
    <xsd:element name="Policy_x0020_Program" ma:index="5" nillable="true" ma:displayName="Policy Program" ma:internalName="Policy_x0020_Program" ma:readOnly="false">
      <xsd:complexType>
        <xsd:complexContent>
          <xsd:extension base="dms:MultiChoice">
            <xsd:sequence>
              <xsd:element name="Value" maxOccurs="unbounded" minOccurs="0" nillable="true">
                <xsd:simpleType>
                  <xsd:restriction base="dms:Choice">
                    <xsd:enumeration value="1915i"/>
                    <xsd:enumeration value="Admin Exams"/>
                    <xsd:enumeration value="AI/AN"/>
                    <xsd:enumeration value="BRS"/>
                    <xsd:enumeration value="CWM"/>
                    <xsd:enumeration value="Dental"/>
                    <xsd:enumeration value="DMEPOS"/>
                    <xsd:enumeration value="EPSDT"/>
                    <xsd:enumeration value="FQHC-RHC"/>
                    <xsd:enumeration value="GEMT"/>
                    <xsd:enumeration value="General Rules"/>
                    <xsd:enumeration value="Home EPIV"/>
                    <xsd:enumeration value="Home Health"/>
                    <xsd:enumeration value="Hospice"/>
                    <xsd:enumeration value="Hospital"/>
                    <xsd:enumeration value="LEMLA"/>
                    <xsd:enumeration value="MEHRI"/>
                    <xsd:enumeration value="Medical Transportation"/>
                    <xsd:enumeration value="Medical-Surgical"/>
                    <xsd:enumeration value="MH"/>
                    <xsd:enumeration value="OCCS"/>
                    <xsd:enumeration value="OHP (MCO and CCO)"/>
                    <xsd:enumeration value="Pharmacy"/>
                    <xsd:enumeration value="PT-OT"/>
                    <xsd:enumeration value="PDN"/>
                    <xsd:enumeration value="Procedural"/>
                    <xsd:enumeration value="RMPISP"/>
                    <xsd:enumeration value="SBHS"/>
                    <xsd:enumeration value="Speech-Hearing"/>
                    <xsd:enumeration value="TCM"/>
                    <xsd:enumeration value="THW"/>
                    <xsd:enumeration value="Transplant"/>
                    <xsd:enumeration value="Vision"/>
                    <xsd:enumeration value="N/A"/>
                  </xsd:restriction>
                </xsd:simpleType>
              </xsd:element>
            </xsd:sequence>
          </xsd:extension>
        </xsd:complexContent>
      </xsd:complexType>
    </xsd:element>
    <xsd:element name="Tool_x0020_Type" ma:index="6" nillable="true" ma:displayName="Tool Type" ma:default="Provider" ma:internalName="Tool_x0020_Type" ma:readOnly="false" ma:requiredMultiChoice="true">
      <xsd:complexType>
        <xsd:complexContent>
          <xsd:extension base="dms:MultiChoice">
            <xsd:sequence>
              <xsd:element name="Value" maxOccurs="unbounded" minOccurs="0" nillable="true">
                <xsd:simpleType>
                  <xsd:restriction base="dms:Choice">
                    <xsd:enumeration value="Applicant"/>
                    <xsd:enumeration value="Community Partner"/>
                    <xsd:enumeration value="EDI"/>
                    <xsd:enumeration value="Encounter Data"/>
                    <xsd:enumeration value="Member"/>
                    <xsd:enumeration value="Plan"/>
                    <xsd:enumeration value="Provider"/>
                    <xsd:enumeration value="Staff"/>
                    <xsd:enumeration value="Stakeholder"/>
                  </xsd:restriction>
                </xsd:simpleType>
              </xsd:element>
            </xsd:sequence>
          </xsd:extension>
        </xsd:complexContent>
      </xsd:complexType>
    </xsd:element>
    <xsd:element name="Topic" ma:index="7" nillable="true" ma:displayName="Topic" ma:internalName="Topic" ma:readOnly="false" ma:requiredMultiChoice="true">
      <xsd:complexType>
        <xsd:complexContent>
          <xsd:extension base="dms:MultiChoice">
            <xsd:sequence>
              <xsd:element name="Value" maxOccurs="unbounded" minOccurs="0" nillable="true">
                <xsd:simpleType>
                  <xsd:restriction base="dms:Choice">
                    <xsd:enumeration value="340B"/>
                    <xsd:enumeration value="ACA Section 1202 Rate Increase"/>
                    <xsd:enumeration value="Alternate Payment Methodology"/>
                    <xsd:enumeration value="Ambulatory Payment Classification"/>
                    <xsd:enumeration value="Benefits"/>
                    <xsd:enumeration value="Billing"/>
                    <xsd:enumeration value="Brokerages"/>
                    <xsd:enumeration value="CCO reimbursement"/>
                    <xsd:enumeration value="Codes"/>
                    <xsd:enumeration value="Contacts"/>
                    <xsd:enumeration value="Copayment"/>
                    <xsd:enumeration value="Cost reports"/>
                    <xsd:enumeration value="COVID-19"/>
                    <xsd:enumeration value="DRG reimbursement"/>
                    <xsd:enumeration value="Eligibility verification"/>
                    <xsd:enumeration value="Enrollment"/>
                    <xsd:enumeration value="Fee schedule"/>
                    <xsd:enumeration value="FFS reimbursement"/>
                    <xsd:enumeration value="Fraud and abuse"/>
                    <xsd:enumeration value="Hospital Presumptive Medical"/>
                    <xsd:enumeration value="ICD-10"/>
                    <xsd:enumeration value="Inmate Project"/>
                    <xsd:enumeration value="National Drug Code reporting"/>
                    <xsd:enumeration value="OR-MMIS Technical Specifications"/>
                    <xsd:enumeration value="Paper Claims"/>
                    <xsd:enumeration value="Prior Authorization"/>
                    <xsd:enumeration value="Provider Web Portal"/>
                    <xsd:enumeration value="Rates"/>
                    <xsd:enumeration value="Reference"/>
                    <xsd:enumeration value="Registration"/>
                    <xsd:enumeration value="Remittance Advice"/>
                    <xsd:enumeration value="Submitting"/>
                    <xsd:enumeration value="SUD Waiver"/>
                    <xsd:enumeration value="Supplemental rebate"/>
                    <xsd:enumeration value="Testing"/>
                    <xsd:enumeration value="Type AB Reimbursement"/>
                  </xsd:restriction>
                </xsd:simpleType>
              </xsd:element>
            </xsd:sequence>
          </xsd:extension>
        </xsd:complexContent>
      </xsd:complexType>
    </xsd:element>
    <xsd:element name="Meta_x0020_Keywords" ma:index="8" nillable="true" ma:displayName="Meta Keywords" ma:internalName="Meta_x0020_Keywords" ma:readOnly="false">
      <xsd:simpleType>
        <xsd:restriction base="dms:Text"/>
      </xsd:simpleType>
    </xsd:element>
    <xsd:element name="Meta_x0020_Description" ma:index="20" nillable="true" ma:displayName="Meta Description" ma:hidden="true" ma:internalName="Meta_x0020_Description" ma:readOnly="false">
      <xsd:simpleType>
        <xsd:restriction base="dms:Text"/>
      </xsd:simpleType>
    </xsd:element>
    <xsd:element name="Exclude_x0020_from_x0020_web_x0020_part" ma:index="23" nillable="true" ma:displayName="Exclude from web part" ma:default="0" ma:description="Only mark this box if you don't want a tool to show up on web pages." ma:internalName="Exclude_x0020_from_x0020_web_x0020_part">
      <xsd:simpleType>
        <xsd:restriction base="dms:Boolean"/>
      </xsd:simpleType>
    </xsd:element>
    <xsd:element name="Order_x0020_on_x0020_Page" ma:index="24" nillable="true" ma:displayName="Order on Page" ma:decimals="0" ma:internalName="Order_x0020_on_x0020_Pag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59da1016-2a1b-4f8a-9768-d7a4932f6f16" elementFormDefault="qualified">
    <xsd:import namespace="http://schemas.microsoft.com/office/2006/documentManagement/types"/>
    <xsd:import namespace="http://schemas.microsoft.com/office/infopath/2007/PartnerControls"/>
    <xsd:element name="IACategory" ma:index="16" nillable="true" ma:displayName="IA Category" ma:format="Dropdown" ma:hidden="true" ma:internalName="IACategory" ma:readOnly="false">
      <xsd:simpleType>
        <xsd:restriction base="dms:Choice">
          <xsd:enumeration value="About OHA"/>
          <xsd:enumeration value="Programs and Services"/>
          <xsd:enumeration value="Oregon Health Plan"/>
          <xsd:enumeration value="Health System Reform"/>
          <xsd:enumeration value="Licenses and Certificates"/>
          <xsd:enumeration value="Public Health"/>
        </xsd:restriction>
      </xsd:simpleType>
    </xsd:element>
    <xsd:element name="IATopic" ma:index="17" nillable="true" ma:displayName="IA Topic" ma:format="Dropdown" ma:hidden="true" ma:internalName="IATopic" ma:readOnly="false">
      <xsd:simpleType>
        <xsd:restriction base="dms:Choice">
          <xsd:enumeration value="About OHA - Agency Communications"/>
          <xsd:enumeration value="About OHA - Budget"/>
          <xsd:enumeration value="About OHA - Contacts"/>
          <xsd:enumeration value="About OHA - Grants &amp; Contracts"/>
          <xsd:enumeration value="About OHA - Jobs &amp; Employment"/>
          <xsd:enumeration value="About OHA - Organization"/>
          <xsd:enumeration value="About OHA - Policies"/>
          <xsd:enumeration value="About OHA - Public Meetings"/>
          <xsd:enumeration value="About OHA - Public Records"/>
          <xsd:enumeration value="About OHA - Questions &amp; Comments"/>
          <xsd:enumeration value="About OHA - Reports &amp; Data"/>
          <xsd:enumeration value="About OHA - Rulemaking"/>
          <xsd:enumeration value="Programs and Services - Behavioral Health"/>
          <xsd:enumeration value="Programs and Services - Contacts"/>
          <xsd:enumeration value="Programs and Services - Coordinated Care"/>
          <xsd:enumeration value="Programs and Services - Disease"/>
          <xsd:enumeration value="Programs and Services - Environment"/>
          <xsd:enumeration value="Programs and Services - Health Resources"/>
          <xsd:enumeration value="Programs and Services - OEBB"/>
          <xsd:enumeration value="Programs and Services - Oregon Health Plan"/>
          <xsd:enumeration value="Programs and Services - Oregon State Hospital"/>
          <xsd:enumeration value="Programs and Services - PEBB"/>
          <xsd:enumeration value="Programs and Services - Pharmacy"/>
          <xsd:enumeration value="Programs and Services - Prevention"/>
          <xsd:enumeration value="Programs and Services - Safety"/>
          <xsd:enumeration value="Oregon Health Plan - Agency Communications"/>
          <xsd:enumeration value="Oregon Health Plan - Benefits"/>
          <xsd:enumeration value="Oregon Health Plan - Contacts"/>
          <xsd:enumeration value="Oregon Health Plan - Coordinated Care"/>
          <xsd:enumeration value="Oregon Health Plan - Grants &amp; Contracts"/>
          <xsd:enumeration value="Oregon Health Plan - Health Resources"/>
          <xsd:enumeration value="Oregon Health Plan - Policies"/>
          <xsd:enumeration value="Oregon Health Plan - Providers and Partners"/>
          <xsd:enumeration value="Oregon Health Plan - Public Meetings"/>
          <xsd:enumeration value="Oregon Health Plan - Questions &amp; Comments"/>
          <xsd:enumeration value="Oregon Health Plan - Rule Making"/>
          <xsd:enumeration value="Health System Reform - Agency Communications"/>
          <xsd:enumeration value="Health System Reform - Coordinated Care"/>
          <xsd:enumeration value="Health System Reform - Public Meetings"/>
          <xsd:enumeration value="Health System Reform - Questions &amp; Comments"/>
          <xsd:enumeration value="Health System Reform - Reports &amp; Data"/>
          <xsd:enumeration value="Licenses and Certificates - Certificates"/>
          <xsd:enumeration value="Licenses and Certificates - Contacts"/>
          <xsd:enumeration value="Licenses and Certificates - Licenses"/>
          <xsd:enumeration value="Licenses and Certificates - Vital Records"/>
          <xsd:enumeration value="Public Health - Agency Communications"/>
          <xsd:enumeration value="Public Health - Contacts"/>
          <xsd:enumeration value="Public Health - Disease"/>
          <xsd:enumeration value="Public Health - Environment"/>
          <xsd:enumeration value="Public Health - Health Resources"/>
          <xsd:enumeration value="Public Health - Questions &amp; Comments"/>
          <xsd:enumeration value="Public Health - Prevention"/>
          <xsd:enumeration value="Public Health - Providers and Partners"/>
          <xsd:enumeration value="Public Health - Reports &amp; Data"/>
          <xsd:enumeration value="Public Health - Safety"/>
          <xsd:enumeration value="Public Health - Vital Records"/>
        </xsd:restriction>
      </xsd:simpleType>
    </xsd:element>
    <xsd:element name="IASubtopic" ma:index="18" nillable="true" ma:displayName="IA Subtopic" ma:format="Dropdown" ma:hidden="true" ma:internalName="IASubtopic" ma:readOnly="false">
      <xsd:simpleType>
        <xsd:restriction base="dms:Choice">
          <xsd:enumeration value="Addiction Services - Alcohol"/>
          <xsd:enumeration value="Addiction Services - Drug"/>
          <xsd:enumeration value="Addiction Services - Gambling"/>
          <xsd:enumeration value="Addiction Services - Tobacco"/>
          <xsd:enumeration value="Applications"/>
          <xsd:enumeration value="Benefits - Health Plans"/>
          <xsd:enumeration value="Benefits - OEBB"/>
          <xsd:enumeration value="Benefits - OHP"/>
          <xsd:enumeration value="Benefits - PEBB"/>
          <xsd:enumeration value="Benefits - Retirement"/>
          <xsd:enumeration value="Budget - Agency Summary"/>
          <xsd:enumeration value="Budget - Agency Request (ARB)"/>
          <xsd:enumeration value="Budget - Governors Budget"/>
          <xsd:enumeration value="Budget - Infrastructure"/>
          <xsd:enumeration value="Budget - Legislatively Adopted (LAB)"/>
          <xsd:enumeration value="Budget - Legislative action"/>
          <xsd:enumeration value="Budget - Overview"/>
          <xsd:enumeration value="Budget - Policy Option Package (POP)"/>
          <xsd:enumeration value="Budget - Priorities"/>
          <xsd:enumeration value="Budget - Program"/>
          <xsd:enumeration value="Budget - Reduction"/>
          <xsd:enumeration value="Budget - Strategic funding proposal"/>
          <xsd:enumeration value="Budget - Special report"/>
          <xsd:enumeration value="Budget - Stakeholder meeting"/>
          <xsd:enumeration value="CCO - Contact"/>
          <xsd:enumeration value="CCO - Audited Financial Statement"/>
          <xsd:enumeration value="CCO - Interim Financial Statement"/>
          <xsd:enumeration value="CCO - Internal Financial Statement"/>
          <xsd:enumeration value="Clean Air"/>
          <xsd:enumeration value="Clean Water"/>
          <xsd:enumeration value="Clinics"/>
          <xsd:enumeration value="Commissions"/>
          <xsd:enumeration value="Committee Members"/>
          <xsd:enumeration value="Committees"/>
          <xsd:enumeration value="Crisis Services"/>
          <xsd:enumeration value="Drug Addiction Services"/>
          <xsd:enumeration value="Electronic Health Care Records (EHR)"/>
          <xsd:enumeration value="Emergency Preparedness"/>
          <xsd:enumeration value="Environmental Pollution"/>
          <xsd:enumeration value="Featured Content"/>
          <xsd:enumeration value="Fees"/>
          <xsd:enumeration value="Health Services - Primary Care Home"/>
          <xsd:enumeration value="Health Services - Prioritized list"/>
          <xsd:enumeration value="ICD-10"/>
          <xsd:enumeration value="Immunizations"/>
          <xsd:enumeration value="Legislation - Bills"/>
          <xsd:enumeration value="Legislation - Contact"/>
          <xsd:enumeration value="Legislation - Highlights"/>
          <xsd:enumeration value="Legislation - Session Summary"/>
          <xsd:enumeration value="Materials - Commission"/>
          <xsd:enumeration value="Materials - Committee"/>
          <xsd:enumeration value="Materials - Coverage Guidance"/>
          <xsd:enumeration value="Materials - Evidence-based Guidelines"/>
          <xsd:enumeration value="Materials - Health care plan details"/>
          <xsd:enumeration value="Materials - Health care plan overview"/>
          <xsd:enumeration value="Materials - Meeting Document"/>
          <xsd:enumeration value="Materials - Meeting Recording"/>
          <xsd:enumeration value="Materials - Meeting Schedule"/>
          <xsd:enumeration value="Materials - Open Enrollment"/>
          <xsd:enumeration value="Materials - Training"/>
          <xsd:enumeration value="Materials - Webinar"/>
          <xsd:enumeration value="Materials - Workgroup"/>
          <xsd:enumeration value="Medical Marijuana (OMMP)"/>
          <xsd:enumeration value="Medical Services"/>
          <xsd:enumeration value="Meeting Document"/>
          <xsd:enumeration value="Meeting Schedule"/>
          <xsd:enumeration value="Mental Health Services"/>
          <xsd:enumeration value="Metrics - Behavioral Health"/>
          <xsd:enumeration value="Metrics - CCO"/>
          <xsd:enumeration value="Metrics - Demographics"/>
          <xsd:enumeration value="Metrics - Hospital Performance"/>
          <xsd:enumeration value="Metrics - Incentive"/>
          <xsd:enumeration value="Metrics - Measures and Outcomes Tracking (MOTS)"/>
          <xsd:enumeration value="Metrics - ONE Eligibility system"/>
          <xsd:enumeration value="Metrics - Prevention"/>
          <xsd:enumeration value="Metrics - Rural health"/>
          <xsd:enumeration value="Metrics - State-Wide"/>
          <xsd:enumeration value="News Letter"/>
          <xsd:enumeration value="News Release"/>
          <xsd:enumeration value="OHP - Medicaid Waiver"/>
          <xsd:enumeration value="OHP - Provider Announcement"/>
          <xsd:enumeration value="OHP - Provider Rates"/>
          <xsd:enumeration value="Preferred Drug List"/>
          <xsd:enumeration value="Prescription Drugs - Monitoring"/>
          <xsd:enumeration value="Prescription Drugs - Preferred List"/>
          <xsd:enumeration value="Prescription Drugs - Subsidy"/>
          <xsd:enumeration value="Prescription Drugs Subsidy"/>
          <xsd:enumeration value="Technical Assistance"/>
          <xsd:enumeration value="Training"/>
          <xsd:enumeration value="Vital Statistics - Birth Certificate"/>
          <xsd:enumeration value="Vital Statistics - Certificate Death"/>
          <xsd:enumeration value="Vital Statistics - Data Use Requests"/>
          <xsd:enumeration value="Vital Statistics - Divorce Data"/>
          <xsd:enumeration value="Vital Statistics - Domestic Partnership Data"/>
          <xsd:enumeration value="Vital Statistics - Fetal Death Data"/>
          <xsd:enumeration value="Vital Statistics - Marriage Data"/>
          <xsd:enumeration value="Vital Statistics - Teen Pregnancy Data"/>
          <xsd:enumeration value="Wellness - Exercise"/>
          <xsd:enumeration value="Wellness - HEM"/>
          <xsd:enumeration value="Wellness - Intervention"/>
          <xsd:enumeration value="Wellness - Pain Management"/>
          <xsd:enumeration value="Wellness - Reproductive Health"/>
          <xsd:enumeration value="Wellness - Stress Relief"/>
        </xsd:restriction>
      </xsd:simpleType>
    </xsd:element>
    <xsd:element name="DocumentExpirationDate" ma:index="19" nillable="true" ma:displayName="Document Expiration Date" ma:format="DateOnly" ma:hidden="true" ma:internalName="DocumentExpirationDate" ma:readOnly="false">
      <xsd:simpleType>
        <xsd:restriction base="dms:DateTime"/>
      </xsd:simple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0" ma:displayName="Content Type"/>
        <xsd:element ref="dc:title"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D906CD6-F6B3-405E-9CB4-F22FC9F86C31}">
  <ds:schemaRefs>
    <ds:schemaRef ds:uri="http://www.w3.org/XML/1998/namespace"/>
    <ds:schemaRef ds:uri="e649cc0b-cbdc-4486-98f1-dba1397f6c30"/>
    <ds:schemaRef ds:uri="http://purl.org/dc/terms/"/>
    <ds:schemaRef ds:uri="http://purl.org/dc/dcmitype/"/>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http://schemas.microsoft.com/office/infopath/2007/PartnerControls"/>
  </ds:schemaRefs>
</ds:datastoreItem>
</file>

<file path=customXml/itemProps2.xml><?xml version="1.0" encoding="utf-8"?>
<ds:datastoreItem xmlns:ds="http://schemas.openxmlformats.org/officeDocument/2006/customXml" ds:itemID="{89F91C4D-D1AA-44E9-9CBA-D91DAA3023A3}"/>
</file>

<file path=customXml/itemProps3.xml><?xml version="1.0" encoding="utf-8"?>
<ds:datastoreItem xmlns:ds="http://schemas.openxmlformats.org/officeDocument/2006/customXml" ds:itemID="{55051199-DD8D-4D4E-A021-61063AC1C76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OHA PowerPoint v3.0 Template</Template>
  <TotalTime>2498</TotalTime>
  <Words>3163</Words>
  <Application>Microsoft Office PowerPoint</Application>
  <PresentationFormat>Widescreen</PresentationFormat>
  <Paragraphs>317</Paragraphs>
  <Slides>57</Slides>
  <Notes>24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57</vt:i4>
      </vt:variant>
    </vt:vector>
  </HeadingPairs>
  <TitlesOfParts>
    <vt:vector size="67" baseType="lpstr">
      <vt:lpstr>Arial</vt:lpstr>
      <vt:lpstr>Calibri</vt:lpstr>
      <vt:lpstr>Helvetica Neue</vt:lpstr>
      <vt:lpstr>Open Sans</vt:lpstr>
      <vt:lpstr>Source Sans Pro</vt:lpstr>
      <vt:lpstr>Symbol</vt:lpstr>
      <vt:lpstr>Tahoma</vt:lpstr>
      <vt:lpstr>Times</vt:lpstr>
      <vt:lpstr>Times New Roman</vt:lpstr>
      <vt:lpstr>OHA Master Slide</vt:lpstr>
      <vt:lpstr>LPHA Provider Education Session on Lead Investigation Reimbursements</vt:lpstr>
      <vt:lpstr>Discussion Topics</vt:lpstr>
      <vt:lpstr>National Lead Poisoning Prevention Week</vt:lpstr>
      <vt:lpstr>Childhood Lead Poisoning Prevention Program (OHA)</vt:lpstr>
      <vt:lpstr>Oregon Childhood Lead Poisoning Prevention Program (CLPPP)</vt:lpstr>
      <vt:lpstr>Oregon Childhood Lead Poisoning Prevention Program (CLPPP)</vt:lpstr>
      <vt:lpstr>No Safe Level of Lead</vt:lpstr>
      <vt:lpstr>Testing Children for Lead</vt:lpstr>
      <vt:lpstr>Confirmed Blood Lead Tests</vt:lpstr>
      <vt:lpstr>Oregon Lead Case Definition</vt:lpstr>
      <vt:lpstr>Oregon Blood Lead Test Reporting</vt:lpstr>
      <vt:lpstr>Investigations</vt:lpstr>
      <vt:lpstr>Investigations</vt:lpstr>
      <vt:lpstr>Investigations</vt:lpstr>
      <vt:lpstr>Follow-up Services</vt:lpstr>
      <vt:lpstr>Childhood Lead Poisoning Cases (2023-24)</vt:lpstr>
      <vt:lpstr>EPSDT Program</vt:lpstr>
      <vt:lpstr>First…what is EPSDT? </vt:lpstr>
      <vt:lpstr>Early and Periodic Screening for Lead</vt:lpstr>
      <vt:lpstr>EPSDT OAR – Lead Rule Updates</vt:lpstr>
      <vt:lpstr>EPSDT OAR – Lead Rule Updates</vt:lpstr>
      <vt:lpstr>Where to find more information about EPSDT</vt:lpstr>
      <vt:lpstr>Provider Enrollment</vt:lpstr>
      <vt:lpstr>Provider Enrollment</vt:lpstr>
      <vt:lpstr>Required Forms for Organizations Enrolling as Providers</vt:lpstr>
      <vt:lpstr>Enrollment Next Steps</vt:lpstr>
      <vt:lpstr>Provider Assistance</vt:lpstr>
      <vt:lpstr>  Billing Professional Claims  in the   MMIS Provider Portal    </vt:lpstr>
      <vt:lpstr>Need to setup access to the MMIS Provider Portal?</vt:lpstr>
      <vt:lpstr>PowerPoint Presentation</vt:lpstr>
      <vt:lpstr>PowerPoint Presentation</vt:lpstr>
      <vt:lpstr>Before you start billing  your claims:</vt:lpstr>
      <vt:lpstr>Did you know contracted providers must check eligibility? </vt:lpstr>
      <vt:lpstr>PowerPoint Presentation</vt:lpstr>
      <vt:lpstr>PowerPoint Presentation</vt:lpstr>
      <vt:lpstr>PowerPoint Presentation</vt:lpstr>
      <vt:lpstr>PowerPoint Presentation</vt:lpstr>
      <vt:lpstr>PowerPoint Presentation</vt:lpstr>
      <vt:lpstr>Adjustment Reason Codes for Provider Portal</vt:lpstr>
      <vt:lpstr>PowerPoint Presentation</vt:lpstr>
      <vt:lpstr>PowerPoint Presentation</vt:lpstr>
      <vt:lpstr>PowerPoint Presentation</vt:lpstr>
      <vt:lpstr>PowerPoint Presentation</vt:lpstr>
      <vt:lpstr>PowerPoint Presentation</vt:lpstr>
      <vt:lpstr>PowerPoint Presentation</vt:lpstr>
      <vt:lpstr>Claim Status: SUSPENDED</vt:lpstr>
      <vt:lpstr>Need Further Assistance?</vt:lpstr>
      <vt:lpstr>What if the member has a CCO and not Open Card/FFS?</vt:lpstr>
      <vt:lpstr>How to contact the different CCOS</vt:lpstr>
      <vt:lpstr>Need Help with a CCO?</vt:lpstr>
      <vt:lpstr>OHP Eligibility in Orpheus</vt:lpstr>
      <vt:lpstr>Finding Medicaid Enrollment in Orpheus</vt:lpstr>
      <vt:lpstr>Finding Medicaid Enrollment in Orpheus</vt:lpstr>
      <vt:lpstr>Finding Medicaid Enrollment in Orpheus</vt:lpstr>
      <vt:lpstr>Finding Medicaid Enrollment in Orpheus</vt:lpstr>
      <vt:lpstr>Resources</vt:lpstr>
      <vt:lpstr>Thank you</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LPHA Provider Education Session: Lead Investigation Reimbursement</dc:title>
  <dc:subject>Oregon Health Authority PowerPoint Template</dc:subject>
  <dc:creator>Oregon Health Authority</dc:creator>
  <cp:keywords>200-624400_4 OHA PowerPoint Template</cp:keywords>
  <dc:description>Oregon Health Authority PowerPoint Template</dc:description>
  <cp:lastModifiedBy>Taub Ryan</cp:lastModifiedBy>
  <cp:revision>115</cp:revision>
  <dcterms:created xsi:type="dcterms:W3CDTF">2024-07-31T16:16:49Z</dcterms:created>
  <dcterms:modified xsi:type="dcterms:W3CDTF">2024-11-22T19:13:18Z</dcterms:modified>
  <cp:category>200-624400_4 OHA PowerPoint Template</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0x01010066A95E1AE457EE4EA38C0B6AA4797B30</vt:lpwstr>
  </property>
  <property fmtid="{D5CDD505-2E9C-101B-9397-08002B2CF9AE}" pid="3" name="MSIP_Label_ebdd6eeb-0dd0-4927-947e-a759f08fcf55_Enabled">
    <vt:lpwstr>true</vt:lpwstr>
  </property>
  <property fmtid="{D5CDD505-2E9C-101B-9397-08002B2CF9AE}" pid="4" name="MSIP_Label_ebdd6eeb-0dd0-4927-947e-a759f08fcf55_SetDate">
    <vt:lpwstr>2024-07-08T22:37:06Z</vt:lpwstr>
  </property>
  <property fmtid="{D5CDD505-2E9C-101B-9397-08002B2CF9AE}" pid="5" name="MSIP_Label_ebdd6eeb-0dd0-4927-947e-a759f08fcf55_Method">
    <vt:lpwstr>Privileged</vt:lpwstr>
  </property>
  <property fmtid="{D5CDD505-2E9C-101B-9397-08002B2CF9AE}" pid="6" name="MSIP_Label_ebdd6eeb-0dd0-4927-947e-a759f08fcf55_Name">
    <vt:lpwstr>Level 1 - Published (Items)</vt:lpwstr>
  </property>
  <property fmtid="{D5CDD505-2E9C-101B-9397-08002B2CF9AE}" pid="7" name="MSIP_Label_ebdd6eeb-0dd0-4927-947e-a759f08fcf55_SiteId">
    <vt:lpwstr>658e63e8-8d39-499c-8f48-13adc9452f4c</vt:lpwstr>
  </property>
  <property fmtid="{D5CDD505-2E9C-101B-9397-08002B2CF9AE}" pid="8" name="MSIP_Label_ebdd6eeb-0dd0-4927-947e-a759f08fcf55_ActionId">
    <vt:lpwstr>5f181a95-b3c0-40ee-ab11-7c296edf3c78</vt:lpwstr>
  </property>
  <property fmtid="{D5CDD505-2E9C-101B-9397-08002B2CF9AE}" pid="9" name="MSIP_Label_ebdd6eeb-0dd0-4927-947e-a759f08fcf55_ContentBits">
    <vt:lpwstr>0</vt:lpwstr>
  </property>
  <property fmtid="{D5CDD505-2E9C-101B-9397-08002B2CF9AE}" pid="10" name="WorkflowChangePath">
    <vt:lpwstr>f4e66ea9-bae9-4274-901c-c0b1a6399503,5;</vt:lpwstr>
  </property>
</Properties>
</file>