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4"/>
  </p:sldMasterIdLst>
  <p:notesMasterIdLst>
    <p:notesMasterId r:id="rId20"/>
  </p:notesMasterIdLst>
  <p:sldIdLst>
    <p:sldId id="261" r:id="rId5"/>
    <p:sldId id="260" r:id="rId6"/>
    <p:sldId id="268" r:id="rId7"/>
    <p:sldId id="269" r:id="rId8"/>
    <p:sldId id="275" r:id="rId9"/>
    <p:sldId id="276" r:id="rId10"/>
    <p:sldId id="277" r:id="rId11"/>
    <p:sldId id="278" r:id="rId12"/>
    <p:sldId id="279" r:id="rId13"/>
    <p:sldId id="280" r:id="rId14"/>
    <p:sldId id="270" r:id="rId15"/>
    <p:sldId id="271" r:id="rId16"/>
    <p:sldId id="272" r:id="rId17"/>
    <p:sldId id="273"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Julia Hu" initials="JH" lastIdx="2" clrIdx="1">
    <p:extLst>
      <p:ext uri="{19B8F6BF-5375-455C-9EA6-DF929625EA0E}">
        <p15:presenceInfo xmlns:p15="http://schemas.microsoft.com/office/powerpoint/2012/main" userId="S-1-5-21-1924733930-746169650-1962524258-34027" providerId="AD"/>
      </p:ext>
    </p:extLst>
  </p:cmAuthor>
  <p:cmAuthor id="6" name="Candice Mallory" initials="CM" lastIdx="2" clrIdx="0">
    <p:extLst>
      <p:ext uri="{19B8F6BF-5375-455C-9EA6-DF929625EA0E}">
        <p15:presenceInfo xmlns:p15="http://schemas.microsoft.com/office/powerpoint/2012/main" userId="S-1-5-21-1924733930-746169650-1962524258-214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53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0" d="100"/>
          <a:sy n="110" d="100"/>
        </p:scale>
        <p:origin x="55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A827FB-3F8D-4FF1-8595-29C64C7A3C4B}" type="datetimeFigureOut">
              <a:rPr lang="en-US" smtClean="0"/>
              <a:t>3/18/2022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FB3FEA-7A50-4B0A-81BF-1AF7E6AE6ACC}" type="slidenum">
              <a:rPr lang="en-US" smtClean="0"/>
              <a:t>‹#›</a:t>
            </a:fld>
            <a:endParaRPr lang="en-US"/>
          </a:p>
        </p:txBody>
      </p:sp>
    </p:spTree>
    <p:extLst>
      <p:ext uri="{BB962C8B-B14F-4D97-AF65-F5344CB8AC3E}">
        <p14:creationId xmlns:p14="http://schemas.microsoft.com/office/powerpoint/2010/main" val="2747404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a:t>This slide shows how we are approaching what we are looking to ask for in our waiver (e.g., what do we need to change)</a:t>
            </a:r>
          </a:p>
          <a:p>
            <a:pPr lvl="0"/>
            <a:endParaRPr lang="en-US"/>
          </a:p>
          <a:p>
            <a:pPr lvl="0"/>
            <a:r>
              <a:rPr lang="en-US"/>
              <a:t>We are starting with understanding what needs to be fixed and potential waiver solutions based on what community has already told OHA during prior listening sessions that can be fixed by a waiver:</a:t>
            </a:r>
          </a:p>
          <a:p>
            <a:pPr lvl="0"/>
            <a:r>
              <a:rPr lang="en-US"/>
              <a:t>Listening sessions: CCO 2.0</a:t>
            </a:r>
          </a:p>
          <a:p>
            <a:pPr lvl="0"/>
            <a:r>
              <a:rPr lang="en-US"/>
              <a:t>State Health Improvement</a:t>
            </a:r>
          </a:p>
          <a:p>
            <a:pPr lvl="0"/>
            <a:r>
              <a:rPr lang="en-US"/>
              <a:t>COVID-19</a:t>
            </a:r>
          </a:p>
          <a:p>
            <a:pPr lvl="0"/>
            <a:endParaRPr lang="en-US"/>
          </a:p>
          <a:p>
            <a:pPr lvl="0"/>
            <a:r>
              <a:rPr lang="en-US"/>
              <a:t>OHA is intentional in compiling all of the feedback community has shared with us and drafting these policy areas in response to the barriers shared with us. </a:t>
            </a:r>
          </a:p>
          <a:p>
            <a:pPr lvl="0"/>
            <a:endParaRPr lang="en-US"/>
          </a:p>
          <a:p>
            <a:pPr lvl="0"/>
            <a:r>
              <a:rPr lang="en-US"/>
              <a:t>One of the goals of this meeting is to get community feedback on whether or not we are hitting the mark, and where there may still be misalignment between community needs and our goals and accompanying strategies.</a:t>
            </a:r>
          </a:p>
          <a:p>
            <a:pPr lvl="0"/>
            <a:endParaRPr lang="en-US"/>
          </a:p>
          <a:p>
            <a:pPr lvl="0"/>
            <a:r>
              <a:rPr lang="en-US"/>
              <a:t>From there, we will develop strategies and program details and get input on where we’re going</a:t>
            </a:r>
          </a:p>
          <a:p>
            <a:pPr lvl="0"/>
            <a:r>
              <a:rPr lang="en-US"/>
              <a:t>Then, we’ll draft the waiver application.</a:t>
            </a:r>
          </a:p>
          <a:p>
            <a:pPr lvl="0"/>
            <a:endParaRPr lang="en-US"/>
          </a:p>
          <a:p>
            <a:pPr lvl="0"/>
            <a:r>
              <a:rPr lang="en-US"/>
              <a:t>We’ll talk more at the end of the presentation about the overall engagement timeline. </a:t>
            </a:r>
          </a:p>
          <a:p>
            <a:pPr lvl="0"/>
            <a:endParaRPr lang="en-US"/>
          </a:p>
          <a:p>
            <a:pPr lvl="0"/>
            <a:endParaRPr lang="en-US"/>
          </a:p>
          <a:p>
            <a:endParaRPr lang="en-US"/>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09E918F-7A7A-488D-B2A2-DB4442A95E3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274724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7379D17-1E0B-4054-9FC6-7ECE614F686B}" type="datetimeFigureOut">
              <a:rPr lang="en-US" smtClean="0"/>
              <a:t>3/18/2022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FB3CDC-72CB-4001-9694-0A2E10A4F67D}" type="slidenum">
              <a:rPr lang="en-US" smtClean="0"/>
              <a:t>‹#›</a:t>
            </a:fld>
            <a:endParaRPr lang="en-US"/>
          </a:p>
        </p:txBody>
      </p:sp>
      <p:pic>
        <p:nvPicPr>
          <p:cNvPr id="7" name="Picture 6">
            <a:extLst>
              <a:ext uri="{FF2B5EF4-FFF2-40B4-BE49-F238E27FC236}">
                <a16:creationId xmlns:a16="http://schemas.microsoft.com/office/drawing/2014/main" id="{2D93A874-3581-428C-8AA3-A9C88AB7CF00}"/>
              </a:ext>
            </a:extLst>
          </p:cNvPr>
          <p:cNvPicPr>
            <a:picLocks noChangeAspect="1"/>
          </p:cNvPicPr>
          <p:nvPr userDrawn="1"/>
        </p:nvPicPr>
        <p:blipFill rotWithShape="1">
          <a:blip r:embed="rId2"/>
          <a:srcRect l="1395" r="528" b="3776"/>
          <a:stretch/>
        </p:blipFill>
        <p:spPr>
          <a:xfrm>
            <a:off x="386272" y="4552950"/>
            <a:ext cx="11419457" cy="2085975"/>
          </a:xfrm>
          <a:prstGeom prst="rect">
            <a:avLst/>
          </a:prstGeom>
        </p:spPr>
      </p:pic>
      <p:cxnSp>
        <p:nvCxnSpPr>
          <p:cNvPr id="8" name="Straight Connector 7">
            <a:extLst>
              <a:ext uri="{FF2B5EF4-FFF2-40B4-BE49-F238E27FC236}">
                <a16:creationId xmlns:a16="http://schemas.microsoft.com/office/drawing/2014/main" id="{2BE66D86-DFA5-4C01-857F-35503242B8E6}"/>
              </a:ext>
            </a:extLst>
          </p:cNvPr>
          <p:cNvCxnSpPr/>
          <p:nvPr userDrawn="1"/>
        </p:nvCxnSpPr>
        <p:spPr bwMode="auto">
          <a:xfrm>
            <a:off x="355600" y="21907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8">
            <a:extLst>
              <a:ext uri="{FF2B5EF4-FFF2-40B4-BE49-F238E27FC236}">
                <a16:creationId xmlns:a16="http://schemas.microsoft.com/office/drawing/2014/main" id="{A8AEE580-A730-4D2C-885E-E49D4056E38F}"/>
              </a:ext>
            </a:extLst>
          </p:cNvPr>
          <p:cNvCxnSpPr/>
          <p:nvPr userDrawn="1"/>
        </p:nvCxnSpPr>
        <p:spPr bwMode="auto">
          <a:xfrm>
            <a:off x="355600" y="6638925"/>
            <a:ext cx="11480800" cy="0"/>
          </a:xfrm>
          <a:prstGeom prst="line">
            <a:avLst/>
          </a:prstGeom>
          <a:solidFill>
            <a:schemeClr val="accent1"/>
          </a:solidFill>
          <a:ln w="28575" cap="flat" cmpd="sng" algn="ctr">
            <a:solidFill>
              <a:srgbClr val="E7721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Rectangle 2">
            <a:extLst>
              <a:ext uri="{FF2B5EF4-FFF2-40B4-BE49-F238E27FC236}">
                <a16:creationId xmlns:a16="http://schemas.microsoft.com/office/drawing/2014/main" id="{46F8708A-7098-4235-A61D-61A965742BB4}"/>
              </a:ext>
            </a:extLst>
          </p:cNvPr>
          <p:cNvSpPr txBox="1">
            <a:spLocks noChangeArrowheads="1"/>
          </p:cNvSpPr>
          <p:nvPr userDrawn="1"/>
        </p:nvSpPr>
        <p:spPr>
          <a:xfrm>
            <a:off x="1117600" y="835026"/>
            <a:ext cx="10363200" cy="1470025"/>
          </a:xfrm>
          <a:prstGeom prst="rect">
            <a:avLst/>
          </a:prstGeom>
        </p:spPr>
        <p:txBody>
          <a:bodyPr>
            <a:normAutofit/>
          </a:bodyPr>
          <a:lstStyle>
            <a:lvl1pPr algn="ctr" defTabSz="914400" rtl="0" eaLnBrk="1" latinLnBrk="0" hangingPunct="1">
              <a:lnSpc>
                <a:spcPct val="90000"/>
              </a:lnSpc>
              <a:spcBef>
                <a:spcPct val="0"/>
              </a:spcBef>
              <a:buNone/>
              <a:defRPr sz="3200" b="1" kern="1200">
                <a:solidFill>
                  <a:schemeClr val="accent1"/>
                </a:solidFill>
                <a:latin typeface="+mj-lt"/>
                <a:ea typeface="+mj-ea"/>
                <a:cs typeface="+mj-cs"/>
              </a:defRPr>
            </a:lvl1pPr>
          </a:lstStyle>
          <a:p>
            <a:endParaRPr lang="en-US" altLang="en-US" sz="3200"/>
          </a:p>
        </p:txBody>
      </p:sp>
      <p:pic>
        <p:nvPicPr>
          <p:cNvPr id="11" name="Picture 10" descr="Logo&#10;&#10;Description automatically generated">
            <a:extLst>
              <a:ext uri="{FF2B5EF4-FFF2-40B4-BE49-F238E27FC236}">
                <a16:creationId xmlns:a16="http://schemas.microsoft.com/office/drawing/2014/main" id="{84579B77-6148-4092-9461-8FBCA0D8BDD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661295" y="4908947"/>
            <a:ext cx="2869411" cy="1075520"/>
          </a:xfrm>
          <a:prstGeom prst="rect">
            <a:avLst/>
          </a:prstGeom>
        </p:spPr>
      </p:pic>
    </p:spTree>
    <p:extLst>
      <p:ext uri="{BB962C8B-B14F-4D97-AF65-F5344CB8AC3E}">
        <p14:creationId xmlns:p14="http://schemas.microsoft.com/office/powerpoint/2010/main" val="3637320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379D17-1E0B-4054-9FC6-7ECE614F686B}" type="datetimeFigureOut">
              <a:rPr lang="en-US" smtClean="0"/>
              <a:t>3/18/2022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FB3CDC-72CB-4001-9694-0A2E10A4F67D}" type="slidenum">
              <a:rPr lang="en-US" smtClean="0"/>
              <a:t>‹#›</a:t>
            </a:fld>
            <a:endParaRPr lang="en-US"/>
          </a:p>
        </p:txBody>
      </p:sp>
    </p:spTree>
    <p:extLst>
      <p:ext uri="{BB962C8B-B14F-4D97-AF65-F5344CB8AC3E}">
        <p14:creationId xmlns:p14="http://schemas.microsoft.com/office/powerpoint/2010/main" val="1771557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379D17-1E0B-4054-9FC6-7ECE614F686B}" type="datetimeFigureOut">
              <a:rPr lang="en-US" smtClean="0"/>
              <a:t>3/18/2022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FB3CDC-72CB-4001-9694-0A2E10A4F67D}" type="slidenum">
              <a:rPr lang="en-US" smtClean="0"/>
              <a:t>‹#›</a:t>
            </a:fld>
            <a:endParaRPr lang="en-US"/>
          </a:p>
        </p:txBody>
      </p:sp>
    </p:spTree>
    <p:extLst>
      <p:ext uri="{BB962C8B-B14F-4D97-AF65-F5344CB8AC3E}">
        <p14:creationId xmlns:p14="http://schemas.microsoft.com/office/powerpoint/2010/main" val="4581231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FE7BC41-8BED-4055-8E31-D77BF91D8CC4}"/>
              </a:ext>
            </a:extLst>
          </p:cNvPr>
          <p:cNvSpPr/>
          <p:nvPr userDrawn="1"/>
        </p:nvSpPr>
        <p:spPr>
          <a:xfrm>
            <a:off x="0" y="-3969"/>
            <a:ext cx="12192000" cy="68619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7" name="Text Placeholder 2">
            <a:extLst>
              <a:ext uri="{FF2B5EF4-FFF2-40B4-BE49-F238E27FC236}">
                <a16:creationId xmlns:a16="http://schemas.microsoft.com/office/drawing/2014/main" id="{BB4DCB2A-DBA5-4EF7-8A8A-23B2BE48B687}"/>
              </a:ext>
            </a:extLst>
          </p:cNvPr>
          <p:cNvSpPr>
            <a:spLocks noGrp="1"/>
          </p:cNvSpPr>
          <p:nvPr>
            <p:ph type="body" sz="quarter" idx="10" hasCustomPrompt="1"/>
          </p:nvPr>
        </p:nvSpPr>
        <p:spPr>
          <a:xfrm>
            <a:off x="600890" y="4779963"/>
            <a:ext cx="10528664" cy="1025525"/>
          </a:xfrm>
          <a:prstGeom prst="rect">
            <a:avLst/>
          </a:prstGeom>
        </p:spPr>
        <p:txBody>
          <a:bodyPr/>
          <a:lstStyle>
            <a:lvl1pPr marL="0" indent="0">
              <a:buFontTx/>
              <a:buNone/>
              <a:defRPr>
                <a:solidFill>
                  <a:schemeClr val="bg1"/>
                </a:solidFill>
              </a:defRPr>
            </a:lvl1pPr>
          </a:lstStyle>
          <a:p>
            <a:pPr lvl="0"/>
            <a:r>
              <a:rPr lang="en-US"/>
              <a:t>Click to add subtitle</a:t>
            </a:r>
          </a:p>
        </p:txBody>
      </p:sp>
      <p:sp>
        <p:nvSpPr>
          <p:cNvPr id="4" name="Text Placeholder 3">
            <a:extLst>
              <a:ext uri="{FF2B5EF4-FFF2-40B4-BE49-F238E27FC236}">
                <a16:creationId xmlns:a16="http://schemas.microsoft.com/office/drawing/2014/main" id="{9572145C-D127-4F4F-AA89-2750280EBCB7}"/>
              </a:ext>
            </a:extLst>
          </p:cNvPr>
          <p:cNvSpPr>
            <a:spLocks noGrp="1"/>
          </p:cNvSpPr>
          <p:nvPr>
            <p:ph type="body" sz="quarter" idx="11"/>
          </p:nvPr>
        </p:nvSpPr>
        <p:spPr>
          <a:xfrm>
            <a:off x="600890" y="3624084"/>
            <a:ext cx="10528300" cy="1143000"/>
          </a:xfrm>
          <a:prstGeom prst="rect">
            <a:avLst/>
          </a:prstGeom>
        </p:spPr>
        <p:txBody>
          <a:bodyPr anchor="ctr"/>
          <a:lstStyle>
            <a:lvl2pPr marL="0" indent="0">
              <a:buFontTx/>
              <a:buNone/>
              <a:defRPr sz="5400" b="1">
                <a:solidFill>
                  <a:schemeClr val="bg1"/>
                </a:solidFill>
              </a:defRPr>
            </a:lvl2pPr>
          </a:lstStyle>
          <a:p>
            <a:pPr lvl="1"/>
            <a:endParaRPr lang="en-US"/>
          </a:p>
        </p:txBody>
      </p:sp>
    </p:spTree>
    <p:extLst>
      <p:ext uri="{BB962C8B-B14F-4D97-AF65-F5344CB8AC3E}">
        <p14:creationId xmlns:p14="http://schemas.microsoft.com/office/powerpoint/2010/main" val="9044675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9" name="Slide Number Placeholder 4">
            <a:extLst>
              <a:ext uri="{FF2B5EF4-FFF2-40B4-BE49-F238E27FC236}">
                <a16:creationId xmlns:a16="http://schemas.microsoft.com/office/drawing/2014/main" id="{D44B99B9-1B0F-4735-8E96-A390BA7E1DA9}"/>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cxnSp>
        <p:nvCxnSpPr>
          <p:cNvPr id="11" name="Straight Connector 10">
            <a:extLst>
              <a:ext uri="{FF2B5EF4-FFF2-40B4-BE49-F238E27FC236}">
                <a16:creationId xmlns:a16="http://schemas.microsoft.com/office/drawing/2014/main" id="{B015DDB8-EF61-4E53-8AE1-931CB2DFECF5}"/>
              </a:ext>
            </a:extLst>
          </p:cNvPr>
          <p:cNvCxnSpPr/>
          <p:nvPr userDrawn="1"/>
        </p:nvCxnSpPr>
        <p:spPr bwMode="auto">
          <a:xfrm flipV="1">
            <a:off x="508000" y="6477000"/>
            <a:ext cx="9138276" cy="1"/>
          </a:xfrm>
          <a:prstGeom prst="line">
            <a:avLst/>
          </a:prstGeom>
          <a:solidFill>
            <a:schemeClr val="accent1"/>
          </a:solidFill>
          <a:ln w="19050" cap="flat" cmpd="sng" algn="ctr">
            <a:solidFill>
              <a:srgbClr val="E99627"/>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Rectangle 13">
            <a:extLst>
              <a:ext uri="{FF2B5EF4-FFF2-40B4-BE49-F238E27FC236}">
                <a16:creationId xmlns:a16="http://schemas.microsoft.com/office/drawing/2014/main" id="{60C9ED46-B40F-4FFE-BCC0-B3E0E8A56B48}"/>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pic>
        <p:nvPicPr>
          <p:cNvPr id="17" name="Picture 16" descr="Logo&#10;&#10;Description automatically generated">
            <a:extLst>
              <a:ext uri="{FF2B5EF4-FFF2-40B4-BE49-F238E27FC236}">
                <a16:creationId xmlns:a16="http://schemas.microsoft.com/office/drawing/2014/main" id="{1292FDC0-A172-473A-96C0-33CE30222E7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2734" y="5969700"/>
            <a:ext cx="1829666" cy="685800"/>
          </a:xfrm>
          <a:prstGeom prst="rect">
            <a:avLst/>
          </a:prstGeom>
        </p:spPr>
      </p:pic>
      <p:sp>
        <p:nvSpPr>
          <p:cNvPr id="10" name="Rectangle 9">
            <a:extLst>
              <a:ext uri="{FF2B5EF4-FFF2-40B4-BE49-F238E27FC236}">
                <a16:creationId xmlns:a16="http://schemas.microsoft.com/office/drawing/2014/main" id="{CF36C8BD-87E4-430D-93F0-F0EFD443C657}"/>
              </a:ext>
            </a:extLst>
          </p:cNvPr>
          <p:cNvSpPr/>
          <p:nvPr userDrawn="1"/>
        </p:nvSpPr>
        <p:spPr>
          <a:xfrm>
            <a:off x="0" y="-3969"/>
            <a:ext cx="12191999"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A759034A-B2DC-459C-9616-584F8ADBA48C}"/>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4000" b="1">
                <a:solidFill>
                  <a:schemeClr val="accent1"/>
                </a:solidFill>
              </a:defRPr>
            </a:lvl1pPr>
          </a:lstStyle>
          <a:p>
            <a:r>
              <a:rPr lang="en-US"/>
              <a:t>Click to add title</a:t>
            </a:r>
          </a:p>
        </p:txBody>
      </p:sp>
      <p:sp>
        <p:nvSpPr>
          <p:cNvPr id="15" name="Content Placeholder 2">
            <a:extLst>
              <a:ext uri="{FF2B5EF4-FFF2-40B4-BE49-F238E27FC236}">
                <a16:creationId xmlns:a16="http://schemas.microsoft.com/office/drawing/2014/main" id="{5F127588-92D9-490A-8309-E14B516841F4}"/>
              </a:ext>
            </a:extLst>
          </p:cNvPr>
          <p:cNvSpPr>
            <a:spLocks noGrp="1"/>
          </p:cNvSpPr>
          <p:nvPr>
            <p:ph idx="1" hasCustomPrompt="1"/>
          </p:nvPr>
        </p:nvSpPr>
        <p:spPr>
          <a:xfrm>
            <a:off x="609600" y="1604431"/>
            <a:ext cx="10972800" cy="4193913"/>
          </a:xfrm>
          <a:prstGeom prst="rect">
            <a:avLst/>
          </a:prstGeom>
        </p:spPr>
        <p:txBody>
          <a:bodyPr>
            <a:noAutofit/>
          </a:bodyPr>
          <a:lstStyle>
            <a:lvl1pPr marL="0" indent="0">
              <a:lnSpc>
                <a:spcPct val="100000"/>
              </a:lnSpc>
              <a:spcBef>
                <a:spcPts val="0"/>
              </a:spcBef>
              <a:spcAft>
                <a:spcPts val="1200"/>
              </a:spcAft>
              <a:buFontTx/>
              <a:buNone/>
              <a:defRPr sz="240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Text</a:t>
            </a:r>
          </a:p>
          <a:p>
            <a:pPr lvl="0"/>
            <a:endParaRPr lang="en-US"/>
          </a:p>
        </p:txBody>
      </p:sp>
    </p:spTree>
    <p:extLst>
      <p:ext uri="{BB962C8B-B14F-4D97-AF65-F5344CB8AC3E}">
        <p14:creationId xmlns:p14="http://schemas.microsoft.com/office/powerpoint/2010/main" val="24657916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Blank_blue">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cxnSp>
        <p:nvCxnSpPr>
          <p:cNvPr id="10" name="Straight Connector 9">
            <a:extLst>
              <a:ext uri="{FF2B5EF4-FFF2-40B4-BE49-F238E27FC236}">
                <a16:creationId xmlns:a16="http://schemas.microsoft.com/office/drawing/2014/main" id="{E981F6F2-32B9-485F-9E34-DF5E7AA5DA14}"/>
              </a:ext>
            </a:extLst>
          </p:cNvPr>
          <p:cNvCxnSpPr/>
          <p:nvPr/>
        </p:nvCxnSpPr>
        <p:spPr bwMode="auto">
          <a:xfrm flipV="1">
            <a:off x="508000" y="6477000"/>
            <a:ext cx="11074400" cy="9526"/>
          </a:xfrm>
          <a:prstGeom prst="line">
            <a:avLst/>
          </a:prstGeom>
          <a:solidFill>
            <a:schemeClr val="accent1"/>
          </a:solidFill>
          <a:ln w="19050" cap="flat" cmpd="sng" algn="ctr">
            <a:solidFill>
              <a:srgbClr val="E99627"/>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a:extLst>
              <a:ext uri="{FF2B5EF4-FFF2-40B4-BE49-F238E27FC236}">
                <a16:creationId xmlns:a16="http://schemas.microsoft.com/office/drawing/2014/main" id="{EF20FEA9-D685-445C-BE1B-75C2E121F97F}"/>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7" name="Rectangle 6">
            <a:extLst>
              <a:ext uri="{FF2B5EF4-FFF2-40B4-BE49-F238E27FC236}">
                <a16:creationId xmlns:a16="http://schemas.microsoft.com/office/drawing/2014/main" id="{4A487B6E-A10D-4217-99DA-F9F21D9FF149}"/>
              </a:ext>
            </a:extLst>
          </p:cNvPr>
          <p:cNvSpPr/>
          <p:nvPr/>
        </p:nvSpPr>
        <p:spPr>
          <a:xfrm>
            <a:off x="0" y="-3969"/>
            <a:ext cx="12191999"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4000" b="1">
                <a:solidFill>
                  <a:schemeClr val="accent1"/>
                </a:solidFill>
              </a:defRPr>
            </a:lvl1pPr>
          </a:lstStyle>
          <a:p>
            <a:r>
              <a:rPr lang="en-US"/>
              <a:t>Click to add title</a:t>
            </a:r>
          </a:p>
        </p:txBody>
      </p:sp>
      <p:sp>
        <p:nvSpPr>
          <p:cNvPr id="12" name="Rectangle 11">
            <a:extLst>
              <a:ext uri="{FF2B5EF4-FFF2-40B4-BE49-F238E27FC236}">
                <a16:creationId xmlns:a16="http://schemas.microsoft.com/office/drawing/2014/main" id="{61F6536F-CEEC-435E-9CE6-D7A6BC468149}"/>
              </a:ext>
            </a:extLst>
          </p:cNvPr>
          <p:cNvSpPr/>
          <p:nvPr/>
        </p:nvSpPr>
        <p:spPr>
          <a:xfrm>
            <a:off x="0" y="-3969"/>
            <a:ext cx="12191999"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5BDFBC0-D10E-447D-8410-E8F74116C5EA}"/>
              </a:ext>
            </a:extLst>
          </p:cNvPr>
          <p:cNvSpPr/>
          <p:nvPr userDrawn="1"/>
        </p:nvSpPr>
        <p:spPr>
          <a:xfrm>
            <a:off x="0" y="-3969"/>
            <a:ext cx="12191999"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70827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Sidebar_blue">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4000" b="1">
                <a:solidFill>
                  <a:schemeClr val="accent1"/>
                </a:solidFill>
              </a:defRPr>
            </a:lvl1pPr>
          </a:lstStyle>
          <a:p>
            <a:r>
              <a:rPr lang="en-US"/>
              <a:t>Click to add title</a:t>
            </a:r>
          </a:p>
        </p:txBody>
      </p:sp>
      <p:sp>
        <p:nvSpPr>
          <p:cNvPr id="13" name="Content Placeholder 2">
            <a:extLst>
              <a:ext uri="{FF2B5EF4-FFF2-40B4-BE49-F238E27FC236}">
                <a16:creationId xmlns:a16="http://schemas.microsoft.com/office/drawing/2014/main" id="{C8B997E8-931F-40E4-A69E-5C19886525E9}"/>
              </a:ext>
            </a:extLst>
          </p:cNvPr>
          <p:cNvSpPr>
            <a:spLocks noGrp="1"/>
          </p:cNvSpPr>
          <p:nvPr>
            <p:ph idx="1" hasCustomPrompt="1"/>
          </p:nvPr>
        </p:nvSpPr>
        <p:spPr>
          <a:xfrm>
            <a:off x="609600" y="1604431"/>
            <a:ext cx="8693426" cy="4702477"/>
          </a:xfrm>
          <a:prstGeom prst="rect">
            <a:avLst/>
          </a:prstGeom>
        </p:spPr>
        <p:txBody>
          <a:bodyPr>
            <a:noAutofit/>
          </a:bodyPr>
          <a:lstStyle>
            <a:lvl1pPr marL="0" indent="0">
              <a:lnSpc>
                <a:spcPct val="100000"/>
              </a:lnSpc>
              <a:spcBef>
                <a:spcPts val="0"/>
              </a:spcBef>
              <a:spcAft>
                <a:spcPts val="1200"/>
              </a:spcAft>
              <a:buClr>
                <a:schemeClr val="accent1"/>
              </a:buClr>
              <a:buSzPct val="130000"/>
              <a:buFontTx/>
              <a:buNone/>
              <a:defRPr sz="240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Text</a:t>
            </a:r>
          </a:p>
          <a:p>
            <a:pPr lvl="0"/>
            <a:endParaRPr lang="en-US"/>
          </a:p>
        </p:txBody>
      </p:sp>
      <p:sp>
        <p:nvSpPr>
          <p:cNvPr id="14" name="Rectangle 13">
            <a:extLst>
              <a:ext uri="{FF2B5EF4-FFF2-40B4-BE49-F238E27FC236}">
                <a16:creationId xmlns:a16="http://schemas.microsoft.com/office/drawing/2014/main" id="{9CB26A2E-46F9-4A3F-8B0E-80DEBB856F4C}"/>
              </a:ext>
            </a:extLst>
          </p:cNvPr>
          <p:cNvSpPr/>
          <p:nvPr userDrawn="1"/>
        </p:nvSpPr>
        <p:spPr>
          <a:xfrm>
            <a:off x="9561443" y="-3970"/>
            <a:ext cx="2630556" cy="68619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804275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Title and Content_blue">
    <p:spTree>
      <p:nvGrpSpPr>
        <p:cNvPr id="1" name=""/>
        <p:cNvGrpSpPr/>
        <p:nvPr/>
      </p:nvGrpSpPr>
      <p:grpSpPr>
        <a:xfrm>
          <a:off x="0" y="0"/>
          <a:ext cx="0" cy="0"/>
          <a:chOff x="0" y="0"/>
          <a:chExt cx="0" cy="0"/>
        </a:xfrm>
      </p:grpSpPr>
      <p:pic>
        <p:nvPicPr>
          <p:cNvPr id="17" name="Picture 16" descr="Logo&#10;&#10;Description automatically generated">
            <a:extLst>
              <a:ext uri="{FF2B5EF4-FFF2-40B4-BE49-F238E27FC236}">
                <a16:creationId xmlns:a16="http://schemas.microsoft.com/office/drawing/2014/main" id="{1292FDC0-A172-473A-96C0-33CE30222E7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2734" y="5969700"/>
            <a:ext cx="1829666" cy="685800"/>
          </a:xfrm>
          <a:prstGeom prst="rect">
            <a:avLst/>
          </a:prstGeom>
        </p:spPr>
      </p:pic>
      <p:sp>
        <p:nvSpPr>
          <p:cNvPr id="12" name="Title 1">
            <a:extLst>
              <a:ext uri="{FF2B5EF4-FFF2-40B4-BE49-F238E27FC236}">
                <a16:creationId xmlns:a16="http://schemas.microsoft.com/office/drawing/2014/main" id="{A759034A-B2DC-459C-9616-584F8ADBA48C}"/>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4000" b="1">
                <a:solidFill>
                  <a:schemeClr val="accent1"/>
                </a:solidFill>
              </a:defRPr>
            </a:lvl1pPr>
          </a:lstStyle>
          <a:p>
            <a:r>
              <a:rPr lang="en-US"/>
              <a:t>Click to add title</a:t>
            </a:r>
          </a:p>
        </p:txBody>
      </p:sp>
      <p:sp>
        <p:nvSpPr>
          <p:cNvPr id="15" name="Content Placeholder 2">
            <a:extLst>
              <a:ext uri="{FF2B5EF4-FFF2-40B4-BE49-F238E27FC236}">
                <a16:creationId xmlns:a16="http://schemas.microsoft.com/office/drawing/2014/main" id="{5F127588-92D9-490A-8309-E14B516841F4}"/>
              </a:ext>
            </a:extLst>
          </p:cNvPr>
          <p:cNvSpPr>
            <a:spLocks noGrp="1"/>
          </p:cNvSpPr>
          <p:nvPr>
            <p:ph idx="1" hasCustomPrompt="1"/>
          </p:nvPr>
        </p:nvSpPr>
        <p:spPr>
          <a:xfrm>
            <a:off x="609600" y="1604431"/>
            <a:ext cx="10972800" cy="4193913"/>
          </a:xfrm>
          <a:prstGeom prst="rect">
            <a:avLst/>
          </a:prstGeom>
        </p:spPr>
        <p:txBody>
          <a:bodyPr>
            <a:noAutofit/>
          </a:bodyPr>
          <a:lstStyle>
            <a:lvl1pPr marL="0" indent="0">
              <a:lnSpc>
                <a:spcPct val="100000"/>
              </a:lnSpc>
              <a:spcBef>
                <a:spcPts val="0"/>
              </a:spcBef>
              <a:spcAft>
                <a:spcPts val="1200"/>
              </a:spcAft>
              <a:buClr>
                <a:schemeClr val="accent1"/>
              </a:buClr>
              <a:buSzPct val="130000"/>
              <a:buFontTx/>
              <a:buNone/>
              <a:defRPr sz="240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Text</a:t>
            </a:r>
          </a:p>
          <a:p>
            <a:pPr lvl="0"/>
            <a:endParaRPr lang="en-US"/>
          </a:p>
        </p:txBody>
      </p:sp>
      <p:sp>
        <p:nvSpPr>
          <p:cNvPr id="22" name="Slide Number Placeholder 4">
            <a:extLst>
              <a:ext uri="{FF2B5EF4-FFF2-40B4-BE49-F238E27FC236}">
                <a16:creationId xmlns:a16="http://schemas.microsoft.com/office/drawing/2014/main" id="{CB10F935-54DF-46DC-811A-3CD0B6DE4BB7}"/>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cxnSp>
        <p:nvCxnSpPr>
          <p:cNvPr id="23" name="Straight Connector 22">
            <a:extLst>
              <a:ext uri="{FF2B5EF4-FFF2-40B4-BE49-F238E27FC236}">
                <a16:creationId xmlns:a16="http://schemas.microsoft.com/office/drawing/2014/main" id="{D5ECC6BA-A075-4B89-9FF3-D71DA487A65A}"/>
              </a:ext>
            </a:extLst>
          </p:cNvPr>
          <p:cNvCxnSpPr/>
          <p:nvPr userDrawn="1"/>
        </p:nvCxnSpPr>
        <p:spPr bwMode="auto">
          <a:xfrm flipV="1">
            <a:off x="508000" y="6477000"/>
            <a:ext cx="9138276" cy="1"/>
          </a:xfrm>
          <a:prstGeom prst="line">
            <a:avLst/>
          </a:prstGeom>
          <a:solidFill>
            <a:schemeClr val="accent1"/>
          </a:solidFill>
          <a:ln w="19050" cap="flat" cmpd="sng" algn="ctr">
            <a:solidFill>
              <a:srgbClr val="E99627"/>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Rectangle 23">
            <a:extLst>
              <a:ext uri="{FF2B5EF4-FFF2-40B4-BE49-F238E27FC236}">
                <a16:creationId xmlns:a16="http://schemas.microsoft.com/office/drawing/2014/main" id="{932BE8AA-4633-4FC4-8B62-F2DC5831D4C8}"/>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26" name="Rectangle 25">
            <a:extLst>
              <a:ext uri="{FF2B5EF4-FFF2-40B4-BE49-F238E27FC236}">
                <a16:creationId xmlns:a16="http://schemas.microsoft.com/office/drawing/2014/main" id="{6BB8CAEB-89F8-4C8F-8192-9A856C4D2323}"/>
              </a:ext>
            </a:extLst>
          </p:cNvPr>
          <p:cNvSpPr/>
          <p:nvPr userDrawn="1"/>
        </p:nvSpPr>
        <p:spPr>
          <a:xfrm>
            <a:off x="0" y="-3969"/>
            <a:ext cx="12191999"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22078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Sidebar_orange">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4000" b="1">
                <a:solidFill>
                  <a:schemeClr val="accent1"/>
                </a:solidFill>
              </a:defRPr>
            </a:lvl1pPr>
          </a:lstStyle>
          <a:p>
            <a:r>
              <a:rPr lang="en-US"/>
              <a:t>Click to add title</a:t>
            </a:r>
          </a:p>
        </p:txBody>
      </p:sp>
      <p:sp>
        <p:nvSpPr>
          <p:cNvPr id="13" name="Content Placeholder 2">
            <a:extLst>
              <a:ext uri="{FF2B5EF4-FFF2-40B4-BE49-F238E27FC236}">
                <a16:creationId xmlns:a16="http://schemas.microsoft.com/office/drawing/2014/main" id="{C8B997E8-931F-40E4-A69E-5C19886525E9}"/>
              </a:ext>
            </a:extLst>
          </p:cNvPr>
          <p:cNvSpPr>
            <a:spLocks noGrp="1"/>
          </p:cNvSpPr>
          <p:nvPr>
            <p:ph idx="1" hasCustomPrompt="1"/>
          </p:nvPr>
        </p:nvSpPr>
        <p:spPr>
          <a:xfrm>
            <a:off x="609600" y="1604431"/>
            <a:ext cx="8693426" cy="4702477"/>
          </a:xfrm>
          <a:prstGeom prst="rect">
            <a:avLst/>
          </a:prstGeom>
        </p:spPr>
        <p:txBody>
          <a:bodyPr>
            <a:noAutofit/>
          </a:bodyPr>
          <a:lstStyle>
            <a:lvl1pPr marL="0" indent="0">
              <a:lnSpc>
                <a:spcPct val="100000"/>
              </a:lnSpc>
              <a:spcBef>
                <a:spcPts val="0"/>
              </a:spcBef>
              <a:spcAft>
                <a:spcPts val="1200"/>
              </a:spcAft>
              <a:buClr>
                <a:schemeClr val="accent2"/>
              </a:buClr>
              <a:buSzPct val="130000"/>
              <a:buFontTx/>
              <a:buNone/>
              <a:defRPr sz="240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Text</a:t>
            </a:r>
          </a:p>
          <a:p>
            <a:pPr lvl="0"/>
            <a:endParaRPr lang="en-US"/>
          </a:p>
        </p:txBody>
      </p:sp>
      <p:sp>
        <p:nvSpPr>
          <p:cNvPr id="14" name="Rectangle 13">
            <a:extLst>
              <a:ext uri="{FF2B5EF4-FFF2-40B4-BE49-F238E27FC236}">
                <a16:creationId xmlns:a16="http://schemas.microsoft.com/office/drawing/2014/main" id="{4492DCB3-BC98-4935-84C1-C00E66830AF5}"/>
              </a:ext>
            </a:extLst>
          </p:cNvPr>
          <p:cNvSpPr/>
          <p:nvPr userDrawn="1"/>
        </p:nvSpPr>
        <p:spPr>
          <a:xfrm>
            <a:off x="9561443" y="-3970"/>
            <a:ext cx="2630556" cy="68619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69657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Blank_orange">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cxnSp>
        <p:nvCxnSpPr>
          <p:cNvPr id="10" name="Straight Connector 9">
            <a:extLst>
              <a:ext uri="{FF2B5EF4-FFF2-40B4-BE49-F238E27FC236}">
                <a16:creationId xmlns:a16="http://schemas.microsoft.com/office/drawing/2014/main" id="{E981F6F2-32B9-485F-9E34-DF5E7AA5DA14}"/>
              </a:ext>
            </a:extLst>
          </p:cNvPr>
          <p:cNvCxnSpPr/>
          <p:nvPr/>
        </p:nvCxnSpPr>
        <p:spPr bwMode="auto">
          <a:xfrm flipV="1">
            <a:off x="508000" y="6477000"/>
            <a:ext cx="11074400" cy="9526"/>
          </a:xfrm>
          <a:prstGeom prst="line">
            <a:avLst/>
          </a:prstGeom>
          <a:solidFill>
            <a:schemeClr val="accent1"/>
          </a:solidFill>
          <a:ln w="19050" cap="flat" cmpd="sng" algn="ctr">
            <a:solidFill>
              <a:srgbClr val="E99627"/>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a:extLst>
              <a:ext uri="{FF2B5EF4-FFF2-40B4-BE49-F238E27FC236}">
                <a16:creationId xmlns:a16="http://schemas.microsoft.com/office/drawing/2014/main" id="{EF20FEA9-D685-445C-BE1B-75C2E121F97F}"/>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7" name="Rectangle 6">
            <a:extLst>
              <a:ext uri="{FF2B5EF4-FFF2-40B4-BE49-F238E27FC236}">
                <a16:creationId xmlns:a16="http://schemas.microsoft.com/office/drawing/2014/main" id="{4A487B6E-A10D-4217-99DA-F9F21D9FF149}"/>
              </a:ext>
            </a:extLst>
          </p:cNvPr>
          <p:cNvSpPr/>
          <p:nvPr/>
        </p:nvSpPr>
        <p:spPr>
          <a:xfrm>
            <a:off x="0" y="-3969"/>
            <a:ext cx="12191999" cy="365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EA2AEDB7-6C2B-4F0D-9A95-4E8D1F45FFED}"/>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4000" b="1">
                <a:solidFill>
                  <a:schemeClr val="accent1"/>
                </a:solidFill>
              </a:defRPr>
            </a:lvl1pPr>
          </a:lstStyle>
          <a:p>
            <a:r>
              <a:rPr lang="en-US"/>
              <a:t>Click to add title</a:t>
            </a:r>
          </a:p>
        </p:txBody>
      </p:sp>
      <p:sp>
        <p:nvSpPr>
          <p:cNvPr id="12" name="Rectangle 11">
            <a:extLst>
              <a:ext uri="{FF2B5EF4-FFF2-40B4-BE49-F238E27FC236}">
                <a16:creationId xmlns:a16="http://schemas.microsoft.com/office/drawing/2014/main" id="{832E38B2-765C-4BDA-BA26-2C3E5FB1FBFE}"/>
              </a:ext>
            </a:extLst>
          </p:cNvPr>
          <p:cNvSpPr/>
          <p:nvPr/>
        </p:nvSpPr>
        <p:spPr>
          <a:xfrm>
            <a:off x="0" y="-3969"/>
            <a:ext cx="12191999" cy="365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D36F976-25B3-46BC-8258-FDE0BC0E3547}"/>
              </a:ext>
            </a:extLst>
          </p:cNvPr>
          <p:cNvSpPr/>
          <p:nvPr userDrawn="1"/>
        </p:nvSpPr>
        <p:spPr>
          <a:xfrm>
            <a:off x="0" y="-3969"/>
            <a:ext cx="12191999" cy="365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237984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1_Sidebar_indigo">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4000" b="1">
                <a:solidFill>
                  <a:schemeClr val="accent1"/>
                </a:solidFill>
              </a:defRPr>
            </a:lvl1pPr>
          </a:lstStyle>
          <a:p>
            <a:r>
              <a:rPr lang="en-US"/>
              <a:t>Click to add title</a:t>
            </a:r>
          </a:p>
        </p:txBody>
      </p:sp>
      <p:sp>
        <p:nvSpPr>
          <p:cNvPr id="13" name="Content Placeholder 2">
            <a:extLst>
              <a:ext uri="{FF2B5EF4-FFF2-40B4-BE49-F238E27FC236}">
                <a16:creationId xmlns:a16="http://schemas.microsoft.com/office/drawing/2014/main" id="{C8B997E8-931F-40E4-A69E-5C19886525E9}"/>
              </a:ext>
            </a:extLst>
          </p:cNvPr>
          <p:cNvSpPr>
            <a:spLocks noGrp="1"/>
          </p:cNvSpPr>
          <p:nvPr>
            <p:ph idx="1" hasCustomPrompt="1"/>
          </p:nvPr>
        </p:nvSpPr>
        <p:spPr>
          <a:xfrm>
            <a:off x="609600" y="1604431"/>
            <a:ext cx="8693426" cy="4702477"/>
          </a:xfrm>
          <a:prstGeom prst="rect">
            <a:avLst/>
          </a:prstGeom>
        </p:spPr>
        <p:txBody>
          <a:bodyPr>
            <a:noAutofit/>
          </a:bodyPr>
          <a:lstStyle>
            <a:lvl1pPr marL="342900" indent="-342900">
              <a:lnSpc>
                <a:spcPct val="100000"/>
              </a:lnSpc>
              <a:spcBef>
                <a:spcPts val="0"/>
              </a:spcBef>
              <a:spcAft>
                <a:spcPts val="1200"/>
              </a:spcAft>
              <a:buClr>
                <a:schemeClr val="accent6"/>
              </a:buClr>
              <a:buSzPct val="100000"/>
              <a:buFont typeface="Arial" panose="020B0604020202020204" pitchFamily="34" charset="0"/>
              <a:buChar char="•"/>
              <a:defRPr sz="240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Text</a:t>
            </a:r>
          </a:p>
          <a:p>
            <a:pPr lvl="0"/>
            <a:endParaRPr lang="en-US"/>
          </a:p>
        </p:txBody>
      </p:sp>
      <p:sp>
        <p:nvSpPr>
          <p:cNvPr id="14" name="Rectangle 13">
            <a:extLst>
              <a:ext uri="{FF2B5EF4-FFF2-40B4-BE49-F238E27FC236}">
                <a16:creationId xmlns:a16="http://schemas.microsoft.com/office/drawing/2014/main" id="{6CC81F07-BA77-4279-9937-5F410A69E195}"/>
              </a:ext>
            </a:extLst>
          </p:cNvPr>
          <p:cNvSpPr/>
          <p:nvPr userDrawn="1"/>
        </p:nvSpPr>
        <p:spPr>
          <a:xfrm>
            <a:off x="9561443" y="-3970"/>
            <a:ext cx="2630556" cy="686196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3821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379D17-1E0B-4054-9FC6-7ECE614F686B}" type="datetimeFigureOut">
              <a:rPr lang="en-US" smtClean="0"/>
              <a:t>3/18/2022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FB3CDC-72CB-4001-9694-0A2E10A4F67D}" type="slidenum">
              <a:rPr lang="en-US" smtClean="0"/>
              <a:t>‹#›</a:t>
            </a:fld>
            <a:endParaRPr lang="en-US"/>
          </a:p>
        </p:txBody>
      </p:sp>
      <p:sp>
        <p:nvSpPr>
          <p:cNvPr id="7" name="Slide Number Placeholder 4">
            <a:extLst>
              <a:ext uri="{FF2B5EF4-FFF2-40B4-BE49-F238E27FC236}">
                <a16:creationId xmlns:a16="http://schemas.microsoft.com/office/drawing/2014/main" id="{F7AED848-22FB-4059-8E57-CAA2A6B16623}"/>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cxnSp>
        <p:nvCxnSpPr>
          <p:cNvPr id="8" name="Straight Connector 7">
            <a:extLst>
              <a:ext uri="{FF2B5EF4-FFF2-40B4-BE49-F238E27FC236}">
                <a16:creationId xmlns:a16="http://schemas.microsoft.com/office/drawing/2014/main" id="{086DF1D9-7221-488F-8D80-11112D9911EB}"/>
              </a:ext>
            </a:extLst>
          </p:cNvPr>
          <p:cNvCxnSpPr/>
          <p:nvPr userDrawn="1"/>
        </p:nvCxnSpPr>
        <p:spPr bwMode="auto">
          <a:xfrm flipV="1">
            <a:off x="508000" y="6477000"/>
            <a:ext cx="9138276" cy="1"/>
          </a:xfrm>
          <a:prstGeom prst="line">
            <a:avLst/>
          </a:prstGeom>
          <a:solidFill>
            <a:schemeClr val="accent1"/>
          </a:solidFill>
          <a:ln w="19050" cap="flat" cmpd="sng" algn="ctr">
            <a:solidFill>
              <a:srgbClr val="E99627"/>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a:extLst>
              <a:ext uri="{FF2B5EF4-FFF2-40B4-BE49-F238E27FC236}">
                <a16:creationId xmlns:a16="http://schemas.microsoft.com/office/drawing/2014/main" id="{80582DAB-2E2E-4AEA-BC4A-A507409039C2}"/>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pic>
        <p:nvPicPr>
          <p:cNvPr id="10" name="Picture 9" descr="Logo&#10;&#10;Description automatically generated">
            <a:extLst>
              <a:ext uri="{FF2B5EF4-FFF2-40B4-BE49-F238E27FC236}">
                <a16:creationId xmlns:a16="http://schemas.microsoft.com/office/drawing/2014/main" id="{D6D9DF67-7BB8-470B-96A2-FC7C392E253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2734" y="5969700"/>
            <a:ext cx="1829666" cy="685800"/>
          </a:xfrm>
          <a:prstGeom prst="rect">
            <a:avLst/>
          </a:prstGeom>
        </p:spPr>
      </p:pic>
    </p:spTree>
    <p:extLst>
      <p:ext uri="{BB962C8B-B14F-4D97-AF65-F5344CB8AC3E}">
        <p14:creationId xmlns:p14="http://schemas.microsoft.com/office/powerpoint/2010/main" val="7307900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Title and Content_indigo">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73528F62-F210-4DCB-B6DA-7231025B5F1D}"/>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4000" b="1">
                <a:solidFill>
                  <a:schemeClr val="accent1"/>
                </a:solidFill>
              </a:defRPr>
            </a:lvl1pPr>
          </a:lstStyle>
          <a:p>
            <a:r>
              <a:rPr lang="en-US"/>
              <a:t>Click to add title</a:t>
            </a:r>
          </a:p>
        </p:txBody>
      </p:sp>
      <p:sp>
        <p:nvSpPr>
          <p:cNvPr id="15" name="Content Placeholder 2">
            <a:extLst>
              <a:ext uri="{FF2B5EF4-FFF2-40B4-BE49-F238E27FC236}">
                <a16:creationId xmlns:a16="http://schemas.microsoft.com/office/drawing/2014/main" id="{78BADE23-9991-4EC8-B244-4666F79244D0}"/>
              </a:ext>
            </a:extLst>
          </p:cNvPr>
          <p:cNvSpPr>
            <a:spLocks noGrp="1"/>
          </p:cNvSpPr>
          <p:nvPr>
            <p:ph idx="1" hasCustomPrompt="1"/>
          </p:nvPr>
        </p:nvSpPr>
        <p:spPr>
          <a:xfrm>
            <a:off x="609600" y="1604431"/>
            <a:ext cx="10972800" cy="4193913"/>
          </a:xfrm>
          <a:prstGeom prst="rect">
            <a:avLst/>
          </a:prstGeom>
        </p:spPr>
        <p:txBody>
          <a:bodyPr>
            <a:noAutofit/>
          </a:bodyPr>
          <a:lstStyle>
            <a:lvl1pPr marL="342900" indent="-342900">
              <a:lnSpc>
                <a:spcPct val="100000"/>
              </a:lnSpc>
              <a:spcBef>
                <a:spcPts val="0"/>
              </a:spcBef>
              <a:spcAft>
                <a:spcPts val="1200"/>
              </a:spcAft>
              <a:buClr>
                <a:schemeClr val="accent6"/>
              </a:buClr>
              <a:buSzPct val="100000"/>
              <a:buFont typeface="Arial" panose="020B0604020202020204" pitchFamily="34" charset="0"/>
              <a:buChar char="•"/>
              <a:defRPr sz="240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Text</a:t>
            </a:r>
          </a:p>
          <a:p>
            <a:pPr lvl="0"/>
            <a:endParaRPr lang="en-US"/>
          </a:p>
        </p:txBody>
      </p:sp>
      <p:sp>
        <p:nvSpPr>
          <p:cNvPr id="22" name="Slide Number Placeholder 4">
            <a:extLst>
              <a:ext uri="{FF2B5EF4-FFF2-40B4-BE49-F238E27FC236}">
                <a16:creationId xmlns:a16="http://schemas.microsoft.com/office/drawing/2014/main" id="{DA53B5A3-0E56-42EA-9C66-E645135EF0C1}"/>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cxnSp>
        <p:nvCxnSpPr>
          <p:cNvPr id="23" name="Straight Connector 22">
            <a:extLst>
              <a:ext uri="{FF2B5EF4-FFF2-40B4-BE49-F238E27FC236}">
                <a16:creationId xmlns:a16="http://schemas.microsoft.com/office/drawing/2014/main" id="{1E3E4672-A998-46E8-899F-B64682190A31}"/>
              </a:ext>
            </a:extLst>
          </p:cNvPr>
          <p:cNvCxnSpPr/>
          <p:nvPr userDrawn="1"/>
        </p:nvCxnSpPr>
        <p:spPr bwMode="auto">
          <a:xfrm flipV="1">
            <a:off x="508000" y="6477000"/>
            <a:ext cx="9138276" cy="1"/>
          </a:xfrm>
          <a:prstGeom prst="line">
            <a:avLst/>
          </a:prstGeom>
          <a:solidFill>
            <a:schemeClr val="accent1"/>
          </a:solidFill>
          <a:ln w="19050" cap="flat" cmpd="sng" algn="ctr">
            <a:solidFill>
              <a:srgbClr val="E99627"/>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Rectangle 23">
            <a:extLst>
              <a:ext uri="{FF2B5EF4-FFF2-40B4-BE49-F238E27FC236}">
                <a16:creationId xmlns:a16="http://schemas.microsoft.com/office/drawing/2014/main" id="{78A2E34C-8105-4902-B672-3DA58566EE3A}"/>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26" name="Rectangle 25">
            <a:extLst>
              <a:ext uri="{FF2B5EF4-FFF2-40B4-BE49-F238E27FC236}">
                <a16:creationId xmlns:a16="http://schemas.microsoft.com/office/drawing/2014/main" id="{EF7AEEBC-766D-40C8-BE0B-3900CBE588A6}"/>
              </a:ext>
            </a:extLst>
          </p:cNvPr>
          <p:cNvSpPr/>
          <p:nvPr userDrawn="1"/>
        </p:nvSpPr>
        <p:spPr>
          <a:xfrm>
            <a:off x="0" y="-3969"/>
            <a:ext cx="12191999"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20068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lank_indigo">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cxnSp>
        <p:nvCxnSpPr>
          <p:cNvPr id="10" name="Straight Connector 9">
            <a:extLst>
              <a:ext uri="{FF2B5EF4-FFF2-40B4-BE49-F238E27FC236}">
                <a16:creationId xmlns:a16="http://schemas.microsoft.com/office/drawing/2014/main" id="{E981F6F2-32B9-485F-9E34-DF5E7AA5DA14}"/>
              </a:ext>
            </a:extLst>
          </p:cNvPr>
          <p:cNvCxnSpPr/>
          <p:nvPr/>
        </p:nvCxnSpPr>
        <p:spPr bwMode="auto">
          <a:xfrm flipV="1">
            <a:off x="508000" y="6477000"/>
            <a:ext cx="11074400" cy="9526"/>
          </a:xfrm>
          <a:prstGeom prst="line">
            <a:avLst/>
          </a:prstGeom>
          <a:solidFill>
            <a:schemeClr val="accent1"/>
          </a:solidFill>
          <a:ln w="19050" cap="flat" cmpd="sng" algn="ctr">
            <a:solidFill>
              <a:srgbClr val="E99627"/>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a:extLst>
              <a:ext uri="{FF2B5EF4-FFF2-40B4-BE49-F238E27FC236}">
                <a16:creationId xmlns:a16="http://schemas.microsoft.com/office/drawing/2014/main" id="{EF20FEA9-D685-445C-BE1B-75C2E121F97F}"/>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7" name="Rectangle 6">
            <a:extLst>
              <a:ext uri="{FF2B5EF4-FFF2-40B4-BE49-F238E27FC236}">
                <a16:creationId xmlns:a16="http://schemas.microsoft.com/office/drawing/2014/main" id="{4A487B6E-A10D-4217-99DA-F9F21D9FF149}"/>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60513989-00EA-4005-982C-A0406DD0C12C}"/>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4000" b="1">
                <a:solidFill>
                  <a:schemeClr val="accent1"/>
                </a:solidFill>
              </a:defRPr>
            </a:lvl1pPr>
          </a:lstStyle>
          <a:p>
            <a:r>
              <a:rPr lang="en-US"/>
              <a:t>Click to add title</a:t>
            </a:r>
          </a:p>
        </p:txBody>
      </p:sp>
      <p:sp>
        <p:nvSpPr>
          <p:cNvPr id="11" name="Rectangle 10">
            <a:extLst>
              <a:ext uri="{FF2B5EF4-FFF2-40B4-BE49-F238E27FC236}">
                <a16:creationId xmlns:a16="http://schemas.microsoft.com/office/drawing/2014/main" id="{EF218F5B-C1B8-46D5-A393-C77A18A9D034}"/>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60CAA36-1225-411D-8FAA-483DC3AE2A62}"/>
              </a:ext>
            </a:extLst>
          </p:cNvPr>
          <p:cNvSpPr/>
          <p:nvPr userDrawn="1"/>
        </p:nvSpPr>
        <p:spPr>
          <a:xfrm>
            <a:off x="0" y="-3969"/>
            <a:ext cx="12191999" cy="3657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94670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Sidebar_green">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4000" b="1">
                <a:solidFill>
                  <a:schemeClr val="accent1"/>
                </a:solidFill>
              </a:defRPr>
            </a:lvl1pPr>
          </a:lstStyle>
          <a:p>
            <a:r>
              <a:rPr lang="en-US"/>
              <a:t>Click to add title</a:t>
            </a:r>
          </a:p>
        </p:txBody>
      </p:sp>
      <p:sp>
        <p:nvSpPr>
          <p:cNvPr id="13" name="Content Placeholder 2">
            <a:extLst>
              <a:ext uri="{FF2B5EF4-FFF2-40B4-BE49-F238E27FC236}">
                <a16:creationId xmlns:a16="http://schemas.microsoft.com/office/drawing/2014/main" id="{C8B997E8-931F-40E4-A69E-5C19886525E9}"/>
              </a:ext>
            </a:extLst>
          </p:cNvPr>
          <p:cNvSpPr>
            <a:spLocks noGrp="1"/>
          </p:cNvSpPr>
          <p:nvPr>
            <p:ph idx="1" hasCustomPrompt="1"/>
          </p:nvPr>
        </p:nvSpPr>
        <p:spPr>
          <a:xfrm>
            <a:off x="609600" y="1604431"/>
            <a:ext cx="8693426" cy="4702477"/>
          </a:xfrm>
          <a:prstGeom prst="rect">
            <a:avLst/>
          </a:prstGeom>
        </p:spPr>
        <p:txBody>
          <a:bodyPr>
            <a:noAutofit/>
          </a:bodyPr>
          <a:lstStyle>
            <a:lvl1pPr marL="0" indent="0">
              <a:lnSpc>
                <a:spcPct val="100000"/>
              </a:lnSpc>
              <a:spcBef>
                <a:spcPts val="0"/>
              </a:spcBef>
              <a:spcAft>
                <a:spcPts val="1200"/>
              </a:spcAft>
              <a:buClr>
                <a:schemeClr val="accent3"/>
              </a:buClr>
              <a:buSzPct val="130000"/>
              <a:buFontTx/>
              <a:buNone/>
              <a:defRPr sz="240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Text</a:t>
            </a:r>
          </a:p>
          <a:p>
            <a:pPr lvl="0"/>
            <a:endParaRPr lang="en-US"/>
          </a:p>
        </p:txBody>
      </p:sp>
      <p:sp>
        <p:nvSpPr>
          <p:cNvPr id="14" name="Rectangle 13">
            <a:extLst>
              <a:ext uri="{FF2B5EF4-FFF2-40B4-BE49-F238E27FC236}">
                <a16:creationId xmlns:a16="http://schemas.microsoft.com/office/drawing/2014/main" id="{1B9DE73E-377E-48FC-8ED0-4BF4A31F4605}"/>
              </a:ext>
            </a:extLst>
          </p:cNvPr>
          <p:cNvSpPr/>
          <p:nvPr userDrawn="1"/>
        </p:nvSpPr>
        <p:spPr>
          <a:xfrm>
            <a:off x="9561443" y="-3970"/>
            <a:ext cx="2630556" cy="68619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3844053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Blank_green">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cxnSp>
        <p:nvCxnSpPr>
          <p:cNvPr id="10" name="Straight Connector 9">
            <a:extLst>
              <a:ext uri="{FF2B5EF4-FFF2-40B4-BE49-F238E27FC236}">
                <a16:creationId xmlns:a16="http://schemas.microsoft.com/office/drawing/2014/main" id="{E981F6F2-32B9-485F-9E34-DF5E7AA5DA14}"/>
              </a:ext>
            </a:extLst>
          </p:cNvPr>
          <p:cNvCxnSpPr/>
          <p:nvPr/>
        </p:nvCxnSpPr>
        <p:spPr bwMode="auto">
          <a:xfrm flipV="1">
            <a:off x="508000" y="6477000"/>
            <a:ext cx="11074400" cy="9526"/>
          </a:xfrm>
          <a:prstGeom prst="line">
            <a:avLst/>
          </a:prstGeom>
          <a:solidFill>
            <a:schemeClr val="accent1"/>
          </a:solidFill>
          <a:ln w="19050" cap="flat" cmpd="sng" algn="ctr">
            <a:solidFill>
              <a:srgbClr val="E99627"/>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a:extLst>
              <a:ext uri="{FF2B5EF4-FFF2-40B4-BE49-F238E27FC236}">
                <a16:creationId xmlns:a16="http://schemas.microsoft.com/office/drawing/2014/main" id="{EF20FEA9-D685-445C-BE1B-75C2E121F97F}"/>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7" name="Rectangle 6">
            <a:extLst>
              <a:ext uri="{FF2B5EF4-FFF2-40B4-BE49-F238E27FC236}">
                <a16:creationId xmlns:a16="http://schemas.microsoft.com/office/drawing/2014/main" id="{4A487B6E-A10D-4217-99DA-F9F21D9FF149}"/>
              </a:ext>
            </a:extLst>
          </p:cNvPr>
          <p:cNvSpPr/>
          <p:nvPr/>
        </p:nvSpPr>
        <p:spPr>
          <a:xfrm>
            <a:off x="0" y="-3969"/>
            <a:ext cx="12191999" cy="3657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171AA448-FFE0-45FC-94C4-74D5D63B4245}"/>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4000" b="1">
                <a:solidFill>
                  <a:schemeClr val="accent1"/>
                </a:solidFill>
              </a:defRPr>
            </a:lvl1pPr>
          </a:lstStyle>
          <a:p>
            <a:r>
              <a:rPr lang="en-US"/>
              <a:t>Click to add title</a:t>
            </a:r>
          </a:p>
        </p:txBody>
      </p:sp>
      <p:sp>
        <p:nvSpPr>
          <p:cNvPr id="12" name="Rectangle 11">
            <a:extLst>
              <a:ext uri="{FF2B5EF4-FFF2-40B4-BE49-F238E27FC236}">
                <a16:creationId xmlns:a16="http://schemas.microsoft.com/office/drawing/2014/main" id="{7A638596-F8BA-4AC4-9A35-52632408C8CD}"/>
              </a:ext>
            </a:extLst>
          </p:cNvPr>
          <p:cNvSpPr/>
          <p:nvPr/>
        </p:nvSpPr>
        <p:spPr>
          <a:xfrm>
            <a:off x="0" y="-3969"/>
            <a:ext cx="12191999" cy="3657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2E859E1-0C3E-47AA-810C-235CB7659203}"/>
              </a:ext>
            </a:extLst>
          </p:cNvPr>
          <p:cNvSpPr/>
          <p:nvPr userDrawn="1"/>
        </p:nvSpPr>
        <p:spPr>
          <a:xfrm>
            <a:off x="0" y="-3969"/>
            <a:ext cx="12191999" cy="3657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48205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Sidebar_aqua">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8693426" cy="1143000"/>
          </a:xfrm>
          <a:prstGeom prst="rect">
            <a:avLst/>
          </a:prstGeom>
        </p:spPr>
        <p:txBody>
          <a:bodyPr anchor="ctr">
            <a:normAutofit/>
          </a:bodyPr>
          <a:lstStyle>
            <a:lvl1pPr algn="l">
              <a:defRPr sz="4000" b="1">
                <a:solidFill>
                  <a:schemeClr val="accent1"/>
                </a:solidFill>
              </a:defRPr>
            </a:lvl1pPr>
          </a:lstStyle>
          <a:p>
            <a:r>
              <a:rPr lang="en-US"/>
              <a:t>Click to add title</a:t>
            </a:r>
          </a:p>
        </p:txBody>
      </p:sp>
      <p:sp>
        <p:nvSpPr>
          <p:cNvPr id="13" name="Content Placeholder 2">
            <a:extLst>
              <a:ext uri="{FF2B5EF4-FFF2-40B4-BE49-F238E27FC236}">
                <a16:creationId xmlns:a16="http://schemas.microsoft.com/office/drawing/2014/main" id="{C8B997E8-931F-40E4-A69E-5C19886525E9}"/>
              </a:ext>
            </a:extLst>
          </p:cNvPr>
          <p:cNvSpPr>
            <a:spLocks noGrp="1"/>
          </p:cNvSpPr>
          <p:nvPr>
            <p:ph idx="1" hasCustomPrompt="1"/>
          </p:nvPr>
        </p:nvSpPr>
        <p:spPr>
          <a:xfrm>
            <a:off x="609600" y="1604431"/>
            <a:ext cx="8693426" cy="4702477"/>
          </a:xfrm>
          <a:prstGeom prst="rect">
            <a:avLst/>
          </a:prstGeom>
        </p:spPr>
        <p:txBody>
          <a:bodyPr>
            <a:noAutofit/>
          </a:bodyPr>
          <a:lstStyle>
            <a:lvl1pPr marL="0" indent="0">
              <a:lnSpc>
                <a:spcPct val="100000"/>
              </a:lnSpc>
              <a:spcBef>
                <a:spcPts val="0"/>
              </a:spcBef>
              <a:spcAft>
                <a:spcPts val="1200"/>
              </a:spcAft>
              <a:buClr>
                <a:schemeClr val="accent4"/>
              </a:buClr>
              <a:buSzPct val="130000"/>
              <a:buFontTx/>
              <a:buNone/>
              <a:defRPr sz="240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Text</a:t>
            </a:r>
          </a:p>
          <a:p>
            <a:pPr lvl="0"/>
            <a:endParaRPr lang="en-US"/>
          </a:p>
        </p:txBody>
      </p:sp>
      <p:sp>
        <p:nvSpPr>
          <p:cNvPr id="14" name="Rectangle 13">
            <a:extLst>
              <a:ext uri="{FF2B5EF4-FFF2-40B4-BE49-F238E27FC236}">
                <a16:creationId xmlns:a16="http://schemas.microsoft.com/office/drawing/2014/main" id="{6CC81F07-BA77-4279-9937-5F410A69E195}"/>
              </a:ext>
            </a:extLst>
          </p:cNvPr>
          <p:cNvSpPr/>
          <p:nvPr userDrawn="1"/>
        </p:nvSpPr>
        <p:spPr>
          <a:xfrm>
            <a:off x="9561443" y="-3970"/>
            <a:ext cx="2630556"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622668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Blank_aqua">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cxnSp>
        <p:nvCxnSpPr>
          <p:cNvPr id="10" name="Straight Connector 9">
            <a:extLst>
              <a:ext uri="{FF2B5EF4-FFF2-40B4-BE49-F238E27FC236}">
                <a16:creationId xmlns:a16="http://schemas.microsoft.com/office/drawing/2014/main" id="{E981F6F2-32B9-485F-9E34-DF5E7AA5DA14}"/>
              </a:ext>
            </a:extLst>
          </p:cNvPr>
          <p:cNvCxnSpPr/>
          <p:nvPr/>
        </p:nvCxnSpPr>
        <p:spPr bwMode="auto">
          <a:xfrm flipV="1">
            <a:off x="508000" y="6477000"/>
            <a:ext cx="11074400" cy="9526"/>
          </a:xfrm>
          <a:prstGeom prst="line">
            <a:avLst/>
          </a:prstGeom>
          <a:solidFill>
            <a:schemeClr val="accent1"/>
          </a:solidFill>
          <a:ln w="19050" cap="flat" cmpd="sng" algn="ctr">
            <a:solidFill>
              <a:srgbClr val="E99627"/>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a:extLst>
              <a:ext uri="{FF2B5EF4-FFF2-40B4-BE49-F238E27FC236}">
                <a16:creationId xmlns:a16="http://schemas.microsoft.com/office/drawing/2014/main" id="{EF20FEA9-D685-445C-BE1B-75C2E121F97F}"/>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7" name="Rectangle 6">
            <a:extLst>
              <a:ext uri="{FF2B5EF4-FFF2-40B4-BE49-F238E27FC236}">
                <a16:creationId xmlns:a16="http://schemas.microsoft.com/office/drawing/2014/main" id="{4A487B6E-A10D-4217-99DA-F9F21D9FF149}"/>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60513989-00EA-4005-982C-A0406DD0C12C}"/>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4000" b="1">
                <a:solidFill>
                  <a:schemeClr val="accent1"/>
                </a:solidFill>
              </a:defRPr>
            </a:lvl1pPr>
          </a:lstStyle>
          <a:p>
            <a:r>
              <a:rPr lang="en-US"/>
              <a:t>Click to add title</a:t>
            </a:r>
          </a:p>
        </p:txBody>
      </p:sp>
      <p:sp>
        <p:nvSpPr>
          <p:cNvPr id="11" name="Rectangle 10">
            <a:extLst>
              <a:ext uri="{FF2B5EF4-FFF2-40B4-BE49-F238E27FC236}">
                <a16:creationId xmlns:a16="http://schemas.microsoft.com/office/drawing/2014/main" id="{EF218F5B-C1B8-46D5-A393-C77A18A9D034}"/>
              </a:ext>
            </a:extLst>
          </p:cNvPr>
          <p:cNvSpPr/>
          <p:nvPr/>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60CAA36-1225-411D-8FAA-483DC3AE2A62}"/>
              </a:ext>
            </a:extLst>
          </p:cNvPr>
          <p:cNvSpPr/>
          <p:nvPr userDrawn="1"/>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14997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Closing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F62C9C6-F8EB-488A-93A5-4579D96F5229}"/>
              </a:ext>
            </a:extLst>
          </p:cNvPr>
          <p:cNvPicPr>
            <a:picLocks noChangeAspect="1"/>
          </p:cNvPicPr>
          <p:nvPr userDrawn="1"/>
        </p:nvPicPr>
        <p:blipFill rotWithShape="1">
          <a:blip r:embed="rId2"/>
          <a:srcRect l="1395" r="528" b="3776"/>
          <a:stretch/>
        </p:blipFill>
        <p:spPr>
          <a:xfrm>
            <a:off x="386272" y="4552950"/>
            <a:ext cx="11419457" cy="2085975"/>
          </a:xfrm>
          <a:prstGeom prst="rect">
            <a:avLst/>
          </a:prstGeom>
        </p:spPr>
      </p:pic>
      <p:pic>
        <p:nvPicPr>
          <p:cNvPr id="8" name="Picture 7" descr="Logo&#10;&#10;Description automatically generated">
            <a:extLst>
              <a:ext uri="{FF2B5EF4-FFF2-40B4-BE49-F238E27FC236}">
                <a16:creationId xmlns:a16="http://schemas.microsoft.com/office/drawing/2014/main" id="{5CCE9F03-3918-4E3B-ABF9-97F083F91925}"/>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661295" y="4908947"/>
            <a:ext cx="2869411" cy="1075520"/>
          </a:xfrm>
          <a:prstGeom prst="rect">
            <a:avLst/>
          </a:prstGeom>
        </p:spPr>
      </p:pic>
    </p:spTree>
    <p:extLst>
      <p:ext uri="{BB962C8B-B14F-4D97-AF65-F5344CB8AC3E}">
        <p14:creationId xmlns:p14="http://schemas.microsoft.com/office/powerpoint/2010/main" val="23497217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cxnSp>
        <p:nvCxnSpPr>
          <p:cNvPr id="10" name="Straight Connector 9">
            <a:extLst>
              <a:ext uri="{FF2B5EF4-FFF2-40B4-BE49-F238E27FC236}">
                <a16:creationId xmlns:a16="http://schemas.microsoft.com/office/drawing/2014/main" id="{E981F6F2-32B9-485F-9E34-DF5E7AA5DA14}"/>
              </a:ext>
            </a:extLst>
          </p:cNvPr>
          <p:cNvCxnSpPr/>
          <p:nvPr/>
        </p:nvCxnSpPr>
        <p:spPr bwMode="auto">
          <a:xfrm flipV="1">
            <a:off x="508000" y="6477000"/>
            <a:ext cx="11074400" cy="9526"/>
          </a:xfrm>
          <a:prstGeom prst="line">
            <a:avLst/>
          </a:prstGeom>
          <a:solidFill>
            <a:schemeClr val="accent1"/>
          </a:solidFill>
          <a:ln w="19050" cap="flat" cmpd="sng" algn="ctr">
            <a:solidFill>
              <a:srgbClr val="E99627"/>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a:extLst>
              <a:ext uri="{FF2B5EF4-FFF2-40B4-BE49-F238E27FC236}">
                <a16:creationId xmlns:a16="http://schemas.microsoft.com/office/drawing/2014/main" id="{EF20FEA9-D685-445C-BE1B-75C2E121F97F}"/>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7" name="Text Placeholder 2">
            <a:extLst>
              <a:ext uri="{FF2B5EF4-FFF2-40B4-BE49-F238E27FC236}">
                <a16:creationId xmlns:a16="http://schemas.microsoft.com/office/drawing/2014/main" id="{BB4DCB2A-DBA5-4EF7-8A8A-23B2BE48B687}"/>
              </a:ext>
            </a:extLst>
          </p:cNvPr>
          <p:cNvSpPr>
            <a:spLocks noGrp="1"/>
          </p:cNvSpPr>
          <p:nvPr>
            <p:ph type="body" sz="quarter" idx="10" hasCustomPrompt="1"/>
          </p:nvPr>
        </p:nvSpPr>
        <p:spPr>
          <a:xfrm>
            <a:off x="600890" y="4779963"/>
            <a:ext cx="10528664" cy="1025525"/>
          </a:xfrm>
          <a:prstGeom prst="rect">
            <a:avLst/>
          </a:prstGeom>
        </p:spPr>
        <p:txBody>
          <a:bodyPr/>
          <a:lstStyle>
            <a:lvl1pPr marL="0" indent="0">
              <a:buFontTx/>
              <a:buNone/>
              <a:defRPr/>
            </a:lvl1pPr>
          </a:lstStyle>
          <a:p>
            <a:pPr lvl="0"/>
            <a:r>
              <a:rPr lang="en-US"/>
              <a:t>Click to add subtitle</a:t>
            </a:r>
          </a:p>
        </p:txBody>
      </p:sp>
      <p:sp>
        <p:nvSpPr>
          <p:cNvPr id="12" name="Text Placeholder 3">
            <a:extLst>
              <a:ext uri="{FF2B5EF4-FFF2-40B4-BE49-F238E27FC236}">
                <a16:creationId xmlns:a16="http://schemas.microsoft.com/office/drawing/2014/main" id="{0D41E22C-470F-40CB-A916-0D1FB630BAB7}"/>
              </a:ext>
            </a:extLst>
          </p:cNvPr>
          <p:cNvSpPr>
            <a:spLocks noGrp="1"/>
          </p:cNvSpPr>
          <p:nvPr>
            <p:ph type="body" sz="quarter" idx="11"/>
          </p:nvPr>
        </p:nvSpPr>
        <p:spPr>
          <a:xfrm>
            <a:off x="600890" y="3624084"/>
            <a:ext cx="10528300" cy="1143000"/>
          </a:xfrm>
          <a:prstGeom prst="rect">
            <a:avLst/>
          </a:prstGeom>
        </p:spPr>
        <p:txBody>
          <a:bodyPr anchor="ctr"/>
          <a:lstStyle>
            <a:lvl2pPr marL="0" indent="0">
              <a:buFontTx/>
              <a:buNone/>
              <a:defRPr sz="5400" b="1">
                <a:solidFill>
                  <a:schemeClr val="accent1"/>
                </a:solidFill>
              </a:defRPr>
            </a:lvl2pPr>
          </a:lstStyle>
          <a:p>
            <a:pPr lvl="1"/>
            <a:endParaRPr lang="en-US"/>
          </a:p>
        </p:txBody>
      </p:sp>
    </p:spTree>
    <p:extLst>
      <p:ext uri="{BB962C8B-B14F-4D97-AF65-F5344CB8AC3E}">
        <p14:creationId xmlns:p14="http://schemas.microsoft.com/office/powerpoint/2010/main" val="36297463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ans footer">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cxnSp>
        <p:nvCxnSpPr>
          <p:cNvPr id="10" name="Straight Connector 9">
            <a:extLst>
              <a:ext uri="{FF2B5EF4-FFF2-40B4-BE49-F238E27FC236}">
                <a16:creationId xmlns:a16="http://schemas.microsoft.com/office/drawing/2014/main" id="{E981F6F2-32B9-485F-9E34-DF5E7AA5DA14}"/>
              </a:ext>
            </a:extLst>
          </p:cNvPr>
          <p:cNvCxnSpPr/>
          <p:nvPr/>
        </p:nvCxnSpPr>
        <p:spPr bwMode="auto">
          <a:xfrm flipV="1">
            <a:off x="508000" y="6477000"/>
            <a:ext cx="11074400" cy="9526"/>
          </a:xfrm>
          <a:prstGeom prst="line">
            <a:avLst/>
          </a:prstGeom>
          <a:solidFill>
            <a:schemeClr val="accent1"/>
          </a:solidFill>
          <a:ln w="19050" cap="flat" cmpd="sng" algn="ctr">
            <a:solidFill>
              <a:srgbClr val="E99627"/>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a:extLst>
              <a:ext uri="{FF2B5EF4-FFF2-40B4-BE49-F238E27FC236}">
                <a16:creationId xmlns:a16="http://schemas.microsoft.com/office/drawing/2014/main" id="{EF20FEA9-D685-445C-BE1B-75C2E121F97F}"/>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7" name="Title 1">
            <a:extLst>
              <a:ext uri="{FF2B5EF4-FFF2-40B4-BE49-F238E27FC236}">
                <a16:creationId xmlns:a16="http://schemas.microsoft.com/office/drawing/2014/main" id="{500AF871-F085-4DCC-B440-A166165355BD}"/>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4000" b="1">
                <a:solidFill>
                  <a:schemeClr val="accent1"/>
                </a:solidFill>
              </a:defRPr>
            </a:lvl1pPr>
          </a:lstStyle>
          <a:p>
            <a:r>
              <a:rPr lang="en-US"/>
              <a:t>Click to add title</a:t>
            </a:r>
          </a:p>
        </p:txBody>
      </p:sp>
      <p:sp>
        <p:nvSpPr>
          <p:cNvPr id="12" name="Content Placeholder 2">
            <a:extLst>
              <a:ext uri="{FF2B5EF4-FFF2-40B4-BE49-F238E27FC236}">
                <a16:creationId xmlns:a16="http://schemas.microsoft.com/office/drawing/2014/main" id="{5AFAEC7F-44B5-48FD-AAB3-70E3D6BDBF13}"/>
              </a:ext>
            </a:extLst>
          </p:cNvPr>
          <p:cNvSpPr>
            <a:spLocks noGrp="1"/>
          </p:cNvSpPr>
          <p:nvPr>
            <p:ph idx="1" hasCustomPrompt="1"/>
          </p:nvPr>
        </p:nvSpPr>
        <p:spPr>
          <a:xfrm>
            <a:off x="609600" y="1604431"/>
            <a:ext cx="10972800" cy="4702477"/>
          </a:xfrm>
          <a:prstGeom prst="rect">
            <a:avLst/>
          </a:prstGeom>
        </p:spPr>
        <p:txBody>
          <a:bodyPr>
            <a:noAutofit/>
          </a:bodyPr>
          <a:lstStyle>
            <a:lvl1pPr marL="0" indent="0">
              <a:lnSpc>
                <a:spcPct val="100000"/>
              </a:lnSpc>
              <a:spcBef>
                <a:spcPts val="0"/>
              </a:spcBef>
              <a:spcAft>
                <a:spcPts val="1200"/>
              </a:spcAft>
              <a:buFontTx/>
              <a:buNone/>
              <a:defRPr sz="240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Text</a:t>
            </a:r>
          </a:p>
          <a:p>
            <a:pPr lvl="0"/>
            <a:endParaRPr lang="en-US"/>
          </a:p>
        </p:txBody>
      </p:sp>
    </p:spTree>
    <p:extLst>
      <p:ext uri="{BB962C8B-B14F-4D97-AF65-F5344CB8AC3E}">
        <p14:creationId xmlns:p14="http://schemas.microsoft.com/office/powerpoint/2010/main" val="37097422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Sans footer">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cxnSp>
        <p:nvCxnSpPr>
          <p:cNvPr id="10" name="Straight Connector 9">
            <a:extLst>
              <a:ext uri="{FF2B5EF4-FFF2-40B4-BE49-F238E27FC236}">
                <a16:creationId xmlns:a16="http://schemas.microsoft.com/office/drawing/2014/main" id="{E981F6F2-32B9-485F-9E34-DF5E7AA5DA14}"/>
              </a:ext>
            </a:extLst>
          </p:cNvPr>
          <p:cNvCxnSpPr/>
          <p:nvPr/>
        </p:nvCxnSpPr>
        <p:spPr bwMode="auto">
          <a:xfrm flipV="1">
            <a:off x="508000" y="6477000"/>
            <a:ext cx="11074400" cy="9526"/>
          </a:xfrm>
          <a:prstGeom prst="line">
            <a:avLst/>
          </a:prstGeom>
          <a:solidFill>
            <a:schemeClr val="accent1"/>
          </a:solidFill>
          <a:ln w="19050" cap="flat" cmpd="sng" algn="ctr">
            <a:solidFill>
              <a:srgbClr val="E99627"/>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a:extLst>
              <a:ext uri="{FF2B5EF4-FFF2-40B4-BE49-F238E27FC236}">
                <a16:creationId xmlns:a16="http://schemas.microsoft.com/office/drawing/2014/main" id="{EF20FEA9-D685-445C-BE1B-75C2E121F97F}"/>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7" name="Rectangle 6">
            <a:extLst>
              <a:ext uri="{FF2B5EF4-FFF2-40B4-BE49-F238E27FC236}">
                <a16:creationId xmlns:a16="http://schemas.microsoft.com/office/drawing/2014/main" id="{4A487B6E-A10D-4217-99DA-F9F21D9FF149}"/>
              </a:ext>
            </a:extLst>
          </p:cNvPr>
          <p:cNvSpPr/>
          <p:nvPr userDrawn="1"/>
        </p:nvSpPr>
        <p:spPr>
          <a:xfrm>
            <a:off x="0" y="-3969"/>
            <a:ext cx="12191999" cy="3657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C255E1E6-D5AD-497F-A6A5-CA30987CCFD4}"/>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4000" b="1">
                <a:solidFill>
                  <a:schemeClr val="accent1"/>
                </a:solidFill>
              </a:defRPr>
            </a:lvl1pPr>
          </a:lstStyle>
          <a:p>
            <a:r>
              <a:rPr lang="en-US"/>
              <a:t>Click to add title</a:t>
            </a:r>
          </a:p>
        </p:txBody>
      </p:sp>
      <p:sp>
        <p:nvSpPr>
          <p:cNvPr id="13" name="Content Placeholder 2">
            <a:extLst>
              <a:ext uri="{FF2B5EF4-FFF2-40B4-BE49-F238E27FC236}">
                <a16:creationId xmlns:a16="http://schemas.microsoft.com/office/drawing/2014/main" id="{C8B997E8-931F-40E4-A69E-5C19886525E9}"/>
              </a:ext>
            </a:extLst>
          </p:cNvPr>
          <p:cNvSpPr>
            <a:spLocks noGrp="1"/>
          </p:cNvSpPr>
          <p:nvPr>
            <p:ph idx="1" hasCustomPrompt="1"/>
          </p:nvPr>
        </p:nvSpPr>
        <p:spPr>
          <a:xfrm>
            <a:off x="609600" y="1604431"/>
            <a:ext cx="10972800" cy="4702477"/>
          </a:xfrm>
          <a:prstGeom prst="rect">
            <a:avLst/>
          </a:prstGeom>
        </p:spPr>
        <p:txBody>
          <a:bodyPr>
            <a:noAutofit/>
          </a:bodyPr>
          <a:lstStyle>
            <a:lvl1pPr marL="0" indent="0">
              <a:lnSpc>
                <a:spcPct val="100000"/>
              </a:lnSpc>
              <a:spcBef>
                <a:spcPts val="0"/>
              </a:spcBef>
              <a:spcAft>
                <a:spcPts val="1200"/>
              </a:spcAft>
              <a:buFontTx/>
              <a:buNone/>
              <a:defRPr sz="240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Text</a:t>
            </a:r>
          </a:p>
          <a:p>
            <a:pPr lvl="0"/>
            <a:endParaRPr lang="en-US"/>
          </a:p>
        </p:txBody>
      </p:sp>
    </p:spTree>
    <p:extLst>
      <p:ext uri="{BB962C8B-B14F-4D97-AF65-F5344CB8AC3E}">
        <p14:creationId xmlns:p14="http://schemas.microsoft.com/office/powerpoint/2010/main" val="2560498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7379D17-1E0B-4054-9FC6-7ECE614F686B}" type="datetimeFigureOut">
              <a:rPr lang="en-US" smtClean="0"/>
              <a:t>3/18/2022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FB3CDC-72CB-4001-9694-0A2E10A4F67D}" type="slidenum">
              <a:rPr lang="en-US" smtClean="0"/>
              <a:t>‹#›</a:t>
            </a:fld>
            <a:endParaRPr lang="en-US"/>
          </a:p>
        </p:txBody>
      </p:sp>
    </p:spTree>
    <p:extLst>
      <p:ext uri="{BB962C8B-B14F-4D97-AF65-F5344CB8AC3E}">
        <p14:creationId xmlns:p14="http://schemas.microsoft.com/office/powerpoint/2010/main" val="164866756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FE7BC41-8BED-4055-8E31-D77BF91D8CC4}"/>
              </a:ext>
            </a:extLst>
          </p:cNvPr>
          <p:cNvSpPr/>
          <p:nvPr userDrawn="1"/>
        </p:nvSpPr>
        <p:spPr>
          <a:xfrm>
            <a:off x="0" y="-3969"/>
            <a:ext cx="12192000" cy="68619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Text Placeholder 2">
            <a:extLst>
              <a:ext uri="{FF2B5EF4-FFF2-40B4-BE49-F238E27FC236}">
                <a16:creationId xmlns:a16="http://schemas.microsoft.com/office/drawing/2014/main" id="{BB4DCB2A-DBA5-4EF7-8A8A-23B2BE48B687}"/>
              </a:ext>
            </a:extLst>
          </p:cNvPr>
          <p:cNvSpPr>
            <a:spLocks noGrp="1"/>
          </p:cNvSpPr>
          <p:nvPr>
            <p:ph type="body" sz="quarter" idx="10" hasCustomPrompt="1"/>
          </p:nvPr>
        </p:nvSpPr>
        <p:spPr>
          <a:xfrm>
            <a:off x="600890" y="4779963"/>
            <a:ext cx="10528664" cy="1025525"/>
          </a:xfrm>
          <a:prstGeom prst="rect">
            <a:avLst/>
          </a:prstGeom>
        </p:spPr>
        <p:txBody>
          <a:bodyPr/>
          <a:lstStyle>
            <a:lvl1pPr marL="0" indent="0">
              <a:buFontTx/>
              <a:buNone/>
              <a:defRPr>
                <a:solidFill>
                  <a:schemeClr val="bg1"/>
                </a:solidFill>
              </a:defRPr>
            </a:lvl1pPr>
          </a:lstStyle>
          <a:p>
            <a:pPr lvl="0"/>
            <a:r>
              <a:rPr lang="en-US"/>
              <a:t>Click to add subtitle</a:t>
            </a:r>
          </a:p>
        </p:txBody>
      </p:sp>
      <p:sp>
        <p:nvSpPr>
          <p:cNvPr id="9" name="Text Placeholder 3">
            <a:extLst>
              <a:ext uri="{FF2B5EF4-FFF2-40B4-BE49-F238E27FC236}">
                <a16:creationId xmlns:a16="http://schemas.microsoft.com/office/drawing/2014/main" id="{8DFE5A31-5ADB-4DD9-8648-27330C0D870F}"/>
              </a:ext>
            </a:extLst>
          </p:cNvPr>
          <p:cNvSpPr>
            <a:spLocks noGrp="1"/>
          </p:cNvSpPr>
          <p:nvPr>
            <p:ph type="body" sz="quarter" idx="11"/>
          </p:nvPr>
        </p:nvSpPr>
        <p:spPr>
          <a:xfrm>
            <a:off x="600890" y="3624084"/>
            <a:ext cx="10528300" cy="1143000"/>
          </a:xfrm>
          <a:prstGeom prst="rect">
            <a:avLst/>
          </a:prstGeom>
        </p:spPr>
        <p:txBody>
          <a:bodyPr anchor="ctr"/>
          <a:lstStyle>
            <a:lvl2pPr marL="0" indent="0">
              <a:buFontTx/>
              <a:buNone/>
              <a:defRPr sz="5400" b="1">
                <a:solidFill>
                  <a:schemeClr val="bg1"/>
                </a:solidFill>
              </a:defRPr>
            </a:lvl2pPr>
          </a:lstStyle>
          <a:p>
            <a:pPr lvl="1"/>
            <a:endParaRPr lang="en-US"/>
          </a:p>
        </p:txBody>
      </p:sp>
    </p:spTree>
    <p:extLst>
      <p:ext uri="{BB962C8B-B14F-4D97-AF65-F5344CB8AC3E}">
        <p14:creationId xmlns:p14="http://schemas.microsoft.com/office/powerpoint/2010/main" val="212353606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9" name="Slide Number Placeholder 4">
            <a:extLst>
              <a:ext uri="{FF2B5EF4-FFF2-40B4-BE49-F238E27FC236}">
                <a16:creationId xmlns:a16="http://schemas.microsoft.com/office/drawing/2014/main" id="{D44B99B9-1B0F-4735-8E96-A390BA7E1DA9}"/>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cxnSp>
        <p:nvCxnSpPr>
          <p:cNvPr id="11" name="Straight Connector 10">
            <a:extLst>
              <a:ext uri="{FF2B5EF4-FFF2-40B4-BE49-F238E27FC236}">
                <a16:creationId xmlns:a16="http://schemas.microsoft.com/office/drawing/2014/main" id="{B015DDB8-EF61-4E53-8AE1-931CB2DFECF5}"/>
              </a:ext>
            </a:extLst>
          </p:cNvPr>
          <p:cNvCxnSpPr/>
          <p:nvPr userDrawn="1"/>
        </p:nvCxnSpPr>
        <p:spPr bwMode="auto">
          <a:xfrm flipV="1">
            <a:off x="508000" y="6477000"/>
            <a:ext cx="9138276" cy="1"/>
          </a:xfrm>
          <a:prstGeom prst="line">
            <a:avLst/>
          </a:prstGeom>
          <a:solidFill>
            <a:schemeClr val="accent1"/>
          </a:solidFill>
          <a:ln w="19050" cap="flat" cmpd="sng" algn="ctr">
            <a:solidFill>
              <a:srgbClr val="E99627"/>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Rectangle 13">
            <a:extLst>
              <a:ext uri="{FF2B5EF4-FFF2-40B4-BE49-F238E27FC236}">
                <a16:creationId xmlns:a16="http://schemas.microsoft.com/office/drawing/2014/main" id="{60C9ED46-B40F-4FFE-BCC0-B3E0E8A56B48}"/>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pic>
        <p:nvPicPr>
          <p:cNvPr id="17" name="Picture 16" descr="Logo&#10;&#10;Description automatically generated">
            <a:extLst>
              <a:ext uri="{FF2B5EF4-FFF2-40B4-BE49-F238E27FC236}">
                <a16:creationId xmlns:a16="http://schemas.microsoft.com/office/drawing/2014/main" id="{1292FDC0-A172-473A-96C0-33CE30222E7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2734" y="5969700"/>
            <a:ext cx="1829666" cy="685800"/>
          </a:xfrm>
          <a:prstGeom prst="rect">
            <a:avLst/>
          </a:prstGeom>
        </p:spPr>
      </p:pic>
      <p:sp>
        <p:nvSpPr>
          <p:cNvPr id="10" name="Rectangle 9">
            <a:extLst>
              <a:ext uri="{FF2B5EF4-FFF2-40B4-BE49-F238E27FC236}">
                <a16:creationId xmlns:a16="http://schemas.microsoft.com/office/drawing/2014/main" id="{CF36C8BD-87E4-430D-93F0-F0EFD443C657}"/>
              </a:ext>
            </a:extLst>
          </p:cNvPr>
          <p:cNvSpPr/>
          <p:nvPr userDrawn="1"/>
        </p:nvSpPr>
        <p:spPr>
          <a:xfrm>
            <a:off x="0" y="-3969"/>
            <a:ext cx="12191999" cy="365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A848F48A-960C-463A-911C-AF7FCB01D508}"/>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4000" b="1">
                <a:solidFill>
                  <a:schemeClr val="accent1"/>
                </a:solidFill>
              </a:defRPr>
            </a:lvl1pPr>
          </a:lstStyle>
          <a:p>
            <a:r>
              <a:rPr lang="en-US"/>
              <a:t>Click to add title</a:t>
            </a:r>
          </a:p>
        </p:txBody>
      </p:sp>
      <p:sp>
        <p:nvSpPr>
          <p:cNvPr id="15" name="Content Placeholder 2">
            <a:extLst>
              <a:ext uri="{FF2B5EF4-FFF2-40B4-BE49-F238E27FC236}">
                <a16:creationId xmlns:a16="http://schemas.microsoft.com/office/drawing/2014/main" id="{EDE0273B-5A5C-4949-97E8-FCFC0AF8CB2A}"/>
              </a:ext>
            </a:extLst>
          </p:cNvPr>
          <p:cNvSpPr>
            <a:spLocks noGrp="1"/>
          </p:cNvSpPr>
          <p:nvPr>
            <p:ph idx="1" hasCustomPrompt="1"/>
          </p:nvPr>
        </p:nvSpPr>
        <p:spPr>
          <a:xfrm>
            <a:off x="609600" y="1604431"/>
            <a:ext cx="10972800" cy="4193913"/>
          </a:xfrm>
          <a:prstGeom prst="rect">
            <a:avLst/>
          </a:prstGeom>
        </p:spPr>
        <p:txBody>
          <a:bodyPr>
            <a:noAutofit/>
          </a:bodyPr>
          <a:lstStyle>
            <a:lvl1pPr marL="0" indent="0">
              <a:lnSpc>
                <a:spcPct val="100000"/>
              </a:lnSpc>
              <a:spcBef>
                <a:spcPts val="0"/>
              </a:spcBef>
              <a:spcAft>
                <a:spcPts val="1200"/>
              </a:spcAft>
              <a:buFontTx/>
              <a:buNone/>
              <a:defRPr sz="240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Text</a:t>
            </a:r>
          </a:p>
          <a:p>
            <a:pPr lvl="0"/>
            <a:endParaRPr lang="en-US"/>
          </a:p>
        </p:txBody>
      </p:sp>
    </p:spTree>
    <p:extLst>
      <p:ext uri="{BB962C8B-B14F-4D97-AF65-F5344CB8AC3E}">
        <p14:creationId xmlns:p14="http://schemas.microsoft.com/office/powerpoint/2010/main" val="31394975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Sans footer">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cxnSp>
        <p:nvCxnSpPr>
          <p:cNvPr id="10" name="Straight Connector 9">
            <a:extLst>
              <a:ext uri="{FF2B5EF4-FFF2-40B4-BE49-F238E27FC236}">
                <a16:creationId xmlns:a16="http://schemas.microsoft.com/office/drawing/2014/main" id="{E981F6F2-32B9-485F-9E34-DF5E7AA5DA14}"/>
              </a:ext>
            </a:extLst>
          </p:cNvPr>
          <p:cNvCxnSpPr/>
          <p:nvPr/>
        </p:nvCxnSpPr>
        <p:spPr bwMode="auto">
          <a:xfrm flipV="1">
            <a:off x="508000" y="6477000"/>
            <a:ext cx="11074400" cy="9526"/>
          </a:xfrm>
          <a:prstGeom prst="line">
            <a:avLst/>
          </a:prstGeom>
          <a:solidFill>
            <a:schemeClr val="accent1"/>
          </a:solidFill>
          <a:ln w="19050" cap="flat" cmpd="sng" algn="ctr">
            <a:solidFill>
              <a:srgbClr val="E99627"/>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a:extLst>
              <a:ext uri="{FF2B5EF4-FFF2-40B4-BE49-F238E27FC236}">
                <a16:creationId xmlns:a16="http://schemas.microsoft.com/office/drawing/2014/main" id="{EF20FEA9-D685-445C-BE1B-75C2E121F97F}"/>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7" name="Rectangle 6">
            <a:extLst>
              <a:ext uri="{FF2B5EF4-FFF2-40B4-BE49-F238E27FC236}">
                <a16:creationId xmlns:a16="http://schemas.microsoft.com/office/drawing/2014/main" id="{4A487B6E-A10D-4217-99DA-F9F21D9FF149}"/>
              </a:ext>
            </a:extLst>
          </p:cNvPr>
          <p:cNvSpPr/>
          <p:nvPr userDrawn="1"/>
        </p:nvSpPr>
        <p:spPr>
          <a:xfrm>
            <a:off x="0" y="-3969"/>
            <a:ext cx="12191999" cy="3657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EA2AEDB7-6C2B-4F0D-9A95-4E8D1F45FFED}"/>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4000" b="1">
                <a:solidFill>
                  <a:schemeClr val="accent1"/>
                </a:solidFill>
              </a:defRPr>
            </a:lvl1pPr>
          </a:lstStyle>
          <a:p>
            <a:r>
              <a:rPr lang="en-US"/>
              <a:t>Click to add title</a:t>
            </a:r>
          </a:p>
        </p:txBody>
      </p:sp>
      <p:sp>
        <p:nvSpPr>
          <p:cNvPr id="13" name="Content Placeholder 2">
            <a:extLst>
              <a:ext uri="{FF2B5EF4-FFF2-40B4-BE49-F238E27FC236}">
                <a16:creationId xmlns:a16="http://schemas.microsoft.com/office/drawing/2014/main" id="{7657466B-5371-416D-973C-B555DE89E671}"/>
              </a:ext>
            </a:extLst>
          </p:cNvPr>
          <p:cNvSpPr>
            <a:spLocks noGrp="1"/>
          </p:cNvSpPr>
          <p:nvPr>
            <p:ph idx="1" hasCustomPrompt="1"/>
          </p:nvPr>
        </p:nvSpPr>
        <p:spPr>
          <a:xfrm>
            <a:off x="609600" y="1604431"/>
            <a:ext cx="10972800" cy="4702477"/>
          </a:xfrm>
          <a:prstGeom prst="rect">
            <a:avLst/>
          </a:prstGeom>
        </p:spPr>
        <p:txBody>
          <a:bodyPr>
            <a:noAutofit/>
          </a:bodyPr>
          <a:lstStyle>
            <a:lvl1pPr marL="0" indent="0">
              <a:lnSpc>
                <a:spcPct val="100000"/>
              </a:lnSpc>
              <a:spcBef>
                <a:spcPts val="0"/>
              </a:spcBef>
              <a:spcAft>
                <a:spcPts val="1200"/>
              </a:spcAft>
              <a:buFontTx/>
              <a:buNone/>
              <a:defRPr sz="240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Text</a:t>
            </a:r>
          </a:p>
          <a:p>
            <a:pPr lvl="0"/>
            <a:endParaRPr lang="en-US"/>
          </a:p>
        </p:txBody>
      </p:sp>
    </p:spTree>
    <p:extLst>
      <p:ext uri="{BB962C8B-B14F-4D97-AF65-F5344CB8AC3E}">
        <p14:creationId xmlns:p14="http://schemas.microsoft.com/office/powerpoint/2010/main" val="39475642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6_Title Only">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FE7BC41-8BED-4055-8E31-D77BF91D8CC4}"/>
              </a:ext>
            </a:extLst>
          </p:cNvPr>
          <p:cNvSpPr/>
          <p:nvPr userDrawn="1"/>
        </p:nvSpPr>
        <p:spPr>
          <a:xfrm>
            <a:off x="0" y="-3969"/>
            <a:ext cx="12192000" cy="68619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Text Placeholder 2">
            <a:extLst>
              <a:ext uri="{FF2B5EF4-FFF2-40B4-BE49-F238E27FC236}">
                <a16:creationId xmlns:a16="http://schemas.microsoft.com/office/drawing/2014/main" id="{BB4DCB2A-DBA5-4EF7-8A8A-23B2BE48B687}"/>
              </a:ext>
            </a:extLst>
          </p:cNvPr>
          <p:cNvSpPr>
            <a:spLocks noGrp="1"/>
          </p:cNvSpPr>
          <p:nvPr>
            <p:ph type="body" sz="quarter" idx="10" hasCustomPrompt="1"/>
          </p:nvPr>
        </p:nvSpPr>
        <p:spPr>
          <a:xfrm>
            <a:off x="600890" y="4779963"/>
            <a:ext cx="10528664" cy="1025525"/>
          </a:xfrm>
          <a:prstGeom prst="rect">
            <a:avLst/>
          </a:prstGeom>
        </p:spPr>
        <p:txBody>
          <a:bodyPr/>
          <a:lstStyle>
            <a:lvl1pPr marL="0" indent="0">
              <a:buFontTx/>
              <a:buNone/>
              <a:defRPr>
                <a:solidFill>
                  <a:schemeClr val="bg1"/>
                </a:solidFill>
              </a:defRPr>
            </a:lvl1pPr>
          </a:lstStyle>
          <a:p>
            <a:pPr lvl="0"/>
            <a:r>
              <a:rPr lang="en-US"/>
              <a:t>Click to add subtitle</a:t>
            </a:r>
          </a:p>
        </p:txBody>
      </p:sp>
      <p:sp>
        <p:nvSpPr>
          <p:cNvPr id="9" name="Text Placeholder 3">
            <a:extLst>
              <a:ext uri="{FF2B5EF4-FFF2-40B4-BE49-F238E27FC236}">
                <a16:creationId xmlns:a16="http://schemas.microsoft.com/office/drawing/2014/main" id="{376A4F23-F65D-464D-9505-B9345262E70D}"/>
              </a:ext>
            </a:extLst>
          </p:cNvPr>
          <p:cNvSpPr>
            <a:spLocks noGrp="1"/>
          </p:cNvSpPr>
          <p:nvPr>
            <p:ph type="body" sz="quarter" idx="11"/>
          </p:nvPr>
        </p:nvSpPr>
        <p:spPr>
          <a:xfrm>
            <a:off x="600890" y="3624084"/>
            <a:ext cx="10528300" cy="1143000"/>
          </a:xfrm>
          <a:prstGeom prst="rect">
            <a:avLst/>
          </a:prstGeom>
        </p:spPr>
        <p:txBody>
          <a:bodyPr anchor="ctr"/>
          <a:lstStyle>
            <a:lvl2pPr marL="0" indent="0">
              <a:buFontTx/>
              <a:buNone/>
              <a:defRPr sz="5400" b="1">
                <a:solidFill>
                  <a:schemeClr val="bg1"/>
                </a:solidFill>
              </a:defRPr>
            </a:lvl2pPr>
          </a:lstStyle>
          <a:p>
            <a:pPr lvl="1"/>
            <a:endParaRPr lang="en-US"/>
          </a:p>
        </p:txBody>
      </p:sp>
    </p:spTree>
    <p:extLst>
      <p:ext uri="{BB962C8B-B14F-4D97-AF65-F5344CB8AC3E}">
        <p14:creationId xmlns:p14="http://schemas.microsoft.com/office/powerpoint/2010/main" val="54835622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9" name="Slide Number Placeholder 4">
            <a:extLst>
              <a:ext uri="{FF2B5EF4-FFF2-40B4-BE49-F238E27FC236}">
                <a16:creationId xmlns:a16="http://schemas.microsoft.com/office/drawing/2014/main" id="{D44B99B9-1B0F-4735-8E96-A390BA7E1DA9}"/>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cxnSp>
        <p:nvCxnSpPr>
          <p:cNvPr id="11" name="Straight Connector 10">
            <a:extLst>
              <a:ext uri="{FF2B5EF4-FFF2-40B4-BE49-F238E27FC236}">
                <a16:creationId xmlns:a16="http://schemas.microsoft.com/office/drawing/2014/main" id="{B015DDB8-EF61-4E53-8AE1-931CB2DFECF5}"/>
              </a:ext>
            </a:extLst>
          </p:cNvPr>
          <p:cNvCxnSpPr/>
          <p:nvPr userDrawn="1"/>
        </p:nvCxnSpPr>
        <p:spPr bwMode="auto">
          <a:xfrm flipV="1">
            <a:off x="508000" y="6477000"/>
            <a:ext cx="9138276" cy="1"/>
          </a:xfrm>
          <a:prstGeom prst="line">
            <a:avLst/>
          </a:prstGeom>
          <a:solidFill>
            <a:schemeClr val="accent1"/>
          </a:solidFill>
          <a:ln w="19050" cap="flat" cmpd="sng" algn="ctr">
            <a:solidFill>
              <a:srgbClr val="E99627"/>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Rectangle 13">
            <a:extLst>
              <a:ext uri="{FF2B5EF4-FFF2-40B4-BE49-F238E27FC236}">
                <a16:creationId xmlns:a16="http://schemas.microsoft.com/office/drawing/2014/main" id="{60C9ED46-B40F-4FFE-BCC0-B3E0E8A56B48}"/>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pic>
        <p:nvPicPr>
          <p:cNvPr id="17" name="Picture 16" descr="Logo&#10;&#10;Description automatically generated">
            <a:extLst>
              <a:ext uri="{FF2B5EF4-FFF2-40B4-BE49-F238E27FC236}">
                <a16:creationId xmlns:a16="http://schemas.microsoft.com/office/drawing/2014/main" id="{1292FDC0-A172-473A-96C0-33CE30222E7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2734" y="5969700"/>
            <a:ext cx="1829666" cy="685800"/>
          </a:xfrm>
          <a:prstGeom prst="rect">
            <a:avLst/>
          </a:prstGeom>
        </p:spPr>
      </p:pic>
      <p:sp>
        <p:nvSpPr>
          <p:cNvPr id="10" name="Rectangle 9">
            <a:extLst>
              <a:ext uri="{FF2B5EF4-FFF2-40B4-BE49-F238E27FC236}">
                <a16:creationId xmlns:a16="http://schemas.microsoft.com/office/drawing/2014/main" id="{CF36C8BD-87E4-430D-93F0-F0EFD443C657}"/>
              </a:ext>
            </a:extLst>
          </p:cNvPr>
          <p:cNvSpPr/>
          <p:nvPr userDrawn="1"/>
        </p:nvSpPr>
        <p:spPr>
          <a:xfrm>
            <a:off x="0" y="-3969"/>
            <a:ext cx="12191999" cy="3657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5438007D-EBA6-472B-86A2-FBB8328416BD}"/>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4000" b="1">
                <a:solidFill>
                  <a:schemeClr val="accent1"/>
                </a:solidFill>
              </a:defRPr>
            </a:lvl1pPr>
          </a:lstStyle>
          <a:p>
            <a:r>
              <a:rPr lang="en-US"/>
              <a:t>Click to add title</a:t>
            </a:r>
          </a:p>
        </p:txBody>
      </p:sp>
      <p:sp>
        <p:nvSpPr>
          <p:cNvPr id="15" name="Content Placeholder 2">
            <a:extLst>
              <a:ext uri="{FF2B5EF4-FFF2-40B4-BE49-F238E27FC236}">
                <a16:creationId xmlns:a16="http://schemas.microsoft.com/office/drawing/2014/main" id="{79CC53FD-0C89-446A-B667-CC4E35F429D2}"/>
              </a:ext>
            </a:extLst>
          </p:cNvPr>
          <p:cNvSpPr>
            <a:spLocks noGrp="1"/>
          </p:cNvSpPr>
          <p:nvPr>
            <p:ph idx="1" hasCustomPrompt="1"/>
          </p:nvPr>
        </p:nvSpPr>
        <p:spPr>
          <a:xfrm>
            <a:off x="609600" y="1604431"/>
            <a:ext cx="10972800" cy="4193913"/>
          </a:xfrm>
          <a:prstGeom prst="rect">
            <a:avLst/>
          </a:prstGeom>
        </p:spPr>
        <p:txBody>
          <a:bodyPr>
            <a:noAutofit/>
          </a:bodyPr>
          <a:lstStyle>
            <a:lvl1pPr marL="0" indent="0">
              <a:lnSpc>
                <a:spcPct val="100000"/>
              </a:lnSpc>
              <a:spcBef>
                <a:spcPts val="0"/>
              </a:spcBef>
              <a:spcAft>
                <a:spcPts val="1200"/>
              </a:spcAft>
              <a:buFontTx/>
              <a:buNone/>
              <a:defRPr sz="240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Text</a:t>
            </a:r>
          </a:p>
          <a:p>
            <a:pPr lvl="0"/>
            <a:endParaRPr lang="en-US"/>
          </a:p>
        </p:txBody>
      </p:sp>
    </p:spTree>
    <p:extLst>
      <p:ext uri="{BB962C8B-B14F-4D97-AF65-F5344CB8AC3E}">
        <p14:creationId xmlns:p14="http://schemas.microsoft.com/office/powerpoint/2010/main" val="2794796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_Sans footer">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cxnSp>
        <p:nvCxnSpPr>
          <p:cNvPr id="10" name="Straight Connector 9">
            <a:extLst>
              <a:ext uri="{FF2B5EF4-FFF2-40B4-BE49-F238E27FC236}">
                <a16:creationId xmlns:a16="http://schemas.microsoft.com/office/drawing/2014/main" id="{E981F6F2-32B9-485F-9E34-DF5E7AA5DA14}"/>
              </a:ext>
            </a:extLst>
          </p:cNvPr>
          <p:cNvCxnSpPr/>
          <p:nvPr/>
        </p:nvCxnSpPr>
        <p:spPr bwMode="auto">
          <a:xfrm flipV="1">
            <a:off x="508000" y="6477000"/>
            <a:ext cx="11074400" cy="9526"/>
          </a:xfrm>
          <a:prstGeom prst="line">
            <a:avLst/>
          </a:prstGeom>
          <a:solidFill>
            <a:schemeClr val="accent1"/>
          </a:solidFill>
          <a:ln w="19050" cap="flat" cmpd="sng" algn="ctr">
            <a:solidFill>
              <a:srgbClr val="E99627"/>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a:extLst>
              <a:ext uri="{FF2B5EF4-FFF2-40B4-BE49-F238E27FC236}">
                <a16:creationId xmlns:a16="http://schemas.microsoft.com/office/drawing/2014/main" id="{EF20FEA9-D685-445C-BE1B-75C2E121F97F}"/>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7" name="Rectangle 6">
            <a:extLst>
              <a:ext uri="{FF2B5EF4-FFF2-40B4-BE49-F238E27FC236}">
                <a16:creationId xmlns:a16="http://schemas.microsoft.com/office/drawing/2014/main" id="{4A487B6E-A10D-4217-99DA-F9F21D9FF149}"/>
              </a:ext>
            </a:extLst>
          </p:cNvPr>
          <p:cNvSpPr/>
          <p:nvPr userDrawn="1"/>
        </p:nvSpPr>
        <p:spPr>
          <a:xfrm>
            <a:off x="0" y="-3969"/>
            <a:ext cx="12191999" cy="36576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
            <a:extLst>
              <a:ext uri="{FF2B5EF4-FFF2-40B4-BE49-F238E27FC236}">
                <a16:creationId xmlns:a16="http://schemas.microsoft.com/office/drawing/2014/main" id="{171AA448-FFE0-45FC-94C4-74D5D63B4245}"/>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4000" b="1">
                <a:solidFill>
                  <a:schemeClr val="accent1"/>
                </a:solidFill>
              </a:defRPr>
            </a:lvl1pPr>
          </a:lstStyle>
          <a:p>
            <a:r>
              <a:rPr lang="en-US"/>
              <a:t>Click to add title</a:t>
            </a:r>
          </a:p>
        </p:txBody>
      </p:sp>
      <p:sp>
        <p:nvSpPr>
          <p:cNvPr id="13" name="Content Placeholder 2">
            <a:extLst>
              <a:ext uri="{FF2B5EF4-FFF2-40B4-BE49-F238E27FC236}">
                <a16:creationId xmlns:a16="http://schemas.microsoft.com/office/drawing/2014/main" id="{C5E13B51-EE85-4FA8-91C4-D179691C8E42}"/>
              </a:ext>
            </a:extLst>
          </p:cNvPr>
          <p:cNvSpPr>
            <a:spLocks noGrp="1"/>
          </p:cNvSpPr>
          <p:nvPr>
            <p:ph idx="1" hasCustomPrompt="1"/>
          </p:nvPr>
        </p:nvSpPr>
        <p:spPr>
          <a:xfrm>
            <a:off x="609600" y="1604431"/>
            <a:ext cx="10972800" cy="4702477"/>
          </a:xfrm>
          <a:prstGeom prst="rect">
            <a:avLst/>
          </a:prstGeom>
        </p:spPr>
        <p:txBody>
          <a:bodyPr>
            <a:noAutofit/>
          </a:bodyPr>
          <a:lstStyle>
            <a:lvl1pPr marL="0" indent="0">
              <a:lnSpc>
                <a:spcPct val="100000"/>
              </a:lnSpc>
              <a:spcBef>
                <a:spcPts val="0"/>
              </a:spcBef>
              <a:spcAft>
                <a:spcPts val="1200"/>
              </a:spcAft>
              <a:buFontTx/>
              <a:buNone/>
              <a:defRPr sz="240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Text</a:t>
            </a:r>
          </a:p>
          <a:p>
            <a:pPr lvl="0"/>
            <a:endParaRPr lang="en-US"/>
          </a:p>
        </p:txBody>
      </p:sp>
    </p:spTree>
    <p:extLst>
      <p:ext uri="{BB962C8B-B14F-4D97-AF65-F5344CB8AC3E}">
        <p14:creationId xmlns:p14="http://schemas.microsoft.com/office/powerpoint/2010/main" val="31657388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8_Title Only">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FE7BC41-8BED-4055-8E31-D77BF91D8CC4}"/>
              </a:ext>
            </a:extLst>
          </p:cNvPr>
          <p:cNvSpPr/>
          <p:nvPr userDrawn="1"/>
        </p:nvSpPr>
        <p:spPr>
          <a:xfrm>
            <a:off x="0" y="-3969"/>
            <a:ext cx="12192000" cy="686196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7" name="Text Placeholder 2">
            <a:extLst>
              <a:ext uri="{FF2B5EF4-FFF2-40B4-BE49-F238E27FC236}">
                <a16:creationId xmlns:a16="http://schemas.microsoft.com/office/drawing/2014/main" id="{BB4DCB2A-DBA5-4EF7-8A8A-23B2BE48B687}"/>
              </a:ext>
            </a:extLst>
          </p:cNvPr>
          <p:cNvSpPr>
            <a:spLocks noGrp="1"/>
          </p:cNvSpPr>
          <p:nvPr>
            <p:ph type="body" sz="quarter" idx="10" hasCustomPrompt="1"/>
          </p:nvPr>
        </p:nvSpPr>
        <p:spPr>
          <a:xfrm>
            <a:off x="600890" y="4779963"/>
            <a:ext cx="10528664" cy="1025525"/>
          </a:xfrm>
          <a:prstGeom prst="rect">
            <a:avLst/>
          </a:prstGeom>
        </p:spPr>
        <p:txBody>
          <a:bodyPr/>
          <a:lstStyle>
            <a:lvl1pPr marL="0" indent="0">
              <a:buFontTx/>
              <a:buNone/>
              <a:defRPr>
                <a:solidFill>
                  <a:schemeClr val="bg1"/>
                </a:solidFill>
              </a:defRPr>
            </a:lvl1pPr>
          </a:lstStyle>
          <a:p>
            <a:pPr lvl="0"/>
            <a:r>
              <a:rPr lang="en-US"/>
              <a:t>Click to add subtitle</a:t>
            </a:r>
          </a:p>
        </p:txBody>
      </p:sp>
      <p:sp>
        <p:nvSpPr>
          <p:cNvPr id="9" name="Text Placeholder 3">
            <a:extLst>
              <a:ext uri="{FF2B5EF4-FFF2-40B4-BE49-F238E27FC236}">
                <a16:creationId xmlns:a16="http://schemas.microsoft.com/office/drawing/2014/main" id="{11F8B7C1-FBE5-4608-8D6F-E22994912919}"/>
              </a:ext>
            </a:extLst>
          </p:cNvPr>
          <p:cNvSpPr>
            <a:spLocks noGrp="1"/>
          </p:cNvSpPr>
          <p:nvPr>
            <p:ph type="body" sz="quarter" idx="11"/>
          </p:nvPr>
        </p:nvSpPr>
        <p:spPr>
          <a:xfrm>
            <a:off x="600890" y="3624084"/>
            <a:ext cx="10528300" cy="1143000"/>
          </a:xfrm>
          <a:prstGeom prst="rect">
            <a:avLst/>
          </a:prstGeom>
        </p:spPr>
        <p:txBody>
          <a:bodyPr anchor="ctr"/>
          <a:lstStyle>
            <a:lvl2pPr marL="0" indent="0">
              <a:buFontTx/>
              <a:buNone/>
              <a:defRPr sz="5400" b="1">
                <a:solidFill>
                  <a:schemeClr val="bg1"/>
                </a:solidFill>
              </a:defRPr>
            </a:lvl2pPr>
          </a:lstStyle>
          <a:p>
            <a:pPr lvl="1"/>
            <a:endParaRPr lang="en-US"/>
          </a:p>
        </p:txBody>
      </p:sp>
    </p:spTree>
    <p:extLst>
      <p:ext uri="{BB962C8B-B14F-4D97-AF65-F5344CB8AC3E}">
        <p14:creationId xmlns:p14="http://schemas.microsoft.com/office/powerpoint/2010/main" val="27986869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sp>
        <p:nvSpPr>
          <p:cNvPr id="16" name="Rectangle 15">
            <a:extLst>
              <a:ext uri="{FF2B5EF4-FFF2-40B4-BE49-F238E27FC236}">
                <a16:creationId xmlns:a16="http://schemas.microsoft.com/office/drawing/2014/main" id="{2342E8A2-CF38-4B9D-BC79-66E6E4B7C320}"/>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9" name="Slide Number Placeholder 4">
            <a:extLst>
              <a:ext uri="{FF2B5EF4-FFF2-40B4-BE49-F238E27FC236}">
                <a16:creationId xmlns:a16="http://schemas.microsoft.com/office/drawing/2014/main" id="{D44B99B9-1B0F-4735-8E96-A390BA7E1DA9}"/>
              </a:ext>
            </a:extLst>
          </p:cNvPr>
          <p:cNvSpPr txBox="1">
            <a:spLocks/>
          </p:cNvSpPr>
          <p:nvPr userDrawn="1"/>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cxnSp>
        <p:nvCxnSpPr>
          <p:cNvPr id="11" name="Straight Connector 10">
            <a:extLst>
              <a:ext uri="{FF2B5EF4-FFF2-40B4-BE49-F238E27FC236}">
                <a16:creationId xmlns:a16="http://schemas.microsoft.com/office/drawing/2014/main" id="{B015DDB8-EF61-4E53-8AE1-931CB2DFECF5}"/>
              </a:ext>
            </a:extLst>
          </p:cNvPr>
          <p:cNvCxnSpPr/>
          <p:nvPr userDrawn="1"/>
        </p:nvCxnSpPr>
        <p:spPr bwMode="auto">
          <a:xfrm flipV="1">
            <a:off x="508000" y="6477000"/>
            <a:ext cx="9138276" cy="1"/>
          </a:xfrm>
          <a:prstGeom prst="line">
            <a:avLst/>
          </a:prstGeom>
          <a:solidFill>
            <a:schemeClr val="accent1"/>
          </a:solidFill>
          <a:ln w="19050" cap="flat" cmpd="sng" algn="ctr">
            <a:solidFill>
              <a:srgbClr val="E99627"/>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Rectangle 13">
            <a:extLst>
              <a:ext uri="{FF2B5EF4-FFF2-40B4-BE49-F238E27FC236}">
                <a16:creationId xmlns:a16="http://schemas.microsoft.com/office/drawing/2014/main" id="{60C9ED46-B40F-4FFE-BCC0-B3E0E8A56B48}"/>
              </a:ext>
            </a:extLst>
          </p:cNvPr>
          <p:cNvSpPr/>
          <p:nvPr userDrawn="1"/>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pic>
        <p:nvPicPr>
          <p:cNvPr id="17" name="Picture 16" descr="Logo&#10;&#10;Description automatically generated">
            <a:extLst>
              <a:ext uri="{FF2B5EF4-FFF2-40B4-BE49-F238E27FC236}">
                <a16:creationId xmlns:a16="http://schemas.microsoft.com/office/drawing/2014/main" id="{1292FDC0-A172-473A-96C0-33CE30222E7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52734" y="5969700"/>
            <a:ext cx="1829666" cy="685800"/>
          </a:xfrm>
          <a:prstGeom prst="rect">
            <a:avLst/>
          </a:prstGeom>
        </p:spPr>
      </p:pic>
      <p:sp>
        <p:nvSpPr>
          <p:cNvPr id="10" name="Rectangle 9">
            <a:extLst>
              <a:ext uri="{FF2B5EF4-FFF2-40B4-BE49-F238E27FC236}">
                <a16:creationId xmlns:a16="http://schemas.microsoft.com/office/drawing/2014/main" id="{CF36C8BD-87E4-430D-93F0-F0EFD443C657}"/>
              </a:ext>
            </a:extLst>
          </p:cNvPr>
          <p:cNvSpPr/>
          <p:nvPr userDrawn="1"/>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73528F62-F210-4DCB-B6DA-7231025B5F1D}"/>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4000" b="1">
                <a:solidFill>
                  <a:schemeClr val="accent1"/>
                </a:solidFill>
              </a:defRPr>
            </a:lvl1pPr>
          </a:lstStyle>
          <a:p>
            <a:r>
              <a:rPr lang="en-US"/>
              <a:t>Click to add title</a:t>
            </a:r>
          </a:p>
        </p:txBody>
      </p:sp>
      <p:sp>
        <p:nvSpPr>
          <p:cNvPr id="15" name="Content Placeholder 2">
            <a:extLst>
              <a:ext uri="{FF2B5EF4-FFF2-40B4-BE49-F238E27FC236}">
                <a16:creationId xmlns:a16="http://schemas.microsoft.com/office/drawing/2014/main" id="{78BADE23-9991-4EC8-B244-4666F79244D0}"/>
              </a:ext>
            </a:extLst>
          </p:cNvPr>
          <p:cNvSpPr>
            <a:spLocks noGrp="1"/>
          </p:cNvSpPr>
          <p:nvPr>
            <p:ph idx="1" hasCustomPrompt="1"/>
          </p:nvPr>
        </p:nvSpPr>
        <p:spPr>
          <a:xfrm>
            <a:off x="609600" y="1604431"/>
            <a:ext cx="10972800" cy="4193913"/>
          </a:xfrm>
          <a:prstGeom prst="rect">
            <a:avLst/>
          </a:prstGeom>
        </p:spPr>
        <p:txBody>
          <a:bodyPr>
            <a:noAutofit/>
          </a:bodyPr>
          <a:lstStyle>
            <a:lvl1pPr marL="0" indent="0">
              <a:lnSpc>
                <a:spcPct val="100000"/>
              </a:lnSpc>
              <a:spcBef>
                <a:spcPts val="0"/>
              </a:spcBef>
              <a:spcAft>
                <a:spcPts val="1200"/>
              </a:spcAft>
              <a:buFontTx/>
              <a:buNone/>
              <a:defRPr sz="240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Text</a:t>
            </a:r>
          </a:p>
          <a:p>
            <a:pPr lvl="0"/>
            <a:endParaRPr lang="en-US"/>
          </a:p>
        </p:txBody>
      </p:sp>
    </p:spTree>
    <p:extLst>
      <p:ext uri="{BB962C8B-B14F-4D97-AF65-F5344CB8AC3E}">
        <p14:creationId xmlns:p14="http://schemas.microsoft.com/office/powerpoint/2010/main" val="317580165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4_Sans footer">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FD162C41-C7D1-46B2-9E43-D4051A8C9BD0}"/>
              </a:ext>
            </a:extLst>
          </p:cNvPr>
          <p:cNvSpPr txBox="1">
            <a:spLocks/>
          </p:cNvSpPr>
          <p:nvPr/>
        </p:nvSpPr>
        <p:spPr>
          <a:xfrm>
            <a:off x="406400" y="6477000"/>
            <a:ext cx="2844800" cy="247650"/>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C0C88AE2-E25C-4F57-8C19-525ED9ADFB53}" type="slidenum">
              <a:rPr lang="en-US" altLang="en-US" sz="1050" smtClean="0">
                <a:solidFill>
                  <a:schemeClr val="accent1"/>
                </a:solidFill>
              </a:rPr>
              <a:pPr algn="l"/>
              <a:t>‹#›</a:t>
            </a:fld>
            <a:endParaRPr lang="en-US" altLang="en-US" sz="1050">
              <a:solidFill>
                <a:schemeClr val="accent1"/>
              </a:solidFill>
            </a:endParaRPr>
          </a:p>
        </p:txBody>
      </p:sp>
      <p:cxnSp>
        <p:nvCxnSpPr>
          <p:cNvPr id="10" name="Straight Connector 9">
            <a:extLst>
              <a:ext uri="{FF2B5EF4-FFF2-40B4-BE49-F238E27FC236}">
                <a16:creationId xmlns:a16="http://schemas.microsoft.com/office/drawing/2014/main" id="{E981F6F2-32B9-485F-9E34-DF5E7AA5DA14}"/>
              </a:ext>
            </a:extLst>
          </p:cNvPr>
          <p:cNvCxnSpPr/>
          <p:nvPr/>
        </p:nvCxnSpPr>
        <p:spPr bwMode="auto">
          <a:xfrm flipV="1">
            <a:off x="508000" y="6477000"/>
            <a:ext cx="11074400" cy="9526"/>
          </a:xfrm>
          <a:prstGeom prst="line">
            <a:avLst/>
          </a:prstGeom>
          <a:solidFill>
            <a:schemeClr val="accent1"/>
          </a:solidFill>
          <a:ln w="19050" cap="flat" cmpd="sng" algn="ctr">
            <a:solidFill>
              <a:srgbClr val="E99627"/>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a:extLst>
              <a:ext uri="{FF2B5EF4-FFF2-40B4-BE49-F238E27FC236}">
                <a16:creationId xmlns:a16="http://schemas.microsoft.com/office/drawing/2014/main" id="{EF20FEA9-D685-445C-BE1B-75C2E121F97F}"/>
              </a:ext>
            </a:extLst>
          </p:cNvPr>
          <p:cNvSpPr/>
          <p:nvPr/>
        </p:nvSpPr>
        <p:spPr bwMode="auto">
          <a:xfrm>
            <a:off x="1" y="-3969"/>
            <a:ext cx="12192000" cy="320040"/>
          </a:xfrm>
          <a:prstGeom prst="rect">
            <a:avLst/>
          </a:prstGeom>
          <a:solidFill>
            <a:srgbClr val="F5FAF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anose="02020603050405020304" pitchFamily="18" charset="0"/>
            </a:endParaRPr>
          </a:p>
        </p:txBody>
      </p:sp>
      <p:sp>
        <p:nvSpPr>
          <p:cNvPr id="7" name="Rectangle 6">
            <a:extLst>
              <a:ext uri="{FF2B5EF4-FFF2-40B4-BE49-F238E27FC236}">
                <a16:creationId xmlns:a16="http://schemas.microsoft.com/office/drawing/2014/main" id="{4A487B6E-A10D-4217-99DA-F9F21D9FF149}"/>
              </a:ext>
            </a:extLst>
          </p:cNvPr>
          <p:cNvSpPr/>
          <p:nvPr userDrawn="1"/>
        </p:nvSpPr>
        <p:spPr>
          <a:xfrm>
            <a:off x="0" y="-3969"/>
            <a:ext cx="12191999" cy="36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
            <a:extLst>
              <a:ext uri="{FF2B5EF4-FFF2-40B4-BE49-F238E27FC236}">
                <a16:creationId xmlns:a16="http://schemas.microsoft.com/office/drawing/2014/main" id="{60513989-00EA-4005-982C-A0406DD0C12C}"/>
              </a:ext>
            </a:extLst>
          </p:cNvPr>
          <p:cNvSpPr>
            <a:spLocks noGrp="1"/>
          </p:cNvSpPr>
          <p:nvPr>
            <p:ph type="title" hasCustomPrompt="1"/>
          </p:nvPr>
        </p:nvSpPr>
        <p:spPr>
          <a:xfrm>
            <a:off x="609600" y="379020"/>
            <a:ext cx="10972800" cy="1143000"/>
          </a:xfrm>
          <a:prstGeom prst="rect">
            <a:avLst/>
          </a:prstGeom>
        </p:spPr>
        <p:txBody>
          <a:bodyPr anchor="ctr">
            <a:normAutofit/>
          </a:bodyPr>
          <a:lstStyle>
            <a:lvl1pPr algn="l">
              <a:defRPr sz="4000" b="1">
                <a:solidFill>
                  <a:schemeClr val="accent1"/>
                </a:solidFill>
              </a:defRPr>
            </a:lvl1pPr>
          </a:lstStyle>
          <a:p>
            <a:r>
              <a:rPr lang="en-US"/>
              <a:t>Click to add title</a:t>
            </a:r>
          </a:p>
        </p:txBody>
      </p:sp>
      <p:sp>
        <p:nvSpPr>
          <p:cNvPr id="15" name="Content Placeholder 2">
            <a:extLst>
              <a:ext uri="{FF2B5EF4-FFF2-40B4-BE49-F238E27FC236}">
                <a16:creationId xmlns:a16="http://schemas.microsoft.com/office/drawing/2014/main" id="{1467835A-23AF-4E9A-AAD5-1275DEFFB180}"/>
              </a:ext>
            </a:extLst>
          </p:cNvPr>
          <p:cNvSpPr>
            <a:spLocks noGrp="1"/>
          </p:cNvSpPr>
          <p:nvPr>
            <p:ph idx="1" hasCustomPrompt="1"/>
          </p:nvPr>
        </p:nvSpPr>
        <p:spPr>
          <a:xfrm>
            <a:off x="609600" y="1604431"/>
            <a:ext cx="10972800" cy="4702477"/>
          </a:xfrm>
          <a:prstGeom prst="rect">
            <a:avLst/>
          </a:prstGeom>
        </p:spPr>
        <p:txBody>
          <a:bodyPr>
            <a:noAutofit/>
          </a:bodyPr>
          <a:lstStyle>
            <a:lvl1pPr marL="0" indent="0">
              <a:lnSpc>
                <a:spcPct val="100000"/>
              </a:lnSpc>
              <a:spcBef>
                <a:spcPts val="0"/>
              </a:spcBef>
              <a:spcAft>
                <a:spcPts val="1200"/>
              </a:spcAft>
              <a:buFontTx/>
              <a:buNone/>
              <a:defRPr sz="240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Text</a:t>
            </a:r>
          </a:p>
          <a:p>
            <a:pPr lvl="0"/>
            <a:endParaRPr lang="en-US"/>
          </a:p>
        </p:txBody>
      </p:sp>
    </p:spTree>
    <p:extLst>
      <p:ext uri="{BB962C8B-B14F-4D97-AF65-F5344CB8AC3E}">
        <p14:creationId xmlns:p14="http://schemas.microsoft.com/office/powerpoint/2010/main" val="380435321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Basic layout with title">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4E5E218-EBE5-4DCB-BEB9-CA1B27239274}"/>
              </a:ext>
            </a:extLst>
          </p:cNvPr>
          <p:cNvSpPr>
            <a:spLocks noGrp="1"/>
          </p:cNvSpPr>
          <p:nvPr>
            <p:ph type="title" hasCustomPrompt="1"/>
          </p:nvPr>
        </p:nvSpPr>
        <p:spPr>
          <a:xfrm>
            <a:off x="4319822" y="287245"/>
            <a:ext cx="3552356" cy="405102"/>
          </a:xfrm>
          <a:noFill/>
        </p:spPr>
        <p:txBody>
          <a:bodyPr wrap="none" lIns="108000" tIns="36000" rIns="108000" bIns="36000" rtlCol="0">
            <a:spAutoFit/>
          </a:bodyPr>
          <a:lstStyle>
            <a:lvl1pPr>
              <a:defRPr lang="en-GB" sz="2400" b="1" spc="150">
                <a:solidFill>
                  <a:schemeClr val="tx2"/>
                </a:solidFill>
                <a:latin typeface="Arial" panose="020B0604020202020204" pitchFamily="34" charset="0"/>
                <a:ea typeface="League Spartan" charset="0"/>
                <a:cs typeface="Arial" panose="020B0604020202020204" pitchFamily="34" charset="0"/>
              </a:defRPr>
            </a:lvl1pPr>
          </a:lstStyle>
          <a:p>
            <a:pPr marL="0" lvl="0" algn="ctr"/>
            <a:r>
              <a:rPr lang="en-US" dirty="0"/>
              <a:t>INSERT TITLE HERE</a:t>
            </a:r>
            <a:endParaRPr lang="en-GB" dirty="0"/>
          </a:p>
        </p:txBody>
      </p:sp>
      <p:sp>
        <p:nvSpPr>
          <p:cNvPr id="7" name="Text Placeholder 6">
            <a:extLst>
              <a:ext uri="{FF2B5EF4-FFF2-40B4-BE49-F238E27FC236}">
                <a16:creationId xmlns:a16="http://schemas.microsoft.com/office/drawing/2014/main" id="{6C864EBB-F7F8-41C1-B31D-475A5C26DD3B}"/>
              </a:ext>
            </a:extLst>
          </p:cNvPr>
          <p:cNvSpPr>
            <a:spLocks noGrp="1"/>
          </p:cNvSpPr>
          <p:nvPr>
            <p:ph type="body" sz="quarter" idx="10" hasCustomPrompt="1"/>
          </p:nvPr>
        </p:nvSpPr>
        <p:spPr>
          <a:xfrm>
            <a:off x="4885929" y="693028"/>
            <a:ext cx="2420144" cy="286497"/>
          </a:xfrm>
        </p:spPr>
        <p:txBody>
          <a:bodyPr/>
          <a:lstStyle>
            <a:lvl1pPr marL="0" indent="0" algn="ctr" defTabSz="914217" rtl="0" eaLnBrk="1" latinLnBrk="0" hangingPunct="1">
              <a:buNone/>
              <a:defRPr lang="en-US" sz="1600" i="1" kern="1200" dirty="0" smtClean="0">
                <a:solidFill>
                  <a:schemeClr val="accent1"/>
                </a:solidFill>
                <a:latin typeface="Cambria" panose="02040503050406030204" pitchFamily="18" charset="0"/>
                <a:ea typeface="Open Sans" charset="0"/>
                <a:cs typeface="Arial" panose="020B0604020202020204" pitchFamily="34" charset="0"/>
              </a:defRPr>
            </a:lvl1pPr>
          </a:lstStyle>
          <a:p>
            <a:pPr lvl="0"/>
            <a:r>
              <a:rPr lang="en-US" dirty="0"/>
              <a:t>Insert subtitle here</a:t>
            </a:r>
          </a:p>
        </p:txBody>
      </p:sp>
    </p:spTree>
    <p:extLst>
      <p:ext uri="{BB962C8B-B14F-4D97-AF65-F5344CB8AC3E}">
        <p14:creationId xmlns:p14="http://schemas.microsoft.com/office/powerpoint/2010/main" val="1978777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379D17-1E0B-4054-9FC6-7ECE614F686B}" type="datetimeFigureOut">
              <a:rPr lang="en-US" smtClean="0"/>
              <a:t>3/18/2022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FB3CDC-72CB-4001-9694-0A2E10A4F67D}" type="slidenum">
              <a:rPr lang="en-US" smtClean="0"/>
              <a:t>‹#›</a:t>
            </a:fld>
            <a:endParaRPr lang="en-US"/>
          </a:p>
        </p:txBody>
      </p:sp>
    </p:spTree>
    <p:extLst>
      <p:ext uri="{BB962C8B-B14F-4D97-AF65-F5344CB8AC3E}">
        <p14:creationId xmlns:p14="http://schemas.microsoft.com/office/powerpoint/2010/main" val="894501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379D17-1E0B-4054-9FC6-7ECE614F686B}" type="datetimeFigureOut">
              <a:rPr lang="en-US" smtClean="0"/>
              <a:t>3/18/2022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FB3CDC-72CB-4001-9694-0A2E10A4F67D}" type="slidenum">
              <a:rPr lang="en-US" smtClean="0"/>
              <a:t>‹#›</a:t>
            </a:fld>
            <a:endParaRPr lang="en-US"/>
          </a:p>
        </p:txBody>
      </p:sp>
    </p:spTree>
    <p:extLst>
      <p:ext uri="{BB962C8B-B14F-4D97-AF65-F5344CB8AC3E}">
        <p14:creationId xmlns:p14="http://schemas.microsoft.com/office/powerpoint/2010/main" val="664819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379D17-1E0B-4054-9FC6-7ECE614F686B}" type="datetimeFigureOut">
              <a:rPr lang="en-US" smtClean="0"/>
              <a:t>3/18/2022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FB3CDC-72CB-4001-9694-0A2E10A4F67D}" type="slidenum">
              <a:rPr lang="en-US" smtClean="0"/>
              <a:t>‹#›</a:t>
            </a:fld>
            <a:endParaRPr lang="en-US"/>
          </a:p>
        </p:txBody>
      </p:sp>
    </p:spTree>
    <p:extLst>
      <p:ext uri="{BB962C8B-B14F-4D97-AF65-F5344CB8AC3E}">
        <p14:creationId xmlns:p14="http://schemas.microsoft.com/office/powerpoint/2010/main" val="1100460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379D17-1E0B-4054-9FC6-7ECE614F686B}" type="datetimeFigureOut">
              <a:rPr lang="en-US" smtClean="0"/>
              <a:t>3/18/2022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FB3CDC-72CB-4001-9694-0A2E10A4F67D}" type="slidenum">
              <a:rPr lang="en-US" smtClean="0"/>
              <a:t>‹#›</a:t>
            </a:fld>
            <a:endParaRPr lang="en-US"/>
          </a:p>
        </p:txBody>
      </p:sp>
    </p:spTree>
    <p:extLst>
      <p:ext uri="{BB962C8B-B14F-4D97-AF65-F5344CB8AC3E}">
        <p14:creationId xmlns:p14="http://schemas.microsoft.com/office/powerpoint/2010/main" val="3311933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379D17-1E0B-4054-9FC6-7ECE614F686B}" type="datetimeFigureOut">
              <a:rPr lang="en-US" smtClean="0"/>
              <a:t>3/18/2022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FB3CDC-72CB-4001-9694-0A2E10A4F67D}" type="slidenum">
              <a:rPr lang="en-US" smtClean="0"/>
              <a:t>‹#›</a:t>
            </a:fld>
            <a:endParaRPr lang="en-US"/>
          </a:p>
        </p:txBody>
      </p:sp>
    </p:spTree>
    <p:extLst>
      <p:ext uri="{BB962C8B-B14F-4D97-AF65-F5344CB8AC3E}">
        <p14:creationId xmlns:p14="http://schemas.microsoft.com/office/powerpoint/2010/main" val="3415673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379D17-1E0B-4054-9FC6-7ECE614F686B}" type="datetimeFigureOut">
              <a:rPr lang="en-US" smtClean="0"/>
              <a:t>3/18/2022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FB3CDC-72CB-4001-9694-0A2E10A4F67D}" type="slidenum">
              <a:rPr lang="en-US" smtClean="0"/>
              <a:t>‹#›</a:t>
            </a:fld>
            <a:endParaRPr lang="en-US"/>
          </a:p>
        </p:txBody>
      </p:sp>
    </p:spTree>
    <p:extLst>
      <p:ext uri="{BB962C8B-B14F-4D97-AF65-F5344CB8AC3E}">
        <p14:creationId xmlns:p14="http://schemas.microsoft.com/office/powerpoint/2010/main" val="3951820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379D17-1E0B-4054-9FC6-7ECE614F686B}" type="datetimeFigureOut">
              <a:rPr lang="en-US" smtClean="0"/>
              <a:t>3/18/2022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FB3CDC-72CB-4001-9694-0A2E10A4F67D}" type="slidenum">
              <a:rPr lang="en-US" smtClean="0"/>
              <a:t>‹#›</a:t>
            </a:fld>
            <a:endParaRPr lang="en-US"/>
          </a:p>
        </p:txBody>
      </p:sp>
    </p:spTree>
    <p:extLst>
      <p:ext uri="{BB962C8B-B14F-4D97-AF65-F5344CB8AC3E}">
        <p14:creationId xmlns:p14="http://schemas.microsoft.com/office/powerpoint/2010/main" val="2731537404"/>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 id="2147483715" r:id="rId15"/>
    <p:sldLayoutId id="2147483716" r:id="rId16"/>
    <p:sldLayoutId id="2147483717" r:id="rId17"/>
    <p:sldLayoutId id="2147483718" r:id="rId18"/>
    <p:sldLayoutId id="2147483719" r:id="rId19"/>
    <p:sldLayoutId id="2147483720" r:id="rId20"/>
    <p:sldLayoutId id="2147483721" r:id="rId21"/>
    <p:sldLayoutId id="2147483722" r:id="rId22"/>
    <p:sldLayoutId id="2147483723" r:id="rId23"/>
    <p:sldLayoutId id="2147483724" r:id="rId24"/>
    <p:sldLayoutId id="2147483725" r:id="rId25"/>
    <p:sldLayoutId id="2147483726" r:id="rId26"/>
    <p:sldLayoutId id="2147483727" r:id="rId27"/>
    <p:sldLayoutId id="2147483728" r:id="rId28"/>
    <p:sldLayoutId id="2147483729" r:id="rId29"/>
    <p:sldLayoutId id="2147483730" r:id="rId30"/>
    <p:sldLayoutId id="2147483731" r:id="rId31"/>
    <p:sldLayoutId id="2147483732" r:id="rId32"/>
    <p:sldLayoutId id="2147483733" r:id="rId33"/>
    <p:sldLayoutId id="2147483734" r:id="rId34"/>
    <p:sldLayoutId id="2147483735" r:id="rId35"/>
    <p:sldLayoutId id="2147483736" r:id="rId36"/>
    <p:sldLayoutId id="2147483737" r:id="rId37"/>
    <p:sldLayoutId id="2147483738" r:id="rId38"/>
    <p:sldLayoutId id="2147483739" r:id="rId3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cid:image001.png@01D83958.F362E6C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280B3182-DDA3-4B52-8124-58381B3752BA}"/>
              </a:ext>
            </a:extLst>
          </p:cNvPr>
          <p:cNvSpPr txBox="1">
            <a:spLocks/>
          </p:cNvSpPr>
          <p:nvPr/>
        </p:nvSpPr>
        <p:spPr>
          <a:xfrm>
            <a:off x="838200" y="1236617"/>
            <a:ext cx="10515600" cy="183750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b="1" dirty="0">
                <a:solidFill>
                  <a:srgbClr val="005595"/>
                </a:solidFill>
                <a:latin typeface="Arial" panose="020B0604020202020204" pitchFamily="34" charset="0"/>
                <a:cs typeface="Arial" panose="020B0604020202020204" pitchFamily="34" charset="0"/>
              </a:rPr>
              <a:t>CCO Contracts and Compliance Workgroup</a:t>
            </a:r>
            <a:br>
              <a:rPr lang="en-US" sz="3200" b="1" dirty="0">
                <a:solidFill>
                  <a:srgbClr val="005595"/>
                </a:solidFill>
                <a:latin typeface="Arial" panose="020B0604020202020204" pitchFamily="34" charset="0"/>
                <a:cs typeface="Arial" panose="020B0604020202020204" pitchFamily="34" charset="0"/>
              </a:rPr>
            </a:br>
            <a:br>
              <a:rPr lang="en-US" sz="3200" b="1" dirty="0">
                <a:solidFill>
                  <a:srgbClr val="005595"/>
                </a:solidFill>
                <a:latin typeface="Arial" panose="020B0604020202020204" pitchFamily="34" charset="0"/>
                <a:cs typeface="Arial" panose="020B0604020202020204" pitchFamily="34" charset="0"/>
              </a:rPr>
            </a:br>
            <a:r>
              <a:rPr lang="en-US" sz="2400" b="1" dirty="0">
                <a:solidFill>
                  <a:srgbClr val="005595"/>
                </a:solidFill>
                <a:latin typeface="Arial" panose="020B0604020202020204" pitchFamily="34" charset="0"/>
                <a:cs typeface="Arial" panose="020B0604020202020204" pitchFamily="34" charset="0"/>
              </a:rPr>
              <a:t>March 22, 2022</a:t>
            </a:r>
          </a:p>
        </p:txBody>
      </p:sp>
      <p:sp>
        <p:nvSpPr>
          <p:cNvPr id="9" name="Content Placeholder 5">
            <a:extLst>
              <a:ext uri="{FF2B5EF4-FFF2-40B4-BE49-F238E27FC236}">
                <a16:creationId xmlns:a16="http://schemas.microsoft.com/office/drawing/2014/main" id="{AEBFD2A6-8307-4F59-A620-C6AB6CA2C016}"/>
              </a:ext>
            </a:extLst>
          </p:cNvPr>
          <p:cNvSpPr txBox="1">
            <a:spLocks/>
          </p:cNvSpPr>
          <p:nvPr/>
        </p:nvSpPr>
        <p:spPr>
          <a:xfrm>
            <a:off x="838200" y="3866607"/>
            <a:ext cx="10515600" cy="155012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1">
                <a:solidFill>
                  <a:srgbClr val="005595"/>
                </a:solidFill>
                <a:latin typeface="Arial" panose="020B0604020202020204" pitchFamily="34" charset="0"/>
                <a:ea typeface="+mj-ea"/>
                <a:cs typeface="Arial" panose="020B0604020202020204" pitchFamily="34" charset="0"/>
              </a:rPr>
              <a:t>The meeting will begin momentarily</a:t>
            </a:r>
          </a:p>
          <a:p>
            <a:r>
              <a:rPr lang="en-US" b="1" i="1">
                <a:solidFill>
                  <a:srgbClr val="005595"/>
                </a:solidFill>
                <a:latin typeface="Arial" panose="020B0604020202020204" pitchFamily="34" charset="0"/>
                <a:ea typeface="+mj-ea"/>
                <a:cs typeface="Arial" panose="020B0604020202020204" pitchFamily="34" charset="0"/>
              </a:rPr>
              <a:t>at 9:05 am</a:t>
            </a:r>
          </a:p>
          <a:p>
            <a:endParaRPr lang="en-US" dirty="0"/>
          </a:p>
        </p:txBody>
      </p:sp>
    </p:spTree>
    <p:extLst>
      <p:ext uri="{BB962C8B-B14F-4D97-AF65-F5344CB8AC3E}">
        <p14:creationId xmlns:p14="http://schemas.microsoft.com/office/powerpoint/2010/main" val="1491932511"/>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B5FE5-21B6-4B08-A2D8-98B1B4DA1A2A}"/>
              </a:ext>
            </a:extLst>
          </p:cNvPr>
          <p:cNvSpPr>
            <a:spLocks noGrp="1"/>
          </p:cNvSpPr>
          <p:nvPr>
            <p:ph type="title"/>
          </p:nvPr>
        </p:nvSpPr>
        <p:spPr>
          <a:xfrm>
            <a:off x="838200" y="608965"/>
            <a:ext cx="10515600" cy="1359172"/>
          </a:xfrm>
        </p:spPr>
        <p:txBody>
          <a:bodyPr/>
          <a:lstStyle/>
          <a:p>
            <a:r>
              <a:rPr lang="en-US" sz="3200" b="1" dirty="0">
                <a:solidFill>
                  <a:srgbClr val="005595"/>
                </a:solidFill>
                <a:latin typeface="Arial" panose="020B0604020202020204" pitchFamily="34" charset="0"/>
                <a:cs typeface="Arial" panose="020B0604020202020204" pitchFamily="34" charset="0"/>
              </a:rPr>
              <a:t>Removing Readiness Review Redundancy </a:t>
            </a:r>
          </a:p>
        </p:txBody>
      </p:sp>
      <p:sp>
        <p:nvSpPr>
          <p:cNvPr id="3" name="Content Placeholder 2">
            <a:extLst>
              <a:ext uri="{FF2B5EF4-FFF2-40B4-BE49-F238E27FC236}">
                <a16:creationId xmlns:a16="http://schemas.microsoft.com/office/drawing/2014/main" id="{F79B541C-0FF9-43DB-A1FF-8CB178FC2AB5}"/>
              </a:ext>
            </a:extLst>
          </p:cNvPr>
          <p:cNvSpPr>
            <a:spLocks noGrp="1"/>
          </p:cNvSpPr>
          <p:nvPr>
            <p:ph idx="1"/>
          </p:nvPr>
        </p:nvSpPr>
        <p:spPr>
          <a:xfrm>
            <a:off x="838200" y="1703705"/>
            <a:ext cx="10515600" cy="4351338"/>
          </a:xfrm>
        </p:spPr>
        <p:txBody>
          <a:bodyPr>
            <a:normAutofit fontScale="62500" lnSpcReduction="20000"/>
          </a:bodyPr>
          <a:lstStyle/>
          <a:p>
            <a:r>
              <a:rPr lang="en-US" sz="3800" b="1" dirty="0">
                <a:solidFill>
                  <a:srgbClr val="E85318"/>
                </a:solidFill>
                <a:latin typeface="Arial" panose="020B0604020202020204" pitchFamily="34" charset="0"/>
                <a:cs typeface="Arial" panose="020B0604020202020204" pitchFamily="34" charset="0"/>
              </a:rPr>
              <a:t>Rationale</a:t>
            </a:r>
            <a:r>
              <a:rPr lang="en-US" sz="3800" dirty="0">
                <a:solidFill>
                  <a:srgbClr val="E85318"/>
                </a:solidFill>
                <a:latin typeface="Arial" panose="020B0604020202020204" pitchFamily="34" charset="0"/>
                <a:cs typeface="Arial" panose="020B0604020202020204" pitchFamily="34" charset="0"/>
              </a:rPr>
              <a:t>: </a:t>
            </a:r>
          </a:p>
          <a:p>
            <a:pPr marL="457200" lvl="1" indent="0">
              <a:lnSpc>
                <a:spcPct val="120000"/>
              </a:lnSpc>
              <a:spcBef>
                <a:spcPct val="0"/>
              </a:spcBef>
              <a:spcAft>
                <a:spcPts val="600"/>
              </a:spcAft>
              <a:buNone/>
            </a:pPr>
            <a:r>
              <a:rPr lang="en-US" sz="3500" dirty="0">
                <a:solidFill>
                  <a:srgbClr val="005595"/>
                </a:solidFill>
                <a:latin typeface="Arial" panose="020B0604020202020204" pitchFamily="34" charset="0"/>
                <a:ea typeface="+mj-ea"/>
                <a:cs typeface="Arial" panose="020B0604020202020204" pitchFamily="34" charset="0"/>
              </a:rPr>
              <a:t>1.</a:t>
            </a:r>
            <a:r>
              <a:rPr lang="en-US" sz="3500" b="1" dirty="0">
                <a:solidFill>
                  <a:srgbClr val="005595"/>
                </a:solidFill>
                <a:latin typeface="Arial" panose="020B0604020202020204" pitchFamily="34" charset="0"/>
                <a:ea typeface="+mj-ea"/>
                <a:cs typeface="Arial" panose="020B0604020202020204" pitchFamily="34" charset="0"/>
              </a:rPr>
              <a:t> </a:t>
            </a:r>
            <a:r>
              <a:rPr lang="en-US" sz="3800" dirty="0">
                <a:solidFill>
                  <a:srgbClr val="005595"/>
                </a:solidFill>
                <a:latin typeface="Arial" panose="020B0604020202020204" pitchFamily="34" charset="0"/>
                <a:ea typeface="+mj-ea"/>
                <a:cs typeface="Arial" panose="020B0604020202020204" pitchFamily="34" charset="0"/>
              </a:rPr>
              <a:t>Contract Harmonization: specifically, sections 11(a)(4) and (8)(e)(i)</a:t>
            </a:r>
          </a:p>
          <a:p>
            <a:pPr marL="801688" lvl="1" indent="-344488">
              <a:lnSpc>
                <a:spcPct val="120000"/>
              </a:lnSpc>
              <a:spcBef>
                <a:spcPct val="0"/>
              </a:spcBef>
              <a:spcAft>
                <a:spcPts val="600"/>
              </a:spcAft>
              <a:buNone/>
            </a:pPr>
            <a:r>
              <a:rPr lang="en-US" sz="3800" dirty="0">
                <a:solidFill>
                  <a:srgbClr val="005595"/>
                </a:solidFill>
                <a:latin typeface="Arial" panose="020B0604020202020204" pitchFamily="34" charset="0"/>
                <a:ea typeface="+mj-ea"/>
                <a:cs typeface="Arial" panose="020B0604020202020204" pitchFamily="34" charset="0"/>
              </a:rPr>
              <a:t>2.	Removing Redundancy: Currently, the CCO contract requires both an annual compliance review and a readiness review for a subcontractor even if the scope of work is the same, if a new agreement is signed.</a:t>
            </a:r>
          </a:p>
          <a:p>
            <a:pPr marL="801688" lvl="1" indent="-339725">
              <a:lnSpc>
                <a:spcPct val="120000"/>
              </a:lnSpc>
              <a:spcBef>
                <a:spcPct val="0"/>
              </a:spcBef>
              <a:spcAft>
                <a:spcPts val="600"/>
              </a:spcAft>
              <a:buNone/>
            </a:pPr>
            <a:r>
              <a:rPr lang="en-US" sz="3800" dirty="0">
                <a:solidFill>
                  <a:srgbClr val="005595"/>
                </a:solidFill>
                <a:latin typeface="Arial" panose="020B0604020202020204" pitchFamily="34" charset="0"/>
                <a:ea typeface="+mj-ea"/>
                <a:cs typeface="Arial" panose="020B0604020202020204" pitchFamily="34" charset="0"/>
              </a:rPr>
              <a:t>3. Administrative Efficiency: Resources can be saved or directed elsewhere by not duplicating review efforts.</a:t>
            </a:r>
          </a:p>
          <a:p>
            <a:pPr marL="801688" lvl="1" indent="-344488">
              <a:lnSpc>
                <a:spcPct val="110000"/>
              </a:lnSpc>
              <a:spcBef>
                <a:spcPct val="0"/>
              </a:spcBef>
              <a:buNone/>
            </a:pPr>
            <a:r>
              <a:rPr lang="en-US" sz="3800" dirty="0">
                <a:solidFill>
                  <a:srgbClr val="005595"/>
                </a:solidFill>
                <a:latin typeface="Arial" panose="020B0604020202020204" pitchFamily="34" charset="0"/>
                <a:ea typeface="+mj-ea"/>
                <a:cs typeface="Arial" panose="020B0604020202020204" pitchFamily="34" charset="0"/>
              </a:rPr>
              <a:t>4.	Completes CCO Contract Evolution: OHA recognized the redundancy in this area and amended the CCO contract to utilize prior Medicare reviews. The proposal here would use the same basic rationale and implement it more fully in the service in members, the CCO, and OHA.</a:t>
            </a:r>
          </a:p>
          <a:p>
            <a:pPr marL="914400" lvl="1" indent="-457200">
              <a:buFont typeface="+mj-lt"/>
              <a:buAutoNum type="arabicPeriod"/>
            </a:pP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100867730"/>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E17EC4F-A62A-4EE4-8ABB-C0C4E446F025}"/>
              </a:ext>
            </a:extLst>
          </p:cNvPr>
          <p:cNvSpPr txBox="1">
            <a:spLocks/>
          </p:cNvSpPr>
          <p:nvPr/>
        </p:nvSpPr>
        <p:spPr>
          <a:xfrm>
            <a:off x="1524000" y="1331369"/>
            <a:ext cx="9144000" cy="2387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b="1" dirty="0">
                <a:solidFill>
                  <a:srgbClr val="005595"/>
                </a:solidFill>
                <a:latin typeface="Arial" panose="020B0604020202020204" pitchFamily="34" charset="0"/>
                <a:cs typeface="Arial" panose="020B0604020202020204" pitchFamily="34" charset="0"/>
              </a:rPr>
              <a:t>Amendment to allow CCOs to voluntarily cover planned community births effective 07.01.2023</a:t>
            </a:r>
            <a:br>
              <a:rPr lang="en-US" sz="3200" b="1" dirty="0">
                <a:solidFill>
                  <a:srgbClr val="005595"/>
                </a:solidFill>
                <a:latin typeface="Arial" panose="020B0604020202020204" pitchFamily="34" charset="0"/>
                <a:cs typeface="Arial" panose="020B0604020202020204" pitchFamily="34" charset="0"/>
              </a:rPr>
            </a:br>
            <a:endParaRPr lang="en-US" sz="3200" b="1" dirty="0">
              <a:solidFill>
                <a:srgbClr val="005595"/>
              </a:solidFill>
              <a:latin typeface="Arial" panose="020B0604020202020204" pitchFamily="34" charset="0"/>
              <a:cs typeface="Arial" panose="020B0604020202020204" pitchFamily="34" charset="0"/>
            </a:endParaRPr>
          </a:p>
        </p:txBody>
      </p:sp>
      <p:sp>
        <p:nvSpPr>
          <p:cNvPr id="6" name="Subtitle 2">
            <a:extLst>
              <a:ext uri="{FF2B5EF4-FFF2-40B4-BE49-F238E27FC236}">
                <a16:creationId xmlns:a16="http://schemas.microsoft.com/office/drawing/2014/main" id="{CA3671E0-67DB-4DD3-8A02-83759F4EC452}"/>
              </a:ext>
            </a:extLst>
          </p:cNvPr>
          <p:cNvSpPr txBox="1">
            <a:spLocks/>
          </p:cNvSpPr>
          <p:nvPr/>
        </p:nvSpPr>
        <p:spPr>
          <a:xfrm>
            <a:off x="1524000" y="3924255"/>
            <a:ext cx="9144000" cy="150989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base">
              <a:lnSpc>
                <a:spcPct val="110000"/>
              </a:lnSpc>
              <a:spcBef>
                <a:spcPts val="0"/>
              </a:spcBef>
              <a:spcAft>
                <a:spcPct val="0"/>
              </a:spcAft>
              <a:buNone/>
            </a:pPr>
            <a:r>
              <a:rPr lang="en-US" sz="1600" dirty="0">
                <a:solidFill>
                  <a:srgbClr val="005595"/>
                </a:solidFill>
                <a:latin typeface="Arial" panose="020B0604020202020204" pitchFamily="34" charset="0"/>
                <a:cs typeface="Arial" panose="020B0604020202020204" pitchFamily="34" charset="0"/>
              </a:rPr>
              <a:t>Diane Quiring</a:t>
            </a:r>
          </a:p>
          <a:p>
            <a:pPr marL="0" indent="0" algn="ctr" fontAlgn="base">
              <a:lnSpc>
                <a:spcPct val="110000"/>
              </a:lnSpc>
              <a:spcBef>
                <a:spcPts val="0"/>
              </a:spcBef>
              <a:spcAft>
                <a:spcPct val="0"/>
              </a:spcAft>
              <a:buNone/>
            </a:pPr>
            <a:r>
              <a:rPr lang="en-US" sz="1600" dirty="0">
                <a:solidFill>
                  <a:srgbClr val="005595"/>
                </a:solidFill>
                <a:latin typeface="Arial" panose="020B0604020202020204" pitchFamily="34" charset="0"/>
                <a:cs typeface="Arial" panose="020B0604020202020204" pitchFamily="34" charset="0"/>
              </a:rPr>
              <a:t>Medical-Surgical Services Program Manager (program/policy analyst)</a:t>
            </a:r>
          </a:p>
          <a:p>
            <a:pPr marL="0" indent="0" algn="ctr" fontAlgn="base">
              <a:lnSpc>
                <a:spcPct val="110000"/>
              </a:lnSpc>
              <a:spcBef>
                <a:spcPts val="0"/>
              </a:spcBef>
              <a:spcAft>
                <a:spcPct val="0"/>
              </a:spcAft>
              <a:buNone/>
            </a:pPr>
            <a:r>
              <a:rPr lang="en-US" sz="1600" dirty="0">
                <a:solidFill>
                  <a:srgbClr val="005595"/>
                </a:solidFill>
                <a:latin typeface="Arial" panose="020B0604020202020204" pitchFamily="34" charset="0"/>
                <a:cs typeface="Arial" panose="020B0604020202020204" pitchFamily="34" charset="0"/>
              </a:rPr>
              <a:t>Medicaid Program Unit, Traditional Programs</a:t>
            </a:r>
          </a:p>
          <a:p>
            <a:pPr marL="0" indent="0" algn="ctr" fontAlgn="base">
              <a:lnSpc>
                <a:spcPct val="110000"/>
              </a:lnSpc>
              <a:spcBef>
                <a:spcPts val="0"/>
              </a:spcBef>
              <a:spcAft>
                <a:spcPct val="0"/>
              </a:spcAft>
              <a:buNone/>
            </a:pPr>
            <a:r>
              <a:rPr lang="en-US" sz="1600" dirty="0">
                <a:solidFill>
                  <a:srgbClr val="005595"/>
                </a:solidFill>
                <a:latin typeface="Arial" panose="020B0604020202020204" pitchFamily="34" charset="0"/>
                <a:cs typeface="Arial" panose="020B0604020202020204" pitchFamily="34" charset="0"/>
              </a:rPr>
              <a:t>Health Systems Division</a:t>
            </a:r>
          </a:p>
        </p:txBody>
      </p:sp>
    </p:spTree>
    <p:extLst>
      <p:ext uri="{BB962C8B-B14F-4D97-AF65-F5344CB8AC3E}">
        <p14:creationId xmlns:p14="http://schemas.microsoft.com/office/powerpoint/2010/main" val="1866929617"/>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B6141-9BE9-440A-BAC8-C2748BC355BA}"/>
              </a:ext>
            </a:extLst>
          </p:cNvPr>
          <p:cNvSpPr txBox="1">
            <a:spLocks/>
          </p:cNvSpPr>
          <p:nvPr/>
        </p:nvSpPr>
        <p:spPr>
          <a:xfrm>
            <a:off x="2429692" y="1041400"/>
            <a:ext cx="8281851" cy="2387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US" sz="3200" b="1" dirty="0">
                <a:solidFill>
                  <a:srgbClr val="005595"/>
                </a:solidFill>
                <a:latin typeface="Arial" panose="020B0604020202020204" pitchFamily="34" charset="0"/>
                <a:cs typeface="Arial" panose="020B0604020202020204" pitchFamily="34" charset="0"/>
              </a:rPr>
            </a:br>
            <a:r>
              <a:rPr lang="en-US" sz="3200" b="1" dirty="0">
                <a:solidFill>
                  <a:srgbClr val="005595"/>
                </a:solidFill>
                <a:latin typeface="Arial" panose="020B0604020202020204" pitchFamily="34" charset="0"/>
                <a:cs typeface="Arial" panose="020B0604020202020204" pitchFamily="34" charset="0"/>
              </a:rPr>
              <a:t>Care Coordination for overturned denials</a:t>
            </a:r>
            <a:br>
              <a:rPr lang="en-US" sz="3200" b="1" dirty="0">
                <a:latin typeface="Arial" panose="020B0604020202020204" pitchFamily="34" charset="0"/>
              </a:rPr>
            </a:br>
            <a:endParaRPr lang="en-US" sz="3200" b="1" dirty="0">
              <a:latin typeface="Arial" panose="020B0604020202020204" pitchFamily="34" charset="0"/>
            </a:endParaRPr>
          </a:p>
        </p:txBody>
      </p:sp>
      <p:sp>
        <p:nvSpPr>
          <p:cNvPr id="3" name="Subtitle 2">
            <a:extLst>
              <a:ext uri="{FF2B5EF4-FFF2-40B4-BE49-F238E27FC236}">
                <a16:creationId xmlns:a16="http://schemas.microsoft.com/office/drawing/2014/main" id="{3E7A8766-AF89-4102-A2F2-BC5254D1028B}"/>
              </a:ext>
            </a:extLst>
          </p:cNvPr>
          <p:cNvSpPr txBox="1">
            <a:spLocks/>
          </p:cNvSpPr>
          <p:nvPr/>
        </p:nvSpPr>
        <p:spPr>
          <a:xfrm>
            <a:off x="1524000" y="3715248"/>
            <a:ext cx="9144000" cy="14402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base">
              <a:lnSpc>
                <a:spcPct val="110000"/>
              </a:lnSpc>
              <a:spcBef>
                <a:spcPts val="0"/>
              </a:spcBef>
              <a:spcAft>
                <a:spcPct val="0"/>
              </a:spcAft>
              <a:buNone/>
            </a:pPr>
            <a:r>
              <a:rPr lang="en-US" sz="1600" dirty="0">
                <a:solidFill>
                  <a:srgbClr val="005595"/>
                </a:solidFill>
                <a:latin typeface="Arial" panose="020B0604020202020204" pitchFamily="34" charset="0"/>
                <a:cs typeface="Arial" panose="020B0604020202020204" pitchFamily="34" charset="0"/>
              </a:rPr>
              <a:t>Jaime Niño Jr.</a:t>
            </a:r>
          </a:p>
          <a:p>
            <a:pPr marL="0" indent="0" algn="ctr" fontAlgn="base">
              <a:lnSpc>
                <a:spcPct val="110000"/>
              </a:lnSpc>
              <a:spcBef>
                <a:spcPts val="0"/>
              </a:spcBef>
              <a:spcAft>
                <a:spcPct val="0"/>
              </a:spcAft>
              <a:buNone/>
            </a:pPr>
            <a:r>
              <a:rPr lang="en-US" sz="1600" dirty="0">
                <a:solidFill>
                  <a:srgbClr val="005595"/>
                </a:solidFill>
                <a:latin typeface="Arial" panose="020B0604020202020204" pitchFamily="34" charset="0"/>
                <a:cs typeface="Arial" panose="020B0604020202020204" pitchFamily="34" charset="0"/>
              </a:rPr>
              <a:t>Ombudsperson</a:t>
            </a:r>
          </a:p>
          <a:p>
            <a:pPr marL="0" indent="0" algn="ctr" fontAlgn="base">
              <a:lnSpc>
                <a:spcPct val="110000"/>
              </a:lnSpc>
              <a:spcBef>
                <a:spcPts val="0"/>
              </a:spcBef>
              <a:spcAft>
                <a:spcPct val="0"/>
              </a:spcAft>
              <a:buNone/>
            </a:pPr>
            <a:r>
              <a:rPr lang="en-US" sz="1600" dirty="0">
                <a:solidFill>
                  <a:srgbClr val="005595"/>
                </a:solidFill>
                <a:latin typeface="Arial" panose="020B0604020202020204" pitchFamily="34" charset="0"/>
                <a:cs typeface="Arial" panose="020B0604020202020204" pitchFamily="34" charset="0"/>
              </a:rPr>
              <a:t>OHA Ombuds Program</a:t>
            </a:r>
          </a:p>
          <a:p>
            <a:pPr marL="0" indent="0" algn="ctr" fontAlgn="base">
              <a:lnSpc>
                <a:spcPct val="110000"/>
              </a:lnSpc>
              <a:spcBef>
                <a:spcPts val="0"/>
              </a:spcBef>
              <a:spcAft>
                <a:spcPct val="0"/>
              </a:spcAft>
              <a:buNone/>
            </a:pPr>
            <a:r>
              <a:rPr lang="en-US" sz="1600" dirty="0">
                <a:solidFill>
                  <a:srgbClr val="005595"/>
                </a:solidFill>
                <a:latin typeface="Arial" panose="020B0604020202020204" pitchFamily="34" charset="0"/>
                <a:cs typeface="Arial" panose="020B0604020202020204" pitchFamily="34" charset="0"/>
              </a:rPr>
              <a:t>External Relations Division</a:t>
            </a:r>
          </a:p>
        </p:txBody>
      </p:sp>
    </p:spTree>
    <p:extLst>
      <p:ext uri="{BB962C8B-B14F-4D97-AF65-F5344CB8AC3E}">
        <p14:creationId xmlns:p14="http://schemas.microsoft.com/office/powerpoint/2010/main" val="1838372006"/>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5A6E6-A71B-44F8-80D7-6FAC06770040}"/>
              </a:ext>
            </a:extLst>
          </p:cNvPr>
          <p:cNvSpPr txBox="1">
            <a:spLocks/>
          </p:cNvSpPr>
          <p:nvPr/>
        </p:nvSpPr>
        <p:spPr>
          <a:xfrm>
            <a:off x="1524000" y="1122363"/>
            <a:ext cx="9144000" cy="2387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br>
              <a:rPr lang="en-US" sz="3200" b="1" dirty="0">
                <a:solidFill>
                  <a:srgbClr val="005595"/>
                </a:solidFill>
                <a:latin typeface="Arial" panose="020B0604020202020204" pitchFamily="34" charset="0"/>
                <a:cs typeface="Arial" panose="020B0604020202020204" pitchFamily="34" charset="0"/>
              </a:rPr>
            </a:br>
            <a:br>
              <a:rPr lang="en-US" sz="1800"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Subtitle 2">
            <a:extLst>
              <a:ext uri="{FF2B5EF4-FFF2-40B4-BE49-F238E27FC236}">
                <a16:creationId xmlns:a16="http://schemas.microsoft.com/office/drawing/2014/main" id="{82B5C538-4552-4862-805C-6F4C7B10DAAB}"/>
              </a:ext>
            </a:extLst>
          </p:cNvPr>
          <p:cNvSpPr txBox="1">
            <a:spLocks/>
          </p:cNvSpPr>
          <p:nvPr/>
        </p:nvSpPr>
        <p:spPr>
          <a:xfrm>
            <a:off x="1524000" y="4164783"/>
            <a:ext cx="9144000" cy="12399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base">
              <a:lnSpc>
                <a:spcPct val="110000"/>
              </a:lnSpc>
              <a:spcBef>
                <a:spcPts val="0"/>
              </a:spcBef>
              <a:spcAft>
                <a:spcPct val="0"/>
              </a:spcAft>
              <a:buNone/>
            </a:pPr>
            <a:r>
              <a:rPr lang="en-US" sz="1600" dirty="0">
                <a:solidFill>
                  <a:srgbClr val="005595"/>
                </a:solidFill>
                <a:latin typeface="Arial" panose="020B0604020202020204" pitchFamily="34" charset="0"/>
                <a:cs typeface="Arial" panose="020B0604020202020204" pitchFamily="34" charset="0"/>
              </a:rPr>
              <a:t>Jason Stiener</a:t>
            </a:r>
          </a:p>
          <a:p>
            <a:pPr marL="0" indent="0" algn="ctr" fontAlgn="base">
              <a:lnSpc>
                <a:spcPct val="110000"/>
              </a:lnSpc>
              <a:spcBef>
                <a:spcPts val="0"/>
              </a:spcBef>
              <a:spcAft>
                <a:spcPct val="0"/>
              </a:spcAft>
              <a:buNone/>
            </a:pPr>
            <a:r>
              <a:rPr lang="en-US" sz="1600" dirty="0">
                <a:solidFill>
                  <a:srgbClr val="005595"/>
                </a:solidFill>
                <a:latin typeface="Arial" panose="020B0604020202020204" pitchFamily="34" charset="0"/>
                <a:cs typeface="Arial" panose="020B0604020202020204" pitchFamily="34" charset="0"/>
              </a:rPr>
              <a:t>Tribal Policy &amp; Program Analyst</a:t>
            </a:r>
          </a:p>
          <a:p>
            <a:pPr marL="0" indent="0" algn="ctr" fontAlgn="base">
              <a:lnSpc>
                <a:spcPct val="110000"/>
              </a:lnSpc>
              <a:spcBef>
                <a:spcPts val="0"/>
              </a:spcBef>
              <a:spcAft>
                <a:spcPct val="0"/>
              </a:spcAft>
              <a:buNone/>
            </a:pPr>
            <a:r>
              <a:rPr lang="en-US" sz="1600" dirty="0">
                <a:solidFill>
                  <a:srgbClr val="005595"/>
                </a:solidFill>
                <a:latin typeface="Arial" panose="020B0604020202020204" pitchFamily="34" charset="0"/>
                <a:cs typeface="Arial" panose="020B0604020202020204" pitchFamily="34" charset="0"/>
              </a:rPr>
              <a:t>Medicaid Programs</a:t>
            </a:r>
          </a:p>
          <a:p>
            <a:pPr marL="0" indent="0" algn="ctr" fontAlgn="base">
              <a:lnSpc>
                <a:spcPct val="110000"/>
              </a:lnSpc>
              <a:spcBef>
                <a:spcPts val="0"/>
              </a:spcBef>
              <a:spcAft>
                <a:spcPct val="0"/>
              </a:spcAft>
              <a:buNone/>
            </a:pPr>
            <a:r>
              <a:rPr lang="en-US" sz="1600" dirty="0">
                <a:solidFill>
                  <a:srgbClr val="005595"/>
                </a:solidFill>
                <a:latin typeface="Arial" panose="020B0604020202020204" pitchFamily="34" charset="0"/>
                <a:cs typeface="Arial" panose="020B0604020202020204" pitchFamily="34" charset="0"/>
              </a:rPr>
              <a:t>Health Systems Division</a:t>
            </a:r>
          </a:p>
          <a:p>
            <a:endParaRPr lang="en-US" dirty="0"/>
          </a:p>
        </p:txBody>
      </p:sp>
      <p:sp>
        <p:nvSpPr>
          <p:cNvPr id="5" name="TextBox 4">
            <a:extLst>
              <a:ext uri="{FF2B5EF4-FFF2-40B4-BE49-F238E27FC236}">
                <a16:creationId xmlns:a16="http://schemas.microsoft.com/office/drawing/2014/main" id="{5B03B605-0224-43C6-BEB1-867E2E84DF71}"/>
              </a:ext>
            </a:extLst>
          </p:cNvPr>
          <p:cNvSpPr txBox="1"/>
          <p:nvPr/>
        </p:nvSpPr>
        <p:spPr>
          <a:xfrm>
            <a:off x="1981199" y="1648346"/>
            <a:ext cx="9431384" cy="1569660"/>
          </a:xfrm>
          <a:prstGeom prst="rect">
            <a:avLst/>
          </a:prstGeom>
          <a:noFill/>
        </p:spPr>
        <p:txBody>
          <a:bodyPr wrap="square">
            <a:spAutoFit/>
          </a:bodyPr>
          <a:lstStyle/>
          <a:p>
            <a:r>
              <a:rPr lang="en-US" sz="3200" b="1" dirty="0">
                <a:solidFill>
                  <a:srgbClr val="005595"/>
                </a:solidFill>
                <a:latin typeface="Arial" panose="020B0604020202020204" pitchFamily="34" charset="0"/>
                <a:ea typeface="+mj-ea"/>
                <a:cs typeface="Arial" panose="020B0604020202020204" pitchFamily="34" charset="0"/>
              </a:rPr>
              <a:t>Requirement of CCOs to reimburse </a:t>
            </a:r>
          </a:p>
          <a:p>
            <a:r>
              <a:rPr lang="en-US" sz="3200" b="1" dirty="0">
                <a:solidFill>
                  <a:srgbClr val="005595"/>
                </a:solidFill>
                <a:latin typeface="Arial" panose="020B0604020202020204" pitchFamily="34" charset="0"/>
                <a:ea typeface="+mj-ea"/>
                <a:cs typeface="Arial" panose="020B0604020202020204" pitchFamily="34" charset="0"/>
              </a:rPr>
              <a:t>Indian Health Care Providers (IHCPs) </a:t>
            </a:r>
          </a:p>
          <a:p>
            <a:r>
              <a:rPr lang="en-US" sz="3200" b="1" dirty="0">
                <a:solidFill>
                  <a:srgbClr val="005595"/>
                </a:solidFill>
                <a:latin typeface="Arial" panose="020B0604020202020204" pitchFamily="34" charset="0"/>
                <a:ea typeface="+mj-ea"/>
                <a:cs typeface="Arial" panose="020B0604020202020204" pitchFamily="34" charset="0"/>
              </a:rPr>
              <a:t>at their applicable encounter rate (IHS or PPS)</a:t>
            </a:r>
          </a:p>
        </p:txBody>
      </p:sp>
    </p:spTree>
    <p:extLst>
      <p:ext uri="{BB962C8B-B14F-4D97-AF65-F5344CB8AC3E}">
        <p14:creationId xmlns:p14="http://schemas.microsoft.com/office/powerpoint/2010/main" val="2055237669"/>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E664F-063B-4D7B-946E-1C22E4F66A75}"/>
              </a:ext>
            </a:extLst>
          </p:cNvPr>
          <p:cNvSpPr txBox="1">
            <a:spLocks/>
          </p:cNvSpPr>
          <p:nvPr/>
        </p:nvSpPr>
        <p:spPr>
          <a:xfrm>
            <a:off x="2786743" y="1565366"/>
            <a:ext cx="7297783" cy="2387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005595"/>
                </a:solidFill>
                <a:latin typeface="Arial" panose="020B0604020202020204" pitchFamily="34" charset="0"/>
                <a:cs typeface="Arial" panose="020B0604020202020204" pitchFamily="34" charset="0"/>
              </a:rPr>
              <a:t>Require Mail Order Pharmacy Option</a:t>
            </a:r>
            <a:br>
              <a:rPr lang="en-US" sz="3200" dirty="0">
                <a:latin typeface="Arial" panose="020B0604020202020204" pitchFamily="34" charset="0"/>
                <a:ea typeface="Calibri" panose="020F0502020204030204" pitchFamily="34" charset="0"/>
                <a:cs typeface="Arial" panose="020B0604020202020204" pitchFamily="34" charset="0"/>
              </a:rPr>
            </a:br>
            <a:br>
              <a:rPr lang="en-US" sz="3200" dirty="0">
                <a:latin typeface="Arial" panose="020B0604020202020204" pitchFamily="34" charset="0"/>
                <a:ea typeface="Calibri" panose="020F0502020204030204" pitchFamily="34" charset="0"/>
                <a:cs typeface="Arial" panose="020B0604020202020204" pitchFamily="34" charset="0"/>
              </a:rPr>
            </a:br>
            <a:endParaRPr lang="en-US" sz="32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70656389-FCB4-4C34-BE05-F9B362954962}"/>
              </a:ext>
            </a:extLst>
          </p:cNvPr>
          <p:cNvSpPr txBox="1">
            <a:spLocks/>
          </p:cNvSpPr>
          <p:nvPr/>
        </p:nvSpPr>
        <p:spPr>
          <a:xfrm>
            <a:off x="1524000" y="3726544"/>
            <a:ext cx="9144000" cy="125548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base">
              <a:lnSpc>
                <a:spcPct val="110000"/>
              </a:lnSpc>
              <a:spcBef>
                <a:spcPts val="0"/>
              </a:spcBef>
              <a:spcAft>
                <a:spcPct val="0"/>
              </a:spcAft>
              <a:buNone/>
            </a:pPr>
            <a:r>
              <a:rPr lang="en-US" sz="1600" dirty="0">
                <a:solidFill>
                  <a:srgbClr val="005595"/>
                </a:solidFill>
                <a:latin typeface="Arial" panose="020B0604020202020204" pitchFamily="34" charset="0"/>
                <a:cs typeface="Arial" panose="020B0604020202020204" pitchFamily="34" charset="0"/>
              </a:rPr>
              <a:t>Dee Weston</a:t>
            </a:r>
          </a:p>
          <a:p>
            <a:pPr marL="0" indent="0" algn="ctr" fontAlgn="base">
              <a:lnSpc>
                <a:spcPct val="110000"/>
              </a:lnSpc>
              <a:spcBef>
                <a:spcPts val="0"/>
              </a:spcBef>
              <a:spcAft>
                <a:spcPct val="0"/>
              </a:spcAft>
              <a:buNone/>
            </a:pPr>
            <a:r>
              <a:rPr lang="en-US" sz="1600" dirty="0">
                <a:solidFill>
                  <a:srgbClr val="005595"/>
                </a:solidFill>
                <a:latin typeface="Arial" panose="020B0604020202020204" pitchFamily="34" charset="0"/>
                <a:cs typeface="Arial" panose="020B0604020202020204" pitchFamily="34" charset="0"/>
              </a:rPr>
              <a:t>Pharmacy Program Policy Advisor</a:t>
            </a:r>
          </a:p>
          <a:p>
            <a:pPr marL="0" indent="0" algn="ctr" fontAlgn="base">
              <a:lnSpc>
                <a:spcPct val="110000"/>
              </a:lnSpc>
              <a:spcBef>
                <a:spcPts val="0"/>
              </a:spcBef>
              <a:spcAft>
                <a:spcPct val="0"/>
              </a:spcAft>
              <a:buNone/>
            </a:pPr>
            <a:r>
              <a:rPr lang="en-US" sz="1600" dirty="0">
                <a:solidFill>
                  <a:srgbClr val="005595"/>
                </a:solidFill>
                <a:latin typeface="Arial" panose="020B0604020202020204" pitchFamily="34" charset="0"/>
                <a:cs typeface="Arial" panose="020B0604020202020204" pitchFamily="34" charset="0"/>
              </a:rPr>
              <a:t>Office of Delivery System Innovation</a:t>
            </a:r>
          </a:p>
          <a:p>
            <a:pPr marL="0" indent="0" algn="ctr" fontAlgn="base">
              <a:lnSpc>
                <a:spcPct val="110000"/>
              </a:lnSpc>
              <a:spcBef>
                <a:spcPts val="0"/>
              </a:spcBef>
              <a:spcAft>
                <a:spcPct val="0"/>
              </a:spcAft>
              <a:buNone/>
            </a:pPr>
            <a:r>
              <a:rPr lang="en-US" sz="1600" dirty="0">
                <a:solidFill>
                  <a:srgbClr val="005595"/>
                </a:solidFill>
                <a:latin typeface="Arial" panose="020B0604020202020204" pitchFamily="34" charset="0"/>
                <a:cs typeface="Arial" panose="020B0604020202020204" pitchFamily="34" charset="0"/>
              </a:rPr>
              <a:t>(HPA) Health Policy and Analytics Division</a:t>
            </a:r>
          </a:p>
        </p:txBody>
      </p:sp>
    </p:spTree>
    <p:extLst>
      <p:ext uri="{BB962C8B-B14F-4D97-AF65-F5344CB8AC3E}">
        <p14:creationId xmlns:p14="http://schemas.microsoft.com/office/powerpoint/2010/main" val="2857630157"/>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9CBD9-47E1-47E9-8938-3C7202A984D4}"/>
              </a:ext>
            </a:extLst>
          </p:cNvPr>
          <p:cNvSpPr txBox="1">
            <a:spLocks/>
          </p:cNvSpPr>
          <p:nvPr/>
        </p:nvSpPr>
        <p:spPr>
          <a:xfrm>
            <a:off x="3257005" y="1931532"/>
            <a:ext cx="5974080" cy="23876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b="1" dirty="0">
                <a:solidFill>
                  <a:srgbClr val="005595"/>
                </a:solidFill>
                <a:latin typeface="Arial" panose="020B0604020202020204" pitchFamily="34" charset="0"/>
                <a:cs typeface="Arial" panose="020B0604020202020204" pitchFamily="34" charset="0"/>
              </a:rPr>
              <a:t>Overflow / Open Discussion</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800"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Subtitle 2">
            <a:extLst>
              <a:ext uri="{FF2B5EF4-FFF2-40B4-BE49-F238E27FC236}">
                <a16:creationId xmlns:a16="http://schemas.microsoft.com/office/drawing/2014/main" id="{9F214681-E000-4913-A218-C75F66D997F2}"/>
              </a:ext>
            </a:extLst>
          </p:cNvPr>
          <p:cNvSpPr txBox="1">
            <a:spLocks/>
          </p:cNvSpPr>
          <p:nvPr/>
        </p:nvSpPr>
        <p:spPr>
          <a:xfrm>
            <a:off x="5172890" y="3814035"/>
            <a:ext cx="1071155" cy="85674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base">
              <a:lnSpc>
                <a:spcPct val="110000"/>
              </a:lnSpc>
              <a:spcBef>
                <a:spcPts val="0"/>
              </a:spcBef>
              <a:spcAft>
                <a:spcPct val="0"/>
              </a:spcAft>
              <a:buNone/>
            </a:pPr>
            <a:r>
              <a:rPr lang="en-US" sz="1600" dirty="0">
                <a:solidFill>
                  <a:srgbClr val="005595"/>
                </a:solidFill>
                <a:latin typeface="Arial" panose="020B0604020202020204" pitchFamily="34" charset="0"/>
                <a:cs typeface="Arial" panose="020B0604020202020204" pitchFamily="34" charset="0"/>
              </a:rPr>
              <a:t>All</a:t>
            </a:r>
          </a:p>
        </p:txBody>
      </p:sp>
    </p:spTree>
    <p:extLst>
      <p:ext uri="{BB962C8B-B14F-4D97-AF65-F5344CB8AC3E}">
        <p14:creationId xmlns:p14="http://schemas.microsoft.com/office/powerpoint/2010/main" val="2821258861"/>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AC1F7-5C47-4E2A-B974-AB33C1E2D37C}"/>
              </a:ext>
            </a:extLst>
          </p:cNvPr>
          <p:cNvSpPr>
            <a:spLocks noGrp="1"/>
          </p:cNvSpPr>
          <p:nvPr>
            <p:ph type="title"/>
          </p:nvPr>
        </p:nvSpPr>
        <p:spPr>
          <a:xfrm>
            <a:off x="838200" y="182246"/>
            <a:ext cx="10515600" cy="618944"/>
          </a:xfrm>
        </p:spPr>
        <p:txBody>
          <a:bodyPr>
            <a:normAutofit fontScale="90000"/>
          </a:bodyPr>
          <a:lstStyle/>
          <a:p>
            <a:r>
              <a:rPr lang="en-US" b="1" dirty="0">
                <a:solidFill>
                  <a:schemeClr val="accent1"/>
                </a:solidFill>
                <a:latin typeface="Arial" panose="020B0604020202020204" pitchFamily="34" charset="0"/>
                <a:cs typeface="Arial" panose="020B0604020202020204" pitchFamily="34" charset="0"/>
              </a:rPr>
              <a:t>Agenda</a:t>
            </a:r>
            <a:endParaRPr lang="en-US" dirty="0">
              <a:latin typeface="Arial" panose="020B0604020202020204" pitchFamily="34" charset="0"/>
              <a:cs typeface="Arial" panose="020B0604020202020204" pitchFamily="34" charset="0"/>
            </a:endParaRPr>
          </a:p>
        </p:txBody>
      </p:sp>
      <p:graphicFrame>
        <p:nvGraphicFramePr>
          <p:cNvPr id="3" name="Table 3">
            <a:extLst>
              <a:ext uri="{FF2B5EF4-FFF2-40B4-BE49-F238E27FC236}">
                <a16:creationId xmlns:a16="http://schemas.microsoft.com/office/drawing/2014/main" id="{C308F98B-2851-47FC-855D-84F2F8529AE6}"/>
              </a:ext>
            </a:extLst>
          </p:cNvPr>
          <p:cNvGraphicFramePr>
            <a:graphicFrameLocks noGrp="1"/>
          </p:cNvGraphicFramePr>
          <p:nvPr>
            <p:ph idx="1"/>
            <p:extLst>
              <p:ext uri="{D42A27DB-BD31-4B8C-83A1-F6EECF244321}">
                <p14:modId xmlns:p14="http://schemas.microsoft.com/office/powerpoint/2010/main" val="1171347524"/>
              </p:ext>
            </p:extLst>
          </p:nvPr>
        </p:nvGraphicFramePr>
        <p:xfrm>
          <a:off x="840377" y="941357"/>
          <a:ext cx="10594336" cy="4666963"/>
        </p:xfrm>
        <a:graphic>
          <a:graphicData uri="http://schemas.openxmlformats.org/drawingml/2006/table">
            <a:tbl>
              <a:tblPr firstRow="1" bandRow="1">
                <a:tableStyleId>{5C22544A-7EE6-4342-B048-85BDC9FD1C3A}</a:tableStyleId>
              </a:tblPr>
              <a:tblGrid>
                <a:gridCol w="6013269">
                  <a:extLst>
                    <a:ext uri="{9D8B030D-6E8A-4147-A177-3AD203B41FA5}">
                      <a16:colId xmlns:a16="http://schemas.microsoft.com/office/drawing/2014/main" val="1464871748"/>
                    </a:ext>
                  </a:extLst>
                </a:gridCol>
                <a:gridCol w="1915885">
                  <a:extLst>
                    <a:ext uri="{9D8B030D-6E8A-4147-A177-3AD203B41FA5}">
                      <a16:colId xmlns:a16="http://schemas.microsoft.com/office/drawing/2014/main" val="1092207494"/>
                    </a:ext>
                  </a:extLst>
                </a:gridCol>
                <a:gridCol w="2665182">
                  <a:extLst>
                    <a:ext uri="{9D8B030D-6E8A-4147-A177-3AD203B41FA5}">
                      <a16:colId xmlns:a16="http://schemas.microsoft.com/office/drawing/2014/main" val="1362337105"/>
                    </a:ext>
                  </a:extLst>
                </a:gridCol>
              </a:tblGrid>
              <a:tr h="417522">
                <a:tc>
                  <a:txBody>
                    <a:bodyPr/>
                    <a:lstStyle/>
                    <a:p>
                      <a:pPr algn="ctr"/>
                      <a:r>
                        <a:rPr lang="en-US" dirty="0"/>
                        <a:t>Topic</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r>
                        <a:rPr lang="en-US"/>
                        <a:t>Time</a:t>
                      </a:r>
                      <a:endParaRPr lang="en-US" dirty="0"/>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r>
                        <a:rPr lang="en-US" dirty="0"/>
                        <a:t>Presenter</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161384706"/>
                  </a:ext>
                </a:extLst>
              </a:tr>
              <a:tr h="418215">
                <a:tc>
                  <a:txBody>
                    <a:bodyPr/>
                    <a:lstStyle/>
                    <a:p>
                      <a:r>
                        <a:rPr lang="en-US" sz="1400" kern="1200" dirty="0">
                          <a:solidFill>
                            <a:schemeClr val="tx2"/>
                          </a:solidFill>
                          <a:effectLst/>
                          <a:latin typeface="Arial" panose="020B0604020202020204" pitchFamily="34" charset="0"/>
                          <a:ea typeface="+mn-ea"/>
                          <a:cs typeface="Arial" panose="020B0604020202020204" pitchFamily="34" charset="0"/>
                        </a:rPr>
                        <a:t>Orientation to today’s meeting</a:t>
                      </a:r>
                      <a:endParaRPr lang="en-US" sz="1400" dirty="0">
                        <a:solidFill>
                          <a:schemeClr val="tx2"/>
                        </a:solidFill>
                        <a:latin typeface="Arial" panose="020B0604020202020204" pitchFamily="34" charset="0"/>
                        <a:cs typeface="Arial" panose="020B0604020202020204" pitchFamily="34" charset="0"/>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  9:05 am </a:t>
                      </a:r>
                      <a:r>
                        <a:rPr lang="en-US" sz="1400" kern="1200" dirty="0">
                          <a:solidFill>
                            <a:schemeClr val="tx2"/>
                          </a:solidFill>
                          <a:effectLst/>
                          <a:latin typeface="Arial" panose="020B0604020202020204" pitchFamily="34" charset="0"/>
                          <a:ea typeface="+mn-ea"/>
                          <a:cs typeface="Arial" panose="020B0604020202020204" pitchFamily="34" charset="0"/>
                        </a:rPr>
                        <a:t>— </a:t>
                      </a: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9:10 am</a:t>
                      </a:r>
                      <a:endParaRPr lang="en-US" sz="1400" dirty="0">
                        <a:solidFill>
                          <a:schemeClr val="tx2"/>
                        </a:solidFill>
                        <a:latin typeface="Arial" panose="020B0604020202020204" pitchFamily="34" charset="0"/>
                        <a:cs typeface="Arial" panose="020B0604020202020204" pitchFamily="34" charset="0"/>
                      </a:endParaRP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Dave Inbody &amp; Cheryl Henning</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3278679787"/>
                  </a:ext>
                </a:extLst>
              </a:tr>
              <a:tr h="591490">
                <a:tc gridSpan="3">
                  <a:txBody>
                    <a:bodyPr/>
                    <a:lstStyle/>
                    <a:p>
                      <a:r>
                        <a:rPr lang="en-US" sz="1400" b="1" kern="1200" dirty="0">
                          <a:solidFill>
                            <a:schemeClr val="tx2"/>
                          </a:solidFill>
                          <a:effectLst/>
                          <a:latin typeface="Arial" panose="020B0604020202020204" pitchFamily="34" charset="0"/>
                          <a:ea typeface="+mn-ea"/>
                          <a:cs typeface="Arial" panose="020B0604020202020204" pitchFamily="34" charset="0"/>
                        </a:rPr>
                        <a:t>2023 CCO Contract Restatement Process</a:t>
                      </a:r>
                      <a:r>
                        <a:rPr lang="en-US" sz="1400" b="1" i="1" kern="1200" dirty="0">
                          <a:solidFill>
                            <a:schemeClr val="tx2"/>
                          </a:solidFill>
                          <a:effectLst/>
                          <a:latin typeface="Arial" panose="020B0604020202020204" pitchFamily="34" charset="0"/>
                          <a:ea typeface="+mn-ea"/>
                          <a:cs typeface="Arial" panose="020B0604020202020204" pitchFamily="34" charset="0"/>
                        </a:rPr>
                        <a:t> </a:t>
                      </a:r>
                      <a:endParaRPr lang="en-US" sz="1400" kern="1200" dirty="0">
                        <a:solidFill>
                          <a:schemeClr val="tx2"/>
                        </a:solidFill>
                        <a:effectLst/>
                        <a:latin typeface="Arial" panose="020B0604020202020204" pitchFamily="34" charset="0"/>
                        <a:ea typeface="+mn-ea"/>
                        <a:cs typeface="Arial" panose="020B0604020202020204" pitchFamily="34" charset="0"/>
                      </a:endParaRPr>
                    </a:p>
                    <a:p>
                      <a:r>
                        <a:rPr lang="en-US" sz="1400" i="1" kern="1200" dirty="0">
                          <a:solidFill>
                            <a:schemeClr val="tx2"/>
                          </a:solidFill>
                          <a:effectLst/>
                          <a:latin typeface="Arial" panose="020B0604020202020204" pitchFamily="34" charset="0"/>
                          <a:ea typeface="+mn-ea"/>
                          <a:cs typeface="Arial" panose="020B0604020202020204" pitchFamily="34" charset="0"/>
                        </a:rPr>
                        <a:t>Proposed significant changes </a:t>
                      </a:r>
                      <a:r>
                        <a:rPr lang="en-US" sz="1400" i="1" u="sng" kern="1200" dirty="0">
                          <a:solidFill>
                            <a:schemeClr val="tx2"/>
                          </a:solidFill>
                          <a:effectLst/>
                          <a:latin typeface="Arial" panose="020B0604020202020204" pitchFamily="34" charset="0"/>
                          <a:ea typeface="+mn-ea"/>
                          <a:cs typeface="Arial" panose="020B0604020202020204" pitchFamily="34" charset="0"/>
                        </a:rPr>
                        <a:t>not</a:t>
                      </a:r>
                      <a:r>
                        <a:rPr lang="en-US" sz="1400" i="1" kern="1200" dirty="0">
                          <a:solidFill>
                            <a:schemeClr val="tx2"/>
                          </a:solidFill>
                          <a:effectLst/>
                          <a:latin typeface="Arial" panose="020B0604020202020204" pitchFamily="34" charset="0"/>
                          <a:ea typeface="+mn-ea"/>
                          <a:cs typeface="Arial" panose="020B0604020202020204" pitchFamily="34" charset="0"/>
                        </a:rPr>
                        <a:t> related to behavioral health or financial matters</a:t>
                      </a:r>
                      <a:endParaRPr lang="en-US" sz="1400" dirty="0">
                        <a:solidFill>
                          <a:schemeClr val="tx2"/>
                        </a:solidFill>
                        <a:latin typeface="Arial" panose="020B0604020202020204" pitchFamily="34" charset="0"/>
                        <a:cs typeface="Arial" panose="020B0604020202020204" pitchFamily="34" charset="0"/>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hMerge="1">
                  <a:txBody>
                    <a:bodyPr/>
                    <a:lstStyle/>
                    <a:p>
                      <a:endParaRPr lang="en-US"/>
                    </a:p>
                  </a:txBody>
                  <a:tcPr>
                    <a:lnL w="12700" cap="flat" cmpd="sng" algn="ctr">
                      <a:solidFill>
                        <a:schemeClr val="tx2"/>
                      </a:solidFill>
                      <a:prstDash val="solid"/>
                      <a:round/>
                      <a:headEnd type="none" w="med" len="med"/>
                      <a:tailEnd type="none" w="med" len="med"/>
                    </a:lnL>
                    <a:lnT w="12700" cap="flat" cmpd="sng" algn="ctr">
                      <a:solidFill>
                        <a:schemeClr val="tx2"/>
                      </a:solidFill>
                      <a:prstDash val="solid"/>
                      <a:round/>
                      <a:headEnd type="none" w="med" len="med"/>
                      <a:tailEnd type="none" w="med" len="med"/>
                    </a:lnT>
                  </a:tcPr>
                </a:tc>
                <a:tc hMerge="1">
                  <a:txBody>
                    <a:bodyPr/>
                    <a:lstStyle/>
                    <a:p>
                      <a:endParaRPr lang="en-US" sz="1400" dirty="0">
                        <a:ln>
                          <a:solidFill>
                            <a:schemeClr val="tx2">
                              <a:lumMod val="60000"/>
                              <a:lumOff val="40000"/>
                            </a:schemeClr>
                          </a:solidFill>
                        </a:ln>
                        <a:solidFill>
                          <a:schemeClr val="tx2"/>
                        </a:solidFill>
                        <a:latin typeface="Arial" panose="020B0604020202020204" pitchFamily="34" charset="0"/>
                        <a:cs typeface="Arial" panose="020B0604020202020204" pitchFamily="34" charset="0"/>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2259896469"/>
                  </a:ext>
                </a:extLst>
              </a:tr>
              <a:tr h="647664">
                <a:tc>
                  <a:txBody>
                    <a:bodyPr/>
                    <a:lstStyle/>
                    <a:p>
                      <a:pPr marL="0" marR="0" lvl="0" indent="0">
                        <a:lnSpc>
                          <a:spcPct val="107000"/>
                        </a:lnSpc>
                        <a:spcBef>
                          <a:spcPts val="0"/>
                        </a:spcBef>
                        <a:spcAft>
                          <a:spcPts val="0"/>
                        </a:spcAft>
                        <a:buFont typeface="Symbol" panose="05050102010706020507" pitchFamily="18" charset="2"/>
                        <a:buNone/>
                      </a:pPr>
                      <a:r>
                        <a:rPr lang="en-US" sz="1400" b="1" dirty="0">
                          <a:solidFill>
                            <a:schemeClr val="tx2"/>
                          </a:solidFill>
                          <a:effectLst/>
                          <a:latin typeface="Arial" panose="020B0604020202020204" pitchFamily="34" charset="0"/>
                          <a:ea typeface="Times New Roman" panose="02020603050405020304" pitchFamily="18" charset="0"/>
                          <a:cs typeface="Arial" panose="020B0604020202020204" pitchFamily="34" charset="0"/>
                        </a:rPr>
                        <a:t>CCO proposed change deferred from 2022</a:t>
                      </a:r>
                      <a:endPar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a:p>
                      <a:pPr marL="461963" marR="0" lvl="0" indent="-174625">
                        <a:lnSpc>
                          <a:spcPct val="107000"/>
                        </a:lnSpc>
                        <a:spcBef>
                          <a:spcPts val="0"/>
                        </a:spcBef>
                        <a:spcAft>
                          <a:spcPts val="0"/>
                        </a:spcAft>
                        <a:buFont typeface="Courier New" panose="02070309020205020404" pitchFamily="49" charset="0"/>
                        <a:buChar char="o"/>
                      </a:pP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Subcontract Requirements</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pPr marL="287338" marR="0" lvl="0" indent="-287338">
                        <a:lnSpc>
                          <a:spcPct val="107000"/>
                        </a:lnSpc>
                        <a:spcBef>
                          <a:spcPts val="0"/>
                        </a:spcBef>
                        <a:spcAft>
                          <a:spcPts val="0"/>
                        </a:spcAft>
                        <a:buFont typeface="Courier New" panose="02070309020205020404" pitchFamily="49" charset="0"/>
                        <a:buNone/>
                      </a:pP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  9:10 am </a:t>
                      </a:r>
                      <a:r>
                        <a:rPr lang="en-US" sz="1400" kern="1200" dirty="0">
                          <a:solidFill>
                            <a:schemeClr val="tx2"/>
                          </a:solidFill>
                          <a:effectLst/>
                          <a:latin typeface="Arial" panose="020B0604020202020204" pitchFamily="34" charset="0"/>
                          <a:ea typeface="+mn-ea"/>
                          <a:cs typeface="Arial" panose="020B0604020202020204" pitchFamily="34" charset="0"/>
                        </a:rPr>
                        <a:t>— </a:t>
                      </a: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9:30 am</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Brad Lucas, CPCCO/JCC</a:t>
                      </a:r>
                    </a:p>
                    <a:p>
                      <a:pPr marL="0" marR="0" algn="ctr">
                        <a:lnSpc>
                          <a:spcPct val="107000"/>
                        </a:lnSpc>
                        <a:spcBef>
                          <a:spcPts val="0"/>
                        </a:spcBef>
                        <a:spcAft>
                          <a:spcPts val="0"/>
                        </a:spcAft>
                      </a:pP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634293190"/>
                  </a:ext>
                </a:extLst>
              </a:tr>
              <a:tr h="1322153">
                <a:tc>
                  <a:txBody>
                    <a:bodyPr/>
                    <a:lstStyle/>
                    <a:p>
                      <a:r>
                        <a:rPr lang="en-US" sz="1400" b="1" kern="1200" dirty="0">
                          <a:solidFill>
                            <a:schemeClr val="tx2"/>
                          </a:solidFill>
                          <a:effectLst/>
                          <a:latin typeface="Arial" panose="020B0604020202020204" pitchFamily="34" charset="0"/>
                          <a:ea typeface="+mn-ea"/>
                          <a:cs typeface="Arial" panose="020B0604020202020204" pitchFamily="34" charset="0"/>
                        </a:rPr>
                        <a:t>OHA proposed changes</a:t>
                      </a:r>
                    </a:p>
                    <a:p>
                      <a:pPr marL="461963" marR="0" lvl="0" indent="-2349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400" kern="1200" dirty="0">
                          <a:solidFill>
                            <a:schemeClr val="tx2"/>
                          </a:solidFill>
                          <a:effectLst/>
                          <a:latin typeface="Arial" panose="020B0604020202020204" pitchFamily="34" charset="0"/>
                          <a:ea typeface="+mn-ea"/>
                          <a:cs typeface="Arial" panose="020B0604020202020204" pitchFamily="34" charset="0"/>
                        </a:rPr>
                        <a:t>Community births opt-in</a:t>
                      </a:r>
                    </a:p>
                    <a:p>
                      <a:pPr marL="461963" marR="0" lvl="0" indent="-2349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400" kern="1200" dirty="0">
                          <a:solidFill>
                            <a:schemeClr val="tx2"/>
                          </a:solidFill>
                          <a:effectLst/>
                          <a:latin typeface="Arial" panose="020B0604020202020204" pitchFamily="34" charset="0"/>
                          <a:ea typeface="+mn-ea"/>
                          <a:cs typeface="Arial" panose="020B0604020202020204" pitchFamily="34" charset="0"/>
                        </a:rPr>
                        <a:t>Care Coordination for overturned denials</a:t>
                      </a:r>
                    </a:p>
                    <a:p>
                      <a:pPr marL="461963" marR="0" lvl="0" indent="-2349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400" kern="1200" dirty="0">
                          <a:solidFill>
                            <a:schemeClr val="tx2"/>
                          </a:solidFill>
                          <a:effectLst/>
                          <a:latin typeface="Arial" panose="020B0604020202020204" pitchFamily="34" charset="0"/>
                          <a:ea typeface="+mn-ea"/>
                          <a:cs typeface="Arial" panose="020B0604020202020204" pitchFamily="34" charset="0"/>
                        </a:rPr>
                        <a:t>Indian Health Care Providers payments</a:t>
                      </a:r>
                    </a:p>
                    <a:p>
                      <a:endParaRPr lang="en-US" sz="1400" dirty="0">
                        <a:solidFill>
                          <a:schemeClr val="tx2"/>
                        </a:solidFill>
                        <a:latin typeface="Arial" panose="020B0604020202020204" pitchFamily="34" charset="0"/>
                        <a:cs typeface="Arial" panose="020B0604020202020204" pitchFamily="34" charset="0"/>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US" sz="1400" kern="1200" dirty="0">
                        <a:solidFill>
                          <a:schemeClr val="tx2"/>
                        </a:solidFill>
                        <a:effectLst/>
                        <a:latin typeface="Arial" panose="020B0604020202020204" pitchFamily="34" charset="0"/>
                        <a:ea typeface="+mn-ea"/>
                        <a:cs typeface="Arial" panose="020B0604020202020204" pitchFamily="34" charset="0"/>
                      </a:endParaRPr>
                    </a:p>
                    <a:p>
                      <a:r>
                        <a:rPr lang="en-US" sz="1400" kern="1200" dirty="0">
                          <a:solidFill>
                            <a:schemeClr val="tx2"/>
                          </a:solidFill>
                          <a:effectLst/>
                          <a:latin typeface="Arial" panose="020B0604020202020204" pitchFamily="34" charset="0"/>
                          <a:ea typeface="+mn-ea"/>
                          <a:cs typeface="Arial" panose="020B0604020202020204" pitchFamily="34" charset="0"/>
                        </a:rPr>
                        <a:t>9:30 am  —  9:50  am</a:t>
                      </a:r>
                    </a:p>
                    <a:p>
                      <a:r>
                        <a:rPr lang="en-US" sz="1400" kern="1200" dirty="0">
                          <a:solidFill>
                            <a:schemeClr val="tx2"/>
                          </a:solidFill>
                          <a:effectLst/>
                          <a:latin typeface="Arial" panose="020B0604020202020204" pitchFamily="34" charset="0"/>
                          <a:ea typeface="+mn-ea"/>
                          <a:cs typeface="Arial" panose="020B0604020202020204" pitchFamily="34" charset="0"/>
                        </a:rPr>
                        <a:t>9:50 am —  10:10 am</a:t>
                      </a:r>
                    </a:p>
                    <a:p>
                      <a:pPr marL="0" indent="0"/>
                      <a:r>
                        <a:rPr lang="en-US" sz="1400" kern="1200" dirty="0">
                          <a:solidFill>
                            <a:schemeClr val="tx2"/>
                          </a:solidFill>
                          <a:effectLst/>
                          <a:latin typeface="Arial" panose="020B0604020202020204" pitchFamily="34" charset="0"/>
                          <a:ea typeface="+mn-ea"/>
                          <a:cs typeface="Arial" panose="020B0604020202020204" pitchFamily="34" charset="0"/>
                        </a:rPr>
                        <a:t>10:10 am —10:30 am</a:t>
                      </a:r>
                      <a:endParaRPr lang="en-US" sz="1400" dirty="0">
                        <a:solidFill>
                          <a:schemeClr val="tx2"/>
                        </a:solidFill>
                        <a:latin typeface="Arial" panose="020B0604020202020204" pitchFamily="34" charset="0"/>
                        <a:cs typeface="Arial" panose="020B0604020202020204" pitchFamily="34" charset="0"/>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1800"/>
                        </a:spcBef>
                        <a:spcAft>
                          <a:spcPts val="0"/>
                        </a:spcAft>
                        <a:buClrTx/>
                        <a:buSzTx/>
                        <a:buFontTx/>
                        <a:buNone/>
                        <a:tabLst/>
                        <a:defRPr/>
                      </a:pPr>
                      <a:endParaRPr lang="en-US" sz="1400" kern="1200" dirty="0">
                        <a:solidFill>
                          <a:schemeClr val="tx2"/>
                        </a:solidFill>
                        <a:effectLst/>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2"/>
                          </a:solidFill>
                          <a:effectLst/>
                          <a:latin typeface="Arial" panose="020B0604020202020204" pitchFamily="34" charset="0"/>
                          <a:ea typeface="+mn-ea"/>
                          <a:cs typeface="Arial" panose="020B0604020202020204" pitchFamily="34" charset="0"/>
                        </a:rPr>
                        <a:t>Diane Quiring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2"/>
                          </a:solidFill>
                          <a:effectLst/>
                          <a:latin typeface="Arial" panose="020B0604020202020204" pitchFamily="34" charset="0"/>
                          <a:ea typeface="+mn-ea"/>
                          <a:cs typeface="Arial" panose="020B0604020202020204" pitchFamily="34" charset="0"/>
                        </a:rPr>
                        <a:t>Jaime Nino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2"/>
                          </a:solidFill>
                          <a:effectLst/>
                          <a:latin typeface="Arial" panose="020B0604020202020204" pitchFamily="34" charset="0"/>
                          <a:ea typeface="+mn-ea"/>
                          <a:cs typeface="Arial" panose="020B0604020202020204" pitchFamily="34" charset="0"/>
                        </a:rPr>
                        <a:t>Jason Stiener</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755583738"/>
                  </a:ext>
                </a:extLst>
              </a:tr>
              <a:tr h="496263">
                <a:tc>
                  <a:txBody>
                    <a:bodyPr/>
                    <a:lstStyle/>
                    <a:p>
                      <a:r>
                        <a:rPr lang="en-US" sz="1400" b="1" kern="1200" dirty="0">
                          <a:solidFill>
                            <a:schemeClr val="tx2"/>
                          </a:solidFill>
                          <a:effectLst/>
                          <a:latin typeface="Arial" panose="020B0604020202020204" pitchFamily="34" charset="0"/>
                          <a:ea typeface="+mn-ea"/>
                          <a:cs typeface="Arial" panose="020B0604020202020204" pitchFamily="34" charset="0"/>
                        </a:rPr>
                        <a:t>Require Mail Order Pharmacy Option</a:t>
                      </a:r>
                      <a:endParaRPr lang="en-US" sz="1400" dirty="0">
                        <a:solidFill>
                          <a:schemeClr val="tx2"/>
                        </a:solidFill>
                        <a:latin typeface="Arial" panose="020B0604020202020204" pitchFamily="34" charset="0"/>
                        <a:cs typeface="Arial" panose="020B0604020202020204" pitchFamily="34" charset="0"/>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r>
                        <a:rPr lang="en-US" sz="1400" kern="1200" dirty="0">
                          <a:solidFill>
                            <a:schemeClr val="tx2"/>
                          </a:solidFill>
                          <a:effectLst/>
                          <a:latin typeface="Arial" panose="020B0604020202020204" pitchFamily="34" charset="0"/>
                          <a:ea typeface="+mn-ea"/>
                          <a:cs typeface="Arial" panose="020B0604020202020204" pitchFamily="34" charset="0"/>
                        </a:rPr>
                        <a:t>10:30am — 10:50 am</a:t>
                      </a:r>
                      <a:endParaRPr lang="en-US" sz="1400" dirty="0">
                        <a:solidFill>
                          <a:schemeClr val="tx2"/>
                        </a:solidFill>
                        <a:latin typeface="Arial" panose="020B0604020202020204" pitchFamily="34" charset="0"/>
                        <a:cs typeface="Arial" panose="020B0604020202020204" pitchFamily="34" charset="0"/>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pPr marL="0" algn="ctr" defTabSz="914400" rtl="0" eaLnBrk="1" latinLnBrk="0" hangingPunct="1"/>
                      <a:r>
                        <a:rPr lang="en-US" sz="1400" kern="1200" dirty="0">
                          <a:solidFill>
                            <a:schemeClr val="tx2"/>
                          </a:solidFill>
                          <a:effectLst/>
                          <a:latin typeface="Arial" panose="020B0604020202020204" pitchFamily="34" charset="0"/>
                          <a:ea typeface="+mn-ea"/>
                          <a:cs typeface="Arial" panose="020B0604020202020204" pitchFamily="34" charset="0"/>
                        </a:rPr>
                        <a:t>Dee Weston</a:t>
                      </a: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313166580"/>
                  </a:ext>
                </a:extLst>
              </a:tr>
              <a:tr h="773656">
                <a:tc>
                  <a:txBody>
                    <a:bodyPr/>
                    <a:lstStyle/>
                    <a:p>
                      <a:pPr marL="0" marR="0" lvl="0" indent="0" algn="l" defTabSz="914400" rtl="0" eaLnBrk="1" fontAlgn="auto" latinLnBrk="0" hangingPunct="1">
                        <a:lnSpc>
                          <a:spcPct val="100000"/>
                        </a:lnSpc>
                        <a:spcBef>
                          <a:spcPts val="1800"/>
                        </a:spcBef>
                        <a:spcAft>
                          <a:spcPts val="0"/>
                        </a:spcAft>
                        <a:buClrTx/>
                        <a:buSzTx/>
                        <a:buFontTx/>
                        <a:buNone/>
                        <a:tabLst/>
                        <a:defRPr/>
                      </a:pPr>
                      <a:r>
                        <a:rPr lang="en-US" sz="1400" b="1" kern="1200">
                          <a:solidFill>
                            <a:schemeClr val="tx2"/>
                          </a:solidFill>
                          <a:effectLst/>
                          <a:latin typeface="Arial" panose="020B0604020202020204" pitchFamily="34" charset="0"/>
                          <a:ea typeface="+mn-ea"/>
                          <a:cs typeface="Arial" panose="020B0604020202020204" pitchFamily="34" charset="0"/>
                        </a:rPr>
                        <a:t>Overflow / Open Discussion</a:t>
                      </a:r>
                      <a:endParaRPr lang="en-US" sz="1400" b="1" kern="1200" dirty="0">
                        <a:solidFill>
                          <a:schemeClr val="tx2"/>
                        </a:solidFill>
                        <a:effectLst/>
                        <a:latin typeface="Arial" panose="020B0604020202020204" pitchFamily="34" charset="0"/>
                        <a:ea typeface="+mn-ea"/>
                        <a:cs typeface="Arial" panose="020B0604020202020204" pitchFamily="34" charset="0"/>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tx2"/>
                          </a:solidFill>
                          <a:effectLst/>
                          <a:latin typeface="Arial" panose="020B0604020202020204" pitchFamily="34" charset="0"/>
                          <a:ea typeface="+mn-ea"/>
                          <a:cs typeface="Arial" panose="020B0604020202020204" pitchFamily="34" charset="0"/>
                        </a:rPr>
                        <a:t>10:50am — 11:00 am</a:t>
                      </a:r>
                      <a:endParaRPr lang="en-US" sz="1400" b="1" kern="1200" dirty="0">
                        <a:solidFill>
                          <a:schemeClr val="tx2"/>
                        </a:solidFill>
                        <a:effectLst/>
                        <a:latin typeface="Arial" panose="020B0604020202020204" pitchFamily="34" charset="0"/>
                        <a:ea typeface="+mn-ea"/>
                        <a:cs typeface="Arial" panose="020B0604020202020204" pitchFamily="34" charset="0"/>
                      </a:endParaRP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pPr marL="0" marR="0" algn="ctr">
                        <a:lnSpc>
                          <a:spcPct val="107000"/>
                        </a:lnSpc>
                        <a:spcBef>
                          <a:spcPts val="0"/>
                        </a:spcBef>
                        <a:spcAft>
                          <a:spcPts val="0"/>
                        </a:spcAft>
                      </a:pPr>
                      <a:r>
                        <a:rPr lang="en-US" sz="1400" dirty="0">
                          <a:solidFill>
                            <a:schemeClr val="tx2"/>
                          </a:solidFill>
                          <a:effectLst/>
                          <a:latin typeface="Arial" panose="020B0604020202020204" pitchFamily="34" charset="0"/>
                          <a:ea typeface="Calibri" panose="020F0502020204030204" pitchFamily="34" charset="0"/>
                          <a:cs typeface="Arial" panose="020B0604020202020204" pitchFamily="34" charset="0"/>
                        </a:rPr>
                        <a:t>All</a:t>
                      </a:r>
                    </a:p>
                  </a:txBody>
                  <a:tcPr marL="68580" marR="6858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509807804"/>
                  </a:ext>
                </a:extLst>
              </a:tr>
            </a:tbl>
          </a:graphicData>
        </a:graphic>
      </p:graphicFrame>
    </p:spTree>
    <p:extLst>
      <p:ext uri="{BB962C8B-B14F-4D97-AF65-F5344CB8AC3E}">
        <p14:creationId xmlns:p14="http://schemas.microsoft.com/office/powerpoint/2010/main" val="443853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D42B0F3-ED02-44D6-A704-D869AB1F7FE4}"/>
              </a:ext>
            </a:extLst>
          </p:cNvPr>
          <p:cNvSpPr txBox="1"/>
          <p:nvPr/>
        </p:nvSpPr>
        <p:spPr>
          <a:xfrm>
            <a:off x="975361" y="1519645"/>
            <a:ext cx="10032274" cy="1089529"/>
          </a:xfrm>
          <a:prstGeom prst="rect">
            <a:avLst/>
          </a:prstGeom>
          <a:noFill/>
        </p:spPr>
        <p:txBody>
          <a:bodyPr wrap="square">
            <a:spAutoFit/>
          </a:bodyPr>
          <a:lstStyle/>
          <a:p>
            <a:pPr algn="ctr">
              <a:lnSpc>
                <a:spcPct val="90000"/>
              </a:lnSpc>
              <a:spcBef>
                <a:spcPct val="0"/>
              </a:spcBef>
            </a:pPr>
            <a:r>
              <a:rPr lang="en-US" sz="4000" b="1" dirty="0">
                <a:solidFill>
                  <a:srgbClr val="005595"/>
                </a:solidFill>
                <a:latin typeface="Arial" panose="020B0604020202020204" pitchFamily="34" charset="0"/>
                <a:ea typeface="+mj-ea"/>
                <a:cs typeface="Arial" panose="020B0604020202020204" pitchFamily="34" charset="0"/>
              </a:rPr>
              <a:t>Orientation</a:t>
            </a:r>
            <a:br>
              <a:rPr lang="en-US" sz="3200" b="1" dirty="0">
                <a:solidFill>
                  <a:srgbClr val="005595"/>
                </a:solidFill>
                <a:latin typeface="Arial" panose="020B0604020202020204" pitchFamily="34" charset="0"/>
                <a:ea typeface="+mj-ea"/>
                <a:cs typeface="Arial" panose="020B0604020202020204" pitchFamily="34" charset="0"/>
              </a:rPr>
            </a:br>
            <a:endParaRPr lang="en-US" sz="3200" b="1" dirty="0">
              <a:solidFill>
                <a:srgbClr val="005595"/>
              </a:solidFill>
              <a:latin typeface="Arial" panose="020B0604020202020204" pitchFamily="34" charset="0"/>
              <a:ea typeface="+mj-ea"/>
              <a:cs typeface="Arial" panose="020B0604020202020204" pitchFamily="34" charset="0"/>
            </a:endParaRPr>
          </a:p>
        </p:txBody>
      </p:sp>
      <p:sp>
        <p:nvSpPr>
          <p:cNvPr id="6" name="Subtitle 2">
            <a:extLst>
              <a:ext uri="{FF2B5EF4-FFF2-40B4-BE49-F238E27FC236}">
                <a16:creationId xmlns:a16="http://schemas.microsoft.com/office/drawing/2014/main" id="{A465C3BA-DE25-4382-BF2F-54143DD0EBA5}"/>
              </a:ext>
            </a:extLst>
          </p:cNvPr>
          <p:cNvSpPr txBox="1">
            <a:spLocks/>
          </p:cNvSpPr>
          <p:nvPr/>
        </p:nvSpPr>
        <p:spPr>
          <a:xfrm>
            <a:off x="2725783" y="3915547"/>
            <a:ext cx="6740433" cy="116155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base">
              <a:lnSpc>
                <a:spcPct val="110000"/>
              </a:lnSpc>
              <a:spcBef>
                <a:spcPts val="0"/>
              </a:spcBef>
              <a:spcAft>
                <a:spcPct val="0"/>
              </a:spcAft>
              <a:buNone/>
            </a:pPr>
            <a:r>
              <a:rPr lang="en-US" sz="1600" dirty="0">
                <a:solidFill>
                  <a:srgbClr val="005595"/>
                </a:solidFill>
                <a:latin typeface="Arial" panose="020B0604020202020204" pitchFamily="34" charset="0"/>
                <a:cs typeface="Arial" panose="020B0604020202020204" pitchFamily="34" charset="0"/>
              </a:rPr>
              <a:t>Dave Inbody, CCO Manager</a:t>
            </a:r>
          </a:p>
          <a:p>
            <a:pPr marL="0" indent="0" algn="ctr" fontAlgn="base">
              <a:lnSpc>
                <a:spcPct val="110000"/>
              </a:lnSpc>
              <a:spcBef>
                <a:spcPts val="0"/>
              </a:spcBef>
              <a:spcAft>
                <a:spcPct val="0"/>
              </a:spcAft>
              <a:buNone/>
            </a:pPr>
            <a:r>
              <a:rPr lang="en-US" sz="1600" dirty="0">
                <a:solidFill>
                  <a:srgbClr val="005595"/>
                </a:solidFill>
                <a:latin typeface="Arial" panose="020B0604020202020204" pitchFamily="34" charset="0"/>
                <a:cs typeface="Arial" panose="020B0604020202020204" pitchFamily="34" charset="0"/>
              </a:rPr>
              <a:t> Cheryl Henning, Contract Administrator</a:t>
            </a:r>
          </a:p>
          <a:p>
            <a:pPr marL="0" indent="0" algn="ctr" fontAlgn="base">
              <a:lnSpc>
                <a:spcPct val="110000"/>
              </a:lnSpc>
              <a:spcBef>
                <a:spcPts val="0"/>
              </a:spcBef>
              <a:spcAft>
                <a:spcPct val="0"/>
              </a:spcAft>
              <a:buNone/>
            </a:pPr>
            <a:r>
              <a:rPr lang="en-US" sz="1600" dirty="0">
                <a:solidFill>
                  <a:srgbClr val="005595"/>
                </a:solidFill>
                <a:latin typeface="Arial" panose="020B0604020202020204" pitchFamily="34" charset="0"/>
                <a:cs typeface="Arial" panose="020B0604020202020204" pitchFamily="34" charset="0"/>
              </a:rPr>
              <a:t>Oregon Health Authority</a:t>
            </a:r>
          </a:p>
          <a:p>
            <a:pPr marL="0" indent="0" algn="ctr" fontAlgn="base">
              <a:lnSpc>
                <a:spcPct val="110000"/>
              </a:lnSpc>
              <a:spcBef>
                <a:spcPts val="0"/>
              </a:spcBef>
              <a:spcAft>
                <a:spcPct val="0"/>
              </a:spcAft>
              <a:buNone/>
            </a:pPr>
            <a:r>
              <a:rPr lang="en-US" sz="1600" dirty="0">
                <a:solidFill>
                  <a:srgbClr val="005595"/>
                </a:solidFill>
                <a:latin typeface="Arial" panose="020B0604020202020204" pitchFamily="34" charset="0"/>
                <a:cs typeface="Arial" panose="020B0604020202020204" pitchFamily="34" charset="0"/>
              </a:rPr>
              <a:t>Health Systems Division</a:t>
            </a:r>
          </a:p>
        </p:txBody>
      </p:sp>
      <p:sp>
        <p:nvSpPr>
          <p:cNvPr id="8" name="TextBox 7">
            <a:extLst>
              <a:ext uri="{FF2B5EF4-FFF2-40B4-BE49-F238E27FC236}">
                <a16:creationId xmlns:a16="http://schemas.microsoft.com/office/drawing/2014/main" id="{694CC6DC-04E1-442E-8501-2D51CD9B7C55}"/>
              </a:ext>
            </a:extLst>
          </p:cNvPr>
          <p:cNvSpPr txBox="1"/>
          <p:nvPr/>
        </p:nvSpPr>
        <p:spPr>
          <a:xfrm>
            <a:off x="1741715" y="2543763"/>
            <a:ext cx="9265920" cy="646331"/>
          </a:xfrm>
          <a:prstGeom prst="rect">
            <a:avLst/>
          </a:prstGeom>
          <a:noFill/>
        </p:spPr>
        <p:txBody>
          <a:bodyPr wrap="square">
            <a:spAutoFit/>
          </a:bodyPr>
          <a:lstStyle/>
          <a:p>
            <a:pPr algn="ctr"/>
            <a:r>
              <a:rPr lang="en-US" sz="1800" b="1" dirty="0">
                <a:solidFill>
                  <a:srgbClr val="005595"/>
                </a:solidFill>
                <a:latin typeface="Arial" panose="020B0604020202020204" pitchFamily="34" charset="0"/>
                <a:ea typeface="+mj-ea"/>
                <a:cs typeface="Arial" panose="020B0604020202020204" pitchFamily="34" charset="0"/>
              </a:rPr>
              <a:t>2023 CCO Contract Restatement Process </a:t>
            </a:r>
            <a:br>
              <a:rPr lang="en-US" sz="1800" b="1" dirty="0">
                <a:solidFill>
                  <a:srgbClr val="005595"/>
                </a:solidFill>
                <a:latin typeface="Arial" panose="020B0604020202020204" pitchFamily="34" charset="0"/>
                <a:ea typeface="+mj-ea"/>
                <a:cs typeface="Arial" panose="020B0604020202020204" pitchFamily="34" charset="0"/>
              </a:rPr>
            </a:br>
            <a:r>
              <a:rPr lang="en-US" sz="1800" b="1" dirty="0">
                <a:solidFill>
                  <a:srgbClr val="005595"/>
                </a:solidFill>
                <a:latin typeface="Arial" panose="020B0604020202020204" pitchFamily="34" charset="0"/>
                <a:ea typeface="+mj-ea"/>
                <a:cs typeface="Arial" panose="020B0604020202020204" pitchFamily="34" charset="0"/>
              </a:rPr>
              <a:t>Proposed significant changes not related to behavioral health or financial matters</a:t>
            </a:r>
            <a:endParaRPr lang="en-US" dirty="0"/>
          </a:p>
        </p:txBody>
      </p:sp>
    </p:spTree>
    <p:extLst>
      <p:ext uri="{BB962C8B-B14F-4D97-AF65-F5344CB8AC3E}">
        <p14:creationId xmlns:p14="http://schemas.microsoft.com/office/powerpoint/2010/main" val="4187412724"/>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D918502-CC95-49F3-AE86-4B662F148695}"/>
              </a:ext>
            </a:extLst>
          </p:cNvPr>
          <p:cNvSpPr txBox="1">
            <a:spLocks/>
          </p:cNvSpPr>
          <p:nvPr/>
        </p:nvSpPr>
        <p:spPr>
          <a:xfrm>
            <a:off x="2264228" y="1039150"/>
            <a:ext cx="8560525" cy="2240832"/>
          </a:xfrm>
          <a:prstGeom prst="rect">
            <a:avLst/>
          </a:prstGeom>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10000"/>
              </a:lnSpc>
              <a:spcBef>
                <a:spcPts val="0"/>
              </a:spcBef>
              <a:spcAft>
                <a:spcPts val="600"/>
              </a:spcAft>
            </a:pPr>
            <a:br>
              <a:rPr lang="en-US" sz="3200" b="1" dirty="0">
                <a:solidFill>
                  <a:srgbClr val="005595"/>
                </a:solidFill>
                <a:latin typeface="Arial" panose="020B0604020202020204" pitchFamily="34" charset="0"/>
                <a:cs typeface="Arial" panose="020B0604020202020204" pitchFamily="34" charset="0"/>
              </a:rPr>
            </a:br>
            <a:r>
              <a:rPr lang="en-US" sz="4600" b="1" dirty="0">
                <a:solidFill>
                  <a:srgbClr val="005595"/>
                </a:solidFill>
                <a:latin typeface="Arial" panose="020B0604020202020204" pitchFamily="34" charset="0"/>
                <a:cs typeface="Arial" panose="020B0604020202020204" pitchFamily="34" charset="0"/>
              </a:rPr>
              <a:t>Subcontract Requirements:</a:t>
            </a:r>
            <a:r>
              <a:rPr lang="en-US" sz="4600" dirty="0">
                <a:solidFill>
                  <a:srgbClr val="000000"/>
                </a:solidFill>
                <a:effectLst/>
                <a:latin typeface="Arial" panose="020B0604020202020204" pitchFamily="34" charset="0"/>
                <a:ea typeface="Calibri" panose="020F0502020204030204" pitchFamily="34" charset="0"/>
              </a:rPr>
              <a:t> </a:t>
            </a:r>
          </a:p>
          <a:p>
            <a:pPr algn="ctr">
              <a:lnSpc>
                <a:spcPct val="110000"/>
              </a:lnSpc>
              <a:spcBef>
                <a:spcPts val="0"/>
              </a:spcBef>
              <a:spcAft>
                <a:spcPts val="600"/>
              </a:spcAft>
            </a:pPr>
            <a:r>
              <a:rPr lang="en-US" sz="4600" b="1" dirty="0">
                <a:solidFill>
                  <a:srgbClr val="005595"/>
                </a:solidFill>
                <a:latin typeface="Arial" panose="020B0604020202020204" pitchFamily="34" charset="0"/>
                <a:cs typeface="Arial" panose="020B0604020202020204" pitchFamily="34" charset="0"/>
              </a:rPr>
              <a:t>Effective Use of Resources </a:t>
            </a:r>
          </a:p>
          <a:p>
            <a:pPr algn="ctr">
              <a:lnSpc>
                <a:spcPct val="110000"/>
              </a:lnSpc>
              <a:spcBef>
                <a:spcPts val="0"/>
              </a:spcBef>
              <a:spcAft>
                <a:spcPts val="600"/>
              </a:spcAft>
            </a:pPr>
            <a:r>
              <a:rPr lang="en-US" sz="4600" b="1" dirty="0">
                <a:solidFill>
                  <a:srgbClr val="005595"/>
                </a:solidFill>
                <a:latin typeface="Arial" panose="020B0604020202020204" pitchFamily="34" charset="0"/>
                <a:cs typeface="Arial" panose="020B0604020202020204" pitchFamily="34" charset="0"/>
              </a:rPr>
              <a:t>and Risk Management</a:t>
            </a:r>
          </a:p>
        </p:txBody>
      </p:sp>
      <p:sp>
        <p:nvSpPr>
          <p:cNvPr id="8" name="Subtitle 2">
            <a:extLst>
              <a:ext uri="{FF2B5EF4-FFF2-40B4-BE49-F238E27FC236}">
                <a16:creationId xmlns:a16="http://schemas.microsoft.com/office/drawing/2014/main" id="{DCC452A1-6921-488B-8B68-48824DDE5A62}"/>
              </a:ext>
            </a:extLst>
          </p:cNvPr>
          <p:cNvSpPr txBox="1">
            <a:spLocks/>
          </p:cNvSpPr>
          <p:nvPr/>
        </p:nvSpPr>
        <p:spPr>
          <a:xfrm>
            <a:off x="3326674" y="3780000"/>
            <a:ext cx="5538651" cy="11109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fontAlgn="base">
              <a:lnSpc>
                <a:spcPct val="110000"/>
              </a:lnSpc>
              <a:spcBef>
                <a:spcPts val="0"/>
              </a:spcBef>
              <a:spcAft>
                <a:spcPct val="0"/>
              </a:spcAft>
              <a:buNone/>
            </a:pPr>
            <a:r>
              <a:rPr lang="en-US" sz="1600" dirty="0">
                <a:solidFill>
                  <a:srgbClr val="005595"/>
                </a:solidFill>
                <a:latin typeface="Arial" panose="020B0604020202020204" pitchFamily="34" charset="0"/>
                <a:cs typeface="Arial" panose="020B0604020202020204" pitchFamily="34" charset="0"/>
              </a:rPr>
              <a:t>Brad Lucas</a:t>
            </a:r>
          </a:p>
          <a:p>
            <a:pPr marL="0" indent="0" algn="ctr" fontAlgn="base">
              <a:lnSpc>
                <a:spcPct val="110000"/>
              </a:lnSpc>
              <a:spcBef>
                <a:spcPts val="0"/>
              </a:spcBef>
              <a:spcAft>
                <a:spcPct val="0"/>
              </a:spcAft>
              <a:buNone/>
            </a:pPr>
            <a:r>
              <a:rPr lang="en-US" sz="1600" dirty="0">
                <a:solidFill>
                  <a:srgbClr val="005595"/>
                </a:solidFill>
                <a:latin typeface="Arial" panose="020B0604020202020204" pitchFamily="34" charset="0"/>
                <a:cs typeface="Arial" panose="020B0604020202020204" pitchFamily="34" charset="0"/>
              </a:rPr>
              <a:t>Regulatory Manager</a:t>
            </a:r>
          </a:p>
          <a:p>
            <a:pPr marL="0" indent="0" algn="ctr" fontAlgn="base">
              <a:lnSpc>
                <a:spcPct val="110000"/>
              </a:lnSpc>
              <a:spcBef>
                <a:spcPts val="0"/>
              </a:spcBef>
              <a:spcAft>
                <a:spcPct val="0"/>
              </a:spcAft>
              <a:buNone/>
            </a:pPr>
            <a:r>
              <a:rPr lang="en-US" sz="1600" dirty="0">
                <a:solidFill>
                  <a:srgbClr val="005595"/>
                </a:solidFill>
                <a:latin typeface="Arial" panose="020B0604020202020204" pitchFamily="34" charset="0"/>
                <a:cs typeface="Arial" panose="020B0604020202020204" pitchFamily="34" charset="0"/>
              </a:rPr>
              <a:t>Columbia Pacific CCO and Jackson Care Connect</a:t>
            </a:r>
          </a:p>
          <a:p>
            <a:pPr marL="0" indent="0">
              <a:buNone/>
            </a:pPr>
            <a:endParaRPr lang="en-US" sz="3200" b="1" dirty="0">
              <a:solidFill>
                <a:srgbClr val="005595"/>
              </a:solidFill>
              <a:latin typeface="Arial" panose="020B0604020202020204" pitchFamily="34" charset="0"/>
              <a:ea typeface="+mj-ea"/>
              <a:cs typeface="Arial" panose="020B0604020202020204" pitchFamily="34" charset="0"/>
            </a:endParaRPr>
          </a:p>
        </p:txBody>
      </p:sp>
      <p:pic>
        <p:nvPicPr>
          <p:cNvPr id="5" name="Picture 4">
            <a:extLst>
              <a:ext uri="{FF2B5EF4-FFF2-40B4-BE49-F238E27FC236}">
                <a16:creationId xmlns:a16="http://schemas.microsoft.com/office/drawing/2014/main" id="{65A06A84-DD16-4458-A1D1-1EC874408C19}"/>
              </a:ext>
            </a:extLst>
          </p:cNvPr>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4895849" y="4713108"/>
            <a:ext cx="2400300" cy="355600"/>
          </a:xfrm>
          <a:prstGeom prst="rect">
            <a:avLst/>
          </a:prstGeom>
          <a:noFill/>
          <a:ln>
            <a:noFill/>
          </a:ln>
        </p:spPr>
      </p:pic>
    </p:spTree>
    <p:extLst>
      <p:ext uri="{BB962C8B-B14F-4D97-AF65-F5344CB8AC3E}">
        <p14:creationId xmlns:p14="http://schemas.microsoft.com/office/powerpoint/2010/main" val="2174501506"/>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B5FE5-21B6-4B08-A2D8-98B1B4DA1A2A}"/>
              </a:ext>
            </a:extLst>
          </p:cNvPr>
          <p:cNvSpPr>
            <a:spLocks noGrp="1"/>
          </p:cNvSpPr>
          <p:nvPr>
            <p:ph type="title"/>
          </p:nvPr>
        </p:nvSpPr>
        <p:spPr>
          <a:xfrm>
            <a:off x="838200" y="608965"/>
            <a:ext cx="10515600" cy="1359172"/>
          </a:xfrm>
        </p:spPr>
        <p:txBody>
          <a:bodyPr/>
          <a:lstStyle/>
          <a:p>
            <a:r>
              <a:rPr lang="en-US" sz="3200" b="1" dirty="0">
                <a:solidFill>
                  <a:srgbClr val="005595"/>
                </a:solidFill>
                <a:latin typeface="Arial" panose="020B0604020202020204" pitchFamily="34" charset="0"/>
                <a:cs typeface="Arial" panose="020B0604020202020204" pitchFamily="34" charset="0"/>
              </a:rPr>
              <a:t>Risk-Based Subcontractor Auditing</a:t>
            </a:r>
            <a:br>
              <a:rPr lang="en-US" b="1" dirty="0"/>
            </a:br>
            <a:endParaRPr lang="en-US" dirty="0"/>
          </a:p>
        </p:txBody>
      </p:sp>
      <p:sp>
        <p:nvSpPr>
          <p:cNvPr id="3" name="Content Placeholder 2">
            <a:extLst>
              <a:ext uri="{FF2B5EF4-FFF2-40B4-BE49-F238E27FC236}">
                <a16:creationId xmlns:a16="http://schemas.microsoft.com/office/drawing/2014/main" id="{F79B541C-0FF9-43DB-A1FF-8CB178FC2AB5}"/>
              </a:ext>
            </a:extLst>
          </p:cNvPr>
          <p:cNvSpPr>
            <a:spLocks noGrp="1"/>
          </p:cNvSpPr>
          <p:nvPr>
            <p:ph idx="1"/>
          </p:nvPr>
        </p:nvSpPr>
        <p:spPr>
          <a:xfrm>
            <a:off x="838200" y="1825625"/>
            <a:ext cx="10515600" cy="4351338"/>
          </a:xfrm>
        </p:spPr>
        <p:txBody>
          <a:bodyPr/>
          <a:lstStyle/>
          <a:p>
            <a:pPr marL="461963" indent="-234950"/>
            <a:r>
              <a:rPr lang="en-US" b="1" dirty="0">
                <a:solidFill>
                  <a:srgbClr val="E85318"/>
                </a:solidFill>
                <a:latin typeface="Arial" panose="020B0604020202020204" pitchFamily="34" charset="0"/>
                <a:cs typeface="Arial" panose="020B0604020202020204" pitchFamily="34" charset="0"/>
              </a:rPr>
              <a:t>Current State: </a:t>
            </a:r>
            <a:r>
              <a:rPr lang="en-US" sz="2400" dirty="0">
                <a:solidFill>
                  <a:schemeClr val="accent1"/>
                </a:solidFill>
                <a:latin typeface="Arial" panose="020B0604020202020204" pitchFamily="34" charset="0"/>
                <a:cs typeface="Arial" panose="020B0604020202020204" pitchFamily="34" charset="0"/>
              </a:rPr>
              <a:t>CCO Contract requires annual reviews of subcontractors. Does not expressly authorize risk-based approach. </a:t>
            </a:r>
          </a:p>
          <a:p>
            <a:pPr marL="400050" indent="61913">
              <a:buNone/>
            </a:pPr>
            <a:r>
              <a:rPr lang="en-US" sz="2400" i="1" dirty="0">
                <a:solidFill>
                  <a:schemeClr val="accent1"/>
                </a:solidFill>
                <a:latin typeface="Arial" panose="020B0604020202020204" pitchFamily="34" charset="0"/>
                <a:cs typeface="Arial" panose="020B0604020202020204" pitchFamily="34" charset="0"/>
              </a:rPr>
              <a:t>Exhibit B – Part 4 – Providers and Delivery System – Section 11(a)(13)</a:t>
            </a:r>
          </a:p>
          <a:p>
            <a:endParaRPr lang="en-US" dirty="0"/>
          </a:p>
        </p:txBody>
      </p:sp>
    </p:spTree>
    <p:extLst>
      <p:ext uri="{BB962C8B-B14F-4D97-AF65-F5344CB8AC3E}">
        <p14:creationId xmlns:p14="http://schemas.microsoft.com/office/powerpoint/2010/main" val="2760694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B5FE5-21B6-4B08-A2D8-98B1B4DA1A2A}"/>
              </a:ext>
            </a:extLst>
          </p:cNvPr>
          <p:cNvSpPr>
            <a:spLocks noGrp="1"/>
          </p:cNvSpPr>
          <p:nvPr>
            <p:ph type="title"/>
          </p:nvPr>
        </p:nvSpPr>
        <p:spPr>
          <a:xfrm>
            <a:off x="838200" y="608965"/>
            <a:ext cx="10515600" cy="1359172"/>
          </a:xfrm>
        </p:spPr>
        <p:txBody>
          <a:bodyPr/>
          <a:lstStyle/>
          <a:p>
            <a:r>
              <a:rPr lang="en-US" sz="3200" b="1" dirty="0">
                <a:solidFill>
                  <a:srgbClr val="005595"/>
                </a:solidFill>
                <a:latin typeface="Arial" panose="020B0604020202020204" pitchFamily="34" charset="0"/>
                <a:cs typeface="Arial" panose="020B0604020202020204" pitchFamily="34" charset="0"/>
              </a:rPr>
              <a:t>Risk-Based Subcontractor Auditing</a:t>
            </a:r>
            <a:br>
              <a:rPr lang="en-US" b="1" dirty="0"/>
            </a:br>
            <a:endParaRPr lang="en-US" dirty="0"/>
          </a:p>
        </p:txBody>
      </p:sp>
      <p:sp>
        <p:nvSpPr>
          <p:cNvPr id="3" name="Content Placeholder 2">
            <a:extLst>
              <a:ext uri="{FF2B5EF4-FFF2-40B4-BE49-F238E27FC236}">
                <a16:creationId xmlns:a16="http://schemas.microsoft.com/office/drawing/2014/main" id="{F79B541C-0FF9-43DB-A1FF-8CB178FC2AB5}"/>
              </a:ext>
            </a:extLst>
          </p:cNvPr>
          <p:cNvSpPr>
            <a:spLocks noGrp="1"/>
          </p:cNvSpPr>
          <p:nvPr>
            <p:ph idx="1"/>
          </p:nvPr>
        </p:nvSpPr>
        <p:spPr/>
        <p:txBody>
          <a:bodyPr/>
          <a:lstStyle/>
          <a:p>
            <a:pPr marL="461963" indent="-234950"/>
            <a:r>
              <a:rPr lang="en-US" sz="2400" b="1" dirty="0">
                <a:solidFill>
                  <a:srgbClr val="E85318"/>
                </a:solidFill>
                <a:latin typeface="Arial" panose="020B0604020202020204" pitchFamily="34" charset="0"/>
                <a:cs typeface="Arial" panose="020B0604020202020204" pitchFamily="34" charset="0"/>
              </a:rPr>
              <a:t>Proposed State</a:t>
            </a:r>
            <a:r>
              <a:rPr lang="en-US" sz="2400" dirty="0">
                <a:solidFill>
                  <a:srgbClr val="E85318"/>
                </a:solidFill>
                <a:latin typeface="Arial" panose="020B0604020202020204" pitchFamily="34" charset="0"/>
                <a:cs typeface="Arial" panose="020B0604020202020204" pitchFamily="34" charset="0"/>
              </a:rPr>
              <a:t>: </a:t>
            </a:r>
            <a:r>
              <a:rPr lang="en-US" sz="2400" dirty="0">
                <a:solidFill>
                  <a:srgbClr val="005595"/>
                </a:solidFill>
                <a:latin typeface="Arial" panose="020B0604020202020204" pitchFamily="34" charset="0"/>
                <a:ea typeface="+mj-ea"/>
                <a:cs typeface="Arial" panose="020B0604020202020204" pitchFamily="34" charset="0"/>
              </a:rPr>
              <a:t>CCO Contract would allow risk-based approach to subcontractor audits, rather than mandating annual requirement or scoping requirements</a:t>
            </a:r>
            <a:r>
              <a:rPr lang="en-US" dirty="0">
                <a:solidFill>
                  <a:srgbClr val="005595"/>
                </a:solidFill>
                <a:latin typeface="Arial" panose="020B0604020202020204" pitchFamily="34" charset="0"/>
                <a:ea typeface="+mj-ea"/>
                <a:cs typeface="Arial" panose="020B0604020202020204" pitchFamily="34" charset="0"/>
              </a:rPr>
              <a:t>.</a:t>
            </a:r>
          </a:p>
          <a:p>
            <a:endParaRPr lang="en-US" dirty="0"/>
          </a:p>
        </p:txBody>
      </p:sp>
    </p:spTree>
    <p:extLst>
      <p:ext uri="{BB962C8B-B14F-4D97-AF65-F5344CB8AC3E}">
        <p14:creationId xmlns:p14="http://schemas.microsoft.com/office/powerpoint/2010/main" val="656068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B5FE5-21B6-4B08-A2D8-98B1B4DA1A2A}"/>
              </a:ext>
            </a:extLst>
          </p:cNvPr>
          <p:cNvSpPr>
            <a:spLocks noGrp="1"/>
          </p:cNvSpPr>
          <p:nvPr>
            <p:ph type="title"/>
          </p:nvPr>
        </p:nvSpPr>
        <p:spPr>
          <a:xfrm>
            <a:off x="838200" y="608965"/>
            <a:ext cx="10515600" cy="1359172"/>
          </a:xfrm>
        </p:spPr>
        <p:txBody>
          <a:bodyPr/>
          <a:lstStyle/>
          <a:p>
            <a:r>
              <a:rPr lang="en-US" sz="3200" b="1" dirty="0">
                <a:solidFill>
                  <a:srgbClr val="005595"/>
                </a:solidFill>
                <a:latin typeface="Arial" panose="020B0604020202020204" pitchFamily="34" charset="0"/>
                <a:cs typeface="Arial" panose="020B0604020202020204" pitchFamily="34" charset="0"/>
              </a:rPr>
              <a:t>Risk-Based Subcontractor Auditing</a:t>
            </a:r>
            <a:br>
              <a:rPr lang="en-US" b="1" dirty="0"/>
            </a:br>
            <a:endParaRPr lang="en-US" dirty="0"/>
          </a:p>
        </p:txBody>
      </p:sp>
      <p:sp>
        <p:nvSpPr>
          <p:cNvPr id="3" name="Content Placeholder 2">
            <a:extLst>
              <a:ext uri="{FF2B5EF4-FFF2-40B4-BE49-F238E27FC236}">
                <a16:creationId xmlns:a16="http://schemas.microsoft.com/office/drawing/2014/main" id="{F79B541C-0FF9-43DB-A1FF-8CB178FC2AB5}"/>
              </a:ext>
            </a:extLst>
          </p:cNvPr>
          <p:cNvSpPr>
            <a:spLocks noGrp="1"/>
          </p:cNvSpPr>
          <p:nvPr>
            <p:ph idx="1"/>
          </p:nvPr>
        </p:nvSpPr>
        <p:spPr>
          <a:xfrm>
            <a:off x="838200" y="1372778"/>
            <a:ext cx="10515600" cy="4636135"/>
          </a:xfrm>
        </p:spPr>
        <p:txBody>
          <a:bodyPr>
            <a:normAutofit/>
          </a:bodyPr>
          <a:lstStyle/>
          <a:p>
            <a:pPr marL="461963" indent="-234950"/>
            <a:r>
              <a:rPr lang="en-US" sz="2400" b="1" dirty="0">
                <a:solidFill>
                  <a:srgbClr val="E85318"/>
                </a:solidFill>
                <a:latin typeface="Arial" panose="020B0604020202020204" pitchFamily="34" charset="0"/>
                <a:cs typeface="Arial" panose="020B0604020202020204" pitchFamily="34" charset="0"/>
              </a:rPr>
              <a:t>Rationale</a:t>
            </a:r>
            <a:r>
              <a:rPr lang="en-US" sz="2400" dirty="0">
                <a:solidFill>
                  <a:srgbClr val="E85318"/>
                </a:solidFill>
                <a:latin typeface="Arial" panose="020B0604020202020204" pitchFamily="34" charset="0"/>
                <a:cs typeface="Arial" panose="020B0604020202020204" pitchFamily="34" charset="0"/>
              </a:rPr>
              <a:t>: </a:t>
            </a:r>
          </a:p>
          <a:p>
            <a:pPr marL="914400" lvl="1" indent="-457200">
              <a:lnSpc>
                <a:spcPct val="100000"/>
              </a:lnSpc>
              <a:spcAft>
                <a:spcPts val="600"/>
              </a:spcAft>
              <a:buFont typeface="+mj-lt"/>
              <a:buAutoNum type="arabicPeriod"/>
            </a:pPr>
            <a:r>
              <a:rPr lang="en-US" dirty="0">
                <a:solidFill>
                  <a:srgbClr val="005595"/>
                </a:solidFill>
                <a:latin typeface="Arial" panose="020B0604020202020204" pitchFamily="34" charset="0"/>
                <a:ea typeface="+mj-ea"/>
                <a:cs typeface="Arial" panose="020B0604020202020204" pitchFamily="34" charset="0"/>
              </a:rPr>
              <a:t>Medicare Alignment: The CCO Contract would harmonize with CMS Medicare guidance, specifically </a:t>
            </a:r>
            <a:r>
              <a:rPr lang="en-US" i="1" dirty="0">
                <a:solidFill>
                  <a:srgbClr val="005595"/>
                </a:solidFill>
                <a:latin typeface="Arial" panose="020B0604020202020204" pitchFamily="34" charset="0"/>
                <a:ea typeface="+mj-ea"/>
                <a:cs typeface="Arial" panose="020B0604020202020204" pitchFamily="34" charset="0"/>
              </a:rPr>
              <a:t>Medicare Managed Care Manual, 50.6.6</a:t>
            </a:r>
          </a:p>
          <a:p>
            <a:pPr marL="914400" lvl="1" indent="-457200">
              <a:lnSpc>
                <a:spcPct val="100000"/>
              </a:lnSpc>
              <a:spcAft>
                <a:spcPts val="600"/>
              </a:spcAft>
              <a:buFont typeface="+mj-lt"/>
              <a:buAutoNum type="arabicPeriod"/>
            </a:pPr>
            <a:r>
              <a:rPr lang="en-US" dirty="0">
                <a:solidFill>
                  <a:srgbClr val="005595"/>
                </a:solidFill>
                <a:latin typeface="Arial" panose="020B0604020202020204" pitchFamily="34" charset="0"/>
                <a:ea typeface="+mj-ea"/>
                <a:cs typeface="Arial" panose="020B0604020202020204" pitchFamily="34" charset="0"/>
              </a:rPr>
              <a:t>Risk Management: Resources can be directed to higher-risk areas more likely to uncover a compliance gap, which is better for members, the CCO, and OHA.</a:t>
            </a:r>
          </a:p>
          <a:p>
            <a:pPr marL="914400" lvl="1" indent="-457200">
              <a:buFont typeface="+mj-lt"/>
              <a:buAutoNum type="arabicPeriod"/>
            </a:pPr>
            <a:r>
              <a:rPr lang="en-US" dirty="0">
                <a:solidFill>
                  <a:srgbClr val="005595"/>
                </a:solidFill>
                <a:latin typeface="Arial" panose="020B0604020202020204" pitchFamily="34" charset="0"/>
                <a:ea typeface="+mj-ea"/>
                <a:cs typeface="Arial" panose="020B0604020202020204" pitchFamily="34" charset="0"/>
              </a:rPr>
              <a:t>Administrative Efficiency: Fewer resources can cover more ground (i.e. more subcontractors or more scope for a particular subcontractor) because resources are not being deployed in areas where they are not needed.</a:t>
            </a:r>
          </a:p>
          <a:p>
            <a:endParaRPr lang="en-US" dirty="0"/>
          </a:p>
        </p:txBody>
      </p:sp>
    </p:spTree>
    <p:extLst>
      <p:ext uri="{BB962C8B-B14F-4D97-AF65-F5344CB8AC3E}">
        <p14:creationId xmlns:p14="http://schemas.microsoft.com/office/powerpoint/2010/main" val="3160656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B5FE5-21B6-4B08-A2D8-98B1B4DA1A2A}"/>
              </a:ext>
            </a:extLst>
          </p:cNvPr>
          <p:cNvSpPr>
            <a:spLocks noGrp="1"/>
          </p:cNvSpPr>
          <p:nvPr>
            <p:ph type="title"/>
          </p:nvPr>
        </p:nvSpPr>
        <p:spPr>
          <a:xfrm>
            <a:off x="838200" y="608965"/>
            <a:ext cx="10515600" cy="1359172"/>
          </a:xfrm>
        </p:spPr>
        <p:txBody>
          <a:bodyPr/>
          <a:lstStyle/>
          <a:p>
            <a:r>
              <a:rPr lang="en-US" sz="3200" b="1" dirty="0">
                <a:solidFill>
                  <a:srgbClr val="005595"/>
                </a:solidFill>
                <a:latin typeface="Arial" panose="020B0604020202020204" pitchFamily="34" charset="0"/>
                <a:cs typeface="Arial" panose="020B0604020202020204" pitchFamily="34" charset="0"/>
              </a:rPr>
              <a:t>Removing Readiness Review Redundancy </a:t>
            </a:r>
          </a:p>
        </p:txBody>
      </p:sp>
      <p:sp>
        <p:nvSpPr>
          <p:cNvPr id="3" name="Content Placeholder 2">
            <a:extLst>
              <a:ext uri="{FF2B5EF4-FFF2-40B4-BE49-F238E27FC236}">
                <a16:creationId xmlns:a16="http://schemas.microsoft.com/office/drawing/2014/main" id="{F79B541C-0FF9-43DB-A1FF-8CB178FC2AB5}"/>
              </a:ext>
            </a:extLst>
          </p:cNvPr>
          <p:cNvSpPr>
            <a:spLocks noGrp="1"/>
          </p:cNvSpPr>
          <p:nvPr>
            <p:ph idx="1"/>
          </p:nvPr>
        </p:nvSpPr>
        <p:spPr/>
        <p:txBody>
          <a:bodyPr>
            <a:normAutofit/>
          </a:bodyPr>
          <a:lstStyle/>
          <a:p>
            <a:pPr marL="461963" indent="-234950"/>
            <a:r>
              <a:rPr lang="en-US" sz="2400" b="1" dirty="0">
                <a:solidFill>
                  <a:srgbClr val="E85318"/>
                </a:solidFill>
                <a:latin typeface="Arial" panose="020B0604020202020204" pitchFamily="34" charset="0"/>
                <a:ea typeface="+mj-ea"/>
                <a:cs typeface="Arial" panose="020B0604020202020204" pitchFamily="34" charset="0"/>
              </a:rPr>
              <a:t>Current State: </a:t>
            </a:r>
            <a:r>
              <a:rPr lang="en-US" sz="2400" dirty="0">
                <a:solidFill>
                  <a:srgbClr val="005595"/>
                </a:solidFill>
                <a:latin typeface="Arial" panose="020B0604020202020204" pitchFamily="34" charset="0"/>
                <a:ea typeface="+mj-ea"/>
                <a:cs typeface="Arial" panose="020B0604020202020204" pitchFamily="34" charset="0"/>
              </a:rPr>
              <a:t>CCO Contract requires both annual compliance reviews and annual readiness reviews of subcontractors, except where a prior Medicare readiness review exists; </a:t>
            </a:r>
            <a:r>
              <a:rPr lang="en-US" sz="2400" i="1" dirty="0">
                <a:solidFill>
                  <a:srgbClr val="005595"/>
                </a:solidFill>
                <a:latin typeface="Arial" panose="020B0604020202020204" pitchFamily="34" charset="0"/>
                <a:ea typeface="+mj-ea"/>
                <a:cs typeface="Arial" panose="020B0604020202020204" pitchFamily="34" charset="0"/>
              </a:rPr>
              <a:t>Exhibit B – Part 4 – Providers and Delivery System – Sections 11(a)(4)</a:t>
            </a:r>
          </a:p>
          <a:p>
            <a:pPr marL="461963" indent="-234950"/>
            <a:r>
              <a:rPr lang="en-US" sz="2400" b="1" dirty="0">
                <a:solidFill>
                  <a:srgbClr val="E85318"/>
                </a:solidFill>
                <a:latin typeface="Arial" panose="020B0604020202020204" pitchFamily="34" charset="0"/>
                <a:ea typeface="+mj-ea"/>
                <a:cs typeface="Arial" panose="020B0604020202020204" pitchFamily="34" charset="0"/>
              </a:rPr>
              <a:t>Current State: </a:t>
            </a:r>
            <a:r>
              <a:rPr lang="en-US" sz="2400" dirty="0">
                <a:solidFill>
                  <a:srgbClr val="005595"/>
                </a:solidFill>
                <a:latin typeface="Arial" panose="020B0604020202020204" pitchFamily="34" charset="0"/>
                <a:ea typeface="+mj-ea"/>
                <a:cs typeface="Arial" panose="020B0604020202020204" pitchFamily="34" charset="0"/>
              </a:rPr>
              <a:t>However, CCO contract appears to authorize substituting non-Medicare readiness reviews in a different section. </a:t>
            </a:r>
            <a:r>
              <a:rPr lang="en-US" sz="2400" i="1" dirty="0">
                <a:solidFill>
                  <a:srgbClr val="005595"/>
                </a:solidFill>
                <a:latin typeface="Arial" panose="020B0604020202020204" pitchFamily="34" charset="0"/>
                <a:ea typeface="+mj-ea"/>
                <a:cs typeface="Arial" panose="020B0604020202020204" pitchFamily="34" charset="0"/>
              </a:rPr>
              <a:t>Exhibit B – Part 4 – Providers and Delivery System – Sections 11(a)(8)(e)(i).</a:t>
            </a:r>
          </a:p>
          <a:p>
            <a:pPr marL="461963" indent="-234950"/>
            <a:r>
              <a:rPr lang="en-US" sz="2400" b="1" dirty="0">
                <a:solidFill>
                  <a:srgbClr val="E85318"/>
                </a:solidFill>
                <a:latin typeface="Arial" panose="020B0604020202020204" pitchFamily="34" charset="0"/>
                <a:ea typeface="+mj-ea"/>
                <a:cs typeface="Arial" panose="020B0604020202020204" pitchFamily="34" charset="0"/>
              </a:rPr>
              <a:t>Current State: </a:t>
            </a:r>
            <a:r>
              <a:rPr lang="en-US" sz="2400" dirty="0">
                <a:solidFill>
                  <a:srgbClr val="005595"/>
                </a:solidFill>
                <a:latin typeface="Arial" panose="020B0604020202020204" pitchFamily="34" charset="0"/>
                <a:ea typeface="+mj-ea"/>
                <a:cs typeface="Arial" panose="020B0604020202020204" pitchFamily="34" charset="0"/>
              </a:rPr>
              <a:t>HSAG informed </a:t>
            </a:r>
            <a:r>
              <a:rPr lang="en-US" sz="2400" dirty="0" err="1">
                <a:solidFill>
                  <a:srgbClr val="005595"/>
                </a:solidFill>
                <a:latin typeface="Arial" panose="020B0604020202020204" pitchFamily="34" charset="0"/>
                <a:ea typeface="+mj-ea"/>
                <a:cs typeface="Arial" panose="020B0604020202020204" pitchFamily="34" charset="0"/>
              </a:rPr>
              <a:t>CareOregon</a:t>
            </a:r>
            <a:r>
              <a:rPr lang="en-US" sz="2400" dirty="0">
                <a:solidFill>
                  <a:srgbClr val="005595"/>
                </a:solidFill>
                <a:latin typeface="Arial" panose="020B0604020202020204" pitchFamily="34" charset="0"/>
                <a:ea typeface="+mj-ea"/>
                <a:cs typeface="Arial" panose="020B0604020202020204" pitchFamily="34" charset="0"/>
              </a:rPr>
              <a:t> last year as part of the CMR audit that, per OHA, prior readiness reviews could be accepted but only if operating under the same contract. </a:t>
            </a:r>
          </a:p>
          <a:p>
            <a:endParaRPr lang="en-US" dirty="0"/>
          </a:p>
        </p:txBody>
      </p:sp>
    </p:spTree>
    <p:extLst>
      <p:ext uri="{BB962C8B-B14F-4D97-AF65-F5344CB8AC3E}">
        <p14:creationId xmlns:p14="http://schemas.microsoft.com/office/powerpoint/2010/main" val="513587737"/>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B5FE5-21B6-4B08-A2D8-98B1B4DA1A2A}"/>
              </a:ext>
            </a:extLst>
          </p:cNvPr>
          <p:cNvSpPr>
            <a:spLocks noGrp="1"/>
          </p:cNvSpPr>
          <p:nvPr>
            <p:ph type="title"/>
          </p:nvPr>
        </p:nvSpPr>
        <p:spPr>
          <a:xfrm>
            <a:off x="838200" y="608965"/>
            <a:ext cx="10515600" cy="1359172"/>
          </a:xfrm>
        </p:spPr>
        <p:txBody>
          <a:bodyPr>
            <a:normAutofit/>
          </a:bodyPr>
          <a:lstStyle/>
          <a:p>
            <a:r>
              <a:rPr lang="en-US" sz="3200" b="1" dirty="0">
                <a:solidFill>
                  <a:srgbClr val="005595"/>
                </a:solidFill>
                <a:latin typeface="Arial" panose="020B0604020202020204" pitchFamily="34" charset="0"/>
                <a:cs typeface="Arial" panose="020B0604020202020204" pitchFamily="34" charset="0"/>
              </a:rPr>
              <a:t>Removing Readiness Review Redundancy </a:t>
            </a:r>
          </a:p>
        </p:txBody>
      </p:sp>
      <p:sp>
        <p:nvSpPr>
          <p:cNvPr id="3" name="Content Placeholder 2">
            <a:extLst>
              <a:ext uri="{FF2B5EF4-FFF2-40B4-BE49-F238E27FC236}">
                <a16:creationId xmlns:a16="http://schemas.microsoft.com/office/drawing/2014/main" id="{F79B541C-0FF9-43DB-A1FF-8CB178FC2AB5}"/>
              </a:ext>
            </a:extLst>
          </p:cNvPr>
          <p:cNvSpPr>
            <a:spLocks noGrp="1"/>
          </p:cNvSpPr>
          <p:nvPr>
            <p:ph idx="1"/>
          </p:nvPr>
        </p:nvSpPr>
        <p:spPr/>
        <p:txBody>
          <a:bodyPr>
            <a:normAutofit/>
          </a:bodyPr>
          <a:lstStyle/>
          <a:p>
            <a:pPr marL="461963" indent="-234950"/>
            <a:r>
              <a:rPr lang="en-US" sz="2400" b="1" dirty="0">
                <a:solidFill>
                  <a:srgbClr val="E85318"/>
                </a:solidFill>
                <a:latin typeface="Arial" panose="020B0604020202020204" pitchFamily="34" charset="0"/>
                <a:ea typeface="+mj-ea"/>
                <a:cs typeface="Arial" panose="020B0604020202020204" pitchFamily="34" charset="0"/>
              </a:rPr>
              <a:t>Proposed State: </a:t>
            </a:r>
            <a:r>
              <a:rPr lang="en-US" sz="2400" dirty="0">
                <a:solidFill>
                  <a:srgbClr val="005595"/>
                </a:solidFill>
                <a:latin typeface="Arial" panose="020B0604020202020204" pitchFamily="34" charset="0"/>
                <a:ea typeface="+mj-ea"/>
                <a:cs typeface="Arial" panose="020B0604020202020204" pitchFamily="34" charset="0"/>
              </a:rPr>
              <a:t>CCO Contract sections would be brought into alignment to clarify that both prior Medicare and Medicaid readiness reviews can satisfy the readiness review requirement, assuming scope of work/requirements is materially the same.</a:t>
            </a:r>
          </a:p>
          <a:p>
            <a:pPr marL="461963" indent="-234950"/>
            <a:r>
              <a:rPr lang="en-US" sz="2400" b="1" dirty="0">
                <a:solidFill>
                  <a:srgbClr val="E85318"/>
                </a:solidFill>
                <a:latin typeface="Arial" panose="020B0604020202020204" pitchFamily="34" charset="0"/>
                <a:ea typeface="+mj-ea"/>
                <a:cs typeface="Arial" panose="020B0604020202020204" pitchFamily="34" charset="0"/>
              </a:rPr>
              <a:t>Proposed State: </a:t>
            </a:r>
            <a:r>
              <a:rPr lang="en-US" sz="2400" dirty="0">
                <a:solidFill>
                  <a:srgbClr val="005595"/>
                </a:solidFill>
                <a:latin typeface="Arial" panose="020B0604020202020204" pitchFamily="34" charset="0"/>
                <a:ea typeface="+mj-ea"/>
                <a:cs typeface="Arial" panose="020B0604020202020204" pitchFamily="34" charset="0"/>
              </a:rPr>
              <a:t>CCO Contract would broaden the types of prior reviews that can be used to include compliance reviews.</a:t>
            </a:r>
          </a:p>
          <a:p>
            <a:pPr marL="461963" indent="-234950"/>
            <a:r>
              <a:rPr lang="en-US" sz="2400" b="1" dirty="0">
                <a:solidFill>
                  <a:srgbClr val="E85318"/>
                </a:solidFill>
                <a:latin typeface="Arial" panose="020B0604020202020204" pitchFamily="34" charset="0"/>
                <a:ea typeface="+mj-ea"/>
                <a:cs typeface="Arial" panose="020B0604020202020204" pitchFamily="34" charset="0"/>
              </a:rPr>
              <a:t>Proposed State: </a:t>
            </a:r>
            <a:r>
              <a:rPr lang="en-US" sz="2400" dirty="0">
                <a:solidFill>
                  <a:srgbClr val="005595"/>
                </a:solidFill>
                <a:latin typeface="Arial" panose="020B0604020202020204" pitchFamily="34" charset="0"/>
                <a:ea typeface="+mj-ea"/>
                <a:cs typeface="Arial" panose="020B0604020202020204" pitchFamily="34" charset="0"/>
              </a:rPr>
              <a:t>CCO Contract would allow prior reviews to satisfy readiness review requirement even if a new agreement is signed, as long as the work is materially the same.</a:t>
            </a:r>
          </a:p>
          <a:p>
            <a:endParaRPr lang="en-US" dirty="0"/>
          </a:p>
        </p:txBody>
      </p:sp>
    </p:spTree>
    <p:extLst>
      <p:ext uri="{BB962C8B-B14F-4D97-AF65-F5344CB8AC3E}">
        <p14:creationId xmlns:p14="http://schemas.microsoft.com/office/powerpoint/2010/main" val="3085817929"/>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1_OHATheme2021">
  <a:themeElements>
    <a:clrScheme name="Custom 1">
      <a:dk1>
        <a:srgbClr val="6A5F5E"/>
      </a:dk1>
      <a:lt1>
        <a:sysClr val="window" lastClr="FFFFFF"/>
      </a:lt1>
      <a:dk2>
        <a:srgbClr val="1E194D"/>
      </a:dk2>
      <a:lt2>
        <a:srgbClr val="E7E6E6"/>
      </a:lt2>
      <a:accent1>
        <a:srgbClr val="1F497D"/>
      </a:accent1>
      <a:accent2>
        <a:srgbClr val="7DA830"/>
      </a:accent2>
      <a:accent3>
        <a:srgbClr val="E1821B"/>
      </a:accent3>
      <a:accent4>
        <a:srgbClr val="0078A2"/>
      </a:accent4>
      <a:accent5>
        <a:srgbClr val="A01C3F"/>
      </a:accent5>
      <a:accent6>
        <a:srgbClr val="536D60"/>
      </a:accent6>
      <a:hlink>
        <a:srgbClr val="0078A2"/>
      </a:hlink>
      <a:folHlink>
        <a:srgbClr val="536D60"/>
      </a:folHlink>
    </a:clrScheme>
    <a:fontScheme name="OHA-1">
      <a:majorFont>
        <a:latin typeface="Franklin Gothic Demi"/>
        <a:ea typeface=""/>
        <a:cs typeface=""/>
      </a:majorFont>
      <a:minorFont>
        <a:latin typeface="Franklin Gothic Medium C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HATheme2021" id="{BF271007-FAA1-4159-88FC-BDC592C08DD2}" vid="{229BD836-02F1-4099-A634-A2AE94EE327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1">
    <a:dk1>
      <a:srgbClr val="6A5F5E"/>
    </a:dk1>
    <a:lt1>
      <a:sysClr val="window" lastClr="FFFFFF"/>
    </a:lt1>
    <a:dk2>
      <a:srgbClr val="1E194D"/>
    </a:dk2>
    <a:lt2>
      <a:srgbClr val="E7E6E6"/>
    </a:lt2>
    <a:accent1>
      <a:srgbClr val="1F497D"/>
    </a:accent1>
    <a:accent2>
      <a:srgbClr val="7DA830"/>
    </a:accent2>
    <a:accent3>
      <a:srgbClr val="E1821B"/>
    </a:accent3>
    <a:accent4>
      <a:srgbClr val="0078A2"/>
    </a:accent4>
    <a:accent5>
      <a:srgbClr val="A01C3F"/>
    </a:accent5>
    <a:accent6>
      <a:srgbClr val="536D60"/>
    </a:accent6>
    <a:hlink>
      <a:srgbClr val="0078A2"/>
    </a:hlink>
    <a:folHlink>
      <a:srgbClr val="536D60"/>
    </a:folHlink>
  </a:clrScheme>
</a:themeOverride>
</file>

<file path=ppt/theme/themeOverride10.xml><?xml version="1.0" encoding="utf-8"?>
<a:themeOverride xmlns:a="http://schemas.openxmlformats.org/drawingml/2006/main">
  <a:clrScheme name="Custom 1">
    <a:dk1>
      <a:srgbClr val="6A5F5E"/>
    </a:dk1>
    <a:lt1>
      <a:sysClr val="window" lastClr="FFFFFF"/>
    </a:lt1>
    <a:dk2>
      <a:srgbClr val="1E194D"/>
    </a:dk2>
    <a:lt2>
      <a:srgbClr val="E7E6E6"/>
    </a:lt2>
    <a:accent1>
      <a:srgbClr val="1F497D"/>
    </a:accent1>
    <a:accent2>
      <a:srgbClr val="7DA830"/>
    </a:accent2>
    <a:accent3>
      <a:srgbClr val="E1821B"/>
    </a:accent3>
    <a:accent4>
      <a:srgbClr val="0078A2"/>
    </a:accent4>
    <a:accent5>
      <a:srgbClr val="A01C3F"/>
    </a:accent5>
    <a:accent6>
      <a:srgbClr val="536D60"/>
    </a:accent6>
    <a:hlink>
      <a:srgbClr val="0078A2"/>
    </a:hlink>
    <a:folHlink>
      <a:srgbClr val="536D60"/>
    </a:folHlink>
  </a:clrScheme>
</a:themeOverride>
</file>

<file path=ppt/theme/themeOverride11.xml><?xml version="1.0" encoding="utf-8"?>
<a:themeOverride xmlns:a="http://schemas.openxmlformats.org/drawingml/2006/main">
  <a:clrScheme name="Custom 1">
    <a:dk1>
      <a:srgbClr val="6A5F5E"/>
    </a:dk1>
    <a:lt1>
      <a:sysClr val="window" lastClr="FFFFFF"/>
    </a:lt1>
    <a:dk2>
      <a:srgbClr val="1E194D"/>
    </a:dk2>
    <a:lt2>
      <a:srgbClr val="E7E6E6"/>
    </a:lt2>
    <a:accent1>
      <a:srgbClr val="1F497D"/>
    </a:accent1>
    <a:accent2>
      <a:srgbClr val="7DA830"/>
    </a:accent2>
    <a:accent3>
      <a:srgbClr val="E1821B"/>
    </a:accent3>
    <a:accent4>
      <a:srgbClr val="0078A2"/>
    </a:accent4>
    <a:accent5>
      <a:srgbClr val="A01C3F"/>
    </a:accent5>
    <a:accent6>
      <a:srgbClr val="536D60"/>
    </a:accent6>
    <a:hlink>
      <a:srgbClr val="0078A2"/>
    </a:hlink>
    <a:folHlink>
      <a:srgbClr val="536D60"/>
    </a:folHlink>
  </a:clrScheme>
</a:themeOverride>
</file>

<file path=ppt/theme/themeOverride2.xml><?xml version="1.0" encoding="utf-8"?>
<a:themeOverride xmlns:a="http://schemas.openxmlformats.org/drawingml/2006/main">
  <a:clrScheme name="Custom 1">
    <a:dk1>
      <a:srgbClr val="6A5F5E"/>
    </a:dk1>
    <a:lt1>
      <a:sysClr val="window" lastClr="FFFFFF"/>
    </a:lt1>
    <a:dk2>
      <a:srgbClr val="1E194D"/>
    </a:dk2>
    <a:lt2>
      <a:srgbClr val="E7E6E6"/>
    </a:lt2>
    <a:accent1>
      <a:srgbClr val="1F497D"/>
    </a:accent1>
    <a:accent2>
      <a:srgbClr val="7DA830"/>
    </a:accent2>
    <a:accent3>
      <a:srgbClr val="E1821B"/>
    </a:accent3>
    <a:accent4>
      <a:srgbClr val="0078A2"/>
    </a:accent4>
    <a:accent5>
      <a:srgbClr val="A01C3F"/>
    </a:accent5>
    <a:accent6>
      <a:srgbClr val="536D60"/>
    </a:accent6>
    <a:hlink>
      <a:srgbClr val="0078A2"/>
    </a:hlink>
    <a:folHlink>
      <a:srgbClr val="536D60"/>
    </a:folHlink>
  </a:clrScheme>
</a:themeOverride>
</file>

<file path=ppt/theme/themeOverride3.xml><?xml version="1.0" encoding="utf-8"?>
<a:themeOverride xmlns:a="http://schemas.openxmlformats.org/drawingml/2006/main">
  <a:clrScheme name="Custom 1">
    <a:dk1>
      <a:srgbClr val="6A5F5E"/>
    </a:dk1>
    <a:lt1>
      <a:sysClr val="window" lastClr="FFFFFF"/>
    </a:lt1>
    <a:dk2>
      <a:srgbClr val="1E194D"/>
    </a:dk2>
    <a:lt2>
      <a:srgbClr val="E7E6E6"/>
    </a:lt2>
    <a:accent1>
      <a:srgbClr val="1F497D"/>
    </a:accent1>
    <a:accent2>
      <a:srgbClr val="7DA830"/>
    </a:accent2>
    <a:accent3>
      <a:srgbClr val="E1821B"/>
    </a:accent3>
    <a:accent4>
      <a:srgbClr val="0078A2"/>
    </a:accent4>
    <a:accent5>
      <a:srgbClr val="A01C3F"/>
    </a:accent5>
    <a:accent6>
      <a:srgbClr val="536D60"/>
    </a:accent6>
    <a:hlink>
      <a:srgbClr val="0078A2"/>
    </a:hlink>
    <a:folHlink>
      <a:srgbClr val="536D60"/>
    </a:folHlink>
  </a:clrScheme>
</a:themeOverride>
</file>

<file path=ppt/theme/themeOverride4.xml><?xml version="1.0" encoding="utf-8"?>
<a:themeOverride xmlns:a="http://schemas.openxmlformats.org/drawingml/2006/main">
  <a:clrScheme name="Custom 1">
    <a:dk1>
      <a:srgbClr val="6A5F5E"/>
    </a:dk1>
    <a:lt1>
      <a:sysClr val="window" lastClr="FFFFFF"/>
    </a:lt1>
    <a:dk2>
      <a:srgbClr val="1E194D"/>
    </a:dk2>
    <a:lt2>
      <a:srgbClr val="E7E6E6"/>
    </a:lt2>
    <a:accent1>
      <a:srgbClr val="1F497D"/>
    </a:accent1>
    <a:accent2>
      <a:srgbClr val="7DA830"/>
    </a:accent2>
    <a:accent3>
      <a:srgbClr val="E1821B"/>
    </a:accent3>
    <a:accent4>
      <a:srgbClr val="0078A2"/>
    </a:accent4>
    <a:accent5>
      <a:srgbClr val="A01C3F"/>
    </a:accent5>
    <a:accent6>
      <a:srgbClr val="536D60"/>
    </a:accent6>
    <a:hlink>
      <a:srgbClr val="0078A2"/>
    </a:hlink>
    <a:folHlink>
      <a:srgbClr val="536D60"/>
    </a:folHlink>
  </a:clrScheme>
</a:themeOverride>
</file>

<file path=ppt/theme/themeOverride5.xml><?xml version="1.0" encoding="utf-8"?>
<a:themeOverride xmlns:a="http://schemas.openxmlformats.org/drawingml/2006/main">
  <a:clrScheme name="Custom 1">
    <a:dk1>
      <a:srgbClr val="6A5F5E"/>
    </a:dk1>
    <a:lt1>
      <a:sysClr val="window" lastClr="FFFFFF"/>
    </a:lt1>
    <a:dk2>
      <a:srgbClr val="1E194D"/>
    </a:dk2>
    <a:lt2>
      <a:srgbClr val="E7E6E6"/>
    </a:lt2>
    <a:accent1>
      <a:srgbClr val="1F497D"/>
    </a:accent1>
    <a:accent2>
      <a:srgbClr val="7DA830"/>
    </a:accent2>
    <a:accent3>
      <a:srgbClr val="E1821B"/>
    </a:accent3>
    <a:accent4>
      <a:srgbClr val="0078A2"/>
    </a:accent4>
    <a:accent5>
      <a:srgbClr val="A01C3F"/>
    </a:accent5>
    <a:accent6>
      <a:srgbClr val="536D60"/>
    </a:accent6>
    <a:hlink>
      <a:srgbClr val="0078A2"/>
    </a:hlink>
    <a:folHlink>
      <a:srgbClr val="536D60"/>
    </a:folHlink>
  </a:clrScheme>
</a:themeOverride>
</file>

<file path=ppt/theme/themeOverride6.xml><?xml version="1.0" encoding="utf-8"?>
<a:themeOverride xmlns:a="http://schemas.openxmlformats.org/drawingml/2006/main">
  <a:clrScheme name="Custom 1">
    <a:dk1>
      <a:srgbClr val="6A5F5E"/>
    </a:dk1>
    <a:lt1>
      <a:sysClr val="window" lastClr="FFFFFF"/>
    </a:lt1>
    <a:dk2>
      <a:srgbClr val="1E194D"/>
    </a:dk2>
    <a:lt2>
      <a:srgbClr val="E7E6E6"/>
    </a:lt2>
    <a:accent1>
      <a:srgbClr val="1F497D"/>
    </a:accent1>
    <a:accent2>
      <a:srgbClr val="7DA830"/>
    </a:accent2>
    <a:accent3>
      <a:srgbClr val="E1821B"/>
    </a:accent3>
    <a:accent4>
      <a:srgbClr val="0078A2"/>
    </a:accent4>
    <a:accent5>
      <a:srgbClr val="A01C3F"/>
    </a:accent5>
    <a:accent6>
      <a:srgbClr val="536D60"/>
    </a:accent6>
    <a:hlink>
      <a:srgbClr val="0078A2"/>
    </a:hlink>
    <a:folHlink>
      <a:srgbClr val="536D60"/>
    </a:folHlink>
  </a:clrScheme>
</a:themeOverride>
</file>

<file path=ppt/theme/themeOverride7.xml><?xml version="1.0" encoding="utf-8"?>
<a:themeOverride xmlns:a="http://schemas.openxmlformats.org/drawingml/2006/main">
  <a:clrScheme name="Custom 1">
    <a:dk1>
      <a:srgbClr val="6A5F5E"/>
    </a:dk1>
    <a:lt1>
      <a:sysClr val="window" lastClr="FFFFFF"/>
    </a:lt1>
    <a:dk2>
      <a:srgbClr val="1E194D"/>
    </a:dk2>
    <a:lt2>
      <a:srgbClr val="E7E6E6"/>
    </a:lt2>
    <a:accent1>
      <a:srgbClr val="1F497D"/>
    </a:accent1>
    <a:accent2>
      <a:srgbClr val="7DA830"/>
    </a:accent2>
    <a:accent3>
      <a:srgbClr val="E1821B"/>
    </a:accent3>
    <a:accent4>
      <a:srgbClr val="0078A2"/>
    </a:accent4>
    <a:accent5>
      <a:srgbClr val="A01C3F"/>
    </a:accent5>
    <a:accent6>
      <a:srgbClr val="536D60"/>
    </a:accent6>
    <a:hlink>
      <a:srgbClr val="0078A2"/>
    </a:hlink>
    <a:folHlink>
      <a:srgbClr val="536D60"/>
    </a:folHlink>
  </a:clrScheme>
</a:themeOverride>
</file>

<file path=ppt/theme/themeOverride8.xml><?xml version="1.0" encoding="utf-8"?>
<a:themeOverride xmlns:a="http://schemas.openxmlformats.org/drawingml/2006/main">
  <a:clrScheme name="Custom 1">
    <a:dk1>
      <a:srgbClr val="6A5F5E"/>
    </a:dk1>
    <a:lt1>
      <a:sysClr val="window" lastClr="FFFFFF"/>
    </a:lt1>
    <a:dk2>
      <a:srgbClr val="1E194D"/>
    </a:dk2>
    <a:lt2>
      <a:srgbClr val="E7E6E6"/>
    </a:lt2>
    <a:accent1>
      <a:srgbClr val="1F497D"/>
    </a:accent1>
    <a:accent2>
      <a:srgbClr val="7DA830"/>
    </a:accent2>
    <a:accent3>
      <a:srgbClr val="E1821B"/>
    </a:accent3>
    <a:accent4>
      <a:srgbClr val="0078A2"/>
    </a:accent4>
    <a:accent5>
      <a:srgbClr val="A01C3F"/>
    </a:accent5>
    <a:accent6>
      <a:srgbClr val="536D60"/>
    </a:accent6>
    <a:hlink>
      <a:srgbClr val="0078A2"/>
    </a:hlink>
    <a:folHlink>
      <a:srgbClr val="536D60"/>
    </a:folHlink>
  </a:clrScheme>
</a:themeOverride>
</file>

<file path=ppt/theme/themeOverride9.xml><?xml version="1.0" encoding="utf-8"?>
<a:themeOverride xmlns:a="http://schemas.openxmlformats.org/drawingml/2006/main">
  <a:clrScheme name="Custom 1">
    <a:dk1>
      <a:srgbClr val="6A5F5E"/>
    </a:dk1>
    <a:lt1>
      <a:sysClr val="window" lastClr="FFFFFF"/>
    </a:lt1>
    <a:dk2>
      <a:srgbClr val="1E194D"/>
    </a:dk2>
    <a:lt2>
      <a:srgbClr val="E7E6E6"/>
    </a:lt2>
    <a:accent1>
      <a:srgbClr val="1F497D"/>
    </a:accent1>
    <a:accent2>
      <a:srgbClr val="7DA830"/>
    </a:accent2>
    <a:accent3>
      <a:srgbClr val="E1821B"/>
    </a:accent3>
    <a:accent4>
      <a:srgbClr val="0078A2"/>
    </a:accent4>
    <a:accent5>
      <a:srgbClr val="A01C3F"/>
    </a:accent5>
    <a:accent6>
      <a:srgbClr val="536D60"/>
    </a:accent6>
    <a:hlink>
      <a:srgbClr val="0078A2"/>
    </a:hlink>
    <a:folHlink>
      <a:srgbClr val="536D6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F4A4F3CEF21EB4DA417A2457E3EE2C3" ma:contentTypeVersion="24" ma:contentTypeDescription="Create a new document." ma:contentTypeScope="" ma:versionID="6b52bfeafb32bc312a2b667cbfac1169">
  <xsd:schema xmlns:xsd="http://www.w3.org/2001/XMLSchema" xmlns:xs="http://www.w3.org/2001/XMLSchema" xmlns:p="http://schemas.microsoft.com/office/2006/metadata/properties" xmlns:ns1="http://schemas.microsoft.com/sharepoint/v3" xmlns:ns2="59da1016-2a1b-4f8a-9768-d7a4932f6f16" xmlns:ns3="01b243c2-5c8b-4031-8087-0947b1044573" targetNamespace="http://schemas.microsoft.com/office/2006/metadata/properties" ma:root="true" ma:fieldsID="c7b74c0288e98df2201259cbd646bc82" ns1:_="" ns2:_="" ns3:_="">
    <xsd:import namespace="http://schemas.microsoft.com/sharepoint/v3"/>
    <xsd:import namespace="59da1016-2a1b-4f8a-9768-d7a4932f6f16"/>
    <xsd:import namespace="01b243c2-5c8b-4031-8087-0947b1044573"/>
    <xsd:element name="properties">
      <xsd:complexType>
        <xsd:sequence>
          <xsd:element name="documentManagement">
            <xsd:complexType>
              <xsd:all>
                <xsd:element ref="ns2:IACategory" minOccurs="0"/>
                <xsd:element ref="ns2:IATopic" minOccurs="0"/>
                <xsd:element ref="ns2:IASubtopic" minOccurs="0"/>
                <xsd:element ref="ns2:DocumentExpirationDate" minOccurs="0"/>
                <xsd:element ref="ns3:Meta_x0020_Description" minOccurs="0"/>
                <xsd:element ref="ns3:Meta_x0020_Keywords" minOccurs="0"/>
                <xsd:element ref="ns1:URL" minOccurs="0"/>
                <xsd:element ref="ns3:Meeting"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URL" ma:index="8" nillable="true" ma:displayName="URL" ma:format="Hyperlink" ma:internalName="URL"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9da1016-2a1b-4f8a-9768-d7a4932f6f16" elementFormDefault="qualified">
    <xsd:import namespace="http://schemas.microsoft.com/office/2006/documentManagement/types"/>
    <xsd:import namespace="http://schemas.microsoft.com/office/infopath/2007/PartnerControls"/>
    <xsd:element name="IACategory" ma:index="2" nillable="true" ma:displayName="IA Category" ma:format="Dropdown" ma:hidden="true" ma:internalName="IACategory" ma:readOnly="false">
      <xsd:simpleType>
        <xsd:restriction base="dms:Choice">
          <xsd:enumeration value="About OHA"/>
          <xsd:enumeration value="Programs and Services"/>
          <xsd:enumeration value="Oregon Health Plan"/>
          <xsd:enumeration value="Health System Reform"/>
          <xsd:enumeration value="Licenses and Certificates"/>
          <xsd:enumeration value="Public Health"/>
        </xsd:restriction>
      </xsd:simpleType>
    </xsd:element>
    <xsd:element name="IATopic" ma:index="3" nillable="true" ma:displayName="IA Topic" ma:format="Dropdown" ma:hidden="true" ma:internalName="IATopic" ma:readOnly="false">
      <xsd:simpleType>
        <xsd:restriction base="dms:Choice">
          <xsd:enumeration value="About OHA - Agency Communications"/>
          <xsd:enumeration value="About OHA - Budget"/>
          <xsd:enumeration value="About OHA - Contacts"/>
          <xsd:enumeration value="About OHA - Grants &amp; Contracts"/>
          <xsd:enumeration value="About OHA - Jobs &amp; Employment"/>
          <xsd:enumeration value="About OHA - Organization"/>
          <xsd:enumeration value="About OHA - Policies"/>
          <xsd:enumeration value="About OHA - Public Meetings"/>
          <xsd:enumeration value="About OHA - Public Records"/>
          <xsd:enumeration value="About OHA - Questions &amp; Comments"/>
          <xsd:enumeration value="About OHA - Reports &amp; Data"/>
          <xsd:enumeration value="About OHA - Rulemaking"/>
          <xsd:enumeration value="Programs and Services - Behavioral Health"/>
          <xsd:enumeration value="Programs and Services - Contacts"/>
          <xsd:enumeration value="Programs and Services - Coordinated Care"/>
          <xsd:enumeration value="Programs and Services - Disease"/>
          <xsd:enumeration value="Programs and Services - Environment"/>
          <xsd:enumeration value="Programs and Services - Health Resources"/>
          <xsd:enumeration value="Programs and Services - OEBB"/>
          <xsd:enumeration value="Programs and Services - Oregon Health Plan"/>
          <xsd:enumeration value="Programs and Services - Oregon State Hospital"/>
          <xsd:enumeration value="Programs and Services - PEBB"/>
          <xsd:enumeration value="Programs and Services - Pharmacy"/>
          <xsd:enumeration value="Programs and Services - Prevention"/>
          <xsd:enumeration value="Programs and Services - Safety"/>
          <xsd:enumeration value="Oregon Health Plan - Agency Communications"/>
          <xsd:enumeration value="Oregon Health Plan - Benefits"/>
          <xsd:enumeration value="Oregon Health Plan - Contacts"/>
          <xsd:enumeration value="Oregon Health Plan - Coordinated Care"/>
          <xsd:enumeration value="Oregon Health Plan - Grants &amp; Contracts"/>
          <xsd:enumeration value="Oregon Health Plan - Health Resources"/>
          <xsd:enumeration value="Oregon Health Plan - Policies"/>
          <xsd:enumeration value="Oregon Health Plan - Providers and Partners"/>
          <xsd:enumeration value="Oregon Health Plan - Public Meetings"/>
          <xsd:enumeration value="Oregon Health Plan - Questions &amp; Comments"/>
          <xsd:enumeration value="Oregon Health Plan - Rule Making"/>
          <xsd:enumeration value="Health System Reform - Agency Communications"/>
          <xsd:enumeration value="Health System Reform - Coordinated Care"/>
          <xsd:enumeration value="Health System Reform - Public Meetings"/>
          <xsd:enumeration value="Health System Reform - Questions &amp; Comments"/>
          <xsd:enumeration value="Health System Reform - Reports &amp; Data"/>
          <xsd:enumeration value="Licenses and Certificates - Certificates"/>
          <xsd:enumeration value="Licenses and Certificates - Contacts"/>
          <xsd:enumeration value="Licenses and Certificates - Licenses"/>
          <xsd:enumeration value="Licenses and Certificates - Vital Records"/>
          <xsd:enumeration value="Public Health - Agency Communications"/>
          <xsd:enumeration value="Public Health - Contacts"/>
          <xsd:enumeration value="Public Health - Disease"/>
          <xsd:enumeration value="Public Health - Environment"/>
          <xsd:enumeration value="Public Health - Health Resources"/>
          <xsd:enumeration value="Public Health - Questions &amp; Comments"/>
          <xsd:enumeration value="Public Health - Prevention"/>
          <xsd:enumeration value="Public Health - Providers and Partners"/>
          <xsd:enumeration value="Public Health - Reports &amp; Data"/>
          <xsd:enumeration value="Public Health - Safety"/>
          <xsd:enumeration value="Public Health - Vital Records"/>
        </xsd:restriction>
      </xsd:simpleType>
    </xsd:element>
    <xsd:element name="IASubtopic" ma:index="4" nillable="true" ma:displayName="IA Subtopic" ma:format="Dropdown" ma:hidden="true" ma:internalName="IASubtopic" ma:readOnly="false">
      <xsd:simpleType>
        <xsd:restriction base="dms:Choice">
          <xsd:enumeration value="Addiction Services - Alcohol"/>
          <xsd:enumeration value="Addiction Services - Drug"/>
          <xsd:enumeration value="Addiction Services - Gambling"/>
          <xsd:enumeration value="Addiction Services - Tobacco"/>
          <xsd:enumeration value="Applications"/>
          <xsd:enumeration value="Benefits - Health Plans"/>
          <xsd:enumeration value="Benefits - OEBB"/>
          <xsd:enumeration value="Benefits - OHP"/>
          <xsd:enumeration value="Benefits - PEBB"/>
          <xsd:enumeration value="Benefits - Retirement"/>
          <xsd:enumeration value="Budget - Agency Summary"/>
          <xsd:enumeration value="Budget - Agency Request (ARB)"/>
          <xsd:enumeration value="Budget - Governors Budget"/>
          <xsd:enumeration value="Budget - Infrastructure"/>
          <xsd:enumeration value="Budget - Legislatively Adopted (LAB)"/>
          <xsd:enumeration value="Budget - Legislative action"/>
          <xsd:enumeration value="Budget - Overview"/>
          <xsd:enumeration value="Budget - Policy Option Package (POP)"/>
          <xsd:enumeration value="Budget - Priorities"/>
          <xsd:enumeration value="Budget - Program"/>
          <xsd:enumeration value="Budget - Reduction"/>
          <xsd:enumeration value="Budget - Strategic funding proposal"/>
          <xsd:enumeration value="Budget - Special report"/>
          <xsd:enumeration value="Budget - Stakeholder meeting"/>
          <xsd:enumeration value="CCO - Contact"/>
          <xsd:enumeration value="CCO - Audited Financial Statement"/>
          <xsd:enumeration value="CCO - Interim Financial Statement"/>
          <xsd:enumeration value="CCO - Internal Financial Statement"/>
          <xsd:enumeration value="Clean Air"/>
          <xsd:enumeration value="Clean Water"/>
          <xsd:enumeration value="Clinics"/>
          <xsd:enumeration value="Commissions"/>
          <xsd:enumeration value="Committee Members"/>
          <xsd:enumeration value="Committees"/>
          <xsd:enumeration value="Crisis Services"/>
          <xsd:enumeration value="Drug Addiction Services"/>
          <xsd:enumeration value="Electronic Health Care Records (EHR)"/>
          <xsd:enumeration value="Emergency Preparedness"/>
          <xsd:enumeration value="Environmental Pollution"/>
          <xsd:enumeration value="Featured Content"/>
          <xsd:enumeration value="Fees"/>
          <xsd:enumeration value="Health Services - Primary Care Home"/>
          <xsd:enumeration value="Health Services - Prioritized list"/>
          <xsd:enumeration value="ICD-10"/>
          <xsd:enumeration value="Immunizations"/>
          <xsd:enumeration value="Legislation - Bills"/>
          <xsd:enumeration value="Legislation - Contact"/>
          <xsd:enumeration value="Legislation - Highlights"/>
          <xsd:enumeration value="Legislation - Session Summary"/>
          <xsd:enumeration value="Materials - Commission"/>
          <xsd:enumeration value="Materials - Committee"/>
          <xsd:enumeration value="Materials - Coverage Guidance"/>
          <xsd:enumeration value="Materials - Evidence-based Guidelines"/>
          <xsd:enumeration value="Materials - Health care plan details"/>
          <xsd:enumeration value="Materials - Health care plan overview"/>
          <xsd:enumeration value="Materials - Meeting Document"/>
          <xsd:enumeration value="Materials - Meeting Recording"/>
          <xsd:enumeration value="Materials - Meeting Schedule"/>
          <xsd:enumeration value="Materials - Open Enrollment"/>
          <xsd:enumeration value="Materials - Training"/>
          <xsd:enumeration value="Materials - Webinar"/>
          <xsd:enumeration value="Materials - Workgroup"/>
          <xsd:enumeration value="Medical Marijuana (OMMP)"/>
          <xsd:enumeration value="Medical Services"/>
          <xsd:enumeration value="Meeting Document"/>
          <xsd:enumeration value="Meeting Schedule"/>
          <xsd:enumeration value="Mental Health Services"/>
          <xsd:enumeration value="Metrics - Behavioral Health"/>
          <xsd:enumeration value="Metrics - CCO"/>
          <xsd:enumeration value="Metrics - Demographics"/>
          <xsd:enumeration value="Metrics - Hospital Performance"/>
          <xsd:enumeration value="Metrics - Incentive"/>
          <xsd:enumeration value="Metrics - Measures and Outcomes Tracking (MOTS)"/>
          <xsd:enumeration value="Metrics - ONE Eligibility system"/>
          <xsd:enumeration value="Metrics - Prevention"/>
          <xsd:enumeration value="Metrics - Rural health"/>
          <xsd:enumeration value="Metrics - State-Wide"/>
          <xsd:enumeration value="News Letter"/>
          <xsd:enumeration value="News Release"/>
          <xsd:enumeration value="OHP - Medicaid Waiver"/>
          <xsd:enumeration value="OHP - Provider Announcement"/>
          <xsd:enumeration value="OHP - Provider Rates"/>
          <xsd:enumeration value="Preferred Drug List"/>
          <xsd:enumeration value="Prescription Drugs - Monitoring"/>
          <xsd:enumeration value="Prescription Drugs - Preferred List"/>
          <xsd:enumeration value="Prescription Drugs - Subsidy"/>
          <xsd:enumeration value="Prescription Drugs Subsidy"/>
          <xsd:enumeration value="Technical Assistance"/>
          <xsd:enumeration value="Training"/>
          <xsd:enumeration value="Vital Statistics - Birth Certificate"/>
          <xsd:enumeration value="Vital Statistics - Certificate Death"/>
          <xsd:enumeration value="Vital Statistics - Data Use Requests"/>
          <xsd:enumeration value="Vital Statistics - Divorce Data"/>
          <xsd:enumeration value="Vital Statistics - Domestic Partnership Data"/>
          <xsd:enumeration value="Vital Statistics - Fetal Death Data"/>
          <xsd:enumeration value="Vital Statistics - Marriage Data"/>
          <xsd:enumeration value="Vital Statistics - Teen Pregnancy Data"/>
          <xsd:enumeration value="Wellness - Exercise"/>
          <xsd:enumeration value="Wellness - HEM"/>
          <xsd:enumeration value="Wellness - Intervention"/>
          <xsd:enumeration value="Wellness - Pain Management"/>
          <xsd:enumeration value="Wellness - Reproductive Health"/>
          <xsd:enumeration value="Wellness - Stress Relief"/>
        </xsd:restriction>
      </xsd:simpleType>
    </xsd:element>
    <xsd:element name="DocumentExpirationDate" ma:index="5" nillable="true" ma:displayName="Document Expiration Date" ma:format="DateOnly" ma:hidden="true" ma:internalName="DocumentExpirationDate" ma:readOnly="false">
      <xsd:simpleType>
        <xsd:restriction base="dms:DateTime"/>
      </xsd:simple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1b243c2-5c8b-4031-8087-0947b1044573" elementFormDefault="qualified">
    <xsd:import namespace="http://schemas.microsoft.com/office/2006/documentManagement/types"/>
    <xsd:import namespace="http://schemas.microsoft.com/office/infopath/2007/PartnerControls"/>
    <xsd:element name="Meta_x0020_Description" ma:index="6" nillable="true" ma:displayName="Meta Description" ma:hidden="true" ma:internalName="Meta_x0020_Description" ma:readOnly="false">
      <xsd:simpleType>
        <xsd:restriction base="dms:Text"/>
      </xsd:simpleType>
    </xsd:element>
    <xsd:element name="Meta_x0020_Keywords" ma:index="7" nillable="true" ma:displayName="Meta Keywords" ma:hidden="true" ma:internalName="Meta_x0020_Keywords" ma:readOnly="false">
      <xsd:simpleType>
        <xsd:restriction base="dms:Text"/>
      </xsd:simpleType>
    </xsd:element>
    <xsd:element name="Meeting" ma:index="15" nillable="true" ma:displayName="Meeting" ma:list="{c8b786ae-b50f-43da-9422-a51c35dd6a72}" ma:internalName="Meeting" ma:readOnly="false" ma:showField="Meeting_x0020_Lookup_x0020_Refer">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0" ma:displayName="Content Type"/>
        <xsd:element ref="dc:title"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ACategory xmlns="59da1016-2a1b-4f8a-9768-d7a4932f6f16" xsi:nil="true"/>
    <DocumentExpirationDate xmlns="59da1016-2a1b-4f8a-9768-d7a4932f6f16" xsi:nil="true"/>
    <IATopic xmlns="59da1016-2a1b-4f8a-9768-d7a4932f6f16" xsi:nil="true"/>
    <Meta_x0020_Description xmlns="01b243c2-5c8b-4031-8087-0947b1044573" xsi:nil="true"/>
    <IASubtopic xmlns="59da1016-2a1b-4f8a-9768-d7a4932f6f16" xsi:nil="true"/>
    <URL xmlns="http://schemas.microsoft.com/sharepoint/v3">
      <Url xsi:nil="true"/>
      <Description xsi:nil="true"/>
    </URL>
    <Meeting xmlns="01b243c2-5c8b-4031-8087-0947b1044573">35</Meeting>
    <Meta_x0020_Keywords xmlns="01b243c2-5c8b-4031-8087-0947b1044573" xsi:nil="true"/>
  </documentManagement>
</p:properties>
</file>

<file path=customXml/itemProps1.xml><?xml version="1.0" encoding="utf-8"?>
<ds:datastoreItem xmlns:ds="http://schemas.openxmlformats.org/officeDocument/2006/customXml" ds:itemID="{E6353F0F-9E77-429B-AAF0-6D3DFB985AE5}"/>
</file>

<file path=customXml/itemProps2.xml><?xml version="1.0" encoding="utf-8"?>
<ds:datastoreItem xmlns:ds="http://schemas.openxmlformats.org/officeDocument/2006/customXml" ds:itemID="{ED818C55-01BA-4267-A86E-6029E154CD18}">
  <ds:schemaRefs>
    <ds:schemaRef ds:uri="http://schemas.microsoft.com/sharepoint/v3/contenttype/forms"/>
  </ds:schemaRefs>
</ds:datastoreItem>
</file>

<file path=customXml/itemProps3.xml><?xml version="1.0" encoding="utf-8"?>
<ds:datastoreItem xmlns:ds="http://schemas.openxmlformats.org/officeDocument/2006/customXml" ds:itemID="{09ED59DA-5E5C-466D-8E50-BF4E9E8B9234}">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9f287dfc-1abe-452c-9176-2639bf2d86a3"/>
    <ds:schemaRef ds:uri="http://purl.org/dc/terms/"/>
    <ds:schemaRef ds:uri="http://schemas.openxmlformats.org/package/2006/metadata/core-properties"/>
    <ds:schemaRef ds:uri="http://purl.org/dc/dcmitype/"/>
    <ds:schemaRef ds:uri="676cb3b1-450e-451f-a8cd-490bb018a39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205</TotalTime>
  <Words>1010</Words>
  <Application>Microsoft Office PowerPoint</Application>
  <PresentationFormat>Widescreen</PresentationFormat>
  <Paragraphs>113</Paragraphs>
  <Slides>15</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Arial</vt:lpstr>
      <vt:lpstr>Calibri</vt:lpstr>
      <vt:lpstr>Cambria</vt:lpstr>
      <vt:lpstr>Courier New</vt:lpstr>
      <vt:lpstr>Franklin Gothic Demi</vt:lpstr>
      <vt:lpstr>Franklin Gothic Medium Cond</vt:lpstr>
      <vt:lpstr>Symbol</vt:lpstr>
      <vt:lpstr>Times</vt:lpstr>
      <vt:lpstr>1_OHATheme2021</vt:lpstr>
      <vt:lpstr>PowerPoint Presentation</vt:lpstr>
      <vt:lpstr>Agenda</vt:lpstr>
      <vt:lpstr>PowerPoint Presentation</vt:lpstr>
      <vt:lpstr>PowerPoint Presentation</vt:lpstr>
      <vt:lpstr>Risk-Based Subcontractor Auditing </vt:lpstr>
      <vt:lpstr>Risk-Based Subcontractor Auditing </vt:lpstr>
      <vt:lpstr>Risk-Based Subcontractor Auditing </vt:lpstr>
      <vt:lpstr>Removing Readiness Review Redundancy </vt:lpstr>
      <vt:lpstr>Removing Readiness Review Redundancy </vt:lpstr>
      <vt:lpstr>Removing Readiness Review Redundancy </vt:lpstr>
      <vt:lpstr>PowerPoint Presentation</vt:lpstr>
      <vt:lpstr>PowerPoint Presentation</vt:lpstr>
      <vt:lpstr>PowerPoint Presentation</vt:lpstr>
      <vt:lpstr>PowerPoint Presentation</vt:lpstr>
      <vt:lpstr>PowerPoint Presentation</vt:lpstr>
    </vt:vector>
  </TitlesOfParts>
  <Company>Myers and Stauffer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Contracts and Compliance Agenda March 2022</dc:title>
  <dc:creator>Catherine Snider</dc:creator>
  <cp:lastModifiedBy>Kaiser Ann T</cp:lastModifiedBy>
  <cp:revision>36</cp:revision>
  <dcterms:created xsi:type="dcterms:W3CDTF">2021-07-20T21:31:40Z</dcterms:created>
  <dcterms:modified xsi:type="dcterms:W3CDTF">2022-03-18T22:17:26Z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0x0101004F4A4F3CEF21EB4DA417A2457E3EE2C3</vt:lpwstr>
  </property>
</Properties>
</file>