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sldIdLst>
    <p:sldId id="256" r:id="rId2"/>
    <p:sldId id="258" r:id="rId3"/>
    <p:sldId id="262" r:id="rId4"/>
    <p:sldId id="270" r:id="rId5"/>
    <p:sldId id="266" r:id="rId6"/>
    <p:sldId id="272" r:id="rId7"/>
    <p:sldId id="271" r:id="rId8"/>
    <p:sldId id="267" r:id="rId9"/>
    <p:sldId id="265"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B7E67C-EC52-09F9-A5B8-9362C4818B72}" name="Jacob (Jake) Tarrence (he/him)" initials="J(T(" userId="S::Jacob.Tarrence@oha.oregon.gov::759dc401-40b5-49f3-9df0-b42da245f7a2" providerId="AD"/>
  <p188:author id="{8E44D9F2-7B6B-F659-864A-AD2E958A65B7}" name="Hampton Karen" initials="KH" userId="Hampton Karen"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595"/>
    <a:srgbClr val="AEB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2" autoAdjust="0"/>
    <p:restoredTop sz="86604" autoAdjust="0"/>
  </p:normalViewPr>
  <p:slideViewPr>
    <p:cSldViewPr>
      <p:cViewPr varScale="1">
        <p:scale>
          <a:sx n="95" d="100"/>
          <a:sy n="95" d="100"/>
        </p:scale>
        <p:origin x="19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00C26-8E78-4968-A33D-3891D320314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OHA is specifying the specific questions and potential responses, it is important data submitted are the direct responses of members</a:t>
            </a:r>
          </a:p>
        </p:txBody>
      </p:sp>
      <p:sp>
        <p:nvSpPr>
          <p:cNvPr id="4" name="Slide Number Placeholder 3"/>
          <p:cNvSpPr>
            <a:spLocks noGrp="1"/>
          </p:cNvSpPr>
          <p:nvPr>
            <p:ph type="sldNum" sz="quarter" idx="5"/>
          </p:nvPr>
        </p:nvSpPr>
        <p:spPr/>
        <p:txBody>
          <a:bodyPr/>
          <a:lstStyle/>
          <a:p>
            <a:fld id="{BBE00C26-8E78-4968-A33D-3891D3203149}" type="slidenum">
              <a:rPr lang="en-US" smtClean="0"/>
              <a:pPr/>
              <a:t>4</a:t>
            </a:fld>
            <a:endParaRPr lang="en-US"/>
          </a:p>
        </p:txBody>
      </p:sp>
    </p:spTree>
    <p:extLst>
      <p:ext uri="{BB962C8B-B14F-4D97-AF65-F5344CB8AC3E}">
        <p14:creationId xmlns:p14="http://schemas.microsoft.com/office/powerpoint/2010/main" val="100337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 to next screen as example, then back to this for any questions</a:t>
            </a:r>
          </a:p>
          <a:p>
            <a:endParaRPr lang="en-US" dirty="0"/>
          </a:p>
          <a:p>
            <a:r>
              <a:rPr lang="en-US" dirty="0"/>
              <a:t>When come back to this screen – so other than a final file layout and reference tables, what do you need from OHA to help this happen</a:t>
            </a:r>
          </a:p>
        </p:txBody>
      </p:sp>
      <p:sp>
        <p:nvSpPr>
          <p:cNvPr id="4" name="Slide Number Placeholder 3"/>
          <p:cNvSpPr>
            <a:spLocks noGrp="1"/>
          </p:cNvSpPr>
          <p:nvPr>
            <p:ph type="sldNum" sz="quarter" idx="5"/>
          </p:nvPr>
        </p:nvSpPr>
        <p:spPr/>
        <p:txBody>
          <a:bodyPr/>
          <a:lstStyle/>
          <a:p>
            <a:fld id="{BBE00C26-8E78-4968-A33D-3891D3203149}" type="slidenum">
              <a:rPr lang="en-US" smtClean="0"/>
              <a:pPr/>
              <a:t>5</a:t>
            </a:fld>
            <a:endParaRPr lang="en-US"/>
          </a:p>
        </p:txBody>
      </p:sp>
    </p:spTree>
    <p:extLst>
      <p:ext uri="{BB962C8B-B14F-4D97-AF65-F5344CB8AC3E}">
        <p14:creationId xmlns:p14="http://schemas.microsoft.com/office/powerpoint/2010/main" val="393125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 to next screen as example, then back to this for any questions</a:t>
            </a:r>
          </a:p>
          <a:p>
            <a:endParaRPr lang="en-US" dirty="0"/>
          </a:p>
          <a:p>
            <a:r>
              <a:rPr lang="en-US" dirty="0"/>
              <a:t>When come back to this screen – so other than a final file layout and reference tables, what do you need from OHA to help this happen</a:t>
            </a:r>
          </a:p>
        </p:txBody>
      </p:sp>
      <p:sp>
        <p:nvSpPr>
          <p:cNvPr id="4" name="Slide Number Placeholder 3"/>
          <p:cNvSpPr>
            <a:spLocks noGrp="1"/>
          </p:cNvSpPr>
          <p:nvPr>
            <p:ph type="sldNum" sz="quarter" idx="5"/>
          </p:nvPr>
        </p:nvSpPr>
        <p:spPr/>
        <p:txBody>
          <a:bodyPr/>
          <a:lstStyle/>
          <a:p>
            <a:fld id="{BBE00C26-8E78-4968-A33D-3891D3203149}" type="slidenum">
              <a:rPr lang="en-US" smtClean="0"/>
              <a:pPr/>
              <a:t>6</a:t>
            </a:fld>
            <a:endParaRPr lang="en-US"/>
          </a:p>
        </p:txBody>
      </p:sp>
    </p:spTree>
    <p:extLst>
      <p:ext uri="{BB962C8B-B14F-4D97-AF65-F5344CB8AC3E}">
        <p14:creationId xmlns:p14="http://schemas.microsoft.com/office/powerpoint/2010/main" val="192133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see, multiple check boxes need to be reported within a field with one option – Other please list – having a separate field as a text literal</a:t>
            </a:r>
          </a:p>
          <a:p>
            <a:endParaRPr lang="en-US" dirty="0"/>
          </a:p>
          <a:p>
            <a:r>
              <a:rPr lang="en-US" dirty="0"/>
              <a:t>Each checkbox is recorded, prior to transfer, as the numeric field value in the appendix look up table</a:t>
            </a:r>
          </a:p>
          <a:p>
            <a:endParaRPr lang="en-US" dirty="0"/>
          </a:p>
          <a:p>
            <a:r>
              <a:rPr lang="en-US" dirty="0"/>
              <a:t>This modification can occur at intake if programming a web site or after receipt, but will be needed prior to data transfer</a:t>
            </a:r>
          </a:p>
        </p:txBody>
      </p:sp>
      <p:sp>
        <p:nvSpPr>
          <p:cNvPr id="4" name="Slide Number Placeholder 3"/>
          <p:cNvSpPr>
            <a:spLocks noGrp="1"/>
          </p:cNvSpPr>
          <p:nvPr>
            <p:ph type="sldNum" sz="quarter" idx="5"/>
          </p:nvPr>
        </p:nvSpPr>
        <p:spPr/>
        <p:txBody>
          <a:bodyPr/>
          <a:lstStyle/>
          <a:p>
            <a:fld id="{BBE00C26-8E78-4968-A33D-3891D3203149}" type="slidenum">
              <a:rPr lang="en-US" smtClean="0"/>
              <a:pPr/>
              <a:t>7</a:t>
            </a:fld>
            <a:endParaRPr lang="en-US"/>
          </a:p>
        </p:txBody>
      </p:sp>
    </p:spTree>
    <p:extLst>
      <p:ext uri="{BB962C8B-B14F-4D97-AF65-F5344CB8AC3E}">
        <p14:creationId xmlns:p14="http://schemas.microsoft.com/office/powerpoint/2010/main" val="270646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E00C26-8E78-4968-A33D-3891D3203149}" type="slidenum">
              <a:rPr lang="en-US" smtClean="0"/>
              <a:pPr/>
              <a:t>9</a:t>
            </a:fld>
            <a:endParaRPr lang="en-US"/>
          </a:p>
        </p:txBody>
      </p:sp>
    </p:spTree>
    <p:extLst>
      <p:ext uri="{BB962C8B-B14F-4D97-AF65-F5344CB8AC3E}">
        <p14:creationId xmlns:p14="http://schemas.microsoft.com/office/powerpoint/2010/main" val="30132942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HAmasterpage_nobackfinal_shared.jpg"/>
          <p:cNvPicPr>
            <a:picLocks noChangeAspect="1"/>
          </p:cNvPicPr>
          <p:nvPr userDrawn="1"/>
        </p:nvPicPr>
        <p:blipFill>
          <a:blip r:embed="rId2" cstate="print"/>
          <a:stretch>
            <a:fillRect/>
          </a:stretch>
        </p:blipFill>
        <p:spPr>
          <a:xfrm>
            <a:off x="2689" y="0"/>
            <a:ext cx="9138621" cy="6858000"/>
          </a:xfrm>
          <a:prstGeom prst="rect">
            <a:avLst/>
          </a:prstGeom>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3A4D164C-97E3-4077-A336-8B3BA028DF35}"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83401412-47C9-4FBE-B950-A30F096D793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E35B1C7C-2FE3-440E-960B-DC336E9D4EC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2693C284-B4DC-451D-807D-F60D65E3CB4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77962D4F-5079-4222-824C-2D2332E0DD5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7B73C464-62F4-41AC-86F0-6F0305D6E9D3}"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1E5BF8-2D8D-486B-87C7-C2DCA0D61843}"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0F3097-2133-4D9E-BC2B-43985C5D995A}"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129712D-99B4-4A1B-A104-7124243888D5}"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620B12F-3AA2-41D6-BCED-9B854066AE1B}"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31" name="Picture 11" descr="Power Point Template PG 2 new sm"/>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8" name="Rectangle 8"/>
          <p:cNvSpPr>
            <a:spLocks noGrp="1" noChangeArrowheads="1"/>
          </p:cNvSpPr>
          <p:nvPr>
            <p:ph type="sldNum" sz="quarter" idx="4"/>
          </p:nvPr>
        </p:nvSpPr>
        <p:spPr bwMode="auto">
          <a:xfrm>
            <a:off x="304800" y="65341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4992160A-B009-4DF0-9663-DC50E3E3959B}" type="slidenum">
              <a:rPr lang="en-US"/>
              <a:pPr/>
              <a:t>‹#›</a:t>
            </a:fld>
            <a:endParaRPr lang="en-US"/>
          </a:p>
        </p:txBody>
      </p:sp>
      <p:sp>
        <p:nvSpPr>
          <p:cNvPr id="5130" name="Rectangle 10"/>
          <p:cNvSpPr>
            <a:spLocks noGrp="1" noChangeArrowheads="1"/>
          </p:cNvSpPr>
          <p:nvPr>
            <p:ph type="ftr" sz="quarter" idx="3"/>
          </p:nvPr>
        </p:nvSpPr>
        <p:spPr bwMode="auto">
          <a:xfrm>
            <a:off x="3124200" y="65341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a:p>
        </p:txBody>
      </p:sp>
      <p:pic>
        <p:nvPicPr>
          <p:cNvPr id="3" name="Picture 2" descr="A picture containing logo&#10;&#10;Description automatically generated">
            <a:extLst>
              <a:ext uri="{FF2B5EF4-FFF2-40B4-BE49-F238E27FC236}">
                <a16:creationId xmlns:a16="http://schemas.microsoft.com/office/drawing/2014/main" id="{C0252017-736A-461D-9226-B3916C4B30A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5857875"/>
            <a:ext cx="1836420" cy="533400"/>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rgbClr val="005595"/>
          </a:solidFill>
          <a:latin typeface="+mj-lt"/>
          <a:ea typeface="+mj-ea"/>
          <a:cs typeface="+mj-cs"/>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mn-lt"/>
          <a:ea typeface="+mn-ea"/>
          <a:cs typeface="+mn-cs"/>
        </a:defRPr>
      </a:lvl1pPr>
      <a:lvl2pPr marL="742950" indent="-285750" algn="l" rtl="0" fontAlgn="base">
        <a:spcBef>
          <a:spcPct val="20000"/>
        </a:spcBef>
        <a:spcAft>
          <a:spcPct val="0"/>
        </a:spcAft>
        <a:buChar char="–"/>
        <a:defRPr>
          <a:solidFill>
            <a:srgbClr val="005595"/>
          </a:solidFill>
          <a:latin typeface="+mn-lt"/>
        </a:defRPr>
      </a:lvl2pPr>
      <a:lvl3pPr marL="1143000" indent="-228600" algn="l" rtl="0" fontAlgn="base">
        <a:spcBef>
          <a:spcPct val="20000"/>
        </a:spcBef>
        <a:spcAft>
          <a:spcPct val="0"/>
        </a:spcAft>
        <a:buChar char="•"/>
        <a:defRPr sz="1600">
          <a:solidFill>
            <a:srgbClr val="005595"/>
          </a:solidFill>
          <a:latin typeface="+mn-lt"/>
        </a:defRPr>
      </a:lvl3pPr>
      <a:lvl4pPr marL="1600200" indent="-228600" algn="l" rtl="0" fontAlgn="base">
        <a:spcBef>
          <a:spcPct val="20000"/>
        </a:spcBef>
        <a:spcAft>
          <a:spcPct val="0"/>
        </a:spcAft>
        <a:buChar char="–"/>
        <a:defRPr sz="1400">
          <a:solidFill>
            <a:srgbClr val="005595"/>
          </a:solidFill>
          <a:latin typeface="+mn-lt"/>
        </a:defRPr>
      </a:lvl4pPr>
      <a:lvl5pPr marL="2057400" indent="-228600" algn="l" rtl="0" fontAlgn="base">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PAC.admin@odhsoha.Orego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regon.gov/oha/HPA/ANALYTICS/Pages/apac-reald-sogi.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oregon.gov/oha/HPA/ANALYTICS/APAC%20Meeting%20Documents/Proposed%20Appendix%20J%20File%20Layout.pdf" TargetMode="External"/><Relationship Id="rId5" Type="http://schemas.openxmlformats.org/officeDocument/2006/relationships/hyperlink" Target="https://www.oregon.gov/oha/HPA/ANALYTICS/APAC%20Meeting%20Documents/Health%20Equity%20Measure_%20Meaningful%20Access%20to%20Health%20Care%20Services.pdf" TargetMode="External"/><Relationship Id="rId4" Type="http://schemas.openxmlformats.org/officeDocument/2006/relationships/hyperlink" Target="https://www.oregon.gov/oha/EI/Pages/Demographic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US" dirty="0"/>
              <a:t>REALD &amp; SOGI and APAC </a:t>
            </a:r>
            <a:br>
              <a:rPr lang="en-US" dirty="0"/>
            </a:br>
            <a:r>
              <a:rPr lang="en-US" dirty="0"/>
              <a:t>discussion group</a:t>
            </a:r>
            <a:br>
              <a:rPr lang="en-US" dirty="0"/>
            </a:br>
            <a:endParaRPr lang="en-US" dirty="0"/>
          </a:p>
        </p:txBody>
      </p:sp>
      <p:sp>
        <p:nvSpPr>
          <p:cNvPr id="8195" name="Rectangle 3"/>
          <p:cNvSpPr>
            <a:spLocks noGrp="1" noChangeArrowheads="1"/>
          </p:cNvSpPr>
          <p:nvPr>
            <p:ph type="subTitle" idx="1"/>
          </p:nvPr>
        </p:nvSpPr>
        <p:spPr/>
        <p:txBody>
          <a:bodyPr/>
          <a:lstStyle/>
          <a:p>
            <a:r>
              <a:rPr lang="en-US" sz="2000" dirty="0"/>
              <a:t>Session 3</a:t>
            </a:r>
          </a:p>
          <a:p>
            <a:r>
              <a:rPr lang="en-US" sz="2000" dirty="0"/>
              <a:t>Building and transferring files to APAC</a:t>
            </a:r>
          </a:p>
          <a:p>
            <a:r>
              <a:rPr lang="en-US" sz="2000" dirty="0"/>
              <a:t>May 21, 2024</a:t>
            </a:r>
          </a:p>
        </p:txBody>
      </p:sp>
      <p:pic>
        <p:nvPicPr>
          <p:cNvPr id="3" name="Picture 2" descr="A picture containing logo&#10;&#10;Description automatically generated">
            <a:extLst>
              <a:ext uri="{FF2B5EF4-FFF2-40B4-BE49-F238E27FC236}">
                <a16:creationId xmlns:a16="http://schemas.microsoft.com/office/drawing/2014/main" id="{698424E8-A9FD-4B3C-B114-F24B3800FD7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5486400"/>
            <a:ext cx="1981200" cy="6041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480D-3DA2-7926-2F08-F2E76B686B6B}"/>
              </a:ext>
            </a:extLst>
          </p:cNvPr>
          <p:cNvSpPr>
            <a:spLocks noGrp="1"/>
          </p:cNvSpPr>
          <p:nvPr>
            <p:ph type="title"/>
          </p:nvPr>
        </p:nvSpPr>
        <p:spPr>
          <a:xfrm>
            <a:off x="533400" y="584668"/>
            <a:ext cx="8229600" cy="4114800"/>
          </a:xfrm>
        </p:spPr>
        <p:txBody>
          <a:bodyPr/>
          <a:lstStyle/>
          <a:p>
            <a:r>
              <a:rPr lang="en-US" dirty="0"/>
              <a:t>Questions, comments or concerns to share today?</a:t>
            </a:r>
            <a:br>
              <a:rPr lang="en-US" dirty="0"/>
            </a:br>
            <a:br>
              <a:rPr lang="en-US" dirty="0"/>
            </a:br>
            <a:br>
              <a:rPr lang="en-US" dirty="0"/>
            </a:br>
            <a:r>
              <a:rPr lang="en-US" dirty="0"/>
              <a:t>Ideas for technical assistance (discussions) after rules and layout final?</a:t>
            </a:r>
          </a:p>
        </p:txBody>
      </p:sp>
      <p:sp>
        <p:nvSpPr>
          <p:cNvPr id="3" name="Content Placeholder 2">
            <a:extLst>
              <a:ext uri="{FF2B5EF4-FFF2-40B4-BE49-F238E27FC236}">
                <a16:creationId xmlns:a16="http://schemas.microsoft.com/office/drawing/2014/main" id="{EF9A1214-DD99-C633-39B2-9973BF59D988}"/>
              </a:ext>
            </a:extLst>
          </p:cNvPr>
          <p:cNvSpPr>
            <a:spLocks noGrp="1"/>
          </p:cNvSpPr>
          <p:nvPr>
            <p:ph idx="1"/>
          </p:nvPr>
        </p:nvSpPr>
        <p:spPr>
          <a:xfrm>
            <a:off x="762000" y="3581400"/>
            <a:ext cx="8229600" cy="990600"/>
          </a:xfrm>
        </p:spPr>
        <p:txBody>
          <a:bodyPr/>
          <a:lstStyle/>
          <a:p>
            <a:endParaRPr lang="en-US"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0D3B43D-C2B2-5D89-5882-570FA2D4F756}"/>
              </a:ext>
            </a:extLst>
          </p:cNvPr>
          <p:cNvSpPr>
            <a:spLocks noGrp="1"/>
          </p:cNvSpPr>
          <p:nvPr>
            <p:ph type="sldNum" sz="quarter" idx="10"/>
          </p:nvPr>
        </p:nvSpPr>
        <p:spPr/>
        <p:txBody>
          <a:bodyPr/>
          <a:lstStyle/>
          <a:p>
            <a:fld id="{E35B1C7C-2FE3-440E-960B-DC336E9D4EC3}" type="slidenum">
              <a:rPr lang="en-US" smtClean="0"/>
              <a:pPr/>
              <a:t>10</a:t>
            </a:fld>
            <a:endParaRPr lang="en-US"/>
          </a:p>
        </p:txBody>
      </p:sp>
      <p:sp>
        <p:nvSpPr>
          <p:cNvPr id="8" name="TextBox 7">
            <a:extLst>
              <a:ext uri="{FF2B5EF4-FFF2-40B4-BE49-F238E27FC236}">
                <a16:creationId xmlns:a16="http://schemas.microsoft.com/office/drawing/2014/main" id="{BA911B0A-17E8-5FFE-B84D-831A4754F793}"/>
              </a:ext>
            </a:extLst>
          </p:cNvPr>
          <p:cNvSpPr txBox="1"/>
          <p:nvPr/>
        </p:nvSpPr>
        <p:spPr>
          <a:xfrm>
            <a:off x="609600" y="5037578"/>
            <a:ext cx="8077200" cy="400110"/>
          </a:xfrm>
          <a:prstGeom prst="rect">
            <a:avLst/>
          </a:prstGeom>
          <a:noFill/>
        </p:spPr>
        <p:txBody>
          <a:bodyPr wrap="square">
            <a:spAutoFit/>
          </a:bodyPr>
          <a:lstStyle/>
          <a:p>
            <a:r>
              <a:rPr lang="en-US" sz="2000" dirty="0">
                <a:solidFill>
                  <a:srgbClr val="005595"/>
                </a:solidFill>
                <a:latin typeface="+mj-lt"/>
                <a:cs typeface="Arial" panose="020B0604020202020204" pitchFamily="34" charset="0"/>
              </a:rPr>
              <a:t>Comments, etc. at any time to </a:t>
            </a:r>
            <a:r>
              <a:rPr lang="en-US" sz="2000" dirty="0">
                <a:latin typeface="+mj-lt"/>
                <a:hlinkClick r:id="rId2"/>
              </a:rPr>
              <a:t>APAC.admin@odhsoha.Oregon.gov</a:t>
            </a:r>
            <a:r>
              <a:rPr lang="en-US" sz="2000" dirty="0">
                <a:latin typeface="+mj-lt"/>
              </a:rPr>
              <a:t> </a:t>
            </a:r>
          </a:p>
        </p:txBody>
      </p:sp>
    </p:spTree>
    <p:extLst>
      <p:ext uri="{BB962C8B-B14F-4D97-AF65-F5344CB8AC3E}">
        <p14:creationId xmlns:p14="http://schemas.microsoft.com/office/powerpoint/2010/main" val="258346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C606-1C76-9814-87D3-264A9ED30FFC}"/>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CD09818B-7380-92B6-F6AE-98938280D35C}"/>
              </a:ext>
            </a:extLst>
          </p:cNvPr>
          <p:cNvSpPr>
            <a:spLocks noGrp="1"/>
          </p:cNvSpPr>
          <p:nvPr>
            <p:ph idx="1"/>
          </p:nvPr>
        </p:nvSpPr>
        <p:spPr/>
        <p:txBody>
          <a:bodyPr/>
          <a:lstStyle/>
          <a:p>
            <a:r>
              <a:rPr lang="en-US" dirty="0"/>
              <a:t>APAC – All Payer All Claims program; within Health Policy &amp; Analysis in OHA</a:t>
            </a:r>
          </a:p>
          <a:p>
            <a:r>
              <a:rPr lang="en-US" dirty="0"/>
              <a:t>CMS – Centers for Medicare &amp; Medicaid Services</a:t>
            </a:r>
          </a:p>
          <a:p>
            <a:r>
              <a:rPr lang="en-US" dirty="0"/>
              <a:t>E &amp; I – Equity and Inclusion Division in OHA</a:t>
            </a:r>
          </a:p>
          <a:p>
            <a:r>
              <a:rPr lang="en-US" dirty="0"/>
              <a:t>HSRI – Human Services Research Institute (APAC’s vendor)</a:t>
            </a:r>
          </a:p>
          <a:p>
            <a:r>
              <a:rPr lang="en-US" dirty="0"/>
              <a:t>OHA – Oregon Health Authority</a:t>
            </a:r>
          </a:p>
          <a:p>
            <a:r>
              <a:rPr lang="en-US" dirty="0"/>
              <a:t>OMB – Office of Management and Budget; determines federal standards on race, ethnicity, language and other items</a:t>
            </a:r>
          </a:p>
          <a:p>
            <a:r>
              <a:rPr lang="en-US" dirty="0"/>
              <a:t>REALD – Race Ethnicity (and) Language and Disability</a:t>
            </a:r>
          </a:p>
          <a:p>
            <a:r>
              <a:rPr lang="en-US" dirty="0"/>
              <a:t>SOGI – Sexual Orientation and Gender Identity</a:t>
            </a:r>
          </a:p>
          <a:p>
            <a:r>
              <a:rPr lang="en-US" dirty="0"/>
              <a:t>TAG – (APAC’s) Technical Advisory Group</a:t>
            </a:r>
          </a:p>
        </p:txBody>
      </p:sp>
      <p:sp>
        <p:nvSpPr>
          <p:cNvPr id="4" name="Slide Number Placeholder 3">
            <a:extLst>
              <a:ext uri="{FF2B5EF4-FFF2-40B4-BE49-F238E27FC236}">
                <a16:creationId xmlns:a16="http://schemas.microsoft.com/office/drawing/2014/main" id="{0FFC7C74-58C6-F8B5-C105-54E73CBDC6C7}"/>
              </a:ext>
            </a:extLst>
          </p:cNvPr>
          <p:cNvSpPr>
            <a:spLocks noGrp="1"/>
          </p:cNvSpPr>
          <p:nvPr>
            <p:ph type="sldNum" sz="quarter" idx="10"/>
          </p:nvPr>
        </p:nvSpPr>
        <p:spPr/>
        <p:txBody>
          <a:bodyPr/>
          <a:lstStyle/>
          <a:p>
            <a:fld id="{E35B1C7C-2FE3-440E-960B-DC336E9D4EC3}" type="slidenum">
              <a:rPr lang="en-US" smtClean="0"/>
              <a:pPr/>
              <a:t>2</a:t>
            </a:fld>
            <a:endParaRPr lang="en-US"/>
          </a:p>
        </p:txBody>
      </p:sp>
    </p:spTree>
    <p:extLst>
      <p:ext uri="{BB962C8B-B14F-4D97-AF65-F5344CB8AC3E}">
        <p14:creationId xmlns:p14="http://schemas.microsoft.com/office/powerpoint/2010/main" val="140679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20C4EDE-FB41-5C45-FE01-29432EE34576}"/>
              </a:ext>
            </a:extLst>
          </p:cNvPr>
          <p:cNvPicPr>
            <a:picLocks noChangeAspect="1"/>
          </p:cNvPicPr>
          <p:nvPr/>
        </p:nvPicPr>
        <p:blipFill>
          <a:blip r:embed="rId2"/>
          <a:stretch>
            <a:fillRect/>
          </a:stretch>
        </p:blipFill>
        <p:spPr>
          <a:xfrm>
            <a:off x="3657600" y="1680124"/>
            <a:ext cx="2514600" cy="3787405"/>
          </a:xfrm>
          <a:prstGeom prst="rect">
            <a:avLst/>
          </a:prstGeom>
        </p:spPr>
      </p:pic>
      <p:sp>
        <p:nvSpPr>
          <p:cNvPr id="2" name="Title 1">
            <a:extLst>
              <a:ext uri="{FF2B5EF4-FFF2-40B4-BE49-F238E27FC236}">
                <a16:creationId xmlns:a16="http://schemas.microsoft.com/office/drawing/2014/main" id="{C29F1AE4-5595-A0A3-E35A-49B6AFAB486E}"/>
              </a:ext>
            </a:extLst>
          </p:cNvPr>
          <p:cNvSpPr>
            <a:spLocks noGrp="1"/>
          </p:cNvSpPr>
          <p:nvPr>
            <p:ph type="title"/>
          </p:nvPr>
        </p:nvSpPr>
        <p:spPr/>
        <p:txBody>
          <a:bodyPr/>
          <a:lstStyle/>
          <a:p>
            <a:r>
              <a:rPr lang="en-US" dirty="0"/>
              <a:t>What are the goals of these discussions?</a:t>
            </a:r>
          </a:p>
        </p:txBody>
      </p:sp>
      <p:sp>
        <p:nvSpPr>
          <p:cNvPr id="3" name="Content Placeholder 2">
            <a:extLst>
              <a:ext uri="{FF2B5EF4-FFF2-40B4-BE49-F238E27FC236}">
                <a16:creationId xmlns:a16="http://schemas.microsoft.com/office/drawing/2014/main" id="{7D7D6031-EA71-9F41-C5C2-C20536FD1EDA}"/>
              </a:ext>
            </a:extLst>
          </p:cNvPr>
          <p:cNvSpPr>
            <a:spLocks noGrp="1"/>
          </p:cNvSpPr>
          <p:nvPr>
            <p:ph idx="1"/>
          </p:nvPr>
        </p:nvSpPr>
        <p:spPr>
          <a:xfrm>
            <a:off x="457200" y="1143000"/>
            <a:ext cx="8077200" cy="4800600"/>
          </a:xfrm>
        </p:spPr>
        <p:txBody>
          <a:bodyPr/>
          <a:lstStyle/>
          <a:p>
            <a:r>
              <a:rPr lang="en-US" dirty="0"/>
              <a:t>Enhanced planning for reporters from deeper consideration of laws, rules, collection devices and reporting</a:t>
            </a:r>
          </a:p>
        </p:txBody>
      </p:sp>
      <p:sp>
        <p:nvSpPr>
          <p:cNvPr id="4" name="Slide Number Placeholder 3">
            <a:extLst>
              <a:ext uri="{FF2B5EF4-FFF2-40B4-BE49-F238E27FC236}">
                <a16:creationId xmlns:a16="http://schemas.microsoft.com/office/drawing/2014/main" id="{A3597CBC-D09F-C6BA-C080-B6B5FD7B8A05}"/>
              </a:ext>
            </a:extLst>
          </p:cNvPr>
          <p:cNvSpPr>
            <a:spLocks noGrp="1"/>
          </p:cNvSpPr>
          <p:nvPr>
            <p:ph type="sldNum" sz="quarter" idx="10"/>
          </p:nvPr>
        </p:nvSpPr>
        <p:spPr/>
        <p:txBody>
          <a:bodyPr/>
          <a:lstStyle/>
          <a:p>
            <a:fld id="{E35B1C7C-2FE3-440E-960B-DC336E9D4EC3}" type="slidenum">
              <a:rPr lang="en-US" smtClean="0"/>
              <a:pPr/>
              <a:t>3</a:t>
            </a:fld>
            <a:endParaRPr lang="en-US"/>
          </a:p>
        </p:txBody>
      </p:sp>
      <p:sp>
        <p:nvSpPr>
          <p:cNvPr id="5" name="Rectangle 4">
            <a:extLst>
              <a:ext uri="{FF2B5EF4-FFF2-40B4-BE49-F238E27FC236}">
                <a16:creationId xmlns:a16="http://schemas.microsoft.com/office/drawing/2014/main" id="{B4D6AC2E-C981-3CE7-CC36-E3108B10F444}"/>
              </a:ext>
            </a:extLst>
          </p:cNvPr>
          <p:cNvSpPr/>
          <p:nvPr/>
        </p:nvSpPr>
        <p:spPr bwMode="auto">
          <a:xfrm>
            <a:off x="914400" y="2057400"/>
            <a:ext cx="1752600" cy="2438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mn-lt"/>
              </a:rPr>
              <a:t>REALD and SOGI questions and potential answers</a:t>
            </a:r>
          </a:p>
        </p:txBody>
      </p:sp>
      <p:sp>
        <p:nvSpPr>
          <p:cNvPr id="6" name="Arrow: Right 5">
            <a:extLst>
              <a:ext uri="{FF2B5EF4-FFF2-40B4-BE49-F238E27FC236}">
                <a16:creationId xmlns:a16="http://schemas.microsoft.com/office/drawing/2014/main" id="{173DFEDD-DE32-53EA-9468-ABB41CF26E04}"/>
              </a:ext>
            </a:extLst>
          </p:cNvPr>
          <p:cNvSpPr/>
          <p:nvPr/>
        </p:nvSpPr>
        <p:spPr bwMode="auto">
          <a:xfrm>
            <a:off x="2667000" y="3048000"/>
            <a:ext cx="838200" cy="3810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sp>
        <p:nvSpPr>
          <p:cNvPr id="7" name="Arrow: Right 6">
            <a:extLst>
              <a:ext uri="{FF2B5EF4-FFF2-40B4-BE49-F238E27FC236}">
                <a16:creationId xmlns:a16="http://schemas.microsoft.com/office/drawing/2014/main" id="{414F9B98-28C0-6932-91A8-A7DE9C82CD8D}"/>
              </a:ext>
            </a:extLst>
          </p:cNvPr>
          <p:cNvSpPr/>
          <p:nvPr/>
        </p:nvSpPr>
        <p:spPr bwMode="auto">
          <a:xfrm>
            <a:off x="6172200" y="2971800"/>
            <a:ext cx="762000" cy="3810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pic>
        <p:nvPicPr>
          <p:cNvPr id="9" name="Picture 8">
            <a:extLst>
              <a:ext uri="{FF2B5EF4-FFF2-40B4-BE49-F238E27FC236}">
                <a16:creationId xmlns:a16="http://schemas.microsoft.com/office/drawing/2014/main" id="{0743102E-2F81-8B5D-DBB2-9A5FA0465597}"/>
              </a:ext>
            </a:extLst>
          </p:cNvPr>
          <p:cNvPicPr>
            <a:picLocks noChangeAspect="1"/>
          </p:cNvPicPr>
          <p:nvPr/>
        </p:nvPicPr>
        <p:blipFill>
          <a:blip r:embed="rId3"/>
          <a:stretch>
            <a:fillRect/>
          </a:stretch>
        </p:blipFill>
        <p:spPr>
          <a:xfrm>
            <a:off x="7162800" y="2209800"/>
            <a:ext cx="1298802" cy="1752600"/>
          </a:xfrm>
          <a:prstGeom prst="rect">
            <a:avLst/>
          </a:prstGeom>
        </p:spPr>
      </p:pic>
      <p:sp>
        <p:nvSpPr>
          <p:cNvPr id="10" name="TextBox 9">
            <a:extLst>
              <a:ext uri="{FF2B5EF4-FFF2-40B4-BE49-F238E27FC236}">
                <a16:creationId xmlns:a16="http://schemas.microsoft.com/office/drawing/2014/main" id="{93BCF4C4-9302-155C-38A9-8F051DE2525D}"/>
              </a:ext>
            </a:extLst>
          </p:cNvPr>
          <p:cNvSpPr txBox="1"/>
          <p:nvPr/>
        </p:nvSpPr>
        <p:spPr>
          <a:xfrm>
            <a:off x="7162800" y="3962400"/>
            <a:ext cx="1447800" cy="1200329"/>
          </a:xfrm>
          <a:prstGeom prst="rect">
            <a:avLst/>
          </a:prstGeom>
          <a:noFill/>
        </p:spPr>
        <p:txBody>
          <a:bodyPr wrap="square" rtlCol="0">
            <a:spAutoFit/>
          </a:bodyPr>
          <a:lstStyle/>
          <a:p>
            <a:r>
              <a:rPr lang="en-US" dirty="0">
                <a:latin typeface="+mn-lt"/>
              </a:rPr>
              <a:t>Files sent to APAC</a:t>
            </a:r>
          </a:p>
        </p:txBody>
      </p:sp>
      <p:sp>
        <p:nvSpPr>
          <p:cNvPr id="13" name="TextBox 12">
            <a:extLst>
              <a:ext uri="{FF2B5EF4-FFF2-40B4-BE49-F238E27FC236}">
                <a16:creationId xmlns:a16="http://schemas.microsoft.com/office/drawing/2014/main" id="{66654C22-E6C8-24B9-AA20-AA6C0B79B7E7}"/>
              </a:ext>
            </a:extLst>
          </p:cNvPr>
          <p:cNvSpPr txBox="1"/>
          <p:nvPr/>
        </p:nvSpPr>
        <p:spPr>
          <a:xfrm>
            <a:off x="3962400" y="2743200"/>
            <a:ext cx="1828800" cy="1569660"/>
          </a:xfrm>
          <a:prstGeom prst="rect">
            <a:avLst/>
          </a:prstGeom>
          <a:noFill/>
        </p:spPr>
        <p:txBody>
          <a:bodyPr wrap="square" rtlCol="0">
            <a:spAutoFit/>
          </a:bodyPr>
          <a:lstStyle/>
          <a:p>
            <a:r>
              <a:rPr lang="en-US" dirty="0"/>
              <a:t>Data collection, storage and possibly use</a:t>
            </a:r>
          </a:p>
        </p:txBody>
      </p:sp>
    </p:spTree>
    <p:extLst>
      <p:ext uri="{BB962C8B-B14F-4D97-AF65-F5344CB8AC3E}">
        <p14:creationId xmlns:p14="http://schemas.microsoft.com/office/powerpoint/2010/main" val="375098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D9A82-6E44-137C-1712-50FCE4978952}"/>
              </a:ext>
            </a:extLst>
          </p:cNvPr>
          <p:cNvSpPr>
            <a:spLocks noGrp="1"/>
          </p:cNvSpPr>
          <p:nvPr>
            <p:ph type="title"/>
          </p:nvPr>
        </p:nvSpPr>
        <p:spPr/>
        <p:txBody>
          <a:bodyPr/>
          <a:lstStyle/>
          <a:p>
            <a:r>
              <a:rPr lang="en-US" dirty="0"/>
              <a:t>Data in should be data out </a:t>
            </a:r>
            <a:r>
              <a:rPr lang="en-US" i="1" dirty="0"/>
              <a:t>- mostly</a:t>
            </a:r>
          </a:p>
        </p:txBody>
      </p:sp>
      <p:sp>
        <p:nvSpPr>
          <p:cNvPr id="3" name="Content Placeholder 2">
            <a:extLst>
              <a:ext uri="{FF2B5EF4-FFF2-40B4-BE49-F238E27FC236}">
                <a16:creationId xmlns:a16="http://schemas.microsoft.com/office/drawing/2014/main" id="{ADEC8EF2-5C55-5C48-B6B2-56F4AA226B95}"/>
              </a:ext>
            </a:extLst>
          </p:cNvPr>
          <p:cNvSpPr>
            <a:spLocks noGrp="1"/>
          </p:cNvSpPr>
          <p:nvPr>
            <p:ph idx="1"/>
          </p:nvPr>
        </p:nvSpPr>
        <p:spPr/>
        <p:txBody>
          <a:bodyPr/>
          <a:lstStyle/>
          <a:p>
            <a:pPr marL="0" indent="0">
              <a:buNone/>
            </a:pPr>
            <a:r>
              <a:rPr lang="en-US" sz="3200" dirty="0"/>
              <a:t>Information asked =</a:t>
            </a:r>
          </a:p>
          <a:p>
            <a:pPr marL="0" indent="0">
              <a:buNone/>
            </a:pPr>
            <a:r>
              <a:rPr lang="en-US" sz="3200" dirty="0"/>
              <a:t>		Information stored =</a:t>
            </a:r>
          </a:p>
          <a:p>
            <a:pPr marL="0" indent="0">
              <a:buNone/>
            </a:pPr>
            <a:r>
              <a:rPr lang="en-US" sz="3200" dirty="0"/>
              <a:t>				Information transferred</a:t>
            </a:r>
          </a:p>
          <a:p>
            <a:pPr marL="0" indent="0">
              <a:buNone/>
            </a:pPr>
            <a:endParaRPr lang="en-US" sz="3200" dirty="0"/>
          </a:p>
          <a:p>
            <a:r>
              <a:rPr lang="en-US" sz="2400" dirty="0"/>
              <a:t>There may be minimal data cleaning or ‘organizing’ depending on collection and storage method</a:t>
            </a:r>
          </a:p>
          <a:p>
            <a:r>
              <a:rPr lang="en-US" sz="2400" b="1" dirty="0"/>
              <a:t>No value-add, no interpretation, no recoding</a:t>
            </a:r>
          </a:p>
        </p:txBody>
      </p:sp>
      <p:sp>
        <p:nvSpPr>
          <p:cNvPr id="4" name="Slide Number Placeholder 3">
            <a:extLst>
              <a:ext uri="{FF2B5EF4-FFF2-40B4-BE49-F238E27FC236}">
                <a16:creationId xmlns:a16="http://schemas.microsoft.com/office/drawing/2014/main" id="{29A57D9F-5AE9-2C44-0F81-06879EEC1179}"/>
              </a:ext>
            </a:extLst>
          </p:cNvPr>
          <p:cNvSpPr>
            <a:spLocks noGrp="1"/>
          </p:cNvSpPr>
          <p:nvPr>
            <p:ph type="sldNum" sz="quarter" idx="10"/>
          </p:nvPr>
        </p:nvSpPr>
        <p:spPr/>
        <p:txBody>
          <a:bodyPr/>
          <a:lstStyle/>
          <a:p>
            <a:fld id="{E35B1C7C-2FE3-440E-960B-DC336E9D4EC3}" type="slidenum">
              <a:rPr lang="en-US" smtClean="0"/>
              <a:pPr/>
              <a:t>4</a:t>
            </a:fld>
            <a:endParaRPr lang="en-US"/>
          </a:p>
        </p:txBody>
      </p:sp>
    </p:spTree>
    <p:extLst>
      <p:ext uri="{BB962C8B-B14F-4D97-AF65-F5344CB8AC3E}">
        <p14:creationId xmlns:p14="http://schemas.microsoft.com/office/powerpoint/2010/main" val="277816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0ACF-3718-BBF3-9DD2-33B87EA31C03}"/>
              </a:ext>
            </a:extLst>
          </p:cNvPr>
          <p:cNvSpPr>
            <a:spLocks noGrp="1"/>
          </p:cNvSpPr>
          <p:nvPr>
            <p:ph type="title"/>
          </p:nvPr>
        </p:nvSpPr>
        <p:spPr>
          <a:xfrm>
            <a:off x="609600" y="457200"/>
            <a:ext cx="7620000" cy="1219199"/>
          </a:xfrm>
        </p:spPr>
        <p:txBody>
          <a:bodyPr/>
          <a:lstStyle/>
          <a:p>
            <a:r>
              <a:rPr lang="en-US" dirty="0"/>
              <a:t>Data in should be data out – </a:t>
            </a:r>
            <a:r>
              <a:rPr lang="en-US" i="1" dirty="0"/>
              <a:t>mostly</a:t>
            </a:r>
            <a:br>
              <a:rPr lang="en-US" i="1" dirty="0"/>
            </a:br>
            <a:r>
              <a:rPr lang="en-US" b="0" dirty="0"/>
              <a:t>continued 1 </a:t>
            </a:r>
          </a:p>
        </p:txBody>
      </p:sp>
      <p:sp>
        <p:nvSpPr>
          <p:cNvPr id="3" name="Content Placeholder 2">
            <a:extLst>
              <a:ext uri="{FF2B5EF4-FFF2-40B4-BE49-F238E27FC236}">
                <a16:creationId xmlns:a16="http://schemas.microsoft.com/office/drawing/2014/main" id="{93510197-9E3D-2AD5-FB5B-F7DA59C67117}"/>
              </a:ext>
            </a:extLst>
          </p:cNvPr>
          <p:cNvSpPr>
            <a:spLocks noGrp="1"/>
          </p:cNvSpPr>
          <p:nvPr>
            <p:ph idx="1"/>
          </p:nvPr>
        </p:nvSpPr>
        <p:spPr>
          <a:xfrm>
            <a:off x="457200" y="1905000"/>
            <a:ext cx="8229600" cy="3977481"/>
          </a:xfrm>
        </p:spPr>
        <p:txBody>
          <a:bodyPr/>
          <a:lstStyle/>
          <a:p>
            <a:pPr marL="0" indent="0">
              <a:buNone/>
            </a:pPr>
            <a:endParaRPr lang="en-US" dirty="0"/>
          </a:p>
          <a:p>
            <a:r>
              <a:rPr lang="en-US" dirty="0"/>
              <a:t>Data cleaning to remove special characters other than tilde</a:t>
            </a:r>
          </a:p>
          <a:p>
            <a:r>
              <a:rPr lang="en-US" dirty="0"/>
              <a:t>As a comma delimited file, commas within responses should be removed</a:t>
            </a:r>
          </a:p>
          <a:p>
            <a:endParaRPr lang="en-US" dirty="0"/>
          </a:p>
          <a:p>
            <a:endParaRPr lang="en-US" dirty="0"/>
          </a:p>
          <a:p>
            <a:r>
              <a:rPr lang="en-US" dirty="0"/>
              <a:t>What do you need from OHA to help that happen?</a:t>
            </a:r>
          </a:p>
          <a:p>
            <a:endParaRPr lang="en-US" dirty="0"/>
          </a:p>
          <a:p>
            <a:pPr marL="0" indent="0">
              <a:buNone/>
            </a:pPr>
            <a:r>
              <a:rPr lang="en-US" b="1" dirty="0"/>
              <a:t>Reminder - Work with E &amp; I on any edits, including skip patterns, that occur at data intake</a:t>
            </a:r>
          </a:p>
          <a:p>
            <a:pPr marL="0" indent="0">
              <a:buNone/>
            </a:pPr>
            <a:endParaRPr lang="en-US" dirty="0"/>
          </a:p>
        </p:txBody>
      </p:sp>
      <p:sp>
        <p:nvSpPr>
          <p:cNvPr id="4" name="Slide Number Placeholder 3">
            <a:extLst>
              <a:ext uri="{FF2B5EF4-FFF2-40B4-BE49-F238E27FC236}">
                <a16:creationId xmlns:a16="http://schemas.microsoft.com/office/drawing/2014/main" id="{FCAE73CB-35F4-2230-8EA5-3B6EA53810EE}"/>
              </a:ext>
            </a:extLst>
          </p:cNvPr>
          <p:cNvSpPr>
            <a:spLocks noGrp="1"/>
          </p:cNvSpPr>
          <p:nvPr>
            <p:ph type="sldNum" sz="quarter" idx="10"/>
          </p:nvPr>
        </p:nvSpPr>
        <p:spPr/>
        <p:txBody>
          <a:bodyPr/>
          <a:lstStyle/>
          <a:p>
            <a:fld id="{E35B1C7C-2FE3-440E-960B-DC336E9D4EC3}" type="slidenum">
              <a:rPr lang="en-US" smtClean="0"/>
              <a:pPr/>
              <a:t>5</a:t>
            </a:fld>
            <a:endParaRPr lang="en-US"/>
          </a:p>
        </p:txBody>
      </p:sp>
    </p:spTree>
    <p:extLst>
      <p:ext uri="{BB962C8B-B14F-4D97-AF65-F5344CB8AC3E}">
        <p14:creationId xmlns:p14="http://schemas.microsoft.com/office/powerpoint/2010/main" val="298665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80ACF-3718-BBF3-9DD2-33B87EA31C03}"/>
              </a:ext>
            </a:extLst>
          </p:cNvPr>
          <p:cNvSpPr>
            <a:spLocks noGrp="1"/>
          </p:cNvSpPr>
          <p:nvPr>
            <p:ph type="title"/>
          </p:nvPr>
        </p:nvSpPr>
        <p:spPr>
          <a:xfrm>
            <a:off x="609600" y="457201"/>
            <a:ext cx="7620000" cy="1100930"/>
          </a:xfrm>
        </p:spPr>
        <p:txBody>
          <a:bodyPr/>
          <a:lstStyle/>
          <a:p>
            <a:r>
              <a:rPr lang="en-US" dirty="0"/>
              <a:t>Data in should be data out – </a:t>
            </a:r>
            <a:r>
              <a:rPr lang="en-US" i="1" dirty="0"/>
              <a:t>mostly</a:t>
            </a:r>
            <a:br>
              <a:rPr lang="en-US" i="1" dirty="0"/>
            </a:br>
            <a:r>
              <a:rPr lang="en-US" dirty="0"/>
              <a:t>continued 2</a:t>
            </a:r>
            <a:r>
              <a:rPr lang="en-US" i="1" dirty="0"/>
              <a:t> </a:t>
            </a:r>
          </a:p>
        </p:txBody>
      </p:sp>
      <p:sp>
        <p:nvSpPr>
          <p:cNvPr id="3" name="Content Placeholder 2">
            <a:extLst>
              <a:ext uri="{FF2B5EF4-FFF2-40B4-BE49-F238E27FC236}">
                <a16:creationId xmlns:a16="http://schemas.microsoft.com/office/drawing/2014/main" id="{93510197-9E3D-2AD5-FB5B-F7DA59C67117}"/>
              </a:ext>
            </a:extLst>
          </p:cNvPr>
          <p:cNvSpPr>
            <a:spLocks noGrp="1"/>
          </p:cNvSpPr>
          <p:nvPr>
            <p:ph idx="1"/>
          </p:nvPr>
        </p:nvSpPr>
        <p:spPr>
          <a:xfrm>
            <a:off x="457200" y="2209800"/>
            <a:ext cx="8229600" cy="3672681"/>
          </a:xfrm>
        </p:spPr>
        <p:txBody>
          <a:bodyPr/>
          <a:lstStyle/>
          <a:p>
            <a:r>
              <a:rPr lang="en-US" dirty="0"/>
              <a:t>After data has been received from members, how will storage method and capacity manage the data submitted? For example, if machine readable form used, multiple selections under Race and Ethnicity are reported in a single field, separated by tildes (~)</a:t>
            </a:r>
          </a:p>
          <a:p>
            <a:endParaRPr lang="en-US" dirty="0"/>
          </a:p>
          <a:p>
            <a:endParaRPr lang="en-US" dirty="0"/>
          </a:p>
          <a:p>
            <a:r>
              <a:rPr lang="en-US" dirty="0"/>
              <a:t>What do you need from OHA to help that happen?</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FCAE73CB-35F4-2230-8EA5-3B6EA53810EE}"/>
              </a:ext>
            </a:extLst>
          </p:cNvPr>
          <p:cNvSpPr>
            <a:spLocks noGrp="1"/>
          </p:cNvSpPr>
          <p:nvPr>
            <p:ph type="sldNum" sz="quarter" idx="10"/>
          </p:nvPr>
        </p:nvSpPr>
        <p:spPr/>
        <p:txBody>
          <a:bodyPr/>
          <a:lstStyle/>
          <a:p>
            <a:fld id="{E35B1C7C-2FE3-440E-960B-DC336E9D4EC3}" type="slidenum">
              <a:rPr lang="en-US" smtClean="0"/>
              <a:pPr/>
              <a:t>6</a:t>
            </a:fld>
            <a:endParaRPr lang="en-US"/>
          </a:p>
        </p:txBody>
      </p:sp>
    </p:spTree>
    <p:extLst>
      <p:ext uri="{BB962C8B-B14F-4D97-AF65-F5344CB8AC3E}">
        <p14:creationId xmlns:p14="http://schemas.microsoft.com/office/powerpoint/2010/main" val="3844379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5CCD-C004-D90D-5E91-95DF0F7B9574}"/>
              </a:ext>
            </a:extLst>
          </p:cNvPr>
          <p:cNvSpPr>
            <a:spLocks noGrp="1"/>
          </p:cNvSpPr>
          <p:nvPr>
            <p:ph type="title"/>
          </p:nvPr>
        </p:nvSpPr>
        <p:spPr>
          <a:xfrm>
            <a:off x="457200" y="274638"/>
            <a:ext cx="8229600" cy="868362"/>
          </a:xfrm>
        </p:spPr>
        <p:txBody>
          <a:bodyPr/>
          <a:lstStyle/>
          <a:p>
            <a:r>
              <a:rPr lang="en-US" dirty="0"/>
              <a:t>Example: Data in to data out</a:t>
            </a:r>
          </a:p>
        </p:txBody>
      </p:sp>
      <p:pic>
        <p:nvPicPr>
          <p:cNvPr id="7" name="Content Placeholder 6">
            <a:extLst>
              <a:ext uri="{FF2B5EF4-FFF2-40B4-BE49-F238E27FC236}">
                <a16:creationId xmlns:a16="http://schemas.microsoft.com/office/drawing/2014/main" id="{E3AD9AA0-865C-9C11-AF8A-62319E0BE7C2}"/>
              </a:ext>
            </a:extLst>
          </p:cNvPr>
          <p:cNvPicPr>
            <a:picLocks noGrp="1" noChangeAspect="1"/>
          </p:cNvPicPr>
          <p:nvPr>
            <p:ph sz="half" idx="1"/>
          </p:nvPr>
        </p:nvPicPr>
        <p:blipFill rotWithShape="1">
          <a:blip r:embed="rId3"/>
          <a:srcRect l="8219" t="14699" r="8219"/>
          <a:stretch/>
        </p:blipFill>
        <p:spPr>
          <a:xfrm>
            <a:off x="944031" y="1219200"/>
            <a:ext cx="6218769" cy="3616675"/>
          </a:xfrm>
        </p:spPr>
      </p:pic>
      <p:sp>
        <p:nvSpPr>
          <p:cNvPr id="5" name="Slide Number Placeholder 4">
            <a:extLst>
              <a:ext uri="{FF2B5EF4-FFF2-40B4-BE49-F238E27FC236}">
                <a16:creationId xmlns:a16="http://schemas.microsoft.com/office/drawing/2014/main" id="{E448C6EE-DB7F-BCA3-FC75-03BDF6DB8FD2}"/>
              </a:ext>
            </a:extLst>
          </p:cNvPr>
          <p:cNvSpPr>
            <a:spLocks noGrp="1"/>
          </p:cNvSpPr>
          <p:nvPr>
            <p:ph type="sldNum" sz="quarter" idx="10"/>
          </p:nvPr>
        </p:nvSpPr>
        <p:spPr/>
        <p:txBody>
          <a:bodyPr/>
          <a:lstStyle/>
          <a:p>
            <a:fld id="{77962D4F-5079-4222-824C-2D2332E0DD5E}" type="slidenum">
              <a:rPr lang="en-US" smtClean="0"/>
              <a:pPr/>
              <a:t>7</a:t>
            </a:fld>
            <a:endParaRPr lang="en-US"/>
          </a:p>
        </p:txBody>
      </p:sp>
      <p:pic>
        <p:nvPicPr>
          <p:cNvPr id="11" name="Picture 10">
            <a:extLst>
              <a:ext uri="{FF2B5EF4-FFF2-40B4-BE49-F238E27FC236}">
                <a16:creationId xmlns:a16="http://schemas.microsoft.com/office/drawing/2014/main" id="{2CC039A7-86EE-37F3-A4B5-A4C979B1B5BF}"/>
              </a:ext>
            </a:extLst>
          </p:cNvPr>
          <p:cNvPicPr>
            <a:picLocks noChangeAspect="1"/>
          </p:cNvPicPr>
          <p:nvPr/>
        </p:nvPicPr>
        <p:blipFill rotWithShape="1">
          <a:blip r:embed="rId4"/>
          <a:srcRect l="4400" t="51733" r="24239" b="33341"/>
          <a:stretch/>
        </p:blipFill>
        <p:spPr bwMode="auto">
          <a:xfrm>
            <a:off x="685800" y="4819386"/>
            <a:ext cx="7663438" cy="86836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3983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D956B-7C74-FFEF-5E4C-B788579D48C2}"/>
              </a:ext>
            </a:extLst>
          </p:cNvPr>
          <p:cNvSpPr>
            <a:spLocks noGrp="1"/>
          </p:cNvSpPr>
          <p:nvPr>
            <p:ph type="title"/>
          </p:nvPr>
        </p:nvSpPr>
        <p:spPr/>
        <p:txBody>
          <a:bodyPr/>
          <a:lstStyle/>
          <a:p>
            <a:r>
              <a:rPr lang="en-US" dirty="0"/>
              <a:t>Data transfer to APAC same as usual</a:t>
            </a:r>
          </a:p>
        </p:txBody>
      </p:sp>
      <p:sp>
        <p:nvSpPr>
          <p:cNvPr id="3" name="Content Placeholder 2">
            <a:extLst>
              <a:ext uri="{FF2B5EF4-FFF2-40B4-BE49-F238E27FC236}">
                <a16:creationId xmlns:a16="http://schemas.microsoft.com/office/drawing/2014/main" id="{738F3CE6-5306-BE5C-D649-400B40E58BC2}"/>
              </a:ext>
            </a:extLst>
          </p:cNvPr>
          <p:cNvSpPr>
            <a:spLocks noGrp="1"/>
          </p:cNvSpPr>
          <p:nvPr>
            <p:ph idx="1"/>
          </p:nvPr>
        </p:nvSpPr>
        <p:spPr>
          <a:xfrm>
            <a:off x="457200" y="1417638"/>
            <a:ext cx="8229600" cy="4297362"/>
          </a:xfrm>
        </p:spPr>
        <p:txBody>
          <a:bodyPr/>
          <a:lstStyle/>
          <a:p>
            <a:r>
              <a:rPr lang="en-US" dirty="0"/>
              <a:t>Files will be submitted through HSRI data submission portal</a:t>
            </a:r>
          </a:p>
          <a:p>
            <a:r>
              <a:rPr lang="en-US" dirty="0"/>
              <a:t>HSRI will run basic validations to ensure files can be loaded</a:t>
            </a:r>
          </a:p>
          <a:p>
            <a:pPr lvl="1"/>
            <a:r>
              <a:rPr lang="en-US" dirty="0"/>
              <a:t>Right number of fields (commas between)</a:t>
            </a:r>
          </a:p>
          <a:p>
            <a:pPr lvl="1"/>
            <a:r>
              <a:rPr lang="en-US" dirty="0"/>
              <a:t>Numeric fields have only numbers, etc.</a:t>
            </a:r>
          </a:p>
          <a:p>
            <a:pPr lvl="1"/>
            <a:r>
              <a:rPr lang="en-US" dirty="0"/>
              <a:t>Any file problems will be reported as file failure and replacements required</a:t>
            </a:r>
          </a:p>
          <a:p>
            <a:r>
              <a:rPr lang="en-US" dirty="0"/>
              <a:t>APAC is not expecting any exemption activity on REALD &amp; SOGI data files</a:t>
            </a:r>
          </a:p>
          <a:p>
            <a:endParaRPr lang="en-US" dirty="0"/>
          </a:p>
          <a:p>
            <a:endParaRPr lang="en-US" dirty="0"/>
          </a:p>
          <a:p>
            <a:r>
              <a:rPr lang="en-US" dirty="0"/>
              <a:t>Any early questions for APAC or Equity &amp; Inclusion?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CD1BAD0-B8E4-5899-E32C-6E41523EB7AA}"/>
              </a:ext>
            </a:extLst>
          </p:cNvPr>
          <p:cNvSpPr>
            <a:spLocks noGrp="1"/>
          </p:cNvSpPr>
          <p:nvPr>
            <p:ph type="sldNum" sz="quarter" idx="10"/>
          </p:nvPr>
        </p:nvSpPr>
        <p:spPr/>
        <p:txBody>
          <a:bodyPr/>
          <a:lstStyle/>
          <a:p>
            <a:fld id="{E35B1C7C-2FE3-440E-960B-DC336E9D4EC3}" type="slidenum">
              <a:rPr lang="en-US" smtClean="0"/>
              <a:pPr/>
              <a:t>8</a:t>
            </a:fld>
            <a:endParaRPr lang="en-US"/>
          </a:p>
        </p:txBody>
      </p:sp>
    </p:spTree>
    <p:extLst>
      <p:ext uri="{BB962C8B-B14F-4D97-AF65-F5344CB8AC3E}">
        <p14:creationId xmlns:p14="http://schemas.microsoft.com/office/powerpoint/2010/main" val="1706697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C823-6FAE-9E69-EAA3-0AE5BA19A416}"/>
              </a:ext>
            </a:extLst>
          </p:cNvPr>
          <p:cNvSpPr>
            <a:spLocks noGrp="1"/>
          </p:cNvSpPr>
          <p:nvPr>
            <p:ph type="title"/>
          </p:nvPr>
        </p:nvSpPr>
        <p:spPr>
          <a:xfrm>
            <a:off x="457200" y="274638"/>
            <a:ext cx="8229600" cy="868362"/>
          </a:xfrm>
        </p:spPr>
        <p:txBody>
          <a:bodyPr/>
          <a:lstStyle/>
          <a:p>
            <a:r>
              <a:rPr lang="en-US" dirty="0"/>
              <a:t>Resources – more to be developed</a:t>
            </a:r>
          </a:p>
        </p:txBody>
      </p:sp>
      <p:sp>
        <p:nvSpPr>
          <p:cNvPr id="3" name="Content Placeholder 2">
            <a:extLst>
              <a:ext uri="{FF2B5EF4-FFF2-40B4-BE49-F238E27FC236}">
                <a16:creationId xmlns:a16="http://schemas.microsoft.com/office/drawing/2014/main" id="{C558C65D-7535-6A4E-9215-76B5A6579A78}"/>
              </a:ext>
            </a:extLst>
          </p:cNvPr>
          <p:cNvSpPr>
            <a:spLocks noGrp="1"/>
          </p:cNvSpPr>
          <p:nvPr>
            <p:ph idx="1"/>
          </p:nvPr>
        </p:nvSpPr>
        <p:spPr>
          <a:xfrm>
            <a:off x="457200" y="1143000"/>
            <a:ext cx="8534400" cy="4800600"/>
          </a:xfrm>
        </p:spPr>
        <p:txBody>
          <a:bodyPr/>
          <a:lstStyle/>
          <a:p>
            <a:r>
              <a:rPr lang="en-US" dirty="0">
                <a:hlinkClick r:id="rId3"/>
              </a:rPr>
              <a:t>APAC REALD &amp; SOGI Implementation page</a:t>
            </a:r>
            <a:r>
              <a:rPr lang="en-US" dirty="0"/>
              <a:t> is active</a:t>
            </a:r>
          </a:p>
          <a:p>
            <a:pPr lvl="1"/>
            <a:r>
              <a:rPr lang="en-US" dirty="0"/>
              <a:t>Implementation plan</a:t>
            </a:r>
          </a:p>
          <a:p>
            <a:pPr lvl="1"/>
            <a:r>
              <a:rPr lang="en-US" dirty="0"/>
              <a:t>Draft Appendix J</a:t>
            </a:r>
          </a:p>
          <a:p>
            <a:pPr lvl="1"/>
            <a:r>
              <a:rPr lang="en-US" dirty="0"/>
              <a:t>Discussion schedule and recordings of meetings </a:t>
            </a:r>
          </a:p>
          <a:p>
            <a:r>
              <a:rPr lang="en-US" dirty="0">
                <a:hlinkClick r:id="rId4"/>
              </a:rPr>
              <a:t>REALD and SOGI</a:t>
            </a:r>
            <a:r>
              <a:rPr lang="en-US" dirty="0"/>
              <a:t> page for E &amp; I</a:t>
            </a:r>
          </a:p>
          <a:p>
            <a:r>
              <a:rPr lang="en-US" dirty="0">
                <a:hlinkClick r:id="rId5"/>
              </a:rPr>
              <a:t>Presentation by E &amp; I</a:t>
            </a:r>
            <a:r>
              <a:rPr lang="en-US" dirty="0"/>
              <a:t> for January 2024 TAG meeting</a:t>
            </a:r>
          </a:p>
          <a:p>
            <a:r>
              <a:rPr lang="en-US" b="1" dirty="0">
                <a:hlinkClick r:id="rId6"/>
              </a:rPr>
              <a:t>Draft</a:t>
            </a:r>
            <a:r>
              <a:rPr lang="en-US" dirty="0">
                <a:hlinkClick r:id="rId6"/>
              </a:rPr>
              <a:t> Appendix J </a:t>
            </a:r>
            <a:r>
              <a:rPr lang="en-US" dirty="0"/>
              <a:t>presented to March 2024 TAG meeting</a:t>
            </a:r>
          </a:p>
          <a:p>
            <a:pPr lvl="1"/>
            <a:r>
              <a:rPr lang="en-US" dirty="0"/>
              <a:t>Fields and values still under review in E &amp; I rulemaking; updates will be required</a:t>
            </a:r>
          </a:p>
          <a:p>
            <a:pPr lvl="1"/>
            <a:r>
              <a:rPr lang="en-US" dirty="0"/>
              <a:t>Basic structure, length, reference lists useful in planning now</a:t>
            </a:r>
          </a:p>
          <a:p>
            <a:pPr lvl="1"/>
            <a:endParaRPr lang="en-US" dirty="0"/>
          </a:p>
          <a:p>
            <a:pPr marL="0" indent="0">
              <a:buNone/>
            </a:pPr>
            <a:r>
              <a:rPr lang="en-US" b="1" dirty="0"/>
              <a:t>APAC and E &amp; I plan on more meetings to discuss technical elements after file layout and APAC rules (and E &amp; I rules) are known</a:t>
            </a:r>
          </a:p>
        </p:txBody>
      </p:sp>
      <p:sp>
        <p:nvSpPr>
          <p:cNvPr id="4" name="Slide Number Placeholder 3">
            <a:extLst>
              <a:ext uri="{FF2B5EF4-FFF2-40B4-BE49-F238E27FC236}">
                <a16:creationId xmlns:a16="http://schemas.microsoft.com/office/drawing/2014/main" id="{F67A4A93-9301-B7D6-E260-E4967B95002A}"/>
              </a:ext>
            </a:extLst>
          </p:cNvPr>
          <p:cNvSpPr>
            <a:spLocks noGrp="1"/>
          </p:cNvSpPr>
          <p:nvPr>
            <p:ph type="sldNum" sz="quarter" idx="10"/>
          </p:nvPr>
        </p:nvSpPr>
        <p:spPr/>
        <p:txBody>
          <a:bodyPr/>
          <a:lstStyle/>
          <a:p>
            <a:fld id="{E35B1C7C-2FE3-440E-960B-DC336E9D4EC3}" type="slidenum">
              <a:rPr lang="en-US" smtClean="0"/>
              <a:pPr/>
              <a:t>9</a:t>
            </a:fld>
            <a:endParaRPr lang="en-US"/>
          </a:p>
        </p:txBody>
      </p:sp>
    </p:spTree>
    <p:extLst>
      <p:ext uri="{BB962C8B-B14F-4D97-AF65-F5344CB8AC3E}">
        <p14:creationId xmlns:p14="http://schemas.microsoft.com/office/powerpoint/2010/main" val="4018880370"/>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DF5B6C9A3BBD4F8B506BBC14051DCA" ma:contentTypeVersion="18" ma:contentTypeDescription="Create a new document." ma:contentTypeScope="" ma:versionID="ec7c547b88beda7b818bb4fc99a44322">
  <xsd:schema xmlns:xsd="http://www.w3.org/2001/XMLSchema" xmlns:xs="http://www.w3.org/2001/XMLSchema" xmlns:p="http://schemas.microsoft.com/office/2006/metadata/properties" xmlns:ns1="http://schemas.microsoft.com/sharepoint/v3" xmlns:ns2="34b74753-36bf-4d40-84e0-3557ee93d260" xmlns:ns4="59da1016-2a1b-4f8a-9768-d7a4932f6f16" targetNamespace="http://schemas.microsoft.com/office/2006/metadata/properties" ma:root="true" ma:fieldsID="899f1b4ba197006ebc0bcb40c37884ed" ns1:_="" ns2:_="" ns4:_="">
    <xsd:import namespace="http://schemas.microsoft.com/sharepoint/v3"/>
    <xsd:import namespace="34b74753-36bf-4d40-84e0-3557ee93d260"/>
    <xsd:import namespace="59da1016-2a1b-4f8a-9768-d7a4932f6f16"/>
    <xsd:element name="properties">
      <xsd:complexType>
        <xsd:sequence>
          <xsd:element name="documentManagement">
            <xsd:complexType>
              <xsd:all>
                <xsd:element ref="ns2:CopyToStateLib" minOccurs="0"/>
                <xsd:element ref="ns2:DocumentLocale" minOccurs="0"/>
                <xsd:element ref="ns2:Metadata" minOccurs="0"/>
                <xsd:element ref="ns2:RetentionPeriodDate" minOccurs="0"/>
                <xsd:element ref="ns1:RoutingRuleDescription"/>
                <xsd:element ref="ns4:IACategory" minOccurs="0"/>
                <xsd:element ref="ns4:IATopic" minOccurs="0"/>
                <xsd:element ref="ns4:IASubtopic" minOccurs="0"/>
                <xsd:element ref="ns4:DocumentExpirationDate" minOccurs="0"/>
                <xsd:element ref="ns2:Meta_x0020_Description" minOccurs="0"/>
                <xsd:element ref="ns2:Meta_x0020_Keywords" minOccurs="0"/>
                <xsd:element ref="ns1:UR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ma:displayName="Description" ma:description="" ma:internalName="RoutingRuleDescription">
      <xsd:simpleType>
        <xsd:restriction base="dms:Text">
          <xsd:maxLength value="255"/>
        </xsd:restriction>
      </xsd:simpleType>
    </xsd:element>
    <xsd:element name="URL" ma:index="16"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4b74753-36bf-4d40-84e0-3557ee93d260" elementFormDefault="qualified">
    <xsd:import namespace="http://schemas.microsoft.com/office/2006/documentManagement/types"/>
    <xsd:import namespace="http://schemas.microsoft.com/office/infopath/2007/PartnerControls"/>
    <xsd:element name="CopyToStateLib" ma:index="4" nillable="true" ma:displayName="Copy To State Library" ma:default="0" ma:description="Many documents are automatically archived by the Oregon State Library. Choose 'Yes' to ensure that this document will be archived. Follow this link for more information: http://oregon.gov/OSL/GRES/metatag_attribute_set.shtml" ma:internalName="CopyToStateLib" ma:readOnly="false">
      <xsd:simpleType>
        <xsd:restriction base="dms:Boolean"/>
      </xsd:simpleType>
    </xsd:element>
    <xsd:element name="DocumentLocale" ma:index="5" nillable="true" ma:displayName="Locale" ma:default="en" ma:internalName="DocumentLocale" ma:readOnly="false">
      <xsd:simpleType>
        <xsd:restriction base="dms:Text">
          <xsd:maxLength value="10"/>
        </xsd:restriction>
      </xsd:simpleType>
    </xsd:element>
    <xsd:element name="Metadata" ma:index="6" nillable="true" ma:displayName="Metadata" ma:internalName="Metadata" ma:readOnly="false">
      <xsd:simpleType>
        <xsd:restriction base="dms:Note"/>
      </xsd:simpleType>
    </xsd:element>
    <xsd:element name="RetentionPeriodDate" ma:index="7" nillable="true" ma:displayName="Retention Period Date" ma:format="DateOnly" ma:internalName="RetentionPeriodDate" ma:readOnly="false">
      <xsd:simpleType>
        <xsd:restriction base="dms:DateTime"/>
      </xsd:simpleType>
    </xsd:element>
    <xsd:element name="Meta_x0020_Description" ma:index="14" nillable="true" ma:displayName="Meta Description" ma:internalName="Meta_x0020_Description" ma:readOnly="false">
      <xsd:simpleType>
        <xsd:restriction base="dms:Text"/>
      </xsd:simpleType>
    </xsd:element>
    <xsd:element name="Meta_x0020_Keywords" ma:index="15" nillable="true" ma:displayName="Meta Keywords" ma:internalName="Meta_x0020_Keywords"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10"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11"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12"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13" nillable="true" ma:displayName="Document Expiration Date" ma:format="DateOnly" ma:internalName="DocumentExpirationDate" ma:readOnly="false">
      <xsd:simpleType>
        <xsd:restriction base="dms:DateTime"/>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ma:index="9"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RetentionPeriodDate xmlns="34b74753-36bf-4d40-84e0-3557ee93d260" xsi:nil="true"/>
    <DocumentExpirationDate xmlns="59da1016-2a1b-4f8a-9768-d7a4932f6f16" xsi:nil="true"/>
    <IATopic xmlns="59da1016-2a1b-4f8a-9768-d7a4932f6f16" xsi:nil="true"/>
    <DocumentLocale xmlns="34b74753-36bf-4d40-84e0-3557ee93d260">en</DocumentLocale>
    <IASubtopic xmlns="59da1016-2a1b-4f8a-9768-d7a4932f6f16" xsi:nil="true"/>
    <URL xmlns="http://schemas.microsoft.com/sharepoint/v3">
      <Url xsi:nil="true"/>
      <Description xsi:nil="true"/>
    </URL>
    <Meta_x0020_Description xmlns="34b74753-36bf-4d40-84e0-3557ee93d260" xsi:nil="true"/>
    <CopyToStateLib xmlns="34b74753-36bf-4d40-84e0-3557ee93d260">false</CopyToStateLib>
    <Metadata xmlns="34b74753-36bf-4d40-84e0-3557ee93d260" xsi:nil="true"/>
    <RoutingRuleDescription xmlns="http://schemas.microsoft.com/sharepoint/v3">REALD &amp; SOGI APAC Session 3 Slide Deck</RoutingRuleDescription>
    <Meta_x0020_Keywords xmlns="34b74753-36bf-4d40-84e0-3557ee93d260" xsi:nil="true"/>
  </documentManagement>
</p:properties>
</file>

<file path=customXml/itemProps1.xml><?xml version="1.0" encoding="utf-8"?>
<ds:datastoreItem xmlns:ds="http://schemas.openxmlformats.org/officeDocument/2006/customXml" ds:itemID="{A8F174E6-6B0B-49CD-9EB8-A63E58944E3F}"/>
</file>

<file path=customXml/itemProps2.xml><?xml version="1.0" encoding="utf-8"?>
<ds:datastoreItem xmlns:ds="http://schemas.openxmlformats.org/officeDocument/2006/customXml" ds:itemID="{66676CD3-39BA-4F55-8B7C-F465221AB268}"/>
</file>

<file path=customXml/itemProps3.xml><?xml version="1.0" encoding="utf-8"?>
<ds:datastoreItem xmlns:ds="http://schemas.openxmlformats.org/officeDocument/2006/customXml" ds:itemID="{593A0B83-F3E2-4E3C-81DA-EA9B2936C8F8}"/>
</file>

<file path=docProps/app.xml><?xml version="1.0" encoding="utf-8"?>
<Properties xmlns="http://schemas.openxmlformats.org/officeDocument/2006/extended-properties" xmlns:vt="http://schemas.openxmlformats.org/officeDocument/2006/docPropsVTypes">
  <Template/>
  <TotalTime>1247</TotalTime>
  <Words>761</Words>
  <Application>Microsoft Office PowerPoint</Application>
  <PresentationFormat>On-screen Show (4:3)</PresentationFormat>
  <Paragraphs>101</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vt:lpstr>
      <vt:lpstr>Custom Design</vt:lpstr>
      <vt:lpstr>REALD &amp; SOGI and APAC  discussion group </vt:lpstr>
      <vt:lpstr>Acronyms</vt:lpstr>
      <vt:lpstr>What are the goals of these discussions?</vt:lpstr>
      <vt:lpstr>Data in should be data out - mostly</vt:lpstr>
      <vt:lpstr>Data in should be data out – mostly continued 1 </vt:lpstr>
      <vt:lpstr>Data in should be data out – mostly continued 2 </vt:lpstr>
      <vt:lpstr>Example: Data in to data out</vt:lpstr>
      <vt:lpstr>Data transfer to APAC same as usual</vt:lpstr>
      <vt:lpstr>Resources – more to be developed</vt:lpstr>
      <vt:lpstr>Questions, comments or concerns to share today?   Ideas for technical assistance (discussions) after rules and layout final?</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keywords/>
  <cp:lastModifiedBy>Hampton Karen</cp:lastModifiedBy>
  <cp:revision>56</cp:revision>
  <dcterms:created xsi:type="dcterms:W3CDTF">2010-08-23T12:44:57Z</dcterms:created>
  <dcterms:modified xsi:type="dcterms:W3CDTF">2024-05-17T19:10:32Z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1a67c04-f371-4d71-a575-202b566caae1_Enabled">
    <vt:lpwstr>true</vt:lpwstr>
  </property>
  <property fmtid="{D5CDD505-2E9C-101B-9397-08002B2CF9AE}" pid="3" name="MSIP_Label_11a67c04-f371-4d71-a575-202b566caae1_SetDate">
    <vt:lpwstr>2024-03-28T20:13:58Z</vt:lpwstr>
  </property>
  <property fmtid="{D5CDD505-2E9C-101B-9397-08002B2CF9AE}" pid="4" name="MSIP_Label_11a67c04-f371-4d71-a575-202b566caae1_Method">
    <vt:lpwstr>Privileged</vt:lpwstr>
  </property>
  <property fmtid="{D5CDD505-2E9C-101B-9397-08002B2CF9AE}" pid="5" name="MSIP_Label_11a67c04-f371-4d71-a575-202b566caae1_Name">
    <vt:lpwstr>Level 2 - Limited (Items)</vt:lpwstr>
  </property>
  <property fmtid="{D5CDD505-2E9C-101B-9397-08002B2CF9AE}" pid="6" name="MSIP_Label_11a67c04-f371-4d71-a575-202b566caae1_SiteId">
    <vt:lpwstr>658e63e8-8d39-499c-8f48-13adc9452f4c</vt:lpwstr>
  </property>
  <property fmtid="{D5CDD505-2E9C-101B-9397-08002B2CF9AE}" pid="7" name="MSIP_Label_11a67c04-f371-4d71-a575-202b566caae1_ActionId">
    <vt:lpwstr>d0dd09af-f50f-4a89-bc9d-07907433bc66</vt:lpwstr>
  </property>
  <property fmtid="{D5CDD505-2E9C-101B-9397-08002B2CF9AE}" pid="8" name="MSIP_Label_11a67c04-f371-4d71-a575-202b566caae1_ContentBits">
    <vt:lpwstr>0</vt:lpwstr>
  </property>
  <property fmtid="{D5CDD505-2E9C-101B-9397-08002B2CF9AE}" pid="9" name="ContentTypeId">
    <vt:lpwstr>0x01010040DF5B6C9A3BBD4F8B506BBC14051DCA</vt:lpwstr>
  </property>
</Properties>
</file>