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42"/>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02" autoAdjust="0"/>
  </p:normalViewPr>
  <p:slideViewPr>
    <p:cSldViewPr snapToGrid="0">
      <p:cViewPr varScale="1">
        <p:scale>
          <a:sx n="74" d="100"/>
          <a:sy n="74" d="100"/>
        </p:scale>
        <p:origin x="103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04994de8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04994de8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163e6b1c45_0_2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163e6b1c45_0_2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18c0c494a8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18c0c494a8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18c0c494a8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318c0c494a8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18c0c494a8_0_1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18c0c494a8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ff48dca99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ff48dca99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05859a2b4d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305859a2b4d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18c0c494a8_0_1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18c0c494a8_0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18c0c494a8_0_1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18c0c494a8_0_1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18c0c494a8_0_1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318c0c494a8_0_1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163e6b1c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163e6b1c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18c0c494a8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18c0c494a8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318c0c494a8_0_1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318c0c494a8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18c0c494a8_0_2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318c0c494a8_0_2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163e6b1c45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3163e6b1c45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163e6b1c45_0_2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3163e6b1c45_0_2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163e6b1c45_0_1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3163e6b1c45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18c0c494a8_0_1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318c0c494a8_0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18c0c494a8_0_2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318c0c494a8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05859a2b4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05859a2b4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18c0c494a8_0_2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318c0c494a8_0_2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3" name="Google Shape;583;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18c0c494a8_0_2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318c0c494a8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18c0c494a8_0_2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18c0c494a8_0_2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18c0c494a8_0_2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18c0c494a8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18c0c494a8_0_2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18c0c494a8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18c0c494a8_0_2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18c0c494a8_0_2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18c0c494a8_0_1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318c0c494a8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18c0c494a8_0_1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318c0c494a8_0_1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Reactions, reflections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18c0c494a8_0_2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318c0c494a8_0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318c0c494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318c0c494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057442e1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3057442e1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896780a8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f8771688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f8771688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f8771688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f8771688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ff48dca99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ff48dca9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5.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5.xml"/><Relationship Id="rId5" Type="http://schemas.openxmlformats.org/officeDocument/2006/relationships/image" Target="../media/image7.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5.xml"/><Relationship Id="rId5" Type="http://schemas.openxmlformats.org/officeDocument/2006/relationships/hyperlink" Target="https://docs.google.com/document/d/14rVOnGjIF-G_eC96FQvP5U8hY7VYsuiWfV89o8uKbeU/edit?usp=sharing"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5.xml"/><Relationship Id="rId5" Type="http://schemas.openxmlformats.org/officeDocument/2006/relationships/hyperlink" Target="https://docs.google.com/document/d/14rVOnGjIF-G_eC96FQvP5U8hY7VYsuiWfV89o8uKbeU/edit?usp=sharing" TargetMode="External"/><Relationship Id="rId4" Type="http://schemas.openxmlformats.org/officeDocument/2006/relationships/hyperlink" Target="https://docs.google.com/document/d/1CgwvUTbpWV073QWTbkzHPT8lJ674ELIU3UMvVfMCFpc/edit?usp=shar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CgwvUTbpWV073QWTbkzHPT8lJ674ELIU3UMvVfMCFpc/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cliR4H3XOhF9c7qVXeNivK6rlMf9kvWh/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7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1DnzrOcEEpOs6brM0nIuqU7yhTQAAClp/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75.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jMECCSezsVZdE75OyzCSLJIhzsUMFvaxumrL3WpB-m8/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Quarterly Webinar #2</a:t>
            </a:r>
            <a:endParaRPr sz="3800"/>
          </a:p>
        </p:txBody>
      </p:sp>
      <p:sp>
        <p:nvSpPr>
          <p:cNvPr id="561" name="Google Shape;561;p85"/>
          <p:cNvSpPr txBox="1">
            <a:spLocks noGrp="1"/>
          </p:cNvSpPr>
          <p:nvPr>
            <p:ph type="subTitle" idx="1"/>
          </p:nvPr>
        </p:nvSpPr>
        <p:spPr>
          <a:xfrm>
            <a:off x="707050" y="2640450"/>
            <a:ext cx="7860300" cy="1964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1"/>
              </a:buClr>
              <a:buSzPts val="1800"/>
              <a:buNone/>
            </a:pPr>
            <a:r>
              <a:rPr lang="en"/>
              <a:t>November 21, 2024   9-11AM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a:t>
            </a:r>
            <a:r>
              <a:rPr lang="en" sz="2200" b="1"/>
              <a:t>Welcome! Please rename yourself by clicking on the three dots by your name and typing your preferred name, school district or tribe initials, role, and pronouns. </a:t>
            </a:r>
            <a:endParaRPr sz="2000">
              <a:highlight>
                <a:srgbClr val="F3F3F3"/>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95"/>
          <p:cNvPicPr preferRelativeResize="0"/>
          <p:nvPr/>
        </p:nvPicPr>
        <p:blipFill>
          <a:blip r:embed="rId3">
            <a:alphaModFix/>
          </a:blip>
          <a:stretch>
            <a:fillRect/>
          </a:stretch>
        </p:blipFill>
        <p:spPr>
          <a:xfrm>
            <a:off x="3447800" y="807132"/>
            <a:ext cx="5095175" cy="3687618"/>
          </a:xfrm>
          <a:prstGeom prst="rect">
            <a:avLst/>
          </a:prstGeom>
          <a:noFill/>
          <a:ln>
            <a:noFill/>
          </a:ln>
        </p:spPr>
      </p:pic>
      <p:sp>
        <p:nvSpPr>
          <p:cNvPr id="660" name="Google Shape;660;p95"/>
          <p:cNvSpPr txBox="1">
            <a:spLocks noGrp="1"/>
          </p:cNvSpPr>
          <p:nvPr>
            <p:ph type="body" idx="1"/>
          </p:nvPr>
        </p:nvSpPr>
        <p:spPr>
          <a:xfrm>
            <a:off x="432125" y="284194"/>
            <a:ext cx="8088300" cy="427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300" b="1">
                <a:solidFill>
                  <a:schemeClr val="accent1"/>
                </a:solidFill>
              </a:rPr>
              <a:t>Attendance Works Foundational Supports</a:t>
            </a:r>
            <a:endParaRPr sz="2300" b="1">
              <a:solidFill>
                <a:schemeClr val="accent1"/>
              </a:solidFill>
            </a:endParaRPr>
          </a:p>
        </p:txBody>
      </p:sp>
      <p:pic>
        <p:nvPicPr>
          <p:cNvPr id="661" name="Google Shape;661;p95"/>
          <p:cNvPicPr preferRelativeResize="0"/>
          <p:nvPr/>
        </p:nvPicPr>
        <p:blipFill>
          <a:blip r:embed="rId4">
            <a:alphaModFix/>
          </a:blip>
          <a:stretch>
            <a:fillRect/>
          </a:stretch>
        </p:blipFill>
        <p:spPr>
          <a:xfrm>
            <a:off x="241140" y="711500"/>
            <a:ext cx="3775235" cy="2534675"/>
          </a:xfrm>
          <a:prstGeom prst="rect">
            <a:avLst/>
          </a:prstGeom>
          <a:noFill/>
          <a:ln>
            <a:noFill/>
          </a:ln>
        </p:spPr>
      </p:pic>
      <p:sp>
        <p:nvSpPr>
          <p:cNvPr id="662" name="Google Shape;662;p95"/>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3" name="Google Shape;663;p95"/>
          <p:cNvSpPr/>
          <p:nvPr/>
        </p:nvSpPr>
        <p:spPr>
          <a:xfrm rot="10800000" flipH="1">
            <a:off x="2157050" y="3195850"/>
            <a:ext cx="2603100" cy="470100"/>
          </a:xfrm>
          <a:prstGeom prst="bentArrow">
            <a:avLst>
              <a:gd name="adj1" fmla="val 25000"/>
              <a:gd name="adj2" fmla="val 21003"/>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6"/>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69" name="Google Shape;669;p96"/>
          <p:cNvSpPr txBox="1">
            <a:spLocks noGrp="1"/>
          </p:cNvSpPr>
          <p:nvPr>
            <p:ph type="body" idx="1"/>
          </p:nvPr>
        </p:nvSpPr>
        <p:spPr>
          <a:xfrm>
            <a:off x="590057" y="3108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70" name="Google Shape;670;p96"/>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671" name="Google Shape;671;p96"/>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72" name="Google Shape;672;p96"/>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73" name="Google Shape;673;p96"/>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74" name="Google Shape;674;p96"/>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75" name="Google Shape;675;p96"/>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76" name="Google Shape;676;p96"/>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77" name="Google Shape;677;p96"/>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97"/>
          <p:cNvPicPr preferRelativeResize="0"/>
          <p:nvPr/>
        </p:nvPicPr>
        <p:blipFill>
          <a:blip r:embed="rId3">
            <a:alphaModFix amt="38000"/>
          </a:blip>
          <a:stretch>
            <a:fillRect/>
          </a:stretch>
        </p:blipFill>
        <p:spPr>
          <a:xfrm>
            <a:off x="1786025" y="913613"/>
            <a:ext cx="3860325" cy="3595562"/>
          </a:xfrm>
          <a:prstGeom prst="rect">
            <a:avLst/>
          </a:prstGeom>
          <a:noFill/>
          <a:ln>
            <a:noFill/>
          </a:ln>
        </p:spPr>
      </p:pic>
      <p:pic>
        <p:nvPicPr>
          <p:cNvPr id="683" name="Google Shape;683;p97"/>
          <p:cNvPicPr preferRelativeResize="0"/>
          <p:nvPr/>
        </p:nvPicPr>
        <p:blipFill>
          <a:blip r:embed="rId4">
            <a:alphaModFix amt="38000"/>
          </a:blip>
          <a:stretch>
            <a:fillRect/>
          </a:stretch>
        </p:blipFill>
        <p:spPr>
          <a:xfrm>
            <a:off x="139820" y="754850"/>
            <a:ext cx="1896900" cy="1273575"/>
          </a:xfrm>
          <a:prstGeom prst="rect">
            <a:avLst/>
          </a:prstGeom>
          <a:noFill/>
          <a:ln>
            <a:noFill/>
          </a:ln>
        </p:spPr>
      </p:pic>
      <p:sp>
        <p:nvSpPr>
          <p:cNvPr id="684" name="Google Shape;684;p97"/>
          <p:cNvSpPr/>
          <p:nvPr/>
        </p:nvSpPr>
        <p:spPr>
          <a:xfrm>
            <a:off x="174475" y="1665725"/>
            <a:ext cx="1827600" cy="362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5" name="Google Shape;685;p97"/>
          <p:cNvSpPr/>
          <p:nvPr/>
        </p:nvSpPr>
        <p:spPr>
          <a:xfrm rot="10800000" flipH="1">
            <a:off x="1134900" y="1970075"/>
            <a:ext cx="790500" cy="4074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6" name="Google Shape;686;p97"/>
          <p:cNvSpPr txBox="1"/>
          <p:nvPr/>
        </p:nvSpPr>
        <p:spPr>
          <a:xfrm>
            <a:off x="5703800" y="1487875"/>
            <a:ext cx="3079800" cy="1941000"/>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000">
                <a:solidFill>
                  <a:schemeClr val="dk1"/>
                </a:solidFill>
                <a:latin typeface="Calibri"/>
                <a:ea typeface="Calibri"/>
                <a:cs typeface="Calibri"/>
                <a:sym typeface="Calibri"/>
              </a:rPr>
              <a:t>Remember, research states high levels of absenteeism reflect an erosion in positive conditions for learning.</a:t>
            </a:r>
            <a:endParaRPr sz="2000">
              <a:solidFill>
                <a:schemeClr val="dk1"/>
              </a:solidFill>
              <a:latin typeface="Calibri"/>
              <a:ea typeface="Calibri"/>
              <a:cs typeface="Calibri"/>
              <a:sym typeface="Calibri"/>
            </a:endParaRPr>
          </a:p>
          <a:p>
            <a:pPr marL="914400" lvl="0" indent="-355600" algn="l" rtl="0">
              <a:lnSpc>
                <a:spcPct val="90000"/>
              </a:lnSpc>
              <a:spcBef>
                <a:spcPts val="8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Attendance Works</a:t>
            </a:r>
            <a:endParaRPr sz="2200">
              <a:solidFill>
                <a:schemeClr val="dk1"/>
              </a:solidFill>
              <a:latin typeface="Calibri"/>
              <a:ea typeface="Calibri"/>
              <a:cs typeface="Calibri"/>
              <a:sym typeface="Calibri"/>
            </a:endParaRPr>
          </a:p>
        </p:txBody>
      </p:sp>
      <p:sp>
        <p:nvSpPr>
          <p:cNvPr id="687" name="Google Shape;687;p97"/>
          <p:cNvSpPr txBox="1">
            <a:spLocks noGrp="1"/>
          </p:cNvSpPr>
          <p:nvPr>
            <p:ph type="title" idx="4294967295"/>
          </p:nvPr>
        </p:nvSpPr>
        <p:spPr>
          <a:xfrm>
            <a:off x="360350" y="-11675"/>
            <a:ext cx="8505900" cy="7701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Clr>
                <a:schemeClr val="dk1"/>
              </a:buClr>
              <a:buSzPts val="1100"/>
              <a:buFont typeface="Arial"/>
              <a:buNone/>
            </a:pPr>
            <a:r>
              <a:rPr lang="en" sz="2200">
                <a:solidFill>
                  <a:schemeClr val="accent1"/>
                </a:solidFill>
              </a:rPr>
              <a:t>Attendance Works Foundational Supports</a:t>
            </a:r>
            <a:r>
              <a:rPr lang="en" sz="2200" b="1">
                <a:solidFill>
                  <a:schemeClr val="accent1"/>
                </a:solidFill>
              </a:rPr>
              <a:t> with TAPP Promising Practices</a:t>
            </a:r>
            <a:endParaRPr sz="35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98"/>
          <p:cNvSpPr txBox="1">
            <a:spLocks noGrp="1"/>
          </p:cNvSpPr>
          <p:nvPr>
            <p:ph type="title"/>
          </p:nvPr>
        </p:nvSpPr>
        <p:spPr>
          <a:xfrm>
            <a:off x="516270" y="44883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is our Data Telling Us?</a:t>
            </a:r>
            <a:endParaRPr/>
          </a:p>
        </p:txBody>
      </p:sp>
      <p:sp>
        <p:nvSpPr>
          <p:cNvPr id="693" name="Google Shape;693;p98"/>
          <p:cNvSpPr txBox="1">
            <a:spLocks noGrp="1"/>
          </p:cNvSpPr>
          <p:nvPr>
            <p:ph type="body" idx="1"/>
          </p:nvPr>
        </p:nvSpPr>
        <p:spPr>
          <a:xfrm>
            <a:off x="3943925" y="341850"/>
            <a:ext cx="4863600" cy="4459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500" dirty="0"/>
              <a:t>You will Need:</a:t>
            </a:r>
            <a:endParaRPr sz="1500" dirty="0"/>
          </a:p>
          <a:p>
            <a:pPr marL="457200" lvl="0" indent="-323850" algn="l" rtl="0">
              <a:spcBef>
                <a:spcPts val="800"/>
              </a:spcBef>
              <a:spcAft>
                <a:spcPts val="0"/>
              </a:spcAft>
              <a:buSzPts val="1500"/>
              <a:buChar char="❏"/>
            </a:pPr>
            <a:r>
              <a:rPr lang="en" sz="1500" u="sng" dirty="0">
                <a:solidFill>
                  <a:schemeClr val="hlink"/>
                </a:solidFill>
              </a:rPr>
              <a:t>TAPP Dashboard - Column C</a:t>
            </a:r>
            <a:r>
              <a:rPr lang="en" sz="1500" dirty="0"/>
              <a:t> - Attendance Tracker Tab</a:t>
            </a:r>
            <a:endParaRPr sz="1500" dirty="0"/>
          </a:p>
          <a:p>
            <a:pPr marL="457200" lvl="0" indent="-323850" algn="l" rtl="0">
              <a:spcBef>
                <a:spcPts val="0"/>
              </a:spcBef>
              <a:spcAft>
                <a:spcPts val="0"/>
              </a:spcAft>
              <a:buSzPts val="1500"/>
              <a:buChar char="❏"/>
            </a:pPr>
            <a:r>
              <a:rPr lang="en" sz="1500" u="sng" dirty="0">
                <a:solidFill>
                  <a:schemeClr val="hlink"/>
                </a:solidFill>
              </a:rPr>
              <a:t>School Level Tiered Historical Data</a:t>
            </a:r>
            <a:endParaRPr sz="1500" b="1" dirty="0">
              <a:solidFill>
                <a:schemeClr val="accent2"/>
              </a:solidFill>
            </a:endParaRPr>
          </a:p>
          <a:p>
            <a:pPr marL="0" lvl="0" indent="0" algn="l" rtl="0">
              <a:spcBef>
                <a:spcPts val="800"/>
              </a:spcBef>
              <a:spcAft>
                <a:spcPts val="0"/>
              </a:spcAft>
              <a:buNone/>
            </a:pPr>
            <a:endParaRPr sz="1500" b="1" dirty="0">
              <a:solidFill>
                <a:schemeClr val="accent2"/>
              </a:solidFill>
            </a:endParaRPr>
          </a:p>
          <a:p>
            <a:pPr marL="0" lvl="0" indent="0" algn="l" rtl="0">
              <a:spcBef>
                <a:spcPts val="800"/>
              </a:spcBef>
              <a:spcAft>
                <a:spcPts val="0"/>
              </a:spcAft>
              <a:buNone/>
            </a:pPr>
            <a:r>
              <a:rPr lang="en" sz="1600" b="1" dirty="0">
                <a:solidFill>
                  <a:schemeClr val="accent2"/>
                </a:solidFill>
              </a:rPr>
              <a:t>Whole Group Silent Work Time</a:t>
            </a:r>
            <a:r>
              <a:rPr lang="en" sz="1600" dirty="0"/>
              <a:t> – 6 Minutes - Take Notes</a:t>
            </a:r>
            <a:endParaRPr sz="1600" dirty="0"/>
          </a:p>
          <a:p>
            <a:pPr marL="457200" lvl="0" indent="-323850" algn="l" rtl="0">
              <a:spcBef>
                <a:spcPts val="800"/>
              </a:spcBef>
              <a:spcAft>
                <a:spcPts val="0"/>
              </a:spcAft>
              <a:buSzPts val="1500"/>
              <a:buChar char="•"/>
            </a:pPr>
            <a:r>
              <a:rPr lang="en" sz="1500" dirty="0"/>
              <a:t>WHAT DO YOU NOTICE? </a:t>
            </a:r>
            <a:endParaRPr sz="1500" dirty="0"/>
          </a:p>
          <a:p>
            <a:pPr marL="457200" lvl="0" indent="-323850" algn="l" rtl="0">
              <a:spcBef>
                <a:spcPts val="0"/>
              </a:spcBef>
              <a:spcAft>
                <a:spcPts val="0"/>
              </a:spcAft>
              <a:buSzPts val="1500"/>
              <a:buChar char="•"/>
            </a:pPr>
            <a:r>
              <a:rPr lang="en" sz="1500" dirty="0"/>
              <a:t>WHAT DO YOU SEE? How does the data thus far compare to last school year?</a:t>
            </a:r>
            <a:endParaRPr sz="1500" dirty="0"/>
          </a:p>
          <a:p>
            <a:pPr marL="457200" lvl="0" indent="-323850" algn="l" rtl="0">
              <a:spcBef>
                <a:spcPts val="0"/>
              </a:spcBef>
              <a:spcAft>
                <a:spcPts val="0"/>
              </a:spcAft>
              <a:buSzPts val="1500"/>
              <a:buChar char="•"/>
            </a:pPr>
            <a:r>
              <a:rPr lang="en" sz="1500" dirty="0"/>
              <a:t>What percentage of students is in Tier 2 (attending &lt;90 - &gt;80%)?</a:t>
            </a:r>
            <a:endParaRPr sz="1500" dirty="0"/>
          </a:p>
          <a:p>
            <a:pPr marL="457200" lvl="0" indent="-323850" algn="l" rtl="0">
              <a:spcBef>
                <a:spcPts val="0"/>
              </a:spcBef>
              <a:spcAft>
                <a:spcPts val="0"/>
              </a:spcAft>
              <a:buSzPts val="1500"/>
              <a:buChar char="•"/>
            </a:pPr>
            <a:r>
              <a:rPr lang="en" sz="1500" dirty="0"/>
              <a:t>What percentage of students is in Tier 3? (attending &lt;80%)?</a:t>
            </a:r>
            <a:endParaRPr sz="1500" dirty="0"/>
          </a:p>
          <a:p>
            <a:pPr marL="457200" lvl="0" indent="-323850" algn="l" rtl="0">
              <a:spcBef>
                <a:spcPts val="0"/>
              </a:spcBef>
              <a:spcAft>
                <a:spcPts val="0"/>
              </a:spcAft>
              <a:buSzPts val="1500"/>
              <a:buChar char="•"/>
            </a:pPr>
            <a:r>
              <a:rPr lang="en" sz="1500" dirty="0"/>
              <a:t>Are there differences between schools or grade levels (elementary, middle, high)?</a:t>
            </a:r>
            <a:endParaRPr sz="1500" dirty="0"/>
          </a:p>
          <a:p>
            <a:pPr marL="457200" lvl="0" indent="-323850" algn="l" rtl="0">
              <a:spcBef>
                <a:spcPts val="0"/>
              </a:spcBef>
              <a:spcAft>
                <a:spcPts val="0"/>
              </a:spcAft>
              <a:buSzPts val="1500"/>
              <a:buChar char="•"/>
            </a:pPr>
            <a:r>
              <a:rPr lang="en" sz="1500" dirty="0"/>
              <a:t>❗❗❗What questions do you have about any of the foundational conditions in the four quadrants at any of the TAPP schools?</a:t>
            </a:r>
            <a:endParaRPr sz="1500" dirty="0"/>
          </a:p>
          <a:p>
            <a:pPr marL="457200" lvl="0" indent="-323850" algn="l" rtl="0">
              <a:spcBef>
                <a:spcPts val="0"/>
              </a:spcBef>
              <a:spcAft>
                <a:spcPts val="0"/>
              </a:spcAft>
              <a:buSzPts val="1500"/>
              <a:buChar char="•"/>
            </a:pPr>
            <a:r>
              <a:rPr lang="en" sz="1500" i="1" dirty="0"/>
              <a:t>If data has not been input into the Dashboard, what data can be sent via email to the team for review?</a:t>
            </a:r>
            <a:endParaRPr sz="1500" i="1" dirty="0"/>
          </a:p>
          <a:p>
            <a:pPr marL="0" lvl="0" indent="0" algn="l" rtl="0">
              <a:spcBef>
                <a:spcPts val="800"/>
              </a:spcBef>
              <a:spcAft>
                <a:spcPts val="0"/>
              </a:spcAft>
              <a:buNone/>
            </a:pPr>
            <a:endParaRPr sz="1500" b="1" dirty="0">
              <a:solidFill>
                <a:schemeClr val="accent5"/>
              </a:solidFill>
            </a:endParaRPr>
          </a:p>
        </p:txBody>
      </p:sp>
      <p:pic>
        <p:nvPicPr>
          <p:cNvPr id="694" name="Google Shape;694;p98"/>
          <p:cNvPicPr preferRelativeResize="0"/>
          <p:nvPr/>
        </p:nvPicPr>
        <p:blipFill>
          <a:blip r:embed="rId3">
            <a:alphaModFix/>
          </a:blip>
          <a:stretch>
            <a:fillRect/>
          </a:stretch>
        </p:blipFill>
        <p:spPr>
          <a:xfrm>
            <a:off x="415712" y="1620575"/>
            <a:ext cx="3150125" cy="293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99"/>
          <p:cNvPicPr preferRelativeResize="0"/>
          <p:nvPr/>
        </p:nvPicPr>
        <p:blipFill>
          <a:blip r:embed="rId3">
            <a:alphaModFix/>
          </a:blip>
          <a:stretch>
            <a:fillRect/>
          </a:stretch>
        </p:blipFill>
        <p:spPr>
          <a:xfrm>
            <a:off x="3872338" y="2259225"/>
            <a:ext cx="3599984" cy="1968500"/>
          </a:xfrm>
          <a:prstGeom prst="rect">
            <a:avLst/>
          </a:prstGeom>
          <a:noFill/>
          <a:ln>
            <a:noFill/>
          </a:ln>
        </p:spPr>
      </p:pic>
      <p:sp>
        <p:nvSpPr>
          <p:cNvPr id="700" name="Google Shape;700;p99"/>
          <p:cNvSpPr txBox="1">
            <a:spLocks noGrp="1"/>
          </p:cNvSpPr>
          <p:nvPr>
            <p:ph type="body" idx="1"/>
          </p:nvPr>
        </p:nvSpPr>
        <p:spPr>
          <a:xfrm>
            <a:off x="527850" y="267094"/>
            <a:ext cx="8088300" cy="319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b="1">
                <a:solidFill>
                  <a:schemeClr val="accent3"/>
                </a:solidFill>
              </a:rPr>
              <a:t>How to Review the Two Sets of Data -</a:t>
            </a:r>
            <a:endParaRPr sz="2000" b="1">
              <a:solidFill>
                <a:schemeClr val="accent3"/>
              </a:solidFill>
            </a:endParaRPr>
          </a:p>
        </p:txBody>
      </p:sp>
      <p:pic>
        <p:nvPicPr>
          <p:cNvPr id="701" name="Google Shape;701;p99"/>
          <p:cNvPicPr preferRelativeResize="0"/>
          <p:nvPr/>
        </p:nvPicPr>
        <p:blipFill>
          <a:blip r:embed="rId4">
            <a:alphaModFix/>
          </a:blip>
          <a:stretch>
            <a:fillRect/>
          </a:stretch>
        </p:blipFill>
        <p:spPr>
          <a:xfrm>
            <a:off x="3753225" y="898125"/>
            <a:ext cx="3981450" cy="1771650"/>
          </a:xfrm>
          <a:prstGeom prst="rect">
            <a:avLst/>
          </a:prstGeom>
          <a:noFill/>
          <a:ln>
            <a:noFill/>
          </a:ln>
        </p:spPr>
      </p:pic>
      <p:pic>
        <p:nvPicPr>
          <p:cNvPr id="702" name="Google Shape;702;p99"/>
          <p:cNvPicPr preferRelativeResize="0"/>
          <p:nvPr/>
        </p:nvPicPr>
        <p:blipFill>
          <a:blip r:embed="rId5">
            <a:alphaModFix/>
          </a:blip>
          <a:stretch>
            <a:fillRect/>
          </a:stretch>
        </p:blipFill>
        <p:spPr>
          <a:xfrm>
            <a:off x="3943963" y="4286300"/>
            <a:ext cx="3599975" cy="375975"/>
          </a:xfrm>
          <a:prstGeom prst="rect">
            <a:avLst/>
          </a:prstGeom>
          <a:noFill/>
          <a:ln>
            <a:noFill/>
          </a:ln>
        </p:spPr>
      </p:pic>
      <p:sp>
        <p:nvSpPr>
          <p:cNvPr id="703" name="Google Shape;703;p99"/>
          <p:cNvSpPr txBox="1"/>
          <p:nvPr/>
        </p:nvSpPr>
        <p:spPr>
          <a:xfrm>
            <a:off x="682000" y="1322075"/>
            <a:ext cx="27996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TAPP Dashboard Column C, Attendance Tracker -</a:t>
            </a:r>
            <a:endParaRPr sz="1800">
              <a:solidFill>
                <a:schemeClr val="dk1"/>
              </a:solidFill>
              <a:latin typeface="Calibri"/>
              <a:ea typeface="Calibri"/>
              <a:cs typeface="Calibri"/>
              <a:sym typeface="Calibri"/>
            </a:endParaRPr>
          </a:p>
        </p:txBody>
      </p:sp>
      <p:sp>
        <p:nvSpPr>
          <p:cNvPr id="704" name="Google Shape;704;p99"/>
          <p:cNvSpPr txBox="1"/>
          <p:nvPr/>
        </p:nvSpPr>
        <p:spPr>
          <a:xfrm>
            <a:off x="727575" y="3199825"/>
            <a:ext cx="27996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Tiered Attendance Data from 2023-2024  -</a:t>
            </a:r>
            <a:endParaRPr sz="1800">
              <a:solidFill>
                <a:schemeClr val="dk1"/>
              </a:solidFill>
              <a:latin typeface="Calibri"/>
              <a:ea typeface="Calibri"/>
              <a:cs typeface="Calibri"/>
              <a:sym typeface="Calibri"/>
            </a:endParaRPr>
          </a:p>
        </p:txBody>
      </p:sp>
      <p:sp>
        <p:nvSpPr>
          <p:cNvPr id="705" name="Google Shape;705;p99"/>
          <p:cNvSpPr/>
          <p:nvPr/>
        </p:nvSpPr>
        <p:spPr>
          <a:xfrm>
            <a:off x="3605325" y="736100"/>
            <a:ext cx="3294300" cy="108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6" name="Google Shape;706;p99"/>
          <p:cNvSpPr/>
          <p:nvPr/>
        </p:nvSpPr>
        <p:spPr>
          <a:xfrm rot="5400000">
            <a:off x="3465100" y="2764700"/>
            <a:ext cx="2312100" cy="1601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0"/>
          <p:cNvSpPr txBox="1">
            <a:spLocks noGrp="1"/>
          </p:cNvSpPr>
          <p:nvPr>
            <p:ph type="title"/>
          </p:nvPr>
        </p:nvSpPr>
        <p:spPr>
          <a:xfrm>
            <a:off x="516283" y="61863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is our Data Telling Us?</a:t>
            </a:r>
            <a:endParaRPr/>
          </a:p>
        </p:txBody>
      </p:sp>
      <p:sp>
        <p:nvSpPr>
          <p:cNvPr id="712" name="Google Shape;712;p100"/>
          <p:cNvSpPr txBox="1">
            <a:spLocks noGrp="1"/>
          </p:cNvSpPr>
          <p:nvPr>
            <p:ph type="body" idx="1"/>
          </p:nvPr>
        </p:nvSpPr>
        <p:spPr>
          <a:xfrm>
            <a:off x="3991566" y="506610"/>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sz="2200" b="1">
              <a:solidFill>
                <a:schemeClr val="accent5"/>
              </a:solidFill>
            </a:endParaRPr>
          </a:p>
          <a:p>
            <a:pPr marL="457200" lvl="0" indent="-368300" algn="l" rtl="0">
              <a:spcBef>
                <a:spcPts val="800"/>
              </a:spcBef>
              <a:spcAft>
                <a:spcPts val="0"/>
              </a:spcAft>
              <a:buSzPts val="2200"/>
              <a:buChar char="•"/>
            </a:pPr>
            <a:r>
              <a:rPr lang="en" sz="2200"/>
              <a:t>Share your notes with one another.</a:t>
            </a:r>
            <a:endParaRPr sz="2200"/>
          </a:p>
          <a:p>
            <a:pPr marL="457200" lvl="0" indent="-368300" algn="l" rtl="0">
              <a:spcBef>
                <a:spcPts val="0"/>
              </a:spcBef>
              <a:spcAft>
                <a:spcPts val="0"/>
              </a:spcAft>
              <a:buSzPts val="2200"/>
              <a:buChar char="•"/>
            </a:pPr>
            <a:r>
              <a:rPr lang="en" sz="2200"/>
              <a:t>When we come back together we will share out our findings from each district from the group.</a:t>
            </a:r>
            <a:endParaRPr sz="2200"/>
          </a:p>
          <a:p>
            <a:pPr marL="457200" lvl="0" indent="-368300" algn="l" rtl="0">
              <a:spcBef>
                <a:spcPts val="0"/>
              </a:spcBef>
              <a:spcAft>
                <a:spcPts val="0"/>
              </a:spcAft>
              <a:buSzPts val="2200"/>
              <a:buChar char="•"/>
            </a:pPr>
            <a:r>
              <a:rPr lang="en" sz="2200"/>
              <a:t>Choose someone to share out.</a:t>
            </a:r>
            <a:endParaRPr sz="2200"/>
          </a:p>
          <a:p>
            <a:pPr marL="457200" lvl="0" indent="-368300" algn="l" rtl="0">
              <a:spcBef>
                <a:spcPts val="0"/>
              </a:spcBef>
              <a:spcAft>
                <a:spcPts val="0"/>
              </a:spcAft>
              <a:buSzPts val="2200"/>
              <a:buChar char="•"/>
            </a:pPr>
            <a:r>
              <a:rPr lang="en" sz="2200"/>
              <a:t>You will have &gt;30 seconds to share out.</a:t>
            </a:r>
            <a:endParaRPr sz="2200"/>
          </a:p>
        </p:txBody>
      </p:sp>
      <p:pic>
        <p:nvPicPr>
          <p:cNvPr id="713" name="Google Shape;713;p100"/>
          <p:cNvPicPr preferRelativeResize="0"/>
          <p:nvPr/>
        </p:nvPicPr>
        <p:blipFill>
          <a:blip r:embed="rId3">
            <a:alphaModFix/>
          </a:blip>
          <a:stretch>
            <a:fillRect/>
          </a:stretch>
        </p:blipFill>
        <p:spPr>
          <a:xfrm>
            <a:off x="470700" y="1998875"/>
            <a:ext cx="2887700" cy="210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1"/>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900"/>
              <a:t>Attendance Works and TAPP</a:t>
            </a:r>
            <a:endParaRPr sz="2900"/>
          </a:p>
        </p:txBody>
      </p:sp>
      <p:sp>
        <p:nvSpPr>
          <p:cNvPr id="719" name="Google Shape;719;p101"/>
          <p:cNvSpPr txBox="1">
            <a:spLocks noGrp="1"/>
          </p:cNvSpPr>
          <p:nvPr>
            <p:ph type="ctrTitle"/>
          </p:nvPr>
        </p:nvSpPr>
        <p:spPr>
          <a:xfrm>
            <a:off x="931950" y="1124350"/>
            <a:ext cx="74592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Diving Deeper into our Root Causes</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102"/>
          <p:cNvPicPr preferRelativeResize="0"/>
          <p:nvPr/>
        </p:nvPicPr>
        <p:blipFill>
          <a:blip r:embed="rId3">
            <a:alphaModFix/>
          </a:blip>
          <a:stretch>
            <a:fillRect/>
          </a:stretch>
        </p:blipFill>
        <p:spPr>
          <a:xfrm>
            <a:off x="1786025" y="913613"/>
            <a:ext cx="3860325" cy="3595562"/>
          </a:xfrm>
          <a:prstGeom prst="rect">
            <a:avLst/>
          </a:prstGeom>
          <a:noFill/>
          <a:ln>
            <a:noFill/>
          </a:ln>
        </p:spPr>
      </p:pic>
      <p:pic>
        <p:nvPicPr>
          <p:cNvPr id="725" name="Google Shape;725;p102"/>
          <p:cNvPicPr preferRelativeResize="0"/>
          <p:nvPr/>
        </p:nvPicPr>
        <p:blipFill>
          <a:blip r:embed="rId4">
            <a:alphaModFix/>
          </a:blip>
          <a:stretch>
            <a:fillRect/>
          </a:stretch>
        </p:blipFill>
        <p:spPr>
          <a:xfrm>
            <a:off x="139820" y="754850"/>
            <a:ext cx="1896900" cy="1273575"/>
          </a:xfrm>
          <a:prstGeom prst="rect">
            <a:avLst/>
          </a:prstGeom>
          <a:noFill/>
          <a:ln>
            <a:noFill/>
          </a:ln>
        </p:spPr>
      </p:pic>
      <p:sp>
        <p:nvSpPr>
          <p:cNvPr id="726" name="Google Shape;726;p102"/>
          <p:cNvSpPr/>
          <p:nvPr/>
        </p:nvSpPr>
        <p:spPr>
          <a:xfrm>
            <a:off x="174475" y="1665725"/>
            <a:ext cx="1827600" cy="362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27" name="Google Shape;727;p102"/>
          <p:cNvSpPr/>
          <p:nvPr/>
        </p:nvSpPr>
        <p:spPr>
          <a:xfrm rot="10800000" flipH="1">
            <a:off x="1134900" y="1970075"/>
            <a:ext cx="790500" cy="4074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28" name="Google Shape;728;p102"/>
          <p:cNvSpPr txBox="1"/>
          <p:nvPr/>
        </p:nvSpPr>
        <p:spPr>
          <a:xfrm>
            <a:off x="5703800" y="1487875"/>
            <a:ext cx="3079800" cy="1941000"/>
          </a:xfrm>
          <a:prstGeom prst="rect">
            <a:avLst/>
          </a:prstGeom>
          <a:solidFill>
            <a:srgbClr val="FFFF00"/>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000">
                <a:solidFill>
                  <a:schemeClr val="dk1"/>
                </a:solidFill>
                <a:latin typeface="Calibri"/>
                <a:ea typeface="Calibri"/>
                <a:cs typeface="Calibri"/>
                <a:sym typeface="Calibri"/>
              </a:rPr>
              <a:t>Remember, research states high levels of absence reflect an erosion in positive conditions for learning.</a:t>
            </a:r>
            <a:endParaRPr sz="2000">
              <a:solidFill>
                <a:schemeClr val="dk1"/>
              </a:solidFill>
              <a:latin typeface="Calibri"/>
              <a:ea typeface="Calibri"/>
              <a:cs typeface="Calibri"/>
              <a:sym typeface="Calibri"/>
            </a:endParaRPr>
          </a:p>
          <a:p>
            <a:pPr marL="914400" lvl="0" indent="-355600" algn="l" rtl="0">
              <a:lnSpc>
                <a:spcPct val="90000"/>
              </a:lnSpc>
              <a:spcBef>
                <a:spcPts val="8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Attendance Works</a:t>
            </a:r>
            <a:endParaRPr sz="2200">
              <a:solidFill>
                <a:schemeClr val="dk1"/>
              </a:solidFill>
              <a:latin typeface="Calibri"/>
              <a:ea typeface="Calibri"/>
              <a:cs typeface="Calibri"/>
              <a:sym typeface="Calibri"/>
            </a:endParaRPr>
          </a:p>
        </p:txBody>
      </p:sp>
      <p:sp>
        <p:nvSpPr>
          <p:cNvPr id="729" name="Google Shape;729;p102"/>
          <p:cNvSpPr txBox="1">
            <a:spLocks noGrp="1"/>
          </p:cNvSpPr>
          <p:nvPr>
            <p:ph type="title" idx="4294967295"/>
          </p:nvPr>
        </p:nvSpPr>
        <p:spPr>
          <a:xfrm>
            <a:off x="360350" y="-11675"/>
            <a:ext cx="8505900" cy="7701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Clr>
                <a:schemeClr val="dk1"/>
              </a:buClr>
              <a:buSzPts val="1100"/>
              <a:buFont typeface="Arial"/>
              <a:buNone/>
            </a:pPr>
            <a:r>
              <a:rPr lang="en" sz="2200">
                <a:solidFill>
                  <a:schemeClr val="accent1"/>
                </a:solidFill>
              </a:rPr>
              <a:t>Attendance Works Foundational Supports</a:t>
            </a:r>
            <a:r>
              <a:rPr lang="en" sz="2200" b="1">
                <a:solidFill>
                  <a:schemeClr val="accent1"/>
                </a:solidFill>
              </a:rPr>
              <a:t> with TAPP Promising Practices</a:t>
            </a:r>
            <a:endParaRPr sz="35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103"/>
          <p:cNvSpPr txBox="1">
            <a:spLocks noGrp="1"/>
          </p:cNvSpPr>
          <p:nvPr>
            <p:ph type="body" idx="4294967295"/>
          </p:nvPr>
        </p:nvSpPr>
        <p:spPr>
          <a:xfrm>
            <a:off x="421025" y="297150"/>
            <a:ext cx="8629800" cy="461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300">
                <a:solidFill>
                  <a:schemeClr val="accent5"/>
                </a:solidFill>
              </a:rPr>
              <a:t>Four Common Root Causes - Published from Attendance Works</a:t>
            </a:r>
            <a:endParaRPr sz="2300">
              <a:solidFill>
                <a:schemeClr val="accent5"/>
              </a:solidFill>
            </a:endParaRPr>
          </a:p>
        </p:txBody>
      </p:sp>
      <p:pic>
        <p:nvPicPr>
          <p:cNvPr id="735" name="Google Shape;735;p103"/>
          <p:cNvPicPr preferRelativeResize="0"/>
          <p:nvPr/>
        </p:nvPicPr>
        <p:blipFill>
          <a:blip r:embed="rId3">
            <a:alphaModFix/>
          </a:blip>
          <a:stretch>
            <a:fillRect/>
          </a:stretch>
        </p:blipFill>
        <p:spPr>
          <a:xfrm>
            <a:off x="194300" y="665975"/>
            <a:ext cx="8755401" cy="4242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4"/>
          <p:cNvSpPr txBox="1">
            <a:spLocks noGrp="1"/>
          </p:cNvSpPr>
          <p:nvPr>
            <p:ph type="title"/>
          </p:nvPr>
        </p:nvSpPr>
        <p:spPr>
          <a:xfrm>
            <a:off x="271832" y="-9332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Three Types of Bias-Based Beliefs</a:t>
            </a:r>
            <a:endParaRPr/>
          </a:p>
        </p:txBody>
      </p:sp>
      <p:sp>
        <p:nvSpPr>
          <p:cNvPr id="741" name="Google Shape;741;p104"/>
          <p:cNvSpPr txBox="1">
            <a:spLocks noGrp="1"/>
          </p:cNvSpPr>
          <p:nvPr>
            <p:ph type="body" idx="4294967295"/>
          </p:nvPr>
        </p:nvSpPr>
        <p:spPr>
          <a:xfrm>
            <a:off x="271825" y="676775"/>
            <a:ext cx="2584800" cy="4262100"/>
          </a:xfrm>
          <a:prstGeom prst="rect">
            <a:avLst/>
          </a:prstGeom>
          <a:solidFill>
            <a:srgbClr val="FCF4F8"/>
          </a:solidFill>
        </p:spPr>
        <p:txBody>
          <a:bodyPr spcFirstLastPara="1" wrap="square" lIns="68575" tIns="34275" rIns="68575" bIns="34275" anchor="t" anchorCtr="0">
            <a:noAutofit/>
          </a:bodyPr>
          <a:lstStyle/>
          <a:p>
            <a:pPr marL="0" lvl="0" indent="0" algn="l" rtl="0">
              <a:spcBef>
                <a:spcPts val="800"/>
              </a:spcBef>
              <a:spcAft>
                <a:spcPts val="0"/>
              </a:spcAft>
              <a:buNone/>
            </a:pPr>
            <a:r>
              <a:rPr lang="en" sz="1400" b="1">
                <a:solidFill>
                  <a:schemeClr val="accent2"/>
                </a:solidFill>
              </a:rPr>
              <a:t>Color Evasiveness</a:t>
            </a:r>
            <a:endParaRPr sz="1400" b="1">
              <a:solidFill>
                <a:schemeClr val="accent2"/>
              </a:solidFill>
            </a:endParaRPr>
          </a:p>
          <a:p>
            <a:pPr marL="0" lvl="0" indent="0" algn="l" rtl="0">
              <a:spcBef>
                <a:spcPts val="800"/>
              </a:spcBef>
              <a:spcAft>
                <a:spcPts val="0"/>
              </a:spcAft>
              <a:buNone/>
            </a:pPr>
            <a:r>
              <a:rPr lang="en" sz="1300" b="1"/>
              <a:t>Beliefs</a:t>
            </a:r>
            <a:r>
              <a:rPr lang="en" sz="1300"/>
              <a:t> - Color is not seen; cultural lived experiences are irrelevant </a:t>
            </a:r>
            <a:r>
              <a:rPr lang="en" sz="1300">
                <a:solidFill>
                  <a:srgbClr val="333333"/>
                </a:solidFill>
              </a:rPr>
              <a:t>(Bonilla-Silva, 2013 and Fergus, 2017)</a:t>
            </a:r>
            <a:endParaRPr sz="1300">
              <a:solidFill>
                <a:srgbClr val="333333"/>
              </a:solidFill>
            </a:endParaRPr>
          </a:p>
          <a:p>
            <a:pPr marL="0" lvl="0" indent="0" algn="l" rtl="0">
              <a:spcBef>
                <a:spcPts val="800"/>
              </a:spcBef>
              <a:spcAft>
                <a:spcPts val="0"/>
              </a:spcAft>
              <a:buNone/>
            </a:pPr>
            <a:r>
              <a:rPr lang="en" sz="1300" b="1"/>
              <a:t>Impact</a:t>
            </a:r>
            <a:endParaRPr sz="1300" b="1"/>
          </a:p>
          <a:p>
            <a:pPr marL="0" lvl="0" indent="0" algn="l" rtl="0">
              <a:lnSpc>
                <a:spcPct val="115000"/>
              </a:lnSpc>
              <a:spcBef>
                <a:spcPts val="0"/>
              </a:spcBef>
              <a:spcAft>
                <a:spcPts val="0"/>
              </a:spcAft>
              <a:buNone/>
            </a:pPr>
            <a:r>
              <a:rPr lang="en" sz="1300">
                <a:solidFill>
                  <a:srgbClr val="333333"/>
                </a:solidFill>
              </a:rPr>
              <a:t>Leads to dismissal of assertions of systemic racism and systemic inequities which reinforces deficit thinking,  poverty disciplining, and systemic inequities (Fergus, 2017)</a:t>
            </a:r>
            <a:endParaRPr sz="1300">
              <a:solidFill>
                <a:srgbClr val="333333"/>
              </a:solidFill>
            </a:endParaRPr>
          </a:p>
          <a:p>
            <a:pPr marL="0" lvl="0" indent="0" algn="l" rtl="0">
              <a:lnSpc>
                <a:spcPct val="115000"/>
              </a:lnSpc>
              <a:spcBef>
                <a:spcPts val="1200"/>
              </a:spcBef>
              <a:spcAft>
                <a:spcPts val="0"/>
              </a:spcAft>
              <a:buNone/>
            </a:pPr>
            <a:r>
              <a:rPr lang="en" sz="1300">
                <a:solidFill>
                  <a:srgbClr val="333333"/>
                </a:solidFill>
              </a:rPr>
              <a:t>Culture, values, practices of school members not a part of the dominant culture are devalued, marginalized, ignored and/or “problematic.” (The Continuum | CCPEP.ORG, n.d.)</a:t>
            </a:r>
            <a:endParaRPr sz="1300">
              <a:solidFill>
                <a:srgbClr val="333333"/>
              </a:solidFill>
            </a:endParaRPr>
          </a:p>
          <a:p>
            <a:pPr marL="0" lvl="0" indent="0" algn="l" rtl="0">
              <a:spcBef>
                <a:spcPts val="1200"/>
              </a:spcBef>
              <a:spcAft>
                <a:spcPts val="0"/>
              </a:spcAft>
              <a:buNone/>
            </a:pPr>
            <a:endParaRPr/>
          </a:p>
          <a:p>
            <a:pPr marL="0" lvl="0" indent="0" algn="l" rtl="0">
              <a:spcBef>
                <a:spcPts val="800"/>
              </a:spcBef>
              <a:spcAft>
                <a:spcPts val="0"/>
              </a:spcAft>
              <a:buNone/>
            </a:pPr>
            <a:endParaRPr/>
          </a:p>
        </p:txBody>
      </p:sp>
      <p:sp>
        <p:nvSpPr>
          <p:cNvPr id="742" name="Google Shape;742;p104"/>
          <p:cNvSpPr txBox="1">
            <a:spLocks noGrp="1"/>
          </p:cNvSpPr>
          <p:nvPr>
            <p:ph type="body" idx="4294967295"/>
          </p:nvPr>
        </p:nvSpPr>
        <p:spPr>
          <a:xfrm>
            <a:off x="2911850" y="676775"/>
            <a:ext cx="3268200" cy="4262100"/>
          </a:xfrm>
          <a:prstGeom prst="rect">
            <a:avLst/>
          </a:prstGeom>
          <a:solidFill>
            <a:srgbClr val="F0F4E6"/>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200" b="1">
                <a:solidFill>
                  <a:schemeClr val="accent1"/>
                </a:solidFill>
              </a:rPr>
              <a:t>Deficit Thinking</a:t>
            </a:r>
            <a:endParaRPr sz="1200" b="1">
              <a:solidFill>
                <a:schemeClr val="accent1"/>
              </a:solidFill>
            </a:endParaRPr>
          </a:p>
          <a:p>
            <a:pPr marL="0" lvl="0" indent="0" algn="l" rtl="0">
              <a:lnSpc>
                <a:spcPct val="100000"/>
              </a:lnSpc>
              <a:spcBef>
                <a:spcPts val="0"/>
              </a:spcBef>
              <a:spcAft>
                <a:spcPts val="0"/>
              </a:spcAft>
              <a:buNone/>
            </a:pPr>
            <a:r>
              <a:rPr lang="en" sz="1200" b="1">
                <a:solidFill>
                  <a:srgbClr val="333333"/>
                </a:solidFill>
              </a:rPr>
              <a:t>Beliefs - </a:t>
            </a:r>
            <a:r>
              <a:rPr lang="en" sz="1200">
                <a:solidFill>
                  <a:srgbClr val="333333"/>
                </a:solidFill>
              </a:rPr>
              <a:t>Certain groups of students/families/cultures: do not care about their student’s academic performance and aren’t capable of high academic achievement. </a:t>
            </a:r>
            <a:endParaRPr sz="1200">
              <a:solidFill>
                <a:srgbClr val="333333"/>
              </a:solidFill>
            </a:endParaRPr>
          </a:p>
          <a:p>
            <a:pPr marL="0" lvl="0" indent="0" algn="l" rtl="0">
              <a:lnSpc>
                <a:spcPct val="100000"/>
              </a:lnSpc>
              <a:spcBef>
                <a:spcPts val="1200"/>
              </a:spcBef>
              <a:spcAft>
                <a:spcPts val="0"/>
              </a:spcAft>
              <a:buNone/>
            </a:pPr>
            <a:r>
              <a:rPr lang="en" sz="1200" b="1">
                <a:solidFill>
                  <a:srgbClr val="333333"/>
                </a:solidFill>
              </a:rPr>
              <a:t>Impact</a:t>
            </a:r>
            <a:endParaRPr sz="1200" b="1">
              <a:solidFill>
                <a:srgbClr val="333333"/>
              </a:solidFill>
            </a:endParaRPr>
          </a:p>
          <a:p>
            <a:pPr marL="0" lvl="0" indent="0" algn="l" rtl="0">
              <a:lnSpc>
                <a:spcPct val="100000"/>
              </a:lnSpc>
              <a:spcBef>
                <a:spcPts val="1000"/>
              </a:spcBef>
              <a:spcAft>
                <a:spcPts val="0"/>
              </a:spcAft>
              <a:buNone/>
            </a:pPr>
            <a:r>
              <a:rPr lang="en" sz="1200">
                <a:solidFill>
                  <a:srgbClr val="333333"/>
                </a:solidFill>
              </a:rPr>
              <a:t>“Assumes a denial of values that supports education…[which] allows for abdication of [educators’] responsibility for connecting with students and families</a:t>
            </a:r>
            <a:endParaRPr sz="1200">
              <a:solidFill>
                <a:srgbClr val="333333"/>
              </a:solidFill>
            </a:endParaRPr>
          </a:p>
          <a:p>
            <a:pPr marL="0" lvl="0" indent="0" algn="l" rtl="0">
              <a:lnSpc>
                <a:spcPct val="100000"/>
              </a:lnSpc>
              <a:spcBef>
                <a:spcPts val="1000"/>
              </a:spcBef>
              <a:spcAft>
                <a:spcPts val="0"/>
              </a:spcAft>
              <a:buNone/>
            </a:pPr>
            <a:r>
              <a:rPr lang="en" sz="1200">
                <a:solidFill>
                  <a:srgbClr val="333333"/>
                </a:solidFill>
              </a:rPr>
              <a:t>Pygmalion Effect - If we as educators expect certain actions from certain students, we are more likely to treat them in such a way that can lead to the anticipated actions. The students’ actions do not necessarily occur because we were right, but rather because of an internalized attitude the student adopted about themselves as a result of the ways we consciously or subconsciously treated them.</a:t>
            </a:r>
            <a:endParaRPr sz="1200">
              <a:solidFill>
                <a:srgbClr val="333333"/>
              </a:solidFill>
            </a:endParaRPr>
          </a:p>
          <a:p>
            <a:pPr marL="0" lvl="0" indent="0" algn="l" rtl="0">
              <a:spcBef>
                <a:spcPts val="800"/>
              </a:spcBef>
              <a:spcAft>
                <a:spcPts val="0"/>
              </a:spcAft>
              <a:buNone/>
            </a:pPr>
            <a:endParaRPr sz="1200"/>
          </a:p>
        </p:txBody>
      </p:sp>
      <p:sp>
        <p:nvSpPr>
          <p:cNvPr id="743" name="Google Shape;743;p104"/>
          <p:cNvSpPr txBox="1">
            <a:spLocks noGrp="1"/>
          </p:cNvSpPr>
          <p:nvPr>
            <p:ph type="body" idx="4294967295"/>
          </p:nvPr>
        </p:nvSpPr>
        <p:spPr>
          <a:xfrm>
            <a:off x="6235275" y="676775"/>
            <a:ext cx="2727900" cy="4262100"/>
          </a:xfrm>
          <a:prstGeom prst="rect">
            <a:avLst/>
          </a:prstGeom>
          <a:solidFill>
            <a:srgbClr val="FCEDE1"/>
          </a:solidFill>
        </p:spPr>
        <p:txBody>
          <a:bodyPr spcFirstLastPara="1" wrap="square" lIns="68575" tIns="34275" rIns="68575" bIns="34275" anchor="t" anchorCtr="0">
            <a:noAutofit/>
          </a:bodyPr>
          <a:lstStyle/>
          <a:p>
            <a:pPr marL="0" lvl="0" indent="0" algn="l" rtl="0">
              <a:spcBef>
                <a:spcPts val="800"/>
              </a:spcBef>
              <a:spcAft>
                <a:spcPts val="0"/>
              </a:spcAft>
              <a:buNone/>
            </a:pPr>
            <a:r>
              <a:rPr lang="en" sz="1300" b="1">
                <a:solidFill>
                  <a:schemeClr val="accent3"/>
                </a:solidFill>
              </a:rPr>
              <a:t>Poverty Disciplining</a:t>
            </a:r>
            <a:endParaRPr sz="1300" b="1">
              <a:solidFill>
                <a:schemeClr val="accent3"/>
              </a:solidFill>
            </a:endParaRPr>
          </a:p>
          <a:p>
            <a:pPr marL="0" lvl="0" indent="0" algn="l" rtl="0">
              <a:lnSpc>
                <a:spcPct val="100000"/>
              </a:lnSpc>
              <a:spcBef>
                <a:spcPts val="800"/>
              </a:spcBef>
              <a:spcAft>
                <a:spcPts val="0"/>
              </a:spcAft>
              <a:buNone/>
            </a:pPr>
            <a:r>
              <a:rPr lang="en" sz="1200" b="1"/>
              <a:t>Beliefs </a:t>
            </a:r>
            <a:r>
              <a:rPr lang="en" sz="1200"/>
              <a:t>- </a:t>
            </a:r>
            <a:r>
              <a:rPr lang="en" sz="1200">
                <a:solidFill>
                  <a:srgbClr val="333333"/>
                </a:solidFill>
              </a:rPr>
              <a:t>Low-income students/families, particularly those experiencing generational poverty:​</a:t>
            </a:r>
            <a:endParaRPr sz="1200">
              <a:solidFill>
                <a:srgbClr val="333333"/>
              </a:solidFill>
            </a:endParaRPr>
          </a:p>
          <a:p>
            <a:pPr marL="0" lvl="0" indent="0" algn="l" rtl="0">
              <a:lnSpc>
                <a:spcPct val="100000"/>
              </a:lnSpc>
              <a:spcBef>
                <a:spcPts val="0"/>
              </a:spcBef>
              <a:spcAft>
                <a:spcPts val="0"/>
              </a:spcAft>
              <a:buNone/>
            </a:pPr>
            <a:r>
              <a:rPr lang="en" sz="1200">
                <a:solidFill>
                  <a:srgbClr val="333333"/>
                </a:solidFill>
              </a:rPr>
              <a:t>Lack morals, good manners, and/or the ability to avoid self-destructive behavior, “Cannot follow directions”; Are less motivated or less inclined to succeed; Don’t take school seriously</a:t>
            </a:r>
            <a:br>
              <a:rPr lang="en" sz="1200">
                <a:solidFill>
                  <a:srgbClr val="333333"/>
                </a:solidFill>
              </a:rPr>
            </a:br>
            <a:r>
              <a:rPr lang="en" sz="1200">
                <a:solidFill>
                  <a:srgbClr val="333333"/>
                </a:solidFill>
              </a:rPr>
              <a:t>(Soss et al., 2011)</a:t>
            </a:r>
            <a:endParaRPr sz="1200">
              <a:solidFill>
                <a:srgbClr val="333333"/>
              </a:solidFill>
            </a:endParaRPr>
          </a:p>
          <a:p>
            <a:pPr marL="0" lvl="0" indent="0" algn="l" rtl="0">
              <a:lnSpc>
                <a:spcPct val="100000"/>
              </a:lnSpc>
              <a:spcBef>
                <a:spcPts val="1600"/>
              </a:spcBef>
              <a:spcAft>
                <a:spcPts val="0"/>
              </a:spcAft>
              <a:buNone/>
            </a:pPr>
            <a:r>
              <a:rPr lang="en" sz="1200" b="1">
                <a:solidFill>
                  <a:srgbClr val="403F3B"/>
                </a:solidFill>
              </a:rPr>
              <a:t>Impact - </a:t>
            </a:r>
            <a:r>
              <a:rPr lang="en" sz="1200">
                <a:solidFill>
                  <a:srgbClr val="333333"/>
                </a:solidFill>
              </a:rPr>
              <a:t>A tendency to look at and interact with students experiencing poverty through the lens of deficit-based thinking</a:t>
            </a:r>
            <a:endParaRPr sz="1200">
              <a:solidFill>
                <a:srgbClr val="333333"/>
              </a:solidFill>
            </a:endParaRPr>
          </a:p>
          <a:p>
            <a:pPr marL="0" lvl="0" indent="0" algn="l" rtl="0">
              <a:lnSpc>
                <a:spcPct val="100000"/>
              </a:lnSpc>
              <a:spcBef>
                <a:spcPts val="800"/>
              </a:spcBef>
              <a:spcAft>
                <a:spcPts val="0"/>
              </a:spcAft>
              <a:buNone/>
            </a:pPr>
            <a:r>
              <a:rPr lang="en" sz="1200">
                <a:solidFill>
                  <a:srgbClr val="333333"/>
                </a:solidFill>
              </a:rPr>
              <a:t>Assumption that low-income students will be disruptive, disobedient and disrespectful (Payne, 2003)</a:t>
            </a:r>
            <a:endParaRPr sz="1200">
              <a:solidFill>
                <a:srgbClr val="333333"/>
              </a:solidFill>
            </a:endParaRPr>
          </a:p>
          <a:p>
            <a:pPr marL="0" lvl="0" indent="0" algn="l" rtl="0">
              <a:lnSpc>
                <a:spcPct val="100000"/>
              </a:lnSpc>
              <a:spcBef>
                <a:spcPts val="1200"/>
              </a:spcBef>
              <a:spcAft>
                <a:spcPts val="0"/>
              </a:spcAft>
              <a:buNone/>
            </a:pPr>
            <a:r>
              <a:rPr lang="en" sz="1200">
                <a:solidFill>
                  <a:srgbClr val="333333"/>
                </a:solidFill>
              </a:rPr>
              <a:t>Hyper Focused expectation that the poor students will act in a deviant way (Payne, 2003)</a:t>
            </a:r>
            <a:endParaRPr sz="1200">
              <a:solidFill>
                <a:srgbClr val="333333"/>
              </a:solidFill>
            </a:endParaRPr>
          </a:p>
          <a:p>
            <a:pPr marL="0" lvl="0" indent="0" algn="l" rtl="0">
              <a:spcBef>
                <a:spcPts val="1200"/>
              </a:spcBef>
              <a:spcAft>
                <a:spcPts val="0"/>
              </a:spcAft>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86"/>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68" name="Google Shape;568;p86"/>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69" name="Google Shape;569;p86"/>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70" name="Google Shape;570;p86"/>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71" name="Google Shape;571;p86"/>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72" name="Google Shape;572;p86"/>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73" name="Google Shape;573;p86"/>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74" name="Google Shape;574;p86"/>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75" name="Google Shape;575;p86"/>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76" name="Google Shape;576;p86"/>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77" name="Google Shape;577;p86"/>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78" name="Google Shape;578;p86"/>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86"/>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05"/>
          <p:cNvSpPr txBox="1">
            <a:spLocks noGrp="1"/>
          </p:cNvSpPr>
          <p:nvPr>
            <p:ph type="body" idx="1"/>
          </p:nvPr>
        </p:nvSpPr>
        <p:spPr>
          <a:xfrm>
            <a:off x="4024150" y="267325"/>
            <a:ext cx="4629300" cy="4218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729" dirty="0"/>
              <a:t>You will Need:</a:t>
            </a:r>
            <a:endParaRPr sz="1729" dirty="0"/>
          </a:p>
          <a:p>
            <a:pPr marL="457200" lvl="0" indent="-338393" algn="l" rtl="0">
              <a:spcBef>
                <a:spcPts val="800"/>
              </a:spcBef>
              <a:spcAft>
                <a:spcPts val="0"/>
              </a:spcAft>
              <a:buSzPts val="1729"/>
              <a:buChar char="❏"/>
            </a:pPr>
            <a:r>
              <a:rPr lang="en" sz="1729" u="sng" dirty="0">
                <a:solidFill>
                  <a:schemeClr val="hlink"/>
                </a:solidFill>
              </a:rPr>
              <a:t>TAPP Dashboard - Column C</a:t>
            </a:r>
            <a:endParaRPr sz="1729" b="1" dirty="0">
              <a:solidFill>
                <a:schemeClr val="accent2"/>
              </a:solidFill>
            </a:endParaRPr>
          </a:p>
          <a:p>
            <a:pPr marL="457200" lvl="0" indent="-338393" algn="l" rtl="0">
              <a:spcBef>
                <a:spcPts val="0"/>
              </a:spcBef>
              <a:spcAft>
                <a:spcPts val="0"/>
              </a:spcAft>
              <a:buSzPts val="1729"/>
              <a:buChar char="❏"/>
            </a:pPr>
            <a:r>
              <a:rPr lang="en" sz="1729" dirty="0"/>
              <a:t>Strategy Tracking Log tab</a:t>
            </a:r>
            <a:endParaRPr sz="1729" dirty="0"/>
          </a:p>
          <a:p>
            <a:pPr marL="0" lvl="0" indent="0" algn="l" rtl="0">
              <a:spcBef>
                <a:spcPts val="800"/>
              </a:spcBef>
              <a:spcAft>
                <a:spcPts val="0"/>
              </a:spcAft>
              <a:buClr>
                <a:schemeClr val="dk1"/>
              </a:buClr>
              <a:buSzPts val="1100"/>
              <a:buFont typeface="Arial"/>
              <a:buNone/>
            </a:pPr>
            <a:r>
              <a:rPr lang="en" sz="1729" b="1" dirty="0">
                <a:solidFill>
                  <a:schemeClr val="accent2"/>
                </a:solidFill>
              </a:rPr>
              <a:t>Whole Group Silent Work Time</a:t>
            </a:r>
            <a:r>
              <a:rPr lang="en" sz="1729" dirty="0"/>
              <a:t> – Take Notes!</a:t>
            </a:r>
            <a:endParaRPr sz="1729" dirty="0"/>
          </a:p>
          <a:p>
            <a:pPr marL="457200" lvl="0" indent="-338393" algn="l" rtl="0">
              <a:spcBef>
                <a:spcPts val="800"/>
              </a:spcBef>
              <a:spcAft>
                <a:spcPts val="0"/>
              </a:spcAft>
              <a:buSzPts val="1729"/>
              <a:buChar char="•"/>
            </a:pPr>
            <a:r>
              <a:rPr lang="en" sz="1729" dirty="0"/>
              <a:t>Read the Root Causes input into your Strategy Tracking Log. </a:t>
            </a:r>
            <a:endParaRPr sz="1729" dirty="0"/>
          </a:p>
          <a:p>
            <a:pPr marL="457200" lvl="0" indent="-338393" algn="l" rtl="0">
              <a:spcBef>
                <a:spcPts val="0"/>
              </a:spcBef>
              <a:spcAft>
                <a:spcPts val="0"/>
              </a:spcAft>
              <a:buSzPts val="1729"/>
              <a:buChar char="•"/>
            </a:pPr>
            <a:r>
              <a:rPr lang="en" sz="1729" dirty="0"/>
              <a:t>To what extent are Root Causes strengths-based?</a:t>
            </a:r>
            <a:endParaRPr sz="1729" dirty="0"/>
          </a:p>
          <a:p>
            <a:pPr marL="457200" lvl="0" indent="-338393" algn="l" rtl="0">
              <a:spcBef>
                <a:spcPts val="0"/>
              </a:spcBef>
              <a:spcAft>
                <a:spcPts val="0"/>
              </a:spcAft>
              <a:buSzPts val="1729"/>
              <a:buChar char="•"/>
            </a:pPr>
            <a:r>
              <a:rPr lang="en" sz="1729" dirty="0"/>
              <a:t>Do any reflect a bias-based belief and thus, need to be modified or revised?</a:t>
            </a:r>
            <a:endParaRPr sz="1729" dirty="0"/>
          </a:p>
          <a:p>
            <a:pPr marL="457200" lvl="0" indent="-338393" algn="l" rtl="0">
              <a:spcBef>
                <a:spcPts val="0"/>
              </a:spcBef>
              <a:spcAft>
                <a:spcPts val="0"/>
              </a:spcAft>
              <a:buSzPts val="1729"/>
              <a:buChar char="•"/>
            </a:pPr>
            <a:r>
              <a:rPr lang="en" sz="1729" dirty="0"/>
              <a:t>Connecting it to the attendance data, do these root causes “align” to the data or the questions you had about the foundational conditions?</a:t>
            </a:r>
            <a:endParaRPr sz="1729" dirty="0"/>
          </a:p>
          <a:p>
            <a:pPr marL="457200" lvl="0" indent="-338393" algn="l" rtl="0">
              <a:spcBef>
                <a:spcPts val="0"/>
              </a:spcBef>
              <a:spcAft>
                <a:spcPts val="0"/>
              </a:spcAft>
              <a:buSzPts val="1729"/>
              <a:buChar char="•"/>
            </a:pPr>
            <a:r>
              <a:rPr lang="en" sz="1729" dirty="0"/>
              <a:t>If there is no Root Causes data entered, use this time to review the Interim Report for Root Causes identified.</a:t>
            </a:r>
            <a:endParaRPr sz="1729" dirty="0"/>
          </a:p>
          <a:p>
            <a:pPr marL="0" lvl="0" indent="0" algn="l" rtl="0">
              <a:spcBef>
                <a:spcPts val="800"/>
              </a:spcBef>
              <a:spcAft>
                <a:spcPts val="0"/>
              </a:spcAft>
              <a:buNone/>
            </a:pPr>
            <a:endParaRPr sz="1400" dirty="0"/>
          </a:p>
        </p:txBody>
      </p:sp>
      <p:sp>
        <p:nvSpPr>
          <p:cNvPr id="749" name="Google Shape;749;p105"/>
          <p:cNvSpPr txBox="1">
            <a:spLocks noGrp="1"/>
          </p:cNvSpPr>
          <p:nvPr>
            <p:ph type="title"/>
          </p:nvPr>
        </p:nvSpPr>
        <p:spPr>
          <a:xfrm>
            <a:off x="516258" y="231009"/>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are we identifying as Root Causes?</a:t>
            </a:r>
            <a:endParaRPr/>
          </a:p>
        </p:txBody>
      </p:sp>
      <p:pic>
        <p:nvPicPr>
          <p:cNvPr id="750" name="Google Shape;750;p105"/>
          <p:cNvPicPr preferRelativeResize="0"/>
          <p:nvPr/>
        </p:nvPicPr>
        <p:blipFill>
          <a:blip r:embed="rId3">
            <a:alphaModFix/>
          </a:blip>
          <a:stretch>
            <a:fillRect/>
          </a:stretch>
        </p:blipFill>
        <p:spPr>
          <a:xfrm>
            <a:off x="415700" y="1705475"/>
            <a:ext cx="3150125" cy="293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106"/>
          <p:cNvPicPr preferRelativeResize="0"/>
          <p:nvPr/>
        </p:nvPicPr>
        <p:blipFill>
          <a:blip r:embed="rId3">
            <a:alphaModFix/>
          </a:blip>
          <a:stretch>
            <a:fillRect/>
          </a:stretch>
        </p:blipFill>
        <p:spPr>
          <a:xfrm>
            <a:off x="2912950" y="1295725"/>
            <a:ext cx="5881450" cy="2291275"/>
          </a:xfrm>
          <a:prstGeom prst="rect">
            <a:avLst/>
          </a:prstGeom>
          <a:noFill/>
          <a:ln>
            <a:noFill/>
          </a:ln>
        </p:spPr>
      </p:pic>
      <p:sp>
        <p:nvSpPr>
          <p:cNvPr id="756" name="Google Shape;756;p106"/>
          <p:cNvSpPr txBox="1">
            <a:spLocks noGrp="1"/>
          </p:cNvSpPr>
          <p:nvPr>
            <p:ph type="body" idx="1"/>
          </p:nvPr>
        </p:nvSpPr>
        <p:spPr>
          <a:xfrm>
            <a:off x="537875" y="494969"/>
            <a:ext cx="8088300" cy="527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How to Find the Root Causes -</a:t>
            </a:r>
            <a:r>
              <a:rPr lang="en" sz="2000" b="1">
                <a:solidFill>
                  <a:schemeClr val="accent5"/>
                </a:solidFill>
              </a:rPr>
              <a:t> </a:t>
            </a:r>
            <a:endParaRPr sz="2000" b="1">
              <a:solidFill>
                <a:schemeClr val="accent5"/>
              </a:solidFill>
            </a:endParaRPr>
          </a:p>
        </p:txBody>
      </p:sp>
      <p:sp>
        <p:nvSpPr>
          <p:cNvPr id="757" name="Google Shape;757;p106"/>
          <p:cNvSpPr txBox="1"/>
          <p:nvPr/>
        </p:nvSpPr>
        <p:spPr>
          <a:xfrm>
            <a:off x="206725" y="1354400"/>
            <a:ext cx="25653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TAPP Dashboard Column C, Strategy Tracking Log -</a:t>
            </a:r>
            <a:endParaRPr sz="1800">
              <a:solidFill>
                <a:schemeClr val="dk1"/>
              </a:solidFill>
              <a:latin typeface="Calibri"/>
              <a:ea typeface="Calibri"/>
              <a:cs typeface="Calibri"/>
              <a:sym typeface="Calibri"/>
            </a:endParaRPr>
          </a:p>
        </p:txBody>
      </p:sp>
      <p:sp>
        <p:nvSpPr>
          <p:cNvPr id="758" name="Google Shape;758;p106"/>
          <p:cNvSpPr/>
          <p:nvPr/>
        </p:nvSpPr>
        <p:spPr>
          <a:xfrm>
            <a:off x="2667775" y="1107200"/>
            <a:ext cx="6354600" cy="192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7"/>
          <p:cNvSpPr txBox="1">
            <a:spLocks noGrp="1"/>
          </p:cNvSpPr>
          <p:nvPr>
            <p:ph type="body" idx="1"/>
          </p:nvPr>
        </p:nvSpPr>
        <p:spPr>
          <a:xfrm>
            <a:off x="4082725" y="584725"/>
            <a:ext cx="4629300" cy="3953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sz="2200" b="1">
              <a:solidFill>
                <a:schemeClr val="accent5"/>
              </a:solidFill>
            </a:endParaRPr>
          </a:p>
          <a:p>
            <a:pPr marL="457200" lvl="0" indent="-376493" algn="l" rtl="0">
              <a:spcBef>
                <a:spcPts val="800"/>
              </a:spcBef>
              <a:spcAft>
                <a:spcPts val="0"/>
              </a:spcAft>
              <a:buSzPts val="2329"/>
              <a:buChar char="•"/>
            </a:pPr>
            <a:r>
              <a:rPr lang="en" sz="2329"/>
              <a:t>Share your notes with the group.</a:t>
            </a:r>
            <a:endParaRPr sz="2329"/>
          </a:p>
          <a:p>
            <a:pPr marL="457200" lvl="0" indent="-376493" algn="l" rtl="0">
              <a:spcBef>
                <a:spcPts val="0"/>
              </a:spcBef>
              <a:spcAft>
                <a:spcPts val="0"/>
              </a:spcAft>
              <a:buSzPts val="2329"/>
              <a:buChar char="•"/>
            </a:pPr>
            <a:r>
              <a:rPr lang="en" sz="2329"/>
              <a:t>Engage in a conversation around the Root Causes of Chronic Absenteeism from the data and the insights learned during the TAPP efforts.</a:t>
            </a:r>
            <a:endParaRPr sz="2329"/>
          </a:p>
          <a:p>
            <a:pPr marL="0" lvl="0" indent="0" algn="l" rtl="0">
              <a:spcBef>
                <a:spcPts val="800"/>
              </a:spcBef>
              <a:spcAft>
                <a:spcPts val="0"/>
              </a:spcAft>
              <a:buNone/>
            </a:pPr>
            <a:endParaRPr/>
          </a:p>
        </p:txBody>
      </p:sp>
      <p:sp>
        <p:nvSpPr>
          <p:cNvPr id="764" name="Google Shape;764;p107"/>
          <p:cNvSpPr txBox="1">
            <a:spLocks noGrp="1"/>
          </p:cNvSpPr>
          <p:nvPr>
            <p:ph type="title"/>
          </p:nvPr>
        </p:nvSpPr>
        <p:spPr>
          <a:xfrm>
            <a:off x="537883" y="5847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are we identifying as Root Causes?</a:t>
            </a:r>
            <a:endParaRPr/>
          </a:p>
        </p:txBody>
      </p:sp>
      <p:pic>
        <p:nvPicPr>
          <p:cNvPr id="765" name="Google Shape;765;p107"/>
          <p:cNvPicPr preferRelativeResize="0"/>
          <p:nvPr/>
        </p:nvPicPr>
        <p:blipFill>
          <a:blip r:embed="rId3">
            <a:alphaModFix/>
          </a:blip>
          <a:stretch>
            <a:fillRect/>
          </a:stretch>
        </p:blipFill>
        <p:spPr>
          <a:xfrm>
            <a:off x="661575" y="2255625"/>
            <a:ext cx="2615835" cy="190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8"/>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400"/>
              <a:t>Evaluating the Effectiveness of our Tiered Support Systems</a:t>
            </a:r>
            <a:endParaRPr sz="4400"/>
          </a:p>
        </p:txBody>
      </p:sp>
      <p:sp>
        <p:nvSpPr>
          <p:cNvPr id="771" name="Google Shape;771;p10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400"/>
              <a:t>TAPP Best Practices - Always Refining</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109"/>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777" name="Google Shape;777;p109"/>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778" name="Google Shape;778;p109"/>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779" name="Google Shape;779;p109"/>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80" name="Google Shape;780;p109"/>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81" name="Google Shape;781;p109"/>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782" name="Google Shape;782;p109"/>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783" name="Google Shape;783;p109"/>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784" name="Google Shape;784;p109"/>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785" name="Google Shape;785;p109"/>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10"/>
          <p:cNvPicPr preferRelativeResize="0"/>
          <p:nvPr/>
        </p:nvPicPr>
        <p:blipFill>
          <a:blip r:embed="rId3">
            <a:alphaModFix/>
          </a:blip>
          <a:stretch>
            <a:fillRect/>
          </a:stretch>
        </p:blipFill>
        <p:spPr>
          <a:xfrm>
            <a:off x="530700" y="577988"/>
            <a:ext cx="7661575" cy="3987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111"/>
          <p:cNvPicPr preferRelativeResize="0"/>
          <p:nvPr/>
        </p:nvPicPr>
        <p:blipFill>
          <a:blip r:embed="rId3">
            <a:alphaModFix/>
          </a:blip>
          <a:stretch>
            <a:fillRect/>
          </a:stretch>
        </p:blipFill>
        <p:spPr>
          <a:xfrm>
            <a:off x="1235025" y="1033625"/>
            <a:ext cx="5371700" cy="3581125"/>
          </a:xfrm>
          <a:prstGeom prst="rect">
            <a:avLst/>
          </a:prstGeom>
          <a:noFill/>
          <a:ln>
            <a:noFill/>
          </a:ln>
        </p:spPr>
      </p:pic>
      <p:sp>
        <p:nvSpPr>
          <p:cNvPr id="796" name="Google Shape;796;p111"/>
          <p:cNvSpPr txBox="1">
            <a:spLocks noGrp="1"/>
          </p:cNvSpPr>
          <p:nvPr>
            <p:ph type="body" idx="1"/>
          </p:nvPr>
        </p:nvSpPr>
        <p:spPr>
          <a:xfrm>
            <a:off x="527850" y="324994"/>
            <a:ext cx="8088300" cy="3327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2000"/>
              <a:t>Attendance Works Foundational Supports</a:t>
            </a:r>
            <a:r>
              <a:rPr lang="en" sz="2000" b="1">
                <a:solidFill>
                  <a:schemeClr val="accent2"/>
                </a:solidFill>
              </a:rPr>
              <a:t> </a:t>
            </a:r>
            <a:r>
              <a:rPr lang="en" sz="2000" b="1">
                <a:solidFill>
                  <a:schemeClr val="accent1"/>
                </a:solidFill>
              </a:rPr>
              <a:t>with TAPP Promising Practices</a:t>
            </a:r>
            <a:endParaRPr sz="2000" b="1">
              <a:solidFill>
                <a:schemeClr val="accent1"/>
              </a:solidFill>
            </a:endParaRPr>
          </a:p>
        </p:txBody>
      </p:sp>
      <p:pic>
        <p:nvPicPr>
          <p:cNvPr id="797" name="Google Shape;797;p111"/>
          <p:cNvPicPr preferRelativeResize="0"/>
          <p:nvPr/>
        </p:nvPicPr>
        <p:blipFill>
          <a:blip r:embed="rId4">
            <a:alphaModFix/>
          </a:blip>
          <a:stretch>
            <a:fillRect/>
          </a:stretch>
        </p:blipFill>
        <p:spPr>
          <a:xfrm>
            <a:off x="189350" y="657698"/>
            <a:ext cx="2423139" cy="1761650"/>
          </a:xfrm>
          <a:prstGeom prst="rect">
            <a:avLst/>
          </a:prstGeom>
          <a:noFill/>
          <a:ln>
            <a:noFill/>
          </a:ln>
        </p:spPr>
      </p:pic>
      <p:sp>
        <p:nvSpPr>
          <p:cNvPr id="798" name="Google Shape;798;p111"/>
          <p:cNvSpPr txBox="1"/>
          <p:nvPr/>
        </p:nvSpPr>
        <p:spPr>
          <a:xfrm>
            <a:off x="6522375" y="3916725"/>
            <a:ext cx="24231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 influenced by TAPP</a:t>
            </a:r>
            <a:endParaRPr sz="1200" b="1">
              <a:solidFill>
                <a:schemeClr val="accent1"/>
              </a:solidFill>
              <a:latin typeface="Calibri"/>
              <a:ea typeface="Calibri"/>
              <a:cs typeface="Calibri"/>
              <a:sym typeface="Calibri"/>
            </a:endParaRPr>
          </a:p>
        </p:txBody>
      </p:sp>
      <p:sp>
        <p:nvSpPr>
          <p:cNvPr id="799" name="Google Shape;799;p111"/>
          <p:cNvSpPr txBox="1"/>
          <p:nvPr/>
        </p:nvSpPr>
        <p:spPr>
          <a:xfrm>
            <a:off x="6498225" y="3211725"/>
            <a:ext cx="24714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a:t>
            </a:r>
            <a:r>
              <a:rPr lang="en" sz="1200" b="1">
                <a:latin typeface="Calibri"/>
                <a:ea typeface="Calibri"/>
                <a:cs typeface="Calibri"/>
                <a:sym typeface="Calibri"/>
              </a:rPr>
              <a:t> </a:t>
            </a:r>
            <a:r>
              <a:rPr lang="en" sz="1200" b="1">
                <a:solidFill>
                  <a:schemeClr val="accent1"/>
                </a:solidFill>
                <a:latin typeface="Calibri"/>
                <a:ea typeface="Calibri"/>
                <a:cs typeface="Calibri"/>
                <a:sym typeface="Calibri"/>
              </a:rPr>
              <a:t>educators; influenced by TAPP</a:t>
            </a:r>
            <a:endParaRPr sz="1200" b="1">
              <a:solidFill>
                <a:schemeClr val="accent1"/>
              </a:solidFill>
              <a:latin typeface="Calibri"/>
              <a:ea typeface="Calibri"/>
              <a:cs typeface="Calibri"/>
              <a:sym typeface="Calibri"/>
            </a:endParaRPr>
          </a:p>
        </p:txBody>
      </p:sp>
      <p:sp>
        <p:nvSpPr>
          <p:cNvPr id="800" name="Google Shape;800;p111"/>
          <p:cNvSpPr txBox="1"/>
          <p:nvPr/>
        </p:nvSpPr>
        <p:spPr>
          <a:xfrm>
            <a:off x="5912575" y="2746325"/>
            <a:ext cx="309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a:t>
            </a:r>
            <a:endParaRPr>
              <a:solidFill>
                <a:schemeClr val="accent1"/>
              </a:solidFill>
            </a:endParaRPr>
          </a:p>
        </p:txBody>
      </p:sp>
      <p:sp>
        <p:nvSpPr>
          <p:cNvPr id="801" name="Google Shape;801;p111"/>
          <p:cNvSpPr txBox="1"/>
          <p:nvPr/>
        </p:nvSpPr>
        <p:spPr>
          <a:xfrm>
            <a:off x="4973500" y="2010163"/>
            <a:ext cx="3227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80-89%</a:t>
            </a:r>
            <a:endParaRPr sz="1200" b="1">
              <a:solidFill>
                <a:schemeClr val="accent1"/>
              </a:solidFill>
              <a:latin typeface="Calibri"/>
              <a:ea typeface="Calibri"/>
              <a:cs typeface="Calibri"/>
              <a:sym typeface="Calibri"/>
            </a:endParaRPr>
          </a:p>
        </p:txBody>
      </p:sp>
      <p:sp>
        <p:nvSpPr>
          <p:cNvPr id="802" name="Google Shape;802;p111"/>
          <p:cNvSpPr txBox="1"/>
          <p:nvPr/>
        </p:nvSpPr>
        <p:spPr>
          <a:xfrm>
            <a:off x="4374900" y="1274025"/>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&lt;80%</a:t>
            </a:r>
            <a:endParaRPr>
              <a:solidFill>
                <a:schemeClr val="accent1"/>
              </a:solidFill>
            </a:endParaRPr>
          </a:p>
        </p:txBody>
      </p:sp>
      <p:sp>
        <p:nvSpPr>
          <p:cNvPr id="803" name="Google Shape;803;p111"/>
          <p:cNvSpPr txBox="1"/>
          <p:nvPr/>
        </p:nvSpPr>
        <p:spPr>
          <a:xfrm>
            <a:off x="7619250" y="492425"/>
            <a:ext cx="914400" cy="20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dk1"/>
                </a:solidFill>
                <a:latin typeface="Calibri"/>
                <a:ea typeface="Calibri"/>
                <a:cs typeface="Calibri"/>
                <a:sym typeface="Calibri"/>
              </a:rPr>
              <a:t>]</a:t>
            </a:r>
            <a:endParaRPr sz="15000">
              <a:solidFill>
                <a:schemeClr val="dk1"/>
              </a:solidFill>
              <a:latin typeface="Calibri"/>
              <a:ea typeface="Calibri"/>
              <a:cs typeface="Calibri"/>
              <a:sym typeface="Calibri"/>
            </a:endParaRPr>
          </a:p>
        </p:txBody>
      </p:sp>
      <p:pic>
        <p:nvPicPr>
          <p:cNvPr id="804" name="Google Shape;804;p111"/>
          <p:cNvPicPr preferRelativeResize="0"/>
          <p:nvPr/>
        </p:nvPicPr>
        <p:blipFill>
          <a:blip r:embed="rId5">
            <a:alphaModFix/>
          </a:blip>
          <a:stretch>
            <a:fillRect/>
          </a:stretch>
        </p:blipFill>
        <p:spPr>
          <a:xfrm>
            <a:off x="8141200" y="1575924"/>
            <a:ext cx="760132" cy="554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12"/>
          <p:cNvPicPr preferRelativeResize="0"/>
          <p:nvPr/>
        </p:nvPicPr>
        <p:blipFill>
          <a:blip r:embed="rId3">
            <a:alphaModFix/>
          </a:blip>
          <a:stretch>
            <a:fillRect/>
          </a:stretch>
        </p:blipFill>
        <p:spPr>
          <a:xfrm>
            <a:off x="212350" y="277645"/>
            <a:ext cx="4762749" cy="2478800"/>
          </a:xfrm>
          <a:prstGeom prst="rect">
            <a:avLst/>
          </a:prstGeom>
          <a:noFill/>
          <a:ln>
            <a:noFill/>
          </a:ln>
        </p:spPr>
      </p:pic>
      <p:pic>
        <p:nvPicPr>
          <p:cNvPr id="810" name="Google Shape;810;p112"/>
          <p:cNvPicPr preferRelativeResize="0"/>
          <p:nvPr/>
        </p:nvPicPr>
        <p:blipFill>
          <a:blip r:embed="rId4">
            <a:alphaModFix/>
          </a:blip>
          <a:stretch>
            <a:fillRect/>
          </a:stretch>
        </p:blipFill>
        <p:spPr>
          <a:xfrm>
            <a:off x="5021475" y="277650"/>
            <a:ext cx="3817725" cy="4588199"/>
          </a:xfrm>
          <a:prstGeom prst="rect">
            <a:avLst/>
          </a:prstGeom>
          <a:noFill/>
          <a:ln>
            <a:noFill/>
          </a:ln>
        </p:spPr>
      </p:pic>
      <p:sp>
        <p:nvSpPr>
          <p:cNvPr id="811" name="Google Shape;811;p112"/>
          <p:cNvSpPr/>
          <p:nvPr/>
        </p:nvSpPr>
        <p:spPr>
          <a:xfrm>
            <a:off x="3507375" y="1005050"/>
            <a:ext cx="1514100" cy="919800"/>
          </a:xfrm>
          <a:prstGeom prst="bentArrow">
            <a:avLst>
              <a:gd name="adj1" fmla="val 25000"/>
              <a:gd name="adj2" fmla="val 29616"/>
              <a:gd name="adj3" fmla="val 25000"/>
              <a:gd name="adj4" fmla="val 4375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12" name="Google Shape;812;p112"/>
          <p:cNvSpPr txBox="1"/>
          <p:nvPr/>
        </p:nvSpPr>
        <p:spPr>
          <a:xfrm>
            <a:off x="651600" y="3884575"/>
            <a:ext cx="4096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Source: </a:t>
            </a:r>
            <a:r>
              <a:rPr lang="en" sz="1800" u="sng">
                <a:solidFill>
                  <a:schemeClr val="hlink"/>
                </a:solidFill>
                <a:latin typeface="Calibri"/>
                <a:ea typeface="Calibri"/>
                <a:cs typeface="Calibri"/>
                <a:sym typeface="Calibri"/>
                <a:hlinkClick r:id="rId5"/>
              </a:rPr>
              <a:t>TAPP Program Promising and Best Practices - Last Updated 9/13/2024</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Google Shape;817;p113"/>
          <p:cNvPicPr preferRelativeResize="0"/>
          <p:nvPr/>
        </p:nvPicPr>
        <p:blipFill>
          <a:blip r:embed="rId3">
            <a:alphaModFix/>
          </a:blip>
          <a:stretch>
            <a:fillRect/>
          </a:stretch>
        </p:blipFill>
        <p:spPr>
          <a:xfrm>
            <a:off x="475338" y="601625"/>
            <a:ext cx="8213374" cy="4274675"/>
          </a:xfrm>
          <a:prstGeom prst="rect">
            <a:avLst/>
          </a:prstGeom>
          <a:noFill/>
          <a:ln>
            <a:noFill/>
          </a:ln>
        </p:spPr>
      </p:pic>
      <p:sp>
        <p:nvSpPr>
          <p:cNvPr id="818" name="Google Shape;818;p113"/>
          <p:cNvSpPr txBox="1">
            <a:spLocks noGrp="1"/>
          </p:cNvSpPr>
          <p:nvPr>
            <p:ph type="body" idx="1"/>
          </p:nvPr>
        </p:nvSpPr>
        <p:spPr>
          <a:xfrm>
            <a:off x="537875" y="494969"/>
            <a:ext cx="8088300" cy="425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2"/>
                </a:solidFill>
              </a:rPr>
              <a:t>Attendance Works Foundational Supports</a:t>
            </a:r>
            <a:r>
              <a:rPr lang="en" sz="2000" b="1">
                <a:solidFill>
                  <a:schemeClr val="accent2"/>
                </a:solidFill>
              </a:rPr>
              <a:t> with TAPP Promising Practices</a:t>
            </a:r>
            <a:endParaRPr sz="2000" b="1">
              <a:solidFill>
                <a:schemeClr val="accent2"/>
              </a:solidFill>
            </a:endParaRPr>
          </a:p>
        </p:txBody>
      </p:sp>
      <p:sp>
        <p:nvSpPr>
          <p:cNvPr id="819" name="Google Shape;819;p113"/>
          <p:cNvSpPr txBox="1"/>
          <p:nvPr/>
        </p:nvSpPr>
        <p:spPr>
          <a:xfrm>
            <a:off x="192500" y="3384425"/>
            <a:ext cx="3435000" cy="7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hlink"/>
                </a:solidFill>
                <a:hlinkClick r:id="rId4"/>
              </a:rPr>
              <a:t>Culturally Responsive Tiered Attendance Systems Self-Assessment</a:t>
            </a:r>
            <a:r>
              <a:rPr lang="en" sz="1200">
                <a:solidFill>
                  <a:schemeClr val="dk1"/>
                </a:solidFill>
              </a:rPr>
              <a:t> -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This assessment is aligned to Section Four of the </a:t>
            </a:r>
            <a:r>
              <a:rPr lang="en" sz="1200" u="sng">
                <a:solidFill>
                  <a:schemeClr val="hlink"/>
                </a:solidFill>
                <a:hlinkClick r:id="rId5"/>
              </a:rPr>
              <a:t>TAPP  Promising and Best Practices Comprehensive Resource</a:t>
            </a:r>
            <a:r>
              <a:rPr lang="en" sz="1200">
                <a:solidFill>
                  <a:schemeClr val="dk1"/>
                </a:solidFill>
              </a:rPr>
              <a:t> document.</a:t>
            </a:r>
            <a:endParaRPr sz="1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114"/>
          <p:cNvPicPr preferRelativeResize="0"/>
          <p:nvPr/>
        </p:nvPicPr>
        <p:blipFill>
          <a:blip r:embed="rId3">
            <a:alphaModFix/>
          </a:blip>
          <a:stretch>
            <a:fillRect/>
          </a:stretch>
        </p:blipFill>
        <p:spPr>
          <a:xfrm>
            <a:off x="2014625" y="1363425"/>
            <a:ext cx="6883925" cy="3457875"/>
          </a:xfrm>
          <a:prstGeom prst="rect">
            <a:avLst/>
          </a:prstGeom>
          <a:noFill/>
          <a:ln>
            <a:noFill/>
          </a:ln>
        </p:spPr>
      </p:pic>
      <p:sp>
        <p:nvSpPr>
          <p:cNvPr id="825" name="Google Shape;825;p114"/>
          <p:cNvSpPr txBox="1">
            <a:spLocks noGrp="1"/>
          </p:cNvSpPr>
          <p:nvPr>
            <p:ph type="body" idx="4294967295"/>
          </p:nvPr>
        </p:nvSpPr>
        <p:spPr>
          <a:xfrm>
            <a:off x="4306900" y="245875"/>
            <a:ext cx="4330500" cy="13818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None/>
            </a:pPr>
            <a:r>
              <a:rPr lang="en" sz="1400" b="1"/>
              <a:t>The Aim of the Self Assessment –</a:t>
            </a:r>
            <a:endParaRPr sz="1400" b="1"/>
          </a:p>
          <a:p>
            <a:pPr marL="457200" lvl="0" indent="-317500" algn="l" rtl="0">
              <a:spcBef>
                <a:spcPts val="800"/>
              </a:spcBef>
              <a:spcAft>
                <a:spcPts val="0"/>
              </a:spcAft>
              <a:buSzPts val="1400"/>
              <a:buAutoNum type="arabicPeriod"/>
            </a:pPr>
            <a:r>
              <a:rPr lang="en" sz="1400"/>
              <a:t>To what extent are we aligned to the Promising Practices learned from TAPP?</a:t>
            </a:r>
            <a:endParaRPr sz="1400"/>
          </a:p>
          <a:p>
            <a:pPr marL="457200" lvl="0" indent="-317500" algn="l" rtl="0">
              <a:spcBef>
                <a:spcPts val="0"/>
              </a:spcBef>
              <a:spcAft>
                <a:spcPts val="0"/>
              </a:spcAft>
              <a:buSzPts val="1400"/>
              <a:buAutoNum type="arabicPeriod"/>
            </a:pPr>
            <a:r>
              <a:rPr lang="en" sz="1400"/>
              <a:t>What is the relationship to our Data and the Tiered Support Systems we have in place? Where are there strengths? Gaps? Blind spots?</a:t>
            </a:r>
            <a:endParaRPr sz="1400"/>
          </a:p>
        </p:txBody>
      </p:sp>
      <p:pic>
        <p:nvPicPr>
          <p:cNvPr id="826" name="Google Shape;826;p114"/>
          <p:cNvPicPr preferRelativeResize="0"/>
          <p:nvPr/>
        </p:nvPicPr>
        <p:blipFill>
          <a:blip r:embed="rId4">
            <a:alphaModFix/>
          </a:blip>
          <a:stretch>
            <a:fillRect/>
          </a:stretch>
        </p:blipFill>
        <p:spPr>
          <a:xfrm>
            <a:off x="339050" y="367500"/>
            <a:ext cx="3614125" cy="160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7"/>
          <p:cNvSpPr txBox="1">
            <a:spLocks noGrp="1"/>
          </p:cNvSpPr>
          <p:nvPr>
            <p:ph type="title"/>
          </p:nvPr>
        </p:nvSpPr>
        <p:spPr>
          <a:xfrm>
            <a:off x="527857" y="2168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TAPP Quarterly Webinar Agenda</a:t>
            </a:r>
            <a:endParaRPr sz="3200"/>
          </a:p>
        </p:txBody>
      </p:sp>
      <p:sp>
        <p:nvSpPr>
          <p:cNvPr id="586" name="Google Shape;586;p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587" name="Google Shape;587;p87"/>
          <p:cNvPicPr preferRelativeResize="0"/>
          <p:nvPr/>
        </p:nvPicPr>
        <p:blipFill>
          <a:blip r:embed="rId3">
            <a:alphaModFix/>
          </a:blip>
          <a:stretch>
            <a:fillRect/>
          </a:stretch>
        </p:blipFill>
        <p:spPr>
          <a:xfrm>
            <a:off x="5408791" y="1748425"/>
            <a:ext cx="2873909" cy="2094912"/>
          </a:xfrm>
          <a:prstGeom prst="rect">
            <a:avLst/>
          </a:prstGeom>
          <a:noFill/>
          <a:ln>
            <a:noFill/>
          </a:ln>
        </p:spPr>
      </p:pic>
      <p:sp>
        <p:nvSpPr>
          <p:cNvPr id="588" name="Google Shape;588;p87"/>
          <p:cNvSpPr txBox="1">
            <a:spLocks noGrp="1"/>
          </p:cNvSpPr>
          <p:nvPr>
            <p:ph type="body" idx="1"/>
          </p:nvPr>
        </p:nvSpPr>
        <p:spPr>
          <a:xfrm>
            <a:off x="672075" y="1373950"/>
            <a:ext cx="4110000" cy="32895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sz="2200" b="1"/>
              <a:t>15 min - Checking In as a Community</a:t>
            </a:r>
            <a:endParaRPr sz="2200" b="1"/>
          </a:p>
          <a:p>
            <a:pPr marL="0" lvl="0" indent="0" algn="l" rtl="0">
              <a:spcBef>
                <a:spcPts val="800"/>
              </a:spcBef>
              <a:spcAft>
                <a:spcPts val="0"/>
              </a:spcAft>
              <a:buNone/>
            </a:pPr>
            <a:r>
              <a:rPr lang="en" sz="2200" b="1">
                <a:solidFill>
                  <a:schemeClr val="accent1"/>
                </a:solidFill>
              </a:rPr>
              <a:t>15 min - SY24-25 Grounding - Sensemaking </a:t>
            </a:r>
            <a:endParaRPr sz="651"/>
          </a:p>
          <a:p>
            <a:pPr marL="0" lvl="0" indent="0" algn="l" rtl="0">
              <a:spcBef>
                <a:spcPts val="800"/>
              </a:spcBef>
              <a:spcAft>
                <a:spcPts val="0"/>
              </a:spcAft>
              <a:buNone/>
            </a:pPr>
            <a:r>
              <a:rPr lang="en" sz="2200" b="1">
                <a:solidFill>
                  <a:schemeClr val="accent3"/>
                </a:solidFill>
              </a:rPr>
              <a:t>30 min - Analyzing our First Quarter Attendance</a:t>
            </a:r>
            <a:endParaRPr sz="1236" b="1">
              <a:solidFill>
                <a:schemeClr val="accent3"/>
              </a:solidFill>
            </a:endParaRPr>
          </a:p>
          <a:p>
            <a:pPr marL="0" lvl="0" indent="0" algn="l" rtl="0">
              <a:spcBef>
                <a:spcPts val="800"/>
              </a:spcBef>
              <a:spcAft>
                <a:spcPts val="0"/>
              </a:spcAft>
              <a:buNone/>
            </a:pPr>
            <a:r>
              <a:rPr lang="en" sz="2200" b="1">
                <a:solidFill>
                  <a:schemeClr val="accent5"/>
                </a:solidFill>
              </a:rPr>
              <a:t>30 min - Diving Deeper into Our Root Causes for Chronic Absenteeism</a:t>
            </a:r>
            <a:endParaRPr sz="1258" b="1">
              <a:solidFill>
                <a:schemeClr val="accent5"/>
              </a:solidFill>
            </a:endParaRPr>
          </a:p>
          <a:p>
            <a:pPr marL="0" lvl="0" indent="0" algn="l" rtl="0">
              <a:spcBef>
                <a:spcPts val="800"/>
              </a:spcBef>
              <a:spcAft>
                <a:spcPts val="0"/>
              </a:spcAft>
              <a:buNone/>
            </a:pPr>
            <a:r>
              <a:rPr lang="en" sz="2200" b="1">
                <a:solidFill>
                  <a:schemeClr val="accent2"/>
                </a:solidFill>
              </a:rPr>
              <a:t>30 min - Evaluating the Effectiveness of our Tiered Support Systems</a:t>
            </a:r>
            <a:endParaRPr sz="2200" b="1">
              <a:solidFill>
                <a:schemeClr val="accent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5"/>
          <p:cNvSpPr txBox="1">
            <a:spLocks noGrp="1"/>
          </p:cNvSpPr>
          <p:nvPr>
            <p:ph type="body" idx="1"/>
          </p:nvPr>
        </p:nvSpPr>
        <p:spPr>
          <a:xfrm>
            <a:off x="527857"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400" u="sng">
                <a:solidFill>
                  <a:schemeClr val="hlink"/>
                </a:solidFill>
                <a:latin typeface="Arial"/>
                <a:ea typeface="Arial"/>
                <a:cs typeface="Arial"/>
                <a:sym typeface="Arial"/>
                <a:hlinkClick r:id="rId3"/>
              </a:rPr>
              <a:t>Culturally Responsive Tiered Attendance Systems Self-Assessment</a:t>
            </a: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2000">
                <a:latin typeface="Arial"/>
                <a:ea typeface="Arial"/>
                <a:cs typeface="Arial"/>
                <a:sym typeface="Arial"/>
              </a:rPr>
              <a:t>Show of hands from the Project Directors - Have the TAPP Site Teams completed the Self-Assessment and calibrated on the results as a team?</a:t>
            </a: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p:txBody>
      </p:sp>
      <p:sp>
        <p:nvSpPr>
          <p:cNvPr id="832" name="Google Shape;832;p11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Pre-Work - Culturally Responsive Tiered Attendance Systems Self-Assessment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6"/>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Whole Group Silent Reflection</a:t>
            </a:r>
            <a:r>
              <a:rPr lang="en"/>
              <a:t> -</a:t>
            </a:r>
            <a:endParaRPr/>
          </a:p>
          <a:p>
            <a:pPr marL="457200" lvl="0" indent="-342900" algn="l" rtl="0">
              <a:spcBef>
                <a:spcPts val="800"/>
              </a:spcBef>
              <a:spcAft>
                <a:spcPts val="0"/>
              </a:spcAft>
              <a:buSzPts val="1800"/>
              <a:buChar char="•"/>
            </a:pPr>
            <a:r>
              <a:rPr lang="en"/>
              <a:t>Open the Self-Assessment.</a:t>
            </a:r>
            <a:endParaRPr/>
          </a:p>
          <a:p>
            <a:pPr marL="457200" lvl="0" indent="-342900" algn="l" rtl="0">
              <a:spcBef>
                <a:spcPts val="0"/>
              </a:spcBef>
              <a:spcAft>
                <a:spcPts val="0"/>
              </a:spcAft>
              <a:buSzPts val="1800"/>
              <a:buChar char="•"/>
            </a:pPr>
            <a:r>
              <a:rPr lang="en"/>
              <a:t>Make a Copy of it.</a:t>
            </a:r>
            <a:endParaRPr/>
          </a:p>
          <a:p>
            <a:pPr marL="457200" lvl="0" indent="-342900" algn="l" rtl="0">
              <a:spcBef>
                <a:spcPts val="0"/>
              </a:spcBef>
              <a:spcAft>
                <a:spcPts val="0"/>
              </a:spcAft>
              <a:buSzPts val="1800"/>
              <a:buChar char="•"/>
            </a:pPr>
            <a:r>
              <a:rPr lang="en"/>
              <a:t>Take 5 minutes to complete it to the best of your ability - focusing ONLY on the Universal section. If there is time remaining, go to Tier 1.</a:t>
            </a:r>
            <a:endParaRPr/>
          </a:p>
          <a:p>
            <a:pPr marL="0" lvl="0" indent="0" algn="l" rtl="0">
              <a:spcBef>
                <a:spcPts val="800"/>
              </a:spcBef>
              <a:spcAft>
                <a:spcPts val="0"/>
              </a:spcAft>
              <a:buNone/>
            </a:pPr>
            <a:endParaRPr/>
          </a:p>
        </p:txBody>
      </p:sp>
      <p:sp>
        <p:nvSpPr>
          <p:cNvPr id="838" name="Google Shape;838;p116"/>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17"/>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a:p>
          <a:p>
            <a:pPr marL="457200" lvl="0" indent="-342900" algn="l" rtl="0">
              <a:spcBef>
                <a:spcPts val="800"/>
              </a:spcBef>
              <a:spcAft>
                <a:spcPts val="0"/>
              </a:spcAft>
              <a:buSzPts val="1800"/>
              <a:buChar char="•"/>
            </a:pPr>
            <a:r>
              <a:rPr lang="en"/>
              <a:t>Prioritizing the Universal and Tier 1 sections, take turns sharing out on the scores and any notes you made in the  Self-Assessment.</a:t>
            </a:r>
            <a:endParaRPr/>
          </a:p>
          <a:p>
            <a:pPr marL="457200" lvl="0" indent="-342900" algn="l" rtl="0">
              <a:spcBef>
                <a:spcPts val="0"/>
              </a:spcBef>
              <a:spcAft>
                <a:spcPts val="0"/>
              </a:spcAft>
              <a:buSzPts val="1800"/>
              <a:buChar char="•"/>
            </a:pPr>
            <a:r>
              <a:rPr lang="en"/>
              <a:t>To what extent are you calibrated as a group?</a:t>
            </a:r>
            <a:endParaRPr/>
          </a:p>
          <a:p>
            <a:pPr marL="457200" lvl="0" indent="-342900" algn="l" rtl="0">
              <a:spcBef>
                <a:spcPts val="0"/>
              </a:spcBef>
              <a:spcAft>
                <a:spcPts val="0"/>
              </a:spcAft>
              <a:buSzPts val="1800"/>
              <a:buChar char="•"/>
            </a:pPr>
            <a:r>
              <a:rPr lang="en"/>
              <a:t>Where are their immediate, short term, and long(er) term opportunities to refine or create better systems? Who will be responsible for ensuring those shifts are made?</a:t>
            </a:r>
            <a:endParaRPr/>
          </a:p>
          <a:p>
            <a:pPr marL="0" lvl="0" indent="0" algn="l" rtl="0">
              <a:spcBef>
                <a:spcPts val="800"/>
              </a:spcBef>
              <a:spcAft>
                <a:spcPts val="0"/>
              </a:spcAft>
              <a:buNone/>
            </a:pPr>
            <a:endParaRPr/>
          </a:p>
        </p:txBody>
      </p:sp>
      <p:sp>
        <p:nvSpPr>
          <p:cNvPr id="844" name="Google Shape;844;p117"/>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18"/>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Whole Group Silent Reflection</a:t>
            </a:r>
            <a:r>
              <a:rPr lang="en"/>
              <a:t> </a:t>
            </a:r>
            <a:endParaRPr/>
          </a:p>
          <a:p>
            <a:pPr marL="0" lvl="0" indent="0" algn="l" rtl="0">
              <a:spcBef>
                <a:spcPts val="800"/>
              </a:spcBef>
              <a:spcAft>
                <a:spcPts val="0"/>
              </a:spcAft>
              <a:buNone/>
            </a:pPr>
            <a:r>
              <a:rPr lang="en"/>
              <a:t>In your journal –</a:t>
            </a:r>
            <a:endParaRPr/>
          </a:p>
          <a:p>
            <a:pPr marL="457200" lvl="0" indent="-342900" algn="l" rtl="0">
              <a:spcBef>
                <a:spcPts val="800"/>
              </a:spcBef>
              <a:spcAft>
                <a:spcPts val="0"/>
              </a:spcAft>
              <a:buSzPts val="1800"/>
              <a:buAutoNum type="arabicPeriod"/>
            </a:pPr>
            <a:r>
              <a:rPr lang="en"/>
              <a:t>To what extent are we aligned to the Promising Practices learned from TAPP?</a:t>
            </a:r>
            <a:endParaRPr/>
          </a:p>
          <a:p>
            <a:pPr marL="457200" lvl="0" indent="-342900" algn="l" rtl="0">
              <a:spcBef>
                <a:spcPts val="0"/>
              </a:spcBef>
              <a:spcAft>
                <a:spcPts val="0"/>
              </a:spcAft>
              <a:buSzPts val="1800"/>
              <a:buAutoNum type="arabicPeriod"/>
            </a:pPr>
            <a:r>
              <a:rPr lang="en"/>
              <a:t>What is the relationship to our Data and the Tiered Support Systems we have in place? Where are there strengths? Gaps? Blind spots?</a:t>
            </a:r>
            <a:endParaRPr/>
          </a:p>
          <a:p>
            <a:pPr marL="0" lvl="0" indent="0" algn="l" rtl="0">
              <a:spcBef>
                <a:spcPts val="800"/>
              </a:spcBef>
              <a:spcAft>
                <a:spcPts val="0"/>
              </a:spcAft>
              <a:buNone/>
            </a:pPr>
            <a:endParaRPr/>
          </a:p>
        </p:txBody>
      </p:sp>
      <p:sp>
        <p:nvSpPr>
          <p:cNvPr id="850" name="Google Shape;850;p118"/>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1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sz="2200" b="1">
                <a:solidFill>
                  <a:schemeClr val="accent5"/>
                </a:solidFill>
              </a:rPr>
              <a:t>Breakout Rooms - 10 Minutes</a:t>
            </a:r>
            <a:endParaRPr sz="2200" b="1">
              <a:solidFill>
                <a:schemeClr val="accent5"/>
              </a:solidFill>
            </a:endParaRPr>
          </a:p>
          <a:p>
            <a:pPr marL="0" lvl="0" indent="0" algn="l" rtl="0">
              <a:spcBef>
                <a:spcPts val="800"/>
              </a:spcBef>
              <a:spcAft>
                <a:spcPts val="0"/>
              </a:spcAft>
              <a:buNone/>
            </a:pPr>
            <a:endParaRPr b="1">
              <a:solidFill>
                <a:schemeClr val="accent2"/>
              </a:solidFill>
            </a:endParaRPr>
          </a:p>
          <a:p>
            <a:pPr marL="0" lvl="0" indent="0" algn="l" rtl="0">
              <a:spcBef>
                <a:spcPts val="800"/>
              </a:spcBef>
              <a:spcAft>
                <a:spcPts val="0"/>
              </a:spcAft>
              <a:buNone/>
            </a:pPr>
            <a:r>
              <a:rPr lang="en"/>
              <a:t>With your TAPP Site Team - </a:t>
            </a:r>
            <a:endParaRPr/>
          </a:p>
          <a:p>
            <a:pPr marL="457200" lvl="0" indent="-342900" algn="l" rtl="0">
              <a:spcBef>
                <a:spcPts val="800"/>
              </a:spcBef>
              <a:spcAft>
                <a:spcPts val="0"/>
              </a:spcAft>
              <a:buSzPts val="1800"/>
              <a:buAutoNum type="arabicPeriod"/>
            </a:pPr>
            <a:r>
              <a:rPr lang="en"/>
              <a:t>To what extent are we aligned to the Promising Practices learned from TAPP?</a:t>
            </a:r>
            <a:endParaRPr/>
          </a:p>
          <a:p>
            <a:pPr marL="457200" lvl="0" indent="-342900" algn="l" rtl="0">
              <a:spcBef>
                <a:spcPts val="0"/>
              </a:spcBef>
              <a:spcAft>
                <a:spcPts val="0"/>
              </a:spcAft>
              <a:buSzPts val="1800"/>
              <a:buAutoNum type="arabicPeriod"/>
            </a:pPr>
            <a:r>
              <a:rPr lang="en"/>
              <a:t>What is the relationship to our Data and the Tiered Support Systems we have in place? Where are there strengths? Gaps? Blind spots?</a:t>
            </a:r>
            <a:endParaRPr/>
          </a:p>
          <a:p>
            <a:pPr marL="0" lvl="0" indent="0" algn="l" rtl="0">
              <a:spcBef>
                <a:spcPts val="800"/>
              </a:spcBef>
              <a:spcAft>
                <a:spcPts val="0"/>
              </a:spcAft>
              <a:buNone/>
            </a:pPr>
            <a:endParaRPr/>
          </a:p>
        </p:txBody>
      </p:sp>
      <p:sp>
        <p:nvSpPr>
          <p:cNvPr id="856" name="Google Shape;856;p11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0"/>
          <p:cNvSpPr txBox="1">
            <a:spLocks noGrp="1"/>
          </p:cNvSpPr>
          <p:nvPr>
            <p:ph type="body" idx="1"/>
          </p:nvPr>
        </p:nvSpPr>
        <p:spPr>
          <a:xfrm>
            <a:off x="4094678" y="494975"/>
            <a:ext cx="4531500" cy="40491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a:t>The Family Advocates </a:t>
            </a:r>
            <a:r>
              <a:rPr lang="en" sz="1700" u="sng">
                <a:solidFill>
                  <a:schemeClr val="hlink"/>
                </a:solidFill>
                <a:hlinkClick r:id="rId3"/>
              </a:rPr>
              <a:t>read this passage</a:t>
            </a:r>
            <a:r>
              <a:rPr lang="en" sz="1700"/>
              <a:t> from </a:t>
            </a:r>
            <a:r>
              <a:rPr lang="en" sz="1700" b="1">
                <a:solidFill>
                  <a:schemeClr val="accent2"/>
                </a:solidFill>
              </a:rPr>
              <a:t>Street Data: A Next Generation Model for Equity, Pedagogy, and School Transformation</a:t>
            </a:r>
            <a:r>
              <a:rPr lang="en" sz="1700"/>
              <a:t> by Shane Safir and Jamila Dugan in October.</a:t>
            </a:r>
            <a:endParaRPr sz="1700"/>
          </a:p>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Clr>
                <a:schemeClr val="dk1"/>
              </a:buClr>
              <a:buSzPts val="1100"/>
              <a:buFont typeface="Arial"/>
              <a:buNone/>
            </a:pPr>
            <a:endParaRPr sz="1700"/>
          </a:p>
        </p:txBody>
      </p:sp>
      <p:pic>
        <p:nvPicPr>
          <p:cNvPr id="862" name="Google Shape;862;p120"/>
          <p:cNvPicPr preferRelativeResize="0"/>
          <p:nvPr/>
        </p:nvPicPr>
        <p:blipFill>
          <a:blip r:embed="rId4">
            <a:alphaModFix/>
          </a:blip>
          <a:stretch>
            <a:fillRect/>
          </a:stretch>
        </p:blipFill>
        <p:spPr>
          <a:xfrm>
            <a:off x="269600" y="193013"/>
            <a:ext cx="3739450" cy="4757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21"/>
          <p:cNvSpPr txBox="1">
            <a:spLocks noGrp="1"/>
          </p:cNvSpPr>
          <p:nvPr>
            <p:ph type="body" idx="1"/>
          </p:nvPr>
        </p:nvSpPr>
        <p:spPr>
          <a:xfrm>
            <a:off x="4621953" y="268500"/>
            <a:ext cx="4068000" cy="40491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600"/>
              <a:t>The Family Advocates </a:t>
            </a:r>
            <a:r>
              <a:rPr lang="en" sz="2000" u="sng">
                <a:solidFill>
                  <a:schemeClr val="hlink"/>
                </a:solidFill>
                <a:hlinkClick r:id="rId3"/>
              </a:rPr>
              <a:t>read this excerpt</a:t>
            </a:r>
            <a:r>
              <a:rPr lang="en" sz="2000"/>
              <a:t> </a:t>
            </a:r>
            <a:r>
              <a:rPr lang="en" sz="1600"/>
              <a:t>from Street Data Chapter 5 , which introduced them to the concepts of deep listening and radical inclusion. The goal of the chapter was to </a:t>
            </a:r>
            <a:r>
              <a:rPr lang="en" sz="1600" b="1">
                <a:solidFill>
                  <a:schemeClr val="accent2"/>
                </a:solidFill>
              </a:rPr>
              <a:t>“seek root causes over quick fixes.”</a:t>
            </a:r>
            <a:endParaRPr sz="1500"/>
          </a:p>
        </p:txBody>
      </p:sp>
      <p:pic>
        <p:nvPicPr>
          <p:cNvPr id="868" name="Google Shape;868;p121"/>
          <p:cNvPicPr preferRelativeResize="0"/>
          <p:nvPr/>
        </p:nvPicPr>
        <p:blipFill>
          <a:blip r:embed="rId4">
            <a:alphaModFix/>
          </a:blip>
          <a:stretch>
            <a:fillRect/>
          </a:stretch>
        </p:blipFill>
        <p:spPr>
          <a:xfrm>
            <a:off x="351325" y="268500"/>
            <a:ext cx="4067900" cy="1740925"/>
          </a:xfrm>
          <a:prstGeom prst="rect">
            <a:avLst/>
          </a:prstGeom>
          <a:noFill/>
          <a:ln>
            <a:noFill/>
          </a:ln>
        </p:spPr>
      </p:pic>
      <p:pic>
        <p:nvPicPr>
          <p:cNvPr id="869" name="Google Shape;869;p121"/>
          <p:cNvPicPr preferRelativeResize="0"/>
          <p:nvPr/>
        </p:nvPicPr>
        <p:blipFill>
          <a:blip r:embed="rId5">
            <a:alphaModFix/>
          </a:blip>
          <a:stretch>
            <a:fillRect/>
          </a:stretch>
        </p:blipFill>
        <p:spPr>
          <a:xfrm>
            <a:off x="275975" y="2116250"/>
            <a:ext cx="4218603" cy="1601090"/>
          </a:xfrm>
          <a:prstGeom prst="rect">
            <a:avLst/>
          </a:prstGeom>
          <a:noFill/>
          <a:ln>
            <a:noFill/>
          </a:ln>
        </p:spPr>
      </p:pic>
      <p:sp>
        <p:nvSpPr>
          <p:cNvPr id="870" name="Google Shape;870;p121"/>
          <p:cNvSpPr txBox="1"/>
          <p:nvPr/>
        </p:nvSpPr>
        <p:spPr>
          <a:xfrm>
            <a:off x="4572000" y="2161825"/>
            <a:ext cx="4326600" cy="2506800"/>
          </a:xfrm>
          <a:prstGeom prst="rect">
            <a:avLst/>
          </a:prstGeom>
          <a:solidFill>
            <a:srgbClr val="EDE4DD"/>
          </a:solid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Remember your purpose - healing plus understanding. Street data is distinct from other forms of data-gathering in that the process itself can be healing. It is an opportunity to build trust and relational capital with people at the margins of your community. Street data is not a technical approach; rather, it is an adaptive, human-centered data dance that unfolds fluidly through caring, inclusive, and culturally sustaining interactions.</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2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87350" algn="l" rtl="0">
              <a:spcBef>
                <a:spcPts val="800"/>
              </a:spcBef>
              <a:spcAft>
                <a:spcPts val="0"/>
              </a:spcAft>
              <a:buSzPts val="2500"/>
              <a:buChar char="•"/>
            </a:pPr>
            <a:r>
              <a:rPr lang="en" sz="2500"/>
              <a:t>What are you sitting with?</a:t>
            </a:r>
            <a:endParaRPr sz="2500"/>
          </a:p>
          <a:p>
            <a:pPr marL="457200" lvl="0" indent="-387350" algn="l" rtl="0">
              <a:spcBef>
                <a:spcPts val="0"/>
              </a:spcBef>
              <a:spcAft>
                <a:spcPts val="0"/>
              </a:spcAft>
              <a:buSzPts val="2500"/>
              <a:buChar char="•"/>
            </a:pPr>
            <a:r>
              <a:rPr lang="en" sz="2500"/>
              <a:t>What are you walking away still thinking more about?</a:t>
            </a:r>
            <a:endParaRPr sz="2500"/>
          </a:p>
          <a:p>
            <a:pPr marL="457200" lvl="0" indent="-387350" algn="l" rtl="0">
              <a:spcBef>
                <a:spcPts val="0"/>
              </a:spcBef>
              <a:spcAft>
                <a:spcPts val="0"/>
              </a:spcAft>
              <a:buSzPts val="2500"/>
              <a:buChar char="•"/>
            </a:pPr>
            <a:r>
              <a:rPr lang="en" sz="2500"/>
              <a:t>How can you make sure your TAPP Site Team completes the Self-Assessment and then reconvenes to ensure strong tiered support systems are in place in your respective schools?</a:t>
            </a:r>
            <a:endParaRPr sz="2500"/>
          </a:p>
          <a:p>
            <a:pPr marL="457200" lvl="0" indent="-387350" algn="l" rtl="0">
              <a:spcBef>
                <a:spcPts val="0"/>
              </a:spcBef>
              <a:spcAft>
                <a:spcPts val="0"/>
              </a:spcAft>
              <a:buSzPts val="2500"/>
              <a:buChar char="•"/>
            </a:pPr>
            <a:r>
              <a:rPr lang="en" sz="2500"/>
              <a:t>How will you use today’s learning to continuously improve the TAPP efforts in your district?</a:t>
            </a:r>
            <a:endParaRPr sz="2500"/>
          </a:p>
        </p:txBody>
      </p:sp>
      <p:sp>
        <p:nvSpPr>
          <p:cNvPr id="876" name="Google Shape;876;p12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Share Out on Our Time Today…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882" name="Google Shape;882;p123"/>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p124"/>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888" name="Google Shape;888;p124"/>
          <p:cNvSpPr txBox="1"/>
          <p:nvPr/>
        </p:nvSpPr>
        <p:spPr>
          <a:xfrm>
            <a:off x="224125" y="317500"/>
            <a:ext cx="2362500" cy="42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-Which traps and tropes  </a:t>
            </a:r>
            <a:r>
              <a:rPr lang="en" sz="1800" b="1">
                <a:solidFill>
                  <a:schemeClr val="accent1"/>
                </a:solidFill>
                <a:latin typeface="Calibri"/>
                <a:ea typeface="Calibri"/>
                <a:cs typeface="Calibri"/>
                <a:sym typeface="Calibri"/>
              </a:rPr>
              <a:t>sound or feel familiar</a:t>
            </a:r>
            <a:r>
              <a:rPr lang="en" sz="1800">
                <a:solidFill>
                  <a:schemeClr val="dk1"/>
                </a:solidFill>
                <a:latin typeface="Calibri"/>
                <a:ea typeface="Calibri"/>
                <a:cs typeface="Calibri"/>
                <a:sym typeface="Calibri"/>
              </a:rPr>
              <a:t> to you?</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a:t>
            </a:r>
            <a:r>
              <a:rPr lang="en" sz="1800" b="1">
                <a:solidFill>
                  <a:srgbClr val="DC5626"/>
                </a:solidFill>
                <a:latin typeface="Calibri"/>
                <a:ea typeface="Calibri"/>
                <a:cs typeface="Calibri"/>
                <a:sym typeface="Calibri"/>
              </a:rPr>
              <a:t>Where do you see</a:t>
            </a:r>
            <a:r>
              <a:rPr lang="en" sz="1800">
                <a:solidFill>
                  <a:schemeClr val="dk1"/>
                </a:solidFill>
                <a:latin typeface="Calibri"/>
                <a:ea typeface="Calibri"/>
                <a:cs typeface="Calibri"/>
                <a:sym typeface="Calibri"/>
              </a:rPr>
              <a:t> a trap or trope playing out in your school or organizational context?</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-What traps or tropes </a:t>
            </a:r>
            <a:r>
              <a:rPr lang="en" sz="1800" b="1">
                <a:solidFill>
                  <a:schemeClr val="accent2"/>
                </a:solidFill>
                <a:latin typeface="Calibri"/>
                <a:ea typeface="Calibri"/>
                <a:cs typeface="Calibri"/>
                <a:sym typeface="Calibri"/>
              </a:rPr>
              <a:t>might students and families identify in your context</a:t>
            </a:r>
            <a:r>
              <a:rPr lang="en" sz="1800">
                <a:solidFill>
                  <a:schemeClr val="dk1"/>
                </a:solidFill>
                <a:latin typeface="Calibri"/>
                <a:ea typeface="Calibri"/>
                <a:cs typeface="Calibri"/>
                <a:sym typeface="Calibri"/>
              </a:rPr>
              <a:t>? Are they the same or different from the ones you identified? Why might that be?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5"/>
              </a:buClr>
              <a:buSzPts val="9000"/>
              <a:buFont typeface="Calibri"/>
              <a:buNone/>
            </a:pPr>
            <a:r>
              <a:rPr lang="en" sz="3600"/>
              <a:t>Checking In</a:t>
            </a:r>
            <a:endParaRPr sz="3600"/>
          </a:p>
        </p:txBody>
      </p:sp>
      <p:sp>
        <p:nvSpPr>
          <p:cNvPr id="594" name="Google Shape;594;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5" name="Google Shape;595;p88"/>
          <p:cNvSpPr txBox="1">
            <a:spLocks noGrp="1"/>
          </p:cNvSpPr>
          <p:nvPr>
            <p:ph type="body" idx="1"/>
          </p:nvPr>
        </p:nvSpPr>
        <p:spPr>
          <a:xfrm>
            <a:off x="612632" y="1317969"/>
            <a:ext cx="8088300" cy="308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1800"/>
              <a:buNone/>
            </a:pPr>
            <a:r>
              <a:rPr lang="en" sz="2000" b="1"/>
              <a:t>Reflect silently for one minute and then be prepared to share out. Please further introduce yourself to the group before sharing.</a:t>
            </a:r>
            <a:endParaRPr sz="2000" b="1"/>
          </a:p>
          <a:p>
            <a:pPr marL="0" lvl="0" indent="0" algn="l" rtl="0">
              <a:lnSpc>
                <a:spcPct val="90000"/>
              </a:lnSpc>
              <a:spcBef>
                <a:spcPts val="0"/>
              </a:spcBef>
              <a:spcAft>
                <a:spcPts val="0"/>
              </a:spcAft>
              <a:buClr>
                <a:schemeClr val="accent5"/>
              </a:buClr>
              <a:buSzPts val="1800"/>
              <a:buNone/>
            </a:pPr>
            <a:endParaRPr sz="2000" b="1">
              <a:solidFill>
                <a:schemeClr val="accent5"/>
              </a:solidFill>
            </a:endParaRPr>
          </a:p>
          <a:p>
            <a:pPr marL="0" lvl="0" indent="0" algn="l" rtl="0">
              <a:lnSpc>
                <a:spcPct val="90000"/>
              </a:lnSpc>
              <a:spcBef>
                <a:spcPts val="0"/>
              </a:spcBef>
              <a:spcAft>
                <a:spcPts val="0"/>
              </a:spcAft>
              <a:buClr>
                <a:schemeClr val="accent5"/>
              </a:buClr>
              <a:buSzPts val="1800"/>
              <a:buNone/>
            </a:pPr>
            <a:r>
              <a:rPr lang="en" sz="2200"/>
              <a:t>Winter is a powerful time for Native people. It is a time where the earth goes dark and snow blankets the mountain tops and valleys, bringing a quiet to powerful places. It is a time for Winter ceremonies and storytelling. It is also a time of retreat and rest.</a:t>
            </a:r>
            <a:endParaRPr sz="2200"/>
          </a:p>
          <a:p>
            <a:pPr marL="0" lvl="0" indent="0" algn="l" rtl="0">
              <a:lnSpc>
                <a:spcPct val="90000"/>
              </a:lnSpc>
              <a:spcBef>
                <a:spcPts val="0"/>
              </a:spcBef>
              <a:spcAft>
                <a:spcPts val="0"/>
              </a:spcAft>
              <a:buClr>
                <a:schemeClr val="accent5"/>
              </a:buClr>
              <a:buSzPts val="1800"/>
              <a:buNone/>
            </a:pPr>
            <a:endParaRPr sz="2200"/>
          </a:p>
          <a:p>
            <a:pPr marL="0" lvl="0" indent="0" algn="l" rtl="0">
              <a:lnSpc>
                <a:spcPct val="90000"/>
              </a:lnSpc>
              <a:spcBef>
                <a:spcPts val="0"/>
              </a:spcBef>
              <a:spcAft>
                <a:spcPts val="0"/>
              </a:spcAft>
              <a:buClr>
                <a:schemeClr val="accent5"/>
              </a:buClr>
              <a:buSzPts val="1800"/>
              <a:buNone/>
            </a:pPr>
            <a:r>
              <a:rPr lang="en" sz="2200"/>
              <a:t>What is a significant Winter tradition for you? Tell us about it.</a:t>
            </a:r>
            <a:endParaRPr sz="2200"/>
          </a:p>
          <a:p>
            <a:pPr marL="0" lvl="0" indent="0" algn="l" rtl="0">
              <a:lnSpc>
                <a:spcPct val="90000"/>
              </a:lnSpc>
              <a:spcBef>
                <a:spcPts val="0"/>
              </a:spcBef>
              <a:spcAft>
                <a:spcPts val="0"/>
              </a:spcAft>
              <a:buClr>
                <a:schemeClr val="accent5"/>
              </a:buClr>
              <a:buSzPts val="1800"/>
              <a:buNone/>
            </a:pPr>
            <a:endParaRPr sz="2000"/>
          </a:p>
          <a:p>
            <a:pPr marL="0" lvl="0" indent="0" algn="l" rtl="0">
              <a:lnSpc>
                <a:spcPct val="90000"/>
              </a:lnSpc>
              <a:spcBef>
                <a:spcPts val="0"/>
              </a:spcBef>
              <a:spcAft>
                <a:spcPts val="0"/>
              </a:spcAft>
              <a:buClr>
                <a:schemeClr val="accent5"/>
              </a:buClr>
              <a:buSzPts val="1800"/>
              <a:buNone/>
            </a:pPr>
            <a:r>
              <a:rPr lang="en" sz="2500" b="1">
                <a:solidFill>
                  <a:schemeClr val="accent5"/>
                </a:solidFill>
              </a:rPr>
              <a:t>🔊</a:t>
            </a:r>
            <a:r>
              <a:rPr lang="en" sz="2000" b="1">
                <a:solidFill>
                  <a:schemeClr val="accent5"/>
                </a:solidFill>
              </a:rPr>
              <a:t> Unmute</a:t>
            </a:r>
            <a:r>
              <a:rPr lang="en" sz="2000"/>
              <a:t> (preferred) or </a:t>
            </a:r>
            <a:r>
              <a:rPr lang="en" sz="2000" b="1">
                <a:solidFill>
                  <a:schemeClr val="accent2"/>
                </a:solidFill>
              </a:rPr>
              <a:t>drop your response into the Chat.</a:t>
            </a:r>
            <a:r>
              <a:rPr lang="en" sz="2000" b="1">
                <a:solidFill>
                  <a:schemeClr val="accent5"/>
                </a:solidFill>
              </a:rPr>
              <a:t> </a:t>
            </a:r>
            <a:endParaRPr sz="2000"/>
          </a:p>
          <a:p>
            <a:pPr marL="0" lvl="0" indent="0" algn="l"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9"/>
          <p:cNvSpPr txBox="1">
            <a:spLocks noGrp="1"/>
          </p:cNvSpPr>
          <p:nvPr>
            <p:ph type="ctrTitle"/>
          </p:nvPr>
        </p:nvSpPr>
        <p:spPr>
          <a:xfrm>
            <a:off x="1143000" y="6446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600"/>
              <a:t>SY24-25 Grounding</a:t>
            </a:r>
            <a:endParaRPr sz="6600"/>
          </a:p>
        </p:txBody>
      </p:sp>
      <p:sp>
        <p:nvSpPr>
          <p:cNvPr id="601" name="Google Shape;601;p89"/>
          <p:cNvSpPr txBox="1">
            <a:spLocks noGrp="1"/>
          </p:cNvSpPr>
          <p:nvPr>
            <p:ph type="subTitle" idx="1"/>
          </p:nvPr>
        </p:nvSpPr>
        <p:spPr>
          <a:xfrm>
            <a:off x="1143000" y="3097138"/>
            <a:ext cx="6858000" cy="6603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900"/>
              <a:t>Sensemaking</a:t>
            </a:r>
            <a:endParaRPr sz="4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90"/>
          <p:cNvPicPr preferRelativeResize="0"/>
          <p:nvPr/>
        </p:nvPicPr>
        <p:blipFill>
          <a:blip r:embed="rId3">
            <a:alphaModFix/>
          </a:blip>
          <a:stretch>
            <a:fillRect/>
          </a:stretch>
        </p:blipFill>
        <p:spPr>
          <a:xfrm>
            <a:off x="1233000" y="310250"/>
            <a:ext cx="7022625" cy="4332900"/>
          </a:xfrm>
          <a:prstGeom prst="rect">
            <a:avLst/>
          </a:prstGeom>
          <a:noFill/>
          <a:ln>
            <a:noFill/>
          </a:ln>
        </p:spPr>
      </p:pic>
      <p:sp>
        <p:nvSpPr>
          <p:cNvPr id="607" name="Google Shape;607;p90"/>
          <p:cNvSpPr txBox="1"/>
          <p:nvPr/>
        </p:nvSpPr>
        <p:spPr>
          <a:xfrm>
            <a:off x="0" y="659150"/>
            <a:ext cx="2993100" cy="810300"/>
          </a:xfrm>
          <a:prstGeom prst="rect">
            <a:avLst/>
          </a:prstGeom>
          <a:solidFill>
            <a:srgbClr val="07376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Calibri"/>
                <a:ea typeface="Calibri"/>
                <a:cs typeface="Calibri"/>
                <a:sym typeface="Calibri"/>
              </a:rPr>
              <a:t>ESSENTIAL PARTNERSHIP</a:t>
            </a:r>
            <a:endParaRPr sz="21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91"/>
          <p:cNvPicPr preferRelativeResize="0"/>
          <p:nvPr/>
        </p:nvPicPr>
        <p:blipFill>
          <a:blip r:embed="rId3">
            <a:alphaModFix/>
          </a:blip>
          <a:stretch>
            <a:fillRect/>
          </a:stretch>
        </p:blipFill>
        <p:spPr>
          <a:xfrm>
            <a:off x="420536" y="71725"/>
            <a:ext cx="4603115" cy="5000026"/>
          </a:xfrm>
          <a:prstGeom prst="rect">
            <a:avLst/>
          </a:prstGeom>
          <a:noFill/>
          <a:ln>
            <a:noFill/>
          </a:ln>
        </p:spPr>
      </p:pic>
      <p:sp>
        <p:nvSpPr>
          <p:cNvPr id="613" name="Google Shape;613;p91"/>
          <p:cNvSpPr txBox="1"/>
          <p:nvPr/>
        </p:nvSpPr>
        <p:spPr>
          <a:xfrm>
            <a:off x="5424500" y="956850"/>
            <a:ext cx="302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91"/>
          <p:cNvSpPr/>
          <p:nvPr/>
        </p:nvSpPr>
        <p:spPr>
          <a:xfrm>
            <a:off x="5118050" y="476650"/>
            <a:ext cx="917725" cy="1952825"/>
          </a:xfrm>
          <a:custGeom>
            <a:avLst/>
            <a:gdLst/>
            <a:ahLst/>
            <a:cxnLst/>
            <a:rect l="l" t="t" r="r" b="b"/>
            <a:pathLst>
              <a:path w="36709" h="78113" extrusionOk="0">
                <a:moveTo>
                  <a:pt x="0" y="0"/>
                </a:moveTo>
                <a:lnTo>
                  <a:pt x="854" y="78113"/>
                </a:lnTo>
                <a:lnTo>
                  <a:pt x="36709" y="34574"/>
                </a:lnTo>
                <a:close/>
              </a:path>
            </a:pathLst>
          </a:custGeom>
          <a:solidFill>
            <a:schemeClr val="dk1"/>
          </a:solidFill>
          <a:ln w="38100" cap="flat" cmpd="sng">
            <a:solidFill>
              <a:schemeClr val="dk1"/>
            </a:solidFill>
            <a:prstDash val="solid"/>
            <a:round/>
            <a:headEnd type="none" w="med" len="med"/>
            <a:tailEnd type="none" w="med" len="med"/>
          </a:ln>
        </p:spPr>
        <p:txBody>
          <a:bodyPr/>
          <a:lstStyle/>
          <a:p>
            <a:endParaRPr lang="en-US"/>
          </a:p>
        </p:txBody>
      </p:sp>
      <p:sp>
        <p:nvSpPr>
          <p:cNvPr id="615" name="Google Shape;615;p91"/>
          <p:cNvSpPr/>
          <p:nvPr/>
        </p:nvSpPr>
        <p:spPr>
          <a:xfrm>
            <a:off x="5118050" y="2571750"/>
            <a:ext cx="917725" cy="1952825"/>
          </a:xfrm>
          <a:custGeom>
            <a:avLst/>
            <a:gdLst/>
            <a:ahLst/>
            <a:cxnLst/>
            <a:rect l="l" t="t" r="r" b="b"/>
            <a:pathLst>
              <a:path w="36709" h="78113" extrusionOk="0">
                <a:moveTo>
                  <a:pt x="0" y="0"/>
                </a:moveTo>
                <a:lnTo>
                  <a:pt x="854" y="78113"/>
                </a:lnTo>
                <a:lnTo>
                  <a:pt x="36709" y="34574"/>
                </a:lnTo>
                <a:close/>
              </a:path>
            </a:pathLst>
          </a:custGeom>
          <a:solidFill>
            <a:schemeClr val="dk1"/>
          </a:solidFill>
          <a:ln w="9525" cap="flat" cmpd="sng">
            <a:solidFill>
              <a:schemeClr val="dk2"/>
            </a:solidFill>
            <a:prstDash val="solid"/>
            <a:round/>
            <a:headEnd type="none" w="med" len="med"/>
            <a:tailEnd type="none" w="med" len="med"/>
          </a:ln>
        </p:spPr>
        <p:txBody>
          <a:bodyPr/>
          <a:lstStyle/>
          <a:p>
            <a:endParaRPr lang="en-US"/>
          </a:p>
        </p:txBody>
      </p:sp>
      <p:sp>
        <p:nvSpPr>
          <p:cNvPr id="616" name="Google Shape;616;p91"/>
          <p:cNvSpPr txBox="1"/>
          <p:nvPr/>
        </p:nvSpPr>
        <p:spPr>
          <a:xfrm>
            <a:off x="6174475" y="647375"/>
            <a:ext cx="2369100" cy="129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dk1"/>
                </a:solidFill>
                <a:latin typeface="Calibri"/>
                <a:ea typeface="Calibri"/>
                <a:cs typeface="Calibri"/>
                <a:sym typeface="Calibri"/>
              </a:rPr>
              <a:t>The</a:t>
            </a:r>
            <a:endParaRPr sz="2600">
              <a:solidFill>
                <a:schemeClr val="dk1"/>
              </a:solidFill>
              <a:latin typeface="Calibri"/>
              <a:ea typeface="Calibri"/>
              <a:cs typeface="Calibri"/>
              <a:sym typeface="Calibri"/>
            </a:endParaRPr>
          </a:p>
          <a:p>
            <a:pPr marL="0" lvl="0" indent="0" algn="ctr" rtl="0">
              <a:spcBef>
                <a:spcPts val="0"/>
              </a:spcBef>
              <a:spcAft>
                <a:spcPts val="0"/>
              </a:spcAft>
              <a:buNone/>
            </a:pPr>
            <a:r>
              <a:rPr lang="en" sz="5600" b="1">
                <a:solidFill>
                  <a:schemeClr val="dk1"/>
                </a:solidFill>
                <a:latin typeface="Calibri"/>
                <a:ea typeface="Calibri"/>
                <a:cs typeface="Calibri"/>
                <a:sym typeface="Calibri"/>
              </a:rPr>
              <a:t>WHAT</a:t>
            </a:r>
            <a:endParaRPr sz="5600" b="1">
              <a:solidFill>
                <a:schemeClr val="dk1"/>
              </a:solidFill>
              <a:latin typeface="Calibri"/>
              <a:ea typeface="Calibri"/>
              <a:cs typeface="Calibri"/>
              <a:sym typeface="Calibri"/>
            </a:endParaRPr>
          </a:p>
        </p:txBody>
      </p:sp>
      <p:sp>
        <p:nvSpPr>
          <p:cNvPr id="617" name="Google Shape;617;p91"/>
          <p:cNvSpPr txBox="1"/>
          <p:nvPr/>
        </p:nvSpPr>
        <p:spPr>
          <a:xfrm>
            <a:off x="6249200" y="2849188"/>
            <a:ext cx="2369100" cy="129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latin typeface="Calibri"/>
                <a:ea typeface="Calibri"/>
                <a:cs typeface="Calibri"/>
                <a:sym typeface="Calibri"/>
              </a:rPr>
              <a:t>The</a:t>
            </a: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 sz="5900" b="1">
                <a:solidFill>
                  <a:schemeClr val="dk1"/>
                </a:solidFill>
                <a:latin typeface="Calibri"/>
                <a:ea typeface="Calibri"/>
                <a:cs typeface="Calibri"/>
                <a:sym typeface="Calibri"/>
              </a:rPr>
              <a:t>HOW</a:t>
            </a:r>
            <a:endParaRPr sz="5900" b="1">
              <a:solidFill>
                <a:schemeClr val="dk1"/>
              </a:solidFill>
              <a:latin typeface="Calibri"/>
              <a:ea typeface="Calibri"/>
              <a:cs typeface="Calibri"/>
              <a:sym typeface="Calibri"/>
            </a:endParaRPr>
          </a:p>
        </p:txBody>
      </p:sp>
      <p:pic>
        <p:nvPicPr>
          <p:cNvPr id="618" name="Google Shape;618;p91"/>
          <p:cNvPicPr preferRelativeResize="0"/>
          <p:nvPr/>
        </p:nvPicPr>
        <p:blipFill>
          <a:blip r:embed="rId4">
            <a:alphaModFix/>
          </a:blip>
          <a:stretch>
            <a:fillRect/>
          </a:stretch>
        </p:blipFill>
        <p:spPr>
          <a:xfrm>
            <a:off x="4649864" y="2530189"/>
            <a:ext cx="373775" cy="164300"/>
          </a:xfrm>
          <a:prstGeom prst="rect">
            <a:avLst/>
          </a:prstGeom>
          <a:noFill/>
          <a:ln>
            <a:noFill/>
          </a:ln>
        </p:spPr>
      </p:pic>
      <p:pic>
        <p:nvPicPr>
          <p:cNvPr id="619" name="Google Shape;619;p91"/>
          <p:cNvPicPr preferRelativeResize="0"/>
          <p:nvPr/>
        </p:nvPicPr>
        <p:blipFill>
          <a:blip r:embed="rId4">
            <a:alphaModFix/>
          </a:blip>
          <a:stretch>
            <a:fillRect/>
          </a:stretch>
        </p:blipFill>
        <p:spPr>
          <a:xfrm>
            <a:off x="4649864" y="3405539"/>
            <a:ext cx="373775" cy="164300"/>
          </a:xfrm>
          <a:prstGeom prst="rect">
            <a:avLst/>
          </a:prstGeom>
          <a:noFill/>
          <a:ln>
            <a:noFill/>
          </a:ln>
        </p:spPr>
      </p:pic>
      <p:pic>
        <p:nvPicPr>
          <p:cNvPr id="620" name="Google Shape;620;p91"/>
          <p:cNvPicPr preferRelativeResize="0"/>
          <p:nvPr/>
        </p:nvPicPr>
        <p:blipFill>
          <a:blip r:embed="rId4">
            <a:alphaModFix/>
          </a:blip>
          <a:stretch>
            <a:fillRect/>
          </a:stretch>
        </p:blipFill>
        <p:spPr>
          <a:xfrm>
            <a:off x="4649864" y="3976089"/>
            <a:ext cx="373775" cy="164300"/>
          </a:xfrm>
          <a:prstGeom prst="rect">
            <a:avLst/>
          </a:prstGeom>
          <a:noFill/>
          <a:ln>
            <a:noFill/>
          </a:ln>
        </p:spPr>
      </p:pic>
      <p:pic>
        <p:nvPicPr>
          <p:cNvPr id="621" name="Google Shape;621;p91"/>
          <p:cNvPicPr preferRelativeResize="0"/>
          <p:nvPr/>
        </p:nvPicPr>
        <p:blipFill>
          <a:blip r:embed="rId4">
            <a:alphaModFix/>
          </a:blip>
          <a:stretch>
            <a:fillRect/>
          </a:stretch>
        </p:blipFill>
        <p:spPr>
          <a:xfrm>
            <a:off x="4649864" y="4261164"/>
            <a:ext cx="373775" cy="16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2"/>
          <p:cNvSpPr txBox="1"/>
          <p:nvPr/>
        </p:nvSpPr>
        <p:spPr>
          <a:xfrm>
            <a:off x="758850" y="444425"/>
            <a:ext cx="7524000" cy="3010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DC5626"/>
              </a:buClr>
              <a:buSzPts val="1800"/>
              <a:buChar char="●"/>
            </a:pPr>
            <a:r>
              <a:rPr lang="en" sz="1800" b="1">
                <a:solidFill>
                  <a:srgbClr val="DC5626"/>
                </a:solidFill>
              </a:rPr>
              <a:t>What we will do…Analyzing our attendance data for the first quarter or trimester (What are we noticing? What do we see?)</a:t>
            </a:r>
            <a:endParaRPr sz="1800" b="1">
              <a:solidFill>
                <a:srgbClr val="DC5626"/>
              </a:solidFill>
            </a:endParaRPr>
          </a:p>
          <a:p>
            <a:pPr marL="914400" lvl="0" indent="-342900" algn="l" rtl="0">
              <a:lnSpc>
                <a:spcPct val="115000"/>
              </a:lnSpc>
              <a:spcBef>
                <a:spcPts val="0"/>
              </a:spcBef>
              <a:spcAft>
                <a:spcPts val="0"/>
              </a:spcAft>
              <a:buClr>
                <a:srgbClr val="DC5626"/>
              </a:buClr>
              <a:buSzPts val="1800"/>
              <a:buChar char="-"/>
            </a:pPr>
            <a:r>
              <a:rPr lang="en" sz="1800" b="1">
                <a:solidFill>
                  <a:srgbClr val="DC5626"/>
                </a:solidFill>
              </a:rPr>
              <a:t>What we really mean….</a:t>
            </a:r>
            <a:endParaRPr sz="1800" b="1">
              <a:solidFill>
                <a:srgbClr val="DC5626"/>
              </a:solidFill>
            </a:endParaRPr>
          </a:p>
          <a:p>
            <a:pPr marL="457200" lvl="0" indent="-342900" algn="l" rtl="0">
              <a:lnSpc>
                <a:spcPct val="115000"/>
              </a:lnSpc>
              <a:spcBef>
                <a:spcPts val="0"/>
              </a:spcBef>
              <a:spcAft>
                <a:spcPts val="0"/>
              </a:spcAft>
              <a:buClr>
                <a:schemeClr val="accent5"/>
              </a:buClr>
              <a:buSzPts val="1800"/>
              <a:buChar char="●"/>
            </a:pPr>
            <a:r>
              <a:rPr lang="en" sz="1800" b="1">
                <a:solidFill>
                  <a:schemeClr val="accent5"/>
                </a:solidFill>
              </a:rPr>
              <a:t>What we will do…Continue to dive into our root causes for chronic absenteeism</a:t>
            </a:r>
            <a:endParaRPr sz="1800" b="1">
              <a:solidFill>
                <a:schemeClr val="accent5"/>
              </a:solidFill>
            </a:endParaRPr>
          </a:p>
          <a:p>
            <a:pPr marL="914400" lvl="0" indent="-342900" algn="l" rtl="0">
              <a:lnSpc>
                <a:spcPct val="115000"/>
              </a:lnSpc>
              <a:spcBef>
                <a:spcPts val="0"/>
              </a:spcBef>
              <a:spcAft>
                <a:spcPts val="0"/>
              </a:spcAft>
              <a:buClr>
                <a:schemeClr val="accent5"/>
              </a:buClr>
              <a:buSzPts val="1800"/>
              <a:buChar char="-"/>
            </a:pPr>
            <a:r>
              <a:rPr lang="en" sz="1800" b="1">
                <a:solidFill>
                  <a:schemeClr val="accent5"/>
                </a:solidFill>
              </a:rPr>
              <a:t>What we really mean…</a:t>
            </a:r>
            <a:endParaRPr sz="1800" b="1">
              <a:solidFill>
                <a:schemeClr val="accent5"/>
              </a:solidFill>
            </a:endParaRPr>
          </a:p>
          <a:p>
            <a:pPr marL="457200" lvl="0" indent="-342900" algn="l" rtl="0">
              <a:lnSpc>
                <a:spcPct val="115000"/>
              </a:lnSpc>
              <a:spcBef>
                <a:spcPts val="0"/>
              </a:spcBef>
              <a:spcAft>
                <a:spcPts val="0"/>
              </a:spcAft>
              <a:buClr>
                <a:schemeClr val="accent1"/>
              </a:buClr>
              <a:buSzPts val="1800"/>
              <a:buChar char="●"/>
            </a:pPr>
            <a:r>
              <a:rPr lang="en" sz="1800" b="1">
                <a:solidFill>
                  <a:schemeClr val="accent1"/>
                </a:solidFill>
              </a:rPr>
              <a:t>What we will do…Evaluate our Tiered Support Systems in place to provide personalized interventions to students </a:t>
            </a:r>
            <a:endParaRPr sz="1800" b="1">
              <a:solidFill>
                <a:schemeClr val="accent1"/>
              </a:solidFill>
            </a:endParaRPr>
          </a:p>
          <a:p>
            <a:pPr marL="914400" lvl="0" indent="-342900" algn="l" rtl="0">
              <a:lnSpc>
                <a:spcPct val="115000"/>
              </a:lnSpc>
              <a:spcBef>
                <a:spcPts val="0"/>
              </a:spcBef>
              <a:spcAft>
                <a:spcPts val="0"/>
              </a:spcAft>
              <a:buClr>
                <a:schemeClr val="accent1"/>
              </a:buClr>
              <a:buSzPts val="1800"/>
              <a:buChar char="-"/>
            </a:pPr>
            <a:r>
              <a:rPr lang="en" sz="1800" b="1">
                <a:solidFill>
                  <a:schemeClr val="accent1"/>
                </a:solidFill>
              </a:rPr>
              <a:t>What we really mean…</a:t>
            </a:r>
            <a:endParaRPr sz="1800">
              <a:solidFill>
                <a:schemeClr val="dk1"/>
              </a:solidFill>
            </a:endParaRPr>
          </a:p>
        </p:txBody>
      </p:sp>
      <p:sp>
        <p:nvSpPr>
          <p:cNvPr id="627" name="Google Shape;627;p92"/>
          <p:cNvSpPr txBox="1"/>
          <p:nvPr/>
        </p:nvSpPr>
        <p:spPr>
          <a:xfrm>
            <a:off x="683750" y="3455225"/>
            <a:ext cx="7784100" cy="1140000"/>
          </a:xfrm>
          <a:prstGeom prst="rect">
            <a:avLst/>
          </a:prstGeom>
          <a:solidFill>
            <a:srgbClr val="FCF4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b="1">
                <a:solidFill>
                  <a:schemeClr val="accent5"/>
                </a:solidFill>
                <a:latin typeface="Calibri"/>
                <a:ea typeface="Calibri"/>
                <a:cs typeface="Calibri"/>
                <a:sym typeface="Calibri"/>
              </a:rPr>
              <a:t>🔊 </a:t>
            </a:r>
            <a:r>
              <a:rPr lang="en" sz="1800">
                <a:solidFill>
                  <a:schemeClr val="dk1"/>
                </a:solidFill>
              </a:rPr>
              <a:t>Now, try it yourself. Select a category above we are going to talk about and then share with the group what you really hope it is we talk about, uncover, and surface for this group today.</a:t>
            </a:r>
            <a:endParaRPr sz="1800">
              <a:solidFill>
                <a:schemeClr val="dk1"/>
              </a:solidFill>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4"/>
          <p:cNvSpPr txBox="1">
            <a:spLocks noGrp="1"/>
          </p:cNvSpPr>
          <p:nvPr>
            <p:ph type="ctrTitle"/>
          </p:nvPr>
        </p:nvSpPr>
        <p:spPr>
          <a:xfrm>
            <a:off x="455100" y="839150"/>
            <a:ext cx="80457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Analyzing our First Quarter or Trimester of Attendance</a:t>
            </a:r>
            <a:endParaRPr sz="4800"/>
          </a:p>
        </p:txBody>
      </p:sp>
      <p:sp>
        <p:nvSpPr>
          <p:cNvPr id="654" name="Google Shape;654;p94"/>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85000" lnSpcReduction="20000"/>
          </a:bodyPr>
          <a:lstStyle/>
          <a:p>
            <a:pPr marL="0" lvl="0" indent="0" algn="ctr" rtl="0">
              <a:spcBef>
                <a:spcPts val="800"/>
              </a:spcBef>
              <a:spcAft>
                <a:spcPts val="0"/>
              </a:spcAft>
              <a:buNone/>
            </a:pPr>
            <a:r>
              <a:rPr lang="en" sz="2600"/>
              <a:t>Team and Whole Group Reflections</a:t>
            </a:r>
            <a:endParaRPr sz="2600"/>
          </a:p>
          <a:p>
            <a:pPr marL="0" lvl="0" indent="0" algn="ctr" rtl="0">
              <a:spcBef>
                <a:spcPts val="800"/>
              </a:spcBef>
              <a:spcAft>
                <a:spcPts val="0"/>
              </a:spcAft>
              <a:buNone/>
            </a:pPr>
            <a:r>
              <a:rPr lang="en" sz="2600" u="sng">
                <a:solidFill>
                  <a:schemeClr val="hlink"/>
                </a:solidFill>
                <a:hlinkClick r:id="rId3"/>
              </a:rPr>
              <a:t>2024-2025 TAPP Districts’ Dashboard</a:t>
            </a:r>
            <a:endParaRPr sz="2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2024-11-22T08:00:00+00:00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54A07C95-0946-41FA-912F-301120CC4F00}"/>
</file>

<file path=customXml/itemProps2.xml><?xml version="1.0" encoding="utf-8"?>
<ds:datastoreItem xmlns:ds="http://schemas.openxmlformats.org/officeDocument/2006/customXml" ds:itemID="{7399DD58-1F16-487D-B6B6-5622C85C9CD2}"/>
</file>

<file path=customXml/itemProps3.xml><?xml version="1.0" encoding="utf-8"?>
<ds:datastoreItem xmlns:ds="http://schemas.openxmlformats.org/officeDocument/2006/customXml" ds:itemID="{A477EF29-E76D-4DB9-A359-942234A09D05}"/>
</file>

<file path=docProps/app.xml><?xml version="1.0" encoding="utf-8"?>
<Properties xmlns="http://schemas.openxmlformats.org/officeDocument/2006/extended-properties" xmlns:vt="http://schemas.openxmlformats.org/officeDocument/2006/docPropsVTypes">
  <TotalTime>0</TotalTime>
  <Words>2045</Words>
  <Application>Microsoft Office PowerPoint</Application>
  <PresentationFormat>On-screen Show (16:9)</PresentationFormat>
  <Paragraphs>184</Paragraphs>
  <Slides>39</Slides>
  <Notes>39</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Calibri</vt:lpstr>
      <vt:lpstr>Simple Light</vt:lpstr>
      <vt:lpstr>Blue_2021ODE</vt:lpstr>
      <vt:lpstr>TAPP Quarterly Webinar #2</vt:lpstr>
      <vt:lpstr>PowerPoint Presentation</vt:lpstr>
      <vt:lpstr>TAPP Quarterly Webinar Agenda</vt:lpstr>
      <vt:lpstr>Checking In</vt:lpstr>
      <vt:lpstr>SY24-25 Grounding</vt:lpstr>
      <vt:lpstr>PowerPoint Presentation</vt:lpstr>
      <vt:lpstr>PowerPoint Presentation</vt:lpstr>
      <vt:lpstr>PowerPoint Presentation</vt:lpstr>
      <vt:lpstr>Analyzing our First Quarter or Trimester of Attendance</vt:lpstr>
      <vt:lpstr>PowerPoint Presentation</vt:lpstr>
      <vt:lpstr>PowerPoint Presentation</vt:lpstr>
      <vt:lpstr>Attendance Works Foundational Supports with TAPP Promising Practices</vt:lpstr>
      <vt:lpstr>What is our Data Telling Us?</vt:lpstr>
      <vt:lpstr>PowerPoint Presentation</vt:lpstr>
      <vt:lpstr>What is our Data Telling Us?</vt:lpstr>
      <vt:lpstr>Diving Deeper into our Root Causes</vt:lpstr>
      <vt:lpstr>Attendance Works Foundational Supports with TAPP Promising Practices</vt:lpstr>
      <vt:lpstr>PowerPoint Presentation</vt:lpstr>
      <vt:lpstr>Three Types of Bias-Based Beliefs</vt:lpstr>
      <vt:lpstr>What are we identifying as Root Causes?</vt:lpstr>
      <vt:lpstr>PowerPoint Presentation</vt:lpstr>
      <vt:lpstr>What are we identifying as Root Causes?</vt:lpstr>
      <vt:lpstr>Evaluating the Effectiveness of our Tiered Support Systems</vt:lpstr>
      <vt:lpstr>PowerPoint Presentation</vt:lpstr>
      <vt:lpstr>PowerPoint Presentation</vt:lpstr>
      <vt:lpstr>PowerPoint Presentation</vt:lpstr>
      <vt:lpstr>PowerPoint Presentation</vt:lpstr>
      <vt:lpstr>PowerPoint Presentation</vt:lpstr>
      <vt:lpstr>PowerPoint Presentation</vt:lpstr>
      <vt:lpstr>Pre-Work - Culturally Responsive Tiered Attendance Systems Self-Assessment</vt:lpstr>
      <vt:lpstr>To What Extent are our Tiered Support Systems for Attendance Effective?</vt:lpstr>
      <vt:lpstr>To What Extent are our Tiered Support Systems for Attendance Effective?</vt:lpstr>
      <vt:lpstr>To What Extent are our Tiered Support Systems for Attendance Effective?</vt:lpstr>
      <vt:lpstr>To What Extent are our Tiered Support Systems for Attendance Effective?</vt:lpstr>
      <vt:lpstr>PowerPoint Presentation</vt:lpstr>
      <vt:lpstr>PowerPoint Presentation</vt:lpstr>
      <vt:lpstr>Share Out on Our Time Today…</vt:lpstr>
      <vt:lpstr>Text Parrish anytime at 971-208-0270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2024-11-23T00:12:27Z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2024-11-22T20:06:48Z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95c38330-5d2f-44e8-b51f-6acd9145dca9</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