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79" r:id="rId6"/>
    <p:sldId id="280" r:id="rId7"/>
    <p:sldId id="282" r:id="rId8"/>
    <p:sldId id="283" r:id="rId9"/>
    <p:sldId id="291" r:id="rId10"/>
    <p:sldId id="292" r:id="rId11"/>
    <p:sldId id="293" r:id="rId12"/>
    <p:sldId id="287" r:id="rId13"/>
    <p:sldId id="294" r:id="rId14"/>
    <p:sldId id="295" r:id="rId15"/>
    <p:sldId id="296" r:id="rId16"/>
    <p:sldId id="297" r:id="rId17"/>
    <p:sldId id="288" r:id="rId18"/>
    <p:sldId id="29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24" userDrawn="1">
          <p15:clr>
            <a:srgbClr val="A4A3A4"/>
          </p15:clr>
        </p15:guide>
        <p15:guide id="3" pos="7056" userDrawn="1">
          <p15:clr>
            <a:srgbClr val="A4A3A4"/>
          </p15:clr>
        </p15:guide>
        <p15:guide id="5" orient="horz" pos="312" userDrawn="1">
          <p15:clr>
            <a:srgbClr val="A4A3A4"/>
          </p15:clr>
        </p15:guide>
        <p15:guide id="6" orient="horz" pos="1056" userDrawn="1">
          <p15:clr>
            <a:srgbClr val="A4A3A4"/>
          </p15:clr>
        </p15:guide>
        <p15:guide id="7" orient="horz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73B9"/>
    <a:srgbClr val="587A36"/>
    <a:srgbClr val="63A49F"/>
    <a:srgbClr val="801721"/>
    <a:srgbClr val="9D36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6"/>
    <p:restoredTop sz="94694"/>
  </p:normalViewPr>
  <p:slideViewPr>
    <p:cSldViewPr snapToGrid="0" snapToObjects="1" showGuides="1">
      <p:cViewPr varScale="1">
        <p:scale>
          <a:sx n="67" d="100"/>
          <a:sy n="67" d="100"/>
        </p:scale>
        <p:origin x="86" y="91"/>
      </p:cViewPr>
      <p:guideLst>
        <p:guide pos="624"/>
        <p:guide pos="7056"/>
        <p:guide orient="horz" pos="312"/>
        <p:guide orient="horz" pos="1056"/>
        <p:guide orient="horz"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382A92-59A2-E94B-B4EA-B716E7EC92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07B4F-E01A-8E48-AE41-D99831DA8168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04165A-990F-9844-AF2A-DD27509DE9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7ED6E-E692-6041-9AB1-996572A88E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42280-914E-1748-9B19-DA3CE3AA6D5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BC620CE9-E83C-274A-9319-3CED6B8740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11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516DC-1FBC-D842-A341-EBAE3AF8F51A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32032-1F54-7041-8EED-BD6D0B781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41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861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633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754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5335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225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91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63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81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85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452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543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9855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963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9FC9FC1-764D-4B44-91A3-F099B13B3D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046" y="495300"/>
            <a:ext cx="9861176" cy="1286608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400" dirty="0"/>
              <a:t>Header goes here</a:t>
            </a:r>
          </a:p>
        </p:txBody>
      </p:sp>
    </p:spTree>
    <p:extLst>
      <p:ext uri="{BB962C8B-B14F-4D97-AF65-F5344CB8AC3E}">
        <p14:creationId xmlns:p14="http://schemas.microsoft.com/office/powerpoint/2010/main" val="2746987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0DC6B-F0C6-1F4A-A6CA-E0ED4F42A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046" y="1825625"/>
            <a:ext cx="9861176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65C4486-4B87-6A42-827E-8E1B5D29D0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046" y="495300"/>
            <a:ext cx="9861176" cy="1286608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400" dirty="0"/>
              <a:t>Header goes here</a:t>
            </a:r>
          </a:p>
        </p:txBody>
      </p:sp>
    </p:spTree>
    <p:extLst>
      <p:ext uri="{BB962C8B-B14F-4D97-AF65-F5344CB8AC3E}">
        <p14:creationId xmlns:p14="http://schemas.microsoft.com/office/powerpoint/2010/main" val="2533002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 userDrawn="1">
          <p15:clr>
            <a:srgbClr val="FBAE40"/>
          </p15:clr>
        </p15:guide>
        <p15:guide id="2" orient="horz" pos="312" userDrawn="1">
          <p15:clr>
            <a:srgbClr val="FBAE40"/>
          </p15:clr>
        </p15:guide>
        <p15:guide id="3" pos="62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A2E3643-BE44-9A40-B13C-C20C0E576F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7946" y="2480073"/>
            <a:ext cx="9144000" cy="165580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6000">
                <a:solidFill>
                  <a:srgbClr val="1B73B9"/>
                </a:solidFill>
              </a:defRPr>
            </a:lvl1pPr>
          </a:lstStyle>
          <a:p>
            <a:pPr algn="l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177468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D8F4644-8671-9F4C-BB8E-F21EE43B9F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046" y="495300"/>
            <a:ext cx="9861176" cy="1286608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400" dirty="0"/>
              <a:t>Header goes here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D147E33-80AE-2A44-A5B1-C8FFCCA49685}"/>
              </a:ext>
            </a:extLst>
          </p:cNvPr>
          <p:cNvSpPr txBox="1">
            <a:spLocks/>
          </p:cNvSpPr>
          <p:nvPr userDrawn="1"/>
        </p:nvSpPr>
        <p:spPr>
          <a:xfrm>
            <a:off x="1004046" y="2400300"/>
            <a:ext cx="9484660" cy="32053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9D365E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Lorem ipsum dolor sit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amet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consectetur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adipiscing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elit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sed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do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eiusmod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tempor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incididunt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labore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et dolore magna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aliqua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 Ut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enim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ad minim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veniam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quis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nostrud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exercitation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ullamco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laboris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nisi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aliquip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ex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ea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commodo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consequat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</a:t>
            </a:r>
          </a:p>
          <a:p>
            <a:pPr algn="l"/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algn="l"/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616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12" userDrawn="1">
          <p15:clr>
            <a:srgbClr val="FBAE40"/>
          </p15:clr>
        </p15:guide>
        <p15:guide id="2" orient="horz" pos="312" userDrawn="1">
          <p15:clr>
            <a:srgbClr val="FBAE40"/>
          </p15:clr>
        </p15:guide>
        <p15:guide id="3" pos="62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D8F4644-8671-9F4C-BB8E-F21EE43B9F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046" y="495300"/>
            <a:ext cx="9861176" cy="1286608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400" dirty="0"/>
              <a:t>Header goes here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0B204CB-F132-9845-8A82-AE290FD8A871}"/>
              </a:ext>
            </a:extLst>
          </p:cNvPr>
          <p:cNvSpPr txBox="1">
            <a:spLocks/>
          </p:cNvSpPr>
          <p:nvPr userDrawn="1"/>
        </p:nvSpPr>
        <p:spPr>
          <a:xfrm>
            <a:off x="1004046" y="2401824"/>
            <a:ext cx="9292893" cy="37914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9D365E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marL="457200" indent="-45720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Lorem ipsum dolor sit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amet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consectetur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adipiscing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elit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sed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do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eiusmod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tempor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</a:t>
            </a:r>
          </a:p>
          <a:p>
            <a:pPr marL="457200" indent="-45720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Lorem ipsum dolor sit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amet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consectetur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adipiscing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elit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sed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do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eiusmod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tempor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</a:t>
            </a:r>
          </a:p>
          <a:p>
            <a:pPr marL="457200" indent="-45720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Lorem ipsum dolor sit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amet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consectetur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adipiscing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elit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sed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do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eiusmod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tempor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5880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12">
          <p15:clr>
            <a:srgbClr val="FBAE40"/>
          </p15:clr>
        </p15:guide>
        <p15:guide id="2" orient="horz" pos="312">
          <p15:clr>
            <a:srgbClr val="FBAE40"/>
          </p15:clr>
        </p15:guide>
        <p15:guide id="3" pos="62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3223E14-6CE7-BF4E-AAD5-05A4122466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12364" y="495300"/>
            <a:ext cx="6689036" cy="1474177"/>
          </a:xfrm>
        </p:spPr>
        <p:txBody>
          <a:bodyPr lIns="0" tIns="0" rIns="0" bIns="0" anchor="t" anchorCtr="0">
            <a:noAutofit/>
          </a:bodyPr>
          <a:lstStyle/>
          <a:p>
            <a:pPr algn="r"/>
            <a:r>
              <a:rPr lang="en-US" sz="4400" dirty="0"/>
              <a:t>Header goes here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B522221-339B-1A4B-B612-71A1CA43D774}"/>
              </a:ext>
            </a:extLst>
          </p:cNvPr>
          <p:cNvSpPr txBox="1">
            <a:spLocks/>
          </p:cNvSpPr>
          <p:nvPr userDrawn="1"/>
        </p:nvSpPr>
        <p:spPr>
          <a:xfrm>
            <a:off x="4651513" y="2400300"/>
            <a:ext cx="6549887" cy="37222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9D365E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Lorem ipsum dolor sit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amet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consectetur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adipiscing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elit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sed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do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eiusmod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tempor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incididunt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labore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et dolore magna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aliqua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 Ut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enim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ad minim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veniam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quis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nostrud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exercitation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ullamco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laboris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nisi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aliquip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ex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commodo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consequat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</a:t>
            </a:r>
          </a:p>
          <a:p>
            <a:pPr algn="r"/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algn="r"/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60A9AE-8C6D-D74D-BB8E-0FA4DA9CB2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0663" r="28923"/>
          <a:stretch/>
        </p:blipFill>
        <p:spPr>
          <a:xfrm>
            <a:off x="-139148" y="-30370"/>
            <a:ext cx="4194314" cy="691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498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63A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9522803-E98B-6C4E-8362-A40CA90B27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0600" y="2400300"/>
            <a:ext cx="7855226" cy="2117912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</a:rPr>
              <a:t>Divider section header goes here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D94EE6C-309C-8241-9796-B41E3B97EEF1}"/>
              </a:ext>
            </a:extLst>
          </p:cNvPr>
          <p:cNvCxnSpPr>
            <a:cxnSpLocks/>
          </p:cNvCxnSpPr>
          <p:nvPr userDrawn="1"/>
        </p:nvCxnSpPr>
        <p:spPr>
          <a:xfrm>
            <a:off x="990600" y="2163233"/>
            <a:ext cx="1196009" cy="0"/>
          </a:xfrm>
          <a:prstGeom prst="line">
            <a:avLst/>
          </a:prstGeom>
          <a:ln w="603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076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rgbClr val="63A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B6B578-CF4B-DF47-9B27-E182C9A37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43" t="2970" r="277" b="12298"/>
          <a:stretch/>
        </p:blipFill>
        <p:spPr>
          <a:xfrm>
            <a:off x="-111370" y="-82062"/>
            <a:ext cx="12414739" cy="702212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5F2B2CA-92F2-FC42-B600-734D92EFDA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600" y="495300"/>
            <a:ext cx="9861176" cy="1286608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</a:rPr>
              <a:t>Header goes here</a:t>
            </a:r>
          </a:p>
        </p:txBody>
      </p:sp>
    </p:spTree>
    <p:extLst>
      <p:ext uri="{BB962C8B-B14F-4D97-AF65-F5344CB8AC3E}">
        <p14:creationId xmlns:p14="http://schemas.microsoft.com/office/powerpoint/2010/main" val="4167526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D87286-3C60-194F-A3FA-589D786D1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21537-F67A-AD4B-961C-8E36928C0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7103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5" r:id="rId7"/>
    <p:sldLayoutId id="214748366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1B73B9"/>
          </a:solidFill>
          <a:latin typeface="Helvetica Neue Medium" panose="02000503000000020004" pitchFamily="2" charset="0"/>
          <a:ea typeface="Helvetica Neue Medium" panose="02000503000000020004" pitchFamily="2" charset="0"/>
          <a:cs typeface="Helvetica Neue Medium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jpe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10" Type="http://schemas.openxmlformats.org/officeDocument/2006/relationships/image" Target="../media/image30.jpg"/><Relationship Id="rId4" Type="http://schemas.openxmlformats.org/officeDocument/2006/relationships/image" Target="../media/image24.jpg"/><Relationship Id="rId9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eopleofcascadia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jmed.com/article/S0002-9343(10)00463-8/fulltex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ps.gov/articles/camas.htm" TargetMode="External"/><Relationship Id="rId2" Type="http://schemas.openxmlformats.org/officeDocument/2006/relationships/hyperlink" Target="https://digitalmedia.fws.gov/digital/api/singleitem/image/natdiglib/30223/default.jpg?highlightTerms=huckleberr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igitalmedia.fws.gov/digital/collection/natdiglib/id/12687/rec/23" TargetMode="External"/><Relationship Id="rId5" Type="http://schemas.openxmlformats.org/officeDocument/2006/relationships/hyperlink" Target="https://digitalmedia.fws.gov/digital/collection/natdiglib/id/26887/rec/8" TargetMode="External"/><Relationship Id="rId4" Type="http://schemas.openxmlformats.org/officeDocument/2006/relationships/hyperlink" Target="https://www.blm.gov/programs/recreation/recreation-activities/oregon-washington/tablerocks/cultural-history/seasonal-round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://www.hollandclinic.com/science-of-weight-loss/nutrition/calories/energy-balanc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edium.com/@decker_st/cico-energy-balance-68a5bda0327e" TargetMode="External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600" y="2163418"/>
            <a:ext cx="9814034" cy="2650320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sz="2400" b="1" dirty="0">
                <a:solidFill>
                  <a:srgbClr val="63A49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Grade 8 Lesson</a:t>
            </a:r>
            <a:br>
              <a:rPr lang="en-US" sz="7200" dirty="0"/>
            </a:br>
            <a:r>
              <a:rPr lang="en-US" sz="5400" dirty="0"/>
              <a:t>Native Nutrition</a:t>
            </a:r>
            <a:br>
              <a:rPr lang="en-US" sz="5400" dirty="0"/>
            </a:br>
            <a:br>
              <a:rPr lang="en-US" sz="5400" dirty="0"/>
            </a:br>
            <a:endParaRPr lang="en-US" sz="5400" dirty="0"/>
          </a:p>
        </p:txBody>
      </p:sp>
      <p:pic>
        <p:nvPicPr>
          <p:cNvPr id="4" name="Picture 3" title="&quot;&quot;">
            <a:extLst>
              <a:ext uri="{FF2B5EF4-FFF2-40B4-BE49-F238E27FC236}">
                <a16:creationId xmlns:a16="http://schemas.microsoft.com/office/drawing/2014/main" id="{68A6AA26-350A-6A4A-8D10-F53251478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4120"/>
            <a:ext cx="12192000" cy="169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692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300"/>
            <a:ext cx="10197354" cy="584775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Oregon First Foods</a:t>
            </a:r>
            <a:endParaRPr lang="en-US" sz="4400" dirty="0"/>
          </a:p>
        </p:txBody>
      </p:sp>
      <p:sp>
        <p:nvSpPr>
          <p:cNvPr id="21" name="TextBox 1">
            <a:extLst>
              <a:ext uri="{FF2B5EF4-FFF2-40B4-BE49-F238E27FC236}">
                <a16:creationId xmlns:a16="http://schemas.microsoft.com/office/drawing/2014/main" id="{5FB00FAF-82A3-B74D-8617-58339A8DAC9F}"/>
              </a:ext>
            </a:extLst>
          </p:cNvPr>
          <p:cNvSpPr txBox="1"/>
          <p:nvPr/>
        </p:nvSpPr>
        <p:spPr>
          <a:xfrm>
            <a:off x="1316006" y="3305768"/>
            <a:ext cx="1428856" cy="3385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16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Huckleberries</a:t>
            </a:r>
          </a:p>
        </p:txBody>
      </p:sp>
      <p:sp>
        <p:nvSpPr>
          <p:cNvPr id="33" name="TextBox 1">
            <a:extLst>
              <a:ext uri="{FF2B5EF4-FFF2-40B4-BE49-F238E27FC236}">
                <a16:creationId xmlns:a16="http://schemas.microsoft.com/office/drawing/2014/main" id="{767F97DA-C875-9647-B725-9069ED099965}"/>
              </a:ext>
            </a:extLst>
          </p:cNvPr>
          <p:cNvSpPr txBox="1"/>
          <p:nvPr/>
        </p:nvSpPr>
        <p:spPr>
          <a:xfrm>
            <a:off x="3665333" y="3305217"/>
            <a:ext cx="2648124" cy="3385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16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Camas bulbs</a:t>
            </a:r>
          </a:p>
        </p:txBody>
      </p:sp>
      <p:pic>
        <p:nvPicPr>
          <p:cNvPr id="38" name="Picture 37" descr="mortar_acorn_process058_lg[1]">
            <a:extLst>
              <a:ext uri="{FF2B5EF4-FFF2-40B4-BE49-F238E27FC236}">
                <a16:creationId xmlns:a16="http://schemas.microsoft.com/office/drawing/2014/main" id="{4ADF1A03-C5A0-1946-A7A7-7E3DFCEED4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0" t="1423" r="1" b="5853"/>
          <a:stretch/>
        </p:blipFill>
        <p:spPr bwMode="auto">
          <a:xfrm>
            <a:off x="6841313" y="1494458"/>
            <a:ext cx="1721825" cy="174629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1">
            <a:extLst>
              <a:ext uri="{FF2B5EF4-FFF2-40B4-BE49-F238E27FC236}">
                <a16:creationId xmlns:a16="http://schemas.microsoft.com/office/drawing/2014/main" id="{923A6DB7-B38A-0247-BC9C-94D5EFA47480}"/>
              </a:ext>
            </a:extLst>
          </p:cNvPr>
          <p:cNvSpPr txBox="1"/>
          <p:nvPr/>
        </p:nvSpPr>
        <p:spPr>
          <a:xfrm>
            <a:off x="7023567" y="3301189"/>
            <a:ext cx="1357316" cy="3385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16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Acorns</a:t>
            </a:r>
          </a:p>
        </p:txBody>
      </p:sp>
      <p:pic>
        <p:nvPicPr>
          <p:cNvPr id="40" name="Picture 39" title="&quot;&quot;">
            <a:extLst>
              <a:ext uri="{FF2B5EF4-FFF2-40B4-BE49-F238E27FC236}">
                <a16:creationId xmlns:a16="http://schemas.microsoft.com/office/drawing/2014/main" id="{2050C5AC-4607-7746-9C9E-677AF0B09C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0" b="18649"/>
          <a:stretch/>
        </p:blipFill>
        <p:spPr>
          <a:xfrm>
            <a:off x="9271742" y="1494458"/>
            <a:ext cx="1763787" cy="1744041"/>
          </a:xfrm>
          <a:prstGeom prst="ellipse">
            <a:avLst/>
          </a:prstGeom>
        </p:spPr>
      </p:pic>
      <p:sp>
        <p:nvSpPr>
          <p:cNvPr id="41" name="TextBox 1">
            <a:extLst>
              <a:ext uri="{FF2B5EF4-FFF2-40B4-BE49-F238E27FC236}">
                <a16:creationId xmlns:a16="http://schemas.microsoft.com/office/drawing/2014/main" id="{681C170A-2746-F547-93A0-950EBE3EAF04}"/>
              </a:ext>
            </a:extLst>
          </p:cNvPr>
          <p:cNvSpPr txBox="1"/>
          <p:nvPr/>
        </p:nvSpPr>
        <p:spPr>
          <a:xfrm>
            <a:off x="9495622" y="3301189"/>
            <a:ext cx="1316027" cy="5847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16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Fiddleheads (ferns)</a:t>
            </a:r>
          </a:p>
        </p:txBody>
      </p:sp>
      <p:pic>
        <p:nvPicPr>
          <p:cNvPr id="42" name="Picture 41" descr="Duck">
            <a:extLst>
              <a:ext uri="{FF2B5EF4-FFF2-40B4-BE49-F238E27FC236}">
                <a16:creationId xmlns:a16="http://schemas.microsoft.com/office/drawing/2014/main" id="{4C4955E0-723D-2449-9713-DDB3BF29D7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084" y="4332625"/>
            <a:ext cx="2103103" cy="1377755"/>
          </a:xfrm>
          <a:prstGeom prst="rect">
            <a:avLst/>
          </a:prstGeom>
        </p:spPr>
      </p:pic>
      <p:sp>
        <p:nvSpPr>
          <p:cNvPr id="43" name="TextBox 1">
            <a:extLst>
              <a:ext uri="{FF2B5EF4-FFF2-40B4-BE49-F238E27FC236}">
                <a16:creationId xmlns:a16="http://schemas.microsoft.com/office/drawing/2014/main" id="{BC31CEF8-3943-B942-B77E-679766B1BFFB}"/>
              </a:ext>
            </a:extLst>
          </p:cNvPr>
          <p:cNvSpPr txBox="1"/>
          <p:nvPr/>
        </p:nvSpPr>
        <p:spPr>
          <a:xfrm>
            <a:off x="9362680" y="5813060"/>
            <a:ext cx="1581911" cy="3385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16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Duck</a:t>
            </a:r>
          </a:p>
        </p:txBody>
      </p:sp>
      <p:sp>
        <p:nvSpPr>
          <p:cNvPr id="44" name="TextBox 1">
            <a:extLst>
              <a:ext uri="{FF2B5EF4-FFF2-40B4-BE49-F238E27FC236}">
                <a16:creationId xmlns:a16="http://schemas.microsoft.com/office/drawing/2014/main" id="{DD8E01D0-78A6-D043-8E59-85C070D767BA}"/>
              </a:ext>
            </a:extLst>
          </p:cNvPr>
          <p:cNvSpPr txBox="1"/>
          <p:nvPr/>
        </p:nvSpPr>
        <p:spPr>
          <a:xfrm>
            <a:off x="7023567" y="5806672"/>
            <a:ext cx="1357316" cy="3385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16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Elk</a:t>
            </a:r>
          </a:p>
        </p:txBody>
      </p:sp>
      <p:sp>
        <p:nvSpPr>
          <p:cNvPr id="45" name="TextBox 1">
            <a:extLst>
              <a:ext uri="{FF2B5EF4-FFF2-40B4-BE49-F238E27FC236}">
                <a16:creationId xmlns:a16="http://schemas.microsoft.com/office/drawing/2014/main" id="{D0D97AE5-C3AD-CD40-84AB-15CE6DA2CB8D}"/>
              </a:ext>
            </a:extLst>
          </p:cNvPr>
          <p:cNvSpPr txBox="1"/>
          <p:nvPr/>
        </p:nvSpPr>
        <p:spPr>
          <a:xfrm>
            <a:off x="3595325" y="5803478"/>
            <a:ext cx="2788141" cy="3385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16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Lamprey</a:t>
            </a:r>
          </a:p>
        </p:txBody>
      </p:sp>
      <p:sp>
        <p:nvSpPr>
          <p:cNvPr id="46" name="TextBox 1">
            <a:extLst>
              <a:ext uri="{FF2B5EF4-FFF2-40B4-BE49-F238E27FC236}">
                <a16:creationId xmlns:a16="http://schemas.microsoft.com/office/drawing/2014/main" id="{808D5796-FD24-244A-A34F-5FF0F34CD5E9}"/>
              </a:ext>
            </a:extLst>
          </p:cNvPr>
          <p:cNvSpPr txBox="1"/>
          <p:nvPr/>
        </p:nvSpPr>
        <p:spPr>
          <a:xfrm>
            <a:off x="940117" y="5809866"/>
            <a:ext cx="2180634" cy="3385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16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Salmon</a:t>
            </a:r>
          </a:p>
        </p:txBody>
      </p:sp>
      <p:pic>
        <p:nvPicPr>
          <p:cNvPr id="47" name="Picture 46" descr="An elk standing on a lush green field&#10;&#10;Description automatically generated">
            <a:extLst>
              <a:ext uri="{FF2B5EF4-FFF2-40B4-BE49-F238E27FC236}">
                <a16:creationId xmlns:a16="http://schemas.microsoft.com/office/drawing/2014/main" id="{212D76DC-B5C1-5E40-976A-78818BD39CA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356" t="10529" r="19076" b="18137"/>
          <a:stretch/>
        </p:blipFill>
        <p:spPr>
          <a:xfrm>
            <a:off x="6882813" y="4332626"/>
            <a:ext cx="1638825" cy="1377755"/>
          </a:xfrm>
          <a:prstGeom prst="rect">
            <a:avLst/>
          </a:prstGeom>
        </p:spPr>
      </p:pic>
      <p:pic>
        <p:nvPicPr>
          <p:cNvPr id="48" name="Picture 47" descr="A vase filled with purple flowers&#10;&#10;Description automatically generated">
            <a:extLst>
              <a:ext uri="{FF2B5EF4-FFF2-40B4-BE49-F238E27FC236}">
                <a16:creationId xmlns:a16="http://schemas.microsoft.com/office/drawing/2014/main" id="{144700B8-3C96-414D-B4B3-FB794527E0E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798" t="2794" r="6431" b="32611"/>
          <a:stretch/>
        </p:blipFill>
        <p:spPr>
          <a:xfrm>
            <a:off x="4109680" y="1494458"/>
            <a:ext cx="1759431" cy="1746297"/>
          </a:xfrm>
          <a:prstGeom prst="ellipse">
            <a:avLst/>
          </a:prstGeom>
        </p:spPr>
      </p:pic>
      <p:pic>
        <p:nvPicPr>
          <p:cNvPr id="49" name="Picture 48" descr="Salmon underwater&#10;Description automatically generated">
            <a:extLst>
              <a:ext uri="{FF2B5EF4-FFF2-40B4-BE49-F238E27FC236}">
                <a16:creationId xmlns:a16="http://schemas.microsoft.com/office/drawing/2014/main" id="{D7C4D5AB-217C-E747-84D0-4F23EF3CA8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7118" y="4332625"/>
            <a:ext cx="2066633" cy="1377756"/>
          </a:xfrm>
          <a:prstGeom prst="rect">
            <a:avLst/>
          </a:prstGeom>
        </p:spPr>
      </p:pic>
      <p:pic>
        <p:nvPicPr>
          <p:cNvPr id="50" name="Picture 49" descr="A close up of a flower&#10;&#10;Description automatically generated">
            <a:extLst>
              <a:ext uri="{FF2B5EF4-FFF2-40B4-BE49-F238E27FC236}">
                <a16:creationId xmlns:a16="http://schemas.microsoft.com/office/drawing/2014/main" id="{98B1178D-6D74-6A43-98CF-7042D3B8316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0387" t="1229" r="10385" b="10360"/>
          <a:stretch/>
        </p:blipFill>
        <p:spPr>
          <a:xfrm>
            <a:off x="1150719" y="1494457"/>
            <a:ext cx="1759430" cy="1750879"/>
          </a:xfrm>
          <a:prstGeom prst="ellipse">
            <a:avLst/>
          </a:prstGeom>
        </p:spPr>
      </p:pic>
      <p:pic>
        <p:nvPicPr>
          <p:cNvPr id="51" name="Picture 50" descr="Lamprey&#10;Description automatically generated">
            <a:extLst>
              <a:ext uri="{FF2B5EF4-FFF2-40B4-BE49-F238E27FC236}">
                <a16:creationId xmlns:a16="http://schemas.microsoft.com/office/drawing/2014/main" id="{3A0132A6-F67C-F347-A797-F0760D0CADC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9420"/>
          <a:stretch/>
        </p:blipFill>
        <p:spPr>
          <a:xfrm>
            <a:off x="3665333" y="4332626"/>
            <a:ext cx="2648124" cy="137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461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300"/>
            <a:ext cx="7341168" cy="1181100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The Oregon Native Plate</a:t>
            </a:r>
            <a:endParaRPr lang="en-US" sz="4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866769D-D1CF-6D43-A75C-AE94B1196B0B}"/>
              </a:ext>
            </a:extLst>
          </p:cNvPr>
          <p:cNvSpPr/>
          <p:nvPr/>
        </p:nvSpPr>
        <p:spPr>
          <a:xfrm>
            <a:off x="893379" y="5907761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i="1" dirty="0">
                <a:solidFill>
                  <a:schemeClr val="bg2">
                    <a:lumMod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Source: The People of Cascadia, </a:t>
            </a:r>
            <a:r>
              <a:rPr lang="en-US" sz="1200" i="1" dirty="0">
                <a:solidFill>
                  <a:schemeClr val="bg2">
                    <a:lumMod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</a:t>
            </a:r>
            <a:r>
              <a:rPr lang="en-US" sz="1200" i="1" dirty="0" err="1">
                <a:solidFill>
                  <a:schemeClr val="bg2">
                    <a:lumMod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peopleofcascadia.com</a:t>
            </a:r>
            <a:endParaRPr lang="en-US" sz="1200" i="1" dirty="0">
              <a:solidFill>
                <a:schemeClr val="bg2">
                  <a:lumMod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6" name="Picture 5" descr="Showing the various plants and animals that would generally be harvested during different times of the year." title="Seasonal Rounds Calendar">
            <a:extLst>
              <a:ext uri="{FF2B5EF4-FFF2-40B4-BE49-F238E27FC236}">
                <a16:creationId xmlns:a16="http://schemas.microsoft.com/office/drawing/2014/main" id="{D499DF59-0DE9-2942-89EB-2C16919D61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3"/>
          <a:stretch/>
        </p:blipFill>
        <p:spPr>
          <a:xfrm>
            <a:off x="3243390" y="1683567"/>
            <a:ext cx="5606320" cy="404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413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300"/>
            <a:ext cx="7341168" cy="1181100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A Salmon Dinner</a:t>
            </a:r>
            <a:endParaRPr lang="en-US" sz="4400" dirty="0"/>
          </a:p>
        </p:txBody>
      </p:sp>
      <p:pic>
        <p:nvPicPr>
          <p:cNvPr id="7" name="Picture 6" title="&quot;&quot;">
            <a:extLst>
              <a:ext uri="{FF2B5EF4-FFF2-40B4-BE49-F238E27FC236}">
                <a16:creationId xmlns:a16="http://schemas.microsoft.com/office/drawing/2014/main" id="{B2F676C6-6594-C04F-BDAD-9D750A98A5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802" y="1676400"/>
            <a:ext cx="6668396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385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300"/>
            <a:ext cx="9861176" cy="647700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Hunter-Gatherer Fitness</a:t>
            </a:r>
            <a:endParaRPr lang="en-US" sz="4400" dirty="0"/>
          </a:p>
        </p:txBody>
      </p:sp>
      <p:graphicFrame>
        <p:nvGraphicFramePr>
          <p:cNvPr id="6" name="Table 5" title="Calories burned through various activities">
            <a:extLst>
              <a:ext uri="{FF2B5EF4-FFF2-40B4-BE49-F238E27FC236}">
                <a16:creationId xmlns:a16="http://schemas.microsoft.com/office/drawing/2014/main" id="{F9B5D277-3E49-9041-8393-F6E3230B2E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693680"/>
              </p:ext>
            </p:extLst>
          </p:nvPr>
        </p:nvGraphicFramePr>
        <p:xfrm>
          <a:off x="990600" y="1336180"/>
          <a:ext cx="10186595" cy="4770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2002">
                  <a:extLst>
                    <a:ext uri="{9D8B030D-6E8A-4147-A177-3AD203B41FA5}">
                      <a16:colId xmlns:a16="http://schemas.microsoft.com/office/drawing/2014/main" val="1878379097"/>
                    </a:ext>
                  </a:extLst>
                </a:gridCol>
                <a:gridCol w="3087445">
                  <a:extLst>
                    <a:ext uri="{9D8B030D-6E8A-4147-A177-3AD203B41FA5}">
                      <a16:colId xmlns:a16="http://schemas.microsoft.com/office/drawing/2014/main" val="1038082029"/>
                    </a:ext>
                  </a:extLst>
                </a:gridCol>
                <a:gridCol w="1925619">
                  <a:extLst>
                    <a:ext uri="{9D8B030D-6E8A-4147-A177-3AD203B41FA5}">
                      <a16:colId xmlns:a16="http://schemas.microsoft.com/office/drawing/2014/main" val="1025111180"/>
                    </a:ext>
                  </a:extLst>
                </a:gridCol>
                <a:gridCol w="2151529">
                  <a:extLst>
                    <a:ext uri="{9D8B030D-6E8A-4147-A177-3AD203B41FA5}">
                      <a16:colId xmlns:a16="http://schemas.microsoft.com/office/drawing/2014/main" val="4078712741"/>
                    </a:ext>
                  </a:extLst>
                </a:gridCol>
              </a:tblGrid>
              <a:tr h="258629">
                <a:tc gridSpan="4"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Caloric Cost of Various Hunter-gatherer or Forager Activities and Recommended Equivalent Modern Activities</a:t>
                      </a:r>
                    </a:p>
                  </a:txBody>
                  <a:tcPr marL="84542" marR="84542" marT="42271" marB="42271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dirty="0">
                        <a:solidFill>
                          <a:schemeClr val="bg1"/>
                        </a:solidFill>
                        <a:latin typeface="Helvetica Neue Medium" panose="02000503000000020004" pitchFamily="2" charset="0"/>
                        <a:ea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84542" marR="84542" marT="42271" marB="42271">
                    <a:solidFill>
                      <a:srgbClr val="1B73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5116602"/>
                  </a:ext>
                </a:extLst>
              </a:tr>
              <a:tr h="258629">
                <a:tc gridSpan="2">
                  <a:txBody>
                    <a:bodyPr/>
                    <a:lstStyle/>
                    <a:p>
                      <a:pPr algn="ctr"/>
                      <a:endParaRPr lang="en-US" sz="12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84542" marR="84542" marT="42271" marB="42271">
                    <a:solidFill>
                      <a:srgbClr val="1B73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5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84542" marR="84542" marT="42271" marB="42271">
                    <a:solidFill>
                      <a:srgbClr val="1B73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solidFill>
                            <a:schemeClr val="bg1"/>
                          </a:solidFill>
                          <a:latin typeface="Helvetica Neue Medium" panose="02000503000000020004" pitchFamily="2" charset="0"/>
                          <a:ea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Caloric Expenditure (Kilocalories/Hour)</a:t>
                      </a:r>
                    </a:p>
                  </a:txBody>
                  <a:tcPr marL="84542" marR="84542" marT="42271" marB="42271">
                    <a:solidFill>
                      <a:srgbClr val="1B73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5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84542" marR="84542" marT="42271" marB="42271">
                    <a:solidFill>
                      <a:srgbClr val="1B73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133524"/>
                  </a:ext>
                </a:extLst>
              </a:tr>
              <a:tr h="265998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bg1"/>
                          </a:solidFill>
                          <a:latin typeface="Helvetica Neue Medium" panose="02000503000000020004" pitchFamily="2" charset="0"/>
                          <a:ea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Hunter-Gather Activity</a:t>
                      </a:r>
                    </a:p>
                  </a:txBody>
                  <a:tcPr marL="84542" marR="84542" marT="42271" marB="42271">
                    <a:solidFill>
                      <a:srgbClr val="1B73B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chemeClr val="bg1"/>
                          </a:solidFill>
                          <a:latin typeface="Helvetica Neue Medium" panose="02000503000000020004" pitchFamily="2" charset="0"/>
                          <a:ea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Modern Equivalent Activity</a:t>
                      </a:r>
                    </a:p>
                  </a:txBody>
                  <a:tcPr marL="84542" marR="84542" marT="42271" marB="42271">
                    <a:solidFill>
                      <a:srgbClr val="1B73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bg1"/>
                          </a:solidFill>
                          <a:latin typeface="Helvetica Neue Medium" panose="02000503000000020004" pitchFamily="2" charset="0"/>
                          <a:ea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176 lb. Man</a:t>
                      </a:r>
                    </a:p>
                  </a:txBody>
                  <a:tcPr marL="84542" marR="84542" marT="42271" marB="42271">
                    <a:solidFill>
                      <a:srgbClr val="1B73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bg1"/>
                          </a:solidFill>
                          <a:latin typeface="Helvetica Neue Medium" panose="02000503000000020004" pitchFamily="2" charset="0"/>
                          <a:ea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132 lb. Woman</a:t>
                      </a:r>
                    </a:p>
                  </a:txBody>
                  <a:tcPr marL="84542" marR="84542" marT="42271" marB="42271">
                    <a:solidFill>
                      <a:srgbClr val="1B73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457411"/>
                  </a:ext>
                </a:extLst>
              </a:tr>
              <a:tr h="296369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Carrying logs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Carrying groceries, luggage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893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670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866379"/>
                  </a:ext>
                </a:extLst>
              </a:tr>
              <a:tr h="290457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Running (cross country)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Running (cross country)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782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587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038255"/>
                  </a:ext>
                </a:extLst>
              </a:tr>
              <a:tr h="301214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Carrying meat (20kg) back to camp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Wearing backpack while walking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706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529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233433"/>
                  </a:ext>
                </a:extLst>
              </a:tr>
              <a:tr h="301214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Carrying young child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Carrying young child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672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504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64442"/>
                  </a:ext>
                </a:extLst>
              </a:tr>
              <a:tr h="311972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Hunting, stalking animals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Interval training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619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464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1188878"/>
                  </a:ext>
                </a:extLst>
              </a:tr>
              <a:tr h="279698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Digging (tubers in field)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Gardening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605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454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927087"/>
                  </a:ext>
                </a:extLst>
              </a:tr>
              <a:tr h="301215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Dancing (ceremonial)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Dancing (aerobic)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494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371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698131"/>
                  </a:ext>
                </a:extLst>
              </a:tr>
              <a:tr h="290456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Carrying, stacking rock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Lifting weights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422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317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885914"/>
                  </a:ext>
                </a:extLst>
              </a:tr>
              <a:tr h="279699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Butchering large animal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Splitting wood with axe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408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306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344961"/>
                  </a:ext>
                </a:extLst>
              </a:tr>
              <a:tr h="311972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Walking—normal pace (fields and hills)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Walking—normal pace (outside on trails, grass, etc.)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394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295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894995"/>
                  </a:ext>
                </a:extLst>
              </a:tr>
              <a:tr h="281218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Gathering plant foods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Weeding garden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346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259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181265"/>
                  </a:ext>
                </a:extLst>
              </a:tr>
              <a:tr h="290456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Shelter construction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Carpentry, general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250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187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613333"/>
                  </a:ext>
                </a:extLst>
              </a:tr>
              <a:tr h="294042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Tool construction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Vigorous housework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216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162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546377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9C5960DA-7B8A-844E-BDF9-17F875FA631D}"/>
              </a:ext>
            </a:extLst>
          </p:cNvPr>
          <p:cNvSpPr/>
          <p:nvPr/>
        </p:nvSpPr>
        <p:spPr>
          <a:xfrm>
            <a:off x="904136" y="6247058"/>
            <a:ext cx="10297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chemeClr val="bg2">
                    <a:lumMod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Source: O’Keefe, J., Vogel, R., </a:t>
            </a:r>
            <a:r>
              <a:rPr lang="en-US" sz="1200" i="1" dirty="0" err="1">
                <a:solidFill>
                  <a:schemeClr val="bg2">
                    <a:lumMod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Lavie</a:t>
            </a:r>
            <a:r>
              <a:rPr lang="en-US" sz="1200" i="1" dirty="0">
                <a:solidFill>
                  <a:schemeClr val="bg2">
                    <a:lumMod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, C. &amp; </a:t>
            </a:r>
            <a:r>
              <a:rPr lang="en-US" sz="1200" i="1" dirty="0" err="1">
                <a:solidFill>
                  <a:schemeClr val="bg2">
                    <a:lumMod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Cordain</a:t>
            </a:r>
            <a:r>
              <a:rPr lang="en-US" sz="1200" i="1" dirty="0">
                <a:solidFill>
                  <a:schemeClr val="bg2">
                    <a:lumMod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, L. (2010). Achieving Hunter-gatherer Fitness in the 21s Century: Back to the Future. The American Journal of Medicine. Retrieved June 4, 2019 from </a:t>
            </a:r>
            <a:r>
              <a:rPr lang="en-US" sz="1200" i="1" dirty="0">
                <a:solidFill>
                  <a:schemeClr val="bg2">
                    <a:lumMod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sz="1200" i="1" dirty="0" err="1">
                <a:solidFill>
                  <a:schemeClr val="bg2">
                    <a:lumMod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www.amjmed.com</a:t>
            </a:r>
            <a:r>
              <a:rPr lang="en-US" sz="1200" i="1" dirty="0">
                <a:solidFill>
                  <a:schemeClr val="bg2">
                    <a:lumMod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/article/S0002-9343(10)00463-8/</a:t>
            </a:r>
            <a:r>
              <a:rPr lang="en-US" sz="1200" i="1" dirty="0" err="1">
                <a:solidFill>
                  <a:schemeClr val="bg2">
                    <a:lumMod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fulltext</a:t>
            </a:r>
            <a:r>
              <a:rPr lang="en-US" sz="1200" i="1" dirty="0">
                <a:solidFill>
                  <a:schemeClr val="bg2">
                    <a:lumMod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US" sz="1200" i="1" dirty="0">
              <a:solidFill>
                <a:schemeClr val="bg2">
                  <a:lumMod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endParaRPr lang="en-US" sz="1200" i="1" dirty="0">
              <a:solidFill>
                <a:schemeClr val="bg2">
                  <a:lumMod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757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300"/>
            <a:ext cx="9861176" cy="647700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Key Takeaways</a:t>
            </a:r>
            <a:endParaRPr lang="en-US" sz="4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16C0B93-CAE8-2B4F-959B-916DC186B461}"/>
              </a:ext>
            </a:extLst>
          </p:cNvPr>
          <p:cNvSpPr txBox="1">
            <a:spLocks/>
          </p:cNvSpPr>
          <p:nvPr/>
        </p:nvSpPr>
        <p:spPr>
          <a:xfrm>
            <a:off x="1004048" y="1688122"/>
            <a:ext cx="9140413" cy="44078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9D365E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marL="342900" indent="-342900" algn="l">
              <a:lnSpc>
                <a:spcPct val="11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Oregon Indigenous people ate a diet that was high in protein, nutrient dense, and low in unhealthy fats</a:t>
            </a:r>
          </a:p>
          <a:p>
            <a:pPr marL="342900" indent="-342900" algn="l">
              <a:lnSpc>
                <a:spcPct val="11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They ate a wide variety of native plants and animals harvested in season</a:t>
            </a:r>
          </a:p>
          <a:p>
            <a:pPr marL="342900" indent="-342900" algn="l">
              <a:lnSpc>
                <a:spcPct val="11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Foods were minimally processed; no refined grains and sugars, no frying, 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</a:b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no artificial additives or preservatives</a:t>
            </a:r>
          </a:p>
          <a:p>
            <a:pPr marL="342900" indent="-342900" algn="l">
              <a:lnSpc>
                <a:spcPct val="11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Their hunter-gatherer lifestyle required constant movement and physical activity</a:t>
            </a:r>
          </a:p>
          <a:p>
            <a:pPr marL="342900" indent="-342900" algn="l">
              <a:lnSpc>
                <a:spcPct val="11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The combination of healthy diets and physical activity promoted a healthy energy balance and lifestyle</a:t>
            </a:r>
          </a:p>
          <a:p>
            <a:pPr marL="342900" indent="-342900" algn="l">
              <a:lnSpc>
                <a:spcPct val="11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They had deep knowledge of first foods and took care to sustain them; people and food nourished each other</a:t>
            </a:r>
          </a:p>
          <a:p>
            <a:pPr marL="342900" indent="-342900" algn="l">
              <a:lnSpc>
                <a:spcPct val="11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123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A218E7-0A7A-4E4E-9411-69DE28636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300"/>
            <a:ext cx="10210800" cy="647700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Image Citations</a:t>
            </a:r>
            <a:endParaRPr lang="en-US" sz="4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7CE99DA-C3B7-A344-BCC7-87F6D2D75FD7}"/>
              </a:ext>
            </a:extLst>
          </p:cNvPr>
          <p:cNvSpPr txBox="1">
            <a:spLocks/>
          </p:cNvSpPr>
          <p:nvPr/>
        </p:nvSpPr>
        <p:spPr>
          <a:xfrm>
            <a:off x="990600" y="1485901"/>
            <a:ext cx="10210800" cy="38638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9D365E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Oregon First Foods</a:t>
            </a:r>
          </a:p>
          <a:p>
            <a:pPr algn="l">
              <a:lnSpc>
                <a:spcPct val="13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Huckleberries: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https://digitalmedia.fws.gov/digital/api/singleitem/image/natdiglib/30223/default.jpg?highlightTerms=huckleberry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algn="l">
              <a:lnSpc>
                <a:spcPct val="13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Camas bulbs: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https://www.nps.gov/articles/camas.htm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algn="l">
              <a:lnSpc>
                <a:spcPct val="13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Acorns: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https://www.blm.gov/programs/recreation/recreation-activities/oregon-washington/tablerocks/cultural-history/seasonal-rounds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algn="l">
              <a:lnSpc>
                <a:spcPct val="13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Fiddleheads (ferns): Image #123533 by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LoggaWiggler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(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Pixabay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License)</a:t>
            </a:r>
          </a:p>
          <a:p>
            <a:pPr algn="l">
              <a:lnSpc>
                <a:spcPct val="13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Salmon: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https://digitalmedia.fws.gov/digital/collection/natdiglib/id/26887/rec/8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algn="l">
              <a:lnSpc>
                <a:spcPct val="13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Lamprey: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https://digitalmedia.fws.gov/digital/collection/natdiglib/id/12687/rec/23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algn="l">
              <a:lnSpc>
                <a:spcPct val="13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Elk: Image #436035 by werner22Brigitte (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Pixabay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License)</a:t>
            </a:r>
          </a:p>
          <a:p>
            <a:pPr algn="l">
              <a:lnSpc>
                <a:spcPct val="130000"/>
              </a:lnSpc>
              <a:spcAft>
                <a:spcPts val="1200"/>
              </a:spcAft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Duck: Image #1893080 by Couleur (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Pixabay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License)</a:t>
            </a:r>
          </a:p>
        </p:txBody>
      </p:sp>
    </p:spTree>
    <p:extLst>
      <p:ext uri="{BB962C8B-B14F-4D97-AF65-F5344CB8AC3E}">
        <p14:creationId xmlns:p14="http://schemas.microsoft.com/office/powerpoint/2010/main" val="3183451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300"/>
            <a:ext cx="9861176" cy="647700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Essential Nutrients</a:t>
            </a:r>
            <a:endParaRPr lang="en-US" sz="4400" dirty="0"/>
          </a:p>
        </p:txBody>
      </p:sp>
      <p:graphicFrame>
        <p:nvGraphicFramePr>
          <p:cNvPr id="6" name="Table 5" title="Table showing the three nutrient categotries, how the body uses it and sources of food">
            <a:extLst>
              <a:ext uri="{FF2B5EF4-FFF2-40B4-BE49-F238E27FC236}">
                <a16:creationId xmlns:a16="http://schemas.microsoft.com/office/drawing/2014/main" id="{F9B5D277-3E49-9041-8393-F6E3230B2E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704320"/>
              </p:ext>
            </p:extLst>
          </p:nvPr>
        </p:nvGraphicFramePr>
        <p:xfrm>
          <a:off x="990600" y="1676400"/>
          <a:ext cx="10079422" cy="4443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4824">
                  <a:extLst>
                    <a:ext uri="{9D8B030D-6E8A-4147-A177-3AD203B41FA5}">
                      <a16:colId xmlns:a16="http://schemas.microsoft.com/office/drawing/2014/main" val="1878379097"/>
                    </a:ext>
                  </a:extLst>
                </a:gridCol>
                <a:gridCol w="2322098">
                  <a:extLst>
                    <a:ext uri="{9D8B030D-6E8A-4147-A177-3AD203B41FA5}">
                      <a16:colId xmlns:a16="http://schemas.microsoft.com/office/drawing/2014/main" val="1038082029"/>
                    </a:ext>
                  </a:extLst>
                </a:gridCol>
                <a:gridCol w="2691250">
                  <a:extLst>
                    <a:ext uri="{9D8B030D-6E8A-4147-A177-3AD203B41FA5}">
                      <a16:colId xmlns:a16="http://schemas.microsoft.com/office/drawing/2014/main" val="1025111180"/>
                    </a:ext>
                  </a:extLst>
                </a:gridCol>
                <a:gridCol w="2691250">
                  <a:extLst>
                    <a:ext uri="{9D8B030D-6E8A-4147-A177-3AD203B41FA5}">
                      <a16:colId xmlns:a16="http://schemas.microsoft.com/office/drawing/2014/main" val="4078712741"/>
                    </a:ext>
                  </a:extLst>
                </a:gridCol>
              </a:tblGrid>
              <a:tr h="328961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Nutrient</a:t>
                      </a:r>
                    </a:p>
                  </a:txBody>
                  <a:tcPr marL="84542" marR="84542" marT="42271" marB="42271">
                    <a:solidFill>
                      <a:srgbClr val="1B73B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How the Body Uses It</a:t>
                      </a:r>
                    </a:p>
                  </a:txBody>
                  <a:tcPr marL="84542" marR="84542" marT="42271" marB="42271">
                    <a:solidFill>
                      <a:srgbClr val="1B73B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Food Sources</a:t>
                      </a:r>
                    </a:p>
                  </a:txBody>
                  <a:tcPr marL="84542" marR="84542" marT="42271" marB="42271">
                    <a:solidFill>
                      <a:srgbClr val="1B73B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Notes</a:t>
                      </a:r>
                    </a:p>
                  </a:txBody>
                  <a:tcPr marL="84542" marR="84542" marT="42271" marB="42271">
                    <a:solidFill>
                      <a:srgbClr val="1B73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457411"/>
                  </a:ext>
                </a:extLst>
              </a:tr>
              <a:tr h="1421011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8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Protein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Build and repair tissue</a:t>
                      </a:r>
                    </a:p>
                    <a:p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Fight infections</a:t>
                      </a:r>
                    </a:p>
                    <a:p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Energy source</a:t>
                      </a:r>
                    </a:p>
                  </a:txBody>
                  <a:tcPr marL="84542" marR="84542" marT="42271" marB="4227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Seafood</a:t>
                      </a:r>
                    </a:p>
                    <a:p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Lean meat and poultry</a:t>
                      </a:r>
                    </a:p>
                    <a:p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Eggs</a:t>
                      </a:r>
                    </a:p>
                    <a:p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Beans and peas</a:t>
                      </a:r>
                    </a:p>
                    <a:p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Nuts and seeds</a:t>
                      </a:r>
                    </a:p>
                    <a:p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Dairy products</a:t>
                      </a:r>
                    </a:p>
                    <a:p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Soy products</a:t>
                      </a:r>
                    </a:p>
                  </a:txBody>
                  <a:tcPr marL="84542" marR="84542" marT="42271" marB="4227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84542" marR="84542" marT="42271" marB="42271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866379"/>
                  </a:ext>
                </a:extLst>
              </a:tr>
              <a:tr h="1240221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Carbohydrates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Energy source</a:t>
                      </a:r>
                    </a:p>
                    <a:p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Fiber source</a:t>
                      </a:r>
                    </a:p>
                  </a:txBody>
                  <a:tcPr marL="84542" marR="84542" marT="42271" marB="4227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Fruit</a:t>
                      </a:r>
                    </a:p>
                    <a:p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Vegetables</a:t>
                      </a:r>
                    </a:p>
                    <a:p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Dairy products</a:t>
                      </a:r>
                    </a:p>
                    <a:p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Grains (whole and refined)</a:t>
                      </a:r>
                    </a:p>
                    <a:p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Soda and candy</a:t>
                      </a:r>
                    </a:p>
                  </a:txBody>
                  <a:tcPr marL="84542" marR="84542" marT="42271" marB="4227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Consist of sugars, starches, </a:t>
                      </a:r>
                      <a:b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</a:br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and cellulose.</a:t>
                      </a:r>
                    </a:p>
                    <a:p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Carbohydrates can be </a:t>
                      </a:r>
                      <a:r>
                        <a:rPr lang="en-US" sz="1200" i="1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simple</a:t>
                      </a:r>
                      <a:r>
                        <a:rPr lang="en-US" sz="1200" i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(easily digested) and </a:t>
                      </a:r>
                      <a:r>
                        <a:rPr lang="en-US" sz="1200" i="1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complex </a:t>
                      </a:r>
                      <a:r>
                        <a:rPr lang="en-US" sz="1200" i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(take longer to digest); complex are generally healthier</a:t>
                      </a:r>
                      <a:endParaRPr lang="en-US" sz="12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84542" marR="84542" marT="42271" marB="42271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038255"/>
                  </a:ext>
                </a:extLst>
              </a:tr>
              <a:tr h="1453109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Fats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Energy source</a:t>
                      </a:r>
                    </a:p>
                    <a:p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Help absorb vitamins</a:t>
                      </a:r>
                    </a:p>
                  </a:txBody>
                  <a:tcPr marL="84542" marR="84542" marT="42271" marB="4227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Meats</a:t>
                      </a:r>
                    </a:p>
                    <a:p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Poultry</a:t>
                      </a:r>
                    </a:p>
                    <a:p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Seafood</a:t>
                      </a:r>
                    </a:p>
                    <a:p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Eggs</a:t>
                      </a:r>
                    </a:p>
                    <a:p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Seeds and nuts</a:t>
                      </a:r>
                    </a:p>
                    <a:p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Avocados</a:t>
                      </a:r>
                    </a:p>
                    <a:p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Cooking oil</a:t>
                      </a:r>
                    </a:p>
                  </a:txBody>
                  <a:tcPr marL="84542" marR="84542" marT="42271" marB="4227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Fats can be </a:t>
                      </a:r>
                      <a:r>
                        <a:rPr lang="en-US" sz="1200" i="1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saturated </a:t>
                      </a:r>
                      <a:r>
                        <a:rPr lang="en-US" sz="1200" i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or</a:t>
                      </a:r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</a:t>
                      </a:r>
                      <a:r>
                        <a:rPr lang="en-US" sz="1200" i="1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unsaturated </a:t>
                      </a:r>
                      <a:r>
                        <a:rPr lang="en-US" sz="1200" i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or </a:t>
                      </a:r>
                      <a:r>
                        <a:rPr lang="en-US" sz="1200" i="1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trans fat</a:t>
                      </a:r>
                      <a:r>
                        <a:rPr lang="en-US" sz="1200" i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; unsaturated is generally healthiest</a:t>
                      </a:r>
                      <a:endParaRPr lang="en-US" sz="12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84542" marR="84542" marT="42271" marB="42271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233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2252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300"/>
            <a:ext cx="9861176" cy="647700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Energy Uses</a:t>
            </a:r>
            <a:endParaRPr lang="en-US" sz="4400" dirty="0"/>
          </a:p>
        </p:txBody>
      </p:sp>
      <p:graphicFrame>
        <p:nvGraphicFramePr>
          <p:cNvPr id="5" name="Table 4" title="the three ways the body uses energy">
            <a:extLst>
              <a:ext uri="{FF2B5EF4-FFF2-40B4-BE49-F238E27FC236}">
                <a16:creationId xmlns:a16="http://schemas.microsoft.com/office/drawing/2014/main" id="{A317FBAE-073B-2F44-A213-2AB553637B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935002"/>
              </p:ext>
            </p:extLst>
          </p:nvPr>
        </p:nvGraphicFramePr>
        <p:xfrm>
          <a:off x="990600" y="1676400"/>
          <a:ext cx="9887607" cy="38364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5389">
                  <a:extLst>
                    <a:ext uri="{9D8B030D-6E8A-4147-A177-3AD203B41FA5}">
                      <a16:colId xmlns:a16="http://schemas.microsoft.com/office/drawing/2014/main" val="1878379097"/>
                    </a:ext>
                  </a:extLst>
                </a:gridCol>
                <a:gridCol w="2525559">
                  <a:extLst>
                    <a:ext uri="{9D8B030D-6E8A-4147-A177-3AD203B41FA5}">
                      <a16:colId xmlns:a16="http://schemas.microsoft.com/office/drawing/2014/main" val="1038082029"/>
                    </a:ext>
                  </a:extLst>
                </a:gridCol>
                <a:gridCol w="3786659">
                  <a:extLst>
                    <a:ext uri="{9D8B030D-6E8A-4147-A177-3AD203B41FA5}">
                      <a16:colId xmlns:a16="http://schemas.microsoft.com/office/drawing/2014/main" val="1025111180"/>
                    </a:ext>
                  </a:extLst>
                </a:gridCol>
              </a:tblGrid>
              <a:tr h="38523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Uses</a:t>
                      </a:r>
                    </a:p>
                  </a:txBody>
                  <a:tcPr>
                    <a:solidFill>
                      <a:srgbClr val="1B73B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Definition</a:t>
                      </a:r>
                    </a:p>
                  </a:txBody>
                  <a:tcPr>
                    <a:solidFill>
                      <a:srgbClr val="1B73B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How Used</a:t>
                      </a:r>
                    </a:p>
                  </a:txBody>
                  <a:tcPr>
                    <a:solidFill>
                      <a:srgbClr val="1B73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457411"/>
                  </a:ext>
                </a:extLst>
              </a:tr>
              <a:tr h="1150409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24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Thermic effect of food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Energy needed to </a:t>
                      </a:r>
                      <a:br>
                        <a:rPr lang="en-US" sz="16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</a:br>
                      <a:r>
                        <a:rPr lang="en-US" sz="16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digest food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Eating and digesting food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866379"/>
                  </a:ext>
                </a:extLst>
              </a:tr>
              <a:tr h="1150409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Basal metabolism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Energy used at rest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Heartbeat, breathing, thinking, </a:t>
                      </a:r>
                      <a:br>
                        <a:rPr lang="en-US" sz="16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</a:br>
                      <a:r>
                        <a:rPr lang="en-US" sz="16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cell division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038255"/>
                  </a:ext>
                </a:extLst>
              </a:tr>
              <a:tr h="1150409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Physical activity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Energy used to perform any body movement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Sitting, standing, turning your head, raising your hand, walking, running, playing a sport, exercising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23343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28009BB6-C8FE-6D46-A495-B17CC017064C}"/>
              </a:ext>
            </a:extLst>
          </p:cNvPr>
          <p:cNvSpPr/>
          <p:nvPr/>
        </p:nvSpPr>
        <p:spPr>
          <a:xfrm>
            <a:off x="893379" y="5907761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i="1" dirty="0">
                <a:solidFill>
                  <a:schemeClr val="bg2">
                    <a:lumMod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Sources: U.S. Department of Health and Human Services, National Institutes of Health</a:t>
            </a:r>
          </a:p>
        </p:txBody>
      </p:sp>
    </p:spTree>
    <p:extLst>
      <p:ext uri="{BB962C8B-B14F-4D97-AF65-F5344CB8AC3E}">
        <p14:creationId xmlns:p14="http://schemas.microsoft.com/office/powerpoint/2010/main" val="3340403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300"/>
            <a:ext cx="9861176" cy="647700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Energy Balance</a:t>
            </a:r>
            <a:endParaRPr lang="en-US" sz="4400" dirty="0"/>
          </a:p>
        </p:txBody>
      </p:sp>
      <p:pic>
        <p:nvPicPr>
          <p:cNvPr id="8" name="Picture 7" descr="Energy balance is when the caloric intake of what you eat equals the total energy expenditure.">
            <a:extLst>
              <a:ext uri="{FF2B5EF4-FFF2-40B4-BE49-F238E27FC236}">
                <a16:creationId xmlns:a16="http://schemas.microsoft.com/office/drawing/2014/main" id="{8F529BD5-1EAD-0044-A295-B0B2E8328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045" y="1688757"/>
            <a:ext cx="6980929" cy="3575222"/>
          </a:xfrm>
          <a:prstGeom prst="rect">
            <a:avLst/>
          </a:prstGeom>
        </p:spPr>
      </p:pic>
      <p:pic>
        <p:nvPicPr>
          <p:cNvPr id="9" name="Picture 2" descr="Image result for energy balance">
            <a:extLst>
              <a:ext uri="{FF2B5EF4-FFF2-40B4-BE49-F238E27FC236}">
                <a16:creationId xmlns:a16="http://schemas.microsoft.com/office/drawing/2014/main" id="{E74EAF37-0C1D-C849-BC40-4056C6D1C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193" y="1688757"/>
            <a:ext cx="2212475" cy="368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title="&quot;&quot;">
            <a:extLst>
              <a:ext uri="{FF2B5EF4-FFF2-40B4-BE49-F238E27FC236}">
                <a16:creationId xmlns:a16="http://schemas.microsoft.com/office/drawing/2014/main" id="{757615F0-CB69-3B49-9BCD-DA160459D0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85061D1-69EE-184D-98AE-56FDC28B4242}"/>
              </a:ext>
            </a:extLst>
          </p:cNvPr>
          <p:cNvSpPr/>
          <p:nvPr/>
        </p:nvSpPr>
        <p:spPr>
          <a:xfrm>
            <a:off x="893379" y="590776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i="1" dirty="0">
                <a:solidFill>
                  <a:schemeClr val="bg2">
                    <a:lumMod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Image Sources: </a:t>
            </a:r>
            <a:r>
              <a:rPr lang="en-US" sz="1200" i="1" dirty="0">
                <a:solidFill>
                  <a:schemeClr val="bg2">
                    <a:lumMod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sz="1200" i="1" dirty="0" err="1">
                <a:solidFill>
                  <a:schemeClr val="bg2">
                    <a:lumMod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medium.com</a:t>
            </a:r>
            <a:r>
              <a:rPr lang="en-US" sz="1200" i="1" dirty="0">
                <a:solidFill>
                  <a:schemeClr val="bg2">
                    <a:lumMod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/@</a:t>
            </a:r>
            <a:r>
              <a:rPr lang="en-US" sz="1200" i="1" dirty="0" err="1">
                <a:solidFill>
                  <a:schemeClr val="bg2">
                    <a:lumMod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decker_st</a:t>
            </a:r>
            <a:r>
              <a:rPr lang="en-US" sz="1200" i="1" dirty="0">
                <a:solidFill>
                  <a:schemeClr val="bg2">
                    <a:lumMod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/cico-energy-balance-68a5bda0327e</a:t>
            </a:r>
            <a:r>
              <a:rPr lang="en-US" sz="1200" i="1" dirty="0">
                <a:solidFill>
                  <a:schemeClr val="bg2">
                    <a:lumMod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, </a:t>
            </a:r>
          </a:p>
          <a:p>
            <a:r>
              <a:rPr lang="en-US" sz="1200" i="1" dirty="0">
                <a:solidFill>
                  <a:schemeClr val="bg2">
                    <a:lumMod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</a:t>
            </a:r>
            <a:r>
              <a:rPr lang="en-US" sz="1200" i="1" dirty="0" err="1">
                <a:solidFill>
                  <a:schemeClr val="bg2">
                    <a:lumMod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www.hollandclinic.com</a:t>
            </a:r>
            <a:r>
              <a:rPr lang="en-US" sz="1200" i="1" dirty="0">
                <a:solidFill>
                  <a:schemeClr val="bg2">
                    <a:lumMod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/science-of-weight-loss/nutrition/calories/energy-balance</a:t>
            </a:r>
            <a:r>
              <a:rPr lang="en-US" sz="1200" i="1" dirty="0">
                <a:solidFill>
                  <a:schemeClr val="bg2">
                    <a:lumMod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; </a:t>
            </a:r>
          </a:p>
          <a:p>
            <a:endParaRPr lang="en-US" sz="1200" i="1" dirty="0">
              <a:solidFill>
                <a:schemeClr val="bg2">
                  <a:lumMod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662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300"/>
            <a:ext cx="7341168" cy="1181100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Health Risks - Not Enough Healthy Food</a:t>
            </a:r>
            <a:endParaRPr lang="en-US" sz="4400" dirty="0"/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5F80B199-260E-6945-9787-04D8CDDC1F97}"/>
              </a:ext>
            </a:extLst>
          </p:cNvPr>
          <p:cNvSpPr txBox="1"/>
          <p:nvPr/>
        </p:nvSpPr>
        <p:spPr>
          <a:xfrm>
            <a:off x="1275183" y="4627741"/>
            <a:ext cx="1856598" cy="3385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sz="16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Fatigue/low energy</a:t>
            </a:r>
          </a:p>
        </p:txBody>
      </p:sp>
      <p:pic>
        <p:nvPicPr>
          <p:cNvPr id="8" name="Picture 7" title="&quot;&quot;">
            <a:extLst>
              <a:ext uri="{FF2B5EF4-FFF2-40B4-BE49-F238E27FC236}">
                <a16:creationId xmlns:a16="http://schemas.microsoft.com/office/drawing/2014/main" id="{4A890A7C-4FB9-624E-AE38-221814AD92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832349"/>
            <a:ext cx="2693087" cy="1795391"/>
          </a:xfrm>
          <a:prstGeom prst="rect">
            <a:avLst/>
          </a:prstGeom>
        </p:spPr>
      </p:pic>
      <p:pic>
        <p:nvPicPr>
          <p:cNvPr id="9" name="Picture 8" title="&quot;&quot;">
            <a:extLst>
              <a:ext uri="{FF2B5EF4-FFF2-40B4-BE49-F238E27FC236}">
                <a16:creationId xmlns:a16="http://schemas.microsoft.com/office/drawing/2014/main" id="{C02807EF-894A-CD41-B865-96B77F0725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381" y="2832348"/>
            <a:ext cx="1552486" cy="1795391"/>
          </a:xfrm>
          <a:prstGeom prst="rect">
            <a:avLst/>
          </a:prstGeom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4DDD8B1E-5E65-5846-B08B-5B9765C8154A}"/>
              </a:ext>
            </a:extLst>
          </p:cNvPr>
          <p:cNvSpPr txBox="1"/>
          <p:nvPr/>
        </p:nvSpPr>
        <p:spPr>
          <a:xfrm>
            <a:off x="4161669" y="4661649"/>
            <a:ext cx="1447832" cy="3385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sz="16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Get sick easily</a:t>
            </a:r>
          </a:p>
        </p:txBody>
      </p:sp>
      <p:pic>
        <p:nvPicPr>
          <p:cNvPr id="11" name="Picture 10" title="&quot;&quot;">
            <a:extLst>
              <a:ext uri="{FF2B5EF4-FFF2-40B4-BE49-F238E27FC236}">
                <a16:creationId xmlns:a16="http://schemas.microsoft.com/office/drawing/2014/main" id="{4C75ADA4-96B5-0C4D-9F99-8A8DD8D142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917" y="2832349"/>
            <a:ext cx="1301658" cy="1795391"/>
          </a:xfrm>
          <a:prstGeom prst="rect">
            <a:avLst/>
          </a:prstGeom>
        </p:spPr>
      </p:pic>
      <p:sp>
        <p:nvSpPr>
          <p:cNvPr id="12" name="TextBox 6">
            <a:extLst>
              <a:ext uri="{FF2B5EF4-FFF2-40B4-BE49-F238E27FC236}">
                <a16:creationId xmlns:a16="http://schemas.microsoft.com/office/drawing/2014/main" id="{93CC370E-0812-B948-B234-EB3D773CB2C5}"/>
              </a:ext>
            </a:extLst>
          </p:cNvPr>
          <p:cNvSpPr txBox="1"/>
          <p:nvPr/>
        </p:nvSpPr>
        <p:spPr>
          <a:xfrm>
            <a:off x="8585171" y="4661649"/>
            <a:ext cx="2801151" cy="5847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16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Diseases of malnutrition</a:t>
            </a:r>
            <a:br>
              <a:rPr lang="en-US" sz="16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</a:br>
            <a:r>
              <a:rPr lang="en-US" sz="16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(e.g., scurvy, rickets, beriberi) 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8EB2BC5F-FC8F-0F44-B24D-788301243D42}"/>
              </a:ext>
            </a:extLst>
          </p:cNvPr>
          <p:cNvSpPr txBox="1"/>
          <p:nvPr/>
        </p:nvSpPr>
        <p:spPr>
          <a:xfrm>
            <a:off x="6202200" y="4661649"/>
            <a:ext cx="2363724" cy="3385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sz="16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Failure to thrive (children)</a:t>
            </a:r>
          </a:p>
        </p:txBody>
      </p:sp>
      <p:pic>
        <p:nvPicPr>
          <p:cNvPr id="14" name="Picture 13" title="&quot;&quot;">
            <a:extLst>
              <a:ext uri="{FF2B5EF4-FFF2-40B4-BE49-F238E27FC236}">
                <a16:creationId xmlns:a16="http://schemas.microsoft.com/office/drawing/2014/main" id="{ECD98ECD-F8E9-5948-95C6-A3788929B0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158" y="2832349"/>
            <a:ext cx="2373609" cy="179539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866769D-D1CF-6D43-A75C-AE94B1196B0B}"/>
              </a:ext>
            </a:extLst>
          </p:cNvPr>
          <p:cNvSpPr/>
          <p:nvPr/>
        </p:nvSpPr>
        <p:spPr>
          <a:xfrm>
            <a:off x="893379" y="5907761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i="1" dirty="0">
                <a:solidFill>
                  <a:schemeClr val="bg2">
                    <a:lumMod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Image Sources: </a:t>
            </a:r>
            <a:r>
              <a:rPr lang="en-US" sz="1200" i="1" dirty="0" err="1">
                <a:solidFill>
                  <a:schemeClr val="bg2">
                    <a:lumMod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Pixabay</a:t>
            </a:r>
            <a:r>
              <a:rPr lang="en-US" sz="1200" i="1" dirty="0">
                <a:solidFill>
                  <a:schemeClr val="bg2">
                    <a:lumMod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, 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3026563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300"/>
            <a:ext cx="10197354" cy="584775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Health Risks - Not Enough Activity</a:t>
            </a:r>
            <a:endParaRPr lang="en-US" sz="4400" dirty="0"/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5F80B199-260E-6945-9787-04D8CDDC1F97}"/>
              </a:ext>
            </a:extLst>
          </p:cNvPr>
          <p:cNvSpPr txBox="1"/>
          <p:nvPr/>
        </p:nvSpPr>
        <p:spPr>
          <a:xfrm>
            <a:off x="979586" y="3475349"/>
            <a:ext cx="2627313" cy="3385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16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Obesity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866769D-D1CF-6D43-A75C-AE94B1196B0B}"/>
              </a:ext>
            </a:extLst>
          </p:cNvPr>
          <p:cNvSpPr/>
          <p:nvPr/>
        </p:nvSpPr>
        <p:spPr>
          <a:xfrm>
            <a:off x="905739" y="6217944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i="1" dirty="0">
                <a:solidFill>
                  <a:schemeClr val="bg2">
                    <a:lumMod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Source: National Institutes of Health, U.S. National Library of Medicine</a:t>
            </a:r>
          </a:p>
          <a:p>
            <a:r>
              <a:rPr lang="en-US" sz="1200" i="1" dirty="0">
                <a:solidFill>
                  <a:schemeClr val="bg2">
                    <a:lumMod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Image Sources: </a:t>
            </a:r>
            <a:r>
              <a:rPr lang="en-US" sz="1200" i="1" dirty="0" err="1">
                <a:solidFill>
                  <a:schemeClr val="bg2">
                    <a:lumMod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Pixabay</a:t>
            </a:r>
            <a:r>
              <a:rPr lang="en-US" sz="1200" i="1" dirty="0">
                <a:solidFill>
                  <a:schemeClr val="bg2">
                    <a:lumMod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, Wikimedia Commons</a:t>
            </a:r>
          </a:p>
        </p:txBody>
      </p:sp>
      <p:pic>
        <p:nvPicPr>
          <p:cNvPr id="16" name="Picture 15" title="&quot;&quot;">
            <a:extLst>
              <a:ext uri="{FF2B5EF4-FFF2-40B4-BE49-F238E27FC236}">
                <a16:creationId xmlns:a16="http://schemas.microsoft.com/office/drawing/2014/main" id="{45514BC9-12D0-AB44-8743-B8D5610CC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586" y="1679942"/>
            <a:ext cx="2627313" cy="1754983"/>
          </a:xfrm>
          <a:prstGeom prst="rect">
            <a:avLst/>
          </a:prstGeom>
        </p:spPr>
      </p:pic>
      <p:pic>
        <p:nvPicPr>
          <p:cNvPr id="17" name="Picture 16" title="&quot;&quot;">
            <a:extLst>
              <a:ext uri="{FF2B5EF4-FFF2-40B4-BE49-F238E27FC236}">
                <a16:creationId xmlns:a16="http://schemas.microsoft.com/office/drawing/2014/main" id="{232A86D1-4507-524B-AF10-F0E057F9AC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89" y="1674715"/>
            <a:ext cx="2194811" cy="1751452"/>
          </a:xfrm>
          <a:prstGeom prst="rect">
            <a:avLst/>
          </a:prstGeom>
        </p:spPr>
      </p:pic>
      <p:pic>
        <p:nvPicPr>
          <p:cNvPr id="18" name="Picture 17" title="&quot;&quot;">
            <a:extLst>
              <a:ext uri="{FF2B5EF4-FFF2-40B4-BE49-F238E27FC236}">
                <a16:creationId xmlns:a16="http://schemas.microsoft.com/office/drawing/2014/main" id="{966B7126-3048-8942-934A-DC331A6F91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4410" y="1686142"/>
            <a:ext cx="1315826" cy="1754983"/>
          </a:xfrm>
          <a:prstGeom prst="rect">
            <a:avLst/>
          </a:prstGeom>
        </p:spPr>
      </p:pic>
      <p:pic>
        <p:nvPicPr>
          <p:cNvPr id="19" name="Picture 18" title="&quot;&quot;">
            <a:extLst>
              <a:ext uri="{FF2B5EF4-FFF2-40B4-BE49-F238E27FC236}">
                <a16:creationId xmlns:a16="http://schemas.microsoft.com/office/drawing/2014/main" id="{7B14CA83-7028-A34F-B6C3-7275A24575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647" y="1686142"/>
            <a:ext cx="2911207" cy="1754983"/>
          </a:xfrm>
          <a:prstGeom prst="rect">
            <a:avLst/>
          </a:prstGeom>
        </p:spPr>
      </p:pic>
      <p:pic>
        <p:nvPicPr>
          <p:cNvPr id="20" name="Picture 19" title="&quot;&quot;">
            <a:extLst>
              <a:ext uri="{FF2B5EF4-FFF2-40B4-BE49-F238E27FC236}">
                <a16:creationId xmlns:a16="http://schemas.microsoft.com/office/drawing/2014/main" id="{C38FF6FE-AFAD-2B46-8BA7-507D0AF3D3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4543" y="4026034"/>
            <a:ext cx="2586050" cy="1758514"/>
          </a:xfrm>
          <a:prstGeom prst="rect">
            <a:avLst/>
          </a:prstGeom>
        </p:spPr>
      </p:pic>
      <p:pic>
        <p:nvPicPr>
          <p:cNvPr id="21" name="Picture 20" title="&quot;&quot;">
            <a:extLst>
              <a:ext uri="{FF2B5EF4-FFF2-40B4-BE49-F238E27FC236}">
                <a16:creationId xmlns:a16="http://schemas.microsoft.com/office/drawing/2014/main" id="{769FCE2D-959D-A845-89F2-B8C10DC831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97476" y="4026033"/>
            <a:ext cx="2637771" cy="1758514"/>
          </a:xfrm>
          <a:prstGeom prst="rect">
            <a:avLst/>
          </a:prstGeom>
        </p:spPr>
      </p:pic>
      <p:sp>
        <p:nvSpPr>
          <p:cNvPr id="22" name="TextBox 1">
            <a:extLst>
              <a:ext uri="{FF2B5EF4-FFF2-40B4-BE49-F238E27FC236}">
                <a16:creationId xmlns:a16="http://schemas.microsoft.com/office/drawing/2014/main" id="{0E64DAF5-9632-B941-B541-1DC72646577F}"/>
              </a:ext>
            </a:extLst>
          </p:cNvPr>
          <p:cNvSpPr txBox="1"/>
          <p:nvPr/>
        </p:nvSpPr>
        <p:spPr>
          <a:xfrm>
            <a:off x="3901189" y="3470770"/>
            <a:ext cx="2194811" cy="3385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16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Heart Disease</a:t>
            </a:r>
          </a:p>
        </p:txBody>
      </p:sp>
      <p:sp>
        <p:nvSpPr>
          <p:cNvPr id="23" name="TextBox 1">
            <a:extLst>
              <a:ext uri="{FF2B5EF4-FFF2-40B4-BE49-F238E27FC236}">
                <a16:creationId xmlns:a16="http://schemas.microsoft.com/office/drawing/2014/main" id="{2D92A24D-57A3-F14D-9774-3A35C48D70BE}"/>
              </a:ext>
            </a:extLst>
          </p:cNvPr>
          <p:cNvSpPr txBox="1"/>
          <p:nvPr/>
        </p:nvSpPr>
        <p:spPr>
          <a:xfrm>
            <a:off x="6300782" y="3470770"/>
            <a:ext cx="2037156" cy="3385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16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High blood pressure</a:t>
            </a:r>
          </a:p>
        </p:txBody>
      </p:sp>
      <p:sp>
        <p:nvSpPr>
          <p:cNvPr id="24" name="TextBox 1">
            <a:extLst>
              <a:ext uri="{FF2B5EF4-FFF2-40B4-BE49-F238E27FC236}">
                <a16:creationId xmlns:a16="http://schemas.microsoft.com/office/drawing/2014/main" id="{B937B796-3FFB-4845-9945-1416E0230823}"/>
              </a:ext>
            </a:extLst>
          </p:cNvPr>
          <p:cNvSpPr txBox="1"/>
          <p:nvPr/>
        </p:nvSpPr>
        <p:spPr>
          <a:xfrm>
            <a:off x="8789883" y="3470770"/>
            <a:ext cx="2037156" cy="3385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16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Stroke</a:t>
            </a:r>
          </a:p>
        </p:txBody>
      </p:sp>
      <p:sp>
        <p:nvSpPr>
          <p:cNvPr id="25" name="TextBox 1">
            <a:extLst>
              <a:ext uri="{FF2B5EF4-FFF2-40B4-BE49-F238E27FC236}">
                <a16:creationId xmlns:a16="http://schemas.microsoft.com/office/drawing/2014/main" id="{A0795A58-0F08-C348-BDC6-DD7A8713B2F2}"/>
              </a:ext>
            </a:extLst>
          </p:cNvPr>
          <p:cNvSpPr txBox="1"/>
          <p:nvPr/>
        </p:nvSpPr>
        <p:spPr>
          <a:xfrm>
            <a:off x="3079818" y="5858370"/>
            <a:ext cx="2627313" cy="3385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16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Diabetes</a:t>
            </a:r>
          </a:p>
        </p:txBody>
      </p:sp>
      <p:sp>
        <p:nvSpPr>
          <p:cNvPr id="26" name="TextBox 1">
            <a:extLst>
              <a:ext uri="{FF2B5EF4-FFF2-40B4-BE49-F238E27FC236}">
                <a16:creationId xmlns:a16="http://schemas.microsoft.com/office/drawing/2014/main" id="{0B53CA4B-FF44-6F4E-9062-518CB647E791}"/>
              </a:ext>
            </a:extLst>
          </p:cNvPr>
          <p:cNvSpPr txBox="1"/>
          <p:nvPr/>
        </p:nvSpPr>
        <p:spPr>
          <a:xfrm>
            <a:off x="5939786" y="5858370"/>
            <a:ext cx="2627313" cy="3385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16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Depression</a:t>
            </a:r>
          </a:p>
        </p:txBody>
      </p:sp>
    </p:spTree>
    <p:extLst>
      <p:ext uri="{BB962C8B-B14F-4D97-AF65-F5344CB8AC3E}">
        <p14:creationId xmlns:p14="http://schemas.microsoft.com/office/powerpoint/2010/main" val="3774242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300"/>
            <a:ext cx="7341168" cy="1181100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My Native Plate</a:t>
            </a:r>
            <a:endParaRPr lang="en-US" sz="4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866769D-D1CF-6D43-A75C-AE94B1196B0B}"/>
              </a:ext>
            </a:extLst>
          </p:cNvPr>
          <p:cNvSpPr/>
          <p:nvPr/>
        </p:nvSpPr>
        <p:spPr>
          <a:xfrm>
            <a:off x="893379" y="5907761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i="1" dirty="0">
                <a:solidFill>
                  <a:schemeClr val="bg2">
                    <a:lumMod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Image Source: U.S. Department of Health and Human Services, Indian Health Service</a:t>
            </a:r>
          </a:p>
        </p:txBody>
      </p:sp>
      <p:pic>
        <p:nvPicPr>
          <p:cNvPr id="16" name="Picture 15" title="An image showing that every meal should be balanced with 50% fruit and vegetables, 25% protein and 25% grains. Plus water.">
            <a:extLst>
              <a:ext uri="{FF2B5EF4-FFF2-40B4-BE49-F238E27FC236}">
                <a16:creationId xmlns:a16="http://schemas.microsoft.com/office/drawing/2014/main" id="{3C8B3839-CE40-8C44-900A-E3362B0A1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2113" y="1676400"/>
            <a:ext cx="5087773" cy="383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208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300"/>
            <a:ext cx="7225554" cy="612738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What’s Missing?</a:t>
            </a:r>
            <a:endParaRPr lang="en-US" sz="4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866769D-D1CF-6D43-A75C-AE94B1196B0B}"/>
              </a:ext>
            </a:extLst>
          </p:cNvPr>
          <p:cNvSpPr/>
          <p:nvPr/>
        </p:nvSpPr>
        <p:spPr>
          <a:xfrm>
            <a:off x="893379" y="5907761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i="1" dirty="0">
                <a:solidFill>
                  <a:schemeClr val="bg2">
                    <a:lumMod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Image Source: </a:t>
            </a:r>
            <a:r>
              <a:rPr lang="en-US" sz="1200" i="1" dirty="0" err="1">
                <a:solidFill>
                  <a:schemeClr val="bg2">
                    <a:lumMod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Pixabay</a:t>
            </a:r>
            <a:endParaRPr lang="en-US" sz="1200" i="1" dirty="0">
              <a:solidFill>
                <a:schemeClr val="bg2">
                  <a:lumMod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5" name="Picture 4" title="a loaf of bread">
            <a:extLst>
              <a:ext uri="{FF2B5EF4-FFF2-40B4-BE49-F238E27FC236}">
                <a16:creationId xmlns:a16="http://schemas.microsoft.com/office/drawing/2014/main" id="{F4012D18-1FC1-D14E-81A2-37EBF2275B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85617"/>
            <a:ext cx="2216459" cy="1498203"/>
          </a:xfrm>
          <a:prstGeom prst="rect">
            <a:avLst/>
          </a:prstGeom>
        </p:spPr>
      </p:pic>
      <p:pic>
        <p:nvPicPr>
          <p:cNvPr id="6" name="Picture 5" title="Sugar cubes">
            <a:extLst>
              <a:ext uri="{FF2B5EF4-FFF2-40B4-BE49-F238E27FC236}">
                <a16:creationId xmlns:a16="http://schemas.microsoft.com/office/drawing/2014/main" id="{E82C87C1-7EC9-CA4B-82AB-F627DED881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955" y="1577379"/>
            <a:ext cx="1947570" cy="1789659"/>
          </a:xfrm>
          <a:prstGeom prst="rect">
            <a:avLst/>
          </a:prstGeom>
        </p:spPr>
      </p:pic>
      <p:pic>
        <p:nvPicPr>
          <p:cNvPr id="7" name="Picture 6" title="Wheels of cheese">
            <a:extLst>
              <a:ext uri="{FF2B5EF4-FFF2-40B4-BE49-F238E27FC236}">
                <a16:creationId xmlns:a16="http://schemas.microsoft.com/office/drawing/2014/main" id="{0EA48F29-3145-224E-8F0A-5E276D84A1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148" y="1700711"/>
            <a:ext cx="2224732" cy="1483155"/>
          </a:xfrm>
          <a:prstGeom prst="rect">
            <a:avLst/>
          </a:prstGeom>
        </p:spPr>
      </p:pic>
      <p:pic>
        <p:nvPicPr>
          <p:cNvPr id="8" name="Picture 7" title="Cake pops">
            <a:extLst>
              <a:ext uri="{FF2B5EF4-FFF2-40B4-BE49-F238E27FC236}">
                <a16:creationId xmlns:a16="http://schemas.microsoft.com/office/drawing/2014/main" id="{66B8BD11-A14B-7A4B-8CE1-5E3EB57D83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514" y="3801878"/>
            <a:ext cx="1982246" cy="1487778"/>
          </a:xfrm>
          <a:prstGeom prst="rect">
            <a:avLst/>
          </a:prstGeom>
        </p:spPr>
      </p:pic>
      <p:pic>
        <p:nvPicPr>
          <p:cNvPr id="9" name="Picture 8" title="French fries">
            <a:extLst>
              <a:ext uri="{FF2B5EF4-FFF2-40B4-BE49-F238E27FC236}">
                <a16:creationId xmlns:a16="http://schemas.microsoft.com/office/drawing/2014/main" id="{4AAEE8FB-EFD8-2044-823D-455745BC8E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578" y="1696041"/>
            <a:ext cx="3163718" cy="1487779"/>
          </a:xfrm>
          <a:prstGeom prst="rect">
            <a:avLst/>
          </a:prstGeom>
        </p:spPr>
      </p:pic>
      <p:pic>
        <p:nvPicPr>
          <p:cNvPr id="10" name="Picture 9" title="Bacon">
            <a:extLst>
              <a:ext uri="{FF2B5EF4-FFF2-40B4-BE49-F238E27FC236}">
                <a16:creationId xmlns:a16="http://schemas.microsoft.com/office/drawing/2014/main" id="{1DAB36C5-198A-0847-A23B-89FC74012F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059" y="4068248"/>
            <a:ext cx="3103878" cy="95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923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300"/>
            <a:ext cx="9861176" cy="647700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What Are first foods”?</a:t>
            </a:r>
            <a:endParaRPr lang="en-US" sz="4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16C0B93-CAE8-2B4F-959B-916DC186B461}"/>
              </a:ext>
            </a:extLst>
          </p:cNvPr>
          <p:cNvSpPr txBox="1">
            <a:spLocks/>
          </p:cNvSpPr>
          <p:nvPr/>
        </p:nvSpPr>
        <p:spPr>
          <a:xfrm>
            <a:off x="1004048" y="1688123"/>
            <a:ext cx="8739042" cy="202728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9D365E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algn="l">
              <a:lnSpc>
                <a:spcPct val="110000"/>
              </a:lnSpc>
              <a:spcAft>
                <a:spcPts val="1400"/>
              </a:spcAft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Foods eaten by Indigenous people prior to contact with or colonization by non-Indigenous people.</a:t>
            </a:r>
          </a:p>
          <a:p>
            <a:pPr algn="l">
              <a:lnSpc>
                <a:spcPct val="110000"/>
              </a:lnSpc>
              <a:spcAft>
                <a:spcPts val="1400"/>
              </a:spcAft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034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07C023760E4B43B88CA40098E6CCFF" ma:contentTypeVersion="7" ma:contentTypeDescription="Create a new document." ma:contentTypeScope="" ma:versionID="932c66335bf254f2b214dd195c90a42f">
  <xsd:schema xmlns:xsd="http://www.w3.org/2001/XMLSchema" xmlns:xs="http://www.w3.org/2001/XMLSchema" xmlns:p="http://schemas.microsoft.com/office/2006/metadata/properties" xmlns:ns1="http://schemas.microsoft.com/sharepoint/v3" xmlns:ns2="34fb217e-71e5-45f5-ac12-57a9bc5aa8c7" xmlns:ns3="54031767-dd6d-417c-ab73-583408f47564" targetNamespace="http://schemas.microsoft.com/office/2006/metadata/properties" ma:root="true" ma:fieldsID="85307702f587d59a8b580de5524f7e2a" ns1:_="" ns2:_="" ns3:_="">
    <xsd:import namespace="http://schemas.microsoft.com/sharepoint/v3"/>
    <xsd:import namespace="34fb217e-71e5-45f5-ac12-57a9bc5aa8c7"/>
    <xsd:import namespace="54031767-dd6d-417c-ab73-583408f4756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Estimated_x0020_Creation_x0020_Date" minOccurs="0"/>
                <xsd:element ref="ns2:Remediation_x0020_Date" minOccurs="0"/>
                <xsd:element ref="ns2:Priority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fb217e-71e5-45f5-ac12-57a9bc5aa8c7" elementFormDefault="qualified">
    <xsd:import namespace="http://schemas.microsoft.com/office/2006/documentManagement/types"/>
    <xsd:import namespace="http://schemas.microsoft.com/office/infopath/2007/PartnerControls"/>
    <xsd:element name="Estimated_x0020_Creation_x0020_Date" ma:index="6" nillable="true" ma:displayName="Estimated Creation Date" ma:format="DateOnly" ma:internalName="Estimated_x0020_Creation_x0020_Date" ma:readOnly="false">
      <xsd:simpleType>
        <xsd:restriction base="dms:DateTime"/>
      </xsd:simpleType>
    </xsd:element>
    <xsd:element name="Remediation_x0020_Date" ma:index="7" nillable="true" ma:displayName="Remediation Date" ma:default="[today]" ma:format="DateOnly" ma:internalName="Remediation_x0020_Date" ma:readOnly="false">
      <xsd:simpleType>
        <xsd:restriction base="dms:DateTime"/>
      </xsd:simpleType>
    </xsd:element>
    <xsd:element name="Priority" ma:index="8" nillable="true" ma:displayName="Priority" ma:default="New" ma:description="What Priority Level Is This Document?" ma:format="RadioButtons" ma:internalName="Priority" ma:readOnly="false">
      <xsd:simpleType>
        <xsd:restriction base="dms:Choice">
          <xsd:enumeration value="New"/>
          <xsd:enumeration value="Legacy"/>
          <xsd:enumeration value="Tier 1"/>
          <xsd:enumeration value="Tier 2"/>
          <xsd:enumeration value="Tier 3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031767-dd6d-417c-ab73-583408f4756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Remediation_x0020_Date xmlns="34fb217e-71e5-45f5-ac12-57a9bc5aa8c7">2020-02-21T08:00:00+00:00</Remediation_x0020_Date>
    <Priority xmlns="34fb217e-71e5-45f5-ac12-57a9bc5aa8c7">New</Priority>
    <Estimated_x0020_Creation_x0020_Date xmlns="34fb217e-71e5-45f5-ac12-57a9bc5aa8c7" xsi:nil="true"/>
  </documentManagement>
</p:properties>
</file>

<file path=customXml/itemProps1.xml><?xml version="1.0" encoding="utf-8"?>
<ds:datastoreItem xmlns:ds="http://schemas.openxmlformats.org/officeDocument/2006/customXml" ds:itemID="{86C35595-2A8B-4ECA-BAEF-CD96AAF402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4fb217e-71e5-45f5-ac12-57a9bc5aa8c7"/>
    <ds:schemaRef ds:uri="54031767-dd6d-417c-ab73-583408f475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1EFE48C-CC30-4F9B-9FF3-D53C1DBC79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253511-1A7B-4A3B-96B6-C053AE79415D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34fb217e-71e5-45f5-ac12-57a9bc5aa8c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888</Words>
  <Application>Microsoft Office PowerPoint</Application>
  <PresentationFormat>Widescreen</PresentationFormat>
  <Paragraphs>178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Helvetica Neue</vt:lpstr>
      <vt:lpstr>Helvetica Neue Light</vt:lpstr>
      <vt:lpstr>Helvetica Neue Medium</vt:lpstr>
      <vt:lpstr>Office Theme</vt:lpstr>
      <vt:lpstr>Grade 8 Lesson Native Nutrition  </vt:lpstr>
      <vt:lpstr>Essential Nutrients</vt:lpstr>
      <vt:lpstr>Energy Uses</vt:lpstr>
      <vt:lpstr>Energy Balance</vt:lpstr>
      <vt:lpstr>Health Risks - Not Enough Healthy Food</vt:lpstr>
      <vt:lpstr>Health Risks - Not Enough Activity</vt:lpstr>
      <vt:lpstr>My Native Plate</vt:lpstr>
      <vt:lpstr>What’s Missing?</vt:lpstr>
      <vt:lpstr>What Are first foods”?</vt:lpstr>
      <vt:lpstr>Oregon First Foods</vt:lpstr>
      <vt:lpstr>The Oregon Native Plate</vt:lpstr>
      <vt:lpstr>A Salmon Dinner</vt:lpstr>
      <vt:lpstr>Hunter-Gatherer Fitness</vt:lpstr>
      <vt:lpstr>Key Takeaways</vt:lpstr>
      <vt:lpstr>Image Citations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Native Nutrition PowerPoint</dc:title>
  <dc:creator>Valerie Brodnikova</dc:creator>
  <cp:lastModifiedBy>BELLE Jennifer * ODE</cp:lastModifiedBy>
  <cp:revision>125</cp:revision>
  <dcterms:created xsi:type="dcterms:W3CDTF">2019-04-26T16:05:13Z</dcterms:created>
  <dcterms:modified xsi:type="dcterms:W3CDTF">2023-12-27T23:33:58Z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0x0101005007C023760E4B43B88CA40098E6CCFF</vt:lpwstr>
  </property>
  <property fmtid="{D5CDD505-2E9C-101B-9397-08002B2CF9AE}" pid="3" name="MSIP_Label_7730ea53-6f5e-4160-81a5-992a9105450a_Enabled">
    <vt:lpwstr>true</vt:lpwstr>
  </property>
  <property fmtid="{D5CDD505-2E9C-101B-9397-08002B2CF9AE}" pid="4" name="MSIP_Label_7730ea53-6f5e-4160-81a5-992a9105450a_SetDate">
    <vt:lpwstr>2023-12-27T23:33:35Z</vt:lpwstr>
  </property>
  <property fmtid="{D5CDD505-2E9C-101B-9397-08002B2CF9AE}" pid="5" name="MSIP_Label_7730ea53-6f5e-4160-81a5-992a9105450a_Method">
    <vt:lpwstr>Standard</vt:lpwstr>
  </property>
  <property fmtid="{D5CDD505-2E9C-101B-9397-08002B2CF9AE}" pid="6" name="MSIP_Label_7730ea53-6f5e-4160-81a5-992a9105450a_Name">
    <vt:lpwstr>Level 2 - Limited (Items)</vt:lpwstr>
  </property>
  <property fmtid="{D5CDD505-2E9C-101B-9397-08002B2CF9AE}" pid="7" name="MSIP_Label_7730ea53-6f5e-4160-81a5-992a9105450a_SiteId">
    <vt:lpwstr>b4f51418-b269-49a2-935a-fa54bf584fc8</vt:lpwstr>
  </property>
  <property fmtid="{D5CDD505-2E9C-101B-9397-08002B2CF9AE}" pid="8" name="MSIP_Label_7730ea53-6f5e-4160-81a5-992a9105450a_ActionId">
    <vt:lpwstr>e347d7a7-05ea-48cf-8269-d3f756149371</vt:lpwstr>
  </property>
  <property fmtid="{D5CDD505-2E9C-101B-9397-08002B2CF9AE}" pid="9" name="MSIP_Label_7730ea53-6f5e-4160-81a5-992a9105450a_ContentBits">
    <vt:lpwstr>0</vt:lpwstr>
  </property>
</Properties>
</file>