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handoutMasterIdLst>
    <p:handoutMasterId r:id="rId13"/>
  </p:handoutMasterIdLst>
  <p:sldIdLst>
    <p:sldId id="256" r:id="rId5"/>
    <p:sldId id="257" r:id="rId6"/>
    <p:sldId id="267" r:id="rId7"/>
    <p:sldId id="268" r:id="rId8"/>
    <p:sldId id="258" r:id="rId9"/>
    <p:sldId id="269" r:id="rId10"/>
    <p:sldId id="27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24" userDrawn="1">
          <p15:clr>
            <a:srgbClr val="A4A3A4"/>
          </p15:clr>
        </p15:guide>
        <p15:guide id="3" pos="7056" userDrawn="1">
          <p15:clr>
            <a:srgbClr val="A4A3A4"/>
          </p15:clr>
        </p15:guide>
        <p15:guide id="4" orient="horz" pos="1512" userDrawn="1">
          <p15:clr>
            <a:srgbClr val="A4A3A4"/>
          </p15:clr>
        </p15:guide>
        <p15:guide id="5" orient="horz" pos="312" userDrawn="1">
          <p15:clr>
            <a:srgbClr val="A4A3A4"/>
          </p15:clr>
        </p15:guide>
        <p15:guide id="6" orient="horz" pos="912" userDrawn="1">
          <p15:clr>
            <a:srgbClr val="A4A3A4"/>
          </p15:clr>
        </p15:guide>
        <p15:guide id="7" orient="horz" pos="38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73B9"/>
    <a:srgbClr val="587A36"/>
    <a:srgbClr val="63A49F"/>
    <a:srgbClr val="801721"/>
    <a:srgbClr val="9D36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8"/>
    <p:restoredTop sz="94694"/>
  </p:normalViewPr>
  <p:slideViewPr>
    <p:cSldViewPr snapToGrid="0" snapToObjects="1" showGuides="1">
      <p:cViewPr varScale="1">
        <p:scale>
          <a:sx n="68" d="100"/>
          <a:sy n="68" d="100"/>
        </p:scale>
        <p:origin x="77" y="72"/>
      </p:cViewPr>
      <p:guideLst>
        <p:guide pos="624"/>
        <p:guide pos="7056"/>
        <p:guide orient="horz" pos="1512"/>
        <p:guide orient="horz" pos="312"/>
        <p:guide orient="horz" pos="912"/>
        <p:guide orient="horz" pos="3816"/>
      </p:guideLst>
    </p:cSldViewPr>
  </p:slideViewPr>
  <p:notesTextViewPr>
    <p:cViewPr>
      <p:scale>
        <a:sx n="1" d="1"/>
        <a:sy n="1" d="1"/>
      </p:scale>
      <p:origin x="0" y="0"/>
    </p:cViewPr>
  </p:notesTextViewPr>
  <p:notesViewPr>
    <p:cSldViewPr snapToGrid="0" snapToObjects="1"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12/27/2023</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516DC-1FBC-D842-A341-EBAE3AF8F51A}" type="datetimeFigureOut">
              <a:rPr lang="en-US" smtClean="0"/>
              <a:t>12/27/2023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32032-1F54-7041-8EED-BD6D0B7813DA}" type="slidenum">
              <a:rPr lang="en-US" smtClean="0"/>
              <a:t>‹#›</a:t>
            </a:fld>
            <a:endParaRPr lang="en-US"/>
          </a:p>
        </p:txBody>
      </p:sp>
    </p:spTree>
    <p:extLst>
      <p:ext uri="{BB962C8B-B14F-4D97-AF65-F5344CB8AC3E}">
        <p14:creationId xmlns:p14="http://schemas.microsoft.com/office/powerpoint/2010/main" val="32568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ixabay.com/photos/glasses-reading-glasses-spectacles-124661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ixabay.com/illustrations/horizontal-pan-balance-weigh-207132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Image Source: </a:t>
            </a:r>
            <a:r>
              <a:rPr lang="fr-FR" sz="1200" dirty="0"/>
              <a:t>Edgar Samuel </a:t>
            </a:r>
            <a:r>
              <a:rPr lang="fr-FR" sz="1200" dirty="0" err="1"/>
              <a:t>Paxson</a:t>
            </a:r>
            <a:r>
              <a:rPr lang="fr-FR" sz="1200" dirty="0"/>
              <a:t> [Public </a:t>
            </a:r>
            <a:r>
              <a:rPr lang="fr-FR" sz="1200" dirty="0" err="1"/>
              <a:t>domain</a:t>
            </a:r>
            <a:r>
              <a:rPr lang="fr-FR" sz="1200" dirty="0"/>
              <a:t>]</a:t>
            </a:r>
            <a:endParaRPr lang="en-US" sz="1200" dirty="0"/>
          </a:p>
        </p:txBody>
      </p:sp>
      <p:sp>
        <p:nvSpPr>
          <p:cNvPr id="4" name="Slide Number Placeholder 3"/>
          <p:cNvSpPr>
            <a:spLocks noGrp="1"/>
          </p:cNvSpPr>
          <p:nvPr>
            <p:ph type="sldNum" sz="quarter" idx="5"/>
          </p:nvPr>
        </p:nvSpPr>
        <p:spPr/>
        <p:txBody>
          <a:bodyPr/>
          <a:lstStyle/>
          <a:p>
            <a:fld id="{CAA32032-1F54-7041-8EED-BD6D0B7813DA}" type="slidenum">
              <a:rPr lang="en-US" smtClean="0"/>
              <a:t>2</a:t>
            </a:fld>
            <a:endParaRPr lang="en-US"/>
          </a:p>
        </p:txBody>
      </p:sp>
    </p:spTree>
    <p:extLst>
      <p:ext uri="{BB962C8B-B14F-4D97-AF65-F5344CB8AC3E}">
        <p14:creationId xmlns:p14="http://schemas.microsoft.com/office/powerpoint/2010/main" val="2321743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Image Source: </a:t>
            </a:r>
            <a:r>
              <a:rPr lang="en-US" sz="1200" dirty="0"/>
              <a:t>(1806) </a:t>
            </a:r>
            <a:r>
              <a:rPr lang="en-US" sz="1200" i="1" dirty="0"/>
              <a:t>Meriwether Lewis to Thomas Jefferson</a:t>
            </a:r>
            <a:r>
              <a:rPr lang="en-US" sz="1200" dirty="0"/>
              <a:t>. -09-23. [Manuscript/Mixed Material] Retrieved from the Library of Congress, https://</a:t>
            </a:r>
            <a:r>
              <a:rPr lang="en-US" sz="1200" dirty="0" err="1"/>
              <a:t>www.loc.gov</a:t>
            </a:r>
            <a:r>
              <a:rPr lang="en-US" sz="1200" dirty="0"/>
              <a:t>/item/mtjbib016499/.</a:t>
            </a:r>
            <a:endParaRPr lang="en-US" sz="1100" dirty="0"/>
          </a:p>
        </p:txBody>
      </p:sp>
      <p:sp>
        <p:nvSpPr>
          <p:cNvPr id="4" name="Slide Number Placeholder 3"/>
          <p:cNvSpPr>
            <a:spLocks noGrp="1"/>
          </p:cNvSpPr>
          <p:nvPr>
            <p:ph type="sldNum" sz="quarter" idx="5"/>
          </p:nvPr>
        </p:nvSpPr>
        <p:spPr/>
        <p:txBody>
          <a:bodyPr/>
          <a:lstStyle/>
          <a:p>
            <a:fld id="{CAA32032-1F54-7041-8EED-BD6D0B7813DA}" type="slidenum">
              <a:rPr lang="en-US" smtClean="0"/>
              <a:t>3</a:t>
            </a:fld>
            <a:endParaRPr lang="en-US"/>
          </a:p>
        </p:txBody>
      </p:sp>
    </p:spTree>
    <p:extLst>
      <p:ext uri="{BB962C8B-B14F-4D97-AF65-F5344CB8AC3E}">
        <p14:creationId xmlns:p14="http://schemas.microsoft.com/office/powerpoint/2010/main" val="3343645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CAA32032-1F54-7041-8EED-BD6D0B7813DA}" type="slidenum">
              <a:rPr lang="en-US" smtClean="0"/>
              <a:t>4</a:t>
            </a:fld>
            <a:endParaRPr lang="en-US"/>
          </a:p>
        </p:txBody>
      </p:sp>
    </p:spTree>
    <p:extLst>
      <p:ext uri="{BB962C8B-B14F-4D97-AF65-F5344CB8AC3E}">
        <p14:creationId xmlns:p14="http://schemas.microsoft.com/office/powerpoint/2010/main" val="4058651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CAA32032-1F54-7041-8EED-BD6D0B7813DA}" type="slidenum">
              <a:rPr lang="en-US" smtClean="0"/>
              <a:t>5</a:t>
            </a:fld>
            <a:endParaRPr lang="en-US"/>
          </a:p>
        </p:txBody>
      </p:sp>
    </p:spTree>
    <p:extLst>
      <p:ext uri="{BB962C8B-B14F-4D97-AF65-F5344CB8AC3E}">
        <p14:creationId xmlns:p14="http://schemas.microsoft.com/office/powerpoint/2010/main" val="2737867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Image Source: </a:t>
            </a:r>
            <a:r>
              <a:rPr lang="en-US" sz="1100" dirty="0" err="1"/>
              <a:t>Pixabay</a:t>
            </a:r>
            <a:r>
              <a:rPr lang="en-US" sz="1100" dirty="0"/>
              <a:t> (</a:t>
            </a:r>
            <a:r>
              <a:rPr lang="en-US" sz="1100" dirty="0">
                <a:hlinkClick r:id="rId3"/>
              </a:rPr>
              <a:t>https://pixabay.com/photos/glasses-reading-glasses-spectacles-1246611/</a:t>
            </a:r>
            <a:r>
              <a:rPr lang="en-US" sz="1100" dirty="0"/>
              <a:t>)</a:t>
            </a:r>
          </a:p>
        </p:txBody>
      </p:sp>
      <p:sp>
        <p:nvSpPr>
          <p:cNvPr id="4" name="Slide Number Placeholder 3"/>
          <p:cNvSpPr>
            <a:spLocks noGrp="1"/>
          </p:cNvSpPr>
          <p:nvPr>
            <p:ph type="sldNum" sz="quarter" idx="5"/>
          </p:nvPr>
        </p:nvSpPr>
        <p:spPr/>
        <p:txBody>
          <a:bodyPr/>
          <a:lstStyle/>
          <a:p>
            <a:fld id="{CAA32032-1F54-7041-8EED-BD6D0B7813DA}" type="slidenum">
              <a:rPr lang="en-US" smtClean="0"/>
              <a:t>6</a:t>
            </a:fld>
            <a:endParaRPr lang="en-US"/>
          </a:p>
        </p:txBody>
      </p:sp>
    </p:spTree>
    <p:extLst>
      <p:ext uri="{BB962C8B-B14F-4D97-AF65-F5344CB8AC3E}">
        <p14:creationId xmlns:p14="http://schemas.microsoft.com/office/powerpoint/2010/main" val="4251893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Image Source: </a:t>
            </a:r>
            <a:r>
              <a:rPr lang="en-US" sz="1100" dirty="0" err="1"/>
              <a:t>Pixabay</a:t>
            </a:r>
            <a:r>
              <a:rPr lang="en-US" sz="1100" dirty="0"/>
              <a:t> (</a:t>
            </a:r>
            <a:r>
              <a:rPr lang="en-US" sz="1100" dirty="0">
                <a:hlinkClick r:id="rId3"/>
              </a:rPr>
              <a:t>https://pixabay.com/illustrations/horizontal-pan-balance-weigh-2071320/</a:t>
            </a:r>
            <a:r>
              <a:rPr lang="en-US" sz="1100" dirty="0"/>
              <a:t>)</a:t>
            </a:r>
          </a:p>
        </p:txBody>
      </p:sp>
      <p:sp>
        <p:nvSpPr>
          <p:cNvPr id="4" name="Slide Number Placeholder 3"/>
          <p:cNvSpPr>
            <a:spLocks noGrp="1"/>
          </p:cNvSpPr>
          <p:nvPr>
            <p:ph type="sldNum" sz="quarter" idx="5"/>
          </p:nvPr>
        </p:nvSpPr>
        <p:spPr/>
        <p:txBody>
          <a:bodyPr/>
          <a:lstStyle/>
          <a:p>
            <a:fld id="{CAA32032-1F54-7041-8EED-BD6D0B7813DA}" type="slidenum">
              <a:rPr lang="en-US" smtClean="0"/>
              <a:t>7</a:t>
            </a:fld>
            <a:endParaRPr lang="en-US"/>
          </a:p>
        </p:txBody>
      </p:sp>
    </p:spTree>
    <p:extLst>
      <p:ext uri="{BB962C8B-B14F-4D97-AF65-F5344CB8AC3E}">
        <p14:creationId xmlns:p14="http://schemas.microsoft.com/office/powerpoint/2010/main" val="1384766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74698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1B73B9"/>
                </a:solidFill>
              </a:defRPr>
            </a:lvl1pPr>
          </a:lstStyle>
          <a:p>
            <a:pPr algn="l"/>
            <a:r>
              <a:rPr lang="en-US" dirty="0"/>
              <a:t>Title</a:t>
            </a:r>
          </a:p>
        </p:txBody>
      </p:sp>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8" name="Title 1">
            <a:extLst>
              <a:ext uri="{FF2B5EF4-FFF2-40B4-BE49-F238E27FC236}">
                <a16:creationId xmlns:a16="http://schemas.microsoft.com/office/drawing/2014/main" id="{5D147E33-80AE-2A44-A5B1-C8FFCCA49685}"/>
              </a:ext>
            </a:extLst>
          </p:cNvPr>
          <p:cNvSpPr txBox="1">
            <a:spLocks/>
          </p:cNvSpPr>
          <p:nvPr userDrawn="1"/>
        </p:nvSpPr>
        <p:spPr>
          <a:xfrm>
            <a:off x="1004046" y="2400300"/>
            <a:ext cx="9484660" cy="32053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84616802"/>
      </p:ext>
    </p:extLst>
  </p:cSld>
  <p:clrMapOvr>
    <a:masterClrMapping/>
  </p:clrMapOvr>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4" name="Title 1">
            <a:extLst>
              <a:ext uri="{FF2B5EF4-FFF2-40B4-BE49-F238E27FC236}">
                <a16:creationId xmlns:a16="http://schemas.microsoft.com/office/drawing/2014/main" id="{60B204CB-F132-9845-8A82-AE290FD8A871}"/>
              </a:ext>
            </a:extLst>
          </p:cNvPr>
          <p:cNvSpPr txBox="1">
            <a:spLocks/>
          </p:cNvSpPr>
          <p:nvPr userDrawn="1"/>
        </p:nvSpPr>
        <p:spPr>
          <a:xfrm>
            <a:off x="1004046" y="2401824"/>
            <a:ext cx="9292893" cy="379144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p:txBody>
      </p:sp>
    </p:spTree>
    <p:extLst>
      <p:ext uri="{BB962C8B-B14F-4D97-AF65-F5344CB8AC3E}">
        <p14:creationId xmlns:p14="http://schemas.microsoft.com/office/powerpoint/2010/main" val="2155880779"/>
      </p:ext>
    </p:extLst>
  </p:cSld>
  <p:clrMapOvr>
    <a:masterClrMapping/>
  </p:clrMapOvr>
  <p:extLst>
    <p:ext uri="{DCECCB84-F9BA-43D5-87BE-67443E8EF086}">
      <p15:sldGuideLst xmlns:p15="http://schemas.microsoft.com/office/powerpoint/2012/main">
        <p15:guide id="1" orient="horz" pos="1512">
          <p15:clr>
            <a:srgbClr val="FBAE40"/>
          </p15:clr>
        </p15:guide>
        <p15:guide id="2" orient="horz" pos="312">
          <p15:clr>
            <a:srgbClr val="FBAE40"/>
          </p15:clr>
        </p15:guide>
        <p15:guide id="3" pos="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dirty="0"/>
              <a:t>Header goes here</a:t>
            </a:r>
          </a:p>
        </p:txBody>
      </p:sp>
      <p:sp>
        <p:nvSpPr>
          <p:cNvPr id="8" name="Title 1">
            <a:extLst>
              <a:ext uri="{FF2B5EF4-FFF2-40B4-BE49-F238E27FC236}">
                <a16:creationId xmlns:a16="http://schemas.microsoft.com/office/drawing/2014/main" id="{0B522221-339B-1A4B-B612-71A1CA43D774}"/>
              </a:ext>
            </a:extLst>
          </p:cNvPr>
          <p:cNvSpPr txBox="1">
            <a:spLocks/>
          </p:cNvSpPr>
          <p:nvPr userDrawn="1"/>
        </p:nvSpPr>
        <p:spPr>
          <a:xfrm>
            <a:off x="4651513" y="2400300"/>
            <a:ext cx="6549887" cy="372220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rotWithShape="1">
          <a:blip r:embed="rId2"/>
          <a:srcRect l="30663" r="28923"/>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dirty="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a:srcRect l="-143" t="2970" r="277" b="12298"/>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dirty="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5" r:id="rId7"/>
    <p:sldLayoutId id="2147483661" r:id="rId8"/>
  </p:sldLayoutIdLst>
  <p:txStyles>
    <p:titleStyle>
      <a:lvl1pPr algn="l" defTabSz="914400" rtl="0" eaLnBrk="1" latinLnBrk="0" hangingPunct="1">
        <a:lnSpc>
          <a:spcPct val="90000"/>
        </a:lnSpc>
        <a:spcBef>
          <a:spcPct val="0"/>
        </a:spcBef>
        <a:buNone/>
        <a:defRPr sz="4400" b="0" i="0" kern="120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600" y="2400300"/>
            <a:ext cx="10210800" cy="1456997"/>
          </a:xfrm>
        </p:spPr>
        <p:txBody>
          <a:bodyPr lIns="0" tIns="0" rIns="0" bIns="0" anchor="t" anchorCtr="0">
            <a:noAutofit/>
          </a:bodyPr>
          <a:lstStyle/>
          <a:p>
            <a:r>
              <a:rPr lang="en-US" sz="2400" b="1" dirty="0">
                <a:solidFill>
                  <a:srgbClr val="63A49F"/>
                </a:solidFill>
                <a:latin typeface="Helvetica Neue" panose="02000503000000020004" pitchFamily="2" charset="0"/>
                <a:ea typeface="Helvetica Neue" panose="02000503000000020004" pitchFamily="2" charset="0"/>
                <a:cs typeface="Helvetica Neue" panose="02000503000000020004" pitchFamily="2" charset="0"/>
              </a:rPr>
              <a:t>GRADE 8 LESSON</a:t>
            </a:r>
            <a:br>
              <a:rPr lang="en-US" sz="7200" dirty="0">
                <a:latin typeface="Helvetica Neue" panose="02000503000000020004" pitchFamily="2" charset="0"/>
                <a:ea typeface="Helvetica Neue" panose="02000503000000020004" pitchFamily="2" charset="0"/>
                <a:cs typeface="Helvetica Neue" panose="02000503000000020004" pitchFamily="2" charset="0"/>
              </a:rPr>
            </a:br>
            <a:r>
              <a:rPr lang="en-US" sz="6600" b="1" dirty="0">
                <a:latin typeface="Helvetica Neue" panose="02000503000000020004" pitchFamily="2" charset="0"/>
                <a:ea typeface="Helvetica Neue" panose="02000503000000020004" pitchFamily="2" charset="0"/>
                <a:cs typeface="Helvetica Neue" panose="02000503000000020004" pitchFamily="2" charset="0"/>
              </a:rPr>
              <a:t>Lewis and Clark: </a:t>
            </a:r>
            <a:br>
              <a:rPr lang="en-US" sz="6600" b="1" dirty="0">
                <a:latin typeface="Helvetica Neue" panose="02000503000000020004" pitchFamily="2" charset="0"/>
                <a:ea typeface="Helvetica Neue" panose="02000503000000020004" pitchFamily="2" charset="0"/>
                <a:cs typeface="Helvetica Neue" panose="02000503000000020004" pitchFamily="2" charset="0"/>
              </a:rPr>
            </a:br>
            <a:r>
              <a:rPr lang="en-US" sz="6600" b="1" dirty="0">
                <a:latin typeface="Helvetica Neue" panose="02000503000000020004" pitchFamily="2" charset="0"/>
                <a:ea typeface="Helvetica Neue" panose="02000503000000020004" pitchFamily="2" charset="0"/>
                <a:cs typeface="Helvetica Neue" panose="02000503000000020004" pitchFamily="2" charset="0"/>
              </a:rPr>
              <a:t>A Native American View</a:t>
            </a:r>
          </a:p>
        </p:txBody>
      </p:sp>
      <p:pic>
        <p:nvPicPr>
          <p:cNvPr id="4" name="Picture 3" title="&quot;&quot;">
            <a:extLst>
              <a:ext uri="{FF2B5EF4-FFF2-40B4-BE49-F238E27FC236}">
                <a16:creationId xmlns:a16="http://schemas.microsoft.com/office/drawing/2014/main" id="{68A6AA26-350A-6A4A-8D10-F53251478D04}"/>
              </a:ext>
            </a:extLst>
          </p:cNvPr>
          <p:cNvPicPr>
            <a:picLocks noChangeAspect="1"/>
          </p:cNvPicPr>
          <p:nvPr/>
        </p:nvPicPr>
        <p:blipFill>
          <a:blip r:embed="rId2"/>
          <a:stretch>
            <a:fillRect/>
          </a:stretch>
        </p:blipFill>
        <p:spPr>
          <a:xfrm>
            <a:off x="0" y="5164120"/>
            <a:ext cx="12192000" cy="1693880"/>
          </a:xfrm>
          <a:prstGeom prst="rect">
            <a:avLst/>
          </a:prstGeom>
        </p:spPr>
      </p:pic>
    </p:spTree>
    <p:extLst>
      <p:ext uri="{BB962C8B-B14F-4D97-AF65-F5344CB8AC3E}">
        <p14:creationId xmlns:p14="http://schemas.microsoft.com/office/powerpoint/2010/main" val="2465692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Background</a:t>
            </a:r>
            <a:endParaRPr lang="en-US" sz="4400" dirty="0"/>
          </a:p>
        </p:txBody>
      </p:sp>
      <p:sp>
        <p:nvSpPr>
          <p:cNvPr id="5" name="Title 1">
            <a:extLst>
              <a:ext uri="{FF2B5EF4-FFF2-40B4-BE49-F238E27FC236}">
                <a16:creationId xmlns:a16="http://schemas.microsoft.com/office/drawing/2014/main" id="{2F5D22FE-DD54-E44A-89A6-C02FD23FD41D}"/>
              </a:ext>
            </a:extLst>
          </p:cNvPr>
          <p:cNvSpPr txBox="1">
            <a:spLocks/>
          </p:cNvSpPr>
          <p:nvPr/>
        </p:nvSpPr>
        <p:spPr>
          <a:xfrm>
            <a:off x="1002324" y="1462454"/>
            <a:ext cx="5347138" cy="425274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200"/>
              </a:spcAft>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In 1804, Meriwether Lewis and William Clark left St. Louis to explore land west of the Mississippi River. The U.S. had recently acquired the land as part of the Louisiana Purchase. Lewis and Clark kept journals and made maps during their journey. They returned to St. Louis on September 23, 1806. That day, Lewis wrote a letter to President Jefferson describing the journey.</a:t>
            </a:r>
          </a:p>
        </p:txBody>
      </p:sp>
      <p:pic>
        <p:nvPicPr>
          <p:cNvPr id="6" name="Picture 2" title="&quot;&quot;">
            <a:extLst>
              <a:ext uri="{FF2B5EF4-FFF2-40B4-BE49-F238E27FC236}">
                <a16:creationId xmlns:a16="http://schemas.microsoft.com/office/drawing/2014/main" id="{9A3CE509-37A4-C643-8A93-03436E6080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6524" y="1488504"/>
            <a:ext cx="4064875" cy="4613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618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Primary Sources</a:t>
            </a:r>
            <a:endParaRPr lang="en-US" sz="4400" dirty="0"/>
          </a:p>
        </p:txBody>
      </p:sp>
      <p:sp>
        <p:nvSpPr>
          <p:cNvPr id="5" name="Title 1">
            <a:extLst>
              <a:ext uri="{FF2B5EF4-FFF2-40B4-BE49-F238E27FC236}">
                <a16:creationId xmlns:a16="http://schemas.microsoft.com/office/drawing/2014/main" id="{2F5D22FE-DD54-E44A-89A6-C02FD23FD41D}"/>
              </a:ext>
            </a:extLst>
          </p:cNvPr>
          <p:cNvSpPr txBox="1">
            <a:spLocks/>
          </p:cNvSpPr>
          <p:nvPr/>
        </p:nvSpPr>
        <p:spPr>
          <a:xfrm>
            <a:off x="1002325" y="1462454"/>
            <a:ext cx="4863660" cy="425274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200"/>
              </a:spcAft>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The letter from Lewis to Jefferson is a primary source. A </a:t>
            </a:r>
            <a:r>
              <a:rPr lang="en-US" sz="2400" dirty="0">
                <a:solidFill>
                  <a:schemeClr val="tx1">
                    <a:lumMod val="75000"/>
                    <a:lumOff val="25000"/>
                  </a:schemeClr>
                </a:solidFill>
              </a:rPr>
              <a:t>primary source </a:t>
            </a: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is a source of information that comes from someone who was there when an event took place. Letters, journals, photographs, newspapers, interviews, oral histories, and government documents are examples of primary sources.</a:t>
            </a:r>
          </a:p>
        </p:txBody>
      </p:sp>
      <p:pic>
        <p:nvPicPr>
          <p:cNvPr id="7" name="Picture 6" title="&quot;&quot;">
            <a:extLst>
              <a:ext uri="{FF2B5EF4-FFF2-40B4-BE49-F238E27FC236}">
                <a16:creationId xmlns:a16="http://schemas.microsoft.com/office/drawing/2014/main" id="{8D2988EF-36C9-6749-A604-68132E8F9EB9}"/>
              </a:ext>
            </a:extLst>
          </p:cNvPr>
          <p:cNvPicPr>
            <a:picLocks noChangeAspect="1"/>
          </p:cNvPicPr>
          <p:nvPr/>
        </p:nvPicPr>
        <p:blipFill>
          <a:blip r:embed="rId3"/>
          <a:stretch>
            <a:fillRect/>
          </a:stretch>
        </p:blipFill>
        <p:spPr>
          <a:xfrm>
            <a:off x="7473918" y="1485900"/>
            <a:ext cx="3727482" cy="4610100"/>
          </a:xfrm>
          <a:prstGeom prst="rect">
            <a:avLst/>
          </a:prstGeom>
        </p:spPr>
      </p:pic>
    </p:spTree>
    <p:extLst>
      <p:ext uri="{BB962C8B-B14F-4D97-AF65-F5344CB8AC3E}">
        <p14:creationId xmlns:p14="http://schemas.microsoft.com/office/powerpoint/2010/main" val="3616497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Benefits and Challenges</a:t>
            </a:r>
            <a:endParaRPr lang="en-US" sz="4400" dirty="0"/>
          </a:p>
        </p:txBody>
      </p:sp>
      <p:sp>
        <p:nvSpPr>
          <p:cNvPr id="5" name="Title 1">
            <a:extLst>
              <a:ext uri="{FF2B5EF4-FFF2-40B4-BE49-F238E27FC236}">
                <a16:creationId xmlns:a16="http://schemas.microsoft.com/office/drawing/2014/main" id="{2F5D22FE-DD54-E44A-89A6-C02FD23FD41D}"/>
              </a:ext>
            </a:extLst>
          </p:cNvPr>
          <p:cNvSpPr txBox="1">
            <a:spLocks/>
          </p:cNvSpPr>
          <p:nvPr/>
        </p:nvSpPr>
        <p:spPr>
          <a:xfrm>
            <a:off x="1002324" y="1462454"/>
            <a:ext cx="5389178" cy="425274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200"/>
              </a:spcAft>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This excerpt from an encyclopedia article about the expedition is a </a:t>
            </a:r>
            <a:r>
              <a:rPr lang="en-US" sz="2400" dirty="0">
                <a:solidFill>
                  <a:schemeClr val="tx1">
                    <a:lumMod val="75000"/>
                    <a:lumOff val="25000"/>
                  </a:schemeClr>
                </a:solidFill>
              </a:rPr>
              <a:t>secondary source. </a:t>
            </a: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A secondary source is a source of information that comes from someone who was not present when an event took place. They are created after an event. Textbooks, biographies, general history books, and documentary videos are examples of secondary sources.</a:t>
            </a:r>
          </a:p>
        </p:txBody>
      </p:sp>
      <p:pic>
        <p:nvPicPr>
          <p:cNvPr id="4" name="Picture 3" descr="Quotes&#10;Description automatically generated">
            <a:extLst>
              <a:ext uri="{FF2B5EF4-FFF2-40B4-BE49-F238E27FC236}">
                <a16:creationId xmlns:a16="http://schemas.microsoft.com/office/drawing/2014/main" id="{337E22AD-63EB-9B46-B78D-761713487C52}"/>
              </a:ext>
            </a:extLst>
          </p:cNvPr>
          <p:cNvPicPr>
            <a:picLocks noChangeAspect="1"/>
          </p:cNvPicPr>
          <p:nvPr/>
        </p:nvPicPr>
        <p:blipFill>
          <a:blip r:embed="rId3"/>
          <a:stretch>
            <a:fillRect/>
          </a:stretch>
        </p:blipFill>
        <p:spPr>
          <a:xfrm>
            <a:off x="6986161" y="1308200"/>
            <a:ext cx="1043287" cy="901481"/>
          </a:xfrm>
          <a:prstGeom prst="rect">
            <a:avLst/>
          </a:prstGeom>
        </p:spPr>
      </p:pic>
      <p:sp>
        <p:nvSpPr>
          <p:cNvPr id="8" name="Title 1">
            <a:extLst>
              <a:ext uri="{FF2B5EF4-FFF2-40B4-BE49-F238E27FC236}">
                <a16:creationId xmlns:a16="http://schemas.microsoft.com/office/drawing/2014/main" id="{204D21F8-879E-9247-8AB0-596599A7A433}"/>
              </a:ext>
            </a:extLst>
          </p:cNvPr>
          <p:cNvSpPr txBox="1">
            <a:spLocks/>
          </p:cNvSpPr>
          <p:nvPr/>
        </p:nvSpPr>
        <p:spPr>
          <a:xfrm>
            <a:off x="7127630" y="2505689"/>
            <a:ext cx="4073769" cy="254695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20000"/>
              </a:lnSpc>
              <a:spcAft>
                <a:spcPts val="1200"/>
              </a:spcAft>
            </a:pPr>
            <a:r>
              <a:rPr lang="en-US" sz="2000" i="1" dirty="0">
                <a:solidFill>
                  <a:schemeClr val="tx1">
                    <a:lumMod val="75000"/>
                    <a:lumOff val="25000"/>
                  </a:schemeClr>
                </a:solidFill>
                <a:latin typeface="Helvetica Neue Light" panose="02000403000000020004" pitchFamily="2" charset="0"/>
                <a:ea typeface="Helvetica Neue Light" panose="02000403000000020004" pitchFamily="2" charset="0"/>
              </a:rPr>
              <a:t>The group crossed half the continent of North America, traveling through a largely unknown wilderness on foot, on horseback and by boat.”</a:t>
            </a:r>
          </a:p>
          <a:p>
            <a:pPr algn="r">
              <a:lnSpc>
                <a:spcPct val="120000"/>
              </a:lnSpc>
              <a:spcAft>
                <a:spcPts val="1200"/>
              </a:spcAft>
            </a:pPr>
            <a:r>
              <a:rPr lang="en-US" sz="1800" i="1" dirty="0">
                <a:solidFill>
                  <a:schemeClr val="tx1">
                    <a:lumMod val="75000"/>
                    <a:lumOff val="25000"/>
                  </a:schemeClr>
                </a:solidFill>
                <a:latin typeface="Helvetica Neue Light" panose="02000403000000020004" pitchFamily="2" charset="0"/>
                <a:ea typeface="Helvetica Neue Light" panose="02000403000000020004" pitchFamily="2" charset="0"/>
              </a:rPr>
              <a:t>– World Book Encyclopedia, 2007, </a:t>
            </a:r>
            <a:br>
              <a:rPr lang="en-US" sz="1800" i="1" dirty="0">
                <a:solidFill>
                  <a:schemeClr val="tx1">
                    <a:lumMod val="75000"/>
                    <a:lumOff val="25000"/>
                  </a:schemeClr>
                </a:solidFill>
                <a:latin typeface="Helvetica Neue Light" panose="02000403000000020004" pitchFamily="2" charset="0"/>
                <a:ea typeface="Helvetica Neue Light" panose="02000403000000020004" pitchFamily="2" charset="0"/>
              </a:rPr>
            </a:br>
            <a:r>
              <a:rPr lang="en-US" sz="1800" i="1" dirty="0">
                <a:solidFill>
                  <a:schemeClr val="tx1">
                    <a:lumMod val="75000"/>
                    <a:lumOff val="25000"/>
                  </a:schemeClr>
                </a:solidFill>
                <a:latin typeface="Helvetica Neue Light" panose="02000403000000020004" pitchFamily="2" charset="0"/>
                <a:ea typeface="Helvetica Neue Light" panose="02000403000000020004" pitchFamily="2" charset="0"/>
              </a:rPr>
              <a:t>Vol. 12, p.222</a:t>
            </a:r>
          </a:p>
          <a:p>
            <a:pPr algn="l">
              <a:lnSpc>
                <a:spcPct val="120000"/>
              </a:lnSpc>
              <a:spcAft>
                <a:spcPts val="1200"/>
              </a:spcAft>
            </a:pPr>
            <a:endParaRPr lang="en-US" sz="2000" i="1"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71095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299"/>
            <a:ext cx="8413223" cy="807983"/>
          </a:xfrm>
        </p:spPr>
        <p:txBody>
          <a:bodyPr lIns="0" tIns="0" rIns="0" bIns="0" anchor="t" anchorCtr="0">
            <a:noAutofit/>
          </a:bodyPr>
          <a:lstStyle/>
          <a:p>
            <a:r>
              <a:rPr lang="en-US" dirty="0"/>
              <a:t>Benefits and Challenges</a:t>
            </a:r>
            <a:endParaRPr lang="en-US" sz="4400" dirty="0"/>
          </a:p>
        </p:txBody>
      </p:sp>
      <p:graphicFrame>
        <p:nvGraphicFramePr>
          <p:cNvPr id="4" name="Table 8" title="The Benefits and challenges of primary and secondary sources">
            <a:extLst>
              <a:ext uri="{FF2B5EF4-FFF2-40B4-BE49-F238E27FC236}">
                <a16:creationId xmlns:a16="http://schemas.microsoft.com/office/drawing/2014/main" id="{EFDCD7B1-8308-5545-9383-6636F20C4754}"/>
              </a:ext>
            </a:extLst>
          </p:cNvPr>
          <p:cNvGraphicFramePr>
            <a:graphicFrameLocks noGrp="1"/>
          </p:cNvGraphicFramePr>
          <p:nvPr>
            <p:extLst>
              <p:ext uri="{D42A27DB-BD31-4B8C-83A1-F6EECF244321}">
                <p14:modId xmlns:p14="http://schemas.microsoft.com/office/powerpoint/2010/main" val="506416879"/>
              </p:ext>
            </p:extLst>
          </p:nvPr>
        </p:nvGraphicFramePr>
        <p:xfrm>
          <a:off x="1403283" y="2055560"/>
          <a:ext cx="9385434" cy="3704109"/>
        </p:xfrm>
        <a:graphic>
          <a:graphicData uri="http://schemas.openxmlformats.org/drawingml/2006/table">
            <a:tbl>
              <a:tblPr firstRow="1" bandRow="1">
                <a:tableStyleId>{5C22544A-7EE6-4342-B048-85BDC9FD1C3A}</a:tableStyleId>
              </a:tblPr>
              <a:tblGrid>
                <a:gridCol w="4480560">
                  <a:extLst>
                    <a:ext uri="{9D8B030D-6E8A-4147-A177-3AD203B41FA5}">
                      <a16:colId xmlns:a16="http://schemas.microsoft.com/office/drawing/2014/main" val="2810949784"/>
                    </a:ext>
                  </a:extLst>
                </a:gridCol>
                <a:gridCol w="4904874">
                  <a:extLst>
                    <a:ext uri="{9D8B030D-6E8A-4147-A177-3AD203B41FA5}">
                      <a16:colId xmlns:a16="http://schemas.microsoft.com/office/drawing/2014/main" val="640814853"/>
                    </a:ext>
                  </a:extLst>
                </a:gridCol>
              </a:tblGrid>
              <a:tr h="488764">
                <a:tc>
                  <a:txBody>
                    <a:bodyPr/>
                    <a:lstStyle/>
                    <a:p>
                      <a:pPr algn="ctr"/>
                      <a:r>
                        <a:rPr lang="en-US" sz="2000" b="0" i="0" dirty="0">
                          <a:latin typeface="Helvetica Neue Medium" panose="02000503000000020004" pitchFamily="2" charset="0"/>
                          <a:ea typeface="Helvetica Neue Medium" panose="02000503000000020004" pitchFamily="2" charset="0"/>
                          <a:cs typeface="Helvetica Neue Medium" panose="02000503000000020004" pitchFamily="2" charset="0"/>
                        </a:rPr>
                        <a:t>Primary Sources</a:t>
                      </a:r>
                    </a:p>
                  </a:txBody>
                  <a:tcPr anchor="ctr">
                    <a:lnL w="12700" cap="flat" cmpd="sng" algn="ctr">
                      <a:solidFill>
                        <a:srgbClr val="1B73B9"/>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B73B9"/>
                      </a:solidFill>
                      <a:prstDash val="solid"/>
                      <a:round/>
                      <a:headEnd type="none" w="med" len="med"/>
                      <a:tailEnd type="none" w="med" len="med"/>
                    </a:lnT>
                    <a:lnB w="12700" cap="flat" cmpd="sng" algn="ctr">
                      <a:solidFill>
                        <a:srgbClr val="1B73B9"/>
                      </a:solidFill>
                      <a:prstDash val="solid"/>
                      <a:round/>
                      <a:headEnd type="none" w="med" len="med"/>
                      <a:tailEnd type="none" w="med" len="med"/>
                    </a:lnB>
                    <a:solidFill>
                      <a:srgbClr val="1B73B9"/>
                    </a:solidFill>
                  </a:tcPr>
                </a:tc>
                <a:tc>
                  <a:txBody>
                    <a:bodyPr/>
                    <a:lstStyle/>
                    <a:p>
                      <a:pPr algn="ctr"/>
                      <a:r>
                        <a:rPr lang="en-US" sz="2000" b="0" i="0" dirty="0">
                          <a:latin typeface="Helvetica Neue Medium" panose="02000503000000020004" pitchFamily="2" charset="0"/>
                          <a:ea typeface="Helvetica Neue Medium" panose="02000503000000020004" pitchFamily="2" charset="0"/>
                          <a:cs typeface="Helvetica Neue Medium" panose="02000503000000020004" pitchFamily="2" charset="0"/>
                        </a:rPr>
                        <a:t>Secondary Sources</a:t>
                      </a:r>
                    </a:p>
                  </a:txBody>
                  <a:tcPr anchor="ctr">
                    <a:lnL w="12700" cap="flat" cmpd="sng" algn="ctr">
                      <a:solidFill>
                        <a:schemeClr val="bg1"/>
                      </a:solidFill>
                      <a:prstDash val="solid"/>
                      <a:round/>
                      <a:headEnd type="none" w="med" len="med"/>
                      <a:tailEnd type="none" w="med" len="med"/>
                    </a:lnL>
                    <a:lnR w="12700" cap="flat" cmpd="sng" algn="ctr">
                      <a:solidFill>
                        <a:srgbClr val="1B73B9"/>
                      </a:solidFill>
                      <a:prstDash val="solid"/>
                      <a:round/>
                      <a:headEnd type="none" w="med" len="med"/>
                      <a:tailEnd type="none" w="med" len="med"/>
                    </a:lnR>
                    <a:lnT w="12700" cap="flat" cmpd="sng" algn="ctr">
                      <a:solidFill>
                        <a:srgbClr val="1B73B9"/>
                      </a:solidFill>
                      <a:prstDash val="solid"/>
                      <a:round/>
                      <a:headEnd type="none" w="med" len="med"/>
                      <a:tailEnd type="none" w="med" len="med"/>
                    </a:lnT>
                    <a:lnB w="12700" cap="flat" cmpd="sng" algn="ctr">
                      <a:solidFill>
                        <a:srgbClr val="1B73B9"/>
                      </a:solidFill>
                      <a:prstDash val="solid"/>
                      <a:round/>
                      <a:headEnd type="none" w="med" len="med"/>
                      <a:tailEnd type="none" w="med" len="med"/>
                    </a:lnB>
                    <a:solidFill>
                      <a:srgbClr val="1B73B9"/>
                    </a:solidFill>
                  </a:tcPr>
                </a:tc>
                <a:extLst>
                  <a:ext uri="{0D108BD9-81ED-4DB2-BD59-A6C34878D82A}">
                    <a16:rowId xmlns:a16="http://schemas.microsoft.com/office/drawing/2014/main" val="422412688"/>
                  </a:ext>
                </a:extLst>
              </a:tr>
              <a:tr h="394576">
                <a:tc gridSpan="2">
                  <a:txBody>
                    <a:bodyPr/>
                    <a:lstStyle/>
                    <a:p>
                      <a:r>
                        <a:rPr lang="en-US" b="0" i="0" dirty="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rPr>
                        <a:t>Benefits</a:t>
                      </a:r>
                    </a:p>
                  </a:txBody>
                  <a:tcPr>
                    <a:lnL w="12700" cap="flat" cmpd="sng" algn="ctr">
                      <a:solidFill>
                        <a:srgbClr val="1B73B9"/>
                      </a:solidFill>
                      <a:prstDash val="solid"/>
                      <a:round/>
                      <a:headEnd type="none" w="med" len="med"/>
                      <a:tailEnd type="none" w="med" len="med"/>
                    </a:lnL>
                    <a:lnR w="12700" cap="flat" cmpd="sng" algn="ctr">
                      <a:solidFill>
                        <a:srgbClr val="1B73B9"/>
                      </a:solidFill>
                      <a:prstDash val="solid"/>
                      <a:round/>
                      <a:headEnd type="none" w="med" len="med"/>
                      <a:tailEnd type="none" w="med" len="med"/>
                    </a:lnR>
                    <a:lnT w="12700" cap="flat" cmpd="sng" algn="ctr">
                      <a:solidFill>
                        <a:srgbClr val="1B73B9"/>
                      </a:solidFill>
                      <a:prstDash val="solid"/>
                      <a:round/>
                      <a:headEnd type="none" w="med" len="med"/>
                      <a:tailEnd type="none" w="med" len="med"/>
                    </a:lnT>
                    <a:lnB w="12700" cap="flat" cmpd="sng" algn="ctr">
                      <a:solidFill>
                        <a:srgbClr val="1B73B9"/>
                      </a:solidFill>
                      <a:prstDash val="solid"/>
                      <a:round/>
                      <a:headEnd type="none" w="med" len="med"/>
                      <a:tailEnd type="none" w="med" len="med"/>
                    </a:lnB>
                    <a:solidFill>
                      <a:schemeClr val="bg1"/>
                    </a:solidFill>
                  </a:tcPr>
                </a:tc>
                <a:tc hMerge="1">
                  <a:txBody>
                    <a:bodyPr/>
                    <a:lstStyle/>
                    <a:p>
                      <a:endParaRPr lang="en-US" b="0" i="0" dirty="0">
                        <a:latin typeface="Helvetica Neue Medium" panose="02000503000000020004" pitchFamily="2" charset="0"/>
                        <a:ea typeface="Helvetica Neue Medium" panose="02000503000000020004" pitchFamily="2" charset="0"/>
                        <a:cs typeface="Helvetica Neue Medium" panose="02000503000000020004" pitchFamily="2" charset="0"/>
                      </a:endParaRPr>
                    </a:p>
                  </a:txBody>
                  <a:tcPr/>
                </a:tc>
                <a:extLst>
                  <a:ext uri="{0D108BD9-81ED-4DB2-BD59-A6C34878D82A}">
                    <a16:rowId xmlns:a16="http://schemas.microsoft.com/office/drawing/2014/main" val="3058448897"/>
                  </a:ext>
                </a:extLst>
              </a:tr>
              <a:tr h="1391362">
                <a:tc>
                  <a:txBody>
                    <a:bodyPr/>
                    <a:lstStyle/>
                    <a:p>
                      <a:pPr>
                        <a:lnSpc>
                          <a:spcPct val="110000"/>
                        </a:lnSpc>
                      </a:pPr>
                      <a:r>
                        <a:rPr lang="en-US" altLang="en-US" sz="1800" b="0" i="0" dirty="0">
                          <a:solidFill>
                            <a:schemeClr val="tx1">
                              <a:lumMod val="85000"/>
                              <a:lumOff val="15000"/>
                            </a:schemeClr>
                          </a:solidFill>
                          <a:latin typeface="Helvetica Neue Light" panose="02000403000000020004" pitchFamily="2" charset="0"/>
                          <a:ea typeface="Helvetica Neue Light" panose="02000403000000020004" pitchFamily="2" charset="0"/>
                          <a:cs typeface="Helvetica Neue" panose="02000503000000020004" pitchFamily="2" charset="0"/>
                        </a:rPr>
                        <a:t>Evidence of what happened in the past. Bits of history that reveal how people from the time lived and what they thought about the world.</a:t>
                      </a:r>
                      <a:endParaRPr lang="en-US" b="0" i="0" dirty="0">
                        <a:solidFill>
                          <a:schemeClr val="tx1">
                            <a:lumMod val="85000"/>
                            <a:lumOff val="15000"/>
                          </a:schemeClr>
                        </a:solidFill>
                        <a:latin typeface="Helvetica Neue Light" panose="02000403000000020004" pitchFamily="2" charset="0"/>
                        <a:ea typeface="Helvetica Neue Light" panose="02000403000000020004" pitchFamily="2" charset="0"/>
                        <a:cs typeface="Helvetica Neue" panose="02000503000000020004" pitchFamily="2" charset="0"/>
                      </a:endParaRPr>
                    </a:p>
                  </a:txBody>
                  <a:tcPr>
                    <a:lnL w="12700" cap="flat" cmpd="sng" algn="ctr">
                      <a:solidFill>
                        <a:srgbClr val="1B73B9"/>
                      </a:solidFill>
                      <a:prstDash val="solid"/>
                      <a:round/>
                      <a:headEnd type="none" w="med" len="med"/>
                      <a:tailEnd type="none" w="med" len="med"/>
                    </a:lnL>
                    <a:lnR w="12700" cap="flat" cmpd="sng" algn="ctr">
                      <a:solidFill>
                        <a:srgbClr val="1B73B9"/>
                      </a:solidFill>
                      <a:prstDash val="solid"/>
                      <a:round/>
                      <a:headEnd type="none" w="med" len="med"/>
                      <a:tailEnd type="none" w="med" len="med"/>
                    </a:lnR>
                    <a:lnT w="12700" cap="flat" cmpd="sng" algn="ctr">
                      <a:solidFill>
                        <a:srgbClr val="1B73B9"/>
                      </a:solidFill>
                      <a:prstDash val="solid"/>
                      <a:round/>
                      <a:headEnd type="none" w="med" len="med"/>
                      <a:tailEnd type="none" w="med" len="med"/>
                    </a:lnT>
                    <a:lnB w="12700" cap="flat" cmpd="sng" algn="ctr">
                      <a:solidFill>
                        <a:srgbClr val="1B73B9"/>
                      </a:solidFill>
                      <a:prstDash val="solid"/>
                      <a:round/>
                      <a:headEnd type="none" w="med" len="med"/>
                      <a:tailEnd type="none" w="med" len="med"/>
                    </a:lnB>
                    <a:solidFill>
                      <a:schemeClr val="bg1"/>
                    </a:solidFill>
                  </a:tcPr>
                </a:tc>
                <a:tc>
                  <a:txBody>
                    <a:bodyPr/>
                    <a:lstStyle/>
                    <a:p>
                      <a:pPr>
                        <a:lnSpc>
                          <a:spcPct val="110000"/>
                        </a:lnSpc>
                      </a:pPr>
                      <a:r>
                        <a:rPr lang="en-US" altLang="en-US" sz="1800" b="0" i="0" dirty="0">
                          <a:solidFill>
                            <a:schemeClr val="tx1">
                              <a:lumMod val="85000"/>
                              <a:lumOff val="15000"/>
                            </a:schemeClr>
                          </a:solidFill>
                          <a:latin typeface="Helvetica Neue Light" panose="02000403000000020004" pitchFamily="2" charset="0"/>
                          <a:ea typeface="Helvetica Neue Light" panose="02000403000000020004" pitchFamily="2" charset="0"/>
                          <a:cs typeface="Helvetica Neue" panose="02000503000000020004" pitchFamily="2" charset="0"/>
                        </a:rPr>
                        <a:t>Help us interpret or make sense of primary sources. Tell how an event fits into history. Can include related facts about other events that happened at the same time or at other times.</a:t>
                      </a:r>
                    </a:p>
                  </a:txBody>
                  <a:tcPr>
                    <a:lnL w="12700" cap="flat" cmpd="sng" algn="ctr">
                      <a:solidFill>
                        <a:srgbClr val="1B73B9"/>
                      </a:solidFill>
                      <a:prstDash val="solid"/>
                      <a:round/>
                      <a:headEnd type="none" w="med" len="med"/>
                      <a:tailEnd type="none" w="med" len="med"/>
                    </a:lnL>
                    <a:lnR w="12700" cap="flat" cmpd="sng" algn="ctr">
                      <a:solidFill>
                        <a:srgbClr val="1B73B9"/>
                      </a:solidFill>
                      <a:prstDash val="solid"/>
                      <a:round/>
                      <a:headEnd type="none" w="med" len="med"/>
                      <a:tailEnd type="none" w="med" len="med"/>
                    </a:lnR>
                    <a:lnT w="12700" cap="flat" cmpd="sng" algn="ctr">
                      <a:solidFill>
                        <a:srgbClr val="1B73B9"/>
                      </a:solidFill>
                      <a:prstDash val="solid"/>
                      <a:round/>
                      <a:headEnd type="none" w="med" len="med"/>
                      <a:tailEnd type="none" w="med" len="med"/>
                    </a:lnT>
                    <a:lnB w="12700" cap="flat" cmpd="sng" algn="ctr">
                      <a:solidFill>
                        <a:srgbClr val="1B73B9"/>
                      </a:solidFill>
                      <a:prstDash val="solid"/>
                      <a:round/>
                      <a:headEnd type="none" w="med" len="med"/>
                      <a:tailEnd type="none" w="med" len="med"/>
                    </a:lnB>
                    <a:solidFill>
                      <a:schemeClr val="bg1"/>
                    </a:solidFill>
                  </a:tcPr>
                </a:tc>
                <a:extLst>
                  <a:ext uri="{0D108BD9-81ED-4DB2-BD59-A6C34878D82A}">
                    <a16:rowId xmlns:a16="http://schemas.microsoft.com/office/drawing/2014/main" val="2679161228"/>
                  </a:ext>
                </a:extLst>
              </a:tr>
              <a:tr h="394576">
                <a:tc gridSpan="2">
                  <a:txBody>
                    <a:bodyPr/>
                    <a:lstStyle/>
                    <a:p>
                      <a:r>
                        <a:rPr lang="en-US" b="0" i="0" dirty="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rPr>
                        <a:t>Challenges</a:t>
                      </a:r>
                    </a:p>
                  </a:txBody>
                  <a:tcPr>
                    <a:lnL w="12700" cap="flat" cmpd="sng" algn="ctr">
                      <a:solidFill>
                        <a:srgbClr val="1B73B9"/>
                      </a:solidFill>
                      <a:prstDash val="solid"/>
                      <a:round/>
                      <a:headEnd type="none" w="med" len="med"/>
                      <a:tailEnd type="none" w="med" len="med"/>
                    </a:lnL>
                    <a:lnR w="12700" cap="flat" cmpd="sng" algn="ctr">
                      <a:solidFill>
                        <a:srgbClr val="1B73B9"/>
                      </a:solidFill>
                      <a:prstDash val="solid"/>
                      <a:round/>
                      <a:headEnd type="none" w="med" len="med"/>
                      <a:tailEnd type="none" w="med" len="med"/>
                    </a:lnR>
                    <a:lnT w="12700" cap="flat" cmpd="sng" algn="ctr">
                      <a:solidFill>
                        <a:srgbClr val="1B73B9"/>
                      </a:solidFill>
                      <a:prstDash val="solid"/>
                      <a:round/>
                      <a:headEnd type="none" w="med" len="med"/>
                      <a:tailEnd type="none" w="med" len="med"/>
                    </a:lnT>
                    <a:lnB w="12700" cap="flat" cmpd="sng" algn="ctr">
                      <a:solidFill>
                        <a:srgbClr val="1B73B9"/>
                      </a:solidFill>
                      <a:prstDash val="solid"/>
                      <a:round/>
                      <a:headEnd type="none" w="med" len="med"/>
                      <a:tailEnd type="none" w="med" len="med"/>
                    </a:lnB>
                    <a:solidFill>
                      <a:schemeClr val="bg1"/>
                    </a:solidFill>
                  </a:tcPr>
                </a:tc>
                <a:tc hMerge="1">
                  <a:txBody>
                    <a:bodyPr/>
                    <a:lstStyle/>
                    <a:p>
                      <a:endParaRPr lang="en-US" b="0" i="0" dirty="0">
                        <a:latin typeface="Helvetica Neue Medium" panose="02000503000000020004" pitchFamily="2" charset="0"/>
                        <a:ea typeface="Helvetica Neue Medium" panose="02000503000000020004" pitchFamily="2" charset="0"/>
                        <a:cs typeface="Helvetica Neue Medium" panose="02000503000000020004" pitchFamily="2" charset="0"/>
                      </a:endParaRPr>
                    </a:p>
                  </a:txBody>
                  <a:tcPr/>
                </a:tc>
                <a:extLst>
                  <a:ext uri="{0D108BD9-81ED-4DB2-BD59-A6C34878D82A}">
                    <a16:rowId xmlns:a16="http://schemas.microsoft.com/office/drawing/2014/main" val="2867318361"/>
                  </a:ext>
                </a:extLst>
              </a:tr>
              <a:tr h="1034831">
                <a:tc>
                  <a:txBody>
                    <a:bodyPr/>
                    <a:lstStyle/>
                    <a:p>
                      <a:pPr>
                        <a:lnSpc>
                          <a:spcPct val="110000"/>
                        </a:lnSpc>
                      </a:pPr>
                      <a:r>
                        <a:rPr lang="en-US" altLang="en-US" sz="1800" b="0" i="0" dirty="0">
                          <a:solidFill>
                            <a:schemeClr val="tx1">
                              <a:lumMod val="85000"/>
                              <a:lumOff val="15000"/>
                            </a:schemeClr>
                          </a:solidFill>
                          <a:latin typeface="Helvetica Neue Light" panose="02000403000000020004" pitchFamily="2" charset="0"/>
                          <a:ea typeface="Helvetica Neue Light" panose="02000403000000020004" pitchFamily="2" charset="0"/>
                          <a:cs typeface="Helvetica Neue" panose="02000503000000020004" pitchFamily="2" charset="0"/>
                        </a:rPr>
                        <a:t>May be difficult to read or understand. May only tell one point of view.</a:t>
                      </a:r>
                      <a:endParaRPr lang="en-US" b="0" i="0" dirty="0">
                        <a:solidFill>
                          <a:schemeClr val="tx1">
                            <a:lumMod val="85000"/>
                            <a:lumOff val="15000"/>
                          </a:schemeClr>
                        </a:solidFill>
                        <a:latin typeface="Helvetica Neue Light" panose="02000403000000020004" pitchFamily="2" charset="0"/>
                        <a:ea typeface="Helvetica Neue Light" panose="02000403000000020004" pitchFamily="2" charset="0"/>
                        <a:cs typeface="Helvetica Neue" panose="02000503000000020004" pitchFamily="2" charset="0"/>
                      </a:endParaRPr>
                    </a:p>
                  </a:txBody>
                  <a:tcPr>
                    <a:lnL w="12700" cap="flat" cmpd="sng" algn="ctr">
                      <a:solidFill>
                        <a:srgbClr val="1B73B9"/>
                      </a:solidFill>
                      <a:prstDash val="solid"/>
                      <a:round/>
                      <a:headEnd type="none" w="med" len="med"/>
                      <a:tailEnd type="none" w="med" len="med"/>
                    </a:lnL>
                    <a:lnR w="12700" cap="flat" cmpd="sng" algn="ctr">
                      <a:solidFill>
                        <a:srgbClr val="1B73B9"/>
                      </a:solidFill>
                      <a:prstDash val="solid"/>
                      <a:round/>
                      <a:headEnd type="none" w="med" len="med"/>
                      <a:tailEnd type="none" w="med" len="med"/>
                    </a:lnR>
                    <a:lnT w="12700" cap="flat" cmpd="sng" algn="ctr">
                      <a:solidFill>
                        <a:srgbClr val="1B73B9"/>
                      </a:solidFill>
                      <a:prstDash val="solid"/>
                      <a:round/>
                      <a:headEnd type="none" w="med" len="med"/>
                      <a:tailEnd type="none" w="med" len="med"/>
                    </a:lnT>
                    <a:lnB w="12700" cap="flat" cmpd="sng" algn="ctr">
                      <a:solidFill>
                        <a:srgbClr val="1B73B9"/>
                      </a:solidFill>
                      <a:prstDash val="solid"/>
                      <a:round/>
                      <a:headEnd type="none" w="med" len="med"/>
                      <a:tailEnd type="none" w="med" len="med"/>
                    </a:lnB>
                    <a:solidFill>
                      <a:schemeClr val="bg1"/>
                    </a:solidFill>
                  </a:tcPr>
                </a:tc>
                <a:tc>
                  <a:txBody>
                    <a:bodyPr/>
                    <a:lstStyle/>
                    <a:p>
                      <a:pPr>
                        <a:lnSpc>
                          <a:spcPct val="110000"/>
                        </a:lnSpc>
                      </a:pPr>
                      <a:r>
                        <a:rPr lang="en-US" altLang="en-US" sz="1800" b="0" i="0" dirty="0">
                          <a:solidFill>
                            <a:schemeClr val="tx1">
                              <a:lumMod val="85000"/>
                              <a:lumOff val="15000"/>
                            </a:schemeClr>
                          </a:solidFill>
                          <a:latin typeface="Helvetica Neue Light" panose="02000403000000020004" pitchFamily="2" charset="0"/>
                          <a:ea typeface="Helvetica Neue Light" panose="02000403000000020004" pitchFamily="2" charset="0"/>
                          <a:cs typeface="Helvetica Neue Medium" panose="02000503000000020004" pitchFamily="2" charset="0"/>
                        </a:rPr>
                        <a:t>May tell a story from only one point of view. </a:t>
                      </a:r>
                      <a:br>
                        <a:rPr lang="en-US" altLang="en-US" sz="1800" b="0" i="0" dirty="0">
                          <a:solidFill>
                            <a:schemeClr val="tx1">
                              <a:lumMod val="85000"/>
                              <a:lumOff val="15000"/>
                            </a:schemeClr>
                          </a:solidFill>
                          <a:latin typeface="Helvetica Neue Light" panose="02000403000000020004" pitchFamily="2" charset="0"/>
                          <a:ea typeface="Helvetica Neue Light" panose="02000403000000020004" pitchFamily="2" charset="0"/>
                          <a:cs typeface="Helvetica Neue Medium" panose="02000503000000020004" pitchFamily="2" charset="0"/>
                        </a:rPr>
                      </a:br>
                      <a:r>
                        <a:rPr lang="en-US" altLang="en-US" sz="1800" b="0" i="0" dirty="0">
                          <a:solidFill>
                            <a:schemeClr val="tx1">
                              <a:lumMod val="85000"/>
                              <a:lumOff val="15000"/>
                            </a:schemeClr>
                          </a:solidFill>
                          <a:latin typeface="Helvetica Neue Light" panose="02000403000000020004" pitchFamily="2" charset="0"/>
                          <a:ea typeface="Helvetica Neue Light" panose="02000403000000020004" pitchFamily="2" charset="0"/>
                          <a:cs typeface="Helvetica Neue Medium" panose="02000503000000020004" pitchFamily="2" charset="0"/>
                        </a:rPr>
                        <a:t>May be a biased representation of the story.</a:t>
                      </a:r>
                      <a:endParaRPr lang="en-US" b="0" i="0" dirty="0">
                        <a:solidFill>
                          <a:schemeClr val="tx1">
                            <a:lumMod val="85000"/>
                            <a:lumOff val="15000"/>
                          </a:schemeClr>
                        </a:solidFill>
                        <a:latin typeface="Helvetica Neue Light" panose="02000403000000020004" pitchFamily="2" charset="0"/>
                        <a:ea typeface="Helvetica Neue Light" panose="02000403000000020004" pitchFamily="2" charset="0"/>
                        <a:cs typeface="Helvetica Neue Medium" panose="02000503000000020004" pitchFamily="2" charset="0"/>
                      </a:endParaRPr>
                    </a:p>
                  </a:txBody>
                  <a:tcPr>
                    <a:lnL w="12700" cap="flat" cmpd="sng" algn="ctr">
                      <a:solidFill>
                        <a:srgbClr val="1B73B9"/>
                      </a:solidFill>
                      <a:prstDash val="solid"/>
                      <a:round/>
                      <a:headEnd type="none" w="med" len="med"/>
                      <a:tailEnd type="none" w="med" len="med"/>
                    </a:lnL>
                    <a:lnR w="12700" cap="flat" cmpd="sng" algn="ctr">
                      <a:solidFill>
                        <a:srgbClr val="1B73B9"/>
                      </a:solidFill>
                      <a:prstDash val="solid"/>
                      <a:round/>
                      <a:headEnd type="none" w="med" len="med"/>
                      <a:tailEnd type="none" w="med" len="med"/>
                    </a:lnR>
                    <a:lnT w="12700" cap="flat" cmpd="sng" algn="ctr">
                      <a:solidFill>
                        <a:srgbClr val="1B73B9"/>
                      </a:solidFill>
                      <a:prstDash val="solid"/>
                      <a:round/>
                      <a:headEnd type="none" w="med" len="med"/>
                      <a:tailEnd type="none" w="med" len="med"/>
                    </a:lnT>
                    <a:lnB w="12700" cap="flat" cmpd="sng" algn="ctr">
                      <a:solidFill>
                        <a:srgbClr val="1B73B9"/>
                      </a:solidFill>
                      <a:prstDash val="solid"/>
                      <a:round/>
                      <a:headEnd type="none" w="med" len="med"/>
                      <a:tailEnd type="none" w="med" len="med"/>
                    </a:lnB>
                    <a:solidFill>
                      <a:schemeClr val="bg1"/>
                    </a:solidFill>
                  </a:tcPr>
                </a:tc>
                <a:extLst>
                  <a:ext uri="{0D108BD9-81ED-4DB2-BD59-A6C34878D82A}">
                    <a16:rowId xmlns:a16="http://schemas.microsoft.com/office/drawing/2014/main" val="2638256538"/>
                  </a:ext>
                </a:extLst>
              </a:tr>
            </a:tbl>
          </a:graphicData>
        </a:graphic>
      </p:graphicFrame>
    </p:spTree>
    <p:extLst>
      <p:ext uri="{BB962C8B-B14F-4D97-AF65-F5344CB8AC3E}">
        <p14:creationId xmlns:p14="http://schemas.microsoft.com/office/powerpoint/2010/main" val="86344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Point of View (Perspective)</a:t>
            </a:r>
            <a:endParaRPr lang="en-US" sz="4400" dirty="0"/>
          </a:p>
        </p:txBody>
      </p:sp>
      <p:sp>
        <p:nvSpPr>
          <p:cNvPr id="5" name="Title 1">
            <a:extLst>
              <a:ext uri="{FF2B5EF4-FFF2-40B4-BE49-F238E27FC236}">
                <a16:creationId xmlns:a16="http://schemas.microsoft.com/office/drawing/2014/main" id="{2F5D22FE-DD54-E44A-89A6-C02FD23FD41D}"/>
              </a:ext>
            </a:extLst>
          </p:cNvPr>
          <p:cNvSpPr txBox="1">
            <a:spLocks/>
          </p:cNvSpPr>
          <p:nvPr/>
        </p:nvSpPr>
        <p:spPr>
          <a:xfrm>
            <a:off x="1002325" y="1459523"/>
            <a:ext cx="5105398" cy="429084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200"/>
              </a:spcAft>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The position or attitude from which something or someone is observed. Everyone has a point of view. Sometimes in history one person’s or one group’s point of view is judged to be more accurate or important than other points of view. Different points of view can be misunderstood, forgotten, or intentionally left out. History can be missing “the other side of the story.”</a:t>
            </a:r>
          </a:p>
        </p:txBody>
      </p:sp>
      <p:pic>
        <p:nvPicPr>
          <p:cNvPr id="6" name="Picture 2" descr="Glasses, Reading Glasses, Spectacles">
            <a:extLst>
              <a:ext uri="{FF2B5EF4-FFF2-40B4-BE49-F238E27FC236}">
                <a16:creationId xmlns:a16="http://schemas.microsoft.com/office/drawing/2014/main" id="{4A1A94E9-0B5F-E949-9712-3D1D39D4BF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5314" y="1447800"/>
            <a:ext cx="4466086" cy="2959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833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Bias</a:t>
            </a:r>
            <a:endParaRPr lang="en-US" sz="4400" dirty="0"/>
          </a:p>
        </p:txBody>
      </p:sp>
      <p:sp>
        <p:nvSpPr>
          <p:cNvPr id="5" name="Title 1">
            <a:extLst>
              <a:ext uri="{FF2B5EF4-FFF2-40B4-BE49-F238E27FC236}">
                <a16:creationId xmlns:a16="http://schemas.microsoft.com/office/drawing/2014/main" id="{2F5D22FE-DD54-E44A-89A6-C02FD23FD41D}"/>
              </a:ext>
            </a:extLst>
          </p:cNvPr>
          <p:cNvSpPr txBox="1">
            <a:spLocks/>
          </p:cNvSpPr>
          <p:nvPr/>
        </p:nvSpPr>
        <p:spPr>
          <a:xfrm>
            <a:off x="1002325" y="1459523"/>
            <a:ext cx="4683367" cy="429084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200"/>
              </a:spcAft>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Prejudice in favor of or against one thing, person, or group compared to another. Sometimes people who observe or interpret an event in history make judgments that are based on their own biases. </a:t>
            </a:r>
          </a:p>
        </p:txBody>
      </p:sp>
      <p:pic>
        <p:nvPicPr>
          <p:cNvPr id="7" name="Picture 2" descr="Horizontal, Pan, Balance, Weigh">
            <a:extLst>
              <a:ext uri="{FF2B5EF4-FFF2-40B4-BE49-F238E27FC236}">
                <a16:creationId xmlns:a16="http://schemas.microsoft.com/office/drawing/2014/main" id="{A52839CA-B496-D54F-8ED4-2172EAA246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82" r="3" b="3"/>
          <a:stretch/>
        </p:blipFill>
        <p:spPr bwMode="auto">
          <a:xfrm>
            <a:off x="6319413" y="1274969"/>
            <a:ext cx="4683366" cy="478293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1805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emediation_x0020_Date xmlns="34fb217e-71e5-45f5-ac12-57a9bc5aa8c7">2020-03-26T07:00:00+00:00</Remediation_x0020_Date>
    <Estimated_x0020_Creation_x0020_Date xmlns="34fb217e-71e5-45f5-ac12-57a9bc5aa8c7" xsi:nil="true"/>
    <Priority xmlns="34fb217e-71e5-45f5-ac12-57a9bc5aa8c7">New</Priorit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83E95E-2D39-4B9A-A551-9DE7AC217BA2}">
  <ds:schemaRefs>
    <ds:schemaRef ds:uri="http://schemas.microsoft.com/office/2006/metadata/properties"/>
    <ds:schemaRef ds:uri="http://schemas.microsoft.com/office/infopath/2007/PartnerControls"/>
    <ds:schemaRef ds:uri="http://schemas.microsoft.com/sharepoint/v3"/>
    <ds:schemaRef ds:uri="34fb217e-71e5-45f5-ac12-57a9bc5aa8c7"/>
  </ds:schemaRefs>
</ds:datastoreItem>
</file>

<file path=customXml/itemProps2.xml><?xml version="1.0" encoding="utf-8"?>
<ds:datastoreItem xmlns:ds="http://schemas.openxmlformats.org/officeDocument/2006/customXml" ds:itemID="{E047F0B8-394D-4692-88AB-D8C041EBD4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4fb217e-71e5-45f5-ac12-57a9bc5aa8c7"/>
    <ds:schemaRef ds:uri="54031767-dd6d-417c-ab73-583408f475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43B6C5-B125-4E5F-A4C0-A96E50F985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273</TotalTime>
  <Words>559</Words>
  <Application>Microsoft Office PowerPoint</Application>
  <PresentationFormat>Widescreen</PresentationFormat>
  <Paragraphs>32</Paragraphs>
  <Slides>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Helvetica Neue</vt:lpstr>
      <vt:lpstr>Helvetica Neue Light</vt:lpstr>
      <vt:lpstr>Helvetica Neue Medium</vt:lpstr>
      <vt:lpstr>Office Theme</vt:lpstr>
      <vt:lpstr>GRADE 8 LESSON Lewis and Clark:  A Native American View</vt:lpstr>
      <vt:lpstr>Background</vt:lpstr>
      <vt:lpstr>Primary Sources</vt:lpstr>
      <vt:lpstr>Benefits and Challenges</vt:lpstr>
      <vt:lpstr>Benefits and Challenges</vt:lpstr>
      <vt:lpstr>Point of View (Perspective)</vt:lpstr>
      <vt:lpstr>Bias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Cow Creek  Umpqua Tribe</dc:title>
  <dc:creator>Valerie Brodnikova</dc:creator>
  <cp:lastModifiedBy>BELLE Jennifer * ODE</cp:lastModifiedBy>
  <cp:revision>101</cp:revision>
  <dcterms:created xsi:type="dcterms:W3CDTF">2019-04-26T16:05:13Z</dcterms:created>
  <dcterms:modified xsi:type="dcterms:W3CDTF">2023-12-27T23:09:49Z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y fmtid="{D5CDD505-2E9C-101B-9397-08002B2CF9AE}" pid="3" name="MSIP_Label_7730ea53-6f5e-4160-81a5-992a9105450a_Enabled">
    <vt:lpwstr>true</vt:lpwstr>
  </property>
  <property fmtid="{D5CDD505-2E9C-101B-9397-08002B2CF9AE}" pid="4" name="MSIP_Label_7730ea53-6f5e-4160-81a5-992a9105450a_SetDate">
    <vt:lpwstr>2023-12-27T23:08:40Z</vt:lpwstr>
  </property>
  <property fmtid="{D5CDD505-2E9C-101B-9397-08002B2CF9AE}" pid="5" name="MSIP_Label_7730ea53-6f5e-4160-81a5-992a9105450a_Method">
    <vt:lpwstr>Standard</vt:lpwstr>
  </property>
  <property fmtid="{D5CDD505-2E9C-101B-9397-08002B2CF9AE}" pid="6" name="MSIP_Label_7730ea53-6f5e-4160-81a5-992a9105450a_Name">
    <vt:lpwstr>Level 2 - Limited (Items)</vt:lpwstr>
  </property>
  <property fmtid="{D5CDD505-2E9C-101B-9397-08002B2CF9AE}" pid="7" name="MSIP_Label_7730ea53-6f5e-4160-81a5-992a9105450a_SiteId">
    <vt:lpwstr>b4f51418-b269-49a2-935a-fa54bf584fc8</vt:lpwstr>
  </property>
  <property fmtid="{D5CDD505-2E9C-101B-9397-08002B2CF9AE}" pid="8" name="MSIP_Label_7730ea53-6f5e-4160-81a5-992a9105450a_ActionId">
    <vt:lpwstr>4c8595f2-9ccc-4082-bac3-281854ed1ebc</vt:lpwstr>
  </property>
  <property fmtid="{D5CDD505-2E9C-101B-9397-08002B2CF9AE}" pid="9" name="MSIP_Label_7730ea53-6f5e-4160-81a5-992a9105450a_ContentBits">
    <vt:lpwstr>0</vt:lpwstr>
  </property>
</Properties>
</file>