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handoutMasterIdLst>
    <p:handoutMasterId r:id="rId35"/>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48" userDrawn="1">
          <p15:clr>
            <a:srgbClr val="A4A3A4"/>
          </p15:clr>
        </p15:guide>
        <p15:guide id="3" pos="7056" userDrawn="1">
          <p15:clr>
            <a:srgbClr val="A4A3A4"/>
          </p15:clr>
        </p15:guide>
        <p15:guide id="4" orient="horz" pos="1536" userDrawn="1">
          <p15:clr>
            <a:srgbClr val="A4A3A4"/>
          </p15:clr>
        </p15:guide>
        <p15:guide id="5" orient="horz" pos="312" userDrawn="1">
          <p15:clr>
            <a:srgbClr val="A4A3A4"/>
          </p15:clr>
        </p15:guide>
        <p15:guide id="6" orient="horz" pos="2664" userDrawn="1">
          <p15:clr>
            <a:srgbClr val="A4A3A4"/>
          </p15:clr>
        </p15:guide>
        <p15:guide id="7" orient="horz"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3B9"/>
    <a:srgbClr val="2C3FAB"/>
    <a:srgbClr val="587A36"/>
    <a:srgbClr val="63A49F"/>
    <a:srgbClr val="801721"/>
    <a:srgbClr val="9D3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0"/>
    <p:restoredTop sz="90068"/>
  </p:normalViewPr>
  <p:slideViewPr>
    <p:cSldViewPr snapToGrid="0" snapToObjects="1" showGuides="1">
      <p:cViewPr varScale="1">
        <p:scale>
          <a:sx n="63" d="100"/>
          <a:sy n="63" d="100"/>
        </p:scale>
        <p:origin x="58" y="110"/>
      </p:cViewPr>
      <p:guideLst>
        <p:guide pos="648"/>
        <p:guide pos="7056"/>
        <p:guide orient="horz" pos="1536"/>
        <p:guide orient="horz" pos="312"/>
        <p:guide orient="horz" pos="2664"/>
        <p:guide orient="horz" pos="3840"/>
      </p:guideLst>
    </p:cSldViewPr>
  </p:slideViewPr>
  <p:notesTextViewPr>
    <p:cViewPr>
      <p:scale>
        <a:sx n="1" d="1"/>
        <a:sy n="1" d="1"/>
      </p:scale>
      <p:origin x="0" y="0"/>
    </p:cViewPr>
  </p:notesTextViewPr>
  <p:notesViewPr>
    <p:cSldViewPr snapToGrid="0" snapToObjects="1" showGuide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382A92-59A2-E94B-B4EA-B716E7EC92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607B4F-E01A-8E48-AE41-D99831DA8168}" type="datetimeFigureOut">
              <a:rPr lang="en-US" smtClean="0"/>
              <a:t>12/27/2023</a:t>
            </a:fld>
            <a:endParaRPr lang="en-US"/>
          </a:p>
        </p:txBody>
      </p:sp>
      <p:sp>
        <p:nvSpPr>
          <p:cNvPr id="4" name="Footer Placeholder 3">
            <a:extLst>
              <a:ext uri="{FF2B5EF4-FFF2-40B4-BE49-F238E27FC236}">
                <a16:creationId xmlns:a16="http://schemas.microsoft.com/office/drawing/2014/main" id="{2204165A-990F-9844-AF2A-DD27509DE9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E7ED6E-E692-6041-9AB1-996572A88E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542280-914E-1748-9B19-DA3CE3AA6D5C}" type="slidenum">
              <a:rPr lang="en-US" smtClean="0"/>
              <a:t>‹#›</a:t>
            </a:fld>
            <a:endParaRPr lang="en-US"/>
          </a:p>
        </p:txBody>
      </p:sp>
      <p:sp>
        <p:nvSpPr>
          <p:cNvPr id="6" name="Header Placeholder 5">
            <a:extLst>
              <a:ext uri="{FF2B5EF4-FFF2-40B4-BE49-F238E27FC236}">
                <a16:creationId xmlns:a16="http://schemas.microsoft.com/office/drawing/2014/main" id="{BC620CE9-E83C-274A-9319-3CED6B8740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615811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516DC-1FBC-D842-A341-EBAE3AF8F51A}" type="datetimeFigureOut">
              <a:rPr lang="en-US" smtClean="0"/>
              <a:t>12/27/2023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A32032-1F54-7041-8EED-BD6D0B7813DA}" type="slidenum">
              <a:rPr lang="en-US" smtClean="0"/>
              <a:t>‹#›</a:t>
            </a:fld>
            <a:endParaRPr lang="en-US"/>
          </a:p>
        </p:txBody>
      </p:sp>
    </p:spTree>
    <p:extLst>
      <p:ext uri="{BB962C8B-B14F-4D97-AF65-F5344CB8AC3E}">
        <p14:creationId xmlns:p14="http://schemas.microsoft.com/office/powerpoint/2010/main" val="3256841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ritfc.org/salmon-culture/tribal-salmon-cultur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ritfc.org/salmon-culture/tribal-salmon-cultur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ritfc.org/salmon-culture/tribal-salmon-cultur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ritfc.org/salmon-culture/tribal-salmon-cultur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ritfc.org/salmon-culture/tribal-salmon-cultur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ritfc.org/salmon-culture/tribal-salmon-cultur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ritfc.org/salmon-culture/tribal-salmon-cultur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wcouncil.org/reports/columbia-river-history/indianfishi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dfw.state.or.us/species/fish/index.asp"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ritfc.org/fish-and-watersheds/columbia-river-fish-species/columbia-river-salmo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ritfc.org/fish-and-watersheds/columbia-river-fish-species/columbia-river-salmo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ckenzieriver.org/2016/10/confederated-tribes-of-siletz-indians-regain-salmon-bearing-wetlands-in-ancestral-homelan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log.nationalgeographic.org/2014/05/07/a-small-tribe-thinks-big-about-their-ocean-spac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log.nationalgeographic.org/2014/05/07/a-small-tribe-thinks-big-about-their-ocean-spac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owcreek.com/tribal-stor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olumbiariverkeeper.org/news/2016/9/tribal-fishing-tradition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klamathtribes.org/news/bring-home-the-salmo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randronde.org/press-media/tribal-announcements/our-connection-to-the-fall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deck contains quotes from tribal members or short sections of text that reference tribal members and their beliefs about the importance and role of salmon. </a:t>
            </a:r>
          </a:p>
          <a:p>
            <a:endParaRPr lang="en-US" dirty="0"/>
          </a:p>
          <a:p>
            <a:r>
              <a:rPr lang="en-US" dirty="0"/>
              <a:t>All the tribes in Oregon have a relationship with salmon, though salmon are more prominent in the lives of some tribes compared to others.</a:t>
            </a:r>
          </a:p>
        </p:txBody>
      </p:sp>
      <p:sp>
        <p:nvSpPr>
          <p:cNvPr id="4" name="Slide Number Placeholder 3"/>
          <p:cNvSpPr>
            <a:spLocks noGrp="1"/>
          </p:cNvSpPr>
          <p:nvPr>
            <p:ph type="sldNum" sz="quarter" idx="5"/>
          </p:nvPr>
        </p:nvSpPr>
        <p:spPr/>
        <p:txBody>
          <a:bodyPr/>
          <a:lstStyle/>
          <a:p>
            <a:fld id="{CAA32032-1F54-7041-8EED-BD6D0B7813DA}" type="slidenum">
              <a:rPr lang="en-US" smtClean="0"/>
              <a:t>2</a:t>
            </a:fld>
            <a:endParaRPr lang="en-US"/>
          </a:p>
        </p:txBody>
      </p:sp>
    </p:spTree>
    <p:extLst>
      <p:ext uri="{BB962C8B-B14F-4D97-AF65-F5344CB8AC3E}">
        <p14:creationId xmlns:p14="http://schemas.microsoft.com/office/powerpoint/2010/main" val="2321743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https://www.critfc.org/salmon-culture/tribal-salmon-culture/</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11</a:t>
            </a:fld>
            <a:endParaRPr lang="en-US"/>
          </a:p>
        </p:txBody>
      </p:sp>
    </p:spTree>
    <p:extLst>
      <p:ext uri="{BB962C8B-B14F-4D97-AF65-F5344CB8AC3E}">
        <p14:creationId xmlns:p14="http://schemas.microsoft.com/office/powerpoint/2010/main" val="1133945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https://www.critfc.org/salmon-culture/tribal-salmon-culture/</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12</a:t>
            </a:fld>
            <a:endParaRPr lang="en-US"/>
          </a:p>
        </p:txBody>
      </p:sp>
    </p:spTree>
    <p:extLst>
      <p:ext uri="{BB962C8B-B14F-4D97-AF65-F5344CB8AC3E}">
        <p14:creationId xmlns:p14="http://schemas.microsoft.com/office/powerpoint/2010/main" val="3311351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https://www.critfc.org/salmon-culture/tribal-salmon-culture/</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13</a:t>
            </a:fld>
            <a:endParaRPr lang="en-US"/>
          </a:p>
        </p:txBody>
      </p:sp>
    </p:spTree>
    <p:extLst>
      <p:ext uri="{BB962C8B-B14F-4D97-AF65-F5344CB8AC3E}">
        <p14:creationId xmlns:p14="http://schemas.microsoft.com/office/powerpoint/2010/main" val="903465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https://www.critfc.org/salmon-culture/tribal-salmon-culture/</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14</a:t>
            </a:fld>
            <a:endParaRPr lang="en-US"/>
          </a:p>
        </p:txBody>
      </p:sp>
    </p:spTree>
    <p:extLst>
      <p:ext uri="{BB962C8B-B14F-4D97-AF65-F5344CB8AC3E}">
        <p14:creationId xmlns:p14="http://schemas.microsoft.com/office/powerpoint/2010/main" val="472882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https://www.critfc.org/salmon-culture/tribal-salmon-culture/</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15</a:t>
            </a:fld>
            <a:endParaRPr lang="en-US"/>
          </a:p>
        </p:txBody>
      </p:sp>
    </p:spTree>
    <p:extLst>
      <p:ext uri="{BB962C8B-B14F-4D97-AF65-F5344CB8AC3E}">
        <p14:creationId xmlns:p14="http://schemas.microsoft.com/office/powerpoint/2010/main" val="1734294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https://www.critfc.org/salmon-culture/tribal-salmon-culture/</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16</a:t>
            </a:fld>
            <a:endParaRPr lang="en-US"/>
          </a:p>
        </p:txBody>
      </p:sp>
    </p:spTree>
    <p:extLst>
      <p:ext uri="{BB962C8B-B14F-4D97-AF65-F5344CB8AC3E}">
        <p14:creationId xmlns:p14="http://schemas.microsoft.com/office/powerpoint/2010/main" val="991855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https://www.critfc.org/salmon-culture/tribal-salmon-culture/</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17</a:t>
            </a:fld>
            <a:endParaRPr lang="en-US"/>
          </a:p>
        </p:txBody>
      </p:sp>
    </p:spTree>
    <p:extLst>
      <p:ext uri="{BB962C8B-B14F-4D97-AF65-F5344CB8AC3E}">
        <p14:creationId xmlns:p14="http://schemas.microsoft.com/office/powerpoint/2010/main" val="2464723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200" u="sng" kern="1200" dirty="0">
                <a:solidFill>
                  <a:schemeClr val="tx1"/>
                </a:solidFill>
                <a:effectLst/>
                <a:latin typeface="+mn-lt"/>
                <a:ea typeface="+mn-ea"/>
                <a:cs typeface="+mn-cs"/>
                <a:hlinkClick r:id="rId3"/>
              </a:rPr>
              <a:t>https://www.nwcouncil.org/reports/columbia-river-history/indianfishing</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18</a:t>
            </a:fld>
            <a:endParaRPr lang="en-US"/>
          </a:p>
        </p:txBody>
      </p:sp>
    </p:spTree>
    <p:extLst>
      <p:ext uri="{BB962C8B-B14F-4D97-AF65-F5344CB8AC3E}">
        <p14:creationId xmlns:p14="http://schemas.microsoft.com/office/powerpoint/2010/main" val="1943706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https://www.dfw.state.or.us/species/fish/index.asp</a:t>
            </a:r>
            <a:endParaRPr lang="en-US" dirty="0"/>
          </a:p>
          <a:p>
            <a:endParaRPr lang="en-US" dirty="0"/>
          </a:p>
          <a:p>
            <a:r>
              <a:rPr lang="en-US" sz="1200" b="0" i="0" kern="1200" dirty="0">
                <a:solidFill>
                  <a:schemeClr val="tx1"/>
                </a:solidFill>
                <a:effectLst/>
                <a:latin typeface="+mn-lt"/>
                <a:ea typeface="+mn-ea"/>
                <a:cs typeface="+mn-cs"/>
              </a:rPr>
              <a:t>“There are five species of salmon found in the Pacific Northwest, of which three are common to Oregon: the chinook or king, the </a:t>
            </a:r>
            <a:r>
              <a:rPr lang="en-US" sz="1200" b="0" i="0" kern="1200" dirty="0" err="1">
                <a:solidFill>
                  <a:schemeClr val="tx1"/>
                </a:solidFill>
                <a:effectLst/>
                <a:latin typeface="+mn-lt"/>
                <a:ea typeface="+mn-ea"/>
                <a:cs typeface="+mn-cs"/>
              </a:rPr>
              <a:t>coho</a:t>
            </a:r>
            <a:r>
              <a:rPr lang="en-US" sz="1200" b="0" i="0" kern="1200" dirty="0">
                <a:solidFill>
                  <a:schemeClr val="tx1"/>
                </a:solidFill>
                <a:effectLst/>
                <a:latin typeface="+mn-lt"/>
                <a:ea typeface="+mn-ea"/>
                <a:cs typeface="+mn-cs"/>
              </a:rPr>
              <a:t> or silver, and the chum or dog salmon.&amp; Neither sockeye nor pink salmon return to Oregon streams in significant numbers, although a major commercial offshore harvest of pinks occurs during alternate years as they spawn. Sockeyes migrate by the thousands up the Columbia each summer but all spawn in Washington waters. Landlocked versions of sockeye, called kokanee, thrive in many Oregon mountain lakes. With minor differences, the three Oregon inhabitants share similar life and reproductive cycles, which divide neatly into three distinct periods, freshwater, saltwater and spawning phases.”</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19</a:t>
            </a:fld>
            <a:endParaRPr lang="en-US"/>
          </a:p>
        </p:txBody>
      </p:sp>
    </p:spTree>
    <p:extLst>
      <p:ext uri="{BB962C8B-B14F-4D97-AF65-F5344CB8AC3E}">
        <p14:creationId xmlns:p14="http://schemas.microsoft.com/office/powerpoint/2010/main" val="2607863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20</a:t>
            </a:fld>
            <a:endParaRPr lang="en-US"/>
          </a:p>
        </p:txBody>
      </p:sp>
    </p:spTree>
    <p:extLst>
      <p:ext uri="{BB962C8B-B14F-4D97-AF65-F5344CB8AC3E}">
        <p14:creationId xmlns:p14="http://schemas.microsoft.com/office/powerpoint/2010/main" val="153918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a:t>
            </a:r>
          </a:p>
          <a:p>
            <a:endParaRPr lang="en-US" dirty="0"/>
          </a:p>
          <a:p>
            <a:r>
              <a:rPr lang="en-US" dirty="0"/>
              <a:t>Which tribes have a reference to salmon fishing in their tribal seal (logo)?</a:t>
            </a:r>
          </a:p>
          <a:p>
            <a:pPr marL="171450" indent="-171450">
              <a:buFont typeface="Arial" panose="020B0604020202020204" pitchFamily="34" charset="0"/>
              <a:buChar char="•"/>
            </a:pPr>
            <a:r>
              <a:rPr lang="en-US" dirty="0"/>
              <a:t>Confederated Tribes of Siletz Indians		(prominent in center)</a:t>
            </a:r>
          </a:p>
          <a:p>
            <a:pPr marL="171450" indent="-171450">
              <a:buFont typeface="Arial" panose="020B0604020202020204" pitchFamily="34" charset="0"/>
              <a:buChar char="•"/>
            </a:pPr>
            <a:r>
              <a:rPr lang="en-US" dirty="0"/>
              <a:t>The Klamath Tribes				(small image of salmon in lower  right)</a:t>
            </a:r>
          </a:p>
          <a:p>
            <a:pPr marL="171450" indent="-171450">
              <a:buFont typeface="Arial" panose="020B0604020202020204" pitchFamily="34" charset="0"/>
              <a:buChar char="•"/>
            </a:pPr>
            <a:r>
              <a:rPr lang="en-US" dirty="0"/>
              <a:t>Cow Creek Band of the Umpqua Tribe of Indians	(salmon in eagle’s clutch)</a:t>
            </a:r>
          </a:p>
          <a:p>
            <a:pPr marL="171450" indent="-171450">
              <a:buFont typeface="Arial" panose="020B0604020202020204" pitchFamily="34" charset="0"/>
              <a:buChar char="•"/>
            </a:pPr>
            <a:r>
              <a:rPr lang="en-US" dirty="0"/>
              <a:t>Coquille Indian Tribe 				(the fishing spear is used in the seal)</a:t>
            </a:r>
          </a:p>
          <a:p>
            <a:pPr marL="171450" indent="-171450">
              <a:buFont typeface="Arial" panose="020B0604020202020204" pitchFamily="34" charset="0"/>
              <a:buChar char="•"/>
            </a:pPr>
            <a:r>
              <a:rPr lang="en-US" dirty="0"/>
              <a:t>Confederated Tribes of Coos-Lower Umpqua-Siletz	(prominent in upper middle)</a:t>
            </a:r>
          </a:p>
          <a:p>
            <a:endParaRPr lang="en-US" dirty="0"/>
          </a:p>
          <a:p>
            <a:r>
              <a:rPr lang="en-US" dirty="0"/>
              <a:t>Which ones do not?</a:t>
            </a:r>
          </a:p>
          <a:p>
            <a:pPr marL="171450" indent="-171450">
              <a:buFont typeface="Arial" panose="020B0604020202020204" pitchFamily="34" charset="0"/>
              <a:buChar char="•"/>
            </a:pPr>
            <a:r>
              <a:rPr lang="en-US" dirty="0"/>
              <a:t>Confederated Tribes of the Umatilla Indian Reservation	(not used, but is a member of Columbia River Inter-Tribal Fish Commission)</a:t>
            </a:r>
          </a:p>
          <a:p>
            <a:pPr marL="171450" indent="-171450">
              <a:buFont typeface="Arial" panose="020B0604020202020204" pitchFamily="34" charset="0"/>
              <a:buChar char="•"/>
            </a:pPr>
            <a:r>
              <a:rPr lang="en-US" dirty="0"/>
              <a:t>Confederated Tribes of the Warm Springs Reservation	(not used, but is a member of Columbia River Inter-Tribal Fish Commission)</a:t>
            </a:r>
          </a:p>
          <a:p>
            <a:pPr marL="171450" indent="-171450">
              <a:buFont typeface="Arial" panose="020B0604020202020204" pitchFamily="34" charset="0"/>
              <a:buChar char="•"/>
            </a:pPr>
            <a:r>
              <a:rPr lang="en-US" dirty="0"/>
              <a:t>Confederated Tribes of Grand Ronde		(not used, </a:t>
            </a:r>
          </a:p>
          <a:p>
            <a:pPr marL="171450" indent="-171450">
              <a:buFont typeface="Arial" panose="020B0604020202020204" pitchFamily="34" charset="0"/>
              <a:buChar char="•"/>
            </a:pPr>
            <a:r>
              <a:rPr lang="en-US" dirty="0"/>
              <a:t>Burns Paiute</a:t>
            </a:r>
          </a:p>
        </p:txBody>
      </p:sp>
      <p:sp>
        <p:nvSpPr>
          <p:cNvPr id="4" name="Slide Number Placeholder 3"/>
          <p:cNvSpPr>
            <a:spLocks noGrp="1"/>
          </p:cNvSpPr>
          <p:nvPr>
            <p:ph type="sldNum" sz="quarter" idx="5"/>
          </p:nvPr>
        </p:nvSpPr>
        <p:spPr/>
        <p:txBody>
          <a:bodyPr/>
          <a:lstStyle/>
          <a:p>
            <a:fld id="{CAA32032-1F54-7041-8EED-BD6D0B7813DA}" type="slidenum">
              <a:rPr lang="en-US" smtClean="0"/>
              <a:t>3</a:t>
            </a:fld>
            <a:endParaRPr lang="en-US"/>
          </a:p>
        </p:txBody>
      </p:sp>
    </p:spTree>
    <p:extLst>
      <p:ext uri="{BB962C8B-B14F-4D97-AF65-F5344CB8AC3E}">
        <p14:creationId xmlns:p14="http://schemas.microsoft.com/office/powerpoint/2010/main" val="2737867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21</a:t>
            </a:fld>
            <a:endParaRPr lang="en-US"/>
          </a:p>
        </p:txBody>
      </p:sp>
    </p:spTree>
    <p:extLst>
      <p:ext uri="{BB962C8B-B14F-4D97-AF65-F5344CB8AC3E}">
        <p14:creationId xmlns:p14="http://schemas.microsoft.com/office/powerpoint/2010/main" val="807309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22</a:t>
            </a:fld>
            <a:endParaRPr lang="en-US"/>
          </a:p>
        </p:txBody>
      </p:sp>
    </p:spTree>
    <p:extLst>
      <p:ext uri="{BB962C8B-B14F-4D97-AF65-F5344CB8AC3E}">
        <p14:creationId xmlns:p14="http://schemas.microsoft.com/office/powerpoint/2010/main" val="2978522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23</a:t>
            </a:fld>
            <a:endParaRPr lang="en-US"/>
          </a:p>
        </p:txBody>
      </p:sp>
    </p:spTree>
    <p:extLst>
      <p:ext uri="{BB962C8B-B14F-4D97-AF65-F5344CB8AC3E}">
        <p14:creationId xmlns:p14="http://schemas.microsoft.com/office/powerpoint/2010/main" val="3851318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24</a:t>
            </a:fld>
            <a:endParaRPr lang="en-US"/>
          </a:p>
        </p:txBody>
      </p:sp>
    </p:spTree>
    <p:extLst>
      <p:ext uri="{BB962C8B-B14F-4D97-AF65-F5344CB8AC3E}">
        <p14:creationId xmlns:p14="http://schemas.microsoft.com/office/powerpoint/2010/main" val="573956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25</a:t>
            </a:fld>
            <a:endParaRPr lang="en-US"/>
          </a:p>
        </p:txBody>
      </p:sp>
    </p:spTree>
    <p:extLst>
      <p:ext uri="{BB962C8B-B14F-4D97-AF65-F5344CB8AC3E}">
        <p14:creationId xmlns:p14="http://schemas.microsoft.com/office/powerpoint/2010/main" val="1583332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26</a:t>
            </a:fld>
            <a:endParaRPr lang="en-US"/>
          </a:p>
        </p:txBody>
      </p:sp>
    </p:spTree>
    <p:extLst>
      <p:ext uri="{BB962C8B-B14F-4D97-AF65-F5344CB8AC3E}">
        <p14:creationId xmlns:p14="http://schemas.microsoft.com/office/powerpoint/2010/main" val="1399770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a:t>
            </a:r>
            <a:r>
              <a:rPr lang="en-US" dirty="0">
                <a:hlinkClick r:id="rId3"/>
              </a:rPr>
              <a:t>https://www.critfc.org/fish-and-watersheds/columbia-river-fish-species/columbia-river-salmon/</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27</a:t>
            </a:fld>
            <a:endParaRPr lang="en-US"/>
          </a:p>
        </p:txBody>
      </p:sp>
    </p:spTree>
    <p:extLst>
      <p:ext uri="{BB962C8B-B14F-4D97-AF65-F5344CB8AC3E}">
        <p14:creationId xmlns:p14="http://schemas.microsoft.com/office/powerpoint/2010/main" val="775087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a:t>
            </a:r>
            <a:r>
              <a:rPr lang="en-US" dirty="0">
                <a:hlinkClick r:id="rId3"/>
              </a:rPr>
              <a:t>https://www.critfc.org/fish-and-watersheds/columbia-river-fish-species/columbia-river-salmon/</a:t>
            </a:r>
            <a:endParaRPr lang="en-US" dirty="0"/>
          </a:p>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28</a:t>
            </a:fld>
            <a:endParaRPr lang="en-US"/>
          </a:p>
        </p:txBody>
      </p:sp>
    </p:spTree>
    <p:extLst>
      <p:ext uri="{BB962C8B-B14F-4D97-AF65-F5344CB8AC3E}">
        <p14:creationId xmlns:p14="http://schemas.microsoft.com/office/powerpoint/2010/main" val="947374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29</a:t>
            </a:fld>
            <a:endParaRPr lang="en-US"/>
          </a:p>
        </p:txBody>
      </p:sp>
    </p:spTree>
    <p:extLst>
      <p:ext uri="{BB962C8B-B14F-4D97-AF65-F5344CB8AC3E}">
        <p14:creationId xmlns:p14="http://schemas.microsoft.com/office/powerpoint/2010/main" val="4039884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https://www.mckenzieriver.org/2016/10/confederated-tribes-of-siletz-indians-regain-salmon-bearing-wetlands-in-ancestral-homeland/</a:t>
            </a:r>
            <a:endParaRPr lang="en-US" dirty="0"/>
          </a:p>
          <a:p>
            <a:r>
              <a:rPr lang="en-US" dirty="0"/>
              <a:t> </a:t>
            </a:r>
          </a:p>
        </p:txBody>
      </p:sp>
      <p:sp>
        <p:nvSpPr>
          <p:cNvPr id="4" name="Slide Number Placeholder 3"/>
          <p:cNvSpPr>
            <a:spLocks noGrp="1"/>
          </p:cNvSpPr>
          <p:nvPr>
            <p:ph type="sldNum" sz="quarter" idx="5"/>
          </p:nvPr>
        </p:nvSpPr>
        <p:spPr/>
        <p:txBody>
          <a:bodyPr/>
          <a:lstStyle/>
          <a:p>
            <a:fld id="{CAA32032-1F54-7041-8EED-BD6D0B7813DA}" type="slidenum">
              <a:rPr lang="en-US" smtClean="0"/>
              <a:t>4</a:t>
            </a:fld>
            <a:endParaRPr lang="en-US"/>
          </a:p>
        </p:txBody>
      </p:sp>
    </p:spTree>
    <p:extLst>
      <p:ext uri="{BB962C8B-B14F-4D97-AF65-F5344CB8AC3E}">
        <p14:creationId xmlns:p14="http://schemas.microsoft.com/office/powerpoint/2010/main" val="3075549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200" u="sng" kern="1200" dirty="0">
                <a:solidFill>
                  <a:schemeClr val="tx1"/>
                </a:solidFill>
                <a:effectLst/>
                <a:latin typeface="+mn-lt"/>
                <a:ea typeface="+mn-ea"/>
                <a:cs typeface="+mn-cs"/>
                <a:hlinkClick r:id="rId3"/>
              </a:rPr>
              <a:t>https://blog.nationalgeographic.org/2014/05/07/a-small-tribe-thinks-big-about-their-ocean-space/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5</a:t>
            </a:fld>
            <a:endParaRPr lang="en-US"/>
          </a:p>
        </p:txBody>
      </p:sp>
    </p:spTree>
    <p:extLst>
      <p:ext uri="{BB962C8B-B14F-4D97-AF65-F5344CB8AC3E}">
        <p14:creationId xmlns:p14="http://schemas.microsoft.com/office/powerpoint/2010/main" val="3476263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200" u="sng" kern="1200" dirty="0">
                <a:solidFill>
                  <a:schemeClr val="tx1"/>
                </a:solidFill>
                <a:effectLst/>
                <a:latin typeface="+mn-lt"/>
                <a:ea typeface="+mn-ea"/>
                <a:cs typeface="+mn-cs"/>
                <a:hlinkClick r:id="rId3"/>
              </a:rPr>
              <a:t>https://blog.nationalgeographic.org/2014/05/07/a-small-tribe-thinks-big-about-their-ocean-space/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6</a:t>
            </a:fld>
            <a:endParaRPr lang="en-US"/>
          </a:p>
        </p:txBody>
      </p:sp>
    </p:spTree>
    <p:extLst>
      <p:ext uri="{BB962C8B-B14F-4D97-AF65-F5344CB8AC3E}">
        <p14:creationId xmlns:p14="http://schemas.microsoft.com/office/powerpoint/2010/main" val="3822702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https://www.cowcreek.com/tribal-story/</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7</a:t>
            </a:fld>
            <a:endParaRPr lang="en-US"/>
          </a:p>
        </p:txBody>
      </p:sp>
    </p:spTree>
    <p:extLst>
      <p:ext uri="{BB962C8B-B14F-4D97-AF65-F5344CB8AC3E}">
        <p14:creationId xmlns:p14="http://schemas.microsoft.com/office/powerpoint/2010/main" val="736941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https://www.columbiariverkeeper.org/news/2016/9/tribal-fishing-traditions</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8</a:t>
            </a:fld>
            <a:endParaRPr lang="en-US"/>
          </a:p>
        </p:txBody>
      </p:sp>
    </p:spTree>
    <p:extLst>
      <p:ext uri="{BB962C8B-B14F-4D97-AF65-F5344CB8AC3E}">
        <p14:creationId xmlns:p14="http://schemas.microsoft.com/office/powerpoint/2010/main" val="2522252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http://klamathtribes.org/news/bring-home-the-salmon/</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9</a:t>
            </a:fld>
            <a:endParaRPr lang="en-US"/>
          </a:p>
        </p:txBody>
      </p:sp>
    </p:spTree>
    <p:extLst>
      <p:ext uri="{BB962C8B-B14F-4D97-AF65-F5344CB8AC3E}">
        <p14:creationId xmlns:p14="http://schemas.microsoft.com/office/powerpoint/2010/main" val="1436414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https://www.grandronde.org/press-media/tribal-announcements/our-connection-to-the-falls/</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10</a:t>
            </a:fld>
            <a:endParaRPr lang="en-US"/>
          </a:p>
        </p:txBody>
      </p:sp>
    </p:spTree>
    <p:extLst>
      <p:ext uri="{BB962C8B-B14F-4D97-AF65-F5344CB8AC3E}">
        <p14:creationId xmlns:p14="http://schemas.microsoft.com/office/powerpoint/2010/main" val="1527032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FC9FC1-764D-4B44-91A3-F099B13B3DA1}"/>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Tree>
    <p:extLst>
      <p:ext uri="{BB962C8B-B14F-4D97-AF65-F5344CB8AC3E}">
        <p14:creationId xmlns:p14="http://schemas.microsoft.com/office/powerpoint/2010/main" val="2746987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20DC6B-F0C6-1F4A-A6CA-E0ED4F42A45B}"/>
              </a:ext>
            </a:extLst>
          </p:cNvPr>
          <p:cNvSpPr>
            <a:spLocks noGrp="1"/>
          </p:cNvSpPr>
          <p:nvPr>
            <p:ph idx="1"/>
          </p:nvPr>
        </p:nvSpPr>
        <p:spPr>
          <a:xfrm>
            <a:off x="1004046" y="1825625"/>
            <a:ext cx="986117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465C4486-4B87-6A42-827E-8E1B5D29D0C2}"/>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Tree>
    <p:extLst>
      <p:ext uri="{BB962C8B-B14F-4D97-AF65-F5344CB8AC3E}">
        <p14:creationId xmlns:p14="http://schemas.microsoft.com/office/powerpoint/2010/main" val="2533002960"/>
      </p:ext>
    </p:extLst>
  </p:cSld>
  <p:clrMapOvr>
    <a:masterClrMapping/>
  </p:clrMapOvr>
  <p:extLst>
    <p:ext uri="{DCECCB84-F9BA-43D5-87BE-67443E8EF086}">
      <p15:sldGuideLst xmlns:p15="http://schemas.microsoft.com/office/powerpoint/2012/main">
        <p15:guide id="1" orient="horz" pos="115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2E3643-BE44-9A40-B13C-C20C0E576FAF}"/>
              </a:ext>
            </a:extLst>
          </p:cNvPr>
          <p:cNvSpPr>
            <a:spLocks noGrp="1"/>
          </p:cNvSpPr>
          <p:nvPr>
            <p:ph type="ctrTitle" hasCustomPrompt="1"/>
          </p:nvPr>
        </p:nvSpPr>
        <p:spPr>
          <a:xfrm>
            <a:off x="967946" y="2480073"/>
            <a:ext cx="9144000" cy="1655806"/>
          </a:xfrm>
          <a:prstGeom prst="rect">
            <a:avLst/>
          </a:prstGeom>
        </p:spPr>
        <p:txBody>
          <a:bodyPr lIns="0" tIns="0" rIns="0" bIns="0" anchor="t" anchorCtr="0">
            <a:noAutofit/>
          </a:bodyPr>
          <a:lstStyle>
            <a:lvl1pPr>
              <a:defRPr sz="6000">
                <a:solidFill>
                  <a:srgbClr val="1B73B9"/>
                </a:solidFill>
              </a:defRPr>
            </a:lvl1pPr>
          </a:lstStyle>
          <a:p>
            <a:pPr algn="l"/>
            <a:r>
              <a:rPr lang="en-US" dirty="0"/>
              <a:t>Title</a:t>
            </a:r>
          </a:p>
        </p:txBody>
      </p:sp>
    </p:spTree>
    <p:extLst>
      <p:ext uri="{BB962C8B-B14F-4D97-AF65-F5344CB8AC3E}">
        <p14:creationId xmlns:p14="http://schemas.microsoft.com/office/powerpoint/2010/main" val="417746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
        <p:nvSpPr>
          <p:cNvPr id="8" name="Title 1">
            <a:extLst>
              <a:ext uri="{FF2B5EF4-FFF2-40B4-BE49-F238E27FC236}">
                <a16:creationId xmlns:a16="http://schemas.microsoft.com/office/drawing/2014/main" id="{5D147E33-80AE-2A44-A5B1-C8FFCCA49685}"/>
              </a:ext>
            </a:extLst>
          </p:cNvPr>
          <p:cNvSpPr txBox="1">
            <a:spLocks/>
          </p:cNvSpPr>
          <p:nvPr userDrawn="1"/>
        </p:nvSpPr>
        <p:spPr>
          <a:xfrm>
            <a:off x="1004046" y="2400300"/>
            <a:ext cx="9484660" cy="320537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pP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l"/>
            <a:endPar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l"/>
            <a:endPar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484616802"/>
      </p:ext>
    </p:extLst>
  </p:cSld>
  <p:clrMapOvr>
    <a:masterClrMapping/>
  </p:clrMapOvr>
  <p:extLst>
    <p:ext uri="{DCECCB84-F9BA-43D5-87BE-67443E8EF086}">
      <p15:sldGuideLst xmlns:p15="http://schemas.microsoft.com/office/powerpoint/2012/main">
        <p15:guide id="1" orient="horz" pos="151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
        <p:nvSpPr>
          <p:cNvPr id="4" name="Title 1">
            <a:extLst>
              <a:ext uri="{FF2B5EF4-FFF2-40B4-BE49-F238E27FC236}">
                <a16:creationId xmlns:a16="http://schemas.microsoft.com/office/drawing/2014/main" id="{60B204CB-F132-9845-8A82-AE290FD8A871}"/>
              </a:ext>
            </a:extLst>
          </p:cNvPr>
          <p:cNvSpPr txBox="1">
            <a:spLocks/>
          </p:cNvSpPr>
          <p:nvPr userDrawn="1"/>
        </p:nvSpPr>
        <p:spPr>
          <a:xfrm>
            <a:off x="1004046" y="2401824"/>
            <a:ext cx="9292893" cy="3791448"/>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marL="457200" indent="-457200" algn="l">
              <a:lnSpc>
                <a:spcPct val="100000"/>
              </a:lnSpc>
              <a:spcAft>
                <a:spcPts val="1200"/>
              </a:spcAft>
              <a:buFont typeface="Arial" panose="020B0604020202020204" pitchFamily="34" charset="0"/>
              <a:buChar char="•"/>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p:txBody>
      </p:sp>
    </p:spTree>
    <p:extLst>
      <p:ext uri="{BB962C8B-B14F-4D97-AF65-F5344CB8AC3E}">
        <p14:creationId xmlns:p14="http://schemas.microsoft.com/office/powerpoint/2010/main" val="2155880779"/>
      </p:ext>
    </p:extLst>
  </p:cSld>
  <p:clrMapOvr>
    <a:masterClrMapping/>
  </p:clrMapOvr>
  <p:extLst>
    <p:ext uri="{DCECCB84-F9BA-43D5-87BE-67443E8EF086}">
      <p15:sldGuideLst xmlns:p15="http://schemas.microsoft.com/office/powerpoint/2012/main">
        <p15:guide id="1" orient="horz" pos="1512">
          <p15:clr>
            <a:srgbClr val="FBAE40"/>
          </p15:clr>
        </p15:guide>
        <p15:guide id="2" orient="horz" pos="312">
          <p15:clr>
            <a:srgbClr val="FBAE40"/>
          </p15:clr>
        </p15:guide>
        <p15:guide id="3" pos="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223E14-6CE7-BF4E-AAD5-05A4122466C2}"/>
              </a:ext>
            </a:extLst>
          </p:cNvPr>
          <p:cNvSpPr>
            <a:spLocks noGrp="1"/>
          </p:cNvSpPr>
          <p:nvPr>
            <p:ph type="ctrTitle" hasCustomPrompt="1"/>
          </p:nvPr>
        </p:nvSpPr>
        <p:spPr>
          <a:xfrm>
            <a:off x="4512364" y="495300"/>
            <a:ext cx="6689036" cy="1474177"/>
          </a:xfrm>
        </p:spPr>
        <p:txBody>
          <a:bodyPr lIns="0" tIns="0" rIns="0" bIns="0" anchor="t" anchorCtr="0">
            <a:noAutofit/>
          </a:bodyPr>
          <a:lstStyle/>
          <a:p>
            <a:pPr algn="r"/>
            <a:r>
              <a:rPr lang="en-US" sz="4400" dirty="0"/>
              <a:t>Header goes here</a:t>
            </a:r>
          </a:p>
        </p:txBody>
      </p:sp>
      <p:sp>
        <p:nvSpPr>
          <p:cNvPr id="8" name="Title 1">
            <a:extLst>
              <a:ext uri="{FF2B5EF4-FFF2-40B4-BE49-F238E27FC236}">
                <a16:creationId xmlns:a16="http://schemas.microsoft.com/office/drawing/2014/main" id="{0B522221-339B-1A4B-B612-71A1CA43D774}"/>
              </a:ext>
            </a:extLst>
          </p:cNvPr>
          <p:cNvSpPr txBox="1">
            <a:spLocks/>
          </p:cNvSpPr>
          <p:nvPr userDrawn="1"/>
        </p:nvSpPr>
        <p:spPr>
          <a:xfrm>
            <a:off x="4651513" y="2400300"/>
            <a:ext cx="6549887" cy="3722203"/>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r">
              <a:lnSpc>
                <a:spcPct val="110000"/>
              </a:lnSpc>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r"/>
            <a:endPar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r"/>
            <a:endPar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9" name="Picture 8">
            <a:extLst>
              <a:ext uri="{FF2B5EF4-FFF2-40B4-BE49-F238E27FC236}">
                <a16:creationId xmlns:a16="http://schemas.microsoft.com/office/drawing/2014/main" id="{1860A9AE-8C6D-D74D-BB8E-0FA4DA9CB2FF}"/>
              </a:ext>
            </a:extLst>
          </p:cNvPr>
          <p:cNvPicPr>
            <a:picLocks noChangeAspect="1"/>
          </p:cNvPicPr>
          <p:nvPr userDrawn="1"/>
        </p:nvPicPr>
        <p:blipFill rotWithShape="1">
          <a:blip r:embed="rId2"/>
          <a:srcRect l="30663" r="28923"/>
          <a:stretch/>
        </p:blipFill>
        <p:spPr>
          <a:xfrm>
            <a:off x="-139148" y="-30370"/>
            <a:ext cx="4194314" cy="6918739"/>
          </a:xfrm>
          <a:prstGeom prst="rect">
            <a:avLst/>
          </a:prstGeom>
        </p:spPr>
      </p:pic>
    </p:spTree>
    <p:extLst>
      <p:ext uri="{BB962C8B-B14F-4D97-AF65-F5344CB8AC3E}">
        <p14:creationId xmlns:p14="http://schemas.microsoft.com/office/powerpoint/2010/main" val="225349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63A49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522803-E98B-6C4E-8362-A40CA90B27AC}"/>
              </a:ext>
            </a:extLst>
          </p:cNvPr>
          <p:cNvSpPr>
            <a:spLocks noGrp="1"/>
          </p:cNvSpPr>
          <p:nvPr>
            <p:ph type="ctrTitle" hasCustomPrompt="1"/>
          </p:nvPr>
        </p:nvSpPr>
        <p:spPr>
          <a:xfrm>
            <a:off x="990600" y="2400300"/>
            <a:ext cx="7855226" cy="2117912"/>
          </a:xfrm>
        </p:spPr>
        <p:txBody>
          <a:bodyPr lIns="0" tIns="0" rIns="0" bIns="0" anchor="t" anchorCtr="0">
            <a:noAutofit/>
          </a:bodyPr>
          <a:lstStyle/>
          <a:p>
            <a:pPr algn="l"/>
            <a:r>
              <a:rPr lang="en-US" sz="4800" dirty="0">
                <a:solidFill>
                  <a:schemeClr val="bg1"/>
                </a:solidFill>
              </a:rPr>
              <a:t>Divider section header goes here</a:t>
            </a:r>
          </a:p>
        </p:txBody>
      </p:sp>
      <p:cxnSp>
        <p:nvCxnSpPr>
          <p:cNvPr id="4" name="Straight Connector 3">
            <a:extLst>
              <a:ext uri="{FF2B5EF4-FFF2-40B4-BE49-F238E27FC236}">
                <a16:creationId xmlns:a16="http://schemas.microsoft.com/office/drawing/2014/main" id="{4D94EE6C-309C-8241-9796-B41E3B97EEF1}"/>
              </a:ext>
            </a:extLst>
          </p:cNvPr>
          <p:cNvCxnSpPr>
            <a:cxnSpLocks/>
          </p:cNvCxnSpPr>
          <p:nvPr userDrawn="1"/>
        </p:nvCxnSpPr>
        <p:spPr>
          <a:xfrm>
            <a:off x="990600" y="2163233"/>
            <a:ext cx="1196009"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076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63A49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6B578-CF4B-DF47-9B27-E182C9A375C3}"/>
              </a:ext>
            </a:extLst>
          </p:cNvPr>
          <p:cNvPicPr>
            <a:picLocks noChangeAspect="1"/>
          </p:cNvPicPr>
          <p:nvPr userDrawn="1"/>
        </p:nvPicPr>
        <p:blipFill rotWithShape="1">
          <a:blip r:embed="rId2"/>
          <a:srcRect l="-143" t="2970" r="277" b="12298"/>
          <a:stretch/>
        </p:blipFill>
        <p:spPr>
          <a:xfrm>
            <a:off x="-111370" y="-82062"/>
            <a:ext cx="12414739" cy="7022124"/>
          </a:xfrm>
          <a:prstGeom prst="rect">
            <a:avLst/>
          </a:prstGeom>
        </p:spPr>
      </p:pic>
      <p:sp>
        <p:nvSpPr>
          <p:cNvPr id="6" name="Title 1">
            <a:extLst>
              <a:ext uri="{FF2B5EF4-FFF2-40B4-BE49-F238E27FC236}">
                <a16:creationId xmlns:a16="http://schemas.microsoft.com/office/drawing/2014/main" id="{E5F2B2CA-92F2-FC42-B600-734D92EFDAF3}"/>
              </a:ext>
            </a:extLst>
          </p:cNvPr>
          <p:cNvSpPr>
            <a:spLocks noGrp="1"/>
          </p:cNvSpPr>
          <p:nvPr>
            <p:ph type="ctrTitle"/>
          </p:nvPr>
        </p:nvSpPr>
        <p:spPr>
          <a:xfrm>
            <a:off x="990600" y="495300"/>
            <a:ext cx="9861176" cy="1286608"/>
          </a:xfrm>
        </p:spPr>
        <p:txBody>
          <a:bodyPr lIns="0" tIns="0" rIns="0" bIns="0" anchor="t" anchorCtr="0">
            <a:noAutofit/>
          </a:bodyPr>
          <a:lstStyle/>
          <a:p>
            <a:pPr algn="l"/>
            <a:r>
              <a:rPr lang="en-US" sz="4400" dirty="0">
                <a:solidFill>
                  <a:schemeClr val="bg1"/>
                </a:solidFill>
              </a:rPr>
              <a:t>Header goes here</a:t>
            </a:r>
          </a:p>
        </p:txBody>
      </p:sp>
    </p:spTree>
    <p:extLst>
      <p:ext uri="{BB962C8B-B14F-4D97-AF65-F5344CB8AC3E}">
        <p14:creationId xmlns:p14="http://schemas.microsoft.com/office/powerpoint/2010/main" val="4167526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D87286-3C60-194F-A3FA-589D786D1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D821537-F67A-AD4B-961C-8E36928C0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710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5" r:id="rId7"/>
    <p:sldLayoutId id="2147483661" r:id="rId8"/>
  </p:sldLayoutIdLst>
  <p:txStyles>
    <p:titleStyle>
      <a:lvl1pPr algn="l" defTabSz="914400" rtl="0" eaLnBrk="1" latinLnBrk="0" hangingPunct="1">
        <a:lnSpc>
          <a:spcPct val="90000"/>
        </a:lnSpc>
        <a:spcBef>
          <a:spcPct val="0"/>
        </a:spcBef>
        <a:buNone/>
        <a:defRPr sz="4400" b="0" i="0" kern="1200">
          <a:solidFill>
            <a:srgbClr val="1B73B9"/>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hyperlink" Target="http://commons.wikimedia.org/wiki/file:salmon_01_alt.jpg" TargetMode="External"/><Relationship Id="rId4" Type="http://schemas.microsoft.com/office/2007/relationships/hdphoto" Target="../media/hdphoto2.wdp"/><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salmon_01_alt.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1.jp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Columbia_Basi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https://creativecommons.org/licenses/by-nc/3.0/" TargetMode="External"/><Relationship Id="rId4" Type="http://schemas.openxmlformats.org/officeDocument/2006/relationships/hyperlink" Target="https://editions.lib.umn.edu/openrivers/article/c-ing-the-river/"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www.chem1.com/acad/webtext/energetics/CE-1.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hyperlink" Target="https://creativecommons.org/licenses/by-sa/3.0/"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commons.wikimedia.org/wiki/file:grand_coulee_dam.jpg" TargetMode="External"/><Relationship Id="rId5" Type="http://schemas.openxmlformats.org/officeDocument/2006/relationships/image" Target="../media/image27.jpg"/><Relationship Id="rId4" Type="http://schemas.openxmlformats.org/officeDocument/2006/relationships/hyperlink" Target="https://en.wikipedia.org/wiki/John_Day_Da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commons.wikimedia.org/wiki/File:John_Day_Dam_fish_ladder.jpg" TargetMode="External"/><Relationship Id="rId5" Type="http://schemas.openxmlformats.org/officeDocument/2006/relationships/image" Target="../media/image29.jpg"/><Relationship Id="rId4" Type="http://schemas.openxmlformats.org/officeDocument/2006/relationships/hyperlink" Target="https://flickr.com/photos/wwworks/2688126428"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hyperlink" Target="https://en.wikipedia.org/wiki/Wildwood_Recreation_Site" TargetMode="External"/><Relationship Id="rId3" Type="http://schemas.openxmlformats.org/officeDocument/2006/relationships/image" Target="../media/image32.jpg"/><Relationship Id="rId7"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reflectionsfromthefence.blogspot.com/2015/06/bonneville-fish-hatchery-oregon-fish.html" TargetMode="External"/><Relationship Id="rId5" Type="http://schemas.openxmlformats.org/officeDocument/2006/relationships/image" Target="../media/image33.jpg"/><Relationship Id="rId4" Type="http://schemas.openxmlformats.org/officeDocument/2006/relationships/hyperlink" Target="http://flickr.com/photos/wwworks/2686811946"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990600" y="2400300"/>
            <a:ext cx="10210800" cy="1456997"/>
          </a:xfrm>
        </p:spPr>
        <p:txBody>
          <a:bodyPr lIns="0" tIns="0" rIns="0" bIns="0" anchor="t" anchorCtr="0">
            <a:noAutofit/>
          </a:bodyPr>
          <a:lstStyle/>
          <a:p>
            <a:r>
              <a:rPr lang="en-US" sz="2400" b="1" dirty="0">
                <a:solidFill>
                  <a:srgbClr val="63A49F"/>
                </a:solidFill>
                <a:latin typeface="Helvetica Neue" panose="02000503000000020004" pitchFamily="2" charset="0"/>
                <a:ea typeface="Helvetica Neue" panose="02000503000000020004" pitchFamily="2" charset="0"/>
                <a:cs typeface="Helvetica Neue" panose="02000503000000020004" pitchFamily="2" charset="0"/>
              </a:rPr>
              <a:t>GRADE 4 LESSON</a:t>
            </a:r>
            <a:br>
              <a:rPr lang="en-US" sz="7200" dirty="0">
                <a:latin typeface="Helvetica Neue" panose="02000503000000020004" pitchFamily="2" charset="0"/>
                <a:ea typeface="Helvetica Neue" panose="02000503000000020004" pitchFamily="2" charset="0"/>
                <a:cs typeface="Helvetica Neue" panose="02000503000000020004" pitchFamily="2" charset="0"/>
              </a:rPr>
            </a:br>
            <a:r>
              <a:rPr lang="en-US" sz="7200" b="1" dirty="0">
                <a:latin typeface="Helvetica Neue" panose="02000503000000020004" pitchFamily="2" charset="0"/>
                <a:ea typeface="Helvetica Neue" panose="02000503000000020004" pitchFamily="2" charset="0"/>
                <a:cs typeface="Helvetica Neue" panose="02000503000000020004" pitchFamily="2" charset="0"/>
              </a:rPr>
              <a:t>Salmon People</a:t>
            </a:r>
          </a:p>
        </p:txBody>
      </p:sp>
      <p:pic>
        <p:nvPicPr>
          <p:cNvPr id="4" name="Picture 3" title="&quot;&quot;">
            <a:extLst>
              <a:ext uri="{FF2B5EF4-FFF2-40B4-BE49-F238E27FC236}">
                <a16:creationId xmlns:a16="http://schemas.microsoft.com/office/drawing/2014/main" id="{68A6AA26-350A-6A4A-8D10-F53251478D04}"/>
              </a:ext>
            </a:extLst>
          </p:cNvPr>
          <p:cNvPicPr>
            <a:picLocks noChangeAspect="1"/>
          </p:cNvPicPr>
          <p:nvPr/>
        </p:nvPicPr>
        <p:blipFill>
          <a:blip r:embed="rId2"/>
          <a:stretch>
            <a:fillRect/>
          </a:stretch>
        </p:blipFill>
        <p:spPr>
          <a:xfrm>
            <a:off x="0" y="5164120"/>
            <a:ext cx="12192000" cy="1693880"/>
          </a:xfrm>
          <a:prstGeom prst="rect">
            <a:avLst/>
          </a:prstGeom>
        </p:spPr>
      </p:pic>
    </p:spTree>
    <p:extLst>
      <p:ext uri="{BB962C8B-B14F-4D97-AF65-F5344CB8AC3E}">
        <p14:creationId xmlns:p14="http://schemas.microsoft.com/office/powerpoint/2010/main" val="2465692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7292789" cy="990601"/>
          </a:xfrm>
        </p:spPr>
        <p:txBody>
          <a:bodyPr lIns="0" tIns="0" rIns="0" bIns="0" anchor="t" anchorCtr="0">
            <a:noAutofit/>
          </a:bodyPr>
          <a:lstStyle/>
          <a:p>
            <a:r>
              <a:rPr lang="en-US" dirty="0"/>
              <a:t>The Confederated Tribes </a:t>
            </a:r>
            <a:br>
              <a:rPr lang="en-US" dirty="0"/>
            </a:br>
            <a:r>
              <a:rPr lang="en-US" dirty="0"/>
              <a:t>of Grand Ronde </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004047" y="2400299"/>
            <a:ext cx="7571241" cy="3695701"/>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In 2018 the Confederated Tribes of Grand Ronde (CTGR) received a permit from the Oregon Department of State Lands to construct a fishing platform on state lands at Willamette Falls. The scaffold allows the CTGR to safely harvest ceremonial fish at Willamette Falls at the time of year when our ancestors historically took the first fish from the Falls. The Tribe has taken ceremonial fish at the falls for the past three years [since 2016].</a:t>
            </a:r>
          </a:p>
        </p:txBody>
      </p:sp>
      <p:pic>
        <p:nvPicPr>
          <p:cNvPr id="7" name="Picture 6" title="&quot;&quot;">
            <a:extLst>
              <a:ext uri="{FF2B5EF4-FFF2-40B4-BE49-F238E27FC236}">
                <a16:creationId xmlns:a16="http://schemas.microsoft.com/office/drawing/2014/main" id="{1C33E67F-47D8-644C-B384-02223C0E3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5601" y="495300"/>
            <a:ext cx="1255799" cy="1953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752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656233"/>
          </a:xfrm>
        </p:spPr>
        <p:txBody>
          <a:bodyPr lIns="0" tIns="0" rIns="0" bIns="0" anchor="t" anchorCtr="0">
            <a:noAutofit/>
          </a:bodyPr>
          <a:lstStyle/>
          <a:p>
            <a:r>
              <a:rPr lang="en-US" dirty="0"/>
              <a:t>Columbia River Inter-Tribal Fish Commission</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2698414" y="2312147"/>
            <a:ext cx="6768277" cy="113030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Salmon play an integral part of tribal religion, culture, and physical sustenance. </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2160489" y="4789020"/>
            <a:ext cx="1954306" cy="1306980"/>
          </a:xfrm>
          <a:prstGeom prst="rect">
            <a:avLst/>
          </a:prstGeom>
        </p:spPr>
      </p:pic>
      <p:pic>
        <p:nvPicPr>
          <p:cNvPr id="9" name="Picture 2" title="&quot;&quot;">
            <a:extLst>
              <a:ext uri="{FF2B5EF4-FFF2-40B4-BE49-F238E27FC236}">
                <a16:creationId xmlns:a16="http://schemas.microsoft.com/office/drawing/2014/main" id="{7AF187CC-10AF-C740-9E3C-746BC0E18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4590" y="4464422"/>
            <a:ext cx="1830835" cy="182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6"/>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6"/>
          <a:stretch>
            <a:fillRect/>
          </a:stretch>
        </p:blipFill>
        <p:spPr>
          <a:xfrm rot="10800000">
            <a:off x="10282593" y="2151533"/>
            <a:ext cx="1060399" cy="916267"/>
          </a:xfrm>
          <a:prstGeom prst="rect">
            <a:avLst/>
          </a:prstGeom>
        </p:spPr>
      </p:pic>
      <p:pic>
        <p:nvPicPr>
          <p:cNvPr id="11" name="Picture 10" descr="A close up of a sign&#10;&#10;Description automatically generated">
            <a:extLst>
              <a:ext uri="{FF2B5EF4-FFF2-40B4-BE49-F238E27FC236}">
                <a16:creationId xmlns:a16="http://schemas.microsoft.com/office/drawing/2014/main" id="{26E90A80-68A2-5742-A131-C94987001D99}"/>
              </a:ext>
            </a:extLst>
          </p:cNvPr>
          <p:cNvPicPr>
            <a:picLocks noChangeAspect="1"/>
          </p:cNvPicPr>
          <p:nvPr/>
        </p:nvPicPr>
        <p:blipFill>
          <a:blip r:embed="rId7"/>
          <a:stretch>
            <a:fillRect/>
          </a:stretch>
        </p:blipFill>
        <p:spPr>
          <a:xfrm>
            <a:off x="5281669" y="4789020"/>
            <a:ext cx="1806046" cy="1377110"/>
          </a:xfrm>
          <a:prstGeom prst="rect">
            <a:avLst/>
          </a:prstGeom>
        </p:spPr>
      </p:pic>
    </p:spTree>
    <p:extLst>
      <p:ext uri="{BB962C8B-B14F-4D97-AF65-F5344CB8AC3E}">
        <p14:creationId xmlns:p14="http://schemas.microsoft.com/office/powerpoint/2010/main" val="3309339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656233"/>
          </a:xfrm>
        </p:spPr>
        <p:txBody>
          <a:bodyPr lIns="0" tIns="0" rIns="0" bIns="0" anchor="t" anchorCtr="0">
            <a:noAutofit/>
          </a:bodyPr>
          <a:lstStyle/>
          <a:p>
            <a:r>
              <a:rPr lang="en-US" dirty="0"/>
              <a:t>Columbia River Inter-Tribal Fish Commission</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2402615" y="2313831"/>
            <a:ext cx="7346501" cy="2150592"/>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Salmon are part of our spiritual and cultural identity. Over a dozen longhouses and churches on the reservations and in ceded areas still use salmon for their religious services.</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2160489" y="4789020"/>
            <a:ext cx="1954306" cy="1306980"/>
          </a:xfrm>
          <a:prstGeom prst="rect">
            <a:avLst/>
          </a:prstGeom>
        </p:spPr>
      </p:pic>
      <p:pic>
        <p:nvPicPr>
          <p:cNvPr id="9" name="Picture 2" title="&quot;&quot;">
            <a:extLst>
              <a:ext uri="{FF2B5EF4-FFF2-40B4-BE49-F238E27FC236}">
                <a16:creationId xmlns:a16="http://schemas.microsoft.com/office/drawing/2014/main" id="{7AF187CC-10AF-C740-9E3C-746BC0E18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4590" y="4464422"/>
            <a:ext cx="1830835" cy="182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6"/>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6"/>
          <a:stretch>
            <a:fillRect/>
          </a:stretch>
        </p:blipFill>
        <p:spPr>
          <a:xfrm rot="10800000">
            <a:off x="10282593" y="2151533"/>
            <a:ext cx="1060399" cy="916267"/>
          </a:xfrm>
          <a:prstGeom prst="rect">
            <a:avLst/>
          </a:prstGeom>
        </p:spPr>
      </p:pic>
      <p:pic>
        <p:nvPicPr>
          <p:cNvPr id="11" name="Picture 10" descr="A close up of a sign&#10;&#10;Description automatically generated">
            <a:extLst>
              <a:ext uri="{FF2B5EF4-FFF2-40B4-BE49-F238E27FC236}">
                <a16:creationId xmlns:a16="http://schemas.microsoft.com/office/drawing/2014/main" id="{6659055C-E83D-4942-BB64-5BB504278043}"/>
              </a:ext>
            </a:extLst>
          </p:cNvPr>
          <p:cNvPicPr>
            <a:picLocks noChangeAspect="1"/>
          </p:cNvPicPr>
          <p:nvPr/>
        </p:nvPicPr>
        <p:blipFill>
          <a:blip r:embed="rId7"/>
          <a:stretch>
            <a:fillRect/>
          </a:stretch>
        </p:blipFill>
        <p:spPr>
          <a:xfrm>
            <a:off x="5281669" y="4789020"/>
            <a:ext cx="1806046" cy="1377110"/>
          </a:xfrm>
          <a:prstGeom prst="rect">
            <a:avLst/>
          </a:prstGeom>
        </p:spPr>
      </p:pic>
    </p:spTree>
    <p:extLst>
      <p:ext uri="{BB962C8B-B14F-4D97-AF65-F5344CB8AC3E}">
        <p14:creationId xmlns:p14="http://schemas.microsoft.com/office/powerpoint/2010/main" val="580563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656233"/>
          </a:xfrm>
        </p:spPr>
        <p:txBody>
          <a:bodyPr lIns="0" tIns="0" rIns="0" bIns="0" anchor="t" anchorCtr="0">
            <a:noAutofit/>
          </a:bodyPr>
          <a:lstStyle/>
          <a:p>
            <a:r>
              <a:rPr lang="en-US" dirty="0"/>
              <a:t>Columbia River Inter-Tribal Fish Commission</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2402615" y="2313831"/>
            <a:ext cx="7346501" cy="130698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The annual salmon return and its celebration by the tribes assure the renewal and continuation of human and all other life.</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2160489" y="4789020"/>
            <a:ext cx="1954306" cy="1306980"/>
          </a:xfrm>
          <a:prstGeom prst="rect">
            <a:avLst/>
          </a:prstGeom>
        </p:spPr>
      </p:pic>
      <p:pic>
        <p:nvPicPr>
          <p:cNvPr id="9" name="Picture 2" title="&quot;&quot;">
            <a:extLst>
              <a:ext uri="{FF2B5EF4-FFF2-40B4-BE49-F238E27FC236}">
                <a16:creationId xmlns:a16="http://schemas.microsoft.com/office/drawing/2014/main" id="{7AF187CC-10AF-C740-9E3C-746BC0E18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4590" y="4464422"/>
            <a:ext cx="1830835" cy="182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6"/>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6"/>
          <a:stretch>
            <a:fillRect/>
          </a:stretch>
        </p:blipFill>
        <p:spPr>
          <a:xfrm rot="10800000">
            <a:off x="10282593" y="2151533"/>
            <a:ext cx="1060399" cy="916267"/>
          </a:xfrm>
          <a:prstGeom prst="rect">
            <a:avLst/>
          </a:prstGeom>
        </p:spPr>
      </p:pic>
      <p:pic>
        <p:nvPicPr>
          <p:cNvPr id="11" name="Picture 10" descr="A close up of a sign&#10;&#10;Description automatically generated">
            <a:extLst>
              <a:ext uri="{FF2B5EF4-FFF2-40B4-BE49-F238E27FC236}">
                <a16:creationId xmlns:a16="http://schemas.microsoft.com/office/drawing/2014/main" id="{78BE72F8-1B2E-F740-8999-0633A435FB10}"/>
              </a:ext>
            </a:extLst>
          </p:cNvPr>
          <p:cNvPicPr>
            <a:picLocks noChangeAspect="1"/>
          </p:cNvPicPr>
          <p:nvPr/>
        </p:nvPicPr>
        <p:blipFill>
          <a:blip r:embed="rId7"/>
          <a:stretch>
            <a:fillRect/>
          </a:stretch>
        </p:blipFill>
        <p:spPr>
          <a:xfrm>
            <a:off x="5281669" y="4789020"/>
            <a:ext cx="1806046" cy="1377110"/>
          </a:xfrm>
          <a:prstGeom prst="rect">
            <a:avLst/>
          </a:prstGeom>
        </p:spPr>
      </p:pic>
    </p:spTree>
    <p:extLst>
      <p:ext uri="{BB962C8B-B14F-4D97-AF65-F5344CB8AC3E}">
        <p14:creationId xmlns:p14="http://schemas.microsoft.com/office/powerpoint/2010/main" val="3282799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656233"/>
          </a:xfrm>
        </p:spPr>
        <p:txBody>
          <a:bodyPr lIns="0" tIns="0" rIns="0" bIns="0" anchor="t" anchorCtr="0">
            <a:noAutofit/>
          </a:bodyPr>
          <a:lstStyle/>
          <a:p>
            <a:r>
              <a:rPr lang="en-US" dirty="0"/>
              <a:t>Columbia River Inter-Tribal Fish Commission</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3060635" y="2316448"/>
            <a:ext cx="6109372" cy="130698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Historically, we were wealthy peoples because of a flourishing trade economy based on salmon.</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2160489" y="4789020"/>
            <a:ext cx="1954306" cy="1306980"/>
          </a:xfrm>
          <a:prstGeom prst="rect">
            <a:avLst/>
          </a:prstGeom>
        </p:spPr>
      </p:pic>
      <p:pic>
        <p:nvPicPr>
          <p:cNvPr id="9" name="Picture 2" title="&quot;&quot;">
            <a:extLst>
              <a:ext uri="{FF2B5EF4-FFF2-40B4-BE49-F238E27FC236}">
                <a16:creationId xmlns:a16="http://schemas.microsoft.com/office/drawing/2014/main" id="{7AF187CC-10AF-C740-9E3C-746BC0E18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4590" y="4464422"/>
            <a:ext cx="1830835" cy="182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6"/>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6"/>
          <a:stretch>
            <a:fillRect/>
          </a:stretch>
        </p:blipFill>
        <p:spPr>
          <a:xfrm rot="10800000">
            <a:off x="10282593" y="2151533"/>
            <a:ext cx="1060399" cy="916267"/>
          </a:xfrm>
          <a:prstGeom prst="rect">
            <a:avLst/>
          </a:prstGeom>
        </p:spPr>
      </p:pic>
      <p:pic>
        <p:nvPicPr>
          <p:cNvPr id="11" name="Picture 10" descr="A close up of a sign&#10;&#10;Description automatically generated">
            <a:extLst>
              <a:ext uri="{FF2B5EF4-FFF2-40B4-BE49-F238E27FC236}">
                <a16:creationId xmlns:a16="http://schemas.microsoft.com/office/drawing/2014/main" id="{BD1EC484-EF54-AC48-AFCE-45426B179948}"/>
              </a:ext>
            </a:extLst>
          </p:cNvPr>
          <p:cNvPicPr>
            <a:picLocks noChangeAspect="1"/>
          </p:cNvPicPr>
          <p:nvPr/>
        </p:nvPicPr>
        <p:blipFill>
          <a:blip r:embed="rId7"/>
          <a:stretch>
            <a:fillRect/>
          </a:stretch>
        </p:blipFill>
        <p:spPr>
          <a:xfrm>
            <a:off x="5281669" y="4789020"/>
            <a:ext cx="1806046" cy="1377110"/>
          </a:xfrm>
          <a:prstGeom prst="rect">
            <a:avLst/>
          </a:prstGeom>
        </p:spPr>
      </p:pic>
    </p:spTree>
    <p:extLst>
      <p:ext uri="{BB962C8B-B14F-4D97-AF65-F5344CB8AC3E}">
        <p14:creationId xmlns:p14="http://schemas.microsoft.com/office/powerpoint/2010/main" val="1415332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656233"/>
          </a:xfrm>
        </p:spPr>
        <p:txBody>
          <a:bodyPr lIns="0" tIns="0" rIns="0" bIns="0" anchor="t" anchorCtr="0">
            <a:noAutofit/>
          </a:bodyPr>
          <a:lstStyle/>
          <a:p>
            <a:r>
              <a:rPr lang="en-US" dirty="0"/>
              <a:t>Columbia River Inter-Tribal Fish Commission</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2584152" y="2315008"/>
            <a:ext cx="7126941" cy="1827788"/>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Salmon and the rivers they use are part of our sense of place. The Creator put us here where the salmon return. We are obliged to remain and to protect this place.</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2160489" y="4789020"/>
            <a:ext cx="1954306" cy="1306980"/>
          </a:xfrm>
          <a:prstGeom prst="rect">
            <a:avLst/>
          </a:prstGeom>
        </p:spPr>
      </p:pic>
      <p:pic>
        <p:nvPicPr>
          <p:cNvPr id="9" name="Picture 2" title="&quot;&quot;">
            <a:extLst>
              <a:ext uri="{FF2B5EF4-FFF2-40B4-BE49-F238E27FC236}">
                <a16:creationId xmlns:a16="http://schemas.microsoft.com/office/drawing/2014/main" id="{7AF187CC-10AF-C740-9E3C-746BC0E18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4590" y="4464422"/>
            <a:ext cx="1830835" cy="182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6"/>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6"/>
          <a:stretch>
            <a:fillRect/>
          </a:stretch>
        </p:blipFill>
        <p:spPr>
          <a:xfrm rot="10800000">
            <a:off x="10282593" y="2151533"/>
            <a:ext cx="1060399" cy="916267"/>
          </a:xfrm>
          <a:prstGeom prst="rect">
            <a:avLst/>
          </a:prstGeom>
        </p:spPr>
      </p:pic>
      <p:pic>
        <p:nvPicPr>
          <p:cNvPr id="11" name="Picture 10" descr="A close up of a sign&#10;&#10;Description automatically generated">
            <a:extLst>
              <a:ext uri="{FF2B5EF4-FFF2-40B4-BE49-F238E27FC236}">
                <a16:creationId xmlns:a16="http://schemas.microsoft.com/office/drawing/2014/main" id="{AB976869-1C80-3440-848E-BBA8595448BB}"/>
              </a:ext>
            </a:extLst>
          </p:cNvPr>
          <p:cNvPicPr>
            <a:picLocks noChangeAspect="1"/>
          </p:cNvPicPr>
          <p:nvPr/>
        </p:nvPicPr>
        <p:blipFill>
          <a:blip r:embed="rId7"/>
          <a:stretch>
            <a:fillRect/>
          </a:stretch>
        </p:blipFill>
        <p:spPr>
          <a:xfrm>
            <a:off x="5281669" y="4789020"/>
            <a:ext cx="1806046" cy="1377110"/>
          </a:xfrm>
          <a:prstGeom prst="rect">
            <a:avLst/>
          </a:prstGeom>
        </p:spPr>
      </p:pic>
    </p:spTree>
    <p:extLst>
      <p:ext uri="{BB962C8B-B14F-4D97-AF65-F5344CB8AC3E}">
        <p14:creationId xmlns:p14="http://schemas.microsoft.com/office/powerpoint/2010/main" val="58906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656233"/>
          </a:xfrm>
        </p:spPr>
        <p:txBody>
          <a:bodyPr lIns="0" tIns="0" rIns="0" bIns="0" anchor="t" anchorCtr="0">
            <a:noAutofit/>
          </a:bodyPr>
          <a:lstStyle/>
          <a:p>
            <a:r>
              <a:rPr lang="en-US" dirty="0"/>
              <a:t>Columbia River Inter-Tribal Fish Commission</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3331584" y="2322544"/>
            <a:ext cx="5564766" cy="1436721"/>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The annual salmon harvest allows the transfer of traditional values from generation to generation.</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2160489" y="4789020"/>
            <a:ext cx="1954306" cy="1306980"/>
          </a:xfrm>
          <a:prstGeom prst="rect">
            <a:avLst/>
          </a:prstGeom>
        </p:spPr>
      </p:pic>
      <p:pic>
        <p:nvPicPr>
          <p:cNvPr id="9" name="Picture 2" title="&quot;&quot;">
            <a:extLst>
              <a:ext uri="{FF2B5EF4-FFF2-40B4-BE49-F238E27FC236}">
                <a16:creationId xmlns:a16="http://schemas.microsoft.com/office/drawing/2014/main" id="{7AF187CC-10AF-C740-9E3C-746BC0E18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4590" y="4464422"/>
            <a:ext cx="1830835" cy="182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6"/>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6"/>
          <a:stretch>
            <a:fillRect/>
          </a:stretch>
        </p:blipFill>
        <p:spPr>
          <a:xfrm rot="10800000">
            <a:off x="10282593" y="2151533"/>
            <a:ext cx="1060399" cy="916267"/>
          </a:xfrm>
          <a:prstGeom prst="rect">
            <a:avLst/>
          </a:prstGeom>
        </p:spPr>
      </p:pic>
      <p:pic>
        <p:nvPicPr>
          <p:cNvPr id="11" name="Picture 10" descr="A close up of a sign&#10;&#10;Description automatically generated">
            <a:extLst>
              <a:ext uri="{FF2B5EF4-FFF2-40B4-BE49-F238E27FC236}">
                <a16:creationId xmlns:a16="http://schemas.microsoft.com/office/drawing/2014/main" id="{78DB3DF3-1E30-1642-A83B-DA383216C5F2}"/>
              </a:ext>
            </a:extLst>
          </p:cNvPr>
          <p:cNvPicPr>
            <a:picLocks noChangeAspect="1"/>
          </p:cNvPicPr>
          <p:nvPr/>
        </p:nvPicPr>
        <p:blipFill>
          <a:blip r:embed="rId7"/>
          <a:stretch>
            <a:fillRect/>
          </a:stretch>
        </p:blipFill>
        <p:spPr>
          <a:xfrm>
            <a:off x="5281669" y="4789020"/>
            <a:ext cx="1806046" cy="1377110"/>
          </a:xfrm>
          <a:prstGeom prst="rect">
            <a:avLst/>
          </a:prstGeom>
        </p:spPr>
      </p:pic>
    </p:spTree>
    <p:extLst>
      <p:ext uri="{BB962C8B-B14F-4D97-AF65-F5344CB8AC3E}">
        <p14:creationId xmlns:p14="http://schemas.microsoft.com/office/powerpoint/2010/main" val="1611770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656233"/>
          </a:xfrm>
        </p:spPr>
        <p:txBody>
          <a:bodyPr lIns="0" tIns="0" rIns="0" bIns="0" anchor="t" anchorCtr="0">
            <a:noAutofit/>
          </a:bodyPr>
          <a:lstStyle/>
          <a:p>
            <a:r>
              <a:rPr lang="en-US" dirty="0"/>
              <a:t>Columbia River Inter-Tribal Fish Commission</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2129118" y="2344614"/>
            <a:ext cx="7996519" cy="2361855"/>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000" dirty="0">
                <a:solidFill>
                  <a:schemeClr val="tx1">
                    <a:lumMod val="75000"/>
                    <a:lumOff val="25000"/>
                  </a:schemeClr>
                </a:solidFill>
                <a:latin typeface="Helvetica Neue Light" panose="02000403000000020004" pitchFamily="2" charset="0"/>
                <a:ea typeface="Helvetica Neue Light" panose="02000403000000020004" pitchFamily="2" charset="0"/>
              </a:rPr>
              <a:t>The importance of the first salmon ceremony has to do with the celebration of life, of the salmon as subsistence, meaning that the Indians depend upon the salmon for their living. And the annual celebration is just that—it's an appreciation that the salmon are coming back. It is again the natural law; the cycle of life. It's the way things are and if there was no water, there would be no salmon, there would be no cycle, no food. And the Indian people respect it accordingly.</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1028700" y="4814045"/>
            <a:ext cx="1954306" cy="1306980"/>
          </a:xfrm>
          <a:prstGeom prst="rect">
            <a:avLst/>
          </a:prstGeom>
        </p:spPr>
      </p:pic>
      <p:pic>
        <p:nvPicPr>
          <p:cNvPr id="9" name="Picture 2" title="&quot;&quot;">
            <a:extLst>
              <a:ext uri="{FF2B5EF4-FFF2-40B4-BE49-F238E27FC236}">
                <a16:creationId xmlns:a16="http://schemas.microsoft.com/office/drawing/2014/main" id="{7AF187CC-10AF-C740-9E3C-746BC0E18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0691" y="4464422"/>
            <a:ext cx="1830835" cy="182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6"/>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6"/>
          <a:stretch>
            <a:fillRect/>
          </a:stretch>
        </p:blipFill>
        <p:spPr>
          <a:xfrm rot="10800000">
            <a:off x="10282593" y="2151533"/>
            <a:ext cx="1060399" cy="916267"/>
          </a:xfrm>
          <a:prstGeom prst="rect">
            <a:avLst/>
          </a:prstGeom>
        </p:spPr>
      </p:pic>
      <p:sp>
        <p:nvSpPr>
          <p:cNvPr id="11" name="Title 1">
            <a:extLst>
              <a:ext uri="{FF2B5EF4-FFF2-40B4-BE49-F238E27FC236}">
                <a16:creationId xmlns:a16="http://schemas.microsoft.com/office/drawing/2014/main" id="{468E5128-3543-864F-9503-75BAC510BF92}"/>
              </a:ext>
            </a:extLst>
          </p:cNvPr>
          <p:cNvSpPr txBox="1">
            <a:spLocks/>
          </p:cNvSpPr>
          <p:nvPr/>
        </p:nvSpPr>
        <p:spPr>
          <a:xfrm>
            <a:off x="3651831" y="5164034"/>
            <a:ext cx="4888338" cy="670611"/>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r">
              <a:lnSpc>
                <a:spcPct val="110000"/>
              </a:lnSpc>
              <a:spcAft>
                <a:spcPts val="1200"/>
              </a:spcAft>
            </a:pPr>
            <a:r>
              <a:rPr lang="en-US" sz="2000" i="1" dirty="0">
                <a:solidFill>
                  <a:schemeClr val="tx1">
                    <a:lumMod val="75000"/>
                    <a:lumOff val="25000"/>
                  </a:schemeClr>
                </a:solidFill>
                <a:latin typeface="Helvetica Neue Light" panose="02000403000000020004" pitchFamily="2" charset="0"/>
                <a:ea typeface="Helvetica Neue Light" panose="02000403000000020004" pitchFamily="2" charset="0"/>
              </a:rPr>
              <a:t>—</a:t>
            </a:r>
            <a:r>
              <a:rPr lang="en-US" sz="2000" i="1" dirty="0" err="1">
                <a:solidFill>
                  <a:schemeClr val="tx1">
                    <a:lumMod val="75000"/>
                    <a:lumOff val="25000"/>
                  </a:schemeClr>
                </a:solidFill>
                <a:latin typeface="Helvetica Neue Light" panose="02000403000000020004" pitchFamily="2" charset="0"/>
                <a:ea typeface="Helvetica Neue Light" panose="02000403000000020004" pitchFamily="2" charset="0"/>
              </a:rPr>
              <a:t>Antone</a:t>
            </a:r>
            <a:r>
              <a:rPr lang="en-US" sz="2000" i="1"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000" i="1" dirty="0" err="1">
                <a:solidFill>
                  <a:schemeClr val="tx1">
                    <a:lumMod val="75000"/>
                    <a:lumOff val="25000"/>
                  </a:schemeClr>
                </a:solidFill>
                <a:latin typeface="Helvetica Neue Light" panose="02000403000000020004" pitchFamily="2" charset="0"/>
                <a:ea typeface="Helvetica Neue Light" panose="02000403000000020004" pitchFamily="2" charset="0"/>
              </a:rPr>
              <a:t>Minthorn</a:t>
            </a:r>
            <a:r>
              <a:rPr lang="en-US" sz="2000" i="1" dirty="0">
                <a:solidFill>
                  <a:schemeClr val="tx1">
                    <a:lumMod val="75000"/>
                    <a:lumOff val="25000"/>
                  </a:schemeClr>
                </a:solidFill>
                <a:latin typeface="Helvetica Neue Light" panose="02000403000000020004" pitchFamily="2" charset="0"/>
                <a:ea typeface="Helvetica Neue Light" panose="02000403000000020004" pitchFamily="2" charset="0"/>
              </a:rPr>
              <a:t>, Cayuse, Confederated Tribes of the Umatilla Indian Reservation</a:t>
            </a:r>
          </a:p>
        </p:txBody>
      </p:sp>
    </p:spTree>
    <p:extLst>
      <p:ext uri="{BB962C8B-B14F-4D97-AF65-F5344CB8AC3E}">
        <p14:creationId xmlns:p14="http://schemas.microsoft.com/office/powerpoint/2010/main" val="3707000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990601"/>
          </a:xfrm>
        </p:spPr>
        <p:txBody>
          <a:bodyPr lIns="0" tIns="0" rIns="0" bIns="0" anchor="t" anchorCtr="0">
            <a:noAutofit/>
          </a:bodyPr>
          <a:lstStyle/>
          <a:p>
            <a:r>
              <a:rPr lang="en-US" sz="3600" dirty="0"/>
              <a:t>Louie Dick, Jr., a member of the Confederated Tribes of the Umatilla Reservation (1992)</a:t>
            </a:r>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2158253" y="2346512"/>
            <a:ext cx="7875493" cy="2361855"/>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Don’t call us a minority. We come from the land. We are the earth; we are the land. The others occupy the land. When you destroy the salmon, you destroy me. The salmon made a commitment to return and to give life. He’s following his law by coming. We are violating our own law by not doing everything we can to get him back.</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5125570" y="5015380"/>
            <a:ext cx="1954306" cy="1306980"/>
          </a:xfrm>
          <a:prstGeom prst="rect">
            <a:avLst/>
          </a:prstGeom>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5"/>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5"/>
          <a:stretch>
            <a:fillRect/>
          </a:stretch>
        </p:blipFill>
        <p:spPr>
          <a:xfrm rot="10800000">
            <a:off x="10282593" y="2151533"/>
            <a:ext cx="1060399" cy="916267"/>
          </a:xfrm>
          <a:prstGeom prst="rect">
            <a:avLst/>
          </a:prstGeom>
        </p:spPr>
      </p:pic>
    </p:spTree>
    <p:extLst>
      <p:ext uri="{BB962C8B-B14F-4D97-AF65-F5344CB8AC3E}">
        <p14:creationId xmlns:p14="http://schemas.microsoft.com/office/powerpoint/2010/main" val="894673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123167"/>
          </a:xfrm>
        </p:spPr>
        <p:txBody>
          <a:bodyPr lIns="0" tIns="0" rIns="0" bIns="0" anchor="t" anchorCtr="0">
            <a:noAutofit/>
          </a:bodyPr>
          <a:lstStyle/>
          <a:p>
            <a:r>
              <a:rPr lang="en-US" dirty="0"/>
              <a:t>Five Types of Salmon Common </a:t>
            </a:r>
            <a:br>
              <a:rPr lang="en-US" dirty="0"/>
            </a:br>
            <a:r>
              <a:rPr lang="en-US" dirty="0"/>
              <a:t>to Oregon</a:t>
            </a:r>
            <a:endParaRPr lang="en-US" sz="4400" dirty="0"/>
          </a:p>
        </p:txBody>
      </p:sp>
      <p:grpSp>
        <p:nvGrpSpPr>
          <p:cNvPr id="12" name="Group 11" title="&quot;&quot;">
            <a:extLst>
              <a:ext uri="{FF2B5EF4-FFF2-40B4-BE49-F238E27FC236}">
                <a16:creationId xmlns:a16="http://schemas.microsoft.com/office/drawing/2014/main" id="{7A5DEA6F-CA8A-9F4B-80DA-FCCEA9F646FC}"/>
              </a:ext>
            </a:extLst>
          </p:cNvPr>
          <p:cNvGrpSpPr/>
          <p:nvPr/>
        </p:nvGrpSpPr>
        <p:grpSpPr>
          <a:xfrm>
            <a:off x="799137" y="2296611"/>
            <a:ext cx="3610869" cy="1537655"/>
            <a:chOff x="872983" y="3581243"/>
            <a:chExt cx="6309360" cy="2686783"/>
          </a:xfrm>
        </p:grpSpPr>
        <p:pic>
          <p:nvPicPr>
            <p:cNvPr id="25" name="Picture 24" descr="A group of fish&#10;&#10;Description automatically generated">
              <a:extLst>
                <a:ext uri="{FF2B5EF4-FFF2-40B4-BE49-F238E27FC236}">
                  <a16:creationId xmlns:a16="http://schemas.microsoft.com/office/drawing/2014/main" id="{31A6D30A-8E0D-A741-8590-A62298495AE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839" b="63790" l="60000" r="97750">
                          <a14:foregroundMark x1="63500" y1="53471" x2="63500" y2="53471"/>
                          <a14:foregroundMark x1="60000" y1="47842" x2="60000" y2="47842"/>
                          <a14:foregroundMark x1="80750" y1="42026" x2="80750" y2="42026"/>
                          <a14:foregroundMark x1="96250" y1="49719" x2="96250" y2="49719"/>
                          <a14:foregroundMark x1="97750" y1="56098" x2="97750" y2="5609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57013" t="39531" b="33044"/>
            <a:stretch/>
          </p:blipFill>
          <p:spPr>
            <a:xfrm>
              <a:off x="872983" y="3581243"/>
              <a:ext cx="6309360" cy="2686783"/>
            </a:xfrm>
            <a:prstGeom prst="rect">
              <a:avLst/>
            </a:prstGeom>
          </p:spPr>
        </p:pic>
        <p:sp>
          <p:nvSpPr>
            <p:cNvPr id="26" name="TextBox 3">
              <a:extLst>
                <a:ext uri="{FF2B5EF4-FFF2-40B4-BE49-F238E27FC236}">
                  <a16:creationId xmlns:a16="http://schemas.microsoft.com/office/drawing/2014/main" id="{3E71984F-0B16-BD45-ABF7-0CB79FCF82CA}"/>
                </a:ext>
              </a:extLst>
            </p:cNvPr>
            <p:cNvSpPr txBox="1"/>
            <p:nvPr/>
          </p:nvSpPr>
          <p:spPr>
            <a:xfrm>
              <a:off x="2682957" y="5502477"/>
              <a:ext cx="2689411" cy="579835"/>
            </a:xfrm>
            <a:prstGeom prst="rect">
              <a:avLst/>
            </a:prstGeom>
            <a:noFill/>
          </p:spPr>
          <p:txBody>
            <a:bodyPr wrap="square" rtlCol="0">
              <a:spAutoFit/>
            </a:bodyPr>
            <a:lstStyle/>
            <a:p>
              <a:pPr algn="ctr"/>
              <a:r>
                <a:rPr lang="en-US" dirty="0">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rPr>
                <a:t>Coho/Silver</a:t>
              </a:r>
            </a:p>
          </p:txBody>
        </p:sp>
      </p:grpSp>
      <p:grpSp>
        <p:nvGrpSpPr>
          <p:cNvPr id="13" name="Group 12" title="&quot;&quot;">
            <a:extLst>
              <a:ext uri="{FF2B5EF4-FFF2-40B4-BE49-F238E27FC236}">
                <a16:creationId xmlns:a16="http://schemas.microsoft.com/office/drawing/2014/main" id="{96850F89-7E18-9A4B-A45D-C1FAF067F4F3}"/>
              </a:ext>
            </a:extLst>
          </p:cNvPr>
          <p:cNvGrpSpPr/>
          <p:nvPr/>
        </p:nvGrpSpPr>
        <p:grpSpPr>
          <a:xfrm>
            <a:off x="4676883" y="2319549"/>
            <a:ext cx="3391558" cy="1569943"/>
            <a:chOff x="6134735" y="3855371"/>
            <a:chExt cx="5926153" cy="2743200"/>
          </a:xfrm>
        </p:grpSpPr>
        <p:pic>
          <p:nvPicPr>
            <p:cNvPr id="23" name="Picture 22" descr="A group of fish&#10;&#10;Description automatically generated">
              <a:extLst>
                <a:ext uri="{FF2B5EF4-FFF2-40B4-BE49-F238E27FC236}">
                  <a16:creationId xmlns:a16="http://schemas.microsoft.com/office/drawing/2014/main" id="{3AC334C6-31C5-8147-B81A-688B78E31DA6}"/>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41276" b="63790" l="11000" r="44375">
                          <a14:foregroundMark x1="11375" y1="48030" x2="11375" y2="48030"/>
                          <a14:foregroundMark x1="11000" y1="51032" x2="11000" y2="51032"/>
                          <a14:foregroundMark x1="29250" y1="41463" x2="29250" y2="41463"/>
                          <a14:foregroundMark x1="44375" y1="47842" x2="44375" y2="4784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8430" t="39601" r="52024" b="32975"/>
            <a:stretch/>
          </p:blipFill>
          <p:spPr>
            <a:xfrm>
              <a:off x="6134735" y="3855371"/>
              <a:ext cx="5926153" cy="2743200"/>
            </a:xfrm>
            <a:prstGeom prst="rect">
              <a:avLst/>
            </a:prstGeom>
          </p:spPr>
        </p:pic>
        <p:sp>
          <p:nvSpPr>
            <p:cNvPr id="24" name="TextBox 6">
              <a:extLst>
                <a:ext uri="{FF2B5EF4-FFF2-40B4-BE49-F238E27FC236}">
                  <a16:creationId xmlns:a16="http://schemas.microsoft.com/office/drawing/2014/main" id="{2C0AB4C7-D449-8C40-8E17-7285B5E017FB}"/>
                </a:ext>
              </a:extLst>
            </p:cNvPr>
            <p:cNvSpPr txBox="1"/>
            <p:nvPr/>
          </p:nvSpPr>
          <p:spPr>
            <a:xfrm>
              <a:off x="7753108" y="5733311"/>
              <a:ext cx="2689412" cy="579833"/>
            </a:xfrm>
            <a:prstGeom prst="rect">
              <a:avLst/>
            </a:prstGeom>
            <a:noFill/>
          </p:spPr>
          <p:txBody>
            <a:bodyPr wrap="square" rtlCol="0">
              <a:spAutoFit/>
            </a:bodyPr>
            <a:lstStyle/>
            <a:p>
              <a:pPr algn="ctr"/>
              <a:r>
                <a:rPr lang="en-US" dirty="0">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rPr>
                <a:t>Chinook/King</a:t>
              </a:r>
            </a:p>
          </p:txBody>
        </p:sp>
      </p:grpSp>
      <p:grpSp>
        <p:nvGrpSpPr>
          <p:cNvPr id="14" name="Group 13" title="&quot;&quot;">
            <a:extLst>
              <a:ext uri="{FF2B5EF4-FFF2-40B4-BE49-F238E27FC236}">
                <a16:creationId xmlns:a16="http://schemas.microsoft.com/office/drawing/2014/main" id="{3D976BB7-559A-E347-B879-4638F0154A28}"/>
              </a:ext>
            </a:extLst>
          </p:cNvPr>
          <p:cNvGrpSpPr/>
          <p:nvPr/>
        </p:nvGrpSpPr>
        <p:grpSpPr>
          <a:xfrm>
            <a:off x="8098348" y="2350451"/>
            <a:ext cx="3660462" cy="1569943"/>
            <a:chOff x="2057370" y="0"/>
            <a:chExt cx="6396015" cy="2743200"/>
          </a:xfrm>
        </p:grpSpPr>
        <p:pic>
          <p:nvPicPr>
            <p:cNvPr id="21" name="Picture 20" title="&quot;&quot;">
              <a:extLst>
                <a:ext uri="{FF2B5EF4-FFF2-40B4-BE49-F238E27FC236}">
                  <a16:creationId xmlns:a16="http://schemas.microsoft.com/office/drawing/2014/main" id="{9A3358DA-FB6A-1446-85D7-4F231D10F116}"/>
                </a:ext>
              </a:extLst>
            </p:cNvPr>
            <p:cNvPicPr>
              <a:picLocks noChangeAspect="1"/>
            </p:cNvPicPr>
            <p:nvPr/>
          </p:nvPicPr>
          <p:blipFill>
            <a:blip r:embed="rId7"/>
            <a:stretch>
              <a:fillRect/>
            </a:stretch>
          </p:blipFill>
          <p:spPr>
            <a:xfrm>
              <a:off x="2057370" y="0"/>
              <a:ext cx="6396015" cy="2743200"/>
            </a:xfrm>
            <a:prstGeom prst="rect">
              <a:avLst/>
            </a:prstGeom>
          </p:spPr>
        </p:pic>
        <p:sp>
          <p:nvSpPr>
            <p:cNvPr id="22" name="TextBox 9">
              <a:extLst>
                <a:ext uri="{FF2B5EF4-FFF2-40B4-BE49-F238E27FC236}">
                  <a16:creationId xmlns:a16="http://schemas.microsoft.com/office/drawing/2014/main" id="{A05EC916-1B21-7B40-9648-D1D654AD97F7}"/>
                </a:ext>
              </a:extLst>
            </p:cNvPr>
            <p:cNvSpPr txBox="1"/>
            <p:nvPr/>
          </p:nvSpPr>
          <p:spPr>
            <a:xfrm>
              <a:off x="3910671" y="1823174"/>
              <a:ext cx="2689413" cy="579833"/>
            </a:xfrm>
            <a:prstGeom prst="rect">
              <a:avLst/>
            </a:prstGeom>
            <a:noFill/>
          </p:spPr>
          <p:txBody>
            <a:bodyPr wrap="square" rtlCol="0">
              <a:spAutoFit/>
            </a:bodyPr>
            <a:lstStyle/>
            <a:p>
              <a:pPr algn="ctr"/>
              <a:r>
                <a:rPr lang="en-US" dirty="0">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rPr>
                <a:t>Chum/Dog</a:t>
              </a:r>
            </a:p>
          </p:txBody>
        </p:sp>
      </p:grpSp>
      <p:grpSp>
        <p:nvGrpSpPr>
          <p:cNvPr id="15" name="Group 14" title="&quot;&quot;">
            <a:extLst>
              <a:ext uri="{FF2B5EF4-FFF2-40B4-BE49-F238E27FC236}">
                <a16:creationId xmlns:a16="http://schemas.microsoft.com/office/drawing/2014/main" id="{4801CB1F-A0C9-BD4D-A0E4-B0141D61A3A3}"/>
              </a:ext>
            </a:extLst>
          </p:cNvPr>
          <p:cNvGrpSpPr/>
          <p:nvPr/>
        </p:nvGrpSpPr>
        <p:grpSpPr>
          <a:xfrm>
            <a:off x="6363784" y="4590522"/>
            <a:ext cx="3223660" cy="1662360"/>
            <a:chOff x="166614" y="950688"/>
            <a:chExt cx="5632783" cy="2904683"/>
          </a:xfrm>
        </p:grpSpPr>
        <p:pic>
          <p:nvPicPr>
            <p:cNvPr id="19" name="Picture 18" descr="A group of fish&#10;&#10;Description automatically generated">
              <a:extLst>
                <a:ext uri="{FF2B5EF4-FFF2-40B4-BE49-F238E27FC236}">
                  <a16:creationId xmlns:a16="http://schemas.microsoft.com/office/drawing/2014/main" id="{9C82B315-7458-A34A-9E63-3DADFAA53963}"/>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3189" b="30957" l="5250" r="41500">
                          <a14:foregroundMark x1="8750" y1="18574" x2="8750" y2="18574"/>
                          <a14:foregroundMark x1="5875" y1="17824" x2="5875" y2="17824"/>
                          <a14:foregroundMark x1="5250" y1="13508" x2="5250" y2="13508"/>
                          <a14:foregroundMark x1="41500" y1="20075" x2="41500" y2="2007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1350" r="54073" b="65563"/>
            <a:stretch/>
          </p:blipFill>
          <p:spPr>
            <a:xfrm>
              <a:off x="166614" y="950688"/>
              <a:ext cx="5632783" cy="2904683"/>
            </a:xfrm>
            <a:prstGeom prst="rect">
              <a:avLst/>
            </a:prstGeom>
          </p:spPr>
        </p:pic>
        <p:sp>
          <p:nvSpPr>
            <p:cNvPr id="20" name="TextBox 12">
              <a:extLst>
                <a:ext uri="{FF2B5EF4-FFF2-40B4-BE49-F238E27FC236}">
                  <a16:creationId xmlns:a16="http://schemas.microsoft.com/office/drawing/2014/main" id="{9B46FC27-6ADA-4545-9221-E30C518E4B2C}"/>
                </a:ext>
              </a:extLst>
            </p:cNvPr>
            <p:cNvSpPr txBox="1"/>
            <p:nvPr/>
          </p:nvSpPr>
          <p:spPr>
            <a:xfrm>
              <a:off x="1638301" y="3115371"/>
              <a:ext cx="2689413" cy="579834"/>
            </a:xfrm>
            <a:prstGeom prst="rect">
              <a:avLst/>
            </a:prstGeom>
            <a:noFill/>
          </p:spPr>
          <p:txBody>
            <a:bodyPr wrap="square" rtlCol="0">
              <a:spAutoFit/>
            </a:bodyPr>
            <a:lstStyle/>
            <a:p>
              <a:pPr algn="ctr"/>
              <a:r>
                <a:rPr lang="en-US" dirty="0">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rPr>
                <a:t>Sockeye</a:t>
              </a:r>
            </a:p>
          </p:txBody>
        </p:sp>
      </p:grpSp>
      <p:grpSp>
        <p:nvGrpSpPr>
          <p:cNvPr id="16" name="Group 15" title="&quot;&quot;">
            <a:extLst>
              <a:ext uri="{FF2B5EF4-FFF2-40B4-BE49-F238E27FC236}">
                <a16:creationId xmlns:a16="http://schemas.microsoft.com/office/drawing/2014/main" id="{71B97B1A-CDF5-A649-82EF-A28AD25B57C9}"/>
              </a:ext>
            </a:extLst>
          </p:cNvPr>
          <p:cNvGrpSpPr/>
          <p:nvPr/>
        </p:nvGrpSpPr>
        <p:grpSpPr>
          <a:xfrm>
            <a:off x="2681721" y="4704298"/>
            <a:ext cx="3349503" cy="1460018"/>
            <a:chOff x="-315889" y="3996146"/>
            <a:chExt cx="5852667" cy="2551124"/>
          </a:xfrm>
        </p:grpSpPr>
        <p:sp>
          <p:nvSpPr>
            <p:cNvPr id="17" name="TextBox 14">
              <a:extLst>
                <a:ext uri="{FF2B5EF4-FFF2-40B4-BE49-F238E27FC236}">
                  <a16:creationId xmlns:a16="http://schemas.microsoft.com/office/drawing/2014/main" id="{8E27CED7-52AE-5148-BC10-46532BE74898}"/>
                </a:ext>
              </a:extLst>
            </p:cNvPr>
            <p:cNvSpPr txBox="1"/>
            <p:nvPr/>
          </p:nvSpPr>
          <p:spPr>
            <a:xfrm>
              <a:off x="1265738" y="5967436"/>
              <a:ext cx="2689412" cy="579834"/>
            </a:xfrm>
            <a:prstGeom prst="rect">
              <a:avLst/>
            </a:prstGeom>
            <a:noFill/>
          </p:spPr>
          <p:txBody>
            <a:bodyPr wrap="square" rtlCol="0">
              <a:spAutoFit/>
            </a:bodyPr>
            <a:lstStyle/>
            <a:p>
              <a:pPr algn="ctr"/>
              <a:r>
                <a:rPr lang="en-US" dirty="0">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rPr>
                <a:t>Pink</a:t>
              </a:r>
            </a:p>
          </p:txBody>
        </p:sp>
        <p:pic>
          <p:nvPicPr>
            <p:cNvPr id="18" name="Picture 17" title="&quot;&quot;">
              <a:extLst>
                <a:ext uri="{FF2B5EF4-FFF2-40B4-BE49-F238E27FC236}">
                  <a16:creationId xmlns:a16="http://schemas.microsoft.com/office/drawing/2014/main" id="{49AFCAB0-B2F8-124C-B038-21A394E5F08E}"/>
                </a:ext>
              </a:extLst>
            </p:cNvPr>
            <p:cNvPicPr>
              <a:picLocks noChangeAspect="1"/>
            </p:cNvPicPr>
            <p:nvPr/>
          </p:nvPicPr>
          <p:blipFill>
            <a:blip r:embed="rId9"/>
            <a:stretch>
              <a:fillRect/>
            </a:stretch>
          </p:blipFill>
          <p:spPr>
            <a:xfrm>
              <a:off x="-315889" y="3996146"/>
              <a:ext cx="5852667" cy="2462997"/>
            </a:xfrm>
            <a:prstGeom prst="rect">
              <a:avLst/>
            </a:prstGeom>
          </p:spPr>
        </p:pic>
      </p:grpSp>
    </p:spTree>
    <p:extLst>
      <p:ext uri="{BB962C8B-B14F-4D97-AF65-F5344CB8AC3E}">
        <p14:creationId xmlns:p14="http://schemas.microsoft.com/office/powerpoint/2010/main" val="442483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300"/>
            <a:ext cx="9861176" cy="647700"/>
          </a:xfrm>
        </p:spPr>
        <p:txBody>
          <a:bodyPr lIns="0" tIns="0" rIns="0" bIns="0" anchor="t" anchorCtr="0">
            <a:noAutofit/>
          </a:bodyPr>
          <a:lstStyle/>
          <a:p>
            <a:r>
              <a:rPr lang="en-US" dirty="0"/>
              <a:t>Salmon People</a:t>
            </a:r>
            <a:endParaRPr lang="en-US" sz="4400" dirty="0"/>
          </a:p>
        </p:txBody>
      </p:sp>
      <p:pic>
        <p:nvPicPr>
          <p:cNvPr id="5" name="Picture 4" descr="A group of fish&#10;&#10;Description automatically generated">
            <a:extLst>
              <a:ext uri="{FF2B5EF4-FFF2-40B4-BE49-F238E27FC236}">
                <a16:creationId xmlns:a16="http://schemas.microsoft.com/office/drawing/2014/main" id="{34635147-8EA9-3248-87B3-BD7CA94ED16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657861" y="1721509"/>
            <a:ext cx="6553545" cy="4374491"/>
          </a:xfrm>
          <a:prstGeom prst="rect">
            <a:avLst/>
          </a:prstGeom>
        </p:spPr>
      </p:pic>
      <p:sp>
        <p:nvSpPr>
          <p:cNvPr id="3" name="Rectangle 2">
            <a:extLst>
              <a:ext uri="{FF2B5EF4-FFF2-40B4-BE49-F238E27FC236}">
                <a16:creationId xmlns:a16="http://schemas.microsoft.com/office/drawing/2014/main" id="{E2D4F2BC-FDBB-B348-8C3D-47C1A90B4D24}"/>
              </a:ext>
            </a:extLst>
          </p:cNvPr>
          <p:cNvSpPr/>
          <p:nvPr/>
        </p:nvSpPr>
        <p:spPr>
          <a:xfrm>
            <a:off x="6465461" y="6147256"/>
            <a:ext cx="2745945" cy="123111"/>
          </a:xfrm>
          <a:prstGeom prst="rect">
            <a:avLst/>
          </a:prstGeom>
        </p:spPr>
        <p:txBody>
          <a:bodyPr wrap="none" lIns="0" tIns="0" rIns="0" bIns="0">
            <a:spAutoFit/>
          </a:bodyPr>
          <a:lstStyle/>
          <a:p>
            <a:pPr algn="r">
              <a:spcAft>
                <a:spcPts val="600"/>
              </a:spcAft>
            </a:pPr>
            <a:r>
              <a:rPr lang="en-US" sz="800" i="1" dirty="0">
                <a:solidFill>
                  <a:schemeClr val="bg2">
                    <a:lumMod val="50000"/>
                  </a:schemeClr>
                </a:solidFill>
                <a:latin typeface="Helvetica Neue" panose="02000503000000020004" pitchFamily="2" charset="0"/>
                <a:ea typeface="Helvetica Neue" panose="02000503000000020004" pitchFamily="2" charset="0"/>
                <a:cs typeface="Helvetica Neue" panose="02000503000000020004" pitchFamily="2" charset="0"/>
                <a:hlinkClick r:id="rId4" tooltip="http://commons.wikimedia.org/wiki/file:salmon_01_alt.jpg">
                  <a:extLst>
                    <a:ext uri="{A12FA001-AC4F-418D-AE19-62706E023703}">
                      <ahyp:hlinkClr xmlns:ahyp="http://schemas.microsoft.com/office/drawing/2018/hyperlinkcolor" val="tx"/>
                    </a:ext>
                  </a:extLst>
                </a:hlinkClick>
              </a:rPr>
              <a:t>This Photo</a:t>
            </a:r>
            <a:r>
              <a:rPr lang="en-US" sz="800" i="1" dirty="0">
                <a:solidFill>
                  <a:schemeClr val="bg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by Unknown Author is licensed under </a:t>
            </a:r>
            <a:r>
              <a:rPr lang="en-US" sz="800" i="1" dirty="0">
                <a:solidFill>
                  <a:schemeClr val="bg2">
                    <a:lumMod val="50000"/>
                  </a:schemeClr>
                </a:solidFill>
                <a:latin typeface="Helvetica Neue" panose="02000503000000020004" pitchFamily="2" charset="0"/>
                <a:ea typeface="Helvetica Neue" panose="02000503000000020004" pitchFamily="2" charset="0"/>
                <a:cs typeface="Helvetica Neue" panose="02000503000000020004" pitchFamily="2" charset="0"/>
                <a:hlinkClick r:id="rId5" tooltip="https://creativecommons.org/licenses/by-sa/3.0/">
                  <a:extLst>
                    <a:ext uri="{A12FA001-AC4F-418D-AE19-62706E023703}">
                      <ahyp:hlinkClr xmlns:ahyp="http://schemas.microsoft.com/office/drawing/2018/hyperlinkcolor" val="tx"/>
                    </a:ext>
                  </a:extLst>
                </a:hlinkClick>
              </a:rPr>
              <a:t>CC BY-SA</a:t>
            </a:r>
            <a:endParaRPr lang="en-US" sz="800" i="1" dirty="0">
              <a:solidFill>
                <a:schemeClr val="bg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45618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title="&quot;&quot;">
            <a:extLst>
              <a:ext uri="{FF2B5EF4-FFF2-40B4-BE49-F238E27FC236}">
                <a16:creationId xmlns:a16="http://schemas.microsoft.com/office/drawing/2014/main" id="{9A75ECAB-AEC7-2F47-9C82-19D284A471FC}"/>
              </a:ext>
            </a:extLst>
          </p:cNvPr>
          <p:cNvGrpSpPr/>
          <p:nvPr/>
        </p:nvGrpSpPr>
        <p:grpSpPr>
          <a:xfrm>
            <a:off x="917707" y="0"/>
            <a:ext cx="10598728" cy="6858000"/>
            <a:chOff x="1272285" y="0"/>
            <a:chExt cx="10598728" cy="6858000"/>
          </a:xfrm>
        </p:grpSpPr>
        <p:pic>
          <p:nvPicPr>
            <p:cNvPr id="28" name="Picture 27" descr="A close up of text on a white background&#10;&#10;Description automatically generated">
              <a:extLst>
                <a:ext uri="{FF2B5EF4-FFF2-40B4-BE49-F238E27FC236}">
                  <a16:creationId xmlns:a16="http://schemas.microsoft.com/office/drawing/2014/main" id="{5BAFDA79-96D8-8742-BBE8-87A9690A29E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272285" y="0"/>
              <a:ext cx="5299364" cy="6858000"/>
            </a:xfrm>
            <a:prstGeom prst="rect">
              <a:avLst/>
            </a:prstGeom>
          </p:spPr>
        </p:pic>
        <p:pic>
          <p:nvPicPr>
            <p:cNvPr id="29" name="Picture 28" descr="A close up of text on a white background&#10;&#10;Description automatically generated">
              <a:extLst>
                <a:ext uri="{FF2B5EF4-FFF2-40B4-BE49-F238E27FC236}">
                  <a16:creationId xmlns:a16="http://schemas.microsoft.com/office/drawing/2014/main" id="{5C0AEDAE-2C01-8E41-B4D4-03FF5D40E2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1649" y="0"/>
              <a:ext cx="5299364" cy="6858000"/>
            </a:xfrm>
            <a:prstGeom prst="rect">
              <a:avLst/>
            </a:prstGeom>
          </p:spPr>
        </p:pic>
      </p:grpSp>
      <p:sp>
        <p:nvSpPr>
          <p:cNvPr id="2" name="Title 1" hidden="1"/>
          <p:cNvSpPr>
            <a:spLocks noGrp="1"/>
          </p:cNvSpPr>
          <p:nvPr>
            <p:ph type="ctrTitle"/>
          </p:nvPr>
        </p:nvSpPr>
        <p:spPr/>
        <p:txBody>
          <a:bodyPr/>
          <a:lstStyle/>
          <a:p>
            <a:r>
              <a:rPr lang="en-US" dirty="0"/>
              <a:t>Wild Salmon Life Cycle in pictures</a:t>
            </a:r>
          </a:p>
        </p:txBody>
      </p:sp>
    </p:spTree>
    <p:extLst>
      <p:ext uri="{BB962C8B-B14F-4D97-AF65-F5344CB8AC3E}">
        <p14:creationId xmlns:p14="http://schemas.microsoft.com/office/powerpoint/2010/main" val="1868645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quot;&quot;">
            <a:extLst>
              <a:ext uri="{FF2B5EF4-FFF2-40B4-BE49-F238E27FC236}">
                <a16:creationId xmlns:a16="http://schemas.microsoft.com/office/drawing/2014/main" id="{C983AAA6-9CB3-7842-9ADC-8B13EFDCE137}"/>
              </a:ext>
            </a:extLst>
          </p:cNvPr>
          <p:cNvPicPr>
            <a:picLocks noChangeAspect="1"/>
          </p:cNvPicPr>
          <p:nvPr/>
        </p:nvPicPr>
        <p:blipFill>
          <a:blip r:embed="rId3"/>
          <a:stretch>
            <a:fillRect/>
          </a:stretch>
        </p:blipFill>
        <p:spPr>
          <a:xfrm>
            <a:off x="4082557" y="966768"/>
            <a:ext cx="7589178" cy="4815468"/>
          </a:xfrm>
          <a:prstGeom prst="rect">
            <a:avLst/>
          </a:prstGeom>
        </p:spPr>
      </p:pic>
      <p:sp>
        <p:nvSpPr>
          <p:cNvPr id="6" name="TextBox 5">
            <a:extLst>
              <a:ext uri="{FF2B5EF4-FFF2-40B4-BE49-F238E27FC236}">
                <a16:creationId xmlns:a16="http://schemas.microsoft.com/office/drawing/2014/main" id="{924BFF87-84EB-3E45-8367-C0BF38088B37}"/>
              </a:ext>
            </a:extLst>
          </p:cNvPr>
          <p:cNvSpPr txBox="1"/>
          <p:nvPr/>
        </p:nvSpPr>
        <p:spPr>
          <a:xfrm>
            <a:off x="1028700" y="1688907"/>
            <a:ext cx="2647507" cy="3480183"/>
          </a:xfrm>
          <a:prstGeom prst="rect">
            <a:avLst/>
          </a:prstGeom>
          <a:noFill/>
        </p:spPr>
        <p:txBody>
          <a:bodyPr wrap="square" rtlCol="0">
            <a:spAutoFit/>
          </a:bodyPr>
          <a:lstStyle/>
          <a:p>
            <a:pPr>
              <a:spcAft>
                <a:spcPts val="1200"/>
              </a:spcAft>
            </a:pPr>
            <a:r>
              <a:rPr lang="en-US" sz="2800" dirty="0">
                <a:solidFill>
                  <a:schemeClr val="bg2">
                    <a:lumMod val="25000"/>
                  </a:schemeClr>
                </a:solidFill>
                <a:latin typeface="Helvetica Neue Light" panose="02000403000000020004" pitchFamily="2" charset="0"/>
                <a:ea typeface="Helvetica Neue Light" panose="02000403000000020004" pitchFamily="2" charset="0"/>
              </a:rPr>
              <a:t>Key Terms:</a:t>
            </a:r>
          </a:p>
          <a:p>
            <a:pPr marL="274320" indent="-274320">
              <a:lnSpc>
                <a:spcPct val="110000"/>
              </a:lnSpc>
              <a:buFont typeface="Arial" panose="020B0604020202020204" pitchFamily="34" charset="0"/>
              <a:buChar char="•"/>
            </a:pPr>
            <a:r>
              <a:rPr lang="en-US" sz="2800" dirty="0">
                <a:solidFill>
                  <a:schemeClr val="bg2">
                    <a:lumMod val="25000"/>
                  </a:schemeClr>
                </a:solidFill>
                <a:latin typeface="Helvetica Neue Light" panose="02000403000000020004" pitchFamily="2" charset="0"/>
                <a:ea typeface="Helvetica Neue Light" panose="02000403000000020004" pitchFamily="2" charset="0"/>
              </a:rPr>
              <a:t>Adult salmon</a:t>
            </a:r>
          </a:p>
          <a:p>
            <a:pPr marL="274320" indent="-274320">
              <a:lnSpc>
                <a:spcPct val="110000"/>
              </a:lnSpc>
              <a:buFont typeface="Arial" panose="020B0604020202020204" pitchFamily="34" charset="0"/>
              <a:buChar char="•"/>
            </a:pPr>
            <a:r>
              <a:rPr lang="en-US" sz="2800" dirty="0" err="1">
                <a:solidFill>
                  <a:schemeClr val="bg2">
                    <a:lumMod val="25000"/>
                  </a:schemeClr>
                </a:solidFill>
                <a:latin typeface="Helvetica Neue Light" panose="02000403000000020004" pitchFamily="2" charset="0"/>
                <a:ea typeface="Helvetica Neue Light" panose="02000403000000020004" pitchFamily="2" charset="0"/>
              </a:rPr>
              <a:t>Alevins</a:t>
            </a:r>
            <a:endParaRPr lang="en-US" sz="2800" dirty="0">
              <a:solidFill>
                <a:schemeClr val="bg2">
                  <a:lumMod val="25000"/>
                </a:schemeClr>
              </a:solidFill>
              <a:latin typeface="Helvetica Neue Light" panose="02000403000000020004" pitchFamily="2" charset="0"/>
              <a:ea typeface="Helvetica Neue Light" panose="02000403000000020004" pitchFamily="2" charset="0"/>
            </a:endParaRPr>
          </a:p>
          <a:p>
            <a:pPr marL="274320" indent="-274320">
              <a:lnSpc>
                <a:spcPct val="110000"/>
              </a:lnSpc>
              <a:buFont typeface="Arial" panose="020B0604020202020204" pitchFamily="34" charset="0"/>
              <a:buChar char="•"/>
            </a:pPr>
            <a:r>
              <a:rPr lang="en-US" sz="2800" dirty="0">
                <a:solidFill>
                  <a:schemeClr val="bg2">
                    <a:lumMod val="25000"/>
                  </a:schemeClr>
                </a:solidFill>
                <a:latin typeface="Helvetica Neue Light" panose="02000403000000020004" pitchFamily="2" charset="0"/>
                <a:ea typeface="Helvetica Neue Light" panose="02000403000000020004" pitchFamily="2" charset="0"/>
              </a:rPr>
              <a:t>Fry </a:t>
            </a:r>
          </a:p>
          <a:p>
            <a:pPr marL="274320" indent="-274320">
              <a:lnSpc>
                <a:spcPct val="110000"/>
              </a:lnSpc>
              <a:buFont typeface="Arial" panose="020B0604020202020204" pitchFamily="34" charset="0"/>
              <a:buChar char="•"/>
            </a:pPr>
            <a:r>
              <a:rPr lang="en-US" sz="2800" dirty="0">
                <a:solidFill>
                  <a:schemeClr val="bg2">
                    <a:lumMod val="25000"/>
                  </a:schemeClr>
                </a:solidFill>
                <a:latin typeface="Helvetica Neue Light" panose="02000403000000020004" pitchFamily="2" charset="0"/>
                <a:ea typeface="Helvetica Neue Light" panose="02000403000000020004" pitchFamily="2" charset="0"/>
              </a:rPr>
              <a:t>Redd</a:t>
            </a:r>
          </a:p>
          <a:p>
            <a:pPr marL="274320" indent="-274320">
              <a:lnSpc>
                <a:spcPct val="110000"/>
              </a:lnSpc>
              <a:buFont typeface="Arial" panose="020B0604020202020204" pitchFamily="34" charset="0"/>
              <a:buChar char="•"/>
            </a:pPr>
            <a:r>
              <a:rPr lang="en-US" sz="2800" dirty="0">
                <a:solidFill>
                  <a:schemeClr val="bg2">
                    <a:lumMod val="25000"/>
                  </a:schemeClr>
                </a:solidFill>
                <a:latin typeface="Helvetica Neue Light" panose="02000403000000020004" pitchFamily="2" charset="0"/>
                <a:ea typeface="Helvetica Neue Light" panose="02000403000000020004" pitchFamily="2" charset="0"/>
              </a:rPr>
              <a:t>Smolts</a:t>
            </a:r>
          </a:p>
          <a:p>
            <a:pPr marL="274320" indent="-274320">
              <a:lnSpc>
                <a:spcPct val="110000"/>
              </a:lnSpc>
              <a:buFont typeface="Arial" panose="020B0604020202020204" pitchFamily="34" charset="0"/>
              <a:buChar char="•"/>
            </a:pPr>
            <a:r>
              <a:rPr lang="en-US" sz="2800" dirty="0">
                <a:solidFill>
                  <a:schemeClr val="bg2">
                    <a:lumMod val="25000"/>
                  </a:schemeClr>
                </a:solidFill>
                <a:latin typeface="Helvetica Neue Light" panose="02000403000000020004" pitchFamily="2" charset="0"/>
                <a:ea typeface="Helvetica Neue Light" panose="02000403000000020004" pitchFamily="2" charset="0"/>
              </a:rPr>
              <a:t>Spawning</a:t>
            </a:r>
          </a:p>
        </p:txBody>
      </p:sp>
      <p:sp>
        <p:nvSpPr>
          <p:cNvPr id="2" name="Title 1" hidden="1"/>
          <p:cNvSpPr>
            <a:spLocks noGrp="1"/>
          </p:cNvSpPr>
          <p:nvPr>
            <p:ph type="ctrTitle"/>
          </p:nvPr>
        </p:nvSpPr>
        <p:spPr/>
        <p:txBody>
          <a:bodyPr/>
          <a:lstStyle/>
          <a:p>
            <a:r>
              <a:rPr lang="en-US" dirty="0"/>
              <a:t>Wild Salmon Life Cycle</a:t>
            </a:r>
          </a:p>
        </p:txBody>
      </p:sp>
    </p:spTree>
    <p:extLst>
      <p:ext uri="{BB962C8B-B14F-4D97-AF65-F5344CB8AC3E}">
        <p14:creationId xmlns:p14="http://schemas.microsoft.com/office/powerpoint/2010/main" val="685884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123167"/>
          </a:xfrm>
        </p:spPr>
        <p:txBody>
          <a:bodyPr lIns="0" tIns="0" rIns="0" bIns="0" anchor="t" anchorCtr="0">
            <a:noAutofit/>
          </a:bodyPr>
          <a:lstStyle/>
          <a:p>
            <a:r>
              <a:rPr lang="en-US" dirty="0"/>
              <a:t>The Columbia River Basin</a:t>
            </a:r>
            <a:endParaRPr lang="en-US" sz="4400" dirty="0"/>
          </a:p>
        </p:txBody>
      </p:sp>
      <p:pic>
        <p:nvPicPr>
          <p:cNvPr id="27" name="Picture 26" title="&quot;&quot;">
            <a:extLst>
              <a:ext uri="{FF2B5EF4-FFF2-40B4-BE49-F238E27FC236}">
                <a16:creationId xmlns:a16="http://schemas.microsoft.com/office/drawing/2014/main" id="{C12F8038-1611-654A-B634-E5BF48020E0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15198" y="1618310"/>
            <a:ext cx="5161603" cy="4477690"/>
          </a:xfrm>
          <a:prstGeom prst="rect">
            <a:avLst/>
          </a:prstGeom>
        </p:spPr>
      </p:pic>
      <p:sp>
        <p:nvSpPr>
          <p:cNvPr id="3" name="Rectangle 2">
            <a:extLst>
              <a:ext uri="{FF2B5EF4-FFF2-40B4-BE49-F238E27FC236}">
                <a16:creationId xmlns:a16="http://schemas.microsoft.com/office/drawing/2014/main" id="{CB0D281B-4A46-E247-9C85-6927ABDDFA4D}"/>
              </a:ext>
            </a:extLst>
          </p:cNvPr>
          <p:cNvSpPr/>
          <p:nvPr/>
        </p:nvSpPr>
        <p:spPr>
          <a:xfrm>
            <a:off x="4258658" y="6178189"/>
            <a:ext cx="4377802" cy="121315"/>
          </a:xfrm>
          <a:prstGeom prst="rect">
            <a:avLst/>
          </a:prstGeom>
        </p:spPr>
        <p:txBody>
          <a:bodyPr wrap="none" lIns="0" tIns="0" rIns="0" bIns="0">
            <a:spAutoFit/>
          </a:bodyPr>
          <a:lstStyle/>
          <a:p>
            <a:pPr algn="r">
              <a:lnSpc>
                <a:spcPct val="107000"/>
              </a:lnSpc>
              <a:spcAft>
                <a:spcPts val="800"/>
              </a:spcAft>
            </a:pPr>
            <a:r>
              <a:rPr lang="en-US" sz="800" i="1" dirty="0">
                <a:solidFill>
                  <a:schemeClr val="bg2">
                    <a:lumMod val="25000"/>
                  </a:schemeClr>
                </a:solidFill>
                <a:latin typeface="Helvetica Neue Light" panose="02000403000000020004" pitchFamily="2" charset="0"/>
                <a:ea typeface="Helvetica Neue Light" panose="02000403000000020004" pitchFamily="2" charset="0"/>
              </a:rPr>
              <a:t>The Columbia River and its tributaries. </a:t>
            </a:r>
            <a:r>
              <a:rPr lang="en-US" sz="800" i="1" u="sng" dirty="0">
                <a:solidFill>
                  <a:schemeClr val="bg2">
                    <a:lumMod val="25000"/>
                  </a:schemeClr>
                </a:solidFill>
                <a:latin typeface="Helvetica Neue Light" panose="02000403000000020004" pitchFamily="2" charset="0"/>
                <a:ea typeface="Helvetica Neue Light" panose="02000403000000020004" pitchFamily="2" charset="0"/>
                <a:hlinkClick r:id="rId4">
                  <a:extLst>
                    <a:ext uri="{A12FA001-AC4F-418D-AE19-62706E023703}">
                      <ahyp:hlinkClr xmlns:ahyp="http://schemas.microsoft.com/office/drawing/2018/hyperlinkcolor" val="tx"/>
                    </a:ext>
                  </a:extLst>
                </a:hlinkClick>
              </a:rPr>
              <a:t>This Photo</a:t>
            </a:r>
            <a:r>
              <a:rPr lang="en-US" sz="800" i="1" dirty="0">
                <a:solidFill>
                  <a:schemeClr val="bg2">
                    <a:lumMod val="25000"/>
                  </a:schemeClr>
                </a:solidFill>
                <a:latin typeface="Helvetica Neue Light" panose="02000403000000020004" pitchFamily="2" charset="0"/>
                <a:ea typeface="Helvetica Neue Light" panose="02000403000000020004" pitchFamily="2" charset="0"/>
              </a:rPr>
              <a:t> by Unknown Author is licensed under </a:t>
            </a:r>
            <a:r>
              <a:rPr lang="en-US" sz="800" i="1" u="sng" dirty="0">
                <a:solidFill>
                  <a:schemeClr val="bg2">
                    <a:lumMod val="25000"/>
                  </a:schemeClr>
                </a:solidFill>
                <a:latin typeface="Helvetica Neue Light" panose="02000403000000020004" pitchFamily="2" charset="0"/>
                <a:ea typeface="Helvetica Neue Light" panose="02000403000000020004" pitchFamily="2" charset="0"/>
                <a:hlinkClick r:id="rId5">
                  <a:extLst>
                    <a:ext uri="{A12FA001-AC4F-418D-AE19-62706E023703}">
                      <ahyp:hlinkClr xmlns:ahyp="http://schemas.microsoft.com/office/drawing/2018/hyperlinkcolor" val="tx"/>
                    </a:ext>
                  </a:extLst>
                </a:hlinkClick>
              </a:rPr>
              <a:t>CC BY-SA</a:t>
            </a:r>
            <a:r>
              <a:rPr lang="en-US" sz="800" i="1" dirty="0">
                <a:solidFill>
                  <a:schemeClr val="bg2">
                    <a:lumMod val="25000"/>
                  </a:schemeClr>
                </a:solidFill>
                <a:latin typeface="Helvetica Neue Light" panose="02000403000000020004" pitchFamily="2" charset="0"/>
                <a:ea typeface="Helvetica Neue Light" panose="02000403000000020004" pitchFamily="2" charset="0"/>
              </a:rPr>
              <a:t>.</a:t>
            </a:r>
          </a:p>
        </p:txBody>
      </p:sp>
    </p:spTree>
    <p:extLst>
      <p:ext uri="{BB962C8B-B14F-4D97-AF65-F5344CB8AC3E}">
        <p14:creationId xmlns:p14="http://schemas.microsoft.com/office/powerpoint/2010/main" val="2247333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123167"/>
          </a:xfrm>
        </p:spPr>
        <p:txBody>
          <a:bodyPr lIns="0" tIns="0" rIns="0" bIns="0" anchor="t" anchorCtr="0">
            <a:noAutofit/>
          </a:bodyPr>
          <a:lstStyle/>
          <a:p>
            <a:r>
              <a:rPr lang="en-US" dirty="0"/>
              <a:t>Dams in the Columbia Basin</a:t>
            </a:r>
            <a:endParaRPr lang="en-US" sz="4400" dirty="0"/>
          </a:p>
        </p:txBody>
      </p:sp>
      <p:pic>
        <p:nvPicPr>
          <p:cNvPr id="5" name="Picture 4" title="&quot;&quot;">
            <a:extLst>
              <a:ext uri="{FF2B5EF4-FFF2-40B4-BE49-F238E27FC236}">
                <a16:creationId xmlns:a16="http://schemas.microsoft.com/office/drawing/2014/main" id="{7CA2BA08-2B42-184A-B0C3-37ECA05DF9C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986612" y="1618466"/>
            <a:ext cx="4218776" cy="4610684"/>
          </a:xfrm>
          <a:prstGeom prst="rect">
            <a:avLst/>
          </a:prstGeom>
        </p:spPr>
      </p:pic>
      <p:sp>
        <p:nvSpPr>
          <p:cNvPr id="4" name="Rectangle 3">
            <a:extLst>
              <a:ext uri="{FF2B5EF4-FFF2-40B4-BE49-F238E27FC236}">
                <a16:creationId xmlns:a16="http://schemas.microsoft.com/office/drawing/2014/main" id="{212B9541-FBB2-1345-AC16-C88BAA2BDE69}"/>
              </a:ext>
            </a:extLst>
          </p:cNvPr>
          <p:cNvSpPr/>
          <p:nvPr/>
        </p:nvSpPr>
        <p:spPr>
          <a:xfrm>
            <a:off x="5544403" y="6301145"/>
            <a:ext cx="2660985" cy="123111"/>
          </a:xfrm>
          <a:prstGeom prst="rect">
            <a:avLst/>
          </a:prstGeom>
        </p:spPr>
        <p:txBody>
          <a:bodyPr wrap="none" lIns="0" tIns="0" rIns="0" bIns="0">
            <a:spAutoFit/>
          </a:bodyPr>
          <a:lstStyle/>
          <a:p>
            <a:pPr algn="r">
              <a:spcAft>
                <a:spcPts val="600"/>
              </a:spcAft>
            </a:pPr>
            <a:r>
              <a:rPr lang="en-US" sz="800" i="1" u="sng" dirty="0">
                <a:solidFill>
                  <a:schemeClr val="bg2">
                    <a:lumMod val="25000"/>
                  </a:schemeClr>
                </a:solidFill>
                <a:latin typeface="Helvetica Neue Light" panose="02000403000000020004" pitchFamily="2" charset="0"/>
                <a:ea typeface="Helvetica Neue Light" panose="02000403000000020004" pitchFamily="2" charset="0"/>
                <a:hlinkClick r:id="rId4">
                  <a:extLst>
                    <a:ext uri="{A12FA001-AC4F-418D-AE19-62706E023703}">
                      <ahyp:hlinkClr xmlns:ahyp="http://schemas.microsoft.com/office/drawing/2018/hyperlinkcolor" val="tx"/>
                    </a:ext>
                  </a:extLst>
                </a:hlinkClick>
              </a:rPr>
              <a:t>This Photo</a:t>
            </a:r>
            <a:r>
              <a:rPr lang="en-US" sz="800" i="1" dirty="0">
                <a:solidFill>
                  <a:schemeClr val="bg2">
                    <a:lumMod val="25000"/>
                  </a:schemeClr>
                </a:solidFill>
                <a:latin typeface="Helvetica Neue Light" panose="02000403000000020004" pitchFamily="2" charset="0"/>
                <a:ea typeface="Helvetica Neue Light" panose="02000403000000020004" pitchFamily="2" charset="0"/>
              </a:rPr>
              <a:t> by Unknown Author is licensed under </a:t>
            </a:r>
            <a:r>
              <a:rPr lang="en-US" sz="800" i="1" u="sng" dirty="0">
                <a:solidFill>
                  <a:schemeClr val="bg2">
                    <a:lumMod val="25000"/>
                  </a:schemeClr>
                </a:solidFill>
                <a:latin typeface="Helvetica Neue Light" panose="02000403000000020004" pitchFamily="2" charset="0"/>
                <a:ea typeface="Helvetica Neue Light" panose="02000403000000020004" pitchFamily="2" charset="0"/>
                <a:hlinkClick r:id="rId5">
                  <a:extLst>
                    <a:ext uri="{A12FA001-AC4F-418D-AE19-62706E023703}">
                      <ahyp:hlinkClr xmlns:ahyp="http://schemas.microsoft.com/office/drawing/2018/hyperlinkcolor" val="tx"/>
                    </a:ext>
                  </a:extLst>
                </a:hlinkClick>
              </a:rPr>
              <a:t>CC BY-NC</a:t>
            </a:r>
            <a:endParaRPr lang="en-US" sz="800" i="1" dirty="0">
              <a:solidFill>
                <a:schemeClr val="bg2">
                  <a:lumMod val="25000"/>
                </a:schemeClr>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222247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300"/>
            <a:ext cx="10197354" cy="688042"/>
          </a:xfrm>
        </p:spPr>
        <p:txBody>
          <a:bodyPr lIns="0" tIns="0" rIns="0" bIns="0" anchor="t" anchorCtr="0">
            <a:noAutofit/>
          </a:bodyPr>
          <a:lstStyle/>
          <a:p>
            <a:r>
              <a:rPr lang="en-US" dirty="0"/>
              <a:t>Dams Provide Electrical Power</a:t>
            </a:r>
            <a:endParaRPr lang="en-US" sz="4400" dirty="0"/>
          </a:p>
        </p:txBody>
      </p:sp>
      <p:pic>
        <p:nvPicPr>
          <p:cNvPr id="6" name="Content Placeholder 4" descr="A close up of a map&#10;&#10;Description automatically generated">
            <a:extLst>
              <a:ext uri="{FF2B5EF4-FFF2-40B4-BE49-F238E27FC236}">
                <a16:creationId xmlns:a16="http://schemas.microsoft.com/office/drawing/2014/main" id="{5FE8146D-CD01-F441-ABEC-5FBA8B4FF2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52099" y="1804396"/>
            <a:ext cx="4501247" cy="4237816"/>
          </a:xfrm>
          <a:prstGeom prst="rect">
            <a:avLst/>
          </a:prstGeom>
        </p:spPr>
      </p:pic>
      <p:sp>
        <p:nvSpPr>
          <p:cNvPr id="3" name="Rectangle 2">
            <a:extLst>
              <a:ext uri="{FF2B5EF4-FFF2-40B4-BE49-F238E27FC236}">
                <a16:creationId xmlns:a16="http://schemas.microsoft.com/office/drawing/2014/main" id="{52D20D1B-CF32-BF45-98D4-BBC3AE7CBDE8}"/>
              </a:ext>
            </a:extLst>
          </p:cNvPr>
          <p:cNvSpPr/>
          <p:nvPr/>
        </p:nvSpPr>
        <p:spPr>
          <a:xfrm>
            <a:off x="5708391" y="6109447"/>
            <a:ext cx="2644955" cy="123111"/>
          </a:xfrm>
          <a:prstGeom prst="rect">
            <a:avLst/>
          </a:prstGeom>
        </p:spPr>
        <p:txBody>
          <a:bodyPr wrap="none" lIns="0" tIns="0" rIns="0" bIns="0">
            <a:spAutoFit/>
          </a:bodyPr>
          <a:lstStyle/>
          <a:p>
            <a:pPr algn="r">
              <a:spcAft>
                <a:spcPts val="600"/>
              </a:spcAft>
            </a:pPr>
            <a:r>
              <a:rPr lang="en-US" sz="800" i="1" dirty="0">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hlinkClick r:id="rId4" tooltip="http://www.chem1.com/acad/webtext/energetics/CE-1.html">
                  <a:extLst>
                    <a:ext uri="{A12FA001-AC4F-418D-AE19-62706E023703}">
                      <ahyp:hlinkClr xmlns:ahyp="http://schemas.microsoft.com/office/drawing/2018/hyperlinkcolor" val="tx"/>
                    </a:ext>
                  </a:extLst>
                </a:hlinkClick>
              </a:rPr>
              <a:t>This Photo</a:t>
            </a:r>
            <a:r>
              <a:rPr lang="en-US" sz="800" i="1" dirty="0">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rPr>
              <a:t> by Unknown Author is licensed under </a:t>
            </a:r>
            <a:r>
              <a:rPr lang="en-US" sz="800" i="1" dirty="0">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hlinkClick r:id="rId5" tooltip="https://creativecommons.org/licenses/by-sa/3.0/">
                  <a:extLst>
                    <a:ext uri="{A12FA001-AC4F-418D-AE19-62706E023703}">
                      <ahyp:hlinkClr xmlns:ahyp="http://schemas.microsoft.com/office/drawing/2018/hyperlinkcolor" val="tx"/>
                    </a:ext>
                  </a:extLst>
                </a:hlinkClick>
              </a:rPr>
              <a:t>CC BY-SA</a:t>
            </a:r>
            <a:endParaRPr lang="en-US" sz="800" i="1" dirty="0">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2588987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880783" y="5003425"/>
            <a:ext cx="4099113" cy="1168774"/>
          </a:xfrm>
        </p:spPr>
        <p:txBody>
          <a:bodyPr lIns="0" tIns="0" rIns="0" bIns="0" anchor="t" anchorCtr="0">
            <a:noAutofit/>
          </a:bodyPr>
          <a:lstStyle/>
          <a:p>
            <a:pPr algn="ctr"/>
            <a:r>
              <a:rPr lang="en-US" dirty="0"/>
              <a:t>John Day Dam</a:t>
            </a:r>
            <a:br>
              <a:rPr lang="en-US" dirty="0"/>
            </a:br>
            <a:r>
              <a:rPr lang="en-US" dirty="0"/>
              <a:t>(passable)</a:t>
            </a:r>
            <a:endParaRPr lang="en-US" sz="4400" dirty="0"/>
          </a:p>
        </p:txBody>
      </p:sp>
      <p:pic>
        <p:nvPicPr>
          <p:cNvPr id="5" name="Picture 4" descr="A view of a large body of water&#10;&#10;Description automatically generated">
            <a:extLst>
              <a:ext uri="{FF2B5EF4-FFF2-40B4-BE49-F238E27FC236}">
                <a16:creationId xmlns:a16="http://schemas.microsoft.com/office/drawing/2014/main" id="{C6A2067E-7C8B-0E48-AF60-CCE0772F2AB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6106"/>
          <a:stretch/>
        </p:blipFill>
        <p:spPr>
          <a:xfrm>
            <a:off x="-13448" y="-26895"/>
            <a:ext cx="6109447" cy="4261921"/>
          </a:xfrm>
          <a:prstGeom prst="rect">
            <a:avLst/>
          </a:prstGeom>
        </p:spPr>
      </p:pic>
      <p:pic>
        <p:nvPicPr>
          <p:cNvPr id="7" name="Picture 6" descr="Water next to the ocean&#10;&#10;Description automatically generated">
            <a:extLst>
              <a:ext uri="{FF2B5EF4-FFF2-40B4-BE49-F238E27FC236}">
                <a16:creationId xmlns:a16="http://schemas.microsoft.com/office/drawing/2014/main" id="{4E29336E-F6B2-F144-BB6C-2832E462757E}"/>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3328"/>
          <a:stretch/>
        </p:blipFill>
        <p:spPr>
          <a:xfrm>
            <a:off x="6095999" y="-13448"/>
            <a:ext cx="6096001" cy="4253215"/>
          </a:xfrm>
          <a:prstGeom prst="rect">
            <a:avLst/>
          </a:prstGeom>
        </p:spPr>
      </p:pic>
      <p:sp>
        <p:nvSpPr>
          <p:cNvPr id="8" name="Title 1">
            <a:extLst>
              <a:ext uri="{FF2B5EF4-FFF2-40B4-BE49-F238E27FC236}">
                <a16:creationId xmlns:a16="http://schemas.microsoft.com/office/drawing/2014/main" id="{1CB1DC32-A12E-E542-9E92-1A6B2C66F186}"/>
              </a:ext>
            </a:extLst>
          </p:cNvPr>
          <p:cNvSpPr txBox="1">
            <a:spLocks/>
          </p:cNvSpPr>
          <p:nvPr/>
        </p:nvSpPr>
        <p:spPr>
          <a:xfrm>
            <a:off x="6548719" y="5003425"/>
            <a:ext cx="5271247" cy="116877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0" i="0" kern="1200">
                <a:solidFill>
                  <a:srgbClr val="1B73B9"/>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ctr"/>
            <a:r>
              <a:rPr lang="en-US" dirty="0"/>
              <a:t>Grand Coulee Dam</a:t>
            </a:r>
            <a:br>
              <a:rPr lang="en-US" dirty="0"/>
            </a:br>
            <a:r>
              <a:rPr lang="en-US" dirty="0"/>
              <a:t>(not passable)</a:t>
            </a:r>
          </a:p>
        </p:txBody>
      </p:sp>
      <p:sp>
        <p:nvSpPr>
          <p:cNvPr id="4" name="Rectangle 3">
            <a:extLst>
              <a:ext uri="{FF2B5EF4-FFF2-40B4-BE49-F238E27FC236}">
                <a16:creationId xmlns:a16="http://schemas.microsoft.com/office/drawing/2014/main" id="{B82F5DB5-04A1-554D-9518-C6BC2850926D}"/>
              </a:ext>
            </a:extLst>
          </p:cNvPr>
          <p:cNvSpPr/>
          <p:nvPr/>
        </p:nvSpPr>
        <p:spPr>
          <a:xfrm>
            <a:off x="3356914" y="4309758"/>
            <a:ext cx="2644955" cy="123111"/>
          </a:xfrm>
          <a:prstGeom prst="rect">
            <a:avLst/>
          </a:prstGeom>
        </p:spPr>
        <p:txBody>
          <a:bodyPr wrap="none" lIns="0" tIns="0" rIns="0" bIns="0">
            <a:spAutoFit/>
          </a:bodyPr>
          <a:lstStyle/>
          <a:p>
            <a:pPr algn="r">
              <a:spcAft>
                <a:spcPts val="600"/>
              </a:spcAft>
            </a:pPr>
            <a:r>
              <a:rPr lang="en-US" sz="800" i="1" dirty="0">
                <a:solidFill>
                  <a:schemeClr val="bg2">
                    <a:lumMod val="25000"/>
                  </a:schemeClr>
                </a:solidFill>
                <a:latin typeface="Helvetica Neue Light" panose="02000403000000020004" pitchFamily="2" charset="0"/>
                <a:ea typeface="Helvetica Neue Light" panose="02000403000000020004" pitchFamily="2" charset="0"/>
                <a:hlinkClick r:id="rId4" tooltip="https://en.wikipedia.org/wiki/John_Day_Dam">
                  <a:extLst>
                    <a:ext uri="{A12FA001-AC4F-418D-AE19-62706E023703}">
                      <ahyp:hlinkClr xmlns:ahyp="http://schemas.microsoft.com/office/drawing/2018/hyperlinkcolor" val="tx"/>
                    </a:ext>
                  </a:extLst>
                </a:hlinkClick>
              </a:rPr>
              <a:t>This Photo</a:t>
            </a:r>
            <a:r>
              <a:rPr lang="en-US" sz="800" i="1" dirty="0">
                <a:solidFill>
                  <a:schemeClr val="bg2">
                    <a:lumMod val="25000"/>
                  </a:schemeClr>
                </a:solidFill>
                <a:latin typeface="Helvetica Neue Light" panose="02000403000000020004" pitchFamily="2" charset="0"/>
                <a:ea typeface="Helvetica Neue Light" panose="02000403000000020004" pitchFamily="2" charset="0"/>
              </a:rPr>
              <a:t> by Unknown Author is licensed under </a:t>
            </a:r>
            <a:r>
              <a:rPr lang="en-US" sz="800" i="1" dirty="0">
                <a:solidFill>
                  <a:schemeClr val="bg2">
                    <a:lumMod val="25000"/>
                  </a:schemeClr>
                </a:solidFill>
                <a:latin typeface="Helvetica Neue Light" panose="02000403000000020004" pitchFamily="2" charset="0"/>
                <a:ea typeface="Helvetica Neue Light" panose="02000403000000020004" pitchFamily="2" charset="0"/>
                <a:hlinkClick r:id="rId7" tooltip="https://creativecommons.org/licenses/by-sa/3.0/">
                  <a:extLst>
                    <a:ext uri="{A12FA001-AC4F-418D-AE19-62706E023703}">
                      <ahyp:hlinkClr xmlns:ahyp="http://schemas.microsoft.com/office/drawing/2018/hyperlinkcolor" val="tx"/>
                    </a:ext>
                  </a:extLst>
                </a:hlinkClick>
              </a:rPr>
              <a:t>CC BY-SA</a:t>
            </a:r>
            <a:endParaRPr lang="en-US" sz="800" i="1" dirty="0">
              <a:solidFill>
                <a:schemeClr val="bg2">
                  <a:lumMod val="25000"/>
                </a:schemeClr>
              </a:solidFill>
              <a:latin typeface="Helvetica Neue Light" panose="02000403000000020004" pitchFamily="2" charset="0"/>
              <a:ea typeface="Helvetica Neue Light" panose="02000403000000020004" pitchFamily="2" charset="0"/>
            </a:endParaRPr>
          </a:p>
        </p:txBody>
      </p:sp>
      <p:sp>
        <p:nvSpPr>
          <p:cNvPr id="9" name="Rectangle 8">
            <a:extLst>
              <a:ext uri="{FF2B5EF4-FFF2-40B4-BE49-F238E27FC236}">
                <a16:creationId xmlns:a16="http://schemas.microsoft.com/office/drawing/2014/main" id="{51BAFB58-62E4-3047-9BEE-3F728ABACC41}"/>
              </a:ext>
            </a:extLst>
          </p:cNvPr>
          <p:cNvSpPr/>
          <p:nvPr/>
        </p:nvSpPr>
        <p:spPr>
          <a:xfrm>
            <a:off x="6163238" y="4309758"/>
            <a:ext cx="2644955" cy="123111"/>
          </a:xfrm>
          <a:prstGeom prst="rect">
            <a:avLst/>
          </a:prstGeom>
        </p:spPr>
        <p:txBody>
          <a:bodyPr wrap="none" lIns="0" tIns="0" rIns="0" bIns="0">
            <a:spAutoFit/>
          </a:bodyPr>
          <a:lstStyle/>
          <a:p>
            <a:pPr algn="r">
              <a:spcAft>
                <a:spcPts val="600"/>
              </a:spcAft>
            </a:pPr>
            <a:r>
              <a:rPr lang="en-US" sz="800" i="1" dirty="0">
                <a:solidFill>
                  <a:schemeClr val="bg2">
                    <a:lumMod val="25000"/>
                  </a:schemeClr>
                </a:solidFill>
                <a:latin typeface="Helvetica Neue Light" panose="02000403000000020004" pitchFamily="2" charset="0"/>
                <a:ea typeface="Helvetica Neue Light" panose="02000403000000020004" pitchFamily="2" charset="0"/>
                <a:hlinkClick r:id="rId6" tooltip="http://commons.wikimedia.org/wiki/file:grand_coulee_dam.jpg">
                  <a:extLst>
                    <a:ext uri="{A12FA001-AC4F-418D-AE19-62706E023703}">
                      <ahyp:hlinkClr xmlns:ahyp="http://schemas.microsoft.com/office/drawing/2018/hyperlinkcolor" val="tx"/>
                    </a:ext>
                  </a:extLst>
                </a:hlinkClick>
              </a:rPr>
              <a:t>This Photo</a:t>
            </a:r>
            <a:r>
              <a:rPr lang="en-US" sz="800" i="1" dirty="0">
                <a:solidFill>
                  <a:schemeClr val="bg2">
                    <a:lumMod val="25000"/>
                  </a:schemeClr>
                </a:solidFill>
                <a:latin typeface="Helvetica Neue Light" panose="02000403000000020004" pitchFamily="2" charset="0"/>
                <a:ea typeface="Helvetica Neue Light" panose="02000403000000020004" pitchFamily="2" charset="0"/>
              </a:rPr>
              <a:t> by Unknown Author is licensed under </a:t>
            </a:r>
            <a:r>
              <a:rPr lang="en-US" sz="800" i="1" dirty="0">
                <a:solidFill>
                  <a:schemeClr val="bg2">
                    <a:lumMod val="25000"/>
                  </a:schemeClr>
                </a:solidFill>
                <a:latin typeface="Helvetica Neue Light" panose="02000403000000020004" pitchFamily="2" charset="0"/>
                <a:ea typeface="Helvetica Neue Light" panose="02000403000000020004" pitchFamily="2" charset="0"/>
                <a:hlinkClick r:id="rId7" tooltip="https://creativecommons.org/licenses/by-sa/3.0/">
                  <a:extLst>
                    <a:ext uri="{A12FA001-AC4F-418D-AE19-62706E023703}">
                      <ahyp:hlinkClr xmlns:ahyp="http://schemas.microsoft.com/office/drawing/2018/hyperlinkcolor" val="tx"/>
                    </a:ext>
                  </a:extLst>
                </a:hlinkClick>
              </a:rPr>
              <a:t>CC BY-SA</a:t>
            </a:r>
            <a:endParaRPr lang="en-US" sz="800" i="1" dirty="0">
              <a:solidFill>
                <a:schemeClr val="bg2">
                  <a:lumMod val="25000"/>
                </a:schemeClr>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665362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monitor, television, indoor, screen&#10;&#10;Description automatically generated">
            <a:extLst>
              <a:ext uri="{FF2B5EF4-FFF2-40B4-BE49-F238E27FC236}">
                <a16:creationId xmlns:a16="http://schemas.microsoft.com/office/drawing/2014/main" id="{0050F3C7-6E4F-C645-9BE5-73AE58C6F07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 r="1258" b="-2"/>
          <a:stretch/>
        </p:blipFill>
        <p:spPr>
          <a:xfrm>
            <a:off x="6095999" y="-681"/>
            <a:ext cx="6096001" cy="4253215"/>
          </a:xfrm>
          <a:prstGeom prst="rect">
            <a:avLst/>
          </a:prstGeom>
        </p:spPr>
      </p:pic>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33181" y="5102036"/>
            <a:ext cx="10168219" cy="482975"/>
          </a:xfrm>
        </p:spPr>
        <p:txBody>
          <a:bodyPr lIns="0" tIns="0" rIns="0" bIns="0" anchor="t" anchorCtr="0">
            <a:noAutofit/>
          </a:bodyPr>
          <a:lstStyle/>
          <a:p>
            <a:pPr algn="ctr"/>
            <a:r>
              <a:rPr lang="en-US" dirty="0"/>
              <a:t>Fish Ladders – A Way Through</a:t>
            </a:r>
            <a:endParaRPr lang="en-US" sz="4400" dirty="0"/>
          </a:p>
        </p:txBody>
      </p:sp>
      <p:pic>
        <p:nvPicPr>
          <p:cNvPr id="10" name="Content Placeholder 4" descr="The roof of a building&#10;&#10;Description automatically generated">
            <a:extLst>
              <a:ext uri="{FF2B5EF4-FFF2-40B4-BE49-F238E27FC236}">
                <a16:creationId xmlns:a16="http://schemas.microsoft.com/office/drawing/2014/main" id="{DE0003C3-D92B-C943-87DA-5DEC84A624A2}"/>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4314"/>
          <a:stretch/>
        </p:blipFill>
        <p:spPr>
          <a:xfrm>
            <a:off x="20" y="10"/>
            <a:ext cx="6095974" cy="4252522"/>
          </a:xfrm>
          <a:prstGeom prst="rect">
            <a:avLst/>
          </a:prstGeom>
        </p:spPr>
      </p:pic>
      <p:sp>
        <p:nvSpPr>
          <p:cNvPr id="12" name="Rectangle 11">
            <a:extLst>
              <a:ext uri="{FF2B5EF4-FFF2-40B4-BE49-F238E27FC236}">
                <a16:creationId xmlns:a16="http://schemas.microsoft.com/office/drawing/2014/main" id="{2287E95D-635A-B545-A985-7EC240C9908D}"/>
              </a:ext>
            </a:extLst>
          </p:cNvPr>
          <p:cNvSpPr/>
          <p:nvPr/>
        </p:nvSpPr>
        <p:spPr>
          <a:xfrm>
            <a:off x="3356914" y="4309758"/>
            <a:ext cx="2644955" cy="123111"/>
          </a:xfrm>
          <a:prstGeom prst="rect">
            <a:avLst/>
          </a:prstGeom>
        </p:spPr>
        <p:txBody>
          <a:bodyPr wrap="none" lIns="0" tIns="0" rIns="0" bIns="0">
            <a:spAutoFit/>
          </a:bodyPr>
          <a:lstStyle/>
          <a:p>
            <a:pPr algn="r">
              <a:spcAft>
                <a:spcPts val="600"/>
              </a:spcAft>
            </a:pPr>
            <a:r>
              <a:rPr lang="en-US" sz="800" i="1" dirty="0">
                <a:solidFill>
                  <a:schemeClr val="bg2">
                    <a:lumMod val="25000"/>
                  </a:schemeClr>
                </a:solidFill>
                <a:latin typeface="Helvetica Neue Light" panose="02000403000000020004" pitchFamily="2" charset="0"/>
                <a:ea typeface="Helvetica Neue Light" panose="02000403000000020004" pitchFamily="2" charset="0"/>
              </a:rPr>
              <a:t>This Photo by Unknown Author is licensed under CC BY-SA</a:t>
            </a:r>
          </a:p>
        </p:txBody>
      </p:sp>
      <p:sp>
        <p:nvSpPr>
          <p:cNvPr id="13" name="Rectangle 12">
            <a:extLst>
              <a:ext uri="{FF2B5EF4-FFF2-40B4-BE49-F238E27FC236}">
                <a16:creationId xmlns:a16="http://schemas.microsoft.com/office/drawing/2014/main" id="{FA1407F1-354B-B54E-AF43-51B20E5CE9FC}"/>
              </a:ext>
            </a:extLst>
          </p:cNvPr>
          <p:cNvSpPr/>
          <p:nvPr/>
        </p:nvSpPr>
        <p:spPr>
          <a:xfrm>
            <a:off x="6128245" y="4309758"/>
            <a:ext cx="2478243" cy="123111"/>
          </a:xfrm>
          <a:prstGeom prst="rect">
            <a:avLst/>
          </a:prstGeom>
        </p:spPr>
        <p:txBody>
          <a:bodyPr wrap="none" lIns="0" tIns="0" rIns="0" bIns="0">
            <a:spAutoFit/>
          </a:bodyPr>
          <a:lstStyle/>
          <a:p>
            <a:pPr algn="r">
              <a:spcAft>
                <a:spcPts val="600"/>
              </a:spcAft>
            </a:pPr>
            <a:r>
              <a:rPr lang="en-US" sz="800" i="1" dirty="0">
                <a:solidFill>
                  <a:schemeClr val="bg2">
                    <a:lumMod val="25000"/>
                  </a:schemeClr>
                </a:solidFill>
                <a:latin typeface="Helvetica Neue Light" panose="02000403000000020004" pitchFamily="2" charset="0"/>
                <a:ea typeface="Helvetica Neue Light" panose="02000403000000020004" pitchFamily="2" charset="0"/>
              </a:rPr>
              <a:t>This Photo by Unknown Author is licensed under CC BY</a:t>
            </a:r>
          </a:p>
        </p:txBody>
      </p:sp>
    </p:spTree>
    <p:extLst>
      <p:ext uri="{BB962C8B-B14F-4D97-AF65-F5344CB8AC3E}">
        <p14:creationId xmlns:p14="http://schemas.microsoft.com/office/powerpoint/2010/main" val="2786860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241861"/>
          </a:xfrm>
        </p:spPr>
        <p:txBody>
          <a:bodyPr lIns="0" tIns="0" rIns="0" bIns="0" anchor="t" anchorCtr="0">
            <a:noAutofit/>
          </a:bodyPr>
          <a:lstStyle/>
          <a:p>
            <a:r>
              <a:rPr lang="en-US" dirty="0"/>
              <a:t>Accessibility for Salmon</a:t>
            </a:r>
            <a:br>
              <a:rPr lang="en-US" dirty="0"/>
            </a:br>
            <a:r>
              <a:rPr lang="en-US" dirty="0"/>
              <a:t>Before Dams (1890)</a:t>
            </a:r>
          </a:p>
        </p:txBody>
      </p:sp>
      <p:pic>
        <p:nvPicPr>
          <p:cNvPr id="5" name="Picture 4" title="&quot;&quot;">
            <a:extLst>
              <a:ext uri="{FF2B5EF4-FFF2-40B4-BE49-F238E27FC236}">
                <a16:creationId xmlns:a16="http://schemas.microsoft.com/office/drawing/2014/main" id="{4D5148EE-DFDB-834F-A6FD-9B1680E00327}"/>
              </a:ext>
            </a:extLst>
          </p:cNvPr>
          <p:cNvPicPr>
            <a:picLocks noChangeAspect="1"/>
          </p:cNvPicPr>
          <p:nvPr/>
        </p:nvPicPr>
        <p:blipFill rotWithShape="1">
          <a:blip r:embed="rId3"/>
          <a:srcRect l="14052" r="13707"/>
          <a:stretch/>
        </p:blipFill>
        <p:spPr>
          <a:xfrm>
            <a:off x="3391482" y="1991866"/>
            <a:ext cx="5409036" cy="4211710"/>
          </a:xfrm>
          <a:prstGeom prst="rect">
            <a:avLst/>
          </a:prstGeom>
        </p:spPr>
      </p:pic>
    </p:spTree>
    <p:extLst>
      <p:ext uri="{BB962C8B-B14F-4D97-AF65-F5344CB8AC3E}">
        <p14:creationId xmlns:p14="http://schemas.microsoft.com/office/powerpoint/2010/main" val="3401801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title="&quot;&quot;">
            <a:extLst>
              <a:ext uri="{FF2B5EF4-FFF2-40B4-BE49-F238E27FC236}">
                <a16:creationId xmlns:a16="http://schemas.microsoft.com/office/drawing/2014/main" id="{6990795A-A3C4-B341-BD31-84438D2CBE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73" r="2184"/>
          <a:stretch/>
        </p:blipFill>
        <p:spPr bwMode="auto">
          <a:xfrm>
            <a:off x="3436907" y="1991866"/>
            <a:ext cx="5331632" cy="42117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241861"/>
          </a:xfrm>
        </p:spPr>
        <p:txBody>
          <a:bodyPr lIns="0" tIns="0" rIns="0" bIns="0" anchor="t" anchorCtr="0">
            <a:noAutofit/>
          </a:bodyPr>
          <a:lstStyle/>
          <a:p>
            <a:r>
              <a:rPr lang="en-US" dirty="0"/>
              <a:t>Accessibility for Salmon</a:t>
            </a:r>
            <a:br>
              <a:rPr lang="en-US" dirty="0"/>
            </a:br>
            <a:r>
              <a:rPr lang="en-US" dirty="0"/>
              <a:t>After Dams (1965)</a:t>
            </a:r>
          </a:p>
        </p:txBody>
      </p:sp>
    </p:spTree>
    <p:extLst>
      <p:ext uri="{BB962C8B-B14F-4D97-AF65-F5344CB8AC3E}">
        <p14:creationId xmlns:p14="http://schemas.microsoft.com/office/powerpoint/2010/main" val="680572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ench, outdoor, building, sitting&#10;&#10;Description automatically generated">
            <a:extLst>
              <a:ext uri="{FF2B5EF4-FFF2-40B4-BE49-F238E27FC236}">
                <a16:creationId xmlns:a16="http://schemas.microsoft.com/office/drawing/2014/main" id="{C090AF73-E753-1445-9C4C-A4798268926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 r="-3" b="-2"/>
          <a:stretch/>
        </p:blipFill>
        <p:spPr>
          <a:xfrm>
            <a:off x="-25730" y="-1499674"/>
            <a:ext cx="4094625" cy="6132878"/>
          </a:xfrm>
          <a:prstGeom prst="rect">
            <a:avLst/>
          </a:prstGeom>
        </p:spPr>
      </p:pic>
      <p:pic>
        <p:nvPicPr>
          <p:cNvPr id="11" name="Picture 10" descr="An empty road&#10;&#10;Description automatically generated">
            <a:extLst>
              <a:ext uri="{FF2B5EF4-FFF2-40B4-BE49-F238E27FC236}">
                <a16:creationId xmlns:a16="http://schemas.microsoft.com/office/drawing/2014/main" id="{A398A71B-9B26-0245-9BF8-6BDBE550B460}"/>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32369" r="17275"/>
          <a:stretch/>
        </p:blipFill>
        <p:spPr>
          <a:xfrm>
            <a:off x="4076507" y="-1459333"/>
            <a:ext cx="4094624" cy="6098571"/>
          </a:xfrm>
          <a:prstGeom prst="rect">
            <a:avLst/>
          </a:prstGeom>
        </p:spPr>
      </p:pic>
      <p:pic>
        <p:nvPicPr>
          <p:cNvPr id="12" name="Picture 11" descr="A garden with water in the background&#10;&#10;Description automatically generated">
            <a:extLst>
              <a:ext uri="{FF2B5EF4-FFF2-40B4-BE49-F238E27FC236}">
                <a16:creationId xmlns:a16="http://schemas.microsoft.com/office/drawing/2014/main" id="{2C455F50-F72A-BF49-8173-64DE9A016E95}"/>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9245" r="12917" b="-2"/>
          <a:stretch/>
        </p:blipFill>
        <p:spPr>
          <a:xfrm>
            <a:off x="8155908" y="-1459331"/>
            <a:ext cx="4094623" cy="6098570"/>
          </a:xfrm>
          <a:prstGeom prst="rect">
            <a:avLst/>
          </a:prstGeom>
        </p:spPr>
      </p:pic>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25730" y="5317121"/>
            <a:ext cx="4102237" cy="958172"/>
          </a:xfrm>
        </p:spPr>
        <p:txBody>
          <a:bodyPr lIns="0" tIns="0" rIns="0" bIns="0" anchor="t" anchorCtr="0">
            <a:noAutofit/>
          </a:bodyPr>
          <a:lstStyle/>
          <a:p>
            <a:pPr algn="ctr">
              <a:lnSpc>
                <a:spcPct val="80000"/>
              </a:lnSpc>
            </a:pPr>
            <a:r>
              <a:rPr lang="en-US" sz="3600" dirty="0"/>
              <a:t>Stream </a:t>
            </a:r>
            <a:br>
              <a:rPr lang="en-US" sz="3600" dirty="0"/>
            </a:br>
            <a:r>
              <a:rPr lang="en-US" sz="3600" dirty="0"/>
              <a:t>Access</a:t>
            </a:r>
          </a:p>
        </p:txBody>
      </p:sp>
      <p:sp>
        <p:nvSpPr>
          <p:cNvPr id="4" name="Rectangle 3">
            <a:extLst>
              <a:ext uri="{FF2B5EF4-FFF2-40B4-BE49-F238E27FC236}">
                <a16:creationId xmlns:a16="http://schemas.microsoft.com/office/drawing/2014/main" id="{B82F5DB5-04A1-554D-9518-C6BC2850926D}"/>
              </a:ext>
            </a:extLst>
          </p:cNvPr>
          <p:cNvSpPr/>
          <p:nvPr/>
        </p:nvSpPr>
        <p:spPr>
          <a:xfrm>
            <a:off x="5273443" y="4732586"/>
            <a:ext cx="2842124" cy="123111"/>
          </a:xfrm>
          <a:prstGeom prst="rect">
            <a:avLst/>
          </a:prstGeom>
        </p:spPr>
        <p:txBody>
          <a:bodyPr wrap="none" lIns="0" tIns="0" rIns="0" bIns="0">
            <a:spAutoFit/>
          </a:bodyPr>
          <a:lstStyle/>
          <a:p>
            <a:pPr algn="r">
              <a:spcAft>
                <a:spcPts val="600"/>
              </a:spcAft>
            </a:pPr>
            <a:r>
              <a:rPr lang="en-US" sz="800" i="1" dirty="0">
                <a:solidFill>
                  <a:schemeClr val="bg2">
                    <a:lumMod val="25000"/>
                  </a:schemeClr>
                </a:solidFill>
                <a:latin typeface="Helvetica Neue Light" panose="02000403000000020004" pitchFamily="2" charset="0"/>
                <a:ea typeface="Helvetica Neue Light" panose="02000403000000020004" pitchFamily="2" charset="0"/>
              </a:rPr>
              <a:t>This Photo by Unknown Author is licensed under CC BY-NC-ND</a:t>
            </a:r>
          </a:p>
        </p:txBody>
      </p:sp>
      <p:sp>
        <p:nvSpPr>
          <p:cNvPr id="9" name="Rectangle 8">
            <a:extLst>
              <a:ext uri="{FF2B5EF4-FFF2-40B4-BE49-F238E27FC236}">
                <a16:creationId xmlns:a16="http://schemas.microsoft.com/office/drawing/2014/main" id="{51BAFB58-62E4-3047-9BEE-3F728ABACC41}"/>
              </a:ext>
            </a:extLst>
          </p:cNvPr>
          <p:cNvSpPr/>
          <p:nvPr/>
        </p:nvSpPr>
        <p:spPr>
          <a:xfrm>
            <a:off x="8238365" y="4732586"/>
            <a:ext cx="2644955" cy="123111"/>
          </a:xfrm>
          <a:prstGeom prst="rect">
            <a:avLst/>
          </a:prstGeom>
        </p:spPr>
        <p:txBody>
          <a:bodyPr wrap="none" lIns="0" tIns="0" rIns="0" bIns="0">
            <a:spAutoFit/>
          </a:bodyPr>
          <a:lstStyle/>
          <a:p>
            <a:pPr algn="r">
              <a:spcAft>
                <a:spcPts val="600"/>
              </a:spcAft>
            </a:pPr>
            <a:r>
              <a:rPr lang="en-US" sz="800" i="1" dirty="0">
                <a:solidFill>
                  <a:schemeClr val="bg2">
                    <a:lumMod val="25000"/>
                  </a:schemeClr>
                </a:solidFill>
                <a:latin typeface="Helvetica Neue Light" panose="02000403000000020004" pitchFamily="2" charset="0"/>
                <a:ea typeface="Helvetica Neue Light" panose="02000403000000020004" pitchFamily="2" charset="0"/>
              </a:rPr>
              <a:t>This Photo by Unknown Author is licensed under CC BY-SA</a:t>
            </a:r>
          </a:p>
        </p:txBody>
      </p:sp>
      <p:sp>
        <p:nvSpPr>
          <p:cNvPr id="13" name="Title 1">
            <a:extLst>
              <a:ext uri="{FF2B5EF4-FFF2-40B4-BE49-F238E27FC236}">
                <a16:creationId xmlns:a16="http://schemas.microsoft.com/office/drawing/2014/main" id="{2641FD1F-E95B-CF49-B529-C3B0F6F5CE5B}"/>
              </a:ext>
            </a:extLst>
          </p:cNvPr>
          <p:cNvSpPr txBox="1">
            <a:spLocks/>
          </p:cNvSpPr>
          <p:nvPr/>
        </p:nvSpPr>
        <p:spPr>
          <a:xfrm>
            <a:off x="4068895" y="5317123"/>
            <a:ext cx="4102236" cy="95817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0" i="0" kern="1200">
                <a:solidFill>
                  <a:srgbClr val="1B73B9"/>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ctr">
              <a:lnSpc>
                <a:spcPct val="80000"/>
              </a:lnSpc>
            </a:pPr>
            <a:r>
              <a:rPr lang="en-US" sz="3600" dirty="0"/>
              <a:t>Fish </a:t>
            </a:r>
            <a:br>
              <a:rPr lang="en-US" sz="3600" dirty="0"/>
            </a:br>
            <a:r>
              <a:rPr lang="en-US" sz="3600" dirty="0"/>
              <a:t>Hatcheries</a:t>
            </a:r>
          </a:p>
        </p:txBody>
      </p:sp>
      <p:sp>
        <p:nvSpPr>
          <p:cNvPr id="14" name="Title 1">
            <a:extLst>
              <a:ext uri="{FF2B5EF4-FFF2-40B4-BE49-F238E27FC236}">
                <a16:creationId xmlns:a16="http://schemas.microsoft.com/office/drawing/2014/main" id="{2FC8AC5D-5C20-6D47-9172-D8540066D34E}"/>
              </a:ext>
            </a:extLst>
          </p:cNvPr>
          <p:cNvSpPr txBox="1">
            <a:spLocks/>
          </p:cNvSpPr>
          <p:nvPr/>
        </p:nvSpPr>
        <p:spPr>
          <a:xfrm>
            <a:off x="8171130" y="5317121"/>
            <a:ext cx="4020870" cy="95817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0" i="0" kern="1200">
                <a:solidFill>
                  <a:srgbClr val="1B73B9"/>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ctr">
              <a:lnSpc>
                <a:spcPct val="80000"/>
              </a:lnSpc>
            </a:pPr>
            <a:r>
              <a:rPr lang="en-US" sz="3600" dirty="0"/>
              <a:t>Stream</a:t>
            </a:r>
            <a:br>
              <a:rPr lang="en-US" sz="3600" dirty="0"/>
            </a:br>
            <a:r>
              <a:rPr lang="en-US" sz="3600" dirty="0"/>
              <a:t>Restoration</a:t>
            </a:r>
          </a:p>
        </p:txBody>
      </p:sp>
      <p:sp>
        <p:nvSpPr>
          <p:cNvPr id="15" name="Rectangle 14">
            <a:extLst>
              <a:ext uri="{FF2B5EF4-FFF2-40B4-BE49-F238E27FC236}">
                <a16:creationId xmlns:a16="http://schemas.microsoft.com/office/drawing/2014/main" id="{8F7B75ED-2527-384B-9BAE-450A844BF736}"/>
              </a:ext>
            </a:extLst>
          </p:cNvPr>
          <p:cNvSpPr/>
          <p:nvPr/>
        </p:nvSpPr>
        <p:spPr>
          <a:xfrm>
            <a:off x="1590652" y="4732585"/>
            <a:ext cx="2478243" cy="123111"/>
          </a:xfrm>
          <a:prstGeom prst="rect">
            <a:avLst/>
          </a:prstGeom>
        </p:spPr>
        <p:txBody>
          <a:bodyPr wrap="none" lIns="0" tIns="0" rIns="0" bIns="0">
            <a:spAutoFit/>
          </a:bodyPr>
          <a:lstStyle/>
          <a:p>
            <a:pPr algn="r">
              <a:spcAft>
                <a:spcPts val="600"/>
              </a:spcAft>
            </a:pPr>
            <a:r>
              <a:rPr lang="en-US" sz="800" i="1" dirty="0">
                <a:solidFill>
                  <a:schemeClr val="bg2">
                    <a:lumMod val="25000"/>
                  </a:schemeClr>
                </a:solidFill>
                <a:latin typeface="Helvetica Neue Light" panose="02000403000000020004" pitchFamily="2" charset="0"/>
                <a:ea typeface="Helvetica Neue Light" panose="02000403000000020004" pitchFamily="2" charset="0"/>
              </a:rPr>
              <a:t>This Photo by Unknown Author is licensed under CC BY</a:t>
            </a:r>
          </a:p>
        </p:txBody>
      </p:sp>
    </p:spTree>
    <p:extLst>
      <p:ext uri="{BB962C8B-B14F-4D97-AF65-F5344CB8AC3E}">
        <p14:creationId xmlns:p14="http://schemas.microsoft.com/office/powerpoint/2010/main" val="767615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990601"/>
          </a:xfrm>
        </p:spPr>
        <p:txBody>
          <a:bodyPr lIns="0" tIns="0" rIns="0" bIns="0" anchor="t" anchorCtr="0">
            <a:noAutofit/>
          </a:bodyPr>
          <a:lstStyle/>
          <a:p>
            <a:r>
              <a:rPr lang="en-US" dirty="0"/>
              <a:t>Which tribal seals reference salmon?</a:t>
            </a:r>
            <a:endParaRPr lang="en-US" sz="4400" dirty="0"/>
          </a:p>
        </p:txBody>
      </p:sp>
      <p:pic>
        <p:nvPicPr>
          <p:cNvPr id="4" name="Picture 3" descr="Confederated Tribes of the Siletz logo">
            <a:extLst>
              <a:ext uri="{FF2B5EF4-FFF2-40B4-BE49-F238E27FC236}">
                <a16:creationId xmlns:a16="http://schemas.microsoft.com/office/drawing/2014/main" id="{255757D6-FA60-CF43-8F18-7426166E17FD}"/>
              </a:ext>
            </a:extLst>
          </p:cNvPr>
          <p:cNvPicPr>
            <a:picLocks noChangeAspect="1"/>
          </p:cNvPicPr>
          <p:nvPr/>
        </p:nvPicPr>
        <p:blipFill>
          <a:blip r:embed="rId3"/>
          <a:stretch>
            <a:fillRect/>
          </a:stretch>
        </p:blipFill>
        <p:spPr>
          <a:xfrm>
            <a:off x="990600" y="1762066"/>
            <a:ext cx="1313271" cy="1578552"/>
          </a:xfrm>
          <a:prstGeom prst="rect">
            <a:avLst/>
          </a:prstGeom>
          <a:effectLst/>
        </p:spPr>
      </p:pic>
      <p:pic>
        <p:nvPicPr>
          <p:cNvPr id="6" name="Picture 5" title="The Klamath tribes logo">
            <a:extLst>
              <a:ext uri="{FF2B5EF4-FFF2-40B4-BE49-F238E27FC236}">
                <a16:creationId xmlns:a16="http://schemas.microsoft.com/office/drawing/2014/main" id="{C4C2A0E7-0623-EA45-9106-BC6C633E0B81}"/>
              </a:ext>
            </a:extLst>
          </p:cNvPr>
          <p:cNvPicPr>
            <a:picLocks noChangeAspect="1"/>
          </p:cNvPicPr>
          <p:nvPr/>
        </p:nvPicPr>
        <p:blipFill>
          <a:blip r:embed="rId4"/>
          <a:stretch>
            <a:fillRect/>
          </a:stretch>
        </p:blipFill>
        <p:spPr>
          <a:xfrm>
            <a:off x="2920365" y="1700705"/>
            <a:ext cx="1718584" cy="1704836"/>
          </a:xfrm>
          <a:prstGeom prst="rect">
            <a:avLst/>
          </a:prstGeom>
          <a:effectLst/>
        </p:spPr>
      </p:pic>
      <p:pic>
        <p:nvPicPr>
          <p:cNvPr id="7" name="Picture 6" title="Cow Creek Band of Upqua Tribe of Indians logo">
            <a:extLst>
              <a:ext uri="{FF2B5EF4-FFF2-40B4-BE49-F238E27FC236}">
                <a16:creationId xmlns:a16="http://schemas.microsoft.com/office/drawing/2014/main" id="{8F2C2966-E800-5D4E-B36A-E9C463B66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2969" y="1772446"/>
            <a:ext cx="1516513" cy="157855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Picture 7" title="Coquille Indian Tribe logo">
            <a:extLst>
              <a:ext uri="{FF2B5EF4-FFF2-40B4-BE49-F238E27FC236}">
                <a16:creationId xmlns:a16="http://schemas.microsoft.com/office/drawing/2014/main" id="{BEBE9F93-57F6-4E46-85E1-0B732FB33E44}"/>
              </a:ext>
            </a:extLst>
          </p:cNvPr>
          <p:cNvPicPr>
            <a:picLocks noChangeAspect="1"/>
          </p:cNvPicPr>
          <p:nvPr/>
        </p:nvPicPr>
        <p:blipFill>
          <a:blip r:embed="rId6"/>
          <a:stretch>
            <a:fillRect/>
          </a:stretch>
        </p:blipFill>
        <p:spPr>
          <a:xfrm>
            <a:off x="7503256" y="1635782"/>
            <a:ext cx="1421810" cy="1831120"/>
          </a:xfrm>
          <a:prstGeom prst="rect">
            <a:avLst/>
          </a:prstGeom>
          <a:effectLst/>
        </p:spPr>
      </p:pic>
      <p:pic>
        <p:nvPicPr>
          <p:cNvPr id="9" name="Picture 8" title="Confederated tribes of Coos-Lower Umpqua-Siuslaw logo">
            <a:extLst>
              <a:ext uri="{FF2B5EF4-FFF2-40B4-BE49-F238E27FC236}">
                <a16:creationId xmlns:a16="http://schemas.microsoft.com/office/drawing/2014/main" id="{406F7C98-1843-B14C-9454-2FDB65C96C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27118" y="1819338"/>
            <a:ext cx="1578552" cy="157855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 name="Picture 9" title="Burns Paiute Tribe logo">
            <a:extLst>
              <a:ext uri="{FF2B5EF4-FFF2-40B4-BE49-F238E27FC236}">
                <a16:creationId xmlns:a16="http://schemas.microsoft.com/office/drawing/2014/main" id="{F432E1B8-2D57-C042-99E2-32AB4A297C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509"/>
          <a:stretch/>
        </p:blipFill>
        <p:spPr bwMode="auto">
          <a:xfrm>
            <a:off x="9430438" y="4400455"/>
            <a:ext cx="1770962" cy="14338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 name="Picture 10" title="Confederated Tribes of Grand Ronde logo">
            <a:extLst>
              <a:ext uri="{FF2B5EF4-FFF2-40B4-BE49-F238E27FC236}">
                <a16:creationId xmlns:a16="http://schemas.microsoft.com/office/drawing/2014/main" id="{22CA661F-9264-EC4B-A986-E323E45743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7931" y="4331140"/>
            <a:ext cx="1014783" cy="157855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12" title="Confederated Tribes of the Umatilla Indian Reservation logo">
            <a:extLst>
              <a:ext uri="{FF2B5EF4-FFF2-40B4-BE49-F238E27FC236}">
                <a16:creationId xmlns:a16="http://schemas.microsoft.com/office/drawing/2014/main" id="{CF2DCD54-80D1-104E-974F-93D8A108411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1004046" y="4486464"/>
            <a:ext cx="1886801" cy="1261835"/>
          </a:xfrm>
          <a:prstGeom prst="rect">
            <a:avLst/>
          </a:prstGeom>
          <a:effectLst/>
        </p:spPr>
      </p:pic>
      <p:sp>
        <p:nvSpPr>
          <p:cNvPr id="14" name="Rectangle 13">
            <a:extLst>
              <a:ext uri="{FF2B5EF4-FFF2-40B4-BE49-F238E27FC236}">
                <a16:creationId xmlns:a16="http://schemas.microsoft.com/office/drawing/2014/main" id="{A7B0F622-8EF7-B24E-9F1E-CB1F5CEFE335}"/>
              </a:ext>
            </a:extLst>
          </p:cNvPr>
          <p:cNvSpPr/>
          <p:nvPr/>
        </p:nvSpPr>
        <p:spPr>
          <a:xfrm>
            <a:off x="9671075" y="5909692"/>
            <a:ext cx="1517531" cy="215444"/>
          </a:xfrm>
          <a:prstGeom prst="rect">
            <a:avLst/>
          </a:prstGeom>
        </p:spPr>
        <p:txBody>
          <a:bodyPr wrap="none" lIns="0" tIns="0" rIns="0" bIns="0">
            <a:spAutoFit/>
          </a:bodyPr>
          <a:lstStyle/>
          <a:p>
            <a:pPr algn="r">
              <a:spcAft>
                <a:spcPts val="600"/>
              </a:spcAft>
            </a:pPr>
            <a:r>
              <a:rPr lang="en-US" sz="1400" dirty="0">
                <a:solidFill>
                  <a:srgbClr val="2C3FAB"/>
                </a:solidFill>
                <a:latin typeface="Helvetica Neue Medium" panose="02000503000000020004" pitchFamily="2" charset="0"/>
                <a:ea typeface="Helvetica Neue Medium" panose="02000503000000020004" pitchFamily="2" charset="0"/>
                <a:cs typeface="Helvetica Neue Medium" panose="02000503000000020004" pitchFamily="2" charset="0"/>
              </a:rPr>
              <a:t>Burns Paiute Tribe</a:t>
            </a:r>
          </a:p>
        </p:txBody>
      </p:sp>
      <p:pic>
        <p:nvPicPr>
          <p:cNvPr id="5" name="Picture 4" descr="A close up of a sign&#10;&#10;Description automatically generated">
            <a:extLst>
              <a:ext uri="{FF2B5EF4-FFF2-40B4-BE49-F238E27FC236}">
                <a16:creationId xmlns:a16="http://schemas.microsoft.com/office/drawing/2014/main" id="{DCBF7437-5AD6-C141-92FF-E8898A235E41}"/>
              </a:ext>
            </a:extLst>
          </p:cNvPr>
          <p:cNvPicPr>
            <a:picLocks noChangeAspect="1"/>
          </p:cNvPicPr>
          <p:nvPr/>
        </p:nvPicPr>
        <p:blipFill>
          <a:blip r:embed="rId12"/>
          <a:stretch>
            <a:fillRect/>
          </a:stretch>
        </p:blipFill>
        <p:spPr>
          <a:xfrm>
            <a:off x="4135971" y="4486464"/>
            <a:ext cx="1806046" cy="1377110"/>
          </a:xfrm>
          <a:prstGeom prst="rect">
            <a:avLst/>
          </a:prstGeom>
        </p:spPr>
      </p:pic>
    </p:spTree>
    <p:extLst>
      <p:ext uri="{BB962C8B-B14F-4D97-AF65-F5344CB8AC3E}">
        <p14:creationId xmlns:p14="http://schemas.microsoft.com/office/powerpoint/2010/main" val="86344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990601"/>
          </a:xfrm>
        </p:spPr>
        <p:txBody>
          <a:bodyPr lIns="0" tIns="0" rIns="0" bIns="0" anchor="t" anchorCtr="0">
            <a:noAutofit/>
          </a:bodyPr>
          <a:lstStyle/>
          <a:p>
            <a:r>
              <a:rPr lang="en-US" sz="2800" b="1" dirty="0">
                <a:latin typeface="Helvetica Neue" panose="02000503000000020004" pitchFamily="2" charset="0"/>
                <a:ea typeface="Helvetica Neue" panose="02000503000000020004" pitchFamily="2" charset="0"/>
                <a:cs typeface="Helvetica Neue" panose="02000503000000020004" pitchFamily="2" charset="0"/>
              </a:rPr>
              <a:t>THE SILETZ TRIBE</a:t>
            </a:r>
            <a:br>
              <a:rPr lang="en-US" dirty="0"/>
            </a:br>
            <a:r>
              <a:rPr lang="en-US" dirty="0"/>
              <a:t>About </a:t>
            </a:r>
            <a:r>
              <a:rPr lang="en-US" dirty="0" err="1"/>
              <a:t>Fivemile</a:t>
            </a:r>
            <a:r>
              <a:rPr lang="en-US" dirty="0"/>
              <a:t> Creek Wetlands</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004047" y="2400299"/>
            <a:ext cx="8435788" cy="3695701"/>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2400"/>
              </a:spcAft>
            </a:pPr>
            <a:r>
              <a:rPr lang="en-US" sz="2800" i="1" dirty="0">
                <a:solidFill>
                  <a:schemeClr val="tx1">
                    <a:lumMod val="75000"/>
                    <a:lumOff val="25000"/>
                  </a:schemeClr>
                </a:solidFill>
              </a:rPr>
              <a:t>(The tribe purchased 125 acres in 2016 that is part of their ancestral lands.)</a:t>
            </a:r>
          </a:p>
          <a:p>
            <a:pPr algn="l">
              <a:lnSpc>
                <a:spcPct val="110000"/>
              </a:lnSpc>
              <a:spcAft>
                <a:spcPts val="1200"/>
              </a:spcAft>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“The Siletz Tribe is pleased to acquire this property of our ancestors and help protect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coho</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salmon. It’s part of our cultural tradition to take care of the land and its inhabitants, and this is another opportunity to do both.” </a:t>
            </a:r>
          </a:p>
          <a:p>
            <a:pPr algn="r">
              <a:lnSpc>
                <a:spcPct val="110000"/>
              </a:lnSpc>
              <a:spcAft>
                <a:spcPts val="1200"/>
              </a:spcAft>
            </a:pPr>
            <a:r>
              <a:rPr lang="en-US" sz="2000" i="1" dirty="0">
                <a:solidFill>
                  <a:schemeClr val="tx1">
                    <a:lumMod val="75000"/>
                    <a:lumOff val="25000"/>
                  </a:schemeClr>
                </a:solidFill>
                <a:latin typeface="Helvetica Neue Light" panose="02000403000000020004" pitchFamily="2" charset="0"/>
                <a:ea typeface="Helvetica Neue Light" panose="02000403000000020004" pitchFamily="2" charset="0"/>
              </a:rPr>
              <a:t>-Tribal Chairman Delores </a:t>
            </a:r>
            <a:r>
              <a:rPr lang="en-US" sz="2000" i="1" dirty="0" err="1">
                <a:solidFill>
                  <a:schemeClr val="tx1">
                    <a:lumMod val="75000"/>
                    <a:lumOff val="25000"/>
                  </a:schemeClr>
                </a:solidFill>
                <a:latin typeface="Helvetica Neue Light" panose="02000403000000020004" pitchFamily="2" charset="0"/>
                <a:ea typeface="Helvetica Neue Light" panose="02000403000000020004" pitchFamily="2" charset="0"/>
              </a:rPr>
              <a:t>Pigsley</a:t>
            </a:r>
            <a:endParaRPr lang="en-US" sz="2000" i="1" dirty="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l">
              <a:lnSpc>
                <a:spcPct val="110000"/>
              </a:lnSpc>
              <a:spcAft>
                <a:spcPts val="1200"/>
              </a:spcAft>
            </a:pPr>
            <a:endPar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6" name="Picture 5" title="&quot;&quot;">
            <a:extLst>
              <a:ext uri="{FF2B5EF4-FFF2-40B4-BE49-F238E27FC236}">
                <a16:creationId xmlns:a16="http://schemas.microsoft.com/office/drawing/2014/main" id="{DCF9C11E-82CA-2845-8C5F-AA50E1E3A7FA}"/>
              </a:ext>
            </a:extLst>
          </p:cNvPr>
          <p:cNvPicPr>
            <a:picLocks noChangeAspect="1"/>
          </p:cNvPicPr>
          <p:nvPr/>
        </p:nvPicPr>
        <p:blipFill>
          <a:blip r:embed="rId3"/>
          <a:stretch>
            <a:fillRect/>
          </a:stretch>
        </p:blipFill>
        <p:spPr>
          <a:xfrm>
            <a:off x="9815450" y="495300"/>
            <a:ext cx="1399397" cy="1682075"/>
          </a:xfrm>
          <a:prstGeom prst="rect">
            <a:avLst/>
          </a:prstGeom>
        </p:spPr>
      </p:pic>
    </p:spTree>
    <p:extLst>
      <p:ext uri="{BB962C8B-B14F-4D97-AF65-F5344CB8AC3E}">
        <p14:creationId xmlns:p14="http://schemas.microsoft.com/office/powerpoint/2010/main" val="2827203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990601"/>
          </a:xfrm>
        </p:spPr>
        <p:txBody>
          <a:bodyPr lIns="0" tIns="0" rIns="0" bIns="0" anchor="t" anchorCtr="0">
            <a:noAutofit/>
          </a:bodyPr>
          <a:lstStyle/>
          <a:p>
            <a:r>
              <a:rPr lang="en-US" sz="2800" b="1" dirty="0">
                <a:latin typeface="Helvetica Neue" panose="02000503000000020004" pitchFamily="2" charset="0"/>
                <a:ea typeface="Helvetica Neue" panose="02000503000000020004" pitchFamily="2" charset="0"/>
                <a:cs typeface="Helvetica Neue" panose="02000503000000020004" pitchFamily="2" charset="0"/>
              </a:rPr>
              <a:t>NATIONAL GEOGRAPHIC</a:t>
            </a:r>
            <a:br>
              <a:rPr lang="en-US" dirty="0"/>
            </a:br>
            <a:r>
              <a:rPr lang="en-US" dirty="0"/>
              <a:t>A Small Tribe Thinks Big About </a:t>
            </a:r>
            <a:br>
              <a:rPr lang="en-US" dirty="0"/>
            </a:br>
            <a:r>
              <a:rPr lang="en-US" dirty="0"/>
              <a:t>Their Ocean Space</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004046" y="2400299"/>
            <a:ext cx="8529919" cy="409463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The Indigenous people living on the southern Oregon coast have always understood that the ocean and its creatures must be respected. According to the tribal lore of the Confederated Tribes of the Coos, Lower Umpqua and Siuslaw, Thunderbird was the chief of the ocean, and of all the ocean’s creatures, salmon was most beloved. When the people treated salmon carelessly, by dropping it on the ground or burning it, Thunderbird became angry and created powerful storms. The people burned tobacco in their fires and pleaded with Thunderbird to go north.</a:t>
            </a:r>
          </a:p>
        </p:txBody>
      </p:sp>
      <p:pic>
        <p:nvPicPr>
          <p:cNvPr id="7" name="Picture 8" title="&quot;&quot;">
            <a:extLst>
              <a:ext uri="{FF2B5EF4-FFF2-40B4-BE49-F238E27FC236}">
                <a16:creationId xmlns:a16="http://schemas.microsoft.com/office/drawing/2014/main" id="{45BF6609-CB24-A742-9944-F92590905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1684" y="495299"/>
            <a:ext cx="1429716" cy="142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799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990601"/>
          </a:xfrm>
        </p:spPr>
        <p:txBody>
          <a:bodyPr lIns="0" tIns="0" rIns="0" bIns="0" anchor="t" anchorCtr="0">
            <a:noAutofit/>
          </a:bodyPr>
          <a:lstStyle/>
          <a:p>
            <a:r>
              <a:rPr lang="en-US" sz="2800" b="1" dirty="0">
                <a:latin typeface="Helvetica Neue" panose="02000503000000020004" pitchFamily="2" charset="0"/>
                <a:ea typeface="Helvetica Neue" panose="02000503000000020004" pitchFamily="2" charset="0"/>
                <a:cs typeface="Helvetica Neue" panose="02000503000000020004" pitchFamily="2" charset="0"/>
              </a:rPr>
              <a:t>NATIONAL GEOGRAPHIC</a:t>
            </a:r>
            <a:br>
              <a:rPr lang="en-US" dirty="0"/>
            </a:br>
            <a:r>
              <a:rPr lang="en-US" dirty="0"/>
              <a:t>A Small Tribe Thinks Big About </a:t>
            </a:r>
            <a:br>
              <a:rPr lang="en-US" dirty="0"/>
            </a:br>
            <a:r>
              <a:rPr lang="en-US" dirty="0"/>
              <a:t>Their Ocean Space</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004047" y="2400299"/>
            <a:ext cx="8139954" cy="3695701"/>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The lesson? The ocean can be perilous, but it also provides. Margaret </a:t>
            </a:r>
            <a:r>
              <a:rPr lang="en-US" sz="2400" dirty="0" err="1">
                <a:solidFill>
                  <a:schemeClr val="tx1">
                    <a:lumMod val="75000"/>
                    <a:lumOff val="25000"/>
                  </a:schemeClr>
                </a:solidFill>
                <a:latin typeface="Helvetica Neue Light" panose="02000403000000020004" pitchFamily="2" charset="0"/>
                <a:ea typeface="Helvetica Neue Light" panose="02000403000000020004" pitchFamily="2" charset="0"/>
              </a:rPr>
              <a:t>Corvi</a:t>
            </a: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 a tribal member and Environmental Specialist with the Confederated Tribes of Coos, Lower Umpqua and Siuslaw , knows this very well. “Resource management is embedded into tribal practices and stories,” she says, “and these traditional stories help guide our management-with-respect approach.”</a:t>
            </a:r>
          </a:p>
        </p:txBody>
      </p:sp>
      <p:pic>
        <p:nvPicPr>
          <p:cNvPr id="7" name="Picture 8" title="&quot;&quot;">
            <a:extLst>
              <a:ext uri="{FF2B5EF4-FFF2-40B4-BE49-F238E27FC236}">
                <a16:creationId xmlns:a16="http://schemas.microsoft.com/office/drawing/2014/main" id="{45BF6609-CB24-A742-9944-F92590905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1684" y="495299"/>
            <a:ext cx="1429716" cy="142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007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6122895" cy="1429716"/>
          </a:xfrm>
        </p:spPr>
        <p:txBody>
          <a:bodyPr lIns="0" tIns="0" rIns="0" bIns="0" anchor="t" anchorCtr="0">
            <a:noAutofit/>
          </a:bodyPr>
          <a:lstStyle/>
          <a:p>
            <a:r>
              <a:rPr lang="en-US" dirty="0"/>
              <a:t>Cow Creek Tribe Salmon Fishing</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004047" y="2400299"/>
            <a:ext cx="8139954" cy="3695701"/>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During the salmon runs, the Cow Creek Tribe built weirs across the streams and placed funnel-shaped basket traps made of hazel shoots in the narrow channels. According to pioneer settler, George Riddle (1851), “The salmon in great numbers would pass up by the side of the trap and, failing to get above the dam would be carried back into the open end of the trap, and the weight of the water would hold them.”</a:t>
            </a:r>
          </a:p>
        </p:txBody>
      </p:sp>
      <p:pic>
        <p:nvPicPr>
          <p:cNvPr id="6" name="Picture 2" title="&quot;&quot;">
            <a:extLst>
              <a:ext uri="{FF2B5EF4-FFF2-40B4-BE49-F238E27FC236}">
                <a16:creationId xmlns:a16="http://schemas.microsoft.com/office/drawing/2014/main" id="{24642A7A-E9F9-694B-A5ED-69C67E7C7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1321" y="495299"/>
            <a:ext cx="1373526" cy="142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366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8"/>
            <a:ext cx="6324601" cy="1790701"/>
          </a:xfrm>
        </p:spPr>
        <p:txBody>
          <a:bodyPr lIns="0" tIns="0" rIns="0" bIns="0" anchor="t" anchorCtr="0">
            <a:noAutofit/>
          </a:bodyPr>
          <a:lstStyle/>
          <a:p>
            <a:r>
              <a:rPr lang="en-US" dirty="0"/>
              <a:t>For many tribal members, fishing is still the preferred livelihood</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004047" y="2904565"/>
            <a:ext cx="8139954" cy="3191435"/>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“We’re thankful that as the fish come back because it means we’ve got to start getting ready for the season. But we’re also giving thanks for the fish coming back and we’re sharing it with our family and our friends. It is part of our treaty rights, </a:t>
            </a:r>
            <a:b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b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it is part of our heritage and our culture.” </a:t>
            </a:r>
          </a:p>
          <a:p>
            <a:pPr algn="r">
              <a:lnSpc>
                <a:spcPct val="110000"/>
              </a:lnSpc>
              <a:spcAft>
                <a:spcPts val="1200"/>
              </a:spcAft>
            </a:pPr>
            <a:r>
              <a:rPr lang="en-US" sz="2000" i="1" dirty="0">
                <a:solidFill>
                  <a:schemeClr val="tx1">
                    <a:lumMod val="75000"/>
                    <a:lumOff val="25000"/>
                  </a:schemeClr>
                </a:solidFill>
                <a:latin typeface="Helvetica Neue Light" panose="02000403000000020004" pitchFamily="2" charset="0"/>
                <a:ea typeface="Helvetica Neue Light" panose="02000403000000020004" pitchFamily="2" charset="0"/>
              </a:rPr>
              <a:t>- Kathryn “Kat” Brigham, Confederated Tribes </a:t>
            </a:r>
            <a:br>
              <a:rPr lang="en-US" sz="2000" i="1" dirty="0">
                <a:solidFill>
                  <a:schemeClr val="tx1">
                    <a:lumMod val="75000"/>
                    <a:lumOff val="25000"/>
                  </a:schemeClr>
                </a:solidFill>
                <a:latin typeface="Helvetica Neue Light" panose="02000403000000020004" pitchFamily="2" charset="0"/>
                <a:ea typeface="Helvetica Neue Light" panose="02000403000000020004" pitchFamily="2" charset="0"/>
              </a:rPr>
            </a:br>
            <a:r>
              <a:rPr lang="en-US" sz="2000" i="1" dirty="0">
                <a:solidFill>
                  <a:schemeClr val="tx1">
                    <a:lumMod val="75000"/>
                    <a:lumOff val="25000"/>
                  </a:schemeClr>
                </a:solidFill>
                <a:latin typeface="Helvetica Neue Light" panose="02000403000000020004" pitchFamily="2" charset="0"/>
                <a:ea typeface="Helvetica Neue Light" panose="02000403000000020004" pitchFamily="2" charset="0"/>
              </a:rPr>
              <a:t>of the Umatilla Indian Reservation</a:t>
            </a:r>
          </a:p>
          <a:p>
            <a:pPr algn="l">
              <a:lnSpc>
                <a:spcPct val="110000"/>
              </a:lnSpc>
              <a:spcAft>
                <a:spcPts val="1200"/>
              </a:spcAft>
            </a:pPr>
            <a:endPar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7" name="Picture 6" title="&quot;&quot;">
            <a:extLst>
              <a:ext uri="{FF2B5EF4-FFF2-40B4-BE49-F238E27FC236}">
                <a16:creationId xmlns:a16="http://schemas.microsoft.com/office/drawing/2014/main" id="{407C6B70-DD40-4544-9508-B0CEC433A8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9306507" y="495300"/>
            <a:ext cx="1921789" cy="1285234"/>
          </a:xfrm>
          <a:prstGeom prst="rect">
            <a:avLst/>
          </a:prstGeom>
        </p:spPr>
      </p:pic>
    </p:spTree>
    <p:extLst>
      <p:ext uri="{BB962C8B-B14F-4D97-AF65-F5344CB8AC3E}">
        <p14:creationId xmlns:p14="http://schemas.microsoft.com/office/powerpoint/2010/main" val="183758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6943166" cy="2167219"/>
          </a:xfrm>
        </p:spPr>
        <p:txBody>
          <a:bodyPr lIns="0" tIns="0" rIns="0" bIns="0" anchor="t" anchorCtr="0">
            <a:noAutofit/>
          </a:bodyPr>
          <a:lstStyle/>
          <a:p>
            <a:r>
              <a:rPr lang="en-US" sz="2800" b="1" dirty="0">
                <a:latin typeface="Helvetica Neue" panose="02000503000000020004" pitchFamily="2" charset="0"/>
                <a:ea typeface="Helvetica Neue" panose="02000503000000020004" pitchFamily="2" charset="0"/>
                <a:cs typeface="Helvetica Neue" panose="02000503000000020004" pitchFamily="2" charset="0"/>
              </a:rPr>
              <a:t>THE KLAMATH TRIBES</a:t>
            </a:r>
            <a:br>
              <a:rPr lang="en-US" dirty="0"/>
            </a:br>
            <a:r>
              <a:rPr lang="en-US" dirty="0"/>
              <a:t>Speaking about the need for dam removal and salmon restoration</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004047" y="3267634"/>
            <a:ext cx="8274424" cy="2909047"/>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“The </a:t>
            </a:r>
            <a:r>
              <a:rPr lang="en-US" sz="2400" dirty="0" err="1">
                <a:solidFill>
                  <a:schemeClr val="tx1">
                    <a:lumMod val="75000"/>
                    <a:lumOff val="25000"/>
                  </a:schemeClr>
                </a:solidFill>
                <a:latin typeface="Helvetica Neue Light" panose="02000403000000020004" pitchFamily="2" charset="0"/>
                <a:ea typeface="Helvetica Neue Light" panose="02000403000000020004" pitchFamily="2" charset="0"/>
              </a:rPr>
              <a:t>c’iyaal’s</a:t>
            </a: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 which means salmon in the Klamath language, were placed in these waters by our Creator and was essential in sustaining the people for centuries, but when the dams were built we have not seen salmon in the Klamath Basin for almost 100 years. We won’t be whole, and we won’t be complete as a people, until we can once again fish for our </a:t>
            </a:r>
            <a:r>
              <a:rPr lang="en-US" sz="2400" dirty="0" err="1">
                <a:solidFill>
                  <a:schemeClr val="tx1">
                    <a:lumMod val="75000"/>
                    <a:lumOff val="25000"/>
                  </a:schemeClr>
                </a:solidFill>
                <a:latin typeface="Helvetica Neue Light" panose="02000403000000020004" pitchFamily="2" charset="0"/>
                <a:ea typeface="Helvetica Neue Light" panose="02000403000000020004" pitchFamily="2" charset="0"/>
              </a:rPr>
              <a:t>c’iyaal’s</a:t>
            </a: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r">
              <a:lnSpc>
                <a:spcPct val="110000"/>
              </a:lnSpc>
              <a:spcAft>
                <a:spcPts val="1200"/>
              </a:spcAft>
            </a:pPr>
            <a:r>
              <a:rPr lang="en-US" sz="2000" i="1" dirty="0">
                <a:solidFill>
                  <a:schemeClr val="tx1">
                    <a:lumMod val="75000"/>
                    <a:lumOff val="25000"/>
                  </a:schemeClr>
                </a:solidFill>
                <a:latin typeface="Helvetica Neue Light" panose="02000403000000020004" pitchFamily="2" charset="0"/>
                <a:ea typeface="Helvetica Neue Light" panose="02000403000000020004" pitchFamily="2" charset="0"/>
              </a:rPr>
              <a:t>-Klamath Tribal Chairman Don Gentry </a:t>
            </a:r>
          </a:p>
          <a:p>
            <a:pPr algn="l">
              <a:lnSpc>
                <a:spcPct val="110000"/>
              </a:lnSpc>
              <a:spcAft>
                <a:spcPts val="1200"/>
              </a:spcAft>
            </a:pPr>
            <a:endPar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8" name="Picture 7" title="&quot;&quot;">
            <a:extLst>
              <a:ext uri="{FF2B5EF4-FFF2-40B4-BE49-F238E27FC236}">
                <a16:creationId xmlns:a16="http://schemas.microsoft.com/office/drawing/2014/main" id="{0A283829-2AF3-B549-81E0-34F70BA42658}"/>
              </a:ext>
            </a:extLst>
          </p:cNvPr>
          <p:cNvPicPr>
            <a:picLocks noChangeAspect="1"/>
          </p:cNvPicPr>
          <p:nvPr/>
        </p:nvPicPr>
        <p:blipFill rotWithShape="1">
          <a:blip r:embed="rId3"/>
          <a:srcRect l="9750" t="7582" r="10717" b="9916"/>
          <a:stretch/>
        </p:blipFill>
        <p:spPr>
          <a:xfrm>
            <a:off x="9771684" y="495300"/>
            <a:ext cx="1429716" cy="1471238"/>
          </a:xfrm>
          <a:prstGeom prst="ellipse">
            <a:avLst/>
          </a:prstGeom>
        </p:spPr>
      </p:pic>
    </p:spTree>
    <p:extLst>
      <p:ext uri="{BB962C8B-B14F-4D97-AF65-F5344CB8AC3E}">
        <p14:creationId xmlns:p14="http://schemas.microsoft.com/office/powerpoint/2010/main" val="1887747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Remediation_x0020_Date xmlns="34fb217e-71e5-45f5-ac12-57a9bc5aa8c7">2020-02-11T08:00:00+00:00</Remediation_x0020_Date>
    <Estimated_x0020_Creation_x0020_Date xmlns="34fb217e-71e5-45f5-ac12-57a9bc5aa8c7" xsi:nil="true"/>
    <Priority xmlns="34fb217e-71e5-45f5-ac12-57a9bc5aa8c7">New</Priorit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007C023760E4B43B88CA40098E6CCFF" ma:contentTypeVersion="7" ma:contentTypeDescription="Create a new document." ma:contentTypeScope="" ma:versionID="932c66335bf254f2b214dd195c90a42f">
  <xsd:schema xmlns:xsd="http://www.w3.org/2001/XMLSchema" xmlns:xs="http://www.w3.org/2001/XMLSchema" xmlns:p="http://schemas.microsoft.com/office/2006/metadata/properties" xmlns:ns1="http://schemas.microsoft.com/sharepoint/v3" xmlns:ns2="34fb217e-71e5-45f5-ac12-57a9bc5aa8c7" xmlns:ns3="54031767-dd6d-417c-ab73-583408f47564" targetNamespace="http://schemas.microsoft.com/office/2006/metadata/properties" ma:root="true" ma:fieldsID="85307702f587d59a8b580de5524f7e2a" ns1:_="" ns2:_="" ns3:_="">
    <xsd:import namespace="http://schemas.microsoft.com/sharepoint/v3"/>
    <xsd:import namespace="34fb217e-71e5-45f5-ac12-57a9bc5aa8c7"/>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4fb217e-71e5-45f5-ac12-57a9bc5aa8c7"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3D4239-B920-4385-8FF5-95CE5048A105}">
  <ds:schemaRefs>
    <ds:schemaRef ds:uri="http://schemas.microsoft.com/sharepoint/v3/contenttype/forms"/>
  </ds:schemaRefs>
</ds:datastoreItem>
</file>

<file path=customXml/itemProps2.xml><?xml version="1.0" encoding="utf-8"?>
<ds:datastoreItem xmlns:ds="http://schemas.openxmlformats.org/officeDocument/2006/customXml" ds:itemID="{7CFCCC77-D8E7-4683-B1C6-17CC596A974C}">
  <ds:schemaRefs>
    <ds:schemaRef ds:uri="http://schemas.microsoft.com/office/2006/metadata/properties"/>
    <ds:schemaRef ds:uri="http://schemas.microsoft.com/office/infopath/2007/PartnerControls"/>
    <ds:schemaRef ds:uri="http://schemas.microsoft.com/sharepoint/v3"/>
    <ds:schemaRef ds:uri="34fb217e-71e5-45f5-ac12-57a9bc5aa8c7"/>
  </ds:schemaRefs>
</ds:datastoreItem>
</file>

<file path=customXml/itemProps3.xml><?xml version="1.0" encoding="utf-8"?>
<ds:datastoreItem xmlns:ds="http://schemas.openxmlformats.org/officeDocument/2006/customXml" ds:itemID="{A034E4C0-164C-4307-BCBA-70E8329F48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4fb217e-71e5-45f5-ac12-57a9bc5aa8c7"/>
    <ds:schemaRef ds:uri="54031767-dd6d-417c-ab73-583408f475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1740</TotalTime>
  <Words>1862</Words>
  <Application>Microsoft Office PowerPoint</Application>
  <PresentationFormat>Widescreen</PresentationFormat>
  <Paragraphs>142</Paragraphs>
  <Slides>29</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Helvetica Neue</vt:lpstr>
      <vt:lpstr>Helvetica Neue Light</vt:lpstr>
      <vt:lpstr>Helvetica Neue Medium</vt:lpstr>
      <vt:lpstr>Office Theme</vt:lpstr>
      <vt:lpstr>GRADE 4 LESSON Salmon People</vt:lpstr>
      <vt:lpstr>Salmon People</vt:lpstr>
      <vt:lpstr>Which tribal seals reference salmon?</vt:lpstr>
      <vt:lpstr>THE SILETZ TRIBE About Fivemile Creek Wetlands</vt:lpstr>
      <vt:lpstr>NATIONAL GEOGRAPHIC A Small Tribe Thinks Big About  Their Ocean Space</vt:lpstr>
      <vt:lpstr>NATIONAL GEOGRAPHIC A Small Tribe Thinks Big About  Their Ocean Space</vt:lpstr>
      <vt:lpstr>Cow Creek Tribe Salmon Fishing</vt:lpstr>
      <vt:lpstr>For many tribal members, fishing is still the preferred livelihood</vt:lpstr>
      <vt:lpstr>THE KLAMATH TRIBES Speaking about the need for dam removal and salmon restoration</vt:lpstr>
      <vt:lpstr>The Confederated Tribes  of Grand Ronde </vt:lpstr>
      <vt:lpstr>Columbia River Inter-Tribal Fish Commission</vt:lpstr>
      <vt:lpstr>Columbia River Inter-Tribal Fish Commission</vt:lpstr>
      <vt:lpstr>Columbia River Inter-Tribal Fish Commission</vt:lpstr>
      <vt:lpstr>Columbia River Inter-Tribal Fish Commission</vt:lpstr>
      <vt:lpstr>Columbia River Inter-Tribal Fish Commission</vt:lpstr>
      <vt:lpstr>Columbia River Inter-Tribal Fish Commission</vt:lpstr>
      <vt:lpstr>Columbia River Inter-Tribal Fish Commission</vt:lpstr>
      <vt:lpstr>Louie Dick, Jr., a member of the Confederated Tribes of the Umatilla Reservation (1992)</vt:lpstr>
      <vt:lpstr>Five Types of Salmon Common  to Oregon</vt:lpstr>
      <vt:lpstr>Wild Salmon Life Cycle in pictures</vt:lpstr>
      <vt:lpstr>Wild Salmon Life Cycle</vt:lpstr>
      <vt:lpstr>The Columbia River Basin</vt:lpstr>
      <vt:lpstr>Dams in the Columbia Basin</vt:lpstr>
      <vt:lpstr>Dams Provide Electrical Power</vt:lpstr>
      <vt:lpstr>John Day Dam (passable)</vt:lpstr>
      <vt:lpstr>Fish Ladders – A Way Through</vt:lpstr>
      <vt:lpstr>Accessibility for Salmon Before Dams (1890)</vt:lpstr>
      <vt:lpstr>Accessibility for Salmon After Dams (1965)</vt:lpstr>
      <vt:lpstr>Stream  Access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Cow Creek  Umpqua Tribe</dc:title>
  <dc:creator>Valerie Brodnikova</dc:creator>
  <cp:lastModifiedBy>BELLE Jennifer * ODE</cp:lastModifiedBy>
  <cp:revision>131</cp:revision>
  <dcterms:created xsi:type="dcterms:W3CDTF">2019-04-26T16:05:13Z</dcterms:created>
  <dcterms:modified xsi:type="dcterms:W3CDTF">2023-12-27T19:47:50Z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0x0101005007C023760E4B43B88CA40098E6CCFF</vt:lpwstr>
  </property>
  <property fmtid="{D5CDD505-2E9C-101B-9397-08002B2CF9AE}" pid="3" name="MSIP_Label_7730ea53-6f5e-4160-81a5-992a9105450a_Enabled">
    <vt:lpwstr>true</vt:lpwstr>
  </property>
  <property fmtid="{D5CDD505-2E9C-101B-9397-08002B2CF9AE}" pid="4" name="MSIP_Label_7730ea53-6f5e-4160-81a5-992a9105450a_SetDate">
    <vt:lpwstr>2023-12-27T19:47:17Z</vt:lpwstr>
  </property>
  <property fmtid="{D5CDD505-2E9C-101B-9397-08002B2CF9AE}" pid="5" name="MSIP_Label_7730ea53-6f5e-4160-81a5-992a9105450a_Method">
    <vt:lpwstr>Standard</vt:lpwstr>
  </property>
  <property fmtid="{D5CDD505-2E9C-101B-9397-08002B2CF9AE}" pid="6" name="MSIP_Label_7730ea53-6f5e-4160-81a5-992a9105450a_Name">
    <vt:lpwstr>Level 2 - Limited (Items)</vt:lpwstr>
  </property>
  <property fmtid="{D5CDD505-2E9C-101B-9397-08002B2CF9AE}" pid="7" name="MSIP_Label_7730ea53-6f5e-4160-81a5-992a9105450a_SiteId">
    <vt:lpwstr>b4f51418-b269-49a2-935a-fa54bf584fc8</vt:lpwstr>
  </property>
  <property fmtid="{D5CDD505-2E9C-101B-9397-08002B2CF9AE}" pid="8" name="MSIP_Label_7730ea53-6f5e-4160-81a5-992a9105450a_ActionId">
    <vt:lpwstr>c1852377-ad1f-4624-b6a8-59a98dbcf24f</vt:lpwstr>
  </property>
  <property fmtid="{D5CDD505-2E9C-101B-9397-08002B2CF9AE}" pid="9" name="MSIP_Label_7730ea53-6f5e-4160-81a5-992a9105450a_ContentBits">
    <vt:lpwstr>0</vt:lpwstr>
  </property>
</Properties>
</file>