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4.xml" ContentType="application/vnd.openxmlformats-officedocument.presentationml.slideLayout+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notesSlides/notesSlide2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notesSlides/notesSlide1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0" r:id="rId2"/>
  </p:sldMasterIdLst>
  <p:notesMasterIdLst>
    <p:notesMasterId r:id="rId26"/>
  </p:notesMasterIdLst>
  <p:sldIdLst>
    <p:sldId id="257" r:id="rId3"/>
    <p:sldId id="258" r:id="rId4"/>
    <p:sldId id="259" r:id="rId5"/>
    <p:sldId id="262"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6" r:id="rId22"/>
    <p:sldId id="278" r:id="rId23"/>
    <p:sldId id="279" r:id="rId24"/>
    <p:sldId id="280"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6283" autoAdjust="0"/>
  </p:normalViewPr>
  <p:slideViewPr>
    <p:cSldViewPr snapToGrid="0">
      <p:cViewPr varScale="1">
        <p:scale>
          <a:sx n="93" d="100"/>
          <a:sy n="93" d="100"/>
        </p:scale>
        <p:origin x="33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12/18/2018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Welcome to an introductory training on basics in the USDA Foods Processing/Diversion program.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a:p>
        </p:txBody>
      </p:sp>
    </p:spTree>
    <p:extLst>
      <p:ext uri="{BB962C8B-B14F-4D97-AF65-F5344CB8AC3E}">
        <p14:creationId xmlns:p14="http://schemas.microsoft.com/office/powerpoint/2010/main" val="57785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The indirect discount system is also know as net-off-invoice. In this system end products are sold to a distributor at a commercial price. The product becomes a USDA Foods case when an eligible participant buys the commercial product reduced by the donated food (net price). The reduction in price should be reflected off the final invoice to the customer.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4100892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So now that we have talked about the </a:t>
            </a:r>
            <a:r>
              <a:rPr lang="en-US" altLang="en-US" dirty="0" smtClean="0"/>
              <a:t>concept of processing, </a:t>
            </a:r>
            <a:r>
              <a:rPr lang="en-US" altLang="en-US" dirty="0" smtClean="0"/>
              <a:t>how do I actually go about </a:t>
            </a:r>
            <a:r>
              <a:rPr lang="en-US" altLang="en-US" dirty="0" smtClean="0"/>
              <a:t>the process?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a:p>
        </p:txBody>
      </p:sp>
    </p:spTree>
    <p:extLst>
      <p:ext uri="{BB962C8B-B14F-4D97-AF65-F5344CB8AC3E}">
        <p14:creationId xmlns:p14="http://schemas.microsoft.com/office/powerpoint/2010/main" val="937822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All processed end products must be properly procured in accordance with State and Federal regulations. You will want to:</a:t>
            </a:r>
          </a:p>
          <a:p>
            <a:pPr marL="171450" indent="-171450">
              <a:buFont typeface="Arial" panose="020B0604020202020204" pitchFamily="34" charset="0"/>
              <a:buChar char="•"/>
              <a:defRPr/>
            </a:pPr>
            <a:r>
              <a:rPr lang="en-US" dirty="0" smtClean="0"/>
              <a:t>Attend Food shows and tasting events</a:t>
            </a:r>
          </a:p>
          <a:p>
            <a:pPr marL="171450" indent="-171450">
              <a:buFont typeface="Arial" panose="020B0604020202020204" pitchFamily="34" charset="0"/>
              <a:buChar char="•"/>
              <a:defRPr/>
            </a:pPr>
            <a:r>
              <a:rPr lang="en-US" dirty="0" smtClean="0"/>
              <a:t>Choose what items to menu</a:t>
            </a:r>
          </a:p>
          <a:p>
            <a:pPr marL="171450" indent="-171450">
              <a:buFont typeface="Arial" panose="020B0604020202020204" pitchFamily="34" charset="0"/>
              <a:buChar char="•"/>
              <a:defRPr/>
            </a:pPr>
            <a:r>
              <a:rPr lang="en-US" dirty="0" smtClean="0"/>
              <a:t>Complete competitive procurement</a:t>
            </a:r>
          </a:p>
          <a:p>
            <a:pPr marL="171450" indent="-171450">
              <a:buFont typeface="Arial" panose="020B0604020202020204" pitchFamily="34" charset="0"/>
              <a:buChar char="•"/>
              <a:defRPr/>
            </a:pPr>
            <a:r>
              <a:rPr lang="en-US" dirty="0" smtClean="0"/>
              <a:t>Use annual processing catalog to determine what product to divert to the processor in WBSCM</a:t>
            </a:r>
          </a:p>
          <a:p>
            <a:pPr marL="171450" indent="-171450">
              <a:buFont typeface="Arial" panose="020B0604020202020204" pitchFamily="34" charset="0"/>
              <a:buChar char="•"/>
              <a:defRPr/>
            </a:pPr>
            <a:r>
              <a:rPr lang="en-US" dirty="0" smtClean="0"/>
              <a:t>Complete calculations for what you will need</a:t>
            </a:r>
          </a:p>
          <a:p>
            <a:pPr marL="171450" indent="-171450">
              <a:buFont typeface="Arial" panose="020B0604020202020204" pitchFamily="34" charset="0"/>
              <a:buChar char="•"/>
              <a:defRPr/>
            </a:pPr>
            <a:r>
              <a:rPr lang="en-US" dirty="0" smtClean="0"/>
              <a:t>Complete order in WBSCM for what you will need</a:t>
            </a:r>
          </a:p>
          <a:p>
            <a:pPr marL="171450" indent="-171450">
              <a:buFont typeface="Arial" panose="020B0604020202020204" pitchFamily="34" charset="0"/>
              <a:buChar char="•"/>
              <a:defRPr/>
            </a:pPr>
            <a:r>
              <a:rPr lang="en-US" dirty="0" smtClean="0"/>
              <a:t>Contact broker/processor to arrange for ordering and delivery of end product</a:t>
            </a:r>
          </a:p>
          <a:p>
            <a:pPr marL="171450" indent="-171450">
              <a:buFont typeface="Arial" panose="020B0604020202020204" pitchFamily="34" charset="0"/>
              <a:buChar char="•"/>
              <a:defRPr/>
            </a:pPr>
            <a:r>
              <a:rPr lang="en-US" dirty="0" smtClean="0"/>
              <a:t>Keep track of your pound balances and orders</a:t>
            </a:r>
          </a:p>
          <a:p>
            <a:pPr>
              <a:buFont typeface="Arial" panose="020B0604020202020204" pitchFamily="34" charset="0"/>
              <a:buNone/>
              <a:defRPr/>
            </a:pPr>
            <a:endParaRPr lang="en-US" dirty="0" smtClean="0"/>
          </a:p>
          <a:p>
            <a:pPr>
              <a:buFont typeface="Arial" panose="020B0604020202020204" pitchFamily="34" charset="0"/>
              <a:buNone/>
              <a:defRPr/>
            </a:pPr>
            <a:r>
              <a:rPr lang="en-US" dirty="0" smtClean="0"/>
              <a:t>Let’s discuss these in more detail…</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a:p>
        </p:txBody>
      </p:sp>
    </p:spTree>
    <p:extLst>
      <p:ext uri="{BB962C8B-B14F-4D97-AF65-F5344CB8AC3E}">
        <p14:creationId xmlns:p14="http://schemas.microsoft.com/office/powerpoint/2010/main" val="613225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defRPr/>
            </a:pPr>
            <a:r>
              <a:rPr lang="en-US" dirty="0" smtClean="0"/>
              <a:t>Here are some examples of food shows and networking. It is best to attend in the Fall or Spring before procurement process starts, here are some examples:</a:t>
            </a:r>
          </a:p>
          <a:p>
            <a:pPr marL="285750" indent="-285750">
              <a:buFont typeface="Arial" pitchFamily="34" charset="0"/>
              <a:buChar char="•"/>
              <a:defRPr/>
            </a:pPr>
            <a:r>
              <a:rPr lang="en-US" dirty="0" smtClean="0"/>
              <a:t>Oregon School Nutrition Association Conferences</a:t>
            </a:r>
          </a:p>
          <a:p>
            <a:pPr marL="285750" indent="-285750">
              <a:buFont typeface="Arial" pitchFamily="34" charset="0"/>
              <a:buChar char="•"/>
              <a:defRPr/>
            </a:pPr>
            <a:r>
              <a:rPr lang="en-US" dirty="0" smtClean="0"/>
              <a:t>SNA National Conferences</a:t>
            </a:r>
          </a:p>
          <a:p>
            <a:pPr marL="285750" indent="-285750">
              <a:buFont typeface="Arial" pitchFamily="34" charset="0"/>
              <a:buChar char="•"/>
              <a:defRPr/>
            </a:pPr>
            <a:r>
              <a:rPr lang="en-US" dirty="0" smtClean="0"/>
              <a:t>ACDA (American Commodity Distribution Association)</a:t>
            </a:r>
          </a:p>
          <a:p>
            <a:pPr marL="285750" indent="-285750">
              <a:buFont typeface="Arial" pitchFamily="34" charset="0"/>
              <a:buChar char="•"/>
              <a:defRPr/>
            </a:pPr>
            <a:r>
              <a:rPr lang="en-US" dirty="0" smtClean="0"/>
              <a:t>Network w/schools who process </a:t>
            </a:r>
          </a:p>
          <a:p>
            <a:pPr marL="285750" indent="-285750">
              <a:buFont typeface="Arial" pitchFamily="34" charset="0"/>
              <a:buChar char="•"/>
              <a:defRPr/>
            </a:pPr>
            <a:r>
              <a:rPr lang="en-US" dirty="0" smtClean="0"/>
              <a:t>Meet processor/broker company representatives </a:t>
            </a:r>
          </a:p>
          <a:p>
            <a:pPr marL="285750" indent="-285750">
              <a:buFont typeface="Arial" pitchFamily="34" charset="0"/>
              <a:buChar char="•"/>
              <a:defRPr/>
            </a:pPr>
            <a:r>
              <a:rPr lang="en-US" dirty="0" smtClean="0"/>
              <a:t>Product testing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a:p>
        </p:txBody>
      </p:sp>
    </p:spTree>
    <p:extLst>
      <p:ext uri="{BB962C8B-B14F-4D97-AF65-F5344CB8AC3E}">
        <p14:creationId xmlns:p14="http://schemas.microsoft.com/office/powerpoint/2010/main" val="1876732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While attending food shows and networking will definitely help you choose food products, you need to also tentatively plan your menu for the next school year and plan for usage, this is called forecasting. You will need this information before you complete a procurement.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a:p>
        </p:txBody>
      </p:sp>
    </p:spTree>
    <p:extLst>
      <p:ext uri="{BB962C8B-B14F-4D97-AF65-F5344CB8AC3E}">
        <p14:creationId xmlns:p14="http://schemas.microsoft.com/office/powerpoint/2010/main" val="1646553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All USDA Foods processed end products have to be procured in compliance with all Federal/State/Local regulations prior to diverting the pounds to the processor in WBSCM. You must always use the strictest of Federal, State, or local thresholds and rules. You can use your co-ops processing bid, complete your own or use the State agreements on the web at http://www.oregon.gov/ode/students-and-family/childnutrition/USDAFoods/Pages/StatewideProcessingAgreements.aspx.   The benefit of using the state agreements</a:t>
            </a:r>
            <a:r>
              <a:rPr lang="en-US" altLang="en-US" baseline="0" dirty="0" smtClean="0"/>
              <a:t> is that most of the work is done for you, you just need to divert the pounds to the processor in WBSCM and arrange for ordering and delivery of the product. Delivery minimums vary.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a:p>
        </p:txBody>
      </p:sp>
    </p:spTree>
    <p:extLst>
      <p:ext uri="{BB962C8B-B14F-4D97-AF65-F5344CB8AC3E}">
        <p14:creationId xmlns:p14="http://schemas.microsoft.com/office/powerpoint/2010/main" val="1219400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Once you have completed a procurement, you will need to reference the processing web</a:t>
            </a:r>
            <a:r>
              <a:rPr lang="en-US" altLang="en-US" baseline="0" dirty="0" smtClean="0"/>
              <a:t> page</a:t>
            </a:r>
            <a:r>
              <a:rPr lang="en-US" altLang="en-US" dirty="0" smtClean="0"/>
              <a:t> to look at what’s known as the processors Summary End Product Data Schedule (SEPDS). You will need data from this schedule to figure out how much food you need to order/divert in WBSCM to the processor to receive a finished end product case. Let’s take a look at one.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a:p>
        </p:txBody>
      </p:sp>
    </p:spTree>
    <p:extLst>
      <p:ext uri="{BB962C8B-B14F-4D97-AF65-F5344CB8AC3E}">
        <p14:creationId xmlns:p14="http://schemas.microsoft.com/office/powerpoint/2010/main" val="2063019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Here is an example of a SEPDS. There are two very important columns, the USDA Foods inventory drawdown per case and the USDA Foods value per case. The WBSCM material code and description is what you order in WBSCM to send to that processor.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3076470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Once you reference the processor SEPDS, you can calculate the amount of diverted food (DF) that will be necessary to be ordered in WBSCM to that processor.</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2827828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Before you get too far into the process, please remember to always check whether the USDA processed/diverted product is actually cheaper than what you can buy it at commercially. Usually it will be but not always so you need to check! Only you will know the answer to this question. You need to make sure to include the procured processing cost, value-pass-thru amount, and state service fees.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42064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What is Processing/Diversion? Pounds available to be ordered that are sent to a processor to be made into a end product. What is a end product?</a:t>
            </a:r>
          </a:p>
          <a:p>
            <a:r>
              <a:rPr lang="en-US" altLang="en-US" sz="1200" dirty="0" smtClean="0"/>
              <a:t>End Products are USDA bulk foods converted into a more convenient, less labor intensive menu item at a processor.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a:p>
        </p:txBody>
      </p:sp>
    </p:spTree>
    <p:extLst>
      <p:ext uri="{BB962C8B-B14F-4D97-AF65-F5344CB8AC3E}">
        <p14:creationId xmlns:p14="http://schemas.microsoft.com/office/powerpoint/2010/main" val="731007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After you have completed calculations for what you will need, it will be time to enter the orders in the USDA’s WBSCM system. Ordering usually cuts off in March. ODE then compiles and consolidates the data and orders the pound with USDA. Pounds are then sent to the processor and will be available at the start of the next school year so you can receive whatever value-pass-thru method that the processor has agreed to use with you. There are additional trainings</a:t>
            </a:r>
            <a:r>
              <a:rPr lang="en-US" altLang="en-US" baseline="0" dirty="0" smtClean="0"/>
              <a:t> on the ODE website that go into the specific ordering procedures in WBSCM.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a:p>
        </p:txBody>
      </p:sp>
    </p:spTree>
    <p:extLst>
      <p:ext uri="{BB962C8B-B14F-4D97-AF65-F5344CB8AC3E}">
        <p14:creationId xmlns:p14="http://schemas.microsoft.com/office/powerpoint/2010/main" val="2759809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After you have diverted the pounds and received confirmation that they were actually ordered in WBSCM (WBSCM will tell you status of all foods), then you can go ahead and place orders with the processor/broker that you completed a procurement with.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21</a:t>
            </a:fld>
            <a:endParaRPr lang="en-US"/>
          </a:p>
        </p:txBody>
      </p:sp>
    </p:spTree>
    <p:extLst>
      <p:ext uri="{BB962C8B-B14F-4D97-AF65-F5344CB8AC3E}">
        <p14:creationId xmlns:p14="http://schemas.microsoft.com/office/powerpoint/2010/main" val="3097577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 a recipient agency of USDA Foods, it is your responsibility to track your pound usage and ensure you are receiving the proper value-pass-thru credit. Make sure you using free online tracking tools like K12 and Processor Link. WBSCM will not have pound usage but it will have the number of pounds sent to the processor. Plan to use all of your diverted pounds in the year. ODE will allow carryover into the next year for 6 months and then the pounds are taken back into the state account.</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a:p>
        </p:txBody>
      </p:sp>
    </p:spTree>
    <p:extLst>
      <p:ext uri="{BB962C8B-B14F-4D97-AF65-F5344CB8AC3E}">
        <p14:creationId xmlns:p14="http://schemas.microsoft.com/office/powerpoint/2010/main" val="280266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So we just explained what processing/diversion is. What are some examples of end products?</a:t>
            </a:r>
          </a:p>
          <a:p>
            <a:pPr marL="342900" indent="-342900">
              <a:buFont typeface="Arial" pitchFamily="34" charset="0"/>
              <a:buChar char="•"/>
              <a:defRPr/>
            </a:pPr>
            <a:r>
              <a:rPr lang="en-US" dirty="0" smtClean="0"/>
              <a:t>Raw chilled chicken into chicken pieces</a:t>
            </a:r>
          </a:p>
          <a:p>
            <a:pPr marL="342900" indent="-342900">
              <a:buFont typeface="Arial" pitchFamily="34" charset="0"/>
              <a:buChar char="•"/>
              <a:defRPr/>
            </a:pPr>
            <a:r>
              <a:rPr lang="en-US" dirty="0" smtClean="0"/>
              <a:t>Raw coarse ground beef into cooked patties</a:t>
            </a:r>
          </a:p>
          <a:p>
            <a:pPr marL="342900" indent="-342900">
              <a:buFont typeface="Arial" pitchFamily="34" charset="0"/>
              <a:buChar char="•"/>
              <a:defRPr/>
            </a:pPr>
            <a:r>
              <a:rPr lang="en-US" dirty="0" smtClean="0"/>
              <a:t>Cheese into pizza</a:t>
            </a:r>
          </a:p>
          <a:p>
            <a:pPr marL="342900" indent="-342900">
              <a:buFont typeface="Arial" pitchFamily="34" charset="0"/>
              <a:buChar char="•"/>
              <a:defRPr/>
            </a:pPr>
            <a:r>
              <a:rPr lang="en-US" dirty="0" smtClean="0"/>
              <a:t>Frozen </a:t>
            </a:r>
            <a:r>
              <a:rPr lang="en-US" dirty="0" smtClean="0"/>
              <a:t>fruit into applesauce cups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a:p>
        </p:txBody>
      </p:sp>
    </p:spTree>
    <p:extLst>
      <p:ext uri="{BB962C8B-B14F-4D97-AF65-F5344CB8AC3E}">
        <p14:creationId xmlns:p14="http://schemas.microsoft.com/office/powerpoint/2010/main" val="415291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So the question remains, why would you want to process/divert?</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346391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Here are some possible benefits to processing/diverting to processors:</a:t>
            </a:r>
          </a:p>
          <a:p>
            <a:pPr marL="171450" indent="-171450">
              <a:buFont typeface="Arial" panose="020B0604020202020204" pitchFamily="34" charset="0"/>
              <a:buChar char="•"/>
              <a:defRPr/>
            </a:pPr>
            <a:r>
              <a:rPr lang="en-US" dirty="0" smtClean="0"/>
              <a:t>Increase participation by offering more variety and high quality products. An example could be processing chicken to be made into whole muscle chicken strips, something you might not be able to afford commercially but the diverted cost makes it affordable. </a:t>
            </a:r>
          </a:p>
          <a:p>
            <a:pPr marL="171450" indent="-171450">
              <a:buFont typeface="Arial" panose="020B0604020202020204" pitchFamily="34" charset="0"/>
              <a:buChar char="•"/>
              <a:defRPr/>
            </a:pPr>
            <a:r>
              <a:rPr lang="en-US" dirty="0" smtClean="0"/>
              <a:t>Save money by using product already assembled that requires minimal labor and the food is more affordable because the USDA Foods donated value is subtracted from the price of the product.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a:p>
        </p:txBody>
      </p:sp>
    </p:spTree>
    <p:extLst>
      <p:ext uri="{BB962C8B-B14F-4D97-AF65-F5344CB8AC3E}">
        <p14:creationId xmlns:p14="http://schemas.microsoft.com/office/powerpoint/2010/main" val="1910624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What do we mean by subtracting USDA donated food value? This page illustrates that every case of diverted/processed end product has a certain amount of USDA Foods diverted food value subtracted from the commercial price. In some cases this makes food products more affordable.</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1884997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So how do you get your USDA Foods donated food value credit subtracted from the price of the case? There are several different ways which are called value-pass-thru methods.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a:p>
        </p:txBody>
      </p:sp>
    </p:spTree>
    <p:extLst>
      <p:ext uri="{BB962C8B-B14F-4D97-AF65-F5344CB8AC3E}">
        <p14:creationId xmlns:p14="http://schemas.microsoft.com/office/powerpoint/2010/main" val="2028817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most common value pass thru method is fee for service. </a:t>
            </a:r>
            <a:r>
              <a:rPr lang="en-US" altLang="en-US" dirty="0" smtClean="0">
                <a:latin typeface="Arial" panose="020B0604020202020204" pitchFamily="34" charset="0"/>
              </a:rPr>
              <a:t>A processor’s cost of ingredients (other than DF), labor, packaging, overhead, and other costs from the actual conversion of the DF into the desired end product. It primarily applies to meat &amp; poultry, or other non-substitutable donated foods. The donated food value credit is included in the final price.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a:p>
        </p:txBody>
      </p:sp>
    </p:spTree>
    <p:extLst>
      <p:ext uri="{BB962C8B-B14F-4D97-AF65-F5344CB8AC3E}">
        <p14:creationId xmlns:p14="http://schemas.microsoft.com/office/powerpoint/2010/main" val="3709163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The indirect discount system is also know as net-off-invoice. In this system end products are sold to a distributor at a commercial price. The product becomes a USDA Foods case when an eligible participant buys the commercial product reduced by the donated food (net price). The reduction in price should be reflected off the final invoice to the customer.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a:p>
        </p:txBody>
      </p:sp>
    </p:spTree>
    <p:extLst>
      <p:ext uri="{BB962C8B-B14F-4D97-AF65-F5344CB8AC3E}">
        <p14:creationId xmlns:p14="http://schemas.microsoft.com/office/powerpoint/2010/main" val="2510320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ly">
    <p:bg>
      <p:bgPr>
        <a:solidFill>
          <a:schemeClr val="bg1"/>
        </a:solidFill>
        <a:effectLst/>
      </p:bgPr>
    </p:bg>
    <p:spTree>
      <p:nvGrpSpPr>
        <p:cNvPr id="1" name=""/>
        <p:cNvGrpSpPr/>
        <p:nvPr/>
      </p:nvGrpSpPr>
      <p:grpSpPr>
        <a:xfrm>
          <a:off x="0" y="0"/>
          <a:ext cx="0" cy="0"/>
          <a:chOff x="0" y="0"/>
          <a:chExt cx="0" cy="0"/>
        </a:xfrm>
      </p:grpSpPr>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Tree>
    <p:extLst>
      <p:ext uri="{BB962C8B-B14F-4D97-AF65-F5344CB8AC3E}">
        <p14:creationId xmlns:p14="http://schemas.microsoft.com/office/powerpoint/2010/main" val="2562345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995395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5423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45886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010623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Tree>
    <p:extLst>
      <p:ext uri="{BB962C8B-B14F-4D97-AF65-F5344CB8AC3E}">
        <p14:creationId xmlns:p14="http://schemas.microsoft.com/office/powerpoint/2010/main" val="13153088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Tree>
    <p:extLst>
      <p:ext uri="{BB962C8B-B14F-4D97-AF65-F5344CB8AC3E}">
        <p14:creationId xmlns:p14="http://schemas.microsoft.com/office/powerpoint/2010/main" val="10101477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Tree>
    <p:extLst>
      <p:ext uri="{BB962C8B-B14F-4D97-AF65-F5344CB8AC3E}">
        <p14:creationId xmlns:p14="http://schemas.microsoft.com/office/powerpoint/2010/main" val="38928441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11419762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1301713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47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7391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Tree>
    <p:extLst>
      <p:ext uri="{BB962C8B-B14F-4D97-AF65-F5344CB8AC3E}">
        <p14:creationId xmlns:p14="http://schemas.microsoft.com/office/powerpoint/2010/main" val="32380918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Tree>
    <p:extLst>
      <p:ext uri="{BB962C8B-B14F-4D97-AF65-F5344CB8AC3E}">
        <p14:creationId xmlns:p14="http://schemas.microsoft.com/office/powerpoint/2010/main" val="1511879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20318013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Decorative geometric pattern"/>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 id="2147483701" r:id="rId4"/>
    <p:sldLayoutId id="2147483702" r:id="rId5"/>
    <p:sldLayoutId id="2147483704" r:id="rId6"/>
    <p:sldLayoutId id="2147483709" r:id="rId7"/>
    <p:sldLayoutId id="2147483707" r:id="rId8"/>
    <p:sldLayoutId id="2147483705" r:id="rId9"/>
    <p:sldLayoutId id="2147483706" r:id="rId10"/>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Decorative blue swoosh"/>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oregon.gov/ode/students-and-family/childnutrition/USDAFoods/Pages/StatewideProcessingAgreements.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oregon.gov/ode/students-and-family/childnutrition/USDAFoods/Pages/StatewideProcessingAgreements.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oregon.gov/ode/students-and-family/childnutrition/USDAFoods/Pages/Processing-Diversion.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www.ascr.usda.gov/complaint_filing_cust.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9597" y="2704754"/>
            <a:ext cx="7886700" cy="1325563"/>
          </a:xfrm>
        </p:spPr>
        <p:txBody>
          <a:bodyPr/>
          <a:lstStyle/>
          <a:p>
            <a:r>
              <a:rPr lang="en-US" altLang="en-US" b="0" dirty="0">
                <a:latin typeface="Arial" panose="020B0604020202020204" pitchFamily="34" charset="0"/>
                <a:cs typeface="Arial" panose="020B0604020202020204" pitchFamily="34" charset="0"/>
              </a:rPr>
              <a:t>Processing/Diversion in the USDA Foods Program</a:t>
            </a:r>
            <a:endParaRPr lang="en-US" b="0" dirty="0"/>
          </a:p>
        </p:txBody>
      </p:sp>
      <p:pic>
        <p:nvPicPr>
          <p:cNvPr id="3" name="Picture 1" title="USDA Foods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8236" y="4377159"/>
            <a:ext cx="1469422" cy="203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779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77402" y="2808874"/>
            <a:ext cx="8558373" cy="2595333"/>
          </a:xfrm>
        </p:spPr>
        <p:txBody>
          <a:bodyPr>
            <a:normAutofit/>
          </a:bodyPr>
          <a:lstStyle/>
          <a:p>
            <a:pPr algn="l">
              <a:spcBef>
                <a:spcPct val="0"/>
              </a:spcBef>
            </a:pPr>
            <a:r>
              <a:rPr lang="en-US" altLang="en-US" sz="2800" dirty="0">
                <a:latin typeface="Arial" panose="020B0604020202020204" pitchFamily="34" charset="0"/>
              </a:rPr>
              <a:t>A refund equal to the value of DF contained in the end product</a:t>
            </a:r>
          </a:p>
          <a:p>
            <a:pPr algn="l">
              <a:spcBef>
                <a:spcPct val="0"/>
              </a:spcBef>
            </a:pPr>
            <a:endParaRPr lang="en-US" altLang="en-US" sz="2800" dirty="0">
              <a:latin typeface="Arial" panose="020B0604020202020204" pitchFamily="34" charset="0"/>
            </a:endParaRPr>
          </a:p>
          <a:p>
            <a:pPr algn="l">
              <a:spcBef>
                <a:spcPct val="0"/>
              </a:spcBef>
            </a:pPr>
            <a:r>
              <a:rPr lang="en-US" altLang="en-US" sz="2800" dirty="0">
                <a:latin typeface="Arial" panose="020B0604020202020204" pitchFamily="34" charset="0"/>
              </a:rPr>
              <a:t>Your Price= commercial price </a:t>
            </a:r>
          </a:p>
          <a:p>
            <a:pPr algn="l">
              <a:spcBef>
                <a:spcPct val="0"/>
              </a:spcBef>
            </a:pPr>
            <a:endParaRPr lang="en-US" altLang="en-US" sz="2800" dirty="0">
              <a:latin typeface="Arial" panose="020B0604020202020204" pitchFamily="34" charset="0"/>
            </a:endParaRPr>
          </a:p>
          <a:p>
            <a:pPr algn="l">
              <a:spcBef>
                <a:spcPct val="0"/>
              </a:spcBef>
            </a:pPr>
            <a:r>
              <a:rPr lang="en-US" altLang="en-US" sz="2800" dirty="0">
                <a:latin typeface="Arial" panose="020B0604020202020204" pitchFamily="34" charset="0"/>
              </a:rPr>
              <a:t>Refund (rebate) is sent after verification of purchase</a:t>
            </a:r>
            <a:r>
              <a:rPr lang="en-US" altLang="en-US" dirty="0">
                <a:latin typeface="Arial" panose="020B0604020202020204" pitchFamily="34" charset="0"/>
              </a:rPr>
              <a:t>.</a:t>
            </a:r>
          </a:p>
          <a:p>
            <a:endParaRPr lang="en-US" dirty="0"/>
          </a:p>
        </p:txBody>
      </p:sp>
      <p:sp>
        <p:nvSpPr>
          <p:cNvPr id="3" name="Title 2"/>
          <p:cNvSpPr>
            <a:spLocks noGrp="1"/>
          </p:cNvSpPr>
          <p:nvPr>
            <p:ph type="title"/>
          </p:nvPr>
        </p:nvSpPr>
        <p:spPr>
          <a:xfrm>
            <a:off x="5537770" y="-30822"/>
            <a:ext cx="1921898" cy="971741"/>
          </a:xfrm>
        </p:spPr>
        <p:txBody>
          <a:bodyPr/>
          <a:lstStyle/>
          <a:p>
            <a:r>
              <a:rPr lang="en-US" altLang="en-US" dirty="0">
                <a:latin typeface="Arial" panose="020B0604020202020204" pitchFamily="34" charset="0"/>
              </a:rPr>
              <a:t>Rebate</a:t>
            </a:r>
            <a:endParaRPr lang="en-US" dirty="0"/>
          </a:p>
        </p:txBody>
      </p:sp>
    </p:spTree>
    <p:extLst>
      <p:ext uri="{BB962C8B-B14F-4D97-AF65-F5344CB8AC3E}">
        <p14:creationId xmlns:p14="http://schemas.microsoft.com/office/powerpoint/2010/main" val="46029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1925" y="3020973"/>
            <a:ext cx="4263082" cy="1181158"/>
          </a:xfrm>
        </p:spPr>
        <p:txBody>
          <a:bodyPr>
            <a:normAutofit fontScale="90000"/>
          </a:bodyPr>
          <a:lstStyle/>
          <a:p>
            <a:pPr algn="ctr"/>
            <a:r>
              <a:rPr lang="en-US" altLang="en-US" dirty="0">
                <a:latin typeface="Arial" panose="020B0604020202020204" pitchFamily="34" charset="0"/>
              </a:rPr>
              <a:t>How </a:t>
            </a:r>
            <a:r>
              <a:rPr lang="en-US" altLang="en-US" dirty="0" smtClean="0">
                <a:latin typeface="Arial" panose="020B0604020202020204" pitchFamily="34" charset="0"/>
              </a:rPr>
              <a:t>do </a:t>
            </a:r>
            <a:r>
              <a:rPr lang="en-US" altLang="en-US" dirty="0">
                <a:latin typeface="Arial" panose="020B0604020202020204" pitchFamily="34" charset="0"/>
              </a:rPr>
              <a:t>I Process?</a:t>
            </a:r>
            <a:br>
              <a:rPr lang="en-US" altLang="en-US" dirty="0">
                <a:latin typeface="Arial" panose="020B0604020202020204" pitchFamily="34" charset="0"/>
              </a:rPr>
            </a:br>
            <a:endParaRPr lang="en-US" dirty="0"/>
          </a:p>
        </p:txBody>
      </p:sp>
    </p:spTree>
    <p:extLst>
      <p:ext uri="{BB962C8B-B14F-4D97-AF65-F5344CB8AC3E}">
        <p14:creationId xmlns:p14="http://schemas.microsoft.com/office/powerpoint/2010/main" val="161308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284325" y="2191416"/>
            <a:ext cx="4530902" cy="3870337"/>
          </a:xfrm>
        </p:spPr>
        <p:txBody>
          <a:bodyPr>
            <a:normAutofit fontScale="92500"/>
          </a:bodyPr>
          <a:lstStyle/>
          <a:p>
            <a:pPr marL="342900" indent="-342900">
              <a:defRPr/>
            </a:pPr>
            <a:r>
              <a:rPr lang="en-US" dirty="0">
                <a:latin typeface="Arial" charset="0"/>
              </a:rPr>
              <a:t>Attend </a:t>
            </a:r>
            <a:r>
              <a:rPr lang="en-US" dirty="0" smtClean="0">
                <a:latin typeface="Arial" charset="0"/>
              </a:rPr>
              <a:t>food shows/network </a:t>
            </a:r>
            <a:endParaRPr lang="en-US" dirty="0">
              <a:latin typeface="Arial" charset="0"/>
            </a:endParaRPr>
          </a:p>
          <a:p>
            <a:pPr marL="342900" indent="-342900">
              <a:defRPr/>
            </a:pPr>
            <a:r>
              <a:rPr lang="en-US" dirty="0">
                <a:latin typeface="Arial" charset="0"/>
              </a:rPr>
              <a:t>Menu items/Forecasting </a:t>
            </a:r>
          </a:p>
          <a:p>
            <a:pPr marL="342900" indent="-342900">
              <a:defRPr/>
            </a:pPr>
            <a:r>
              <a:rPr lang="en-US" dirty="0">
                <a:latin typeface="Arial" charset="0"/>
              </a:rPr>
              <a:t>Procurement</a:t>
            </a:r>
          </a:p>
          <a:p>
            <a:pPr marL="342900" indent="-342900">
              <a:defRPr/>
            </a:pPr>
            <a:r>
              <a:rPr lang="en-US" dirty="0">
                <a:latin typeface="Arial" charset="0"/>
              </a:rPr>
              <a:t>Processing catalog</a:t>
            </a:r>
          </a:p>
          <a:p>
            <a:pPr marL="342900" indent="-342900">
              <a:defRPr/>
            </a:pPr>
            <a:r>
              <a:rPr lang="en-US" dirty="0">
                <a:latin typeface="Arial" charset="0"/>
              </a:rPr>
              <a:t>Complete calculations  </a:t>
            </a:r>
          </a:p>
          <a:p>
            <a:pPr marL="342900" indent="-342900">
              <a:defRPr/>
            </a:pPr>
            <a:r>
              <a:rPr lang="en-US" dirty="0">
                <a:latin typeface="Arial" charset="0"/>
              </a:rPr>
              <a:t>Complete order </a:t>
            </a:r>
          </a:p>
          <a:p>
            <a:pPr marL="342900" indent="-342900">
              <a:defRPr/>
            </a:pPr>
            <a:r>
              <a:rPr lang="en-US" dirty="0">
                <a:latin typeface="Arial" charset="0"/>
              </a:rPr>
              <a:t>Contact broker/processor</a:t>
            </a:r>
          </a:p>
          <a:p>
            <a:pPr marL="342900" indent="-342900">
              <a:defRPr/>
            </a:pPr>
            <a:r>
              <a:rPr lang="en-US" dirty="0">
                <a:latin typeface="Arial" charset="0"/>
              </a:rPr>
              <a:t>Track orders </a:t>
            </a:r>
          </a:p>
          <a:p>
            <a:endParaRPr lang="en-US" dirty="0"/>
          </a:p>
        </p:txBody>
      </p:sp>
      <p:sp>
        <p:nvSpPr>
          <p:cNvPr id="4" name="Title 3"/>
          <p:cNvSpPr>
            <a:spLocks noGrp="1"/>
          </p:cNvSpPr>
          <p:nvPr>
            <p:ph type="title"/>
          </p:nvPr>
        </p:nvSpPr>
        <p:spPr>
          <a:xfrm>
            <a:off x="3890048" y="247305"/>
            <a:ext cx="4652463" cy="821207"/>
          </a:xfrm>
        </p:spPr>
        <p:txBody>
          <a:bodyPr/>
          <a:lstStyle/>
          <a:p>
            <a:r>
              <a:rPr lang="en-US" dirty="0">
                <a:latin typeface="Arial" charset="0"/>
              </a:rPr>
              <a:t>Processing Timeline </a:t>
            </a:r>
            <a:br>
              <a:rPr lang="en-US" dirty="0">
                <a:latin typeface="Arial" charset="0"/>
              </a:rPr>
            </a:br>
            <a:endParaRPr lang="en-US" dirty="0"/>
          </a:p>
        </p:txBody>
      </p:sp>
      <p:pic>
        <p:nvPicPr>
          <p:cNvPr id="5" name="Content Placeholder 4" descr="C:\Users\FachaC\AppData\Local\Microsoft\Windows\Temporary Internet Files\Content.IE5\0OG4E1U5\MP900402515[1].jpg" title="Data Graphic"/>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181527" y="2191416"/>
            <a:ext cx="2476072" cy="371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959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54804" y="2362913"/>
            <a:ext cx="4654193" cy="3380341"/>
          </a:xfrm>
        </p:spPr>
        <p:txBody>
          <a:bodyPr>
            <a:normAutofit fontScale="85000" lnSpcReduction="10000"/>
          </a:bodyPr>
          <a:lstStyle/>
          <a:p>
            <a:pPr marL="285750" indent="-285750">
              <a:defRPr/>
            </a:pPr>
            <a:r>
              <a:rPr lang="en-US" dirty="0">
                <a:latin typeface="Arial" charset="0"/>
              </a:rPr>
              <a:t>OSNA Conferences</a:t>
            </a:r>
          </a:p>
          <a:p>
            <a:pPr marL="285750" indent="-285750">
              <a:defRPr/>
            </a:pPr>
            <a:r>
              <a:rPr lang="en-US" dirty="0">
                <a:latin typeface="Arial" charset="0"/>
              </a:rPr>
              <a:t>SNA National Conferences</a:t>
            </a:r>
          </a:p>
          <a:p>
            <a:pPr marL="285750" indent="-285750">
              <a:defRPr/>
            </a:pPr>
            <a:r>
              <a:rPr lang="en-US" dirty="0">
                <a:latin typeface="Arial" charset="0"/>
              </a:rPr>
              <a:t>ACDA (American Commodity Distribution Association)</a:t>
            </a:r>
          </a:p>
          <a:p>
            <a:pPr marL="285750" indent="-285750">
              <a:defRPr/>
            </a:pPr>
            <a:r>
              <a:rPr lang="en-US" dirty="0">
                <a:latin typeface="Arial" charset="0"/>
              </a:rPr>
              <a:t>Network w/schools who process </a:t>
            </a:r>
          </a:p>
          <a:p>
            <a:pPr marL="285750" indent="-285750">
              <a:defRPr/>
            </a:pPr>
            <a:r>
              <a:rPr lang="en-US" dirty="0">
                <a:latin typeface="Arial" charset="0"/>
              </a:rPr>
              <a:t>Meet processor/broker company representatives </a:t>
            </a:r>
          </a:p>
          <a:p>
            <a:pPr marL="285750" indent="-285750">
              <a:defRPr/>
            </a:pPr>
            <a:r>
              <a:rPr lang="en-US" dirty="0">
                <a:latin typeface="Arial" charset="0"/>
              </a:rPr>
              <a:t>Product testing </a:t>
            </a:r>
          </a:p>
          <a:p>
            <a:endParaRPr lang="en-US" dirty="0"/>
          </a:p>
        </p:txBody>
      </p:sp>
      <p:sp>
        <p:nvSpPr>
          <p:cNvPr id="4" name="Title 3"/>
          <p:cNvSpPr>
            <a:spLocks noGrp="1"/>
          </p:cNvSpPr>
          <p:nvPr>
            <p:ph type="title"/>
          </p:nvPr>
        </p:nvSpPr>
        <p:spPr>
          <a:xfrm>
            <a:off x="3482939" y="0"/>
            <a:ext cx="5227816" cy="857421"/>
          </a:xfrm>
        </p:spPr>
        <p:txBody>
          <a:bodyPr/>
          <a:lstStyle/>
          <a:p>
            <a:r>
              <a:rPr lang="en-US" dirty="0">
                <a:latin typeface="Arial" charset="0"/>
              </a:rPr>
              <a:t>Food Shows/Networking</a:t>
            </a:r>
            <a:endParaRPr lang="en-US" dirty="0"/>
          </a:p>
        </p:txBody>
      </p:sp>
      <p:pic>
        <p:nvPicPr>
          <p:cNvPr id="5" name="Content Placeholder 4" descr="\\ode-web\intranet\images\photos\photos2012\640\vegetables_peppers_young_girl.jpg" title="Girl holding red pepper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16730" y="2558122"/>
            <a:ext cx="2530677" cy="278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73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95901" y="3133618"/>
            <a:ext cx="7921375" cy="2126751"/>
          </a:xfrm>
        </p:spPr>
        <p:txBody>
          <a:bodyPr>
            <a:normAutofit/>
          </a:bodyPr>
          <a:lstStyle/>
          <a:p>
            <a:pPr marL="342900" indent="-342900" algn="l">
              <a:buFont typeface="Arial" pitchFamily="34" charset="0"/>
              <a:buChar char="•"/>
              <a:defRPr/>
            </a:pPr>
            <a:r>
              <a:rPr lang="en-US" dirty="0">
                <a:latin typeface="Arial" charset="0"/>
              </a:rPr>
              <a:t>Tentative menu plan for the following school year </a:t>
            </a:r>
          </a:p>
          <a:p>
            <a:pPr marL="342900" indent="-342900" algn="l">
              <a:buFont typeface="Arial" pitchFamily="34" charset="0"/>
              <a:buChar char="•"/>
              <a:defRPr/>
            </a:pPr>
            <a:r>
              <a:rPr lang="en-US" dirty="0">
                <a:latin typeface="Arial" charset="0"/>
              </a:rPr>
              <a:t>Determine approximate usage –</a:t>
            </a:r>
          </a:p>
          <a:p>
            <a:pPr marL="342900" indent="-342900" algn="l">
              <a:buFont typeface="Arial" pitchFamily="34" charset="0"/>
              <a:buChar char="•"/>
              <a:defRPr/>
            </a:pPr>
            <a:r>
              <a:rPr lang="en-US" dirty="0">
                <a:latin typeface="Arial" charset="0"/>
              </a:rPr>
              <a:t>Servings per day x Number of days on menu  </a:t>
            </a:r>
          </a:p>
          <a:p>
            <a:pPr marL="342900" indent="-342900" algn="l">
              <a:buFont typeface="Arial" pitchFamily="34" charset="0"/>
              <a:buChar char="•"/>
              <a:defRPr/>
            </a:pPr>
            <a:r>
              <a:rPr lang="en-US" dirty="0">
                <a:solidFill>
                  <a:srgbClr val="FF0000"/>
                </a:solidFill>
                <a:latin typeface="Arial" charset="0"/>
              </a:rPr>
              <a:t>100 students x 45 days = 4,500 total servings</a:t>
            </a:r>
          </a:p>
          <a:p>
            <a:pPr algn="l">
              <a:spcBef>
                <a:spcPct val="0"/>
              </a:spcBef>
            </a:pPr>
            <a:endParaRPr lang="en-US" altLang="en-US" dirty="0">
              <a:latin typeface="Arial" panose="020B0604020202020204" pitchFamily="34" charset="0"/>
            </a:endParaRPr>
          </a:p>
          <a:p>
            <a:endParaRPr lang="en-US" dirty="0"/>
          </a:p>
        </p:txBody>
      </p:sp>
      <p:sp>
        <p:nvSpPr>
          <p:cNvPr id="3" name="Title 2"/>
          <p:cNvSpPr>
            <a:spLocks noGrp="1"/>
          </p:cNvSpPr>
          <p:nvPr>
            <p:ph type="title"/>
          </p:nvPr>
        </p:nvSpPr>
        <p:spPr>
          <a:xfrm>
            <a:off x="3739792" y="0"/>
            <a:ext cx="4891129" cy="971741"/>
          </a:xfrm>
        </p:spPr>
        <p:txBody>
          <a:bodyPr/>
          <a:lstStyle/>
          <a:p>
            <a:r>
              <a:rPr lang="en-US" dirty="0">
                <a:latin typeface="Arial" charset="0"/>
              </a:rPr>
              <a:t>Menu Items/Forecasting</a:t>
            </a:r>
            <a:endParaRPr lang="en-US" dirty="0"/>
          </a:p>
        </p:txBody>
      </p:sp>
    </p:spTree>
    <p:extLst>
      <p:ext uri="{BB962C8B-B14F-4D97-AF65-F5344CB8AC3E}">
        <p14:creationId xmlns:p14="http://schemas.microsoft.com/office/powerpoint/2010/main" val="71610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9596" y="2263040"/>
            <a:ext cx="8753584" cy="2434976"/>
          </a:xfrm>
        </p:spPr>
        <p:txBody>
          <a:bodyPr>
            <a:normAutofit fontScale="92500" lnSpcReduction="10000"/>
          </a:bodyPr>
          <a:lstStyle/>
          <a:p>
            <a:pPr marL="342900" indent="-342900" algn="l">
              <a:buFont typeface="Arial" pitchFamily="34" charset="0"/>
              <a:buChar char="•"/>
              <a:defRPr/>
            </a:pPr>
            <a:r>
              <a:rPr lang="en-US" sz="2600" dirty="0" smtClean="0">
                <a:latin typeface="Arial" charset="0"/>
              </a:rPr>
              <a:t>Federal/state/local </a:t>
            </a:r>
            <a:r>
              <a:rPr lang="en-US" sz="2600" dirty="0">
                <a:latin typeface="Arial" charset="0"/>
              </a:rPr>
              <a:t>procurement regulations apply to processed </a:t>
            </a:r>
            <a:r>
              <a:rPr lang="en-US" sz="2600" dirty="0" smtClean="0">
                <a:latin typeface="Arial" charset="0"/>
              </a:rPr>
              <a:t>commodities</a:t>
            </a:r>
          </a:p>
          <a:p>
            <a:pPr marL="342900" indent="-342900" algn="l">
              <a:buFont typeface="Arial" pitchFamily="34" charset="0"/>
              <a:buChar char="•"/>
              <a:defRPr/>
            </a:pPr>
            <a:r>
              <a:rPr lang="en-US" altLang="en-US" sz="2600" dirty="0" smtClean="0">
                <a:latin typeface="Arial" panose="020B0604020202020204" pitchFamily="34" charset="0"/>
                <a:cs typeface="Arial" panose="020B0604020202020204" pitchFamily="34" charset="0"/>
              </a:rPr>
              <a:t>You </a:t>
            </a:r>
            <a:r>
              <a:rPr lang="en-US" altLang="en-US" sz="2600" dirty="0">
                <a:latin typeface="Arial" panose="020B0604020202020204" pitchFamily="34" charset="0"/>
                <a:cs typeface="Arial" panose="020B0604020202020204" pitchFamily="34" charset="0"/>
              </a:rPr>
              <a:t>must use the strictest of Federal, State or local </a:t>
            </a:r>
            <a:r>
              <a:rPr lang="en-US" altLang="en-US" sz="2600" dirty="0" smtClean="0">
                <a:latin typeface="Arial" panose="020B0604020202020204" pitchFamily="34" charset="0"/>
                <a:cs typeface="Arial" panose="020B0604020202020204" pitchFamily="34" charset="0"/>
              </a:rPr>
              <a:t>thresholds and rules</a:t>
            </a:r>
            <a:endParaRPr lang="en-US" sz="2600" dirty="0">
              <a:latin typeface="Arial" panose="020B0604020202020204" pitchFamily="34" charset="0"/>
              <a:cs typeface="Arial" panose="020B0604020202020204" pitchFamily="34" charset="0"/>
            </a:endParaRPr>
          </a:p>
          <a:p>
            <a:pPr marL="342900" indent="-342900" algn="l">
              <a:buFont typeface="Arial" pitchFamily="34" charset="0"/>
              <a:buChar char="•"/>
              <a:defRPr/>
            </a:pPr>
            <a:r>
              <a:rPr lang="en-US" sz="2600" dirty="0">
                <a:latin typeface="Arial" charset="0"/>
              </a:rPr>
              <a:t>Competitive quotes required if you spend below $150,000</a:t>
            </a:r>
          </a:p>
          <a:p>
            <a:pPr marL="342900" indent="-342900" algn="l">
              <a:buFont typeface="Arial" pitchFamily="34" charset="0"/>
              <a:buChar char="•"/>
              <a:defRPr/>
            </a:pPr>
            <a:r>
              <a:rPr lang="en-US" sz="2600" dirty="0">
                <a:latin typeface="Arial" charset="0"/>
              </a:rPr>
              <a:t>Formal bid required for amounts you spend above $</a:t>
            </a:r>
            <a:r>
              <a:rPr lang="en-US" sz="2600" dirty="0" smtClean="0">
                <a:latin typeface="Arial" charset="0"/>
              </a:rPr>
              <a:t>150,000</a:t>
            </a:r>
          </a:p>
          <a:p>
            <a:pPr marL="342900" indent="-342900" algn="l">
              <a:buFont typeface="Arial" pitchFamily="34" charset="0"/>
              <a:buChar char="•"/>
              <a:defRPr/>
            </a:pPr>
            <a:endParaRPr lang="en-US" dirty="0">
              <a:latin typeface="Arial" charset="0"/>
            </a:endParaRPr>
          </a:p>
        </p:txBody>
      </p:sp>
      <p:sp>
        <p:nvSpPr>
          <p:cNvPr id="3" name="Title 2"/>
          <p:cNvSpPr>
            <a:spLocks noGrp="1"/>
          </p:cNvSpPr>
          <p:nvPr>
            <p:ph type="title"/>
          </p:nvPr>
        </p:nvSpPr>
        <p:spPr/>
        <p:txBody>
          <a:bodyPr/>
          <a:lstStyle/>
          <a:p>
            <a:pPr algn="ctr"/>
            <a:r>
              <a:rPr lang="en-US" dirty="0" smtClean="0"/>
              <a:t>Procurement</a:t>
            </a:r>
            <a:endParaRPr lang="en-US" dirty="0"/>
          </a:p>
        </p:txBody>
      </p:sp>
      <p:sp>
        <p:nvSpPr>
          <p:cNvPr id="4" name="Rectangle 3"/>
          <p:cNvSpPr/>
          <p:nvPr/>
        </p:nvSpPr>
        <p:spPr>
          <a:xfrm>
            <a:off x="359596" y="4790484"/>
            <a:ext cx="8198777" cy="1292662"/>
          </a:xfrm>
          <a:prstGeom prst="rect">
            <a:avLst/>
          </a:prstGeom>
        </p:spPr>
        <p:txBody>
          <a:bodyPr wrap="square">
            <a:spAutoFit/>
          </a:bodyPr>
          <a:lstStyle/>
          <a:p>
            <a:r>
              <a:rPr lang="en-US" altLang="en-US" sz="2400" dirty="0" smtClean="0">
                <a:latin typeface="Arial" panose="020B0604020202020204" pitchFamily="34" charset="0"/>
                <a:cs typeface="Arial" panose="020B0604020202020204" pitchFamily="34" charset="0"/>
              </a:rPr>
              <a:t>Oregon </a:t>
            </a:r>
            <a:r>
              <a:rPr lang="en-US" altLang="en-US" sz="2400" dirty="0">
                <a:latin typeface="Arial" panose="020B0604020202020204" pitchFamily="34" charset="0"/>
                <a:cs typeface="Arial" panose="020B0604020202020204" pitchFamily="34" charset="0"/>
              </a:rPr>
              <a:t>State </a:t>
            </a:r>
            <a:r>
              <a:rPr lang="en-US" altLang="en-US" sz="2400" dirty="0" smtClean="0">
                <a:latin typeface="Arial" panose="020B0604020202020204" pitchFamily="34" charset="0"/>
                <a:cs typeface="Arial" panose="020B0604020202020204" pitchFamily="34" charset="0"/>
              </a:rPr>
              <a:t>agreements link:</a:t>
            </a:r>
            <a:endParaRPr lang="en-US" altLang="en-US" sz="2400" dirty="0">
              <a:latin typeface="Arial" panose="020B0604020202020204" pitchFamily="34" charset="0"/>
              <a:cs typeface="Arial" panose="020B0604020202020204" pitchFamily="34" charset="0"/>
            </a:endParaRPr>
          </a:p>
          <a:p>
            <a:endParaRPr lang="en-US" altLang="en-US" dirty="0" smtClean="0">
              <a:latin typeface="Arial" panose="020B0604020202020204" pitchFamily="34" charset="0"/>
              <a:cs typeface="Arial" panose="020B0604020202020204" pitchFamily="34" charset="0"/>
              <a:hlinkClick r:id="rId3"/>
            </a:endParaRPr>
          </a:p>
          <a:p>
            <a:r>
              <a:rPr lang="en-US" altLang="en-US" dirty="0" smtClean="0">
                <a:latin typeface="Arial" panose="020B0604020202020204" pitchFamily="34" charset="0"/>
                <a:cs typeface="Arial" panose="020B0604020202020204" pitchFamily="34" charset="0"/>
                <a:hlinkClick r:id="rId3"/>
              </a:rPr>
              <a:t>Oregon Processing Agreements</a:t>
            </a:r>
            <a:endParaRPr lang="en-US" altLang="en-US" dirty="0">
              <a:latin typeface="Arial" panose="020B0604020202020204" pitchFamily="34" charset="0"/>
              <a:cs typeface="Arial" panose="020B0604020202020204" pitchFamily="34" charset="0"/>
            </a:endParaRPr>
          </a:p>
          <a:p>
            <a:pPr algn="ctr"/>
            <a:r>
              <a:rPr lang="en-US" altLang="en-US" dirty="0"/>
              <a:t> </a:t>
            </a:r>
            <a:endParaRPr lang="en-US" altLang="en-US" dirty="0"/>
          </a:p>
        </p:txBody>
      </p:sp>
    </p:spTree>
    <p:extLst>
      <p:ext uri="{BB962C8B-B14F-4D97-AF65-F5344CB8AC3E}">
        <p14:creationId xmlns:p14="http://schemas.microsoft.com/office/powerpoint/2010/main" val="2341992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9596" y="2445248"/>
            <a:ext cx="7353932" cy="2030615"/>
          </a:xfrm>
        </p:spPr>
        <p:txBody>
          <a:bodyPr>
            <a:normAutofit/>
          </a:bodyPr>
          <a:lstStyle/>
          <a:p>
            <a:pPr marL="342900" indent="-342900" algn="l">
              <a:buFont typeface="Arial" pitchFamily="34" charset="0"/>
              <a:buChar char="•"/>
              <a:defRPr/>
            </a:pPr>
            <a:r>
              <a:rPr lang="en-US" dirty="0">
                <a:latin typeface="Arial" charset="0"/>
              </a:rPr>
              <a:t>Processing contact information </a:t>
            </a:r>
          </a:p>
          <a:p>
            <a:pPr marL="342900" indent="-342900" algn="l">
              <a:buFont typeface="Arial" pitchFamily="34" charset="0"/>
              <a:buChar char="•"/>
              <a:defRPr/>
            </a:pPr>
            <a:r>
              <a:rPr lang="en-US" dirty="0">
                <a:latin typeface="Arial" charset="0"/>
              </a:rPr>
              <a:t>Products available </a:t>
            </a:r>
          </a:p>
          <a:p>
            <a:pPr marL="342900" indent="-342900" algn="l">
              <a:buFont typeface="Arial" pitchFamily="34" charset="0"/>
              <a:buChar char="•"/>
              <a:defRPr/>
            </a:pPr>
            <a:r>
              <a:rPr lang="en-US" dirty="0">
                <a:latin typeface="Arial" charset="0"/>
              </a:rPr>
              <a:t>Quantity of diverted food needed for product </a:t>
            </a:r>
          </a:p>
          <a:p>
            <a:pPr marL="342900" indent="-342900" algn="l">
              <a:buFont typeface="Arial" pitchFamily="34" charset="0"/>
              <a:buChar char="•"/>
              <a:defRPr/>
            </a:pPr>
            <a:r>
              <a:rPr lang="en-US" dirty="0">
                <a:latin typeface="Arial" charset="0"/>
              </a:rPr>
              <a:t>Pricing information </a:t>
            </a:r>
          </a:p>
          <a:p>
            <a:endParaRPr lang="en-US" dirty="0"/>
          </a:p>
        </p:txBody>
      </p:sp>
      <p:sp>
        <p:nvSpPr>
          <p:cNvPr id="3" name="Title 2"/>
          <p:cNvSpPr>
            <a:spLocks noGrp="1"/>
          </p:cNvSpPr>
          <p:nvPr>
            <p:ph type="title"/>
          </p:nvPr>
        </p:nvSpPr>
        <p:spPr>
          <a:xfrm>
            <a:off x="2661007" y="93193"/>
            <a:ext cx="6419618" cy="841755"/>
          </a:xfrm>
        </p:spPr>
        <p:txBody>
          <a:bodyPr/>
          <a:lstStyle/>
          <a:p>
            <a:r>
              <a:rPr lang="en-US" dirty="0">
                <a:latin typeface="Arial" charset="0"/>
              </a:rPr>
              <a:t>Processing </a:t>
            </a:r>
            <a:r>
              <a:rPr lang="en-US" dirty="0" smtClean="0">
                <a:latin typeface="Arial" charset="0"/>
              </a:rPr>
              <a:t>web page w/ </a:t>
            </a:r>
            <a:r>
              <a:rPr lang="en-US" dirty="0">
                <a:latin typeface="Arial" charset="0"/>
              </a:rPr>
              <a:t>SEPDS</a:t>
            </a:r>
            <a:endParaRPr lang="en-US" dirty="0"/>
          </a:p>
        </p:txBody>
      </p:sp>
      <p:sp>
        <p:nvSpPr>
          <p:cNvPr id="4" name="Rectangle 3"/>
          <p:cNvSpPr/>
          <p:nvPr/>
        </p:nvSpPr>
        <p:spPr>
          <a:xfrm>
            <a:off x="359596" y="4790484"/>
            <a:ext cx="8198777" cy="1292662"/>
          </a:xfrm>
          <a:prstGeom prst="rect">
            <a:avLst/>
          </a:prstGeom>
        </p:spPr>
        <p:txBody>
          <a:bodyPr wrap="square">
            <a:spAutoFit/>
          </a:bodyPr>
          <a:lstStyle/>
          <a:p>
            <a:r>
              <a:rPr lang="en-US" altLang="en-US" sz="2400" dirty="0" smtClean="0">
                <a:latin typeface="Arial" panose="020B0604020202020204" pitchFamily="34" charset="0"/>
                <a:cs typeface="Arial" panose="020B0604020202020204" pitchFamily="34" charset="0"/>
              </a:rPr>
              <a:t>Oregon diversion/processing web page link:</a:t>
            </a:r>
            <a:endParaRPr lang="en-US" altLang="en-US" sz="2400" dirty="0">
              <a:latin typeface="Arial" panose="020B0604020202020204" pitchFamily="34" charset="0"/>
              <a:cs typeface="Arial" panose="020B0604020202020204" pitchFamily="34" charset="0"/>
            </a:endParaRPr>
          </a:p>
          <a:p>
            <a:endParaRPr lang="en-US" altLang="en-US" dirty="0" smtClean="0">
              <a:latin typeface="Arial" panose="020B0604020202020204" pitchFamily="34" charset="0"/>
              <a:cs typeface="Arial" panose="020B0604020202020204" pitchFamily="34" charset="0"/>
              <a:hlinkClick r:id="rId3"/>
            </a:endParaRPr>
          </a:p>
          <a:p>
            <a:r>
              <a:rPr lang="en-US" altLang="en-US" dirty="0" smtClean="0">
                <a:latin typeface="Arial" panose="020B0604020202020204" pitchFamily="34" charset="0"/>
                <a:cs typeface="Arial" panose="020B0604020202020204" pitchFamily="34" charset="0"/>
                <a:hlinkClick r:id="rId4"/>
              </a:rPr>
              <a:t>Oregon Diversion/Processing</a:t>
            </a:r>
            <a:endParaRPr lang="en-US" altLang="en-US" dirty="0">
              <a:latin typeface="Arial" panose="020B0604020202020204" pitchFamily="34" charset="0"/>
              <a:cs typeface="Arial" panose="020B0604020202020204" pitchFamily="34" charset="0"/>
            </a:endParaRPr>
          </a:p>
          <a:p>
            <a:pPr algn="ctr"/>
            <a:r>
              <a:rPr lang="en-US" altLang="en-US" dirty="0"/>
              <a:t> </a:t>
            </a:r>
            <a:endParaRPr lang="en-US" altLang="en-US" dirty="0"/>
          </a:p>
        </p:txBody>
      </p:sp>
    </p:spTree>
    <p:extLst>
      <p:ext uri="{BB962C8B-B14F-4D97-AF65-F5344CB8AC3E}">
        <p14:creationId xmlns:p14="http://schemas.microsoft.com/office/powerpoint/2010/main" val="3251730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SEPDS</a:t>
            </a:r>
            <a:endParaRPr lang="en-US" dirty="0"/>
          </a:p>
        </p:txBody>
      </p:sp>
      <p:pic>
        <p:nvPicPr>
          <p:cNvPr id="4" name="Picture 9" title="Summary End Product Data Schedule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979" y="2056800"/>
            <a:ext cx="6837024" cy="382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668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4530" y="2722652"/>
            <a:ext cx="8126859" cy="2876764"/>
          </a:xfrm>
        </p:spPr>
        <p:txBody>
          <a:bodyPr>
            <a:normAutofit/>
          </a:bodyPr>
          <a:lstStyle/>
          <a:p>
            <a:pPr marL="285750" indent="-285750" algn="l">
              <a:buFont typeface="Arial" pitchFamily="34" charset="0"/>
              <a:buChar char="•"/>
              <a:defRPr/>
            </a:pPr>
            <a:r>
              <a:rPr lang="en-US" sz="2800" dirty="0">
                <a:latin typeface="Arial" charset="0"/>
              </a:rPr>
              <a:t>How much donated food needed</a:t>
            </a:r>
          </a:p>
          <a:p>
            <a:pPr lvl="1" algn="l">
              <a:defRPr/>
            </a:pPr>
            <a:r>
              <a:rPr lang="en-US" sz="2800" dirty="0">
                <a:latin typeface="Arial" charset="0"/>
              </a:rPr>
              <a:t> -Approximate usage ÷ servings per case = </a:t>
            </a:r>
          </a:p>
          <a:p>
            <a:pPr lvl="1" algn="l">
              <a:defRPr/>
            </a:pPr>
            <a:r>
              <a:rPr lang="en-US" sz="2800" dirty="0">
                <a:latin typeface="Arial" charset="0"/>
              </a:rPr>
              <a:t># of cases needed</a:t>
            </a:r>
          </a:p>
          <a:p>
            <a:pPr marL="342900" indent="-342900" algn="l">
              <a:buFont typeface="Arial" pitchFamily="34" charset="0"/>
              <a:buChar char="•"/>
              <a:defRPr/>
            </a:pPr>
            <a:r>
              <a:rPr lang="en-US" sz="2800" dirty="0">
                <a:latin typeface="Arial" charset="0"/>
              </a:rPr>
              <a:t>How many pounds needed for processing</a:t>
            </a:r>
          </a:p>
          <a:p>
            <a:pPr lvl="1" algn="l">
              <a:defRPr/>
            </a:pPr>
            <a:r>
              <a:rPr lang="en-US" sz="2800" dirty="0">
                <a:latin typeface="Arial" charset="0"/>
              </a:rPr>
              <a:t>-Quantity of diverted food (DF) needed per case × the # of cases needed</a:t>
            </a:r>
          </a:p>
          <a:p>
            <a:endParaRPr lang="en-US" dirty="0"/>
          </a:p>
        </p:txBody>
      </p:sp>
      <p:sp>
        <p:nvSpPr>
          <p:cNvPr id="3" name="Title 2"/>
          <p:cNvSpPr>
            <a:spLocks noGrp="1"/>
          </p:cNvSpPr>
          <p:nvPr>
            <p:ph type="title"/>
          </p:nvPr>
        </p:nvSpPr>
        <p:spPr/>
        <p:txBody>
          <a:bodyPr/>
          <a:lstStyle/>
          <a:p>
            <a:pPr algn="ctr"/>
            <a:r>
              <a:rPr lang="en-US" dirty="0">
                <a:latin typeface="Arial" charset="0"/>
              </a:rPr>
              <a:t>Complete Calculations</a:t>
            </a:r>
            <a:endParaRPr lang="en-US" dirty="0"/>
          </a:p>
        </p:txBody>
      </p:sp>
    </p:spTree>
    <p:extLst>
      <p:ext uri="{BB962C8B-B14F-4D97-AF65-F5344CB8AC3E}">
        <p14:creationId xmlns:p14="http://schemas.microsoft.com/office/powerpoint/2010/main" val="1180391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035" y="1047964"/>
            <a:ext cx="6606283" cy="3287730"/>
          </a:xfrm>
        </p:spPr>
        <p:txBody>
          <a:bodyPr>
            <a:normAutofit fontScale="90000"/>
          </a:bodyPr>
          <a:lstStyle/>
          <a:p>
            <a:pPr algn="ctr"/>
            <a:r>
              <a:rPr lang="en-US" altLang="en-US" sz="1800" dirty="0">
                <a:latin typeface="Arial" panose="020B0604020202020204" pitchFamily="34" charset="0"/>
              </a:rPr>
              <a:t/>
            </a:r>
            <a:br>
              <a:rPr lang="en-US" altLang="en-US" sz="1800" dirty="0">
                <a:latin typeface="Arial" panose="020B0604020202020204" pitchFamily="34" charset="0"/>
              </a:rPr>
            </a:br>
            <a:r>
              <a:rPr lang="en-US" altLang="en-US" sz="2400" dirty="0">
                <a:latin typeface="Arial" panose="020B0604020202020204" pitchFamily="34" charset="0"/>
              </a:rPr>
              <a:t/>
            </a:r>
            <a:br>
              <a:rPr lang="en-US" altLang="en-US" sz="2400" dirty="0">
                <a:latin typeface="Arial" panose="020B0604020202020204" pitchFamily="34" charset="0"/>
              </a:rPr>
            </a:br>
            <a:r>
              <a:rPr lang="en-US" altLang="en-US" dirty="0">
                <a:latin typeface="Arial" panose="020B0604020202020204" pitchFamily="34" charset="0"/>
              </a:rPr>
              <a:t>Hold on!</a:t>
            </a:r>
            <a:br>
              <a:rPr lang="en-US" altLang="en-US" dirty="0">
                <a:latin typeface="Arial" panose="020B0604020202020204" pitchFamily="34" charset="0"/>
              </a:rPr>
            </a:br>
            <a:r>
              <a:rPr lang="en-US" altLang="en-US" dirty="0">
                <a:latin typeface="Arial" panose="020B0604020202020204" pitchFamily="34" charset="0"/>
              </a:rPr>
              <a:t/>
            </a:r>
            <a:br>
              <a:rPr lang="en-US" altLang="en-US" dirty="0">
                <a:latin typeface="Arial" panose="020B0604020202020204" pitchFamily="34" charset="0"/>
              </a:rPr>
            </a:br>
            <a:r>
              <a:rPr lang="en-US" altLang="en-US" dirty="0">
                <a:latin typeface="Arial" panose="020B0604020202020204" pitchFamily="34" charset="0"/>
              </a:rPr>
              <a:t>Is the USDA Food item a better deal than Commercial? </a:t>
            </a:r>
            <a:br>
              <a:rPr lang="en-US" altLang="en-US" dirty="0">
                <a:latin typeface="Arial" panose="020B0604020202020204" pitchFamily="34" charset="0"/>
              </a:rPr>
            </a:br>
            <a:r>
              <a:rPr lang="en-US" altLang="en-US" dirty="0">
                <a:latin typeface="Arial" panose="020B0604020202020204" pitchFamily="34" charset="0"/>
              </a:rPr>
              <a:t/>
            </a:r>
            <a:br>
              <a:rPr lang="en-US" altLang="en-US" dirty="0">
                <a:latin typeface="Arial" panose="020B0604020202020204" pitchFamily="34" charset="0"/>
              </a:rPr>
            </a:br>
            <a:r>
              <a:rPr lang="en-US" altLang="en-US" dirty="0">
                <a:latin typeface="Arial" panose="020B0604020202020204" pitchFamily="34" charset="0"/>
              </a:rPr>
              <a:t>You need to check!</a:t>
            </a:r>
            <a:br>
              <a:rPr lang="en-US" altLang="en-US" dirty="0">
                <a:latin typeface="Arial" panose="020B0604020202020204" pitchFamily="34" charset="0"/>
              </a:rPr>
            </a:br>
            <a:r>
              <a:rPr lang="en-US" altLang="en-US" dirty="0">
                <a:latin typeface="Arial" panose="020B0604020202020204" pitchFamily="34" charset="0"/>
              </a:rPr>
              <a:t/>
            </a:r>
            <a:br>
              <a:rPr lang="en-US" altLang="en-US" dirty="0">
                <a:latin typeface="Arial" panose="020B0604020202020204" pitchFamily="34" charset="0"/>
              </a:rPr>
            </a:br>
            <a:endParaRPr lang="en-US" dirty="0"/>
          </a:p>
        </p:txBody>
      </p:sp>
      <p:sp>
        <p:nvSpPr>
          <p:cNvPr id="3" name="Rectangle 2"/>
          <p:cNvSpPr/>
          <p:nvPr/>
        </p:nvSpPr>
        <p:spPr>
          <a:xfrm>
            <a:off x="657546" y="5047651"/>
            <a:ext cx="7767263" cy="461665"/>
          </a:xfrm>
          <a:prstGeom prst="rect">
            <a:avLst/>
          </a:prstGeom>
        </p:spPr>
        <p:txBody>
          <a:bodyPr wrap="square">
            <a:spAutoFit/>
          </a:bodyPr>
          <a:lstStyle/>
          <a:p>
            <a:pPr algn="ctr"/>
            <a:r>
              <a:rPr lang="en-US" altLang="en-US" sz="2400" dirty="0"/>
              <a:t>Cost + Value-Pass-Thru + State Service Fees= </a:t>
            </a:r>
            <a:r>
              <a:rPr lang="en-US" altLang="en-US" sz="2400" dirty="0" smtClean="0"/>
              <a:t>Total </a:t>
            </a:r>
            <a:r>
              <a:rPr lang="en-US" altLang="en-US" sz="2400" dirty="0"/>
              <a:t>Case Price</a:t>
            </a:r>
            <a:endParaRPr lang="en-US" altLang="en-US" sz="2400" dirty="0"/>
          </a:p>
        </p:txBody>
      </p:sp>
    </p:spTree>
    <p:extLst>
      <p:ext uri="{BB962C8B-B14F-4D97-AF65-F5344CB8AC3E}">
        <p14:creationId xmlns:p14="http://schemas.microsoft.com/office/powerpoint/2010/main" val="8299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9667" y="3378441"/>
            <a:ext cx="7886700" cy="957253"/>
          </a:xfrm>
        </p:spPr>
        <p:txBody>
          <a:bodyPr/>
          <a:lstStyle/>
          <a:p>
            <a:pPr marL="0" indent="0" algn="ctr">
              <a:buNone/>
            </a:pPr>
            <a:r>
              <a:rPr lang="en-US" dirty="0">
                <a:latin typeface="Arial" charset="0"/>
              </a:rPr>
              <a:t>Pounds available to be ordered that are sent to a processor to be made into </a:t>
            </a:r>
            <a:r>
              <a:rPr lang="en-US" dirty="0" smtClean="0">
                <a:latin typeface="Arial" charset="0"/>
              </a:rPr>
              <a:t>an </a:t>
            </a:r>
            <a:r>
              <a:rPr lang="en-US" dirty="0">
                <a:latin typeface="Arial" charset="0"/>
              </a:rPr>
              <a:t>end product.</a:t>
            </a:r>
          </a:p>
          <a:p>
            <a:endParaRPr lang="en-US" dirty="0"/>
          </a:p>
        </p:txBody>
      </p:sp>
      <p:sp>
        <p:nvSpPr>
          <p:cNvPr id="3" name="Title 2"/>
          <p:cNvSpPr>
            <a:spLocks noGrp="1"/>
          </p:cNvSpPr>
          <p:nvPr>
            <p:ph type="title"/>
          </p:nvPr>
        </p:nvSpPr>
        <p:spPr>
          <a:xfrm>
            <a:off x="2658805" y="240338"/>
            <a:ext cx="6400800" cy="857421"/>
          </a:xfrm>
        </p:spPr>
        <p:txBody>
          <a:bodyPr/>
          <a:lstStyle/>
          <a:p>
            <a:r>
              <a:rPr lang="en-US" dirty="0">
                <a:latin typeface="Arial" charset="0"/>
              </a:rPr>
              <a:t>What is Processing/Diversion?</a:t>
            </a:r>
            <a:br>
              <a:rPr lang="en-US" dirty="0">
                <a:latin typeface="Arial" charset="0"/>
              </a:rPr>
            </a:br>
            <a:endParaRPr lang="en-US" dirty="0"/>
          </a:p>
        </p:txBody>
      </p:sp>
    </p:spTree>
    <p:extLst>
      <p:ext uri="{BB962C8B-B14F-4D97-AF65-F5344CB8AC3E}">
        <p14:creationId xmlns:p14="http://schemas.microsoft.com/office/powerpoint/2010/main" val="1890999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89091" y="2191988"/>
            <a:ext cx="6858000" cy="2255333"/>
          </a:xfrm>
        </p:spPr>
        <p:txBody>
          <a:bodyPr>
            <a:normAutofit/>
          </a:bodyPr>
          <a:lstStyle/>
          <a:p>
            <a:pPr marL="342900" indent="-342900" algn="l">
              <a:buFont typeface="Arial" pitchFamily="34" charset="0"/>
              <a:buChar char="•"/>
              <a:defRPr/>
            </a:pPr>
            <a:r>
              <a:rPr lang="en-US" dirty="0">
                <a:latin typeface="Arial" charset="0"/>
              </a:rPr>
              <a:t>Enter orders in USDA WBSCM system</a:t>
            </a:r>
          </a:p>
          <a:p>
            <a:pPr marL="342900" indent="-342900" algn="l">
              <a:buFont typeface="Arial" pitchFamily="34" charset="0"/>
              <a:buChar char="•"/>
              <a:defRPr/>
            </a:pPr>
            <a:r>
              <a:rPr lang="en-US" dirty="0">
                <a:latin typeface="Arial" charset="0"/>
              </a:rPr>
              <a:t>Usually ends March</a:t>
            </a:r>
          </a:p>
          <a:p>
            <a:pPr marL="342900" indent="-342900" algn="l">
              <a:buFont typeface="Arial" pitchFamily="34" charset="0"/>
              <a:buChar char="•"/>
              <a:defRPr/>
            </a:pPr>
            <a:r>
              <a:rPr lang="en-US" dirty="0">
                <a:latin typeface="Arial" charset="0"/>
              </a:rPr>
              <a:t>ODE consolidates order information</a:t>
            </a:r>
          </a:p>
          <a:p>
            <a:pPr marL="342900" indent="-342900" algn="l">
              <a:buFont typeface="Arial" pitchFamily="34" charset="0"/>
              <a:buChar char="•"/>
              <a:defRPr/>
            </a:pPr>
            <a:r>
              <a:rPr lang="en-US" dirty="0">
                <a:latin typeface="Arial" charset="0"/>
              </a:rPr>
              <a:t>ODE orders from USDA</a:t>
            </a:r>
          </a:p>
          <a:p>
            <a:endParaRPr lang="en-US" dirty="0"/>
          </a:p>
        </p:txBody>
      </p:sp>
      <p:sp>
        <p:nvSpPr>
          <p:cNvPr id="3" name="Title 2"/>
          <p:cNvSpPr>
            <a:spLocks noGrp="1"/>
          </p:cNvSpPr>
          <p:nvPr>
            <p:ph type="title"/>
          </p:nvPr>
        </p:nvSpPr>
        <p:spPr/>
        <p:txBody>
          <a:bodyPr/>
          <a:lstStyle/>
          <a:p>
            <a:pPr algn="ctr"/>
            <a:r>
              <a:rPr lang="en-US" dirty="0">
                <a:latin typeface="Arial" charset="0"/>
              </a:rPr>
              <a:t>WBSCM Ordering</a:t>
            </a:r>
            <a:endParaRPr lang="en-US" dirty="0"/>
          </a:p>
        </p:txBody>
      </p:sp>
      <p:pic>
        <p:nvPicPr>
          <p:cNvPr id="4" name="Picture 3" title="WBSCM Home Page Screenshot"/>
          <p:cNvPicPr>
            <a:picLocks noChangeAspect="1"/>
          </p:cNvPicPr>
          <p:nvPr/>
        </p:nvPicPr>
        <p:blipFill>
          <a:blip r:embed="rId3"/>
          <a:stretch>
            <a:fillRect/>
          </a:stretch>
        </p:blipFill>
        <p:spPr>
          <a:xfrm>
            <a:off x="2239118" y="4099333"/>
            <a:ext cx="4357945" cy="2298249"/>
          </a:xfrm>
          <a:prstGeom prst="rect">
            <a:avLst/>
          </a:prstGeom>
        </p:spPr>
      </p:pic>
    </p:spTree>
    <p:extLst>
      <p:ext uri="{BB962C8B-B14F-4D97-AF65-F5344CB8AC3E}">
        <p14:creationId xmlns:p14="http://schemas.microsoft.com/office/powerpoint/2010/main" val="3876885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0130" y="2809827"/>
            <a:ext cx="8031892" cy="2380011"/>
          </a:xfrm>
        </p:spPr>
        <p:txBody>
          <a:bodyPr>
            <a:normAutofit/>
          </a:bodyPr>
          <a:lstStyle/>
          <a:p>
            <a:pPr marL="342900" indent="-342900" algn="l">
              <a:buFont typeface="Arial" pitchFamily="34" charset="0"/>
              <a:buChar char="•"/>
              <a:defRPr/>
            </a:pPr>
            <a:r>
              <a:rPr lang="en-US" sz="2800" dirty="0">
                <a:latin typeface="Arial" charset="0"/>
              </a:rPr>
              <a:t>After receiving </a:t>
            </a:r>
            <a:r>
              <a:rPr lang="en-US" sz="2800" dirty="0" smtClean="0">
                <a:latin typeface="Arial" charset="0"/>
              </a:rPr>
              <a:t>confirmation: </a:t>
            </a:r>
            <a:endParaRPr lang="en-US" sz="2800" dirty="0">
              <a:latin typeface="Arial" charset="0"/>
            </a:endParaRPr>
          </a:p>
          <a:p>
            <a:pPr marL="914400" lvl="1" indent="-457200" algn="l">
              <a:buFont typeface="Arial" panose="020B0604020202020204" pitchFamily="34" charset="0"/>
              <a:buChar char="•"/>
              <a:defRPr/>
            </a:pPr>
            <a:r>
              <a:rPr lang="en-US" sz="2800" dirty="0">
                <a:latin typeface="Arial" charset="0"/>
              </a:rPr>
              <a:t>Identify what product(s) &amp; how many cases of each product</a:t>
            </a:r>
          </a:p>
          <a:p>
            <a:pPr marL="914389" lvl="1" indent="-457200" algn="l">
              <a:buFont typeface="Arial" panose="020B0604020202020204" pitchFamily="34" charset="0"/>
              <a:buChar char="•"/>
              <a:defRPr/>
            </a:pPr>
            <a:r>
              <a:rPr lang="en-US" sz="2800" dirty="0" smtClean="0">
                <a:latin typeface="Arial" charset="0"/>
              </a:rPr>
              <a:t>Identify </a:t>
            </a:r>
            <a:r>
              <a:rPr lang="en-US" sz="2800" dirty="0">
                <a:latin typeface="Arial" charset="0"/>
              </a:rPr>
              <a:t>delivery schedule &amp; locations</a:t>
            </a:r>
          </a:p>
          <a:p>
            <a:pPr marL="914389" lvl="1" indent="-457200" algn="l">
              <a:buFont typeface="Arial" panose="020B0604020202020204" pitchFamily="34" charset="0"/>
              <a:buChar char="•"/>
              <a:defRPr/>
            </a:pPr>
            <a:r>
              <a:rPr lang="en-US" sz="2800" dirty="0" smtClean="0">
                <a:latin typeface="Arial" charset="0"/>
              </a:rPr>
              <a:t>Place </a:t>
            </a:r>
            <a:r>
              <a:rPr lang="en-US" sz="2800" dirty="0">
                <a:latin typeface="Arial" charset="0"/>
              </a:rPr>
              <a:t>orders</a:t>
            </a:r>
          </a:p>
          <a:p>
            <a:endParaRPr lang="en-US" dirty="0"/>
          </a:p>
        </p:txBody>
      </p:sp>
      <p:sp>
        <p:nvSpPr>
          <p:cNvPr id="3" name="Title 2"/>
          <p:cNvSpPr>
            <a:spLocks noGrp="1"/>
          </p:cNvSpPr>
          <p:nvPr>
            <p:ph type="title"/>
          </p:nvPr>
        </p:nvSpPr>
        <p:spPr/>
        <p:txBody>
          <a:bodyPr/>
          <a:lstStyle/>
          <a:p>
            <a:pPr algn="ctr"/>
            <a:r>
              <a:rPr lang="en-US" dirty="0">
                <a:latin typeface="Arial" charset="0"/>
              </a:rPr>
              <a:t>Contact Broker/Processor</a:t>
            </a:r>
            <a:endParaRPr lang="en-US" dirty="0"/>
          </a:p>
        </p:txBody>
      </p:sp>
      <p:pic>
        <p:nvPicPr>
          <p:cNvPr id="4" name="Picture 4" title="Girl holding 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004" y="4524795"/>
            <a:ext cx="2792112" cy="184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790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82885" y="2809826"/>
            <a:ext cx="8311794" cy="2810138"/>
          </a:xfrm>
        </p:spPr>
        <p:txBody>
          <a:bodyPr>
            <a:normAutofit/>
          </a:bodyPr>
          <a:lstStyle/>
          <a:p>
            <a:pPr marL="342900" indent="-342900" algn="l">
              <a:buFont typeface="Arial" pitchFamily="34" charset="0"/>
              <a:buChar char="•"/>
              <a:defRPr/>
            </a:pPr>
            <a:r>
              <a:rPr lang="en-US" dirty="0">
                <a:latin typeface="Arial" charset="0"/>
              </a:rPr>
              <a:t>Make sure you are using proper value-pass-thru method and are receiving correct DF credit</a:t>
            </a:r>
          </a:p>
          <a:p>
            <a:pPr marL="342900" indent="-342900" algn="l">
              <a:buFont typeface="Arial" pitchFamily="34" charset="0"/>
              <a:buChar char="•"/>
              <a:defRPr/>
            </a:pPr>
            <a:r>
              <a:rPr lang="en-US" dirty="0">
                <a:latin typeface="Arial" charset="0"/>
              </a:rPr>
              <a:t>Monitor balances with processor(s) monthly (K12, </a:t>
            </a:r>
            <a:r>
              <a:rPr lang="en-US" dirty="0" smtClean="0">
                <a:latin typeface="Arial" charset="0"/>
              </a:rPr>
              <a:t>Processor Link</a:t>
            </a:r>
            <a:r>
              <a:rPr lang="en-US" dirty="0">
                <a:latin typeface="Arial" charset="0"/>
              </a:rPr>
              <a:t>, WBSCM)</a:t>
            </a:r>
          </a:p>
          <a:p>
            <a:pPr marL="342900" indent="-342900" algn="l">
              <a:buFont typeface="Arial" pitchFamily="34" charset="0"/>
              <a:buChar char="•"/>
              <a:defRPr/>
            </a:pPr>
            <a:r>
              <a:rPr lang="en-US" dirty="0">
                <a:latin typeface="Arial" charset="0"/>
              </a:rPr>
              <a:t>Plan to use all of your diverted pounds in the </a:t>
            </a:r>
            <a:r>
              <a:rPr lang="en-US" dirty="0" smtClean="0">
                <a:latin typeface="Arial" charset="0"/>
              </a:rPr>
              <a:t>year </a:t>
            </a:r>
            <a:endParaRPr lang="en-US" dirty="0">
              <a:latin typeface="Arial" charset="0"/>
            </a:endParaRPr>
          </a:p>
          <a:p>
            <a:pPr algn="l"/>
            <a:endParaRPr lang="en-US" dirty="0"/>
          </a:p>
        </p:txBody>
      </p:sp>
      <p:sp>
        <p:nvSpPr>
          <p:cNvPr id="3" name="Title 2"/>
          <p:cNvSpPr>
            <a:spLocks noGrp="1"/>
          </p:cNvSpPr>
          <p:nvPr>
            <p:ph type="title"/>
          </p:nvPr>
        </p:nvSpPr>
        <p:spPr/>
        <p:txBody>
          <a:bodyPr/>
          <a:lstStyle/>
          <a:p>
            <a:pPr algn="ctr"/>
            <a:r>
              <a:rPr lang="en-US" dirty="0">
                <a:latin typeface="Arial" charset="0"/>
              </a:rPr>
              <a:t>Track Orders</a:t>
            </a:r>
            <a:endParaRPr lang="en-US" dirty="0"/>
          </a:p>
        </p:txBody>
      </p:sp>
    </p:spTree>
    <p:extLst>
      <p:ext uri="{BB962C8B-B14F-4D97-AF65-F5344CB8AC3E}">
        <p14:creationId xmlns:p14="http://schemas.microsoft.com/office/powerpoint/2010/main" val="3080827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14400" y="1982911"/>
            <a:ext cx="7078894" cy="4582275"/>
          </a:xfrm>
        </p:spPr>
        <p:txBody>
          <a:bodyPr>
            <a:noAutofit/>
          </a:bodyPr>
          <a:lstStyle/>
          <a:p>
            <a:pPr algn="l"/>
            <a:r>
              <a:rPr lang="en-US" altLang="en-US" sz="1100" dirty="0">
                <a:latin typeface="Arial" charset="0"/>
                <a:cs typeface="Arial"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br>
              <a:rPr lang="en-US" altLang="en-US" sz="1100" dirty="0">
                <a:latin typeface="Arial" charset="0"/>
                <a:cs typeface="Arial" charset="0"/>
              </a:rPr>
            </a:br>
            <a:r>
              <a:rPr lang="en-US" altLang="en-US" sz="1100" dirty="0">
                <a:latin typeface="Arial" charset="0"/>
                <a:cs typeface="Arial" charset="0"/>
              </a:rPr>
              <a:t/>
            </a:r>
            <a:br>
              <a:rPr lang="en-US" altLang="en-US" sz="1100" dirty="0">
                <a:latin typeface="Arial" charset="0"/>
                <a:cs typeface="Arial" charset="0"/>
              </a:rPr>
            </a:br>
            <a:r>
              <a:rPr lang="en-US" altLang="en-US" sz="1100" dirty="0">
                <a:latin typeface="Arial" charset="0"/>
                <a:cs typeface="Arial"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br>
              <a:rPr lang="en-US" altLang="en-US" sz="1100" dirty="0">
                <a:latin typeface="Arial" charset="0"/>
                <a:cs typeface="Arial" charset="0"/>
              </a:rPr>
            </a:br>
            <a:r>
              <a:rPr lang="en-US" altLang="en-US" sz="1100" dirty="0">
                <a:latin typeface="Arial" charset="0"/>
                <a:cs typeface="Arial" charset="0"/>
              </a:rPr>
              <a:t/>
            </a:r>
            <a:br>
              <a:rPr lang="en-US" altLang="en-US" sz="1100" dirty="0">
                <a:latin typeface="Arial" charset="0"/>
                <a:cs typeface="Arial" charset="0"/>
              </a:rPr>
            </a:br>
            <a:r>
              <a:rPr lang="en-US" altLang="en-US" sz="1100" dirty="0">
                <a:latin typeface="Arial" charset="0"/>
                <a:cs typeface="Arial" charset="0"/>
              </a:rPr>
              <a:t>To file a program complaint of discrimination, complete the USDA Program Discrimination Complaint Form, (AD-3027) found online at: </a:t>
            </a:r>
            <a:r>
              <a:rPr lang="en-US" altLang="en-US" sz="1100" dirty="0" smtClean="0">
                <a:latin typeface="Arial" charset="0"/>
                <a:cs typeface="Arial" charset="0"/>
                <a:hlinkClick r:id="rId2"/>
              </a:rPr>
              <a:t>USDA Link</a:t>
            </a:r>
            <a:r>
              <a:rPr lang="en-US" altLang="en-US" sz="1100" dirty="0" smtClean="0">
                <a:latin typeface="Arial" charset="0"/>
                <a:cs typeface="Arial" charset="0"/>
              </a:rPr>
              <a:t>, </a:t>
            </a:r>
            <a:r>
              <a:rPr lang="en-US" altLang="en-US" sz="1100" dirty="0">
                <a:latin typeface="Arial" charset="0"/>
                <a:cs typeface="Arial" charset="0"/>
              </a:rPr>
              <a:t>and at any USDA office, or write a letter addressed to USDA and provide in the letter all of the information requested in the form. To request a copy of the complaint form, call (866) 632-9992. </a:t>
            </a:r>
            <a:br>
              <a:rPr lang="en-US" altLang="en-US" sz="1100" dirty="0">
                <a:latin typeface="Arial" charset="0"/>
                <a:cs typeface="Arial" charset="0"/>
              </a:rPr>
            </a:br>
            <a:r>
              <a:rPr lang="en-US" altLang="en-US" sz="1100" dirty="0">
                <a:latin typeface="Arial" charset="0"/>
                <a:cs typeface="Arial" charset="0"/>
              </a:rPr>
              <a:t/>
            </a:r>
            <a:br>
              <a:rPr lang="en-US" altLang="en-US" sz="1100" dirty="0">
                <a:latin typeface="Arial" charset="0"/>
                <a:cs typeface="Arial" charset="0"/>
              </a:rPr>
            </a:br>
            <a:r>
              <a:rPr lang="en-US" altLang="en-US" sz="1100" dirty="0">
                <a:latin typeface="Arial" charset="0"/>
                <a:cs typeface="Arial" charset="0"/>
              </a:rPr>
              <a:t>Submit your completed form or letter to USDA by:</a:t>
            </a:r>
            <a:br>
              <a:rPr lang="en-US" altLang="en-US" sz="1100" dirty="0">
                <a:latin typeface="Arial" charset="0"/>
                <a:cs typeface="Arial" charset="0"/>
              </a:rPr>
            </a:br>
            <a:r>
              <a:rPr lang="en-US" altLang="en-US" sz="1100" dirty="0">
                <a:latin typeface="Arial" charset="0"/>
                <a:cs typeface="Arial" charset="0"/>
              </a:rPr>
              <a:t/>
            </a:r>
            <a:br>
              <a:rPr lang="en-US" altLang="en-US" sz="1100" dirty="0">
                <a:latin typeface="Arial" charset="0"/>
                <a:cs typeface="Arial" charset="0"/>
              </a:rPr>
            </a:br>
            <a:r>
              <a:rPr lang="en-US" altLang="en-US" sz="1100" dirty="0">
                <a:latin typeface="Arial" charset="0"/>
                <a:cs typeface="Arial" charset="0"/>
              </a:rPr>
              <a:t>(1) mail: U.S. Department of Agriculture</a:t>
            </a:r>
            <a:br>
              <a:rPr lang="en-US" altLang="en-US" sz="1100" dirty="0">
                <a:latin typeface="Arial" charset="0"/>
                <a:cs typeface="Arial" charset="0"/>
              </a:rPr>
            </a:br>
            <a:r>
              <a:rPr lang="en-US" altLang="en-US" sz="1100" dirty="0">
                <a:latin typeface="Arial" charset="0"/>
                <a:cs typeface="Arial" charset="0"/>
              </a:rPr>
              <a:t>Office of the Assistant Secretary for Civil Rights</a:t>
            </a:r>
            <a:br>
              <a:rPr lang="en-US" altLang="en-US" sz="1100" dirty="0">
                <a:latin typeface="Arial" charset="0"/>
                <a:cs typeface="Arial" charset="0"/>
              </a:rPr>
            </a:br>
            <a:r>
              <a:rPr lang="en-US" altLang="en-US" sz="1100" dirty="0">
                <a:latin typeface="Arial" charset="0"/>
                <a:cs typeface="Arial" charset="0"/>
              </a:rPr>
              <a:t>1400 Independence Avenue, SW</a:t>
            </a:r>
            <a:br>
              <a:rPr lang="en-US" altLang="en-US" sz="1100" dirty="0">
                <a:latin typeface="Arial" charset="0"/>
                <a:cs typeface="Arial" charset="0"/>
              </a:rPr>
            </a:br>
            <a:r>
              <a:rPr lang="en-US" altLang="en-US" sz="1100" dirty="0">
                <a:latin typeface="Arial" charset="0"/>
                <a:cs typeface="Arial" charset="0"/>
              </a:rPr>
              <a:t>Washington, D.C. 20250-9410;</a:t>
            </a:r>
            <a:br>
              <a:rPr lang="en-US" altLang="en-US" sz="1100" dirty="0">
                <a:latin typeface="Arial" charset="0"/>
                <a:cs typeface="Arial" charset="0"/>
              </a:rPr>
            </a:br>
            <a:r>
              <a:rPr lang="en-US" altLang="en-US" sz="1100" dirty="0">
                <a:latin typeface="Arial" charset="0"/>
                <a:cs typeface="Arial" charset="0"/>
              </a:rPr>
              <a:t/>
            </a:r>
            <a:br>
              <a:rPr lang="en-US" altLang="en-US" sz="1100" dirty="0">
                <a:latin typeface="Arial" charset="0"/>
                <a:cs typeface="Arial" charset="0"/>
              </a:rPr>
            </a:br>
            <a:r>
              <a:rPr lang="en-US" altLang="en-US" sz="1100" dirty="0">
                <a:latin typeface="Arial" charset="0"/>
                <a:cs typeface="Arial" charset="0"/>
              </a:rPr>
              <a:t>(2) fax: (202) 690-7442; or</a:t>
            </a:r>
            <a:br>
              <a:rPr lang="en-US" altLang="en-US" sz="1100" dirty="0">
                <a:latin typeface="Arial" charset="0"/>
                <a:cs typeface="Arial" charset="0"/>
              </a:rPr>
            </a:br>
            <a:r>
              <a:rPr lang="en-US" altLang="en-US" sz="1100" dirty="0">
                <a:latin typeface="Arial" charset="0"/>
                <a:cs typeface="Arial" charset="0"/>
              </a:rPr>
              <a:t/>
            </a:r>
            <a:br>
              <a:rPr lang="en-US" altLang="en-US" sz="1100" dirty="0">
                <a:latin typeface="Arial" charset="0"/>
                <a:cs typeface="Arial" charset="0"/>
              </a:rPr>
            </a:br>
            <a:r>
              <a:rPr lang="en-US" altLang="en-US" sz="1100" dirty="0">
                <a:latin typeface="Arial" charset="0"/>
                <a:cs typeface="Arial" charset="0"/>
              </a:rPr>
              <a:t>(3) email: </a:t>
            </a:r>
            <a:r>
              <a:rPr lang="en-US" altLang="en-US" sz="1100" dirty="0">
                <a:latin typeface="Arial" charset="0"/>
                <a:cs typeface="Arial" charset="0"/>
                <a:hlinkClick r:id="rId3"/>
              </a:rPr>
              <a:t>program.intake@usda.gov</a:t>
            </a:r>
            <a:r>
              <a:rPr lang="en-US" altLang="en-US" sz="1100" dirty="0">
                <a:latin typeface="Arial" charset="0"/>
                <a:cs typeface="Arial" charset="0"/>
              </a:rPr>
              <a:t> </a:t>
            </a:r>
            <a:br>
              <a:rPr lang="en-US" altLang="en-US" sz="1100" dirty="0">
                <a:latin typeface="Arial" charset="0"/>
                <a:cs typeface="Arial" charset="0"/>
              </a:rPr>
            </a:br>
            <a:r>
              <a:rPr lang="en-US" altLang="en-US" sz="1100" dirty="0">
                <a:latin typeface="Arial" charset="0"/>
                <a:cs typeface="Arial" charset="0"/>
              </a:rPr>
              <a:t/>
            </a:r>
            <a:br>
              <a:rPr lang="en-US" altLang="en-US" sz="1100" dirty="0">
                <a:latin typeface="Arial" charset="0"/>
                <a:cs typeface="Arial" charset="0"/>
              </a:rPr>
            </a:br>
            <a:r>
              <a:rPr lang="en-US" altLang="en-US" sz="1100" dirty="0">
                <a:latin typeface="Arial" charset="0"/>
                <a:cs typeface="Arial" charset="0"/>
              </a:rPr>
              <a:t>This institution is an equal opportunity provider.</a:t>
            </a:r>
            <a:endParaRPr lang="en-US" sz="1100" dirty="0"/>
          </a:p>
        </p:txBody>
      </p:sp>
      <p:sp>
        <p:nvSpPr>
          <p:cNvPr id="3" name="Title 2"/>
          <p:cNvSpPr>
            <a:spLocks noGrp="1"/>
          </p:cNvSpPr>
          <p:nvPr>
            <p:ph type="title"/>
          </p:nvPr>
        </p:nvSpPr>
        <p:spPr/>
        <p:txBody>
          <a:bodyPr/>
          <a:lstStyle/>
          <a:p>
            <a:pPr algn="ctr"/>
            <a:r>
              <a:rPr lang="en-US" dirty="0" smtClean="0"/>
              <a:t>Non-Discrimination Statement</a:t>
            </a:r>
            <a:endParaRPr lang="en-US" dirty="0"/>
          </a:p>
        </p:txBody>
      </p:sp>
    </p:spTree>
    <p:extLst>
      <p:ext uri="{BB962C8B-B14F-4D97-AF65-F5344CB8AC3E}">
        <p14:creationId xmlns:p14="http://schemas.microsoft.com/office/powerpoint/2010/main" val="2683237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2024" y="2605741"/>
            <a:ext cx="7886700" cy="3182997"/>
          </a:xfrm>
        </p:spPr>
        <p:txBody>
          <a:bodyPr>
            <a:normAutofit/>
          </a:bodyPr>
          <a:lstStyle/>
          <a:p>
            <a:pPr>
              <a:defRPr/>
            </a:pPr>
            <a:r>
              <a:rPr lang="en-US" sz="3000" dirty="0">
                <a:latin typeface="Arial" charset="0"/>
              </a:rPr>
              <a:t>Examples:</a:t>
            </a:r>
          </a:p>
          <a:p>
            <a:pPr marL="342900" indent="-342900">
              <a:defRPr/>
            </a:pPr>
            <a:r>
              <a:rPr lang="en-US" sz="3000" dirty="0">
                <a:latin typeface="Arial" charset="0"/>
              </a:rPr>
              <a:t>Raw chilled chicken into chicken pieces</a:t>
            </a:r>
          </a:p>
          <a:p>
            <a:pPr marL="342900" indent="-342900">
              <a:defRPr/>
            </a:pPr>
            <a:r>
              <a:rPr lang="en-US" sz="3000" dirty="0">
                <a:latin typeface="Arial" charset="0"/>
              </a:rPr>
              <a:t>Raw coarse ground beef into cooked patties</a:t>
            </a:r>
          </a:p>
          <a:p>
            <a:pPr marL="342900" indent="-342900">
              <a:defRPr/>
            </a:pPr>
            <a:r>
              <a:rPr lang="en-US" sz="3000" dirty="0">
                <a:latin typeface="Arial" charset="0"/>
              </a:rPr>
              <a:t>Cheese into pizza</a:t>
            </a:r>
          </a:p>
          <a:p>
            <a:pPr marL="342900" indent="-342900">
              <a:defRPr/>
            </a:pPr>
            <a:r>
              <a:rPr lang="en-US" sz="3000" dirty="0" smtClean="0">
                <a:latin typeface="Arial" charset="0"/>
              </a:rPr>
              <a:t>Frozen </a:t>
            </a:r>
            <a:r>
              <a:rPr lang="en-US" sz="3000" dirty="0">
                <a:latin typeface="Arial" charset="0"/>
              </a:rPr>
              <a:t>fruit into applesauce cups</a:t>
            </a:r>
          </a:p>
          <a:p>
            <a:endParaRPr lang="en-US" dirty="0"/>
          </a:p>
        </p:txBody>
      </p:sp>
      <p:sp>
        <p:nvSpPr>
          <p:cNvPr id="3" name="Title 2"/>
          <p:cNvSpPr>
            <a:spLocks noGrp="1"/>
          </p:cNvSpPr>
          <p:nvPr>
            <p:ph type="title"/>
          </p:nvPr>
        </p:nvSpPr>
        <p:spPr>
          <a:xfrm>
            <a:off x="3113903" y="111209"/>
            <a:ext cx="5934378" cy="1161537"/>
          </a:xfrm>
        </p:spPr>
        <p:txBody>
          <a:bodyPr/>
          <a:lstStyle/>
          <a:p>
            <a:pPr algn="l"/>
            <a:r>
              <a:rPr lang="en-US" dirty="0">
                <a:latin typeface="Arial" charset="0"/>
              </a:rPr>
              <a:t>Converting bulk USDA Foods into more convenient </a:t>
            </a:r>
            <a:r>
              <a:rPr lang="en-US" dirty="0" smtClean="0">
                <a:latin typeface="Arial" charset="0"/>
              </a:rPr>
              <a:t>forms</a:t>
            </a:r>
            <a:r>
              <a:rPr lang="en-US" dirty="0">
                <a:latin typeface="Arial" charset="0"/>
              </a:rPr>
              <a:t/>
            </a:r>
            <a:br>
              <a:rPr lang="en-US" dirty="0">
                <a:latin typeface="Arial" charset="0"/>
              </a:rPr>
            </a:br>
            <a:endParaRPr lang="en-US" dirty="0"/>
          </a:p>
        </p:txBody>
      </p:sp>
    </p:spTree>
    <p:extLst>
      <p:ext uri="{BB962C8B-B14F-4D97-AF65-F5344CB8AC3E}">
        <p14:creationId xmlns:p14="http://schemas.microsoft.com/office/powerpoint/2010/main" val="447095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1925" y="2743570"/>
            <a:ext cx="4263082" cy="1247661"/>
          </a:xfrm>
        </p:spPr>
        <p:txBody>
          <a:bodyPr>
            <a:normAutofit/>
          </a:bodyPr>
          <a:lstStyle/>
          <a:p>
            <a:r>
              <a:rPr lang="en-US" dirty="0" smtClean="0"/>
              <a:t>Why Process/Divert?</a:t>
            </a:r>
            <a:endParaRPr lang="en-US" dirty="0"/>
          </a:p>
        </p:txBody>
      </p:sp>
    </p:spTree>
    <p:extLst>
      <p:ext uri="{BB962C8B-B14F-4D97-AF65-F5344CB8AC3E}">
        <p14:creationId xmlns:p14="http://schemas.microsoft.com/office/powerpoint/2010/main" val="181145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73892" y="2075935"/>
            <a:ext cx="6536724" cy="3805881"/>
          </a:xfrm>
        </p:spPr>
        <p:txBody>
          <a:bodyPr>
            <a:normAutofit/>
          </a:bodyPr>
          <a:lstStyle/>
          <a:p>
            <a:pPr>
              <a:defRPr/>
            </a:pPr>
            <a:r>
              <a:rPr lang="en-US" sz="2800" b="1" dirty="0">
                <a:latin typeface="Arial" charset="0"/>
              </a:rPr>
              <a:t>Increase Participation? </a:t>
            </a:r>
          </a:p>
          <a:p>
            <a:pPr marL="285750" indent="-285750">
              <a:buFont typeface="Arial" pitchFamily="34" charset="0"/>
              <a:buChar char="•"/>
              <a:defRPr/>
            </a:pPr>
            <a:r>
              <a:rPr lang="en-US" sz="2800" dirty="0">
                <a:latin typeface="Arial" charset="0"/>
              </a:rPr>
              <a:t>More Variety </a:t>
            </a:r>
          </a:p>
          <a:p>
            <a:pPr marL="285750" indent="-285750">
              <a:buFont typeface="Arial" pitchFamily="34" charset="0"/>
              <a:buChar char="•"/>
              <a:defRPr/>
            </a:pPr>
            <a:r>
              <a:rPr lang="en-US" sz="2800" dirty="0">
                <a:latin typeface="Arial" charset="0"/>
              </a:rPr>
              <a:t>High Quality  </a:t>
            </a:r>
          </a:p>
          <a:p>
            <a:pPr>
              <a:defRPr/>
            </a:pPr>
            <a:endParaRPr lang="en-US" sz="2800" dirty="0">
              <a:latin typeface="Arial" charset="0"/>
            </a:endParaRPr>
          </a:p>
          <a:p>
            <a:pPr>
              <a:defRPr/>
            </a:pPr>
            <a:r>
              <a:rPr lang="en-US" sz="2800" b="1" dirty="0">
                <a:latin typeface="Arial" charset="0"/>
              </a:rPr>
              <a:t>Save Money? </a:t>
            </a:r>
          </a:p>
          <a:p>
            <a:pPr marL="285750" indent="-285750">
              <a:buFont typeface="Arial" pitchFamily="34" charset="0"/>
              <a:buChar char="•"/>
              <a:defRPr/>
            </a:pPr>
            <a:r>
              <a:rPr lang="en-US" sz="2800" dirty="0">
                <a:latin typeface="Arial" charset="0"/>
              </a:rPr>
              <a:t>Easy/Fast </a:t>
            </a:r>
            <a:r>
              <a:rPr lang="en-US" sz="2800" dirty="0" smtClean="0">
                <a:latin typeface="Arial" charset="0"/>
              </a:rPr>
              <a:t>Preparation</a:t>
            </a:r>
          </a:p>
          <a:p>
            <a:pPr marL="285750" indent="-285750">
              <a:buFont typeface="Arial" pitchFamily="34" charset="0"/>
              <a:buChar char="•"/>
              <a:defRPr/>
            </a:pPr>
            <a:r>
              <a:rPr lang="en-US" sz="2800" dirty="0" smtClean="0">
                <a:latin typeface="Arial" charset="0"/>
              </a:rPr>
              <a:t>Donated </a:t>
            </a:r>
            <a:r>
              <a:rPr lang="en-US" sz="2800" dirty="0">
                <a:latin typeface="Arial" charset="0"/>
              </a:rPr>
              <a:t>Food Value  </a:t>
            </a:r>
          </a:p>
          <a:p>
            <a:endParaRPr lang="en-US" dirty="0"/>
          </a:p>
        </p:txBody>
      </p:sp>
      <p:sp>
        <p:nvSpPr>
          <p:cNvPr id="3" name="Title 2"/>
          <p:cNvSpPr>
            <a:spLocks noGrp="1"/>
          </p:cNvSpPr>
          <p:nvPr>
            <p:ph type="title"/>
          </p:nvPr>
        </p:nvSpPr>
        <p:spPr>
          <a:xfrm>
            <a:off x="3991232" y="86497"/>
            <a:ext cx="4310917" cy="1087395"/>
          </a:xfrm>
        </p:spPr>
        <p:txBody>
          <a:bodyPr/>
          <a:lstStyle/>
          <a:p>
            <a:r>
              <a:rPr lang="en-US" altLang="en-US" dirty="0">
                <a:latin typeface="Arial" panose="020B0604020202020204" pitchFamily="34" charset="0"/>
              </a:rPr>
              <a:t>Possible Benefits </a:t>
            </a:r>
            <a:br>
              <a:rPr lang="en-US" altLang="en-US" dirty="0">
                <a:latin typeface="Arial" panose="020B0604020202020204" pitchFamily="34" charset="0"/>
              </a:rPr>
            </a:br>
            <a:endParaRPr lang="en-US" dirty="0"/>
          </a:p>
        </p:txBody>
      </p:sp>
      <p:pic>
        <p:nvPicPr>
          <p:cNvPr id="4" name="Picture 5" title="Girl Ch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73" y="4554924"/>
            <a:ext cx="2001838"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115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73892" y="2075935"/>
            <a:ext cx="6536724" cy="3805881"/>
          </a:xfrm>
        </p:spPr>
        <p:txBody>
          <a:bodyPr>
            <a:normAutofit/>
          </a:bodyPr>
          <a:lstStyle/>
          <a:p>
            <a:pPr>
              <a:defRPr/>
            </a:pPr>
            <a:r>
              <a:rPr lang="en-US" sz="2800" b="1" dirty="0" smtClean="0">
                <a:latin typeface="Arial" charset="0"/>
              </a:rPr>
              <a:t>Example: Fully Cooked Beef Patty</a:t>
            </a:r>
          </a:p>
          <a:p>
            <a:pPr>
              <a:defRPr/>
            </a:pPr>
            <a:endParaRPr lang="en-US" sz="2800" dirty="0">
              <a:latin typeface="Arial" charset="0"/>
            </a:endParaRPr>
          </a:p>
          <a:p>
            <a:endParaRPr lang="en-US" dirty="0"/>
          </a:p>
        </p:txBody>
      </p:sp>
      <p:sp>
        <p:nvSpPr>
          <p:cNvPr id="3" name="Title 2"/>
          <p:cNvSpPr>
            <a:spLocks noGrp="1"/>
          </p:cNvSpPr>
          <p:nvPr>
            <p:ph type="title"/>
          </p:nvPr>
        </p:nvSpPr>
        <p:spPr>
          <a:xfrm>
            <a:off x="2763748" y="86496"/>
            <a:ext cx="6380252" cy="1721755"/>
          </a:xfrm>
        </p:spPr>
        <p:txBody>
          <a:bodyPr/>
          <a:lstStyle/>
          <a:p>
            <a:r>
              <a:rPr lang="en-US" altLang="en-US" dirty="0">
                <a:latin typeface="Arial" panose="020B0604020202020204" pitchFamily="34" charset="0"/>
              </a:rPr>
              <a:t>Subtracting USDA Donated Food Value</a:t>
            </a:r>
            <a:br>
              <a:rPr lang="en-US" altLang="en-US" dirty="0">
                <a:latin typeface="Arial" panose="020B0604020202020204" pitchFamily="34" charset="0"/>
              </a:rPr>
            </a:br>
            <a:r>
              <a:rPr lang="en-US" altLang="en-US" dirty="0">
                <a:latin typeface="Arial" panose="020B0604020202020204" pitchFamily="34" charset="0"/>
              </a:rPr>
              <a:t/>
            </a:r>
            <a:br>
              <a:rPr lang="en-US" altLang="en-US" dirty="0">
                <a:latin typeface="Arial" panose="020B0604020202020204" pitchFamily="34" charset="0"/>
              </a:rPr>
            </a:br>
            <a:endParaRPr lang="en-US" dirty="0"/>
          </a:p>
        </p:txBody>
      </p:sp>
      <p:sp>
        <p:nvSpPr>
          <p:cNvPr id="5" name="TextBox 21"/>
          <p:cNvSpPr txBox="1">
            <a:spLocks noChangeArrowheads="1"/>
          </p:cNvSpPr>
          <p:nvPr/>
        </p:nvSpPr>
        <p:spPr bwMode="auto">
          <a:xfrm>
            <a:off x="87247" y="2878023"/>
            <a:ext cx="2173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Arial" panose="020B0604020202020204" pitchFamily="34" charset="0"/>
              </a:rPr>
              <a:t>DF Inventory Draw </a:t>
            </a:r>
          </a:p>
          <a:p>
            <a:pPr algn="ctr" eaLnBrk="1" hangingPunct="1">
              <a:spcBef>
                <a:spcPct val="0"/>
              </a:spcBef>
              <a:buFontTx/>
              <a:buNone/>
            </a:pPr>
            <a:r>
              <a:rPr lang="en-US" altLang="en-US" sz="1800" dirty="0">
                <a:latin typeface="Arial" panose="020B0604020202020204" pitchFamily="34" charset="0"/>
              </a:rPr>
              <a:t>Down per Case</a:t>
            </a:r>
          </a:p>
        </p:txBody>
      </p:sp>
      <p:sp>
        <p:nvSpPr>
          <p:cNvPr id="6" name="TextBox 26"/>
          <p:cNvSpPr txBox="1">
            <a:spLocks noChangeArrowheads="1"/>
          </p:cNvSpPr>
          <p:nvPr/>
        </p:nvSpPr>
        <p:spPr bwMode="auto">
          <a:xfrm>
            <a:off x="579707" y="4056928"/>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40.57 </a:t>
            </a:r>
            <a:r>
              <a:rPr lang="en-US" altLang="en-US" sz="1800" dirty="0" smtClean="0">
                <a:latin typeface="Arial" panose="020B0604020202020204" pitchFamily="34" charset="0"/>
              </a:rPr>
              <a:t>lbs.</a:t>
            </a:r>
            <a:endParaRPr lang="en-US" altLang="en-US" sz="1800" dirty="0">
              <a:latin typeface="Arial" panose="020B0604020202020204" pitchFamily="34" charset="0"/>
            </a:endParaRPr>
          </a:p>
        </p:txBody>
      </p:sp>
      <p:sp>
        <p:nvSpPr>
          <p:cNvPr id="7" name="TextBox 22"/>
          <p:cNvSpPr txBox="1">
            <a:spLocks noChangeArrowheads="1"/>
          </p:cNvSpPr>
          <p:nvPr/>
        </p:nvSpPr>
        <p:spPr bwMode="auto">
          <a:xfrm>
            <a:off x="2103309" y="2878023"/>
            <a:ext cx="1719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Arial" panose="020B0604020202020204" pitchFamily="34" charset="0"/>
              </a:rPr>
              <a:t>Value per </a:t>
            </a:r>
            <a:r>
              <a:rPr lang="en-US" altLang="en-US" sz="1800" dirty="0" err="1">
                <a:latin typeface="Arial" panose="020B0604020202020204" pitchFamily="34" charset="0"/>
              </a:rPr>
              <a:t>lb</a:t>
            </a:r>
            <a:r>
              <a:rPr lang="en-US" altLang="en-US" sz="1800" dirty="0">
                <a:latin typeface="Arial" panose="020B0604020202020204" pitchFamily="34" charset="0"/>
              </a:rPr>
              <a:t> of </a:t>
            </a:r>
          </a:p>
          <a:p>
            <a:pPr algn="ctr" eaLnBrk="1" hangingPunct="1">
              <a:spcBef>
                <a:spcPct val="0"/>
              </a:spcBef>
              <a:buFontTx/>
              <a:buNone/>
            </a:pPr>
            <a:r>
              <a:rPr lang="en-US" altLang="en-US" sz="1800" dirty="0">
                <a:latin typeface="Arial" panose="020B0604020202020204" pitchFamily="34" charset="0"/>
              </a:rPr>
              <a:t>DF</a:t>
            </a:r>
          </a:p>
        </p:txBody>
      </p:sp>
      <p:sp>
        <p:nvSpPr>
          <p:cNvPr id="8" name="TextBox 23"/>
          <p:cNvSpPr txBox="1">
            <a:spLocks noChangeArrowheads="1"/>
          </p:cNvSpPr>
          <p:nvPr/>
        </p:nvSpPr>
        <p:spPr bwMode="auto">
          <a:xfrm>
            <a:off x="3589464" y="2911962"/>
            <a:ext cx="20875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Arial" panose="020B0604020202020204" pitchFamily="34" charset="0"/>
              </a:rPr>
              <a:t>Value of DF per Case</a:t>
            </a:r>
          </a:p>
          <a:p>
            <a:pPr algn="ctr" eaLnBrk="1" hangingPunct="1">
              <a:spcBef>
                <a:spcPct val="0"/>
              </a:spcBef>
              <a:buFontTx/>
              <a:buNone/>
            </a:pPr>
            <a:r>
              <a:rPr lang="en-US" altLang="en-US" sz="1800" dirty="0">
                <a:latin typeface="Arial" panose="020B0604020202020204" pitchFamily="34" charset="0"/>
              </a:rPr>
              <a:t>(entitlement used)</a:t>
            </a:r>
          </a:p>
        </p:txBody>
      </p:sp>
      <p:sp>
        <p:nvSpPr>
          <p:cNvPr id="9" name="TextBox 24"/>
          <p:cNvSpPr txBox="1">
            <a:spLocks noChangeArrowheads="1"/>
          </p:cNvSpPr>
          <p:nvPr/>
        </p:nvSpPr>
        <p:spPr bwMode="auto">
          <a:xfrm>
            <a:off x="5850319" y="2911962"/>
            <a:ext cx="1312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Arial" panose="020B0604020202020204" pitchFamily="34" charset="0"/>
              </a:rPr>
              <a:t>Case Price</a:t>
            </a:r>
          </a:p>
        </p:txBody>
      </p:sp>
      <p:sp>
        <p:nvSpPr>
          <p:cNvPr id="10" name="TextBox 25"/>
          <p:cNvSpPr txBox="1">
            <a:spLocks noChangeArrowheads="1"/>
          </p:cNvSpPr>
          <p:nvPr/>
        </p:nvSpPr>
        <p:spPr bwMode="auto">
          <a:xfrm>
            <a:off x="7227411" y="2878022"/>
            <a:ext cx="1730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Arial" panose="020B0604020202020204" pitchFamily="34" charset="0"/>
              </a:rPr>
              <a:t>Undiscounted Case Price</a:t>
            </a:r>
          </a:p>
        </p:txBody>
      </p:sp>
      <p:sp>
        <p:nvSpPr>
          <p:cNvPr id="11" name="TextBox 27"/>
          <p:cNvSpPr txBox="1">
            <a:spLocks noChangeArrowheads="1"/>
          </p:cNvSpPr>
          <p:nvPr/>
        </p:nvSpPr>
        <p:spPr bwMode="auto">
          <a:xfrm>
            <a:off x="1909792" y="4051750"/>
            <a:ext cx="281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X</a:t>
            </a:r>
          </a:p>
        </p:txBody>
      </p:sp>
      <p:sp>
        <p:nvSpPr>
          <p:cNvPr id="12" name="TextBox 28"/>
          <p:cNvSpPr txBox="1">
            <a:spLocks noChangeArrowheads="1"/>
          </p:cNvSpPr>
          <p:nvPr/>
        </p:nvSpPr>
        <p:spPr bwMode="auto">
          <a:xfrm>
            <a:off x="2423178" y="4060203"/>
            <a:ext cx="101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$1.4087</a:t>
            </a:r>
          </a:p>
        </p:txBody>
      </p:sp>
      <p:sp>
        <p:nvSpPr>
          <p:cNvPr id="13" name="TextBox 29"/>
          <p:cNvSpPr txBox="1">
            <a:spLocks noChangeArrowheads="1"/>
          </p:cNvSpPr>
          <p:nvPr/>
        </p:nvSpPr>
        <p:spPr bwMode="auto">
          <a:xfrm>
            <a:off x="3589464" y="4057366"/>
            <a:ext cx="319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a:t>
            </a:r>
          </a:p>
        </p:txBody>
      </p:sp>
      <p:sp>
        <p:nvSpPr>
          <p:cNvPr id="14" name="TextBox 30"/>
          <p:cNvSpPr txBox="1">
            <a:spLocks noChangeArrowheads="1"/>
          </p:cNvSpPr>
          <p:nvPr/>
        </p:nvSpPr>
        <p:spPr bwMode="auto">
          <a:xfrm>
            <a:off x="4142654" y="4051472"/>
            <a:ext cx="88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FF0000"/>
                </a:solidFill>
                <a:latin typeface="Arial" panose="020B0604020202020204" pitchFamily="34" charset="0"/>
              </a:rPr>
              <a:t>$57.15</a:t>
            </a:r>
          </a:p>
        </p:txBody>
      </p:sp>
      <p:sp>
        <p:nvSpPr>
          <p:cNvPr id="15" name="TextBox 31"/>
          <p:cNvSpPr txBox="1">
            <a:spLocks noChangeArrowheads="1"/>
          </p:cNvSpPr>
          <p:nvPr/>
        </p:nvSpPr>
        <p:spPr bwMode="auto">
          <a:xfrm>
            <a:off x="3801694" y="4409676"/>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FF0000"/>
                </a:solidFill>
                <a:latin typeface="Arial" panose="020B0604020202020204" pitchFamily="34" charset="0"/>
              </a:rPr>
              <a:t>Your Savings!</a:t>
            </a:r>
          </a:p>
        </p:txBody>
      </p:sp>
      <p:sp>
        <p:nvSpPr>
          <p:cNvPr id="16" name="TextBox 32"/>
          <p:cNvSpPr txBox="1">
            <a:spLocks noChangeArrowheads="1"/>
          </p:cNvSpPr>
          <p:nvPr/>
        </p:nvSpPr>
        <p:spPr bwMode="auto">
          <a:xfrm>
            <a:off x="5629891" y="4051750"/>
            <a:ext cx="3262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a:t>
            </a:r>
          </a:p>
        </p:txBody>
      </p:sp>
      <p:sp>
        <p:nvSpPr>
          <p:cNvPr id="18" name="TextBox 33"/>
          <p:cNvSpPr txBox="1">
            <a:spLocks noChangeArrowheads="1"/>
          </p:cNvSpPr>
          <p:nvPr/>
        </p:nvSpPr>
        <p:spPr bwMode="auto">
          <a:xfrm>
            <a:off x="6114801" y="4053337"/>
            <a:ext cx="89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$41.75</a:t>
            </a:r>
          </a:p>
        </p:txBody>
      </p:sp>
      <p:sp>
        <p:nvSpPr>
          <p:cNvPr id="20" name="TextBox 34"/>
          <p:cNvSpPr txBox="1">
            <a:spLocks noChangeArrowheads="1"/>
          </p:cNvSpPr>
          <p:nvPr/>
        </p:nvSpPr>
        <p:spPr bwMode="auto">
          <a:xfrm>
            <a:off x="7181718" y="4051750"/>
            <a:ext cx="3697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a:t>
            </a:r>
          </a:p>
        </p:txBody>
      </p:sp>
      <p:sp>
        <p:nvSpPr>
          <p:cNvPr id="21" name="TextBox 35"/>
          <p:cNvSpPr txBox="1">
            <a:spLocks noChangeArrowheads="1"/>
          </p:cNvSpPr>
          <p:nvPr/>
        </p:nvSpPr>
        <p:spPr bwMode="auto">
          <a:xfrm>
            <a:off x="7648098" y="4060203"/>
            <a:ext cx="88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$98.90</a:t>
            </a:r>
          </a:p>
        </p:txBody>
      </p:sp>
    </p:spTree>
    <p:extLst>
      <p:ext uri="{BB962C8B-B14F-4D97-AF65-F5344CB8AC3E}">
        <p14:creationId xmlns:p14="http://schemas.microsoft.com/office/powerpoint/2010/main" val="144292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280" y="2945451"/>
            <a:ext cx="7148946" cy="1247661"/>
          </a:xfrm>
        </p:spPr>
        <p:txBody>
          <a:bodyPr>
            <a:normAutofit/>
          </a:bodyPr>
          <a:lstStyle/>
          <a:p>
            <a:pPr algn="ctr"/>
            <a:r>
              <a:rPr lang="en-US" dirty="0" smtClean="0"/>
              <a:t>What </a:t>
            </a:r>
            <a:r>
              <a:rPr lang="en-US" dirty="0" smtClean="0"/>
              <a:t>does value-pass-thru </a:t>
            </a:r>
            <a:r>
              <a:rPr lang="en-US" dirty="0" smtClean="0"/>
              <a:t>method mean?</a:t>
            </a:r>
            <a:endParaRPr lang="en-US" dirty="0"/>
          </a:p>
        </p:txBody>
      </p:sp>
    </p:spTree>
    <p:extLst>
      <p:ext uri="{BB962C8B-B14F-4D97-AF65-F5344CB8AC3E}">
        <p14:creationId xmlns:p14="http://schemas.microsoft.com/office/powerpoint/2010/main" val="1144326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86002" y="2833290"/>
            <a:ext cx="7767263" cy="2130596"/>
          </a:xfrm>
        </p:spPr>
        <p:txBody>
          <a:bodyPr>
            <a:normAutofit/>
          </a:bodyPr>
          <a:lstStyle/>
          <a:p>
            <a:pPr algn="l"/>
            <a:r>
              <a:rPr lang="en-US" altLang="en-US" sz="2800" dirty="0">
                <a:latin typeface="Arial" charset="0"/>
              </a:rPr>
              <a:t>Other ingredients + labor + packaging + overhead + other costs = YOUR PRICE</a:t>
            </a:r>
          </a:p>
          <a:p>
            <a:pPr algn="l"/>
            <a:endParaRPr lang="en-US" sz="2800" dirty="0" smtClean="0"/>
          </a:p>
          <a:p>
            <a:pPr algn="l"/>
            <a:r>
              <a:rPr lang="en-US" altLang="en-US" sz="2800" dirty="0">
                <a:latin typeface="Arial" charset="0"/>
              </a:rPr>
              <a:t>Donated food value credit included in final price </a:t>
            </a:r>
          </a:p>
          <a:p>
            <a:endParaRPr lang="en-US" dirty="0"/>
          </a:p>
        </p:txBody>
      </p:sp>
      <p:sp>
        <p:nvSpPr>
          <p:cNvPr id="3" name="Title 2"/>
          <p:cNvSpPr>
            <a:spLocks noGrp="1"/>
          </p:cNvSpPr>
          <p:nvPr>
            <p:ph type="title"/>
          </p:nvPr>
        </p:nvSpPr>
        <p:spPr>
          <a:xfrm>
            <a:off x="3256908" y="0"/>
            <a:ext cx="5415111" cy="971741"/>
          </a:xfrm>
        </p:spPr>
        <p:txBody>
          <a:bodyPr/>
          <a:lstStyle/>
          <a:p>
            <a:r>
              <a:rPr lang="en-US" altLang="en-US" dirty="0">
                <a:latin typeface="Arial" charset="0"/>
              </a:rPr>
              <a:t>FEE FOR SERVICE (FFS</a:t>
            </a:r>
            <a:r>
              <a:rPr lang="en-US" altLang="en-US" dirty="0" smtClean="0">
                <a:latin typeface="Arial" charset="0"/>
              </a:rPr>
              <a:t>)</a:t>
            </a:r>
            <a:endParaRPr lang="en-US" dirty="0"/>
          </a:p>
        </p:txBody>
      </p:sp>
    </p:spTree>
    <p:extLst>
      <p:ext uri="{BB962C8B-B14F-4D97-AF65-F5344CB8AC3E}">
        <p14:creationId xmlns:p14="http://schemas.microsoft.com/office/powerpoint/2010/main" val="3668752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57546" y="2911615"/>
            <a:ext cx="7767263" cy="2228936"/>
          </a:xfrm>
        </p:spPr>
        <p:txBody>
          <a:bodyPr>
            <a:normAutofit/>
          </a:bodyPr>
          <a:lstStyle/>
          <a:p>
            <a:r>
              <a:rPr lang="en-US" altLang="en-US" sz="2800" dirty="0">
                <a:latin typeface="Arial" charset="0"/>
              </a:rPr>
              <a:t>Other ingredients + labor + packaging + overhead + other costs = YOUR PRICE</a:t>
            </a:r>
          </a:p>
          <a:p>
            <a:endParaRPr lang="en-US" sz="2800" dirty="0" smtClean="0"/>
          </a:p>
          <a:p>
            <a:r>
              <a:rPr lang="en-US" altLang="en-US" sz="2800" dirty="0">
                <a:latin typeface="Arial" charset="0"/>
              </a:rPr>
              <a:t>Donated food value credit included in final price </a:t>
            </a:r>
          </a:p>
          <a:p>
            <a:endParaRPr lang="en-US" dirty="0"/>
          </a:p>
        </p:txBody>
      </p:sp>
      <p:sp>
        <p:nvSpPr>
          <p:cNvPr id="3" name="Title 2"/>
          <p:cNvSpPr>
            <a:spLocks noGrp="1"/>
          </p:cNvSpPr>
          <p:nvPr>
            <p:ph type="title"/>
          </p:nvPr>
        </p:nvSpPr>
        <p:spPr>
          <a:xfrm>
            <a:off x="3256908" y="0"/>
            <a:ext cx="5415111" cy="971741"/>
          </a:xfrm>
        </p:spPr>
        <p:txBody>
          <a:bodyPr/>
          <a:lstStyle/>
          <a:p>
            <a:r>
              <a:rPr lang="en-US" altLang="en-US" dirty="0" smtClean="0">
                <a:latin typeface="Arial" charset="0"/>
              </a:rPr>
              <a:t>Net-Off-Invoice (NOI)</a:t>
            </a:r>
            <a:endParaRPr lang="en-US" dirty="0"/>
          </a:p>
        </p:txBody>
      </p:sp>
    </p:spTree>
    <p:extLst>
      <p:ext uri="{BB962C8B-B14F-4D97-AF65-F5344CB8AC3E}">
        <p14:creationId xmlns:p14="http://schemas.microsoft.com/office/powerpoint/2010/main" val="2477787214"/>
      </p:ext>
    </p:extLst>
  </p:cSld>
  <p:clrMapOvr>
    <a:masterClrMapping/>
  </p:clrMapOvr>
</p:sld>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457_ODE Powerpoint Template October 2018.potx" id="{83723655-B764-402B-9CAE-8BA2A13D1208}" vid="{A4176366-CCB1-4C72-89AD-52862F500E32}"/>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457_ODE Powerpoint Template October 2018.potx" id="{83723655-B764-402B-9CAE-8BA2A13D1208}" vid="{BF19C954-9DB6-430E-9B7A-0F9D3D0856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895D7B4FD22A4A9C390F7B0E997D3F" ma:contentTypeVersion="7" ma:contentTypeDescription="Create a new document." ma:contentTypeScope="" ma:versionID="78d7bd49f711d3aa5cbb090d4a7360d0">
  <xsd:schema xmlns:xsd="http://www.w3.org/2001/XMLSchema" xmlns:xs="http://www.w3.org/2001/XMLSchema" xmlns:p="http://schemas.microsoft.com/office/2006/metadata/properties" xmlns:ns1="http://schemas.microsoft.com/sharepoint/v3" xmlns:ns2="365df3b4-2938-4962-8750-b3f089551ef3" xmlns:ns3="54031767-dd6d-417c-ab73-583408f47564" targetNamespace="http://schemas.microsoft.com/office/2006/metadata/properties" ma:root="true" ma:fieldsID="588d825b507c8e642fe3917ef671a92c" ns1:_="" ns2:_="" ns3:_="">
    <xsd:import namespace="http://schemas.microsoft.com/sharepoint/v3"/>
    <xsd:import namespace="365df3b4-2938-4962-8750-b3f089551ef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5df3b4-2938-4962-8750-b3f089551ef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365df3b4-2938-4962-8750-b3f089551ef3" xsi:nil="true"/>
    <Remediation_x0020_Date xmlns="365df3b4-2938-4962-8750-b3f089551ef3">2018-12-18T08:00:00+00:00</Remediation_x0020_Date>
    <Priority xmlns="365df3b4-2938-4962-8750-b3f089551ef3">New</Priority>
  </documentManagement>
</p:properties>
</file>

<file path=customXml/itemProps1.xml><?xml version="1.0" encoding="utf-8"?>
<ds:datastoreItem xmlns:ds="http://schemas.openxmlformats.org/officeDocument/2006/customXml" ds:itemID="{9042BE4E-2B40-4EC6-9FBC-38700094C5ED}"/>
</file>

<file path=customXml/itemProps2.xml><?xml version="1.0" encoding="utf-8"?>
<ds:datastoreItem xmlns:ds="http://schemas.openxmlformats.org/officeDocument/2006/customXml" ds:itemID="{C326B881-E8FC-4FF9-978A-E6CA510853D9}"/>
</file>

<file path=customXml/itemProps3.xml><?xml version="1.0" encoding="utf-8"?>
<ds:datastoreItem xmlns:ds="http://schemas.openxmlformats.org/officeDocument/2006/customXml" ds:itemID="{C0B44E98-12EC-479A-B03C-B42593722586}"/>
</file>

<file path=docProps/app.xml><?xml version="1.0" encoding="utf-8"?>
<Properties xmlns="http://schemas.openxmlformats.org/officeDocument/2006/extended-properties" xmlns:vt="http://schemas.openxmlformats.org/officeDocument/2006/docPropsVTypes">
  <Template>ode-powerpoint-template-october-2018</Template>
  <TotalTime>412</TotalTime>
  <Words>1889</Words>
  <Application>Microsoft Office PowerPoint</Application>
  <PresentationFormat>On-screen Show (4:3)</PresentationFormat>
  <Paragraphs>185</Paragraphs>
  <Slides>23</Slides>
  <Notes>22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23</vt:i4>
      </vt:variant>
    </vt:vector>
  </HeadingPairs>
  <TitlesOfParts>
    <vt:vector size="27" baseType="lpstr">
      <vt:lpstr>Arial</vt:lpstr>
      <vt:lpstr>Calibri</vt:lpstr>
      <vt:lpstr>ODE_Powerpoint - pattern background</vt:lpstr>
      <vt:lpstr>ODE_Powerpoint</vt:lpstr>
      <vt:lpstr>Processing/Diversion in the USDA Foods Program</vt:lpstr>
      <vt:lpstr>What is Processing/Diversion? </vt:lpstr>
      <vt:lpstr>Converting bulk USDA Foods into more convenient forms </vt:lpstr>
      <vt:lpstr>Why Process/Divert?</vt:lpstr>
      <vt:lpstr>Possible Benefits  </vt:lpstr>
      <vt:lpstr>Subtracting USDA Donated Food Value  </vt:lpstr>
      <vt:lpstr>What does value-pass-thru method mean?</vt:lpstr>
      <vt:lpstr>FEE FOR SERVICE (FFS)</vt:lpstr>
      <vt:lpstr>Net-Off-Invoice (NOI)</vt:lpstr>
      <vt:lpstr>Rebate</vt:lpstr>
      <vt:lpstr>How do I Process? </vt:lpstr>
      <vt:lpstr>Processing Timeline  </vt:lpstr>
      <vt:lpstr>Food Shows/Networking</vt:lpstr>
      <vt:lpstr>Menu Items/Forecasting</vt:lpstr>
      <vt:lpstr>Procurement</vt:lpstr>
      <vt:lpstr>Processing web page w/ SEPDS</vt:lpstr>
      <vt:lpstr>Example SEPDS</vt:lpstr>
      <vt:lpstr>Complete Calculations</vt:lpstr>
      <vt:lpstr>  Hold on!  Is the USDA Food item a better deal than Commercial?   You need to check!  </vt:lpstr>
      <vt:lpstr>WBSCM Ordering</vt:lpstr>
      <vt:lpstr>Contact Broker/Processor</vt:lpstr>
      <vt:lpstr>Track Orders</vt:lpstr>
      <vt:lpstr>Non-Discrimination Statement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USDA Foods Processing-Diversion Training</dc:title>
  <dc:creator>FACHA Chris - ODE</dc:creator>
  <cp:lastModifiedBy>FACHA Chris - ODE</cp:lastModifiedBy>
  <cp:revision>24</cp:revision>
  <cp:lastPrinted>2017-08-28T18:38:33Z</cp:lastPrinted>
  <dcterms:created xsi:type="dcterms:W3CDTF">2018-11-29T23:56:23Z</dcterms:created>
  <dcterms:modified xsi:type="dcterms:W3CDTF">2018-12-19T00:08:55Z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0x01010046895D7B4FD22A4A9C390F7B0E997D3F</vt:lpwstr>
  </property>
</Properties>
</file>