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69" r:id="rId16"/>
    <p:sldId id="270" r:id="rId17"/>
    <p:sldId id="271" r:id="rId18"/>
    <p:sldId id="272" r:id="rId19"/>
    <p:sldId id="273" r:id="rId20"/>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543" autoAdjust="0"/>
  </p:normalViewPr>
  <p:slideViewPr>
    <p:cSldViewPr>
      <p:cViewPr varScale="1">
        <p:scale>
          <a:sx n="60" d="100"/>
          <a:sy n="60" d="100"/>
        </p:scale>
        <p:origin x="146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08924428-CDCC-4F99-A170-EDB8DAFCBB37}" type="datetimeFigureOut">
              <a:rPr lang="en-US"/>
              <a:pPr>
                <a:defRPr/>
              </a:pPr>
              <a:t>10/5/2017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F47588F-0A39-4685-8A31-435C587F55D0}" type="slidenum">
              <a:rPr lang="en-US" altLang="en-US"/>
              <a:pPr/>
              <a:t>‹#›</a:t>
            </a:fld>
            <a:endParaRPr lang="en-US" altLang="en-US"/>
          </a:p>
        </p:txBody>
      </p:sp>
    </p:spTree>
    <p:extLst>
      <p:ext uri="{BB962C8B-B14F-4D97-AF65-F5344CB8AC3E}">
        <p14:creationId xmlns:p14="http://schemas.microsoft.com/office/powerpoint/2010/main" val="1286363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fbg.nfsmi.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0233A8-0FA0-4BAD-9F3A-ED8162060F2D}" type="slidenum">
              <a:rPr lang="en-US" altLang="en-US">
                <a:latin typeface="Arial" charset="0"/>
              </a:rPr>
              <a:pPr>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 sample of the</a:t>
            </a:r>
            <a:r>
              <a:rPr lang="en-US" baseline="0" dirty="0" smtClean="0"/>
              <a:t> ICN Food Buying Calculator. You can figure out the quantity needed line by line or you can add entire lists or even quantity recipes. </a:t>
            </a:r>
            <a:endParaRPr lang="en-US" dirty="0" smtClean="0"/>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10</a:t>
            </a:fld>
            <a:endParaRPr lang="en-US" altLang="en-US"/>
          </a:p>
        </p:txBody>
      </p:sp>
    </p:spTree>
    <p:extLst>
      <p:ext uri="{BB962C8B-B14F-4D97-AF65-F5344CB8AC3E}">
        <p14:creationId xmlns:p14="http://schemas.microsoft.com/office/powerpoint/2010/main" val="302330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 sample</a:t>
            </a:r>
            <a:r>
              <a:rPr lang="en-US" baseline="0" dirty="0" smtClean="0"/>
              <a:t> of a forecasting grid. Could be simple or complex depending on your forecasting needs. </a:t>
            </a:r>
            <a:endParaRPr lang="en-US" dirty="0" smtClean="0"/>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11</a:t>
            </a:fld>
            <a:endParaRPr lang="en-US" altLang="en-US"/>
          </a:p>
        </p:txBody>
      </p:sp>
    </p:spTree>
    <p:extLst>
      <p:ext uri="{BB962C8B-B14F-4D97-AF65-F5344CB8AC3E}">
        <p14:creationId xmlns:p14="http://schemas.microsoft.com/office/powerpoint/2010/main" val="339172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USDA Foods has a wonderful calculator available</a:t>
            </a:r>
            <a:r>
              <a:rPr lang="en-US" baseline="0" dirty="0" smtClean="0"/>
              <a:t> on the web that allows you to quickly compare the cost difference between direct delivery and commercial and processing/diversion and commercial. They are available on the ODE and USDA websites. </a:t>
            </a:r>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12</a:t>
            </a:fld>
            <a:endParaRPr lang="en-US" altLang="en-US"/>
          </a:p>
        </p:txBody>
      </p:sp>
    </p:spTree>
    <p:extLst>
      <p:ext uri="{BB962C8B-B14F-4D97-AF65-F5344CB8AC3E}">
        <p14:creationId xmlns:p14="http://schemas.microsoft.com/office/powerpoint/2010/main" val="100834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 example</a:t>
            </a:r>
            <a:r>
              <a:rPr lang="en-US" baseline="0" dirty="0" smtClean="0"/>
              <a:t> flowchart highlighting some of the things we have discussed put into a logical flow. </a:t>
            </a:r>
            <a:endParaRPr lang="en-US" dirty="0" smtClean="0"/>
          </a:p>
          <a:p>
            <a:endParaRPr lang="en-US" dirty="0" smtClean="0"/>
          </a:p>
          <a:p>
            <a:r>
              <a:rPr lang="en-US" dirty="0" smtClean="0"/>
              <a:t>Notice</a:t>
            </a:r>
            <a:r>
              <a:rPr lang="en-US" baseline="0" dirty="0" smtClean="0"/>
              <a:t> that all forecasting is similar.  There are extra steps with processing. </a:t>
            </a:r>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13</a:t>
            </a:fld>
            <a:endParaRPr lang="en-US" altLang="en-US"/>
          </a:p>
        </p:txBody>
      </p:sp>
    </p:spTree>
    <p:extLst>
      <p:ext uri="{BB962C8B-B14F-4D97-AF65-F5344CB8AC3E}">
        <p14:creationId xmlns:p14="http://schemas.microsoft.com/office/powerpoint/2010/main" val="315419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determining which USDA Foods</a:t>
            </a:r>
            <a:r>
              <a:rPr lang="en-US" baseline="0" dirty="0" smtClean="0"/>
              <a:t> Direct Delivery and Bulk Diversion/Processing foods are the best for your organization and the amounts needed, planning your orders is the next step.  </a:t>
            </a:r>
          </a:p>
          <a:p>
            <a:endParaRPr lang="en-US" baseline="0" dirty="0" smtClean="0"/>
          </a:p>
          <a:p>
            <a:r>
              <a:rPr lang="en-US" baseline="0" dirty="0" smtClean="0"/>
              <a:t>ODE updates our planners each year with the products, estimated costs and delivery options to create for a smoother ordering experience.</a:t>
            </a:r>
          </a:p>
          <a:p>
            <a:endParaRPr lang="en-US" baseline="0" dirty="0" smtClean="0"/>
          </a:p>
          <a:p>
            <a:r>
              <a:rPr lang="en-US" baseline="0" dirty="0" smtClean="0"/>
              <a:t>The direct delivery worksheet allows you to see what dates to expect items to be available for delivery to the state warehouse the following year.  The order planner contains the product code, description and other pertinent information.  The Description is a hyperlink to the food fact sheets to gather crediting and nutritional information.  After entering the number of cases for each available month, the estimated cost will calculate.</a:t>
            </a:r>
          </a:p>
          <a:p>
            <a:endParaRPr lang="en-US" baseline="0" dirty="0" smtClean="0"/>
          </a:p>
          <a:p>
            <a:r>
              <a:rPr lang="en-US" baseline="0" dirty="0" smtClean="0"/>
              <a:t>The processing worksheet calculates order values as well but just as importantly it provides the destination code for each product to use when ordering processed food in WBSCM.  </a:t>
            </a:r>
          </a:p>
          <a:p>
            <a:endParaRPr lang="en-US" baseline="0" dirty="0" smtClean="0"/>
          </a:p>
          <a:p>
            <a:r>
              <a:rPr lang="en-US" baseline="0" dirty="0" smtClean="0"/>
              <a:t>These worksheets are not required to be used but are highly recommended to save time and frustration during the ordering process.  We will discuss the ordering process further in the next training. </a:t>
            </a:r>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14</a:t>
            </a:fld>
            <a:endParaRPr lang="en-US" altLang="en-US"/>
          </a:p>
        </p:txBody>
      </p:sp>
    </p:spTree>
    <p:extLst>
      <p:ext uri="{BB962C8B-B14F-4D97-AF65-F5344CB8AC3E}">
        <p14:creationId xmlns:p14="http://schemas.microsoft.com/office/powerpoint/2010/main" val="922294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Continuously analyze sales vs. forecast</a:t>
            </a:r>
          </a:p>
          <a:p>
            <a:pPr marL="171450" indent="-171450">
              <a:buFont typeface="Arial" panose="020B0604020202020204" pitchFamily="34" charset="0"/>
              <a:buChar char="•"/>
            </a:pPr>
            <a:r>
              <a:rPr lang="en-US" dirty="0" smtClean="0"/>
              <a:t>If adjustments need to be made, let ALL parties (including distributors) know</a:t>
            </a:r>
          </a:p>
          <a:p>
            <a:r>
              <a:rPr lang="en-US" dirty="0" smtClean="0"/>
              <a:t>Change in cycle menu</a:t>
            </a:r>
          </a:p>
          <a:p>
            <a:pPr marL="171450" indent="-171450">
              <a:buFont typeface="Arial" panose="020B0604020202020204" pitchFamily="34" charset="0"/>
              <a:buChar char="•"/>
            </a:pPr>
            <a:r>
              <a:rPr lang="en-US" dirty="0" smtClean="0"/>
              <a:t>If a district must modify their cycle menu, ensure they give enough lead time to adjust the quantities. </a:t>
            </a:r>
          </a:p>
          <a:p>
            <a:pPr marL="171450" indent="-171450">
              <a:buFont typeface="Arial" panose="020B0604020202020204" pitchFamily="34" charset="0"/>
              <a:buChar char="•"/>
            </a:pPr>
            <a:r>
              <a:rPr lang="en-US" dirty="0" smtClean="0"/>
              <a:t>Realistically takes 6 weeks before production can increase inventory</a:t>
            </a:r>
          </a:p>
          <a:p>
            <a:pPr marL="171450" indent="-171450">
              <a:buFont typeface="Arial" panose="020B0604020202020204" pitchFamily="34" charset="0"/>
              <a:buChar char="•"/>
            </a:pPr>
            <a:r>
              <a:rPr lang="en-US" dirty="0" smtClean="0"/>
              <a:t>Could lead to shortages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Monitor pounds at the processor and verify proper drawdown</a:t>
            </a:r>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15</a:t>
            </a:fld>
            <a:endParaRPr lang="en-US" altLang="en-US"/>
          </a:p>
        </p:txBody>
      </p:sp>
    </p:spTree>
    <p:extLst>
      <p:ext uri="{BB962C8B-B14F-4D97-AF65-F5344CB8AC3E}">
        <p14:creationId xmlns:p14="http://schemas.microsoft.com/office/powerpoint/2010/main" val="910755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are wondering how to track your pounds at</a:t>
            </a:r>
            <a:r>
              <a:rPr lang="en-US" baseline="0" dirty="0" smtClean="0"/>
              <a:t> the processors, there are two free online tools available to use, K12 and </a:t>
            </a:r>
            <a:r>
              <a:rPr lang="en-US" baseline="0" dirty="0" err="1" smtClean="0"/>
              <a:t>Processorlink</a:t>
            </a:r>
            <a:r>
              <a:rPr lang="en-US" baseline="0" dirty="0" smtClean="0"/>
              <a:t>. Each processer decides whether to use K12 or </a:t>
            </a:r>
            <a:r>
              <a:rPr lang="en-US" baseline="0" dirty="0" err="1" smtClean="0"/>
              <a:t>Processorlink</a:t>
            </a:r>
            <a:r>
              <a:rPr lang="en-US" baseline="0" dirty="0" smtClean="0"/>
              <a:t>. ODE is also required to track processor pound usage, however there is a delay in processors reporting to us but you can contact us for the most recent information we have on file. It is important to occasionally check on usage because you want to ensure that you are receiving your USDA Foods pass through value. </a:t>
            </a:r>
            <a:endParaRPr lang="en-US" dirty="0" smtClean="0"/>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16</a:t>
            </a:fld>
            <a:endParaRPr lang="en-US" altLang="en-US"/>
          </a:p>
        </p:txBody>
      </p:sp>
    </p:spTree>
    <p:extLst>
      <p:ext uri="{BB962C8B-B14F-4D97-AF65-F5344CB8AC3E}">
        <p14:creationId xmlns:p14="http://schemas.microsoft.com/office/powerpoint/2010/main" val="1597110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Forecasting helps in many other areas than aren’t necessarily</a:t>
            </a:r>
            <a:r>
              <a:rPr lang="en-US" baseline="0" dirty="0" smtClean="0"/>
              <a:t> obvious: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Prevents waste in excess labor hours and overproduction of food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Reduces customer dissatisfaction because of inadequate staff and too little food prepared for the number served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Identifies potential customers who are not participating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Helps set revenue goals </a:t>
            </a:r>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17</a:t>
            </a:fld>
            <a:endParaRPr lang="en-US" altLang="en-US"/>
          </a:p>
        </p:txBody>
      </p:sp>
    </p:spTree>
    <p:extLst>
      <p:ext uri="{BB962C8B-B14F-4D97-AF65-F5344CB8AC3E}">
        <p14:creationId xmlns:p14="http://schemas.microsoft.com/office/powerpoint/2010/main" val="2093631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F0FF4-8590-4570-95D6-FF1D6F9172E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94520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F0FF4-8590-4570-95D6-FF1D6F9172E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2212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In</a:t>
            </a:r>
            <a:r>
              <a:rPr lang="en-US" baseline="0" dirty="0" smtClean="0"/>
              <a:t> this training we will discuss: </a:t>
            </a:r>
            <a:endParaRPr lang="en-US" dirty="0" smtClean="0"/>
          </a:p>
          <a:p>
            <a:pPr marL="171450" indent="-171450">
              <a:buFont typeface="Arial" panose="020B0604020202020204" pitchFamily="34" charset="0"/>
              <a:buChar char="•"/>
            </a:pPr>
            <a:r>
              <a:rPr lang="en-US" dirty="0" smtClean="0"/>
              <a:t>The importance of forecasting to the supply chain and cost effective procurement</a:t>
            </a:r>
          </a:p>
          <a:p>
            <a:pPr marL="171450" indent="-171450">
              <a:buFont typeface="Arial" panose="020B0604020202020204" pitchFamily="34" charset="0"/>
              <a:buChar char="•"/>
            </a:pPr>
            <a:r>
              <a:rPr lang="en-US" dirty="0" smtClean="0"/>
              <a:t>Existing tools for forecasting</a:t>
            </a:r>
          </a:p>
          <a:p>
            <a:pPr marL="171450" indent="-171450">
              <a:buFont typeface="Arial" panose="020B0604020202020204" pitchFamily="34" charset="0"/>
              <a:buChar char="•"/>
            </a:pPr>
            <a:r>
              <a:rPr lang="en-US" dirty="0" smtClean="0"/>
              <a:t>Promoting good supply chain management, procurement and forecasting</a:t>
            </a:r>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2</a:t>
            </a:fld>
            <a:endParaRPr lang="en-US" altLang="en-US"/>
          </a:p>
        </p:txBody>
      </p:sp>
    </p:spTree>
    <p:extLst>
      <p:ext uri="{BB962C8B-B14F-4D97-AF65-F5344CB8AC3E}">
        <p14:creationId xmlns:p14="http://schemas.microsoft.com/office/powerpoint/2010/main" val="261947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So what exactly is forecasting?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Forecasting</a:t>
            </a:r>
            <a:r>
              <a:rPr lang="en-US" b="1" dirty="0" smtClean="0"/>
              <a:t> </a:t>
            </a:r>
            <a:r>
              <a:rPr lang="en-US" dirty="0" smtClean="0"/>
              <a:t>is the process of analyzing current and historical data to determine future trends.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Forecasting involves predicting and estimating the goods, products, and/or services needed in specified areas for the coming year.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Assessing needs by reviewing current procurement activities. </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Forecasting allows for procurement plans to evolve each fiscal year. </a:t>
            </a:r>
            <a:endParaRPr lang="en-US" dirty="0" smtClean="0"/>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3</a:t>
            </a:fld>
            <a:endParaRPr lang="en-US" altLang="en-US"/>
          </a:p>
        </p:txBody>
      </p:sp>
    </p:spTree>
    <p:extLst>
      <p:ext uri="{BB962C8B-B14F-4D97-AF65-F5344CB8AC3E}">
        <p14:creationId xmlns:p14="http://schemas.microsoft.com/office/powerpoint/2010/main" val="134476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ICN State Agency Guidance on Procurement lists accurate forecasting as one of the five key</a:t>
            </a:r>
            <a:r>
              <a:rPr lang="en-US" baseline="0" dirty="0" smtClean="0"/>
              <a:t> areas for a good procurement.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4</a:t>
            </a:fld>
            <a:endParaRPr lang="en-US" altLang="en-US"/>
          </a:p>
        </p:txBody>
      </p:sp>
    </p:spTree>
    <p:extLst>
      <p:ext uri="{BB962C8B-B14F-4D97-AF65-F5344CB8AC3E}">
        <p14:creationId xmlns:p14="http://schemas.microsoft.com/office/powerpoint/2010/main" val="365191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What are the benefits of forecasting?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Cost savings are realized - bids become more desirable and competitive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Ensures steady supply – however</a:t>
            </a:r>
            <a:r>
              <a:rPr lang="en-US" sz="1200" baseline="0" dirty="0" smtClean="0"/>
              <a:t> be realistic in your expectations. You should forecast a minimum of six weeks in advance. It is unrealistic to expect the awarded distributor or manufacturer to have products and quantities specific to your district readily available in their inventory. </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Just in time inventory carried at manufacturer and distributor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smtClean="0"/>
              <a:t>No excess inventory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smtClean="0"/>
              <a:t>Cost of capital decreases thus resulting in better pricing for the end user</a:t>
            </a:r>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5</a:t>
            </a:fld>
            <a:endParaRPr lang="en-US" altLang="en-US"/>
          </a:p>
        </p:txBody>
      </p:sp>
    </p:spTree>
    <p:extLst>
      <p:ext uri="{BB962C8B-B14F-4D97-AF65-F5344CB8AC3E}">
        <p14:creationId xmlns:p14="http://schemas.microsoft.com/office/powerpoint/2010/main" val="1457935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Here is a graphical representation of why forecasting is important. The black lines represent actual demand, the blue forecasting line more closely follows along with the peaks and valleys and would give vendors better information than the red line which is a guestimate. </a:t>
            </a:r>
            <a:endParaRPr lang="en-US" dirty="0" smtClean="0"/>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6</a:t>
            </a:fld>
            <a:endParaRPr lang="en-US" altLang="en-US"/>
          </a:p>
        </p:txBody>
      </p:sp>
    </p:spTree>
    <p:extLst>
      <p:ext uri="{BB962C8B-B14F-4D97-AF65-F5344CB8AC3E}">
        <p14:creationId xmlns:p14="http://schemas.microsoft.com/office/powerpoint/2010/main" val="350887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dirty="0" smtClean="0"/>
              <a:t>Utilize cycle menus-</a:t>
            </a:r>
            <a:r>
              <a:rPr lang="en-US" sz="3000" baseline="0" dirty="0" smtClean="0"/>
              <a:t> monthly is the most common but you could also do biweekly, quarterly, etc. </a:t>
            </a:r>
            <a:endParaRPr lang="en-US" sz="3000" dirty="0" smtClean="0"/>
          </a:p>
          <a:p>
            <a:r>
              <a:rPr lang="en-US" sz="3000" dirty="0" smtClean="0"/>
              <a:t>Forecast items accurately- only by doing the</a:t>
            </a:r>
            <a:r>
              <a:rPr lang="en-US" sz="3000" baseline="0" dirty="0" smtClean="0"/>
              <a:t> math and planning will you be successful</a:t>
            </a:r>
            <a:endParaRPr lang="en-US" sz="3000" dirty="0" smtClean="0"/>
          </a:p>
          <a:p>
            <a:r>
              <a:rPr lang="en-US" sz="3000" dirty="0" smtClean="0"/>
              <a:t>Review data- look at the following</a:t>
            </a:r>
            <a:r>
              <a:rPr lang="en-US" sz="3000" baseline="0" dirty="0" smtClean="0"/>
              <a:t> records for both current and past</a:t>
            </a:r>
            <a:endParaRPr lang="en-US" sz="3000" dirty="0" smtClean="0"/>
          </a:p>
          <a:p>
            <a:pPr lvl="1"/>
            <a:r>
              <a:rPr lang="en-US" sz="3000" dirty="0" smtClean="0"/>
              <a:t>ADP- This is looking</a:t>
            </a:r>
            <a:r>
              <a:rPr lang="en-US" sz="3000" baseline="0" dirty="0" smtClean="0"/>
              <a:t> at the actual meal participation, using enrollment or free/reduced application information does not necessarily represent who will actually participate with you and could lead to inaccurate forecasting. Also think about new buildings, remodeled kitchens, lunchtime scheduling, etc. for the next year when looking at ADP. </a:t>
            </a:r>
            <a:endParaRPr lang="en-US" sz="3000" dirty="0" smtClean="0"/>
          </a:p>
          <a:p>
            <a:pPr lvl="1"/>
            <a:r>
              <a:rPr lang="en-US" sz="3000" dirty="0" smtClean="0"/>
              <a:t>Production records- Knowing which</a:t>
            </a:r>
            <a:r>
              <a:rPr lang="en-US" sz="3000" baseline="0" dirty="0" smtClean="0"/>
              <a:t> items are being selected out of offerings will help you forecast better for the future.</a:t>
            </a:r>
            <a:endParaRPr lang="en-US" sz="3000" dirty="0" smtClean="0"/>
          </a:p>
          <a:p>
            <a:pPr lvl="1"/>
            <a:r>
              <a:rPr lang="en-US" sz="3000" dirty="0" smtClean="0"/>
              <a:t>Distributor velocity reports- This information</a:t>
            </a:r>
            <a:r>
              <a:rPr lang="en-US" sz="3000" baseline="0" dirty="0" smtClean="0"/>
              <a:t> should back-up the production records, or if production record information is not handy or in a useful format knowing the volume of ordering with help with future forecasting. </a:t>
            </a:r>
            <a:r>
              <a:rPr lang="en-US" sz="3000" dirty="0" smtClean="0"/>
              <a:t> </a:t>
            </a:r>
          </a:p>
          <a:p>
            <a:pPr lvl="1"/>
            <a:r>
              <a:rPr lang="en-US" sz="3000" dirty="0" smtClean="0"/>
              <a:t>Record of the current inventory-Knowing what you have on hand can lead to more</a:t>
            </a:r>
            <a:r>
              <a:rPr lang="en-US" sz="3000" baseline="0" dirty="0" smtClean="0"/>
              <a:t> efficient forecasting for the next year. For example, if you had 100 cases of something left in stock, you might not even have to order anything for the next year. But if you don’t check you could really hurt yourself. </a:t>
            </a:r>
            <a:endParaRPr lang="en-US" sz="3000" dirty="0" smtClean="0"/>
          </a:p>
          <a:p>
            <a:r>
              <a:rPr lang="en-US" sz="3000" dirty="0" smtClean="0"/>
              <a:t>Conduct surveys or taste panels to determine customer satisfaction- This is one of the most essential</a:t>
            </a:r>
            <a:r>
              <a:rPr lang="en-US" sz="3000" baseline="0" dirty="0" smtClean="0"/>
              <a:t> parts of forecasting. Only by knowing what your customers want/prefer can you adequately plan for future menu items and get rid of the unpopular items. </a:t>
            </a:r>
            <a:endParaRPr lang="en-US" sz="3000" dirty="0" smtClean="0"/>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7</a:t>
            </a:fld>
            <a:endParaRPr lang="en-US" altLang="en-US"/>
          </a:p>
        </p:txBody>
      </p:sp>
    </p:spTree>
    <p:extLst>
      <p:ext uri="{BB962C8B-B14F-4D97-AF65-F5344CB8AC3E}">
        <p14:creationId xmlns:p14="http://schemas.microsoft.com/office/powerpoint/2010/main" val="8257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you are </a:t>
            </a:r>
            <a:r>
              <a:rPr lang="en-US" baseline="0" dirty="0" smtClean="0"/>
              <a:t>planning for your commercial purchases, decide which direct delivery USDA Foods are a better deal for you and are a stable supply from USDA. Be sure to include state service fees which cover delivery and warehousing of your product. Commercial food prices usually already include these fees in the cost depending on how it was bid, you just don’t see the separate charges because they build it into the price charged.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Some sponsors may benefit from ready-to-use end products from diversion/processing. In some cases, diversion/processing can be a cost savings to the sponsor for high quality products. Just like Direct Delivery, do your homework for diversion/processing and see what is the better deal. Sometimes diversion/processing can be more expensive than purchasing commercially if you factor in the processing charge, service fees, and any delivery charges.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DoD Fresh Fruit and Vegetable program is another great option to supplement your produce ordering. Just remember that USDA foods have to be 100% domestically produced or grown, so produce through this program is seasonal. For example, don’t expect grapes to be available during the winter. During the summer and fall they are available from California but during the winter they are more than likely coming from Central or South America and wouldn’t be offered. This would fit into your forecasting planning. </a:t>
            </a:r>
            <a:endParaRPr lang="en-US" dirty="0" smtClean="0"/>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8</a:t>
            </a:fld>
            <a:endParaRPr lang="en-US" altLang="en-US"/>
          </a:p>
        </p:txBody>
      </p:sp>
    </p:spTree>
    <p:extLst>
      <p:ext uri="{BB962C8B-B14F-4D97-AF65-F5344CB8AC3E}">
        <p14:creationId xmlns:p14="http://schemas.microsoft.com/office/powerpoint/2010/main" val="308323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Calculate the amount of product to purchases and number of servings prepared</a:t>
            </a:r>
          </a:p>
          <a:p>
            <a:pPr lvl="1"/>
            <a:r>
              <a:rPr lang="en-US" dirty="0" smtClean="0">
                <a:hlinkClick r:id="rId3"/>
              </a:rPr>
              <a:t>http://fbg.nfsmi.org</a:t>
            </a:r>
            <a:r>
              <a:rPr lang="en-US" dirty="0" smtClean="0"/>
              <a:t> for a calculator</a:t>
            </a:r>
          </a:p>
          <a:p>
            <a:r>
              <a:rPr lang="en-US" dirty="0" smtClean="0"/>
              <a:t>Complete a electronic monthly grid with estimates</a:t>
            </a:r>
          </a:p>
          <a:p>
            <a:endParaRPr lang="en-US" dirty="0"/>
          </a:p>
        </p:txBody>
      </p:sp>
      <p:sp>
        <p:nvSpPr>
          <p:cNvPr id="4" name="Slide Number Placeholder 3"/>
          <p:cNvSpPr>
            <a:spLocks noGrp="1"/>
          </p:cNvSpPr>
          <p:nvPr>
            <p:ph type="sldNum" sz="quarter" idx="10"/>
          </p:nvPr>
        </p:nvSpPr>
        <p:spPr/>
        <p:txBody>
          <a:bodyPr/>
          <a:lstStyle/>
          <a:p>
            <a:fld id="{3F47588F-0A39-4685-8A31-435C587F55D0}" type="slidenum">
              <a:rPr lang="en-US" altLang="en-US" smtClean="0"/>
              <a:pPr/>
              <a:t>9</a:t>
            </a:fld>
            <a:endParaRPr lang="en-US" altLang="en-US"/>
          </a:p>
        </p:txBody>
      </p:sp>
    </p:spTree>
    <p:extLst>
      <p:ext uri="{BB962C8B-B14F-4D97-AF65-F5344CB8AC3E}">
        <p14:creationId xmlns:p14="http://schemas.microsoft.com/office/powerpoint/2010/main" val="800873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385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B83B8BE1-C8E1-474A-AD7E-AC851604241F}" type="slidenum">
              <a:rPr lang="en-US" altLang="en-US"/>
              <a:pPr/>
              <a:t>‹#›</a:t>
            </a:fld>
            <a:endParaRPr lang="en-US" altLang="en-US"/>
          </a:p>
        </p:txBody>
      </p:sp>
    </p:spTree>
    <p:extLst>
      <p:ext uri="{BB962C8B-B14F-4D97-AF65-F5344CB8AC3E}">
        <p14:creationId xmlns:p14="http://schemas.microsoft.com/office/powerpoint/2010/main" val="210815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10400" y="274638"/>
            <a:ext cx="2057400" cy="5851525"/>
          </a:xfrm>
        </p:spPr>
        <p:txBody>
          <a:bodyPr vert="eaVert"/>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6019800" cy="5578705"/>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40CB7D6C-F068-4193-80BF-B8A5D9DD2D8C}" type="slidenum">
              <a:rPr lang="en-US" altLang="en-US"/>
              <a:pPr/>
              <a:t>‹#›</a:t>
            </a:fld>
            <a:endParaRPr lang="en-US" altLang="en-US"/>
          </a:p>
        </p:txBody>
      </p:sp>
    </p:spTree>
    <p:extLst>
      <p:ext uri="{BB962C8B-B14F-4D97-AF65-F5344CB8AC3E}">
        <p14:creationId xmlns:p14="http://schemas.microsoft.com/office/powerpoint/2010/main" val="172268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00201"/>
            <a:ext cx="8229600" cy="42671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70BD7A3D-B957-47AE-BEB2-68BB69DCB7DB}" type="slidenum">
              <a:rPr lang="en-US" altLang="en-US"/>
              <a:pPr/>
              <a:t>‹#›</a:t>
            </a:fld>
            <a:endParaRPr lang="en-US" altLang="en-US"/>
          </a:p>
        </p:txBody>
      </p:sp>
    </p:spTree>
    <p:extLst>
      <p:ext uri="{BB962C8B-B14F-4D97-AF65-F5344CB8AC3E}">
        <p14:creationId xmlns:p14="http://schemas.microsoft.com/office/powerpoint/2010/main" val="402901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4589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DE7EF777-7303-44B4-B402-9CB30FB26957}" type="slidenum">
              <a:rPr lang="en-US" altLang="en-US"/>
              <a:pPr/>
              <a:t>‹#›</a:t>
            </a:fld>
            <a:endParaRPr lang="en-US" altLang="en-US"/>
          </a:p>
        </p:txBody>
      </p:sp>
    </p:spTree>
    <p:extLst>
      <p:ext uri="{BB962C8B-B14F-4D97-AF65-F5344CB8AC3E}">
        <p14:creationId xmlns:p14="http://schemas.microsoft.com/office/powerpoint/2010/main" val="2017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9" name="Slide Number Placeholder 8"/>
          <p:cNvSpPr>
            <a:spLocks noGrp="1"/>
          </p:cNvSpPr>
          <p:nvPr>
            <p:ph type="sldNum" sz="quarter" idx="11"/>
          </p:nvPr>
        </p:nvSpPr>
        <p:spPr>
          <a:xfrm>
            <a:off x="6096000" y="6245225"/>
            <a:ext cx="2133600" cy="476250"/>
          </a:xfrm>
        </p:spPr>
        <p:txBody>
          <a:bodyPr/>
          <a:lstStyle>
            <a:lvl1pPr>
              <a:defRPr/>
            </a:lvl1pPr>
          </a:lstStyle>
          <a:p>
            <a:fld id="{44E8ED79-4C61-4BDC-B2A7-22E307E260C2}" type="slidenum">
              <a:rPr lang="en-US" altLang="en-US"/>
              <a:pPr/>
              <a:t>‹#›</a:t>
            </a:fld>
            <a:endParaRPr lang="en-US" altLang="en-US"/>
          </a:p>
        </p:txBody>
      </p:sp>
    </p:spTree>
    <p:extLst>
      <p:ext uri="{BB962C8B-B14F-4D97-AF65-F5344CB8AC3E}">
        <p14:creationId xmlns:p14="http://schemas.microsoft.com/office/powerpoint/2010/main" val="359869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5" name="Slide Number Placeholder 4"/>
          <p:cNvSpPr>
            <a:spLocks noGrp="1"/>
          </p:cNvSpPr>
          <p:nvPr>
            <p:ph type="sldNum" sz="quarter" idx="11"/>
          </p:nvPr>
        </p:nvSpPr>
        <p:spPr>
          <a:xfrm>
            <a:off x="6096000" y="6245225"/>
            <a:ext cx="2133600" cy="476250"/>
          </a:xfrm>
        </p:spPr>
        <p:txBody>
          <a:bodyPr/>
          <a:lstStyle>
            <a:lvl1pPr>
              <a:defRPr/>
            </a:lvl1pPr>
          </a:lstStyle>
          <a:p>
            <a:fld id="{FE69692C-BBF8-4EC7-8F90-99976E0CC431}" type="slidenum">
              <a:rPr lang="en-US" altLang="en-US"/>
              <a:pPr/>
              <a:t>‹#›</a:t>
            </a:fld>
            <a:endParaRPr lang="en-US" altLang="en-US"/>
          </a:p>
        </p:txBody>
      </p:sp>
    </p:spTree>
    <p:extLst>
      <p:ext uri="{BB962C8B-B14F-4D97-AF65-F5344CB8AC3E}">
        <p14:creationId xmlns:p14="http://schemas.microsoft.com/office/powerpoint/2010/main" val="54457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6096000" y="6245225"/>
            <a:ext cx="2133600" cy="476250"/>
          </a:xfrm>
        </p:spPr>
        <p:txBody>
          <a:bodyPr/>
          <a:lstStyle>
            <a:lvl1pPr>
              <a:defRPr/>
            </a:lvl1pPr>
          </a:lstStyle>
          <a:p>
            <a:fld id="{36C23097-E6B5-49B9-9507-507A654D7C3A}" type="slidenum">
              <a:rPr lang="en-US" altLang="en-US"/>
              <a:pPr/>
              <a:t>‹#›</a:t>
            </a:fld>
            <a:endParaRPr lang="en-US" altLang="en-US"/>
          </a:p>
        </p:txBody>
      </p:sp>
    </p:spTree>
    <p:extLst>
      <p:ext uri="{BB962C8B-B14F-4D97-AF65-F5344CB8AC3E}">
        <p14:creationId xmlns:p14="http://schemas.microsoft.com/office/powerpoint/2010/main" val="63896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ctr">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8029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47240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0731E066-C090-4F01-827F-7D5D1AAA0557}" type="slidenum">
              <a:rPr lang="en-US" altLang="en-US"/>
              <a:pPr/>
              <a:t>‹#›</a:t>
            </a:fld>
            <a:endParaRPr lang="en-US" altLang="en-US"/>
          </a:p>
        </p:txBody>
      </p:sp>
    </p:spTree>
    <p:extLst>
      <p:ext uri="{BB962C8B-B14F-4D97-AF65-F5344CB8AC3E}">
        <p14:creationId xmlns:p14="http://schemas.microsoft.com/office/powerpoint/2010/main" val="305452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ctr">
              <a:defRPr sz="2000" b="0" u="sng">
                <a:latin typeface="Bookman Old Style" panose="0205060405050502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Bookman Old Style" panose="0205060405050502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486005"/>
          </a:xfrm>
        </p:spPr>
        <p:txBody>
          <a:bodyPr/>
          <a:lstStyle>
            <a:lvl1pPr marL="0" indent="0" algn="ctr">
              <a:buNone/>
              <a:defRPr sz="1400">
                <a:latin typeface="Bookman Old Style" panose="0205060405050502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1A2E8DF5-A5DD-495E-BA47-35FAB343A812}" type="slidenum">
              <a:rPr lang="en-US" altLang="en-US"/>
              <a:pPr/>
              <a:t>‹#›</a:t>
            </a:fld>
            <a:endParaRPr lang="en-US" altLang="en-US"/>
          </a:p>
        </p:txBody>
      </p:sp>
    </p:spTree>
    <p:extLst>
      <p:ext uri="{BB962C8B-B14F-4D97-AF65-F5344CB8AC3E}">
        <p14:creationId xmlns:p14="http://schemas.microsoft.com/office/powerpoint/2010/main" val="315984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200" y="1600200"/>
            <a:ext cx="822960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16390" name="Rectangle 6"/>
          <p:cNvSpPr>
            <a:spLocks noGrp="1" noChangeArrowheads="1"/>
          </p:cNvSpPr>
          <p:nvPr>
            <p:ph type="sldNum" sz="quarter" idx="4"/>
          </p:nvPr>
        </p:nvSpPr>
        <p:spPr bwMode="auto">
          <a:xfrm>
            <a:off x="6324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fld id="{D1A2ECE5-457A-4355-9D42-403D854727F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next.k12foodservice.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processorlink.com/LoginForm.aspx?ReturnUr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program.intake@usd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bg.nfsmi.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3048000"/>
            <a:ext cx="7772400" cy="1470025"/>
          </a:xfrm>
        </p:spPr>
        <p:txBody>
          <a:bodyPr/>
          <a:lstStyle/>
          <a:p>
            <a:r>
              <a:rPr lang="en-US" altLang="en-US" dirty="0" smtClean="0">
                <a:latin typeface="Arial" charset="0"/>
                <a:cs typeface="Arial" charset="0"/>
              </a:rPr>
              <a:t>Planning and Forecasting </a:t>
            </a:r>
            <a:br>
              <a:rPr lang="en-US" altLang="en-US" dirty="0" smtClean="0">
                <a:latin typeface="Arial" charset="0"/>
                <a:cs typeface="Arial" charset="0"/>
              </a:rPr>
            </a:br>
            <a:r>
              <a:rPr lang="en-US" altLang="en-US" dirty="0" smtClean="0">
                <a:latin typeface="Arial" charset="0"/>
                <a:cs typeface="Arial" charset="0"/>
              </a:rPr>
              <a:t>USDA Foods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Buying Guide calculator</a:t>
            </a:r>
          </a:p>
        </p:txBody>
      </p:sp>
      <p:pic>
        <p:nvPicPr>
          <p:cNvPr id="4" name="Picture 2" descr="enter number of edible portions and creditable portion size to get purchase unit" title="Food buying guide calculat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98937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09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Sample forecast grid</a:t>
            </a:r>
            <a:endParaRPr lang="en-US" dirty="0"/>
          </a:p>
        </p:txBody>
      </p:sp>
      <p:pic>
        <p:nvPicPr>
          <p:cNvPr id="5" name="Picture 2" descr="shows monthly grid for a specific item with edible portions and a number of cases" title="Forecast gri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200" y="1447800"/>
            <a:ext cx="446091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58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title="Processing versus commercial calcu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1400"/>
            <a:ext cx="7562850" cy="101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p:txBody>
          <a:bodyPr>
            <a:normAutofit fontScale="92500" lnSpcReduction="20000"/>
          </a:bodyPr>
          <a:lstStyle/>
          <a:p>
            <a:r>
              <a:rPr lang="en-US" dirty="0" smtClean="0"/>
              <a:t>Direct Delivery Comparison to Commercial:</a:t>
            </a:r>
          </a:p>
          <a:p>
            <a:endParaRPr lang="en-US" dirty="0" smtClean="0"/>
          </a:p>
          <a:p>
            <a:endParaRPr lang="en-US" dirty="0" smtClean="0"/>
          </a:p>
          <a:p>
            <a:r>
              <a:rPr lang="en-US" dirty="0" smtClean="0"/>
              <a:t>Processing Comparison to Commercial:</a:t>
            </a:r>
          </a:p>
          <a:p>
            <a:endParaRPr lang="en-US" dirty="0"/>
          </a:p>
          <a:p>
            <a:endParaRPr lang="en-US" dirty="0" smtClean="0"/>
          </a:p>
          <a:p>
            <a:endParaRPr lang="en-US" dirty="0"/>
          </a:p>
          <a:p>
            <a:endParaRPr lang="en-US" dirty="0" smtClean="0"/>
          </a:p>
          <a:p>
            <a:r>
              <a:rPr lang="en-US" dirty="0" smtClean="0"/>
              <a:t>Available on ODE &amp; USDA websites</a:t>
            </a:r>
            <a:endParaRPr lang="en-US" dirty="0"/>
          </a:p>
        </p:txBody>
      </p:sp>
      <p:pic>
        <p:nvPicPr>
          <p:cNvPr id="6" name="Picture 2" title="Direct delivery versus commercial calcul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7543800" cy="485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p:txBody>
          <a:bodyPr/>
          <a:lstStyle/>
          <a:p>
            <a:r>
              <a:rPr lang="en-US" dirty="0" smtClean="0"/>
              <a:t>USDA Foods calculator</a:t>
            </a:r>
            <a:endParaRPr lang="en-US" dirty="0"/>
          </a:p>
        </p:txBody>
      </p:sp>
    </p:spTree>
    <p:extLst>
      <p:ext uri="{BB962C8B-B14F-4D97-AF65-F5344CB8AC3E}">
        <p14:creationId xmlns:p14="http://schemas.microsoft.com/office/powerpoint/2010/main" val="2547372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Forecasting flowchart </a:t>
            </a:r>
            <a:r>
              <a:rPr lang="en-US" dirty="0"/>
              <a:t>e</a:t>
            </a:r>
            <a:r>
              <a:rPr lang="en-US" dirty="0" smtClean="0"/>
              <a:t>xample</a:t>
            </a:r>
            <a:endParaRPr lang="en-US" dirty="0"/>
          </a:p>
        </p:txBody>
      </p:sp>
      <p:pic>
        <p:nvPicPr>
          <p:cNvPr id="5" name="Picture 2" descr="Three different channels for forecasting shown.  It explains that forecasting for commercial and direct delivery are the same.  Processing has a couple of extra steps. " title="forecasting flow cha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7315200" cy="382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588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a:t>
            </a:r>
            <a:endParaRPr lang="en-US" dirty="0"/>
          </a:p>
        </p:txBody>
      </p:sp>
      <p:pic>
        <p:nvPicPr>
          <p:cNvPr id="1027" name="Picture 3" title="order planner for proce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548" y="4348163"/>
            <a:ext cx="7478652" cy="136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title="Order Planner for Direct Deliv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599"/>
            <a:ext cx="7315200" cy="2845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Order planners</a:t>
            </a:r>
            <a:endParaRPr lang="en-US" dirty="0"/>
          </a:p>
        </p:txBody>
      </p:sp>
    </p:spTree>
    <p:extLst>
      <p:ext uri="{BB962C8B-B14F-4D97-AF65-F5344CB8AC3E}">
        <p14:creationId xmlns:p14="http://schemas.microsoft.com/office/powerpoint/2010/main" val="418151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590800"/>
            <a:ext cx="8229600" cy="1828799"/>
          </a:xfrm>
        </p:spPr>
        <p:txBody>
          <a:bodyPr/>
          <a:lstStyle/>
          <a:p>
            <a:r>
              <a:rPr lang="en-US" dirty="0"/>
              <a:t>Continuously analyze sales vs. forecast</a:t>
            </a:r>
          </a:p>
          <a:p>
            <a:r>
              <a:rPr lang="en-US" dirty="0"/>
              <a:t>Change in cycle menu</a:t>
            </a:r>
          </a:p>
          <a:p>
            <a:r>
              <a:rPr lang="en-US" dirty="0"/>
              <a:t>Monitor pounds at the processor</a:t>
            </a:r>
          </a:p>
          <a:p>
            <a:endParaRPr lang="en-US" dirty="0"/>
          </a:p>
        </p:txBody>
      </p:sp>
      <p:sp>
        <p:nvSpPr>
          <p:cNvPr id="4" name="Title 1"/>
          <p:cNvSpPr>
            <a:spLocks noGrp="1"/>
          </p:cNvSpPr>
          <p:nvPr>
            <p:ph type="title"/>
          </p:nvPr>
        </p:nvSpPr>
        <p:spPr>
          <a:xfrm>
            <a:off x="762000" y="533400"/>
            <a:ext cx="8229600" cy="1295400"/>
          </a:xfrm>
        </p:spPr>
        <p:txBody>
          <a:bodyPr/>
          <a:lstStyle/>
          <a:p>
            <a:r>
              <a:rPr lang="en-US" dirty="0"/>
              <a:t/>
            </a:r>
            <a:br>
              <a:rPr lang="en-US" dirty="0"/>
            </a:br>
            <a:r>
              <a:rPr lang="en-US" dirty="0"/>
              <a:t>Monitoring &amp; </a:t>
            </a:r>
            <a:r>
              <a:rPr lang="en-US" dirty="0" smtClean="0"/>
              <a:t>adjust </a:t>
            </a:r>
            <a:endParaRPr lang="en-US" dirty="0"/>
          </a:p>
        </p:txBody>
      </p:sp>
    </p:spTree>
    <p:extLst>
      <p:ext uri="{BB962C8B-B14F-4D97-AF65-F5344CB8AC3E}">
        <p14:creationId xmlns:p14="http://schemas.microsoft.com/office/powerpoint/2010/main" val="298153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5029200"/>
            <a:ext cx="6477000" cy="923330"/>
          </a:xfrm>
          <a:prstGeom prst="rect">
            <a:avLst/>
          </a:prstGeom>
          <a:noFill/>
        </p:spPr>
        <p:txBody>
          <a:bodyPr wrap="square" rtlCol="0">
            <a:spAutoFit/>
          </a:bodyPr>
          <a:lstStyle/>
          <a:p>
            <a:r>
              <a:rPr lang="en-US" dirty="0" smtClean="0"/>
              <a:t>Free helpful tracking tools (use varies by manufacturer):</a:t>
            </a:r>
          </a:p>
          <a:p>
            <a:pPr marL="285750" indent="-285750">
              <a:buFont typeface="Arial" panose="020B0604020202020204" pitchFamily="34" charset="0"/>
              <a:buChar char="•"/>
            </a:pPr>
            <a:r>
              <a:rPr lang="en-US" dirty="0" smtClean="0">
                <a:hlinkClick r:id="rId3"/>
              </a:rPr>
              <a:t>K12 Foodservice</a:t>
            </a:r>
            <a:endParaRPr lang="en-US" dirty="0" smtClean="0"/>
          </a:p>
          <a:p>
            <a:pPr marL="285750" indent="-285750">
              <a:buFont typeface="Arial" panose="020B0604020202020204" pitchFamily="34" charset="0"/>
              <a:buChar char="•"/>
            </a:pPr>
            <a:r>
              <a:rPr lang="en-US" dirty="0" err="1" smtClean="0">
                <a:hlinkClick r:id="rId4"/>
              </a:rPr>
              <a:t>Processorlink</a:t>
            </a:r>
            <a:endParaRPr lang="en-US" dirty="0" smtClean="0"/>
          </a:p>
        </p:txBody>
      </p:sp>
      <p:pic>
        <p:nvPicPr>
          <p:cNvPr id="5" name="Picture 3" title="Processorlink image showing inventory levels"/>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600200" y="1752600"/>
            <a:ext cx="6019800" cy="322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876300" y="76200"/>
            <a:ext cx="8229600" cy="1524000"/>
          </a:xfrm>
        </p:spPr>
        <p:txBody>
          <a:bodyPr/>
          <a:lstStyle/>
          <a:p>
            <a:r>
              <a:rPr lang="en-US" dirty="0"/>
              <a:t/>
            </a:r>
            <a:br>
              <a:rPr lang="en-US" dirty="0"/>
            </a:br>
            <a:r>
              <a:rPr lang="en-US" dirty="0"/>
              <a:t>Monitoring USDA foods @ Processors</a:t>
            </a:r>
          </a:p>
        </p:txBody>
      </p:sp>
    </p:spTree>
    <p:extLst>
      <p:ext uri="{BB962C8B-B14F-4D97-AF65-F5344CB8AC3E}">
        <p14:creationId xmlns:p14="http://schemas.microsoft.com/office/powerpoint/2010/main" val="159007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helps other areas</a:t>
            </a:r>
          </a:p>
        </p:txBody>
      </p:sp>
      <p:sp>
        <p:nvSpPr>
          <p:cNvPr id="3" name="Content Placeholder 2"/>
          <p:cNvSpPr>
            <a:spLocks noGrp="1"/>
          </p:cNvSpPr>
          <p:nvPr>
            <p:ph idx="1"/>
          </p:nvPr>
        </p:nvSpPr>
        <p:spPr>
          <a:xfrm>
            <a:off x="914400" y="2209800"/>
            <a:ext cx="7620000" cy="3047999"/>
          </a:xfrm>
        </p:spPr>
        <p:txBody>
          <a:bodyPr/>
          <a:lstStyle/>
          <a:p>
            <a:r>
              <a:rPr lang="en-US" dirty="0"/>
              <a:t>Prevents waste </a:t>
            </a:r>
          </a:p>
          <a:p>
            <a:r>
              <a:rPr lang="en-US" dirty="0"/>
              <a:t>Reduces customer dissatisfaction </a:t>
            </a:r>
          </a:p>
          <a:p>
            <a:r>
              <a:rPr lang="en-US" dirty="0"/>
              <a:t>Identifies potential customers </a:t>
            </a:r>
          </a:p>
          <a:p>
            <a:r>
              <a:rPr lang="en-US" dirty="0"/>
              <a:t>Helps set revenue goals </a:t>
            </a:r>
          </a:p>
          <a:p>
            <a:endParaRPr lang="en-US" dirty="0"/>
          </a:p>
        </p:txBody>
      </p:sp>
    </p:spTree>
    <p:extLst>
      <p:ext uri="{BB962C8B-B14F-4D97-AF65-F5344CB8AC3E}">
        <p14:creationId xmlns:p14="http://schemas.microsoft.com/office/powerpoint/2010/main" val="1903041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4" title="Colorful Hands Raised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1371600"/>
            <a:ext cx="4539574" cy="4267200"/>
          </a:xfrm>
        </p:spPr>
      </p:pic>
    </p:spTree>
    <p:extLst>
      <p:ext uri="{BB962C8B-B14F-4D97-AF65-F5344CB8AC3E}">
        <p14:creationId xmlns:p14="http://schemas.microsoft.com/office/powerpoint/2010/main" val="3940191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Non-Discrimination Statement</a:t>
            </a:r>
            <a:endParaRPr lang="en-US" dirty="0"/>
          </a:p>
        </p:txBody>
      </p:sp>
      <p:sp>
        <p:nvSpPr>
          <p:cNvPr id="3" name="Content Placeholder 2"/>
          <p:cNvSpPr>
            <a:spLocks noGrp="1"/>
          </p:cNvSpPr>
          <p:nvPr>
            <p:ph idx="1"/>
          </p:nvPr>
        </p:nvSpPr>
        <p:spPr>
          <a:xfrm>
            <a:off x="685800" y="1219200"/>
            <a:ext cx="8382000" cy="4724399"/>
          </a:xfrm>
        </p:spPr>
        <p:txBody>
          <a:bodyPr/>
          <a:lstStyle/>
          <a:p>
            <a:r>
              <a:rPr lang="en-US" altLang="en-US" sz="1150" dirty="0">
                <a:latin typeface="Arial" charset="0"/>
                <a:cs typeface="Arial"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To file a program complaint of discrimination, complete the USDA Program Discrimination Complaint Form, (AD-3027) found online at: </a:t>
            </a:r>
            <a:r>
              <a:rPr lang="en-US" altLang="en-US" sz="1150" dirty="0">
                <a:latin typeface="Arial" charset="0"/>
                <a:cs typeface="Arial" charset="0"/>
                <a:hlinkClick r:id="rId3"/>
              </a:rPr>
              <a:t>http://www.ascr.usda.gov/complaint_filing_cust.html</a:t>
            </a:r>
            <a:r>
              <a:rPr lang="en-US" altLang="en-US" sz="1150" dirty="0">
                <a:latin typeface="Arial" charset="0"/>
                <a:cs typeface="Arial" charset="0"/>
              </a:rPr>
              <a:t>, and at any USDA office, or write a letter addressed to USDA and provide in the letter all of the information requested in the form. To request a copy of the complaint form, call (866) 632-9992. </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Submit your completed form or letter to USDA by:</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(1) mail: U.S. Department of Agriculture</a:t>
            </a:r>
            <a:br>
              <a:rPr lang="en-US" altLang="en-US" sz="1150" dirty="0">
                <a:latin typeface="Arial" charset="0"/>
                <a:cs typeface="Arial" charset="0"/>
              </a:rPr>
            </a:br>
            <a:r>
              <a:rPr lang="en-US" altLang="en-US" sz="1150" dirty="0">
                <a:latin typeface="Arial" charset="0"/>
                <a:cs typeface="Arial" charset="0"/>
              </a:rPr>
              <a:t>Office of the Assistant Secretary for Civil Rights</a:t>
            </a:r>
            <a:br>
              <a:rPr lang="en-US" altLang="en-US" sz="1150" dirty="0">
                <a:latin typeface="Arial" charset="0"/>
                <a:cs typeface="Arial" charset="0"/>
              </a:rPr>
            </a:br>
            <a:r>
              <a:rPr lang="en-US" altLang="en-US" sz="1150" dirty="0">
                <a:latin typeface="Arial" charset="0"/>
                <a:cs typeface="Arial" charset="0"/>
              </a:rPr>
              <a:t>1400 Independence Avenue, SW</a:t>
            </a:r>
            <a:br>
              <a:rPr lang="en-US" altLang="en-US" sz="1150" dirty="0">
                <a:latin typeface="Arial" charset="0"/>
                <a:cs typeface="Arial" charset="0"/>
              </a:rPr>
            </a:br>
            <a:r>
              <a:rPr lang="en-US" altLang="en-US" sz="1150" dirty="0">
                <a:latin typeface="Arial" charset="0"/>
                <a:cs typeface="Arial" charset="0"/>
              </a:rPr>
              <a:t>Washington, D.C. 20250-9410;</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(2) fax: (202) 690-7442; or</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(3) email: </a:t>
            </a:r>
            <a:r>
              <a:rPr lang="en-US" altLang="en-US" sz="1150" dirty="0">
                <a:latin typeface="Arial" charset="0"/>
                <a:cs typeface="Arial" charset="0"/>
                <a:hlinkClick r:id="rId4"/>
              </a:rPr>
              <a:t>program.intake@usda.gov</a:t>
            </a:r>
            <a:r>
              <a:rPr lang="en-US" altLang="en-US" sz="1150" dirty="0">
                <a:latin typeface="Arial" charset="0"/>
                <a:cs typeface="Arial" charset="0"/>
              </a:rPr>
              <a:t> </a:t>
            </a:r>
            <a:br>
              <a:rPr lang="en-US" altLang="en-US" sz="1150" dirty="0">
                <a:latin typeface="Arial" charset="0"/>
                <a:cs typeface="Arial" charset="0"/>
              </a:rPr>
            </a:br>
            <a:r>
              <a:rPr lang="en-US" altLang="en-US" sz="1150" dirty="0">
                <a:latin typeface="Arial" charset="0"/>
                <a:cs typeface="Arial" charset="0"/>
              </a:rPr>
              <a:t/>
            </a:r>
            <a:br>
              <a:rPr lang="en-US" altLang="en-US" sz="1150" dirty="0">
                <a:latin typeface="Arial" charset="0"/>
                <a:cs typeface="Arial" charset="0"/>
              </a:rPr>
            </a:br>
            <a:r>
              <a:rPr lang="en-US" altLang="en-US" sz="1150" dirty="0">
                <a:latin typeface="Arial" charset="0"/>
                <a:cs typeface="Arial" charset="0"/>
              </a:rPr>
              <a:t>This institution is an equal opportunity provider.</a:t>
            </a:r>
            <a:r>
              <a:rPr lang="en-US" altLang="en-US" sz="1150" dirty="0"/>
              <a:t/>
            </a:r>
            <a:br>
              <a:rPr lang="en-US" altLang="en-US" sz="1150" dirty="0"/>
            </a:br>
            <a:endParaRPr lang="en-US" sz="1150" dirty="0"/>
          </a:p>
        </p:txBody>
      </p:sp>
    </p:spTree>
    <p:extLst>
      <p:ext uri="{BB962C8B-B14F-4D97-AF65-F5344CB8AC3E}">
        <p14:creationId xmlns:p14="http://schemas.microsoft.com/office/powerpoint/2010/main" val="2127848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00200"/>
            <a:ext cx="7848600" cy="4267199"/>
          </a:xfrm>
        </p:spPr>
        <p:txBody>
          <a:bodyPr/>
          <a:lstStyle/>
          <a:p>
            <a:r>
              <a:rPr lang="en-US" dirty="0"/>
              <a:t>The importance of forecasting to the supply chain and cost effective procurement</a:t>
            </a:r>
          </a:p>
          <a:p>
            <a:r>
              <a:rPr lang="en-US" dirty="0"/>
              <a:t>Existing tools for forecasting</a:t>
            </a:r>
          </a:p>
          <a:p>
            <a:r>
              <a:rPr lang="en-US" dirty="0"/>
              <a:t>Promoting good supply chain management, procurement and forecasting</a:t>
            </a:r>
          </a:p>
          <a:p>
            <a:endParaRPr lang="en-US" dirty="0"/>
          </a:p>
        </p:txBody>
      </p:sp>
      <p:sp>
        <p:nvSpPr>
          <p:cNvPr id="4" name="Title 1"/>
          <p:cNvSpPr>
            <a:spLocks noGrp="1"/>
          </p:cNvSpPr>
          <p:nvPr>
            <p:ph type="title"/>
          </p:nvPr>
        </p:nvSpPr>
        <p:spPr>
          <a:xfrm>
            <a:off x="838200" y="274638"/>
            <a:ext cx="8229600" cy="1143000"/>
          </a:xfrm>
        </p:spPr>
        <p:txBody>
          <a:bodyPr/>
          <a:lstStyle/>
          <a:p>
            <a:r>
              <a:rPr lang="en-US" dirty="0" smtClean="0"/>
              <a:t>In this Training</a:t>
            </a:r>
            <a:endParaRPr lang="en-US" dirty="0"/>
          </a:p>
        </p:txBody>
      </p:sp>
    </p:spTree>
    <p:extLst>
      <p:ext uri="{BB962C8B-B14F-4D97-AF65-F5344CB8AC3E}">
        <p14:creationId xmlns:p14="http://schemas.microsoft.com/office/powerpoint/2010/main" val="190484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168" y="1417638"/>
            <a:ext cx="8229600" cy="3733799"/>
          </a:xfrm>
        </p:spPr>
        <p:txBody>
          <a:bodyPr/>
          <a:lstStyle/>
          <a:p>
            <a:r>
              <a:rPr lang="en-US" dirty="0"/>
              <a:t>Forecasting is the process of analyzing current and historical data to determine future trends. </a:t>
            </a:r>
          </a:p>
          <a:p>
            <a:pPr lvl="1"/>
            <a:r>
              <a:rPr lang="en-US" dirty="0"/>
              <a:t>Predicting and estimating for the coming year</a:t>
            </a:r>
          </a:p>
          <a:p>
            <a:pPr lvl="1"/>
            <a:r>
              <a:rPr lang="en-US" dirty="0"/>
              <a:t>Assessing needs by reviewing current procurement activities. </a:t>
            </a:r>
          </a:p>
          <a:p>
            <a:endParaRPr lang="en-US" dirty="0"/>
          </a:p>
        </p:txBody>
      </p:sp>
      <p:pic>
        <p:nvPicPr>
          <p:cNvPr id="5" name="Picture 4" title="blocks as bar graph and pie ch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6133" y="4114800"/>
            <a:ext cx="2938267" cy="2203700"/>
          </a:xfrm>
          <a:prstGeom prst="rect">
            <a:avLst/>
          </a:prstGeom>
        </p:spPr>
      </p:pic>
      <p:sp>
        <p:nvSpPr>
          <p:cNvPr id="2" name="Title 1"/>
          <p:cNvSpPr>
            <a:spLocks noGrp="1"/>
          </p:cNvSpPr>
          <p:nvPr>
            <p:ph type="title"/>
          </p:nvPr>
        </p:nvSpPr>
        <p:spPr/>
        <p:txBody>
          <a:bodyPr/>
          <a:lstStyle/>
          <a:p>
            <a:r>
              <a:rPr lang="en-US" dirty="0" smtClean="0"/>
              <a:t>What is Forecasting?</a:t>
            </a:r>
            <a:endParaRPr lang="en-US" dirty="0"/>
          </a:p>
        </p:txBody>
      </p:sp>
    </p:spTree>
    <p:extLst>
      <p:ext uri="{BB962C8B-B14F-4D97-AF65-F5344CB8AC3E}">
        <p14:creationId xmlns:p14="http://schemas.microsoft.com/office/powerpoint/2010/main" val="67781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title="Good procurement word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6324600" cy="451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Procurement Guidance</a:t>
            </a:r>
            <a:endParaRPr lang="en-US" dirty="0"/>
          </a:p>
        </p:txBody>
      </p:sp>
    </p:spTree>
    <p:extLst>
      <p:ext uri="{BB962C8B-B14F-4D97-AF65-F5344CB8AC3E}">
        <p14:creationId xmlns:p14="http://schemas.microsoft.com/office/powerpoint/2010/main" val="425316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benefits of forecasting?</a:t>
            </a:r>
          </a:p>
        </p:txBody>
      </p:sp>
      <p:sp>
        <p:nvSpPr>
          <p:cNvPr id="3" name="Content Placeholder 2"/>
          <p:cNvSpPr>
            <a:spLocks noGrp="1"/>
          </p:cNvSpPr>
          <p:nvPr>
            <p:ph idx="1"/>
          </p:nvPr>
        </p:nvSpPr>
        <p:spPr>
          <a:xfrm>
            <a:off x="1295400" y="2057400"/>
            <a:ext cx="6248400" cy="3200399"/>
          </a:xfrm>
        </p:spPr>
        <p:txBody>
          <a:bodyPr/>
          <a:lstStyle/>
          <a:p>
            <a:r>
              <a:rPr lang="en-US" dirty="0"/>
              <a:t>Cost savings are realized </a:t>
            </a:r>
          </a:p>
          <a:p>
            <a:r>
              <a:rPr lang="en-US" dirty="0"/>
              <a:t>Ensures steady supply</a:t>
            </a:r>
          </a:p>
          <a:p>
            <a:r>
              <a:rPr lang="en-US" dirty="0"/>
              <a:t>Just in time inventory </a:t>
            </a:r>
          </a:p>
          <a:p>
            <a:r>
              <a:rPr lang="en-US" dirty="0"/>
              <a:t>No excess inventory</a:t>
            </a:r>
          </a:p>
          <a:p>
            <a:pPr lvl="1"/>
            <a:r>
              <a:rPr lang="en-US" dirty="0"/>
              <a:t>Cost of capital decreases</a:t>
            </a:r>
          </a:p>
          <a:p>
            <a:endParaRPr lang="en-US" dirty="0"/>
          </a:p>
        </p:txBody>
      </p:sp>
    </p:spTree>
    <p:extLst>
      <p:ext uri="{BB962C8B-B14F-4D97-AF65-F5344CB8AC3E}">
        <p14:creationId xmlns:p14="http://schemas.microsoft.com/office/powerpoint/2010/main" val="110426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74638"/>
            <a:ext cx="8229600" cy="1477962"/>
          </a:xfrm>
        </p:spPr>
        <p:txBody>
          <a:bodyPr/>
          <a:lstStyle/>
          <a:p>
            <a:r>
              <a:rPr lang="en-US" dirty="0"/>
              <a:t/>
            </a:r>
            <a:br>
              <a:rPr lang="en-US" dirty="0"/>
            </a:br>
            <a:r>
              <a:rPr lang="en-US" dirty="0" smtClean="0"/>
              <a:t>What are the benefits of forecasting cont.?</a:t>
            </a:r>
            <a:endParaRPr lang="en-US" dirty="0"/>
          </a:p>
        </p:txBody>
      </p:sp>
      <p:pic>
        <p:nvPicPr>
          <p:cNvPr id="5" name="Picture 2" title="graph of forecasting vs estimat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2362200"/>
            <a:ext cx="7772400" cy="2740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32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752600"/>
            <a:ext cx="7391400" cy="4419600"/>
          </a:xfrm>
        </p:spPr>
        <p:txBody>
          <a:bodyPr/>
          <a:lstStyle/>
          <a:p>
            <a:r>
              <a:rPr lang="en-US" dirty="0"/>
              <a:t>Utilize cycle menus</a:t>
            </a:r>
          </a:p>
          <a:p>
            <a:r>
              <a:rPr lang="en-US" dirty="0"/>
              <a:t>Forecast items accurately</a:t>
            </a:r>
          </a:p>
          <a:p>
            <a:r>
              <a:rPr lang="en-US" dirty="0"/>
              <a:t>Review data</a:t>
            </a:r>
          </a:p>
          <a:p>
            <a:pPr lvl="1"/>
            <a:r>
              <a:rPr lang="en-US" dirty="0"/>
              <a:t>ADP</a:t>
            </a:r>
          </a:p>
          <a:p>
            <a:pPr lvl="1"/>
            <a:r>
              <a:rPr lang="en-US" dirty="0"/>
              <a:t>Production records</a:t>
            </a:r>
          </a:p>
          <a:p>
            <a:pPr lvl="1"/>
            <a:r>
              <a:rPr lang="en-US" dirty="0"/>
              <a:t>Distributor velocity reports</a:t>
            </a:r>
          </a:p>
          <a:p>
            <a:pPr lvl="1"/>
            <a:r>
              <a:rPr lang="en-US" dirty="0"/>
              <a:t>Record of the current inventory</a:t>
            </a:r>
          </a:p>
          <a:p>
            <a:r>
              <a:rPr lang="en-US" dirty="0"/>
              <a:t>Conduct surveys or taste panels</a:t>
            </a:r>
          </a:p>
          <a:p>
            <a:endParaRPr lang="en-US" dirty="0"/>
          </a:p>
        </p:txBody>
      </p:sp>
      <p:sp>
        <p:nvSpPr>
          <p:cNvPr id="4" name="Title 1"/>
          <p:cNvSpPr>
            <a:spLocks noGrp="1"/>
          </p:cNvSpPr>
          <p:nvPr>
            <p:ph type="title"/>
          </p:nvPr>
        </p:nvSpPr>
        <p:spPr>
          <a:xfrm>
            <a:off x="838200" y="152400"/>
            <a:ext cx="8229600" cy="1371600"/>
          </a:xfrm>
        </p:spPr>
        <p:txBody>
          <a:bodyPr/>
          <a:lstStyle/>
          <a:p>
            <a:r>
              <a:rPr lang="en-US" dirty="0"/>
              <a:t/>
            </a:r>
            <a:br>
              <a:rPr lang="en-US" dirty="0"/>
            </a:br>
            <a:r>
              <a:rPr lang="en-US" dirty="0"/>
              <a:t>“Procurement in the </a:t>
            </a:r>
            <a:r>
              <a:rPr lang="en-US" dirty="0" smtClean="0"/>
              <a:t>21</a:t>
            </a:r>
            <a:r>
              <a:rPr lang="en-US" baseline="30000" dirty="0" smtClean="0"/>
              <a:t>st</a:t>
            </a:r>
            <a:r>
              <a:rPr lang="en-US" dirty="0" smtClean="0"/>
              <a:t> Century” manual- forecasting </a:t>
            </a:r>
            <a:r>
              <a:rPr lang="en-US" dirty="0"/>
              <a:t>b</a:t>
            </a:r>
            <a:r>
              <a:rPr lang="en-US" dirty="0" smtClean="0"/>
              <a:t>est </a:t>
            </a:r>
            <a:r>
              <a:rPr lang="en-US" dirty="0"/>
              <a:t>p</a:t>
            </a:r>
            <a:r>
              <a:rPr lang="en-US" dirty="0" smtClean="0"/>
              <a:t>ractices</a:t>
            </a:r>
            <a:endParaRPr lang="en-US" dirty="0"/>
          </a:p>
        </p:txBody>
      </p:sp>
    </p:spTree>
    <p:extLst>
      <p:ext uri="{BB962C8B-B14F-4D97-AF65-F5344CB8AC3E}">
        <p14:creationId xmlns:p14="http://schemas.microsoft.com/office/powerpoint/2010/main" val="128178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3680"/>
            <a:ext cx="7877175" cy="3138320"/>
          </a:xfrm>
        </p:spPr>
        <p:txBody>
          <a:bodyPr/>
          <a:lstStyle/>
          <a:p>
            <a:r>
              <a:rPr lang="en-US" dirty="0" smtClean="0"/>
              <a:t>Which USDA Foods are good for me?</a:t>
            </a:r>
            <a:endParaRPr lang="en-US" dirty="0"/>
          </a:p>
          <a:p>
            <a:pPr lvl="1"/>
            <a:r>
              <a:rPr lang="en-US" dirty="0"/>
              <a:t>Direct Delivery?</a:t>
            </a:r>
          </a:p>
          <a:p>
            <a:pPr lvl="1"/>
            <a:r>
              <a:rPr lang="en-US" dirty="0"/>
              <a:t>Diversion/Processing?</a:t>
            </a:r>
          </a:p>
          <a:p>
            <a:pPr lvl="1"/>
            <a:r>
              <a:rPr lang="en-US" dirty="0"/>
              <a:t>DoD Fresh?</a:t>
            </a:r>
          </a:p>
          <a:p>
            <a:endParaRPr lang="en-US" dirty="0"/>
          </a:p>
        </p:txBody>
      </p:sp>
      <p:pic>
        <p:nvPicPr>
          <p:cNvPr id="2" name="Picture 1" title="three girls eating lunc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307012"/>
            <a:ext cx="3954880" cy="2636587"/>
          </a:xfrm>
          <a:prstGeom prst="rect">
            <a:avLst/>
          </a:prstGeom>
        </p:spPr>
      </p:pic>
      <p:sp>
        <p:nvSpPr>
          <p:cNvPr id="4" name="Title 1"/>
          <p:cNvSpPr>
            <a:spLocks noGrp="1"/>
          </p:cNvSpPr>
          <p:nvPr>
            <p:ph type="title"/>
          </p:nvPr>
        </p:nvSpPr>
        <p:spPr/>
        <p:txBody>
          <a:bodyPr/>
          <a:lstStyle/>
          <a:p>
            <a:r>
              <a:rPr lang="en-US" dirty="0" smtClean="0"/>
              <a:t>Forecasting best practices cont. </a:t>
            </a:r>
            <a:endParaRPr lang="en-US" dirty="0"/>
          </a:p>
        </p:txBody>
      </p:sp>
    </p:spTree>
    <p:extLst>
      <p:ext uri="{BB962C8B-B14F-4D97-AF65-F5344CB8AC3E}">
        <p14:creationId xmlns:p14="http://schemas.microsoft.com/office/powerpoint/2010/main" val="36975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2438400"/>
            <a:ext cx="8229600" cy="3276600"/>
          </a:xfrm>
        </p:spPr>
        <p:txBody>
          <a:bodyPr/>
          <a:lstStyle/>
          <a:p>
            <a:r>
              <a:rPr lang="en-US" dirty="0"/>
              <a:t>Calculate the amount of product to purchases and number of servings prepared</a:t>
            </a:r>
          </a:p>
          <a:p>
            <a:pPr lvl="1"/>
            <a:r>
              <a:rPr lang="en-US" dirty="0" smtClean="0">
                <a:hlinkClick r:id="rId3"/>
              </a:rPr>
              <a:t>Food Buying Guide</a:t>
            </a:r>
            <a:r>
              <a:rPr lang="en-US" dirty="0" smtClean="0"/>
              <a:t> for </a:t>
            </a:r>
            <a:r>
              <a:rPr lang="en-US" dirty="0"/>
              <a:t>a calculator</a:t>
            </a:r>
          </a:p>
          <a:p>
            <a:r>
              <a:rPr lang="en-US" dirty="0"/>
              <a:t>Complete </a:t>
            </a:r>
            <a:r>
              <a:rPr lang="en-US" dirty="0" smtClean="0"/>
              <a:t>a </a:t>
            </a:r>
            <a:r>
              <a:rPr lang="en-US" dirty="0"/>
              <a:t>electronic monthly grid with estimates</a:t>
            </a:r>
          </a:p>
          <a:p>
            <a:endParaRPr lang="en-US" dirty="0"/>
          </a:p>
        </p:txBody>
      </p:sp>
      <p:sp>
        <p:nvSpPr>
          <p:cNvPr id="4" name="Title 1"/>
          <p:cNvSpPr>
            <a:spLocks noGrp="1"/>
          </p:cNvSpPr>
          <p:nvPr>
            <p:ph type="title"/>
          </p:nvPr>
        </p:nvSpPr>
        <p:spPr>
          <a:xfrm>
            <a:off x="914400" y="152400"/>
            <a:ext cx="8229600" cy="1600200"/>
          </a:xfrm>
        </p:spPr>
        <p:txBody>
          <a:bodyPr/>
          <a:lstStyle/>
          <a:p>
            <a:r>
              <a:rPr lang="en-US" dirty="0"/>
              <a:t/>
            </a:r>
            <a:br>
              <a:rPr lang="en-US" dirty="0"/>
            </a:br>
            <a:r>
              <a:rPr lang="en-US" dirty="0"/>
              <a:t>Forecasting </a:t>
            </a:r>
            <a:r>
              <a:rPr lang="en-US" dirty="0" smtClean="0"/>
              <a:t>good </a:t>
            </a:r>
            <a:r>
              <a:rPr lang="en-US" dirty="0"/>
              <a:t>p</a:t>
            </a:r>
            <a:r>
              <a:rPr lang="en-US" dirty="0" smtClean="0"/>
              <a:t>ractices continued…do </a:t>
            </a:r>
            <a:r>
              <a:rPr lang="en-US" dirty="0"/>
              <a:t>the math!!!</a:t>
            </a:r>
          </a:p>
        </p:txBody>
      </p:sp>
    </p:spTree>
    <p:extLst>
      <p:ext uri="{BB962C8B-B14F-4D97-AF65-F5344CB8AC3E}">
        <p14:creationId xmlns:p14="http://schemas.microsoft.com/office/powerpoint/2010/main" val="297998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de-template_2017">
  <a:themeElements>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895D7B4FD22A4A9C390F7B0E997D3F" ma:contentTypeVersion="7" ma:contentTypeDescription="Create a new document." ma:contentTypeScope="" ma:versionID="78d7bd49f711d3aa5cbb090d4a7360d0">
  <xsd:schema xmlns:xsd="http://www.w3.org/2001/XMLSchema" xmlns:xs="http://www.w3.org/2001/XMLSchema" xmlns:p="http://schemas.microsoft.com/office/2006/metadata/properties" xmlns:ns1="http://schemas.microsoft.com/sharepoint/v3" xmlns:ns2="365df3b4-2938-4962-8750-b3f089551ef3" xmlns:ns3="54031767-dd6d-417c-ab73-583408f47564" targetNamespace="http://schemas.microsoft.com/office/2006/metadata/properties" ma:root="true" ma:fieldsID="588d825b507c8e642fe3917ef671a92c" ns1:_="" ns2:_="" ns3:_="">
    <xsd:import namespace="http://schemas.microsoft.com/sharepoint/v3"/>
    <xsd:import namespace="365df3b4-2938-4962-8750-b3f089551ef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5df3b4-2938-4962-8750-b3f089551ef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365df3b4-2938-4962-8750-b3f089551ef3" xsi:nil="true"/>
    <Remediation_x0020_Date xmlns="365df3b4-2938-4962-8750-b3f089551ef3">2017-10-05T07:00:00+00:00</Remediation_x0020_Date>
    <Priority xmlns="365df3b4-2938-4962-8750-b3f089551ef3">New</Priority>
  </documentManagement>
</p:properties>
</file>

<file path=customXml/itemProps1.xml><?xml version="1.0" encoding="utf-8"?>
<ds:datastoreItem xmlns:ds="http://schemas.openxmlformats.org/officeDocument/2006/customXml" ds:itemID="{A3C9DA9A-4420-4068-A3DD-B9338771F04F}"/>
</file>

<file path=customXml/itemProps2.xml><?xml version="1.0" encoding="utf-8"?>
<ds:datastoreItem xmlns:ds="http://schemas.openxmlformats.org/officeDocument/2006/customXml" ds:itemID="{70471825-AC46-43A6-A337-75F6802BB4FE}"/>
</file>

<file path=customXml/itemProps3.xml><?xml version="1.0" encoding="utf-8"?>
<ds:datastoreItem xmlns:ds="http://schemas.openxmlformats.org/officeDocument/2006/customXml" ds:itemID="{FF9660B4-D316-4E4E-910B-D5D5BA0B02ED}"/>
</file>

<file path=docProps/app.xml><?xml version="1.0" encoding="utf-8"?>
<Properties xmlns="http://schemas.openxmlformats.org/officeDocument/2006/extended-properties" xmlns:vt="http://schemas.openxmlformats.org/officeDocument/2006/docPropsVTypes">
  <Template>ode-template_2017</Template>
  <TotalTime>454</TotalTime>
  <Words>1643</Words>
  <Application>Microsoft Office PowerPoint</Application>
  <PresentationFormat>On-screen Show (4:3)</PresentationFormat>
  <Paragraphs>147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Bookman Old Style</vt:lpstr>
      <vt:lpstr>Calibri</vt:lpstr>
      <vt:lpstr>ode-template_2017</vt:lpstr>
      <vt:lpstr>Planning and Forecasting  USDA Foods</vt:lpstr>
      <vt:lpstr>In this Training</vt:lpstr>
      <vt:lpstr>What is Forecasting?</vt:lpstr>
      <vt:lpstr>Procurement Guidance</vt:lpstr>
      <vt:lpstr>What are the benefits of forecasting?</vt:lpstr>
      <vt:lpstr> What are the benefits of forecasting cont.?</vt:lpstr>
      <vt:lpstr> “Procurement in the 21st Century” manual- forecasting best practices</vt:lpstr>
      <vt:lpstr>Forecasting best practices cont. </vt:lpstr>
      <vt:lpstr> Forecasting good practices continued…do the math!!!</vt:lpstr>
      <vt:lpstr>Food Buying Guide calculator</vt:lpstr>
      <vt:lpstr>Sample forecast grid</vt:lpstr>
      <vt:lpstr>USDA Foods calculator</vt:lpstr>
      <vt:lpstr>Forecasting flowchart example</vt:lpstr>
      <vt:lpstr>Order planners</vt:lpstr>
      <vt:lpstr> Monitoring &amp; adjust </vt:lpstr>
      <vt:lpstr> Monitoring USDA foods @ Processors</vt:lpstr>
      <vt:lpstr>Forecasting helps other areas</vt:lpstr>
      <vt:lpstr>Questions?</vt:lpstr>
      <vt:lpstr>Non-Discrimination Statement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and Forecasting USDA Foods</dc:title>
  <dc:creator>FACHA Chris - ODE</dc:creator>
  <cp:lastModifiedBy>ENGLISH Sarah - ODE</cp:lastModifiedBy>
  <cp:revision>24</cp:revision>
  <dcterms:created xsi:type="dcterms:W3CDTF">2017-08-07T22:59:23Z</dcterms:created>
  <dcterms:modified xsi:type="dcterms:W3CDTF">2017-10-05T14:51:09Z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0x01010046895D7B4FD22A4A9C390F7B0E997D3F</vt:lpwstr>
  </property>
</Properties>
</file>