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s/slide10.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6.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ppt/tags/tag4.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14.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15.xml" ContentType="application/vnd.openxmlformats-officedocument.presentationml.tags+xml"/>
  <Override PartName="/ppt/tags/tag25.xml" ContentType="application/vnd.openxmlformats-officedocument.presentationml.tags+xml"/>
  <Override PartName="/ppt/tags/tag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ppt/tags/tag24.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530" r:id="rId2"/>
    <p:sldId id="529" r:id="rId3"/>
    <p:sldId id="491" r:id="rId4"/>
    <p:sldId id="309" r:id="rId5"/>
    <p:sldId id="308" r:id="rId6"/>
    <p:sldId id="310" r:id="rId7"/>
    <p:sldId id="311" r:id="rId8"/>
    <p:sldId id="554" r:id="rId9"/>
    <p:sldId id="555" r:id="rId10"/>
    <p:sldId id="556" r:id="rId11"/>
    <p:sldId id="553" r:id="rId12"/>
    <p:sldId id="331" r:id="rId13"/>
    <p:sldId id="312" r:id="rId14"/>
    <p:sldId id="317" r:id="rId15"/>
    <p:sldId id="319" r:id="rId16"/>
    <p:sldId id="318" r:id="rId17"/>
    <p:sldId id="321" r:id="rId18"/>
    <p:sldId id="258" r:id="rId19"/>
    <p:sldId id="328" r:id="rId20"/>
    <p:sldId id="392" r:id="rId21"/>
    <p:sldId id="325" r:id="rId22"/>
    <p:sldId id="304" r:id="rId23"/>
    <p:sldId id="326" r:id="rId24"/>
    <p:sldId id="323" r:id="rId25"/>
    <p:sldId id="327" r:id="rId26"/>
    <p:sldId id="324" r:id="rId27"/>
    <p:sldId id="260" r:id="rId28"/>
    <p:sldId id="296" r:id="rId29"/>
    <p:sldId id="297" r:id="rId30"/>
    <p:sldId id="298" r:id="rId31"/>
    <p:sldId id="299" r:id="rId32"/>
    <p:sldId id="301" r:id="rId33"/>
    <p:sldId id="329" r:id="rId34"/>
    <p:sldId id="552" r:id="rId35"/>
  </p:sldIdLst>
  <p:sldSz cx="9144000" cy="6858000" type="screen4x3"/>
  <p:notesSz cx="7010400" cy="9296400"/>
  <p:custDataLst>
    <p:tags r:id="rId37"/>
  </p:custDataLst>
  <p:defaultTex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84" autoAdjust="0"/>
    <p:restoredTop sz="73010" autoAdjust="0"/>
  </p:normalViewPr>
  <p:slideViewPr>
    <p:cSldViewPr>
      <p:cViewPr varScale="1">
        <p:scale>
          <a:sx n="84" d="100"/>
          <a:sy n="84" d="100"/>
        </p:scale>
        <p:origin x="2016" y="84"/>
      </p:cViewPr>
      <p:guideLst>
        <p:guide orient="horz" pos="2160"/>
        <p:guide pos="2880"/>
      </p:guideLst>
    </p:cSldViewPr>
  </p:slideViewPr>
  <p:outlineViewPr>
    <p:cViewPr>
      <p:scale>
        <a:sx n="33" d="100"/>
        <a:sy n="33" d="100"/>
      </p:scale>
      <p:origin x="0" y="852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650" tIns="45825" rIns="91650" bIns="45825" rtlCol="0"/>
          <a:lstStyle>
            <a:lvl1pPr algn="l">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650" tIns="45825" rIns="91650" bIns="45825" rtlCol="0"/>
          <a:lstStyle>
            <a:lvl1pPr algn="r">
              <a:defRPr sz="1200">
                <a:latin typeface="Arial" charset="0"/>
                <a:cs typeface="+mn-cs"/>
              </a:defRPr>
            </a:lvl1pPr>
          </a:lstStyle>
          <a:p>
            <a:pPr>
              <a:defRPr/>
            </a:pPr>
            <a:fld id="{946BA482-97C5-4701-B19F-0DB12C551A6A}" type="datetimeFigureOut">
              <a:rPr lang="en-US"/>
              <a:pPr>
                <a:defRPr/>
              </a:pPr>
              <a:t>2/2/2021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650" tIns="45825" rIns="91650" bIns="45825"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650" tIns="45825" rIns="91650" bIns="4582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650" tIns="45825" rIns="91650" bIns="45825" rtlCol="0" anchor="b"/>
          <a:lstStyle>
            <a:lvl1pPr algn="l">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650" tIns="45825" rIns="91650" bIns="45825" numCol="1" anchor="b" anchorCtr="0" compatLnSpc="1">
            <a:prstTxWarp prst="textNoShape">
              <a:avLst/>
            </a:prstTxWarp>
          </a:bodyPr>
          <a:lstStyle>
            <a:lvl1pPr algn="r">
              <a:defRPr sz="1200"/>
            </a:lvl1pPr>
          </a:lstStyle>
          <a:p>
            <a:fld id="{431204F9-655A-4A27-958F-C21D4850B7C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Welcome to the Oregon Dept. of Education training on how to set-up your Web-Based-Supply-Chain-Management (WBSCM) user account for access to the USDA Foods ordering system.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CEDE4670-EECA-4C2B-8E77-97494B161D0B}" type="slidenum">
              <a:rPr lang="en-US" altLang="en-US" sz="1200"/>
              <a:pP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Your</a:t>
            </a:r>
            <a:r>
              <a:rPr lang="en-US" altLang="en-US" baseline="0" dirty="0" smtClean="0"/>
              <a:t> second email is going from DoNotReply.iCAM@ocio.usda.gov and have another link to continue your registration.  Click continue registration.</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064C364-DD36-4A3A-BF8A-C68FD2FF721A}" type="slidenum">
              <a:rPr lang="en-US" altLang="en-US" sz="1200"/>
              <a:pPr eaLnBrk="1" hangingPunct="1"/>
              <a:t>10</a:t>
            </a:fld>
            <a:endParaRPr lang="en-US" altLang="en-US" sz="1200"/>
          </a:p>
        </p:txBody>
      </p:sp>
    </p:spTree>
    <p:extLst>
      <p:ext uri="{BB962C8B-B14F-4D97-AF65-F5344CB8AC3E}">
        <p14:creationId xmlns:p14="http://schemas.microsoft.com/office/powerpoint/2010/main" val="344033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Enter your name and it</a:t>
            </a:r>
            <a:r>
              <a:rPr lang="en-US" altLang="en-US" baseline="0" dirty="0" smtClean="0"/>
              <a:t> will tell you your User ID is your email address.</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064C364-DD36-4A3A-BF8A-C68FD2FF721A}" type="slidenum">
              <a:rPr lang="en-US" altLang="en-US" sz="1200"/>
              <a:pPr eaLnBrk="1" hangingPunct="1"/>
              <a:t>11</a:t>
            </a:fld>
            <a:endParaRPr lang="en-US" altLang="en-US" sz="1200"/>
          </a:p>
        </p:txBody>
      </p:sp>
    </p:spTree>
    <p:extLst>
      <p:ext uri="{BB962C8B-B14F-4D97-AF65-F5344CB8AC3E}">
        <p14:creationId xmlns:p14="http://schemas.microsoft.com/office/powerpoint/2010/main" val="16534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81100" y="696913"/>
            <a:ext cx="4649788" cy="3487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826" bIns="45826"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Before we proceed to create level 1 customer account link, there are password requirements you must be aware of before creating your new password. The bullets on this slide outline the password requirements. The Oregon Dept. of Education has made the requirements easier for you by providing the first 7 characters of this password. You then can add at least 5 characters of your own choosing. </a:t>
            </a:r>
          </a:p>
        </p:txBody>
      </p:sp>
      <p:sp>
        <p:nvSpPr>
          <p:cNvPr id="50180" name="Slide Number Placeholder 3"/>
          <p:cNvSpPr txBox="1">
            <a:spLocks noGrp="1"/>
          </p:cNvSpPr>
          <p:nvPr/>
        </p:nvSpPr>
        <p:spPr bwMode="auto">
          <a:xfrm>
            <a:off x="3973513" y="8829675"/>
            <a:ext cx="3036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6" rIns="91650" bIns="4582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CD3359E-B0C4-4DC2-ACA6-FF9584CAC669}" type="slidenum">
              <a:rPr lang="en-US" altLang="en-US" sz="1800">
                <a:latin typeface="Arial Narrow" panose="020B0606020202030204" pitchFamily="34" charset="0"/>
              </a:rPr>
              <a:pPr algn="r" eaLnBrk="1" hangingPunct="1">
                <a:spcBef>
                  <a:spcPct val="0"/>
                </a:spcBef>
              </a:pPr>
              <a:t>12</a:t>
            </a:fld>
            <a:endParaRPr lang="en-US" altLang="en-US" sz="1800">
              <a:latin typeface="Arial Narrow" panose="020B0606020202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If</a:t>
            </a:r>
            <a:r>
              <a:rPr lang="en-US" altLang="en-US" baseline="0" dirty="0" smtClean="0"/>
              <a:t> you use the beginning of the password from the slide below, you can add anything to be the last 5 digits.  Submit and you will get a message telling you about a confirmation email coming.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3995D0AE-C4D5-4DCD-BE22-1A395F650ABD}" type="slidenum">
              <a:rPr lang="en-US" altLang="en-US" sz="1200"/>
              <a:pPr eaLnBrk="1" hangingPunct="1"/>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Go back to the original WBSCM e-mail and this time click on the link in step #2.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1D0A0FD1-66AD-4149-82CA-D09903BF26D0}" type="slidenum">
              <a:rPr lang="en-US" altLang="en-US" sz="1200"/>
              <a:pPr eaLnBrk="1" hangingPunct="1"/>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Use the user ID (email address) and password that you set-up when creating your </a:t>
            </a:r>
            <a:r>
              <a:rPr lang="en-US" altLang="en-US" dirty="0" err="1" smtClean="0"/>
              <a:t>eAuthentication</a:t>
            </a:r>
            <a:r>
              <a:rPr lang="en-US" altLang="en-US" dirty="0" smtClean="0"/>
              <a:t> account. They must be the same or it won’t work.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A5350A6C-2776-4436-832C-999F9084C0C1}" type="slidenum">
              <a:rPr lang="en-US" altLang="en-US" sz="1200"/>
              <a:pPr eaLnBrk="1" hangingPunct="1"/>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an official U.S. government system so read the bullets and then click “Accept</a:t>
            </a:r>
            <a:r>
              <a:rPr lang="en-US" altLang="en-US" baseline="0" dirty="0" smtClean="0"/>
              <a:t>” then submit.</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7DE3DD08-D67B-4F0A-B5A6-D364D58A877B}" type="slidenum">
              <a:rPr lang="en-US" altLang="en-US" sz="1200"/>
              <a:pPr eaLnBrk="1" hangingPunct="1"/>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Congratulations! You made it into WBSCM. You should see a</a:t>
            </a:r>
            <a:r>
              <a:rPr lang="en-US" altLang="en-US" baseline="0" dirty="0" smtClean="0"/>
              <a:t> screen similar to the one displayed.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9575D578-D100-4B53-A45E-580209F0E5ED}" type="slidenum">
              <a:rPr lang="en-US" altLang="en-US" sz="1200"/>
              <a:pPr eaLnBrk="1" hangingPunct="1"/>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WBSCM home page. You will see your name, announcements and a log off link for when you are done.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67FA84A3-7F07-49D6-88E4-808A7B1ABCF9}" type="slidenum">
              <a:rPr lang="en-US" altLang="en-US" sz="1200"/>
              <a:pPr eaLnBrk="1" hangingPunct="1"/>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Palatino Linotype" panose="02040502050505030304" pitchFamily="18" charset="0"/>
              </a:rPr>
              <a:t>There are 5 tabs at the top of the WBSCM page – Home, Operations, Admin, Reports, and Help.  </a:t>
            </a:r>
          </a:p>
          <a:p>
            <a:pPr eaLnBrk="1" hangingPunct="1">
              <a:spcBef>
                <a:spcPct val="0"/>
              </a:spcBef>
            </a:pPr>
            <a:r>
              <a:rPr lang="en-US" altLang="en-US" dirty="0" smtClean="0">
                <a:latin typeface="Palatino Linotype" panose="02040502050505030304" pitchFamily="18" charset="0"/>
              </a:rPr>
              <a:t>When you click on one of these tabs, different options will appear in the left column.</a:t>
            </a:r>
          </a:p>
          <a:p>
            <a:pPr eaLnBrk="1" hangingPunct="1">
              <a:spcBef>
                <a:spcPct val="0"/>
              </a:spcBef>
            </a:pPr>
            <a:r>
              <a:rPr lang="en-US" altLang="en-US" dirty="0" smtClean="0">
                <a:latin typeface="Palatino Linotype" panose="02040502050505030304" pitchFamily="18" charset="0"/>
              </a:rPr>
              <a:t>When you click on the options under the left column, you will get to different areas, such as “Manage Users” or “Domestic Order Entry”.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F7D1B1A2-9ADB-4530-A714-1CEE8784A28F}" type="slidenum">
              <a:rPr lang="en-US" altLang="en-US" sz="1200"/>
              <a:pPr eaLnBrk="1" hangingPunct="1"/>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If you want to skip slides or go back here is an index of slides for topics.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E64E7FD-7F24-4F92-86A8-171200A11651}" type="slidenum">
              <a:rPr lang="en-US" altLang="en-US" sz="1200"/>
              <a:pP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If you don’t have all of the tabs at the top of the page, it is because your “role” needs to be modified. Click on “admin” then “manage users”. Click on the box next to the person’s name and their information will appear under user details.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A7D34ACF-2199-441B-80BE-4AB1839590EF}" type="slidenum">
              <a:rPr lang="en-US" altLang="en-US" sz="1200"/>
              <a:pPr eaLnBrk="1" hangingPunct="1"/>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Click on “role data” then “modify user”.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87A51354-368F-45CA-9174-8030C9B55B70}" type="slidenum">
              <a:rPr lang="en-US" altLang="en-US" sz="1200"/>
              <a:pPr eaLnBrk="1" hangingPunct="1"/>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Make sure that order manager-RA is selected for those that plan to place orders. Make sure that Org Admin-RA and User Admin-RA is selected for those that plan to create/modify access for other employees.  Anyone</a:t>
            </a:r>
            <a:r>
              <a:rPr lang="en-US" altLang="en-US" baseline="0" dirty="0" smtClean="0"/>
              <a:t> who wants to view reports, including the order manager, needs “view only – RA” access. </a:t>
            </a:r>
            <a:r>
              <a:rPr lang="en-US" altLang="en-US" dirty="0" smtClean="0"/>
              <a:t> Click next to that role, click add, then click save.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C9E1A013-155F-4C4D-A36A-63ADC40B375C}" type="slidenum">
              <a:rPr lang="en-US" altLang="en-US" sz="1200"/>
              <a:pPr eaLnBrk="1" hangingPunct="1"/>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Never click on lock user on admin data tab.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C433C59F-CA47-4595-AA17-57FCC93CE1F1}" type="slidenum">
              <a:rPr lang="en-US" altLang="en-US" sz="1200"/>
              <a:pPr eaLnBrk="1" hangingPunct="1"/>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first thing you should do is review and update your user profile. Click on admin, maintain user profile. Once you have made changes, make sure you click “update” in the top left of the screen. It will say “Data was saved successfully”. If you want to opt out of order notification e-mails from WBSCM click the box “opt out from order change notification emails”. It is recommended that at least one contact from each sponsor makes sure to leave this box unchecked so they receive order change notification emails.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1CC0B925-6E62-4D9C-9F35-844BAB4D2FF0}" type="slidenum">
              <a:rPr lang="en-US" altLang="en-US" sz="1200"/>
              <a:pPr eaLnBrk="1" hangingPunct="1"/>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 create WBSCM favorites (which is optional), click on Favorite</a:t>
            </a:r>
            <a:r>
              <a:rPr lang="en-US" altLang="en-US" baseline="0" dirty="0" smtClean="0"/>
              <a:t>s above the WBSCM tabs.</a:t>
            </a:r>
            <a:r>
              <a:rPr lang="en-US" altLang="en-US" dirty="0" smtClean="0"/>
              <a:t> This creates a dropdown, click “add to Favorites”.  The</a:t>
            </a:r>
            <a:r>
              <a:rPr lang="en-US" altLang="en-US" baseline="0" dirty="0" smtClean="0"/>
              <a:t> link will now be in the favorites drop down.  No need to click multiple screens to get there.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68AE69D3-6E4E-4867-890F-7335F2CDB4FA}" type="slidenum">
              <a:rPr lang="en-US" altLang="en-US" sz="1200"/>
              <a:pPr eaLnBrk="1" hangingPunct="1"/>
              <a:t>25</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Please proceed on to the following slides only if you need to set-up accounts for other staff in your organization. If you are the only person that will be accessing WBSCM your existing account is adequate.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90B1D6CC-1D94-4BC2-A024-65A9192FAE31}" type="slidenum">
              <a:rPr lang="en-US" altLang="en-US" sz="1200"/>
              <a:pPr eaLnBrk="1" hangingPunct="1"/>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Click on “admin”, then “manage users”.  Click on “Create New User”</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5F663B50-6927-46E8-9150-492E401875AD}" type="slidenum">
              <a:rPr lang="en-US" altLang="en-US" sz="1200"/>
              <a:pPr eaLnBrk="1" hangingPunct="1"/>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Click on personal data tab.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6019B41B-99D7-4C60-8ECE-AD534A23CEBA}" type="slidenum">
              <a:rPr lang="en-US" altLang="en-US" sz="1200"/>
              <a:pPr eaLnBrk="1" hangingPunct="1"/>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Fill in information. Please note that the last name and e-mail will be the same ones the employee uses when creating their eAuthentication account.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FD76D4F6-3A54-44E7-BB89-B396E77052B8}" type="slidenum">
              <a:rPr lang="en-US" altLang="en-US" sz="1200"/>
              <a:pPr eaLnBrk="1" hangingPunct="1"/>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Here is a list of contacts for help with WBSCM. Please try to follow the steps in this training prior to contacting ODE or WBSCM.</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A4D51085-7BB5-4A1F-82BA-D3CF0904FAEE}" type="slidenum">
              <a:rPr lang="en-US" altLang="en-US" sz="1200"/>
              <a:pPr eaLnBrk="1" hangingPunct="1"/>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Make sure to add appropriate roles for that employee. Click add one at a time.</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00F7651C-9947-4456-82CA-C545C740A7F2}" type="slidenum">
              <a:rPr lang="en-US" altLang="en-US" sz="1200"/>
              <a:pPr eaLnBrk="1" hangingPunct="1"/>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When you click “Save” the new user email will automatically be sent to the new user.</a:t>
            </a:r>
          </a:p>
          <a:p>
            <a:endParaRPr lang="en-US" altLang="en-US" smtClean="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7D5B67E4-F876-4990-8253-2C3C34018817}" type="slidenum">
              <a:rPr lang="en-US" altLang="en-US" sz="1200"/>
              <a:pPr eaLnBrk="1" hangingPunct="1"/>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If successful this message will appear.</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76D7AB60-1E5A-4DAD-B5A6-902F4E78C933}" type="slidenum">
              <a:rPr lang="en-US" altLang="en-US" sz="1200"/>
              <a:pPr eaLnBrk="1" hangingPunct="1"/>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new employee will need to start at the beginning by creating an eAuthentication account, go back to slide 5. </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8F1335A9-D69E-4BC7-BCFD-4A91C51A7611}" type="slidenum">
              <a:rPr lang="en-US" altLang="en-US" sz="1200"/>
              <a:pPr eaLnBrk="1" hangingPunct="1"/>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13770BDC-85F4-474A-B9AF-AA6803B051D9}" type="slidenum">
              <a:rPr lang="en-US" altLang="en-US" sz="1200"/>
              <a:pPr eaLnBrk="1" hangingPunct="1"/>
              <a:t>34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When the State sets up your account, there is a sequence of events that must be followed exactly to set-up your account.</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5D95F757-A8D1-4EA0-9009-FA1C986F9790}" type="slidenum">
              <a:rPr lang="en-US" altLang="en-US" sz="1200"/>
              <a:pPr eaLnBrk="1" hangingPunct="1"/>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 will first receive an e-mail from WBSCM_USER_REGISTRATION@AMS.USDA.GOV</a:t>
            </a:r>
            <a:r>
              <a:rPr lang="en-US" altLang="en-US" baseline="0" dirty="0" smtClean="0"/>
              <a:t> </a:t>
            </a:r>
            <a:r>
              <a:rPr lang="en-US" altLang="en-US" dirty="0" smtClean="0"/>
              <a:t>similar to this. If you didn’t receive the e-mail it may be caught in your district spam filter. Please contact your IT dept. for assistance.</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62069B7D-C3B9-470E-81B5-E4901224C4DC}" type="slidenum">
              <a:rPr lang="en-US" altLang="en-US" sz="1200"/>
              <a:pPr eaLnBrk="1" hangingPunct="1"/>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first step will be to click the step #1 link to create an eAuthentication account. If you already have an eAuthentication account because you are a DoD Fresh participant, you can skip to step #2, on slide 14 and complete your WBSCM registration.</a:t>
            </a:r>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1980299A-BB8A-4EC7-8868-42CE28729F3E}" type="slidenum">
              <a:rPr lang="en-US" altLang="en-US" sz="1200"/>
              <a:pPr eaLnBrk="1" hangingPunct="1"/>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After clicking on the </a:t>
            </a:r>
            <a:r>
              <a:rPr lang="en-US" altLang="en-US" dirty="0" err="1" smtClean="0"/>
              <a:t>eAuthentication</a:t>
            </a:r>
            <a:r>
              <a:rPr lang="en-US" altLang="en-US" dirty="0" smtClean="0"/>
              <a:t> link, you will be taken to this web page. Click on “Create</a:t>
            </a:r>
            <a:r>
              <a:rPr lang="en-US" altLang="en-US" baseline="0" dirty="0" smtClean="0"/>
              <a:t> Account.”</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064C364-DD36-4A3A-BF8A-C68FD2FF721A}" type="slidenum">
              <a:rPr lang="en-US" altLang="en-US" sz="1200"/>
              <a:pPr eaLnBrk="1" hangingPunct="1"/>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Next,</a:t>
            </a:r>
            <a:r>
              <a:rPr lang="en-US" altLang="en-US" baseline="0" dirty="0" smtClean="0"/>
              <a:t> select Customer and click continue</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064C364-DD36-4A3A-BF8A-C68FD2FF721A}" type="slidenum">
              <a:rPr lang="en-US" altLang="en-US" sz="1200"/>
              <a:pPr eaLnBrk="1" hangingPunct="1"/>
              <a:t>8</a:t>
            </a:fld>
            <a:endParaRPr lang="en-US" altLang="en-US" sz="1200"/>
          </a:p>
        </p:txBody>
      </p:sp>
    </p:spTree>
    <p:extLst>
      <p:ext uri="{BB962C8B-B14F-4D97-AF65-F5344CB8AC3E}">
        <p14:creationId xmlns:p14="http://schemas.microsoft.com/office/powerpoint/2010/main" val="306647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Type</a:t>
            </a:r>
            <a:r>
              <a:rPr lang="en-US" altLang="en-US" baseline="0" dirty="0" smtClean="0"/>
              <a:t> in the email address you received the WBSCM email in and press Submit.  You will get a page letting you know that you have been sent another email.</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064C364-DD36-4A3A-BF8A-C68FD2FF721A}" type="slidenum">
              <a:rPr lang="en-US" altLang="en-US" sz="1200"/>
              <a:pPr eaLnBrk="1" hangingPunct="1"/>
              <a:t>9</a:t>
            </a:fld>
            <a:endParaRPr lang="en-US" altLang="en-US" sz="1200"/>
          </a:p>
        </p:txBody>
      </p:sp>
    </p:spTree>
    <p:extLst>
      <p:ext uri="{BB962C8B-B14F-4D97-AF65-F5344CB8AC3E}">
        <p14:creationId xmlns:p14="http://schemas.microsoft.com/office/powerpoint/2010/main" val="229194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9A96059-540C-4DF2-AD9D-F2C46B97B237}" type="datetime1">
              <a:rPr lang="en-US"/>
              <a:pPr>
                <a:defRPr/>
              </a:pPr>
              <a:t>2/2/2021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B8C0E67-1258-4447-B2DC-DA89895B0401}" type="slidenum">
              <a:rPr lang="en-US" altLang="en-US"/>
              <a:pPr/>
              <a:t>‹#›</a:t>
            </a:fld>
            <a:endParaRPr lang="en-US" altLang="en-US"/>
          </a:p>
        </p:txBody>
      </p:sp>
    </p:spTree>
    <p:extLst>
      <p:ext uri="{BB962C8B-B14F-4D97-AF65-F5344CB8AC3E}">
        <p14:creationId xmlns:p14="http://schemas.microsoft.com/office/powerpoint/2010/main" val="10261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718215-4BF0-434B-A7E5-0417E1D5466B}" type="datetime1">
              <a:rPr lang="en-US"/>
              <a:pPr>
                <a:defRPr/>
              </a:pPr>
              <a:t>2/2/2021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909AAE9-4AFB-45AA-849F-9869A0D2BBF7}" type="slidenum">
              <a:rPr lang="en-US" altLang="en-US"/>
              <a:pPr/>
              <a:t>‹#›</a:t>
            </a:fld>
            <a:endParaRPr lang="en-US" altLang="en-US"/>
          </a:p>
        </p:txBody>
      </p:sp>
    </p:spTree>
    <p:extLst>
      <p:ext uri="{BB962C8B-B14F-4D97-AF65-F5344CB8AC3E}">
        <p14:creationId xmlns:p14="http://schemas.microsoft.com/office/powerpoint/2010/main" val="20544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CD4364-F47B-4CE1-8D07-71EF6088C374}" type="datetime1">
              <a:rPr lang="en-US"/>
              <a:pPr>
                <a:defRPr/>
              </a:pPr>
              <a:t>2/2/2021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8059A1-7FAE-4144-BCB4-A926333B43C4}" type="slidenum">
              <a:rPr lang="en-US" altLang="en-US"/>
              <a:pPr/>
              <a:t>‹#›</a:t>
            </a:fld>
            <a:endParaRPr lang="en-US" altLang="en-US"/>
          </a:p>
        </p:txBody>
      </p:sp>
    </p:spTree>
    <p:extLst>
      <p:ext uri="{BB962C8B-B14F-4D97-AF65-F5344CB8AC3E}">
        <p14:creationId xmlns:p14="http://schemas.microsoft.com/office/powerpoint/2010/main" val="208664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DA80F4-895F-47C9-A0E5-A2EA6D3CD81A}" type="datetime1">
              <a:rPr lang="en-US"/>
              <a:pPr>
                <a:defRPr/>
              </a:pPr>
              <a:t>2/2/2021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0923117-FD66-4941-8BF6-84F5805149AB}" type="slidenum">
              <a:rPr lang="en-US" altLang="en-US"/>
              <a:pPr/>
              <a:t>‹#›</a:t>
            </a:fld>
            <a:endParaRPr lang="en-US" altLang="en-US"/>
          </a:p>
        </p:txBody>
      </p:sp>
    </p:spTree>
    <p:extLst>
      <p:ext uri="{BB962C8B-B14F-4D97-AF65-F5344CB8AC3E}">
        <p14:creationId xmlns:p14="http://schemas.microsoft.com/office/powerpoint/2010/main" val="419826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0C1225B-18B6-43F4-AFD2-9AB99974A8A7}" type="datetime1">
              <a:rPr lang="en-US"/>
              <a:pPr>
                <a:defRPr/>
              </a:pPr>
              <a:t>2/2/2021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BAC69B2-F028-4ECF-897B-2E74829A2500}" type="slidenum">
              <a:rPr lang="en-US" altLang="en-US"/>
              <a:pPr/>
              <a:t>‹#›</a:t>
            </a:fld>
            <a:endParaRPr lang="en-US" altLang="en-US"/>
          </a:p>
        </p:txBody>
      </p:sp>
    </p:spTree>
    <p:extLst>
      <p:ext uri="{BB962C8B-B14F-4D97-AF65-F5344CB8AC3E}">
        <p14:creationId xmlns:p14="http://schemas.microsoft.com/office/powerpoint/2010/main" val="425384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9DD206-B46B-4826-8B89-7A67489EFC8F}" type="datetime1">
              <a:rPr lang="en-US"/>
              <a:pPr>
                <a:defRPr/>
              </a:pPr>
              <a:t>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2F96113-7D42-4723-AA14-1CC4ED4D69EA}" type="slidenum">
              <a:rPr lang="en-US" altLang="en-US"/>
              <a:pPr/>
              <a:t>‹#›</a:t>
            </a:fld>
            <a:endParaRPr lang="en-US" altLang="en-US"/>
          </a:p>
        </p:txBody>
      </p:sp>
    </p:spTree>
    <p:extLst>
      <p:ext uri="{BB962C8B-B14F-4D97-AF65-F5344CB8AC3E}">
        <p14:creationId xmlns:p14="http://schemas.microsoft.com/office/powerpoint/2010/main" val="350515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0ECD3C-B922-4E4C-98BC-4B66EBFA1291}" type="datetime1">
              <a:rPr lang="en-US"/>
              <a:pPr>
                <a:defRPr/>
              </a:pPr>
              <a:t>2/2/2021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29A6255-C808-4B9B-85FD-1238F9A78FC1}" type="slidenum">
              <a:rPr lang="en-US" altLang="en-US"/>
              <a:pPr/>
              <a:t>‹#›</a:t>
            </a:fld>
            <a:endParaRPr lang="en-US" altLang="en-US"/>
          </a:p>
        </p:txBody>
      </p:sp>
    </p:spTree>
    <p:extLst>
      <p:ext uri="{BB962C8B-B14F-4D97-AF65-F5344CB8AC3E}">
        <p14:creationId xmlns:p14="http://schemas.microsoft.com/office/powerpoint/2010/main" val="198624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33EFCA9-7076-42CF-83EC-A27B142BF65A}" type="datetime1">
              <a:rPr lang="en-US"/>
              <a:pPr>
                <a:defRPr/>
              </a:pPr>
              <a:t>2/2/2021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E4AAE7A-BF64-414C-A321-C460E655B5EA}" type="slidenum">
              <a:rPr lang="en-US" altLang="en-US"/>
              <a:pPr/>
              <a:t>‹#›</a:t>
            </a:fld>
            <a:endParaRPr lang="en-US" altLang="en-US"/>
          </a:p>
        </p:txBody>
      </p:sp>
    </p:spTree>
    <p:extLst>
      <p:ext uri="{BB962C8B-B14F-4D97-AF65-F5344CB8AC3E}">
        <p14:creationId xmlns:p14="http://schemas.microsoft.com/office/powerpoint/2010/main" val="285587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00F668-5AC1-439C-A36D-012E21AEE279}" type="datetime1">
              <a:rPr lang="en-US"/>
              <a:pPr>
                <a:defRPr/>
              </a:pPr>
              <a:t>2/2/2021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A8F3E83-D6E5-4B5A-B58E-BCA6B36DDC94}" type="slidenum">
              <a:rPr lang="en-US" altLang="en-US"/>
              <a:pPr/>
              <a:t>‹#›</a:t>
            </a:fld>
            <a:endParaRPr lang="en-US" altLang="en-US"/>
          </a:p>
        </p:txBody>
      </p:sp>
    </p:spTree>
    <p:extLst>
      <p:ext uri="{BB962C8B-B14F-4D97-AF65-F5344CB8AC3E}">
        <p14:creationId xmlns:p14="http://schemas.microsoft.com/office/powerpoint/2010/main" val="135337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B5908D-7FD7-4993-A857-3A0E4A88C9CF}" type="datetime1">
              <a:rPr lang="en-US"/>
              <a:pPr>
                <a:defRPr/>
              </a:pPr>
              <a:t>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5EA66A9-3112-497F-856C-932469248B46}" type="slidenum">
              <a:rPr lang="en-US" altLang="en-US"/>
              <a:pPr/>
              <a:t>‹#›</a:t>
            </a:fld>
            <a:endParaRPr lang="en-US" altLang="en-US"/>
          </a:p>
        </p:txBody>
      </p:sp>
    </p:spTree>
    <p:extLst>
      <p:ext uri="{BB962C8B-B14F-4D97-AF65-F5344CB8AC3E}">
        <p14:creationId xmlns:p14="http://schemas.microsoft.com/office/powerpoint/2010/main" val="315267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3BF12C-30C6-4EC2-853B-EEBCF1FAF573}" type="datetime1">
              <a:rPr lang="en-US"/>
              <a:pPr>
                <a:defRPr/>
              </a:pPr>
              <a:t>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69085B-16CE-4589-B9E7-D5B5DB1122C5}" type="slidenum">
              <a:rPr lang="en-US" altLang="en-US"/>
              <a:pPr/>
              <a:t>‹#›</a:t>
            </a:fld>
            <a:endParaRPr lang="en-US" altLang="en-US"/>
          </a:p>
        </p:txBody>
      </p:sp>
    </p:spTree>
    <p:extLst>
      <p:ext uri="{BB962C8B-B14F-4D97-AF65-F5344CB8AC3E}">
        <p14:creationId xmlns:p14="http://schemas.microsoft.com/office/powerpoint/2010/main" val="295371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5F2BD798-3C08-4BEA-9662-37C5EF2FDF4C}" type="datetime1">
              <a:rPr lang="en-US"/>
              <a:pPr>
                <a:defRPr/>
              </a:pPr>
              <a:t>2/2/2021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31342DD-F49B-4850-ABC8-24E52C4AE869}" type="slidenum">
              <a:rPr lang="en-US" altLang="en-US"/>
              <a:pPr/>
              <a:t>‹#›</a:t>
            </a:fld>
            <a:endParaRPr lang="en-US" altLang="en-US"/>
          </a:p>
        </p:txBody>
      </p:sp>
      <p:sp>
        <p:nvSpPr>
          <p:cNvPr id="7" name="Rectangle 6"/>
          <p:cNvSpPr/>
          <p:nvPr/>
        </p:nvSpPr>
        <p:spPr>
          <a:xfrm>
            <a:off x="0" y="0"/>
            <a:ext cx="9144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9.png"/><Relationship Id="rId2" Type="http://schemas.microsoft.com/office/2007/relationships/media" Target="../media/media7.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WAV"/><Relationship Id="rId7" Type="http://schemas.openxmlformats.org/officeDocument/2006/relationships/image" Target="../media/image10.png"/><Relationship Id="rId2" Type="http://schemas.microsoft.com/office/2007/relationships/media" Target="../media/media7.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12.png"/><Relationship Id="rId2" Type="http://schemas.microsoft.com/office/2007/relationships/media" Target="../media/media9.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14.png"/><Relationship Id="rId2" Type="http://schemas.microsoft.com/office/2007/relationships/media" Target="../media/media11.WAV"/><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15.png"/><Relationship Id="rId2" Type="http://schemas.microsoft.com/office/2007/relationships/media" Target="../media/media12.WAV"/><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7.png"/><Relationship Id="rId2" Type="http://schemas.microsoft.com/office/2007/relationships/media" Target="../media/media13.m4a"/><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6.png"/><Relationship Id="rId2" Type="http://schemas.microsoft.com/office/2007/relationships/media" Target="../media/media14.m4a"/><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2.png"/><Relationship Id="rId2" Type="http://schemas.microsoft.com/office/2007/relationships/media" Target="../media/media15.WAV"/><Relationship Id="rId1" Type="http://schemas.openxmlformats.org/officeDocument/2006/relationships/tags" Target="../tags/tag20.xml"/><Relationship Id="rId6" Type="http://schemas.openxmlformats.org/officeDocument/2006/relationships/image" Target="../media/image19.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2.png"/><Relationship Id="rId2" Type="http://schemas.microsoft.com/office/2007/relationships/media" Target="../media/media16.WAV"/><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notesSlide" Target="../notesSlides/notesSlide20.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png"/><Relationship Id="rId2" Type="http://schemas.microsoft.com/office/2007/relationships/media" Target="../media/media17.WAV"/><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notesSlide" Target="../notesSlides/notesSlide21.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8.m4a"/><Relationship Id="rId7" Type="http://schemas.openxmlformats.org/officeDocument/2006/relationships/image" Target="../media/image23.png"/><Relationship Id="rId2" Type="http://schemas.microsoft.com/office/2007/relationships/media" Target="../media/media18.m4a"/><Relationship Id="rId1" Type="http://schemas.openxmlformats.org/officeDocument/2006/relationships/tags" Target="../tags/tag23.xml"/><Relationship Id="rId6" Type="http://schemas.openxmlformats.org/officeDocument/2006/relationships/image" Target="../media/image22.png"/><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2.png"/><Relationship Id="rId2" Type="http://schemas.microsoft.com/office/2007/relationships/media" Target="../media/media19.WAV"/><Relationship Id="rId1" Type="http://schemas.openxmlformats.org/officeDocument/2006/relationships/tags" Target="../tags/tag24.xml"/><Relationship Id="rId6" Type="http://schemas.openxmlformats.org/officeDocument/2006/relationships/image" Target="../media/image24.png"/><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6.png"/><Relationship Id="rId2" Type="http://schemas.microsoft.com/office/2007/relationships/media" Target="../media/media21.m4a"/><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hyperlink" Target="mailto:WBSCM.servicedesk@CACI.com" TargetMode="External"/><Relationship Id="rId3" Type="http://schemas.openxmlformats.org/officeDocument/2006/relationships/audio" Target="../media/media3.WAV"/><Relationship Id="rId7" Type="http://schemas.openxmlformats.org/officeDocument/2006/relationships/hyperlink" Target="mailto:ode.fooddistribution@ode.state.or.us" TargetMode="External"/><Relationship Id="rId2" Type="http://schemas.microsoft.com/office/2007/relationships/media" Target="../media/media3.WAV"/><Relationship Id="rId1" Type="http://schemas.openxmlformats.org/officeDocument/2006/relationships/tags" Target="../tags/tag4.xml"/><Relationship Id="rId6" Type="http://schemas.openxmlformats.org/officeDocument/2006/relationships/hyperlink" Target="http://www.oregon.gov/ode/students-and-family/childnutrition/USDAFoods/Documents/ode_wbscm_ra_user_set-up.ppt" TargetMode="External"/><Relationship Id="rId5" Type="http://schemas.openxmlformats.org/officeDocument/2006/relationships/notesSlide" Target="../notesSlides/notesSlide3.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2.png"/><Relationship Id="rId2" Type="http://schemas.microsoft.com/office/2007/relationships/media" Target="../media/media6.WAV"/><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7.png"/><Relationship Id="rId2" Type="http://schemas.microsoft.com/office/2007/relationships/media" Target="../media/media7.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8.png"/><Relationship Id="rId2" Type="http://schemas.microsoft.com/office/2007/relationships/media" Target="../media/media7.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381000" y="228600"/>
            <a:ext cx="8305800" cy="2087563"/>
          </a:xfrm>
        </p:spPr>
        <p:txBody>
          <a:bodyPr/>
          <a:lstStyle/>
          <a:p>
            <a:r>
              <a:rPr lang="en-US" altLang="en-US" sz="4000" smtClean="0">
                <a:latin typeface="Franklin Gothic Book" panose="020B0503020102020204" pitchFamily="34" charset="0"/>
              </a:rPr>
              <a:t>USDA Food Distribution Program</a:t>
            </a:r>
            <a:br>
              <a:rPr lang="en-US" altLang="en-US" sz="4000" smtClean="0">
                <a:latin typeface="Franklin Gothic Book" panose="020B0503020102020204" pitchFamily="34" charset="0"/>
              </a:rPr>
            </a:br>
            <a:r>
              <a:rPr lang="en-US" altLang="en-US" sz="4000" smtClean="0">
                <a:latin typeface="Franklin Gothic Book" panose="020B0503020102020204" pitchFamily="34" charset="0"/>
              </a:rPr>
              <a:t>WBSCM RA User Set-Up</a:t>
            </a:r>
            <a:r>
              <a:rPr lang="en-US" altLang="en-US" smtClean="0">
                <a:latin typeface="Franklin Gothic Book" panose="020B0503020102020204" pitchFamily="34" charset="0"/>
              </a:rPr>
              <a:t/>
            </a:r>
            <a:br>
              <a:rPr lang="en-US" altLang="en-US" smtClean="0">
                <a:latin typeface="Franklin Gothic Book" panose="020B0503020102020204" pitchFamily="34" charset="0"/>
              </a:rPr>
            </a:br>
            <a:endParaRPr lang="en-US" altLang="en-US" sz="2000" smtClean="0">
              <a:latin typeface="Franklin Gothic Book" panose="020B0503020102020204" pitchFamily="34" charset="0"/>
            </a:endParaRPr>
          </a:p>
        </p:txBody>
      </p:sp>
      <p:sp>
        <p:nvSpPr>
          <p:cNvPr id="2051" name="Content Placeholder 2"/>
          <p:cNvSpPr>
            <a:spLocks noGrp="1"/>
          </p:cNvSpPr>
          <p:nvPr>
            <p:ph idx="1"/>
          </p:nvPr>
        </p:nvSpPr>
        <p:spPr>
          <a:xfrm>
            <a:off x="457200" y="2743200"/>
            <a:ext cx="8229600" cy="1905000"/>
          </a:xfrm>
        </p:spPr>
        <p:txBody>
          <a:bodyPr/>
          <a:lstStyle/>
          <a:p>
            <a:pPr marL="0" indent="0" algn="ctr">
              <a:buFont typeface="Arial" panose="020B0604020202020204" pitchFamily="34" charset="0"/>
              <a:buNone/>
            </a:pPr>
            <a:r>
              <a:rPr lang="en-US" altLang="en-US" sz="2000" dirty="0" smtClean="0">
                <a:latin typeface="Palatino Linotype" panose="02040502050505030304" pitchFamily="18" charset="0"/>
              </a:rPr>
              <a:t>This Recipient Agency (RA) Training Guide has been developed to assist our recipients (schools and other organizations) in utilizing USDA’s online ordering program – known as Web-Based Supply Chain Management, or WBSCM.  </a:t>
            </a:r>
          </a:p>
          <a:p>
            <a:pPr marL="0" indent="0" algn="ctr">
              <a:buFont typeface="Arial" panose="020B0604020202020204" pitchFamily="34" charset="0"/>
              <a:buNone/>
            </a:pPr>
            <a:endParaRPr lang="en-US" altLang="en-US" sz="2400" dirty="0" smtClean="0">
              <a:latin typeface="Franklin Gothic Book" panose="020B0503020102020204" pitchFamily="34" charset="0"/>
            </a:endParaRPr>
          </a:p>
        </p:txBody>
      </p:sp>
      <p:sp>
        <p:nvSpPr>
          <p:cNvPr id="4" name="Slide Number Placeholder 3"/>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0CA43BB3-06D0-46F1-982A-30A1FAEE7E68}" type="slidenum">
              <a:rPr lang="en-US" altLang="en-US" sz="1200">
                <a:solidFill>
                  <a:srgbClr val="898989"/>
                </a:solidFill>
              </a:rPr>
              <a:pPr eaLnBrk="1" hangingPunct="1"/>
              <a:t>1</a:t>
            </a:fld>
            <a:endParaRPr lang="en-US" altLang="en-US" sz="1200">
              <a:solidFill>
                <a:srgbClr val="898989"/>
              </a:solidFill>
            </a:endParaRPr>
          </a:p>
        </p:txBody>
      </p:sp>
      <p:pic>
        <p:nvPicPr>
          <p:cNvPr id="2053" name="Picture 6" descr="Image of farm with USDA FOODS Healthy Choices American Grown written." title="USDA Food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708525"/>
            <a:ext cx="12192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400937.wav" title="Audio FIle reading Slide 1 tex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Oregon Department of Education Oregon achieves .... together! image of state of Oregon with a tam" title="ODE Log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0664" y="4712208"/>
            <a:ext cx="3395472" cy="1688592"/>
          </a:xfrm>
          <a:prstGeom prst="rect">
            <a:avLst/>
          </a:prstGeom>
        </p:spPr>
      </p:pic>
    </p:spTree>
    <p:custDataLst>
      <p:tags r:id="rId1"/>
    </p:custDataLst>
  </p:cSld>
  <p:clrMapOvr>
    <a:masterClrMapping/>
  </p:clrMapOvr>
  <p:transition spd="slow" advTm="123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37449C90-7210-4A57-8C0F-4304FC3DDCC8}" type="slidenum">
              <a:rPr lang="en-US" altLang="en-US" sz="1200">
                <a:solidFill>
                  <a:srgbClr val="898989"/>
                </a:solidFill>
              </a:rPr>
              <a:pPr eaLnBrk="1" hangingPunct="1"/>
              <a:t>10</a:t>
            </a:fld>
            <a:endParaRPr lang="en-US" altLang="en-US" sz="1200">
              <a:solidFill>
                <a:srgbClr val="898989"/>
              </a:solidFill>
            </a:endParaRPr>
          </a:p>
        </p:txBody>
      </p:sp>
      <p:pic>
        <p:nvPicPr>
          <p:cNvPr id="2" name="6F3D984.wav" title="Audio File for Slid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Grp="1" noChangeArrowheads="1"/>
          </p:cNvSpPr>
          <p:nvPr>
            <p:ph type="title"/>
          </p:nvPr>
        </p:nvSpPr>
        <p:spPr bwMode="auto">
          <a:xfrm>
            <a:off x="457200" y="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smtClean="0">
                <a:solidFill>
                  <a:schemeClr val="bg1"/>
                </a:solidFill>
                <a:latin typeface="Franklin Gothic Book" panose="020B0503020102020204" pitchFamily="34" charset="0"/>
              </a:rPr>
              <a:t>Second Email</a:t>
            </a:r>
            <a:endParaRPr lang="en-US" altLang="en-US" sz="2800" dirty="0">
              <a:solidFill>
                <a:schemeClr val="bg1"/>
              </a:solidFill>
              <a:latin typeface="Franklin Gothic Book" panose="020B0503020102020204" pitchFamily="34" charset="0"/>
            </a:endParaRPr>
          </a:p>
        </p:txBody>
      </p:sp>
      <p:pic>
        <p:nvPicPr>
          <p:cNvPr id="3" name="Picture 2" descr="second eauth email"/>
          <p:cNvPicPr>
            <a:picLocks noChangeAspect="1"/>
          </p:cNvPicPr>
          <p:nvPr/>
        </p:nvPicPr>
        <p:blipFill>
          <a:blip r:embed="rId7"/>
          <a:stretch>
            <a:fillRect/>
          </a:stretch>
        </p:blipFill>
        <p:spPr>
          <a:xfrm>
            <a:off x="76200" y="1981200"/>
            <a:ext cx="9012019" cy="3586162"/>
          </a:xfrm>
          <a:prstGeom prst="rect">
            <a:avLst/>
          </a:prstGeom>
        </p:spPr>
      </p:pic>
    </p:spTree>
    <p:custDataLst>
      <p:tags r:id="rId1"/>
    </p:custDataLst>
    <p:extLst>
      <p:ext uri="{BB962C8B-B14F-4D97-AF65-F5344CB8AC3E}">
        <p14:creationId xmlns:p14="http://schemas.microsoft.com/office/powerpoint/2010/main" val="4052692323"/>
      </p:ext>
    </p:extLst>
  </p:cSld>
  <p:clrMapOvr>
    <a:masterClrMapping/>
  </p:clrMapOvr>
  <p:transition spd="slow" advTm="11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37449C90-7210-4A57-8C0F-4304FC3DDCC8}" type="slidenum">
              <a:rPr lang="en-US" altLang="en-US" sz="1200">
                <a:solidFill>
                  <a:srgbClr val="898989"/>
                </a:solidFill>
              </a:rPr>
              <a:pPr eaLnBrk="1" hangingPunct="1"/>
              <a:t>11</a:t>
            </a:fld>
            <a:endParaRPr lang="en-US" altLang="en-US" sz="1200">
              <a:solidFill>
                <a:srgbClr val="898989"/>
              </a:solidFill>
            </a:endParaRPr>
          </a:p>
        </p:txBody>
      </p:sp>
      <p:pic>
        <p:nvPicPr>
          <p:cNvPr id="2" name="6F3D984.wav" title="Audio File for Slid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Grp="1" noChangeArrowheads="1"/>
          </p:cNvSpPr>
          <p:nvPr>
            <p:ph type="title"/>
          </p:nvPr>
        </p:nvSpPr>
        <p:spPr bwMode="auto">
          <a:xfrm>
            <a:off x="457200" y="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smtClean="0">
                <a:solidFill>
                  <a:schemeClr val="bg1"/>
                </a:solidFill>
                <a:latin typeface="Franklin Gothic Book" panose="020B0503020102020204" pitchFamily="34" charset="0"/>
              </a:rPr>
              <a:t>Set up account</a:t>
            </a:r>
            <a:endParaRPr lang="en-US" altLang="en-US" sz="2800" dirty="0">
              <a:solidFill>
                <a:schemeClr val="bg1"/>
              </a:solidFill>
              <a:latin typeface="Franklin Gothic Book" panose="020B0503020102020204" pitchFamily="34" charset="0"/>
            </a:endParaRPr>
          </a:p>
        </p:txBody>
      </p:sp>
      <p:pic>
        <p:nvPicPr>
          <p:cNvPr id="4" name="Picture 3" descr="enter name"/>
          <p:cNvPicPr>
            <a:picLocks noChangeAspect="1"/>
          </p:cNvPicPr>
          <p:nvPr/>
        </p:nvPicPr>
        <p:blipFill>
          <a:blip r:embed="rId7"/>
          <a:stretch>
            <a:fillRect/>
          </a:stretch>
        </p:blipFill>
        <p:spPr>
          <a:xfrm>
            <a:off x="-220" y="1030267"/>
            <a:ext cx="9144220" cy="5508645"/>
          </a:xfrm>
          <a:prstGeom prst="rect">
            <a:avLst/>
          </a:prstGeom>
        </p:spPr>
      </p:pic>
      <p:pic>
        <p:nvPicPr>
          <p:cNvPr id="5" name="Picture 4" descr="enter name other"/>
          <p:cNvPicPr>
            <a:picLocks noChangeAspect="1"/>
          </p:cNvPicPr>
          <p:nvPr/>
        </p:nvPicPr>
        <p:blipFill>
          <a:blip r:embed="rId8"/>
          <a:stretch>
            <a:fillRect/>
          </a:stretch>
        </p:blipFill>
        <p:spPr>
          <a:xfrm>
            <a:off x="25180" y="1600200"/>
            <a:ext cx="6010275" cy="4164367"/>
          </a:xfrm>
          <a:prstGeom prst="rect">
            <a:avLst/>
          </a:prstGeom>
        </p:spPr>
      </p:pic>
    </p:spTree>
    <p:custDataLst>
      <p:tags r:id="rId1"/>
    </p:custDataLst>
    <p:extLst>
      <p:ext uri="{BB962C8B-B14F-4D97-AF65-F5344CB8AC3E}">
        <p14:creationId xmlns:p14="http://schemas.microsoft.com/office/powerpoint/2010/main" val="2431062563"/>
      </p:ext>
    </p:extLst>
  </p:cSld>
  <p:clrMapOvr>
    <a:masterClrMapping/>
  </p:clrMapOvr>
  <p:transition spd="slow" advTm="11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5"/>
          <p:cNvSpPr txBox="1">
            <a:spLocks noChangeArrowheads="1"/>
          </p:cNvSpPr>
          <p:nvPr/>
        </p:nvSpPr>
        <p:spPr bwMode="auto">
          <a:xfrm>
            <a:off x="533400" y="534988"/>
            <a:ext cx="82296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500" dirty="0">
                <a:latin typeface="Palatino Linotype" panose="02040502050505030304" pitchFamily="18" charset="0"/>
              </a:rPr>
              <a:t>Required Password Requirements:</a:t>
            </a:r>
          </a:p>
          <a:p>
            <a:pPr eaLnBrk="1" hangingPunct="1">
              <a:spcBef>
                <a:spcPct val="0"/>
              </a:spcBef>
              <a:buFontTx/>
              <a:buNone/>
            </a:pPr>
            <a:endParaRPr lang="en-US" altLang="en-US" sz="2500" dirty="0">
              <a:latin typeface="Palatino Linotype" panose="02040502050505030304" pitchFamily="18" charset="0"/>
            </a:endParaRPr>
          </a:p>
          <a:p>
            <a:pPr eaLnBrk="1" hangingPunct="1">
              <a:spcBef>
                <a:spcPct val="0"/>
              </a:spcBef>
            </a:pPr>
            <a:r>
              <a:rPr lang="en-US" altLang="en-US" sz="2500" dirty="0">
                <a:latin typeface="Palatino Linotype" panose="02040502050505030304" pitchFamily="18" charset="0"/>
              </a:rPr>
              <a:t> 12 - 24 characters long</a:t>
            </a:r>
          </a:p>
          <a:p>
            <a:pPr eaLnBrk="1" hangingPunct="1">
              <a:spcBef>
                <a:spcPct val="0"/>
              </a:spcBef>
            </a:pPr>
            <a:r>
              <a:rPr lang="en-US" altLang="en-US" sz="2500" dirty="0">
                <a:latin typeface="Palatino Linotype" panose="02040502050505030304" pitchFamily="18" charset="0"/>
              </a:rPr>
              <a:t> At least one uppercase </a:t>
            </a:r>
          </a:p>
          <a:p>
            <a:pPr eaLnBrk="1" hangingPunct="1">
              <a:spcBef>
                <a:spcPct val="0"/>
              </a:spcBef>
            </a:pPr>
            <a:r>
              <a:rPr lang="en-US" altLang="en-US" sz="2500" dirty="0">
                <a:latin typeface="Palatino Linotype" panose="02040502050505030304" pitchFamily="18" charset="0"/>
              </a:rPr>
              <a:t> At least one lowercase</a:t>
            </a:r>
          </a:p>
          <a:p>
            <a:pPr eaLnBrk="1" hangingPunct="1">
              <a:spcBef>
                <a:spcPct val="0"/>
              </a:spcBef>
            </a:pPr>
            <a:r>
              <a:rPr lang="en-US" altLang="en-US" sz="2500" dirty="0">
                <a:latin typeface="Palatino Linotype" panose="02040502050505030304" pitchFamily="18" charset="0"/>
              </a:rPr>
              <a:t> At least one number (1 – 9)</a:t>
            </a:r>
          </a:p>
          <a:p>
            <a:pPr eaLnBrk="1" hangingPunct="1">
              <a:spcBef>
                <a:spcPct val="0"/>
              </a:spcBef>
            </a:pPr>
            <a:r>
              <a:rPr lang="en-US" altLang="en-US" sz="2500" dirty="0">
                <a:latin typeface="Palatino Linotype" panose="02040502050505030304" pitchFamily="18" charset="0"/>
              </a:rPr>
              <a:t> At least one special character</a:t>
            </a:r>
          </a:p>
          <a:p>
            <a:pPr eaLnBrk="1" hangingPunct="1">
              <a:spcBef>
                <a:spcPct val="0"/>
              </a:spcBef>
            </a:pPr>
            <a:r>
              <a:rPr lang="en-US" altLang="en-US" sz="2500" dirty="0">
                <a:latin typeface="Palatino Linotype" panose="02040502050505030304" pitchFamily="18" charset="0"/>
              </a:rPr>
              <a:t> Passwords </a:t>
            </a:r>
            <a:r>
              <a:rPr lang="en-US" altLang="en-US" sz="2500" u="sng" dirty="0">
                <a:latin typeface="Palatino Linotype" panose="02040502050505030304" pitchFamily="18" charset="0"/>
              </a:rPr>
              <a:t>cannot</a:t>
            </a:r>
            <a:r>
              <a:rPr lang="en-US" altLang="en-US" sz="2500" dirty="0">
                <a:latin typeface="Palatino Linotype" panose="02040502050505030304" pitchFamily="18" charset="0"/>
              </a:rPr>
              <a:t> be dictionary words</a:t>
            </a:r>
          </a:p>
          <a:p>
            <a:pPr eaLnBrk="1" hangingPunct="1">
              <a:spcBef>
                <a:spcPct val="0"/>
              </a:spcBef>
              <a:buFont typeface="Arial" panose="020B0604020202020204" pitchFamily="34" charset="0"/>
              <a:buNone/>
            </a:pPr>
            <a:endParaRPr lang="en-US" altLang="en-US" sz="2400" dirty="0">
              <a:latin typeface="Palatino Linotype" panose="02040502050505030304" pitchFamily="18" charset="0"/>
            </a:endParaRPr>
          </a:p>
          <a:p>
            <a:pPr eaLnBrk="1" hangingPunct="1">
              <a:spcBef>
                <a:spcPct val="0"/>
              </a:spcBef>
              <a:buFont typeface="Arial" panose="020B0604020202020204" pitchFamily="34" charset="0"/>
              <a:buNone/>
            </a:pPr>
            <a:r>
              <a:rPr lang="en-US" altLang="en-US" sz="2500" b="1" dirty="0">
                <a:latin typeface="Palatino Linotype" panose="02040502050505030304" pitchFamily="18" charset="0"/>
              </a:rPr>
              <a:t>Important: </a:t>
            </a:r>
            <a:r>
              <a:rPr lang="en-US" altLang="en-US" sz="2500" dirty="0">
                <a:latin typeface="Palatino Linotype" panose="02040502050505030304" pitchFamily="18" charset="0"/>
              </a:rPr>
              <a:t>ODE FDP will provide first 7 characters, sponsors must come up with remaining minimum 5 characters.</a:t>
            </a:r>
          </a:p>
          <a:p>
            <a:pPr eaLnBrk="1" hangingPunct="1">
              <a:spcBef>
                <a:spcPct val="0"/>
              </a:spcBef>
              <a:buFont typeface="Arial" panose="020B0604020202020204" pitchFamily="34" charset="0"/>
              <a:buNone/>
            </a:pPr>
            <a:r>
              <a:rPr lang="en-US" altLang="en-US" sz="2500" dirty="0">
                <a:latin typeface="Palatino Linotype" panose="02040502050505030304" pitchFamily="18" charset="0"/>
              </a:rPr>
              <a:t>The first 7 characters must be </a:t>
            </a:r>
            <a:r>
              <a:rPr lang="en-US" altLang="en-US" sz="2500" b="1" dirty="0">
                <a:latin typeface="Palatino Linotype" panose="02040502050505030304" pitchFamily="18" charset="0"/>
              </a:rPr>
              <a:t>Oreg0n*</a:t>
            </a:r>
          </a:p>
          <a:p>
            <a:pPr eaLnBrk="1" hangingPunct="1">
              <a:spcBef>
                <a:spcPct val="0"/>
              </a:spcBef>
              <a:buFont typeface="Arial" panose="020B0604020202020204" pitchFamily="34" charset="0"/>
              <a:buNone/>
            </a:pPr>
            <a:endParaRPr lang="en-US" altLang="en-US" sz="1600" dirty="0">
              <a:solidFill>
                <a:srgbClr val="FF0000"/>
              </a:solidFill>
              <a:latin typeface="Palatino Linotype" panose="02040502050505030304" pitchFamily="18" charset="0"/>
            </a:endParaRPr>
          </a:p>
          <a:p>
            <a:pPr eaLnBrk="1" hangingPunct="1">
              <a:spcBef>
                <a:spcPct val="0"/>
              </a:spcBef>
              <a:buFont typeface="Arial" panose="020B0604020202020204" pitchFamily="34" charset="0"/>
              <a:buNone/>
            </a:pPr>
            <a:r>
              <a:rPr lang="en-US" altLang="en-US" sz="1600" dirty="0">
                <a:solidFill>
                  <a:srgbClr val="FF0000"/>
                </a:solidFill>
                <a:latin typeface="Palatino Linotype" panose="02040502050505030304" pitchFamily="18" charset="0"/>
              </a:rPr>
              <a:t>The first character is the capital letter O, followed by lower case letters </a:t>
            </a:r>
            <a:r>
              <a:rPr lang="en-US" altLang="en-US" sz="1600" dirty="0" err="1">
                <a:solidFill>
                  <a:srgbClr val="FF0000"/>
                </a:solidFill>
                <a:latin typeface="Palatino Linotype" panose="02040502050505030304" pitchFamily="18" charset="0"/>
              </a:rPr>
              <a:t>reg</a:t>
            </a:r>
            <a:r>
              <a:rPr lang="en-US" altLang="en-US" sz="1600" dirty="0">
                <a:solidFill>
                  <a:srgbClr val="FF0000"/>
                </a:solidFill>
                <a:latin typeface="Palatino Linotype" panose="02040502050505030304" pitchFamily="18" charset="0"/>
              </a:rPr>
              <a:t>, followed by the digit 0, followed by lower case letter n, followed by an asterisk.</a:t>
            </a:r>
          </a:p>
          <a:p>
            <a:pPr eaLnBrk="1" hangingPunct="1">
              <a:spcBef>
                <a:spcPct val="0"/>
              </a:spcBef>
              <a:buFont typeface="Arial" panose="020B0604020202020204" pitchFamily="34" charset="0"/>
              <a:buNone/>
            </a:pPr>
            <a:endParaRPr lang="en-US" altLang="en-US" sz="1600" dirty="0">
              <a:solidFill>
                <a:srgbClr val="FF0000"/>
              </a:solidFill>
              <a:latin typeface="Palatino Linotype" panose="02040502050505030304" pitchFamily="18" charset="0"/>
            </a:endParaRPr>
          </a:p>
          <a:p>
            <a:pPr eaLnBrk="1" hangingPunct="1">
              <a:spcBef>
                <a:spcPct val="0"/>
              </a:spcBef>
              <a:buFont typeface="Arial" panose="020B0604020202020204" pitchFamily="34" charset="0"/>
              <a:buNone/>
            </a:pPr>
            <a:r>
              <a:rPr lang="en-US" altLang="en-US" sz="1600" dirty="0">
                <a:solidFill>
                  <a:srgbClr val="FF0000"/>
                </a:solidFill>
                <a:latin typeface="Palatino Linotype" panose="02040502050505030304" pitchFamily="18" charset="0"/>
              </a:rPr>
              <a:t>You must then add at least 5 characters of your own choosing.</a:t>
            </a:r>
          </a:p>
        </p:txBody>
      </p:sp>
      <p:sp>
        <p:nvSpPr>
          <p:cNvPr id="2" name="Rectangle 1" title="Rectangle around important Password note"/>
          <p:cNvSpPr/>
          <p:nvPr/>
        </p:nvSpPr>
        <p:spPr>
          <a:xfrm>
            <a:off x="381000" y="3810000"/>
            <a:ext cx="83058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5B8E999.wav" title="Audio File for Slide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914400"/>
          </a:xfrm>
        </p:spPr>
        <p:txBody>
          <a:bodyPr anchor="t" anchorCtr="0"/>
          <a:lstStyle/>
          <a:p>
            <a:r>
              <a:rPr lang="en-US" sz="2800" dirty="0">
                <a:solidFill>
                  <a:schemeClr val="bg1"/>
                </a:solidFill>
                <a:latin typeface="Franklin Gothic Book" pitchFamily="34" charset="0"/>
              </a:rPr>
              <a:t>Create</a:t>
            </a:r>
            <a:r>
              <a:rPr lang="en-US" sz="3200" dirty="0">
                <a:solidFill>
                  <a:schemeClr val="bg1"/>
                </a:solidFill>
                <a:latin typeface="Franklin Gothic Book" pitchFamily="34" charset="0"/>
              </a:rPr>
              <a:t> </a:t>
            </a:r>
            <a:r>
              <a:rPr lang="en-US" sz="2800" dirty="0">
                <a:solidFill>
                  <a:schemeClr val="bg1"/>
                </a:solidFill>
                <a:latin typeface="Franklin Gothic Book" pitchFamily="34" charset="0"/>
              </a:rPr>
              <a:t>your Password</a:t>
            </a:r>
            <a:r>
              <a:rPr lang="en-US" sz="3200" dirty="0">
                <a:solidFill>
                  <a:schemeClr val="bg1"/>
                </a:solidFill>
                <a:latin typeface="Franklin Gothic Book" pitchFamily="34" charset="0"/>
              </a:rPr>
              <a:t/>
            </a:r>
            <a:br>
              <a:rPr lang="en-US" sz="3200" dirty="0">
                <a:solidFill>
                  <a:schemeClr val="bg1"/>
                </a:solidFill>
                <a:latin typeface="Franklin Gothic Book" pitchFamily="34" charset="0"/>
              </a:rPr>
            </a:br>
            <a:endParaRPr lang="en-US" sz="3200" dirty="0"/>
          </a:p>
        </p:txBody>
      </p:sp>
      <p:sp>
        <p:nvSpPr>
          <p:cNvPr id="6" name="Slide Number Placeholder 17"/>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F8AB15F7-42E2-4F83-B731-759B53639F94}" type="slidenum">
              <a:rPr lang="en-US" altLang="en-US" sz="1200">
                <a:solidFill>
                  <a:srgbClr val="898989"/>
                </a:solidFill>
              </a:rPr>
              <a:pPr eaLnBrk="1" hangingPunct="1"/>
              <a:t>12</a:t>
            </a:fld>
            <a:endParaRPr lang="en-US" altLang="en-US" sz="1200">
              <a:solidFill>
                <a:srgbClr val="898989"/>
              </a:solidFill>
            </a:endParaRPr>
          </a:p>
        </p:txBody>
      </p:sp>
    </p:spTree>
    <p:custDataLst>
      <p:tags r:id="rId1"/>
    </p:custDataLst>
  </p:cSld>
  <p:clrMapOvr>
    <a:masterClrMapping/>
  </p:clrMapOvr>
  <p:transition spd="slow" advTm="268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chor="t" anchorCtr="0"/>
          <a:lstStyle/>
          <a:p>
            <a:r>
              <a:rPr lang="en-US" altLang="en-US" sz="2800" dirty="0" smtClean="0">
                <a:solidFill>
                  <a:schemeClr val="bg1"/>
                </a:solidFill>
                <a:latin typeface="Franklin Gothic Book" panose="020B0503020102020204" pitchFamily="34" charset="0"/>
              </a:rPr>
              <a:t>Entering Password</a:t>
            </a:r>
            <a:r>
              <a:rPr lang="en-US" altLang="en-US" sz="2800" dirty="0">
                <a:solidFill>
                  <a:schemeClr val="bg1"/>
                </a:solidFill>
                <a:latin typeface="Franklin Gothic Book" panose="020B0503020102020204" pitchFamily="34" charset="0"/>
              </a:rPr>
              <a:t/>
            </a:r>
            <a:br>
              <a:rPr lang="en-US" altLang="en-US" sz="2800" dirty="0">
                <a:solidFill>
                  <a:schemeClr val="bg1"/>
                </a:solidFill>
                <a:latin typeface="Franklin Gothic Book" panose="020B0503020102020204" pitchFamily="34" charset="0"/>
              </a:rPr>
            </a:br>
            <a:endParaRPr lang="en-US" sz="2800" dirty="0"/>
          </a:p>
        </p:txBody>
      </p:sp>
      <p:sp>
        <p:nvSpPr>
          <p:cNvPr id="18" name="Slide Number Placeholder 17"/>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79E437D8-1A47-4A85-AE8B-41FD180F8D8F}" type="slidenum">
              <a:rPr lang="en-US" altLang="en-US" sz="1200">
                <a:solidFill>
                  <a:srgbClr val="898989"/>
                </a:solidFill>
              </a:rPr>
              <a:pPr eaLnBrk="1" hangingPunct="1"/>
              <a:t>13</a:t>
            </a:fld>
            <a:endParaRPr lang="en-US" altLang="en-US" sz="1200">
              <a:solidFill>
                <a:srgbClr val="898989"/>
              </a:solidFill>
            </a:endParaRPr>
          </a:p>
        </p:txBody>
      </p:sp>
      <p:pic>
        <p:nvPicPr>
          <p:cNvPr id="2" name="BA6E1015.wav" title="Audio File for Slide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reate password"/>
          <p:cNvPicPr>
            <a:picLocks noChangeAspect="1"/>
          </p:cNvPicPr>
          <p:nvPr/>
        </p:nvPicPr>
        <p:blipFill>
          <a:blip r:embed="rId7"/>
          <a:stretch>
            <a:fillRect/>
          </a:stretch>
        </p:blipFill>
        <p:spPr>
          <a:xfrm>
            <a:off x="608012" y="691465"/>
            <a:ext cx="8053388" cy="5974511"/>
          </a:xfrm>
          <a:prstGeom prst="rect">
            <a:avLst/>
          </a:prstGeom>
        </p:spPr>
      </p:pic>
    </p:spTree>
    <p:custDataLst>
      <p:tags r:id="rId1"/>
    </p:custDataLst>
  </p:cSld>
  <p:clrMapOvr>
    <a:masterClrMapping/>
  </p:clrMapOvr>
  <p:transition spd="slow" advTm="222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cond link in first email"/>
          <p:cNvPicPr>
            <a:picLocks noChangeAspect="1"/>
          </p:cNvPicPr>
          <p:nvPr/>
        </p:nvPicPr>
        <p:blipFill>
          <a:blip r:embed="rId6"/>
          <a:stretch>
            <a:fillRect/>
          </a:stretch>
        </p:blipFill>
        <p:spPr>
          <a:xfrm>
            <a:off x="141820" y="1828800"/>
            <a:ext cx="9002180" cy="3362706"/>
          </a:xfrm>
          <a:prstGeom prst="rect">
            <a:avLst/>
          </a:prstGeom>
        </p:spPr>
      </p:pic>
      <p:sp>
        <p:nvSpPr>
          <p:cNvPr id="4" name="Title 3"/>
          <p:cNvSpPr>
            <a:spLocks noGrp="1"/>
          </p:cNvSpPr>
          <p:nvPr>
            <p:ph type="title"/>
          </p:nvPr>
        </p:nvSpPr>
        <p:spPr>
          <a:xfrm>
            <a:off x="457200" y="0"/>
            <a:ext cx="8229600" cy="1417638"/>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Step 2 – Go Back To The First Email</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8CB96BC-492D-4B95-9F36-6AA122F5FB89}" type="slidenum">
              <a:rPr lang="en-US" altLang="en-US" sz="1200">
                <a:solidFill>
                  <a:srgbClr val="898989"/>
                </a:solidFill>
              </a:rPr>
              <a:pPr eaLnBrk="1" hangingPunct="1"/>
              <a:t>14</a:t>
            </a:fld>
            <a:endParaRPr lang="en-US" altLang="en-US" sz="1200">
              <a:solidFill>
                <a:srgbClr val="898989"/>
              </a:solidFill>
            </a:endParaRPr>
          </a:p>
        </p:txBody>
      </p:sp>
      <p:sp>
        <p:nvSpPr>
          <p:cNvPr id="7" name="Oval Callout 6" descr="Click on Second Link" title="Text Bubble"/>
          <p:cNvSpPr/>
          <p:nvPr/>
        </p:nvSpPr>
        <p:spPr>
          <a:xfrm>
            <a:off x="914400" y="609790"/>
            <a:ext cx="1219200" cy="1185863"/>
          </a:xfrm>
          <a:prstGeom prst="wedgeEllipseCallout">
            <a:avLst>
              <a:gd name="adj1" fmla="val 16146"/>
              <a:gd name="adj2" fmla="val 19237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1">
                    <a:lumMod val="75000"/>
                  </a:schemeClr>
                </a:solidFill>
                <a:latin typeface="Palatino Linotype" pitchFamily="18" charset="0"/>
              </a:rPr>
              <a:t>Now, click on the </a:t>
            </a:r>
            <a:r>
              <a:rPr lang="en-US" dirty="0" smtClean="0">
                <a:solidFill>
                  <a:schemeClr val="accent1">
                    <a:lumMod val="75000"/>
                  </a:schemeClr>
                </a:solidFill>
                <a:latin typeface="Palatino Linotype" pitchFamily="18" charset="0"/>
              </a:rPr>
              <a:t>link in Step 2.</a:t>
            </a:r>
            <a:endParaRPr lang="en-US" dirty="0">
              <a:solidFill>
                <a:schemeClr val="accent1">
                  <a:lumMod val="75000"/>
                </a:schemeClr>
              </a:solidFill>
              <a:latin typeface="Palatino Linotype" pitchFamily="18" charset="0"/>
            </a:endParaRPr>
          </a:p>
        </p:txBody>
      </p:sp>
      <p:pic>
        <p:nvPicPr>
          <p:cNvPr id="2" name="186C1046.wav" title="Audio File for Slide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85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Enter the </a:t>
            </a:r>
            <a:r>
              <a:rPr lang="en-US" altLang="en-US" sz="2800" dirty="0" err="1">
                <a:solidFill>
                  <a:prstClr val="white"/>
                </a:solidFill>
                <a:latin typeface="Franklin Gothic Book" panose="020B0503020102020204" pitchFamily="34" charset="0"/>
                <a:ea typeface="+mn-ea"/>
                <a:cs typeface="Arial" panose="020B0604020202020204" pitchFamily="34" charset="0"/>
              </a:rPr>
              <a:t>eAuth</a:t>
            </a:r>
            <a:r>
              <a:rPr lang="en-US" altLang="en-US" sz="2800" dirty="0">
                <a:solidFill>
                  <a:prstClr val="white"/>
                </a:solidFill>
                <a:latin typeface="Franklin Gothic Book" panose="020B0503020102020204" pitchFamily="34" charset="0"/>
                <a:ea typeface="+mn-ea"/>
                <a:cs typeface="Arial" panose="020B0604020202020204" pitchFamily="34" charset="0"/>
              </a:rPr>
              <a:t> User ID and Password You Just Created</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8" name="Slide Number Placeholder 7"/>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B8E41DD-22DC-4423-BC8F-680D6E6BB2F9}" type="slidenum">
              <a:rPr lang="en-US" altLang="en-US" sz="1200">
                <a:solidFill>
                  <a:srgbClr val="898989"/>
                </a:solidFill>
              </a:rPr>
              <a:pPr eaLnBrk="1" hangingPunct="1"/>
              <a:t>15</a:t>
            </a:fld>
            <a:endParaRPr lang="en-US" altLang="en-US" sz="1200">
              <a:solidFill>
                <a:srgbClr val="898989"/>
              </a:solidFill>
            </a:endParaRPr>
          </a:p>
        </p:txBody>
      </p:sp>
      <p:sp>
        <p:nvSpPr>
          <p:cNvPr id="16" name="AutoShape 2" title="Arrow pointing at Login button"/>
          <p:cNvSpPr>
            <a:spLocks noChangeArrowheads="1"/>
          </p:cNvSpPr>
          <p:nvPr/>
        </p:nvSpPr>
        <p:spPr bwMode="auto">
          <a:xfrm>
            <a:off x="6677025" y="2971800"/>
            <a:ext cx="8382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pic>
        <p:nvPicPr>
          <p:cNvPr id="2" name="C0471062.wav" title="Audio File for Slide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authlogin"/>
          <p:cNvPicPr>
            <a:picLocks noChangeAspect="1"/>
          </p:cNvPicPr>
          <p:nvPr/>
        </p:nvPicPr>
        <p:blipFill>
          <a:blip r:embed="rId7"/>
          <a:stretch>
            <a:fillRect/>
          </a:stretch>
        </p:blipFill>
        <p:spPr>
          <a:xfrm>
            <a:off x="215900" y="1267624"/>
            <a:ext cx="8808720" cy="5088726"/>
          </a:xfrm>
          <a:prstGeom prst="rect">
            <a:avLst/>
          </a:prstGeom>
        </p:spPr>
      </p:pic>
    </p:spTree>
    <p:custDataLst>
      <p:tags r:id="rId1"/>
    </p:custDataLst>
  </p:cSld>
  <p:clrMapOvr>
    <a:masterClrMapping/>
  </p:clrMapOvr>
  <p:transition spd="slow" advTm="100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39" fill="hold"/>
                                        <p:tgtEl>
                                          <p:spTgt spid="2"/>
                                        </p:tgtEl>
                                      </p:cBhvr>
                                    </p:cmd>
                                  </p:childTnLst>
                                </p:cTn>
                              </p:par>
                            </p:childTnLst>
                          </p:cTn>
                        </p:par>
                        <p:par>
                          <p:cTn id="7" fill="hold" nodeType="afterGroup">
                            <p:stCondLst>
                              <p:cond delay="10039"/>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Click – </a:t>
            </a:r>
            <a:r>
              <a:rPr lang="en-US" altLang="en-US" sz="2800" dirty="0" smtClean="0">
                <a:solidFill>
                  <a:prstClr val="white"/>
                </a:solidFill>
                <a:latin typeface="Franklin Gothic Book" panose="020B0503020102020204" pitchFamily="34" charset="0"/>
                <a:ea typeface="+mn-ea"/>
                <a:cs typeface="Arial" panose="020B0604020202020204" pitchFamily="34" charset="0"/>
              </a:rPr>
              <a:t>“Accept”</a:t>
            </a:r>
            <a:r>
              <a:rPr lang="en-US" altLang="en-US" sz="2800" dirty="0">
                <a:solidFill>
                  <a:prstClr val="white"/>
                </a:solidFill>
                <a:latin typeface="Franklin Gothic Book" panose="020B0503020102020204" pitchFamily="34" charset="0"/>
                <a:ea typeface="+mn-ea"/>
                <a:cs typeface="Arial" panose="020B0604020202020204" pitchFamily="34" charset="0"/>
              </a:rPr>
              <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4D5EF929-CF72-472E-9BD1-EEB7EE46AC1C}" type="slidenum">
              <a:rPr lang="en-US" altLang="en-US" sz="1200">
                <a:solidFill>
                  <a:srgbClr val="898989"/>
                </a:solidFill>
              </a:rPr>
              <a:pPr eaLnBrk="1" hangingPunct="1"/>
              <a:t>16</a:t>
            </a:fld>
            <a:endParaRPr lang="en-US" altLang="en-US" sz="1200">
              <a:solidFill>
                <a:srgbClr val="898989"/>
              </a:solidFill>
            </a:endParaRPr>
          </a:p>
        </p:txBody>
      </p:sp>
      <p:pic>
        <p:nvPicPr>
          <p:cNvPr id="2" name="F79E1046.wav" title="Audio File for Slide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ules of behavio"/>
          <p:cNvPicPr>
            <a:picLocks noChangeAspect="1"/>
          </p:cNvPicPr>
          <p:nvPr/>
        </p:nvPicPr>
        <p:blipFill>
          <a:blip r:embed="rId7"/>
          <a:stretch>
            <a:fillRect/>
          </a:stretch>
        </p:blipFill>
        <p:spPr>
          <a:xfrm>
            <a:off x="528637" y="1143000"/>
            <a:ext cx="8158163" cy="5077286"/>
          </a:xfrm>
          <a:prstGeom prst="rect">
            <a:avLst/>
          </a:prstGeom>
        </p:spPr>
      </p:pic>
    </p:spTree>
    <p:custDataLst>
      <p:tags r:id="rId1"/>
    </p:custDataLst>
  </p:cSld>
  <p:clrMapOvr>
    <a:masterClrMapping/>
  </p:clrMapOvr>
  <p:transition spd="slow" advTm="100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Congratulations! You’ve made it into WBSCM!</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5" name="Slide Number Placeholder 4"/>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57BCDB78-CD69-41F2-8BFE-C571E8DE5E98}" type="slidenum">
              <a:rPr lang="en-US" altLang="en-US" sz="1200">
                <a:solidFill>
                  <a:srgbClr val="898989"/>
                </a:solidFill>
              </a:rPr>
              <a:pPr eaLnBrk="1" hangingPunct="1"/>
              <a:t>17</a:t>
            </a:fld>
            <a:endParaRPr lang="en-US" altLang="en-US" sz="1200">
              <a:solidFill>
                <a:srgbClr val="898989"/>
              </a:solidFill>
            </a:endParaRPr>
          </a:p>
        </p:txBody>
      </p:sp>
      <p:pic>
        <p:nvPicPr>
          <p:cNvPr id="8" name="Audio 7" title="Congratulations! You made it into WBSCM. You should see a screen similar to the one displayed.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3" name="Picture 2" descr="WBSCM home screen"/>
          <p:cNvPicPr>
            <a:picLocks noChangeAspect="1"/>
          </p:cNvPicPr>
          <p:nvPr/>
        </p:nvPicPr>
        <p:blipFill>
          <a:blip r:embed="rId7"/>
          <a:stretch>
            <a:fillRect/>
          </a:stretch>
        </p:blipFill>
        <p:spPr>
          <a:xfrm>
            <a:off x="12700" y="1524000"/>
            <a:ext cx="9173236" cy="4168775"/>
          </a:xfrm>
          <a:prstGeom prst="rect">
            <a:avLst/>
          </a:prstGeom>
        </p:spPr>
      </p:pic>
    </p:spTree>
    <p:custDataLst>
      <p:tags r:id="rId1"/>
    </p:custDataLst>
  </p:cSld>
  <p:clrMapOvr>
    <a:masterClrMapping/>
  </p:clrMapOvr>
  <p:transition spd="slow" advTm="8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WBSCM Home Screen"/>
          <p:cNvPicPr>
            <a:picLocks noChangeAspect="1"/>
          </p:cNvPicPr>
          <p:nvPr/>
        </p:nvPicPr>
        <p:blipFill>
          <a:blip r:embed="rId6"/>
          <a:stretch>
            <a:fillRect/>
          </a:stretch>
        </p:blipFill>
        <p:spPr>
          <a:xfrm>
            <a:off x="281354" y="685800"/>
            <a:ext cx="8431765" cy="5036468"/>
          </a:xfrm>
          <a:prstGeom prst="rect">
            <a:avLst/>
          </a:prstGeom>
        </p:spPr>
      </p:pic>
      <p:sp>
        <p:nvSpPr>
          <p:cNvPr id="21509" name="AutoShape 4"/>
          <p:cNvSpPr>
            <a:spLocks noChangeArrowheads="1"/>
          </p:cNvSpPr>
          <p:nvPr/>
        </p:nvSpPr>
        <p:spPr bwMode="auto">
          <a:xfrm>
            <a:off x="5785338" y="729762"/>
            <a:ext cx="1524000" cy="609600"/>
          </a:xfrm>
          <a:prstGeom prst="wedgeEllipseCallout">
            <a:avLst>
              <a:gd name="adj1" fmla="val 72227"/>
              <a:gd name="adj2" fmla="val 27685"/>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9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Your name will appear here</a:t>
            </a:r>
          </a:p>
        </p:txBody>
      </p:sp>
      <p:sp>
        <p:nvSpPr>
          <p:cNvPr id="3" name="Title 2"/>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The WBSCM Home Page</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8" name="Slide Number Placeholder 7"/>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25AE0F85-82F3-4A70-BCB2-3B097511D0CE}" type="slidenum">
              <a:rPr lang="en-US" altLang="en-US" sz="1200">
                <a:solidFill>
                  <a:srgbClr val="898989"/>
                </a:solidFill>
              </a:rPr>
              <a:pPr eaLnBrk="1" hangingPunct="1"/>
              <a:t>18</a:t>
            </a:fld>
            <a:endParaRPr lang="en-US" altLang="en-US" sz="1200">
              <a:solidFill>
                <a:srgbClr val="898989"/>
              </a:solidFill>
            </a:endParaRPr>
          </a:p>
        </p:txBody>
      </p:sp>
      <p:sp>
        <p:nvSpPr>
          <p:cNvPr id="21511" name="AutoShape 4"/>
          <p:cNvSpPr>
            <a:spLocks noChangeArrowheads="1"/>
          </p:cNvSpPr>
          <p:nvPr/>
        </p:nvSpPr>
        <p:spPr bwMode="auto">
          <a:xfrm>
            <a:off x="0" y="4114800"/>
            <a:ext cx="1524000" cy="1143000"/>
          </a:xfrm>
          <a:prstGeom prst="wedgeEllipseCallout">
            <a:avLst>
              <a:gd name="adj1" fmla="val 61073"/>
              <a:gd name="adj2" fmla="val 4352"/>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9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News and Announcements from USDA –If dot is orange there’s  new info</a:t>
            </a:r>
          </a:p>
        </p:txBody>
      </p:sp>
      <p:sp>
        <p:nvSpPr>
          <p:cNvPr id="21512" name="AutoShape 4"/>
          <p:cNvSpPr>
            <a:spLocks noChangeArrowheads="1"/>
          </p:cNvSpPr>
          <p:nvPr/>
        </p:nvSpPr>
        <p:spPr bwMode="auto">
          <a:xfrm>
            <a:off x="6564923" y="114300"/>
            <a:ext cx="1524000" cy="571500"/>
          </a:xfrm>
          <a:prstGeom prst="wedgeEllipseCallout">
            <a:avLst>
              <a:gd name="adj1" fmla="val 70352"/>
              <a:gd name="adj2" fmla="val 74116"/>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9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Click here when you’re done to Log Off</a:t>
            </a:r>
          </a:p>
        </p:txBody>
      </p:sp>
      <p:pic>
        <p:nvPicPr>
          <p:cNvPr id="6" name="Audio 5" title="This is the WBSCM home page. You will see your name, announcements and a log off link for when you are done.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91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WBSCM Manage Users Screen"/>
          <p:cNvPicPr>
            <a:picLocks noChangeAspect="1"/>
          </p:cNvPicPr>
          <p:nvPr/>
        </p:nvPicPr>
        <p:blipFill>
          <a:blip r:embed="rId6"/>
          <a:stretch>
            <a:fillRect/>
          </a:stretch>
        </p:blipFill>
        <p:spPr>
          <a:xfrm>
            <a:off x="990600" y="1778073"/>
            <a:ext cx="7162800" cy="4557568"/>
          </a:xfrm>
          <a:prstGeom prst="rect">
            <a:avLst/>
          </a:prstGeom>
        </p:spPr>
      </p:pic>
      <p:sp>
        <p:nvSpPr>
          <p:cNvPr id="3" name="AutoShape 2" title="Arrow pointing at Admin"/>
          <p:cNvSpPr>
            <a:spLocks noChangeArrowheads="1"/>
          </p:cNvSpPr>
          <p:nvPr/>
        </p:nvSpPr>
        <p:spPr bwMode="auto">
          <a:xfrm rot="19798610">
            <a:off x="2304502" y="1663678"/>
            <a:ext cx="647700" cy="24765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2" name="Title 1"/>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Navigating WBSCM</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8" name="Slide Number Placeholder 7"/>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CDB4E351-5A27-4135-A26F-356AC5AA9504}" type="slidenum">
              <a:rPr lang="en-US" altLang="en-US" sz="1200">
                <a:solidFill>
                  <a:srgbClr val="898989"/>
                </a:solidFill>
              </a:rPr>
              <a:pPr eaLnBrk="1" hangingPunct="1"/>
              <a:t>19</a:t>
            </a:fld>
            <a:endParaRPr lang="en-US" altLang="en-US" sz="1200">
              <a:solidFill>
                <a:srgbClr val="898989"/>
              </a:solidFill>
            </a:endParaRPr>
          </a:p>
        </p:txBody>
      </p:sp>
      <p:sp>
        <p:nvSpPr>
          <p:cNvPr id="22534" name="TextBox 1"/>
          <p:cNvSpPr txBox="1">
            <a:spLocks noChangeArrowheads="1"/>
          </p:cNvSpPr>
          <p:nvPr/>
        </p:nvSpPr>
        <p:spPr bwMode="auto">
          <a:xfrm>
            <a:off x="195263" y="523875"/>
            <a:ext cx="8753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latin typeface="Palatino Linotype" panose="02040502050505030304" pitchFamily="18" charset="0"/>
              </a:rPr>
              <a:t>There are 5 tabs at the top of the WBSCM page – Home, Operations, Admin, Reports, and Help.  </a:t>
            </a:r>
          </a:p>
          <a:p>
            <a:pPr eaLnBrk="1" hangingPunct="1">
              <a:spcBef>
                <a:spcPct val="0"/>
              </a:spcBef>
              <a:buFontTx/>
              <a:buNone/>
            </a:pPr>
            <a:r>
              <a:rPr lang="en-US" altLang="en-US" sz="1400" dirty="0">
                <a:latin typeface="Palatino Linotype" panose="02040502050505030304" pitchFamily="18" charset="0"/>
              </a:rPr>
              <a:t>When you click on one of these tabs, different options will appear </a:t>
            </a:r>
            <a:r>
              <a:rPr lang="en-US" altLang="en-US" sz="1400" dirty="0" smtClean="0">
                <a:latin typeface="Palatino Linotype" panose="02040502050505030304" pitchFamily="18" charset="0"/>
              </a:rPr>
              <a:t>in the left column.   </a:t>
            </a:r>
            <a:r>
              <a:rPr lang="en-US" altLang="en-US" sz="1400" dirty="0">
                <a:latin typeface="Palatino Linotype" panose="02040502050505030304" pitchFamily="18" charset="0"/>
              </a:rPr>
              <a:t>When you click on the options under the </a:t>
            </a:r>
            <a:r>
              <a:rPr lang="en-US" altLang="en-US" sz="1400" dirty="0" smtClean="0">
                <a:latin typeface="Palatino Linotype" panose="02040502050505030304" pitchFamily="18" charset="0"/>
              </a:rPr>
              <a:t>left column</a:t>
            </a:r>
            <a:r>
              <a:rPr lang="en-US" altLang="en-US" sz="1400" dirty="0">
                <a:latin typeface="Palatino Linotype" panose="02040502050505030304" pitchFamily="18" charset="0"/>
              </a:rPr>
              <a:t>, you will get to different areas, such as “Manage Users” or “Domestic Order Entry”.  </a:t>
            </a:r>
          </a:p>
        </p:txBody>
      </p:sp>
      <p:pic>
        <p:nvPicPr>
          <p:cNvPr id="4" name="21B31093.wav" title="Audio File for Slide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title="Arrow Pointing at Manage Users"/>
          <p:cNvSpPr>
            <a:spLocks noChangeArrowheads="1"/>
          </p:cNvSpPr>
          <p:nvPr/>
        </p:nvSpPr>
        <p:spPr bwMode="auto">
          <a:xfrm rot="19798610">
            <a:off x="1771103" y="2419424"/>
            <a:ext cx="647700" cy="24765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Tree>
    <p:custDataLst>
      <p:tags r:id="rId1"/>
    </p:custDataLst>
  </p:cSld>
  <p:clrMapOvr>
    <a:masterClrMapping/>
  </p:clrMapOvr>
  <p:transition spd="slow" advTm="2880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790" fill="hold"/>
                                        <p:tgtEl>
                                          <p:spTgt spid="4"/>
                                        </p:tgtEl>
                                      </p:cBhvr>
                                    </p:cmd>
                                  </p:childTnLst>
                                </p:cTn>
                              </p:par>
                              <p:par>
                                <p:cTn id="7" presetID="10" presetClass="entr" presetSubtype="0" fill="hold" grpId="0" nodeType="withEffect">
                                  <p:stCondLst>
                                    <p:cond delay="8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nodeType="afterGroup">
                            <p:stCondLst>
                              <p:cond delay="2879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57200" y="0"/>
            <a:ext cx="8153400" cy="419100"/>
          </a:xfrm>
        </p:spPr>
        <p:txBody>
          <a:bodyPr/>
          <a:lstStyle/>
          <a:p>
            <a:r>
              <a:rPr lang="en-US" altLang="en-US" sz="2800" smtClean="0">
                <a:solidFill>
                  <a:schemeClr val="bg1"/>
                </a:solidFill>
                <a:latin typeface="Franklin Gothic Book" panose="020B0503020102020204" pitchFamily="34" charset="0"/>
              </a:rPr>
              <a:t>Index</a:t>
            </a:r>
          </a:p>
        </p:txBody>
      </p:sp>
      <p:sp>
        <p:nvSpPr>
          <p:cNvPr id="3075" name="Content Placeholder 4"/>
          <p:cNvSpPr>
            <a:spLocks noGrp="1"/>
          </p:cNvSpPr>
          <p:nvPr>
            <p:ph idx="1"/>
          </p:nvPr>
        </p:nvSpPr>
        <p:spPr>
          <a:xfrm>
            <a:off x="304800" y="1600200"/>
            <a:ext cx="8382000" cy="4419600"/>
          </a:xfrm>
        </p:spPr>
        <p:txBody>
          <a:bodyPr/>
          <a:lstStyle/>
          <a:p>
            <a:pPr marL="0" indent="0" eaLnBrk="1" hangingPunct="1">
              <a:buFont typeface="Arial" panose="020B0604020202020204" pitchFamily="34" charset="0"/>
              <a:buNone/>
            </a:pPr>
            <a:r>
              <a:rPr lang="en-US" altLang="en-US" sz="2400" dirty="0" smtClean="0">
                <a:latin typeface="Palatino Linotype" panose="02040502050505030304" pitchFamily="18" charset="0"/>
              </a:rPr>
              <a:t>Important Contacts…Slide 3</a:t>
            </a:r>
          </a:p>
          <a:p>
            <a:pPr marL="0" indent="0" eaLnBrk="1" hangingPunct="1">
              <a:buFont typeface="Arial" panose="020B0604020202020204" pitchFamily="34" charset="0"/>
              <a:buNone/>
            </a:pPr>
            <a:r>
              <a:rPr lang="en-US" altLang="en-US" sz="2400" dirty="0" smtClean="0">
                <a:latin typeface="Palatino Linotype" panose="02040502050505030304" pitchFamily="18" charset="0"/>
              </a:rPr>
              <a:t>When the State Sets Up Your WBSCM Account…Slide 4</a:t>
            </a:r>
          </a:p>
          <a:p>
            <a:pPr marL="0" indent="0" eaLnBrk="1" hangingPunct="1">
              <a:buFont typeface="Arial" panose="020B0604020202020204" pitchFamily="34" charset="0"/>
              <a:buNone/>
            </a:pPr>
            <a:r>
              <a:rPr lang="en-US" altLang="en-US" sz="2400" dirty="0" smtClean="0">
                <a:latin typeface="Palatino Linotype" panose="02040502050505030304" pitchFamily="18" charset="0"/>
              </a:rPr>
              <a:t>The WBSCM Home Page…Slide 18</a:t>
            </a:r>
          </a:p>
          <a:p>
            <a:pPr marL="0" indent="0" eaLnBrk="1" hangingPunct="1">
              <a:buFont typeface="Arial" panose="020B0604020202020204" pitchFamily="34" charset="0"/>
              <a:buNone/>
            </a:pPr>
            <a:r>
              <a:rPr lang="en-US" altLang="en-US" sz="2400" dirty="0" smtClean="0">
                <a:latin typeface="Palatino Linotype" panose="02040502050505030304" pitchFamily="18" charset="0"/>
              </a:rPr>
              <a:t>Navigating WBSCM…Slide 19</a:t>
            </a:r>
          </a:p>
          <a:p>
            <a:pPr marL="0" indent="0" eaLnBrk="1" hangingPunct="1">
              <a:buFont typeface="Arial" panose="020B0604020202020204" pitchFamily="34" charset="0"/>
              <a:buNone/>
            </a:pPr>
            <a:r>
              <a:rPr lang="en-US" altLang="en-US" sz="2400" dirty="0" smtClean="0">
                <a:latin typeface="Palatino Linotype" panose="02040502050505030304" pitchFamily="18" charset="0"/>
              </a:rPr>
              <a:t>Review and Update your User Profile…Slide 24</a:t>
            </a:r>
          </a:p>
          <a:p>
            <a:pPr marL="0" indent="0" eaLnBrk="1" hangingPunct="1">
              <a:buFont typeface="Arial" panose="020B0604020202020204" pitchFamily="34" charset="0"/>
              <a:buNone/>
            </a:pPr>
            <a:r>
              <a:rPr lang="en-US" altLang="en-US" sz="2400" dirty="0" smtClean="0">
                <a:latin typeface="Palatino Linotype" panose="02040502050505030304" pitchFamily="18" charset="0"/>
              </a:rPr>
              <a:t>Create Favorites…Slide 25</a:t>
            </a:r>
          </a:p>
          <a:p>
            <a:pPr marL="0" indent="0" eaLnBrk="1" hangingPunct="1">
              <a:buFont typeface="Arial" panose="020B0604020202020204" pitchFamily="34" charset="0"/>
              <a:buNone/>
            </a:pPr>
            <a:r>
              <a:rPr lang="en-US" altLang="en-US" sz="2400" dirty="0" smtClean="0">
                <a:latin typeface="Palatino Linotype" panose="02040502050505030304" pitchFamily="18" charset="0"/>
              </a:rPr>
              <a:t>Setup WBSCM Accounts For Your Staff…Slide 26</a:t>
            </a:r>
          </a:p>
          <a:p>
            <a:pPr marL="0" indent="0" eaLnBrk="1" hangingPunct="1">
              <a:buFont typeface="Arial" panose="020B0604020202020204" pitchFamily="34" charset="0"/>
              <a:buNone/>
            </a:pPr>
            <a:endParaRPr lang="en-US" altLang="en-US" sz="1600" dirty="0" smtClean="0">
              <a:latin typeface="Palatino Linotype" panose="02040502050505030304" pitchFamily="18" charset="0"/>
            </a:endParaRPr>
          </a:p>
          <a:p>
            <a:pPr marL="0" indent="0" eaLnBrk="1" hangingPunct="1">
              <a:buFont typeface="Arial" panose="020B0604020202020204" pitchFamily="34" charset="0"/>
              <a:buNone/>
            </a:pPr>
            <a:endParaRPr lang="en-US" altLang="en-US" sz="1600" i="1" dirty="0" smtClean="0"/>
          </a:p>
          <a:p>
            <a:pPr marL="0" indent="0" eaLnBrk="1" hangingPunct="1">
              <a:buFont typeface="Arial" panose="020B0604020202020204" pitchFamily="34" charset="0"/>
              <a:buNone/>
            </a:pPr>
            <a:endParaRPr lang="en-US" altLang="en-US" sz="1600" i="1" dirty="0" smtClean="0"/>
          </a:p>
          <a:p>
            <a:pPr marL="0" indent="0" eaLnBrk="1" hangingPunct="1">
              <a:buFont typeface="Arial" panose="020B0604020202020204" pitchFamily="34" charset="0"/>
              <a:buNone/>
            </a:pPr>
            <a:endParaRPr lang="en-US" altLang="en-US" sz="1600" i="1" dirty="0" smtClean="0"/>
          </a:p>
          <a:p>
            <a:pPr marL="0" indent="0" eaLnBrk="1" hangingPunct="1">
              <a:buFont typeface="Arial" panose="020B0604020202020204" pitchFamily="34" charset="0"/>
              <a:buNone/>
            </a:pPr>
            <a:endParaRPr lang="en-US" altLang="en-US" sz="1600" i="1" dirty="0" smtClean="0"/>
          </a:p>
          <a:p>
            <a:pPr marL="0" indent="0" eaLnBrk="1" hangingPunct="1">
              <a:buFont typeface="Arial" panose="020B0604020202020204" pitchFamily="34" charset="0"/>
              <a:buNone/>
            </a:pPr>
            <a:endParaRPr lang="en-US" altLang="en-US" sz="1600" i="1" dirty="0" smtClean="0"/>
          </a:p>
          <a:p>
            <a:pPr marL="0" indent="0" eaLnBrk="1" hangingPunct="1">
              <a:buFont typeface="Arial" panose="020B0604020202020204" pitchFamily="34" charset="0"/>
              <a:buNone/>
            </a:pPr>
            <a:endParaRPr lang="en-US" altLang="en-US" sz="1600" dirty="0" smtClean="0"/>
          </a:p>
          <a:p>
            <a:pPr marL="0" indent="0">
              <a:buFont typeface="Arial" panose="020B0604020202020204" pitchFamily="34" charset="0"/>
              <a:buNone/>
            </a:pPr>
            <a:endParaRPr lang="en-US" altLang="en-US" dirty="0" smtClean="0"/>
          </a:p>
        </p:txBody>
      </p:sp>
      <p:sp>
        <p:nvSpPr>
          <p:cNvPr id="2" name="Slide Number Placeholder 1"/>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FA880AC6-B907-455A-B5E7-FD747FB4D9F4}" type="slidenum">
              <a:rPr lang="en-US" altLang="en-US" sz="1200">
                <a:solidFill>
                  <a:srgbClr val="898989"/>
                </a:solidFill>
              </a:rPr>
              <a:pPr eaLnBrk="1" hangingPunct="1"/>
              <a:t>2</a:t>
            </a:fld>
            <a:endParaRPr lang="en-US" altLang="en-US" sz="1200">
              <a:solidFill>
                <a:srgbClr val="898989"/>
              </a:solidFill>
            </a:endParaRPr>
          </a:p>
        </p:txBody>
      </p:sp>
      <p:pic>
        <p:nvPicPr>
          <p:cNvPr id="3" name="AE96952.wav" title="Audio File Reading Slide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82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Manage Users with user selected"/>
          <p:cNvPicPr>
            <a:picLocks noChangeAspect="1"/>
          </p:cNvPicPr>
          <p:nvPr/>
        </p:nvPicPr>
        <p:blipFill>
          <a:blip r:embed="rId6"/>
          <a:stretch>
            <a:fillRect/>
          </a:stretch>
        </p:blipFill>
        <p:spPr>
          <a:xfrm>
            <a:off x="525068" y="1019175"/>
            <a:ext cx="8161732" cy="5519737"/>
          </a:xfrm>
          <a:prstGeom prst="rect">
            <a:avLst/>
          </a:prstGeom>
        </p:spPr>
      </p:pic>
      <p:sp>
        <p:nvSpPr>
          <p:cNvPr id="23558" name="AutoShape 4"/>
          <p:cNvSpPr>
            <a:spLocks noChangeArrowheads="1"/>
          </p:cNvSpPr>
          <p:nvPr/>
        </p:nvSpPr>
        <p:spPr bwMode="auto">
          <a:xfrm>
            <a:off x="92075" y="3556000"/>
            <a:ext cx="2955925" cy="2997200"/>
          </a:xfrm>
          <a:prstGeom prst="wedgeEllipseCallout">
            <a:avLst>
              <a:gd name="adj1" fmla="val 93306"/>
              <a:gd name="adj2" fmla="val -1653"/>
            </a:avLst>
          </a:prstGeom>
          <a:solidFill>
            <a:srgbClr val="FFFFFF"/>
          </a:solidFill>
          <a:ln w="9525">
            <a:solidFill>
              <a:srgbClr val="000000"/>
            </a:solidFill>
            <a:miter lim="800000"/>
            <a:headEnd/>
            <a:tailEnd/>
          </a:ln>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Note: if you change your email and last name on this page, it must match the email and last name on your eAuth account or you will be locked out – if you want to do this, call the WBSCM help desk  to walk you through the steps.</a:t>
            </a:r>
          </a:p>
          <a:p>
            <a:pPr algn="ctr" eaLnBrk="1" hangingPunct="1">
              <a:spcBef>
                <a:spcPct val="0"/>
              </a:spcBef>
              <a:buFontTx/>
              <a:buNone/>
            </a:pPr>
            <a:endParaRPr lang="en-US" altLang="en-US" sz="1400">
              <a:solidFill>
                <a:schemeClr val="tx2"/>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9" name="AutoShape 4"/>
          <p:cNvSpPr>
            <a:spLocks noChangeArrowheads="1"/>
          </p:cNvSpPr>
          <p:nvPr/>
        </p:nvSpPr>
        <p:spPr bwMode="auto">
          <a:xfrm>
            <a:off x="2118237" y="1977070"/>
            <a:ext cx="1752600" cy="1235930"/>
          </a:xfrm>
          <a:prstGeom prst="wedgeEllipseCallout">
            <a:avLst>
              <a:gd name="adj1" fmla="val 69994"/>
              <a:gd name="adj2" fmla="val 41680"/>
            </a:avLst>
          </a:prstGeom>
          <a:solidFill>
            <a:srgbClr val="FFFFFF"/>
          </a:solidFill>
          <a:ln w="9525">
            <a:solidFill>
              <a:srgbClr val="000000"/>
            </a:solidFill>
            <a:miter lim="800000"/>
            <a:headEnd/>
            <a:tailEnd/>
          </a:ln>
        </p:spPr>
        <p:txBody>
          <a:bodyPr anchor="ctr"/>
          <a:lstStyle/>
          <a:p>
            <a:pPr algn="ctr">
              <a:defRPr/>
            </a:pPr>
            <a:r>
              <a:rPr lang="en-US" sz="1050" dirty="0">
                <a:solidFill>
                  <a:schemeClr val="accent1">
                    <a:lumMod val="75000"/>
                  </a:schemeClr>
                </a:solidFill>
                <a:latin typeface="Palatino Linotype" pitchFamily="18" charset="0"/>
                <a:ea typeface="Calibri" pitchFamily="34" charset="0"/>
                <a:cs typeface="Times New Roman" pitchFamily="18" charset="0"/>
              </a:rPr>
              <a:t>Click on the box next to the person’s name and their information will appear below</a:t>
            </a:r>
          </a:p>
        </p:txBody>
      </p:sp>
      <p:sp>
        <p:nvSpPr>
          <p:cNvPr id="2" name="Title 1"/>
          <p:cNvSpPr>
            <a:spLocks noGrp="1"/>
          </p:cNvSpPr>
          <p:nvPr>
            <p:ph type="title"/>
          </p:nvPr>
        </p:nvSpPr>
        <p:spPr>
          <a:xfrm>
            <a:off x="457200" y="0"/>
            <a:ext cx="8229600" cy="1143000"/>
          </a:xfrm>
        </p:spPr>
        <p:txBody>
          <a:bodyPr anchor="t" anchorCtr="0"/>
          <a:lstStyle/>
          <a:p>
            <a:pPr lvl="0" eaLnBrk="1" hangingPunct="1"/>
            <a:r>
              <a:rPr lang="en-US" altLang="en-US" sz="24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 What to do if you can’t see all the tabs at the top of the page:</a:t>
            </a:r>
            <a:br>
              <a:rPr lang="en-US" altLang="en-US" sz="24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11" name="Slide Number Placeholder 10"/>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43D9E842-747A-4CE7-9CF7-76425A229066}" type="slidenum">
              <a:rPr lang="en-US" altLang="en-US" sz="1200">
                <a:solidFill>
                  <a:srgbClr val="898989"/>
                </a:solidFill>
              </a:rPr>
              <a:pPr eaLnBrk="1" hangingPunct="1"/>
              <a:t>20</a:t>
            </a:fld>
            <a:endParaRPr lang="en-US" altLang="en-US" sz="1200">
              <a:solidFill>
                <a:srgbClr val="898989"/>
              </a:solidFill>
            </a:endParaRPr>
          </a:p>
        </p:txBody>
      </p:sp>
      <p:sp>
        <p:nvSpPr>
          <p:cNvPr id="13" name="AutoShape 2" title="Arrow Pointing at Manage Users"/>
          <p:cNvSpPr>
            <a:spLocks noChangeArrowheads="1"/>
          </p:cNvSpPr>
          <p:nvPr/>
        </p:nvSpPr>
        <p:spPr bwMode="auto">
          <a:xfrm rot="19879807">
            <a:off x="1506697" y="1700190"/>
            <a:ext cx="8001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23564" name="TextBox 1"/>
          <p:cNvSpPr txBox="1">
            <a:spLocks noChangeArrowheads="1"/>
          </p:cNvSpPr>
          <p:nvPr/>
        </p:nvSpPr>
        <p:spPr bwMode="auto">
          <a:xfrm>
            <a:off x="685800" y="457200"/>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latin typeface="Palatino Linotype" panose="02040502050505030304" pitchFamily="18" charset="0"/>
              </a:rPr>
              <a:t>If you only see Home, Admin and Help at the top of the page, you’ll need to change your current roles.  To do this, go to “Admin”, “Manage Users “ and follow these steps.</a:t>
            </a:r>
          </a:p>
        </p:txBody>
      </p:sp>
      <p:pic>
        <p:nvPicPr>
          <p:cNvPr id="3" name="DE8E1108.wav" title="Audio File for Slide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66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30" fill="hold"/>
                                        <p:tgtEl>
                                          <p:spTgt spid="3"/>
                                        </p:tgtEl>
                                      </p:cBhvr>
                                    </p:cmd>
                                  </p:childTnLst>
                                </p:cTn>
                              </p:par>
                            </p:childTnLst>
                          </p:cTn>
                        </p:par>
                        <p:par>
                          <p:cTn id="7" fill="hold" nodeType="afterGroup">
                            <p:stCondLst>
                              <p:cond delay="1663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ole data modify user"/>
          <p:cNvPicPr>
            <a:picLocks noChangeAspect="1"/>
          </p:cNvPicPr>
          <p:nvPr/>
        </p:nvPicPr>
        <p:blipFill>
          <a:blip r:embed="rId6"/>
          <a:stretch>
            <a:fillRect/>
          </a:stretch>
        </p:blipFill>
        <p:spPr>
          <a:xfrm>
            <a:off x="469058" y="896831"/>
            <a:ext cx="8247050" cy="5500687"/>
          </a:xfrm>
          <a:prstGeom prst="rect">
            <a:avLst/>
          </a:prstGeom>
        </p:spPr>
      </p:pic>
      <p:sp>
        <p:nvSpPr>
          <p:cNvPr id="3" name="AutoShape 2" title="Arrow Pointing at Role Data"/>
          <p:cNvSpPr>
            <a:spLocks noChangeArrowheads="1"/>
          </p:cNvSpPr>
          <p:nvPr/>
        </p:nvSpPr>
        <p:spPr bwMode="auto">
          <a:xfrm rot="10800000">
            <a:off x="4135383" y="4194283"/>
            <a:ext cx="9144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5" name="Title 4"/>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Modify Users</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7" name="Slide Number Placeholder 6"/>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BCF108BF-ED9C-4773-A790-FCB947BE243F}" type="slidenum">
              <a:rPr lang="en-US" altLang="en-US" sz="1200">
                <a:solidFill>
                  <a:srgbClr val="898989"/>
                </a:solidFill>
              </a:rPr>
              <a:pPr eaLnBrk="1" hangingPunct="1"/>
              <a:t>21</a:t>
            </a:fld>
            <a:endParaRPr lang="en-US" altLang="en-US" sz="1200">
              <a:solidFill>
                <a:srgbClr val="898989"/>
              </a:solidFill>
            </a:endParaRPr>
          </a:p>
        </p:txBody>
      </p:sp>
      <p:sp>
        <p:nvSpPr>
          <p:cNvPr id="6" name="AutoShape 2" title="Arrow Pointing at Modify User"/>
          <p:cNvSpPr>
            <a:spLocks noChangeArrowheads="1"/>
          </p:cNvSpPr>
          <p:nvPr/>
        </p:nvSpPr>
        <p:spPr bwMode="auto">
          <a:xfrm rot="10800000">
            <a:off x="3220982" y="5562600"/>
            <a:ext cx="9144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pic>
        <p:nvPicPr>
          <p:cNvPr id="2" name="42CE1108.wav" title="Audio File for Slide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5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09" fill="hold"/>
                                        <p:tgtEl>
                                          <p:spTgt spid="2"/>
                                        </p:tgtEl>
                                      </p:cBhvr>
                                    </p:cmd>
                                  </p:childTnLst>
                                </p:cTn>
                              </p:par>
                            </p:childTnLst>
                          </p:cTn>
                        </p:par>
                        <p:par>
                          <p:cTn id="7" fill="hold" nodeType="afterGroup">
                            <p:stCondLst>
                              <p:cond delay="6509"/>
                            </p:stCondLst>
                            <p:childTnLst>
                              <p:par>
                                <p:cTn id="8" presetID="10"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nodeType="afterGroup">
                            <p:stCondLst>
                              <p:cond delay="8009"/>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dd roles"/>
          <p:cNvPicPr>
            <a:picLocks noChangeAspect="1"/>
          </p:cNvPicPr>
          <p:nvPr/>
        </p:nvPicPr>
        <p:blipFill>
          <a:blip r:embed="rId6"/>
          <a:stretch>
            <a:fillRect/>
          </a:stretch>
        </p:blipFill>
        <p:spPr>
          <a:xfrm>
            <a:off x="427037" y="904206"/>
            <a:ext cx="8296275" cy="3676650"/>
          </a:xfrm>
          <a:prstGeom prst="rect">
            <a:avLst/>
          </a:prstGeom>
        </p:spPr>
      </p:pic>
      <p:sp>
        <p:nvSpPr>
          <p:cNvPr id="3" name="AutoShape 2" title="Arrow pointing at View-Only RA"/>
          <p:cNvSpPr>
            <a:spLocks noChangeArrowheads="1"/>
          </p:cNvSpPr>
          <p:nvPr/>
        </p:nvSpPr>
        <p:spPr bwMode="auto">
          <a:xfrm rot="10800000" flipV="1">
            <a:off x="1981200" y="3464807"/>
            <a:ext cx="957262"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5" name="AutoShape 2" title="Arrow Point at Add"/>
          <p:cNvSpPr>
            <a:spLocks noChangeArrowheads="1"/>
          </p:cNvSpPr>
          <p:nvPr/>
        </p:nvSpPr>
        <p:spPr bwMode="auto">
          <a:xfrm rot="10800000">
            <a:off x="4118768" y="2795581"/>
            <a:ext cx="912812" cy="227931"/>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pic>
        <p:nvPicPr>
          <p:cNvPr id="25606" name="Picture 3" title="Image of User Updated Successful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6646" y="4593785"/>
            <a:ext cx="15335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AutoShape 4"/>
          <p:cNvSpPr>
            <a:spLocks noChangeArrowheads="1"/>
          </p:cNvSpPr>
          <p:nvPr/>
        </p:nvSpPr>
        <p:spPr bwMode="auto">
          <a:xfrm>
            <a:off x="194896" y="4449801"/>
            <a:ext cx="2571750" cy="2090738"/>
          </a:xfrm>
          <a:prstGeom prst="wedgeEllipseCallout">
            <a:avLst>
              <a:gd name="adj1" fmla="val 53449"/>
              <a:gd name="adj2" fmla="val -31802"/>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“User Updated Successfully” will appear after “Save”  button is clicked.  All the tabs should now be visible at the top of the page. </a:t>
            </a:r>
          </a:p>
        </p:txBody>
      </p:sp>
      <p:sp>
        <p:nvSpPr>
          <p:cNvPr id="6" name="Title 5"/>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Modify Users </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9" name="Slide Number Placeholder 8"/>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52D03065-F384-41CC-9FDC-7BD48085D437}" type="slidenum">
              <a:rPr lang="en-US" altLang="en-US" sz="1200">
                <a:solidFill>
                  <a:srgbClr val="898989"/>
                </a:solidFill>
              </a:rPr>
              <a:pPr eaLnBrk="1" hangingPunct="1"/>
              <a:t>22</a:t>
            </a:fld>
            <a:endParaRPr lang="en-US" altLang="en-US" sz="1200">
              <a:solidFill>
                <a:srgbClr val="898989"/>
              </a:solidFill>
            </a:endParaRPr>
          </a:p>
        </p:txBody>
      </p:sp>
      <p:sp>
        <p:nvSpPr>
          <p:cNvPr id="10" name="AutoShape 2" title="Arrow Point at Save"/>
          <p:cNvSpPr>
            <a:spLocks noChangeArrowheads="1"/>
          </p:cNvSpPr>
          <p:nvPr/>
        </p:nvSpPr>
        <p:spPr bwMode="auto">
          <a:xfrm rot="10800000">
            <a:off x="2012339" y="3905315"/>
            <a:ext cx="9144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pic>
        <p:nvPicPr>
          <p:cNvPr id="7" name="Audio 6" title="Make sure that order manager-RA is selected for those that plan to place orders. Make sure that Org Admin-RA and User Admin-RA is selected for those that plan to create/modify access for other employees.  Anyone who wants to view reports, including the order manager, needs “view only – RA” access.  Click next to that role, click add, then click save.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268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6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nodeType="afterGroup">
                            <p:stCondLst>
                              <p:cond delay="16500"/>
                            </p:stCondLst>
                            <p:childTnLst>
                              <p:par>
                                <p:cTn id="11" presetID="10"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nodeType="afterGroup">
                            <p:stCondLst>
                              <p:cond delay="18000"/>
                            </p:stCondLst>
                            <p:childTnLst>
                              <p:par>
                                <p:cTn id="15" presetID="10" presetClass="entr" presetSubtype="0" fill="hold" grpId="0" nodeType="after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dmin Data Screen"/>
          <p:cNvPicPr>
            <a:picLocks noChangeAspect="1"/>
          </p:cNvPicPr>
          <p:nvPr/>
        </p:nvPicPr>
        <p:blipFill>
          <a:blip r:embed="rId6"/>
          <a:stretch>
            <a:fillRect/>
          </a:stretch>
        </p:blipFill>
        <p:spPr>
          <a:xfrm>
            <a:off x="833437" y="962025"/>
            <a:ext cx="7477125" cy="4933950"/>
          </a:xfrm>
          <a:prstGeom prst="rect">
            <a:avLst/>
          </a:prstGeom>
        </p:spPr>
      </p:pic>
      <p:sp>
        <p:nvSpPr>
          <p:cNvPr id="3" name="AutoShape 2" title="Arrow to Admin data"/>
          <p:cNvSpPr>
            <a:spLocks noChangeArrowheads="1"/>
          </p:cNvSpPr>
          <p:nvPr/>
        </p:nvSpPr>
        <p:spPr bwMode="auto">
          <a:xfrm rot="10800000">
            <a:off x="2444262" y="3810000"/>
            <a:ext cx="7620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27653" name="AutoShape 4"/>
          <p:cNvSpPr>
            <a:spLocks noChangeArrowheads="1"/>
          </p:cNvSpPr>
          <p:nvPr/>
        </p:nvSpPr>
        <p:spPr bwMode="auto">
          <a:xfrm>
            <a:off x="1828800" y="4622678"/>
            <a:ext cx="1752600" cy="990600"/>
          </a:xfrm>
          <a:prstGeom prst="wedgeEllipseCallout">
            <a:avLst>
              <a:gd name="adj1" fmla="val 107672"/>
              <a:gd name="adj2" fmla="val -105549"/>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NEVER LOCK USER</a:t>
            </a:r>
          </a:p>
        </p:txBody>
      </p:sp>
      <p:sp>
        <p:nvSpPr>
          <p:cNvPr id="5" name="Title 4"/>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Admin Data Tab</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7" name="Slide Number Placeholder 6"/>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1E0C885F-B507-4EF5-AD1B-060153F082E3}" type="slidenum">
              <a:rPr lang="en-US" altLang="en-US" sz="1200">
                <a:solidFill>
                  <a:srgbClr val="898989"/>
                </a:solidFill>
              </a:rPr>
              <a:pPr eaLnBrk="1" hangingPunct="1"/>
              <a:t>23</a:t>
            </a:fld>
            <a:endParaRPr lang="en-US" altLang="en-US" sz="1200">
              <a:solidFill>
                <a:srgbClr val="898989"/>
              </a:solidFill>
            </a:endParaRPr>
          </a:p>
        </p:txBody>
      </p:sp>
      <p:pic>
        <p:nvPicPr>
          <p:cNvPr id="2" name="6E091140.wav" title="Audio File for Slide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75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Maintain User Profile Screen"/>
          <p:cNvPicPr>
            <a:picLocks noChangeAspect="1"/>
          </p:cNvPicPr>
          <p:nvPr/>
        </p:nvPicPr>
        <p:blipFill>
          <a:blip r:embed="rId5"/>
          <a:stretch>
            <a:fillRect/>
          </a:stretch>
        </p:blipFill>
        <p:spPr>
          <a:xfrm>
            <a:off x="28575" y="675999"/>
            <a:ext cx="9039225" cy="5699782"/>
          </a:xfrm>
          <a:prstGeom prst="rect">
            <a:avLst/>
          </a:prstGeom>
        </p:spPr>
      </p:pic>
      <p:sp>
        <p:nvSpPr>
          <p:cNvPr id="26627" name="AutoShape 4"/>
          <p:cNvSpPr>
            <a:spLocks noChangeArrowheads="1"/>
          </p:cNvSpPr>
          <p:nvPr/>
        </p:nvSpPr>
        <p:spPr bwMode="auto">
          <a:xfrm>
            <a:off x="54952" y="2842540"/>
            <a:ext cx="2057400" cy="1676400"/>
          </a:xfrm>
          <a:prstGeom prst="wedgeEllipseCallout">
            <a:avLst>
              <a:gd name="adj1" fmla="val 66301"/>
              <a:gd name="adj2" fmla="val 57356"/>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Important – Complete this section to receive Hold/Recall announcements, then click “Update”</a:t>
            </a:r>
          </a:p>
        </p:txBody>
      </p:sp>
      <p:sp>
        <p:nvSpPr>
          <p:cNvPr id="11" name="AutoShape 2" title="Arrow pointing at Update button"/>
          <p:cNvSpPr>
            <a:spLocks noChangeArrowheads="1"/>
          </p:cNvSpPr>
          <p:nvPr/>
        </p:nvSpPr>
        <p:spPr bwMode="auto">
          <a:xfrm>
            <a:off x="2491887" y="1902237"/>
            <a:ext cx="8382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pic>
        <p:nvPicPr>
          <p:cNvPr id="26629" name="Picture 2" title="Data was saved successfully butt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25" y="1397137"/>
            <a:ext cx="22098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title="Arrow at Admin"/>
          <p:cNvSpPr>
            <a:spLocks noChangeArrowheads="1"/>
          </p:cNvSpPr>
          <p:nvPr/>
        </p:nvSpPr>
        <p:spPr bwMode="auto">
          <a:xfrm>
            <a:off x="1943100" y="757100"/>
            <a:ext cx="8382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26632" name="AutoShape 4"/>
          <p:cNvSpPr>
            <a:spLocks noChangeArrowheads="1"/>
          </p:cNvSpPr>
          <p:nvPr/>
        </p:nvSpPr>
        <p:spPr bwMode="auto">
          <a:xfrm>
            <a:off x="5334000" y="457200"/>
            <a:ext cx="1752600" cy="990600"/>
          </a:xfrm>
          <a:prstGeom prst="wedgeEllipseCallout">
            <a:avLst>
              <a:gd name="adj1" fmla="val -116847"/>
              <a:gd name="adj2" fmla="val 68417"/>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This message will appear after you click “Update”</a:t>
            </a:r>
          </a:p>
        </p:txBody>
      </p:sp>
      <p:sp>
        <p:nvSpPr>
          <p:cNvPr id="9" name="AutoShape 2" title="Arrow to Maintain User Profile"/>
          <p:cNvSpPr>
            <a:spLocks noChangeArrowheads="1"/>
          </p:cNvSpPr>
          <p:nvPr/>
        </p:nvSpPr>
        <p:spPr bwMode="auto">
          <a:xfrm>
            <a:off x="1409700" y="1447800"/>
            <a:ext cx="8382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5" name="Title 4"/>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Review and Update Your User Profile</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12" name="Slide Number Placeholder 11"/>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044310B3-7194-4E0F-AE2B-749B659AA8CD}" type="slidenum">
              <a:rPr lang="en-US" altLang="en-US" sz="1200">
                <a:solidFill>
                  <a:srgbClr val="898989"/>
                </a:solidFill>
              </a:rPr>
              <a:pPr eaLnBrk="1" hangingPunct="1"/>
              <a:t>24</a:t>
            </a:fld>
            <a:endParaRPr lang="en-US" altLang="en-US" sz="1200">
              <a:solidFill>
                <a:srgbClr val="898989"/>
              </a:solidFill>
            </a:endParaRPr>
          </a:p>
        </p:txBody>
      </p:sp>
      <p:pic>
        <p:nvPicPr>
          <p:cNvPr id="3" name="10771140.wav" title="Audio File for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AutoShape 4"/>
          <p:cNvSpPr>
            <a:spLocks noChangeArrowheads="1"/>
          </p:cNvSpPr>
          <p:nvPr/>
        </p:nvSpPr>
        <p:spPr bwMode="auto">
          <a:xfrm>
            <a:off x="5791200" y="5540375"/>
            <a:ext cx="2209800" cy="1165225"/>
          </a:xfrm>
          <a:prstGeom prst="wedgeEllipseCallout">
            <a:avLst>
              <a:gd name="adj1" fmla="val -101630"/>
              <a:gd name="adj2" fmla="val 8704"/>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If you don’t want to receive WBSCM update emails, check this box and click “update”</a:t>
            </a:r>
          </a:p>
        </p:txBody>
      </p:sp>
    </p:spTree>
  </p:cSld>
  <p:clrMapOvr>
    <a:masterClrMapping/>
  </p:clrMapOvr>
  <p:transition spd="slow" advTm="339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909" fill="hold"/>
                                        <p:tgtEl>
                                          <p:spTgt spid="3"/>
                                        </p:tgtEl>
                                      </p:cBhvr>
                                    </p:cmd>
                                  </p:childTnLst>
                                </p:cTn>
                              </p:par>
                            </p:childTnLst>
                          </p:cTn>
                        </p:par>
                        <p:par>
                          <p:cTn id="7" fill="hold" nodeType="afterGroup">
                            <p:stCondLst>
                              <p:cond delay="33909"/>
                            </p:stCondLst>
                            <p:childTnLst>
                              <p:par>
                                <p:cTn id="8" presetID="10" presetClass="entr" presetSubtype="0" fill="hold" grpId="0" nodeType="afterEffect">
                                  <p:stCondLst>
                                    <p:cond delay="4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nodeType="afterGroup">
                            <p:stCondLst>
                              <p:cond delay="38909"/>
                            </p:stCondLst>
                            <p:childTnLst>
                              <p:par>
                                <p:cTn id="12" presetID="10"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nodeType="afterGroup">
                            <p:stCondLst>
                              <p:cond delay="40409"/>
                            </p:stCondLst>
                            <p:childTnLst>
                              <p:par>
                                <p:cTn id="16" presetID="10" presetClass="entr" presetSubtype="0" fill="hold" grpId="0" nodeType="afterEffect">
                                  <p:stCondLst>
                                    <p:cond delay="2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1" grpId="0" animBg="1"/>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mn-ea"/>
                <a:cs typeface="Arial" panose="020B0604020202020204" pitchFamily="34" charset="0"/>
              </a:rPr>
              <a:t>Create WBSCM Favorites</a:t>
            </a:r>
            <a:br>
              <a:rPr lang="en-US" altLang="en-US" sz="2800" dirty="0">
                <a:solidFill>
                  <a:prstClr val="white"/>
                </a:solidFill>
                <a:latin typeface="Franklin Gothic Book" panose="020B0503020102020204" pitchFamily="34" charset="0"/>
                <a:ea typeface="+mn-ea"/>
                <a:cs typeface="Arial" panose="020B0604020202020204" pitchFamily="34" charset="0"/>
              </a:rPr>
            </a:br>
            <a:endParaRPr lang="en-US" dirty="0"/>
          </a:p>
        </p:txBody>
      </p:sp>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55D68499-1405-4D68-A6B5-DAC2E68E4089}" type="slidenum">
              <a:rPr lang="en-US" altLang="en-US" sz="1200">
                <a:solidFill>
                  <a:srgbClr val="898989"/>
                </a:solidFill>
              </a:rPr>
              <a:pPr eaLnBrk="1" hangingPunct="1"/>
              <a:t>25</a:t>
            </a:fld>
            <a:endParaRPr lang="en-US" altLang="en-US" sz="1200">
              <a:solidFill>
                <a:srgbClr val="898989"/>
              </a:solidFill>
            </a:endParaRPr>
          </a:p>
        </p:txBody>
      </p:sp>
      <p:pic>
        <p:nvPicPr>
          <p:cNvPr id="4" name="Picture 3" title="Favorites Drop Down WBSCM"/>
          <p:cNvPicPr>
            <a:picLocks noChangeAspect="1"/>
          </p:cNvPicPr>
          <p:nvPr/>
        </p:nvPicPr>
        <p:blipFill>
          <a:blip r:embed="rId6"/>
          <a:stretch>
            <a:fillRect/>
          </a:stretch>
        </p:blipFill>
        <p:spPr>
          <a:xfrm>
            <a:off x="1142999" y="722295"/>
            <a:ext cx="6858002" cy="5413410"/>
          </a:xfrm>
          <a:prstGeom prst="rect">
            <a:avLst/>
          </a:prstGeom>
        </p:spPr>
      </p:pic>
      <p:pic>
        <p:nvPicPr>
          <p:cNvPr id="3" name="Audio 2" title="To create WBSCM favorites (which is optional), click on Favorites above the WBSCM tabs. This creates a dropdown, click “add to Favorites”.  The link will now be in the favorites drop down.  No need to click multiple screens to get there.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172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152400" y="2209800"/>
            <a:ext cx="8839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latin typeface="Arial" panose="020B0604020202020204" pitchFamily="34" charset="0"/>
            </a:endParaRPr>
          </a:p>
          <a:p>
            <a:pPr algn="ctr" eaLnBrk="1" hangingPunct="1">
              <a:spcBef>
                <a:spcPct val="0"/>
              </a:spcBef>
              <a:buFontTx/>
              <a:buNone/>
            </a:pPr>
            <a:endParaRPr lang="en-US" altLang="en-US" sz="2800" dirty="0">
              <a:latin typeface="Franklin Gothic Book" panose="020B0503020102020204" pitchFamily="34" charset="0"/>
            </a:endParaRPr>
          </a:p>
          <a:p>
            <a:pPr algn="ctr" eaLnBrk="1" hangingPunct="1">
              <a:spcBef>
                <a:spcPct val="0"/>
              </a:spcBef>
              <a:buFontTx/>
              <a:buNone/>
            </a:pPr>
            <a:r>
              <a:rPr lang="en-US" altLang="en-US" sz="2800" dirty="0">
                <a:latin typeface="Franklin Gothic Book" panose="020B0503020102020204" pitchFamily="34" charset="0"/>
              </a:rPr>
              <a:t>You only need to follow these steps if you need to set up accounts for other staff at your school or organization. </a:t>
            </a:r>
            <a:r>
              <a:rPr lang="en-US" altLang="en-US" sz="2800" i="1" dirty="0">
                <a:latin typeface="Palatino Linotype" panose="02040502050505030304" pitchFamily="18" charset="0"/>
              </a:rPr>
              <a:t> </a:t>
            </a:r>
          </a:p>
        </p:txBody>
      </p:sp>
      <p:sp>
        <p:nvSpPr>
          <p:cNvPr id="2" name="Title 1"/>
          <p:cNvSpPr>
            <a:spLocks noGrp="1"/>
          </p:cNvSpPr>
          <p:nvPr>
            <p:ph type="title"/>
          </p:nvPr>
        </p:nvSpPr>
        <p:spPr>
          <a:xfrm>
            <a:off x="457200" y="0"/>
            <a:ext cx="8229600" cy="1143000"/>
          </a:xfrm>
        </p:spPr>
        <p:txBody>
          <a:bodyPr anchor="t" anchorCtr="0"/>
          <a:lstStyle/>
          <a:p>
            <a:pPr lvl="0" eaLnBrk="1" hangingPunct="1"/>
            <a:r>
              <a:rPr lang="en-US" altLang="en-US" sz="2800" dirty="0" smtClean="0">
                <a:solidFill>
                  <a:schemeClr val="bg1"/>
                </a:solidFill>
                <a:latin typeface="Franklin Gothic Book" panose="020B0503020102020204" pitchFamily="34" charset="0"/>
                <a:ea typeface="+mn-ea"/>
                <a:cs typeface="Arial" panose="020B0604020202020204" pitchFamily="34" charset="0"/>
              </a:rPr>
              <a:t>Setup </a:t>
            </a:r>
            <a:r>
              <a:rPr lang="en-US" altLang="en-US" sz="2800" dirty="0">
                <a:solidFill>
                  <a:schemeClr val="bg1"/>
                </a:solidFill>
                <a:latin typeface="Franklin Gothic Book" panose="020B0503020102020204" pitchFamily="34" charset="0"/>
                <a:ea typeface="+mn-ea"/>
                <a:cs typeface="Arial" panose="020B0604020202020204" pitchFamily="34" charset="0"/>
              </a:rPr>
              <a:t>WBSCM </a:t>
            </a:r>
            <a:r>
              <a:rPr lang="en-US" altLang="en-US" sz="2800" dirty="0" smtClean="0">
                <a:solidFill>
                  <a:schemeClr val="bg1"/>
                </a:solidFill>
                <a:latin typeface="Franklin Gothic Book" panose="020B0503020102020204" pitchFamily="34" charset="0"/>
                <a:ea typeface="+mn-ea"/>
                <a:cs typeface="Arial" panose="020B0604020202020204" pitchFamily="34" charset="0"/>
              </a:rPr>
              <a:t>Accounts for your Staff</a:t>
            </a:r>
            <a:endParaRPr lang="en-US" sz="2800" dirty="0"/>
          </a:p>
        </p:txBody>
      </p:sp>
      <p:sp>
        <p:nvSpPr>
          <p:cNvPr id="4" name="Slide Number Placeholder 3"/>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41143EDA-9013-4615-AEC2-DB6C5DAF8125}" type="slidenum">
              <a:rPr lang="en-US" altLang="en-US" sz="1200">
                <a:solidFill>
                  <a:srgbClr val="898989"/>
                </a:solidFill>
              </a:rPr>
              <a:pPr eaLnBrk="1" hangingPunct="1"/>
              <a:t>26</a:t>
            </a:fld>
            <a:endParaRPr lang="en-US" altLang="en-US" sz="1200">
              <a:solidFill>
                <a:srgbClr val="898989"/>
              </a:solidFill>
            </a:endParaRPr>
          </a:p>
        </p:txBody>
      </p:sp>
      <p:pic>
        <p:nvPicPr>
          <p:cNvPr id="3" name="A6EA1171.wav" title="Audio File for 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46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chor="t" anchorCtr="0"/>
          <a:lstStyle/>
          <a:p>
            <a:pPr lvl="0" eaLnBrk="1" hangingPunct="1"/>
            <a:r>
              <a:rPr lang="en-US" altLang="en-US" sz="24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Manage </a:t>
            </a:r>
            <a:r>
              <a:rPr lang="en-US" altLang="en-US" sz="2400" dirty="0" smtClean="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Users Displays all WBSCM users in your Organization</a:t>
            </a:r>
            <a:r>
              <a:rPr lang="en-US" altLang="en-US" sz="24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
            </a:r>
            <a:br>
              <a:rPr lang="en-US" altLang="en-US" sz="24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sz="2400" dirty="0"/>
          </a:p>
        </p:txBody>
      </p:sp>
      <p:sp>
        <p:nvSpPr>
          <p:cNvPr id="8" name="Slide Number Placeholder 7"/>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F5E2E85F-8B78-4E3A-B8E0-B522193FF079}" type="slidenum">
              <a:rPr lang="en-US" altLang="en-US" sz="1200">
                <a:solidFill>
                  <a:srgbClr val="898989"/>
                </a:solidFill>
              </a:rPr>
              <a:pPr eaLnBrk="1" hangingPunct="1"/>
              <a:t>27</a:t>
            </a:fld>
            <a:endParaRPr lang="en-US" altLang="en-US" sz="1200">
              <a:solidFill>
                <a:srgbClr val="898989"/>
              </a:solidFill>
            </a:endParaRPr>
          </a:p>
        </p:txBody>
      </p:sp>
      <p:pic>
        <p:nvPicPr>
          <p:cNvPr id="2" name="66201171.wav" title="Audio File for 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title="Manage Users Screen"/>
          <p:cNvPicPr>
            <a:picLocks noChangeAspect="1"/>
          </p:cNvPicPr>
          <p:nvPr/>
        </p:nvPicPr>
        <p:blipFill>
          <a:blip r:embed="rId6"/>
          <a:stretch>
            <a:fillRect/>
          </a:stretch>
        </p:blipFill>
        <p:spPr>
          <a:xfrm>
            <a:off x="762000" y="662965"/>
            <a:ext cx="7620000" cy="5627194"/>
          </a:xfrm>
          <a:prstGeom prst="rect">
            <a:avLst/>
          </a:prstGeom>
        </p:spPr>
      </p:pic>
      <p:sp>
        <p:nvSpPr>
          <p:cNvPr id="10" name="AutoShape 2" title="Arrow Pointing at Create New User"/>
          <p:cNvSpPr>
            <a:spLocks noChangeArrowheads="1"/>
          </p:cNvSpPr>
          <p:nvPr/>
        </p:nvSpPr>
        <p:spPr bwMode="auto">
          <a:xfrm rot="10800000">
            <a:off x="3124200" y="3962400"/>
            <a:ext cx="914400" cy="17526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Tree>
  </p:cSld>
  <p:clrMapOvr>
    <a:masterClrMapping/>
  </p:clrMapOvr>
  <p:transition spd="slow" advTm="60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10" fill="hold"/>
                                        <p:tgtEl>
                                          <p:spTgt spid="2"/>
                                        </p:tgtEl>
                                      </p:cBhvr>
                                    </p:cmd>
                                  </p:childTnLst>
                                </p:cTn>
                              </p:par>
                            </p:childTnLst>
                          </p:cTn>
                        </p:par>
                        <p:par>
                          <p:cTn id="7" fill="hold">
                            <p:stCondLst>
                              <p:cond delay="601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WBSCM Manage Users Personal Data Screen"/>
          <p:cNvPicPr>
            <a:picLocks noChangeAspect="1"/>
          </p:cNvPicPr>
          <p:nvPr/>
        </p:nvPicPr>
        <p:blipFill>
          <a:blip r:embed="rId5"/>
          <a:stretch>
            <a:fillRect/>
          </a:stretch>
        </p:blipFill>
        <p:spPr>
          <a:xfrm>
            <a:off x="634034" y="609600"/>
            <a:ext cx="7875932" cy="5638800"/>
          </a:xfrm>
          <a:prstGeom prst="rect">
            <a:avLst/>
          </a:prstGeom>
        </p:spPr>
      </p:pic>
      <p:sp>
        <p:nvSpPr>
          <p:cNvPr id="3" name="AutoShape 2" title="Arrow Pointing at Personal Data"/>
          <p:cNvSpPr>
            <a:spLocks noChangeArrowheads="1"/>
          </p:cNvSpPr>
          <p:nvPr/>
        </p:nvSpPr>
        <p:spPr bwMode="auto">
          <a:xfrm rot="10800000">
            <a:off x="3276600" y="3886200"/>
            <a:ext cx="9144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5" name="Title 4"/>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Creating a New User – Personal Data Tab</a:t>
            </a:r>
            <a:b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4D70FC9C-6A92-4350-B50D-CF965C6509DB}" type="slidenum">
              <a:rPr lang="en-US" altLang="en-US" sz="1200">
                <a:solidFill>
                  <a:srgbClr val="898989"/>
                </a:solidFill>
              </a:rPr>
              <a:pPr eaLnBrk="1" hangingPunct="1"/>
              <a:t>28</a:t>
            </a:fld>
            <a:endParaRPr lang="en-US" altLang="en-US" sz="1200">
              <a:solidFill>
                <a:srgbClr val="898989"/>
              </a:solidFill>
            </a:endParaRPr>
          </a:p>
        </p:txBody>
      </p:sp>
      <p:pic>
        <p:nvPicPr>
          <p:cNvPr id="2" name="2FA21186.wav" title="Audio File for 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50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90"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ersonal Data info entered"/>
          <p:cNvPicPr>
            <a:picLocks noChangeAspect="1"/>
          </p:cNvPicPr>
          <p:nvPr/>
        </p:nvPicPr>
        <p:blipFill rotWithShape="1">
          <a:blip r:embed="rId5"/>
          <a:srcRect l="13378"/>
          <a:stretch/>
        </p:blipFill>
        <p:spPr>
          <a:xfrm>
            <a:off x="516732" y="1649379"/>
            <a:ext cx="8110537" cy="3848100"/>
          </a:xfrm>
          <a:prstGeom prst="rect">
            <a:avLst/>
          </a:prstGeom>
        </p:spPr>
      </p:pic>
      <p:sp>
        <p:nvSpPr>
          <p:cNvPr id="35844" name="AutoShape 4"/>
          <p:cNvSpPr>
            <a:spLocks noChangeArrowheads="1"/>
          </p:cNvSpPr>
          <p:nvPr/>
        </p:nvSpPr>
        <p:spPr bwMode="auto">
          <a:xfrm>
            <a:off x="762000" y="2963829"/>
            <a:ext cx="1752600" cy="1219200"/>
          </a:xfrm>
          <a:prstGeom prst="wedgeEllipseCallout">
            <a:avLst>
              <a:gd name="adj1" fmla="val 130727"/>
              <a:gd name="adj2" fmla="val -38398"/>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Email &amp; last name must match </a:t>
            </a:r>
            <a:r>
              <a:rPr lang="en-US" altLang="en-US" sz="1400" dirty="0" err="1">
                <a:solidFill>
                  <a:schemeClr val="tx2"/>
                </a:solidFill>
                <a:latin typeface="Palatino Linotype" panose="02040502050505030304" pitchFamily="18" charset="0"/>
                <a:ea typeface="Calibri" panose="020F0502020204030204" pitchFamily="34" charset="0"/>
                <a:cs typeface="Times New Roman" panose="02020603050405020304" pitchFamily="18" charset="0"/>
              </a:rPr>
              <a:t>eAuth</a:t>
            </a:r>
            <a:r>
              <a:rPr lang="en-US" altLang="en-US" sz="14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 account</a:t>
            </a:r>
          </a:p>
        </p:txBody>
      </p:sp>
      <p:sp>
        <p:nvSpPr>
          <p:cNvPr id="5" name="Title 4"/>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Creating a New User – Personal Data Tab Filled</a:t>
            </a:r>
            <a:b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7" name="Slide Number Placeholder 6"/>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95790740-D133-489E-83B6-AC87CEC8BC42}" type="slidenum">
              <a:rPr lang="en-US" altLang="en-US" sz="1200">
                <a:solidFill>
                  <a:srgbClr val="898989"/>
                </a:solidFill>
              </a:rPr>
              <a:pPr eaLnBrk="1" hangingPunct="1"/>
              <a:t>29</a:t>
            </a:fld>
            <a:endParaRPr lang="en-US" altLang="en-US" sz="1200">
              <a:solidFill>
                <a:srgbClr val="898989"/>
              </a:solidFill>
            </a:endParaRPr>
          </a:p>
        </p:txBody>
      </p:sp>
      <p:pic>
        <p:nvPicPr>
          <p:cNvPr id="2" name="86021202.wav" title="Audio File for 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6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838200" y="1096391"/>
            <a:ext cx="7620000" cy="5191125"/>
          </a:xfrm>
        </p:spPr>
        <p:txBody>
          <a:bodyPr/>
          <a:lstStyle/>
          <a:p>
            <a:pPr eaLnBrk="1" hangingPunct="1"/>
            <a:r>
              <a:rPr lang="en-US" altLang="en-US" sz="1800" b="1" dirty="0" smtClean="0">
                <a:latin typeface="Palatino Linotype" panose="02040502050505030304" pitchFamily="18" charset="0"/>
                <a:ea typeface="Verdana" panose="020B0604030504040204" pitchFamily="34" charset="0"/>
                <a:cs typeface="Verdana" panose="020B0604030504040204" pitchFamily="34" charset="0"/>
              </a:rPr>
              <a:t>Oregon WBSCM Help:</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latin typeface="Palatino Linotype" panose="02040502050505030304" pitchFamily="18" charset="0"/>
                <a:ea typeface="Verdana" panose="020B0604030504040204" pitchFamily="34" charset="0"/>
                <a:cs typeface="Verdana" panose="020B0604030504040204" pitchFamily="34" charset="0"/>
                <a:hlinkClick r:id="rId6"/>
              </a:rPr>
              <a:t>Oregon USDA Foods </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hlinkClick r:id="rId6"/>
              </a:rPr>
              <a:t>Website</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E-mail: </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hlinkClick r:id="rId7"/>
              </a:rPr>
              <a:t>ode.fooddistribution@ode.state.or.us</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This e-mail address is continuously monitored M-F (except Holidays)</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b="1" i="1" dirty="0">
                <a:latin typeface="Palatino Linotype" panose="02040502050505030304" pitchFamily="18" charset="0"/>
                <a:ea typeface="Times New Roman" panose="02020603050405020304" pitchFamily="18" charset="0"/>
                <a:cs typeface="Tahoma" panose="020B0604030504040204" pitchFamily="34" charset="0"/>
              </a:rPr>
              <a:t>Contact </a:t>
            </a:r>
            <a:r>
              <a:rPr lang="en-US" altLang="en-US" sz="1200" b="1" i="1" dirty="0" smtClean="0">
                <a:latin typeface="Palatino Linotype" panose="02040502050505030304" pitchFamily="18" charset="0"/>
                <a:ea typeface="Times New Roman" panose="02020603050405020304" pitchFamily="18" charset="0"/>
                <a:cs typeface="Tahoma" panose="020B0604030504040204" pitchFamily="34" charset="0"/>
              </a:rPr>
              <a:t>ODE first for assistance with WBSCM issues. </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b="1" dirty="0">
                <a:latin typeface="Palatino Linotype" panose="02040502050505030304" pitchFamily="18" charset="0"/>
                <a:ea typeface="Verdana" panose="020B0604030504040204" pitchFamily="34" charset="0"/>
                <a:cs typeface="Verdana" panose="020B0604030504040204" pitchFamily="34" charset="0"/>
              </a:rPr>
              <a:t/>
            </a:r>
            <a:br>
              <a:rPr lang="en-US" altLang="en-US" sz="1200" b="1" dirty="0">
                <a:latin typeface="Palatino Linotype" panose="02040502050505030304" pitchFamily="18" charset="0"/>
                <a:ea typeface="Verdana" panose="020B0604030504040204" pitchFamily="34" charset="0"/>
                <a:cs typeface="Verdana" panose="020B0604030504040204" pitchFamily="34" charset="0"/>
              </a:rPr>
            </a:br>
            <a:r>
              <a:rPr lang="en-US" altLang="en-US" sz="1200" b="1"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b="1"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800" b="1"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USDA WBSCM </a:t>
            </a:r>
            <a:r>
              <a:rPr lang="en-US" altLang="en-US" sz="1800" b="1"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Help Desk:</a:t>
            </a:r>
            <a: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Help Desk Hours: 8:00 AM to 6:00 PM </a:t>
            </a:r>
            <a: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EST M-F</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Phone: 877-WBSCM-4U or 877-927-2648</a:t>
            </a:r>
            <a: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t/>
            </a:r>
            <a:br>
              <a:rPr lang="en-US" altLang="en-US" sz="1200" dirty="0" smtClean="0">
                <a:latin typeface="Palatino Linotype" panose="02040502050505030304" pitchFamily="18" charset="0"/>
                <a:ea typeface="Verdana" panose="020B0604030504040204" pitchFamily="34" charset="0"/>
                <a:cs typeface="Verdana" panose="020B0604030504040204" pitchFamily="34" charset="0"/>
              </a:rPr>
            </a:br>
            <a: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E-mail</a:t>
            </a:r>
            <a:r>
              <a:rPr lang="en-US" altLang="en-US" sz="1200" dirty="0" smtClean="0">
                <a:solidFill>
                  <a:srgbClr val="000000"/>
                </a:solidFill>
                <a:latin typeface="Palatino Linotype" panose="02040502050505030304" pitchFamily="18" charset="0"/>
                <a:ea typeface="Verdana" panose="020B0604030504040204" pitchFamily="34" charset="0"/>
                <a:cs typeface="Verdana" panose="020B0604030504040204" pitchFamily="34" charset="0"/>
              </a:rPr>
              <a:t>: </a:t>
            </a:r>
            <a:r>
              <a:rPr lang="en-US" altLang="en-US" sz="1200" u="sng" dirty="0" smtClean="0">
                <a:latin typeface="Palatino Linotype" panose="02040502050505030304" pitchFamily="18" charset="0"/>
                <a:hlinkClick r:id="rId8"/>
              </a:rPr>
              <a:t>WBSCM.servicedesk@CACI.com</a:t>
            </a:r>
            <a:r>
              <a:rPr lang="en-US" altLang="en-US" sz="1200" dirty="0" smtClean="0">
                <a:latin typeface="Palatino Linotype" panose="02040502050505030304" pitchFamily="18" charset="0"/>
                <a:ea typeface="Times New Roman" panose="02020603050405020304" pitchFamily="18" charset="0"/>
                <a:cs typeface="Tahoma" panose="020B0604030504040204" pitchFamily="34" charset="0"/>
              </a:rPr>
              <a:t/>
            </a:r>
            <a:br>
              <a:rPr lang="en-US" altLang="en-US" sz="1200" dirty="0" smtClean="0">
                <a:latin typeface="Palatino Linotype" panose="02040502050505030304" pitchFamily="18" charset="0"/>
                <a:ea typeface="Times New Roman" panose="02020603050405020304" pitchFamily="18" charset="0"/>
                <a:cs typeface="Tahoma" panose="020B0604030504040204" pitchFamily="34" charset="0"/>
              </a:rPr>
            </a:br>
            <a:r>
              <a:rPr lang="en-US" altLang="en-US" sz="1200" b="1" dirty="0" smtClean="0">
                <a:latin typeface="Palatino Linotype" panose="02040502050505030304" pitchFamily="18" charset="0"/>
                <a:ea typeface="Times New Roman" panose="02020603050405020304" pitchFamily="18" charset="0"/>
                <a:cs typeface="Tahoma" panose="020B0604030504040204" pitchFamily="34" charset="0"/>
              </a:rPr>
              <a:t/>
            </a:r>
            <a:br>
              <a:rPr lang="en-US" altLang="en-US" sz="1200" b="1" dirty="0" smtClean="0">
                <a:latin typeface="Palatino Linotype" panose="02040502050505030304" pitchFamily="18" charset="0"/>
                <a:ea typeface="Times New Roman" panose="02020603050405020304" pitchFamily="18" charset="0"/>
                <a:cs typeface="Tahoma" panose="020B0604030504040204" pitchFamily="34" charset="0"/>
              </a:rPr>
            </a:br>
            <a:r>
              <a:rPr lang="en-US" altLang="en-US" sz="1200" b="1" i="1" dirty="0" smtClean="0">
                <a:latin typeface="Palatino Linotype" panose="02040502050505030304" pitchFamily="18" charset="0"/>
                <a:ea typeface="Times New Roman" panose="02020603050405020304" pitchFamily="18" charset="0"/>
                <a:cs typeface="Tahoma" panose="020B0604030504040204" pitchFamily="34" charset="0"/>
              </a:rPr>
              <a:t>Contact </a:t>
            </a:r>
            <a:r>
              <a:rPr lang="en-US" altLang="en-US" sz="1200" b="1" i="1" dirty="0" smtClean="0">
                <a:latin typeface="Palatino Linotype" panose="02040502050505030304" pitchFamily="18" charset="0"/>
                <a:ea typeface="Times New Roman" panose="02020603050405020304" pitchFamily="18" charset="0"/>
                <a:cs typeface="Tahoma" panose="020B0604030504040204" pitchFamily="34" charset="0"/>
              </a:rPr>
              <a:t>the WBSCM Help Desk for any trouble you have </a:t>
            </a:r>
            <a:r>
              <a:rPr lang="en-US" altLang="en-US" sz="1200" b="1" i="1" dirty="0" smtClean="0">
                <a:latin typeface="Palatino Linotype" panose="02040502050505030304" pitchFamily="18" charset="0"/>
                <a:ea typeface="Times New Roman" panose="02020603050405020304" pitchFamily="18" charset="0"/>
                <a:cs typeface="Tahoma" panose="020B0604030504040204" pitchFamily="34" charset="0"/>
              </a:rPr>
              <a:t>only </a:t>
            </a:r>
            <a:r>
              <a:rPr lang="en-US" altLang="en-US" sz="1200" b="1" i="1" dirty="0" smtClean="0">
                <a:latin typeface="Palatino Linotype" panose="02040502050505030304" pitchFamily="18" charset="0"/>
                <a:ea typeface="Times New Roman" panose="02020603050405020304" pitchFamily="18" charset="0"/>
                <a:cs typeface="Tahoma" panose="020B0604030504040204" pitchFamily="34" charset="0"/>
              </a:rPr>
              <a:t>if ODE staff </a:t>
            </a:r>
            <a:r>
              <a:rPr lang="en-US" altLang="en-US" sz="1200" b="1" i="1" dirty="0" smtClean="0">
                <a:latin typeface="Palatino Linotype" panose="02040502050505030304" pitchFamily="18" charset="0"/>
                <a:ea typeface="Times New Roman" panose="02020603050405020304" pitchFamily="18" charset="0"/>
                <a:cs typeface="Tahoma" panose="020B0604030504040204" pitchFamily="34" charset="0"/>
              </a:rPr>
              <a:t>do not get back to you within 2-3 business days.</a:t>
            </a:r>
            <a:r>
              <a:rPr lang="en-US" altLang="en-US" sz="1200" b="1" dirty="0" smtClean="0">
                <a:latin typeface="Palatino Linotype" panose="02040502050505030304" pitchFamily="18" charset="0"/>
              </a:rPr>
              <a:t/>
            </a:r>
            <a:br>
              <a:rPr lang="en-US" altLang="en-US" sz="1200" b="1" dirty="0" smtClean="0">
                <a:latin typeface="Palatino Linotype" panose="02040502050505030304" pitchFamily="18" charset="0"/>
              </a:rPr>
            </a:br>
            <a:r>
              <a:rPr lang="en-US" altLang="en-US" sz="1200" b="1" u="sng" dirty="0" smtClean="0">
                <a:latin typeface="Palatino Linotype" panose="02040502050505030304" pitchFamily="18" charset="0"/>
              </a:rPr>
              <a:t/>
            </a:r>
            <a:br>
              <a:rPr lang="en-US" altLang="en-US" sz="1200" b="1" u="sng" dirty="0" smtClean="0">
                <a:latin typeface="Palatino Linotype" panose="02040502050505030304" pitchFamily="18" charset="0"/>
              </a:rPr>
            </a:br>
            <a:r>
              <a:rPr lang="en-US" altLang="en-US" sz="1200" b="1" u="sng" dirty="0" smtClean="0">
                <a:latin typeface="Palatino Linotype" panose="02040502050505030304" pitchFamily="18" charset="0"/>
              </a:rPr>
              <a:t/>
            </a:r>
            <a:br>
              <a:rPr lang="en-US" altLang="en-US" sz="1200" b="1" u="sng" dirty="0" smtClean="0">
                <a:latin typeface="Palatino Linotype" panose="02040502050505030304" pitchFamily="18" charset="0"/>
              </a:rPr>
            </a:br>
            <a:r>
              <a:rPr lang="en-US" altLang="en-US" sz="1200" dirty="0" smtClean="0"/>
              <a:t/>
            </a:r>
            <a:br>
              <a:rPr lang="en-US" altLang="en-US" sz="1200" dirty="0" smtClean="0"/>
            </a:br>
            <a:endParaRPr lang="en-US" altLang="en-US" sz="1200" i="1"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099" name="TextBox 3"/>
          <p:cNvSpPr txBox="1">
            <a:spLocks noChangeArrowheads="1"/>
          </p:cNvSpPr>
          <p:nvPr/>
        </p:nvSpPr>
        <p:spPr bwMode="auto">
          <a:xfrm>
            <a:off x="-15240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solidFill>
                  <a:schemeClr val="bg1"/>
                </a:solidFill>
                <a:latin typeface="Franklin Gothic Book" panose="020B0503020102020204" pitchFamily="34" charset="0"/>
              </a:rPr>
              <a:t>Important Contacts</a:t>
            </a:r>
          </a:p>
        </p:txBody>
      </p:sp>
      <p:sp>
        <p:nvSpPr>
          <p:cNvPr id="5" name="Slide Number Placeholder 4"/>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F6EA47D-D070-4E59-A6F9-7AF280FD08BB}" type="slidenum">
              <a:rPr lang="en-US" altLang="en-US" sz="1200">
                <a:solidFill>
                  <a:srgbClr val="898989"/>
                </a:solidFill>
              </a:rPr>
              <a:pPr eaLnBrk="1" hangingPunct="1"/>
              <a:t>3</a:t>
            </a:fld>
            <a:endParaRPr lang="en-US" altLang="en-US" sz="1200">
              <a:solidFill>
                <a:srgbClr val="898989"/>
              </a:solidFill>
            </a:endParaRPr>
          </a:p>
        </p:txBody>
      </p:sp>
      <p:pic>
        <p:nvPicPr>
          <p:cNvPr id="2" name="68AB952.wav" title="Audio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3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WBSCM Role Data"/>
          <p:cNvPicPr>
            <a:picLocks noChangeAspect="1"/>
          </p:cNvPicPr>
          <p:nvPr/>
        </p:nvPicPr>
        <p:blipFill>
          <a:blip r:embed="rId5"/>
          <a:stretch>
            <a:fillRect/>
          </a:stretch>
        </p:blipFill>
        <p:spPr>
          <a:xfrm>
            <a:off x="3067049" y="2087685"/>
            <a:ext cx="5753100" cy="3095625"/>
          </a:xfrm>
          <a:prstGeom prst="rect">
            <a:avLst/>
          </a:prstGeom>
        </p:spPr>
      </p:pic>
      <p:sp>
        <p:nvSpPr>
          <p:cNvPr id="6" name="AutoShape 2" title="Arrow to Add"/>
          <p:cNvSpPr>
            <a:spLocks noChangeArrowheads="1"/>
          </p:cNvSpPr>
          <p:nvPr/>
        </p:nvSpPr>
        <p:spPr bwMode="auto">
          <a:xfrm rot="10800000" flipV="1">
            <a:off x="4648200" y="3200401"/>
            <a:ext cx="7620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36871" name="AutoShape 4"/>
          <p:cNvSpPr>
            <a:spLocks noChangeArrowheads="1"/>
          </p:cNvSpPr>
          <p:nvPr/>
        </p:nvSpPr>
        <p:spPr bwMode="auto">
          <a:xfrm>
            <a:off x="685800" y="3311769"/>
            <a:ext cx="1752600" cy="1219200"/>
          </a:xfrm>
          <a:prstGeom prst="wedgeEllipseCallout">
            <a:avLst>
              <a:gd name="adj1" fmla="val 102225"/>
              <a:gd name="adj2" fmla="val -10000"/>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Make sure to add appropriate roles</a:t>
            </a:r>
          </a:p>
        </p:txBody>
      </p:sp>
      <p:sp>
        <p:nvSpPr>
          <p:cNvPr id="4" name="Title 3"/>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Creating a New User – Role Data Tab</a:t>
            </a:r>
            <a:b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9" name="Slide Number Placeholder 8"/>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DFA29ADE-EA02-43B4-8ACE-4A9B1CA5567B}" type="slidenum">
              <a:rPr lang="en-US" altLang="en-US" sz="1200">
                <a:solidFill>
                  <a:srgbClr val="898989"/>
                </a:solidFill>
              </a:rPr>
              <a:pPr eaLnBrk="1" hangingPunct="1"/>
              <a:t>30</a:t>
            </a:fld>
            <a:endParaRPr lang="en-US" altLang="en-US" sz="1200">
              <a:solidFill>
                <a:srgbClr val="898989"/>
              </a:solidFill>
            </a:endParaRPr>
          </a:p>
        </p:txBody>
      </p:sp>
      <p:pic>
        <p:nvPicPr>
          <p:cNvPr id="2" name="B4E91202.wav" title="Audio File for 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50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90"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Creating a New User - Save</a:t>
            </a:r>
            <a:b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10" name="Slide Number Placeholder 9"/>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9FA5B7BC-7DA7-4F79-92FF-C4C2E0CF3CAD}" type="slidenum">
              <a:rPr lang="en-US" altLang="en-US" sz="1200">
                <a:solidFill>
                  <a:srgbClr val="898989"/>
                </a:solidFill>
              </a:rPr>
              <a:pPr eaLnBrk="1" hangingPunct="1"/>
              <a:t>31</a:t>
            </a:fld>
            <a:endParaRPr lang="en-US" altLang="en-US" sz="1200">
              <a:solidFill>
                <a:srgbClr val="898989"/>
              </a:solidFill>
            </a:endParaRPr>
          </a:p>
        </p:txBody>
      </p:sp>
      <p:pic>
        <p:nvPicPr>
          <p:cNvPr id="2" name="679A1218.wav" title="Audio File for 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2" title="Arrow to save"/>
          <p:cNvSpPr>
            <a:spLocks noChangeArrowheads="1"/>
          </p:cNvSpPr>
          <p:nvPr/>
        </p:nvSpPr>
        <p:spPr bwMode="auto">
          <a:xfrm rot="11810055">
            <a:off x="1188138" y="3991641"/>
            <a:ext cx="762000" cy="228600"/>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pic>
        <p:nvPicPr>
          <p:cNvPr id="4" name="Picture 3" title="Role Data screen ready to save"/>
          <p:cNvPicPr>
            <a:picLocks noChangeAspect="1"/>
          </p:cNvPicPr>
          <p:nvPr/>
        </p:nvPicPr>
        <p:blipFill>
          <a:blip r:embed="rId6"/>
          <a:stretch>
            <a:fillRect/>
          </a:stretch>
        </p:blipFill>
        <p:spPr>
          <a:xfrm>
            <a:off x="1966912" y="2090737"/>
            <a:ext cx="5210175" cy="2676525"/>
          </a:xfrm>
          <a:prstGeom prst="rect">
            <a:avLst/>
          </a:prstGeom>
        </p:spPr>
      </p:pic>
      <p:sp>
        <p:nvSpPr>
          <p:cNvPr id="37896" name="AutoShape 4"/>
          <p:cNvSpPr>
            <a:spLocks noChangeArrowheads="1"/>
          </p:cNvSpPr>
          <p:nvPr/>
        </p:nvSpPr>
        <p:spPr bwMode="auto">
          <a:xfrm rot="21243342">
            <a:off x="3230543" y="4078749"/>
            <a:ext cx="2301886" cy="2173776"/>
          </a:xfrm>
          <a:prstGeom prst="wedgeEllipseCallout">
            <a:avLst>
              <a:gd name="adj1" fmla="val 46651"/>
              <a:gd name="adj2" fmla="val 387"/>
            </a:avLst>
          </a:prstGeom>
          <a:solidFill>
            <a:srgbClr val="FFFFFF"/>
          </a:solidFill>
          <a:ln w="9525">
            <a:solidFill>
              <a:srgbClr val="000000"/>
            </a:solidFill>
            <a:miter lim="800000"/>
            <a:headEnd/>
            <a:tailEnd/>
          </a:ln>
        </p:spPr>
        <p:txBody>
          <a:bodyPr vert="horz"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When you click “Save” the new user email will automatically be sent to the new user</a:t>
            </a:r>
          </a:p>
        </p:txBody>
      </p:sp>
    </p:spTree>
  </p:cSld>
  <p:clrMapOvr>
    <a:masterClrMapping/>
  </p:clrMapOvr>
  <p:transition spd="slow" advTm="75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30"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New User Saved message"/>
          <p:cNvPicPr>
            <a:picLocks noChangeAspect="1"/>
          </p:cNvPicPr>
          <p:nvPr/>
        </p:nvPicPr>
        <p:blipFill>
          <a:blip r:embed="rId5"/>
          <a:stretch>
            <a:fillRect/>
          </a:stretch>
        </p:blipFill>
        <p:spPr>
          <a:xfrm>
            <a:off x="1238250" y="633412"/>
            <a:ext cx="7905750" cy="5591175"/>
          </a:xfrm>
          <a:prstGeom prst="rect">
            <a:avLst/>
          </a:prstGeom>
        </p:spPr>
      </p:pic>
      <p:sp>
        <p:nvSpPr>
          <p:cNvPr id="4" name="Title 3"/>
          <p:cNvSpPr>
            <a:spLocks noGrp="1"/>
          </p:cNvSpPr>
          <p:nvPr>
            <p:ph type="title"/>
          </p:nvPr>
        </p:nvSpPr>
        <p:spPr>
          <a:xfrm>
            <a:off x="457200" y="0"/>
            <a:ext cx="8229600" cy="1143000"/>
          </a:xfrm>
        </p:spPr>
        <p:txBody>
          <a:bodyPr anchor="t" anchorCtr="0"/>
          <a:lstStyle/>
          <a:p>
            <a:pPr lvl="0" eaLnBrk="1" hangingPunct="1"/>
            <a: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t>User Created Successfully</a:t>
            </a:r>
            <a:br>
              <a:rPr lang="en-US" altLang="en-US" sz="2800" dirty="0">
                <a:solidFill>
                  <a:prstClr val="white"/>
                </a:solidFill>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9D634DE3-1622-4F0C-833E-340712048334}" type="slidenum">
              <a:rPr lang="en-US" altLang="en-US" sz="1200">
                <a:solidFill>
                  <a:srgbClr val="898989"/>
                </a:solidFill>
              </a:rPr>
              <a:pPr eaLnBrk="1" hangingPunct="1"/>
              <a:t>32</a:t>
            </a:fld>
            <a:endParaRPr lang="en-US" altLang="en-US" sz="1200">
              <a:solidFill>
                <a:srgbClr val="898989"/>
              </a:solidFill>
            </a:endParaRPr>
          </a:p>
        </p:txBody>
      </p:sp>
      <p:sp>
        <p:nvSpPr>
          <p:cNvPr id="38918" name="AutoShape 4"/>
          <p:cNvSpPr>
            <a:spLocks noChangeArrowheads="1"/>
          </p:cNvSpPr>
          <p:nvPr/>
        </p:nvSpPr>
        <p:spPr bwMode="auto">
          <a:xfrm>
            <a:off x="5862" y="4724400"/>
            <a:ext cx="1828800" cy="838200"/>
          </a:xfrm>
          <a:prstGeom prst="wedgeEllipseCallout">
            <a:avLst>
              <a:gd name="adj1" fmla="val 37310"/>
              <a:gd name="adj2" fmla="val 93606"/>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This message will appear </a:t>
            </a:r>
          </a:p>
        </p:txBody>
      </p:sp>
      <p:pic>
        <p:nvPicPr>
          <p:cNvPr id="2" name="E03F1218.wav" title="Audio File for 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9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685800" y="2130425"/>
            <a:ext cx="7772400" cy="1470025"/>
          </a:xfrm>
        </p:spPr>
        <p:txBody>
          <a:bodyPr/>
          <a:lstStyle/>
          <a:p>
            <a:r>
              <a:rPr lang="en-US" altLang="en-US" sz="4000" smtClean="0">
                <a:latin typeface="Franklin Gothic Book" panose="020B0503020102020204" pitchFamily="34" charset="0"/>
              </a:rPr>
              <a:t>NEW USER WILL RECEIVE EMAIL</a:t>
            </a:r>
          </a:p>
        </p:txBody>
      </p:sp>
      <p:sp>
        <p:nvSpPr>
          <p:cNvPr id="39939" name="Subtitle 2"/>
          <p:cNvSpPr>
            <a:spLocks noGrp="1"/>
          </p:cNvSpPr>
          <p:nvPr>
            <p:ph type="subTitle" idx="1"/>
          </p:nvPr>
        </p:nvSpPr>
        <p:spPr/>
        <p:txBody>
          <a:bodyPr/>
          <a:lstStyle/>
          <a:p>
            <a:r>
              <a:rPr lang="en-US" altLang="en-US" sz="2800" smtClean="0">
                <a:solidFill>
                  <a:schemeClr val="tx1"/>
                </a:solidFill>
                <a:latin typeface="Franklin Gothic Book" panose="020B0503020102020204" pitchFamily="34" charset="0"/>
              </a:rPr>
              <a:t>THE NEW USER INSTRUCTIONS ARE ON SLIDES 5 TO 25</a:t>
            </a:r>
          </a:p>
        </p:txBody>
      </p:sp>
      <p:sp>
        <p:nvSpPr>
          <p:cNvPr id="5" name="Slide Number Placeholder 4"/>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C6AA055A-334C-4E70-91BF-35EB694A1252}" type="slidenum">
              <a:rPr lang="en-US" altLang="en-US" sz="1200">
                <a:solidFill>
                  <a:srgbClr val="898989"/>
                </a:solidFill>
              </a:rPr>
              <a:pPr eaLnBrk="1" hangingPunct="1"/>
              <a:t>33</a:t>
            </a:fld>
            <a:endParaRPr lang="en-US" altLang="en-US" sz="1200">
              <a:solidFill>
                <a:srgbClr val="898989"/>
              </a:solidFill>
            </a:endParaRPr>
          </a:p>
        </p:txBody>
      </p:sp>
      <p:pic>
        <p:nvPicPr>
          <p:cNvPr id="4" name="C4EA1233.wav" title="Audio File for Slide 3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0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chorCtr="0"/>
          <a:lstStyle/>
          <a:p>
            <a:r>
              <a:rPr lang="en-US" sz="2800" dirty="0" smtClean="0">
                <a:solidFill>
                  <a:schemeClr val="bg1"/>
                </a:solidFill>
              </a:rPr>
              <a:t>Civil Rights</a:t>
            </a:r>
            <a:endParaRPr lang="en-US" sz="2800" dirty="0">
              <a:solidFill>
                <a:schemeClr val="bg1"/>
              </a:solidFill>
            </a:endParaRPr>
          </a:p>
        </p:txBody>
      </p:sp>
      <p:sp>
        <p:nvSpPr>
          <p:cNvPr id="40962" name="Rectangle 2"/>
          <p:cNvSpPr>
            <a:spLocks noGrp="1" noChangeArrowheads="1"/>
          </p:cNvSpPr>
          <p:nvPr>
            <p:ph idx="4294967295"/>
          </p:nvPr>
        </p:nvSpPr>
        <p:spPr>
          <a:xfrm>
            <a:off x="365760" y="640080"/>
            <a:ext cx="8229600" cy="6598730"/>
          </a:xfrm>
        </p:spPr>
        <p:txBody>
          <a:bodyPr>
            <a:spAutoFit/>
          </a:bodyPr>
          <a:lstStyle/>
          <a:p>
            <a:pPr marL="0" indent="0" eaLnBrk="1" hangingPunct="1">
              <a:buFont typeface="Arial" panose="020B0604020202020204" pitchFamily="34" charset="0"/>
              <a:buNone/>
            </a:pPr>
            <a:r>
              <a:rPr lang="en-US" altLang="en-US" sz="1400" dirty="0" smtClean="0">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To file a program complaint of discrimination, complete the USDA Program Discrimination Complaint Form, (AD-3027) found online at: </a:t>
            </a:r>
            <a:r>
              <a:rPr lang="en-US" altLang="en-US" sz="1400" dirty="0" smtClean="0">
                <a:latin typeface="Arial" panose="020B0604020202020204" pitchFamily="34" charset="0"/>
                <a:cs typeface="Arial" panose="020B0604020202020204" pitchFamily="34" charset="0"/>
                <a:hlinkClick r:id="rId4"/>
              </a:rPr>
              <a:t>http://www.ascr.usda.gov/complaint_filing_cust.html</a:t>
            </a:r>
            <a:r>
              <a:rPr lang="en-US" altLang="en-US" sz="1400" dirty="0" smtClean="0">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(1) mail: U.S. Department of Agriculture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Office of the Assistant Secretary for Civil Rights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1400 Independence Avenue, SW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Washington, D.C. 20250-9410;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(2) fax: (202) 690-7442; or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(3) email: </a:t>
            </a:r>
            <a:r>
              <a:rPr lang="en-US" altLang="en-US" sz="1400" dirty="0" smtClean="0">
                <a:latin typeface="Arial" panose="020B0604020202020204" pitchFamily="34" charset="0"/>
                <a:cs typeface="Arial" panose="020B0604020202020204" pitchFamily="34" charset="0"/>
                <a:hlinkClick r:id="rId5"/>
              </a:rPr>
              <a:t>program.intake@usda.gov</a:t>
            </a:r>
            <a:r>
              <a:rPr lang="en-US" altLang="en-US" sz="1400" dirty="0" smtClean="0">
                <a:latin typeface="Arial" panose="020B0604020202020204" pitchFamily="34" charset="0"/>
                <a:cs typeface="Arial" panose="020B0604020202020204" pitchFamily="34" charset="0"/>
              </a:rPr>
              <a:t>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
            </a:r>
            <a:br>
              <a:rPr lang="en-US" altLang="en-US" sz="1400"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This institution is an equal opportunity provider</a:t>
            </a:r>
          </a:p>
          <a:p>
            <a:pPr marL="0" indent="0" eaLnBrk="1" hangingPunct="1">
              <a:buFont typeface="Arial" panose="020B0604020202020204" pitchFamily="34" charset="0"/>
              <a:buNone/>
            </a:pPr>
            <a:endParaRPr lang="en-US" altLang="en-US" sz="1400" dirty="0" smtClean="0">
              <a:latin typeface="Franklin Gothic Book" panose="020B05030201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447800" y="2514600"/>
            <a:ext cx="670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dirty="0">
                <a:latin typeface="Franklin Gothic Book" panose="020B0503020102020204" pitchFamily="34" charset="0"/>
              </a:rPr>
              <a:t>WHEN THE STATE SETS UP YOUR WBSCM ACCOUNT</a:t>
            </a:r>
          </a:p>
        </p:txBody>
      </p:sp>
      <p:sp>
        <p:nvSpPr>
          <p:cNvPr id="3" name="Title 2"/>
          <p:cNvSpPr>
            <a:spLocks noGrp="1"/>
          </p:cNvSpPr>
          <p:nvPr>
            <p:ph type="title"/>
          </p:nvPr>
        </p:nvSpPr>
        <p:spPr>
          <a:xfrm>
            <a:off x="457200" y="0"/>
            <a:ext cx="8229600" cy="533400"/>
          </a:xfrm>
        </p:spPr>
        <p:txBody>
          <a:bodyPr/>
          <a:lstStyle/>
          <a:p>
            <a:r>
              <a:rPr lang="en-US" sz="3200" dirty="0" smtClean="0">
                <a:latin typeface="Franklin Gothic Book" panose="020B0503020102020204" pitchFamily="34" charset="0"/>
              </a:rPr>
              <a:t>New WBSCM Account Creation</a:t>
            </a:r>
            <a:endParaRPr lang="en-US" sz="3200" dirty="0">
              <a:latin typeface="Franklin Gothic Book" panose="020B0503020102020204" pitchFamily="34" charset="0"/>
            </a:endParaRPr>
          </a:p>
        </p:txBody>
      </p:sp>
      <p:sp>
        <p:nvSpPr>
          <p:cNvPr id="4" name="Slide Number Placeholder 3"/>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588A04FE-1E9C-43AC-8CAC-0DF692E3A3C7}" type="slidenum">
              <a:rPr lang="en-US" altLang="en-US" sz="1200">
                <a:solidFill>
                  <a:srgbClr val="898989"/>
                </a:solidFill>
              </a:rPr>
              <a:pPr eaLnBrk="1" hangingPunct="1"/>
              <a:t>4</a:t>
            </a:fld>
            <a:endParaRPr lang="en-US" altLang="en-US" sz="1200">
              <a:solidFill>
                <a:srgbClr val="898989"/>
              </a:solidFill>
            </a:endParaRPr>
          </a:p>
        </p:txBody>
      </p:sp>
      <p:pic>
        <p:nvPicPr>
          <p:cNvPr id="2" name="D8B2968.wav" title="Audio File of slide 4 tex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96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BSCM registration email"/>
          <p:cNvPicPr>
            <a:picLocks noChangeAspect="1"/>
          </p:cNvPicPr>
          <p:nvPr/>
        </p:nvPicPr>
        <p:blipFill>
          <a:blip r:embed="rId6"/>
          <a:stretch>
            <a:fillRect/>
          </a:stretch>
        </p:blipFill>
        <p:spPr>
          <a:xfrm>
            <a:off x="280634" y="1011346"/>
            <a:ext cx="8582731" cy="5517470"/>
          </a:xfrm>
          <a:prstGeom prst="rect">
            <a:avLst/>
          </a:prstGeom>
        </p:spPr>
      </p:pic>
      <p:sp>
        <p:nvSpPr>
          <p:cNvPr id="6148" name="AutoShape 4"/>
          <p:cNvSpPr>
            <a:spLocks noChangeArrowheads="1"/>
          </p:cNvSpPr>
          <p:nvPr/>
        </p:nvSpPr>
        <p:spPr bwMode="auto">
          <a:xfrm>
            <a:off x="6705600" y="1295400"/>
            <a:ext cx="2133600" cy="1600200"/>
          </a:xfrm>
          <a:prstGeom prst="wedgeEllipseCallout">
            <a:avLst>
              <a:gd name="adj1" fmla="val -128560"/>
              <a:gd name="adj2" fmla="val -59796"/>
            </a:avLst>
          </a:prstGeom>
          <a:solidFill>
            <a:srgbClr val="FFFFFF"/>
          </a:solidFill>
          <a:ln w="9525">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1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Didn’t Receive the Email? Check Spam or Contact Your IT </a:t>
            </a:r>
            <a:r>
              <a:rPr lang="en-US" altLang="en-US" sz="1100" dirty="0" err="1">
                <a:solidFill>
                  <a:schemeClr val="tx2"/>
                </a:solidFill>
                <a:latin typeface="Palatino Linotype" panose="02040502050505030304" pitchFamily="18" charset="0"/>
                <a:ea typeface="Calibri" panose="020F0502020204030204" pitchFamily="34" charset="0"/>
                <a:cs typeface="Times New Roman" panose="02020603050405020304" pitchFamily="18" charset="0"/>
              </a:rPr>
              <a:t>Dept</a:t>
            </a:r>
            <a:r>
              <a:rPr lang="en-US" altLang="en-US" sz="1100" dirty="0">
                <a:solidFill>
                  <a:schemeClr val="tx2"/>
                </a:solidFill>
                <a:latin typeface="Palatino Linotype" panose="02040502050505030304" pitchFamily="18" charset="0"/>
                <a:ea typeface="Calibri" panose="020F0502020204030204" pitchFamily="34" charset="0"/>
                <a:cs typeface="Times New Roman" panose="02020603050405020304" pitchFamily="18" charset="0"/>
              </a:rPr>
              <a:t>  and ask them to make sure this email address is allowed </a:t>
            </a:r>
          </a:p>
        </p:txBody>
      </p:sp>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92A68965-727A-472A-AD1C-5B97F117E34C}" type="slidenum">
              <a:rPr lang="en-US" altLang="en-US" sz="1200">
                <a:solidFill>
                  <a:srgbClr val="898989"/>
                </a:solidFill>
              </a:rPr>
              <a:pPr eaLnBrk="1" hangingPunct="1"/>
              <a:t>5</a:t>
            </a:fld>
            <a:endParaRPr lang="en-US" altLang="en-US" sz="1200">
              <a:solidFill>
                <a:srgbClr val="898989"/>
              </a:solidFill>
            </a:endParaRPr>
          </a:p>
        </p:txBody>
      </p:sp>
      <p:pic>
        <p:nvPicPr>
          <p:cNvPr id="2" name="B7B9968.wav" title="Audio File of Slide 5 tex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Grp="1" noChangeArrowheads="1"/>
          </p:cNvSpPr>
          <p:nvPr>
            <p:ph type="title"/>
          </p:nvPr>
        </p:nvSpPr>
        <p:spPr bwMode="auto">
          <a:xfrm>
            <a:off x="457200" y="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solidFill>
                  <a:schemeClr val="bg1"/>
                </a:solidFill>
                <a:latin typeface="Franklin Gothic Book" panose="020B0503020102020204" pitchFamily="34" charset="0"/>
              </a:rPr>
              <a:t>You will receive this e-mail</a:t>
            </a:r>
          </a:p>
        </p:txBody>
      </p:sp>
    </p:spTree>
    <p:custDataLst>
      <p:tags r:id="rId1"/>
    </p:custDataLst>
  </p:cSld>
  <p:clrMapOvr>
    <a:masterClrMapping/>
  </p:clrMapOvr>
  <p:transition spd="slow" advTm="141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nk to register"/>
          <p:cNvPicPr>
            <a:picLocks noChangeAspect="1"/>
          </p:cNvPicPr>
          <p:nvPr/>
        </p:nvPicPr>
        <p:blipFill>
          <a:blip r:embed="rId6"/>
          <a:stretch>
            <a:fillRect/>
          </a:stretch>
        </p:blipFill>
        <p:spPr>
          <a:xfrm>
            <a:off x="190500" y="1676400"/>
            <a:ext cx="8763000" cy="3761590"/>
          </a:xfrm>
          <a:prstGeom prst="rect">
            <a:avLst/>
          </a:prstGeom>
        </p:spPr>
      </p:pic>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6562F8E4-3AE6-44E9-99CD-6B471353A0E0}" type="slidenum">
              <a:rPr lang="en-US" altLang="en-US" sz="1200">
                <a:solidFill>
                  <a:srgbClr val="898989"/>
                </a:solidFill>
              </a:rPr>
              <a:pPr eaLnBrk="1" hangingPunct="1"/>
              <a:t>6</a:t>
            </a:fld>
            <a:endParaRPr lang="en-US" altLang="en-US" sz="1200">
              <a:solidFill>
                <a:srgbClr val="898989"/>
              </a:solidFill>
            </a:endParaRPr>
          </a:p>
        </p:txBody>
      </p:sp>
      <p:sp>
        <p:nvSpPr>
          <p:cNvPr id="3" name="Oval Callout 2" descr="Says Click on this link first" title="Text Bubble click here"/>
          <p:cNvSpPr/>
          <p:nvPr/>
        </p:nvSpPr>
        <p:spPr>
          <a:xfrm>
            <a:off x="3048000" y="914400"/>
            <a:ext cx="1219200" cy="981075"/>
          </a:xfrm>
          <a:prstGeom prst="wedgeEllipseCallout">
            <a:avLst>
              <a:gd name="adj1" fmla="val 21615"/>
              <a:gd name="adj2" fmla="val 11868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1">
                    <a:lumMod val="75000"/>
                  </a:schemeClr>
                </a:solidFill>
                <a:latin typeface="Palatino Linotype" pitchFamily="18" charset="0"/>
              </a:rPr>
              <a:t>Click on this link first</a:t>
            </a:r>
          </a:p>
        </p:txBody>
      </p:sp>
      <p:pic>
        <p:nvPicPr>
          <p:cNvPr id="2" name="FA35984.wav" title="Audio File Reading Slide 6 tex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Grp="1" noChangeArrowheads="1"/>
          </p:cNvSpPr>
          <p:nvPr>
            <p:ph type="title"/>
          </p:nvPr>
        </p:nvSpPr>
        <p:spPr bwMode="auto">
          <a:xfrm>
            <a:off x="457200" y="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solidFill>
                  <a:schemeClr val="bg1"/>
                </a:solidFill>
                <a:latin typeface="Franklin Gothic Book" panose="020B0503020102020204" pitchFamily="34" charset="0"/>
              </a:rPr>
              <a:t>Step 1</a:t>
            </a:r>
          </a:p>
        </p:txBody>
      </p:sp>
    </p:spTree>
    <p:custDataLst>
      <p:tags r:id="rId1"/>
    </p:custDataLst>
  </p:cSld>
  <p:clrMapOvr>
    <a:masterClrMapping/>
  </p:clrMapOvr>
  <p:transition spd="slow" advTm="191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uthentication home screen"/>
          <p:cNvPicPr>
            <a:picLocks noChangeAspect="1"/>
          </p:cNvPicPr>
          <p:nvPr/>
        </p:nvPicPr>
        <p:blipFill>
          <a:blip r:embed="rId6"/>
          <a:stretch>
            <a:fillRect/>
          </a:stretch>
        </p:blipFill>
        <p:spPr>
          <a:xfrm>
            <a:off x="0" y="1551661"/>
            <a:ext cx="9144000" cy="4327339"/>
          </a:xfrm>
          <a:prstGeom prst="rect">
            <a:avLst/>
          </a:prstGeom>
        </p:spPr>
      </p:pic>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37449C90-7210-4A57-8C0F-4304FC3DDCC8}" type="slidenum">
              <a:rPr lang="en-US" altLang="en-US" sz="1200">
                <a:solidFill>
                  <a:srgbClr val="898989"/>
                </a:solidFill>
              </a:rPr>
              <a:pPr eaLnBrk="1" hangingPunct="1"/>
              <a:t>7</a:t>
            </a:fld>
            <a:endParaRPr lang="en-US" altLang="en-US" sz="1200">
              <a:solidFill>
                <a:srgbClr val="898989"/>
              </a:solidFill>
            </a:endParaRPr>
          </a:p>
        </p:txBody>
      </p:sp>
      <p:pic>
        <p:nvPicPr>
          <p:cNvPr id="2" name="6F3D984.wav" title="Audio File for Slid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descr="Indicating click here" title="Red Arrow"/>
          <p:cNvSpPr>
            <a:spLocks noChangeArrowheads="1"/>
          </p:cNvSpPr>
          <p:nvPr/>
        </p:nvSpPr>
        <p:spPr bwMode="auto">
          <a:xfrm rot="20341990">
            <a:off x="2743200" y="2133600"/>
            <a:ext cx="914400" cy="306388"/>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8" name="TextBox 2"/>
          <p:cNvSpPr txBox="1">
            <a:spLocks noGrp="1" noChangeArrowheads="1"/>
          </p:cNvSpPr>
          <p:nvPr>
            <p:ph type="title"/>
          </p:nvPr>
        </p:nvSpPr>
        <p:spPr bwMode="auto">
          <a:xfrm>
            <a:off x="457200" y="0"/>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smtClean="0">
                <a:solidFill>
                  <a:schemeClr val="bg1"/>
                </a:solidFill>
                <a:latin typeface="Franklin Gothic Book" panose="020B0503020102020204" pitchFamily="34" charset="0"/>
              </a:rPr>
              <a:t>Click </a:t>
            </a:r>
            <a:r>
              <a:rPr lang="en-US" altLang="en-US" sz="2800" dirty="0" smtClean="0">
                <a:solidFill>
                  <a:schemeClr val="bg1"/>
                </a:solidFill>
                <a:latin typeface="Franklin Gothic Book" panose="020B0503020102020204" pitchFamily="34" charset="0"/>
                <a:cs typeface="Times New Roman" panose="02020603050405020304" pitchFamily="18" charset="0"/>
              </a:rPr>
              <a:t>on “Create Account”</a:t>
            </a:r>
            <a:r>
              <a:rPr lang="en-US" altLang="en-US" sz="1800" dirty="0">
                <a:solidFill>
                  <a:schemeClr val="bg1"/>
                </a:solidFill>
                <a:latin typeface="Franklin Gothic Book" panose="020B0503020102020204" pitchFamily="34" charset="0"/>
              </a:rPr>
              <a:t/>
            </a:r>
            <a:br>
              <a:rPr lang="en-US" altLang="en-US" sz="1800" dirty="0">
                <a:solidFill>
                  <a:schemeClr val="bg1"/>
                </a:solidFill>
                <a:latin typeface="Franklin Gothic Book" panose="020B0503020102020204" pitchFamily="34" charset="0"/>
              </a:rPr>
            </a:br>
            <a:endParaRPr lang="en-US" altLang="en-US" sz="2800" dirty="0">
              <a:solidFill>
                <a:schemeClr val="bg1"/>
              </a:solidFill>
              <a:latin typeface="Franklin Gothic Book" panose="020B0503020102020204" pitchFamily="34" charset="0"/>
            </a:endParaRPr>
          </a:p>
        </p:txBody>
      </p:sp>
    </p:spTree>
    <p:custDataLst>
      <p:tags r:id="rId1"/>
    </p:custDataLst>
  </p:cSld>
  <p:clrMapOvr>
    <a:masterClrMapping/>
  </p:clrMapOvr>
  <p:transition spd="slow" advTm="11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70" fill="hold"/>
                                        <p:tgtEl>
                                          <p:spTgt spid="2"/>
                                        </p:tgtEl>
                                      </p:cBhvr>
                                    </p:cmd>
                                  </p:childTnLst>
                                </p:cTn>
                              </p:par>
                              <p:par>
                                <p:cTn id="7" presetID="10" presetClass="entr" presetSubtype="0" fill="hold" grpId="0" nodeType="withEffect">
                                  <p:stCondLst>
                                    <p:cond delay="6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37449C90-7210-4A57-8C0F-4304FC3DDCC8}" type="slidenum">
              <a:rPr lang="en-US" altLang="en-US" sz="1200">
                <a:solidFill>
                  <a:srgbClr val="898989"/>
                </a:solidFill>
              </a:rPr>
              <a:pPr eaLnBrk="1" hangingPunct="1"/>
              <a:t>8</a:t>
            </a:fld>
            <a:endParaRPr lang="en-US" altLang="en-US" sz="1200">
              <a:solidFill>
                <a:srgbClr val="898989"/>
              </a:solidFill>
            </a:endParaRPr>
          </a:p>
        </p:txBody>
      </p:sp>
      <p:pic>
        <p:nvPicPr>
          <p:cNvPr id="2" name="6F3D984.wav" title="Audio File for Slid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descr="Indicating click here" title="Red Arrow"/>
          <p:cNvSpPr>
            <a:spLocks noChangeArrowheads="1"/>
          </p:cNvSpPr>
          <p:nvPr/>
        </p:nvSpPr>
        <p:spPr bwMode="auto">
          <a:xfrm rot="20341990">
            <a:off x="2743200" y="2133600"/>
            <a:ext cx="914400" cy="306388"/>
          </a:xfrm>
          <a:prstGeom prst="leftArrow">
            <a:avLst>
              <a:gd name="adj1" fmla="val 50000"/>
              <a:gd name="adj2" fmla="val 99135"/>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0"/>
              </a:spcAft>
              <a:defRPr/>
            </a:pPr>
            <a:endParaRPr lang="en-US" sz="1800" dirty="0">
              <a:latin typeface="+mn-lt"/>
              <a:cs typeface="+mn-cs"/>
            </a:endParaRPr>
          </a:p>
        </p:txBody>
      </p:sp>
      <p:sp>
        <p:nvSpPr>
          <p:cNvPr id="8" name="TextBox 2"/>
          <p:cNvSpPr txBox="1">
            <a:spLocks noGrp="1" noChangeArrowheads="1"/>
          </p:cNvSpPr>
          <p:nvPr>
            <p:ph type="title"/>
          </p:nvPr>
        </p:nvSpPr>
        <p:spPr bwMode="auto">
          <a:xfrm>
            <a:off x="457200" y="0"/>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smtClean="0">
                <a:solidFill>
                  <a:schemeClr val="bg1"/>
                </a:solidFill>
                <a:latin typeface="Franklin Gothic Book" panose="020B0503020102020204" pitchFamily="34" charset="0"/>
              </a:rPr>
              <a:t>Click </a:t>
            </a:r>
            <a:r>
              <a:rPr lang="en-US" altLang="en-US" sz="2800" dirty="0" smtClean="0">
                <a:solidFill>
                  <a:schemeClr val="bg1"/>
                </a:solidFill>
                <a:latin typeface="Franklin Gothic Book" panose="020B0503020102020204" pitchFamily="34" charset="0"/>
                <a:cs typeface="Times New Roman" panose="02020603050405020304" pitchFamily="18" charset="0"/>
              </a:rPr>
              <a:t>on “Customer”</a:t>
            </a:r>
            <a:r>
              <a:rPr lang="en-US" altLang="en-US" sz="1800" dirty="0">
                <a:solidFill>
                  <a:schemeClr val="bg1"/>
                </a:solidFill>
                <a:latin typeface="Franklin Gothic Book" panose="020B0503020102020204" pitchFamily="34" charset="0"/>
              </a:rPr>
              <a:t/>
            </a:r>
            <a:br>
              <a:rPr lang="en-US" altLang="en-US" sz="1800" dirty="0">
                <a:solidFill>
                  <a:schemeClr val="bg1"/>
                </a:solidFill>
                <a:latin typeface="Franklin Gothic Book" panose="020B0503020102020204" pitchFamily="34" charset="0"/>
              </a:rPr>
            </a:br>
            <a:endParaRPr lang="en-US" altLang="en-US" sz="2800" dirty="0">
              <a:solidFill>
                <a:schemeClr val="bg1"/>
              </a:solidFill>
              <a:latin typeface="Franklin Gothic Book" panose="020B0503020102020204" pitchFamily="34" charset="0"/>
            </a:endParaRPr>
          </a:p>
        </p:txBody>
      </p:sp>
      <p:pic>
        <p:nvPicPr>
          <p:cNvPr id="3" name="Picture 2" descr="click customer"/>
          <p:cNvPicPr>
            <a:picLocks noChangeAspect="1"/>
          </p:cNvPicPr>
          <p:nvPr/>
        </p:nvPicPr>
        <p:blipFill>
          <a:blip r:embed="rId7"/>
          <a:stretch>
            <a:fillRect/>
          </a:stretch>
        </p:blipFill>
        <p:spPr>
          <a:xfrm>
            <a:off x="174625" y="928707"/>
            <a:ext cx="8486775" cy="6137329"/>
          </a:xfrm>
          <a:prstGeom prst="rect">
            <a:avLst/>
          </a:prstGeom>
        </p:spPr>
      </p:pic>
    </p:spTree>
    <p:custDataLst>
      <p:tags r:id="rId1"/>
    </p:custDataLst>
    <p:extLst>
      <p:ext uri="{BB962C8B-B14F-4D97-AF65-F5344CB8AC3E}">
        <p14:creationId xmlns:p14="http://schemas.microsoft.com/office/powerpoint/2010/main" val="723518518"/>
      </p:ext>
    </p:extLst>
  </p:cSld>
  <p:clrMapOvr>
    <a:masterClrMapping/>
  </p:clrMapOvr>
  <p:transition spd="slow" advTm="11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70" fill="hold"/>
                                        <p:tgtEl>
                                          <p:spTgt spid="2"/>
                                        </p:tgtEl>
                                      </p:cBhvr>
                                    </p:cmd>
                                  </p:childTnLst>
                                </p:cTn>
                              </p:par>
                              <p:par>
                                <p:cTn id="7" presetID="10" presetClass="entr" presetSubtype="0" fill="hold" grpId="0" nodeType="withEffect">
                                  <p:stCondLst>
                                    <p:cond delay="6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fld id="{37449C90-7210-4A57-8C0F-4304FC3DDCC8}" type="slidenum">
              <a:rPr lang="en-US" altLang="en-US" sz="1200">
                <a:solidFill>
                  <a:srgbClr val="898989"/>
                </a:solidFill>
              </a:rPr>
              <a:pPr eaLnBrk="1" hangingPunct="1"/>
              <a:t>9</a:t>
            </a:fld>
            <a:endParaRPr lang="en-US" altLang="en-US" sz="1200">
              <a:solidFill>
                <a:srgbClr val="898989"/>
              </a:solidFill>
            </a:endParaRPr>
          </a:p>
        </p:txBody>
      </p:sp>
      <p:pic>
        <p:nvPicPr>
          <p:cNvPr id="2" name="6F3D984.wav" title="Audio File for Slid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6391656"/>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Grp="1" noChangeArrowheads="1"/>
          </p:cNvSpPr>
          <p:nvPr>
            <p:ph type="title"/>
          </p:nvPr>
        </p:nvSpPr>
        <p:spPr bwMode="auto">
          <a:xfrm>
            <a:off x="457200" y="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smtClean="0">
                <a:solidFill>
                  <a:schemeClr val="bg1"/>
                </a:solidFill>
                <a:latin typeface="Franklin Gothic Book" panose="020B0503020102020204" pitchFamily="34" charset="0"/>
              </a:rPr>
              <a:t>Enter Email</a:t>
            </a:r>
            <a:endParaRPr lang="en-US" altLang="en-US" sz="2800" dirty="0">
              <a:solidFill>
                <a:schemeClr val="bg1"/>
              </a:solidFill>
              <a:latin typeface="Franklin Gothic Book" panose="020B0503020102020204" pitchFamily="34" charset="0"/>
            </a:endParaRPr>
          </a:p>
        </p:txBody>
      </p:sp>
      <p:pic>
        <p:nvPicPr>
          <p:cNvPr id="5" name="Picture 4" descr="enter email address"/>
          <p:cNvPicPr>
            <a:picLocks noChangeAspect="1"/>
          </p:cNvPicPr>
          <p:nvPr/>
        </p:nvPicPr>
        <p:blipFill>
          <a:blip r:embed="rId7"/>
          <a:stretch>
            <a:fillRect/>
          </a:stretch>
        </p:blipFill>
        <p:spPr>
          <a:xfrm>
            <a:off x="-76200" y="1364466"/>
            <a:ext cx="10077450" cy="4581525"/>
          </a:xfrm>
          <a:prstGeom prst="rect">
            <a:avLst/>
          </a:prstGeom>
        </p:spPr>
      </p:pic>
    </p:spTree>
    <p:custDataLst>
      <p:tags r:id="rId1"/>
    </p:custDataLst>
    <p:extLst>
      <p:ext uri="{BB962C8B-B14F-4D97-AF65-F5344CB8AC3E}">
        <p14:creationId xmlns:p14="http://schemas.microsoft.com/office/powerpoint/2010/main" val="2293943278"/>
      </p:ext>
    </p:extLst>
  </p:cSld>
  <p:clrMapOvr>
    <a:masterClrMapping/>
  </p:clrMapOvr>
  <p:transition spd="slow" advTm="11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ay Magee WBSCM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95D7B4FD22A4A9C390F7B0E997D3F" ma:contentTypeVersion="7" ma:contentTypeDescription="Create a new document." ma:contentTypeScope="" ma:versionID="78d7bd49f711d3aa5cbb090d4a7360d0">
  <xsd:schema xmlns:xsd="http://www.w3.org/2001/XMLSchema" xmlns:xs="http://www.w3.org/2001/XMLSchema" xmlns:p="http://schemas.microsoft.com/office/2006/metadata/properties" xmlns:ns1="http://schemas.microsoft.com/sharepoint/v3" xmlns:ns2="365df3b4-2938-4962-8750-b3f089551ef3" xmlns:ns3="54031767-dd6d-417c-ab73-583408f47564" targetNamespace="http://schemas.microsoft.com/office/2006/metadata/properties" ma:root="true" ma:fieldsID="588d825b507c8e642fe3917ef671a92c" ns1:_="" ns2:_="" ns3:_="">
    <xsd:import namespace="http://schemas.microsoft.com/sharepoint/v3"/>
    <xsd:import namespace="365df3b4-2938-4962-8750-b3f089551ef3"/>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5df3b4-2938-4962-8750-b3f089551ef3"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365df3b4-2938-4962-8750-b3f089551ef3" xsi:nil="true"/>
    <Priority xmlns="365df3b4-2938-4962-8750-b3f089551ef3">New</Priority>
    <PublishingExpirationDate xmlns="http://schemas.microsoft.com/sharepoint/v3" xsi:nil="true"/>
    <PublishingStartDate xmlns="http://schemas.microsoft.com/sharepoint/v3" xsi:nil="true"/>
    <Remediation_x0020_Date xmlns="365df3b4-2938-4962-8750-b3f089551ef3">2021-02-02T17:02:52+00:00</Remediation_x0020_Date>
  </documentManagement>
</p:properties>
</file>

<file path=customXml/itemProps1.xml><?xml version="1.0" encoding="utf-8"?>
<ds:datastoreItem xmlns:ds="http://schemas.openxmlformats.org/officeDocument/2006/customXml" ds:itemID="{27813629-6F0E-4997-AD07-D8C65A635A5D}"/>
</file>

<file path=customXml/itemProps2.xml><?xml version="1.0" encoding="utf-8"?>
<ds:datastoreItem xmlns:ds="http://schemas.openxmlformats.org/officeDocument/2006/customXml" ds:itemID="{D68B0228-D567-4953-BD3F-C9E7E2484ED5}"/>
</file>

<file path=customXml/itemProps3.xml><?xml version="1.0" encoding="utf-8"?>
<ds:datastoreItem xmlns:ds="http://schemas.openxmlformats.org/officeDocument/2006/customXml" ds:itemID="{163F0861-E26B-4147-A01C-46682B4D0F31}"/>
</file>

<file path=docProps/app.xml><?xml version="1.0" encoding="utf-8"?>
<Properties xmlns="http://schemas.openxmlformats.org/officeDocument/2006/extended-properties" xmlns:vt="http://schemas.openxmlformats.org/officeDocument/2006/docPropsVTypes">
  <Template/>
  <TotalTime>21276</TotalTime>
  <Words>2285</Words>
  <Application>Microsoft Office PowerPoint</Application>
  <PresentationFormat>On-screen Show (4:3)</PresentationFormat>
  <Paragraphs>192</Paragraphs>
  <Slides>34</Slides>
  <Notes>34</Notes>
  <HiddenSlides>0</HiddenSlides>
  <MMClips>33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ＭＳ Ｐゴシック</vt:lpstr>
      <vt:lpstr>Arial</vt:lpstr>
      <vt:lpstr>Arial Narrow</vt:lpstr>
      <vt:lpstr>Calibri</vt:lpstr>
      <vt:lpstr>Cambria</vt:lpstr>
      <vt:lpstr>Franklin Gothic Book</vt:lpstr>
      <vt:lpstr>Palatino Linotype</vt:lpstr>
      <vt:lpstr>Tahoma</vt:lpstr>
      <vt:lpstr>Times New Roman</vt:lpstr>
      <vt:lpstr>Verdana</vt:lpstr>
      <vt:lpstr>Ray Magee WBSCM Training</vt:lpstr>
      <vt:lpstr>USDA Food Distribution Program WBSCM RA User Set-Up </vt:lpstr>
      <vt:lpstr>Index</vt:lpstr>
      <vt:lpstr>Oregon WBSCM Help: Oregon USDA Foods Website E-mail: ode.fooddistribution@ode.state.or.us  This e-mail address is continuously monitored M-F (except Holidays)  Contact ODE first for assistance with WBSCM issues.    USDA WBSCM Help Desk: Help Desk Hours: 8:00 AM to 6:00 PM EST M-F Phone: 877-WBSCM-4U or 877-927-2648 E-mail: WBSCM.servicedesk@CACI.com  Contact the WBSCM Help Desk for any trouble you have only if ODE staff do not get back to you within 2-3 business days.    </vt:lpstr>
      <vt:lpstr>New WBSCM Account Creation</vt:lpstr>
      <vt:lpstr>You will receive this e-mail</vt:lpstr>
      <vt:lpstr>Step 1</vt:lpstr>
      <vt:lpstr>Click on “Create Account” </vt:lpstr>
      <vt:lpstr>Click on “Customer” </vt:lpstr>
      <vt:lpstr>Enter Email</vt:lpstr>
      <vt:lpstr>Second Email</vt:lpstr>
      <vt:lpstr>Set up account</vt:lpstr>
      <vt:lpstr>Create your Password </vt:lpstr>
      <vt:lpstr>Entering Password </vt:lpstr>
      <vt:lpstr>Step 2 – Go Back To The First Email </vt:lpstr>
      <vt:lpstr>Enter the eAuth User ID and Password You Just Created </vt:lpstr>
      <vt:lpstr>Click – “Accept” </vt:lpstr>
      <vt:lpstr>Congratulations! You’ve made it into WBSCM! </vt:lpstr>
      <vt:lpstr>The WBSCM Home Page </vt:lpstr>
      <vt:lpstr>Navigating WBSCM </vt:lpstr>
      <vt:lpstr> What to do if you can’t see all the tabs at the top of the page: </vt:lpstr>
      <vt:lpstr>Modify Users </vt:lpstr>
      <vt:lpstr>Modify Users  </vt:lpstr>
      <vt:lpstr>Admin Data Tab </vt:lpstr>
      <vt:lpstr>Review and Update Your User Profile </vt:lpstr>
      <vt:lpstr>Create WBSCM Favorites </vt:lpstr>
      <vt:lpstr>Setup WBSCM Accounts for your Staff</vt:lpstr>
      <vt:lpstr>Manage Users Displays all WBSCM users in your Organization </vt:lpstr>
      <vt:lpstr>Creating a New User – Personal Data Tab </vt:lpstr>
      <vt:lpstr>Creating a New User – Personal Data Tab Filled </vt:lpstr>
      <vt:lpstr>Creating a New User – Role Data Tab </vt:lpstr>
      <vt:lpstr>Creating a New User - Save </vt:lpstr>
      <vt:lpstr>User Created Successfully </vt:lpstr>
      <vt:lpstr>NEW USER WILL RECEIVE EMAIL</vt:lpstr>
      <vt:lpstr>Civil Rights</vt:lpstr>
    </vt:vector>
  </TitlesOfParts>
  <Company>DAS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Hubeny, Linda</dc:creator>
  <cp:lastModifiedBy>FACHA Chris - ODE</cp:lastModifiedBy>
  <cp:revision>541</cp:revision>
  <cp:lastPrinted>2015-09-24T22:13:32Z</cp:lastPrinted>
  <dcterms:created xsi:type="dcterms:W3CDTF">2011-03-10T13:25:45Z</dcterms:created>
  <dcterms:modified xsi:type="dcterms:W3CDTF">2021-02-02T16:53:20Z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8F2EAFD7-7C58-407E-80B8-F69B09EA8421</vt:lpwstr>
  </property>
  <property fmtid="{D5CDD505-2E9C-101B-9397-08002B2CF9AE}" pid="3" name="ArticulatePath">
    <vt:lpwstr>ODE_WBSCM_RA_User_Set-up Aug 2020</vt:lpwstr>
  </property>
  <property fmtid="{D5CDD505-2E9C-101B-9397-08002B2CF9AE}" pid="4" name="ContentTypeId">
    <vt:lpwstr>0x01010046895D7B4FD22A4A9C390F7B0E997D3F</vt:lpwstr>
  </property>
</Properties>
</file>