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4"/>
    <p:sldMasterId id="2147483815" r:id="rId5"/>
    <p:sldMasterId id="2147483803" r:id="rId6"/>
    <p:sldMasterId id="2147483791" r:id="rId7"/>
    <p:sldMasterId id="2147483779" r:id="rId8"/>
    <p:sldMasterId id="2147483767" r:id="rId9"/>
  </p:sldMasterIdLst>
  <p:notesMasterIdLst>
    <p:notesMasterId r:id="rId24"/>
  </p:notesMasterIdLst>
  <p:sldIdLst>
    <p:sldId id="256" r:id="rId10"/>
    <p:sldId id="258" r:id="rId11"/>
    <p:sldId id="259" r:id="rId12"/>
    <p:sldId id="260" r:id="rId13"/>
    <p:sldId id="272" r:id="rId14"/>
    <p:sldId id="268" r:id="rId15"/>
    <p:sldId id="269" r:id="rId16"/>
    <p:sldId id="266" r:id="rId17"/>
    <p:sldId id="270" r:id="rId18"/>
    <p:sldId id="271" r:id="rId19"/>
    <p:sldId id="265" r:id="rId20"/>
    <p:sldId id="263" r:id="rId21"/>
    <p:sldId id="262" r:id="rId22"/>
    <p:sldId id="261" r:id="rId23"/>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38FD89-AE5B-186F-77A3-6E1A83CC671E}" name="VISINSKY Jessica * ODE" initials="JV" userId="S::VisinskJ@ode.oregon.gov::19f1fa56-4ef8-4cd2-8c38-11cd5423c13f" providerId="AD"/>
  <p188:author id="{9D5B80B3-6AC8-903E-12F2-DDF9994797E4}" name="DAVISON Christian * ODE" initials="DC*O" userId="S::DavisonC@ode.oregon.gov::0d0fb809-37e7-4b65-b93f-982384ebeb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4F8"/>
    <a:srgbClr val="FCEDE1"/>
    <a:srgbClr val="FAF5E3"/>
    <a:srgbClr val="F0F4E6"/>
    <a:srgbClr val="E7F5F3"/>
    <a:srgbClr val="20552D"/>
    <a:srgbClr val="AC471A"/>
    <a:srgbClr val="5D0541"/>
    <a:srgbClr val="926700"/>
    <a:srgbClr val="754C29"/>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59459" autoAdjust="0"/>
  </p:normalViewPr>
  <p:slideViewPr>
    <p:cSldViewPr snapToGrid="0">
      <p:cViewPr varScale="1">
        <p:scale>
          <a:sx n="68" d="100"/>
          <a:sy n="68" d="100"/>
        </p:scale>
        <p:origin x="2118" y="5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viewProps" Target="viewProps.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63DED8-CA54-42CE-AED5-48AF1E60C0FC}" type="datetimeFigureOut">
              <a:rPr lang="en-US" smtClean="0"/>
              <a:t>9/25/2024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042C83-F474-4689-992F-134064305DAD}" type="slidenum">
              <a:rPr lang="en-US" smtClean="0"/>
              <a:t>‹#›</a:t>
            </a:fld>
            <a:endParaRPr lang="en-US"/>
          </a:p>
        </p:txBody>
      </p:sp>
    </p:spTree>
    <p:extLst>
      <p:ext uri="{BB962C8B-B14F-4D97-AF65-F5344CB8AC3E}">
        <p14:creationId xmlns:p14="http://schemas.microsoft.com/office/powerpoint/2010/main" val="3565859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oregon.gov/ode/students-and-family/childnutrition/SNP/Documents/BAtB%20Equipment%20Grant%20Claim%20Template%20for%20Multi%20Sites.xlsm"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secure.sos.state.or.us/oard/viewSingleRule.action?ruleVrsnRsn=269562"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oregon.gov/ode/students-and-family/childnutrition/SNP/Documents/BAtB%20Equipment%20Grant%20Reimbursement%20Form.docx"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odedistrict.oregon.gov/applications/pages/egms.aspx" TargetMode="External"/><Relationship Id="rId4" Type="http://schemas.openxmlformats.org/officeDocument/2006/relationships/hyperlink" Target="mailto:%20ode.schoolnutrition@ode.oregon.gov"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Oregon Department of Education’s Breakfast </a:t>
            </a:r>
            <a:r>
              <a:rPr lang="en-US" i="1" dirty="0"/>
              <a:t>After the Bell (BATB) presentation</a:t>
            </a:r>
            <a:endParaRPr lang="en-US" dirty="0"/>
          </a:p>
          <a:p>
            <a:r>
              <a:rPr lang="en-US" dirty="0"/>
              <a:t> </a:t>
            </a:r>
          </a:p>
          <a:p>
            <a:r>
              <a:rPr lang="en-US" dirty="0"/>
              <a:t>This presentation is to provide sponsors with information regarding Breakfast after the Bell</a:t>
            </a:r>
            <a:r>
              <a:rPr lang="en-US" baseline="0" dirty="0"/>
              <a:t> and i</a:t>
            </a:r>
            <a:r>
              <a:rPr lang="en-US" dirty="0"/>
              <a:t>nstructions regarding Breakfast</a:t>
            </a:r>
            <a:r>
              <a:rPr lang="en-US" baseline="0" dirty="0"/>
              <a:t> After the Bell Equipment Grants.  </a:t>
            </a:r>
          </a:p>
          <a:p>
            <a:endParaRPr lang="en-US" baseline="0" dirty="0"/>
          </a:p>
          <a:p>
            <a:endParaRPr lang="en-US" dirty="0"/>
          </a:p>
          <a:p>
            <a:r>
              <a:rPr lang="en-US" dirty="0"/>
              <a:t> </a:t>
            </a:r>
          </a:p>
        </p:txBody>
      </p:sp>
      <p:sp>
        <p:nvSpPr>
          <p:cNvPr id="4" name="Slide Number Placeholder 3"/>
          <p:cNvSpPr>
            <a:spLocks noGrp="1"/>
          </p:cNvSpPr>
          <p:nvPr>
            <p:ph type="sldNum" sz="quarter" idx="10"/>
          </p:nvPr>
        </p:nvSpPr>
        <p:spPr/>
        <p:txBody>
          <a:bodyPr/>
          <a:lstStyle/>
          <a:p>
            <a:fld id="{42042C83-F474-4689-992F-134064305DAD}" type="slidenum">
              <a:rPr lang="en-US" smtClean="0"/>
              <a:t>1</a:t>
            </a:fld>
            <a:endParaRPr lang="en-US"/>
          </a:p>
        </p:txBody>
      </p:sp>
    </p:spTree>
    <p:extLst>
      <p:ext uri="{BB962C8B-B14F-4D97-AF65-F5344CB8AC3E}">
        <p14:creationId xmlns:p14="http://schemas.microsoft.com/office/powerpoint/2010/main" val="3560627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None/>
              <a:tabLst/>
            </a:pPr>
            <a:r>
              <a:rPr lang="en-US" altLang="en-US" sz="1200" dirty="0">
                <a:latin typeface="Arial" panose="020B0604020202020204" pitchFamily="34" charset="0"/>
              </a:rPr>
              <a:t>Must:</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200" b="0" i="0" u="none" strike="noStrike" cap="none" normalizeH="0" baseline="0" dirty="0">
                <a:ln>
                  <a:noFill/>
                </a:ln>
                <a:solidFill>
                  <a:schemeClr val="tx1"/>
                </a:solidFill>
                <a:effectLst/>
                <a:latin typeface="Arial" panose="020B0604020202020204" pitchFamily="34" charset="0"/>
              </a:rPr>
              <a:t>Ensure</a:t>
            </a:r>
            <a:r>
              <a:rPr kumimoji="0" lang="en-US" altLang="en-US" sz="1200" b="0" i="0" u="none" strike="noStrike" cap="none" normalizeH="0" dirty="0">
                <a:ln>
                  <a:noFill/>
                </a:ln>
                <a:solidFill>
                  <a:schemeClr val="tx1"/>
                </a:solidFill>
                <a:effectLst/>
                <a:latin typeface="Arial" panose="020B0604020202020204" pitchFamily="34" charset="0"/>
              </a:rPr>
              <a:t> that each site has a separate reimbursement form.</a:t>
            </a:r>
          </a:p>
          <a:p>
            <a:pPr marL="0" marR="0" lvl="0" indent="0" algn="l" defTabSz="914400" rtl="0" eaLnBrk="0" fontAlgn="base" latinLnBrk="0" hangingPunct="0">
              <a:lnSpc>
                <a:spcPct val="100000"/>
              </a:lnSpc>
              <a:spcBef>
                <a:spcPct val="0"/>
              </a:spcBef>
              <a:spcAft>
                <a:spcPct val="0"/>
              </a:spcAft>
              <a:buClrTx/>
              <a:buSzTx/>
              <a:buNone/>
              <a:tabLst/>
            </a:pPr>
            <a:r>
              <a:rPr lang="en-US" altLang="en-US" sz="1200" baseline="0" dirty="0">
                <a:latin typeface="Arial" panose="020B0604020202020204" pitchFamily="34" charset="0"/>
              </a:rPr>
              <a:t>Identify</a:t>
            </a:r>
            <a:r>
              <a:rPr lang="en-US" altLang="en-US" sz="1200" dirty="0">
                <a:latin typeface="Arial" panose="020B0604020202020204" pitchFamily="34" charset="0"/>
              </a:rPr>
              <a:t> on the invoice(s) of which equipment pertains to each site claim reimbursement form. </a:t>
            </a:r>
          </a:p>
          <a:p>
            <a:pPr marL="0" marR="0" lvl="0" indent="0" algn="l" defTabSz="914400" rtl="0" eaLnBrk="0" fontAlgn="base" latinLnBrk="0" hangingPunct="0">
              <a:lnSpc>
                <a:spcPct val="100000"/>
              </a:lnSpc>
              <a:spcBef>
                <a:spcPct val="0"/>
              </a:spcBef>
              <a:spcAft>
                <a:spcPct val="0"/>
              </a:spcAft>
              <a:buClrTx/>
              <a:buSzTx/>
              <a:buNone/>
              <a:tabLst/>
            </a:pPr>
            <a:r>
              <a:rPr lang="en-US" altLang="en-US" sz="1200" dirty="0">
                <a:latin typeface="Arial" panose="020B0604020202020204" pitchFamily="34" charset="0"/>
              </a:rPr>
              <a:t>Receive approval</a:t>
            </a:r>
            <a:r>
              <a:rPr lang="en-US" altLang="en-US" sz="1200" baseline="0" dirty="0">
                <a:latin typeface="Arial" panose="020B0604020202020204" pitchFamily="34" charset="0"/>
              </a:rPr>
              <a:t> of your claim reimbursement and invoice b</a:t>
            </a:r>
            <a:r>
              <a:rPr lang="en-US" altLang="en-US" sz="1200" dirty="0">
                <a:latin typeface="Arial" panose="020B0604020202020204" pitchFamily="34" charset="0"/>
              </a:rPr>
              <a:t>efore submitting your claim through EGMS.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Tips:</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200" b="0" i="0" u="none" strike="noStrike" cap="none" normalizeH="0" baseline="0" dirty="0">
                <a:ln>
                  <a:noFill/>
                </a:ln>
                <a:solidFill>
                  <a:schemeClr val="tx1"/>
                </a:solidFill>
                <a:effectLst/>
                <a:latin typeface="Arial" panose="020B0604020202020204" pitchFamily="34" charset="0"/>
              </a:rPr>
              <a:t>If</a:t>
            </a:r>
            <a:r>
              <a:rPr kumimoji="0" lang="en-US" altLang="en-US" sz="1200" b="0" i="0" u="none" strike="noStrike" cap="none" normalizeH="0" dirty="0">
                <a:ln>
                  <a:noFill/>
                </a:ln>
                <a:solidFill>
                  <a:schemeClr val="tx1"/>
                </a:solidFill>
                <a:effectLst/>
                <a:latin typeface="Arial" panose="020B0604020202020204" pitchFamily="34" charset="0"/>
              </a:rPr>
              <a:t> have multiple sites and submissions.   Provide a summary or spreadsheet of your claims per each site.  Your can utilize a </a:t>
            </a:r>
            <a:r>
              <a:rPr lang="en-US" dirty="0" err="1">
                <a:hlinkClick r:id="rId3"/>
              </a:rPr>
              <a:t>BAtB</a:t>
            </a:r>
            <a:r>
              <a:rPr lang="en-US" dirty="0">
                <a:hlinkClick r:id="rId3"/>
              </a:rPr>
              <a:t> Equipment Grant Claim Template for Multiple Sites and Vendors</a:t>
            </a:r>
            <a:r>
              <a:rPr lang="en-US" dirty="0"/>
              <a:t> spreadsheet.  </a:t>
            </a:r>
            <a:endParaRPr kumimoji="0" lang="en-US" altLang="en-US" sz="1200" b="0" i="0" u="none" strike="noStrike" cap="none" normalizeH="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en-US" altLang="en-US" sz="1200" baseline="0" dirty="0">
                <a:latin typeface="Arial" panose="020B0604020202020204" pitchFamily="34" charset="0"/>
              </a:rPr>
              <a:t>Submit</a:t>
            </a:r>
            <a:r>
              <a:rPr lang="en-US" altLang="en-US" sz="1200" dirty="0">
                <a:latin typeface="Arial" panose="020B0604020202020204" pitchFamily="34" charset="0"/>
              </a:rPr>
              <a:t> all</a:t>
            </a:r>
            <a:r>
              <a:rPr lang="en-US" altLang="en-US" sz="1200" baseline="0" dirty="0">
                <a:latin typeface="Arial" panose="020B0604020202020204" pitchFamily="34" charset="0"/>
              </a:rPr>
              <a:t> of </a:t>
            </a:r>
            <a:r>
              <a:rPr lang="en-US" altLang="en-US" sz="1200" dirty="0">
                <a:latin typeface="Arial" panose="020B0604020202020204" pitchFamily="34" charset="0"/>
              </a:rPr>
              <a:t>your claim reimbursement forms and invoices together in one email.  </a:t>
            </a:r>
          </a:p>
          <a:p>
            <a:pPr marL="0" marR="0" lvl="0" indent="0" algn="l" defTabSz="914400" rtl="0" eaLnBrk="0" fontAlgn="base" latinLnBrk="0" hangingPunct="0">
              <a:lnSpc>
                <a:spcPct val="100000"/>
              </a:lnSpc>
              <a:spcBef>
                <a:spcPct val="0"/>
              </a:spcBef>
              <a:spcAft>
                <a:spcPct val="0"/>
              </a:spcAft>
              <a:buClrTx/>
              <a:buSzTx/>
              <a:buNone/>
              <a:tabLst/>
            </a:pPr>
            <a:r>
              <a:rPr lang="en-US" altLang="en-US" sz="1200" dirty="0">
                <a:latin typeface="Arial" panose="020B0604020202020204" pitchFamily="34" charset="0"/>
              </a:rPr>
              <a:t>If the file is too large, then “zip” and end secure file transfer.    </a:t>
            </a:r>
          </a:p>
          <a:p>
            <a:pPr marL="0" marR="0" lvl="0" indent="0" algn="l" defTabSz="914400" rtl="0" eaLnBrk="0" fontAlgn="base" latinLnBrk="0" hangingPunct="0">
              <a:lnSpc>
                <a:spcPct val="100000"/>
              </a:lnSpc>
              <a:spcBef>
                <a:spcPct val="0"/>
              </a:spcBef>
              <a:spcAft>
                <a:spcPct val="0"/>
              </a:spcAft>
              <a:buClrTx/>
              <a:buSzTx/>
              <a:buNone/>
              <a:tabLst/>
            </a:pPr>
            <a:r>
              <a:rPr lang="en-US" altLang="en-US" sz="1200" dirty="0">
                <a:latin typeface="Arial" panose="020B0604020202020204" pitchFamily="34" charset="0"/>
              </a:rPr>
              <a:t>Keep </a:t>
            </a:r>
            <a:r>
              <a:rPr lang="en-US" altLang="en-US" sz="1200" dirty="0" err="1">
                <a:latin typeface="Arial" panose="020B0604020202020204" pitchFamily="34" charset="0"/>
              </a:rPr>
              <a:t>CNPweb</a:t>
            </a:r>
            <a:r>
              <a:rPr lang="en-US" altLang="en-US" sz="1200" dirty="0">
                <a:latin typeface="Arial" panose="020B0604020202020204" pitchFamily="34" charset="0"/>
              </a:rPr>
              <a:t> contacts current</a:t>
            </a:r>
            <a:r>
              <a:rPr lang="en-US" altLang="en-US" sz="1200" baseline="0" dirty="0">
                <a:latin typeface="Arial" panose="020B0604020202020204" pitchFamily="34" charset="0"/>
              </a:rPr>
              <a:t> so you will not miss notifications.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a:latin typeface="Arial" panose="020B0604020202020204" pitchFamily="34" charset="0"/>
              </a:rPr>
              <a:t>Don’t wait </a:t>
            </a:r>
            <a:r>
              <a:rPr lang="en-US" altLang="en-US" sz="1200" dirty="0" err="1">
                <a:latin typeface="Arial" panose="020B0604020202020204" pitchFamily="34" charset="0"/>
              </a:rPr>
              <a:t>untill</a:t>
            </a:r>
            <a:r>
              <a:rPr lang="en-US" altLang="en-US" sz="1200" dirty="0">
                <a:latin typeface="Arial" panose="020B0604020202020204" pitchFamily="34" charset="0"/>
              </a:rPr>
              <a:t> the last minute to claim.</a:t>
            </a:r>
            <a:r>
              <a:rPr lang="en-US" altLang="en-US" sz="1200" baseline="0" dirty="0">
                <a:latin typeface="Arial" panose="020B0604020202020204" pitchFamily="34" charset="0"/>
              </a:rPr>
              <a:t>   If the claim has errors this may result in a disapproved claim that cannot be resubmitted.  </a:t>
            </a:r>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10</a:t>
            </a:fld>
            <a:endParaRPr lang="en-US"/>
          </a:p>
        </p:txBody>
      </p:sp>
    </p:spTree>
    <p:extLst>
      <p:ext uri="{BB962C8B-B14F-4D97-AF65-F5344CB8AC3E}">
        <p14:creationId xmlns:p14="http://schemas.microsoft.com/office/powerpoint/2010/main" val="907815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Sponsors</a:t>
            </a:r>
            <a:r>
              <a:rPr lang="en-US" baseline="0" dirty="0"/>
              <a:t> m</a:t>
            </a:r>
            <a:r>
              <a:rPr lang="en-US" dirty="0"/>
              <a:t>ust comply with all applicable federal, state, and local procurement laws and procedures when purchasing equipment with grant dollars.</a:t>
            </a:r>
          </a:p>
          <a:p>
            <a:endParaRPr lang="en-US" dirty="0"/>
          </a:p>
          <a:p>
            <a:r>
              <a:rPr lang="en-US" dirty="0"/>
              <a:t>Oregon </a:t>
            </a:r>
            <a:r>
              <a:rPr lang="en-US" dirty="0" err="1"/>
              <a:t>BAtB</a:t>
            </a:r>
            <a:r>
              <a:rPr lang="en-US" dirty="0"/>
              <a:t> funds are state funds. However, due to this grant being administered as a reimbursement grant, the procurement requirements will depend on the funding source used</a:t>
            </a:r>
          </a:p>
          <a:p>
            <a:r>
              <a:rPr lang="en-US" dirty="0"/>
              <a:t>at the time of purchase.</a:t>
            </a:r>
          </a:p>
          <a:p>
            <a:endParaRPr lang="en-US" dirty="0"/>
          </a:p>
          <a:p>
            <a:r>
              <a:rPr lang="en-US" dirty="0"/>
              <a:t> General Funds Account: If the School Food Authority purchases, repairs, renovates, or upgrades the necessary equipment with funds from General Funds or other non-federal</a:t>
            </a:r>
          </a:p>
          <a:p>
            <a:r>
              <a:rPr lang="en-US" dirty="0"/>
              <a:t>funds state procurement standards outlined in ORS 279B would be followed.</a:t>
            </a:r>
          </a:p>
          <a:p>
            <a:endParaRPr lang="en-US" dirty="0"/>
          </a:p>
          <a:p>
            <a:r>
              <a:rPr lang="en-US" dirty="0"/>
              <a:t> If the school food authority uses a combination of federal and non-federal funds, the more restrictive procurement standards must be applied.</a:t>
            </a:r>
          </a:p>
          <a:p>
            <a:endParaRPr lang="en-US" dirty="0"/>
          </a:p>
          <a:p>
            <a:r>
              <a:rPr lang="en-US" dirty="0"/>
              <a:t>An awardee can find more information and resources on the Oregon Department of Education Child Nutrition Procurement Resources website for these requirements or contact Richard Williams at  Richard.Williams@ode.oregon.gov</a:t>
            </a:r>
          </a:p>
          <a:p>
            <a:endParaRPr lang="en-US" dirty="0"/>
          </a:p>
          <a:p>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11</a:t>
            </a:fld>
            <a:endParaRPr lang="en-US"/>
          </a:p>
        </p:txBody>
      </p:sp>
    </p:spTree>
    <p:extLst>
      <p:ext uri="{BB962C8B-B14F-4D97-AF65-F5344CB8AC3E}">
        <p14:creationId xmlns:p14="http://schemas.microsoft.com/office/powerpoint/2010/main" val="2213328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take a look at some common questions we have received about the </a:t>
            </a:r>
            <a:r>
              <a:rPr lang="en-US" dirty="0" err="1"/>
              <a:t>BAtB</a:t>
            </a:r>
            <a:r>
              <a:rPr lang="en-US" dirty="0"/>
              <a:t> equipment grant. </a:t>
            </a:r>
          </a:p>
          <a:p>
            <a:endParaRPr lang="en-US" dirty="0"/>
          </a:p>
          <a:p>
            <a:r>
              <a:rPr lang="en-US" dirty="0"/>
              <a:t>What if the equipment is over the amount of the grant?  Nonprofit food service account or general funds can be used to pay the remaining amount of the purchase.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Can I submit multiple grant reimbursement requests for the same site?  Yes,</a:t>
            </a:r>
            <a:r>
              <a:rPr lang="en-US" baseline="0" dirty="0"/>
              <a:t> you can,  just ensure that you don’t go over your allocated amount for each site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What if I don’t need to use this grant? If you wish to decline the grant for some sites or all of your sites, simply email the </a:t>
            </a:r>
            <a:r>
              <a:rPr lang="en-US" baseline="0" dirty="0" err="1"/>
              <a:t>ode.schoolnutrition</a:t>
            </a:r>
            <a:r>
              <a:rPr lang="en-US" baseline="0" dirty="0"/>
              <a:t> mailbox of which site or all of your sites you wish to decline.   Please note:  the funding for this site’s grant is no longer available once you decline.  Keep in mind that you may need this grant later on in the year.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if I wish to purchase a breakfast cart that is over the amount but will be used for multiple sites?   You have the option to purchase a breakfast cart for multiple Breakfast</a:t>
            </a:r>
            <a:r>
              <a:rPr lang="en-US" baseline="0" dirty="0"/>
              <a:t> After the Bell sites.   You will still need to complete a reimbursement form for each of your sites with the shared equipment noted and the amount applied to each site.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if I wish to apply for</a:t>
            </a:r>
            <a:r>
              <a:rPr lang="en-US" baseline="0" dirty="0"/>
              <a:t> the </a:t>
            </a:r>
            <a:r>
              <a:rPr lang="en-US" baseline="0" dirty="0" err="1"/>
              <a:t>BAtB</a:t>
            </a:r>
            <a:r>
              <a:rPr lang="en-US" baseline="0" dirty="0"/>
              <a:t> exemption, am I still eligible for the equipment grant? </a:t>
            </a:r>
            <a:r>
              <a:rPr lang="en-US" dirty="0"/>
              <a:t>If your</a:t>
            </a:r>
            <a:r>
              <a:rPr lang="en-US" baseline="0" dirty="0"/>
              <a:t> site is on the </a:t>
            </a:r>
            <a:r>
              <a:rPr lang="en-US" baseline="0" dirty="0" err="1"/>
              <a:t>BAtB</a:t>
            </a:r>
            <a:r>
              <a:rPr lang="en-US" baseline="0" dirty="0"/>
              <a:t> exempt list and you are not operating Breakfast After the Bell at that site, you will not be eligible for the </a:t>
            </a:r>
            <a:r>
              <a:rPr lang="en-US" baseline="0" dirty="0" err="1"/>
              <a:t>BAtB</a:t>
            </a:r>
            <a:r>
              <a:rPr lang="en-US" baseline="0" dirty="0"/>
              <a:t> equipment grant.   You will email the ODE Procurement specialist that you wish to decline the equipment grant for that site and then you would contact your specialist to elect the exemption in </a:t>
            </a:r>
            <a:r>
              <a:rPr lang="en-US" baseline="0" dirty="0" err="1"/>
              <a:t>CNPweb</a:t>
            </a:r>
            <a:r>
              <a:rPr lang="en-US"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There are multiple reasons why a site wouldn’t be eligible for the equipment grant.  One reason is because is that site is not listed on the </a:t>
            </a:r>
            <a:r>
              <a:rPr lang="en-US" baseline="0" dirty="0" err="1"/>
              <a:t>BAtB</a:t>
            </a:r>
            <a:r>
              <a:rPr lang="en-US" baseline="0" dirty="0"/>
              <a:t> Required and Exempt Eligible Site List.  Sites on the required list had at least 70% enrolled student eligible for free and reduced priced meals from the 2</a:t>
            </a:r>
            <a:r>
              <a:rPr lang="en-US" baseline="30000" dirty="0"/>
              <a:t>nd</a:t>
            </a:r>
            <a:r>
              <a:rPr lang="en-US" baseline="0" dirty="0"/>
              <a:t> proceeding year..  Another reason would be that you choose the </a:t>
            </a:r>
            <a:r>
              <a:rPr lang="en-US" baseline="0" dirty="0" err="1"/>
              <a:t>BAtB</a:t>
            </a:r>
            <a:r>
              <a:rPr lang="en-US" baseline="0" dirty="0"/>
              <a:t> exemption in </a:t>
            </a:r>
            <a:r>
              <a:rPr lang="en-US" baseline="0" dirty="0" err="1"/>
              <a:t>CNPweb</a:t>
            </a:r>
            <a:r>
              <a:rPr lang="en-US" baseline="0" dirty="0"/>
              <a:t> for that site and that site was qualified as exempt eligible.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12</a:t>
            </a:fld>
            <a:endParaRPr lang="en-US"/>
          </a:p>
        </p:txBody>
      </p:sp>
    </p:spTree>
    <p:extLst>
      <p:ext uri="{BB962C8B-B14F-4D97-AF65-F5344CB8AC3E}">
        <p14:creationId xmlns:p14="http://schemas.microsoft.com/office/powerpoint/2010/main" val="2607892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multiple resources</a:t>
            </a:r>
            <a:r>
              <a:rPr lang="en-US" baseline="0" dirty="0"/>
              <a:t> that you can utilize.  Please see this screen for a list of resources and contact with links. </a:t>
            </a:r>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13</a:t>
            </a:fld>
            <a:endParaRPr lang="en-US"/>
          </a:p>
        </p:txBody>
      </p:sp>
    </p:spTree>
    <p:extLst>
      <p:ext uri="{BB962C8B-B14F-4D97-AF65-F5344CB8AC3E}">
        <p14:creationId xmlns:p14="http://schemas.microsoft.com/office/powerpoint/2010/main" val="1824984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institution is an equal opportunity provider.</a:t>
            </a:r>
          </a:p>
        </p:txBody>
      </p:sp>
      <p:sp>
        <p:nvSpPr>
          <p:cNvPr id="4" name="Slide Number Placeholder 3"/>
          <p:cNvSpPr>
            <a:spLocks noGrp="1"/>
          </p:cNvSpPr>
          <p:nvPr>
            <p:ph type="sldNum" sz="quarter" idx="10"/>
          </p:nvPr>
        </p:nvSpPr>
        <p:spPr/>
        <p:txBody>
          <a:bodyPr/>
          <a:lstStyle/>
          <a:p>
            <a:fld id="{42042C83-F474-4689-992F-134064305DAD}" type="slidenum">
              <a:rPr lang="en-US" smtClean="0"/>
              <a:t>14</a:t>
            </a:fld>
            <a:endParaRPr lang="en-US"/>
          </a:p>
        </p:txBody>
      </p:sp>
    </p:spTree>
    <p:extLst>
      <p:ext uri="{BB962C8B-B14F-4D97-AF65-F5344CB8AC3E}">
        <p14:creationId xmlns:p14="http://schemas.microsoft.com/office/powerpoint/2010/main" val="1047996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a:solidFill>
                  <a:schemeClr val="tx1"/>
                </a:solidFill>
                <a:effectLst/>
                <a:latin typeface="+mn-lt"/>
                <a:ea typeface="+mn-ea"/>
                <a:cs typeface="+mn-cs"/>
              </a:rPr>
              <a:t>The Student Success Act (SSA) was adopted during the 2019 legislative session.  SSA included the expansion of school breakfast programs through the Breakfast after the Bell (</a:t>
            </a:r>
            <a:r>
              <a:rPr lang="en-US" sz="1200" i="0" kern="1200" dirty="0" err="1">
                <a:solidFill>
                  <a:schemeClr val="tx1"/>
                </a:solidFill>
                <a:effectLst/>
                <a:latin typeface="+mn-lt"/>
                <a:ea typeface="+mn-ea"/>
                <a:cs typeface="+mn-cs"/>
              </a:rPr>
              <a:t>BatB</a:t>
            </a:r>
            <a:r>
              <a:rPr lang="en-US" sz="1200" i="0" kern="1200" dirty="0">
                <a:solidFill>
                  <a:schemeClr val="tx1"/>
                </a:solidFill>
                <a:effectLst/>
                <a:latin typeface="+mn-lt"/>
                <a:ea typeface="+mn-ea"/>
                <a:cs typeface="+mn-cs"/>
              </a:rPr>
              <a:t>) requirement including equipment grant funds for schools on the </a:t>
            </a:r>
            <a:r>
              <a:rPr lang="en-US" sz="1200" i="0" u="sng" kern="1200" dirty="0">
                <a:solidFill>
                  <a:schemeClr val="tx1"/>
                </a:solidFill>
                <a:effectLst/>
                <a:latin typeface="+mn-lt"/>
                <a:ea typeface="+mn-ea"/>
                <a:cs typeface="+mn-cs"/>
              </a:rPr>
              <a:t>Breakfast After the Bell Required and Exempt Eligible Site List</a:t>
            </a:r>
            <a:r>
              <a:rPr lang="en-US" sz="1200" i="0" kern="1200" dirty="0">
                <a:solidFill>
                  <a:schemeClr val="tx1"/>
                </a:solidFill>
                <a:effectLst/>
                <a:latin typeface="+mn-lt"/>
                <a:ea typeface="+mn-ea"/>
                <a:cs typeface="+mn-cs"/>
              </a:rPr>
              <a:t>.</a:t>
            </a:r>
          </a:p>
          <a:p>
            <a:endParaRPr lang="en-US" sz="120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BatB</a:t>
            </a:r>
            <a:r>
              <a:rPr lang="en-US" sz="1200" kern="1200" dirty="0">
                <a:solidFill>
                  <a:schemeClr val="tx1"/>
                </a:solidFill>
                <a:effectLst/>
                <a:latin typeface="+mn-lt"/>
                <a:ea typeface="+mn-ea"/>
                <a:cs typeface="+mn-cs"/>
              </a:rPr>
              <a:t> implementation rule  </a:t>
            </a:r>
            <a:r>
              <a:rPr lang="en-US" sz="1200" u="sng" kern="1200" dirty="0">
                <a:solidFill>
                  <a:schemeClr val="tx1"/>
                </a:solidFill>
                <a:effectLst/>
                <a:latin typeface="+mn-lt"/>
                <a:ea typeface="+mn-ea"/>
                <a:cs typeface="+mn-cs"/>
                <a:hlinkClick r:id="rId3"/>
              </a:rPr>
              <a:t>OAR 581-051-0600</a:t>
            </a:r>
            <a:r>
              <a:rPr lang="en-US" sz="1200" kern="1200" dirty="0">
                <a:solidFill>
                  <a:schemeClr val="tx1"/>
                </a:solidFill>
                <a:effectLst/>
                <a:latin typeface="+mn-lt"/>
                <a:ea typeface="+mn-ea"/>
                <a:cs typeface="+mn-cs"/>
              </a:rPr>
              <a:t> included the </a:t>
            </a:r>
            <a:r>
              <a:rPr lang="en-US" sz="1200" i="1" kern="1200" dirty="0" err="1">
                <a:solidFill>
                  <a:schemeClr val="tx1"/>
                </a:solidFill>
                <a:effectLst/>
                <a:latin typeface="+mn-lt"/>
                <a:ea typeface="+mn-ea"/>
                <a:cs typeface="+mn-cs"/>
              </a:rPr>
              <a:t>BatB</a:t>
            </a:r>
            <a:r>
              <a:rPr lang="en-US" sz="1200" i="1" kern="1200" dirty="0">
                <a:solidFill>
                  <a:schemeClr val="tx1"/>
                </a:solidFill>
                <a:effectLst/>
                <a:latin typeface="+mn-lt"/>
                <a:ea typeface="+mn-ea"/>
                <a:cs typeface="+mn-cs"/>
              </a:rPr>
              <a:t> requirements and the exemption process.  </a:t>
            </a:r>
            <a:r>
              <a:rPr lang="en-US" sz="1200" i="0" kern="1200" dirty="0">
                <a:solidFill>
                  <a:schemeClr val="tx1"/>
                </a:solidFill>
                <a:effectLst/>
                <a:latin typeface="+mn-lt"/>
                <a:ea typeface="+mn-ea"/>
                <a:cs typeface="+mn-cs"/>
              </a:rPr>
              <a:t>The </a:t>
            </a:r>
            <a:r>
              <a:rPr lang="en-US" i="0" dirty="0"/>
              <a:t>School </a:t>
            </a:r>
            <a:r>
              <a:rPr lang="en-US" dirty="0"/>
              <a:t>district, </a:t>
            </a:r>
            <a:r>
              <a:rPr lang="en-US" sz="1200" i="0" kern="1200" dirty="0">
                <a:solidFill>
                  <a:schemeClr val="tx1"/>
                </a:solidFill>
                <a:effectLst/>
                <a:latin typeface="+mn-lt"/>
                <a:ea typeface="+mn-ea"/>
                <a:cs typeface="+mn-cs"/>
              </a:rPr>
              <a:t>public charter schools, and education service districts (ESD) must</a:t>
            </a:r>
            <a:r>
              <a:rPr lang="en-US" sz="1200" i="0" kern="1200" baseline="0" dirty="0">
                <a:solidFill>
                  <a:schemeClr val="tx1"/>
                </a:solidFill>
                <a:effectLst/>
                <a:latin typeface="+mn-lt"/>
                <a:ea typeface="+mn-ea"/>
                <a:cs typeface="+mn-cs"/>
              </a:rPr>
              <a:t> </a:t>
            </a:r>
            <a:r>
              <a:rPr lang="en-US" sz="1200" i="0" kern="1200" dirty="0">
                <a:solidFill>
                  <a:schemeClr val="tx1"/>
                </a:solidFill>
                <a:effectLst/>
                <a:latin typeface="+mn-lt"/>
                <a:ea typeface="+mn-ea"/>
                <a:cs typeface="+mn-cs"/>
              </a:rPr>
              <a:t>make breakfast accessible at a school site after the beginning of the school</a:t>
            </a:r>
            <a:r>
              <a:rPr lang="en-US" sz="1200" i="0" kern="1200" baseline="0" dirty="0">
                <a:solidFill>
                  <a:schemeClr val="tx1"/>
                </a:solidFill>
                <a:effectLst/>
                <a:latin typeface="+mn-lt"/>
                <a:ea typeface="+mn-ea"/>
                <a:cs typeface="+mn-cs"/>
              </a:rPr>
              <a:t> day </a:t>
            </a:r>
            <a:r>
              <a:rPr lang="en-US" sz="1200" i="0" kern="1200" dirty="0">
                <a:solidFill>
                  <a:schemeClr val="tx1"/>
                </a:solidFill>
                <a:effectLst/>
                <a:latin typeface="+mn-lt"/>
                <a:ea typeface="+mn-ea"/>
                <a:cs typeface="+mn-cs"/>
              </a:rPr>
              <a:t>if 70% or more of the students at that school site, from a previous year, were “eligible students”. “Eligible students” are those students who are eligible for free or reduced price meals under the U.S. Department of Agriculture’s guidelines.   The school district, pubic charter school and education service district can claim an exemption from this requirement if </a:t>
            </a:r>
            <a:r>
              <a:rPr lang="en-US" dirty="0"/>
              <a:t>70 percent or more of the eligible students regularly receive breakfast at the school site.   The breakfast must be free of charge,</a:t>
            </a:r>
            <a:r>
              <a:rPr lang="en-US" baseline="0" dirty="0"/>
              <a:t> and accessible after the beginning of the school and at least 30 minutes before the start of the school site’s lunch service.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OAR 581-022-0102, Standard for Public Elementary and Secondary Schools,  Gives</a:t>
            </a:r>
            <a:r>
              <a:rPr lang="en-US" baseline="0" dirty="0"/>
              <a:t> schools 15 minutes instructional time each day if a student is consuming breakfast in the classroom.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sz="1200" kern="1200" dirty="0">
                <a:solidFill>
                  <a:schemeClr val="tx1"/>
                </a:solidFill>
                <a:effectLst/>
                <a:latin typeface="+mn-lt"/>
                <a:ea typeface="+mn-ea"/>
                <a:cs typeface="+mn-cs"/>
              </a:rPr>
              <a:t>ORS 327.535 – Participation in School Breakfast Program statue </a:t>
            </a:r>
            <a:r>
              <a:rPr lang="en-US" sz="1200" kern="1200" baseline="0" dirty="0">
                <a:solidFill>
                  <a:schemeClr val="tx1"/>
                </a:solidFill>
                <a:effectLst/>
                <a:latin typeface="+mn-lt"/>
                <a:ea typeface="+mn-ea"/>
                <a:cs typeface="+mn-cs"/>
              </a:rPr>
              <a:t>states that </a:t>
            </a:r>
            <a:r>
              <a:rPr lang="en-US" dirty="0"/>
              <a:t>If 70 percent or more of the students at a school site are eligible students, the school district must make breakfast accessible at that school site after the beginning of the school day.   The school district must ensure that breakfast is: accessible to all students after the beginning of the school day, regardless of grade or arrival time; </a:t>
            </a:r>
            <a:r>
              <a:rPr lang="en-US" b="1" dirty="0"/>
              <a:t>and</a:t>
            </a:r>
            <a:r>
              <a:rPr lang="en-US" dirty="0"/>
              <a:t> provided at no charge to all students, regardless of whether a student is an eligible student.</a:t>
            </a: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OAR 581-051-0605 provides guidance for the Breakfast After the Bell Equipment Grants.  This presentation will center around the Breakfast After the Bell Equipment grant process.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2</a:t>
            </a:fld>
            <a:endParaRPr lang="en-US"/>
          </a:p>
        </p:txBody>
      </p:sp>
    </p:spTree>
    <p:extLst>
      <p:ext uri="{BB962C8B-B14F-4D97-AF65-F5344CB8AC3E}">
        <p14:creationId xmlns:p14="http://schemas.microsoft.com/office/powerpoint/2010/main" val="1673321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The goal of this presentation is for you to gain an understanding of:</a:t>
            </a:r>
          </a:p>
          <a:p>
            <a:endParaRPr lang="en-US" dirty="0"/>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Basic Knowledge of Breakfast After the Bell</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Basics for </a:t>
            </a:r>
            <a:r>
              <a:rPr lang="en-US" dirty="0" err="1"/>
              <a:t>BAtB</a:t>
            </a:r>
            <a:r>
              <a:rPr lang="en-US" dirty="0"/>
              <a:t> Equipment Grant</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Eligibility Criteria</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lang="en-US" dirty="0"/>
              <a:t>Qualified Equipment</a:t>
            </a:r>
          </a:p>
          <a:p>
            <a:pPr marL="457200" indent="-457200">
              <a:buFont typeface="+mj-lt"/>
              <a:buAutoNum type="arabicPeriod"/>
            </a:pPr>
            <a:r>
              <a:rPr lang="en-US" dirty="0"/>
              <a:t>The Process Steps</a:t>
            </a:r>
          </a:p>
          <a:p>
            <a:pPr marL="457200" indent="-457200">
              <a:buFont typeface="+mj-lt"/>
              <a:buAutoNum type="arabicPeriod"/>
            </a:pPr>
            <a:r>
              <a:rPr lang="en-US" dirty="0"/>
              <a:t>Timeline</a:t>
            </a:r>
          </a:p>
          <a:p>
            <a:pPr marL="457200" indent="-457200">
              <a:buFont typeface="+mj-lt"/>
              <a:buAutoNum type="arabicPeriod"/>
            </a:pPr>
            <a:r>
              <a:rPr lang="en-US" dirty="0"/>
              <a:t>Procurement Information</a:t>
            </a:r>
          </a:p>
          <a:p>
            <a:pPr marL="457200" indent="-457200">
              <a:buFont typeface="+mj-lt"/>
              <a:buAutoNum type="arabicPeriod"/>
            </a:pPr>
            <a:r>
              <a:rPr lang="en-US" dirty="0"/>
              <a:t>Claim Submission</a:t>
            </a:r>
          </a:p>
          <a:p>
            <a:pPr marL="457200" indent="-457200">
              <a:buFont typeface="+mj-lt"/>
              <a:buAutoNum type="arabicPeriod"/>
            </a:pPr>
            <a:r>
              <a:rPr lang="en-US" dirty="0"/>
              <a:t>Common Questions and Answers</a:t>
            </a:r>
          </a:p>
          <a:p>
            <a:pPr marL="457200" indent="-4572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3</a:t>
            </a:fld>
            <a:endParaRPr lang="en-US"/>
          </a:p>
        </p:txBody>
      </p:sp>
    </p:spTree>
    <p:extLst>
      <p:ext uri="{BB962C8B-B14F-4D97-AF65-F5344CB8AC3E}">
        <p14:creationId xmlns:p14="http://schemas.microsoft.com/office/powerpoint/2010/main" val="2770183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“Breakfast after the Bell” means a reimbursable breakfast that is provided through the federal School Breakfast Program and offered by a school district or ESD to students after the beginning of the school day. The term includes, but is not limited to, breakfasts served to students for consumption during homeroom or first period, easy-to-eat breakfast foods made available for students to take and eat sometime during the morning, or a second breakfast service available to those students who either didn’t arrive at school in time for the first breakfast service or weren’t hungry earlier in the day.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kern="1200" baseline="0" dirty="0">
                <a:solidFill>
                  <a:schemeClr val="tx1"/>
                </a:solidFill>
                <a:effectLst/>
                <a:latin typeface="+mn-lt"/>
                <a:ea typeface="+mn-ea"/>
                <a:cs typeface="+mn-cs"/>
              </a:rPr>
              <a:t>Schools are required to make breakfast accessible to a student, after the beginning of the school day up until 30 minutes before the start of the school site’s lunch service. If a school has a staggered lunch schedule, the time</a:t>
            </a:r>
          </a:p>
          <a:p>
            <a:r>
              <a:rPr lang="en-US" sz="1200" kern="1200" baseline="0" dirty="0">
                <a:solidFill>
                  <a:schemeClr val="tx1"/>
                </a:solidFill>
                <a:effectLst/>
                <a:latin typeface="+mn-lt"/>
                <a:ea typeface="+mn-ea"/>
                <a:cs typeface="+mn-cs"/>
              </a:rPr>
              <a:t>the first lunch service starts will apply.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requirement applies to schools that meet the following two criteria:</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The school is either administered by a school district (common, joint, and union school districts) or education service district, or the school is a public charter school; and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70 percent or more of the students at the school, in the second preceding school year, were eligible for free or reduced-price meals under the U.S. Department of Agriculture’s (USDA) guidelines.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Schools required to implement </a:t>
            </a:r>
            <a:r>
              <a:rPr lang="en-US" dirty="0" err="1"/>
              <a:t>BAtB</a:t>
            </a:r>
            <a:r>
              <a:rPr lang="en-US" dirty="0"/>
              <a:t> can be found on the </a:t>
            </a:r>
            <a:r>
              <a:rPr lang="en-US" dirty="0" err="1"/>
              <a:t>BAtB</a:t>
            </a:r>
            <a:r>
              <a:rPr lang="en-US" dirty="0"/>
              <a:t> Required and Exempt Eligible Site List.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Private School are not required to participate in Breakfast After the Bell.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A school site subject to the requirement can apply for an exemption if the school has demonstrated that 70 percent or more students eligible for free or reduced-price meals regularly receive breakfast at that school, regardless of when it is served. ODE has compiled a </a:t>
            </a:r>
            <a:r>
              <a:rPr lang="en-US" sz="1200" kern="1200" baseline="0" dirty="0" err="1">
                <a:solidFill>
                  <a:schemeClr val="tx1"/>
                </a:solidFill>
                <a:effectLst/>
                <a:latin typeface="+mn-lt"/>
                <a:ea typeface="+mn-ea"/>
                <a:cs typeface="+mn-cs"/>
              </a:rPr>
              <a:t>BAtB</a:t>
            </a:r>
            <a:r>
              <a:rPr lang="en-US" sz="1200" kern="1200" baseline="0" dirty="0">
                <a:solidFill>
                  <a:schemeClr val="tx1"/>
                </a:solidFill>
                <a:effectLst/>
                <a:latin typeface="+mn-lt"/>
                <a:ea typeface="+mn-ea"/>
                <a:cs typeface="+mn-cs"/>
              </a:rPr>
              <a:t> Required and Exempt Eligible Site List indicating exempt schools based on evaluated breakfast claims data.  ODE will review each school site’s exemption eligibility during the renewal process to approve or deny requested exemptions.</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There are many ways to implement a successful </a:t>
            </a:r>
            <a:r>
              <a:rPr lang="en-US" sz="1200" kern="1200" baseline="0" dirty="0" err="1">
                <a:solidFill>
                  <a:schemeClr val="tx1"/>
                </a:solidFill>
                <a:effectLst/>
                <a:latin typeface="+mn-lt"/>
                <a:ea typeface="+mn-ea"/>
                <a:cs typeface="+mn-cs"/>
              </a:rPr>
              <a:t>BAtB</a:t>
            </a:r>
            <a:r>
              <a:rPr lang="en-US" sz="1200" kern="1200" baseline="0" dirty="0">
                <a:solidFill>
                  <a:schemeClr val="tx1"/>
                </a:solidFill>
                <a:effectLst/>
                <a:latin typeface="+mn-lt"/>
                <a:ea typeface="+mn-ea"/>
                <a:cs typeface="+mn-cs"/>
              </a:rPr>
              <a:t> program. Collaborators should work together at the local level to implement the best model for each school. Implementation models include:</a:t>
            </a:r>
          </a:p>
          <a:p>
            <a:r>
              <a:rPr lang="en-US" sz="1200" kern="1200" baseline="0" dirty="0">
                <a:solidFill>
                  <a:schemeClr val="tx1"/>
                </a:solidFill>
                <a:effectLst/>
                <a:latin typeface="+mn-lt"/>
                <a:ea typeface="+mn-ea"/>
                <a:cs typeface="+mn-cs"/>
              </a:rPr>
              <a:t>✓ Offering a second chance breakfast in the cafeteria</a:t>
            </a:r>
          </a:p>
          <a:p>
            <a:r>
              <a:rPr lang="en-US" sz="1200" kern="1200" baseline="0" dirty="0">
                <a:solidFill>
                  <a:schemeClr val="tx1"/>
                </a:solidFill>
                <a:effectLst/>
                <a:latin typeface="+mn-lt"/>
                <a:ea typeface="+mn-ea"/>
                <a:cs typeface="+mn-cs"/>
              </a:rPr>
              <a:t>✓ Grab-‘n-go pick-up tables in the hallways with an acceptable point of service</a:t>
            </a:r>
          </a:p>
          <a:p>
            <a:r>
              <a:rPr lang="en-US" sz="1200" kern="1200" baseline="0" dirty="0">
                <a:solidFill>
                  <a:schemeClr val="tx1"/>
                </a:solidFill>
                <a:effectLst/>
                <a:latin typeface="+mn-lt"/>
                <a:ea typeface="+mn-ea"/>
                <a:cs typeface="+mn-cs"/>
              </a:rPr>
              <a:t>✓ Vending machines</a:t>
            </a:r>
          </a:p>
          <a:p>
            <a:r>
              <a:rPr lang="en-US" sz="1200" kern="1200" baseline="0" dirty="0">
                <a:solidFill>
                  <a:schemeClr val="tx1"/>
                </a:solidFill>
                <a:effectLst/>
                <a:latin typeface="+mn-lt"/>
                <a:ea typeface="+mn-ea"/>
                <a:cs typeface="+mn-cs"/>
              </a:rPr>
              <a:t>✓ Serving breakfast in the classroom</a:t>
            </a:r>
          </a:p>
          <a:p>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333333"/>
                </a:solidFill>
                <a:effectLst/>
                <a:latin typeface="Calibri" panose="020F0502020204030204" pitchFamily="34" charset="0"/>
                <a:ea typeface="Calibri" panose="020F0502020204030204" pitchFamily="34" charset="0"/>
              </a:rPr>
              <a:t>Up to fifteen minutes instructional time can be counted each day of the time that a student spends</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consuming</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breakfast</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in</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the</a:t>
            </a:r>
            <a:r>
              <a:rPr lang="en-US" sz="1800" spc="-10"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classroom</a:t>
            </a:r>
            <a:r>
              <a:rPr lang="en-US" sz="1800" spc="-10"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if</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instruction</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is</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being</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provided</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at</a:t>
            </a:r>
            <a:r>
              <a:rPr lang="en-US" sz="1800" spc="-15"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the</a:t>
            </a:r>
            <a:r>
              <a:rPr lang="en-US" sz="1800" spc="-10"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same</a:t>
            </a:r>
            <a:r>
              <a:rPr lang="en-US" sz="1800" spc="-10" dirty="0">
                <a:solidFill>
                  <a:srgbClr val="333333"/>
                </a:solidFill>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time.</a:t>
            </a:r>
            <a:endParaRPr lang="en-US" sz="1800" dirty="0">
              <a:effectLst/>
              <a:latin typeface="Calibri" panose="020F0502020204030204" pitchFamily="34" charset="0"/>
              <a:ea typeface="Calibri" panose="020F0502020204030204" pitchFamily="34" charset="0"/>
            </a:endParaRPr>
          </a:p>
          <a:p>
            <a:endParaRPr lang="en-US" sz="1200" kern="1200" baseline="0" dirty="0">
              <a:solidFill>
                <a:schemeClr val="tx1"/>
              </a:solidFill>
              <a:effectLst/>
              <a:latin typeface="+mn-lt"/>
              <a:ea typeface="+mn-ea"/>
              <a:cs typeface="+mn-cs"/>
            </a:endParaRPr>
          </a:p>
          <a:p>
            <a:endParaRPr lang="en-US" sz="1200" kern="1200" baseline="0" dirty="0">
              <a:solidFill>
                <a:schemeClr val="tx1"/>
              </a:solidFill>
              <a:effectLst/>
              <a:latin typeface="+mn-lt"/>
              <a:ea typeface="+mn-ea"/>
              <a:cs typeface="+mn-cs"/>
            </a:endParaRPr>
          </a:p>
          <a:p>
            <a:endParaRPr lang="en-US" sz="1200" kern="1200" baseline="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042C83-F474-4689-992F-134064305DAD}" type="slidenum">
              <a:rPr lang="en-US" smtClean="0"/>
              <a:t>4</a:t>
            </a:fld>
            <a:endParaRPr lang="en-US"/>
          </a:p>
        </p:txBody>
      </p:sp>
    </p:spTree>
    <p:extLst>
      <p:ext uri="{BB962C8B-B14F-4D97-AF65-F5344CB8AC3E}">
        <p14:creationId xmlns:p14="http://schemas.microsoft.com/office/powerpoint/2010/main" val="4112537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The Breakfast After the Bell equipment grant’s purpose is assist </a:t>
            </a:r>
            <a:r>
              <a:rPr lang="en-US" sz="1200" kern="1200" dirty="0">
                <a:solidFill>
                  <a:schemeClr val="tx1"/>
                </a:solidFill>
                <a:effectLst/>
                <a:latin typeface="+mn-lt"/>
                <a:ea typeface="+mn-ea"/>
                <a:cs typeface="+mn-cs"/>
              </a:rPr>
              <a:t>school/sites with the cost of purchasing </a:t>
            </a:r>
            <a:r>
              <a:rPr lang="en-US" dirty="0"/>
              <a:t>new equipment, or repairing, renovating, or upgrading equipment they already own, which is necessary and required to provide students breakfast after the beginning of the school day.</a:t>
            </a:r>
          </a:p>
          <a:p>
            <a:endParaRPr lang="en-US" dirty="0"/>
          </a:p>
          <a:p>
            <a:r>
              <a:rPr lang="en-US" sz="1800" dirty="0">
                <a:effectLst/>
                <a:latin typeface="Calibri" panose="020F0502020204030204" pitchFamily="34" charset="0"/>
                <a:ea typeface="Calibri" panose="020F0502020204030204" pitchFamily="34" charset="0"/>
              </a:rPr>
              <a:t>The Student Success Act allocated funding to support implementation of </a:t>
            </a:r>
            <a:r>
              <a:rPr lang="en-US" sz="1800" dirty="0" err="1">
                <a:effectLst/>
                <a:latin typeface="Calibri" panose="020F0502020204030204" pitchFamily="34" charset="0"/>
                <a:ea typeface="Calibri" panose="020F0502020204030204" pitchFamily="34" charset="0"/>
              </a:rPr>
              <a:t>BatB</a:t>
            </a:r>
            <a:r>
              <a:rPr lang="en-US" sz="1800" dirty="0">
                <a:effectLst/>
                <a:latin typeface="Calibri" panose="020F0502020204030204" pitchFamily="34" charset="0"/>
                <a:ea typeface="Calibri" panose="020F0502020204030204" pitchFamily="34" charset="0"/>
              </a:rPr>
              <a:t>. </a:t>
            </a:r>
            <a:r>
              <a:rPr lang="en-US" sz="1800" dirty="0">
                <a:solidFill>
                  <a:srgbClr val="333333"/>
                </a:solidFill>
                <a:effectLst/>
                <a:latin typeface="Calibri" panose="020F0502020204030204" pitchFamily="34" charset="0"/>
                <a:ea typeface="Calibri" panose="020F0502020204030204" pitchFamily="34" charset="0"/>
              </a:rPr>
              <a:t>The noncompetitive equipment grant is available to support </a:t>
            </a:r>
            <a:r>
              <a:rPr lang="en-US" sz="1800" dirty="0" err="1">
                <a:solidFill>
                  <a:srgbClr val="333333"/>
                </a:solidFill>
                <a:effectLst/>
                <a:latin typeface="Calibri" panose="020F0502020204030204" pitchFamily="34" charset="0"/>
                <a:ea typeface="Calibri" panose="020F0502020204030204" pitchFamily="34" charset="0"/>
              </a:rPr>
              <a:t>BAtB</a:t>
            </a:r>
            <a:r>
              <a:rPr lang="en-US" sz="1800" dirty="0">
                <a:solidFill>
                  <a:srgbClr val="333333"/>
                </a:solidFill>
                <a:effectLst/>
                <a:latin typeface="Calibri" panose="020F0502020204030204" pitchFamily="34" charset="0"/>
                <a:ea typeface="Calibri" panose="020F0502020204030204" pitchFamily="34" charset="0"/>
              </a:rPr>
              <a:t> implementation.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Public schools and charter schools may not deposit their </a:t>
            </a:r>
            <a:r>
              <a:rPr lang="en-US" sz="1200" kern="1200" dirty="0" err="1">
                <a:solidFill>
                  <a:schemeClr val="tx1"/>
                </a:solidFill>
                <a:effectLst/>
                <a:latin typeface="+mn-lt"/>
                <a:ea typeface="+mn-ea"/>
                <a:cs typeface="+mn-cs"/>
              </a:rPr>
              <a:t>BAtB</a:t>
            </a:r>
            <a:r>
              <a:rPr lang="en-US" sz="1200" kern="1200" dirty="0">
                <a:solidFill>
                  <a:schemeClr val="tx1"/>
                </a:solidFill>
                <a:effectLst/>
                <a:latin typeface="+mn-lt"/>
                <a:ea typeface="+mn-ea"/>
                <a:cs typeface="+mn-cs"/>
              </a:rPr>
              <a:t> Equipment Grant awards into the nonprofit food service accounts. Recipients of a </a:t>
            </a:r>
            <a:r>
              <a:rPr lang="en-US" sz="1200" kern="1200" dirty="0" err="1">
                <a:solidFill>
                  <a:schemeClr val="tx1"/>
                </a:solidFill>
                <a:effectLst/>
                <a:latin typeface="+mn-lt"/>
                <a:ea typeface="+mn-ea"/>
                <a:cs typeface="+mn-cs"/>
              </a:rPr>
              <a:t>BAtB</a:t>
            </a:r>
            <a:r>
              <a:rPr lang="en-US" sz="1200" kern="1200" dirty="0">
                <a:solidFill>
                  <a:schemeClr val="tx1"/>
                </a:solidFill>
                <a:effectLst/>
                <a:latin typeface="+mn-lt"/>
                <a:ea typeface="+mn-ea"/>
                <a:cs typeface="+mn-cs"/>
              </a:rPr>
              <a:t> Equipment Grant award must deposit this grant award into a separate account</a:t>
            </a:r>
          </a:p>
          <a:p>
            <a:endParaRPr lang="en-US" dirty="0"/>
          </a:p>
          <a:p>
            <a:r>
              <a:rPr lang="en-US" dirty="0"/>
              <a:t>The </a:t>
            </a:r>
            <a:r>
              <a:rPr lang="en-US" dirty="0" err="1"/>
              <a:t>BAtB</a:t>
            </a:r>
            <a:r>
              <a:rPr lang="en-US" dirty="0"/>
              <a:t> Equipment grants is a biennium grant.   The grant funds are release every two years for sponsors to claim.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Schools required to implement </a:t>
            </a:r>
            <a:r>
              <a:rPr lang="en-US" sz="1200" kern="1200" dirty="0" err="1">
                <a:solidFill>
                  <a:schemeClr val="tx1"/>
                </a:solidFill>
                <a:effectLst/>
                <a:latin typeface="+mn-lt"/>
                <a:ea typeface="+mn-ea"/>
                <a:cs typeface="+mn-cs"/>
              </a:rPr>
              <a:t>BAtB</a:t>
            </a:r>
            <a:r>
              <a:rPr lang="en-US" sz="1200" kern="1200" dirty="0">
                <a:solidFill>
                  <a:schemeClr val="tx1"/>
                </a:solidFill>
                <a:effectLst/>
                <a:latin typeface="+mn-lt"/>
                <a:ea typeface="+mn-ea"/>
                <a:cs typeface="+mn-cs"/>
              </a:rPr>
              <a:t> can be found on the </a:t>
            </a:r>
            <a:r>
              <a:rPr lang="en-US" sz="1200" kern="1200" dirty="0" err="1">
                <a:solidFill>
                  <a:schemeClr val="tx1"/>
                </a:solidFill>
                <a:effectLst/>
                <a:latin typeface="+mn-lt"/>
                <a:ea typeface="+mn-ea"/>
                <a:cs typeface="+mn-cs"/>
              </a:rPr>
              <a:t>BAtB</a:t>
            </a:r>
            <a:r>
              <a:rPr lang="en-US" sz="1200" kern="1200" dirty="0">
                <a:solidFill>
                  <a:schemeClr val="tx1"/>
                </a:solidFill>
                <a:effectLst/>
                <a:latin typeface="+mn-lt"/>
                <a:ea typeface="+mn-ea"/>
                <a:cs typeface="+mn-cs"/>
              </a:rPr>
              <a:t> Required and Exempt Eligible Site List.  This list consists of the sponsors required to participate in Breakfast After the Bell and which sites could be exempt from this requirement.</a:t>
            </a:r>
          </a:p>
          <a:p>
            <a:r>
              <a:rPr lang="en-US" sz="1200" kern="1200" dirty="0">
                <a:solidFill>
                  <a:schemeClr val="tx1"/>
                </a:solidFill>
                <a:effectLst/>
                <a:latin typeface="+mn-lt"/>
                <a:ea typeface="+mn-ea"/>
                <a:cs typeface="+mn-cs"/>
              </a:rPr>
              <a:t>	Required Sites are those which have 70 percent or more of the students at the school, in the second preceding school year, were eligible for free or reduced-price meals under the U.S. Department of</a:t>
            </a:r>
          </a:p>
          <a:p>
            <a:r>
              <a:rPr lang="en-US" sz="1200" kern="1200" dirty="0">
                <a:solidFill>
                  <a:schemeClr val="tx1"/>
                </a:solidFill>
                <a:effectLst/>
                <a:latin typeface="+mn-lt"/>
                <a:ea typeface="+mn-ea"/>
                <a:cs typeface="+mn-cs"/>
              </a:rPr>
              <a:t>Agriculture’s (USDA) guidelines. </a:t>
            </a:r>
          </a:p>
          <a:p>
            <a:r>
              <a:rPr lang="en-US" sz="1200" kern="1200" dirty="0">
                <a:solidFill>
                  <a:schemeClr val="tx1"/>
                </a:solidFill>
                <a:effectLst/>
                <a:latin typeface="+mn-lt"/>
                <a:ea typeface="+mn-ea"/>
                <a:cs typeface="+mn-cs"/>
              </a:rPr>
              <a:t>	Sites that can apply for the Exemption are sites that have demonstrated that 70 percent or more students eligible for free or reduced-price meals regularly receive breakfast at that school, regardless of when it is served.</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042C83-F474-4689-992F-134064305DAD}" type="slidenum">
              <a:rPr lang="en-US" smtClean="0"/>
              <a:t>5</a:t>
            </a:fld>
            <a:endParaRPr lang="en-US"/>
          </a:p>
        </p:txBody>
      </p:sp>
    </p:spTree>
    <p:extLst>
      <p:ext uri="{BB962C8B-B14F-4D97-AF65-F5344CB8AC3E}">
        <p14:creationId xmlns:p14="http://schemas.microsoft.com/office/powerpoint/2010/main" val="459294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Recipients</a:t>
            </a:r>
            <a:r>
              <a:rPr lang="en-US" sz="1200" kern="1200" baseline="0" dirty="0">
                <a:solidFill>
                  <a:schemeClr val="tx1"/>
                </a:solidFill>
                <a:effectLst/>
                <a:latin typeface="+mn-lt"/>
                <a:ea typeface="+mn-ea"/>
                <a:cs typeface="+mn-cs"/>
              </a:rPr>
              <a:t> must meet the following requirements in order to be eligible for the Breakfast After the Bell Equipment grant:</a:t>
            </a:r>
          </a:p>
          <a:p>
            <a:pPr marL="228600" lvl="0" indent="-228600">
              <a:buAutoNum type="arabicPeriod"/>
            </a:pPr>
            <a:r>
              <a:rPr lang="en-US" sz="1200" kern="1200" baseline="0" dirty="0">
                <a:solidFill>
                  <a:schemeClr val="tx1"/>
                </a:solidFill>
                <a:effectLst/>
                <a:latin typeface="+mn-lt"/>
                <a:ea typeface="+mn-ea"/>
                <a:cs typeface="+mn-cs"/>
              </a:rPr>
              <a:t>Must be a school district, public charter school or education service district</a:t>
            </a:r>
          </a:p>
          <a:p>
            <a:pPr marL="228600" lvl="0" indent="-228600">
              <a:buAutoNum type="arabicPeriod"/>
            </a:pPr>
            <a:r>
              <a:rPr lang="en-US" sz="1200" kern="1200" baseline="0" dirty="0">
                <a:solidFill>
                  <a:schemeClr val="tx1"/>
                </a:solidFill>
                <a:effectLst/>
                <a:latin typeface="+mn-lt"/>
                <a:ea typeface="+mn-ea"/>
                <a:cs typeface="+mn-cs"/>
              </a:rPr>
              <a:t>Must be operating School Breakfast program</a:t>
            </a:r>
          </a:p>
          <a:p>
            <a:pPr marL="228600" lvl="0" indent="-228600">
              <a:buAutoNum type="arabicPeriod"/>
            </a:pPr>
            <a:r>
              <a:rPr lang="en-US" sz="1200" kern="1200" baseline="0" dirty="0">
                <a:solidFill>
                  <a:schemeClr val="tx1"/>
                </a:solidFill>
                <a:effectLst/>
                <a:latin typeface="+mn-lt"/>
                <a:ea typeface="+mn-ea"/>
                <a:cs typeface="+mn-cs"/>
              </a:rPr>
              <a:t>Students must be on campus for in-person learning as required under ORS 327.535 – Participation in School Breakfast Program</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Student population must be 70% Federal Free and Reduced eligible as per the Breakfast After the Bell Required List posted to ODE/CNP webpage.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Must make breakfast accessible after the beginning of the school day</a:t>
            </a:r>
            <a:endParaRPr lang="en-US" sz="1200" kern="1200" baseline="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Sponsor did</a:t>
            </a:r>
            <a:r>
              <a:rPr lang="en-US" baseline="0" dirty="0"/>
              <a:t> not </a:t>
            </a:r>
            <a:r>
              <a:rPr lang="en-US" dirty="0"/>
              <a:t>elect</a:t>
            </a:r>
            <a:r>
              <a:rPr lang="en-US" baseline="0" dirty="0"/>
              <a:t> for the </a:t>
            </a:r>
            <a:r>
              <a:rPr lang="en-US" baseline="0" dirty="0" err="1"/>
              <a:t>BAtB</a:t>
            </a:r>
            <a:r>
              <a:rPr lang="en-US" baseline="0" dirty="0"/>
              <a:t> exemption for this site.  During the renewal, sponsors may choose to use the 70% Free and Reduce participation exemption if qualified on the </a:t>
            </a:r>
            <a:r>
              <a:rPr lang="en-US" dirty="0"/>
              <a:t>Breakfast After the Bell Required List posted to ODE/CNP webpage.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6</a:t>
            </a:fld>
            <a:endParaRPr lang="en-US"/>
          </a:p>
        </p:txBody>
      </p:sp>
    </p:spTree>
    <p:extLst>
      <p:ext uri="{BB962C8B-B14F-4D97-AF65-F5344CB8AC3E}">
        <p14:creationId xmlns:p14="http://schemas.microsoft.com/office/powerpoint/2010/main" val="237909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“Equipment” means tangible personal property having a useful life of more than one year that is necessary and required to provide breakfast after the beginning of the school day.</a:t>
            </a:r>
          </a:p>
          <a:p>
            <a:endParaRPr lang="en-US" dirty="0"/>
          </a:p>
          <a:p>
            <a:r>
              <a:rPr lang="en-US" sz="1800" dirty="0">
                <a:effectLst/>
                <a:latin typeface="Segoe UI" panose="020B0502040204020203" pitchFamily="34" charset="0"/>
              </a:rPr>
              <a:t>You can purchase new equipment, or repair, renovate, or upgrade equipment you already own.</a:t>
            </a:r>
          </a:p>
          <a:p>
            <a:endParaRPr lang="en-US" dirty="0"/>
          </a:p>
          <a:p>
            <a:r>
              <a:rPr lang="en-US" sz="1800" dirty="0">
                <a:effectLst/>
                <a:latin typeface="Segoe UI" panose="020B0502040204020203" pitchFamily="34" charset="0"/>
              </a:rPr>
              <a:t>Some examples of Breakfast After the Bell equipment are: rolling coolers, breakfast cars, food carriers, laptops, kitchen utensils, and portable kiosks.</a:t>
            </a:r>
          </a:p>
          <a:p>
            <a:endParaRPr lang="en-US" baseline="0" dirty="0"/>
          </a:p>
          <a:p>
            <a:r>
              <a:rPr lang="en-US" baseline="0" dirty="0"/>
              <a:t>What doesn’t qualify as equipment and are not claimable?</a:t>
            </a:r>
          </a:p>
          <a:p>
            <a:endParaRPr lang="en-US" baseline="0" dirty="0"/>
          </a:p>
          <a:p>
            <a:r>
              <a:rPr lang="en-US" sz="1800" dirty="0">
                <a:effectLst/>
                <a:latin typeface="Segoe UI" panose="020B0502040204020203" pitchFamily="34" charset="0"/>
              </a:rPr>
              <a:t>Items that are disposable and have a useability of less than a year.</a:t>
            </a:r>
          </a:p>
          <a:p>
            <a:endParaRPr lang="en-US" baseline="0" dirty="0"/>
          </a:p>
          <a:p>
            <a:r>
              <a:rPr lang="en-US" sz="1800" dirty="0">
                <a:effectLst/>
                <a:latin typeface="Segoe UI" panose="020B0502040204020203" pitchFamily="34" charset="0"/>
              </a:rPr>
              <a:t>Some examples of disposable items are: cleaning products, paper products, food, etc.</a:t>
            </a:r>
          </a:p>
          <a:p>
            <a:br>
              <a:rPr lang="en-US" dirty="0"/>
            </a:br>
            <a:r>
              <a:rPr lang="en-US" dirty="0"/>
              <a:t>Additional items that do not qualify are Meal Management software</a:t>
            </a:r>
            <a:r>
              <a:rPr lang="en-US" baseline="0" dirty="0"/>
              <a:t> systems, indirect costs,  </a:t>
            </a:r>
            <a:r>
              <a:rPr lang="en-US" dirty="0"/>
              <a:t>administrative costs,</a:t>
            </a:r>
            <a:r>
              <a:rPr lang="en-US" baseline="0" dirty="0"/>
              <a:t> structural repair, etc. </a:t>
            </a:r>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7</a:t>
            </a:fld>
            <a:endParaRPr lang="en-US"/>
          </a:p>
        </p:txBody>
      </p:sp>
    </p:spTree>
    <p:extLst>
      <p:ext uri="{BB962C8B-B14F-4D97-AF65-F5344CB8AC3E}">
        <p14:creationId xmlns:p14="http://schemas.microsoft.com/office/powerpoint/2010/main" val="2100503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r>
              <a:rPr lang="en-US" dirty="0"/>
              <a:t>1.  Sponsor will be notified</a:t>
            </a:r>
            <a:r>
              <a:rPr lang="en-US" baseline="0" dirty="0"/>
              <a:t> of the </a:t>
            </a:r>
            <a:r>
              <a:rPr lang="en-US" baseline="0" dirty="0" err="1"/>
              <a:t>BAtB</a:t>
            </a:r>
            <a:r>
              <a:rPr lang="en-US" baseline="0" dirty="0"/>
              <a:t> Equipment opportunity and </a:t>
            </a:r>
            <a:r>
              <a:rPr lang="en-US" dirty="0"/>
              <a:t>receive an</a:t>
            </a:r>
            <a:r>
              <a:rPr lang="en-US" baseline="0" dirty="0"/>
              <a:t> </a:t>
            </a:r>
            <a:r>
              <a:rPr lang="en-US" dirty="0"/>
              <a:t>Agreement from ODE Procurement</a:t>
            </a:r>
          </a:p>
          <a:p>
            <a:r>
              <a:rPr lang="en-US" dirty="0"/>
              <a:t>2.  Sponsor signs and submits the agreement</a:t>
            </a:r>
            <a:r>
              <a:rPr lang="en-US" baseline="0" dirty="0"/>
              <a:t> to ODE Procurement Specialist.</a:t>
            </a:r>
            <a:endParaRPr lang="en-US" dirty="0"/>
          </a:p>
          <a:p>
            <a:r>
              <a:rPr lang="en-US" dirty="0"/>
              <a:t>3.  Procurement approves the agreement and sends the executed agreement to sponsor. Sponsor will file this. </a:t>
            </a:r>
          </a:p>
          <a:p>
            <a:r>
              <a:rPr lang="en-US" dirty="0"/>
              <a:t>4.  ODE CNP enters the subgrants into the Electronic Grant Management System</a:t>
            </a:r>
            <a:r>
              <a:rPr lang="en-US" baseline="0" dirty="0"/>
              <a:t> (EGMS)</a:t>
            </a:r>
            <a:r>
              <a:rPr lang="en-US" dirty="0"/>
              <a:t> and then will notify the sponsor when the grant funds are available</a:t>
            </a:r>
            <a:r>
              <a:rPr lang="en-US" baseline="0" dirty="0"/>
              <a:t> through EGMS</a:t>
            </a:r>
            <a:endParaRPr lang="en-US" dirty="0"/>
          </a:p>
          <a:p>
            <a:r>
              <a:rPr lang="en-US" dirty="0"/>
              <a:t>5.  Sponsor purchases equipment or coordinates repairs to be completed</a:t>
            </a:r>
            <a:r>
              <a:rPr lang="en-US" baseline="0" dirty="0"/>
              <a:t> by the end of the Performance date.  (June 30 at the end of the biennial)</a:t>
            </a:r>
            <a:endParaRPr lang="en-US" dirty="0"/>
          </a:p>
          <a:p>
            <a:r>
              <a:rPr lang="en-US" dirty="0"/>
              <a:t>6.  Sponsor submits</a:t>
            </a:r>
            <a:r>
              <a:rPr lang="en-US" baseline="0" dirty="0"/>
              <a:t> their claim before End date indicated in the Electronic Grant Management System. </a:t>
            </a:r>
            <a:endParaRPr lang="en-US" dirty="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042C83-F474-4689-992F-134064305DAD}" type="slidenum">
              <a:rPr lang="en-US" smtClean="0"/>
              <a:t>8</a:t>
            </a:fld>
            <a:endParaRPr lang="en-US"/>
          </a:p>
        </p:txBody>
      </p:sp>
    </p:spTree>
    <p:extLst>
      <p:ext uri="{BB962C8B-B14F-4D97-AF65-F5344CB8AC3E}">
        <p14:creationId xmlns:p14="http://schemas.microsoft.com/office/powerpoint/2010/main" val="633052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Sponsor notified of the grant funding available in EGMS with instructions and a </a:t>
            </a:r>
            <a:r>
              <a:rPr kumimoji="0" lang="en-US" altLang="en-US" sz="1200" b="0" i="0" u="none" strike="noStrike" cap="none" normalizeH="0" baseline="0" dirty="0" err="1">
                <a:ln>
                  <a:noFill/>
                </a:ln>
                <a:solidFill>
                  <a:schemeClr val="tx1"/>
                </a:solidFill>
                <a:effectLst/>
                <a:latin typeface="Arial" panose="020B0604020202020204" pitchFamily="34" charset="0"/>
                <a:hlinkClick r:id="rId3" tooltip="claim form"/>
              </a:rPr>
              <a:t>BAtB</a:t>
            </a:r>
            <a:r>
              <a:rPr kumimoji="0" lang="en-US" altLang="en-US" sz="1200" b="0" i="0" u="none" strike="noStrike" cap="none" normalizeH="0" baseline="0" dirty="0">
                <a:ln>
                  <a:noFill/>
                </a:ln>
                <a:solidFill>
                  <a:schemeClr val="tx1"/>
                </a:solidFill>
                <a:effectLst/>
                <a:latin typeface="Arial" panose="020B0604020202020204" pitchFamily="34" charset="0"/>
                <a:hlinkClick r:id="rId3" tooltip="claim form"/>
              </a:rPr>
              <a:t> Equipment Assistance Grant Reimbursement form</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Purchase, repair, renovate, or upgrade the necessary equipment by end of the performance date.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Email the completed </a:t>
            </a:r>
            <a:r>
              <a:rPr kumimoji="0" lang="en-US" altLang="en-US" sz="1200" b="0" i="0" u="none" strike="noStrike" cap="none" normalizeH="0" baseline="0" dirty="0" err="1">
                <a:ln>
                  <a:noFill/>
                </a:ln>
                <a:solidFill>
                  <a:schemeClr val="tx1"/>
                </a:solidFill>
                <a:effectLst/>
                <a:latin typeface="Arial" panose="020B0604020202020204" pitchFamily="34" charset="0"/>
                <a:hlinkClick r:id="rId3"/>
              </a:rPr>
              <a:t>BAtB</a:t>
            </a:r>
            <a:r>
              <a:rPr kumimoji="0" lang="en-US" altLang="en-US" sz="1200" b="0" i="0" u="none" strike="noStrike" cap="none" normalizeH="0" baseline="0" dirty="0">
                <a:ln>
                  <a:noFill/>
                </a:ln>
                <a:solidFill>
                  <a:schemeClr val="tx1"/>
                </a:solidFill>
                <a:effectLst/>
                <a:latin typeface="Arial" panose="020B0604020202020204" pitchFamily="34" charset="0"/>
                <a:hlinkClick r:id="rId3"/>
              </a:rPr>
              <a:t> Equipment Assistance Grant Reimbursement form</a:t>
            </a:r>
            <a:r>
              <a:rPr kumimoji="0" lang="en-US" altLang="en-US" sz="1200" b="0" i="0" u="none" strike="noStrike" cap="none" normalizeH="0" baseline="0" dirty="0">
                <a:ln>
                  <a:noFill/>
                </a:ln>
                <a:solidFill>
                  <a:schemeClr val="tx1"/>
                </a:solidFill>
                <a:effectLst/>
                <a:latin typeface="Arial" panose="020B0604020202020204" pitchFamily="34" charset="0"/>
              </a:rPr>
              <a:t> and invoice for each site to </a:t>
            </a:r>
            <a:r>
              <a:rPr kumimoji="0" lang="en-US" altLang="en-US" sz="1200" b="0" i="0" u="none" strike="noStrike" cap="none" normalizeH="0" baseline="0" dirty="0">
                <a:ln>
                  <a:noFill/>
                </a:ln>
                <a:solidFill>
                  <a:schemeClr val="tx1"/>
                </a:solidFill>
                <a:effectLst/>
                <a:latin typeface="Arial" panose="020B0604020202020204" pitchFamily="34" charset="0"/>
                <a:hlinkClick r:id="rId4"/>
              </a:rPr>
              <a:t>ode.scholnutrition@ode.oregon.gov</a:t>
            </a:r>
            <a:r>
              <a:rPr kumimoji="0" lang="en-US" altLang="en-US" sz="1200" b="0" i="0" u="none" strike="noStrike" cap="none" normalizeH="0" baseline="0" dirty="0">
                <a:ln>
                  <a:noFill/>
                </a:ln>
                <a:solidFill>
                  <a:schemeClr val="tx1"/>
                </a:solidFill>
                <a:effectLst/>
                <a:latin typeface="Arial" panose="020B0604020202020204" pitchFamily="34" charset="0"/>
              </a:rPr>
              <a:t>.  Your Reimbursement form must include the site name, amount of claim you are requesting,  how the equipment will be used for breakfast after the bell for that site,  and signature from Grant Manager shown on the agreement.  Include in the subject line of your  email, "</a:t>
            </a:r>
            <a:r>
              <a:rPr kumimoji="0" lang="en-US" altLang="en-US" sz="1200" b="0" i="0" u="none" strike="noStrike" cap="none" normalizeH="0" baseline="0" dirty="0" err="1">
                <a:ln>
                  <a:noFill/>
                </a:ln>
                <a:solidFill>
                  <a:schemeClr val="tx1"/>
                </a:solidFill>
                <a:effectLst/>
                <a:latin typeface="Arial" panose="020B0604020202020204" pitchFamily="34" charset="0"/>
              </a:rPr>
              <a:t>BAtB</a:t>
            </a:r>
            <a:r>
              <a:rPr kumimoji="0" lang="en-US" altLang="en-US" sz="1200" b="0" i="0" u="none" strike="noStrike" cap="none" normalizeH="0" baseline="0" dirty="0">
                <a:ln>
                  <a:noFill/>
                </a:ln>
                <a:solidFill>
                  <a:schemeClr val="tx1"/>
                </a:solidFill>
                <a:effectLst/>
                <a:latin typeface="Arial" panose="020B0604020202020204" pitchFamily="34" charset="0"/>
              </a:rPr>
              <a:t> Equipment Grant Reimbursement - (School Name)</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200" dirty="0">
                <a:latin typeface="Arial" panose="020B0604020202020204" pitchFamily="34" charset="0"/>
              </a:rPr>
              <a:t>ODE CNP will review your Reimbursement form and compare this with the invoice.  If there needs</a:t>
            </a:r>
            <a:r>
              <a:rPr lang="en-US" altLang="en-US" sz="1200" baseline="0" dirty="0">
                <a:latin typeface="Arial" panose="020B0604020202020204" pitchFamily="34" charset="0"/>
              </a:rPr>
              <a:t> to be corrections, we will email you.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Upon approval of claim reimbursement, enter claims through  the </a:t>
            </a:r>
            <a:r>
              <a:rPr kumimoji="0" lang="en-US" altLang="en-US" sz="1200" b="0" i="0" u="none" strike="noStrike" cap="none" normalizeH="0" baseline="0" dirty="0">
                <a:ln>
                  <a:noFill/>
                </a:ln>
                <a:solidFill>
                  <a:schemeClr val="tx1"/>
                </a:solidFill>
                <a:effectLst/>
                <a:latin typeface="Arial" panose="020B0604020202020204" pitchFamily="34" charset="0"/>
                <a:hlinkClick r:id="rId5"/>
              </a:rPr>
              <a:t>Electronic Grants Management System (EGMS)</a:t>
            </a: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200"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42042C83-F474-4689-992F-134064305DAD}" type="slidenum">
              <a:rPr lang="en-US" smtClean="0"/>
              <a:t>9</a:t>
            </a:fld>
            <a:endParaRPr lang="en-US"/>
          </a:p>
        </p:txBody>
      </p:sp>
    </p:spTree>
    <p:extLst>
      <p:ext uri="{BB962C8B-B14F-4D97-AF65-F5344CB8AC3E}">
        <p14:creationId xmlns:p14="http://schemas.microsoft.com/office/powerpoint/2010/main" val="1386541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868411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1"/>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1"/>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05103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1"/>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1"/>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4195460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5"/>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5"/>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639353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5"/>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5"/>
                </a:solidFill>
              </a:defRPr>
            </a:lvl1pPr>
          </a:lstStyle>
          <a:p>
            <a:r>
              <a:rPr lang="en-US" dirty="0"/>
              <a:t>Click to edit Master title style</a:t>
            </a:r>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9/25/2024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752752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5"/>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1859161546"/>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5"/>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5"/>
            <a:ext cx="3931826" cy="2542395"/>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218851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3555077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2591D8-9B02-4B28-8EF4-3003DE7E410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3054735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5"/>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E9AC3-29A7-447C-985A-56B968AD79CC}" type="datetime1">
              <a:rPr lang="en-US" smtClean="0"/>
              <a:t>9/25/2024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9961934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5"/>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9/25/2024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7356129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1"/>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1"/>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9/25/2024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37119679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5"/>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80DF8147-9298-48DB-8898-31538F48B62E}" type="datetime1">
              <a:rPr lang="en-US" smtClean="0"/>
              <a:t>9/25/2024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0139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5"/>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5"/>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49586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5"/>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5"/>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506956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4"/>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4"/>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41658686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4"/>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4"/>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9/25/2024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40834961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4"/>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1434936730"/>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4"/>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5"/>
            <a:ext cx="3931826" cy="2538201"/>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37484409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18021883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2591D8-9B02-4B28-8EF4-3003DE7E410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19936871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4"/>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E9AC3-29A7-447C-985A-56B968AD79CC}" type="datetime1">
              <a:rPr lang="en-US" smtClean="0"/>
              <a:t>9/25/2024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2907083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1"/>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endParaRPr lang="en-US" dirty="0"/>
          </a:p>
        </p:txBody>
      </p:sp>
    </p:spTree>
    <p:extLst>
      <p:ext uri="{BB962C8B-B14F-4D97-AF65-F5344CB8AC3E}">
        <p14:creationId xmlns:p14="http://schemas.microsoft.com/office/powerpoint/2010/main" val="2522581207"/>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4"/>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9/25/2024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1790770148"/>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4"/>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80DF8147-9298-48DB-8898-31538F48B62E}" type="datetime1">
              <a:rPr lang="en-US" smtClean="0"/>
              <a:t>9/25/2024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895067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4"/>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4"/>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9781085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4"/>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4"/>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2794190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3"/>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3"/>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21721519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3"/>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3"/>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9/25/2024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7547566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3"/>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481282686"/>
      </p:ext>
    </p:extLst>
  </p:cSld>
  <p:clrMapOvr>
    <a:masterClrMapping/>
  </p:clrMapOvr>
  <p:hf hdr="0" dt="0"/>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3"/>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6"/>
            <a:ext cx="3931826" cy="2534006"/>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439714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13745929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2591D8-9B02-4B28-8EF4-3003DE7E410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409342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1"/>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5"/>
            <a:ext cx="3931826" cy="2525617"/>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r>
              <a:rPr lang="en-US"/>
              <a:t>Click icon to add picture</a:t>
            </a:r>
            <a:endParaRPr lang="en-US" dirty="0"/>
          </a:p>
        </p:txBody>
      </p:sp>
    </p:spTree>
    <p:extLst>
      <p:ext uri="{BB962C8B-B14F-4D97-AF65-F5344CB8AC3E}">
        <p14:creationId xmlns:p14="http://schemas.microsoft.com/office/powerpoint/2010/main" val="16338616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3"/>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E9AC3-29A7-447C-985A-56B968AD79CC}" type="datetime1">
              <a:rPr lang="en-US" smtClean="0"/>
              <a:t>9/25/2024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40886443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3"/>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9/25/2024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2110732786"/>
      </p:ext>
    </p:extLst>
  </p:cSld>
  <p:clrMapOvr>
    <a:masterClrMapping/>
  </p:clrMapOvr>
  <p:hf hdr="0" dt="0"/>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3"/>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80DF8147-9298-48DB-8898-31538F48B62E}" type="datetime1">
              <a:rPr lang="en-US" smtClean="0"/>
              <a:t>9/25/2024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723132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3"/>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3"/>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2375368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3"/>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3"/>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37081982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2"/>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17029978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2"/>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2"/>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9/25/2024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27654262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endParaRPr lang="en-US" dirty="0"/>
          </a:p>
        </p:txBody>
      </p:sp>
    </p:spTree>
    <p:extLst>
      <p:ext uri="{BB962C8B-B14F-4D97-AF65-F5344CB8AC3E}">
        <p14:creationId xmlns:p14="http://schemas.microsoft.com/office/powerpoint/2010/main" val="222434564"/>
      </p:ext>
    </p:extLst>
  </p:cSld>
  <p:clrMapOvr>
    <a:masterClrMapping/>
  </p:clrMapOvr>
  <p:hf hdr="0" dt="0"/>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6"/>
            <a:ext cx="3931826" cy="2529812"/>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32468574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82716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5285395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2591D8-9B02-4B28-8EF4-3003DE7E410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415374607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E9AC3-29A7-447C-985A-56B968AD79CC}" type="datetime1">
              <a:rPr lang="en-US" smtClean="0"/>
              <a:t>9/25/2024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391129785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9/25/2024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endParaRPr lang="en-US" dirty="0"/>
          </a:p>
        </p:txBody>
      </p:sp>
    </p:spTree>
    <p:extLst>
      <p:ext uri="{BB962C8B-B14F-4D97-AF65-F5344CB8AC3E}">
        <p14:creationId xmlns:p14="http://schemas.microsoft.com/office/powerpoint/2010/main" val="3436298166"/>
      </p:ext>
    </p:extLst>
  </p:cSld>
  <p:clrMapOvr>
    <a:masterClrMapping/>
  </p:clrMapOvr>
  <p:hf hdr="0" dt="0"/>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2"/>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80DF8147-9298-48DB-8898-31538F48B62E}" type="datetime1">
              <a:rPr lang="en-US" smtClean="0"/>
              <a:t>9/25/2024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011967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2"/>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6142060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2"/>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20359730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394569276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2"/>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tx2"/>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9/25/2024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20768125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tx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372431344"/>
      </p:ext>
    </p:extLst>
  </p:cSld>
  <p:clrMapOvr>
    <a:masterClrMapping/>
  </p:clrMapOvr>
  <p:hf hdr="0" dt="0"/>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tx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6"/>
            <a:ext cx="3931826" cy="2529812"/>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350802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2591D8-9B02-4B28-8EF4-3003DE7E410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4318132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5541692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2591D8-9B02-4B28-8EF4-3003DE7E4109}" type="datetime1">
              <a:rPr lang="en-US" smtClean="0"/>
              <a:t>9/25/2024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648509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tx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E9AC3-29A7-447C-985A-56B968AD79CC}" type="datetime1">
              <a:rPr lang="en-US" smtClean="0"/>
              <a:t>9/25/2024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235143077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tx2"/>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9/25/2024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3188208071"/>
      </p:ext>
    </p:extLst>
  </p:cSld>
  <p:clrMapOvr>
    <a:masterClrMapping/>
  </p:clrMapOvr>
  <p:hf hdr="0" dt="0"/>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tx2"/>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80DF8147-9298-48DB-8898-31538F48B62E}" type="datetime1">
              <a:rPr lang="en-US" smtClean="0"/>
              <a:t>9/25/2024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3024786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tx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tx2"/>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84132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tx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tx2"/>
                </a:solidFill>
              </a:defRPr>
            </a:lvl1pPr>
          </a:lstStyle>
          <a:p>
            <a:r>
              <a:rPr lang="en-US" dirty="0"/>
              <a:t>Text here</a:t>
            </a:r>
          </a:p>
        </p:txBody>
      </p:sp>
      <p:sp>
        <p:nvSpPr>
          <p:cNvPr id="4" name="Date Placeholder 3"/>
          <p:cNvSpPr>
            <a:spLocks noGrp="1"/>
          </p:cNvSpPr>
          <p:nvPr>
            <p:ph type="dt" sz="half" idx="10"/>
          </p:nvPr>
        </p:nvSpPr>
        <p:spPr/>
        <p:txBody>
          <a:bodyPr/>
          <a:lstStyle/>
          <a:p>
            <a:fld id="{7829B781-A755-4819-BC29-540BFF075356}" type="datetime1">
              <a:rPr lang="en-US" smtClean="0"/>
              <a:t>9/25/2024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79449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E9AC3-29A7-447C-985A-56B968AD79CC}" type="datetime1">
              <a:rPr lang="en-US" smtClean="0"/>
              <a:t>9/25/2024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642731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9/25/2024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endParaRPr lang="en-US" dirty="0"/>
          </a:p>
        </p:txBody>
      </p:sp>
    </p:spTree>
    <p:extLst>
      <p:ext uri="{BB962C8B-B14F-4D97-AF65-F5344CB8AC3E}">
        <p14:creationId xmlns:p14="http://schemas.microsoft.com/office/powerpoint/2010/main" val="3752021579"/>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80DF8147-9298-48DB-8898-31538F48B62E}" type="datetime1">
              <a:rPr lang="en-US" smtClean="0"/>
              <a:t>9/25/2024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39459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9/25/2024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107541647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9/25/2024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2694759649"/>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hdr="0" dt="0"/>
  <p:txStyles>
    <p:titleStyle>
      <a:lvl1pPr algn="l" defTabSz="914400" rtl="0" eaLnBrk="1" latinLnBrk="0" hangingPunct="1">
        <a:lnSpc>
          <a:spcPct val="90000"/>
        </a:lnSpc>
        <a:spcBef>
          <a:spcPct val="0"/>
        </a:spcBef>
        <a:buNone/>
        <a:defRPr sz="4400" kern="1200">
          <a:solidFill>
            <a:schemeClr val="accent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9/25/2024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2900062332"/>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dt="0"/>
  <p:txStyles>
    <p:titleStyle>
      <a:lvl1pPr algn="l" defTabSz="914400" rtl="0" eaLnBrk="1" latinLnBrk="0" hangingPunct="1">
        <a:lnSpc>
          <a:spcPct val="90000"/>
        </a:lnSpc>
        <a:spcBef>
          <a:spcPct val="0"/>
        </a:spcBef>
        <a:buNone/>
        <a:defRPr sz="4400" kern="1200">
          <a:solidFill>
            <a:schemeClr val="accent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3"/>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9/25/2024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2519374154"/>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hdr="0" dt="0"/>
  <p:txStyles>
    <p:titleStyle>
      <a:lvl1pPr algn="l" defTabSz="914400" rtl="0" eaLnBrk="1" latinLnBrk="0" hangingPunct="1">
        <a:lnSpc>
          <a:spcPct val="90000"/>
        </a:lnSpc>
        <a:spcBef>
          <a:spcPct val="0"/>
        </a:spcBef>
        <a:buNone/>
        <a:defRPr sz="4400" kern="1200">
          <a:solidFill>
            <a:schemeClr val="accent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2"/>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9/25/2024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4279954450"/>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9/25/2024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3184397434"/>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11.xml"/><Relationship Id="rId4" Type="http://schemas.openxmlformats.org/officeDocument/2006/relationships/hyperlink" Target="https://www.oregon.gov/ode/students-and-family/SpecialEducation/RegPrograms_BestPractice/spdg/securefiletransferinstructions.pdf"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8" Type="http://schemas.openxmlformats.org/officeDocument/2006/relationships/hyperlink" Target="mailto:Laura.Allran@ode.oregon.gov" TargetMode="External"/><Relationship Id="rId3" Type="http://schemas.openxmlformats.org/officeDocument/2006/relationships/notesSlide" Target="../notesSlides/notesSlide13.xml"/><Relationship Id="rId7" Type="http://schemas.openxmlformats.org/officeDocument/2006/relationships/hyperlink" Target="https://www.oregon.gov/ode/schools-and-districts/finance/pages/budget-and-analysis.aspx" TargetMode="External"/><Relationship Id="rId2" Type="http://schemas.openxmlformats.org/officeDocument/2006/relationships/slideLayout" Target="../slideLayouts/slideLayout5.xml"/><Relationship Id="rId1" Type="http://schemas.openxmlformats.org/officeDocument/2006/relationships/tags" Target="../tags/tag14.xml"/><Relationship Id="rId6" Type="http://schemas.openxmlformats.org/officeDocument/2006/relationships/hyperlink" Target="https://www.oregon.gov/ode/students-and-family/childnutrition/Pages/Procurement.aspx" TargetMode="External"/><Relationship Id="rId5" Type="http://schemas.openxmlformats.org/officeDocument/2006/relationships/hyperlink" Target="https://www.oregon.gov/ode/students-and-family/childnutrition/SNP/Pages/Meal-Pattern-and-Nutritional-Quality.aspx#MCQ" TargetMode="External"/><Relationship Id="rId10" Type="http://schemas.openxmlformats.org/officeDocument/2006/relationships/hyperlink" Target="mailto:Richard.Williams@ode.oregon.gov" TargetMode="External"/><Relationship Id="rId4" Type="http://schemas.openxmlformats.org/officeDocument/2006/relationships/hyperlink" Target="https://www.oregon.gov/ode/students-and-family/childnutrition/SNP/Pages/Student-Success-.aspx" TargetMode="External"/><Relationship Id="rId9" Type="http://schemas.openxmlformats.org/officeDocument/2006/relationships/hyperlink" Target="mailto:ode.procurement@ode.oregon.gov"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5.xml"/><Relationship Id="rId5" Type="http://schemas.openxmlformats.org/officeDocument/2006/relationships/hyperlink" Target="mailto:program.intake@usda.gov" TargetMode="External"/><Relationship Id="rId4" Type="http://schemas.openxmlformats.org/officeDocument/2006/relationships/hyperlink" Target="https://www.usda.gov/sites/default/files/documents/ad-3027.pdf"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hyperlink" Target="https://secure.sos.state.or.us/oard/viewSingleRule.action?ruleVrsnRsn=269562" TargetMode="External"/><Relationship Id="rId2" Type="http://schemas.openxmlformats.org/officeDocument/2006/relationships/slideLayout" Target="../slideLayouts/slideLayout5.xml"/><Relationship Id="rId1" Type="http://schemas.openxmlformats.org/officeDocument/2006/relationships/tags" Target="../tags/tag3.xml"/><Relationship Id="rId6" Type="http://schemas.openxmlformats.org/officeDocument/2006/relationships/hyperlink" Target="https://oregon.public.law/statutes/ors_327.535" TargetMode="External"/><Relationship Id="rId5" Type="http://schemas.openxmlformats.org/officeDocument/2006/relationships/hyperlink" Target="https://secure.sos.state.or.us/oard/viewSingleRule.action?ruleVrsnRsn=287776" TargetMode="External"/><Relationship Id="rId4" Type="http://schemas.openxmlformats.org/officeDocument/2006/relationships/hyperlink" Target="https://secure.sos.state.or.us/oard/viewSingleRule.action?ruleVrsnRsn=291228"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ags" Target="../tags/tag10.xml"/><Relationship Id="rId5" Type="http://schemas.openxmlformats.org/officeDocument/2006/relationships/hyperlink" Target="https://odedistrict.oregon.gov/applications/pages/egms.aspx" TargetMode="External"/><Relationship Id="rId4" Type="http://schemas.openxmlformats.org/officeDocument/2006/relationships/hyperlink" Target="https://www.oregon.gov/ode/students-and-family/childnutrition/SNP/Documents/BAtB%20Equipment%20Grant%20Reimbursement%20Form.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Breakfast After the Bell (</a:t>
            </a:r>
            <a:r>
              <a:rPr lang="en-US" dirty="0" err="1"/>
              <a:t>BAtB</a:t>
            </a:r>
            <a:r>
              <a:rPr lang="en-US" dirty="0"/>
              <a:t>)</a:t>
            </a:r>
          </a:p>
        </p:txBody>
      </p:sp>
      <p:sp>
        <p:nvSpPr>
          <p:cNvPr id="3" name="Subtitle 2"/>
          <p:cNvSpPr>
            <a:spLocks noGrp="1"/>
          </p:cNvSpPr>
          <p:nvPr>
            <p:ph type="subTitle" idx="1"/>
          </p:nvPr>
        </p:nvSpPr>
        <p:spPr>
          <a:xfrm>
            <a:off x="1524000" y="3912042"/>
            <a:ext cx="9144000" cy="1345758"/>
          </a:xfrm>
        </p:spPr>
        <p:txBody>
          <a:bodyPr/>
          <a:lstStyle/>
          <a:p>
            <a:r>
              <a:rPr lang="en-US" dirty="0"/>
              <a:t>Laura Allran</a:t>
            </a:r>
          </a:p>
          <a:p>
            <a:r>
              <a:rPr lang="en-US" dirty="0"/>
              <a:t>Child Nutrition Specialist/Grant Manager</a:t>
            </a:r>
          </a:p>
          <a:p>
            <a:r>
              <a:rPr lang="en-US" dirty="0"/>
              <a:t>Laura.allran@ode.oregon.gov</a:t>
            </a:r>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1</a:t>
            </a:fld>
            <a:endParaRPr lang="en-US" dirty="0"/>
          </a:p>
        </p:txBody>
      </p:sp>
    </p:spTree>
    <p:custDataLst>
      <p:tags r:id="rId1"/>
    </p:custDataLst>
    <p:extLst>
      <p:ext uri="{BB962C8B-B14F-4D97-AF65-F5344CB8AC3E}">
        <p14:creationId xmlns:p14="http://schemas.microsoft.com/office/powerpoint/2010/main" val="3972213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6b.  Claim Submission</a:t>
            </a:r>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10</a:t>
            </a:fld>
            <a:endParaRPr lang="en-US" dirty="0"/>
          </a:p>
        </p:txBody>
      </p:sp>
      <p:sp>
        <p:nvSpPr>
          <p:cNvPr id="6" name="Rectangle 1"/>
          <p:cNvSpPr>
            <a:spLocks noGrp="1" noChangeArrowheads="1"/>
          </p:cNvSpPr>
          <p:nvPr>
            <p:ph idx="1"/>
          </p:nvPr>
        </p:nvSpPr>
        <p:spPr bwMode="auto">
          <a:xfrm>
            <a:off x="717176" y="1155096"/>
            <a:ext cx="1031686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dirty="0"/>
          </a:p>
          <a:p>
            <a:pPr marL="0" marR="0" lvl="0" indent="0" algn="l" defTabSz="914400" rtl="0" eaLnBrk="0" fontAlgn="base" latinLnBrk="0" hangingPunct="0">
              <a:lnSpc>
                <a:spcPct val="100000"/>
              </a:lnSpc>
              <a:spcBef>
                <a:spcPct val="0"/>
              </a:spcBef>
              <a:spcAft>
                <a:spcPct val="0"/>
              </a:spcAft>
              <a:buClrTx/>
              <a:buSzTx/>
              <a:buNone/>
              <a:tabLst/>
            </a:pPr>
            <a:r>
              <a:rPr lang="en-US" altLang="en-US" b="1" dirty="0"/>
              <a:t>Must:</a:t>
            </a:r>
          </a:p>
          <a:p>
            <a:pPr eaLnBrk="0" fontAlgn="base" hangingPunct="0">
              <a:lnSpc>
                <a:spcPct val="100000"/>
              </a:lnSpc>
              <a:spcBef>
                <a:spcPct val="0"/>
              </a:spcBef>
              <a:spcAft>
                <a:spcPct val="0"/>
              </a:spcAft>
            </a:pPr>
            <a:r>
              <a:rPr kumimoji="0" lang="en-US" altLang="en-US" b="0" i="0" u="none" strike="noStrike" cap="none" normalizeH="0" dirty="0">
                <a:ln>
                  <a:noFill/>
                </a:ln>
                <a:solidFill>
                  <a:schemeClr val="tx1"/>
                </a:solidFill>
                <a:effectLst/>
              </a:rPr>
              <a:t>Ensure each site has a separate reimbursement form.</a:t>
            </a:r>
          </a:p>
          <a:p>
            <a:pPr eaLnBrk="0" fontAlgn="base" hangingPunct="0">
              <a:lnSpc>
                <a:spcPct val="100000"/>
              </a:lnSpc>
              <a:spcBef>
                <a:spcPct val="0"/>
              </a:spcBef>
              <a:spcAft>
                <a:spcPct val="0"/>
              </a:spcAft>
            </a:pPr>
            <a:r>
              <a:rPr lang="en-US" altLang="en-US" baseline="0" dirty="0"/>
              <a:t>Identify</a:t>
            </a:r>
            <a:r>
              <a:rPr lang="en-US" altLang="en-US" dirty="0"/>
              <a:t> on the invoice(s) of which equipment pertains to each site claim reimbursement form.  </a:t>
            </a:r>
          </a:p>
          <a:p>
            <a:pPr eaLnBrk="0" fontAlgn="base" hangingPunct="0">
              <a:lnSpc>
                <a:spcPct val="100000"/>
              </a:lnSpc>
              <a:spcBef>
                <a:spcPct val="0"/>
              </a:spcBef>
              <a:spcAft>
                <a:spcPct val="0"/>
              </a:spcAft>
            </a:pPr>
            <a:r>
              <a:rPr lang="en-US" altLang="en-US" dirty="0"/>
              <a:t>Receive approval prior to EGMS Submission.</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lang="en-US" altLang="en-US" b="1" dirty="0"/>
              <a:t>Tips:</a:t>
            </a:r>
          </a:p>
          <a:p>
            <a:pPr eaLnBrk="0" fontAlgn="base" hangingPunct="0">
              <a:lnSpc>
                <a:spcPct val="100000"/>
              </a:lnSpc>
              <a:spcBef>
                <a:spcPct val="0"/>
              </a:spcBef>
              <a:spcAft>
                <a:spcPct val="0"/>
              </a:spcAft>
            </a:pPr>
            <a:r>
              <a:rPr kumimoji="0" lang="en-US" altLang="en-US" b="0" i="0" u="none" strike="noStrike" cap="none" normalizeH="0" baseline="0" dirty="0">
                <a:ln>
                  <a:noFill/>
                </a:ln>
                <a:solidFill>
                  <a:schemeClr val="tx1"/>
                </a:solidFill>
                <a:effectLst/>
              </a:rPr>
              <a:t>If</a:t>
            </a:r>
            <a:r>
              <a:rPr kumimoji="0" lang="en-US" altLang="en-US" b="0" i="0" u="none" strike="noStrike" cap="none" normalizeH="0" dirty="0">
                <a:ln>
                  <a:noFill/>
                </a:ln>
                <a:solidFill>
                  <a:schemeClr val="tx1"/>
                </a:solidFill>
                <a:effectLst/>
              </a:rPr>
              <a:t> have multiple sites and submissions.   Provide a summary of your claims per each site.</a:t>
            </a:r>
          </a:p>
          <a:p>
            <a:pPr eaLnBrk="0" fontAlgn="base" hangingPunct="0">
              <a:lnSpc>
                <a:spcPct val="100000"/>
              </a:lnSpc>
              <a:spcBef>
                <a:spcPct val="0"/>
              </a:spcBef>
              <a:spcAft>
                <a:spcPct val="0"/>
              </a:spcAft>
            </a:pPr>
            <a:r>
              <a:rPr lang="en-US" altLang="en-US" baseline="0" dirty="0"/>
              <a:t>Submit</a:t>
            </a:r>
            <a:r>
              <a:rPr lang="en-US" altLang="en-US" dirty="0"/>
              <a:t> your claim reimbursement forms and invoices together in one email.  </a:t>
            </a:r>
          </a:p>
          <a:p>
            <a:pPr eaLnBrk="0" fontAlgn="base" hangingPunct="0">
              <a:lnSpc>
                <a:spcPct val="100000"/>
              </a:lnSpc>
              <a:spcBef>
                <a:spcPct val="0"/>
              </a:spcBef>
              <a:spcAft>
                <a:spcPct val="0"/>
              </a:spcAft>
            </a:pPr>
            <a:r>
              <a:rPr lang="en-US" altLang="en-US" dirty="0"/>
              <a:t>If the file is too large, then “zip” and send </a:t>
            </a:r>
            <a:r>
              <a:rPr lang="en-US" altLang="en-US" dirty="0">
                <a:hlinkClick r:id="rId4"/>
              </a:rPr>
              <a:t>secure file transfer</a:t>
            </a:r>
            <a:r>
              <a:rPr lang="en-US" altLang="en-US" dirty="0"/>
              <a:t>. </a:t>
            </a:r>
          </a:p>
          <a:p>
            <a:pPr eaLnBrk="0" fontAlgn="base" hangingPunct="0">
              <a:lnSpc>
                <a:spcPct val="100000"/>
              </a:lnSpc>
              <a:spcBef>
                <a:spcPct val="0"/>
              </a:spcBef>
              <a:spcAft>
                <a:spcPct val="0"/>
              </a:spcAft>
            </a:pPr>
            <a:r>
              <a:rPr lang="en-US" altLang="en-US" dirty="0"/>
              <a:t>Keep </a:t>
            </a:r>
            <a:r>
              <a:rPr lang="en-US" altLang="en-US" dirty="0" err="1"/>
              <a:t>CNPweb</a:t>
            </a:r>
            <a:r>
              <a:rPr lang="en-US" altLang="en-US" dirty="0"/>
              <a:t> contact current so you will not miss any notifications.   </a:t>
            </a:r>
          </a:p>
          <a:p>
            <a:pPr eaLnBrk="0" fontAlgn="base" hangingPunct="0">
              <a:lnSpc>
                <a:spcPct val="100000"/>
              </a:lnSpc>
              <a:spcBef>
                <a:spcPct val="0"/>
              </a:spcBef>
              <a:spcAft>
                <a:spcPct val="0"/>
              </a:spcAft>
            </a:pPr>
            <a:r>
              <a:rPr lang="en-US" altLang="en-US" dirty="0"/>
              <a:t>Don’t wait to last minute to claim.</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3429487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Procurement</a:t>
            </a:r>
          </a:p>
        </p:txBody>
      </p:sp>
      <p:sp>
        <p:nvSpPr>
          <p:cNvPr id="3" name="Content Placeholder 2"/>
          <p:cNvSpPr>
            <a:spLocks noGrp="1"/>
          </p:cNvSpPr>
          <p:nvPr>
            <p:ph idx="1"/>
          </p:nvPr>
        </p:nvSpPr>
        <p:spPr/>
        <p:txBody>
          <a:bodyPr>
            <a:normAutofit/>
          </a:bodyPr>
          <a:lstStyle/>
          <a:p>
            <a:r>
              <a:rPr lang="en-US" dirty="0"/>
              <a:t>Comply with federal, state, and local procurement laws and procedures</a:t>
            </a:r>
          </a:p>
          <a:p>
            <a:r>
              <a:rPr lang="en-US" dirty="0"/>
              <a:t>Funding Sources</a:t>
            </a:r>
          </a:p>
          <a:p>
            <a:pPr lvl="1"/>
            <a:r>
              <a:rPr lang="en-US" dirty="0"/>
              <a:t>General Funds Account</a:t>
            </a:r>
          </a:p>
          <a:p>
            <a:pPr lvl="2"/>
            <a:r>
              <a:rPr lang="en-US" dirty="0"/>
              <a:t>ORS 279B</a:t>
            </a:r>
          </a:p>
          <a:p>
            <a:pPr lvl="1"/>
            <a:r>
              <a:rPr lang="en-US" dirty="0"/>
              <a:t>Nonprofit Food Service Account</a:t>
            </a:r>
          </a:p>
          <a:p>
            <a:pPr lvl="2"/>
            <a:r>
              <a:rPr lang="en-US" dirty="0"/>
              <a:t>2CFR 200-318 through 200.327</a:t>
            </a:r>
          </a:p>
          <a:p>
            <a:pPr lvl="2"/>
            <a:r>
              <a:rPr lang="en-US" dirty="0"/>
              <a:t>If exceeds $5,000 and not on ODE CNP Capital Equipment pre-approved list, follow 2 CFR 200.439</a:t>
            </a:r>
          </a:p>
          <a:p>
            <a:pPr lvl="1"/>
            <a:r>
              <a:rPr lang="en-US" dirty="0"/>
              <a:t>Combination of federal and non-federal funds (Use most Restrictive)</a:t>
            </a:r>
          </a:p>
          <a:p>
            <a:r>
              <a:rPr lang="en-US" dirty="0"/>
              <a:t>ODE CNP Procurement Resource webpage or Richard.Williams@ode.oregon.gov</a:t>
            </a:r>
          </a:p>
          <a:p>
            <a:pPr lvl="1"/>
            <a:endParaRPr lang="en-US" dirty="0"/>
          </a:p>
          <a:p>
            <a:pPr lvl="1"/>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11</a:t>
            </a:fld>
            <a:endParaRPr lang="en-US" dirty="0"/>
          </a:p>
        </p:txBody>
      </p:sp>
    </p:spTree>
    <p:custDataLst>
      <p:tags r:id="rId1"/>
    </p:custDataLst>
    <p:extLst>
      <p:ext uri="{BB962C8B-B14F-4D97-AF65-F5344CB8AC3E}">
        <p14:creationId xmlns:p14="http://schemas.microsoft.com/office/powerpoint/2010/main" val="2654190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 Common Questions and Answers</a:t>
            </a:r>
          </a:p>
        </p:txBody>
      </p:sp>
      <p:sp>
        <p:nvSpPr>
          <p:cNvPr id="3" name="Content Placeholder 2"/>
          <p:cNvSpPr>
            <a:spLocks noGrp="1"/>
          </p:cNvSpPr>
          <p:nvPr>
            <p:ph idx="1"/>
          </p:nvPr>
        </p:nvSpPr>
        <p:spPr>
          <a:xfrm>
            <a:off x="592428" y="1825625"/>
            <a:ext cx="11204620" cy="4109010"/>
          </a:xfrm>
        </p:spPr>
        <p:txBody>
          <a:bodyPr>
            <a:normAutofit/>
          </a:bodyPr>
          <a:lstStyle/>
          <a:p>
            <a:r>
              <a:rPr lang="en-US" dirty="0"/>
              <a:t>What if the equipment is over the amount of the grant?</a:t>
            </a:r>
          </a:p>
          <a:p>
            <a:r>
              <a:rPr lang="en-US" dirty="0"/>
              <a:t>Can I submit multiple grant reimbursement requests for the same site?</a:t>
            </a:r>
          </a:p>
          <a:p>
            <a:r>
              <a:rPr lang="en-US" dirty="0"/>
              <a:t>What if I don’t need to use this grant?</a:t>
            </a:r>
          </a:p>
          <a:p>
            <a:r>
              <a:rPr lang="en-US" dirty="0"/>
              <a:t>What if I wish to purchase a breakfast cart that is over the amount but will be used for multiple sites?</a:t>
            </a:r>
          </a:p>
          <a:p>
            <a:r>
              <a:rPr lang="en-US" dirty="0"/>
              <a:t>What if I wish to apply for the </a:t>
            </a:r>
            <a:r>
              <a:rPr lang="en-US" dirty="0" err="1"/>
              <a:t>BAtB</a:t>
            </a:r>
            <a:r>
              <a:rPr lang="en-US" dirty="0"/>
              <a:t> exemption, am I still eligible for the equipment grant.  </a:t>
            </a:r>
          </a:p>
          <a:p>
            <a:r>
              <a:rPr lang="en-US" dirty="0"/>
              <a:t>Why doesn’t one of my sites show up in the agreement? </a:t>
            </a:r>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12</a:t>
            </a:fld>
            <a:endParaRPr lang="en-US" dirty="0"/>
          </a:p>
        </p:txBody>
      </p:sp>
    </p:spTree>
    <p:custDataLst>
      <p:tags r:id="rId1"/>
    </p:custDataLst>
    <p:extLst>
      <p:ext uri="{BB962C8B-B14F-4D97-AF65-F5344CB8AC3E}">
        <p14:creationId xmlns:p14="http://schemas.microsoft.com/office/powerpoint/2010/main" val="446714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9.  Resources</a:t>
            </a:r>
          </a:p>
        </p:txBody>
      </p:sp>
      <p:sp>
        <p:nvSpPr>
          <p:cNvPr id="3" name="Content Placeholder 2"/>
          <p:cNvSpPr>
            <a:spLocks noGrp="1"/>
          </p:cNvSpPr>
          <p:nvPr>
            <p:ph idx="1"/>
          </p:nvPr>
        </p:nvSpPr>
        <p:spPr>
          <a:xfrm>
            <a:off x="717176" y="1729719"/>
            <a:ext cx="10784542" cy="4775199"/>
          </a:xfrm>
        </p:spPr>
        <p:txBody>
          <a:bodyPr>
            <a:normAutofit lnSpcReduction="10000"/>
          </a:bodyPr>
          <a:lstStyle/>
          <a:p>
            <a:r>
              <a:rPr lang="en-US" dirty="0"/>
              <a:t>Student Success Act:  </a:t>
            </a:r>
            <a:r>
              <a:rPr lang="en-US" sz="2000" dirty="0">
                <a:hlinkClick r:id="rId4"/>
              </a:rPr>
              <a:t>https://www.oregon.gov/ode/students-and-family/childnutrition/SNP/Pages/Student-Success-.aspx</a:t>
            </a:r>
            <a:endParaRPr lang="en-US" sz="2000" dirty="0"/>
          </a:p>
          <a:p>
            <a:r>
              <a:rPr lang="en-US" dirty="0"/>
              <a:t>Meal Pattern and Nutritional Quality webpage for Breakfast After the Bell Accordion:  </a:t>
            </a:r>
            <a:r>
              <a:rPr lang="en-US" sz="2000" dirty="0">
                <a:hlinkClick r:id="rId5"/>
              </a:rPr>
              <a:t>https://www.oregon.gov/ode/students-and-family/childnutrition/SNP/Pages/Meal-Pattern-and-Nutritional-Quality.aspx#MCQ</a:t>
            </a:r>
            <a:endParaRPr lang="en-US" sz="2000" dirty="0"/>
          </a:p>
          <a:p>
            <a:r>
              <a:rPr lang="en-US" dirty="0"/>
              <a:t>Nutrition Procurement Resources:  </a:t>
            </a:r>
            <a:r>
              <a:rPr lang="en-US" sz="2000" dirty="0">
                <a:hlinkClick r:id="rId6"/>
              </a:rPr>
              <a:t>https://www.oregon.gov/ode/students-and-family/childnutrition/Pages/Procurement.aspx</a:t>
            </a:r>
            <a:endParaRPr lang="en-US" sz="2000" dirty="0"/>
          </a:p>
          <a:p>
            <a:r>
              <a:rPr lang="en-US" dirty="0"/>
              <a:t>Budget and Analysis Webpage for EGMS:  </a:t>
            </a:r>
            <a:r>
              <a:rPr lang="en-US" sz="2000" dirty="0">
                <a:hlinkClick r:id="rId7"/>
              </a:rPr>
              <a:t>https://www.oregon.gov/ode/schools-and-districts/finance/pages/budget-and-analysis.aspx</a:t>
            </a:r>
            <a:endParaRPr lang="en-US" sz="2000" dirty="0"/>
          </a:p>
          <a:p>
            <a:r>
              <a:rPr lang="en-US" dirty="0"/>
              <a:t>Contacts:</a:t>
            </a:r>
          </a:p>
          <a:p>
            <a:pPr lvl="1"/>
            <a:r>
              <a:rPr lang="en-US" dirty="0"/>
              <a:t>Basic </a:t>
            </a:r>
            <a:r>
              <a:rPr lang="en-US" dirty="0" err="1"/>
              <a:t>BAtB</a:t>
            </a:r>
            <a:r>
              <a:rPr lang="en-US" dirty="0"/>
              <a:t> Equipment Grant Questions:   </a:t>
            </a:r>
            <a:r>
              <a:rPr lang="en-US" dirty="0">
                <a:hlinkClick r:id="rId8"/>
              </a:rPr>
              <a:t>Laura.Allran@ode.oregon.gov</a:t>
            </a:r>
            <a:endParaRPr lang="en-US" dirty="0"/>
          </a:p>
          <a:p>
            <a:pPr lvl="1"/>
            <a:r>
              <a:rPr lang="en-US" dirty="0"/>
              <a:t>Grant Agreement Questions: </a:t>
            </a:r>
            <a:r>
              <a:rPr lang="en-US" u="sng" dirty="0">
                <a:hlinkClick r:id="rId9"/>
              </a:rPr>
              <a:t>ode.procurement@ode.oregon.gov</a:t>
            </a:r>
            <a:endParaRPr lang="en-US" u="sng" dirty="0"/>
          </a:p>
          <a:p>
            <a:pPr lvl="1"/>
            <a:r>
              <a:rPr lang="en-US" dirty="0"/>
              <a:t>Procurement Questions:  </a:t>
            </a:r>
            <a:r>
              <a:rPr lang="en-US" dirty="0">
                <a:hlinkClick r:id="rId10"/>
              </a:rPr>
              <a:t>Richard.Williams@ode.oregon.gov</a:t>
            </a:r>
            <a:endParaRPr lang="en-US" dirty="0"/>
          </a:p>
          <a:p>
            <a:pPr lvl="1"/>
            <a:endParaRPr lang="en-US" dirty="0"/>
          </a:p>
          <a:p>
            <a:pPr lvl="1"/>
            <a:endParaRPr lang="en-US" dirty="0"/>
          </a:p>
          <a:p>
            <a:pPr lvl="1"/>
            <a:endParaRPr lang="en-US" sz="2000" dirty="0"/>
          </a:p>
          <a:p>
            <a:endParaRPr lang="en-US" dirty="0"/>
          </a:p>
          <a:p>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13</a:t>
            </a:fld>
            <a:endParaRPr lang="en-US" dirty="0"/>
          </a:p>
        </p:txBody>
      </p:sp>
    </p:spTree>
    <p:custDataLst>
      <p:tags r:id="rId1"/>
    </p:custDataLst>
    <p:extLst>
      <p:ext uri="{BB962C8B-B14F-4D97-AF65-F5344CB8AC3E}">
        <p14:creationId xmlns:p14="http://schemas.microsoft.com/office/powerpoint/2010/main" val="2424693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 Civil Rights – Nondiscrimination Statement</a:t>
            </a:r>
          </a:p>
        </p:txBody>
      </p:sp>
      <p:sp>
        <p:nvSpPr>
          <p:cNvPr id="3" name="Content Placeholder 2"/>
          <p:cNvSpPr>
            <a:spLocks noGrp="1"/>
          </p:cNvSpPr>
          <p:nvPr>
            <p:ph idx="1"/>
          </p:nvPr>
        </p:nvSpPr>
        <p:spPr>
          <a:xfrm>
            <a:off x="717176" y="1645920"/>
            <a:ext cx="10784542" cy="4493873"/>
          </a:xfrm>
        </p:spPr>
        <p:txBody>
          <a:bodyPr>
            <a:noAutofit/>
          </a:bodyPr>
          <a:lstStyle/>
          <a:p>
            <a:pPr marL="0" indent="0" algn="l">
              <a:spcBef>
                <a:spcPts val="600"/>
              </a:spcBef>
              <a:buNone/>
            </a:pPr>
            <a:r>
              <a:rPr lang="en-US" sz="1400" b="0" i="0" dirty="0">
                <a:solidFill>
                  <a:srgbClr val="333333"/>
                </a:solidFill>
                <a:effectLst/>
                <a:latin typeface="Calibri" panose="020F0502020204030204" pitchFamily="34" charset="0"/>
                <a:cs typeface="Calibri" panose="020F0502020204030204" pitchFamily="34" charset="0"/>
              </a:rPr>
              <a:t>In accordance with federal civil rights law and U.S. Department of Agriculture (USDA) civil rights regulations and policies, this institution is prohibited from discriminating on the basis of race, color, national origin, sex (including gender identity and sexual orientation), disability, age, or reprisal or retaliation for prior civil rights activity.</a:t>
            </a:r>
            <a:br>
              <a:rPr lang="en-US" sz="1400" b="0" i="0" dirty="0">
                <a:solidFill>
                  <a:srgbClr val="333333"/>
                </a:solidFill>
                <a:effectLst/>
                <a:latin typeface="Calibri" panose="020F0502020204030204" pitchFamily="34" charset="0"/>
                <a:cs typeface="Calibri" panose="020F0502020204030204" pitchFamily="34" charset="0"/>
              </a:rPr>
            </a:br>
            <a:r>
              <a:rPr lang="en-US" sz="1400" b="0" i="0" dirty="0">
                <a:solidFill>
                  <a:srgbClr val="333333"/>
                </a:solidFill>
                <a:effectLst/>
                <a:latin typeface="Calibri" panose="020F0502020204030204" pitchFamily="34" charset="0"/>
                <a:cs typeface="Calibri" panose="020F0502020204030204" pitchFamily="34" charset="0"/>
              </a:rPr>
              <a:t>Program information may be made available in languages other than English. Persons with disabilities who require alternative means of communication to obtain program information (e.g., Braille, large print, audiotape, American Sign Language), should contact the responsible state or local agency that administers the program or USDA's TARGET Center at (202) 720-2600 (voice and TTY) or contact USDA through the Federal Relay Service at (800) 877-8339.</a:t>
            </a:r>
          </a:p>
          <a:p>
            <a:pPr marL="0" indent="0" algn="l">
              <a:buNone/>
            </a:pPr>
            <a:r>
              <a:rPr lang="en-US" sz="1400" b="0" i="0" dirty="0">
                <a:solidFill>
                  <a:srgbClr val="333333"/>
                </a:solidFill>
                <a:effectLst/>
                <a:latin typeface="Calibri" panose="020F0502020204030204" pitchFamily="34" charset="0"/>
                <a:cs typeface="Calibri" panose="020F0502020204030204" pitchFamily="34" charset="0"/>
              </a:rPr>
              <a:t>To file a program discrimination complaint, a Complainant should complete a Form AD-3027, USDA Program Discrimination Complaint Form which can be obtained online at: </a:t>
            </a:r>
            <a:r>
              <a:rPr lang="en-US" sz="1400" b="0" i="0" u="sng" dirty="0">
                <a:solidFill>
                  <a:srgbClr val="3344DD"/>
                </a:solidFill>
                <a:effectLst/>
                <a:latin typeface="Calibri" panose="020F0502020204030204" pitchFamily="34" charset="0"/>
                <a:cs typeface="Calibri" panose="020F0502020204030204" pitchFamily="34" charset="0"/>
                <a:hlinkClick r:id="rId4"/>
              </a:rPr>
              <a:t>https://www.usda.gov/sites/default/files/documents/ad-3027.pdf</a:t>
            </a:r>
            <a:r>
              <a:rPr lang="en-US" sz="1400" b="0" i="0" dirty="0">
                <a:solidFill>
                  <a:srgbClr val="333333"/>
                </a:solidFill>
                <a:effectLst/>
                <a:latin typeface="Calibri" panose="020F0502020204030204" pitchFamily="34" charset="0"/>
                <a:cs typeface="Calibri" panose="020F0502020204030204" pitchFamily="34" charset="0"/>
              </a:rPr>
              <a:t>, from any USDA office, by calling (866) 632-9992, or by writing a letter addressed to USDA. The letter must contain the complainant's name, address, telephone number, and a written description of the alleged discriminatory action in sufficient detail to inform the Assistant Secretary for Civil Rights (ASCR) about the nature and date of an alleged civil rights violation. The completed AD-3027 form or letter must be submitted to USDA by:</a:t>
            </a:r>
          </a:p>
          <a:p>
            <a:pPr algn="l">
              <a:spcBef>
                <a:spcPts val="0"/>
              </a:spcBef>
              <a:buFont typeface="+mj-lt"/>
              <a:buAutoNum type="arabicPeriod"/>
            </a:pPr>
            <a:r>
              <a:rPr lang="en-US" sz="1400" b="1" i="0" dirty="0">
                <a:solidFill>
                  <a:srgbClr val="333333"/>
                </a:solidFill>
                <a:effectLst/>
                <a:latin typeface="Calibri" panose="020F0502020204030204" pitchFamily="34" charset="0"/>
                <a:cs typeface="Calibri" panose="020F0502020204030204" pitchFamily="34" charset="0"/>
              </a:rPr>
              <a:t>mail:</a:t>
            </a:r>
            <a:br>
              <a:rPr lang="en-US" sz="1400" b="0" i="0" dirty="0">
                <a:solidFill>
                  <a:srgbClr val="333333"/>
                </a:solidFill>
                <a:effectLst/>
                <a:latin typeface="Calibri" panose="020F0502020204030204" pitchFamily="34" charset="0"/>
                <a:cs typeface="Calibri" panose="020F0502020204030204" pitchFamily="34" charset="0"/>
              </a:rPr>
            </a:br>
            <a:r>
              <a:rPr lang="en-US" sz="1400" b="0" i="0" dirty="0">
                <a:solidFill>
                  <a:srgbClr val="333333"/>
                </a:solidFill>
                <a:effectLst/>
                <a:latin typeface="Calibri" panose="020F0502020204030204" pitchFamily="34" charset="0"/>
                <a:cs typeface="Calibri" panose="020F0502020204030204" pitchFamily="34" charset="0"/>
              </a:rPr>
              <a:t>U.S. Department of Agriculture</a:t>
            </a:r>
            <a:br>
              <a:rPr lang="en-US" sz="1400" b="0" i="0" dirty="0">
                <a:solidFill>
                  <a:srgbClr val="333333"/>
                </a:solidFill>
                <a:effectLst/>
                <a:latin typeface="Calibri" panose="020F0502020204030204" pitchFamily="34" charset="0"/>
                <a:cs typeface="Calibri" panose="020F0502020204030204" pitchFamily="34" charset="0"/>
              </a:rPr>
            </a:br>
            <a:r>
              <a:rPr lang="en-US" sz="1400" b="0" i="0" dirty="0">
                <a:solidFill>
                  <a:srgbClr val="333333"/>
                </a:solidFill>
                <a:effectLst/>
                <a:latin typeface="Calibri" panose="020F0502020204030204" pitchFamily="34" charset="0"/>
                <a:cs typeface="Calibri" panose="020F0502020204030204" pitchFamily="34" charset="0"/>
              </a:rPr>
              <a:t>Office of the Assistant Secretary for Civil Rights</a:t>
            </a:r>
            <a:br>
              <a:rPr lang="en-US" sz="1400" b="0" i="0" dirty="0">
                <a:solidFill>
                  <a:srgbClr val="333333"/>
                </a:solidFill>
                <a:effectLst/>
                <a:latin typeface="Calibri" panose="020F0502020204030204" pitchFamily="34" charset="0"/>
                <a:cs typeface="Calibri" panose="020F0502020204030204" pitchFamily="34" charset="0"/>
              </a:rPr>
            </a:br>
            <a:r>
              <a:rPr lang="en-US" sz="1400" b="0" i="0" dirty="0">
                <a:solidFill>
                  <a:srgbClr val="333333"/>
                </a:solidFill>
                <a:effectLst/>
                <a:latin typeface="Calibri" panose="020F0502020204030204" pitchFamily="34" charset="0"/>
                <a:cs typeface="Calibri" panose="020F0502020204030204" pitchFamily="34" charset="0"/>
              </a:rPr>
              <a:t>1400 Independence Avenue, SW</a:t>
            </a:r>
            <a:br>
              <a:rPr lang="en-US" sz="1400" b="0" i="0" dirty="0">
                <a:solidFill>
                  <a:srgbClr val="333333"/>
                </a:solidFill>
                <a:effectLst/>
                <a:latin typeface="Calibri" panose="020F0502020204030204" pitchFamily="34" charset="0"/>
                <a:cs typeface="Calibri" panose="020F0502020204030204" pitchFamily="34" charset="0"/>
              </a:rPr>
            </a:br>
            <a:r>
              <a:rPr lang="en-US" sz="1400" b="0" i="0" dirty="0">
                <a:solidFill>
                  <a:srgbClr val="333333"/>
                </a:solidFill>
                <a:effectLst/>
                <a:latin typeface="Calibri" panose="020F0502020204030204" pitchFamily="34" charset="0"/>
                <a:cs typeface="Calibri" panose="020F0502020204030204" pitchFamily="34" charset="0"/>
              </a:rPr>
              <a:t>Washington, D.C. 20250-9410; or</a:t>
            </a:r>
          </a:p>
          <a:p>
            <a:pPr algn="l">
              <a:spcBef>
                <a:spcPts val="0"/>
              </a:spcBef>
              <a:buFont typeface="+mj-lt"/>
              <a:buAutoNum type="arabicPeriod"/>
            </a:pPr>
            <a:r>
              <a:rPr lang="en-US" sz="1400" b="1" i="0" dirty="0">
                <a:solidFill>
                  <a:srgbClr val="333333"/>
                </a:solidFill>
                <a:effectLst/>
                <a:latin typeface="Calibri" panose="020F0502020204030204" pitchFamily="34" charset="0"/>
                <a:cs typeface="Calibri" panose="020F0502020204030204" pitchFamily="34" charset="0"/>
              </a:rPr>
              <a:t>fax:</a:t>
            </a:r>
            <a:br>
              <a:rPr lang="en-US" sz="1400" b="0" i="0" dirty="0">
                <a:solidFill>
                  <a:srgbClr val="333333"/>
                </a:solidFill>
                <a:effectLst/>
                <a:latin typeface="Calibri" panose="020F0502020204030204" pitchFamily="34" charset="0"/>
                <a:cs typeface="Calibri" panose="020F0502020204030204" pitchFamily="34" charset="0"/>
              </a:rPr>
            </a:br>
            <a:r>
              <a:rPr lang="en-US" sz="1400" b="0" i="0" dirty="0">
                <a:solidFill>
                  <a:srgbClr val="333333"/>
                </a:solidFill>
                <a:effectLst/>
                <a:latin typeface="Calibri" panose="020F0502020204030204" pitchFamily="34" charset="0"/>
                <a:cs typeface="Calibri" panose="020F0502020204030204" pitchFamily="34" charset="0"/>
              </a:rPr>
              <a:t>(833) 256-1665 or (202) 690-7442; or</a:t>
            </a:r>
          </a:p>
          <a:p>
            <a:pPr algn="l">
              <a:spcBef>
                <a:spcPts val="0"/>
              </a:spcBef>
              <a:buFont typeface="+mj-lt"/>
              <a:buAutoNum type="arabicPeriod"/>
            </a:pPr>
            <a:r>
              <a:rPr lang="en-US" sz="1400" b="1" i="0" dirty="0">
                <a:solidFill>
                  <a:srgbClr val="333333"/>
                </a:solidFill>
                <a:effectLst/>
                <a:latin typeface="Calibri" panose="020F0502020204030204" pitchFamily="34" charset="0"/>
                <a:cs typeface="Calibri" panose="020F0502020204030204" pitchFamily="34" charset="0"/>
              </a:rPr>
              <a:t>email:</a:t>
            </a:r>
            <a:br>
              <a:rPr lang="en-US" sz="1400" b="0" i="0" dirty="0">
                <a:solidFill>
                  <a:srgbClr val="333333"/>
                </a:solidFill>
                <a:effectLst/>
                <a:latin typeface="Calibri" panose="020F0502020204030204" pitchFamily="34" charset="0"/>
                <a:cs typeface="Calibri" panose="020F0502020204030204" pitchFamily="34" charset="0"/>
              </a:rPr>
            </a:br>
            <a:r>
              <a:rPr lang="en-US" sz="1400" b="0" i="0" u="sng" dirty="0">
                <a:solidFill>
                  <a:srgbClr val="3344DD"/>
                </a:solidFill>
                <a:effectLst/>
                <a:latin typeface="Calibri" panose="020F0502020204030204" pitchFamily="34" charset="0"/>
                <a:cs typeface="Calibri" panose="020F0502020204030204" pitchFamily="34" charset="0"/>
                <a:hlinkClick r:id="rId5"/>
              </a:rPr>
              <a:t>Program.Intake@usda.gov</a:t>
            </a:r>
            <a:endParaRPr lang="en-US" sz="1400" b="0" i="0" dirty="0">
              <a:solidFill>
                <a:srgbClr val="333333"/>
              </a:solidFill>
              <a:effectLst/>
              <a:latin typeface="Calibri" panose="020F0502020204030204" pitchFamily="34" charset="0"/>
              <a:cs typeface="Calibri" panose="020F0502020204030204" pitchFamily="34" charset="0"/>
            </a:endParaRPr>
          </a:p>
          <a:p>
            <a:pPr marL="0" indent="0" algn="l">
              <a:spcBef>
                <a:spcPts val="0"/>
              </a:spcBef>
              <a:buNone/>
            </a:pPr>
            <a:r>
              <a:rPr lang="en-US" sz="1400" b="0" i="0" dirty="0">
                <a:solidFill>
                  <a:srgbClr val="333333"/>
                </a:solidFill>
                <a:effectLst/>
                <a:latin typeface="Calibri" panose="020F0502020204030204" pitchFamily="34" charset="0"/>
                <a:cs typeface="Calibri" panose="020F0502020204030204" pitchFamily="34" charset="0"/>
              </a:rPr>
              <a:t>This institution is an equal opportunity provider.</a:t>
            </a:r>
            <a:endParaRPr lang="en-US" sz="1400"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14</a:t>
            </a:fld>
            <a:endParaRPr lang="en-US" dirty="0"/>
          </a:p>
        </p:txBody>
      </p:sp>
    </p:spTree>
    <p:custDataLst>
      <p:tags r:id="rId1"/>
    </p:custDataLst>
    <p:extLst>
      <p:ext uri="{BB962C8B-B14F-4D97-AF65-F5344CB8AC3E}">
        <p14:creationId xmlns:p14="http://schemas.microsoft.com/office/powerpoint/2010/main" val="1794525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Regulations for Breakfast After Bell (</a:t>
            </a:r>
            <a:r>
              <a:rPr lang="en-US" dirty="0" err="1"/>
              <a:t>BAtB</a:t>
            </a:r>
            <a:r>
              <a:rPr lang="en-US" dirty="0"/>
              <a:t>)</a:t>
            </a:r>
          </a:p>
        </p:txBody>
      </p:sp>
      <p:sp>
        <p:nvSpPr>
          <p:cNvPr id="3" name="Content Placeholder 2"/>
          <p:cNvSpPr>
            <a:spLocks noGrp="1"/>
          </p:cNvSpPr>
          <p:nvPr>
            <p:ph idx="1"/>
          </p:nvPr>
        </p:nvSpPr>
        <p:spPr/>
        <p:txBody>
          <a:bodyPr/>
          <a:lstStyle/>
          <a:p>
            <a:pPr>
              <a:spcBef>
                <a:spcPts val="1200"/>
              </a:spcBef>
            </a:pPr>
            <a:r>
              <a:rPr lang="en-US" dirty="0"/>
              <a:t>Student Success Act (SSA)</a:t>
            </a:r>
          </a:p>
          <a:p>
            <a:pPr lvl="1">
              <a:spcBef>
                <a:spcPts val="1200"/>
              </a:spcBef>
            </a:pPr>
            <a:r>
              <a:rPr lang="en-US" dirty="0">
                <a:hlinkClick r:id="rId4"/>
              </a:rPr>
              <a:t>OAR 581-051-0600 - </a:t>
            </a:r>
            <a:r>
              <a:rPr lang="en-US" dirty="0" err="1">
                <a:hlinkClick r:id="rId4"/>
              </a:rPr>
              <a:t>BAtB</a:t>
            </a:r>
            <a:r>
              <a:rPr lang="en-US" dirty="0">
                <a:hlinkClick r:id="rId4"/>
              </a:rPr>
              <a:t> Requirements and Exemption Process</a:t>
            </a:r>
            <a:endParaRPr lang="en-US" dirty="0"/>
          </a:p>
          <a:p>
            <a:pPr lvl="1">
              <a:spcBef>
                <a:spcPts val="1200"/>
              </a:spcBef>
            </a:pPr>
            <a:r>
              <a:rPr lang="en-US" dirty="0">
                <a:hlinkClick r:id="rId5"/>
              </a:rPr>
              <a:t>OAR 581-022-0102 – Standard for Public Elementary and Secondary Schools</a:t>
            </a:r>
            <a:endParaRPr lang="en-US" dirty="0"/>
          </a:p>
          <a:p>
            <a:pPr lvl="1">
              <a:spcBef>
                <a:spcPts val="1200"/>
              </a:spcBef>
            </a:pPr>
            <a:r>
              <a:rPr lang="en-US" dirty="0">
                <a:hlinkClick r:id="rId6"/>
              </a:rPr>
              <a:t>ORS 327.535 – Participation in School Breakfast Program</a:t>
            </a:r>
            <a:endParaRPr lang="en-US" dirty="0"/>
          </a:p>
          <a:p>
            <a:pPr lvl="1">
              <a:spcBef>
                <a:spcPts val="1200"/>
              </a:spcBef>
            </a:pPr>
            <a:r>
              <a:rPr lang="en-US" dirty="0">
                <a:hlinkClick r:id="rId7"/>
              </a:rPr>
              <a:t>OAR 581-051-0605 – </a:t>
            </a:r>
            <a:r>
              <a:rPr lang="en-US" dirty="0" err="1">
                <a:hlinkClick r:id="rId7"/>
              </a:rPr>
              <a:t>BAtB</a:t>
            </a:r>
            <a:r>
              <a:rPr lang="en-US" dirty="0">
                <a:hlinkClick r:id="rId7"/>
              </a:rPr>
              <a:t> Equipment Grant</a:t>
            </a:r>
            <a:endParaRPr lang="en-US" dirty="0"/>
          </a:p>
          <a:p>
            <a:pPr lvl="1"/>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2</a:t>
            </a:fld>
            <a:endParaRPr lang="en-US" dirty="0"/>
          </a:p>
        </p:txBody>
      </p:sp>
    </p:spTree>
    <p:custDataLst>
      <p:tags r:id="rId1"/>
    </p:custDataLst>
    <p:extLst>
      <p:ext uri="{BB962C8B-B14F-4D97-AF65-F5344CB8AC3E}">
        <p14:creationId xmlns:p14="http://schemas.microsoft.com/office/powerpoint/2010/main" val="1565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this Presentation</a:t>
            </a:r>
          </a:p>
        </p:txBody>
      </p:sp>
      <p:sp>
        <p:nvSpPr>
          <p:cNvPr id="3" name="Content Placeholder 2"/>
          <p:cNvSpPr>
            <a:spLocks noGrp="1"/>
          </p:cNvSpPr>
          <p:nvPr>
            <p:ph idx="1"/>
          </p:nvPr>
        </p:nvSpPr>
        <p:spPr>
          <a:xfrm>
            <a:off x="717176" y="1825625"/>
            <a:ext cx="10784542" cy="4314168"/>
          </a:xfrm>
        </p:spPr>
        <p:txBody>
          <a:bodyPr>
            <a:normAutofit/>
          </a:bodyPr>
          <a:lstStyle/>
          <a:p>
            <a:pPr marL="457200" indent="-457200">
              <a:buFont typeface="+mj-lt"/>
              <a:buAutoNum type="arabicPeriod"/>
            </a:pPr>
            <a:r>
              <a:rPr lang="en-US" dirty="0"/>
              <a:t>Basic Knowledge of Breakfast After the Bell (</a:t>
            </a:r>
            <a:r>
              <a:rPr lang="en-US" dirty="0" err="1"/>
              <a:t>BAtB</a:t>
            </a:r>
            <a:r>
              <a:rPr lang="en-US" dirty="0"/>
              <a:t>)</a:t>
            </a:r>
          </a:p>
          <a:p>
            <a:pPr marL="457200" indent="-457200">
              <a:buFont typeface="+mj-lt"/>
              <a:buAutoNum type="arabicPeriod"/>
            </a:pPr>
            <a:r>
              <a:rPr lang="en-US" dirty="0"/>
              <a:t>The Basics for </a:t>
            </a:r>
            <a:r>
              <a:rPr lang="en-US" dirty="0" err="1"/>
              <a:t>BAtB</a:t>
            </a:r>
            <a:r>
              <a:rPr lang="en-US" dirty="0"/>
              <a:t> Equipment Grant</a:t>
            </a:r>
          </a:p>
          <a:p>
            <a:pPr marL="457200" indent="-457200">
              <a:buFont typeface="+mj-lt"/>
              <a:buAutoNum type="arabicPeriod"/>
            </a:pPr>
            <a:r>
              <a:rPr lang="en-US" dirty="0"/>
              <a:t>Eligibility Criteria</a:t>
            </a:r>
          </a:p>
          <a:p>
            <a:pPr marL="457200" indent="-457200">
              <a:buFont typeface="+mj-lt"/>
              <a:buAutoNum type="arabicPeriod"/>
            </a:pPr>
            <a:r>
              <a:rPr lang="en-US" dirty="0"/>
              <a:t>Qualified Equipment</a:t>
            </a:r>
          </a:p>
          <a:p>
            <a:pPr marL="457200" indent="-457200">
              <a:buFont typeface="+mj-lt"/>
              <a:buAutoNum type="arabicPeriod"/>
            </a:pPr>
            <a:r>
              <a:rPr lang="en-US" dirty="0"/>
              <a:t>The Process Steps for </a:t>
            </a:r>
            <a:r>
              <a:rPr lang="en-US" dirty="0" err="1"/>
              <a:t>BAtB</a:t>
            </a:r>
            <a:r>
              <a:rPr lang="en-US" dirty="0"/>
              <a:t> Equipment Grant</a:t>
            </a:r>
          </a:p>
          <a:p>
            <a:pPr marL="457200" indent="-457200">
              <a:buFont typeface="+mj-lt"/>
              <a:buAutoNum type="arabicPeriod"/>
            </a:pPr>
            <a:r>
              <a:rPr lang="en-US" dirty="0"/>
              <a:t>Timeline for Claim for </a:t>
            </a:r>
            <a:r>
              <a:rPr lang="en-US" dirty="0" err="1"/>
              <a:t>BAtB</a:t>
            </a:r>
            <a:r>
              <a:rPr lang="en-US" dirty="0"/>
              <a:t> Equipment Grant</a:t>
            </a:r>
          </a:p>
          <a:p>
            <a:pPr marL="457200" indent="-457200">
              <a:buFont typeface="+mj-lt"/>
              <a:buAutoNum type="arabicPeriod"/>
            </a:pPr>
            <a:r>
              <a:rPr lang="en-US" dirty="0"/>
              <a:t>Procurement Information</a:t>
            </a:r>
          </a:p>
          <a:p>
            <a:pPr marL="457200" indent="-457200">
              <a:buFont typeface="+mj-lt"/>
              <a:buAutoNum type="arabicPeriod"/>
            </a:pPr>
            <a:r>
              <a:rPr lang="en-US" dirty="0"/>
              <a:t>Claim Submission</a:t>
            </a:r>
          </a:p>
          <a:p>
            <a:pPr marL="457200" indent="-457200">
              <a:buFont typeface="+mj-lt"/>
              <a:buAutoNum type="arabicPeriod"/>
            </a:pPr>
            <a:r>
              <a:rPr lang="en-US" dirty="0"/>
              <a:t>Common Questions and Answers</a:t>
            </a:r>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3</a:t>
            </a:fld>
            <a:endParaRPr lang="en-US" dirty="0"/>
          </a:p>
        </p:txBody>
      </p:sp>
    </p:spTree>
    <p:custDataLst>
      <p:tags r:id="rId1"/>
    </p:custDataLst>
    <p:extLst>
      <p:ext uri="{BB962C8B-B14F-4D97-AF65-F5344CB8AC3E}">
        <p14:creationId xmlns:p14="http://schemas.microsoft.com/office/powerpoint/2010/main" val="1617011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The Basics of Breakfast After the Bell</a:t>
            </a:r>
          </a:p>
        </p:txBody>
      </p:sp>
      <p:sp>
        <p:nvSpPr>
          <p:cNvPr id="3" name="Content Placeholder 2"/>
          <p:cNvSpPr>
            <a:spLocks noGrp="1"/>
          </p:cNvSpPr>
          <p:nvPr>
            <p:ph idx="1"/>
          </p:nvPr>
        </p:nvSpPr>
        <p:spPr>
          <a:xfrm>
            <a:off x="717176" y="1825625"/>
            <a:ext cx="10784542" cy="4314168"/>
          </a:xfrm>
        </p:spPr>
        <p:txBody>
          <a:bodyPr>
            <a:normAutofit/>
          </a:bodyPr>
          <a:lstStyle/>
          <a:p>
            <a:pPr lvl="1"/>
            <a:r>
              <a:rPr lang="en-US" dirty="0"/>
              <a:t>What is Breakfast After the Bell?</a:t>
            </a:r>
          </a:p>
          <a:p>
            <a:pPr lvl="1"/>
            <a:r>
              <a:rPr lang="en-US" dirty="0"/>
              <a:t>When must serve Breakfast After the Bell?</a:t>
            </a:r>
          </a:p>
          <a:p>
            <a:pPr lvl="1"/>
            <a:r>
              <a:rPr lang="en-US" dirty="0"/>
              <a:t>Which schools are required to implement Breakfast After the Bell?</a:t>
            </a:r>
          </a:p>
          <a:p>
            <a:pPr lvl="1"/>
            <a:r>
              <a:rPr lang="en-US" dirty="0"/>
              <a:t>Exemption from Breakfast After the Bell Requirement</a:t>
            </a:r>
          </a:p>
          <a:p>
            <a:pPr lvl="1"/>
            <a:r>
              <a:rPr lang="en-US" dirty="0"/>
              <a:t>Implementation Methods</a:t>
            </a:r>
          </a:p>
          <a:p>
            <a:pPr lvl="1"/>
            <a:r>
              <a:rPr lang="en-US" dirty="0"/>
              <a:t>Instructional Time</a:t>
            </a:r>
          </a:p>
          <a:p>
            <a:pPr lvl="2"/>
            <a:endParaRPr lang="en-US" dirty="0"/>
          </a:p>
          <a:p>
            <a:pPr lvl="2"/>
            <a:endParaRPr lang="en-US" dirty="0"/>
          </a:p>
          <a:p>
            <a:pPr lvl="2"/>
            <a:endParaRPr lang="en-US" dirty="0"/>
          </a:p>
          <a:p>
            <a:pPr lvl="2"/>
            <a:endParaRPr lang="en-US" dirty="0"/>
          </a:p>
          <a:p>
            <a:pPr lvl="2"/>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4</a:t>
            </a:fld>
            <a:endParaRPr lang="en-US" dirty="0"/>
          </a:p>
        </p:txBody>
      </p:sp>
    </p:spTree>
    <p:custDataLst>
      <p:tags r:id="rId1"/>
    </p:custDataLst>
    <p:extLst>
      <p:ext uri="{BB962C8B-B14F-4D97-AF65-F5344CB8AC3E}">
        <p14:creationId xmlns:p14="http://schemas.microsoft.com/office/powerpoint/2010/main" val="1447882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The Basics of </a:t>
            </a:r>
            <a:r>
              <a:rPr lang="en-US" dirty="0" err="1"/>
              <a:t>BAtB</a:t>
            </a:r>
            <a:r>
              <a:rPr lang="en-US" dirty="0"/>
              <a:t> Equipment Grant</a:t>
            </a:r>
          </a:p>
        </p:txBody>
      </p:sp>
      <p:sp>
        <p:nvSpPr>
          <p:cNvPr id="3" name="Content Placeholder 2"/>
          <p:cNvSpPr>
            <a:spLocks noGrp="1"/>
          </p:cNvSpPr>
          <p:nvPr>
            <p:ph idx="1"/>
          </p:nvPr>
        </p:nvSpPr>
        <p:spPr>
          <a:xfrm>
            <a:off x="717176" y="1825625"/>
            <a:ext cx="10784542" cy="4314168"/>
          </a:xfrm>
        </p:spPr>
        <p:txBody>
          <a:bodyPr>
            <a:normAutofit/>
          </a:bodyPr>
          <a:lstStyle/>
          <a:p>
            <a:pPr lvl="1"/>
            <a:r>
              <a:rPr lang="en-US" dirty="0"/>
              <a:t>Purpose of </a:t>
            </a:r>
            <a:r>
              <a:rPr lang="en-US" dirty="0" err="1"/>
              <a:t>BAtB</a:t>
            </a:r>
            <a:r>
              <a:rPr lang="en-US" dirty="0"/>
              <a:t> Equipment Grant</a:t>
            </a:r>
          </a:p>
          <a:p>
            <a:pPr lvl="1"/>
            <a:r>
              <a:rPr lang="en-US" dirty="0"/>
              <a:t>Funding Allocation  for the </a:t>
            </a:r>
            <a:r>
              <a:rPr lang="en-US" dirty="0" err="1"/>
              <a:t>BAtB</a:t>
            </a:r>
            <a:r>
              <a:rPr lang="en-US" dirty="0"/>
              <a:t> Equipment Grant</a:t>
            </a:r>
          </a:p>
          <a:p>
            <a:pPr lvl="2"/>
            <a:r>
              <a:rPr lang="en-US" dirty="0"/>
              <a:t>May not deposit in Nonprofit Food Service account and must separately account for grant funds.  </a:t>
            </a:r>
          </a:p>
          <a:p>
            <a:pPr lvl="1"/>
            <a:r>
              <a:rPr lang="en-US" dirty="0"/>
              <a:t>How often are the grants funds allocated</a:t>
            </a:r>
          </a:p>
          <a:p>
            <a:pPr lvl="1"/>
            <a:r>
              <a:rPr lang="en-US" dirty="0"/>
              <a:t>How do you determine which sites qualify for the equipment grant?</a:t>
            </a:r>
          </a:p>
          <a:p>
            <a:pPr lvl="2"/>
            <a:r>
              <a:rPr lang="en-US" dirty="0"/>
              <a:t>Required Sites</a:t>
            </a:r>
          </a:p>
          <a:p>
            <a:pPr lvl="2"/>
            <a:r>
              <a:rPr lang="en-US" dirty="0"/>
              <a:t>Sites that qualify for the exemption</a:t>
            </a:r>
          </a:p>
          <a:p>
            <a:pPr lvl="1"/>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5</a:t>
            </a:fld>
            <a:endParaRPr lang="en-US" dirty="0"/>
          </a:p>
        </p:txBody>
      </p:sp>
    </p:spTree>
    <p:custDataLst>
      <p:tags r:id="rId1"/>
    </p:custDataLst>
    <p:extLst>
      <p:ext uri="{BB962C8B-B14F-4D97-AF65-F5344CB8AC3E}">
        <p14:creationId xmlns:p14="http://schemas.microsoft.com/office/powerpoint/2010/main" val="1323264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Eligibility</a:t>
            </a:r>
          </a:p>
        </p:txBody>
      </p:sp>
      <p:sp>
        <p:nvSpPr>
          <p:cNvPr id="3" name="Content Placeholder 2"/>
          <p:cNvSpPr>
            <a:spLocks noGrp="1"/>
          </p:cNvSpPr>
          <p:nvPr>
            <p:ph idx="1"/>
          </p:nvPr>
        </p:nvSpPr>
        <p:spPr/>
        <p:txBody>
          <a:bodyPr/>
          <a:lstStyle/>
          <a:p>
            <a:r>
              <a:rPr lang="en-US" dirty="0"/>
              <a:t>Recipients must meet the following requirements:</a:t>
            </a:r>
          </a:p>
          <a:p>
            <a:pPr lvl="1"/>
            <a:r>
              <a:rPr lang="en-US" dirty="0"/>
              <a:t>School district, public charter schools, and education service districts </a:t>
            </a:r>
          </a:p>
          <a:p>
            <a:pPr lvl="1"/>
            <a:r>
              <a:rPr lang="en-US" dirty="0"/>
              <a:t>School Breakfast Program (SBP)</a:t>
            </a:r>
          </a:p>
          <a:p>
            <a:pPr lvl="1"/>
            <a:r>
              <a:rPr lang="en-US" dirty="0"/>
              <a:t>Students on campus</a:t>
            </a:r>
          </a:p>
          <a:p>
            <a:pPr lvl="1"/>
            <a:r>
              <a:rPr lang="en-US" dirty="0"/>
              <a:t>Student population must be 70% Federal Free and Reduced eligible </a:t>
            </a:r>
          </a:p>
          <a:p>
            <a:pPr lvl="1"/>
            <a:r>
              <a:rPr lang="en-US" dirty="0"/>
              <a:t>Must make breakfast accessible after the beginning of the school day</a:t>
            </a:r>
          </a:p>
          <a:p>
            <a:pPr lvl="1"/>
            <a:r>
              <a:rPr lang="en-US" dirty="0"/>
              <a:t>Sponsor did not elect the BATB exemption for the site. </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6</a:t>
            </a:fld>
            <a:endParaRPr lang="en-US" dirty="0"/>
          </a:p>
        </p:txBody>
      </p:sp>
    </p:spTree>
    <p:custDataLst>
      <p:tags r:id="rId1"/>
    </p:custDataLst>
    <p:extLst>
      <p:ext uri="{BB962C8B-B14F-4D97-AF65-F5344CB8AC3E}">
        <p14:creationId xmlns:p14="http://schemas.microsoft.com/office/powerpoint/2010/main" val="3752080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Qualified Equipment</a:t>
            </a:r>
          </a:p>
        </p:txBody>
      </p:sp>
      <p:sp>
        <p:nvSpPr>
          <p:cNvPr id="3" name="Content Placeholder 2"/>
          <p:cNvSpPr>
            <a:spLocks noGrp="1"/>
          </p:cNvSpPr>
          <p:nvPr>
            <p:ph idx="1"/>
          </p:nvPr>
        </p:nvSpPr>
        <p:spPr>
          <a:xfrm>
            <a:off x="717176" y="1825624"/>
            <a:ext cx="10784542" cy="4420629"/>
          </a:xfrm>
        </p:spPr>
        <p:txBody>
          <a:bodyPr>
            <a:normAutofit/>
          </a:bodyPr>
          <a:lstStyle/>
          <a:p>
            <a:pPr lvl="1"/>
            <a:r>
              <a:rPr lang="en-US" dirty="0"/>
              <a:t>Qualified Equipment, installation and ancillary costs</a:t>
            </a:r>
          </a:p>
          <a:p>
            <a:pPr lvl="2"/>
            <a:r>
              <a:rPr lang="en-US" dirty="0"/>
              <a:t>Equipment Definition</a:t>
            </a:r>
          </a:p>
          <a:p>
            <a:pPr lvl="2"/>
            <a:r>
              <a:rPr lang="en-US" dirty="0"/>
              <a:t>Useable for 1 year or more</a:t>
            </a:r>
          </a:p>
          <a:p>
            <a:pPr lvl="2"/>
            <a:r>
              <a:rPr lang="en-US" dirty="0"/>
              <a:t>Purchase, repair, renovate, or upgrade equipment</a:t>
            </a:r>
          </a:p>
          <a:p>
            <a:pPr lvl="1"/>
            <a:r>
              <a:rPr lang="en-US" dirty="0"/>
              <a:t>Not qualified as equipment</a:t>
            </a:r>
          </a:p>
          <a:p>
            <a:pPr lvl="2"/>
            <a:r>
              <a:rPr lang="en-US" dirty="0"/>
              <a:t>Disposable Items and items usability of less than 1 year</a:t>
            </a:r>
          </a:p>
          <a:p>
            <a:pPr lvl="2"/>
            <a:r>
              <a:rPr lang="en-US" dirty="0"/>
              <a:t>Meal Management software systems</a:t>
            </a:r>
          </a:p>
          <a:p>
            <a:pPr lvl="2"/>
            <a:r>
              <a:rPr lang="en-US" dirty="0"/>
              <a:t>Indirect cost and  Administrative Cost</a:t>
            </a:r>
          </a:p>
          <a:p>
            <a:pPr lvl="2"/>
            <a:r>
              <a:rPr lang="en-US" dirty="0"/>
              <a:t>Structural Repair</a:t>
            </a:r>
          </a:p>
          <a:p>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7</a:t>
            </a:fld>
            <a:endParaRPr lang="en-US" dirty="0"/>
          </a:p>
        </p:txBody>
      </p:sp>
    </p:spTree>
    <p:custDataLst>
      <p:tags r:id="rId1"/>
    </p:custDataLst>
    <p:extLst>
      <p:ext uri="{BB962C8B-B14F-4D97-AF65-F5344CB8AC3E}">
        <p14:creationId xmlns:p14="http://schemas.microsoft.com/office/powerpoint/2010/main" val="24193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Process Steps</a:t>
            </a:r>
          </a:p>
        </p:txBody>
      </p:sp>
      <p:sp>
        <p:nvSpPr>
          <p:cNvPr id="3" name="Content Placeholder 2"/>
          <p:cNvSpPr>
            <a:spLocks noGrp="1"/>
          </p:cNvSpPr>
          <p:nvPr>
            <p:ph idx="1"/>
          </p:nvPr>
        </p:nvSpPr>
        <p:spPr>
          <a:xfrm>
            <a:off x="717176" y="1838504"/>
            <a:ext cx="10784542" cy="4109010"/>
          </a:xfrm>
        </p:spPr>
        <p:txBody>
          <a:bodyPr/>
          <a:lstStyle/>
          <a:p>
            <a:pPr marL="0" indent="0">
              <a:buNone/>
            </a:pPr>
            <a:r>
              <a:rPr lang="en-US" dirty="0"/>
              <a:t>1.  Sponsor will receive an </a:t>
            </a:r>
            <a:r>
              <a:rPr lang="en-US" dirty="0" err="1"/>
              <a:t>BAtB</a:t>
            </a:r>
            <a:r>
              <a:rPr lang="en-US" dirty="0"/>
              <a:t> Agreement from ODE Procurement</a:t>
            </a:r>
          </a:p>
          <a:p>
            <a:pPr marL="0" indent="0">
              <a:buNone/>
            </a:pPr>
            <a:r>
              <a:rPr lang="en-US" dirty="0"/>
              <a:t>2.  Sponsor signs and submits the agreement.</a:t>
            </a:r>
          </a:p>
          <a:p>
            <a:pPr marL="0" indent="0">
              <a:buNone/>
            </a:pPr>
            <a:r>
              <a:rPr lang="en-US" dirty="0"/>
              <a:t>3.  Procurement approves the agreement and sends the Executed agreement to sponsor. </a:t>
            </a:r>
          </a:p>
          <a:p>
            <a:pPr marL="0" indent="0">
              <a:buNone/>
            </a:pPr>
            <a:r>
              <a:rPr lang="en-US" dirty="0"/>
              <a:t>4.  ODE CNP enters the sub-grants into EGMS and notifies sponsor when available. </a:t>
            </a:r>
          </a:p>
          <a:p>
            <a:pPr marL="457200" indent="-457200">
              <a:buAutoNum type="arabicPeriod" startAt="5"/>
            </a:pPr>
            <a:r>
              <a:rPr lang="en-US" dirty="0"/>
              <a:t>Sponsor purchases or coordinated repairs for equipment </a:t>
            </a:r>
          </a:p>
          <a:p>
            <a:pPr marL="457200" indent="-457200">
              <a:buAutoNum type="arabicPeriod" startAt="5"/>
            </a:pPr>
            <a:r>
              <a:rPr lang="en-US" dirty="0"/>
              <a:t>Sponsor submits their claim(s)</a:t>
            </a:r>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8</a:t>
            </a:fld>
            <a:endParaRPr lang="en-US" dirty="0"/>
          </a:p>
        </p:txBody>
      </p:sp>
    </p:spTree>
    <p:custDataLst>
      <p:tags r:id="rId1"/>
    </p:custDataLst>
    <p:extLst>
      <p:ext uri="{BB962C8B-B14F-4D97-AF65-F5344CB8AC3E}">
        <p14:creationId xmlns:p14="http://schemas.microsoft.com/office/powerpoint/2010/main" val="513516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6a.  Claim Submission Process</a:t>
            </a:r>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9</a:t>
            </a:fld>
            <a:endParaRPr lang="en-US" dirty="0"/>
          </a:p>
        </p:txBody>
      </p:sp>
      <p:sp>
        <p:nvSpPr>
          <p:cNvPr id="6" name="Rectangle 1"/>
          <p:cNvSpPr>
            <a:spLocks noGrp="1" noChangeArrowheads="1"/>
          </p:cNvSpPr>
          <p:nvPr>
            <p:ph idx="1"/>
          </p:nvPr>
        </p:nvSpPr>
        <p:spPr bwMode="auto">
          <a:xfrm>
            <a:off x="717176" y="2094190"/>
            <a:ext cx="10784542"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ts val="1200"/>
              </a:spcBef>
              <a:spcAft>
                <a:spcPct val="0"/>
              </a:spcAft>
              <a:buClrTx/>
              <a:buSzTx/>
              <a:buFont typeface="+mj-lt"/>
              <a:buAutoNum type="arabicPeriod"/>
              <a:tabLst/>
            </a:pPr>
            <a:r>
              <a:rPr kumimoji="0" lang="en-US" altLang="en-US" b="0" i="0" u="none" strike="noStrike" cap="none" normalizeH="0" baseline="0" dirty="0">
                <a:ln>
                  <a:noFill/>
                </a:ln>
                <a:solidFill>
                  <a:schemeClr val="tx1"/>
                </a:solidFill>
                <a:effectLst/>
              </a:rPr>
              <a:t>Sponsor notification of grant funding available with instructions.</a:t>
            </a:r>
          </a:p>
          <a:p>
            <a:pPr marL="342900" marR="0" lvl="0" indent="-342900" algn="l" defTabSz="914400" rtl="0" eaLnBrk="0" fontAlgn="base" latinLnBrk="0" hangingPunct="0">
              <a:lnSpc>
                <a:spcPct val="100000"/>
              </a:lnSpc>
              <a:spcBef>
                <a:spcPts val="1200"/>
              </a:spcBef>
              <a:spcAft>
                <a:spcPct val="0"/>
              </a:spcAft>
              <a:buClrTx/>
              <a:buSzTx/>
              <a:buFont typeface="+mj-lt"/>
              <a:buAutoNum type="arabicPeriod"/>
              <a:tabLst/>
            </a:pPr>
            <a:r>
              <a:rPr kumimoji="0" lang="en-US" altLang="en-US" b="0" i="0" u="none" strike="noStrike" cap="none" normalizeH="0" baseline="0" dirty="0">
                <a:ln>
                  <a:noFill/>
                </a:ln>
                <a:solidFill>
                  <a:schemeClr val="tx1"/>
                </a:solidFill>
                <a:effectLst/>
              </a:rPr>
              <a:t>Purchase, repair, renovate, or upgrade the necessary equipment by June 30, 2024.</a:t>
            </a:r>
          </a:p>
          <a:p>
            <a:pPr marL="342900" marR="0" lvl="0" indent="-342900" algn="l" defTabSz="914400" rtl="0" eaLnBrk="0" fontAlgn="base" latinLnBrk="0" hangingPunct="0">
              <a:lnSpc>
                <a:spcPct val="100000"/>
              </a:lnSpc>
              <a:spcBef>
                <a:spcPts val="1200"/>
              </a:spcBef>
              <a:spcAft>
                <a:spcPct val="0"/>
              </a:spcAft>
              <a:buClrTx/>
              <a:buSzTx/>
              <a:buFont typeface="+mj-lt"/>
              <a:buAutoNum type="arabicPeriod"/>
              <a:tabLst/>
            </a:pPr>
            <a:r>
              <a:rPr kumimoji="0" lang="en-US" altLang="en-US" b="0" i="0" u="none" strike="noStrike" cap="none" normalizeH="0" baseline="0" dirty="0">
                <a:ln>
                  <a:noFill/>
                </a:ln>
                <a:solidFill>
                  <a:schemeClr val="tx1"/>
                </a:solidFill>
                <a:effectLst/>
              </a:rPr>
              <a:t>Email the completed </a:t>
            </a:r>
            <a:r>
              <a:rPr kumimoji="0" lang="en-US" altLang="en-US" b="0" i="0" u="none" strike="noStrike" cap="none" normalizeH="0" baseline="0" dirty="0" err="1">
                <a:ln>
                  <a:noFill/>
                </a:ln>
                <a:solidFill>
                  <a:schemeClr val="tx1"/>
                </a:solidFill>
                <a:effectLst/>
                <a:hlinkClick r:id="rId4"/>
              </a:rPr>
              <a:t>BAtB</a:t>
            </a:r>
            <a:r>
              <a:rPr kumimoji="0" lang="en-US" altLang="en-US" b="0" i="0" u="none" strike="noStrike" cap="none" normalizeH="0" baseline="0" dirty="0">
                <a:ln>
                  <a:noFill/>
                </a:ln>
                <a:solidFill>
                  <a:schemeClr val="tx1"/>
                </a:solidFill>
                <a:effectLst/>
                <a:hlinkClick r:id="rId4"/>
              </a:rPr>
              <a:t> Equipment Assistance Grant Reimbursement form</a:t>
            </a:r>
            <a:r>
              <a:rPr kumimoji="0" lang="en-US" altLang="en-US" b="0" i="0" u="none" strike="noStrike" cap="none" normalizeH="0" baseline="0" dirty="0">
                <a:ln>
                  <a:noFill/>
                </a:ln>
                <a:solidFill>
                  <a:schemeClr val="tx1"/>
                </a:solidFill>
                <a:effectLst/>
              </a:rPr>
              <a:t> and invoice for each site.</a:t>
            </a:r>
          </a:p>
          <a:p>
            <a:pPr marL="342900" marR="0" lvl="0" indent="-342900" algn="l" defTabSz="914400" rtl="0" eaLnBrk="0" fontAlgn="base" latinLnBrk="0" hangingPunct="0">
              <a:lnSpc>
                <a:spcPct val="100000"/>
              </a:lnSpc>
              <a:spcBef>
                <a:spcPts val="1200"/>
              </a:spcBef>
              <a:spcAft>
                <a:spcPct val="0"/>
              </a:spcAft>
              <a:buClrTx/>
              <a:buSzTx/>
              <a:buFont typeface="+mj-lt"/>
              <a:buAutoNum type="arabicPeriod"/>
              <a:tabLst/>
            </a:pPr>
            <a:r>
              <a:rPr lang="en-US" altLang="en-US" dirty="0"/>
              <a:t>ODE CNP will review your Reimbursement form and compare this with the invoice.  </a:t>
            </a:r>
          </a:p>
          <a:p>
            <a:pPr marL="342900" marR="0" lvl="0" indent="-342900" algn="l" defTabSz="914400" rtl="0" eaLnBrk="0" fontAlgn="base" latinLnBrk="0" hangingPunct="0">
              <a:lnSpc>
                <a:spcPct val="100000"/>
              </a:lnSpc>
              <a:spcBef>
                <a:spcPts val="1200"/>
              </a:spcBef>
              <a:spcAft>
                <a:spcPct val="0"/>
              </a:spcAft>
              <a:buClrTx/>
              <a:buSzTx/>
              <a:buFont typeface="+mj-lt"/>
              <a:buAutoNum type="arabicPeriod"/>
              <a:tabLst/>
            </a:pPr>
            <a:r>
              <a:rPr kumimoji="0" lang="en-US" altLang="en-US" b="0" i="0" u="none" strike="noStrike" cap="none" normalizeH="0" baseline="0" dirty="0">
                <a:ln>
                  <a:noFill/>
                </a:ln>
                <a:solidFill>
                  <a:schemeClr val="tx1"/>
                </a:solidFill>
                <a:effectLst/>
              </a:rPr>
              <a:t>After ODE</a:t>
            </a:r>
            <a:r>
              <a:rPr kumimoji="0" lang="en-US" altLang="en-US" b="0" i="0" u="none" strike="noStrike" cap="none" normalizeH="0" dirty="0">
                <a:ln>
                  <a:noFill/>
                </a:ln>
                <a:solidFill>
                  <a:schemeClr val="tx1"/>
                </a:solidFill>
                <a:effectLst/>
              </a:rPr>
              <a:t> CNP </a:t>
            </a:r>
            <a:r>
              <a:rPr kumimoji="0" lang="en-US" altLang="en-US" b="0" i="0" u="none" strike="noStrike" cap="none" normalizeH="0" baseline="0" dirty="0">
                <a:ln>
                  <a:noFill/>
                </a:ln>
                <a:solidFill>
                  <a:schemeClr val="tx1"/>
                </a:solidFill>
                <a:effectLst/>
              </a:rPr>
              <a:t>approval, enter claims through  the </a:t>
            </a:r>
            <a:r>
              <a:rPr kumimoji="0" lang="en-US" altLang="en-US" b="0" i="0" u="none" strike="noStrike" cap="none" normalizeH="0" baseline="0" dirty="0">
                <a:ln>
                  <a:noFill/>
                </a:ln>
                <a:solidFill>
                  <a:schemeClr val="tx1"/>
                </a:solidFill>
                <a:effectLst/>
                <a:hlinkClick r:id="rId5"/>
              </a:rPr>
              <a:t>Electronic Grants Management System (EGMS)</a:t>
            </a:r>
            <a:r>
              <a:rPr kumimoji="0" lang="en-US" altLang="en-US" b="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39886192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DE-PowerPoint-Template" id="{CEF040AC-A138-4BA3-B6BE-255F68BC4D27}" vid="{CA1779EF-404C-40EC-AE1C-4E7CB1FF3341}"/>
    </a:ext>
  </a:extLst>
</a:theme>
</file>

<file path=ppt/theme/theme2.xml><?xml version="1.0" encoding="utf-8"?>
<a:theme xmlns:a="http://schemas.openxmlformats.org/drawingml/2006/main" name="Green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DE-PowerPoint-Template" id="{CEF040AC-A138-4BA3-B6BE-255F68BC4D27}" vid="{7B5AFE78-9CF7-4712-A484-02177805FB18}"/>
    </a:ext>
  </a:extLst>
</a:theme>
</file>

<file path=ppt/theme/theme3.xml><?xml version="1.0" encoding="utf-8"?>
<a:theme xmlns:a="http://schemas.openxmlformats.org/drawingml/2006/main" name="Gold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DE-PowerPoint-Template" id="{CEF040AC-A138-4BA3-B6BE-255F68BC4D27}" vid="{9DB117EC-CCB7-4942-A79F-D67FDA18FDA5}"/>
    </a:ext>
  </a:extLst>
</a:theme>
</file>

<file path=ppt/theme/theme4.xml><?xml version="1.0" encoding="utf-8"?>
<a:theme xmlns:a="http://schemas.openxmlformats.org/drawingml/2006/main" name="Orange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DE-PowerPoint-Template" id="{CEF040AC-A138-4BA3-B6BE-255F68BC4D27}" vid="{6EA88DF3-8199-41D3-BD37-41E396ABC7FA}"/>
    </a:ext>
  </a:extLst>
</a:theme>
</file>

<file path=ppt/theme/theme5.xml><?xml version="1.0" encoding="utf-8"?>
<a:theme xmlns:a="http://schemas.openxmlformats.org/drawingml/2006/main" name="Red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DE-PowerPoint-Template" id="{CEF040AC-A138-4BA3-B6BE-255F68BC4D27}" vid="{FD9BC937-E704-4D8E-952C-6E01F47C66DE}"/>
    </a:ext>
  </a:extLst>
</a:theme>
</file>

<file path=ppt/theme/theme6.xml><?xml version="1.0" encoding="utf-8"?>
<a:theme xmlns:a="http://schemas.openxmlformats.org/drawingml/2006/main" name="Teal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DE-PowerPoint-Template" id="{CEF040AC-A138-4BA3-B6BE-255F68BC4D27}" vid="{453E4EAA-52B1-435D-A402-F7FF7F9E897B}"/>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7457C9221D0340B8D5CA9726A131CC" ma:contentTypeVersion="7" ma:contentTypeDescription="Create a new document." ma:contentTypeScope="" ma:versionID="5dfc938b34e4116f9fe97bd443af5214">
  <xsd:schema xmlns:xsd="http://www.w3.org/2001/XMLSchema" xmlns:xs="http://www.w3.org/2001/XMLSchema" xmlns:p="http://schemas.microsoft.com/office/2006/metadata/properties" xmlns:ns1="http://schemas.microsoft.com/sharepoint/v3" xmlns:ns2="5555b13e-5550-4a64-82c9-4795d4b5fce9" xmlns:ns3="54031767-dd6d-417c-ab73-583408f47564" targetNamespace="http://schemas.microsoft.com/office/2006/metadata/properties" ma:root="true" ma:fieldsID="c871f720fd984a021f16a99f3d42a1e5" ns1:_="" ns2:_="" ns3:_="">
    <xsd:import namespace="http://schemas.microsoft.com/sharepoint/v3"/>
    <xsd:import namespace="5555b13e-5550-4a64-82c9-4795d4b5fce9"/>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555b13e-5550-4a64-82c9-4795d4b5fce9"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Estimated_x0020_Creation_x0020_Date xmlns="5555b13e-5550-4a64-82c9-4795d4b5fce9" xsi:nil="true"/>
    <Priority xmlns="5555b13e-5550-4a64-82c9-4795d4b5fce9">New</Priority>
    <Remediation_x0020_Date xmlns="5555b13e-5550-4a64-82c9-4795d4b5fce9">2024-10-02T16:40:51+00:00</Remediation_x0020_Dat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A537A3C-07AB-4ED3-ABE5-8FDAADAD9E20}">
  <ds:schemaRefs>
    <ds:schemaRef ds:uri="http://schemas.microsoft.com/sharepoint/v3/contenttype/forms"/>
  </ds:schemaRefs>
</ds:datastoreItem>
</file>

<file path=customXml/itemProps2.xml><?xml version="1.0" encoding="utf-8"?>
<ds:datastoreItem xmlns:ds="http://schemas.openxmlformats.org/officeDocument/2006/customXml" ds:itemID="{FBE7B1E0-520B-43CF-8B6B-2F40867D7A5A}"/>
</file>

<file path=customXml/itemProps3.xml><?xml version="1.0" encoding="utf-8"?>
<ds:datastoreItem xmlns:ds="http://schemas.openxmlformats.org/officeDocument/2006/customXml" ds:itemID="{1C2AA772-8C0A-480C-9E0C-84C76C73C71D}">
  <ds:schemaRefs>
    <ds:schemaRef ds:uri="f8c69903-a0f7-450b-ae3e-376aa9dca0ba"/>
    <ds:schemaRef ds:uri="33d0ab3a-ed53-4b26-b374-c651e1521cb8"/>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ODE-PowerPoint-Template</Template>
  <TotalTime>2829</TotalTime>
  <Words>3812</Words>
  <Application>Microsoft Office PowerPoint</Application>
  <PresentationFormat>Widescreen</PresentationFormat>
  <Paragraphs>309</Paragraphs>
  <Slides>14</Slides>
  <Notes>14</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14</vt:i4>
      </vt:variant>
    </vt:vector>
  </HeadingPairs>
  <TitlesOfParts>
    <vt:vector size="23" baseType="lpstr">
      <vt:lpstr>Arial</vt:lpstr>
      <vt:lpstr>Calibri</vt:lpstr>
      <vt:lpstr>Segoe UI</vt:lpstr>
      <vt:lpstr>2021ODE</vt:lpstr>
      <vt:lpstr>Green_2021ODE</vt:lpstr>
      <vt:lpstr>Gold_2021ODE</vt:lpstr>
      <vt:lpstr>Orange_2021ODE</vt:lpstr>
      <vt:lpstr>Red_2021ODE</vt:lpstr>
      <vt:lpstr>Teal_2021ODE</vt:lpstr>
      <vt:lpstr>Breakfast After the Bell (BAtB)</vt:lpstr>
      <vt:lpstr>Regulations for Breakfast After Bell (BAtB)</vt:lpstr>
      <vt:lpstr>Goals for this Presentation</vt:lpstr>
      <vt:lpstr>1. The Basics of Breakfast After the Bell</vt:lpstr>
      <vt:lpstr>1. The Basics of BAtB Equipment Grant</vt:lpstr>
      <vt:lpstr>2. Eligibility</vt:lpstr>
      <vt:lpstr>3. Qualified Equipment</vt:lpstr>
      <vt:lpstr>4.  Process Steps</vt:lpstr>
      <vt:lpstr>6a.  Claim Submission Process</vt:lpstr>
      <vt:lpstr>6b.  Claim Submission</vt:lpstr>
      <vt:lpstr>7. Procurement</vt:lpstr>
      <vt:lpstr>8. Common Questions and Answers</vt:lpstr>
      <vt:lpstr>9.  Resources</vt:lpstr>
      <vt:lpstr>10. Civil Rights – Nondiscrimination Statement</vt:lpstr>
    </vt:vector>
  </TitlesOfParts>
  <Company>Oregon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 2023 – 2024 Breakfast After the Bell (BAtB) Equipment Grant</dc:title>
  <dc:creator>ALLRAN Laura * ODE</dc:creator>
  <cp:lastModifiedBy>ALLRAN Laura * ODE</cp:lastModifiedBy>
  <cp:revision>77</cp:revision>
  <dcterms:created xsi:type="dcterms:W3CDTF">2023-04-10T16:56:01Z</dcterms:created>
  <dcterms:modified xsi:type="dcterms:W3CDTF">2024-09-25T23:14:57Z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0x010100FC7457C9221D0340B8D5CA9726A131CC</vt:lpwstr>
  </property>
  <property fmtid="{D5CDD505-2E9C-101B-9397-08002B2CF9AE}" pid="3" name="ArticulateGUID">
    <vt:lpwstr>A5F46F05-EFD6-4026-ADAF-FCFFDF5134BE</vt:lpwstr>
  </property>
  <property fmtid="{D5CDD505-2E9C-101B-9397-08002B2CF9AE}" pid="4" name="ArticulatePath">
    <vt:lpwstr>SY 2023 – 2024 Breakfast After the Bell</vt:lpwstr>
  </property>
  <property fmtid="{D5CDD505-2E9C-101B-9397-08002B2CF9AE}" pid="5" name="MSIP_Label_7730ea53-6f5e-4160-81a5-992a9105450a_Enabled">
    <vt:lpwstr>true</vt:lpwstr>
  </property>
  <property fmtid="{D5CDD505-2E9C-101B-9397-08002B2CF9AE}" pid="6" name="MSIP_Label_7730ea53-6f5e-4160-81a5-992a9105450a_SetDate">
    <vt:lpwstr>2024-08-27T23:32:51Z</vt:lpwstr>
  </property>
  <property fmtid="{D5CDD505-2E9C-101B-9397-08002B2CF9AE}" pid="7" name="MSIP_Label_7730ea53-6f5e-4160-81a5-992a9105450a_Method">
    <vt:lpwstr>Standard</vt:lpwstr>
  </property>
  <property fmtid="{D5CDD505-2E9C-101B-9397-08002B2CF9AE}" pid="8" name="MSIP_Label_7730ea53-6f5e-4160-81a5-992a9105450a_Name">
    <vt:lpwstr>Level 2 - Limited (Items)</vt:lpwstr>
  </property>
  <property fmtid="{D5CDD505-2E9C-101B-9397-08002B2CF9AE}" pid="9" name="MSIP_Label_7730ea53-6f5e-4160-81a5-992a9105450a_SiteId">
    <vt:lpwstr>b4f51418-b269-49a2-935a-fa54bf584fc8</vt:lpwstr>
  </property>
  <property fmtid="{D5CDD505-2E9C-101B-9397-08002B2CF9AE}" pid="10" name="MSIP_Label_7730ea53-6f5e-4160-81a5-992a9105450a_ActionId">
    <vt:lpwstr>44d885da-34d5-40c3-b7d9-c06f4f5265cc</vt:lpwstr>
  </property>
  <property fmtid="{D5CDD505-2E9C-101B-9397-08002B2CF9AE}" pid="11" name="MSIP_Label_7730ea53-6f5e-4160-81a5-992a9105450a_ContentBits">
    <vt:lpwstr>0</vt:lpwstr>
  </property>
</Properties>
</file>