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5.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6.xml" ContentType="application/vnd.openxmlformats-officedocument.presentationml.slideLayout+xml"/>
  <Override PartName="/ppt/notesSlides/notesSlide15.xml" ContentType="application/vnd.openxmlformats-officedocument.presentationml.notesSlide+xml"/>
  <Override PartName="/ppt/slideLayouts/slideLayout20.xml" ContentType="application/vnd.openxmlformats-officedocument.presentationml.slideLayout+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notesSlides/notesSlide2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9.xml" ContentType="application/vnd.openxmlformats-officedocument.presentationml.slide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5" r:id="rId1"/>
    <p:sldMasterId id="2147483710" r:id="rId2"/>
  </p:sldMasterIdLst>
  <p:notesMasterIdLst>
    <p:notesMasterId r:id="rId30"/>
  </p:notesMasterIdLst>
  <p:sldIdLst>
    <p:sldId id="260" r:id="rId3"/>
    <p:sldId id="268" r:id="rId4"/>
    <p:sldId id="273" r:id="rId5"/>
    <p:sldId id="269" r:id="rId6"/>
    <p:sldId id="274" r:id="rId7"/>
    <p:sldId id="275" r:id="rId8"/>
    <p:sldId id="276" r:id="rId9"/>
    <p:sldId id="291" r:id="rId10"/>
    <p:sldId id="271" r:id="rId11"/>
    <p:sldId id="272" r:id="rId12"/>
    <p:sldId id="289" r:id="rId13"/>
    <p:sldId id="277" r:id="rId14"/>
    <p:sldId id="290" r:id="rId15"/>
    <p:sldId id="270" r:id="rId16"/>
    <p:sldId id="293" r:id="rId17"/>
    <p:sldId id="278" r:id="rId18"/>
    <p:sldId id="279" r:id="rId19"/>
    <p:sldId id="280" r:id="rId20"/>
    <p:sldId id="281" r:id="rId21"/>
    <p:sldId id="282" r:id="rId22"/>
    <p:sldId id="283" r:id="rId23"/>
    <p:sldId id="294" r:id="rId24"/>
    <p:sldId id="286" r:id="rId25"/>
    <p:sldId id="295" r:id="rId26"/>
    <p:sldId id="285" r:id="rId27"/>
    <p:sldId id="288" r:id="rId28"/>
    <p:sldId id="29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52" autoAdjust="0"/>
  </p:normalViewPr>
  <p:slideViewPr>
    <p:cSldViewPr snapToGrid="0">
      <p:cViewPr varScale="1">
        <p:scale>
          <a:sx n="85" d="100"/>
          <a:sy n="85" d="100"/>
        </p:scale>
        <p:origin x="1181" y="31"/>
      </p:cViewPr>
      <p:guideLst>
        <p:guide orient="horz" pos="2160"/>
        <p:guide pos="2880"/>
      </p:guideLst>
    </p:cSldViewPr>
  </p:slideViewPr>
  <p:notesTextViewPr>
    <p:cViewPr>
      <p:scale>
        <a:sx n="3" d="2"/>
        <a:sy n="3" d="2"/>
      </p:scale>
      <p:origin x="0" y="0"/>
    </p:cViewPr>
  </p:notesTextViewPr>
  <p:sorterViewPr>
    <p:cViewPr>
      <p:scale>
        <a:sx n="180" d="100"/>
        <a:sy n="180" d="100"/>
      </p:scale>
      <p:origin x="0" y="-11040"/>
    </p:cViewPr>
  </p:sorterViewPr>
  <p:notesViewPr>
    <p:cSldViewPr snapToGrid="0">
      <p:cViewPr varScale="1">
        <p:scale>
          <a:sx n="79" d="100"/>
          <a:sy n="79"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9/8/2020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dirty="0"/>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dirty="0"/>
          </a:p>
        </p:txBody>
      </p:sp>
    </p:spTree>
    <p:extLst>
      <p:ext uri="{BB962C8B-B14F-4D97-AF65-F5344CB8AC3E}">
        <p14:creationId xmlns:p14="http://schemas.microsoft.com/office/powerpoint/2010/main" val="3904699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dirty="0"/>
          </a:p>
        </p:txBody>
      </p:sp>
    </p:spTree>
    <p:extLst>
      <p:ext uri="{BB962C8B-B14F-4D97-AF65-F5344CB8AC3E}">
        <p14:creationId xmlns:p14="http://schemas.microsoft.com/office/powerpoint/2010/main" val="383009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dirty="0"/>
          </a:p>
        </p:txBody>
      </p:sp>
    </p:spTree>
    <p:extLst>
      <p:ext uri="{BB962C8B-B14F-4D97-AF65-F5344CB8AC3E}">
        <p14:creationId xmlns:p14="http://schemas.microsoft.com/office/powerpoint/2010/main" val="1134676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dirty="0"/>
          </a:p>
        </p:txBody>
      </p:sp>
    </p:spTree>
    <p:extLst>
      <p:ext uri="{BB962C8B-B14F-4D97-AF65-F5344CB8AC3E}">
        <p14:creationId xmlns:p14="http://schemas.microsoft.com/office/powerpoint/2010/main" val="192507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dirty="0"/>
          </a:p>
        </p:txBody>
      </p:sp>
    </p:spTree>
    <p:extLst>
      <p:ext uri="{BB962C8B-B14F-4D97-AF65-F5344CB8AC3E}">
        <p14:creationId xmlns:p14="http://schemas.microsoft.com/office/powerpoint/2010/main" val="275054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dirty="0"/>
          </a:p>
        </p:txBody>
      </p:sp>
    </p:spTree>
    <p:extLst>
      <p:ext uri="{BB962C8B-B14F-4D97-AF65-F5344CB8AC3E}">
        <p14:creationId xmlns:p14="http://schemas.microsoft.com/office/powerpoint/2010/main" val="3129783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dirty="0"/>
          </a:p>
        </p:txBody>
      </p:sp>
    </p:spTree>
    <p:extLst>
      <p:ext uri="{BB962C8B-B14F-4D97-AF65-F5344CB8AC3E}">
        <p14:creationId xmlns:p14="http://schemas.microsoft.com/office/powerpoint/2010/main" val="107361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dirty="0"/>
          </a:p>
        </p:txBody>
      </p:sp>
    </p:spTree>
    <p:extLst>
      <p:ext uri="{BB962C8B-B14F-4D97-AF65-F5344CB8AC3E}">
        <p14:creationId xmlns:p14="http://schemas.microsoft.com/office/powerpoint/2010/main" val="2578052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dirty="0"/>
          </a:p>
        </p:txBody>
      </p:sp>
    </p:spTree>
    <p:extLst>
      <p:ext uri="{BB962C8B-B14F-4D97-AF65-F5344CB8AC3E}">
        <p14:creationId xmlns:p14="http://schemas.microsoft.com/office/powerpoint/2010/main" val="49376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dirty="0"/>
          </a:p>
        </p:txBody>
      </p:sp>
    </p:spTree>
    <p:extLst>
      <p:ext uri="{BB962C8B-B14F-4D97-AF65-F5344CB8AC3E}">
        <p14:creationId xmlns:p14="http://schemas.microsoft.com/office/powerpoint/2010/main" val="305342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dirty="0"/>
          </a:p>
        </p:txBody>
      </p:sp>
    </p:spTree>
    <p:extLst>
      <p:ext uri="{BB962C8B-B14F-4D97-AF65-F5344CB8AC3E}">
        <p14:creationId xmlns:p14="http://schemas.microsoft.com/office/powerpoint/2010/main" val="2604213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dirty="0"/>
          </a:p>
        </p:txBody>
      </p:sp>
    </p:spTree>
    <p:extLst>
      <p:ext uri="{BB962C8B-B14F-4D97-AF65-F5344CB8AC3E}">
        <p14:creationId xmlns:p14="http://schemas.microsoft.com/office/powerpoint/2010/main" val="2145229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dirty="0"/>
          </a:p>
        </p:txBody>
      </p:sp>
    </p:spTree>
    <p:extLst>
      <p:ext uri="{BB962C8B-B14F-4D97-AF65-F5344CB8AC3E}">
        <p14:creationId xmlns:p14="http://schemas.microsoft.com/office/powerpoint/2010/main" val="1231612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dirty="0"/>
          </a:p>
        </p:txBody>
      </p:sp>
    </p:spTree>
    <p:extLst>
      <p:ext uri="{BB962C8B-B14F-4D97-AF65-F5344CB8AC3E}">
        <p14:creationId xmlns:p14="http://schemas.microsoft.com/office/powerpoint/2010/main" val="98729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dirty="0"/>
          </a:p>
        </p:txBody>
      </p:sp>
    </p:spTree>
    <p:extLst>
      <p:ext uri="{BB962C8B-B14F-4D97-AF65-F5344CB8AC3E}">
        <p14:creationId xmlns:p14="http://schemas.microsoft.com/office/powerpoint/2010/main" val="4247326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dirty="0"/>
          </a:p>
        </p:txBody>
      </p:sp>
    </p:spTree>
    <p:extLst>
      <p:ext uri="{BB962C8B-B14F-4D97-AF65-F5344CB8AC3E}">
        <p14:creationId xmlns:p14="http://schemas.microsoft.com/office/powerpoint/2010/main" val="3963998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dirty="0"/>
          </a:p>
        </p:txBody>
      </p:sp>
    </p:spTree>
    <p:extLst>
      <p:ext uri="{BB962C8B-B14F-4D97-AF65-F5344CB8AC3E}">
        <p14:creationId xmlns:p14="http://schemas.microsoft.com/office/powerpoint/2010/main" val="3438472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dirty="0"/>
          </a:p>
        </p:txBody>
      </p:sp>
    </p:spTree>
    <p:extLst>
      <p:ext uri="{BB962C8B-B14F-4D97-AF65-F5344CB8AC3E}">
        <p14:creationId xmlns:p14="http://schemas.microsoft.com/office/powerpoint/2010/main" val="2895524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dirty="0"/>
          </a:p>
        </p:txBody>
      </p:sp>
    </p:spTree>
    <p:extLst>
      <p:ext uri="{BB962C8B-B14F-4D97-AF65-F5344CB8AC3E}">
        <p14:creationId xmlns:p14="http://schemas.microsoft.com/office/powerpoint/2010/main" val="236615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dirty="0"/>
          </a:p>
        </p:txBody>
      </p:sp>
    </p:spTree>
    <p:extLst>
      <p:ext uri="{BB962C8B-B14F-4D97-AF65-F5344CB8AC3E}">
        <p14:creationId xmlns:p14="http://schemas.microsoft.com/office/powerpoint/2010/main" val="412003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dirty="0"/>
          </a:p>
        </p:txBody>
      </p:sp>
    </p:spTree>
    <p:extLst>
      <p:ext uri="{BB962C8B-B14F-4D97-AF65-F5344CB8AC3E}">
        <p14:creationId xmlns:p14="http://schemas.microsoft.com/office/powerpoint/2010/main" val="304133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dirty="0"/>
          </a:p>
        </p:txBody>
      </p:sp>
    </p:spTree>
    <p:extLst>
      <p:ext uri="{BB962C8B-B14F-4D97-AF65-F5344CB8AC3E}">
        <p14:creationId xmlns:p14="http://schemas.microsoft.com/office/powerpoint/2010/main" val="98843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dirty="0"/>
          </a:p>
        </p:txBody>
      </p:sp>
    </p:spTree>
    <p:extLst>
      <p:ext uri="{BB962C8B-B14F-4D97-AF65-F5344CB8AC3E}">
        <p14:creationId xmlns:p14="http://schemas.microsoft.com/office/powerpoint/2010/main" val="151022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dirty="0"/>
          </a:p>
        </p:txBody>
      </p:sp>
    </p:spTree>
    <p:extLst>
      <p:ext uri="{BB962C8B-B14F-4D97-AF65-F5344CB8AC3E}">
        <p14:creationId xmlns:p14="http://schemas.microsoft.com/office/powerpoint/2010/main" val="68410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dirty="0"/>
          </a:p>
        </p:txBody>
      </p:sp>
    </p:spTree>
    <p:extLst>
      <p:ext uri="{BB962C8B-B14F-4D97-AF65-F5344CB8AC3E}">
        <p14:creationId xmlns:p14="http://schemas.microsoft.com/office/powerpoint/2010/main" val="73226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dirty="0"/>
          </a:p>
        </p:txBody>
      </p:sp>
    </p:spTree>
    <p:extLst>
      <p:ext uri="{BB962C8B-B14F-4D97-AF65-F5344CB8AC3E}">
        <p14:creationId xmlns:p14="http://schemas.microsoft.com/office/powerpoint/2010/main" val="2946305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pattern_Logo only">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Blank">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3_Blank">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1_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8147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secure.sos.state.or.us/oard/viewSingleRule.action?ruleVrsnRsn=143782" TargetMode="External"/><Relationship Id="rId4" Type="http://schemas.openxmlformats.org/officeDocument/2006/relationships/hyperlink" Target="https://secure.sos.state.or.us/oard/viewSingleRule.action?ruleVrsnRsn=26952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ecure.sos.state.or.us/oard/viewSingleRule.action?ruleVrsnRsn=269521"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s://secure.sos.state.or.us/oard/viewSingleRule.action?ruleVrsnRsn=143232" TargetMode="External"/><Relationship Id="rId4" Type="http://schemas.openxmlformats.org/officeDocument/2006/relationships/hyperlink" Target="https://secure.sos.state.or.us/oard/viewSingleRule.action?ruleVrsnRsn=14380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iJS3F__V3L5BU3agwBx4uBsVlpcBu_Qu/view?usp=sharin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s://drive.google.com/file/d/1-4vyVi4zlq2d3OdvjUmyotDZoy7jOyvB/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oregon.gov/ode/students-and-family/SpecialEducation/RegPrograms_BestPractice/Pages/Deaf-Hard-of-Hearing-Education-Services.aspx"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198914"/>
            <a:ext cx="9144000" cy="1807029"/>
          </a:xfrm>
        </p:spPr>
        <p:txBody>
          <a:bodyPr/>
          <a:lstStyle/>
          <a:p>
            <a:pPr lvl="0" algn="ctr" defTabSz="914400">
              <a:lnSpc>
                <a:spcPct val="100000"/>
              </a:lnSpc>
              <a:spcBef>
                <a:spcPts val="0"/>
              </a:spcBef>
            </a:pPr>
            <a:r>
              <a:rPr lang="en-US" altLang="en-US" sz="4000" dirty="0" smtClean="0">
                <a:solidFill>
                  <a:prstClr val="black"/>
                </a:solidFill>
                <a:ea typeface="+mn-ea"/>
                <a:cs typeface="+mn-cs"/>
              </a:rPr>
              <a:t>Deaf or Hard of Hearing:</a:t>
            </a:r>
            <a:br>
              <a:rPr lang="en-US" altLang="en-US" sz="4000" dirty="0" smtClean="0">
                <a:solidFill>
                  <a:prstClr val="black"/>
                </a:solidFill>
                <a:ea typeface="+mn-ea"/>
                <a:cs typeface="+mn-cs"/>
              </a:rPr>
            </a:br>
            <a:r>
              <a:rPr lang="en-US" altLang="en-US" sz="4000" dirty="0" smtClean="0">
                <a:solidFill>
                  <a:prstClr val="black"/>
                </a:solidFill>
                <a:ea typeface="+mn-ea"/>
                <a:cs typeface="+mn-cs"/>
              </a:rPr>
              <a:t> What You Need to Know to Implement the Revised OAR 581-015-2150  </a:t>
            </a:r>
            <a:endParaRPr lang="en-US" altLang="en-US" sz="4000" dirty="0">
              <a:solidFill>
                <a:prstClr val="black"/>
              </a:solidFill>
              <a:ea typeface="+mn-ea"/>
              <a:cs typeface="+mn-cs"/>
            </a:endParaRPr>
          </a:p>
        </p:txBody>
      </p:sp>
      <p:sp>
        <p:nvSpPr>
          <p:cNvPr id="7" name="Rectangle 3"/>
          <p:cNvSpPr>
            <a:spLocks noGrp="1" noChangeArrowheads="1"/>
          </p:cNvSpPr>
          <p:nvPr>
            <p:ph type="subTitle" idx="1"/>
          </p:nvPr>
        </p:nvSpPr>
        <p:spPr>
          <a:xfrm>
            <a:off x="1143000" y="4239911"/>
            <a:ext cx="6858000" cy="1655762"/>
          </a:xfrm>
        </p:spPr>
        <p:txBody>
          <a:bodyPr>
            <a:normAutofit/>
          </a:bodyPr>
          <a:lstStyle/>
          <a:p>
            <a:r>
              <a:rPr lang="en-US" altLang="en-US" dirty="0" smtClean="0"/>
              <a:t>Linda Brown</a:t>
            </a:r>
          </a:p>
          <a:p>
            <a:r>
              <a:rPr lang="en-US" altLang="en-US" dirty="0" smtClean="0"/>
              <a:t>Educational Specialist</a:t>
            </a:r>
          </a:p>
          <a:p>
            <a:r>
              <a:rPr lang="en-US" altLang="en-US" dirty="0" smtClean="0"/>
              <a:t>Oregon Department of Education </a:t>
            </a:r>
          </a:p>
          <a:p>
            <a:endParaRPr lang="en-US" altLang="en-US" dirty="0" smtClean="0"/>
          </a:p>
          <a:p>
            <a:endParaRPr lang="en-US" altLang="en-US" dirty="0" smtClean="0"/>
          </a:p>
        </p:txBody>
      </p:sp>
      <p:pic>
        <p:nvPicPr>
          <p:cNvPr id="4" name="Picture 3"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4673" y="5334753"/>
            <a:ext cx="1614516" cy="1121841"/>
          </a:xfrm>
          <a:prstGeom prst="rect">
            <a:avLst/>
          </a:prstGeom>
        </p:spPr>
      </p:pic>
      <p:sp>
        <p:nvSpPr>
          <p:cNvPr id="2" name="Slide Number Placeholder 1"/>
          <p:cNvSpPr>
            <a:spLocks noGrp="1"/>
          </p:cNvSpPr>
          <p:nvPr>
            <p:ph type="sldNum" sz="quarter" idx="4"/>
          </p:nvPr>
        </p:nvSpPr>
        <p:spPr/>
        <p:txBody>
          <a:bodyPr/>
          <a:lstStyle/>
          <a:p>
            <a:fld id="{8A0BAB59-E1FB-40DE-BF54-BC3526BEF81F}" type="slidenum">
              <a:rPr lang="en-US" smtClean="0"/>
              <a:pPr/>
              <a:t>1</a:t>
            </a:fld>
            <a:endParaRPr lang="en-US" dirty="0"/>
          </a:p>
        </p:txBody>
      </p:sp>
    </p:spTree>
    <p:extLst>
      <p:ext uri="{BB962C8B-B14F-4D97-AF65-F5344CB8AC3E}">
        <p14:creationId xmlns:p14="http://schemas.microsoft.com/office/powerpoint/2010/main" val="95626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ECSE &amp; SASE Old D/HH Criteria</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10</a:t>
            </a:fld>
            <a:endParaRPr lang="en-US" dirty="0"/>
          </a:p>
        </p:txBody>
      </p:sp>
      <p:sp>
        <p:nvSpPr>
          <p:cNvPr id="6" name="Rectangle 5"/>
          <p:cNvSpPr/>
          <p:nvPr/>
        </p:nvSpPr>
        <p:spPr>
          <a:xfrm>
            <a:off x="0" y="2108074"/>
            <a:ext cx="9050693" cy="3565079"/>
          </a:xfrm>
          <a:prstGeom prst="rect">
            <a:avLst/>
          </a:prstGeom>
        </p:spPr>
        <p:txBody>
          <a:bodyPr wrap="square">
            <a:spAutoFit/>
          </a:bodyPr>
          <a:lstStyle/>
          <a:p>
            <a:pPr marL="285750" indent="-285750">
              <a:buFont typeface="Arial" panose="020B0604020202020204" pitchFamily="34" charset="0"/>
              <a:buChar char="•"/>
            </a:pPr>
            <a:r>
              <a:rPr lang="en-US" sz="2000" dirty="0" smtClean="0"/>
              <a:t>The </a:t>
            </a:r>
            <a:r>
              <a:rPr lang="en-US" sz="2000" dirty="0"/>
              <a:t>child has a pure tone average loss of 25 dbHL or greater in the better ear for frequencies of 500 Hz, 1000 Hz, and 2000 Hz, or a pure tone average loss of 35 dbHL or greater in the better ear for frequencies of 3000 Hz, 4000 Hz, and 6000 Hz; or </a:t>
            </a:r>
          </a:p>
          <a:p>
            <a:r>
              <a:rPr lang="en-US" sz="2000" dirty="0"/>
              <a:t> </a:t>
            </a:r>
          </a:p>
          <a:p>
            <a:pPr marL="274320" indent="-274320">
              <a:buFont typeface="Arial" panose="020B0604020202020204" pitchFamily="34" charset="0"/>
              <a:buChar char="•"/>
            </a:pPr>
            <a:r>
              <a:rPr lang="en-US" sz="2000" dirty="0" smtClean="0"/>
              <a:t>The </a:t>
            </a:r>
            <a:r>
              <a:rPr lang="en-US" sz="2000" dirty="0"/>
              <a:t>child has a unilateral hearing impairment with a pure tone average loss of 50 dbHL or greater in the affected ear for the frequencies 500 Hz to 4000 Hz; and (c) The loss is either sensorineural or conductive if the conductive loss has been determined to be currently untreatable by a physician. </a:t>
            </a:r>
          </a:p>
          <a:p>
            <a:pPr marL="0" marR="0" lvl="0" indent="0" algn="l" defTabSz="914400" rtl="0" eaLnBrk="1" fontAlgn="auto" latinLnBrk="0" hangingPunct="1">
              <a:lnSpc>
                <a:spcPct val="100000"/>
              </a:lnSpc>
              <a:spcBef>
                <a:spcPts val="100"/>
              </a:spcBef>
              <a:spcAft>
                <a:spcPts val="0"/>
              </a:spcAft>
              <a:buClrTx/>
              <a:buSzTx/>
              <a:buFontTx/>
              <a:buNone/>
              <a:tabLst/>
              <a:defRPr/>
            </a:pPr>
            <a:endParaRPr lang="en-US" altLang="en-US" sz="2200" b="1" dirty="0" smtClean="0">
              <a:solidFill>
                <a:prstClr val="black"/>
              </a:solidFill>
              <a:latin typeface="Calibri"/>
            </a:endParaRPr>
          </a:p>
          <a:p>
            <a:pPr marL="0" marR="0" lvl="0" indent="0" algn="l" defTabSz="914400" rtl="0" eaLnBrk="1" fontAlgn="auto" latinLnBrk="0" hangingPunct="1">
              <a:lnSpc>
                <a:spcPct val="100000"/>
              </a:lnSpc>
              <a:spcBef>
                <a:spcPts val="100"/>
              </a:spcBef>
              <a:spcAft>
                <a:spcPts val="0"/>
              </a:spcAft>
              <a:buClrTx/>
              <a:buSzTx/>
              <a:buFontTx/>
              <a:buNone/>
              <a:tabLst/>
              <a:defRPr/>
            </a:pPr>
            <a:endParaRPr lang="en-US" altLang="en-US" sz="2200" b="1" noProof="0" dirty="0">
              <a:solidFill>
                <a:prstClr val="black"/>
              </a:solidFill>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215812"/>
            <a:ext cx="9143999" cy="1642188"/>
          </a:xfrm>
          <a:prstGeom prst="rect">
            <a:avLst/>
          </a:prstGeom>
        </p:spPr>
      </p:pic>
    </p:spTree>
    <p:extLst>
      <p:ext uri="{BB962C8B-B14F-4D97-AF65-F5344CB8AC3E}">
        <p14:creationId xmlns:p14="http://schemas.microsoft.com/office/powerpoint/2010/main" val="2375113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ECSE &amp; SASE New D/HH Criteria</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11</a:t>
            </a:fld>
            <a:endParaRPr lang="en-US" dirty="0"/>
          </a:p>
        </p:txBody>
      </p:sp>
      <p:sp>
        <p:nvSpPr>
          <p:cNvPr id="5" name="Rectangle 4"/>
          <p:cNvSpPr/>
          <p:nvPr/>
        </p:nvSpPr>
        <p:spPr>
          <a:xfrm>
            <a:off x="83976" y="2300706"/>
            <a:ext cx="8948057" cy="3046988"/>
          </a:xfrm>
          <a:prstGeom prst="rect">
            <a:avLst/>
          </a:prstGeom>
        </p:spPr>
        <p:txBody>
          <a:bodyPr wrap="square">
            <a:spAutoFit/>
          </a:bodyPr>
          <a:lstStyle/>
          <a:p>
            <a:r>
              <a:rPr lang="en-US" sz="2400" dirty="0" smtClean="0"/>
              <a:t>(7)(a)The </a:t>
            </a:r>
            <a:r>
              <a:rPr lang="en-US" sz="2400" dirty="0"/>
              <a:t>child must have hearing thresholds in at least one ear of 25 dBHL or greater at two or more consecutive frequencies at 500 HZ, 1000 HZ, 2000 HZ, 4000 HZ, 6000 HZ and 8000 HZ; </a:t>
            </a:r>
            <a:r>
              <a:rPr lang="en-US" sz="2400" dirty="0" smtClean="0"/>
              <a:t>or</a:t>
            </a:r>
          </a:p>
          <a:p>
            <a:pPr marL="342900" indent="-342900">
              <a:buAutoNum type="alphaLcParenBoth"/>
            </a:pPr>
            <a:endParaRPr lang="en-US" sz="2400" dirty="0"/>
          </a:p>
          <a:p>
            <a:r>
              <a:rPr lang="en-US" sz="2400" dirty="0" smtClean="0"/>
              <a:t>(7)(b) The </a:t>
            </a:r>
            <a:r>
              <a:rPr lang="en-US" sz="2400" dirty="0"/>
              <a:t>hearing loss is due to auditory neuropathy spectrum disorder (ANSD) or aural microtia/atresia, as determined by</a:t>
            </a:r>
            <a:r>
              <a:rPr lang="en-US" sz="2400" dirty="0" smtClean="0"/>
              <a:t>:…an audiological assessment… a physician… a nurse practitioner… a physician assistant…. or naturopathic physician.</a:t>
            </a:r>
            <a:endParaRPr lang="en-US" sz="2400" dirty="0"/>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961526"/>
            <a:ext cx="9143999" cy="1896474"/>
          </a:xfrm>
          <a:prstGeom prst="rect">
            <a:avLst/>
          </a:prstGeom>
        </p:spPr>
      </p:pic>
    </p:spTree>
    <p:extLst>
      <p:ext uri="{BB962C8B-B14F-4D97-AF65-F5344CB8AC3E}">
        <p14:creationId xmlns:p14="http://schemas.microsoft.com/office/powerpoint/2010/main" val="1592965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68707"/>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EI Eligibility Team Must Determine</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12</a:t>
            </a:fld>
            <a:endParaRPr lang="en-US" dirty="0"/>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010151"/>
            <a:ext cx="9143999" cy="1847849"/>
          </a:xfrm>
          <a:prstGeom prst="rect">
            <a:avLst/>
          </a:prstGeom>
        </p:spPr>
      </p:pic>
      <p:sp>
        <p:nvSpPr>
          <p:cNvPr id="2" name="Rectangle 1"/>
          <p:cNvSpPr/>
          <p:nvPr/>
        </p:nvSpPr>
        <p:spPr>
          <a:xfrm>
            <a:off x="93306" y="2071396"/>
            <a:ext cx="8957388" cy="3046988"/>
          </a:xfrm>
          <a:prstGeom prst="rect">
            <a:avLst/>
          </a:prstGeom>
        </p:spPr>
        <p:txBody>
          <a:bodyPr wrap="square">
            <a:spAutoFit/>
          </a:bodyPr>
          <a:lstStyle/>
          <a:p>
            <a:r>
              <a:rPr lang="en-US" sz="2400" dirty="0" smtClean="0"/>
              <a:t>(</a:t>
            </a:r>
            <a:r>
              <a:rPr lang="en-US" sz="2400" dirty="0"/>
              <a:t>4) Early Intervention: For an infant or toddler to be eligible for Early Intervention services as an infant or toddler who is deaf or hard of hearing, the eligibility team must determine that:</a:t>
            </a:r>
          </a:p>
          <a:p>
            <a:r>
              <a:rPr lang="en-US" sz="2400" dirty="0"/>
              <a:t>(a) The infant or toddler is deaf or hard of hearing as defined in this </a:t>
            </a:r>
            <a:r>
              <a:rPr lang="en-US" sz="2400" dirty="0">
                <a:hlinkClick r:id="rId4"/>
              </a:rPr>
              <a:t>rule</a:t>
            </a:r>
            <a:r>
              <a:rPr lang="en-US" sz="2400" dirty="0"/>
              <a:t>; and</a:t>
            </a:r>
          </a:p>
          <a:p>
            <a:r>
              <a:rPr lang="en-US" sz="2400" dirty="0"/>
              <a:t>(b) The infant or toddler is eligible for Early Intervention services in accordance with </a:t>
            </a:r>
            <a:r>
              <a:rPr lang="en-US" sz="2400" dirty="0">
                <a:hlinkClick r:id="rId5"/>
              </a:rPr>
              <a:t>OAR 581-015-2780</a:t>
            </a:r>
            <a:r>
              <a:rPr lang="en-US" sz="2400" dirty="0"/>
              <a:t>.</a:t>
            </a:r>
          </a:p>
          <a:p>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9032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ECSE &amp; SASE Eligibility Team Must Determine</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13</a:t>
            </a:fld>
            <a:endParaRPr lang="en-US" dirty="0"/>
          </a:p>
        </p:txBody>
      </p:sp>
      <p:sp>
        <p:nvSpPr>
          <p:cNvPr id="2" name="Rectangle 1"/>
          <p:cNvSpPr/>
          <p:nvPr/>
        </p:nvSpPr>
        <p:spPr>
          <a:xfrm>
            <a:off x="0" y="2351314"/>
            <a:ext cx="9143998" cy="2308324"/>
          </a:xfrm>
          <a:prstGeom prst="rect">
            <a:avLst/>
          </a:prstGeom>
        </p:spPr>
        <p:txBody>
          <a:bodyPr wrap="square">
            <a:spAutoFit/>
          </a:bodyPr>
          <a:lstStyle/>
          <a:p>
            <a:r>
              <a:rPr lang="en-US" dirty="0"/>
              <a:t>(</a:t>
            </a:r>
            <a:r>
              <a:rPr lang="en-US" sz="2400" dirty="0"/>
              <a:t>7) Early Childhood Special Education and School Age: To be eligible as a child who is deaf or hard of hearing, the child must meet one of the following criteria:</a:t>
            </a:r>
          </a:p>
          <a:p>
            <a:r>
              <a:rPr lang="en-US" sz="2400" dirty="0" smtClean="0">
                <a:solidFill>
                  <a:srgbClr val="333333"/>
                </a:solidFill>
                <a:latin typeface="Arial" panose="020B0604020202020204" pitchFamily="34" charset="0"/>
                <a:ea typeface="Times New Roman" panose="02020603050405020304" pitchFamily="18" charset="0"/>
              </a:rPr>
              <a:t>(a)The </a:t>
            </a:r>
            <a:r>
              <a:rPr lang="en-US" sz="2400" dirty="0">
                <a:solidFill>
                  <a:srgbClr val="333333"/>
                </a:solidFill>
                <a:latin typeface="Arial" panose="020B0604020202020204" pitchFamily="34" charset="0"/>
                <a:ea typeface="Times New Roman" panose="02020603050405020304" pitchFamily="18" charset="0"/>
              </a:rPr>
              <a:t>child is deaf or hard of hearing as defined in </a:t>
            </a:r>
            <a:r>
              <a:rPr lang="en-US" sz="2400" dirty="0" smtClean="0">
                <a:solidFill>
                  <a:srgbClr val="333333"/>
                </a:solidFill>
                <a:latin typeface="Arial" panose="020B0604020202020204" pitchFamily="34" charset="0"/>
                <a:ea typeface="Times New Roman" panose="02020603050405020304" pitchFamily="18" charset="0"/>
              </a:rPr>
              <a:t>this </a:t>
            </a:r>
            <a:r>
              <a:rPr lang="en-US" sz="2400" dirty="0" smtClean="0">
                <a:solidFill>
                  <a:srgbClr val="333333"/>
                </a:solidFill>
                <a:latin typeface="Arial" panose="020B0604020202020204" pitchFamily="34" charset="0"/>
                <a:ea typeface="Times New Roman" panose="02020603050405020304" pitchFamily="18" charset="0"/>
                <a:hlinkClick r:id="rId3"/>
              </a:rPr>
              <a:t>rule</a:t>
            </a:r>
            <a:r>
              <a:rPr lang="en-US" sz="2400" dirty="0">
                <a:solidFill>
                  <a:srgbClr val="333333"/>
                </a:solidFill>
                <a:latin typeface="Arial" panose="020B0604020202020204" pitchFamily="34" charset="0"/>
                <a:ea typeface="Times New Roman" panose="02020603050405020304" pitchFamily="18" charset="0"/>
              </a:rPr>
              <a:t>; </a:t>
            </a:r>
            <a:r>
              <a:rPr lang="en-US" sz="2400" dirty="0" smtClean="0">
                <a:solidFill>
                  <a:srgbClr val="333333"/>
                </a:solidFill>
                <a:latin typeface="Arial" panose="020B0604020202020204" pitchFamily="34" charset="0"/>
                <a:ea typeface="Times New Roman" panose="02020603050405020304" pitchFamily="18" charset="0"/>
              </a:rPr>
              <a:t>and</a:t>
            </a:r>
          </a:p>
          <a:p>
            <a:r>
              <a:rPr lang="en-US" sz="2400" dirty="0" smtClean="0">
                <a:solidFill>
                  <a:srgbClr val="333333"/>
                </a:solidFill>
                <a:latin typeface="Arial" panose="020B0604020202020204" pitchFamily="34" charset="0"/>
                <a:ea typeface="Times New Roman" panose="02020603050405020304" pitchFamily="18" charset="0"/>
              </a:rPr>
              <a:t>(b) The </a:t>
            </a:r>
            <a:r>
              <a:rPr lang="en-US" sz="2400" dirty="0">
                <a:solidFill>
                  <a:srgbClr val="333333"/>
                </a:solidFill>
                <a:latin typeface="Arial" panose="020B0604020202020204" pitchFamily="34" charset="0"/>
                <a:ea typeface="Times New Roman" panose="02020603050405020304" pitchFamily="18" charset="0"/>
              </a:rPr>
              <a:t>child is eligible for special education services </a:t>
            </a:r>
            <a:r>
              <a:rPr lang="en-US" sz="2400" dirty="0" smtClean="0">
                <a:solidFill>
                  <a:srgbClr val="333333"/>
                </a:solidFill>
                <a:latin typeface="Arial" panose="020B0604020202020204" pitchFamily="34" charset="0"/>
                <a:ea typeface="Times New Roman" panose="02020603050405020304" pitchFamily="18" charset="0"/>
              </a:rPr>
              <a:t>in accordance </a:t>
            </a:r>
            <a:r>
              <a:rPr lang="en-US" sz="2400" dirty="0">
                <a:solidFill>
                  <a:srgbClr val="333333"/>
                </a:solidFill>
                <a:latin typeface="Arial" panose="020B0604020202020204" pitchFamily="34" charset="0"/>
                <a:ea typeface="Times New Roman" panose="02020603050405020304" pitchFamily="18" charset="0"/>
              </a:rPr>
              <a:t>with </a:t>
            </a:r>
            <a:r>
              <a:rPr lang="en-US" sz="2400" dirty="0">
                <a:solidFill>
                  <a:srgbClr val="333333"/>
                </a:solidFill>
                <a:latin typeface="Arial" panose="020B0604020202020204" pitchFamily="34" charset="0"/>
                <a:ea typeface="Times New Roman" panose="02020603050405020304" pitchFamily="18" charset="0"/>
                <a:hlinkClick r:id="rId4"/>
              </a:rPr>
              <a:t>OAR 581-015-2795</a:t>
            </a:r>
            <a:r>
              <a:rPr lang="en-US" sz="2400" dirty="0">
                <a:solidFill>
                  <a:srgbClr val="333333"/>
                </a:solidFill>
                <a:latin typeface="Arial" panose="020B0604020202020204" pitchFamily="34" charset="0"/>
                <a:ea typeface="Times New Roman" panose="02020603050405020304" pitchFamily="18" charset="0"/>
              </a:rPr>
              <a:t> and/or </a:t>
            </a:r>
            <a:r>
              <a:rPr lang="en-US" sz="2400" dirty="0">
                <a:solidFill>
                  <a:srgbClr val="333333"/>
                </a:solidFill>
                <a:latin typeface="Arial" panose="020B0604020202020204" pitchFamily="34" charset="0"/>
                <a:ea typeface="Times New Roman" panose="02020603050405020304" pitchFamily="18" charset="0"/>
                <a:hlinkClick r:id="rId5"/>
              </a:rPr>
              <a:t>OAR </a:t>
            </a:r>
            <a:r>
              <a:rPr lang="en-US" sz="2400" dirty="0" smtClean="0">
                <a:solidFill>
                  <a:srgbClr val="333333"/>
                </a:solidFill>
                <a:latin typeface="Arial" panose="020B0604020202020204" pitchFamily="34" charset="0"/>
                <a:ea typeface="Times New Roman" panose="02020603050405020304" pitchFamily="18" charset="0"/>
                <a:hlinkClick r:id="rId5"/>
              </a:rPr>
              <a:t>581-015-2120</a:t>
            </a:r>
            <a:r>
              <a:rPr lang="en-US" sz="2400" dirty="0" smtClean="0">
                <a:solidFill>
                  <a:srgbClr val="333333"/>
                </a:solidFill>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6" name="Picture 5" descr="&quot;&quot;"/>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 y="4961526"/>
            <a:ext cx="9143999" cy="1896474"/>
          </a:xfrm>
          <a:prstGeom prst="rect">
            <a:avLst/>
          </a:prstGeom>
        </p:spPr>
      </p:pic>
    </p:spTree>
    <p:extLst>
      <p:ext uri="{BB962C8B-B14F-4D97-AF65-F5344CB8AC3E}">
        <p14:creationId xmlns:p14="http://schemas.microsoft.com/office/powerpoint/2010/main" val="3329938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933061"/>
            <a:ext cx="9143999" cy="1203649"/>
          </a:xfrm>
          <a:solidFill>
            <a:schemeClr val="accent1"/>
          </a:solidFill>
        </p:spPr>
        <p:txBody>
          <a:bodyPr/>
          <a:lstStyle/>
          <a:p>
            <a:pPr lvl="0" algn="ctr">
              <a:defRPr/>
            </a:pPr>
            <a:r>
              <a:rPr lang="en-US" altLang="en-US" dirty="0" smtClean="0">
                <a:solidFill>
                  <a:prstClr val="white"/>
                </a:solidFill>
                <a:ea typeface="+mn-ea"/>
                <a:cs typeface="+mn-cs"/>
              </a:rPr>
              <a:t>New Deaf or Hard of Hearing Eligibility forms</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14</a:t>
            </a:fld>
            <a:endParaRPr lang="en-US" dirty="0"/>
          </a:p>
        </p:txBody>
      </p:sp>
      <p:sp>
        <p:nvSpPr>
          <p:cNvPr id="2" name="TextBox 1"/>
          <p:cNvSpPr txBox="1"/>
          <p:nvPr/>
        </p:nvSpPr>
        <p:spPr>
          <a:xfrm>
            <a:off x="111967" y="2612571"/>
            <a:ext cx="8948057" cy="1569660"/>
          </a:xfrm>
          <a:prstGeom prst="rect">
            <a:avLst/>
          </a:prstGeom>
          <a:noFill/>
        </p:spPr>
        <p:txBody>
          <a:bodyPr wrap="square" rtlCol="0">
            <a:spAutoFit/>
          </a:bodyPr>
          <a:lstStyle/>
          <a:p>
            <a:pPr marL="274320" indent="-285750">
              <a:buFont typeface="Arial" panose="020B0604020202020204" pitchFamily="34" charset="0"/>
              <a:buChar char="•"/>
            </a:pPr>
            <a:r>
              <a:rPr lang="en-US" sz="2400" dirty="0" smtClean="0">
                <a:hlinkClick r:id="rId3"/>
              </a:rPr>
              <a:t>D/HH Early Intervention form</a:t>
            </a:r>
            <a:endParaRPr lang="en-US" sz="2400" dirty="0" smtClean="0"/>
          </a:p>
          <a:p>
            <a:endParaRPr lang="en-US" sz="2400" dirty="0" smtClean="0"/>
          </a:p>
          <a:p>
            <a:pPr marL="274320" indent="-274320">
              <a:buFont typeface="Arial" panose="020B0604020202020204" pitchFamily="34" charset="0"/>
              <a:buChar char="•"/>
            </a:pPr>
            <a:r>
              <a:rPr lang="en-US" sz="2400" dirty="0" smtClean="0">
                <a:hlinkClick r:id="rId4"/>
              </a:rPr>
              <a:t>D/HH Early Childhood Special Education /School Age Special Education Eligibility form</a:t>
            </a:r>
            <a:endParaRPr lang="en-US" sz="2400" dirty="0"/>
          </a:p>
        </p:txBody>
      </p:sp>
      <p:pic>
        <p:nvPicPr>
          <p:cNvPr id="8" name="Picture 7" descr="&quot;&quot;"/>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5225143"/>
            <a:ext cx="9143999" cy="1632857"/>
          </a:xfrm>
          <a:prstGeom prst="rect">
            <a:avLst/>
          </a:prstGeom>
        </p:spPr>
      </p:pic>
    </p:spTree>
    <p:extLst>
      <p:ext uri="{BB962C8B-B14F-4D97-AF65-F5344CB8AC3E}">
        <p14:creationId xmlns:p14="http://schemas.microsoft.com/office/powerpoint/2010/main" val="3528996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Early Intervention Demographics </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15</a:t>
            </a:fld>
            <a:endParaRPr lang="en-US" dirty="0"/>
          </a:p>
        </p:txBody>
      </p:sp>
      <p:pic>
        <p:nvPicPr>
          <p:cNvPr id="2" name="Picture 1" title="Demographics"/>
          <p:cNvPicPr>
            <a:picLocks noChangeAspect="1"/>
          </p:cNvPicPr>
          <p:nvPr/>
        </p:nvPicPr>
        <p:blipFill>
          <a:blip r:embed="rId3"/>
          <a:stretch>
            <a:fillRect/>
          </a:stretch>
        </p:blipFill>
        <p:spPr>
          <a:xfrm>
            <a:off x="-1" y="2600325"/>
            <a:ext cx="9143999" cy="1657350"/>
          </a:xfrm>
          <a:prstGeom prst="rect">
            <a:avLst/>
          </a:prstGeom>
        </p:spPr>
      </p:pic>
      <p:pic>
        <p:nvPicPr>
          <p:cNvPr id="8" name="Picture 7" descr="&quot;&quot;"/>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4961526"/>
            <a:ext cx="9143999" cy="1896474"/>
          </a:xfrm>
          <a:prstGeom prst="rect">
            <a:avLst/>
          </a:prstGeom>
        </p:spPr>
      </p:pic>
    </p:spTree>
    <p:extLst>
      <p:ext uri="{BB962C8B-B14F-4D97-AF65-F5344CB8AC3E}">
        <p14:creationId xmlns:p14="http://schemas.microsoft.com/office/powerpoint/2010/main" val="280085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title="ECSE &amp; SASE Demographics"/>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ECSE &amp; SASE Demographics </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16</a:t>
            </a:fld>
            <a:endParaRPr lang="en-US" dirty="0"/>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225143"/>
            <a:ext cx="9143999" cy="1632857"/>
          </a:xfrm>
          <a:prstGeom prst="rect">
            <a:avLst/>
          </a:prstGeom>
        </p:spPr>
      </p:pic>
      <p:pic>
        <p:nvPicPr>
          <p:cNvPr id="2" name="Picture 1" title="ECSE &amp; SASE Demographics"/>
          <p:cNvPicPr>
            <a:picLocks noChangeAspect="1"/>
          </p:cNvPicPr>
          <p:nvPr/>
        </p:nvPicPr>
        <p:blipFill>
          <a:blip r:embed="rId4"/>
          <a:stretch>
            <a:fillRect/>
          </a:stretch>
        </p:blipFill>
        <p:spPr>
          <a:xfrm>
            <a:off x="0" y="2043112"/>
            <a:ext cx="9144000" cy="3359312"/>
          </a:xfrm>
          <a:prstGeom prst="rect">
            <a:avLst/>
          </a:prstGeom>
        </p:spPr>
      </p:pic>
    </p:spTree>
    <p:extLst>
      <p:ext uri="{BB962C8B-B14F-4D97-AF65-F5344CB8AC3E}">
        <p14:creationId xmlns:p14="http://schemas.microsoft.com/office/powerpoint/2010/main" val="2770344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title="ECSE &amp; SASE"/>
          <p:cNvSpPr>
            <a:spLocks noGrp="1"/>
          </p:cNvSpPr>
          <p:nvPr>
            <p:ph type="title"/>
          </p:nvPr>
        </p:nvSpPr>
        <p:spPr>
          <a:xfrm>
            <a:off x="-1" y="976432"/>
            <a:ext cx="9143999" cy="1013398"/>
          </a:xfrm>
          <a:solidFill>
            <a:schemeClr val="accent1"/>
          </a:solidFill>
        </p:spPr>
        <p:txBody>
          <a:bodyPr/>
          <a:lstStyle/>
          <a:p>
            <a:pPr lvl="0" algn="ctr">
              <a:defRPr/>
            </a:pPr>
            <a:r>
              <a:rPr lang="en-US" altLang="en-US" dirty="0" smtClean="0">
                <a:solidFill>
                  <a:prstClr val="white"/>
                </a:solidFill>
                <a:ea typeface="+mn-ea"/>
                <a:cs typeface="+mn-cs"/>
              </a:rPr>
              <a:t>ECSE &amp; SASE Definition</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17</a:t>
            </a:fld>
            <a:endParaRPr lang="en-US" dirty="0"/>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4961526"/>
            <a:ext cx="9143999" cy="1896474"/>
          </a:xfrm>
          <a:prstGeom prst="rect">
            <a:avLst/>
          </a:prstGeom>
        </p:spPr>
      </p:pic>
      <p:pic>
        <p:nvPicPr>
          <p:cNvPr id="2" name="Picture 1" title="ECSE &amp; SASE Definition"/>
          <p:cNvPicPr>
            <a:picLocks noChangeAspect="1"/>
          </p:cNvPicPr>
          <p:nvPr/>
        </p:nvPicPr>
        <p:blipFill>
          <a:blip r:embed="rId4"/>
          <a:stretch>
            <a:fillRect/>
          </a:stretch>
        </p:blipFill>
        <p:spPr>
          <a:xfrm>
            <a:off x="2" y="2547595"/>
            <a:ext cx="9143998" cy="2413931"/>
          </a:xfrm>
          <a:prstGeom prst="rect">
            <a:avLst/>
          </a:prstGeom>
        </p:spPr>
      </p:pic>
    </p:spTree>
    <p:extLst>
      <p:ext uri="{BB962C8B-B14F-4D97-AF65-F5344CB8AC3E}">
        <p14:creationId xmlns:p14="http://schemas.microsoft.com/office/powerpoint/2010/main" val="73719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Evaluation Process Documented</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18</a:t>
            </a:fld>
            <a:endParaRPr lang="en-US" dirty="0"/>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010151"/>
            <a:ext cx="9143999" cy="1847849"/>
          </a:xfrm>
          <a:prstGeom prst="rect">
            <a:avLst/>
          </a:prstGeom>
        </p:spPr>
      </p:pic>
      <p:pic>
        <p:nvPicPr>
          <p:cNvPr id="4" name="Picture 3" title="Evaluation Process Documented"/>
          <p:cNvPicPr>
            <a:picLocks noChangeAspect="1"/>
          </p:cNvPicPr>
          <p:nvPr/>
        </p:nvPicPr>
        <p:blipFill>
          <a:blip r:embed="rId4"/>
          <a:stretch>
            <a:fillRect/>
          </a:stretch>
        </p:blipFill>
        <p:spPr>
          <a:xfrm>
            <a:off x="0" y="2155372"/>
            <a:ext cx="8929396" cy="2854442"/>
          </a:xfrm>
          <a:prstGeom prst="rect">
            <a:avLst/>
          </a:prstGeom>
        </p:spPr>
      </p:pic>
    </p:spTree>
    <p:extLst>
      <p:ext uri="{BB962C8B-B14F-4D97-AF65-F5344CB8AC3E}">
        <p14:creationId xmlns:p14="http://schemas.microsoft.com/office/powerpoint/2010/main" val="384848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Evaluation Components Documented</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19</a:t>
            </a:fld>
            <a:endParaRPr lang="en-US" dirty="0"/>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411754"/>
            <a:ext cx="9143999" cy="1446245"/>
          </a:xfrm>
          <a:prstGeom prst="rect">
            <a:avLst/>
          </a:prstGeom>
        </p:spPr>
      </p:pic>
      <p:pic>
        <p:nvPicPr>
          <p:cNvPr id="9" name="Picture 8" title="Evaluation Components"/>
          <p:cNvPicPr>
            <a:picLocks noChangeAspect="1"/>
          </p:cNvPicPr>
          <p:nvPr/>
        </p:nvPicPr>
        <p:blipFill>
          <a:blip r:embed="rId4"/>
          <a:stretch>
            <a:fillRect/>
          </a:stretch>
        </p:blipFill>
        <p:spPr>
          <a:xfrm>
            <a:off x="111967" y="2090057"/>
            <a:ext cx="8929396" cy="3657600"/>
          </a:xfrm>
          <a:prstGeom prst="rect">
            <a:avLst/>
          </a:prstGeom>
        </p:spPr>
      </p:pic>
    </p:spTree>
    <p:extLst>
      <p:ext uri="{BB962C8B-B14F-4D97-AF65-F5344CB8AC3E}">
        <p14:creationId xmlns:p14="http://schemas.microsoft.com/office/powerpoint/2010/main" val="342279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948440"/>
            <a:ext cx="9143999" cy="1013398"/>
          </a:xfrm>
          <a:solidFill>
            <a:schemeClr val="accent1"/>
          </a:solidFill>
        </p:spPr>
        <p:txBody>
          <a:bodyPr>
            <a:noAutofit/>
          </a:bodyPr>
          <a:lstStyle/>
          <a:p>
            <a:pPr lvl="0" algn="ctr">
              <a:defRPr/>
            </a:pPr>
            <a:r>
              <a:rPr lang="en-US" altLang="en-US" dirty="0" smtClean="0">
                <a:solidFill>
                  <a:prstClr val="white"/>
                </a:solidFill>
                <a:ea typeface="+mn-ea"/>
                <a:cs typeface="+mn-cs"/>
              </a:rPr>
              <a:t>OAR 581-015-2150 Deaf or Hard of Hearing</a:t>
            </a:r>
            <a:br>
              <a:rPr lang="en-US" altLang="en-US" dirty="0" smtClean="0">
                <a:solidFill>
                  <a:prstClr val="white"/>
                </a:solidFill>
                <a:ea typeface="+mn-ea"/>
                <a:cs typeface="+mn-cs"/>
              </a:rPr>
            </a:br>
            <a:r>
              <a:rPr lang="en-US" altLang="en-US" dirty="0" smtClean="0">
                <a:solidFill>
                  <a:prstClr val="white"/>
                </a:solidFill>
                <a:ea typeface="+mn-ea"/>
                <a:cs typeface="+mn-cs"/>
              </a:rPr>
              <a:t>revised in March 2020</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a:t>
            </a:fld>
            <a:endParaRPr lang="en-US" dirty="0"/>
          </a:p>
        </p:txBody>
      </p:sp>
      <p:sp>
        <p:nvSpPr>
          <p:cNvPr id="5" name="Rectangle 4"/>
          <p:cNvSpPr/>
          <p:nvPr/>
        </p:nvSpPr>
        <p:spPr>
          <a:xfrm>
            <a:off x="65314" y="2300706"/>
            <a:ext cx="8929396" cy="3785652"/>
          </a:xfrm>
          <a:prstGeom prst="rect">
            <a:avLst/>
          </a:prstGeom>
        </p:spPr>
        <p:txBody>
          <a:bodyPr wrap="square">
            <a:spAutoFit/>
          </a:bodyPr>
          <a:lstStyle/>
          <a:p>
            <a:pPr marL="274320">
              <a:defRPr/>
            </a:pPr>
            <a:r>
              <a:rPr lang="en-US" sz="2400" b="1" dirty="0" smtClean="0">
                <a:solidFill>
                  <a:prstClr val="black"/>
                </a:solidFill>
              </a:rPr>
              <a:t>Changes:</a:t>
            </a:r>
          </a:p>
          <a:p>
            <a:pPr marL="342900" indent="-342900">
              <a:buFont typeface="Arial" panose="020B0604020202020204" pitchFamily="34" charset="0"/>
              <a:buChar char="•"/>
              <a:defRPr/>
            </a:pPr>
            <a:r>
              <a:rPr lang="en-US" sz="2400" dirty="0" smtClean="0">
                <a:solidFill>
                  <a:prstClr val="black"/>
                </a:solidFill>
              </a:rPr>
              <a:t>Terminology changed from Hearing Impairment to Deaf or Hard of Hearing</a:t>
            </a:r>
          </a:p>
          <a:p>
            <a:pPr marL="342900" indent="-342900">
              <a:buFont typeface="Arial" panose="020B0604020202020204" pitchFamily="34" charset="0"/>
              <a:buChar char="•"/>
              <a:defRPr/>
            </a:pPr>
            <a:r>
              <a:rPr lang="en-US" sz="2400" dirty="0" smtClean="0">
                <a:solidFill>
                  <a:prstClr val="black"/>
                </a:solidFill>
              </a:rPr>
              <a:t>Criteria changed for D/HH eligibility at both the ECSE and SASE levels. </a:t>
            </a:r>
            <a:endParaRPr lang="en-US" sz="2400" dirty="0">
              <a:solidFill>
                <a:prstClr val="black"/>
              </a:solidFill>
            </a:endParaRPr>
          </a:p>
          <a:p>
            <a:pPr marL="342900" indent="-342900">
              <a:buFont typeface="Arial" panose="020B0604020202020204" pitchFamily="34" charset="0"/>
              <a:buChar char="•"/>
              <a:defRPr/>
            </a:pPr>
            <a:r>
              <a:rPr lang="en-US" sz="2400" dirty="0" smtClean="0">
                <a:solidFill>
                  <a:prstClr val="black"/>
                </a:solidFill>
              </a:rPr>
              <a:t>The same criteria is now used at the EI, ECSE, and SASE levels.</a:t>
            </a:r>
          </a:p>
          <a:p>
            <a:pPr marL="274320" indent="-342900">
              <a:buFont typeface="Arial" panose="020B0604020202020204" pitchFamily="34" charset="0"/>
              <a:buChar char="•"/>
              <a:defRPr/>
            </a:pPr>
            <a:r>
              <a:rPr lang="en-US" sz="2400" dirty="0" smtClean="0">
                <a:solidFill>
                  <a:prstClr val="black"/>
                </a:solidFill>
              </a:rPr>
              <a:t>OAR now contains two sections:</a:t>
            </a:r>
          </a:p>
          <a:p>
            <a:pPr marL="274320" lvl="1" indent="-342900">
              <a:buFont typeface="Arial" panose="020B0604020202020204" pitchFamily="34" charset="0"/>
              <a:buChar char="•"/>
              <a:defRPr/>
            </a:pPr>
            <a:r>
              <a:rPr lang="en-US" sz="2400" dirty="0" smtClean="0">
                <a:solidFill>
                  <a:prstClr val="black"/>
                </a:solidFill>
              </a:rPr>
              <a:t>Early Intervention</a:t>
            </a:r>
          </a:p>
          <a:p>
            <a:pPr marL="800100" lvl="1" indent="-342900">
              <a:buFont typeface="Arial" panose="020B0604020202020204" pitchFamily="34" charset="0"/>
              <a:buChar char="•"/>
              <a:defRPr/>
            </a:pPr>
            <a:r>
              <a:rPr lang="en-US" sz="2400" dirty="0" smtClean="0">
                <a:solidFill>
                  <a:prstClr val="black"/>
                </a:solidFill>
              </a:rPr>
              <a:t>Early Childhood Special Education/School Age Special Education</a:t>
            </a:r>
          </a:p>
          <a:p>
            <a:pPr marL="342900" indent="-342900">
              <a:buFont typeface="Arial" panose="020B0604020202020204" pitchFamily="34" charset="0"/>
              <a:buChar char="•"/>
              <a:defRPr/>
            </a:pPr>
            <a:endParaRPr lang="en-US" sz="2400" dirty="0">
              <a:solidFill>
                <a:prstClr val="black"/>
              </a:solidFill>
            </a:endParaRPr>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961526"/>
            <a:ext cx="9143999" cy="1896474"/>
          </a:xfrm>
          <a:prstGeom prst="rect">
            <a:avLst/>
          </a:prstGeom>
        </p:spPr>
      </p:pic>
    </p:spTree>
    <p:extLst>
      <p:ext uri="{BB962C8B-B14F-4D97-AF65-F5344CB8AC3E}">
        <p14:creationId xmlns:p14="http://schemas.microsoft.com/office/powerpoint/2010/main" val="2069453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Evaluation Components Documented</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20</a:t>
            </a:fld>
            <a:endParaRPr lang="en-US" dirty="0"/>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010151"/>
            <a:ext cx="9143999" cy="1847849"/>
          </a:xfrm>
          <a:prstGeom prst="rect">
            <a:avLst/>
          </a:prstGeom>
        </p:spPr>
      </p:pic>
      <p:pic>
        <p:nvPicPr>
          <p:cNvPr id="2" name="Picture 1" title="Evaluation Components"/>
          <p:cNvPicPr>
            <a:picLocks noChangeAspect="1"/>
          </p:cNvPicPr>
          <p:nvPr/>
        </p:nvPicPr>
        <p:blipFill>
          <a:blip r:embed="rId4"/>
          <a:stretch>
            <a:fillRect/>
          </a:stretch>
        </p:blipFill>
        <p:spPr>
          <a:xfrm>
            <a:off x="65314" y="2219325"/>
            <a:ext cx="8994710" cy="2790488"/>
          </a:xfrm>
          <a:prstGeom prst="rect">
            <a:avLst/>
          </a:prstGeom>
        </p:spPr>
      </p:pic>
    </p:spTree>
    <p:extLst>
      <p:ext uri="{BB962C8B-B14F-4D97-AF65-F5344CB8AC3E}">
        <p14:creationId xmlns:p14="http://schemas.microsoft.com/office/powerpoint/2010/main" val="2314971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fontScale="90000"/>
          </a:bodyPr>
          <a:lstStyle/>
          <a:p>
            <a:pPr lvl="0" algn="ctr">
              <a:defRPr/>
            </a:pPr>
            <a:r>
              <a:rPr lang="en-US" altLang="en-US" dirty="0" smtClean="0">
                <a:solidFill>
                  <a:prstClr val="white"/>
                </a:solidFill>
                <a:ea typeface="+mn-ea"/>
                <a:cs typeface="+mn-cs"/>
              </a:rPr>
              <a:t>Early Intervention Eligibility Team Determinations</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21</a:t>
            </a:fld>
            <a:endParaRPr lang="en-US" dirty="0"/>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4961526"/>
            <a:ext cx="9143999" cy="1896474"/>
          </a:xfrm>
          <a:prstGeom prst="rect">
            <a:avLst/>
          </a:prstGeom>
        </p:spPr>
      </p:pic>
      <p:pic>
        <p:nvPicPr>
          <p:cNvPr id="8" name="Picture 7" title="Early Intervention Eligibility Team Determination"/>
          <p:cNvPicPr>
            <a:picLocks noChangeAspect="1"/>
          </p:cNvPicPr>
          <p:nvPr/>
        </p:nvPicPr>
        <p:blipFill>
          <a:blip r:embed="rId4"/>
          <a:stretch>
            <a:fillRect/>
          </a:stretch>
        </p:blipFill>
        <p:spPr>
          <a:xfrm>
            <a:off x="83976" y="2519362"/>
            <a:ext cx="9060024" cy="2295234"/>
          </a:xfrm>
          <a:prstGeom prst="rect">
            <a:avLst/>
          </a:prstGeom>
        </p:spPr>
      </p:pic>
    </p:spTree>
    <p:extLst>
      <p:ext uri="{BB962C8B-B14F-4D97-AF65-F5344CB8AC3E}">
        <p14:creationId xmlns:p14="http://schemas.microsoft.com/office/powerpoint/2010/main" val="3735645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ECSE &amp; SASE Eligibility Team Determinations</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22</a:t>
            </a:fld>
            <a:endParaRPr lang="en-US" dirty="0"/>
          </a:p>
        </p:txBody>
      </p:sp>
      <p:pic>
        <p:nvPicPr>
          <p:cNvPr id="4" name="Picture 3" title="ECSE &amp; SASE Eligibility Team Determinations"/>
          <p:cNvPicPr>
            <a:picLocks noChangeAspect="1"/>
          </p:cNvPicPr>
          <p:nvPr/>
        </p:nvPicPr>
        <p:blipFill>
          <a:blip r:embed="rId3"/>
          <a:stretch>
            <a:fillRect/>
          </a:stretch>
        </p:blipFill>
        <p:spPr>
          <a:xfrm>
            <a:off x="158620" y="2071395"/>
            <a:ext cx="8826760" cy="3284375"/>
          </a:xfrm>
          <a:prstGeom prst="rect">
            <a:avLst/>
          </a:prstGeom>
        </p:spPr>
      </p:pic>
      <p:pic>
        <p:nvPicPr>
          <p:cNvPr id="8" name="Picture 7" descr="&quot;&quot;"/>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5355770"/>
            <a:ext cx="9143999" cy="1502230"/>
          </a:xfrm>
          <a:prstGeom prst="rect">
            <a:avLst/>
          </a:prstGeom>
        </p:spPr>
      </p:pic>
    </p:spTree>
    <p:extLst>
      <p:ext uri="{BB962C8B-B14F-4D97-AF65-F5344CB8AC3E}">
        <p14:creationId xmlns:p14="http://schemas.microsoft.com/office/powerpoint/2010/main" val="3044172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Early Intervention Team Agrees</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23</a:t>
            </a:fld>
            <a:endParaRPr lang="en-US" dirty="0"/>
          </a:p>
        </p:txBody>
      </p:sp>
      <p:pic>
        <p:nvPicPr>
          <p:cNvPr id="9" name="Picture 8" title="Earlu Intervention Team Agrees"/>
          <p:cNvPicPr>
            <a:picLocks noChangeAspect="1"/>
          </p:cNvPicPr>
          <p:nvPr/>
        </p:nvPicPr>
        <p:blipFill>
          <a:blip r:embed="rId3"/>
          <a:stretch>
            <a:fillRect/>
          </a:stretch>
        </p:blipFill>
        <p:spPr>
          <a:xfrm>
            <a:off x="74645" y="2090056"/>
            <a:ext cx="9069353" cy="3387013"/>
          </a:xfrm>
          <a:prstGeom prst="rect">
            <a:avLst/>
          </a:prstGeom>
        </p:spPr>
      </p:pic>
      <p:pic>
        <p:nvPicPr>
          <p:cNvPr id="10" name="Picture 9" descr="&quot;&quot;"/>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5327780"/>
            <a:ext cx="9143999" cy="1530220"/>
          </a:xfrm>
          <a:prstGeom prst="rect">
            <a:avLst/>
          </a:prstGeom>
        </p:spPr>
      </p:pic>
    </p:spTree>
    <p:extLst>
      <p:ext uri="{BB962C8B-B14F-4D97-AF65-F5344CB8AC3E}">
        <p14:creationId xmlns:p14="http://schemas.microsoft.com/office/powerpoint/2010/main" val="3418307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ECSE &amp; SASE Team Agrees</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24</a:t>
            </a:fld>
            <a:endParaRPr lang="en-US" dirty="0"/>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4961526"/>
            <a:ext cx="9143999" cy="1896474"/>
          </a:xfrm>
          <a:prstGeom prst="rect">
            <a:avLst/>
          </a:prstGeom>
        </p:spPr>
      </p:pic>
      <p:pic>
        <p:nvPicPr>
          <p:cNvPr id="8" name="Picture 7" title="ECSE &amp; SASE Team Agrees"/>
          <p:cNvPicPr>
            <a:picLocks noChangeAspect="1"/>
          </p:cNvPicPr>
          <p:nvPr/>
        </p:nvPicPr>
        <p:blipFill>
          <a:blip r:embed="rId4"/>
          <a:stretch>
            <a:fillRect/>
          </a:stretch>
        </p:blipFill>
        <p:spPr>
          <a:xfrm>
            <a:off x="102637" y="2202024"/>
            <a:ext cx="8910734" cy="3256384"/>
          </a:xfrm>
          <a:prstGeom prst="rect">
            <a:avLst/>
          </a:prstGeom>
        </p:spPr>
      </p:pic>
    </p:spTree>
    <p:extLst>
      <p:ext uri="{BB962C8B-B14F-4D97-AF65-F5344CB8AC3E}">
        <p14:creationId xmlns:p14="http://schemas.microsoft.com/office/powerpoint/2010/main" val="4167801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fontScale="90000"/>
          </a:bodyPr>
          <a:lstStyle/>
          <a:p>
            <a:pPr lvl="0" algn="ctr">
              <a:defRPr/>
            </a:pPr>
            <a:r>
              <a:rPr lang="en-US" altLang="en-US" dirty="0" smtClean="0">
                <a:solidFill>
                  <a:prstClr val="white"/>
                </a:solidFill>
                <a:ea typeface="+mn-ea"/>
                <a:cs typeface="+mn-cs"/>
              </a:rPr>
              <a:t>ECSE &amp; SASE Evaluation Report and </a:t>
            </a:r>
            <a:br>
              <a:rPr lang="en-US" altLang="en-US" dirty="0" smtClean="0">
                <a:solidFill>
                  <a:prstClr val="white"/>
                </a:solidFill>
                <a:ea typeface="+mn-ea"/>
                <a:cs typeface="+mn-cs"/>
              </a:rPr>
            </a:br>
            <a:r>
              <a:rPr lang="en-US" altLang="en-US" dirty="0" smtClean="0">
                <a:solidFill>
                  <a:prstClr val="white"/>
                </a:solidFill>
                <a:ea typeface="+mn-ea"/>
                <a:cs typeface="+mn-cs"/>
              </a:rPr>
              <a:t>Procedural Safe Guard Documentation</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25</a:t>
            </a:fld>
            <a:endParaRPr lang="en-US" dirty="0"/>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0629" y="5598367"/>
            <a:ext cx="8920065" cy="1259633"/>
          </a:xfrm>
          <a:prstGeom prst="rect">
            <a:avLst/>
          </a:prstGeom>
        </p:spPr>
      </p:pic>
      <p:pic>
        <p:nvPicPr>
          <p:cNvPr id="4" name="Picture 3" title="ECSE &amp; SASE Evaluation Report and Procedural Safe Guard Documentation"/>
          <p:cNvPicPr>
            <a:picLocks noChangeAspect="1"/>
          </p:cNvPicPr>
          <p:nvPr/>
        </p:nvPicPr>
        <p:blipFill>
          <a:blip r:embed="rId4"/>
          <a:stretch>
            <a:fillRect/>
          </a:stretch>
        </p:blipFill>
        <p:spPr>
          <a:xfrm>
            <a:off x="65314" y="2080727"/>
            <a:ext cx="8985380" cy="3517302"/>
          </a:xfrm>
          <a:prstGeom prst="rect">
            <a:avLst/>
          </a:prstGeom>
        </p:spPr>
      </p:pic>
    </p:spTree>
    <p:extLst>
      <p:ext uri="{BB962C8B-B14F-4D97-AF65-F5344CB8AC3E}">
        <p14:creationId xmlns:p14="http://schemas.microsoft.com/office/powerpoint/2010/main" val="4031041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Sample Eligibility Forms</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26</a:t>
            </a:fld>
            <a:endParaRPr lang="en-US" dirty="0"/>
          </a:p>
        </p:txBody>
      </p:sp>
      <p:sp>
        <p:nvSpPr>
          <p:cNvPr id="6" name="Rectangle 5"/>
          <p:cNvSpPr/>
          <p:nvPr/>
        </p:nvSpPr>
        <p:spPr>
          <a:xfrm>
            <a:off x="65314" y="2098743"/>
            <a:ext cx="8920065" cy="3780522"/>
          </a:xfrm>
          <a:prstGeom prst="rect">
            <a:avLst/>
          </a:prstGeom>
        </p:spPr>
        <p:txBody>
          <a:bodyPr wrap="square">
            <a:spAutoFit/>
          </a:bodyPr>
          <a:lstStyle/>
          <a:p>
            <a:pPr marL="3429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400" noProof="0" dirty="0" smtClean="0">
                <a:solidFill>
                  <a:prstClr val="black"/>
                </a:solidFill>
                <a:latin typeface="Calibri"/>
              </a:rPr>
              <a:t>All special education special education data systems used by EI/ECSE programs and school districts have been given the sample EI, ECSE/SASE Deaf or Hard of Hearing eligibility forms developed by ODE. </a:t>
            </a:r>
          </a:p>
          <a:p>
            <a:pPr marL="3429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sz="2400" dirty="0" smtClean="0"/>
              <a:t>While </a:t>
            </a:r>
            <a:r>
              <a:rPr lang="en-US" sz="2400" dirty="0"/>
              <a:t>EI/ECSE programs and school districts are not required to use the D/HH eligibility forms developed by ODE, EI/ECSE programs and school districts are required to use an eligibility form that are in compliance with the revisions made to OAR 581-015-2150. </a:t>
            </a:r>
          </a:p>
          <a:p>
            <a:r>
              <a:rPr lang="en-US" sz="2400" dirty="0"/>
              <a:t> </a:t>
            </a:r>
          </a:p>
          <a:p>
            <a:pPr marL="3429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lang="en-US" altLang="en-US" sz="2200" noProof="0" dirty="0" smtClean="0">
              <a:solidFill>
                <a:prstClr val="black"/>
              </a:solidFill>
              <a:latin typeface="Calibri"/>
            </a:endParaRPr>
          </a:p>
        </p:txBody>
      </p:sp>
      <p:pic>
        <p:nvPicPr>
          <p:cNvPr id="8" name="Picture 7"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253134"/>
            <a:ext cx="9143999" cy="1604865"/>
          </a:xfrm>
          <a:prstGeom prst="rect">
            <a:avLst/>
          </a:prstGeom>
        </p:spPr>
      </p:pic>
    </p:spTree>
    <p:extLst>
      <p:ext uri="{BB962C8B-B14F-4D97-AF65-F5344CB8AC3E}">
        <p14:creationId xmlns:p14="http://schemas.microsoft.com/office/powerpoint/2010/main" val="1379546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Resources… Questions….</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27</a:t>
            </a:fld>
            <a:endParaRPr lang="en-US" dirty="0"/>
          </a:p>
        </p:txBody>
      </p:sp>
      <p:sp>
        <p:nvSpPr>
          <p:cNvPr id="6" name="Rectangle 5"/>
          <p:cNvSpPr/>
          <p:nvPr/>
        </p:nvSpPr>
        <p:spPr>
          <a:xfrm>
            <a:off x="239751" y="2098743"/>
            <a:ext cx="8664493" cy="2187778"/>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endParaRPr lang="en-US" altLang="en-US" sz="2200" noProof="0" dirty="0" smtClean="0">
              <a:solidFill>
                <a:prstClr val="black"/>
              </a:solidFill>
              <a:latin typeface="Calibri"/>
            </a:endParaRPr>
          </a:p>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hlinkClick r:id="rId3"/>
              </a:rPr>
              <a:t>ODE Webpage--- Deaf or Hard of Hearing Information</a:t>
            </a:r>
            <a:endParaRPr lang="en-US" altLang="en-US" sz="2200" b="1" noProof="0" dirty="0" smtClean="0">
              <a:solidFill>
                <a:prstClr val="black"/>
              </a:solidFill>
              <a:latin typeface="Calibri"/>
            </a:endParaRPr>
          </a:p>
          <a:p>
            <a:pPr marL="0" marR="0" lvl="0" indent="0" algn="l" defTabSz="914400" rtl="0" eaLnBrk="1" fontAlgn="auto" latinLnBrk="0" hangingPunct="1">
              <a:lnSpc>
                <a:spcPct val="100000"/>
              </a:lnSpc>
              <a:spcBef>
                <a:spcPts val="100"/>
              </a:spcBef>
              <a:spcAft>
                <a:spcPts val="0"/>
              </a:spcAft>
              <a:buClrTx/>
              <a:buSzTx/>
              <a:buFontTx/>
              <a:buNone/>
              <a:tabLst/>
              <a:defRPr/>
            </a:pPr>
            <a:endParaRPr lang="en-US" altLang="en-US" sz="2200" b="1" dirty="0">
              <a:solidFill>
                <a:prstClr val="black"/>
              </a:solidFill>
              <a:latin typeface="Calibri"/>
            </a:endParaRPr>
          </a:p>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Linda Brown</a:t>
            </a:r>
          </a:p>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dirty="0" smtClean="0">
                <a:solidFill>
                  <a:prstClr val="black"/>
                </a:solidFill>
                <a:latin typeface="Calibri"/>
              </a:rPr>
              <a:t>503-947-5825</a:t>
            </a:r>
          </a:p>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dirty="0" smtClean="0">
                <a:solidFill>
                  <a:prstClr val="black"/>
                </a:solidFill>
                <a:latin typeface="Calibri"/>
              </a:rPr>
              <a:t>linda.brown@state.or.us</a:t>
            </a:r>
          </a:p>
        </p:txBody>
      </p:sp>
      <p:pic>
        <p:nvPicPr>
          <p:cNvPr id="5" name="Picture 4" descr="&quot;&quot;"/>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5010151"/>
            <a:ext cx="9143999" cy="1847849"/>
          </a:xfrm>
          <a:prstGeom prst="rect">
            <a:avLst/>
          </a:prstGeom>
        </p:spPr>
      </p:pic>
    </p:spTree>
    <p:extLst>
      <p:ext uri="{BB962C8B-B14F-4D97-AF65-F5344CB8AC3E}">
        <p14:creationId xmlns:p14="http://schemas.microsoft.com/office/powerpoint/2010/main" val="3688314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Early Intervention Definition </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a:t>
            </a:fld>
            <a:endParaRPr lang="en-US" dirty="0"/>
          </a:p>
        </p:txBody>
      </p:sp>
      <p:sp>
        <p:nvSpPr>
          <p:cNvPr id="6" name="Rectangle 5"/>
          <p:cNvSpPr/>
          <p:nvPr/>
        </p:nvSpPr>
        <p:spPr>
          <a:xfrm>
            <a:off x="111965" y="2108074"/>
            <a:ext cx="8910737" cy="3416320"/>
          </a:xfrm>
          <a:prstGeom prst="rect">
            <a:avLst/>
          </a:prstGeom>
        </p:spPr>
        <p:txBody>
          <a:bodyPr wrap="square">
            <a:spAutoFit/>
          </a:bodyPr>
          <a:lstStyle/>
          <a:p>
            <a:pPr>
              <a:defRPr/>
            </a:pPr>
            <a:r>
              <a:rPr lang="en-US" sz="2400" dirty="0" smtClean="0"/>
              <a:t>(1) Early </a:t>
            </a:r>
            <a:r>
              <a:rPr lang="en-US" sz="2400" dirty="0"/>
              <a:t>Intervention (birth through two in accordance with OAR 581-015-2700(10)); "Deaf or hard of hearing" means an impairment in hearing, whether permanent or fluctuating, that is so severe that the infant or toddler is impaired in processing linguistic information through hearing, with or without amplification, </a:t>
            </a:r>
            <a:r>
              <a:rPr lang="en-US" sz="2400" u="sng" dirty="0">
                <a:solidFill>
                  <a:srgbClr val="FF0000"/>
                </a:solidFill>
              </a:rPr>
              <a:t>currently affecting or has the potential to significantly affect an infant or toddler’s developmental progress </a:t>
            </a:r>
            <a:r>
              <a:rPr lang="en-US" sz="2400" dirty="0"/>
              <a:t>The infant or toddler's hearing level does not need to be presently affecting their development for the infant or toddler to be eligible for Early Intervention services.  </a:t>
            </a:r>
            <a:endParaRPr kumimoji="0" lang="en-US" sz="24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966" y="5741032"/>
            <a:ext cx="8910736" cy="1116968"/>
          </a:xfrm>
          <a:prstGeom prst="rect">
            <a:avLst/>
          </a:prstGeom>
        </p:spPr>
      </p:pic>
    </p:spTree>
    <p:extLst>
      <p:ext uri="{BB962C8B-B14F-4D97-AF65-F5344CB8AC3E}">
        <p14:creationId xmlns:p14="http://schemas.microsoft.com/office/powerpoint/2010/main" val="2703111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1045587"/>
            <a:ext cx="9143999" cy="1013398"/>
          </a:xfrm>
          <a:solidFill>
            <a:schemeClr val="accent1"/>
          </a:solidFill>
        </p:spPr>
        <p:txBody>
          <a:bodyPr>
            <a:noAutofit/>
          </a:bodyPr>
          <a:lstStyle/>
          <a:p>
            <a:pPr lvl="0" algn="ctr">
              <a:defRPr/>
            </a:pPr>
            <a:r>
              <a:rPr lang="en-US" altLang="en-US" dirty="0" smtClean="0">
                <a:solidFill>
                  <a:prstClr val="white"/>
                </a:solidFill>
                <a:ea typeface="+mn-ea"/>
                <a:cs typeface="+mn-cs"/>
              </a:rPr>
              <a:t>ECSE &amp; SASE Definition</a:t>
            </a:r>
            <a:endParaRPr lang="en-US" altLang="en-US"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a:t>
            </a:fld>
            <a:endParaRPr lang="en-US" dirty="0"/>
          </a:p>
        </p:txBody>
      </p:sp>
      <p:sp>
        <p:nvSpPr>
          <p:cNvPr id="5" name="Rectangle 4"/>
          <p:cNvSpPr/>
          <p:nvPr/>
        </p:nvSpPr>
        <p:spPr>
          <a:xfrm>
            <a:off x="83976" y="2319367"/>
            <a:ext cx="9060022" cy="3016210"/>
          </a:xfrm>
          <a:prstGeom prst="rect">
            <a:avLst/>
          </a:prstGeom>
        </p:spPr>
        <p:txBody>
          <a:bodyPr wrap="square">
            <a:spAutoFit/>
          </a:bodyPr>
          <a:lstStyle/>
          <a:p>
            <a:pPr>
              <a:defRPr/>
            </a:pPr>
            <a:r>
              <a:rPr lang="en-US" sz="2400" dirty="0" smtClean="0"/>
              <a:t>(5) Early </a:t>
            </a:r>
            <a:r>
              <a:rPr lang="en-US" sz="2400" dirty="0"/>
              <a:t>Childhood Special Education (age 3 through 5) and School Age (age 5 through 21); "Deaf or hard of hearing" means an impairment in hearing, whether permanent or fluctuating, that is so severe that the child is impaired in processing linguistic information through hearing, with or without amplification, that adversely affects a child's </a:t>
            </a:r>
            <a:r>
              <a:rPr lang="en-US" sz="2400" u="sng" dirty="0">
                <a:solidFill>
                  <a:srgbClr val="FF0000"/>
                </a:solidFill>
              </a:rPr>
              <a:t>developmental progress</a:t>
            </a:r>
            <a:r>
              <a:rPr lang="en-US" sz="2400" u="sng" dirty="0"/>
              <a:t> </a:t>
            </a:r>
            <a:r>
              <a:rPr lang="en-US" sz="2400" dirty="0"/>
              <a:t>(age 3 through 5) or </a:t>
            </a:r>
            <a:r>
              <a:rPr lang="en-US" sz="2400" u="sng" dirty="0">
                <a:solidFill>
                  <a:srgbClr val="FF0000"/>
                </a:solidFill>
              </a:rPr>
              <a:t>educational performance </a:t>
            </a:r>
            <a:r>
              <a:rPr lang="en-US" sz="2400" dirty="0"/>
              <a:t>(age 5 through 21).</a:t>
            </a:r>
          </a:p>
          <a:p>
            <a:pPr>
              <a:defRPr/>
            </a:pPr>
            <a:endParaRPr lang="en-US" sz="2200" b="1" dirty="0" smtClean="0">
              <a:solidFill>
                <a:prstClr val="black"/>
              </a:solidFill>
            </a:endParaRPr>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961526"/>
            <a:ext cx="9143999" cy="1896474"/>
          </a:xfrm>
          <a:prstGeom prst="rect">
            <a:avLst/>
          </a:prstGeom>
        </p:spPr>
      </p:pic>
    </p:spTree>
    <p:extLst>
      <p:ext uri="{BB962C8B-B14F-4D97-AF65-F5344CB8AC3E}">
        <p14:creationId xmlns:p14="http://schemas.microsoft.com/office/powerpoint/2010/main" val="2435273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Comprehensive Evaluation Components #1</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5</a:t>
            </a:fld>
            <a:endParaRPr lang="en-US" dirty="0"/>
          </a:p>
        </p:txBody>
      </p:sp>
      <p:sp>
        <p:nvSpPr>
          <p:cNvPr id="6" name="Rectangle 5"/>
          <p:cNvSpPr/>
          <p:nvPr/>
        </p:nvSpPr>
        <p:spPr>
          <a:xfrm>
            <a:off x="-1" y="2098744"/>
            <a:ext cx="9143997" cy="1964640"/>
          </a:xfrm>
          <a:prstGeom prst="rect">
            <a:avLst/>
          </a:prstGeom>
        </p:spPr>
        <p:txBody>
          <a:bodyPr wrap="square">
            <a:spAutoFit/>
          </a:bodyPr>
          <a:lstStyle/>
          <a:p>
            <a:pPr lvl="0">
              <a:defRPr/>
            </a:pPr>
            <a:r>
              <a:rPr lang="en-US" sz="2400" dirty="0" smtClean="0"/>
              <a:t>(2)(a) or (6)(a) An </a:t>
            </a:r>
            <a:r>
              <a:rPr lang="en-US" sz="2400" dirty="0"/>
              <a:t>audiological assessment given by an audiologist licensed under ORS chapter 681 or by the appropriate authority in another </a:t>
            </a:r>
            <a:r>
              <a:rPr lang="en-US" sz="2400" dirty="0" smtClean="0"/>
              <a:t>state.</a:t>
            </a:r>
          </a:p>
          <a:p>
            <a:pPr marL="342900" lvl="0" indent="-342900">
              <a:spcBef>
                <a:spcPts val="100"/>
              </a:spcBef>
              <a:buFont typeface="Arial" panose="020B0604020202020204" pitchFamily="34" charset="0"/>
              <a:buChar char="•"/>
              <a:defRPr/>
            </a:pPr>
            <a:endParaRPr lang="en-US" sz="2400" dirty="0" smtClean="0"/>
          </a:p>
          <a:p>
            <a:pPr lvl="0">
              <a:spcBef>
                <a:spcPts val="100"/>
              </a:spcBef>
              <a:defRPr/>
            </a:pPr>
            <a:endParaRPr kumimoji="0" lang="en-US" sz="24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010151"/>
            <a:ext cx="9143999" cy="1847849"/>
          </a:xfrm>
          <a:prstGeom prst="rect">
            <a:avLst/>
          </a:prstGeom>
        </p:spPr>
      </p:pic>
    </p:spTree>
    <p:extLst>
      <p:ext uri="{BB962C8B-B14F-4D97-AF65-F5344CB8AC3E}">
        <p14:creationId xmlns:p14="http://schemas.microsoft.com/office/powerpoint/2010/main" val="633077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Comprehensive Evaluation Components #2</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6</a:t>
            </a:fld>
            <a:endParaRPr lang="en-US" dirty="0"/>
          </a:p>
        </p:txBody>
      </p:sp>
      <p:sp>
        <p:nvSpPr>
          <p:cNvPr id="6" name="Rectangle 5"/>
          <p:cNvSpPr/>
          <p:nvPr/>
        </p:nvSpPr>
        <p:spPr>
          <a:xfrm>
            <a:off x="111967" y="2098744"/>
            <a:ext cx="8873413" cy="4624343"/>
          </a:xfrm>
          <a:prstGeom prst="rect">
            <a:avLst/>
          </a:prstGeom>
        </p:spPr>
        <p:txBody>
          <a:bodyPr wrap="square">
            <a:spAutoFit/>
          </a:bodyPr>
          <a:lstStyle/>
          <a:p>
            <a:pPr>
              <a:spcBef>
                <a:spcPts val="100"/>
              </a:spcBef>
              <a:defRPr/>
            </a:pPr>
            <a:r>
              <a:rPr lang="en-US" sz="2000" dirty="0" smtClean="0"/>
              <a:t>(2)(a) or (6)(b) For </a:t>
            </a:r>
            <a:r>
              <a:rPr lang="en-US" sz="2000" dirty="0"/>
              <a:t>conductive hearing loss, a medical examination indicating the hearing loss identified by an audiologist licensed under ORS chapter 681 or by the appropriate authority in another state and determined to be untreatable by</a:t>
            </a:r>
            <a:r>
              <a:rPr lang="en-US" sz="2000" dirty="0" smtClean="0"/>
              <a:t>: </a:t>
            </a:r>
          </a:p>
          <a:p>
            <a:pPr indent="-182880"/>
            <a:r>
              <a:rPr lang="en-US" sz="2000" dirty="0" smtClean="0"/>
              <a:t>(A) A </a:t>
            </a:r>
            <a:r>
              <a:rPr lang="en-US" sz="2000" dirty="0"/>
              <a:t>physician licensed under ORS chapter 677 or by the appropriate authority in another state</a:t>
            </a:r>
            <a:r>
              <a:rPr lang="en-US" sz="2000" dirty="0" smtClean="0"/>
              <a:t>;</a:t>
            </a:r>
          </a:p>
          <a:p>
            <a:pPr indent="-182880"/>
            <a:r>
              <a:rPr lang="en-US" sz="2000" dirty="0" smtClean="0"/>
              <a:t>(</a:t>
            </a:r>
            <a:r>
              <a:rPr lang="en-US" sz="2000" dirty="0"/>
              <a:t>B) A nurse practitioner licensed under ORS 678.375 to 678.390 or by the appropriate authority in another state</a:t>
            </a:r>
            <a:r>
              <a:rPr lang="en-US" sz="2000" dirty="0" smtClean="0"/>
              <a:t>;</a:t>
            </a:r>
          </a:p>
          <a:p>
            <a:pPr indent="-182880"/>
            <a:r>
              <a:rPr lang="en-US" sz="2000" dirty="0" smtClean="0"/>
              <a:t>(</a:t>
            </a:r>
            <a:r>
              <a:rPr lang="en-US" sz="2000" dirty="0"/>
              <a:t>C) A physician assistant licensed under ORS 677.505 to 677.525 or by the appropriate authority in another state; </a:t>
            </a:r>
            <a:r>
              <a:rPr lang="en-US" sz="2000" dirty="0" smtClean="0"/>
              <a:t>or</a:t>
            </a:r>
          </a:p>
          <a:p>
            <a:pPr indent="-182880"/>
            <a:r>
              <a:rPr lang="en-US" sz="2000" dirty="0" smtClean="0"/>
              <a:t>(D</a:t>
            </a:r>
            <a:r>
              <a:rPr lang="en-US" sz="2000" dirty="0"/>
              <a:t>) A naturopathic physician licensed under ORS chapter 685 or by the appropriate authority in another state;</a:t>
            </a:r>
          </a:p>
          <a:p>
            <a:pPr marL="342900" indent="-342900">
              <a:spcBef>
                <a:spcPts val="100"/>
              </a:spcBef>
              <a:buFont typeface="Arial" panose="020B0604020202020204" pitchFamily="34" charset="0"/>
              <a:buChar char="•"/>
              <a:defRPr/>
            </a:pPr>
            <a:endParaRPr lang="en-US" sz="2400" dirty="0"/>
          </a:p>
          <a:p>
            <a:pPr marL="342900" lvl="0" indent="-342900">
              <a:spcBef>
                <a:spcPts val="100"/>
              </a:spcBef>
              <a:buFont typeface="Arial" panose="020B0604020202020204" pitchFamily="34" charset="0"/>
              <a:buChar char="•"/>
              <a:defRPr/>
            </a:pPr>
            <a:endParaRPr lang="en-US" sz="2400" dirty="0" smtClean="0"/>
          </a:p>
          <a:p>
            <a:pPr lvl="0">
              <a:spcBef>
                <a:spcPts val="100"/>
              </a:spcBef>
              <a:defRPr/>
            </a:pPr>
            <a:endParaRPr kumimoji="0" lang="en-US" sz="2400" b="0" i="0" u="none" strike="noStrike" kern="1200" cap="none" spc="0" normalizeH="0" baseline="0" noProof="0" dirty="0">
              <a:ln>
                <a:noFill/>
              </a:ln>
              <a:solidFill>
                <a:prstClr val="black"/>
              </a:solidFill>
              <a:effectLst/>
              <a:uLnTx/>
              <a:uFillTx/>
              <a:latin typeface="Calibri"/>
            </a:endParaRPr>
          </a:p>
        </p:txBody>
      </p:sp>
      <p:pic>
        <p:nvPicPr>
          <p:cNvPr id="8" name="Picture 7"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719664"/>
            <a:ext cx="9143999" cy="1138335"/>
          </a:xfrm>
          <a:prstGeom prst="rect">
            <a:avLst/>
          </a:prstGeom>
        </p:spPr>
      </p:pic>
    </p:spTree>
    <p:extLst>
      <p:ext uri="{BB962C8B-B14F-4D97-AF65-F5344CB8AC3E}">
        <p14:creationId xmlns:p14="http://schemas.microsoft.com/office/powerpoint/2010/main" val="1867840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Comprehensive Evaluation Components #3</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7</a:t>
            </a:fld>
            <a:endParaRPr lang="en-US" dirty="0"/>
          </a:p>
        </p:txBody>
      </p:sp>
      <p:sp>
        <p:nvSpPr>
          <p:cNvPr id="6" name="Rectangle 5"/>
          <p:cNvSpPr/>
          <p:nvPr/>
        </p:nvSpPr>
        <p:spPr>
          <a:xfrm>
            <a:off x="-1" y="2098744"/>
            <a:ext cx="9143997" cy="2333972"/>
          </a:xfrm>
          <a:prstGeom prst="rect">
            <a:avLst/>
          </a:prstGeom>
        </p:spPr>
        <p:txBody>
          <a:bodyPr wrap="square">
            <a:spAutoFit/>
          </a:bodyPr>
          <a:lstStyle/>
          <a:p>
            <a:pPr>
              <a:spcBef>
                <a:spcPts val="100"/>
              </a:spcBef>
              <a:defRPr/>
            </a:pPr>
            <a:r>
              <a:rPr lang="en-US" sz="2400" dirty="0" smtClean="0"/>
              <a:t>(2)(c) or (6)(c) For </a:t>
            </a:r>
            <a:r>
              <a:rPr lang="en-US" sz="2400" dirty="0"/>
              <a:t>sensorineural hearing loss, documentation indicating the hearing loss identified by an audiologist licensed by an appropriate state authority under ORS chapter 681 or by the appropriate authority in another state is determined to be sensorineural; and</a:t>
            </a:r>
          </a:p>
          <a:p>
            <a:pPr lvl="0">
              <a:defRPr/>
            </a:pPr>
            <a:endParaRPr lang="en-US" sz="2400" dirty="0" smtClean="0"/>
          </a:p>
          <a:p>
            <a:pPr lvl="0">
              <a:spcBef>
                <a:spcPts val="100"/>
              </a:spcBef>
              <a:defRPr/>
            </a:pPr>
            <a:endParaRPr kumimoji="0" lang="en-US" sz="24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010151"/>
            <a:ext cx="9143999" cy="1847849"/>
          </a:xfrm>
          <a:prstGeom prst="rect">
            <a:avLst/>
          </a:prstGeom>
        </p:spPr>
      </p:pic>
    </p:spTree>
    <p:extLst>
      <p:ext uri="{BB962C8B-B14F-4D97-AF65-F5344CB8AC3E}">
        <p14:creationId xmlns:p14="http://schemas.microsoft.com/office/powerpoint/2010/main" val="1240089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a:bodyPr>
          <a:lstStyle/>
          <a:p>
            <a:pPr lvl="0" algn="ctr">
              <a:defRPr/>
            </a:pPr>
            <a:r>
              <a:rPr lang="en-US" altLang="en-US" dirty="0">
                <a:solidFill>
                  <a:prstClr val="white"/>
                </a:solidFill>
              </a:rPr>
              <a:t>Comprehensive Evaluation Components </a:t>
            </a:r>
            <a:r>
              <a:rPr lang="en-US" altLang="en-US" dirty="0" smtClean="0">
                <a:solidFill>
                  <a:prstClr val="white"/>
                </a:solidFill>
              </a:rPr>
              <a:t>#</a:t>
            </a:r>
            <a:r>
              <a:rPr lang="en-US" altLang="en-US" dirty="0">
                <a:solidFill>
                  <a:prstClr val="white"/>
                </a:solidFill>
              </a:rPr>
              <a:t>4</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8</a:t>
            </a:fld>
            <a:endParaRPr lang="en-US" dirty="0"/>
          </a:p>
        </p:txBody>
      </p:sp>
      <p:sp>
        <p:nvSpPr>
          <p:cNvPr id="5" name="Rectangle 4"/>
          <p:cNvSpPr/>
          <p:nvPr/>
        </p:nvSpPr>
        <p:spPr>
          <a:xfrm>
            <a:off x="74647" y="2263384"/>
            <a:ext cx="9069353" cy="3508653"/>
          </a:xfrm>
          <a:prstGeom prst="rect">
            <a:avLst/>
          </a:prstGeom>
        </p:spPr>
        <p:txBody>
          <a:bodyPr wrap="square">
            <a:spAutoFit/>
          </a:bodyPr>
          <a:lstStyle/>
          <a:p>
            <a:r>
              <a:rPr lang="en-US" sz="2000" dirty="0"/>
              <a:t>(2)(d) Any additional evaluations or assessments necessary to identify the infant or toddler’s needs</a:t>
            </a:r>
            <a:r>
              <a:rPr lang="en-US" sz="2000" dirty="0" smtClean="0"/>
              <a:t>.</a:t>
            </a:r>
          </a:p>
          <a:p>
            <a:endParaRPr lang="en-US" sz="2000" dirty="0"/>
          </a:p>
          <a:p>
            <a:r>
              <a:rPr lang="en-US" sz="2000" dirty="0" smtClean="0"/>
              <a:t>(6)(d) Other: </a:t>
            </a:r>
          </a:p>
          <a:p>
            <a:r>
              <a:rPr lang="en-US" sz="2000" dirty="0" smtClean="0"/>
              <a:t>(A) Any </a:t>
            </a:r>
            <a:r>
              <a:rPr lang="en-US" sz="2000" dirty="0"/>
              <a:t>additional assessments necessary to determine the impact of the </a:t>
            </a:r>
            <a:r>
              <a:rPr lang="en-US" sz="2000" dirty="0" smtClean="0"/>
              <a:t>suspected disability</a:t>
            </a:r>
            <a:r>
              <a:rPr lang="en-US" sz="2000" dirty="0"/>
              <a:t>:</a:t>
            </a:r>
          </a:p>
          <a:p>
            <a:r>
              <a:rPr lang="en-US" sz="2000" dirty="0" smtClean="0"/>
              <a:t>(i) On </a:t>
            </a:r>
            <a:r>
              <a:rPr lang="en-US" sz="2000" dirty="0"/>
              <a:t>the child's developmental progress for a preschool </a:t>
            </a:r>
            <a:r>
              <a:rPr lang="en-US" sz="2000" dirty="0" smtClean="0"/>
              <a:t>child(age 3-5</a:t>
            </a:r>
            <a:r>
              <a:rPr lang="en-US" sz="2000" dirty="0"/>
              <a:t>); </a:t>
            </a:r>
            <a:r>
              <a:rPr lang="en-US" sz="2000" dirty="0" smtClean="0"/>
              <a:t>or</a:t>
            </a:r>
          </a:p>
          <a:p>
            <a:r>
              <a:rPr lang="en-US" sz="2000" dirty="0" smtClean="0"/>
              <a:t>(ii) On </a:t>
            </a:r>
            <a:r>
              <a:rPr lang="en-US" sz="2000" dirty="0"/>
              <a:t>the child's educational performance for a school-age </a:t>
            </a:r>
            <a:r>
              <a:rPr lang="en-US" sz="2000" dirty="0" smtClean="0"/>
              <a:t>child (age 5-21</a:t>
            </a:r>
            <a:r>
              <a:rPr lang="en-US" sz="2000" dirty="0"/>
              <a:t>); </a:t>
            </a:r>
            <a:r>
              <a:rPr lang="en-US" sz="2000" dirty="0" smtClean="0"/>
              <a:t>and</a:t>
            </a:r>
          </a:p>
          <a:p>
            <a:r>
              <a:rPr lang="en-US" sz="2000" dirty="0" smtClean="0"/>
              <a:t>(B) Any </a:t>
            </a:r>
            <a:r>
              <a:rPr lang="en-US" sz="2000" dirty="0"/>
              <a:t>additional evaluations or assessments necessary to identify the child's developmental or educational needs.</a:t>
            </a:r>
          </a:p>
          <a:p>
            <a:pPr marL="342900" indent="-342900">
              <a:buFont typeface="Arial" panose="020B0604020202020204" pitchFamily="34" charset="0"/>
              <a:buChar char="•"/>
              <a:defRPr/>
            </a:pPr>
            <a:endParaRPr lang="en-US" sz="2200" dirty="0">
              <a:solidFill>
                <a:prstClr val="black"/>
              </a:solidFill>
            </a:endParaRPr>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346440"/>
            <a:ext cx="9143999" cy="1511559"/>
          </a:xfrm>
          <a:prstGeom prst="rect">
            <a:avLst/>
          </a:prstGeom>
        </p:spPr>
      </p:pic>
    </p:spTree>
    <p:extLst>
      <p:ext uri="{BB962C8B-B14F-4D97-AF65-F5344CB8AC3E}">
        <p14:creationId xmlns:p14="http://schemas.microsoft.com/office/powerpoint/2010/main" val="1811076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normAutofit/>
          </a:bodyPr>
          <a:lstStyle/>
          <a:p>
            <a:pPr lvl="0" algn="ctr">
              <a:defRPr/>
            </a:pPr>
            <a:r>
              <a:rPr lang="en-US" altLang="en-US" dirty="0" smtClean="0">
                <a:solidFill>
                  <a:prstClr val="white"/>
                </a:solidFill>
                <a:ea typeface="+mn-ea"/>
                <a:cs typeface="+mn-cs"/>
              </a:rPr>
              <a:t>Early Intervention D/HH Criteria</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9</a:t>
            </a:fld>
            <a:endParaRPr lang="en-US" dirty="0"/>
          </a:p>
        </p:txBody>
      </p:sp>
      <p:sp>
        <p:nvSpPr>
          <p:cNvPr id="5" name="Rectangle 4"/>
          <p:cNvSpPr/>
          <p:nvPr/>
        </p:nvSpPr>
        <p:spPr>
          <a:xfrm>
            <a:off x="83976" y="2300706"/>
            <a:ext cx="8948057" cy="3046988"/>
          </a:xfrm>
          <a:prstGeom prst="rect">
            <a:avLst/>
          </a:prstGeom>
        </p:spPr>
        <p:txBody>
          <a:bodyPr wrap="square">
            <a:spAutoFit/>
          </a:bodyPr>
          <a:lstStyle/>
          <a:p>
            <a:r>
              <a:rPr lang="en-US" sz="2400" dirty="0" smtClean="0"/>
              <a:t>(3)(a)The infant or toddler </a:t>
            </a:r>
            <a:r>
              <a:rPr lang="en-US" sz="2400" dirty="0"/>
              <a:t>must have hearing thresholds in at least one ear of 25 dBHL or greater at two or more consecutive frequencies at 500 HZ, 1000 HZ, 2000 HZ, 4000 HZ, 6000 HZ and 8000 HZ; </a:t>
            </a:r>
            <a:r>
              <a:rPr lang="en-US" sz="2400" dirty="0" smtClean="0"/>
              <a:t>or</a:t>
            </a:r>
          </a:p>
          <a:p>
            <a:pPr marL="342900" indent="-342900">
              <a:buAutoNum type="alphaLcParenBoth"/>
            </a:pPr>
            <a:endParaRPr lang="en-US" sz="2400" dirty="0"/>
          </a:p>
          <a:p>
            <a:r>
              <a:rPr lang="en-US" sz="2400" dirty="0" smtClean="0"/>
              <a:t>(3)(b) The </a:t>
            </a:r>
            <a:r>
              <a:rPr lang="en-US" sz="2400" dirty="0"/>
              <a:t>hearing loss is due to auditory neuropathy spectrum disorder (ANSD) or aural microtia/atresia, as determined by</a:t>
            </a:r>
            <a:r>
              <a:rPr lang="en-US" sz="2400" dirty="0" smtClean="0"/>
              <a:t>:…an audiological assessment… a physician… a nurse practitioner… a physician assistant…. or naturopathic physician.</a:t>
            </a:r>
            <a:endParaRPr lang="en-US" sz="2400" dirty="0"/>
          </a:p>
        </p:txBody>
      </p:sp>
      <p:pic>
        <p:nvPicPr>
          <p:cNvPr id="8" name="Picture 7" descr="&quot;&qu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347694"/>
            <a:ext cx="9143999" cy="1510306"/>
          </a:xfrm>
          <a:prstGeom prst="rect">
            <a:avLst/>
          </a:prstGeom>
        </p:spPr>
      </p:pic>
    </p:spTree>
    <p:extLst>
      <p:ext uri="{BB962C8B-B14F-4D97-AF65-F5344CB8AC3E}">
        <p14:creationId xmlns:p14="http://schemas.microsoft.com/office/powerpoint/2010/main" val="2245432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7837AEFF-8D99-48F0-9B65-23E66CA0866F}"/>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48356ACA9CD4BB0043AA057874EAD" ma:contentTypeVersion="6" ma:contentTypeDescription="Create a new document." ma:contentTypeScope="" ma:versionID="4f6e748710defe9f9d070b485924ac07">
  <xsd:schema xmlns:xsd="http://www.w3.org/2001/XMLSchema" xmlns:xs="http://www.w3.org/2001/XMLSchema" xmlns:p="http://schemas.microsoft.com/office/2006/metadata/properties" xmlns:ns1="http://schemas.microsoft.com/sharepoint/v3" xmlns:ns2="de2b7803-0b26-4233-81d9-40a48cb1f31e" targetNamespace="http://schemas.microsoft.com/office/2006/metadata/properties" ma:root="true" ma:fieldsID="8c545eb96138a96ab6cf020158f9fedc" ns1:_="" ns2:_="">
    <xsd:import namespace="http://schemas.microsoft.com/sharepoint/v3"/>
    <xsd:import namespace="de2b7803-0b26-4233-81d9-40a48cb1f31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2b7803-0b26-4233-81d9-40a48cb1f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de2b7803-0b26-4233-81d9-40a48cb1f31e">New</Priority>
    <Remediation_x0020_Date xmlns="de2b7803-0b26-4233-81d9-40a48cb1f31e">2020-09-08T20:42:16+00:00</Remediation_x0020_Date>
    <Estimated_x0020_Creation_x0020_Date xmlns="de2b7803-0b26-4233-81d9-40a48cb1f31e"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7F2E31-3704-493B-A2E9-7B1E7B62765E}"/>
</file>

<file path=customXml/itemProps2.xml><?xml version="1.0" encoding="utf-8"?>
<ds:datastoreItem xmlns:ds="http://schemas.openxmlformats.org/officeDocument/2006/customXml" ds:itemID="{7536FAB6-50FD-43C2-BA8A-939485F412C1}"/>
</file>

<file path=customXml/itemProps3.xml><?xml version="1.0" encoding="utf-8"?>
<ds:datastoreItem xmlns:ds="http://schemas.openxmlformats.org/officeDocument/2006/customXml" ds:itemID="{E96B7400-7A32-4BA8-A434-28FFCCE5F869}"/>
</file>

<file path=docProps/app.xml><?xml version="1.0" encoding="utf-8"?>
<Properties xmlns="http://schemas.openxmlformats.org/officeDocument/2006/extended-properties" xmlns:vt="http://schemas.openxmlformats.org/officeDocument/2006/docPropsVTypes">
  <Template>ODE Powerpoint Template March 2019</Template>
  <TotalTime>0</TotalTime>
  <Words>1318</Words>
  <Application>Microsoft Office PowerPoint</Application>
  <PresentationFormat>On-screen Show (4:3)</PresentationFormat>
  <Paragraphs>134</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Times New Roman</vt:lpstr>
      <vt:lpstr>ODE_Powerpoint - pattern background</vt:lpstr>
      <vt:lpstr>ODE_Powerpoint</vt:lpstr>
      <vt:lpstr>Deaf or Hard of Hearing:  What You Need to Know to Implement the Revised OAR 581-015-2150  </vt:lpstr>
      <vt:lpstr>OAR 581-015-2150 Deaf or Hard of Hearing revised in March 2020</vt:lpstr>
      <vt:lpstr>Early Intervention Definition </vt:lpstr>
      <vt:lpstr>ECSE &amp; SASE Definition</vt:lpstr>
      <vt:lpstr>Comprehensive Evaluation Components #1 </vt:lpstr>
      <vt:lpstr>Comprehensive Evaluation Components #2 </vt:lpstr>
      <vt:lpstr>Comprehensive Evaluation Components #3 </vt:lpstr>
      <vt:lpstr>Comprehensive Evaluation Components #4</vt:lpstr>
      <vt:lpstr>Early Intervention D/HH Criteria</vt:lpstr>
      <vt:lpstr>ECSE &amp; SASE Old D/HH Criteria</vt:lpstr>
      <vt:lpstr>ECSE &amp; SASE New D/HH Criteria</vt:lpstr>
      <vt:lpstr>EI Eligibility Team Must Determine </vt:lpstr>
      <vt:lpstr>ECSE &amp; SASE Eligibility Team Must Determine </vt:lpstr>
      <vt:lpstr>New Deaf or Hard of Hearing Eligibility forms</vt:lpstr>
      <vt:lpstr>Early Intervention Demographics </vt:lpstr>
      <vt:lpstr>ECSE &amp; SASE Demographics </vt:lpstr>
      <vt:lpstr>ECSE &amp; SASE Definition</vt:lpstr>
      <vt:lpstr>Evaluation Process Documented </vt:lpstr>
      <vt:lpstr>Evaluation Components Documented</vt:lpstr>
      <vt:lpstr>Evaluation Components Documented </vt:lpstr>
      <vt:lpstr>Early Intervention Eligibility Team Determinations</vt:lpstr>
      <vt:lpstr>ECSE &amp; SASE Eligibility Team Determinations</vt:lpstr>
      <vt:lpstr>Early Intervention Team Agrees</vt:lpstr>
      <vt:lpstr>ECSE &amp; SASE Team Agrees</vt:lpstr>
      <vt:lpstr>ECSE &amp; SASE Evaluation Report and  Procedural Safe Guard Documentation</vt:lpstr>
      <vt:lpstr>Sample Eligibility Forms</vt:lpstr>
      <vt:lpstr>Resources…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D-HH What You Need to Know to Implement Revised OAR 581-015-2150</dc:title>
  <dc:creator/>
  <cp:lastModifiedBy/>
  <cp:revision>1</cp:revision>
  <dcterms:created xsi:type="dcterms:W3CDTF">2020-08-28T16:54:23Z</dcterms:created>
  <dcterms:modified xsi:type="dcterms:W3CDTF">2020-09-08T18:21:21Z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0x010100D7648356ACA9CD4BB0043AA057874EAD</vt:lpwstr>
  </property>
</Properties>
</file>