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8.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20.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s/slide22.xml" ContentType="application/vnd.openxmlformats-officedocument.presentationml.slide+xml"/>
  <Override PartName="/ppt/slides/slide28.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notesSlides/notesSlide34.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slideMasters/slideMaster2.xml" ContentType="application/vnd.openxmlformats-officedocument.presentationml.slideMaster+xml"/>
  <Override PartName="/ppt/notesSlides/notesSlide24.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23.xml" ContentType="application/vnd.openxmlformats-officedocument.presentationml.slideLayout+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10" r:id="rId2"/>
  </p:sldMasterIdLst>
  <p:notesMasterIdLst>
    <p:notesMasterId r:id="rId3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979" autoAdjust="0"/>
  </p:normalViewPr>
  <p:slideViewPr>
    <p:cSldViewPr snapToGrid="0">
      <p:cViewPr varScale="1">
        <p:scale>
          <a:sx n="65" d="100"/>
          <a:sy n="65" d="100"/>
        </p:scale>
        <p:origin x="448" y="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6E269B5-A450-40E7-A292-22517D9C251B}" type="datetimeFigureOut">
              <a:rPr lang="en-US" smtClean="0"/>
              <a:t>7/1/2020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2B63952-BBA8-4838-A0CF-80F9272645AB}" type="slidenum">
              <a:rPr lang="en-US" smtClean="0"/>
              <a:t>‹#›</a:t>
            </a:fld>
            <a:endParaRPr lang="en-US"/>
          </a:p>
        </p:txBody>
      </p:sp>
    </p:spTree>
    <p:extLst>
      <p:ext uri="{BB962C8B-B14F-4D97-AF65-F5344CB8AC3E}">
        <p14:creationId xmlns:p14="http://schemas.microsoft.com/office/powerpoint/2010/main" val="411545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8a55b92bd0_13_41: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g8a55b92bd0_13_41: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6274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8a55b92bd0_13_108: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8a55b92bd0_13_108: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61" name="Google Shape;161;g8a55b92bd0_13_108: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47553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8a55b92bd0_8_38: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8a55b92bd0_8_38: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71" name="Google Shape;171;g8a55b92bd0_8_38: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49332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8a55b92bd0_13_123: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8a55b92bd0_13_123: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80" name="Google Shape;180;g8a55b92bd0_13_123: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3144554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8a55b92bd0_13_129: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8a55b92bd0_13_129: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87" name="Google Shape;187;g8a55b92bd0_13_129: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2376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8a55b92bd0_13_141: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8a55b92bd0_13_141: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95" name="Google Shape;195;g8a55b92bd0_13_141: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559106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8a55b92bd0_13_161: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8a55b92bd0_13_161: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02" name="Google Shape;202;g8a55b92bd0_13_161: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2305198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a55b92bd0_13_167: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8a55b92bd0_13_167: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09" name="Google Shape;209;g8a55b92bd0_13_167: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4489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8a55b92bd0_13_179: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8a55b92bd0_13_179: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16" name="Google Shape;216;g8a55b92bd0_13_179: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1964778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8a55b92bd0_8_8: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8a55b92bd0_8_8: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23" name="Google Shape;223;g8a55b92bd0_8_8: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48111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8a55b92bd0_13_185: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8a55b92bd0_13_185: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31" name="Google Shape;231;g8a55b92bd0_13_185: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3087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21bfbc4de_0_9: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g821bfbc4de_0_9: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04" name="Google Shape;104;g821bfbc4de_0_9: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extLst>
      <p:ext uri="{BB962C8B-B14F-4D97-AF65-F5344CB8AC3E}">
        <p14:creationId xmlns:p14="http://schemas.microsoft.com/office/powerpoint/2010/main" val="4183703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8a55b93892_0_34: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8a55b93892_0_34: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38" name="Google Shape;238;g8a55b93892_0_34: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extLst>
      <p:ext uri="{BB962C8B-B14F-4D97-AF65-F5344CB8AC3E}">
        <p14:creationId xmlns:p14="http://schemas.microsoft.com/office/powerpoint/2010/main" val="3357762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8a55b92bd0_13_197: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8a55b92bd0_13_197: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44" name="Google Shape;244;g8a55b92bd0_13_197: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3176847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8a55b92bd0_13_203: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8a55b92bd0_13_203: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51" name="Google Shape;251;g8a55b92bd0_13_203: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9877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8a55b92bd0_13_215: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8a55b92bd0_13_215: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58" name="Google Shape;258;g8a55b92bd0_13_215: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3882680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8a55b92bd0_13_233: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8a55b92bd0_13_233: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65" name="Google Shape;265;g8a55b92bd0_13_233: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251643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8a55b92bd0_13_239: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8a55b92bd0_13_239: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72" name="Google Shape;272;g8a55b92bd0_13_239: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0085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8a55b92bd0_8_46: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g8a55b92bd0_8_46: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79" name="Google Shape;279;g8a55b92bd0_8_46: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8923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8a55b92bd0_8_23: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8a55b92bd0_8_23: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86" name="Google Shape;286;g8a55b92bd0_8_23: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14729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8a55b92bd0_8_52: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8a55b92bd0_8_52: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94" name="Google Shape;294;g8a55b92bd0_8_52: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835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a55b93892_0_0: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a55b93892_0_0: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01" name="Google Shape;301;g8a55b93892_0_0: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Tree>
    <p:extLst>
      <p:ext uri="{BB962C8B-B14F-4D97-AF65-F5344CB8AC3E}">
        <p14:creationId xmlns:p14="http://schemas.microsoft.com/office/powerpoint/2010/main" val="1589941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821bfbc4de_0_3: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821bfbc4de_0_3: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11" name="Google Shape;111;g821bfbc4de_0_3: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extLst>
      <p:ext uri="{BB962C8B-B14F-4D97-AF65-F5344CB8AC3E}">
        <p14:creationId xmlns:p14="http://schemas.microsoft.com/office/powerpoint/2010/main" val="31807162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821bc076db_0_4: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g821bc076db_0_4: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07" name="Google Shape;307;g821bc076db_0_4: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77134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821bc076db_0_91: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821bc076db_0_91: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17" name="Google Shape;317;g821bc076db_0_91: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spTree>
    <p:extLst>
      <p:ext uri="{BB962C8B-B14F-4D97-AF65-F5344CB8AC3E}">
        <p14:creationId xmlns:p14="http://schemas.microsoft.com/office/powerpoint/2010/main" val="15808467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821bc076db_0_0: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821bc076db_0_0: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25" name="Google Shape;325;g821bc076db_0_0: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32</a:t>
            </a:fld>
            <a:endParaRPr/>
          </a:p>
        </p:txBody>
      </p:sp>
    </p:spTree>
    <p:extLst>
      <p:ext uri="{BB962C8B-B14F-4D97-AF65-F5344CB8AC3E}">
        <p14:creationId xmlns:p14="http://schemas.microsoft.com/office/powerpoint/2010/main" val="19108823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821bc076db_1_1: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821bc076db_1_1: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31" name="Google Shape;331;g821bc076db_1_1: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Tree>
    <p:extLst>
      <p:ext uri="{BB962C8B-B14F-4D97-AF65-F5344CB8AC3E}">
        <p14:creationId xmlns:p14="http://schemas.microsoft.com/office/powerpoint/2010/main" val="35829816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821bfbc4de_0_90: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821bfbc4de_0_90: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37" name="Google Shape;337;g821bfbc4de_0_90: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34</a:t>
            </a:fld>
            <a:endParaRPr/>
          </a:p>
        </p:txBody>
      </p:sp>
    </p:spTree>
    <p:extLst>
      <p:ext uri="{BB962C8B-B14F-4D97-AF65-F5344CB8AC3E}">
        <p14:creationId xmlns:p14="http://schemas.microsoft.com/office/powerpoint/2010/main" val="1638636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821bfbc4de_0_16: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821bfbc4de_0_16: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18" name="Google Shape;118;g821bfbc4de_0_16: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extLst>
      <p:ext uri="{BB962C8B-B14F-4D97-AF65-F5344CB8AC3E}">
        <p14:creationId xmlns:p14="http://schemas.microsoft.com/office/powerpoint/2010/main" val="3235593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a55b92bd0_8_15: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g8a55b92bd0_8_15: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25" name="Google Shape;125;g8a55b92bd0_8_15: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8470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8a55b93892_0_18: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g8a55b93892_0_18: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33" name="Google Shape;133;g8a55b93892_0_18: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843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93915c334_35_44: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g893915c334_35_44: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40" name="Google Shape;140;g893915c334_35_44: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extLst>
      <p:ext uri="{BB962C8B-B14F-4D97-AF65-F5344CB8AC3E}">
        <p14:creationId xmlns:p14="http://schemas.microsoft.com/office/powerpoint/2010/main" val="2278666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8a55b93892_0_25: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8a55b93892_0_25: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47" name="Google Shape;147;g8a55b93892_0_25: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1178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8a55b92bd0_13_102: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8a55b92bd0_13_102: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54" name="Google Shape;154;g8a55b92bd0_13_102: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extLst>
      <p:ext uri="{BB962C8B-B14F-4D97-AF65-F5344CB8AC3E}">
        <p14:creationId xmlns:p14="http://schemas.microsoft.com/office/powerpoint/2010/main" val="10354252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only">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12" name="Picture 11"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13" name="Picture 12"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pic>
        <p:nvPicPr>
          <p:cNvPr id="9" name="Picture 8" descr="Decorative blue swoosh"/>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
        <p:nvSpPr>
          <p:cNvPr id="7"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6848146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03180133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2240080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2_Blank" type="blank">
  <p:cSld name="4_Blank">
    <p:bg>
      <p:bgPr>
        <a:blipFill>
          <a:blip r:embed="rId2">
            <a:alphaModFix/>
          </a:blip>
          <a:stretch>
            <a:fillRect/>
          </a:stretch>
        </a:blipFill>
        <a:effectLst/>
      </p:bgPr>
    </p:bg>
    <p:spTree>
      <p:nvGrpSpPr>
        <p:cNvPr id="1" name="Shape 59"/>
        <p:cNvGrpSpPr/>
        <p:nvPr/>
      </p:nvGrpSpPr>
      <p:grpSpPr>
        <a:xfrm>
          <a:off x="0" y="0"/>
          <a:ext cx="0" cy="0"/>
          <a:chOff x="0" y="0"/>
          <a:chExt cx="0" cy="0"/>
        </a:xfrm>
      </p:grpSpPr>
      <p:pic>
        <p:nvPicPr>
          <p:cNvPr id="60" name="Google Shape;60;p10"/>
          <p:cNvPicPr preferRelativeResize="0"/>
          <p:nvPr/>
        </p:nvPicPr>
        <p:blipFill rotWithShape="1">
          <a:blip r:embed="rId3">
            <a:alphaModFix/>
          </a:blip>
          <a:srcRect/>
          <a:stretch/>
        </p:blipFill>
        <p:spPr>
          <a:xfrm>
            <a:off x="-1" y="111581"/>
            <a:ext cx="1714500" cy="669486"/>
          </a:xfrm>
          <a:prstGeom prst="rect">
            <a:avLst/>
          </a:prstGeom>
          <a:noFill/>
          <a:ln>
            <a:noFill/>
          </a:ln>
        </p:spPr>
      </p:pic>
      <p:pic>
        <p:nvPicPr>
          <p:cNvPr id="61" name="Google Shape;61;p10"/>
          <p:cNvPicPr preferRelativeResize="0"/>
          <p:nvPr/>
        </p:nvPicPr>
        <p:blipFill rotWithShape="1">
          <a:blip r:embed="rId3">
            <a:alphaModFix/>
          </a:blip>
          <a:srcRect/>
          <a:stretch/>
        </p:blipFill>
        <p:spPr>
          <a:xfrm>
            <a:off x="-1" y="111581"/>
            <a:ext cx="1714500" cy="669486"/>
          </a:xfrm>
          <a:prstGeom prst="rect">
            <a:avLst/>
          </a:prstGeom>
          <a:noFill/>
          <a:ln>
            <a:noFill/>
          </a:ln>
        </p:spPr>
      </p:pic>
      <p:pic>
        <p:nvPicPr>
          <p:cNvPr id="62" name="Google Shape;62;p10"/>
          <p:cNvPicPr preferRelativeResize="0"/>
          <p:nvPr/>
        </p:nvPicPr>
        <p:blipFill rotWithShape="1">
          <a:blip r:embed="rId3">
            <a:alphaModFix/>
          </a:blip>
          <a:srcRect/>
          <a:stretch/>
        </p:blipFill>
        <p:spPr>
          <a:xfrm>
            <a:off x="-1" y="111581"/>
            <a:ext cx="1714500" cy="669486"/>
          </a:xfrm>
          <a:prstGeom prst="rect">
            <a:avLst/>
          </a:prstGeom>
          <a:noFill/>
          <a:ln>
            <a:noFill/>
          </a:ln>
        </p:spPr>
      </p:pic>
      <p:sp>
        <p:nvSpPr>
          <p:cNvPr id="63" name="Google Shape;63;p10"/>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80129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no pattern_Logo only">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13" name="Picture 12"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pic>
        <p:nvPicPr>
          <p:cNvPr id="9" name="Picture 8" descr="Decorative blue swoosh"/>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
        <p:nvSpPr>
          <p:cNvPr id="7"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56234503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no pattern_Blank">
    <p:bg>
      <p:bgPr>
        <a:solidFill>
          <a:schemeClr val="bg1"/>
        </a:solidFill>
        <a:effectLst/>
      </p:bgPr>
    </p:bg>
    <p:spTree>
      <p:nvGrpSpPr>
        <p:cNvPr id="1" name=""/>
        <p:cNvGrpSpPr/>
        <p:nvPr/>
      </p:nvGrpSpPr>
      <p:grpSpPr>
        <a:xfrm>
          <a:off x="0" y="0"/>
          <a:ext cx="0" cy="0"/>
          <a:chOff x="0" y="0"/>
          <a:chExt cx="0" cy="0"/>
        </a:xfrm>
      </p:grpSpPr>
      <p:sp>
        <p:nvSpPr>
          <p:cNvPr id="8" name="Title 1"/>
          <p:cNvSpPr txBox="1">
            <a:spLocks/>
          </p:cNvSpPr>
          <p:nvPr userDrawn="1"/>
        </p:nvSpPr>
        <p:spPr>
          <a:xfrm>
            <a:off x="0" y="1034505"/>
            <a:ext cx="9144000" cy="949744"/>
          </a:xfrm>
          <a:prstGeom prst="rect">
            <a:avLst/>
          </a:prstGeom>
          <a:solidFill>
            <a:schemeClr val="accent1"/>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US" altLang="en-US" sz="1600" b="1" i="0" u="none" strike="noStrike" kern="1200" cap="none" spc="0" normalizeH="0" baseline="0" noProof="0" dirty="0" smtClean="0">
              <a:ln>
                <a:noFill/>
              </a:ln>
              <a:solidFill>
                <a:prstClr val="white"/>
              </a:solidFill>
              <a:effectLst/>
              <a:uLnTx/>
              <a:uFillTx/>
              <a:latin typeface="Calibri"/>
              <a:ea typeface="+mj-ea"/>
              <a:cs typeface="+mj-cs"/>
            </a:endParaRPr>
          </a:p>
        </p:txBody>
      </p:sp>
      <p:sp>
        <p:nvSpPr>
          <p:cNvPr id="5" name="Title 1"/>
          <p:cNvSpPr>
            <a:spLocks noGrp="1"/>
          </p:cNvSpPr>
          <p:nvPr>
            <p:ph type="title" hasCustomPrompt="1"/>
          </p:nvPr>
        </p:nvSpPr>
        <p:spPr>
          <a:xfrm>
            <a:off x="0" y="1028295"/>
            <a:ext cx="7152434" cy="1013398"/>
          </a:xfrm>
        </p:spPr>
        <p:txBody>
          <a:bodyPr>
            <a:normAutofit/>
          </a:bodyPr>
          <a:lstStyle>
            <a:lvl1pPr algn="l">
              <a:defRPr sz="3600">
                <a:solidFill>
                  <a:schemeClr val="bg1"/>
                </a:solidFill>
              </a:defRPr>
            </a:lvl1pPr>
          </a:lstStyle>
          <a:p>
            <a:r>
              <a:rPr lang="en-US" dirty="0" smtClean="0"/>
              <a:t>CLICK TO EDIT MASTER TITLE STYLE</a:t>
            </a:r>
            <a:endParaRPr lang="en-US" dirty="0"/>
          </a:p>
        </p:txBody>
      </p:sp>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
        <p:nvSpPr>
          <p:cNvPr id="9"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63840277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 pattern_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7995395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 pattern_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92024" y="2748246"/>
            <a:ext cx="78867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55423654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 pattern_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55811" y="2558123"/>
            <a:ext cx="38862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44588666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 pattern_Compariso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3"/>
          <p:cNvSpPr>
            <a:spLocks noGrp="1"/>
          </p:cNvSpPr>
          <p:nvPr>
            <p:ph type="sldNum" sz="quarter" idx="10"/>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30106236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o pattern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3153088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0" y="1028295"/>
            <a:ext cx="7152434" cy="1013398"/>
          </a:xfrm>
        </p:spPr>
        <p:txBody>
          <a:bodyPr>
            <a:normAutofit/>
          </a:bodyPr>
          <a:lstStyle>
            <a:lvl1pPr algn="l">
              <a:defRPr sz="3600">
                <a:solidFill>
                  <a:schemeClr val="bg1"/>
                </a:solidFill>
              </a:defRPr>
            </a:lvl1pPr>
          </a:lstStyle>
          <a:p>
            <a:r>
              <a:rPr lang="en-US" dirty="0" smtClean="0"/>
              <a:t>CLICK TO EDIT MASTER TITLE STYLE</a:t>
            </a:r>
            <a:endParaRPr lang="en-US" dirty="0"/>
          </a:p>
        </p:txBody>
      </p:sp>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sp>
        <p:nvSpPr>
          <p:cNvPr id="9" name="Title 1"/>
          <p:cNvSpPr txBox="1">
            <a:spLocks/>
          </p:cNvSpPr>
          <p:nvPr userDrawn="1"/>
        </p:nvSpPr>
        <p:spPr>
          <a:xfrm>
            <a:off x="0" y="1034505"/>
            <a:ext cx="9144000" cy="949744"/>
          </a:xfrm>
          <a:prstGeom prst="rect">
            <a:avLst/>
          </a:prstGeom>
          <a:solidFill>
            <a:schemeClr val="accent1"/>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US" altLang="en-US" sz="1600" b="1" i="0" u="none" strike="noStrike" kern="1200" cap="none" spc="0" normalizeH="0" baseline="0" noProof="0" dirty="0" smtClean="0">
              <a:ln>
                <a:noFill/>
              </a:ln>
              <a:solidFill>
                <a:prstClr val="white"/>
              </a:solidFill>
              <a:effectLst/>
              <a:uLnTx/>
              <a:uFillTx/>
              <a:latin typeface="Calibri"/>
              <a:ea typeface="+mj-ea"/>
              <a:cs typeface="+mj-cs"/>
            </a:endParaRPr>
          </a:p>
        </p:txBody>
      </p:sp>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8"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
        <p:nvSpPr>
          <p:cNvPr id="11"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5750070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no pattern_3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01014779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no pattern_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89284416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 pattern_Content with Captio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14197628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 pattern_Picture with Ca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3017136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9568245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92024" y="2748246"/>
            <a:ext cx="78867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814761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558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4739107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3"/>
          <p:cNvSpPr>
            <a:spLocks noGrp="1"/>
          </p:cNvSpPr>
          <p:nvPr>
            <p:ph type="sldNum" sz="quarter" idx="10"/>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2100816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8"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9321771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8" name="Picture 7"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2380918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5118791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10" name="Picture 9" descr="Decorative geometric pattern"/>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
            <a:ext cx="9144000" cy="6494854"/>
          </a:xfrm>
          <a:prstGeom prst="rect">
            <a:avLst/>
          </a:prstGeom>
          <a:noFill/>
        </p:spPr>
      </p:pic>
      <p:pic>
        <p:nvPicPr>
          <p:cNvPr id="11" name="Picture 10" descr="Decorative blue swoosh"/>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
        <p:nvSpPr>
          <p:cNvPr id="4"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60407740"/>
      </p:ext>
    </p:extLst>
  </p:cSld>
  <p:clrMap bg1="lt1" tx1="dk1" bg2="lt2" tx2="dk2" accent1="accent1" accent2="accent2" accent3="accent3" accent4="accent4" accent5="accent5" accent6="accent6" hlink="hlink" folHlink="folHlink"/>
  <p:sldLayoutIdLst>
    <p:sldLayoutId id="2147483696" r:id="rId1"/>
    <p:sldLayoutId id="2147483721" r:id="rId2"/>
    <p:sldLayoutId id="2147483698" r:id="rId3"/>
    <p:sldLayoutId id="2147483699" r:id="rId4"/>
    <p:sldLayoutId id="2147483701" r:id="rId5"/>
    <p:sldLayoutId id="2147483702" r:id="rId6"/>
    <p:sldLayoutId id="2147483704" r:id="rId7"/>
    <p:sldLayoutId id="2147483709" r:id="rId8"/>
    <p:sldLayoutId id="2147483707" r:id="rId9"/>
    <p:sldLayoutId id="2147483705" r:id="rId10"/>
    <p:sldLayoutId id="2147483706" r:id="rId11"/>
    <p:sldLayoutId id="2147483723" r:id="rId12"/>
  </p:sldLayoutIdLst>
  <p:timing>
    <p:tnLst>
      <p:par>
        <p:cTn id="1" dur="indefinite" restart="never" nodeType="tmRoot"/>
      </p:par>
    </p:tnLst>
  </p:timing>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11" name="Picture 10" descr="Decorative blue swoosh"/>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
        <p:nvSpPr>
          <p:cNvPr id="10"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991520618"/>
      </p:ext>
    </p:extLst>
  </p:cSld>
  <p:clrMap bg1="lt1" tx1="dk1" bg2="lt2" tx2="dk2" accent1="accent1" accent2="accent2" accent3="accent3" accent4="accent4" accent5="accent5" accent6="accent6" hlink="hlink" folHlink="folHlink"/>
  <p:sldLayoutIdLst>
    <p:sldLayoutId id="2147483711" r:id="rId1"/>
    <p:sldLayoutId id="2147483722"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iming>
    <p:tnLst>
      <p:par>
        <p:cTn id="1" dur="indefinite" restart="never" nodeType="tmRoot"/>
      </p:par>
    </p:tnLst>
  </p:timing>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app.smartsheet.com/b/form/a4dedb5185d94966b1dffc75e4874c8a"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surveymonkey.com/r/readyschools" TargetMode="External"/><Relationship Id="rId7" Type="http://schemas.openxmlformats.org/officeDocument/2006/relationships/hyperlink" Target="https://attachment.eab.com/wp-content/uploads/2020/05/Return-to-Learn-Webinar-May-28.pd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ies.ed.gov/ncee/edlabs/regions/midatlantic/pdf/ReopeningPASchools.pdf" TargetMode="External"/><Relationship Id="rId5" Type="http://schemas.openxmlformats.org/officeDocument/2006/relationships/hyperlink" Target="https://www.fastcompany.com/90518680/rural-america-was-always-more-vulnerable-to-covid-19-than-cities-and-now-its-starting-to-show" TargetMode="External"/><Relationship Id="rId4" Type="http://schemas.openxmlformats.org/officeDocument/2006/relationships/hyperlink" Target="https://contentsharing.net/actions/email_web_version.cfm?ep=i6MMu18PmAmjwhkyqSinWuALY1LU3J1o6HySeZarLmXhlTIcp_temvdG4BAGT07WRDUuQt0JJwC4e1WyncEle70QbnFoIDVdL2-ANf2smQBzK3D7fuqfFHg-531XRpg7N7WGEB_4MRCiEujLd1m-7w~~"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govstatus.egov.com/or-covid-19"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www.osaa.org/docs/osaainfo/OSAA%20Reopening%20Sports%20Activities%20Summer%20Guidance%20(updated%20for%20Phase%202).pdf" TargetMode="External"/><Relationship Id="rId5" Type="http://schemas.openxmlformats.org/officeDocument/2006/relationships/hyperlink" Target="https://sharedsystems.dhsoha.state.or.us/DHSForms/Served/le2351E.pdf" TargetMode="External"/><Relationship Id="rId4" Type="http://schemas.openxmlformats.org/officeDocument/2006/relationships/hyperlink" Target="https://sharedsystems.dhsoha.state.or.us/DHSForms/Served/le2352.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oregon.gov/oha/ph/providerpartnerresources/localhealthdepartmentresources/pages/lhd.aspx"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5"/>
          <p:cNvSpPr txBox="1"/>
          <p:nvPr/>
        </p:nvSpPr>
        <p:spPr>
          <a:xfrm>
            <a:off x="300109" y="2881949"/>
            <a:ext cx="8653200" cy="2540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600" b="1">
                <a:solidFill>
                  <a:srgbClr val="1F75BC"/>
                </a:solidFill>
                <a:latin typeface="Calibri"/>
                <a:ea typeface="Calibri"/>
                <a:cs typeface="Calibri"/>
                <a:sym typeface="Calibri"/>
              </a:rPr>
              <a:t>June 30, 2020</a:t>
            </a:r>
            <a:endParaRPr sz="4600" b="1">
              <a:solidFill>
                <a:srgbClr val="1F75BC"/>
              </a:solidFill>
              <a:latin typeface="Calibri"/>
              <a:ea typeface="Calibri"/>
              <a:cs typeface="Calibri"/>
              <a:sym typeface="Calibri"/>
            </a:endParaRPr>
          </a:p>
          <a:p>
            <a:pPr marL="0" marR="0" lvl="0" indent="0" algn="ctr" rtl="0">
              <a:lnSpc>
                <a:spcPct val="100000"/>
              </a:lnSpc>
              <a:spcBef>
                <a:spcPts val="0"/>
              </a:spcBef>
              <a:spcAft>
                <a:spcPts val="0"/>
              </a:spcAft>
              <a:buNone/>
            </a:pPr>
            <a:endParaRPr sz="4600" b="1">
              <a:solidFill>
                <a:srgbClr val="1F75BC"/>
              </a:solidFill>
              <a:latin typeface="Calibri"/>
              <a:ea typeface="Calibri"/>
              <a:cs typeface="Calibri"/>
              <a:sym typeface="Calibri"/>
            </a:endParaRPr>
          </a:p>
          <a:p>
            <a:pPr marL="0" lvl="0" indent="0" algn="ctr" rtl="0">
              <a:spcBef>
                <a:spcPts val="0"/>
              </a:spcBef>
              <a:spcAft>
                <a:spcPts val="0"/>
              </a:spcAft>
              <a:buClr>
                <a:schemeClr val="dk1"/>
              </a:buClr>
              <a:buFont typeface="Arial"/>
              <a:buNone/>
            </a:pPr>
            <a:endParaRPr sz="3200">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200"/>
              <a:buFont typeface="Arial"/>
              <a:buNone/>
            </a:pPr>
            <a:endParaRPr sz="1400" b="0" i="0" u="none" strike="noStrike" cap="none">
              <a:solidFill>
                <a:srgbClr val="1F75BC"/>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200"/>
              <a:buFont typeface="Arial"/>
              <a:buNone/>
            </a:pPr>
            <a:endParaRPr sz="1400" b="0" i="0" u="none" strike="noStrike" cap="none">
              <a:solidFill>
                <a:srgbClr val="1F75BC"/>
              </a:solidFill>
              <a:latin typeface="Arial"/>
              <a:ea typeface="Arial"/>
              <a:cs typeface="Arial"/>
              <a:sym typeface="Arial"/>
            </a:endParaRPr>
          </a:p>
        </p:txBody>
      </p:sp>
      <p:pic>
        <p:nvPicPr>
          <p:cNvPr id="91" name="Google Shape;91;p15" descr="3.jpg" title="Ready Schools, Safe Learners: Guidance for School Year 2020-21"/>
          <p:cNvPicPr preferRelativeResize="0"/>
          <p:nvPr/>
        </p:nvPicPr>
        <p:blipFill rotWithShape="1">
          <a:blip r:embed="rId3">
            <a:alphaModFix/>
          </a:blip>
          <a:srcRect t="4005" b="6780"/>
          <a:stretch/>
        </p:blipFill>
        <p:spPr>
          <a:xfrm>
            <a:off x="1324700" y="966000"/>
            <a:ext cx="6603999" cy="1788583"/>
          </a:xfrm>
          <a:prstGeom prst="rect">
            <a:avLst/>
          </a:prstGeom>
          <a:noFill/>
          <a:ln>
            <a:noFill/>
          </a:ln>
        </p:spPr>
      </p:pic>
      <p:sp>
        <p:nvSpPr>
          <p:cNvPr id="92" name="Google Shape;92;p15"/>
          <p:cNvSpPr txBox="1"/>
          <p:nvPr/>
        </p:nvSpPr>
        <p:spPr>
          <a:xfrm>
            <a:off x="2876013" y="3576953"/>
            <a:ext cx="31311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6000" b="1" i="0" u="none" strike="noStrike" cap="none">
                <a:solidFill>
                  <a:srgbClr val="9F2065"/>
                </a:solidFill>
                <a:latin typeface="Calibri"/>
                <a:ea typeface="Calibri"/>
                <a:cs typeface="Calibri"/>
                <a:sym typeface="Calibri"/>
              </a:rPr>
              <a:t>1</a:t>
            </a:r>
            <a:r>
              <a:rPr lang="en-US" sz="6000" b="1" i="0" u="none" strike="noStrike" cap="none">
                <a:solidFill>
                  <a:srgbClr val="000000"/>
                </a:solidFill>
                <a:latin typeface="Calibri"/>
                <a:ea typeface="Calibri"/>
                <a:cs typeface="Calibri"/>
                <a:sym typeface="Calibri"/>
              </a:rPr>
              <a:t>.</a:t>
            </a:r>
            <a:r>
              <a:rPr lang="en-US" sz="6000" b="1">
                <a:solidFill>
                  <a:schemeClr val="accent1"/>
                </a:solidFill>
                <a:latin typeface="Calibri"/>
                <a:ea typeface="Calibri"/>
                <a:cs typeface="Calibri"/>
                <a:sym typeface="Calibri"/>
              </a:rPr>
              <a:t>5</a:t>
            </a:r>
            <a:r>
              <a:rPr lang="en-US" sz="6000" b="1" i="0" u="none" strike="noStrike" cap="none">
                <a:solidFill>
                  <a:srgbClr val="000000"/>
                </a:solidFill>
                <a:latin typeface="Calibri"/>
                <a:ea typeface="Calibri"/>
                <a:cs typeface="Calibri"/>
                <a:sym typeface="Calibri"/>
              </a:rPr>
              <a:t>.</a:t>
            </a:r>
            <a:r>
              <a:rPr lang="en-US" sz="6000" b="1">
                <a:solidFill>
                  <a:schemeClr val="accent5"/>
                </a:solidFill>
                <a:latin typeface="Calibri"/>
                <a:ea typeface="Calibri"/>
                <a:cs typeface="Calibri"/>
                <a:sym typeface="Calibri"/>
              </a:rPr>
              <a:t>8</a:t>
            </a:r>
            <a:endParaRPr/>
          </a:p>
        </p:txBody>
      </p:sp>
      <p:sp>
        <p:nvSpPr>
          <p:cNvPr id="93" name="Google Shape;93;p15"/>
          <p:cNvSpPr txBox="1"/>
          <p:nvPr/>
        </p:nvSpPr>
        <p:spPr>
          <a:xfrm>
            <a:off x="1014050" y="4642946"/>
            <a:ext cx="14460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b="1" i="0" u="none" strike="noStrike" cap="none">
                <a:solidFill>
                  <a:srgbClr val="9F2065"/>
                </a:solidFill>
                <a:latin typeface="Calibri"/>
                <a:ea typeface="Calibri"/>
                <a:cs typeface="Calibri"/>
                <a:sym typeface="Calibri"/>
              </a:rPr>
              <a:t>Major</a:t>
            </a:r>
            <a:endParaRPr/>
          </a:p>
        </p:txBody>
      </p:sp>
      <p:sp>
        <p:nvSpPr>
          <p:cNvPr id="94" name="Google Shape;94;p15"/>
          <p:cNvSpPr txBox="1"/>
          <p:nvPr/>
        </p:nvSpPr>
        <p:spPr>
          <a:xfrm>
            <a:off x="3706298" y="4642094"/>
            <a:ext cx="14460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b="1" i="0" u="none" strike="noStrike" cap="none">
                <a:solidFill>
                  <a:srgbClr val="1B75BC"/>
                </a:solidFill>
                <a:latin typeface="Calibri"/>
                <a:ea typeface="Calibri"/>
                <a:cs typeface="Calibri"/>
                <a:sym typeface="Calibri"/>
              </a:rPr>
              <a:t>Minor</a:t>
            </a:r>
            <a:endParaRPr/>
          </a:p>
        </p:txBody>
      </p:sp>
      <p:sp>
        <p:nvSpPr>
          <p:cNvPr id="95" name="Google Shape;95;p15"/>
          <p:cNvSpPr txBox="1"/>
          <p:nvPr/>
        </p:nvSpPr>
        <p:spPr>
          <a:xfrm>
            <a:off x="6617498" y="4641243"/>
            <a:ext cx="14460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b="1" i="0" u="none" strike="noStrike" cap="none">
                <a:solidFill>
                  <a:schemeClr val="accent5"/>
                </a:solidFill>
                <a:latin typeface="Calibri"/>
                <a:ea typeface="Calibri"/>
                <a:cs typeface="Calibri"/>
                <a:sym typeface="Calibri"/>
              </a:rPr>
              <a:t>Patch</a:t>
            </a:r>
            <a:endParaRPr/>
          </a:p>
        </p:txBody>
      </p:sp>
      <p:sp>
        <p:nvSpPr>
          <p:cNvPr id="96" name="Google Shape;96;p15"/>
          <p:cNvSpPr txBox="1"/>
          <p:nvPr/>
        </p:nvSpPr>
        <p:spPr>
          <a:xfrm>
            <a:off x="6204093" y="5087575"/>
            <a:ext cx="2517900" cy="1323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600" i="1">
                <a:latin typeface="Calibri"/>
                <a:ea typeface="Calibri"/>
                <a:cs typeface="Calibri"/>
                <a:sym typeface="Calibri"/>
              </a:rPr>
              <a:t>We found a number of corrections and places to clarify or make the guidance more consistent</a:t>
            </a:r>
            <a:endParaRPr sz="1600" b="0" i="1" u="none" strike="noStrike" cap="none">
              <a:solidFill>
                <a:srgbClr val="000000"/>
              </a:solidFill>
              <a:latin typeface="Calibri"/>
              <a:ea typeface="Calibri"/>
              <a:cs typeface="Calibri"/>
              <a:sym typeface="Calibri"/>
            </a:endParaRPr>
          </a:p>
        </p:txBody>
      </p:sp>
      <p:sp>
        <p:nvSpPr>
          <p:cNvPr id="97" name="Google Shape;97;p15"/>
          <p:cNvSpPr txBox="1"/>
          <p:nvPr/>
        </p:nvSpPr>
        <p:spPr>
          <a:xfrm>
            <a:off x="3269263" y="5086723"/>
            <a:ext cx="2517900" cy="1323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600" i="1">
                <a:latin typeface="Calibri"/>
                <a:ea typeface="Calibri"/>
                <a:cs typeface="Calibri"/>
                <a:sym typeface="Calibri"/>
              </a:rPr>
              <a:t>There are a number of minor, while still substantial changes. All changes are in the Release Notes at the front of the document</a:t>
            </a:r>
            <a:endParaRPr sz="1600" b="0" i="1" u="none" strike="noStrike" cap="none">
              <a:solidFill>
                <a:srgbClr val="000000"/>
              </a:solidFill>
              <a:latin typeface="Calibri"/>
              <a:ea typeface="Calibri"/>
              <a:cs typeface="Calibri"/>
              <a:sym typeface="Calibri"/>
            </a:endParaRPr>
          </a:p>
        </p:txBody>
      </p:sp>
      <p:sp>
        <p:nvSpPr>
          <p:cNvPr id="98" name="Google Shape;98;p15"/>
          <p:cNvSpPr txBox="1"/>
          <p:nvPr/>
        </p:nvSpPr>
        <p:spPr>
          <a:xfrm>
            <a:off x="422017" y="5107765"/>
            <a:ext cx="2694900" cy="1323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600" i="1">
                <a:latin typeface="Calibri"/>
                <a:ea typeface="Calibri"/>
                <a:cs typeface="Calibri"/>
                <a:sym typeface="Calibri"/>
              </a:rPr>
              <a:t>No </a:t>
            </a:r>
            <a:r>
              <a:rPr lang="en-US" sz="1600" b="0" i="1" u="none" strike="noStrike" cap="none">
                <a:solidFill>
                  <a:srgbClr val="000000"/>
                </a:solidFill>
                <a:latin typeface="Calibri"/>
                <a:ea typeface="Calibri"/>
                <a:cs typeface="Calibri"/>
                <a:sym typeface="Calibri"/>
              </a:rPr>
              <a:t>Major chang</a:t>
            </a:r>
            <a:r>
              <a:rPr lang="en-US" sz="1600" i="1">
                <a:latin typeface="Calibri"/>
                <a:ea typeface="Calibri"/>
                <a:cs typeface="Calibri"/>
                <a:sym typeface="Calibri"/>
              </a:rPr>
              <a:t>es to any key design parameters in this</a:t>
            </a:r>
            <a:endParaRPr sz="1600" i="1">
              <a:latin typeface="Calibri"/>
              <a:ea typeface="Calibri"/>
              <a:cs typeface="Calibri"/>
              <a:sym typeface="Calibri"/>
            </a:endParaRPr>
          </a:p>
          <a:p>
            <a:pPr marL="0" marR="0" lvl="0" indent="0" algn="ctr" rtl="0">
              <a:lnSpc>
                <a:spcPct val="100000"/>
              </a:lnSpc>
              <a:spcBef>
                <a:spcPts val="0"/>
              </a:spcBef>
              <a:spcAft>
                <a:spcPts val="0"/>
              </a:spcAft>
              <a:buNone/>
            </a:pPr>
            <a:r>
              <a:rPr lang="en-US" sz="1600" i="1">
                <a:latin typeface="Calibri"/>
                <a:ea typeface="Calibri"/>
                <a:cs typeface="Calibri"/>
                <a:sym typeface="Calibri"/>
              </a:rPr>
              <a:t>iteration of guidance </a:t>
            </a:r>
            <a:endParaRPr sz="1600" i="1">
              <a:latin typeface="Calibri"/>
              <a:ea typeface="Calibri"/>
              <a:cs typeface="Calibri"/>
              <a:sym typeface="Calibri"/>
            </a:endParaRPr>
          </a:p>
        </p:txBody>
      </p:sp>
      <p:cxnSp>
        <p:nvCxnSpPr>
          <p:cNvPr id="99" name="Google Shape;99;p15" title="&quot;&quot;"/>
          <p:cNvCxnSpPr/>
          <p:nvPr/>
        </p:nvCxnSpPr>
        <p:spPr>
          <a:xfrm flipH="1">
            <a:off x="2204168" y="4408889"/>
            <a:ext cx="1350600" cy="519000"/>
          </a:xfrm>
          <a:prstGeom prst="straightConnector1">
            <a:avLst/>
          </a:prstGeom>
          <a:noFill/>
          <a:ln w="25400" cap="flat" cmpd="sng">
            <a:solidFill>
              <a:srgbClr val="800000"/>
            </a:solidFill>
            <a:prstDash val="solid"/>
            <a:round/>
            <a:headEnd type="none" w="sm" len="sm"/>
            <a:tailEnd type="stealth" w="med" len="med"/>
          </a:ln>
          <a:effectLst>
            <a:outerShdw blurRad="40000" dist="20000" dir="5400000" rotWithShape="0">
              <a:srgbClr val="000000">
                <a:alpha val="37650"/>
              </a:srgbClr>
            </a:outerShdw>
          </a:effectLst>
        </p:spPr>
      </p:cxnSp>
      <p:cxnSp>
        <p:nvCxnSpPr>
          <p:cNvPr id="100" name="Google Shape;100;p15" title="&quot;&quot;"/>
          <p:cNvCxnSpPr/>
          <p:nvPr/>
        </p:nvCxnSpPr>
        <p:spPr>
          <a:xfrm>
            <a:off x="5305520" y="4364251"/>
            <a:ext cx="1555500" cy="504300"/>
          </a:xfrm>
          <a:prstGeom prst="straightConnector1">
            <a:avLst/>
          </a:prstGeom>
          <a:noFill/>
          <a:ln w="25400" cap="flat" cmpd="sng">
            <a:solidFill>
              <a:schemeClr val="accent5"/>
            </a:solidFill>
            <a:prstDash val="solid"/>
            <a:round/>
            <a:headEnd type="none" w="sm" len="sm"/>
            <a:tailEnd type="stealth" w="med" len="med"/>
          </a:ln>
          <a:effectLst>
            <a:outerShdw blurRad="40000" dist="20000" dir="5400000" rotWithShape="0">
              <a:srgbClr val="000000">
                <a:alpha val="37650"/>
              </a:srgbClr>
            </a:outerShdw>
          </a:effectLst>
        </p:spPr>
      </p:cxnSp>
      <p:sp>
        <p:nvSpPr>
          <p:cNvPr id="2" name="Title 1" hidden="1"/>
          <p:cNvSpPr>
            <a:spLocks noGrp="1"/>
          </p:cNvSpPr>
          <p:nvPr>
            <p:ph type="title"/>
          </p:nvPr>
        </p:nvSpPr>
        <p:spPr/>
        <p:txBody>
          <a:bodyPr/>
          <a:lstStyle/>
          <a:p>
            <a:r>
              <a:rPr lang="en-US" dirty="0" smtClean="0"/>
              <a:t>Ready Schools Safe Learners</a:t>
            </a:r>
            <a:endParaRPr lang="en-US" dirty="0"/>
          </a:p>
        </p:txBody>
      </p:sp>
    </p:spTree>
    <p:extLst>
      <p:ext uri="{BB962C8B-B14F-4D97-AF65-F5344CB8AC3E}">
        <p14:creationId xmlns:p14="http://schemas.microsoft.com/office/powerpoint/2010/main" val="2863119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p:nvPr/>
        </p:nvSpPr>
        <p:spPr>
          <a:xfrm>
            <a:off x="275025" y="1988450"/>
            <a:ext cx="8319000" cy="1847700"/>
          </a:xfrm>
          <a:prstGeom prst="rect">
            <a:avLst/>
          </a:prstGeom>
          <a:solidFill>
            <a:schemeClr val="l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800" b="1">
                <a:solidFill>
                  <a:schemeClr val="dk1"/>
                </a:solidFill>
                <a:latin typeface="Calibri"/>
                <a:ea typeface="Calibri"/>
                <a:cs typeface="Calibri"/>
                <a:sym typeface="Calibri"/>
              </a:rPr>
              <a:t>Students</a:t>
            </a:r>
            <a:r>
              <a:rPr lang="en-US" sz="1800" i="1">
                <a:solidFill>
                  <a:schemeClr val="dk1"/>
                </a:solidFill>
                <a:latin typeface="Calibri"/>
                <a:ea typeface="Calibri"/>
                <a:cs typeface="Calibri"/>
                <a:sym typeface="Calibri"/>
              </a:rPr>
              <a:t> </a:t>
            </a:r>
            <a:r>
              <a:rPr lang="en-US" sz="1800" i="1">
                <a:solidFill>
                  <a:srgbClr val="339933"/>
                </a:solidFill>
                <a:latin typeface="Calibri"/>
                <a:ea typeface="Calibri"/>
                <a:cs typeface="Calibri"/>
                <a:sym typeface="Calibri"/>
              </a:rPr>
              <a:t>should not be</a:t>
            </a:r>
            <a:r>
              <a:rPr lang="en-US" sz="1800" b="1">
                <a:solidFill>
                  <a:schemeClr val="dk1"/>
                </a:solidFill>
                <a:latin typeface="Calibri"/>
                <a:ea typeface="Calibri"/>
                <a:cs typeface="Calibri"/>
                <a:sym typeface="Calibri"/>
              </a:rPr>
              <a:t> placed into full-time cohort groups based on any demographic or disability criteria (e.g., students with complex medical needs, students with IEPs, students receiving language services, etc). </a:t>
            </a:r>
            <a:r>
              <a:rPr lang="en-US" sz="1800" i="1">
                <a:solidFill>
                  <a:srgbClr val="339933"/>
                </a:solidFill>
                <a:latin typeface="Calibri"/>
                <a:ea typeface="Calibri"/>
                <a:cs typeface="Calibri"/>
                <a:sym typeface="Calibri"/>
              </a:rPr>
              <a:t>Schools can create small groups within cohorts around skills and instructional needs. For example, a small instructional Math group can be organized that is diverse by demographics, any disability criteria, speech/language services, or English language development.</a:t>
            </a:r>
            <a:r>
              <a:rPr lang="en-US" sz="1800" b="1">
                <a:solidFill>
                  <a:srgbClr val="339933"/>
                </a:solidFill>
                <a:latin typeface="Calibri"/>
                <a:ea typeface="Calibri"/>
                <a:cs typeface="Calibri"/>
                <a:sym typeface="Calibri"/>
              </a:rPr>
              <a:t> </a:t>
            </a:r>
            <a:endParaRPr sz="2100">
              <a:latin typeface="Calibri"/>
              <a:ea typeface="Calibri"/>
              <a:cs typeface="Calibri"/>
              <a:sym typeface="Calibri"/>
            </a:endParaRPr>
          </a:p>
        </p:txBody>
      </p:sp>
      <p:sp>
        <p:nvSpPr>
          <p:cNvPr id="164" name="Google Shape;164;p24"/>
          <p:cNvSpPr txBox="1"/>
          <p:nvPr/>
        </p:nvSpPr>
        <p:spPr>
          <a:xfrm>
            <a:off x="0" y="938197"/>
            <a:ext cx="9144000" cy="923400"/>
          </a:xfrm>
          <a:prstGeom prst="rect">
            <a:avLst/>
          </a:prstGeom>
          <a:solidFill>
            <a:srgbClr val="0070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5400"/>
              <a:buFont typeface="Gill Sans"/>
              <a:buNone/>
            </a:pPr>
            <a:r>
              <a:rPr lang="en-US" sz="5400" b="1">
                <a:solidFill>
                  <a:srgbClr val="FFFFFF"/>
                </a:solidFill>
                <a:latin typeface="Calibri"/>
                <a:ea typeface="Calibri"/>
                <a:cs typeface="Calibri"/>
                <a:sym typeface="Calibri"/>
              </a:rPr>
              <a:t>Highlights</a:t>
            </a:r>
            <a:endParaRPr sz="4800" b="1" i="0" u="none" strike="noStrike" cap="none">
              <a:solidFill>
                <a:srgbClr val="FFFFFF"/>
              </a:solidFill>
              <a:latin typeface="Calibri"/>
              <a:ea typeface="Calibri"/>
              <a:cs typeface="Calibri"/>
              <a:sym typeface="Calibri"/>
            </a:endParaRPr>
          </a:p>
        </p:txBody>
      </p:sp>
      <p:sp>
        <p:nvSpPr>
          <p:cNvPr id="165" name="Google Shape;165;p24"/>
          <p:cNvSpPr/>
          <p:nvPr/>
        </p:nvSpPr>
        <p:spPr>
          <a:xfrm>
            <a:off x="396425" y="4320475"/>
            <a:ext cx="2609400" cy="1847700"/>
          </a:xfrm>
          <a:prstGeom prst="roundRect">
            <a:avLst>
              <a:gd name="adj" fmla="val 16667"/>
            </a:avLst>
          </a:prstGeom>
          <a:solidFill>
            <a:schemeClr val="accent2"/>
          </a:solidFill>
          <a:ln w="9525" cap="flat" cmpd="sng">
            <a:solidFill>
              <a:srgbClr val="0F75B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solidFill>
                  <a:srgbClr val="FFFFFF"/>
                </a:solidFill>
              </a:rPr>
              <a:t>Updated description and recommendations regarding high-risk populations</a:t>
            </a:r>
            <a:endParaRPr sz="2000" b="1">
              <a:solidFill>
                <a:srgbClr val="FFFFFF"/>
              </a:solidFill>
            </a:endParaRPr>
          </a:p>
        </p:txBody>
      </p:sp>
      <p:sp>
        <p:nvSpPr>
          <p:cNvPr id="166" name="Google Shape;166;p24"/>
          <p:cNvSpPr/>
          <p:nvPr/>
        </p:nvSpPr>
        <p:spPr>
          <a:xfrm>
            <a:off x="3223675" y="4320325"/>
            <a:ext cx="2518500" cy="1847700"/>
          </a:xfrm>
          <a:prstGeom prst="roundRect">
            <a:avLst>
              <a:gd name="adj" fmla="val 16667"/>
            </a:avLst>
          </a:prstGeom>
          <a:solidFill>
            <a:schemeClr val="accent2"/>
          </a:solidFill>
          <a:ln w="9525" cap="flat" cmpd="sng">
            <a:solidFill>
              <a:srgbClr val="0F75B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solidFill>
                  <a:srgbClr val="FFFFFF"/>
                </a:solidFill>
              </a:rPr>
              <a:t>Maintain 6 feet to the “maximum extent possible.”</a:t>
            </a:r>
            <a:endParaRPr sz="2000" b="1">
              <a:solidFill>
                <a:srgbClr val="FFFFFF"/>
              </a:solidFill>
            </a:endParaRPr>
          </a:p>
        </p:txBody>
      </p:sp>
      <p:sp>
        <p:nvSpPr>
          <p:cNvPr id="167" name="Google Shape;167;p24"/>
          <p:cNvSpPr/>
          <p:nvPr/>
        </p:nvSpPr>
        <p:spPr>
          <a:xfrm>
            <a:off x="6119275" y="4320325"/>
            <a:ext cx="2474700" cy="1847700"/>
          </a:xfrm>
          <a:prstGeom prst="roundRect">
            <a:avLst>
              <a:gd name="adj" fmla="val 16667"/>
            </a:avLst>
          </a:prstGeom>
          <a:solidFill>
            <a:schemeClr val="accent2"/>
          </a:solidFill>
          <a:ln w="9525" cap="flat" cmpd="sng">
            <a:solidFill>
              <a:srgbClr val="0F75B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solidFill>
                  <a:srgbClr val="FFFFFF"/>
                </a:solidFill>
              </a:rPr>
              <a:t>Increased clarity on the use of face shields, facial coverings, and plastic barriers</a:t>
            </a:r>
            <a:endParaRPr sz="2000" b="1">
              <a:solidFill>
                <a:srgbClr val="FFFFFF"/>
              </a:solidFill>
            </a:endParaRPr>
          </a:p>
        </p:txBody>
      </p:sp>
      <p:sp>
        <p:nvSpPr>
          <p:cNvPr id="2" name="Title 1" hidden="1"/>
          <p:cNvSpPr>
            <a:spLocks noGrp="1"/>
          </p:cNvSpPr>
          <p:nvPr>
            <p:ph type="title"/>
          </p:nvPr>
        </p:nvSpPr>
        <p:spPr/>
        <p:txBody>
          <a:bodyPr/>
          <a:lstStyle/>
          <a:p>
            <a:r>
              <a:rPr lang="en-US" dirty="0" smtClean="0"/>
              <a:t>Section 1 Highlights</a:t>
            </a:r>
            <a:endParaRPr lang="en-US" dirty="0"/>
          </a:p>
        </p:txBody>
      </p:sp>
    </p:spTree>
    <p:extLst>
      <p:ext uri="{BB962C8B-B14F-4D97-AF65-F5344CB8AC3E}">
        <p14:creationId xmlns:p14="http://schemas.microsoft.com/office/powerpoint/2010/main" val="1197188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5"/>
          <p:cNvSpPr txBox="1"/>
          <p:nvPr/>
        </p:nvSpPr>
        <p:spPr>
          <a:xfrm>
            <a:off x="1944357" y="97690"/>
            <a:ext cx="7141029" cy="107717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200"/>
              <a:buFont typeface="Arial"/>
              <a:buNone/>
            </a:pPr>
            <a:r>
              <a:rPr lang="en-US" sz="3200" b="1" i="0" u="none" strike="noStrike" cap="none">
                <a:solidFill>
                  <a:srgbClr val="0F75BC"/>
                </a:solidFill>
                <a:latin typeface="Arial"/>
                <a:ea typeface="Arial"/>
                <a:cs typeface="Arial"/>
                <a:sym typeface="Arial"/>
              </a:rPr>
              <a:t>Face Coverings</a:t>
            </a:r>
            <a:endParaRPr sz="3200" b="1" i="0" u="none" strike="noStrike" cap="none">
              <a:solidFill>
                <a:srgbClr val="0F75BC"/>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3200"/>
              <a:buFont typeface="Arial"/>
              <a:buNone/>
            </a:pPr>
            <a:endParaRPr sz="3200" b="1" i="0" u="none" strike="noStrike" cap="none">
              <a:solidFill>
                <a:srgbClr val="C00000"/>
              </a:solidFill>
              <a:latin typeface="Arial"/>
              <a:ea typeface="Arial"/>
              <a:cs typeface="Arial"/>
              <a:sym typeface="Arial"/>
            </a:endParaRPr>
          </a:p>
        </p:txBody>
      </p:sp>
      <p:sp>
        <p:nvSpPr>
          <p:cNvPr id="174" name="Google Shape;174;p25"/>
          <p:cNvSpPr txBox="1"/>
          <p:nvPr/>
        </p:nvSpPr>
        <p:spPr>
          <a:xfrm>
            <a:off x="879219" y="605710"/>
            <a:ext cx="8206154" cy="46166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2400" b="1" i="0" u="none" strike="noStrike" cap="none">
                <a:solidFill>
                  <a:srgbClr val="000000"/>
                </a:solidFill>
                <a:latin typeface="Calibri"/>
                <a:ea typeface="Calibri"/>
                <a:cs typeface="Calibri"/>
                <a:sym typeface="Calibri"/>
              </a:rPr>
              <a:t>What’s in the Guidance: Key Concepts to Highlight</a:t>
            </a:r>
            <a:endParaRPr/>
          </a:p>
        </p:txBody>
      </p:sp>
      <p:sp>
        <p:nvSpPr>
          <p:cNvPr id="175" name="Google Shape;175;p25"/>
          <p:cNvSpPr txBox="1"/>
          <p:nvPr/>
        </p:nvSpPr>
        <p:spPr>
          <a:xfrm>
            <a:off x="2211713" y="944035"/>
            <a:ext cx="6873660" cy="46166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2400" b="1" i="0" u="none" strike="noStrike" cap="none">
                <a:solidFill>
                  <a:srgbClr val="9F2065"/>
                </a:solidFill>
                <a:latin typeface="Calibri"/>
                <a:ea typeface="Calibri"/>
                <a:cs typeface="Calibri"/>
                <a:sym typeface="Calibri"/>
              </a:rPr>
              <a:t>Critical Step – Plan Development</a:t>
            </a:r>
            <a:endParaRPr sz="2400" b="1" i="0" u="none" strike="noStrike" cap="none">
              <a:solidFill>
                <a:srgbClr val="9F2065"/>
              </a:solidFill>
              <a:latin typeface="Calibri"/>
              <a:ea typeface="Calibri"/>
              <a:cs typeface="Calibri"/>
              <a:sym typeface="Calibri"/>
            </a:endParaRPr>
          </a:p>
        </p:txBody>
      </p:sp>
      <p:pic>
        <p:nvPicPr>
          <p:cNvPr id="176" name="Google Shape;176;p25" descr="Figure 2. Comparison of Protective Equipment.png" title="A description of different types of face coverings"/>
          <p:cNvPicPr preferRelativeResize="0"/>
          <p:nvPr/>
        </p:nvPicPr>
        <p:blipFill rotWithShape="1">
          <a:blip r:embed="rId3">
            <a:alphaModFix/>
          </a:blip>
          <a:srcRect/>
          <a:stretch/>
        </p:blipFill>
        <p:spPr>
          <a:xfrm>
            <a:off x="408164" y="1578406"/>
            <a:ext cx="8299328" cy="4723508"/>
          </a:xfrm>
          <a:prstGeom prst="rect">
            <a:avLst/>
          </a:prstGeom>
          <a:noFill/>
          <a:ln>
            <a:noFill/>
          </a:ln>
        </p:spPr>
      </p:pic>
      <p:sp>
        <p:nvSpPr>
          <p:cNvPr id="2" name="Title 1" hidden="1"/>
          <p:cNvSpPr>
            <a:spLocks noGrp="1"/>
          </p:cNvSpPr>
          <p:nvPr>
            <p:ph type="title"/>
          </p:nvPr>
        </p:nvSpPr>
        <p:spPr/>
        <p:txBody>
          <a:bodyPr/>
          <a:lstStyle/>
          <a:p>
            <a:r>
              <a:rPr lang="en-US" dirty="0" smtClean="0"/>
              <a:t>Face Coverings</a:t>
            </a:r>
            <a:endParaRPr lang="en-US" dirty="0"/>
          </a:p>
        </p:txBody>
      </p:sp>
    </p:spTree>
    <p:extLst>
      <p:ext uri="{BB962C8B-B14F-4D97-AF65-F5344CB8AC3E}">
        <p14:creationId xmlns:p14="http://schemas.microsoft.com/office/powerpoint/2010/main" val="2268447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6"/>
          <p:cNvSpPr txBox="1"/>
          <p:nvPr/>
        </p:nvSpPr>
        <p:spPr>
          <a:xfrm>
            <a:off x="388884" y="1826274"/>
            <a:ext cx="8653200" cy="2540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600" b="1">
                <a:solidFill>
                  <a:srgbClr val="1F75BC"/>
                </a:solidFill>
                <a:latin typeface="Calibri"/>
                <a:ea typeface="Calibri"/>
                <a:cs typeface="Calibri"/>
                <a:sym typeface="Calibri"/>
              </a:rPr>
              <a:t>Section 2</a:t>
            </a:r>
            <a:endParaRPr sz="4600" b="1">
              <a:solidFill>
                <a:srgbClr val="1F75BC"/>
              </a:solidFill>
              <a:latin typeface="Calibri"/>
              <a:ea typeface="Calibri"/>
              <a:cs typeface="Calibri"/>
              <a:sym typeface="Calibri"/>
            </a:endParaRPr>
          </a:p>
          <a:p>
            <a:pPr marL="0" marR="0" lvl="0" indent="0" algn="ctr" rtl="0">
              <a:lnSpc>
                <a:spcPct val="100000"/>
              </a:lnSpc>
              <a:spcBef>
                <a:spcPts val="0"/>
              </a:spcBef>
              <a:spcAft>
                <a:spcPts val="0"/>
              </a:spcAft>
              <a:buNone/>
            </a:pPr>
            <a:r>
              <a:rPr lang="en-US" sz="4600" b="1">
                <a:solidFill>
                  <a:srgbClr val="1F75BC"/>
                </a:solidFill>
                <a:latin typeface="Calibri"/>
                <a:ea typeface="Calibri"/>
                <a:cs typeface="Calibri"/>
                <a:sym typeface="Calibri"/>
              </a:rPr>
              <a:t>Facilities &amp; School Operations</a:t>
            </a:r>
            <a:endParaRPr sz="4600" b="1">
              <a:solidFill>
                <a:srgbClr val="1F75BC"/>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200"/>
              <a:buFont typeface="Arial"/>
              <a:buNone/>
            </a:pPr>
            <a:endParaRPr sz="1400" b="0" i="0" u="none" strike="noStrike" cap="none">
              <a:solidFill>
                <a:srgbClr val="1F75BC"/>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200"/>
              <a:buFont typeface="Arial"/>
              <a:buNone/>
            </a:pPr>
            <a:endParaRPr sz="1400" b="0" i="0" u="none" strike="noStrike" cap="none">
              <a:solidFill>
                <a:srgbClr val="1F75BC"/>
              </a:solidFill>
              <a:latin typeface="Arial"/>
              <a:ea typeface="Arial"/>
              <a:cs typeface="Arial"/>
              <a:sym typeface="Arial"/>
            </a:endParaRPr>
          </a:p>
        </p:txBody>
      </p:sp>
      <p:pic>
        <p:nvPicPr>
          <p:cNvPr id="183" name="Google Shape;183;p26" descr="&quot;&quot;"/>
          <p:cNvPicPr preferRelativeResize="0"/>
          <p:nvPr/>
        </p:nvPicPr>
        <p:blipFill rotWithShape="1">
          <a:blip r:embed="rId3">
            <a:alphaModFix/>
          </a:blip>
          <a:srcRect l="12120" t="13435" r="12877" b="13427"/>
          <a:stretch/>
        </p:blipFill>
        <p:spPr>
          <a:xfrm>
            <a:off x="3840825" y="4469950"/>
            <a:ext cx="1749300" cy="1749300"/>
          </a:xfrm>
          <a:prstGeom prst="rect">
            <a:avLst/>
          </a:prstGeom>
          <a:noFill/>
          <a:ln>
            <a:noFill/>
          </a:ln>
        </p:spPr>
      </p:pic>
      <p:sp>
        <p:nvSpPr>
          <p:cNvPr id="2" name="Title 1" hidden="1"/>
          <p:cNvSpPr>
            <a:spLocks noGrp="1"/>
          </p:cNvSpPr>
          <p:nvPr>
            <p:ph type="title"/>
          </p:nvPr>
        </p:nvSpPr>
        <p:spPr/>
        <p:txBody>
          <a:bodyPr/>
          <a:lstStyle/>
          <a:p>
            <a:r>
              <a:rPr lang="en-US" dirty="0" smtClean="0"/>
              <a:t>Section 2</a:t>
            </a:r>
            <a:endParaRPr lang="en-US" dirty="0"/>
          </a:p>
        </p:txBody>
      </p:sp>
    </p:spTree>
    <p:extLst>
      <p:ext uri="{BB962C8B-B14F-4D97-AF65-F5344CB8AC3E}">
        <p14:creationId xmlns:p14="http://schemas.microsoft.com/office/powerpoint/2010/main" val="1369968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7"/>
          <p:cNvSpPr txBox="1"/>
          <p:nvPr/>
        </p:nvSpPr>
        <p:spPr>
          <a:xfrm>
            <a:off x="353300" y="2279857"/>
            <a:ext cx="8319000" cy="3357600"/>
          </a:xfrm>
          <a:prstGeom prst="rect">
            <a:avLst/>
          </a:prstGeom>
          <a:solidFill>
            <a:schemeClr val="lt2"/>
          </a:solidFill>
          <a:ln>
            <a:noFill/>
          </a:ln>
        </p:spPr>
        <p:txBody>
          <a:bodyPr spcFirstLastPara="1" wrap="square" lIns="91425" tIns="45700" rIns="91425" bIns="45700" anchor="t" anchorCtr="0">
            <a:noAutofit/>
          </a:bodyPr>
          <a:lstStyle/>
          <a:p>
            <a:pPr marL="457200" marR="0" lvl="0" indent="-355600" algn="l" rtl="0">
              <a:lnSpc>
                <a:spcPct val="100000"/>
              </a:lnSpc>
              <a:spcBef>
                <a:spcPts val="0"/>
              </a:spcBef>
              <a:spcAft>
                <a:spcPts val="0"/>
              </a:spcAft>
              <a:buSzPts val="2000"/>
              <a:buFont typeface="Calibri"/>
              <a:buChar char="●"/>
            </a:pPr>
            <a:r>
              <a:rPr lang="en-US" sz="2000">
                <a:latin typeface="Calibri"/>
                <a:ea typeface="Calibri"/>
                <a:cs typeface="Calibri"/>
                <a:sym typeface="Calibri"/>
              </a:rPr>
              <a:t>New recommendation on community use of school or district facilities.</a:t>
            </a:r>
            <a:endParaRPr sz="2000">
              <a:latin typeface="Calibri"/>
              <a:ea typeface="Calibri"/>
              <a:cs typeface="Calibri"/>
              <a:sym typeface="Calibri"/>
            </a:endParaRPr>
          </a:p>
          <a:p>
            <a:pPr marL="457200" marR="0" lvl="0" indent="-355600" algn="l" rtl="0">
              <a:lnSpc>
                <a:spcPct val="100000"/>
              </a:lnSpc>
              <a:spcBef>
                <a:spcPts val="0"/>
              </a:spcBef>
              <a:spcAft>
                <a:spcPts val="0"/>
              </a:spcAft>
              <a:buSzPts val="2000"/>
              <a:buFont typeface="Calibri"/>
              <a:buChar char="●"/>
            </a:pPr>
            <a:r>
              <a:rPr lang="en-US" sz="2000">
                <a:latin typeface="Calibri"/>
                <a:ea typeface="Calibri"/>
                <a:cs typeface="Calibri"/>
                <a:sym typeface="Calibri"/>
              </a:rPr>
              <a:t>Student hand hygiene clarifications:</a:t>
            </a:r>
            <a:endParaRPr sz="2000">
              <a:latin typeface="Calibri"/>
              <a:ea typeface="Calibri"/>
              <a:cs typeface="Calibri"/>
              <a:sym typeface="Calibri"/>
            </a:endParaRPr>
          </a:p>
          <a:p>
            <a:pPr marL="1371600" lvl="1" indent="-35560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After using the restroom students must wash hands with soap and water for 20 seconds</a:t>
            </a:r>
            <a:endParaRPr sz="2000">
              <a:solidFill>
                <a:schemeClr val="dk1"/>
              </a:solidFill>
              <a:latin typeface="Calibri"/>
              <a:ea typeface="Calibri"/>
              <a:cs typeface="Calibri"/>
              <a:sym typeface="Calibri"/>
            </a:endParaRPr>
          </a:p>
          <a:p>
            <a:pPr marL="1371600" lvl="1" indent="-35560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Wash hands or hand sanitizer before and after using playground equipment</a:t>
            </a:r>
            <a:endParaRPr sz="2000">
              <a:solidFill>
                <a:schemeClr val="dk1"/>
              </a:solidFill>
              <a:latin typeface="Calibri"/>
              <a:ea typeface="Calibri"/>
              <a:cs typeface="Calibri"/>
              <a:sym typeface="Calibri"/>
            </a:endParaRPr>
          </a:p>
          <a:p>
            <a:pPr marL="1371600" lvl="1" indent="-35560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Wash hands or hand sanitizer before meals and highly encouraged after meals</a:t>
            </a:r>
            <a:endParaRPr sz="2000">
              <a:latin typeface="Calibri"/>
              <a:ea typeface="Calibri"/>
              <a:cs typeface="Calibri"/>
              <a:sym typeface="Calibri"/>
            </a:endParaRPr>
          </a:p>
          <a:p>
            <a:pPr marL="457200" marR="0" lvl="0" indent="-355600" algn="l" rtl="0">
              <a:lnSpc>
                <a:spcPct val="100000"/>
              </a:lnSpc>
              <a:spcBef>
                <a:spcPts val="0"/>
              </a:spcBef>
              <a:spcAft>
                <a:spcPts val="0"/>
              </a:spcAft>
              <a:buSzPts val="2000"/>
              <a:buFont typeface="Calibri"/>
              <a:buChar char="●"/>
            </a:pPr>
            <a:r>
              <a:rPr lang="en-US" sz="2000">
                <a:latin typeface="Calibri"/>
                <a:ea typeface="Calibri"/>
                <a:cs typeface="Calibri"/>
                <a:sym typeface="Calibri"/>
              </a:rPr>
              <a:t>Transportation recommendations</a:t>
            </a:r>
            <a:endParaRPr sz="2000">
              <a:latin typeface="Calibri"/>
              <a:ea typeface="Calibri"/>
              <a:cs typeface="Calibri"/>
              <a:sym typeface="Calibri"/>
            </a:endParaRPr>
          </a:p>
          <a:p>
            <a:pPr marL="457200" marR="0" lvl="0" indent="-355600" algn="l" rtl="0">
              <a:lnSpc>
                <a:spcPct val="100000"/>
              </a:lnSpc>
              <a:spcBef>
                <a:spcPts val="0"/>
              </a:spcBef>
              <a:spcAft>
                <a:spcPts val="0"/>
              </a:spcAft>
              <a:buSzPts val="2000"/>
              <a:buFont typeface="Calibri"/>
              <a:buChar char="●"/>
            </a:pPr>
            <a:r>
              <a:rPr lang="en-US" sz="2000">
                <a:latin typeface="Calibri"/>
                <a:ea typeface="Calibri"/>
                <a:cs typeface="Calibri"/>
                <a:sym typeface="Calibri"/>
              </a:rPr>
              <a:t>Cleaning products that reduce the risk of asthma</a:t>
            </a:r>
            <a:endParaRPr sz="2000">
              <a:latin typeface="Calibri"/>
              <a:ea typeface="Calibri"/>
              <a:cs typeface="Calibri"/>
              <a:sym typeface="Calibri"/>
            </a:endParaRPr>
          </a:p>
          <a:p>
            <a:pPr marL="0" marR="0" lvl="0" indent="0" algn="l" rtl="0">
              <a:lnSpc>
                <a:spcPct val="100000"/>
              </a:lnSpc>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2000" i="1">
              <a:solidFill>
                <a:srgbClr val="339933"/>
              </a:solidFill>
              <a:latin typeface="Calibri"/>
              <a:ea typeface="Calibri"/>
              <a:cs typeface="Calibri"/>
              <a:sym typeface="Calibri"/>
            </a:endParaRPr>
          </a:p>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190" name="Google Shape;190;p27"/>
          <p:cNvSpPr txBox="1"/>
          <p:nvPr/>
        </p:nvSpPr>
        <p:spPr>
          <a:xfrm>
            <a:off x="0" y="938197"/>
            <a:ext cx="9144000" cy="923400"/>
          </a:xfrm>
          <a:prstGeom prst="rect">
            <a:avLst/>
          </a:prstGeom>
          <a:solidFill>
            <a:srgbClr val="0070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5400"/>
              <a:buFont typeface="Gill Sans"/>
              <a:buNone/>
            </a:pPr>
            <a:r>
              <a:rPr lang="en-US" sz="5400" b="1">
                <a:solidFill>
                  <a:srgbClr val="FFFFFF"/>
                </a:solidFill>
                <a:latin typeface="Calibri"/>
                <a:ea typeface="Calibri"/>
                <a:cs typeface="Calibri"/>
                <a:sym typeface="Calibri"/>
              </a:rPr>
              <a:t>Highlights</a:t>
            </a:r>
            <a:endParaRPr sz="4800" b="1" i="0" u="none" strike="noStrike" cap="none">
              <a:solidFill>
                <a:srgbClr val="FFFFFF"/>
              </a:solidFill>
              <a:latin typeface="Calibri"/>
              <a:ea typeface="Calibri"/>
              <a:cs typeface="Calibri"/>
              <a:sym typeface="Calibri"/>
            </a:endParaRPr>
          </a:p>
        </p:txBody>
      </p:sp>
      <p:sp>
        <p:nvSpPr>
          <p:cNvPr id="191" name="Google Shape;191;p27"/>
          <p:cNvSpPr txBox="1"/>
          <p:nvPr/>
        </p:nvSpPr>
        <p:spPr>
          <a:xfrm>
            <a:off x="370000" y="5906600"/>
            <a:ext cx="8319000" cy="40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Note: Sections 2a and 2b don’t apply to private schools.</a:t>
            </a:r>
            <a:endParaRPr>
              <a:latin typeface="Calibri"/>
              <a:ea typeface="Calibri"/>
              <a:cs typeface="Calibri"/>
              <a:sym typeface="Calibri"/>
            </a:endParaRPr>
          </a:p>
        </p:txBody>
      </p:sp>
      <p:sp>
        <p:nvSpPr>
          <p:cNvPr id="2" name="Title 1" hidden="1"/>
          <p:cNvSpPr>
            <a:spLocks noGrp="1"/>
          </p:cNvSpPr>
          <p:nvPr>
            <p:ph type="title"/>
          </p:nvPr>
        </p:nvSpPr>
        <p:spPr/>
        <p:txBody>
          <a:bodyPr/>
          <a:lstStyle/>
          <a:p>
            <a:r>
              <a:rPr lang="en-US" dirty="0" smtClean="0"/>
              <a:t>Section 2 Highlights</a:t>
            </a:r>
            <a:endParaRPr lang="en-US" dirty="0"/>
          </a:p>
        </p:txBody>
      </p:sp>
    </p:spTree>
    <p:extLst>
      <p:ext uri="{BB962C8B-B14F-4D97-AF65-F5344CB8AC3E}">
        <p14:creationId xmlns:p14="http://schemas.microsoft.com/office/powerpoint/2010/main" val="1739669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8"/>
          <p:cNvSpPr txBox="1"/>
          <p:nvPr/>
        </p:nvSpPr>
        <p:spPr>
          <a:xfrm>
            <a:off x="388884" y="1826274"/>
            <a:ext cx="8653200" cy="2540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600" b="1">
                <a:solidFill>
                  <a:srgbClr val="1F75BC"/>
                </a:solidFill>
                <a:latin typeface="Calibri"/>
                <a:ea typeface="Calibri"/>
                <a:cs typeface="Calibri"/>
                <a:sym typeface="Calibri"/>
              </a:rPr>
              <a:t>Section 3</a:t>
            </a:r>
            <a:endParaRPr sz="4600" b="1">
              <a:solidFill>
                <a:srgbClr val="1F75BC"/>
              </a:solidFill>
              <a:latin typeface="Calibri"/>
              <a:ea typeface="Calibri"/>
              <a:cs typeface="Calibri"/>
              <a:sym typeface="Calibri"/>
            </a:endParaRPr>
          </a:p>
          <a:p>
            <a:pPr marL="0" marR="0" lvl="0" indent="0" algn="ctr" rtl="0">
              <a:lnSpc>
                <a:spcPct val="100000"/>
              </a:lnSpc>
              <a:spcBef>
                <a:spcPts val="0"/>
              </a:spcBef>
              <a:spcAft>
                <a:spcPts val="0"/>
              </a:spcAft>
              <a:buNone/>
            </a:pPr>
            <a:r>
              <a:rPr lang="en-US" sz="4600" b="1">
                <a:solidFill>
                  <a:srgbClr val="1F75BC"/>
                </a:solidFill>
                <a:latin typeface="Calibri"/>
                <a:ea typeface="Calibri"/>
                <a:cs typeface="Calibri"/>
                <a:sym typeface="Calibri"/>
              </a:rPr>
              <a:t>Response to Outbreak</a:t>
            </a:r>
            <a:endParaRPr sz="4600" b="1">
              <a:solidFill>
                <a:srgbClr val="1F75BC"/>
              </a:solidFill>
              <a:latin typeface="Calibri"/>
              <a:ea typeface="Calibri"/>
              <a:cs typeface="Calibri"/>
              <a:sym typeface="Calibri"/>
            </a:endParaRPr>
          </a:p>
          <a:p>
            <a:pPr marL="0" lvl="0" indent="0" algn="ctr" rtl="0">
              <a:spcBef>
                <a:spcPts val="0"/>
              </a:spcBef>
              <a:spcAft>
                <a:spcPts val="0"/>
              </a:spcAft>
              <a:buNone/>
            </a:pPr>
            <a:r>
              <a:rPr lang="en-US" sz="3200" i="1">
                <a:latin typeface="Calibri"/>
                <a:ea typeface="Calibri"/>
                <a:cs typeface="Calibri"/>
                <a:sym typeface="Calibri"/>
              </a:rPr>
              <a:t>No changes in this update</a:t>
            </a:r>
            <a:endParaRPr sz="3200" i="1">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200"/>
              <a:buFont typeface="Arial"/>
              <a:buNone/>
            </a:pPr>
            <a:endParaRPr sz="1400" b="0" i="0" u="none" strike="noStrike" cap="none">
              <a:solidFill>
                <a:srgbClr val="1F75BC"/>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200"/>
              <a:buFont typeface="Arial"/>
              <a:buNone/>
            </a:pPr>
            <a:endParaRPr sz="1400" b="0" i="0" u="none" strike="noStrike" cap="none">
              <a:solidFill>
                <a:srgbClr val="1F75BC"/>
              </a:solidFill>
              <a:latin typeface="Arial"/>
              <a:ea typeface="Arial"/>
              <a:cs typeface="Arial"/>
              <a:sym typeface="Arial"/>
            </a:endParaRPr>
          </a:p>
        </p:txBody>
      </p:sp>
      <p:pic>
        <p:nvPicPr>
          <p:cNvPr id="198" name="Google Shape;198;p28" descr="&quot;&quot;"/>
          <p:cNvPicPr preferRelativeResize="0"/>
          <p:nvPr/>
        </p:nvPicPr>
        <p:blipFill rotWithShape="1">
          <a:blip r:embed="rId3">
            <a:alphaModFix/>
          </a:blip>
          <a:srcRect l="12880" t="14926" r="14264" b="12682"/>
          <a:stretch/>
        </p:blipFill>
        <p:spPr>
          <a:xfrm>
            <a:off x="3816213" y="4451350"/>
            <a:ext cx="1511575" cy="1511575"/>
          </a:xfrm>
          <a:prstGeom prst="rect">
            <a:avLst/>
          </a:prstGeom>
          <a:noFill/>
          <a:ln>
            <a:noFill/>
          </a:ln>
        </p:spPr>
      </p:pic>
      <p:sp>
        <p:nvSpPr>
          <p:cNvPr id="2" name="Title 1" hidden="1"/>
          <p:cNvSpPr>
            <a:spLocks noGrp="1"/>
          </p:cNvSpPr>
          <p:nvPr>
            <p:ph type="title"/>
          </p:nvPr>
        </p:nvSpPr>
        <p:spPr/>
        <p:txBody>
          <a:bodyPr/>
          <a:lstStyle/>
          <a:p>
            <a:r>
              <a:rPr lang="en-US" dirty="0" smtClean="0"/>
              <a:t>Section 3</a:t>
            </a:r>
            <a:endParaRPr lang="en-US" dirty="0"/>
          </a:p>
        </p:txBody>
      </p:sp>
    </p:spTree>
    <p:extLst>
      <p:ext uri="{BB962C8B-B14F-4D97-AF65-F5344CB8AC3E}">
        <p14:creationId xmlns:p14="http://schemas.microsoft.com/office/powerpoint/2010/main" val="3342623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9"/>
          <p:cNvSpPr txBox="1"/>
          <p:nvPr/>
        </p:nvSpPr>
        <p:spPr>
          <a:xfrm>
            <a:off x="388884" y="1826274"/>
            <a:ext cx="8653200" cy="2540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600" b="1">
                <a:solidFill>
                  <a:srgbClr val="1F75BC"/>
                </a:solidFill>
                <a:latin typeface="Calibri"/>
                <a:ea typeface="Calibri"/>
                <a:cs typeface="Calibri"/>
                <a:sym typeface="Calibri"/>
              </a:rPr>
              <a:t>Section 4</a:t>
            </a:r>
            <a:endParaRPr sz="4600" b="1">
              <a:solidFill>
                <a:srgbClr val="1F75BC"/>
              </a:solidFill>
              <a:latin typeface="Calibri"/>
              <a:ea typeface="Calibri"/>
              <a:cs typeface="Calibri"/>
              <a:sym typeface="Calibri"/>
            </a:endParaRPr>
          </a:p>
          <a:p>
            <a:pPr marL="0" marR="0" lvl="0" indent="0" algn="ctr" rtl="0">
              <a:lnSpc>
                <a:spcPct val="100000"/>
              </a:lnSpc>
              <a:spcBef>
                <a:spcPts val="0"/>
              </a:spcBef>
              <a:spcAft>
                <a:spcPts val="0"/>
              </a:spcAft>
              <a:buNone/>
            </a:pPr>
            <a:r>
              <a:rPr lang="en-US" sz="4600" b="1">
                <a:solidFill>
                  <a:srgbClr val="1F75BC"/>
                </a:solidFill>
                <a:latin typeface="Calibri"/>
                <a:ea typeface="Calibri"/>
                <a:cs typeface="Calibri"/>
                <a:sym typeface="Calibri"/>
              </a:rPr>
              <a:t>Equity</a:t>
            </a:r>
            <a:endParaRPr sz="4600" b="1">
              <a:solidFill>
                <a:srgbClr val="1F75BC"/>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200"/>
              <a:buFont typeface="Arial"/>
              <a:buNone/>
            </a:pPr>
            <a:endParaRPr sz="1400" b="0" i="0" u="none" strike="noStrike" cap="none">
              <a:solidFill>
                <a:srgbClr val="1F75BC"/>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200"/>
              <a:buFont typeface="Arial"/>
              <a:buNone/>
            </a:pPr>
            <a:endParaRPr sz="1400" b="0" i="0" u="none" strike="noStrike" cap="none">
              <a:solidFill>
                <a:srgbClr val="1F75BC"/>
              </a:solidFill>
              <a:latin typeface="Arial"/>
              <a:ea typeface="Arial"/>
              <a:cs typeface="Arial"/>
              <a:sym typeface="Arial"/>
            </a:endParaRPr>
          </a:p>
        </p:txBody>
      </p:sp>
      <p:pic>
        <p:nvPicPr>
          <p:cNvPr id="205" name="Google Shape;205;p29" descr="&quot;&quot;"/>
          <p:cNvPicPr preferRelativeResize="0"/>
          <p:nvPr/>
        </p:nvPicPr>
        <p:blipFill rotWithShape="1">
          <a:blip r:embed="rId3">
            <a:alphaModFix/>
          </a:blip>
          <a:srcRect l="12153" t="11096" r="11358" b="9076"/>
          <a:stretch/>
        </p:blipFill>
        <p:spPr>
          <a:xfrm>
            <a:off x="4037686" y="4603100"/>
            <a:ext cx="1355570" cy="1459875"/>
          </a:xfrm>
          <a:prstGeom prst="rect">
            <a:avLst/>
          </a:prstGeom>
          <a:noFill/>
          <a:ln>
            <a:noFill/>
          </a:ln>
        </p:spPr>
      </p:pic>
      <p:sp>
        <p:nvSpPr>
          <p:cNvPr id="2" name="Title 1" hidden="1"/>
          <p:cNvSpPr>
            <a:spLocks noGrp="1"/>
          </p:cNvSpPr>
          <p:nvPr>
            <p:ph type="title"/>
          </p:nvPr>
        </p:nvSpPr>
        <p:spPr/>
        <p:txBody>
          <a:bodyPr/>
          <a:lstStyle/>
          <a:p>
            <a:r>
              <a:rPr lang="en-US" dirty="0" smtClean="0"/>
              <a:t>Section 4</a:t>
            </a:r>
            <a:endParaRPr lang="en-US" dirty="0"/>
          </a:p>
        </p:txBody>
      </p:sp>
    </p:spTree>
    <p:extLst>
      <p:ext uri="{BB962C8B-B14F-4D97-AF65-F5344CB8AC3E}">
        <p14:creationId xmlns:p14="http://schemas.microsoft.com/office/powerpoint/2010/main" val="654097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0"/>
          <p:cNvSpPr txBox="1"/>
          <p:nvPr/>
        </p:nvSpPr>
        <p:spPr>
          <a:xfrm>
            <a:off x="353300" y="2134500"/>
            <a:ext cx="8319000" cy="4115700"/>
          </a:xfrm>
          <a:prstGeom prst="rect">
            <a:avLst/>
          </a:prstGeom>
          <a:solidFill>
            <a:schemeClr val="lt2"/>
          </a:solid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2400"/>
              <a:t>Recognize the disproportionate impact of COVID-19 on Black, American Indian/Alaska Native, and Latino/a/x, Pacific Islander communities; students experiencing disabilities; and students and families navigating poverty. It is appropriate and necessary to offer more heightened and focused support to students and staff from these communities. It matters to learn the differential impacts of COVID-19 in particular communities. For example, the workplaces with the largest outbreaks are the prison system and food/agricultural sites which deeply impacts particular communities, including students. </a:t>
            </a:r>
            <a:endParaRPr sz="2400"/>
          </a:p>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a:p>
            <a:pPr marL="457200" marR="0" lvl="0" indent="0" algn="l" rtl="0">
              <a:lnSpc>
                <a:spcPct val="100000"/>
              </a:lnSpc>
              <a:spcBef>
                <a:spcPts val="0"/>
              </a:spcBef>
              <a:spcAft>
                <a:spcPts val="0"/>
              </a:spcAft>
              <a:buNone/>
            </a:pPr>
            <a:endParaRPr sz="2400">
              <a:latin typeface="Calibri"/>
              <a:ea typeface="Calibri"/>
              <a:cs typeface="Calibri"/>
              <a:sym typeface="Calibri"/>
            </a:endParaRPr>
          </a:p>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212" name="Google Shape;212;p30"/>
          <p:cNvSpPr txBox="1"/>
          <p:nvPr/>
        </p:nvSpPr>
        <p:spPr>
          <a:xfrm>
            <a:off x="0" y="938197"/>
            <a:ext cx="9144000" cy="923400"/>
          </a:xfrm>
          <a:prstGeom prst="rect">
            <a:avLst/>
          </a:prstGeom>
          <a:solidFill>
            <a:srgbClr val="0070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5400"/>
              <a:buFont typeface="Gill Sans"/>
              <a:buNone/>
            </a:pPr>
            <a:r>
              <a:rPr lang="en-US" sz="5400" b="1">
                <a:solidFill>
                  <a:srgbClr val="FFFFFF"/>
                </a:solidFill>
                <a:latin typeface="Calibri"/>
                <a:ea typeface="Calibri"/>
                <a:cs typeface="Calibri"/>
                <a:sym typeface="Calibri"/>
              </a:rPr>
              <a:t>Highlights</a:t>
            </a:r>
            <a:endParaRPr sz="4800" b="1" i="0" u="none" strike="noStrike" cap="none">
              <a:solidFill>
                <a:srgbClr val="FFFFFF"/>
              </a:solidFill>
              <a:latin typeface="Calibri"/>
              <a:ea typeface="Calibri"/>
              <a:cs typeface="Calibri"/>
              <a:sym typeface="Calibri"/>
            </a:endParaRPr>
          </a:p>
        </p:txBody>
      </p:sp>
      <p:sp>
        <p:nvSpPr>
          <p:cNvPr id="2" name="Title 1" hidden="1"/>
          <p:cNvSpPr>
            <a:spLocks noGrp="1"/>
          </p:cNvSpPr>
          <p:nvPr>
            <p:ph type="title"/>
          </p:nvPr>
        </p:nvSpPr>
        <p:spPr/>
        <p:txBody>
          <a:bodyPr/>
          <a:lstStyle/>
          <a:p>
            <a:r>
              <a:rPr lang="en-US" dirty="0" smtClean="0"/>
              <a:t>Section 4 Highlights</a:t>
            </a:r>
            <a:endParaRPr lang="en-US" dirty="0"/>
          </a:p>
        </p:txBody>
      </p:sp>
    </p:spTree>
    <p:extLst>
      <p:ext uri="{BB962C8B-B14F-4D97-AF65-F5344CB8AC3E}">
        <p14:creationId xmlns:p14="http://schemas.microsoft.com/office/powerpoint/2010/main" val="779339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1"/>
          <p:cNvSpPr txBox="1"/>
          <p:nvPr/>
        </p:nvSpPr>
        <p:spPr>
          <a:xfrm>
            <a:off x="388884" y="1826274"/>
            <a:ext cx="8653200" cy="2540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600" b="1">
                <a:solidFill>
                  <a:srgbClr val="1F75BC"/>
                </a:solidFill>
                <a:latin typeface="Calibri"/>
                <a:ea typeface="Calibri"/>
                <a:cs typeface="Calibri"/>
                <a:sym typeface="Calibri"/>
              </a:rPr>
              <a:t>Section 5</a:t>
            </a:r>
            <a:endParaRPr sz="4600" b="1">
              <a:solidFill>
                <a:srgbClr val="1F75BC"/>
              </a:solidFill>
              <a:latin typeface="Calibri"/>
              <a:ea typeface="Calibri"/>
              <a:cs typeface="Calibri"/>
              <a:sym typeface="Calibri"/>
            </a:endParaRPr>
          </a:p>
          <a:p>
            <a:pPr marL="0" marR="0" lvl="0" indent="0" algn="ctr" rtl="0">
              <a:lnSpc>
                <a:spcPct val="100000"/>
              </a:lnSpc>
              <a:spcBef>
                <a:spcPts val="0"/>
              </a:spcBef>
              <a:spcAft>
                <a:spcPts val="0"/>
              </a:spcAft>
              <a:buNone/>
            </a:pPr>
            <a:r>
              <a:rPr lang="en-US" sz="4600" b="1">
                <a:solidFill>
                  <a:srgbClr val="1F75BC"/>
                </a:solidFill>
                <a:latin typeface="Calibri"/>
                <a:ea typeface="Calibri"/>
                <a:cs typeface="Calibri"/>
                <a:sym typeface="Calibri"/>
              </a:rPr>
              <a:t>Instructional Models</a:t>
            </a:r>
            <a:endParaRPr sz="4600" b="1">
              <a:solidFill>
                <a:srgbClr val="1F75BC"/>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200"/>
              <a:buFont typeface="Arial"/>
              <a:buNone/>
            </a:pPr>
            <a:endParaRPr sz="1400" b="0" i="0" u="none" strike="noStrike" cap="none">
              <a:solidFill>
                <a:srgbClr val="1F75BC"/>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200"/>
              <a:buFont typeface="Arial"/>
              <a:buNone/>
            </a:pPr>
            <a:endParaRPr sz="1400" b="0" i="0" u="none" strike="noStrike" cap="none">
              <a:solidFill>
                <a:srgbClr val="1F75BC"/>
              </a:solidFill>
              <a:latin typeface="Arial"/>
              <a:ea typeface="Arial"/>
              <a:cs typeface="Arial"/>
              <a:sym typeface="Arial"/>
            </a:endParaRPr>
          </a:p>
        </p:txBody>
      </p:sp>
      <p:pic>
        <p:nvPicPr>
          <p:cNvPr id="219" name="Google Shape;219;p31" descr="&quot;&quot;"/>
          <p:cNvPicPr preferRelativeResize="0"/>
          <p:nvPr/>
        </p:nvPicPr>
        <p:blipFill rotWithShape="1">
          <a:blip r:embed="rId3">
            <a:alphaModFix/>
          </a:blip>
          <a:srcRect l="20455" t="14179" r="21761" b="14923"/>
          <a:stretch/>
        </p:blipFill>
        <p:spPr>
          <a:xfrm>
            <a:off x="3922875" y="4366375"/>
            <a:ext cx="1585200" cy="1956200"/>
          </a:xfrm>
          <a:prstGeom prst="rect">
            <a:avLst/>
          </a:prstGeom>
          <a:noFill/>
          <a:ln>
            <a:noFill/>
          </a:ln>
        </p:spPr>
      </p:pic>
      <p:sp>
        <p:nvSpPr>
          <p:cNvPr id="2" name="Title 1" hidden="1"/>
          <p:cNvSpPr>
            <a:spLocks noGrp="1"/>
          </p:cNvSpPr>
          <p:nvPr>
            <p:ph type="title"/>
          </p:nvPr>
        </p:nvSpPr>
        <p:spPr/>
        <p:txBody>
          <a:bodyPr/>
          <a:lstStyle/>
          <a:p>
            <a:r>
              <a:rPr lang="en-US" dirty="0" smtClean="0"/>
              <a:t>Section 5</a:t>
            </a:r>
            <a:endParaRPr lang="en-US" dirty="0"/>
          </a:p>
        </p:txBody>
      </p:sp>
    </p:spTree>
    <p:extLst>
      <p:ext uri="{BB962C8B-B14F-4D97-AF65-F5344CB8AC3E}">
        <p14:creationId xmlns:p14="http://schemas.microsoft.com/office/powerpoint/2010/main" val="2421056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2"/>
          <p:cNvSpPr txBox="1"/>
          <p:nvPr/>
        </p:nvSpPr>
        <p:spPr>
          <a:xfrm>
            <a:off x="2371330" y="75831"/>
            <a:ext cx="6615544" cy="64633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3600" b="1" i="0" u="none" strike="noStrike" cap="none">
                <a:solidFill>
                  <a:srgbClr val="0F75BC"/>
                </a:solidFill>
                <a:latin typeface="Arial"/>
                <a:ea typeface="Arial"/>
                <a:cs typeface="Arial"/>
                <a:sym typeface="Arial"/>
              </a:rPr>
              <a:t>Instructional Models</a:t>
            </a:r>
            <a:endParaRPr/>
          </a:p>
        </p:txBody>
      </p:sp>
      <p:sp>
        <p:nvSpPr>
          <p:cNvPr id="226" name="Google Shape;226;p32"/>
          <p:cNvSpPr txBox="1"/>
          <p:nvPr/>
        </p:nvSpPr>
        <p:spPr>
          <a:xfrm>
            <a:off x="2099733" y="641799"/>
            <a:ext cx="6873660" cy="46166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2400" b="1" i="0" u="none" strike="noStrike" cap="none">
                <a:solidFill>
                  <a:srgbClr val="9F2065"/>
                </a:solidFill>
                <a:latin typeface="Calibri"/>
                <a:ea typeface="Calibri"/>
                <a:cs typeface="Calibri"/>
                <a:sym typeface="Calibri"/>
              </a:rPr>
              <a:t>Critical Step – Plan Development</a:t>
            </a:r>
            <a:endParaRPr sz="2400" b="1" i="0" u="none" strike="noStrike" cap="none">
              <a:solidFill>
                <a:srgbClr val="9F2065"/>
              </a:solidFill>
              <a:latin typeface="Calibri"/>
              <a:ea typeface="Calibri"/>
              <a:cs typeface="Calibri"/>
              <a:sym typeface="Calibri"/>
            </a:endParaRPr>
          </a:p>
        </p:txBody>
      </p:sp>
      <p:pic>
        <p:nvPicPr>
          <p:cNvPr id="227" name="Google Shape;227;p32" descr="Figure 5. Instructional Models for the 2020-21 School Year.png" title="&quot;&quot;"/>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 name="Title 1" hidden="1"/>
          <p:cNvSpPr>
            <a:spLocks noGrp="1"/>
          </p:cNvSpPr>
          <p:nvPr>
            <p:ph type="title"/>
          </p:nvPr>
        </p:nvSpPr>
        <p:spPr/>
        <p:txBody>
          <a:bodyPr/>
          <a:lstStyle/>
          <a:p>
            <a:r>
              <a:rPr lang="en-US" dirty="0" smtClean="0"/>
              <a:t>Instructional Models</a:t>
            </a:r>
            <a:endParaRPr lang="en-US" dirty="0"/>
          </a:p>
        </p:txBody>
      </p:sp>
    </p:spTree>
    <p:extLst>
      <p:ext uri="{BB962C8B-B14F-4D97-AF65-F5344CB8AC3E}">
        <p14:creationId xmlns:p14="http://schemas.microsoft.com/office/powerpoint/2010/main" val="1774999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3"/>
          <p:cNvSpPr txBox="1"/>
          <p:nvPr/>
        </p:nvSpPr>
        <p:spPr>
          <a:xfrm>
            <a:off x="300450" y="2014850"/>
            <a:ext cx="8319000" cy="4341000"/>
          </a:xfrm>
          <a:prstGeom prst="rect">
            <a:avLst/>
          </a:prstGeom>
          <a:solidFill>
            <a:schemeClr val="lt2"/>
          </a:solidFill>
          <a:ln>
            <a:noFill/>
          </a:ln>
        </p:spPr>
        <p:txBody>
          <a:bodyPr spcFirstLastPara="1" wrap="square" lIns="91425" tIns="45700" rIns="91425" bIns="45700" anchor="t" anchorCtr="0">
            <a:noAutofit/>
          </a:bodyPr>
          <a:lstStyle/>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Clarified that all schools still need to follow Division 22 under all instructional models</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Requirements and recommendations previously listed only in Figure 5 have been directly added to the main body of the document as well</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Comprehensive Distance Learning Guidance cross-linked </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Clarified Short-Term Distance Learning</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Added recommendation to use the interim assessment system and Tools for Teachers (formerly known as the Digital Library) to support classroom instruction, accessible through the Oregon Statewide Assessment System (OSAS).</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Added considerations for high-risk activities</a:t>
            </a:r>
            <a:endParaRPr sz="2800">
              <a:solidFill>
                <a:schemeClr val="dk1"/>
              </a:solidFill>
              <a:latin typeface="Calibri"/>
              <a:ea typeface="Calibri"/>
              <a:cs typeface="Calibri"/>
              <a:sym typeface="Calibri"/>
            </a:endParaRPr>
          </a:p>
        </p:txBody>
      </p:sp>
      <p:sp>
        <p:nvSpPr>
          <p:cNvPr id="234" name="Google Shape;234;p33"/>
          <p:cNvSpPr txBox="1"/>
          <p:nvPr/>
        </p:nvSpPr>
        <p:spPr>
          <a:xfrm>
            <a:off x="0" y="938197"/>
            <a:ext cx="9144000" cy="923400"/>
          </a:xfrm>
          <a:prstGeom prst="rect">
            <a:avLst/>
          </a:prstGeom>
          <a:solidFill>
            <a:srgbClr val="0070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5400"/>
              <a:buFont typeface="Gill Sans"/>
              <a:buNone/>
            </a:pPr>
            <a:r>
              <a:rPr lang="en-US" sz="5400" b="1">
                <a:solidFill>
                  <a:srgbClr val="FFFFFF"/>
                </a:solidFill>
                <a:latin typeface="Calibri"/>
                <a:ea typeface="Calibri"/>
                <a:cs typeface="Calibri"/>
                <a:sym typeface="Calibri"/>
              </a:rPr>
              <a:t>Highlights</a:t>
            </a:r>
            <a:endParaRPr sz="4800" b="1" i="0" u="none" strike="noStrike" cap="none">
              <a:solidFill>
                <a:srgbClr val="FFFFFF"/>
              </a:solidFill>
              <a:latin typeface="Calibri"/>
              <a:ea typeface="Calibri"/>
              <a:cs typeface="Calibri"/>
              <a:sym typeface="Calibri"/>
            </a:endParaRPr>
          </a:p>
        </p:txBody>
      </p:sp>
      <p:sp>
        <p:nvSpPr>
          <p:cNvPr id="2" name="Title 1" hidden="1"/>
          <p:cNvSpPr>
            <a:spLocks noGrp="1"/>
          </p:cNvSpPr>
          <p:nvPr>
            <p:ph type="title"/>
          </p:nvPr>
        </p:nvSpPr>
        <p:spPr/>
        <p:txBody>
          <a:bodyPr/>
          <a:lstStyle/>
          <a:p>
            <a:r>
              <a:rPr lang="en-US" dirty="0" smtClean="0"/>
              <a:t>Section 5 Highlights</a:t>
            </a:r>
            <a:endParaRPr lang="en-US" dirty="0"/>
          </a:p>
        </p:txBody>
      </p:sp>
    </p:spTree>
    <p:extLst>
      <p:ext uri="{BB962C8B-B14F-4D97-AF65-F5344CB8AC3E}">
        <p14:creationId xmlns:p14="http://schemas.microsoft.com/office/powerpoint/2010/main" val="844921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p:nvPr/>
        </p:nvSpPr>
        <p:spPr>
          <a:xfrm>
            <a:off x="0" y="0"/>
            <a:ext cx="8934600" cy="881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4000"/>
              <a:buFont typeface="Arial"/>
              <a:buNone/>
            </a:pPr>
            <a:r>
              <a:rPr lang="en-US" sz="4000" b="1">
                <a:solidFill>
                  <a:srgbClr val="0F75BC"/>
                </a:solidFill>
                <a:latin typeface="Calibri"/>
                <a:ea typeface="Calibri"/>
                <a:cs typeface="Calibri"/>
                <a:sym typeface="Calibri"/>
              </a:rPr>
              <a:t>General Updates </a:t>
            </a:r>
            <a:endParaRPr sz="1400" b="0" i="0" u="none" strike="noStrike" cap="none">
              <a:solidFill>
                <a:srgbClr val="0F75BC"/>
              </a:solidFill>
              <a:latin typeface="Arial"/>
              <a:ea typeface="Arial"/>
              <a:cs typeface="Arial"/>
              <a:sym typeface="Arial"/>
            </a:endParaRPr>
          </a:p>
        </p:txBody>
      </p:sp>
      <p:pic>
        <p:nvPicPr>
          <p:cNvPr id="107" name="Google Shape;107;p16" descr="A graph showing the number of COVID-19 cases in Oregon since February 1. The numbers were relatively consistent at under 100 per day until the end of May and then doubled over the month of June." title="COVID-19 graph"/>
          <p:cNvPicPr preferRelativeResize="0"/>
          <p:nvPr/>
        </p:nvPicPr>
        <p:blipFill>
          <a:blip r:embed="rId3">
            <a:alphaModFix/>
          </a:blip>
          <a:stretch>
            <a:fillRect/>
          </a:stretch>
        </p:blipFill>
        <p:spPr>
          <a:xfrm>
            <a:off x="152400" y="1033800"/>
            <a:ext cx="8810625" cy="4371975"/>
          </a:xfrm>
          <a:prstGeom prst="rect">
            <a:avLst/>
          </a:prstGeom>
          <a:noFill/>
          <a:ln>
            <a:noFill/>
          </a:ln>
        </p:spPr>
      </p:pic>
      <p:sp>
        <p:nvSpPr>
          <p:cNvPr id="2" name="Title 1"/>
          <p:cNvSpPr>
            <a:spLocks noGrp="1"/>
          </p:cNvSpPr>
          <p:nvPr>
            <p:ph type="title"/>
          </p:nvPr>
        </p:nvSpPr>
        <p:spPr/>
        <p:txBody>
          <a:bodyPr/>
          <a:lstStyle/>
          <a:p>
            <a:r>
              <a:rPr lang="en-US" dirty="0" smtClean="0"/>
              <a:t>General Updates</a:t>
            </a:r>
            <a:endParaRPr lang="en-US" dirty="0"/>
          </a:p>
        </p:txBody>
      </p:sp>
    </p:spTree>
    <p:extLst>
      <p:ext uri="{BB962C8B-B14F-4D97-AF65-F5344CB8AC3E}">
        <p14:creationId xmlns:p14="http://schemas.microsoft.com/office/powerpoint/2010/main" val="3207952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34" title="&quot;&quot;"/>
          <p:cNvPicPr preferRelativeResize="0"/>
          <p:nvPr/>
        </p:nvPicPr>
        <p:blipFill>
          <a:blip r:embed="rId3">
            <a:alphaModFix/>
          </a:blip>
          <a:stretch>
            <a:fillRect/>
          </a:stretch>
        </p:blipFill>
        <p:spPr>
          <a:xfrm>
            <a:off x="1302025" y="882250"/>
            <a:ext cx="6363800" cy="5463500"/>
          </a:xfrm>
          <a:prstGeom prst="rect">
            <a:avLst/>
          </a:prstGeom>
          <a:noFill/>
          <a:ln>
            <a:noFill/>
          </a:ln>
        </p:spPr>
      </p:pic>
      <p:sp>
        <p:nvSpPr>
          <p:cNvPr id="2" name="Title 1" hidden="1"/>
          <p:cNvSpPr>
            <a:spLocks noGrp="1"/>
          </p:cNvSpPr>
          <p:nvPr>
            <p:ph type="title"/>
          </p:nvPr>
        </p:nvSpPr>
        <p:spPr/>
        <p:txBody>
          <a:bodyPr/>
          <a:lstStyle/>
          <a:p>
            <a:r>
              <a:rPr lang="en-US" dirty="0" smtClean="0"/>
              <a:t>Short Term Distance Learning</a:t>
            </a:r>
            <a:endParaRPr lang="en-US" dirty="0"/>
          </a:p>
        </p:txBody>
      </p:sp>
    </p:spTree>
    <p:extLst>
      <p:ext uri="{BB962C8B-B14F-4D97-AF65-F5344CB8AC3E}">
        <p14:creationId xmlns:p14="http://schemas.microsoft.com/office/powerpoint/2010/main" val="1942373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5"/>
          <p:cNvSpPr txBox="1"/>
          <p:nvPr/>
        </p:nvSpPr>
        <p:spPr>
          <a:xfrm>
            <a:off x="388884" y="1826274"/>
            <a:ext cx="8653200" cy="2540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600" b="1">
                <a:solidFill>
                  <a:srgbClr val="1F75BC"/>
                </a:solidFill>
                <a:latin typeface="Calibri"/>
                <a:ea typeface="Calibri"/>
                <a:cs typeface="Calibri"/>
                <a:sym typeface="Calibri"/>
              </a:rPr>
              <a:t>Section 6</a:t>
            </a:r>
            <a:endParaRPr sz="4600" b="1">
              <a:solidFill>
                <a:srgbClr val="1F75BC"/>
              </a:solidFill>
              <a:latin typeface="Calibri"/>
              <a:ea typeface="Calibri"/>
              <a:cs typeface="Calibri"/>
              <a:sym typeface="Calibri"/>
            </a:endParaRPr>
          </a:p>
          <a:p>
            <a:pPr marL="0" marR="0" lvl="0" indent="0" algn="ctr" rtl="0">
              <a:lnSpc>
                <a:spcPct val="100000"/>
              </a:lnSpc>
              <a:spcBef>
                <a:spcPts val="0"/>
              </a:spcBef>
              <a:spcAft>
                <a:spcPts val="0"/>
              </a:spcAft>
              <a:buNone/>
            </a:pPr>
            <a:r>
              <a:rPr lang="en-US" sz="4600" b="1">
                <a:solidFill>
                  <a:srgbClr val="1F75BC"/>
                </a:solidFill>
                <a:latin typeface="Calibri"/>
                <a:ea typeface="Calibri"/>
                <a:cs typeface="Calibri"/>
                <a:sym typeface="Calibri"/>
              </a:rPr>
              <a:t>Family &amp; Community Engagement</a:t>
            </a:r>
            <a:endParaRPr sz="4600" b="1">
              <a:solidFill>
                <a:srgbClr val="1F75BC"/>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200"/>
              <a:buFont typeface="Arial"/>
              <a:buNone/>
            </a:pPr>
            <a:endParaRPr sz="1400" b="0" i="0" u="none" strike="noStrike" cap="none">
              <a:solidFill>
                <a:srgbClr val="1F75BC"/>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200"/>
              <a:buFont typeface="Arial"/>
              <a:buNone/>
            </a:pPr>
            <a:endParaRPr sz="1400" b="0" i="0" u="none" strike="noStrike" cap="none">
              <a:solidFill>
                <a:srgbClr val="1F75BC"/>
              </a:solidFill>
              <a:latin typeface="Arial"/>
              <a:ea typeface="Arial"/>
              <a:cs typeface="Arial"/>
              <a:sym typeface="Arial"/>
            </a:endParaRPr>
          </a:p>
        </p:txBody>
      </p:sp>
      <p:pic>
        <p:nvPicPr>
          <p:cNvPr id="247" name="Google Shape;247;p35" descr="&quot;&quot;"/>
          <p:cNvPicPr preferRelativeResize="0"/>
          <p:nvPr/>
        </p:nvPicPr>
        <p:blipFill rotWithShape="1">
          <a:blip r:embed="rId3">
            <a:alphaModFix/>
          </a:blip>
          <a:srcRect l="14494" t="15802" r="14487" b="16666"/>
          <a:stretch/>
        </p:blipFill>
        <p:spPr>
          <a:xfrm>
            <a:off x="3693138" y="4538825"/>
            <a:ext cx="1757725" cy="1699125"/>
          </a:xfrm>
          <a:prstGeom prst="rect">
            <a:avLst/>
          </a:prstGeom>
          <a:noFill/>
          <a:ln>
            <a:noFill/>
          </a:ln>
        </p:spPr>
      </p:pic>
      <p:sp>
        <p:nvSpPr>
          <p:cNvPr id="2" name="Title 1" hidden="1"/>
          <p:cNvSpPr>
            <a:spLocks noGrp="1"/>
          </p:cNvSpPr>
          <p:nvPr>
            <p:ph type="title"/>
          </p:nvPr>
        </p:nvSpPr>
        <p:spPr/>
        <p:txBody>
          <a:bodyPr/>
          <a:lstStyle/>
          <a:p>
            <a:r>
              <a:rPr lang="en-US" dirty="0" smtClean="0"/>
              <a:t>Section 6</a:t>
            </a:r>
            <a:endParaRPr lang="en-US" dirty="0"/>
          </a:p>
        </p:txBody>
      </p:sp>
    </p:spTree>
    <p:extLst>
      <p:ext uri="{BB962C8B-B14F-4D97-AF65-F5344CB8AC3E}">
        <p14:creationId xmlns:p14="http://schemas.microsoft.com/office/powerpoint/2010/main" val="1283251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6"/>
          <p:cNvSpPr txBox="1"/>
          <p:nvPr/>
        </p:nvSpPr>
        <p:spPr>
          <a:xfrm>
            <a:off x="342575" y="2129825"/>
            <a:ext cx="8319000" cy="4074600"/>
          </a:xfrm>
          <a:prstGeom prst="rect">
            <a:avLst/>
          </a:prstGeom>
          <a:solidFill>
            <a:schemeClr val="lt2"/>
          </a:solid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2400">
                <a:latin typeface="Calibri"/>
                <a:ea typeface="Calibri"/>
                <a:cs typeface="Calibri"/>
                <a:sym typeface="Calibri"/>
              </a:rPr>
              <a:t>New additional requirement</a:t>
            </a:r>
            <a:endParaRPr sz="2400">
              <a:latin typeface="Calibri"/>
              <a:ea typeface="Calibri"/>
              <a:cs typeface="Calibri"/>
              <a:sym typeface="Calibri"/>
            </a:endParaRPr>
          </a:p>
          <a:p>
            <a:pPr marL="0" lvl="0" indent="0" algn="ctr" rtl="0">
              <a:spcBef>
                <a:spcPts val="0"/>
              </a:spcBef>
              <a:spcAft>
                <a:spcPts val="0"/>
              </a:spcAft>
              <a:buNone/>
            </a:pPr>
            <a:endParaRPr sz="2400">
              <a:latin typeface="Calibri"/>
              <a:ea typeface="Calibri"/>
              <a:cs typeface="Calibri"/>
              <a:sym typeface="Calibri"/>
            </a:endParaRPr>
          </a:p>
          <a:p>
            <a:pPr marL="228600" lvl="0" indent="-381000" algn="l" rtl="0">
              <a:spcBef>
                <a:spcPts val="0"/>
              </a:spcBef>
              <a:spcAft>
                <a:spcPts val="0"/>
              </a:spcAft>
              <a:buClr>
                <a:srgbClr val="38761D"/>
              </a:buClr>
              <a:buSzPts val="2400"/>
              <a:buFont typeface="Calibri"/>
              <a:buChar char="❏"/>
            </a:pPr>
            <a:r>
              <a:rPr lang="en-US" sz="2400" i="1">
                <a:solidFill>
                  <a:srgbClr val="339933"/>
                </a:solidFill>
                <a:latin typeface="Calibri"/>
                <a:ea typeface="Calibri"/>
                <a:cs typeface="Calibri"/>
                <a:sym typeface="Calibri"/>
              </a:rPr>
              <a:t>Include early learning programs and child care providers in the planning process. Schools with preschool classrooms operating as a part of the school will include plans for these classrooms in the school Operational Blueprint. Additional considerations specific to early learning environments is forthcoming</a:t>
            </a:r>
            <a:r>
              <a:rPr lang="en-US" sz="2400" i="1">
                <a:solidFill>
                  <a:srgbClr val="38761D"/>
                </a:solidFill>
                <a:latin typeface="Calibri"/>
                <a:ea typeface="Calibri"/>
                <a:cs typeface="Calibri"/>
                <a:sym typeface="Calibri"/>
              </a:rPr>
              <a:t>.</a:t>
            </a:r>
            <a:endParaRPr sz="2400" i="1">
              <a:solidFill>
                <a:srgbClr val="38761D"/>
              </a:solidFill>
              <a:latin typeface="Calibri"/>
              <a:ea typeface="Calibri"/>
              <a:cs typeface="Calibri"/>
              <a:sym typeface="Calibri"/>
            </a:endParaRPr>
          </a:p>
          <a:p>
            <a:pPr marL="0" lvl="0" indent="0" algn="l" rtl="0">
              <a:spcBef>
                <a:spcPts val="0"/>
              </a:spcBef>
              <a:spcAft>
                <a:spcPts val="0"/>
              </a:spcAft>
              <a:buNone/>
            </a:pPr>
            <a:endParaRPr sz="200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endParaRPr sz="2000" b="1">
              <a:latin typeface="Calibri"/>
              <a:ea typeface="Calibri"/>
              <a:cs typeface="Calibri"/>
              <a:sym typeface="Calibri"/>
            </a:endParaRPr>
          </a:p>
          <a:p>
            <a:pPr marL="457200" marR="0" lvl="0" indent="0" algn="l" rtl="0">
              <a:lnSpc>
                <a:spcPct val="100000"/>
              </a:lnSpc>
              <a:spcBef>
                <a:spcPts val="1200"/>
              </a:spcBef>
              <a:spcAft>
                <a:spcPts val="0"/>
              </a:spcAft>
              <a:buNone/>
            </a:pPr>
            <a:endParaRPr sz="2000">
              <a:latin typeface="Calibri"/>
              <a:ea typeface="Calibri"/>
              <a:cs typeface="Calibri"/>
              <a:sym typeface="Calibri"/>
            </a:endParaRPr>
          </a:p>
          <a:p>
            <a:pPr marL="0" marR="0" lvl="0" indent="0" algn="l" rtl="0">
              <a:lnSpc>
                <a:spcPct val="100000"/>
              </a:lnSpc>
              <a:spcBef>
                <a:spcPts val="0"/>
              </a:spcBef>
              <a:spcAft>
                <a:spcPts val="0"/>
              </a:spcAft>
              <a:buNone/>
            </a:pPr>
            <a:endParaRPr sz="2000">
              <a:latin typeface="Calibri"/>
              <a:ea typeface="Calibri"/>
              <a:cs typeface="Calibri"/>
              <a:sym typeface="Calibri"/>
            </a:endParaRPr>
          </a:p>
        </p:txBody>
      </p:sp>
      <p:sp>
        <p:nvSpPr>
          <p:cNvPr id="254" name="Google Shape;254;p36"/>
          <p:cNvSpPr txBox="1"/>
          <p:nvPr/>
        </p:nvSpPr>
        <p:spPr>
          <a:xfrm>
            <a:off x="0" y="938197"/>
            <a:ext cx="9144000" cy="923400"/>
          </a:xfrm>
          <a:prstGeom prst="rect">
            <a:avLst/>
          </a:prstGeom>
          <a:solidFill>
            <a:srgbClr val="0070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5400"/>
              <a:buFont typeface="Gill Sans"/>
              <a:buNone/>
            </a:pPr>
            <a:r>
              <a:rPr lang="en-US" sz="5400" b="1">
                <a:solidFill>
                  <a:srgbClr val="FFFFFF"/>
                </a:solidFill>
                <a:latin typeface="Calibri"/>
                <a:ea typeface="Calibri"/>
                <a:cs typeface="Calibri"/>
                <a:sym typeface="Calibri"/>
              </a:rPr>
              <a:t>Highlights</a:t>
            </a:r>
            <a:endParaRPr sz="4800" b="1" i="0" u="none" strike="noStrike" cap="none">
              <a:solidFill>
                <a:srgbClr val="FFFFFF"/>
              </a:solidFill>
              <a:latin typeface="Calibri"/>
              <a:ea typeface="Calibri"/>
              <a:cs typeface="Calibri"/>
              <a:sym typeface="Calibri"/>
            </a:endParaRPr>
          </a:p>
        </p:txBody>
      </p:sp>
      <p:sp>
        <p:nvSpPr>
          <p:cNvPr id="2" name="Title 1" hidden="1"/>
          <p:cNvSpPr>
            <a:spLocks noGrp="1"/>
          </p:cNvSpPr>
          <p:nvPr>
            <p:ph type="title"/>
          </p:nvPr>
        </p:nvSpPr>
        <p:spPr/>
        <p:txBody>
          <a:bodyPr/>
          <a:lstStyle/>
          <a:p>
            <a:r>
              <a:rPr lang="en-US" dirty="0" smtClean="0"/>
              <a:t>Section 6 Highlights</a:t>
            </a:r>
            <a:endParaRPr lang="en-US" dirty="0"/>
          </a:p>
        </p:txBody>
      </p:sp>
    </p:spTree>
    <p:extLst>
      <p:ext uri="{BB962C8B-B14F-4D97-AF65-F5344CB8AC3E}">
        <p14:creationId xmlns:p14="http://schemas.microsoft.com/office/powerpoint/2010/main" val="2288042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7"/>
          <p:cNvSpPr txBox="1"/>
          <p:nvPr/>
        </p:nvSpPr>
        <p:spPr>
          <a:xfrm>
            <a:off x="388884" y="1826274"/>
            <a:ext cx="8653200" cy="2540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600" b="1">
                <a:solidFill>
                  <a:srgbClr val="1F75BC"/>
                </a:solidFill>
                <a:latin typeface="Calibri"/>
                <a:ea typeface="Calibri"/>
                <a:cs typeface="Calibri"/>
                <a:sym typeface="Calibri"/>
              </a:rPr>
              <a:t>Section 7</a:t>
            </a:r>
            <a:endParaRPr sz="4600" b="1">
              <a:solidFill>
                <a:srgbClr val="1F75BC"/>
              </a:solidFill>
              <a:latin typeface="Calibri"/>
              <a:ea typeface="Calibri"/>
              <a:cs typeface="Calibri"/>
              <a:sym typeface="Calibri"/>
            </a:endParaRPr>
          </a:p>
          <a:p>
            <a:pPr marL="0" marR="0" lvl="0" indent="0" algn="ctr" rtl="0">
              <a:lnSpc>
                <a:spcPct val="100000"/>
              </a:lnSpc>
              <a:spcBef>
                <a:spcPts val="0"/>
              </a:spcBef>
              <a:spcAft>
                <a:spcPts val="0"/>
              </a:spcAft>
              <a:buNone/>
            </a:pPr>
            <a:r>
              <a:rPr lang="en-US" sz="4600" b="1">
                <a:solidFill>
                  <a:srgbClr val="1F75BC"/>
                </a:solidFill>
                <a:latin typeface="Calibri"/>
                <a:ea typeface="Calibri"/>
                <a:cs typeface="Calibri"/>
                <a:sym typeface="Calibri"/>
              </a:rPr>
              <a:t>Mental, Social &amp; Emotional Health</a:t>
            </a:r>
            <a:endParaRPr sz="4600" b="1">
              <a:solidFill>
                <a:srgbClr val="1F75BC"/>
              </a:solidFill>
              <a:latin typeface="Calibri"/>
              <a:ea typeface="Calibri"/>
              <a:cs typeface="Calibri"/>
              <a:sym typeface="Calibri"/>
            </a:endParaRPr>
          </a:p>
          <a:p>
            <a:pPr marL="0" lvl="0" indent="0" algn="ctr" rtl="0">
              <a:spcBef>
                <a:spcPts val="0"/>
              </a:spcBef>
              <a:spcAft>
                <a:spcPts val="0"/>
              </a:spcAft>
              <a:buNone/>
            </a:pPr>
            <a:r>
              <a:rPr lang="en-US" sz="3200" i="1">
                <a:latin typeface="Calibri"/>
                <a:ea typeface="Calibri"/>
                <a:cs typeface="Calibri"/>
                <a:sym typeface="Calibri"/>
              </a:rPr>
              <a:t>No changes in this update</a:t>
            </a:r>
            <a:endParaRPr sz="3200" i="1">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200"/>
              <a:buFont typeface="Arial"/>
              <a:buNone/>
            </a:pPr>
            <a:endParaRPr sz="1400" b="0" i="0" u="none" strike="noStrike" cap="none">
              <a:solidFill>
                <a:srgbClr val="1F75BC"/>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200"/>
              <a:buFont typeface="Arial"/>
              <a:buNone/>
            </a:pPr>
            <a:endParaRPr sz="1400" b="0" i="0" u="none" strike="noStrike" cap="none">
              <a:solidFill>
                <a:srgbClr val="1F75BC"/>
              </a:solidFill>
              <a:latin typeface="Arial"/>
              <a:ea typeface="Arial"/>
              <a:cs typeface="Arial"/>
              <a:sym typeface="Arial"/>
            </a:endParaRPr>
          </a:p>
        </p:txBody>
      </p:sp>
      <p:pic>
        <p:nvPicPr>
          <p:cNvPr id="261" name="Google Shape;261;p37" descr="&quot;&quot;"/>
          <p:cNvPicPr preferRelativeResize="0"/>
          <p:nvPr/>
        </p:nvPicPr>
        <p:blipFill rotWithShape="1">
          <a:blip r:embed="rId3">
            <a:alphaModFix/>
          </a:blip>
          <a:srcRect l="16666" t="14178" r="16666" b="11939"/>
          <a:stretch/>
        </p:blipFill>
        <p:spPr>
          <a:xfrm>
            <a:off x="3867413" y="4420725"/>
            <a:ext cx="1696125" cy="1928925"/>
          </a:xfrm>
          <a:prstGeom prst="rect">
            <a:avLst/>
          </a:prstGeom>
          <a:noFill/>
          <a:ln>
            <a:noFill/>
          </a:ln>
        </p:spPr>
      </p:pic>
      <p:sp>
        <p:nvSpPr>
          <p:cNvPr id="2" name="Title 1" hidden="1"/>
          <p:cNvSpPr>
            <a:spLocks noGrp="1"/>
          </p:cNvSpPr>
          <p:nvPr>
            <p:ph type="title"/>
          </p:nvPr>
        </p:nvSpPr>
        <p:spPr/>
        <p:txBody>
          <a:bodyPr/>
          <a:lstStyle/>
          <a:p>
            <a:r>
              <a:rPr lang="en-US" dirty="0" smtClean="0"/>
              <a:t>Section 7</a:t>
            </a:r>
            <a:endParaRPr lang="en-US" dirty="0"/>
          </a:p>
        </p:txBody>
      </p:sp>
    </p:spTree>
    <p:extLst>
      <p:ext uri="{BB962C8B-B14F-4D97-AF65-F5344CB8AC3E}">
        <p14:creationId xmlns:p14="http://schemas.microsoft.com/office/powerpoint/2010/main" val="3268262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8"/>
          <p:cNvSpPr txBox="1"/>
          <p:nvPr/>
        </p:nvSpPr>
        <p:spPr>
          <a:xfrm>
            <a:off x="388884" y="1826274"/>
            <a:ext cx="8653200" cy="2540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600" b="1">
                <a:solidFill>
                  <a:srgbClr val="1F75BC"/>
                </a:solidFill>
                <a:latin typeface="Calibri"/>
                <a:ea typeface="Calibri"/>
                <a:cs typeface="Calibri"/>
                <a:sym typeface="Calibri"/>
              </a:rPr>
              <a:t>Section 8</a:t>
            </a:r>
            <a:endParaRPr sz="4600" b="1">
              <a:solidFill>
                <a:srgbClr val="1F75BC"/>
              </a:solidFill>
              <a:latin typeface="Calibri"/>
              <a:ea typeface="Calibri"/>
              <a:cs typeface="Calibri"/>
              <a:sym typeface="Calibri"/>
            </a:endParaRPr>
          </a:p>
          <a:p>
            <a:pPr marL="0" marR="0" lvl="0" indent="0" algn="ctr" rtl="0">
              <a:lnSpc>
                <a:spcPct val="100000"/>
              </a:lnSpc>
              <a:spcBef>
                <a:spcPts val="0"/>
              </a:spcBef>
              <a:spcAft>
                <a:spcPts val="0"/>
              </a:spcAft>
              <a:buNone/>
            </a:pPr>
            <a:r>
              <a:rPr lang="en-US" sz="4600" b="1">
                <a:solidFill>
                  <a:srgbClr val="1F75BC"/>
                </a:solidFill>
                <a:latin typeface="Calibri"/>
                <a:ea typeface="Calibri"/>
                <a:cs typeface="Calibri"/>
                <a:sym typeface="Calibri"/>
              </a:rPr>
              <a:t>Staffing &amp; Personnel</a:t>
            </a:r>
            <a:endParaRPr sz="4600" b="1">
              <a:solidFill>
                <a:srgbClr val="1F75BC"/>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200"/>
              <a:buFont typeface="Arial"/>
              <a:buNone/>
            </a:pPr>
            <a:endParaRPr sz="1400" b="0" i="0" u="none" strike="noStrike" cap="none">
              <a:solidFill>
                <a:srgbClr val="1F75BC"/>
              </a:solidFill>
              <a:latin typeface="Arial"/>
              <a:ea typeface="Arial"/>
              <a:cs typeface="Arial"/>
              <a:sym typeface="Arial"/>
            </a:endParaRPr>
          </a:p>
        </p:txBody>
      </p:sp>
      <p:pic>
        <p:nvPicPr>
          <p:cNvPr id="268" name="Google Shape;268;p38" descr="&quot;&quot;"/>
          <p:cNvPicPr preferRelativeResize="0"/>
          <p:nvPr/>
        </p:nvPicPr>
        <p:blipFill rotWithShape="1">
          <a:blip r:embed="rId3">
            <a:alphaModFix/>
          </a:blip>
          <a:srcRect l="21968" t="26866" r="23261" b="25371"/>
          <a:stretch/>
        </p:blipFill>
        <p:spPr>
          <a:xfrm>
            <a:off x="3836600" y="4589675"/>
            <a:ext cx="1757725" cy="1544675"/>
          </a:xfrm>
          <a:prstGeom prst="rect">
            <a:avLst/>
          </a:prstGeom>
          <a:noFill/>
          <a:ln>
            <a:noFill/>
          </a:ln>
        </p:spPr>
      </p:pic>
      <p:sp>
        <p:nvSpPr>
          <p:cNvPr id="2" name="Title 1" hidden="1"/>
          <p:cNvSpPr>
            <a:spLocks noGrp="1"/>
          </p:cNvSpPr>
          <p:nvPr>
            <p:ph type="title"/>
          </p:nvPr>
        </p:nvSpPr>
        <p:spPr/>
        <p:txBody>
          <a:bodyPr/>
          <a:lstStyle/>
          <a:p>
            <a:r>
              <a:rPr lang="en-US" dirty="0" smtClean="0"/>
              <a:t>Section 8</a:t>
            </a:r>
            <a:endParaRPr lang="en-US" dirty="0"/>
          </a:p>
        </p:txBody>
      </p:sp>
    </p:spTree>
    <p:extLst>
      <p:ext uri="{BB962C8B-B14F-4D97-AF65-F5344CB8AC3E}">
        <p14:creationId xmlns:p14="http://schemas.microsoft.com/office/powerpoint/2010/main" val="3711666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9"/>
          <p:cNvSpPr txBox="1"/>
          <p:nvPr/>
        </p:nvSpPr>
        <p:spPr>
          <a:xfrm>
            <a:off x="412500" y="2711225"/>
            <a:ext cx="8319000" cy="2679900"/>
          </a:xfrm>
          <a:prstGeom prst="rect">
            <a:avLst/>
          </a:prstGeom>
          <a:solidFill>
            <a:schemeClr val="lt2"/>
          </a:solid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It is important that staff are supported through reentry. Provide ongoing professional learning and communication so staff have the most-up-to date understanding of all ODE and OHA guidance. </a:t>
            </a:r>
            <a:r>
              <a:rPr lang="en-US" sz="2400" i="1">
                <a:solidFill>
                  <a:srgbClr val="339933"/>
                </a:solidFill>
                <a:latin typeface="Calibri"/>
                <a:ea typeface="Calibri"/>
                <a:cs typeface="Calibri"/>
                <a:sym typeface="Calibri"/>
              </a:rPr>
              <a:t>To the extent any modifications or reductions in a public school workforce are necessary, any such actions should consider the goals of the Educator Equity Act, ORS 342.437.</a:t>
            </a:r>
            <a:endParaRPr sz="2400" i="1">
              <a:solidFill>
                <a:srgbClr val="339933"/>
              </a:solidFill>
              <a:latin typeface="Calibri"/>
              <a:ea typeface="Calibri"/>
              <a:cs typeface="Calibri"/>
              <a:sym typeface="Calibri"/>
            </a:endParaRPr>
          </a:p>
          <a:p>
            <a:pPr marL="0" lvl="0" indent="0" algn="l" rtl="0">
              <a:spcBef>
                <a:spcPts val="0"/>
              </a:spcBef>
              <a:spcAft>
                <a:spcPts val="0"/>
              </a:spcAft>
              <a:buNone/>
            </a:pPr>
            <a:endParaRPr sz="2400">
              <a:solidFill>
                <a:schemeClr val="dk1"/>
              </a:solidFill>
              <a:latin typeface="Calibri"/>
              <a:ea typeface="Calibri"/>
              <a:cs typeface="Calibri"/>
              <a:sym typeface="Calibri"/>
            </a:endParaRPr>
          </a:p>
          <a:p>
            <a:pPr marL="0" lvl="0" indent="0" algn="l" rtl="0">
              <a:spcBef>
                <a:spcPts val="0"/>
              </a:spcBef>
              <a:spcAft>
                <a:spcPts val="0"/>
              </a:spcAft>
              <a:buNone/>
            </a:pPr>
            <a:endParaRPr sz="240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endParaRPr sz="2400" b="1">
              <a:latin typeface="Calibri"/>
              <a:ea typeface="Calibri"/>
              <a:cs typeface="Calibri"/>
              <a:sym typeface="Calibri"/>
            </a:endParaRPr>
          </a:p>
          <a:p>
            <a:pPr marL="457200" marR="0" lvl="0" indent="0" algn="l" rtl="0">
              <a:lnSpc>
                <a:spcPct val="100000"/>
              </a:lnSpc>
              <a:spcBef>
                <a:spcPts val="1200"/>
              </a:spcBef>
              <a:spcAft>
                <a:spcPts val="0"/>
              </a:spcAft>
              <a:buNone/>
            </a:pPr>
            <a:endParaRPr sz="2400">
              <a:latin typeface="Calibri"/>
              <a:ea typeface="Calibri"/>
              <a:cs typeface="Calibri"/>
              <a:sym typeface="Calibri"/>
            </a:endParaRPr>
          </a:p>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275" name="Google Shape;275;p39"/>
          <p:cNvSpPr txBox="1"/>
          <p:nvPr/>
        </p:nvSpPr>
        <p:spPr>
          <a:xfrm>
            <a:off x="0" y="938197"/>
            <a:ext cx="9144000" cy="923400"/>
          </a:xfrm>
          <a:prstGeom prst="rect">
            <a:avLst/>
          </a:prstGeom>
          <a:solidFill>
            <a:srgbClr val="0070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5400"/>
              <a:buFont typeface="Gill Sans"/>
              <a:buNone/>
            </a:pPr>
            <a:r>
              <a:rPr lang="en-US" sz="5400" b="1">
                <a:solidFill>
                  <a:srgbClr val="FFFFFF"/>
                </a:solidFill>
                <a:latin typeface="Calibri"/>
                <a:ea typeface="Calibri"/>
                <a:cs typeface="Calibri"/>
                <a:sym typeface="Calibri"/>
              </a:rPr>
              <a:t>Highlights</a:t>
            </a:r>
            <a:endParaRPr sz="4800" b="1" i="0" u="none" strike="noStrike" cap="none">
              <a:solidFill>
                <a:srgbClr val="FFFFFF"/>
              </a:solidFill>
              <a:latin typeface="Calibri"/>
              <a:ea typeface="Calibri"/>
              <a:cs typeface="Calibri"/>
              <a:sym typeface="Calibri"/>
            </a:endParaRPr>
          </a:p>
        </p:txBody>
      </p:sp>
      <p:sp>
        <p:nvSpPr>
          <p:cNvPr id="2" name="Title 1" hidden="1"/>
          <p:cNvSpPr>
            <a:spLocks noGrp="1"/>
          </p:cNvSpPr>
          <p:nvPr>
            <p:ph type="title"/>
          </p:nvPr>
        </p:nvSpPr>
        <p:spPr/>
        <p:txBody>
          <a:bodyPr/>
          <a:lstStyle/>
          <a:p>
            <a:r>
              <a:rPr lang="en-US" dirty="0" smtClean="0"/>
              <a:t>Section 8 Highlights</a:t>
            </a:r>
            <a:endParaRPr lang="en-US" dirty="0"/>
          </a:p>
        </p:txBody>
      </p:sp>
    </p:spTree>
    <p:extLst>
      <p:ext uri="{BB962C8B-B14F-4D97-AF65-F5344CB8AC3E}">
        <p14:creationId xmlns:p14="http://schemas.microsoft.com/office/powerpoint/2010/main" val="132657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0"/>
          <p:cNvSpPr txBox="1"/>
          <p:nvPr/>
        </p:nvSpPr>
        <p:spPr>
          <a:xfrm>
            <a:off x="505384" y="1920890"/>
            <a:ext cx="8319600" cy="301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800" b="1" i="1" u="none" strike="noStrike" cap="none">
              <a:solidFill>
                <a:srgbClr val="9F2065"/>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2400"/>
              <a:buFont typeface="Arial"/>
              <a:buAutoNum type="arabicPeriod" startAt="9"/>
            </a:pPr>
            <a:r>
              <a:rPr lang="en-US" sz="2400" b="0" i="0" u="none" strike="noStrike" cap="none">
                <a:solidFill>
                  <a:srgbClr val="000000"/>
                </a:solidFill>
                <a:latin typeface="Calibri"/>
                <a:ea typeface="Calibri"/>
                <a:cs typeface="Calibri"/>
                <a:sym typeface="Calibri"/>
              </a:rPr>
              <a:t>Post the </a:t>
            </a:r>
            <a:r>
              <a:rPr lang="en-US" sz="2400" b="0" i="1" u="none" strike="noStrike" cap="none">
                <a:solidFill>
                  <a:srgbClr val="000000"/>
                </a:solidFill>
                <a:latin typeface="Calibri"/>
                <a:ea typeface="Calibri"/>
                <a:cs typeface="Calibri"/>
                <a:sym typeface="Calibri"/>
              </a:rPr>
              <a:t>Operational Blueprint for Reentry </a:t>
            </a:r>
            <a:r>
              <a:rPr lang="en-US" sz="2400" b="0" i="0" u="none" strike="noStrike" cap="none">
                <a:solidFill>
                  <a:srgbClr val="000000"/>
                </a:solidFill>
                <a:latin typeface="Calibri"/>
                <a:ea typeface="Calibri"/>
                <a:cs typeface="Calibri"/>
                <a:sym typeface="Calibri"/>
              </a:rPr>
              <a:t>on your school and district websites. If there is no school or district website, it can be posted to the ESD website.</a:t>
            </a:r>
            <a:endParaRPr/>
          </a:p>
          <a:p>
            <a:pPr marL="457200" marR="0" lvl="0" indent="-457200" algn="l" rtl="0">
              <a:lnSpc>
                <a:spcPct val="100000"/>
              </a:lnSpc>
              <a:spcBef>
                <a:spcPts val="800"/>
              </a:spcBef>
              <a:spcAft>
                <a:spcPts val="0"/>
              </a:spcAft>
              <a:buClr>
                <a:srgbClr val="000000"/>
              </a:buClr>
              <a:buSzPts val="2400"/>
              <a:buFont typeface="Arial"/>
              <a:buAutoNum type="arabicPeriod" startAt="9"/>
            </a:pPr>
            <a:r>
              <a:rPr lang="en-US" sz="2400" b="0" i="0" u="sng" strike="noStrike" cap="none">
                <a:solidFill>
                  <a:srgbClr val="1155CC"/>
                </a:solidFill>
                <a:latin typeface="Calibri"/>
                <a:ea typeface="Calibri"/>
                <a:cs typeface="Calibri"/>
                <a:sym typeface="Calibri"/>
                <a:hlinkClick r:id="rId3"/>
              </a:rPr>
              <a:t>Submit</a:t>
            </a:r>
            <a:r>
              <a:rPr lang="en-US" sz="2400" b="0" i="0" u="none" strike="noStrike" cap="none">
                <a:solidFill>
                  <a:srgbClr val="000000"/>
                </a:solidFill>
                <a:latin typeface="Calibri"/>
                <a:ea typeface="Calibri"/>
                <a:cs typeface="Calibri"/>
                <a:sym typeface="Calibri"/>
              </a:rPr>
              <a:t> final plan for each school to the Oregon Department of Education.</a:t>
            </a:r>
            <a:endParaRPr/>
          </a:p>
        </p:txBody>
      </p:sp>
      <p:sp>
        <p:nvSpPr>
          <p:cNvPr id="282" name="Google Shape;282;p40"/>
          <p:cNvSpPr txBox="1"/>
          <p:nvPr/>
        </p:nvSpPr>
        <p:spPr>
          <a:xfrm>
            <a:off x="2330646" y="169329"/>
            <a:ext cx="6615544" cy="64633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3600" b="1">
                <a:solidFill>
                  <a:srgbClr val="9F2065"/>
                </a:solidFill>
                <a:latin typeface="Calibri"/>
                <a:ea typeface="Calibri"/>
                <a:cs typeface="Calibri"/>
                <a:sym typeface="Calibri"/>
              </a:rPr>
              <a:t>Final Steps of Plan Submission</a:t>
            </a:r>
            <a:endParaRPr sz="3600" b="1" i="0" u="none" strike="noStrike" cap="none">
              <a:solidFill>
                <a:srgbClr val="0F75BC"/>
              </a:solidFill>
              <a:latin typeface="Arial"/>
              <a:ea typeface="Arial"/>
              <a:cs typeface="Arial"/>
              <a:sym typeface="Arial"/>
            </a:endParaRPr>
          </a:p>
        </p:txBody>
      </p:sp>
      <p:sp>
        <p:nvSpPr>
          <p:cNvPr id="2" name="Title 1" hidden="1"/>
          <p:cNvSpPr>
            <a:spLocks noGrp="1"/>
          </p:cNvSpPr>
          <p:nvPr>
            <p:ph type="title"/>
          </p:nvPr>
        </p:nvSpPr>
        <p:spPr/>
        <p:txBody>
          <a:bodyPr/>
          <a:lstStyle/>
          <a:p>
            <a:r>
              <a:rPr lang="en-US" dirty="0" smtClean="0"/>
              <a:t>Final Steps of Plan Submission</a:t>
            </a:r>
            <a:endParaRPr lang="en-US" dirty="0"/>
          </a:p>
        </p:txBody>
      </p:sp>
    </p:spTree>
    <p:extLst>
      <p:ext uri="{BB962C8B-B14F-4D97-AF65-F5344CB8AC3E}">
        <p14:creationId xmlns:p14="http://schemas.microsoft.com/office/powerpoint/2010/main" val="2365609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1"/>
          <p:cNvSpPr txBox="1"/>
          <p:nvPr/>
        </p:nvSpPr>
        <p:spPr>
          <a:xfrm>
            <a:off x="1944357" y="97689"/>
            <a:ext cx="7141029" cy="107717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200"/>
              <a:buFont typeface="Arial"/>
              <a:buNone/>
            </a:pPr>
            <a:r>
              <a:rPr lang="en-US" sz="3200" b="1">
                <a:solidFill>
                  <a:srgbClr val="0F75BC"/>
                </a:solidFill>
              </a:rPr>
              <a:t>Operational Blueprint</a:t>
            </a:r>
            <a:endParaRPr sz="3200" b="1" i="0" u="none" strike="noStrike" cap="none">
              <a:solidFill>
                <a:srgbClr val="0F75BC"/>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3200"/>
              <a:buFont typeface="Arial"/>
              <a:buNone/>
            </a:pPr>
            <a:endParaRPr sz="3200" b="1" i="0" u="none" strike="noStrike" cap="none">
              <a:solidFill>
                <a:srgbClr val="C00000"/>
              </a:solidFill>
              <a:latin typeface="Arial"/>
              <a:ea typeface="Arial"/>
              <a:cs typeface="Arial"/>
              <a:sym typeface="Arial"/>
            </a:endParaRPr>
          </a:p>
        </p:txBody>
      </p:sp>
      <p:sp>
        <p:nvSpPr>
          <p:cNvPr id="289" name="Google Shape;289;p41"/>
          <p:cNvSpPr txBox="1"/>
          <p:nvPr/>
        </p:nvSpPr>
        <p:spPr>
          <a:xfrm>
            <a:off x="924976" y="641800"/>
            <a:ext cx="8048400" cy="461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2400" b="1">
                <a:solidFill>
                  <a:srgbClr val="9F2065"/>
                </a:solidFill>
                <a:latin typeface="Calibri"/>
                <a:ea typeface="Calibri"/>
                <a:cs typeface="Calibri"/>
                <a:sym typeface="Calibri"/>
              </a:rPr>
              <a:t>Updated to match changes in 6/30 RSSL and CDL Guidance Guidance</a:t>
            </a:r>
            <a:endParaRPr sz="2400" b="1" i="0" u="none" strike="noStrike" cap="none">
              <a:solidFill>
                <a:srgbClr val="9F2065"/>
              </a:solidFill>
              <a:latin typeface="Calibri"/>
              <a:ea typeface="Calibri"/>
              <a:cs typeface="Calibri"/>
              <a:sym typeface="Calibri"/>
            </a:endParaRPr>
          </a:p>
        </p:txBody>
      </p:sp>
      <p:pic>
        <p:nvPicPr>
          <p:cNvPr id="290" name="Google Shape;290;p41" title="&quot;&quot;"/>
          <p:cNvPicPr preferRelativeResize="0"/>
          <p:nvPr/>
        </p:nvPicPr>
        <p:blipFill>
          <a:blip r:embed="rId3">
            <a:alphaModFix/>
          </a:blip>
          <a:stretch>
            <a:fillRect/>
          </a:stretch>
        </p:blipFill>
        <p:spPr>
          <a:xfrm>
            <a:off x="199800" y="1103475"/>
            <a:ext cx="8773601" cy="5653093"/>
          </a:xfrm>
          <a:prstGeom prst="rect">
            <a:avLst/>
          </a:prstGeom>
          <a:noFill/>
          <a:ln>
            <a:noFill/>
          </a:ln>
        </p:spPr>
      </p:pic>
      <p:sp>
        <p:nvSpPr>
          <p:cNvPr id="2" name="Title 1" hidden="1"/>
          <p:cNvSpPr>
            <a:spLocks noGrp="1"/>
          </p:cNvSpPr>
          <p:nvPr>
            <p:ph type="title"/>
          </p:nvPr>
        </p:nvSpPr>
        <p:spPr/>
        <p:txBody>
          <a:bodyPr/>
          <a:lstStyle/>
          <a:p>
            <a:r>
              <a:rPr lang="en-US" dirty="0" smtClean="0"/>
              <a:t>Operational Blueprint</a:t>
            </a:r>
            <a:endParaRPr lang="en-US" dirty="0"/>
          </a:p>
        </p:txBody>
      </p:sp>
    </p:spTree>
    <p:extLst>
      <p:ext uri="{BB962C8B-B14F-4D97-AF65-F5344CB8AC3E}">
        <p14:creationId xmlns:p14="http://schemas.microsoft.com/office/powerpoint/2010/main" val="3040918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42" title="&quot;&quot;"/>
          <p:cNvPicPr preferRelativeResize="0"/>
          <p:nvPr/>
        </p:nvPicPr>
        <p:blipFill>
          <a:blip r:embed="rId3">
            <a:alphaModFix/>
          </a:blip>
          <a:stretch>
            <a:fillRect/>
          </a:stretch>
        </p:blipFill>
        <p:spPr>
          <a:xfrm>
            <a:off x="215900" y="1570575"/>
            <a:ext cx="8839205" cy="4298366"/>
          </a:xfrm>
          <a:prstGeom prst="rect">
            <a:avLst/>
          </a:prstGeom>
          <a:noFill/>
          <a:ln>
            <a:noFill/>
          </a:ln>
        </p:spPr>
      </p:pic>
      <p:sp>
        <p:nvSpPr>
          <p:cNvPr id="297" name="Google Shape;297;p42"/>
          <p:cNvSpPr txBox="1"/>
          <p:nvPr/>
        </p:nvSpPr>
        <p:spPr>
          <a:xfrm>
            <a:off x="2330646" y="169329"/>
            <a:ext cx="6615600" cy="646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3600" b="1">
                <a:solidFill>
                  <a:srgbClr val="9F2065"/>
                </a:solidFill>
                <a:latin typeface="Calibri"/>
                <a:ea typeface="Calibri"/>
                <a:cs typeface="Calibri"/>
                <a:sym typeface="Calibri"/>
              </a:rPr>
              <a:t>Send your link to ODE</a:t>
            </a:r>
            <a:endParaRPr sz="3600" b="1" i="0" u="none" strike="noStrike" cap="none">
              <a:solidFill>
                <a:srgbClr val="0F75BC"/>
              </a:solidFill>
              <a:latin typeface="Arial"/>
              <a:ea typeface="Arial"/>
              <a:cs typeface="Arial"/>
              <a:sym typeface="Arial"/>
            </a:endParaRPr>
          </a:p>
        </p:txBody>
      </p:sp>
      <p:sp>
        <p:nvSpPr>
          <p:cNvPr id="2" name="Title 1" hidden="1"/>
          <p:cNvSpPr>
            <a:spLocks noGrp="1"/>
          </p:cNvSpPr>
          <p:nvPr>
            <p:ph type="title"/>
          </p:nvPr>
        </p:nvSpPr>
        <p:spPr/>
        <p:txBody>
          <a:bodyPr/>
          <a:lstStyle/>
          <a:p>
            <a:r>
              <a:rPr lang="en-US" dirty="0" smtClean="0"/>
              <a:t>Send Your Link to ODE</a:t>
            </a:r>
            <a:endParaRPr lang="en-US" dirty="0"/>
          </a:p>
        </p:txBody>
      </p:sp>
    </p:spTree>
    <p:extLst>
      <p:ext uri="{BB962C8B-B14F-4D97-AF65-F5344CB8AC3E}">
        <p14:creationId xmlns:p14="http://schemas.microsoft.com/office/powerpoint/2010/main" val="3262720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43" title="&quot;&quot;"/>
          <p:cNvPicPr preferRelativeResize="0"/>
          <p:nvPr/>
        </p:nvPicPr>
        <p:blipFill>
          <a:blip r:embed="rId3">
            <a:alphaModFix/>
          </a:blip>
          <a:stretch>
            <a:fillRect/>
          </a:stretch>
        </p:blipFill>
        <p:spPr>
          <a:xfrm>
            <a:off x="152400" y="2036250"/>
            <a:ext cx="8839200" cy="2640665"/>
          </a:xfrm>
          <a:prstGeom prst="rect">
            <a:avLst/>
          </a:prstGeom>
          <a:noFill/>
          <a:ln>
            <a:noFill/>
          </a:ln>
        </p:spPr>
      </p:pic>
      <p:sp>
        <p:nvSpPr>
          <p:cNvPr id="2" name="Title 1" hidden="1"/>
          <p:cNvSpPr>
            <a:spLocks noGrp="1"/>
          </p:cNvSpPr>
          <p:nvPr>
            <p:ph type="title"/>
          </p:nvPr>
        </p:nvSpPr>
        <p:spPr/>
        <p:txBody>
          <a:bodyPr/>
          <a:lstStyle/>
          <a:p>
            <a:r>
              <a:rPr lang="en-US" dirty="0" smtClean="0"/>
              <a:t>Communications Toolkit</a:t>
            </a:r>
            <a:endParaRPr lang="en-US" dirty="0"/>
          </a:p>
        </p:txBody>
      </p:sp>
    </p:spTree>
    <p:extLst>
      <p:ext uri="{BB962C8B-B14F-4D97-AF65-F5344CB8AC3E}">
        <p14:creationId xmlns:p14="http://schemas.microsoft.com/office/powerpoint/2010/main" val="2690760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p:nvPr/>
        </p:nvSpPr>
        <p:spPr>
          <a:xfrm>
            <a:off x="0" y="0"/>
            <a:ext cx="8934600" cy="881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4000"/>
              <a:buFont typeface="Arial"/>
              <a:buNone/>
            </a:pPr>
            <a:r>
              <a:rPr lang="en-US" sz="4000" b="1">
                <a:solidFill>
                  <a:srgbClr val="0F75BC"/>
                </a:solidFill>
                <a:latin typeface="Calibri"/>
                <a:ea typeface="Calibri"/>
                <a:cs typeface="Calibri"/>
                <a:sym typeface="Calibri"/>
              </a:rPr>
              <a:t>General Updates </a:t>
            </a:r>
            <a:endParaRPr sz="1400" b="0" i="0" u="none" strike="noStrike" cap="none">
              <a:solidFill>
                <a:srgbClr val="0F75BC"/>
              </a:solidFill>
              <a:latin typeface="Arial"/>
              <a:ea typeface="Arial"/>
              <a:cs typeface="Arial"/>
              <a:sym typeface="Arial"/>
            </a:endParaRPr>
          </a:p>
        </p:txBody>
      </p:sp>
      <p:sp>
        <p:nvSpPr>
          <p:cNvPr id="114" name="Google Shape;114;p17"/>
          <p:cNvSpPr txBox="1"/>
          <p:nvPr/>
        </p:nvSpPr>
        <p:spPr>
          <a:xfrm>
            <a:off x="516000" y="1152250"/>
            <a:ext cx="8310600" cy="53724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Shared responsibility</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It is what we know today…</a:t>
            </a:r>
            <a:endParaRPr sz="2400">
              <a:latin typeface="Calibri"/>
              <a:ea typeface="Calibri"/>
              <a:cs typeface="Calibri"/>
              <a:sym typeface="Calibri"/>
            </a:endParaRPr>
          </a:p>
          <a:p>
            <a:pPr marL="914400" lvl="1" indent="-381000" algn="l" rtl="0">
              <a:spcBef>
                <a:spcPts val="0"/>
              </a:spcBef>
              <a:spcAft>
                <a:spcPts val="0"/>
              </a:spcAft>
              <a:buSzPts val="2400"/>
              <a:buFont typeface="Calibri"/>
              <a:buChar char="○"/>
            </a:pPr>
            <a:r>
              <a:rPr lang="en-US" sz="2400">
                <a:latin typeface="Calibri"/>
                <a:ea typeface="Calibri"/>
                <a:cs typeface="Calibri"/>
                <a:sym typeface="Calibri"/>
              </a:rPr>
              <a:t>Updates scheduled for July 21, August 11, and in the fall</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July 1: Oregonians statewide will be required to wear face coverings in indoor public spaces</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Governor’s Healthy Schools Reopening Council </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What we are reading:</a:t>
            </a:r>
            <a:endParaRPr sz="2400">
              <a:latin typeface="Calibri"/>
              <a:ea typeface="Calibri"/>
              <a:cs typeface="Calibri"/>
              <a:sym typeface="Calibri"/>
            </a:endParaRPr>
          </a:p>
          <a:p>
            <a:pPr marL="914400" lvl="1" indent="-381000" algn="l" rtl="0">
              <a:spcBef>
                <a:spcPts val="0"/>
              </a:spcBef>
              <a:spcAft>
                <a:spcPts val="0"/>
              </a:spcAft>
              <a:buSzPts val="2400"/>
              <a:buFont typeface="Calibri"/>
              <a:buChar char="○"/>
            </a:pPr>
            <a:r>
              <a:rPr lang="en-US" sz="2400">
                <a:latin typeface="Calibri"/>
                <a:ea typeface="Calibri"/>
                <a:cs typeface="Calibri"/>
                <a:sym typeface="Calibri"/>
              </a:rPr>
              <a:t>The </a:t>
            </a:r>
            <a:r>
              <a:rPr lang="en-US" sz="2400" u="sng">
                <a:solidFill>
                  <a:schemeClr val="hlink"/>
                </a:solidFill>
                <a:latin typeface="Calibri"/>
                <a:ea typeface="Calibri"/>
                <a:cs typeface="Calibri"/>
                <a:sym typeface="Calibri"/>
                <a:hlinkClick r:id="rId3"/>
              </a:rPr>
              <a:t>survey </a:t>
            </a:r>
            <a:r>
              <a:rPr lang="en-US" sz="2400">
                <a:latin typeface="Calibri"/>
                <a:ea typeface="Calibri"/>
                <a:cs typeface="Calibri"/>
                <a:sym typeface="Calibri"/>
              </a:rPr>
              <a:t>- 6,000+ respondents</a:t>
            </a:r>
            <a:endParaRPr sz="2400">
              <a:latin typeface="Calibri"/>
              <a:ea typeface="Calibri"/>
              <a:cs typeface="Calibri"/>
              <a:sym typeface="Calibri"/>
            </a:endParaRPr>
          </a:p>
          <a:p>
            <a:pPr marL="914400" lvl="1" indent="-381000" algn="l" rtl="0">
              <a:spcBef>
                <a:spcPts val="0"/>
              </a:spcBef>
              <a:spcAft>
                <a:spcPts val="0"/>
              </a:spcAft>
              <a:buSzPts val="2400"/>
              <a:buFont typeface="Calibri"/>
              <a:buChar char="○"/>
            </a:pPr>
            <a:r>
              <a:rPr lang="en-US" sz="2400" u="sng">
                <a:solidFill>
                  <a:schemeClr val="hlink"/>
                </a:solidFill>
                <a:latin typeface="Calibri"/>
                <a:ea typeface="Calibri"/>
                <a:cs typeface="Calibri"/>
                <a:sym typeface="Calibri"/>
                <a:hlinkClick r:id="rId4"/>
              </a:rPr>
              <a:t>AAP </a:t>
            </a:r>
            <a:r>
              <a:rPr lang="en-US" sz="2400">
                <a:latin typeface="Calibri"/>
                <a:ea typeface="Calibri"/>
                <a:cs typeface="Calibri"/>
                <a:sym typeface="Calibri"/>
              </a:rPr>
              <a:t>- </a:t>
            </a:r>
            <a:r>
              <a:rPr lang="en-US">
                <a:latin typeface="Calibri"/>
                <a:ea typeface="Calibri"/>
                <a:cs typeface="Calibri"/>
                <a:sym typeface="Calibri"/>
              </a:rPr>
              <a:t>“The AAP strongly advocates that all policy considerations for the coming school year should start with a goal of having students physically present in school,” according to the guidance. These coordinated interventions intend “to mitigate, not eliminate, risk” of SARS-CoV-2.</a:t>
            </a:r>
            <a:endParaRPr>
              <a:latin typeface="Calibri"/>
              <a:ea typeface="Calibri"/>
              <a:cs typeface="Calibri"/>
              <a:sym typeface="Calibri"/>
            </a:endParaRPr>
          </a:p>
          <a:p>
            <a:pPr marL="914400" lvl="1" indent="-381000" algn="l" rtl="0">
              <a:spcBef>
                <a:spcPts val="0"/>
              </a:spcBef>
              <a:spcAft>
                <a:spcPts val="0"/>
              </a:spcAft>
              <a:buSzPts val="2400"/>
              <a:buFont typeface="Calibri"/>
              <a:buChar char="○"/>
            </a:pPr>
            <a:r>
              <a:rPr lang="en-US" sz="2400" u="sng">
                <a:solidFill>
                  <a:schemeClr val="hlink"/>
                </a:solidFill>
                <a:latin typeface="Calibri"/>
                <a:ea typeface="Calibri"/>
                <a:cs typeface="Calibri"/>
                <a:sym typeface="Calibri"/>
                <a:hlinkClick r:id="rId5"/>
              </a:rPr>
              <a:t>Rural Cases on the Rise</a:t>
            </a:r>
            <a:r>
              <a:rPr lang="en-US" sz="2400">
                <a:latin typeface="Calibri"/>
                <a:ea typeface="Calibri"/>
                <a:cs typeface="Calibri"/>
                <a:sym typeface="Calibri"/>
              </a:rPr>
              <a:t> - </a:t>
            </a:r>
            <a:r>
              <a:rPr lang="en-US">
                <a:latin typeface="Calibri"/>
                <a:ea typeface="Calibri"/>
                <a:cs typeface="Calibri"/>
                <a:sym typeface="Calibri"/>
              </a:rPr>
              <a:t>This is true in Oregon and across the country</a:t>
            </a:r>
            <a:endParaRPr>
              <a:latin typeface="Calibri"/>
              <a:ea typeface="Calibri"/>
              <a:cs typeface="Calibri"/>
              <a:sym typeface="Calibri"/>
            </a:endParaRPr>
          </a:p>
          <a:p>
            <a:pPr marL="914400" lvl="1" indent="-381000" algn="l" rtl="0">
              <a:spcBef>
                <a:spcPts val="0"/>
              </a:spcBef>
              <a:spcAft>
                <a:spcPts val="0"/>
              </a:spcAft>
              <a:buSzPts val="2400"/>
              <a:buFont typeface="Calibri"/>
              <a:buChar char="○"/>
            </a:pPr>
            <a:r>
              <a:rPr lang="en-US" sz="2400" u="sng">
                <a:solidFill>
                  <a:schemeClr val="hlink"/>
                </a:solidFill>
                <a:latin typeface="Calibri"/>
                <a:ea typeface="Calibri"/>
                <a:cs typeface="Calibri"/>
                <a:sym typeface="Calibri"/>
                <a:hlinkClick r:id="rId6"/>
              </a:rPr>
              <a:t>REL Mid-Atlantic</a:t>
            </a:r>
            <a:r>
              <a:rPr lang="en-US" sz="2400">
                <a:latin typeface="Calibri"/>
                <a:ea typeface="Calibri"/>
                <a:cs typeface="Calibri"/>
                <a:sym typeface="Calibri"/>
              </a:rPr>
              <a:t> - </a:t>
            </a:r>
            <a:r>
              <a:rPr lang="en-US">
                <a:latin typeface="Calibri"/>
                <a:ea typeface="Calibri"/>
                <a:cs typeface="Calibri"/>
                <a:sym typeface="Calibri"/>
              </a:rPr>
              <a:t>Where transmissions are likely and hybrid models that significantly delay transmission</a:t>
            </a:r>
            <a:endParaRPr>
              <a:latin typeface="Calibri"/>
              <a:ea typeface="Calibri"/>
              <a:cs typeface="Calibri"/>
              <a:sym typeface="Calibri"/>
            </a:endParaRPr>
          </a:p>
          <a:p>
            <a:pPr marL="914400" lvl="1" indent="-381000" algn="l" rtl="0">
              <a:spcBef>
                <a:spcPts val="0"/>
              </a:spcBef>
              <a:spcAft>
                <a:spcPts val="0"/>
              </a:spcAft>
              <a:buSzPts val="2400"/>
              <a:buFont typeface="Calibri"/>
              <a:buChar char="○"/>
            </a:pPr>
            <a:r>
              <a:rPr lang="en-US" sz="2400" u="sng">
                <a:solidFill>
                  <a:schemeClr val="hlink"/>
                </a:solidFill>
                <a:latin typeface="Calibri"/>
                <a:ea typeface="Calibri"/>
                <a:cs typeface="Calibri"/>
                <a:sym typeface="Calibri"/>
                <a:hlinkClick r:id="rId7"/>
              </a:rPr>
              <a:t>EAB</a:t>
            </a:r>
            <a:r>
              <a:rPr lang="en-US" sz="2400">
                <a:latin typeface="Calibri"/>
                <a:ea typeface="Calibri"/>
                <a:cs typeface="Calibri"/>
                <a:sym typeface="Calibri"/>
              </a:rPr>
              <a:t> - </a:t>
            </a:r>
            <a:r>
              <a:rPr lang="en-US">
                <a:latin typeface="Calibri"/>
                <a:ea typeface="Calibri"/>
                <a:cs typeface="Calibri"/>
                <a:sym typeface="Calibri"/>
              </a:rPr>
              <a:t>What K-12 “Return to Learn” Plans are Getting Wrong</a:t>
            </a:r>
            <a:endParaRPr>
              <a:latin typeface="Calibri"/>
              <a:ea typeface="Calibri"/>
              <a:cs typeface="Calibri"/>
              <a:sym typeface="Calibri"/>
            </a:endParaRPr>
          </a:p>
        </p:txBody>
      </p:sp>
      <p:sp>
        <p:nvSpPr>
          <p:cNvPr id="2" name="Title 1" hidden="1"/>
          <p:cNvSpPr>
            <a:spLocks noGrp="1"/>
          </p:cNvSpPr>
          <p:nvPr>
            <p:ph type="title"/>
          </p:nvPr>
        </p:nvSpPr>
        <p:spPr/>
        <p:txBody>
          <a:bodyPr/>
          <a:lstStyle/>
          <a:p>
            <a:r>
              <a:rPr lang="en-US" dirty="0" smtClean="0"/>
              <a:t>More General Updates</a:t>
            </a:r>
            <a:endParaRPr lang="en-US" dirty="0"/>
          </a:p>
        </p:txBody>
      </p:sp>
    </p:spTree>
    <p:extLst>
      <p:ext uri="{BB962C8B-B14F-4D97-AF65-F5344CB8AC3E}">
        <p14:creationId xmlns:p14="http://schemas.microsoft.com/office/powerpoint/2010/main" val="2115230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4"/>
          <p:cNvSpPr txBox="1"/>
          <p:nvPr/>
        </p:nvSpPr>
        <p:spPr>
          <a:xfrm>
            <a:off x="1584925" y="216100"/>
            <a:ext cx="7388400" cy="613800"/>
          </a:xfrm>
          <a:prstGeom prst="rect">
            <a:avLst/>
          </a:prstGeom>
          <a:noFill/>
          <a:ln>
            <a:noFill/>
          </a:ln>
        </p:spPr>
        <p:txBody>
          <a:bodyPr spcFirstLastPara="1" wrap="square" lIns="91425" tIns="45700" rIns="91425" bIns="45700" anchor="t" anchorCtr="0">
            <a:noAutofit/>
          </a:bodyPr>
          <a:lstStyle/>
          <a:p>
            <a:pPr marL="457200" marR="0" lvl="0" indent="0" algn="l" rtl="0">
              <a:lnSpc>
                <a:spcPct val="100000"/>
              </a:lnSpc>
              <a:spcBef>
                <a:spcPts val="0"/>
              </a:spcBef>
              <a:spcAft>
                <a:spcPts val="0"/>
              </a:spcAft>
              <a:buNone/>
            </a:pPr>
            <a:r>
              <a:rPr lang="en-US" sz="3600" b="1" dirty="0">
                <a:solidFill>
                  <a:srgbClr val="0F75BC"/>
                </a:solidFill>
              </a:rPr>
              <a:t> 	</a:t>
            </a:r>
            <a:r>
              <a:rPr lang="en-US" sz="3600" b="1" dirty="0" smtClean="0">
                <a:solidFill>
                  <a:srgbClr val="0F75BC"/>
                </a:solidFill>
                <a:latin typeface="Calibri"/>
                <a:ea typeface="Calibri"/>
                <a:cs typeface="Calibri"/>
                <a:sym typeface="Calibri"/>
              </a:rPr>
              <a:t>Ready </a:t>
            </a:r>
            <a:r>
              <a:rPr lang="en-US" sz="3600" b="1" dirty="0">
                <a:solidFill>
                  <a:srgbClr val="0F75BC"/>
                </a:solidFill>
                <a:latin typeface="Calibri"/>
                <a:ea typeface="Calibri"/>
                <a:cs typeface="Calibri"/>
                <a:sym typeface="Calibri"/>
              </a:rPr>
              <a:t>Schools, Safe Learners </a:t>
            </a:r>
            <a:endParaRPr dirty="0">
              <a:latin typeface="Calibri"/>
              <a:ea typeface="Calibri"/>
              <a:cs typeface="Calibri"/>
              <a:sym typeface="Calibri"/>
            </a:endParaRPr>
          </a:p>
        </p:txBody>
      </p:sp>
      <p:sp>
        <p:nvSpPr>
          <p:cNvPr id="310" name="Google Shape;310;p44"/>
          <p:cNvSpPr txBox="1"/>
          <p:nvPr/>
        </p:nvSpPr>
        <p:spPr>
          <a:xfrm>
            <a:off x="4890700" y="1414994"/>
            <a:ext cx="3946500" cy="4260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8 sections</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Graphics and tools</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1" u="none" strike="noStrike" cap="none">
                <a:solidFill>
                  <a:srgbClr val="000000"/>
                </a:solidFill>
                <a:latin typeface="Calibri"/>
                <a:ea typeface="Calibri"/>
                <a:cs typeface="Calibri"/>
                <a:sym typeface="Calibri"/>
              </a:rPr>
              <a:t>Operational Blueprint </a:t>
            </a:r>
            <a:r>
              <a:rPr lang="en-US" sz="2400" b="0" i="0" u="none" strike="noStrike" cap="none">
                <a:solidFill>
                  <a:srgbClr val="000000"/>
                </a:solidFill>
                <a:latin typeface="Calibri"/>
                <a:ea typeface="Calibri"/>
                <a:cs typeface="Calibri"/>
                <a:sym typeface="Calibri"/>
              </a:rPr>
              <a:t>template</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Sample plans</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Resources and research</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Communications tools</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Updates schedule and process</a:t>
            </a:r>
            <a:endParaRPr sz="2400" b="0" i="0" u="none" strike="noStrike" cap="none">
              <a:solidFill>
                <a:srgbClr val="000000"/>
              </a:solidFill>
              <a:latin typeface="Calibri"/>
              <a:ea typeface="Calibri"/>
              <a:cs typeface="Calibri"/>
              <a:sym typeface="Calibri"/>
            </a:endParaRPr>
          </a:p>
          <a:p>
            <a:pPr marL="0" marR="0" lvl="0" indent="0" algn="l" rtl="0">
              <a:lnSpc>
                <a:spcPct val="107000"/>
              </a:lnSpc>
              <a:spcBef>
                <a:spcPts val="800"/>
              </a:spcBef>
              <a:spcAft>
                <a:spcPts val="0"/>
              </a:spcAft>
              <a:buNone/>
            </a:pPr>
            <a:r>
              <a:rPr lang="en-US" sz="2400">
                <a:solidFill>
                  <a:srgbClr val="9F2065"/>
                </a:solidFill>
                <a:latin typeface="Calibri"/>
                <a:ea typeface="Calibri"/>
                <a:cs typeface="Calibri"/>
                <a:sym typeface="Calibri"/>
              </a:rPr>
              <a:t>+Comprehensive Distance Learning  Guidance (6/30)</a:t>
            </a:r>
            <a:endParaRPr sz="2400">
              <a:solidFill>
                <a:srgbClr val="9F2065"/>
              </a:solidFill>
              <a:latin typeface="Calibri"/>
              <a:ea typeface="Calibri"/>
              <a:cs typeface="Calibri"/>
              <a:sym typeface="Calibri"/>
            </a:endParaRPr>
          </a:p>
        </p:txBody>
      </p:sp>
      <p:pic>
        <p:nvPicPr>
          <p:cNvPr id="312" name="Google Shape;312;p44" title="Ready Schools Safe Learners report cover page"/>
          <p:cNvPicPr preferRelativeResize="0"/>
          <p:nvPr/>
        </p:nvPicPr>
        <p:blipFill>
          <a:blip r:embed="rId3">
            <a:alphaModFix/>
          </a:blip>
          <a:stretch>
            <a:fillRect/>
          </a:stretch>
        </p:blipFill>
        <p:spPr>
          <a:xfrm>
            <a:off x="308350" y="1110814"/>
            <a:ext cx="3758899" cy="4868674"/>
          </a:xfrm>
          <a:prstGeom prst="rect">
            <a:avLst/>
          </a:prstGeom>
          <a:noFill/>
          <a:ln>
            <a:noFill/>
          </a:ln>
        </p:spPr>
      </p:pic>
      <p:sp>
        <p:nvSpPr>
          <p:cNvPr id="313" name="Google Shape;313;p44" title="&quot;&quot;"/>
          <p:cNvSpPr/>
          <p:nvPr/>
        </p:nvSpPr>
        <p:spPr>
          <a:xfrm>
            <a:off x="3673925" y="4509575"/>
            <a:ext cx="1383000" cy="1383000"/>
          </a:xfrm>
          <a:prstGeom prst="curvedDownArrow">
            <a:avLst>
              <a:gd name="adj1" fmla="val 25000"/>
              <a:gd name="adj2" fmla="val 50000"/>
              <a:gd name="adj3" fmla="val 25000"/>
            </a:avLst>
          </a:prstGeom>
          <a:solidFill>
            <a:srgbClr val="9F206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F2065"/>
              </a:solidFill>
            </a:endParaRPr>
          </a:p>
        </p:txBody>
      </p:sp>
      <p:sp>
        <p:nvSpPr>
          <p:cNvPr id="2" name="Title 1" hidden="1"/>
          <p:cNvSpPr>
            <a:spLocks noGrp="1"/>
          </p:cNvSpPr>
          <p:nvPr>
            <p:ph type="title"/>
          </p:nvPr>
        </p:nvSpPr>
        <p:spPr/>
        <p:txBody>
          <a:bodyPr/>
          <a:lstStyle/>
          <a:p>
            <a:r>
              <a:rPr lang="en-US" dirty="0" smtClean="0"/>
              <a:t>Update to Ready Schools</a:t>
            </a:r>
            <a:endParaRPr lang="en-US" dirty="0"/>
          </a:p>
        </p:txBody>
      </p:sp>
    </p:spTree>
    <p:extLst>
      <p:ext uri="{BB962C8B-B14F-4D97-AF65-F5344CB8AC3E}">
        <p14:creationId xmlns:p14="http://schemas.microsoft.com/office/powerpoint/2010/main" val="603469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45" descr="Figure 5. Instructional Models for the 2020-21 School Year.png" title="&quot;&quot;"/>
          <p:cNvPicPr preferRelativeResize="0"/>
          <p:nvPr/>
        </p:nvPicPr>
        <p:blipFill rotWithShape="1">
          <a:blip r:embed="rId3">
            <a:alphaModFix/>
          </a:blip>
          <a:srcRect/>
          <a:stretch/>
        </p:blipFill>
        <p:spPr>
          <a:xfrm>
            <a:off x="1615613" y="1095075"/>
            <a:ext cx="6455076" cy="4841299"/>
          </a:xfrm>
          <a:prstGeom prst="rect">
            <a:avLst/>
          </a:prstGeom>
          <a:noFill/>
          <a:ln>
            <a:noFill/>
          </a:ln>
        </p:spPr>
      </p:pic>
      <p:sp>
        <p:nvSpPr>
          <p:cNvPr id="320" name="Google Shape;320;p45" title="&quot;&quot;"/>
          <p:cNvSpPr/>
          <p:nvPr/>
        </p:nvSpPr>
        <p:spPr>
          <a:xfrm>
            <a:off x="4869800" y="1705225"/>
            <a:ext cx="3355500" cy="3621000"/>
          </a:xfrm>
          <a:prstGeom prst="ellipse">
            <a:avLst/>
          </a:prstGeom>
          <a:noFill/>
          <a:ln w="38100" cap="flat" cmpd="sng">
            <a:solidFill>
              <a:srgbClr val="4A86E8"/>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5"/>
          <p:cNvSpPr txBox="1"/>
          <p:nvPr/>
        </p:nvSpPr>
        <p:spPr>
          <a:xfrm>
            <a:off x="72050" y="115250"/>
            <a:ext cx="8889600" cy="835800"/>
          </a:xfrm>
          <a:prstGeom prst="rect">
            <a:avLst/>
          </a:prstGeom>
          <a:noFill/>
          <a:ln>
            <a:noFill/>
          </a:ln>
        </p:spPr>
        <p:txBody>
          <a:bodyPr spcFirstLastPara="1" wrap="square" lIns="91425" tIns="91425" rIns="91425" bIns="91425" anchor="t" anchorCtr="0">
            <a:noAutofit/>
          </a:bodyPr>
          <a:lstStyle/>
          <a:p>
            <a:pPr marL="1371600" lvl="0" indent="0" algn="l" rtl="0">
              <a:spcBef>
                <a:spcPts val="0"/>
              </a:spcBef>
              <a:spcAft>
                <a:spcPts val="0"/>
              </a:spcAft>
              <a:buNone/>
            </a:pPr>
            <a:r>
              <a:rPr lang="en-US" sz="3300" b="1">
                <a:solidFill>
                  <a:srgbClr val="0F75BC"/>
                </a:solidFill>
              </a:rPr>
              <a:t>       </a:t>
            </a:r>
            <a:r>
              <a:rPr lang="en-US" sz="3600" b="1">
                <a:solidFill>
                  <a:srgbClr val="0F75BC"/>
                </a:solidFill>
                <a:latin typeface="Calibri"/>
                <a:ea typeface="Calibri"/>
                <a:cs typeface="Calibri"/>
                <a:sym typeface="Calibri"/>
              </a:rPr>
              <a:t>Comprehensive Distance Learning</a:t>
            </a:r>
            <a:endParaRPr sz="3600">
              <a:latin typeface="Calibri"/>
              <a:ea typeface="Calibri"/>
              <a:cs typeface="Calibri"/>
              <a:sym typeface="Calibri"/>
            </a:endParaRPr>
          </a:p>
        </p:txBody>
      </p:sp>
      <p:sp>
        <p:nvSpPr>
          <p:cNvPr id="2" name="Title 1" hidden="1"/>
          <p:cNvSpPr>
            <a:spLocks noGrp="1"/>
          </p:cNvSpPr>
          <p:nvPr>
            <p:ph type="title"/>
          </p:nvPr>
        </p:nvSpPr>
        <p:spPr/>
        <p:txBody>
          <a:bodyPr/>
          <a:lstStyle/>
          <a:p>
            <a:r>
              <a:rPr lang="en-US" dirty="0" smtClean="0"/>
              <a:t>Comprehensive Distance Learning</a:t>
            </a:r>
            <a:endParaRPr lang="en-US" dirty="0"/>
          </a:p>
        </p:txBody>
      </p:sp>
    </p:spTree>
    <p:extLst>
      <p:ext uri="{BB962C8B-B14F-4D97-AF65-F5344CB8AC3E}">
        <p14:creationId xmlns:p14="http://schemas.microsoft.com/office/powerpoint/2010/main" val="846784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46" title="&quot;&quot;"/>
          <p:cNvPicPr preferRelativeResize="0"/>
          <p:nvPr/>
        </p:nvPicPr>
        <p:blipFill>
          <a:blip r:embed="rId3">
            <a:alphaModFix/>
          </a:blip>
          <a:stretch>
            <a:fillRect/>
          </a:stretch>
        </p:blipFill>
        <p:spPr>
          <a:xfrm>
            <a:off x="2296650" y="205550"/>
            <a:ext cx="4809426" cy="6144625"/>
          </a:xfrm>
          <a:prstGeom prst="rect">
            <a:avLst/>
          </a:prstGeom>
          <a:noFill/>
          <a:ln>
            <a:noFill/>
          </a:ln>
        </p:spPr>
      </p:pic>
      <p:sp>
        <p:nvSpPr>
          <p:cNvPr id="2" name="Title 1" hidden="1"/>
          <p:cNvSpPr>
            <a:spLocks noGrp="1"/>
          </p:cNvSpPr>
          <p:nvPr>
            <p:ph type="title"/>
          </p:nvPr>
        </p:nvSpPr>
        <p:spPr/>
        <p:txBody>
          <a:bodyPr>
            <a:normAutofit fontScale="90000"/>
          </a:bodyPr>
          <a:lstStyle/>
          <a:p>
            <a:r>
              <a:rPr lang="en-US" dirty="0" smtClean="0"/>
              <a:t>More on Comprehensive Distance Learning</a:t>
            </a:r>
            <a:endParaRPr lang="en-US" dirty="0"/>
          </a:p>
        </p:txBody>
      </p:sp>
    </p:spTree>
    <p:extLst>
      <p:ext uri="{BB962C8B-B14F-4D97-AF65-F5344CB8AC3E}">
        <p14:creationId xmlns:p14="http://schemas.microsoft.com/office/powerpoint/2010/main" val="3619094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47" title="&quot;&quot;"/>
          <p:cNvPicPr preferRelativeResize="0"/>
          <p:nvPr/>
        </p:nvPicPr>
        <p:blipFill>
          <a:blip r:embed="rId3">
            <a:alphaModFix/>
          </a:blip>
          <a:stretch>
            <a:fillRect/>
          </a:stretch>
        </p:blipFill>
        <p:spPr>
          <a:xfrm>
            <a:off x="2379925" y="489100"/>
            <a:ext cx="4384151" cy="5449042"/>
          </a:xfrm>
          <a:prstGeom prst="rect">
            <a:avLst/>
          </a:prstGeom>
          <a:noFill/>
          <a:ln>
            <a:noFill/>
          </a:ln>
        </p:spPr>
      </p:pic>
      <p:sp>
        <p:nvSpPr>
          <p:cNvPr id="2" name="Title 1" hidden="1"/>
          <p:cNvSpPr>
            <a:spLocks noGrp="1"/>
          </p:cNvSpPr>
          <p:nvPr>
            <p:ph type="title"/>
          </p:nvPr>
        </p:nvSpPr>
        <p:spPr/>
        <p:txBody>
          <a:bodyPr/>
          <a:lstStyle/>
          <a:p>
            <a:r>
              <a:rPr lang="en-US" dirty="0" smtClean="0"/>
              <a:t>Digital learning Needs</a:t>
            </a:r>
            <a:endParaRPr lang="en-US" dirty="0"/>
          </a:p>
        </p:txBody>
      </p:sp>
    </p:spTree>
    <p:extLst>
      <p:ext uri="{BB962C8B-B14F-4D97-AF65-F5344CB8AC3E}">
        <p14:creationId xmlns:p14="http://schemas.microsoft.com/office/powerpoint/2010/main" val="47333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48" title="&quot;&quot;"/>
          <p:cNvPicPr preferRelativeResize="0"/>
          <p:nvPr/>
        </p:nvPicPr>
        <p:blipFill>
          <a:blip r:embed="rId3">
            <a:alphaModFix/>
          </a:blip>
          <a:stretch>
            <a:fillRect/>
          </a:stretch>
        </p:blipFill>
        <p:spPr>
          <a:xfrm>
            <a:off x="0" y="2057036"/>
            <a:ext cx="9143999" cy="5249663"/>
          </a:xfrm>
          <a:prstGeom prst="rect">
            <a:avLst/>
          </a:prstGeom>
          <a:noFill/>
          <a:ln>
            <a:noFill/>
          </a:ln>
        </p:spPr>
      </p:pic>
      <p:sp>
        <p:nvSpPr>
          <p:cNvPr id="340" name="Google Shape;340;p48"/>
          <p:cNvSpPr txBox="1"/>
          <p:nvPr/>
        </p:nvSpPr>
        <p:spPr>
          <a:xfrm>
            <a:off x="2352374" y="132705"/>
            <a:ext cx="6615600" cy="646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3600" b="1">
                <a:solidFill>
                  <a:srgbClr val="0F75BC"/>
                </a:solidFill>
              </a:rPr>
              <a:t>Questions...</a:t>
            </a:r>
            <a:endParaRPr/>
          </a:p>
        </p:txBody>
      </p:sp>
      <p:sp>
        <p:nvSpPr>
          <p:cNvPr id="2" name="Title 1" hidden="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117255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p:nvPr/>
        </p:nvSpPr>
        <p:spPr>
          <a:xfrm>
            <a:off x="0" y="0"/>
            <a:ext cx="8934600" cy="881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4000"/>
              <a:buFont typeface="Arial"/>
              <a:buNone/>
            </a:pPr>
            <a:r>
              <a:rPr lang="en-US" sz="4000" b="1">
                <a:solidFill>
                  <a:srgbClr val="0F75BC"/>
                </a:solidFill>
                <a:latin typeface="Calibri"/>
                <a:ea typeface="Calibri"/>
                <a:cs typeface="Calibri"/>
                <a:sym typeface="Calibri"/>
              </a:rPr>
              <a:t>General Updates </a:t>
            </a:r>
            <a:endParaRPr sz="1400" b="0" i="0" u="none" strike="noStrike" cap="none">
              <a:solidFill>
                <a:srgbClr val="0F75BC"/>
              </a:solidFill>
              <a:latin typeface="Arial"/>
              <a:ea typeface="Arial"/>
              <a:cs typeface="Arial"/>
              <a:sym typeface="Arial"/>
            </a:endParaRPr>
          </a:p>
        </p:txBody>
      </p:sp>
      <p:sp>
        <p:nvSpPr>
          <p:cNvPr id="121" name="Google Shape;121;p18"/>
          <p:cNvSpPr txBox="1"/>
          <p:nvPr/>
        </p:nvSpPr>
        <p:spPr>
          <a:xfrm>
            <a:off x="516000" y="1152250"/>
            <a:ext cx="8310600" cy="537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b="1">
                <a:latin typeface="Calibri"/>
                <a:ea typeface="Calibri"/>
                <a:cs typeface="Calibri"/>
                <a:sym typeface="Calibri"/>
              </a:rPr>
              <a:t>Athletics</a:t>
            </a:r>
            <a:endParaRPr sz="3600" b="1">
              <a:latin typeface="Calibri"/>
              <a:ea typeface="Calibri"/>
              <a:cs typeface="Calibri"/>
              <a:sym typeface="Calibri"/>
            </a:endParaRPr>
          </a:p>
          <a:p>
            <a:pPr marL="0" lvl="0" indent="0" algn="l" rtl="0">
              <a:spcBef>
                <a:spcPts val="0"/>
              </a:spcBef>
              <a:spcAft>
                <a:spcPts val="0"/>
              </a:spcAft>
              <a:buNone/>
            </a:pPr>
            <a:endParaRPr sz="3600" b="1">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ODE and OSAA checking-in regularly</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At this time…</a:t>
            </a:r>
            <a:endParaRPr sz="2400">
              <a:latin typeface="Calibri"/>
              <a:ea typeface="Calibri"/>
              <a:cs typeface="Calibri"/>
              <a:sym typeface="Calibri"/>
            </a:endParaRPr>
          </a:p>
          <a:p>
            <a:pPr marL="914400" lvl="1" indent="-381000" algn="l" rtl="0">
              <a:spcBef>
                <a:spcPts val="0"/>
              </a:spcBef>
              <a:spcAft>
                <a:spcPts val="0"/>
              </a:spcAft>
              <a:buSzPts val="2400"/>
              <a:buFont typeface="Calibri"/>
              <a:buChar char="○"/>
            </a:pPr>
            <a:r>
              <a:rPr lang="en-US" sz="2400">
                <a:latin typeface="Calibri"/>
                <a:ea typeface="Calibri"/>
                <a:cs typeface="Calibri"/>
                <a:sym typeface="Calibri"/>
              </a:rPr>
              <a:t>Summer athletics are under the </a:t>
            </a:r>
            <a:r>
              <a:rPr lang="en-US" sz="2400" u="sng">
                <a:solidFill>
                  <a:schemeClr val="hlink"/>
                </a:solidFill>
                <a:latin typeface="Calibri"/>
                <a:ea typeface="Calibri"/>
                <a:cs typeface="Calibri"/>
                <a:sym typeface="Calibri"/>
                <a:hlinkClick r:id="rId3"/>
              </a:rPr>
              <a:t>Governor’s guidance phased guidance for counties</a:t>
            </a:r>
            <a:r>
              <a:rPr lang="en-US" sz="2400">
                <a:latin typeface="Calibri"/>
                <a:ea typeface="Calibri"/>
                <a:cs typeface="Calibri"/>
                <a:sym typeface="Calibri"/>
              </a:rPr>
              <a:t>:</a:t>
            </a:r>
            <a:endParaRPr sz="2400">
              <a:latin typeface="Calibri"/>
              <a:ea typeface="Calibri"/>
              <a:cs typeface="Calibri"/>
              <a:sym typeface="Calibri"/>
            </a:endParaRPr>
          </a:p>
          <a:p>
            <a:pPr marL="1371600" lvl="2" indent="-381000" algn="l" rtl="0">
              <a:spcBef>
                <a:spcPts val="0"/>
              </a:spcBef>
              <a:spcAft>
                <a:spcPts val="0"/>
              </a:spcAft>
              <a:buSzPts val="2400"/>
              <a:buFont typeface="Calibri"/>
              <a:buChar char="■"/>
            </a:pPr>
            <a:r>
              <a:rPr lang="en-US" sz="2400">
                <a:latin typeface="Calibri"/>
                <a:ea typeface="Calibri"/>
                <a:cs typeface="Calibri"/>
                <a:sym typeface="Calibri"/>
              </a:rPr>
              <a:t>Phase I Counties follow </a:t>
            </a:r>
            <a:r>
              <a:rPr lang="en-US" sz="2400" u="sng">
                <a:solidFill>
                  <a:schemeClr val="hlink"/>
                </a:solidFill>
                <a:latin typeface="Calibri"/>
                <a:ea typeface="Calibri"/>
                <a:cs typeface="Calibri"/>
                <a:sym typeface="Calibri"/>
                <a:hlinkClick r:id="rId4"/>
              </a:rPr>
              <a:t>Gym/Fitness Guidance</a:t>
            </a:r>
            <a:endParaRPr sz="2400">
              <a:latin typeface="Calibri"/>
              <a:ea typeface="Calibri"/>
              <a:cs typeface="Calibri"/>
              <a:sym typeface="Calibri"/>
            </a:endParaRPr>
          </a:p>
          <a:p>
            <a:pPr marL="1371600" lvl="2" indent="-381000" algn="l" rtl="0">
              <a:spcBef>
                <a:spcPts val="0"/>
              </a:spcBef>
              <a:spcAft>
                <a:spcPts val="0"/>
              </a:spcAft>
              <a:buSzPts val="2400"/>
              <a:buFont typeface="Calibri"/>
              <a:buChar char="■"/>
            </a:pPr>
            <a:r>
              <a:rPr lang="en-US" sz="2400">
                <a:latin typeface="Calibri"/>
                <a:ea typeface="Calibri"/>
                <a:cs typeface="Calibri"/>
                <a:sym typeface="Calibri"/>
              </a:rPr>
              <a:t>Phase II Counties follow </a:t>
            </a:r>
            <a:r>
              <a:rPr lang="en-US" sz="2400" u="sng">
                <a:solidFill>
                  <a:schemeClr val="hlink"/>
                </a:solidFill>
                <a:latin typeface="Calibri"/>
                <a:ea typeface="Calibri"/>
                <a:cs typeface="Calibri"/>
                <a:sym typeface="Calibri"/>
                <a:hlinkClick r:id="rId5"/>
              </a:rPr>
              <a:t>Recreational Sports Guidance</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Watch for updates in July</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u="sng">
                <a:solidFill>
                  <a:schemeClr val="hlink"/>
                </a:solidFill>
                <a:latin typeface="Calibri"/>
                <a:ea typeface="Calibri"/>
                <a:cs typeface="Calibri"/>
                <a:sym typeface="Calibri"/>
                <a:hlinkClick r:id="rId6"/>
              </a:rPr>
              <a:t>OSAA Guidance</a:t>
            </a:r>
            <a:r>
              <a:rPr lang="en-US" sz="2400">
                <a:latin typeface="Calibri"/>
                <a:ea typeface="Calibri"/>
                <a:cs typeface="Calibri"/>
                <a:sym typeface="Calibri"/>
              </a:rPr>
              <a:t> is aligned and is a more complete source of information for schools and planning for the fall</a:t>
            </a:r>
            <a:endParaRPr sz="2400">
              <a:latin typeface="Calibri"/>
              <a:ea typeface="Calibri"/>
              <a:cs typeface="Calibri"/>
              <a:sym typeface="Calibri"/>
            </a:endParaRPr>
          </a:p>
        </p:txBody>
      </p:sp>
      <p:sp>
        <p:nvSpPr>
          <p:cNvPr id="2" name="Title 1" hidden="1"/>
          <p:cNvSpPr>
            <a:spLocks noGrp="1"/>
          </p:cNvSpPr>
          <p:nvPr>
            <p:ph type="title"/>
          </p:nvPr>
        </p:nvSpPr>
        <p:spPr/>
        <p:txBody>
          <a:bodyPr/>
          <a:lstStyle/>
          <a:p>
            <a:r>
              <a:rPr lang="en-US" dirty="0" smtClean="0"/>
              <a:t>Athletics Updates</a:t>
            </a:r>
            <a:endParaRPr lang="en-US" dirty="0"/>
          </a:p>
        </p:txBody>
      </p:sp>
    </p:spTree>
    <p:extLst>
      <p:ext uri="{BB962C8B-B14F-4D97-AF65-F5344CB8AC3E}">
        <p14:creationId xmlns:p14="http://schemas.microsoft.com/office/powerpoint/2010/main" val="937121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p:nvPr/>
        </p:nvSpPr>
        <p:spPr>
          <a:xfrm>
            <a:off x="1907458" y="132705"/>
            <a:ext cx="7060460" cy="64633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3600" b="1" dirty="0">
                <a:solidFill>
                  <a:srgbClr val="0F75BC"/>
                </a:solidFill>
              </a:rPr>
              <a:t>Review Release Notes &amp; Resources</a:t>
            </a:r>
            <a:endParaRPr dirty="0"/>
          </a:p>
        </p:txBody>
      </p:sp>
      <p:pic>
        <p:nvPicPr>
          <p:cNvPr id="128" name="Google Shape;128;p19" descr="Screen Shot 2020-06-06 at 10.01.22 PM.png" title="&quot;&quot;"/>
          <p:cNvPicPr preferRelativeResize="0"/>
          <p:nvPr/>
        </p:nvPicPr>
        <p:blipFill rotWithShape="1">
          <a:blip r:embed="rId3">
            <a:alphaModFix/>
          </a:blip>
          <a:srcRect/>
          <a:stretch/>
        </p:blipFill>
        <p:spPr>
          <a:xfrm>
            <a:off x="386790" y="1103464"/>
            <a:ext cx="3931167" cy="5080001"/>
          </a:xfrm>
          <a:prstGeom prst="rect">
            <a:avLst/>
          </a:prstGeom>
          <a:noFill/>
          <a:ln>
            <a:noFill/>
          </a:ln>
          <a:effectLst>
            <a:outerShdw blurRad="50800" dist="38100" dir="2700000" algn="tl" rotWithShape="0">
              <a:srgbClr val="000000">
                <a:alpha val="40000"/>
              </a:srgbClr>
            </a:outerShdw>
          </a:effectLst>
        </p:spPr>
      </p:pic>
      <p:sp>
        <p:nvSpPr>
          <p:cNvPr id="129" name="Google Shape;129;p19"/>
          <p:cNvSpPr txBox="1"/>
          <p:nvPr/>
        </p:nvSpPr>
        <p:spPr>
          <a:xfrm>
            <a:off x="4824672" y="2028746"/>
            <a:ext cx="3946537" cy="3408241"/>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2400" b="1" i="0" u="none" strike="noStrike" cap="none">
                <a:solidFill>
                  <a:srgbClr val="000000"/>
                </a:solidFill>
                <a:latin typeface="Calibri"/>
                <a:ea typeface="Calibri"/>
                <a:cs typeface="Calibri"/>
                <a:sym typeface="Calibri"/>
              </a:rPr>
              <a:t>Resources:</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Decision Tools</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a:latin typeface="Calibri"/>
                <a:ea typeface="Calibri"/>
                <a:cs typeface="Calibri"/>
                <a:sym typeface="Calibri"/>
              </a:rPr>
              <a:t>Resource </a:t>
            </a:r>
            <a:r>
              <a:rPr lang="en-US" sz="2400" b="0" i="0" u="none" strike="noStrike" cap="none">
                <a:solidFill>
                  <a:srgbClr val="000000"/>
                </a:solidFill>
                <a:latin typeface="Calibri"/>
                <a:ea typeface="Calibri"/>
                <a:cs typeface="Calibri"/>
                <a:sym typeface="Calibri"/>
              </a:rPr>
              <a:t>Library</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Blueprint Template</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Sample Plans</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Communication Toolkit</a:t>
            </a:r>
            <a:endParaRPr/>
          </a:p>
          <a:p>
            <a:pPr marL="342900" marR="0" lvl="0" indent="-215900" algn="l" rtl="0">
              <a:lnSpc>
                <a:spcPct val="107000"/>
              </a:lnSpc>
              <a:spcBef>
                <a:spcPts val="80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sp>
        <p:nvSpPr>
          <p:cNvPr id="2" name="Title 1" hidden="1"/>
          <p:cNvSpPr>
            <a:spLocks noGrp="1"/>
          </p:cNvSpPr>
          <p:nvPr>
            <p:ph type="title"/>
          </p:nvPr>
        </p:nvSpPr>
        <p:spPr/>
        <p:txBody>
          <a:bodyPr/>
          <a:lstStyle/>
          <a:p>
            <a:r>
              <a:rPr lang="en-US" dirty="0" smtClean="0"/>
              <a:t>Release notes and Resources</a:t>
            </a:r>
            <a:endParaRPr lang="en-US" dirty="0"/>
          </a:p>
        </p:txBody>
      </p:sp>
    </p:spTree>
    <p:extLst>
      <p:ext uri="{BB962C8B-B14F-4D97-AF65-F5344CB8AC3E}">
        <p14:creationId xmlns:p14="http://schemas.microsoft.com/office/powerpoint/2010/main" val="3851229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p:nvPr/>
        </p:nvSpPr>
        <p:spPr>
          <a:xfrm>
            <a:off x="2352374" y="132705"/>
            <a:ext cx="6615600" cy="646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3600" b="1">
                <a:solidFill>
                  <a:srgbClr val="0F75BC"/>
                </a:solidFill>
              </a:rPr>
              <a:t>Inclusive Guidance </a:t>
            </a:r>
            <a:endParaRPr/>
          </a:p>
        </p:txBody>
      </p:sp>
      <p:sp>
        <p:nvSpPr>
          <p:cNvPr id="136" name="Google Shape;136;p20"/>
          <p:cNvSpPr txBox="1"/>
          <p:nvPr/>
        </p:nvSpPr>
        <p:spPr>
          <a:xfrm>
            <a:off x="295025" y="1351400"/>
            <a:ext cx="8404500" cy="4268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200"/>
              </a:spcBef>
              <a:spcAft>
                <a:spcPts val="0"/>
              </a:spcAft>
              <a:buClr>
                <a:schemeClr val="dk1"/>
              </a:buClr>
              <a:buSzPts val="1100"/>
              <a:buFont typeface="Arial"/>
              <a:buNone/>
            </a:pPr>
            <a:r>
              <a:rPr lang="en-US" sz="2000">
                <a:solidFill>
                  <a:schemeClr val="dk1"/>
                </a:solidFill>
                <a:latin typeface="Calibri"/>
                <a:ea typeface="Calibri"/>
                <a:cs typeface="Calibri"/>
                <a:sym typeface="Calibri"/>
              </a:rPr>
              <a:t>This guidance applies to public schools which include schools within a school district, education service district, or public charter, as defined by ORS 330.003(3), ORS 330.005(2), ORS 334.003(2), and ORS 338.005(2). </a:t>
            </a:r>
            <a:r>
              <a:rPr lang="en-US" sz="2000" i="1">
                <a:solidFill>
                  <a:srgbClr val="339933"/>
                </a:solidFill>
                <a:latin typeface="Calibri"/>
                <a:ea typeface="Calibri"/>
                <a:cs typeface="Calibri"/>
                <a:sym typeface="Calibri"/>
              </a:rPr>
              <a:t>Public schools also include Juvenile Detention Education Programs (JDEP) and Youth Correction Education Programs (YCEP), as defined by ORS 326.695; the Oregon School for the Deaf, as defined by ORS 346.010; and Long Term Care and Treatment Programs (LTCT), as defined by ORS 343.961. </a:t>
            </a:r>
            <a:r>
              <a:rPr lang="en-US" sz="2000">
                <a:solidFill>
                  <a:schemeClr val="dk1"/>
                </a:solidFill>
                <a:latin typeface="Calibri"/>
                <a:ea typeface="Calibri"/>
                <a:cs typeface="Calibri"/>
                <a:sym typeface="Calibri"/>
              </a:rPr>
              <a:t>This guidance also applies to private schools which include private or parochial schools providing courses of study usually taught in kindergarten through grade 12 in the public schools and in attendance for a period equivalent to that required of children attending public schools, as defined in ORS 339.030(1)(a). </a:t>
            </a:r>
            <a:endParaRPr sz="2000">
              <a:solidFill>
                <a:schemeClr val="dk1"/>
              </a:solidFill>
              <a:latin typeface="Calibri"/>
              <a:ea typeface="Calibri"/>
              <a:cs typeface="Calibri"/>
              <a:sym typeface="Calibri"/>
            </a:endParaRPr>
          </a:p>
          <a:p>
            <a:pPr marL="0" lvl="0" indent="0" algn="l" rtl="0">
              <a:lnSpc>
                <a:spcPct val="115000"/>
              </a:lnSpc>
              <a:spcBef>
                <a:spcPts val="200"/>
              </a:spcBef>
              <a:spcAft>
                <a:spcPts val="0"/>
              </a:spcAft>
              <a:buClr>
                <a:schemeClr val="dk1"/>
              </a:buClr>
              <a:buSzPts val="1100"/>
              <a:buFont typeface="Arial"/>
              <a:buNone/>
            </a:pPr>
            <a:endParaRPr sz="2000">
              <a:solidFill>
                <a:schemeClr val="dk1"/>
              </a:solidFill>
              <a:latin typeface="Calibri"/>
              <a:ea typeface="Calibri"/>
              <a:cs typeface="Calibri"/>
              <a:sym typeface="Calibri"/>
            </a:endParaRPr>
          </a:p>
          <a:p>
            <a:pPr marL="0" lvl="0" indent="0" algn="l" rtl="0">
              <a:spcBef>
                <a:spcPts val="240"/>
              </a:spcBef>
              <a:spcAft>
                <a:spcPts val="0"/>
              </a:spcAft>
              <a:buClr>
                <a:schemeClr val="dk1"/>
              </a:buClr>
              <a:buSzPts val="1100"/>
              <a:buFont typeface="Arial"/>
              <a:buNone/>
            </a:pPr>
            <a:r>
              <a:rPr lang="en-US" sz="2000" b="1">
                <a:solidFill>
                  <a:schemeClr val="dk1"/>
                </a:solidFill>
                <a:latin typeface="Calibri"/>
                <a:ea typeface="Calibri"/>
                <a:cs typeface="Calibri"/>
                <a:sym typeface="Calibri"/>
              </a:rPr>
              <a:t>Note</a:t>
            </a:r>
            <a:r>
              <a:rPr lang="en-US" sz="2000">
                <a:solidFill>
                  <a:schemeClr val="dk1"/>
                </a:solidFill>
                <a:latin typeface="Calibri"/>
                <a:ea typeface="Calibri"/>
                <a:cs typeface="Calibri"/>
                <a:sym typeface="Calibri"/>
              </a:rPr>
              <a:t>: Private schools are required to comply with only sections 1-3 of this guidance. </a:t>
            </a:r>
            <a:endParaRPr sz="2000">
              <a:solidFill>
                <a:schemeClr val="dk1"/>
              </a:solidFill>
              <a:latin typeface="Calibri"/>
              <a:ea typeface="Calibri"/>
              <a:cs typeface="Calibri"/>
              <a:sym typeface="Calibri"/>
            </a:endParaRPr>
          </a:p>
          <a:p>
            <a:pPr marL="0" lvl="0" indent="0" algn="l" rtl="0">
              <a:lnSpc>
                <a:spcPct val="115000"/>
              </a:lnSpc>
              <a:spcBef>
                <a:spcPts val="20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342900" marR="0" lvl="0" indent="-215900" algn="l" rtl="0">
              <a:lnSpc>
                <a:spcPct val="107000"/>
              </a:lnSpc>
              <a:spcBef>
                <a:spcPts val="800"/>
              </a:spcBef>
              <a:spcAft>
                <a:spcPts val="0"/>
              </a:spcAft>
              <a:buClr>
                <a:srgbClr val="000000"/>
              </a:buClr>
              <a:buSzPts val="2000"/>
              <a:buFont typeface="Arial"/>
              <a:buNone/>
            </a:pPr>
            <a:endParaRPr sz="1800" b="1">
              <a:latin typeface="Calibri"/>
              <a:ea typeface="Calibri"/>
              <a:cs typeface="Calibri"/>
              <a:sym typeface="Calibri"/>
            </a:endParaRPr>
          </a:p>
        </p:txBody>
      </p:sp>
      <p:sp>
        <p:nvSpPr>
          <p:cNvPr id="2" name="Title 1" hidden="1"/>
          <p:cNvSpPr>
            <a:spLocks noGrp="1"/>
          </p:cNvSpPr>
          <p:nvPr>
            <p:ph type="title"/>
          </p:nvPr>
        </p:nvSpPr>
        <p:spPr/>
        <p:txBody>
          <a:bodyPr/>
          <a:lstStyle/>
          <a:p>
            <a:r>
              <a:rPr lang="en-US" dirty="0" smtClean="0"/>
              <a:t>Inclusive Guidance</a:t>
            </a:r>
            <a:endParaRPr lang="en-US" dirty="0"/>
          </a:p>
        </p:txBody>
      </p:sp>
    </p:spTree>
    <p:extLst>
      <p:ext uri="{BB962C8B-B14F-4D97-AF65-F5344CB8AC3E}">
        <p14:creationId xmlns:p14="http://schemas.microsoft.com/office/powerpoint/2010/main" val="158092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txBox="1"/>
          <p:nvPr/>
        </p:nvSpPr>
        <p:spPr>
          <a:xfrm>
            <a:off x="0" y="0"/>
            <a:ext cx="8934600" cy="881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4000"/>
              <a:buFont typeface="Arial"/>
              <a:buNone/>
            </a:pPr>
            <a:r>
              <a:rPr lang="en-US" sz="4000" b="1">
                <a:solidFill>
                  <a:srgbClr val="0F75BC"/>
                </a:solidFill>
                <a:latin typeface="Calibri"/>
                <a:ea typeface="Calibri"/>
                <a:cs typeface="Calibri"/>
                <a:sym typeface="Calibri"/>
              </a:rPr>
              <a:t>Executive Order 20-29</a:t>
            </a:r>
            <a:endParaRPr sz="1400" b="0" i="0" u="none" strike="noStrike" cap="none">
              <a:solidFill>
                <a:srgbClr val="0F75BC"/>
              </a:solidFill>
              <a:latin typeface="Arial"/>
              <a:ea typeface="Arial"/>
              <a:cs typeface="Arial"/>
              <a:sym typeface="Arial"/>
            </a:endParaRPr>
          </a:p>
        </p:txBody>
      </p:sp>
      <p:sp>
        <p:nvSpPr>
          <p:cNvPr id="143" name="Google Shape;143;p21"/>
          <p:cNvSpPr txBox="1"/>
          <p:nvPr/>
        </p:nvSpPr>
        <p:spPr>
          <a:xfrm>
            <a:off x="516000" y="1152250"/>
            <a:ext cx="8112000" cy="53724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Goes into effect July 1</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Includes YCEP, JDEP, OSD, and LTCT</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Directs schools/districts to operate in compliance with ODE/OHA guidance</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Makes SSF payments contingent on compliance with guidance and compliance with ORS 659.850</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Allows SBE and TSPC to create rules as needed</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Allows SSF Transportation Grant for nutrition and distance learning supports</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“Public school employees shall fulfill duties as may be assigned by their public school employers, consistent with the provisions of this Executive Order and guidance from ODE and OHA.”</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Consider the goals of the Educator Equity Act</a:t>
            </a:r>
            <a:endParaRPr sz="2400">
              <a:latin typeface="Calibri"/>
              <a:ea typeface="Calibri"/>
              <a:cs typeface="Calibri"/>
              <a:sym typeface="Calibri"/>
            </a:endParaRPr>
          </a:p>
        </p:txBody>
      </p:sp>
      <p:sp>
        <p:nvSpPr>
          <p:cNvPr id="2" name="Title 1" hidden="1"/>
          <p:cNvSpPr>
            <a:spLocks noGrp="1"/>
          </p:cNvSpPr>
          <p:nvPr>
            <p:ph type="title"/>
          </p:nvPr>
        </p:nvSpPr>
        <p:spPr/>
        <p:txBody>
          <a:bodyPr/>
          <a:lstStyle/>
          <a:p>
            <a:r>
              <a:rPr lang="en-US" dirty="0" smtClean="0"/>
              <a:t>Executive Order 20-29</a:t>
            </a:r>
            <a:endParaRPr lang="en-US" dirty="0"/>
          </a:p>
        </p:txBody>
      </p:sp>
    </p:spTree>
    <p:extLst>
      <p:ext uri="{BB962C8B-B14F-4D97-AF65-F5344CB8AC3E}">
        <p14:creationId xmlns:p14="http://schemas.microsoft.com/office/powerpoint/2010/main" val="100755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p:nvPr/>
        </p:nvSpPr>
        <p:spPr>
          <a:xfrm>
            <a:off x="2352374" y="132705"/>
            <a:ext cx="6615600" cy="646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3600" b="1">
                <a:solidFill>
                  <a:srgbClr val="0F75BC"/>
                </a:solidFill>
              </a:rPr>
              <a:t>Public Health Review</a:t>
            </a:r>
            <a:endParaRPr/>
          </a:p>
        </p:txBody>
      </p:sp>
      <p:sp>
        <p:nvSpPr>
          <p:cNvPr id="150" name="Google Shape;150;p22"/>
          <p:cNvSpPr txBox="1"/>
          <p:nvPr/>
        </p:nvSpPr>
        <p:spPr>
          <a:xfrm>
            <a:off x="253325" y="1213800"/>
            <a:ext cx="8404500" cy="4152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400">
                <a:solidFill>
                  <a:schemeClr val="dk1"/>
                </a:solidFill>
                <a:latin typeface="Calibri"/>
                <a:ea typeface="Calibri"/>
                <a:cs typeface="Calibri"/>
                <a:sym typeface="Calibri"/>
              </a:rPr>
              <a:t>Your </a:t>
            </a:r>
            <a:r>
              <a:rPr lang="en-US" sz="2400" u="sng">
                <a:solidFill>
                  <a:srgbClr val="0000FF"/>
                </a:solidFill>
                <a:latin typeface="Calibri"/>
                <a:ea typeface="Calibri"/>
                <a:cs typeface="Calibri"/>
                <a:sym typeface="Calibri"/>
                <a:hlinkClick r:id="rId3"/>
              </a:rPr>
              <a:t>Local Public Health Authority</a:t>
            </a:r>
            <a:r>
              <a:rPr lang="en-US" sz="2400">
                <a:solidFill>
                  <a:schemeClr val="dk1"/>
                </a:solidFill>
                <a:latin typeface="Calibri"/>
                <a:ea typeface="Calibri"/>
                <a:cs typeface="Calibri"/>
                <a:sym typeface="Calibri"/>
              </a:rPr>
              <a:t> </a:t>
            </a:r>
            <a:r>
              <a:rPr lang="en-US" sz="2400" i="1">
                <a:solidFill>
                  <a:srgbClr val="339933"/>
                </a:solidFill>
                <a:latin typeface="Calibri"/>
                <a:ea typeface="Calibri"/>
                <a:cs typeface="Calibri"/>
                <a:sym typeface="Calibri"/>
              </a:rPr>
              <a:t>will attest to receiving the blueprint, naming that the LPHA will be reviewing sections 1-3, and that the LPHA stands ready to work together with the school to mitigate impacts from COVID-19.</a:t>
            </a:r>
            <a:r>
              <a:rPr lang="en-US" sz="2400" i="1">
                <a:solidFill>
                  <a:schemeClr val="dk1"/>
                </a:solidFill>
                <a:latin typeface="Calibri"/>
                <a:ea typeface="Calibri"/>
                <a:cs typeface="Calibri"/>
                <a:sym typeface="Calibri"/>
              </a:rPr>
              <a:t> </a:t>
            </a:r>
            <a:endParaRPr sz="2400" i="1">
              <a:solidFill>
                <a:schemeClr val="dk1"/>
              </a:solidFill>
              <a:latin typeface="Calibri"/>
              <a:ea typeface="Calibri"/>
              <a:cs typeface="Calibri"/>
              <a:sym typeface="Calibri"/>
            </a:endParaRPr>
          </a:p>
          <a:p>
            <a:pPr marL="0" lvl="0" indent="0" algn="l" rtl="0">
              <a:spcBef>
                <a:spcPts val="0"/>
              </a:spcBef>
              <a:spcAft>
                <a:spcPts val="0"/>
              </a:spcAft>
              <a:buNone/>
            </a:pPr>
            <a:endParaRPr sz="2400" i="1">
              <a:solidFill>
                <a:schemeClr val="dk1"/>
              </a:solidFill>
              <a:latin typeface="Calibri"/>
              <a:ea typeface="Calibri"/>
              <a:cs typeface="Calibri"/>
              <a:sym typeface="Calibri"/>
            </a:endParaRPr>
          </a:p>
          <a:p>
            <a:pPr marL="0" lvl="0" indent="0" algn="l" rtl="0">
              <a:spcBef>
                <a:spcPts val="0"/>
              </a:spcBef>
              <a:spcAft>
                <a:spcPts val="0"/>
              </a:spcAft>
              <a:buNone/>
            </a:pPr>
            <a:r>
              <a:rPr lang="en-US" sz="2400" i="1">
                <a:solidFill>
                  <a:srgbClr val="339933"/>
                </a:solidFill>
                <a:latin typeface="Calibri"/>
                <a:ea typeface="Calibri"/>
                <a:cs typeface="Calibri"/>
                <a:sym typeface="Calibri"/>
              </a:rPr>
              <a:t>As schools will be partnering with LPHAs on an ongoing basis, once they receive the letter from the LPHA confirming receipt and have ensured posting of the Operational Blueprint to their website and submission to their local board and ODE, they can operate within the plan they’ve set forth.</a:t>
            </a:r>
            <a:endParaRPr sz="2400" i="1">
              <a:solidFill>
                <a:srgbClr val="339933"/>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400" i="1">
              <a:solidFill>
                <a:srgbClr val="339933"/>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400" i="1">
                <a:solidFill>
                  <a:srgbClr val="339933"/>
                </a:solidFill>
                <a:latin typeface="Calibri"/>
                <a:ea typeface="Calibri"/>
                <a:cs typeface="Calibri"/>
                <a:sym typeface="Calibri"/>
              </a:rPr>
              <a:t>LPHAs may reach out to ask for adjustments to their Operational Blueprints at any point they think necessary during the school year. </a:t>
            </a:r>
            <a:endParaRPr sz="2400" i="1">
              <a:solidFill>
                <a:srgbClr val="339933"/>
              </a:solidFill>
              <a:latin typeface="Calibri"/>
              <a:ea typeface="Calibri"/>
              <a:cs typeface="Calibri"/>
              <a:sym typeface="Calibri"/>
            </a:endParaRPr>
          </a:p>
          <a:p>
            <a:pPr marL="0" lvl="0" indent="0" algn="ctr" rtl="0">
              <a:lnSpc>
                <a:spcPct val="115000"/>
              </a:lnSpc>
              <a:spcBef>
                <a:spcPts val="20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342900" marR="0" lvl="0" indent="-215900" algn="ctr" rtl="0">
              <a:lnSpc>
                <a:spcPct val="107000"/>
              </a:lnSpc>
              <a:spcBef>
                <a:spcPts val="800"/>
              </a:spcBef>
              <a:spcAft>
                <a:spcPts val="0"/>
              </a:spcAft>
              <a:buClr>
                <a:srgbClr val="000000"/>
              </a:buClr>
              <a:buSzPts val="2000"/>
              <a:buFont typeface="Arial"/>
              <a:buNone/>
            </a:pPr>
            <a:endParaRPr sz="1800" b="1">
              <a:latin typeface="Calibri"/>
              <a:ea typeface="Calibri"/>
              <a:cs typeface="Calibri"/>
              <a:sym typeface="Calibri"/>
            </a:endParaRPr>
          </a:p>
        </p:txBody>
      </p:sp>
      <p:sp>
        <p:nvSpPr>
          <p:cNvPr id="2" name="Title 1" hidden="1"/>
          <p:cNvSpPr>
            <a:spLocks noGrp="1"/>
          </p:cNvSpPr>
          <p:nvPr>
            <p:ph type="title"/>
          </p:nvPr>
        </p:nvSpPr>
        <p:spPr/>
        <p:txBody>
          <a:bodyPr/>
          <a:lstStyle/>
          <a:p>
            <a:r>
              <a:rPr lang="en-US" dirty="0" smtClean="0"/>
              <a:t>Public Health Review</a:t>
            </a:r>
            <a:endParaRPr lang="en-US" dirty="0"/>
          </a:p>
        </p:txBody>
      </p:sp>
    </p:spTree>
    <p:extLst>
      <p:ext uri="{BB962C8B-B14F-4D97-AF65-F5344CB8AC3E}">
        <p14:creationId xmlns:p14="http://schemas.microsoft.com/office/powerpoint/2010/main" val="1714797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3" descr="&quot;&quot;"/>
          <p:cNvPicPr preferRelativeResize="0"/>
          <p:nvPr/>
        </p:nvPicPr>
        <p:blipFill rotWithShape="1">
          <a:blip r:embed="rId3">
            <a:alphaModFix/>
          </a:blip>
          <a:srcRect l="25000" t="20699" r="24748" b="21639"/>
          <a:stretch/>
        </p:blipFill>
        <p:spPr>
          <a:xfrm>
            <a:off x="3983463" y="4590500"/>
            <a:ext cx="1464025" cy="1698275"/>
          </a:xfrm>
          <a:prstGeom prst="rect">
            <a:avLst/>
          </a:prstGeom>
          <a:noFill/>
          <a:ln>
            <a:noFill/>
          </a:ln>
        </p:spPr>
      </p:pic>
      <p:sp>
        <p:nvSpPr>
          <p:cNvPr id="157" name="Google Shape;157;p23"/>
          <p:cNvSpPr txBox="1"/>
          <p:nvPr/>
        </p:nvSpPr>
        <p:spPr>
          <a:xfrm>
            <a:off x="388884" y="1826274"/>
            <a:ext cx="8653200" cy="2540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600" b="1">
                <a:solidFill>
                  <a:srgbClr val="1F75BC"/>
                </a:solidFill>
                <a:latin typeface="Calibri"/>
                <a:ea typeface="Calibri"/>
                <a:cs typeface="Calibri"/>
                <a:sym typeface="Calibri"/>
              </a:rPr>
              <a:t>Section 1</a:t>
            </a:r>
            <a:endParaRPr sz="4600" b="1">
              <a:solidFill>
                <a:srgbClr val="1F75BC"/>
              </a:solidFill>
              <a:latin typeface="Calibri"/>
              <a:ea typeface="Calibri"/>
              <a:cs typeface="Calibri"/>
              <a:sym typeface="Calibri"/>
            </a:endParaRPr>
          </a:p>
          <a:p>
            <a:pPr marL="0" marR="0" lvl="0" indent="0" algn="ctr" rtl="0">
              <a:lnSpc>
                <a:spcPct val="100000"/>
              </a:lnSpc>
              <a:spcBef>
                <a:spcPts val="0"/>
              </a:spcBef>
              <a:spcAft>
                <a:spcPts val="0"/>
              </a:spcAft>
              <a:buNone/>
            </a:pPr>
            <a:r>
              <a:rPr lang="en-US" sz="4600" b="1">
                <a:solidFill>
                  <a:srgbClr val="1F75BC"/>
                </a:solidFill>
                <a:latin typeface="Calibri"/>
                <a:ea typeface="Calibri"/>
                <a:cs typeface="Calibri"/>
                <a:sym typeface="Calibri"/>
              </a:rPr>
              <a:t>Public Health Protocols</a:t>
            </a:r>
            <a:endParaRPr sz="4600" b="1">
              <a:solidFill>
                <a:srgbClr val="1F75BC"/>
              </a:solidFill>
              <a:latin typeface="Calibri"/>
              <a:ea typeface="Calibri"/>
              <a:cs typeface="Calibri"/>
              <a:sym typeface="Calibri"/>
            </a:endParaRPr>
          </a:p>
          <a:p>
            <a:pPr marL="0" lvl="0" indent="0" algn="ctr" rtl="0">
              <a:spcBef>
                <a:spcPts val="0"/>
              </a:spcBef>
              <a:spcAft>
                <a:spcPts val="0"/>
              </a:spcAft>
              <a:buNone/>
            </a:pPr>
            <a:endParaRPr sz="3200">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200"/>
              <a:buFont typeface="Arial"/>
              <a:buNone/>
            </a:pPr>
            <a:endParaRPr sz="1400" b="0" i="0" u="none" strike="noStrike" cap="none">
              <a:solidFill>
                <a:srgbClr val="1F75BC"/>
              </a:solidFill>
              <a:latin typeface="Arial"/>
              <a:ea typeface="Arial"/>
              <a:cs typeface="Arial"/>
              <a:sym typeface="Arial"/>
            </a:endParaRPr>
          </a:p>
        </p:txBody>
      </p:sp>
      <p:sp>
        <p:nvSpPr>
          <p:cNvPr id="2" name="Title 1" hidden="1"/>
          <p:cNvSpPr>
            <a:spLocks noGrp="1"/>
          </p:cNvSpPr>
          <p:nvPr>
            <p:ph type="title"/>
          </p:nvPr>
        </p:nvSpPr>
        <p:spPr/>
        <p:txBody>
          <a:bodyPr/>
          <a:lstStyle/>
          <a:p>
            <a:r>
              <a:rPr lang="en-US" dirty="0" smtClean="0"/>
              <a:t>Section 1</a:t>
            </a:r>
            <a:endParaRPr lang="en-US" dirty="0"/>
          </a:p>
        </p:txBody>
      </p:sp>
    </p:spTree>
    <p:extLst>
      <p:ext uri="{BB962C8B-B14F-4D97-AF65-F5344CB8AC3E}">
        <p14:creationId xmlns:p14="http://schemas.microsoft.com/office/powerpoint/2010/main" val="4092098136"/>
      </p:ext>
    </p:extLst>
  </p:cSld>
  <p:clrMapOvr>
    <a:masterClrMapping/>
  </p:clrMapOvr>
</p:sld>
</file>

<file path=ppt/theme/theme1.xml><?xml version="1.0" encoding="utf-8"?>
<a:theme xmlns:a="http://schemas.openxmlformats.org/drawingml/2006/main" name="ODE_Powerpoint - pattern background">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672BCB2-EAC7-46E4-A670-3ED36BA53CEC}" vid="{7F503C52-12B9-4EA8-9F89-165746C6E469}"/>
    </a:ext>
  </a:extLst>
</a:theme>
</file>

<file path=ppt/theme/theme2.xml><?xml version="1.0" encoding="utf-8"?>
<a:theme xmlns:a="http://schemas.openxmlformats.org/drawingml/2006/main" name="ODE_Powerpoint">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672BCB2-EAC7-46E4-A670-3ED36BA53CEC}" vid="{45A6DAF1-5290-4CB7-877E-E266750732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93E77D60249E469562ED1CD5CDB1C0" ma:contentTypeVersion="6" ma:contentTypeDescription="Create a new document." ma:contentTypeScope="" ma:versionID="9c0270f3013c03c7a95ba9b351a9deef">
  <xsd:schema xmlns:xsd="http://www.w3.org/2001/XMLSchema" xmlns:xs="http://www.w3.org/2001/XMLSchema" xmlns:p="http://schemas.microsoft.com/office/2006/metadata/properties" xmlns:ns1="http://schemas.microsoft.com/sharepoint/v3" xmlns:ns2="dceb54a2-6bc0-46d9-8171-fc809c33842c" targetNamespace="http://schemas.microsoft.com/office/2006/metadata/properties" ma:root="true" ma:fieldsID="eae95d223aa7494ba09cbad869c9967c" ns1:_="" ns2:_="">
    <xsd:import namespace="http://schemas.microsoft.com/sharepoint/v3"/>
    <xsd:import namespace="dceb54a2-6bc0-46d9-8171-fc809c33842c"/>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ceb54a2-6bc0-46d9-8171-fc809c33842c"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dceb54a2-6bc0-46d9-8171-fc809c33842c" xsi:nil="true"/>
    <Priority xmlns="dceb54a2-6bc0-46d9-8171-fc809c33842c">New</Priority>
    <Remediation_x0020_Date xmlns="dceb54a2-6bc0-46d9-8171-fc809c33842c">2020-07-01T07:00:00+00:00</Remediation_x0020_Dat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62C74BB-B6B8-4FA2-B272-6630CEE9E2F7}"/>
</file>

<file path=customXml/itemProps2.xml><?xml version="1.0" encoding="utf-8"?>
<ds:datastoreItem xmlns:ds="http://schemas.openxmlformats.org/officeDocument/2006/customXml" ds:itemID="{D1A942D9-7A0C-47E8-8AFD-69F5D5B88466}"/>
</file>

<file path=customXml/itemProps3.xml><?xml version="1.0" encoding="utf-8"?>
<ds:datastoreItem xmlns:ds="http://schemas.openxmlformats.org/officeDocument/2006/customXml" ds:itemID="{5FE71B14-A26A-4D15-AB69-7E9FEA32173C}"/>
</file>

<file path=docProps/app.xml><?xml version="1.0" encoding="utf-8"?>
<Properties xmlns="http://schemas.openxmlformats.org/officeDocument/2006/extended-properties" xmlns:vt="http://schemas.openxmlformats.org/officeDocument/2006/docPropsVTypes">
  <Template>ODE Powerpoint Template March 2019</Template>
  <TotalTime>23</TotalTime>
  <Words>1455</Words>
  <Application>Microsoft Office PowerPoint</Application>
  <PresentationFormat>On-screen Show (4:3)</PresentationFormat>
  <Paragraphs>205</Paragraphs>
  <Slides>34</Slides>
  <Notes>34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34</vt:i4>
      </vt:variant>
    </vt:vector>
  </HeadingPairs>
  <TitlesOfParts>
    <vt:vector size="39" baseType="lpstr">
      <vt:lpstr>Arial</vt:lpstr>
      <vt:lpstr>Calibri</vt:lpstr>
      <vt:lpstr>Gill Sans</vt:lpstr>
      <vt:lpstr>ODE_Powerpoint - pattern background</vt:lpstr>
      <vt:lpstr>ODE_Powerpoint</vt:lpstr>
      <vt:lpstr>Ready Schools Safe Learners</vt:lpstr>
      <vt:lpstr>General Updates</vt:lpstr>
      <vt:lpstr>More General Updates</vt:lpstr>
      <vt:lpstr>Athletics Updates</vt:lpstr>
      <vt:lpstr>Release notes and Resources</vt:lpstr>
      <vt:lpstr>Inclusive Guidance</vt:lpstr>
      <vt:lpstr>Executive Order 20-29</vt:lpstr>
      <vt:lpstr>Public Health Review</vt:lpstr>
      <vt:lpstr>Section 1</vt:lpstr>
      <vt:lpstr>Section 1 Highlights</vt:lpstr>
      <vt:lpstr>Face Coverings</vt:lpstr>
      <vt:lpstr>Section 2</vt:lpstr>
      <vt:lpstr>Section 2 Highlights</vt:lpstr>
      <vt:lpstr>Section 3</vt:lpstr>
      <vt:lpstr>Section 4</vt:lpstr>
      <vt:lpstr>Section 4 Highlights</vt:lpstr>
      <vt:lpstr>Section 5</vt:lpstr>
      <vt:lpstr>Instructional Models</vt:lpstr>
      <vt:lpstr>Section 5 Highlights</vt:lpstr>
      <vt:lpstr>Short Term Distance Learning</vt:lpstr>
      <vt:lpstr>Section 6</vt:lpstr>
      <vt:lpstr>Section 6 Highlights</vt:lpstr>
      <vt:lpstr>Section 7</vt:lpstr>
      <vt:lpstr>Section 8</vt:lpstr>
      <vt:lpstr>Section 8 Highlights</vt:lpstr>
      <vt:lpstr>Final Steps of Plan Submission</vt:lpstr>
      <vt:lpstr>Operational Blueprint</vt:lpstr>
      <vt:lpstr>Send Your Link to ODE</vt:lpstr>
      <vt:lpstr>Communications Toolkit</vt:lpstr>
      <vt:lpstr>Update to Ready Schools</vt:lpstr>
      <vt:lpstr>Comprehensive Distance Learning</vt:lpstr>
      <vt:lpstr>More on Comprehensive Distance Learning</vt:lpstr>
      <vt:lpstr>Digital learning Needs</vt:lpstr>
      <vt:lpstr>Questions?</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RUDY Peter - ODE</dc:creator>
  <cp:lastModifiedBy>RUDY Peter - ODE</cp:lastModifiedBy>
  <cp:revision>3</cp:revision>
  <cp:lastPrinted>2017-08-28T18:38:33Z</cp:lastPrinted>
  <dcterms:created xsi:type="dcterms:W3CDTF">2020-07-01T15:30:47Z</dcterms:created>
  <dcterms:modified xsi:type="dcterms:W3CDTF">2020-07-01T15:54:05Z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0x0101001293E77D60249E469562ED1CD5CDB1C0</vt:lpwstr>
  </property>
</Properties>
</file>