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slideLayouts/slideLayout4.xml" ContentType="application/vnd.openxmlformats-officedocument.presentationml.slideLayout+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2.xml" ContentType="application/vnd.openxmlformats-officedocument.drawingml.chart+xml"/>
  <Override PartName="/ppt/charts/chart3.xml" ContentType="application/vnd.openxmlformats-officedocument.drawingml.chart+xml"/>
  <Override PartName="/ppt/charts/chart1.xml" ContentType="application/vnd.openxmlformats-officedocument.drawingml.chart+xml"/>
  <Override PartName="/ppt/theme/themeOverride1.xml" ContentType="application/vnd.openxmlformats-officedocument.themeOverr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26" r:id="rId1"/>
  </p:sldMasterIdLst>
  <p:notesMasterIdLst>
    <p:notesMasterId r:id="rId27"/>
  </p:notesMasterIdLst>
  <p:sldIdLst>
    <p:sldId id="256" r:id="rId2"/>
    <p:sldId id="312" r:id="rId3"/>
    <p:sldId id="290" r:id="rId4"/>
    <p:sldId id="303" r:id="rId5"/>
    <p:sldId id="302" r:id="rId6"/>
    <p:sldId id="294" r:id="rId7"/>
    <p:sldId id="282" r:id="rId8"/>
    <p:sldId id="291" r:id="rId9"/>
    <p:sldId id="293" r:id="rId10"/>
    <p:sldId id="297" r:id="rId11"/>
    <p:sldId id="314" r:id="rId12"/>
    <p:sldId id="301" r:id="rId13"/>
    <p:sldId id="300" r:id="rId14"/>
    <p:sldId id="299" r:id="rId15"/>
    <p:sldId id="313" r:id="rId16"/>
    <p:sldId id="309" r:id="rId17"/>
    <p:sldId id="310" r:id="rId18"/>
    <p:sldId id="315" r:id="rId19"/>
    <p:sldId id="305" r:id="rId20"/>
    <p:sldId id="306" r:id="rId21"/>
    <p:sldId id="307" r:id="rId22"/>
    <p:sldId id="311" r:id="rId23"/>
    <p:sldId id="275" r:id="rId24"/>
    <p:sldId id="308" r:id="rId25"/>
    <p:sldId id="277" r:id="rId26"/>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Constantia" pitchFamily="18" charset="0"/>
        <a:ea typeface="+mn-ea"/>
        <a:cs typeface="Arial" charset="0"/>
      </a:defRPr>
    </a:lvl1pPr>
    <a:lvl2pPr marL="457200" algn="l" rtl="0" fontAlgn="base">
      <a:spcBef>
        <a:spcPct val="0"/>
      </a:spcBef>
      <a:spcAft>
        <a:spcPct val="0"/>
      </a:spcAft>
      <a:defRPr kern="1200">
        <a:solidFill>
          <a:schemeClr val="tx1"/>
        </a:solidFill>
        <a:latin typeface="Constantia" pitchFamily="18" charset="0"/>
        <a:ea typeface="+mn-ea"/>
        <a:cs typeface="Arial" charset="0"/>
      </a:defRPr>
    </a:lvl2pPr>
    <a:lvl3pPr marL="914400" algn="l" rtl="0" fontAlgn="base">
      <a:spcBef>
        <a:spcPct val="0"/>
      </a:spcBef>
      <a:spcAft>
        <a:spcPct val="0"/>
      </a:spcAft>
      <a:defRPr kern="1200">
        <a:solidFill>
          <a:schemeClr val="tx1"/>
        </a:solidFill>
        <a:latin typeface="Constantia" pitchFamily="18" charset="0"/>
        <a:ea typeface="+mn-ea"/>
        <a:cs typeface="Arial" charset="0"/>
      </a:defRPr>
    </a:lvl3pPr>
    <a:lvl4pPr marL="1371600" algn="l" rtl="0" fontAlgn="base">
      <a:spcBef>
        <a:spcPct val="0"/>
      </a:spcBef>
      <a:spcAft>
        <a:spcPct val="0"/>
      </a:spcAft>
      <a:defRPr kern="1200">
        <a:solidFill>
          <a:schemeClr val="tx1"/>
        </a:solidFill>
        <a:latin typeface="Constantia" pitchFamily="18" charset="0"/>
        <a:ea typeface="+mn-ea"/>
        <a:cs typeface="Arial" charset="0"/>
      </a:defRPr>
    </a:lvl4pPr>
    <a:lvl5pPr marL="1828800" algn="l" rtl="0" fontAlgn="base">
      <a:spcBef>
        <a:spcPct val="0"/>
      </a:spcBef>
      <a:spcAft>
        <a:spcPct val="0"/>
      </a:spcAft>
      <a:defRPr kern="1200">
        <a:solidFill>
          <a:schemeClr val="tx1"/>
        </a:solidFill>
        <a:latin typeface="Constantia" pitchFamily="18" charset="0"/>
        <a:ea typeface="+mn-ea"/>
        <a:cs typeface="Arial" charset="0"/>
      </a:defRPr>
    </a:lvl5pPr>
    <a:lvl6pPr marL="2286000" algn="l" defTabSz="914400" rtl="0" eaLnBrk="1" latinLnBrk="0" hangingPunct="1">
      <a:defRPr kern="1200">
        <a:solidFill>
          <a:schemeClr val="tx1"/>
        </a:solidFill>
        <a:latin typeface="Constantia" pitchFamily="18" charset="0"/>
        <a:ea typeface="+mn-ea"/>
        <a:cs typeface="Arial" charset="0"/>
      </a:defRPr>
    </a:lvl6pPr>
    <a:lvl7pPr marL="2743200" algn="l" defTabSz="914400" rtl="0" eaLnBrk="1" latinLnBrk="0" hangingPunct="1">
      <a:defRPr kern="1200">
        <a:solidFill>
          <a:schemeClr val="tx1"/>
        </a:solidFill>
        <a:latin typeface="Constantia" pitchFamily="18" charset="0"/>
        <a:ea typeface="+mn-ea"/>
        <a:cs typeface="Arial" charset="0"/>
      </a:defRPr>
    </a:lvl7pPr>
    <a:lvl8pPr marL="3200400" algn="l" defTabSz="914400" rtl="0" eaLnBrk="1" latinLnBrk="0" hangingPunct="1">
      <a:defRPr kern="1200">
        <a:solidFill>
          <a:schemeClr val="tx1"/>
        </a:solidFill>
        <a:latin typeface="Constantia" pitchFamily="18" charset="0"/>
        <a:ea typeface="+mn-ea"/>
        <a:cs typeface="Arial" charset="0"/>
      </a:defRPr>
    </a:lvl8pPr>
    <a:lvl9pPr marL="3657600" algn="l" defTabSz="914400" rtl="0" eaLnBrk="1" latinLnBrk="0" hangingPunct="1">
      <a:defRPr kern="1200">
        <a:solidFill>
          <a:schemeClr val="tx1"/>
        </a:solidFill>
        <a:latin typeface="Constant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47" autoAdjust="0"/>
  </p:normalViewPr>
  <p:slideViewPr>
    <p:cSldViewPr>
      <p:cViewPr varScale="1">
        <p:scale>
          <a:sx n="92" d="100"/>
          <a:sy n="92" d="100"/>
        </p:scale>
        <p:origin x="-108"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file:///C:\Users\wiensj\Desktop\Accountability%20Advisory%20Committee\Math%20and%20Reading%20Growth%20Percentiles%202009-1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T:\GrowthModelReport\Growth%20Figure%20121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T:\GrowthModelReport\Growth%20Figure%2012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a:pPr>
            <a:r>
              <a:rPr lang="en-US"/>
              <a:t>Growth Percentiles - Reading Grade 6 for 2009-10</a:t>
            </a:r>
          </a:p>
        </c:rich>
      </c:tx>
      <c:layout/>
      <c:overlay val="0"/>
    </c:title>
    <c:autoTitleDeleted val="0"/>
    <c:plotArea>
      <c:layout/>
      <c:lineChart>
        <c:grouping val="standard"/>
        <c:varyColors val="0"/>
        <c:ser>
          <c:idx val="3"/>
          <c:order val="0"/>
          <c:tx>
            <c:strRef>
              <c:f>'MathReading  Growth Percentiles'!$E$2</c:f>
              <c:strCache>
                <c:ptCount val="1"/>
                <c:pt idx="0">
                  <c:v>pct10</c:v>
                </c:pt>
              </c:strCache>
            </c:strRef>
          </c:tx>
          <c:spPr>
            <a:ln w="12700">
              <a:solidFill>
                <a:srgbClr val="7030A0"/>
              </a:solidFill>
            </a:ln>
          </c:spPr>
          <c:marker>
            <c:symbol val="none"/>
          </c:marker>
          <c:trendline>
            <c:spPr>
              <a:ln w="25400">
                <a:solidFill>
                  <a:srgbClr val="7030A0"/>
                </a:solidFill>
              </a:ln>
            </c:spPr>
            <c:trendlineType val="poly"/>
            <c:order val="4"/>
            <c:dispRSqr val="0"/>
            <c:dispEq val="0"/>
          </c:trendline>
          <c:cat>
            <c:numRef>
              <c:f>'MathReading  Growth Percentiles'!$C$16:$C$1044</c:f>
              <c:numCache>
                <c:formatCode>#,##0</c:formatCode>
                <c:ptCount val="72"/>
                <c:pt idx="0">
                  <c:v>191</c:v>
                </c:pt>
                <c:pt idx="1">
                  <c:v>192</c:v>
                </c:pt>
                <c:pt idx="2">
                  <c:v>193</c:v>
                </c:pt>
                <c:pt idx="3">
                  <c:v>194</c:v>
                </c:pt>
                <c:pt idx="4">
                  <c:v>195</c:v>
                </c:pt>
                <c:pt idx="5">
                  <c:v>196</c:v>
                </c:pt>
                <c:pt idx="6">
                  <c:v>197</c:v>
                </c:pt>
                <c:pt idx="7">
                  <c:v>198</c:v>
                </c:pt>
                <c:pt idx="8">
                  <c:v>199</c:v>
                </c:pt>
                <c:pt idx="9">
                  <c:v>200</c:v>
                </c:pt>
                <c:pt idx="10">
                  <c:v>201</c:v>
                </c:pt>
                <c:pt idx="11">
                  <c:v>202</c:v>
                </c:pt>
                <c:pt idx="12">
                  <c:v>203</c:v>
                </c:pt>
                <c:pt idx="13">
                  <c:v>204</c:v>
                </c:pt>
                <c:pt idx="14">
                  <c:v>205</c:v>
                </c:pt>
                <c:pt idx="15">
                  <c:v>206</c:v>
                </c:pt>
                <c:pt idx="16">
                  <c:v>207</c:v>
                </c:pt>
                <c:pt idx="17">
                  <c:v>208</c:v>
                </c:pt>
                <c:pt idx="18">
                  <c:v>209</c:v>
                </c:pt>
                <c:pt idx="19">
                  <c:v>210</c:v>
                </c:pt>
                <c:pt idx="20">
                  <c:v>211</c:v>
                </c:pt>
                <c:pt idx="21">
                  <c:v>212</c:v>
                </c:pt>
                <c:pt idx="22">
                  <c:v>213</c:v>
                </c:pt>
                <c:pt idx="23">
                  <c:v>214</c:v>
                </c:pt>
                <c:pt idx="24">
                  <c:v>215</c:v>
                </c:pt>
                <c:pt idx="25">
                  <c:v>216</c:v>
                </c:pt>
                <c:pt idx="26">
                  <c:v>217</c:v>
                </c:pt>
                <c:pt idx="27">
                  <c:v>218</c:v>
                </c:pt>
                <c:pt idx="28">
                  <c:v>219</c:v>
                </c:pt>
                <c:pt idx="29">
                  <c:v>220</c:v>
                </c:pt>
                <c:pt idx="30">
                  <c:v>221</c:v>
                </c:pt>
                <c:pt idx="31">
                  <c:v>222</c:v>
                </c:pt>
                <c:pt idx="32">
                  <c:v>223</c:v>
                </c:pt>
                <c:pt idx="33">
                  <c:v>224</c:v>
                </c:pt>
                <c:pt idx="34">
                  <c:v>225</c:v>
                </c:pt>
                <c:pt idx="35">
                  <c:v>226</c:v>
                </c:pt>
                <c:pt idx="36">
                  <c:v>227</c:v>
                </c:pt>
                <c:pt idx="37">
                  <c:v>228</c:v>
                </c:pt>
                <c:pt idx="38">
                  <c:v>229</c:v>
                </c:pt>
                <c:pt idx="39">
                  <c:v>230</c:v>
                </c:pt>
                <c:pt idx="40">
                  <c:v>231</c:v>
                </c:pt>
                <c:pt idx="41">
                  <c:v>232</c:v>
                </c:pt>
                <c:pt idx="42">
                  <c:v>233</c:v>
                </c:pt>
                <c:pt idx="43">
                  <c:v>234</c:v>
                </c:pt>
                <c:pt idx="44">
                  <c:v>235</c:v>
                </c:pt>
                <c:pt idx="45">
                  <c:v>236</c:v>
                </c:pt>
                <c:pt idx="46">
                  <c:v>237</c:v>
                </c:pt>
                <c:pt idx="47">
                  <c:v>238</c:v>
                </c:pt>
                <c:pt idx="48">
                  <c:v>239</c:v>
                </c:pt>
                <c:pt idx="49">
                  <c:v>240</c:v>
                </c:pt>
                <c:pt idx="50">
                  <c:v>241</c:v>
                </c:pt>
                <c:pt idx="51">
                  <c:v>242</c:v>
                </c:pt>
                <c:pt idx="52">
                  <c:v>243</c:v>
                </c:pt>
                <c:pt idx="53">
                  <c:v>244</c:v>
                </c:pt>
                <c:pt idx="54">
                  <c:v>245</c:v>
                </c:pt>
                <c:pt idx="55">
                  <c:v>246</c:v>
                </c:pt>
                <c:pt idx="56">
                  <c:v>247</c:v>
                </c:pt>
                <c:pt idx="57">
                  <c:v>248</c:v>
                </c:pt>
                <c:pt idx="58">
                  <c:v>249</c:v>
                </c:pt>
                <c:pt idx="59">
                  <c:v>250</c:v>
                </c:pt>
                <c:pt idx="60">
                  <c:v>251</c:v>
                </c:pt>
                <c:pt idx="61">
                  <c:v>252</c:v>
                </c:pt>
                <c:pt idx="62">
                  <c:v>253</c:v>
                </c:pt>
                <c:pt idx="63">
                  <c:v>254</c:v>
                </c:pt>
                <c:pt idx="64">
                  <c:v>255</c:v>
                </c:pt>
                <c:pt idx="65">
                  <c:v>256</c:v>
                </c:pt>
                <c:pt idx="66">
                  <c:v>257</c:v>
                </c:pt>
                <c:pt idx="67">
                  <c:v>258</c:v>
                </c:pt>
                <c:pt idx="68">
                  <c:v>259</c:v>
                </c:pt>
                <c:pt idx="69">
                  <c:v>260</c:v>
                </c:pt>
                <c:pt idx="70">
                  <c:v>261</c:v>
                </c:pt>
                <c:pt idx="71">
                  <c:v>262</c:v>
                </c:pt>
              </c:numCache>
            </c:numRef>
          </c:cat>
          <c:val>
            <c:numRef>
              <c:f>'MathReading  Growth Percentiles'!$E$3:$E$1074</c:f>
              <c:numCache>
                <c:formatCode>#,##0</c:formatCode>
                <c:ptCount val="72"/>
                <c:pt idx="0">
                  <c:v>8</c:v>
                </c:pt>
                <c:pt idx="1">
                  <c:v>6</c:v>
                </c:pt>
                <c:pt idx="2">
                  <c:v>6</c:v>
                </c:pt>
                <c:pt idx="3">
                  <c:v>6</c:v>
                </c:pt>
                <c:pt idx="4">
                  <c:v>7</c:v>
                </c:pt>
                <c:pt idx="5">
                  <c:v>7</c:v>
                </c:pt>
                <c:pt idx="6">
                  <c:v>6</c:v>
                </c:pt>
                <c:pt idx="7">
                  <c:v>4</c:v>
                </c:pt>
                <c:pt idx="8">
                  <c:v>3</c:v>
                </c:pt>
                <c:pt idx="9">
                  <c:v>3</c:v>
                </c:pt>
                <c:pt idx="10">
                  <c:v>3</c:v>
                </c:pt>
                <c:pt idx="11">
                  <c:v>3</c:v>
                </c:pt>
                <c:pt idx="12">
                  <c:v>2</c:v>
                </c:pt>
                <c:pt idx="13">
                  <c:v>2</c:v>
                </c:pt>
                <c:pt idx="14">
                  <c:v>1</c:v>
                </c:pt>
                <c:pt idx="15">
                  <c:v>1</c:v>
                </c:pt>
                <c:pt idx="16">
                  <c:v>0</c:v>
                </c:pt>
                <c:pt idx="17">
                  <c:v>0</c:v>
                </c:pt>
                <c:pt idx="18">
                  <c:v>0</c:v>
                </c:pt>
                <c:pt idx="19">
                  <c:v>-1</c:v>
                </c:pt>
                <c:pt idx="20">
                  <c:v>-1</c:v>
                </c:pt>
                <c:pt idx="21">
                  <c:v>-1</c:v>
                </c:pt>
                <c:pt idx="22">
                  <c:v>-1</c:v>
                </c:pt>
                <c:pt idx="23">
                  <c:v>-2</c:v>
                </c:pt>
                <c:pt idx="24">
                  <c:v>-2</c:v>
                </c:pt>
                <c:pt idx="25">
                  <c:v>-1</c:v>
                </c:pt>
                <c:pt idx="26">
                  <c:v>-1</c:v>
                </c:pt>
                <c:pt idx="27">
                  <c:v>-1</c:v>
                </c:pt>
                <c:pt idx="28">
                  <c:v>-1</c:v>
                </c:pt>
                <c:pt idx="29">
                  <c:v>-1</c:v>
                </c:pt>
                <c:pt idx="30">
                  <c:v>-1</c:v>
                </c:pt>
                <c:pt idx="31">
                  <c:v>-1</c:v>
                </c:pt>
                <c:pt idx="32">
                  <c:v>-1</c:v>
                </c:pt>
                <c:pt idx="33">
                  <c:v>-2</c:v>
                </c:pt>
                <c:pt idx="34">
                  <c:v>-2</c:v>
                </c:pt>
                <c:pt idx="35">
                  <c:v>-3</c:v>
                </c:pt>
                <c:pt idx="36">
                  <c:v>-3</c:v>
                </c:pt>
                <c:pt idx="37">
                  <c:v>-3</c:v>
                </c:pt>
                <c:pt idx="38">
                  <c:v>-3</c:v>
                </c:pt>
                <c:pt idx="39">
                  <c:v>-3</c:v>
                </c:pt>
                <c:pt idx="40">
                  <c:v>-3</c:v>
                </c:pt>
                <c:pt idx="41">
                  <c:v>-3</c:v>
                </c:pt>
                <c:pt idx="42">
                  <c:v>-3</c:v>
                </c:pt>
                <c:pt idx="43">
                  <c:v>-4</c:v>
                </c:pt>
                <c:pt idx="44">
                  <c:v>-4</c:v>
                </c:pt>
                <c:pt idx="45">
                  <c:v>-4</c:v>
                </c:pt>
                <c:pt idx="46">
                  <c:v>-5</c:v>
                </c:pt>
                <c:pt idx="47">
                  <c:v>-5</c:v>
                </c:pt>
                <c:pt idx="48">
                  <c:v>-5</c:v>
                </c:pt>
                <c:pt idx="49">
                  <c:v>-6</c:v>
                </c:pt>
                <c:pt idx="50">
                  <c:v>-6</c:v>
                </c:pt>
                <c:pt idx="51">
                  <c:v>-7</c:v>
                </c:pt>
                <c:pt idx="52">
                  <c:v>-7</c:v>
                </c:pt>
                <c:pt idx="53">
                  <c:v>-8</c:v>
                </c:pt>
                <c:pt idx="54">
                  <c:v>-9</c:v>
                </c:pt>
                <c:pt idx="55">
                  <c:v>-9</c:v>
                </c:pt>
                <c:pt idx="56">
                  <c:v>-10</c:v>
                </c:pt>
                <c:pt idx="57">
                  <c:v>-11</c:v>
                </c:pt>
                <c:pt idx="58">
                  <c:v>-11</c:v>
                </c:pt>
                <c:pt idx="59">
                  <c:v>-11</c:v>
                </c:pt>
                <c:pt idx="60">
                  <c:v>-12</c:v>
                </c:pt>
                <c:pt idx="61">
                  <c:v>-13</c:v>
                </c:pt>
                <c:pt idx="62">
                  <c:v>-14</c:v>
                </c:pt>
                <c:pt idx="63">
                  <c:v>-15</c:v>
                </c:pt>
                <c:pt idx="64">
                  <c:v>-15</c:v>
                </c:pt>
                <c:pt idx="65">
                  <c:v>-17</c:v>
                </c:pt>
                <c:pt idx="66">
                  <c:v>-18</c:v>
                </c:pt>
                <c:pt idx="67">
                  <c:v>-20</c:v>
                </c:pt>
                <c:pt idx="68">
                  <c:v>-19</c:v>
                </c:pt>
                <c:pt idx="69">
                  <c:v>-19</c:v>
                </c:pt>
                <c:pt idx="70">
                  <c:v>-20</c:v>
                </c:pt>
                <c:pt idx="71">
                  <c:v>-20</c:v>
                </c:pt>
              </c:numCache>
            </c:numRef>
          </c:val>
          <c:smooth val="0"/>
        </c:ser>
        <c:ser>
          <c:idx val="4"/>
          <c:order val="1"/>
          <c:tx>
            <c:strRef>
              <c:f>'MathReading  Growth Percentiles'!$F$2</c:f>
              <c:strCache>
                <c:ptCount val="1"/>
                <c:pt idx="0">
                  <c:v>pct25</c:v>
                </c:pt>
              </c:strCache>
            </c:strRef>
          </c:tx>
          <c:spPr>
            <a:ln w="12700">
              <a:solidFill>
                <a:srgbClr val="0070C0"/>
              </a:solidFill>
            </a:ln>
          </c:spPr>
          <c:marker>
            <c:symbol val="none"/>
          </c:marker>
          <c:trendline>
            <c:spPr>
              <a:ln w="25400">
                <a:solidFill>
                  <a:srgbClr val="0070C0"/>
                </a:solidFill>
              </a:ln>
            </c:spPr>
            <c:trendlineType val="poly"/>
            <c:order val="4"/>
            <c:dispRSqr val="0"/>
            <c:dispEq val="0"/>
          </c:trendline>
          <c:cat>
            <c:numRef>
              <c:f>'MathReading  Growth Percentiles'!$C$16:$C$1044</c:f>
              <c:numCache>
                <c:formatCode>#,##0</c:formatCode>
                <c:ptCount val="72"/>
                <c:pt idx="0">
                  <c:v>191</c:v>
                </c:pt>
                <c:pt idx="1">
                  <c:v>192</c:v>
                </c:pt>
                <c:pt idx="2">
                  <c:v>193</c:v>
                </c:pt>
                <c:pt idx="3">
                  <c:v>194</c:v>
                </c:pt>
                <c:pt idx="4">
                  <c:v>195</c:v>
                </c:pt>
                <c:pt idx="5">
                  <c:v>196</c:v>
                </c:pt>
                <c:pt idx="6">
                  <c:v>197</c:v>
                </c:pt>
                <c:pt idx="7">
                  <c:v>198</c:v>
                </c:pt>
                <c:pt idx="8">
                  <c:v>199</c:v>
                </c:pt>
                <c:pt idx="9">
                  <c:v>200</c:v>
                </c:pt>
                <c:pt idx="10">
                  <c:v>201</c:v>
                </c:pt>
                <c:pt idx="11">
                  <c:v>202</c:v>
                </c:pt>
                <c:pt idx="12">
                  <c:v>203</c:v>
                </c:pt>
                <c:pt idx="13">
                  <c:v>204</c:v>
                </c:pt>
                <c:pt idx="14">
                  <c:v>205</c:v>
                </c:pt>
                <c:pt idx="15">
                  <c:v>206</c:v>
                </c:pt>
                <c:pt idx="16">
                  <c:v>207</c:v>
                </c:pt>
                <c:pt idx="17">
                  <c:v>208</c:v>
                </c:pt>
                <c:pt idx="18">
                  <c:v>209</c:v>
                </c:pt>
                <c:pt idx="19">
                  <c:v>210</c:v>
                </c:pt>
                <c:pt idx="20">
                  <c:v>211</c:v>
                </c:pt>
                <c:pt idx="21">
                  <c:v>212</c:v>
                </c:pt>
                <c:pt idx="22">
                  <c:v>213</c:v>
                </c:pt>
                <c:pt idx="23">
                  <c:v>214</c:v>
                </c:pt>
                <c:pt idx="24">
                  <c:v>215</c:v>
                </c:pt>
                <c:pt idx="25">
                  <c:v>216</c:v>
                </c:pt>
                <c:pt idx="26">
                  <c:v>217</c:v>
                </c:pt>
                <c:pt idx="27">
                  <c:v>218</c:v>
                </c:pt>
                <c:pt idx="28">
                  <c:v>219</c:v>
                </c:pt>
                <c:pt idx="29">
                  <c:v>220</c:v>
                </c:pt>
                <c:pt idx="30">
                  <c:v>221</c:v>
                </c:pt>
                <c:pt idx="31">
                  <c:v>222</c:v>
                </c:pt>
                <c:pt idx="32">
                  <c:v>223</c:v>
                </c:pt>
                <c:pt idx="33">
                  <c:v>224</c:v>
                </c:pt>
                <c:pt idx="34">
                  <c:v>225</c:v>
                </c:pt>
                <c:pt idx="35">
                  <c:v>226</c:v>
                </c:pt>
                <c:pt idx="36">
                  <c:v>227</c:v>
                </c:pt>
                <c:pt idx="37">
                  <c:v>228</c:v>
                </c:pt>
                <c:pt idx="38">
                  <c:v>229</c:v>
                </c:pt>
                <c:pt idx="39">
                  <c:v>230</c:v>
                </c:pt>
                <c:pt idx="40">
                  <c:v>231</c:v>
                </c:pt>
                <c:pt idx="41">
                  <c:v>232</c:v>
                </c:pt>
                <c:pt idx="42">
                  <c:v>233</c:v>
                </c:pt>
                <c:pt idx="43">
                  <c:v>234</c:v>
                </c:pt>
                <c:pt idx="44">
                  <c:v>235</c:v>
                </c:pt>
                <c:pt idx="45">
                  <c:v>236</c:v>
                </c:pt>
                <c:pt idx="46">
                  <c:v>237</c:v>
                </c:pt>
                <c:pt idx="47">
                  <c:v>238</c:v>
                </c:pt>
                <c:pt idx="48">
                  <c:v>239</c:v>
                </c:pt>
                <c:pt idx="49">
                  <c:v>240</c:v>
                </c:pt>
                <c:pt idx="50">
                  <c:v>241</c:v>
                </c:pt>
                <c:pt idx="51">
                  <c:v>242</c:v>
                </c:pt>
                <c:pt idx="52">
                  <c:v>243</c:v>
                </c:pt>
                <c:pt idx="53">
                  <c:v>244</c:v>
                </c:pt>
                <c:pt idx="54">
                  <c:v>245</c:v>
                </c:pt>
                <c:pt idx="55">
                  <c:v>246</c:v>
                </c:pt>
                <c:pt idx="56">
                  <c:v>247</c:v>
                </c:pt>
                <c:pt idx="57">
                  <c:v>248</c:v>
                </c:pt>
                <c:pt idx="58">
                  <c:v>249</c:v>
                </c:pt>
                <c:pt idx="59">
                  <c:v>250</c:v>
                </c:pt>
                <c:pt idx="60">
                  <c:v>251</c:v>
                </c:pt>
                <c:pt idx="61">
                  <c:v>252</c:v>
                </c:pt>
                <c:pt idx="62">
                  <c:v>253</c:v>
                </c:pt>
                <c:pt idx="63">
                  <c:v>254</c:v>
                </c:pt>
                <c:pt idx="64">
                  <c:v>255</c:v>
                </c:pt>
                <c:pt idx="65">
                  <c:v>256</c:v>
                </c:pt>
                <c:pt idx="66">
                  <c:v>257</c:v>
                </c:pt>
                <c:pt idx="67">
                  <c:v>258</c:v>
                </c:pt>
                <c:pt idx="68">
                  <c:v>259</c:v>
                </c:pt>
                <c:pt idx="69">
                  <c:v>260</c:v>
                </c:pt>
                <c:pt idx="70">
                  <c:v>261</c:v>
                </c:pt>
                <c:pt idx="71">
                  <c:v>262</c:v>
                </c:pt>
              </c:numCache>
            </c:numRef>
          </c:cat>
          <c:val>
            <c:numRef>
              <c:f>'MathReading  Growth Percentiles'!$F$3:$F$1074</c:f>
              <c:numCache>
                <c:formatCode>#,##0</c:formatCode>
                <c:ptCount val="72"/>
                <c:pt idx="0">
                  <c:v>14</c:v>
                </c:pt>
                <c:pt idx="1">
                  <c:v>11</c:v>
                </c:pt>
                <c:pt idx="2">
                  <c:v>10</c:v>
                </c:pt>
                <c:pt idx="3">
                  <c:v>10</c:v>
                </c:pt>
                <c:pt idx="4">
                  <c:v>10</c:v>
                </c:pt>
                <c:pt idx="5">
                  <c:v>10</c:v>
                </c:pt>
                <c:pt idx="6">
                  <c:v>9</c:v>
                </c:pt>
                <c:pt idx="7">
                  <c:v>8</c:v>
                </c:pt>
                <c:pt idx="8">
                  <c:v>7</c:v>
                </c:pt>
                <c:pt idx="9">
                  <c:v>6</c:v>
                </c:pt>
                <c:pt idx="10">
                  <c:v>6</c:v>
                </c:pt>
                <c:pt idx="11">
                  <c:v>6</c:v>
                </c:pt>
                <c:pt idx="12">
                  <c:v>5</c:v>
                </c:pt>
                <c:pt idx="13">
                  <c:v>5</c:v>
                </c:pt>
                <c:pt idx="14">
                  <c:v>4</c:v>
                </c:pt>
                <c:pt idx="15">
                  <c:v>4</c:v>
                </c:pt>
                <c:pt idx="16">
                  <c:v>4</c:v>
                </c:pt>
                <c:pt idx="17">
                  <c:v>3</c:v>
                </c:pt>
                <c:pt idx="18">
                  <c:v>3</c:v>
                </c:pt>
                <c:pt idx="19">
                  <c:v>3</c:v>
                </c:pt>
                <c:pt idx="20">
                  <c:v>3</c:v>
                </c:pt>
                <c:pt idx="21">
                  <c:v>3</c:v>
                </c:pt>
                <c:pt idx="22">
                  <c:v>2</c:v>
                </c:pt>
                <c:pt idx="23">
                  <c:v>2</c:v>
                </c:pt>
                <c:pt idx="24">
                  <c:v>2</c:v>
                </c:pt>
                <c:pt idx="25">
                  <c:v>2</c:v>
                </c:pt>
                <c:pt idx="26">
                  <c:v>3</c:v>
                </c:pt>
                <c:pt idx="27">
                  <c:v>3</c:v>
                </c:pt>
                <c:pt idx="28">
                  <c:v>3</c:v>
                </c:pt>
                <c:pt idx="29">
                  <c:v>2</c:v>
                </c:pt>
                <c:pt idx="30">
                  <c:v>2</c:v>
                </c:pt>
                <c:pt idx="31">
                  <c:v>2</c:v>
                </c:pt>
                <c:pt idx="32">
                  <c:v>1</c:v>
                </c:pt>
                <c:pt idx="33">
                  <c:v>1</c:v>
                </c:pt>
                <c:pt idx="34">
                  <c:v>1</c:v>
                </c:pt>
                <c:pt idx="35">
                  <c:v>0</c:v>
                </c:pt>
                <c:pt idx="36">
                  <c:v>0</c:v>
                </c:pt>
                <c:pt idx="37">
                  <c:v>0</c:v>
                </c:pt>
                <c:pt idx="38">
                  <c:v>0</c:v>
                </c:pt>
                <c:pt idx="39">
                  <c:v>0</c:v>
                </c:pt>
                <c:pt idx="40">
                  <c:v>0</c:v>
                </c:pt>
                <c:pt idx="41">
                  <c:v>0</c:v>
                </c:pt>
                <c:pt idx="42">
                  <c:v>0</c:v>
                </c:pt>
                <c:pt idx="43">
                  <c:v>0</c:v>
                </c:pt>
                <c:pt idx="44">
                  <c:v>0</c:v>
                </c:pt>
                <c:pt idx="45">
                  <c:v>-1</c:v>
                </c:pt>
                <c:pt idx="46">
                  <c:v>-1</c:v>
                </c:pt>
                <c:pt idx="47">
                  <c:v>-1</c:v>
                </c:pt>
                <c:pt idx="48">
                  <c:v>-2</c:v>
                </c:pt>
                <c:pt idx="49">
                  <c:v>-3</c:v>
                </c:pt>
                <c:pt idx="50">
                  <c:v>-3</c:v>
                </c:pt>
                <c:pt idx="51">
                  <c:v>-3</c:v>
                </c:pt>
                <c:pt idx="52">
                  <c:v>-4</c:v>
                </c:pt>
                <c:pt idx="53">
                  <c:v>-4</c:v>
                </c:pt>
                <c:pt idx="54">
                  <c:v>-5</c:v>
                </c:pt>
                <c:pt idx="55">
                  <c:v>-6</c:v>
                </c:pt>
                <c:pt idx="56">
                  <c:v>-7</c:v>
                </c:pt>
                <c:pt idx="57">
                  <c:v>-7</c:v>
                </c:pt>
                <c:pt idx="58">
                  <c:v>-7</c:v>
                </c:pt>
                <c:pt idx="59">
                  <c:v>-6</c:v>
                </c:pt>
                <c:pt idx="60">
                  <c:v>-7</c:v>
                </c:pt>
                <c:pt idx="61">
                  <c:v>-10</c:v>
                </c:pt>
                <c:pt idx="62">
                  <c:v>-11</c:v>
                </c:pt>
                <c:pt idx="63">
                  <c:v>-12</c:v>
                </c:pt>
                <c:pt idx="64">
                  <c:v>-13</c:v>
                </c:pt>
                <c:pt idx="65">
                  <c:v>-14</c:v>
                </c:pt>
                <c:pt idx="66">
                  <c:v>-15</c:v>
                </c:pt>
                <c:pt idx="67">
                  <c:v>-16</c:v>
                </c:pt>
                <c:pt idx="68">
                  <c:v>-16</c:v>
                </c:pt>
                <c:pt idx="69">
                  <c:v>-16</c:v>
                </c:pt>
                <c:pt idx="70">
                  <c:v>-18</c:v>
                </c:pt>
                <c:pt idx="71">
                  <c:v>-20</c:v>
                </c:pt>
              </c:numCache>
            </c:numRef>
          </c:val>
          <c:smooth val="0"/>
        </c:ser>
        <c:ser>
          <c:idx val="5"/>
          <c:order val="2"/>
          <c:tx>
            <c:strRef>
              <c:f>'MathReading  Growth Percentiles'!$G$2</c:f>
              <c:strCache>
                <c:ptCount val="1"/>
                <c:pt idx="0">
                  <c:v>pct35</c:v>
                </c:pt>
              </c:strCache>
            </c:strRef>
          </c:tx>
          <c:cat>
            <c:numRef>
              <c:f>'MathReading  Growth Percentiles'!$C$16:$C$1044</c:f>
              <c:numCache>
                <c:formatCode>#,##0</c:formatCode>
                <c:ptCount val="72"/>
                <c:pt idx="0">
                  <c:v>191</c:v>
                </c:pt>
                <c:pt idx="1">
                  <c:v>192</c:v>
                </c:pt>
                <c:pt idx="2">
                  <c:v>193</c:v>
                </c:pt>
                <c:pt idx="3">
                  <c:v>194</c:v>
                </c:pt>
                <c:pt idx="4">
                  <c:v>195</c:v>
                </c:pt>
                <c:pt idx="5">
                  <c:v>196</c:v>
                </c:pt>
                <c:pt idx="6">
                  <c:v>197</c:v>
                </c:pt>
                <c:pt idx="7">
                  <c:v>198</c:v>
                </c:pt>
                <c:pt idx="8">
                  <c:v>199</c:v>
                </c:pt>
                <c:pt idx="9">
                  <c:v>200</c:v>
                </c:pt>
                <c:pt idx="10">
                  <c:v>201</c:v>
                </c:pt>
                <c:pt idx="11">
                  <c:v>202</c:v>
                </c:pt>
                <c:pt idx="12">
                  <c:v>203</c:v>
                </c:pt>
                <c:pt idx="13">
                  <c:v>204</c:v>
                </c:pt>
                <c:pt idx="14">
                  <c:v>205</c:v>
                </c:pt>
                <c:pt idx="15">
                  <c:v>206</c:v>
                </c:pt>
                <c:pt idx="16">
                  <c:v>207</c:v>
                </c:pt>
                <c:pt idx="17">
                  <c:v>208</c:v>
                </c:pt>
                <c:pt idx="18">
                  <c:v>209</c:v>
                </c:pt>
                <c:pt idx="19">
                  <c:v>210</c:v>
                </c:pt>
                <c:pt idx="20">
                  <c:v>211</c:v>
                </c:pt>
                <c:pt idx="21">
                  <c:v>212</c:v>
                </c:pt>
                <c:pt idx="22">
                  <c:v>213</c:v>
                </c:pt>
                <c:pt idx="23">
                  <c:v>214</c:v>
                </c:pt>
                <c:pt idx="24">
                  <c:v>215</c:v>
                </c:pt>
                <c:pt idx="25">
                  <c:v>216</c:v>
                </c:pt>
                <c:pt idx="26">
                  <c:v>217</c:v>
                </c:pt>
                <c:pt idx="27">
                  <c:v>218</c:v>
                </c:pt>
                <c:pt idx="28">
                  <c:v>219</c:v>
                </c:pt>
                <c:pt idx="29">
                  <c:v>220</c:v>
                </c:pt>
                <c:pt idx="30">
                  <c:v>221</c:v>
                </c:pt>
                <c:pt idx="31">
                  <c:v>222</c:v>
                </c:pt>
                <c:pt idx="32">
                  <c:v>223</c:v>
                </c:pt>
                <c:pt idx="33">
                  <c:v>224</c:v>
                </c:pt>
                <c:pt idx="34">
                  <c:v>225</c:v>
                </c:pt>
                <c:pt idx="35">
                  <c:v>226</c:v>
                </c:pt>
                <c:pt idx="36">
                  <c:v>227</c:v>
                </c:pt>
                <c:pt idx="37">
                  <c:v>228</c:v>
                </c:pt>
                <c:pt idx="38">
                  <c:v>229</c:v>
                </c:pt>
                <c:pt idx="39">
                  <c:v>230</c:v>
                </c:pt>
                <c:pt idx="40">
                  <c:v>231</c:v>
                </c:pt>
                <c:pt idx="41">
                  <c:v>232</c:v>
                </c:pt>
                <c:pt idx="42">
                  <c:v>233</c:v>
                </c:pt>
                <c:pt idx="43">
                  <c:v>234</c:v>
                </c:pt>
                <c:pt idx="44">
                  <c:v>235</c:v>
                </c:pt>
                <c:pt idx="45">
                  <c:v>236</c:v>
                </c:pt>
                <c:pt idx="46">
                  <c:v>237</c:v>
                </c:pt>
                <c:pt idx="47">
                  <c:v>238</c:v>
                </c:pt>
                <c:pt idx="48">
                  <c:v>239</c:v>
                </c:pt>
                <c:pt idx="49">
                  <c:v>240</c:v>
                </c:pt>
                <c:pt idx="50">
                  <c:v>241</c:v>
                </c:pt>
                <c:pt idx="51">
                  <c:v>242</c:v>
                </c:pt>
                <c:pt idx="52">
                  <c:v>243</c:v>
                </c:pt>
                <c:pt idx="53">
                  <c:v>244</c:v>
                </c:pt>
                <c:pt idx="54">
                  <c:v>245</c:v>
                </c:pt>
                <c:pt idx="55">
                  <c:v>246</c:v>
                </c:pt>
                <c:pt idx="56">
                  <c:v>247</c:v>
                </c:pt>
                <c:pt idx="57">
                  <c:v>248</c:v>
                </c:pt>
                <c:pt idx="58">
                  <c:v>249</c:v>
                </c:pt>
                <c:pt idx="59">
                  <c:v>250</c:v>
                </c:pt>
                <c:pt idx="60">
                  <c:v>251</c:v>
                </c:pt>
                <c:pt idx="61">
                  <c:v>252</c:v>
                </c:pt>
                <c:pt idx="62">
                  <c:v>253</c:v>
                </c:pt>
                <c:pt idx="63">
                  <c:v>254</c:v>
                </c:pt>
                <c:pt idx="64">
                  <c:v>255</c:v>
                </c:pt>
                <c:pt idx="65">
                  <c:v>256</c:v>
                </c:pt>
                <c:pt idx="66">
                  <c:v>257</c:v>
                </c:pt>
                <c:pt idx="67">
                  <c:v>258</c:v>
                </c:pt>
                <c:pt idx="68">
                  <c:v>259</c:v>
                </c:pt>
                <c:pt idx="69">
                  <c:v>260</c:v>
                </c:pt>
                <c:pt idx="70">
                  <c:v>261</c:v>
                </c:pt>
                <c:pt idx="71">
                  <c:v>262</c:v>
                </c:pt>
              </c:numCache>
            </c:numRef>
          </c:cat>
          <c:val>
            <c:numRef>
              <c:f>'MathReading  Growth Percentiles'!$G$3:$G$524</c:f>
            </c:numRef>
          </c:val>
          <c:smooth val="0"/>
        </c:ser>
        <c:ser>
          <c:idx val="6"/>
          <c:order val="3"/>
          <c:tx>
            <c:strRef>
              <c:f>'MathReading  Growth Percentiles'!$H$2</c:f>
              <c:strCache>
                <c:ptCount val="1"/>
                <c:pt idx="0">
                  <c:v>pct50</c:v>
                </c:pt>
              </c:strCache>
            </c:strRef>
          </c:tx>
          <c:spPr>
            <a:ln w="12700">
              <a:solidFill>
                <a:srgbClr val="00B050"/>
              </a:solidFill>
            </a:ln>
          </c:spPr>
          <c:marker>
            <c:symbol val="none"/>
          </c:marker>
          <c:trendline>
            <c:spPr>
              <a:ln w="25400">
                <a:solidFill>
                  <a:srgbClr val="00B050"/>
                </a:solidFill>
              </a:ln>
            </c:spPr>
            <c:trendlineType val="poly"/>
            <c:order val="4"/>
            <c:dispRSqr val="0"/>
            <c:dispEq val="0"/>
          </c:trendline>
          <c:cat>
            <c:numRef>
              <c:f>'MathReading  Growth Percentiles'!$C$16:$C$1044</c:f>
              <c:numCache>
                <c:formatCode>#,##0</c:formatCode>
                <c:ptCount val="72"/>
                <c:pt idx="0">
                  <c:v>191</c:v>
                </c:pt>
                <c:pt idx="1">
                  <c:v>192</c:v>
                </c:pt>
                <c:pt idx="2">
                  <c:v>193</c:v>
                </c:pt>
                <c:pt idx="3">
                  <c:v>194</c:v>
                </c:pt>
                <c:pt idx="4">
                  <c:v>195</c:v>
                </c:pt>
                <c:pt idx="5">
                  <c:v>196</c:v>
                </c:pt>
                <c:pt idx="6">
                  <c:v>197</c:v>
                </c:pt>
                <c:pt idx="7">
                  <c:v>198</c:v>
                </c:pt>
                <c:pt idx="8">
                  <c:v>199</c:v>
                </c:pt>
                <c:pt idx="9">
                  <c:v>200</c:v>
                </c:pt>
                <c:pt idx="10">
                  <c:v>201</c:v>
                </c:pt>
                <c:pt idx="11">
                  <c:v>202</c:v>
                </c:pt>
                <c:pt idx="12">
                  <c:v>203</c:v>
                </c:pt>
                <c:pt idx="13">
                  <c:v>204</c:v>
                </c:pt>
                <c:pt idx="14">
                  <c:v>205</c:v>
                </c:pt>
                <c:pt idx="15">
                  <c:v>206</c:v>
                </c:pt>
                <c:pt idx="16">
                  <c:v>207</c:v>
                </c:pt>
                <c:pt idx="17">
                  <c:v>208</c:v>
                </c:pt>
                <c:pt idx="18">
                  <c:v>209</c:v>
                </c:pt>
                <c:pt idx="19">
                  <c:v>210</c:v>
                </c:pt>
                <c:pt idx="20">
                  <c:v>211</c:v>
                </c:pt>
                <c:pt idx="21">
                  <c:v>212</c:v>
                </c:pt>
                <c:pt idx="22">
                  <c:v>213</c:v>
                </c:pt>
                <c:pt idx="23">
                  <c:v>214</c:v>
                </c:pt>
                <c:pt idx="24">
                  <c:v>215</c:v>
                </c:pt>
                <c:pt idx="25">
                  <c:v>216</c:v>
                </c:pt>
                <c:pt idx="26">
                  <c:v>217</c:v>
                </c:pt>
                <c:pt idx="27">
                  <c:v>218</c:v>
                </c:pt>
                <c:pt idx="28">
                  <c:v>219</c:v>
                </c:pt>
                <c:pt idx="29">
                  <c:v>220</c:v>
                </c:pt>
                <c:pt idx="30">
                  <c:v>221</c:v>
                </c:pt>
                <c:pt idx="31">
                  <c:v>222</c:v>
                </c:pt>
                <c:pt idx="32">
                  <c:v>223</c:v>
                </c:pt>
                <c:pt idx="33">
                  <c:v>224</c:v>
                </c:pt>
                <c:pt idx="34">
                  <c:v>225</c:v>
                </c:pt>
                <c:pt idx="35">
                  <c:v>226</c:v>
                </c:pt>
                <c:pt idx="36">
                  <c:v>227</c:v>
                </c:pt>
                <c:pt idx="37">
                  <c:v>228</c:v>
                </c:pt>
                <c:pt idx="38">
                  <c:v>229</c:v>
                </c:pt>
                <c:pt idx="39">
                  <c:v>230</c:v>
                </c:pt>
                <c:pt idx="40">
                  <c:v>231</c:v>
                </c:pt>
                <c:pt idx="41">
                  <c:v>232</c:v>
                </c:pt>
                <c:pt idx="42">
                  <c:v>233</c:v>
                </c:pt>
                <c:pt idx="43">
                  <c:v>234</c:v>
                </c:pt>
                <c:pt idx="44">
                  <c:v>235</c:v>
                </c:pt>
                <c:pt idx="45">
                  <c:v>236</c:v>
                </c:pt>
                <c:pt idx="46">
                  <c:v>237</c:v>
                </c:pt>
                <c:pt idx="47">
                  <c:v>238</c:v>
                </c:pt>
                <c:pt idx="48">
                  <c:v>239</c:v>
                </c:pt>
                <c:pt idx="49">
                  <c:v>240</c:v>
                </c:pt>
                <c:pt idx="50">
                  <c:v>241</c:v>
                </c:pt>
                <c:pt idx="51">
                  <c:v>242</c:v>
                </c:pt>
                <c:pt idx="52">
                  <c:v>243</c:v>
                </c:pt>
                <c:pt idx="53">
                  <c:v>244</c:v>
                </c:pt>
                <c:pt idx="54">
                  <c:v>245</c:v>
                </c:pt>
                <c:pt idx="55">
                  <c:v>246</c:v>
                </c:pt>
                <c:pt idx="56">
                  <c:v>247</c:v>
                </c:pt>
                <c:pt idx="57">
                  <c:v>248</c:v>
                </c:pt>
                <c:pt idx="58">
                  <c:v>249</c:v>
                </c:pt>
                <c:pt idx="59">
                  <c:v>250</c:v>
                </c:pt>
                <c:pt idx="60">
                  <c:v>251</c:v>
                </c:pt>
                <c:pt idx="61">
                  <c:v>252</c:v>
                </c:pt>
                <c:pt idx="62">
                  <c:v>253</c:v>
                </c:pt>
                <c:pt idx="63">
                  <c:v>254</c:v>
                </c:pt>
                <c:pt idx="64">
                  <c:v>255</c:v>
                </c:pt>
                <c:pt idx="65">
                  <c:v>256</c:v>
                </c:pt>
                <c:pt idx="66">
                  <c:v>257</c:v>
                </c:pt>
                <c:pt idx="67">
                  <c:v>258</c:v>
                </c:pt>
                <c:pt idx="68">
                  <c:v>259</c:v>
                </c:pt>
                <c:pt idx="69">
                  <c:v>260</c:v>
                </c:pt>
                <c:pt idx="70">
                  <c:v>261</c:v>
                </c:pt>
                <c:pt idx="71">
                  <c:v>262</c:v>
                </c:pt>
              </c:numCache>
            </c:numRef>
          </c:cat>
          <c:val>
            <c:numRef>
              <c:f>'MathReading  Growth Percentiles'!$H$3:$H$1074</c:f>
              <c:numCache>
                <c:formatCode>#,##0</c:formatCode>
                <c:ptCount val="72"/>
                <c:pt idx="0">
                  <c:v>18</c:v>
                </c:pt>
                <c:pt idx="1">
                  <c:v>15</c:v>
                </c:pt>
                <c:pt idx="2">
                  <c:v>15</c:v>
                </c:pt>
                <c:pt idx="3">
                  <c:v>14</c:v>
                </c:pt>
                <c:pt idx="4">
                  <c:v>14</c:v>
                </c:pt>
                <c:pt idx="5">
                  <c:v>14</c:v>
                </c:pt>
                <c:pt idx="6">
                  <c:v>13</c:v>
                </c:pt>
                <c:pt idx="7">
                  <c:v>12</c:v>
                </c:pt>
                <c:pt idx="8">
                  <c:v>11</c:v>
                </c:pt>
                <c:pt idx="9">
                  <c:v>10</c:v>
                </c:pt>
                <c:pt idx="10">
                  <c:v>10</c:v>
                </c:pt>
                <c:pt idx="11">
                  <c:v>10</c:v>
                </c:pt>
                <c:pt idx="12">
                  <c:v>9</c:v>
                </c:pt>
                <c:pt idx="13">
                  <c:v>8</c:v>
                </c:pt>
                <c:pt idx="14">
                  <c:v>8</c:v>
                </c:pt>
                <c:pt idx="15">
                  <c:v>7</c:v>
                </c:pt>
                <c:pt idx="16">
                  <c:v>7</c:v>
                </c:pt>
                <c:pt idx="17">
                  <c:v>7</c:v>
                </c:pt>
                <c:pt idx="18">
                  <c:v>7</c:v>
                </c:pt>
                <c:pt idx="19">
                  <c:v>7</c:v>
                </c:pt>
                <c:pt idx="20">
                  <c:v>7</c:v>
                </c:pt>
                <c:pt idx="21">
                  <c:v>7</c:v>
                </c:pt>
                <c:pt idx="22">
                  <c:v>7</c:v>
                </c:pt>
                <c:pt idx="23">
                  <c:v>6</c:v>
                </c:pt>
                <c:pt idx="24">
                  <c:v>6</c:v>
                </c:pt>
                <c:pt idx="25">
                  <c:v>6</c:v>
                </c:pt>
                <c:pt idx="26">
                  <c:v>6</c:v>
                </c:pt>
                <c:pt idx="27">
                  <c:v>6</c:v>
                </c:pt>
                <c:pt idx="28">
                  <c:v>5</c:v>
                </c:pt>
                <c:pt idx="29">
                  <c:v>5</c:v>
                </c:pt>
                <c:pt idx="30">
                  <c:v>5</c:v>
                </c:pt>
                <c:pt idx="31">
                  <c:v>5</c:v>
                </c:pt>
                <c:pt idx="32">
                  <c:v>5</c:v>
                </c:pt>
                <c:pt idx="33">
                  <c:v>4</c:v>
                </c:pt>
                <c:pt idx="34">
                  <c:v>4</c:v>
                </c:pt>
                <c:pt idx="35">
                  <c:v>4</c:v>
                </c:pt>
                <c:pt idx="36">
                  <c:v>4</c:v>
                </c:pt>
                <c:pt idx="37">
                  <c:v>4</c:v>
                </c:pt>
                <c:pt idx="38">
                  <c:v>4</c:v>
                </c:pt>
                <c:pt idx="39">
                  <c:v>4</c:v>
                </c:pt>
                <c:pt idx="40">
                  <c:v>4</c:v>
                </c:pt>
                <c:pt idx="41">
                  <c:v>4</c:v>
                </c:pt>
                <c:pt idx="42">
                  <c:v>4</c:v>
                </c:pt>
                <c:pt idx="43">
                  <c:v>4</c:v>
                </c:pt>
                <c:pt idx="44">
                  <c:v>3</c:v>
                </c:pt>
                <c:pt idx="45">
                  <c:v>3</c:v>
                </c:pt>
                <c:pt idx="46">
                  <c:v>2</c:v>
                </c:pt>
                <c:pt idx="47">
                  <c:v>2</c:v>
                </c:pt>
                <c:pt idx="48">
                  <c:v>2</c:v>
                </c:pt>
                <c:pt idx="49">
                  <c:v>1</c:v>
                </c:pt>
                <c:pt idx="50">
                  <c:v>1</c:v>
                </c:pt>
                <c:pt idx="51">
                  <c:v>1</c:v>
                </c:pt>
                <c:pt idx="52">
                  <c:v>0</c:v>
                </c:pt>
                <c:pt idx="53">
                  <c:v>0</c:v>
                </c:pt>
                <c:pt idx="54">
                  <c:v>-1</c:v>
                </c:pt>
                <c:pt idx="55">
                  <c:v>-2</c:v>
                </c:pt>
                <c:pt idx="56">
                  <c:v>-2</c:v>
                </c:pt>
                <c:pt idx="57">
                  <c:v>-3</c:v>
                </c:pt>
                <c:pt idx="58">
                  <c:v>-3</c:v>
                </c:pt>
                <c:pt idx="59">
                  <c:v>-3</c:v>
                </c:pt>
                <c:pt idx="60">
                  <c:v>-4</c:v>
                </c:pt>
                <c:pt idx="61">
                  <c:v>-4</c:v>
                </c:pt>
                <c:pt idx="62">
                  <c:v>-6</c:v>
                </c:pt>
                <c:pt idx="63">
                  <c:v>-8</c:v>
                </c:pt>
                <c:pt idx="64">
                  <c:v>-10</c:v>
                </c:pt>
                <c:pt idx="65">
                  <c:v>-10</c:v>
                </c:pt>
                <c:pt idx="66">
                  <c:v>-12</c:v>
                </c:pt>
                <c:pt idx="67">
                  <c:v>-12</c:v>
                </c:pt>
                <c:pt idx="68">
                  <c:v>-12</c:v>
                </c:pt>
                <c:pt idx="69">
                  <c:v>-14</c:v>
                </c:pt>
                <c:pt idx="70">
                  <c:v>-14</c:v>
                </c:pt>
                <c:pt idx="71">
                  <c:v>-16</c:v>
                </c:pt>
              </c:numCache>
            </c:numRef>
          </c:val>
          <c:smooth val="0"/>
        </c:ser>
        <c:ser>
          <c:idx val="7"/>
          <c:order val="4"/>
          <c:tx>
            <c:strRef>
              <c:f>'MathReading  Growth Percentiles'!$I$2</c:f>
              <c:strCache>
                <c:ptCount val="1"/>
                <c:pt idx="0">
                  <c:v>pct65</c:v>
                </c:pt>
              </c:strCache>
            </c:strRef>
          </c:tx>
          <c:cat>
            <c:numRef>
              <c:f>'MathReading  Growth Percentiles'!$C$16:$C$1044</c:f>
              <c:numCache>
                <c:formatCode>#,##0</c:formatCode>
                <c:ptCount val="72"/>
                <c:pt idx="0">
                  <c:v>191</c:v>
                </c:pt>
                <c:pt idx="1">
                  <c:v>192</c:v>
                </c:pt>
                <c:pt idx="2">
                  <c:v>193</c:v>
                </c:pt>
                <c:pt idx="3">
                  <c:v>194</c:v>
                </c:pt>
                <c:pt idx="4">
                  <c:v>195</c:v>
                </c:pt>
                <c:pt idx="5">
                  <c:v>196</c:v>
                </c:pt>
                <c:pt idx="6">
                  <c:v>197</c:v>
                </c:pt>
                <c:pt idx="7">
                  <c:v>198</c:v>
                </c:pt>
                <c:pt idx="8">
                  <c:v>199</c:v>
                </c:pt>
                <c:pt idx="9">
                  <c:v>200</c:v>
                </c:pt>
                <c:pt idx="10">
                  <c:v>201</c:v>
                </c:pt>
                <c:pt idx="11">
                  <c:v>202</c:v>
                </c:pt>
                <c:pt idx="12">
                  <c:v>203</c:v>
                </c:pt>
                <c:pt idx="13">
                  <c:v>204</c:v>
                </c:pt>
                <c:pt idx="14">
                  <c:v>205</c:v>
                </c:pt>
                <c:pt idx="15">
                  <c:v>206</c:v>
                </c:pt>
                <c:pt idx="16">
                  <c:v>207</c:v>
                </c:pt>
                <c:pt idx="17">
                  <c:v>208</c:v>
                </c:pt>
                <c:pt idx="18">
                  <c:v>209</c:v>
                </c:pt>
                <c:pt idx="19">
                  <c:v>210</c:v>
                </c:pt>
                <c:pt idx="20">
                  <c:v>211</c:v>
                </c:pt>
                <c:pt idx="21">
                  <c:v>212</c:v>
                </c:pt>
                <c:pt idx="22">
                  <c:v>213</c:v>
                </c:pt>
                <c:pt idx="23">
                  <c:v>214</c:v>
                </c:pt>
                <c:pt idx="24">
                  <c:v>215</c:v>
                </c:pt>
                <c:pt idx="25">
                  <c:v>216</c:v>
                </c:pt>
                <c:pt idx="26">
                  <c:v>217</c:v>
                </c:pt>
                <c:pt idx="27">
                  <c:v>218</c:v>
                </c:pt>
                <c:pt idx="28">
                  <c:v>219</c:v>
                </c:pt>
                <c:pt idx="29">
                  <c:v>220</c:v>
                </c:pt>
                <c:pt idx="30">
                  <c:v>221</c:v>
                </c:pt>
                <c:pt idx="31">
                  <c:v>222</c:v>
                </c:pt>
                <c:pt idx="32">
                  <c:v>223</c:v>
                </c:pt>
                <c:pt idx="33">
                  <c:v>224</c:v>
                </c:pt>
                <c:pt idx="34">
                  <c:v>225</c:v>
                </c:pt>
                <c:pt idx="35">
                  <c:v>226</c:v>
                </c:pt>
                <c:pt idx="36">
                  <c:v>227</c:v>
                </c:pt>
                <c:pt idx="37">
                  <c:v>228</c:v>
                </c:pt>
                <c:pt idx="38">
                  <c:v>229</c:v>
                </c:pt>
                <c:pt idx="39">
                  <c:v>230</c:v>
                </c:pt>
                <c:pt idx="40">
                  <c:v>231</c:v>
                </c:pt>
                <c:pt idx="41">
                  <c:v>232</c:v>
                </c:pt>
                <c:pt idx="42">
                  <c:v>233</c:v>
                </c:pt>
                <c:pt idx="43">
                  <c:v>234</c:v>
                </c:pt>
                <c:pt idx="44">
                  <c:v>235</c:v>
                </c:pt>
                <c:pt idx="45">
                  <c:v>236</c:v>
                </c:pt>
                <c:pt idx="46">
                  <c:v>237</c:v>
                </c:pt>
                <c:pt idx="47">
                  <c:v>238</c:v>
                </c:pt>
                <c:pt idx="48">
                  <c:v>239</c:v>
                </c:pt>
                <c:pt idx="49">
                  <c:v>240</c:v>
                </c:pt>
                <c:pt idx="50">
                  <c:v>241</c:v>
                </c:pt>
                <c:pt idx="51">
                  <c:v>242</c:v>
                </c:pt>
                <c:pt idx="52">
                  <c:v>243</c:v>
                </c:pt>
                <c:pt idx="53">
                  <c:v>244</c:v>
                </c:pt>
                <c:pt idx="54">
                  <c:v>245</c:v>
                </c:pt>
                <c:pt idx="55">
                  <c:v>246</c:v>
                </c:pt>
                <c:pt idx="56">
                  <c:v>247</c:v>
                </c:pt>
                <c:pt idx="57">
                  <c:v>248</c:v>
                </c:pt>
                <c:pt idx="58">
                  <c:v>249</c:v>
                </c:pt>
                <c:pt idx="59">
                  <c:v>250</c:v>
                </c:pt>
                <c:pt idx="60">
                  <c:v>251</c:v>
                </c:pt>
                <c:pt idx="61">
                  <c:v>252</c:v>
                </c:pt>
                <c:pt idx="62">
                  <c:v>253</c:v>
                </c:pt>
                <c:pt idx="63">
                  <c:v>254</c:v>
                </c:pt>
                <c:pt idx="64">
                  <c:v>255</c:v>
                </c:pt>
                <c:pt idx="65">
                  <c:v>256</c:v>
                </c:pt>
                <c:pt idx="66">
                  <c:v>257</c:v>
                </c:pt>
                <c:pt idx="67">
                  <c:v>258</c:v>
                </c:pt>
                <c:pt idx="68">
                  <c:v>259</c:v>
                </c:pt>
                <c:pt idx="69">
                  <c:v>260</c:v>
                </c:pt>
                <c:pt idx="70">
                  <c:v>261</c:v>
                </c:pt>
                <c:pt idx="71">
                  <c:v>262</c:v>
                </c:pt>
              </c:numCache>
            </c:numRef>
          </c:cat>
          <c:val>
            <c:numRef>
              <c:f>'MathReading  Growth Percentiles'!$I$3:$I$524</c:f>
            </c:numRef>
          </c:val>
          <c:smooth val="0"/>
        </c:ser>
        <c:ser>
          <c:idx val="8"/>
          <c:order val="5"/>
          <c:tx>
            <c:strRef>
              <c:f>'MathReading  Growth Percentiles'!$J$2</c:f>
              <c:strCache>
                <c:ptCount val="1"/>
                <c:pt idx="0">
                  <c:v>pct75</c:v>
                </c:pt>
              </c:strCache>
            </c:strRef>
          </c:tx>
          <c:spPr>
            <a:ln w="12700">
              <a:solidFill>
                <a:schemeClr val="accent6">
                  <a:lumMod val="75000"/>
                </a:schemeClr>
              </a:solidFill>
            </a:ln>
          </c:spPr>
          <c:marker>
            <c:symbol val="none"/>
          </c:marker>
          <c:trendline>
            <c:spPr>
              <a:ln w="25400">
                <a:solidFill>
                  <a:schemeClr val="accent6">
                    <a:lumMod val="75000"/>
                  </a:schemeClr>
                </a:solidFill>
              </a:ln>
            </c:spPr>
            <c:trendlineType val="poly"/>
            <c:order val="4"/>
            <c:dispRSqr val="0"/>
            <c:dispEq val="0"/>
          </c:trendline>
          <c:cat>
            <c:numRef>
              <c:f>'MathReading  Growth Percentiles'!$C$16:$C$1044</c:f>
              <c:numCache>
                <c:formatCode>#,##0</c:formatCode>
                <c:ptCount val="72"/>
                <c:pt idx="0">
                  <c:v>191</c:v>
                </c:pt>
                <c:pt idx="1">
                  <c:v>192</c:v>
                </c:pt>
                <c:pt idx="2">
                  <c:v>193</c:v>
                </c:pt>
                <c:pt idx="3">
                  <c:v>194</c:v>
                </c:pt>
                <c:pt idx="4">
                  <c:v>195</c:v>
                </c:pt>
                <c:pt idx="5">
                  <c:v>196</c:v>
                </c:pt>
                <c:pt idx="6">
                  <c:v>197</c:v>
                </c:pt>
                <c:pt idx="7">
                  <c:v>198</c:v>
                </c:pt>
                <c:pt idx="8">
                  <c:v>199</c:v>
                </c:pt>
                <c:pt idx="9">
                  <c:v>200</c:v>
                </c:pt>
                <c:pt idx="10">
                  <c:v>201</c:v>
                </c:pt>
                <c:pt idx="11">
                  <c:v>202</c:v>
                </c:pt>
                <c:pt idx="12">
                  <c:v>203</c:v>
                </c:pt>
                <c:pt idx="13">
                  <c:v>204</c:v>
                </c:pt>
                <c:pt idx="14">
                  <c:v>205</c:v>
                </c:pt>
                <c:pt idx="15">
                  <c:v>206</c:v>
                </c:pt>
                <c:pt idx="16">
                  <c:v>207</c:v>
                </c:pt>
                <c:pt idx="17">
                  <c:v>208</c:v>
                </c:pt>
                <c:pt idx="18">
                  <c:v>209</c:v>
                </c:pt>
                <c:pt idx="19">
                  <c:v>210</c:v>
                </c:pt>
                <c:pt idx="20">
                  <c:v>211</c:v>
                </c:pt>
                <c:pt idx="21">
                  <c:v>212</c:v>
                </c:pt>
                <c:pt idx="22">
                  <c:v>213</c:v>
                </c:pt>
                <c:pt idx="23">
                  <c:v>214</c:v>
                </c:pt>
                <c:pt idx="24">
                  <c:v>215</c:v>
                </c:pt>
                <c:pt idx="25">
                  <c:v>216</c:v>
                </c:pt>
                <c:pt idx="26">
                  <c:v>217</c:v>
                </c:pt>
                <c:pt idx="27">
                  <c:v>218</c:v>
                </c:pt>
                <c:pt idx="28">
                  <c:v>219</c:v>
                </c:pt>
                <c:pt idx="29">
                  <c:v>220</c:v>
                </c:pt>
                <c:pt idx="30">
                  <c:v>221</c:v>
                </c:pt>
                <c:pt idx="31">
                  <c:v>222</c:v>
                </c:pt>
                <c:pt idx="32">
                  <c:v>223</c:v>
                </c:pt>
                <c:pt idx="33">
                  <c:v>224</c:v>
                </c:pt>
                <c:pt idx="34">
                  <c:v>225</c:v>
                </c:pt>
                <c:pt idx="35">
                  <c:v>226</c:v>
                </c:pt>
                <c:pt idx="36">
                  <c:v>227</c:v>
                </c:pt>
                <c:pt idx="37">
                  <c:v>228</c:v>
                </c:pt>
                <c:pt idx="38">
                  <c:v>229</c:v>
                </c:pt>
                <c:pt idx="39">
                  <c:v>230</c:v>
                </c:pt>
                <c:pt idx="40">
                  <c:v>231</c:v>
                </c:pt>
                <c:pt idx="41">
                  <c:v>232</c:v>
                </c:pt>
                <c:pt idx="42">
                  <c:v>233</c:v>
                </c:pt>
                <c:pt idx="43">
                  <c:v>234</c:v>
                </c:pt>
                <c:pt idx="44">
                  <c:v>235</c:v>
                </c:pt>
                <c:pt idx="45">
                  <c:v>236</c:v>
                </c:pt>
                <c:pt idx="46">
                  <c:v>237</c:v>
                </c:pt>
                <c:pt idx="47">
                  <c:v>238</c:v>
                </c:pt>
                <c:pt idx="48">
                  <c:v>239</c:v>
                </c:pt>
                <c:pt idx="49">
                  <c:v>240</c:v>
                </c:pt>
                <c:pt idx="50">
                  <c:v>241</c:v>
                </c:pt>
                <c:pt idx="51">
                  <c:v>242</c:v>
                </c:pt>
                <c:pt idx="52">
                  <c:v>243</c:v>
                </c:pt>
                <c:pt idx="53">
                  <c:v>244</c:v>
                </c:pt>
                <c:pt idx="54">
                  <c:v>245</c:v>
                </c:pt>
                <c:pt idx="55">
                  <c:v>246</c:v>
                </c:pt>
                <c:pt idx="56">
                  <c:v>247</c:v>
                </c:pt>
                <c:pt idx="57">
                  <c:v>248</c:v>
                </c:pt>
                <c:pt idx="58">
                  <c:v>249</c:v>
                </c:pt>
                <c:pt idx="59">
                  <c:v>250</c:v>
                </c:pt>
                <c:pt idx="60">
                  <c:v>251</c:v>
                </c:pt>
                <c:pt idx="61">
                  <c:v>252</c:v>
                </c:pt>
                <c:pt idx="62">
                  <c:v>253</c:v>
                </c:pt>
                <c:pt idx="63">
                  <c:v>254</c:v>
                </c:pt>
                <c:pt idx="64">
                  <c:v>255</c:v>
                </c:pt>
                <c:pt idx="65">
                  <c:v>256</c:v>
                </c:pt>
                <c:pt idx="66">
                  <c:v>257</c:v>
                </c:pt>
                <c:pt idx="67">
                  <c:v>258</c:v>
                </c:pt>
                <c:pt idx="68">
                  <c:v>259</c:v>
                </c:pt>
                <c:pt idx="69">
                  <c:v>260</c:v>
                </c:pt>
                <c:pt idx="70">
                  <c:v>261</c:v>
                </c:pt>
                <c:pt idx="71">
                  <c:v>262</c:v>
                </c:pt>
              </c:numCache>
            </c:numRef>
          </c:cat>
          <c:val>
            <c:numRef>
              <c:f>'MathReading  Growth Percentiles'!$J$3:$J$1074</c:f>
              <c:numCache>
                <c:formatCode>#,##0</c:formatCode>
                <c:ptCount val="72"/>
                <c:pt idx="0">
                  <c:v>22</c:v>
                </c:pt>
                <c:pt idx="1">
                  <c:v>19</c:v>
                </c:pt>
                <c:pt idx="2">
                  <c:v>19</c:v>
                </c:pt>
                <c:pt idx="3">
                  <c:v>19</c:v>
                </c:pt>
                <c:pt idx="4">
                  <c:v>18</c:v>
                </c:pt>
                <c:pt idx="5">
                  <c:v>18</c:v>
                </c:pt>
                <c:pt idx="6">
                  <c:v>16</c:v>
                </c:pt>
                <c:pt idx="7">
                  <c:v>15</c:v>
                </c:pt>
                <c:pt idx="8">
                  <c:v>14</c:v>
                </c:pt>
                <c:pt idx="9">
                  <c:v>14</c:v>
                </c:pt>
                <c:pt idx="10">
                  <c:v>14</c:v>
                </c:pt>
                <c:pt idx="11">
                  <c:v>14</c:v>
                </c:pt>
                <c:pt idx="12">
                  <c:v>13</c:v>
                </c:pt>
                <c:pt idx="13">
                  <c:v>12</c:v>
                </c:pt>
                <c:pt idx="14">
                  <c:v>12</c:v>
                </c:pt>
                <c:pt idx="15">
                  <c:v>12</c:v>
                </c:pt>
                <c:pt idx="16">
                  <c:v>11</c:v>
                </c:pt>
                <c:pt idx="17">
                  <c:v>11</c:v>
                </c:pt>
                <c:pt idx="18">
                  <c:v>11</c:v>
                </c:pt>
                <c:pt idx="19">
                  <c:v>11</c:v>
                </c:pt>
                <c:pt idx="20">
                  <c:v>11</c:v>
                </c:pt>
                <c:pt idx="21">
                  <c:v>10</c:v>
                </c:pt>
                <c:pt idx="22">
                  <c:v>10</c:v>
                </c:pt>
                <c:pt idx="23">
                  <c:v>10</c:v>
                </c:pt>
                <c:pt idx="24">
                  <c:v>9</c:v>
                </c:pt>
                <c:pt idx="25">
                  <c:v>9</c:v>
                </c:pt>
                <c:pt idx="26">
                  <c:v>9</c:v>
                </c:pt>
                <c:pt idx="27">
                  <c:v>9</c:v>
                </c:pt>
                <c:pt idx="28">
                  <c:v>8</c:v>
                </c:pt>
                <c:pt idx="29">
                  <c:v>8</c:v>
                </c:pt>
                <c:pt idx="30">
                  <c:v>8</c:v>
                </c:pt>
                <c:pt idx="31">
                  <c:v>8</c:v>
                </c:pt>
                <c:pt idx="32">
                  <c:v>8</c:v>
                </c:pt>
                <c:pt idx="33">
                  <c:v>8</c:v>
                </c:pt>
                <c:pt idx="34">
                  <c:v>8</c:v>
                </c:pt>
                <c:pt idx="35">
                  <c:v>8</c:v>
                </c:pt>
                <c:pt idx="36">
                  <c:v>8</c:v>
                </c:pt>
                <c:pt idx="37">
                  <c:v>8</c:v>
                </c:pt>
                <c:pt idx="38">
                  <c:v>7</c:v>
                </c:pt>
                <c:pt idx="39">
                  <c:v>7</c:v>
                </c:pt>
                <c:pt idx="40">
                  <c:v>7</c:v>
                </c:pt>
                <c:pt idx="41">
                  <c:v>7</c:v>
                </c:pt>
                <c:pt idx="42">
                  <c:v>7</c:v>
                </c:pt>
                <c:pt idx="43">
                  <c:v>7</c:v>
                </c:pt>
                <c:pt idx="44">
                  <c:v>7</c:v>
                </c:pt>
                <c:pt idx="45">
                  <c:v>6</c:v>
                </c:pt>
                <c:pt idx="46">
                  <c:v>6</c:v>
                </c:pt>
                <c:pt idx="47">
                  <c:v>6</c:v>
                </c:pt>
                <c:pt idx="48">
                  <c:v>6</c:v>
                </c:pt>
                <c:pt idx="49">
                  <c:v>5</c:v>
                </c:pt>
                <c:pt idx="50">
                  <c:v>5</c:v>
                </c:pt>
                <c:pt idx="51">
                  <c:v>5</c:v>
                </c:pt>
                <c:pt idx="52">
                  <c:v>4</c:v>
                </c:pt>
                <c:pt idx="53">
                  <c:v>3</c:v>
                </c:pt>
                <c:pt idx="54">
                  <c:v>3</c:v>
                </c:pt>
                <c:pt idx="55">
                  <c:v>2</c:v>
                </c:pt>
                <c:pt idx="56">
                  <c:v>2</c:v>
                </c:pt>
                <c:pt idx="57">
                  <c:v>2</c:v>
                </c:pt>
                <c:pt idx="58">
                  <c:v>1</c:v>
                </c:pt>
                <c:pt idx="59">
                  <c:v>1</c:v>
                </c:pt>
                <c:pt idx="60">
                  <c:v>1</c:v>
                </c:pt>
                <c:pt idx="61">
                  <c:v>0</c:v>
                </c:pt>
                <c:pt idx="62">
                  <c:v>-2</c:v>
                </c:pt>
                <c:pt idx="63">
                  <c:v>-3</c:v>
                </c:pt>
                <c:pt idx="64">
                  <c:v>-4</c:v>
                </c:pt>
                <c:pt idx="65">
                  <c:v>-7</c:v>
                </c:pt>
                <c:pt idx="66">
                  <c:v>-7</c:v>
                </c:pt>
                <c:pt idx="67">
                  <c:v>-7</c:v>
                </c:pt>
                <c:pt idx="68">
                  <c:v>-8</c:v>
                </c:pt>
                <c:pt idx="69">
                  <c:v>-8</c:v>
                </c:pt>
                <c:pt idx="70">
                  <c:v>-8</c:v>
                </c:pt>
                <c:pt idx="71">
                  <c:v>-9</c:v>
                </c:pt>
              </c:numCache>
            </c:numRef>
          </c:val>
          <c:smooth val="0"/>
        </c:ser>
        <c:ser>
          <c:idx val="9"/>
          <c:order val="6"/>
          <c:tx>
            <c:strRef>
              <c:f>'MathReading  Growth Percentiles'!$K$2</c:f>
              <c:strCache>
                <c:ptCount val="1"/>
                <c:pt idx="0">
                  <c:v>pct90</c:v>
                </c:pt>
              </c:strCache>
            </c:strRef>
          </c:tx>
          <c:spPr>
            <a:ln w="12700">
              <a:solidFill>
                <a:srgbClr val="C00000"/>
              </a:solidFill>
            </a:ln>
          </c:spPr>
          <c:marker>
            <c:symbol val="none"/>
          </c:marker>
          <c:trendline>
            <c:spPr>
              <a:ln w="25400">
                <a:solidFill>
                  <a:srgbClr val="C00000"/>
                </a:solidFill>
              </a:ln>
            </c:spPr>
            <c:trendlineType val="poly"/>
            <c:order val="4"/>
            <c:dispRSqr val="0"/>
            <c:dispEq val="0"/>
          </c:trendline>
          <c:cat>
            <c:numRef>
              <c:f>'MathReading  Growth Percentiles'!$C$16:$C$1044</c:f>
              <c:numCache>
                <c:formatCode>#,##0</c:formatCode>
                <c:ptCount val="72"/>
                <c:pt idx="0">
                  <c:v>191</c:v>
                </c:pt>
                <c:pt idx="1">
                  <c:v>192</c:v>
                </c:pt>
                <c:pt idx="2">
                  <c:v>193</c:v>
                </c:pt>
                <c:pt idx="3">
                  <c:v>194</c:v>
                </c:pt>
                <c:pt idx="4">
                  <c:v>195</c:v>
                </c:pt>
                <c:pt idx="5">
                  <c:v>196</c:v>
                </c:pt>
                <c:pt idx="6">
                  <c:v>197</c:v>
                </c:pt>
                <c:pt idx="7">
                  <c:v>198</c:v>
                </c:pt>
                <c:pt idx="8">
                  <c:v>199</c:v>
                </c:pt>
                <c:pt idx="9">
                  <c:v>200</c:v>
                </c:pt>
                <c:pt idx="10">
                  <c:v>201</c:v>
                </c:pt>
                <c:pt idx="11">
                  <c:v>202</c:v>
                </c:pt>
                <c:pt idx="12">
                  <c:v>203</c:v>
                </c:pt>
                <c:pt idx="13">
                  <c:v>204</c:v>
                </c:pt>
                <c:pt idx="14">
                  <c:v>205</c:v>
                </c:pt>
                <c:pt idx="15">
                  <c:v>206</c:v>
                </c:pt>
                <c:pt idx="16">
                  <c:v>207</c:v>
                </c:pt>
                <c:pt idx="17">
                  <c:v>208</c:v>
                </c:pt>
                <c:pt idx="18">
                  <c:v>209</c:v>
                </c:pt>
                <c:pt idx="19">
                  <c:v>210</c:v>
                </c:pt>
                <c:pt idx="20">
                  <c:v>211</c:v>
                </c:pt>
                <c:pt idx="21">
                  <c:v>212</c:v>
                </c:pt>
                <c:pt idx="22">
                  <c:v>213</c:v>
                </c:pt>
                <c:pt idx="23">
                  <c:v>214</c:v>
                </c:pt>
                <c:pt idx="24">
                  <c:v>215</c:v>
                </c:pt>
                <c:pt idx="25">
                  <c:v>216</c:v>
                </c:pt>
                <c:pt idx="26">
                  <c:v>217</c:v>
                </c:pt>
                <c:pt idx="27">
                  <c:v>218</c:v>
                </c:pt>
                <c:pt idx="28">
                  <c:v>219</c:v>
                </c:pt>
                <c:pt idx="29">
                  <c:v>220</c:v>
                </c:pt>
                <c:pt idx="30">
                  <c:v>221</c:v>
                </c:pt>
                <c:pt idx="31">
                  <c:v>222</c:v>
                </c:pt>
                <c:pt idx="32">
                  <c:v>223</c:v>
                </c:pt>
                <c:pt idx="33">
                  <c:v>224</c:v>
                </c:pt>
                <c:pt idx="34">
                  <c:v>225</c:v>
                </c:pt>
                <c:pt idx="35">
                  <c:v>226</c:v>
                </c:pt>
                <c:pt idx="36">
                  <c:v>227</c:v>
                </c:pt>
                <c:pt idx="37">
                  <c:v>228</c:v>
                </c:pt>
                <c:pt idx="38">
                  <c:v>229</c:v>
                </c:pt>
                <c:pt idx="39">
                  <c:v>230</c:v>
                </c:pt>
                <c:pt idx="40">
                  <c:v>231</c:v>
                </c:pt>
                <c:pt idx="41">
                  <c:v>232</c:v>
                </c:pt>
                <c:pt idx="42">
                  <c:v>233</c:v>
                </c:pt>
                <c:pt idx="43">
                  <c:v>234</c:v>
                </c:pt>
                <c:pt idx="44">
                  <c:v>235</c:v>
                </c:pt>
                <c:pt idx="45">
                  <c:v>236</c:v>
                </c:pt>
                <c:pt idx="46">
                  <c:v>237</c:v>
                </c:pt>
                <c:pt idx="47">
                  <c:v>238</c:v>
                </c:pt>
                <c:pt idx="48">
                  <c:v>239</c:v>
                </c:pt>
                <c:pt idx="49">
                  <c:v>240</c:v>
                </c:pt>
                <c:pt idx="50">
                  <c:v>241</c:v>
                </c:pt>
                <c:pt idx="51">
                  <c:v>242</c:v>
                </c:pt>
                <c:pt idx="52">
                  <c:v>243</c:v>
                </c:pt>
                <c:pt idx="53">
                  <c:v>244</c:v>
                </c:pt>
                <c:pt idx="54">
                  <c:v>245</c:v>
                </c:pt>
                <c:pt idx="55">
                  <c:v>246</c:v>
                </c:pt>
                <c:pt idx="56">
                  <c:v>247</c:v>
                </c:pt>
                <c:pt idx="57">
                  <c:v>248</c:v>
                </c:pt>
                <c:pt idx="58">
                  <c:v>249</c:v>
                </c:pt>
                <c:pt idx="59">
                  <c:v>250</c:v>
                </c:pt>
                <c:pt idx="60">
                  <c:v>251</c:v>
                </c:pt>
                <c:pt idx="61">
                  <c:v>252</c:v>
                </c:pt>
                <c:pt idx="62">
                  <c:v>253</c:v>
                </c:pt>
                <c:pt idx="63">
                  <c:v>254</c:v>
                </c:pt>
                <c:pt idx="64">
                  <c:v>255</c:v>
                </c:pt>
                <c:pt idx="65">
                  <c:v>256</c:v>
                </c:pt>
                <c:pt idx="66">
                  <c:v>257</c:v>
                </c:pt>
                <c:pt idx="67">
                  <c:v>258</c:v>
                </c:pt>
                <c:pt idx="68">
                  <c:v>259</c:v>
                </c:pt>
                <c:pt idx="69">
                  <c:v>260</c:v>
                </c:pt>
                <c:pt idx="70">
                  <c:v>261</c:v>
                </c:pt>
                <c:pt idx="71">
                  <c:v>262</c:v>
                </c:pt>
              </c:numCache>
            </c:numRef>
          </c:cat>
          <c:val>
            <c:numRef>
              <c:f>'MathReading  Growth Percentiles'!$K$3:$K$1074</c:f>
              <c:numCache>
                <c:formatCode>#,##0</c:formatCode>
                <c:ptCount val="72"/>
                <c:pt idx="0">
                  <c:v>25</c:v>
                </c:pt>
                <c:pt idx="1">
                  <c:v>24</c:v>
                </c:pt>
                <c:pt idx="2">
                  <c:v>23</c:v>
                </c:pt>
                <c:pt idx="3">
                  <c:v>21</c:v>
                </c:pt>
                <c:pt idx="4">
                  <c:v>21</c:v>
                </c:pt>
                <c:pt idx="5">
                  <c:v>21</c:v>
                </c:pt>
                <c:pt idx="6">
                  <c:v>21</c:v>
                </c:pt>
                <c:pt idx="7">
                  <c:v>19</c:v>
                </c:pt>
                <c:pt idx="8">
                  <c:v>19</c:v>
                </c:pt>
                <c:pt idx="9">
                  <c:v>18</c:v>
                </c:pt>
                <c:pt idx="10">
                  <c:v>18</c:v>
                </c:pt>
                <c:pt idx="11">
                  <c:v>17</c:v>
                </c:pt>
                <c:pt idx="12">
                  <c:v>17</c:v>
                </c:pt>
                <c:pt idx="13">
                  <c:v>16</c:v>
                </c:pt>
                <c:pt idx="14">
                  <c:v>16</c:v>
                </c:pt>
                <c:pt idx="15">
                  <c:v>16</c:v>
                </c:pt>
                <c:pt idx="16">
                  <c:v>15</c:v>
                </c:pt>
                <c:pt idx="17">
                  <c:v>15</c:v>
                </c:pt>
                <c:pt idx="18">
                  <c:v>14</c:v>
                </c:pt>
                <c:pt idx="19">
                  <c:v>14</c:v>
                </c:pt>
                <c:pt idx="20">
                  <c:v>14</c:v>
                </c:pt>
                <c:pt idx="21">
                  <c:v>13</c:v>
                </c:pt>
                <c:pt idx="22">
                  <c:v>13</c:v>
                </c:pt>
                <c:pt idx="23">
                  <c:v>12</c:v>
                </c:pt>
                <c:pt idx="24">
                  <c:v>12</c:v>
                </c:pt>
                <c:pt idx="25">
                  <c:v>11</c:v>
                </c:pt>
                <c:pt idx="26">
                  <c:v>11</c:v>
                </c:pt>
                <c:pt idx="27">
                  <c:v>12</c:v>
                </c:pt>
                <c:pt idx="28">
                  <c:v>12</c:v>
                </c:pt>
                <c:pt idx="29">
                  <c:v>11</c:v>
                </c:pt>
                <c:pt idx="30">
                  <c:v>11</c:v>
                </c:pt>
                <c:pt idx="31">
                  <c:v>11</c:v>
                </c:pt>
                <c:pt idx="32">
                  <c:v>11</c:v>
                </c:pt>
                <c:pt idx="33">
                  <c:v>11</c:v>
                </c:pt>
                <c:pt idx="34">
                  <c:v>11</c:v>
                </c:pt>
                <c:pt idx="35">
                  <c:v>11</c:v>
                </c:pt>
                <c:pt idx="36">
                  <c:v>11</c:v>
                </c:pt>
                <c:pt idx="37">
                  <c:v>11</c:v>
                </c:pt>
                <c:pt idx="38">
                  <c:v>11</c:v>
                </c:pt>
                <c:pt idx="39">
                  <c:v>11</c:v>
                </c:pt>
                <c:pt idx="40">
                  <c:v>11</c:v>
                </c:pt>
                <c:pt idx="41">
                  <c:v>11</c:v>
                </c:pt>
                <c:pt idx="42">
                  <c:v>11</c:v>
                </c:pt>
                <c:pt idx="43">
                  <c:v>11</c:v>
                </c:pt>
                <c:pt idx="44">
                  <c:v>11</c:v>
                </c:pt>
                <c:pt idx="45">
                  <c:v>10</c:v>
                </c:pt>
                <c:pt idx="46">
                  <c:v>10</c:v>
                </c:pt>
                <c:pt idx="47">
                  <c:v>10</c:v>
                </c:pt>
                <c:pt idx="48">
                  <c:v>10</c:v>
                </c:pt>
                <c:pt idx="49">
                  <c:v>9</c:v>
                </c:pt>
                <c:pt idx="50">
                  <c:v>9</c:v>
                </c:pt>
                <c:pt idx="51">
                  <c:v>8</c:v>
                </c:pt>
                <c:pt idx="52">
                  <c:v>8</c:v>
                </c:pt>
                <c:pt idx="53">
                  <c:v>8</c:v>
                </c:pt>
                <c:pt idx="54">
                  <c:v>7</c:v>
                </c:pt>
                <c:pt idx="55">
                  <c:v>7</c:v>
                </c:pt>
                <c:pt idx="56">
                  <c:v>6</c:v>
                </c:pt>
                <c:pt idx="57">
                  <c:v>6</c:v>
                </c:pt>
                <c:pt idx="58">
                  <c:v>7</c:v>
                </c:pt>
                <c:pt idx="59">
                  <c:v>7</c:v>
                </c:pt>
                <c:pt idx="60">
                  <c:v>8</c:v>
                </c:pt>
                <c:pt idx="61">
                  <c:v>9</c:v>
                </c:pt>
                <c:pt idx="62">
                  <c:v>5</c:v>
                </c:pt>
                <c:pt idx="63">
                  <c:v>3</c:v>
                </c:pt>
                <c:pt idx="64">
                  <c:v>1</c:v>
                </c:pt>
                <c:pt idx="65">
                  <c:v>-1</c:v>
                </c:pt>
                <c:pt idx="66">
                  <c:v>-1</c:v>
                </c:pt>
                <c:pt idx="67">
                  <c:v>-1</c:v>
                </c:pt>
                <c:pt idx="68">
                  <c:v>-1</c:v>
                </c:pt>
                <c:pt idx="69">
                  <c:v>-4</c:v>
                </c:pt>
                <c:pt idx="70">
                  <c:v>-4</c:v>
                </c:pt>
                <c:pt idx="71">
                  <c:v>-4</c:v>
                </c:pt>
              </c:numCache>
            </c:numRef>
          </c:val>
          <c:smooth val="0"/>
        </c:ser>
        <c:ser>
          <c:idx val="0"/>
          <c:order val="7"/>
          <c:tx>
            <c:v>Growth Targets</c:v>
          </c:tx>
          <c:marker>
            <c:symbol val="none"/>
          </c:marker>
          <c:cat>
            <c:numRef>
              <c:f>'MathReading  Growth Percentiles'!$C$16:$C$1044</c:f>
              <c:numCache>
                <c:formatCode>#,##0</c:formatCode>
                <c:ptCount val="72"/>
                <c:pt idx="0">
                  <c:v>191</c:v>
                </c:pt>
                <c:pt idx="1">
                  <c:v>192</c:v>
                </c:pt>
                <c:pt idx="2">
                  <c:v>193</c:v>
                </c:pt>
                <c:pt idx="3">
                  <c:v>194</c:v>
                </c:pt>
                <c:pt idx="4">
                  <c:v>195</c:v>
                </c:pt>
                <c:pt idx="5">
                  <c:v>196</c:v>
                </c:pt>
                <c:pt idx="6">
                  <c:v>197</c:v>
                </c:pt>
                <c:pt idx="7">
                  <c:v>198</c:v>
                </c:pt>
                <c:pt idx="8">
                  <c:v>199</c:v>
                </c:pt>
                <c:pt idx="9">
                  <c:v>200</c:v>
                </c:pt>
                <c:pt idx="10">
                  <c:v>201</c:v>
                </c:pt>
                <c:pt idx="11">
                  <c:v>202</c:v>
                </c:pt>
                <c:pt idx="12">
                  <c:v>203</c:v>
                </c:pt>
                <c:pt idx="13">
                  <c:v>204</c:v>
                </c:pt>
                <c:pt idx="14">
                  <c:v>205</c:v>
                </c:pt>
                <c:pt idx="15">
                  <c:v>206</c:v>
                </c:pt>
                <c:pt idx="16">
                  <c:v>207</c:v>
                </c:pt>
                <c:pt idx="17">
                  <c:v>208</c:v>
                </c:pt>
                <c:pt idx="18">
                  <c:v>209</c:v>
                </c:pt>
                <c:pt idx="19">
                  <c:v>210</c:v>
                </c:pt>
                <c:pt idx="20">
                  <c:v>211</c:v>
                </c:pt>
                <c:pt idx="21">
                  <c:v>212</c:v>
                </c:pt>
                <c:pt idx="22">
                  <c:v>213</c:v>
                </c:pt>
                <c:pt idx="23">
                  <c:v>214</c:v>
                </c:pt>
                <c:pt idx="24">
                  <c:v>215</c:v>
                </c:pt>
                <c:pt idx="25">
                  <c:v>216</c:v>
                </c:pt>
                <c:pt idx="26">
                  <c:v>217</c:v>
                </c:pt>
                <c:pt idx="27">
                  <c:v>218</c:v>
                </c:pt>
                <c:pt idx="28">
                  <c:v>219</c:v>
                </c:pt>
                <c:pt idx="29">
                  <c:v>220</c:v>
                </c:pt>
                <c:pt idx="30">
                  <c:v>221</c:v>
                </c:pt>
                <c:pt idx="31">
                  <c:v>222</c:v>
                </c:pt>
                <c:pt idx="32">
                  <c:v>223</c:v>
                </c:pt>
                <c:pt idx="33">
                  <c:v>224</c:v>
                </c:pt>
                <c:pt idx="34">
                  <c:v>225</c:v>
                </c:pt>
                <c:pt idx="35">
                  <c:v>226</c:v>
                </c:pt>
                <c:pt idx="36">
                  <c:v>227</c:v>
                </c:pt>
                <c:pt idx="37">
                  <c:v>228</c:v>
                </c:pt>
                <c:pt idx="38">
                  <c:v>229</c:v>
                </c:pt>
                <c:pt idx="39">
                  <c:v>230</c:v>
                </c:pt>
                <c:pt idx="40">
                  <c:v>231</c:v>
                </c:pt>
                <c:pt idx="41">
                  <c:v>232</c:v>
                </c:pt>
                <c:pt idx="42">
                  <c:v>233</c:v>
                </c:pt>
                <c:pt idx="43">
                  <c:v>234</c:v>
                </c:pt>
                <c:pt idx="44">
                  <c:v>235</c:v>
                </c:pt>
                <c:pt idx="45">
                  <c:v>236</c:v>
                </c:pt>
                <c:pt idx="46">
                  <c:v>237</c:v>
                </c:pt>
                <c:pt idx="47">
                  <c:v>238</c:v>
                </c:pt>
                <c:pt idx="48">
                  <c:v>239</c:v>
                </c:pt>
                <c:pt idx="49">
                  <c:v>240</c:v>
                </c:pt>
                <c:pt idx="50">
                  <c:v>241</c:v>
                </c:pt>
                <c:pt idx="51">
                  <c:v>242</c:v>
                </c:pt>
                <c:pt idx="52">
                  <c:v>243</c:v>
                </c:pt>
                <c:pt idx="53">
                  <c:v>244</c:v>
                </c:pt>
                <c:pt idx="54">
                  <c:v>245</c:v>
                </c:pt>
                <c:pt idx="55">
                  <c:v>246</c:v>
                </c:pt>
                <c:pt idx="56">
                  <c:v>247</c:v>
                </c:pt>
                <c:pt idx="57">
                  <c:v>248</c:v>
                </c:pt>
                <c:pt idx="58">
                  <c:v>249</c:v>
                </c:pt>
                <c:pt idx="59">
                  <c:v>250</c:v>
                </c:pt>
                <c:pt idx="60">
                  <c:v>251</c:v>
                </c:pt>
                <c:pt idx="61">
                  <c:v>252</c:v>
                </c:pt>
                <c:pt idx="62">
                  <c:v>253</c:v>
                </c:pt>
                <c:pt idx="63">
                  <c:v>254</c:v>
                </c:pt>
                <c:pt idx="64">
                  <c:v>255</c:v>
                </c:pt>
                <c:pt idx="65">
                  <c:v>256</c:v>
                </c:pt>
                <c:pt idx="66">
                  <c:v>257</c:v>
                </c:pt>
                <c:pt idx="67">
                  <c:v>258</c:v>
                </c:pt>
                <c:pt idx="68">
                  <c:v>259</c:v>
                </c:pt>
                <c:pt idx="69">
                  <c:v>260</c:v>
                </c:pt>
                <c:pt idx="70">
                  <c:v>261</c:v>
                </c:pt>
                <c:pt idx="71">
                  <c:v>262</c:v>
                </c:pt>
              </c:numCache>
            </c:numRef>
          </c:cat>
          <c:val>
            <c:numRef>
              <c:f>'MathReading  Growth Percentiles'!$L$16:$L$1044</c:f>
            </c:numRef>
          </c:val>
          <c:smooth val="0"/>
        </c:ser>
        <c:dLbls>
          <c:showLegendKey val="0"/>
          <c:showVal val="0"/>
          <c:showCatName val="0"/>
          <c:showSerName val="0"/>
          <c:showPercent val="0"/>
          <c:showBubbleSize val="0"/>
        </c:dLbls>
        <c:marker val="1"/>
        <c:smooth val="0"/>
        <c:axId val="92810624"/>
        <c:axId val="92825088"/>
      </c:lineChart>
      <c:catAx>
        <c:axId val="92810624"/>
        <c:scaling>
          <c:orientation val="minMax"/>
        </c:scaling>
        <c:delete val="0"/>
        <c:axPos val="b"/>
        <c:title>
          <c:tx>
            <c:rich>
              <a:bodyPr/>
              <a:lstStyle/>
              <a:p>
                <a:pPr>
                  <a:defRPr sz="1100"/>
                </a:pPr>
                <a:r>
                  <a:rPr lang="en-US" sz="1100"/>
                  <a:t>5th Grade Reading Scores</a:t>
                </a:r>
              </a:p>
            </c:rich>
          </c:tx>
          <c:layout/>
          <c:overlay val="0"/>
        </c:title>
        <c:numFmt formatCode="#,##0" sourceLinked="1"/>
        <c:majorTickMark val="out"/>
        <c:minorTickMark val="none"/>
        <c:tickLblPos val="nextTo"/>
        <c:crossAx val="92825088"/>
        <c:crosses val="autoZero"/>
        <c:auto val="1"/>
        <c:lblAlgn val="ctr"/>
        <c:lblOffset val="100"/>
        <c:tickLblSkip val="5"/>
        <c:tickMarkSkip val="5"/>
        <c:noMultiLvlLbl val="0"/>
      </c:catAx>
      <c:valAx>
        <c:axId val="92825088"/>
        <c:scaling>
          <c:orientation val="minMax"/>
          <c:max val="25"/>
          <c:min val="-15"/>
        </c:scaling>
        <c:delete val="0"/>
        <c:axPos val="l"/>
        <c:majorGridlines/>
        <c:title>
          <c:tx>
            <c:rich>
              <a:bodyPr rot="-5400000" vert="horz"/>
              <a:lstStyle/>
              <a:p>
                <a:pPr>
                  <a:defRPr sz="1100"/>
                </a:pPr>
                <a:r>
                  <a:rPr lang="en-US" sz="1100"/>
                  <a:t>Gain in 6th Grade</a:t>
                </a:r>
              </a:p>
            </c:rich>
          </c:tx>
          <c:layout/>
          <c:overlay val="0"/>
        </c:title>
        <c:numFmt formatCode="#,##0" sourceLinked="1"/>
        <c:majorTickMark val="out"/>
        <c:minorTickMark val="none"/>
        <c:tickLblPos val="nextTo"/>
        <c:crossAx val="92810624"/>
        <c:crosses val="autoZero"/>
        <c:crossBetween val="between"/>
      </c:valAx>
    </c:plotArea>
    <c:legend>
      <c:legendPos val="b"/>
      <c:legendEntry>
        <c:idx val="5"/>
        <c:delete val="1"/>
      </c:legendEntry>
      <c:legendEntry>
        <c:idx val="6"/>
        <c:delete val="1"/>
      </c:legendEntry>
      <c:legendEntry>
        <c:idx val="7"/>
        <c:delete val="1"/>
      </c:legendEntry>
      <c:legendEntry>
        <c:idx val="8"/>
        <c:delete val="1"/>
      </c:legendEntry>
      <c:legendEntry>
        <c:idx val="9"/>
        <c:delete val="1"/>
      </c:legendEntry>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a:t>Median Reading Growth Percentile</a:t>
            </a:r>
            <a:r>
              <a:rPr lang="en-US" sz="1000" baseline="0"/>
              <a:t> By Subgroup</a:t>
            </a:r>
            <a:endParaRPr lang="en-US" sz="1000"/>
          </a:p>
        </c:rich>
      </c:tx>
      <c:layout/>
      <c:overlay val="0"/>
    </c:title>
    <c:autoTitleDeleted val="0"/>
    <c:plotArea>
      <c:layout/>
      <c:barChart>
        <c:barDir val="bar"/>
        <c:grouping val="clustered"/>
        <c:varyColors val="0"/>
        <c:ser>
          <c:idx val="0"/>
          <c:order val="0"/>
          <c:spPr>
            <a:solidFill>
              <a:schemeClr val="accent1">
                <a:lumMod val="60000"/>
                <a:lumOff val="40000"/>
              </a:schemeClr>
            </a:solidFill>
            <a:ln>
              <a:solidFill>
                <a:schemeClr val="accent1">
                  <a:lumMod val="50000"/>
                </a:schemeClr>
              </a:solidFill>
            </a:ln>
          </c:spPr>
          <c:invertIfNegative val="0"/>
          <c:dPt>
            <c:idx val="10"/>
            <c:invertIfNegative val="0"/>
            <c:bubble3D val="0"/>
            <c:spPr>
              <a:solidFill>
                <a:schemeClr val="accent2">
                  <a:lumMod val="60000"/>
                  <a:lumOff val="40000"/>
                </a:schemeClr>
              </a:solidFill>
              <a:ln>
                <a:solidFill>
                  <a:schemeClr val="accent2">
                    <a:lumMod val="50000"/>
                  </a:schemeClr>
                </a:solidFill>
              </a:ln>
            </c:spPr>
          </c:dPt>
          <c:dLbls>
            <c:txPr>
              <a:bodyPr/>
              <a:lstStyle/>
              <a:p>
                <a:pPr>
                  <a:defRPr sz="1100"/>
                </a:pPr>
                <a:endParaRPr lang="en-US"/>
              </a:p>
            </c:txPr>
            <c:showLegendKey val="0"/>
            <c:showVal val="1"/>
            <c:showCatName val="0"/>
            <c:showSerName val="0"/>
            <c:showPercent val="0"/>
            <c:showBubbleSize val="0"/>
            <c:showLeaderLines val="0"/>
          </c:dLbls>
          <c:cat>
            <c:strRef>
              <c:f>Sheet1!$C$3:$C$15</c:f>
              <c:strCache>
                <c:ptCount val="13"/>
                <c:pt idx="0">
                  <c:v>Students with Disabilities</c:v>
                </c:pt>
                <c:pt idx="1">
                  <c:v>Black/African American</c:v>
                </c:pt>
                <c:pt idx="2">
                  <c:v>American Indian/Alaska Native</c:v>
                </c:pt>
                <c:pt idx="3">
                  <c:v>English Learner</c:v>
                </c:pt>
                <c:pt idx="4">
                  <c:v>Hispanic/Latino</c:v>
                </c:pt>
                <c:pt idx="5">
                  <c:v>Economically Disadvantaged</c:v>
                </c:pt>
                <c:pt idx="6">
                  <c:v>Underserved Race/Ethnicity</c:v>
                </c:pt>
                <c:pt idx="7">
                  <c:v>Native Hawaiian/Pacific Islander</c:v>
                </c:pt>
                <c:pt idx="8">
                  <c:v>Ever English Learner</c:v>
                </c:pt>
                <c:pt idx="9">
                  <c:v>Multi-Racial</c:v>
                </c:pt>
                <c:pt idx="10">
                  <c:v>All Students</c:v>
                </c:pt>
                <c:pt idx="11">
                  <c:v>White</c:v>
                </c:pt>
                <c:pt idx="12">
                  <c:v>Asian</c:v>
                </c:pt>
              </c:strCache>
            </c:strRef>
          </c:cat>
          <c:val>
            <c:numRef>
              <c:f>Sheet1!$E$3:$E$15</c:f>
              <c:numCache>
                <c:formatCode>###0</c:formatCode>
                <c:ptCount val="13"/>
                <c:pt idx="0" formatCode="General">
                  <c:v>44</c:v>
                </c:pt>
                <c:pt idx="1">
                  <c:v>45</c:v>
                </c:pt>
                <c:pt idx="2">
                  <c:v>46</c:v>
                </c:pt>
                <c:pt idx="3" formatCode="General">
                  <c:v>47</c:v>
                </c:pt>
                <c:pt idx="4">
                  <c:v>47</c:v>
                </c:pt>
                <c:pt idx="5" formatCode="General">
                  <c:v>47</c:v>
                </c:pt>
                <c:pt idx="6" formatCode="General">
                  <c:v>47</c:v>
                </c:pt>
                <c:pt idx="7">
                  <c:v>45</c:v>
                </c:pt>
                <c:pt idx="8" formatCode="General">
                  <c:v>48</c:v>
                </c:pt>
                <c:pt idx="9">
                  <c:v>50</c:v>
                </c:pt>
                <c:pt idx="10">
                  <c:v>50</c:v>
                </c:pt>
                <c:pt idx="11">
                  <c:v>51</c:v>
                </c:pt>
                <c:pt idx="12" formatCode="General">
                  <c:v>55</c:v>
                </c:pt>
              </c:numCache>
            </c:numRef>
          </c:val>
        </c:ser>
        <c:dLbls>
          <c:showLegendKey val="0"/>
          <c:showVal val="0"/>
          <c:showCatName val="0"/>
          <c:showSerName val="0"/>
          <c:showPercent val="0"/>
          <c:showBubbleSize val="0"/>
        </c:dLbls>
        <c:gapWidth val="49"/>
        <c:axId val="92863488"/>
        <c:axId val="92873472"/>
      </c:barChart>
      <c:catAx>
        <c:axId val="92863488"/>
        <c:scaling>
          <c:orientation val="minMax"/>
        </c:scaling>
        <c:delete val="0"/>
        <c:axPos val="l"/>
        <c:majorTickMark val="none"/>
        <c:minorTickMark val="none"/>
        <c:tickLblPos val="nextTo"/>
        <c:txPr>
          <a:bodyPr/>
          <a:lstStyle/>
          <a:p>
            <a:pPr>
              <a:defRPr sz="1050" b="0"/>
            </a:pPr>
            <a:endParaRPr lang="en-US"/>
          </a:p>
        </c:txPr>
        <c:crossAx val="92873472"/>
        <c:crosses val="autoZero"/>
        <c:auto val="1"/>
        <c:lblAlgn val="ctr"/>
        <c:lblOffset val="100"/>
        <c:noMultiLvlLbl val="0"/>
      </c:catAx>
      <c:valAx>
        <c:axId val="92873472"/>
        <c:scaling>
          <c:orientation val="minMax"/>
          <c:max val="70"/>
        </c:scaling>
        <c:delete val="0"/>
        <c:axPos val="b"/>
        <c:numFmt formatCode="General" sourceLinked="1"/>
        <c:majorTickMark val="out"/>
        <c:minorTickMark val="none"/>
        <c:tickLblPos val="nextTo"/>
        <c:txPr>
          <a:bodyPr/>
          <a:lstStyle/>
          <a:p>
            <a:pPr>
              <a:defRPr sz="700"/>
            </a:pPr>
            <a:endParaRPr lang="en-US"/>
          </a:p>
        </c:txPr>
        <c:crossAx val="92863488"/>
        <c:crosses val="autoZero"/>
        <c:crossBetween val="between"/>
      </c:valAx>
    </c:plotArea>
    <c:plotVisOnly val="1"/>
    <c:dispBlanksAs val="gap"/>
    <c:showDLblsOverMax val="0"/>
  </c:chart>
  <c:spPr>
    <a:ln>
      <a:solidFill>
        <a:schemeClr val="tx1"/>
      </a:solidFill>
    </a:ln>
  </c:spPr>
  <c:txPr>
    <a:bodyPr/>
    <a:lstStyle/>
    <a:p>
      <a:pPr>
        <a:defRPr>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a:t>Median Mathematics Growth Percentile</a:t>
            </a:r>
            <a:r>
              <a:rPr lang="en-US" sz="1000" baseline="0"/>
              <a:t> By Subgroup</a:t>
            </a:r>
            <a:endParaRPr lang="en-US" sz="1000"/>
          </a:p>
        </c:rich>
      </c:tx>
      <c:layout/>
      <c:overlay val="0"/>
    </c:title>
    <c:autoTitleDeleted val="0"/>
    <c:plotArea>
      <c:layout/>
      <c:barChart>
        <c:barDir val="bar"/>
        <c:grouping val="clustered"/>
        <c:varyColors val="0"/>
        <c:ser>
          <c:idx val="0"/>
          <c:order val="0"/>
          <c:spPr>
            <a:solidFill>
              <a:schemeClr val="accent1">
                <a:lumMod val="60000"/>
                <a:lumOff val="40000"/>
              </a:schemeClr>
            </a:solidFill>
            <a:ln>
              <a:solidFill>
                <a:schemeClr val="accent1">
                  <a:lumMod val="50000"/>
                </a:schemeClr>
              </a:solidFill>
            </a:ln>
          </c:spPr>
          <c:invertIfNegative val="0"/>
          <c:dPt>
            <c:idx val="10"/>
            <c:invertIfNegative val="0"/>
            <c:bubble3D val="0"/>
            <c:spPr>
              <a:solidFill>
                <a:schemeClr val="accent2">
                  <a:lumMod val="60000"/>
                  <a:lumOff val="40000"/>
                </a:schemeClr>
              </a:solidFill>
              <a:ln>
                <a:solidFill>
                  <a:schemeClr val="accent2">
                    <a:lumMod val="50000"/>
                  </a:schemeClr>
                </a:solidFill>
              </a:ln>
            </c:spPr>
          </c:dPt>
          <c:dLbls>
            <c:txPr>
              <a:bodyPr/>
              <a:lstStyle/>
              <a:p>
                <a:pPr>
                  <a:defRPr sz="1050"/>
                </a:pPr>
                <a:endParaRPr lang="en-US"/>
              </a:p>
            </c:txPr>
            <c:showLegendKey val="0"/>
            <c:showVal val="1"/>
            <c:showCatName val="0"/>
            <c:showSerName val="0"/>
            <c:showPercent val="0"/>
            <c:showBubbleSize val="0"/>
            <c:showLeaderLines val="0"/>
          </c:dLbls>
          <c:cat>
            <c:strRef>
              <c:f>Sheet1!$C$3:$C$15</c:f>
              <c:strCache>
                <c:ptCount val="13"/>
                <c:pt idx="0">
                  <c:v>Students with Disabilities</c:v>
                </c:pt>
                <c:pt idx="1">
                  <c:v>Black/African American</c:v>
                </c:pt>
                <c:pt idx="2">
                  <c:v>American Indian/Alaska Native</c:v>
                </c:pt>
                <c:pt idx="3">
                  <c:v>English Learner</c:v>
                </c:pt>
                <c:pt idx="4">
                  <c:v>Hispanic/Latino</c:v>
                </c:pt>
                <c:pt idx="5">
                  <c:v>Economically Disadvantaged</c:v>
                </c:pt>
                <c:pt idx="6">
                  <c:v>Underserved Race/Ethnicity</c:v>
                </c:pt>
                <c:pt idx="7">
                  <c:v>Native Hawaiian/Pacific Islander</c:v>
                </c:pt>
                <c:pt idx="8">
                  <c:v>Ever English Learner</c:v>
                </c:pt>
                <c:pt idx="9">
                  <c:v>Multi-Racial</c:v>
                </c:pt>
                <c:pt idx="10">
                  <c:v>All Students</c:v>
                </c:pt>
                <c:pt idx="11">
                  <c:v>White</c:v>
                </c:pt>
                <c:pt idx="12">
                  <c:v>Asian</c:v>
                </c:pt>
              </c:strCache>
            </c:strRef>
          </c:cat>
          <c:val>
            <c:numRef>
              <c:f>Sheet1!$D$3:$D$15</c:f>
              <c:numCache>
                <c:formatCode>###0</c:formatCode>
                <c:ptCount val="13"/>
                <c:pt idx="0" formatCode="General">
                  <c:v>42</c:v>
                </c:pt>
                <c:pt idx="1">
                  <c:v>44</c:v>
                </c:pt>
                <c:pt idx="2">
                  <c:v>44</c:v>
                </c:pt>
                <c:pt idx="3" formatCode="General">
                  <c:v>46</c:v>
                </c:pt>
                <c:pt idx="4">
                  <c:v>47</c:v>
                </c:pt>
                <c:pt idx="5" formatCode="General">
                  <c:v>47</c:v>
                </c:pt>
                <c:pt idx="6" formatCode="General">
                  <c:v>47</c:v>
                </c:pt>
                <c:pt idx="7">
                  <c:v>49</c:v>
                </c:pt>
                <c:pt idx="8" formatCode="General">
                  <c:v>49</c:v>
                </c:pt>
                <c:pt idx="9">
                  <c:v>50</c:v>
                </c:pt>
                <c:pt idx="10" formatCode="General">
                  <c:v>50</c:v>
                </c:pt>
                <c:pt idx="11">
                  <c:v>51</c:v>
                </c:pt>
                <c:pt idx="12">
                  <c:v>60</c:v>
                </c:pt>
              </c:numCache>
            </c:numRef>
          </c:val>
        </c:ser>
        <c:dLbls>
          <c:showLegendKey val="0"/>
          <c:showVal val="0"/>
          <c:showCatName val="0"/>
          <c:showSerName val="0"/>
          <c:showPercent val="0"/>
          <c:showBubbleSize val="0"/>
        </c:dLbls>
        <c:gapWidth val="49"/>
        <c:axId val="92899968"/>
        <c:axId val="92909952"/>
      </c:barChart>
      <c:catAx>
        <c:axId val="92899968"/>
        <c:scaling>
          <c:orientation val="minMax"/>
        </c:scaling>
        <c:delete val="0"/>
        <c:axPos val="l"/>
        <c:majorTickMark val="none"/>
        <c:minorTickMark val="none"/>
        <c:tickLblPos val="nextTo"/>
        <c:txPr>
          <a:bodyPr/>
          <a:lstStyle/>
          <a:p>
            <a:pPr>
              <a:defRPr sz="1050" b="0"/>
            </a:pPr>
            <a:endParaRPr lang="en-US"/>
          </a:p>
        </c:txPr>
        <c:crossAx val="92909952"/>
        <c:crosses val="autoZero"/>
        <c:auto val="1"/>
        <c:lblAlgn val="ctr"/>
        <c:lblOffset val="100"/>
        <c:noMultiLvlLbl val="0"/>
      </c:catAx>
      <c:valAx>
        <c:axId val="92909952"/>
        <c:scaling>
          <c:orientation val="minMax"/>
        </c:scaling>
        <c:delete val="0"/>
        <c:axPos val="b"/>
        <c:numFmt formatCode="General" sourceLinked="1"/>
        <c:majorTickMark val="out"/>
        <c:minorTickMark val="none"/>
        <c:tickLblPos val="nextTo"/>
        <c:txPr>
          <a:bodyPr/>
          <a:lstStyle/>
          <a:p>
            <a:pPr>
              <a:defRPr sz="700"/>
            </a:pPr>
            <a:endParaRPr lang="en-US"/>
          </a:p>
        </c:txPr>
        <c:crossAx val="92899968"/>
        <c:crosses val="autoZero"/>
        <c:crossBetween val="between"/>
      </c:valAx>
    </c:plotArea>
    <c:plotVisOnly val="1"/>
    <c:dispBlanksAs val="gap"/>
    <c:showDLblsOverMax val="0"/>
  </c:chart>
  <c:spPr>
    <a:ln>
      <a:solidFill>
        <a:schemeClr val="tx1"/>
      </a:solidFill>
    </a:ln>
  </c:spPr>
  <c:txPr>
    <a:bodyPr/>
    <a:lstStyle/>
    <a:p>
      <a:pPr>
        <a:defRPr>
          <a:latin typeface="Arial" pitchFamily="34" charset="0"/>
          <a:cs typeface="Arial"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2446" tIns="46223" rIns="92446" bIns="46223" rtlCol="0"/>
          <a:lstStyle>
            <a:lvl1pPr algn="r" fontAlgn="auto">
              <a:spcBef>
                <a:spcPts val="0"/>
              </a:spcBef>
              <a:spcAft>
                <a:spcPts val="0"/>
              </a:spcAft>
              <a:defRPr sz="1200">
                <a:latin typeface="+mn-lt"/>
                <a:cs typeface="+mn-cs"/>
              </a:defRPr>
            </a:lvl1pPr>
          </a:lstStyle>
          <a:p>
            <a:pPr>
              <a:defRPr/>
            </a:pPr>
            <a:fld id="{E822A63B-8949-486F-AB80-4435413BA8DC}" type="datetimeFigureOut">
              <a:rPr lang="en-US"/>
              <a:pPr>
                <a:defRPr/>
              </a:pPr>
              <a:t>10/25/2013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46" tIns="46223" rIns="92446" bIns="462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82913" cy="465138"/>
          </a:xfrm>
          <a:prstGeom prst="rect">
            <a:avLst/>
          </a:prstGeom>
        </p:spPr>
        <p:txBody>
          <a:bodyPr vert="horz" lIns="92446" tIns="46223" rIns="92446" bIns="462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2446" tIns="46223" rIns="92446" bIns="46223" rtlCol="0" anchor="b"/>
          <a:lstStyle>
            <a:lvl1pPr algn="r" fontAlgn="auto">
              <a:spcBef>
                <a:spcPts val="0"/>
              </a:spcBef>
              <a:spcAft>
                <a:spcPts val="0"/>
              </a:spcAft>
              <a:defRPr sz="1200">
                <a:latin typeface="+mn-lt"/>
                <a:cs typeface="+mn-cs"/>
              </a:defRPr>
            </a:lvl1pPr>
          </a:lstStyle>
          <a:p>
            <a:pPr>
              <a:defRPr/>
            </a:pPr>
            <a:fld id="{DAD107C5-5EDB-4C55-A33A-F80997909C29}" type="slidenum">
              <a:rPr lang="en-US"/>
              <a:pPr>
                <a:defRPr/>
              </a:pPr>
              <a:t>‹#›</a:t>
            </a:fld>
            <a:endParaRPr lang="en-US"/>
          </a:p>
        </p:txBody>
      </p:sp>
    </p:spTree>
    <p:extLst>
      <p:ext uri="{BB962C8B-B14F-4D97-AF65-F5344CB8AC3E}">
        <p14:creationId xmlns:p14="http://schemas.microsoft.com/office/powerpoint/2010/main" val="232467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Colorado has a nice web display of their growth model data at: www.schoolview.org.</a:t>
            </a:r>
          </a:p>
          <a:p>
            <a:pPr eaLnBrk="1" hangingPunct="1"/>
            <a:endParaRPr lang="en-US" altLang="en-US" dirty="0" smtClean="0"/>
          </a:p>
          <a:p>
            <a:pPr eaLnBrk="1" hangingPunct="1"/>
            <a:r>
              <a:rPr lang="en-US" altLang="en-US" dirty="0" smtClean="0"/>
              <a:t>11</a:t>
            </a:r>
            <a:r>
              <a:rPr lang="en-US" altLang="en-US" baseline="30000" dirty="0" smtClean="0"/>
              <a:t>th</a:t>
            </a:r>
            <a:r>
              <a:rPr lang="en-US" altLang="en-US" dirty="0" smtClean="0"/>
              <a:t> grade students are included so long as they have both an 8</a:t>
            </a:r>
            <a:r>
              <a:rPr lang="en-US" altLang="en-US" baseline="30000" dirty="0" smtClean="0"/>
              <a:t>th</a:t>
            </a:r>
            <a:r>
              <a:rPr lang="en-US" altLang="en-US" dirty="0" smtClean="0"/>
              <a:t> grade and a high school assessment.  </a:t>
            </a:r>
          </a:p>
        </p:txBody>
      </p:sp>
      <p:sp>
        <p:nvSpPr>
          <p:cNvPr id="4" name="Slide Number Placeholder 3"/>
          <p:cNvSpPr>
            <a:spLocks noGrp="1"/>
          </p:cNvSpPr>
          <p:nvPr>
            <p:ph type="sldNum" sz="quarter" idx="5"/>
          </p:nvPr>
        </p:nvSpPr>
        <p:spPr/>
        <p:txBody>
          <a:bodyPr/>
          <a:lstStyle/>
          <a:p>
            <a:pPr>
              <a:defRPr/>
            </a:pPr>
            <a:fld id="{568E060D-E5B7-422D-A617-6673EEA19245}" type="slidenum">
              <a:rPr lang="en-US" smtClean="0"/>
              <a:pPr>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This table takes the same students from two slides ago and adds the growth target data.  </a:t>
            </a:r>
          </a:p>
          <a:p>
            <a:pPr eaLnBrk="1" hangingPunct="1"/>
            <a:endParaRPr lang="en-US" altLang="en-US" smtClean="0"/>
          </a:p>
          <a:p>
            <a:pPr eaLnBrk="1" hangingPunct="1"/>
            <a:r>
              <a:rPr lang="en-US" altLang="en-US" smtClean="0"/>
              <a:t>Growth targets are, as with the Growth Percentiles, based on Academic Peers, which are students with the same prior test history.  The students each have a different set of academic peers and so their target scores and percentiles are slightly different.</a:t>
            </a:r>
          </a:p>
          <a:p>
            <a:pPr eaLnBrk="1" hangingPunct="1"/>
            <a:endParaRPr lang="en-US" altLang="en-US" smtClean="0"/>
          </a:p>
          <a:p>
            <a:pPr eaLnBrk="1" hangingPunct="1"/>
            <a:r>
              <a:rPr lang="en-US" altLang="en-US" smtClean="0"/>
              <a:t>The growth targets are set as follows.  Let’s use student B as an example.  The model looks at how students with student B’s test history of 190-211-215 have fared in the past.  Of those student who reached standard by grade 8 (the target year) the typical score in 6</a:t>
            </a:r>
            <a:r>
              <a:rPr lang="en-US" altLang="en-US" baseline="30000" smtClean="0"/>
              <a:t>th</a:t>
            </a:r>
            <a:r>
              <a:rPr lang="en-US" altLang="en-US" smtClean="0"/>
              <a:t> grade was 220.  Thus the targets are an indication of the path that similar students in the past took who got to standard in three years.  The growth target percentile should be viewed as an indicator of how difficult this is likely to be.  For student B the percentile is 69, meaning that fewer than two-thirds of the students with Student A’s test history have historically reached standard by grade 8.</a:t>
            </a:r>
          </a:p>
          <a:p>
            <a:pPr eaLnBrk="1" hangingPunct="1"/>
            <a:endParaRPr lang="en-US" altLang="en-US" smtClean="0"/>
          </a:p>
          <a:p>
            <a:pPr eaLnBrk="1" hangingPunct="1"/>
            <a:r>
              <a:rPr lang="en-US" altLang="en-US" smtClean="0"/>
              <a:t>The growth targets are based on historical growth patterns of students.  All students have their individual situations and needs, so these targets should be viewed as guidelines for students.</a:t>
            </a:r>
          </a:p>
        </p:txBody>
      </p:sp>
      <p:sp>
        <p:nvSpPr>
          <p:cNvPr id="4" name="Slide Number Placeholder 3"/>
          <p:cNvSpPr>
            <a:spLocks noGrp="1"/>
          </p:cNvSpPr>
          <p:nvPr>
            <p:ph type="sldNum" sz="quarter" idx="5"/>
          </p:nvPr>
        </p:nvSpPr>
        <p:spPr/>
        <p:txBody>
          <a:bodyPr/>
          <a:lstStyle/>
          <a:p>
            <a:pPr>
              <a:defRPr/>
            </a:pPr>
            <a:fld id="{F1BB2A66-7C02-4F62-8FBD-527B0AC07268}"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This last example (taken from two students in the same school) should help remind us that the growth model uses academic peers to determine growth.  Even though students A and B have the same 7</a:t>
            </a:r>
            <a:r>
              <a:rPr lang="en-US" altLang="en-US" baseline="30000" smtClean="0"/>
              <a:t>th</a:t>
            </a:r>
            <a:r>
              <a:rPr lang="en-US" altLang="en-US" smtClean="0"/>
              <a:t> grade scores they are NOT academic peers because their historic growth patterns are very different.  As a result the growth model has very different evaluations of their growth and their growth targets.</a:t>
            </a:r>
          </a:p>
        </p:txBody>
      </p:sp>
      <p:sp>
        <p:nvSpPr>
          <p:cNvPr id="4" name="Slide Number Placeholder 3"/>
          <p:cNvSpPr>
            <a:spLocks noGrp="1"/>
          </p:cNvSpPr>
          <p:nvPr>
            <p:ph type="sldNum" sz="quarter" idx="5"/>
          </p:nvPr>
        </p:nvSpPr>
        <p:spPr/>
        <p:txBody>
          <a:bodyPr/>
          <a:lstStyle/>
          <a:p>
            <a:pPr>
              <a:defRPr/>
            </a:pPr>
            <a:fld id="{A76EBE3B-E493-44A0-9B4C-A991EDFBFB9A}"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most students there is a standard error of measure (SEM) of about three point on their OAKS assessment.  This SEM translates into an SEM of each students growth percentile, which can be 20 points or higher.  The SEM on the growth score means that when discussing individual students it is better to use the three level classification above.  </a:t>
            </a:r>
          </a:p>
          <a:p>
            <a:endParaRPr lang="en-US" baseline="0" dirty="0" smtClean="0"/>
          </a:p>
          <a:p>
            <a:r>
              <a:rPr lang="en-US" baseline="0" dirty="0" smtClean="0"/>
              <a:t>When reporting this data at the school level the fact that we are reporting growth data for 30, 60, or even 300 students means that the median growth percentile is a reliable indicator of school performance.</a:t>
            </a:r>
            <a:endParaRPr lang="en-US" dirty="0"/>
          </a:p>
        </p:txBody>
      </p:sp>
      <p:sp>
        <p:nvSpPr>
          <p:cNvPr id="4" name="Slide Number Placeholder 3"/>
          <p:cNvSpPr>
            <a:spLocks noGrp="1"/>
          </p:cNvSpPr>
          <p:nvPr>
            <p:ph type="sldNum" sz="quarter" idx="10"/>
          </p:nvPr>
        </p:nvSpPr>
        <p:spPr/>
        <p:txBody>
          <a:bodyPr/>
          <a:lstStyle/>
          <a:p>
            <a:pPr>
              <a:defRPr/>
            </a:pPr>
            <a:fld id="{DAD107C5-5EDB-4C55-A33A-F80997909C29}" type="slidenum">
              <a:rPr lang="en-US" smtClean="0"/>
              <a:pPr>
                <a:defRPr/>
              </a:pPr>
              <a:t>19</a:t>
            </a:fld>
            <a:endParaRPr lang="en-US"/>
          </a:p>
        </p:txBody>
      </p:sp>
    </p:spTree>
    <p:extLst>
      <p:ext uri="{BB962C8B-B14F-4D97-AF65-F5344CB8AC3E}">
        <p14:creationId xmlns:p14="http://schemas.microsoft.com/office/powerpoint/2010/main" val="558573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D107C5-5EDB-4C55-A33A-F80997909C29}" type="slidenum">
              <a:rPr lang="en-US" smtClean="0"/>
              <a:pPr>
                <a:defRPr/>
              </a:pPr>
              <a:t>20</a:t>
            </a:fld>
            <a:endParaRPr lang="en-US"/>
          </a:p>
        </p:txBody>
      </p:sp>
    </p:spTree>
    <p:extLst>
      <p:ext uri="{BB962C8B-B14F-4D97-AF65-F5344CB8AC3E}">
        <p14:creationId xmlns:p14="http://schemas.microsoft.com/office/powerpoint/2010/main" val="2420759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Slides 16 and 17 show that a student with disabilities, for example,</a:t>
            </a:r>
            <a:r>
              <a:rPr lang="en-US" altLang="en-US" baseline="0" dirty="0" smtClean="0"/>
              <a:t> typically has about one less point of growth than his or her academic peers.</a:t>
            </a:r>
            <a:endParaRPr lang="en-US" altLang="en-US" dirty="0" smtClean="0"/>
          </a:p>
        </p:txBody>
      </p:sp>
      <p:sp>
        <p:nvSpPr>
          <p:cNvPr id="4" name="Slide Number Placeholder 3"/>
          <p:cNvSpPr>
            <a:spLocks noGrp="1"/>
          </p:cNvSpPr>
          <p:nvPr>
            <p:ph type="sldNum" sz="quarter" idx="5"/>
          </p:nvPr>
        </p:nvSpPr>
        <p:spPr/>
        <p:txBody>
          <a:bodyPr/>
          <a:lstStyle/>
          <a:p>
            <a:pPr>
              <a:defRPr/>
            </a:pPr>
            <a:fld id="{074C43AE-4067-4064-8629-53CC40706A23}" type="slidenum">
              <a:rPr lang="en-US" smtClean="0"/>
              <a:pPr>
                <a:defRPr/>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The data file also contains a worksheet</a:t>
            </a:r>
            <a:r>
              <a:rPr lang="en-US" altLang="en-US" baseline="0" dirty="0" smtClean="0"/>
              <a:t> that describes each of the </a:t>
            </a:r>
            <a:r>
              <a:rPr lang="en-US" altLang="en-US" baseline="0" smtClean="0"/>
              <a:t>data elements.</a:t>
            </a:r>
            <a:endParaRPr lang="en-US" altLang="en-US" dirty="0" smtClean="0"/>
          </a:p>
          <a:p>
            <a:pPr eaLnBrk="1" hangingPunct="1"/>
            <a:endParaRPr lang="en-US" altLang="en-US" dirty="0" smtClean="0"/>
          </a:p>
          <a:p>
            <a:pPr eaLnBrk="1" hangingPunct="1"/>
            <a:r>
              <a:rPr lang="en-US" altLang="en-US" dirty="0" smtClean="0"/>
              <a:t>The simplified</a:t>
            </a:r>
            <a:r>
              <a:rPr lang="en-US" altLang="en-US" baseline="0" dirty="0" smtClean="0"/>
              <a:t> table does not show student level data, of course.  It gives approximate growth targets and low, typical and high growth based only on the previous year’s test score.</a:t>
            </a:r>
          </a:p>
          <a:p>
            <a:pPr eaLnBrk="1" hangingPunct="1"/>
            <a:endParaRPr lang="en-US" altLang="en-US" baseline="0" dirty="0" smtClean="0"/>
          </a:p>
          <a:p>
            <a:pPr eaLnBrk="1" hangingPunct="1"/>
            <a:endParaRPr lang="en-US" altLang="en-US" baseline="0" dirty="0" smtClean="0"/>
          </a:p>
          <a:p>
            <a:pPr eaLnBrk="1" hangingPunct="1"/>
            <a:endParaRPr lang="en-US" altLang="en-US" baseline="0" dirty="0" smtClean="0"/>
          </a:p>
        </p:txBody>
      </p:sp>
      <p:sp>
        <p:nvSpPr>
          <p:cNvPr id="4" name="Slide Number Placeholder 3"/>
          <p:cNvSpPr>
            <a:spLocks noGrp="1"/>
          </p:cNvSpPr>
          <p:nvPr>
            <p:ph type="sldNum" sz="quarter" idx="5"/>
          </p:nvPr>
        </p:nvSpPr>
        <p:spPr/>
        <p:txBody>
          <a:bodyPr/>
          <a:lstStyle/>
          <a:p>
            <a:pPr>
              <a:defRPr/>
            </a:pPr>
            <a:fld id="{074C43AE-4067-4064-8629-53CC40706A23}" type="slidenum">
              <a:rPr lang="en-US" smtClean="0"/>
              <a:pPr>
                <a:defRPr/>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074C43AE-4067-4064-8629-53CC40706A23}" type="slidenum">
              <a:rPr lang="en-US" smtClean="0"/>
              <a:pPr>
                <a:defRPr/>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D107C5-5EDB-4C55-A33A-F80997909C29}" type="slidenum">
              <a:rPr lang="en-US" smtClean="0"/>
              <a:pPr>
                <a:defRPr/>
              </a:pPr>
              <a:t>25</a:t>
            </a:fld>
            <a:endParaRPr lang="en-US"/>
          </a:p>
        </p:txBody>
      </p:sp>
    </p:spTree>
    <p:extLst>
      <p:ext uri="{BB962C8B-B14F-4D97-AF65-F5344CB8AC3E}">
        <p14:creationId xmlns:p14="http://schemas.microsoft.com/office/powerpoint/2010/main" val="1594555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High</a:t>
            </a:r>
            <a:r>
              <a:rPr lang="en-US" altLang="en-US" baseline="0" dirty="0" smtClean="0"/>
              <a:t> school students use only the 7</a:t>
            </a:r>
            <a:r>
              <a:rPr lang="en-US" altLang="en-US" baseline="30000" dirty="0" smtClean="0"/>
              <a:t>th</a:t>
            </a:r>
            <a:r>
              <a:rPr lang="en-US" altLang="en-US" baseline="0" dirty="0" smtClean="0"/>
              <a:t> and 8</a:t>
            </a:r>
            <a:r>
              <a:rPr lang="en-US" altLang="en-US" baseline="30000" dirty="0" smtClean="0"/>
              <a:t>th</a:t>
            </a:r>
            <a:r>
              <a:rPr lang="en-US" altLang="en-US" baseline="0" dirty="0" smtClean="0"/>
              <a:t> grade test scores.</a:t>
            </a:r>
            <a:endParaRPr lang="en-US" altLang="en-US" dirty="0" smtClean="0"/>
          </a:p>
        </p:txBody>
      </p:sp>
      <p:sp>
        <p:nvSpPr>
          <p:cNvPr id="4" name="Slide Number Placeholder 3"/>
          <p:cNvSpPr>
            <a:spLocks noGrp="1"/>
          </p:cNvSpPr>
          <p:nvPr>
            <p:ph type="sldNum" sz="quarter" idx="5"/>
          </p:nvPr>
        </p:nvSpPr>
        <p:spPr/>
        <p:txBody>
          <a:bodyPr/>
          <a:lstStyle/>
          <a:p>
            <a:pPr>
              <a:defRPr/>
            </a:pPr>
            <a:fld id="{06C6589C-1D5F-4EAE-87B7-AB11ED7E56BC}"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For more details see: http://www.ode.state.or.us/search/page/?id=24.</a:t>
            </a:r>
          </a:p>
          <a:p>
            <a:pPr eaLnBrk="1" hangingPunct="1"/>
            <a:endParaRPr lang="en-US" altLang="en-US" dirty="0" smtClean="0"/>
          </a:p>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8B3E4B46-8E96-4531-84B2-7224B6C833E0}"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For more details see: http://www.ode.state.or.us/search/page/?id=24.</a:t>
            </a:r>
          </a:p>
        </p:txBody>
      </p:sp>
      <p:sp>
        <p:nvSpPr>
          <p:cNvPr id="4" name="Slide Number Placeholder 3"/>
          <p:cNvSpPr>
            <a:spLocks noGrp="1"/>
          </p:cNvSpPr>
          <p:nvPr>
            <p:ph type="sldNum" sz="quarter" idx="10"/>
          </p:nvPr>
        </p:nvSpPr>
        <p:spPr/>
        <p:txBody>
          <a:bodyPr/>
          <a:lstStyle/>
          <a:p>
            <a:pPr>
              <a:defRPr/>
            </a:pPr>
            <a:fld id="{DAD107C5-5EDB-4C55-A33A-F80997909C29}" type="slidenum">
              <a:rPr lang="en-US" smtClean="0"/>
              <a:pPr>
                <a:defRPr/>
              </a:pPr>
              <a:t>6</a:t>
            </a:fld>
            <a:endParaRPr lang="en-US"/>
          </a:p>
        </p:txBody>
      </p:sp>
    </p:spTree>
    <p:extLst>
      <p:ext uri="{BB962C8B-B14F-4D97-AF65-F5344CB8AC3E}">
        <p14:creationId xmlns:p14="http://schemas.microsoft.com/office/powerpoint/2010/main" val="2313041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This is an example drawn from the School rating detail sheets that are posted at: http://www.ode.state.or.us/data/reportcard/reports.aspx.</a:t>
            </a:r>
          </a:p>
          <a:p>
            <a:pPr eaLnBrk="1" hangingPunct="1"/>
            <a:endParaRPr lang="en-US" altLang="en-US" dirty="0" smtClean="0"/>
          </a:p>
          <a:p>
            <a:pPr eaLnBrk="1" hangingPunct="1"/>
            <a:r>
              <a:rPr lang="en-US" altLang="en-US" dirty="0" smtClean="0"/>
              <a:t>Growth is a major factor in the rating.  The most important determiner of the growth rating is the “total” under Median Growth Percentile.  This is the median growth at the school over the last two years combined.</a:t>
            </a:r>
          </a:p>
          <a:p>
            <a:pPr eaLnBrk="1" hangingPunct="1"/>
            <a:endParaRPr lang="en-US" altLang="en-US" dirty="0" smtClean="0"/>
          </a:p>
          <a:p>
            <a:pPr eaLnBrk="1" hangingPunct="1"/>
            <a:r>
              <a:rPr lang="en-US" altLang="en-US" dirty="0" smtClean="0"/>
              <a:t>However, growth to standard, as reflected in the Median Growth Target data is also important. It helps give an idea of whether the typical student at the school is likely to be meeting his or her growth targets.  When the median growth is higher than the median target, it is likely that the majority of students showed growth at or above their target growth (i.e., most students are “on track”), while if the median growth is lower than the median target growth, then it is likely that the most students are not on track.  This designation is listed in the last column of the “Academic Growth” data.</a:t>
            </a:r>
          </a:p>
          <a:p>
            <a:pPr eaLnBrk="1" hangingPunct="1"/>
            <a:endParaRPr lang="en-US" altLang="en-US" dirty="0" smtClean="0"/>
          </a:p>
          <a:p>
            <a:pPr eaLnBrk="1" hangingPunct="1"/>
            <a:r>
              <a:rPr lang="en-US" altLang="en-US" dirty="0" smtClean="0"/>
              <a:t>The effect of this “On Track Growth” indicator is shown in the second table.  Schools without “On Track Growth” must have higher growth in order to receive a Level 5 rating, a level 4 rating, etc.  </a:t>
            </a:r>
          </a:p>
          <a:p>
            <a:pPr eaLnBrk="1" hangingPunct="1"/>
            <a:endParaRPr lang="en-US" altLang="en-US" dirty="0" smtClean="0"/>
          </a:p>
          <a:p>
            <a:pPr eaLnBrk="1" hangingPunct="1"/>
            <a:r>
              <a:rPr lang="en-US" altLang="en-US" dirty="0" smtClean="0"/>
              <a:t>Note that high school students do not have growth targets, so the On Track Growth indicator does not apply to high schools.</a:t>
            </a:r>
          </a:p>
          <a:p>
            <a:pPr eaLnBrk="1" hangingPunct="1"/>
            <a:endParaRPr lang="en-US" altLang="en-US" dirty="0" smtClean="0"/>
          </a:p>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94A7B6B0-B5FF-4238-B954-80688496365E}"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graph helps explain why the growth model calculates growth percentiles for students with the same test score history. This plot shows the 10</a:t>
            </a:r>
            <a:r>
              <a:rPr lang="en-US" altLang="en-US" baseline="30000" dirty="0" smtClean="0"/>
              <a:t>th</a:t>
            </a:r>
            <a:r>
              <a:rPr lang="en-US" altLang="en-US" dirty="0" smtClean="0"/>
              <a:t>, 25</a:t>
            </a:r>
            <a:r>
              <a:rPr lang="en-US" altLang="en-US" baseline="30000" dirty="0" smtClean="0"/>
              <a:t>th</a:t>
            </a:r>
            <a:r>
              <a:rPr lang="en-US" altLang="en-US" dirty="0" smtClean="0"/>
              <a:t>, 50</a:t>
            </a:r>
            <a:r>
              <a:rPr lang="en-US" altLang="en-US" baseline="30000" dirty="0" smtClean="0"/>
              <a:t>th</a:t>
            </a:r>
            <a:r>
              <a:rPr lang="en-US" altLang="en-US" dirty="0" smtClean="0"/>
              <a:t>, 75</a:t>
            </a:r>
            <a:r>
              <a:rPr lang="en-US" altLang="en-US" baseline="30000" dirty="0" smtClean="0"/>
              <a:t>th</a:t>
            </a:r>
            <a:r>
              <a:rPr lang="en-US" altLang="en-US" dirty="0" smtClean="0"/>
              <a:t>, and 90</a:t>
            </a:r>
            <a:r>
              <a:rPr lang="en-US" altLang="en-US" baseline="30000" dirty="0" smtClean="0"/>
              <a:t>th</a:t>
            </a:r>
            <a:r>
              <a:rPr lang="en-US" altLang="en-US" dirty="0" smtClean="0"/>
              <a:t> growth percentiles for grade 6 reading in 2009-10 in Oregon.  </a:t>
            </a:r>
          </a:p>
          <a:p>
            <a:pPr eaLnBrk="1" hangingPunct="1">
              <a:spcBef>
                <a:spcPct val="0"/>
              </a:spcBef>
            </a:pPr>
            <a:endParaRPr lang="en-US" altLang="en-US" dirty="0" smtClean="0"/>
          </a:p>
          <a:p>
            <a:pPr eaLnBrk="1" hangingPunct="1">
              <a:spcBef>
                <a:spcPct val="0"/>
              </a:spcBef>
            </a:pPr>
            <a:r>
              <a:rPr lang="en-US" altLang="en-US" dirty="0" smtClean="0"/>
              <a:t>(The thin lines are the actual percentiles for each value of prior achievement, while the thick lines are curves that help smooth the data.  The student growth percentiles model does a similar smoothing, but also calculates all percentiles from 1 to 99.)</a:t>
            </a:r>
          </a:p>
          <a:p>
            <a:pPr eaLnBrk="1" hangingPunct="1">
              <a:spcBef>
                <a:spcPct val="0"/>
              </a:spcBef>
            </a:pPr>
            <a:endParaRPr lang="en-US" altLang="en-US" dirty="0" smtClean="0"/>
          </a:p>
          <a:p>
            <a:pPr eaLnBrk="1" hangingPunct="1">
              <a:spcBef>
                <a:spcPct val="0"/>
              </a:spcBef>
            </a:pPr>
            <a:r>
              <a:rPr lang="en-US" altLang="en-US" dirty="0" smtClean="0"/>
              <a:t>Note that lower performing students tend to show more growth than do higher performing students. This shows that 5 points of growth may only be the 10</a:t>
            </a:r>
            <a:r>
              <a:rPr lang="en-US" altLang="en-US" baseline="30000" dirty="0" smtClean="0"/>
              <a:t>th</a:t>
            </a:r>
            <a:r>
              <a:rPr lang="en-US" altLang="en-US" dirty="0" smtClean="0"/>
              <a:t> percentile of growth for a student with a 5</a:t>
            </a:r>
            <a:r>
              <a:rPr lang="en-US" altLang="en-US" baseline="30000" dirty="0" smtClean="0"/>
              <a:t>th</a:t>
            </a:r>
            <a:r>
              <a:rPr lang="en-US" altLang="en-US" dirty="0" smtClean="0"/>
              <a:t> grade score of 196, but it would be the 75th percentile of growth for a student with a 5</a:t>
            </a:r>
            <a:r>
              <a:rPr lang="en-US" altLang="en-US" baseline="30000" dirty="0" smtClean="0"/>
              <a:t>th</a:t>
            </a:r>
            <a:r>
              <a:rPr lang="en-US" altLang="en-US" dirty="0" smtClean="0"/>
              <a:t> grade score of 241.  Since the growth model evaluates a student’s growth against that of other students with the similar prior test scores, it can give a more nuanced evaluation of each student’s growth.</a:t>
            </a:r>
          </a:p>
          <a:p>
            <a:pPr eaLnBrk="1" hangingPunct="1">
              <a:spcBef>
                <a:spcPct val="0"/>
              </a:spcBef>
            </a:pPr>
            <a:endParaRPr lang="en-US" altLang="en-US" dirty="0" smtClean="0"/>
          </a:p>
          <a:p>
            <a:pPr eaLnBrk="1" hangingPunct="1">
              <a:spcBef>
                <a:spcPct val="0"/>
              </a:spcBef>
            </a:pPr>
            <a:r>
              <a:rPr lang="en-US" altLang="en-US" dirty="0" smtClean="0"/>
              <a:t>The graph is also an example of the “regression to the mean” phenomenon which is common in educational measurement.  While there may be important programmatic or instructional contributions to this effect, this regression to the mean will occur whenever there is uncertainty in the test measurement.  Most student scores have a standard error of measure of 3 points (though this is higher at the extreme lower and upper ends of the score distribution), and this measurement uncertainty will lead to the effect shown in the graph above.</a:t>
            </a:r>
          </a:p>
          <a:p>
            <a:pPr eaLnBrk="1" hangingPunct="1">
              <a:spcBef>
                <a:spcPct val="0"/>
              </a:spcBef>
            </a:pPr>
            <a:endParaRPr lang="en-US" altLang="en-US" dirty="0" smtClean="0"/>
          </a:p>
          <a:p>
            <a:pPr eaLnBrk="1" hangingPunct="1">
              <a:spcBef>
                <a:spcPct val="0"/>
              </a:spcBef>
            </a:pPr>
            <a:r>
              <a:rPr lang="en-US" altLang="en-US" dirty="0" smtClean="0"/>
              <a:t> </a:t>
            </a:r>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2366B184-A196-4EC8-8792-2ABD93AE0DF9}" type="slidenum">
              <a:rPr lang="en-US" smtClean="0">
                <a:latin typeface="Calibri" pitchFamily="34" charset="0"/>
              </a:rPr>
              <a:pPr fontAlgn="base">
                <a:spcBef>
                  <a:spcPct val="0"/>
                </a:spcBef>
                <a:spcAft>
                  <a:spcPct val="0"/>
                </a:spcAft>
                <a:defRPr/>
              </a:pPr>
              <a:t>8</a:t>
            </a:fld>
            <a:endParaRPr 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chart give an example of four students who all scores a 209 in 5</a:t>
            </a:r>
            <a:r>
              <a:rPr lang="en-US" altLang="en-US" baseline="30000" smtClean="0"/>
              <a:t>th</a:t>
            </a:r>
            <a:r>
              <a:rPr lang="en-US" altLang="en-US" smtClean="0"/>
              <a:t> grade, but had various 6</a:t>
            </a:r>
            <a:r>
              <a:rPr lang="en-US" altLang="en-US" baseline="30000" smtClean="0"/>
              <a:t>th</a:t>
            </a:r>
            <a:r>
              <a:rPr lang="en-US" altLang="en-US" smtClean="0"/>
              <a:t> grade scores.  Notice how the growth model translates the gains for each student into a percentile, which gives the growth a context (was it high, low or average?) that the simple gain score does not indicate.</a:t>
            </a:r>
          </a:p>
          <a:p>
            <a:pPr eaLnBrk="1" hangingPunct="1">
              <a:spcBef>
                <a:spcPct val="0"/>
              </a:spcBef>
            </a:pPr>
            <a:endParaRPr lang="en-US" altLang="en-US" smtClean="0"/>
          </a:p>
          <a:p>
            <a:pPr eaLnBrk="1" hangingPunct="1">
              <a:spcBef>
                <a:spcPct val="0"/>
              </a:spcBef>
            </a:pPr>
            <a:r>
              <a:rPr lang="en-US" altLang="en-US" smtClean="0"/>
              <a:t>The two students in </a:t>
            </a:r>
            <a:r>
              <a:rPr lang="en-US" altLang="en-US" smtClean="0">
                <a:solidFill>
                  <a:srgbClr val="FF0000"/>
                </a:solidFill>
              </a:rPr>
              <a:t>red are shown to reinforce the fact that growth is evaluated compared to all other students in the state with the same prior test scores.  This means that 5 points of RIT growth can result in different growth percentiles for different students, depending upon their prior achievement.  In particular, 5 points of growth for a student with a 5</a:t>
            </a:r>
            <a:r>
              <a:rPr lang="en-US" altLang="en-US" baseline="30000" smtClean="0">
                <a:solidFill>
                  <a:srgbClr val="FF0000"/>
                </a:solidFill>
              </a:rPr>
              <a:t>th</a:t>
            </a:r>
            <a:r>
              <a:rPr lang="en-US" altLang="en-US" smtClean="0">
                <a:solidFill>
                  <a:srgbClr val="FF0000"/>
                </a:solidFill>
              </a:rPr>
              <a:t> grade score of 195 is only the 16</a:t>
            </a:r>
            <a:r>
              <a:rPr lang="en-US" altLang="en-US" baseline="30000" smtClean="0">
                <a:solidFill>
                  <a:srgbClr val="FF0000"/>
                </a:solidFill>
              </a:rPr>
              <a:t>th</a:t>
            </a:r>
            <a:r>
              <a:rPr lang="en-US" altLang="en-US" smtClean="0">
                <a:solidFill>
                  <a:srgbClr val="FF0000"/>
                </a:solidFill>
              </a:rPr>
              <a:t> percentile, while that same 5 points of growth would be growth at the 57</a:t>
            </a:r>
            <a:r>
              <a:rPr lang="en-US" altLang="en-US" baseline="30000" smtClean="0">
                <a:solidFill>
                  <a:srgbClr val="FF0000"/>
                </a:solidFill>
              </a:rPr>
              <a:t>th</a:t>
            </a:r>
            <a:r>
              <a:rPr lang="en-US" altLang="en-US" smtClean="0">
                <a:solidFill>
                  <a:srgbClr val="FF0000"/>
                </a:solidFill>
              </a:rPr>
              <a:t> percentile for a student with a 5</a:t>
            </a:r>
            <a:r>
              <a:rPr lang="en-US" altLang="en-US" baseline="30000" smtClean="0">
                <a:solidFill>
                  <a:srgbClr val="FF0000"/>
                </a:solidFill>
              </a:rPr>
              <a:t>th</a:t>
            </a:r>
            <a:r>
              <a:rPr lang="en-US" altLang="en-US" smtClean="0">
                <a:solidFill>
                  <a:srgbClr val="FF0000"/>
                </a:solidFill>
              </a:rPr>
              <a:t> grade score of 227.</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1FD69B7C-D8A9-48BB-9DDB-2F8D37882FCB}" type="slidenum">
              <a:rPr lang="en-US" smtClean="0">
                <a:latin typeface="Calibri" pitchFamily="34" charset="0"/>
              </a:rPr>
              <a:pPr fontAlgn="base">
                <a:spcBef>
                  <a:spcPct val="0"/>
                </a:spcBef>
                <a:spcAft>
                  <a:spcPct val="0"/>
                </a:spcAft>
                <a:defRPr/>
              </a:pPr>
              <a:t>9</a:t>
            </a:fld>
            <a:endParaRPr 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The growth model uses up to four years of data for each student.  Any model that looks at progress over time is improved by looking at multiple years of data.  Also, by using more than two years of data the model can compensate for the regression to the mean phenomenon that was mentioned two slide ago.  </a:t>
            </a:r>
          </a:p>
          <a:p>
            <a:pPr eaLnBrk="1" hangingPunct="1"/>
            <a:endParaRPr lang="en-US" altLang="en-US" dirty="0" smtClean="0"/>
          </a:p>
          <a:p>
            <a:pPr eaLnBrk="1" hangingPunct="1"/>
            <a:r>
              <a:rPr lang="en-US" altLang="en-US" dirty="0" smtClean="0"/>
              <a:t>The example above shows growth based on three years of data.  Each of the students had the same 4</a:t>
            </a:r>
            <a:r>
              <a:rPr lang="en-US" altLang="en-US" baseline="30000" dirty="0" smtClean="0"/>
              <a:t>th</a:t>
            </a:r>
            <a:r>
              <a:rPr lang="en-US" altLang="en-US" dirty="0" smtClean="0"/>
              <a:t> and 5</a:t>
            </a:r>
            <a:r>
              <a:rPr lang="en-US" altLang="en-US" baseline="30000" dirty="0" smtClean="0"/>
              <a:t>th</a:t>
            </a:r>
            <a:r>
              <a:rPr lang="en-US" altLang="en-US" dirty="0" smtClean="0"/>
              <a:t> grade test scores, but notice how the addition of the 3</a:t>
            </a:r>
            <a:r>
              <a:rPr lang="en-US" altLang="en-US" baseline="30000" dirty="0" smtClean="0"/>
              <a:t>rd</a:t>
            </a:r>
            <a:r>
              <a:rPr lang="en-US" altLang="en-US" dirty="0" smtClean="0"/>
              <a:t> grade data affects the result.   Student A has only two years of scores and, based on that data, had a growth percentile of 34.  </a:t>
            </a:r>
          </a:p>
          <a:p>
            <a:pPr eaLnBrk="1" hangingPunct="1"/>
            <a:endParaRPr lang="en-US" altLang="en-US" dirty="0" smtClean="0"/>
          </a:p>
          <a:p>
            <a:pPr eaLnBrk="1" hangingPunct="1"/>
            <a:r>
              <a:rPr lang="en-US" altLang="en-US" dirty="0" smtClean="0"/>
              <a:t>Now let’s look at students B and G.  By looking at 3 years of data we see that student B showed significant and sustained growth over those years, and in fact his/her growth percentile of 66 reflects this.  By contrast student G has shown show very little movement over those three years and this is reflected in a low growth percentile of 8.  You can see that by using three years of data the growth model can provide a better evaluation of each student’s growth pattern.</a:t>
            </a:r>
          </a:p>
          <a:p>
            <a:pPr eaLnBrk="1" hangingPunct="1"/>
            <a:endParaRPr lang="en-US" altLang="en-US" dirty="0" smtClean="0"/>
          </a:p>
          <a:p>
            <a:pPr eaLnBrk="1" hangingPunct="1"/>
            <a:r>
              <a:rPr lang="en-US" altLang="en-US" dirty="0" smtClean="0"/>
              <a:t>The last column just shows the effect of adding the extra year of data to the growth model, and shows how the extra data adjusts the evaluation of growth.  The model uses up to four years of test data for students in grades 6, 7 and 8.</a:t>
            </a:r>
          </a:p>
        </p:txBody>
      </p:sp>
      <p:sp>
        <p:nvSpPr>
          <p:cNvPr id="4" name="Slide Number Placeholder 3"/>
          <p:cNvSpPr>
            <a:spLocks noGrp="1"/>
          </p:cNvSpPr>
          <p:nvPr>
            <p:ph type="sldNum" sz="quarter" idx="5"/>
          </p:nvPr>
        </p:nvSpPr>
        <p:spPr/>
        <p:txBody>
          <a:bodyPr/>
          <a:lstStyle/>
          <a:p>
            <a:pPr>
              <a:defRPr/>
            </a:pPr>
            <a:fld id="{32BDE475-E73F-4126-9A00-7CF931AD3F38}"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The growth target percentile is used in school accountability,</a:t>
            </a:r>
            <a:r>
              <a:rPr lang="en-US" altLang="en-US" baseline="0" dirty="0" smtClean="0"/>
              <a:t> as shown earlier.  Federal requirements for growth models mandate that they set targets for proficiency three years into the future.  </a:t>
            </a:r>
            <a:endParaRPr lang="en-US" altLang="en-US" dirty="0" smtClean="0"/>
          </a:p>
        </p:txBody>
      </p:sp>
      <p:sp>
        <p:nvSpPr>
          <p:cNvPr id="4" name="Slide Number Placeholder 3"/>
          <p:cNvSpPr>
            <a:spLocks noGrp="1"/>
          </p:cNvSpPr>
          <p:nvPr>
            <p:ph type="sldNum" sz="quarter" idx="5"/>
          </p:nvPr>
        </p:nvSpPr>
        <p:spPr/>
        <p:txBody>
          <a:bodyPr/>
          <a:lstStyle/>
          <a:p>
            <a:pPr>
              <a:defRPr/>
            </a:pPr>
            <a:fld id="{95277567-897B-4D05-AF93-BF31A2BB5CC7}"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pPr>
              <a:defRPr/>
            </a:pPr>
            <a:fld id="{35C5665B-B6C0-4218-9464-4E8E1258DCFF}" type="datetime1">
              <a:rPr lang="en-US" smtClean="0"/>
              <a:pPr>
                <a:defRPr/>
              </a:pPr>
              <a:t>10/25/2013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177C62C-ECC8-43C5-8378-848A2CD15CC2}" type="slidenum">
              <a:rPr lang="en-US" smtClean="0"/>
              <a:pPr>
                <a:defRPr/>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F47F359-0F5F-4ED5-869C-E8319D9CEA41}" type="datetime1">
              <a:rPr lang="en-US" smtClean="0"/>
              <a:pPr>
                <a:defRPr/>
              </a:pPr>
              <a:t>10/25/2013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0D5BC5-F313-4D42-ADFD-ACEE8418592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9D11910-DA76-4A38-8ACB-0CBE30A8E139}" type="datetime1">
              <a:rPr lang="en-US" smtClean="0"/>
              <a:pPr>
                <a:defRPr/>
              </a:pPr>
              <a:t>10/25/2013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36DAAAD-895C-448E-AA06-0EC61C49E09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0B00DEA-8D9F-4265-B4A4-CBB906C7F1ED}" type="datetime1">
              <a:rPr lang="en-US" smtClean="0"/>
              <a:pPr>
                <a:defRPr/>
              </a:pPr>
              <a:t>10/25/2013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139201-229C-4E50-A96F-E147ACDDF03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pPr>
              <a:defRPr/>
            </a:pPr>
            <a:fld id="{D95959AA-61E2-4B3A-8D7E-59865341C87F}" type="datetime1">
              <a:rPr lang="en-US" smtClean="0"/>
              <a:pPr>
                <a:defRPr/>
              </a:pPr>
              <a:t>10/25/2013</a:t>
            </a:fld>
            <a:endParaRPr lang="en-US"/>
          </a:p>
        </p:txBody>
      </p:sp>
      <p:sp>
        <p:nvSpPr>
          <p:cNvPr id="91" name="Footer Placeholder 90"/>
          <p:cNvSpPr>
            <a:spLocks noGrp="1"/>
          </p:cNvSpPr>
          <p:nvPr>
            <p:ph type="ftr" sz="quarter" idx="11"/>
          </p:nvPr>
        </p:nvSpPr>
        <p:spPr/>
        <p:txBody>
          <a:bodyPr/>
          <a:lstStyle/>
          <a:p>
            <a:pPr>
              <a:defRPr/>
            </a:pPr>
            <a:endParaRPr lang="en-US"/>
          </a:p>
        </p:txBody>
      </p:sp>
      <p:sp>
        <p:nvSpPr>
          <p:cNvPr id="92" name="Slide Number Placeholder 91"/>
          <p:cNvSpPr>
            <a:spLocks noGrp="1"/>
          </p:cNvSpPr>
          <p:nvPr>
            <p:ph type="sldNum" sz="quarter" idx="12"/>
          </p:nvPr>
        </p:nvSpPr>
        <p:spPr/>
        <p:txBody>
          <a:bodyPr/>
          <a:lstStyle/>
          <a:p>
            <a:pPr>
              <a:defRPr/>
            </a:pPr>
            <a:fld id="{3F7CDB1B-1236-4FAA-9DA7-32C3928203F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55497AB-69BB-466E-90B6-50C2C771CA61}" type="datetime1">
              <a:rPr lang="en-US" smtClean="0"/>
              <a:pPr>
                <a:defRPr/>
              </a:pPr>
              <a:t>10/25/2013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461650C-020E-49D7-97A2-4DEF0F61277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BB116169-307C-4D41-8FA5-3195EB577E9F}" type="datetime1">
              <a:rPr lang="en-US" smtClean="0"/>
              <a:pPr>
                <a:defRPr/>
              </a:pPr>
              <a:t>10/25/2013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91217C3-CF51-48D2-946F-63669D5598C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44F1DE7A-C85C-4AA7-957B-8DF9F3EFFF4A}" type="datetime1">
              <a:rPr lang="en-US" smtClean="0"/>
              <a:pPr>
                <a:defRPr/>
              </a:pPr>
              <a:t>10/25/2013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35D489-7379-40B6-AF94-E57677010CC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8A6F05-CBA8-4C64-B30F-E79F67966468}" type="datetime1">
              <a:rPr lang="en-US" smtClean="0"/>
              <a:pPr>
                <a:defRPr/>
              </a:pPr>
              <a:t>10/25/2013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1B6EF0F-33FB-4802-A4A8-757E2C55642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17019D0-E20E-4673-A787-B710FCBAE11A}" type="datetime1">
              <a:rPr lang="en-US" smtClean="0"/>
              <a:pPr>
                <a:defRPr/>
              </a:pPr>
              <a:t>10/25/2013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9CA816-2004-4A4C-A4DA-998F68C6C821}" type="slidenum">
              <a:rPr lang="en-US" smtClean="0"/>
              <a:pPr>
                <a:defRPr/>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pPr>
              <a:defRPr/>
            </a:pPr>
            <a:fld id="{15A61BAA-2F53-4229-A3BF-9C4971B6DB33}" type="datetime1">
              <a:rPr lang="en-US" smtClean="0"/>
              <a:pPr>
                <a:defRPr/>
              </a:pPr>
              <a:t>10/25/2013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52D3449-C13C-471F-B955-4A2F0D1C81B1}" type="slidenum">
              <a:rPr lang="en-US" smtClean="0"/>
              <a:pPr>
                <a:defRPr/>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069D5785-7BF8-4D3D-90E4-E3FFC3B7C782}" type="datetime1">
              <a:rPr lang="en-US" smtClean="0"/>
              <a:pPr>
                <a:defRPr/>
              </a:pPr>
              <a:t>10/25/2013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784470B4-6DB3-4DA3-AC3A-1866C5D6AFEF}"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ode.state.or.us/search/page/?id=379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ode.state.or.us/wma/teachlearn/testing/oaks/esdpartners1314.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mailto:josh.rew@state.or.us" TargetMode="External"/><Relationship Id="rId3" Type="http://schemas.openxmlformats.org/officeDocument/2006/relationships/hyperlink" Target="http://www.ode.state.or.us/search/page/?id=1786" TargetMode="External"/><Relationship Id="rId7" Type="http://schemas.openxmlformats.org/officeDocument/2006/relationships/hyperlink" Target="mailto:jon.wiens@state.or.u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ode.state.or.us/search/page/?id=3881" TargetMode="External"/><Relationship Id="rId5" Type="http://schemas.openxmlformats.org/officeDocument/2006/relationships/hyperlink" Target="http://www.ode.state.or.us/data/reportcard/reports.aspx" TargetMode="External"/><Relationship Id="rId4" Type="http://schemas.openxmlformats.org/officeDocument/2006/relationships/hyperlink" Target="http://www.ode.state.or.us/search/page/?id=374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305800" cy="2209800"/>
          </a:xfrm>
        </p:spPr>
        <p:txBody>
          <a:bodyPr>
            <a:normAutofit/>
          </a:bodyPr>
          <a:lstStyle/>
          <a:p>
            <a:pPr algn="ctr" eaLnBrk="1" fontAlgn="auto" hangingPunct="1">
              <a:spcAft>
                <a:spcPts val="0"/>
              </a:spcAft>
              <a:defRPr/>
            </a:pPr>
            <a:r>
              <a:rPr sz="4800" dirty="0" smtClean="0"/>
              <a:t>Growth Targets </a:t>
            </a:r>
            <a:br>
              <a:rPr sz="4800" dirty="0" smtClean="0"/>
            </a:br>
            <a:r>
              <a:rPr sz="4800" dirty="0" smtClean="0"/>
              <a:t>for 2013-2014</a:t>
            </a:r>
            <a:endParaRPr sz="4800" dirty="0"/>
          </a:p>
        </p:txBody>
      </p:sp>
      <p:sp>
        <p:nvSpPr>
          <p:cNvPr id="3" name="Subtitle 2"/>
          <p:cNvSpPr>
            <a:spLocks noGrp="1"/>
          </p:cNvSpPr>
          <p:nvPr>
            <p:ph type="subTitle" idx="1"/>
          </p:nvPr>
        </p:nvSpPr>
        <p:spPr>
          <a:xfrm>
            <a:off x="457200" y="3810000"/>
            <a:ext cx="8305800" cy="1033463"/>
          </a:xfrm>
        </p:spPr>
        <p:txBody>
          <a:bodyPr>
            <a:noAutofit/>
          </a:bodyPr>
          <a:lstStyle/>
          <a:p>
            <a:pPr algn="ctr" eaLnBrk="1" fontAlgn="auto" hangingPunct="1">
              <a:spcAft>
                <a:spcPts val="0"/>
              </a:spcAft>
              <a:buFont typeface="Wingdings 2"/>
              <a:buNone/>
              <a:defRPr/>
            </a:pPr>
            <a:r>
              <a:rPr lang="en-US" sz="2400" dirty="0" smtClean="0"/>
              <a:t>October 24, 2012</a:t>
            </a:r>
          </a:p>
          <a:p>
            <a:pPr algn="ctr" eaLnBrk="1" fontAlgn="auto" hangingPunct="1">
              <a:spcAft>
                <a:spcPts val="0"/>
              </a:spcAft>
              <a:buFont typeface="Wingdings 2"/>
              <a:buNone/>
              <a:defRPr/>
            </a:pPr>
            <a:r>
              <a:rPr lang="en-US" sz="2000" dirty="0" smtClean="0"/>
              <a:t>Jonathan Wiens, PhD</a:t>
            </a:r>
          </a:p>
          <a:p>
            <a:pPr algn="ctr" eaLnBrk="1" fontAlgn="auto" hangingPunct="1">
              <a:spcAft>
                <a:spcPts val="0"/>
              </a:spcAft>
              <a:buFont typeface="Wingdings 2"/>
              <a:buNone/>
              <a:defRPr/>
            </a:pPr>
            <a:r>
              <a:rPr lang="en-US" sz="2000" dirty="0" smtClean="0"/>
              <a:t>Accountability and Reporting</a:t>
            </a:r>
          </a:p>
          <a:p>
            <a:pPr algn="ctr" eaLnBrk="1" fontAlgn="auto" hangingPunct="1">
              <a:spcAft>
                <a:spcPts val="0"/>
              </a:spcAft>
              <a:buFont typeface="Wingdings 2"/>
              <a:buNone/>
              <a:defRPr/>
            </a:pPr>
            <a:r>
              <a:rPr lang="en-US" sz="2000" dirty="0" smtClean="0"/>
              <a:t>Oregon Department of Education</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dirty="0" smtClean="0"/>
              <a:t>SGPs – Higher Order Growth</a:t>
            </a:r>
            <a:endParaRPr dirty="0"/>
          </a:p>
        </p:txBody>
      </p:sp>
      <p:sp>
        <p:nvSpPr>
          <p:cNvPr id="17411" name="Slide Number Placeholder 3"/>
          <p:cNvSpPr>
            <a:spLocks noGrp="1"/>
          </p:cNvSpPr>
          <p:nvPr>
            <p:ph type="sldNum" sz="quarter" idx="12"/>
          </p:nvPr>
        </p:nvSpPr>
        <p:spPr bwMode="auto">
          <a:xfrm>
            <a:off x="7924800" y="6356350"/>
            <a:ext cx="7620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norm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7547C6CF-94EC-4D41-81E9-C5CF37CEA961}" type="slidenum">
              <a:rPr lang="en-US" smtClean="0">
                <a:solidFill>
                  <a:schemeClr val="tx2"/>
                </a:solidFill>
              </a:rPr>
              <a:pPr fontAlgn="base">
                <a:spcBef>
                  <a:spcPct val="0"/>
                </a:spcBef>
                <a:spcAft>
                  <a:spcPct val="0"/>
                </a:spcAft>
                <a:defRPr/>
              </a:pPr>
              <a:t>10</a:t>
            </a:fld>
            <a:endParaRPr lang="en-US" smtClean="0">
              <a:solidFill>
                <a:schemeClr val="tx2"/>
              </a:solidFill>
            </a:endParaRPr>
          </a:p>
        </p:txBody>
      </p:sp>
      <p:graphicFrame>
        <p:nvGraphicFramePr>
          <p:cNvPr id="5" name="Table 4"/>
          <p:cNvGraphicFramePr>
            <a:graphicFrameLocks noGrp="1"/>
          </p:cNvGraphicFramePr>
          <p:nvPr/>
        </p:nvGraphicFramePr>
        <p:xfrm>
          <a:off x="1066800" y="2395538"/>
          <a:ext cx="7162799" cy="4183059"/>
        </p:xfrm>
        <a:graphic>
          <a:graphicData uri="http://schemas.openxmlformats.org/drawingml/2006/table">
            <a:tbl>
              <a:tblPr firstRow="1" bandRow="1">
                <a:tableStyleId>{5C22544A-7EE6-4342-B048-85BDC9FD1C3A}</a:tableStyleId>
              </a:tblPr>
              <a:tblGrid>
                <a:gridCol w="1151164"/>
                <a:gridCol w="1151164"/>
                <a:gridCol w="1151164"/>
                <a:gridCol w="1151164"/>
                <a:gridCol w="1151164"/>
                <a:gridCol w="1406979"/>
              </a:tblGrid>
              <a:tr h="1188822">
                <a:tc>
                  <a:txBody>
                    <a:bodyPr/>
                    <a:lstStyle/>
                    <a:p>
                      <a:pPr algn="ctr"/>
                      <a:r>
                        <a:rPr lang="en-US" sz="1800" dirty="0" smtClean="0"/>
                        <a:t>Student</a:t>
                      </a:r>
                      <a:endParaRPr lang="en-US" sz="1800" dirty="0"/>
                    </a:p>
                  </a:txBody>
                  <a:tcPr marL="45720" marR="45720" marT="45724" marB="45724" anchor="ctr"/>
                </a:tc>
                <a:tc>
                  <a:txBody>
                    <a:bodyPr/>
                    <a:lstStyle/>
                    <a:p>
                      <a:pPr algn="ctr"/>
                      <a:r>
                        <a:rPr lang="en-US" sz="1800" dirty="0" smtClean="0"/>
                        <a:t>Grade</a:t>
                      </a:r>
                      <a:r>
                        <a:rPr lang="en-US" sz="1800" baseline="0" dirty="0" smtClean="0"/>
                        <a:t> 3</a:t>
                      </a:r>
                      <a:endParaRPr lang="en-US" sz="1800" dirty="0"/>
                    </a:p>
                  </a:txBody>
                  <a:tcPr marL="45720" marR="45720" marT="45724" marB="45724" anchor="ctr"/>
                </a:tc>
                <a:tc>
                  <a:txBody>
                    <a:bodyPr/>
                    <a:lstStyle/>
                    <a:p>
                      <a:pPr algn="ctr"/>
                      <a:r>
                        <a:rPr lang="en-US" sz="1800" dirty="0" smtClean="0"/>
                        <a:t>Grade 4</a:t>
                      </a:r>
                      <a:endParaRPr lang="en-US" sz="1800" dirty="0"/>
                    </a:p>
                  </a:txBody>
                  <a:tcPr marL="45720" marR="45720" marT="45724" marB="45724" anchor="ctr"/>
                </a:tc>
                <a:tc>
                  <a:txBody>
                    <a:bodyPr/>
                    <a:lstStyle/>
                    <a:p>
                      <a:pPr algn="ctr"/>
                      <a:r>
                        <a:rPr lang="en-US" sz="1800" dirty="0" smtClean="0"/>
                        <a:t>Grade 5</a:t>
                      </a:r>
                      <a:endParaRPr lang="en-US" sz="1800" dirty="0"/>
                    </a:p>
                  </a:txBody>
                  <a:tcPr marL="45720" marR="45720" marT="45724" marB="45724" anchor="ctr"/>
                </a:tc>
                <a:tc>
                  <a:txBody>
                    <a:bodyPr/>
                    <a:lstStyle/>
                    <a:p>
                      <a:pPr algn="ctr"/>
                      <a:r>
                        <a:rPr lang="en-US" sz="1800" dirty="0" smtClean="0"/>
                        <a:t>Growth Percentile</a:t>
                      </a:r>
                      <a:endParaRPr lang="en-US" sz="1800" dirty="0"/>
                    </a:p>
                  </a:txBody>
                  <a:tcPr marL="45720" marR="45720" marT="45724" marB="45724" anchor="ctr"/>
                </a:tc>
                <a:tc>
                  <a:txBody>
                    <a:bodyPr/>
                    <a:lstStyle/>
                    <a:p>
                      <a:pPr algn="ctr"/>
                      <a:r>
                        <a:rPr lang="en-US" sz="1800" dirty="0" smtClean="0"/>
                        <a:t>Affect of using 3</a:t>
                      </a:r>
                      <a:r>
                        <a:rPr lang="en-US" sz="1800" baseline="0" dirty="0" smtClean="0"/>
                        <a:t> Yea</a:t>
                      </a:r>
                      <a:r>
                        <a:rPr lang="en-US" sz="1800" dirty="0" smtClean="0"/>
                        <a:t>rs of data</a:t>
                      </a:r>
                      <a:endParaRPr lang="en-US" sz="1800" dirty="0"/>
                    </a:p>
                  </a:txBody>
                  <a:tcPr marL="45720" marR="45720" marT="45724" marB="45724" anchor="ctr"/>
                </a:tc>
              </a:tr>
              <a:tr h="425095">
                <a:tc>
                  <a:txBody>
                    <a:bodyPr/>
                    <a:lstStyle/>
                    <a:p>
                      <a:pPr algn="ctr"/>
                      <a:r>
                        <a:rPr lang="en-US" sz="1800" dirty="0" smtClean="0">
                          <a:solidFill>
                            <a:schemeClr val="bg1"/>
                          </a:solidFill>
                        </a:rPr>
                        <a:t>A</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211</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215</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34</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a:t>
                      </a:r>
                      <a:endParaRPr lang="en-US" sz="1800" dirty="0">
                        <a:solidFill>
                          <a:schemeClr val="bg1"/>
                        </a:solidFill>
                      </a:endParaRPr>
                    </a:p>
                  </a:txBody>
                  <a:tcPr marL="45720" marR="45720" marT="45724" marB="45724"/>
                </a:tc>
              </a:tr>
              <a:tr h="443667">
                <a:tc>
                  <a:txBody>
                    <a:bodyPr/>
                    <a:lstStyle/>
                    <a:p>
                      <a:pPr algn="ctr"/>
                      <a:r>
                        <a:rPr lang="en-US" sz="1800" dirty="0" smtClean="0">
                          <a:solidFill>
                            <a:schemeClr val="bg1"/>
                          </a:solidFill>
                        </a:rPr>
                        <a:t>B</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190</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211</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215</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66</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+32</a:t>
                      </a:r>
                      <a:endParaRPr lang="en-US" sz="1800" dirty="0">
                        <a:solidFill>
                          <a:schemeClr val="bg1"/>
                        </a:solidFill>
                      </a:endParaRPr>
                    </a:p>
                  </a:txBody>
                  <a:tcPr marL="45720" marR="45720" marT="45724" marB="45724"/>
                </a:tc>
              </a:tr>
              <a:tr h="425095">
                <a:tc>
                  <a:txBody>
                    <a:bodyPr/>
                    <a:lstStyle/>
                    <a:p>
                      <a:pPr algn="ctr"/>
                      <a:r>
                        <a:rPr lang="en-US" sz="1800" dirty="0" smtClean="0">
                          <a:solidFill>
                            <a:schemeClr val="bg1"/>
                          </a:solidFill>
                        </a:rPr>
                        <a:t>C</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195</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211</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215</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55</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a:t>
                      </a:r>
                      <a:endParaRPr lang="en-US" sz="1800" dirty="0">
                        <a:solidFill>
                          <a:schemeClr val="bg1"/>
                        </a:solidFill>
                      </a:endParaRPr>
                    </a:p>
                  </a:txBody>
                  <a:tcPr marL="45720" marR="45720" marT="45724" marB="45724"/>
                </a:tc>
              </a:tr>
              <a:tr h="425095">
                <a:tc>
                  <a:txBody>
                    <a:bodyPr/>
                    <a:lstStyle/>
                    <a:p>
                      <a:pPr algn="ctr"/>
                      <a:r>
                        <a:rPr lang="en-US" sz="1800" dirty="0" smtClean="0">
                          <a:solidFill>
                            <a:schemeClr val="bg1"/>
                          </a:solidFill>
                        </a:rPr>
                        <a:t>D</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200</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211</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215</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42</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+8</a:t>
                      </a:r>
                      <a:endParaRPr lang="en-US" sz="1800" dirty="0">
                        <a:solidFill>
                          <a:schemeClr val="bg1"/>
                        </a:solidFill>
                      </a:endParaRPr>
                    </a:p>
                  </a:txBody>
                  <a:tcPr marL="45720" marR="45720" marT="45724" marB="45724"/>
                </a:tc>
              </a:tr>
              <a:tr h="425095">
                <a:tc>
                  <a:txBody>
                    <a:bodyPr/>
                    <a:lstStyle/>
                    <a:p>
                      <a:pPr algn="ctr"/>
                      <a:r>
                        <a:rPr lang="en-US" sz="1800" dirty="0" smtClean="0">
                          <a:solidFill>
                            <a:schemeClr val="bg1"/>
                          </a:solidFill>
                        </a:rPr>
                        <a:t>E</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206</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211</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215</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27</a:t>
                      </a:r>
                      <a:endParaRPr lang="en-US" sz="1800" dirty="0">
                        <a:solidFill>
                          <a:schemeClr val="bg1"/>
                        </a:solidFill>
                      </a:endParaRPr>
                    </a:p>
                  </a:txBody>
                  <a:tcPr marL="45720" marR="45720" marT="45724" marB="45724"/>
                </a:tc>
                <a:tc>
                  <a:txBody>
                    <a:bodyPr/>
                    <a:lstStyle/>
                    <a:p>
                      <a:pPr algn="ctr"/>
                      <a:r>
                        <a:rPr lang="en-US" sz="1800" dirty="0" smtClean="0">
                          <a:solidFill>
                            <a:srgbClr val="FF0000"/>
                          </a:solidFill>
                        </a:rPr>
                        <a:t>-7</a:t>
                      </a:r>
                      <a:endParaRPr lang="en-US" sz="1800" dirty="0">
                        <a:solidFill>
                          <a:srgbClr val="FF0000"/>
                        </a:solidFill>
                      </a:endParaRPr>
                    </a:p>
                  </a:txBody>
                  <a:tcPr marL="45720" marR="45720" marT="45724" marB="45724"/>
                </a:tc>
              </a:tr>
              <a:tr h="425095">
                <a:tc>
                  <a:txBody>
                    <a:bodyPr/>
                    <a:lstStyle/>
                    <a:p>
                      <a:pPr algn="ctr"/>
                      <a:r>
                        <a:rPr lang="en-US" sz="1800" dirty="0" smtClean="0">
                          <a:solidFill>
                            <a:schemeClr val="bg1"/>
                          </a:solidFill>
                        </a:rPr>
                        <a:t>F</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212</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211</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215</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17</a:t>
                      </a:r>
                      <a:endParaRPr lang="en-US" sz="1800" dirty="0">
                        <a:solidFill>
                          <a:schemeClr val="bg1"/>
                        </a:solidFill>
                      </a:endParaRPr>
                    </a:p>
                  </a:txBody>
                  <a:tcPr marL="45720" marR="45720" marT="45724" marB="45724"/>
                </a:tc>
                <a:tc>
                  <a:txBody>
                    <a:bodyPr/>
                    <a:lstStyle/>
                    <a:p>
                      <a:pPr algn="ctr"/>
                      <a:r>
                        <a:rPr lang="en-US" sz="1800" dirty="0" smtClean="0">
                          <a:solidFill>
                            <a:srgbClr val="FF0000"/>
                          </a:solidFill>
                        </a:rPr>
                        <a:t>-17</a:t>
                      </a:r>
                      <a:endParaRPr lang="en-US" sz="1800" dirty="0">
                        <a:solidFill>
                          <a:srgbClr val="FF0000"/>
                        </a:solidFill>
                      </a:endParaRPr>
                    </a:p>
                  </a:txBody>
                  <a:tcPr marL="45720" marR="45720" marT="45724" marB="45724"/>
                </a:tc>
              </a:tr>
              <a:tr h="425095">
                <a:tc>
                  <a:txBody>
                    <a:bodyPr/>
                    <a:lstStyle/>
                    <a:p>
                      <a:pPr algn="ctr"/>
                      <a:r>
                        <a:rPr lang="en-US" sz="1800" dirty="0" smtClean="0">
                          <a:solidFill>
                            <a:schemeClr val="bg1"/>
                          </a:solidFill>
                        </a:rPr>
                        <a:t>G</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218</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211</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215</a:t>
                      </a:r>
                      <a:endParaRPr lang="en-US" sz="1800" dirty="0">
                        <a:solidFill>
                          <a:schemeClr val="bg1"/>
                        </a:solidFill>
                      </a:endParaRPr>
                    </a:p>
                  </a:txBody>
                  <a:tcPr marL="45720" marR="45720" marT="45724" marB="45724"/>
                </a:tc>
                <a:tc>
                  <a:txBody>
                    <a:bodyPr/>
                    <a:lstStyle/>
                    <a:p>
                      <a:pPr algn="ctr"/>
                      <a:r>
                        <a:rPr lang="en-US" sz="1800" dirty="0" smtClean="0">
                          <a:solidFill>
                            <a:schemeClr val="bg1"/>
                          </a:solidFill>
                        </a:rPr>
                        <a:t>8</a:t>
                      </a:r>
                      <a:endParaRPr lang="en-US" sz="1800" dirty="0">
                        <a:solidFill>
                          <a:schemeClr val="bg1"/>
                        </a:solidFill>
                      </a:endParaRPr>
                    </a:p>
                  </a:txBody>
                  <a:tcPr marL="45720" marR="45720" marT="45724" marB="45724"/>
                </a:tc>
                <a:tc>
                  <a:txBody>
                    <a:bodyPr/>
                    <a:lstStyle/>
                    <a:p>
                      <a:pPr algn="ctr"/>
                      <a:r>
                        <a:rPr lang="en-US" sz="1800" dirty="0" smtClean="0">
                          <a:solidFill>
                            <a:srgbClr val="FF0000"/>
                          </a:solidFill>
                        </a:rPr>
                        <a:t>-26</a:t>
                      </a:r>
                    </a:p>
                  </a:txBody>
                  <a:tcPr marL="45720" marR="45720" marT="45724" marB="45724"/>
                </a:tc>
              </a:tr>
            </a:tbl>
          </a:graphicData>
        </a:graphic>
      </p:graphicFrame>
      <p:sp>
        <p:nvSpPr>
          <p:cNvPr id="15429" name="TextBox 5"/>
          <p:cNvSpPr txBox="1">
            <a:spLocks noChangeArrowheads="1"/>
          </p:cNvSpPr>
          <p:nvPr/>
        </p:nvSpPr>
        <p:spPr bwMode="auto">
          <a:xfrm>
            <a:off x="762000" y="1524000"/>
            <a:ext cx="7543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hangingPunct="1"/>
            <a:r>
              <a:rPr lang="en-US" altLang="en-US" sz="2400" dirty="0">
                <a:solidFill>
                  <a:schemeClr val="tx2"/>
                </a:solidFill>
                <a:latin typeface="+mn-lt"/>
              </a:rPr>
              <a:t>This data show how 3 years of test scores can affect growth percentiles.  Data are taken from Math growth in 2011-12.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305800" cy="3581400"/>
          </a:xfrm>
        </p:spPr>
        <p:txBody>
          <a:bodyPr>
            <a:normAutofit/>
          </a:bodyPr>
          <a:lstStyle/>
          <a:p>
            <a:pPr algn="ctr" eaLnBrk="1" fontAlgn="auto" hangingPunct="1">
              <a:spcAft>
                <a:spcPts val="0"/>
              </a:spcAft>
              <a:defRPr/>
            </a:pPr>
            <a:r>
              <a:rPr lang="en-US" sz="4800" dirty="0" smtClean="0"/>
              <a:t>Growth Targets </a:t>
            </a:r>
            <a:br>
              <a:rPr lang="en-US" sz="4800" dirty="0" smtClean="0"/>
            </a:br>
            <a:r>
              <a:rPr lang="en-US" sz="4800" dirty="0" smtClean="0"/>
              <a:t>for </a:t>
            </a:r>
            <a:br>
              <a:rPr lang="en-US" sz="4800" dirty="0" smtClean="0"/>
            </a:br>
            <a:r>
              <a:rPr lang="en-US" sz="4800" dirty="0" smtClean="0"/>
              <a:t>School Accountability </a:t>
            </a:r>
            <a:endParaRPr sz="4800" dirty="0"/>
          </a:p>
        </p:txBody>
      </p:sp>
    </p:spTree>
    <p:extLst>
      <p:ext uri="{BB962C8B-B14F-4D97-AF65-F5344CB8AC3E}">
        <p14:creationId xmlns:p14="http://schemas.microsoft.com/office/powerpoint/2010/main" val="236505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dirty="0" smtClean="0"/>
              <a:t>Growth Targets</a:t>
            </a:r>
            <a:endParaRPr dirty="0"/>
          </a:p>
        </p:txBody>
      </p:sp>
      <p:sp>
        <p:nvSpPr>
          <p:cNvPr id="2" name="Content Placeholder 1"/>
          <p:cNvSpPr>
            <a:spLocks noGrp="1"/>
          </p:cNvSpPr>
          <p:nvPr>
            <p:ph idx="1"/>
          </p:nvPr>
        </p:nvSpPr>
        <p:spPr>
          <a:xfrm>
            <a:off x="457200" y="1524000"/>
            <a:ext cx="7924800" cy="4572000"/>
          </a:xfrm>
        </p:spPr>
        <p:txBody>
          <a:bodyPr>
            <a:normAutofit/>
          </a:bodyPr>
          <a:lstStyle/>
          <a:p>
            <a:pPr marL="274320" indent="-274320" eaLnBrk="1" fontAlgn="auto" hangingPunct="1">
              <a:spcAft>
                <a:spcPts val="0"/>
              </a:spcAft>
              <a:buFont typeface="Wingdings 2"/>
              <a:buChar char=""/>
              <a:defRPr/>
            </a:pPr>
            <a:r>
              <a:rPr lang="en-US" dirty="0" smtClean="0"/>
              <a:t>Growth targets are </a:t>
            </a:r>
            <a:r>
              <a:rPr lang="en-US" dirty="0" smtClean="0">
                <a:solidFill>
                  <a:srgbClr val="FFC000"/>
                </a:solidFill>
              </a:rPr>
              <a:t>forward looking</a:t>
            </a:r>
            <a:r>
              <a:rPr lang="en-US" dirty="0" smtClean="0"/>
              <a:t>.</a:t>
            </a:r>
          </a:p>
          <a:p>
            <a:pPr marL="274320" indent="-274320" eaLnBrk="1" fontAlgn="auto" hangingPunct="1">
              <a:spcBef>
                <a:spcPts val="0"/>
              </a:spcBef>
              <a:spcAft>
                <a:spcPts val="0"/>
              </a:spcAft>
              <a:buFont typeface="Wingdings 2"/>
              <a:buChar char=""/>
              <a:defRPr/>
            </a:pPr>
            <a:r>
              <a:rPr lang="en-US" dirty="0" smtClean="0"/>
              <a:t>They estimate the growth necessary to </a:t>
            </a:r>
          </a:p>
          <a:p>
            <a:pPr marL="0" indent="0" eaLnBrk="1" fontAlgn="auto" hangingPunct="1">
              <a:spcBef>
                <a:spcPts val="0"/>
              </a:spcBef>
              <a:spcAft>
                <a:spcPts val="0"/>
              </a:spcAft>
              <a:buNone/>
              <a:defRPr/>
            </a:pPr>
            <a:r>
              <a:rPr lang="en-US" dirty="0"/>
              <a:t> </a:t>
            </a:r>
            <a:r>
              <a:rPr lang="en-US" dirty="0" smtClean="0"/>
              <a:t>   meet standard in three more years, or </a:t>
            </a:r>
          </a:p>
          <a:p>
            <a:pPr marL="0" indent="0" eaLnBrk="1" fontAlgn="auto" hangingPunct="1">
              <a:spcBef>
                <a:spcPts val="0"/>
              </a:spcBef>
              <a:spcAft>
                <a:spcPts val="0"/>
              </a:spcAft>
              <a:buNone/>
              <a:defRPr/>
            </a:pPr>
            <a:r>
              <a:rPr lang="en-US" dirty="0"/>
              <a:t> </a:t>
            </a:r>
            <a:r>
              <a:rPr lang="en-US" dirty="0" smtClean="0"/>
              <a:t>   by grade 11.</a:t>
            </a:r>
          </a:p>
          <a:p>
            <a:pPr marL="274320" indent="-274320" eaLnBrk="1" fontAlgn="auto" hangingPunct="1">
              <a:spcBef>
                <a:spcPts val="0"/>
              </a:spcBef>
              <a:spcAft>
                <a:spcPts val="0"/>
              </a:spcAft>
              <a:buFont typeface="Wingdings 2"/>
              <a:buChar char=""/>
              <a:defRPr/>
            </a:pPr>
            <a:r>
              <a:rPr lang="en-US" dirty="0" smtClean="0"/>
              <a:t>Targets are provided both as percentiles and </a:t>
            </a:r>
          </a:p>
          <a:p>
            <a:pPr marL="0" indent="0" eaLnBrk="1" fontAlgn="auto" hangingPunct="1">
              <a:spcBef>
                <a:spcPts val="0"/>
              </a:spcBef>
              <a:spcAft>
                <a:spcPts val="0"/>
              </a:spcAft>
              <a:buNone/>
              <a:defRPr/>
            </a:pPr>
            <a:r>
              <a:rPr lang="en-US" dirty="0"/>
              <a:t> </a:t>
            </a:r>
            <a:r>
              <a:rPr lang="en-US" dirty="0" smtClean="0"/>
              <a:t>   as RIT scores.</a:t>
            </a:r>
          </a:p>
          <a:p>
            <a:pPr marL="274320" indent="-274320" eaLnBrk="1" fontAlgn="auto" hangingPunct="1">
              <a:spcBef>
                <a:spcPts val="0"/>
              </a:spcBef>
              <a:spcAft>
                <a:spcPts val="0"/>
              </a:spcAft>
              <a:buFont typeface="Wingdings 2"/>
              <a:buChar char=""/>
              <a:defRPr/>
            </a:pPr>
            <a:r>
              <a:rPr lang="en-US" dirty="0" smtClean="0"/>
              <a:t>The target RIT score represents the typical </a:t>
            </a:r>
          </a:p>
          <a:p>
            <a:pPr marL="0" indent="0" eaLnBrk="1" fontAlgn="auto" hangingPunct="1">
              <a:spcBef>
                <a:spcPts val="0"/>
              </a:spcBef>
              <a:spcAft>
                <a:spcPts val="0"/>
              </a:spcAft>
              <a:buNone/>
              <a:defRPr/>
            </a:pPr>
            <a:r>
              <a:rPr lang="en-US" dirty="0"/>
              <a:t> </a:t>
            </a:r>
            <a:r>
              <a:rPr lang="en-US" dirty="0" smtClean="0"/>
              <a:t>   score attained by students who grew to </a:t>
            </a:r>
          </a:p>
          <a:p>
            <a:pPr marL="0" indent="0" eaLnBrk="1" fontAlgn="auto" hangingPunct="1">
              <a:spcBef>
                <a:spcPts val="0"/>
              </a:spcBef>
              <a:spcAft>
                <a:spcPts val="0"/>
              </a:spcAft>
              <a:buNone/>
              <a:defRPr/>
            </a:pPr>
            <a:r>
              <a:rPr lang="en-US" dirty="0"/>
              <a:t> </a:t>
            </a:r>
            <a:r>
              <a:rPr lang="en-US" dirty="0" smtClean="0"/>
              <a:t>   standard in the past.</a:t>
            </a:r>
          </a:p>
          <a:p>
            <a:pPr marL="274320" indent="-274320" eaLnBrk="1" fontAlgn="auto" hangingPunct="1">
              <a:spcAft>
                <a:spcPts val="0"/>
              </a:spcAft>
              <a:buFont typeface="Wingdings 2"/>
              <a:buChar char=""/>
              <a:defRPr/>
            </a:pPr>
            <a:r>
              <a:rPr lang="en-US" dirty="0" smtClean="0"/>
              <a:t>The target percentile should be viewed as an estimate of the difficulty of attaining the goal of proficiency in three years.</a:t>
            </a:r>
            <a:endParaRPr lang="en-US" dirty="0"/>
          </a:p>
          <a:p>
            <a:pPr marL="0" indent="0" eaLnBrk="1" fontAlgn="auto" hangingPunct="1">
              <a:spcAft>
                <a:spcPts val="0"/>
              </a:spcAft>
              <a:buFont typeface="Wingdings 2"/>
              <a:buNone/>
              <a:defRPr/>
            </a:pPr>
            <a:endParaRPr lang="en-US" dirty="0"/>
          </a:p>
        </p:txBody>
      </p:sp>
      <p:sp>
        <p:nvSpPr>
          <p:cNvPr id="18462"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A45ADD3C-240E-4C64-91B1-1EC5854180DE}" type="slidenum">
              <a:rPr lang="en-US" smtClean="0">
                <a:solidFill>
                  <a:schemeClr val="tx2"/>
                </a:solidFill>
              </a:rPr>
              <a:pPr fontAlgn="base">
                <a:spcBef>
                  <a:spcPct val="0"/>
                </a:spcBef>
                <a:spcAft>
                  <a:spcPct val="0"/>
                </a:spcAft>
                <a:defRPr/>
              </a:pPr>
              <a:t>12</a:t>
            </a:fld>
            <a:endParaRPr lang="en-US" smtClean="0">
              <a:solidFill>
                <a:schemeClr val="tx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96162483"/>
              </p:ext>
            </p:extLst>
          </p:nvPr>
        </p:nvGraphicFramePr>
        <p:xfrm>
          <a:off x="6934200" y="1600200"/>
          <a:ext cx="1828800" cy="2865437"/>
        </p:xfrm>
        <a:graphic>
          <a:graphicData uri="http://schemas.openxmlformats.org/drawingml/2006/table">
            <a:tbl>
              <a:tblPr firstRow="1" bandRow="1">
                <a:tableStyleId>{5C22544A-7EE6-4342-B048-85BDC9FD1C3A}</a:tableStyleId>
              </a:tblPr>
              <a:tblGrid>
                <a:gridCol w="914400"/>
                <a:gridCol w="914400"/>
              </a:tblGrid>
              <a:tr h="640151">
                <a:tc>
                  <a:txBody>
                    <a:bodyPr/>
                    <a:lstStyle/>
                    <a:p>
                      <a:pPr algn="ctr"/>
                      <a:r>
                        <a:rPr lang="en-US" sz="1800" dirty="0" smtClean="0"/>
                        <a:t>Grade</a:t>
                      </a:r>
                      <a:endParaRPr lang="en-US" sz="1800" dirty="0"/>
                    </a:p>
                  </a:txBody>
                  <a:tcPr marT="45725" marB="45725" anchor="ctr"/>
                </a:tc>
                <a:tc>
                  <a:txBody>
                    <a:bodyPr/>
                    <a:lstStyle/>
                    <a:p>
                      <a:pPr algn="ctr"/>
                      <a:r>
                        <a:rPr lang="en-US" sz="1800" dirty="0" smtClean="0"/>
                        <a:t>Target Grade</a:t>
                      </a:r>
                      <a:r>
                        <a:rPr lang="en-US" sz="1800" baseline="0" dirty="0" smtClean="0"/>
                        <a:t> </a:t>
                      </a:r>
                      <a:endParaRPr lang="en-US" sz="1800" dirty="0"/>
                    </a:p>
                  </a:txBody>
                  <a:tcPr marT="45725" marB="45725" anchor="ctr"/>
                </a:tc>
              </a:tr>
              <a:tr h="370881">
                <a:tc>
                  <a:txBody>
                    <a:bodyPr/>
                    <a:lstStyle/>
                    <a:p>
                      <a:pPr algn="ctr"/>
                      <a:r>
                        <a:rPr lang="en-US" sz="1800" dirty="0" smtClean="0"/>
                        <a:t>3</a:t>
                      </a:r>
                      <a:endParaRPr lang="en-US" sz="1800" dirty="0"/>
                    </a:p>
                  </a:txBody>
                  <a:tcPr marT="45725" marB="45725" anchor="ctr"/>
                </a:tc>
                <a:tc>
                  <a:txBody>
                    <a:bodyPr/>
                    <a:lstStyle/>
                    <a:p>
                      <a:pPr algn="ctr"/>
                      <a:r>
                        <a:rPr lang="en-US" sz="1800" dirty="0" smtClean="0"/>
                        <a:t>6</a:t>
                      </a:r>
                      <a:endParaRPr lang="en-US" sz="1800" dirty="0"/>
                    </a:p>
                  </a:txBody>
                  <a:tcPr marT="45725" marB="45725" anchor="ctr"/>
                </a:tc>
              </a:tr>
              <a:tr h="370881">
                <a:tc>
                  <a:txBody>
                    <a:bodyPr/>
                    <a:lstStyle/>
                    <a:p>
                      <a:pPr algn="ctr"/>
                      <a:r>
                        <a:rPr lang="en-US" sz="1800" dirty="0" smtClean="0"/>
                        <a:t>4</a:t>
                      </a:r>
                      <a:endParaRPr lang="en-US" sz="1800" dirty="0"/>
                    </a:p>
                  </a:txBody>
                  <a:tcPr marT="45725" marB="45725" anchor="ctr"/>
                </a:tc>
                <a:tc>
                  <a:txBody>
                    <a:bodyPr/>
                    <a:lstStyle/>
                    <a:p>
                      <a:pPr algn="ctr"/>
                      <a:r>
                        <a:rPr lang="en-US" sz="1800" dirty="0" smtClean="0"/>
                        <a:t>7</a:t>
                      </a:r>
                      <a:endParaRPr lang="en-US" sz="1800" dirty="0"/>
                    </a:p>
                  </a:txBody>
                  <a:tcPr marT="45725" marB="45725" anchor="ctr"/>
                </a:tc>
              </a:tr>
              <a:tr h="370881">
                <a:tc>
                  <a:txBody>
                    <a:bodyPr/>
                    <a:lstStyle/>
                    <a:p>
                      <a:pPr algn="ctr"/>
                      <a:r>
                        <a:rPr lang="en-US" sz="1800" dirty="0" smtClean="0"/>
                        <a:t>5</a:t>
                      </a:r>
                      <a:endParaRPr lang="en-US" sz="1800" dirty="0"/>
                    </a:p>
                  </a:txBody>
                  <a:tcPr marT="45725" marB="45725" anchor="ctr"/>
                </a:tc>
                <a:tc>
                  <a:txBody>
                    <a:bodyPr/>
                    <a:lstStyle/>
                    <a:p>
                      <a:pPr algn="ctr"/>
                      <a:r>
                        <a:rPr lang="en-US" sz="1800" dirty="0" smtClean="0"/>
                        <a:t>8</a:t>
                      </a:r>
                      <a:endParaRPr lang="en-US" sz="1800" dirty="0"/>
                    </a:p>
                  </a:txBody>
                  <a:tcPr marT="45725" marB="45725" anchor="ctr"/>
                </a:tc>
              </a:tr>
              <a:tr h="370881">
                <a:tc>
                  <a:txBody>
                    <a:bodyPr/>
                    <a:lstStyle/>
                    <a:p>
                      <a:pPr algn="ctr"/>
                      <a:r>
                        <a:rPr lang="en-US" sz="1800" dirty="0" smtClean="0"/>
                        <a:t>6</a:t>
                      </a:r>
                      <a:endParaRPr lang="en-US" sz="1800" dirty="0"/>
                    </a:p>
                  </a:txBody>
                  <a:tcPr marT="45725" marB="45725" anchor="ctr"/>
                </a:tc>
                <a:tc>
                  <a:txBody>
                    <a:bodyPr/>
                    <a:lstStyle/>
                    <a:p>
                      <a:pPr algn="ctr"/>
                      <a:r>
                        <a:rPr lang="en-US" sz="1800" dirty="0" smtClean="0"/>
                        <a:t>11</a:t>
                      </a:r>
                      <a:endParaRPr lang="en-US" sz="1800" dirty="0"/>
                    </a:p>
                  </a:txBody>
                  <a:tcPr marT="45725" marB="45725" anchor="ctr"/>
                </a:tc>
              </a:tr>
              <a:tr h="370881">
                <a:tc>
                  <a:txBody>
                    <a:bodyPr/>
                    <a:lstStyle/>
                    <a:p>
                      <a:pPr algn="ctr"/>
                      <a:r>
                        <a:rPr lang="en-US" sz="1800" dirty="0" smtClean="0"/>
                        <a:t>7</a:t>
                      </a:r>
                      <a:endParaRPr lang="en-US" sz="1800" dirty="0"/>
                    </a:p>
                  </a:txBody>
                  <a:tcPr marT="45725" marB="45725" anchor="ctr"/>
                </a:tc>
                <a:tc>
                  <a:txBody>
                    <a:bodyPr/>
                    <a:lstStyle/>
                    <a:p>
                      <a:pPr algn="ctr"/>
                      <a:r>
                        <a:rPr lang="en-US" sz="1800" dirty="0" smtClean="0"/>
                        <a:t>11</a:t>
                      </a:r>
                      <a:endParaRPr lang="en-US" sz="1800" dirty="0"/>
                    </a:p>
                  </a:txBody>
                  <a:tcPr marT="45725" marB="45725" anchor="ctr"/>
                </a:tc>
              </a:tr>
              <a:tr h="370881">
                <a:tc>
                  <a:txBody>
                    <a:bodyPr/>
                    <a:lstStyle/>
                    <a:p>
                      <a:pPr algn="ctr"/>
                      <a:r>
                        <a:rPr lang="en-US" sz="1800" dirty="0" smtClean="0"/>
                        <a:t>8</a:t>
                      </a:r>
                      <a:endParaRPr lang="en-US" sz="1800" dirty="0"/>
                    </a:p>
                  </a:txBody>
                  <a:tcPr marT="45725" marB="45725" anchor="ctr"/>
                </a:tc>
                <a:tc>
                  <a:txBody>
                    <a:bodyPr/>
                    <a:lstStyle/>
                    <a:p>
                      <a:pPr algn="ctr"/>
                      <a:r>
                        <a:rPr lang="en-US" sz="1800" dirty="0" smtClean="0"/>
                        <a:t>11</a:t>
                      </a:r>
                      <a:endParaRPr lang="en-US" sz="1800" dirty="0"/>
                    </a:p>
                  </a:txBody>
                  <a:tcPr marT="45725" marB="45725"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dirty="0" smtClean="0"/>
              <a:t>Target Growth</a:t>
            </a:r>
            <a:endParaRPr dirty="0"/>
          </a:p>
        </p:txBody>
      </p:sp>
      <p:sp>
        <p:nvSpPr>
          <p:cNvPr id="19459" name="Slide Number Placeholder 3"/>
          <p:cNvSpPr>
            <a:spLocks noGrp="1"/>
          </p:cNvSpPr>
          <p:nvPr>
            <p:ph type="sldNum" sz="quarter" idx="12"/>
          </p:nvPr>
        </p:nvSpPr>
        <p:spPr bwMode="auto">
          <a:xfrm>
            <a:off x="7924800" y="6356350"/>
            <a:ext cx="7620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norm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A6F25767-2886-4687-BCC3-0354F700B3FD}" type="slidenum">
              <a:rPr lang="en-US" smtClean="0">
                <a:solidFill>
                  <a:schemeClr val="tx2"/>
                </a:solidFill>
              </a:rPr>
              <a:pPr fontAlgn="base">
                <a:spcBef>
                  <a:spcPct val="0"/>
                </a:spcBef>
                <a:spcAft>
                  <a:spcPct val="0"/>
                </a:spcAft>
                <a:defRPr/>
              </a:pPr>
              <a:t>13</a:t>
            </a:fld>
            <a:endParaRPr lang="en-US" smtClean="0">
              <a:solidFill>
                <a:schemeClr val="tx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50769782"/>
              </p:ext>
            </p:extLst>
          </p:nvPr>
        </p:nvGraphicFramePr>
        <p:xfrm>
          <a:off x="664685" y="2932327"/>
          <a:ext cx="7696199" cy="3635374"/>
        </p:xfrm>
        <a:graphic>
          <a:graphicData uri="http://schemas.openxmlformats.org/drawingml/2006/table">
            <a:tbl>
              <a:tblPr firstRow="1" bandRow="1">
                <a:tableStyleId>{5C22544A-7EE6-4342-B048-85BDC9FD1C3A}</a:tableStyleId>
              </a:tblPr>
              <a:tblGrid>
                <a:gridCol w="1099457"/>
                <a:gridCol w="1099457"/>
                <a:gridCol w="1099457"/>
                <a:gridCol w="1099457"/>
                <a:gridCol w="1099457"/>
                <a:gridCol w="1099457"/>
                <a:gridCol w="1099457"/>
              </a:tblGrid>
              <a:tr h="1066692">
                <a:tc>
                  <a:txBody>
                    <a:bodyPr/>
                    <a:lstStyle/>
                    <a:p>
                      <a:pPr algn="ctr"/>
                      <a:r>
                        <a:rPr lang="en-US" sz="1600" dirty="0" smtClean="0"/>
                        <a:t>Student</a:t>
                      </a:r>
                      <a:endParaRPr lang="en-US" sz="1600" dirty="0"/>
                    </a:p>
                  </a:txBody>
                  <a:tcPr marL="45720" marR="45720" marT="45716" marB="45716" anchor="ctr"/>
                </a:tc>
                <a:tc>
                  <a:txBody>
                    <a:bodyPr/>
                    <a:lstStyle/>
                    <a:p>
                      <a:pPr algn="ctr"/>
                      <a:r>
                        <a:rPr lang="en-US" sz="1600" dirty="0" smtClean="0"/>
                        <a:t>Grade</a:t>
                      </a:r>
                      <a:r>
                        <a:rPr lang="en-US" sz="1600" baseline="0" dirty="0" smtClean="0"/>
                        <a:t> 3</a:t>
                      </a:r>
                      <a:endParaRPr lang="en-US" sz="1600" dirty="0"/>
                    </a:p>
                  </a:txBody>
                  <a:tcPr marL="45720" marR="45720" marT="45716" marB="45716" anchor="ctr"/>
                </a:tc>
                <a:tc>
                  <a:txBody>
                    <a:bodyPr/>
                    <a:lstStyle/>
                    <a:p>
                      <a:pPr algn="ctr"/>
                      <a:r>
                        <a:rPr lang="en-US" sz="1600" dirty="0" smtClean="0"/>
                        <a:t>Grade 4</a:t>
                      </a:r>
                      <a:endParaRPr lang="en-US" sz="1600" dirty="0"/>
                    </a:p>
                  </a:txBody>
                  <a:tcPr marL="45720" marR="45720" marT="45716" marB="45716" anchor="ctr"/>
                </a:tc>
                <a:tc>
                  <a:txBody>
                    <a:bodyPr/>
                    <a:lstStyle/>
                    <a:p>
                      <a:pPr algn="ctr"/>
                      <a:r>
                        <a:rPr lang="en-US" sz="1600" dirty="0" smtClean="0"/>
                        <a:t>Grade 5</a:t>
                      </a:r>
                      <a:endParaRPr lang="en-US" sz="1600" dirty="0"/>
                    </a:p>
                  </a:txBody>
                  <a:tcPr marL="45720" marR="45720" marT="45716" marB="45716" anchor="ctr"/>
                </a:tc>
                <a:tc>
                  <a:txBody>
                    <a:bodyPr/>
                    <a:lstStyle/>
                    <a:p>
                      <a:pPr algn="ctr"/>
                      <a:r>
                        <a:rPr lang="en-US" sz="1600" dirty="0" smtClean="0"/>
                        <a:t>Growth </a:t>
                      </a:r>
                      <a:r>
                        <a:rPr lang="en-US" sz="1600" b="1" dirty="0" smtClean="0"/>
                        <a:t>Percen</a:t>
                      </a:r>
                      <a:r>
                        <a:rPr lang="en-US" sz="1600" dirty="0" smtClean="0"/>
                        <a:t>tile</a:t>
                      </a:r>
                      <a:endParaRPr lang="en-US" sz="1600" dirty="0"/>
                    </a:p>
                  </a:txBody>
                  <a:tcPr marL="45720" marR="45720" marT="45716" marB="45716" anchor="ctr"/>
                </a:tc>
                <a:tc>
                  <a:txBody>
                    <a:bodyPr/>
                    <a:lstStyle/>
                    <a:p>
                      <a:pPr algn="ctr"/>
                      <a:r>
                        <a:rPr lang="en-US" sz="1600" dirty="0" smtClean="0"/>
                        <a:t>Target Percentile</a:t>
                      </a:r>
                      <a:endParaRPr lang="en-US" sz="1600" dirty="0"/>
                    </a:p>
                  </a:txBody>
                  <a:tcPr marL="45720" marR="45720" marT="45716" marB="45716" anchor="ctr"/>
                </a:tc>
                <a:tc>
                  <a:txBody>
                    <a:bodyPr/>
                    <a:lstStyle/>
                    <a:p>
                      <a:pPr algn="ctr"/>
                      <a:r>
                        <a:rPr lang="en-US" sz="1600" dirty="0" smtClean="0"/>
                        <a:t>6</a:t>
                      </a:r>
                      <a:r>
                        <a:rPr lang="en-US" sz="1600" baseline="30000" dirty="0" smtClean="0"/>
                        <a:t>th</a:t>
                      </a:r>
                      <a:r>
                        <a:rPr lang="en-US" sz="1600" dirty="0" smtClean="0"/>
                        <a:t> Grade Target RIT</a:t>
                      </a:r>
                      <a:endParaRPr lang="en-US" sz="1600" dirty="0"/>
                    </a:p>
                  </a:txBody>
                  <a:tcPr marL="45720" marR="45720" marT="45716" marB="45716" anchor="ctr"/>
                </a:tc>
              </a:tr>
              <a:tr h="443587">
                <a:tc>
                  <a:txBody>
                    <a:bodyPr/>
                    <a:lstStyle/>
                    <a:p>
                      <a:pPr algn="ctr"/>
                      <a:r>
                        <a:rPr lang="en-US" sz="1800" dirty="0" smtClean="0">
                          <a:solidFill>
                            <a:schemeClr val="bg1"/>
                          </a:solidFill>
                        </a:rPr>
                        <a:t>B</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190</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211</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215</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66</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69</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220</a:t>
                      </a:r>
                      <a:endParaRPr lang="en-US" sz="1800" dirty="0">
                        <a:solidFill>
                          <a:schemeClr val="bg1"/>
                        </a:solidFill>
                      </a:endParaRPr>
                    </a:p>
                  </a:txBody>
                  <a:tcPr marL="45720" marR="45720" marT="45716" marB="45716"/>
                </a:tc>
              </a:tr>
              <a:tr h="425019">
                <a:tc>
                  <a:txBody>
                    <a:bodyPr/>
                    <a:lstStyle/>
                    <a:p>
                      <a:pPr algn="ctr"/>
                      <a:r>
                        <a:rPr lang="en-US" sz="1800" dirty="0" smtClean="0">
                          <a:solidFill>
                            <a:schemeClr val="bg1"/>
                          </a:solidFill>
                        </a:rPr>
                        <a:t>C</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195</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211</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215</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55</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68</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221</a:t>
                      </a:r>
                      <a:endParaRPr lang="en-US" sz="1800" dirty="0">
                        <a:solidFill>
                          <a:schemeClr val="bg1"/>
                        </a:solidFill>
                      </a:endParaRPr>
                    </a:p>
                  </a:txBody>
                  <a:tcPr marL="45720" marR="45720" marT="45716" marB="45716"/>
                </a:tc>
              </a:tr>
              <a:tr h="425019">
                <a:tc>
                  <a:txBody>
                    <a:bodyPr/>
                    <a:lstStyle/>
                    <a:p>
                      <a:pPr algn="ctr"/>
                      <a:r>
                        <a:rPr lang="en-US" sz="1800" dirty="0" smtClean="0">
                          <a:solidFill>
                            <a:schemeClr val="bg1"/>
                          </a:solidFill>
                        </a:rPr>
                        <a:t>D</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200</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211</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215</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42</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66</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221</a:t>
                      </a:r>
                      <a:endParaRPr lang="en-US" sz="1800" dirty="0">
                        <a:solidFill>
                          <a:schemeClr val="bg1"/>
                        </a:solidFill>
                      </a:endParaRPr>
                    </a:p>
                  </a:txBody>
                  <a:tcPr marL="45720" marR="45720" marT="45716" marB="45716"/>
                </a:tc>
              </a:tr>
              <a:tr h="425019">
                <a:tc>
                  <a:txBody>
                    <a:bodyPr/>
                    <a:lstStyle/>
                    <a:p>
                      <a:pPr algn="ctr"/>
                      <a:r>
                        <a:rPr lang="en-US" sz="1800" dirty="0" smtClean="0">
                          <a:solidFill>
                            <a:schemeClr val="bg1"/>
                          </a:solidFill>
                        </a:rPr>
                        <a:t>E</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206</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211</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215</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27</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64</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222</a:t>
                      </a:r>
                      <a:endParaRPr lang="en-US" sz="1800" dirty="0">
                        <a:solidFill>
                          <a:schemeClr val="bg1"/>
                        </a:solidFill>
                      </a:endParaRPr>
                    </a:p>
                  </a:txBody>
                  <a:tcPr marL="45720" marR="45720" marT="45716" marB="45716"/>
                </a:tc>
              </a:tr>
              <a:tr h="425019">
                <a:tc>
                  <a:txBody>
                    <a:bodyPr/>
                    <a:lstStyle/>
                    <a:p>
                      <a:pPr algn="ctr"/>
                      <a:r>
                        <a:rPr lang="en-US" sz="1800" dirty="0" smtClean="0">
                          <a:solidFill>
                            <a:schemeClr val="bg1"/>
                          </a:solidFill>
                        </a:rPr>
                        <a:t>F</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212</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211</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215</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17</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63</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222</a:t>
                      </a:r>
                      <a:endParaRPr lang="en-US" sz="1800" dirty="0">
                        <a:solidFill>
                          <a:schemeClr val="bg1"/>
                        </a:solidFill>
                      </a:endParaRPr>
                    </a:p>
                  </a:txBody>
                  <a:tcPr marL="45720" marR="45720" marT="45716" marB="45716"/>
                </a:tc>
              </a:tr>
              <a:tr h="425019">
                <a:tc>
                  <a:txBody>
                    <a:bodyPr/>
                    <a:lstStyle/>
                    <a:p>
                      <a:pPr algn="ctr"/>
                      <a:r>
                        <a:rPr lang="en-US" sz="1800" dirty="0" smtClean="0">
                          <a:solidFill>
                            <a:schemeClr val="bg1"/>
                          </a:solidFill>
                        </a:rPr>
                        <a:t>G</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218</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211</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215</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8</a:t>
                      </a:r>
                      <a:endParaRPr lang="en-US" sz="1800" dirty="0">
                        <a:solidFill>
                          <a:schemeClr val="bg1"/>
                        </a:solidFill>
                      </a:endParaRPr>
                    </a:p>
                  </a:txBody>
                  <a:tcPr marL="45720" marR="45720" marT="45716" marB="45716"/>
                </a:tc>
                <a:tc>
                  <a:txBody>
                    <a:bodyPr/>
                    <a:lstStyle/>
                    <a:p>
                      <a:pPr algn="ctr"/>
                      <a:r>
                        <a:rPr lang="en-US" sz="1800" dirty="0" smtClean="0">
                          <a:solidFill>
                            <a:schemeClr val="bg1"/>
                          </a:solidFill>
                        </a:rPr>
                        <a:t>62</a:t>
                      </a:r>
                    </a:p>
                  </a:txBody>
                  <a:tcPr marL="45720" marR="45720" marT="45716" marB="45716"/>
                </a:tc>
                <a:tc>
                  <a:txBody>
                    <a:bodyPr/>
                    <a:lstStyle/>
                    <a:p>
                      <a:pPr algn="ctr"/>
                      <a:r>
                        <a:rPr lang="en-US" sz="1800" dirty="0" smtClean="0">
                          <a:solidFill>
                            <a:schemeClr val="bg1"/>
                          </a:solidFill>
                        </a:rPr>
                        <a:t>223</a:t>
                      </a:r>
                    </a:p>
                  </a:txBody>
                  <a:tcPr marL="45720" marR="45720" marT="45716" marB="45716"/>
                </a:tc>
              </a:tr>
            </a:tbl>
          </a:graphicData>
        </a:graphic>
      </p:graphicFrame>
      <p:sp>
        <p:nvSpPr>
          <p:cNvPr id="17494" name="TextBox 5"/>
          <p:cNvSpPr txBox="1">
            <a:spLocks noChangeArrowheads="1"/>
          </p:cNvSpPr>
          <p:nvPr/>
        </p:nvSpPr>
        <p:spPr bwMode="auto">
          <a:xfrm>
            <a:off x="457200" y="1687513"/>
            <a:ext cx="8077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2400" dirty="0">
                <a:solidFill>
                  <a:schemeClr val="tx2"/>
                </a:solidFill>
                <a:latin typeface="+mn-lt"/>
              </a:rPr>
              <a:t>This data show how </a:t>
            </a:r>
            <a:r>
              <a:rPr lang="en-US" altLang="en-US" sz="2400" dirty="0" smtClean="0">
                <a:solidFill>
                  <a:schemeClr val="tx2"/>
                </a:solidFill>
                <a:latin typeface="+mn-lt"/>
              </a:rPr>
              <a:t>using three years </a:t>
            </a:r>
            <a:r>
              <a:rPr lang="en-US" altLang="en-US" sz="2400" dirty="0">
                <a:solidFill>
                  <a:schemeClr val="tx2"/>
                </a:solidFill>
                <a:latin typeface="+mn-lt"/>
              </a:rPr>
              <a:t>of test scores </a:t>
            </a:r>
            <a:r>
              <a:rPr lang="en-US" altLang="en-US" sz="2400" dirty="0" smtClean="0">
                <a:solidFill>
                  <a:schemeClr val="tx2"/>
                </a:solidFill>
                <a:latin typeface="+mn-lt"/>
              </a:rPr>
              <a:t>affect </a:t>
            </a:r>
            <a:r>
              <a:rPr lang="en-US" altLang="en-US" sz="2400" dirty="0">
                <a:solidFill>
                  <a:schemeClr val="tx2"/>
                </a:solidFill>
                <a:latin typeface="+mn-lt"/>
              </a:rPr>
              <a:t>growth </a:t>
            </a:r>
            <a:r>
              <a:rPr lang="en-US" altLang="en-US" sz="2400" dirty="0" smtClean="0">
                <a:solidFill>
                  <a:schemeClr val="tx2"/>
                </a:solidFill>
                <a:latin typeface="+mn-lt"/>
              </a:rPr>
              <a:t>percentiles and create a more complete view of growth.  </a:t>
            </a:r>
            <a:r>
              <a:rPr lang="en-US" altLang="en-US" sz="2400" dirty="0">
                <a:solidFill>
                  <a:schemeClr val="tx2"/>
                </a:solidFill>
                <a:latin typeface="+mn-lt"/>
              </a:rPr>
              <a:t>Data are taken from 5</a:t>
            </a:r>
            <a:r>
              <a:rPr lang="en-US" altLang="en-US" sz="2400" baseline="30000" dirty="0">
                <a:solidFill>
                  <a:schemeClr val="tx2"/>
                </a:solidFill>
                <a:latin typeface="+mn-lt"/>
              </a:rPr>
              <a:t>th</a:t>
            </a:r>
            <a:r>
              <a:rPr lang="en-US" altLang="en-US" sz="2400" dirty="0">
                <a:solidFill>
                  <a:schemeClr val="tx2"/>
                </a:solidFill>
                <a:latin typeface="+mn-lt"/>
              </a:rPr>
              <a:t> grade Math growth in 2011-12.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dirty="0" smtClean="0"/>
              <a:t>Growth Targets, continued</a:t>
            </a:r>
            <a:endParaRPr dirty="0"/>
          </a:p>
        </p:txBody>
      </p:sp>
      <p:sp>
        <p:nvSpPr>
          <p:cNvPr id="20483" name="Slide Number Placeholder 3"/>
          <p:cNvSpPr>
            <a:spLocks noGrp="1"/>
          </p:cNvSpPr>
          <p:nvPr>
            <p:ph type="sldNum" sz="quarter" idx="12"/>
          </p:nvPr>
        </p:nvSpPr>
        <p:spPr bwMode="auto">
          <a:xfrm>
            <a:off x="7924800" y="6356350"/>
            <a:ext cx="7620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norm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2994725C-8161-4A2D-BFC7-252C215D4679}" type="slidenum">
              <a:rPr lang="en-US" smtClean="0">
                <a:solidFill>
                  <a:schemeClr val="tx2"/>
                </a:solidFill>
              </a:rPr>
              <a:pPr fontAlgn="base">
                <a:spcBef>
                  <a:spcPct val="0"/>
                </a:spcBef>
                <a:spcAft>
                  <a:spcPct val="0"/>
                </a:spcAft>
                <a:defRPr/>
              </a:pPr>
              <a:t>14</a:t>
            </a:fld>
            <a:endParaRPr lang="en-US" smtClean="0">
              <a:solidFill>
                <a:schemeClr val="tx2"/>
              </a:solidFill>
            </a:endParaRPr>
          </a:p>
        </p:txBody>
      </p:sp>
      <p:sp>
        <p:nvSpPr>
          <p:cNvPr id="18436" name="TextBox 5"/>
          <p:cNvSpPr txBox="1">
            <a:spLocks noChangeArrowheads="1"/>
          </p:cNvSpPr>
          <p:nvPr/>
        </p:nvSpPr>
        <p:spPr bwMode="auto">
          <a:xfrm>
            <a:off x="762000" y="1676400"/>
            <a:ext cx="7543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2400" dirty="0">
                <a:solidFill>
                  <a:schemeClr val="tx2"/>
                </a:solidFill>
                <a:latin typeface="+mn-lt"/>
              </a:rPr>
              <a:t>The data below shows how important it is to remember that the growth data is based on “academic </a:t>
            </a:r>
            <a:r>
              <a:rPr lang="en-US" altLang="en-US" sz="2400" dirty="0" smtClean="0">
                <a:solidFill>
                  <a:schemeClr val="tx2"/>
                </a:solidFill>
                <a:latin typeface="+mn-lt"/>
              </a:rPr>
              <a:t>peers,” </a:t>
            </a:r>
            <a:r>
              <a:rPr lang="en-US" altLang="en-US" sz="2400" dirty="0">
                <a:solidFill>
                  <a:schemeClr val="tx2"/>
                </a:solidFill>
                <a:latin typeface="+mn-lt"/>
              </a:rPr>
              <a:t>who are students with similar score histories.</a:t>
            </a:r>
          </a:p>
        </p:txBody>
      </p:sp>
      <p:graphicFrame>
        <p:nvGraphicFramePr>
          <p:cNvPr id="3" name="Table 2"/>
          <p:cNvGraphicFramePr>
            <a:graphicFrameLocks noGrp="1"/>
          </p:cNvGraphicFramePr>
          <p:nvPr>
            <p:extLst>
              <p:ext uri="{D42A27DB-BD31-4B8C-83A1-F6EECF244321}">
                <p14:modId xmlns:p14="http://schemas.microsoft.com/office/powerpoint/2010/main" val="3536682122"/>
              </p:ext>
            </p:extLst>
          </p:nvPr>
        </p:nvGraphicFramePr>
        <p:xfrm>
          <a:off x="436085" y="3216931"/>
          <a:ext cx="8229598" cy="2743200"/>
        </p:xfrm>
        <a:graphic>
          <a:graphicData uri="http://schemas.openxmlformats.org/drawingml/2006/table">
            <a:tbl>
              <a:tblPr firstRow="1" firstCol="1" bandRow="1">
                <a:tableStyleId>{5C22544A-7EE6-4342-B048-85BDC9FD1C3A}</a:tableStyleId>
              </a:tblPr>
              <a:tblGrid>
                <a:gridCol w="1010283"/>
                <a:gridCol w="1010283"/>
                <a:gridCol w="1010283"/>
                <a:gridCol w="1010283"/>
                <a:gridCol w="1010283"/>
                <a:gridCol w="1157617"/>
                <a:gridCol w="1182367"/>
                <a:gridCol w="838199"/>
              </a:tblGrid>
              <a:tr h="471453">
                <a:tc gridSpan="8">
                  <a:txBody>
                    <a:bodyPr/>
                    <a:lstStyle/>
                    <a:p>
                      <a:pPr marL="0" marR="0" algn="ctr">
                        <a:spcBef>
                          <a:spcPts val="0"/>
                        </a:spcBef>
                        <a:spcAft>
                          <a:spcPts val="0"/>
                        </a:spcAft>
                      </a:pPr>
                      <a:r>
                        <a:rPr lang="en-US" sz="1800" dirty="0" smtClean="0">
                          <a:effectLst/>
                        </a:rPr>
                        <a:t>Targets</a:t>
                      </a:r>
                      <a:r>
                        <a:rPr lang="en-US" sz="1800" baseline="0" dirty="0" smtClean="0">
                          <a:effectLst/>
                        </a:rPr>
                        <a:t> for Students with Same Prior Test Score</a:t>
                      </a:r>
                      <a:endParaRPr lang="en-US" sz="1800" dirty="0">
                        <a:effectLst/>
                        <a:latin typeface="Calibri"/>
                        <a:ea typeface="Calibri"/>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5554">
                <a:tc rowSpan="2">
                  <a:txBody>
                    <a:bodyPr/>
                    <a:lstStyle/>
                    <a:p>
                      <a:pPr marL="0" marR="0" algn="ctr">
                        <a:spcBef>
                          <a:spcPts val="0"/>
                        </a:spcBef>
                        <a:spcAft>
                          <a:spcPts val="0"/>
                        </a:spcAft>
                      </a:pPr>
                      <a:r>
                        <a:rPr lang="en-US" sz="1800">
                          <a:effectLst/>
                        </a:rPr>
                        <a:t>Student</a:t>
                      </a:r>
                      <a:endParaRPr lang="en-US" sz="1800">
                        <a:effectLst/>
                        <a:latin typeface="Calibri"/>
                        <a:ea typeface="Calibri"/>
                      </a:endParaRPr>
                    </a:p>
                  </a:txBody>
                  <a:tcPr marL="68580" marR="68580" marT="0" marB="0" anchor="ctr"/>
                </a:tc>
                <a:tc gridSpan="4">
                  <a:txBody>
                    <a:bodyPr/>
                    <a:lstStyle/>
                    <a:p>
                      <a:pPr marL="0" marR="0" algn="ctr">
                        <a:spcBef>
                          <a:spcPts val="0"/>
                        </a:spcBef>
                        <a:spcAft>
                          <a:spcPts val="0"/>
                        </a:spcAft>
                      </a:pPr>
                      <a:r>
                        <a:rPr lang="en-US" sz="1800" dirty="0">
                          <a:effectLst/>
                        </a:rPr>
                        <a:t>Math Score Histories</a:t>
                      </a:r>
                      <a:endParaRPr lang="en-US" sz="1800" dirty="0">
                        <a:effectLst/>
                        <a:latin typeface="Calibri"/>
                        <a:ea typeface="Calibri"/>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effectLst/>
                        </a:rPr>
                        <a:t>7th Grade Growth </a:t>
                      </a:r>
                      <a:r>
                        <a:rPr lang="en-US" sz="1800" dirty="0" smtClean="0">
                          <a:effectLst/>
                        </a:rPr>
                        <a:t>Percentile</a:t>
                      </a:r>
                      <a:endParaRPr lang="en-US" sz="1800" dirty="0">
                        <a:effectLst/>
                        <a:latin typeface="Calibri"/>
                        <a:ea typeface="Calibri"/>
                      </a:endParaRPr>
                    </a:p>
                  </a:txBody>
                  <a:tcPr marL="68580" marR="68580" marT="0" marB="0" anchor="ctr"/>
                </a:tc>
                <a:tc gridSpan="2">
                  <a:txBody>
                    <a:bodyPr/>
                    <a:lstStyle/>
                    <a:p>
                      <a:pPr marL="0" marR="0" algn="ctr">
                        <a:spcBef>
                          <a:spcPts val="0"/>
                        </a:spcBef>
                        <a:spcAft>
                          <a:spcPts val="0"/>
                        </a:spcAft>
                      </a:pPr>
                      <a:r>
                        <a:rPr lang="en-US" sz="1800">
                          <a:effectLst/>
                        </a:rPr>
                        <a:t>8th Grade Growth Targets</a:t>
                      </a:r>
                      <a:endParaRPr lang="en-US" sz="1800">
                        <a:effectLst/>
                        <a:latin typeface="Calibri"/>
                        <a:ea typeface="Calibri"/>
                      </a:endParaRPr>
                    </a:p>
                  </a:txBody>
                  <a:tcPr marL="68580" marR="68580" marT="0" marB="0" anchor="ctr"/>
                </a:tc>
                <a:tc hMerge="1">
                  <a:txBody>
                    <a:bodyPr/>
                    <a:lstStyle/>
                    <a:p>
                      <a:endParaRPr lang="en-US"/>
                    </a:p>
                  </a:txBody>
                  <a:tcPr/>
                </a:tc>
              </a:tr>
              <a:tr h="486803">
                <a:tc vMerge="1">
                  <a:txBody>
                    <a:bodyPr/>
                    <a:lstStyle/>
                    <a:p>
                      <a:endParaRPr lang="en-US"/>
                    </a:p>
                  </a:txBody>
                  <a:tcPr/>
                </a:tc>
                <a:tc>
                  <a:txBody>
                    <a:bodyPr/>
                    <a:lstStyle/>
                    <a:p>
                      <a:pPr marL="0" marR="0" algn="ctr">
                        <a:spcBef>
                          <a:spcPts val="0"/>
                        </a:spcBef>
                        <a:spcAft>
                          <a:spcPts val="0"/>
                        </a:spcAft>
                      </a:pPr>
                      <a:r>
                        <a:rPr lang="en-US" sz="1800" dirty="0">
                          <a:effectLst/>
                        </a:rPr>
                        <a:t>4th </a:t>
                      </a:r>
                      <a:endParaRPr lang="en-US" sz="1800" dirty="0">
                        <a:effectLst/>
                        <a:latin typeface="Calibri"/>
                        <a:ea typeface="Calibri"/>
                      </a:endParaRPr>
                    </a:p>
                  </a:txBody>
                  <a:tcPr marL="68580" marR="68580" marT="0" marB="0" anchor="ctr"/>
                </a:tc>
                <a:tc>
                  <a:txBody>
                    <a:bodyPr/>
                    <a:lstStyle/>
                    <a:p>
                      <a:pPr marL="0" marR="0" algn="ctr">
                        <a:spcBef>
                          <a:spcPts val="0"/>
                        </a:spcBef>
                        <a:spcAft>
                          <a:spcPts val="0"/>
                        </a:spcAft>
                      </a:pPr>
                      <a:r>
                        <a:rPr lang="en-US" sz="1800" dirty="0">
                          <a:effectLst/>
                        </a:rPr>
                        <a:t>5th</a:t>
                      </a:r>
                      <a:endParaRPr lang="en-US" sz="1800" dirty="0">
                        <a:effectLst/>
                        <a:latin typeface="Calibri"/>
                        <a:ea typeface="Calibri"/>
                      </a:endParaRPr>
                    </a:p>
                  </a:txBody>
                  <a:tcPr marL="68580" marR="68580" marT="0" marB="0" anchor="ctr"/>
                </a:tc>
                <a:tc>
                  <a:txBody>
                    <a:bodyPr/>
                    <a:lstStyle/>
                    <a:p>
                      <a:pPr marL="0" marR="0" algn="ctr">
                        <a:spcBef>
                          <a:spcPts val="0"/>
                        </a:spcBef>
                        <a:spcAft>
                          <a:spcPts val="0"/>
                        </a:spcAft>
                      </a:pPr>
                      <a:r>
                        <a:rPr lang="en-US" sz="1800" dirty="0">
                          <a:effectLst/>
                        </a:rPr>
                        <a:t>6th </a:t>
                      </a:r>
                      <a:endParaRPr lang="en-US" sz="1800" dirty="0">
                        <a:effectLst/>
                        <a:latin typeface="Calibri"/>
                        <a:ea typeface="Calibri"/>
                      </a:endParaRPr>
                    </a:p>
                  </a:txBody>
                  <a:tcPr marL="68580" marR="68580" marT="0" marB="0" anchor="ctr"/>
                </a:tc>
                <a:tc>
                  <a:txBody>
                    <a:bodyPr/>
                    <a:lstStyle/>
                    <a:p>
                      <a:pPr marL="0" marR="0" algn="ctr">
                        <a:spcBef>
                          <a:spcPts val="0"/>
                        </a:spcBef>
                        <a:spcAft>
                          <a:spcPts val="0"/>
                        </a:spcAft>
                      </a:pPr>
                      <a:r>
                        <a:rPr lang="en-US" sz="1800" dirty="0">
                          <a:effectLst/>
                        </a:rPr>
                        <a:t>7th</a:t>
                      </a:r>
                      <a:endParaRPr lang="en-US" sz="1800" dirty="0">
                        <a:effectLst/>
                        <a:latin typeface="Calibri"/>
                        <a:ea typeface="Calibri"/>
                      </a:endParaRPr>
                    </a:p>
                  </a:txBody>
                  <a:tcPr marL="68580" marR="68580" marT="0" marB="0" anchor="ctr"/>
                </a:tc>
                <a:tc vMerge="1">
                  <a:txBody>
                    <a:bodyPr/>
                    <a:lstStyle/>
                    <a:p>
                      <a:endParaRPr lang="en-US"/>
                    </a:p>
                  </a:txBody>
                  <a:tcPr/>
                </a:tc>
                <a:tc>
                  <a:txBody>
                    <a:bodyPr/>
                    <a:lstStyle/>
                    <a:p>
                      <a:pPr marL="0" marR="0" algn="ctr">
                        <a:spcBef>
                          <a:spcPts val="0"/>
                        </a:spcBef>
                        <a:spcAft>
                          <a:spcPts val="0"/>
                        </a:spcAft>
                      </a:pPr>
                      <a:r>
                        <a:rPr lang="en-US" sz="1800" dirty="0" smtClean="0">
                          <a:effectLst/>
                        </a:rPr>
                        <a:t>Percentile</a:t>
                      </a:r>
                      <a:endParaRPr lang="en-US" sz="1800" dirty="0">
                        <a:effectLst/>
                        <a:latin typeface="Calibri"/>
                        <a:ea typeface="Calibri"/>
                      </a:endParaRPr>
                    </a:p>
                  </a:txBody>
                  <a:tcPr marL="68580" marR="68580" marT="0" marB="0" anchor="ctr"/>
                </a:tc>
                <a:tc>
                  <a:txBody>
                    <a:bodyPr/>
                    <a:lstStyle/>
                    <a:p>
                      <a:pPr marL="0" marR="0" algn="ctr">
                        <a:spcBef>
                          <a:spcPts val="0"/>
                        </a:spcBef>
                        <a:spcAft>
                          <a:spcPts val="0"/>
                        </a:spcAft>
                      </a:pPr>
                      <a:r>
                        <a:rPr lang="en-US" sz="1800" dirty="0">
                          <a:effectLst/>
                        </a:rPr>
                        <a:t>RIT</a:t>
                      </a:r>
                      <a:endParaRPr lang="en-US" sz="1800" dirty="0">
                        <a:effectLst/>
                        <a:latin typeface="Calibri"/>
                        <a:ea typeface="Calibri"/>
                      </a:endParaRPr>
                    </a:p>
                  </a:txBody>
                  <a:tcPr marL="68580" marR="68580" marT="0" marB="0" anchor="ctr"/>
                </a:tc>
              </a:tr>
              <a:tr h="567937">
                <a:tc>
                  <a:txBody>
                    <a:bodyPr/>
                    <a:lstStyle/>
                    <a:p>
                      <a:pPr marL="0" marR="0" algn="ctr">
                        <a:spcBef>
                          <a:spcPts val="0"/>
                        </a:spcBef>
                        <a:spcAft>
                          <a:spcPts val="0"/>
                        </a:spcAft>
                      </a:pPr>
                      <a:r>
                        <a:rPr lang="en-US" sz="1800">
                          <a:effectLst/>
                        </a:rPr>
                        <a:t>A</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a:effectLst/>
                        </a:rPr>
                        <a:t>205</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a:effectLst/>
                        </a:rPr>
                        <a:t>212</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a:effectLst/>
                        </a:rPr>
                        <a:t>213</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a:effectLst/>
                        </a:rPr>
                        <a:t>225</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dirty="0">
                          <a:effectLst/>
                        </a:rPr>
                        <a:t>66</a:t>
                      </a:r>
                      <a:endParaRPr lang="en-US" sz="1800" dirty="0">
                        <a:effectLst/>
                        <a:latin typeface="Calibri"/>
                        <a:ea typeface="Calibri"/>
                      </a:endParaRPr>
                    </a:p>
                  </a:txBody>
                  <a:tcPr marL="68580" marR="68580" marT="0" marB="0" anchor="ctr"/>
                </a:tc>
                <a:tc>
                  <a:txBody>
                    <a:bodyPr/>
                    <a:lstStyle/>
                    <a:p>
                      <a:pPr marL="0" marR="0" algn="ctr">
                        <a:spcBef>
                          <a:spcPts val="0"/>
                        </a:spcBef>
                        <a:spcAft>
                          <a:spcPts val="0"/>
                        </a:spcAft>
                      </a:pPr>
                      <a:r>
                        <a:rPr lang="en-US" sz="1800" dirty="0">
                          <a:effectLst/>
                        </a:rPr>
                        <a:t>73</a:t>
                      </a:r>
                      <a:endParaRPr lang="en-US" sz="1800" dirty="0">
                        <a:effectLst/>
                        <a:latin typeface="Calibri"/>
                        <a:ea typeface="Calibri"/>
                      </a:endParaRPr>
                    </a:p>
                  </a:txBody>
                  <a:tcPr marL="68580" marR="68580" marT="0" marB="0" anchor="ctr"/>
                </a:tc>
                <a:tc>
                  <a:txBody>
                    <a:bodyPr/>
                    <a:lstStyle/>
                    <a:p>
                      <a:pPr marL="0" marR="0" algn="ctr">
                        <a:spcBef>
                          <a:spcPts val="0"/>
                        </a:spcBef>
                        <a:spcAft>
                          <a:spcPts val="0"/>
                        </a:spcAft>
                      </a:pPr>
                      <a:r>
                        <a:rPr lang="en-US" sz="1800">
                          <a:effectLst/>
                        </a:rPr>
                        <a:t>229</a:t>
                      </a:r>
                      <a:endParaRPr lang="en-US" sz="1800">
                        <a:effectLst/>
                        <a:latin typeface="Calibri"/>
                        <a:ea typeface="Calibri"/>
                      </a:endParaRPr>
                    </a:p>
                  </a:txBody>
                  <a:tcPr marL="68580" marR="68580" marT="0" marB="0" anchor="ctr"/>
                </a:tc>
              </a:tr>
              <a:tr h="471453">
                <a:tc>
                  <a:txBody>
                    <a:bodyPr/>
                    <a:lstStyle/>
                    <a:p>
                      <a:pPr marL="0" marR="0" algn="ctr">
                        <a:spcBef>
                          <a:spcPts val="0"/>
                        </a:spcBef>
                        <a:spcAft>
                          <a:spcPts val="0"/>
                        </a:spcAft>
                      </a:pPr>
                      <a:r>
                        <a:rPr lang="en-US" sz="1800">
                          <a:effectLst/>
                        </a:rPr>
                        <a:t>B</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a:effectLst/>
                        </a:rPr>
                        <a:t>225</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a:effectLst/>
                        </a:rPr>
                        <a:t>228</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a:effectLst/>
                        </a:rPr>
                        <a:t>222</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a:effectLst/>
                        </a:rPr>
                        <a:t>225</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a:effectLst/>
                        </a:rPr>
                        <a:t>4</a:t>
                      </a:r>
                      <a:endParaRPr lang="en-US" sz="1800">
                        <a:effectLst/>
                        <a:latin typeface="Calibri"/>
                        <a:ea typeface="Calibri"/>
                      </a:endParaRPr>
                    </a:p>
                  </a:txBody>
                  <a:tcPr marL="68580" marR="68580" marT="0" marB="0" anchor="ctr"/>
                </a:tc>
                <a:tc>
                  <a:txBody>
                    <a:bodyPr/>
                    <a:lstStyle/>
                    <a:p>
                      <a:pPr marL="0" marR="0" algn="ctr">
                        <a:spcBef>
                          <a:spcPts val="0"/>
                        </a:spcBef>
                        <a:spcAft>
                          <a:spcPts val="0"/>
                        </a:spcAft>
                      </a:pPr>
                      <a:r>
                        <a:rPr lang="en-US" sz="1800" dirty="0">
                          <a:effectLst/>
                        </a:rPr>
                        <a:t>59</a:t>
                      </a:r>
                      <a:endParaRPr lang="en-US" sz="1800" dirty="0">
                        <a:effectLst/>
                        <a:latin typeface="Calibri"/>
                        <a:ea typeface="Calibri"/>
                      </a:endParaRPr>
                    </a:p>
                  </a:txBody>
                  <a:tcPr marL="68580" marR="68580" marT="0" marB="0" anchor="ctr"/>
                </a:tc>
                <a:tc>
                  <a:txBody>
                    <a:bodyPr/>
                    <a:lstStyle/>
                    <a:p>
                      <a:pPr marL="0" marR="0" algn="ctr">
                        <a:spcBef>
                          <a:spcPts val="0"/>
                        </a:spcBef>
                        <a:spcAft>
                          <a:spcPts val="0"/>
                        </a:spcAft>
                      </a:pPr>
                      <a:r>
                        <a:rPr lang="en-US" sz="1800" dirty="0">
                          <a:effectLst/>
                        </a:rPr>
                        <a:t>233</a:t>
                      </a:r>
                      <a:endParaRPr lang="en-US" sz="1800" dirty="0">
                        <a:effectLst/>
                        <a:latin typeface="Calibri"/>
                        <a:ea typeface="Calibri"/>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305800" cy="3581400"/>
          </a:xfrm>
        </p:spPr>
        <p:txBody>
          <a:bodyPr>
            <a:normAutofit/>
          </a:bodyPr>
          <a:lstStyle/>
          <a:p>
            <a:pPr algn="ctr" eaLnBrk="1" fontAlgn="auto" hangingPunct="1">
              <a:spcAft>
                <a:spcPts val="0"/>
              </a:spcAft>
              <a:defRPr/>
            </a:pPr>
            <a:r>
              <a:rPr lang="en-US" sz="4800" dirty="0" smtClean="0"/>
              <a:t>2012-13</a:t>
            </a:r>
            <a:br>
              <a:rPr lang="en-US" sz="4800" dirty="0" smtClean="0"/>
            </a:br>
            <a:r>
              <a:rPr lang="en-US" sz="4800" dirty="0" smtClean="0"/>
              <a:t>State Level </a:t>
            </a:r>
            <a:br>
              <a:rPr lang="en-US" sz="4800" dirty="0" smtClean="0"/>
            </a:br>
            <a:r>
              <a:rPr lang="en-US" sz="4800" dirty="0" smtClean="0"/>
              <a:t>Data </a:t>
            </a:r>
            <a:endParaRPr sz="4800" dirty="0"/>
          </a:p>
        </p:txBody>
      </p:sp>
    </p:spTree>
    <p:extLst>
      <p:ext uri="{BB962C8B-B14F-4D97-AF65-F5344CB8AC3E}">
        <p14:creationId xmlns:p14="http://schemas.microsoft.com/office/powerpoint/2010/main" val="236505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lang="en-US" dirty="0" smtClean="0"/>
              <a:t>Reading Growth by Subgroup</a:t>
            </a:r>
            <a:endParaRPr dirty="0"/>
          </a:p>
        </p:txBody>
      </p:sp>
      <p:sp>
        <p:nvSpPr>
          <p:cNvPr id="1331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89C4DA2A-2F92-4141-8A92-48F60506A287}" type="slidenum">
              <a:rPr lang="en-US" smtClean="0">
                <a:solidFill>
                  <a:schemeClr val="tx2"/>
                </a:solidFill>
              </a:rPr>
              <a:pPr fontAlgn="base">
                <a:spcBef>
                  <a:spcPct val="0"/>
                </a:spcBef>
                <a:spcAft>
                  <a:spcPct val="0"/>
                </a:spcAft>
                <a:defRPr/>
              </a:pPr>
              <a:t>16</a:t>
            </a:fld>
            <a:endParaRPr lang="en-US" smtClean="0">
              <a:solidFill>
                <a:schemeClr val="tx2"/>
              </a:solidFill>
            </a:endParaRPr>
          </a:p>
        </p:txBody>
      </p:sp>
      <p:sp>
        <p:nvSpPr>
          <p:cNvPr id="2" name="Content Placeholder 1"/>
          <p:cNvSpPr>
            <a:spLocks noGrp="1"/>
          </p:cNvSpPr>
          <p:nvPr>
            <p:ph idx="1"/>
          </p:nvPr>
        </p:nvSpPr>
        <p:spPr>
          <a:xfrm>
            <a:off x="533400" y="1371600"/>
            <a:ext cx="8153400" cy="990600"/>
          </a:xfrm>
        </p:spPr>
        <p:txBody>
          <a:bodyPr>
            <a:normAutofit/>
          </a:bodyPr>
          <a:lstStyle/>
          <a:p>
            <a:pPr marL="0" indent="0">
              <a:buNone/>
            </a:pPr>
            <a:r>
              <a:rPr lang="en-US" dirty="0" smtClean="0"/>
              <a:t>Growth does vary by subgroup, but by far less than status varies.  The differences below amount to only one or two RITs points.</a:t>
            </a:r>
            <a:endParaRPr lang="en-US" dirty="0"/>
          </a:p>
        </p:txBody>
      </p:sp>
      <p:graphicFrame>
        <p:nvGraphicFramePr>
          <p:cNvPr id="7" name="Chart 6"/>
          <p:cNvGraphicFramePr/>
          <p:nvPr>
            <p:extLst>
              <p:ext uri="{D42A27DB-BD31-4B8C-83A1-F6EECF244321}">
                <p14:modId xmlns:p14="http://schemas.microsoft.com/office/powerpoint/2010/main" val="2212424906"/>
              </p:ext>
            </p:extLst>
          </p:nvPr>
        </p:nvGraphicFramePr>
        <p:xfrm>
          <a:off x="533400" y="2438400"/>
          <a:ext cx="80010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1768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lang="en-US" dirty="0" smtClean="0"/>
              <a:t>Mathematics Growth by Subgroup</a:t>
            </a:r>
            <a:endParaRPr dirty="0"/>
          </a:p>
        </p:txBody>
      </p:sp>
      <p:sp>
        <p:nvSpPr>
          <p:cNvPr id="1331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89C4DA2A-2F92-4141-8A92-48F60506A287}" type="slidenum">
              <a:rPr lang="en-US" smtClean="0">
                <a:solidFill>
                  <a:schemeClr val="tx2"/>
                </a:solidFill>
              </a:rPr>
              <a:pPr fontAlgn="base">
                <a:spcBef>
                  <a:spcPct val="0"/>
                </a:spcBef>
                <a:spcAft>
                  <a:spcPct val="0"/>
                </a:spcAft>
                <a:defRPr/>
              </a:pPr>
              <a:t>17</a:t>
            </a:fld>
            <a:endParaRPr lang="en-US" smtClean="0">
              <a:solidFill>
                <a:schemeClr val="tx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19418071"/>
              </p:ext>
            </p:extLst>
          </p:nvPr>
        </p:nvGraphicFramePr>
        <p:xfrm>
          <a:off x="533400" y="2438400"/>
          <a:ext cx="80010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533400" y="1371601"/>
            <a:ext cx="8077200" cy="830997"/>
          </a:xfrm>
          <a:prstGeom prst="rect">
            <a:avLst/>
          </a:prstGeom>
        </p:spPr>
        <p:txBody>
          <a:bodyPr wrap="square">
            <a:spAutoFit/>
          </a:bodyPr>
          <a:lstStyle/>
          <a:p>
            <a:r>
              <a:rPr lang="en-US" sz="2400" dirty="0" smtClean="0">
                <a:solidFill>
                  <a:schemeClr val="tx2"/>
                </a:solidFill>
                <a:latin typeface="+mn-lt"/>
              </a:rPr>
              <a:t>Growth does vary by subgroup, but by far less than status varies.  The differences below amount to only one or two RITs points.</a:t>
            </a:r>
            <a:endParaRPr lang="en-US" sz="2400" dirty="0">
              <a:solidFill>
                <a:schemeClr val="tx2"/>
              </a:solidFill>
              <a:latin typeface="+mn-lt"/>
            </a:endParaRPr>
          </a:p>
        </p:txBody>
      </p:sp>
    </p:spTree>
    <p:extLst>
      <p:ext uri="{BB962C8B-B14F-4D97-AF65-F5344CB8AC3E}">
        <p14:creationId xmlns:p14="http://schemas.microsoft.com/office/powerpoint/2010/main" val="3146762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305800" cy="3581400"/>
          </a:xfrm>
        </p:spPr>
        <p:txBody>
          <a:bodyPr>
            <a:normAutofit/>
          </a:bodyPr>
          <a:lstStyle/>
          <a:p>
            <a:pPr algn="ctr" eaLnBrk="1" fontAlgn="auto" hangingPunct="1">
              <a:spcAft>
                <a:spcPts val="0"/>
              </a:spcAft>
              <a:defRPr/>
            </a:pPr>
            <a:r>
              <a:rPr lang="en-US" sz="4800" dirty="0" smtClean="0"/>
              <a:t>Interpreting </a:t>
            </a:r>
            <a:br>
              <a:rPr lang="en-US" sz="4800" dirty="0" smtClean="0"/>
            </a:br>
            <a:r>
              <a:rPr lang="en-US" sz="4800" dirty="0" smtClean="0"/>
              <a:t>Growth </a:t>
            </a:r>
            <a:br>
              <a:rPr lang="en-US" sz="4800" dirty="0" smtClean="0"/>
            </a:br>
            <a:r>
              <a:rPr lang="en-US" sz="4800" dirty="0" smtClean="0"/>
              <a:t>at the </a:t>
            </a:r>
            <a:br>
              <a:rPr lang="en-US" sz="4800" dirty="0" smtClean="0"/>
            </a:br>
            <a:r>
              <a:rPr lang="en-US" sz="4800" dirty="0" smtClean="0"/>
              <a:t>Student Level</a:t>
            </a:r>
            <a:endParaRPr sz="4800" dirty="0"/>
          </a:p>
        </p:txBody>
      </p:sp>
    </p:spTree>
    <p:extLst>
      <p:ext uri="{BB962C8B-B14F-4D97-AF65-F5344CB8AC3E}">
        <p14:creationId xmlns:p14="http://schemas.microsoft.com/office/powerpoint/2010/main" val="1856303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lang="en-US" dirty="0" smtClean="0"/>
              <a:t>Typical Growth</a:t>
            </a:r>
            <a:endParaRPr dirty="0"/>
          </a:p>
        </p:txBody>
      </p:sp>
      <p:sp>
        <p:nvSpPr>
          <p:cNvPr id="11266" name="Content Placeholder 1"/>
          <p:cNvSpPr>
            <a:spLocks noGrp="1"/>
          </p:cNvSpPr>
          <p:nvPr>
            <p:ph idx="1"/>
          </p:nvPr>
        </p:nvSpPr>
        <p:spPr>
          <a:xfrm>
            <a:off x="457200" y="1524000"/>
            <a:ext cx="8229600" cy="5181600"/>
          </a:xfrm>
        </p:spPr>
        <p:txBody>
          <a:bodyPr>
            <a:normAutofit/>
          </a:bodyPr>
          <a:lstStyle/>
          <a:p>
            <a:r>
              <a:rPr lang="en-US" altLang="en-US" dirty="0"/>
              <a:t>While growth targets are used for school accountability, it is important to remember that growth for individual students should be a much more nuanced conversation.  </a:t>
            </a:r>
          </a:p>
          <a:p>
            <a:r>
              <a:rPr lang="en-US" altLang="en-US" dirty="0"/>
              <a:t>To help teachers and parents interpret growth, we classify growth in one of three categories:</a:t>
            </a:r>
          </a:p>
          <a:p>
            <a:pPr lvl="1" eaLnBrk="1" hangingPunct="1"/>
            <a:r>
              <a:rPr lang="en-US" altLang="en-US" dirty="0" smtClean="0">
                <a:solidFill>
                  <a:srgbClr val="FFFF00"/>
                </a:solidFill>
              </a:rPr>
              <a:t>Low Growth</a:t>
            </a:r>
            <a:r>
              <a:rPr lang="en-US" altLang="en-US" dirty="0" smtClean="0"/>
              <a:t>:  growth below the 35</a:t>
            </a:r>
            <a:r>
              <a:rPr lang="en-US" altLang="en-US" baseline="30000" dirty="0" smtClean="0"/>
              <a:t>th</a:t>
            </a:r>
            <a:r>
              <a:rPr lang="en-US" altLang="en-US" dirty="0" smtClean="0"/>
              <a:t> percentile.</a:t>
            </a:r>
          </a:p>
          <a:p>
            <a:pPr lvl="1" eaLnBrk="1" hangingPunct="1"/>
            <a:r>
              <a:rPr lang="en-US" altLang="en-US" sz="2200" dirty="0" smtClean="0">
                <a:solidFill>
                  <a:srgbClr val="00B050"/>
                </a:solidFill>
              </a:rPr>
              <a:t>Typical Growth</a:t>
            </a:r>
            <a:r>
              <a:rPr lang="en-US" altLang="en-US" sz="2200" dirty="0" smtClean="0"/>
              <a:t>: growth between the 35</a:t>
            </a:r>
            <a:r>
              <a:rPr lang="en-US" altLang="en-US" sz="2200" baseline="30000" dirty="0" smtClean="0"/>
              <a:t>th</a:t>
            </a:r>
            <a:r>
              <a:rPr lang="en-US" altLang="en-US" sz="2200" dirty="0" smtClean="0"/>
              <a:t> and 65</a:t>
            </a:r>
            <a:r>
              <a:rPr lang="en-US" altLang="en-US" sz="2200" baseline="30000" dirty="0" smtClean="0"/>
              <a:t>th</a:t>
            </a:r>
            <a:r>
              <a:rPr lang="en-US" altLang="en-US" sz="2200" dirty="0" smtClean="0"/>
              <a:t> percentile.</a:t>
            </a:r>
          </a:p>
          <a:p>
            <a:pPr lvl="1" eaLnBrk="1" hangingPunct="1"/>
            <a:r>
              <a:rPr lang="en-US" altLang="en-US" sz="2200" dirty="0" smtClean="0">
                <a:solidFill>
                  <a:srgbClr val="00B0F0"/>
                </a:solidFill>
              </a:rPr>
              <a:t>High Growth</a:t>
            </a:r>
            <a:r>
              <a:rPr lang="en-US" altLang="en-US" sz="2200" dirty="0" smtClean="0"/>
              <a:t>: growth above the 65</a:t>
            </a:r>
            <a:r>
              <a:rPr lang="en-US" altLang="en-US" sz="2200" baseline="30000" dirty="0" smtClean="0"/>
              <a:t>th</a:t>
            </a:r>
            <a:r>
              <a:rPr lang="en-US" altLang="en-US" sz="2200" dirty="0" smtClean="0"/>
              <a:t> percentile.</a:t>
            </a:r>
          </a:p>
          <a:p>
            <a:r>
              <a:rPr lang="en-US" altLang="en-US" sz="2600" dirty="0" smtClean="0"/>
              <a:t>At this point we have not had the chance to produce individual student growth reports, but if we did …</a:t>
            </a:r>
          </a:p>
        </p:txBody>
      </p:sp>
      <p:sp>
        <p:nvSpPr>
          <p:cNvPr id="1331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89C4DA2A-2F92-4141-8A92-48F60506A287}" type="slidenum">
              <a:rPr lang="en-US" smtClean="0">
                <a:solidFill>
                  <a:schemeClr val="tx2"/>
                </a:solidFill>
              </a:rPr>
              <a:pPr fontAlgn="base">
                <a:spcBef>
                  <a:spcPct val="0"/>
                </a:spcBef>
                <a:spcAft>
                  <a:spcPct val="0"/>
                </a:spcAft>
                <a:defRPr/>
              </a:pPr>
              <a:t>19</a:t>
            </a:fld>
            <a:endParaRPr lang="en-US" smtClean="0">
              <a:solidFill>
                <a:schemeClr val="tx2"/>
              </a:solidFill>
            </a:endParaRPr>
          </a:p>
        </p:txBody>
      </p:sp>
    </p:spTree>
    <p:extLst>
      <p:ext uri="{BB962C8B-B14F-4D97-AF65-F5344CB8AC3E}">
        <p14:creationId xmlns:p14="http://schemas.microsoft.com/office/powerpoint/2010/main" val="2797974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305800" cy="3581400"/>
          </a:xfrm>
        </p:spPr>
        <p:txBody>
          <a:bodyPr>
            <a:normAutofit/>
          </a:bodyPr>
          <a:lstStyle/>
          <a:p>
            <a:pPr algn="ctr" eaLnBrk="1" fontAlgn="auto" hangingPunct="1">
              <a:spcAft>
                <a:spcPts val="0"/>
              </a:spcAft>
              <a:defRPr/>
            </a:pPr>
            <a:r>
              <a:rPr lang="en-US" sz="4800" dirty="0" smtClean="0"/>
              <a:t>Growth </a:t>
            </a:r>
            <a:br>
              <a:rPr lang="en-US" sz="4800" dirty="0" smtClean="0"/>
            </a:br>
            <a:r>
              <a:rPr lang="en-US" sz="4800" dirty="0" smtClean="0"/>
              <a:t>Model </a:t>
            </a:r>
            <a:br>
              <a:rPr lang="en-US" sz="4800" dirty="0" smtClean="0"/>
            </a:br>
            <a:r>
              <a:rPr lang="en-US" sz="4800" dirty="0" smtClean="0"/>
              <a:t>Overview</a:t>
            </a:r>
            <a:endParaRPr sz="4800" dirty="0"/>
          </a:p>
        </p:txBody>
      </p:sp>
    </p:spTree>
    <p:extLst>
      <p:ext uri="{BB962C8B-B14F-4D97-AF65-F5344CB8AC3E}">
        <p14:creationId xmlns:p14="http://schemas.microsoft.com/office/powerpoint/2010/main" val="1530745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lang="en-US" dirty="0" smtClean="0"/>
              <a:t>Student Growth Report (forthcoming)</a:t>
            </a:r>
            <a:endParaRPr dirty="0"/>
          </a:p>
        </p:txBody>
      </p:sp>
      <p:sp>
        <p:nvSpPr>
          <p:cNvPr id="11266" name="Content Placeholder 1"/>
          <p:cNvSpPr>
            <a:spLocks noGrp="1"/>
          </p:cNvSpPr>
          <p:nvPr>
            <p:ph idx="1"/>
          </p:nvPr>
        </p:nvSpPr>
        <p:spPr>
          <a:xfrm>
            <a:off x="457200" y="1524000"/>
            <a:ext cx="8229600" cy="5181600"/>
          </a:xfrm>
        </p:spPr>
        <p:txBody>
          <a:bodyPr>
            <a:normAutofit/>
          </a:bodyPr>
          <a:lstStyle/>
          <a:p>
            <a:r>
              <a:rPr lang="en-US" altLang="en-US" dirty="0" smtClean="0"/>
              <a:t>This is a sample that would show (in graphic format) the data you have access to today.  </a:t>
            </a:r>
          </a:p>
          <a:p>
            <a:pPr lvl="1" eaLnBrk="1" hangingPunct="1"/>
            <a:r>
              <a:rPr lang="en-US" altLang="en-US" sz="2200" dirty="0" smtClean="0">
                <a:solidFill>
                  <a:srgbClr val="00B050"/>
                </a:solidFill>
              </a:rPr>
              <a:t>Typical Growth</a:t>
            </a:r>
            <a:r>
              <a:rPr lang="en-US" altLang="en-US" sz="2200" dirty="0" smtClean="0"/>
              <a:t>: growth between the 35</a:t>
            </a:r>
            <a:r>
              <a:rPr lang="en-US" altLang="en-US" sz="2200" baseline="30000" dirty="0" smtClean="0"/>
              <a:t>th</a:t>
            </a:r>
            <a:r>
              <a:rPr lang="en-US" altLang="en-US" sz="2200" dirty="0" smtClean="0"/>
              <a:t> and 65</a:t>
            </a:r>
            <a:r>
              <a:rPr lang="en-US" altLang="en-US" sz="2200" baseline="30000" dirty="0" smtClean="0"/>
              <a:t>th</a:t>
            </a:r>
            <a:r>
              <a:rPr lang="en-US" altLang="en-US" sz="2200" dirty="0" smtClean="0"/>
              <a:t> percentile.</a:t>
            </a:r>
          </a:p>
          <a:p>
            <a:pPr lvl="1" eaLnBrk="1" hangingPunct="1"/>
            <a:r>
              <a:rPr lang="en-US" altLang="en-US" sz="2200" dirty="0" smtClean="0">
                <a:solidFill>
                  <a:srgbClr val="00B0F0"/>
                </a:solidFill>
              </a:rPr>
              <a:t>High Growth</a:t>
            </a:r>
            <a:r>
              <a:rPr lang="en-US" altLang="en-US" sz="2200" dirty="0" smtClean="0"/>
              <a:t>: growth above the 65</a:t>
            </a:r>
            <a:r>
              <a:rPr lang="en-US" altLang="en-US" sz="2200" baseline="30000" dirty="0" smtClean="0"/>
              <a:t>th</a:t>
            </a:r>
            <a:r>
              <a:rPr lang="en-US" altLang="en-US" sz="2200" dirty="0" smtClean="0"/>
              <a:t> percentile.</a:t>
            </a:r>
          </a:p>
          <a:p>
            <a:r>
              <a:rPr lang="en-US" altLang="en-US" sz="2600" dirty="0" smtClean="0"/>
              <a:t>At this point we have not had the chance to produce individual student growth reports, but if we did …</a:t>
            </a:r>
          </a:p>
        </p:txBody>
      </p:sp>
      <p:sp>
        <p:nvSpPr>
          <p:cNvPr id="1331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89C4DA2A-2F92-4141-8A92-48F60506A287}" type="slidenum">
              <a:rPr lang="en-US" smtClean="0">
                <a:solidFill>
                  <a:schemeClr val="tx2"/>
                </a:solidFill>
              </a:rPr>
              <a:pPr fontAlgn="base">
                <a:spcBef>
                  <a:spcPct val="0"/>
                </a:spcBef>
                <a:spcAft>
                  <a:spcPct val="0"/>
                </a:spcAft>
                <a:defRPr/>
              </a:pPr>
              <a:t>20</a:t>
            </a:fld>
            <a:endParaRPr lang="en-US" smtClean="0">
              <a:solidFill>
                <a:schemeClr val="tx2"/>
              </a:solidFill>
            </a:endParaRPr>
          </a:p>
        </p:txBody>
      </p:sp>
      <p:pic>
        <p:nvPicPr>
          <p:cNvPr id="5" name="Picture 5"/>
          <p:cNvPicPr>
            <a:picLocks noChangeAspect="1" noChangeArrowheads="1"/>
          </p:cNvPicPr>
          <p:nvPr/>
        </p:nvPicPr>
        <p:blipFill>
          <a:blip r:embed="rId3" cstate="print"/>
          <a:srcRect/>
          <a:stretch>
            <a:fillRect/>
          </a:stretch>
        </p:blipFill>
        <p:spPr bwMode="auto">
          <a:xfrm>
            <a:off x="445265" y="2362200"/>
            <a:ext cx="8226425" cy="4495800"/>
          </a:xfrm>
          <a:prstGeom prst="rect">
            <a:avLst/>
          </a:prstGeom>
          <a:noFill/>
          <a:ln w="9525">
            <a:noFill/>
            <a:miter lim="800000"/>
            <a:headEnd/>
            <a:tailEnd/>
          </a:ln>
        </p:spPr>
      </p:pic>
    </p:spTree>
    <p:extLst>
      <p:ext uri="{BB962C8B-B14F-4D97-AF65-F5344CB8AC3E}">
        <p14:creationId xmlns:p14="http://schemas.microsoft.com/office/powerpoint/2010/main" val="294987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lang="en-US" dirty="0" smtClean="0"/>
              <a:t>Growth Goals</a:t>
            </a:r>
            <a:endParaRPr dirty="0"/>
          </a:p>
        </p:txBody>
      </p:sp>
      <p:sp>
        <p:nvSpPr>
          <p:cNvPr id="11266" name="Content Placeholder 1"/>
          <p:cNvSpPr>
            <a:spLocks noGrp="1"/>
          </p:cNvSpPr>
          <p:nvPr>
            <p:ph idx="1"/>
          </p:nvPr>
        </p:nvSpPr>
        <p:spPr>
          <a:xfrm>
            <a:off x="457200" y="1524000"/>
            <a:ext cx="8229600" cy="5181600"/>
          </a:xfrm>
        </p:spPr>
        <p:txBody>
          <a:bodyPr>
            <a:normAutofit lnSpcReduction="10000"/>
          </a:bodyPr>
          <a:lstStyle/>
          <a:p>
            <a:r>
              <a:rPr lang="en-US" altLang="en-US" dirty="0" smtClean="0"/>
              <a:t>A thorough discussion of individual growth goals should take into account:</a:t>
            </a:r>
          </a:p>
          <a:p>
            <a:pPr lvl="1"/>
            <a:r>
              <a:rPr lang="en-US" altLang="en-US" sz="2200" dirty="0" smtClean="0"/>
              <a:t>The growth target (i.e., target for proficiency in three years)</a:t>
            </a:r>
          </a:p>
          <a:p>
            <a:pPr lvl="1"/>
            <a:r>
              <a:rPr lang="en-US" altLang="en-US" sz="2200" dirty="0" smtClean="0"/>
              <a:t>The </a:t>
            </a:r>
            <a:r>
              <a:rPr lang="en-US" altLang="en-US" sz="2200" dirty="0" smtClean="0">
                <a:solidFill>
                  <a:srgbClr val="FFFF00"/>
                </a:solidFill>
              </a:rPr>
              <a:t>Low</a:t>
            </a:r>
            <a:r>
              <a:rPr lang="en-US" altLang="en-US" sz="2200" dirty="0" smtClean="0"/>
              <a:t>, </a:t>
            </a:r>
            <a:r>
              <a:rPr lang="en-US" altLang="en-US" sz="2200" dirty="0" smtClean="0">
                <a:solidFill>
                  <a:srgbClr val="00B050"/>
                </a:solidFill>
              </a:rPr>
              <a:t>Typical</a:t>
            </a:r>
            <a:r>
              <a:rPr lang="en-US" altLang="en-US" sz="2200" dirty="0" smtClean="0"/>
              <a:t>, and </a:t>
            </a:r>
            <a:r>
              <a:rPr lang="en-US" altLang="en-US" sz="2200" dirty="0" smtClean="0">
                <a:solidFill>
                  <a:srgbClr val="00B0F0"/>
                </a:solidFill>
              </a:rPr>
              <a:t>High</a:t>
            </a:r>
            <a:r>
              <a:rPr lang="en-US" altLang="en-US" sz="2200" dirty="0" smtClean="0"/>
              <a:t> growth ranges.</a:t>
            </a:r>
          </a:p>
          <a:p>
            <a:r>
              <a:rPr lang="en-US" altLang="en-US" sz="2600" dirty="0" smtClean="0"/>
              <a:t>Remember that student growth occurs in a range and that, by definition:</a:t>
            </a:r>
          </a:p>
          <a:p>
            <a:pPr lvl="1"/>
            <a:r>
              <a:rPr lang="en-US" altLang="en-US" sz="2200" dirty="0" smtClean="0"/>
              <a:t>about one third of students are likely to show </a:t>
            </a:r>
            <a:r>
              <a:rPr lang="en-US" altLang="en-US" sz="2200" dirty="0" smtClean="0">
                <a:solidFill>
                  <a:srgbClr val="FFFF00"/>
                </a:solidFill>
              </a:rPr>
              <a:t>low</a:t>
            </a:r>
            <a:r>
              <a:rPr lang="en-US" altLang="en-US" sz="2200" dirty="0" smtClean="0"/>
              <a:t> growth;</a:t>
            </a:r>
          </a:p>
          <a:p>
            <a:pPr lvl="1"/>
            <a:r>
              <a:rPr lang="en-US" altLang="en-US" sz="2200" dirty="0" smtClean="0"/>
              <a:t>about one third of students are likely to show </a:t>
            </a:r>
            <a:r>
              <a:rPr lang="en-US" altLang="en-US" sz="2200" dirty="0" smtClean="0">
                <a:solidFill>
                  <a:srgbClr val="92D050"/>
                </a:solidFill>
              </a:rPr>
              <a:t>typical</a:t>
            </a:r>
            <a:r>
              <a:rPr lang="en-US" altLang="en-US" sz="2200" dirty="0" smtClean="0"/>
              <a:t> growth; and</a:t>
            </a:r>
          </a:p>
          <a:p>
            <a:pPr lvl="1"/>
            <a:r>
              <a:rPr lang="en-US" altLang="en-US" sz="2200" dirty="0" smtClean="0"/>
              <a:t>about one third of students are likely to show </a:t>
            </a:r>
            <a:r>
              <a:rPr lang="en-US" altLang="en-US" sz="2200" dirty="0" smtClean="0">
                <a:solidFill>
                  <a:srgbClr val="00B0F0"/>
                </a:solidFill>
              </a:rPr>
              <a:t>high</a:t>
            </a:r>
            <a:r>
              <a:rPr lang="en-US" altLang="en-US" sz="2200" dirty="0" smtClean="0"/>
              <a:t> growth.</a:t>
            </a:r>
          </a:p>
          <a:p>
            <a:r>
              <a:rPr lang="en-US" altLang="en-US" sz="2600" dirty="0" smtClean="0"/>
              <a:t>For students well above standard the “target” represents fairly low growth.</a:t>
            </a:r>
          </a:p>
          <a:p>
            <a:r>
              <a:rPr lang="en-US" altLang="en-US" sz="2600" dirty="0" smtClean="0"/>
              <a:t>For students well below standard the “target” represents high growth.</a:t>
            </a:r>
          </a:p>
        </p:txBody>
      </p:sp>
      <p:sp>
        <p:nvSpPr>
          <p:cNvPr id="1331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89C4DA2A-2F92-4141-8A92-48F60506A287}" type="slidenum">
              <a:rPr lang="en-US" smtClean="0">
                <a:solidFill>
                  <a:schemeClr val="tx2"/>
                </a:solidFill>
              </a:rPr>
              <a:pPr fontAlgn="base">
                <a:spcBef>
                  <a:spcPct val="0"/>
                </a:spcBef>
                <a:spcAft>
                  <a:spcPct val="0"/>
                </a:spcAft>
                <a:defRPr/>
              </a:pPr>
              <a:t>21</a:t>
            </a:fld>
            <a:endParaRPr lang="en-US" smtClean="0">
              <a:solidFill>
                <a:schemeClr val="tx2"/>
              </a:solidFill>
            </a:endParaRPr>
          </a:p>
        </p:txBody>
      </p:sp>
    </p:spTree>
    <p:extLst>
      <p:ext uri="{BB962C8B-B14F-4D97-AF65-F5344CB8AC3E}">
        <p14:creationId xmlns:p14="http://schemas.microsoft.com/office/powerpoint/2010/main" val="2526428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lang="en-US" dirty="0" smtClean="0"/>
              <a:t>Growth Goals, continued</a:t>
            </a:r>
            <a:endParaRPr dirty="0"/>
          </a:p>
        </p:txBody>
      </p:sp>
      <p:sp>
        <p:nvSpPr>
          <p:cNvPr id="19458" name="Content Placeholder 1"/>
          <p:cNvSpPr>
            <a:spLocks noGrp="1"/>
          </p:cNvSpPr>
          <p:nvPr>
            <p:ph idx="1"/>
          </p:nvPr>
        </p:nvSpPr>
        <p:spPr>
          <a:xfrm>
            <a:off x="457200" y="1676400"/>
            <a:ext cx="8229600" cy="4800600"/>
          </a:xfrm>
        </p:spPr>
        <p:txBody>
          <a:bodyPr>
            <a:normAutofit/>
          </a:bodyPr>
          <a:lstStyle/>
          <a:p>
            <a:pPr eaLnBrk="1" hangingPunct="1">
              <a:spcAft>
                <a:spcPts val="1200"/>
              </a:spcAft>
            </a:pPr>
            <a:r>
              <a:rPr lang="en-US" altLang="en-US" sz="2800" dirty="0" smtClean="0"/>
              <a:t>Even though average growth does differ slightly by subgroup, the ranges for low, typical, and high growth are still reasonable, regardless of subgroup.</a:t>
            </a:r>
          </a:p>
          <a:p>
            <a:pPr eaLnBrk="1" hangingPunct="1">
              <a:spcAft>
                <a:spcPts val="1200"/>
              </a:spcAft>
            </a:pPr>
            <a:r>
              <a:rPr lang="en-US" altLang="en-US" sz="2800" dirty="0" smtClean="0"/>
              <a:t>However, the fact that the English Learner (EL) and Students with Disabilities (SWD) subgroups have lower growth shows that the Oregon Growth Model is not a true value-added model.</a:t>
            </a:r>
          </a:p>
          <a:p>
            <a:pPr lvl="1">
              <a:spcAft>
                <a:spcPts val="1200"/>
              </a:spcAft>
            </a:pPr>
            <a:r>
              <a:rPr lang="en-US" altLang="en-US" sz="2400" dirty="0" smtClean="0"/>
              <a:t>Teachers with high percentages of EL or SWD students might want to take this into account when setting growth goals using this growth model.</a:t>
            </a:r>
          </a:p>
          <a:p>
            <a:pPr eaLnBrk="1" hangingPunct="1">
              <a:spcAft>
                <a:spcPts val="1200"/>
              </a:spcAft>
            </a:pPr>
            <a:endParaRPr lang="en-US" altLang="en-US" sz="2800" dirty="0" smtClean="0"/>
          </a:p>
        </p:txBody>
      </p:sp>
      <p:sp>
        <p:nvSpPr>
          <p:cNvPr id="21508"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A03244F9-F5F7-4012-B3BC-B4FABF203316}" type="slidenum">
              <a:rPr lang="en-US" smtClean="0">
                <a:solidFill>
                  <a:schemeClr val="tx2"/>
                </a:solidFill>
              </a:rPr>
              <a:pPr fontAlgn="base">
                <a:spcBef>
                  <a:spcPct val="0"/>
                </a:spcBef>
                <a:spcAft>
                  <a:spcPct val="0"/>
                </a:spcAft>
                <a:defRPr/>
              </a:pPr>
              <a:t>22</a:t>
            </a:fld>
            <a:endParaRPr lang="en-US" smtClean="0">
              <a:solidFill>
                <a:schemeClr val="tx2"/>
              </a:solidFill>
            </a:endParaRPr>
          </a:p>
        </p:txBody>
      </p:sp>
    </p:spTree>
    <p:extLst>
      <p:ext uri="{BB962C8B-B14F-4D97-AF65-F5344CB8AC3E}">
        <p14:creationId xmlns:p14="http://schemas.microsoft.com/office/powerpoint/2010/main" val="2124999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smtClean="0"/>
              <a:t>Review of Data File</a:t>
            </a:r>
            <a:endParaRPr/>
          </a:p>
        </p:txBody>
      </p:sp>
      <p:sp>
        <p:nvSpPr>
          <p:cNvPr id="19458" name="Content Placeholder 1"/>
          <p:cNvSpPr>
            <a:spLocks noGrp="1"/>
          </p:cNvSpPr>
          <p:nvPr>
            <p:ph idx="1"/>
          </p:nvPr>
        </p:nvSpPr>
        <p:spPr>
          <a:xfrm>
            <a:off x="457200" y="1676400"/>
            <a:ext cx="8229600" cy="4800600"/>
          </a:xfrm>
        </p:spPr>
        <p:txBody>
          <a:bodyPr>
            <a:normAutofit fontScale="92500" lnSpcReduction="10000"/>
          </a:bodyPr>
          <a:lstStyle/>
          <a:p>
            <a:pPr eaLnBrk="1" hangingPunct="1">
              <a:spcAft>
                <a:spcPts val="1200"/>
              </a:spcAft>
            </a:pPr>
            <a:r>
              <a:rPr lang="en-US" altLang="en-US" sz="2800" dirty="0" smtClean="0"/>
              <a:t>Includes all students enrolled in grades 3 to 8 on May 1, 2013.</a:t>
            </a:r>
          </a:p>
          <a:p>
            <a:pPr eaLnBrk="1" hangingPunct="1">
              <a:spcAft>
                <a:spcPts val="1200"/>
              </a:spcAft>
            </a:pPr>
            <a:r>
              <a:rPr lang="en-US" altLang="en-US" sz="2800" dirty="0" smtClean="0"/>
              <a:t>Includes resident school and district from May 1.</a:t>
            </a:r>
          </a:p>
          <a:p>
            <a:pPr eaLnBrk="1" hangingPunct="1">
              <a:spcAft>
                <a:spcPts val="1200"/>
              </a:spcAft>
            </a:pPr>
            <a:r>
              <a:rPr lang="en-US" altLang="en-US" sz="2800" dirty="0" smtClean="0"/>
              <a:t>Includes resident and attending school and district from SSID (as of October 23).</a:t>
            </a:r>
          </a:p>
          <a:p>
            <a:pPr eaLnBrk="1" hangingPunct="1">
              <a:spcAft>
                <a:spcPts val="1200"/>
              </a:spcAft>
            </a:pPr>
            <a:r>
              <a:rPr lang="en-US" altLang="en-US" sz="2800" dirty="0" smtClean="0"/>
              <a:t>Extended assessment are not included.  Students taking extended assessments will not have any growth or target data.</a:t>
            </a:r>
          </a:p>
          <a:p>
            <a:pPr>
              <a:spcAft>
                <a:spcPts val="1200"/>
              </a:spcAft>
            </a:pPr>
            <a:r>
              <a:rPr lang="en-US" altLang="en-US" sz="2800" dirty="0" smtClean="0"/>
              <a:t>A simplified table of growth targets is </a:t>
            </a:r>
            <a:r>
              <a:rPr lang="en-US" altLang="en-US" sz="2800" dirty="0"/>
              <a:t>also available at: </a:t>
            </a:r>
            <a:r>
              <a:rPr lang="en-US" altLang="en-US" sz="2800" dirty="0">
                <a:hlinkClick r:id="rId3"/>
              </a:rPr>
              <a:t>http://www.ode.state.or.us/search/page/?</a:t>
            </a:r>
            <a:r>
              <a:rPr lang="en-US" altLang="en-US" sz="2800" dirty="0" smtClean="0">
                <a:hlinkClick r:id="rId3"/>
              </a:rPr>
              <a:t>id=3797</a:t>
            </a:r>
            <a:endParaRPr lang="en-US" altLang="en-US" sz="2800" dirty="0" smtClean="0"/>
          </a:p>
        </p:txBody>
      </p:sp>
      <p:sp>
        <p:nvSpPr>
          <p:cNvPr id="21508"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A03244F9-F5F7-4012-B3BC-B4FABF203316}" type="slidenum">
              <a:rPr lang="en-US" smtClean="0">
                <a:solidFill>
                  <a:schemeClr val="tx2"/>
                </a:solidFill>
              </a:rPr>
              <a:pPr fontAlgn="base">
                <a:spcBef>
                  <a:spcPct val="0"/>
                </a:spcBef>
                <a:spcAft>
                  <a:spcPct val="0"/>
                </a:spcAft>
                <a:defRPr/>
              </a:pPr>
              <a:t>23</a:t>
            </a:fld>
            <a:endParaRPr lang="en-US" smtClean="0">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lang="en-US" dirty="0" smtClean="0"/>
              <a:t>How to get your data</a:t>
            </a:r>
            <a:endParaRPr dirty="0"/>
          </a:p>
        </p:txBody>
      </p:sp>
      <p:sp>
        <p:nvSpPr>
          <p:cNvPr id="19458" name="Content Placeholder 1"/>
          <p:cNvSpPr>
            <a:spLocks noGrp="1"/>
          </p:cNvSpPr>
          <p:nvPr>
            <p:ph idx="1"/>
          </p:nvPr>
        </p:nvSpPr>
        <p:spPr>
          <a:xfrm>
            <a:off x="457200" y="1676400"/>
            <a:ext cx="8229600" cy="4800600"/>
          </a:xfrm>
        </p:spPr>
        <p:txBody>
          <a:bodyPr>
            <a:normAutofit lnSpcReduction="10000"/>
          </a:bodyPr>
          <a:lstStyle/>
          <a:p>
            <a:pPr>
              <a:spcAft>
                <a:spcPts val="1200"/>
              </a:spcAft>
            </a:pPr>
            <a:r>
              <a:rPr lang="en-US" altLang="en-US" sz="2800" dirty="0" smtClean="0"/>
              <a:t>Contact your ESD Partners</a:t>
            </a:r>
            <a:r>
              <a:rPr lang="en-US" altLang="en-US" sz="2800" dirty="0"/>
              <a:t>: </a:t>
            </a:r>
            <a:r>
              <a:rPr lang="en-US" altLang="en-US" sz="2800" dirty="0">
                <a:hlinkClick r:id="rId3"/>
              </a:rPr>
              <a:t>http://</a:t>
            </a:r>
            <a:r>
              <a:rPr lang="en-US" altLang="en-US" sz="2800" dirty="0" smtClean="0">
                <a:hlinkClick r:id="rId3"/>
              </a:rPr>
              <a:t>www.ode.state.or.us/wma/teachlearn/testing/oaks/esdpartners1314.pdf</a:t>
            </a:r>
            <a:endParaRPr lang="en-US" altLang="en-US" sz="2800" dirty="0" smtClean="0"/>
          </a:p>
          <a:p>
            <a:pPr eaLnBrk="1" hangingPunct="1">
              <a:spcAft>
                <a:spcPts val="1200"/>
              </a:spcAft>
            </a:pPr>
            <a:r>
              <a:rPr lang="en-US" altLang="en-US" sz="2800" dirty="0" smtClean="0"/>
              <a:t>Individual school requests are discouraged, it creates a huge workload issue.</a:t>
            </a:r>
          </a:p>
          <a:p>
            <a:pPr>
              <a:spcAft>
                <a:spcPts val="1200"/>
              </a:spcAft>
            </a:pPr>
            <a:r>
              <a:rPr lang="en-US" altLang="en-US" sz="2800" dirty="0" smtClean="0"/>
              <a:t>Instead, </a:t>
            </a:r>
            <a:r>
              <a:rPr lang="en-US" altLang="en-US" sz="2800" dirty="0"/>
              <a:t>District </a:t>
            </a:r>
            <a:r>
              <a:rPr lang="en-US" altLang="en-US" sz="2800" dirty="0" smtClean="0"/>
              <a:t>Test Coordinators </a:t>
            </a:r>
            <a:r>
              <a:rPr lang="en-US" altLang="en-US" sz="2800" dirty="0"/>
              <a:t>should contact the ESD Partners to request data</a:t>
            </a:r>
            <a:r>
              <a:rPr lang="en-US" altLang="en-US" sz="2800" dirty="0" smtClean="0"/>
              <a:t>.</a:t>
            </a:r>
          </a:p>
          <a:p>
            <a:pPr>
              <a:spcAft>
                <a:spcPts val="1200"/>
              </a:spcAft>
            </a:pPr>
            <a:r>
              <a:rPr lang="en-US" altLang="en-US" sz="2800" dirty="0" smtClean="0"/>
              <a:t>DTCs can then send the data to internal district staff.</a:t>
            </a:r>
          </a:p>
          <a:p>
            <a:pPr>
              <a:spcAft>
                <a:spcPts val="1200"/>
              </a:spcAft>
            </a:pPr>
            <a:r>
              <a:rPr lang="en-US" altLang="en-US" sz="2800" dirty="0" smtClean="0"/>
              <a:t>Remember: these files contain FERPA protected data!</a:t>
            </a:r>
            <a:endParaRPr lang="en-US" altLang="en-US" sz="2800" dirty="0"/>
          </a:p>
          <a:p>
            <a:pPr eaLnBrk="1" hangingPunct="1">
              <a:spcAft>
                <a:spcPts val="1200"/>
              </a:spcAft>
            </a:pPr>
            <a:endParaRPr lang="en-US" altLang="en-US" sz="2800" dirty="0" smtClean="0"/>
          </a:p>
        </p:txBody>
      </p:sp>
      <p:sp>
        <p:nvSpPr>
          <p:cNvPr id="21508"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A03244F9-F5F7-4012-B3BC-B4FABF203316}" type="slidenum">
              <a:rPr lang="en-US" smtClean="0">
                <a:solidFill>
                  <a:schemeClr val="tx2"/>
                </a:solidFill>
              </a:rPr>
              <a:pPr fontAlgn="base">
                <a:spcBef>
                  <a:spcPct val="0"/>
                </a:spcBef>
                <a:spcAft>
                  <a:spcPct val="0"/>
                </a:spcAft>
                <a:defRPr/>
              </a:pPr>
              <a:t>24</a:t>
            </a:fld>
            <a:endParaRPr lang="en-US" smtClean="0">
              <a:solidFill>
                <a:schemeClr val="tx2"/>
              </a:solidFill>
            </a:endParaRPr>
          </a:p>
        </p:txBody>
      </p:sp>
    </p:spTree>
    <p:extLst>
      <p:ext uri="{BB962C8B-B14F-4D97-AF65-F5344CB8AC3E}">
        <p14:creationId xmlns:p14="http://schemas.microsoft.com/office/powerpoint/2010/main" val="1105753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fontAlgn="auto" hangingPunct="1">
              <a:spcAft>
                <a:spcPts val="0"/>
              </a:spcAft>
              <a:defRPr/>
            </a:pPr>
            <a:r>
              <a:rPr dirty="0" smtClean="0"/>
              <a:t>Contact Information and Links</a:t>
            </a:r>
            <a:endParaRPr dirty="0"/>
          </a:p>
        </p:txBody>
      </p:sp>
      <p:sp>
        <p:nvSpPr>
          <p:cNvPr id="2" name="Content Placeholder 1"/>
          <p:cNvSpPr>
            <a:spLocks noGrp="1"/>
          </p:cNvSpPr>
          <p:nvPr>
            <p:ph idx="1"/>
          </p:nvPr>
        </p:nvSpPr>
        <p:spPr>
          <a:xfrm>
            <a:off x="457200" y="1600200"/>
            <a:ext cx="8229600" cy="4876800"/>
          </a:xfrm>
        </p:spPr>
        <p:txBody>
          <a:bodyPr>
            <a:normAutofit/>
          </a:bodyPr>
          <a:lstStyle/>
          <a:p>
            <a:pPr>
              <a:buFont typeface="Wingdings 2"/>
              <a:buChar char=""/>
              <a:defRPr/>
            </a:pPr>
            <a:r>
              <a:rPr lang="en-US" dirty="0" smtClean="0"/>
              <a:t>Main report card page:  </a:t>
            </a:r>
            <a:r>
              <a:rPr lang="en-US" dirty="0">
                <a:hlinkClick r:id="rId3"/>
              </a:rPr>
              <a:t>http://www.ode.state.or.us/search/page/?</a:t>
            </a:r>
            <a:r>
              <a:rPr lang="en-US" dirty="0" smtClean="0">
                <a:hlinkClick r:id="rId3"/>
              </a:rPr>
              <a:t>id=1786</a:t>
            </a:r>
            <a:endParaRPr lang="en-US" dirty="0" smtClean="0"/>
          </a:p>
          <a:p>
            <a:pPr>
              <a:buFont typeface="Wingdings 2"/>
              <a:buChar char=""/>
              <a:defRPr/>
            </a:pPr>
            <a:r>
              <a:rPr lang="en-US" dirty="0" smtClean="0"/>
              <a:t>Details on priority, focus, and model schools: </a:t>
            </a:r>
            <a:r>
              <a:rPr lang="en-US" dirty="0">
                <a:hlinkClick r:id="rId4"/>
              </a:rPr>
              <a:t>http://www.ode.state.or.us/search/page/?</a:t>
            </a:r>
            <a:r>
              <a:rPr lang="en-US" dirty="0" smtClean="0">
                <a:hlinkClick r:id="rId4"/>
              </a:rPr>
              <a:t>id=3742</a:t>
            </a:r>
            <a:endParaRPr lang="en-US" dirty="0" smtClean="0"/>
          </a:p>
          <a:p>
            <a:pPr>
              <a:buFont typeface="Wingdings 2"/>
              <a:buChar char=""/>
              <a:defRPr/>
            </a:pPr>
            <a:r>
              <a:rPr lang="en-US" dirty="0" smtClean="0"/>
              <a:t>Report Cards and Report Card ratings details</a:t>
            </a:r>
            <a:r>
              <a:rPr lang="en-US" dirty="0"/>
              <a:t>: </a:t>
            </a:r>
            <a:r>
              <a:rPr lang="en-US" dirty="0">
                <a:hlinkClick r:id="rId5"/>
              </a:rPr>
              <a:t>http://</a:t>
            </a:r>
            <a:r>
              <a:rPr lang="en-US" dirty="0" smtClean="0">
                <a:hlinkClick r:id="rId5"/>
              </a:rPr>
              <a:t>www.ode.state.or.us/data/reportcard/reports.aspx</a:t>
            </a:r>
            <a:endParaRPr lang="en-US" dirty="0" smtClean="0"/>
          </a:p>
          <a:p>
            <a:pPr>
              <a:buFont typeface="Wingdings 2"/>
              <a:buChar char=""/>
              <a:defRPr/>
            </a:pPr>
            <a:r>
              <a:rPr lang="en-US" dirty="0" smtClean="0"/>
              <a:t>Repot Card resources</a:t>
            </a:r>
            <a:r>
              <a:rPr lang="en-US" dirty="0"/>
              <a:t>: </a:t>
            </a:r>
            <a:r>
              <a:rPr lang="en-US" dirty="0">
                <a:hlinkClick r:id="rId6"/>
              </a:rPr>
              <a:t>http://www.ode.state.or.us/search/page/?</a:t>
            </a:r>
            <a:r>
              <a:rPr lang="en-US" dirty="0" smtClean="0">
                <a:hlinkClick r:id="rId6"/>
              </a:rPr>
              <a:t>id=3881</a:t>
            </a:r>
            <a:endParaRPr lang="en-US" dirty="0" smtClean="0"/>
          </a:p>
          <a:p>
            <a:pPr>
              <a:buFont typeface="Wingdings 2"/>
              <a:buChar char=""/>
              <a:defRPr/>
            </a:pPr>
            <a:r>
              <a:rPr lang="en-US" dirty="0" smtClean="0"/>
              <a:t>Contacts:</a:t>
            </a:r>
          </a:p>
          <a:p>
            <a:pPr marL="365760">
              <a:buClr>
                <a:schemeClr val="accent2">
                  <a:shade val="75000"/>
                </a:schemeClr>
              </a:buClr>
              <a:buFont typeface="Wingdings 2"/>
              <a:buChar char=""/>
              <a:defRPr/>
            </a:pPr>
            <a:r>
              <a:rPr lang="en-US" dirty="0" smtClean="0"/>
              <a:t>Jon Wiens: email: </a:t>
            </a:r>
            <a:r>
              <a:rPr lang="en-US" dirty="0" smtClean="0">
                <a:hlinkClick r:id="rId7"/>
              </a:rPr>
              <a:t>jon.wiens@state.or.us</a:t>
            </a:r>
            <a:r>
              <a:rPr lang="en-US" dirty="0" smtClean="0"/>
              <a:t> phone: 503-947-5764</a:t>
            </a:r>
          </a:p>
          <a:p>
            <a:pPr marL="365760">
              <a:buClr>
                <a:schemeClr val="accent2">
                  <a:shade val="75000"/>
                </a:schemeClr>
              </a:buClr>
              <a:buFont typeface="Wingdings 2"/>
              <a:buChar char=""/>
              <a:defRPr/>
            </a:pPr>
            <a:r>
              <a:rPr lang="en-US" dirty="0" smtClean="0"/>
              <a:t>Josh Rew: email </a:t>
            </a:r>
            <a:r>
              <a:rPr lang="en-US" dirty="0" smtClean="0">
                <a:hlinkClick r:id="rId8"/>
              </a:rPr>
              <a:t>josh.rew@state.or.us</a:t>
            </a:r>
            <a:r>
              <a:rPr lang="en-US" dirty="0" smtClean="0"/>
              <a:t> phone: 503-947-5845</a:t>
            </a:r>
          </a:p>
          <a:p>
            <a:pPr marL="274320" indent="-274320" eaLnBrk="1" fontAlgn="auto" hangingPunct="1">
              <a:spcAft>
                <a:spcPts val="0"/>
              </a:spcAft>
              <a:buFont typeface="Wingdings 2"/>
              <a:buChar char=""/>
              <a:defRPr/>
            </a:pPr>
            <a:endParaRPr lang="en-US" dirty="0"/>
          </a:p>
        </p:txBody>
      </p:sp>
      <p:sp>
        <p:nvSpPr>
          <p:cNvPr id="2253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25FEE0D3-7B1B-406B-96A3-7EFFE27DF561}" type="slidenum">
              <a:rPr lang="en-US" smtClean="0">
                <a:solidFill>
                  <a:schemeClr val="tx2"/>
                </a:solidFill>
              </a:rPr>
              <a:pPr fontAlgn="base">
                <a:spcBef>
                  <a:spcPct val="0"/>
                </a:spcBef>
                <a:spcAft>
                  <a:spcPct val="0"/>
                </a:spcAft>
                <a:defRPr/>
              </a:pPr>
              <a:t>25</a:t>
            </a:fld>
            <a:endParaRPr lang="en-US" smtClean="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smtClean="0"/>
              <a:t>Oregon’s Growth Model</a:t>
            </a:r>
            <a:endParaRPr/>
          </a:p>
        </p:txBody>
      </p:sp>
      <p:sp>
        <p:nvSpPr>
          <p:cNvPr id="2" name="Content Placeholder 1"/>
          <p:cNvSpPr>
            <a:spLocks noGrp="1"/>
          </p:cNvSpPr>
          <p:nvPr>
            <p:ph idx="1"/>
          </p:nvPr>
        </p:nvSpPr>
        <p:spPr/>
        <p:txBody>
          <a:bodyPr>
            <a:normAutofit fontScale="92500"/>
          </a:bodyPr>
          <a:lstStyle/>
          <a:p>
            <a:pPr marL="274320" indent="-274320" eaLnBrk="1" fontAlgn="auto" hangingPunct="1">
              <a:spcAft>
                <a:spcPts val="1200"/>
              </a:spcAft>
              <a:buFont typeface="Wingdings 2"/>
              <a:buChar char=""/>
              <a:defRPr/>
            </a:pPr>
            <a:r>
              <a:rPr lang="en-US" sz="2400" dirty="0" smtClean="0"/>
              <a:t>Uses the Colorado Growth Model.</a:t>
            </a:r>
          </a:p>
          <a:p>
            <a:pPr marL="274320" indent="-274320" eaLnBrk="1" fontAlgn="auto" hangingPunct="1">
              <a:spcAft>
                <a:spcPts val="1200"/>
              </a:spcAft>
              <a:buFont typeface="Wingdings 2"/>
              <a:buChar char=""/>
              <a:defRPr/>
            </a:pPr>
            <a:r>
              <a:rPr lang="en-US" sz="2400" dirty="0" smtClean="0"/>
              <a:t>Includes  all students having two consecutive years of standard OAKS assessments, regardless of whether or not they are meeting standard.</a:t>
            </a:r>
          </a:p>
          <a:p>
            <a:pPr marL="274320" indent="-274320" eaLnBrk="1" fontAlgn="auto" hangingPunct="1">
              <a:spcAft>
                <a:spcPts val="1200"/>
              </a:spcAft>
              <a:buFont typeface="Wingdings 2"/>
              <a:buChar char=""/>
              <a:defRPr/>
            </a:pPr>
            <a:r>
              <a:rPr lang="en-US" sz="2400" dirty="0" smtClean="0"/>
              <a:t>A student’s growth is compared to the growth of other students in the state having the same prior test scores (“Academic Peers”)</a:t>
            </a:r>
          </a:p>
          <a:p>
            <a:pPr marL="274320" indent="-274320" eaLnBrk="1" fontAlgn="auto" hangingPunct="1">
              <a:spcAft>
                <a:spcPts val="1200"/>
              </a:spcAft>
              <a:buFont typeface="Wingdings 2"/>
              <a:buChar char=""/>
              <a:defRPr/>
            </a:pPr>
            <a:r>
              <a:rPr lang="en-US" sz="2400" dirty="0" smtClean="0"/>
              <a:t>Student Growth </a:t>
            </a:r>
            <a:r>
              <a:rPr lang="en-US" sz="2400" dirty="0"/>
              <a:t>is expressed as a </a:t>
            </a:r>
            <a:r>
              <a:rPr lang="en-US" sz="2400" dirty="0" smtClean="0"/>
              <a:t>percentile. A growth percentile of 75 would mean the students growth was as high or higher than 75 percent of his/her academic peers.</a:t>
            </a:r>
          </a:p>
          <a:p>
            <a:pPr marL="274320" indent="-274320" eaLnBrk="1" fontAlgn="auto" hangingPunct="1">
              <a:spcAft>
                <a:spcPts val="1200"/>
              </a:spcAft>
              <a:buFont typeface="Wingdings 2"/>
              <a:buChar char=""/>
              <a:defRPr/>
            </a:pPr>
            <a:r>
              <a:rPr lang="en-US" sz="2400" dirty="0" smtClean="0"/>
              <a:t>Computes Growth </a:t>
            </a:r>
            <a:r>
              <a:rPr lang="en-US" sz="2400" dirty="0"/>
              <a:t>Targets </a:t>
            </a:r>
            <a:r>
              <a:rPr lang="en-US" sz="2400" dirty="0" smtClean="0"/>
              <a:t>– growth percentiles that put a student on track to be at standard in three years.</a:t>
            </a:r>
            <a:endParaRPr lang="en-US" sz="2400" dirty="0"/>
          </a:p>
          <a:p>
            <a:pPr marL="274320" indent="-274320" eaLnBrk="1" fontAlgn="auto" hangingPunct="1">
              <a:spcAft>
                <a:spcPts val="0"/>
              </a:spcAft>
              <a:buFont typeface="Wingdings 2"/>
              <a:buChar char=""/>
              <a:defRPr/>
            </a:pPr>
            <a:endParaRPr lang="en-US" sz="2800" dirty="0" smtClean="0"/>
          </a:p>
          <a:p>
            <a:pPr marL="0" indent="0" eaLnBrk="1" fontAlgn="auto" hangingPunct="1">
              <a:spcAft>
                <a:spcPts val="0"/>
              </a:spcAft>
              <a:buFont typeface="Wingdings 2"/>
              <a:buNone/>
              <a:defRPr/>
            </a:pPr>
            <a:endParaRPr lang="en-US" sz="2800" dirty="0" smtClean="0"/>
          </a:p>
          <a:p>
            <a:pPr marL="0" indent="0" eaLnBrk="1" fontAlgn="auto" hangingPunct="1">
              <a:spcAft>
                <a:spcPts val="0"/>
              </a:spcAft>
              <a:buFont typeface="Wingdings 2"/>
              <a:buNone/>
              <a:defRPr/>
            </a:pPr>
            <a:endParaRPr lang="en-US" dirty="0"/>
          </a:p>
        </p:txBody>
      </p:sp>
      <p:sp>
        <p:nvSpPr>
          <p:cNvPr id="10244"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69C4D694-344C-4272-8358-2F5986E3A416}" type="slidenum">
              <a:rPr lang="en-US" smtClean="0">
                <a:solidFill>
                  <a:schemeClr val="tx2"/>
                </a:solidFill>
              </a:rPr>
              <a:pPr fontAlgn="base">
                <a:spcBef>
                  <a:spcPct val="0"/>
                </a:spcBef>
                <a:spcAft>
                  <a:spcPct val="0"/>
                </a:spcAft>
                <a:defRPr/>
              </a:pPr>
              <a:t>3</a:t>
            </a:fld>
            <a:endParaRPr lang="en-US" smtClean="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eaLnBrk="1" fontAlgn="auto" hangingPunct="1">
              <a:spcAft>
                <a:spcPts val="0"/>
              </a:spcAft>
              <a:defRPr/>
            </a:pPr>
            <a:r>
              <a:rPr smtClean="0"/>
              <a:t>Growth Model Points to Remember</a:t>
            </a:r>
            <a:endParaRPr/>
          </a:p>
        </p:txBody>
      </p:sp>
      <p:sp>
        <p:nvSpPr>
          <p:cNvPr id="2" name="Content Placeholder 1"/>
          <p:cNvSpPr>
            <a:spLocks noGrp="1"/>
          </p:cNvSpPr>
          <p:nvPr>
            <p:ph idx="1"/>
          </p:nvPr>
        </p:nvSpPr>
        <p:spPr>
          <a:xfrm>
            <a:off x="457200" y="1676400"/>
            <a:ext cx="8229600" cy="4800600"/>
          </a:xfrm>
        </p:spPr>
        <p:txBody>
          <a:bodyPr>
            <a:normAutofit fontScale="92500"/>
          </a:bodyPr>
          <a:lstStyle/>
          <a:p>
            <a:pPr marL="274320" indent="-274320" eaLnBrk="1" fontAlgn="auto" hangingPunct="1">
              <a:spcAft>
                <a:spcPts val="600"/>
              </a:spcAft>
              <a:buFont typeface="Wingdings 2"/>
              <a:buChar char=""/>
              <a:defRPr/>
            </a:pPr>
            <a:r>
              <a:rPr lang="en-US" sz="2600" dirty="0" smtClean="0"/>
              <a:t>Growth is based on comparing a student to his or her Academic Peers, who are students with the similar test score histories.</a:t>
            </a:r>
          </a:p>
          <a:p>
            <a:pPr marL="274320" indent="-274320" eaLnBrk="1" fontAlgn="auto" hangingPunct="1">
              <a:spcAft>
                <a:spcPts val="600"/>
              </a:spcAft>
              <a:buFont typeface="Wingdings 2"/>
              <a:buChar char=""/>
              <a:defRPr/>
            </a:pPr>
            <a:r>
              <a:rPr lang="en-US" sz="2600" dirty="0" smtClean="0"/>
              <a:t>Growth </a:t>
            </a:r>
            <a:r>
              <a:rPr lang="en-US" sz="2600" dirty="0"/>
              <a:t>of low performing students is compared to that of other low performing students in the state.</a:t>
            </a:r>
          </a:p>
          <a:p>
            <a:pPr marL="274320" indent="-274320" eaLnBrk="1" fontAlgn="auto" hangingPunct="1">
              <a:spcAft>
                <a:spcPts val="600"/>
              </a:spcAft>
              <a:buFont typeface="Wingdings 2"/>
              <a:buChar char=""/>
              <a:defRPr/>
            </a:pPr>
            <a:r>
              <a:rPr lang="en-US" sz="2600" dirty="0"/>
              <a:t>Growth of high performing students is compared to that of other high performing students in the </a:t>
            </a:r>
            <a:r>
              <a:rPr lang="en-US" sz="2600" dirty="0" smtClean="0"/>
              <a:t>state.</a:t>
            </a:r>
          </a:p>
          <a:p>
            <a:pPr marL="274320" indent="-274320" eaLnBrk="1" fontAlgn="auto" hangingPunct="1">
              <a:spcAft>
                <a:spcPts val="600"/>
              </a:spcAft>
              <a:buFont typeface="Wingdings 2"/>
              <a:buChar char=""/>
              <a:defRPr/>
            </a:pPr>
            <a:r>
              <a:rPr lang="en-US" sz="2600" dirty="0" smtClean="0"/>
              <a:t>Growth model applies to students in grades 4 to 8, and 11.</a:t>
            </a:r>
          </a:p>
          <a:p>
            <a:pPr marL="274320" indent="-274320" eaLnBrk="1" fontAlgn="auto" hangingPunct="1">
              <a:spcAft>
                <a:spcPts val="600"/>
              </a:spcAft>
              <a:buFont typeface="Wingdings 2"/>
              <a:buChar char=""/>
              <a:defRPr/>
            </a:pPr>
            <a:r>
              <a:rPr lang="en-US" sz="2600" dirty="0" smtClean="0"/>
              <a:t>Uses up to four years of test data for each student.*</a:t>
            </a:r>
          </a:p>
          <a:p>
            <a:pPr marL="640080" lvl="1" indent="-274320" eaLnBrk="1" fontAlgn="auto" hangingPunct="1">
              <a:spcAft>
                <a:spcPts val="0"/>
              </a:spcAft>
              <a:buClr>
                <a:schemeClr val="accent2">
                  <a:shade val="75000"/>
                </a:schemeClr>
              </a:buClr>
              <a:buFont typeface="Wingdings 2"/>
              <a:buChar char=""/>
              <a:defRPr/>
            </a:pPr>
            <a:endParaRPr lang="en-US" dirty="0" smtClean="0">
              <a:solidFill>
                <a:schemeClr val="tx2"/>
              </a:solidFill>
            </a:endParaRPr>
          </a:p>
          <a:p>
            <a:pPr marL="0" indent="0" eaLnBrk="1" fontAlgn="auto" hangingPunct="1">
              <a:spcAft>
                <a:spcPts val="0"/>
              </a:spcAft>
              <a:buNone/>
              <a:defRPr/>
            </a:pPr>
            <a:r>
              <a:rPr lang="en-US" sz="2200" dirty="0" smtClean="0"/>
              <a:t>* - High school students use only the 7</a:t>
            </a:r>
            <a:r>
              <a:rPr lang="en-US" sz="2200" baseline="30000" dirty="0" smtClean="0"/>
              <a:t>th</a:t>
            </a:r>
            <a:r>
              <a:rPr lang="en-US" sz="2200" dirty="0" smtClean="0"/>
              <a:t>, 8</a:t>
            </a:r>
            <a:r>
              <a:rPr lang="en-US" sz="2200" baseline="30000" dirty="0" smtClean="0"/>
              <a:t>th</a:t>
            </a:r>
            <a:r>
              <a:rPr lang="en-US" sz="2200" dirty="0" smtClean="0"/>
              <a:t> and 11</a:t>
            </a:r>
            <a:r>
              <a:rPr lang="en-US" sz="2200" baseline="30000" dirty="0" smtClean="0"/>
              <a:t>th</a:t>
            </a:r>
            <a:r>
              <a:rPr lang="en-US" sz="2200" dirty="0" smtClean="0"/>
              <a:t> grade scores to evaluate growth.</a:t>
            </a:r>
          </a:p>
        </p:txBody>
      </p:sp>
      <p:sp>
        <p:nvSpPr>
          <p:cNvPr id="11268"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DA1EC382-473C-4045-883E-41618EAF3D13}" type="slidenum">
              <a:rPr lang="en-US" smtClean="0">
                <a:solidFill>
                  <a:schemeClr val="tx2"/>
                </a:solidFill>
              </a:rPr>
              <a:pPr fontAlgn="base">
                <a:spcBef>
                  <a:spcPct val="0"/>
                </a:spcBef>
                <a:spcAft>
                  <a:spcPct val="0"/>
                </a:spcAft>
                <a:defRPr/>
              </a:pPr>
              <a:t>4</a:t>
            </a:fld>
            <a:endParaRPr lang="en-US" smtClean="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eaLnBrk="1" fontAlgn="auto" hangingPunct="1">
              <a:spcAft>
                <a:spcPts val="0"/>
              </a:spcAft>
              <a:defRPr/>
            </a:pPr>
            <a:r>
              <a:rPr dirty="0" smtClean="0"/>
              <a:t>Growth and School Accountability</a:t>
            </a:r>
            <a:endParaRPr dirty="0"/>
          </a:p>
        </p:txBody>
      </p:sp>
      <p:sp>
        <p:nvSpPr>
          <p:cNvPr id="10242" name="Content Placeholder 1"/>
          <p:cNvSpPr>
            <a:spLocks noGrp="1"/>
          </p:cNvSpPr>
          <p:nvPr>
            <p:ph idx="1"/>
          </p:nvPr>
        </p:nvSpPr>
        <p:spPr/>
        <p:txBody>
          <a:bodyPr>
            <a:normAutofit/>
          </a:bodyPr>
          <a:lstStyle/>
          <a:p>
            <a:pPr eaLnBrk="1" hangingPunct="1">
              <a:spcAft>
                <a:spcPts val="600"/>
              </a:spcAft>
            </a:pPr>
            <a:r>
              <a:rPr lang="en-US" altLang="en-US" dirty="0" smtClean="0"/>
              <a:t>Schools are given “Levels” in reading and math growth:</a:t>
            </a:r>
          </a:p>
          <a:p>
            <a:pPr lvl="1" eaLnBrk="1" hangingPunct="1">
              <a:spcAft>
                <a:spcPts val="600"/>
              </a:spcAft>
            </a:pPr>
            <a:r>
              <a:rPr lang="en-US" altLang="en-US" sz="2400" dirty="0" smtClean="0">
                <a:solidFill>
                  <a:srgbClr val="00B0F0"/>
                </a:solidFill>
              </a:rPr>
              <a:t>Level 5</a:t>
            </a:r>
            <a:r>
              <a:rPr lang="en-US" altLang="en-US" sz="2400" dirty="0" smtClean="0"/>
              <a:t>: Schools with high growth</a:t>
            </a:r>
          </a:p>
          <a:p>
            <a:pPr lvl="1" eaLnBrk="1" hangingPunct="1">
              <a:spcAft>
                <a:spcPts val="600"/>
              </a:spcAft>
            </a:pPr>
            <a:r>
              <a:rPr lang="en-US" altLang="en-US" sz="2400" dirty="0" smtClean="0">
                <a:solidFill>
                  <a:srgbClr val="92D050"/>
                </a:solidFill>
              </a:rPr>
              <a:t>Level 4</a:t>
            </a:r>
            <a:r>
              <a:rPr lang="en-US" altLang="en-US" sz="2400" dirty="0" smtClean="0"/>
              <a:t>: Average to above average growth</a:t>
            </a:r>
          </a:p>
          <a:p>
            <a:pPr lvl="1" eaLnBrk="1" hangingPunct="1">
              <a:spcAft>
                <a:spcPts val="600"/>
              </a:spcAft>
            </a:pPr>
            <a:r>
              <a:rPr lang="en-US" altLang="en-US" sz="2400" dirty="0" smtClean="0">
                <a:solidFill>
                  <a:srgbClr val="FFFF00"/>
                </a:solidFill>
              </a:rPr>
              <a:t>Level 3</a:t>
            </a:r>
            <a:r>
              <a:rPr lang="en-US" altLang="en-US" sz="2400" dirty="0" smtClean="0"/>
              <a:t>: Below average, but not low, growth</a:t>
            </a:r>
          </a:p>
          <a:p>
            <a:pPr lvl="1" eaLnBrk="1" hangingPunct="1">
              <a:spcAft>
                <a:spcPts val="600"/>
              </a:spcAft>
            </a:pPr>
            <a:r>
              <a:rPr lang="en-US" altLang="en-US" sz="2400" dirty="0" smtClean="0">
                <a:solidFill>
                  <a:srgbClr val="FFC000"/>
                </a:solidFill>
              </a:rPr>
              <a:t>Level 2</a:t>
            </a:r>
            <a:r>
              <a:rPr lang="en-US" altLang="en-US" sz="2400" dirty="0" smtClean="0"/>
              <a:t>: Low growth</a:t>
            </a:r>
          </a:p>
          <a:p>
            <a:pPr lvl="1" eaLnBrk="1" hangingPunct="1">
              <a:spcAft>
                <a:spcPts val="600"/>
              </a:spcAft>
            </a:pPr>
            <a:r>
              <a:rPr lang="en-US" altLang="en-US" sz="2400" dirty="0" smtClean="0">
                <a:solidFill>
                  <a:srgbClr val="C00000"/>
                </a:solidFill>
              </a:rPr>
              <a:t>Level 1</a:t>
            </a:r>
            <a:r>
              <a:rPr lang="en-US" altLang="en-US" sz="2400" dirty="0" smtClean="0"/>
              <a:t>: Very low growth</a:t>
            </a:r>
          </a:p>
          <a:p>
            <a:pPr eaLnBrk="1" hangingPunct="1">
              <a:spcAft>
                <a:spcPts val="600"/>
              </a:spcAft>
            </a:pPr>
            <a:r>
              <a:rPr lang="en-US" altLang="en-US" dirty="0" smtClean="0"/>
              <a:t>Reading and math growth are combined into a Growth Rating.</a:t>
            </a:r>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668C0A3C-493D-4BAE-91BA-69027B75AA8B}" type="slidenum">
              <a:rPr lang="en-US" smtClean="0">
                <a:solidFill>
                  <a:schemeClr val="tx2"/>
                </a:solidFill>
              </a:rPr>
              <a:pPr fontAlgn="base">
                <a:spcBef>
                  <a:spcPct val="0"/>
                </a:spcBef>
                <a:spcAft>
                  <a:spcPct val="0"/>
                </a:spcAft>
                <a:defRPr/>
              </a:pPr>
              <a:t>5</a:t>
            </a:fld>
            <a:endParaRPr lang="en-US" smtClean="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lang="en-US" dirty="0" smtClean="0"/>
              <a:t>School </a:t>
            </a:r>
            <a:r>
              <a:rPr dirty="0" smtClean="0"/>
              <a:t>Growth Ratings</a:t>
            </a:r>
            <a:endParaRPr dirty="0"/>
          </a:p>
        </p:txBody>
      </p:sp>
      <p:sp>
        <p:nvSpPr>
          <p:cNvPr id="11266" name="Content Placeholder 1"/>
          <p:cNvSpPr>
            <a:spLocks noGrp="1"/>
          </p:cNvSpPr>
          <p:nvPr>
            <p:ph idx="1"/>
          </p:nvPr>
        </p:nvSpPr>
        <p:spPr>
          <a:xfrm>
            <a:off x="457200" y="1524000"/>
            <a:ext cx="8229600" cy="5181600"/>
          </a:xfrm>
        </p:spPr>
        <p:txBody>
          <a:bodyPr/>
          <a:lstStyle/>
          <a:p>
            <a:pPr eaLnBrk="1" hangingPunct="1"/>
            <a:r>
              <a:rPr lang="en-US" altLang="en-US" sz="2400" dirty="0" smtClean="0"/>
              <a:t>School accountability uses the median growth percentile.</a:t>
            </a:r>
          </a:p>
          <a:p>
            <a:pPr lvl="1" eaLnBrk="1" hangingPunct="1"/>
            <a:r>
              <a:rPr lang="en-US" altLang="en-US" dirty="0" smtClean="0"/>
              <a:t>Median growth is the “middle” growth percentile.</a:t>
            </a:r>
          </a:p>
          <a:p>
            <a:pPr lvl="1" eaLnBrk="1" hangingPunct="1"/>
            <a:r>
              <a:rPr lang="en-US" altLang="en-US" dirty="0" smtClean="0"/>
              <a:t>This is the “typical” growth at the school.</a:t>
            </a:r>
          </a:p>
          <a:p>
            <a:pPr eaLnBrk="1" hangingPunct="1"/>
            <a:r>
              <a:rPr lang="en-US" altLang="en-US" sz="2400" dirty="0" smtClean="0"/>
              <a:t>We also report the median target growth percentile.</a:t>
            </a:r>
          </a:p>
          <a:p>
            <a:pPr eaLnBrk="1" hangingPunct="1"/>
            <a:r>
              <a:rPr lang="en-US" altLang="en-US" sz="2400" dirty="0" smtClean="0"/>
              <a:t>A school has “On Track” growth if the median growth percentile is as high as the median target percentile.  </a:t>
            </a:r>
          </a:p>
          <a:p>
            <a:pPr lvl="1" eaLnBrk="1" hangingPunct="1"/>
            <a:r>
              <a:rPr lang="en-US" altLang="en-US" sz="2200" dirty="0" smtClean="0"/>
              <a:t>“On Track” growth indicates that a typical student is meeting his/her growth target.</a:t>
            </a:r>
          </a:p>
          <a:p>
            <a:pPr lvl="1" eaLnBrk="1" hangingPunct="1"/>
            <a:r>
              <a:rPr lang="en-US" altLang="en-US" sz="2200" dirty="0" smtClean="0"/>
              <a:t>Requirements to reach Level 5, Level 4, etc.,  are lower for schools with “On Track” growth. </a:t>
            </a:r>
          </a:p>
        </p:txBody>
      </p:sp>
      <p:sp>
        <p:nvSpPr>
          <p:cNvPr id="1331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89C4DA2A-2F92-4141-8A92-48F60506A287}" type="slidenum">
              <a:rPr lang="en-US" smtClean="0">
                <a:solidFill>
                  <a:schemeClr val="tx2"/>
                </a:solidFill>
              </a:rPr>
              <a:pPr fontAlgn="base">
                <a:spcBef>
                  <a:spcPct val="0"/>
                </a:spcBef>
                <a:spcAft>
                  <a:spcPct val="0"/>
                </a:spcAft>
                <a:defRPr/>
              </a:pPr>
              <a:t>6</a:t>
            </a:fld>
            <a:endParaRPr lang="en-US" smtClean="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eaLnBrk="1" fontAlgn="auto" hangingPunct="1">
              <a:spcAft>
                <a:spcPts val="0"/>
              </a:spcAft>
              <a:defRPr/>
            </a:pPr>
            <a:r>
              <a:rPr dirty="0" smtClean="0"/>
              <a:t>Growth Example - Elementary</a:t>
            </a:r>
            <a:endParaRPr dirty="0"/>
          </a:p>
        </p:txBody>
      </p:sp>
      <p:sp>
        <p:nvSpPr>
          <p:cNvPr id="14341"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E56ACB69-DF4B-4B54-8520-6F97E22DFDA7}" type="slidenum">
              <a:rPr lang="en-US" smtClean="0">
                <a:solidFill>
                  <a:schemeClr val="tx2"/>
                </a:solidFill>
              </a:rPr>
              <a:pPr fontAlgn="base">
                <a:spcBef>
                  <a:spcPct val="0"/>
                </a:spcBef>
                <a:spcAft>
                  <a:spcPct val="0"/>
                </a:spcAft>
                <a:defRPr/>
              </a:pPr>
              <a:t>7</a:t>
            </a:fld>
            <a:endParaRPr lang="en-US" smtClean="0">
              <a:solidFill>
                <a:schemeClr val="tx2"/>
              </a:solidFill>
            </a:endParaRPr>
          </a:p>
        </p:txBody>
      </p:sp>
      <p:pic>
        <p:nvPicPr>
          <p:cNvPr id="1229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2677" y="3953257"/>
            <a:ext cx="5029200" cy="258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57" y="2430280"/>
            <a:ext cx="897244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0" y="1524000"/>
            <a:ext cx="7620000" cy="830997"/>
          </a:xfrm>
          <a:prstGeom prst="rect">
            <a:avLst/>
          </a:prstGeom>
          <a:noFill/>
        </p:spPr>
        <p:txBody>
          <a:bodyPr wrap="square" rtlCol="0">
            <a:spAutoFit/>
          </a:bodyPr>
          <a:lstStyle/>
          <a:p>
            <a:r>
              <a:rPr lang="en-US" sz="2400" dirty="0" smtClean="0">
                <a:solidFill>
                  <a:schemeClr val="tx2"/>
                </a:solidFill>
                <a:latin typeface="+mn-lt"/>
              </a:rPr>
              <a:t>Here </a:t>
            </a:r>
            <a:r>
              <a:rPr lang="en-US" sz="2400" dirty="0">
                <a:solidFill>
                  <a:schemeClr val="tx2"/>
                </a:solidFill>
                <a:latin typeface="+mn-lt"/>
              </a:rPr>
              <a:t> </a:t>
            </a:r>
            <a:r>
              <a:rPr lang="en-US" sz="2400" dirty="0" smtClean="0">
                <a:solidFill>
                  <a:schemeClr val="tx2"/>
                </a:solidFill>
                <a:latin typeface="+mn-lt"/>
              </a:rPr>
              <a:t>is an example of how growth is reported on the School Ratings detail reports.  Subgroup growth is also reported.  </a:t>
            </a:r>
            <a:endParaRPr lang="en-US" sz="2400" dirty="0">
              <a:solidFill>
                <a:schemeClr val="tx2"/>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smtClean="0"/>
              <a:t>Growth Percentiles in Oregon</a:t>
            </a:r>
            <a:endParaRPr/>
          </a:p>
        </p:txBody>
      </p:sp>
      <p:sp>
        <p:nvSpPr>
          <p:cNvPr id="15363" name="Slide Number Placeholder 3"/>
          <p:cNvSpPr>
            <a:spLocks noGrp="1"/>
          </p:cNvSpPr>
          <p:nvPr>
            <p:ph type="sldNum" sz="quarter" idx="12"/>
          </p:nvPr>
        </p:nvSpPr>
        <p:spPr bwMode="auto">
          <a:xfrm>
            <a:off x="7924800" y="6356350"/>
            <a:ext cx="7620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norm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5289A88C-0181-4EE4-BADC-DE4D90BA22C5}" type="slidenum">
              <a:rPr lang="en-US" smtClean="0">
                <a:solidFill>
                  <a:schemeClr val="tx2"/>
                </a:solidFill>
              </a:rPr>
              <a:pPr fontAlgn="base">
                <a:spcBef>
                  <a:spcPct val="0"/>
                </a:spcBef>
                <a:spcAft>
                  <a:spcPct val="0"/>
                </a:spcAft>
                <a:defRPr/>
              </a:pPr>
              <a:t>8</a:t>
            </a:fld>
            <a:endParaRPr lang="en-US" smtClean="0">
              <a:solidFill>
                <a:schemeClr val="tx2"/>
              </a:solidFill>
            </a:endParaRPr>
          </a:p>
        </p:txBody>
      </p:sp>
      <p:graphicFrame>
        <p:nvGraphicFramePr>
          <p:cNvPr id="6" name="Chart 5"/>
          <p:cNvGraphicFramePr>
            <a:graphicFrameLocks/>
          </p:cNvGraphicFramePr>
          <p:nvPr/>
        </p:nvGraphicFramePr>
        <p:xfrm>
          <a:off x="533400" y="1447800"/>
          <a:ext cx="8077200" cy="5181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dirty="0" smtClean="0"/>
              <a:t>Sample Growth Percentiles</a:t>
            </a:r>
            <a:endParaRPr dirty="0"/>
          </a:p>
        </p:txBody>
      </p:sp>
      <p:sp>
        <p:nvSpPr>
          <p:cNvPr id="16387" name="Slide Number Placeholder 3"/>
          <p:cNvSpPr>
            <a:spLocks noGrp="1"/>
          </p:cNvSpPr>
          <p:nvPr>
            <p:ph type="sldNum" sz="quarter" idx="12"/>
          </p:nvPr>
        </p:nvSpPr>
        <p:spPr bwMode="auto">
          <a:xfrm>
            <a:off x="7924800" y="6356350"/>
            <a:ext cx="7620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norm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41CEFCE6-D575-46E6-8FBF-549E8393EE08}" type="slidenum">
              <a:rPr lang="en-US" smtClean="0">
                <a:solidFill>
                  <a:schemeClr val="tx2"/>
                </a:solidFill>
              </a:rPr>
              <a:pPr fontAlgn="base">
                <a:spcBef>
                  <a:spcPct val="0"/>
                </a:spcBef>
                <a:spcAft>
                  <a:spcPct val="0"/>
                </a:spcAft>
                <a:defRPr/>
              </a:pPr>
              <a:t>9</a:t>
            </a:fld>
            <a:endParaRPr lang="en-US" smtClean="0">
              <a:solidFill>
                <a:schemeClr val="tx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89538766"/>
              </p:ext>
            </p:extLst>
          </p:nvPr>
        </p:nvGraphicFramePr>
        <p:xfrm>
          <a:off x="1317434" y="3279357"/>
          <a:ext cx="6319837" cy="3286127"/>
        </p:xfrm>
        <a:graphic>
          <a:graphicData uri="http://schemas.openxmlformats.org/drawingml/2006/table">
            <a:tbl>
              <a:tblPr firstRow="1" bandRow="1">
                <a:tableStyleId>{5C22544A-7EE6-4342-B048-85BDC9FD1C3A}</a:tableStyleId>
              </a:tblPr>
              <a:tblGrid>
                <a:gridCol w="1143093"/>
                <a:gridCol w="1248198"/>
                <a:gridCol w="1195645"/>
                <a:gridCol w="1500654"/>
                <a:gridCol w="1232247"/>
              </a:tblGrid>
              <a:tr h="734135">
                <a:tc>
                  <a:txBody>
                    <a:bodyPr/>
                    <a:lstStyle/>
                    <a:p>
                      <a:pPr algn="ctr"/>
                      <a:r>
                        <a:rPr lang="en-US" sz="1800" dirty="0" smtClean="0"/>
                        <a:t>Grade 5</a:t>
                      </a:r>
                      <a:endParaRPr lang="en-US" sz="1800" dirty="0"/>
                    </a:p>
                  </a:txBody>
                  <a:tcPr marL="91448" marR="91448" marT="45721" marB="45721" anchor="ctr"/>
                </a:tc>
                <a:tc>
                  <a:txBody>
                    <a:bodyPr/>
                    <a:lstStyle/>
                    <a:p>
                      <a:pPr algn="ctr"/>
                      <a:r>
                        <a:rPr lang="en-US" sz="1800" dirty="0" smtClean="0"/>
                        <a:t>Grade</a:t>
                      </a:r>
                      <a:r>
                        <a:rPr lang="en-US" sz="1800" baseline="0" dirty="0" smtClean="0"/>
                        <a:t> 6</a:t>
                      </a:r>
                    </a:p>
                  </a:txBody>
                  <a:tcPr marL="91448" marR="91448" marT="45721" marB="45721" anchor="ctr"/>
                </a:tc>
                <a:tc>
                  <a:txBody>
                    <a:bodyPr/>
                    <a:lstStyle/>
                    <a:p>
                      <a:pPr algn="ctr"/>
                      <a:r>
                        <a:rPr lang="en-US" sz="1800" dirty="0" smtClean="0"/>
                        <a:t>Gain</a:t>
                      </a:r>
                      <a:endParaRPr lang="en-US" sz="1800" dirty="0"/>
                    </a:p>
                  </a:txBody>
                  <a:tcPr marL="91448" marR="91448" marT="45721" marB="45721" anchor="ctr"/>
                </a:tc>
                <a:tc>
                  <a:txBody>
                    <a:bodyPr/>
                    <a:lstStyle/>
                    <a:p>
                      <a:pPr algn="ctr"/>
                      <a:r>
                        <a:rPr lang="en-US" sz="1800" dirty="0" smtClean="0"/>
                        <a:t>Growth Percentile</a:t>
                      </a:r>
                      <a:endParaRPr lang="en-US" sz="1800" dirty="0"/>
                    </a:p>
                  </a:txBody>
                  <a:tcPr marL="91448" marR="91448" marT="45721" marB="45721" anchor="ctr"/>
                </a:tc>
                <a:tc>
                  <a:txBody>
                    <a:bodyPr/>
                    <a:lstStyle/>
                    <a:p>
                      <a:pPr algn="ctr"/>
                      <a:r>
                        <a:rPr lang="en-US" sz="1800" dirty="0" smtClean="0"/>
                        <a:t> Growth Target</a:t>
                      </a:r>
                      <a:endParaRPr lang="en-US" sz="1800" dirty="0"/>
                    </a:p>
                  </a:txBody>
                  <a:tcPr marL="91448" marR="91448" marT="45721" marB="45721" anchor="ctr"/>
                </a:tc>
              </a:tr>
              <a:tr h="425332">
                <a:tc>
                  <a:txBody>
                    <a:bodyPr/>
                    <a:lstStyle/>
                    <a:p>
                      <a:pPr algn="ctr"/>
                      <a:r>
                        <a:rPr lang="en-US" sz="1800" dirty="0" smtClean="0">
                          <a:solidFill>
                            <a:srgbClr val="FF0000"/>
                          </a:solidFill>
                        </a:rPr>
                        <a:t>195</a:t>
                      </a:r>
                      <a:endParaRPr lang="en-US" sz="1800" dirty="0">
                        <a:solidFill>
                          <a:srgbClr val="FF0000"/>
                        </a:solidFill>
                      </a:endParaRPr>
                    </a:p>
                  </a:txBody>
                  <a:tcPr marL="91448" marR="91448" marT="45721" marB="45721" anchor="ctr"/>
                </a:tc>
                <a:tc>
                  <a:txBody>
                    <a:bodyPr/>
                    <a:lstStyle/>
                    <a:p>
                      <a:pPr algn="ctr"/>
                      <a:r>
                        <a:rPr lang="en-US" sz="1800" dirty="0" smtClean="0">
                          <a:solidFill>
                            <a:srgbClr val="FF0000"/>
                          </a:solidFill>
                        </a:rPr>
                        <a:t>200</a:t>
                      </a:r>
                      <a:endParaRPr lang="en-US" sz="1800" dirty="0">
                        <a:solidFill>
                          <a:srgbClr val="FF0000"/>
                        </a:solidFill>
                      </a:endParaRPr>
                    </a:p>
                  </a:txBody>
                  <a:tcPr marL="91448" marR="91448" marT="45721" marB="45721" anchor="ctr"/>
                </a:tc>
                <a:tc>
                  <a:txBody>
                    <a:bodyPr/>
                    <a:lstStyle/>
                    <a:p>
                      <a:pPr algn="ctr"/>
                      <a:r>
                        <a:rPr lang="en-US" sz="1800" dirty="0" smtClean="0">
                          <a:solidFill>
                            <a:srgbClr val="FF0000"/>
                          </a:solidFill>
                        </a:rPr>
                        <a:t>5</a:t>
                      </a:r>
                      <a:endParaRPr lang="en-US" sz="1800" dirty="0">
                        <a:solidFill>
                          <a:srgbClr val="FF0000"/>
                        </a:solidFill>
                      </a:endParaRPr>
                    </a:p>
                  </a:txBody>
                  <a:tcPr marL="91448" marR="91448" marT="45721" marB="45721" anchor="ctr"/>
                </a:tc>
                <a:tc>
                  <a:txBody>
                    <a:bodyPr/>
                    <a:lstStyle/>
                    <a:p>
                      <a:pPr algn="ctr"/>
                      <a:r>
                        <a:rPr lang="en-US" sz="1800" dirty="0" smtClean="0">
                          <a:solidFill>
                            <a:srgbClr val="FF0000"/>
                          </a:solidFill>
                        </a:rPr>
                        <a:t>16</a:t>
                      </a:r>
                      <a:endParaRPr lang="en-US" sz="1800" dirty="0">
                        <a:solidFill>
                          <a:srgbClr val="FF0000"/>
                        </a:solidFill>
                      </a:endParaRPr>
                    </a:p>
                  </a:txBody>
                  <a:tcPr marL="91448" marR="91448" marT="45721" marB="45721" anchor="ctr"/>
                </a:tc>
                <a:tc>
                  <a:txBody>
                    <a:bodyPr/>
                    <a:lstStyle/>
                    <a:p>
                      <a:pPr algn="ctr"/>
                      <a:r>
                        <a:rPr lang="en-US" sz="1800" dirty="0" smtClean="0">
                          <a:solidFill>
                            <a:srgbClr val="FF0000"/>
                          </a:solidFill>
                        </a:rPr>
                        <a:t>80</a:t>
                      </a:r>
                      <a:endParaRPr lang="en-US" sz="1800" dirty="0">
                        <a:solidFill>
                          <a:srgbClr val="FF0000"/>
                        </a:solidFill>
                      </a:endParaRPr>
                    </a:p>
                  </a:txBody>
                  <a:tcPr marL="91448" marR="91448" marT="45721" marB="45721" anchor="ctr"/>
                </a:tc>
              </a:tr>
              <a:tr h="425332">
                <a:tc>
                  <a:txBody>
                    <a:bodyPr/>
                    <a:lstStyle/>
                    <a:p>
                      <a:pPr algn="ctr"/>
                      <a:r>
                        <a:rPr lang="en-US" sz="1800" dirty="0" smtClean="0">
                          <a:solidFill>
                            <a:schemeClr val="bg1"/>
                          </a:solidFill>
                        </a:rPr>
                        <a:t>209</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208</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-1</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8</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72</a:t>
                      </a:r>
                      <a:endParaRPr lang="en-US" sz="1800" dirty="0">
                        <a:solidFill>
                          <a:schemeClr val="bg1"/>
                        </a:solidFill>
                      </a:endParaRPr>
                    </a:p>
                  </a:txBody>
                  <a:tcPr marL="91448" marR="91448" marT="45721" marB="45721" anchor="ctr"/>
                </a:tc>
              </a:tr>
              <a:tr h="425332">
                <a:tc>
                  <a:txBody>
                    <a:bodyPr/>
                    <a:lstStyle/>
                    <a:p>
                      <a:pPr algn="ctr"/>
                      <a:r>
                        <a:rPr lang="en-US" sz="1800" dirty="0" smtClean="0">
                          <a:solidFill>
                            <a:schemeClr val="bg1"/>
                          </a:solidFill>
                        </a:rPr>
                        <a:t>209</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214</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5</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34</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64</a:t>
                      </a:r>
                      <a:endParaRPr lang="en-US" sz="1800" dirty="0">
                        <a:solidFill>
                          <a:schemeClr val="bg1"/>
                        </a:solidFill>
                      </a:endParaRPr>
                    </a:p>
                  </a:txBody>
                  <a:tcPr marL="91448" marR="91448" marT="45721" marB="45721" anchor="ctr"/>
                </a:tc>
              </a:tr>
              <a:tr h="425332">
                <a:tc>
                  <a:txBody>
                    <a:bodyPr/>
                    <a:lstStyle/>
                    <a:p>
                      <a:pPr algn="ctr"/>
                      <a:r>
                        <a:rPr lang="en-US" sz="1800" dirty="0" smtClean="0">
                          <a:solidFill>
                            <a:schemeClr val="bg1"/>
                          </a:solidFill>
                        </a:rPr>
                        <a:t>209</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218</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9</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61</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58</a:t>
                      </a:r>
                      <a:endParaRPr lang="en-US" sz="1800" dirty="0">
                        <a:solidFill>
                          <a:schemeClr val="bg1"/>
                        </a:solidFill>
                      </a:endParaRPr>
                    </a:p>
                  </a:txBody>
                  <a:tcPr marL="91448" marR="91448" marT="45721" marB="45721" anchor="ctr"/>
                </a:tc>
              </a:tr>
              <a:tr h="425332">
                <a:tc>
                  <a:txBody>
                    <a:bodyPr/>
                    <a:lstStyle/>
                    <a:p>
                      <a:pPr algn="ctr"/>
                      <a:r>
                        <a:rPr lang="en-US" sz="1800" dirty="0" smtClean="0">
                          <a:solidFill>
                            <a:schemeClr val="bg1"/>
                          </a:solidFill>
                        </a:rPr>
                        <a:t>209</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226</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17</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96</a:t>
                      </a:r>
                      <a:endParaRPr lang="en-US" sz="1800" dirty="0">
                        <a:solidFill>
                          <a:schemeClr val="bg1"/>
                        </a:solidFill>
                      </a:endParaRPr>
                    </a:p>
                  </a:txBody>
                  <a:tcPr marL="91448" marR="91448" marT="45721" marB="45721" anchor="ctr"/>
                </a:tc>
                <a:tc>
                  <a:txBody>
                    <a:bodyPr/>
                    <a:lstStyle/>
                    <a:p>
                      <a:pPr algn="ctr"/>
                      <a:r>
                        <a:rPr lang="en-US" sz="1800" dirty="0" smtClean="0">
                          <a:solidFill>
                            <a:schemeClr val="bg1"/>
                          </a:solidFill>
                        </a:rPr>
                        <a:t>48</a:t>
                      </a:r>
                      <a:endParaRPr lang="en-US" sz="1800" dirty="0">
                        <a:solidFill>
                          <a:schemeClr val="bg1"/>
                        </a:solidFill>
                      </a:endParaRPr>
                    </a:p>
                  </a:txBody>
                  <a:tcPr marL="91448" marR="91448" marT="45721" marB="45721" anchor="ctr"/>
                </a:tc>
              </a:tr>
              <a:tr h="425332">
                <a:tc>
                  <a:txBody>
                    <a:bodyPr/>
                    <a:lstStyle/>
                    <a:p>
                      <a:pPr algn="ctr"/>
                      <a:r>
                        <a:rPr lang="en-US" sz="1800" dirty="0" smtClean="0">
                          <a:solidFill>
                            <a:srgbClr val="FF0000"/>
                          </a:solidFill>
                        </a:rPr>
                        <a:t>227</a:t>
                      </a:r>
                      <a:endParaRPr lang="en-US" sz="1800" dirty="0">
                        <a:solidFill>
                          <a:srgbClr val="FF0000"/>
                        </a:solidFill>
                      </a:endParaRPr>
                    </a:p>
                  </a:txBody>
                  <a:tcPr marL="91448" marR="91448" marT="45721" marB="45721" anchor="ctr"/>
                </a:tc>
                <a:tc>
                  <a:txBody>
                    <a:bodyPr/>
                    <a:lstStyle/>
                    <a:p>
                      <a:pPr algn="ctr"/>
                      <a:r>
                        <a:rPr lang="en-US" sz="1800" dirty="0" smtClean="0">
                          <a:solidFill>
                            <a:srgbClr val="FF0000"/>
                          </a:solidFill>
                        </a:rPr>
                        <a:t>232</a:t>
                      </a:r>
                      <a:endParaRPr lang="en-US" sz="1800" dirty="0">
                        <a:solidFill>
                          <a:srgbClr val="FF0000"/>
                        </a:solidFill>
                      </a:endParaRPr>
                    </a:p>
                  </a:txBody>
                  <a:tcPr marL="91448" marR="91448" marT="45721" marB="45721" anchor="ctr"/>
                </a:tc>
                <a:tc>
                  <a:txBody>
                    <a:bodyPr/>
                    <a:lstStyle/>
                    <a:p>
                      <a:pPr algn="ctr"/>
                      <a:r>
                        <a:rPr lang="en-US" sz="1800" dirty="0" smtClean="0">
                          <a:solidFill>
                            <a:srgbClr val="FF0000"/>
                          </a:solidFill>
                        </a:rPr>
                        <a:t>5</a:t>
                      </a:r>
                      <a:endParaRPr lang="en-US" sz="1800" dirty="0">
                        <a:solidFill>
                          <a:srgbClr val="FF0000"/>
                        </a:solidFill>
                      </a:endParaRPr>
                    </a:p>
                  </a:txBody>
                  <a:tcPr marL="91448" marR="91448" marT="45721" marB="45721" anchor="ctr"/>
                </a:tc>
                <a:tc>
                  <a:txBody>
                    <a:bodyPr/>
                    <a:lstStyle/>
                    <a:p>
                      <a:pPr algn="ctr"/>
                      <a:r>
                        <a:rPr lang="en-US" sz="1800" dirty="0" smtClean="0">
                          <a:solidFill>
                            <a:srgbClr val="FF0000"/>
                          </a:solidFill>
                        </a:rPr>
                        <a:t>57</a:t>
                      </a:r>
                      <a:endParaRPr lang="en-US" sz="1800" dirty="0">
                        <a:solidFill>
                          <a:srgbClr val="FF0000"/>
                        </a:solidFill>
                      </a:endParaRPr>
                    </a:p>
                  </a:txBody>
                  <a:tcPr marL="91448" marR="91448" marT="45721" marB="45721" anchor="ctr"/>
                </a:tc>
                <a:tc>
                  <a:txBody>
                    <a:bodyPr/>
                    <a:lstStyle/>
                    <a:p>
                      <a:pPr algn="ctr"/>
                      <a:r>
                        <a:rPr lang="en-US" sz="1800" dirty="0" smtClean="0">
                          <a:solidFill>
                            <a:srgbClr val="FF0000"/>
                          </a:solidFill>
                        </a:rPr>
                        <a:t>27</a:t>
                      </a:r>
                      <a:endParaRPr lang="en-US" sz="1800" dirty="0">
                        <a:solidFill>
                          <a:srgbClr val="FF0000"/>
                        </a:solidFill>
                      </a:endParaRPr>
                    </a:p>
                  </a:txBody>
                  <a:tcPr marL="91448" marR="91448" marT="45721" marB="45721" anchor="ctr"/>
                </a:tc>
              </a:tr>
            </a:tbl>
          </a:graphicData>
        </a:graphic>
      </p:graphicFrame>
      <p:sp>
        <p:nvSpPr>
          <p:cNvPr id="14390" name="TextBox 2"/>
          <p:cNvSpPr txBox="1">
            <a:spLocks noChangeArrowheads="1"/>
          </p:cNvSpPr>
          <p:nvPr/>
        </p:nvSpPr>
        <p:spPr bwMode="auto">
          <a:xfrm>
            <a:off x="672181" y="1524000"/>
            <a:ext cx="78613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2200" dirty="0">
                <a:solidFill>
                  <a:schemeClr val="tx2"/>
                </a:solidFill>
                <a:latin typeface="+mn-lt"/>
              </a:rPr>
              <a:t>This sample shows various growth percentiles.  Note that the middle four students all had the same starting point in 5</a:t>
            </a:r>
            <a:r>
              <a:rPr lang="en-US" altLang="en-US" sz="2200" baseline="30000" dirty="0">
                <a:solidFill>
                  <a:schemeClr val="tx2"/>
                </a:solidFill>
                <a:latin typeface="+mn-lt"/>
              </a:rPr>
              <a:t>th</a:t>
            </a:r>
            <a:r>
              <a:rPr lang="en-US" altLang="en-US" sz="2200" dirty="0">
                <a:solidFill>
                  <a:schemeClr val="tx2"/>
                </a:solidFill>
                <a:latin typeface="+mn-lt"/>
              </a:rPr>
              <a:t> grade.  The students in red are shown to emphasize that growth is evaluated relative to academic peers, not on absolute gains in test scores.</a:t>
            </a:r>
          </a:p>
        </p:txBody>
      </p:sp>
    </p:spTree>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4D1AD00E5F244590FCFD8EFAFDE373" ma:contentTypeVersion="7" ma:contentTypeDescription="Create a new document." ma:contentTypeScope="" ma:versionID="b40f99edb00df15c16c15d834330323b">
  <xsd:schema xmlns:xsd="http://www.w3.org/2001/XMLSchema" xmlns:xs="http://www.w3.org/2001/XMLSchema" xmlns:p="http://schemas.microsoft.com/office/2006/metadata/properties" xmlns:ns1="http://schemas.microsoft.com/sharepoint/v3" xmlns:ns2="b7203428-7ec7-4177-95a1-499d19cc12bb" xmlns:ns3="54031767-dd6d-417c-ab73-583408f47564" targetNamespace="http://schemas.microsoft.com/office/2006/metadata/properties" ma:root="true" ma:fieldsID="afd10a4ab0fa6b8e2dcd54be53a6a805" ns1:_="" ns2:_="" ns3:_="">
    <xsd:import namespace="http://schemas.microsoft.com/sharepoint/v3"/>
    <xsd:import namespace="b7203428-7ec7-4177-95a1-499d19cc12bb"/>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7203428-7ec7-4177-95a1-499d19cc12bb"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b7203428-7ec7-4177-95a1-499d19cc12bb" xsi:nil="true"/>
    <Estimated_x0020_Creation_x0020_Date xmlns="b7203428-7ec7-4177-95a1-499d19cc12bb">2013-10-24T07:00:00+00:00</Estimated_x0020_Creation_x0020_Date>
    <Priority xmlns="b7203428-7ec7-4177-95a1-499d19cc12bb">Legacy</Priority>
  </documentManagement>
</p:properties>
</file>

<file path=customXml/itemProps1.xml><?xml version="1.0" encoding="utf-8"?>
<ds:datastoreItem xmlns:ds="http://schemas.openxmlformats.org/officeDocument/2006/customXml" ds:itemID="{31A43FDC-E356-49EE-9C23-F3DD0306A3BC}"/>
</file>

<file path=customXml/itemProps2.xml><?xml version="1.0" encoding="utf-8"?>
<ds:datastoreItem xmlns:ds="http://schemas.openxmlformats.org/officeDocument/2006/customXml" ds:itemID="{DF6CED41-9AB2-4721-BA38-FF7A295B5DAF}"/>
</file>

<file path=customXml/itemProps3.xml><?xml version="1.0" encoding="utf-8"?>
<ds:datastoreItem xmlns:ds="http://schemas.openxmlformats.org/officeDocument/2006/customXml" ds:itemID="{9680FC3D-F845-474C-8CCE-D4D25662B962}"/>
</file>

<file path=docProps/app.xml><?xml version="1.0" encoding="utf-8"?>
<Properties xmlns="http://schemas.openxmlformats.org/officeDocument/2006/extended-properties" xmlns:vt="http://schemas.openxmlformats.org/officeDocument/2006/docPropsVTypes">
  <Template>Thatch</Template>
  <TotalTime>2021</TotalTime>
  <Words>3126</Words>
  <Application>Microsoft Office PowerPoint</Application>
  <PresentationFormat>On-screen Show (4:3)</PresentationFormat>
  <Paragraphs>378</Paragraphs>
  <Slides>25</Slides>
  <Notes>17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Thatch</vt:lpstr>
      <vt:lpstr>Growth Targets  for 2013-2014</vt:lpstr>
      <vt:lpstr>Growth  Model  Overview</vt:lpstr>
      <vt:lpstr>Oregon’s Growth Model</vt:lpstr>
      <vt:lpstr>Growth Model Points to Remember</vt:lpstr>
      <vt:lpstr>Growth and School Accountability</vt:lpstr>
      <vt:lpstr>School Growth Ratings</vt:lpstr>
      <vt:lpstr>Growth Example - Elementary</vt:lpstr>
      <vt:lpstr>Growth Percentiles in Oregon</vt:lpstr>
      <vt:lpstr>Sample Growth Percentiles</vt:lpstr>
      <vt:lpstr>SGPs – Higher Order Growth</vt:lpstr>
      <vt:lpstr>Growth Targets  for  School Accountability </vt:lpstr>
      <vt:lpstr>Growth Targets</vt:lpstr>
      <vt:lpstr>Target Growth</vt:lpstr>
      <vt:lpstr>Growth Targets, continued</vt:lpstr>
      <vt:lpstr>2012-13 State Level  Data </vt:lpstr>
      <vt:lpstr>Reading Growth by Subgroup</vt:lpstr>
      <vt:lpstr>Mathematics Growth by Subgroup</vt:lpstr>
      <vt:lpstr>Interpreting  Growth  at the  Student Level</vt:lpstr>
      <vt:lpstr>Typical Growth</vt:lpstr>
      <vt:lpstr>Student Growth Report (forthcoming)</vt:lpstr>
      <vt:lpstr>Growth Goals</vt:lpstr>
      <vt:lpstr>Growth Goals, continued</vt:lpstr>
      <vt:lpstr>Review of Data File</vt:lpstr>
      <vt:lpstr>How to get your data</vt:lpstr>
      <vt:lpstr>Contact Information and Links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Focus, and Model Schools</dc:title>
  <dc:creator>Jonathan Wiens</dc:creator>
  <cp:lastModifiedBy>Cindy Barrick</cp:lastModifiedBy>
  <cp:revision>61</cp:revision>
  <cp:lastPrinted>2012-10-25T15:52:46Z</cp:lastPrinted>
  <dcterms:created xsi:type="dcterms:W3CDTF">2012-08-21T02:34:20Z</dcterms:created>
  <dcterms:modified xsi:type="dcterms:W3CDTF">2013-10-25T16:29:23Z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0x010100984D1AD00E5F244590FCFD8EFAFDE373</vt:lpwstr>
  </property>
</Properties>
</file>