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notesSlides/notesSlide9.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8.xml" ContentType="application/vnd.openxmlformats-officedocument.presentationml.slideLayout+xml"/>
  <Override PartName="/ppt/slideLayouts/slideLayout13.xml" ContentType="application/vnd.openxmlformats-officedocument.presentationml.slideLayout+xml"/>
  <Override PartName="/ppt/slideLayouts/slideLayout20.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 id="2147483710" r:id="rId2"/>
  </p:sldMasterIdLst>
  <p:notesMasterIdLst>
    <p:notesMasterId r:id="rId13"/>
  </p:notesMasterIdLst>
  <p:sldIdLst>
    <p:sldId id="260" r:id="rId3"/>
    <p:sldId id="259" r:id="rId4"/>
    <p:sldId id="261" r:id="rId5"/>
    <p:sldId id="268" r:id="rId6"/>
    <p:sldId id="264" r:id="rId7"/>
    <p:sldId id="265" r:id="rId8"/>
    <p:sldId id="266" r:id="rId9"/>
    <p:sldId id="267" r:id="rId10"/>
    <p:sldId id="263" r:id="rId11"/>
    <p:sldId id="262"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52" autoAdjust="0"/>
  </p:normalViewPr>
  <p:slideViewPr>
    <p:cSldViewPr snapToGrid="0">
      <p:cViewPr varScale="1">
        <p:scale>
          <a:sx n="105" d="100"/>
          <a:sy n="105" d="100"/>
        </p:scale>
        <p:origin x="146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16E269B5-A450-40E7-A292-22517D9C251B}" type="datetimeFigureOut">
              <a:rPr lang="en-US" smtClean="0"/>
              <a:t>3/17/2020</a:t>
            </a:fld>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2B63952-BBA8-4838-A0CF-80F9272645AB}" type="slidenum">
              <a:rPr lang="en-US" smtClean="0"/>
              <a:t>‹#›</a:t>
            </a:fld>
            <a:endParaRPr lang="en-US" dirty="0"/>
          </a:p>
        </p:txBody>
      </p:sp>
    </p:spTree>
    <p:extLst>
      <p:ext uri="{BB962C8B-B14F-4D97-AF65-F5344CB8AC3E}">
        <p14:creationId xmlns:p14="http://schemas.microsoft.com/office/powerpoint/2010/main" val="4115451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30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3</a:t>
            </a:fld>
            <a:endParaRPr lang="en-US"/>
          </a:p>
        </p:txBody>
      </p:sp>
    </p:spTree>
    <p:extLst>
      <p:ext uri="{BB962C8B-B14F-4D97-AF65-F5344CB8AC3E}">
        <p14:creationId xmlns:p14="http://schemas.microsoft.com/office/powerpoint/2010/main" val="1799921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4</a:t>
            </a:fld>
            <a:endParaRPr lang="en-US"/>
          </a:p>
        </p:txBody>
      </p:sp>
    </p:spTree>
    <p:extLst>
      <p:ext uri="{BB962C8B-B14F-4D97-AF65-F5344CB8AC3E}">
        <p14:creationId xmlns:p14="http://schemas.microsoft.com/office/powerpoint/2010/main" val="777688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5</a:t>
            </a:fld>
            <a:endParaRPr lang="en-US"/>
          </a:p>
        </p:txBody>
      </p:sp>
    </p:spTree>
    <p:extLst>
      <p:ext uri="{BB962C8B-B14F-4D97-AF65-F5344CB8AC3E}">
        <p14:creationId xmlns:p14="http://schemas.microsoft.com/office/powerpoint/2010/main" val="544231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6</a:t>
            </a:fld>
            <a:endParaRPr lang="en-US"/>
          </a:p>
        </p:txBody>
      </p:sp>
    </p:spTree>
    <p:extLst>
      <p:ext uri="{BB962C8B-B14F-4D97-AF65-F5344CB8AC3E}">
        <p14:creationId xmlns:p14="http://schemas.microsoft.com/office/powerpoint/2010/main" val="3791597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7</a:t>
            </a:fld>
            <a:endParaRPr lang="en-US"/>
          </a:p>
        </p:txBody>
      </p:sp>
    </p:spTree>
    <p:extLst>
      <p:ext uri="{BB962C8B-B14F-4D97-AF65-F5344CB8AC3E}">
        <p14:creationId xmlns:p14="http://schemas.microsoft.com/office/powerpoint/2010/main" val="2104027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8</a:t>
            </a:fld>
            <a:endParaRPr lang="en-US"/>
          </a:p>
        </p:txBody>
      </p:sp>
    </p:spTree>
    <p:extLst>
      <p:ext uri="{BB962C8B-B14F-4D97-AF65-F5344CB8AC3E}">
        <p14:creationId xmlns:p14="http://schemas.microsoft.com/office/powerpoint/2010/main" val="3151348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9</a:t>
            </a:fld>
            <a:endParaRPr lang="en-US"/>
          </a:p>
        </p:txBody>
      </p:sp>
    </p:spTree>
    <p:extLst>
      <p:ext uri="{BB962C8B-B14F-4D97-AF65-F5344CB8AC3E}">
        <p14:creationId xmlns:p14="http://schemas.microsoft.com/office/powerpoint/2010/main" val="29366272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10</a:t>
            </a:fld>
            <a:endParaRPr lang="en-US"/>
          </a:p>
        </p:txBody>
      </p:sp>
    </p:spTree>
    <p:extLst>
      <p:ext uri="{BB962C8B-B14F-4D97-AF65-F5344CB8AC3E}">
        <p14:creationId xmlns:p14="http://schemas.microsoft.com/office/powerpoint/2010/main" val="23095146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Logo only">
    <p:bg>
      <p:bgPr>
        <a:solidFill>
          <a:schemeClr val="bg1"/>
        </a:solidFill>
        <a:effectLst/>
      </p:bgPr>
    </p:bg>
    <p:spTree>
      <p:nvGrpSpPr>
        <p:cNvPr id="1" name=""/>
        <p:cNvGrpSpPr/>
        <p:nvPr/>
      </p:nvGrpSpPr>
      <p:grpSpPr>
        <a:xfrm>
          <a:off x="0" y="0"/>
          <a:ext cx="0" cy="0"/>
          <a:chOff x="0" y="0"/>
          <a:chExt cx="0" cy="0"/>
        </a:xfrm>
      </p:grpSpPr>
      <p:pic>
        <p:nvPicPr>
          <p:cNvPr id="12" name="Picture 11" descr="Decorative geometric patter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494853"/>
          </a:xfrm>
          <a:prstGeom prst="rect">
            <a:avLst/>
          </a:prstGeom>
          <a:noFill/>
        </p:spPr>
      </p:pic>
      <p:pic>
        <p:nvPicPr>
          <p:cNvPr id="13" name="Picture 12" descr="Decorative blue ba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5" name="Picture 4" descr="Oregon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739081" y="615148"/>
            <a:ext cx="4296302" cy="2136580"/>
          </a:xfrm>
          <a:prstGeom prst="rect">
            <a:avLst/>
          </a:prstGeom>
        </p:spPr>
      </p:pic>
      <p:sp>
        <p:nvSpPr>
          <p:cNvPr id="6" name="Title 1"/>
          <p:cNvSpPr>
            <a:spLocks noGrp="1"/>
          </p:cNvSpPr>
          <p:nvPr>
            <p:ph type="title" hasCustomPrompt="1"/>
          </p:nvPr>
        </p:nvSpPr>
        <p:spPr>
          <a:xfrm>
            <a:off x="619597" y="2935982"/>
            <a:ext cx="7886700" cy="1325563"/>
          </a:xfrm>
        </p:spPr>
        <p:txBody>
          <a:bodyPr/>
          <a:lstStyle>
            <a:lvl1pPr algn="ctr">
              <a:defRPr>
                <a:solidFill>
                  <a:schemeClr val="tx1"/>
                </a:solidFill>
              </a:defRPr>
            </a:lvl1pPr>
          </a:lstStyle>
          <a:p>
            <a:r>
              <a:rPr lang="en-US" dirty="0" smtClean="0"/>
              <a:t>CLICK TO EDIT MASTER TITLE</a:t>
            </a:r>
            <a:endParaRPr lang="en-US" dirty="0"/>
          </a:p>
        </p:txBody>
      </p:sp>
      <p:pic>
        <p:nvPicPr>
          <p:cNvPr id="9" name="Picture 8" descr="Decorative blue swoosh"/>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400138"/>
            <a:ext cx="9144000" cy="2103535"/>
          </a:xfrm>
          <a:prstGeom prst="rect">
            <a:avLst/>
          </a:prstGeom>
        </p:spPr>
      </p:pic>
      <p:sp>
        <p:nvSpPr>
          <p:cNvPr id="7"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dirty="0"/>
          </a:p>
        </p:txBody>
      </p:sp>
    </p:spTree>
    <p:extLst>
      <p:ext uri="{BB962C8B-B14F-4D97-AF65-F5344CB8AC3E}">
        <p14:creationId xmlns:p14="http://schemas.microsoft.com/office/powerpoint/2010/main" val="26848146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1999818"/>
            <a:ext cx="4629150" cy="3861237"/>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3613978"/>
            <a:ext cx="2949178" cy="224707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Edit Master text styles</a:t>
            </a:r>
          </a:p>
        </p:txBody>
      </p:sp>
      <p:sp>
        <p:nvSpPr>
          <p:cNvPr id="5" name="Title 1"/>
          <p:cNvSpPr>
            <a:spLocks noGrp="1"/>
          </p:cNvSpPr>
          <p:nvPr>
            <p:ph type="title" hasCustomPrompt="1"/>
          </p:nvPr>
        </p:nvSpPr>
        <p:spPr>
          <a:xfrm>
            <a:off x="2711848" y="111581"/>
            <a:ext cx="6322423" cy="1013398"/>
          </a:xfrm>
        </p:spPr>
        <p:txBody>
          <a:bodyPr>
            <a:normAutofit/>
          </a:bodyPr>
          <a:lstStyle>
            <a:lvl1pPr algn="ctr">
              <a:defRPr sz="3600">
                <a:solidFill>
                  <a:schemeClr val="bg1"/>
                </a:solidFill>
              </a:defRPr>
            </a:lvl1pPr>
          </a:lstStyle>
          <a:p>
            <a:r>
              <a:rPr lang="en-US" dirty="0" smtClean="0"/>
              <a:t>CLICK TO EDIT MASTER STYLE</a:t>
            </a:r>
            <a:endParaRPr lang="en-US" dirty="0"/>
          </a:p>
        </p:txBody>
      </p:sp>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dirty="0"/>
          </a:p>
        </p:txBody>
      </p:sp>
    </p:spTree>
    <p:extLst>
      <p:ext uri="{BB962C8B-B14F-4D97-AF65-F5344CB8AC3E}">
        <p14:creationId xmlns:p14="http://schemas.microsoft.com/office/powerpoint/2010/main" val="222400804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no pattern_Logo only">
    <p:bg>
      <p:bgPr>
        <a:solidFill>
          <a:schemeClr val="bg1"/>
        </a:solidFill>
        <a:effectLst/>
      </p:bgPr>
    </p:bg>
    <p:spTree>
      <p:nvGrpSpPr>
        <p:cNvPr id="1" name=""/>
        <p:cNvGrpSpPr/>
        <p:nvPr/>
      </p:nvGrpSpPr>
      <p:grpSpPr>
        <a:xfrm>
          <a:off x="0" y="0"/>
          <a:ext cx="0" cy="0"/>
          <a:chOff x="0" y="0"/>
          <a:chExt cx="0" cy="0"/>
        </a:xfrm>
      </p:grpSpPr>
      <p:pic>
        <p:nvPicPr>
          <p:cNvPr id="13" name="Picture 12" descr="Decorative blue ba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5" name="Picture 4"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39081" y="615148"/>
            <a:ext cx="4296302" cy="2136580"/>
          </a:xfrm>
          <a:prstGeom prst="rect">
            <a:avLst/>
          </a:prstGeom>
        </p:spPr>
      </p:pic>
      <p:sp>
        <p:nvSpPr>
          <p:cNvPr id="6" name="Title 1"/>
          <p:cNvSpPr>
            <a:spLocks noGrp="1"/>
          </p:cNvSpPr>
          <p:nvPr>
            <p:ph type="title" hasCustomPrompt="1"/>
          </p:nvPr>
        </p:nvSpPr>
        <p:spPr>
          <a:xfrm>
            <a:off x="619597" y="2935982"/>
            <a:ext cx="7886700" cy="1325563"/>
          </a:xfrm>
        </p:spPr>
        <p:txBody>
          <a:bodyPr/>
          <a:lstStyle>
            <a:lvl1pPr algn="ctr">
              <a:defRPr>
                <a:solidFill>
                  <a:schemeClr val="tx1"/>
                </a:solidFill>
              </a:defRPr>
            </a:lvl1pPr>
          </a:lstStyle>
          <a:p>
            <a:r>
              <a:rPr lang="en-US" dirty="0" smtClean="0"/>
              <a:t>CLICK TO EDIT MASTER TITLE</a:t>
            </a:r>
            <a:endParaRPr lang="en-US" dirty="0"/>
          </a:p>
        </p:txBody>
      </p:sp>
      <p:pic>
        <p:nvPicPr>
          <p:cNvPr id="9" name="Picture 8" descr="Decorative blue swoosh"/>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400138"/>
            <a:ext cx="9144000" cy="2103535"/>
          </a:xfrm>
          <a:prstGeom prst="rect">
            <a:avLst/>
          </a:prstGeom>
        </p:spPr>
      </p:pic>
      <p:sp>
        <p:nvSpPr>
          <p:cNvPr id="7"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dirty="0"/>
          </a:p>
        </p:txBody>
      </p:sp>
    </p:spTree>
    <p:extLst>
      <p:ext uri="{BB962C8B-B14F-4D97-AF65-F5344CB8AC3E}">
        <p14:creationId xmlns:p14="http://schemas.microsoft.com/office/powerpoint/2010/main" val="256234503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o pattern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9091" y="2809827"/>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a:p>
        </p:txBody>
      </p:sp>
      <p:sp>
        <p:nvSpPr>
          <p:cNvPr id="4"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dirty="0"/>
          </a:p>
        </p:txBody>
      </p:sp>
    </p:spTree>
    <p:extLst>
      <p:ext uri="{BB962C8B-B14F-4D97-AF65-F5344CB8AC3E}">
        <p14:creationId xmlns:p14="http://schemas.microsoft.com/office/powerpoint/2010/main" val="179953959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o pattern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024" y="2748246"/>
            <a:ext cx="7886700" cy="27497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dirty="0"/>
          </a:p>
        </p:txBody>
      </p:sp>
    </p:spTree>
    <p:extLst>
      <p:ext uri="{BB962C8B-B14F-4D97-AF65-F5344CB8AC3E}">
        <p14:creationId xmlns:p14="http://schemas.microsoft.com/office/powerpoint/2010/main" val="2554236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o pattern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55811" y="2558123"/>
            <a:ext cx="3886200" cy="27497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6311" y="2558123"/>
            <a:ext cx="3886200" cy="27497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dirty="0"/>
          </a:p>
        </p:txBody>
      </p:sp>
    </p:spTree>
    <p:extLst>
      <p:ext uri="{BB962C8B-B14F-4D97-AF65-F5344CB8AC3E}">
        <p14:creationId xmlns:p14="http://schemas.microsoft.com/office/powerpoint/2010/main" val="3445886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o pattern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84574" y="2471440"/>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4574" y="3372933"/>
            <a:ext cx="3868340" cy="224021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583884" y="2471440"/>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83884" y="3372934"/>
            <a:ext cx="3887391" cy="224021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8" name="Slide Number Placeholder 3"/>
          <p:cNvSpPr>
            <a:spLocks noGrp="1"/>
          </p:cNvSpPr>
          <p:nvPr>
            <p:ph type="sldNum" sz="quarter" idx="10"/>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dirty="0"/>
          </a:p>
        </p:txBody>
      </p:sp>
    </p:spTree>
    <p:extLst>
      <p:ext uri="{BB962C8B-B14F-4D97-AF65-F5344CB8AC3E}">
        <p14:creationId xmlns:p14="http://schemas.microsoft.com/office/powerpoint/2010/main" val="230106236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no pattern_Blank">
    <p:bg>
      <p:bgPr>
        <a:solidFill>
          <a:schemeClr val="bg1"/>
        </a:solidFill>
        <a:effectLst/>
      </p:bgPr>
    </p:bg>
    <p:spTree>
      <p:nvGrpSpPr>
        <p:cNvPr id="1" name=""/>
        <p:cNvGrpSpPr/>
        <p:nvPr/>
      </p:nvGrpSpPr>
      <p:grpSpPr>
        <a:xfrm>
          <a:off x="0" y="0"/>
          <a:ext cx="0" cy="0"/>
          <a:chOff x="0" y="0"/>
          <a:chExt cx="0" cy="0"/>
        </a:xfrm>
      </p:grpSpPr>
      <p:pic>
        <p:nvPicPr>
          <p:cNvPr id="7" name="Picture 6" descr="Decorative blue ba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sp>
        <p:nvSpPr>
          <p:cNvPr id="5" name="Title 1"/>
          <p:cNvSpPr>
            <a:spLocks noGrp="1"/>
          </p:cNvSpPr>
          <p:nvPr>
            <p:ph type="title" hasCustomPrompt="1"/>
          </p:nvPr>
        </p:nvSpPr>
        <p:spPr>
          <a:xfrm>
            <a:off x="1881838" y="111581"/>
            <a:ext cx="7152434" cy="1013398"/>
          </a:xfrm>
        </p:spPr>
        <p:txBody>
          <a:bodyPr>
            <a:normAutofit/>
          </a:bodyPr>
          <a:lstStyle>
            <a:lvl1pPr algn="r">
              <a:defRPr sz="3600">
                <a:solidFill>
                  <a:schemeClr val="tx1"/>
                </a:solidFill>
              </a:defRPr>
            </a:lvl1pPr>
          </a:lstStyle>
          <a:p>
            <a:r>
              <a:rPr lang="en-US" dirty="0" smtClean="0"/>
              <a:t>CLICK TO EDIT MASTER TITLE STYLE</a:t>
            </a:r>
            <a:endParaRPr lang="en-US" dirty="0"/>
          </a:p>
        </p:txBody>
      </p:sp>
      <p:pic>
        <p:nvPicPr>
          <p:cNvPr id="4" name="Picture 3"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611" y="53562"/>
            <a:ext cx="1972448" cy="980912"/>
          </a:xfrm>
          <a:prstGeom prst="rect">
            <a:avLst/>
          </a:prstGeom>
        </p:spPr>
      </p:pic>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dirty="0"/>
          </a:p>
        </p:txBody>
      </p:sp>
    </p:spTree>
    <p:extLst>
      <p:ext uri="{BB962C8B-B14F-4D97-AF65-F5344CB8AC3E}">
        <p14:creationId xmlns:p14="http://schemas.microsoft.com/office/powerpoint/2010/main" val="131530889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no pattern_3_Blank">
    <p:bg>
      <p:bgPr>
        <a:solidFill>
          <a:schemeClr val="bg1"/>
        </a:solidFill>
        <a:effectLst/>
      </p:bgPr>
    </p:bg>
    <p:spTree>
      <p:nvGrpSpPr>
        <p:cNvPr id="1" name=""/>
        <p:cNvGrpSpPr/>
        <p:nvPr/>
      </p:nvGrpSpPr>
      <p:grpSpPr>
        <a:xfrm>
          <a:off x="0" y="0"/>
          <a:ext cx="0" cy="0"/>
          <a:chOff x="0" y="0"/>
          <a:chExt cx="0" cy="0"/>
        </a:xfrm>
      </p:grpSpPr>
      <p:pic>
        <p:nvPicPr>
          <p:cNvPr id="7" name="Picture 6" descr="Decorative blue ba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sp>
        <p:nvSpPr>
          <p:cNvPr id="5" name="Title 1"/>
          <p:cNvSpPr>
            <a:spLocks noGrp="1"/>
          </p:cNvSpPr>
          <p:nvPr>
            <p:ph type="title" hasCustomPrompt="1"/>
          </p:nvPr>
        </p:nvSpPr>
        <p:spPr>
          <a:xfrm>
            <a:off x="120178" y="138546"/>
            <a:ext cx="8924544" cy="793583"/>
          </a:xfrm>
        </p:spPr>
        <p:txBody>
          <a:bodyPr>
            <a:normAutofit/>
          </a:bodyPr>
          <a:lstStyle>
            <a:lvl1pPr algn="l">
              <a:defRPr sz="3600">
                <a:solidFill>
                  <a:schemeClr val="tx1"/>
                </a:solidFill>
              </a:defRPr>
            </a:lvl1pPr>
          </a:lstStyle>
          <a:p>
            <a:r>
              <a:rPr lang="en-US" dirty="0" smtClean="0"/>
              <a:t>CLICK TO EDIT MASTER TITLE STYLE</a:t>
            </a:r>
            <a:endParaRPr lang="en-US" dirty="0"/>
          </a:p>
        </p:txBody>
      </p:sp>
      <p:pic>
        <p:nvPicPr>
          <p:cNvPr id="4" name="Picture 3"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71552" y="5594283"/>
            <a:ext cx="1972448" cy="980912"/>
          </a:xfrm>
          <a:prstGeom prst="rect">
            <a:avLst/>
          </a:prstGeom>
        </p:spPr>
      </p:pic>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dirty="0"/>
          </a:p>
        </p:txBody>
      </p:sp>
    </p:spTree>
    <p:extLst>
      <p:ext uri="{BB962C8B-B14F-4D97-AF65-F5344CB8AC3E}">
        <p14:creationId xmlns:p14="http://schemas.microsoft.com/office/powerpoint/2010/main" val="101014779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no pattern_1_Blank">
    <p:bg>
      <p:bgPr>
        <a:solidFill>
          <a:schemeClr val="accent1"/>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1881838" y="111581"/>
            <a:ext cx="7152434" cy="1013398"/>
          </a:xfrm>
        </p:spPr>
        <p:txBody>
          <a:bodyPr>
            <a:normAutofit/>
          </a:bodyPr>
          <a:lstStyle>
            <a:lvl1pPr algn="r">
              <a:defRPr sz="3600">
                <a:solidFill>
                  <a:schemeClr val="bg1"/>
                </a:solidFill>
              </a:defRPr>
            </a:lvl1pPr>
          </a:lstStyle>
          <a:p>
            <a:r>
              <a:rPr lang="en-US" dirty="0" smtClean="0"/>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11" y="53562"/>
            <a:ext cx="1972448" cy="980911"/>
          </a:xfrm>
          <a:prstGeom prst="rect">
            <a:avLst/>
          </a:prstGeom>
        </p:spPr>
      </p:pic>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dirty="0"/>
          </a:p>
        </p:txBody>
      </p:sp>
    </p:spTree>
    <p:extLst>
      <p:ext uri="{BB962C8B-B14F-4D97-AF65-F5344CB8AC3E}">
        <p14:creationId xmlns:p14="http://schemas.microsoft.com/office/powerpoint/2010/main" val="389284416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o pattern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1" y="1992834"/>
            <a:ext cx="4629150" cy="386821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29841" y="3593039"/>
            <a:ext cx="2949178" cy="2275953"/>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6" name="Title 1"/>
          <p:cNvSpPr>
            <a:spLocks noGrp="1"/>
          </p:cNvSpPr>
          <p:nvPr>
            <p:ph type="title" hasCustomPrompt="1"/>
          </p:nvPr>
        </p:nvSpPr>
        <p:spPr>
          <a:xfrm>
            <a:off x="2711848" y="111581"/>
            <a:ext cx="6322423" cy="1013398"/>
          </a:xfrm>
        </p:spPr>
        <p:txBody>
          <a:bodyPr>
            <a:normAutofit/>
          </a:bodyPr>
          <a:lstStyle>
            <a:lvl1pPr algn="ctr">
              <a:defRPr sz="3600">
                <a:solidFill>
                  <a:schemeClr val="bg1"/>
                </a:solidFill>
              </a:defRPr>
            </a:lvl1pPr>
          </a:lstStyle>
          <a:p>
            <a:r>
              <a:rPr lang="en-US" dirty="0" smtClean="0"/>
              <a:t>CLICK TO EDIT MASTER STYLE</a:t>
            </a:r>
            <a:endParaRPr lang="en-US" dirty="0"/>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dirty="0"/>
          </a:p>
        </p:txBody>
      </p:sp>
    </p:spTree>
    <p:extLst>
      <p:ext uri="{BB962C8B-B14F-4D97-AF65-F5344CB8AC3E}">
        <p14:creationId xmlns:p14="http://schemas.microsoft.com/office/powerpoint/2010/main" val="114197628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9091" y="2809827"/>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a:p>
        </p:txBody>
      </p:sp>
      <p:sp>
        <p:nvSpPr>
          <p:cNvPr id="4"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dirty="0"/>
          </a:p>
        </p:txBody>
      </p:sp>
    </p:spTree>
    <p:extLst>
      <p:ext uri="{BB962C8B-B14F-4D97-AF65-F5344CB8AC3E}">
        <p14:creationId xmlns:p14="http://schemas.microsoft.com/office/powerpoint/2010/main" val="95682450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o pattern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1999818"/>
            <a:ext cx="4629150" cy="3861237"/>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3613978"/>
            <a:ext cx="2949178" cy="224707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Title 1"/>
          <p:cNvSpPr>
            <a:spLocks noGrp="1"/>
          </p:cNvSpPr>
          <p:nvPr>
            <p:ph type="title" hasCustomPrompt="1"/>
          </p:nvPr>
        </p:nvSpPr>
        <p:spPr>
          <a:xfrm>
            <a:off x="2711848" y="111581"/>
            <a:ext cx="6322423" cy="1013398"/>
          </a:xfrm>
        </p:spPr>
        <p:txBody>
          <a:bodyPr>
            <a:normAutofit/>
          </a:bodyPr>
          <a:lstStyle>
            <a:lvl1pPr algn="ctr">
              <a:defRPr sz="3600">
                <a:solidFill>
                  <a:schemeClr val="bg1"/>
                </a:solidFill>
              </a:defRPr>
            </a:lvl1pPr>
          </a:lstStyle>
          <a:p>
            <a:r>
              <a:rPr lang="en-US" dirty="0" smtClean="0"/>
              <a:t>CLICK TO EDIT MASTER STYLE</a:t>
            </a:r>
            <a:endParaRPr lang="en-US" dirty="0"/>
          </a:p>
        </p:txBody>
      </p:sp>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dirty="0"/>
          </a:p>
        </p:txBody>
      </p:sp>
    </p:spTree>
    <p:extLst>
      <p:ext uri="{BB962C8B-B14F-4D97-AF65-F5344CB8AC3E}">
        <p14:creationId xmlns:p14="http://schemas.microsoft.com/office/powerpoint/2010/main" val="13017136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024" y="2748246"/>
            <a:ext cx="7886700" cy="27497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dirty="0"/>
          </a:p>
        </p:txBody>
      </p:sp>
    </p:spTree>
    <p:extLst>
      <p:ext uri="{BB962C8B-B14F-4D97-AF65-F5344CB8AC3E}">
        <p14:creationId xmlns:p14="http://schemas.microsoft.com/office/powerpoint/2010/main" val="281476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55811" y="2558123"/>
            <a:ext cx="3886200" cy="27497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6311" y="2558123"/>
            <a:ext cx="3886200" cy="27497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dirty="0"/>
          </a:p>
        </p:txBody>
      </p:sp>
    </p:spTree>
    <p:extLst>
      <p:ext uri="{BB962C8B-B14F-4D97-AF65-F5344CB8AC3E}">
        <p14:creationId xmlns:p14="http://schemas.microsoft.com/office/powerpoint/2010/main" val="3473910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84574" y="2471440"/>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Edit Master text styles</a:t>
            </a:r>
          </a:p>
        </p:txBody>
      </p:sp>
      <p:sp>
        <p:nvSpPr>
          <p:cNvPr id="4" name="Content Placeholder 3"/>
          <p:cNvSpPr>
            <a:spLocks noGrp="1"/>
          </p:cNvSpPr>
          <p:nvPr>
            <p:ph sz="half" idx="2"/>
          </p:nvPr>
        </p:nvSpPr>
        <p:spPr>
          <a:xfrm>
            <a:off x="584574" y="3372933"/>
            <a:ext cx="3868340" cy="224021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583884" y="2471440"/>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583884" y="3372934"/>
            <a:ext cx="3887391" cy="22402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8" name="Slide Number Placeholder 3"/>
          <p:cNvSpPr>
            <a:spLocks noGrp="1"/>
          </p:cNvSpPr>
          <p:nvPr>
            <p:ph type="sldNum" sz="quarter" idx="10"/>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dirty="0"/>
          </a:p>
        </p:txBody>
      </p:sp>
    </p:spTree>
    <p:extLst>
      <p:ext uri="{BB962C8B-B14F-4D97-AF65-F5344CB8AC3E}">
        <p14:creationId xmlns:p14="http://schemas.microsoft.com/office/powerpoint/2010/main" val="321008166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lank">
    <p:bg>
      <p:bgPr>
        <a:solidFill>
          <a:schemeClr val="bg1"/>
        </a:solidFill>
        <a:effectLst/>
      </p:bgPr>
    </p:bg>
    <p:spTree>
      <p:nvGrpSpPr>
        <p:cNvPr id="1" name=""/>
        <p:cNvGrpSpPr/>
        <p:nvPr/>
      </p:nvGrpSpPr>
      <p:grpSpPr>
        <a:xfrm>
          <a:off x="0" y="0"/>
          <a:ext cx="0" cy="0"/>
          <a:chOff x="0" y="0"/>
          <a:chExt cx="0" cy="0"/>
        </a:xfrm>
      </p:grpSpPr>
      <p:pic>
        <p:nvPicPr>
          <p:cNvPr id="6" name="Picture 5" descr="Decorative geometric patter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494853"/>
          </a:xfrm>
          <a:prstGeom prst="rect">
            <a:avLst/>
          </a:prstGeom>
          <a:noFill/>
        </p:spPr>
      </p:pic>
      <p:pic>
        <p:nvPicPr>
          <p:cNvPr id="7" name="Picture 6" descr="Decorative blue ba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sp>
        <p:nvSpPr>
          <p:cNvPr id="5" name="Title 1"/>
          <p:cNvSpPr>
            <a:spLocks noGrp="1"/>
          </p:cNvSpPr>
          <p:nvPr>
            <p:ph type="title" hasCustomPrompt="1"/>
          </p:nvPr>
        </p:nvSpPr>
        <p:spPr>
          <a:xfrm>
            <a:off x="1881838" y="111581"/>
            <a:ext cx="7152434" cy="1013398"/>
          </a:xfrm>
        </p:spPr>
        <p:txBody>
          <a:bodyPr>
            <a:normAutofit/>
          </a:bodyPr>
          <a:lstStyle>
            <a:lvl1pPr algn="r">
              <a:defRPr sz="3600">
                <a:solidFill>
                  <a:schemeClr val="tx1"/>
                </a:solidFill>
              </a:defRPr>
            </a:lvl1pPr>
          </a:lstStyle>
          <a:p>
            <a:r>
              <a:rPr lang="en-US" dirty="0" smtClean="0"/>
              <a:t>CLICK TO EDIT MASTER TITLE STYLE</a:t>
            </a:r>
            <a:endParaRPr lang="en-US" dirty="0"/>
          </a:p>
        </p:txBody>
      </p:sp>
      <p:pic>
        <p:nvPicPr>
          <p:cNvPr id="4" name="Picture 3" descr="Oregon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611" y="53562"/>
            <a:ext cx="1972448" cy="980912"/>
          </a:xfrm>
          <a:prstGeom prst="rect">
            <a:avLst/>
          </a:prstGeom>
        </p:spPr>
      </p:pic>
      <p:sp>
        <p:nvSpPr>
          <p:cNvPr id="8"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dirty="0"/>
          </a:p>
        </p:txBody>
      </p:sp>
    </p:spTree>
    <p:extLst>
      <p:ext uri="{BB962C8B-B14F-4D97-AF65-F5344CB8AC3E}">
        <p14:creationId xmlns:p14="http://schemas.microsoft.com/office/powerpoint/2010/main" val="293217716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3_Blank">
    <p:bg>
      <p:bgPr>
        <a:solidFill>
          <a:schemeClr val="bg1"/>
        </a:solidFill>
        <a:effectLst/>
      </p:bgPr>
    </p:bg>
    <p:spTree>
      <p:nvGrpSpPr>
        <p:cNvPr id="1" name=""/>
        <p:cNvGrpSpPr/>
        <p:nvPr/>
      </p:nvGrpSpPr>
      <p:grpSpPr>
        <a:xfrm>
          <a:off x="0" y="0"/>
          <a:ext cx="0" cy="0"/>
          <a:chOff x="0" y="0"/>
          <a:chExt cx="0" cy="0"/>
        </a:xfrm>
      </p:grpSpPr>
      <p:pic>
        <p:nvPicPr>
          <p:cNvPr id="8" name="Picture 7" descr="Decorative geometric patter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494853"/>
          </a:xfrm>
          <a:prstGeom prst="rect">
            <a:avLst/>
          </a:prstGeom>
          <a:noFill/>
        </p:spPr>
      </p:pic>
      <p:pic>
        <p:nvPicPr>
          <p:cNvPr id="7" name="Picture 6" descr="Decorative blue ba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sp>
        <p:nvSpPr>
          <p:cNvPr id="5" name="Title 1"/>
          <p:cNvSpPr>
            <a:spLocks noGrp="1"/>
          </p:cNvSpPr>
          <p:nvPr>
            <p:ph type="title" hasCustomPrompt="1"/>
          </p:nvPr>
        </p:nvSpPr>
        <p:spPr>
          <a:xfrm>
            <a:off x="120178" y="138546"/>
            <a:ext cx="8924544" cy="793583"/>
          </a:xfrm>
        </p:spPr>
        <p:txBody>
          <a:bodyPr>
            <a:normAutofit/>
          </a:bodyPr>
          <a:lstStyle>
            <a:lvl1pPr algn="l">
              <a:defRPr sz="3600">
                <a:solidFill>
                  <a:schemeClr val="tx1"/>
                </a:solidFill>
              </a:defRPr>
            </a:lvl1pPr>
          </a:lstStyle>
          <a:p>
            <a:r>
              <a:rPr lang="en-US" dirty="0" smtClean="0"/>
              <a:t>CLICK TO EDIT MASTER TITLE STYLE</a:t>
            </a:r>
            <a:endParaRPr lang="en-US" dirty="0"/>
          </a:p>
        </p:txBody>
      </p:sp>
      <p:pic>
        <p:nvPicPr>
          <p:cNvPr id="4" name="Picture 3" descr="Oregon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171552" y="5594283"/>
            <a:ext cx="1972448" cy="980912"/>
          </a:xfrm>
          <a:prstGeom prst="rect">
            <a:avLst/>
          </a:prstGeom>
        </p:spPr>
      </p:pic>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dirty="0"/>
          </a:p>
        </p:txBody>
      </p:sp>
    </p:spTree>
    <p:extLst>
      <p:ext uri="{BB962C8B-B14F-4D97-AF65-F5344CB8AC3E}">
        <p14:creationId xmlns:p14="http://schemas.microsoft.com/office/powerpoint/2010/main" val="323809184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Blank">
    <p:bg>
      <p:bgPr>
        <a:solidFill>
          <a:schemeClr val="accent1"/>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1881838" y="111581"/>
            <a:ext cx="7152434" cy="1013398"/>
          </a:xfrm>
        </p:spPr>
        <p:txBody>
          <a:bodyPr>
            <a:normAutofit/>
          </a:bodyPr>
          <a:lstStyle>
            <a:lvl1pPr algn="r">
              <a:defRPr sz="3600">
                <a:solidFill>
                  <a:schemeClr val="bg1"/>
                </a:solidFill>
              </a:defRPr>
            </a:lvl1pPr>
          </a:lstStyle>
          <a:p>
            <a:r>
              <a:rPr lang="en-US" dirty="0" smtClean="0"/>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11" y="53562"/>
            <a:ext cx="1972448" cy="980911"/>
          </a:xfrm>
          <a:prstGeom prst="rect">
            <a:avLst/>
          </a:prstGeom>
        </p:spPr>
      </p:pic>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dirty="0"/>
          </a:p>
        </p:txBody>
      </p:sp>
    </p:spTree>
    <p:extLst>
      <p:ext uri="{BB962C8B-B14F-4D97-AF65-F5344CB8AC3E}">
        <p14:creationId xmlns:p14="http://schemas.microsoft.com/office/powerpoint/2010/main" val="151187915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1" y="1992834"/>
            <a:ext cx="4629150" cy="386821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3593039"/>
            <a:ext cx="2949178" cy="2275953"/>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Edit Master text styles</a:t>
            </a:r>
          </a:p>
        </p:txBody>
      </p:sp>
      <p:sp>
        <p:nvSpPr>
          <p:cNvPr id="6" name="Title 1"/>
          <p:cNvSpPr>
            <a:spLocks noGrp="1"/>
          </p:cNvSpPr>
          <p:nvPr>
            <p:ph type="title" hasCustomPrompt="1"/>
          </p:nvPr>
        </p:nvSpPr>
        <p:spPr>
          <a:xfrm>
            <a:off x="2711848" y="111581"/>
            <a:ext cx="6322423" cy="1013398"/>
          </a:xfrm>
        </p:spPr>
        <p:txBody>
          <a:bodyPr>
            <a:normAutofit/>
          </a:bodyPr>
          <a:lstStyle>
            <a:lvl1pPr algn="ctr">
              <a:defRPr sz="3600">
                <a:solidFill>
                  <a:schemeClr val="bg1"/>
                </a:solidFill>
              </a:defRPr>
            </a:lvl1pPr>
          </a:lstStyle>
          <a:p>
            <a:r>
              <a:rPr lang="en-US" dirty="0" smtClean="0"/>
              <a:t>CLICK TO EDIT MASTER STYLE</a:t>
            </a:r>
            <a:endParaRPr lang="en-US" dirty="0"/>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dirty="0"/>
          </a:p>
        </p:txBody>
      </p:sp>
    </p:spTree>
    <p:extLst>
      <p:ext uri="{BB962C8B-B14F-4D97-AF65-F5344CB8AC3E}">
        <p14:creationId xmlns:p14="http://schemas.microsoft.com/office/powerpoint/2010/main" val="20318013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3.jp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descr="Decorative geometric pattern"/>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0" y="1"/>
            <a:ext cx="9144000" cy="6494854"/>
          </a:xfrm>
          <a:prstGeom prst="rect">
            <a:avLst/>
          </a:prstGeom>
          <a:noFill/>
        </p:spPr>
      </p:pic>
      <p:pic>
        <p:nvPicPr>
          <p:cNvPr id="11" name="Picture 10" descr="Decorative blue swoosh"/>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 y="-902"/>
            <a:ext cx="9144001" cy="2075283"/>
          </a:xfrm>
          <a:prstGeom prst="rect">
            <a:avLst/>
          </a:prstGeom>
        </p:spPr>
      </p:pic>
      <p:pic>
        <p:nvPicPr>
          <p:cNvPr id="12" name="Picture 11" descr="Decorative blue ba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sp>
        <p:nvSpPr>
          <p:cNvPr id="2" name="Title Placeholder 1"/>
          <p:cNvSpPr>
            <a:spLocks noGrp="1"/>
          </p:cNvSpPr>
          <p:nvPr>
            <p:ph type="title"/>
          </p:nvPr>
        </p:nvSpPr>
        <p:spPr>
          <a:xfrm>
            <a:off x="628650" y="199848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3427255"/>
            <a:ext cx="7886700" cy="274970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pic>
        <p:nvPicPr>
          <p:cNvPr id="5" name="Picture 4"/>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pic>
        <p:nvPicPr>
          <p:cNvPr id="6" name="Picture 5" descr="Oregon Department of Education Logo"/>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sp>
        <p:nvSpPr>
          <p:cNvPr id="4"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dirty="0"/>
          </a:p>
        </p:txBody>
      </p:sp>
    </p:spTree>
    <p:extLst>
      <p:ext uri="{BB962C8B-B14F-4D97-AF65-F5344CB8AC3E}">
        <p14:creationId xmlns:p14="http://schemas.microsoft.com/office/powerpoint/2010/main" val="260407740"/>
      </p:ext>
    </p:extLst>
  </p:cSld>
  <p:clrMap bg1="lt1" tx1="dk1" bg2="lt2" tx2="dk2" accent1="accent1" accent2="accent2" accent3="accent3" accent4="accent4" accent5="accent5" accent6="accent6" hlink="hlink" folHlink="folHlink"/>
  <p:sldLayoutIdLst>
    <p:sldLayoutId id="2147483696" r:id="rId1"/>
    <p:sldLayoutId id="2147483698" r:id="rId2"/>
    <p:sldLayoutId id="2147483699" r:id="rId3"/>
    <p:sldLayoutId id="2147483701" r:id="rId4"/>
    <p:sldLayoutId id="2147483702" r:id="rId5"/>
    <p:sldLayoutId id="2147483704" r:id="rId6"/>
    <p:sldLayoutId id="2147483709" r:id="rId7"/>
    <p:sldLayoutId id="2147483707" r:id="rId8"/>
    <p:sldLayoutId id="2147483705" r:id="rId9"/>
    <p:sldLayoutId id="2147483706" r:id="rId10"/>
  </p:sldLayoutIdLst>
  <p:timing>
    <p:tnLst>
      <p:par>
        <p:cTn id="1" dur="indefinite" restart="never" nodeType="tmRoot"/>
      </p:par>
    </p:tnLst>
  </p:timing>
  <p:hf hdr="0" ftr="0" dt="0"/>
  <p:txStyles>
    <p:titleStyle>
      <a:lvl1pPr algn="l" defTabSz="914377"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descr="Decorative blue swoosh"/>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 y="-902"/>
            <a:ext cx="9144001" cy="2075283"/>
          </a:xfrm>
          <a:prstGeom prst="rect">
            <a:avLst/>
          </a:prstGeom>
        </p:spPr>
      </p:pic>
      <p:pic>
        <p:nvPicPr>
          <p:cNvPr id="12" name="Picture 11" descr="Decorative blue ba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sp>
        <p:nvSpPr>
          <p:cNvPr id="2" name="Title Placeholder 1"/>
          <p:cNvSpPr>
            <a:spLocks noGrp="1"/>
          </p:cNvSpPr>
          <p:nvPr>
            <p:ph type="title"/>
          </p:nvPr>
        </p:nvSpPr>
        <p:spPr>
          <a:xfrm>
            <a:off x="628650" y="199848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3427255"/>
            <a:ext cx="7886700" cy="27497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pic>
        <p:nvPicPr>
          <p:cNvPr id="5" name="Picture 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pic>
        <p:nvPicPr>
          <p:cNvPr id="6" name="Picture 5" descr="Oregon Department of Education Logo"/>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sp>
        <p:nvSpPr>
          <p:cNvPr id="10"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dirty="0"/>
          </a:p>
        </p:txBody>
      </p:sp>
    </p:spTree>
    <p:extLst>
      <p:ext uri="{BB962C8B-B14F-4D97-AF65-F5344CB8AC3E}">
        <p14:creationId xmlns:p14="http://schemas.microsoft.com/office/powerpoint/2010/main" val="2991520618"/>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Lst>
  <p:timing>
    <p:tnLst>
      <p:par>
        <p:cTn id="1" dur="indefinite" restart="never" nodeType="tmRoot"/>
      </p:par>
    </p:tnLst>
  </p:timing>
  <p:hf hdr="0" ftr="0" dt="0"/>
  <p:txStyles>
    <p:titleStyle>
      <a:lvl1pPr algn="l" defTabSz="914377"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vinfo.gov/content/pkg/FR-2004-07-26/pdf/04-17150.pdf"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hyperlink" Target="https://training.fema.gov/is/courseoverview.aspx?code=IS-368"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ideo" Target="https://www.youtube.com/embed/ZLLMDOScE4g" TargetMode="External"/><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huffpost.com/entry/in-natural-disasters-a-disability-can-be-a-death-sentence_n_5c1ba22ee4b0407e9077eb58"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371600" y="2198914"/>
            <a:ext cx="6400800" cy="1807029"/>
          </a:xfrm>
        </p:spPr>
        <p:txBody>
          <a:bodyPr/>
          <a:lstStyle/>
          <a:p>
            <a:pPr lvl="0" algn="ctr" defTabSz="914400">
              <a:lnSpc>
                <a:spcPct val="100000"/>
              </a:lnSpc>
              <a:spcBef>
                <a:spcPts val="0"/>
              </a:spcBef>
            </a:pPr>
            <a:r>
              <a:rPr lang="en-US" altLang="en-US" sz="4800" dirty="0" smtClean="0">
                <a:solidFill>
                  <a:prstClr val="black"/>
                </a:solidFill>
                <a:ea typeface="+mn-ea"/>
                <a:cs typeface="+mn-cs"/>
              </a:rPr>
              <a:t>Planning for Disabled – Access and Functional Needs Students</a:t>
            </a:r>
            <a:endParaRPr lang="en-US" altLang="en-US" sz="4800" dirty="0">
              <a:solidFill>
                <a:prstClr val="black"/>
              </a:solidFill>
              <a:ea typeface="+mn-ea"/>
              <a:cs typeface="+mn-cs"/>
            </a:endParaRPr>
          </a:p>
        </p:txBody>
      </p:sp>
      <p:sp>
        <p:nvSpPr>
          <p:cNvPr id="7" name="Rectangle 3"/>
          <p:cNvSpPr>
            <a:spLocks noGrp="1" noChangeArrowheads="1"/>
          </p:cNvSpPr>
          <p:nvPr>
            <p:ph type="subTitle" idx="1"/>
          </p:nvPr>
        </p:nvSpPr>
        <p:spPr>
          <a:xfrm>
            <a:off x="1143000" y="4239911"/>
            <a:ext cx="6858000" cy="1655762"/>
          </a:xfrm>
        </p:spPr>
        <p:txBody>
          <a:bodyPr>
            <a:normAutofit/>
          </a:bodyPr>
          <a:lstStyle/>
          <a:p>
            <a:r>
              <a:rPr lang="en-US" altLang="en-US" dirty="0" smtClean="0"/>
              <a:t>Presenter</a:t>
            </a:r>
            <a:endParaRPr lang="en-US" altLang="en-US" dirty="0" smtClean="0"/>
          </a:p>
          <a:p>
            <a:r>
              <a:rPr lang="en-US" altLang="en-US" dirty="0" smtClean="0"/>
              <a:t>Date</a:t>
            </a:r>
          </a:p>
          <a:p>
            <a:r>
              <a:rPr lang="en-US" altLang="en-US" dirty="0" smtClean="0"/>
              <a:t>Conference/Meeting Name</a:t>
            </a:r>
          </a:p>
          <a:p>
            <a:endParaRPr lang="en-US" altLang="en-US" dirty="0" smtClean="0"/>
          </a:p>
          <a:p>
            <a:endParaRPr lang="en-US" altLang="en-US" dirty="0" smtClean="0"/>
          </a:p>
        </p:txBody>
      </p:sp>
      <p:pic>
        <p:nvPicPr>
          <p:cNvPr id="4" name="Picture 3" descr="Nothing special at all. Just a graduation cap for detail." title="Graduation Cap"/>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54673" y="5334753"/>
            <a:ext cx="1614516" cy="1121841"/>
          </a:xfrm>
          <a:prstGeom prst="rect">
            <a:avLst/>
          </a:prstGeom>
        </p:spPr>
      </p:pic>
    </p:spTree>
    <p:extLst>
      <p:ext uri="{BB962C8B-B14F-4D97-AF65-F5344CB8AC3E}">
        <p14:creationId xmlns:p14="http://schemas.microsoft.com/office/powerpoint/2010/main" val="956260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 y="878038"/>
            <a:ext cx="9143999" cy="1013398"/>
          </a:xfrm>
          <a:solidFill>
            <a:schemeClr val="accent1"/>
          </a:solidFill>
        </p:spPr>
        <p:txBody>
          <a:bodyPr>
            <a:normAutofit/>
          </a:bodyPr>
          <a:lstStyle/>
          <a:p>
            <a:pPr lvl="0" algn="l">
              <a:defRPr/>
            </a:pPr>
            <a:r>
              <a:rPr lang="en-US" altLang="en-US" dirty="0" smtClean="0">
                <a:solidFill>
                  <a:prstClr val="white"/>
                </a:solidFill>
                <a:ea typeface="+mn-ea"/>
                <a:cs typeface="+mn-cs"/>
              </a:rPr>
              <a:t>Helpful Links: Planning Resources</a:t>
            </a:r>
            <a:endParaRPr lang="en-US" altLang="en-US" sz="1600" dirty="0">
              <a:solidFill>
                <a:prstClr val="white"/>
              </a:solidFill>
              <a:ea typeface="+mn-ea"/>
              <a:cs typeface="+mn-cs"/>
            </a:endParaRPr>
          </a:p>
        </p:txBody>
      </p:sp>
      <p:sp>
        <p:nvSpPr>
          <p:cNvPr id="3" name="Slide Number Placeholder 2"/>
          <p:cNvSpPr>
            <a:spLocks noGrp="1"/>
          </p:cNvSpPr>
          <p:nvPr>
            <p:ph type="sldNum" sz="quarter" idx="4"/>
          </p:nvPr>
        </p:nvSpPr>
        <p:spPr/>
        <p:txBody>
          <a:bodyPr/>
          <a:lstStyle/>
          <a:p>
            <a:fld id="{8A0BAB59-E1FB-40DE-BF54-BC3526BEF81F}" type="slidenum">
              <a:rPr lang="en-US" smtClean="0"/>
              <a:pPr/>
              <a:t>10</a:t>
            </a:fld>
            <a:endParaRPr lang="en-US"/>
          </a:p>
        </p:txBody>
      </p:sp>
      <p:sp>
        <p:nvSpPr>
          <p:cNvPr id="6" name="Rectangle 5"/>
          <p:cNvSpPr/>
          <p:nvPr/>
        </p:nvSpPr>
        <p:spPr>
          <a:xfrm>
            <a:off x="239753" y="2108074"/>
            <a:ext cx="8664493" cy="3177793"/>
          </a:xfrm>
          <a:prstGeom prst="rect">
            <a:avLst/>
          </a:prstGeom>
        </p:spPr>
        <p:txBody>
          <a:bodyPr wrap="square">
            <a:spAutoFit/>
          </a:bodyPr>
          <a:lstStyle/>
          <a:p>
            <a:pPr marL="0" marR="0" lvl="0" indent="0" algn="l" defTabSz="914400" rtl="0" eaLnBrk="1" fontAlgn="auto" latinLnBrk="0" hangingPunct="1">
              <a:lnSpc>
                <a:spcPct val="100000"/>
              </a:lnSpc>
              <a:spcBef>
                <a:spcPts val="100"/>
              </a:spcBef>
              <a:spcAft>
                <a:spcPts val="0"/>
              </a:spcAft>
              <a:buClrTx/>
              <a:buSzTx/>
              <a:buFontTx/>
              <a:buNone/>
              <a:tabLst/>
              <a:defRPr/>
            </a:pPr>
            <a:r>
              <a:rPr lang="en-US" altLang="en-US" sz="2200" b="1" noProof="0" dirty="0" smtClean="0">
                <a:solidFill>
                  <a:prstClr val="black"/>
                </a:solidFill>
                <a:latin typeface="Calibri"/>
              </a:rPr>
              <a:t>Helpful Links to Helpful Places</a:t>
            </a:r>
            <a:endParaRPr kumimoji="0" lang="en-US" altLang="en-US" sz="2200" b="1" i="0" u="none" strike="noStrike" kern="1200" cap="none" spc="0" normalizeH="0" baseline="0" noProof="0" dirty="0" smtClean="0">
              <a:ln>
                <a:noFill/>
              </a:ln>
              <a:solidFill>
                <a:prstClr val="black"/>
              </a:solidFill>
              <a:effectLst/>
              <a:uLnTx/>
              <a:uFillTx/>
              <a:latin typeface="Calibri"/>
            </a:endParaRPr>
          </a:p>
          <a:p>
            <a:pPr marL="285750" lvl="0" indent="-285750">
              <a:spcBef>
                <a:spcPts val="100"/>
              </a:spcBef>
              <a:buFont typeface="Arial" panose="020B0604020202020204" pitchFamily="34" charset="0"/>
              <a:buChar char="•"/>
              <a:defRPr/>
            </a:pPr>
            <a:r>
              <a:rPr kumimoji="0" lang="en-US" sz="2200" b="0" i="0" u="none" strike="noStrike" kern="1200" cap="none" spc="0" normalizeH="0" baseline="0" noProof="0" dirty="0" smtClean="0">
                <a:ln>
                  <a:noFill/>
                </a:ln>
                <a:solidFill>
                  <a:prstClr val="black"/>
                </a:solidFill>
                <a:effectLst/>
                <a:uLnTx/>
                <a:uFillTx/>
                <a:latin typeface="Calibri"/>
              </a:rPr>
              <a:t>Executive Order</a:t>
            </a:r>
            <a:r>
              <a:rPr kumimoji="0" lang="en-US" sz="2200" b="0" i="0" u="none" strike="noStrike" kern="1200" cap="none" spc="0" normalizeH="0" noProof="0" dirty="0" smtClean="0">
                <a:ln>
                  <a:noFill/>
                </a:ln>
                <a:solidFill>
                  <a:prstClr val="black"/>
                </a:solidFill>
                <a:effectLst/>
                <a:uLnTx/>
                <a:uFillTx/>
                <a:latin typeface="Calibri"/>
              </a:rPr>
              <a:t> 13347 established the need to </a:t>
            </a:r>
            <a:r>
              <a:rPr lang="en-US" sz="2200" dirty="0" smtClean="0">
                <a:solidFill>
                  <a:prstClr val="black"/>
                </a:solidFill>
                <a:latin typeface="Calibri"/>
              </a:rPr>
              <a:t>consider and include people with disabilities, access and functional needs into emergency planning. You can find that order here: </a:t>
            </a:r>
            <a:r>
              <a:rPr lang="en-US" sz="2200" dirty="0">
                <a:hlinkClick r:id="rId3"/>
              </a:rPr>
              <a:t>https://</a:t>
            </a:r>
            <a:r>
              <a:rPr lang="en-US" sz="2200" dirty="0" smtClean="0">
                <a:hlinkClick r:id="rId3"/>
              </a:rPr>
              <a:t>www.govinfo.gov/content/pkg/FR-2004-07-26/pdf/04-17150.pdf</a:t>
            </a:r>
            <a:endParaRPr lang="en-US" sz="2200" dirty="0" smtClean="0"/>
          </a:p>
          <a:p>
            <a:pPr marL="285750" lvl="0" indent="-285750">
              <a:spcBef>
                <a:spcPts val="100"/>
              </a:spcBef>
              <a:buFont typeface="Arial" panose="020B0604020202020204" pitchFamily="34" charset="0"/>
              <a:buChar char="•"/>
              <a:defRPr/>
            </a:pPr>
            <a:r>
              <a:rPr kumimoji="0" lang="en-US" sz="2200" b="0" i="0" u="none" strike="noStrike" kern="1200" cap="none" spc="0" normalizeH="0" baseline="0" noProof="0" dirty="0" smtClean="0">
                <a:ln>
                  <a:noFill/>
                </a:ln>
                <a:solidFill>
                  <a:prstClr val="black"/>
                </a:solidFill>
                <a:effectLst/>
                <a:uLnTx/>
                <a:uFillTx/>
                <a:latin typeface="Calibri"/>
              </a:rPr>
              <a:t>FEMA</a:t>
            </a:r>
            <a:r>
              <a:rPr kumimoji="0" lang="en-US" sz="2200" b="0" i="0" u="none" strike="noStrike" kern="1200" cap="none" spc="0" normalizeH="0" noProof="0" dirty="0" smtClean="0">
                <a:ln>
                  <a:noFill/>
                </a:ln>
                <a:solidFill>
                  <a:prstClr val="black"/>
                </a:solidFill>
                <a:effectLst/>
                <a:uLnTx/>
                <a:uFillTx/>
                <a:latin typeface="Calibri"/>
              </a:rPr>
              <a:t> training on planning for people with disabilities and others with access and functional needs:</a:t>
            </a:r>
          </a:p>
          <a:p>
            <a:pPr marL="285750" lvl="0" indent="-285750">
              <a:spcBef>
                <a:spcPts val="100"/>
              </a:spcBef>
              <a:buFont typeface="Arial" panose="020B0604020202020204" pitchFamily="34" charset="0"/>
              <a:buChar char="•"/>
              <a:defRPr/>
            </a:pPr>
            <a:r>
              <a:rPr lang="en-US" sz="2200" dirty="0">
                <a:hlinkClick r:id="rId4"/>
              </a:rPr>
              <a:t>https://training.fema.gov/is/courseoverview.aspx?code=IS-368</a:t>
            </a:r>
            <a:endParaRPr kumimoji="0" lang="en-US" sz="2200" b="0" i="0" u="none" strike="noStrike" kern="1200" cap="none" spc="0" normalizeH="0" noProof="0" dirty="0" smtClean="0">
              <a:ln>
                <a:noFill/>
              </a:ln>
              <a:solidFill>
                <a:prstClr val="black"/>
              </a:solidFill>
              <a:effectLst/>
              <a:uLnTx/>
              <a:uFillTx/>
              <a:latin typeface="Calibri"/>
            </a:endParaRPr>
          </a:p>
        </p:txBody>
      </p:sp>
    </p:spTree>
    <p:extLst>
      <p:ext uri="{BB962C8B-B14F-4D97-AF65-F5344CB8AC3E}">
        <p14:creationId xmlns:p14="http://schemas.microsoft.com/office/powerpoint/2010/main" val="3617087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 y="976432"/>
            <a:ext cx="9143999" cy="1013398"/>
          </a:xfrm>
          <a:solidFill>
            <a:schemeClr val="accent1"/>
          </a:solidFill>
        </p:spPr>
        <p:txBody>
          <a:bodyPr/>
          <a:lstStyle/>
          <a:p>
            <a:pPr lvl="0" algn="l">
              <a:defRPr/>
            </a:pPr>
            <a:r>
              <a:rPr lang="en-US" altLang="en-US" dirty="0">
                <a:solidFill>
                  <a:prstClr val="white"/>
                </a:solidFill>
                <a:ea typeface="+mn-ea"/>
                <a:cs typeface="+mn-cs"/>
              </a:rPr>
              <a:t>Presentation Overview</a:t>
            </a:r>
            <a:endParaRPr lang="en-US" altLang="en-US" sz="2400" dirty="0">
              <a:solidFill>
                <a:prstClr val="white"/>
              </a:solidFill>
              <a:ea typeface="+mn-ea"/>
              <a:cs typeface="+mn-cs"/>
            </a:endParaRPr>
          </a:p>
        </p:txBody>
      </p:sp>
      <p:sp>
        <p:nvSpPr>
          <p:cNvPr id="3" name="Slide Number Placeholder 2"/>
          <p:cNvSpPr>
            <a:spLocks noGrp="1"/>
          </p:cNvSpPr>
          <p:nvPr>
            <p:ph type="sldNum" sz="quarter" idx="4"/>
          </p:nvPr>
        </p:nvSpPr>
        <p:spPr/>
        <p:txBody>
          <a:bodyPr/>
          <a:lstStyle/>
          <a:p>
            <a:fld id="{8A0BAB59-E1FB-40DE-BF54-BC3526BEF81F}" type="slidenum">
              <a:rPr lang="en-US" smtClean="0"/>
              <a:pPr/>
              <a:t>2</a:t>
            </a:fld>
            <a:endParaRPr lang="en-US"/>
          </a:p>
        </p:txBody>
      </p:sp>
      <p:sp>
        <p:nvSpPr>
          <p:cNvPr id="5" name="Rectangle 4"/>
          <p:cNvSpPr/>
          <p:nvPr/>
        </p:nvSpPr>
        <p:spPr>
          <a:xfrm>
            <a:off x="628095" y="2334887"/>
            <a:ext cx="4571225" cy="4001095"/>
          </a:xfrm>
          <a:prstGeom prst="rect">
            <a:avLst/>
          </a:prstGeom>
        </p:spPr>
        <p:txBody>
          <a:bodyPr wrap="square">
            <a:spAutoFit/>
          </a:bodyPr>
          <a:lstStyle/>
          <a:p>
            <a:pPr>
              <a:spcAft>
                <a:spcPts val="600"/>
              </a:spcAft>
              <a:defRPr/>
            </a:pPr>
            <a:r>
              <a:rPr lang="en-US" sz="2800" b="1" dirty="0" smtClean="0">
                <a:solidFill>
                  <a:prstClr val="black"/>
                </a:solidFill>
              </a:rPr>
              <a:t>Today’s Agenda</a:t>
            </a:r>
          </a:p>
          <a:p>
            <a:pPr marL="342900" indent="-342900">
              <a:spcAft>
                <a:spcPts val="600"/>
              </a:spcAft>
              <a:buFont typeface="Arial" panose="020B0604020202020204" pitchFamily="34" charset="0"/>
              <a:buChar char="•"/>
              <a:defRPr/>
            </a:pPr>
            <a:r>
              <a:rPr lang="en-US" sz="2800" dirty="0" smtClean="0">
                <a:solidFill>
                  <a:prstClr val="black"/>
                </a:solidFill>
              </a:rPr>
              <a:t>So What?</a:t>
            </a:r>
          </a:p>
          <a:p>
            <a:pPr marL="342900" indent="-342900">
              <a:spcAft>
                <a:spcPts val="600"/>
              </a:spcAft>
              <a:buFont typeface="Arial" panose="020B0604020202020204" pitchFamily="34" charset="0"/>
              <a:buChar char="•"/>
              <a:defRPr/>
            </a:pPr>
            <a:r>
              <a:rPr lang="en-US" sz="2800" dirty="0" smtClean="0">
                <a:solidFill>
                  <a:prstClr val="black"/>
                </a:solidFill>
              </a:rPr>
              <a:t>Planning considerations.</a:t>
            </a:r>
          </a:p>
          <a:p>
            <a:pPr marL="342900" indent="-342900">
              <a:spcAft>
                <a:spcPts val="600"/>
              </a:spcAft>
              <a:buFont typeface="Arial" panose="020B0604020202020204" pitchFamily="34" charset="0"/>
              <a:buChar char="•"/>
              <a:defRPr/>
            </a:pPr>
            <a:r>
              <a:rPr lang="en-US" sz="2800" dirty="0" smtClean="0">
                <a:solidFill>
                  <a:prstClr val="black"/>
                </a:solidFill>
              </a:rPr>
              <a:t>Structural or facility considerations.</a:t>
            </a:r>
          </a:p>
          <a:p>
            <a:pPr marL="342900" indent="-342900">
              <a:spcAft>
                <a:spcPts val="600"/>
              </a:spcAft>
              <a:buFont typeface="Arial" panose="020B0604020202020204" pitchFamily="34" charset="0"/>
              <a:buChar char="•"/>
              <a:defRPr/>
            </a:pPr>
            <a:r>
              <a:rPr lang="en-US" sz="2800" dirty="0" smtClean="0">
                <a:solidFill>
                  <a:prstClr val="black"/>
                </a:solidFill>
              </a:rPr>
              <a:t>Procedural considerations. </a:t>
            </a:r>
          </a:p>
          <a:p>
            <a:pPr marL="342900" indent="-342900">
              <a:spcAft>
                <a:spcPts val="600"/>
              </a:spcAft>
              <a:buFont typeface="Arial" panose="020B0604020202020204" pitchFamily="34" charset="0"/>
              <a:buChar char="•"/>
              <a:defRPr/>
            </a:pPr>
            <a:r>
              <a:rPr lang="en-US" sz="2800" dirty="0" smtClean="0">
                <a:solidFill>
                  <a:prstClr val="black"/>
                </a:solidFill>
              </a:rPr>
              <a:t>Key takeaways.</a:t>
            </a:r>
          </a:p>
          <a:p>
            <a:pPr marL="342900" indent="-342900">
              <a:spcAft>
                <a:spcPts val="600"/>
              </a:spcAft>
              <a:buFont typeface="Arial" panose="020B0604020202020204" pitchFamily="34" charset="0"/>
              <a:buChar char="•"/>
              <a:defRPr/>
            </a:pPr>
            <a:r>
              <a:rPr lang="en-US" sz="2800" dirty="0" smtClean="0">
                <a:solidFill>
                  <a:prstClr val="black"/>
                </a:solidFill>
              </a:rPr>
              <a:t>Helpful links.</a:t>
            </a:r>
          </a:p>
        </p:txBody>
      </p:sp>
      <p:pic>
        <p:nvPicPr>
          <p:cNvPr id="2" name="Picture 1" descr="Two skid plates are laid down on some stairs as an ad hoc wheelchair ramp. This picture is used to discuss why it is important to properly plan for people with disabilities and not to simply drop some temporary supports down." title="Picture of an improvised wheelchair ram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7664" y="4070940"/>
            <a:ext cx="3155063" cy="1782148"/>
          </a:xfrm>
          <a:prstGeom prst="rect">
            <a:avLst/>
          </a:prstGeom>
          <a:effectLst>
            <a:outerShdw blurRad="50800" dist="38100" dir="2700000" sx="106000" sy="106000" algn="tl" rotWithShape="0">
              <a:prstClr val="black">
                <a:alpha val="25000"/>
              </a:prstClr>
            </a:outerShdw>
          </a:effectLst>
        </p:spPr>
      </p:pic>
    </p:spTree>
    <p:extLst>
      <p:ext uri="{BB962C8B-B14F-4D97-AF65-F5344CB8AC3E}">
        <p14:creationId xmlns:p14="http://schemas.microsoft.com/office/powerpoint/2010/main" val="2710211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 y="878038"/>
            <a:ext cx="9143999" cy="1013398"/>
          </a:xfrm>
          <a:solidFill>
            <a:schemeClr val="accent1"/>
          </a:solidFill>
        </p:spPr>
        <p:txBody>
          <a:bodyPr>
            <a:normAutofit/>
          </a:bodyPr>
          <a:lstStyle/>
          <a:p>
            <a:pPr lvl="0" algn="l">
              <a:defRPr/>
            </a:pPr>
            <a:r>
              <a:rPr lang="en-US" altLang="en-US" dirty="0" smtClean="0">
                <a:solidFill>
                  <a:prstClr val="white"/>
                </a:solidFill>
                <a:ea typeface="+mn-ea"/>
                <a:cs typeface="+mn-cs"/>
              </a:rPr>
              <a:t>So What?</a:t>
            </a:r>
            <a:endParaRPr lang="en-US" altLang="en-US" sz="1600" dirty="0">
              <a:solidFill>
                <a:prstClr val="white"/>
              </a:solidFill>
              <a:ea typeface="+mn-ea"/>
              <a:cs typeface="+mn-cs"/>
            </a:endParaRPr>
          </a:p>
        </p:txBody>
      </p:sp>
      <p:sp>
        <p:nvSpPr>
          <p:cNvPr id="3" name="Slide Number Placeholder 2"/>
          <p:cNvSpPr>
            <a:spLocks noGrp="1"/>
          </p:cNvSpPr>
          <p:nvPr>
            <p:ph type="sldNum" sz="quarter" idx="4"/>
          </p:nvPr>
        </p:nvSpPr>
        <p:spPr/>
        <p:txBody>
          <a:bodyPr/>
          <a:lstStyle/>
          <a:p>
            <a:fld id="{8A0BAB59-E1FB-40DE-BF54-BC3526BEF81F}" type="slidenum">
              <a:rPr lang="en-US" smtClean="0"/>
              <a:pPr/>
              <a:t>3</a:t>
            </a:fld>
            <a:endParaRPr lang="en-US"/>
          </a:p>
        </p:txBody>
      </p:sp>
      <p:sp>
        <p:nvSpPr>
          <p:cNvPr id="6" name="Rectangle 5"/>
          <p:cNvSpPr/>
          <p:nvPr/>
        </p:nvSpPr>
        <p:spPr>
          <a:xfrm>
            <a:off x="239753" y="2108074"/>
            <a:ext cx="8664493" cy="1810752"/>
          </a:xfrm>
          <a:prstGeom prst="rect">
            <a:avLst/>
          </a:prstGeom>
        </p:spPr>
        <p:txBody>
          <a:bodyPr wrap="square">
            <a:spAutoFit/>
          </a:bodyPr>
          <a:lstStyle/>
          <a:p>
            <a:pPr marL="0" marR="0" lvl="0" indent="0" algn="l" defTabSz="914400" rtl="0" eaLnBrk="1" fontAlgn="auto" latinLnBrk="0" hangingPunct="1">
              <a:lnSpc>
                <a:spcPct val="100000"/>
              </a:lnSpc>
              <a:spcBef>
                <a:spcPts val="100"/>
              </a:spcBef>
              <a:spcAft>
                <a:spcPts val="0"/>
              </a:spcAft>
              <a:buClrTx/>
              <a:buSzTx/>
              <a:buFontTx/>
              <a:buNone/>
              <a:tabLst/>
              <a:defRPr/>
            </a:pPr>
            <a:r>
              <a:rPr lang="en-US" altLang="en-US" sz="2200" b="1" dirty="0" smtClean="0">
                <a:solidFill>
                  <a:prstClr val="black"/>
                </a:solidFill>
                <a:latin typeface="Calibri"/>
              </a:rPr>
              <a:t>Why plan for disabled people specifically?</a:t>
            </a:r>
            <a:endParaRPr kumimoji="0" lang="en-US" altLang="en-US" sz="2200" b="1" i="0" u="none" strike="noStrike" kern="1200" cap="none" spc="0" normalizeH="0" baseline="0" noProof="0" dirty="0" smtClean="0">
              <a:ln>
                <a:noFill/>
              </a:ln>
              <a:solidFill>
                <a:prstClr val="black"/>
              </a:solidFill>
              <a:effectLst/>
              <a:uLnTx/>
              <a:uFillTx/>
              <a:latin typeface="Calibri"/>
            </a:endParaRPr>
          </a:p>
          <a:p>
            <a:pPr marL="285750" marR="0" lvl="0" indent="-28575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a:pPr>
            <a:r>
              <a:rPr kumimoji="0" lang="en-US" altLang="en-US" sz="2200" b="0" i="0" u="none" strike="noStrike" kern="1200" cap="none" spc="0" normalizeH="0" baseline="0" noProof="0" dirty="0" smtClean="0">
                <a:ln>
                  <a:noFill/>
                </a:ln>
                <a:solidFill>
                  <a:prstClr val="black"/>
                </a:solidFill>
                <a:effectLst/>
                <a:uLnTx/>
                <a:uFillTx/>
                <a:latin typeface="Calibri"/>
              </a:rPr>
              <a:t>People with disabilities, access or</a:t>
            </a:r>
            <a:r>
              <a:rPr kumimoji="0" lang="en-US" altLang="en-US" sz="2200" b="0" i="0" u="none" strike="noStrike" kern="1200" cap="none" spc="0" normalizeH="0" noProof="0" dirty="0" smtClean="0">
                <a:ln>
                  <a:noFill/>
                </a:ln>
                <a:solidFill>
                  <a:prstClr val="black"/>
                </a:solidFill>
                <a:effectLst/>
                <a:uLnTx/>
                <a:uFillTx/>
                <a:latin typeface="Calibri"/>
              </a:rPr>
              <a:t> functional  needs are disproportionally affected during an emergency or disaster.</a:t>
            </a:r>
          </a:p>
          <a:p>
            <a:pPr marL="285750" marR="0" lvl="0" indent="-28575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a:pPr>
            <a:r>
              <a:rPr lang="en-US" altLang="en-US" sz="2200" dirty="0" smtClean="0">
                <a:solidFill>
                  <a:prstClr val="black"/>
                </a:solidFill>
                <a:latin typeface="Calibri"/>
              </a:rPr>
              <a:t>Organizations from FEMA to the UN have all recognized the need to address the evacuation and care of disabled persons during a disaster.</a:t>
            </a:r>
            <a:endParaRPr kumimoji="0" lang="en-US" altLang="en-US" sz="2200" b="0" i="0" u="none" strike="noStrike" kern="1200" cap="none" spc="0" normalizeH="0" noProof="0" dirty="0" smtClean="0">
              <a:ln>
                <a:noFill/>
              </a:ln>
              <a:solidFill>
                <a:prstClr val="black"/>
              </a:solidFill>
              <a:effectLst/>
              <a:uLnTx/>
              <a:uFillTx/>
              <a:latin typeface="Calibri"/>
            </a:endParaRPr>
          </a:p>
        </p:txBody>
      </p:sp>
      <p:pic>
        <p:nvPicPr>
          <p:cNvPr id="1026" name="Picture 2" descr="A rainbow with a star at the end. &quot;The More You Know&quot; is printed atop the graphic." title="The More You Kn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3712" y="4580063"/>
            <a:ext cx="4622902" cy="17844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0474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 y="878038"/>
            <a:ext cx="9143999" cy="1013398"/>
          </a:xfrm>
          <a:solidFill>
            <a:schemeClr val="accent1"/>
          </a:solidFill>
        </p:spPr>
        <p:txBody>
          <a:bodyPr>
            <a:normAutofit/>
          </a:bodyPr>
          <a:lstStyle/>
          <a:p>
            <a:pPr lvl="0" algn="l">
              <a:defRPr/>
            </a:pPr>
            <a:r>
              <a:rPr lang="en-US" altLang="en-US" dirty="0" smtClean="0">
                <a:solidFill>
                  <a:prstClr val="white"/>
                </a:solidFill>
                <a:ea typeface="+mn-ea"/>
                <a:cs typeface="+mn-cs"/>
              </a:rPr>
              <a:t>So What? (What it looks like)</a:t>
            </a:r>
            <a:endParaRPr lang="en-US" altLang="en-US" sz="1600" dirty="0">
              <a:solidFill>
                <a:prstClr val="white"/>
              </a:solidFill>
              <a:ea typeface="+mn-ea"/>
              <a:cs typeface="+mn-cs"/>
            </a:endParaRPr>
          </a:p>
        </p:txBody>
      </p:sp>
      <p:sp>
        <p:nvSpPr>
          <p:cNvPr id="3" name="Slide Number Placeholder 2"/>
          <p:cNvSpPr>
            <a:spLocks noGrp="1"/>
          </p:cNvSpPr>
          <p:nvPr>
            <p:ph type="sldNum" sz="quarter" idx="4"/>
          </p:nvPr>
        </p:nvSpPr>
        <p:spPr/>
        <p:txBody>
          <a:bodyPr/>
          <a:lstStyle/>
          <a:p>
            <a:fld id="{8A0BAB59-E1FB-40DE-BF54-BC3526BEF81F}" type="slidenum">
              <a:rPr lang="en-US" smtClean="0"/>
              <a:pPr/>
              <a:t>4</a:t>
            </a:fld>
            <a:endParaRPr lang="en-US"/>
          </a:p>
        </p:txBody>
      </p:sp>
      <p:pic>
        <p:nvPicPr>
          <p:cNvPr id="2" name="ZLLMDOScE4g" descr="Federal Emergency Management Agency video that discusses planning considerations for people with disabilities, and other access and functional needs. " title="FEMA video on planning for people with disabilities."/>
          <p:cNvPicPr>
            <a:picLocks noRot="1" noChangeAspect="1"/>
          </p:cNvPicPr>
          <p:nvPr>
            <a:videoFile r:link="rId1"/>
          </p:nvPr>
        </p:nvPicPr>
        <p:blipFill>
          <a:blip r:embed="rId4"/>
          <a:stretch>
            <a:fillRect/>
          </a:stretch>
        </p:blipFill>
        <p:spPr>
          <a:xfrm>
            <a:off x="1059697" y="2080061"/>
            <a:ext cx="7024602" cy="3951338"/>
          </a:xfrm>
          <a:prstGeom prst="rect">
            <a:avLst/>
          </a:prstGeom>
        </p:spPr>
      </p:pic>
      <p:sp>
        <p:nvSpPr>
          <p:cNvPr id="4" name="TextBox 3"/>
          <p:cNvSpPr txBox="1"/>
          <p:nvPr/>
        </p:nvSpPr>
        <p:spPr>
          <a:xfrm>
            <a:off x="1329070" y="6039296"/>
            <a:ext cx="6145618" cy="430887"/>
          </a:xfrm>
          <a:prstGeom prst="rect">
            <a:avLst/>
          </a:prstGeom>
          <a:noFill/>
        </p:spPr>
        <p:txBody>
          <a:bodyPr wrap="square" rtlCol="0">
            <a:spAutoFit/>
          </a:bodyPr>
          <a:lstStyle/>
          <a:p>
            <a:r>
              <a:rPr lang="en-US" sz="2200" dirty="0" smtClean="0"/>
              <a:t>FEMA Video on planning for people with disabilities.</a:t>
            </a:r>
            <a:endParaRPr lang="en-US" sz="2200" dirty="0"/>
          </a:p>
        </p:txBody>
      </p:sp>
    </p:spTree>
    <p:extLst>
      <p:ext uri="{BB962C8B-B14F-4D97-AF65-F5344CB8AC3E}">
        <p14:creationId xmlns:p14="http://schemas.microsoft.com/office/powerpoint/2010/main" val="2138417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 y="878038"/>
            <a:ext cx="9143999" cy="1013398"/>
          </a:xfrm>
          <a:solidFill>
            <a:schemeClr val="accent1"/>
          </a:solidFill>
        </p:spPr>
        <p:txBody>
          <a:bodyPr>
            <a:normAutofit/>
          </a:bodyPr>
          <a:lstStyle/>
          <a:p>
            <a:pPr lvl="0" algn="l">
              <a:defRPr/>
            </a:pPr>
            <a:r>
              <a:rPr lang="en-US" altLang="en-US" dirty="0" smtClean="0">
                <a:solidFill>
                  <a:prstClr val="white"/>
                </a:solidFill>
                <a:ea typeface="+mn-ea"/>
                <a:cs typeface="+mn-cs"/>
              </a:rPr>
              <a:t>Planning Considerations</a:t>
            </a:r>
            <a:endParaRPr lang="en-US" altLang="en-US" sz="1600" dirty="0">
              <a:solidFill>
                <a:prstClr val="white"/>
              </a:solidFill>
              <a:ea typeface="+mn-ea"/>
              <a:cs typeface="+mn-cs"/>
            </a:endParaRPr>
          </a:p>
        </p:txBody>
      </p:sp>
      <p:sp>
        <p:nvSpPr>
          <p:cNvPr id="3" name="Slide Number Placeholder 2"/>
          <p:cNvSpPr>
            <a:spLocks noGrp="1"/>
          </p:cNvSpPr>
          <p:nvPr>
            <p:ph type="sldNum" sz="quarter" idx="4"/>
          </p:nvPr>
        </p:nvSpPr>
        <p:spPr/>
        <p:txBody>
          <a:bodyPr/>
          <a:lstStyle/>
          <a:p>
            <a:fld id="{8A0BAB59-E1FB-40DE-BF54-BC3526BEF81F}" type="slidenum">
              <a:rPr lang="en-US" smtClean="0"/>
              <a:pPr/>
              <a:t>5</a:t>
            </a:fld>
            <a:endParaRPr lang="en-US"/>
          </a:p>
        </p:txBody>
      </p:sp>
      <p:sp>
        <p:nvSpPr>
          <p:cNvPr id="6" name="Rectangle 5"/>
          <p:cNvSpPr/>
          <p:nvPr/>
        </p:nvSpPr>
        <p:spPr>
          <a:xfrm>
            <a:off x="239753" y="2108074"/>
            <a:ext cx="8664493" cy="4244752"/>
          </a:xfrm>
          <a:prstGeom prst="rect">
            <a:avLst/>
          </a:prstGeom>
        </p:spPr>
        <p:txBody>
          <a:bodyPr wrap="square">
            <a:spAutoFit/>
          </a:bodyPr>
          <a:lstStyle/>
          <a:p>
            <a:pPr marL="0" marR="0" lvl="0" indent="0" algn="l" defTabSz="914400" rtl="0" eaLnBrk="1" fontAlgn="auto" latinLnBrk="0" hangingPunct="1">
              <a:lnSpc>
                <a:spcPct val="100000"/>
              </a:lnSpc>
              <a:spcBef>
                <a:spcPts val="100"/>
              </a:spcBef>
              <a:spcAft>
                <a:spcPts val="0"/>
              </a:spcAft>
              <a:buClrTx/>
              <a:buSzTx/>
              <a:buFontTx/>
              <a:buNone/>
              <a:tabLst/>
              <a:defRPr/>
            </a:pPr>
            <a:r>
              <a:rPr lang="en-US" altLang="en-US" sz="2200" b="1" noProof="0" dirty="0" smtClean="0">
                <a:solidFill>
                  <a:prstClr val="black"/>
                </a:solidFill>
                <a:latin typeface="Calibri"/>
              </a:rPr>
              <a:t>Planning to protect and mitigate hardship for people with disabilities</a:t>
            </a:r>
            <a:endParaRPr kumimoji="0" lang="en-US" altLang="en-US" sz="2200" b="1" i="0" u="none" strike="noStrike" kern="1200" cap="none" spc="0" normalizeH="0" baseline="0" noProof="0" dirty="0" smtClean="0">
              <a:ln>
                <a:noFill/>
              </a:ln>
              <a:solidFill>
                <a:prstClr val="black"/>
              </a:solidFill>
              <a:effectLst/>
              <a:uLnTx/>
              <a:uFillTx/>
              <a:latin typeface="Calibri"/>
            </a:endParaRPr>
          </a:p>
          <a:p>
            <a:pPr marL="285750" marR="0" lvl="0" indent="-28575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a:pPr>
            <a:r>
              <a:rPr lang="en-US" altLang="en-US" sz="2200" dirty="0" smtClean="0">
                <a:solidFill>
                  <a:prstClr val="black"/>
                </a:solidFill>
                <a:latin typeface="Calibri"/>
              </a:rPr>
              <a:t>There are two aspects which should be considered:</a:t>
            </a:r>
          </a:p>
          <a:p>
            <a:pPr marL="742950" lvl="1" indent="-285750">
              <a:spcBef>
                <a:spcPts val="100"/>
              </a:spcBef>
              <a:buFont typeface="Arial" panose="020B0604020202020204" pitchFamily="34" charset="0"/>
              <a:buChar char="•"/>
              <a:defRPr/>
            </a:pPr>
            <a:r>
              <a:rPr lang="en-US" altLang="en-US" sz="2200" dirty="0" smtClean="0">
                <a:solidFill>
                  <a:prstClr val="black"/>
                </a:solidFill>
                <a:latin typeface="Calibri"/>
              </a:rPr>
              <a:t>Physical mobility (think, facility access).</a:t>
            </a:r>
          </a:p>
          <a:p>
            <a:pPr marL="742950" lvl="1" indent="-285750">
              <a:spcBef>
                <a:spcPts val="100"/>
              </a:spcBef>
              <a:buFont typeface="Arial" panose="020B0604020202020204" pitchFamily="34" charset="0"/>
              <a:buChar char="•"/>
              <a:defRPr/>
            </a:pPr>
            <a:r>
              <a:rPr kumimoji="0" lang="en-US" altLang="en-US" sz="2200" b="0" i="0" u="none" strike="noStrike" kern="1200" cap="none" spc="0" normalizeH="0" noProof="0" dirty="0" smtClean="0">
                <a:ln>
                  <a:noFill/>
                </a:ln>
                <a:solidFill>
                  <a:prstClr val="black"/>
                </a:solidFill>
                <a:effectLst/>
                <a:uLnTx/>
                <a:uFillTx/>
                <a:latin typeface="Calibri"/>
              </a:rPr>
              <a:t>Procedural challenges: acting on the plan.</a:t>
            </a:r>
            <a:endParaRPr lang="en-US" altLang="en-US" sz="2200" noProof="0" dirty="0" smtClean="0">
              <a:solidFill>
                <a:prstClr val="black"/>
              </a:solidFill>
              <a:latin typeface="Calibri"/>
            </a:endParaRPr>
          </a:p>
          <a:p>
            <a:pPr marL="285750" indent="-285750">
              <a:spcBef>
                <a:spcPts val="100"/>
              </a:spcBef>
              <a:buFont typeface="Arial" panose="020B0604020202020204" pitchFamily="34" charset="0"/>
              <a:buChar char="•"/>
              <a:defRPr/>
            </a:pPr>
            <a:r>
              <a:rPr kumimoji="0" lang="en-US" altLang="en-US" sz="2200" b="0" i="0" u="none" strike="noStrike" kern="1200" cap="none" spc="0" normalizeH="0" dirty="0" smtClean="0">
                <a:ln>
                  <a:noFill/>
                </a:ln>
                <a:solidFill>
                  <a:prstClr val="black"/>
                </a:solidFill>
                <a:effectLst/>
                <a:uLnTx/>
                <a:uFillTx/>
                <a:latin typeface="Calibri"/>
              </a:rPr>
              <a:t>Communication challenges can affect people who are blind or deaf as well as those who don’t speak the dominant language. </a:t>
            </a:r>
          </a:p>
          <a:p>
            <a:pPr marL="285750" indent="-285750">
              <a:spcBef>
                <a:spcPts val="100"/>
              </a:spcBef>
              <a:buFont typeface="Arial" panose="020B0604020202020204" pitchFamily="34" charset="0"/>
              <a:buChar char="•"/>
              <a:defRPr/>
            </a:pPr>
            <a:r>
              <a:rPr lang="en-US" altLang="en-US" sz="2200" noProof="0" dirty="0" smtClean="0">
                <a:solidFill>
                  <a:prstClr val="black"/>
                </a:solidFill>
                <a:latin typeface="Calibri"/>
              </a:rPr>
              <a:t>Have a plan in place that ensures all people within your school will not only be notified of an emergency, but know what to do and be able to do it. </a:t>
            </a:r>
          </a:p>
          <a:p>
            <a:pPr marL="285750" indent="-285750">
              <a:spcBef>
                <a:spcPts val="100"/>
              </a:spcBef>
              <a:buFont typeface="Arial" panose="020B0604020202020204" pitchFamily="34" charset="0"/>
              <a:buChar char="•"/>
              <a:defRPr/>
            </a:pPr>
            <a:endParaRPr kumimoji="0" lang="en-US" altLang="en-US" sz="2200" b="0" i="0" u="none" strike="noStrike" kern="1200" cap="none" spc="0" normalizeH="0" dirty="0">
              <a:ln>
                <a:noFill/>
              </a:ln>
              <a:solidFill>
                <a:prstClr val="black"/>
              </a:solidFill>
              <a:effectLst/>
              <a:uLnTx/>
              <a:uFillTx/>
              <a:latin typeface="Calibri"/>
            </a:endParaRPr>
          </a:p>
          <a:p>
            <a:pPr algn="ctr">
              <a:spcBef>
                <a:spcPts val="100"/>
              </a:spcBef>
              <a:defRPr/>
            </a:pPr>
            <a:r>
              <a:rPr lang="en-US" altLang="en-US" sz="2200" b="1" noProof="0" dirty="0" smtClean="0">
                <a:solidFill>
                  <a:prstClr val="black"/>
                </a:solidFill>
                <a:latin typeface="Calibri"/>
              </a:rPr>
              <a:t>Don’t plan in a vacuum. Include the people you are</a:t>
            </a:r>
            <a:r>
              <a:rPr lang="en-US" altLang="en-US" sz="2200" b="1" dirty="0" smtClean="0">
                <a:solidFill>
                  <a:prstClr val="black"/>
                </a:solidFill>
                <a:latin typeface="Calibri"/>
              </a:rPr>
              <a:t> planning for in your planning process. </a:t>
            </a:r>
            <a:endParaRPr kumimoji="0" lang="en-US" altLang="en-US" sz="2200" b="1" i="0" u="none" strike="noStrike" kern="1200" cap="none" spc="0" normalizeH="0" noProof="0" dirty="0" smtClean="0">
              <a:ln>
                <a:noFill/>
              </a:ln>
              <a:solidFill>
                <a:prstClr val="black"/>
              </a:solidFill>
              <a:effectLst/>
              <a:uLnTx/>
              <a:uFillTx/>
              <a:latin typeface="Calibri"/>
            </a:endParaRPr>
          </a:p>
        </p:txBody>
      </p:sp>
    </p:spTree>
    <p:extLst>
      <p:ext uri="{BB962C8B-B14F-4D97-AF65-F5344CB8AC3E}">
        <p14:creationId xmlns:p14="http://schemas.microsoft.com/office/powerpoint/2010/main" val="459344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 y="878038"/>
            <a:ext cx="9143999" cy="1013398"/>
          </a:xfrm>
          <a:solidFill>
            <a:schemeClr val="accent1"/>
          </a:solidFill>
        </p:spPr>
        <p:txBody>
          <a:bodyPr>
            <a:normAutofit/>
          </a:bodyPr>
          <a:lstStyle/>
          <a:p>
            <a:pPr lvl="0" algn="l">
              <a:defRPr/>
            </a:pPr>
            <a:r>
              <a:rPr lang="en-US" altLang="en-US" dirty="0" smtClean="0">
                <a:solidFill>
                  <a:prstClr val="white"/>
                </a:solidFill>
                <a:ea typeface="+mn-ea"/>
                <a:cs typeface="+mn-cs"/>
              </a:rPr>
              <a:t>Structural or Facility Considerations</a:t>
            </a:r>
            <a:endParaRPr lang="en-US" altLang="en-US" sz="1600" dirty="0">
              <a:solidFill>
                <a:prstClr val="white"/>
              </a:solidFill>
              <a:ea typeface="+mn-ea"/>
              <a:cs typeface="+mn-cs"/>
            </a:endParaRPr>
          </a:p>
        </p:txBody>
      </p:sp>
      <p:sp>
        <p:nvSpPr>
          <p:cNvPr id="3" name="Slide Number Placeholder 2"/>
          <p:cNvSpPr>
            <a:spLocks noGrp="1"/>
          </p:cNvSpPr>
          <p:nvPr>
            <p:ph type="sldNum" sz="quarter" idx="4"/>
          </p:nvPr>
        </p:nvSpPr>
        <p:spPr/>
        <p:txBody>
          <a:bodyPr/>
          <a:lstStyle/>
          <a:p>
            <a:fld id="{8A0BAB59-E1FB-40DE-BF54-BC3526BEF81F}" type="slidenum">
              <a:rPr lang="en-US" smtClean="0"/>
              <a:pPr/>
              <a:t>6</a:t>
            </a:fld>
            <a:endParaRPr lang="en-US"/>
          </a:p>
        </p:txBody>
      </p:sp>
      <p:sp>
        <p:nvSpPr>
          <p:cNvPr id="6" name="Rectangle 5"/>
          <p:cNvSpPr/>
          <p:nvPr/>
        </p:nvSpPr>
        <p:spPr>
          <a:xfrm>
            <a:off x="239751" y="2139972"/>
            <a:ext cx="8664493" cy="3893374"/>
          </a:xfrm>
          <a:prstGeom prst="rect">
            <a:avLst/>
          </a:prstGeom>
        </p:spPr>
        <p:txBody>
          <a:bodyPr wrap="square">
            <a:spAutoFit/>
          </a:bodyPr>
          <a:lstStyle/>
          <a:p>
            <a:pPr marL="0" marR="0" lvl="0" indent="0" algn="l" defTabSz="914400" rtl="0" eaLnBrk="1" fontAlgn="auto" latinLnBrk="0" hangingPunct="1">
              <a:lnSpc>
                <a:spcPct val="100000"/>
              </a:lnSpc>
              <a:spcBef>
                <a:spcPts val="100"/>
              </a:spcBef>
              <a:spcAft>
                <a:spcPts val="0"/>
              </a:spcAft>
              <a:buClrTx/>
              <a:buSzTx/>
              <a:buFontTx/>
              <a:buNone/>
              <a:tabLst/>
              <a:defRPr/>
            </a:pPr>
            <a:r>
              <a:rPr lang="en-US" altLang="en-US" sz="2200" b="1" noProof="0" dirty="0" smtClean="0">
                <a:solidFill>
                  <a:prstClr val="black"/>
                </a:solidFill>
                <a:latin typeface="Calibri"/>
              </a:rPr>
              <a:t>Think access and ease of maneuver</a:t>
            </a:r>
            <a:endParaRPr kumimoji="0" lang="en-US" altLang="en-US" sz="2200" b="1" i="0" u="none" strike="noStrike" kern="1200" cap="none" spc="0" normalizeH="0" baseline="0" noProof="0" dirty="0" smtClean="0">
              <a:ln>
                <a:noFill/>
              </a:ln>
              <a:solidFill>
                <a:prstClr val="black"/>
              </a:solidFill>
              <a:effectLst/>
              <a:uLnTx/>
              <a:uFillTx/>
              <a:latin typeface="Calibri"/>
            </a:endParaRPr>
          </a:p>
          <a:p>
            <a:pPr marL="285750" marR="0" lvl="0" indent="-28575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a:pPr>
            <a:r>
              <a:rPr lang="en-US" altLang="en-US" sz="2200" noProof="0" dirty="0" smtClean="0">
                <a:solidFill>
                  <a:prstClr val="black"/>
                </a:solidFill>
                <a:latin typeface="Calibri"/>
              </a:rPr>
              <a:t>Dependent on what disabilities are present in your staff and student body: </a:t>
            </a:r>
          </a:p>
          <a:p>
            <a:pPr marL="742950" lvl="1" indent="-285750">
              <a:spcBef>
                <a:spcPts val="100"/>
              </a:spcBef>
              <a:buFont typeface="Arial" panose="020B0604020202020204" pitchFamily="34" charset="0"/>
              <a:buChar char="•"/>
              <a:defRPr/>
            </a:pPr>
            <a:r>
              <a:rPr kumimoji="0" lang="en-US" altLang="en-US" sz="2200" b="0" i="0" u="none" strike="noStrike" kern="1200" cap="none" spc="0" normalizeH="0" dirty="0" smtClean="0">
                <a:ln>
                  <a:noFill/>
                </a:ln>
                <a:solidFill>
                  <a:prstClr val="black"/>
                </a:solidFill>
                <a:effectLst/>
                <a:uLnTx/>
                <a:uFillTx/>
                <a:latin typeface="Calibri"/>
              </a:rPr>
              <a:t>Do all exits allow ease of access and egress for your maneuver challenged individuals?</a:t>
            </a:r>
            <a:endParaRPr lang="en-US" altLang="en-US" sz="2200" dirty="0">
              <a:solidFill>
                <a:prstClr val="black"/>
              </a:solidFill>
              <a:latin typeface="Calibri"/>
            </a:endParaRPr>
          </a:p>
          <a:p>
            <a:pPr marL="742950" lvl="1" indent="-285750">
              <a:spcBef>
                <a:spcPts val="100"/>
              </a:spcBef>
              <a:buFont typeface="Arial" panose="020B0604020202020204" pitchFamily="34" charset="0"/>
              <a:buChar char="•"/>
              <a:defRPr/>
            </a:pPr>
            <a:r>
              <a:rPr kumimoji="0" lang="en-US" altLang="en-US" sz="2200" b="0" i="0" u="none" strike="noStrike" kern="1200" cap="none" spc="0" normalizeH="0" dirty="0" smtClean="0">
                <a:ln>
                  <a:noFill/>
                </a:ln>
                <a:solidFill>
                  <a:prstClr val="black"/>
                </a:solidFill>
                <a:effectLst/>
                <a:uLnTx/>
                <a:uFillTx/>
                <a:latin typeface="Calibri"/>
              </a:rPr>
              <a:t>If alternate access points must be used by disabled persons, do you have a plan in place to help them navigate difficult exits?</a:t>
            </a:r>
          </a:p>
          <a:p>
            <a:pPr marL="742950" lvl="1" indent="-285750">
              <a:spcBef>
                <a:spcPts val="100"/>
              </a:spcBef>
              <a:buFont typeface="Arial" panose="020B0604020202020204" pitchFamily="34" charset="0"/>
              <a:buChar char="•"/>
              <a:defRPr/>
            </a:pPr>
            <a:r>
              <a:rPr lang="en-US" altLang="en-US" sz="2200" dirty="0" smtClean="0">
                <a:solidFill>
                  <a:prstClr val="black"/>
                </a:solidFill>
                <a:latin typeface="Calibri"/>
              </a:rPr>
              <a:t>Do you have lighting, signage and auditory notifications available in your building(s)?</a:t>
            </a:r>
          </a:p>
          <a:p>
            <a:pPr marL="742950" lvl="1" indent="-285750">
              <a:spcBef>
                <a:spcPts val="100"/>
              </a:spcBef>
              <a:buFont typeface="Arial" panose="020B0604020202020204" pitchFamily="34" charset="0"/>
              <a:buChar char="•"/>
              <a:defRPr/>
            </a:pPr>
            <a:endParaRPr kumimoji="0" lang="en-US" altLang="en-US" sz="2200" b="0" i="0" u="none" strike="noStrike" kern="1200" cap="none" spc="0" normalizeH="0" dirty="0">
              <a:ln>
                <a:noFill/>
              </a:ln>
              <a:solidFill>
                <a:prstClr val="black"/>
              </a:solidFill>
              <a:effectLst/>
              <a:uLnTx/>
              <a:uFillTx/>
              <a:latin typeface="Calibri"/>
            </a:endParaRPr>
          </a:p>
          <a:p>
            <a:pPr lvl="1">
              <a:spcBef>
                <a:spcPts val="100"/>
              </a:spcBef>
              <a:defRPr/>
            </a:pPr>
            <a:r>
              <a:rPr lang="en-US" altLang="en-US" sz="2200" dirty="0" smtClean="0">
                <a:solidFill>
                  <a:prstClr val="black"/>
                </a:solidFill>
                <a:latin typeface="Calibri"/>
              </a:rPr>
              <a:t>*Not a comprehensive list.</a:t>
            </a:r>
            <a:endParaRPr kumimoji="0" lang="en-US" altLang="en-US" sz="2200" b="0" i="0" u="none" strike="noStrike" kern="1200" cap="none" spc="0" normalizeH="0" dirty="0" smtClean="0">
              <a:ln>
                <a:noFill/>
              </a:ln>
              <a:solidFill>
                <a:prstClr val="black"/>
              </a:solidFill>
              <a:effectLst/>
              <a:uLnTx/>
              <a:uFillTx/>
              <a:latin typeface="Calibri"/>
            </a:endParaRPr>
          </a:p>
        </p:txBody>
      </p:sp>
      <p:pic>
        <p:nvPicPr>
          <p:cNvPr id="3074" name="Picture 2" descr="Confused, Shrugging, Shrug, Woman, Confused Woman" title="Drawn picture of a woman shruggi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34986" y="5007612"/>
            <a:ext cx="1892629" cy="1560931"/>
          </a:xfrm>
          <a:prstGeom prst="rect">
            <a:avLst/>
          </a:prstGeom>
          <a:noFill/>
          <a:effectLst>
            <a:outerShdw blurRad="76200" dist="38100" dir="2700000" sx="104000" sy="104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2165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 y="878038"/>
            <a:ext cx="9143999" cy="1013398"/>
          </a:xfrm>
          <a:solidFill>
            <a:schemeClr val="accent1"/>
          </a:solidFill>
        </p:spPr>
        <p:txBody>
          <a:bodyPr>
            <a:normAutofit/>
          </a:bodyPr>
          <a:lstStyle/>
          <a:p>
            <a:pPr lvl="0" algn="l">
              <a:defRPr/>
            </a:pPr>
            <a:r>
              <a:rPr lang="en-US" altLang="en-US" dirty="0" smtClean="0">
                <a:solidFill>
                  <a:prstClr val="white"/>
                </a:solidFill>
                <a:ea typeface="+mn-ea"/>
                <a:cs typeface="+mn-cs"/>
              </a:rPr>
              <a:t>Procedural Considerations</a:t>
            </a:r>
            <a:endParaRPr lang="en-US" altLang="en-US" sz="1600" dirty="0">
              <a:solidFill>
                <a:prstClr val="white"/>
              </a:solidFill>
              <a:ea typeface="+mn-ea"/>
              <a:cs typeface="+mn-cs"/>
            </a:endParaRPr>
          </a:p>
        </p:txBody>
      </p:sp>
      <p:sp>
        <p:nvSpPr>
          <p:cNvPr id="3" name="Slide Number Placeholder 2"/>
          <p:cNvSpPr>
            <a:spLocks noGrp="1"/>
          </p:cNvSpPr>
          <p:nvPr>
            <p:ph type="sldNum" sz="quarter" idx="4"/>
          </p:nvPr>
        </p:nvSpPr>
        <p:spPr/>
        <p:txBody>
          <a:bodyPr/>
          <a:lstStyle/>
          <a:p>
            <a:fld id="{8A0BAB59-E1FB-40DE-BF54-BC3526BEF81F}" type="slidenum">
              <a:rPr lang="en-US" smtClean="0"/>
              <a:pPr/>
              <a:t>7</a:t>
            </a:fld>
            <a:endParaRPr lang="en-US"/>
          </a:p>
        </p:txBody>
      </p:sp>
      <p:sp>
        <p:nvSpPr>
          <p:cNvPr id="6" name="Rectangle 5"/>
          <p:cNvSpPr/>
          <p:nvPr/>
        </p:nvSpPr>
        <p:spPr>
          <a:xfrm>
            <a:off x="377405" y="2088846"/>
            <a:ext cx="5553802" cy="4206280"/>
          </a:xfrm>
          <a:prstGeom prst="rect">
            <a:avLst/>
          </a:prstGeom>
        </p:spPr>
        <p:txBody>
          <a:bodyPr wrap="square">
            <a:spAutoFit/>
          </a:bodyPr>
          <a:lstStyle/>
          <a:p>
            <a:pPr marL="0" marR="0" lvl="0" indent="0" algn="l" defTabSz="914400" rtl="0" eaLnBrk="1" fontAlgn="auto" latinLnBrk="0" hangingPunct="1">
              <a:lnSpc>
                <a:spcPct val="100000"/>
              </a:lnSpc>
              <a:spcBef>
                <a:spcPts val="100"/>
              </a:spcBef>
              <a:spcAft>
                <a:spcPts val="0"/>
              </a:spcAft>
              <a:buClrTx/>
              <a:buSzTx/>
              <a:buFontTx/>
              <a:buNone/>
              <a:tabLst/>
              <a:defRPr/>
            </a:pPr>
            <a:r>
              <a:rPr lang="en-US" altLang="en-US" sz="2200" b="1" dirty="0" smtClean="0">
                <a:solidFill>
                  <a:prstClr val="black"/>
                </a:solidFill>
                <a:latin typeface="Calibri"/>
              </a:rPr>
              <a:t>Communicating and responding to an emergency</a:t>
            </a:r>
            <a:endParaRPr kumimoji="0" lang="en-US" altLang="en-US" sz="2200" b="1" i="0" u="none" strike="noStrike" kern="1200" cap="none" spc="0" normalizeH="0" baseline="0" noProof="0" dirty="0" smtClean="0">
              <a:ln>
                <a:noFill/>
              </a:ln>
              <a:solidFill>
                <a:prstClr val="black"/>
              </a:solidFill>
              <a:effectLst/>
              <a:uLnTx/>
              <a:uFillTx/>
              <a:latin typeface="Calibri"/>
            </a:endParaRPr>
          </a:p>
          <a:p>
            <a:pPr marL="285750" marR="0" lvl="0" indent="-28575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a:pPr>
            <a:r>
              <a:rPr lang="en-US" altLang="en-US" sz="2200" noProof="0" dirty="0" smtClean="0">
                <a:solidFill>
                  <a:prstClr val="black"/>
                </a:solidFill>
                <a:latin typeface="Calibri"/>
              </a:rPr>
              <a:t>How are people in your building(s) notified of an emergency or drill?</a:t>
            </a:r>
          </a:p>
          <a:p>
            <a:pPr marL="285750" marR="0" lvl="0" indent="-28575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a:pPr>
            <a:r>
              <a:rPr kumimoji="0" lang="en-US" altLang="en-US" sz="2200" b="0" i="0" u="none" strike="noStrike" kern="1200" cap="none" spc="0" normalizeH="0" dirty="0" smtClean="0">
                <a:ln>
                  <a:noFill/>
                </a:ln>
                <a:solidFill>
                  <a:prstClr val="black"/>
                </a:solidFill>
                <a:effectLst/>
                <a:uLnTx/>
                <a:uFillTx/>
                <a:latin typeface="Calibri"/>
              </a:rPr>
              <a:t>Can all people in your building(s), in all locations, evacuate, shelter in place or hide during an emergency?</a:t>
            </a:r>
          </a:p>
          <a:p>
            <a:pPr marL="285750" marR="0" lvl="0" indent="-28575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a:pPr>
            <a:r>
              <a:rPr lang="en-US" altLang="en-US" sz="2200" noProof="0" dirty="0" smtClean="0">
                <a:solidFill>
                  <a:prstClr val="black"/>
                </a:solidFill>
                <a:latin typeface="Calibri"/>
              </a:rPr>
              <a:t>If an assistant is needed for a disabled person in your population, does that person know how to act during all emergency response types?</a:t>
            </a:r>
          </a:p>
          <a:p>
            <a:pPr marL="742950" lvl="1" indent="-285750">
              <a:spcBef>
                <a:spcPts val="100"/>
              </a:spcBef>
              <a:buFont typeface="Arial" panose="020B0604020202020204" pitchFamily="34" charset="0"/>
              <a:buChar char="•"/>
              <a:defRPr/>
            </a:pPr>
            <a:r>
              <a:rPr kumimoji="0" lang="en-US" altLang="en-US" sz="2200" b="0" i="0" u="none" strike="noStrike" kern="1200" cap="none" spc="0" normalizeH="0" dirty="0" smtClean="0">
                <a:ln>
                  <a:noFill/>
                </a:ln>
                <a:solidFill>
                  <a:prstClr val="black"/>
                </a:solidFill>
                <a:effectLst/>
                <a:uLnTx/>
                <a:uFillTx/>
                <a:latin typeface="Calibri"/>
              </a:rPr>
              <a:t>Do you have backups in place?</a:t>
            </a:r>
            <a:endParaRPr lang="en-US" altLang="en-US" sz="2200" dirty="0" smtClean="0">
              <a:solidFill>
                <a:prstClr val="black"/>
              </a:solidFill>
              <a:latin typeface="Calibri"/>
            </a:endParaRPr>
          </a:p>
        </p:txBody>
      </p:sp>
      <p:pic>
        <p:nvPicPr>
          <p:cNvPr id="1028" name="Picture 4" descr="https://upload.wikimedia.org/wikipedia/commons/thumb/2/2a/Ringing_the_elevator_alarm.jpg/320px-Ringing_the_elevator_alarm.jpg" title="Picture of an alarm button on and elevator being push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206" y="2560794"/>
            <a:ext cx="2584143" cy="1938108"/>
          </a:xfrm>
          <a:prstGeom prst="rect">
            <a:avLst/>
          </a:prstGeom>
          <a:noFill/>
          <a:effectLst>
            <a:outerShdw blurRad="101600" dist="63500" dir="6000000" sx="111000" sy="111000" algn="tl" rotWithShape="0">
              <a:prstClr val="black">
                <a:alpha val="35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6399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 y="878038"/>
            <a:ext cx="9143999" cy="1013398"/>
          </a:xfrm>
          <a:solidFill>
            <a:schemeClr val="accent1"/>
          </a:solidFill>
        </p:spPr>
        <p:txBody>
          <a:bodyPr>
            <a:normAutofit/>
          </a:bodyPr>
          <a:lstStyle/>
          <a:p>
            <a:pPr lvl="0" algn="l">
              <a:defRPr/>
            </a:pPr>
            <a:r>
              <a:rPr lang="en-US" altLang="en-US" dirty="0" smtClean="0">
                <a:solidFill>
                  <a:prstClr val="white"/>
                </a:solidFill>
                <a:ea typeface="+mn-ea"/>
                <a:cs typeface="+mn-cs"/>
              </a:rPr>
              <a:t>Key Take-</a:t>
            </a:r>
            <a:r>
              <a:rPr lang="en-US" altLang="en-US" dirty="0" err="1" smtClean="0">
                <a:solidFill>
                  <a:prstClr val="white"/>
                </a:solidFill>
                <a:ea typeface="+mn-ea"/>
                <a:cs typeface="+mn-cs"/>
              </a:rPr>
              <a:t>aways</a:t>
            </a:r>
            <a:endParaRPr lang="en-US" altLang="en-US" sz="1600" dirty="0">
              <a:solidFill>
                <a:prstClr val="white"/>
              </a:solidFill>
              <a:ea typeface="+mn-ea"/>
              <a:cs typeface="+mn-cs"/>
            </a:endParaRPr>
          </a:p>
        </p:txBody>
      </p:sp>
      <p:sp>
        <p:nvSpPr>
          <p:cNvPr id="3" name="Slide Number Placeholder 2"/>
          <p:cNvSpPr>
            <a:spLocks noGrp="1"/>
          </p:cNvSpPr>
          <p:nvPr>
            <p:ph type="sldNum" sz="quarter" idx="4"/>
          </p:nvPr>
        </p:nvSpPr>
        <p:spPr/>
        <p:txBody>
          <a:bodyPr/>
          <a:lstStyle/>
          <a:p>
            <a:fld id="{8A0BAB59-E1FB-40DE-BF54-BC3526BEF81F}" type="slidenum">
              <a:rPr lang="en-US" smtClean="0"/>
              <a:pPr/>
              <a:t>8</a:t>
            </a:fld>
            <a:endParaRPr lang="en-US"/>
          </a:p>
        </p:txBody>
      </p:sp>
      <p:sp>
        <p:nvSpPr>
          <p:cNvPr id="6" name="Rectangle 5"/>
          <p:cNvSpPr/>
          <p:nvPr/>
        </p:nvSpPr>
        <p:spPr>
          <a:xfrm>
            <a:off x="239753" y="2108074"/>
            <a:ext cx="8664493" cy="4244752"/>
          </a:xfrm>
          <a:prstGeom prst="rect">
            <a:avLst/>
          </a:prstGeom>
        </p:spPr>
        <p:txBody>
          <a:bodyPr wrap="square">
            <a:spAutoFit/>
          </a:bodyPr>
          <a:lstStyle/>
          <a:p>
            <a:pPr marL="0" marR="0" lvl="0" indent="0" algn="l" defTabSz="914400" rtl="0" eaLnBrk="1" fontAlgn="auto" latinLnBrk="0" hangingPunct="1">
              <a:lnSpc>
                <a:spcPct val="100000"/>
              </a:lnSpc>
              <a:spcBef>
                <a:spcPts val="100"/>
              </a:spcBef>
              <a:spcAft>
                <a:spcPts val="0"/>
              </a:spcAft>
              <a:buClrTx/>
              <a:buSzTx/>
              <a:buFontTx/>
              <a:buNone/>
              <a:tabLst/>
              <a:defRPr/>
            </a:pPr>
            <a:r>
              <a:rPr lang="en-US" altLang="en-US" sz="2200" b="1" dirty="0" smtClean="0">
                <a:solidFill>
                  <a:prstClr val="black"/>
                </a:solidFill>
                <a:latin typeface="Calibri"/>
              </a:rPr>
              <a:t>Planning musts!</a:t>
            </a:r>
            <a:endParaRPr kumimoji="0" lang="en-US" altLang="en-US" sz="2200" b="1" i="0" u="none" strike="noStrike" kern="1200" cap="none" spc="0" normalizeH="0" baseline="0" noProof="0" dirty="0" smtClean="0">
              <a:ln>
                <a:noFill/>
              </a:ln>
              <a:solidFill>
                <a:prstClr val="black"/>
              </a:solidFill>
              <a:effectLst/>
              <a:uLnTx/>
              <a:uFillTx/>
              <a:latin typeface="Calibri"/>
            </a:endParaRPr>
          </a:p>
          <a:p>
            <a:pPr marL="285750" marR="0" lvl="0" indent="-28575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a:pPr>
            <a:r>
              <a:rPr kumimoji="0" lang="en-US" altLang="en-US" sz="2200" b="0" i="0" u="none" strike="noStrike" kern="1200" cap="none" spc="0" normalizeH="0" dirty="0" smtClean="0">
                <a:ln>
                  <a:noFill/>
                </a:ln>
                <a:solidFill>
                  <a:prstClr val="black"/>
                </a:solidFill>
                <a:effectLst/>
                <a:uLnTx/>
                <a:uFillTx/>
                <a:latin typeface="Calibri"/>
              </a:rPr>
              <a:t>Know who you have and how you are going to protect those people from harm and mitigate any undue suffering durin</a:t>
            </a:r>
            <a:r>
              <a:rPr lang="en-US" altLang="en-US" sz="2200" dirty="0" smtClean="0">
                <a:solidFill>
                  <a:prstClr val="black"/>
                </a:solidFill>
                <a:latin typeface="Calibri"/>
              </a:rPr>
              <a:t>g an emergency response.</a:t>
            </a:r>
          </a:p>
          <a:p>
            <a:pPr marL="285750" marR="0" lvl="0" indent="-28575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a:pPr>
            <a:r>
              <a:rPr lang="en-US" altLang="en-US" sz="2200" dirty="0" smtClean="0">
                <a:solidFill>
                  <a:prstClr val="black"/>
                </a:solidFill>
                <a:latin typeface="Calibri"/>
              </a:rPr>
              <a:t>Just like your fire evacuation routes, don’t have just one response. Include alternates.</a:t>
            </a:r>
          </a:p>
          <a:p>
            <a:pPr marL="285750" marR="0" lvl="0" indent="-28575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a:pPr>
            <a:endParaRPr lang="en-US" altLang="en-US" sz="2200" dirty="0" smtClean="0">
              <a:solidFill>
                <a:prstClr val="black"/>
              </a:solidFill>
              <a:latin typeface="Calibri"/>
            </a:endParaRPr>
          </a:p>
          <a:p>
            <a:pPr marL="742950" lvl="1" indent="-285750">
              <a:spcBef>
                <a:spcPts val="100"/>
              </a:spcBef>
              <a:buFont typeface="Arial" panose="020B0604020202020204" pitchFamily="34" charset="0"/>
              <a:buChar char="•"/>
              <a:defRPr/>
            </a:pPr>
            <a:endParaRPr kumimoji="0" lang="en-US" altLang="en-US" sz="2200" b="0" i="0" u="none" strike="noStrike" kern="1200" cap="none" spc="0" normalizeH="0" dirty="0" smtClean="0">
              <a:ln>
                <a:noFill/>
              </a:ln>
              <a:solidFill>
                <a:prstClr val="black"/>
              </a:solidFill>
              <a:effectLst/>
              <a:uLnTx/>
              <a:uFillTx/>
              <a:latin typeface="Calibri"/>
            </a:endParaRPr>
          </a:p>
          <a:p>
            <a:pPr marL="742950" lvl="1" indent="-285750">
              <a:spcBef>
                <a:spcPts val="100"/>
              </a:spcBef>
              <a:buFont typeface="Arial" panose="020B0604020202020204" pitchFamily="34" charset="0"/>
              <a:buChar char="•"/>
              <a:defRPr/>
            </a:pPr>
            <a:endParaRPr kumimoji="0" lang="en-US" altLang="en-US" sz="2200" b="0" i="0" u="none" strike="noStrike" kern="1200" cap="none" spc="0" normalizeH="0" dirty="0">
              <a:ln>
                <a:noFill/>
              </a:ln>
              <a:solidFill>
                <a:prstClr val="black"/>
              </a:solidFill>
              <a:effectLst/>
              <a:uLnTx/>
              <a:uFillTx/>
              <a:latin typeface="Calibri"/>
            </a:endParaRPr>
          </a:p>
          <a:p>
            <a:pPr>
              <a:spcBef>
                <a:spcPts val="100"/>
              </a:spcBef>
              <a:defRPr/>
            </a:pPr>
            <a:r>
              <a:rPr lang="en-US" altLang="en-US" sz="2200" b="1" dirty="0" smtClean="0">
                <a:solidFill>
                  <a:prstClr val="black"/>
                </a:solidFill>
                <a:latin typeface="Calibri"/>
              </a:rPr>
              <a:t>Remember to consider</a:t>
            </a:r>
          </a:p>
          <a:p>
            <a:pPr marL="342900" indent="-342900">
              <a:spcBef>
                <a:spcPts val="100"/>
              </a:spcBef>
              <a:buFont typeface="Arial" panose="020B0604020202020204" pitchFamily="34" charset="0"/>
              <a:buChar char="•"/>
              <a:defRPr/>
            </a:pPr>
            <a:r>
              <a:rPr lang="en-US" altLang="en-US" sz="2200" dirty="0" smtClean="0">
                <a:solidFill>
                  <a:prstClr val="black"/>
                </a:solidFill>
                <a:latin typeface="Calibri"/>
              </a:rPr>
              <a:t>If you don’t know: ask! Ask the disabled person how you can plan for them or ask their primary caregiver how you can plan for them.</a:t>
            </a:r>
            <a:endParaRPr kumimoji="0" lang="en-US" altLang="en-US" sz="2200" b="0" i="0" u="none" strike="noStrike" kern="1200" cap="none" spc="0" normalizeH="0" dirty="0" smtClean="0">
              <a:ln>
                <a:noFill/>
              </a:ln>
              <a:solidFill>
                <a:prstClr val="black"/>
              </a:solidFill>
              <a:effectLst/>
              <a:uLnTx/>
              <a:uFillTx/>
              <a:latin typeface="Calibri"/>
            </a:endParaRPr>
          </a:p>
        </p:txBody>
      </p:sp>
      <p:grpSp>
        <p:nvGrpSpPr>
          <p:cNvPr id="4" name="Group 3" descr="This picture of a lightbulb may make some planner have a good idea for how to better plan for disabled persons in an emergency. " title="Picture of a lightbulb."/>
          <p:cNvGrpSpPr/>
          <p:nvPr/>
        </p:nvGrpSpPr>
        <p:grpSpPr>
          <a:xfrm>
            <a:off x="3985628" y="4045309"/>
            <a:ext cx="1172744" cy="1247231"/>
            <a:chOff x="3985628" y="3853915"/>
            <a:chExt cx="1172744" cy="1247231"/>
          </a:xfrm>
          <a:effectLst>
            <a:outerShdw blurRad="50800" dist="38100" dir="2700000" sx="105000" sy="105000" algn="tl" rotWithShape="0">
              <a:prstClr val="black">
                <a:alpha val="25000"/>
              </a:prstClr>
            </a:outerShdw>
          </a:effectLst>
        </p:grpSpPr>
        <p:pic>
          <p:nvPicPr>
            <p:cNvPr id="2052" name="Picture 4" descr="https://upload.wikimedia.org/wikipedia/commons/thumb/e/e5/Toicon-icon-lines-and-angles-think.svg/240px-Toicon-icon-lines-and-angles-think.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27208" y="4011562"/>
              <a:ext cx="1089584" cy="108958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527753" y="3853915"/>
              <a:ext cx="88490" cy="182880"/>
            </a:xfrm>
            <a:prstGeom prst="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9432251">
              <a:off x="4213913" y="3953857"/>
              <a:ext cx="88490" cy="182880"/>
            </a:xfrm>
            <a:prstGeom prst="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2405280">
              <a:off x="4844678" y="3985044"/>
              <a:ext cx="88490" cy="182880"/>
            </a:xfrm>
            <a:prstGeom prst="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16200000">
              <a:off x="4032823" y="4266870"/>
              <a:ext cx="88490" cy="182880"/>
            </a:xfrm>
            <a:prstGeom prst="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rot="5400000">
              <a:off x="5022687" y="4266869"/>
              <a:ext cx="88490" cy="182880"/>
            </a:xfrm>
            <a:prstGeom prst="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765092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le 1"/>
          <p:cNvSpPr>
            <a:spLocks noGrp="1"/>
          </p:cNvSpPr>
          <p:nvPr>
            <p:ph type="title"/>
          </p:nvPr>
        </p:nvSpPr>
        <p:spPr>
          <a:xfrm>
            <a:off x="-1" y="878038"/>
            <a:ext cx="9143999" cy="1013398"/>
          </a:xfrm>
          <a:solidFill>
            <a:schemeClr val="accent1"/>
          </a:solidFill>
        </p:spPr>
        <p:txBody>
          <a:bodyPr>
            <a:normAutofit/>
          </a:bodyPr>
          <a:lstStyle/>
          <a:p>
            <a:pPr lvl="0" algn="l">
              <a:defRPr/>
            </a:pPr>
            <a:r>
              <a:rPr lang="en-US" altLang="en-US" dirty="0" smtClean="0">
                <a:solidFill>
                  <a:prstClr val="white"/>
                </a:solidFill>
                <a:ea typeface="+mn-ea"/>
                <a:cs typeface="+mn-cs"/>
              </a:rPr>
              <a:t>Helpful </a:t>
            </a:r>
            <a:r>
              <a:rPr lang="en-US" altLang="en-US" dirty="0">
                <a:solidFill>
                  <a:prstClr val="white"/>
                </a:solidFill>
                <a:ea typeface="+mn-ea"/>
                <a:cs typeface="+mn-cs"/>
              </a:rPr>
              <a:t>L</a:t>
            </a:r>
            <a:r>
              <a:rPr lang="en-US" altLang="en-US" dirty="0" smtClean="0">
                <a:solidFill>
                  <a:prstClr val="white"/>
                </a:solidFill>
                <a:ea typeface="+mn-ea"/>
                <a:cs typeface="+mn-cs"/>
              </a:rPr>
              <a:t>inks: Anecdotal Evidence</a:t>
            </a:r>
            <a:endParaRPr lang="en-US" altLang="en-US" sz="1600" dirty="0">
              <a:solidFill>
                <a:prstClr val="white"/>
              </a:solidFill>
              <a:ea typeface="+mn-ea"/>
              <a:cs typeface="+mn-cs"/>
            </a:endParaRPr>
          </a:p>
        </p:txBody>
      </p:sp>
      <p:sp>
        <p:nvSpPr>
          <p:cNvPr id="3" name="Slide Number Placeholder 2"/>
          <p:cNvSpPr>
            <a:spLocks noGrp="1"/>
          </p:cNvSpPr>
          <p:nvPr>
            <p:ph type="sldNum" sz="quarter" idx="4"/>
          </p:nvPr>
        </p:nvSpPr>
        <p:spPr/>
        <p:txBody>
          <a:bodyPr/>
          <a:lstStyle/>
          <a:p>
            <a:fld id="{8A0BAB59-E1FB-40DE-BF54-BC3526BEF81F}" type="slidenum">
              <a:rPr lang="en-US" smtClean="0"/>
              <a:pPr/>
              <a:t>9</a:t>
            </a:fld>
            <a:endParaRPr lang="en-US"/>
          </a:p>
        </p:txBody>
      </p:sp>
      <p:sp>
        <p:nvSpPr>
          <p:cNvPr id="6" name="Rectangle 5"/>
          <p:cNvSpPr/>
          <p:nvPr/>
        </p:nvSpPr>
        <p:spPr>
          <a:xfrm>
            <a:off x="239753" y="2108074"/>
            <a:ext cx="8664493" cy="1182375"/>
          </a:xfrm>
          <a:prstGeom prst="rect">
            <a:avLst/>
          </a:prstGeom>
        </p:spPr>
        <p:txBody>
          <a:bodyPr wrap="square">
            <a:spAutoFit/>
          </a:bodyPr>
          <a:lstStyle/>
          <a:p>
            <a:pPr marL="0" marR="0" lvl="0" indent="0" algn="l" defTabSz="914400" rtl="0" eaLnBrk="1" fontAlgn="auto" latinLnBrk="0" hangingPunct="1">
              <a:lnSpc>
                <a:spcPct val="100000"/>
              </a:lnSpc>
              <a:spcBef>
                <a:spcPts val="100"/>
              </a:spcBef>
              <a:spcAft>
                <a:spcPts val="0"/>
              </a:spcAft>
              <a:buClrTx/>
              <a:buSzTx/>
              <a:buFontTx/>
              <a:buNone/>
              <a:tabLst/>
              <a:defRPr/>
            </a:pPr>
            <a:r>
              <a:rPr lang="en-US" altLang="en-US" sz="2200" b="1" dirty="0" smtClean="0">
                <a:solidFill>
                  <a:prstClr val="black"/>
                </a:solidFill>
                <a:latin typeface="Calibri"/>
              </a:rPr>
              <a:t>Here are some interesting stories</a:t>
            </a:r>
            <a:endParaRPr kumimoji="0" lang="en-US" altLang="en-US" sz="2200" b="1" i="0" u="none" strike="noStrike" kern="1200" cap="none" spc="0" normalizeH="0" baseline="0" noProof="0" dirty="0" smtClean="0">
              <a:ln>
                <a:noFill/>
              </a:ln>
              <a:solidFill>
                <a:prstClr val="black"/>
              </a:solidFill>
              <a:effectLst/>
              <a:uLnTx/>
              <a:uFillTx/>
              <a:latin typeface="Calibri"/>
            </a:endParaRPr>
          </a:p>
          <a:p>
            <a:pPr marL="285750" lvl="0" indent="-285750">
              <a:spcBef>
                <a:spcPts val="100"/>
              </a:spcBef>
              <a:buFont typeface="Arial" panose="020B0604020202020204" pitchFamily="34" charset="0"/>
              <a:buChar char="•"/>
              <a:defRPr/>
            </a:pPr>
            <a:r>
              <a:rPr lang="en-US" sz="2400" dirty="0">
                <a:hlinkClick r:id="rId3"/>
              </a:rPr>
              <a:t>https://</a:t>
            </a:r>
            <a:r>
              <a:rPr lang="en-US" sz="2400" dirty="0" smtClean="0">
                <a:hlinkClick r:id="rId3"/>
              </a:rPr>
              <a:t>www.huffpost.com/entry/in-natural-disasters-a-disability-can-be-a-death-sentence_n_5c1ba22ee4b0407e9077eb58</a:t>
            </a:r>
            <a:endParaRPr lang="en-US" sz="2400" dirty="0" smtClean="0"/>
          </a:p>
        </p:txBody>
      </p:sp>
    </p:spTree>
    <p:extLst>
      <p:ext uri="{BB962C8B-B14F-4D97-AF65-F5344CB8AC3E}">
        <p14:creationId xmlns:p14="http://schemas.microsoft.com/office/powerpoint/2010/main" val="16304326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DE_Powerpoint - pattern background">
  <a:themeElements>
    <a:clrScheme name="ODE Color Theme">
      <a:dk1>
        <a:sysClr val="windowText" lastClr="000000"/>
      </a:dk1>
      <a:lt1>
        <a:sysClr val="window" lastClr="FFFFFF"/>
      </a:lt1>
      <a:dk2>
        <a:srgbClr val="344654"/>
      </a:dk2>
      <a:lt2>
        <a:srgbClr val="E2F4FC"/>
      </a:lt2>
      <a:accent1>
        <a:srgbClr val="1B75BC"/>
      </a:accent1>
      <a:accent2>
        <a:srgbClr val="9F2065"/>
      </a:accent2>
      <a:accent3>
        <a:srgbClr val="E26B2A"/>
      </a:accent3>
      <a:accent4>
        <a:srgbClr val="72C9F1"/>
      </a:accent4>
      <a:accent5>
        <a:srgbClr val="408740"/>
      </a:accent5>
      <a:accent6>
        <a:srgbClr val="1B75BC"/>
      </a:accent6>
      <a:hlink>
        <a:srgbClr val="1B75BC"/>
      </a:hlink>
      <a:folHlink>
        <a:srgbClr val="21AAE8"/>
      </a:folHlink>
    </a:clrScheme>
    <a:fontScheme name="OD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 Powerpoint Template March 2019.potx" id="{8F04E96B-83B4-4B2F-89B2-3150D294CC40}" vid="{7837AEFF-8D99-48F0-9B65-23E66CA0866F}"/>
    </a:ext>
  </a:extLst>
</a:theme>
</file>

<file path=ppt/theme/theme2.xml><?xml version="1.0" encoding="utf-8"?>
<a:theme xmlns:a="http://schemas.openxmlformats.org/drawingml/2006/main" name="ODE_Powerpoint">
  <a:themeElements>
    <a:clrScheme name="ODE Color Theme">
      <a:dk1>
        <a:sysClr val="windowText" lastClr="000000"/>
      </a:dk1>
      <a:lt1>
        <a:sysClr val="window" lastClr="FFFFFF"/>
      </a:lt1>
      <a:dk2>
        <a:srgbClr val="344654"/>
      </a:dk2>
      <a:lt2>
        <a:srgbClr val="E2F4FC"/>
      </a:lt2>
      <a:accent1>
        <a:srgbClr val="1B75BC"/>
      </a:accent1>
      <a:accent2>
        <a:srgbClr val="9F2065"/>
      </a:accent2>
      <a:accent3>
        <a:srgbClr val="E26B2A"/>
      </a:accent3>
      <a:accent4>
        <a:srgbClr val="72C9F1"/>
      </a:accent4>
      <a:accent5>
        <a:srgbClr val="408740"/>
      </a:accent5>
      <a:accent6>
        <a:srgbClr val="1B75BC"/>
      </a:accent6>
      <a:hlink>
        <a:srgbClr val="1B75BC"/>
      </a:hlink>
      <a:folHlink>
        <a:srgbClr val="21AAE8"/>
      </a:folHlink>
    </a:clrScheme>
    <a:fontScheme name="OD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 Powerpoint Template March 2019.potx" id="{8F04E96B-83B4-4B2F-89B2-3150D294CC40}" vid="{8B20BE8A-E528-4E24-AFBF-70FAB0D74EF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D634F791A68E448BB12BA2A972606E" ma:contentTypeVersion="7" ma:contentTypeDescription="Create a new document." ma:contentTypeScope="" ma:versionID="9bffdee31e18fdf81104fa5e4bfabc35">
  <xsd:schema xmlns:xsd="http://www.w3.org/2001/XMLSchema" xmlns:xs="http://www.w3.org/2001/XMLSchema" xmlns:p="http://schemas.microsoft.com/office/2006/metadata/properties" xmlns:ns1="http://schemas.microsoft.com/sharepoint/v3" xmlns:ns2="edb5ef48-5285-463e-a2b9-308f2d437c3d" xmlns:ns3="54031767-dd6d-417c-ab73-583408f47564" targetNamespace="http://schemas.microsoft.com/office/2006/metadata/properties" ma:root="true" ma:fieldsID="a57ca4d4c7ee822b0ea4fc7d8f545bae" ns1:_="" ns2:_="" ns3:_="">
    <xsd:import namespace="http://schemas.microsoft.com/sharepoint/v3"/>
    <xsd:import namespace="edb5ef48-5285-463e-a2b9-308f2d437c3d"/>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db5ef48-5285-463e-a2b9-308f2d437c3d"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Estimated_x0020_Creation_x0020_Date xmlns="edb5ef48-5285-463e-a2b9-308f2d437c3d" xsi:nil="true"/>
    <Remediation_x0020_Date xmlns="edb5ef48-5285-463e-a2b9-308f2d437c3d">2020-08-31T17:06:08+00:00</Remediation_x0020_Date>
    <Priority xmlns="edb5ef48-5285-463e-a2b9-308f2d437c3d">New</Priority>
  </documentManagement>
</p:properties>
</file>

<file path=customXml/itemProps1.xml><?xml version="1.0" encoding="utf-8"?>
<ds:datastoreItem xmlns:ds="http://schemas.openxmlformats.org/officeDocument/2006/customXml" ds:itemID="{127C4A2F-484B-4F56-B932-DA58B196F31B}"/>
</file>

<file path=customXml/itemProps2.xml><?xml version="1.0" encoding="utf-8"?>
<ds:datastoreItem xmlns:ds="http://schemas.openxmlformats.org/officeDocument/2006/customXml" ds:itemID="{EFB232AF-EAB4-4841-A106-B1033D71A253}"/>
</file>

<file path=customXml/itemProps3.xml><?xml version="1.0" encoding="utf-8"?>
<ds:datastoreItem xmlns:ds="http://schemas.openxmlformats.org/officeDocument/2006/customXml" ds:itemID="{D85DFFA2-3385-41A3-A40B-E27A512D3AED}"/>
</file>

<file path=docProps/app.xml><?xml version="1.0" encoding="utf-8"?>
<Properties xmlns="http://schemas.openxmlformats.org/officeDocument/2006/extended-properties" xmlns:vt="http://schemas.openxmlformats.org/officeDocument/2006/docPropsVTypes">
  <Template>ODE Powerpoint Template March 2019</Template>
  <TotalTime>9085</TotalTime>
  <Words>544</Words>
  <Application>Microsoft Office PowerPoint</Application>
  <PresentationFormat>On-screen Show (4:3)</PresentationFormat>
  <Paragraphs>75</Paragraphs>
  <Slides>10</Slides>
  <Notes>9</Notes>
  <HiddenSlides>1</HiddenSlides>
  <MMClips>1</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10</vt:i4>
      </vt:variant>
    </vt:vector>
  </HeadingPairs>
  <TitlesOfParts>
    <vt:vector size="14" baseType="lpstr">
      <vt:lpstr>Arial</vt:lpstr>
      <vt:lpstr>Calibri</vt:lpstr>
      <vt:lpstr>ODE_Powerpoint - pattern background</vt:lpstr>
      <vt:lpstr>ODE_Powerpoint</vt:lpstr>
      <vt:lpstr>Planning for Disabled – Access and Functional Needs Students</vt:lpstr>
      <vt:lpstr>Presentation Overview</vt:lpstr>
      <vt:lpstr>So What?</vt:lpstr>
      <vt:lpstr>So What? (What it looks like)</vt:lpstr>
      <vt:lpstr>Planning Considerations</vt:lpstr>
      <vt:lpstr>Structural or Facility Considerations</vt:lpstr>
      <vt:lpstr>Procedural Considerations</vt:lpstr>
      <vt:lpstr>Key Take-aways</vt:lpstr>
      <vt:lpstr>Helpful Links: Anecdotal Evidence</vt:lpstr>
      <vt:lpstr>Helpful Links: Planning Resources</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ODE Template Slides</dc:title>
  <dc:creator>BOYD Meg - ODE.</dc:creator>
  <cp:lastModifiedBy>HAISLIP Alex - ODE</cp:lastModifiedBy>
  <cp:revision>73</cp:revision>
  <cp:lastPrinted>2019-07-15T14:37:29Z</cp:lastPrinted>
  <dcterms:created xsi:type="dcterms:W3CDTF">2019-03-28T15:03:22Z</dcterms:created>
  <dcterms:modified xsi:type="dcterms:W3CDTF">2020-03-17T17:52:51Z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0x0101008AD634F791A68E448BB12BA2A972606E</vt:lpwstr>
  </property>
</Properties>
</file>