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42"/>
  </p:notesMasterIdLst>
  <p:sldIdLst>
    <p:sldId id="256" r:id="rId10"/>
    <p:sldId id="257" r:id="rId11"/>
    <p:sldId id="258" r:id="rId12"/>
    <p:sldId id="259" r:id="rId13"/>
    <p:sldId id="260" r:id="rId14"/>
    <p:sldId id="261" r:id="rId15"/>
    <p:sldId id="287" r:id="rId16"/>
    <p:sldId id="262" r:id="rId17"/>
    <p:sldId id="263" r:id="rId18"/>
    <p:sldId id="264" r:id="rId19"/>
    <p:sldId id="265" r:id="rId20"/>
    <p:sldId id="266" r:id="rId21"/>
    <p:sldId id="267" r:id="rId22"/>
    <p:sldId id="268" r:id="rId23"/>
    <p:sldId id="270" r:id="rId24"/>
    <p:sldId id="269" r:id="rId25"/>
    <p:sldId id="271" r:id="rId26"/>
    <p:sldId id="272" r:id="rId27"/>
    <p:sldId id="273" r:id="rId28"/>
    <p:sldId id="282" r:id="rId29"/>
    <p:sldId id="274" r:id="rId30"/>
    <p:sldId id="275" r:id="rId31"/>
    <p:sldId id="277" r:id="rId32"/>
    <p:sldId id="276" r:id="rId33"/>
    <p:sldId id="281" r:id="rId34"/>
    <p:sldId id="283" r:id="rId35"/>
    <p:sldId id="284" r:id="rId36"/>
    <p:sldId id="278" r:id="rId37"/>
    <p:sldId id="279" r:id="rId38"/>
    <p:sldId id="280" r:id="rId39"/>
    <p:sldId id="285" r:id="rId40"/>
    <p:sldId id="28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78681" autoAdjust="0"/>
  </p:normalViewPr>
  <p:slideViewPr>
    <p:cSldViewPr snapToGrid="0">
      <p:cViewPr varScale="1">
        <p:scale>
          <a:sx n="78" d="100"/>
          <a:sy n="78" d="100"/>
        </p:scale>
        <p:origin x="65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oregon.gov/ode/schools-and-districts/grants/ESEA/ID/Pages/Reporting.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Materials can be found at the following website:</a:t>
            </a:r>
            <a:br>
              <a:rPr lang="en-US" sz="1200" dirty="0"/>
            </a:br>
            <a:r>
              <a:rPr lang="en-US" sz="1200" dirty="0">
                <a:hlinkClick r:id="rId3"/>
              </a:rPr>
              <a:t>http://www.oregon.gov/ode/schools-and-districts/grants/ESEA/ID/Pages/Reporting.aspx</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1735016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Errors:</a:t>
            </a:r>
          </a:p>
          <a:p>
            <a:r>
              <a:rPr lang="en-US" sz="1200" kern="1200" dirty="0">
                <a:solidFill>
                  <a:schemeClr val="tx1"/>
                </a:solidFill>
                <a:effectLst/>
                <a:latin typeface="+mn-lt"/>
                <a:ea typeface="+mn-ea"/>
                <a:cs typeface="+mn-cs"/>
              </a:rPr>
              <a:t>“Submitter Institution ID is not authorized to submit for the District or School Institution IDs provided. Please contact the ODE Helpdesk if you should have rights to submit for this intuition.”</a:t>
            </a:r>
          </a:p>
          <a:p>
            <a:r>
              <a:rPr lang="en-US" sz="1200" kern="1200" dirty="0">
                <a:solidFill>
                  <a:schemeClr val="tx1"/>
                </a:solidFill>
                <a:effectLst/>
                <a:latin typeface="+mn-lt"/>
                <a:ea typeface="+mn-ea"/>
                <a:cs typeface="+mn-cs"/>
              </a:rPr>
              <a:t>Or</a:t>
            </a:r>
          </a:p>
          <a:p>
            <a:r>
              <a:rPr lang="en-US" sz="1200" kern="1200" dirty="0">
                <a:solidFill>
                  <a:schemeClr val="tx1"/>
                </a:solidFill>
                <a:effectLst/>
                <a:latin typeface="+mn-lt"/>
                <a:ea typeface="+mn-ea"/>
                <a:cs typeface="+mn-cs"/>
              </a:rPr>
              <a:t>“Attending School Institution ID must be administered by the Attending District Institution ID in the Institution Boundaries Database.”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NOT contact the helpdesk,</a:t>
            </a:r>
            <a:r>
              <a:rPr lang="en-US" sz="1200" kern="1200" baseline="0" dirty="0">
                <a:solidFill>
                  <a:schemeClr val="tx1"/>
                </a:solidFill>
                <a:effectLst/>
                <a:latin typeface="+mn-lt"/>
                <a:ea typeface="+mn-ea"/>
                <a:cs typeface="+mn-cs"/>
              </a:rPr>
              <a:t> just follow the slide’s instructions. Reach out to Kyle if the error persists.</a:t>
            </a:r>
          </a:p>
          <a:p>
            <a:endParaRPr lang="en-US" sz="1200" kern="1200" baseline="0" dirty="0">
              <a:solidFill>
                <a:schemeClr val="tx1"/>
              </a:solidFill>
              <a:effectLst/>
              <a:latin typeface="+mn-lt"/>
              <a:ea typeface="+mn-ea"/>
              <a:cs typeface="+mn-cs"/>
            </a:endParaRPr>
          </a:p>
          <a:p>
            <a:r>
              <a:rPr lang="en-US" sz="1200" u="sng" kern="1200" baseline="0" dirty="0">
                <a:solidFill>
                  <a:schemeClr val="tx1"/>
                </a:solidFill>
                <a:effectLst/>
                <a:latin typeface="+mn-lt"/>
                <a:ea typeface="+mn-ea"/>
                <a:cs typeface="+mn-cs"/>
              </a:rPr>
              <a:t>If you are receiving this error, do this even if the facility/program has its own ID#</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will not change these data elements in the SSID collection or any other collection for that student</a:t>
            </a:r>
          </a:p>
          <a:p>
            <a:r>
              <a:rPr lang="en-US" sz="1200" kern="1200" dirty="0">
                <a:solidFill>
                  <a:schemeClr val="tx1"/>
                </a:solidFill>
                <a:effectLst/>
                <a:latin typeface="+mn-lt"/>
                <a:ea typeface="+mn-ea"/>
                <a:cs typeface="+mn-cs"/>
              </a:rPr>
              <a:t>it will ONLY affect that student’s record for your district’s October Caseload data collection submission.</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3977999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be contacting districts</a:t>
            </a:r>
            <a:r>
              <a:rPr lang="en-US" baseline="0" dirty="0"/>
              <a:t> if they submitted last year and have not this year.</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29</a:t>
            </a:fld>
            <a:endParaRPr lang="en-US"/>
          </a:p>
        </p:txBody>
      </p:sp>
    </p:spTree>
    <p:extLst>
      <p:ext uri="{BB962C8B-B14F-4D97-AF65-F5344CB8AC3E}">
        <p14:creationId xmlns:p14="http://schemas.microsoft.com/office/powerpoint/2010/main" val="2863752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anose="020B0604020202020204" pitchFamily="34" charset="0"/>
              <a:buNone/>
            </a:pPr>
            <a:r>
              <a:rPr lang="en-US" altLang="en-US" dirty="0"/>
              <a:t>Put links</a:t>
            </a:r>
            <a:r>
              <a:rPr lang="en-US" altLang="en-US" baseline="0" dirty="0"/>
              <a:t> in chat</a:t>
            </a:r>
            <a:endParaRPr lang="en-US" altLang="en-US" dirty="0"/>
          </a:p>
          <a:p>
            <a:pPr marL="0" indent="0" eaLnBrk="1" hangingPunct="1">
              <a:spcBef>
                <a:spcPct val="0"/>
              </a:spcBef>
              <a:buFont typeface="Arial" panose="020B0604020202020204" pitchFamily="34" charset="0"/>
              <a:buNone/>
            </a:pPr>
            <a:endParaRPr lang="en-US" altLang="en-US" dirty="0"/>
          </a:p>
          <a:p>
            <a:pPr marL="171450" indent="-171450" eaLnBrk="1" hangingPunct="1">
              <a:spcBef>
                <a:spcPct val="0"/>
              </a:spcBef>
              <a:buFont typeface="Arial" panose="020B0604020202020204" pitchFamily="34" charset="0"/>
              <a:buChar char="•"/>
            </a:pPr>
            <a:r>
              <a:rPr lang="en-US" altLang="en-US" dirty="0"/>
              <a:t>The link for the ESEA Title ID: October Caseload has resources specific to this collection.</a:t>
            </a:r>
          </a:p>
          <a:p>
            <a:pPr marL="171450" indent="-171450" eaLnBrk="1" hangingPunct="1">
              <a:spcBef>
                <a:spcPct val="0"/>
              </a:spcBef>
              <a:buFont typeface="Arial" panose="020B0604020202020204" pitchFamily="34" charset="0"/>
              <a:buChar char="•"/>
            </a:pPr>
            <a:r>
              <a:rPr lang="en-US" altLang="en-US" baseline="0" dirty="0"/>
              <a:t>The link for the Secure Student ID (SSID) has a User Guide that covers the basics for all SSID data collections.</a:t>
            </a:r>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98432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205817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30 consecutive days</a:t>
            </a:r>
          </a:p>
          <a:p>
            <a:pPr lvl="0"/>
            <a:r>
              <a:rPr lang="en-US" dirty="0"/>
              <a:t>One of the 30 consecutive days must be in October</a:t>
            </a:r>
          </a:p>
          <a:p>
            <a:pPr lvl="0"/>
            <a:r>
              <a:rPr lang="en-US" dirty="0"/>
              <a:t>The Facility or Program Start Date is the 1</a:t>
            </a:r>
            <a:r>
              <a:rPr lang="en-US" baseline="30000" dirty="0"/>
              <a:t>st</a:t>
            </a:r>
            <a:r>
              <a:rPr lang="en-US" dirty="0"/>
              <a:t> day of the 30 consecutive days and must be in the range of September 2</a:t>
            </a:r>
            <a:r>
              <a:rPr lang="en-US" baseline="30000" dirty="0"/>
              <a:t>nd</a:t>
            </a:r>
            <a:r>
              <a:rPr lang="en-US" dirty="0"/>
              <a:t> to October 31</a:t>
            </a:r>
            <a:r>
              <a:rPr lang="en-US" baseline="30000" dirty="0"/>
              <a:t>st</a:t>
            </a:r>
            <a:endParaRPr lang="en-US" dirty="0"/>
          </a:p>
          <a:p>
            <a:pPr lvl="0"/>
            <a:r>
              <a:rPr lang="en-US" dirty="0"/>
              <a:t>The Facility or Program Start Date must match for all students at that facility</a:t>
            </a:r>
          </a:p>
          <a:p>
            <a:pPr lvl="0"/>
            <a:r>
              <a:rPr lang="en-US" dirty="0"/>
              <a:t>The End Date is the 30</a:t>
            </a:r>
            <a:r>
              <a:rPr lang="en-US" baseline="30000" dirty="0"/>
              <a:t>th</a:t>
            </a:r>
            <a:r>
              <a:rPr lang="en-US" dirty="0"/>
              <a:t> day of the 30 consecutive days</a:t>
            </a:r>
          </a:p>
          <a:p>
            <a:pPr lvl="1"/>
            <a:r>
              <a:rPr lang="en-US" dirty="0"/>
              <a:t>This is auto-filled for Web Submission, but must be entered for the File Upload</a:t>
            </a:r>
          </a:p>
          <a:p>
            <a:pPr lvl="0"/>
            <a:r>
              <a:rPr lang="en-US" dirty="0"/>
              <a:t>The 30-day span should be chosen (by the facility or the district) according to the 30 consecutive days that has the most unique student enrollments</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326694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ODE verifies October Caseload and Subpart 1 reporting and will nullify student enrollments reported where the student was also reported in a state run</a:t>
            </a:r>
            <a:r>
              <a:rPr lang="en-US" baseline="0" dirty="0"/>
              <a:t> facility.</a:t>
            </a:r>
          </a:p>
          <a:p>
            <a:pPr lvl="1"/>
            <a:endParaRPr lang="en-US" baseline="0" dirty="0"/>
          </a:p>
          <a:p>
            <a:pPr lvl="0"/>
            <a:r>
              <a:rPr lang="en-US" baseline="0" dirty="0"/>
              <a:t>Note:</a:t>
            </a:r>
          </a:p>
          <a:p>
            <a:pPr lvl="0"/>
            <a:r>
              <a:rPr lang="en-US" baseline="0" dirty="0"/>
              <a:t>A student may be reported for multiple facility enrollments, as long as each enrollment was unique.</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408348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6759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6 days in this chart are representing the 30-Day Consecutive Day Snapshot Window</a:t>
            </a:r>
          </a:p>
          <a:p>
            <a:endParaRPr lang="en-US" dirty="0"/>
          </a:p>
          <a:p>
            <a:r>
              <a:rPr lang="en-US" dirty="0"/>
              <a:t>Notice, each time a student is released and then re-enrolled during the snapshot,</a:t>
            </a:r>
            <a:r>
              <a:rPr lang="en-US" baseline="0" dirty="0"/>
              <a:t> the student is counted again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1875911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Review Queue: shows the files that have been uploaded</a:t>
            </a:r>
            <a:endParaRPr lang="en-US" dirty="0">
              <a:effectLst/>
            </a:endParaRPr>
          </a:p>
          <a:p>
            <a:pPr lvl="0"/>
            <a:r>
              <a:rPr lang="en-US" sz="1200" kern="1200" dirty="0">
                <a:solidFill>
                  <a:schemeClr val="tx1"/>
                </a:solidFill>
                <a:effectLst/>
                <a:latin typeface="+mn-lt"/>
                <a:ea typeface="+mn-ea"/>
                <a:cs typeface="+mn-cs"/>
              </a:rPr>
              <a:t>Review Email: shows the emails generated to the district by the collections application</a:t>
            </a:r>
            <a:endParaRPr lang="en-US" dirty="0">
              <a:effectLst/>
            </a:endParaRPr>
          </a:p>
          <a:p>
            <a:pPr lvl="0"/>
            <a:r>
              <a:rPr lang="en-US" sz="1200" b="1" kern="1200" dirty="0">
                <a:solidFill>
                  <a:schemeClr val="tx1"/>
                </a:solidFill>
                <a:effectLst/>
                <a:latin typeface="+mn-lt"/>
                <a:ea typeface="+mn-ea"/>
                <a:cs typeface="+mn-cs"/>
              </a:rPr>
              <a:t>Review Errors</a:t>
            </a:r>
            <a:r>
              <a:rPr lang="en-US" sz="1200" kern="1200" dirty="0">
                <a:solidFill>
                  <a:schemeClr val="tx1"/>
                </a:solidFill>
                <a:effectLst/>
                <a:latin typeface="+mn-lt"/>
                <a:ea typeface="+mn-ea"/>
                <a:cs typeface="+mn-cs"/>
              </a:rPr>
              <a:t>: This is where the district can view and fix errors:</a:t>
            </a:r>
            <a:endParaRPr lang="en-US" dirty="0">
              <a:effectLst/>
            </a:endParaRPr>
          </a:p>
          <a:p>
            <a:pPr lvl="1"/>
            <a:r>
              <a:rPr lang="en-US" sz="1200" b="1" kern="1200" dirty="0">
                <a:solidFill>
                  <a:schemeClr val="tx1"/>
                </a:solidFill>
                <a:effectLst/>
                <a:latin typeface="+mn-lt"/>
                <a:ea typeface="+mn-ea"/>
                <a:cs typeface="+mn-cs"/>
              </a:rPr>
              <a:t>“Fix Errors” Action</a:t>
            </a:r>
            <a:r>
              <a:rPr lang="en-US" sz="1200" kern="1200" dirty="0">
                <a:solidFill>
                  <a:schemeClr val="tx1"/>
                </a:solidFill>
                <a:effectLst/>
                <a:latin typeface="+mn-lt"/>
                <a:ea typeface="+mn-ea"/>
                <a:cs typeface="+mn-cs"/>
              </a:rPr>
              <a:t>: Click on “Fix Errors” in the “Action?” column, the list of records  with errors will come up and the district can:</a:t>
            </a:r>
            <a:endParaRPr lang="en-US" dirty="0">
              <a:effectLst/>
            </a:endParaRPr>
          </a:p>
          <a:p>
            <a:pPr lvl="2"/>
            <a:r>
              <a:rPr lang="en-US" sz="1200" kern="1200" dirty="0">
                <a:solidFill>
                  <a:schemeClr val="tx1"/>
                </a:solidFill>
                <a:effectLst/>
                <a:latin typeface="+mn-lt"/>
                <a:ea typeface="+mn-ea"/>
                <a:cs typeface="+mn-cs"/>
              </a:rPr>
              <a:t>Click on the green checkmark of each student’s record,  fix the issue in the student’s record, and save. The record should disappear from the list of records with errors unless a new error was generated by this action</a:t>
            </a:r>
            <a:endParaRPr lang="en-US" dirty="0">
              <a:effectLst/>
            </a:endParaRPr>
          </a:p>
          <a:p>
            <a:pPr lvl="2"/>
            <a:r>
              <a:rPr lang="en-US" sz="1200" kern="1200" dirty="0">
                <a:solidFill>
                  <a:schemeClr val="tx1"/>
                </a:solidFill>
                <a:effectLst/>
                <a:latin typeface="+mn-lt"/>
                <a:ea typeface="+mn-ea"/>
                <a:cs typeface="+mn-cs"/>
              </a:rPr>
              <a:t>Click on the red x button if need to delete because a student was submitted twice, etc.</a:t>
            </a:r>
            <a:endParaRPr lang="en-US" dirty="0">
              <a:effectLst/>
            </a:endParaRPr>
          </a:p>
          <a:p>
            <a:pPr lvl="1"/>
            <a:r>
              <a:rPr lang="en-US" sz="1200" kern="1200" dirty="0">
                <a:solidFill>
                  <a:schemeClr val="tx1"/>
                </a:solidFill>
                <a:effectLst/>
                <a:latin typeface="+mn-lt"/>
                <a:ea typeface="+mn-ea"/>
                <a:cs typeface="+mn-cs"/>
              </a:rPr>
              <a:t>“View Error Records” Button: will show the errors but </a:t>
            </a:r>
            <a:r>
              <a:rPr lang="en-US" sz="1200" u="sng" kern="1200" dirty="0">
                <a:solidFill>
                  <a:schemeClr val="tx1"/>
                </a:solidFill>
                <a:effectLst/>
                <a:latin typeface="+mn-lt"/>
                <a:ea typeface="+mn-ea"/>
                <a:cs typeface="+mn-cs"/>
              </a:rPr>
              <a:t>cannot</a:t>
            </a:r>
            <a:r>
              <a:rPr lang="en-US" sz="1200" kern="1200" dirty="0">
                <a:solidFill>
                  <a:schemeClr val="tx1"/>
                </a:solidFill>
                <a:effectLst/>
                <a:latin typeface="+mn-lt"/>
                <a:ea typeface="+mn-ea"/>
                <a:cs typeface="+mn-cs"/>
              </a:rPr>
              <a:t> make edits here</a:t>
            </a:r>
            <a:endParaRPr lang="en-US" dirty="0">
              <a:effectLst/>
            </a:endParaRPr>
          </a:p>
          <a:p>
            <a:pPr lvl="1"/>
            <a:r>
              <a:rPr lang="en-US" sz="1200" b="1" kern="1200" dirty="0">
                <a:solidFill>
                  <a:schemeClr val="tx1"/>
                </a:solidFill>
                <a:effectLst/>
                <a:latin typeface="+mn-lt"/>
                <a:ea typeface="+mn-ea"/>
                <a:cs typeface="+mn-cs"/>
              </a:rPr>
              <a:t>“Download Errors” Button</a:t>
            </a:r>
            <a:r>
              <a:rPr lang="en-US" sz="1200" kern="1200" dirty="0">
                <a:solidFill>
                  <a:schemeClr val="tx1"/>
                </a:solidFill>
                <a:effectLst/>
                <a:latin typeface="+mn-lt"/>
                <a:ea typeface="+mn-ea"/>
                <a:cs typeface="+mn-cs"/>
              </a:rPr>
              <a:t>: the district can download a list of the records with errors, make the needed edits to the file and re-upload the file. The fixed records will be saved over the previous records with errors</a:t>
            </a:r>
            <a:endParaRPr lang="en-US" dirty="0">
              <a:effectLst/>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219349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3030919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odedistrict.oregon.gov/CollectionsValidations/Collections/Pages/ESEA-TitleID-OctoberCaseload.aspx"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odedistrict.oregon.gov/CollectionsValidations/Collections/Pages/SecureStudentID.asp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mailto:kyle.walker@ode.oregon.gov" TargetMode="External"/><Relationship Id="rId2" Type="http://schemas.openxmlformats.org/officeDocument/2006/relationships/hyperlink" Target="mailto:Jennifer.Engberg@ode.oregon.gov" TargetMode="External"/><Relationship Id="rId1" Type="http://schemas.openxmlformats.org/officeDocument/2006/relationships/slideLayout" Target="../slideLayouts/slideLayout5.xml"/><Relationship Id="rId4" Type="http://schemas.openxmlformats.org/officeDocument/2006/relationships/hyperlink" Target="mailto:ode.helpdesk@ode.oregon.gov"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Subtitle 2"/>
          <p:cNvSpPr>
            <a:spLocks noGrp="1"/>
          </p:cNvSpPr>
          <p:nvPr>
            <p:ph type="subTitle" idx="1"/>
          </p:nvPr>
        </p:nvSpPr>
        <p:spPr/>
        <p:txBody>
          <a:bodyPr>
            <a:normAutofit/>
          </a:bodyPr>
          <a:lstStyle/>
          <a:p>
            <a:r>
              <a:rPr lang="en-US" altLang="en-US" sz="3200" dirty="0">
                <a:latin typeface="Arial" charset="0"/>
                <a:cs typeface="Arial" charset="0"/>
              </a:rPr>
              <a:t>Data Collection Webinar</a:t>
            </a:r>
            <a:endParaRPr lang="en-US" sz="3200" dirty="0"/>
          </a:p>
        </p:txBody>
      </p:sp>
      <p:sp>
        <p:nvSpPr>
          <p:cNvPr id="2" name="Title 1"/>
          <p:cNvSpPr>
            <a:spLocks noGrp="1"/>
          </p:cNvSpPr>
          <p:nvPr>
            <p:ph type="ctrTitle"/>
          </p:nvPr>
        </p:nvSpPr>
        <p:spPr>
          <a:xfrm>
            <a:off x="807855" y="2470517"/>
            <a:ext cx="10576290" cy="1023261"/>
          </a:xfrm>
        </p:spPr>
        <p:txBody>
          <a:bodyPr>
            <a:normAutofit/>
          </a:bodyPr>
          <a:lstStyle/>
          <a:p>
            <a:r>
              <a:rPr lang="en-US" sz="4000" b="1" dirty="0"/>
              <a:t>2024-2025 October Caseload Title I-D Subpart 2</a:t>
            </a:r>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10</a:t>
            </a:fld>
            <a:endParaRPr lang="en-US" dirty="0"/>
          </a:p>
        </p:txBody>
      </p:sp>
      <p:sp>
        <p:nvSpPr>
          <p:cNvPr id="3" name="Content Placeholder 2"/>
          <p:cNvSpPr>
            <a:spLocks noGrp="1"/>
          </p:cNvSpPr>
          <p:nvPr>
            <p:ph idx="1"/>
          </p:nvPr>
        </p:nvSpPr>
        <p:spPr/>
        <p:txBody>
          <a:bodyPr>
            <a:normAutofit/>
          </a:bodyPr>
          <a:lstStyle/>
          <a:p>
            <a:pPr marL="0" indent="0">
              <a:buNone/>
            </a:pPr>
            <a:r>
              <a:rPr lang="en-US" sz="3600" u="sng" dirty="0"/>
              <a:t>An eligible student:</a:t>
            </a:r>
          </a:p>
          <a:p>
            <a:r>
              <a:rPr lang="en-US" sz="3600" dirty="0"/>
              <a:t>Is ages 5 through 17 (as of the Facility or Program’s 30-day “snapshot” window “Start Date”)</a:t>
            </a:r>
          </a:p>
          <a:p>
            <a:r>
              <a:rPr lang="en-US" sz="3600" dirty="0"/>
              <a:t>Was served for at least one day during the 30-Day “snapshot” window</a:t>
            </a:r>
          </a:p>
        </p:txBody>
      </p:sp>
      <p:sp>
        <p:nvSpPr>
          <p:cNvPr id="2" name="Title 1"/>
          <p:cNvSpPr>
            <a:spLocks noGrp="1"/>
          </p:cNvSpPr>
          <p:nvPr>
            <p:ph type="title"/>
          </p:nvPr>
        </p:nvSpPr>
        <p:spPr/>
        <p:txBody>
          <a:bodyPr/>
          <a:lstStyle/>
          <a:p>
            <a:r>
              <a:rPr lang="en-US" b="1" dirty="0"/>
              <a:t>Eligible Student</a:t>
            </a:r>
          </a:p>
        </p:txBody>
      </p:sp>
    </p:spTree>
    <p:extLst>
      <p:ext uri="{BB962C8B-B14F-4D97-AF65-F5344CB8AC3E}">
        <p14:creationId xmlns:p14="http://schemas.microsoft.com/office/powerpoint/2010/main" val="3089484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11</a:t>
            </a:fld>
            <a:endParaRPr lang="en-US" dirty="0"/>
          </a:p>
        </p:txBody>
      </p:sp>
      <p:sp>
        <p:nvSpPr>
          <p:cNvPr id="3" name="Content Placeholder 2"/>
          <p:cNvSpPr>
            <a:spLocks noGrp="1"/>
          </p:cNvSpPr>
          <p:nvPr>
            <p:ph idx="1"/>
          </p:nvPr>
        </p:nvSpPr>
        <p:spPr/>
        <p:txBody>
          <a:bodyPr/>
          <a:lstStyle/>
          <a:p>
            <a:r>
              <a:rPr lang="en-US" sz="3600" dirty="0"/>
              <a:t>Count eligible students served during a 30 consecutive day “snapshot” window.</a:t>
            </a:r>
          </a:p>
          <a:p>
            <a:r>
              <a:rPr lang="en-US" sz="3600" dirty="0"/>
              <a:t>If an eligible student is released and re-enrolled, count the student again for each re-enrollment during that 30-day “snapshot” window.</a:t>
            </a:r>
          </a:p>
          <a:p>
            <a:pPr marL="0" indent="0">
              <a:buNone/>
            </a:pPr>
            <a:endParaRPr lang="en-US" dirty="0"/>
          </a:p>
        </p:txBody>
      </p:sp>
      <p:sp>
        <p:nvSpPr>
          <p:cNvPr id="2" name="Title 1"/>
          <p:cNvSpPr>
            <a:spLocks noGrp="1"/>
          </p:cNvSpPr>
          <p:nvPr>
            <p:ph type="title"/>
          </p:nvPr>
        </p:nvSpPr>
        <p:spPr/>
        <p:txBody>
          <a:bodyPr/>
          <a:lstStyle/>
          <a:p>
            <a:r>
              <a:rPr lang="en-US" b="1" dirty="0"/>
              <a:t>Counting Enrollments</a:t>
            </a:r>
          </a:p>
        </p:txBody>
      </p:sp>
    </p:spTree>
    <p:extLst>
      <p:ext uri="{BB962C8B-B14F-4D97-AF65-F5344CB8AC3E}">
        <p14:creationId xmlns:p14="http://schemas.microsoft.com/office/powerpoint/2010/main" val="365263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12</a:t>
            </a:fld>
            <a:endParaRPr lang="en-US" dirty="0"/>
          </a:p>
        </p:txBody>
      </p:sp>
      <p:graphicFrame>
        <p:nvGraphicFramePr>
          <p:cNvPr id="7" name="Content Placeholder 3" descr="table showing an example of how to count student enrollments of students served"/>
          <p:cNvGraphicFramePr>
            <a:graphicFrameLocks noGrp="1"/>
          </p:cNvGraphicFramePr>
          <p:nvPr>
            <p:ph idx="1"/>
            <p:extLst>
              <p:ext uri="{D42A27DB-BD31-4B8C-83A1-F6EECF244321}">
                <p14:modId xmlns:p14="http://schemas.microsoft.com/office/powerpoint/2010/main" val="3636076998"/>
              </p:ext>
            </p:extLst>
          </p:nvPr>
        </p:nvGraphicFramePr>
        <p:xfrm>
          <a:off x="1782776" y="1743175"/>
          <a:ext cx="8653342" cy="4137102"/>
        </p:xfrm>
        <a:graphic>
          <a:graphicData uri="http://schemas.openxmlformats.org/drawingml/2006/table">
            <a:tbl>
              <a:tblPr firstRow="1" bandRow="1">
                <a:tableStyleId>{5C22544A-7EE6-4342-B048-85BDC9FD1C3A}</a:tableStyleId>
              </a:tblPr>
              <a:tblGrid>
                <a:gridCol w="1081668">
                  <a:extLst>
                    <a:ext uri="{9D8B030D-6E8A-4147-A177-3AD203B41FA5}">
                      <a16:colId xmlns:a16="http://schemas.microsoft.com/office/drawing/2014/main" val="444538116"/>
                    </a:ext>
                  </a:extLst>
                </a:gridCol>
                <a:gridCol w="1051931">
                  <a:extLst>
                    <a:ext uri="{9D8B030D-6E8A-4147-A177-3AD203B41FA5}">
                      <a16:colId xmlns:a16="http://schemas.microsoft.com/office/drawing/2014/main" val="466552184"/>
                    </a:ext>
                  </a:extLst>
                </a:gridCol>
                <a:gridCol w="1051931">
                  <a:extLst>
                    <a:ext uri="{9D8B030D-6E8A-4147-A177-3AD203B41FA5}">
                      <a16:colId xmlns:a16="http://schemas.microsoft.com/office/drawing/2014/main" val="1155116474"/>
                    </a:ext>
                  </a:extLst>
                </a:gridCol>
                <a:gridCol w="1051931">
                  <a:extLst>
                    <a:ext uri="{9D8B030D-6E8A-4147-A177-3AD203B41FA5}">
                      <a16:colId xmlns:a16="http://schemas.microsoft.com/office/drawing/2014/main" val="3226233888"/>
                    </a:ext>
                  </a:extLst>
                </a:gridCol>
                <a:gridCol w="1051931">
                  <a:extLst>
                    <a:ext uri="{9D8B030D-6E8A-4147-A177-3AD203B41FA5}">
                      <a16:colId xmlns:a16="http://schemas.microsoft.com/office/drawing/2014/main" val="3093502475"/>
                    </a:ext>
                  </a:extLst>
                </a:gridCol>
                <a:gridCol w="1051931">
                  <a:extLst>
                    <a:ext uri="{9D8B030D-6E8A-4147-A177-3AD203B41FA5}">
                      <a16:colId xmlns:a16="http://schemas.microsoft.com/office/drawing/2014/main" val="1854652897"/>
                    </a:ext>
                  </a:extLst>
                </a:gridCol>
                <a:gridCol w="1051931">
                  <a:extLst>
                    <a:ext uri="{9D8B030D-6E8A-4147-A177-3AD203B41FA5}">
                      <a16:colId xmlns:a16="http://schemas.microsoft.com/office/drawing/2014/main" val="3591481518"/>
                    </a:ext>
                  </a:extLst>
                </a:gridCol>
                <a:gridCol w="1260088">
                  <a:extLst>
                    <a:ext uri="{9D8B030D-6E8A-4147-A177-3AD203B41FA5}">
                      <a16:colId xmlns:a16="http://schemas.microsoft.com/office/drawing/2014/main" val="458050032"/>
                    </a:ext>
                  </a:extLst>
                </a:gridCol>
              </a:tblGrid>
              <a:tr h="689517">
                <a:tc>
                  <a:txBody>
                    <a:bodyPr/>
                    <a:lstStyle/>
                    <a:p>
                      <a:r>
                        <a:rPr lang="en-US" dirty="0"/>
                        <a:t>Student</a:t>
                      </a:r>
                    </a:p>
                  </a:txBody>
                  <a:tcPr/>
                </a:tc>
                <a:tc>
                  <a:txBody>
                    <a:bodyPr/>
                    <a:lstStyle/>
                    <a:p>
                      <a:r>
                        <a:rPr lang="en-US" dirty="0"/>
                        <a:t>Day 1</a:t>
                      </a:r>
                    </a:p>
                  </a:txBody>
                  <a:tcPr/>
                </a:tc>
                <a:tc>
                  <a:txBody>
                    <a:bodyPr/>
                    <a:lstStyle/>
                    <a:p>
                      <a:r>
                        <a:rPr lang="en-US" dirty="0"/>
                        <a:t>Day 2</a:t>
                      </a:r>
                    </a:p>
                  </a:txBody>
                  <a:tcPr/>
                </a:tc>
                <a:tc>
                  <a:txBody>
                    <a:bodyPr/>
                    <a:lstStyle/>
                    <a:p>
                      <a:r>
                        <a:rPr lang="en-US" dirty="0"/>
                        <a:t>Day 3</a:t>
                      </a:r>
                    </a:p>
                  </a:txBody>
                  <a:tcPr/>
                </a:tc>
                <a:tc>
                  <a:txBody>
                    <a:bodyPr/>
                    <a:lstStyle/>
                    <a:p>
                      <a:r>
                        <a:rPr lang="en-US" dirty="0"/>
                        <a:t>Day 4</a:t>
                      </a:r>
                    </a:p>
                  </a:txBody>
                  <a:tcPr/>
                </a:tc>
                <a:tc>
                  <a:txBody>
                    <a:bodyPr/>
                    <a:lstStyle/>
                    <a:p>
                      <a:r>
                        <a:rPr lang="en-US" dirty="0"/>
                        <a:t>Day 5</a:t>
                      </a:r>
                    </a:p>
                  </a:txBody>
                  <a:tcPr/>
                </a:tc>
                <a:tc>
                  <a:txBody>
                    <a:bodyPr/>
                    <a:lstStyle/>
                    <a:p>
                      <a:r>
                        <a:rPr lang="en-US" dirty="0"/>
                        <a:t>Day 6</a:t>
                      </a:r>
                    </a:p>
                  </a:txBody>
                  <a:tcPr/>
                </a:tc>
                <a:tc>
                  <a:txBody>
                    <a:bodyPr/>
                    <a:lstStyle/>
                    <a:p>
                      <a:r>
                        <a:rPr lang="en-US" dirty="0"/>
                        <a:t>Student Enrollment</a:t>
                      </a:r>
                    </a:p>
                  </a:txBody>
                  <a:tcPr/>
                </a:tc>
                <a:extLst>
                  <a:ext uri="{0D108BD9-81ED-4DB2-BD59-A6C34878D82A}">
                    <a16:rowId xmlns:a16="http://schemas.microsoft.com/office/drawing/2014/main" val="3534220009"/>
                  </a:ext>
                </a:extLst>
              </a:tr>
              <a:tr h="689517">
                <a:tc>
                  <a:txBody>
                    <a:bodyPr/>
                    <a:lstStyle/>
                    <a:p>
                      <a:pPr algn="ctr"/>
                      <a:r>
                        <a:rPr lang="en-US" dirty="0"/>
                        <a:t>Bruce</a:t>
                      </a:r>
                    </a:p>
                  </a:txBody>
                  <a:tcPr anchor="ctr">
                    <a:solidFill>
                      <a:schemeClr val="bg2">
                        <a:lumMod val="75000"/>
                      </a:schemeClr>
                    </a:solidFill>
                  </a:tcPr>
                </a:tc>
                <a:tc>
                  <a:txBody>
                    <a:bodyPr/>
                    <a:lstStyle/>
                    <a:p>
                      <a:pPr algn="ctr"/>
                      <a:r>
                        <a:rPr lang="en-US" dirty="0"/>
                        <a:t>Being served</a:t>
                      </a:r>
                    </a:p>
                  </a:txBody>
                  <a:tcPr anchor="ctr"/>
                </a:tc>
                <a:tc>
                  <a:txBody>
                    <a:bodyPr/>
                    <a:lstStyle/>
                    <a:p>
                      <a:pPr algn="ctr"/>
                      <a:r>
                        <a:rPr lang="en-US" dirty="0"/>
                        <a:t>Released</a:t>
                      </a:r>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r>
                        <a:rPr lang="en-US" dirty="0"/>
                        <a:t>Re-enrolled</a:t>
                      </a:r>
                    </a:p>
                  </a:txBody>
                  <a:tcPr anchor="ctr"/>
                </a:tc>
                <a:tc>
                  <a:txBody>
                    <a:bodyPr/>
                    <a:lstStyle/>
                    <a:p>
                      <a:pPr algn="ctr"/>
                      <a:r>
                        <a:rPr lang="en-US" dirty="0"/>
                        <a:t>2</a:t>
                      </a:r>
                    </a:p>
                  </a:txBody>
                  <a:tcPr anchor="ctr">
                    <a:solidFill>
                      <a:schemeClr val="bg2">
                        <a:lumMod val="75000"/>
                      </a:schemeClr>
                    </a:solidFill>
                  </a:tcPr>
                </a:tc>
                <a:extLst>
                  <a:ext uri="{0D108BD9-81ED-4DB2-BD59-A6C34878D82A}">
                    <a16:rowId xmlns:a16="http://schemas.microsoft.com/office/drawing/2014/main" val="516983761"/>
                  </a:ext>
                </a:extLst>
              </a:tr>
              <a:tr h="689517">
                <a:tc>
                  <a:txBody>
                    <a:bodyPr/>
                    <a:lstStyle/>
                    <a:p>
                      <a:pPr algn="ctr"/>
                      <a:r>
                        <a:rPr lang="en-US" dirty="0"/>
                        <a:t>Sue</a:t>
                      </a:r>
                    </a:p>
                  </a:txBody>
                  <a:tcPr anchor="ctr">
                    <a:solidFill>
                      <a:schemeClr val="bg2">
                        <a:lumMod val="7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algn="ctr"/>
                      <a:r>
                        <a:rPr lang="en-US" dirty="0"/>
                        <a:t>1</a:t>
                      </a:r>
                    </a:p>
                  </a:txBody>
                  <a:tcPr anchor="ctr">
                    <a:solidFill>
                      <a:schemeClr val="bg2">
                        <a:lumMod val="75000"/>
                      </a:schemeClr>
                    </a:solidFill>
                  </a:tcPr>
                </a:tc>
                <a:extLst>
                  <a:ext uri="{0D108BD9-81ED-4DB2-BD59-A6C34878D82A}">
                    <a16:rowId xmlns:a16="http://schemas.microsoft.com/office/drawing/2014/main" val="3307334792"/>
                  </a:ext>
                </a:extLst>
              </a:tr>
              <a:tr h="689517">
                <a:tc>
                  <a:txBody>
                    <a:bodyPr/>
                    <a:lstStyle/>
                    <a:p>
                      <a:pPr algn="ctr"/>
                      <a:r>
                        <a:rPr lang="en-US" dirty="0"/>
                        <a:t>Charles</a:t>
                      </a:r>
                    </a:p>
                  </a:txBody>
                  <a:tcPr anchor="ctr">
                    <a:solidFill>
                      <a:schemeClr val="bg2">
                        <a:lumMod val="7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algn="ctr"/>
                      <a:r>
                        <a:rPr lang="en-US" dirty="0"/>
                        <a:t>Released</a:t>
                      </a:r>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r>
                        <a:rPr lang="en-US" dirty="0"/>
                        <a:t>1</a:t>
                      </a:r>
                    </a:p>
                  </a:txBody>
                  <a:tcPr anchor="ctr">
                    <a:solidFill>
                      <a:schemeClr val="bg2">
                        <a:lumMod val="75000"/>
                      </a:schemeClr>
                    </a:solidFill>
                  </a:tcPr>
                </a:tc>
                <a:extLst>
                  <a:ext uri="{0D108BD9-81ED-4DB2-BD59-A6C34878D82A}">
                    <a16:rowId xmlns:a16="http://schemas.microsoft.com/office/drawing/2014/main" val="2235544091"/>
                  </a:ext>
                </a:extLst>
              </a:tr>
              <a:tr h="689517">
                <a:tc>
                  <a:txBody>
                    <a:bodyPr/>
                    <a:lstStyle/>
                    <a:p>
                      <a:pPr algn="ctr"/>
                      <a:r>
                        <a:rPr lang="en-US" dirty="0"/>
                        <a:t>Felicia</a:t>
                      </a:r>
                    </a:p>
                  </a:txBody>
                  <a:tcPr anchor="ctr">
                    <a:solidFill>
                      <a:schemeClr val="bg2">
                        <a:lumMod val="75000"/>
                      </a:schemeClr>
                    </a:solidFill>
                  </a:tcPr>
                </a:tc>
                <a:tc>
                  <a:txBody>
                    <a:bodyPr/>
                    <a:lstStyle/>
                    <a:p>
                      <a:pPr algn="ctr"/>
                      <a:endParaRPr lang="en-US"/>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Enrolled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algn="ctr"/>
                      <a:r>
                        <a:rPr lang="en-US" dirty="0"/>
                        <a:t>1</a:t>
                      </a:r>
                    </a:p>
                  </a:txBody>
                  <a:tcPr anchor="ctr">
                    <a:solidFill>
                      <a:schemeClr val="bg2">
                        <a:lumMod val="75000"/>
                      </a:schemeClr>
                    </a:solidFill>
                  </a:tcPr>
                </a:tc>
                <a:extLst>
                  <a:ext uri="{0D108BD9-81ED-4DB2-BD59-A6C34878D82A}">
                    <a16:rowId xmlns:a16="http://schemas.microsoft.com/office/drawing/2014/main" val="3824977913"/>
                  </a:ext>
                </a:extLst>
              </a:tr>
              <a:tr h="689517">
                <a:tc>
                  <a:txBody>
                    <a:bodyPr/>
                    <a:lstStyle/>
                    <a:p>
                      <a:pPr algn="ctr"/>
                      <a:r>
                        <a:rPr lang="en-US" dirty="0"/>
                        <a:t>Doug</a:t>
                      </a:r>
                    </a:p>
                  </a:txBody>
                  <a:tcPr anchor="ctr">
                    <a:solidFill>
                      <a:schemeClr val="bg2">
                        <a:lumMod val="75000"/>
                      </a:schemeClr>
                    </a:solidFill>
                  </a:tcPr>
                </a:tc>
                <a:tc>
                  <a:txBody>
                    <a:bodyPr/>
                    <a:lstStyle/>
                    <a:p>
                      <a:pPr algn="ctr"/>
                      <a:endParaRPr lang="en-US" dirty="0"/>
                    </a:p>
                  </a:txBody>
                  <a:tcPr anchor="ctr"/>
                </a:tc>
                <a:tc>
                  <a:txBody>
                    <a:bodyPr/>
                    <a:lstStyle/>
                    <a:p>
                      <a:pPr algn="ctr"/>
                      <a:endParaRPr lang="en-US" dirty="0"/>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Enrolled</a:t>
                      </a:r>
                    </a:p>
                  </a:txBody>
                  <a:tcPr anchor="ctr"/>
                </a:tc>
                <a:tc>
                  <a:txBody>
                    <a:bodyPr/>
                    <a:lstStyle/>
                    <a:p>
                      <a:pPr algn="ctr"/>
                      <a:r>
                        <a:rPr lang="en-US" dirty="0"/>
                        <a:t>Released</a:t>
                      </a:r>
                    </a:p>
                  </a:txBody>
                  <a:tcPr anchor="ctr"/>
                </a:tc>
                <a:tc>
                  <a:txBody>
                    <a:bodyPr/>
                    <a:lstStyle/>
                    <a:p>
                      <a:pPr algn="ctr"/>
                      <a:endParaRPr lang="en-US" dirty="0"/>
                    </a:p>
                  </a:txBody>
                  <a:tcPr anchor="ctr"/>
                </a:tc>
                <a:tc>
                  <a:txBody>
                    <a:bodyPr/>
                    <a:lstStyle/>
                    <a:p>
                      <a:pPr algn="ctr"/>
                      <a:r>
                        <a:rPr lang="en-US" dirty="0"/>
                        <a:t>Re-enrolled</a:t>
                      </a:r>
                    </a:p>
                  </a:txBody>
                  <a:tcPr anchor="ctr"/>
                </a:tc>
                <a:tc>
                  <a:txBody>
                    <a:bodyPr/>
                    <a:lstStyle/>
                    <a:p>
                      <a:pPr algn="ctr"/>
                      <a:r>
                        <a:rPr lang="en-US" dirty="0"/>
                        <a:t>2</a:t>
                      </a:r>
                    </a:p>
                  </a:txBody>
                  <a:tcPr anchor="ctr">
                    <a:solidFill>
                      <a:schemeClr val="bg2">
                        <a:lumMod val="75000"/>
                      </a:schemeClr>
                    </a:solidFill>
                  </a:tcPr>
                </a:tc>
                <a:extLst>
                  <a:ext uri="{0D108BD9-81ED-4DB2-BD59-A6C34878D82A}">
                    <a16:rowId xmlns:a16="http://schemas.microsoft.com/office/drawing/2014/main" val="397919840"/>
                  </a:ext>
                </a:extLst>
              </a:tr>
            </a:tbl>
          </a:graphicData>
        </a:graphic>
      </p:graphicFrame>
      <p:sp>
        <p:nvSpPr>
          <p:cNvPr id="2" name="Title 1"/>
          <p:cNvSpPr>
            <a:spLocks noGrp="1"/>
          </p:cNvSpPr>
          <p:nvPr>
            <p:ph type="title"/>
          </p:nvPr>
        </p:nvSpPr>
        <p:spPr/>
        <p:txBody>
          <a:bodyPr/>
          <a:lstStyle/>
          <a:p>
            <a:r>
              <a:rPr lang="en-US" b="1" dirty="0"/>
              <a:t>How to count student enrollments</a:t>
            </a:r>
          </a:p>
        </p:txBody>
      </p:sp>
    </p:spTree>
    <p:extLst>
      <p:ext uri="{BB962C8B-B14F-4D97-AF65-F5344CB8AC3E}">
        <p14:creationId xmlns:p14="http://schemas.microsoft.com/office/powerpoint/2010/main" val="1320496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13</a:t>
            </a:fld>
            <a:endParaRPr lang="en-US" dirty="0"/>
          </a:p>
        </p:txBody>
      </p:sp>
      <p:sp>
        <p:nvSpPr>
          <p:cNvPr id="3" name="Content Placeholder 2"/>
          <p:cNvSpPr>
            <a:spLocks noGrp="1"/>
          </p:cNvSpPr>
          <p:nvPr>
            <p:ph idx="1"/>
          </p:nvPr>
        </p:nvSpPr>
        <p:spPr/>
        <p:txBody>
          <a:bodyPr/>
          <a:lstStyle/>
          <a:p>
            <a:r>
              <a:rPr lang="en-US" dirty="0"/>
              <a:t>School District Institution ID#</a:t>
            </a:r>
          </a:p>
          <a:p>
            <a:r>
              <a:rPr lang="en-US" dirty="0"/>
              <a:t>Facility or Program Name</a:t>
            </a:r>
          </a:p>
          <a:p>
            <a:r>
              <a:rPr lang="en-US" dirty="0"/>
              <a:t>Facility or Program 30-day “snapshot” window “Start Date”</a:t>
            </a:r>
          </a:p>
          <a:p>
            <a:r>
              <a:rPr lang="en-US" dirty="0"/>
              <a:t>Students’ SSID #’s</a:t>
            </a:r>
          </a:p>
          <a:p>
            <a:r>
              <a:rPr lang="en-US" dirty="0"/>
              <a:t>Number of enrollments per student:</a:t>
            </a:r>
          </a:p>
          <a:p>
            <a:pPr lvl="1"/>
            <a:r>
              <a:rPr lang="en-US" dirty="0"/>
              <a:t>Once (1) if served during the 30-day “snapshot” window</a:t>
            </a:r>
          </a:p>
          <a:p>
            <a:pPr lvl="1"/>
            <a:r>
              <a:rPr lang="en-US" dirty="0"/>
              <a:t>An additional count for each re-enrollment of same student during the 30-day “snapshot” window</a:t>
            </a:r>
          </a:p>
        </p:txBody>
      </p:sp>
      <p:sp>
        <p:nvSpPr>
          <p:cNvPr id="2" name="Title 1"/>
          <p:cNvSpPr>
            <a:spLocks noGrp="1"/>
          </p:cNvSpPr>
          <p:nvPr>
            <p:ph type="title"/>
          </p:nvPr>
        </p:nvSpPr>
        <p:spPr/>
        <p:txBody>
          <a:bodyPr/>
          <a:lstStyle/>
          <a:p>
            <a:r>
              <a:rPr lang="en-US" b="1" dirty="0"/>
              <a:t>Data Needed for Submission</a:t>
            </a:r>
          </a:p>
        </p:txBody>
      </p:sp>
    </p:spTree>
    <p:extLst>
      <p:ext uri="{BB962C8B-B14F-4D97-AF65-F5344CB8AC3E}">
        <p14:creationId xmlns:p14="http://schemas.microsoft.com/office/powerpoint/2010/main" val="4098985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14</a:t>
            </a:fld>
            <a:endParaRPr lang="en-US" dirty="0"/>
          </a:p>
        </p:txBody>
      </p:sp>
      <p:sp>
        <p:nvSpPr>
          <p:cNvPr id="3" name="Content Placeholder 2"/>
          <p:cNvSpPr>
            <a:spLocks noGrp="1"/>
          </p:cNvSpPr>
          <p:nvPr>
            <p:ph idx="1"/>
          </p:nvPr>
        </p:nvSpPr>
        <p:spPr/>
        <p:txBody>
          <a:bodyPr>
            <a:noAutofit/>
          </a:bodyPr>
          <a:lstStyle/>
          <a:p>
            <a:pPr marL="0" indent="0">
              <a:buNone/>
            </a:pPr>
            <a:r>
              <a:rPr lang="en-US" sz="1600" b="1" u="sng" dirty="0"/>
              <a:t>To search for or generate an SSID# for a student:</a:t>
            </a:r>
          </a:p>
          <a:p>
            <a:pPr marL="234950" lvl="0" indent="-234950">
              <a:buFont typeface="+mj-lt"/>
              <a:buAutoNum type="arabicPeriod"/>
            </a:pPr>
            <a:r>
              <a:rPr lang="en-US" sz="1400" dirty="0"/>
              <a:t>Login to the District website &amp; select “Consolidated Collections”</a:t>
            </a:r>
          </a:p>
          <a:p>
            <a:pPr marL="234950" lvl="0" indent="-234950">
              <a:buFont typeface="+mj-lt"/>
              <a:buAutoNum type="arabicPeriod"/>
            </a:pPr>
            <a:r>
              <a:rPr lang="en-US" sz="1400" dirty="0"/>
              <a:t>Under the “Student Collections” tab select “SSID (Secure Student ID) System”</a:t>
            </a:r>
          </a:p>
          <a:p>
            <a:pPr marL="234950" lvl="0" indent="-234950">
              <a:buFont typeface="+mj-lt"/>
              <a:buAutoNum type="arabicPeriod"/>
            </a:pPr>
            <a:r>
              <a:rPr lang="en-US" sz="1400" dirty="0"/>
              <a:t>Choose the “Data Submission” tab</a:t>
            </a:r>
          </a:p>
          <a:p>
            <a:pPr marL="234950" lvl="0" indent="-234950">
              <a:buFont typeface="+mj-lt"/>
              <a:buAutoNum type="arabicPeriod"/>
            </a:pPr>
            <a:r>
              <a:rPr lang="en-US" sz="1400" dirty="0"/>
              <a:t>Choose the “Web Submission” tab</a:t>
            </a:r>
          </a:p>
          <a:p>
            <a:pPr marL="234950" lvl="0" indent="-234950">
              <a:buFont typeface="+mj-lt"/>
              <a:buAutoNum type="arabicPeriod"/>
            </a:pPr>
            <a:r>
              <a:rPr lang="en-US" sz="1400" dirty="0"/>
              <a:t>Type in the Student’s:</a:t>
            </a:r>
          </a:p>
          <a:p>
            <a:pPr marL="692150" lvl="1" indent="-236538">
              <a:buFont typeface="+mj-lt"/>
              <a:buAutoNum type="alphaLcParenR"/>
            </a:pPr>
            <a:r>
              <a:rPr lang="en-US" sz="1400" dirty="0"/>
              <a:t>First Name</a:t>
            </a:r>
          </a:p>
          <a:p>
            <a:pPr marL="692150" lvl="1" indent="-236538">
              <a:buFont typeface="+mj-lt"/>
              <a:buAutoNum type="alphaLcParenR"/>
            </a:pPr>
            <a:r>
              <a:rPr lang="en-US" sz="1400" dirty="0"/>
              <a:t>Last Name</a:t>
            </a:r>
          </a:p>
          <a:p>
            <a:pPr marL="692150" lvl="1" indent="-236538">
              <a:buFont typeface="+mj-lt"/>
              <a:buAutoNum type="alphaLcParenR"/>
            </a:pPr>
            <a:r>
              <a:rPr lang="en-US" sz="1400" dirty="0"/>
              <a:t>Date of Birth</a:t>
            </a:r>
          </a:p>
          <a:p>
            <a:pPr marL="692150" lvl="1" indent="-236538">
              <a:buFont typeface="+mj-lt"/>
              <a:buAutoNum type="alphaLcParenR"/>
            </a:pPr>
            <a:r>
              <a:rPr lang="en-US" sz="1400" dirty="0"/>
              <a:t>Gender</a:t>
            </a:r>
          </a:p>
          <a:p>
            <a:pPr marL="234950" lvl="0" indent="-234950">
              <a:buFont typeface="+mj-lt"/>
              <a:buAutoNum type="arabicPeriod"/>
            </a:pPr>
            <a:r>
              <a:rPr lang="en-US" sz="1400" dirty="0"/>
              <a:t>Click “Request”</a:t>
            </a:r>
          </a:p>
          <a:p>
            <a:pPr marL="234950" lvl="0" indent="-234950">
              <a:buFont typeface="+mj-lt"/>
              <a:buAutoNum type="arabicPeriod"/>
            </a:pPr>
            <a:r>
              <a:rPr lang="en-US" sz="1400" dirty="0"/>
              <a:t>If there is an SSID# associated with that student, the student’s record will come up.</a:t>
            </a:r>
          </a:p>
          <a:p>
            <a:pPr marL="234950" lvl="0" indent="-234950">
              <a:buFont typeface="+mj-lt"/>
              <a:buAutoNum type="arabicPeriod"/>
            </a:pPr>
            <a:r>
              <a:rPr lang="en-US" sz="1400" dirty="0"/>
              <a:t>If there is not an SSID# associated with that student, a record will come up with the label “NEW”, once you fill in all necessary information for that student’s record and click “Save” an SSID# will be created for that student.</a:t>
            </a:r>
          </a:p>
        </p:txBody>
      </p:sp>
      <p:sp>
        <p:nvSpPr>
          <p:cNvPr id="2" name="Title 1"/>
          <p:cNvSpPr>
            <a:spLocks noGrp="1"/>
          </p:cNvSpPr>
          <p:nvPr>
            <p:ph type="title"/>
          </p:nvPr>
        </p:nvSpPr>
        <p:spPr/>
        <p:txBody>
          <a:bodyPr/>
          <a:lstStyle/>
          <a:p>
            <a:r>
              <a:rPr lang="en-US" b="1" dirty="0"/>
              <a:t>Every Student Must Have an SSID #’s</a:t>
            </a:r>
          </a:p>
        </p:txBody>
      </p:sp>
    </p:spTree>
    <p:extLst>
      <p:ext uri="{BB962C8B-B14F-4D97-AF65-F5344CB8AC3E}">
        <p14:creationId xmlns:p14="http://schemas.microsoft.com/office/powerpoint/2010/main" val="96656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15</a:t>
            </a:fld>
            <a:endParaRPr lang="en-US" dirty="0"/>
          </a:p>
        </p:txBody>
      </p:sp>
      <p:sp>
        <p:nvSpPr>
          <p:cNvPr id="8" name="Content Placeholder 7"/>
          <p:cNvSpPr>
            <a:spLocks noGrp="1"/>
          </p:cNvSpPr>
          <p:nvPr>
            <p:ph idx="1"/>
          </p:nvPr>
        </p:nvSpPr>
        <p:spPr/>
        <p:txBody>
          <a:bodyPr>
            <a:normAutofit/>
          </a:bodyPr>
          <a:lstStyle/>
          <a:p>
            <a:pPr marL="0" indent="0">
              <a:buNone/>
            </a:pPr>
            <a:r>
              <a:rPr lang="en-US" sz="2800" u="sng" dirty="0"/>
              <a:t>Data is submitted through the Consolidated Collections Application:</a:t>
            </a:r>
          </a:p>
          <a:p>
            <a:pPr marL="514350" indent="-514350">
              <a:spcAft>
                <a:spcPts val="600"/>
              </a:spcAft>
              <a:buFont typeface="+mj-lt"/>
              <a:buAutoNum type="arabicPeriod"/>
            </a:pPr>
            <a:r>
              <a:rPr lang="en-US" altLang="en-US" sz="2800" dirty="0"/>
              <a:t>Hover over the “Student Collections” tab</a:t>
            </a:r>
          </a:p>
          <a:p>
            <a:pPr marL="514350" indent="-514350">
              <a:spcAft>
                <a:spcPts val="600"/>
              </a:spcAft>
              <a:buFont typeface="+mj-lt"/>
              <a:buAutoNum type="arabicPeriod"/>
            </a:pPr>
            <a:r>
              <a:rPr lang="en-US" altLang="en-US" sz="2800" dirty="0"/>
              <a:t>Hover over “ESEA Title ID: October Caseload 24-25”</a:t>
            </a:r>
          </a:p>
          <a:p>
            <a:pPr marL="514350" indent="-514350">
              <a:spcAft>
                <a:spcPts val="600"/>
              </a:spcAft>
              <a:buFont typeface="+mj-lt"/>
              <a:buAutoNum type="arabicPeriod"/>
            </a:pPr>
            <a:r>
              <a:rPr lang="en-US" altLang="en-US" sz="2800" dirty="0"/>
              <a:t>Hover over “Data Submission”</a:t>
            </a:r>
          </a:p>
          <a:p>
            <a:pPr marL="514350" indent="-514350">
              <a:spcAft>
                <a:spcPts val="600"/>
              </a:spcAft>
              <a:buFont typeface="+mj-lt"/>
              <a:buAutoNum type="arabicPeriod"/>
            </a:pPr>
            <a:r>
              <a:rPr lang="en-US" altLang="en-US" sz="2800" dirty="0"/>
              <a:t>Choose “File Upload” or “Web Submission”</a:t>
            </a:r>
          </a:p>
        </p:txBody>
      </p:sp>
      <p:sp>
        <p:nvSpPr>
          <p:cNvPr id="7" name="Title 6"/>
          <p:cNvSpPr>
            <a:spLocks noGrp="1"/>
          </p:cNvSpPr>
          <p:nvPr>
            <p:ph type="title"/>
          </p:nvPr>
        </p:nvSpPr>
        <p:spPr/>
        <p:txBody>
          <a:bodyPr/>
          <a:lstStyle/>
          <a:p>
            <a:r>
              <a:rPr lang="en-US" b="1" dirty="0"/>
              <a:t>Submitting the Data</a:t>
            </a:r>
          </a:p>
        </p:txBody>
      </p:sp>
    </p:spTree>
    <p:extLst>
      <p:ext uri="{BB962C8B-B14F-4D97-AF65-F5344CB8AC3E}">
        <p14:creationId xmlns:p14="http://schemas.microsoft.com/office/powerpoint/2010/main" val="202018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16</a:t>
            </a:fld>
            <a:endParaRPr lang="en-US" dirty="0"/>
          </a:p>
        </p:txBody>
      </p:sp>
      <p:sp>
        <p:nvSpPr>
          <p:cNvPr id="7" name="Content Placeholder 6"/>
          <p:cNvSpPr>
            <a:spLocks noGrp="1"/>
          </p:cNvSpPr>
          <p:nvPr>
            <p:ph sz="half" idx="2"/>
          </p:nvPr>
        </p:nvSpPr>
        <p:spPr>
          <a:xfrm>
            <a:off x="6172200" y="1825625"/>
            <a:ext cx="5329518" cy="3320910"/>
          </a:xfrm>
        </p:spPr>
        <p:txBody>
          <a:bodyPr anchor="ctr">
            <a:normAutofit/>
          </a:bodyPr>
          <a:lstStyle/>
          <a:p>
            <a:pPr marL="0" indent="0" algn="ctr">
              <a:buNone/>
            </a:pPr>
            <a:r>
              <a:rPr lang="en-US" sz="3600" b="1" dirty="0"/>
              <a:t>Web Submission</a:t>
            </a:r>
          </a:p>
          <a:p>
            <a:pPr marL="0" indent="0" algn="ctr">
              <a:buNone/>
            </a:pPr>
            <a:r>
              <a:rPr lang="en-US" sz="3600" dirty="0"/>
              <a:t>(0-149 Students)</a:t>
            </a:r>
          </a:p>
        </p:txBody>
      </p:sp>
      <p:sp>
        <p:nvSpPr>
          <p:cNvPr id="6" name="Content Placeholder 5"/>
          <p:cNvSpPr>
            <a:spLocks noGrp="1"/>
          </p:cNvSpPr>
          <p:nvPr>
            <p:ph sz="half" idx="1"/>
          </p:nvPr>
        </p:nvSpPr>
        <p:spPr>
          <a:xfrm>
            <a:off x="717176" y="1825625"/>
            <a:ext cx="5302624" cy="3320910"/>
          </a:xfrm>
        </p:spPr>
        <p:txBody>
          <a:bodyPr anchor="ctr">
            <a:normAutofit/>
          </a:bodyPr>
          <a:lstStyle/>
          <a:p>
            <a:pPr marL="0" indent="0" algn="ctr">
              <a:buNone/>
            </a:pPr>
            <a:r>
              <a:rPr lang="en-US" sz="3600" b="1" dirty="0"/>
              <a:t>File Upload</a:t>
            </a:r>
          </a:p>
          <a:p>
            <a:pPr marL="0" indent="0" algn="ctr">
              <a:buNone/>
            </a:pPr>
            <a:r>
              <a:rPr lang="en-US" sz="3600" dirty="0"/>
              <a:t>(150+ Students)</a:t>
            </a:r>
          </a:p>
        </p:txBody>
      </p:sp>
      <p:sp>
        <p:nvSpPr>
          <p:cNvPr id="2" name="Title 1"/>
          <p:cNvSpPr>
            <a:spLocks noGrp="1"/>
          </p:cNvSpPr>
          <p:nvPr>
            <p:ph type="title"/>
          </p:nvPr>
        </p:nvSpPr>
        <p:spPr/>
        <p:txBody>
          <a:bodyPr/>
          <a:lstStyle/>
          <a:p>
            <a:r>
              <a:rPr lang="en-US" b="1" dirty="0"/>
              <a:t>Data Submitting Options</a:t>
            </a:r>
          </a:p>
        </p:txBody>
      </p:sp>
    </p:spTree>
    <p:extLst>
      <p:ext uri="{BB962C8B-B14F-4D97-AF65-F5344CB8AC3E}">
        <p14:creationId xmlns:p14="http://schemas.microsoft.com/office/powerpoint/2010/main" val="3714174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17</a:t>
            </a:fld>
            <a:endParaRPr lang="en-US" dirty="0"/>
          </a:p>
        </p:txBody>
      </p:sp>
      <p:pic>
        <p:nvPicPr>
          <p:cNvPr id="6" name="Picture 5" descr="snippet of the File Upload screen" title="File Upload Panel"/>
          <p:cNvPicPr>
            <a:picLocks noChangeAspect="1"/>
          </p:cNvPicPr>
          <p:nvPr/>
        </p:nvPicPr>
        <p:blipFill>
          <a:blip r:embed="rId2"/>
          <a:stretch>
            <a:fillRect/>
          </a:stretch>
        </p:blipFill>
        <p:spPr>
          <a:xfrm>
            <a:off x="1999409" y="3651607"/>
            <a:ext cx="8220075" cy="2362200"/>
          </a:xfrm>
          <a:prstGeom prst="rect">
            <a:avLst/>
          </a:prstGeom>
          <a:ln>
            <a:solidFill>
              <a:schemeClr val="tx1"/>
            </a:solidFill>
          </a:ln>
        </p:spPr>
      </p:pic>
      <p:sp>
        <p:nvSpPr>
          <p:cNvPr id="3" name="Content Placeholder 2"/>
          <p:cNvSpPr>
            <a:spLocks noGrp="1"/>
          </p:cNvSpPr>
          <p:nvPr>
            <p:ph idx="1"/>
          </p:nvPr>
        </p:nvSpPr>
        <p:spPr>
          <a:xfrm>
            <a:off x="717176" y="1825625"/>
            <a:ext cx="10784542" cy="1637766"/>
          </a:xfrm>
        </p:spPr>
        <p:txBody>
          <a:bodyPr>
            <a:normAutofit/>
          </a:bodyPr>
          <a:lstStyle/>
          <a:p>
            <a:r>
              <a:rPr lang="en-US" dirty="0"/>
              <a:t>This way is recommended when reporting 150+ student enrollments</a:t>
            </a:r>
          </a:p>
          <a:p>
            <a:r>
              <a:rPr lang="en-US" dirty="0"/>
              <a:t>Add data to the .csv Template</a:t>
            </a:r>
          </a:p>
          <a:p>
            <a:r>
              <a:rPr lang="en-US" dirty="0"/>
              <a:t>Populate the .csv Template according to the File Format</a:t>
            </a:r>
          </a:p>
        </p:txBody>
      </p:sp>
      <p:sp>
        <p:nvSpPr>
          <p:cNvPr id="2" name="Title 1"/>
          <p:cNvSpPr>
            <a:spLocks noGrp="1"/>
          </p:cNvSpPr>
          <p:nvPr>
            <p:ph type="title"/>
          </p:nvPr>
        </p:nvSpPr>
        <p:spPr/>
        <p:txBody>
          <a:bodyPr/>
          <a:lstStyle/>
          <a:p>
            <a:r>
              <a:rPr lang="en-US" b="1" dirty="0"/>
              <a:t>File Upload</a:t>
            </a:r>
          </a:p>
        </p:txBody>
      </p:sp>
    </p:spTree>
    <p:extLst>
      <p:ext uri="{BB962C8B-B14F-4D97-AF65-F5344CB8AC3E}">
        <p14:creationId xmlns:p14="http://schemas.microsoft.com/office/powerpoint/2010/main" val="3144764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18</a:t>
            </a:fld>
            <a:endParaRPr lang="en-US" dirty="0"/>
          </a:p>
        </p:txBody>
      </p:sp>
      <p:sp>
        <p:nvSpPr>
          <p:cNvPr id="3" name="Content Placeholder 2"/>
          <p:cNvSpPr>
            <a:spLocks noGrp="1"/>
          </p:cNvSpPr>
          <p:nvPr>
            <p:ph idx="1"/>
          </p:nvPr>
        </p:nvSpPr>
        <p:spPr/>
        <p:txBody>
          <a:bodyPr>
            <a:normAutofit/>
          </a:bodyPr>
          <a:lstStyle/>
          <a:p>
            <a:pPr marL="0" indent="0">
              <a:buNone/>
            </a:pPr>
            <a:r>
              <a:rPr lang="en-US" sz="3200" i="1" u="sng" dirty="0"/>
              <a:t>Facility or Program</a:t>
            </a:r>
            <a:r>
              <a:rPr lang="en-US" sz="3200" i="1" dirty="0"/>
              <a:t>: </a:t>
            </a:r>
            <a:r>
              <a:rPr lang="en-US" sz="3200" dirty="0"/>
              <a:t>Refer to the File Format’s Core Code Tables tab for the Facility or Program’s code</a:t>
            </a:r>
          </a:p>
          <a:p>
            <a:pPr marL="0" indent="0">
              <a:buNone/>
            </a:pPr>
            <a:endParaRPr lang="en-US" sz="3200" dirty="0"/>
          </a:p>
          <a:p>
            <a:pPr marL="0" indent="0">
              <a:buNone/>
            </a:pPr>
            <a:r>
              <a:rPr lang="en-US" sz="3200" i="1" u="sng" dirty="0"/>
              <a:t>Start Date</a:t>
            </a:r>
            <a:r>
              <a:rPr lang="en-US" sz="3200" i="1" dirty="0"/>
              <a:t>: </a:t>
            </a:r>
            <a:r>
              <a:rPr lang="en-US" sz="3200" dirty="0"/>
              <a:t>Must be the same for every student at the facility or program</a:t>
            </a:r>
          </a:p>
          <a:p>
            <a:pPr marL="0" indent="0">
              <a:buNone/>
            </a:pPr>
            <a:endParaRPr lang="en-US" sz="3200" dirty="0"/>
          </a:p>
          <a:p>
            <a:pPr marL="0" indent="0">
              <a:buNone/>
            </a:pPr>
            <a:r>
              <a:rPr lang="en-US" sz="3200" i="1" u="sng" dirty="0"/>
              <a:t>End Date</a:t>
            </a:r>
            <a:r>
              <a:rPr lang="en-US" sz="3200" i="1" dirty="0"/>
              <a:t>: </a:t>
            </a:r>
            <a:r>
              <a:rPr lang="en-US" sz="3200" dirty="0"/>
              <a:t>Is the 30</a:t>
            </a:r>
            <a:r>
              <a:rPr lang="en-US" sz="3200" baseline="30000" dirty="0"/>
              <a:t>th</a:t>
            </a:r>
            <a:r>
              <a:rPr lang="en-US" sz="3200" dirty="0"/>
              <a:t> day of the 30-day “Snapshot” Window</a:t>
            </a:r>
          </a:p>
        </p:txBody>
      </p:sp>
      <p:sp>
        <p:nvSpPr>
          <p:cNvPr id="2" name="Title 1"/>
          <p:cNvSpPr>
            <a:spLocks noGrp="1"/>
          </p:cNvSpPr>
          <p:nvPr>
            <p:ph type="title"/>
          </p:nvPr>
        </p:nvSpPr>
        <p:spPr/>
        <p:txBody>
          <a:bodyPr/>
          <a:lstStyle/>
          <a:p>
            <a:r>
              <a:rPr lang="en-US" b="1" dirty="0"/>
              <a:t>File Format Reminders</a:t>
            </a:r>
          </a:p>
        </p:txBody>
      </p:sp>
    </p:spTree>
    <p:extLst>
      <p:ext uri="{BB962C8B-B14F-4D97-AF65-F5344CB8AC3E}">
        <p14:creationId xmlns:p14="http://schemas.microsoft.com/office/powerpoint/2010/main" val="4256397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19</a:t>
            </a:fld>
            <a:endParaRPr lang="en-US" dirty="0"/>
          </a:p>
        </p:txBody>
      </p:sp>
      <p:pic>
        <p:nvPicPr>
          <p:cNvPr id="6" name="Picture 5" descr="Snippett of the choose file screen for file uploads"/>
          <p:cNvPicPr>
            <a:picLocks noChangeAspect="1"/>
          </p:cNvPicPr>
          <p:nvPr/>
        </p:nvPicPr>
        <p:blipFill>
          <a:blip r:embed="rId2"/>
          <a:stretch>
            <a:fillRect/>
          </a:stretch>
        </p:blipFill>
        <p:spPr>
          <a:xfrm>
            <a:off x="2324626" y="3803986"/>
            <a:ext cx="7569642" cy="1600200"/>
          </a:xfrm>
          <a:prstGeom prst="rect">
            <a:avLst/>
          </a:prstGeom>
          <a:ln>
            <a:solidFill>
              <a:schemeClr val="tx1"/>
            </a:solidFill>
          </a:ln>
        </p:spPr>
      </p:pic>
      <p:sp>
        <p:nvSpPr>
          <p:cNvPr id="3" name="Content Placeholder 2"/>
          <p:cNvSpPr>
            <a:spLocks noGrp="1"/>
          </p:cNvSpPr>
          <p:nvPr>
            <p:ph idx="1"/>
          </p:nvPr>
        </p:nvSpPr>
        <p:spPr>
          <a:xfrm>
            <a:off x="717176" y="1825624"/>
            <a:ext cx="10784542" cy="1775331"/>
          </a:xfrm>
        </p:spPr>
        <p:txBody>
          <a:bodyPr>
            <a:noAutofit/>
          </a:bodyPr>
          <a:lstStyle/>
          <a:p>
            <a:r>
              <a:rPr lang="en-US" sz="3200" dirty="0"/>
              <a:t>Select “Choose File”</a:t>
            </a:r>
          </a:p>
          <a:p>
            <a:r>
              <a:rPr lang="en-US" sz="3200" dirty="0"/>
              <a:t>Navigate to and select the saved completed file</a:t>
            </a:r>
          </a:p>
          <a:p>
            <a:r>
              <a:rPr lang="en-US" sz="3200" dirty="0"/>
              <a:t> Select “Upload”</a:t>
            </a:r>
          </a:p>
        </p:txBody>
      </p:sp>
      <p:sp>
        <p:nvSpPr>
          <p:cNvPr id="2" name="Title 1"/>
          <p:cNvSpPr>
            <a:spLocks noGrp="1"/>
          </p:cNvSpPr>
          <p:nvPr>
            <p:ph type="title"/>
          </p:nvPr>
        </p:nvSpPr>
        <p:spPr/>
        <p:txBody>
          <a:bodyPr/>
          <a:lstStyle/>
          <a:p>
            <a:r>
              <a:rPr lang="en-US" b="1" dirty="0"/>
              <a:t>Uploading the File Format Template</a:t>
            </a:r>
          </a:p>
        </p:txBody>
      </p:sp>
    </p:spTree>
    <p:extLst>
      <p:ext uri="{BB962C8B-B14F-4D97-AF65-F5344CB8AC3E}">
        <p14:creationId xmlns:p14="http://schemas.microsoft.com/office/powerpoint/2010/main" val="218200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7F5B69-6281-4C1F-8C38-6DA0F56DA430}" type="slidenum">
              <a:rPr lang="en-US" smtClean="0"/>
              <a:pPr/>
              <a:t>2</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Content Placeholder 1"/>
          <p:cNvSpPr>
            <a:spLocks noGrp="1"/>
          </p:cNvSpPr>
          <p:nvPr>
            <p:ph idx="1"/>
          </p:nvPr>
        </p:nvSpPr>
        <p:spPr/>
        <p:txBody>
          <a:bodyPr/>
          <a:lstStyle/>
          <a:p>
            <a:r>
              <a:rPr lang="en-US" dirty="0"/>
              <a:t>Support Materials</a:t>
            </a:r>
          </a:p>
          <a:p>
            <a:r>
              <a:rPr lang="en-US" dirty="0"/>
              <a:t>Purpose &amp; Important Dates</a:t>
            </a:r>
          </a:p>
          <a:p>
            <a:r>
              <a:rPr lang="en-US" dirty="0"/>
              <a:t>Changes for SY 2024-2025</a:t>
            </a:r>
          </a:p>
          <a:p>
            <a:r>
              <a:rPr lang="en-US" dirty="0"/>
              <a:t>October Caseload “To Do” List</a:t>
            </a:r>
          </a:p>
          <a:p>
            <a:r>
              <a:rPr lang="en-US" dirty="0"/>
              <a:t>Submitting the Data</a:t>
            </a:r>
          </a:p>
          <a:p>
            <a:r>
              <a:rPr lang="en-US" dirty="0"/>
              <a:t>Questions and Discussion</a:t>
            </a:r>
          </a:p>
        </p:txBody>
      </p:sp>
      <p:sp>
        <p:nvSpPr>
          <p:cNvPr id="5" name="Title 4"/>
          <p:cNvSpPr>
            <a:spLocks noGrp="1"/>
          </p:cNvSpPr>
          <p:nvPr>
            <p:ph type="title"/>
          </p:nvPr>
        </p:nvSpPr>
        <p:spPr/>
        <p:txBody>
          <a:bodyPr/>
          <a:lstStyle/>
          <a:p>
            <a:r>
              <a:rPr lang="en-US" b="1" dirty="0"/>
              <a:t>Agenda</a:t>
            </a:r>
          </a:p>
        </p:txBody>
      </p:sp>
    </p:spTree>
    <p:extLst>
      <p:ext uri="{BB962C8B-B14F-4D97-AF65-F5344CB8AC3E}">
        <p14:creationId xmlns:p14="http://schemas.microsoft.com/office/powerpoint/2010/main" val="3686949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20</a:t>
            </a:fld>
            <a:endParaRPr lang="en-US" dirty="0"/>
          </a:p>
        </p:txBody>
      </p:sp>
      <p:sp>
        <p:nvSpPr>
          <p:cNvPr id="3" name="Content Placeholder 2"/>
          <p:cNvSpPr>
            <a:spLocks noGrp="1"/>
          </p:cNvSpPr>
          <p:nvPr>
            <p:ph idx="1"/>
          </p:nvPr>
        </p:nvSpPr>
        <p:spPr/>
        <p:txBody>
          <a:bodyPr>
            <a:normAutofit/>
          </a:bodyPr>
          <a:lstStyle/>
          <a:p>
            <a:pPr marL="0" indent="0">
              <a:buNone/>
            </a:pPr>
            <a:r>
              <a:rPr lang="en-US" b="1" u="sng" dirty="0"/>
              <a:t>To clear errors from the file upload, using the following menu prompts:</a:t>
            </a:r>
          </a:p>
          <a:p>
            <a:r>
              <a:rPr lang="en-US" dirty="0"/>
              <a:t>Student Collections</a:t>
            </a:r>
          </a:p>
          <a:p>
            <a:pPr lvl="1"/>
            <a:r>
              <a:rPr lang="en-US" dirty="0"/>
              <a:t>ESEA Title ID: October Caseload 24-25</a:t>
            </a:r>
          </a:p>
          <a:p>
            <a:pPr lvl="2"/>
            <a:r>
              <a:rPr lang="en-US" dirty="0"/>
              <a:t>Error Management</a:t>
            </a:r>
          </a:p>
          <a:p>
            <a:pPr lvl="3"/>
            <a:r>
              <a:rPr lang="en-US" dirty="0"/>
              <a:t>Review Errors</a:t>
            </a:r>
          </a:p>
          <a:p>
            <a:pPr lvl="4">
              <a:buFont typeface="Wingdings" panose="05000000000000000000" pitchFamily="2" charset="2"/>
              <a:buChar char="Ø"/>
            </a:pPr>
            <a:r>
              <a:rPr lang="en-US" dirty="0"/>
              <a:t> Fix Errors: Review each record, make needed changes and save (submit)</a:t>
            </a:r>
          </a:p>
          <a:p>
            <a:pPr lvl="4">
              <a:buFont typeface="Wingdings" panose="05000000000000000000" pitchFamily="2" charset="2"/>
              <a:buChar char="Ø"/>
            </a:pPr>
            <a:r>
              <a:rPr lang="en-US" dirty="0"/>
              <a:t> Download Errors: Download the file, make needed changes, re-upload (the corrected records will save over the previous records with errors)</a:t>
            </a:r>
          </a:p>
        </p:txBody>
      </p:sp>
      <p:sp>
        <p:nvSpPr>
          <p:cNvPr id="2" name="Title 1"/>
          <p:cNvSpPr>
            <a:spLocks noGrp="1"/>
          </p:cNvSpPr>
          <p:nvPr>
            <p:ph type="title"/>
          </p:nvPr>
        </p:nvSpPr>
        <p:spPr/>
        <p:txBody>
          <a:bodyPr/>
          <a:lstStyle/>
          <a:p>
            <a:r>
              <a:rPr lang="en-US" b="1" dirty="0"/>
              <a:t>File Upload Errors</a:t>
            </a:r>
          </a:p>
        </p:txBody>
      </p:sp>
    </p:spTree>
    <p:extLst>
      <p:ext uri="{BB962C8B-B14F-4D97-AF65-F5344CB8AC3E}">
        <p14:creationId xmlns:p14="http://schemas.microsoft.com/office/powerpoint/2010/main" val="2243161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21</a:t>
            </a:fld>
            <a:endParaRPr lang="en-US" dirty="0"/>
          </a:p>
        </p:txBody>
      </p:sp>
      <p:pic>
        <p:nvPicPr>
          <p:cNvPr id="6" name="Picture 5" descr="snippet of the Web Submission screen" title="Web Submission panel"/>
          <p:cNvPicPr>
            <a:picLocks noChangeAspect="1"/>
          </p:cNvPicPr>
          <p:nvPr/>
        </p:nvPicPr>
        <p:blipFill>
          <a:blip r:embed="rId2"/>
          <a:stretch>
            <a:fillRect/>
          </a:stretch>
        </p:blipFill>
        <p:spPr>
          <a:xfrm>
            <a:off x="6109447" y="1825625"/>
            <a:ext cx="5146427" cy="3938715"/>
          </a:xfrm>
          <a:prstGeom prst="rect">
            <a:avLst/>
          </a:prstGeom>
          <a:ln>
            <a:solidFill>
              <a:schemeClr val="tx1"/>
            </a:solidFill>
          </a:ln>
        </p:spPr>
      </p:pic>
      <p:sp>
        <p:nvSpPr>
          <p:cNvPr id="3" name="Content Placeholder 2"/>
          <p:cNvSpPr>
            <a:spLocks noGrp="1"/>
          </p:cNvSpPr>
          <p:nvPr>
            <p:ph sz="half" idx="1"/>
          </p:nvPr>
        </p:nvSpPr>
        <p:spPr/>
        <p:txBody>
          <a:bodyPr>
            <a:normAutofit/>
          </a:bodyPr>
          <a:lstStyle/>
          <a:p>
            <a:r>
              <a:rPr lang="en-US" sz="3200" dirty="0"/>
              <a:t>This way is recommended when reporting 1-149 student enrollments</a:t>
            </a:r>
          </a:p>
          <a:p>
            <a:r>
              <a:rPr lang="en-US" sz="3200" dirty="0"/>
              <a:t>Student information will be added or updated manually via the “Web Submission form.</a:t>
            </a:r>
          </a:p>
        </p:txBody>
      </p:sp>
      <p:sp>
        <p:nvSpPr>
          <p:cNvPr id="2" name="Title 1"/>
          <p:cNvSpPr>
            <a:spLocks noGrp="1"/>
          </p:cNvSpPr>
          <p:nvPr>
            <p:ph type="title"/>
          </p:nvPr>
        </p:nvSpPr>
        <p:spPr/>
        <p:txBody>
          <a:bodyPr/>
          <a:lstStyle/>
          <a:p>
            <a:r>
              <a:rPr lang="en-US" b="1" dirty="0"/>
              <a:t>Web Submission</a:t>
            </a:r>
          </a:p>
        </p:txBody>
      </p:sp>
    </p:spTree>
    <p:extLst>
      <p:ext uri="{BB962C8B-B14F-4D97-AF65-F5344CB8AC3E}">
        <p14:creationId xmlns:p14="http://schemas.microsoft.com/office/powerpoint/2010/main" val="682620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22</a:t>
            </a:fld>
            <a:endParaRPr lang="en-US" dirty="0"/>
          </a:p>
        </p:txBody>
      </p:sp>
      <p:pic>
        <p:nvPicPr>
          <p:cNvPr id="7" name="Picture 6" descr="xample of Web Submission Panel search"/>
          <p:cNvPicPr>
            <a:picLocks noChangeAspect="1"/>
          </p:cNvPicPr>
          <p:nvPr/>
        </p:nvPicPr>
        <p:blipFill rotWithShape="1">
          <a:blip r:embed="rId2">
            <a:extLst>
              <a:ext uri="{28A0092B-C50C-407E-A947-70E740481C1C}">
                <a14:useLocalDpi xmlns:a14="http://schemas.microsoft.com/office/drawing/2010/main" val="0"/>
              </a:ext>
            </a:extLst>
          </a:blip>
          <a:srcRect t="24726"/>
          <a:stretch/>
        </p:blipFill>
        <p:spPr>
          <a:xfrm>
            <a:off x="4247862" y="1566034"/>
            <a:ext cx="7253856" cy="4573759"/>
          </a:xfrm>
          <a:prstGeom prst="rect">
            <a:avLst/>
          </a:prstGeom>
          <a:ln>
            <a:solidFill>
              <a:schemeClr val="tx1"/>
            </a:solidFill>
          </a:ln>
        </p:spPr>
      </p:pic>
      <p:cxnSp>
        <p:nvCxnSpPr>
          <p:cNvPr id="8" name="Straight Arrow Connector 7" descr="arrow pointing to the Search button" title="arrow 3"/>
          <p:cNvCxnSpPr/>
          <p:nvPr/>
        </p:nvCxnSpPr>
        <p:spPr>
          <a:xfrm>
            <a:off x="3958183" y="5121333"/>
            <a:ext cx="1295400" cy="6096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pointing to where the SSID # should be entered" title="arrow 2"/>
          <p:cNvCxnSpPr/>
          <p:nvPr/>
        </p:nvCxnSpPr>
        <p:spPr>
          <a:xfrm flipH="1">
            <a:off x="10669498" y="3449314"/>
            <a:ext cx="1185334" cy="677494"/>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7176" y="1825625"/>
            <a:ext cx="3353118" cy="4106048"/>
          </a:xfrm>
        </p:spPr>
        <p:txBody>
          <a:bodyPr/>
          <a:lstStyle/>
          <a:p>
            <a:r>
              <a:rPr lang="en-US" sz="3200" dirty="0"/>
              <a:t>Enter the student’s SSID# and select “Search”</a:t>
            </a:r>
          </a:p>
          <a:p>
            <a:endParaRPr lang="en-US" dirty="0"/>
          </a:p>
        </p:txBody>
      </p:sp>
      <p:sp>
        <p:nvSpPr>
          <p:cNvPr id="2" name="Title 1"/>
          <p:cNvSpPr>
            <a:spLocks noGrp="1"/>
          </p:cNvSpPr>
          <p:nvPr>
            <p:ph type="title"/>
          </p:nvPr>
        </p:nvSpPr>
        <p:spPr/>
        <p:txBody>
          <a:bodyPr/>
          <a:lstStyle/>
          <a:p>
            <a:r>
              <a:rPr lang="en-US" b="1" dirty="0"/>
              <a:t>Web Submission – Open Student’s Record</a:t>
            </a:r>
          </a:p>
        </p:txBody>
      </p:sp>
    </p:spTree>
    <p:extLst>
      <p:ext uri="{BB962C8B-B14F-4D97-AF65-F5344CB8AC3E}">
        <p14:creationId xmlns:p14="http://schemas.microsoft.com/office/powerpoint/2010/main" val="2050057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23</a:t>
            </a:fld>
            <a:endParaRPr lang="en-US" dirty="0"/>
          </a:p>
        </p:txBody>
      </p:sp>
      <p:pic>
        <p:nvPicPr>
          <p:cNvPr id="6" name="Picture 5" descr="This shows a snippet of the Web Submission Screen" title="Web Submission Screen"/>
          <p:cNvPicPr>
            <a:picLocks noChangeAspect="1"/>
          </p:cNvPicPr>
          <p:nvPr/>
        </p:nvPicPr>
        <p:blipFill>
          <a:blip r:embed="rId3"/>
          <a:stretch>
            <a:fillRect/>
          </a:stretch>
        </p:blipFill>
        <p:spPr>
          <a:xfrm>
            <a:off x="5498417" y="1660003"/>
            <a:ext cx="6224366" cy="4479790"/>
          </a:xfrm>
          <a:prstGeom prst="rect">
            <a:avLst/>
          </a:prstGeom>
          <a:ln>
            <a:solidFill>
              <a:schemeClr val="accent4">
                <a:shade val="50000"/>
              </a:schemeClr>
            </a:solidFill>
          </a:ln>
        </p:spPr>
      </p:pic>
      <p:sp>
        <p:nvSpPr>
          <p:cNvPr id="9" name="Right Arrow 8" descr="this arrow points to the &quot;Save&quot; button on the Web Submission Screen"/>
          <p:cNvSpPr/>
          <p:nvPr/>
        </p:nvSpPr>
        <p:spPr>
          <a:xfrm rot="10800000">
            <a:off x="5798816" y="1686657"/>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descr="This arrow is pointing to the Facility or Program Code Selection"/>
          <p:cNvSpPr/>
          <p:nvPr/>
        </p:nvSpPr>
        <p:spPr>
          <a:xfrm>
            <a:off x="6682041" y="1825516"/>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descr="this arrow is pointing to the Start Date"/>
          <p:cNvSpPr/>
          <p:nvPr/>
        </p:nvSpPr>
        <p:spPr>
          <a:xfrm>
            <a:off x="6429732" y="2006856"/>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descr="This arrow is pointing to the Number of time Student Enrolled"/>
          <p:cNvSpPr/>
          <p:nvPr/>
        </p:nvSpPr>
        <p:spPr>
          <a:xfrm>
            <a:off x="6334075" y="2316757"/>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half" idx="1"/>
          </p:nvPr>
        </p:nvSpPr>
        <p:spPr>
          <a:xfrm>
            <a:off x="717176" y="1825625"/>
            <a:ext cx="4583107" cy="4106048"/>
          </a:xfrm>
        </p:spPr>
        <p:txBody>
          <a:bodyPr>
            <a:normAutofit/>
          </a:bodyPr>
          <a:lstStyle/>
          <a:p>
            <a:r>
              <a:rPr lang="en-US" sz="3200" dirty="0"/>
              <a:t>Red Arrows indicate the fields you will be updating in the student information screen.</a:t>
            </a:r>
          </a:p>
        </p:txBody>
      </p:sp>
      <p:sp>
        <p:nvSpPr>
          <p:cNvPr id="2" name="Title 1"/>
          <p:cNvSpPr>
            <a:spLocks noGrp="1"/>
          </p:cNvSpPr>
          <p:nvPr>
            <p:ph type="title"/>
          </p:nvPr>
        </p:nvSpPr>
        <p:spPr/>
        <p:txBody>
          <a:bodyPr/>
          <a:lstStyle/>
          <a:p>
            <a:r>
              <a:rPr lang="en-US" b="1" dirty="0"/>
              <a:t>Student Information Screen</a:t>
            </a:r>
          </a:p>
        </p:txBody>
      </p:sp>
    </p:spTree>
    <p:extLst>
      <p:ext uri="{BB962C8B-B14F-4D97-AF65-F5344CB8AC3E}">
        <p14:creationId xmlns:p14="http://schemas.microsoft.com/office/powerpoint/2010/main" val="410575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24</a:t>
            </a:fld>
            <a:endParaRPr lang="en-US" dirty="0"/>
          </a:p>
        </p:txBody>
      </p:sp>
      <p:sp>
        <p:nvSpPr>
          <p:cNvPr id="8" name="Content Placeholder 7"/>
          <p:cNvSpPr>
            <a:spLocks noGrp="1"/>
          </p:cNvSpPr>
          <p:nvPr>
            <p:ph idx="1"/>
          </p:nvPr>
        </p:nvSpPr>
        <p:spPr/>
        <p:txBody>
          <a:bodyPr>
            <a:normAutofit lnSpcReduction="10000"/>
          </a:bodyPr>
          <a:lstStyle/>
          <a:p>
            <a:r>
              <a:rPr lang="en-US" dirty="0"/>
              <a:t>Facility or Program Code (drop-down menu)</a:t>
            </a:r>
          </a:p>
          <a:p>
            <a:r>
              <a:rPr lang="en-US" dirty="0"/>
              <a:t>Facility or Program Start Date</a:t>
            </a:r>
          </a:p>
          <a:p>
            <a:pPr lvl="1"/>
            <a:r>
              <a:rPr lang="en-US" dirty="0"/>
              <a:t>Must be same date for all students of that facility/program</a:t>
            </a:r>
          </a:p>
          <a:p>
            <a:pPr lvl="1"/>
            <a:r>
              <a:rPr lang="en-US" dirty="0"/>
              <a:t>“End Date” is auto-filled</a:t>
            </a:r>
          </a:p>
          <a:p>
            <a:r>
              <a:rPr lang="en-US" dirty="0"/>
              <a:t>Number of time student enrolled</a:t>
            </a:r>
          </a:p>
          <a:p>
            <a:pPr lvl="1"/>
            <a:r>
              <a:rPr lang="en-US" dirty="0"/>
              <a:t>Once (1) if served during the 30-day “snapshot” window</a:t>
            </a:r>
          </a:p>
          <a:p>
            <a:pPr lvl="1"/>
            <a:r>
              <a:rPr lang="en-US" dirty="0"/>
              <a:t>An additional count for each re-enrollment of same student during the 30-day “snapshot” window</a:t>
            </a:r>
          </a:p>
          <a:p>
            <a:r>
              <a:rPr lang="en-US" dirty="0"/>
              <a:t>Select “Save”</a:t>
            </a:r>
          </a:p>
          <a:p>
            <a:r>
              <a:rPr lang="en-US" dirty="0"/>
              <a:t>Repeat process for each student reporting</a:t>
            </a:r>
          </a:p>
        </p:txBody>
      </p:sp>
      <p:sp>
        <p:nvSpPr>
          <p:cNvPr id="7" name="Title 6"/>
          <p:cNvSpPr>
            <a:spLocks noGrp="1"/>
          </p:cNvSpPr>
          <p:nvPr>
            <p:ph type="title"/>
          </p:nvPr>
        </p:nvSpPr>
        <p:spPr/>
        <p:txBody>
          <a:bodyPr>
            <a:normAutofit fontScale="90000"/>
          </a:bodyPr>
          <a:lstStyle/>
          <a:p>
            <a:r>
              <a:rPr lang="en-US" b="1" dirty="0"/>
              <a:t>Web Submission – Enter Student’s Information</a:t>
            </a:r>
          </a:p>
        </p:txBody>
      </p:sp>
    </p:spTree>
    <p:extLst>
      <p:ext uri="{BB962C8B-B14F-4D97-AF65-F5344CB8AC3E}">
        <p14:creationId xmlns:p14="http://schemas.microsoft.com/office/powerpoint/2010/main" val="3453228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25</a:t>
            </a:fld>
            <a:endParaRPr lang="en-US" dirty="0"/>
          </a:p>
        </p:txBody>
      </p:sp>
      <p:sp>
        <p:nvSpPr>
          <p:cNvPr id="3" name="Content Placeholder 2"/>
          <p:cNvSpPr>
            <a:spLocks noGrp="1"/>
          </p:cNvSpPr>
          <p:nvPr>
            <p:ph idx="1"/>
          </p:nvPr>
        </p:nvSpPr>
        <p:spPr/>
        <p:txBody>
          <a:bodyPr>
            <a:normAutofit/>
          </a:bodyPr>
          <a:lstStyle/>
          <a:p>
            <a:pPr marL="0" indent="0">
              <a:buNone/>
            </a:pPr>
            <a:r>
              <a:rPr lang="en-US" sz="3200" dirty="0"/>
              <a:t>You will not be able to save (submit) a student’s record for the data collection with an existing error. Follow the error prompt to correct the error then you will be able to “save”, submitting the student for the data collection.</a:t>
            </a:r>
          </a:p>
        </p:txBody>
      </p:sp>
      <p:sp>
        <p:nvSpPr>
          <p:cNvPr id="2" name="Title 1"/>
          <p:cNvSpPr>
            <a:spLocks noGrp="1"/>
          </p:cNvSpPr>
          <p:nvPr>
            <p:ph type="title"/>
          </p:nvPr>
        </p:nvSpPr>
        <p:spPr/>
        <p:txBody>
          <a:bodyPr/>
          <a:lstStyle/>
          <a:p>
            <a:r>
              <a:rPr lang="en-US" b="1" dirty="0"/>
              <a:t>Web Submission Errors</a:t>
            </a:r>
          </a:p>
        </p:txBody>
      </p:sp>
    </p:spTree>
    <p:extLst>
      <p:ext uri="{BB962C8B-B14F-4D97-AF65-F5344CB8AC3E}">
        <p14:creationId xmlns:p14="http://schemas.microsoft.com/office/powerpoint/2010/main" val="2584329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26</a:t>
            </a:fld>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a:t>Issue or Error:</a:t>
            </a:r>
          </a:p>
          <a:p>
            <a:r>
              <a:rPr lang="en-US" dirty="0"/>
              <a:t>“Submitter Institution ID is not authorized to submit for the District or School Institution IDs provided…“</a:t>
            </a:r>
          </a:p>
          <a:p>
            <a:r>
              <a:rPr lang="en-US" dirty="0"/>
              <a:t>“Attending School Institution ID must be administered by the Attending District Institution ID in the Institution Boundaries Database.”</a:t>
            </a:r>
          </a:p>
          <a:p>
            <a:pPr marL="0" indent="0">
              <a:spcBef>
                <a:spcPts val="1800"/>
              </a:spcBef>
              <a:buNone/>
            </a:pPr>
            <a:r>
              <a:rPr lang="en-US" b="1" u="sng" dirty="0"/>
              <a:t>Solution:</a:t>
            </a:r>
          </a:p>
          <a:p>
            <a:r>
              <a:rPr lang="en-US" dirty="0"/>
              <a:t>Enter the School District’s ID# for </a:t>
            </a:r>
            <a:r>
              <a:rPr lang="en-US" u="sng" dirty="0"/>
              <a:t>ALL</a:t>
            </a:r>
            <a:r>
              <a:rPr lang="en-US" dirty="0"/>
              <a:t> FOUR (4) of these fields:</a:t>
            </a:r>
          </a:p>
          <a:p>
            <a:pPr marL="692150" lvl="1" indent="-236538">
              <a:buFont typeface="+mj-lt"/>
              <a:buAutoNum type="arabicPeriod"/>
            </a:pPr>
            <a:r>
              <a:rPr lang="en-US" dirty="0"/>
              <a:t>Resident District ID</a:t>
            </a:r>
          </a:p>
          <a:p>
            <a:pPr marL="692150" lvl="1" indent="-236538">
              <a:buFont typeface="+mj-lt"/>
              <a:buAutoNum type="arabicPeriod"/>
            </a:pPr>
            <a:r>
              <a:rPr lang="en-US" dirty="0"/>
              <a:t>Resident School ID</a:t>
            </a:r>
          </a:p>
          <a:p>
            <a:pPr marL="692150" lvl="1" indent="-236538">
              <a:buFont typeface="+mj-lt"/>
              <a:buAutoNum type="arabicPeriod"/>
            </a:pPr>
            <a:r>
              <a:rPr lang="en-US" dirty="0"/>
              <a:t>Attending District ID</a:t>
            </a:r>
          </a:p>
          <a:p>
            <a:pPr marL="692150" lvl="1" indent="-236538">
              <a:buFont typeface="+mj-lt"/>
              <a:buAutoNum type="arabicPeriod"/>
            </a:pPr>
            <a:r>
              <a:rPr lang="en-US" dirty="0"/>
              <a:t>Attending School ID</a:t>
            </a:r>
          </a:p>
        </p:txBody>
      </p:sp>
      <p:sp>
        <p:nvSpPr>
          <p:cNvPr id="2" name="Title 1"/>
          <p:cNvSpPr>
            <a:spLocks noGrp="1"/>
          </p:cNvSpPr>
          <p:nvPr>
            <p:ph type="title"/>
          </p:nvPr>
        </p:nvSpPr>
        <p:spPr/>
        <p:txBody>
          <a:bodyPr/>
          <a:lstStyle/>
          <a:p>
            <a:r>
              <a:rPr lang="en-US" b="1" dirty="0"/>
              <a:t>Common Errors: District ID#</a:t>
            </a:r>
          </a:p>
        </p:txBody>
      </p:sp>
    </p:spTree>
    <p:extLst>
      <p:ext uri="{BB962C8B-B14F-4D97-AF65-F5344CB8AC3E}">
        <p14:creationId xmlns:p14="http://schemas.microsoft.com/office/powerpoint/2010/main" val="1585394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27</a:t>
            </a:fld>
            <a:endParaRPr lang="en-US" dirty="0"/>
          </a:p>
        </p:txBody>
      </p:sp>
      <p:sp>
        <p:nvSpPr>
          <p:cNvPr id="3" name="Content Placeholder 2"/>
          <p:cNvSpPr>
            <a:spLocks noGrp="1"/>
          </p:cNvSpPr>
          <p:nvPr>
            <p:ph idx="1"/>
          </p:nvPr>
        </p:nvSpPr>
        <p:spPr/>
        <p:txBody>
          <a:bodyPr>
            <a:normAutofit/>
          </a:bodyPr>
          <a:lstStyle/>
          <a:p>
            <a:r>
              <a:rPr lang="en-US" sz="2800" dirty="0"/>
              <a:t>A facility/program was not chosen from the list</a:t>
            </a:r>
          </a:p>
          <a:p>
            <a:r>
              <a:rPr lang="en-US" sz="2800" dirty="0"/>
              <a:t>The student was not in the 5-17 year range at the time of the “Start Date”</a:t>
            </a:r>
          </a:p>
          <a:p>
            <a:r>
              <a:rPr lang="en-US" sz="2800" dirty="0"/>
              <a:t>The “Start Date” is not in the September 2 – October 31 range</a:t>
            </a:r>
          </a:p>
          <a:p>
            <a:r>
              <a:rPr lang="en-US" sz="2800" dirty="0"/>
              <a:t>The student enrollment was not between 0 and 30</a:t>
            </a:r>
          </a:p>
          <a:p>
            <a:r>
              <a:rPr lang="en-US" sz="2800" dirty="0"/>
              <a:t>When submitting a student not in your district, your district’s ID# was not entered</a:t>
            </a:r>
          </a:p>
          <a:p>
            <a:r>
              <a:rPr lang="en-US" sz="2800" dirty="0"/>
              <a:t>The “End Date” was not correctly entered in the File Upload</a:t>
            </a:r>
          </a:p>
        </p:txBody>
      </p:sp>
      <p:sp>
        <p:nvSpPr>
          <p:cNvPr id="2" name="Title 1"/>
          <p:cNvSpPr>
            <a:spLocks noGrp="1"/>
          </p:cNvSpPr>
          <p:nvPr>
            <p:ph type="title"/>
          </p:nvPr>
        </p:nvSpPr>
        <p:spPr/>
        <p:txBody>
          <a:bodyPr/>
          <a:lstStyle/>
          <a:p>
            <a:r>
              <a:rPr lang="en-US" b="1" dirty="0"/>
              <a:t>Other Common Errors</a:t>
            </a:r>
          </a:p>
        </p:txBody>
      </p:sp>
    </p:spTree>
    <p:extLst>
      <p:ext uri="{BB962C8B-B14F-4D97-AF65-F5344CB8AC3E}">
        <p14:creationId xmlns:p14="http://schemas.microsoft.com/office/powerpoint/2010/main" val="3056067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28</a:t>
            </a:fld>
            <a:endParaRPr lang="en-US"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n-US" sz="3200" dirty="0"/>
              <a:t>After File Upload or Web Submission be sure to run a Production Download Report</a:t>
            </a:r>
          </a:p>
          <a:p>
            <a:pPr marL="514350" indent="-514350">
              <a:buFont typeface="+mj-lt"/>
              <a:buAutoNum type="arabicPeriod"/>
            </a:pPr>
            <a:r>
              <a:rPr lang="en-US" sz="3200" dirty="0"/>
              <a:t>Verify the data ODE accepted matches the data you reported</a:t>
            </a:r>
          </a:p>
          <a:p>
            <a:pPr marL="514350" indent="-514350">
              <a:buFont typeface="+mj-lt"/>
              <a:buAutoNum type="arabicPeriod"/>
            </a:pPr>
            <a:r>
              <a:rPr lang="en-US" sz="3200" dirty="0"/>
              <a:t>If a student’s record isn’t listed:</a:t>
            </a:r>
          </a:p>
          <a:p>
            <a:pPr marL="971539" lvl="1" indent="-514350">
              <a:buFont typeface="+mj-lt"/>
              <a:buAutoNum type="alphaLcParenR"/>
            </a:pPr>
            <a:r>
              <a:rPr lang="en-US" sz="3200" dirty="0"/>
              <a:t>There was an error with the student’s record submission</a:t>
            </a:r>
          </a:p>
          <a:p>
            <a:pPr marL="971539" lvl="1" indent="-514350">
              <a:buFont typeface="+mj-lt"/>
              <a:buAutoNum type="alphaLcParenR"/>
            </a:pPr>
            <a:r>
              <a:rPr lang="en-US" sz="3200" dirty="0"/>
              <a:t>The student’s record was not submitted</a:t>
            </a:r>
          </a:p>
        </p:txBody>
      </p:sp>
      <p:sp>
        <p:nvSpPr>
          <p:cNvPr id="7" name="Title 6"/>
          <p:cNvSpPr>
            <a:spLocks noGrp="1"/>
          </p:cNvSpPr>
          <p:nvPr>
            <p:ph type="title"/>
          </p:nvPr>
        </p:nvSpPr>
        <p:spPr/>
        <p:txBody>
          <a:bodyPr/>
          <a:lstStyle/>
          <a:p>
            <a:r>
              <a:rPr lang="en-US" b="1" dirty="0"/>
              <a:t>Production Download</a:t>
            </a:r>
          </a:p>
        </p:txBody>
      </p:sp>
    </p:spTree>
    <p:extLst>
      <p:ext uri="{BB962C8B-B14F-4D97-AF65-F5344CB8AC3E}">
        <p14:creationId xmlns:p14="http://schemas.microsoft.com/office/powerpoint/2010/main" val="2985878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29</a:t>
            </a:fld>
            <a:endParaRPr lang="en-US" dirty="0"/>
          </a:p>
        </p:txBody>
      </p:sp>
      <p:sp>
        <p:nvSpPr>
          <p:cNvPr id="3" name="Content Placeholder 2"/>
          <p:cNvSpPr>
            <a:spLocks noGrp="1"/>
          </p:cNvSpPr>
          <p:nvPr>
            <p:ph idx="1"/>
          </p:nvPr>
        </p:nvSpPr>
        <p:spPr/>
        <p:txBody>
          <a:bodyPr>
            <a:normAutofit/>
          </a:bodyPr>
          <a:lstStyle/>
          <a:p>
            <a:r>
              <a:rPr lang="en-US" sz="2800" dirty="0"/>
              <a:t>A district must submit their October Caseload Data Collection within the data collection window.</a:t>
            </a:r>
          </a:p>
          <a:p>
            <a:r>
              <a:rPr lang="en-US" sz="2800" dirty="0"/>
              <a:t>The count is submitted to the U.S. Department of Education and it is final.</a:t>
            </a:r>
          </a:p>
          <a:p>
            <a:r>
              <a:rPr lang="en-US" sz="2800" dirty="0"/>
              <a:t>The U.S. Department of Education uses the report to determine Oregon’s federal allocation. The state is not permitted to amend these counts for additional funds at a later date</a:t>
            </a:r>
          </a:p>
          <a:p>
            <a:r>
              <a:rPr lang="en-US" sz="2800" dirty="0"/>
              <a:t>Every effort is made to contact districts to ensure the count is completed on time.</a:t>
            </a:r>
          </a:p>
        </p:txBody>
      </p:sp>
      <p:sp>
        <p:nvSpPr>
          <p:cNvPr id="2" name="Title 1"/>
          <p:cNvSpPr>
            <a:spLocks noGrp="1"/>
          </p:cNvSpPr>
          <p:nvPr>
            <p:ph type="title"/>
          </p:nvPr>
        </p:nvSpPr>
        <p:spPr/>
        <p:txBody>
          <a:bodyPr/>
          <a:lstStyle/>
          <a:p>
            <a:r>
              <a:rPr lang="en-US" b="1" dirty="0"/>
              <a:t>Submission Window</a:t>
            </a:r>
          </a:p>
        </p:txBody>
      </p:sp>
    </p:spTree>
    <p:extLst>
      <p:ext uri="{BB962C8B-B14F-4D97-AF65-F5344CB8AC3E}">
        <p14:creationId xmlns:p14="http://schemas.microsoft.com/office/powerpoint/2010/main" val="125256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a:t>
            </a:fld>
            <a:endParaRPr lang="en-US" dirty="0"/>
          </a:p>
        </p:txBody>
      </p:sp>
      <p:sp>
        <p:nvSpPr>
          <p:cNvPr id="2" name="Content Placeholder 1"/>
          <p:cNvSpPr>
            <a:spLocks noGrp="1"/>
          </p:cNvSpPr>
          <p:nvPr>
            <p:ph idx="1"/>
          </p:nvPr>
        </p:nvSpPr>
        <p:spPr/>
        <p:txBody>
          <a:bodyPr>
            <a:normAutofit/>
          </a:bodyPr>
          <a:lstStyle/>
          <a:p>
            <a:pPr marL="0" indent="0">
              <a:buNone/>
            </a:pPr>
            <a:r>
              <a:rPr lang="en-US" b="1" dirty="0">
                <a:hlinkClick r:id="rId3"/>
              </a:rPr>
              <a:t>ESEA Title ID: October Caseload</a:t>
            </a:r>
            <a:endParaRPr lang="en-US" b="1" dirty="0"/>
          </a:p>
          <a:p>
            <a:r>
              <a:rPr lang="en-US" sz="2200" dirty="0"/>
              <a:t>PowerPoint</a:t>
            </a:r>
          </a:p>
          <a:p>
            <a:r>
              <a:rPr lang="en-US" sz="2200" dirty="0"/>
              <a:t>Webinar Recording</a:t>
            </a:r>
          </a:p>
          <a:p>
            <a:pPr>
              <a:spcAft>
                <a:spcPts val="600"/>
              </a:spcAft>
              <a:defRPr/>
            </a:pPr>
            <a:r>
              <a:rPr lang="en-US" altLang="en-US" sz="2200" dirty="0"/>
              <a:t>October Caseload – How To Count (Example)</a:t>
            </a:r>
          </a:p>
          <a:p>
            <a:pPr>
              <a:spcAft>
                <a:spcPts val="600"/>
              </a:spcAft>
              <a:defRPr/>
            </a:pPr>
            <a:r>
              <a:rPr lang="en-US" altLang="en-US" sz="2200" dirty="0"/>
              <a:t>October Caseload FAQ</a:t>
            </a:r>
          </a:p>
          <a:p>
            <a:pPr>
              <a:spcAft>
                <a:spcPts val="600"/>
              </a:spcAft>
              <a:defRPr/>
            </a:pPr>
            <a:r>
              <a:rPr lang="en-US" altLang="en-US" sz="2200" dirty="0"/>
              <a:t>October Caseload CSV Template</a:t>
            </a:r>
          </a:p>
          <a:p>
            <a:pPr marL="0" indent="0">
              <a:spcAft>
                <a:spcPts val="600"/>
              </a:spcAft>
              <a:buNone/>
              <a:defRPr/>
            </a:pPr>
            <a:r>
              <a:rPr lang="en-US" altLang="en-US" sz="2200" b="1" dirty="0">
                <a:hlinkClick r:id="rId4"/>
              </a:rPr>
              <a:t>Secure Student ID (SSID)</a:t>
            </a:r>
            <a:endParaRPr lang="en-US" altLang="en-US" sz="2200" b="1" dirty="0"/>
          </a:p>
          <a:p>
            <a:pPr>
              <a:spcAft>
                <a:spcPts val="600"/>
              </a:spcAft>
              <a:defRPr/>
            </a:pPr>
            <a:r>
              <a:rPr lang="en-US" altLang="en-US" sz="2200" dirty="0"/>
              <a:t>SSID User Guide</a:t>
            </a:r>
          </a:p>
          <a:p>
            <a:pPr lvl="1"/>
            <a:endParaRPr lang="en-US" dirty="0"/>
          </a:p>
        </p:txBody>
      </p:sp>
      <p:sp>
        <p:nvSpPr>
          <p:cNvPr id="5" name="Title 4"/>
          <p:cNvSpPr>
            <a:spLocks noGrp="1"/>
          </p:cNvSpPr>
          <p:nvPr>
            <p:ph type="title"/>
          </p:nvPr>
        </p:nvSpPr>
        <p:spPr/>
        <p:txBody>
          <a:bodyPr/>
          <a:lstStyle/>
          <a:p>
            <a:r>
              <a:rPr lang="en-US" b="1" dirty="0"/>
              <a:t>Support Materials</a:t>
            </a:r>
          </a:p>
        </p:txBody>
      </p:sp>
    </p:spTree>
    <p:extLst>
      <p:ext uri="{BB962C8B-B14F-4D97-AF65-F5344CB8AC3E}">
        <p14:creationId xmlns:p14="http://schemas.microsoft.com/office/powerpoint/2010/main" val="3571414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30</a:t>
            </a:fld>
            <a:endParaRPr lang="en-US" dirty="0"/>
          </a:p>
        </p:txBody>
      </p:sp>
      <p:sp>
        <p:nvSpPr>
          <p:cNvPr id="3" name="Content Placeholder 2"/>
          <p:cNvSpPr>
            <a:spLocks noGrp="1"/>
          </p:cNvSpPr>
          <p:nvPr>
            <p:ph idx="1"/>
          </p:nvPr>
        </p:nvSpPr>
        <p:spPr/>
        <p:txBody>
          <a:bodyPr/>
          <a:lstStyle/>
          <a:p>
            <a:r>
              <a:rPr lang="en-US" sz="3200" dirty="0"/>
              <a:t>If a facility’s total enrollment has a 25% increase or decrease from the previous year, ODE will be requesting the rationale for the increase/decrease.</a:t>
            </a:r>
          </a:p>
          <a:p>
            <a:r>
              <a:rPr lang="en-US" sz="3200" dirty="0"/>
              <a:t>This information is requested by the U.S. Department of Education upon submission.</a:t>
            </a:r>
          </a:p>
          <a:p>
            <a:endParaRPr lang="en-US" dirty="0"/>
          </a:p>
        </p:txBody>
      </p:sp>
      <p:sp>
        <p:nvSpPr>
          <p:cNvPr id="2" name="Title 1"/>
          <p:cNvSpPr>
            <a:spLocks noGrp="1"/>
          </p:cNvSpPr>
          <p:nvPr>
            <p:ph type="title"/>
          </p:nvPr>
        </p:nvSpPr>
        <p:spPr/>
        <p:txBody>
          <a:bodyPr/>
          <a:lstStyle/>
          <a:p>
            <a:r>
              <a:rPr lang="en-US" b="1" dirty="0"/>
              <a:t>25% Difference Validation</a:t>
            </a:r>
          </a:p>
        </p:txBody>
      </p:sp>
    </p:spTree>
    <p:extLst>
      <p:ext uri="{BB962C8B-B14F-4D97-AF65-F5344CB8AC3E}">
        <p14:creationId xmlns:p14="http://schemas.microsoft.com/office/powerpoint/2010/main" val="1215495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31</a:t>
            </a:fld>
            <a:endParaRPr lang="en-US" dirty="0"/>
          </a:p>
        </p:txBody>
      </p:sp>
      <p:sp>
        <p:nvSpPr>
          <p:cNvPr id="3" name="Content Placeholder 2"/>
          <p:cNvSpPr>
            <a:spLocks noGrp="1"/>
          </p:cNvSpPr>
          <p:nvPr>
            <p:ph idx="1"/>
          </p:nvPr>
        </p:nvSpPr>
        <p:spPr/>
        <p:txBody>
          <a:bodyPr>
            <a:normAutofit/>
          </a:bodyPr>
          <a:lstStyle/>
          <a:p>
            <a:pPr marL="0" indent="0">
              <a:buFont typeface="Arial" charset="0"/>
              <a:buNone/>
              <a:defRPr/>
            </a:pPr>
            <a:r>
              <a:rPr lang="en-US" sz="2000" u="sng" dirty="0"/>
              <a:t>For Title I-D Program questions:</a:t>
            </a:r>
          </a:p>
          <a:p>
            <a:pPr>
              <a:buFont typeface="Arial" charset="0"/>
              <a:buChar char="•"/>
              <a:defRPr/>
            </a:pPr>
            <a:r>
              <a:rPr lang="en-US" sz="2000" dirty="0"/>
              <a:t>Jen Engberg, Education Specialist | (971) 208-0326</a:t>
            </a:r>
          </a:p>
          <a:p>
            <a:pPr marL="274637" lvl="1" indent="0">
              <a:buNone/>
              <a:defRPr/>
            </a:pPr>
            <a:r>
              <a:rPr lang="en-US" sz="2000" dirty="0">
                <a:hlinkClick r:id="rId2"/>
              </a:rPr>
              <a:t>Jennifer.Engberg@ode.oregon.gov</a:t>
            </a:r>
            <a:r>
              <a:rPr lang="en-US" sz="2000" dirty="0"/>
              <a:t> </a:t>
            </a:r>
          </a:p>
          <a:p>
            <a:pPr marL="274637" lvl="1" indent="0">
              <a:buNone/>
              <a:defRPr/>
            </a:pPr>
            <a:endParaRPr lang="en-US" sz="2000" dirty="0"/>
          </a:p>
          <a:p>
            <a:pPr marL="0" indent="0">
              <a:buFont typeface="Arial" charset="0"/>
              <a:buNone/>
              <a:defRPr/>
            </a:pPr>
            <a:r>
              <a:rPr lang="en-US" sz="2000" u="sng" dirty="0"/>
              <a:t>For data entry technical support:</a:t>
            </a:r>
          </a:p>
          <a:p>
            <a:pPr>
              <a:buFont typeface="Arial" charset="0"/>
              <a:buChar char="•"/>
              <a:defRPr/>
            </a:pPr>
            <a:r>
              <a:rPr lang="en-US" sz="2000" dirty="0"/>
              <a:t>Kyle Walker, Education Specialist | (503) 689-0479</a:t>
            </a:r>
          </a:p>
          <a:p>
            <a:pPr marL="274637" lvl="1" indent="0">
              <a:buNone/>
              <a:defRPr/>
            </a:pPr>
            <a:r>
              <a:rPr lang="en-US" sz="2000" dirty="0">
                <a:hlinkClick r:id="rId3"/>
              </a:rPr>
              <a:t>kyle.walker@ode.oregon.gov</a:t>
            </a:r>
            <a:r>
              <a:rPr lang="en-US" sz="2000" dirty="0"/>
              <a:t> </a:t>
            </a:r>
          </a:p>
          <a:p>
            <a:pPr marL="274637" lvl="1" indent="0">
              <a:buNone/>
              <a:defRPr/>
            </a:pPr>
            <a:endParaRPr lang="en-US" sz="2000" dirty="0"/>
          </a:p>
          <a:p>
            <a:pPr marL="0" indent="0">
              <a:buNone/>
              <a:defRPr/>
            </a:pPr>
            <a:r>
              <a:rPr lang="en-US" sz="2000" u="sng" dirty="0"/>
              <a:t>For questions/problems with the web-based tool:</a:t>
            </a:r>
          </a:p>
          <a:p>
            <a:pPr>
              <a:buFont typeface="Arial" charset="0"/>
              <a:buChar char="•"/>
              <a:defRPr/>
            </a:pPr>
            <a:r>
              <a:rPr lang="en-US" sz="2000" dirty="0"/>
              <a:t>ODE Helpdesk (503) 947-5715</a:t>
            </a:r>
          </a:p>
          <a:p>
            <a:pPr marL="274637" lvl="1" indent="0">
              <a:buNone/>
              <a:defRPr/>
            </a:pPr>
            <a:r>
              <a:rPr lang="en-US" sz="2000" dirty="0">
                <a:hlinkClick r:id="rId4"/>
              </a:rPr>
              <a:t>ode.helpdesk@ode.oregon.gov</a:t>
            </a:r>
            <a:r>
              <a:rPr lang="en-US" sz="2000" dirty="0"/>
              <a:t>  </a:t>
            </a:r>
          </a:p>
          <a:p>
            <a:endParaRPr lang="en-US" dirty="0"/>
          </a:p>
        </p:txBody>
      </p:sp>
      <p:sp>
        <p:nvSpPr>
          <p:cNvPr id="2" name="Title 1"/>
          <p:cNvSpPr>
            <a:spLocks noGrp="1"/>
          </p:cNvSpPr>
          <p:nvPr>
            <p:ph type="title"/>
          </p:nvPr>
        </p:nvSpPr>
        <p:spPr/>
        <p:txBody>
          <a:bodyPr/>
          <a:lstStyle/>
          <a:p>
            <a:r>
              <a:rPr lang="en-US" b="1" dirty="0"/>
              <a:t>Contact Information</a:t>
            </a:r>
          </a:p>
        </p:txBody>
      </p:sp>
    </p:spTree>
    <p:extLst>
      <p:ext uri="{BB962C8B-B14F-4D97-AF65-F5344CB8AC3E}">
        <p14:creationId xmlns:p14="http://schemas.microsoft.com/office/powerpoint/2010/main" val="799145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32</a:t>
            </a:fld>
            <a:endParaRPr lang="en-US" dirty="0"/>
          </a:p>
        </p:txBody>
      </p:sp>
      <p:sp>
        <p:nvSpPr>
          <p:cNvPr id="6" name="Title 5"/>
          <p:cNvSpPr>
            <a:spLocks noGrp="1"/>
          </p:cNvSpPr>
          <p:nvPr>
            <p:ph type="ctrTitle"/>
          </p:nvPr>
        </p:nvSpPr>
        <p:spPr/>
        <p:txBody>
          <a:bodyPr/>
          <a:lstStyle/>
          <a:p>
            <a:r>
              <a:rPr lang="en-US" b="1" dirty="0"/>
              <a:t>Questions?</a:t>
            </a:r>
          </a:p>
        </p:txBody>
      </p:sp>
    </p:spTree>
    <p:extLst>
      <p:ext uri="{BB962C8B-B14F-4D97-AF65-F5344CB8AC3E}">
        <p14:creationId xmlns:p14="http://schemas.microsoft.com/office/powerpoint/2010/main" val="198823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a:t>
            </a:fld>
            <a:endParaRPr lang="en-US" dirty="0"/>
          </a:p>
        </p:txBody>
      </p:sp>
      <p:sp>
        <p:nvSpPr>
          <p:cNvPr id="2" name="Content Placeholder 1"/>
          <p:cNvSpPr>
            <a:spLocks noGrp="1"/>
          </p:cNvSpPr>
          <p:nvPr>
            <p:ph idx="1"/>
          </p:nvPr>
        </p:nvSpPr>
        <p:spPr/>
        <p:txBody>
          <a:bodyPr/>
          <a:lstStyle/>
          <a:p>
            <a:pPr marL="0" indent="0">
              <a:lnSpc>
                <a:spcPct val="120000"/>
              </a:lnSpc>
              <a:buNone/>
            </a:pPr>
            <a:r>
              <a:rPr lang="en-US" altLang="en-US" sz="2800" dirty="0">
                <a:latin typeface="Arial" charset="0"/>
                <a:cs typeface="Arial" charset="0"/>
              </a:rPr>
              <a:t>The October Caseload Data Collection determines the next year’s allocations for districts with eligible Neglected and Delinquent Facilities:</a:t>
            </a:r>
          </a:p>
          <a:p>
            <a:endParaRPr lang="en-US" altLang="en-US" sz="2800" dirty="0">
              <a:latin typeface="Arial" charset="0"/>
              <a:cs typeface="Arial" charset="0"/>
            </a:endParaRPr>
          </a:p>
          <a:p>
            <a:pPr marL="800089" lvl="1" indent="-342900"/>
            <a:r>
              <a:rPr lang="en-US" altLang="en-US" sz="2800" dirty="0">
                <a:latin typeface="Arial" charset="0"/>
                <a:cs typeface="Arial" charset="0"/>
              </a:rPr>
              <a:t>Neglected (funded through Title I-A)</a:t>
            </a:r>
          </a:p>
          <a:p>
            <a:pPr marL="800089" lvl="1" indent="-342900"/>
            <a:endParaRPr lang="en-US" altLang="en-US" sz="2800" dirty="0">
              <a:latin typeface="Arial" charset="0"/>
              <a:cs typeface="Arial" charset="0"/>
            </a:endParaRPr>
          </a:p>
          <a:p>
            <a:pPr marL="800089" lvl="1" indent="-342900"/>
            <a:r>
              <a:rPr lang="en-US" altLang="en-US" sz="2800" dirty="0">
                <a:latin typeface="Arial" charset="0"/>
                <a:cs typeface="Arial" charset="0"/>
              </a:rPr>
              <a:t>Delinquent (funded through Title I-D Subpart 2)</a:t>
            </a:r>
          </a:p>
          <a:p>
            <a:pPr marL="0" indent="0">
              <a:buNone/>
            </a:pPr>
            <a:endParaRPr lang="en-US" dirty="0"/>
          </a:p>
        </p:txBody>
      </p:sp>
      <p:sp>
        <p:nvSpPr>
          <p:cNvPr id="5" name="Title 4"/>
          <p:cNvSpPr>
            <a:spLocks noGrp="1"/>
          </p:cNvSpPr>
          <p:nvPr>
            <p:ph type="title"/>
          </p:nvPr>
        </p:nvSpPr>
        <p:spPr/>
        <p:txBody>
          <a:bodyPr/>
          <a:lstStyle/>
          <a:p>
            <a:r>
              <a:rPr lang="en-US" altLang="en-US" b="1" dirty="0">
                <a:latin typeface="Arial" charset="0"/>
                <a:cs typeface="Arial" charset="0"/>
              </a:rPr>
              <a:t>Purpose of the Data Collection</a:t>
            </a:r>
            <a:endParaRPr lang="en-US" b="1" dirty="0"/>
          </a:p>
        </p:txBody>
      </p:sp>
    </p:spTree>
    <p:extLst>
      <p:ext uri="{BB962C8B-B14F-4D97-AF65-F5344CB8AC3E}">
        <p14:creationId xmlns:p14="http://schemas.microsoft.com/office/powerpoint/2010/main" val="61017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7" name="Content Placeholder 6"/>
          <p:cNvSpPr>
            <a:spLocks noGrp="1"/>
          </p:cNvSpPr>
          <p:nvPr>
            <p:ph sz="half" idx="2"/>
          </p:nvPr>
        </p:nvSpPr>
        <p:spPr>
          <a:xfrm>
            <a:off x="6172200" y="1825625"/>
            <a:ext cx="5329518" cy="3272357"/>
          </a:xfrm>
        </p:spPr>
        <p:txBody>
          <a:bodyPr anchor="ctr">
            <a:normAutofit/>
          </a:bodyPr>
          <a:lstStyle/>
          <a:p>
            <a:pPr marL="0" indent="0" algn="ctr">
              <a:buNone/>
            </a:pPr>
            <a:r>
              <a:rPr lang="en-US" sz="4800" b="1" u="sng" dirty="0"/>
              <a:t>Closes</a:t>
            </a:r>
          </a:p>
          <a:p>
            <a:pPr marL="0" indent="0" algn="ctr">
              <a:buNone/>
            </a:pPr>
            <a:r>
              <a:rPr lang="en-US" sz="4800" dirty="0"/>
              <a:t>December 6, 2024</a:t>
            </a:r>
          </a:p>
        </p:txBody>
      </p:sp>
      <p:sp>
        <p:nvSpPr>
          <p:cNvPr id="6" name="Content Placeholder 5"/>
          <p:cNvSpPr>
            <a:spLocks noGrp="1"/>
          </p:cNvSpPr>
          <p:nvPr>
            <p:ph sz="half" idx="1"/>
          </p:nvPr>
        </p:nvSpPr>
        <p:spPr>
          <a:xfrm>
            <a:off x="717176" y="1825625"/>
            <a:ext cx="5302624" cy="3272357"/>
          </a:xfrm>
        </p:spPr>
        <p:txBody>
          <a:bodyPr anchor="ctr">
            <a:normAutofit/>
          </a:bodyPr>
          <a:lstStyle/>
          <a:p>
            <a:pPr marL="0" indent="0" algn="ctr">
              <a:buNone/>
            </a:pPr>
            <a:r>
              <a:rPr lang="en-US" sz="4800" b="1" u="sng" dirty="0"/>
              <a:t>Opens</a:t>
            </a:r>
          </a:p>
          <a:p>
            <a:pPr marL="0" indent="0" algn="ctr">
              <a:buNone/>
            </a:pPr>
            <a:r>
              <a:rPr lang="en-US" sz="4800" dirty="0"/>
              <a:t>October 24, 2024</a:t>
            </a:r>
          </a:p>
        </p:txBody>
      </p:sp>
      <p:sp>
        <p:nvSpPr>
          <p:cNvPr id="5" name="Title 4"/>
          <p:cNvSpPr>
            <a:spLocks noGrp="1"/>
          </p:cNvSpPr>
          <p:nvPr>
            <p:ph type="title"/>
          </p:nvPr>
        </p:nvSpPr>
        <p:spPr/>
        <p:txBody>
          <a:bodyPr/>
          <a:lstStyle/>
          <a:p>
            <a:r>
              <a:rPr lang="en-US" b="1" dirty="0"/>
              <a:t>Data Collection Window</a:t>
            </a:r>
          </a:p>
        </p:txBody>
      </p:sp>
    </p:spTree>
    <p:extLst>
      <p:ext uri="{BB962C8B-B14F-4D97-AF65-F5344CB8AC3E}">
        <p14:creationId xmlns:p14="http://schemas.microsoft.com/office/powerpoint/2010/main" val="271506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a:t>Changes for SY 2024-2025</a:t>
            </a:r>
          </a:p>
        </p:txBody>
      </p:sp>
      <p:sp>
        <p:nvSpPr>
          <p:cNvPr id="10" name="Content Placeholder 9"/>
          <p:cNvSpPr>
            <a:spLocks noGrp="1"/>
          </p:cNvSpPr>
          <p:nvPr>
            <p:ph idx="1"/>
          </p:nvPr>
        </p:nvSpPr>
        <p:spPr/>
        <p:txBody>
          <a:bodyPr>
            <a:normAutofit lnSpcReduction="10000"/>
          </a:bodyPr>
          <a:lstStyle/>
          <a:p>
            <a:r>
              <a:rPr lang="en-US" sz="3600" dirty="0"/>
              <a:t>For all Secure Student ID (SSID) collections, including </a:t>
            </a:r>
            <a:r>
              <a:rPr lang="en-US" sz="3600" i="1" dirty="0"/>
              <a:t>ESEA Title ID: October Caseload</a:t>
            </a:r>
            <a:r>
              <a:rPr lang="en-US" sz="3600" dirty="0"/>
              <a:t>:</a:t>
            </a:r>
          </a:p>
          <a:p>
            <a:pPr lvl="1"/>
            <a:r>
              <a:rPr lang="en-US" sz="3600" dirty="0">
                <a:solidFill>
                  <a:srgbClr val="FF0000"/>
                </a:solidFill>
              </a:rPr>
              <a:t>American Indian Tribal Membership Code </a:t>
            </a:r>
            <a:r>
              <a:rPr lang="en-US" sz="3600" dirty="0"/>
              <a:t>(</a:t>
            </a:r>
            <a:r>
              <a:rPr lang="en-US" sz="3600" dirty="0" err="1"/>
              <a:t>AmerIndianTrbMbrshpCd</a:t>
            </a:r>
            <a:r>
              <a:rPr lang="en-US" sz="3600" dirty="0"/>
              <a:t>) has been renamed to </a:t>
            </a:r>
            <a:r>
              <a:rPr lang="en-US" sz="3600" dirty="0">
                <a:solidFill>
                  <a:schemeClr val="accent5"/>
                </a:solidFill>
              </a:rPr>
              <a:t>Tribal Affiliation Code </a:t>
            </a:r>
            <a:r>
              <a:rPr lang="en-US" sz="3600" dirty="0"/>
              <a:t>(</a:t>
            </a:r>
            <a:r>
              <a:rPr lang="en-US" sz="3600" dirty="0" err="1"/>
              <a:t>TrbAfflnCd</a:t>
            </a:r>
            <a:r>
              <a:rPr lang="en-US" sz="3600" dirty="0"/>
              <a:t>)</a:t>
            </a:r>
          </a:p>
          <a:p>
            <a:pPr lvl="1"/>
            <a:r>
              <a:rPr lang="en-US" sz="3600" dirty="0"/>
              <a:t>Please use the most recent “October Caseload CSV Template” if you chose to submit records via File Upload.</a:t>
            </a:r>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123505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7</a:t>
            </a:fld>
            <a:endParaRPr lang="en-US" dirty="0"/>
          </a:p>
        </p:txBody>
      </p:sp>
      <p:sp>
        <p:nvSpPr>
          <p:cNvPr id="10" name="Content Placeholder 9"/>
          <p:cNvSpPr>
            <a:spLocks noGrp="1"/>
          </p:cNvSpPr>
          <p:nvPr>
            <p:ph idx="1"/>
          </p:nvPr>
        </p:nvSpPr>
        <p:spPr/>
        <p:txBody>
          <a:bodyPr>
            <a:normAutofit/>
          </a:bodyPr>
          <a:lstStyle/>
          <a:p>
            <a:pPr marL="514350" indent="-514350">
              <a:buFont typeface="+mj-lt"/>
              <a:buAutoNum type="arabicPeriod"/>
            </a:pPr>
            <a:r>
              <a:rPr lang="en-US" sz="3600" dirty="0"/>
              <a:t>Determine eligible facilities</a:t>
            </a:r>
          </a:p>
          <a:p>
            <a:pPr marL="514350" indent="-514350">
              <a:buFont typeface="+mj-lt"/>
              <a:buAutoNum type="arabicPeriod"/>
            </a:pPr>
            <a:r>
              <a:rPr lang="en-US" sz="3600" dirty="0"/>
              <a:t>Determine 30-Day “Snapshot” Window</a:t>
            </a:r>
          </a:p>
          <a:p>
            <a:pPr marL="514350" indent="-514350">
              <a:buFont typeface="+mj-lt"/>
              <a:buAutoNum type="arabicPeriod"/>
            </a:pPr>
            <a:r>
              <a:rPr lang="en-US" sz="3600" dirty="0"/>
              <a:t>Count &amp; Collect student level data from each facility</a:t>
            </a:r>
          </a:p>
          <a:p>
            <a:pPr marL="514350" indent="-514350">
              <a:buFont typeface="+mj-lt"/>
              <a:buAutoNum type="arabicPeriod"/>
            </a:pPr>
            <a:r>
              <a:rPr lang="en-US" sz="3600" dirty="0"/>
              <a:t>Submit Data</a:t>
            </a:r>
          </a:p>
        </p:txBody>
      </p:sp>
      <p:sp>
        <p:nvSpPr>
          <p:cNvPr id="9" name="Title 8"/>
          <p:cNvSpPr>
            <a:spLocks noGrp="1"/>
          </p:cNvSpPr>
          <p:nvPr>
            <p:ph type="title"/>
          </p:nvPr>
        </p:nvSpPr>
        <p:spPr/>
        <p:txBody>
          <a:bodyPr/>
          <a:lstStyle/>
          <a:p>
            <a:r>
              <a:rPr lang="en-US" b="1" dirty="0"/>
              <a:t>October Caseload To Do List</a:t>
            </a:r>
          </a:p>
        </p:txBody>
      </p:sp>
    </p:spTree>
    <p:extLst>
      <p:ext uri="{BB962C8B-B14F-4D97-AF65-F5344CB8AC3E}">
        <p14:creationId xmlns:p14="http://schemas.microsoft.com/office/powerpoint/2010/main" val="80899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7F5B69-6281-4C1F-8C38-6DA0F56DA430}" type="slidenum">
              <a:rPr lang="en-US" smtClean="0"/>
              <a:t>8</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7" name="Content Placeholder 6"/>
          <p:cNvSpPr>
            <a:spLocks noGrp="1"/>
          </p:cNvSpPr>
          <p:nvPr>
            <p:ph sz="half" idx="2"/>
          </p:nvPr>
        </p:nvSpPr>
        <p:spPr>
          <a:xfrm>
            <a:off x="6172200" y="3495759"/>
            <a:ext cx="5329518" cy="2435914"/>
          </a:xfrm>
        </p:spPr>
        <p:txBody>
          <a:bodyPr/>
          <a:lstStyle/>
          <a:p>
            <a:pPr marL="0" indent="0" algn="ctr">
              <a:buNone/>
            </a:pPr>
            <a:r>
              <a:rPr lang="en-US" sz="3600" u="sng" dirty="0"/>
              <a:t>Neglected Facility</a:t>
            </a:r>
          </a:p>
          <a:p>
            <a:pPr marL="0" indent="0" algn="ctr">
              <a:buNone/>
            </a:pPr>
            <a:r>
              <a:rPr lang="en-US" sz="2800" dirty="0"/>
              <a:t>Students receive care due to abandonment, neglect, or death of their parents and guardians</a:t>
            </a:r>
            <a:endParaRPr lang="en-US" dirty="0"/>
          </a:p>
          <a:p>
            <a:pPr marL="0" indent="0">
              <a:buNone/>
            </a:pPr>
            <a:endParaRPr lang="en-US" dirty="0"/>
          </a:p>
        </p:txBody>
      </p:sp>
      <p:sp>
        <p:nvSpPr>
          <p:cNvPr id="6" name="Content Placeholder 5"/>
          <p:cNvSpPr>
            <a:spLocks noGrp="1"/>
          </p:cNvSpPr>
          <p:nvPr>
            <p:ph sz="half" idx="1"/>
          </p:nvPr>
        </p:nvSpPr>
        <p:spPr>
          <a:xfrm>
            <a:off x="717176" y="3495759"/>
            <a:ext cx="5302624" cy="2435913"/>
          </a:xfrm>
        </p:spPr>
        <p:txBody>
          <a:bodyPr/>
          <a:lstStyle/>
          <a:p>
            <a:pPr marL="0" indent="0" algn="ctr">
              <a:buNone/>
            </a:pPr>
            <a:r>
              <a:rPr lang="en-US" sz="3600" u="sng" dirty="0"/>
              <a:t>Delinquent Facility</a:t>
            </a:r>
          </a:p>
          <a:p>
            <a:pPr marL="0" indent="0" algn="ctr">
              <a:buNone/>
            </a:pPr>
            <a:r>
              <a:rPr lang="en-US" sz="2800" dirty="0"/>
              <a:t>Students and youth who have been adjudicated delinquent, or in need of supervision.</a:t>
            </a:r>
          </a:p>
          <a:p>
            <a:pPr marL="0" indent="0">
              <a:buNone/>
            </a:pPr>
            <a:endParaRPr lang="en-US" dirty="0"/>
          </a:p>
        </p:txBody>
      </p:sp>
      <p:sp>
        <p:nvSpPr>
          <p:cNvPr id="8" name="TextBox 7"/>
          <p:cNvSpPr txBox="1"/>
          <p:nvPr/>
        </p:nvSpPr>
        <p:spPr>
          <a:xfrm>
            <a:off x="717176" y="1909720"/>
            <a:ext cx="10784542" cy="1077218"/>
          </a:xfrm>
          <a:prstGeom prst="rect">
            <a:avLst/>
          </a:prstGeom>
          <a:noFill/>
        </p:spPr>
        <p:txBody>
          <a:bodyPr wrap="square" rtlCol="0">
            <a:spAutoFit/>
          </a:bodyPr>
          <a:lstStyle/>
          <a:p>
            <a:r>
              <a:rPr lang="en-US" sz="3200" dirty="0"/>
              <a:t>A </a:t>
            </a:r>
            <a:r>
              <a:rPr lang="en-US" sz="3200" u="sng" dirty="0"/>
              <a:t>locally operated </a:t>
            </a:r>
            <a:r>
              <a:rPr lang="en-US" sz="3200" dirty="0"/>
              <a:t>(public or private) facility within school district boundaries.</a:t>
            </a:r>
          </a:p>
        </p:txBody>
      </p:sp>
      <p:sp>
        <p:nvSpPr>
          <p:cNvPr id="2" name="Title 1"/>
          <p:cNvSpPr>
            <a:spLocks noGrp="1"/>
          </p:cNvSpPr>
          <p:nvPr>
            <p:ph type="title"/>
          </p:nvPr>
        </p:nvSpPr>
        <p:spPr/>
        <p:txBody>
          <a:bodyPr/>
          <a:lstStyle/>
          <a:p>
            <a:r>
              <a:rPr lang="en-US" b="1" dirty="0"/>
              <a:t>Determining Eligible Facilities</a:t>
            </a:r>
          </a:p>
        </p:txBody>
      </p:sp>
    </p:spTree>
    <p:extLst>
      <p:ext uri="{BB962C8B-B14F-4D97-AF65-F5344CB8AC3E}">
        <p14:creationId xmlns:p14="http://schemas.microsoft.com/office/powerpoint/2010/main" val="1536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7F5B69-6281-4C1F-8C38-6DA0F56DA430}" type="slidenum">
              <a:rPr lang="en-US" smtClean="0"/>
              <a:t>9</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8" name="Content Placeholder 7"/>
          <p:cNvSpPr>
            <a:spLocks noGrp="1"/>
          </p:cNvSpPr>
          <p:nvPr>
            <p:ph idx="1"/>
          </p:nvPr>
        </p:nvSpPr>
        <p:spPr>
          <a:xfrm>
            <a:off x="717176" y="3665691"/>
            <a:ext cx="10784542" cy="2268943"/>
          </a:xfrm>
        </p:spPr>
        <p:txBody>
          <a:bodyPr/>
          <a:lstStyle/>
          <a:p>
            <a:pPr lvl="0"/>
            <a:r>
              <a:rPr lang="en-US" dirty="0"/>
              <a:t>30 consecutive days, one of which is in October.</a:t>
            </a:r>
          </a:p>
          <a:p>
            <a:pPr lvl="0"/>
            <a:r>
              <a:rPr lang="en-US" dirty="0"/>
              <a:t>The Facility or Program Start Date is the 1</a:t>
            </a:r>
            <a:r>
              <a:rPr lang="en-US" baseline="30000" dirty="0"/>
              <a:t>st</a:t>
            </a:r>
            <a:r>
              <a:rPr lang="en-US" dirty="0"/>
              <a:t> day of the 30 consecutive days.</a:t>
            </a:r>
          </a:p>
          <a:p>
            <a:pPr lvl="1"/>
            <a:r>
              <a:rPr lang="en-US" dirty="0"/>
              <a:t>Must be in the range of September 2</a:t>
            </a:r>
            <a:r>
              <a:rPr lang="en-US" baseline="30000" dirty="0"/>
              <a:t>nd</a:t>
            </a:r>
            <a:r>
              <a:rPr lang="en-US" dirty="0"/>
              <a:t>, 2024 to October 31</a:t>
            </a:r>
            <a:r>
              <a:rPr lang="en-US" baseline="30000" dirty="0"/>
              <a:t>st</a:t>
            </a:r>
            <a:r>
              <a:rPr lang="en-US" dirty="0"/>
              <a:t>, 2024.</a:t>
            </a:r>
          </a:p>
          <a:p>
            <a:pPr lvl="0"/>
            <a:r>
              <a:rPr lang="en-US" dirty="0"/>
              <a:t>The Facility or Program Start Date must match for all students at that facility</a:t>
            </a:r>
          </a:p>
          <a:p>
            <a:r>
              <a:rPr lang="en-US" dirty="0"/>
              <a:t>District or facilities choose the date range.</a:t>
            </a:r>
          </a:p>
        </p:txBody>
      </p:sp>
      <p:pic>
        <p:nvPicPr>
          <p:cNvPr id="10" name="Picture 9" descr="Calendar 2021 Year - Free vector graphic on Pixabay"/>
          <p:cNvPicPr>
            <a:picLocks noChangeAspect="1"/>
          </p:cNvPicPr>
          <p:nvPr/>
        </p:nvPicPr>
        <p:blipFill rotWithShape="1">
          <a:blip r:embed="rId3">
            <a:extLst>
              <a:ext uri="{28A0092B-C50C-407E-A947-70E740481C1C}">
                <a14:useLocalDpi xmlns:a14="http://schemas.microsoft.com/office/drawing/2010/main" val="0"/>
              </a:ext>
            </a:extLst>
          </a:blip>
          <a:srcRect l="1" t="64619" r="-1458" b="-1457"/>
          <a:stretch/>
        </p:blipFill>
        <p:spPr>
          <a:xfrm>
            <a:off x="2596886" y="1758976"/>
            <a:ext cx="7025121" cy="1804135"/>
          </a:xfrm>
          <a:prstGeom prst="rect">
            <a:avLst/>
          </a:prstGeom>
        </p:spPr>
      </p:pic>
      <p:sp>
        <p:nvSpPr>
          <p:cNvPr id="7" name="Title 6"/>
          <p:cNvSpPr>
            <a:spLocks noGrp="1"/>
          </p:cNvSpPr>
          <p:nvPr>
            <p:ph type="title"/>
          </p:nvPr>
        </p:nvSpPr>
        <p:spPr/>
        <p:txBody>
          <a:bodyPr/>
          <a:lstStyle/>
          <a:p>
            <a:r>
              <a:rPr lang="en-US" b="1" dirty="0"/>
              <a:t>30-Day “Snapshot” Window</a:t>
            </a:r>
          </a:p>
        </p:txBody>
      </p:sp>
    </p:spTree>
    <p:extLst>
      <p:ext uri="{BB962C8B-B14F-4D97-AF65-F5344CB8AC3E}">
        <p14:creationId xmlns:p14="http://schemas.microsoft.com/office/powerpoint/2010/main" val="3104644855"/>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F27EBFD0ABEE4A9FAF3DE40F72D97B" ma:contentTypeVersion="7" ma:contentTypeDescription="Create a new document." ma:contentTypeScope="" ma:versionID="734c3ca7ac6bc8e364a28f6148e85d10">
  <xsd:schema xmlns:xsd="http://www.w3.org/2001/XMLSchema" xmlns:xs="http://www.w3.org/2001/XMLSchema" xmlns:p="http://schemas.microsoft.com/office/2006/metadata/properties" xmlns:ns1="http://schemas.microsoft.com/sharepoint/v3" xmlns:ns2="e5f8bd3d-4b6e-4ed3-b034-e40bfb46edc2" xmlns:ns3="54031767-dd6d-417c-ab73-583408f47564" targetNamespace="http://schemas.microsoft.com/office/2006/metadata/properties" ma:root="true" ma:fieldsID="0f5e8015c0cbc036467c8b31b9eef084" ns1:_="" ns2:_="" ns3:_="">
    <xsd:import namespace="http://schemas.microsoft.com/sharepoint/v3"/>
    <xsd:import namespace="e5f8bd3d-4b6e-4ed3-b034-e40bfb46edc2"/>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f8bd3d-4b6e-4ed3-b034-e40bfb46edc2"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e5f8bd3d-4b6e-4ed3-b034-e40bfb46edc2">2022-10-20T21:38:21+00:00</Remediation_x0020_Date>
    <PublishingExpirationDate xmlns="http://schemas.microsoft.com/sharepoint/v3" xsi:nil="true"/>
    <PublishingStartDate xmlns="http://schemas.microsoft.com/sharepoint/v3" xsi:nil="true"/>
    <Estimated_x0020_Creation_x0020_Date xmlns="e5f8bd3d-4b6e-4ed3-b034-e40bfb46edc2" xsi:nil="true"/>
    <Priority xmlns="e5f8bd3d-4b6e-4ed3-b034-e40bfb46edc2">New</Priority>
  </documentManagement>
</p:properties>
</file>

<file path=customXml/itemProps1.xml><?xml version="1.0" encoding="utf-8"?>
<ds:datastoreItem xmlns:ds="http://schemas.openxmlformats.org/officeDocument/2006/customXml" ds:itemID="{1AC99F4A-1671-424D-ACF7-72DA1D188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f8bd3d-4b6e-4ed3-b034-e40bfb46edc2"/>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42CE58-8626-4D6A-BD5F-1625E3A34A19}">
  <ds:schemaRefs>
    <ds:schemaRef ds:uri="http://schemas.microsoft.com/sharepoint/v3/contenttype/forms"/>
  </ds:schemaRefs>
</ds:datastoreItem>
</file>

<file path=customXml/itemProps3.xml><?xml version="1.0" encoding="utf-8"?>
<ds:datastoreItem xmlns:ds="http://schemas.openxmlformats.org/officeDocument/2006/customXml" ds:itemID="{A1ED7D2C-8335-427A-B606-C0B5FA54826D}">
  <ds:schemaRefs>
    <ds:schemaRef ds:uri="54031767-dd6d-417c-ab73-583408f47564"/>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e5f8bd3d-4b6e-4ed3-b034-e40bfb46edc2"/>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ODE PowerPoint Template</Template>
  <TotalTime>572</TotalTime>
  <Words>2312</Words>
  <Application>Microsoft Office PowerPoint</Application>
  <PresentationFormat>Widescreen</PresentationFormat>
  <Paragraphs>329</Paragraphs>
  <Slides>32</Slides>
  <Notes>11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32</vt:i4>
      </vt:variant>
    </vt:vector>
  </HeadingPairs>
  <TitlesOfParts>
    <vt:vector size="41" baseType="lpstr">
      <vt:lpstr>Arial</vt:lpstr>
      <vt:lpstr>Calibri</vt:lpstr>
      <vt:lpstr>Wingdings</vt:lpstr>
      <vt:lpstr>2021ODE</vt:lpstr>
      <vt:lpstr>Green_2021ODE</vt:lpstr>
      <vt:lpstr>Gold_2021ODE</vt:lpstr>
      <vt:lpstr>Orange_2021ODE</vt:lpstr>
      <vt:lpstr>Red_2021ODE</vt:lpstr>
      <vt:lpstr>Teal_2021ODE</vt:lpstr>
      <vt:lpstr>2024-2025 October Caseload Title I-D Subpart 2</vt:lpstr>
      <vt:lpstr>Agenda</vt:lpstr>
      <vt:lpstr>Support Materials</vt:lpstr>
      <vt:lpstr>Purpose of the Data Collection</vt:lpstr>
      <vt:lpstr>Data Collection Window</vt:lpstr>
      <vt:lpstr>Changes for SY 2024-2025</vt:lpstr>
      <vt:lpstr>October Caseload To Do List</vt:lpstr>
      <vt:lpstr>Determining Eligible Facilities</vt:lpstr>
      <vt:lpstr>30-Day “Snapshot” Window</vt:lpstr>
      <vt:lpstr>Eligible Student</vt:lpstr>
      <vt:lpstr>Counting Enrollments</vt:lpstr>
      <vt:lpstr>How to count student enrollments</vt:lpstr>
      <vt:lpstr>Data Needed for Submission</vt:lpstr>
      <vt:lpstr>Every Student Must Have an SSID #’s</vt:lpstr>
      <vt:lpstr>Submitting the Data</vt:lpstr>
      <vt:lpstr>Data Submitting Options</vt:lpstr>
      <vt:lpstr>File Upload</vt:lpstr>
      <vt:lpstr>File Format Reminders</vt:lpstr>
      <vt:lpstr>Uploading the File Format Template</vt:lpstr>
      <vt:lpstr>File Upload Errors</vt:lpstr>
      <vt:lpstr>Web Submission</vt:lpstr>
      <vt:lpstr>Web Submission – Open Student’s Record</vt:lpstr>
      <vt:lpstr>Student Information Screen</vt:lpstr>
      <vt:lpstr>Web Submission – Enter Student’s Information</vt:lpstr>
      <vt:lpstr>Web Submission Errors</vt:lpstr>
      <vt:lpstr>Common Errors: District ID#</vt:lpstr>
      <vt:lpstr>Other Common Errors</vt:lpstr>
      <vt:lpstr>Production Download</vt:lpstr>
      <vt:lpstr>Submission Window</vt:lpstr>
      <vt:lpstr>25% Difference Validation</vt:lpstr>
      <vt:lpstr>Contact Information</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24-25 Title I-D October Caseload Count Powerpoint</dc:title>
  <dc:creator>WALKER Kyle * ODE</dc:creator>
  <cp:lastModifiedBy>WALKER Kyle * ODE</cp:lastModifiedBy>
  <cp:revision>38</cp:revision>
  <dcterms:created xsi:type="dcterms:W3CDTF">2022-10-20T15:35:33Z</dcterms:created>
  <dcterms:modified xsi:type="dcterms:W3CDTF">2024-10-07T22:51:52Z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0x0101004CF27EBFD0ABEE4A9FAF3DE40F72D97B</vt:lpwstr>
  </property>
  <property fmtid="{D5CDD505-2E9C-101B-9397-08002B2CF9AE}" pid="3" name="MSIP_Label_61f40bdc-19d8-4b8e-be88-e9eb9bcca8b8_Enabled">
    <vt:lpwstr>true</vt:lpwstr>
  </property>
  <property fmtid="{D5CDD505-2E9C-101B-9397-08002B2CF9AE}" pid="4" name="MSIP_Label_61f40bdc-19d8-4b8e-be88-e9eb9bcca8b8_SetDate">
    <vt:lpwstr>2023-10-16T16:00:42Z</vt:lpwstr>
  </property>
  <property fmtid="{D5CDD505-2E9C-101B-9397-08002B2CF9AE}" pid="5" name="MSIP_Label_61f40bdc-19d8-4b8e-be88-e9eb9bcca8b8_Method">
    <vt:lpwstr>Privileged</vt:lpwstr>
  </property>
  <property fmtid="{D5CDD505-2E9C-101B-9397-08002B2CF9AE}" pid="6" name="MSIP_Label_61f40bdc-19d8-4b8e-be88-e9eb9bcca8b8_Name">
    <vt:lpwstr>Level 1 - Published (Items)</vt:lpwstr>
  </property>
  <property fmtid="{D5CDD505-2E9C-101B-9397-08002B2CF9AE}" pid="7" name="MSIP_Label_61f40bdc-19d8-4b8e-be88-e9eb9bcca8b8_SiteId">
    <vt:lpwstr>b4f51418-b269-49a2-935a-fa54bf584fc8</vt:lpwstr>
  </property>
  <property fmtid="{D5CDD505-2E9C-101B-9397-08002B2CF9AE}" pid="8" name="MSIP_Label_61f40bdc-19d8-4b8e-be88-e9eb9bcca8b8_ActionId">
    <vt:lpwstr>5fb23a55-a987-4966-8f95-ea708d21d0a7</vt:lpwstr>
  </property>
  <property fmtid="{D5CDD505-2E9C-101B-9397-08002B2CF9AE}" pid="9" name="MSIP_Label_61f40bdc-19d8-4b8e-be88-e9eb9bcca8b8_ContentBits">
    <vt:lpwstr>0</vt:lpwstr>
  </property>
</Properties>
</file>