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4"/>
    <p:sldMasterId id="2147483815" r:id="rId5"/>
    <p:sldMasterId id="2147483803" r:id="rId6"/>
    <p:sldMasterId id="2147483791" r:id="rId7"/>
    <p:sldMasterId id="2147483779" r:id="rId8"/>
    <p:sldMasterId id="2147483767" r:id="rId9"/>
  </p:sldMasterIdLst>
  <p:notesMasterIdLst>
    <p:notesMasterId r:id="rId62"/>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 id="276" r:id="rId30"/>
    <p:sldId id="308" r:id="rId31"/>
    <p:sldId id="277" r:id="rId32"/>
    <p:sldId id="278" r:id="rId33"/>
    <p:sldId id="279" r:id="rId34"/>
    <p:sldId id="280" r:id="rId35"/>
    <p:sldId id="281" r:id="rId36"/>
    <p:sldId id="282" r:id="rId37"/>
    <p:sldId id="283" r:id="rId38"/>
    <p:sldId id="284" r:id="rId39"/>
    <p:sldId id="285" r:id="rId40"/>
    <p:sldId id="286" r:id="rId41"/>
    <p:sldId id="288" r:id="rId42"/>
    <p:sldId id="289" r:id="rId43"/>
    <p:sldId id="290" r:id="rId44"/>
    <p:sldId id="291" r:id="rId45"/>
    <p:sldId id="292" r:id="rId46"/>
    <p:sldId id="294" r:id="rId47"/>
    <p:sldId id="293" r:id="rId48"/>
    <p:sldId id="295" r:id="rId49"/>
    <p:sldId id="304" r:id="rId50"/>
    <p:sldId id="305" r:id="rId51"/>
    <p:sldId id="296" r:id="rId52"/>
    <p:sldId id="297" r:id="rId53"/>
    <p:sldId id="298" r:id="rId54"/>
    <p:sldId id="299" r:id="rId55"/>
    <p:sldId id="300" r:id="rId56"/>
    <p:sldId id="301" r:id="rId57"/>
    <p:sldId id="302" r:id="rId58"/>
    <p:sldId id="303" r:id="rId59"/>
    <p:sldId id="306" r:id="rId60"/>
    <p:sldId id="307" r:id="rId6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4F8"/>
    <a:srgbClr val="FCEDE1"/>
    <a:srgbClr val="FAF5E3"/>
    <a:srgbClr val="F0F4E6"/>
    <a:srgbClr val="E7F5F3"/>
    <a:srgbClr val="20552D"/>
    <a:srgbClr val="AC471A"/>
    <a:srgbClr val="5D0541"/>
    <a:srgbClr val="926700"/>
    <a:srgbClr val="754C29"/>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0" autoAdjust="0"/>
    <p:restoredTop sz="72186" autoAdjust="0"/>
  </p:normalViewPr>
  <p:slideViewPr>
    <p:cSldViewPr snapToGrid="0">
      <p:cViewPr varScale="1">
        <p:scale>
          <a:sx n="81" d="100"/>
          <a:sy n="81" d="100"/>
        </p:scale>
        <p:origin x="156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slide" Target="slides/slide38.xml"/><Relationship Id="rId50" Type="http://schemas.openxmlformats.org/officeDocument/2006/relationships/slide" Target="slides/slide41.xml"/><Relationship Id="rId55" Type="http://schemas.openxmlformats.org/officeDocument/2006/relationships/slide" Target="slides/slide46.xml"/><Relationship Id="rId63" Type="http://schemas.openxmlformats.org/officeDocument/2006/relationships/presProps" Target="presProp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slide" Target="slides/slide32.xml"/><Relationship Id="rId54" Type="http://schemas.openxmlformats.org/officeDocument/2006/relationships/slide" Target="slides/slide45.xml"/><Relationship Id="rId62"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slide" Target="slides/slide44.xml"/><Relationship Id="rId58" Type="http://schemas.openxmlformats.org/officeDocument/2006/relationships/slide" Target="slides/slide49.xml"/><Relationship Id="rId66"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slide" Target="slides/slide48.xml"/><Relationship Id="rId61" Type="http://schemas.openxmlformats.org/officeDocument/2006/relationships/slide" Target="slides/slide52.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60" Type="http://schemas.openxmlformats.org/officeDocument/2006/relationships/slide" Target="slides/slide51.xml"/><Relationship Id="rId65"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56" Type="http://schemas.openxmlformats.org/officeDocument/2006/relationships/slide" Target="slides/slide47.xml"/><Relationship Id="rId64" Type="http://schemas.openxmlformats.org/officeDocument/2006/relationships/viewProps" Target="viewProps.xml"/><Relationship Id="rId8" Type="http://schemas.openxmlformats.org/officeDocument/2006/relationships/slideMaster" Target="slideMasters/slideMaster5.xml"/><Relationship Id="rId51" Type="http://schemas.openxmlformats.org/officeDocument/2006/relationships/slide" Target="slides/slide42.xml"/><Relationship Id="rId3" Type="http://schemas.openxmlformats.org/officeDocument/2006/relationships/customXml" Target="../customXml/item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59" Type="http://schemas.openxmlformats.org/officeDocument/2006/relationships/slide" Target="slides/slide5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63DED8-CA54-42CE-AED5-48AF1E60C0FC}" type="datetimeFigureOut">
              <a:rPr lang="en-US" smtClean="0"/>
              <a:t>8/16/2023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042C83-F474-4689-992F-134064305DAD}" type="slidenum">
              <a:rPr lang="en-US" smtClean="0"/>
              <a:t>‹#›</a:t>
            </a:fld>
            <a:endParaRPr lang="en-US"/>
          </a:p>
        </p:txBody>
      </p:sp>
    </p:spTree>
    <p:extLst>
      <p:ext uri="{BB962C8B-B14F-4D97-AF65-F5344CB8AC3E}">
        <p14:creationId xmlns:p14="http://schemas.microsoft.com/office/powerpoint/2010/main" val="3565859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baseline="0" dirty="0" smtClean="0"/>
              <a:t>T</a:t>
            </a:r>
            <a:r>
              <a:rPr lang="en-US" altLang="en-US" dirty="0" smtClean="0"/>
              <a:t>hank you for joining this webinar.</a:t>
            </a:r>
            <a:r>
              <a:rPr lang="en-US" altLang="en-US" baseline="0" dirty="0" smtClean="0"/>
              <a:t>  Today’s we will be looking at the </a:t>
            </a:r>
            <a:r>
              <a:rPr lang="en-US" altLang="en-US" dirty="0" smtClean="0"/>
              <a:t>2022-2023 </a:t>
            </a:r>
            <a:r>
              <a:rPr lang="en-US" altLang="en-US" dirty="0" smtClean="0"/>
              <a:t>Consolidated District Performance Report Data Collections for Title I-D,</a:t>
            </a:r>
            <a:r>
              <a:rPr lang="en-US" altLang="en-US" baseline="0" dirty="0" smtClean="0"/>
              <a:t> which </a:t>
            </a:r>
            <a:r>
              <a:rPr lang="en-US" altLang="en-US" dirty="0" smtClean="0"/>
              <a:t>are the Academic Outcomes and the Programs and Facilities</a:t>
            </a:r>
            <a:r>
              <a:rPr lang="en-US" altLang="en-US" baseline="0" dirty="0" smtClean="0"/>
              <a:t> data collections</a:t>
            </a:r>
            <a:r>
              <a:rPr lang="en-US" altLang="en-US" baseline="0" dirty="0" smtClean="0"/>
              <a:t>. These collections will be reporting on student count data from the previous school year, 2022-2023.</a:t>
            </a:r>
            <a:endParaRPr lang="en-US" altLang="en-US" dirty="0" smtClean="0"/>
          </a:p>
          <a:p>
            <a:pPr eaLnBrk="1" hangingPunct="1">
              <a:spcBef>
                <a:spcPct val="0"/>
              </a:spcBef>
            </a:pPr>
            <a:endParaRPr lang="en-US" altLang="en-US" dirty="0" smtClean="0"/>
          </a:p>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baseline="0" dirty="0" smtClean="0"/>
              <a:t>I am Kyle Walker, a Program Analyst on the Federal Systems Team in the Office of Teaching Learning and Assessment.</a:t>
            </a:r>
          </a:p>
          <a:p>
            <a:pPr eaLnBrk="1" hangingPunct="1">
              <a:spcBef>
                <a:spcPct val="0"/>
              </a:spcBef>
            </a:pPr>
            <a:endParaRPr lang="en-US" altLang="en-US" dirty="0" smtClean="0"/>
          </a:p>
          <a:p>
            <a:pPr eaLnBrk="1" hangingPunct="1">
              <a:spcBef>
                <a:spcPct val="0"/>
              </a:spcBef>
            </a:pPr>
            <a:r>
              <a:rPr lang="en-US" altLang="en-US" dirty="0" smtClean="0"/>
              <a:t>Today’s goal is to provide you with the support and guidance you need in order to make these</a:t>
            </a:r>
            <a:r>
              <a:rPr lang="en-US" altLang="en-US" baseline="0" dirty="0" smtClean="0"/>
              <a:t> two</a:t>
            </a:r>
            <a:r>
              <a:rPr lang="en-US" altLang="en-US" dirty="0" smtClean="0"/>
              <a:t> data collection go as smoothly and efficiently as possible.</a:t>
            </a:r>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1</a:t>
            </a:fld>
            <a:endParaRPr lang="en-US"/>
          </a:p>
        </p:txBody>
      </p:sp>
    </p:spTree>
    <p:extLst>
      <p:ext uri="{BB962C8B-B14F-4D97-AF65-F5344CB8AC3E}">
        <p14:creationId xmlns:p14="http://schemas.microsoft.com/office/powerpoint/2010/main" val="35388891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Communication between the school district and the Title I-D facilities can be a challenge for some school districts, please be sure to begin this process</a:t>
            </a:r>
            <a:r>
              <a:rPr lang="en-US" altLang="en-US" baseline="0" dirty="0" smtClean="0"/>
              <a:t> early.</a:t>
            </a:r>
            <a:endParaRPr lang="en-US" altLang="en-US" dirty="0" smtClean="0"/>
          </a:p>
        </p:txBody>
      </p:sp>
      <p:sp>
        <p:nvSpPr>
          <p:cNvPr id="4" name="Slide Number Placeholder 3"/>
          <p:cNvSpPr>
            <a:spLocks noGrp="1"/>
          </p:cNvSpPr>
          <p:nvPr>
            <p:ph type="sldNum" sz="quarter" idx="10"/>
          </p:nvPr>
        </p:nvSpPr>
        <p:spPr/>
        <p:txBody>
          <a:bodyPr/>
          <a:lstStyle/>
          <a:p>
            <a:fld id="{42042C83-F474-4689-992F-134064305DAD}" type="slidenum">
              <a:rPr lang="en-US" smtClean="0"/>
              <a:t>14</a:t>
            </a:fld>
            <a:endParaRPr lang="en-US"/>
          </a:p>
        </p:txBody>
      </p:sp>
    </p:spTree>
    <p:extLst>
      <p:ext uri="{BB962C8B-B14F-4D97-AF65-F5344CB8AC3E}">
        <p14:creationId xmlns:p14="http://schemas.microsoft.com/office/powerpoint/2010/main" val="16045510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ODE Title I-D Validations Sheet used to</a:t>
            </a:r>
            <a:r>
              <a:rPr lang="en-US" baseline="0" dirty="0" smtClean="0"/>
              <a:t> be locked so the conditional formatting that creates the Title I-D Validations and the formulas would hopefully not be deleted. We received requests from school district’s who wanted to control the colors etc. so it is now unlocked. </a:t>
            </a:r>
          </a:p>
          <a:p>
            <a:endParaRPr lang="en-US" baseline="0" dirty="0" smtClean="0"/>
          </a:p>
          <a:p>
            <a:r>
              <a:rPr lang="en-US" baseline="0" dirty="0" smtClean="0"/>
              <a:t>Districts will need to be careful not to:</a:t>
            </a:r>
          </a:p>
          <a:p>
            <a:r>
              <a:rPr lang="en-US" baseline="0" dirty="0" smtClean="0"/>
              <a:t>delete the conditional formatting</a:t>
            </a:r>
          </a:p>
          <a:p>
            <a:r>
              <a:rPr lang="en-US" baseline="0" dirty="0" smtClean="0"/>
              <a:t>or formulas. </a:t>
            </a:r>
          </a:p>
          <a:p>
            <a:endParaRPr lang="en-US" baseline="0" dirty="0" smtClean="0"/>
          </a:p>
          <a:p>
            <a:r>
              <a:rPr lang="en-US" baseline="0" dirty="0" smtClean="0"/>
              <a:t>However, if something wrong does happen, you can always download a fresh new worksheet from the website.</a:t>
            </a:r>
          </a:p>
          <a:p>
            <a:endParaRPr lang="en-US" baseline="0" dirty="0" smtClean="0"/>
          </a:p>
          <a:p>
            <a:r>
              <a:rPr lang="en-US" baseline="0" dirty="0" smtClean="0"/>
              <a:t>(open Title I-D Validations Worksheet and read Instructions Tab)</a:t>
            </a:r>
            <a:endParaRPr lang="en-US" dirty="0" smtClean="0"/>
          </a:p>
        </p:txBody>
      </p:sp>
      <p:sp>
        <p:nvSpPr>
          <p:cNvPr id="4" name="Slide Number Placeholder 3"/>
          <p:cNvSpPr>
            <a:spLocks noGrp="1"/>
          </p:cNvSpPr>
          <p:nvPr>
            <p:ph type="sldNum" sz="quarter" idx="10"/>
          </p:nvPr>
        </p:nvSpPr>
        <p:spPr/>
        <p:txBody>
          <a:bodyPr/>
          <a:lstStyle/>
          <a:p>
            <a:fld id="{42042C83-F474-4689-992F-134064305DAD}" type="slidenum">
              <a:rPr lang="en-US" smtClean="0"/>
              <a:t>16</a:t>
            </a:fld>
            <a:endParaRPr lang="en-US"/>
          </a:p>
        </p:txBody>
      </p:sp>
    </p:spTree>
    <p:extLst>
      <p:ext uri="{BB962C8B-B14F-4D97-AF65-F5344CB8AC3E}">
        <p14:creationId xmlns:p14="http://schemas.microsoft.com/office/powerpoint/2010/main" val="2066710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As we</a:t>
            </a:r>
            <a:r>
              <a:rPr lang="en-US" baseline="0" dirty="0" smtClean="0"/>
              <a:t> go through these slides you will see “Validation” notations, these explain the Title I-D Validations that are in the CDPR Title I-D Validations Worksheet.  We will go back and forth between the </a:t>
            </a:r>
            <a:r>
              <a:rPr lang="en-US" baseline="0" dirty="0" err="1" smtClean="0"/>
              <a:t>powerpoint</a:t>
            </a:r>
            <a:r>
              <a:rPr lang="en-US" baseline="0" dirty="0" smtClean="0"/>
              <a:t> and the worksheet for these next few slides.</a:t>
            </a:r>
          </a:p>
        </p:txBody>
      </p:sp>
      <p:sp>
        <p:nvSpPr>
          <p:cNvPr id="4" name="Slide Number Placeholder 3"/>
          <p:cNvSpPr>
            <a:spLocks noGrp="1"/>
          </p:cNvSpPr>
          <p:nvPr>
            <p:ph type="sldNum" sz="quarter" idx="10"/>
          </p:nvPr>
        </p:nvSpPr>
        <p:spPr/>
        <p:txBody>
          <a:bodyPr/>
          <a:lstStyle/>
          <a:p>
            <a:fld id="{42042C83-F474-4689-992F-134064305DAD}" type="slidenum">
              <a:rPr lang="en-US" smtClean="0"/>
              <a:t>17</a:t>
            </a:fld>
            <a:endParaRPr lang="en-US"/>
          </a:p>
        </p:txBody>
      </p:sp>
    </p:spTree>
    <p:extLst>
      <p:ext uri="{BB962C8B-B14F-4D97-AF65-F5344CB8AC3E}">
        <p14:creationId xmlns:p14="http://schemas.microsoft.com/office/powerpoint/2010/main" val="3317057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Now we start on the data…</a:t>
            </a:r>
          </a:p>
          <a:p>
            <a:endParaRPr lang="en-US" altLang="en-US" dirty="0" smtClean="0"/>
          </a:p>
          <a:p>
            <a:r>
              <a:rPr lang="en-US" altLang="en-US" dirty="0" smtClean="0"/>
              <a:t>For items 1-16 there are 8 questions, each asked twice, once for the time that the students were in the program, and second, within 90 days of exiting the program.</a:t>
            </a:r>
          </a:p>
          <a:p>
            <a:r>
              <a:rPr lang="en-US" altLang="en-US" dirty="0" smtClean="0"/>
              <a:t>(read slide emphasizing the two timeframes)</a:t>
            </a:r>
          </a:p>
          <a:p>
            <a:endParaRPr lang="en-US" altLang="en-US"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Again,</a:t>
            </a:r>
            <a:r>
              <a:rPr lang="en-US" altLang="en-US" baseline="0" dirty="0" smtClean="0"/>
              <a:t> these are students who were </a:t>
            </a:r>
            <a:r>
              <a:rPr lang="en-US" altLang="en-US" u="sng" baseline="0" dirty="0" smtClean="0"/>
              <a:t>served</a:t>
            </a:r>
            <a:r>
              <a:rPr lang="en-US" altLang="en-US" u="none" baseline="0" dirty="0" smtClean="0"/>
              <a:t> using Title I-D funds.  </a:t>
            </a:r>
            <a:endParaRPr lang="en-US" altLang="en-US" dirty="0" smtClean="0"/>
          </a:p>
          <a:p>
            <a:endParaRPr lang="en-US" altLang="en-US" dirty="0" smtClean="0"/>
          </a:p>
          <a:p>
            <a:r>
              <a:rPr lang="en-US" altLang="en-US" dirty="0" smtClean="0"/>
              <a:t>A caveat to note here, is that a student might be counted in both categories, in the program, and within 90 days of exiting the program.</a:t>
            </a:r>
          </a:p>
          <a:p>
            <a:endParaRPr lang="en-US" altLang="en-US" dirty="0" smtClean="0"/>
          </a:p>
          <a:p>
            <a:r>
              <a:rPr lang="en-US" altLang="en-US" dirty="0" smtClean="0"/>
              <a:t>For example, if a student earned high school credits while in the program, and then went on to earn high school credits within 90 days of exiting the program, the student would be counted for both.</a:t>
            </a:r>
          </a:p>
          <a:p>
            <a:endParaRPr lang="en-US" altLang="en-US" dirty="0" smtClean="0"/>
          </a:p>
          <a:p>
            <a:r>
              <a:rPr lang="en-US" altLang="en-US" dirty="0" smtClean="0"/>
              <a:t>(Title I-D Validations Worksheet: Show the</a:t>
            </a:r>
            <a:r>
              <a:rPr lang="en-US" altLang="en-US" baseline="0" dirty="0" smtClean="0"/>
              <a:t> screen to enter these items, NOT the error yet)</a:t>
            </a:r>
            <a:endParaRPr lang="en-US" altLang="en-US" dirty="0" smtClean="0"/>
          </a:p>
        </p:txBody>
      </p:sp>
      <p:sp>
        <p:nvSpPr>
          <p:cNvPr id="4" name="Slide Number Placeholder 3"/>
          <p:cNvSpPr>
            <a:spLocks noGrp="1"/>
          </p:cNvSpPr>
          <p:nvPr>
            <p:ph type="sldNum" sz="quarter" idx="10"/>
          </p:nvPr>
        </p:nvSpPr>
        <p:spPr/>
        <p:txBody>
          <a:bodyPr/>
          <a:lstStyle/>
          <a:p>
            <a:fld id="{42042C83-F474-4689-992F-134064305DAD}" type="slidenum">
              <a:rPr lang="en-US" smtClean="0"/>
              <a:t>19</a:t>
            </a:fld>
            <a:endParaRPr lang="en-US"/>
          </a:p>
        </p:txBody>
      </p:sp>
    </p:spTree>
    <p:extLst>
      <p:ext uri="{BB962C8B-B14F-4D97-AF65-F5344CB8AC3E}">
        <p14:creationId xmlns:p14="http://schemas.microsoft.com/office/powerpoint/2010/main" val="25342659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Now, tracking students within 90 days of exiting the program may be problematic. There’s a way to note that.</a:t>
            </a:r>
          </a:p>
          <a:p>
            <a:endParaRPr lang="en-US" altLang="en-US" dirty="0" smtClean="0"/>
          </a:p>
          <a:p>
            <a:r>
              <a:rPr lang="en-US" altLang="en-US" dirty="0" smtClean="0"/>
              <a:t>(Read slide emphasizing that if this is the case, the zeros </a:t>
            </a:r>
            <a:r>
              <a:rPr lang="en-US" altLang="en-US" b="1" i="1" dirty="0" smtClean="0"/>
              <a:t>must be manually entered</a:t>
            </a:r>
            <a:r>
              <a:rPr lang="en-US" altLang="en-US" dirty="0" smtClean="0"/>
              <a:t> and item 31 must be marked NO).</a:t>
            </a:r>
          </a:p>
          <a:p>
            <a:endParaRPr lang="en-US" altLang="en-US" dirty="0" smtClean="0"/>
          </a:p>
          <a:p>
            <a:r>
              <a:rPr lang="en-US" altLang="en-US" dirty="0" smtClean="0"/>
              <a:t>(Title I-D Validations Worksheet: Demonstrate error for #31)</a:t>
            </a:r>
          </a:p>
          <a:p>
            <a:endParaRPr lang="en-US" altLang="en-US" dirty="0" smtClean="0"/>
          </a:p>
          <a:p>
            <a:r>
              <a:rPr lang="en-US" altLang="en-US" dirty="0" smtClean="0"/>
              <a:t>This is</a:t>
            </a:r>
            <a:r>
              <a:rPr lang="en-US" altLang="en-US" baseline="0" dirty="0" smtClean="0"/>
              <a:t> something we struggle with nationwide, so we are hoping in the future to be able to have data in these categories.  This will help inform us on how to best reach these students for the long term.</a:t>
            </a:r>
            <a:endParaRPr lang="en-US" altLang="en-US" dirty="0" smtClean="0"/>
          </a:p>
        </p:txBody>
      </p:sp>
      <p:sp>
        <p:nvSpPr>
          <p:cNvPr id="4" name="Slide Number Placeholder 3"/>
          <p:cNvSpPr>
            <a:spLocks noGrp="1"/>
          </p:cNvSpPr>
          <p:nvPr>
            <p:ph type="sldNum" sz="quarter" idx="10"/>
          </p:nvPr>
        </p:nvSpPr>
        <p:spPr/>
        <p:txBody>
          <a:bodyPr/>
          <a:lstStyle/>
          <a:p>
            <a:fld id="{42042C83-F474-4689-992F-134064305DAD}" type="slidenum">
              <a:rPr lang="en-US" smtClean="0"/>
              <a:t>20</a:t>
            </a:fld>
            <a:endParaRPr lang="en-US"/>
          </a:p>
        </p:txBody>
      </p:sp>
    </p:spTree>
    <p:extLst>
      <p:ext uri="{BB962C8B-B14F-4D97-AF65-F5344CB8AC3E}">
        <p14:creationId xmlns:p14="http://schemas.microsoft.com/office/powerpoint/2010/main" val="28894372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Let’s have a look at items 17-23 for Reading Performance.</a:t>
            </a:r>
          </a:p>
          <a:p>
            <a:endParaRPr lang="en-US" altLang="en-US" dirty="0" smtClean="0"/>
          </a:p>
          <a:p>
            <a:r>
              <a:rPr lang="en-US" altLang="en-US" baseline="0" dirty="0" smtClean="0"/>
              <a:t>(Validation Worksheet: Demonstrate the below grade for PRE test element, and the summing of the other elements)</a:t>
            </a:r>
            <a:endParaRPr lang="en-US" altLang="en-US" dirty="0" smtClean="0"/>
          </a:p>
        </p:txBody>
      </p:sp>
      <p:sp>
        <p:nvSpPr>
          <p:cNvPr id="4" name="Slide Number Placeholder 3"/>
          <p:cNvSpPr>
            <a:spLocks noGrp="1"/>
          </p:cNvSpPr>
          <p:nvPr>
            <p:ph type="sldNum" sz="quarter" idx="10"/>
          </p:nvPr>
        </p:nvSpPr>
        <p:spPr/>
        <p:txBody>
          <a:bodyPr/>
          <a:lstStyle/>
          <a:p>
            <a:fld id="{42042C83-F474-4689-992F-134064305DAD}" type="slidenum">
              <a:rPr lang="en-US" smtClean="0"/>
              <a:t>23</a:t>
            </a:fld>
            <a:endParaRPr lang="en-US"/>
          </a:p>
        </p:txBody>
      </p:sp>
    </p:spTree>
    <p:extLst>
      <p:ext uri="{BB962C8B-B14F-4D97-AF65-F5344CB8AC3E}">
        <p14:creationId xmlns:p14="http://schemas.microsoft.com/office/powerpoint/2010/main" val="22085194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Now we get to Items 24-30 which refer to Math Performance.  This is the</a:t>
            </a:r>
            <a:r>
              <a:rPr lang="en-US" altLang="en-US" baseline="0" dirty="0" smtClean="0"/>
              <a:t> same process as described for the reading metrics.</a:t>
            </a:r>
            <a:endParaRPr lang="en-US" altLang="en-US" dirty="0" smtClean="0"/>
          </a:p>
        </p:txBody>
      </p:sp>
      <p:sp>
        <p:nvSpPr>
          <p:cNvPr id="4" name="Slide Number Placeholder 3"/>
          <p:cNvSpPr>
            <a:spLocks noGrp="1"/>
          </p:cNvSpPr>
          <p:nvPr>
            <p:ph type="sldNum" sz="quarter" idx="10"/>
          </p:nvPr>
        </p:nvSpPr>
        <p:spPr/>
        <p:txBody>
          <a:bodyPr/>
          <a:lstStyle/>
          <a:p>
            <a:fld id="{42042C83-F474-4689-992F-134064305DAD}" type="slidenum">
              <a:rPr lang="en-US" smtClean="0"/>
              <a:t>24</a:t>
            </a:fld>
            <a:endParaRPr lang="en-US"/>
          </a:p>
        </p:txBody>
      </p:sp>
    </p:spTree>
    <p:extLst>
      <p:ext uri="{BB962C8B-B14F-4D97-AF65-F5344CB8AC3E}">
        <p14:creationId xmlns:p14="http://schemas.microsoft.com/office/powerpoint/2010/main" val="20396378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0" dirty="0" smtClean="0"/>
              <a:t>Define</a:t>
            </a:r>
            <a:r>
              <a:rPr lang="en-US" altLang="en-US" b="0" baseline="0" dirty="0" smtClean="0"/>
              <a:t> “transitional services”  think outside the box.  You are likely servicing these students, but may not be counting them.  For example: transition process to school?  Career counseling?  School counseling?  Credit Recovery?</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0"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0" baseline="0" dirty="0" smtClean="0"/>
              <a:t>For more information please feel free to contact Jen Engberg</a:t>
            </a:r>
            <a:endParaRPr lang="en-US" dirty="0" smtClean="0"/>
          </a:p>
        </p:txBody>
      </p:sp>
      <p:sp>
        <p:nvSpPr>
          <p:cNvPr id="4" name="Slide Number Placeholder 3"/>
          <p:cNvSpPr>
            <a:spLocks noGrp="1"/>
          </p:cNvSpPr>
          <p:nvPr>
            <p:ph type="sldNum" sz="quarter" idx="10"/>
          </p:nvPr>
        </p:nvSpPr>
        <p:spPr/>
        <p:txBody>
          <a:bodyPr/>
          <a:lstStyle/>
          <a:p>
            <a:fld id="{42042C83-F474-4689-992F-134064305DAD}" type="slidenum">
              <a:rPr lang="en-US" smtClean="0"/>
              <a:t>25</a:t>
            </a:fld>
            <a:endParaRPr lang="en-US"/>
          </a:p>
        </p:txBody>
      </p:sp>
    </p:spTree>
    <p:extLst>
      <p:ext uri="{BB962C8B-B14F-4D97-AF65-F5344CB8AC3E}">
        <p14:creationId xmlns:p14="http://schemas.microsoft.com/office/powerpoint/2010/main" val="3514859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(Title I-D Validations Worksheet: demonstrate facility types between the collections errors)</a:t>
            </a:r>
          </a:p>
          <a:p>
            <a:endParaRPr lang="en-US" dirty="0" smtClean="0"/>
          </a:p>
          <a:p>
            <a:r>
              <a:rPr lang="en-US" dirty="0" smtClean="0"/>
              <a:t>Yes</a:t>
            </a:r>
            <a:r>
              <a:rPr lang="en-US" baseline="0" dirty="0" smtClean="0"/>
              <a:t> and No needs to be the same as for the Academic Outcomes data collection.</a:t>
            </a:r>
            <a:endParaRPr lang="en-US" dirty="0" smtClean="0"/>
          </a:p>
        </p:txBody>
      </p:sp>
      <p:sp>
        <p:nvSpPr>
          <p:cNvPr id="4" name="Slide Number Placeholder 3"/>
          <p:cNvSpPr>
            <a:spLocks noGrp="1"/>
          </p:cNvSpPr>
          <p:nvPr>
            <p:ph type="sldNum" sz="quarter" idx="10"/>
          </p:nvPr>
        </p:nvSpPr>
        <p:spPr/>
        <p:txBody>
          <a:bodyPr/>
          <a:lstStyle/>
          <a:p>
            <a:fld id="{42042C83-F474-4689-992F-134064305DAD}" type="slidenum">
              <a:rPr lang="en-US" smtClean="0"/>
              <a:t>28</a:t>
            </a:fld>
            <a:endParaRPr lang="en-US"/>
          </a:p>
        </p:txBody>
      </p:sp>
    </p:spTree>
    <p:extLst>
      <p:ext uri="{BB962C8B-B14F-4D97-AF65-F5344CB8AC3E}">
        <p14:creationId xmlns:p14="http://schemas.microsoft.com/office/powerpoint/2010/main" val="36237889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The first item is about the </a:t>
            </a:r>
            <a:r>
              <a:rPr lang="en-US" altLang="en-US" b="1" dirty="0" smtClean="0"/>
              <a:t>number</a:t>
            </a:r>
            <a:r>
              <a:rPr lang="en-US" altLang="en-US" dirty="0" smtClean="0"/>
              <a:t> of Title I-D </a:t>
            </a:r>
            <a:r>
              <a:rPr lang="en-US" altLang="en-US" b="1" dirty="0" smtClean="0"/>
              <a:t>programs.</a:t>
            </a:r>
          </a:p>
          <a:p>
            <a:r>
              <a:rPr lang="en-US" altLang="en-US" dirty="0" smtClean="0"/>
              <a:t>(Read slide emphasizing </a:t>
            </a:r>
            <a:r>
              <a:rPr lang="en-US" altLang="en-US" b="1" dirty="0" smtClean="0"/>
              <a:t>number of programs</a:t>
            </a:r>
            <a:r>
              <a:rPr lang="en-US" altLang="en-US" dirty="0" smtClean="0"/>
              <a:t>, NOT number of students).</a:t>
            </a:r>
          </a:p>
          <a:p>
            <a:endParaRPr lang="en-US" altLang="en-US" dirty="0" smtClean="0"/>
          </a:p>
          <a:p>
            <a:r>
              <a:rPr lang="en-US" altLang="en-US" dirty="0" smtClean="0"/>
              <a:t>(Validations Worksheet: demonstrate Program count in BLACK)</a:t>
            </a:r>
          </a:p>
        </p:txBody>
      </p:sp>
      <p:sp>
        <p:nvSpPr>
          <p:cNvPr id="4" name="Slide Number Placeholder 3"/>
          <p:cNvSpPr>
            <a:spLocks noGrp="1"/>
          </p:cNvSpPr>
          <p:nvPr>
            <p:ph type="sldNum" sz="quarter" idx="10"/>
          </p:nvPr>
        </p:nvSpPr>
        <p:spPr/>
        <p:txBody>
          <a:bodyPr/>
          <a:lstStyle/>
          <a:p>
            <a:fld id="{42042C83-F474-4689-992F-134064305DAD}" type="slidenum">
              <a:rPr lang="en-US" smtClean="0"/>
              <a:t>29</a:t>
            </a:fld>
            <a:endParaRPr lang="en-US"/>
          </a:p>
        </p:txBody>
      </p:sp>
    </p:spTree>
    <p:extLst>
      <p:ext uri="{BB962C8B-B14F-4D97-AF65-F5344CB8AC3E}">
        <p14:creationId xmlns:p14="http://schemas.microsoft.com/office/powerpoint/2010/main" val="485857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t>Here is our agenda for today:</a:t>
            </a:r>
          </a:p>
          <a:p>
            <a:pPr eaLnBrk="1" hangingPunct="1">
              <a:spcBef>
                <a:spcPct val="0"/>
              </a:spcBef>
            </a:pPr>
            <a:endParaRPr lang="en-US" altLang="en-US" dirty="0" smtClean="0"/>
          </a:p>
          <a:p>
            <a:pPr eaLnBrk="1" hangingPunct="1">
              <a:spcBef>
                <a:spcPct val="0"/>
              </a:spcBef>
            </a:pPr>
            <a:r>
              <a:rPr lang="en-US" altLang="en-US" dirty="0" smtClean="0"/>
              <a:t>We’ll look at the </a:t>
            </a:r>
          </a:p>
          <a:p>
            <a:pPr marL="171450" indent="-171450" eaLnBrk="1" hangingPunct="1">
              <a:spcBef>
                <a:spcPct val="0"/>
              </a:spcBef>
              <a:buFont typeface="Arial" panose="020B0604020202020204" pitchFamily="34" charset="0"/>
              <a:buChar char="•"/>
            </a:pPr>
            <a:r>
              <a:rPr lang="en-US" altLang="en-US" dirty="0" smtClean="0"/>
              <a:t>Data collection window</a:t>
            </a:r>
          </a:p>
          <a:p>
            <a:pPr marL="171450" indent="-171450" eaLnBrk="1" hangingPunct="1">
              <a:spcBef>
                <a:spcPct val="0"/>
              </a:spcBef>
              <a:buFont typeface="Arial" panose="020B0604020202020204" pitchFamily="34" charset="0"/>
              <a:buChar char="•"/>
            </a:pPr>
            <a:r>
              <a:rPr lang="en-US" altLang="en-US" dirty="0" smtClean="0"/>
              <a:t>The resource materials available to you</a:t>
            </a:r>
          </a:p>
          <a:p>
            <a:pPr marL="171450" indent="-171450" eaLnBrk="1" hangingPunct="1">
              <a:spcBef>
                <a:spcPct val="0"/>
              </a:spcBef>
              <a:buFont typeface="Arial" panose="020B0604020202020204" pitchFamily="34" charset="0"/>
              <a:buChar char="•"/>
            </a:pPr>
            <a:r>
              <a:rPr lang="en-US" altLang="en-US" dirty="0" smtClean="0"/>
              <a:t>Give tips on data preparation</a:t>
            </a:r>
          </a:p>
          <a:p>
            <a:pPr marL="171450" indent="-171450" eaLnBrk="1" hangingPunct="1">
              <a:spcBef>
                <a:spcPct val="0"/>
              </a:spcBef>
              <a:buFont typeface="Arial" panose="020B0604020202020204" pitchFamily="34" charset="0"/>
              <a:buChar char="•"/>
            </a:pPr>
            <a:r>
              <a:rPr lang="en-US" altLang="en-US" dirty="0" smtClean="0"/>
              <a:t>Show</a:t>
            </a:r>
            <a:r>
              <a:rPr lang="en-US" altLang="en-US" baseline="0" dirty="0" smtClean="0"/>
              <a:t> you step by step how to use the Title I-D Validations Worksheet</a:t>
            </a:r>
          </a:p>
          <a:p>
            <a:pPr marL="171450" indent="-171450" eaLnBrk="1" hangingPunct="1">
              <a:spcBef>
                <a:spcPct val="0"/>
              </a:spcBef>
              <a:buFont typeface="Arial" panose="020B0604020202020204" pitchFamily="34" charset="0"/>
              <a:buChar char="•"/>
            </a:pPr>
            <a:r>
              <a:rPr lang="en-US" altLang="en-US" baseline="0" dirty="0" smtClean="0"/>
              <a:t>Show you steps on how to submit the data in the Consolidated Collections application</a:t>
            </a:r>
          </a:p>
          <a:p>
            <a:pPr marL="171450" indent="-171450" eaLnBrk="1" hangingPunct="1">
              <a:spcBef>
                <a:spcPct val="0"/>
              </a:spcBef>
              <a:buFont typeface="Arial" panose="020B0604020202020204" pitchFamily="34" charset="0"/>
              <a:buChar char="•"/>
            </a:pPr>
            <a:r>
              <a:rPr lang="en-US" altLang="en-US" dirty="0" smtClean="0"/>
              <a:t>Then</a:t>
            </a:r>
            <a:r>
              <a:rPr lang="en-US" altLang="en-US" baseline="0" dirty="0" smtClean="0"/>
              <a:t> give you a chance to ask any questions that have not been answered yet.</a:t>
            </a:r>
          </a:p>
          <a:p>
            <a:pPr marL="171450" indent="-171450" eaLnBrk="1" hangingPunct="1">
              <a:spcBef>
                <a:spcPct val="0"/>
              </a:spcBef>
              <a:buFont typeface="Arial" panose="020B0604020202020204" pitchFamily="34" charset="0"/>
              <a:buChar char="•"/>
            </a:pPr>
            <a:endParaRPr lang="en-US" altLang="en-US" baseline="0" dirty="0" smtClean="0"/>
          </a:p>
          <a:p>
            <a:pPr marL="0" indent="0" eaLnBrk="1" hangingPunct="1">
              <a:spcBef>
                <a:spcPct val="0"/>
              </a:spcBef>
              <a:buFont typeface="Arial" panose="020B0604020202020204" pitchFamily="34" charset="0"/>
              <a:buNone/>
            </a:pPr>
            <a:r>
              <a:rPr lang="en-US" altLang="en-US" baseline="0" dirty="0" smtClean="0"/>
              <a:t>There are no data element changes for this year.</a:t>
            </a:r>
            <a:endParaRPr lang="en-US" altLang="en-US" dirty="0" smtClean="0"/>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2</a:t>
            </a:fld>
            <a:endParaRPr lang="en-US"/>
          </a:p>
        </p:txBody>
      </p:sp>
    </p:spTree>
    <p:extLst>
      <p:ext uri="{BB962C8B-B14F-4D97-AF65-F5344CB8AC3E}">
        <p14:creationId xmlns:p14="http://schemas.microsoft.com/office/powerpoint/2010/main" val="39452789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Item 4 is just for the long term student count, those students who spent 90 or more </a:t>
            </a:r>
            <a:r>
              <a:rPr lang="en-US" altLang="en-US" b="1" dirty="0" smtClean="0"/>
              <a:t>consecutive days </a:t>
            </a:r>
            <a:r>
              <a:rPr lang="en-US" altLang="en-US" dirty="0" smtClean="0"/>
              <a:t>in the facility.</a:t>
            </a:r>
          </a:p>
        </p:txBody>
      </p:sp>
      <p:sp>
        <p:nvSpPr>
          <p:cNvPr id="4" name="Slide Number Placeholder 3"/>
          <p:cNvSpPr>
            <a:spLocks noGrp="1"/>
          </p:cNvSpPr>
          <p:nvPr>
            <p:ph type="sldNum" sz="quarter" idx="10"/>
          </p:nvPr>
        </p:nvSpPr>
        <p:spPr/>
        <p:txBody>
          <a:bodyPr/>
          <a:lstStyle/>
          <a:p>
            <a:fld id="{42042C83-F474-4689-992F-134064305DAD}" type="slidenum">
              <a:rPr lang="en-US" smtClean="0"/>
              <a:t>32</a:t>
            </a:fld>
            <a:endParaRPr lang="en-US"/>
          </a:p>
        </p:txBody>
      </p:sp>
    </p:spTree>
    <p:extLst>
      <p:ext uri="{BB962C8B-B14F-4D97-AF65-F5344CB8AC3E}">
        <p14:creationId xmlns:p14="http://schemas.microsoft.com/office/powerpoint/2010/main" val="37094284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Total </a:t>
            </a:r>
            <a:r>
              <a:rPr lang="en-US" sz="1200" u="sng" dirty="0" smtClean="0"/>
              <a:t>unduplicated</a:t>
            </a:r>
            <a:r>
              <a:rPr lang="en-US" sz="1200" dirty="0" smtClean="0"/>
              <a:t> count of students in each category </a:t>
            </a:r>
            <a:endParaRPr lang="en-US" dirty="0" smtClean="0"/>
          </a:p>
        </p:txBody>
      </p:sp>
      <p:sp>
        <p:nvSpPr>
          <p:cNvPr id="4" name="Slide Number Placeholder 3"/>
          <p:cNvSpPr>
            <a:spLocks noGrp="1"/>
          </p:cNvSpPr>
          <p:nvPr>
            <p:ph type="sldNum" sz="quarter" idx="10"/>
          </p:nvPr>
        </p:nvSpPr>
        <p:spPr/>
        <p:txBody>
          <a:bodyPr/>
          <a:lstStyle/>
          <a:p>
            <a:fld id="{42042C83-F474-4689-992F-134064305DAD}" type="slidenum">
              <a:rPr lang="en-US" smtClean="0"/>
              <a:t>33</a:t>
            </a:fld>
            <a:endParaRPr lang="en-US"/>
          </a:p>
        </p:txBody>
      </p:sp>
    </p:spTree>
    <p:extLst>
      <p:ext uri="{BB962C8B-B14F-4D97-AF65-F5344CB8AC3E}">
        <p14:creationId xmlns:p14="http://schemas.microsoft.com/office/powerpoint/2010/main" val="23934125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Total </a:t>
            </a:r>
            <a:r>
              <a:rPr lang="en-US" sz="1200" u="sng" dirty="0" smtClean="0"/>
              <a:t>unduplicated</a:t>
            </a:r>
            <a:r>
              <a:rPr lang="en-US" sz="1200" dirty="0" smtClean="0"/>
              <a:t> count of students in each category </a:t>
            </a:r>
            <a:endParaRPr lang="en-US" sz="1200" dirty="0" smtClean="0">
              <a:solidFill>
                <a:srgbClr val="292934"/>
              </a:solidFill>
            </a:endParaRPr>
          </a:p>
        </p:txBody>
      </p:sp>
      <p:sp>
        <p:nvSpPr>
          <p:cNvPr id="4" name="Slide Number Placeholder 3"/>
          <p:cNvSpPr>
            <a:spLocks noGrp="1"/>
          </p:cNvSpPr>
          <p:nvPr>
            <p:ph type="sldNum" sz="quarter" idx="10"/>
          </p:nvPr>
        </p:nvSpPr>
        <p:spPr/>
        <p:txBody>
          <a:bodyPr/>
          <a:lstStyle/>
          <a:p>
            <a:fld id="{42042C83-F474-4689-992F-134064305DAD}" type="slidenum">
              <a:rPr lang="en-US" smtClean="0"/>
              <a:t>34</a:t>
            </a:fld>
            <a:endParaRPr lang="en-US"/>
          </a:p>
        </p:txBody>
      </p:sp>
    </p:spTree>
    <p:extLst>
      <p:ext uri="{BB962C8B-B14F-4D97-AF65-F5344CB8AC3E}">
        <p14:creationId xmlns:p14="http://schemas.microsoft.com/office/powerpoint/2010/main" val="22675236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smtClean="0"/>
              <a:t>Total </a:t>
            </a:r>
            <a:r>
              <a:rPr lang="en-US" sz="1200" u="sng" dirty="0" smtClean="0"/>
              <a:t>unduplicated</a:t>
            </a:r>
            <a:r>
              <a:rPr lang="en-US" sz="1200" dirty="0" smtClean="0"/>
              <a:t> count of students in each category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baseline="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smtClean="0"/>
              <a:t>The addition of Non-Binary gender option was added in 2018-2019.</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baseline="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smtClean="0"/>
              <a:t>This data element is defined as: “Non-Binary people, including intersex and gender-fluid individuals.”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baseline="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smtClean="0"/>
              <a:t>The hyperlink to the official memo regarding the Non-Binary data element that went out to the field is included in the notes of this PowerPoint.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baseline="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smtClean="0"/>
              <a:t>The hyperlink for the memo that went out: https://www.oregon.gov/ode/about-us/Documents/Executive%20Numbered%20Memo%20Gender%20ID%20for%20data%20collections.pdf</a:t>
            </a:r>
          </a:p>
        </p:txBody>
      </p:sp>
      <p:sp>
        <p:nvSpPr>
          <p:cNvPr id="4" name="Slide Number Placeholder 3"/>
          <p:cNvSpPr>
            <a:spLocks noGrp="1"/>
          </p:cNvSpPr>
          <p:nvPr>
            <p:ph type="sldNum" sz="quarter" idx="10"/>
          </p:nvPr>
        </p:nvSpPr>
        <p:spPr/>
        <p:txBody>
          <a:bodyPr/>
          <a:lstStyle/>
          <a:p>
            <a:fld id="{42042C83-F474-4689-992F-134064305DAD}" type="slidenum">
              <a:rPr lang="en-US" smtClean="0"/>
              <a:t>35</a:t>
            </a:fld>
            <a:endParaRPr lang="en-US"/>
          </a:p>
        </p:txBody>
      </p:sp>
    </p:spTree>
    <p:extLst>
      <p:ext uri="{BB962C8B-B14F-4D97-AF65-F5344CB8AC3E}">
        <p14:creationId xmlns:p14="http://schemas.microsoft.com/office/powerpoint/2010/main" val="11513162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This view is the same for both Title I-D data collections, this one is for the Programs and Facilities data collection.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On this screen, you’ll see the 5 type of program choices.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When “No” is selected it will give you a message “This will zero out all counts for this</a:t>
            </a:r>
            <a:r>
              <a:rPr lang="en-US" altLang="en-US" baseline="0" dirty="0" smtClean="0"/>
              <a:t> program. Are you sure?” Go ahead and select “OK”, if you are sure.</a:t>
            </a:r>
          </a:p>
        </p:txBody>
      </p:sp>
      <p:sp>
        <p:nvSpPr>
          <p:cNvPr id="4" name="Slide Number Placeholder 3"/>
          <p:cNvSpPr>
            <a:spLocks noGrp="1"/>
          </p:cNvSpPr>
          <p:nvPr>
            <p:ph type="sldNum" sz="quarter" idx="10"/>
          </p:nvPr>
        </p:nvSpPr>
        <p:spPr/>
        <p:txBody>
          <a:bodyPr/>
          <a:lstStyle/>
          <a:p>
            <a:fld id="{42042C83-F474-4689-992F-134064305DAD}" type="slidenum">
              <a:rPr lang="en-US" smtClean="0"/>
              <a:t>43</a:t>
            </a:fld>
            <a:endParaRPr lang="en-US"/>
          </a:p>
        </p:txBody>
      </p:sp>
    </p:spTree>
    <p:extLst>
      <p:ext uri="{BB962C8B-B14F-4D97-AF65-F5344CB8AC3E}">
        <p14:creationId xmlns:p14="http://schemas.microsoft.com/office/powerpoint/2010/main" val="18835480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You’ll select either yes or no on each type, just as you did initially on the Validations Worksheet.</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When “No” is selected it will give you a message “This will zero out all counts for this</a:t>
            </a:r>
            <a:r>
              <a:rPr lang="en-US" altLang="en-US" baseline="0" dirty="0" smtClean="0"/>
              <a:t> program. Are you sure?” Go ahead and select “OK”, if you are sure. This will put the digit “0” in all data fields for that program type.</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When</a:t>
            </a:r>
            <a:r>
              <a:rPr lang="en-US" altLang="en-US" baseline="0" dirty="0" smtClean="0"/>
              <a:t> you select “yes” it will expand that facility. Just select “collapse” if you want to check all the yes and no’s to begin with. You can then select “Expand” to fill in the data later.</a:t>
            </a:r>
            <a:endParaRPr lang="en-US" altLang="en-US" dirty="0" smtClean="0"/>
          </a:p>
        </p:txBody>
      </p:sp>
      <p:sp>
        <p:nvSpPr>
          <p:cNvPr id="4" name="Slide Number Placeholder 3"/>
          <p:cNvSpPr>
            <a:spLocks noGrp="1"/>
          </p:cNvSpPr>
          <p:nvPr>
            <p:ph type="sldNum" sz="quarter" idx="10"/>
          </p:nvPr>
        </p:nvSpPr>
        <p:spPr/>
        <p:txBody>
          <a:bodyPr/>
          <a:lstStyle/>
          <a:p>
            <a:fld id="{42042C83-F474-4689-992F-134064305DAD}" type="slidenum">
              <a:rPr lang="en-US" smtClean="0"/>
              <a:t>44</a:t>
            </a:fld>
            <a:endParaRPr lang="en-US"/>
          </a:p>
        </p:txBody>
      </p:sp>
    </p:spTree>
    <p:extLst>
      <p:ext uri="{BB962C8B-B14F-4D97-AF65-F5344CB8AC3E}">
        <p14:creationId xmlns:p14="http://schemas.microsoft.com/office/powerpoint/2010/main" val="7481043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47</a:t>
            </a:fld>
            <a:endParaRPr lang="en-US"/>
          </a:p>
        </p:txBody>
      </p:sp>
    </p:spTree>
    <p:extLst>
      <p:ext uri="{BB962C8B-B14F-4D97-AF65-F5344CB8AC3E}">
        <p14:creationId xmlns:p14="http://schemas.microsoft.com/office/powerpoint/2010/main" val="5995802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example of what you will see on the data error screen. This shows that the Pre-Post Test Math Count Totals</a:t>
            </a:r>
            <a:r>
              <a:rPr lang="en-US" baseline="0" dirty="0" smtClean="0"/>
              <a:t> does not match the total of the Math Performance categories.</a:t>
            </a:r>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49</a:t>
            </a:fld>
            <a:endParaRPr lang="en-US"/>
          </a:p>
        </p:txBody>
      </p:sp>
    </p:spTree>
    <p:extLst>
      <p:ext uri="{BB962C8B-B14F-4D97-AF65-F5344CB8AC3E}">
        <p14:creationId xmlns:p14="http://schemas.microsoft.com/office/powerpoint/2010/main" val="3620201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t>The data collection window for both of the ESEA CDPR Title I-D collections opened around 2:00 PM</a:t>
            </a:r>
            <a:r>
              <a:rPr lang="en-US" altLang="en-US" baseline="0" dirty="0" smtClean="0"/>
              <a:t> </a:t>
            </a:r>
            <a:r>
              <a:rPr lang="en-US" altLang="en-US" dirty="0" smtClean="0"/>
              <a:t>on August 10th, 2022, and closes at 11:59 PM on September 22</a:t>
            </a:r>
            <a:r>
              <a:rPr lang="en-US" altLang="en-US" baseline="30000" dirty="0" smtClean="0"/>
              <a:t>nd</a:t>
            </a:r>
            <a:r>
              <a:rPr lang="en-US" altLang="en-US" dirty="0" smtClean="0"/>
              <a:t>, 2023.</a:t>
            </a:r>
          </a:p>
          <a:p>
            <a:pPr eaLnBrk="1" hangingPunct="1">
              <a:spcBef>
                <a:spcPct val="0"/>
              </a:spcBef>
            </a:pPr>
            <a:endParaRPr lang="en-US" altLang="en-US" dirty="0" smtClean="0"/>
          </a:p>
          <a:p>
            <a:pPr eaLnBrk="1" hangingPunct="1">
              <a:spcBef>
                <a:spcPct val="0"/>
              </a:spcBef>
            </a:pPr>
            <a:r>
              <a:rPr lang="en-US" altLang="en-US" dirty="0" smtClean="0"/>
              <a:t>Just a note, that this is </a:t>
            </a:r>
            <a:r>
              <a:rPr lang="en-US" altLang="en-US" b="1" dirty="0" smtClean="0"/>
              <a:t>the only data window for this data collection</a:t>
            </a:r>
            <a:r>
              <a:rPr lang="en-US" altLang="en-US" b="0" dirty="0" smtClean="0"/>
              <a:t>.</a:t>
            </a:r>
            <a:r>
              <a:rPr lang="en-US" altLang="en-US" b="0" baseline="0" dirty="0" smtClean="0"/>
              <a:t>  This is the same time frame as the Title I-A CDPR collection.  All of this data is then compiled and validated at the state level, then given to the U.S. Department of Education as the Consolidated State Performance Report.</a:t>
            </a:r>
          </a:p>
          <a:p>
            <a:pPr eaLnBrk="1" hangingPunct="1">
              <a:spcBef>
                <a:spcPct val="0"/>
              </a:spcBef>
            </a:pPr>
            <a:endParaRPr lang="en-US" altLang="en-US" b="0" baseline="0" dirty="0" smtClean="0"/>
          </a:p>
          <a:p>
            <a:pPr eaLnBrk="1" hangingPunct="1">
              <a:spcBef>
                <a:spcPct val="0"/>
              </a:spcBef>
            </a:pPr>
            <a:r>
              <a:rPr lang="en-US" altLang="en-US" dirty="0" smtClean="0"/>
              <a:t>Acknowledging the short data collection window, and knowing this is an incredibly busy time for districts, we want to provide you with the tools you need so you can begin the process in a timely manner.</a:t>
            </a:r>
          </a:p>
          <a:p>
            <a:pPr eaLnBrk="1" hangingPunct="1">
              <a:spcBef>
                <a:spcPct val="0"/>
              </a:spcBef>
            </a:pPr>
            <a:endParaRPr lang="en-US" altLang="en-US" dirty="0" smtClean="0"/>
          </a:p>
          <a:p>
            <a:pPr eaLnBrk="1" hangingPunct="1">
              <a:spcBef>
                <a:spcPct val="0"/>
              </a:spcBef>
            </a:pPr>
            <a:r>
              <a:rPr lang="en-US" altLang="en-US" dirty="0" smtClean="0"/>
              <a:t>Thank you ahead of time for your time and effort on this.</a:t>
            </a:r>
          </a:p>
        </p:txBody>
      </p:sp>
      <p:sp>
        <p:nvSpPr>
          <p:cNvPr id="4" name="Slide Number Placeholder 3"/>
          <p:cNvSpPr>
            <a:spLocks noGrp="1"/>
          </p:cNvSpPr>
          <p:nvPr>
            <p:ph type="sldNum" sz="quarter" idx="10"/>
          </p:nvPr>
        </p:nvSpPr>
        <p:spPr/>
        <p:txBody>
          <a:bodyPr/>
          <a:lstStyle/>
          <a:p>
            <a:fld id="{42042C83-F474-4689-992F-134064305DAD}" type="slidenum">
              <a:rPr lang="en-US" smtClean="0"/>
              <a:t>3</a:t>
            </a:fld>
            <a:endParaRPr lang="en-US"/>
          </a:p>
        </p:txBody>
      </p:sp>
    </p:spTree>
    <p:extLst>
      <p:ext uri="{BB962C8B-B14F-4D97-AF65-F5344CB8AC3E}">
        <p14:creationId xmlns:p14="http://schemas.microsoft.com/office/powerpoint/2010/main" val="15108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t>Here are the</a:t>
            </a:r>
            <a:r>
              <a:rPr lang="en-US" altLang="en-US" baseline="0" dirty="0" smtClean="0"/>
              <a:t> support materials to help you through this process:</a:t>
            </a:r>
          </a:p>
          <a:p>
            <a:pPr eaLnBrk="1" hangingPunct="1">
              <a:spcBef>
                <a:spcPct val="0"/>
              </a:spcBef>
            </a:pPr>
            <a:endParaRPr lang="en-US" altLang="en-US" dirty="0" smtClean="0"/>
          </a:p>
          <a:p>
            <a:pPr marL="171450" indent="-171450" eaLnBrk="1" hangingPunct="1">
              <a:spcBef>
                <a:spcPct val="0"/>
              </a:spcBef>
              <a:buFont typeface="Arial" panose="020B0604020202020204" pitchFamily="34" charset="0"/>
              <a:buChar char="•"/>
            </a:pPr>
            <a:r>
              <a:rPr lang="en-US" altLang="en-US" dirty="0" smtClean="0"/>
              <a:t>CDPR Data Collection User Guide</a:t>
            </a:r>
            <a:r>
              <a:rPr lang="en-US" altLang="en-US" baseline="0" dirty="0" smtClean="0"/>
              <a:t> </a:t>
            </a:r>
            <a:r>
              <a:rPr lang="en-US" altLang="en-US" dirty="0" smtClean="0"/>
              <a:t>- this has the instructions</a:t>
            </a:r>
            <a:r>
              <a:rPr lang="en-US" altLang="en-US" baseline="0" dirty="0" smtClean="0"/>
              <a:t> on how to submit the data collection within the Consolidated Collections application.</a:t>
            </a:r>
            <a:endParaRPr lang="en-US" altLang="en-US" dirty="0" smtClean="0"/>
          </a:p>
          <a:p>
            <a:pPr marL="171450" indent="-171450" eaLnBrk="1" hangingPunct="1">
              <a:spcBef>
                <a:spcPct val="0"/>
              </a:spcBef>
              <a:buFont typeface="Arial" panose="020B0604020202020204" pitchFamily="34" charset="0"/>
              <a:buChar char="•"/>
            </a:pPr>
            <a:r>
              <a:rPr lang="en-US" altLang="en-US" dirty="0" smtClean="0"/>
              <a:t>Today’s PPT slides and recording</a:t>
            </a:r>
          </a:p>
          <a:p>
            <a:pPr marL="171450" indent="-171450" eaLnBrk="1" hangingPunct="1">
              <a:spcBef>
                <a:spcPct val="0"/>
              </a:spcBef>
              <a:buFont typeface="Arial" panose="020B0604020202020204" pitchFamily="34" charset="0"/>
              <a:buChar char="•"/>
            </a:pPr>
            <a:r>
              <a:rPr lang="en-US" altLang="en-US" dirty="0" smtClean="0"/>
              <a:t>CDPR Title I-D Validations Worksheet – a place to enter data and fix data</a:t>
            </a:r>
            <a:r>
              <a:rPr lang="en-US" altLang="en-US" baseline="0" dirty="0" smtClean="0"/>
              <a:t> errors before submission</a:t>
            </a:r>
            <a:endParaRPr lang="en-US" altLang="en-US" dirty="0" smtClean="0"/>
          </a:p>
          <a:p>
            <a:pPr marL="171450" indent="-171450" eaLnBrk="1" hangingPunct="1">
              <a:spcBef>
                <a:spcPct val="0"/>
              </a:spcBef>
              <a:buFont typeface="Arial" panose="020B0604020202020204" pitchFamily="34" charset="0"/>
              <a:buChar char="•"/>
            </a:pPr>
            <a:r>
              <a:rPr lang="en-US" altLang="en-US" dirty="0" smtClean="0"/>
              <a:t>CDPR FAQ– this document was created to answer common</a:t>
            </a:r>
            <a:r>
              <a:rPr lang="en-US" altLang="en-US" baseline="0" dirty="0" smtClean="0"/>
              <a:t> questions and to give clarification on some of the more complex data elements</a:t>
            </a:r>
          </a:p>
          <a:p>
            <a:pPr marL="171450" indent="-171450" eaLnBrk="1" hangingPunct="1">
              <a:spcBef>
                <a:spcPct val="0"/>
              </a:spcBef>
              <a:buFont typeface="Arial" panose="020B0604020202020204" pitchFamily="34" charset="0"/>
              <a:buChar char="•"/>
            </a:pPr>
            <a:endParaRPr lang="en-US" altLang="en-US" baseline="0" dirty="0" smtClean="0"/>
          </a:p>
          <a:p>
            <a:pPr marL="171450" indent="-171450" eaLnBrk="1" hangingPunct="1">
              <a:spcBef>
                <a:spcPct val="0"/>
              </a:spcBef>
              <a:buFont typeface="Arial" panose="020B0604020202020204" pitchFamily="34" charset="0"/>
              <a:buChar char="•"/>
            </a:pPr>
            <a:r>
              <a:rPr lang="en-US" altLang="en-US" baseline="0" dirty="0" smtClean="0"/>
              <a:t>All of this will be on our website.</a:t>
            </a:r>
          </a:p>
          <a:p>
            <a:pPr marL="171450" indent="-171450" eaLnBrk="1" hangingPunct="1">
              <a:spcBef>
                <a:spcPct val="0"/>
              </a:spcBef>
              <a:buFont typeface="Arial" panose="020B0604020202020204" pitchFamily="34" charset="0"/>
              <a:buChar char="•"/>
            </a:pPr>
            <a:endParaRPr lang="en-US" altLang="en-US" baseline="0" dirty="0" smtClean="0"/>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lang="en-US" altLang="en-US" dirty="0" smtClean="0"/>
              <a:t>This PowerPoint is really meant to be something you can view as you work on the data collection. Please feel free to download this</a:t>
            </a:r>
            <a:r>
              <a:rPr lang="en-US" altLang="en-US" baseline="0" dirty="0" smtClean="0"/>
              <a:t> </a:t>
            </a:r>
            <a:r>
              <a:rPr lang="en-US" altLang="en-US" dirty="0" smtClean="0"/>
              <a:t>PowerPoint and use as a guide as you work through this</a:t>
            </a:r>
            <a:r>
              <a:rPr lang="en-US" altLang="en-US" baseline="0" dirty="0" smtClean="0"/>
              <a:t> data collection process.</a:t>
            </a:r>
            <a:endParaRPr lang="en-US" altLang="en-US" dirty="0" smtClean="0"/>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4</a:t>
            </a:fld>
            <a:endParaRPr lang="en-US"/>
          </a:p>
        </p:txBody>
      </p:sp>
    </p:spTree>
    <p:extLst>
      <p:ext uri="{BB962C8B-B14F-4D97-AF65-F5344CB8AC3E}">
        <p14:creationId xmlns:p14="http://schemas.microsoft.com/office/powerpoint/2010/main" val="2702399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t>The Title I-D Validations Worksheet can help you gather the data in an efficient and accurate manner prior to entering it into the web-based application. (read slide)</a:t>
            </a:r>
          </a:p>
          <a:p>
            <a:endParaRPr lang="en-US" altLang="en-US" dirty="0" smtClean="0"/>
          </a:p>
          <a:p>
            <a:r>
              <a:rPr lang="en-US" altLang="en-US" dirty="0" smtClean="0"/>
              <a:t>It’s important to note that the web-based application </a:t>
            </a:r>
            <a:r>
              <a:rPr lang="en-US" altLang="en-US" b="0" dirty="0" smtClean="0"/>
              <a:t>does not allow you to log in, enter some data, log out and enter in more data at a later date. It has to be entered in all at once. </a:t>
            </a:r>
          </a:p>
          <a:p>
            <a:endParaRPr lang="en-US" altLang="en-US" b="0" dirty="0" smtClean="0"/>
          </a:p>
          <a:p>
            <a:r>
              <a:rPr lang="en-US" altLang="en-US" dirty="0" smtClean="0"/>
              <a:t>This is why we’re encouraging districts to use the Title I-D Validations Worksheet and have all the data points needed prior to logging in to the web-based application.</a:t>
            </a:r>
          </a:p>
        </p:txBody>
      </p:sp>
      <p:sp>
        <p:nvSpPr>
          <p:cNvPr id="4" name="Slide Number Placeholder 3"/>
          <p:cNvSpPr>
            <a:spLocks noGrp="1"/>
          </p:cNvSpPr>
          <p:nvPr>
            <p:ph type="sldNum" sz="quarter" idx="10"/>
          </p:nvPr>
        </p:nvSpPr>
        <p:spPr/>
        <p:txBody>
          <a:bodyPr/>
          <a:lstStyle/>
          <a:p>
            <a:fld id="{42042C83-F474-4689-992F-134064305DAD}" type="slidenum">
              <a:rPr lang="en-US" smtClean="0"/>
              <a:t>5</a:t>
            </a:fld>
            <a:endParaRPr lang="en-US"/>
          </a:p>
        </p:txBody>
      </p:sp>
    </p:spTree>
    <p:extLst>
      <p:ext uri="{BB962C8B-B14F-4D97-AF65-F5344CB8AC3E}">
        <p14:creationId xmlns:p14="http://schemas.microsoft.com/office/powerpoint/2010/main" val="24934317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Let’s start with some</a:t>
            </a:r>
            <a:r>
              <a:rPr lang="en-US" altLang="en-US" baseline="0" dirty="0" smtClean="0"/>
              <a:t> Definitions.</a:t>
            </a:r>
            <a:endParaRPr lang="en-US" altLang="en-US" dirty="0" smtClean="0"/>
          </a:p>
          <a:p>
            <a:endParaRPr lang="en-US" altLang="en-US" dirty="0" smtClean="0"/>
          </a:p>
          <a:p>
            <a:r>
              <a:rPr lang="en-US" altLang="en-US" dirty="0" smtClean="0"/>
              <a:t>There are 5 type of programs to choose from for these collections</a:t>
            </a:r>
            <a:r>
              <a:rPr lang="en-US" altLang="en-US" baseline="0" dirty="0" smtClean="0"/>
              <a:t>.  We’ll walk through the definition of each in just a moment.  There are two key points I want to address before we move on:</a:t>
            </a:r>
          </a:p>
          <a:p>
            <a:endParaRPr lang="en-US" altLang="en-US" baseline="0" dirty="0" smtClean="0"/>
          </a:p>
          <a:p>
            <a:r>
              <a:rPr lang="en-US" altLang="en-US" baseline="0" dirty="0" smtClean="0"/>
              <a:t>1. Remember: You are reporting on the facilities and programs </a:t>
            </a:r>
            <a:r>
              <a:rPr lang="en-US" altLang="en-US" u="sng" baseline="0" dirty="0" smtClean="0"/>
              <a:t>served</a:t>
            </a:r>
            <a:r>
              <a:rPr lang="en-US" altLang="en-US" u="none" baseline="0" dirty="0" smtClean="0"/>
              <a:t> by Title I-D funds.  This may or may not be the same facilities you count for the October Caseload Count.  Think about where the funds are going and report on those programs.</a:t>
            </a:r>
            <a:endParaRPr lang="en-US" altLang="en-US" baseline="0" dirty="0" smtClean="0"/>
          </a:p>
          <a:p>
            <a:endParaRPr lang="en-US" altLang="en-US" baseline="0" dirty="0" smtClean="0"/>
          </a:p>
          <a:p>
            <a:r>
              <a:rPr lang="en-US" altLang="en-US" baseline="0" dirty="0" smtClean="0"/>
              <a:t>2. It’s important to be consistent in how a facility is reported from year to year.  For example, a facility should not be reported as “delinquent” one year and “neglected” the next.  Many times this happens because there is a drastic population change, etc.  The only way the designation can be changed is through state approval and a change in the charter of the facility.  If this is something you feel is necessary, please don’t hesitate to contact Jen Engberg.</a:t>
            </a:r>
            <a:endParaRPr lang="en-US" altLang="en-US" dirty="0" smtClean="0"/>
          </a:p>
        </p:txBody>
      </p:sp>
      <p:sp>
        <p:nvSpPr>
          <p:cNvPr id="4" name="Slide Number Placeholder 3"/>
          <p:cNvSpPr>
            <a:spLocks noGrp="1"/>
          </p:cNvSpPr>
          <p:nvPr>
            <p:ph type="sldNum" sz="quarter" idx="10"/>
          </p:nvPr>
        </p:nvSpPr>
        <p:spPr/>
        <p:txBody>
          <a:bodyPr/>
          <a:lstStyle/>
          <a:p>
            <a:fld id="{42042C83-F474-4689-992F-134064305DAD}" type="slidenum">
              <a:rPr lang="en-US" smtClean="0"/>
              <a:t>8</a:t>
            </a:fld>
            <a:endParaRPr lang="en-US"/>
          </a:p>
        </p:txBody>
      </p:sp>
    </p:spTree>
    <p:extLst>
      <p:ext uri="{BB962C8B-B14F-4D97-AF65-F5344CB8AC3E}">
        <p14:creationId xmlns:p14="http://schemas.microsoft.com/office/powerpoint/2010/main" val="13774701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(Read slide)</a:t>
            </a:r>
          </a:p>
          <a:p>
            <a:endParaRPr lang="en-US" altLang="en-US" dirty="0" smtClean="0"/>
          </a:p>
          <a:p>
            <a:pPr marL="171450" indent="-171450">
              <a:buFontTx/>
              <a:buChar char="-"/>
            </a:pPr>
            <a:r>
              <a:rPr lang="en-US" altLang="en-US" dirty="0" smtClean="0"/>
              <a:t>District run teen</a:t>
            </a:r>
            <a:r>
              <a:rPr lang="en-US" altLang="en-US" baseline="0" dirty="0" smtClean="0"/>
              <a:t> parent education program</a:t>
            </a:r>
          </a:p>
          <a:p>
            <a:pPr marL="171450" indent="-171450">
              <a:buFontTx/>
              <a:buChar char="-"/>
            </a:pPr>
            <a:r>
              <a:rPr lang="en-US" altLang="en-US" baseline="0" dirty="0" smtClean="0"/>
              <a:t>Transition programs</a:t>
            </a:r>
          </a:p>
          <a:p>
            <a:pPr marL="171450" indent="-171450">
              <a:buFontTx/>
              <a:buChar char="-"/>
            </a:pPr>
            <a:r>
              <a:rPr lang="en-US" altLang="en-US" baseline="0" dirty="0" smtClean="0"/>
              <a:t>Behavioral type programs (not SPED)</a:t>
            </a:r>
            <a:endParaRPr lang="en-US" altLang="en-US" dirty="0" smtClean="0"/>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9</a:t>
            </a:fld>
            <a:endParaRPr lang="en-US"/>
          </a:p>
        </p:txBody>
      </p:sp>
    </p:spTree>
    <p:extLst>
      <p:ext uri="{BB962C8B-B14F-4D97-AF65-F5344CB8AC3E}">
        <p14:creationId xmlns:p14="http://schemas.microsoft.com/office/powerpoint/2010/main" val="25076181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(Read slide)</a:t>
            </a:r>
          </a:p>
          <a:p>
            <a:endParaRPr lang="en-US" altLang="en-US" dirty="0" smtClean="0"/>
          </a:p>
          <a:p>
            <a:r>
              <a:rPr lang="en-US" altLang="en-US" dirty="0" smtClean="0"/>
              <a:t>These</a:t>
            </a:r>
            <a:r>
              <a:rPr lang="en-US" altLang="en-US" baseline="0" dirty="0" smtClean="0"/>
              <a:t> programs are generally funded through Title I-A.  </a:t>
            </a:r>
          </a:p>
          <a:p>
            <a:endParaRPr lang="en-US" altLang="en-US" baseline="0" dirty="0" smtClean="0"/>
          </a:p>
          <a:p>
            <a:r>
              <a:rPr lang="en-US" altLang="en-US" baseline="0" dirty="0" smtClean="0"/>
              <a:t>Neglected facilities should be reported in the October Caseload Count Data Collection</a:t>
            </a:r>
            <a:endParaRPr lang="en-US" altLang="en-US" dirty="0" smtClean="0"/>
          </a:p>
        </p:txBody>
      </p:sp>
      <p:sp>
        <p:nvSpPr>
          <p:cNvPr id="4" name="Slide Number Placeholder 3"/>
          <p:cNvSpPr>
            <a:spLocks noGrp="1"/>
          </p:cNvSpPr>
          <p:nvPr>
            <p:ph type="sldNum" sz="quarter" idx="10"/>
          </p:nvPr>
        </p:nvSpPr>
        <p:spPr/>
        <p:txBody>
          <a:bodyPr/>
          <a:lstStyle/>
          <a:p>
            <a:fld id="{42042C83-F474-4689-992F-134064305DAD}" type="slidenum">
              <a:rPr lang="en-US" smtClean="0"/>
              <a:t>10</a:t>
            </a:fld>
            <a:endParaRPr lang="en-US"/>
          </a:p>
        </p:txBody>
      </p:sp>
    </p:spTree>
    <p:extLst>
      <p:ext uri="{BB962C8B-B14F-4D97-AF65-F5344CB8AC3E}">
        <p14:creationId xmlns:p14="http://schemas.microsoft.com/office/powerpoint/2010/main" val="3417236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(Read</a:t>
            </a:r>
            <a:r>
              <a:rPr lang="en-US" baseline="0" dirty="0" smtClean="0"/>
              <a:t> slide, emphasize CONSECUTIVE days</a:t>
            </a:r>
            <a:r>
              <a:rPr lang="en-US" baseline="0"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r>
              <a:rPr lang="en-US" sz="1200" kern="1200" dirty="0" smtClean="0">
                <a:solidFill>
                  <a:schemeClr val="tx1"/>
                </a:solidFill>
                <a:effectLst/>
                <a:latin typeface="+mn-lt"/>
                <a:ea typeface="+mn-ea"/>
                <a:cs typeface="+mn-cs"/>
              </a:rPr>
              <a:t>For the Title I-D CDPR Data Collections, the U.S Department of Education defines Long-Term Students as: “those who were served in programs funded by Title I, Part D, Subpart 2 for at least 90 </a:t>
            </a:r>
            <a:r>
              <a:rPr lang="en-US" sz="1200" i="1" kern="1200" dirty="0" smtClean="0">
                <a:solidFill>
                  <a:schemeClr val="tx1"/>
                </a:solidFill>
                <a:effectLst/>
                <a:latin typeface="+mn-lt"/>
                <a:ea typeface="+mn-ea"/>
                <a:cs typeface="+mn-cs"/>
              </a:rPr>
              <a:t>consecutive</a:t>
            </a:r>
            <a:r>
              <a:rPr lang="en-US" sz="1200" kern="1200" dirty="0" smtClean="0">
                <a:solidFill>
                  <a:schemeClr val="tx1"/>
                </a:solidFill>
                <a:effectLst/>
                <a:latin typeface="+mn-lt"/>
                <a:ea typeface="+mn-ea"/>
                <a:cs typeface="+mn-cs"/>
              </a:rPr>
              <a:t> days during the reporting period.”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All references to </a:t>
            </a:r>
            <a:r>
              <a:rPr lang="en-US" sz="1200" i="1" kern="1200" dirty="0" smtClean="0">
                <a:solidFill>
                  <a:schemeClr val="tx1"/>
                </a:solidFill>
                <a:effectLst/>
                <a:latin typeface="+mn-lt"/>
                <a:ea typeface="+mn-ea"/>
                <a:cs typeface="+mn-cs"/>
              </a:rPr>
              <a:t>consecutive days</a:t>
            </a:r>
            <a:r>
              <a:rPr lang="en-US" sz="1200" kern="1200" dirty="0" smtClean="0">
                <a:solidFill>
                  <a:schemeClr val="tx1"/>
                </a:solidFill>
                <a:effectLst/>
                <a:latin typeface="+mn-lt"/>
                <a:ea typeface="+mn-ea"/>
                <a:cs typeface="+mn-cs"/>
              </a:rPr>
              <a:t> that I have come across related to Title I-D point towards counting Long Term Students as those enrolled in a program/facility for 90 or more </a:t>
            </a:r>
            <a:r>
              <a:rPr lang="en-US" sz="1200" i="1" kern="1200" dirty="0" smtClean="0">
                <a:solidFill>
                  <a:schemeClr val="tx1"/>
                </a:solidFill>
                <a:effectLst/>
                <a:latin typeface="+mn-lt"/>
                <a:ea typeface="+mn-ea"/>
                <a:cs typeface="+mn-cs"/>
              </a:rPr>
              <a:t>consecutive calendar days</a:t>
            </a:r>
            <a:r>
              <a:rPr lang="en-US" sz="1200" kern="1200" dirty="0" smtClean="0">
                <a:solidFill>
                  <a:schemeClr val="tx1"/>
                </a:solidFill>
                <a:effectLst/>
                <a:latin typeface="+mn-lt"/>
                <a:ea typeface="+mn-ea"/>
                <a:cs typeface="+mn-cs"/>
              </a:rPr>
              <a:t>; including weekdays, weekend days, and holidays. So you would want to count weekends and holidays as part of the </a:t>
            </a:r>
            <a:r>
              <a:rPr lang="en-US" sz="1200" i="1" kern="1200" dirty="0" smtClean="0">
                <a:solidFill>
                  <a:schemeClr val="tx1"/>
                </a:solidFill>
                <a:effectLst/>
                <a:latin typeface="+mn-lt"/>
                <a:ea typeface="+mn-ea"/>
                <a:cs typeface="+mn-cs"/>
              </a:rPr>
              <a:t>90 consecutive days</a:t>
            </a:r>
            <a:r>
              <a:rPr lang="en-US" sz="1200" kern="1200" dirty="0" smtClean="0">
                <a:solidFill>
                  <a:schemeClr val="tx1"/>
                </a:solidFill>
                <a:effectLst/>
                <a:latin typeface="+mn-lt"/>
                <a:ea typeface="+mn-ea"/>
                <a:cs typeface="+mn-cs"/>
              </a:rPr>
              <a:t> when determining your Long-Term student count.</a:t>
            </a:r>
            <a:endParaRPr lang="en-US" dirty="0" smtClean="0"/>
          </a:p>
        </p:txBody>
      </p:sp>
      <p:sp>
        <p:nvSpPr>
          <p:cNvPr id="4" name="Slide Number Placeholder 3"/>
          <p:cNvSpPr>
            <a:spLocks noGrp="1"/>
          </p:cNvSpPr>
          <p:nvPr>
            <p:ph type="sldNum" sz="quarter" idx="10"/>
          </p:nvPr>
        </p:nvSpPr>
        <p:spPr/>
        <p:txBody>
          <a:bodyPr/>
          <a:lstStyle/>
          <a:p>
            <a:fld id="{42042C83-F474-4689-992F-134064305DAD}" type="slidenum">
              <a:rPr lang="en-US" smtClean="0"/>
              <a:t>13</a:t>
            </a:fld>
            <a:endParaRPr lang="en-US"/>
          </a:p>
        </p:txBody>
      </p:sp>
    </p:spTree>
    <p:extLst>
      <p:ext uri="{BB962C8B-B14F-4D97-AF65-F5344CB8AC3E}">
        <p14:creationId xmlns:p14="http://schemas.microsoft.com/office/powerpoint/2010/main" val="1477939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86841176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2051034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accent1"/>
                </a:solidFill>
              </a:rPr>
              <a:t>twitter.com/</a:t>
            </a:r>
            <a:r>
              <a:rPr lang="en-US" sz="2400" dirty="0" err="1" smtClean="0">
                <a:solidFill>
                  <a:schemeClr val="accent1"/>
                </a:solidFill>
              </a:rPr>
              <a:t>ORDeptEd</a:t>
            </a:r>
            <a:r>
              <a:rPr lang="en-US" sz="2400" dirty="0" smtClean="0">
                <a:solidFill>
                  <a:schemeClr val="accent1"/>
                </a:solidFill>
              </a:rPr>
              <a:t> | fb.com/</a:t>
            </a:r>
            <a:r>
              <a:rPr lang="en-US" sz="2400" dirty="0" err="1" smtClean="0">
                <a:solidFill>
                  <a:schemeClr val="accent1"/>
                </a:solidFill>
              </a:rPr>
              <a:t>ORDeptEd</a:t>
            </a:r>
            <a:endParaRPr lang="en-US" sz="2400" dirty="0" smtClean="0">
              <a:solidFill>
                <a:schemeClr val="accent1"/>
              </a:solidFill>
            </a:endParaRPr>
          </a:p>
        </p:txBody>
      </p:sp>
    </p:spTree>
    <p:extLst>
      <p:ext uri="{BB962C8B-B14F-4D97-AF65-F5344CB8AC3E}">
        <p14:creationId xmlns:p14="http://schemas.microsoft.com/office/powerpoint/2010/main" val="4195460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5"/>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5"/>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63935349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5"/>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5"/>
                </a:solidFill>
              </a:defRPr>
            </a:lvl1pPr>
          </a:lstStyle>
          <a:p>
            <a:r>
              <a:rPr lang="en-US" dirty="0" smtClean="0"/>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8/16/2023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752752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8/16/2023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1859161546"/>
      </p:ext>
    </p:extLst>
  </p:cSld>
  <p:clrMapOvr>
    <a:masterClrMapping/>
  </p:clrMapOvr>
  <p:timing>
    <p:tnLst>
      <p:par>
        <p:cTn id="1" dur="indefinite" restart="never" nodeType="tmRoot"/>
      </p:par>
    </p:tnLst>
  </p:timing>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42395"/>
          </a:xfrm>
        </p:spPr>
        <p:txBody>
          <a:bodyPr anchor="t" anchorCtr="0">
            <a:normAutofit/>
          </a:bodyPr>
          <a:lstStyle>
            <a:lvl1pPr>
              <a:defRPr sz="4400"/>
            </a:lvl1pPr>
          </a:lstStyle>
          <a:p>
            <a:r>
              <a:rPr lang="en-US" smtClean="0"/>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8/16/2023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218851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5550779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2591D8-9B02-4B28-8EF4-3003DE7E4109}" type="datetime1">
              <a:rPr lang="en-US" smtClean="0"/>
              <a:t>8/16/2023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0547354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5"/>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CE9AC3-29A7-447C-985A-56B968AD79CC}" type="datetime1">
              <a:rPr lang="en-US" smtClean="0"/>
              <a:t>8/16/2023</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smtClean="0"/>
              <a:t>Click to edit Master title style</a:t>
            </a:r>
            <a:endParaRPr lang="en-US" dirty="0"/>
          </a:p>
        </p:txBody>
      </p:sp>
    </p:spTree>
    <p:extLst>
      <p:ext uri="{BB962C8B-B14F-4D97-AF65-F5344CB8AC3E}">
        <p14:creationId xmlns:p14="http://schemas.microsoft.com/office/powerpoint/2010/main" val="9961934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5"/>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8/16/2023</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73561297"/>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1"/>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1"/>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8/16/2023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7119679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5"/>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80DF8147-9298-48DB-8898-31538F48B62E}" type="datetime1">
              <a:rPr lang="en-US" smtClean="0"/>
              <a:t>8/16/2023</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9601393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31495868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accent1"/>
                </a:solidFill>
              </a:rPr>
              <a:t>twitter.com/</a:t>
            </a:r>
            <a:r>
              <a:rPr lang="en-US" sz="2400" dirty="0" err="1" smtClean="0">
                <a:solidFill>
                  <a:schemeClr val="accent1"/>
                </a:solidFill>
              </a:rPr>
              <a:t>ORDeptEd</a:t>
            </a:r>
            <a:r>
              <a:rPr lang="en-US" sz="2400" dirty="0" smtClean="0">
                <a:solidFill>
                  <a:schemeClr val="accent1"/>
                </a:solidFill>
              </a:rPr>
              <a:t> | fb.com/</a:t>
            </a:r>
            <a:r>
              <a:rPr lang="en-US" sz="2400" dirty="0" err="1" smtClean="0">
                <a:solidFill>
                  <a:schemeClr val="accent1"/>
                </a:solidFill>
              </a:rPr>
              <a:t>ORDeptEd</a:t>
            </a:r>
            <a:endParaRPr lang="en-US" sz="2400" dirty="0" smtClean="0">
              <a:solidFill>
                <a:schemeClr val="accent1"/>
              </a:solidFill>
            </a:endParaRPr>
          </a:p>
        </p:txBody>
      </p:sp>
    </p:spTree>
    <p:extLst>
      <p:ext uri="{BB962C8B-B14F-4D97-AF65-F5344CB8AC3E}">
        <p14:creationId xmlns:p14="http://schemas.microsoft.com/office/powerpoint/2010/main" val="5069563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4"/>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4"/>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4165868688"/>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4"/>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4"/>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8/16/2023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40834961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8/16/2023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1434936730"/>
      </p:ext>
    </p:extLst>
  </p:cSld>
  <p:clrMapOvr>
    <a:masterClrMapping/>
  </p:clrMapOvr>
  <p:timing>
    <p:tnLst>
      <p:par>
        <p:cTn id="1" dur="indefinite" restart="never" nodeType="tmRoot"/>
      </p:par>
    </p:tnLst>
  </p:timing>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38201"/>
          </a:xfrm>
        </p:spPr>
        <p:txBody>
          <a:bodyPr anchor="t" anchorCtr="0">
            <a:normAutofit/>
          </a:bodyPr>
          <a:lstStyle>
            <a:lvl1pPr>
              <a:defRPr sz="4400"/>
            </a:lvl1pPr>
          </a:lstStyle>
          <a:p>
            <a:r>
              <a:rPr lang="en-US" smtClean="0"/>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8/16/2023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7484409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8021883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2591D8-9B02-4B28-8EF4-3003DE7E4109}" type="datetime1">
              <a:rPr lang="en-US" smtClean="0"/>
              <a:t>8/16/2023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9936871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4"/>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CE9AC3-29A7-447C-985A-56B968AD79CC}" type="datetime1">
              <a:rPr lang="en-US" smtClean="0"/>
              <a:t>8/16/2023</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smtClean="0"/>
              <a:t>Click to edit Master title style</a:t>
            </a:r>
            <a:endParaRPr lang="en-US" dirty="0"/>
          </a:p>
        </p:txBody>
      </p:sp>
    </p:spTree>
    <p:extLst>
      <p:ext uri="{BB962C8B-B14F-4D97-AF65-F5344CB8AC3E}">
        <p14:creationId xmlns:p14="http://schemas.microsoft.com/office/powerpoint/2010/main" val="2907083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8/16/2023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2522581207"/>
      </p:ext>
    </p:extLst>
  </p:cSld>
  <p:clrMapOvr>
    <a:masterClrMapping/>
  </p:clrMapOvr>
  <p:timing>
    <p:tnLst>
      <p:par>
        <p:cTn id="1" dur="indefinite" restart="never" nodeType="tmRoot"/>
      </p:par>
    </p:tnLst>
  </p:timing>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4"/>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8/16/2023</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1790770148"/>
      </p:ext>
    </p:extLst>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4"/>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80DF8147-9298-48DB-8898-31538F48B62E}" type="datetime1">
              <a:rPr lang="en-US" smtClean="0"/>
              <a:t>8/16/2023</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3895067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39781085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accent1"/>
                </a:solidFill>
              </a:rPr>
              <a:t>twitter.com/</a:t>
            </a:r>
            <a:r>
              <a:rPr lang="en-US" sz="2400" dirty="0" err="1" smtClean="0">
                <a:solidFill>
                  <a:schemeClr val="accent1"/>
                </a:solidFill>
              </a:rPr>
              <a:t>ORDeptEd</a:t>
            </a:r>
            <a:r>
              <a:rPr lang="en-US" sz="2400" dirty="0" smtClean="0">
                <a:solidFill>
                  <a:schemeClr val="accent1"/>
                </a:solidFill>
              </a:rPr>
              <a:t> | fb.com/</a:t>
            </a:r>
            <a:r>
              <a:rPr lang="en-US" sz="2400" dirty="0" err="1" smtClean="0">
                <a:solidFill>
                  <a:schemeClr val="accent1"/>
                </a:solidFill>
              </a:rPr>
              <a:t>ORDeptEd</a:t>
            </a:r>
            <a:endParaRPr lang="en-US" sz="2400" dirty="0" smtClean="0">
              <a:solidFill>
                <a:schemeClr val="accent1"/>
              </a:solidFill>
            </a:endParaRPr>
          </a:p>
        </p:txBody>
      </p:sp>
    </p:spTree>
    <p:extLst>
      <p:ext uri="{BB962C8B-B14F-4D97-AF65-F5344CB8AC3E}">
        <p14:creationId xmlns:p14="http://schemas.microsoft.com/office/powerpoint/2010/main" val="2794190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3"/>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3"/>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172151953"/>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3"/>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3"/>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8/16/2023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7547566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8/16/2023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481282686"/>
      </p:ext>
    </p:extLst>
  </p:cSld>
  <p:clrMapOvr>
    <a:masterClrMapping/>
  </p:clrMapOvr>
  <p:timing>
    <p:tnLst>
      <p:par>
        <p:cTn id="1" dur="indefinite" restart="never" nodeType="tmRoot"/>
      </p:par>
    </p:tnLst>
  </p:timing>
  <p:hf hdr="0" dt="0"/>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34006"/>
          </a:xfrm>
        </p:spPr>
        <p:txBody>
          <a:bodyPr anchor="t" anchorCtr="0">
            <a:normAutofit/>
          </a:bodyPr>
          <a:lstStyle>
            <a:lvl1pPr>
              <a:defRPr sz="4400"/>
            </a:lvl1pPr>
          </a:lstStyle>
          <a:p>
            <a:r>
              <a:rPr lang="en-US" smtClean="0"/>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8/16/2023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439714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3745929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2591D8-9B02-4B28-8EF4-3003DE7E4109}" type="datetime1">
              <a:rPr lang="en-US" smtClean="0"/>
              <a:t>8/16/2023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093427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25617"/>
          </a:xfrm>
        </p:spPr>
        <p:txBody>
          <a:bodyPr anchor="t" anchorCtr="0">
            <a:normAutofit/>
          </a:bodyPr>
          <a:lstStyle>
            <a:lvl1pPr>
              <a:defRPr sz="4400"/>
            </a:lvl1pPr>
          </a:lstStyle>
          <a:p>
            <a:r>
              <a:rPr lang="en-US" smtClean="0"/>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8/16/2023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r>
              <a:rPr lang="en-US" smtClean="0"/>
              <a:t>Click icon to add picture</a:t>
            </a:r>
            <a:endParaRPr lang="en-US" dirty="0"/>
          </a:p>
        </p:txBody>
      </p:sp>
    </p:spTree>
    <p:extLst>
      <p:ext uri="{BB962C8B-B14F-4D97-AF65-F5344CB8AC3E}">
        <p14:creationId xmlns:p14="http://schemas.microsoft.com/office/powerpoint/2010/main" val="16338616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3"/>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CE9AC3-29A7-447C-985A-56B968AD79CC}" type="datetime1">
              <a:rPr lang="en-US" smtClean="0"/>
              <a:t>8/16/2023</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smtClean="0"/>
              <a:t>Click to edit Master title style</a:t>
            </a:r>
            <a:endParaRPr lang="en-US" dirty="0"/>
          </a:p>
        </p:txBody>
      </p:sp>
    </p:spTree>
    <p:extLst>
      <p:ext uri="{BB962C8B-B14F-4D97-AF65-F5344CB8AC3E}">
        <p14:creationId xmlns:p14="http://schemas.microsoft.com/office/powerpoint/2010/main" val="40886443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3"/>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8/16/2023</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2110732786"/>
      </p:ext>
    </p:extLst>
  </p:cSld>
  <p:clrMapOvr>
    <a:masterClrMapping/>
  </p:clrMapOvr>
  <p:hf hdr="0" dt="0"/>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3"/>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80DF8147-9298-48DB-8898-31538F48B62E}" type="datetime1">
              <a:rPr lang="en-US" smtClean="0"/>
              <a:t>8/16/2023</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7231324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423753685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accent1"/>
                </a:solidFill>
              </a:rPr>
              <a:t>twitter.com/</a:t>
            </a:r>
            <a:r>
              <a:rPr lang="en-US" sz="2400" dirty="0" err="1" smtClean="0">
                <a:solidFill>
                  <a:schemeClr val="accent1"/>
                </a:solidFill>
              </a:rPr>
              <a:t>ORDeptEd</a:t>
            </a:r>
            <a:r>
              <a:rPr lang="en-US" sz="2400" dirty="0" smtClean="0">
                <a:solidFill>
                  <a:schemeClr val="accent1"/>
                </a:solidFill>
              </a:rPr>
              <a:t> | fb.com/</a:t>
            </a:r>
            <a:r>
              <a:rPr lang="en-US" sz="2400" dirty="0" err="1" smtClean="0">
                <a:solidFill>
                  <a:schemeClr val="accent1"/>
                </a:solidFill>
              </a:rPr>
              <a:t>ORDeptEd</a:t>
            </a:r>
            <a:endParaRPr lang="en-US" sz="2400" dirty="0" smtClean="0">
              <a:solidFill>
                <a:schemeClr val="accent1"/>
              </a:solidFill>
            </a:endParaRPr>
          </a:p>
        </p:txBody>
      </p:sp>
    </p:spTree>
    <p:extLst>
      <p:ext uri="{BB962C8B-B14F-4D97-AF65-F5344CB8AC3E}">
        <p14:creationId xmlns:p14="http://schemas.microsoft.com/office/powerpoint/2010/main" val="370819823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170299787"/>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2"/>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8/16/2023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76542624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8/16/2023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222434564"/>
      </p:ext>
    </p:extLst>
  </p:cSld>
  <p:clrMapOvr>
    <a:masterClrMapping/>
  </p:clrMapOvr>
  <p:timing>
    <p:tnLst>
      <p:par>
        <p:cTn id="1" dur="indefinite" restart="never" nodeType="tmRoot"/>
      </p:par>
    </p:tnLst>
  </p:timing>
  <p:hf hdr="0" dt="0"/>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smtClean="0"/>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8/16/2023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24685746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827161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5285395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2591D8-9B02-4B28-8EF4-3003DE7E4109}" type="datetime1">
              <a:rPr lang="en-US" smtClean="0"/>
              <a:t>8/16/2023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15374607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CE9AC3-29A7-447C-985A-56B968AD79CC}" type="datetime1">
              <a:rPr lang="en-US" smtClean="0"/>
              <a:t>8/16/2023</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smtClean="0"/>
              <a:t>Click to edit Master title style</a:t>
            </a:r>
            <a:endParaRPr lang="en-US" dirty="0"/>
          </a:p>
        </p:txBody>
      </p:sp>
    </p:spTree>
    <p:extLst>
      <p:ext uri="{BB962C8B-B14F-4D97-AF65-F5344CB8AC3E}">
        <p14:creationId xmlns:p14="http://schemas.microsoft.com/office/powerpoint/2010/main" val="391129785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8/16/2023</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3436298166"/>
      </p:ext>
    </p:extLst>
  </p:cSld>
  <p:clrMapOvr>
    <a:masterClrMapping/>
  </p:clrMapOvr>
  <p:hf hdr="0" dt="0"/>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80DF8147-9298-48DB-8898-31538F48B62E}" type="datetime1">
              <a:rPr lang="en-US" smtClean="0"/>
              <a:t>8/16/2023</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1011967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86142060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accent1"/>
                </a:solidFill>
              </a:rPr>
              <a:t>twitter.com/</a:t>
            </a:r>
            <a:r>
              <a:rPr lang="en-US" sz="2400" dirty="0" err="1" smtClean="0">
                <a:solidFill>
                  <a:schemeClr val="accent1"/>
                </a:solidFill>
              </a:rPr>
              <a:t>ORDeptEd</a:t>
            </a:r>
            <a:r>
              <a:rPr lang="en-US" sz="2400" dirty="0" smtClean="0">
                <a:solidFill>
                  <a:schemeClr val="accent1"/>
                </a:solidFill>
              </a:rPr>
              <a:t> | fb.com/</a:t>
            </a:r>
            <a:r>
              <a:rPr lang="en-US" sz="2400" dirty="0" err="1" smtClean="0">
                <a:solidFill>
                  <a:schemeClr val="accent1"/>
                </a:solidFill>
              </a:rPr>
              <a:t>ORDeptEd</a:t>
            </a:r>
            <a:endParaRPr lang="en-US" sz="2400" dirty="0" smtClean="0">
              <a:solidFill>
                <a:schemeClr val="accent1"/>
              </a:solidFill>
            </a:endParaRPr>
          </a:p>
        </p:txBody>
      </p:sp>
    </p:spTree>
    <p:extLst>
      <p:ext uri="{BB962C8B-B14F-4D97-AF65-F5344CB8AC3E}">
        <p14:creationId xmlns:p14="http://schemas.microsoft.com/office/powerpoint/2010/main" val="203597305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945692765"/>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tx2"/>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8/16/2023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07681253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8/16/2023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372431344"/>
      </p:ext>
    </p:extLst>
  </p:cSld>
  <p:clrMapOvr>
    <a:masterClrMapping/>
  </p:clrMapOvr>
  <p:timing>
    <p:tnLst>
      <p:par>
        <p:cTn id="1" dur="indefinite" restart="never" nodeType="tmRoot"/>
      </p:par>
    </p:tnLst>
  </p:timing>
  <p:hf hdr="0" dt="0"/>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smtClean="0"/>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8/16/2023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508029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2591D8-9B02-4B28-8EF4-3003DE7E4109}" type="datetime1">
              <a:rPr lang="en-US" smtClean="0"/>
              <a:t>8/16/2023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3181327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55416928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2591D8-9B02-4B28-8EF4-3003DE7E4109}" type="datetime1">
              <a:rPr lang="en-US" smtClean="0"/>
              <a:t>8/16/2023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6485095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tx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CE9AC3-29A7-447C-985A-56B968AD79CC}" type="datetime1">
              <a:rPr lang="en-US" smtClean="0"/>
              <a:t>8/16/2023</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smtClean="0"/>
              <a:t>Click to edit Master title style</a:t>
            </a:r>
            <a:endParaRPr lang="en-US" dirty="0"/>
          </a:p>
        </p:txBody>
      </p:sp>
    </p:spTree>
    <p:extLst>
      <p:ext uri="{BB962C8B-B14F-4D97-AF65-F5344CB8AC3E}">
        <p14:creationId xmlns:p14="http://schemas.microsoft.com/office/powerpoint/2010/main" val="235143077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tx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8/16/2023</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3188208071"/>
      </p:ext>
    </p:extLst>
  </p:cSld>
  <p:clrMapOvr>
    <a:masterClrMapping/>
  </p:clrMapOvr>
  <p:hf hdr="0" dt="0"/>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tx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80DF8147-9298-48DB-8898-31538F48B62E}" type="datetime1">
              <a:rPr lang="en-US" smtClean="0"/>
              <a:t>8/16/2023</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73024786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2984132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8/16/2023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accent1"/>
                </a:solidFill>
              </a:rPr>
              <a:t>twitter.com/</a:t>
            </a:r>
            <a:r>
              <a:rPr lang="en-US" sz="2400" dirty="0" err="1" smtClean="0">
                <a:solidFill>
                  <a:schemeClr val="accent1"/>
                </a:solidFill>
              </a:rPr>
              <a:t>ORDeptEd</a:t>
            </a:r>
            <a:r>
              <a:rPr lang="en-US" sz="2400" dirty="0" smtClean="0">
                <a:solidFill>
                  <a:schemeClr val="accent1"/>
                </a:solidFill>
              </a:rPr>
              <a:t> | fb.com/</a:t>
            </a:r>
            <a:r>
              <a:rPr lang="en-US" sz="2400" dirty="0" err="1" smtClean="0">
                <a:solidFill>
                  <a:schemeClr val="accent1"/>
                </a:solidFill>
              </a:rPr>
              <a:t>ORDeptEd</a:t>
            </a:r>
            <a:endParaRPr lang="en-US" sz="2400" dirty="0" smtClean="0">
              <a:solidFill>
                <a:schemeClr val="accent1"/>
              </a:solidFill>
            </a:endParaRPr>
          </a:p>
        </p:txBody>
      </p:sp>
    </p:spTree>
    <p:extLst>
      <p:ext uri="{BB962C8B-B14F-4D97-AF65-F5344CB8AC3E}">
        <p14:creationId xmlns:p14="http://schemas.microsoft.com/office/powerpoint/2010/main" val="794497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CE9AC3-29A7-447C-985A-56B968AD79CC}" type="datetime1">
              <a:rPr lang="en-US" smtClean="0"/>
              <a:t>8/16/2023</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smtClean="0"/>
              <a:t>Click to edit Master title style</a:t>
            </a:r>
            <a:endParaRPr lang="en-US" dirty="0"/>
          </a:p>
        </p:txBody>
      </p:sp>
    </p:spTree>
    <p:extLst>
      <p:ext uri="{BB962C8B-B14F-4D97-AF65-F5344CB8AC3E}">
        <p14:creationId xmlns:p14="http://schemas.microsoft.com/office/powerpoint/2010/main" val="642731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8/16/2023</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3752021579"/>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80DF8147-9298-48DB-8898-31538F48B62E}" type="datetime1">
              <a:rPr lang="en-US" smtClean="0"/>
              <a:t>8/16/2023</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039459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8/16/2023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107541647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8/16/2023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694759649"/>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accent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4"/>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8/16/2023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900062332"/>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accent4"/>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accent3"/>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8/16/2023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519374154"/>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accent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accent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8/16/2023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4279954450"/>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8/16/2023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3184397434"/>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mailto:jennifer.engberg@ode.oregon.gov"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s://district.ode.state.or.us/apps/login/searchSA.aspx"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mailto:kyle.walker@ode.oregon.gov"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oregon.gov/ode/schools-and-districts/grants/ESEA/ID/Pages/Reporting.aspx"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hyperlink" Target="https://district.ode.state.or.us/home/" TargetMode="Externa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hyperlink" Target="https://district.ode.state.or.us/home/" TargetMode="Externa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hyperlink" Target="mailto:kyle.walker@ode.oregon.gov" TargetMode="Externa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mailto:kyle.walker@ode.oregon.gov" TargetMode="External"/><Relationship Id="rId2" Type="http://schemas.openxmlformats.org/officeDocument/2006/relationships/hyperlink" Target="mailto:Jennifer.Engberg@ode.oregon.gov" TargetMode="External"/><Relationship Id="rId1" Type="http://schemas.openxmlformats.org/officeDocument/2006/relationships/slideLayout" Target="../slideLayouts/slideLayout3.xml"/><Relationship Id="rId4" Type="http://schemas.openxmlformats.org/officeDocument/2006/relationships/hyperlink" Target="mailto:ode.helpdesk@ode.oregon.gov"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400" b="1" dirty="0" smtClean="0"/>
              <a:t>2022-2023 </a:t>
            </a:r>
            <a:r>
              <a:rPr lang="en-US" sz="4400" b="1" dirty="0"/>
              <a:t>Consolidated District Performance Report (CDPR)</a:t>
            </a:r>
          </a:p>
        </p:txBody>
      </p:sp>
      <p:sp>
        <p:nvSpPr>
          <p:cNvPr id="3" name="Subtitle 2"/>
          <p:cNvSpPr>
            <a:spLocks noGrp="1"/>
          </p:cNvSpPr>
          <p:nvPr>
            <p:ph type="subTitle" idx="1"/>
          </p:nvPr>
        </p:nvSpPr>
        <p:spPr/>
        <p:txBody>
          <a:bodyPr>
            <a:normAutofit/>
          </a:bodyPr>
          <a:lstStyle/>
          <a:p>
            <a:pPr>
              <a:spcBef>
                <a:spcPts val="600"/>
              </a:spcBef>
            </a:pPr>
            <a:r>
              <a:rPr lang="en-US" sz="3200" i="1" dirty="0"/>
              <a:t>ESEA CDPR Title ID: Academic Outcomes </a:t>
            </a:r>
            <a:r>
              <a:rPr lang="en-US" sz="3200" i="1" dirty="0" smtClean="0"/>
              <a:t>2022 </a:t>
            </a:r>
            <a:r>
              <a:rPr lang="en-US" sz="3200" i="1" dirty="0"/>
              <a:t>– </a:t>
            </a:r>
            <a:r>
              <a:rPr lang="en-US" sz="3200" i="1" dirty="0" smtClean="0"/>
              <a:t>2023</a:t>
            </a:r>
          </a:p>
          <a:p>
            <a:pPr>
              <a:spcBef>
                <a:spcPts val="600"/>
              </a:spcBef>
            </a:pPr>
            <a:r>
              <a:rPr lang="en-US" sz="3200" i="1" dirty="0" smtClean="0"/>
              <a:t>And</a:t>
            </a:r>
            <a:r>
              <a:rPr lang="en-US" sz="3200" i="1" dirty="0"/>
              <a:t/>
            </a:r>
            <a:br>
              <a:rPr lang="en-US" sz="3200" i="1" dirty="0"/>
            </a:br>
            <a:r>
              <a:rPr lang="en-US" sz="3200" i="1" dirty="0"/>
              <a:t>ESEA CDPR Title ID: Programs &amp; Facilities </a:t>
            </a:r>
            <a:r>
              <a:rPr lang="en-US" sz="3200" i="1" dirty="0" smtClean="0"/>
              <a:t>2022 – 2023</a:t>
            </a:r>
            <a:endParaRPr lang="en-US" sz="3200"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1</a:t>
            </a:fld>
            <a:endParaRPr lang="en-US" dirty="0"/>
          </a:p>
        </p:txBody>
      </p:sp>
    </p:spTree>
    <p:extLst>
      <p:ext uri="{BB962C8B-B14F-4D97-AF65-F5344CB8AC3E}">
        <p14:creationId xmlns:p14="http://schemas.microsoft.com/office/powerpoint/2010/main" val="3972213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defRPr/>
            </a:pPr>
            <a:r>
              <a:rPr lang="en-US" u="sng" dirty="0"/>
              <a:t>Neglected Program</a:t>
            </a:r>
          </a:p>
          <a:p>
            <a:pPr marL="274320" lvl="1" indent="0">
              <a:buNone/>
              <a:defRPr/>
            </a:pPr>
            <a:r>
              <a:rPr lang="en-US" dirty="0"/>
              <a:t>Public or private residential facilities, other than foster homes, that are operated primarily for the care of children or youth who have been committed to or voluntarily placed in the facility under applicable State law due to:</a:t>
            </a:r>
          </a:p>
          <a:p>
            <a:pPr lvl="1" indent="-182880">
              <a:defRPr/>
            </a:pPr>
            <a:r>
              <a:rPr lang="en-US" dirty="0"/>
              <a:t>abandonment, </a:t>
            </a:r>
          </a:p>
          <a:p>
            <a:pPr lvl="1" indent="-182880">
              <a:defRPr/>
            </a:pPr>
            <a:r>
              <a:rPr lang="en-US" dirty="0"/>
              <a:t>neglect, or</a:t>
            </a:r>
          </a:p>
          <a:p>
            <a:pPr lvl="1" indent="-182880">
              <a:defRPr/>
            </a:pPr>
            <a:r>
              <a:rPr lang="en-US" dirty="0"/>
              <a:t>death of their parents or guardians</a:t>
            </a:r>
          </a:p>
          <a:p>
            <a:pPr marL="45714" indent="0">
              <a:buNone/>
              <a:defRPr/>
            </a:pPr>
            <a:endParaRPr lang="en-US" i="1" dirty="0" smtClean="0"/>
          </a:p>
          <a:p>
            <a:pPr marL="45714" indent="0">
              <a:buNone/>
              <a:defRPr/>
            </a:pPr>
            <a:r>
              <a:rPr lang="en-US" i="1" dirty="0" smtClean="0"/>
              <a:t>These </a:t>
            </a:r>
            <a:r>
              <a:rPr lang="en-US" i="1" dirty="0"/>
              <a:t>facilities should be reported in the October Caseload Count Data Collection</a:t>
            </a:r>
            <a:r>
              <a:rPr lang="en-US" i="1" dirty="0" smtClean="0"/>
              <a:t>.</a:t>
            </a:r>
            <a:endParaRPr lang="en-US" i="1"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10</a:t>
            </a:fld>
            <a:endParaRPr lang="en-US" dirty="0"/>
          </a:p>
        </p:txBody>
      </p:sp>
      <p:sp>
        <p:nvSpPr>
          <p:cNvPr id="5" name="Title 4"/>
          <p:cNvSpPr>
            <a:spLocks noGrp="1"/>
          </p:cNvSpPr>
          <p:nvPr>
            <p:ph type="title"/>
          </p:nvPr>
        </p:nvSpPr>
        <p:spPr/>
        <p:txBody>
          <a:bodyPr/>
          <a:lstStyle/>
          <a:p>
            <a:r>
              <a:rPr lang="en-US" b="1" dirty="0"/>
              <a:t>Neglected Program Definition</a:t>
            </a:r>
          </a:p>
        </p:txBody>
      </p:sp>
    </p:spTree>
    <p:extLst>
      <p:ext uri="{BB962C8B-B14F-4D97-AF65-F5344CB8AC3E}">
        <p14:creationId xmlns:p14="http://schemas.microsoft.com/office/powerpoint/2010/main" val="887181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defRPr/>
            </a:pPr>
            <a:r>
              <a:rPr lang="en-US" u="sng" dirty="0"/>
              <a:t>Juvenile Detention Program</a:t>
            </a:r>
          </a:p>
          <a:p>
            <a:pPr marL="274320" lvl="1" indent="0">
              <a:buNone/>
              <a:defRPr/>
            </a:pPr>
            <a:r>
              <a:rPr lang="en-US" sz="2600" dirty="0"/>
              <a:t>Locally operated short-term private or public facilities that provide care to children who require:</a:t>
            </a:r>
          </a:p>
          <a:p>
            <a:pPr lvl="1" indent="-182880">
              <a:defRPr/>
            </a:pPr>
            <a:r>
              <a:rPr lang="en-US" sz="2600" dirty="0"/>
              <a:t>secure custody pending court adjudication, </a:t>
            </a:r>
          </a:p>
          <a:p>
            <a:pPr lvl="1" indent="-182880">
              <a:defRPr/>
            </a:pPr>
            <a:r>
              <a:rPr lang="en-US" sz="2600" dirty="0"/>
              <a:t>court disposition or execution of a court order, or </a:t>
            </a:r>
          </a:p>
          <a:p>
            <a:pPr lvl="1" indent="-182880">
              <a:defRPr/>
            </a:pPr>
            <a:r>
              <a:rPr lang="en-US" sz="2600" dirty="0"/>
              <a:t>care to children after commitment.</a:t>
            </a:r>
          </a:p>
          <a:p>
            <a:pPr marL="0" indent="0">
              <a:buNone/>
              <a:defRPr/>
            </a:pPr>
            <a:r>
              <a:rPr lang="en-US" u="sng" dirty="0"/>
              <a:t>Locally Operated Correctional Facility (Juvenile Correctional Program)</a:t>
            </a:r>
          </a:p>
          <a:p>
            <a:pPr marL="274320" lvl="1" indent="0">
              <a:buNone/>
              <a:defRPr/>
            </a:pPr>
            <a:r>
              <a:rPr lang="en-US" sz="2600" dirty="0"/>
              <a:t>A facility in which persons are confined as a result of a conviction for a criminal offense.  It can also include a local public or private institution, community day program or school </a:t>
            </a:r>
            <a:r>
              <a:rPr lang="en-US" sz="2600" u="sng" dirty="0"/>
              <a:t>not</a:t>
            </a:r>
            <a:r>
              <a:rPr lang="en-US" sz="2600" dirty="0"/>
              <a:t> operated by the State. </a:t>
            </a:r>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11</a:t>
            </a:fld>
            <a:endParaRPr lang="en-US" dirty="0"/>
          </a:p>
        </p:txBody>
      </p:sp>
      <p:sp>
        <p:nvSpPr>
          <p:cNvPr id="5" name="Title 4"/>
          <p:cNvSpPr>
            <a:spLocks noGrp="1"/>
          </p:cNvSpPr>
          <p:nvPr>
            <p:ph type="title"/>
          </p:nvPr>
        </p:nvSpPr>
        <p:spPr/>
        <p:txBody>
          <a:bodyPr>
            <a:normAutofit fontScale="90000"/>
          </a:bodyPr>
          <a:lstStyle/>
          <a:p>
            <a:r>
              <a:rPr lang="en-US" b="1" dirty="0"/>
              <a:t>Juvenile Detention </a:t>
            </a:r>
            <a:r>
              <a:rPr lang="en-US" b="1" dirty="0" smtClean="0"/>
              <a:t>&amp; </a:t>
            </a:r>
            <a:r>
              <a:rPr lang="en-US" b="1" dirty="0"/>
              <a:t>Juvenile Correctional Program Definitions</a:t>
            </a:r>
          </a:p>
        </p:txBody>
      </p:sp>
    </p:spTree>
    <p:extLst>
      <p:ext uri="{BB962C8B-B14F-4D97-AF65-F5344CB8AC3E}">
        <p14:creationId xmlns:p14="http://schemas.microsoft.com/office/powerpoint/2010/main" val="1265667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defRPr/>
            </a:pPr>
            <a:r>
              <a:rPr lang="en-US" u="sng" dirty="0"/>
              <a:t>Other Program</a:t>
            </a:r>
          </a:p>
          <a:p>
            <a:pPr marL="274320" lvl="1" indent="0">
              <a:buNone/>
              <a:defRPr/>
            </a:pPr>
            <a:r>
              <a:rPr lang="en-US" dirty="0"/>
              <a:t>Locally operated programs that do not fit the definition of:</a:t>
            </a:r>
          </a:p>
          <a:p>
            <a:pPr lvl="1" indent="-182880">
              <a:defRPr/>
            </a:pPr>
            <a:r>
              <a:rPr lang="en-US" dirty="0"/>
              <a:t>At-Risk Program</a:t>
            </a:r>
          </a:p>
          <a:p>
            <a:pPr lvl="1" indent="-182880">
              <a:defRPr/>
            </a:pPr>
            <a:r>
              <a:rPr lang="en-US" dirty="0"/>
              <a:t>Neglected Program</a:t>
            </a:r>
          </a:p>
          <a:p>
            <a:pPr lvl="1" indent="-182880">
              <a:defRPr/>
            </a:pPr>
            <a:r>
              <a:rPr lang="en-US" dirty="0"/>
              <a:t>Juvenile Detention/Correctional Program</a:t>
            </a:r>
          </a:p>
          <a:p>
            <a:pPr lvl="1" indent="-182880">
              <a:defRPr/>
            </a:pPr>
            <a:r>
              <a:rPr lang="en-US" dirty="0"/>
              <a:t>Locally Operated Correctional Facility (Juvenile Corrections) Program</a:t>
            </a:r>
          </a:p>
          <a:p>
            <a:pPr marL="0" indent="0">
              <a:buNone/>
            </a:pPr>
            <a:endParaRPr lang="en-US" dirty="0" smtClean="0"/>
          </a:p>
          <a:p>
            <a:pPr marL="0" indent="0">
              <a:buNone/>
            </a:pPr>
            <a:r>
              <a:rPr lang="en-US" dirty="0" smtClean="0"/>
              <a:t>These program types are rare. If you believe there is a program that falls into the category, please reach out to Jen Engberg (</a:t>
            </a:r>
            <a:r>
              <a:rPr lang="en-US" dirty="0" smtClean="0">
                <a:hlinkClick r:id="rId2"/>
              </a:rPr>
              <a:t>jennifer.engberg@ode.oregon.gov</a:t>
            </a:r>
            <a:r>
              <a:rPr lang="en-US" dirty="0" smtClean="0"/>
              <a:t>).</a:t>
            </a:r>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12</a:t>
            </a:fld>
            <a:endParaRPr lang="en-US" dirty="0"/>
          </a:p>
        </p:txBody>
      </p:sp>
      <p:sp>
        <p:nvSpPr>
          <p:cNvPr id="5" name="Title 4"/>
          <p:cNvSpPr>
            <a:spLocks noGrp="1"/>
          </p:cNvSpPr>
          <p:nvPr>
            <p:ph type="title"/>
          </p:nvPr>
        </p:nvSpPr>
        <p:spPr/>
        <p:txBody>
          <a:bodyPr/>
          <a:lstStyle/>
          <a:p>
            <a:r>
              <a:rPr lang="en-US" b="1" dirty="0"/>
              <a:t>“Other” Program Definition</a:t>
            </a:r>
          </a:p>
        </p:txBody>
      </p:sp>
    </p:spTree>
    <p:extLst>
      <p:ext uri="{BB962C8B-B14F-4D97-AF65-F5344CB8AC3E}">
        <p14:creationId xmlns:p14="http://schemas.microsoft.com/office/powerpoint/2010/main" val="69955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t">
            <a:normAutofit/>
          </a:bodyPr>
          <a:lstStyle/>
          <a:p>
            <a:pPr marL="0" indent="0" algn="ctr">
              <a:buNone/>
            </a:pPr>
            <a:r>
              <a:rPr lang="en-US" altLang="en-US" sz="3600" b="1" dirty="0"/>
              <a:t>Long-Term Students:</a:t>
            </a:r>
          </a:p>
          <a:p>
            <a:pPr marL="0" indent="0" algn="ctr">
              <a:buNone/>
            </a:pPr>
            <a:r>
              <a:rPr lang="en-US" altLang="en-US" sz="3600" dirty="0"/>
              <a:t>“Students who spent 90+ </a:t>
            </a:r>
            <a:r>
              <a:rPr lang="en-US" altLang="en-US" sz="3600" i="1" dirty="0"/>
              <a:t>consecutive</a:t>
            </a:r>
            <a:r>
              <a:rPr lang="en-US" altLang="en-US" sz="3600" dirty="0"/>
              <a:t> days in the facility</a:t>
            </a:r>
            <a:r>
              <a:rPr lang="en-US" altLang="en-US" sz="3600" dirty="0" smtClean="0"/>
              <a:t>”</a:t>
            </a:r>
            <a:endParaRPr lang="en-US" altLang="en-US" sz="3600"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13</a:t>
            </a:fld>
            <a:endParaRPr lang="en-US" dirty="0"/>
          </a:p>
        </p:txBody>
      </p:sp>
      <p:sp>
        <p:nvSpPr>
          <p:cNvPr id="5" name="Title 4"/>
          <p:cNvSpPr>
            <a:spLocks noGrp="1"/>
          </p:cNvSpPr>
          <p:nvPr>
            <p:ph type="title"/>
          </p:nvPr>
        </p:nvSpPr>
        <p:spPr/>
        <p:txBody>
          <a:bodyPr/>
          <a:lstStyle/>
          <a:p>
            <a:r>
              <a:rPr lang="en-US" b="1" dirty="0"/>
              <a:t>Long Term Student Definition</a:t>
            </a:r>
          </a:p>
        </p:txBody>
      </p:sp>
    </p:spTree>
    <p:extLst>
      <p:ext uri="{BB962C8B-B14F-4D97-AF65-F5344CB8AC3E}">
        <p14:creationId xmlns:p14="http://schemas.microsoft.com/office/powerpoint/2010/main" val="907238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Aft>
                <a:spcPts val="1200"/>
              </a:spcAft>
            </a:pPr>
            <a:r>
              <a:rPr lang="en-US" altLang="en-US" sz="3200" dirty="0"/>
              <a:t>Contact the staff at the facilities receiving Title I-D funds to gather the data needed for both the Academic Outcomes and Programs and Facilities collections.</a:t>
            </a:r>
          </a:p>
          <a:p>
            <a:r>
              <a:rPr lang="en-US" altLang="en-US" sz="3200" dirty="0"/>
              <a:t>Note: ONLY the students who received Title I-D services, regardless of the program/facility they are in or how it was funded should be included in the counts</a:t>
            </a:r>
            <a:r>
              <a:rPr lang="en-US" altLang="en-US" sz="3200" dirty="0" smtClean="0"/>
              <a:t>.</a:t>
            </a:r>
            <a:endParaRPr lang="en-US" altLang="en-US" sz="3200"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14</a:t>
            </a:fld>
            <a:endParaRPr lang="en-US" dirty="0"/>
          </a:p>
        </p:txBody>
      </p:sp>
      <p:sp>
        <p:nvSpPr>
          <p:cNvPr id="5" name="Title 4"/>
          <p:cNvSpPr>
            <a:spLocks noGrp="1"/>
          </p:cNvSpPr>
          <p:nvPr>
            <p:ph type="title"/>
          </p:nvPr>
        </p:nvSpPr>
        <p:spPr/>
        <p:txBody>
          <a:bodyPr/>
          <a:lstStyle/>
          <a:p>
            <a:r>
              <a:rPr lang="en-US" b="1" dirty="0"/>
              <a:t>Getting the Data</a:t>
            </a:r>
          </a:p>
        </p:txBody>
      </p:sp>
    </p:spTree>
    <p:extLst>
      <p:ext uri="{BB962C8B-B14F-4D97-AF65-F5344CB8AC3E}">
        <p14:creationId xmlns:p14="http://schemas.microsoft.com/office/powerpoint/2010/main" val="3050159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altLang="en-US" sz="2800" u="sng" dirty="0"/>
              <a:t>Contact your District Security Administrator for:</a:t>
            </a:r>
          </a:p>
          <a:p>
            <a:pPr marL="514350" indent="-514350">
              <a:buFont typeface="+mj-lt"/>
              <a:buAutoNum type="arabicPeriod"/>
            </a:pPr>
            <a:r>
              <a:rPr lang="en-US" altLang="en-US" sz="2800" dirty="0"/>
              <a:t>Help on preparing and entering the data</a:t>
            </a:r>
          </a:p>
          <a:p>
            <a:pPr marL="514350" indent="-514350">
              <a:buFont typeface="+mj-lt"/>
              <a:buAutoNum type="arabicPeriod"/>
            </a:pPr>
            <a:r>
              <a:rPr lang="en-US" altLang="en-US" sz="2800" dirty="0"/>
              <a:t>Permissions to be able to view and submit the data collection</a:t>
            </a:r>
          </a:p>
          <a:p>
            <a:pPr marL="971539" lvl="1" indent="-514350">
              <a:buFont typeface="+mj-lt"/>
              <a:buAutoNum type="alphaLcParenR"/>
            </a:pPr>
            <a:r>
              <a:rPr lang="en-US" altLang="en-US" sz="2800" dirty="0"/>
              <a:t>If you select “Save” and nothing happens, you don’t have the needed permissions.</a:t>
            </a:r>
          </a:p>
          <a:p>
            <a:pPr marL="0" indent="0">
              <a:buNone/>
            </a:pPr>
            <a:endParaRPr lang="en-US" altLang="en-US" sz="2800" dirty="0"/>
          </a:p>
          <a:p>
            <a:pPr marL="0" indent="0">
              <a:buNone/>
            </a:pPr>
            <a:r>
              <a:rPr lang="en-US" altLang="en-US" sz="2800" dirty="0"/>
              <a:t>Find your District Security Administrator: </a:t>
            </a:r>
            <a:r>
              <a:rPr lang="en-US" altLang="en-US" sz="2800" dirty="0">
                <a:hlinkClick r:id="rId2"/>
              </a:rPr>
              <a:t>https://</a:t>
            </a:r>
            <a:r>
              <a:rPr lang="en-US" altLang="en-US" sz="2800" dirty="0" smtClean="0">
                <a:hlinkClick r:id="rId2"/>
              </a:rPr>
              <a:t>district.ode.state.or.us/apps/login/searchSA.aspx</a:t>
            </a:r>
            <a:endParaRPr lang="en-US" altLang="en-US" sz="2800"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15</a:t>
            </a:fld>
            <a:endParaRPr lang="en-US" dirty="0"/>
          </a:p>
        </p:txBody>
      </p:sp>
      <p:sp>
        <p:nvSpPr>
          <p:cNvPr id="5" name="Title 4"/>
          <p:cNvSpPr>
            <a:spLocks noGrp="1"/>
          </p:cNvSpPr>
          <p:nvPr>
            <p:ph type="title"/>
          </p:nvPr>
        </p:nvSpPr>
        <p:spPr/>
        <p:txBody>
          <a:bodyPr/>
          <a:lstStyle/>
          <a:p>
            <a:r>
              <a:rPr lang="en-US" b="1" dirty="0"/>
              <a:t>District Security Administrator</a:t>
            </a:r>
          </a:p>
        </p:txBody>
      </p:sp>
    </p:spTree>
    <p:extLst>
      <p:ext uri="{BB962C8B-B14F-4D97-AF65-F5344CB8AC3E}">
        <p14:creationId xmlns:p14="http://schemas.microsoft.com/office/powerpoint/2010/main" val="3132589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u="sng" dirty="0"/>
              <a:t>Open the CDPR Title I-D Validations Worksheet</a:t>
            </a:r>
          </a:p>
          <a:p>
            <a:pPr marL="514350" indent="-514350">
              <a:buFont typeface="+mj-lt"/>
              <a:buAutoNum type="arabicPeriod"/>
            </a:pPr>
            <a:r>
              <a:rPr lang="en-US" dirty="0"/>
              <a:t>Save the worksheet</a:t>
            </a:r>
          </a:p>
          <a:p>
            <a:pPr marL="514350" indent="-514350">
              <a:buFont typeface="+mj-lt"/>
              <a:buAutoNum type="arabicPeriod"/>
            </a:pPr>
            <a:r>
              <a:rPr lang="en-US" dirty="0"/>
              <a:t>Read the “Instructions” Tab</a:t>
            </a:r>
          </a:p>
          <a:p>
            <a:pPr marL="514350" indent="-514350">
              <a:buFont typeface="+mj-lt"/>
              <a:buAutoNum type="arabicPeriod"/>
            </a:pPr>
            <a:r>
              <a:rPr lang="en-US" dirty="0"/>
              <a:t>Enter data, saving as you go</a:t>
            </a:r>
          </a:p>
          <a:p>
            <a:pPr marL="514350" indent="-514350">
              <a:buFont typeface="+mj-lt"/>
              <a:buAutoNum type="arabicPeriod"/>
            </a:pPr>
            <a:r>
              <a:rPr lang="en-US" dirty="0"/>
              <a:t>Note: </a:t>
            </a:r>
          </a:p>
          <a:p>
            <a:pPr marL="914389" lvl="1" indent="-457200">
              <a:buFont typeface="+mj-lt"/>
              <a:buAutoNum type="alphaLcPeriod"/>
            </a:pPr>
            <a:r>
              <a:rPr lang="en-US" dirty="0"/>
              <a:t>Once you have entered all your data (for </a:t>
            </a:r>
            <a:r>
              <a:rPr lang="en-US" u="sng" dirty="0"/>
              <a:t>both</a:t>
            </a:r>
            <a:r>
              <a:rPr lang="en-US" dirty="0"/>
              <a:t> collections), BLACK cells indicate errors.</a:t>
            </a:r>
          </a:p>
          <a:p>
            <a:pPr marL="914389" lvl="1" indent="-457200">
              <a:buFont typeface="+mj-lt"/>
              <a:buAutoNum type="alphaLcPeriod"/>
            </a:pPr>
            <a:r>
              <a:rPr lang="en-US" dirty="0"/>
              <a:t>An explanation of what would make a cell BLACK is next to the data point. </a:t>
            </a:r>
          </a:p>
          <a:p>
            <a:pPr marL="914389" lvl="1" indent="-457200">
              <a:buFont typeface="+mj-lt"/>
              <a:buAutoNum type="alphaLcPeriod"/>
            </a:pPr>
            <a:r>
              <a:rPr lang="en-US" dirty="0"/>
              <a:t>Correct all errors before submitting the data collection online</a:t>
            </a:r>
            <a:r>
              <a:rPr lang="en-US" dirty="0" smtClean="0"/>
              <a:t>.</a:t>
            </a:r>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16</a:t>
            </a:fld>
            <a:endParaRPr lang="en-US" dirty="0"/>
          </a:p>
        </p:txBody>
      </p:sp>
      <p:sp>
        <p:nvSpPr>
          <p:cNvPr id="5" name="Title 4"/>
          <p:cNvSpPr>
            <a:spLocks noGrp="1"/>
          </p:cNvSpPr>
          <p:nvPr>
            <p:ph type="title"/>
          </p:nvPr>
        </p:nvSpPr>
        <p:spPr/>
        <p:txBody>
          <a:bodyPr/>
          <a:lstStyle/>
          <a:p>
            <a:r>
              <a:rPr lang="en-US" b="1" dirty="0" smtClean="0"/>
              <a:t>Using the Data Validations Worksheet</a:t>
            </a:r>
            <a:endParaRPr lang="en-US" b="1" dirty="0"/>
          </a:p>
        </p:txBody>
      </p:sp>
    </p:spTree>
    <p:extLst>
      <p:ext uri="{BB962C8B-B14F-4D97-AF65-F5344CB8AC3E}">
        <p14:creationId xmlns:p14="http://schemas.microsoft.com/office/powerpoint/2010/main" val="423342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b="1" dirty="0"/>
              <a:t>Data: Academic Outcomes</a:t>
            </a:r>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17</a:t>
            </a:fld>
            <a:endParaRPr lang="en-US" dirty="0"/>
          </a:p>
        </p:txBody>
      </p:sp>
    </p:spTree>
    <p:extLst>
      <p:ext uri="{BB962C8B-B14F-4D97-AF65-F5344CB8AC3E}">
        <p14:creationId xmlns:p14="http://schemas.microsoft.com/office/powerpoint/2010/main" val="1842239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pPr marL="514350" indent="-514350">
              <a:buFont typeface="+mj-lt"/>
              <a:buAutoNum type="arabicPeriod"/>
            </a:pPr>
            <a:r>
              <a:rPr lang="en-US" altLang="en-US" sz="2800" dirty="0"/>
              <a:t>Go to the “</a:t>
            </a:r>
            <a:r>
              <a:rPr lang="en-US" altLang="en-US" sz="2800" u="sng" dirty="0"/>
              <a:t>Title I-D Academic Outcomes</a:t>
            </a:r>
            <a:r>
              <a:rPr lang="en-US" altLang="en-US" sz="2800" dirty="0"/>
              <a:t>” tab in the Title I-D Validations Worksheet</a:t>
            </a:r>
          </a:p>
          <a:p>
            <a:pPr marL="514350" indent="-514350">
              <a:spcAft>
                <a:spcPts val="600"/>
              </a:spcAft>
              <a:buFont typeface="+mj-lt"/>
              <a:buAutoNum type="arabicPeriod"/>
            </a:pPr>
            <a:r>
              <a:rPr lang="en-US" altLang="en-US" sz="2800" dirty="0"/>
              <a:t>First answer “Yes” or “No” for types of programs that received Title I-D services/funds within your district.</a:t>
            </a:r>
          </a:p>
          <a:p>
            <a:pPr marL="514350" indent="-514350">
              <a:spcAft>
                <a:spcPts val="1200"/>
              </a:spcAft>
              <a:buFont typeface="+mj-lt"/>
              <a:buAutoNum type="arabicPeriod"/>
            </a:pPr>
            <a:r>
              <a:rPr lang="en-US" altLang="en-US" sz="2800" dirty="0"/>
              <a:t>The cells will highlight to reflect your answers</a:t>
            </a:r>
          </a:p>
          <a:p>
            <a:pPr marL="0" indent="0">
              <a:buNone/>
            </a:pPr>
            <a:r>
              <a:rPr lang="en-US" altLang="en-US" sz="2800" dirty="0">
                <a:solidFill>
                  <a:srgbClr val="FF0000"/>
                </a:solidFill>
              </a:rPr>
              <a:t>Crossover Validation</a:t>
            </a:r>
            <a:r>
              <a:rPr lang="en-US" altLang="en-US" sz="2800" dirty="0"/>
              <a:t>: you must select the same type of programs for </a:t>
            </a:r>
            <a:r>
              <a:rPr lang="en-US" altLang="en-US" sz="2800" b="1" i="1" dirty="0"/>
              <a:t>both</a:t>
            </a:r>
            <a:r>
              <a:rPr lang="en-US" altLang="en-US" sz="2800" dirty="0"/>
              <a:t> data collections</a:t>
            </a:r>
            <a:r>
              <a:rPr lang="en-US" altLang="en-US" sz="2800" dirty="0" smtClean="0"/>
              <a:t>.</a:t>
            </a:r>
            <a:endParaRPr lang="en-US" altLang="en-US" sz="2800"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18</a:t>
            </a:fld>
            <a:endParaRPr lang="en-US" dirty="0"/>
          </a:p>
        </p:txBody>
      </p:sp>
      <p:sp>
        <p:nvSpPr>
          <p:cNvPr id="5" name="Title 4"/>
          <p:cNvSpPr>
            <a:spLocks noGrp="1"/>
          </p:cNvSpPr>
          <p:nvPr>
            <p:ph type="title"/>
          </p:nvPr>
        </p:nvSpPr>
        <p:spPr/>
        <p:txBody>
          <a:bodyPr/>
          <a:lstStyle/>
          <a:p>
            <a:r>
              <a:rPr lang="en-US" b="1" dirty="0"/>
              <a:t>Title I-D Validations Worksheet</a:t>
            </a:r>
          </a:p>
        </p:txBody>
      </p:sp>
    </p:spTree>
    <p:extLst>
      <p:ext uri="{BB962C8B-B14F-4D97-AF65-F5344CB8AC3E}">
        <p14:creationId xmlns:p14="http://schemas.microsoft.com/office/powerpoint/2010/main" val="1858169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pPr marL="0" indent="0">
              <a:buNone/>
            </a:pPr>
            <a:r>
              <a:rPr lang="en-US" b="1" u="sng" dirty="0"/>
              <a:t>In the </a:t>
            </a:r>
            <a:r>
              <a:rPr lang="en-US" b="1" u="sng" dirty="0" smtClean="0"/>
              <a:t>Program</a:t>
            </a:r>
            <a:endParaRPr lang="en-US" altLang="en-US" b="1" dirty="0" smtClean="0"/>
          </a:p>
          <a:p>
            <a:r>
              <a:rPr lang="en-US" altLang="en-US" dirty="0" smtClean="0"/>
              <a:t>Earned </a:t>
            </a:r>
            <a:r>
              <a:rPr lang="en-US" altLang="en-US" dirty="0"/>
              <a:t>high school credits</a:t>
            </a:r>
          </a:p>
          <a:p>
            <a:r>
              <a:rPr lang="en-US" altLang="en-US" dirty="0"/>
              <a:t>Enrolled in a GED program</a:t>
            </a:r>
          </a:p>
          <a:p>
            <a:r>
              <a:rPr lang="en-US" altLang="en-US" dirty="0"/>
              <a:t>Enrolled in the local district</a:t>
            </a:r>
          </a:p>
          <a:p>
            <a:r>
              <a:rPr lang="en-US" altLang="en-US" dirty="0"/>
              <a:t>Earned a GED</a:t>
            </a:r>
          </a:p>
          <a:p>
            <a:r>
              <a:rPr lang="en-US" altLang="en-US" dirty="0"/>
              <a:t>Earned a high school diploma</a:t>
            </a:r>
          </a:p>
          <a:p>
            <a:r>
              <a:rPr lang="en-US" altLang="en-US" dirty="0"/>
              <a:t>Accepted/enrolled in post-secondary</a:t>
            </a:r>
          </a:p>
          <a:p>
            <a:r>
              <a:rPr lang="en-US" altLang="en-US" dirty="0"/>
              <a:t>Enrolled in job training</a:t>
            </a:r>
          </a:p>
          <a:p>
            <a:r>
              <a:rPr lang="en-US" altLang="en-US" dirty="0"/>
              <a:t>Obtained </a:t>
            </a:r>
            <a:r>
              <a:rPr lang="en-US" altLang="en-US" dirty="0" smtClean="0"/>
              <a:t>employment</a:t>
            </a:r>
            <a:endParaRPr lang="en-US" alt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19</a:t>
            </a:fld>
            <a:endParaRPr lang="en-US" dirty="0"/>
          </a:p>
        </p:txBody>
      </p:sp>
      <p:sp>
        <p:nvSpPr>
          <p:cNvPr id="5" name="Title 4"/>
          <p:cNvSpPr>
            <a:spLocks noGrp="1"/>
          </p:cNvSpPr>
          <p:nvPr>
            <p:ph type="title"/>
          </p:nvPr>
        </p:nvSpPr>
        <p:spPr/>
        <p:txBody>
          <a:bodyPr/>
          <a:lstStyle/>
          <a:p>
            <a:r>
              <a:rPr lang="en-US" b="1" dirty="0" smtClean="0"/>
              <a:t>Items #1-16</a:t>
            </a:r>
            <a:r>
              <a:rPr lang="en-US" b="1" dirty="0"/>
              <a:t>: Student Counts</a:t>
            </a:r>
          </a:p>
        </p:txBody>
      </p:sp>
      <p:sp>
        <p:nvSpPr>
          <p:cNvPr id="7" name="Content Placeholder 6"/>
          <p:cNvSpPr>
            <a:spLocks noGrp="1"/>
          </p:cNvSpPr>
          <p:nvPr>
            <p:ph sz="half" idx="4294967295"/>
          </p:nvPr>
        </p:nvSpPr>
        <p:spPr>
          <a:xfrm>
            <a:off x="6862763" y="1825625"/>
            <a:ext cx="5329237" cy="4105275"/>
          </a:xfrm>
        </p:spPr>
        <p:txBody>
          <a:bodyPr>
            <a:normAutofit/>
          </a:bodyPr>
          <a:lstStyle/>
          <a:p>
            <a:pPr marL="0" indent="0">
              <a:buNone/>
            </a:pPr>
            <a:r>
              <a:rPr lang="en-US" b="1" u="sng" dirty="0"/>
              <a:t>Within 90 Days of </a:t>
            </a:r>
            <a:r>
              <a:rPr lang="en-US" b="1" u="sng" dirty="0" smtClean="0"/>
              <a:t>Exiting </a:t>
            </a:r>
            <a:r>
              <a:rPr lang="en-US" b="1" u="sng" dirty="0"/>
              <a:t>the </a:t>
            </a:r>
            <a:r>
              <a:rPr lang="en-US" b="1" u="sng" dirty="0" smtClean="0"/>
              <a:t>Program</a:t>
            </a:r>
          </a:p>
          <a:p>
            <a:r>
              <a:rPr lang="en-US" altLang="en-US" dirty="0"/>
              <a:t>Earned high school credits</a:t>
            </a:r>
          </a:p>
          <a:p>
            <a:r>
              <a:rPr lang="en-US" altLang="en-US" dirty="0"/>
              <a:t>Enrolled in a GED program</a:t>
            </a:r>
          </a:p>
          <a:p>
            <a:r>
              <a:rPr lang="en-US" altLang="en-US" dirty="0"/>
              <a:t>Enrolled in the local district</a:t>
            </a:r>
          </a:p>
          <a:p>
            <a:r>
              <a:rPr lang="en-US" altLang="en-US" dirty="0"/>
              <a:t>Earned a GED</a:t>
            </a:r>
          </a:p>
          <a:p>
            <a:r>
              <a:rPr lang="en-US" altLang="en-US" dirty="0"/>
              <a:t>Earned a high school </a:t>
            </a:r>
            <a:r>
              <a:rPr lang="en-US" altLang="en-US" dirty="0" smtClean="0"/>
              <a:t>diploma</a:t>
            </a:r>
            <a:endParaRPr lang="en-US" u="sng" dirty="0"/>
          </a:p>
          <a:p>
            <a:pPr marL="0" indent="0">
              <a:buNone/>
            </a:pPr>
            <a:endParaRPr lang="en-US" dirty="0"/>
          </a:p>
        </p:txBody>
      </p:sp>
    </p:spTree>
    <p:extLst>
      <p:ext uri="{BB962C8B-B14F-4D97-AF65-F5344CB8AC3E}">
        <p14:creationId xmlns:p14="http://schemas.microsoft.com/office/powerpoint/2010/main" val="4257569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lnSpcReduction="10000"/>
          </a:bodyPr>
          <a:lstStyle/>
          <a:p>
            <a:r>
              <a:rPr lang="en-US" altLang="en-US" sz="2800" dirty="0"/>
              <a:t>Data Collection Window</a:t>
            </a:r>
          </a:p>
          <a:p>
            <a:r>
              <a:rPr lang="en-US" altLang="en-US" sz="2800" dirty="0"/>
              <a:t>Resource Materials</a:t>
            </a:r>
          </a:p>
          <a:p>
            <a:r>
              <a:rPr lang="en-US" altLang="en-US" sz="2800" dirty="0"/>
              <a:t>Data Elements</a:t>
            </a:r>
          </a:p>
          <a:p>
            <a:pPr lvl="1">
              <a:buFont typeface="Wingdings" panose="05000000000000000000" pitchFamily="2" charset="2"/>
              <a:buChar char="§"/>
            </a:pPr>
            <a:r>
              <a:rPr lang="en-US" altLang="en-US" sz="2800" dirty="0"/>
              <a:t>Data Preparation</a:t>
            </a:r>
          </a:p>
          <a:p>
            <a:pPr lvl="1">
              <a:buFont typeface="Wingdings" panose="05000000000000000000" pitchFamily="2" charset="2"/>
              <a:buChar char="§"/>
            </a:pPr>
            <a:r>
              <a:rPr lang="en-US" altLang="en-US" sz="2800" dirty="0"/>
              <a:t>Title I-D Validations Worksheet Entry</a:t>
            </a:r>
          </a:p>
          <a:p>
            <a:pPr lvl="2"/>
            <a:r>
              <a:rPr lang="en-US" altLang="en-US" sz="2800" dirty="0"/>
              <a:t>Academic Outcomes</a:t>
            </a:r>
          </a:p>
          <a:p>
            <a:pPr lvl="2"/>
            <a:r>
              <a:rPr lang="en-US" altLang="en-US" sz="2800" dirty="0"/>
              <a:t>Programs and Facilities</a:t>
            </a:r>
          </a:p>
          <a:p>
            <a:pPr lvl="1">
              <a:buFont typeface="Wingdings" panose="05000000000000000000" pitchFamily="2" charset="2"/>
              <a:buChar char="§"/>
            </a:pPr>
            <a:r>
              <a:rPr lang="en-US" altLang="en-US" sz="2800" dirty="0"/>
              <a:t>Consolidated Collections Entry</a:t>
            </a:r>
          </a:p>
          <a:p>
            <a:r>
              <a:rPr lang="en-US" altLang="en-US" sz="2800" dirty="0"/>
              <a:t>Questions and Discussion</a:t>
            </a:r>
          </a:p>
          <a:p>
            <a:pPr marL="0" indent="0">
              <a:buNone/>
            </a:pPr>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2</a:t>
            </a:fld>
            <a:endParaRPr lang="en-US" dirty="0"/>
          </a:p>
        </p:txBody>
      </p:sp>
      <p:sp>
        <p:nvSpPr>
          <p:cNvPr id="5" name="Title 4"/>
          <p:cNvSpPr>
            <a:spLocks noGrp="1"/>
          </p:cNvSpPr>
          <p:nvPr>
            <p:ph type="title"/>
          </p:nvPr>
        </p:nvSpPr>
        <p:spPr/>
        <p:txBody>
          <a:bodyPr/>
          <a:lstStyle/>
          <a:p>
            <a:r>
              <a:rPr lang="en-US" b="1" dirty="0" smtClean="0"/>
              <a:t>Agenda</a:t>
            </a:r>
            <a:endParaRPr lang="en-US" b="1" dirty="0"/>
          </a:p>
        </p:txBody>
      </p:sp>
    </p:spTree>
    <p:extLst>
      <p:ext uri="{BB962C8B-B14F-4D97-AF65-F5344CB8AC3E}">
        <p14:creationId xmlns:p14="http://schemas.microsoft.com/office/powerpoint/2010/main" val="28094617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r>
              <a:rPr lang="en-US" altLang="en-US" dirty="0"/>
              <a:t>If your district does not collect student outcomes after exit, please enter zeros (0) for </a:t>
            </a:r>
            <a:r>
              <a:rPr lang="en-US" altLang="en-US" u="sng" dirty="0"/>
              <a:t>each</a:t>
            </a:r>
            <a:r>
              <a:rPr lang="en-US" altLang="en-US" dirty="0"/>
              <a:t> “Within 90 Days” data element.</a:t>
            </a:r>
          </a:p>
          <a:p>
            <a:endParaRPr lang="en-US" altLang="en-US" dirty="0"/>
          </a:p>
          <a:p>
            <a:r>
              <a:rPr lang="en-US" altLang="en-US" dirty="0"/>
              <a:t>For Item #31 “Collect Student Outcomes After Exit” select “NO”</a:t>
            </a:r>
          </a:p>
          <a:p>
            <a:pPr marL="0" indent="0">
              <a:buNone/>
            </a:pPr>
            <a:endParaRPr lang="en-US" altLang="en-US" dirty="0"/>
          </a:p>
          <a:p>
            <a:pPr marL="0" indent="0">
              <a:buNone/>
            </a:pPr>
            <a:r>
              <a:rPr lang="en-US" altLang="en-US" dirty="0">
                <a:solidFill>
                  <a:srgbClr val="FF0000"/>
                </a:solidFill>
              </a:rPr>
              <a:t>Validation</a:t>
            </a:r>
            <a:r>
              <a:rPr lang="en-US" altLang="en-US" dirty="0"/>
              <a:t>: If you enter counts in the “Within 90 Days” data elements but enter “No” for #31 there will be an error in item #31.</a:t>
            </a:r>
          </a:p>
          <a:p>
            <a:pPr marL="0" indent="0">
              <a:buNone/>
            </a:pPr>
            <a:r>
              <a:rPr lang="en-US" altLang="en-US" dirty="0">
                <a:solidFill>
                  <a:srgbClr val="FF0000"/>
                </a:solidFill>
              </a:rPr>
              <a:t>Validation</a:t>
            </a:r>
            <a:r>
              <a:rPr lang="en-US" altLang="en-US" dirty="0"/>
              <a:t>: If you enter “0” for all “Within 90 Days” data elements but answer “Yes” for #31 there will be an error in item #31</a:t>
            </a:r>
            <a:r>
              <a:rPr lang="en-US" altLang="en-US" dirty="0" smtClean="0"/>
              <a:t>.</a:t>
            </a:r>
            <a:endParaRPr lang="en-US" alt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20</a:t>
            </a:fld>
            <a:endParaRPr lang="en-US" dirty="0"/>
          </a:p>
        </p:txBody>
      </p:sp>
      <p:sp>
        <p:nvSpPr>
          <p:cNvPr id="7" name="Title 6"/>
          <p:cNvSpPr>
            <a:spLocks noGrp="1"/>
          </p:cNvSpPr>
          <p:nvPr>
            <p:ph type="title"/>
          </p:nvPr>
        </p:nvSpPr>
        <p:spPr/>
        <p:txBody>
          <a:bodyPr/>
          <a:lstStyle/>
          <a:p>
            <a:r>
              <a:rPr lang="en-US" b="1" dirty="0"/>
              <a:t> If You Don’t Track 90 Days After Exit</a:t>
            </a:r>
          </a:p>
        </p:txBody>
      </p:sp>
    </p:spTree>
    <p:extLst>
      <p:ext uri="{BB962C8B-B14F-4D97-AF65-F5344CB8AC3E}">
        <p14:creationId xmlns:p14="http://schemas.microsoft.com/office/powerpoint/2010/main" val="9705160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defRPr/>
            </a:pPr>
            <a:r>
              <a:rPr lang="en-US" altLang="en-US" sz="3200" dirty="0"/>
              <a:t>Items 17-30 only refer to Long-Term Students.</a:t>
            </a:r>
          </a:p>
          <a:p>
            <a:pPr marL="0" indent="0">
              <a:buNone/>
              <a:defRPr/>
            </a:pPr>
            <a:endParaRPr lang="en-US" altLang="en-US" sz="3200" dirty="0"/>
          </a:p>
          <a:p>
            <a:pPr marL="0" indent="0">
              <a:buNone/>
              <a:defRPr/>
            </a:pPr>
            <a:r>
              <a:rPr lang="en-US" altLang="en-US" sz="3200" dirty="0"/>
              <a:t>If there are </a:t>
            </a:r>
            <a:r>
              <a:rPr lang="en-US" altLang="en-US" sz="3200" b="1" i="1" dirty="0"/>
              <a:t>NO long-term students </a:t>
            </a:r>
            <a:r>
              <a:rPr lang="en-US" sz="3200" dirty="0"/>
              <a:t>(those who spent 90+ </a:t>
            </a:r>
            <a:r>
              <a:rPr lang="en-US" sz="3200" i="1" dirty="0"/>
              <a:t>consecutive</a:t>
            </a:r>
            <a:r>
              <a:rPr lang="en-US" sz="3200" dirty="0"/>
              <a:t> days) in the facility then enter zero (0) for items 17-30</a:t>
            </a:r>
            <a:r>
              <a:rPr lang="en-US" sz="3200" dirty="0" smtClean="0"/>
              <a:t>.</a:t>
            </a:r>
            <a:endParaRPr lang="en-US" altLang="en-US" sz="3200"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21</a:t>
            </a:fld>
            <a:endParaRPr lang="en-US" dirty="0"/>
          </a:p>
        </p:txBody>
      </p:sp>
      <p:sp>
        <p:nvSpPr>
          <p:cNvPr id="5" name="Title 4"/>
          <p:cNvSpPr>
            <a:spLocks noGrp="1"/>
          </p:cNvSpPr>
          <p:nvPr>
            <p:ph type="title"/>
          </p:nvPr>
        </p:nvSpPr>
        <p:spPr/>
        <p:txBody>
          <a:bodyPr/>
          <a:lstStyle/>
          <a:p>
            <a:r>
              <a:rPr lang="en-US" b="1" dirty="0"/>
              <a:t>Items </a:t>
            </a:r>
            <a:r>
              <a:rPr lang="en-US" b="1" dirty="0" smtClean="0"/>
              <a:t>#17-30: Long-Term Students </a:t>
            </a:r>
            <a:endParaRPr lang="en-US" b="1" dirty="0"/>
          </a:p>
        </p:txBody>
      </p:sp>
    </p:spTree>
    <p:extLst>
      <p:ext uri="{BB962C8B-B14F-4D97-AF65-F5344CB8AC3E}">
        <p14:creationId xmlns:p14="http://schemas.microsoft.com/office/powerpoint/2010/main" val="36368159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0" indent="0">
              <a:buNone/>
            </a:pPr>
            <a:r>
              <a:rPr lang="en-US" sz="2800" u="sng" dirty="0"/>
              <a:t>Data Field Language Revision</a:t>
            </a:r>
            <a:endParaRPr lang="en-US" sz="2800" dirty="0"/>
          </a:p>
          <a:p>
            <a:pPr fontAlgn="base"/>
            <a:r>
              <a:rPr lang="en-US" sz="2800" dirty="0"/>
              <a:t>Revised the description language on the </a:t>
            </a:r>
            <a:r>
              <a:rPr lang="en-US" sz="2800" dirty="0" smtClean="0"/>
              <a:t>reading/math </a:t>
            </a:r>
            <a:r>
              <a:rPr lang="en-US" sz="2800" dirty="0"/>
              <a:t>assessment student count fields from “a pre- and post-test” to “an initial and follow-up assessment and received a score”.</a:t>
            </a:r>
          </a:p>
          <a:p>
            <a:pPr marL="0" indent="0">
              <a:buNone/>
            </a:pPr>
            <a:r>
              <a:rPr lang="en-US" sz="2800" u="sng" dirty="0"/>
              <a:t>For example the description of the </a:t>
            </a:r>
            <a:r>
              <a:rPr lang="en-US" sz="2800" b="1" u="sng" dirty="0"/>
              <a:t>Pre-Post Data Reading Student Count</a:t>
            </a:r>
            <a:r>
              <a:rPr lang="en-US" sz="2800" u="sng" dirty="0"/>
              <a:t> field:</a:t>
            </a:r>
            <a:endParaRPr lang="en-US" sz="2800" dirty="0"/>
          </a:p>
          <a:p>
            <a:pPr fontAlgn="base"/>
            <a:r>
              <a:rPr lang="en-US" sz="2800" dirty="0"/>
              <a:t>Previously read as: “Count of long-term students in programs (enrolled for at least 90 consecutive days within the reporting year) that have completed pre-post data in Reading.”</a:t>
            </a:r>
          </a:p>
          <a:p>
            <a:pPr fontAlgn="base"/>
            <a:r>
              <a:rPr lang="en-US" sz="2800" dirty="0"/>
              <a:t>Now reads as: “Count of long-term students in programs (enrolled for at least 90 consecutive days within the reporting year) that have completed an initial and follow-up assessment and received a score in Reading.”</a:t>
            </a:r>
          </a:p>
          <a:p>
            <a:pPr marL="0" indent="0">
              <a:buNone/>
            </a:pPr>
            <a:r>
              <a:rPr lang="en-US" sz="2800" dirty="0"/>
              <a:t/>
            </a:r>
            <a:br>
              <a:rPr lang="en-US" sz="2800" dirty="0"/>
            </a:br>
            <a:r>
              <a:rPr lang="en-US" sz="2800" i="1" dirty="0"/>
              <a:t>Historically, the tracking of “pre- and post- tests” for students in Title I-D programs has been challenging for districts across the country, as many students either refuse to take the tests or exit the programs before a test is conducted. This language change signifies that we should only be reporting on those students that completed both an initial and follow-up assessment.</a:t>
            </a:r>
            <a:endParaRPr lang="en-US" sz="2800" dirty="0"/>
          </a:p>
          <a:p>
            <a:pPr marL="0" indent="0">
              <a:buNone/>
            </a:pPr>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22</a:t>
            </a:fld>
            <a:endParaRPr lang="en-US" dirty="0"/>
          </a:p>
        </p:txBody>
      </p:sp>
      <p:sp>
        <p:nvSpPr>
          <p:cNvPr id="5" name="Title 4"/>
          <p:cNvSpPr>
            <a:spLocks noGrp="1"/>
          </p:cNvSpPr>
          <p:nvPr>
            <p:ph type="title"/>
          </p:nvPr>
        </p:nvSpPr>
        <p:spPr/>
        <p:txBody>
          <a:bodyPr>
            <a:normAutofit fontScale="90000"/>
          </a:bodyPr>
          <a:lstStyle/>
          <a:p>
            <a:r>
              <a:rPr lang="en-US" b="1" dirty="0" smtClean="0"/>
              <a:t>Revisions to Reading &amp; Math Performance Fields</a:t>
            </a:r>
            <a:endParaRPr lang="en-US" b="1" dirty="0"/>
          </a:p>
        </p:txBody>
      </p:sp>
    </p:spTree>
    <p:extLst>
      <p:ext uri="{BB962C8B-B14F-4D97-AF65-F5344CB8AC3E}">
        <p14:creationId xmlns:p14="http://schemas.microsoft.com/office/powerpoint/2010/main" val="41902667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spcAft>
                <a:spcPts val="1800"/>
              </a:spcAft>
              <a:defRPr/>
            </a:pPr>
            <a:r>
              <a:rPr lang="en-US" altLang="en-US" dirty="0"/>
              <a:t>Item 17: How many long-term students in Title I-D program (enrolled for at least 90 consecutive days within the reporting year) have completed an initial and follow-up assessment and received a score data in Reading. </a:t>
            </a:r>
            <a:endParaRPr lang="en-US" altLang="en-US" dirty="0" smtClean="0"/>
          </a:p>
          <a:p>
            <a:pPr>
              <a:spcAft>
                <a:spcPts val="1800"/>
              </a:spcAft>
              <a:defRPr/>
            </a:pPr>
            <a:r>
              <a:rPr lang="en-US" altLang="en-US" dirty="0" smtClean="0"/>
              <a:t>Item </a:t>
            </a:r>
            <a:r>
              <a:rPr lang="en-US" altLang="en-US" dirty="0"/>
              <a:t>18: </a:t>
            </a:r>
            <a:r>
              <a:rPr lang="en-US" altLang="en-US" b="1" u="sng" dirty="0"/>
              <a:t>In their </a:t>
            </a:r>
            <a:r>
              <a:rPr lang="en-US" altLang="en-US" b="1" u="sng" dirty="0" smtClean="0"/>
              <a:t>INITIAL assessment</a:t>
            </a:r>
            <a:r>
              <a:rPr lang="en-US" altLang="en-US" dirty="0" smtClean="0"/>
              <a:t>, </a:t>
            </a:r>
            <a:r>
              <a:rPr lang="en-US" altLang="en-US" dirty="0"/>
              <a:t>how many long-term students tested below their grade level (this is referring ONLY to </a:t>
            </a:r>
            <a:r>
              <a:rPr lang="en-US" altLang="en-US" dirty="0" smtClean="0"/>
              <a:t>initial </a:t>
            </a:r>
            <a:r>
              <a:rPr lang="en-US" altLang="en-US" dirty="0"/>
              <a:t>results, </a:t>
            </a:r>
            <a:r>
              <a:rPr lang="en-US" altLang="en-US" u="sng" dirty="0"/>
              <a:t>not</a:t>
            </a:r>
            <a:r>
              <a:rPr lang="en-US" altLang="en-US" dirty="0"/>
              <a:t> students who tested below their grade level in the </a:t>
            </a:r>
            <a:r>
              <a:rPr lang="en-US" altLang="en-US" dirty="0" smtClean="0"/>
              <a:t>follow-up assessment).</a:t>
            </a:r>
            <a:endParaRPr lang="en-US" altLang="en-US" dirty="0"/>
          </a:p>
          <a:p>
            <a:pPr>
              <a:spcAft>
                <a:spcPts val="1800"/>
              </a:spcAft>
              <a:defRPr/>
            </a:pPr>
            <a:r>
              <a:rPr lang="en-US" altLang="en-US" dirty="0"/>
              <a:t>Items 19–23: </a:t>
            </a:r>
            <a:r>
              <a:rPr lang="en-US" altLang="en-US" b="1" u="sng" dirty="0"/>
              <a:t>In their </a:t>
            </a:r>
            <a:r>
              <a:rPr lang="en-US" altLang="en-US" b="1" u="sng" dirty="0" smtClean="0"/>
              <a:t>FOLLOW-UP assessment</a:t>
            </a:r>
            <a:r>
              <a:rPr lang="en-US" altLang="en-US" dirty="0" smtClean="0"/>
              <a:t>, </a:t>
            </a:r>
            <a:r>
              <a:rPr lang="en-US" altLang="en-US" dirty="0"/>
              <a:t>how many long-term students are represented in each category. The sum should match #17’s.</a:t>
            </a:r>
          </a:p>
          <a:p>
            <a:pPr marL="0" indent="0">
              <a:spcAft>
                <a:spcPts val="1800"/>
              </a:spcAft>
              <a:buNone/>
              <a:defRPr/>
            </a:pPr>
            <a:r>
              <a:rPr lang="en-US" altLang="en-US" dirty="0">
                <a:solidFill>
                  <a:srgbClr val="FF0000"/>
                </a:solidFill>
              </a:rPr>
              <a:t>Validation</a:t>
            </a:r>
            <a:r>
              <a:rPr lang="en-US" altLang="en-US" dirty="0"/>
              <a:t>: The </a:t>
            </a:r>
            <a:r>
              <a:rPr lang="en-US" altLang="en-US" b="1" u="sng" dirty="0"/>
              <a:t>total</a:t>
            </a:r>
            <a:r>
              <a:rPr lang="en-US" altLang="en-US" dirty="0"/>
              <a:t> count of Items 19–23 </a:t>
            </a:r>
            <a:r>
              <a:rPr lang="en-US" altLang="en-US" b="1" u="sng" dirty="0"/>
              <a:t>must</a:t>
            </a:r>
            <a:r>
              <a:rPr lang="en-US" altLang="en-US" dirty="0"/>
              <a:t> match the number entered in Item 17</a:t>
            </a:r>
            <a:r>
              <a:rPr lang="en-US" altLang="en-US" dirty="0" smtClean="0"/>
              <a:t>.</a:t>
            </a:r>
            <a:endParaRPr lang="en-US" alt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23</a:t>
            </a:fld>
            <a:endParaRPr lang="en-US" dirty="0"/>
          </a:p>
        </p:txBody>
      </p:sp>
      <p:sp>
        <p:nvSpPr>
          <p:cNvPr id="5" name="Title 4"/>
          <p:cNvSpPr>
            <a:spLocks noGrp="1"/>
          </p:cNvSpPr>
          <p:nvPr>
            <p:ph type="title"/>
          </p:nvPr>
        </p:nvSpPr>
        <p:spPr/>
        <p:txBody>
          <a:bodyPr/>
          <a:lstStyle/>
          <a:p>
            <a:r>
              <a:rPr lang="en-US" b="1" dirty="0" smtClean="0"/>
              <a:t>Items #17–23</a:t>
            </a:r>
            <a:r>
              <a:rPr lang="en-US" b="1" dirty="0"/>
              <a:t>: Reading Performance</a:t>
            </a:r>
          </a:p>
        </p:txBody>
      </p:sp>
    </p:spTree>
    <p:extLst>
      <p:ext uri="{BB962C8B-B14F-4D97-AF65-F5344CB8AC3E}">
        <p14:creationId xmlns:p14="http://schemas.microsoft.com/office/powerpoint/2010/main" val="12405956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spcAft>
                <a:spcPts val="1800"/>
              </a:spcAft>
              <a:defRPr/>
            </a:pPr>
            <a:r>
              <a:rPr lang="en-US" altLang="en-US" dirty="0"/>
              <a:t>Item 24: How many long-term students in Title I-D program (enrolled for at least 90 consecutive days within the reporting year) have completed an </a:t>
            </a:r>
            <a:r>
              <a:rPr lang="en-US" altLang="en-US" b="1" dirty="0"/>
              <a:t>initial</a:t>
            </a:r>
            <a:r>
              <a:rPr lang="en-US" altLang="en-US" dirty="0"/>
              <a:t> and </a:t>
            </a:r>
            <a:r>
              <a:rPr lang="en-US" altLang="en-US" b="1" dirty="0"/>
              <a:t>follow-up</a:t>
            </a:r>
            <a:r>
              <a:rPr lang="en-US" altLang="en-US" dirty="0"/>
              <a:t> assessment and received a score data in </a:t>
            </a:r>
            <a:r>
              <a:rPr lang="en-US" altLang="en-US" dirty="0" smtClean="0"/>
              <a:t>Math. </a:t>
            </a:r>
            <a:endParaRPr lang="en-US" altLang="en-US" dirty="0"/>
          </a:p>
          <a:p>
            <a:pPr>
              <a:spcAft>
                <a:spcPts val="1800"/>
              </a:spcAft>
              <a:defRPr/>
            </a:pPr>
            <a:r>
              <a:rPr lang="en-US" altLang="en-US" dirty="0" smtClean="0"/>
              <a:t>Item </a:t>
            </a:r>
            <a:r>
              <a:rPr lang="en-US" altLang="en-US" dirty="0"/>
              <a:t>25: </a:t>
            </a:r>
            <a:r>
              <a:rPr lang="en-US" altLang="en-US" b="1" u="sng" dirty="0"/>
              <a:t>In their INITIAL assessment</a:t>
            </a:r>
            <a:r>
              <a:rPr lang="en-US" altLang="en-US" dirty="0"/>
              <a:t>, how many long-term students tested below their grade level (this is referring ONLY to initial results, </a:t>
            </a:r>
            <a:r>
              <a:rPr lang="en-US" altLang="en-US" u="sng" dirty="0"/>
              <a:t>not</a:t>
            </a:r>
            <a:r>
              <a:rPr lang="en-US" altLang="en-US" dirty="0"/>
              <a:t> students who tested below their grade level in the follow-up assessment).</a:t>
            </a:r>
          </a:p>
          <a:p>
            <a:pPr>
              <a:spcAft>
                <a:spcPts val="1800"/>
              </a:spcAft>
              <a:defRPr/>
            </a:pPr>
            <a:r>
              <a:rPr lang="en-US" altLang="en-US" dirty="0" smtClean="0"/>
              <a:t>Items </a:t>
            </a:r>
            <a:r>
              <a:rPr lang="en-US" altLang="en-US" dirty="0"/>
              <a:t>26–30: </a:t>
            </a:r>
            <a:r>
              <a:rPr lang="en-US" altLang="en-US" b="1" u="sng" dirty="0"/>
              <a:t>In their FOLLOW-UP assessment</a:t>
            </a:r>
            <a:r>
              <a:rPr lang="en-US" altLang="en-US" dirty="0"/>
              <a:t>, how many long-term students are represented in each category. The sum should match </a:t>
            </a:r>
            <a:r>
              <a:rPr lang="en-US" altLang="en-US" dirty="0" smtClean="0"/>
              <a:t>#24’s</a:t>
            </a:r>
            <a:r>
              <a:rPr lang="en-US" altLang="en-US" dirty="0"/>
              <a:t>.</a:t>
            </a:r>
          </a:p>
          <a:p>
            <a:pPr marL="0" indent="0">
              <a:spcAft>
                <a:spcPts val="1800"/>
              </a:spcAft>
              <a:buNone/>
              <a:defRPr/>
            </a:pPr>
            <a:r>
              <a:rPr lang="en-US" altLang="en-US" dirty="0" smtClean="0">
                <a:solidFill>
                  <a:srgbClr val="FF0000"/>
                </a:solidFill>
              </a:rPr>
              <a:t>Validation</a:t>
            </a:r>
            <a:r>
              <a:rPr lang="en-US" altLang="en-US" dirty="0"/>
              <a:t>: The </a:t>
            </a:r>
            <a:r>
              <a:rPr lang="en-US" altLang="en-US" b="1" u="sng" dirty="0"/>
              <a:t>total</a:t>
            </a:r>
            <a:r>
              <a:rPr lang="en-US" altLang="en-US" dirty="0"/>
              <a:t> count of Items 26–30 </a:t>
            </a:r>
            <a:r>
              <a:rPr lang="en-US" altLang="en-US" b="1" u="sng" dirty="0"/>
              <a:t>must</a:t>
            </a:r>
            <a:r>
              <a:rPr lang="en-US" altLang="en-US" dirty="0"/>
              <a:t> match the number entered in Item 24</a:t>
            </a:r>
            <a:r>
              <a:rPr lang="en-US" altLang="en-US" dirty="0" smtClean="0"/>
              <a:t>.</a:t>
            </a:r>
            <a:endParaRPr lang="en-US" alt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24</a:t>
            </a:fld>
            <a:endParaRPr lang="en-US" dirty="0"/>
          </a:p>
        </p:txBody>
      </p:sp>
      <p:sp>
        <p:nvSpPr>
          <p:cNvPr id="5" name="Title 4"/>
          <p:cNvSpPr>
            <a:spLocks noGrp="1"/>
          </p:cNvSpPr>
          <p:nvPr>
            <p:ph type="title"/>
          </p:nvPr>
        </p:nvSpPr>
        <p:spPr/>
        <p:txBody>
          <a:bodyPr/>
          <a:lstStyle/>
          <a:p>
            <a:r>
              <a:rPr lang="en-US" b="1" dirty="0"/>
              <a:t>Items </a:t>
            </a:r>
            <a:r>
              <a:rPr lang="en-US" b="1" dirty="0" smtClean="0"/>
              <a:t>#24-30</a:t>
            </a:r>
            <a:r>
              <a:rPr lang="en-US" b="1" dirty="0"/>
              <a:t>: Math Performance</a:t>
            </a:r>
          </a:p>
        </p:txBody>
      </p:sp>
    </p:spTree>
    <p:extLst>
      <p:ext uri="{BB962C8B-B14F-4D97-AF65-F5344CB8AC3E}">
        <p14:creationId xmlns:p14="http://schemas.microsoft.com/office/powerpoint/2010/main" val="19965532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i="1" dirty="0"/>
              <a:t>As mentioned on slide #20</a:t>
            </a:r>
          </a:p>
          <a:p>
            <a:pPr>
              <a:spcAft>
                <a:spcPts val="600"/>
              </a:spcAft>
            </a:pPr>
            <a:r>
              <a:rPr lang="en-US" dirty="0"/>
              <a:t>Item 31: If you do NOT collect student outcomes after exiting the program, answer “No”. If you do, answer “Yes”.</a:t>
            </a:r>
          </a:p>
          <a:p>
            <a:pPr marL="0" indent="0">
              <a:buNone/>
            </a:pPr>
            <a:r>
              <a:rPr lang="en-US" altLang="en-US" dirty="0">
                <a:solidFill>
                  <a:srgbClr val="FF0000"/>
                </a:solidFill>
              </a:rPr>
              <a:t>Validation</a:t>
            </a:r>
            <a:r>
              <a:rPr lang="en-US" altLang="en-US" dirty="0"/>
              <a:t>: If you entered counts in the “Within 90 Days” data elements but enter “No” for #31 there will be an error.</a:t>
            </a:r>
          </a:p>
          <a:p>
            <a:pPr marL="0" indent="0">
              <a:spcAft>
                <a:spcPts val="600"/>
              </a:spcAft>
              <a:buNone/>
            </a:pPr>
            <a:r>
              <a:rPr lang="en-US" altLang="en-US" dirty="0">
                <a:solidFill>
                  <a:srgbClr val="FF0000"/>
                </a:solidFill>
              </a:rPr>
              <a:t>Validation</a:t>
            </a:r>
            <a:r>
              <a:rPr lang="en-US" altLang="en-US" dirty="0"/>
              <a:t>: If you entered “0” for all “Within 90 Days” data elements but answer “Yes” for #31 there will be an error.</a:t>
            </a:r>
          </a:p>
          <a:p>
            <a:r>
              <a:rPr lang="en-US" dirty="0"/>
              <a:t>Item 32: How many students in the facility received transition services that addressed further schooling and/or employment (does NOT only refer to Long-Term Students</a:t>
            </a:r>
            <a:r>
              <a:rPr lang="en-US" dirty="0" smtClean="0"/>
              <a:t>)</a:t>
            </a:r>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25</a:t>
            </a:fld>
            <a:endParaRPr lang="en-US" dirty="0"/>
          </a:p>
        </p:txBody>
      </p:sp>
      <p:sp>
        <p:nvSpPr>
          <p:cNvPr id="5" name="Title 4"/>
          <p:cNvSpPr>
            <a:spLocks noGrp="1"/>
          </p:cNvSpPr>
          <p:nvPr>
            <p:ph type="title"/>
          </p:nvPr>
        </p:nvSpPr>
        <p:spPr/>
        <p:txBody>
          <a:bodyPr/>
          <a:lstStyle/>
          <a:p>
            <a:r>
              <a:rPr lang="en-US" b="1" dirty="0" smtClean="0"/>
              <a:t>Items #31 </a:t>
            </a:r>
            <a:r>
              <a:rPr lang="en-US" b="1" dirty="0"/>
              <a:t>&amp; 32</a:t>
            </a:r>
          </a:p>
        </p:txBody>
      </p:sp>
    </p:spTree>
    <p:extLst>
      <p:ext uri="{BB962C8B-B14F-4D97-AF65-F5344CB8AC3E}">
        <p14:creationId xmlns:p14="http://schemas.microsoft.com/office/powerpoint/2010/main" val="21552676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b="1" dirty="0" smtClean="0"/>
              <a:t>Questions on </a:t>
            </a:r>
            <a:br>
              <a:rPr lang="en-US" b="1" dirty="0" smtClean="0"/>
            </a:br>
            <a:r>
              <a:rPr lang="en-US" b="1" dirty="0" smtClean="0"/>
              <a:t>Academic Outcomes?</a:t>
            </a:r>
            <a:endParaRPr lang="en-US" b="1"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26</a:t>
            </a:fld>
            <a:endParaRPr lang="en-US" dirty="0"/>
          </a:p>
        </p:txBody>
      </p:sp>
    </p:spTree>
    <p:extLst>
      <p:ext uri="{BB962C8B-B14F-4D97-AF65-F5344CB8AC3E}">
        <p14:creationId xmlns:p14="http://schemas.microsoft.com/office/powerpoint/2010/main" val="28796603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Data: Programs &amp; Facilities</a:t>
            </a:r>
            <a:endParaRPr lang="en-US" b="1"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27</a:t>
            </a:fld>
            <a:endParaRPr lang="en-US" dirty="0"/>
          </a:p>
        </p:txBody>
      </p:sp>
    </p:spTree>
    <p:extLst>
      <p:ext uri="{BB962C8B-B14F-4D97-AF65-F5344CB8AC3E}">
        <p14:creationId xmlns:p14="http://schemas.microsoft.com/office/powerpoint/2010/main" val="34024962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pPr marL="514350" indent="-514350">
              <a:buFont typeface="+mj-lt"/>
              <a:buAutoNum type="arabicPeriod"/>
            </a:pPr>
            <a:r>
              <a:rPr lang="en-US" altLang="en-US" sz="2800" dirty="0"/>
              <a:t>Go to the “</a:t>
            </a:r>
            <a:r>
              <a:rPr lang="en-US" altLang="en-US" sz="2800" u="sng" dirty="0"/>
              <a:t>Title I-D Programs &amp; Facilities</a:t>
            </a:r>
            <a:r>
              <a:rPr lang="en-US" altLang="en-US" sz="2800" dirty="0"/>
              <a:t>” tab in the Title I-D Validations Worksheet</a:t>
            </a:r>
          </a:p>
          <a:p>
            <a:pPr marL="514350" indent="-514350">
              <a:spcAft>
                <a:spcPts val="600"/>
              </a:spcAft>
              <a:buFont typeface="+mj-lt"/>
              <a:buAutoNum type="arabicPeriod"/>
            </a:pPr>
            <a:r>
              <a:rPr lang="en-US" altLang="en-US" sz="2800" dirty="0"/>
              <a:t>First answer “Yes” or “No” for types of programs that received Title I-D services/funds within your district.</a:t>
            </a:r>
          </a:p>
          <a:p>
            <a:pPr marL="514350" indent="-514350">
              <a:spcAft>
                <a:spcPts val="1200"/>
              </a:spcAft>
              <a:buFont typeface="+mj-lt"/>
              <a:buAutoNum type="arabicPeriod"/>
            </a:pPr>
            <a:r>
              <a:rPr lang="en-US" altLang="en-US" sz="2800" dirty="0"/>
              <a:t>The cells will highlight to reflect your answers</a:t>
            </a:r>
          </a:p>
          <a:p>
            <a:pPr marL="0" indent="0">
              <a:buNone/>
            </a:pPr>
            <a:r>
              <a:rPr lang="en-US" altLang="en-US" sz="2800" dirty="0">
                <a:solidFill>
                  <a:srgbClr val="FF0000"/>
                </a:solidFill>
              </a:rPr>
              <a:t>Crossover Validation</a:t>
            </a:r>
            <a:r>
              <a:rPr lang="en-US" altLang="en-US" sz="2800" dirty="0"/>
              <a:t>: you must select the same type of programs for </a:t>
            </a:r>
            <a:r>
              <a:rPr lang="en-US" altLang="en-US" sz="2800" b="1" i="1" dirty="0"/>
              <a:t>both</a:t>
            </a:r>
            <a:r>
              <a:rPr lang="en-US" altLang="en-US" sz="2800" dirty="0"/>
              <a:t> data collections</a:t>
            </a:r>
            <a:r>
              <a:rPr lang="en-US" altLang="en-US" sz="2800" dirty="0" smtClean="0"/>
              <a:t>.</a:t>
            </a:r>
            <a:endParaRPr lang="en-US" altLang="en-US" sz="2800"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28</a:t>
            </a:fld>
            <a:endParaRPr lang="en-US" dirty="0"/>
          </a:p>
        </p:txBody>
      </p:sp>
      <p:sp>
        <p:nvSpPr>
          <p:cNvPr id="5" name="Title 4"/>
          <p:cNvSpPr>
            <a:spLocks noGrp="1"/>
          </p:cNvSpPr>
          <p:nvPr>
            <p:ph type="title"/>
          </p:nvPr>
        </p:nvSpPr>
        <p:spPr/>
        <p:txBody>
          <a:bodyPr/>
          <a:lstStyle/>
          <a:p>
            <a:r>
              <a:rPr lang="en-US" b="1" dirty="0"/>
              <a:t>Title I-D Validations Worksheet</a:t>
            </a:r>
          </a:p>
        </p:txBody>
      </p:sp>
    </p:spTree>
    <p:extLst>
      <p:ext uri="{BB962C8B-B14F-4D97-AF65-F5344CB8AC3E}">
        <p14:creationId xmlns:p14="http://schemas.microsoft.com/office/powerpoint/2010/main" val="15693550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3200" b="1" dirty="0"/>
              <a:t>#1: Title I-D Program Count</a:t>
            </a:r>
          </a:p>
          <a:p>
            <a:pPr marL="0" indent="0">
              <a:spcAft>
                <a:spcPts val="1200"/>
              </a:spcAft>
              <a:buNone/>
            </a:pPr>
            <a:r>
              <a:rPr lang="en-US" sz="3200" dirty="0"/>
              <a:t>This is the number of PROGRAMS that received Title I-D funds, </a:t>
            </a:r>
            <a:r>
              <a:rPr lang="en-US" sz="3200" u="sng" dirty="0"/>
              <a:t>not the number of students</a:t>
            </a:r>
            <a:r>
              <a:rPr lang="en-US" sz="3200" dirty="0"/>
              <a:t>.</a:t>
            </a:r>
          </a:p>
          <a:p>
            <a:pPr marL="0" indent="0">
              <a:buNone/>
            </a:pPr>
            <a:r>
              <a:rPr lang="en-US" altLang="en-US" sz="3200" dirty="0">
                <a:solidFill>
                  <a:srgbClr val="FF0000"/>
                </a:solidFill>
              </a:rPr>
              <a:t>Validation</a:t>
            </a:r>
            <a:r>
              <a:rPr lang="en-US" altLang="en-US" sz="3200" dirty="0"/>
              <a:t>: If you enter a number over “8” the cell will turn </a:t>
            </a:r>
            <a:r>
              <a:rPr lang="en-US" altLang="en-US" sz="3200" b="1" dirty="0"/>
              <a:t>BLACK</a:t>
            </a:r>
            <a:r>
              <a:rPr lang="en-US" altLang="en-US" sz="3200" dirty="0"/>
              <a:t> in order for you to confirm you are entering the </a:t>
            </a:r>
            <a:r>
              <a:rPr lang="en-US" altLang="en-US" sz="3200" u="sng" dirty="0"/>
              <a:t>PROGRAM count </a:t>
            </a:r>
            <a:r>
              <a:rPr lang="en-US" altLang="en-US" sz="3200" dirty="0"/>
              <a:t>and </a:t>
            </a:r>
            <a:r>
              <a:rPr lang="en-US" altLang="en-US" sz="3200" u="sng" dirty="0"/>
              <a:t>not the student count</a:t>
            </a:r>
            <a:r>
              <a:rPr lang="en-US" altLang="en-US" sz="3200" dirty="0"/>
              <a:t>. It is not an error, it is just a notification</a:t>
            </a:r>
            <a:r>
              <a:rPr lang="en-US" altLang="en-US" sz="3200" dirty="0" smtClean="0"/>
              <a:t>.</a:t>
            </a:r>
            <a:endParaRPr lang="en-US" altLang="en-US" sz="3200"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29</a:t>
            </a:fld>
            <a:endParaRPr lang="en-US" dirty="0"/>
          </a:p>
        </p:txBody>
      </p:sp>
      <p:sp>
        <p:nvSpPr>
          <p:cNvPr id="5" name="Title 4"/>
          <p:cNvSpPr>
            <a:spLocks noGrp="1"/>
          </p:cNvSpPr>
          <p:nvPr>
            <p:ph type="title"/>
          </p:nvPr>
        </p:nvSpPr>
        <p:spPr/>
        <p:txBody>
          <a:bodyPr/>
          <a:lstStyle/>
          <a:p>
            <a:r>
              <a:rPr lang="en-US" b="1" dirty="0"/>
              <a:t>Item </a:t>
            </a:r>
            <a:r>
              <a:rPr lang="en-US" b="1" dirty="0" smtClean="0"/>
              <a:t>#1</a:t>
            </a:r>
            <a:r>
              <a:rPr lang="en-US" b="1" dirty="0"/>
              <a:t>: Title I-D Program Count</a:t>
            </a:r>
          </a:p>
        </p:txBody>
      </p:sp>
    </p:spTree>
    <p:extLst>
      <p:ext uri="{BB962C8B-B14F-4D97-AF65-F5344CB8AC3E}">
        <p14:creationId xmlns:p14="http://schemas.microsoft.com/office/powerpoint/2010/main" val="125081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altLang="en-US" sz="3600" b="1" u="sng" dirty="0" smtClean="0"/>
              <a:t>Opened: </a:t>
            </a:r>
            <a:r>
              <a:rPr lang="en-US" altLang="en-US" sz="3600" b="1" u="sng" dirty="0"/>
              <a:t>August </a:t>
            </a:r>
            <a:r>
              <a:rPr lang="en-US" altLang="en-US" sz="3600" b="1" u="sng" dirty="0" smtClean="0"/>
              <a:t>10, 2023</a:t>
            </a:r>
            <a:endParaRPr lang="en-US" altLang="en-US" sz="3600" b="1" u="sng" dirty="0"/>
          </a:p>
          <a:p>
            <a:pPr marL="0" indent="0" algn="ctr">
              <a:buNone/>
            </a:pPr>
            <a:r>
              <a:rPr lang="en-US" altLang="en-US" sz="3600" dirty="0"/>
              <a:t>(approx. 2:00 PM)</a:t>
            </a:r>
          </a:p>
          <a:p>
            <a:pPr marL="0" indent="0" algn="ctr">
              <a:buNone/>
            </a:pPr>
            <a:endParaRPr lang="en-US" altLang="en-US" sz="3600" dirty="0"/>
          </a:p>
          <a:p>
            <a:pPr marL="0" indent="0" algn="ctr">
              <a:buNone/>
            </a:pPr>
            <a:r>
              <a:rPr lang="en-US" altLang="en-US" sz="3600" b="1" u="sng" dirty="0"/>
              <a:t>Closes: September </a:t>
            </a:r>
            <a:r>
              <a:rPr lang="en-US" altLang="en-US" sz="3600" b="1" u="sng" dirty="0" smtClean="0"/>
              <a:t>22, 2023</a:t>
            </a:r>
            <a:endParaRPr lang="en-US" altLang="en-US" sz="3600" b="1" u="sng" dirty="0"/>
          </a:p>
          <a:p>
            <a:pPr marL="0" indent="0" algn="ctr">
              <a:buNone/>
            </a:pPr>
            <a:r>
              <a:rPr lang="en-US" altLang="en-US" sz="3600" dirty="0"/>
              <a:t>(approx. 11:59 PM)</a:t>
            </a:r>
          </a:p>
          <a:p>
            <a:pPr marL="0" indent="0">
              <a:buNone/>
            </a:pPr>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3</a:t>
            </a:fld>
            <a:endParaRPr lang="en-US" dirty="0"/>
          </a:p>
        </p:txBody>
      </p:sp>
      <p:sp>
        <p:nvSpPr>
          <p:cNvPr id="5" name="Title 4"/>
          <p:cNvSpPr>
            <a:spLocks noGrp="1"/>
          </p:cNvSpPr>
          <p:nvPr>
            <p:ph type="title"/>
          </p:nvPr>
        </p:nvSpPr>
        <p:spPr/>
        <p:txBody>
          <a:bodyPr/>
          <a:lstStyle/>
          <a:p>
            <a:r>
              <a:rPr lang="en-US" b="1" dirty="0"/>
              <a:t>Data Collection Window</a:t>
            </a:r>
          </a:p>
        </p:txBody>
      </p:sp>
    </p:spTree>
    <p:extLst>
      <p:ext uri="{BB962C8B-B14F-4D97-AF65-F5344CB8AC3E}">
        <p14:creationId xmlns:p14="http://schemas.microsoft.com/office/powerpoint/2010/main" val="35668521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altLang="en-US" sz="2800" b="1" dirty="0"/>
              <a:t>#2: Average Stay Days</a:t>
            </a:r>
          </a:p>
          <a:p>
            <a:pPr marL="0" indent="0">
              <a:buNone/>
            </a:pPr>
            <a:r>
              <a:rPr lang="en-US" altLang="en-US" sz="2800" dirty="0"/>
              <a:t>What is the average length of stay (or number of days) in the facility or program?</a:t>
            </a:r>
          </a:p>
          <a:p>
            <a:r>
              <a:rPr lang="en-US" altLang="en-US" sz="2800" dirty="0"/>
              <a:t>The average length of stay days cannot exceed 365  </a:t>
            </a:r>
          </a:p>
          <a:p>
            <a:r>
              <a:rPr lang="en-US" altLang="en-US" sz="2800" dirty="0"/>
              <a:t>To calculate the average length of stay days:</a:t>
            </a:r>
          </a:p>
          <a:p>
            <a:pPr lvl="1">
              <a:spcAft>
                <a:spcPts val="600"/>
              </a:spcAft>
              <a:buFont typeface="Courier New" panose="02070309020205020404" pitchFamily="49" charset="0"/>
              <a:buChar char="o"/>
            </a:pPr>
            <a:r>
              <a:rPr lang="en-US" altLang="en-US" sz="2800" dirty="0"/>
              <a:t>Divide the combined total of </a:t>
            </a:r>
            <a:r>
              <a:rPr lang="en-US" altLang="en-US" sz="2800" u="sng" dirty="0"/>
              <a:t>each</a:t>
            </a:r>
            <a:r>
              <a:rPr lang="en-US" altLang="en-US" sz="2800" dirty="0"/>
              <a:t> student’s length of stay by the number of students. The result is the average length of stay.</a:t>
            </a:r>
          </a:p>
          <a:p>
            <a:pPr marL="11" indent="0">
              <a:buNone/>
            </a:pPr>
            <a:r>
              <a:rPr lang="en-US" altLang="en-US" sz="2800" dirty="0">
                <a:solidFill>
                  <a:srgbClr val="FF0000"/>
                </a:solidFill>
              </a:rPr>
              <a:t>Validation</a:t>
            </a:r>
            <a:r>
              <a:rPr lang="en-US" altLang="en-US" sz="2800" dirty="0"/>
              <a:t>: You must enter an average length of stay that is 365 or </a:t>
            </a:r>
            <a:r>
              <a:rPr lang="en-US" altLang="en-US" sz="2800" dirty="0" smtClean="0"/>
              <a:t>less</a:t>
            </a:r>
            <a:endParaRPr lang="en-US" altLang="en-US" sz="2800"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30</a:t>
            </a:fld>
            <a:endParaRPr lang="en-US" dirty="0"/>
          </a:p>
        </p:txBody>
      </p:sp>
      <p:sp>
        <p:nvSpPr>
          <p:cNvPr id="5" name="Title 4"/>
          <p:cNvSpPr>
            <a:spLocks noGrp="1"/>
          </p:cNvSpPr>
          <p:nvPr>
            <p:ph type="title"/>
          </p:nvPr>
        </p:nvSpPr>
        <p:spPr/>
        <p:txBody>
          <a:bodyPr/>
          <a:lstStyle/>
          <a:p>
            <a:r>
              <a:rPr lang="en-US" b="1" dirty="0"/>
              <a:t>Item </a:t>
            </a:r>
            <a:r>
              <a:rPr lang="en-US" b="1" dirty="0" smtClean="0"/>
              <a:t>#2</a:t>
            </a:r>
            <a:r>
              <a:rPr lang="en-US" b="1" dirty="0"/>
              <a:t>: Length of Stay Days</a:t>
            </a:r>
          </a:p>
        </p:txBody>
      </p:sp>
    </p:spTree>
    <p:extLst>
      <p:ext uri="{BB962C8B-B14F-4D97-AF65-F5344CB8AC3E}">
        <p14:creationId xmlns:p14="http://schemas.microsoft.com/office/powerpoint/2010/main" val="26389035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800" b="1" dirty="0"/>
              <a:t>#3: Unduplicated Student Count</a:t>
            </a:r>
            <a:endParaRPr lang="en-US" sz="2800" dirty="0"/>
          </a:p>
          <a:p>
            <a:r>
              <a:rPr lang="en-US" altLang="en-US" sz="2800" dirty="0"/>
              <a:t>How many students in total were served in the program?</a:t>
            </a:r>
          </a:p>
          <a:p>
            <a:r>
              <a:rPr lang="en-US" altLang="en-US" sz="2800" dirty="0"/>
              <a:t>This includes all students served in the program, whether it was just for one day, or for 100 days. </a:t>
            </a:r>
          </a:p>
          <a:p>
            <a:r>
              <a:rPr lang="en-US" altLang="en-US" sz="2800" dirty="0"/>
              <a:t>Only count each student once (unduplicated)</a:t>
            </a:r>
          </a:p>
          <a:p>
            <a:endParaRPr lang="en-US" altLang="en-US" sz="2800" dirty="0"/>
          </a:p>
          <a:p>
            <a:pPr marL="0" indent="-57139">
              <a:buNone/>
            </a:pPr>
            <a:r>
              <a:rPr lang="en-US" altLang="en-US" sz="2800" dirty="0">
                <a:solidFill>
                  <a:srgbClr val="FF0000"/>
                </a:solidFill>
              </a:rPr>
              <a:t>Validation</a:t>
            </a:r>
            <a:r>
              <a:rPr lang="en-US" altLang="en-US" sz="2800" dirty="0"/>
              <a:t>: The totals for Race, Gender, and Age/Grade must equal the number for Unduplicated Student </a:t>
            </a:r>
            <a:r>
              <a:rPr lang="en-US" altLang="en-US" sz="2800" dirty="0" smtClean="0"/>
              <a:t>Count</a:t>
            </a:r>
            <a:endParaRPr lang="en-US" altLang="en-US" sz="2800"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31</a:t>
            </a:fld>
            <a:endParaRPr lang="en-US" dirty="0"/>
          </a:p>
        </p:txBody>
      </p:sp>
      <p:sp>
        <p:nvSpPr>
          <p:cNvPr id="5" name="Title 4"/>
          <p:cNvSpPr>
            <a:spLocks noGrp="1"/>
          </p:cNvSpPr>
          <p:nvPr>
            <p:ph type="title"/>
          </p:nvPr>
        </p:nvSpPr>
        <p:spPr/>
        <p:txBody>
          <a:bodyPr/>
          <a:lstStyle/>
          <a:p>
            <a:r>
              <a:rPr lang="en-US" b="1" dirty="0"/>
              <a:t>Item </a:t>
            </a:r>
            <a:r>
              <a:rPr lang="en-US" b="1" dirty="0" smtClean="0"/>
              <a:t>#3</a:t>
            </a:r>
            <a:r>
              <a:rPr lang="en-US" b="1" dirty="0"/>
              <a:t>: Unduplicated Student Count</a:t>
            </a:r>
          </a:p>
        </p:txBody>
      </p:sp>
    </p:spTree>
    <p:extLst>
      <p:ext uri="{BB962C8B-B14F-4D97-AF65-F5344CB8AC3E}">
        <p14:creationId xmlns:p14="http://schemas.microsoft.com/office/powerpoint/2010/main" val="33197580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800" b="1" dirty="0"/>
              <a:t>#4: Long-Term Student Count</a:t>
            </a:r>
          </a:p>
          <a:p>
            <a:pPr marL="0" indent="0">
              <a:buNone/>
            </a:pPr>
            <a:r>
              <a:rPr lang="en-US" sz="2800" b="1" i="1" dirty="0"/>
              <a:t>Long-Term Student</a:t>
            </a:r>
            <a:r>
              <a:rPr lang="en-US" sz="2800" i="1" dirty="0"/>
              <a:t>:</a:t>
            </a:r>
          </a:p>
          <a:p>
            <a:pPr marL="0" indent="0">
              <a:spcAft>
                <a:spcPts val="1200"/>
              </a:spcAft>
              <a:buNone/>
            </a:pPr>
            <a:r>
              <a:rPr lang="en-US" altLang="en-US" sz="2800" dirty="0"/>
              <a:t>“Students who spent 90+ </a:t>
            </a:r>
            <a:r>
              <a:rPr lang="en-US" altLang="en-US" sz="2800" i="1" dirty="0"/>
              <a:t>consecutive</a:t>
            </a:r>
            <a:r>
              <a:rPr lang="en-US" altLang="en-US" sz="2800" dirty="0"/>
              <a:t> days in the facility</a:t>
            </a:r>
            <a:r>
              <a:rPr lang="en-US" altLang="en-US" sz="2800" dirty="0" smtClean="0"/>
              <a:t>”</a:t>
            </a:r>
            <a:endParaRPr lang="en-US" altLang="en-US" sz="2800"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32</a:t>
            </a:fld>
            <a:endParaRPr lang="en-US" dirty="0"/>
          </a:p>
        </p:txBody>
      </p:sp>
      <p:sp>
        <p:nvSpPr>
          <p:cNvPr id="5" name="Title 4"/>
          <p:cNvSpPr>
            <a:spLocks noGrp="1"/>
          </p:cNvSpPr>
          <p:nvPr>
            <p:ph type="title"/>
          </p:nvPr>
        </p:nvSpPr>
        <p:spPr/>
        <p:txBody>
          <a:bodyPr/>
          <a:lstStyle/>
          <a:p>
            <a:r>
              <a:rPr lang="en-US" b="1" dirty="0"/>
              <a:t>Item </a:t>
            </a:r>
            <a:r>
              <a:rPr lang="en-US" b="1" dirty="0" smtClean="0"/>
              <a:t>#4</a:t>
            </a:r>
            <a:r>
              <a:rPr lang="en-US" b="1" dirty="0"/>
              <a:t>: Long-Term Student Count</a:t>
            </a:r>
          </a:p>
        </p:txBody>
      </p:sp>
    </p:spTree>
    <p:extLst>
      <p:ext uri="{BB962C8B-B14F-4D97-AF65-F5344CB8AC3E}">
        <p14:creationId xmlns:p14="http://schemas.microsoft.com/office/powerpoint/2010/main" val="16096199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pPr marL="0" indent="0">
              <a:buNone/>
            </a:pPr>
            <a:r>
              <a:rPr lang="en-US" sz="2800" b="1" dirty="0"/>
              <a:t>#5: American Indian/Alaskan Native</a:t>
            </a:r>
          </a:p>
          <a:p>
            <a:pPr lvl="1"/>
            <a:r>
              <a:rPr lang="en-US" sz="2800" dirty="0"/>
              <a:t>Report student if identifies ONLY as American Indian/Alaskan Native</a:t>
            </a:r>
          </a:p>
          <a:p>
            <a:pPr marL="0" indent="0">
              <a:buNone/>
            </a:pPr>
            <a:r>
              <a:rPr lang="en-US" sz="2800" b="1" dirty="0"/>
              <a:t>#6: Asian</a:t>
            </a:r>
          </a:p>
          <a:p>
            <a:pPr lvl="1"/>
            <a:r>
              <a:rPr lang="en-US" sz="2800" dirty="0"/>
              <a:t>Report student if identifies ONLY as Asian</a:t>
            </a:r>
          </a:p>
          <a:p>
            <a:pPr marL="0" indent="0">
              <a:buNone/>
            </a:pPr>
            <a:r>
              <a:rPr lang="en-US" sz="2800" b="1" dirty="0"/>
              <a:t>#7: Pacific Islander</a:t>
            </a:r>
          </a:p>
          <a:p>
            <a:pPr lvl="1"/>
            <a:r>
              <a:rPr lang="en-US" sz="2800" dirty="0"/>
              <a:t>Report student if identifies ONLY as Pacific Islander</a:t>
            </a:r>
          </a:p>
          <a:p>
            <a:pPr marL="0" indent="0">
              <a:buNone/>
            </a:pPr>
            <a:r>
              <a:rPr lang="en-US" sz="2800" b="1" dirty="0"/>
              <a:t>#8: Black</a:t>
            </a:r>
          </a:p>
          <a:p>
            <a:pPr lvl="1"/>
            <a:r>
              <a:rPr lang="en-US" sz="2800" dirty="0"/>
              <a:t>Report student if identifies ONLY as Black/African </a:t>
            </a:r>
            <a:r>
              <a:rPr lang="en-US" sz="2800" dirty="0" smtClean="0"/>
              <a:t>American</a:t>
            </a:r>
            <a:endParaRPr lang="en-US" sz="2800"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33</a:t>
            </a:fld>
            <a:endParaRPr lang="en-US" dirty="0"/>
          </a:p>
        </p:txBody>
      </p:sp>
      <p:sp>
        <p:nvSpPr>
          <p:cNvPr id="7" name="Title 6"/>
          <p:cNvSpPr>
            <a:spLocks noGrp="1"/>
          </p:cNvSpPr>
          <p:nvPr>
            <p:ph type="title"/>
          </p:nvPr>
        </p:nvSpPr>
        <p:spPr/>
        <p:txBody>
          <a:bodyPr/>
          <a:lstStyle/>
          <a:p>
            <a:r>
              <a:rPr lang="en-US" b="1" dirty="0"/>
              <a:t>Items </a:t>
            </a:r>
            <a:r>
              <a:rPr lang="en-US" b="1" dirty="0" smtClean="0"/>
              <a:t>#5-8</a:t>
            </a:r>
            <a:r>
              <a:rPr lang="en-US" b="1" dirty="0"/>
              <a:t>: Race/Ethnicity</a:t>
            </a:r>
          </a:p>
        </p:txBody>
      </p:sp>
    </p:spTree>
    <p:extLst>
      <p:ext uri="{BB962C8B-B14F-4D97-AF65-F5344CB8AC3E}">
        <p14:creationId xmlns:p14="http://schemas.microsoft.com/office/powerpoint/2010/main" val="32055660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200" b="1" dirty="0"/>
              <a:t>#9: Hispanic Student Count</a:t>
            </a:r>
          </a:p>
          <a:p>
            <a:pPr lvl="1"/>
            <a:r>
              <a:rPr lang="en-US" sz="2200" dirty="0"/>
              <a:t>Report student if identifies as Hispanic/Latino ethnicity regardless of the race they identify.</a:t>
            </a:r>
          </a:p>
          <a:p>
            <a:pPr lvl="1"/>
            <a:r>
              <a:rPr lang="en-US" sz="2200" dirty="0"/>
              <a:t>Report student if identifies as 2+ races/ethnicities if one of them is Hispanic/Latino.</a:t>
            </a:r>
          </a:p>
          <a:p>
            <a:pPr marL="0" indent="0">
              <a:buNone/>
            </a:pPr>
            <a:r>
              <a:rPr lang="en-US" sz="2200" b="1" dirty="0"/>
              <a:t>#10: White</a:t>
            </a:r>
          </a:p>
          <a:p>
            <a:pPr lvl="1"/>
            <a:r>
              <a:rPr lang="en-US" sz="2200" dirty="0"/>
              <a:t>Report student if identifies ONLY as White</a:t>
            </a:r>
          </a:p>
          <a:p>
            <a:pPr marL="0" indent="0">
              <a:buNone/>
            </a:pPr>
            <a:r>
              <a:rPr lang="en-US" sz="2200" b="1" dirty="0"/>
              <a:t>#11: Multi-Racial</a:t>
            </a:r>
          </a:p>
          <a:p>
            <a:pPr lvl="1"/>
            <a:r>
              <a:rPr lang="en-US" sz="2200" dirty="0"/>
              <a:t>Report student if identifies as two or more races and </a:t>
            </a:r>
            <a:r>
              <a:rPr lang="en-US" sz="2200" u="sng" dirty="0"/>
              <a:t>none of them are Hispanic/Latino</a:t>
            </a:r>
            <a:r>
              <a:rPr lang="en-US" sz="2200" dirty="0"/>
              <a:t>. </a:t>
            </a:r>
          </a:p>
          <a:p>
            <a:pPr marL="0" indent="0">
              <a:buNone/>
            </a:pPr>
            <a:r>
              <a:rPr lang="en-US" sz="2200" dirty="0">
                <a:solidFill>
                  <a:srgbClr val="FF0000"/>
                </a:solidFill>
              </a:rPr>
              <a:t>Validation</a:t>
            </a:r>
            <a:r>
              <a:rPr lang="en-US" sz="2200" dirty="0"/>
              <a:t>: The Race/Ethnicity data element </a:t>
            </a:r>
            <a:r>
              <a:rPr lang="en-US" sz="2200" dirty="0" smtClean="0"/>
              <a:t>(Items #5-11</a:t>
            </a:r>
            <a:r>
              <a:rPr lang="en-US" sz="2200" dirty="0"/>
              <a:t>) total must equal the </a:t>
            </a:r>
            <a:r>
              <a:rPr lang="en-US" sz="2200" dirty="0" smtClean="0"/>
              <a:t>Item #3 </a:t>
            </a:r>
            <a:r>
              <a:rPr lang="en-US" sz="2200" dirty="0"/>
              <a:t>Unduplicated Student Count</a:t>
            </a:r>
            <a:r>
              <a:rPr lang="en-US" sz="2200" dirty="0" smtClean="0"/>
              <a:t>.</a:t>
            </a:r>
            <a:endParaRPr lang="en-US" sz="2200"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34</a:t>
            </a:fld>
            <a:endParaRPr lang="en-US" dirty="0"/>
          </a:p>
        </p:txBody>
      </p:sp>
      <p:sp>
        <p:nvSpPr>
          <p:cNvPr id="5" name="Title 4"/>
          <p:cNvSpPr>
            <a:spLocks noGrp="1"/>
          </p:cNvSpPr>
          <p:nvPr>
            <p:ph type="title"/>
          </p:nvPr>
        </p:nvSpPr>
        <p:spPr/>
        <p:txBody>
          <a:bodyPr/>
          <a:lstStyle/>
          <a:p>
            <a:r>
              <a:rPr lang="en-US" b="1" dirty="0"/>
              <a:t>Items </a:t>
            </a:r>
            <a:r>
              <a:rPr lang="en-US" b="1" dirty="0" smtClean="0"/>
              <a:t>#9-11</a:t>
            </a:r>
            <a:r>
              <a:rPr lang="en-US" b="1" dirty="0"/>
              <a:t>: Race/Ethnicity</a:t>
            </a:r>
          </a:p>
        </p:txBody>
      </p:sp>
    </p:spTree>
    <p:extLst>
      <p:ext uri="{BB962C8B-B14F-4D97-AF65-F5344CB8AC3E}">
        <p14:creationId xmlns:p14="http://schemas.microsoft.com/office/powerpoint/2010/main" val="34863596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800" b="1" dirty="0"/>
              <a:t>#12-14: Female, Male, Non-Binary</a:t>
            </a:r>
          </a:p>
          <a:p>
            <a:pPr marL="0" indent="0">
              <a:buNone/>
            </a:pPr>
            <a:r>
              <a:rPr lang="en-US" sz="2800" dirty="0"/>
              <a:t>Unduplicated gender count of students within the facility</a:t>
            </a:r>
          </a:p>
          <a:p>
            <a:pPr marL="0" indent="0">
              <a:spcAft>
                <a:spcPts val="1200"/>
              </a:spcAft>
              <a:buNone/>
            </a:pPr>
            <a:r>
              <a:rPr lang="en-US" sz="2800" dirty="0">
                <a:solidFill>
                  <a:srgbClr val="FF0000"/>
                </a:solidFill>
              </a:rPr>
              <a:t>Validation</a:t>
            </a:r>
            <a:r>
              <a:rPr lang="en-US" sz="2800" dirty="0"/>
              <a:t>: The Gender total must equal the #3 Unduplicated Student Count.</a:t>
            </a:r>
          </a:p>
          <a:p>
            <a:pPr marL="0" indent="0">
              <a:buNone/>
            </a:pPr>
            <a:r>
              <a:rPr lang="en-US" sz="2800" b="1" dirty="0"/>
              <a:t>#15-30: Age</a:t>
            </a:r>
          </a:p>
          <a:p>
            <a:pPr marL="0" indent="0">
              <a:buNone/>
            </a:pPr>
            <a:r>
              <a:rPr lang="en-US" sz="2800" dirty="0"/>
              <a:t>Unduplicated age count of students within the facility</a:t>
            </a:r>
          </a:p>
          <a:p>
            <a:pPr marL="0" indent="0">
              <a:buNone/>
            </a:pPr>
            <a:r>
              <a:rPr lang="en-US" sz="2800" dirty="0">
                <a:solidFill>
                  <a:srgbClr val="FF0000"/>
                </a:solidFill>
              </a:rPr>
              <a:t>Validation</a:t>
            </a:r>
            <a:r>
              <a:rPr lang="en-US" sz="2800" dirty="0"/>
              <a:t>: The Age/Grade total must equal the #3 Unduplicated Student Count</a:t>
            </a:r>
            <a:r>
              <a:rPr lang="en-US" sz="2800" dirty="0" smtClean="0"/>
              <a:t>.</a:t>
            </a:r>
            <a:endParaRPr lang="en-US" sz="2800"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35</a:t>
            </a:fld>
            <a:endParaRPr lang="en-US" dirty="0"/>
          </a:p>
        </p:txBody>
      </p:sp>
      <p:sp>
        <p:nvSpPr>
          <p:cNvPr id="5" name="Title 4"/>
          <p:cNvSpPr>
            <a:spLocks noGrp="1"/>
          </p:cNvSpPr>
          <p:nvPr>
            <p:ph type="title"/>
          </p:nvPr>
        </p:nvSpPr>
        <p:spPr/>
        <p:txBody>
          <a:bodyPr/>
          <a:lstStyle/>
          <a:p>
            <a:r>
              <a:rPr lang="en-US" b="1" dirty="0"/>
              <a:t>Items </a:t>
            </a:r>
            <a:r>
              <a:rPr lang="en-US" b="1" dirty="0" smtClean="0"/>
              <a:t>#12-30</a:t>
            </a:r>
            <a:r>
              <a:rPr lang="en-US" b="1" dirty="0"/>
              <a:t>: Gender and Age</a:t>
            </a:r>
          </a:p>
        </p:txBody>
      </p:sp>
    </p:spTree>
    <p:extLst>
      <p:ext uri="{BB962C8B-B14F-4D97-AF65-F5344CB8AC3E}">
        <p14:creationId xmlns:p14="http://schemas.microsoft.com/office/powerpoint/2010/main" val="27039779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altLang="en-US" sz="2800" b="1" dirty="0"/>
              <a:t>#31: Students with Disabilities</a:t>
            </a:r>
          </a:p>
          <a:p>
            <a:pPr marL="0" indent="0">
              <a:buNone/>
            </a:pPr>
            <a:r>
              <a:rPr lang="en-US" altLang="en-US" sz="2800" dirty="0"/>
              <a:t>The number of Students with Disabilities who received Title I-D services. This includes students who have an:</a:t>
            </a:r>
          </a:p>
          <a:p>
            <a:pPr lvl="1"/>
            <a:r>
              <a:rPr lang="en-US" altLang="en-US" sz="2800" dirty="0"/>
              <a:t>Individualized Education Program (IEP)</a:t>
            </a:r>
          </a:p>
          <a:p>
            <a:pPr lvl="1"/>
            <a:r>
              <a:rPr lang="en-US" altLang="en-US" sz="2800" dirty="0"/>
              <a:t>Individualized Family Service Plan (IFSP), or a </a:t>
            </a:r>
          </a:p>
          <a:p>
            <a:pPr lvl="1">
              <a:spcAft>
                <a:spcPts val="1200"/>
              </a:spcAft>
            </a:pPr>
            <a:r>
              <a:rPr lang="en-US" altLang="en-US" sz="2800" dirty="0"/>
              <a:t>Services plan.</a:t>
            </a:r>
          </a:p>
          <a:p>
            <a:pPr marL="0" indent="-57139">
              <a:buNone/>
            </a:pPr>
            <a:r>
              <a:rPr lang="en-US" altLang="en-US" sz="2800" dirty="0">
                <a:solidFill>
                  <a:srgbClr val="FF0000"/>
                </a:solidFill>
              </a:rPr>
              <a:t>Validation</a:t>
            </a:r>
            <a:r>
              <a:rPr lang="en-US" altLang="en-US" sz="2800" dirty="0"/>
              <a:t>: This number cannot be greater than #3 Unduplicated Student </a:t>
            </a:r>
            <a:r>
              <a:rPr lang="en-US" altLang="en-US" sz="2800" dirty="0" smtClean="0"/>
              <a:t>Count.</a:t>
            </a:r>
            <a:endParaRPr lang="en-US" altLang="en-US" sz="2800"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36</a:t>
            </a:fld>
            <a:endParaRPr lang="en-US" dirty="0"/>
          </a:p>
        </p:txBody>
      </p:sp>
      <p:sp>
        <p:nvSpPr>
          <p:cNvPr id="5" name="Title 4"/>
          <p:cNvSpPr>
            <a:spLocks noGrp="1"/>
          </p:cNvSpPr>
          <p:nvPr>
            <p:ph type="title"/>
          </p:nvPr>
        </p:nvSpPr>
        <p:spPr/>
        <p:txBody>
          <a:bodyPr/>
          <a:lstStyle/>
          <a:p>
            <a:r>
              <a:rPr lang="en-US" b="1" dirty="0"/>
              <a:t>Item </a:t>
            </a:r>
            <a:r>
              <a:rPr lang="en-US" b="1" dirty="0" smtClean="0"/>
              <a:t>#31</a:t>
            </a:r>
            <a:r>
              <a:rPr lang="en-US" b="1" dirty="0"/>
              <a:t>: Students with Disabilities</a:t>
            </a:r>
          </a:p>
        </p:txBody>
      </p:sp>
    </p:spTree>
    <p:extLst>
      <p:ext uri="{BB962C8B-B14F-4D97-AF65-F5344CB8AC3E}">
        <p14:creationId xmlns:p14="http://schemas.microsoft.com/office/powerpoint/2010/main" val="40206995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800" b="1" dirty="0"/>
              <a:t>#32: English Learners</a:t>
            </a:r>
          </a:p>
          <a:p>
            <a:pPr marL="0" indent="0">
              <a:spcAft>
                <a:spcPts val="1200"/>
              </a:spcAft>
              <a:buNone/>
            </a:pPr>
            <a:r>
              <a:rPr lang="en-US" sz="2800" dirty="0"/>
              <a:t>The number of English Learners who received Title I-D services.</a:t>
            </a:r>
          </a:p>
          <a:p>
            <a:pPr marL="0" indent="0">
              <a:buNone/>
            </a:pPr>
            <a:r>
              <a:rPr lang="en-US" altLang="en-US" sz="2800" dirty="0">
                <a:solidFill>
                  <a:srgbClr val="FF0000"/>
                </a:solidFill>
              </a:rPr>
              <a:t>Validation</a:t>
            </a:r>
            <a:r>
              <a:rPr lang="en-US" altLang="en-US" sz="2800" dirty="0"/>
              <a:t>: This number cannot be greater than #3 Unduplicated Student Count</a:t>
            </a:r>
          </a:p>
          <a:p>
            <a:pPr marL="0" indent="0">
              <a:buNone/>
            </a:pPr>
            <a:endParaRPr lang="en-US" sz="2800" dirty="0"/>
          </a:p>
          <a:p>
            <a:pPr marL="0" indent="0">
              <a:buNone/>
            </a:pPr>
            <a:r>
              <a:rPr lang="en-US" sz="2800" dirty="0"/>
              <a:t>Big one for USED to check, a high number of student count with no students reported here will require a rationale</a:t>
            </a:r>
            <a:r>
              <a:rPr lang="en-US" sz="2800" dirty="0" smtClean="0"/>
              <a:t>.</a:t>
            </a:r>
            <a:endParaRPr lang="en-US" sz="2800"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37</a:t>
            </a:fld>
            <a:endParaRPr lang="en-US" dirty="0"/>
          </a:p>
        </p:txBody>
      </p:sp>
      <p:sp>
        <p:nvSpPr>
          <p:cNvPr id="5" name="Title 4"/>
          <p:cNvSpPr>
            <a:spLocks noGrp="1"/>
          </p:cNvSpPr>
          <p:nvPr>
            <p:ph type="title"/>
          </p:nvPr>
        </p:nvSpPr>
        <p:spPr/>
        <p:txBody>
          <a:bodyPr/>
          <a:lstStyle/>
          <a:p>
            <a:r>
              <a:rPr lang="en-US" b="1" dirty="0"/>
              <a:t>Item </a:t>
            </a:r>
            <a:r>
              <a:rPr lang="en-US" b="1" dirty="0" smtClean="0"/>
              <a:t>#32</a:t>
            </a:r>
            <a:r>
              <a:rPr lang="en-US" b="1" dirty="0"/>
              <a:t>: English Learners</a:t>
            </a:r>
          </a:p>
        </p:txBody>
      </p:sp>
    </p:spTree>
    <p:extLst>
      <p:ext uri="{BB962C8B-B14F-4D97-AF65-F5344CB8AC3E}">
        <p14:creationId xmlns:p14="http://schemas.microsoft.com/office/powerpoint/2010/main" val="31560817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b="1" dirty="0" smtClean="0"/>
              <a:t>Questions on </a:t>
            </a:r>
            <a:br>
              <a:rPr lang="en-US" b="1" dirty="0" smtClean="0"/>
            </a:br>
            <a:r>
              <a:rPr lang="en-US" b="1" dirty="0" smtClean="0"/>
              <a:t>Programs &amp; Facilities?</a:t>
            </a:r>
            <a:endParaRPr lang="en-US" b="1"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38</a:t>
            </a:fld>
            <a:endParaRPr lang="en-US" dirty="0"/>
          </a:p>
        </p:txBody>
      </p:sp>
    </p:spTree>
    <p:extLst>
      <p:ext uri="{BB962C8B-B14F-4D97-AF65-F5344CB8AC3E}">
        <p14:creationId xmlns:p14="http://schemas.microsoft.com/office/powerpoint/2010/main" val="41949759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normAutofit/>
          </a:bodyPr>
          <a:lstStyle/>
          <a:p>
            <a:pPr marL="0" indent="0">
              <a:spcAft>
                <a:spcPts val="1200"/>
              </a:spcAft>
              <a:buNone/>
            </a:pPr>
            <a:r>
              <a:rPr lang="en-US" altLang="en-US" sz="2800" dirty="0"/>
              <a:t>Check both data collections for </a:t>
            </a:r>
            <a:r>
              <a:rPr lang="en-US" altLang="en-US" sz="2800" b="1" dirty="0"/>
              <a:t>BLACK</a:t>
            </a:r>
            <a:r>
              <a:rPr lang="en-US" altLang="en-US" sz="2800" dirty="0"/>
              <a:t> highlighted cells.</a:t>
            </a:r>
          </a:p>
          <a:p>
            <a:pPr marL="0" indent="0">
              <a:spcAft>
                <a:spcPts val="1200"/>
              </a:spcAft>
              <a:buNone/>
            </a:pPr>
            <a:r>
              <a:rPr lang="en-US" altLang="en-US" sz="2800" b="1" dirty="0"/>
              <a:t>BLACK</a:t>
            </a:r>
            <a:r>
              <a:rPr lang="en-US" altLang="en-US" sz="2800" dirty="0"/>
              <a:t> highlighted cells indicate a data error and must be corrected before submitting within the Consolidated Collections application.</a:t>
            </a:r>
          </a:p>
          <a:p>
            <a:pPr marL="0" indent="0">
              <a:buNone/>
            </a:pPr>
            <a:r>
              <a:rPr lang="en-US" altLang="en-US" sz="2800" b="1" dirty="0"/>
              <a:t>Resources:</a:t>
            </a:r>
          </a:p>
          <a:p>
            <a:r>
              <a:rPr lang="en-US" altLang="en-US" sz="2800" dirty="0"/>
              <a:t>“Validations Explanation &amp; Etc.” column explains the error</a:t>
            </a:r>
          </a:p>
          <a:p>
            <a:r>
              <a:rPr lang="en-US" altLang="en-US" sz="2800" dirty="0"/>
              <a:t>“CDPR FAQ” gives more clarification.</a:t>
            </a:r>
          </a:p>
          <a:p>
            <a:r>
              <a:rPr lang="en-US" altLang="en-US" sz="2800" dirty="0"/>
              <a:t>Questions? Contact </a:t>
            </a:r>
            <a:r>
              <a:rPr lang="en-US" altLang="en-US" sz="2800" dirty="0" smtClean="0"/>
              <a:t>Kyle Walker (</a:t>
            </a:r>
            <a:r>
              <a:rPr lang="en-US" altLang="en-US" sz="2800" dirty="0" smtClean="0">
                <a:hlinkClick r:id="rId2"/>
              </a:rPr>
              <a:t>kyle.walker@ode.oregon.gov</a:t>
            </a:r>
            <a:r>
              <a:rPr lang="en-US" altLang="en-US" sz="2800" dirty="0" smtClean="0"/>
              <a:t>) </a:t>
            </a:r>
            <a:endParaRPr lang="en-US" altLang="en-US" sz="2800"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39</a:t>
            </a:fld>
            <a:endParaRPr lang="en-US" dirty="0"/>
          </a:p>
        </p:txBody>
      </p:sp>
      <p:sp>
        <p:nvSpPr>
          <p:cNvPr id="6" name="Title 5"/>
          <p:cNvSpPr>
            <a:spLocks noGrp="1"/>
          </p:cNvSpPr>
          <p:nvPr>
            <p:ph type="title"/>
          </p:nvPr>
        </p:nvSpPr>
        <p:spPr/>
        <p:txBody>
          <a:bodyPr/>
          <a:lstStyle/>
          <a:p>
            <a:r>
              <a:rPr lang="en-US" b="1" dirty="0" smtClean="0"/>
              <a:t>Validations Check</a:t>
            </a:r>
            <a:endParaRPr lang="en-US" b="1" dirty="0"/>
          </a:p>
        </p:txBody>
      </p:sp>
    </p:spTree>
    <p:extLst>
      <p:ext uri="{BB962C8B-B14F-4D97-AF65-F5344CB8AC3E}">
        <p14:creationId xmlns:p14="http://schemas.microsoft.com/office/powerpoint/2010/main" val="4260709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spcAft>
                <a:spcPts val="600"/>
              </a:spcAft>
              <a:defRPr/>
            </a:pPr>
            <a:r>
              <a:rPr lang="en-US" altLang="en-US" sz="2800" dirty="0"/>
              <a:t>Consolidated District Performance Report (CDPR): Data Collection User Guide</a:t>
            </a:r>
          </a:p>
          <a:p>
            <a:pPr>
              <a:spcAft>
                <a:spcPts val="600"/>
              </a:spcAft>
              <a:defRPr/>
            </a:pPr>
            <a:r>
              <a:rPr lang="en-US" altLang="en-US" sz="2800" dirty="0"/>
              <a:t>Today’s </a:t>
            </a:r>
            <a:r>
              <a:rPr lang="en-US" altLang="en-US" sz="2800" dirty="0" smtClean="0"/>
              <a:t>PowerPoint Presentation</a:t>
            </a:r>
            <a:endParaRPr lang="en-US" altLang="en-US" sz="2800" dirty="0"/>
          </a:p>
          <a:p>
            <a:pPr>
              <a:spcAft>
                <a:spcPts val="600"/>
              </a:spcAft>
              <a:defRPr/>
            </a:pPr>
            <a:r>
              <a:rPr lang="en-US" altLang="en-US" sz="2800" dirty="0"/>
              <a:t>CDPR Title I-D Validations Worksheet</a:t>
            </a:r>
          </a:p>
          <a:p>
            <a:pPr>
              <a:spcAft>
                <a:spcPts val="600"/>
              </a:spcAft>
              <a:defRPr/>
            </a:pPr>
            <a:r>
              <a:rPr lang="en-US" altLang="en-US" sz="2800" dirty="0"/>
              <a:t>CDPR FAQ</a:t>
            </a:r>
          </a:p>
          <a:p>
            <a:pPr>
              <a:spcAft>
                <a:spcPts val="600"/>
              </a:spcAft>
              <a:defRPr/>
            </a:pPr>
            <a:r>
              <a:rPr lang="en-US" altLang="en-US" sz="2800" dirty="0"/>
              <a:t>Link to all Resource Materials:</a:t>
            </a:r>
          </a:p>
          <a:p>
            <a:pPr marL="457189" lvl="1" indent="0">
              <a:spcAft>
                <a:spcPts val="600"/>
              </a:spcAft>
              <a:buNone/>
              <a:defRPr/>
            </a:pPr>
            <a:r>
              <a:rPr lang="en-US" altLang="en-US" sz="2800" dirty="0">
                <a:hlinkClick r:id="rId3"/>
              </a:rPr>
              <a:t>http://www.oregon.gov/ode/schools-and-districts/grants/ESEA/ID/Pages/Reporting.aspx</a:t>
            </a:r>
            <a:r>
              <a:rPr lang="en-US" altLang="en-US" sz="2800" dirty="0"/>
              <a:t> </a:t>
            </a:r>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4</a:t>
            </a:fld>
            <a:endParaRPr lang="en-US" dirty="0"/>
          </a:p>
        </p:txBody>
      </p:sp>
      <p:sp>
        <p:nvSpPr>
          <p:cNvPr id="5" name="Title 4"/>
          <p:cNvSpPr>
            <a:spLocks noGrp="1"/>
          </p:cNvSpPr>
          <p:nvPr>
            <p:ph type="title"/>
          </p:nvPr>
        </p:nvSpPr>
        <p:spPr/>
        <p:txBody>
          <a:bodyPr/>
          <a:lstStyle/>
          <a:p>
            <a:r>
              <a:rPr lang="en-US" b="1" dirty="0" smtClean="0"/>
              <a:t>Resource Materials</a:t>
            </a:r>
            <a:endParaRPr lang="en-US" b="1" dirty="0"/>
          </a:p>
        </p:txBody>
      </p:sp>
    </p:spTree>
    <p:extLst>
      <p:ext uri="{BB962C8B-B14F-4D97-AF65-F5344CB8AC3E}">
        <p14:creationId xmlns:p14="http://schemas.microsoft.com/office/powerpoint/2010/main" val="12001893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14350" indent="-514350">
              <a:spcAft>
                <a:spcPts val="600"/>
              </a:spcAft>
              <a:buFont typeface="+mj-lt"/>
              <a:buAutoNum type="arabicPeriod"/>
            </a:pPr>
            <a:r>
              <a:rPr lang="en-US" altLang="en-US" sz="2800" dirty="0"/>
              <a:t>Login to the ODE District webpage at </a:t>
            </a:r>
            <a:r>
              <a:rPr lang="en-US" altLang="en-US" sz="2800" dirty="0">
                <a:hlinkClick r:id="rId2"/>
              </a:rPr>
              <a:t>https://district.ode.state.or.us/home/</a:t>
            </a:r>
            <a:r>
              <a:rPr lang="en-US" altLang="en-US" sz="2800" dirty="0"/>
              <a:t> </a:t>
            </a:r>
          </a:p>
          <a:p>
            <a:pPr marL="514350" indent="-514350">
              <a:spcAft>
                <a:spcPts val="600"/>
              </a:spcAft>
              <a:buFont typeface="+mj-lt"/>
              <a:buAutoNum type="arabicPeriod"/>
            </a:pPr>
            <a:r>
              <a:rPr lang="en-US" altLang="en-US" sz="2800" dirty="0"/>
              <a:t>Choose “Consolidated Collections” from the Applications list</a:t>
            </a:r>
          </a:p>
          <a:p>
            <a:pPr marL="514350" indent="-514350">
              <a:spcAft>
                <a:spcPts val="600"/>
              </a:spcAft>
              <a:buFont typeface="+mj-lt"/>
              <a:buAutoNum type="arabicPeriod"/>
            </a:pPr>
            <a:r>
              <a:rPr lang="en-US" altLang="en-US" sz="2800" dirty="0"/>
              <a:t>Hover over the “Institution Collections” tab</a:t>
            </a:r>
          </a:p>
          <a:p>
            <a:pPr marL="514350" indent="-514350">
              <a:spcAft>
                <a:spcPts val="600"/>
              </a:spcAft>
              <a:buFont typeface="+mj-lt"/>
              <a:buAutoNum type="arabicPeriod"/>
            </a:pPr>
            <a:r>
              <a:rPr lang="en-US" altLang="en-US" sz="2800" dirty="0"/>
              <a:t>Hover over “ESEA CDPR Title ID: Academic Outcomes </a:t>
            </a:r>
            <a:r>
              <a:rPr lang="en-US" altLang="en-US" sz="2800" dirty="0" smtClean="0"/>
              <a:t>22-23”</a:t>
            </a:r>
            <a:endParaRPr lang="en-US" altLang="en-US" sz="2800" dirty="0"/>
          </a:p>
          <a:p>
            <a:pPr marL="514350" indent="-514350">
              <a:spcAft>
                <a:spcPts val="600"/>
              </a:spcAft>
              <a:buFont typeface="+mj-lt"/>
              <a:buAutoNum type="arabicPeriod"/>
            </a:pPr>
            <a:r>
              <a:rPr lang="en-US" altLang="en-US" sz="2800" dirty="0" smtClean="0"/>
              <a:t>Click on </a:t>
            </a:r>
            <a:r>
              <a:rPr lang="en-US" altLang="en-US" sz="2800" dirty="0"/>
              <a:t>“Submission/Maintenance”</a:t>
            </a:r>
          </a:p>
          <a:p>
            <a:pPr marL="514350" indent="-514350">
              <a:spcAft>
                <a:spcPts val="600"/>
              </a:spcAft>
              <a:buFont typeface="+mj-lt"/>
              <a:buAutoNum type="arabicPeriod"/>
            </a:pPr>
            <a:r>
              <a:rPr lang="en-US" altLang="en-US" sz="2800" dirty="0" smtClean="0"/>
              <a:t>Click on</a:t>
            </a:r>
            <a:r>
              <a:rPr lang="en-US" altLang="en-US" sz="2800" b="1" dirty="0" smtClean="0">
                <a:solidFill>
                  <a:srgbClr val="00B050"/>
                </a:solidFill>
              </a:rPr>
              <a:t> </a:t>
            </a:r>
            <a:r>
              <a:rPr lang="en-US" altLang="en-US" sz="2800" b="1" dirty="0"/>
              <a:t>“Insert</a:t>
            </a:r>
            <a:r>
              <a:rPr lang="en-US" altLang="en-US" sz="2800" dirty="0" smtClean="0"/>
              <a:t>”</a:t>
            </a:r>
            <a:endParaRPr lang="en-US" altLang="en-US" sz="2800"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40</a:t>
            </a:fld>
            <a:endParaRPr lang="en-US" dirty="0"/>
          </a:p>
        </p:txBody>
      </p:sp>
      <p:sp>
        <p:nvSpPr>
          <p:cNvPr id="5" name="Title 4"/>
          <p:cNvSpPr>
            <a:spLocks noGrp="1"/>
          </p:cNvSpPr>
          <p:nvPr>
            <p:ph type="title"/>
          </p:nvPr>
        </p:nvSpPr>
        <p:spPr/>
        <p:txBody>
          <a:bodyPr/>
          <a:lstStyle/>
          <a:p>
            <a:r>
              <a:rPr lang="en-US" b="1" dirty="0"/>
              <a:t>Submission: Academic Outcomes</a:t>
            </a:r>
          </a:p>
        </p:txBody>
      </p:sp>
    </p:spTree>
    <p:extLst>
      <p:ext uri="{BB962C8B-B14F-4D97-AF65-F5344CB8AC3E}">
        <p14:creationId xmlns:p14="http://schemas.microsoft.com/office/powerpoint/2010/main" val="6925209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14350" indent="-514350">
              <a:spcAft>
                <a:spcPts val="600"/>
              </a:spcAft>
              <a:buFont typeface="+mj-lt"/>
              <a:buAutoNum type="arabicPeriod"/>
            </a:pPr>
            <a:r>
              <a:rPr lang="en-US" altLang="en-US" sz="2800" dirty="0"/>
              <a:t>Login to the ODE District webpage at </a:t>
            </a:r>
            <a:r>
              <a:rPr lang="en-US" altLang="en-US" sz="2800" dirty="0">
                <a:hlinkClick r:id="rId2"/>
              </a:rPr>
              <a:t>https://district.ode.state.or.us/home/</a:t>
            </a:r>
            <a:r>
              <a:rPr lang="en-US" altLang="en-US" sz="2800" dirty="0"/>
              <a:t> </a:t>
            </a:r>
          </a:p>
          <a:p>
            <a:pPr marL="514350" indent="-514350">
              <a:spcAft>
                <a:spcPts val="600"/>
              </a:spcAft>
              <a:buFont typeface="+mj-lt"/>
              <a:buAutoNum type="arabicPeriod"/>
            </a:pPr>
            <a:r>
              <a:rPr lang="en-US" altLang="en-US" sz="2800" dirty="0"/>
              <a:t>Choose “Consolidated Collections” from the Applications list</a:t>
            </a:r>
          </a:p>
          <a:p>
            <a:pPr marL="514350" indent="-514350">
              <a:spcAft>
                <a:spcPts val="600"/>
              </a:spcAft>
              <a:buFont typeface="+mj-lt"/>
              <a:buAutoNum type="arabicPeriod"/>
            </a:pPr>
            <a:r>
              <a:rPr lang="en-US" altLang="en-US" sz="2800" dirty="0"/>
              <a:t>Hover over the “Institution Collections” tab</a:t>
            </a:r>
          </a:p>
          <a:p>
            <a:pPr marL="514350" indent="-514350">
              <a:spcAft>
                <a:spcPts val="600"/>
              </a:spcAft>
              <a:buFont typeface="+mj-lt"/>
              <a:buAutoNum type="arabicPeriod"/>
            </a:pPr>
            <a:r>
              <a:rPr lang="en-US" altLang="en-US" sz="2800" dirty="0"/>
              <a:t>Hover over “ESEA CDPR Title ID: Programs and Facilities </a:t>
            </a:r>
            <a:r>
              <a:rPr lang="en-US" altLang="en-US" sz="2800" dirty="0" smtClean="0"/>
              <a:t>22-23”</a:t>
            </a:r>
            <a:endParaRPr lang="en-US" altLang="en-US" sz="2800" dirty="0"/>
          </a:p>
          <a:p>
            <a:pPr marL="514350" indent="-514350">
              <a:spcAft>
                <a:spcPts val="600"/>
              </a:spcAft>
              <a:buFont typeface="+mj-lt"/>
              <a:buAutoNum type="arabicPeriod"/>
            </a:pPr>
            <a:r>
              <a:rPr lang="en-US" altLang="en-US" sz="2800" dirty="0"/>
              <a:t>Click on “Submission/Maintenance”</a:t>
            </a:r>
          </a:p>
          <a:p>
            <a:pPr marL="514350" indent="-514350">
              <a:spcAft>
                <a:spcPts val="600"/>
              </a:spcAft>
              <a:buFont typeface="+mj-lt"/>
              <a:buAutoNum type="arabicPeriod"/>
            </a:pPr>
            <a:r>
              <a:rPr lang="en-US" altLang="en-US" sz="2800" dirty="0"/>
              <a:t>Click on</a:t>
            </a:r>
            <a:r>
              <a:rPr lang="en-US" altLang="en-US" sz="2800" b="1" dirty="0">
                <a:solidFill>
                  <a:srgbClr val="00B050"/>
                </a:solidFill>
              </a:rPr>
              <a:t> </a:t>
            </a:r>
            <a:r>
              <a:rPr lang="en-US" altLang="en-US" sz="2800" b="1" dirty="0"/>
              <a:t>“Insert</a:t>
            </a:r>
            <a:r>
              <a:rPr lang="en-US" altLang="en-US" sz="2800" dirty="0" smtClean="0"/>
              <a:t>”</a:t>
            </a:r>
            <a:endParaRPr lang="en-US" altLang="en-US" sz="2800"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41</a:t>
            </a:fld>
            <a:endParaRPr lang="en-US" dirty="0"/>
          </a:p>
        </p:txBody>
      </p:sp>
      <p:sp>
        <p:nvSpPr>
          <p:cNvPr id="5" name="Title 4"/>
          <p:cNvSpPr>
            <a:spLocks noGrp="1"/>
          </p:cNvSpPr>
          <p:nvPr>
            <p:ph type="title"/>
          </p:nvPr>
        </p:nvSpPr>
        <p:spPr/>
        <p:txBody>
          <a:bodyPr/>
          <a:lstStyle/>
          <a:p>
            <a:r>
              <a:rPr lang="en-US" b="1" dirty="0" smtClean="0"/>
              <a:t>Submission: Programs &amp; Facilities</a:t>
            </a:r>
            <a:endParaRPr lang="en-US" b="1" dirty="0"/>
          </a:p>
        </p:txBody>
      </p:sp>
    </p:spTree>
    <p:extLst>
      <p:ext uri="{BB962C8B-B14F-4D97-AF65-F5344CB8AC3E}">
        <p14:creationId xmlns:p14="http://schemas.microsoft.com/office/powerpoint/2010/main" val="8658787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3200" dirty="0" smtClean="0"/>
              <a:t>Both data collections follow </a:t>
            </a:r>
            <a:r>
              <a:rPr lang="en-US" sz="3200" dirty="0"/>
              <a:t>the same </a:t>
            </a:r>
            <a:r>
              <a:rPr lang="en-US" sz="3200" dirty="0" smtClean="0"/>
              <a:t>process. Which we will now review.</a:t>
            </a:r>
          </a:p>
          <a:p>
            <a:pPr marL="0" indent="0">
              <a:buNone/>
            </a:pPr>
            <a:endParaRPr lang="en-US" sz="3200" dirty="0"/>
          </a:p>
          <a:p>
            <a:pPr marL="0" indent="0">
              <a:buNone/>
            </a:pPr>
            <a:r>
              <a:rPr lang="en-US" sz="3200" dirty="0"/>
              <a:t>Don’t forget to use the Title I-D Validations Worksheet as reference.</a:t>
            </a:r>
          </a:p>
          <a:p>
            <a:pPr marL="0" indent="0">
              <a:buNone/>
            </a:pPr>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42</a:t>
            </a:fld>
            <a:endParaRPr lang="en-US" dirty="0"/>
          </a:p>
        </p:txBody>
      </p:sp>
      <p:sp>
        <p:nvSpPr>
          <p:cNvPr id="5" name="Title 4"/>
          <p:cNvSpPr>
            <a:spLocks noGrp="1"/>
          </p:cNvSpPr>
          <p:nvPr>
            <p:ph type="title"/>
          </p:nvPr>
        </p:nvSpPr>
        <p:spPr/>
        <p:txBody>
          <a:bodyPr/>
          <a:lstStyle/>
          <a:p>
            <a:r>
              <a:rPr lang="en-US" b="1" dirty="0"/>
              <a:t>Same Data Entry Process</a:t>
            </a:r>
          </a:p>
        </p:txBody>
      </p:sp>
    </p:spTree>
    <p:extLst>
      <p:ext uri="{BB962C8B-B14F-4D97-AF65-F5344CB8AC3E}">
        <p14:creationId xmlns:p14="http://schemas.microsoft.com/office/powerpoint/2010/main" val="15970415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43</a:t>
            </a:fld>
            <a:endParaRPr lang="en-US" dirty="0"/>
          </a:p>
        </p:txBody>
      </p:sp>
      <p:sp>
        <p:nvSpPr>
          <p:cNvPr id="5" name="Title 4"/>
          <p:cNvSpPr>
            <a:spLocks noGrp="1"/>
          </p:cNvSpPr>
          <p:nvPr>
            <p:ph type="title"/>
          </p:nvPr>
        </p:nvSpPr>
        <p:spPr/>
        <p:txBody>
          <a:bodyPr/>
          <a:lstStyle/>
          <a:p>
            <a:r>
              <a:rPr lang="en-US" dirty="0" smtClean="0"/>
              <a:t>Submission Screen</a:t>
            </a:r>
            <a:endParaRPr lang="en-US" dirty="0"/>
          </a:p>
        </p:txBody>
      </p:sp>
      <p:pic>
        <p:nvPicPr>
          <p:cNvPr id="6" name="Content Placeholder 8" descr="Title I-D Data Collections screen"/>
          <p:cNvPicPr>
            <a:picLocks noGrp="1"/>
          </p:cNvPicPr>
          <p:nvPr>
            <p:ph idx="1"/>
          </p:nvPr>
        </p:nvPicPr>
        <p:blipFill>
          <a:blip r:embed="rId3"/>
          <a:stretch>
            <a:fillRect/>
          </a:stretch>
        </p:blipFill>
        <p:spPr>
          <a:xfrm>
            <a:off x="2466343" y="1825625"/>
            <a:ext cx="7286301" cy="4108450"/>
          </a:xfrm>
          <a:prstGeom prst="rect">
            <a:avLst/>
          </a:prstGeom>
          <a:ln>
            <a:solidFill>
              <a:schemeClr val="tx1"/>
            </a:solidFill>
          </a:ln>
        </p:spPr>
      </p:pic>
    </p:spTree>
    <p:extLst>
      <p:ext uri="{BB962C8B-B14F-4D97-AF65-F5344CB8AC3E}">
        <p14:creationId xmlns:p14="http://schemas.microsoft.com/office/powerpoint/2010/main" val="37163965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0" indent="0">
              <a:lnSpc>
                <a:spcPct val="110000"/>
              </a:lnSpc>
              <a:spcAft>
                <a:spcPts val="600"/>
              </a:spcAft>
              <a:buNone/>
              <a:defRPr/>
            </a:pPr>
            <a:r>
              <a:rPr lang="en-US" altLang="en-US" sz="3600" dirty="0"/>
              <a:t>Did that program type receive Title I-D services/funds in your district?</a:t>
            </a:r>
          </a:p>
          <a:p>
            <a:pPr marL="0" indent="0">
              <a:lnSpc>
                <a:spcPct val="110000"/>
              </a:lnSpc>
              <a:spcAft>
                <a:spcPts val="600"/>
              </a:spcAft>
              <a:buNone/>
              <a:defRPr/>
            </a:pPr>
            <a:r>
              <a:rPr lang="en-US" altLang="en-US" sz="3600" dirty="0"/>
              <a:t>Select </a:t>
            </a:r>
            <a:r>
              <a:rPr lang="en-US" altLang="en-US" sz="3600" b="1" dirty="0">
                <a:solidFill>
                  <a:srgbClr val="00B050"/>
                </a:solidFill>
              </a:rPr>
              <a:t>YES</a:t>
            </a:r>
            <a:r>
              <a:rPr lang="en-US" altLang="en-US" sz="3600" dirty="0"/>
              <a:t> or </a:t>
            </a:r>
            <a:r>
              <a:rPr lang="en-US" altLang="en-US" sz="3600" b="1" dirty="0">
                <a:solidFill>
                  <a:srgbClr val="FF0000"/>
                </a:solidFill>
              </a:rPr>
              <a:t>NO</a:t>
            </a:r>
            <a:r>
              <a:rPr lang="en-US" altLang="en-US" sz="3600" dirty="0"/>
              <a:t> for </a:t>
            </a:r>
            <a:r>
              <a:rPr lang="en-US" altLang="en-US" sz="3600" b="1" u="sng" dirty="0"/>
              <a:t>each</a:t>
            </a:r>
            <a:r>
              <a:rPr lang="en-US" altLang="en-US" sz="3600" dirty="0"/>
              <a:t> program type:</a:t>
            </a:r>
          </a:p>
          <a:p>
            <a:pPr marL="1885916" lvl="3" indent="-514350">
              <a:buFont typeface="+mj-lt"/>
              <a:buAutoNum type="arabicPeriod"/>
              <a:defRPr/>
            </a:pPr>
            <a:r>
              <a:rPr lang="en-US" altLang="en-US" sz="3200" dirty="0"/>
              <a:t>At-Risk</a:t>
            </a:r>
          </a:p>
          <a:p>
            <a:pPr marL="1885916" lvl="3" indent="-514350">
              <a:buFont typeface="+mj-lt"/>
              <a:buAutoNum type="arabicPeriod"/>
              <a:defRPr/>
            </a:pPr>
            <a:r>
              <a:rPr lang="en-US" altLang="en-US" sz="3200" dirty="0"/>
              <a:t>Neglected</a:t>
            </a:r>
          </a:p>
          <a:p>
            <a:pPr marL="1885916" lvl="3" indent="-514350">
              <a:buFont typeface="+mj-lt"/>
              <a:buAutoNum type="arabicPeriod"/>
              <a:defRPr/>
            </a:pPr>
            <a:r>
              <a:rPr lang="en-US" altLang="en-US" sz="3200" dirty="0"/>
              <a:t>Juvenile Detention</a:t>
            </a:r>
          </a:p>
          <a:p>
            <a:pPr marL="1885916" lvl="3" indent="-514350">
              <a:buFont typeface="+mj-lt"/>
              <a:buAutoNum type="arabicPeriod"/>
              <a:defRPr/>
            </a:pPr>
            <a:r>
              <a:rPr lang="en-US" altLang="en-US" sz="3200" dirty="0"/>
              <a:t>Juvenile Corrections</a:t>
            </a:r>
          </a:p>
          <a:p>
            <a:pPr marL="1885916" lvl="3" indent="-514350">
              <a:spcAft>
                <a:spcPts val="1800"/>
              </a:spcAft>
              <a:buFont typeface="+mj-lt"/>
              <a:buAutoNum type="arabicPeriod"/>
              <a:defRPr/>
            </a:pPr>
            <a:r>
              <a:rPr lang="en-US" altLang="en-US" sz="3200" dirty="0"/>
              <a:t>Other Program</a:t>
            </a:r>
          </a:p>
          <a:p>
            <a:pPr marL="0" indent="0">
              <a:buNone/>
              <a:defRPr/>
            </a:pPr>
            <a:r>
              <a:rPr lang="en-US" altLang="en-US" sz="3000" dirty="0"/>
              <a:t>(Just as you did in the Title I-D Validations Worksheet</a:t>
            </a:r>
            <a:r>
              <a:rPr lang="en-US" altLang="en-US" sz="3000" dirty="0" smtClean="0"/>
              <a:t>)</a:t>
            </a:r>
            <a:endParaRPr lang="en-US" altLang="en-US" sz="3000"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44</a:t>
            </a:fld>
            <a:endParaRPr lang="en-US" dirty="0"/>
          </a:p>
        </p:txBody>
      </p:sp>
      <p:sp>
        <p:nvSpPr>
          <p:cNvPr id="5" name="Title 4"/>
          <p:cNvSpPr>
            <a:spLocks noGrp="1"/>
          </p:cNvSpPr>
          <p:nvPr>
            <p:ph type="title"/>
          </p:nvPr>
        </p:nvSpPr>
        <p:spPr/>
        <p:txBody>
          <a:bodyPr/>
          <a:lstStyle/>
          <a:p>
            <a:r>
              <a:rPr lang="en-US" b="1" dirty="0"/>
              <a:t>Yes or No for Program Types</a:t>
            </a:r>
          </a:p>
        </p:txBody>
      </p:sp>
    </p:spTree>
    <p:extLst>
      <p:ext uri="{BB962C8B-B14F-4D97-AF65-F5344CB8AC3E}">
        <p14:creationId xmlns:p14="http://schemas.microsoft.com/office/powerpoint/2010/main" val="15498010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45</a:t>
            </a:fld>
            <a:endParaRPr lang="en-US" dirty="0"/>
          </a:p>
        </p:txBody>
      </p:sp>
      <p:sp>
        <p:nvSpPr>
          <p:cNvPr id="5" name="Title 4"/>
          <p:cNvSpPr>
            <a:spLocks noGrp="1"/>
          </p:cNvSpPr>
          <p:nvPr>
            <p:ph type="title"/>
          </p:nvPr>
        </p:nvSpPr>
        <p:spPr/>
        <p:txBody>
          <a:bodyPr/>
          <a:lstStyle/>
          <a:p>
            <a:r>
              <a:rPr lang="en-US" b="1" dirty="0"/>
              <a:t>Data Entry Screen</a:t>
            </a:r>
          </a:p>
        </p:txBody>
      </p:sp>
      <p:pic>
        <p:nvPicPr>
          <p:cNvPr id="6" name="Content Placeholder 4" descr="This is the data entry screen for the I-D collection"/>
          <p:cNvPicPr>
            <a:picLocks noGrp="1"/>
          </p:cNvPicPr>
          <p:nvPr>
            <p:ph idx="1"/>
          </p:nvPr>
        </p:nvPicPr>
        <p:blipFill>
          <a:blip r:embed="rId2"/>
          <a:stretch>
            <a:fillRect/>
          </a:stretch>
        </p:blipFill>
        <p:spPr>
          <a:xfrm>
            <a:off x="1115890" y="1825625"/>
            <a:ext cx="9987207" cy="4108450"/>
          </a:xfrm>
          <a:prstGeom prst="rect">
            <a:avLst/>
          </a:prstGeom>
          <a:ln>
            <a:solidFill>
              <a:schemeClr val="tx1"/>
            </a:solidFill>
          </a:ln>
        </p:spPr>
      </p:pic>
    </p:spTree>
    <p:extLst>
      <p:ext uri="{BB962C8B-B14F-4D97-AF65-F5344CB8AC3E}">
        <p14:creationId xmlns:p14="http://schemas.microsoft.com/office/powerpoint/2010/main" val="13098670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altLang="en-US" sz="2800" dirty="0"/>
              <a:t>While referring to the Title I-D Validations Worksheet, enter the data for each program.</a:t>
            </a:r>
          </a:p>
          <a:p>
            <a:r>
              <a:rPr lang="en-US" altLang="en-US" sz="2800" dirty="0"/>
              <a:t>If there is not a count for a data element, you </a:t>
            </a:r>
            <a:r>
              <a:rPr lang="en-US" altLang="en-US" sz="2800" u="sng" dirty="0"/>
              <a:t>MUST</a:t>
            </a:r>
            <a:r>
              <a:rPr lang="en-US" altLang="en-US" sz="2800" dirty="0"/>
              <a:t> enter “0” or you won’t be able to submit</a:t>
            </a:r>
          </a:p>
          <a:p>
            <a:r>
              <a:rPr lang="en-US" altLang="en-US" sz="2800" dirty="0"/>
              <a:t>Once you have finished entering the data from the CDPR Title I-D Validations Worksheet for all program types that you answered “Yes” for, select “Save”</a:t>
            </a:r>
          </a:p>
          <a:p>
            <a:pPr marL="231775" indent="-231775"/>
            <a:r>
              <a:rPr lang="en-US" altLang="en-US" sz="2800" dirty="0"/>
              <a:t>If you cleared all errors in the Title I-D Validations Worksheet, you should have no errors when submitting in the Consolidated Collections</a:t>
            </a:r>
            <a:r>
              <a:rPr lang="en-US" altLang="en-US" sz="2800" dirty="0" smtClean="0"/>
              <a:t>.</a:t>
            </a:r>
            <a:endParaRPr lang="en-US" altLang="en-US" sz="2800"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46</a:t>
            </a:fld>
            <a:endParaRPr lang="en-US" dirty="0"/>
          </a:p>
        </p:txBody>
      </p:sp>
      <p:sp>
        <p:nvSpPr>
          <p:cNvPr id="5" name="Title 4"/>
          <p:cNvSpPr>
            <a:spLocks noGrp="1"/>
          </p:cNvSpPr>
          <p:nvPr>
            <p:ph type="title"/>
          </p:nvPr>
        </p:nvSpPr>
        <p:spPr/>
        <p:txBody>
          <a:bodyPr/>
          <a:lstStyle/>
          <a:p>
            <a:r>
              <a:rPr lang="en-US" b="1" dirty="0" smtClean="0"/>
              <a:t>Entering </a:t>
            </a:r>
            <a:r>
              <a:rPr lang="en-US" b="1" dirty="0"/>
              <a:t>Data</a:t>
            </a:r>
          </a:p>
        </p:txBody>
      </p:sp>
    </p:spTree>
    <p:extLst>
      <p:ext uri="{BB962C8B-B14F-4D97-AF65-F5344CB8AC3E}">
        <p14:creationId xmlns:p14="http://schemas.microsoft.com/office/powerpoint/2010/main" val="9618462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47</a:t>
            </a:fld>
            <a:endParaRPr lang="en-US" dirty="0"/>
          </a:p>
        </p:txBody>
      </p:sp>
      <p:pic>
        <p:nvPicPr>
          <p:cNvPr id="6" name="Content Placeholder 5" descr="Title I-D Data Submitted Screen"/>
          <p:cNvPicPr>
            <a:picLocks noGrp="1"/>
          </p:cNvPicPr>
          <p:nvPr>
            <p:ph idx="1"/>
          </p:nvPr>
        </p:nvPicPr>
        <p:blipFill>
          <a:blip r:embed="rId3"/>
          <a:stretch>
            <a:fillRect/>
          </a:stretch>
        </p:blipFill>
        <p:spPr>
          <a:xfrm>
            <a:off x="985936" y="2673956"/>
            <a:ext cx="10247019" cy="3465837"/>
          </a:xfrm>
          <a:prstGeom prst="rect">
            <a:avLst/>
          </a:prstGeom>
          <a:ln>
            <a:solidFill>
              <a:schemeClr val="tx1"/>
            </a:solidFill>
          </a:ln>
        </p:spPr>
      </p:pic>
      <p:sp>
        <p:nvSpPr>
          <p:cNvPr id="7" name="Content Placeholder 2"/>
          <p:cNvSpPr txBox="1">
            <a:spLocks/>
          </p:cNvSpPr>
          <p:nvPr/>
        </p:nvSpPr>
        <p:spPr>
          <a:xfrm>
            <a:off x="1569132" y="1742781"/>
            <a:ext cx="9080625" cy="85898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smtClean="0"/>
              <a:t>If you entered the data and there were no errors </a:t>
            </a:r>
          </a:p>
          <a:p>
            <a:pPr marL="0" indent="0" algn="ctr">
              <a:buFont typeface="Arial" panose="020B0604020202020204" pitchFamily="34" charset="0"/>
              <a:buNone/>
            </a:pPr>
            <a:r>
              <a:rPr lang="en-US" dirty="0" smtClean="0"/>
              <a:t>you should see this screen:</a:t>
            </a:r>
            <a:endParaRPr lang="en-US" dirty="0"/>
          </a:p>
        </p:txBody>
      </p:sp>
      <p:sp>
        <p:nvSpPr>
          <p:cNvPr id="5" name="Title 4"/>
          <p:cNvSpPr>
            <a:spLocks noGrp="1"/>
          </p:cNvSpPr>
          <p:nvPr>
            <p:ph type="title"/>
          </p:nvPr>
        </p:nvSpPr>
        <p:spPr/>
        <p:txBody>
          <a:bodyPr/>
          <a:lstStyle/>
          <a:p>
            <a:r>
              <a:rPr lang="en-US" b="1" dirty="0"/>
              <a:t>Data Submitted Screen</a:t>
            </a:r>
          </a:p>
        </p:txBody>
      </p:sp>
    </p:spTree>
    <p:extLst>
      <p:ext uri="{BB962C8B-B14F-4D97-AF65-F5344CB8AC3E}">
        <p14:creationId xmlns:p14="http://schemas.microsoft.com/office/powerpoint/2010/main" val="204937501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800" b="1" u="sng" dirty="0"/>
              <a:t>If there are data errors, when you select “Save”:</a:t>
            </a:r>
          </a:p>
          <a:p>
            <a:pPr marL="514350" indent="-514350">
              <a:buFont typeface="+mj-lt"/>
              <a:buAutoNum type="arabicPeriod"/>
            </a:pPr>
            <a:r>
              <a:rPr lang="en-US" sz="2800" dirty="0"/>
              <a:t>You will not see the data submitted screen</a:t>
            </a:r>
          </a:p>
          <a:p>
            <a:pPr marL="514350" indent="-514350">
              <a:buFont typeface="+mj-lt"/>
              <a:buAutoNum type="arabicPeriod"/>
            </a:pPr>
            <a:r>
              <a:rPr lang="en-US" sz="2800" dirty="0"/>
              <a:t>Errors will be listed at the top of the screen</a:t>
            </a:r>
          </a:p>
          <a:p>
            <a:pPr marL="514350" indent="-514350">
              <a:spcAft>
                <a:spcPts val="1200"/>
              </a:spcAft>
              <a:buFont typeface="+mj-lt"/>
              <a:buAutoNum type="arabicPeriod"/>
            </a:pPr>
            <a:r>
              <a:rPr lang="en-US" sz="2800" dirty="0"/>
              <a:t>Data Fields associated with the error will be framed in red</a:t>
            </a:r>
          </a:p>
          <a:p>
            <a:pPr marL="0" indent="0">
              <a:buNone/>
            </a:pPr>
            <a:r>
              <a:rPr lang="en-US" sz="2800" b="1" u="sng" dirty="0"/>
              <a:t>What you need to do:</a:t>
            </a:r>
          </a:p>
          <a:p>
            <a:pPr marL="514350" indent="-514350">
              <a:buFont typeface="+mj-lt"/>
              <a:buAutoNum type="arabicPeriod"/>
            </a:pPr>
            <a:r>
              <a:rPr lang="en-US" sz="2800" dirty="0"/>
              <a:t>Make the needed corrections to the data error(s)</a:t>
            </a:r>
          </a:p>
          <a:p>
            <a:pPr marL="514350" indent="-514350">
              <a:buFont typeface="+mj-lt"/>
              <a:buAutoNum type="arabicPeriod"/>
            </a:pPr>
            <a:r>
              <a:rPr lang="en-US" sz="2800" dirty="0"/>
              <a:t>Select “Save</a:t>
            </a:r>
            <a:r>
              <a:rPr lang="en-US" sz="2800" dirty="0" smtClean="0"/>
              <a:t>”</a:t>
            </a:r>
            <a:endParaRPr lang="en-US" sz="2800"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48</a:t>
            </a:fld>
            <a:endParaRPr lang="en-US" dirty="0"/>
          </a:p>
        </p:txBody>
      </p:sp>
      <p:sp>
        <p:nvSpPr>
          <p:cNvPr id="5" name="Title 4"/>
          <p:cNvSpPr>
            <a:spLocks noGrp="1"/>
          </p:cNvSpPr>
          <p:nvPr>
            <p:ph type="title"/>
          </p:nvPr>
        </p:nvSpPr>
        <p:spPr/>
        <p:txBody>
          <a:bodyPr/>
          <a:lstStyle/>
          <a:p>
            <a:r>
              <a:rPr lang="en-US" b="1" dirty="0"/>
              <a:t>If there are data </a:t>
            </a:r>
            <a:r>
              <a:rPr lang="en-US" b="1" dirty="0" smtClean="0"/>
              <a:t>errors:</a:t>
            </a:r>
            <a:endParaRPr lang="en-US" b="1" dirty="0"/>
          </a:p>
        </p:txBody>
      </p:sp>
    </p:spTree>
    <p:extLst>
      <p:ext uri="{BB962C8B-B14F-4D97-AF65-F5344CB8AC3E}">
        <p14:creationId xmlns:p14="http://schemas.microsoft.com/office/powerpoint/2010/main" val="14728569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49</a:t>
            </a:fld>
            <a:endParaRPr lang="en-US" dirty="0"/>
          </a:p>
        </p:txBody>
      </p:sp>
      <p:sp>
        <p:nvSpPr>
          <p:cNvPr id="5" name="Title 4"/>
          <p:cNvSpPr>
            <a:spLocks noGrp="1"/>
          </p:cNvSpPr>
          <p:nvPr>
            <p:ph type="title"/>
          </p:nvPr>
        </p:nvSpPr>
        <p:spPr/>
        <p:txBody>
          <a:bodyPr/>
          <a:lstStyle/>
          <a:p>
            <a:r>
              <a:rPr lang="en-US" b="1" dirty="0"/>
              <a:t>Data Errors Screen</a:t>
            </a:r>
          </a:p>
        </p:txBody>
      </p:sp>
      <p:pic>
        <p:nvPicPr>
          <p:cNvPr id="6" name="Content Placeholder 5" descr="Title I-D Data Collection Error Screen"/>
          <p:cNvPicPr>
            <a:picLocks noGrp="1"/>
          </p:cNvPicPr>
          <p:nvPr>
            <p:ph idx="1"/>
          </p:nvPr>
        </p:nvPicPr>
        <p:blipFill>
          <a:blip r:embed="rId3"/>
          <a:stretch>
            <a:fillRect/>
          </a:stretch>
        </p:blipFill>
        <p:spPr>
          <a:xfrm>
            <a:off x="1716688" y="1825625"/>
            <a:ext cx="8785611" cy="4108450"/>
          </a:xfrm>
          <a:prstGeom prst="rect">
            <a:avLst/>
          </a:prstGeom>
          <a:ln>
            <a:solidFill>
              <a:schemeClr val="tx1"/>
            </a:solidFill>
          </a:ln>
        </p:spPr>
      </p:pic>
    </p:spTree>
    <p:extLst>
      <p:ext uri="{BB962C8B-B14F-4D97-AF65-F5344CB8AC3E}">
        <p14:creationId xmlns:p14="http://schemas.microsoft.com/office/powerpoint/2010/main" val="3047744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defRPr/>
            </a:pPr>
            <a:r>
              <a:rPr lang="en-US" altLang="en-US" sz="2800" u="sng" dirty="0"/>
              <a:t>The CDPR Title I-D Validations Worksheet provides:</a:t>
            </a:r>
          </a:p>
          <a:p>
            <a:pPr lvl="1">
              <a:buFont typeface="Arial" charset="0"/>
              <a:buChar char="•"/>
              <a:defRPr/>
            </a:pPr>
            <a:r>
              <a:rPr lang="en-US" altLang="en-US" sz="2800" dirty="0"/>
              <a:t>A “savable” place to collect and enter your data</a:t>
            </a:r>
          </a:p>
          <a:p>
            <a:pPr lvl="1">
              <a:buFont typeface="Arial" charset="0"/>
              <a:buChar char="•"/>
              <a:defRPr/>
            </a:pPr>
            <a:r>
              <a:rPr lang="en-US" altLang="en-US" sz="2800" dirty="0"/>
              <a:t>Clarification on the data points you are entering</a:t>
            </a:r>
          </a:p>
          <a:p>
            <a:pPr lvl="1">
              <a:buFont typeface="Arial" charset="0"/>
              <a:buChar char="•"/>
              <a:defRPr/>
            </a:pPr>
            <a:r>
              <a:rPr lang="en-US" altLang="en-US" sz="2800" dirty="0"/>
              <a:t>A place to see your data errors and fix them before submission</a:t>
            </a:r>
          </a:p>
          <a:p>
            <a:pPr marL="457200" lvl="1" indent="0">
              <a:buNone/>
              <a:defRPr/>
            </a:pPr>
            <a:endParaRPr lang="en-US" altLang="en-US" sz="2800" dirty="0"/>
          </a:p>
          <a:p>
            <a:pPr marL="0" indent="0">
              <a:buNone/>
              <a:defRPr/>
            </a:pPr>
            <a:r>
              <a:rPr lang="en-US" altLang="en-US" sz="2800" u="sng" dirty="0"/>
              <a:t>The Consolidated Collections web </a:t>
            </a:r>
            <a:r>
              <a:rPr lang="en-US" altLang="en-US" sz="2800" u="sng" dirty="0" smtClean="0"/>
              <a:t>application:</a:t>
            </a:r>
            <a:endParaRPr lang="en-US" altLang="en-US" sz="2800" u="sng" dirty="0"/>
          </a:p>
          <a:p>
            <a:pPr lvl="1">
              <a:defRPr/>
            </a:pPr>
            <a:r>
              <a:rPr lang="en-US" altLang="en-US" sz="2800" dirty="0"/>
              <a:t>Does not allow entering data and coming back to it later</a:t>
            </a:r>
          </a:p>
          <a:p>
            <a:pPr lvl="1">
              <a:defRPr/>
            </a:pPr>
            <a:r>
              <a:rPr lang="en-US" altLang="en-US" sz="2800" dirty="0"/>
              <a:t>All data must be entered all at once</a:t>
            </a:r>
          </a:p>
          <a:p>
            <a:pPr lvl="1">
              <a:defRPr/>
            </a:pPr>
            <a:r>
              <a:rPr lang="en-US" altLang="en-US" sz="2800" dirty="0"/>
              <a:t>It will show errors, but not </a:t>
            </a:r>
            <a:r>
              <a:rPr lang="en-US" altLang="en-US" sz="2800" dirty="0" smtClean="0"/>
              <a:t>explanations</a:t>
            </a:r>
            <a:endParaRPr lang="en-US" altLang="en-US" sz="2800"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5</a:t>
            </a:fld>
            <a:endParaRPr lang="en-US" dirty="0"/>
          </a:p>
        </p:txBody>
      </p:sp>
      <p:sp>
        <p:nvSpPr>
          <p:cNvPr id="5" name="Title 4"/>
          <p:cNvSpPr>
            <a:spLocks noGrp="1"/>
          </p:cNvSpPr>
          <p:nvPr>
            <p:ph type="title"/>
          </p:nvPr>
        </p:nvSpPr>
        <p:spPr/>
        <p:txBody>
          <a:bodyPr/>
          <a:lstStyle/>
          <a:p>
            <a:r>
              <a:rPr lang="en-US" b="1" dirty="0"/>
              <a:t>CDPR Title I-D Validations Worksheet</a:t>
            </a:r>
          </a:p>
        </p:txBody>
      </p:sp>
    </p:spTree>
    <p:extLst>
      <p:ext uri="{BB962C8B-B14F-4D97-AF65-F5344CB8AC3E}">
        <p14:creationId xmlns:p14="http://schemas.microsoft.com/office/powerpoint/2010/main" val="19573293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spcAft>
                <a:spcPts val="1200"/>
              </a:spcAft>
              <a:buNone/>
            </a:pPr>
            <a:r>
              <a:rPr lang="en-US" altLang="en-US" dirty="0"/>
              <a:t>If you are still having trouble submitting within the Consolidated Collections application after you have:</a:t>
            </a:r>
          </a:p>
          <a:p>
            <a:pPr lvl="1"/>
            <a:r>
              <a:rPr lang="en-US" altLang="en-US" dirty="0"/>
              <a:t>Cleared all data errors within the Validations Worksheet</a:t>
            </a:r>
          </a:p>
          <a:p>
            <a:pPr lvl="1"/>
            <a:r>
              <a:rPr lang="en-US" altLang="en-US" dirty="0"/>
              <a:t>Entered the data correctly from the Title I-D Validations Worksheet into the Consolidated Collections</a:t>
            </a:r>
          </a:p>
          <a:p>
            <a:pPr lvl="1">
              <a:spcAft>
                <a:spcPts val="1200"/>
              </a:spcAft>
            </a:pPr>
            <a:r>
              <a:rPr lang="en-US" altLang="en-US" dirty="0"/>
              <a:t>Checked that there are no data elements without a digit</a:t>
            </a:r>
          </a:p>
          <a:p>
            <a:pPr marL="11" indent="0">
              <a:buNone/>
            </a:pPr>
            <a:r>
              <a:rPr lang="en-US" altLang="en-US" dirty="0"/>
              <a:t>Contact </a:t>
            </a:r>
            <a:r>
              <a:rPr lang="en-US" altLang="en-US" dirty="0" smtClean="0"/>
              <a:t>Kyle Walker (</a:t>
            </a:r>
            <a:r>
              <a:rPr lang="en-US" altLang="en-US" dirty="0" smtClean="0">
                <a:hlinkClick r:id="rId2"/>
              </a:rPr>
              <a:t>kyle.walker@ode.oregon.gov</a:t>
            </a:r>
            <a:r>
              <a:rPr lang="en-US" altLang="en-US" dirty="0" smtClean="0"/>
              <a:t>)</a:t>
            </a:r>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50</a:t>
            </a:fld>
            <a:endParaRPr lang="en-US" dirty="0"/>
          </a:p>
        </p:txBody>
      </p:sp>
      <p:sp>
        <p:nvSpPr>
          <p:cNvPr id="5" name="Title 4"/>
          <p:cNvSpPr>
            <a:spLocks noGrp="1"/>
          </p:cNvSpPr>
          <p:nvPr>
            <p:ph type="title"/>
          </p:nvPr>
        </p:nvSpPr>
        <p:spPr/>
        <p:txBody>
          <a:bodyPr/>
          <a:lstStyle/>
          <a:p>
            <a:r>
              <a:rPr lang="en-US" b="1" dirty="0" smtClean="0"/>
              <a:t>Assistance</a:t>
            </a:r>
            <a:endParaRPr lang="en-US" b="1" dirty="0"/>
          </a:p>
        </p:txBody>
      </p:sp>
    </p:spTree>
    <p:extLst>
      <p:ext uri="{BB962C8B-B14F-4D97-AF65-F5344CB8AC3E}">
        <p14:creationId xmlns:p14="http://schemas.microsoft.com/office/powerpoint/2010/main" val="6198163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b="1" dirty="0" smtClean="0"/>
              <a:t>Questions?</a:t>
            </a:r>
            <a:endParaRPr lang="en-US" b="1"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51</a:t>
            </a:fld>
            <a:endParaRPr lang="en-US" dirty="0"/>
          </a:p>
        </p:txBody>
      </p:sp>
    </p:spTree>
    <p:extLst>
      <p:ext uri="{BB962C8B-B14F-4D97-AF65-F5344CB8AC3E}">
        <p14:creationId xmlns:p14="http://schemas.microsoft.com/office/powerpoint/2010/main" val="62351866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marL="0" indent="0">
              <a:buFont typeface="Arial" charset="0"/>
              <a:buNone/>
              <a:defRPr/>
            </a:pPr>
            <a:r>
              <a:rPr lang="en-US" sz="2000" b="1" u="sng" dirty="0"/>
              <a:t>For program questions:</a:t>
            </a:r>
          </a:p>
          <a:p>
            <a:pPr>
              <a:buFont typeface="Arial" charset="0"/>
              <a:buChar char="•"/>
              <a:defRPr/>
            </a:pPr>
            <a:r>
              <a:rPr lang="en-US" sz="2000" dirty="0"/>
              <a:t>Jen Engberg, Education Specialist </a:t>
            </a:r>
            <a:r>
              <a:rPr lang="en-US" sz="2000" dirty="0" smtClean="0"/>
              <a:t>| (</a:t>
            </a:r>
            <a:r>
              <a:rPr lang="en-US" sz="2000" dirty="0"/>
              <a:t>503) 947-0339</a:t>
            </a:r>
          </a:p>
          <a:p>
            <a:pPr marL="274637" lvl="1" indent="0">
              <a:buNone/>
              <a:defRPr/>
            </a:pPr>
            <a:r>
              <a:rPr lang="en-US" sz="2000" smtClean="0">
                <a:hlinkClick r:id="rId2"/>
              </a:rPr>
              <a:t>Jennifer.Engberg@ode.oregon.gov</a:t>
            </a:r>
            <a:r>
              <a:rPr lang="en-US" sz="2000" smtClean="0"/>
              <a:t> </a:t>
            </a:r>
            <a:endParaRPr lang="en-US" sz="2000" dirty="0"/>
          </a:p>
          <a:p>
            <a:pPr marL="274637" lvl="1" indent="0">
              <a:buNone/>
              <a:defRPr/>
            </a:pPr>
            <a:endParaRPr lang="en-US" sz="2000" dirty="0"/>
          </a:p>
          <a:p>
            <a:pPr marL="0" indent="-125413">
              <a:buFont typeface="Arial" charset="0"/>
              <a:buNone/>
              <a:defRPr/>
            </a:pPr>
            <a:r>
              <a:rPr lang="en-US" sz="2000" b="1" u="sng" dirty="0"/>
              <a:t>For data questions:</a:t>
            </a:r>
          </a:p>
          <a:p>
            <a:pPr>
              <a:buFont typeface="Arial" charset="0"/>
              <a:buChar char="•"/>
              <a:defRPr/>
            </a:pPr>
            <a:r>
              <a:rPr lang="en-US" sz="2000" dirty="0"/>
              <a:t>Kyle Walker, Program Analyst | 503-689-0479 </a:t>
            </a:r>
          </a:p>
          <a:p>
            <a:pPr marL="274637" lvl="1" indent="0">
              <a:buNone/>
              <a:defRPr/>
            </a:pPr>
            <a:r>
              <a:rPr lang="en-US" sz="2000" dirty="0" smtClean="0">
                <a:hlinkClick r:id="rId3"/>
              </a:rPr>
              <a:t>kyle.walker@ode.oregon.gov</a:t>
            </a:r>
            <a:r>
              <a:rPr lang="en-US" sz="2000" dirty="0" smtClean="0"/>
              <a:t> </a:t>
            </a:r>
          </a:p>
          <a:p>
            <a:pPr marL="274637" lvl="1" indent="0">
              <a:buNone/>
              <a:defRPr/>
            </a:pPr>
            <a:endParaRPr lang="en-US" sz="2000" dirty="0"/>
          </a:p>
          <a:p>
            <a:pPr marL="0" indent="0">
              <a:buNone/>
              <a:defRPr/>
            </a:pPr>
            <a:r>
              <a:rPr lang="en-US" sz="2000" b="1" u="sng" dirty="0"/>
              <a:t>For questions/problems with the web-based tool:</a:t>
            </a:r>
          </a:p>
          <a:p>
            <a:pPr>
              <a:buFont typeface="Arial" charset="0"/>
              <a:buChar char="•"/>
              <a:defRPr/>
            </a:pPr>
            <a:r>
              <a:rPr lang="en-US" sz="2000" dirty="0"/>
              <a:t>ODE Helpdesk </a:t>
            </a:r>
            <a:r>
              <a:rPr lang="en-US" sz="2000" dirty="0" smtClean="0"/>
              <a:t>| (</a:t>
            </a:r>
            <a:r>
              <a:rPr lang="en-US" sz="2000" dirty="0"/>
              <a:t>503) 947-5715</a:t>
            </a:r>
          </a:p>
          <a:p>
            <a:pPr marL="274637" lvl="1" indent="0">
              <a:buNone/>
              <a:defRPr/>
            </a:pPr>
            <a:r>
              <a:rPr lang="en-US" sz="2000" dirty="0" smtClean="0">
                <a:hlinkClick r:id="rId4"/>
              </a:rPr>
              <a:t>ode.helpdesk@ode.oregon.gov</a:t>
            </a:r>
            <a:r>
              <a:rPr lang="en-US" sz="2000" dirty="0" smtClean="0"/>
              <a:t> </a:t>
            </a:r>
            <a:endParaRPr lang="en-US" sz="2000"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52</a:t>
            </a:fld>
            <a:endParaRPr lang="en-US" dirty="0"/>
          </a:p>
        </p:txBody>
      </p:sp>
      <p:sp>
        <p:nvSpPr>
          <p:cNvPr id="5" name="Title 4"/>
          <p:cNvSpPr>
            <a:spLocks noGrp="1"/>
          </p:cNvSpPr>
          <p:nvPr>
            <p:ph type="title"/>
          </p:nvPr>
        </p:nvSpPr>
        <p:spPr/>
        <p:txBody>
          <a:bodyPr/>
          <a:lstStyle/>
          <a:p>
            <a:r>
              <a:rPr lang="en-US" b="1" dirty="0" smtClean="0"/>
              <a:t>Contact Information</a:t>
            </a:r>
            <a:endParaRPr lang="en-US" b="1" dirty="0"/>
          </a:p>
        </p:txBody>
      </p:sp>
    </p:spTree>
    <p:extLst>
      <p:ext uri="{BB962C8B-B14F-4D97-AF65-F5344CB8AC3E}">
        <p14:creationId xmlns:p14="http://schemas.microsoft.com/office/powerpoint/2010/main" val="3187892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lgn="ctr">
              <a:buNone/>
              <a:defRPr/>
            </a:pPr>
            <a:r>
              <a:rPr lang="en-US" altLang="en-US" b="1" dirty="0"/>
              <a:t>ESEA CDPR Title ID: Academic Outcomes </a:t>
            </a:r>
            <a:r>
              <a:rPr lang="en-US" altLang="en-US" b="1" dirty="0" smtClean="0"/>
              <a:t>22 </a:t>
            </a:r>
            <a:r>
              <a:rPr lang="en-US" altLang="en-US" b="1" dirty="0"/>
              <a:t>– </a:t>
            </a:r>
            <a:r>
              <a:rPr lang="en-US" altLang="en-US" b="1" dirty="0" smtClean="0"/>
              <a:t>23 </a:t>
            </a:r>
            <a:endParaRPr lang="en-US" altLang="en-US" b="1" dirty="0"/>
          </a:p>
          <a:p>
            <a:pPr marL="0" indent="0" algn="ctr">
              <a:buNone/>
              <a:defRPr/>
            </a:pPr>
            <a:r>
              <a:rPr lang="en-US" altLang="en-US" b="1" dirty="0"/>
              <a:t>ESEA CDPR Title ID: Programs and Facilities </a:t>
            </a:r>
            <a:r>
              <a:rPr lang="en-US" altLang="en-US" b="1" dirty="0" smtClean="0"/>
              <a:t>22 </a:t>
            </a:r>
            <a:r>
              <a:rPr lang="en-US" altLang="en-US" b="1" dirty="0"/>
              <a:t>– </a:t>
            </a:r>
            <a:r>
              <a:rPr lang="en-US" altLang="en-US" b="1" dirty="0" smtClean="0"/>
              <a:t>23</a:t>
            </a:r>
            <a:endParaRPr lang="en-US" altLang="en-US" b="1" dirty="0"/>
          </a:p>
          <a:p>
            <a:pPr>
              <a:lnSpc>
                <a:spcPct val="120000"/>
              </a:lnSpc>
              <a:spcAft>
                <a:spcPts val="1200"/>
              </a:spcAft>
              <a:buFont typeface="Arial" charset="0"/>
              <a:buChar char="•"/>
              <a:defRPr/>
            </a:pPr>
            <a:r>
              <a:rPr lang="en-US" altLang="en-US" dirty="0"/>
              <a:t>Title I-D Validations within the </a:t>
            </a:r>
            <a:r>
              <a:rPr lang="en-US" altLang="en-US" u="sng" dirty="0"/>
              <a:t>Consolidated Collections application </a:t>
            </a:r>
            <a:r>
              <a:rPr lang="en-US" altLang="en-US" dirty="0"/>
              <a:t>are internal to the individual data </a:t>
            </a:r>
            <a:r>
              <a:rPr lang="en-US" altLang="en-US" dirty="0" smtClean="0"/>
              <a:t>collection.</a:t>
            </a:r>
            <a:endParaRPr lang="en-US" altLang="en-US" dirty="0"/>
          </a:p>
          <a:p>
            <a:pPr>
              <a:lnSpc>
                <a:spcPct val="120000"/>
              </a:lnSpc>
              <a:spcAft>
                <a:spcPts val="1200"/>
              </a:spcAft>
              <a:buFont typeface="Arial" charset="0"/>
              <a:buChar char="•"/>
              <a:defRPr/>
            </a:pPr>
            <a:r>
              <a:rPr lang="en-US" altLang="en-US" dirty="0"/>
              <a:t>Title I-D Validations within the </a:t>
            </a:r>
            <a:r>
              <a:rPr lang="en-US" altLang="en-US" u="sng" dirty="0"/>
              <a:t>CDPR Title I-D Validations Worksheet </a:t>
            </a:r>
            <a:r>
              <a:rPr lang="en-US" altLang="en-US" dirty="0"/>
              <a:t>include both internal individual data collection Title I-D Validations and cross-over Title I-D Validations </a:t>
            </a:r>
            <a:r>
              <a:rPr lang="en-US" altLang="en-US" i="1" dirty="0"/>
              <a:t>between</a:t>
            </a:r>
            <a:r>
              <a:rPr lang="en-US" altLang="en-US" dirty="0"/>
              <a:t> the data collections.</a:t>
            </a:r>
          </a:p>
          <a:p>
            <a:pPr>
              <a:lnSpc>
                <a:spcPct val="120000"/>
              </a:lnSpc>
              <a:spcAft>
                <a:spcPts val="1200"/>
              </a:spcAft>
              <a:buFont typeface="Arial" charset="0"/>
              <a:buChar char="•"/>
              <a:defRPr/>
            </a:pPr>
            <a:r>
              <a:rPr lang="en-US" altLang="en-US" dirty="0"/>
              <a:t>By utilizing the Title I-D Validations Worksheet prior to entering data into the web-based application, the chance for errors will be greatly reduced</a:t>
            </a:r>
            <a:r>
              <a:rPr lang="en-US" altLang="en-US" dirty="0" smtClean="0"/>
              <a:t>.</a:t>
            </a:r>
            <a:endParaRPr lang="en-US" alt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6</a:t>
            </a:fld>
            <a:endParaRPr lang="en-US" dirty="0"/>
          </a:p>
        </p:txBody>
      </p:sp>
      <p:sp>
        <p:nvSpPr>
          <p:cNvPr id="5" name="Title 4"/>
          <p:cNvSpPr>
            <a:spLocks noGrp="1"/>
          </p:cNvSpPr>
          <p:nvPr>
            <p:ph type="title"/>
          </p:nvPr>
        </p:nvSpPr>
        <p:spPr/>
        <p:txBody>
          <a:bodyPr>
            <a:normAutofit/>
          </a:bodyPr>
          <a:lstStyle/>
          <a:p>
            <a:r>
              <a:rPr lang="en-US" b="1" dirty="0" smtClean="0"/>
              <a:t>Validations in the Title I-D Data Collections</a:t>
            </a:r>
            <a:endParaRPr lang="en-US" b="1" dirty="0"/>
          </a:p>
        </p:txBody>
      </p:sp>
    </p:spTree>
    <p:extLst>
      <p:ext uri="{BB962C8B-B14F-4D97-AF65-F5344CB8AC3E}">
        <p14:creationId xmlns:p14="http://schemas.microsoft.com/office/powerpoint/2010/main" val="2087992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spcAft>
                <a:spcPts val="1200"/>
              </a:spcAft>
              <a:buNone/>
            </a:pPr>
            <a:r>
              <a:rPr lang="en-US" sz="2800" u="sng" dirty="0" smtClean="0"/>
              <a:t>The FAQ document includes the following </a:t>
            </a:r>
            <a:r>
              <a:rPr lang="en-US" sz="2800" u="sng" dirty="0"/>
              <a:t>for all CDPR data collections:</a:t>
            </a:r>
          </a:p>
          <a:p>
            <a:r>
              <a:rPr lang="en-US" sz="2800" dirty="0"/>
              <a:t>Reporting Students – Who should be reported?</a:t>
            </a:r>
          </a:p>
          <a:p>
            <a:r>
              <a:rPr lang="en-US" sz="2800" dirty="0"/>
              <a:t>Access to Data – Who can help me?</a:t>
            </a:r>
          </a:p>
          <a:p>
            <a:r>
              <a:rPr lang="en-US" sz="2800" dirty="0"/>
              <a:t>Consolidated Collections Web Applications – How do I login?</a:t>
            </a:r>
          </a:p>
          <a:p>
            <a:r>
              <a:rPr lang="en-US" sz="2800" dirty="0"/>
              <a:t>Common Validation Sheet Errors – What does “this” error really mean</a:t>
            </a:r>
            <a:r>
              <a:rPr lang="en-US" sz="2800" dirty="0" smtClean="0"/>
              <a:t>?</a:t>
            </a:r>
            <a:endParaRPr lang="en-US" sz="2800"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7</a:t>
            </a:fld>
            <a:endParaRPr lang="en-US" dirty="0"/>
          </a:p>
        </p:txBody>
      </p:sp>
      <p:sp>
        <p:nvSpPr>
          <p:cNvPr id="5" name="Title 4"/>
          <p:cNvSpPr>
            <a:spLocks noGrp="1"/>
          </p:cNvSpPr>
          <p:nvPr>
            <p:ph type="title"/>
          </p:nvPr>
        </p:nvSpPr>
        <p:spPr/>
        <p:txBody>
          <a:bodyPr/>
          <a:lstStyle/>
          <a:p>
            <a:r>
              <a:rPr lang="en-US" b="1" dirty="0" smtClean="0"/>
              <a:t>CDPR FAQ</a:t>
            </a:r>
            <a:endParaRPr lang="en-US" b="1" dirty="0"/>
          </a:p>
        </p:txBody>
      </p:sp>
    </p:spTree>
    <p:extLst>
      <p:ext uri="{BB962C8B-B14F-4D97-AF65-F5344CB8AC3E}">
        <p14:creationId xmlns:p14="http://schemas.microsoft.com/office/powerpoint/2010/main" val="1484519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71500" indent="-514350">
              <a:buFont typeface="+mj-lt"/>
              <a:buAutoNum type="arabicPeriod"/>
            </a:pPr>
            <a:r>
              <a:rPr lang="en-US" altLang="en-US" sz="3200" dirty="0"/>
              <a:t>At-Risk Program</a:t>
            </a:r>
          </a:p>
          <a:p>
            <a:pPr marL="571500" indent="-514350">
              <a:buFont typeface="+mj-lt"/>
              <a:buAutoNum type="arabicPeriod"/>
            </a:pPr>
            <a:r>
              <a:rPr lang="en-US" altLang="en-US" sz="3200" dirty="0"/>
              <a:t>Neglected Program</a:t>
            </a:r>
          </a:p>
          <a:p>
            <a:pPr marL="571500" indent="-514350">
              <a:buFont typeface="+mj-lt"/>
              <a:buAutoNum type="arabicPeriod"/>
            </a:pPr>
            <a:r>
              <a:rPr lang="en-US" altLang="en-US" sz="3200" dirty="0"/>
              <a:t>Juvenile Detention Program</a:t>
            </a:r>
          </a:p>
          <a:p>
            <a:pPr marL="571500" indent="-514350">
              <a:buFont typeface="+mj-lt"/>
              <a:buAutoNum type="arabicPeriod"/>
            </a:pPr>
            <a:r>
              <a:rPr lang="en-US" altLang="en-US" sz="3200" dirty="0"/>
              <a:t>Locally Operated Juvenile Correctional Facility Program</a:t>
            </a:r>
          </a:p>
          <a:p>
            <a:pPr marL="571500" indent="-514350">
              <a:buFont typeface="+mj-lt"/>
              <a:buAutoNum type="arabicPeriod"/>
            </a:pPr>
            <a:r>
              <a:rPr lang="en-US" altLang="en-US" sz="3200" dirty="0"/>
              <a:t>Other </a:t>
            </a:r>
            <a:r>
              <a:rPr lang="en-US" altLang="en-US" sz="3200" dirty="0" smtClean="0"/>
              <a:t>Program</a:t>
            </a:r>
            <a:endParaRPr lang="en-US" altLang="en-US" sz="3200"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8</a:t>
            </a:fld>
            <a:endParaRPr lang="en-US" dirty="0"/>
          </a:p>
        </p:txBody>
      </p:sp>
      <p:sp>
        <p:nvSpPr>
          <p:cNvPr id="5" name="Title 4"/>
          <p:cNvSpPr>
            <a:spLocks noGrp="1"/>
          </p:cNvSpPr>
          <p:nvPr>
            <p:ph type="title"/>
          </p:nvPr>
        </p:nvSpPr>
        <p:spPr/>
        <p:txBody>
          <a:bodyPr/>
          <a:lstStyle/>
          <a:p>
            <a:r>
              <a:rPr lang="en-US" b="1" dirty="0"/>
              <a:t>Types of Title I-D Programs</a:t>
            </a:r>
          </a:p>
        </p:txBody>
      </p:sp>
    </p:spTree>
    <p:extLst>
      <p:ext uri="{BB962C8B-B14F-4D97-AF65-F5344CB8AC3E}">
        <p14:creationId xmlns:p14="http://schemas.microsoft.com/office/powerpoint/2010/main" val="1850519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defRPr/>
            </a:pPr>
            <a:r>
              <a:rPr lang="en-US" u="sng" dirty="0"/>
              <a:t>At-Risk Program</a:t>
            </a:r>
          </a:p>
          <a:p>
            <a:pPr marL="274320" lvl="1" indent="0">
              <a:buNone/>
              <a:defRPr/>
            </a:pPr>
            <a:r>
              <a:rPr lang="en-US" dirty="0"/>
              <a:t>Programs operated in local schools that target students who: </a:t>
            </a:r>
          </a:p>
          <a:p>
            <a:pPr lvl="1" indent="-182880">
              <a:defRPr/>
            </a:pPr>
            <a:r>
              <a:rPr lang="en-US" dirty="0"/>
              <a:t>are at risk of academic failure, </a:t>
            </a:r>
          </a:p>
          <a:p>
            <a:pPr lvl="1" indent="-182880">
              <a:defRPr/>
            </a:pPr>
            <a:r>
              <a:rPr lang="en-US" dirty="0"/>
              <a:t>have a drug or alcohol problem, </a:t>
            </a:r>
          </a:p>
          <a:p>
            <a:pPr lvl="1" indent="-182880">
              <a:defRPr/>
            </a:pPr>
            <a:r>
              <a:rPr lang="en-US" dirty="0"/>
              <a:t>are pregnant, or parenting,</a:t>
            </a:r>
          </a:p>
          <a:p>
            <a:pPr lvl="1" indent="-182880">
              <a:defRPr/>
            </a:pPr>
            <a:r>
              <a:rPr lang="en-US" dirty="0"/>
              <a:t>have been in contact with the juvenile justice system,</a:t>
            </a:r>
          </a:p>
          <a:p>
            <a:pPr lvl="1" indent="-182880">
              <a:defRPr/>
            </a:pPr>
            <a:r>
              <a:rPr lang="en-US" dirty="0"/>
              <a:t>are at least 1 year behind the expected age/grade level,</a:t>
            </a:r>
          </a:p>
          <a:p>
            <a:pPr lvl="1" indent="-182880">
              <a:defRPr/>
            </a:pPr>
            <a:r>
              <a:rPr lang="en-US" dirty="0"/>
              <a:t>have limited English proficiency,</a:t>
            </a:r>
          </a:p>
          <a:p>
            <a:pPr lvl="1" indent="-182880">
              <a:defRPr/>
            </a:pPr>
            <a:r>
              <a:rPr lang="en-US" dirty="0"/>
              <a:t>are gang members,</a:t>
            </a:r>
          </a:p>
          <a:p>
            <a:pPr lvl="1" indent="-182880">
              <a:defRPr/>
            </a:pPr>
            <a:r>
              <a:rPr lang="en-US" dirty="0"/>
              <a:t>have dropped out of school in the past, or</a:t>
            </a:r>
          </a:p>
          <a:p>
            <a:pPr lvl="1" indent="-182880">
              <a:defRPr/>
            </a:pPr>
            <a:r>
              <a:rPr lang="en-US" dirty="0"/>
              <a:t>have a high absenteeism rate</a:t>
            </a:r>
            <a:r>
              <a:rPr lang="en-US" dirty="0" smtClean="0"/>
              <a:t>.</a:t>
            </a:r>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9</a:t>
            </a:fld>
            <a:endParaRPr lang="en-US" dirty="0"/>
          </a:p>
        </p:txBody>
      </p:sp>
      <p:sp>
        <p:nvSpPr>
          <p:cNvPr id="5" name="Title 4"/>
          <p:cNvSpPr>
            <a:spLocks noGrp="1"/>
          </p:cNvSpPr>
          <p:nvPr>
            <p:ph type="title"/>
          </p:nvPr>
        </p:nvSpPr>
        <p:spPr/>
        <p:txBody>
          <a:bodyPr/>
          <a:lstStyle/>
          <a:p>
            <a:r>
              <a:rPr lang="en-US" b="1" dirty="0"/>
              <a:t>At-Risk Program Definition</a:t>
            </a:r>
          </a:p>
        </p:txBody>
      </p:sp>
    </p:spTree>
    <p:extLst>
      <p:ext uri="{BB962C8B-B14F-4D97-AF65-F5344CB8AC3E}">
        <p14:creationId xmlns:p14="http://schemas.microsoft.com/office/powerpoint/2010/main" val="321372524"/>
      </p:ext>
    </p:extLst>
  </p:cSld>
  <p:clrMapOvr>
    <a:masterClrMapping/>
  </p:clrMapOvr>
</p:sld>
</file>

<file path=ppt/theme/theme1.xml><?xml version="1.0" encoding="utf-8"?>
<a:theme xmlns:a="http://schemas.openxmlformats.org/drawingml/2006/main" name="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A1659452-F499-4686-9052-38F48D83C4D5}"/>
    </a:ext>
  </a:extLst>
</a:theme>
</file>

<file path=ppt/theme/theme2.xml><?xml version="1.0" encoding="utf-8"?>
<a:theme xmlns:a="http://schemas.openxmlformats.org/drawingml/2006/main" name="Green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6BADFB7F-E76B-47E5-9A5F-C514E20AFE45}"/>
    </a:ext>
  </a:extLst>
</a:theme>
</file>

<file path=ppt/theme/theme3.xml><?xml version="1.0" encoding="utf-8"?>
<a:theme xmlns:a="http://schemas.openxmlformats.org/drawingml/2006/main" name="Gol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74D8D87B-5BDF-4254-B9AE-89E014969D86}"/>
    </a:ext>
  </a:extLst>
</a:theme>
</file>

<file path=ppt/theme/theme4.xml><?xml version="1.0" encoding="utf-8"?>
<a:theme xmlns:a="http://schemas.openxmlformats.org/drawingml/2006/main" name="Orange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75F84094-1592-41EE-8B9C-0F531244619D}"/>
    </a:ext>
  </a:extLst>
</a:theme>
</file>

<file path=ppt/theme/theme5.xml><?xml version="1.0" encoding="utf-8"?>
<a:theme xmlns:a="http://schemas.openxmlformats.org/drawingml/2006/main" name="Re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01D7296E-0B2D-4566-8FEF-4B65AC847ECE}"/>
    </a:ext>
  </a:extLst>
</a:theme>
</file>

<file path=ppt/theme/theme6.xml><?xml version="1.0" encoding="utf-8"?>
<a:theme xmlns:a="http://schemas.openxmlformats.org/drawingml/2006/main" name="Teal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01DE0A30-143B-4B5C-A0FD-4B3A47DCFB69}"/>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Remediation_x0020_Date xmlns="e5f8bd3d-4b6e-4ed3-b034-e40bfb46edc2">2022-08-10T20:24:23+00:00</Remediation_x0020_Date>
    <PublishingExpirationDate xmlns="http://schemas.microsoft.com/sharepoint/v3" xsi:nil="true"/>
    <PublishingStartDate xmlns="http://schemas.microsoft.com/sharepoint/v3" xsi:nil="true"/>
    <Estimated_x0020_Creation_x0020_Date xmlns="e5f8bd3d-4b6e-4ed3-b034-e40bfb46edc2" xsi:nil="true"/>
    <Priority xmlns="e5f8bd3d-4b6e-4ed3-b034-e40bfb46edc2">New</Priority>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CF27EBFD0ABEE4A9FAF3DE40F72D97B" ma:contentTypeVersion="7" ma:contentTypeDescription="Create a new document." ma:contentTypeScope="" ma:versionID="734c3ca7ac6bc8e364a28f6148e85d10">
  <xsd:schema xmlns:xsd="http://www.w3.org/2001/XMLSchema" xmlns:xs="http://www.w3.org/2001/XMLSchema" xmlns:p="http://schemas.microsoft.com/office/2006/metadata/properties" xmlns:ns1="http://schemas.microsoft.com/sharepoint/v3" xmlns:ns2="e5f8bd3d-4b6e-4ed3-b034-e40bfb46edc2" xmlns:ns3="54031767-dd6d-417c-ab73-583408f47564" targetNamespace="http://schemas.microsoft.com/office/2006/metadata/properties" ma:root="true" ma:fieldsID="0f5e8015c0cbc036467c8b31b9eef084" ns1:_="" ns2:_="" ns3:_="">
    <xsd:import namespace="http://schemas.microsoft.com/sharepoint/v3"/>
    <xsd:import namespace="e5f8bd3d-4b6e-4ed3-b034-e40bfb46edc2"/>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5f8bd3d-4b6e-4ed3-b034-e40bfb46edc2"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1FAA9CC-AE2B-4817-8F2A-BEBFA4BF5654}">
  <ds:schemaRefs>
    <ds:schemaRef ds:uri="54031767-dd6d-417c-ab73-583408f47564"/>
    <ds:schemaRef ds:uri="http://schemas.microsoft.com/sharepoint/v3"/>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e5f8bd3d-4b6e-4ed3-b034-e40bfb46edc2"/>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F9691BD6-CC03-408F-9DEB-7D2349AB4F45}">
  <ds:schemaRefs>
    <ds:schemaRef ds:uri="http://schemas.microsoft.com/sharepoint/v3/contenttype/forms"/>
  </ds:schemaRefs>
</ds:datastoreItem>
</file>

<file path=customXml/itemProps3.xml><?xml version="1.0" encoding="utf-8"?>
<ds:datastoreItem xmlns:ds="http://schemas.openxmlformats.org/officeDocument/2006/customXml" ds:itemID="{AA6213B8-4A6B-4ADA-9935-E8A6E8B6E1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5f8bd3d-4b6e-4ed3-b034-e40bfb46edc2"/>
    <ds:schemaRef ds:uri="54031767-dd6d-417c-ab73-583408f475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ODE PowerPoint Template</Template>
  <TotalTime>232</TotalTime>
  <Words>5113</Words>
  <Application>Microsoft Office PowerPoint</Application>
  <PresentationFormat>Widescreen</PresentationFormat>
  <Paragraphs>566</Paragraphs>
  <Slides>52</Slides>
  <Notes>27</Notes>
  <HiddenSlides>0</HiddenSlides>
  <MMClips>0</MMClips>
  <ScaleCrop>false</ScaleCrop>
  <HeadingPairs>
    <vt:vector size="6" baseType="variant">
      <vt:variant>
        <vt:lpstr>Fonts Used</vt:lpstr>
      </vt:variant>
      <vt:variant>
        <vt:i4>4</vt:i4>
      </vt:variant>
      <vt:variant>
        <vt:lpstr>Theme</vt:lpstr>
      </vt:variant>
      <vt:variant>
        <vt:i4>6</vt:i4>
      </vt:variant>
      <vt:variant>
        <vt:lpstr>Slide Titles</vt:lpstr>
      </vt:variant>
      <vt:variant>
        <vt:i4>52</vt:i4>
      </vt:variant>
    </vt:vector>
  </HeadingPairs>
  <TitlesOfParts>
    <vt:vector size="62" baseType="lpstr">
      <vt:lpstr>Arial</vt:lpstr>
      <vt:lpstr>Calibri</vt:lpstr>
      <vt:lpstr>Courier New</vt:lpstr>
      <vt:lpstr>Wingdings</vt:lpstr>
      <vt:lpstr>2021ODE</vt:lpstr>
      <vt:lpstr>Green_2021ODE</vt:lpstr>
      <vt:lpstr>Gold_2021ODE</vt:lpstr>
      <vt:lpstr>Orange_2021ODE</vt:lpstr>
      <vt:lpstr>Red_2021ODE</vt:lpstr>
      <vt:lpstr>Teal_2021ODE</vt:lpstr>
      <vt:lpstr>2022-2023 Consolidated District Performance Report (CDPR)</vt:lpstr>
      <vt:lpstr>Agenda</vt:lpstr>
      <vt:lpstr>Data Collection Window</vt:lpstr>
      <vt:lpstr>Resource Materials</vt:lpstr>
      <vt:lpstr>CDPR Title I-D Validations Worksheet</vt:lpstr>
      <vt:lpstr>Validations in the Title I-D Data Collections</vt:lpstr>
      <vt:lpstr>CDPR FAQ</vt:lpstr>
      <vt:lpstr>Types of Title I-D Programs</vt:lpstr>
      <vt:lpstr>At-Risk Program Definition</vt:lpstr>
      <vt:lpstr>Neglected Program Definition</vt:lpstr>
      <vt:lpstr>Juvenile Detention &amp; Juvenile Correctional Program Definitions</vt:lpstr>
      <vt:lpstr>“Other” Program Definition</vt:lpstr>
      <vt:lpstr>Long Term Student Definition</vt:lpstr>
      <vt:lpstr>Getting the Data</vt:lpstr>
      <vt:lpstr>District Security Administrator</vt:lpstr>
      <vt:lpstr>Using the Data Validations Worksheet</vt:lpstr>
      <vt:lpstr>Data: Academic Outcomes</vt:lpstr>
      <vt:lpstr>Title I-D Validations Worksheet</vt:lpstr>
      <vt:lpstr>Items #1-16: Student Counts</vt:lpstr>
      <vt:lpstr> If You Don’t Track 90 Days After Exit</vt:lpstr>
      <vt:lpstr>Items #17-30: Long-Term Students </vt:lpstr>
      <vt:lpstr>Revisions to Reading &amp; Math Performance Fields</vt:lpstr>
      <vt:lpstr>Items #17–23: Reading Performance</vt:lpstr>
      <vt:lpstr>Items #24-30: Math Performance</vt:lpstr>
      <vt:lpstr>Items #31 &amp; 32</vt:lpstr>
      <vt:lpstr>Questions on  Academic Outcomes?</vt:lpstr>
      <vt:lpstr>Data: Programs &amp; Facilities</vt:lpstr>
      <vt:lpstr>Title I-D Validations Worksheet</vt:lpstr>
      <vt:lpstr>Item #1: Title I-D Program Count</vt:lpstr>
      <vt:lpstr>Item #2: Length of Stay Days</vt:lpstr>
      <vt:lpstr>Item #3: Unduplicated Student Count</vt:lpstr>
      <vt:lpstr>Item #4: Long-Term Student Count</vt:lpstr>
      <vt:lpstr>Items #5-8: Race/Ethnicity</vt:lpstr>
      <vt:lpstr>Items #9-11: Race/Ethnicity</vt:lpstr>
      <vt:lpstr>Items #12-30: Gender and Age</vt:lpstr>
      <vt:lpstr>Item #31: Students with Disabilities</vt:lpstr>
      <vt:lpstr>Item #32: English Learners</vt:lpstr>
      <vt:lpstr>Questions on  Programs &amp; Facilities?</vt:lpstr>
      <vt:lpstr>Validations Check</vt:lpstr>
      <vt:lpstr>Submission: Academic Outcomes</vt:lpstr>
      <vt:lpstr>Submission: Programs &amp; Facilities</vt:lpstr>
      <vt:lpstr>Same Data Entry Process</vt:lpstr>
      <vt:lpstr>Submission Screen</vt:lpstr>
      <vt:lpstr>Yes or No for Program Types</vt:lpstr>
      <vt:lpstr>Data Entry Screen</vt:lpstr>
      <vt:lpstr>Entering Data</vt:lpstr>
      <vt:lpstr>Data Submitted Screen</vt:lpstr>
      <vt:lpstr>If there are data errors:</vt:lpstr>
      <vt:lpstr>Data Errors Screen</vt:lpstr>
      <vt:lpstr>Assistance</vt:lpstr>
      <vt:lpstr>Questions?</vt:lpstr>
      <vt:lpstr>Contact Information</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21-22 CDPR Title ID Data Collections Webinar</dc:title>
  <dc:creator>WALKER Kyle * ODE</dc:creator>
  <cp:lastModifiedBy>WALKER Kyle * ODE</cp:lastModifiedBy>
  <cp:revision>34</cp:revision>
  <dcterms:created xsi:type="dcterms:W3CDTF">2022-08-02T17:51:49Z</dcterms:created>
  <dcterms:modified xsi:type="dcterms:W3CDTF">2023-08-16T17:10:13Z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0x0101004CF27EBFD0ABEE4A9FAF3DE40F72D97B</vt:lpwstr>
  </property>
</Properties>
</file>