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9"/>
  </p:notesMasterIdLst>
  <p:sldIdLst>
    <p:sldId id="260" r:id="rId2"/>
    <p:sldId id="262" r:id="rId3"/>
    <p:sldId id="266" r:id="rId4"/>
    <p:sldId id="268" r:id="rId5"/>
    <p:sldId id="267" r:id="rId6"/>
    <p:sldId id="311" r:id="rId7"/>
    <p:sldId id="276" r:id="rId8"/>
    <p:sldId id="278" r:id="rId9"/>
    <p:sldId id="275" r:id="rId10"/>
    <p:sldId id="279" r:id="rId11"/>
    <p:sldId id="312" r:id="rId12"/>
    <p:sldId id="273" r:id="rId13"/>
    <p:sldId id="281" r:id="rId14"/>
    <p:sldId id="313" r:id="rId15"/>
    <p:sldId id="288" r:id="rId16"/>
    <p:sldId id="290" r:id="rId17"/>
    <p:sldId id="291" r:id="rId18"/>
    <p:sldId id="293" r:id="rId19"/>
    <p:sldId id="295" r:id="rId20"/>
    <p:sldId id="314" r:id="rId21"/>
    <p:sldId id="296" r:id="rId22"/>
    <p:sldId id="303" r:id="rId23"/>
    <p:sldId id="317" r:id="rId24"/>
    <p:sldId id="315" r:id="rId25"/>
    <p:sldId id="316" r:id="rId26"/>
    <p:sldId id="318" r:id="rId27"/>
    <p:sldId id="310" r:id="rId2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11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rict.ode.state.or.us/apps/info/DataCllctnDetail.aspx?small=Y&amp;id=126" TargetMode="External"/><Relationship Id="rId2" Type="http://schemas.openxmlformats.org/officeDocument/2006/relationships/hyperlink" Target="https://district.ode.state.or.us/search/page/?id=185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im.a.miller@ode.state.or.us" TargetMode="External"/><Relationship Id="rId2" Type="http://schemas.openxmlformats.org/officeDocument/2006/relationships/hyperlink" Target="mailto:Ode.helpdesk@ode.state.or.u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im.a.miller@state.or.us" TargetMode="External"/><Relationship Id="rId2" Type="http://schemas.openxmlformats.org/officeDocument/2006/relationships/hyperlink" Target="https://www.oregon.gov/ode/schools-and-districts/grants/ESEA/EL/Pages/Funding-Grant-Information.aspx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trict.ode.state.or.u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im.a.miller@ode.state.or.u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06240"/>
            <a:ext cx="7886700" cy="1975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</a:pPr>
            <a:r>
              <a:rPr lang="en-US" dirty="0" smtClean="0"/>
              <a:t>Data Collections in 2019-20</a:t>
            </a:r>
            <a:br>
              <a:rPr lang="en-US" dirty="0" smtClean="0"/>
            </a:br>
            <a:r>
              <a:rPr lang="en-US" sz="3200" dirty="0" smtClean="0"/>
              <a:t>EL Coordinators – April 16, 2020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1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594" y="78105"/>
            <a:ext cx="5400675" cy="10286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Not Eligible Students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2493817"/>
            <a:ext cx="8418545" cy="3990959"/>
          </a:xfrm>
        </p:spPr>
        <p:txBody>
          <a:bodyPr>
            <a:normAutofit/>
          </a:bodyPr>
          <a:lstStyle/>
          <a:p>
            <a:pPr marL="288925" indent="-288925">
              <a:spcBef>
                <a:spcPct val="0"/>
              </a:spcBef>
              <a:spcAft>
                <a:spcPts val="1200"/>
              </a:spcAft>
            </a:pPr>
            <a:r>
              <a:rPr lang="en-US" altLang="en-US" sz="2700" dirty="0"/>
              <a:t>Students found ineligible for ELD services on the district’s initial language assessment are coded as a 3-H.</a:t>
            </a:r>
          </a:p>
          <a:p>
            <a:pPr marL="288925" indent="-288925">
              <a:spcBef>
                <a:spcPct val="0"/>
              </a:spcBef>
              <a:spcAft>
                <a:spcPts val="1200"/>
              </a:spcAft>
            </a:pPr>
            <a:r>
              <a:rPr lang="en-US" altLang="en-US" sz="2700" dirty="0"/>
              <a:t>These students are entered into the EL Data Collection the year they are assessed for identification.</a:t>
            </a:r>
          </a:p>
          <a:p>
            <a:pPr marL="288925" indent="-288925">
              <a:spcBef>
                <a:spcPct val="0"/>
              </a:spcBef>
              <a:spcAft>
                <a:spcPts val="1200"/>
              </a:spcAft>
            </a:pPr>
            <a:r>
              <a:rPr lang="en-US" altLang="en-US" sz="2700" dirty="0"/>
              <a:t>Entering these students assists in tracking student language proficiency and mobility.</a:t>
            </a:r>
          </a:p>
          <a:p>
            <a:pPr marL="288925" indent="-288925">
              <a:spcBef>
                <a:spcPct val="0"/>
              </a:spcBef>
            </a:pPr>
            <a:r>
              <a:rPr lang="en-US" altLang="en-US" sz="2700" dirty="0"/>
              <a:t>ODE tracks this </a:t>
            </a:r>
            <a:r>
              <a:rPr lang="en-US" altLang="en-US" sz="2700" dirty="0" smtClean="0"/>
              <a:t>information, </a:t>
            </a:r>
            <a:r>
              <a:rPr lang="en-US" altLang="en-US" sz="2700" dirty="0"/>
              <a:t>and will contact districts who may not have submitted this data</a:t>
            </a:r>
            <a:r>
              <a:rPr lang="en-US" altLang="en-US" sz="27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30" y="346281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Things to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032" y="104776"/>
            <a:ext cx="6601967" cy="1057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Check Before Uploading to ODE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2194560"/>
            <a:ext cx="8691418" cy="43170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000" dirty="0"/>
              <a:t>Language of </a:t>
            </a:r>
            <a:r>
              <a:rPr lang="en-US" altLang="en-US" sz="3000" dirty="0" smtClean="0"/>
              <a:t>Origin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/>
              <a:t>To fix this error,  please check English and ethnic codes – English is only permissible when the ethnic code is American Indian/Alaska Native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600" dirty="0" smtClean="0"/>
              <a:t>Note this error does not apply for the Additional Language field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EL </a:t>
            </a:r>
            <a:r>
              <a:rPr lang="en-US" dirty="0"/>
              <a:t>Start Date 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In the error code narrative, the ODE data system will provide the start date from the ODE data system</a:t>
            </a:r>
          </a:p>
          <a:p>
            <a:pPr marL="1033463" lvl="1" indent="-227013">
              <a:spcBef>
                <a:spcPct val="0"/>
              </a:spcBef>
              <a:spcAft>
                <a:spcPts val="600"/>
              </a:spcAft>
            </a:pPr>
            <a:r>
              <a:rPr lang="en-US" b="1" dirty="0" smtClean="0"/>
              <a:t>Contact Kim Miller for assistance </a:t>
            </a:r>
            <a:endParaRPr lang="en-US" b="1" dirty="0"/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4858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624" y="100901"/>
            <a:ext cx="6437376" cy="1051624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Verify Submission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" y="2162286"/>
            <a:ext cx="8769096" cy="433181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Production Download 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ODE will send you a secure file of all submitted records.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Production Downloads are located under the Reports section of the Consolidated </a:t>
            </a:r>
            <a:r>
              <a:rPr lang="en-US" altLang="en-US" dirty="0" smtClean="0"/>
              <a:t>Collections</a:t>
            </a:r>
          </a:p>
          <a:p>
            <a:pPr>
              <a:spcBef>
                <a:spcPts val="1200"/>
              </a:spcBef>
              <a:spcAft>
                <a:spcPts val="900"/>
              </a:spcAft>
            </a:pPr>
            <a:r>
              <a:rPr lang="en-US" altLang="en-US" dirty="0" smtClean="0"/>
              <a:t>ODE </a:t>
            </a:r>
            <a:r>
              <a:rPr lang="en-US" altLang="en-US" dirty="0"/>
              <a:t>staff strongly recommends getting a Production Download and comparing </a:t>
            </a:r>
            <a:r>
              <a:rPr lang="en-US" altLang="en-US" dirty="0" smtClean="0"/>
              <a:t>the data accepted by the ODE data system and the district EL data.  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 dirty="0" smtClean="0"/>
              <a:t>Records with errors are not included in the Production Download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05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44" y="343624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/>
              <a:t>H</a:t>
            </a:r>
            <a:r>
              <a:rPr lang="en-US" dirty="0" smtClean="0"/>
              <a:t>istorical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25" y="104775"/>
            <a:ext cx="5410200" cy="10477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EL Student History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542" y="2542951"/>
            <a:ext cx="3848100" cy="3890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EL Student History Report includes:</a:t>
            </a:r>
          </a:p>
          <a:p>
            <a:pPr marL="338138" indent="-227013"/>
            <a:r>
              <a:rPr lang="en-US" sz="2200" dirty="0" smtClean="0"/>
              <a:t>EL start date</a:t>
            </a:r>
          </a:p>
          <a:p>
            <a:pPr marL="338138" indent="-227013"/>
            <a:r>
              <a:rPr lang="en-US" sz="2200" dirty="0" smtClean="0"/>
              <a:t>EL exit date</a:t>
            </a:r>
          </a:p>
          <a:p>
            <a:pPr marL="338138" indent="-227013"/>
            <a:r>
              <a:rPr lang="en-US" sz="2200" dirty="0" smtClean="0"/>
              <a:t>Last language of origin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438" y="2542951"/>
            <a:ext cx="3876675" cy="3802576"/>
          </a:xfrm>
        </p:spPr>
        <p:txBody>
          <a:bodyPr>
            <a:normAutofit fontScale="92500" lnSpcReduction="10000"/>
          </a:bodyPr>
          <a:lstStyle/>
          <a:p>
            <a:pPr marL="341313" indent="-230188"/>
            <a:r>
              <a:rPr lang="en-US" sz="2200" dirty="0" smtClean="0"/>
              <a:t>Last EL collection submission</a:t>
            </a:r>
          </a:p>
          <a:p>
            <a:pPr marL="341313" indent="-230188"/>
            <a:r>
              <a:rPr lang="en-US" sz="2200" dirty="0" smtClean="0"/>
              <a:t>Last EL program models</a:t>
            </a:r>
          </a:p>
          <a:p>
            <a:pPr marL="341313" indent="-230188"/>
            <a:r>
              <a:rPr lang="en-US" sz="2200" dirty="0" smtClean="0"/>
              <a:t>SIFE flag</a:t>
            </a:r>
          </a:p>
          <a:p>
            <a:pPr marL="341313" indent="-230188"/>
            <a:r>
              <a:rPr lang="en-US" sz="2200" dirty="0" smtClean="0"/>
              <a:t>Last district submitting to EL data collection</a:t>
            </a:r>
          </a:p>
          <a:p>
            <a:pPr marL="341313" indent="-230188"/>
            <a:r>
              <a:rPr lang="en-US" sz="2200" dirty="0" smtClean="0"/>
              <a:t>Most recent ELP score(s) and test date</a:t>
            </a:r>
          </a:p>
          <a:p>
            <a:pPr marL="341313" indent="-230188"/>
            <a:endParaRPr lang="en-US" sz="2200" dirty="0"/>
          </a:p>
          <a:p>
            <a:pPr marL="341313" indent="-230188"/>
            <a:r>
              <a:rPr lang="en-US" sz="2200" b="1" dirty="0" smtClean="0"/>
              <a:t>Enhancement – The Wavier Effective Date field has been added to this report.</a:t>
            </a:r>
          </a:p>
          <a:p>
            <a:pPr marL="341313" indent="-230188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093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4" y="123824"/>
            <a:ext cx="5372101" cy="103822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EL History Report Steps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this is the how to for the EL student report - part 1" title="Report tab how to - part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9093" y="2313330"/>
            <a:ext cx="8376888" cy="39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24" y="88159"/>
            <a:ext cx="5381625" cy="106436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Reports Tab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This picture is step teo in the el history report how to" title="report how to part 2`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46" y="2188746"/>
            <a:ext cx="8153398" cy="40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23824"/>
            <a:ext cx="5486400" cy="100965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Reports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561046"/>
            <a:ext cx="8299438" cy="9050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Scroll across from the Collection, to the Report Year, to the Report.</a:t>
            </a:r>
            <a:endParaRPr lang="en-US" dirty="0"/>
          </a:p>
        </p:txBody>
      </p:sp>
      <p:pic>
        <p:nvPicPr>
          <p:cNvPr id="6" name="Content Placeholder 5" descr="this is the 3rd step in retreiving the el student hisotry report\" title="el hisotry how to step 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3678" y="2167278"/>
            <a:ext cx="7886481" cy="31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5" y="94593"/>
            <a:ext cx="5934075" cy="105793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What’s in the Report?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258" y="2528418"/>
            <a:ext cx="3648075" cy="33855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You can search by:</a:t>
            </a:r>
          </a:p>
          <a:p>
            <a:pPr marL="338138" indent="-227013"/>
            <a:r>
              <a:rPr lang="en-US" dirty="0" smtClean="0"/>
              <a:t>SSID</a:t>
            </a:r>
          </a:p>
          <a:p>
            <a:pPr marL="338138" indent="-227013"/>
            <a:r>
              <a:rPr lang="en-US" dirty="0" smtClean="0"/>
              <a:t>Last name</a:t>
            </a:r>
          </a:p>
          <a:p>
            <a:pPr marL="338138" indent="-227013"/>
            <a:r>
              <a:rPr lang="en-US" dirty="0" smtClean="0"/>
              <a:t>First name</a:t>
            </a:r>
          </a:p>
          <a:p>
            <a:pPr marL="338138" indent="-227013"/>
            <a:r>
              <a:rPr lang="en-US" dirty="0" smtClean="0"/>
              <a:t>Middle name</a:t>
            </a:r>
          </a:p>
          <a:p>
            <a:pPr marL="338138" indent="-227013"/>
            <a:r>
              <a:rPr lang="en-US" dirty="0" smtClean="0"/>
              <a:t>Date of birth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9458" y="2528418"/>
            <a:ext cx="3886200" cy="34500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You will find:</a:t>
            </a:r>
          </a:p>
          <a:p>
            <a:pPr marL="338138" indent="-227013"/>
            <a:r>
              <a:rPr lang="en-US" dirty="0" smtClean="0"/>
              <a:t>EL start date</a:t>
            </a:r>
          </a:p>
          <a:p>
            <a:pPr marL="338138" indent="-227013"/>
            <a:r>
              <a:rPr lang="en-US" dirty="0" smtClean="0"/>
              <a:t>EL exit date</a:t>
            </a:r>
          </a:p>
          <a:p>
            <a:pPr marL="338138" indent="-227013"/>
            <a:r>
              <a:rPr lang="en-US" dirty="0" smtClean="0"/>
              <a:t>Last EL collection</a:t>
            </a:r>
          </a:p>
          <a:p>
            <a:pPr marL="338138" indent="-227013"/>
            <a:r>
              <a:rPr lang="en-US" dirty="0" smtClean="0"/>
              <a:t>Last ELP date</a:t>
            </a:r>
          </a:p>
          <a:p>
            <a:pPr marL="338138" indent="-227013"/>
            <a:r>
              <a:rPr lang="en-US" dirty="0" smtClean="0"/>
              <a:t>Last ELP score</a:t>
            </a:r>
          </a:p>
          <a:p>
            <a:pPr marL="338138" indent="-227013"/>
            <a:r>
              <a:rPr lang="en-US" dirty="0" smtClean="0"/>
              <a:t>Last language of origin</a:t>
            </a:r>
          </a:p>
          <a:p>
            <a:pPr marL="338138" indent="-227013">
              <a:lnSpc>
                <a:spcPct val="110000"/>
              </a:lnSpc>
            </a:pPr>
            <a:r>
              <a:rPr lang="en-US" dirty="0" smtClean="0"/>
              <a:t>Last district submitting to EL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41667"/>
            <a:ext cx="5486400" cy="99180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Dates for the Calendar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91" y="2267712"/>
            <a:ext cx="8147212" cy="3794852"/>
          </a:xfrm>
        </p:spPr>
        <p:txBody>
          <a:bodyPr>
            <a:normAutofit/>
          </a:bodyPr>
          <a:lstStyle/>
          <a:p>
            <a:r>
              <a:rPr lang="en-US" dirty="0" smtClean="0"/>
              <a:t>2019-20 Spring EL Data Collection</a:t>
            </a:r>
          </a:p>
          <a:p>
            <a:pPr lvl="1"/>
            <a:r>
              <a:rPr lang="en-US" dirty="0" smtClean="0"/>
              <a:t>Opens 4/16/2020</a:t>
            </a:r>
          </a:p>
          <a:p>
            <a:pPr lvl="1"/>
            <a:r>
              <a:rPr lang="en-US" dirty="0" smtClean="0"/>
              <a:t>Closes 5/29/2020</a:t>
            </a:r>
          </a:p>
          <a:p>
            <a:pPr lvl="1"/>
            <a:r>
              <a:rPr lang="en-US" b="1" dirty="0" smtClean="0"/>
              <a:t>Review window 6/11/20 – 6/22/2020</a:t>
            </a:r>
          </a:p>
          <a:p>
            <a:pPr lvl="1"/>
            <a:r>
              <a:rPr lang="en-US" b="1" dirty="0" smtClean="0"/>
              <a:t>Critical Validation data will be sent to districts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16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3420931"/>
            <a:ext cx="7886700" cy="1141543"/>
          </a:xfrm>
        </p:spPr>
        <p:txBody>
          <a:bodyPr/>
          <a:lstStyle/>
          <a:p>
            <a:pPr algn="ctr"/>
            <a:r>
              <a:rPr lang="en-US" dirty="0" smtClean="0"/>
              <a:t>Support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25" y="104775"/>
            <a:ext cx="5476875" cy="10382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Documents to Help You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48650" cy="4039125"/>
          </a:xfrm>
        </p:spPr>
        <p:txBody>
          <a:bodyPr>
            <a:normAutofit/>
          </a:bodyPr>
          <a:lstStyle/>
          <a:p>
            <a:pPr marL="288925" indent="-2889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hlinkClick r:id="rId2"/>
              </a:rPr>
              <a:t>EL </a:t>
            </a:r>
            <a:r>
              <a:rPr lang="en-US" dirty="0">
                <a:hlinkClick r:id="rId2"/>
              </a:rPr>
              <a:t>file layout</a:t>
            </a:r>
            <a:endParaRPr lang="en-US" dirty="0"/>
          </a:p>
          <a:p>
            <a:pPr marL="741369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/>
              <a:t>This document lays out all required fields for each student.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hlinkClick r:id="rId2"/>
              </a:rPr>
              <a:t>CSV Template</a:t>
            </a:r>
            <a:endParaRPr lang="en-US" dirty="0"/>
          </a:p>
          <a:p>
            <a:pPr marL="741369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/>
              <a:t>This template is available on the </a:t>
            </a:r>
            <a:r>
              <a:rPr lang="en-US" dirty="0" smtClean="0"/>
              <a:t>EL </a:t>
            </a:r>
            <a:r>
              <a:rPr lang="en-US" dirty="0"/>
              <a:t>collection documents for districts who are submitting a data file to ODE.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hlinkClick r:id="rId3"/>
              </a:rPr>
              <a:t>EL </a:t>
            </a:r>
            <a:r>
              <a:rPr lang="en-US" dirty="0">
                <a:hlinkClick r:id="rId3"/>
              </a:rPr>
              <a:t>FAQ</a:t>
            </a:r>
            <a:endParaRPr lang="en-US" dirty="0"/>
          </a:p>
          <a:p>
            <a:pPr marL="741369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/>
              <a:t>This document answers many of the daily questions ODE receives while the collection is open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536" y="107576"/>
            <a:ext cx="5998464" cy="10544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Who do I call for help?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599"/>
            <a:ext cx="8220075" cy="36623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 can’t see the collection in my applications – contact your District Security Administrator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How do I upload a CSV file – contact the </a:t>
            </a:r>
            <a:r>
              <a:rPr lang="en-US" dirty="0" smtClean="0">
                <a:hlinkClick r:id="rId2"/>
              </a:rPr>
              <a:t>ODE Helpdesk</a:t>
            </a:r>
            <a:endParaRPr lang="en-US" dirty="0" smtClean="0"/>
          </a:p>
          <a:p>
            <a:r>
              <a:rPr lang="en-US" dirty="0" smtClean="0"/>
              <a:t>How do I know what field to choose in the data collection – contact </a:t>
            </a:r>
            <a:r>
              <a:rPr lang="en-US" dirty="0" smtClean="0">
                <a:hlinkClick r:id="rId3"/>
              </a:rPr>
              <a:t>Kim Miller </a:t>
            </a:r>
            <a:r>
              <a:rPr lang="en-US" dirty="0" smtClean="0"/>
              <a:t>– data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021" y="158928"/>
            <a:ext cx="5798372" cy="10136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is this data used?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5" y="2534370"/>
            <a:ext cx="7886700" cy="3672791"/>
          </a:xfrm>
        </p:spPr>
        <p:txBody>
          <a:bodyPr/>
          <a:lstStyle/>
          <a:p>
            <a:r>
              <a:rPr lang="en-US" dirty="0" smtClean="0"/>
              <a:t>Title III allocations</a:t>
            </a:r>
          </a:p>
          <a:p>
            <a:r>
              <a:rPr lang="en-US" dirty="0" smtClean="0"/>
              <a:t>Federal EL data reporting</a:t>
            </a:r>
          </a:p>
          <a:p>
            <a:r>
              <a:rPr lang="en-US" dirty="0" smtClean="0"/>
              <a:t>Reviewing EL programs</a:t>
            </a:r>
          </a:p>
          <a:p>
            <a:pPr lvl="1"/>
            <a:r>
              <a:rPr lang="en-US" dirty="0" smtClean="0"/>
              <a:t>Comparing numbers of ELs (current, monitor, former)</a:t>
            </a:r>
          </a:p>
          <a:p>
            <a:pPr lvl="1"/>
            <a:r>
              <a:rPr lang="en-US" dirty="0" smtClean="0"/>
              <a:t>Comparing ELSWD numbers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2969109"/>
            <a:ext cx="7886700" cy="1948367"/>
          </a:xfrm>
        </p:spPr>
        <p:txBody>
          <a:bodyPr/>
          <a:lstStyle/>
          <a:p>
            <a:pPr algn="ctr"/>
            <a:r>
              <a:rPr lang="en-US" dirty="0" smtClean="0"/>
              <a:t>2020-21 Title III Allocation Preparations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052" y="129093"/>
            <a:ext cx="5680036" cy="103273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Title III Grant Intent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2108498"/>
            <a:ext cx="8823960" cy="4402029"/>
          </a:xfrm>
        </p:spPr>
        <p:txBody>
          <a:bodyPr>
            <a:normAutofit/>
          </a:bodyPr>
          <a:lstStyle/>
          <a:p>
            <a:r>
              <a:rPr lang="en-US" dirty="0" smtClean="0"/>
              <a:t>Each year, ODE asks districts to provide a Title III Grant Intent as part of the Title III Allocation process</a:t>
            </a:r>
          </a:p>
          <a:p>
            <a:r>
              <a:rPr lang="en-US" dirty="0" smtClean="0"/>
              <a:t>The form includes:</a:t>
            </a:r>
          </a:p>
          <a:p>
            <a:pPr lvl="1"/>
            <a:r>
              <a:rPr lang="en-US" dirty="0" smtClean="0"/>
              <a:t>Summer contact information</a:t>
            </a:r>
          </a:p>
          <a:p>
            <a:pPr lvl="1"/>
            <a:r>
              <a:rPr lang="en-US" dirty="0" smtClean="0"/>
              <a:t>Name of participating private schools</a:t>
            </a:r>
          </a:p>
          <a:p>
            <a:pPr lvl="1"/>
            <a:r>
              <a:rPr lang="en-US" dirty="0" smtClean="0"/>
              <a:t>Count of ELs and Recent Arrivers enrolled in participating private schools</a:t>
            </a:r>
          </a:p>
          <a:p>
            <a:pPr lvl="1"/>
            <a:r>
              <a:rPr lang="en-US" dirty="0" smtClean="0"/>
              <a:t>Confirmation that the district is participating in T-III in 2020-21</a:t>
            </a:r>
          </a:p>
          <a:p>
            <a:pPr lvl="2"/>
            <a:r>
              <a:rPr lang="en-US" dirty="0" smtClean="0"/>
              <a:t>Independent Grant (at least $10,000)</a:t>
            </a:r>
          </a:p>
          <a:p>
            <a:pPr lvl="2"/>
            <a:r>
              <a:rPr lang="en-US" dirty="0" smtClean="0"/>
              <a:t>Consortium membership</a:t>
            </a:r>
          </a:p>
          <a:p>
            <a:pPr lvl="2"/>
            <a:r>
              <a:rPr lang="en-US" dirty="0" smtClean="0"/>
              <a:t>Not participating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95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904" y="94383"/>
            <a:ext cx="5245023" cy="105668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Grant Intent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2507069"/>
            <a:ext cx="8208085" cy="313201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hlinkClick r:id="rId2"/>
              </a:rPr>
              <a:t>Web link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Will be emailed to EL Contacts with the presentation and video link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Please send completed form to </a:t>
            </a:r>
            <a:r>
              <a:rPr lang="en-US" dirty="0" smtClean="0">
                <a:hlinkClick r:id="rId3"/>
              </a:rPr>
              <a:t>Kim Miller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Due June 1,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9" y="114301"/>
            <a:ext cx="5292763" cy="10287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this is a picture of the terrier dog with a questioning look" title="question pictu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24" y="2111329"/>
            <a:ext cx="3375998" cy="3542239"/>
          </a:xfrm>
        </p:spPr>
      </p:pic>
    </p:spTree>
    <p:extLst>
      <p:ext uri="{BB962C8B-B14F-4D97-AF65-F5344CB8AC3E}">
        <p14:creationId xmlns:p14="http://schemas.microsoft.com/office/powerpoint/2010/main" val="13380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175" y="133350"/>
            <a:ext cx="5264304" cy="10096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Where do I go?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4" y="2286000"/>
            <a:ext cx="8431645" cy="4124131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ODE District Secure </a:t>
            </a:r>
            <a:r>
              <a:rPr lang="en-US" altLang="en-US" sz="3000" dirty="0">
                <a:hlinkClick r:id="rId2"/>
              </a:rPr>
              <a:t>web page</a:t>
            </a:r>
            <a:endParaRPr lang="en-US" altLang="en-US" sz="3000" dirty="0"/>
          </a:p>
          <a:p>
            <a:r>
              <a:rPr lang="en-US" altLang="en-US" sz="3000" dirty="0" smtClean="0"/>
              <a:t>Sign </a:t>
            </a:r>
            <a:r>
              <a:rPr lang="en-US" altLang="en-US" sz="3000" dirty="0"/>
              <a:t>in to your applications</a:t>
            </a:r>
          </a:p>
          <a:p>
            <a:pPr lvl="1"/>
            <a:r>
              <a:rPr lang="en-US" altLang="en-US" dirty="0"/>
              <a:t>Choose Consolidated Collections</a:t>
            </a:r>
          </a:p>
          <a:p>
            <a:pPr lvl="2">
              <a:spcAft>
                <a:spcPts val="600"/>
              </a:spcAft>
            </a:pPr>
            <a:r>
              <a:rPr lang="en-US" altLang="en-US" dirty="0"/>
              <a:t>ESEA – Title III English Learners – </a:t>
            </a:r>
            <a:r>
              <a:rPr lang="en-US" altLang="en-US" dirty="0" smtClean="0"/>
              <a:t>Spring</a:t>
            </a:r>
            <a:endParaRPr lang="en-US" altLang="en-US" dirty="0"/>
          </a:p>
          <a:p>
            <a:r>
              <a:rPr lang="en-US" altLang="en-US" sz="3000" dirty="0"/>
              <a:t>What if I don’t see this application?</a:t>
            </a:r>
          </a:p>
          <a:p>
            <a:pPr lvl="1"/>
            <a:r>
              <a:rPr lang="en-US" altLang="en-US" dirty="0"/>
              <a:t>Contact your district security administrator for </a:t>
            </a:r>
            <a:r>
              <a:rPr lang="en-US" altLang="en-US" dirty="0" smtClean="0"/>
              <a:t>permission</a:t>
            </a:r>
          </a:p>
          <a:p>
            <a:pPr lvl="1"/>
            <a:r>
              <a:rPr lang="en-US" altLang="en-US" dirty="0" smtClean="0"/>
              <a:t>You can find your district security administrator on the ODE District web page – link to list is located on the right hand side of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25" y="123824"/>
            <a:ext cx="5410199" cy="102870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Web Submission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9" y="2276475"/>
            <a:ext cx="8239126" cy="41150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/>
              <a:t>Districts have the option of uploading the data directly to ODE using the CSV </a:t>
            </a:r>
            <a:r>
              <a:rPr lang="en-US" altLang="en-US" dirty="0" smtClean="0"/>
              <a:t>template, </a:t>
            </a:r>
            <a:r>
              <a:rPr lang="en-US" altLang="en-US" dirty="0"/>
              <a:t>or submitting via web submission</a:t>
            </a:r>
            <a:r>
              <a:rPr lang="en-US" altLang="en-US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If </a:t>
            </a:r>
            <a:r>
              <a:rPr lang="en-US" altLang="en-US" dirty="0"/>
              <a:t>you are new to submitting this data, please gather the necessary information for the collection and contact Kim Miller (</a:t>
            </a:r>
            <a:r>
              <a:rPr lang="en-US" altLang="en-US" dirty="0" smtClean="0">
                <a:solidFill>
                  <a:srgbClr val="00B050"/>
                </a:solidFill>
                <a:hlinkClick r:id="rId2"/>
              </a:rPr>
              <a:t>kim.a.miller@ode.state.or.us</a:t>
            </a:r>
            <a:r>
              <a:rPr lang="en-US" altLang="en-US" dirty="0" smtClean="0"/>
              <a:t> </a:t>
            </a:r>
            <a:r>
              <a:rPr lang="en-US" altLang="en-US" dirty="0"/>
              <a:t>) to arrange a time for her to provide assistance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23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568" y="85357"/>
            <a:ext cx="6331431" cy="105764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Required EL Collection Fields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1931437"/>
            <a:ext cx="8686800" cy="4599991"/>
          </a:xfrm>
        </p:spPr>
        <p:txBody>
          <a:bodyPr>
            <a:noAutofit/>
          </a:bodyPr>
          <a:lstStyle/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b="1" dirty="0" smtClean="0"/>
              <a:t>EL Record Type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Program Model 1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Program Model 2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Program Model 3 (not required)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Proficiency Test Name Code –</a:t>
            </a:r>
          </a:p>
          <a:p>
            <a:pPr marL="517525" lvl="1" indent="-2333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1300" u="sng" dirty="0" smtClean="0"/>
              <a:t>06 ELPA summative – </a:t>
            </a:r>
            <a:r>
              <a:rPr lang="en-US" sz="1300" b="1" u="sng" dirty="0" smtClean="0"/>
              <a:t>if you intend to administer this assessment to the student this school year – choose this test code</a:t>
            </a:r>
            <a:endParaRPr lang="en-US" sz="1300" dirty="0" smtClean="0"/>
          </a:p>
          <a:p>
            <a:pPr marL="517525" lvl="1" indent="-2333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1300" u="sng" dirty="0" smtClean="0"/>
              <a:t>01, 02, 03, 04, or 07 for students not eligible to receive services (3-H) or identified as an EL in the 2019-20 school year</a:t>
            </a:r>
          </a:p>
          <a:p>
            <a:pPr marL="517525" lvl="1" indent="-2333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1300" u="sng" dirty="0" smtClean="0"/>
              <a:t>05 – for Potential EL (2-J)</a:t>
            </a:r>
            <a:endParaRPr lang="en-US" sz="1300" dirty="0" smtClean="0"/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Composite Scale Proficiency Level  - </a:t>
            </a:r>
          </a:p>
          <a:p>
            <a:pPr marL="736600" lvl="2" indent="-1746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00 for ELPA summative –ODE will load the ELPA proficiency levels directly from Student Centered Staging.</a:t>
            </a:r>
          </a:p>
          <a:p>
            <a:pPr marL="736600" lvl="2" indent="-1746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3-H records and identified in 18-19SY, scale is available based on selected Proficiency Test reported.</a:t>
            </a:r>
          </a:p>
          <a:p>
            <a:pPr marL="736600" lvl="2" indent="-1746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Blank for 2-J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Proficiency Test Administration Date</a:t>
            </a:r>
          </a:p>
          <a:p>
            <a:pPr marL="461963" lvl="1" indent="-177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1300" b="1" dirty="0" smtClean="0"/>
              <a:t>Blank</a:t>
            </a:r>
            <a:r>
              <a:rPr lang="en-US" sz="1300" dirty="0" smtClean="0"/>
              <a:t> for students who will participate in ELPA and Potential ELs</a:t>
            </a:r>
          </a:p>
          <a:p>
            <a:pPr marL="461963" lvl="1" indent="-177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1300" b="1" dirty="0" smtClean="0"/>
              <a:t>Required</a:t>
            </a:r>
            <a:r>
              <a:rPr lang="en-US" sz="1300" dirty="0" smtClean="0"/>
              <a:t> </a:t>
            </a:r>
            <a:r>
              <a:rPr lang="en-US" sz="1300" b="1" dirty="0" smtClean="0"/>
              <a:t>for</a:t>
            </a:r>
            <a:r>
              <a:rPr lang="en-US" sz="1300" dirty="0" smtClean="0"/>
              <a:t> students not eligible to receive services EL Record Type 3-H</a:t>
            </a:r>
          </a:p>
          <a:p>
            <a:pPr marL="461963" lvl="1" indent="-177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1300" b="1" dirty="0" smtClean="0"/>
              <a:t>Required for</a:t>
            </a:r>
            <a:r>
              <a:rPr lang="en-US" sz="1300" dirty="0" smtClean="0"/>
              <a:t> identified as an EL in the 2019-20 school year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EL Start Date (</a:t>
            </a:r>
            <a:r>
              <a:rPr lang="en-US" sz="1300" b="1" dirty="0" smtClean="0"/>
              <a:t>required for all record types except 3H and 2J)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300" dirty="0" smtClean="0"/>
              <a:t>EL Exit Date (all students the district has deemed as proficient)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554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5" y="110231"/>
            <a:ext cx="5934075" cy="104229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Identified as EL in 2019-20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49" y="2512291"/>
            <a:ext cx="8458201" cy="399114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For all students identified as an EL in </a:t>
            </a:r>
            <a:r>
              <a:rPr lang="en-US" dirty="0" smtClean="0"/>
              <a:t>2019-20, </a:t>
            </a:r>
            <a:r>
              <a:rPr lang="en-US" dirty="0"/>
              <a:t>regardless of service:</a:t>
            </a:r>
          </a:p>
          <a:p>
            <a:pPr marL="341313" indent="-285750">
              <a:defRPr/>
            </a:pPr>
            <a:r>
              <a:rPr lang="en-US" dirty="0"/>
              <a:t>Report the identification assessment given</a:t>
            </a:r>
            <a:r>
              <a:rPr lang="en-US" dirty="0" smtClean="0"/>
              <a:t>.</a:t>
            </a:r>
          </a:p>
          <a:p>
            <a:pPr marL="341313" indent="-285750">
              <a:defRPr/>
            </a:pPr>
            <a:r>
              <a:rPr lang="en-US" dirty="0" smtClean="0"/>
              <a:t>Report </a:t>
            </a:r>
            <a:r>
              <a:rPr lang="en-US" dirty="0"/>
              <a:t>the date the assessment was given.</a:t>
            </a:r>
          </a:p>
          <a:p>
            <a:pPr marL="341313" indent="-285750">
              <a:defRPr/>
            </a:pPr>
            <a:r>
              <a:rPr lang="en-US" dirty="0"/>
              <a:t>Report the </a:t>
            </a:r>
            <a:r>
              <a:rPr lang="en-US" dirty="0" smtClean="0"/>
              <a:t>score(s) </a:t>
            </a:r>
            <a:r>
              <a:rPr lang="en-US" dirty="0"/>
              <a:t>the student received</a:t>
            </a:r>
            <a:r>
              <a:rPr lang="en-US" dirty="0" smtClean="0"/>
              <a:t>.</a:t>
            </a:r>
            <a:endParaRPr lang="en-US" dirty="0"/>
          </a:p>
          <a:p>
            <a:pPr marL="798502" lvl="1" indent="-285750">
              <a:defRPr/>
            </a:pPr>
            <a:r>
              <a:rPr lang="en-US" dirty="0" smtClean="0"/>
              <a:t>ELPA Screener – all four language domains are reported</a:t>
            </a:r>
          </a:p>
          <a:p>
            <a:pPr marL="798502" lvl="1" indent="-285750">
              <a:defRPr/>
            </a:pPr>
            <a:r>
              <a:rPr lang="en-US" dirty="0" smtClean="0"/>
              <a:t>Other screeners (administered prior to 8/15/19) – report the composite score</a:t>
            </a:r>
          </a:p>
        </p:txBody>
      </p:sp>
    </p:spTree>
    <p:extLst>
      <p:ext uri="{BB962C8B-B14F-4D97-AF65-F5344CB8AC3E}">
        <p14:creationId xmlns:p14="http://schemas.microsoft.com/office/powerpoint/2010/main" val="6546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25" y="110583"/>
            <a:ext cx="5353050" cy="10419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Exited in 2019-20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3818"/>
            <a:ext cx="8248650" cy="39162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/>
              <a:t>Record the student as </a:t>
            </a:r>
            <a:r>
              <a:rPr lang="en-US" altLang="en-US" sz="3000" dirty="0" smtClean="0"/>
              <a:t>exited </a:t>
            </a:r>
            <a:r>
              <a:rPr lang="en-US" altLang="en-US" sz="3000" dirty="0"/>
              <a:t>in </a:t>
            </a:r>
            <a:r>
              <a:rPr lang="en-US" altLang="en-US" sz="3000" dirty="0" smtClean="0"/>
              <a:t>2019-20 </a:t>
            </a:r>
            <a:r>
              <a:rPr lang="en-US" altLang="en-US" sz="3000" dirty="0"/>
              <a:t>on </a:t>
            </a:r>
            <a:r>
              <a:rPr lang="en-US" altLang="en-US" sz="3000" b="1" u="sng" dirty="0"/>
              <a:t>both</a:t>
            </a:r>
            <a:r>
              <a:rPr lang="en-US" altLang="en-US" sz="3000" dirty="0"/>
              <a:t> the Fall and Spring </a:t>
            </a:r>
            <a:r>
              <a:rPr lang="en-US" altLang="en-US" sz="3000" dirty="0" smtClean="0"/>
              <a:t>EL </a:t>
            </a:r>
            <a:r>
              <a:rPr lang="en-US" altLang="en-US" sz="3000" dirty="0"/>
              <a:t>Collections.</a:t>
            </a:r>
          </a:p>
          <a:p>
            <a:pPr marL="684213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 sz="2600" dirty="0"/>
              <a:t>The Spring </a:t>
            </a:r>
            <a:r>
              <a:rPr lang="en-US" altLang="en-US" sz="2600" dirty="0" smtClean="0"/>
              <a:t>EL </a:t>
            </a:r>
            <a:r>
              <a:rPr lang="en-US" altLang="en-US" sz="2600" dirty="0"/>
              <a:t>Collection is used for </a:t>
            </a:r>
            <a:r>
              <a:rPr lang="en-US" altLang="en-US" sz="2600" dirty="0" smtClean="0"/>
              <a:t>Title III allocations and federal reports.</a:t>
            </a:r>
            <a:endParaRPr lang="en-US" altLang="en-US" sz="2600" dirty="0"/>
          </a:p>
          <a:p>
            <a:pPr marL="684213" lvl="1" indent="-342900">
              <a:buFont typeface="Arial" panose="020B0604020202020204" pitchFamily="34" charset="0"/>
              <a:buChar char="−"/>
            </a:pPr>
            <a:r>
              <a:rPr lang="en-US" altLang="en-US" sz="2600" dirty="0"/>
              <a:t>Changing the code from </a:t>
            </a:r>
            <a:r>
              <a:rPr lang="en-US" altLang="en-US" sz="2600" dirty="0" smtClean="0"/>
              <a:t>exited </a:t>
            </a:r>
            <a:r>
              <a:rPr lang="en-US" altLang="en-US" sz="2600" dirty="0"/>
              <a:t>on the Fall Collection to monitored year 1 on the Spring Collection will result in </a:t>
            </a:r>
            <a:r>
              <a:rPr lang="en-US" altLang="en-US" sz="2600" dirty="0" smtClean="0"/>
              <a:t>an error code.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924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704" y="95632"/>
            <a:ext cx="5381625" cy="10477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Waived Students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49" y="2521527"/>
            <a:ext cx="8448675" cy="367810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/>
              <a:t>4-N waived services and the district </a:t>
            </a:r>
            <a:r>
              <a:rPr lang="en-US" altLang="en-US" dirty="0" smtClean="0"/>
              <a:t>administered the ELPA summative</a:t>
            </a:r>
            <a:endParaRPr lang="en-US" altLang="en-US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/>
              <a:t>4-O waived services and not enrolled during the </a:t>
            </a:r>
            <a:r>
              <a:rPr lang="en-US" altLang="en-US" dirty="0" smtClean="0"/>
              <a:t>ELPA  summative testing window.</a:t>
            </a:r>
            <a:endParaRPr lang="en-US" altLang="en-US" dirty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Exiting students with waivers </a:t>
            </a:r>
            <a:r>
              <a:rPr lang="en-US" altLang="en-US" b="1" dirty="0"/>
              <a:t>is </a:t>
            </a:r>
            <a:r>
              <a:rPr lang="en-US" altLang="en-US" b="1" dirty="0" smtClean="0"/>
              <a:t>easy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en-US" altLang="en-US" dirty="0"/>
              <a:t>Enter an </a:t>
            </a:r>
            <a:r>
              <a:rPr lang="en-US" altLang="en-US" dirty="0" smtClean="0"/>
              <a:t>EL </a:t>
            </a:r>
            <a:r>
              <a:rPr lang="en-US" altLang="en-US" dirty="0"/>
              <a:t>Exit Date in the exit date </a:t>
            </a:r>
            <a:r>
              <a:rPr lang="en-US" altLang="en-US" dirty="0" smtClean="0"/>
              <a:t>field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9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95_ODE_Powerpoint Template-standard_2017.potx" id="{1C7C9591-0F56-4626-B1BA-C39AEEF34B76}" vid="{BD8C16AE-534C-4634-A8F2-EC416CD10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Remediation_x0020_Date xmlns="14007aae-f337-4414-b2f6-4f7e3ca77c60">2020-04-16T07:00:00+00:00</Remediation_x0020_Date>
    <Priority xmlns="14007aae-f337-4414-b2f6-4f7e3ca77c60">New</Priority>
    <Estimated_x0020_Creation_x0020_Date xmlns="14007aae-f337-4414-b2f6-4f7e3ca77c60" xsi:nil="true"/>
  </documentManagement>
</p:properties>
</file>

<file path=customXml/itemProps1.xml><?xml version="1.0" encoding="utf-8"?>
<ds:datastoreItem xmlns:ds="http://schemas.openxmlformats.org/officeDocument/2006/customXml" ds:itemID="{5BC92703-8916-4A9F-880B-811B53DB80A7}"/>
</file>

<file path=customXml/itemProps2.xml><?xml version="1.0" encoding="utf-8"?>
<ds:datastoreItem xmlns:ds="http://schemas.openxmlformats.org/officeDocument/2006/customXml" ds:itemID="{60792EB6-D529-4163-BE93-DCADFFB46B1F}"/>
</file>

<file path=customXml/itemProps3.xml><?xml version="1.0" encoding="utf-8"?>
<ds:datastoreItem xmlns:ds="http://schemas.openxmlformats.org/officeDocument/2006/customXml" ds:itemID="{017A6490-E1C8-4FE8-AE27-848D6D70462B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2628</TotalTime>
  <Words>1105</Words>
  <Application>Microsoft Office PowerPoint</Application>
  <PresentationFormat>On-screen Show (4:3)</PresentationFormat>
  <Paragraphs>140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ODE_Powerpoint Template B</vt:lpstr>
      <vt:lpstr>Data Collections in 2019-20 EL Coordinators – April 16, 2020</vt:lpstr>
      <vt:lpstr>Dates for the Calendar</vt:lpstr>
      <vt:lpstr>Where do I go?</vt:lpstr>
      <vt:lpstr>Web Submission</vt:lpstr>
      <vt:lpstr>Required EL Collection Fields</vt:lpstr>
      <vt:lpstr>Key Reminders</vt:lpstr>
      <vt:lpstr>Identified as EL in 2019-20</vt:lpstr>
      <vt:lpstr>Exited in 2019-20</vt:lpstr>
      <vt:lpstr>Waived Students</vt:lpstr>
      <vt:lpstr>Not Eligible Students</vt:lpstr>
      <vt:lpstr>Things to Check</vt:lpstr>
      <vt:lpstr>Check Before Uploading to ODE</vt:lpstr>
      <vt:lpstr>Verify Submission</vt:lpstr>
      <vt:lpstr>EL Historical Data</vt:lpstr>
      <vt:lpstr>EL Student History</vt:lpstr>
      <vt:lpstr>EL History Report Steps</vt:lpstr>
      <vt:lpstr>Reports Tab</vt:lpstr>
      <vt:lpstr>Reports</vt:lpstr>
      <vt:lpstr>What’s in the Report?</vt:lpstr>
      <vt:lpstr>Support Resources</vt:lpstr>
      <vt:lpstr>Documents to Help You</vt:lpstr>
      <vt:lpstr>Who do I call for help?</vt:lpstr>
      <vt:lpstr>How is this data used?</vt:lpstr>
      <vt:lpstr>2020-21 Title III Allocation Preparations</vt:lpstr>
      <vt:lpstr>Title III Grant Intent</vt:lpstr>
      <vt:lpstr>Grant Intent</vt:lpstr>
      <vt:lpstr>Questions?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KNAUS Jenni - ODE</dc:creator>
  <cp:lastModifiedBy>MILLER Kim A - ODE</cp:lastModifiedBy>
  <cp:revision>90</cp:revision>
  <cp:lastPrinted>2020-04-13T20:13:25Z</cp:lastPrinted>
  <dcterms:created xsi:type="dcterms:W3CDTF">2017-09-14T21:37:43Z</dcterms:created>
  <dcterms:modified xsi:type="dcterms:W3CDTF">2020-04-16T16:24:38Z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