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 id="2147483830" r:id="rId10"/>
  </p:sldMasterIdLst>
  <p:notesMasterIdLst>
    <p:notesMasterId r:id="rId29"/>
  </p:notesMasterIdLst>
  <p:sldIdLst>
    <p:sldId id="317" r:id="rId11"/>
    <p:sldId id="362" r:id="rId12"/>
    <p:sldId id="318" r:id="rId13"/>
    <p:sldId id="341" r:id="rId14"/>
    <p:sldId id="353" r:id="rId15"/>
    <p:sldId id="355" r:id="rId16"/>
    <p:sldId id="354" r:id="rId17"/>
    <p:sldId id="361" r:id="rId18"/>
    <p:sldId id="357" r:id="rId19"/>
    <p:sldId id="359" r:id="rId20"/>
    <p:sldId id="334" r:id="rId21"/>
    <p:sldId id="360" r:id="rId22"/>
    <p:sldId id="409" r:id="rId23"/>
    <p:sldId id="363" r:id="rId24"/>
    <p:sldId id="328" r:id="rId25"/>
    <p:sldId id="346" r:id="rId26"/>
    <p:sldId id="350" r:id="rId27"/>
    <p:sldId id="34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3431" autoAdjust="0"/>
  </p:normalViewPr>
  <p:slideViewPr>
    <p:cSldViewPr snapToGrid="0">
      <p:cViewPr varScale="1">
        <p:scale>
          <a:sx n="66" d="100"/>
          <a:sy n="66" d="100"/>
        </p:scale>
        <p:origin x="1122" y="72"/>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86AE0-F7C9-438C-934D-4B6A48016D1F}"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82D78620-977E-43DE-8C2C-BF5F37D67316}">
      <dgm:prSet phldrT="[Text]"/>
      <dgm:spPr/>
      <dgm:t>
        <a:bodyPr/>
        <a:lstStyle/>
        <a:p>
          <a:r>
            <a:rPr lang="en-US" dirty="0"/>
            <a:t>RLIS</a:t>
          </a:r>
        </a:p>
      </dgm:t>
    </dgm:pt>
    <dgm:pt modelId="{35CE5EAA-549F-4178-BB76-3B611829E5A0}" type="parTrans" cxnId="{12A6BA41-9D81-487E-9BAD-EEB9CE02C7C7}">
      <dgm:prSet/>
      <dgm:spPr/>
      <dgm:t>
        <a:bodyPr/>
        <a:lstStyle/>
        <a:p>
          <a:endParaRPr lang="en-US"/>
        </a:p>
      </dgm:t>
    </dgm:pt>
    <dgm:pt modelId="{FC3A74DA-A635-418F-9C0F-0E99A543D0F1}" type="sibTrans" cxnId="{12A6BA41-9D81-487E-9BAD-EEB9CE02C7C7}">
      <dgm:prSet/>
      <dgm:spPr/>
      <dgm:t>
        <a:bodyPr/>
        <a:lstStyle/>
        <a:p>
          <a:endParaRPr lang="en-US"/>
        </a:p>
      </dgm:t>
    </dgm:pt>
    <dgm:pt modelId="{4439D86F-259F-45FF-B3C6-A71BB28172E2}">
      <dgm:prSet phldrT="[Text]"/>
      <dgm:spPr/>
      <dgm:t>
        <a:bodyPr/>
        <a:lstStyle/>
        <a:p>
          <a:r>
            <a:rPr lang="en-US" dirty="0"/>
            <a:t>Rural and Low-Income Schools</a:t>
          </a:r>
        </a:p>
      </dgm:t>
    </dgm:pt>
    <dgm:pt modelId="{789317F9-B01B-4101-88F1-153B45D0232E}" type="parTrans" cxnId="{011FAFCA-A537-4CAE-B6D1-39ED4D0E068B}">
      <dgm:prSet/>
      <dgm:spPr/>
      <dgm:t>
        <a:bodyPr/>
        <a:lstStyle/>
        <a:p>
          <a:endParaRPr lang="en-US"/>
        </a:p>
      </dgm:t>
    </dgm:pt>
    <dgm:pt modelId="{062C0749-8B9A-44A4-A0C6-A1539AD08149}" type="sibTrans" cxnId="{011FAFCA-A537-4CAE-B6D1-39ED4D0E068B}">
      <dgm:prSet/>
      <dgm:spPr/>
      <dgm:t>
        <a:bodyPr/>
        <a:lstStyle/>
        <a:p>
          <a:endParaRPr lang="en-US"/>
        </a:p>
      </dgm:t>
    </dgm:pt>
    <dgm:pt modelId="{E823B8CF-0329-482B-8E94-6807F05F1A8C}">
      <dgm:prSet phldrT="[Text]"/>
      <dgm:spPr/>
      <dgm:t>
        <a:bodyPr/>
        <a:lstStyle/>
        <a:p>
          <a:r>
            <a:rPr lang="en-US" dirty="0"/>
            <a:t>Rural</a:t>
          </a:r>
        </a:p>
      </dgm:t>
    </dgm:pt>
    <dgm:pt modelId="{B436721F-E5B0-40D4-B888-1D6A76B75187}" type="parTrans" cxnId="{0E4804F1-C486-443D-84A2-79C990633A50}">
      <dgm:prSet/>
      <dgm:spPr/>
      <dgm:t>
        <a:bodyPr/>
        <a:lstStyle/>
        <a:p>
          <a:endParaRPr lang="en-US"/>
        </a:p>
      </dgm:t>
    </dgm:pt>
    <dgm:pt modelId="{4616160C-5E2A-4110-AFD8-546BA46DDD74}" type="sibTrans" cxnId="{0E4804F1-C486-443D-84A2-79C990633A50}">
      <dgm:prSet/>
      <dgm:spPr/>
      <dgm:t>
        <a:bodyPr/>
        <a:lstStyle/>
        <a:p>
          <a:endParaRPr lang="en-US"/>
        </a:p>
      </dgm:t>
    </dgm:pt>
    <dgm:pt modelId="{12B8B0C2-CCFD-4844-9475-5330E54CBE2B}">
      <dgm:prSet phldrT="[Text]"/>
      <dgm:spPr/>
      <dgm:t>
        <a:bodyPr/>
        <a:lstStyle/>
        <a:p>
          <a:r>
            <a:rPr lang="en-US" dirty="0"/>
            <a:t>Low Income</a:t>
          </a:r>
        </a:p>
      </dgm:t>
    </dgm:pt>
    <dgm:pt modelId="{8C9A9C11-6949-4C36-8D80-2A697B4D7986}" type="parTrans" cxnId="{A1A8BAA6-6626-4AD0-9D10-DB40CBC75EF7}">
      <dgm:prSet/>
      <dgm:spPr/>
      <dgm:t>
        <a:bodyPr/>
        <a:lstStyle/>
        <a:p>
          <a:endParaRPr lang="en-US"/>
        </a:p>
      </dgm:t>
    </dgm:pt>
    <dgm:pt modelId="{F6719EB6-CC9D-4B93-8669-997B2EA25FB1}" type="sibTrans" cxnId="{A1A8BAA6-6626-4AD0-9D10-DB40CBC75EF7}">
      <dgm:prSet/>
      <dgm:spPr/>
      <dgm:t>
        <a:bodyPr/>
        <a:lstStyle/>
        <a:p>
          <a:endParaRPr lang="en-US"/>
        </a:p>
      </dgm:t>
    </dgm:pt>
    <dgm:pt modelId="{D82B21DC-F431-4FD9-82EC-0BAFBC7BDBEE}">
      <dgm:prSet phldrT="[Text]"/>
      <dgm:spPr/>
      <dgm:t>
        <a:bodyPr/>
        <a:lstStyle/>
        <a:p>
          <a:r>
            <a:rPr lang="en-US" dirty="0"/>
            <a:t>SRSA</a:t>
          </a:r>
        </a:p>
      </dgm:t>
    </dgm:pt>
    <dgm:pt modelId="{5D369D75-EB2B-46DE-9531-80B0B2861036}" type="parTrans" cxnId="{141145D8-7572-4D1A-B65E-24F6C8F66BC4}">
      <dgm:prSet/>
      <dgm:spPr/>
      <dgm:t>
        <a:bodyPr/>
        <a:lstStyle/>
        <a:p>
          <a:endParaRPr lang="en-US"/>
        </a:p>
      </dgm:t>
    </dgm:pt>
    <dgm:pt modelId="{1A02F314-D637-4427-AD9F-6AC73A2EE621}" type="sibTrans" cxnId="{141145D8-7572-4D1A-B65E-24F6C8F66BC4}">
      <dgm:prSet/>
      <dgm:spPr/>
      <dgm:t>
        <a:bodyPr/>
        <a:lstStyle/>
        <a:p>
          <a:endParaRPr lang="en-US"/>
        </a:p>
      </dgm:t>
    </dgm:pt>
    <dgm:pt modelId="{2E105EB8-9757-47AB-832E-7BED17602E1D}">
      <dgm:prSet phldrT="[Text]"/>
      <dgm:spPr/>
      <dgm:t>
        <a:bodyPr/>
        <a:lstStyle/>
        <a:p>
          <a:r>
            <a:rPr lang="en-US" dirty="0"/>
            <a:t>Small, Rural School Achievement Program</a:t>
          </a:r>
        </a:p>
      </dgm:t>
    </dgm:pt>
    <dgm:pt modelId="{53F4A0A5-C717-4A4B-965E-AD8F05DBE330}" type="parTrans" cxnId="{A9D2061B-F73E-43FA-ABEF-A456F4731A67}">
      <dgm:prSet/>
      <dgm:spPr/>
      <dgm:t>
        <a:bodyPr/>
        <a:lstStyle/>
        <a:p>
          <a:endParaRPr lang="en-US"/>
        </a:p>
      </dgm:t>
    </dgm:pt>
    <dgm:pt modelId="{A20EB55D-9848-4242-8572-98F1DD9DDE08}" type="sibTrans" cxnId="{A9D2061B-F73E-43FA-ABEF-A456F4731A67}">
      <dgm:prSet/>
      <dgm:spPr/>
      <dgm:t>
        <a:bodyPr/>
        <a:lstStyle/>
        <a:p>
          <a:endParaRPr lang="en-US"/>
        </a:p>
      </dgm:t>
    </dgm:pt>
    <dgm:pt modelId="{C5FB1B01-91D5-4D05-ABCB-C306BC0AF198}">
      <dgm:prSet phldrT="[Text]"/>
      <dgm:spPr/>
      <dgm:t>
        <a:bodyPr/>
        <a:lstStyle/>
        <a:p>
          <a:r>
            <a:rPr lang="en-US" dirty="0"/>
            <a:t>Small</a:t>
          </a:r>
        </a:p>
      </dgm:t>
    </dgm:pt>
    <dgm:pt modelId="{650D82FB-570E-4D93-8DFD-4BB82A22E744}" type="parTrans" cxnId="{1BF5356C-C029-4561-8247-7E59E75B9002}">
      <dgm:prSet/>
      <dgm:spPr/>
      <dgm:t>
        <a:bodyPr/>
        <a:lstStyle/>
        <a:p>
          <a:endParaRPr lang="en-US"/>
        </a:p>
      </dgm:t>
    </dgm:pt>
    <dgm:pt modelId="{9EA90B37-833D-4942-8308-BE0D57FA1094}" type="sibTrans" cxnId="{1BF5356C-C029-4561-8247-7E59E75B9002}">
      <dgm:prSet/>
      <dgm:spPr/>
      <dgm:t>
        <a:bodyPr/>
        <a:lstStyle/>
        <a:p>
          <a:endParaRPr lang="en-US"/>
        </a:p>
      </dgm:t>
    </dgm:pt>
    <dgm:pt modelId="{51180915-F858-4ABE-9AEE-590F382C185B}">
      <dgm:prSet phldrT="[Text]"/>
      <dgm:spPr/>
      <dgm:t>
        <a:bodyPr/>
        <a:lstStyle/>
        <a:p>
          <a:r>
            <a:rPr lang="en-US" dirty="0"/>
            <a:t>Rural</a:t>
          </a:r>
        </a:p>
      </dgm:t>
    </dgm:pt>
    <dgm:pt modelId="{19A2AD53-82B0-4CB2-8862-27EA63FC0967}" type="parTrans" cxnId="{A50B0309-1DCD-4F1F-8D32-CB128CBBD231}">
      <dgm:prSet/>
      <dgm:spPr/>
      <dgm:t>
        <a:bodyPr/>
        <a:lstStyle/>
        <a:p>
          <a:endParaRPr lang="en-US"/>
        </a:p>
      </dgm:t>
    </dgm:pt>
    <dgm:pt modelId="{AD517DF0-983F-4880-9876-BAAAFD6E047A}" type="sibTrans" cxnId="{A50B0309-1DCD-4F1F-8D32-CB128CBBD231}">
      <dgm:prSet/>
      <dgm:spPr/>
      <dgm:t>
        <a:bodyPr/>
        <a:lstStyle/>
        <a:p>
          <a:endParaRPr lang="en-US"/>
        </a:p>
      </dgm:t>
    </dgm:pt>
    <dgm:pt modelId="{55899E27-4475-4EA9-8EB9-B36FBD09123A}" type="pres">
      <dgm:prSet presAssocID="{9D286AE0-F7C9-438C-934D-4B6A48016D1F}" presName="Name0" presStyleCnt="0">
        <dgm:presLayoutVars>
          <dgm:chMax/>
          <dgm:chPref val="3"/>
          <dgm:dir/>
          <dgm:animOne val="branch"/>
          <dgm:animLvl val="lvl"/>
        </dgm:presLayoutVars>
      </dgm:prSet>
      <dgm:spPr/>
    </dgm:pt>
    <dgm:pt modelId="{3ECB26A2-B8B8-4FE5-96ED-8DE5E779E2FB}" type="pres">
      <dgm:prSet presAssocID="{D82B21DC-F431-4FD9-82EC-0BAFBC7BDBEE}" presName="composite" presStyleCnt="0"/>
      <dgm:spPr/>
    </dgm:pt>
    <dgm:pt modelId="{DC33E677-601A-44AF-831F-613A7FDBD7A1}" type="pres">
      <dgm:prSet presAssocID="{D82B21DC-F431-4FD9-82EC-0BAFBC7BDBEE}" presName="FirstChild" presStyleLbl="revTx" presStyleIdx="0" presStyleCnt="4">
        <dgm:presLayoutVars>
          <dgm:chMax val="0"/>
          <dgm:chPref val="0"/>
          <dgm:bulletEnabled val="1"/>
        </dgm:presLayoutVars>
      </dgm:prSet>
      <dgm:spPr/>
    </dgm:pt>
    <dgm:pt modelId="{7E2DADB1-F4B5-44C4-8C99-0048AB0647D8}" type="pres">
      <dgm:prSet presAssocID="{D82B21DC-F431-4FD9-82EC-0BAFBC7BDBEE}" presName="Parent" presStyleLbl="alignNode1" presStyleIdx="0" presStyleCnt="2">
        <dgm:presLayoutVars>
          <dgm:chMax val="3"/>
          <dgm:chPref val="3"/>
          <dgm:bulletEnabled val="1"/>
        </dgm:presLayoutVars>
      </dgm:prSet>
      <dgm:spPr/>
    </dgm:pt>
    <dgm:pt modelId="{448C3F32-F45B-4D3F-B5A0-4D17492411FC}" type="pres">
      <dgm:prSet presAssocID="{D82B21DC-F431-4FD9-82EC-0BAFBC7BDBEE}" presName="Accent" presStyleLbl="parChTrans1D1" presStyleIdx="0" presStyleCnt="2"/>
      <dgm:spPr/>
    </dgm:pt>
    <dgm:pt modelId="{6ED587E4-67E7-4DBB-9B2E-A5641AEF84A7}" type="pres">
      <dgm:prSet presAssocID="{D82B21DC-F431-4FD9-82EC-0BAFBC7BDBEE}" presName="Child" presStyleLbl="revTx" presStyleIdx="1" presStyleCnt="4">
        <dgm:presLayoutVars>
          <dgm:chMax val="0"/>
          <dgm:chPref val="0"/>
          <dgm:bulletEnabled val="1"/>
        </dgm:presLayoutVars>
      </dgm:prSet>
      <dgm:spPr/>
    </dgm:pt>
    <dgm:pt modelId="{6C94740F-FD40-4559-AC83-47E0E9780095}" type="pres">
      <dgm:prSet presAssocID="{1A02F314-D637-4427-AD9F-6AC73A2EE621}" presName="sibTrans" presStyleCnt="0"/>
      <dgm:spPr/>
    </dgm:pt>
    <dgm:pt modelId="{6988C754-0229-4F36-B15D-42D1C1DB6A5C}" type="pres">
      <dgm:prSet presAssocID="{82D78620-977E-43DE-8C2C-BF5F37D67316}" presName="composite" presStyleCnt="0"/>
      <dgm:spPr/>
    </dgm:pt>
    <dgm:pt modelId="{B9B91E47-4172-4ED0-B950-9AC1A67776D2}" type="pres">
      <dgm:prSet presAssocID="{82D78620-977E-43DE-8C2C-BF5F37D67316}" presName="FirstChild" presStyleLbl="revTx" presStyleIdx="2" presStyleCnt="4">
        <dgm:presLayoutVars>
          <dgm:chMax val="0"/>
          <dgm:chPref val="0"/>
          <dgm:bulletEnabled val="1"/>
        </dgm:presLayoutVars>
      </dgm:prSet>
      <dgm:spPr/>
    </dgm:pt>
    <dgm:pt modelId="{101C463F-CEA7-40A6-A919-F937CF88C50F}" type="pres">
      <dgm:prSet presAssocID="{82D78620-977E-43DE-8C2C-BF5F37D67316}" presName="Parent" presStyleLbl="alignNode1" presStyleIdx="1" presStyleCnt="2">
        <dgm:presLayoutVars>
          <dgm:chMax val="3"/>
          <dgm:chPref val="3"/>
          <dgm:bulletEnabled val="1"/>
        </dgm:presLayoutVars>
      </dgm:prSet>
      <dgm:spPr/>
    </dgm:pt>
    <dgm:pt modelId="{FE3B679F-FD2A-4E75-8C56-17EDC3D8402F}" type="pres">
      <dgm:prSet presAssocID="{82D78620-977E-43DE-8C2C-BF5F37D67316}" presName="Accent" presStyleLbl="parChTrans1D1" presStyleIdx="1" presStyleCnt="2"/>
      <dgm:spPr/>
    </dgm:pt>
    <dgm:pt modelId="{D940531F-1B59-4985-A9FB-C94420163961}" type="pres">
      <dgm:prSet presAssocID="{82D78620-977E-43DE-8C2C-BF5F37D67316}" presName="Child" presStyleLbl="revTx" presStyleIdx="3" presStyleCnt="4">
        <dgm:presLayoutVars>
          <dgm:chMax val="0"/>
          <dgm:chPref val="0"/>
          <dgm:bulletEnabled val="1"/>
        </dgm:presLayoutVars>
      </dgm:prSet>
      <dgm:spPr/>
    </dgm:pt>
  </dgm:ptLst>
  <dgm:cxnLst>
    <dgm:cxn modelId="{A50B0309-1DCD-4F1F-8D32-CB128CBBD231}" srcId="{D82B21DC-F431-4FD9-82EC-0BAFBC7BDBEE}" destId="{51180915-F858-4ABE-9AEE-590F382C185B}" srcOrd="2" destOrd="0" parTransId="{19A2AD53-82B0-4CB2-8862-27EA63FC0967}" sibTransId="{AD517DF0-983F-4880-9876-BAAAFD6E047A}"/>
    <dgm:cxn modelId="{A9D2061B-F73E-43FA-ABEF-A456F4731A67}" srcId="{D82B21DC-F431-4FD9-82EC-0BAFBC7BDBEE}" destId="{2E105EB8-9757-47AB-832E-7BED17602E1D}" srcOrd="0" destOrd="0" parTransId="{53F4A0A5-C717-4A4B-965E-AD8F05DBE330}" sibTransId="{A20EB55D-9848-4242-8572-98F1DD9DDE08}"/>
    <dgm:cxn modelId="{913F0028-3DA2-4A79-B134-88310D1A65CD}" type="presOf" srcId="{D82B21DC-F431-4FD9-82EC-0BAFBC7BDBEE}" destId="{7E2DADB1-F4B5-44C4-8C99-0048AB0647D8}" srcOrd="0" destOrd="0" presId="urn:microsoft.com/office/officeart/2011/layout/TabList"/>
    <dgm:cxn modelId="{0D3A6231-EA70-4928-9D64-2DED16FFE825}" type="presOf" srcId="{C5FB1B01-91D5-4D05-ABCB-C306BC0AF198}" destId="{6ED587E4-67E7-4DBB-9B2E-A5641AEF84A7}" srcOrd="0" destOrd="0" presId="urn:microsoft.com/office/officeart/2011/layout/TabList"/>
    <dgm:cxn modelId="{CCEEEE5B-F4F7-4C9D-AA66-91197CCD47F0}" type="presOf" srcId="{2E105EB8-9757-47AB-832E-7BED17602E1D}" destId="{DC33E677-601A-44AF-831F-613A7FDBD7A1}" srcOrd="0" destOrd="0" presId="urn:microsoft.com/office/officeart/2011/layout/TabList"/>
    <dgm:cxn modelId="{12A6BA41-9D81-487E-9BAD-EEB9CE02C7C7}" srcId="{9D286AE0-F7C9-438C-934D-4B6A48016D1F}" destId="{82D78620-977E-43DE-8C2C-BF5F37D67316}" srcOrd="1" destOrd="0" parTransId="{35CE5EAA-549F-4178-BB76-3B611829E5A0}" sibTransId="{FC3A74DA-A635-418F-9C0F-0E99A543D0F1}"/>
    <dgm:cxn modelId="{6994AC4A-8A51-4AF0-A8B3-546475C4B83E}" type="presOf" srcId="{4439D86F-259F-45FF-B3C6-A71BB28172E2}" destId="{B9B91E47-4172-4ED0-B950-9AC1A67776D2}" srcOrd="0" destOrd="0" presId="urn:microsoft.com/office/officeart/2011/layout/TabList"/>
    <dgm:cxn modelId="{1BF5356C-C029-4561-8247-7E59E75B9002}" srcId="{D82B21DC-F431-4FD9-82EC-0BAFBC7BDBEE}" destId="{C5FB1B01-91D5-4D05-ABCB-C306BC0AF198}" srcOrd="1" destOrd="0" parTransId="{650D82FB-570E-4D93-8DFD-4BB82A22E744}" sibTransId="{9EA90B37-833D-4942-8308-BE0D57FA1094}"/>
    <dgm:cxn modelId="{F7481298-05AD-4FB5-86C4-FC87E9461F71}" type="presOf" srcId="{E823B8CF-0329-482B-8E94-6807F05F1A8C}" destId="{D940531F-1B59-4985-A9FB-C94420163961}" srcOrd="0" destOrd="0" presId="urn:microsoft.com/office/officeart/2011/layout/TabList"/>
    <dgm:cxn modelId="{A1A8BAA6-6626-4AD0-9D10-DB40CBC75EF7}" srcId="{82D78620-977E-43DE-8C2C-BF5F37D67316}" destId="{12B8B0C2-CCFD-4844-9475-5330E54CBE2B}" srcOrd="2" destOrd="0" parTransId="{8C9A9C11-6949-4C36-8D80-2A697B4D7986}" sibTransId="{F6719EB6-CC9D-4B93-8669-997B2EA25FB1}"/>
    <dgm:cxn modelId="{644F5BC1-FD97-4A49-9702-13B7D27144A3}" type="presOf" srcId="{82D78620-977E-43DE-8C2C-BF5F37D67316}" destId="{101C463F-CEA7-40A6-A919-F937CF88C50F}" srcOrd="0" destOrd="0" presId="urn:microsoft.com/office/officeart/2011/layout/TabList"/>
    <dgm:cxn modelId="{011FAFCA-A537-4CAE-B6D1-39ED4D0E068B}" srcId="{82D78620-977E-43DE-8C2C-BF5F37D67316}" destId="{4439D86F-259F-45FF-B3C6-A71BB28172E2}" srcOrd="0" destOrd="0" parTransId="{789317F9-B01B-4101-88F1-153B45D0232E}" sibTransId="{062C0749-8B9A-44A4-A0C6-A1539AD08149}"/>
    <dgm:cxn modelId="{8935B0D3-301A-475A-AE2A-134B781B486A}" type="presOf" srcId="{12B8B0C2-CCFD-4844-9475-5330E54CBE2B}" destId="{D940531F-1B59-4985-A9FB-C94420163961}" srcOrd="0" destOrd="1" presId="urn:microsoft.com/office/officeart/2011/layout/TabList"/>
    <dgm:cxn modelId="{141145D8-7572-4D1A-B65E-24F6C8F66BC4}" srcId="{9D286AE0-F7C9-438C-934D-4B6A48016D1F}" destId="{D82B21DC-F431-4FD9-82EC-0BAFBC7BDBEE}" srcOrd="0" destOrd="0" parTransId="{5D369D75-EB2B-46DE-9531-80B0B2861036}" sibTransId="{1A02F314-D637-4427-AD9F-6AC73A2EE621}"/>
    <dgm:cxn modelId="{A3426BE7-F594-4C0C-B6FF-DB84778C4969}" type="presOf" srcId="{9D286AE0-F7C9-438C-934D-4B6A48016D1F}" destId="{55899E27-4475-4EA9-8EB9-B36FBD09123A}" srcOrd="0" destOrd="0" presId="urn:microsoft.com/office/officeart/2011/layout/TabList"/>
    <dgm:cxn modelId="{0E4804F1-C486-443D-84A2-79C990633A50}" srcId="{82D78620-977E-43DE-8C2C-BF5F37D67316}" destId="{E823B8CF-0329-482B-8E94-6807F05F1A8C}" srcOrd="1" destOrd="0" parTransId="{B436721F-E5B0-40D4-B888-1D6A76B75187}" sibTransId="{4616160C-5E2A-4110-AFD8-546BA46DDD74}"/>
    <dgm:cxn modelId="{CDAE41F7-25D6-4147-8796-E00BB53D9B6E}" type="presOf" srcId="{51180915-F858-4ABE-9AEE-590F382C185B}" destId="{6ED587E4-67E7-4DBB-9B2E-A5641AEF84A7}" srcOrd="0" destOrd="1" presId="urn:microsoft.com/office/officeart/2011/layout/TabList"/>
    <dgm:cxn modelId="{D181BE0B-5C56-443C-A27E-167A4A41BB16}" type="presParOf" srcId="{55899E27-4475-4EA9-8EB9-B36FBD09123A}" destId="{3ECB26A2-B8B8-4FE5-96ED-8DE5E779E2FB}" srcOrd="0" destOrd="0" presId="urn:microsoft.com/office/officeart/2011/layout/TabList"/>
    <dgm:cxn modelId="{5A4EB5FA-6AB3-487D-B466-08DE5C921A24}" type="presParOf" srcId="{3ECB26A2-B8B8-4FE5-96ED-8DE5E779E2FB}" destId="{DC33E677-601A-44AF-831F-613A7FDBD7A1}" srcOrd="0" destOrd="0" presId="urn:microsoft.com/office/officeart/2011/layout/TabList"/>
    <dgm:cxn modelId="{DC042807-1498-4FD2-B4D3-33193097E440}" type="presParOf" srcId="{3ECB26A2-B8B8-4FE5-96ED-8DE5E779E2FB}" destId="{7E2DADB1-F4B5-44C4-8C99-0048AB0647D8}" srcOrd="1" destOrd="0" presId="urn:microsoft.com/office/officeart/2011/layout/TabList"/>
    <dgm:cxn modelId="{40D6554B-1380-4241-AB78-410711C05065}" type="presParOf" srcId="{3ECB26A2-B8B8-4FE5-96ED-8DE5E779E2FB}" destId="{448C3F32-F45B-4D3F-B5A0-4D17492411FC}" srcOrd="2" destOrd="0" presId="urn:microsoft.com/office/officeart/2011/layout/TabList"/>
    <dgm:cxn modelId="{7901AE06-7E77-4807-88C3-CA900B7258D1}" type="presParOf" srcId="{55899E27-4475-4EA9-8EB9-B36FBD09123A}" destId="{6ED587E4-67E7-4DBB-9B2E-A5641AEF84A7}" srcOrd="1" destOrd="0" presId="urn:microsoft.com/office/officeart/2011/layout/TabList"/>
    <dgm:cxn modelId="{C204FB8D-900A-4232-88DA-FAC03571661D}" type="presParOf" srcId="{55899E27-4475-4EA9-8EB9-B36FBD09123A}" destId="{6C94740F-FD40-4559-AC83-47E0E9780095}" srcOrd="2" destOrd="0" presId="urn:microsoft.com/office/officeart/2011/layout/TabList"/>
    <dgm:cxn modelId="{9CF38806-C042-4178-88AE-F3AA75A527CF}" type="presParOf" srcId="{55899E27-4475-4EA9-8EB9-B36FBD09123A}" destId="{6988C754-0229-4F36-B15D-42D1C1DB6A5C}" srcOrd="3" destOrd="0" presId="urn:microsoft.com/office/officeart/2011/layout/TabList"/>
    <dgm:cxn modelId="{500AF5F5-BCAD-4B85-94D5-FE058EC6DC14}" type="presParOf" srcId="{6988C754-0229-4F36-B15D-42D1C1DB6A5C}" destId="{B9B91E47-4172-4ED0-B950-9AC1A67776D2}" srcOrd="0" destOrd="0" presId="urn:microsoft.com/office/officeart/2011/layout/TabList"/>
    <dgm:cxn modelId="{9FB49859-2846-4F0F-B4D3-76C6109AC8D7}" type="presParOf" srcId="{6988C754-0229-4F36-B15D-42D1C1DB6A5C}" destId="{101C463F-CEA7-40A6-A919-F937CF88C50F}" srcOrd="1" destOrd="0" presId="urn:microsoft.com/office/officeart/2011/layout/TabList"/>
    <dgm:cxn modelId="{8A5AF523-B8B1-4964-BB11-F3EDEC205A34}" type="presParOf" srcId="{6988C754-0229-4F36-B15D-42D1C1DB6A5C}" destId="{FE3B679F-FD2A-4E75-8C56-17EDC3D8402F}" srcOrd="2" destOrd="0" presId="urn:microsoft.com/office/officeart/2011/layout/TabList"/>
    <dgm:cxn modelId="{667FD988-8E7E-41F4-A826-8C68CE05A796}" type="presParOf" srcId="{55899E27-4475-4EA9-8EB9-B36FBD09123A}" destId="{D940531F-1B59-4985-A9FB-C94420163961}" srcOrd="4"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0B893E-12D1-471E-9346-510D0A6DE7FE}"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1766E042-2E91-4D77-8340-0C52961DFB2D}">
      <dgm:prSet phldrT="[Text]"/>
      <dgm:spPr/>
      <dgm:t>
        <a:bodyPr/>
        <a:lstStyle/>
        <a:p>
          <a:r>
            <a:rPr lang="en-US" dirty="0"/>
            <a:t>Rural</a:t>
          </a:r>
        </a:p>
      </dgm:t>
    </dgm:pt>
    <dgm:pt modelId="{0C30CE82-F5BE-492D-BACF-E4A842F9F4FF}" type="parTrans" cxnId="{B12D0035-005E-43F7-8C5D-80863A8B1BD6}">
      <dgm:prSet/>
      <dgm:spPr/>
      <dgm:t>
        <a:bodyPr/>
        <a:lstStyle/>
        <a:p>
          <a:endParaRPr lang="en-US"/>
        </a:p>
      </dgm:t>
    </dgm:pt>
    <dgm:pt modelId="{F6CAC8C0-36E3-422F-A875-3D5AB67D1D8C}" type="sibTrans" cxnId="{B12D0035-005E-43F7-8C5D-80863A8B1BD6}">
      <dgm:prSet/>
      <dgm:spPr/>
      <dgm:t>
        <a:bodyPr/>
        <a:lstStyle/>
        <a:p>
          <a:endParaRPr lang="en-US"/>
        </a:p>
      </dgm:t>
    </dgm:pt>
    <dgm:pt modelId="{D4F9B836-BB6F-4FCB-B17E-6E15FD8D32C0}">
      <dgm:prSet phldrT="[Text]"/>
      <dgm:spPr/>
      <dgm:t>
        <a:bodyPr/>
        <a:lstStyle/>
        <a:p>
          <a:r>
            <a:rPr lang="en-US" dirty="0"/>
            <a:t>Small</a:t>
          </a:r>
        </a:p>
      </dgm:t>
    </dgm:pt>
    <dgm:pt modelId="{6C58D8DB-D167-4366-AAA3-9A5462227EEE}" type="parTrans" cxnId="{EC0390E1-8F5B-404F-A936-B609C1B34A93}">
      <dgm:prSet/>
      <dgm:spPr/>
      <dgm:t>
        <a:bodyPr/>
        <a:lstStyle/>
        <a:p>
          <a:endParaRPr lang="en-US"/>
        </a:p>
      </dgm:t>
    </dgm:pt>
    <dgm:pt modelId="{D3C2E704-4DE0-411F-A837-A91F41E49B5C}" type="sibTrans" cxnId="{EC0390E1-8F5B-404F-A936-B609C1B34A93}">
      <dgm:prSet/>
      <dgm:spPr/>
      <dgm:t>
        <a:bodyPr/>
        <a:lstStyle/>
        <a:p>
          <a:endParaRPr lang="en-US"/>
        </a:p>
      </dgm:t>
    </dgm:pt>
    <dgm:pt modelId="{A4C0ED9D-B433-48E7-9FB8-D625C70C7C72}">
      <dgm:prSet phldrT="[Text]"/>
      <dgm:spPr/>
      <dgm:t>
        <a:bodyPr/>
        <a:lstStyle/>
        <a:p>
          <a:r>
            <a:rPr lang="en-US" dirty="0"/>
            <a:t>SRSA</a:t>
          </a:r>
        </a:p>
      </dgm:t>
    </dgm:pt>
    <dgm:pt modelId="{CE3CD6F0-A560-4993-AEA4-0DC8FD643E72}" type="parTrans" cxnId="{3E18135D-56D4-4C00-BD15-A4939134F751}">
      <dgm:prSet/>
      <dgm:spPr/>
      <dgm:t>
        <a:bodyPr/>
        <a:lstStyle/>
        <a:p>
          <a:endParaRPr lang="en-US"/>
        </a:p>
      </dgm:t>
    </dgm:pt>
    <dgm:pt modelId="{8A61CCF3-9C8D-4FAC-9E74-80468422D7E0}" type="sibTrans" cxnId="{3E18135D-56D4-4C00-BD15-A4939134F751}">
      <dgm:prSet/>
      <dgm:spPr/>
      <dgm:t>
        <a:bodyPr/>
        <a:lstStyle/>
        <a:p>
          <a:endParaRPr lang="en-US"/>
        </a:p>
      </dgm:t>
    </dgm:pt>
    <dgm:pt modelId="{99B6A270-C7DA-44C5-8BE1-DABB815A6F2D}">
      <dgm:prSet phldrT="[Text]"/>
      <dgm:spPr/>
      <dgm:t>
        <a:bodyPr/>
        <a:lstStyle/>
        <a:p>
          <a:r>
            <a:rPr lang="en-US" dirty="0"/>
            <a:t>Low Income</a:t>
          </a:r>
        </a:p>
      </dgm:t>
    </dgm:pt>
    <dgm:pt modelId="{E06AEF5F-70FB-4AD3-A2CC-FCABFB080654}" type="parTrans" cxnId="{22615F66-F46C-43BE-86CE-3CA007E4CB99}">
      <dgm:prSet/>
      <dgm:spPr/>
      <dgm:t>
        <a:bodyPr/>
        <a:lstStyle/>
        <a:p>
          <a:endParaRPr lang="en-US"/>
        </a:p>
      </dgm:t>
    </dgm:pt>
    <dgm:pt modelId="{BC9D7510-2493-4EBB-AED3-E3AB0E659ACB}" type="sibTrans" cxnId="{22615F66-F46C-43BE-86CE-3CA007E4CB99}">
      <dgm:prSet/>
      <dgm:spPr/>
      <dgm:t>
        <a:bodyPr/>
        <a:lstStyle/>
        <a:p>
          <a:endParaRPr lang="en-US"/>
        </a:p>
      </dgm:t>
    </dgm:pt>
    <dgm:pt modelId="{56F4E059-0AF6-460E-8850-749096BB29FB}">
      <dgm:prSet phldrT="[Text]"/>
      <dgm:spPr/>
      <dgm:t>
        <a:bodyPr/>
        <a:lstStyle/>
        <a:p>
          <a:r>
            <a:rPr lang="en-US" dirty="0"/>
            <a:t>RLIS</a:t>
          </a:r>
        </a:p>
      </dgm:t>
    </dgm:pt>
    <dgm:pt modelId="{D743E38E-F005-4FAF-8A36-D6E70A7EB19F}" type="parTrans" cxnId="{67243B0A-057C-412F-A182-94220FB1CEBF}">
      <dgm:prSet/>
      <dgm:spPr/>
      <dgm:t>
        <a:bodyPr/>
        <a:lstStyle/>
        <a:p>
          <a:endParaRPr lang="en-US"/>
        </a:p>
      </dgm:t>
    </dgm:pt>
    <dgm:pt modelId="{A17610DA-7A0D-48C0-9E04-D0BF5976B327}" type="sibTrans" cxnId="{67243B0A-057C-412F-A182-94220FB1CEBF}">
      <dgm:prSet/>
      <dgm:spPr/>
      <dgm:t>
        <a:bodyPr/>
        <a:lstStyle/>
        <a:p>
          <a:endParaRPr lang="en-US"/>
        </a:p>
      </dgm:t>
    </dgm:pt>
    <dgm:pt modelId="{AD5C5DD6-7582-48D4-9DBC-F114A2D7B19F}" type="pres">
      <dgm:prSet presAssocID="{710B893E-12D1-471E-9346-510D0A6DE7FE}" presName="hierChild1" presStyleCnt="0">
        <dgm:presLayoutVars>
          <dgm:chPref val="1"/>
          <dgm:dir/>
          <dgm:animOne val="branch"/>
          <dgm:animLvl val="lvl"/>
          <dgm:resizeHandles/>
        </dgm:presLayoutVars>
      </dgm:prSet>
      <dgm:spPr/>
    </dgm:pt>
    <dgm:pt modelId="{1901E70F-CB48-42DA-9FE8-977E58E63AF6}" type="pres">
      <dgm:prSet presAssocID="{1766E042-2E91-4D77-8340-0C52961DFB2D}" presName="hierRoot1" presStyleCnt="0"/>
      <dgm:spPr/>
    </dgm:pt>
    <dgm:pt modelId="{CA781DF4-1232-4B48-9982-A5D7ABE6C38B}" type="pres">
      <dgm:prSet presAssocID="{1766E042-2E91-4D77-8340-0C52961DFB2D}" presName="composite" presStyleCnt="0"/>
      <dgm:spPr/>
    </dgm:pt>
    <dgm:pt modelId="{61DDBA9E-CDEA-4BDB-AB3D-653326560A6A}" type="pres">
      <dgm:prSet presAssocID="{1766E042-2E91-4D77-8340-0C52961DFB2D}" presName="background" presStyleLbl="node0" presStyleIdx="0" presStyleCnt="1"/>
      <dgm:spPr/>
    </dgm:pt>
    <dgm:pt modelId="{4F834A08-8C17-4959-8B19-79FE5B478793}" type="pres">
      <dgm:prSet presAssocID="{1766E042-2E91-4D77-8340-0C52961DFB2D}" presName="text" presStyleLbl="fgAcc0" presStyleIdx="0" presStyleCnt="1">
        <dgm:presLayoutVars>
          <dgm:chPref val="3"/>
        </dgm:presLayoutVars>
      </dgm:prSet>
      <dgm:spPr/>
    </dgm:pt>
    <dgm:pt modelId="{E8A2B641-85CF-485F-8EB6-66C0993C4939}" type="pres">
      <dgm:prSet presAssocID="{1766E042-2E91-4D77-8340-0C52961DFB2D}" presName="hierChild2" presStyleCnt="0"/>
      <dgm:spPr/>
    </dgm:pt>
    <dgm:pt modelId="{4062A9D8-97C8-4A5B-BFAD-B6BD803A458D}" type="pres">
      <dgm:prSet presAssocID="{6C58D8DB-D167-4366-AAA3-9A5462227EEE}" presName="Name10" presStyleLbl="parChTrans1D2" presStyleIdx="0" presStyleCnt="2"/>
      <dgm:spPr/>
    </dgm:pt>
    <dgm:pt modelId="{2B1AB923-BB3C-4CE4-A7B8-6085F42EE489}" type="pres">
      <dgm:prSet presAssocID="{D4F9B836-BB6F-4FCB-B17E-6E15FD8D32C0}" presName="hierRoot2" presStyleCnt="0"/>
      <dgm:spPr/>
    </dgm:pt>
    <dgm:pt modelId="{0154E81E-6876-40E1-B4DF-E727207A869D}" type="pres">
      <dgm:prSet presAssocID="{D4F9B836-BB6F-4FCB-B17E-6E15FD8D32C0}" presName="composite2" presStyleCnt="0"/>
      <dgm:spPr/>
    </dgm:pt>
    <dgm:pt modelId="{8ADC135E-0C43-4639-887D-6B53F457F0D6}" type="pres">
      <dgm:prSet presAssocID="{D4F9B836-BB6F-4FCB-B17E-6E15FD8D32C0}" presName="background2" presStyleLbl="node2" presStyleIdx="0" presStyleCnt="2"/>
      <dgm:spPr/>
    </dgm:pt>
    <dgm:pt modelId="{A4C4E41D-E5FD-4F82-B840-F28B4B65F82E}" type="pres">
      <dgm:prSet presAssocID="{D4F9B836-BB6F-4FCB-B17E-6E15FD8D32C0}" presName="text2" presStyleLbl="fgAcc2" presStyleIdx="0" presStyleCnt="2">
        <dgm:presLayoutVars>
          <dgm:chPref val="3"/>
        </dgm:presLayoutVars>
      </dgm:prSet>
      <dgm:spPr/>
    </dgm:pt>
    <dgm:pt modelId="{48635959-9BBE-4853-99D3-D6B343A60D2A}" type="pres">
      <dgm:prSet presAssocID="{D4F9B836-BB6F-4FCB-B17E-6E15FD8D32C0}" presName="hierChild3" presStyleCnt="0"/>
      <dgm:spPr/>
    </dgm:pt>
    <dgm:pt modelId="{C63F5B79-D09C-4430-A629-101B84B08A58}" type="pres">
      <dgm:prSet presAssocID="{CE3CD6F0-A560-4993-AEA4-0DC8FD643E72}" presName="Name17" presStyleLbl="parChTrans1D3" presStyleIdx="0" presStyleCnt="2"/>
      <dgm:spPr/>
    </dgm:pt>
    <dgm:pt modelId="{98B847FA-14A6-47B5-96A4-D69670A40CB7}" type="pres">
      <dgm:prSet presAssocID="{A4C0ED9D-B433-48E7-9FB8-D625C70C7C72}" presName="hierRoot3" presStyleCnt="0"/>
      <dgm:spPr/>
    </dgm:pt>
    <dgm:pt modelId="{09B8BEA5-6935-4BED-8344-3954362D43D4}" type="pres">
      <dgm:prSet presAssocID="{A4C0ED9D-B433-48E7-9FB8-D625C70C7C72}" presName="composite3" presStyleCnt="0"/>
      <dgm:spPr/>
    </dgm:pt>
    <dgm:pt modelId="{5F37D13A-C635-4C71-A54A-6FF97A4C658A}" type="pres">
      <dgm:prSet presAssocID="{A4C0ED9D-B433-48E7-9FB8-D625C70C7C72}" presName="background3" presStyleLbl="node3" presStyleIdx="0" presStyleCnt="2"/>
      <dgm:spPr/>
    </dgm:pt>
    <dgm:pt modelId="{3D75D6A4-F6C6-4BB8-B765-E2E929B60012}" type="pres">
      <dgm:prSet presAssocID="{A4C0ED9D-B433-48E7-9FB8-D625C70C7C72}" presName="text3" presStyleLbl="fgAcc3" presStyleIdx="0" presStyleCnt="2">
        <dgm:presLayoutVars>
          <dgm:chPref val="3"/>
        </dgm:presLayoutVars>
      </dgm:prSet>
      <dgm:spPr/>
    </dgm:pt>
    <dgm:pt modelId="{DA80E4E6-ECF1-4062-A7EF-00EA99D2C38A}" type="pres">
      <dgm:prSet presAssocID="{A4C0ED9D-B433-48E7-9FB8-D625C70C7C72}" presName="hierChild4" presStyleCnt="0"/>
      <dgm:spPr/>
    </dgm:pt>
    <dgm:pt modelId="{BFB23A6E-2C9E-4D91-AAF8-E230BE1C8317}" type="pres">
      <dgm:prSet presAssocID="{E06AEF5F-70FB-4AD3-A2CC-FCABFB080654}" presName="Name10" presStyleLbl="parChTrans1D2" presStyleIdx="1" presStyleCnt="2"/>
      <dgm:spPr/>
    </dgm:pt>
    <dgm:pt modelId="{D0394509-4CDE-4E69-8B7D-0E8BD1AF679D}" type="pres">
      <dgm:prSet presAssocID="{99B6A270-C7DA-44C5-8BE1-DABB815A6F2D}" presName="hierRoot2" presStyleCnt="0"/>
      <dgm:spPr/>
    </dgm:pt>
    <dgm:pt modelId="{8502769A-6035-4089-B58E-ECC0511FA527}" type="pres">
      <dgm:prSet presAssocID="{99B6A270-C7DA-44C5-8BE1-DABB815A6F2D}" presName="composite2" presStyleCnt="0"/>
      <dgm:spPr/>
    </dgm:pt>
    <dgm:pt modelId="{28802295-DA37-40A6-8B76-B2536FF4B724}" type="pres">
      <dgm:prSet presAssocID="{99B6A270-C7DA-44C5-8BE1-DABB815A6F2D}" presName="background2" presStyleLbl="node2" presStyleIdx="1" presStyleCnt="2"/>
      <dgm:spPr/>
    </dgm:pt>
    <dgm:pt modelId="{522F58BC-2C41-4820-90A1-B05473AA9692}" type="pres">
      <dgm:prSet presAssocID="{99B6A270-C7DA-44C5-8BE1-DABB815A6F2D}" presName="text2" presStyleLbl="fgAcc2" presStyleIdx="1" presStyleCnt="2">
        <dgm:presLayoutVars>
          <dgm:chPref val="3"/>
        </dgm:presLayoutVars>
      </dgm:prSet>
      <dgm:spPr/>
    </dgm:pt>
    <dgm:pt modelId="{8FD61C12-0AB1-4E70-946D-BE1B36A97DF5}" type="pres">
      <dgm:prSet presAssocID="{99B6A270-C7DA-44C5-8BE1-DABB815A6F2D}" presName="hierChild3" presStyleCnt="0"/>
      <dgm:spPr/>
    </dgm:pt>
    <dgm:pt modelId="{664BC829-B6C9-4E36-A42A-A9E4DC2C8778}" type="pres">
      <dgm:prSet presAssocID="{D743E38E-F005-4FAF-8A36-D6E70A7EB19F}" presName="Name17" presStyleLbl="parChTrans1D3" presStyleIdx="1" presStyleCnt="2"/>
      <dgm:spPr/>
    </dgm:pt>
    <dgm:pt modelId="{58224CDC-7548-4191-AD1B-D028CDB48310}" type="pres">
      <dgm:prSet presAssocID="{56F4E059-0AF6-460E-8850-749096BB29FB}" presName="hierRoot3" presStyleCnt="0"/>
      <dgm:spPr/>
    </dgm:pt>
    <dgm:pt modelId="{ECC14D7D-92D5-46A0-8DCD-00F6C36BC3E9}" type="pres">
      <dgm:prSet presAssocID="{56F4E059-0AF6-460E-8850-749096BB29FB}" presName="composite3" presStyleCnt="0"/>
      <dgm:spPr/>
    </dgm:pt>
    <dgm:pt modelId="{A3097E5F-FDCE-4093-A648-A8019A06E5D4}" type="pres">
      <dgm:prSet presAssocID="{56F4E059-0AF6-460E-8850-749096BB29FB}" presName="background3" presStyleLbl="node3" presStyleIdx="1" presStyleCnt="2"/>
      <dgm:spPr/>
    </dgm:pt>
    <dgm:pt modelId="{C85A7578-C788-4B85-A1DB-4CF37B6A92DB}" type="pres">
      <dgm:prSet presAssocID="{56F4E059-0AF6-460E-8850-749096BB29FB}" presName="text3" presStyleLbl="fgAcc3" presStyleIdx="1" presStyleCnt="2">
        <dgm:presLayoutVars>
          <dgm:chPref val="3"/>
        </dgm:presLayoutVars>
      </dgm:prSet>
      <dgm:spPr/>
    </dgm:pt>
    <dgm:pt modelId="{29A1BD7A-02BB-4702-B23B-C7E47ADCD722}" type="pres">
      <dgm:prSet presAssocID="{56F4E059-0AF6-460E-8850-749096BB29FB}" presName="hierChild4" presStyleCnt="0"/>
      <dgm:spPr/>
    </dgm:pt>
  </dgm:ptLst>
  <dgm:cxnLst>
    <dgm:cxn modelId="{67243B0A-057C-412F-A182-94220FB1CEBF}" srcId="{99B6A270-C7DA-44C5-8BE1-DABB815A6F2D}" destId="{56F4E059-0AF6-460E-8850-749096BB29FB}" srcOrd="0" destOrd="0" parTransId="{D743E38E-F005-4FAF-8A36-D6E70A7EB19F}" sibTransId="{A17610DA-7A0D-48C0-9E04-D0BF5976B327}"/>
    <dgm:cxn modelId="{9048951B-1DEA-4C2B-803B-5A4FEA06F1C0}" type="presOf" srcId="{99B6A270-C7DA-44C5-8BE1-DABB815A6F2D}" destId="{522F58BC-2C41-4820-90A1-B05473AA9692}" srcOrd="0" destOrd="0" presId="urn:microsoft.com/office/officeart/2005/8/layout/hierarchy1"/>
    <dgm:cxn modelId="{18F6CE2F-1392-45F6-8FCC-059088F7BCC6}" type="presOf" srcId="{D4F9B836-BB6F-4FCB-B17E-6E15FD8D32C0}" destId="{A4C4E41D-E5FD-4F82-B840-F28B4B65F82E}" srcOrd="0" destOrd="0" presId="urn:microsoft.com/office/officeart/2005/8/layout/hierarchy1"/>
    <dgm:cxn modelId="{B12D0035-005E-43F7-8C5D-80863A8B1BD6}" srcId="{710B893E-12D1-471E-9346-510D0A6DE7FE}" destId="{1766E042-2E91-4D77-8340-0C52961DFB2D}" srcOrd="0" destOrd="0" parTransId="{0C30CE82-F5BE-492D-BACF-E4A842F9F4FF}" sibTransId="{F6CAC8C0-36E3-422F-A875-3D5AB67D1D8C}"/>
    <dgm:cxn modelId="{E5BEAB3B-53CD-4BED-B6E4-3F7782337DCB}" type="presOf" srcId="{CE3CD6F0-A560-4993-AEA4-0DC8FD643E72}" destId="{C63F5B79-D09C-4430-A629-101B84B08A58}" srcOrd="0" destOrd="0" presId="urn:microsoft.com/office/officeart/2005/8/layout/hierarchy1"/>
    <dgm:cxn modelId="{7EEE5F3E-B9E1-46C6-8E26-9C3F82586469}" type="presOf" srcId="{710B893E-12D1-471E-9346-510D0A6DE7FE}" destId="{AD5C5DD6-7582-48D4-9DBC-F114A2D7B19F}" srcOrd="0" destOrd="0" presId="urn:microsoft.com/office/officeart/2005/8/layout/hierarchy1"/>
    <dgm:cxn modelId="{D8E2F540-07B6-4C71-BFAC-22C45D891F9B}" type="presOf" srcId="{56F4E059-0AF6-460E-8850-749096BB29FB}" destId="{C85A7578-C788-4B85-A1DB-4CF37B6A92DB}" srcOrd="0" destOrd="0" presId="urn:microsoft.com/office/officeart/2005/8/layout/hierarchy1"/>
    <dgm:cxn modelId="{3E18135D-56D4-4C00-BD15-A4939134F751}" srcId="{D4F9B836-BB6F-4FCB-B17E-6E15FD8D32C0}" destId="{A4C0ED9D-B433-48E7-9FB8-D625C70C7C72}" srcOrd="0" destOrd="0" parTransId="{CE3CD6F0-A560-4993-AEA4-0DC8FD643E72}" sibTransId="{8A61CCF3-9C8D-4FAC-9E74-80468422D7E0}"/>
    <dgm:cxn modelId="{22615F66-F46C-43BE-86CE-3CA007E4CB99}" srcId="{1766E042-2E91-4D77-8340-0C52961DFB2D}" destId="{99B6A270-C7DA-44C5-8BE1-DABB815A6F2D}" srcOrd="1" destOrd="0" parTransId="{E06AEF5F-70FB-4AD3-A2CC-FCABFB080654}" sibTransId="{BC9D7510-2493-4EBB-AED3-E3AB0E659ACB}"/>
    <dgm:cxn modelId="{DECE8395-D05C-471E-AE69-CD59A58FF7EE}" type="presOf" srcId="{E06AEF5F-70FB-4AD3-A2CC-FCABFB080654}" destId="{BFB23A6E-2C9E-4D91-AAF8-E230BE1C8317}" srcOrd="0" destOrd="0" presId="urn:microsoft.com/office/officeart/2005/8/layout/hierarchy1"/>
    <dgm:cxn modelId="{CF1B999A-F683-4329-A93C-CCBD2131C211}" type="presOf" srcId="{1766E042-2E91-4D77-8340-0C52961DFB2D}" destId="{4F834A08-8C17-4959-8B19-79FE5B478793}" srcOrd="0" destOrd="0" presId="urn:microsoft.com/office/officeart/2005/8/layout/hierarchy1"/>
    <dgm:cxn modelId="{A3449EA8-ADFA-4417-8713-8E248C5631F2}" type="presOf" srcId="{6C58D8DB-D167-4366-AAA3-9A5462227EEE}" destId="{4062A9D8-97C8-4A5B-BFAD-B6BD803A458D}" srcOrd="0" destOrd="0" presId="urn:microsoft.com/office/officeart/2005/8/layout/hierarchy1"/>
    <dgm:cxn modelId="{723276C8-9006-4D23-BF00-54049611E0E7}" type="presOf" srcId="{D743E38E-F005-4FAF-8A36-D6E70A7EB19F}" destId="{664BC829-B6C9-4E36-A42A-A9E4DC2C8778}" srcOrd="0" destOrd="0" presId="urn:microsoft.com/office/officeart/2005/8/layout/hierarchy1"/>
    <dgm:cxn modelId="{EC0390E1-8F5B-404F-A936-B609C1B34A93}" srcId="{1766E042-2E91-4D77-8340-0C52961DFB2D}" destId="{D4F9B836-BB6F-4FCB-B17E-6E15FD8D32C0}" srcOrd="0" destOrd="0" parTransId="{6C58D8DB-D167-4366-AAA3-9A5462227EEE}" sibTransId="{D3C2E704-4DE0-411F-A837-A91F41E49B5C}"/>
    <dgm:cxn modelId="{8682E1EF-4380-44BA-B73D-8C1033BB4AF7}" type="presOf" srcId="{A4C0ED9D-B433-48E7-9FB8-D625C70C7C72}" destId="{3D75D6A4-F6C6-4BB8-B765-E2E929B60012}" srcOrd="0" destOrd="0" presId="urn:microsoft.com/office/officeart/2005/8/layout/hierarchy1"/>
    <dgm:cxn modelId="{F7D07F27-C4EE-4C54-A8BC-3BC2390586C1}" type="presParOf" srcId="{AD5C5DD6-7582-48D4-9DBC-F114A2D7B19F}" destId="{1901E70F-CB48-42DA-9FE8-977E58E63AF6}" srcOrd="0" destOrd="0" presId="urn:microsoft.com/office/officeart/2005/8/layout/hierarchy1"/>
    <dgm:cxn modelId="{F39670AC-418C-4483-827E-A7EE144A1E46}" type="presParOf" srcId="{1901E70F-CB48-42DA-9FE8-977E58E63AF6}" destId="{CA781DF4-1232-4B48-9982-A5D7ABE6C38B}" srcOrd="0" destOrd="0" presId="urn:microsoft.com/office/officeart/2005/8/layout/hierarchy1"/>
    <dgm:cxn modelId="{FD56D84F-4E44-4D2E-8B12-1E72422BEFB7}" type="presParOf" srcId="{CA781DF4-1232-4B48-9982-A5D7ABE6C38B}" destId="{61DDBA9E-CDEA-4BDB-AB3D-653326560A6A}" srcOrd="0" destOrd="0" presId="urn:microsoft.com/office/officeart/2005/8/layout/hierarchy1"/>
    <dgm:cxn modelId="{0788C660-5F1B-4ACC-98BF-734949202D96}" type="presParOf" srcId="{CA781DF4-1232-4B48-9982-A5D7ABE6C38B}" destId="{4F834A08-8C17-4959-8B19-79FE5B478793}" srcOrd="1" destOrd="0" presId="urn:microsoft.com/office/officeart/2005/8/layout/hierarchy1"/>
    <dgm:cxn modelId="{2E61B831-2888-4C53-920B-F6E5C0568B5E}" type="presParOf" srcId="{1901E70F-CB48-42DA-9FE8-977E58E63AF6}" destId="{E8A2B641-85CF-485F-8EB6-66C0993C4939}" srcOrd="1" destOrd="0" presId="urn:microsoft.com/office/officeart/2005/8/layout/hierarchy1"/>
    <dgm:cxn modelId="{D6D01596-A8AA-437B-AFEB-3FCA3266A58F}" type="presParOf" srcId="{E8A2B641-85CF-485F-8EB6-66C0993C4939}" destId="{4062A9D8-97C8-4A5B-BFAD-B6BD803A458D}" srcOrd="0" destOrd="0" presId="urn:microsoft.com/office/officeart/2005/8/layout/hierarchy1"/>
    <dgm:cxn modelId="{051FD786-5BF4-4CC4-8C81-A6A21B21CDA7}" type="presParOf" srcId="{E8A2B641-85CF-485F-8EB6-66C0993C4939}" destId="{2B1AB923-BB3C-4CE4-A7B8-6085F42EE489}" srcOrd="1" destOrd="0" presId="urn:microsoft.com/office/officeart/2005/8/layout/hierarchy1"/>
    <dgm:cxn modelId="{7AF40E96-F18C-46D2-BB9E-11E633DCAE8B}" type="presParOf" srcId="{2B1AB923-BB3C-4CE4-A7B8-6085F42EE489}" destId="{0154E81E-6876-40E1-B4DF-E727207A869D}" srcOrd="0" destOrd="0" presId="urn:microsoft.com/office/officeart/2005/8/layout/hierarchy1"/>
    <dgm:cxn modelId="{444D624C-2584-4D62-90A9-45F464BA83EA}" type="presParOf" srcId="{0154E81E-6876-40E1-B4DF-E727207A869D}" destId="{8ADC135E-0C43-4639-887D-6B53F457F0D6}" srcOrd="0" destOrd="0" presId="urn:microsoft.com/office/officeart/2005/8/layout/hierarchy1"/>
    <dgm:cxn modelId="{9781E27A-3276-4643-A5AB-B6903553404F}" type="presParOf" srcId="{0154E81E-6876-40E1-B4DF-E727207A869D}" destId="{A4C4E41D-E5FD-4F82-B840-F28B4B65F82E}" srcOrd="1" destOrd="0" presId="urn:microsoft.com/office/officeart/2005/8/layout/hierarchy1"/>
    <dgm:cxn modelId="{FD67C686-2BBB-4C1C-8EDE-DDB62B9A326F}" type="presParOf" srcId="{2B1AB923-BB3C-4CE4-A7B8-6085F42EE489}" destId="{48635959-9BBE-4853-99D3-D6B343A60D2A}" srcOrd="1" destOrd="0" presId="urn:microsoft.com/office/officeart/2005/8/layout/hierarchy1"/>
    <dgm:cxn modelId="{D3218AE7-2DF6-43F2-B055-C96FC534ED9D}" type="presParOf" srcId="{48635959-9BBE-4853-99D3-D6B343A60D2A}" destId="{C63F5B79-D09C-4430-A629-101B84B08A58}" srcOrd="0" destOrd="0" presId="urn:microsoft.com/office/officeart/2005/8/layout/hierarchy1"/>
    <dgm:cxn modelId="{5FAEF896-FD8C-4B3D-972D-CE1ED4DD3FC0}" type="presParOf" srcId="{48635959-9BBE-4853-99D3-D6B343A60D2A}" destId="{98B847FA-14A6-47B5-96A4-D69670A40CB7}" srcOrd="1" destOrd="0" presId="urn:microsoft.com/office/officeart/2005/8/layout/hierarchy1"/>
    <dgm:cxn modelId="{75120621-51C3-4E0E-944F-C10C21026A74}" type="presParOf" srcId="{98B847FA-14A6-47B5-96A4-D69670A40CB7}" destId="{09B8BEA5-6935-4BED-8344-3954362D43D4}" srcOrd="0" destOrd="0" presId="urn:microsoft.com/office/officeart/2005/8/layout/hierarchy1"/>
    <dgm:cxn modelId="{844EF4A1-2E47-4182-9D30-595DBC8D620D}" type="presParOf" srcId="{09B8BEA5-6935-4BED-8344-3954362D43D4}" destId="{5F37D13A-C635-4C71-A54A-6FF97A4C658A}" srcOrd="0" destOrd="0" presId="urn:microsoft.com/office/officeart/2005/8/layout/hierarchy1"/>
    <dgm:cxn modelId="{4860A441-3D7F-4A6B-BCBC-FEAC971C0D2E}" type="presParOf" srcId="{09B8BEA5-6935-4BED-8344-3954362D43D4}" destId="{3D75D6A4-F6C6-4BB8-B765-E2E929B60012}" srcOrd="1" destOrd="0" presId="urn:microsoft.com/office/officeart/2005/8/layout/hierarchy1"/>
    <dgm:cxn modelId="{A3A1EBDF-1683-47C3-91F5-1F281EEFBC5D}" type="presParOf" srcId="{98B847FA-14A6-47B5-96A4-D69670A40CB7}" destId="{DA80E4E6-ECF1-4062-A7EF-00EA99D2C38A}" srcOrd="1" destOrd="0" presId="urn:microsoft.com/office/officeart/2005/8/layout/hierarchy1"/>
    <dgm:cxn modelId="{B85CA713-3BD1-48C3-B631-8BAD859A590D}" type="presParOf" srcId="{E8A2B641-85CF-485F-8EB6-66C0993C4939}" destId="{BFB23A6E-2C9E-4D91-AAF8-E230BE1C8317}" srcOrd="2" destOrd="0" presId="urn:microsoft.com/office/officeart/2005/8/layout/hierarchy1"/>
    <dgm:cxn modelId="{50384D95-3344-4F15-977A-C38F0A21016C}" type="presParOf" srcId="{E8A2B641-85CF-485F-8EB6-66C0993C4939}" destId="{D0394509-4CDE-4E69-8B7D-0E8BD1AF679D}" srcOrd="3" destOrd="0" presId="urn:microsoft.com/office/officeart/2005/8/layout/hierarchy1"/>
    <dgm:cxn modelId="{5FA16851-6650-4143-A8E9-2A62D8ED6A70}" type="presParOf" srcId="{D0394509-4CDE-4E69-8B7D-0E8BD1AF679D}" destId="{8502769A-6035-4089-B58E-ECC0511FA527}" srcOrd="0" destOrd="0" presId="urn:microsoft.com/office/officeart/2005/8/layout/hierarchy1"/>
    <dgm:cxn modelId="{05FCE6EE-59BF-4BE5-93FB-BBEAF0CBDCEC}" type="presParOf" srcId="{8502769A-6035-4089-B58E-ECC0511FA527}" destId="{28802295-DA37-40A6-8B76-B2536FF4B724}" srcOrd="0" destOrd="0" presId="urn:microsoft.com/office/officeart/2005/8/layout/hierarchy1"/>
    <dgm:cxn modelId="{FA2E9EDF-99D6-4AE5-9DDF-94DD05574961}" type="presParOf" srcId="{8502769A-6035-4089-B58E-ECC0511FA527}" destId="{522F58BC-2C41-4820-90A1-B05473AA9692}" srcOrd="1" destOrd="0" presId="urn:microsoft.com/office/officeart/2005/8/layout/hierarchy1"/>
    <dgm:cxn modelId="{7CF8DAB3-E65C-4074-BEE8-7ED4BB246E38}" type="presParOf" srcId="{D0394509-4CDE-4E69-8B7D-0E8BD1AF679D}" destId="{8FD61C12-0AB1-4E70-946D-BE1B36A97DF5}" srcOrd="1" destOrd="0" presId="urn:microsoft.com/office/officeart/2005/8/layout/hierarchy1"/>
    <dgm:cxn modelId="{07F0CE71-55D1-407E-AD69-DE8B44CD9762}" type="presParOf" srcId="{8FD61C12-0AB1-4E70-946D-BE1B36A97DF5}" destId="{664BC829-B6C9-4E36-A42A-A9E4DC2C8778}" srcOrd="0" destOrd="0" presId="urn:microsoft.com/office/officeart/2005/8/layout/hierarchy1"/>
    <dgm:cxn modelId="{0666CB83-EB1D-4D22-A4A8-F3941E4D3BAC}" type="presParOf" srcId="{8FD61C12-0AB1-4E70-946D-BE1B36A97DF5}" destId="{58224CDC-7548-4191-AD1B-D028CDB48310}" srcOrd="1" destOrd="0" presId="urn:microsoft.com/office/officeart/2005/8/layout/hierarchy1"/>
    <dgm:cxn modelId="{31B9AF6F-E52E-4C9F-B213-36F65EABE2C5}" type="presParOf" srcId="{58224CDC-7548-4191-AD1B-D028CDB48310}" destId="{ECC14D7D-92D5-46A0-8DCD-00F6C36BC3E9}" srcOrd="0" destOrd="0" presId="urn:microsoft.com/office/officeart/2005/8/layout/hierarchy1"/>
    <dgm:cxn modelId="{71ACEC5E-09CA-4B34-843C-CF9826CDA7C7}" type="presParOf" srcId="{ECC14D7D-92D5-46A0-8DCD-00F6C36BC3E9}" destId="{A3097E5F-FDCE-4093-A648-A8019A06E5D4}" srcOrd="0" destOrd="0" presId="urn:microsoft.com/office/officeart/2005/8/layout/hierarchy1"/>
    <dgm:cxn modelId="{2F179B7D-99BA-4BAF-802F-102EAAA7B4AE}" type="presParOf" srcId="{ECC14D7D-92D5-46A0-8DCD-00F6C36BC3E9}" destId="{C85A7578-C788-4B85-A1DB-4CF37B6A92DB}" srcOrd="1" destOrd="0" presId="urn:microsoft.com/office/officeart/2005/8/layout/hierarchy1"/>
    <dgm:cxn modelId="{0EC39E31-7245-4089-B905-CFFDD796E384}" type="presParOf" srcId="{58224CDC-7548-4191-AD1B-D028CDB48310}" destId="{29A1BD7A-02BB-4702-B23B-C7E47ADCD72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B679F-FD2A-4E75-8C56-17EDC3D8402F}">
      <dsp:nvSpPr>
        <dsp:cNvPr id="0" name=""/>
        <dsp:cNvSpPr/>
      </dsp:nvSpPr>
      <dsp:spPr>
        <a:xfrm>
          <a:off x="0" y="2749846"/>
          <a:ext cx="107838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8C3F32-F45B-4D3F-B5A0-4D17492411FC}">
      <dsp:nvSpPr>
        <dsp:cNvPr id="0" name=""/>
        <dsp:cNvSpPr/>
      </dsp:nvSpPr>
      <dsp:spPr>
        <a:xfrm>
          <a:off x="0" y="679743"/>
          <a:ext cx="107838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33E677-601A-44AF-831F-613A7FDBD7A1}">
      <dsp:nvSpPr>
        <dsp:cNvPr id="0" name=""/>
        <dsp:cNvSpPr/>
      </dsp:nvSpPr>
      <dsp:spPr>
        <a:xfrm>
          <a:off x="2803810" y="1088"/>
          <a:ext cx="7980077" cy="678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1600200">
            <a:lnSpc>
              <a:spcPct val="90000"/>
            </a:lnSpc>
            <a:spcBef>
              <a:spcPct val="0"/>
            </a:spcBef>
            <a:spcAft>
              <a:spcPct val="35000"/>
            </a:spcAft>
            <a:buNone/>
          </a:pPr>
          <a:r>
            <a:rPr lang="en-US" sz="3600" kern="1200" dirty="0"/>
            <a:t>Small, Rural School Achievement Program</a:t>
          </a:r>
        </a:p>
      </dsp:txBody>
      <dsp:txXfrm>
        <a:off x="2803810" y="1088"/>
        <a:ext cx="7980077" cy="678655"/>
      </dsp:txXfrm>
    </dsp:sp>
    <dsp:sp modelId="{7E2DADB1-F4B5-44C4-8C99-0048AB0647D8}">
      <dsp:nvSpPr>
        <dsp:cNvPr id="0" name=""/>
        <dsp:cNvSpPr/>
      </dsp:nvSpPr>
      <dsp:spPr>
        <a:xfrm>
          <a:off x="0" y="1088"/>
          <a:ext cx="2803810" cy="67865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SRSA</a:t>
          </a:r>
        </a:p>
      </dsp:txBody>
      <dsp:txXfrm>
        <a:off x="33135" y="34223"/>
        <a:ext cx="2737540" cy="645520"/>
      </dsp:txXfrm>
    </dsp:sp>
    <dsp:sp modelId="{6ED587E4-67E7-4DBB-9B2E-A5641AEF84A7}">
      <dsp:nvSpPr>
        <dsp:cNvPr id="0" name=""/>
        <dsp:cNvSpPr/>
      </dsp:nvSpPr>
      <dsp:spPr>
        <a:xfrm>
          <a:off x="0" y="679743"/>
          <a:ext cx="10783888" cy="135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Small</a:t>
          </a:r>
        </a:p>
        <a:p>
          <a:pPr marL="285750" lvl="1" indent="-285750" algn="l" defTabSz="1244600">
            <a:lnSpc>
              <a:spcPct val="90000"/>
            </a:lnSpc>
            <a:spcBef>
              <a:spcPct val="0"/>
            </a:spcBef>
            <a:spcAft>
              <a:spcPct val="15000"/>
            </a:spcAft>
            <a:buChar char="•"/>
          </a:pPr>
          <a:r>
            <a:rPr lang="en-US" sz="2800" kern="1200" dirty="0"/>
            <a:t>Rural</a:t>
          </a:r>
        </a:p>
      </dsp:txBody>
      <dsp:txXfrm>
        <a:off x="0" y="679743"/>
        <a:ext cx="10783888" cy="1357514"/>
      </dsp:txXfrm>
    </dsp:sp>
    <dsp:sp modelId="{B9B91E47-4172-4ED0-B950-9AC1A67776D2}">
      <dsp:nvSpPr>
        <dsp:cNvPr id="0" name=""/>
        <dsp:cNvSpPr/>
      </dsp:nvSpPr>
      <dsp:spPr>
        <a:xfrm>
          <a:off x="2803810" y="2071191"/>
          <a:ext cx="7980077" cy="678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1600200">
            <a:lnSpc>
              <a:spcPct val="90000"/>
            </a:lnSpc>
            <a:spcBef>
              <a:spcPct val="0"/>
            </a:spcBef>
            <a:spcAft>
              <a:spcPct val="35000"/>
            </a:spcAft>
            <a:buNone/>
          </a:pPr>
          <a:r>
            <a:rPr lang="en-US" sz="3600" kern="1200" dirty="0"/>
            <a:t>Rural and Low-Income Schools</a:t>
          </a:r>
        </a:p>
      </dsp:txBody>
      <dsp:txXfrm>
        <a:off x="2803810" y="2071191"/>
        <a:ext cx="7980077" cy="678655"/>
      </dsp:txXfrm>
    </dsp:sp>
    <dsp:sp modelId="{101C463F-CEA7-40A6-A919-F937CF88C50F}">
      <dsp:nvSpPr>
        <dsp:cNvPr id="0" name=""/>
        <dsp:cNvSpPr/>
      </dsp:nvSpPr>
      <dsp:spPr>
        <a:xfrm>
          <a:off x="0" y="2071191"/>
          <a:ext cx="2803810" cy="67865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RLIS</a:t>
          </a:r>
        </a:p>
      </dsp:txBody>
      <dsp:txXfrm>
        <a:off x="33135" y="2104326"/>
        <a:ext cx="2737540" cy="645520"/>
      </dsp:txXfrm>
    </dsp:sp>
    <dsp:sp modelId="{D940531F-1B59-4985-A9FB-C94420163961}">
      <dsp:nvSpPr>
        <dsp:cNvPr id="0" name=""/>
        <dsp:cNvSpPr/>
      </dsp:nvSpPr>
      <dsp:spPr>
        <a:xfrm>
          <a:off x="0" y="2749846"/>
          <a:ext cx="10783888" cy="135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Rural</a:t>
          </a:r>
        </a:p>
        <a:p>
          <a:pPr marL="285750" lvl="1" indent="-285750" algn="l" defTabSz="1244600">
            <a:lnSpc>
              <a:spcPct val="90000"/>
            </a:lnSpc>
            <a:spcBef>
              <a:spcPct val="0"/>
            </a:spcBef>
            <a:spcAft>
              <a:spcPct val="15000"/>
            </a:spcAft>
            <a:buChar char="•"/>
          </a:pPr>
          <a:r>
            <a:rPr lang="en-US" sz="2800" kern="1200" dirty="0"/>
            <a:t>Low Income</a:t>
          </a:r>
        </a:p>
      </dsp:txBody>
      <dsp:txXfrm>
        <a:off x="0" y="2749846"/>
        <a:ext cx="10783888" cy="1357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BC829-B6C9-4E36-A42A-A9E4DC2C8778}">
      <dsp:nvSpPr>
        <dsp:cNvPr id="0" name=""/>
        <dsp:cNvSpPr/>
      </dsp:nvSpPr>
      <dsp:spPr>
        <a:xfrm>
          <a:off x="6225574" y="2473235"/>
          <a:ext cx="91440" cy="460339"/>
        </a:xfrm>
        <a:custGeom>
          <a:avLst/>
          <a:gdLst/>
          <a:ahLst/>
          <a:cxnLst/>
          <a:rect l="0" t="0" r="0" b="0"/>
          <a:pathLst>
            <a:path>
              <a:moveTo>
                <a:pt x="45720" y="0"/>
              </a:moveTo>
              <a:lnTo>
                <a:pt x="45720" y="46033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B23A6E-2C9E-4D91-AAF8-E230BE1C8317}">
      <dsp:nvSpPr>
        <dsp:cNvPr id="0" name=""/>
        <dsp:cNvSpPr/>
      </dsp:nvSpPr>
      <dsp:spPr>
        <a:xfrm>
          <a:off x="5304008" y="1007798"/>
          <a:ext cx="967285" cy="460339"/>
        </a:xfrm>
        <a:custGeom>
          <a:avLst/>
          <a:gdLst/>
          <a:ahLst/>
          <a:cxnLst/>
          <a:rect l="0" t="0" r="0" b="0"/>
          <a:pathLst>
            <a:path>
              <a:moveTo>
                <a:pt x="0" y="0"/>
              </a:moveTo>
              <a:lnTo>
                <a:pt x="0" y="313708"/>
              </a:lnTo>
              <a:lnTo>
                <a:pt x="967285" y="313708"/>
              </a:lnTo>
              <a:lnTo>
                <a:pt x="967285" y="46033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3F5B79-D09C-4430-A629-101B84B08A58}">
      <dsp:nvSpPr>
        <dsp:cNvPr id="0" name=""/>
        <dsp:cNvSpPr/>
      </dsp:nvSpPr>
      <dsp:spPr>
        <a:xfrm>
          <a:off x="4291003" y="2473235"/>
          <a:ext cx="91440" cy="460339"/>
        </a:xfrm>
        <a:custGeom>
          <a:avLst/>
          <a:gdLst/>
          <a:ahLst/>
          <a:cxnLst/>
          <a:rect l="0" t="0" r="0" b="0"/>
          <a:pathLst>
            <a:path>
              <a:moveTo>
                <a:pt x="45720" y="0"/>
              </a:moveTo>
              <a:lnTo>
                <a:pt x="45720" y="46033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62A9D8-97C8-4A5B-BFAD-B6BD803A458D}">
      <dsp:nvSpPr>
        <dsp:cNvPr id="0" name=""/>
        <dsp:cNvSpPr/>
      </dsp:nvSpPr>
      <dsp:spPr>
        <a:xfrm>
          <a:off x="4336723" y="1007798"/>
          <a:ext cx="967285" cy="460339"/>
        </a:xfrm>
        <a:custGeom>
          <a:avLst/>
          <a:gdLst/>
          <a:ahLst/>
          <a:cxnLst/>
          <a:rect l="0" t="0" r="0" b="0"/>
          <a:pathLst>
            <a:path>
              <a:moveTo>
                <a:pt x="967285" y="0"/>
              </a:moveTo>
              <a:lnTo>
                <a:pt x="967285" y="313708"/>
              </a:lnTo>
              <a:lnTo>
                <a:pt x="0" y="313708"/>
              </a:lnTo>
              <a:lnTo>
                <a:pt x="0" y="46033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DDBA9E-CDEA-4BDB-AB3D-653326560A6A}">
      <dsp:nvSpPr>
        <dsp:cNvPr id="0" name=""/>
        <dsp:cNvSpPr/>
      </dsp:nvSpPr>
      <dsp:spPr>
        <a:xfrm>
          <a:off x="4512593" y="2700"/>
          <a:ext cx="1582830" cy="100509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834A08-8C17-4959-8B19-79FE5B478793}">
      <dsp:nvSpPr>
        <dsp:cNvPr id="0" name=""/>
        <dsp:cNvSpPr/>
      </dsp:nvSpPr>
      <dsp:spPr>
        <a:xfrm>
          <a:off x="4688463" y="169777"/>
          <a:ext cx="1582830" cy="100509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Rural</a:t>
          </a:r>
        </a:p>
      </dsp:txBody>
      <dsp:txXfrm>
        <a:off x="4717901" y="199215"/>
        <a:ext cx="1523954" cy="946221"/>
      </dsp:txXfrm>
    </dsp:sp>
    <dsp:sp modelId="{8ADC135E-0C43-4639-887D-6B53F457F0D6}">
      <dsp:nvSpPr>
        <dsp:cNvPr id="0" name=""/>
        <dsp:cNvSpPr/>
      </dsp:nvSpPr>
      <dsp:spPr>
        <a:xfrm>
          <a:off x="3545308" y="1468138"/>
          <a:ext cx="1582830" cy="100509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4E41D-E5FD-4F82-B840-F28B4B65F82E}">
      <dsp:nvSpPr>
        <dsp:cNvPr id="0" name=""/>
        <dsp:cNvSpPr/>
      </dsp:nvSpPr>
      <dsp:spPr>
        <a:xfrm>
          <a:off x="3721178" y="1635214"/>
          <a:ext cx="1582830" cy="100509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Small</a:t>
          </a:r>
        </a:p>
      </dsp:txBody>
      <dsp:txXfrm>
        <a:off x="3750616" y="1664652"/>
        <a:ext cx="1523954" cy="946221"/>
      </dsp:txXfrm>
    </dsp:sp>
    <dsp:sp modelId="{5F37D13A-C635-4C71-A54A-6FF97A4C658A}">
      <dsp:nvSpPr>
        <dsp:cNvPr id="0" name=""/>
        <dsp:cNvSpPr/>
      </dsp:nvSpPr>
      <dsp:spPr>
        <a:xfrm>
          <a:off x="3545308" y="2933575"/>
          <a:ext cx="1582830" cy="1005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75D6A4-F6C6-4BB8-B765-E2E929B60012}">
      <dsp:nvSpPr>
        <dsp:cNvPr id="0" name=""/>
        <dsp:cNvSpPr/>
      </dsp:nvSpPr>
      <dsp:spPr>
        <a:xfrm>
          <a:off x="3721178" y="3100651"/>
          <a:ext cx="1582830" cy="10050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SRSA</a:t>
          </a:r>
        </a:p>
      </dsp:txBody>
      <dsp:txXfrm>
        <a:off x="3750616" y="3130089"/>
        <a:ext cx="1523954" cy="946221"/>
      </dsp:txXfrm>
    </dsp:sp>
    <dsp:sp modelId="{28802295-DA37-40A6-8B76-B2536FF4B724}">
      <dsp:nvSpPr>
        <dsp:cNvPr id="0" name=""/>
        <dsp:cNvSpPr/>
      </dsp:nvSpPr>
      <dsp:spPr>
        <a:xfrm>
          <a:off x="5479879" y="1468138"/>
          <a:ext cx="1582830" cy="100509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F58BC-2C41-4820-90A1-B05473AA9692}">
      <dsp:nvSpPr>
        <dsp:cNvPr id="0" name=""/>
        <dsp:cNvSpPr/>
      </dsp:nvSpPr>
      <dsp:spPr>
        <a:xfrm>
          <a:off x="5655749" y="1635214"/>
          <a:ext cx="1582830" cy="100509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Low Income</a:t>
          </a:r>
        </a:p>
      </dsp:txBody>
      <dsp:txXfrm>
        <a:off x="5685187" y="1664652"/>
        <a:ext cx="1523954" cy="946221"/>
      </dsp:txXfrm>
    </dsp:sp>
    <dsp:sp modelId="{A3097E5F-FDCE-4093-A648-A8019A06E5D4}">
      <dsp:nvSpPr>
        <dsp:cNvPr id="0" name=""/>
        <dsp:cNvSpPr/>
      </dsp:nvSpPr>
      <dsp:spPr>
        <a:xfrm>
          <a:off x="5479879" y="2933575"/>
          <a:ext cx="1582830" cy="1005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A7578-C788-4B85-A1DB-4CF37B6A92DB}">
      <dsp:nvSpPr>
        <dsp:cNvPr id="0" name=""/>
        <dsp:cNvSpPr/>
      </dsp:nvSpPr>
      <dsp:spPr>
        <a:xfrm>
          <a:off x="5655749" y="3100651"/>
          <a:ext cx="1582830" cy="10050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RLIS</a:t>
          </a:r>
        </a:p>
      </dsp:txBody>
      <dsp:txXfrm>
        <a:off x="5685187" y="3130089"/>
        <a:ext cx="1523954" cy="946221"/>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Grantees may use RLIS funds to carry out activities authorized under any of the following federal programs:</a:t>
            </a:r>
          </a:p>
          <a:p>
            <a:endParaRPr lang="en-US" altLang="en-US" dirty="0"/>
          </a:p>
          <a:p>
            <a:r>
              <a:rPr lang="en-US" altLang="en-US" dirty="0"/>
              <a:t>Funds remain in EGMS under the original grant award and must</a:t>
            </a:r>
            <a:r>
              <a:rPr lang="en-US" altLang="en-US" baseline="0" dirty="0"/>
              <a:t> be claimed by the district as such.</a:t>
            </a:r>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3676118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Grantees may use RLIS funds to carry out activities authorized under any of the following federal programs:</a:t>
            </a:r>
          </a:p>
          <a:p>
            <a:endParaRPr lang="en-US" altLang="en-US" dirty="0"/>
          </a:p>
          <a:p>
            <a:r>
              <a:rPr lang="en-US" altLang="en-US" dirty="0"/>
              <a:t>Funds remain in EGMS under the original grant award and must</a:t>
            </a:r>
            <a:r>
              <a:rPr lang="en-US" altLang="en-US" baseline="0" dirty="0"/>
              <a:t> be claimed by the district as such.</a:t>
            </a:r>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301757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Title IV-A funds are made available on July 1 of the fiscal year and remain available for obligation for a period of 27 months. This 27-month period includes an initial 15-month period of availability and an automatic 12-month extension permitted under the “</a:t>
            </a:r>
            <a:r>
              <a:rPr lang="en-US" sz="1200" kern="1200" dirty="0" err="1">
                <a:solidFill>
                  <a:schemeClr val="tx1"/>
                </a:solidFill>
                <a:effectLst/>
                <a:latin typeface="+mn-lt"/>
                <a:ea typeface="+mn-ea"/>
                <a:cs typeface="+mn-cs"/>
              </a:rPr>
              <a:t>Tydings</a:t>
            </a:r>
            <a:r>
              <a:rPr lang="en-US" sz="1200" kern="1200" dirty="0">
                <a:solidFill>
                  <a:schemeClr val="tx1"/>
                </a:solidFill>
                <a:effectLst/>
                <a:latin typeface="+mn-lt"/>
                <a:ea typeface="+mn-ea"/>
                <a:cs typeface="+mn-cs"/>
              </a:rPr>
              <a:t> Amendment”.  While</a:t>
            </a:r>
            <a:r>
              <a:rPr lang="en-US" sz="1200" kern="1200" baseline="0" dirty="0">
                <a:solidFill>
                  <a:schemeClr val="tx1"/>
                </a:solidFill>
                <a:effectLst/>
                <a:latin typeface="+mn-lt"/>
                <a:ea typeface="+mn-ea"/>
                <a:cs typeface="+mn-cs"/>
              </a:rPr>
              <a:t> districts are encouraged to obligate funds in the initial grant year, it is not uncommon for districts to have funds available from two different grant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This slide shows the 2022-23 grant year timeline.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531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There is a federal provision of supplement, not supplant in ESSA:  </a:t>
            </a:r>
            <a:r>
              <a:rPr lang="en-US" sz="1200" i="1" kern="1200" dirty="0">
                <a:solidFill>
                  <a:schemeClr val="tx1"/>
                </a:solidFill>
                <a:effectLst/>
                <a:latin typeface="+mn-lt"/>
                <a:ea typeface="+mn-ea"/>
                <a:cs typeface="+mn-cs"/>
              </a:rPr>
              <a:t>Funds received under this subpart shall be used to supplement, and not supplant, non-Federal funds that would otherwise be used for activities authorized under this subpart.</a:t>
            </a:r>
          </a:p>
          <a:p>
            <a:endParaRPr lang="en-US" alt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determine whether a fiscal expenditure supplements and does not supplant, school districts must run the following tests:</a:t>
            </a:r>
          </a:p>
          <a:p>
            <a:pPr lvl="0"/>
            <a:r>
              <a:rPr lang="en-US" sz="1200" b="1" kern="1200" dirty="0">
                <a:solidFill>
                  <a:schemeClr val="tx1"/>
                </a:solidFill>
                <a:effectLst/>
                <a:latin typeface="+mn-lt"/>
                <a:ea typeface="+mn-ea"/>
                <a:cs typeface="+mn-cs"/>
              </a:rPr>
              <a:t>Test I:</a:t>
            </a:r>
            <a:r>
              <a:rPr lang="en-US" sz="1200" kern="1200" dirty="0">
                <a:solidFill>
                  <a:schemeClr val="tx1"/>
                </a:solidFill>
                <a:effectLst/>
                <a:latin typeface="+mn-lt"/>
                <a:ea typeface="+mn-ea"/>
                <a:cs typeface="+mn-cs"/>
              </a:rPr>
              <a:t> Are the services that the district wants to fund with ESEA funds required under state, local, or another federal law? If they are, there could be a presumption</a:t>
            </a:r>
            <a:r>
              <a:rPr lang="en-US" sz="1200" kern="1200" baseline="0" dirty="0">
                <a:solidFill>
                  <a:schemeClr val="tx1"/>
                </a:solidFill>
                <a:effectLst/>
                <a:latin typeface="+mn-lt"/>
                <a:ea typeface="+mn-ea"/>
                <a:cs typeface="+mn-cs"/>
              </a:rPr>
              <a:t> of supplanting.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Test II:</a:t>
            </a:r>
            <a:r>
              <a:rPr lang="en-US" sz="1200" kern="1200" dirty="0">
                <a:solidFill>
                  <a:schemeClr val="tx1"/>
                </a:solidFill>
                <a:effectLst/>
                <a:latin typeface="+mn-lt"/>
                <a:ea typeface="+mn-ea"/>
                <a:cs typeface="+mn-cs"/>
              </a:rPr>
              <a:t> Were state or local funds used in the past to pay for these services? If they were, there could be a presumption of supplanting.</a:t>
            </a:r>
          </a:p>
          <a:p>
            <a:r>
              <a:rPr lang="en-US" sz="1200" kern="1200" dirty="0">
                <a:solidFill>
                  <a:schemeClr val="tx1"/>
                </a:solidFill>
                <a:effectLst/>
                <a:latin typeface="+mn-lt"/>
                <a:ea typeface="+mn-ea"/>
                <a:cs typeface="+mn-cs"/>
              </a:rPr>
              <a:t>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It</a:t>
            </a:r>
            <a:r>
              <a:rPr lang="en-US" altLang="en-US" b="1" baseline="0" dirty="0"/>
              <a:t> is </a:t>
            </a:r>
            <a:r>
              <a:rPr lang="en-US" altLang="en-US" baseline="0" dirty="0"/>
              <a:t>possible for d</a:t>
            </a:r>
            <a:r>
              <a:rPr lang="en-US" altLang="en-US" dirty="0"/>
              <a:t>istricts to overcome the presumption of supplanting. </a:t>
            </a:r>
            <a:r>
              <a:rPr lang="en-US" sz="1200" kern="1200" dirty="0">
                <a:solidFill>
                  <a:schemeClr val="tx1"/>
                </a:solidFill>
                <a:effectLst/>
                <a:latin typeface="+mn-lt"/>
                <a:ea typeface="+mn-ea"/>
                <a:cs typeface="+mn-cs"/>
              </a:rPr>
              <a:t>Overcoming the presumption of supplanting requires that districts keep documentation (e.g., budget information, planning documents, or other materials). In general, a district must determine what educational activities it would support if no </a:t>
            </a:r>
            <a:r>
              <a:rPr lang="en-US" sz="1200" i="1" kern="1200" dirty="0">
                <a:solidFill>
                  <a:schemeClr val="tx1"/>
                </a:solidFill>
                <a:effectLst/>
                <a:latin typeface="+mn-lt"/>
                <a:ea typeface="+mn-ea"/>
                <a:cs typeface="+mn-cs"/>
              </a:rPr>
              <a:t>ESEA </a:t>
            </a:r>
            <a:r>
              <a:rPr lang="en-US" sz="1200" kern="1200" dirty="0">
                <a:solidFill>
                  <a:schemeClr val="tx1"/>
                </a:solidFill>
                <a:effectLst/>
                <a:latin typeface="+mn-lt"/>
                <a:ea typeface="+mn-ea"/>
                <a:cs typeface="+mn-cs"/>
              </a:rPr>
              <a:t>funds were available. If it is clear that no State or local funds remain available to fund certain activities that previously were funded with State or local resources, then the district may be able to use </a:t>
            </a:r>
            <a:r>
              <a:rPr lang="en-US" sz="1200" i="1" kern="1200" dirty="0">
                <a:solidFill>
                  <a:schemeClr val="tx1"/>
                </a:solidFill>
                <a:effectLst/>
                <a:latin typeface="+mn-lt"/>
                <a:ea typeface="+mn-ea"/>
                <a:cs typeface="+mn-cs"/>
              </a:rPr>
              <a:t>ESEA </a:t>
            </a:r>
            <a:r>
              <a:rPr lang="en-US" sz="1200" kern="1200" dirty="0">
                <a:solidFill>
                  <a:schemeClr val="tx1"/>
                </a:solidFill>
                <a:effectLst/>
                <a:latin typeface="+mn-lt"/>
                <a:ea typeface="+mn-ea"/>
                <a:cs typeface="+mn-cs"/>
              </a:rPr>
              <a:t>funds for those activities. </a:t>
            </a:r>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4037406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As with all federal funding, activities implemented with REAP/RLIS funds should be based on a needs assessment. However, districts are only required to articulate those needs in the application if they receive more than $30,000 in Title IVA funds.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p>
          <a:p>
            <a:pPr defTabSz="931774" eaLnBrk="1" hangingPunct="1">
              <a:spcBef>
                <a:spcPct val="0"/>
              </a:spcBef>
              <a:defRPr/>
            </a:pPr>
            <a:endParaRPr lang="en-US" altLang="en-US" sz="1000" i="1" dirty="0">
              <a:latin typeface="Calibri" pitchFamily="34" charset="0"/>
              <a:ea typeface="Calibri" pitchFamily="34" charset="0"/>
              <a:cs typeface="Calibri" pitchFamily="34" charset="0"/>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15</a:t>
            </a:fld>
            <a:endParaRPr lang="en-US" altLang="en-US"/>
          </a:p>
        </p:txBody>
      </p:sp>
    </p:spTree>
    <p:extLst>
      <p:ext uri="{BB962C8B-B14F-4D97-AF65-F5344CB8AC3E}">
        <p14:creationId xmlns:p14="http://schemas.microsoft.com/office/powerpoint/2010/main" val="3596004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dirty="0"/>
              <a:t>There</a:t>
            </a:r>
            <a:r>
              <a:rPr lang="en-US" baseline="0" dirty="0"/>
              <a:t> are a wide variety of resources available to </a:t>
            </a:r>
            <a:r>
              <a:rPr lang="en-US" baseline="0"/>
              <a:t>support districts. </a:t>
            </a:r>
            <a:r>
              <a:rPr lang="en-US" baseline="0" dirty="0"/>
              <a:t>The CIP Budget Narrative User Guide and Checklists are particularly helpful tools when submitting the narrative application.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2461306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divided</a:t>
            </a:r>
            <a:r>
              <a:rPr lang="en-US" baseline="0" dirty="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1335553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has moved from a programmatic</a:t>
            </a:r>
            <a:r>
              <a:rPr lang="en-US" baseline="0" dirty="0"/>
              <a:t> model </a:t>
            </a:r>
            <a:r>
              <a:rPr lang="en-US" dirty="0"/>
              <a:t>to</a:t>
            </a:r>
            <a:r>
              <a:rPr lang="en-US" baseline="0" dirty="0"/>
              <a:t> a regional support model. Each of us has taken a section of the state to support across Titles IA, IIA, IVA and VB.</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251432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be sharing with you an overview of </a:t>
            </a:r>
            <a:r>
              <a:rPr lang="en-US" baseline="0" dirty="0"/>
              <a:t>the basic components and requirements of Title V-A including funding &amp; eligibility and the different programs that fall under REAP.</a:t>
            </a:r>
          </a:p>
          <a:p>
            <a:endParaRPr lang="en-US" baseline="0" dirty="0"/>
          </a:p>
          <a:p>
            <a:r>
              <a:rPr lang="en-US" baseline="0" dirty="0"/>
              <a:t>We’ll also discuss requirements for submitting the Title VA application and allowable uses.</a:t>
            </a:r>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panose="020F0502020204030204" pitchFamily="34" charset="0"/>
                <a:cs typeface="Calibri" panose="020F0502020204030204" pitchFamily="34" charset="0"/>
              </a:rPr>
              <a:t>The purpose of Title V-B is to provide flexibility to rural</a:t>
            </a:r>
            <a:r>
              <a:rPr lang="en-US" baseline="0" dirty="0">
                <a:latin typeface="Calibri" panose="020F0502020204030204" pitchFamily="34" charset="0"/>
                <a:cs typeface="Calibri" panose="020F0502020204030204" pitchFamily="34" charset="0"/>
              </a:rPr>
              <a:t> school districts to allow them to maximize the use of funds. </a:t>
            </a:r>
            <a:r>
              <a:rPr lang="en-US" sz="1200" dirty="0"/>
              <a:t>The formula grant funds and the fund use flexibility available under REAP enable these rural LEAs to participate more fully and effectively in many of the ESEA programs and allow them to provide better educational services to their students.</a:t>
            </a:r>
            <a:endParaRPr lang="en-US" sz="12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4</a:t>
            </a:fld>
            <a:endParaRPr lang="en-US" altLang="en-US"/>
          </a:p>
        </p:txBody>
      </p:sp>
    </p:spTree>
    <p:extLst>
      <p:ext uri="{BB962C8B-B14F-4D97-AF65-F5344CB8AC3E}">
        <p14:creationId xmlns:p14="http://schemas.microsoft.com/office/powerpoint/2010/main" val="26448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a:t>
            </a:r>
            <a:r>
              <a:rPr lang="en-US" baseline="0" dirty="0"/>
              <a:t>e V-B has two distinct programs that serve rural schools.  They are referred to as “SRSA” and “RLIS”</a:t>
            </a:r>
          </a:p>
          <a:p>
            <a:endParaRPr lang="en-US" baseline="0" dirty="0"/>
          </a:p>
          <a:p>
            <a:r>
              <a:rPr lang="en-US" baseline="0" dirty="0"/>
              <a:t>SRSA: Small &amp; Rural (APPLIED FOR THROUGH US DEPARTMENT OF EDUCATION)</a:t>
            </a:r>
          </a:p>
          <a:p>
            <a:r>
              <a:rPr lang="en-US" baseline="0" dirty="0"/>
              <a:t>RLIS: Rural &amp; Low Income (applied for through ODE)</a:t>
            </a:r>
          </a:p>
          <a:p>
            <a:endParaRPr lang="en-US" baseline="0"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5</a:t>
            </a:fld>
            <a:endParaRPr lang="en-US" altLang="en-US"/>
          </a:p>
        </p:txBody>
      </p:sp>
    </p:spTree>
    <p:extLst>
      <p:ext uri="{BB962C8B-B14F-4D97-AF65-F5344CB8AC3E}">
        <p14:creationId xmlns:p14="http://schemas.microsoft.com/office/powerpoint/2010/main" val="176983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Eligibility for both SRSA and RLIS require that a district be considered “rural”. Whether or not a district is considered “small” or “low income” is what separates the two programs.</a:t>
            </a:r>
          </a:p>
          <a:p>
            <a:endParaRPr lang="en-US" baseline="0"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6</a:t>
            </a:fld>
            <a:endParaRPr lang="en-US" altLang="en-US"/>
          </a:p>
        </p:txBody>
      </p:sp>
    </p:spTree>
    <p:extLst>
      <p:ext uri="{BB962C8B-B14F-4D97-AF65-F5344CB8AC3E}">
        <p14:creationId xmlns:p14="http://schemas.microsoft.com/office/powerpoint/2010/main" val="28611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a district is determined</a:t>
            </a:r>
            <a:r>
              <a:rPr lang="en-US" baseline="0" dirty="0"/>
              <a:t> to be eligible for these funds.  According to the U.S. Department of Education, the following definitions apply:</a:t>
            </a:r>
          </a:p>
          <a:p>
            <a:endParaRPr lang="en-US" dirty="0"/>
          </a:p>
          <a:p>
            <a:r>
              <a:rPr lang="en-US" sz="1200" dirty="0"/>
              <a:t>“Rural” has a specific locale code determined by the U.S. Census</a:t>
            </a:r>
          </a:p>
          <a:p>
            <a:endParaRPr lang="en-US" sz="1200" dirty="0"/>
          </a:p>
          <a:p>
            <a:r>
              <a:rPr lang="en-US" sz="1200" dirty="0"/>
              <a:t>“Small” has less than 600 students</a:t>
            </a:r>
          </a:p>
          <a:p>
            <a:endParaRPr lang="en-US" sz="1200" dirty="0"/>
          </a:p>
          <a:p>
            <a:r>
              <a:rPr lang="en-US" sz="1200" dirty="0"/>
              <a:t>“Low Income” 20% or more of the children ages 5 to 17 served by the LEA must be from families with incomes below the poverty line</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a:p>
        </p:txBody>
      </p:sp>
    </p:spTree>
    <p:extLst>
      <p:ext uri="{BB962C8B-B14F-4D97-AF65-F5344CB8AC3E}">
        <p14:creationId xmlns:p14="http://schemas.microsoft.com/office/powerpoint/2010/main" val="60270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a handful of districts that are small, rural, and low income.  You may be thinking: great!  We’ll get both.  </a:t>
            </a:r>
          </a:p>
          <a:p>
            <a:endParaRPr lang="en-US" baseline="0" dirty="0"/>
          </a:p>
          <a:p>
            <a:r>
              <a:rPr lang="en-US" baseline="0" dirty="0"/>
              <a:t>However, the USDE rules state you can only participate in one program. The final determination is made by USDE.  They publish their decision on their website.</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161022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a:t>
            </a:r>
            <a:r>
              <a:rPr lang="en-US" baseline="0" dirty="0"/>
              <a:t> for funds directly to USED</a:t>
            </a:r>
          </a:p>
          <a:p>
            <a:endParaRPr lang="en-US" baseline="0" dirty="0"/>
          </a:p>
          <a:p>
            <a:r>
              <a:rPr lang="en-US" baseline="0" dirty="0"/>
              <a:t>Districts that are SRSA eligible fall under “Alternative Funds Use Authority.” </a:t>
            </a:r>
            <a:r>
              <a:rPr lang="en-US" dirty="0"/>
              <a:t>An LEA eligible for the SRSA program not only benefits from SRSA grant program funds, but also may exercise a key flexibility provision in the ESEA. Section 5211(a) of the ESEA, known as AFUA, which gives an eligible LEA broad authority to spend funds the LEA receives under selected ESEA programs on activities authorized under several additional ESEA programs. The authority is specifically designed to give small, rural LEAs greater latitude to spend their Federal funds in ways that best address an LEA’s particular needs.</a:t>
            </a:r>
            <a:endParaRPr lang="en-US" baseline="0" dirty="0"/>
          </a:p>
          <a:p>
            <a:endParaRPr lang="en-US" baseline="0" dirty="0"/>
          </a:p>
          <a:p>
            <a:r>
              <a:rPr lang="en-US" baseline="0" dirty="0"/>
              <a:t>For these districts, it simply combines Title II-A and Title IV-A funds and makes them more flexible.  There is not a “REAP grant”  This explains why REAP districts will claim funds in EGMS under Title II-A and IV-A, but will apply under a REAP application.</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176159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that are rural</a:t>
            </a:r>
            <a:r>
              <a:rPr lang="en-US" baseline="0" dirty="0"/>
              <a:t> and low income, receive RLIS funds. There is flexibility in how districts can spend RLIS funds, but Alternative Funds Use Authority (AFUA) which allows SRSA districts to combine their Title IIA and Title IVA funds does NOT apply to RLIS districts.</a:t>
            </a:r>
          </a:p>
          <a:p>
            <a:endParaRPr lang="en-US" baseline="0"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2160601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7/16/2024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7/16/2024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7/16/2024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7/16/2024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7/16/2024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7/16/2024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7/16/2024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7/16/2024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7/16/2024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7/16/2024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7/16/2024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7/16/2024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7/16/2024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7/16/2024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7/16/2024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7/16/2024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7/16/2024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7/16/2024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7/16/2024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7/16/2024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7/16/2024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42" y="2079876"/>
            <a:ext cx="3052087"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8" y="3587774"/>
            <a:ext cx="1726129"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8" y="3927199"/>
            <a:ext cx="1726129"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900"/>
            </a:lvl1pPr>
          </a:lstStyle>
          <a:p>
            <a:r>
              <a:rPr lang="en-US" noProof="0"/>
              <a:t>Click icon to add picture</a:t>
            </a:r>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40" y="436306"/>
            <a:ext cx="1726129"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8"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5" y="2025874"/>
            <a:ext cx="1726129"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4"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5" y="437795"/>
            <a:ext cx="1726129"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4"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7" y="2025874"/>
            <a:ext cx="1726129"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6"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4" y="4073394"/>
            <a:ext cx="1726129"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73"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4" y="2505648"/>
            <a:ext cx="1726129"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93"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82" y="4073394"/>
            <a:ext cx="1726129"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81"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202" y="2505648"/>
            <a:ext cx="1726129"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201"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61" y="4567759"/>
            <a:ext cx="1726129"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60"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8" y="6121335"/>
            <a:ext cx="1726129"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8"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53" y="4567759"/>
            <a:ext cx="1726129"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52"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60" y="6121335"/>
            <a:ext cx="1726129"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60"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ADD A FOOTER</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F0BF70C0-85C8-4782-A2DC-740B0F58DBF8}" type="datetime1">
              <a:rPr lang="en-US" noProof="0" smtClean="0"/>
              <a:t>7/16/2024</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97181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7/16/2024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7/16/2024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7/16/2024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7/16/2024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7/16/2024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7/16/2024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7/16/2024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7/16/2024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7/16/2024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838200" y="1292589"/>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838200" y="2753088"/>
            <a:ext cx="10515600" cy="234142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9005888" y="577752"/>
            <a:ext cx="2743200" cy="176716"/>
          </a:xfrm>
          <a:prstGeom prst="rect">
            <a:avLst/>
          </a:prstGeom>
        </p:spPr>
        <p:txBody>
          <a:bodyPr vert="horz" lIns="0" tIns="0" rIns="0" bIns="0" rtlCol="0" anchor="t" anchorCtr="0"/>
          <a:lstStyle>
            <a:lvl1pPr algn="r">
              <a:defRPr sz="675" i="1">
                <a:solidFill>
                  <a:srgbClr val="454D55"/>
                </a:solidFill>
              </a:defRPr>
            </a:lvl1pPr>
          </a:lstStyle>
          <a:p>
            <a:fld id="{8BF4B2BE-5503-4E92-A98A-CA19FA0A1E48}" type="datetime1">
              <a:rPr lang="en-US" noProof="0" smtClean="0"/>
              <a:pPr/>
              <a:t>7/16/2024</a:t>
            </a:fld>
            <a:endParaRPr lang="en-US" noProof="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9005888" y="392473"/>
            <a:ext cx="2743200" cy="176715"/>
          </a:xfrm>
          <a:prstGeom prst="rect">
            <a:avLst/>
          </a:prstGeom>
        </p:spPr>
        <p:txBody>
          <a:bodyPr vert="horz" lIns="0" tIns="0" rIns="0" bIns="0" rtlCol="0" anchor="b" anchorCtr="0"/>
          <a:lstStyle>
            <a:lvl1pPr algn="r">
              <a:defRPr sz="675" i="1">
                <a:solidFill>
                  <a:srgbClr val="454D55"/>
                </a:solidFill>
              </a:defRPr>
            </a:lvl1pPr>
          </a:lstStyle>
          <a:p>
            <a:r>
              <a:rPr lang="en-US" noProof="0"/>
              <a:t>ADD A FOOTER</a:t>
            </a:r>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442917" y="392473"/>
            <a:ext cx="395287" cy="176715"/>
          </a:xfrm>
          <a:prstGeom prst="rect">
            <a:avLst/>
          </a:prstGeom>
        </p:spPr>
        <p:txBody>
          <a:bodyPr vert="horz" lIns="0" tIns="0" rIns="0" bIns="0" rtlCol="0" anchor="b" anchorCtr="0"/>
          <a:lstStyle>
            <a:lvl1pPr algn="l">
              <a:defRPr sz="675" i="1">
                <a:solidFill>
                  <a:srgbClr val="454D55"/>
                </a:solidFill>
              </a:defRPr>
            </a:lvl1pPr>
          </a:lstStyle>
          <a:p>
            <a:fld id="{93C1428B-5ACF-4E79-A091-05E2328DA75D}" type="slidenum">
              <a:rPr lang="en-US" noProof="0" smtClean="0"/>
              <a:pPr/>
              <a:t>‹#›</a:t>
            </a:fld>
            <a:endParaRPr lang="en-US" noProof="0"/>
          </a:p>
        </p:txBody>
      </p:sp>
    </p:spTree>
    <p:extLst>
      <p:ext uri="{BB962C8B-B14F-4D97-AF65-F5344CB8AC3E}">
        <p14:creationId xmlns:p14="http://schemas.microsoft.com/office/powerpoint/2010/main" val="1035492439"/>
      </p:ext>
    </p:extLst>
  </p:cSld>
  <p:clrMap bg1="lt1" tx1="dk1" bg2="lt2" tx2="dk2" accent1="accent1" accent2="accent2" accent3="accent3" accent4="accent4" accent5="accent5" accent6="accent6" hlink="hlink" folHlink="folHlink"/>
  <p:sldLayoutIdLst>
    <p:sldLayoutId id="2147483831" r:id="rId1"/>
  </p:sldLayoutIdLst>
  <p:hf hdr="0"/>
  <p:txStyles>
    <p:titleStyle>
      <a:lvl1pPr algn="l" defTabSz="685783"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www2.ed.gov/programs/21stcclc/legislation.html" TargetMode="External"/><Relationship Id="rId3" Type="http://schemas.openxmlformats.org/officeDocument/2006/relationships/image" Target="../media/image9.jpg"/><Relationship Id="rId7" Type="http://schemas.openxmlformats.org/officeDocument/2006/relationships/hyperlink" Target="http://www2.ed.gov/programs/dvpformula/legislation.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www2.ed.gov/programs/sfgp/legislation.html" TargetMode="External"/><Relationship Id="rId5" Type="http://schemas.openxmlformats.org/officeDocument/2006/relationships/hyperlink" Target="http://www2.ed.gov/programs/teacherqual/legislation.html" TargetMode="External"/><Relationship Id="rId4" Type="http://schemas.openxmlformats.org/officeDocument/2006/relationships/hyperlink" Target="http://www2.ed.gov/programs/titleiparta/legislation.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2.ed.gov/programs/titleiparta/legislation.html" TargetMode="External"/><Relationship Id="rId7"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2.ed.gov/programs/dvpformula/legislation.html" TargetMode="External"/><Relationship Id="rId5" Type="http://schemas.openxmlformats.org/officeDocument/2006/relationships/hyperlink" Target="http://www2.ed.gov/programs/sfgp/legislation.html" TargetMode="External"/><Relationship Id="rId4" Type="http://schemas.openxmlformats.org/officeDocument/2006/relationships/hyperlink" Target="http://www2.ed.gov/programs/teacherqual/legislation.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hyperlink" Target="https://www.oregon.gov/ode/schools-and-districts/grants/ESEA/Documents/SNS.doc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oese.ed.gov/offices/office-of-formula-grants/rural-insular-native-achievement-programs/rural-education-achievement-program/small-rural-school-achievement-program/applicant-information-2-2/" TargetMode="External"/><Relationship Id="rId3" Type="http://schemas.openxmlformats.org/officeDocument/2006/relationships/hyperlink" Target="https://www.oregon.gov/ode/schools-and-districts/grants/ESEA/Documents/CIP%20Budget%20Narrative%20User%20Guide.docx" TargetMode="External"/><Relationship Id="rId7" Type="http://schemas.openxmlformats.org/officeDocument/2006/relationships/hyperlink" Target="https://oese.ed.gov/files/2022/02/Within-district-allocations-FINAL.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oregon.gov/ode/schools-and-districts/grants/ESEA/Pages/BN.aspx" TargetMode="External"/><Relationship Id="rId5" Type="http://schemas.openxmlformats.org/officeDocument/2006/relationships/hyperlink" Target="https://www.oregon.gov/ode/schools-and-districts/grants/ESEA/Pages/REAP.aspx" TargetMode="External"/><Relationship Id="rId10" Type="http://schemas.openxmlformats.org/officeDocument/2006/relationships/image" Target="../media/image11.png"/><Relationship Id="rId4" Type="http://schemas.openxmlformats.org/officeDocument/2006/relationships/hyperlink" Target="https://oese.ed.gov/files/2021/01/19-0043-REAP-Informational-Document-final-OS-Approved-1.pdf" TargetMode="External"/><Relationship Id="rId9" Type="http://schemas.openxmlformats.org/officeDocument/2006/relationships/hyperlink" Target="https://oese.ed.gov/offices/office-of-formula-grants/rural-insular-native-achievement-programs/rural-education-achievement-program/rural-and-low-income-school-progra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amy.tidwell@ode.oregon.gov" TargetMode="External"/><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mailto:sarah.martin@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jennifer.engberg@ode.oregon.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dirty="0">
                <a:latin typeface="Arial" charset="0"/>
                <a:cs typeface="Arial" charset="0"/>
              </a:rPr>
              <a:t>Title V, Part B: Basics</a:t>
            </a:r>
          </a:p>
        </p:txBody>
      </p:sp>
      <p:sp>
        <p:nvSpPr>
          <p:cNvPr id="14339" name="Rectangle 3"/>
          <p:cNvSpPr>
            <a:spLocks noGrp="1" noChangeArrowheads="1"/>
          </p:cNvSpPr>
          <p:nvPr>
            <p:ph type="subTitle" idx="1"/>
          </p:nvPr>
        </p:nvSpPr>
        <p:spPr/>
        <p:txBody>
          <a:bodyPr/>
          <a:lstStyle/>
          <a:p>
            <a:r>
              <a:rPr lang="en-US" altLang="en-US" sz="3600" dirty="0">
                <a:latin typeface="Arial" charset="0"/>
                <a:cs typeface="Arial" charset="0"/>
              </a:rPr>
              <a:t>Rural Education Achievement Program</a:t>
            </a: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Rural Low-Income Schools (RLIS)</a:t>
            </a:r>
          </a:p>
        </p:txBody>
      </p:sp>
      <p:sp>
        <p:nvSpPr>
          <p:cNvPr id="3" name="Content Placeholder 2"/>
          <p:cNvSpPr>
            <a:spLocks noGrp="1"/>
          </p:cNvSpPr>
          <p:nvPr>
            <p:ph idx="1"/>
          </p:nvPr>
        </p:nvSpPr>
        <p:spPr/>
        <p:txBody>
          <a:bodyPr>
            <a:normAutofit/>
          </a:bodyPr>
          <a:lstStyle/>
          <a:p>
            <a:r>
              <a:rPr lang="en-US" sz="3200" dirty="0"/>
              <a:t>Also a grant from USED, but it is administered by ODE</a:t>
            </a:r>
          </a:p>
          <a:p>
            <a:pPr marL="0" indent="0">
              <a:buNone/>
            </a:pPr>
            <a:endParaRPr lang="en-US" sz="3200" dirty="0"/>
          </a:p>
          <a:p>
            <a:r>
              <a:rPr lang="en-US" sz="3200" dirty="0"/>
              <a:t>In CIP Budget Narrative RLIS districts will see an RLIS application in addition to their other title grants </a:t>
            </a:r>
          </a:p>
          <a:p>
            <a:pPr lvl="1"/>
            <a:r>
              <a:rPr lang="en-US" sz="2800" dirty="0"/>
              <a:t>I-A</a:t>
            </a:r>
          </a:p>
          <a:p>
            <a:pPr lvl="1"/>
            <a:r>
              <a:rPr lang="en-US" sz="2800" dirty="0"/>
              <a:t>II-A</a:t>
            </a:r>
          </a:p>
          <a:p>
            <a:pPr lvl="1"/>
            <a:r>
              <a:rPr lang="en-US" sz="2800" dirty="0"/>
              <a:t>IV-A</a:t>
            </a:r>
          </a:p>
        </p:txBody>
      </p:sp>
      <p:sp>
        <p:nvSpPr>
          <p:cNvPr id="4" name="Slide Number Placeholder 3">
            <a:extLst>
              <a:ext uri="{FF2B5EF4-FFF2-40B4-BE49-F238E27FC236}">
                <a16:creationId xmlns:a16="http://schemas.microsoft.com/office/drawing/2014/main" id="{73E59546-066A-EA5D-BA96-2C4C260AED8A}"/>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10</a:t>
            </a:fld>
            <a:endParaRPr lang="en-US" dirty="0"/>
          </a:p>
        </p:txBody>
      </p:sp>
      <p:sp>
        <p:nvSpPr>
          <p:cNvPr id="5" name="Footer Placeholder 2">
            <a:extLst>
              <a:ext uri="{FF2B5EF4-FFF2-40B4-BE49-F238E27FC236}">
                <a16:creationId xmlns:a16="http://schemas.microsoft.com/office/drawing/2014/main" id="{7198186C-3A97-F962-167A-09146B3CF706}"/>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Tree>
    <p:extLst>
      <p:ext uri="{BB962C8B-B14F-4D97-AF65-F5344CB8AC3E}">
        <p14:creationId xmlns:p14="http://schemas.microsoft.com/office/powerpoint/2010/main" val="3224206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altLang="en-US" dirty="0"/>
              <a:t>REAP Application (SRSA Districts)</a:t>
            </a:r>
            <a:endParaRPr lang="en-US" altLang="en-US" dirty="0">
              <a:solidFill>
                <a:srgbClr val="7B9899"/>
              </a:solidFill>
            </a:endParaRPr>
          </a:p>
        </p:txBody>
      </p:sp>
      <p:sp>
        <p:nvSpPr>
          <p:cNvPr id="5"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3" name="Picture Placeholder 2">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73" b="10073"/>
          <a:stretch>
            <a:fillRect/>
          </a:stretch>
        </p:blipFill>
        <p:spPr/>
      </p:pic>
      <p:sp>
        <p:nvSpPr>
          <p:cNvPr id="2" name="Rectangle 1">
            <a:extLst>
              <a:ext uri="{C183D7F6-B498-43B3-948B-1728B52AA6E4}">
                <adec:decorative xmlns:adec="http://schemas.microsoft.com/office/drawing/2017/decorative" val="1"/>
              </a:ext>
            </a:extLst>
          </p:cNvPr>
          <p:cNvSpPr/>
          <p:nvPr/>
        </p:nvSpPr>
        <p:spPr>
          <a:xfrm>
            <a:off x="5375563" y="770301"/>
            <a:ext cx="6514010" cy="5478423"/>
          </a:xfrm>
          <a:prstGeom prst="rect">
            <a:avLst/>
          </a:prstGeom>
        </p:spPr>
        <p:txBody>
          <a:bodyPr wrap="square">
            <a:spAutoFit/>
          </a:bodyPr>
          <a:lstStyle/>
          <a:p>
            <a:r>
              <a:rPr lang="en-US" sz="3000" dirty="0">
                <a:latin typeface="Calibri" panose="020F0502020204030204" pitchFamily="34" charset="0"/>
                <a:cs typeface="Calibri" panose="020F0502020204030204" pitchFamily="34" charset="0"/>
              </a:rPr>
              <a:t>Activities authorized under:</a:t>
            </a:r>
          </a:p>
          <a:p>
            <a:pPr marL="914400" lvl="1" indent="-457200">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4"/>
              </a:rPr>
              <a:t>Title I-A</a:t>
            </a:r>
            <a:r>
              <a:rPr lang="en-US" sz="2600" dirty="0">
                <a:latin typeface="Calibri" panose="020F0502020204030204" pitchFamily="34" charset="0"/>
                <a:cs typeface="Calibri" panose="020F0502020204030204" pitchFamily="34" charset="0"/>
              </a:rPr>
              <a:t> (Improving Basic Programs) </a:t>
            </a:r>
          </a:p>
          <a:p>
            <a:pPr marL="914400" lvl="1" indent="-457200">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5"/>
              </a:rPr>
              <a:t>Title II-A</a:t>
            </a:r>
            <a:r>
              <a:rPr lang="en-US" sz="2600" dirty="0">
                <a:latin typeface="Calibri" panose="020F0502020204030204" pitchFamily="34" charset="0"/>
                <a:cs typeface="Calibri" panose="020F0502020204030204" pitchFamily="34" charset="0"/>
              </a:rPr>
              <a:t> (Supporting Effective Instruction)</a:t>
            </a:r>
          </a:p>
          <a:p>
            <a:pPr marL="914400" lvl="1" indent="-457200">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6"/>
              </a:rPr>
              <a:t>Title III</a:t>
            </a:r>
            <a:r>
              <a:rPr lang="en-US" sz="2600" dirty="0">
                <a:latin typeface="Calibri" panose="020F0502020204030204" pitchFamily="34" charset="0"/>
                <a:cs typeface="Calibri" panose="020F0502020204030204" pitchFamily="34" charset="0"/>
              </a:rPr>
              <a:t> (Language Instruction for English Learners and Immigrant Students) </a:t>
            </a:r>
          </a:p>
          <a:p>
            <a:pPr marL="914400" lvl="1" indent="-457200">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7"/>
              </a:rPr>
              <a:t>Title IV-A</a:t>
            </a:r>
            <a:r>
              <a:rPr lang="en-US" sz="2600" dirty="0">
                <a:latin typeface="Calibri" panose="020F0502020204030204" pitchFamily="34" charset="0"/>
                <a:cs typeface="Calibri" panose="020F0502020204030204" pitchFamily="34" charset="0"/>
              </a:rPr>
              <a:t> (Student Support and Academic Enrichment)</a:t>
            </a:r>
          </a:p>
          <a:p>
            <a:pPr marL="914400" lvl="1" indent="-457200">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8"/>
              </a:rPr>
              <a:t>Title IV-B</a:t>
            </a:r>
            <a:r>
              <a:rPr lang="en-US" sz="2600" dirty="0">
                <a:latin typeface="Calibri" panose="020F0502020204030204" pitchFamily="34" charset="0"/>
                <a:cs typeface="Calibri" panose="020F0502020204030204" pitchFamily="34" charset="0"/>
              </a:rPr>
              <a:t> (21st Century Community Learning Centers)</a:t>
            </a:r>
          </a:p>
          <a:p>
            <a:pPr lvl="1"/>
            <a:endParaRPr lang="en-US" sz="26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Funds must be claimed out of original grant in EGMS</a:t>
            </a:r>
            <a:endParaRPr lang="en-US" dirty="0"/>
          </a:p>
        </p:txBody>
      </p:sp>
      <p:sp>
        <p:nvSpPr>
          <p:cNvPr id="4" name="Slide Number Placeholder 3">
            <a:extLst>
              <a:ext uri="{FF2B5EF4-FFF2-40B4-BE49-F238E27FC236}">
                <a16:creationId xmlns:a16="http://schemas.microsoft.com/office/drawing/2014/main" id="{B0140E55-63BC-9C3E-02BA-54EFDB503DF2}"/>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11</a:t>
            </a:fld>
            <a:endParaRPr lang="en-US" dirty="0"/>
          </a:p>
        </p:txBody>
      </p:sp>
    </p:spTree>
    <p:extLst>
      <p:ext uri="{BB962C8B-B14F-4D97-AF65-F5344CB8AC3E}">
        <p14:creationId xmlns:p14="http://schemas.microsoft.com/office/powerpoint/2010/main" val="394495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altLang="en-US" dirty="0"/>
              <a:t>RLIS Application</a:t>
            </a:r>
            <a:endParaRPr lang="en-US" altLang="en-US" dirty="0">
              <a:solidFill>
                <a:srgbClr val="7B9899"/>
              </a:solidFill>
            </a:endParaRPr>
          </a:p>
        </p:txBody>
      </p:sp>
      <p:sp>
        <p:nvSpPr>
          <p:cNvPr id="2" name="Rectangle 1"/>
          <p:cNvSpPr/>
          <p:nvPr/>
        </p:nvSpPr>
        <p:spPr>
          <a:xfrm>
            <a:off x="5375563" y="770301"/>
            <a:ext cx="6540666" cy="5078313"/>
          </a:xfrm>
          <a:prstGeom prst="rect">
            <a:avLst/>
          </a:prstGeom>
        </p:spPr>
        <p:txBody>
          <a:bodyPr wrap="square">
            <a:spAutoFit/>
          </a:bodyPr>
          <a:lstStyle/>
          <a:p>
            <a:r>
              <a:rPr lang="en-US" sz="3000" dirty="0">
                <a:latin typeface="Calibri" panose="020F0502020204030204" pitchFamily="34" charset="0"/>
                <a:cs typeface="Calibri" panose="020F0502020204030204" pitchFamily="34" charset="0"/>
              </a:rPr>
              <a:t>Activities authorized under:</a:t>
            </a:r>
          </a:p>
          <a:p>
            <a:pPr marL="914400" lvl="1" indent="-457200">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3"/>
              </a:rPr>
              <a:t>Title I-A</a:t>
            </a:r>
            <a:r>
              <a:rPr lang="en-US" sz="2600" dirty="0">
                <a:latin typeface="Calibri" panose="020F0502020204030204" pitchFamily="34" charset="0"/>
                <a:cs typeface="Calibri" panose="020F0502020204030204" pitchFamily="34" charset="0"/>
              </a:rPr>
              <a:t> (Improving Basic Programs) </a:t>
            </a:r>
          </a:p>
          <a:p>
            <a:pPr marL="914400" lvl="1" indent="-457200">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4"/>
              </a:rPr>
              <a:t>Title II-A</a:t>
            </a:r>
            <a:r>
              <a:rPr lang="en-US" sz="2600" dirty="0">
                <a:latin typeface="Calibri" panose="020F0502020204030204" pitchFamily="34" charset="0"/>
                <a:cs typeface="Calibri" panose="020F0502020204030204" pitchFamily="34" charset="0"/>
              </a:rPr>
              <a:t> (Supporting Effective Instruction)</a:t>
            </a:r>
          </a:p>
          <a:p>
            <a:pPr marL="914400" lvl="1" indent="-457200">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5"/>
              </a:rPr>
              <a:t>Title III</a:t>
            </a:r>
            <a:r>
              <a:rPr lang="en-US" sz="2600" dirty="0">
                <a:latin typeface="Calibri" panose="020F0502020204030204" pitchFamily="34" charset="0"/>
                <a:cs typeface="Calibri" panose="020F0502020204030204" pitchFamily="34" charset="0"/>
              </a:rPr>
              <a:t> (Language Instruction for English Learners and Immigrant Students) </a:t>
            </a:r>
          </a:p>
          <a:p>
            <a:pPr marL="914400" lvl="1" indent="-457200">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6"/>
              </a:rPr>
              <a:t>Title IV-A</a:t>
            </a:r>
            <a:r>
              <a:rPr lang="en-US" sz="2600" dirty="0">
                <a:latin typeface="Calibri" panose="020F0502020204030204" pitchFamily="34" charset="0"/>
                <a:cs typeface="Calibri" panose="020F0502020204030204" pitchFamily="34" charset="0"/>
              </a:rPr>
              <a:t> (Student Support and Academic Enrichment)</a:t>
            </a:r>
          </a:p>
          <a:p>
            <a:pPr marL="914400" lvl="1" indent="-457200">
              <a:buFont typeface="Arial" panose="020B0604020202020204" pitchFamily="34" charset="0"/>
              <a:buChar char="•"/>
            </a:pPr>
            <a:r>
              <a:rPr lang="en-US" sz="2600" dirty="0">
                <a:latin typeface="Calibri" panose="020F0502020204030204" pitchFamily="34" charset="0"/>
                <a:cs typeface="Calibri" panose="020F0502020204030204" pitchFamily="34" charset="0"/>
              </a:rPr>
              <a:t>Parent Involvement Activities</a:t>
            </a:r>
          </a:p>
          <a:p>
            <a:pPr marL="914400" lvl="1" indent="-457200">
              <a:buFont typeface="Arial" panose="020B0604020202020204" pitchFamily="34" charset="0"/>
              <a:buChar char="•"/>
            </a:pPr>
            <a:endParaRPr lang="en-US" sz="26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Funds must be claimed out of original grant in EGMS</a:t>
            </a:r>
            <a:endParaRPr lang="en-US" dirty="0"/>
          </a:p>
        </p:txBody>
      </p:sp>
      <p:sp>
        <p:nvSpPr>
          <p:cNvPr id="5"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3" name="Picture Placeholder 2">
            <a:extLst>
              <a:ext uri="{C183D7F6-B498-43B3-948B-1728B52AA6E4}">
                <adec:decorative xmlns:adec="http://schemas.microsoft.com/office/drawing/2017/decorative" val="1"/>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t="10073" b="10073"/>
          <a:stretch>
            <a:fillRect/>
          </a:stretch>
        </p:blipFill>
        <p:spPr/>
      </p:pic>
      <p:sp>
        <p:nvSpPr>
          <p:cNvPr id="6" name="Slide Number Placeholder 3">
            <a:extLst>
              <a:ext uri="{FF2B5EF4-FFF2-40B4-BE49-F238E27FC236}">
                <a16:creationId xmlns:a16="http://schemas.microsoft.com/office/drawing/2014/main" id="{C2BC54EC-470A-3FEA-EC92-DF88E8E02B4B}"/>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12</a:t>
            </a:fld>
            <a:endParaRPr lang="en-US" dirty="0"/>
          </a:p>
        </p:txBody>
      </p:sp>
    </p:spTree>
    <p:extLst>
      <p:ext uri="{BB962C8B-B14F-4D97-AF65-F5344CB8AC3E}">
        <p14:creationId xmlns:p14="http://schemas.microsoft.com/office/powerpoint/2010/main" val="80401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2019-20 timeline"/>
          <p:cNvSpPr>
            <a:spLocks noGrp="1"/>
          </p:cNvSpPr>
          <p:nvPr>
            <p:ph type="title"/>
          </p:nvPr>
        </p:nvSpPr>
        <p:spPr>
          <a:xfrm>
            <a:off x="443800" y="1945537"/>
            <a:ext cx="2056899" cy="1809614"/>
          </a:xfrm>
        </p:spPr>
        <p:txBody>
          <a:bodyPr>
            <a:noAutofit/>
          </a:bodyPr>
          <a:lstStyle/>
          <a:p>
            <a:r>
              <a:rPr lang="en-US" sz="3200" dirty="0"/>
              <a:t>2024-25 FEDERAL FUNDS TIMELINE</a:t>
            </a:r>
          </a:p>
        </p:txBody>
      </p:sp>
      <p:sp>
        <p:nvSpPr>
          <p:cNvPr id="24" name="Initial grant period"/>
          <p:cNvSpPr/>
          <p:nvPr/>
        </p:nvSpPr>
        <p:spPr>
          <a:xfrm>
            <a:off x="371643" y="5481695"/>
            <a:ext cx="249821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Segoe UI"/>
                <a:ea typeface="+mn-ea"/>
                <a:cs typeface="+mn-cs"/>
              </a:rPr>
              <a:t>*INITIAL GRANT PERIOD: 7/1/24 – 9/30/25 (15 MONTHS</a:t>
            </a:r>
            <a:r>
              <a:rPr kumimoji="0" lang="en-US" sz="1200" b="0" i="0" u="none" strike="noStrike" kern="1200" cap="none" spc="0" normalizeH="0" baseline="0" noProof="0" dirty="0">
                <a:ln>
                  <a:noFill/>
                </a:ln>
                <a:solidFill>
                  <a:srgbClr val="0070C0"/>
                </a:solidFill>
                <a:effectLst/>
                <a:uLnTx/>
                <a:uFillTx/>
                <a:latin typeface="Segoe UI"/>
                <a:ea typeface="+mn-ea"/>
                <a:cs typeface="+mn-cs"/>
              </a:rPr>
              <a:t>)</a:t>
            </a:r>
            <a:endParaRPr kumimoji="0" lang="en-US" sz="1200" b="0" i="0" u="none" strike="noStrike" kern="1200" cap="none" spc="0" normalizeH="0" baseline="0" noProof="0" dirty="0">
              <a:ln>
                <a:noFill/>
              </a:ln>
              <a:solidFill>
                <a:srgbClr val="0C6D82"/>
              </a:solidFill>
              <a:effectLst/>
              <a:uLnTx/>
              <a:uFillTx/>
              <a:latin typeface="Segoe UI"/>
              <a:ea typeface="+mn-ea"/>
              <a:cs typeface="+mn-cs"/>
            </a:endParaRPr>
          </a:p>
        </p:txBody>
      </p:sp>
      <p:sp>
        <p:nvSpPr>
          <p:cNvPr id="2" name="July 2019"/>
          <p:cNvSpPr>
            <a:spLocks noGrp="1"/>
          </p:cNvSpPr>
          <p:nvPr>
            <p:ph type="body" sz="quarter" idx="15"/>
          </p:nvPr>
        </p:nvSpPr>
        <p:spPr>
          <a:xfrm>
            <a:off x="3796287" y="967697"/>
            <a:ext cx="786543" cy="834861"/>
          </a:xfrm>
        </p:spPr>
        <p:txBody>
          <a:bodyPr>
            <a:noAutofit/>
          </a:bodyPr>
          <a:lstStyle/>
          <a:p>
            <a:r>
              <a:rPr lang="en-US" sz="1800" dirty="0"/>
              <a:t>JULY</a:t>
            </a:r>
          </a:p>
          <a:p>
            <a:r>
              <a:rPr lang="en-US" sz="1800" dirty="0"/>
              <a:t>2024</a:t>
            </a:r>
          </a:p>
        </p:txBody>
      </p:sp>
      <p:sp>
        <p:nvSpPr>
          <p:cNvPr id="22" name="Beginning of grant period">
            <a:extLst>
              <a:ext uri="{FF2B5EF4-FFF2-40B4-BE49-F238E27FC236}">
                <a16:creationId xmlns:a16="http://schemas.microsoft.com/office/drawing/2014/main" id="{2B193253-F94A-4164-AE5D-6B3931AE17CC}"/>
              </a:ext>
            </a:extLst>
          </p:cNvPr>
          <p:cNvSpPr>
            <a:spLocks noGrp="1"/>
          </p:cNvSpPr>
          <p:nvPr>
            <p:ph type="body" sz="quarter" idx="36"/>
          </p:nvPr>
        </p:nvSpPr>
        <p:spPr>
          <a:xfrm>
            <a:off x="3497084" y="2003349"/>
            <a:ext cx="1399985" cy="405757"/>
          </a:xfrm>
        </p:spPr>
        <p:txBody>
          <a:bodyPr>
            <a:normAutofit/>
          </a:bodyPr>
          <a:lstStyle/>
          <a:p>
            <a:r>
              <a:rPr lang="en-US" sz="1050" dirty="0"/>
              <a:t>BEGINNING OF 2024-25 GRANT PERIOD</a:t>
            </a:r>
          </a:p>
        </p:txBody>
      </p:sp>
      <p:sp>
        <p:nvSpPr>
          <p:cNvPr id="10" name="Aug 2019">
            <a:extLst>
              <a:ext uri="{FF2B5EF4-FFF2-40B4-BE49-F238E27FC236}">
                <a16:creationId xmlns:a16="http://schemas.microsoft.com/office/drawing/2014/main" id="{B71962F0-0A0F-4FC2-9E69-6265A830C45E}"/>
              </a:ext>
            </a:extLst>
          </p:cNvPr>
          <p:cNvSpPr>
            <a:spLocks noGrp="1"/>
          </p:cNvSpPr>
          <p:nvPr>
            <p:ph type="body" sz="quarter" idx="18"/>
          </p:nvPr>
        </p:nvSpPr>
        <p:spPr>
          <a:xfrm>
            <a:off x="5715000" y="967914"/>
            <a:ext cx="783000" cy="783000"/>
          </a:xfrm>
        </p:spPr>
        <p:txBody>
          <a:bodyPr>
            <a:normAutofit/>
          </a:bodyPr>
          <a:lstStyle/>
          <a:p>
            <a:r>
              <a:rPr lang="en-US" sz="1800" dirty="0"/>
              <a:t>AUG 2024</a:t>
            </a:r>
            <a:endParaRPr lang="en-US" dirty="0"/>
          </a:p>
        </p:txBody>
      </p:sp>
      <p:sp>
        <p:nvSpPr>
          <p:cNvPr id="27" name="BN open">
            <a:extLst>
              <a:ext uri="{FF2B5EF4-FFF2-40B4-BE49-F238E27FC236}">
                <a16:creationId xmlns:a16="http://schemas.microsoft.com/office/drawing/2014/main" id="{84F2613F-DCC0-4A1F-9B48-C279DDE0C201}"/>
              </a:ext>
            </a:extLst>
          </p:cNvPr>
          <p:cNvSpPr>
            <a:spLocks noGrp="1"/>
          </p:cNvSpPr>
          <p:nvPr>
            <p:ph type="body" sz="quarter" idx="38"/>
          </p:nvPr>
        </p:nvSpPr>
        <p:spPr>
          <a:xfrm>
            <a:off x="5257800" y="1961398"/>
            <a:ext cx="1743080" cy="348934"/>
          </a:xfrm>
        </p:spPr>
        <p:txBody>
          <a:bodyPr>
            <a:noAutofit/>
          </a:bodyPr>
          <a:lstStyle/>
          <a:p>
            <a:pPr>
              <a:lnSpc>
                <a:spcPct val="100000"/>
              </a:lnSpc>
              <a:spcBef>
                <a:spcPts val="0"/>
              </a:spcBef>
            </a:pPr>
            <a:r>
              <a:rPr lang="en-US" sz="1050" dirty="0"/>
              <a:t>2024-25 BUDGET NARRATIVE APPLICATION OPENS</a:t>
            </a:r>
          </a:p>
        </p:txBody>
      </p:sp>
      <p:sp>
        <p:nvSpPr>
          <p:cNvPr id="13" name="Dec 2019">
            <a:extLst>
              <a:ext uri="{FF2B5EF4-FFF2-40B4-BE49-F238E27FC236}">
                <a16:creationId xmlns:a16="http://schemas.microsoft.com/office/drawing/2014/main" id="{04306A44-50E7-4C10-ABF1-71CE55A094F5}"/>
              </a:ext>
            </a:extLst>
          </p:cNvPr>
          <p:cNvSpPr>
            <a:spLocks noGrp="1"/>
          </p:cNvSpPr>
          <p:nvPr>
            <p:ph type="body" sz="quarter" idx="20"/>
          </p:nvPr>
        </p:nvSpPr>
        <p:spPr>
          <a:xfrm>
            <a:off x="8249069" y="967914"/>
            <a:ext cx="783000" cy="783000"/>
          </a:xfrm>
        </p:spPr>
        <p:txBody>
          <a:bodyPr>
            <a:normAutofit/>
          </a:bodyPr>
          <a:lstStyle/>
          <a:p>
            <a:r>
              <a:rPr lang="en-US" sz="1800" dirty="0"/>
              <a:t>NOV 2024</a:t>
            </a:r>
          </a:p>
        </p:txBody>
      </p:sp>
      <p:sp>
        <p:nvSpPr>
          <p:cNvPr id="37" name="BN due">
            <a:extLst>
              <a:ext uri="{FF2B5EF4-FFF2-40B4-BE49-F238E27FC236}">
                <a16:creationId xmlns:a16="http://schemas.microsoft.com/office/drawing/2014/main" id="{DF4A9D67-1B01-4CF8-AC0D-C7E518691F63}"/>
              </a:ext>
            </a:extLst>
          </p:cNvPr>
          <p:cNvSpPr>
            <a:spLocks noGrp="1"/>
          </p:cNvSpPr>
          <p:nvPr>
            <p:ph type="body" sz="quarter" idx="48"/>
          </p:nvPr>
        </p:nvSpPr>
        <p:spPr>
          <a:xfrm>
            <a:off x="7828730" y="1945537"/>
            <a:ext cx="1623678" cy="336837"/>
          </a:xfrm>
        </p:spPr>
        <p:txBody>
          <a:bodyPr>
            <a:noAutofit/>
          </a:bodyPr>
          <a:lstStyle/>
          <a:p>
            <a:pPr>
              <a:lnSpc>
                <a:spcPct val="100000"/>
              </a:lnSpc>
              <a:spcBef>
                <a:spcPts val="0"/>
              </a:spcBef>
            </a:pPr>
            <a:r>
              <a:rPr lang="en-US" sz="1050" dirty="0">
                <a:solidFill>
                  <a:schemeClr val="bg2"/>
                </a:solidFill>
              </a:rPr>
              <a:t>2024-25 BUDGET NARRATIVES DUE</a:t>
            </a:r>
          </a:p>
        </p:txBody>
      </p:sp>
      <p:sp>
        <p:nvSpPr>
          <p:cNvPr id="14" name="Sept 2020">
            <a:extLst>
              <a:ext uri="{FF2B5EF4-FFF2-40B4-BE49-F238E27FC236}">
                <a16:creationId xmlns:a16="http://schemas.microsoft.com/office/drawing/2014/main" id="{18BD9AA2-DFE1-412D-BB95-7989BA1E6039}"/>
              </a:ext>
              <a:ext uri="{C183D7F6-B498-43B3-948B-1728B52AA6E4}">
                <adec:decorative xmlns:adec="http://schemas.microsoft.com/office/drawing/2017/decorative" val="0"/>
              </a:ext>
            </a:extLst>
          </p:cNvPr>
          <p:cNvSpPr>
            <a:spLocks noGrp="1"/>
          </p:cNvSpPr>
          <p:nvPr>
            <p:ph type="body" sz="quarter" idx="21"/>
          </p:nvPr>
        </p:nvSpPr>
        <p:spPr>
          <a:xfrm>
            <a:off x="8255667" y="3030893"/>
            <a:ext cx="783000" cy="783000"/>
          </a:xfrm>
        </p:spPr>
        <p:txBody>
          <a:bodyPr>
            <a:normAutofit/>
          </a:bodyPr>
          <a:lstStyle/>
          <a:p>
            <a:r>
              <a:rPr lang="en-US" sz="1800" dirty="0"/>
              <a:t>SEPT 2025 </a:t>
            </a:r>
            <a:endParaRPr lang="en-US" dirty="0"/>
          </a:p>
        </p:txBody>
      </p:sp>
      <p:sp>
        <p:nvSpPr>
          <p:cNvPr id="35" name="final obligation-igp">
            <a:extLst>
              <a:ext uri="{FF2B5EF4-FFF2-40B4-BE49-F238E27FC236}">
                <a16:creationId xmlns:a16="http://schemas.microsoft.com/office/drawing/2014/main" id="{25D376EC-609C-46F1-A4A6-22B3BCBA9777}"/>
              </a:ext>
            </a:extLst>
          </p:cNvPr>
          <p:cNvSpPr>
            <a:spLocks noGrp="1"/>
          </p:cNvSpPr>
          <p:nvPr>
            <p:ph type="body" sz="quarter" idx="46"/>
          </p:nvPr>
        </p:nvSpPr>
        <p:spPr>
          <a:xfrm>
            <a:off x="7633808" y="3908541"/>
            <a:ext cx="2063994" cy="486493"/>
          </a:xfrm>
        </p:spPr>
        <p:txBody>
          <a:bodyPr>
            <a:normAutofit/>
          </a:bodyPr>
          <a:lstStyle/>
          <a:p>
            <a:pPr>
              <a:lnSpc>
                <a:spcPct val="100000"/>
              </a:lnSpc>
              <a:spcBef>
                <a:spcPts val="0"/>
              </a:spcBef>
            </a:pPr>
            <a:r>
              <a:rPr lang="en-US" sz="1050" dirty="0"/>
              <a:t>FINAL DATE FOR OBLIGATION OF 2024-25 FUNDS FOR *INTIAL GRANT PERIOD</a:t>
            </a:r>
          </a:p>
        </p:txBody>
      </p:sp>
      <p:sp>
        <p:nvSpPr>
          <p:cNvPr id="15"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5280146" y="3029417"/>
            <a:ext cx="783000" cy="784477"/>
          </a:xfrm>
        </p:spPr>
        <p:txBody>
          <a:bodyPr>
            <a:normAutofit/>
          </a:bodyPr>
          <a:lstStyle/>
          <a:p>
            <a:r>
              <a:rPr lang="en-US" sz="1800" dirty="0"/>
              <a:t>NOV 2025 </a:t>
            </a:r>
            <a:endParaRPr lang="en-US" sz="2100" dirty="0"/>
          </a:p>
        </p:txBody>
      </p:sp>
      <p:sp>
        <p:nvSpPr>
          <p:cNvPr id="33" name="final claim-igp">
            <a:extLst>
              <a:ext uri="{FF2B5EF4-FFF2-40B4-BE49-F238E27FC236}">
                <a16:creationId xmlns:a16="http://schemas.microsoft.com/office/drawing/2014/main" id="{97AEBAB8-BDEB-4E4A-B443-829D3C340CA6}"/>
              </a:ext>
            </a:extLst>
          </p:cNvPr>
          <p:cNvSpPr>
            <a:spLocks noGrp="1"/>
          </p:cNvSpPr>
          <p:nvPr>
            <p:ph type="body" sz="quarter" idx="44"/>
          </p:nvPr>
        </p:nvSpPr>
        <p:spPr>
          <a:xfrm>
            <a:off x="4561602" y="3908541"/>
            <a:ext cx="2192500" cy="363501"/>
          </a:xfrm>
        </p:spPr>
        <p:txBody>
          <a:bodyPr>
            <a:normAutofit/>
          </a:bodyPr>
          <a:lstStyle/>
          <a:p>
            <a:pPr>
              <a:lnSpc>
                <a:spcPct val="100000"/>
              </a:lnSpc>
              <a:spcBef>
                <a:spcPts val="0"/>
              </a:spcBef>
            </a:pPr>
            <a:r>
              <a:rPr lang="en-US" sz="1050" dirty="0"/>
              <a:t>FINAL DATE FOR ALL 2024-25 CLAIMS FOR *INITIAL GRANT PERIOD</a:t>
            </a:r>
          </a:p>
        </p:txBody>
      </p:sp>
      <p:sp>
        <p:nvSpPr>
          <p:cNvPr id="51" name="Nov 2020">
            <a:extLst>
              <a:ext uri="{FF2B5EF4-FFF2-40B4-BE49-F238E27FC236}">
                <a16:creationId xmlns:a16="http://schemas.microsoft.com/office/drawing/2014/main" id="{5EC306B8-CD3D-8042-C947-80398DD75DC3}"/>
              </a:ext>
            </a:extLst>
          </p:cNvPr>
          <p:cNvSpPr>
            <a:spLocks noGrp="1"/>
          </p:cNvSpPr>
          <p:nvPr>
            <p:ph type="body" sz="quarter" idx="22"/>
          </p:nvPr>
        </p:nvSpPr>
        <p:spPr>
          <a:xfrm>
            <a:off x="3048000" y="4071938"/>
            <a:ext cx="782638" cy="784225"/>
          </a:xfrm>
        </p:spPr>
        <p:txBody>
          <a:bodyPr>
            <a:normAutofit/>
          </a:bodyPr>
          <a:lstStyle/>
          <a:p>
            <a:r>
              <a:rPr lang="en-US" sz="1800" dirty="0"/>
              <a:t>NOV 2025 </a:t>
            </a:r>
            <a:endParaRPr lang="en-US" sz="2100" dirty="0"/>
          </a:p>
        </p:txBody>
      </p:sp>
      <p:sp>
        <p:nvSpPr>
          <p:cNvPr id="21" name="carryover">
            <a:extLst>
              <a:ext uri="{FF2B5EF4-FFF2-40B4-BE49-F238E27FC236}">
                <a16:creationId xmlns:a16="http://schemas.microsoft.com/office/drawing/2014/main" id="{97AEBAB8-BDEB-4E4A-B443-829D3C340CA6}"/>
              </a:ext>
            </a:extLst>
          </p:cNvPr>
          <p:cNvSpPr>
            <a:spLocks noGrp="1"/>
          </p:cNvSpPr>
          <p:nvPr>
            <p:ph type="body" sz="quarter" idx="44"/>
          </p:nvPr>
        </p:nvSpPr>
        <p:spPr>
          <a:xfrm>
            <a:off x="3848830" y="4464031"/>
            <a:ext cx="2192500" cy="345575"/>
          </a:xfrm>
        </p:spPr>
        <p:txBody>
          <a:bodyPr>
            <a:normAutofit/>
          </a:bodyPr>
          <a:lstStyle/>
          <a:p>
            <a:pPr>
              <a:lnSpc>
                <a:spcPct val="100000"/>
              </a:lnSpc>
              <a:spcBef>
                <a:spcPts val="0"/>
              </a:spcBef>
            </a:pPr>
            <a:r>
              <a:rPr lang="en-US" sz="1050" dirty="0"/>
              <a:t>UNCLAIMED FUNDS BECOME “CARRYOVER”</a:t>
            </a:r>
          </a:p>
        </p:txBody>
      </p:sp>
      <p:sp>
        <p:nvSpPr>
          <p:cNvPr id="12" name="Nov 2020">
            <a:extLst>
              <a:ext uri="{FF2B5EF4-FFF2-40B4-BE49-F238E27FC236}">
                <a16:creationId xmlns:a16="http://schemas.microsoft.com/office/drawing/2014/main" id="{0950DBC3-6438-47ED-BA7E-BBD7E08290D1}"/>
              </a:ext>
            </a:extLst>
          </p:cNvPr>
          <p:cNvSpPr>
            <a:spLocks noGrp="1"/>
          </p:cNvSpPr>
          <p:nvPr>
            <p:ph type="body" sz="quarter" idx="19"/>
          </p:nvPr>
        </p:nvSpPr>
        <p:spPr>
          <a:xfrm>
            <a:off x="4303983" y="4997626"/>
            <a:ext cx="783000" cy="783000"/>
          </a:xfrm>
        </p:spPr>
        <p:txBody>
          <a:bodyPr/>
          <a:lstStyle/>
          <a:p>
            <a:r>
              <a:rPr lang="en-US" sz="1800" dirty="0"/>
              <a:t>NOV 2025</a:t>
            </a:r>
            <a:endParaRPr lang="en-US" dirty="0"/>
          </a:p>
        </p:txBody>
      </p:sp>
      <p:sp>
        <p:nvSpPr>
          <p:cNvPr id="65" name="carryover app open">
            <a:extLst>
              <a:ext uri="{FF2B5EF4-FFF2-40B4-BE49-F238E27FC236}">
                <a16:creationId xmlns:a16="http://schemas.microsoft.com/office/drawing/2014/main" id="{71435C51-CB8E-41E5-8C00-34ADCC273A32}"/>
              </a:ext>
            </a:extLst>
          </p:cNvPr>
          <p:cNvSpPr>
            <a:spLocks noGrp="1"/>
          </p:cNvSpPr>
          <p:nvPr>
            <p:ph type="body" sz="quarter" idx="40"/>
          </p:nvPr>
        </p:nvSpPr>
        <p:spPr>
          <a:xfrm>
            <a:off x="3789253" y="5941792"/>
            <a:ext cx="1840170" cy="307027"/>
          </a:xfrm>
        </p:spPr>
        <p:txBody>
          <a:bodyPr>
            <a:normAutofit/>
          </a:bodyPr>
          <a:lstStyle/>
          <a:p>
            <a:r>
              <a:rPr lang="en-US" sz="1050" dirty="0"/>
              <a:t>CARRYOVER APPLICATIONS FOR 2024-25 FUNDS OPEN</a:t>
            </a:r>
          </a:p>
        </p:txBody>
      </p:sp>
      <p:sp>
        <p:nvSpPr>
          <p:cNvPr id="18" name="Sept 2021">
            <a:extLst>
              <a:ext uri="{FF2B5EF4-FFF2-40B4-BE49-F238E27FC236}">
                <a16:creationId xmlns:a16="http://schemas.microsoft.com/office/drawing/2014/main" id="{7073D15E-3E59-4781-BA50-8D741A373A3B}"/>
              </a:ext>
            </a:extLst>
          </p:cNvPr>
          <p:cNvSpPr>
            <a:spLocks noGrp="1"/>
          </p:cNvSpPr>
          <p:nvPr>
            <p:ph type="body" sz="quarter" idx="26"/>
          </p:nvPr>
        </p:nvSpPr>
        <p:spPr>
          <a:xfrm>
            <a:off x="6362602" y="5058550"/>
            <a:ext cx="783000" cy="783000"/>
          </a:xfrm>
        </p:spPr>
        <p:txBody>
          <a:bodyPr>
            <a:normAutofit/>
          </a:bodyPr>
          <a:lstStyle/>
          <a:p>
            <a:r>
              <a:rPr lang="en-US" sz="1800" dirty="0"/>
              <a:t>SEPT 2026</a:t>
            </a:r>
            <a:endParaRPr lang="en-US" dirty="0"/>
          </a:p>
        </p:txBody>
      </p:sp>
      <p:sp>
        <p:nvSpPr>
          <p:cNvPr id="41" name="final obligation 19-20">
            <a:extLst>
              <a:ext uri="{FF2B5EF4-FFF2-40B4-BE49-F238E27FC236}">
                <a16:creationId xmlns:a16="http://schemas.microsoft.com/office/drawing/2014/main" id="{D183E534-6B6A-4814-BF59-57A6E38C5B02}"/>
              </a:ext>
            </a:extLst>
          </p:cNvPr>
          <p:cNvSpPr>
            <a:spLocks noGrp="1"/>
          </p:cNvSpPr>
          <p:nvPr>
            <p:ph type="body" sz="quarter" idx="52"/>
          </p:nvPr>
        </p:nvSpPr>
        <p:spPr>
          <a:xfrm>
            <a:off x="6041331" y="5941792"/>
            <a:ext cx="1400669" cy="454625"/>
          </a:xfrm>
        </p:spPr>
        <p:txBody>
          <a:bodyPr>
            <a:normAutofit/>
          </a:bodyPr>
          <a:lstStyle/>
          <a:p>
            <a:r>
              <a:rPr lang="en-US" sz="1050" dirty="0"/>
              <a:t>FINAL DATE FOR OBLIGATION OF 2024-25 FUNDS</a:t>
            </a:r>
          </a:p>
        </p:txBody>
      </p:sp>
      <p:sp>
        <p:nvSpPr>
          <p:cNvPr id="17" name="Nov 2021">
            <a:extLst>
              <a:ext uri="{FF2B5EF4-FFF2-40B4-BE49-F238E27FC236}">
                <a16:creationId xmlns:a16="http://schemas.microsoft.com/office/drawing/2014/main" id="{FACEF7EF-E8CB-4008-A749-3586789460E1}"/>
              </a:ext>
            </a:extLst>
          </p:cNvPr>
          <p:cNvSpPr>
            <a:spLocks noGrp="1"/>
          </p:cNvSpPr>
          <p:nvPr>
            <p:ph type="body" sz="quarter" idx="25"/>
          </p:nvPr>
        </p:nvSpPr>
        <p:spPr>
          <a:xfrm>
            <a:off x="8453803" y="5048560"/>
            <a:ext cx="783000" cy="783000"/>
          </a:xfrm>
        </p:spPr>
        <p:txBody>
          <a:bodyPr>
            <a:normAutofit/>
          </a:bodyPr>
          <a:lstStyle/>
          <a:p>
            <a:r>
              <a:rPr lang="en-US" sz="1800" dirty="0"/>
              <a:t>NOV 2026</a:t>
            </a:r>
          </a:p>
        </p:txBody>
      </p:sp>
      <p:sp>
        <p:nvSpPr>
          <p:cNvPr id="70" name="final claim 19-20"/>
          <p:cNvSpPr>
            <a:spLocks noGrp="1"/>
          </p:cNvSpPr>
          <p:nvPr>
            <p:ph type="body" sz="quarter" idx="50"/>
          </p:nvPr>
        </p:nvSpPr>
        <p:spPr>
          <a:xfrm>
            <a:off x="8212281" y="5956156"/>
            <a:ext cx="1266047" cy="289050"/>
          </a:xfrm>
        </p:spPr>
        <p:txBody>
          <a:bodyPr>
            <a:noAutofit/>
          </a:bodyPr>
          <a:lstStyle/>
          <a:p>
            <a:r>
              <a:rPr lang="en-US" sz="1050" dirty="0"/>
              <a:t>FINAL DATE FOR ALL 2024-25 GRANT CLAIMS</a:t>
            </a:r>
          </a:p>
        </p:txBody>
      </p:sp>
      <p:sp>
        <p:nvSpPr>
          <p:cNvPr id="4" name="Footer Placeholder 2">
            <a:extLst>
              <a:ext uri="{FF2B5EF4-FFF2-40B4-BE49-F238E27FC236}">
                <a16:creationId xmlns:a16="http://schemas.microsoft.com/office/drawing/2014/main" id="{C71BE7C9-A741-6232-4499-53CC6F5392CB}"/>
              </a:ext>
              <a:ext uri="{C183D7F6-B498-43B3-948B-1728B52AA6E4}">
                <adec:decorative xmlns:adec="http://schemas.microsoft.com/office/drawing/2017/decorative" val="1"/>
              </a:ext>
            </a:extLst>
          </p:cNvPr>
          <p:cNvSpPr txBox="1">
            <a:spLocks/>
          </p:cNvSpPr>
          <p:nvPr/>
        </p:nvSpPr>
        <p:spPr>
          <a:xfrm>
            <a:off x="717176" y="6139793"/>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AEDD5807-9447-B4BE-1C6B-1EA8A2F695E9}"/>
              </a:ext>
            </a:extLst>
          </p:cNvPr>
          <p:cNvSpPr txBox="1">
            <a:spLocks/>
          </p:cNvSpPr>
          <p:nvPr/>
        </p:nvSpPr>
        <p:spPr>
          <a:xfrm>
            <a:off x="8610600" y="6139793"/>
            <a:ext cx="289111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863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altLang="en-US" dirty="0"/>
              <a:t>Supplement Not Supplant</a:t>
            </a:r>
          </a:p>
        </p:txBody>
      </p:sp>
      <p:sp>
        <p:nvSpPr>
          <p:cNvPr id="19460" name="Content Placeholder 4"/>
          <p:cNvSpPr>
            <a:spLocks noGrp="1"/>
          </p:cNvSpPr>
          <p:nvPr>
            <p:ph idx="1"/>
          </p:nvPr>
        </p:nvSpPr>
        <p:spPr>
          <a:xfrm>
            <a:off x="717175" y="1825624"/>
            <a:ext cx="11045333" cy="4478193"/>
          </a:xfrm>
        </p:spPr>
        <p:txBody>
          <a:bodyPr>
            <a:normAutofit/>
          </a:bodyPr>
          <a:lstStyle/>
          <a:p>
            <a:pPr marL="0" indent="0">
              <a:buNone/>
            </a:pPr>
            <a:r>
              <a:rPr lang="en-US" sz="2800" dirty="0">
                <a:latin typeface="Calibri" panose="020F0502020204030204" pitchFamily="34" charset="0"/>
                <a:cs typeface="Calibri" panose="020F0502020204030204" pitchFamily="34" charset="0"/>
              </a:rPr>
              <a:t>Federal funds cannot be used to supplant, or </a:t>
            </a:r>
            <a:r>
              <a:rPr lang="en-US" sz="2800" b="1" dirty="0">
                <a:latin typeface="Calibri" panose="020F0502020204030204" pitchFamily="34" charset="0"/>
                <a:cs typeface="Calibri" panose="020F0502020204030204" pitchFamily="34" charset="0"/>
              </a:rPr>
              <a:t>take the place of</a:t>
            </a:r>
            <a:r>
              <a:rPr lang="en-US" sz="2800" dirty="0">
                <a:latin typeface="Calibri" panose="020F0502020204030204" pitchFamily="34" charset="0"/>
                <a:cs typeface="Calibri" panose="020F0502020204030204" pitchFamily="34" charset="0"/>
              </a:rPr>
              <a:t>, state and local funds that would have been spent </a:t>
            </a:r>
            <a:r>
              <a:rPr lang="en-US" sz="2800" u="sng" dirty="0">
                <a:latin typeface="Calibri" panose="020F0502020204030204" pitchFamily="34" charset="0"/>
                <a:cs typeface="Calibri" panose="020F0502020204030204" pitchFamily="34" charset="0"/>
              </a:rPr>
              <a:t>if federal funds were not available</a:t>
            </a:r>
            <a:endParaRPr lang="en-US" sz="2800"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Test I:</a:t>
            </a:r>
            <a:r>
              <a:rPr lang="en-US" dirty="0">
                <a:latin typeface="Calibri" panose="020F0502020204030204" pitchFamily="34" charset="0"/>
                <a:cs typeface="Calibri" panose="020F0502020204030204" pitchFamily="34" charset="0"/>
              </a:rPr>
              <a:t> Are the services that the district wants to fund with ESEA funds required under state, local, or another federal law? </a:t>
            </a:r>
            <a:r>
              <a:rPr lang="en-US" b="1" dirty="0">
                <a:latin typeface="Calibri" panose="020F0502020204030204" pitchFamily="34" charset="0"/>
                <a:cs typeface="Calibri" panose="020F0502020204030204" pitchFamily="34" charset="0"/>
              </a:rPr>
              <a:t>If they are, there could be the presumption of supplanting. </a:t>
            </a:r>
          </a:p>
          <a:p>
            <a:pPr lvl="1"/>
            <a:endParaRPr lang="en-US"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Test II:</a:t>
            </a:r>
            <a:r>
              <a:rPr lang="en-US" dirty="0">
                <a:latin typeface="Calibri" panose="020F0502020204030204" pitchFamily="34" charset="0"/>
                <a:cs typeface="Calibri" panose="020F0502020204030204" pitchFamily="34" charset="0"/>
              </a:rPr>
              <a:t> Were state or local funds used in the last year to pay for these services? </a:t>
            </a:r>
            <a:r>
              <a:rPr lang="en-US" b="1" dirty="0">
                <a:latin typeface="Calibri" panose="020F0502020204030204" pitchFamily="34" charset="0"/>
                <a:cs typeface="Calibri" panose="020F0502020204030204" pitchFamily="34" charset="0"/>
              </a:rPr>
              <a:t>If they were, there could be a presumption of supplanting.</a:t>
            </a:r>
          </a:p>
          <a:p>
            <a:pPr marL="0" indent="0" algn="ctr">
              <a:buNone/>
              <a:defRPr/>
            </a:pPr>
            <a:r>
              <a:rPr lang="en-US" sz="2800" i="1" dirty="0">
                <a:hlinkClick r:id="rId3"/>
              </a:rPr>
              <a:t>ESSA Quick Reference Brief: Supplement Not Supplant </a:t>
            </a:r>
            <a:endParaRPr lang="en-US" sz="2800" i="1"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12F1DFEC-DAFC-D15B-5F4F-1FA28D909447}"/>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14</a:t>
            </a:fld>
            <a:endParaRPr lang="en-US" dirty="0"/>
          </a:p>
        </p:txBody>
      </p:sp>
    </p:spTree>
    <p:extLst>
      <p:ext uri="{BB962C8B-B14F-4D97-AF65-F5344CB8AC3E}">
        <p14:creationId xmlns:p14="http://schemas.microsoft.com/office/powerpoint/2010/main" val="3315716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sz="4000" dirty="0"/>
              <a:t>Application Requirements</a:t>
            </a:r>
          </a:p>
        </p:txBody>
      </p:sp>
      <p:sp>
        <p:nvSpPr>
          <p:cNvPr id="2" name="Content Placeholder 1"/>
          <p:cNvSpPr>
            <a:spLocks noGrp="1"/>
          </p:cNvSpPr>
          <p:nvPr>
            <p:ph idx="1"/>
          </p:nvPr>
        </p:nvSpPr>
        <p:spPr>
          <a:xfrm>
            <a:off x="717176" y="2034862"/>
            <a:ext cx="7104461" cy="3899773"/>
          </a:xfrm>
        </p:spPr>
        <p:txBody>
          <a:bodyPr>
            <a:normAutofit/>
          </a:bodyPr>
          <a:lstStyle/>
          <a:p>
            <a:pPr marL="0" indent="0">
              <a:spcBef>
                <a:spcPts val="600"/>
              </a:spcBef>
              <a:buNone/>
              <a:defRPr/>
            </a:pPr>
            <a:r>
              <a:rPr lang="en-US" altLang="en-US" sz="3600" dirty="0">
                <a:latin typeface="Calibri" panose="020F0502020204030204" pitchFamily="34" charset="0"/>
                <a:cs typeface="Calibri" panose="020F0502020204030204" pitchFamily="34" charset="0"/>
              </a:rPr>
              <a:t>Needs Assessment</a:t>
            </a:r>
          </a:p>
          <a:p>
            <a:pPr marL="914400" lvl="1" indent="-457200">
              <a:spcBef>
                <a:spcPts val="600"/>
              </a:spcBef>
              <a:defRPr/>
            </a:pPr>
            <a:r>
              <a:rPr lang="en-US" altLang="en-US" sz="3200" dirty="0"/>
              <a:t>What does the data tell you?</a:t>
            </a:r>
          </a:p>
          <a:p>
            <a:pPr marL="914400" lvl="1" indent="-457200">
              <a:spcBef>
                <a:spcPts val="600"/>
              </a:spcBef>
              <a:defRPr/>
            </a:pPr>
            <a:endParaRPr lang="en-US" altLang="en-US" sz="3200" dirty="0">
              <a:latin typeface="Calibri" panose="020F0502020204030204" pitchFamily="34" charset="0"/>
              <a:cs typeface="Calibri" panose="020F0502020204030204" pitchFamily="34" charset="0"/>
            </a:endParaRPr>
          </a:p>
          <a:p>
            <a:pPr marL="0" indent="0">
              <a:spcBef>
                <a:spcPts val="600"/>
              </a:spcBef>
              <a:buNone/>
              <a:defRPr/>
            </a:pPr>
            <a:r>
              <a:rPr lang="en-US" altLang="en-US" sz="3600" dirty="0"/>
              <a:t>Budget Narrative </a:t>
            </a:r>
          </a:p>
          <a:p>
            <a:pPr lvl="1">
              <a:spcBef>
                <a:spcPts val="600"/>
              </a:spcBef>
            </a:pPr>
            <a:r>
              <a:rPr lang="en-US" altLang="en-US" sz="3200" dirty="0">
                <a:latin typeface="Calibri" panose="020F0502020204030204" pitchFamily="34" charset="0"/>
                <a:cs typeface="Calibri" panose="020F0502020204030204" pitchFamily="34" charset="0"/>
              </a:rPr>
              <a:t>Describe the activity</a:t>
            </a:r>
          </a:p>
          <a:p>
            <a:pPr lvl="1"/>
            <a:endParaRPr lang="en-US" altLang="en-US" sz="1050" dirty="0">
              <a:latin typeface="Calibri" panose="020F0502020204030204" pitchFamily="34" charset="0"/>
              <a:cs typeface="Calibri" panose="020F0502020204030204" pitchFamily="34" charset="0"/>
            </a:endParaRPr>
          </a:p>
          <a:p>
            <a:pPr lvl="1"/>
            <a:r>
              <a:rPr lang="en-US" altLang="en-US" sz="3200" dirty="0">
                <a:latin typeface="Calibri" panose="020F0502020204030204" pitchFamily="34" charset="0"/>
                <a:cs typeface="Calibri" panose="020F0502020204030204" pitchFamily="34" charset="0"/>
              </a:rPr>
              <a:t>Include function and object codes</a:t>
            </a:r>
          </a:p>
          <a:p>
            <a:endParaRPr lang="en-US" sz="2800" dirty="0"/>
          </a:p>
        </p:txBody>
      </p:sp>
      <p:sp>
        <p:nvSpPr>
          <p:cNvPr id="5"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7" name="Content Placeholder 3" descr="Continuous improvement cycle&#10;&#10;Set the vision, assess needs, create a strategic plan, implement strategic plan, moitor and adjust">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t="11777" b="16698"/>
          <a:stretch>
            <a:fillRect/>
          </a:stretch>
        </p:blipFill>
        <p:spPr bwMode="auto">
          <a:xfrm>
            <a:off x="6894286" y="1654116"/>
            <a:ext cx="4055753" cy="385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3">
            <a:extLst>
              <a:ext uri="{FF2B5EF4-FFF2-40B4-BE49-F238E27FC236}">
                <a16:creationId xmlns:a16="http://schemas.microsoft.com/office/drawing/2014/main" id="{7C998776-BC8A-B077-CC75-8AE0F41AAADA}"/>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15</a:t>
            </a:fld>
            <a:endParaRPr lang="en-US" dirty="0"/>
          </a:p>
        </p:txBody>
      </p:sp>
    </p:spTree>
    <p:extLst>
      <p:ext uri="{BB962C8B-B14F-4D97-AF65-F5344CB8AC3E}">
        <p14:creationId xmlns:p14="http://schemas.microsoft.com/office/powerpoint/2010/main" val="1263792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Resources</a:t>
            </a:r>
          </a:p>
        </p:txBody>
      </p:sp>
      <p:sp>
        <p:nvSpPr>
          <p:cNvPr id="7" name="Content Placeholder 6"/>
          <p:cNvSpPr>
            <a:spLocks noGrp="1"/>
          </p:cNvSpPr>
          <p:nvPr>
            <p:ph idx="1"/>
          </p:nvPr>
        </p:nvSpPr>
        <p:spPr>
          <a:xfrm>
            <a:off x="5183188" y="779647"/>
            <a:ext cx="6318530" cy="5627592"/>
          </a:xfrm>
        </p:spPr>
        <p:txBody>
          <a:bodyPr>
            <a:normAutofit fontScale="92500" lnSpcReduction="20000"/>
          </a:bodyPr>
          <a:lstStyle/>
          <a:p>
            <a:endParaRPr lang="en-US" sz="2800" dirty="0">
              <a:hlinkClick r:id="rId3"/>
            </a:endParaRPr>
          </a:p>
          <a:p>
            <a:pPr lvl="0"/>
            <a:r>
              <a:rPr lang="en-US" sz="3200" dirty="0">
                <a:latin typeface="Calibri" panose="020F0502020204030204" pitchFamily="34" charset="0"/>
                <a:cs typeface="Calibri" panose="020F0502020204030204" pitchFamily="34" charset="0"/>
                <a:hlinkClick r:id="rId4"/>
              </a:rPr>
              <a:t>REAP Informational Document</a:t>
            </a:r>
            <a:endParaRPr lang="en-US" sz="3200" dirty="0">
              <a:latin typeface="Calibri" panose="020F0502020204030204" pitchFamily="34" charset="0"/>
              <a:cs typeface="Calibri" panose="020F0502020204030204" pitchFamily="34" charset="0"/>
            </a:endParaRPr>
          </a:p>
          <a:p>
            <a:pPr lvl="0"/>
            <a:endParaRPr lang="en-US" sz="3200" dirty="0">
              <a:latin typeface="Calibri" panose="020F0502020204030204" pitchFamily="34" charset="0"/>
              <a:cs typeface="Calibri" panose="020F0502020204030204" pitchFamily="34" charset="0"/>
              <a:hlinkClick r:id="rId5"/>
            </a:endParaRPr>
          </a:p>
          <a:p>
            <a:pPr lvl="0"/>
            <a:r>
              <a:rPr lang="en-US" sz="3200" u="sng" dirty="0">
                <a:latin typeface="Calibri" panose="020F0502020204030204" pitchFamily="34" charset="0"/>
                <a:cs typeface="Calibri" panose="020F0502020204030204" pitchFamily="34" charset="0"/>
                <a:hlinkClick r:id="rId5"/>
              </a:rPr>
              <a:t>ODE Title V-B webpage</a:t>
            </a:r>
            <a:endParaRPr lang="en-US" sz="3200" u="sng" dirty="0">
              <a:latin typeface="Calibri" panose="020F0502020204030204" pitchFamily="34" charset="0"/>
              <a:cs typeface="Calibri" panose="020F0502020204030204" pitchFamily="34" charset="0"/>
            </a:endParaRPr>
          </a:p>
          <a:p>
            <a:pPr lvl="0"/>
            <a:endParaRPr lang="en-US" sz="3200" u="sng" dirty="0">
              <a:latin typeface="Calibri" panose="020F0502020204030204" pitchFamily="34" charset="0"/>
              <a:cs typeface="Calibri" panose="020F0502020204030204" pitchFamily="34" charset="0"/>
            </a:endParaRPr>
          </a:p>
          <a:p>
            <a:pPr lvl="0"/>
            <a:r>
              <a:rPr lang="en-US" sz="3200">
                <a:latin typeface="Calibri" panose="020F0502020204030204" pitchFamily="34" charset="0"/>
                <a:cs typeface="Calibri" panose="020F0502020204030204" pitchFamily="34" charset="0"/>
                <a:hlinkClick r:id="rId6"/>
              </a:rPr>
              <a:t>CIP Budget Narrative Checklists</a:t>
            </a:r>
            <a:endParaRPr lang="en-US" sz="3200" dirty="0">
              <a:latin typeface="Calibri" panose="020F0502020204030204" pitchFamily="34" charset="0"/>
              <a:cs typeface="Calibri" panose="020F0502020204030204" pitchFamily="34" charset="0"/>
            </a:endParaRPr>
          </a:p>
          <a:p>
            <a:pPr lvl="0"/>
            <a:endParaRPr lang="en-US" sz="3200" dirty="0">
              <a:latin typeface="Calibri" panose="020F0502020204030204" pitchFamily="34" charset="0"/>
              <a:cs typeface="Calibri" panose="020F0502020204030204" pitchFamily="34" charset="0"/>
            </a:endParaRPr>
          </a:p>
          <a:p>
            <a:r>
              <a:rPr lang="en-US" altLang="en-US" sz="3200" dirty="0">
                <a:latin typeface="Calibri" panose="020F0502020204030204" pitchFamily="34" charset="0"/>
                <a:cs typeface="Calibri" panose="020F0502020204030204" pitchFamily="34" charset="0"/>
                <a:hlinkClick r:id="rId7"/>
              </a:rPr>
              <a:t>CIP Budget Narrative User Guide</a:t>
            </a:r>
          </a:p>
          <a:p>
            <a:pPr marL="0" lvl="0" indent="0">
              <a:buNone/>
            </a:pPr>
            <a:endParaRPr lang="en-US" sz="3200" dirty="0">
              <a:latin typeface="Calibri" panose="020F0502020204030204" pitchFamily="34" charset="0"/>
              <a:cs typeface="Calibri" panose="020F0502020204030204" pitchFamily="34" charset="0"/>
            </a:endParaRPr>
          </a:p>
          <a:p>
            <a:pPr lvl="0"/>
            <a:r>
              <a:rPr lang="en-US" sz="3200" u="sng" dirty="0">
                <a:latin typeface="Calibri" panose="020F0502020204030204" pitchFamily="34" charset="0"/>
                <a:cs typeface="Calibri" panose="020F0502020204030204" pitchFamily="34" charset="0"/>
                <a:hlinkClick r:id="rId8"/>
              </a:rPr>
              <a:t>SRSA Applicant Information</a:t>
            </a:r>
            <a:endParaRPr lang="en-US" sz="3200" u="sng" dirty="0">
              <a:latin typeface="Calibri" panose="020F0502020204030204" pitchFamily="34" charset="0"/>
              <a:cs typeface="Calibri" panose="020F0502020204030204" pitchFamily="34" charset="0"/>
            </a:endParaRPr>
          </a:p>
          <a:p>
            <a:pPr lvl="0"/>
            <a:endParaRPr lang="en-US" sz="3200" dirty="0">
              <a:latin typeface="Calibri" panose="020F0502020204030204" pitchFamily="34" charset="0"/>
              <a:cs typeface="Calibri" panose="020F0502020204030204" pitchFamily="34" charset="0"/>
            </a:endParaRPr>
          </a:p>
          <a:p>
            <a:pPr lvl="0"/>
            <a:r>
              <a:rPr lang="en-US" sz="3200" u="sng" dirty="0">
                <a:latin typeface="Calibri" panose="020F0502020204030204" pitchFamily="34" charset="0"/>
                <a:cs typeface="Calibri" panose="020F0502020204030204" pitchFamily="34" charset="0"/>
                <a:hlinkClick r:id="rId9"/>
              </a:rPr>
              <a:t>RLIS web page</a:t>
            </a:r>
            <a:endParaRPr lang="en-US" sz="3200" dirty="0">
              <a:latin typeface="Calibri" panose="020F0502020204030204" pitchFamily="34" charset="0"/>
              <a:cs typeface="Calibri" panose="020F0502020204030204" pitchFamily="34" charset="0"/>
            </a:endParaRPr>
          </a:p>
          <a:p>
            <a:pPr marL="0" indent="0">
              <a:buNone/>
            </a:pPr>
            <a:endParaRPr lang="en-US" sz="2800" u="sng" dirty="0">
              <a:hlinkClick r:id="rId3"/>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16</a:t>
            </a:fld>
            <a:endParaRPr lang="en-US" dirty="0"/>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10">
            <a:extLst>
              <a:ext uri="{28A0092B-C50C-407E-A947-70E740481C1C}">
                <a14:useLocalDpi xmlns:a14="http://schemas.microsoft.com/office/drawing/2010/main" val="0"/>
              </a:ext>
            </a:extLst>
          </a:blip>
          <a:srcRect t="3742" b="3742"/>
          <a:stretch>
            <a:fillRect/>
          </a:stretch>
        </p:blipFill>
        <p:spPr>
          <a:xfrm>
            <a:off x="206018" y="2885762"/>
            <a:ext cx="4572000" cy="2320925"/>
          </a:xfrm>
        </p:spPr>
      </p:pic>
    </p:spTree>
    <p:extLst>
      <p:ext uri="{BB962C8B-B14F-4D97-AF65-F5344CB8AC3E}">
        <p14:creationId xmlns:p14="http://schemas.microsoft.com/office/powerpoint/2010/main" val="1173246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Regional Contacts by ESD</a:t>
            </a:r>
          </a:p>
        </p:txBody>
      </p:sp>
      <p:sp>
        <p:nvSpPr>
          <p:cNvPr id="6" name="Content Placeholder 5"/>
          <p:cNvSpPr>
            <a:spLocks noGrp="1"/>
          </p:cNvSpPr>
          <p:nvPr>
            <p:ph idx="1"/>
          </p:nvPr>
        </p:nvSpPr>
        <p:spPr>
          <a:xfrm>
            <a:off x="5183188" y="779646"/>
            <a:ext cx="6172200" cy="5725272"/>
          </a:xfrm>
        </p:spPr>
        <p:txBody>
          <a:bodyPr>
            <a:normAutofit lnSpcReduction="10000"/>
          </a:bodyPr>
          <a:lstStyle/>
          <a:p>
            <a:pPr marL="457200" indent="-381000">
              <a:lnSpc>
                <a:spcPct val="115000"/>
              </a:lnSpc>
              <a:spcBef>
                <a:spcPts val="0"/>
              </a:spcBef>
              <a:buSzPts val="2400"/>
              <a:buFont typeface="Arial" panose="020B0604020202020204" pitchFamily="34" charset="0"/>
              <a:buChar char="●"/>
            </a:pPr>
            <a:r>
              <a:rPr lang="en-US" sz="3000"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457200" lvl="0" indent="-381000">
              <a:lnSpc>
                <a:spcPct val="105000"/>
              </a:lnSpc>
              <a:spcBef>
                <a:spcPts val="1200"/>
              </a:spcBef>
              <a:buSzPts val="2400"/>
              <a:buChar char="●"/>
            </a:pPr>
            <a:r>
              <a:rPr lang="en-US" sz="3000" dirty="0"/>
              <a:t>Jen Engberg</a:t>
            </a:r>
          </a:p>
          <a:p>
            <a:pPr marL="914400" lvl="1" indent="-381000">
              <a:lnSpc>
                <a:spcPct val="105000"/>
              </a:lnSpc>
              <a:spcBef>
                <a:spcPts val="0"/>
              </a:spcBef>
              <a:buSzPts val="2400"/>
              <a:buFont typeface="Arial"/>
              <a:buChar char="○"/>
            </a:pPr>
            <a:r>
              <a:rPr lang="en-US" dirty="0"/>
              <a:t>Clackamas, Columbia Gorge, Multnomah and Northwest Regional </a:t>
            </a:r>
          </a:p>
          <a:p>
            <a:pPr marL="533400" lvl="1" indent="0">
              <a:lnSpc>
                <a:spcPct val="105000"/>
              </a:lnSpc>
              <a:spcBef>
                <a:spcPts val="0"/>
              </a:spcBef>
              <a:buSzPts val="2400"/>
              <a:buNone/>
            </a:pPr>
            <a:endParaRPr lang="en-US" sz="800" dirty="0"/>
          </a:p>
          <a:p>
            <a:pPr marL="457200" lvl="0" indent="-381000">
              <a:lnSpc>
                <a:spcPct val="105000"/>
              </a:lnSpc>
              <a:spcBef>
                <a:spcPts val="0"/>
              </a:spcBef>
              <a:buSzPts val="2400"/>
              <a:buChar char="●"/>
            </a:pPr>
            <a:r>
              <a:rPr lang="en-US" sz="3000" dirty="0"/>
              <a:t>Lisa Plumb</a:t>
            </a:r>
          </a:p>
          <a:p>
            <a:pPr marL="914400" lvl="1" indent="-381000">
              <a:lnSpc>
                <a:spcPct val="105000"/>
              </a:lnSpc>
              <a:spcBef>
                <a:spcPts val="0"/>
              </a:spcBef>
              <a:buSzPts val="2400"/>
              <a:buFont typeface="Arial"/>
              <a:buChar char="○"/>
            </a:pPr>
            <a:r>
              <a:rPr lang="en-US" dirty="0"/>
              <a:t>Lane, Linn Benton Lincoln and Willamette</a:t>
            </a:r>
          </a:p>
          <a:p>
            <a:pPr marL="533400" lvl="1" indent="0">
              <a:lnSpc>
                <a:spcPct val="105000"/>
              </a:lnSpc>
              <a:spcBef>
                <a:spcPts val="0"/>
              </a:spcBef>
              <a:buSzPts val="2400"/>
              <a:buNone/>
            </a:pPr>
            <a:endParaRPr lang="en-US" sz="900" dirty="0"/>
          </a:p>
          <a:p>
            <a:pPr marL="457200" lvl="0" indent="-381000">
              <a:lnSpc>
                <a:spcPct val="105000"/>
              </a:lnSpc>
              <a:spcBef>
                <a:spcPts val="0"/>
              </a:spcBef>
              <a:buSzPts val="2400"/>
              <a:buChar char="●"/>
            </a:pPr>
            <a:r>
              <a:rPr lang="en-US" sz="3000" dirty="0"/>
              <a:t>Sarah Martin</a:t>
            </a:r>
          </a:p>
          <a:p>
            <a:pPr marL="914400" lvl="1" indent="-381000">
              <a:lnSpc>
                <a:spcPct val="105000"/>
              </a:lnSpc>
              <a:spcBef>
                <a:spcPts val="0"/>
              </a:spcBef>
              <a:buSzPts val="2400"/>
              <a:buFont typeface="Arial"/>
              <a:buChar char="○"/>
            </a:pPr>
            <a:r>
              <a:rPr lang="en-US" dirty="0"/>
              <a:t>Douglas, Lake, Malheur, South Coast and Southern Oregon</a:t>
            </a:r>
          </a:p>
          <a:p>
            <a:pPr marL="533400" lvl="1" indent="0">
              <a:lnSpc>
                <a:spcPct val="105000"/>
              </a:lnSpc>
              <a:spcBef>
                <a:spcPts val="0"/>
              </a:spcBef>
              <a:buSzPts val="2400"/>
              <a:buNone/>
            </a:pPr>
            <a:endParaRPr lang="en-US" dirty="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17</a:t>
            </a:fld>
            <a:endParaRPr lang="en-US" dirty="0"/>
          </a:p>
        </p:txBody>
      </p:sp>
      <p:pic>
        <p:nvPicPr>
          <p:cNvPr id="13" name="Picture Placeholder 12">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4146809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reach out!</a:t>
            </a:r>
          </a:p>
        </p:txBody>
      </p:sp>
      <p:sp>
        <p:nvSpPr>
          <p:cNvPr id="2" name="Content Placeholder 1"/>
          <p:cNvSpPr>
            <a:spLocks noGrp="1"/>
          </p:cNvSpPr>
          <p:nvPr>
            <p:ph idx="1"/>
          </p:nvPr>
        </p:nvSpPr>
        <p:spPr/>
        <p:txBody>
          <a:bodyPr/>
          <a:lstStyle/>
          <a:p>
            <a:pPr marL="342900" indent="-342900">
              <a:lnSpc>
                <a:spcPct val="110000"/>
              </a:lnSpc>
              <a:buClr>
                <a:schemeClr val="dk1"/>
              </a:buClr>
              <a:buSzPts val="2400"/>
            </a:pPr>
            <a:r>
              <a:rPr lang="nb-NO" dirty="0"/>
              <a:t>Amy Tidwell</a:t>
            </a:r>
            <a:br>
              <a:rPr lang="nb-NO" dirty="0"/>
            </a:br>
            <a:r>
              <a:rPr lang="nb-NO" u="sng" dirty="0">
                <a:solidFill>
                  <a:schemeClr val="hlink"/>
                </a:solidFill>
                <a:hlinkClick r:id="rId3"/>
              </a:rPr>
              <a:t>amy.tidwell@ode.oregon.gov</a:t>
            </a:r>
            <a:endParaRPr lang="nb-NO" u="sng" dirty="0">
              <a:solidFill>
                <a:schemeClr val="hlink"/>
              </a:solidFill>
            </a:endParaRPr>
          </a:p>
          <a:p>
            <a:pPr>
              <a:lnSpc>
                <a:spcPct val="110000"/>
              </a:lnSpc>
              <a:buClr>
                <a:schemeClr val="dk1"/>
              </a:buClr>
              <a:buSzPts val="2400"/>
            </a:pPr>
            <a:r>
              <a:rPr lang="nb-NO" dirty="0"/>
              <a:t>Jen Engberg</a:t>
            </a:r>
            <a:br>
              <a:rPr lang="nb-NO" dirty="0"/>
            </a:br>
            <a:r>
              <a:rPr lang="nb-NO" u="sng" dirty="0">
                <a:solidFill>
                  <a:schemeClr val="hlink"/>
                </a:solidFill>
              </a:rPr>
              <a:t>j</a:t>
            </a:r>
            <a:r>
              <a:rPr lang="nb-NO" u="sng" dirty="0">
                <a:solidFill>
                  <a:schemeClr val="hlink"/>
                </a:solidFill>
                <a:hlinkClick r:id="rId4"/>
              </a:rPr>
              <a:t>ennifer.engberg@ode.oregon.gov</a:t>
            </a:r>
            <a:endParaRPr lang="nb-NO" dirty="0"/>
          </a:p>
          <a:p>
            <a:pPr>
              <a:lnSpc>
                <a:spcPct val="110000"/>
              </a:lnSpc>
              <a:buClr>
                <a:schemeClr val="dk1"/>
              </a:buClr>
              <a:buSzPts val="2400"/>
            </a:pPr>
            <a:r>
              <a:rPr lang="nb-NO" dirty="0"/>
              <a:t>Lisa Plumb</a:t>
            </a:r>
            <a:br>
              <a:rPr lang="nb-NO" dirty="0"/>
            </a:br>
            <a:r>
              <a:rPr lang="nb-NO" u="sng" dirty="0">
                <a:solidFill>
                  <a:schemeClr val="hlink"/>
                </a:solidFill>
              </a:rPr>
              <a:t>l</a:t>
            </a:r>
            <a:r>
              <a:rPr lang="nb-NO" u="sng" dirty="0">
                <a:solidFill>
                  <a:schemeClr val="hlink"/>
                </a:solidFill>
                <a:hlinkClick r:id="rId5"/>
              </a:rPr>
              <a:t>isa.plumb@ode.oregon.gov</a:t>
            </a:r>
            <a:endParaRPr lang="nb-NO" u="sng" dirty="0">
              <a:solidFill>
                <a:schemeClr val="hlink"/>
              </a:solidFill>
            </a:endParaRPr>
          </a:p>
          <a:p>
            <a:pPr>
              <a:lnSpc>
                <a:spcPct val="110000"/>
              </a:lnSpc>
              <a:buClr>
                <a:schemeClr val="dk1"/>
              </a:buClr>
              <a:buSzPts val="2400"/>
            </a:pPr>
            <a:r>
              <a:rPr lang="nb-NO" dirty="0"/>
              <a:t>Sarah Martin</a:t>
            </a:r>
            <a:br>
              <a:rPr lang="nb-NO" dirty="0"/>
            </a:br>
            <a:r>
              <a:rPr lang="nb-NO" u="sng" dirty="0">
                <a:solidFill>
                  <a:schemeClr val="hlink"/>
                </a:solidFill>
              </a:rPr>
              <a:t>s</a:t>
            </a:r>
            <a:r>
              <a:rPr lang="nb-NO" u="sng" dirty="0">
                <a:solidFill>
                  <a:schemeClr val="hlink"/>
                </a:solidFill>
                <a:hlinkClick r:id="rId6"/>
              </a:rPr>
              <a:t>arah.martin@ode.oregon.gov</a:t>
            </a:r>
            <a:endParaRPr lang="nb-NO" dirty="0"/>
          </a:p>
          <a:p>
            <a:pPr marL="0" lvl="0" indent="0">
              <a:lnSpc>
                <a:spcPct val="110000"/>
              </a:lnSpc>
              <a:buClr>
                <a:schemeClr val="dk1"/>
              </a:buClr>
              <a:buSzPts val="2400"/>
              <a:buNone/>
            </a:pPr>
            <a:endParaRPr lang="nb-NO"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18</a:t>
            </a:fld>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22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Oregon Department of Education – Our “Why”</a:t>
            </a:r>
          </a:p>
        </p:txBody>
      </p:sp>
      <p:sp>
        <p:nvSpPr>
          <p:cNvPr id="7" name="Content Placeholder 6"/>
          <p:cNvSpPr>
            <a:spLocks noGrp="1"/>
          </p:cNvSpPr>
          <p:nvPr>
            <p:ph idx="1"/>
          </p:nvPr>
        </p:nvSpPr>
        <p:spPr>
          <a:xfrm>
            <a:off x="717175" y="1665658"/>
            <a:ext cx="10784542" cy="4109010"/>
          </a:xfrm>
        </p:spPr>
        <p:txBody>
          <a:bodyPr/>
          <a:lstStyle/>
          <a:p>
            <a:pPr marL="0" lvl="0" indent="0">
              <a:lnSpc>
                <a:spcPct val="100000"/>
              </a:lnSpc>
              <a:spcBef>
                <a:spcPts val="100"/>
              </a:spcBef>
              <a:buNone/>
              <a:defRPr/>
            </a:pPr>
            <a:r>
              <a:rPr lang="en-US" altLang="en-US" b="1" dirty="0">
                <a:solidFill>
                  <a:prstClr val="black"/>
                </a:solidFill>
              </a:rPr>
              <a:t>Equity and Excellence for Every Learner</a:t>
            </a:r>
          </a:p>
          <a:p>
            <a:pPr marL="285750" lvl="0" indent="-285750">
              <a:lnSpc>
                <a:spcPct val="100000"/>
              </a:lnSpc>
              <a:spcBef>
                <a:spcPts val="100"/>
              </a:spcBef>
              <a:defRPr/>
            </a:pPr>
            <a:r>
              <a:rPr lang="en-US" altLang="en-US" dirty="0">
                <a:solidFill>
                  <a:prstClr val="black"/>
                </a:solidFill>
              </a:rPr>
              <a:t>The Oregon Department of Education works in partnership with school districts, education service districts and community partners;</a:t>
            </a:r>
          </a:p>
          <a:p>
            <a:pPr marL="285750" lvl="0" indent="-285750">
              <a:lnSpc>
                <a:spcPct val="100000"/>
              </a:lnSpc>
              <a:spcBef>
                <a:spcPts val="100"/>
              </a:spcBef>
              <a:defRPr/>
            </a:pPr>
            <a:r>
              <a:rPr lang="en-US" altLang="en-US" dirty="0">
                <a:solidFill>
                  <a:prstClr val="black"/>
                </a:solidFill>
              </a:rPr>
              <a:t>Together, we serve over 580,000 K-12 students;</a:t>
            </a:r>
          </a:p>
          <a:p>
            <a:pPr marL="285750" lvl="0" indent="-285750">
              <a:lnSpc>
                <a:spcPct val="100000"/>
              </a:lnSpc>
              <a:spcBef>
                <a:spcPts val="100"/>
              </a:spcBef>
              <a:defRPr/>
            </a:pPr>
            <a:r>
              <a:rPr lang="en-US" altLang="en-US" dirty="0">
                <a:solidFill>
                  <a:prstClr val="black"/>
                </a:solidFill>
              </a:rPr>
              <a:t>We believe every student should have access to a high-quality, well-rounded learning experience;</a:t>
            </a:r>
          </a:p>
          <a:p>
            <a:pPr marL="285750" lvl="0" indent="-285750">
              <a:lnSpc>
                <a:spcPct val="100000"/>
              </a:lnSpc>
              <a:spcBef>
                <a:spcPts val="100"/>
              </a:spcBef>
              <a:defRPr/>
            </a:pPr>
            <a:r>
              <a:rPr lang="en-US" altLang="en-US" dirty="0">
                <a:solidFill>
                  <a:prstClr val="black"/>
                </a:solidFill>
              </a:rPr>
              <a:t>We work to achieve the Governor’s vision that every Oregon student graduates with a plan for their future</a:t>
            </a:r>
            <a:r>
              <a:rPr lang="en-US" dirty="0">
                <a:solidFill>
                  <a:prstClr val="black"/>
                </a:solidFill>
              </a:rPr>
              <a:t>.</a:t>
            </a:r>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280" t="39380" r="9995" b="18402"/>
          <a:stretch/>
        </p:blipFill>
        <p:spPr>
          <a:xfrm>
            <a:off x="4862285" y="4386764"/>
            <a:ext cx="5623431" cy="1753029"/>
          </a:xfrm>
          <a:prstGeom prst="rect">
            <a:avLst/>
          </a:prstGeom>
        </p:spPr>
      </p:pic>
    </p:spTree>
    <p:extLst>
      <p:ext uri="{BB962C8B-B14F-4D97-AF65-F5344CB8AC3E}">
        <p14:creationId xmlns:p14="http://schemas.microsoft.com/office/powerpoint/2010/main" val="11525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for Today</a:t>
            </a:r>
            <a:endParaRPr lang="en-US" dirty="0">
              <a:solidFill>
                <a:schemeClr val="tx1"/>
              </a:solidFill>
            </a:endParaRPr>
          </a:p>
        </p:txBody>
      </p:sp>
      <p:sp>
        <p:nvSpPr>
          <p:cNvPr id="3" name="Content Placeholder 2"/>
          <p:cNvSpPr>
            <a:spLocks noGrp="1"/>
          </p:cNvSpPr>
          <p:nvPr>
            <p:ph idx="1"/>
          </p:nvPr>
        </p:nvSpPr>
        <p:spPr/>
        <p:txBody>
          <a:bodyPr>
            <a:normAutofit/>
          </a:bodyPr>
          <a:lstStyle/>
          <a:p>
            <a:pPr>
              <a:spcBef>
                <a:spcPts val="600"/>
              </a:spcBef>
            </a:pPr>
            <a:r>
              <a:rPr lang="en-US" sz="3200" dirty="0">
                <a:latin typeface="Calibri" panose="020F0502020204030204" pitchFamily="34" charset="0"/>
                <a:cs typeface="Calibri" panose="020F0502020204030204" pitchFamily="34" charset="0"/>
              </a:rPr>
              <a:t>Overview of Title V, Part B basics including:</a:t>
            </a:r>
          </a:p>
          <a:p>
            <a:pPr lvl="1">
              <a:spcBef>
                <a:spcPts val="600"/>
              </a:spcBef>
            </a:pPr>
            <a:r>
              <a:rPr lang="en-US" sz="3200" dirty="0">
                <a:latin typeface="Calibri" panose="020F0502020204030204" pitchFamily="34" charset="0"/>
                <a:cs typeface="Calibri" panose="020F0502020204030204" pitchFamily="34" charset="0"/>
              </a:rPr>
              <a:t>Eligibility and Funding</a:t>
            </a:r>
          </a:p>
          <a:p>
            <a:pPr lvl="1">
              <a:spcBef>
                <a:spcPts val="600"/>
              </a:spcBef>
            </a:pPr>
            <a:r>
              <a:rPr lang="en-US" sz="3200" dirty="0">
                <a:latin typeface="Calibri" panose="020F0502020204030204" pitchFamily="34" charset="0"/>
                <a:cs typeface="Calibri" panose="020F0502020204030204" pitchFamily="34" charset="0"/>
              </a:rPr>
              <a:t>SRSA vs. RLIS</a:t>
            </a:r>
          </a:p>
          <a:p>
            <a:pPr lvl="1">
              <a:spcBef>
                <a:spcPts val="600"/>
              </a:spcBef>
            </a:pPr>
            <a:r>
              <a:rPr lang="en-US" sz="3200" dirty="0">
                <a:latin typeface="Calibri" panose="020F0502020204030204" pitchFamily="34" charset="0"/>
                <a:cs typeface="Calibri" panose="020F0502020204030204" pitchFamily="34" charset="0"/>
              </a:rPr>
              <a:t>Supplement not Supplant</a:t>
            </a:r>
          </a:p>
          <a:p>
            <a:pPr>
              <a:spcBef>
                <a:spcPts val="600"/>
              </a:spcBef>
            </a:pPr>
            <a:r>
              <a:rPr lang="en-US" sz="3200" dirty="0">
                <a:latin typeface="Calibri" panose="020F0502020204030204" pitchFamily="34" charset="0"/>
                <a:cs typeface="Calibri" panose="020F0502020204030204" pitchFamily="34" charset="0"/>
              </a:rPr>
              <a:t>Application requirements and Use of funds</a:t>
            </a:r>
          </a:p>
          <a:p>
            <a:pPr>
              <a:spcBef>
                <a:spcPts val="600"/>
              </a:spcBef>
            </a:pPr>
            <a:r>
              <a:rPr lang="en-US" sz="3200" dirty="0">
                <a:latin typeface="Calibri" panose="020F0502020204030204" pitchFamily="34" charset="0"/>
                <a:cs typeface="Calibri" panose="020F0502020204030204" pitchFamily="34" charset="0"/>
              </a:rPr>
              <a:t>Resources</a:t>
            </a:r>
            <a:endParaRPr lang="en-US" sz="3200"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303968" y="4906123"/>
            <a:ext cx="4613267" cy="1131091"/>
          </a:xfrm>
          <a:prstGeom prst="rect">
            <a:avLst/>
          </a:prstGeom>
        </p:spPr>
      </p:pic>
      <p:sp>
        <p:nvSpPr>
          <p:cNvPr id="6" name="Slide Number Placeholder 3">
            <a:extLst>
              <a:ext uri="{FF2B5EF4-FFF2-40B4-BE49-F238E27FC236}">
                <a16:creationId xmlns:a16="http://schemas.microsoft.com/office/drawing/2014/main" id="{AF53A6C5-6204-C9DF-C068-E3E8C4555973}"/>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36505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p:txBody>
          <a:bodyPr/>
          <a:lstStyle/>
          <a:p>
            <a:r>
              <a:rPr lang="en-US" dirty="0"/>
              <a:t>Purpose of Title V-B</a:t>
            </a:r>
            <a:endParaRPr lang="en-US" dirty="0">
              <a:solidFill>
                <a:schemeClr val="tx1"/>
              </a:solidFill>
            </a:endParaRPr>
          </a:p>
        </p:txBody>
      </p:sp>
      <p:sp>
        <p:nvSpPr>
          <p:cNvPr id="3" name="Content Placeholder 2"/>
          <p:cNvSpPr>
            <a:spLocks noGrp="1"/>
          </p:cNvSpPr>
          <p:nvPr>
            <p:ph idx="1"/>
          </p:nvPr>
        </p:nvSpPr>
        <p:spPr>
          <a:xfrm>
            <a:off x="5183188" y="779646"/>
            <a:ext cx="6172200" cy="5676571"/>
          </a:xfrm>
        </p:spPr>
        <p:txBody>
          <a:bodyPr>
            <a:normAutofit/>
          </a:bodyPr>
          <a:lstStyle/>
          <a:p>
            <a:r>
              <a:rPr lang="en-US" sz="3200" dirty="0">
                <a:latin typeface="Calibri" panose="020F0502020204030204" pitchFamily="34" charset="0"/>
                <a:cs typeface="Calibri" panose="020F0502020204030204" pitchFamily="34" charset="0"/>
              </a:rPr>
              <a:t>Title V-B programs are designed to assist rural school districts in improving the quality of instruction and student academic achievement by providing greater flexibility in the use of formula grant funds</a:t>
            </a:r>
          </a:p>
          <a:p>
            <a:endParaRPr lang="en-US" sz="3200" dirty="0">
              <a:latin typeface="Calibri" panose="020F0502020204030204" pitchFamily="34" charset="0"/>
              <a:cs typeface="Calibri" panose="020F0502020204030204" pitchFamily="34" charset="0"/>
            </a:endParaRPr>
          </a:p>
        </p:txBody>
      </p:sp>
      <p:pic>
        <p:nvPicPr>
          <p:cNvPr id="6" name="Picture Placeholder 5">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47" b="447"/>
          <a:stretch>
            <a:fillRect/>
          </a:stretch>
        </p:blipFill>
        <p:spPr>
          <a:xfrm>
            <a:off x="642358" y="2230582"/>
            <a:ext cx="3653871" cy="3621183"/>
          </a:xfrm>
        </p:spPr>
      </p:pic>
      <p:sp>
        <p:nvSpPr>
          <p:cNvPr id="4" name="Slide Number Placeholder 3">
            <a:extLst>
              <a:ext uri="{FF2B5EF4-FFF2-40B4-BE49-F238E27FC236}">
                <a16:creationId xmlns:a16="http://schemas.microsoft.com/office/drawing/2014/main" id="{9DEA51FD-7743-3C61-34DF-93BFB8EBE225}"/>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4</a:t>
            </a:fld>
            <a:endParaRPr lang="en-US" dirty="0"/>
          </a:p>
        </p:txBody>
      </p:sp>
      <p:sp>
        <p:nvSpPr>
          <p:cNvPr id="7" name="Footer Placeholder 2">
            <a:extLst>
              <a:ext uri="{FF2B5EF4-FFF2-40B4-BE49-F238E27FC236}">
                <a16:creationId xmlns:a16="http://schemas.microsoft.com/office/drawing/2014/main" id="{01C42D97-AFC8-CD5B-5F5A-CDF6133C4F68}"/>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Tree>
    <p:extLst>
      <p:ext uri="{BB962C8B-B14F-4D97-AF65-F5344CB8AC3E}">
        <p14:creationId xmlns:p14="http://schemas.microsoft.com/office/powerpoint/2010/main" val="354438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Title V-B: Two Programs </a:t>
            </a:r>
          </a:p>
        </p:txBody>
      </p:sp>
      <p:graphicFrame>
        <p:nvGraphicFramePr>
          <p:cNvPr id="4" name="Content Placeholder 3" descr="SRSA or Small Rural Acheivement Program is for small and rural schools.  This grant is administered directly through USDE&#10;&#10;REAP or Rural Education Acheivement Program is also for small and rural schools.&#10;&#10;RLIS or Rural and Low Income Schools." title="Three Title V-B Programs"/>
          <p:cNvGraphicFramePr>
            <a:graphicFrameLocks noGrp="1"/>
          </p:cNvGraphicFramePr>
          <p:nvPr>
            <p:ph idx="1"/>
            <p:extLst>
              <p:ext uri="{D42A27DB-BD31-4B8C-83A1-F6EECF244321}">
                <p14:modId xmlns:p14="http://schemas.microsoft.com/office/powerpoint/2010/main" val="715257750"/>
              </p:ext>
            </p:extLst>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284483" y="2556388"/>
            <a:ext cx="6071342" cy="369332"/>
          </a:xfrm>
          <a:prstGeom prst="rect">
            <a:avLst/>
          </a:prstGeom>
          <a:noFill/>
        </p:spPr>
        <p:txBody>
          <a:bodyPr wrap="none" rtlCol="0">
            <a:spAutoFit/>
          </a:bodyPr>
          <a:lstStyle/>
          <a:p>
            <a:r>
              <a:rPr lang="en-US" dirty="0"/>
              <a:t>**Administered directly through U.S. Department of Education</a:t>
            </a:r>
          </a:p>
        </p:txBody>
      </p:sp>
      <p:sp>
        <p:nvSpPr>
          <p:cNvPr id="7" name="Footer Placeholder 3">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5" name="Slide Number Placeholder 3">
            <a:extLst>
              <a:ext uri="{FF2B5EF4-FFF2-40B4-BE49-F238E27FC236}">
                <a16:creationId xmlns:a16="http://schemas.microsoft.com/office/drawing/2014/main" id="{EE0F6D2F-8243-EDE5-B37C-0469E5EA6E3C}"/>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5</a:t>
            </a:fld>
            <a:endParaRPr lang="en-US" dirty="0"/>
          </a:p>
        </p:txBody>
      </p:sp>
    </p:spTree>
    <p:extLst>
      <p:ext uri="{BB962C8B-B14F-4D97-AF65-F5344CB8AC3E}">
        <p14:creationId xmlns:p14="http://schemas.microsoft.com/office/powerpoint/2010/main" val="160762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&amp; Eligibility</a:t>
            </a:r>
          </a:p>
        </p:txBody>
      </p:sp>
      <p:graphicFrame>
        <p:nvGraphicFramePr>
          <p:cNvPr id="7" name="Content Placeholder 6" title="Rural School Funding Options"/>
          <p:cNvGraphicFramePr>
            <a:graphicFrameLocks noGrp="1"/>
          </p:cNvGraphicFramePr>
          <p:nvPr>
            <p:ph idx="1"/>
            <p:extLst>
              <p:ext uri="{D42A27DB-BD31-4B8C-83A1-F6EECF244321}">
                <p14:modId xmlns:p14="http://schemas.microsoft.com/office/powerpoint/2010/main" val="4277215334"/>
              </p:ext>
            </p:extLst>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3" name="Slide Number Placeholder 3">
            <a:extLst>
              <a:ext uri="{FF2B5EF4-FFF2-40B4-BE49-F238E27FC236}">
                <a16:creationId xmlns:a16="http://schemas.microsoft.com/office/drawing/2014/main" id="{A423087A-C075-5C4D-440F-D948D64794D8}"/>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6</a:t>
            </a:fld>
            <a:endParaRPr lang="en-US" dirty="0"/>
          </a:p>
        </p:txBody>
      </p:sp>
    </p:spTree>
    <p:extLst>
      <p:ext uri="{BB962C8B-B14F-4D97-AF65-F5344CB8AC3E}">
        <p14:creationId xmlns:p14="http://schemas.microsoft.com/office/powerpoint/2010/main" val="349155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717176" y="1825624"/>
            <a:ext cx="10784542" cy="4381211"/>
          </a:xfrm>
        </p:spPr>
        <p:txBody>
          <a:bodyPr>
            <a:normAutofit/>
          </a:bodyPr>
          <a:lstStyle/>
          <a:p>
            <a:r>
              <a:rPr lang="en-US" sz="3200" dirty="0"/>
              <a:t>“Rural” has a specific locale code determined by the U.S. Census</a:t>
            </a:r>
          </a:p>
          <a:p>
            <a:endParaRPr lang="en-US" sz="3200" dirty="0"/>
          </a:p>
          <a:p>
            <a:r>
              <a:rPr lang="en-US" sz="3200" dirty="0"/>
              <a:t>“Small” has less than 600 students</a:t>
            </a:r>
          </a:p>
          <a:p>
            <a:endParaRPr lang="en-US" sz="3200" dirty="0"/>
          </a:p>
          <a:p>
            <a:r>
              <a:rPr lang="en-US" sz="3200" dirty="0"/>
              <a:t>“Low Income” 20% or more of the children ages 5 to 17 served by the LEA must be from families with incomes below the poverty line</a:t>
            </a:r>
          </a:p>
          <a:p>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5" name="Slide Number Placeholder 3">
            <a:extLst>
              <a:ext uri="{FF2B5EF4-FFF2-40B4-BE49-F238E27FC236}">
                <a16:creationId xmlns:a16="http://schemas.microsoft.com/office/drawing/2014/main" id="{AC1C9C5B-D523-5155-9FFA-C350AA5106C5}"/>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7</a:t>
            </a:fld>
            <a:endParaRPr lang="en-US" dirty="0"/>
          </a:p>
        </p:txBody>
      </p:sp>
    </p:spTree>
    <p:extLst>
      <p:ext uri="{BB962C8B-B14F-4D97-AF65-F5344CB8AC3E}">
        <p14:creationId xmlns:p14="http://schemas.microsoft.com/office/powerpoint/2010/main" val="373953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SRSA, RLIS or both?</a:t>
            </a:r>
          </a:p>
        </p:txBody>
      </p:sp>
      <p:sp>
        <p:nvSpPr>
          <p:cNvPr id="2" name="Content Placeholder 1"/>
          <p:cNvSpPr>
            <a:spLocks noGrp="1"/>
          </p:cNvSpPr>
          <p:nvPr>
            <p:ph idx="1"/>
          </p:nvPr>
        </p:nvSpPr>
        <p:spPr/>
        <p:txBody>
          <a:bodyPr>
            <a:normAutofit/>
          </a:bodyPr>
          <a:lstStyle/>
          <a:p>
            <a:r>
              <a:rPr lang="en-US" sz="3200" dirty="0"/>
              <a:t>A district can be RLIS eligible;</a:t>
            </a:r>
          </a:p>
          <a:p>
            <a:endParaRPr lang="en-US" sz="3200" dirty="0"/>
          </a:p>
          <a:p>
            <a:r>
              <a:rPr lang="en-US" sz="3200" dirty="0"/>
              <a:t>A district can be SRSA eligible; and</a:t>
            </a:r>
          </a:p>
          <a:p>
            <a:endParaRPr lang="en-US" sz="3200" dirty="0"/>
          </a:p>
          <a:p>
            <a:r>
              <a:rPr lang="en-US" sz="3200" dirty="0"/>
              <a:t>A district can be eligible for both!</a:t>
            </a:r>
          </a:p>
          <a:p>
            <a:endParaRPr lang="en-US" sz="3200" dirty="0"/>
          </a:p>
          <a:p>
            <a:pPr marL="0" indent="0">
              <a:buNone/>
            </a:pPr>
            <a:r>
              <a:rPr lang="en-US" sz="2800" i="1" dirty="0"/>
              <a:t>If a district meets dual eligibility USED determines which amount is higher and assigns that grant to the district</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pic>
        <p:nvPicPr>
          <p:cNvPr id="8" name="Picture Placeholder 7">
            <a:extLs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5884" b="8984"/>
          <a:stretch/>
        </p:blipFill>
        <p:spPr>
          <a:xfrm>
            <a:off x="614519" y="2293715"/>
            <a:ext cx="3932238" cy="3567336"/>
          </a:xfrm>
        </p:spPr>
      </p:pic>
    </p:spTree>
    <p:extLst>
      <p:ext uri="{BB962C8B-B14F-4D97-AF65-F5344CB8AC3E}">
        <p14:creationId xmlns:p14="http://schemas.microsoft.com/office/powerpoint/2010/main" val="347746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Small Rural School Achievement Program (SRSA)</a:t>
            </a:r>
          </a:p>
        </p:txBody>
      </p:sp>
      <p:sp>
        <p:nvSpPr>
          <p:cNvPr id="3" name="Content Placeholder 2"/>
          <p:cNvSpPr>
            <a:spLocks noGrp="1"/>
          </p:cNvSpPr>
          <p:nvPr>
            <p:ph idx="1"/>
          </p:nvPr>
        </p:nvSpPr>
        <p:spPr/>
        <p:txBody>
          <a:bodyPr>
            <a:normAutofit lnSpcReduction="10000"/>
          </a:bodyPr>
          <a:lstStyle/>
          <a:p>
            <a:r>
              <a:rPr lang="en-US" sz="3200" dirty="0"/>
              <a:t>Eligible districts receive SRSA grant directly from U.S. Department of Education </a:t>
            </a:r>
          </a:p>
          <a:p>
            <a:endParaRPr lang="en-US" sz="3200" dirty="0"/>
          </a:p>
          <a:p>
            <a:r>
              <a:rPr lang="en-US" sz="3200" dirty="0"/>
              <a:t>Alternative Funds use Authority (AFUA)</a:t>
            </a:r>
          </a:p>
          <a:p>
            <a:pPr lvl="1"/>
            <a:r>
              <a:rPr lang="en-US" sz="2800" dirty="0"/>
              <a:t>Flexibility in spending funds</a:t>
            </a:r>
          </a:p>
          <a:p>
            <a:pPr lvl="1"/>
            <a:endParaRPr lang="en-US" sz="2800" dirty="0"/>
          </a:p>
          <a:p>
            <a:r>
              <a:rPr lang="en-US" sz="3200" dirty="0"/>
              <a:t>In CIP Budget Narrative this flexibility shows up as a “REAP” application</a:t>
            </a:r>
          </a:p>
          <a:p>
            <a:pPr lvl="1"/>
            <a:r>
              <a:rPr lang="en-US" sz="2800" dirty="0"/>
              <a:t>Title II-A + Title IV-A</a:t>
            </a:r>
          </a:p>
          <a:p>
            <a:endParaRPr lang="en-US" sz="3200" dirty="0">
              <a:solidFill>
                <a:srgbClr val="FF0000"/>
              </a:solidFill>
            </a:endParaRPr>
          </a:p>
          <a:p>
            <a:pPr marL="0" indent="0">
              <a:buNone/>
            </a:pPr>
            <a:endParaRPr lang="en-US" dirty="0"/>
          </a:p>
        </p:txBody>
      </p:sp>
      <p:sp>
        <p:nvSpPr>
          <p:cNvPr id="4" name="Slide Number Placeholder 3">
            <a:extLst>
              <a:ext uri="{FF2B5EF4-FFF2-40B4-BE49-F238E27FC236}">
                <a16:creationId xmlns:a16="http://schemas.microsoft.com/office/drawing/2014/main" id="{AB81BE25-8F48-3E2D-6075-84EE43B5D925}"/>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9</a:t>
            </a:fld>
            <a:endParaRPr lang="en-US" dirty="0"/>
          </a:p>
        </p:txBody>
      </p:sp>
      <p:sp>
        <p:nvSpPr>
          <p:cNvPr id="5" name="Footer Placeholder 2">
            <a:extLst>
              <a:ext uri="{FF2B5EF4-FFF2-40B4-BE49-F238E27FC236}">
                <a16:creationId xmlns:a16="http://schemas.microsoft.com/office/drawing/2014/main" id="{CDED196B-1077-C118-4D02-93566794D361}"/>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Tree>
    <p:extLst>
      <p:ext uri="{BB962C8B-B14F-4D97-AF65-F5344CB8AC3E}">
        <p14:creationId xmlns:p14="http://schemas.microsoft.com/office/powerpoint/2010/main" val="3496079975"/>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2_Colorful product roadmap timeline_SL_V1.pptx" id="{6D8823AB-3E34-4E8D-AE3C-7D7916AE70B3}" vid="{BC540765-6631-455E-9814-9685D6B351E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2022-08-02T07:00:00+00:00</Remediation_x0020_Date>
    <Priority xmlns="033ab11c-6041-4f50-b845-c0c38e41b3e3">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AA772-8C0A-480C-9E0C-84C76C73C71D}">
  <ds:schemaRefs>
    <ds:schemaRef ds:uri="http://schemas.microsoft.com/office/infopath/2007/PartnerControls"/>
    <ds:schemaRef ds:uri="http://purl.org/dc/terms/"/>
    <ds:schemaRef ds:uri="54031767-dd6d-417c-ab73-583408f47564"/>
    <ds:schemaRef ds:uri="http://schemas.microsoft.com/office/2006/documentManagement/types"/>
    <ds:schemaRef ds:uri="http://schemas.openxmlformats.org/package/2006/metadata/core-properties"/>
    <ds:schemaRef ds:uri="033ab11c-6041-4f50-b845-c0c38e41b3e3"/>
    <ds:schemaRef ds:uri="http://purl.org/dc/elements/1.1/"/>
    <ds:schemaRef ds:uri="http://schemas.microsoft.com/sharepoint/v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6AE77F52-A889-4F26-98D2-49668B5441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3ab11c-6041-4f50-b845-c0c38e41b3e3"/>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1856</TotalTime>
  <Words>2039</Words>
  <Application>Microsoft Office PowerPoint</Application>
  <PresentationFormat>Widescreen</PresentationFormat>
  <Paragraphs>256</Paragraphs>
  <Slides>18</Slides>
  <Notes>17</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18</vt:i4>
      </vt:variant>
    </vt:vector>
  </HeadingPairs>
  <TitlesOfParts>
    <vt:vector size="30" baseType="lpstr">
      <vt:lpstr>Arial</vt:lpstr>
      <vt:lpstr>Calibri</vt:lpstr>
      <vt:lpstr>Courier New</vt:lpstr>
      <vt:lpstr>Franklin Gothic Demi</vt:lpstr>
      <vt:lpstr>Segoe UI</vt:lpstr>
      <vt:lpstr>2021ODE</vt:lpstr>
      <vt:lpstr>Green_2021ODE</vt:lpstr>
      <vt:lpstr>Gold_2021ODE</vt:lpstr>
      <vt:lpstr>Orange_2021ODE</vt:lpstr>
      <vt:lpstr>Red_2021ODE</vt:lpstr>
      <vt:lpstr>Teal_2021ODE</vt:lpstr>
      <vt:lpstr>Office Theme</vt:lpstr>
      <vt:lpstr>Title V, Part B: Basics</vt:lpstr>
      <vt:lpstr>Oregon Department of Education – Our “Why”</vt:lpstr>
      <vt:lpstr>Outcomes for Today</vt:lpstr>
      <vt:lpstr>Purpose of Title V-B</vt:lpstr>
      <vt:lpstr>Title V-B: Two Programs </vt:lpstr>
      <vt:lpstr>Funding &amp; Eligibility</vt:lpstr>
      <vt:lpstr>Definitions</vt:lpstr>
      <vt:lpstr>SRSA, RLIS or both?</vt:lpstr>
      <vt:lpstr>Small Rural School Achievement Program (SRSA)</vt:lpstr>
      <vt:lpstr>Rural Low-Income Schools (RLIS)</vt:lpstr>
      <vt:lpstr>REAP Application (SRSA Districts)</vt:lpstr>
      <vt:lpstr>RLIS Application</vt:lpstr>
      <vt:lpstr>2024-25 FEDERAL FUNDS TIMELINE</vt:lpstr>
      <vt:lpstr>Supplement Not Supplant</vt:lpstr>
      <vt:lpstr>Application Requirements</vt:lpstr>
      <vt:lpstr>Resources</vt:lpstr>
      <vt:lpstr>Regional Contacts by ESD</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V-B Basics</dc:title>
  <dc:creator>MARTIN Sarah * ODE</dc:creator>
  <cp:lastModifiedBy>SAPPINGTON Jennifer * ODE</cp:lastModifiedBy>
  <cp:revision>150</cp:revision>
  <dcterms:created xsi:type="dcterms:W3CDTF">2021-11-08T23:34:50Z</dcterms:created>
  <dcterms:modified xsi:type="dcterms:W3CDTF">2024-07-16T23:30:50Z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2024-07-16T23:30:42Z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fa3a075c-1a2a-46f8-a5ec-d63649b18601</vt:lpwstr>
  </property>
  <property fmtid="{D5CDD505-2E9C-101B-9397-08002B2CF9AE}" pid="9" name="MSIP_Label_7730ea53-6f5e-4160-81a5-992a9105450a_ContentBits">
    <vt:lpwstr>0</vt:lpwstr>
  </property>
</Properties>
</file>