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 id="2147483815" r:id="rId5"/>
    <p:sldMasterId id="2147483803" r:id="rId6"/>
    <p:sldMasterId id="2147483791" r:id="rId7"/>
    <p:sldMasterId id="2147483779" r:id="rId8"/>
    <p:sldMasterId id="2147483767" r:id="rId9"/>
    <p:sldMasterId id="2147483830" r:id="rId10"/>
  </p:sldMasterIdLst>
  <p:notesMasterIdLst>
    <p:notesMasterId r:id="rId34"/>
  </p:notesMasterIdLst>
  <p:sldIdLst>
    <p:sldId id="317" r:id="rId11"/>
    <p:sldId id="375" r:id="rId12"/>
    <p:sldId id="349" r:id="rId13"/>
    <p:sldId id="368" r:id="rId14"/>
    <p:sldId id="409" r:id="rId15"/>
    <p:sldId id="373" r:id="rId16"/>
    <p:sldId id="408" r:id="rId17"/>
    <p:sldId id="328" r:id="rId18"/>
    <p:sldId id="397" r:id="rId19"/>
    <p:sldId id="353" r:id="rId20"/>
    <p:sldId id="356" r:id="rId21"/>
    <p:sldId id="345" r:id="rId22"/>
    <p:sldId id="324" r:id="rId23"/>
    <p:sldId id="391" r:id="rId24"/>
    <p:sldId id="357" r:id="rId25"/>
    <p:sldId id="390" r:id="rId26"/>
    <p:sldId id="386" r:id="rId27"/>
    <p:sldId id="380" r:id="rId28"/>
    <p:sldId id="388" r:id="rId29"/>
    <p:sldId id="389" r:id="rId30"/>
    <p:sldId id="346" r:id="rId31"/>
    <p:sldId id="371" r:id="rId32"/>
    <p:sldId id="37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DE1"/>
    <a:srgbClr val="F0F4E6"/>
    <a:srgbClr val="E7F5F3"/>
    <a:srgbClr val="FCF4F8"/>
    <a:srgbClr val="639729"/>
    <a:srgbClr val="FAF5E3"/>
    <a:srgbClr val="20552D"/>
    <a:srgbClr val="AC471A"/>
    <a:srgbClr val="5D0541"/>
    <a:srgbClr val="926700"/>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01" autoAdjust="0"/>
    <p:restoredTop sz="86449" autoAdjust="0"/>
  </p:normalViewPr>
  <p:slideViewPr>
    <p:cSldViewPr snapToGrid="0">
      <p:cViewPr varScale="1">
        <p:scale>
          <a:sx n="95" d="100"/>
          <a:sy n="95" d="100"/>
        </p:scale>
        <p:origin x="834"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7" d="100"/>
          <a:sy n="67" d="100"/>
        </p:scale>
        <p:origin x="891" y="3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7/15/2024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7066" indent="-291179">
              <a:spcBef>
                <a:spcPct val="30000"/>
              </a:spcBef>
              <a:defRPr sz="1200">
                <a:solidFill>
                  <a:schemeClr val="tx1"/>
                </a:solidFill>
                <a:latin typeface="Calibri" pitchFamily="34" charset="0"/>
              </a:defRPr>
            </a:lvl2pPr>
            <a:lvl3pPr marL="1164717" indent="-232943">
              <a:spcBef>
                <a:spcPct val="30000"/>
              </a:spcBef>
              <a:defRPr sz="1200">
                <a:solidFill>
                  <a:schemeClr val="tx1"/>
                </a:solidFill>
                <a:latin typeface="Calibri" pitchFamily="34" charset="0"/>
              </a:defRPr>
            </a:lvl3pPr>
            <a:lvl4pPr marL="1630604" indent="-232943">
              <a:spcBef>
                <a:spcPct val="30000"/>
              </a:spcBef>
              <a:defRPr sz="1200">
                <a:solidFill>
                  <a:schemeClr val="tx1"/>
                </a:solidFill>
                <a:latin typeface="Calibri" pitchFamily="34" charset="0"/>
              </a:defRPr>
            </a:lvl4pPr>
            <a:lvl5pPr marL="2096491" indent="-232943">
              <a:spcBef>
                <a:spcPct val="30000"/>
              </a:spcBef>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pPr>
              <a:spcBef>
                <a:spcPct val="0"/>
              </a:spcBef>
            </a:pPr>
            <a:fld id="{6913FAD6-FB7B-4C01-8174-B681BCEE03A7}" type="slidenum">
              <a:rPr lang="en-US" altLang="en-US">
                <a:latin typeface="Arial" charset="0"/>
              </a:rPr>
              <a:pPr>
                <a:spcBef>
                  <a:spcPct val="0"/>
                </a:spcBef>
              </a:pPr>
              <a:t>1</a:t>
            </a:fld>
            <a:endParaRPr lang="en-US" altLang="en-US">
              <a:latin typeface="Arial" charset="0"/>
            </a:endParaRPr>
          </a:p>
        </p:txBody>
      </p:sp>
    </p:spTree>
    <p:extLst>
      <p:ext uri="{BB962C8B-B14F-4D97-AF65-F5344CB8AC3E}">
        <p14:creationId xmlns:p14="http://schemas.microsoft.com/office/powerpoint/2010/main" val="1312898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31774" rtl="0" eaLnBrk="1" fontAlgn="base" latinLnBrk="0" hangingPunct="1">
              <a:lnSpc>
                <a:spcPct val="100000"/>
              </a:lnSpc>
              <a:spcBef>
                <a:spcPct val="0"/>
              </a:spcBef>
              <a:spcAft>
                <a:spcPct val="0"/>
              </a:spcAft>
              <a:buClrTx/>
              <a:buSzTx/>
              <a:buFontTx/>
              <a:buNone/>
              <a:tabLst/>
              <a:defRPr/>
            </a:pPr>
            <a:endParaRPr lang="en-US" sz="1000" kern="1200" dirty="0">
              <a:solidFill>
                <a:schemeClr val="tx1"/>
              </a:solidFill>
              <a:effectLst/>
              <a:latin typeface="+mn-lt"/>
              <a:ea typeface="+mn-ea"/>
              <a:cs typeface="+mn-cs"/>
            </a:endParaRPr>
          </a:p>
        </p:txBody>
      </p:sp>
      <p:sp>
        <p:nvSpPr>
          <p:cNvPr id="73732" name="Slide Number Placeholder 3"/>
          <p:cNvSpPr txBox="1">
            <a:spLocks noGrp="1"/>
          </p:cNvSpPr>
          <p:nvPr/>
        </p:nvSpPr>
        <p:spPr bwMode="auto">
          <a:xfrm>
            <a:off x="3972561" y="8829675"/>
            <a:ext cx="303621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01" tIns="47350" rIns="94701" bIns="47350"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C38F090B-F403-44D0-A85B-F2CE10BE0D21}" type="slidenum">
              <a:rPr lang="en-US" altLang="en-US"/>
              <a:pPr algn="r" eaLnBrk="1" hangingPunct="1">
                <a:spcBef>
                  <a:spcPct val="0"/>
                </a:spcBef>
              </a:pPr>
              <a:t>11</a:t>
            </a:fld>
            <a:endParaRPr lang="en-US" altLang="en-US"/>
          </a:p>
        </p:txBody>
      </p:sp>
    </p:spTree>
    <p:extLst>
      <p:ext uri="{BB962C8B-B14F-4D97-AF65-F5344CB8AC3E}">
        <p14:creationId xmlns:p14="http://schemas.microsoft.com/office/powerpoint/2010/main" val="58224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eaLnBrk="1" hangingPunct="1">
              <a:spcBef>
                <a:spcPct val="0"/>
              </a:spcBef>
              <a:defRPr/>
            </a:pPr>
            <a:r>
              <a:rPr lang="en-US" altLang="en-US" sz="1000" dirty="0">
                <a:latin typeface="Calibri" pitchFamily="34" charset="0"/>
                <a:ea typeface="Calibri" pitchFamily="34" charset="0"/>
                <a:cs typeface="Calibri" pitchFamily="34" charset="0"/>
              </a:rPr>
              <a:t>The</a:t>
            </a:r>
            <a:r>
              <a:rPr lang="en-US" altLang="en-US" sz="1000" baseline="0" dirty="0">
                <a:latin typeface="Calibri" pitchFamily="34" charset="0"/>
                <a:ea typeface="Calibri" pitchFamily="34" charset="0"/>
                <a:cs typeface="Calibri" pitchFamily="34" charset="0"/>
              </a:rPr>
              <a:t> Budget narrative section is where districts describe what they will do to meet their identified needs. Based on the needs identified (the WHY), s</a:t>
            </a:r>
            <a:r>
              <a:rPr lang="en-US" altLang="en-US" sz="1000" dirty="0">
                <a:latin typeface="Calibri" pitchFamily="34" charset="0"/>
                <a:ea typeface="Calibri" pitchFamily="34" charset="0"/>
                <a:cs typeface="Calibri" pitchFamily="34" charset="0"/>
              </a:rPr>
              <a:t>trategies in the Budget Narrative should describe WHAT,</a:t>
            </a:r>
            <a:r>
              <a:rPr lang="en-US" altLang="en-US" sz="1000" baseline="0" dirty="0">
                <a:latin typeface="Calibri" pitchFamily="34" charset="0"/>
                <a:ea typeface="Calibri" pitchFamily="34" charset="0"/>
                <a:cs typeface="Calibri" pitchFamily="34" charset="0"/>
              </a:rPr>
              <a:t> WHO and HOW.</a:t>
            </a:r>
          </a:p>
          <a:p>
            <a:pPr defTabSz="931774" eaLnBrk="1" hangingPunct="1">
              <a:spcBef>
                <a:spcPct val="0"/>
              </a:spcBef>
              <a:defRPr/>
            </a:pPr>
            <a:endParaRPr lang="en-US" altLang="en-US" sz="1000" dirty="0"/>
          </a:p>
          <a:p>
            <a:pPr eaLnBrk="1" hangingPunct="1">
              <a:spcBef>
                <a:spcPct val="0"/>
              </a:spcBef>
            </a:pPr>
            <a:r>
              <a:rPr lang="en-US" altLang="en-US" sz="1000" dirty="0"/>
              <a:t>The </a:t>
            </a:r>
            <a:r>
              <a:rPr lang="en-US" altLang="en-US" sz="1000" b="1" dirty="0"/>
              <a:t>HOW</a:t>
            </a:r>
            <a:r>
              <a:rPr lang="en-US" altLang="en-US" sz="1000" dirty="0"/>
              <a:t> is about identifying the measure(s)/process you are planning to use to determine whether the strategy is generating the results you expect. </a:t>
            </a:r>
            <a:r>
              <a:rPr lang="en-US" altLang="en-US" sz="1000" dirty="0">
                <a:cs typeface="Calibri" panose="020F0502020204030204" pitchFamily="34" charset="0"/>
              </a:rPr>
              <a:t>It is important to note that impact is not restricted to student achievement, and can include impact on educator practice</a:t>
            </a:r>
            <a:r>
              <a:rPr lang="en-US" altLang="en-US" sz="1000" i="1" dirty="0">
                <a:cs typeface="Calibri" panose="020F0502020204030204" pitchFamily="34" charset="0"/>
              </a:rPr>
              <a:t>. Evidence of impact could include surveys, educator evaluation data, attendance, behavior, graduation rate, course participation, etc.</a:t>
            </a:r>
          </a:p>
          <a:p>
            <a:endParaRPr lang="en-US" altLang="en-US" sz="1000"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cs typeface="Arial" panose="020B0604020202020204" pitchFamily="34" charset="0"/>
              </a:defRPr>
            </a:lvl1pPr>
            <a:lvl2pPr marL="715963" indent="-274638">
              <a:defRPr>
                <a:solidFill>
                  <a:schemeClr val="tx1"/>
                </a:solidFill>
                <a:latin typeface="Century Schoolbook" panose="02040604050505020304" pitchFamily="18" charset="0"/>
                <a:cs typeface="Arial" panose="020B0604020202020204" pitchFamily="34" charset="0"/>
              </a:defRPr>
            </a:lvl2pPr>
            <a:lvl3pPr marL="1101725" indent="-219075">
              <a:defRPr>
                <a:solidFill>
                  <a:schemeClr val="tx1"/>
                </a:solidFill>
                <a:latin typeface="Century Schoolbook" panose="02040604050505020304" pitchFamily="18" charset="0"/>
                <a:cs typeface="Arial" panose="020B0604020202020204" pitchFamily="34" charset="0"/>
              </a:defRPr>
            </a:lvl3pPr>
            <a:lvl4pPr marL="1541463" indent="-219075">
              <a:defRPr>
                <a:solidFill>
                  <a:schemeClr val="tx1"/>
                </a:solidFill>
                <a:latin typeface="Century Schoolbook" panose="02040604050505020304" pitchFamily="18" charset="0"/>
                <a:cs typeface="Arial" panose="020B0604020202020204" pitchFamily="34" charset="0"/>
              </a:defRPr>
            </a:lvl4pPr>
            <a:lvl5pPr marL="1982788" indent="-219075">
              <a:defRPr>
                <a:solidFill>
                  <a:schemeClr val="tx1"/>
                </a:solidFill>
                <a:latin typeface="Century Schoolbook" panose="02040604050505020304" pitchFamily="18" charset="0"/>
                <a:cs typeface="Arial" panose="020B0604020202020204" pitchFamily="34" charset="0"/>
              </a:defRPr>
            </a:lvl5pPr>
            <a:lvl6pPr marL="24399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8971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3543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115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fld id="{C7AC7CBD-3F5A-491A-A92A-B2E8AF1BD291}" type="slidenum">
              <a:rPr lang="en-US" altLang="en-US" smtClean="0">
                <a:latin typeface="Calibri" panose="020F0502020204030204" pitchFamily="34" charset="0"/>
              </a:rPr>
              <a:pPr/>
              <a:t>12</a:t>
            </a:fld>
            <a:endParaRPr lang="en-US" altLang="en-US">
              <a:latin typeface="Calibri" panose="020F0502020204030204" pitchFamily="34" charset="0"/>
            </a:endParaRPr>
          </a:p>
        </p:txBody>
      </p:sp>
    </p:spTree>
    <p:extLst>
      <p:ext uri="{BB962C8B-B14F-4D97-AF65-F5344CB8AC3E}">
        <p14:creationId xmlns:p14="http://schemas.microsoft.com/office/powerpoint/2010/main" val="1072008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aseline="0" dirty="0"/>
          </a:p>
          <a:p>
            <a:r>
              <a:rPr lang="en-US" altLang="en-US" baseline="0" dirty="0"/>
              <a:t>Districts are responsible for ensuring that private schools have activities that meet the requirements of Title IVA, but do not need to communicate the content of those plans to ODE.  Those plans should reflect the same WHO, WHAT and HOW information. When a district is monitored, private school plans and evaluation of impact will be part of the materials requested.</a:t>
            </a:r>
            <a:endParaRPr lang="en-US" altLang="en-US" dirty="0"/>
          </a:p>
          <a:p>
            <a:endParaRPr lang="en-US" altLang="en-US" dirty="0"/>
          </a:p>
          <a:p>
            <a:endParaRPr lang="en-US" altLang="en-US" dirty="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5734507-439F-4137-AF23-DBE1D40877DF}" type="slidenum">
              <a:rPr lang="en-US" altLang="en-US" sz="1300" smtClean="0"/>
              <a:pPr>
                <a:spcBef>
                  <a:spcPct val="0"/>
                </a:spcBef>
              </a:pPr>
              <a:t>13</a:t>
            </a:fld>
            <a:endParaRPr lang="en-US" altLang="en-US" sz="1300"/>
          </a:p>
        </p:txBody>
      </p:sp>
    </p:spTree>
    <p:extLst>
      <p:ext uri="{BB962C8B-B14F-4D97-AF65-F5344CB8AC3E}">
        <p14:creationId xmlns:p14="http://schemas.microsoft.com/office/powerpoint/2010/main" val="2954267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The spending options are organized by the three spending categories described in the law.</a:t>
            </a:r>
          </a:p>
          <a:p>
            <a:endParaRPr lang="en-US" altLang="en-US" dirty="0"/>
          </a:p>
          <a:p>
            <a:endParaRPr lang="en-US" altLang="en-US" dirty="0"/>
          </a:p>
          <a:p>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Schoolbook" panose="02040604050505020304" pitchFamily="18" charset="0"/>
                <a:cs typeface="Arial" panose="020B0604020202020204" pitchFamily="34" charset="0"/>
              </a:defRPr>
            </a:lvl1pPr>
            <a:lvl2pPr marL="742950" indent="-285750" eaLnBrk="0" hangingPunct="0">
              <a:defRPr>
                <a:solidFill>
                  <a:schemeClr val="tx1"/>
                </a:solidFill>
                <a:latin typeface="Century Schoolbook" panose="02040604050505020304" pitchFamily="18" charset="0"/>
                <a:cs typeface="Arial" panose="020B0604020202020204" pitchFamily="34" charset="0"/>
              </a:defRPr>
            </a:lvl2pPr>
            <a:lvl3pPr marL="1143000" indent="-228600" eaLnBrk="0" hangingPunct="0">
              <a:defRPr>
                <a:solidFill>
                  <a:schemeClr val="tx1"/>
                </a:solidFill>
                <a:latin typeface="Century Schoolbook" panose="02040604050505020304" pitchFamily="18" charset="0"/>
                <a:cs typeface="Arial" panose="020B0604020202020204" pitchFamily="34" charset="0"/>
              </a:defRPr>
            </a:lvl3pPr>
            <a:lvl4pPr marL="1600200" indent="-228600" eaLnBrk="0" hangingPunct="0">
              <a:defRPr>
                <a:solidFill>
                  <a:schemeClr val="tx1"/>
                </a:solidFill>
                <a:latin typeface="Century Schoolbook" panose="02040604050505020304" pitchFamily="18" charset="0"/>
                <a:cs typeface="Arial" panose="020B0604020202020204" pitchFamily="34" charset="0"/>
              </a:defRPr>
            </a:lvl4pPr>
            <a:lvl5pPr marL="2057400" indent="-228600" eaLnBrk="0" hangingPunct="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eaLnBrk="1" hangingPunct="1"/>
            <a:fld id="{2E6FFBF0-4AC6-4278-94EF-5A6AA837AF80}"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extLst>
      <p:ext uri="{BB962C8B-B14F-4D97-AF65-F5344CB8AC3E}">
        <p14:creationId xmlns:p14="http://schemas.microsoft.com/office/powerpoint/2010/main" val="1177426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3500" b="1" dirty="0"/>
              <a:t>WRE: Provide enriched curriculum and education experiences to all students</a:t>
            </a:r>
          </a:p>
          <a:p>
            <a:pPr lvl="1"/>
            <a:r>
              <a:rPr lang="en-US" sz="3000" dirty="0"/>
              <a:t>Promotes a diverse selection of content that goes beyond the core;</a:t>
            </a:r>
          </a:p>
          <a:p>
            <a:pPr lvl="1"/>
            <a:r>
              <a:rPr lang="en-US" sz="3000" dirty="0"/>
              <a:t>Integrates learning across subjects;</a:t>
            </a:r>
          </a:p>
          <a:p>
            <a:pPr lvl="1"/>
            <a:r>
              <a:rPr lang="en-US" sz="3000" dirty="0"/>
              <a:t>Prepares students for college, careers, and community involvement.</a:t>
            </a:r>
          </a:p>
          <a:p>
            <a:pPr lvl="1"/>
            <a:endParaRPr lang="en-US" dirty="0"/>
          </a:p>
          <a:p>
            <a:pPr marL="0" indent="0">
              <a:buNone/>
            </a:pPr>
            <a:r>
              <a:rPr lang="en-US" sz="3500" b="1" dirty="0"/>
              <a:t>Removal of barriers to courses and other educational opportunities </a:t>
            </a:r>
            <a:r>
              <a:rPr lang="en-US" sz="3500" dirty="0"/>
              <a:t>is central to providing all students the opportunity for a well-rounded education.</a:t>
            </a:r>
          </a:p>
          <a:p>
            <a:pPr marL="0" indent="0">
              <a:buNone/>
            </a:pPr>
            <a:endParaRPr lang="en-US" sz="3500" dirty="0"/>
          </a:p>
          <a:p>
            <a:r>
              <a:rPr lang="en-US" sz="3200" b="1" dirty="0"/>
              <a:t>SHS: Improve school conditions for student learning</a:t>
            </a:r>
          </a:p>
          <a:p>
            <a:pPr lvl="1"/>
            <a:r>
              <a:rPr lang="en-US" sz="2800" dirty="0"/>
              <a:t>Fosters safe, healthy, supportive, and drug-free environments;</a:t>
            </a:r>
          </a:p>
          <a:p>
            <a:pPr lvl="1"/>
            <a:r>
              <a:rPr lang="en-US" sz="2800" dirty="0"/>
              <a:t>Addresses students’ physical health and mental health;</a:t>
            </a:r>
          </a:p>
          <a:p>
            <a:pPr lvl="1"/>
            <a:r>
              <a:rPr lang="en-US" sz="2800" dirty="0"/>
              <a:t>Can be coordinated with other schools and community-based services and programs.</a:t>
            </a:r>
          </a:p>
          <a:p>
            <a:pPr lvl="1"/>
            <a:r>
              <a:rPr lang="en-US" sz="3200" b="1" dirty="0"/>
              <a:t>When students are healthy and feel safe and supported</a:t>
            </a:r>
            <a:r>
              <a:rPr lang="en-US" sz="3200" dirty="0"/>
              <a:t>, they are more likely to succeed in school</a:t>
            </a:r>
            <a:r>
              <a:rPr lang="en-US" sz="2000" dirty="0"/>
              <a:t>. </a:t>
            </a:r>
            <a:endParaRPr lang="en-US" sz="2800" dirty="0"/>
          </a:p>
          <a:p>
            <a:pPr marL="0" indent="0">
              <a:buNone/>
            </a:pPr>
            <a:endParaRPr lang="en-US" sz="3500" dirty="0"/>
          </a:p>
          <a:p>
            <a:r>
              <a:rPr lang="en-US" sz="3200" b="1" dirty="0"/>
              <a:t>TECH: Improve the academic achievement, academic growth, and digital literacy of all students. </a:t>
            </a:r>
          </a:p>
          <a:p>
            <a:pPr lvl="1"/>
            <a:r>
              <a:rPr lang="en-US" sz="2800" dirty="0"/>
              <a:t>Increases equity of access to high-quality learning materials and experts;</a:t>
            </a:r>
          </a:p>
          <a:p>
            <a:pPr lvl="1"/>
            <a:r>
              <a:rPr lang="en-US" sz="2800" dirty="0"/>
              <a:t>Offers opportunities to rethink when, where, and how students learn;</a:t>
            </a:r>
          </a:p>
          <a:p>
            <a:pPr lvl="1"/>
            <a:r>
              <a:rPr lang="en-US" sz="2800" dirty="0"/>
              <a:t>No more than 15% used for technology infrastructure.</a:t>
            </a:r>
          </a:p>
          <a:p>
            <a:pPr lvl="1"/>
            <a:endParaRPr lang="en-US" sz="2800" b="1" dirty="0"/>
          </a:p>
          <a:p>
            <a:pPr lvl="1"/>
            <a:r>
              <a:rPr lang="en-US" sz="3200" b="1" dirty="0"/>
              <a:t>Technology can accelerate, amplify, and expand the impact of effective practices </a:t>
            </a:r>
            <a:r>
              <a:rPr lang="en-US" sz="3200" dirty="0"/>
              <a:t>that support student learning.</a:t>
            </a:r>
          </a:p>
          <a:p>
            <a:pPr marL="0" indent="0">
              <a:buNone/>
            </a:pPr>
            <a:endParaRPr lang="en-US" sz="3500" dirty="0"/>
          </a:p>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16</a:t>
            </a:fld>
            <a:endParaRPr lang="en-US"/>
          </a:p>
        </p:txBody>
      </p:sp>
    </p:spTree>
    <p:extLst>
      <p:ext uri="{BB962C8B-B14F-4D97-AF65-F5344CB8AC3E}">
        <p14:creationId xmlns:p14="http://schemas.microsoft.com/office/powerpoint/2010/main" val="1748764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definition comes from the Oregon Federal Funds Guide, p. 37. This is not an exhaustive list.</a:t>
            </a:r>
          </a:p>
        </p:txBody>
      </p:sp>
      <p:sp>
        <p:nvSpPr>
          <p:cNvPr id="4" name="Slide Number Placeholder 3"/>
          <p:cNvSpPr>
            <a:spLocks noGrp="1"/>
          </p:cNvSpPr>
          <p:nvPr>
            <p:ph type="sldNum" sz="quarter" idx="5"/>
          </p:nvPr>
        </p:nvSpPr>
        <p:spPr/>
        <p:txBody>
          <a:bodyPr/>
          <a:lstStyle/>
          <a:p>
            <a:fld id="{42042C83-F474-4689-992F-134064305DAD}" type="slidenum">
              <a:rPr lang="en-US" smtClean="0"/>
              <a:t>17</a:t>
            </a:fld>
            <a:endParaRPr lang="en-US"/>
          </a:p>
        </p:txBody>
      </p:sp>
    </p:spTree>
    <p:extLst>
      <p:ext uri="{BB962C8B-B14F-4D97-AF65-F5344CB8AC3E}">
        <p14:creationId xmlns:p14="http://schemas.microsoft.com/office/powerpoint/2010/main" val="858951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though Oregon has a law allowing students ages 14 and above to consent to treatment, the parent/guardian consent required by federal law applies if Title IVA funds are being used. </a:t>
            </a:r>
          </a:p>
        </p:txBody>
      </p:sp>
      <p:sp>
        <p:nvSpPr>
          <p:cNvPr id="4" name="Slide Number Placeholder 3"/>
          <p:cNvSpPr>
            <a:spLocks noGrp="1"/>
          </p:cNvSpPr>
          <p:nvPr>
            <p:ph type="sldNum" sz="quarter" idx="5"/>
          </p:nvPr>
        </p:nvSpPr>
        <p:spPr/>
        <p:txBody>
          <a:bodyPr/>
          <a:lstStyle/>
          <a:p>
            <a:fld id="{42042C83-F474-4689-992F-134064305DAD}" type="slidenum">
              <a:rPr lang="en-US" smtClean="0"/>
              <a:t>18</a:t>
            </a:fld>
            <a:endParaRPr lang="en-US"/>
          </a:p>
        </p:txBody>
      </p:sp>
    </p:spTree>
    <p:extLst>
      <p:ext uri="{BB962C8B-B14F-4D97-AF65-F5344CB8AC3E}">
        <p14:creationId xmlns:p14="http://schemas.microsoft.com/office/powerpoint/2010/main" val="3630023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information is included in the Needs Assessment section of the IVA CIP Budget narrative. While districts that receive less than $30K do not have to conduct a comprehensive needs assessment, all districts should reflect on these questions when planning how to spend IVA funds. </a:t>
            </a:r>
          </a:p>
          <a:p>
            <a:endParaRPr lang="en-US" dirty="0"/>
          </a:p>
          <a:p>
            <a:r>
              <a:rPr lang="en-US" dirty="0"/>
              <a:t>Needs identified as part of the integrated guidance plan can be used to meet the IVA needs assessment requirement, as long as activities identified meet allowability and SNS requirements. </a:t>
            </a:r>
          </a:p>
        </p:txBody>
      </p:sp>
      <p:sp>
        <p:nvSpPr>
          <p:cNvPr id="4" name="Slide Number Placeholder 3"/>
          <p:cNvSpPr>
            <a:spLocks noGrp="1"/>
          </p:cNvSpPr>
          <p:nvPr>
            <p:ph type="sldNum" sz="quarter" idx="5"/>
          </p:nvPr>
        </p:nvSpPr>
        <p:spPr/>
        <p:txBody>
          <a:bodyPr/>
          <a:lstStyle/>
          <a:p>
            <a:fld id="{42042C83-F474-4689-992F-134064305DAD}" type="slidenum">
              <a:rPr lang="en-US" smtClean="0"/>
              <a:t>19</a:t>
            </a:fld>
            <a:endParaRPr lang="en-US"/>
          </a:p>
        </p:txBody>
      </p:sp>
    </p:spTree>
    <p:extLst>
      <p:ext uri="{BB962C8B-B14F-4D97-AF65-F5344CB8AC3E}">
        <p14:creationId xmlns:p14="http://schemas.microsoft.com/office/powerpoint/2010/main" val="2840701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t>We don’t know yet what the reporting will look like, but our team is working on it.</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cs typeface="Arial" panose="020B0604020202020204" pitchFamily="34" charset="0"/>
              </a:defRPr>
            </a:lvl1pPr>
            <a:lvl2pPr marL="715963" indent="-274638">
              <a:defRPr>
                <a:solidFill>
                  <a:schemeClr val="tx1"/>
                </a:solidFill>
                <a:latin typeface="Century Schoolbook" panose="02040604050505020304" pitchFamily="18" charset="0"/>
                <a:cs typeface="Arial" panose="020B0604020202020204" pitchFamily="34" charset="0"/>
              </a:defRPr>
            </a:lvl2pPr>
            <a:lvl3pPr marL="1101725" indent="-219075">
              <a:defRPr>
                <a:solidFill>
                  <a:schemeClr val="tx1"/>
                </a:solidFill>
                <a:latin typeface="Century Schoolbook" panose="02040604050505020304" pitchFamily="18" charset="0"/>
                <a:cs typeface="Arial" panose="020B0604020202020204" pitchFamily="34" charset="0"/>
              </a:defRPr>
            </a:lvl3pPr>
            <a:lvl4pPr marL="1541463" indent="-219075">
              <a:defRPr>
                <a:solidFill>
                  <a:schemeClr val="tx1"/>
                </a:solidFill>
                <a:latin typeface="Century Schoolbook" panose="02040604050505020304" pitchFamily="18" charset="0"/>
                <a:cs typeface="Arial" panose="020B0604020202020204" pitchFamily="34" charset="0"/>
              </a:defRPr>
            </a:lvl4pPr>
            <a:lvl5pPr marL="1982788" indent="-219075">
              <a:defRPr>
                <a:solidFill>
                  <a:schemeClr val="tx1"/>
                </a:solidFill>
                <a:latin typeface="Century Schoolbook" panose="02040604050505020304" pitchFamily="18" charset="0"/>
                <a:cs typeface="Arial" panose="020B0604020202020204" pitchFamily="34" charset="0"/>
              </a:defRPr>
            </a:lvl5pPr>
            <a:lvl6pPr marL="24399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8971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3543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115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fld id="{C7AC7CBD-3F5A-491A-A92A-B2E8AF1BD291}" type="slidenum">
              <a:rPr lang="en-US" altLang="en-US" smtClean="0">
                <a:latin typeface="Calibri" panose="020F0502020204030204" pitchFamily="34" charset="0"/>
              </a:rPr>
              <a:pPr/>
              <a:t>20</a:t>
            </a:fld>
            <a:endParaRPr lang="en-US" altLang="en-US">
              <a:latin typeface="Calibri" panose="020F0502020204030204" pitchFamily="34" charset="0"/>
            </a:endParaRPr>
          </a:p>
        </p:txBody>
      </p:sp>
    </p:spTree>
    <p:extLst>
      <p:ext uri="{BB962C8B-B14F-4D97-AF65-F5344CB8AC3E}">
        <p14:creationId xmlns:p14="http://schemas.microsoft.com/office/powerpoint/2010/main" val="1136192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9350"/>
            <a:ext cx="5486400" cy="3086100"/>
          </a:xfrm>
        </p:spPr>
      </p:sp>
      <p:sp>
        <p:nvSpPr>
          <p:cNvPr id="3" name="Notes Placeholder 2"/>
          <p:cNvSpPr>
            <a:spLocks noGrp="1"/>
          </p:cNvSpPr>
          <p:nvPr>
            <p:ph type="body" idx="1"/>
          </p:nvPr>
        </p:nvSpPr>
        <p:spPr>
          <a:xfrm>
            <a:off x="590550" y="4394200"/>
            <a:ext cx="5486400" cy="3600450"/>
          </a:xfrm>
        </p:spPr>
        <p:txBody>
          <a:bodyPr/>
          <a:lstStyle/>
          <a:p>
            <a:r>
              <a:rPr lang="en-US" dirty="0"/>
              <a:t>There</a:t>
            </a:r>
            <a:r>
              <a:rPr lang="en-US" baseline="0" dirty="0"/>
              <a:t> are a wide variety of resources available to support districts with Title IVA. The CIP Budget Narrative User Guide and Checklists are particularly helpful tools when submitting the narrative application.</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21</a:t>
            </a:fld>
            <a:endParaRPr lang="en-US"/>
          </a:p>
        </p:txBody>
      </p:sp>
    </p:spTree>
    <p:extLst>
      <p:ext uri="{BB962C8B-B14F-4D97-AF65-F5344CB8AC3E}">
        <p14:creationId xmlns:p14="http://schemas.microsoft.com/office/powerpoint/2010/main" val="2461306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2</a:t>
            </a:fld>
            <a:endParaRPr lang="en-US" altLang="en-US"/>
          </a:p>
        </p:txBody>
      </p:sp>
    </p:spTree>
    <p:extLst>
      <p:ext uri="{BB962C8B-B14F-4D97-AF65-F5344CB8AC3E}">
        <p14:creationId xmlns:p14="http://schemas.microsoft.com/office/powerpoint/2010/main" val="202599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team has moved from a programmatic</a:t>
            </a:r>
            <a:r>
              <a:rPr lang="en-US" baseline="0" dirty="0"/>
              <a:t> model </a:t>
            </a:r>
            <a:r>
              <a:rPr lang="en-US" dirty="0"/>
              <a:t>to</a:t>
            </a:r>
            <a:r>
              <a:rPr lang="en-US" baseline="0" dirty="0"/>
              <a:t> a regional support model. Each of us has taken a section of the state to support across Titles IA, IIA, IVA and VB.</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22</a:t>
            </a:fld>
            <a:endParaRPr lang="en-US"/>
          </a:p>
        </p:txBody>
      </p:sp>
    </p:spTree>
    <p:extLst>
      <p:ext uri="{BB962C8B-B14F-4D97-AF65-F5344CB8AC3E}">
        <p14:creationId xmlns:p14="http://schemas.microsoft.com/office/powerpoint/2010/main" val="1914490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divided</a:t>
            </a:r>
            <a:r>
              <a:rPr lang="en-US" baseline="0" dirty="0"/>
              <a:t> up the state into four sections. Each of us serves as the primary contact for the districts in these ESDs</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23</a:t>
            </a:fld>
            <a:endParaRPr lang="en-US"/>
          </a:p>
        </p:txBody>
      </p:sp>
    </p:spTree>
    <p:extLst>
      <p:ext uri="{BB962C8B-B14F-4D97-AF65-F5344CB8AC3E}">
        <p14:creationId xmlns:p14="http://schemas.microsoft.com/office/powerpoint/2010/main" val="3151302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The purpose of the SSAE grant program is to improve students’ academic achievement by increasing the capacity of states, LEAs, schools, and local communities to:</a:t>
            </a:r>
          </a:p>
          <a:p>
            <a:endParaRPr lang="en-US" sz="1200" kern="1200" dirty="0">
              <a:solidFill>
                <a:schemeClr val="tx1"/>
              </a:solidFill>
              <a:effectLst/>
              <a:latin typeface="+mn-lt"/>
              <a:ea typeface="+mn-ea"/>
              <a:cs typeface="+mn-cs"/>
            </a:endParaRPr>
          </a:p>
          <a:p>
            <a:pPr lvl="0"/>
            <a:r>
              <a:rPr lang="en-US" dirty="0">
                <a:effectLst/>
              </a:rPr>
              <a:t>Provide all students with access to a well-rounded education;</a:t>
            </a:r>
          </a:p>
          <a:p>
            <a:pPr lvl="0"/>
            <a:r>
              <a:rPr lang="en-US" dirty="0">
                <a:effectLst/>
              </a:rPr>
              <a:t>Improve school conditions for student learning; and </a:t>
            </a:r>
          </a:p>
          <a:p>
            <a:pPr lvl="0"/>
            <a:r>
              <a:rPr lang="en-US" sz="1200" kern="1200" dirty="0">
                <a:solidFill>
                  <a:schemeClr val="tx1"/>
                </a:solidFill>
                <a:effectLst/>
                <a:latin typeface="+mn-lt"/>
                <a:ea typeface="+mn-ea"/>
                <a:cs typeface="+mn-cs"/>
              </a:rPr>
              <a:t>Improve the use of technology in order to improve the academic achievement and digital literacy of all students.</a:t>
            </a:r>
          </a:p>
          <a:p>
            <a:endParaRPr lang="en-US"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2828CD-D8CC-495D-B3C3-19409D43D34D}" type="slidenum">
              <a:rPr lang="en-US" altLang="en-US" sz="1300" smtClean="0"/>
              <a:pPr>
                <a:spcBef>
                  <a:spcPct val="0"/>
                </a:spcBef>
              </a:pPr>
              <a:t>3</a:t>
            </a:fld>
            <a:endParaRPr lang="en-US" altLang="en-US" sz="1300"/>
          </a:p>
        </p:txBody>
      </p:sp>
    </p:spTree>
    <p:extLst>
      <p:ext uri="{BB962C8B-B14F-4D97-AF65-F5344CB8AC3E}">
        <p14:creationId xmlns:p14="http://schemas.microsoft.com/office/powerpoint/2010/main" val="4062029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There is a federal provision of supplement, not supplant in Title IV, Part A:  </a:t>
            </a:r>
            <a:r>
              <a:rPr lang="en-US" sz="1200" i="1" kern="1200" dirty="0">
                <a:solidFill>
                  <a:schemeClr val="tx1"/>
                </a:solidFill>
                <a:effectLst/>
                <a:latin typeface="+mn-lt"/>
                <a:ea typeface="+mn-ea"/>
                <a:cs typeface="+mn-cs"/>
              </a:rPr>
              <a:t>Funds received under this subpart shall be used to supplement, and not supplant, non-Federal funds that would otherwise be used for activities authorized under this subpart.</a:t>
            </a:r>
          </a:p>
          <a:p>
            <a:endParaRPr lang="en-US" altLang="en-US"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determine whether a fiscal expenditure supplements and does not supplant, school districts must run the following tests:</a:t>
            </a:r>
          </a:p>
          <a:p>
            <a:pPr lvl="0"/>
            <a:r>
              <a:rPr lang="en-US" sz="1200" b="1" kern="1200" dirty="0">
                <a:solidFill>
                  <a:schemeClr val="tx1"/>
                </a:solidFill>
                <a:effectLst/>
                <a:latin typeface="+mn-lt"/>
                <a:ea typeface="+mn-ea"/>
                <a:cs typeface="+mn-cs"/>
              </a:rPr>
              <a:t>Test I:</a:t>
            </a:r>
            <a:r>
              <a:rPr lang="en-US" sz="1200" kern="1200" dirty="0">
                <a:solidFill>
                  <a:schemeClr val="tx1"/>
                </a:solidFill>
                <a:effectLst/>
                <a:latin typeface="+mn-lt"/>
                <a:ea typeface="+mn-ea"/>
                <a:cs typeface="+mn-cs"/>
              </a:rPr>
              <a:t> Are the services that the district wants to fund with ESEA funds required under state, local, or another federal law? If they are, there could be a presumption</a:t>
            </a:r>
            <a:r>
              <a:rPr lang="en-US" sz="1200" kern="1200" baseline="0" dirty="0">
                <a:solidFill>
                  <a:schemeClr val="tx1"/>
                </a:solidFill>
                <a:effectLst/>
                <a:latin typeface="+mn-lt"/>
                <a:ea typeface="+mn-ea"/>
                <a:cs typeface="+mn-cs"/>
              </a:rPr>
              <a:t> of supplanting.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Test II:</a:t>
            </a:r>
            <a:r>
              <a:rPr lang="en-US" sz="1200" kern="1200" dirty="0">
                <a:solidFill>
                  <a:schemeClr val="tx1"/>
                </a:solidFill>
                <a:effectLst/>
                <a:latin typeface="+mn-lt"/>
                <a:ea typeface="+mn-ea"/>
                <a:cs typeface="+mn-cs"/>
              </a:rPr>
              <a:t> Were state or local funds used in the past to pay for these services? If they were, there could be a presumption of supplanting.</a:t>
            </a:r>
          </a:p>
          <a:p>
            <a:r>
              <a:rPr lang="en-US" sz="1200" kern="1200" dirty="0">
                <a:solidFill>
                  <a:schemeClr val="tx1"/>
                </a:solidFill>
                <a:effectLst/>
                <a:latin typeface="+mn-lt"/>
                <a:ea typeface="+mn-ea"/>
                <a:cs typeface="+mn-cs"/>
              </a:rPr>
              <a:t> </a:t>
            </a:r>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It</a:t>
            </a:r>
            <a:r>
              <a:rPr lang="en-US" altLang="en-US" b="1" baseline="0" dirty="0"/>
              <a:t> is </a:t>
            </a:r>
            <a:r>
              <a:rPr lang="en-US" altLang="en-US" baseline="0" dirty="0"/>
              <a:t>possible for d</a:t>
            </a:r>
            <a:r>
              <a:rPr lang="en-US" altLang="en-US" dirty="0"/>
              <a:t>istricts to overcome the presumption of supplanting. </a:t>
            </a:r>
            <a:r>
              <a:rPr lang="en-US" sz="1200" kern="1200" dirty="0">
                <a:solidFill>
                  <a:schemeClr val="tx1"/>
                </a:solidFill>
                <a:effectLst/>
                <a:latin typeface="+mn-lt"/>
                <a:ea typeface="+mn-ea"/>
                <a:cs typeface="+mn-cs"/>
              </a:rPr>
              <a:t>Overcoming the presumption of supplanting requires that districts keep documentation (e.g., budget information, planning documents, or other materials). In general, a district must determine what educational activities it would support if no </a:t>
            </a:r>
            <a:r>
              <a:rPr lang="en-US" sz="1200" i="1" kern="1200" dirty="0">
                <a:solidFill>
                  <a:schemeClr val="tx1"/>
                </a:solidFill>
                <a:effectLst/>
                <a:latin typeface="+mn-lt"/>
                <a:ea typeface="+mn-ea"/>
                <a:cs typeface="+mn-cs"/>
              </a:rPr>
              <a:t>ESEA </a:t>
            </a:r>
            <a:r>
              <a:rPr lang="en-US" sz="1200" kern="1200" dirty="0">
                <a:solidFill>
                  <a:schemeClr val="tx1"/>
                </a:solidFill>
                <a:effectLst/>
                <a:latin typeface="+mn-lt"/>
                <a:ea typeface="+mn-ea"/>
                <a:cs typeface="+mn-cs"/>
              </a:rPr>
              <a:t>funds were available. If it is clear that no State or local funds remain available to fund certain activities that previously were funded with State or local resources, then the district may be able to use </a:t>
            </a:r>
            <a:r>
              <a:rPr lang="en-US" sz="1200" i="1" kern="1200" dirty="0">
                <a:solidFill>
                  <a:schemeClr val="tx1"/>
                </a:solidFill>
                <a:effectLst/>
                <a:latin typeface="+mn-lt"/>
                <a:ea typeface="+mn-ea"/>
                <a:cs typeface="+mn-cs"/>
              </a:rPr>
              <a:t>ESEA </a:t>
            </a:r>
            <a:r>
              <a:rPr lang="en-US" sz="1200" kern="1200" dirty="0">
                <a:solidFill>
                  <a:schemeClr val="tx1"/>
                </a:solidFill>
                <a:effectLst/>
                <a:latin typeface="+mn-lt"/>
                <a:ea typeface="+mn-ea"/>
                <a:cs typeface="+mn-cs"/>
              </a:rPr>
              <a:t>funds for those activities. </a:t>
            </a:r>
          </a:p>
          <a:p>
            <a:endParaRPr lang="en-US" altLang="en-US" dirty="0"/>
          </a:p>
          <a:p>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Schoolbook" panose="02040604050505020304" pitchFamily="18" charset="0"/>
                <a:cs typeface="Arial" panose="020B0604020202020204" pitchFamily="34" charset="0"/>
              </a:defRPr>
            </a:lvl1pPr>
            <a:lvl2pPr marL="742950" indent="-285750" eaLnBrk="0" hangingPunct="0">
              <a:defRPr>
                <a:solidFill>
                  <a:schemeClr val="tx1"/>
                </a:solidFill>
                <a:latin typeface="Century Schoolbook" panose="02040604050505020304" pitchFamily="18" charset="0"/>
                <a:cs typeface="Arial" panose="020B0604020202020204" pitchFamily="34" charset="0"/>
              </a:defRPr>
            </a:lvl2pPr>
            <a:lvl3pPr marL="1143000" indent="-228600" eaLnBrk="0" hangingPunct="0">
              <a:defRPr>
                <a:solidFill>
                  <a:schemeClr val="tx1"/>
                </a:solidFill>
                <a:latin typeface="Century Schoolbook" panose="02040604050505020304" pitchFamily="18" charset="0"/>
                <a:cs typeface="Arial" panose="020B0604020202020204" pitchFamily="34" charset="0"/>
              </a:defRPr>
            </a:lvl3pPr>
            <a:lvl4pPr marL="1600200" indent="-228600" eaLnBrk="0" hangingPunct="0">
              <a:defRPr>
                <a:solidFill>
                  <a:schemeClr val="tx1"/>
                </a:solidFill>
                <a:latin typeface="Century Schoolbook" panose="02040604050505020304" pitchFamily="18" charset="0"/>
                <a:cs typeface="Arial" panose="020B0604020202020204" pitchFamily="34" charset="0"/>
              </a:defRPr>
            </a:lvl4pPr>
            <a:lvl5pPr marL="2057400" indent="-228600" eaLnBrk="0" hangingPunct="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eaLnBrk="1" hangingPunct="1"/>
            <a:fld id="{2E6FFBF0-4AC6-4278-94EF-5A6AA837AF80}"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extLst>
      <p:ext uri="{BB962C8B-B14F-4D97-AF65-F5344CB8AC3E}">
        <p14:creationId xmlns:p14="http://schemas.microsoft.com/office/powerpoint/2010/main" val="160718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Title IV-A funds are made available on July 1 of the fiscal year and remain available for obligation for a period of 27 months. This 27-month period includes an initial 15-month period of availability and an automatic 12-month extension permitted under the “</a:t>
            </a:r>
            <a:r>
              <a:rPr lang="en-US" sz="1200" kern="1200" dirty="0" err="1">
                <a:solidFill>
                  <a:schemeClr val="tx1"/>
                </a:solidFill>
                <a:effectLst/>
                <a:latin typeface="+mn-lt"/>
                <a:ea typeface="+mn-ea"/>
                <a:cs typeface="+mn-cs"/>
              </a:rPr>
              <a:t>Tydings</a:t>
            </a:r>
            <a:r>
              <a:rPr lang="en-US" sz="1200" kern="1200" dirty="0">
                <a:solidFill>
                  <a:schemeClr val="tx1"/>
                </a:solidFill>
                <a:effectLst/>
                <a:latin typeface="+mn-lt"/>
                <a:ea typeface="+mn-ea"/>
                <a:cs typeface="+mn-cs"/>
              </a:rPr>
              <a:t> Amendment”.  While</a:t>
            </a:r>
            <a:r>
              <a:rPr lang="en-US" sz="1200" kern="1200" baseline="0" dirty="0">
                <a:solidFill>
                  <a:schemeClr val="tx1"/>
                </a:solidFill>
                <a:effectLst/>
                <a:latin typeface="+mn-lt"/>
                <a:ea typeface="+mn-ea"/>
                <a:cs typeface="+mn-cs"/>
              </a:rPr>
              <a:t> districts are encouraged to obligate funds in the initial grant year, it is not uncommon for districts to have funds available from two different grant years.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mn-ea"/>
                <a:cs typeface="+mn-cs"/>
              </a:rPr>
              <a:t>This slide shows the 2022-23 grant year timeline.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4970C-3301-4DD8-87C8-448E3F8939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0531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7</a:t>
            </a:fld>
            <a:endParaRPr lang="en-US"/>
          </a:p>
        </p:txBody>
      </p:sp>
    </p:spTree>
    <p:extLst>
      <p:ext uri="{BB962C8B-B14F-4D97-AF65-F5344CB8AC3E}">
        <p14:creationId xmlns:p14="http://schemas.microsoft.com/office/powerpoint/2010/main" val="1547613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mn-ea"/>
                <a:cs typeface="+mn-cs"/>
              </a:rPr>
              <a:t>The district applies for Title IVA funds through the CIP Budget narrative on the secure district site. I</a:t>
            </a:r>
            <a:r>
              <a:rPr lang="en-US" sz="1200" kern="1200" dirty="0">
                <a:solidFill>
                  <a:schemeClr val="tx1"/>
                </a:solidFill>
                <a:effectLst/>
                <a:latin typeface="+mn-lt"/>
                <a:ea typeface="+mn-ea"/>
                <a:cs typeface="+mn-cs"/>
              </a:rPr>
              <a:t>deally, the district’s application for Title IVA reflects the larger district plan for improvement. </a:t>
            </a:r>
          </a:p>
          <a:p>
            <a:r>
              <a:rPr lang="en-US" sz="1200" kern="1200" dirty="0">
                <a:solidFill>
                  <a:schemeClr val="tx1"/>
                </a:solidFill>
                <a:effectLst/>
                <a:latin typeface="+mn-lt"/>
                <a:ea typeface="+mn-ea"/>
                <a:cs typeface="+mn-cs"/>
              </a:rPr>
              <a:t>The two main parts are the needs assessment and the budget narrative. If a district has</a:t>
            </a:r>
            <a:r>
              <a:rPr lang="en-US" sz="1200" kern="1200" baseline="0" dirty="0">
                <a:solidFill>
                  <a:schemeClr val="tx1"/>
                </a:solidFill>
                <a:effectLst/>
                <a:latin typeface="+mn-lt"/>
                <a:ea typeface="+mn-ea"/>
                <a:cs typeface="+mn-cs"/>
              </a:rPr>
              <a:t> participating private schools then an Equitable Services tab will also appear.  The Overview and Spending pages are auto-populated.</a:t>
            </a:r>
          </a:p>
          <a:p>
            <a:pPr eaLnBrk="1" hangingPunct="1">
              <a:spcBef>
                <a:spcPct val="0"/>
              </a:spcBef>
            </a:pPr>
            <a:endParaRPr lang="en-US" altLang="en-US" sz="1000" dirty="0"/>
          </a:p>
          <a:p>
            <a:pPr defTabSz="931774" eaLnBrk="1" hangingPunct="1">
              <a:spcBef>
                <a:spcPct val="0"/>
              </a:spcBef>
              <a:defRPr/>
            </a:pPr>
            <a:endParaRPr lang="en-US" altLang="en-US" sz="1000" i="1" dirty="0">
              <a:latin typeface="Calibri" pitchFamily="34" charset="0"/>
              <a:ea typeface="Calibri" pitchFamily="34" charset="0"/>
              <a:cs typeface="Calibri" pitchFamily="34" charset="0"/>
            </a:endParaRPr>
          </a:p>
        </p:txBody>
      </p:sp>
      <p:sp>
        <p:nvSpPr>
          <p:cNvPr id="73732" name="Slide Number Placeholder 3"/>
          <p:cNvSpPr txBox="1">
            <a:spLocks noGrp="1"/>
          </p:cNvSpPr>
          <p:nvPr/>
        </p:nvSpPr>
        <p:spPr bwMode="auto">
          <a:xfrm>
            <a:off x="3972561" y="8829675"/>
            <a:ext cx="303621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01" tIns="47350" rIns="94701" bIns="47350"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C38F090B-F403-44D0-A85B-F2CE10BE0D21}" type="slidenum">
              <a:rPr lang="en-US" altLang="en-US"/>
              <a:pPr algn="r" eaLnBrk="1" hangingPunct="1">
                <a:spcBef>
                  <a:spcPct val="0"/>
                </a:spcBef>
              </a:pPr>
              <a:t>8</a:t>
            </a:fld>
            <a:endParaRPr lang="en-US" altLang="en-US"/>
          </a:p>
        </p:txBody>
      </p:sp>
    </p:spTree>
    <p:extLst>
      <p:ext uri="{BB962C8B-B14F-4D97-AF65-F5344CB8AC3E}">
        <p14:creationId xmlns:p14="http://schemas.microsoft.com/office/powerpoint/2010/main" val="3596004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does not have to be a process that is specific to Title IV-A</a:t>
            </a:r>
            <a:r>
              <a:rPr lang="en-US" altLang="en-US" dirty="0"/>
              <a:t>. Whatever comprehensive needs assessment process the district uses can meet the consultation requirement for Title IV-A as long as it includes these individuals. At the end of the day, you must be able to tie the activities you want to undertake with IIA funds to identified needs that were the result of the needs 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r>
              <a:rPr lang="en-US" altLang="en-US" dirty="0"/>
              <a:t>The work done in engaging staff, students, families and communities as part of IG can be used for this purpose. </a:t>
            </a:r>
            <a:endParaRPr lang="en-US" dirty="0"/>
          </a:p>
          <a:p>
            <a:r>
              <a:rPr lang="en-US" dirty="0"/>
              <a:t>An important</a:t>
            </a:r>
            <a:r>
              <a:rPr lang="en-US" baseline="0" dirty="0"/>
              <a:t> caveat is around ensuring that activities meet the intent of the program and that they do not represent a supplanting situation.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9</a:t>
            </a:fld>
            <a:endParaRPr lang="en-US"/>
          </a:p>
        </p:txBody>
      </p:sp>
    </p:spTree>
    <p:extLst>
      <p:ext uri="{BB962C8B-B14F-4D97-AF65-F5344CB8AC3E}">
        <p14:creationId xmlns:p14="http://schemas.microsoft.com/office/powerpoint/2010/main" val="2184395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31774" rtl="0" eaLnBrk="1" fontAlgn="base" latinLnBrk="0" hangingPunct="1">
              <a:lnSpc>
                <a:spcPct val="100000"/>
              </a:lnSpc>
              <a:spcBef>
                <a:spcPct val="0"/>
              </a:spcBef>
              <a:spcAft>
                <a:spcPct val="0"/>
              </a:spcAft>
              <a:buClrTx/>
              <a:buSzTx/>
              <a:buFontTx/>
              <a:buNone/>
              <a:tabLst/>
              <a:defRPr/>
            </a:pPr>
            <a:r>
              <a:rPr lang="en-US" sz="1000" kern="1200" baseline="0" dirty="0">
                <a:solidFill>
                  <a:schemeClr val="tx1"/>
                </a:solidFill>
                <a:effectLst/>
                <a:latin typeface="+mn-lt"/>
                <a:ea typeface="+mn-ea"/>
                <a:cs typeface="+mn-cs"/>
              </a:rPr>
              <a:t>I</a:t>
            </a:r>
            <a:r>
              <a:rPr lang="en-US" sz="1000" kern="1200" dirty="0">
                <a:solidFill>
                  <a:schemeClr val="tx1"/>
                </a:solidFill>
                <a:effectLst/>
                <a:latin typeface="+mn-lt"/>
                <a:ea typeface="+mn-ea"/>
                <a:cs typeface="+mn-cs"/>
              </a:rPr>
              <a:t>deally, the district’s application for Title IVA reflects the larger district plan for improvement. Districts are not expected to engage in a “needs assessment process” just for Title IVA.</a:t>
            </a:r>
          </a:p>
          <a:p>
            <a:pPr marL="0" marR="0" indent="0" algn="l" defTabSz="931774" rtl="0" eaLnBrk="1" fontAlgn="base" latinLnBrk="0" hangingPunct="1">
              <a:lnSpc>
                <a:spcPct val="100000"/>
              </a:lnSpc>
              <a:spcBef>
                <a:spcPct val="0"/>
              </a:spcBef>
              <a:spcAft>
                <a:spcPct val="0"/>
              </a:spcAft>
              <a:buClrTx/>
              <a:buSzTx/>
              <a:buFontTx/>
              <a:buNone/>
              <a:tabLst/>
              <a:defRPr/>
            </a:pPr>
            <a:endParaRPr lang="en-US" sz="1000" kern="1200" dirty="0">
              <a:solidFill>
                <a:schemeClr val="tx1"/>
              </a:solidFill>
              <a:effectLst/>
              <a:latin typeface="+mn-lt"/>
              <a:ea typeface="+mn-ea"/>
              <a:cs typeface="+mn-cs"/>
            </a:endParaRPr>
          </a:p>
          <a:p>
            <a:pPr marL="0" marR="0" indent="0" algn="l" defTabSz="931774" rtl="0" eaLnBrk="1" fontAlgn="base" latinLnBrk="0" hangingPunct="1">
              <a:lnSpc>
                <a:spcPct val="100000"/>
              </a:lnSpc>
              <a:spcBef>
                <a:spcPct val="0"/>
              </a:spcBef>
              <a:spcAft>
                <a:spcPct val="0"/>
              </a:spcAft>
              <a:buClrTx/>
              <a:buSzTx/>
              <a:buFontTx/>
              <a:buNone/>
              <a:tabLst/>
              <a:defRPr/>
            </a:pPr>
            <a:r>
              <a:rPr lang="en-US" sz="1000" kern="1200" dirty="0">
                <a:solidFill>
                  <a:schemeClr val="tx1"/>
                </a:solidFill>
                <a:effectLst/>
                <a:latin typeface="+mn-lt"/>
                <a:ea typeface="+mn-ea"/>
                <a:cs typeface="+mn-cs"/>
              </a:rPr>
              <a:t>In the Needs Assessment section of the Title IVA application, districts respond to two prompts:</a:t>
            </a:r>
            <a:r>
              <a:rPr lang="en-US" sz="1000" kern="1200" baseline="0" dirty="0">
                <a:solidFill>
                  <a:schemeClr val="tx1"/>
                </a:solidFill>
                <a:effectLst/>
                <a:latin typeface="+mn-lt"/>
                <a:ea typeface="+mn-ea"/>
                <a:cs typeface="+mn-cs"/>
              </a:rPr>
              <a:t> one identifying the needs and priorities of the district that will be supported with IVA funds and the other </a:t>
            </a:r>
            <a:r>
              <a:rPr lang="en-US" sz="1200" b="0" i="0" kern="1200" baseline="0" dirty="0">
                <a:solidFill>
                  <a:schemeClr val="tx1"/>
                </a:solidFill>
                <a:effectLst/>
                <a:latin typeface="+mn-lt"/>
                <a:ea typeface="+mn-ea"/>
                <a:cs typeface="+mn-cs"/>
              </a:rPr>
              <a:t>listing </a:t>
            </a:r>
            <a:r>
              <a:rPr lang="en-US" sz="1200" b="0" i="0" kern="1200" dirty="0">
                <a:solidFill>
                  <a:schemeClr val="tx1"/>
                </a:solidFill>
                <a:effectLst/>
                <a:latin typeface="+mn-lt"/>
                <a:ea typeface="+mn-ea"/>
                <a:cs typeface="+mn-cs"/>
              </a:rPr>
              <a:t>the program objectives and outcomes for the Title IV-A funded activities and how the district will periodically evaluate the effectiveness of these activities.</a:t>
            </a:r>
          </a:p>
          <a:p>
            <a:pPr marL="0" marR="0" indent="0" algn="l" defTabSz="931774" rtl="0" eaLnBrk="1" fontAlgn="base" latinLnBrk="0" hangingPunct="1">
              <a:lnSpc>
                <a:spcPct val="100000"/>
              </a:lnSpc>
              <a:spcBef>
                <a:spcPct val="0"/>
              </a:spcBef>
              <a:spcAft>
                <a:spcPct val="0"/>
              </a:spcAft>
              <a:buClrTx/>
              <a:buSzTx/>
              <a:buFontTx/>
              <a:buNone/>
              <a:tabLst/>
              <a:defRPr/>
            </a:pPr>
            <a:endParaRPr lang="en-US" sz="1200" b="1" i="0" kern="1200" dirty="0">
              <a:solidFill>
                <a:schemeClr val="tx1"/>
              </a:solidFill>
              <a:effectLst/>
              <a:latin typeface="+mn-lt"/>
              <a:ea typeface="+mn-ea"/>
              <a:cs typeface="+mn-cs"/>
            </a:endParaRPr>
          </a:p>
          <a:p>
            <a:pPr marL="0" marR="0" indent="0" algn="l" defTabSz="931774" rtl="0" eaLnBrk="1" fontAlgn="base" latinLnBrk="0" hangingPunct="1">
              <a:lnSpc>
                <a:spcPct val="100000"/>
              </a:lnSpc>
              <a:spcBef>
                <a:spcPct val="0"/>
              </a:spcBef>
              <a:spcAft>
                <a:spcPct val="0"/>
              </a:spcAft>
              <a:buClrTx/>
              <a:buSzTx/>
              <a:buFontTx/>
              <a:buNone/>
              <a:tabLst/>
              <a:defRPr/>
            </a:pPr>
            <a:r>
              <a:rPr lang="en-US" sz="1000" dirty="0">
                <a:ea typeface="Times New Roman" panose="02020603050405020304" pitchFamily="18" charset="0"/>
              </a:rPr>
              <a:t>LEAs must meaningfully consult with a wide array of stakeholders when designing their SSAE programs and before transferring funds. </a:t>
            </a:r>
          </a:p>
          <a:p>
            <a:pPr marL="0" indent="0">
              <a:buNone/>
            </a:pPr>
            <a:endParaRPr lang="en-US" sz="1000" dirty="0">
              <a:ea typeface="Times New Roman" panose="02020603050405020304" pitchFamily="18" charset="0"/>
            </a:endParaRPr>
          </a:p>
          <a:p>
            <a:r>
              <a:rPr lang="en-US" sz="1000" dirty="0">
                <a:ea typeface="Times New Roman" panose="02020603050405020304" pitchFamily="18" charset="0"/>
              </a:rPr>
              <a:t>They must also engage in continuing consultation with stakeholders to improve SSAE activities and to coordinate SSAE activities with other activities conducted in the community.</a:t>
            </a:r>
          </a:p>
          <a:p>
            <a:endParaRPr lang="en-US" sz="1000" dirty="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000" baseline="0" dirty="0"/>
              <a:t>Currently the CIP BN does not ask districts to articulate how they prioritize the use of IIA and IVA funds toward high need schools. We are going to make adjustments to the narrative application for 2023-24 which will require districts to share this information.</a:t>
            </a:r>
            <a:endParaRPr lang="en-US" altLang="en-US" sz="1000" dirty="0"/>
          </a:p>
          <a:p>
            <a:endParaRPr lang="en-US" sz="1000" dirty="0">
              <a:ea typeface="Times New Roman" panose="02020603050405020304" pitchFamily="18" charset="0"/>
            </a:endParaRPr>
          </a:p>
          <a:p>
            <a:pPr marL="0" marR="0" indent="0" algn="l" defTabSz="931774" rtl="0" eaLnBrk="1" fontAlgn="base" latinLnBrk="0" hangingPunct="1">
              <a:lnSpc>
                <a:spcPct val="100000"/>
              </a:lnSpc>
              <a:spcBef>
                <a:spcPct val="0"/>
              </a:spcBef>
              <a:spcAft>
                <a:spcPct val="0"/>
              </a:spcAft>
              <a:buClrTx/>
              <a:buSzTx/>
              <a:buFontTx/>
              <a:buNone/>
              <a:tabLst/>
              <a:defRPr/>
            </a:pPr>
            <a:endParaRPr lang="en-US" sz="1000" kern="1200" dirty="0">
              <a:solidFill>
                <a:schemeClr val="tx1"/>
              </a:solidFill>
              <a:effectLst/>
              <a:latin typeface="+mn-lt"/>
              <a:ea typeface="+mn-ea"/>
              <a:cs typeface="+mn-cs"/>
            </a:endParaRPr>
          </a:p>
        </p:txBody>
      </p:sp>
      <p:sp>
        <p:nvSpPr>
          <p:cNvPr id="73732" name="Slide Number Placeholder 3"/>
          <p:cNvSpPr txBox="1">
            <a:spLocks noGrp="1"/>
          </p:cNvSpPr>
          <p:nvPr/>
        </p:nvSpPr>
        <p:spPr bwMode="auto">
          <a:xfrm>
            <a:off x="3972561" y="8829675"/>
            <a:ext cx="303621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01" tIns="47350" rIns="94701" bIns="47350"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C38F090B-F403-44D0-A85B-F2CE10BE0D21}" type="slidenum">
              <a:rPr lang="en-US" altLang="en-US"/>
              <a:pPr algn="r" eaLnBrk="1" hangingPunct="1">
                <a:spcBef>
                  <a:spcPct val="0"/>
                </a:spcBef>
              </a:pPr>
              <a:t>10</a:t>
            </a:fld>
            <a:endParaRPr lang="en-US" altLang="en-US"/>
          </a:p>
        </p:txBody>
      </p:sp>
    </p:spTree>
    <p:extLst>
      <p:ext uri="{BB962C8B-B14F-4D97-AF65-F5344CB8AC3E}">
        <p14:creationId xmlns:p14="http://schemas.microsoft.com/office/powerpoint/2010/main" val="11578378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pic>
        <p:nvPicPr>
          <p:cNvPr id="2"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3600" y="5853114"/>
            <a:ext cx="2540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ltLang="en-US"/>
          </a:p>
        </p:txBody>
      </p:sp>
      <p:sp>
        <p:nvSpPr>
          <p:cNvPr id="4" name="Slide Number Placeholder 3"/>
          <p:cNvSpPr>
            <a:spLocks noGrp="1"/>
          </p:cNvSpPr>
          <p:nvPr>
            <p:ph type="sldNum" sz="quarter" idx="11"/>
          </p:nvPr>
        </p:nvSpPr>
        <p:spPr>
          <a:xfrm>
            <a:off x="8128000" y="6245225"/>
            <a:ext cx="2844800" cy="476250"/>
          </a:xfrm>
        </p:spPr>
        <p:txBody>
          <a:bodyPr/>
          <a:lstStyle>
            <a:lvl1pPr>
              <a:defRPr/>
            </a:lvl1pPr>
          </a:lstStyle>
          <a:p>
            <a:fld id="{731B009C-F82B-44BC-B1E1-09D4ED5C878A}" type="slidenum">
              <a:rPr lang="en-US" altLang="en-US"/>
              <a:pPr/>
              <a:t>‹#›</a:t>
            </a:fld>
            <a:endParaRPr lang="en-US" altLang="en-US"/>
          </a:p>
        </p:txBody>
      </p:sp>
    </p:spTree>
    <p:extLst>
      <p:ext uri="{BB962C8B-B14F-4D97-AF65-F5344CB8AC3E}">
        <p14:creationId xmlns:p14="http://schemas.microsoft.com/office/powerpoint/2010/main" val="2229840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7/15/2024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59161546"/>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7/15/2024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7/15/2024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7/15/2024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7/15/2024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7/15/2024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73561297"/>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7/15/2024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7/15/2024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434936730"/>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7/15/2024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7/15/2024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7/15/2024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7/15/2024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7/15/2024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7/15/2024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81282686"/>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7/15/2024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7/15/2024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7/15/2024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7/15/2024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7/15/2024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7/15/2024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7/15/2024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7/15/2024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7/15/2024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7/15/2024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7/15/2024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7/15/2024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7/15/2024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243134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7/15/2024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7/15/2024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7/15/2024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7/15/2024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7/15/2024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7/15/2024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69A71A3-950D-4899-B79B-35F2758BD331}"/>
              </a:ext>
            </a:extLst>
          </p:cNvPr>
          <p:cNvGrpSpPr/>
          <p:nvPr userDrawn="1"/>
        </p:nvGrpSpPr>
        <p:grpSpPr>
          <a:xfrm>
            <a:off x="0" y="1207341"/>
            <a:ext cx="12192000" cy="4467863"/>
            <a:chOff x="0" y="1207336"/>
            <a:chExt cx="12192000" cy="4467863"/>
          </a:xfrm>
        </p:grpSpPr>
        <p:sp>
          <p:nvSpPr>
            <p:cNvPr id="33" name="Flowchart: Delay 24">
              <a:extLst>
                <a:ext uri="{FF2B5EF4-FFF2-40B4-BE49-F238E27FC236}">
                  <a16:creationId xmlns:a16="http://schemas.microsoft.com/office/drawing/2014/main" id="{928187B2-0394-40AE-9F9C-6682AC71596C}"/>
                </a:ext>
              </a:extLst>
            </p:cNvPr>
            <p:cNvSpPr/>
            <p:nvPr userDrawn="1"/>
          </p:nvSpPr>
          <p:spPr>
            <a:xfrm flipH="1">
              <a:off x="2613003" y="3441616"/>
              <a:ext cx="1849273" cy="2052000"/>
            </a:xfrm>
            <a:custGeom>
              <a:avLst/>
              <a:gdLst>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 name="connsiteX5" fmla="*/ 0 w 2066400"/>
                <a:gd name="connsiteY5" fmla="*/ 0 h 2422800"/>
                <a:gd name="connsiteX0" fmla="*/ 7185 w 2073585"/>
                <a:gd name="connsiteY0" fmla="*/ 0 h 2422800"/>
                <a:gd name="connsiteX1" fmla="*/ 1040385 w 2073585"/>
                <a:gd name="connsiteY1" fmla="*/ 0 h 2422800"/>
                <a:gd name="connsiteX2" fmla="*/ 2073585 w 2073585"/>
                <a:gd name="connsiteY2" fmla="*/ 1211400 h 2422800"/>
                <a:gd name="connsiteX3" fmla="*/ 1040385 w 2073585"/>
                <a:gd name="connsiteY3" fmla="*/ 2422800 h 2422800"/>
                <a:gd name="connsiteX4" fmla="*/ 7185 w 2073585"/>
                <a:gd name="connsiteY4" fmla="*/ 2422800 h 2422800"/>
                <a:gd name="connsiteX5" fmla="*/ 0 w 2073585"/>
                <a:gd name="connsiteY5" fmla="*/ 1045208 h 2422800"/>
                <a:gd name="connsiteX6" fmla="*/ 7185 w 2073585"/>
                <a:gd name="connsiteY6" fmla="*/ 0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6" fmla="*/ 91440 w 2073585"/>
                <a:gd name="connsiteY6" fmla="*/ 1136648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400" h="2422800">
                  <a:moveTo>
                    <a:pt x="0" y="0"/>
                  </a:moveTo>
                  <a:lnTo>
                    <a:pt x="1033200" y="0"/>
                  </a:lnTo>
                  <a:cubicBezTo>
                    <a:pt x="1603821" y="0"/>
                    <a:pt x="2066400" y="542362"/>
                    <a:pt x="2066400" y="1211400"/>
                  </a:cubicBezTo>
                  <a:cubicBezTo>
                    <a:pt x="2066400" y="1880438"/>
                    <a:pt x="1603821" y="2422800"/>
                    <a:pt x="1033200" y="2422800"/>
                  </a:cubicBezTo>
                  <a:lnTo>
                    <a:pt x="0" y="2422800"/>
                  </a:lnTo>
                </a:path>
              </a:pathLst>
            </a:custGeom>
            <a:noFill/>
            <a:ln w="355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5" name="Flowchart: Delay 24">
              <a:extLst>
                <a:ext uri="{FF2B5EF4-FFF2-40B4-BE49-F238E27FC236}">
                  <a16:creationId xmlns:a16="http://schemas.microsoft.com/office/drawing/2014/main" id="{355D9AC9-E7B7-459E-925B-0047C675B750}"/>
                </a:ext>
              </a:extLst>
            </p:cNvPr>
            <p:cNvSpPr/>
            <p:nvPr userDrawn="1"/>
          </p:nvSpPr>
          <p:spPr>
            <a:xfrm>
              <a:off x="9491472" y="1379494"/>
              <a:ext cx="1849273" cy="2052000"/>
            </a:xfrm>
            <a:custGeom>
              <a:avLst/>
              <a:gdLst>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 name="connsiteX5" fmla="*/ 0 w 2066400"/>
                <a:gd name="connsiteY5" fmla="*/ 0 h 2422800"/>
                <a:gd name="connsiteX0" fmla="*/ 7185 w 2073585"/>
                <a:gd name="connsiteY0" fmla="*/ 0 h 2422800"/>
                <a:gd name="connsiteX1" fmla="*/ 1040385 w 2073585"/>
                <a:gd name="connsiteY1" fmla="*/ 0 h 2422800"/>
                <a:gd name="connsiteX2" fmla="*/ 2073585 w 2073585"/>
                <a:gd name="connsiteY2" fmla="*/ 1211400 h 2422800"/>
                <a:gd name="connsiteX3" fmla="*/ 1040385 w 2073585"/>
                <a:gd name="connsiteY3" fmla="*/ 2422800 h 2422800"/>
                <a:gd name="connsiteX4" fmla="*/ 7185 w 2073585"/>
                <a:gd name="connsiteY4" fmla="*/ 2422800 h 2422800"/>
                <a:gd name="connsiteX5" fmla="*/ 0 w 2073585"/>
                <a:gd name="connsiteY5" fmla="*/ 1045208 h 2422800"/>
                <a:gd name="connsiteX6" fmla="*/ 7185 w 2073585"/>
                <a:gd name="connsiteY6" fmla="*/ 0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6" fmla="*/ 91440 w 2073585"/>
                <a:gd name="connsiteY6" fmla="*/ 1136648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400" h="2422800">
                  <a:moveTo>
                    <a:pt x="0" y="0"/>
                  </a:moveTo>
                  <a:lnTo>
                    <a:pt x="1033200" y="0"/>
                  </a:lnTo>
                  <a:cubicBezTo>
                    <a:pt x="1603821" y="0"/>
                    <a:pt x="2066400" y="542362"/>
                    <a:pt x="2066400" y="1211400"/>
                  </a:cubicBezTo>
                  <a:cubicBezTo>
                    <a:pt x="2066400" y="1880438"/>
                    <a:pt x="1603821" y="2422800"/>
                    <a:pt x="1033200" y="2422800"/>
                  </a:cubicBezTo>
                  <a:lnTo>
                    <a:pt x="0" y="2422800"/>
                  </a:lnTo>
                </a:path>
              </a:pathLst>
            </a:custGeom>
            <a:noFill/>
            <a:ln w="355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5" name="Rectangle 14">
              <a:extLst>
                <a:ext uri="{FF2B5EF4-FFF2-40B4-BE49-F238E27FC236}">
                  <a16:creationId xmlns:a16="http://schemas.microsoft.com/office/drawing/2014/main" id="{5302FB5C-BDE1-4891-8E91-CB3F868629BB}"/>
                </a:ext>
              </a:extLst>
            </p:cNvPr>
            <p:cNvSpPr/>
            <p:nvPr userDrawn="1"/>
          </p:nvSpPr>
          <p:spPr>
            <a:xfrm>
              <a:off x="4416552" y="1207336"/>
              <a:ext cx="5074920" cy="356616"/>
            </a:xfrm>
            <a:prstGeom prst="rect">
              <a:avLst/>
            </a:prstGeom>
            <a:gradFill flip="none" rotWithShape="1">
              <a:gsLst>
                <a:gs pos="0">
                  <a:srgbClr val="BAC82F"/>
                </a:gs>
                <a:gs pos="100000">
                  <a:srgbClr val="0C6D8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1" name="Rectangle 10">
              <a:extLst>
                <a:ext uri="{FF2B5EF4-FFF2-40B4-BE49-F238E27FC236}">
                  <a16:creationId xmlns:a16="http://schemas.microsoft.com/office/drawing/2014/main" id="{D09DE4F0-7E7E-4423-A407-CD6485ACBB4F}"/>
                </a:ext>
              </a:extLst>
            </p:cNvPr>
            <p:cNvSpPr/>
            <p:nvPr userDrawn="1"/>
          </p:nvSpPr>
          <p:spPr>
            <a:xfrm>
              <a:off x="0" y="1207336"/>
              <a:ext cx="4416552" cy="356616"/>
            </a:xfrm>
            <a:prstGeom prst="rect">
              <a:avLst/>
            </a:prstGeom>
            <a:gradFill flip="none" rotWithShape="1">
              <a:gsLst>
                <a:gs pos="0">
                  <a:srgbClr val="F2C020"/>
                </a:gs>
                <a:gs pos="100000">
                  <a:srgbClr val="BAC82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8" name="Rectangle 27">
              <a:extLst>
                <a:ext uri="{FF2B5EF4-FFF2-40B4-BE49-F238E27FC236}">
                  <a16:creationId xmlns:a16="http://schemas.microsoft.com/office/drawing/2014/main" id="{4ED74833-8EE3-4FA9-B6D2-03710E410482}"/>
                </a:ext>
              </a:extLst>
            </p:cNvPr>
            <p:cNvSpPr/>
            <p:nvPr userDrawn="1"/>
          </p:nvSpPr>
          <p:spPr>
            <a:xfrm>
              <a:off x="4416552" y="3269385"/>
              <a:ext cx="5074920" cy="356616"/>
            </a:xfrm>
            <a:prstGeom prst="rect">
              <a:avLst/>
            </a:prstGeom>
            <a:gradFill flip="none" rotWithShape="1">
              <a:gsLst>
                <a:gs pos="0">
                  <a:schemeClr val="tx2"/>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37" name="Rectangle 36">
              <a:extLst>
                <a:ext uri="{FF2B5EF4-FFF2-40B4-BE49-F238E27FC236}">
                  <a16:creationId xmlns:a16="http://schemas.microsoft.com/office/drawing/2014/main" id="{94005B59-B78D-469E-BAA4-E7B2A61E103D}"/>
                </a:ext>
              </a:extLst>
            </p:cNvPr>
            <p:cNvSpPr/>
            <p:nvPr userDrawn="1"/>
          </p:nvSpPr>
          <p:spPr>
            <a:xfrm>
              <a:off x="4414968" y="5318583"/>
              <a:ext cx="5074920" cy="356616"/>
            </a:xfrm>
            <a:prstGeom prst="rect">
              <a:avLst/>
            </a:prstGeom>
            <a:gradFill flip="none" rotWithShape="1">
              <a:gsLst>
                <a:gs pos="0">
                  <a:schemeClr val="tx2"/>
                </a:gs>
                <a:gs pos="52000">
                  <a:schemeClr val="accent3"/>
                </a:gs>
                <a:gs pos="100000">
                  <a:srgbClr val="F2C02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64" name="Rectangle 63">
              <a:extLst>
                <a:ext uri="{FF2B5EF4-FFF2-40B4-BE49-F238E27FC236}">
                  <a16:creationId xmlns:a16="http://schemas.microsoft.com/office/drawing/2014/main" id="{40BE4BEF-834D-4D0F-8E96-F1F8E6600C46}"/>
                </a:ext>
              </a:extLst>
            </p:cNvPr>
            <p:cNvSpPr/>
            <p:nvPr userDrawn="1"/>
          </p:nvSpPr>
          <p:spPr>
            <a:xfrm>
              <a:off x="9448800" y="5317275"/>
              <a:ext cx="2743200" cy="356616"/>
            </a:xfrm>
            <a:prstGeom prst="rect">
              <a:avLst/>
            </a:prstGeom>
            <a:gradFill flip="none" rotWithShape="1">
              <a:gsLst>
                <a:gs pos="0">
                  <a:schemeClr val="accent5"/>
                </a:gs>
                <a:gs pos="100000">
                  <a:srgbClr val="F2C02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grpSp>
      <p:sp>
        <p:nvSpPr>
          <p:cNvPr id="2" name="Title 1">
            <a:extLst>
              <a:ext uri="{FF2B5EF4-FFF2-40B4-BE49-F238E27FC236}">
                <a16:creationId xmlns:a16="http://schemas.microsoft.com/office/drawing/2014/main" id="{1A4D6C00-E83E-4187-903F-A0A515BA93F6}"/>
              </a:ext>
            </a:extLst>
          </p:cNvPr>
          <p:cNvSpPr>
            <a:spLocks noGrp="1"/>
          </p:cNvSpPr>
          <p:nvPr>
            <p:ph type="title" hasCustomPrompt="1"/>
          </p:nvPr>
        </p:nvSpPr>
        <p:spPr>
          <a:xfrm>
            <a:off x="462642" y="2079876"/>
            <a:ext cx="3052087" cy="1475598"/>
          </a:xfrm>
        </p:spPr>
        <p:txBody>
          <a:bodyPr lIns="0" tIns="0" rIns="0" bIns="0"/>
          <a:lstStyle>
            <a:lvl1pPr>
              <a:defRPr/>
            </a:lvl1pPr>
          </a:lstStyle>
          <a:p>
            <a:r>
              <a:rPr lang="en-US" noProof="0"/>
              <a:t>CLICK TO EDIT</a:t>
            </a:r>
            <a:br>
              <a:rPr lang="en-US" noProof="0"/>
            </a:br>
            <a:r>
              <a:rPr lang="en-US" noProof="0"/>
              <a:t>MASTER TITLE</a:t>
            </a:r>
            <a:br>
              <a:rPr lang="en-US" noProof="0"/>
            </a:br>
            <a:r>
              <a:rPr lang="en-US" noProof="0"/>
              <a:t>STYLE</a:t>
            </a:r>
          </a:p>
        </p:txBody>
      </p:sp>
      <p:sp>
        <p:nvSpPr>
          <p:cNvPr id="8" name="Text Placeholder 7">
            <a:extLst>
              <a:ext uri="{FF2B5EF4-FFF2-40B4-BE49-F238E27FC236}">
                <a16:creationId xmlns:a16="http://schemas.microsoft.com/office/drawing/2014/main" id="{00F0DE95-4ED7-482F-BB4E-C1238B352DAD}"/>
              </a:ext>
            </a:extLst>
          </p:cNvPr>
          <p:cNvSpPr>
            <a:spLocks noGrp="1"/>
          </p:cNvSpPr>
          <p:nvPr>
            <p:ph type="body" sz="quarter" idx="13" hasCustomPrompt="1"/>
          </p:nvPr>
        </p:nvSpPr>
        <p:spPr>
          <a:xfrm>
            <a:off x="461968" y="3587774"/>
            <a:ext cx="1726129" cy="291597"/>
          </a:xfrm>
        </p:spPr>
        <p:txBody>
          <a:bodyPr lIns="0" tIns="0" rIns="0" bIns="0">
            <a:normAutofit/>
          </a:bodyPr>
          <a:lstStyle>
            <a:lvl1pPr marL="0" indent="0">
              <a:buNone/>
              <a:defRPr sz="1500" b="1" i="1">
                <a:solidFill>
                  <a:schemeClr val="tx2"/>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20XX-20XX</a:t>
            </a:r>
          </a:p>
        </p:txBody>
      </p:sp>
      <p:sp>
        <p:nvSpPr>
          <p:cNvPr id="9" name="Text Placeholder 7">
            <a:extLst>
              <a:ext uri="{FF2B5EF4-FFF2-40B4-BE49-F238E27FC236}">
                <a16:creationId xmlns:a16="http://schemas.microsoft.com/office/drawing/2014/main" id="{1F135EA3-D982-467F-B90A-B791DFDDA877}"/>
              </a:ext>
            </a:extLst>
          </p:cNvPr>
          <p:cNvSpPr>
            <a:spLocks noGrp="1"/>
          </p:cNvSpPr>
          <p:nvPr>
            <p:ph type="body" sz="quarter" idx="14" hasCustomPrompt="1"/>
          </p:nvPr>
        </p:nvSpPr>
        <p:spPr>
          <a:xfrm>
            <a:off x="461968" y="3927199"/>
            <a:ext cx="1726129" cy="378571"/>
          </a:xfrm>
        </p:spPr>
        <p:txBody>
          <a:bodyPr lIns="0" tIns="0" rIns="0" bIns="0">
            <a:normAutofit/>
          </a:bodyPr>
          <a:lstStyle>
            <a:lvl1pPr marL="0" indent="0">
              <a:buNone/>
              <a:defRPr sz="150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3 Years Plan</a:t>
            </a:r>
          </a:p>
        </p:txBody>
      </p:sp>
      <p:sp>
        <p:nvSpPr>
          <p:cNvPr id="106" name="Picture Placeholder 104">
            <a:extLst>
              <a:ext uri="{FF2B5EF4-FFF2-40B4-BE49-F238E27FC236}">
                <a16:creationId xmlns:a16="http://schemas.microsoft.com/office/drawing/2014/main" id="{4580320F-7723-4672-AB19-22C87ECD53D3}"/>
              </a:ext>
            </a:extLst>
          </p:cNvPr>
          <p:cNvSpPr>
            <a:spLocks noGrp="1"/>
          </p:cNvSpPr>
          <p:nvPr>
            <p:ph type="pic" sz="quarter" idx="56"/>
          </p:nvPr>
        </p:nvSpPr>
        <p:spPr>
          <a:xfrm>
            <a:off x="461963" y="5725379"/>
            <a:ext cx="950912" cy="685800"/>
          </a:xfrm>
          <a:ln w="3556">
            <a:solidFill>
              <a:srgbClr val="454D55"/>
            </a:solidFill>
          </a:ln>
        </p:spPr>
        <p:txBody>
          <a:bodyPr anchor="ctr" anchorCtr="0">
            <a:noAutofit/>
          </a:bodyPr>
          <a:lstStyle>
            <a:lvl1pPr marL="0" indent="0" algn="ctr">
              <a:buNone/>
              <a:defRPr sz="900"/>
            </a:lvl1pPr>
          </a:lstStyle>
          <a:p>
            <a:r>
              <a:rPr lang="en-US" noProof="0"/>
              <a:t>Click icon to add picture</a:t>
            </a:r>
          </a:p>
        </p:txBody>
      </p:sp>
      <p:sp>
        <p:nvSpPr>
          <p:cNvPr id="108" name="Text Placeholder 42">
            <a:extLst>
              <a:ext uri="{FF2B5EF4-FFF2-40B4-BE49-F238E27FC236}">
                <a16:creationId xmlns:a16="http://schemas.microsoft.com/office/drawing/2014/main" id="{F6CA33C8-1786-4D07-8C52-AE1469894B67}"/>
              </a:ext>
            </a:extLst>
          </p:cNvPr>
          <p:cNvSpPr>
            <a:spLocks noGrp="1"/>
          </p:cNvSpPr>
          <p:nvPr>
            <p:ph type="body" sz="quarter" idx="57" hasCustomPrompt="1"/>
          </p:nvPr>
        </p:nvSpPr>
        <p:spPr>
          <a:xfrm>
            <a:off x="2565129" y="863644"/>
            <a:ext cx="1044000" cy="1044000"/>
          </a:xfrm>
          <a:prstGeom prst="ellipse">
            <a:avLst/>
          </a:prstGeom>
          <a:solidFill>
            <a:srgbClr val="BAC82F"/>
          </a:solidFill>
          <a:ln w="72390">
            <a:solidFill>
              <a:schemeClr val="bg1"/>
            </a:solidFill>
          </a:ln>
        </p:spPr>
        <p:txBody>
          <a:bodyPr lIns="0" tIns="0" rIns="0" bIns="0" anchor="ctr" anchorCtr="0">
            <a:normAutofit/>
          </a:bodyPr>
          <a:lstStyle>
            <a:lvl1pPr marL="0" indent="0" algn="ctr">
              <a:buNone/>
              <a:defRPr lang="ru-RU" sz="1650" kern="1200" dirty="0">
                <a:solidFill>
                  <a:srgbClr val="454D55"/>
                </a:solidFill>
                <a:latin typeface="+mj-lt"/>
                <a:ea typeface="+mn-ea"/>
                <a:cs typeface="+mn-cs"/>
              </a:defRPr>
            </a:lvl1pPr>
          </a:lstStyle>
          <a:p>
            <a:pPr lvl="0"/>
            <a:r>
              <a:rPr lang="en-US" noProof="0"/>
              <a:t>20XX</a:t>
            </a:r>
          </a:p>
        </p:txBody>
      </p:sp>
      <p:sp>
        <p:nvSpPr>
          <p:cNvPr id="44" name="Text Placeholder 42">
            <a:extLst>
              <a:ext uri="{FF2B5EF4-FFF2-40B4-BE49-F238E27FC236}">
                <a16:creationId xmlns:a16="http://schemas.microsoft.com/office/drawing/2014/main" id="{62E3BBD0-72BD-45D7-BE15-8B93AFB86258}"/>
              </a:ext>
            </a:extLst>
          </p:cNvPr>
          <p:cNvSpPr>
            <a:spLocks noGrp="1"/>
          </p:cNvSpPr>
          <p:nvPr>
            <p:ph type="body" sz="quarter" idx="15" hasCustomPrompt="1"/>
          </p:nvPr>
        </p:nvSpPr>
        <p:spPr>
          <a:xfrm>
            <a:off x="4414968" y="843980"/>
            <a:ext cx="1044000" cy="1044000"/>
          </a:xfrm>
          <a:prstGeom prst="ellipse">
            <a:avLst/>
          </a:prstGeom>
          <a:solidFill>
            <a:schemeClr val="bg1"/>
          </a:solidFill>
          <a:ln w="72390">
            <a:solidFill>
              <a:srgbClr val="BAC82F"/>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Q1</a:t>
            </a:r>
          </a:p>
        </p:txBody>
      </p:sp>
      <p:sp>
        <p:nvSpPr>
          <p:cNvPr id="80" name="Text Placeholder 7">
            <a:extLst>
              <a:ext uri="{FF2B5EF4-FFF2-40B4-BE49-F238E27FC236}">
                <a16:creationId xmlns:a16="http://schemas.microsoft.com/office/drawing/2014/main" id="{C695E72E-773D-407A-AFA4-EF90ADF9D131}"/>
              </a:ext>
            </a:extLst>
          </p:cNvPr>
          <p:cNvSpPr>
            <a:spLocks noGrp="1"/>
          </p:cNvSpPr>
          <p:nvPr>
            <p:ph type="body" sz="quarter" idx="32" hasCustomPrompt="1"/>
          </p:nvPr>
        </p:nvSpPr>
        <p:spPr>
          <a:xfrm>
            <a:off x="4078440" y="436306"/>
            <a:ext cx="1726129" cy="204276"/>
          </a:xfrm>
        </p:spPr>
        <p:txBody>
          <a:bodyPr lIns="0" tIns="0" rIns="0" bIns="0">
            <a:normAutofit/>
          </a:bodyPr>
          <a:lstStyle>
            <a:lvl1pPr marL="0" indent="0" algn="ctr">
              <a:buNone/>
              <a:defRPr sz="1125" b="0" i="0">
                <a:solidFill>
                  <a:srgbClr val="BAC82F"/>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1" name="Text Placeholder 7">
            <a:extLst>
              <a:ext uri="{FF2B5EF4-FFF2-40B4-BE49-F238E27FC236}">
                <a16:creationId xmlns:a16="http://schemas.microsoft.com/office/drawing/2014/main" id="{7463FB1C-AFEB-4EAE-B84D-A1613AF5BA7C}"/>
              </a:ext>
            </a:extLst>
          </p:cNvPr>
          <p:cNvSpPr>
            <a:spLocks noGrp="1"/>
          </p:cNvSpPr>
          <p:nvPr>
            <p:ph type="body" sz="quarter" idx="33" hasCustomPrompt="1"/>
          </p:nvPr>
        </p:nvSpPr>
        <p:spPr>
          <a:xfrm>
            <a:off x="4078438" y="618762"/>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0" name="Text Placeholder 42">
            <a:extLst>
              <a:ext uri="{FF2B5EF4-FFF2-40B4-BE49-F238E27FC236}">
                <a16:creationId xmlns:a16="http://schemas.microsoft.com/office/drawing/2014/main" id="{12DFAD2F-3ED1-46BF-B662-2E96A42C48E7}"/>
              </a:ext>
            </a:extLst>
          </p:cNvPr>
          <p:cNvSpPr>
            <a:spLocks noGrp="1"/>
          </p:cNvSpPr>
          <p:nvPr>
            <p:ph type="body" sz="quarter" idx="17" hasCustomPrompt="1"/>
          </p:nvPr>
        </p:nvSpPr>
        <p:spPr>
          <a:xfrm>
            <a:off x="5759136" y="863644"/>
            <a:ext cx="1044000" cy="1044000"/>
          </a:xfrm>
          <a:prstGeom prst="ellipse">
            <a:avLst/>
          </a:prstGeom>
          <a:solidFill>
            <a:schemeClr val="bg1"/>
          </a:solidFill>
          <a:ln w="72390">
            <a:solidFill>
              <a:schemeClr val="accent2">
                <a:alpha val="60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Q2</a:t>
            </a:r>
          </a:p>
        </p:txBody>
      </p:sp>
      <p:sp>
        <p:nvSpPr>
          <p:cNvPr id="82" name="Text Placeholder 7">
            <a:extLst>
              <a:ext uri="{FF2B5EF4-FFF2-40B4-BE49-F238E27FC236}">
                <a16:creationId xmlns:a16="http://schemas.microsoft.com/office/drawing/2014/main" id="{622FB247-DB8F-4B67-B9EA-5741E1DDBEEE}"/>
              </a:ext>
            </a:extLst>
          </p:cNvPr>
          <p:cNvSpPr>
            <a:spLocks noGrp="1"/>
          </p:cNvSpPr>
          <p:nvPr>
            <p:ph type="body" sz="quarter" idx="34" hasCustomPrompt="1"/>
          </p:nvPr>
        </p:nvSpPr>
        <p:spPr>
          <a:xfrm>
            <a:off x="5422685" y="2025874"/>
            <a:ext cx="1726129" cy="204276"/>
          </a:xfrm>
        </p:spPr>
        <p:txBody>
          <a:bodyPr lIns="0" tIns="0" rIns="0" bIns="0">
            <a:normAutofit/>
          </a:bodyPr>
          <a:lstStyle>
            <a:lvl1pPr marL="0" indent="0" algn="ctr">
              <a:buNone/>
              <a:defRPr sz="1125" b="0" i="0">
                <a:solidFill>
                  <a:srgbClr val="81BF3B"/>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3" name="Text Placeholder 7">
            <a:extLst>
              <a:ext uri="{FF2B5EF4-FFF2-40B4-BE49-F238E27FC236}">
                <a16:creationId xmlns:a16="http://schemas.microsoft.com/office/drawing/2014/main" id="{CE2C8800-C93B-4E93-9AE2-9CBFC1E6D764}"/>
              </a:ext>
            </a:extLst>
          </p:cNvPr>
          <p:cNvSpPr>
            <a:spLocks noGrp="1"/>
          </p:cNvSpPr>
          <p:nvPr>
            <p:ph type="body" sz="quarter" idx="35" hasCustomPrompt="1"/>
          </p:nvPr>
        </p:nvSpPr>
        <p:spPr>
          <a:xfrm>
            <a:off x="5422684" y="220833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49" name="Text Placeholder 42">
            <a:extLst>
              <a:ext uri="{FF2B5EF4-FFF2-40B4-BE49-F238E27FC236}">
                <a16:creationId xmlns:a16="http://schemas.microsoft.com/office/drawing/2014/main" id="{CC1B1148-CFC2-4FF7-8B7C-9502EB650064}"/>
              </a:ext>
            </a:extLst>
          </p:cNvPr>
          <p:cNvSpPr>
            <a:spLocks noGrp="1"/>
          </p:cNvSpPr>
          <p:nvPr>
            <p:ph type="body" sz="quarter" idx="18" hasCustomPrompt="1"/>
          </p:nvPr>
        </p:nvSpPr>
        <p:spPr>
          <a:xfrm>
            <a:off x="7103304" y="863644"/>
            <a:ext cx="1044000" cy="1044000"/>
          </a:xfrm>
          <a:prstGeom prst="ellipse">
            <a:avLst/>
          </a:prstGeom>
          <a:solidFill>
            <a:schemeClr val="bg1"/>
          </a:solidFill>
          <a:ln w="72390">
            <a:solidFill>
              <a:schemeClr val="accent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Q3</a:t>
            </a:r>
          </a:p>
        </p:txBody>
      </p:sp>
      <p:sp>
        <p:nvSpPr>
          <p:cNvPr id="84" name="Text Placeholder 7">
            <a:extLst>
              <a:ext uri="{FF2B5EF4-FFF2-40B4-BE49-F238E27FC236}">
                <a16:creationId xmlns:a16="http://schemas.microsoft.com/office/drawing/2014/main" id="{60559160-7568-4A5B-88B4-DBB3C42D5D10}"/>
              </a:ext>
            </a:extLst>
          </p:cNvPr>
          <p:cNvSpPr>
            <a:spLocks noGrp="1"/>
          </p:cNvSpPr>
          <p:nvPr>
            <p:ph type="body" sz="quarter" idx="36" hasCustomPrompt="1"/>
          </p:nvPr>
        </p:nvSpPr>
        <p:spPr>
          <a:xfrm>
            <a:off x="6755395" y="437795"/>
            <a:ext cx="1726129" cy="204276"/>
          </a:xfrm>
        </p:spPr>
        <p:txBody>
          <a:bodyPr lIns="0" tIns="0" rIns="0" bIns="0">
            <a:normAutofit/>
          </a:bodyPr>
          <a:lstStyle>
            <a:lvl1pPr marL="0" indent="0" algn="ctr">
              <a:buNone/>
              <a:defRPr sz="1125" b="0" i="0">
                <a:solidFill>
                  <a:srgbClr val="2CA05B"/>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5" name="Text Placeholder 7">
            <a:extLst>
              <a:ext uri="{FF2B5EF4-FFF2-40B4-BE49-F238E27FC236}">
                <a16:creationId xmlns:a16="http://schemas.microsoft.com/office/drawing/2014/main" id="{AED30C6D-348A-4701-A27D-F10DFC175AC0}"/>
              </a:ext>
            </a:extLst>
          </p:cNvPr>
          <p:cNvSpPr>
            <a:spLocks noGrp="1"/>
          </p:cNvSpPr>
          <p:nvPr>
            <p:ph type="body" sz="quarter" idx="37" hasCustomPrompt="1"/>
          </p:nvPr>
        </p:nvSpPr>
        <p:spPr>
          <a:xfrm>
            <a:off x="6755394" y="618762"/>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46" name="Text Placeholder 42">
            <a:extLst>
              <a:ext uri="{FF2B5EF4-FFF2-40B4-BE49-F238E27FC236}">
                <a16:creationId xmlns:a16="http://schemas.microsoft.com/office/drawing/2014/main" id="{DC934A70-FE40-4A89-9799-1A672346662A}"/>
              </a:ext>
            </a:extLst>
          </p:cNvPr>
          <p:cNvSpPr>
            <a:spLocks noGrp="1"/>
          </p:cNvSpPr>
          <p:nvPr>
            <p:ph type="body" sz="quarter" idx="16" hasCustomPrompt="1"/>
          </p:nvPr>
        </p:nvSpPr>
        <p:spPr>
          <a:xfrm>
            <a:off x="8447472" y="863644"/>
            <a:ext cx="1044000" cy="1044000"/>
          </a:xfrm>
          <a:prstGeom prst="ellipse">
            <a:avLst/>
          </a:prstGeom>
          <a:solidFill>
            <a:schemeClr val="bg1"/>
          </a:solidFill>
          <a:ln w="72390">
            <a:solidFill>
              <a:schemeClr val="accent2">
                <a:lumMod val="75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Q4</a:t>
            </a:r>
          </a:p>
        </p:txBody>
      </p:sp>
      <p:sp>
        <p:nvSpPr>
          <p:cNvPr id="86" name="Text Placeholder 7">
            <a:extLst>
              <a:ext uri="{FF2B5EF4-FFF2-40B4-BE49-F238E27FC236}">
                <a16:creationId xmlns:a16="http://schemas.microsoft.com/office/drawing/2014/main" id="{AB11D018-DEEE-4BCE-B5F0-2B33DD39A6B9}"/>
              </a:ext>
            </a:extLst>
          </p:cNvPr>
          <p:cNvSpPr>
            <a:spLocks noGrp="1"/>
          </p:cNvSpPr>
          <p:nvPr>
            <p:ph type="body" sz="quarter" idx="38" hasCustomPrompt="1"/>
          </p:nvPr>
        </p:nvSpPr>
        <p:spPr>
          <a:xfrm>
            <a:off x="8106877" y="2025874"/>
            <a:ext cx="1726129" cy="204276"/>
          </a:xfrm>
        </p:spPr>
        <p:txBody>
          <a:bodyPr lIns="0" tIns="0" rIns="0" bIns="0">
            <a:normAutofit/>
          </a:bodyPr>
          <a:lstStyle>
            <a:lvl1pPr marL="0" indent="0" algn="ctr">
              <a:buNone/>
              <a:defRPr sz="1125" b="0" i="0">
                <a:solidFill>
                  <a:srgbClr val="1B866F"/>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7" name="Text Placeholder 7">
            <a:extLst>
              <a:ext uri="{FF2B5EF4-FFF2-40B4-BE49-F238E27FC236}">
                <a16:creationId xmlns:a16="http://schemas.microsoft.com/office/drawing/2014/main" id="{085539ED-B933-484F-8ECB-700829A52CAB}"/>
              </a:ext>
            </a:extLst>
          </p:cNvPr>
          <p:cNvSpPr>
            <a:spLocks noGrp="1"/>
          </p:cNvSpPr>
          <p:nvPr>
            <p:ph type="body" sz="quarter" idx="39" hasCustomPrompt="1"/>
          </p:nvPr>
        </p:nvSpPr>
        <p:spPr>
          <a:xfrm>
            <a:off x="8106876" y="220833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73" name="Text Placeholder 42">
            <a:extLst>
              <a:ext uri="{FF2B5EF4-FFF2-40B4-BE49-F238E27FC236}">
                <a16:creationId xmlns:a16="http://schemas.microsoft.com/office/drawing/2014/main" id="{F3728A77-BAED-49CA-87A0-DFCB220B3A28}"/>
              </a:ext>
            </a:extLst>
          </p:cNvPr>
          <p:cNvSpPr>
            <a:spLocks noGrp="1"/>
          </p:cNvSpPr>
          <p:nvPr>
            <p:ph type="body" sz="quarter" idx="28" hasCustomPrompt="1"/>
          </p:nvPr>
        </p:nvSpPr>
        <p:spPr>
          <a:xfrm>
            <a:off x="10705088" y="1917406"/>
            <a:ext cx="1044000" cy="1044000"/>
          </a:xfrm>
          <a:prstGeom prst="ellipse">
            <a:avLst/>
          </a:prstGeom>
          <a:solidFill>
            <a:schemeClr val="tx1"/>
          </a:solidFill>
          <a:ln w="72390">
            <a:solidFill>
              <a:schemeClr val="bg1"/>
            </a:solidFill>
          </a:ln>
        </p:spPr>
        <p:txBody>
          <a:bodyPr lIns="0" tIns="0" rIns="0" bIns="0" anchor="ctr" anchorCtr="0">
            <a:normAutofit/>
          </a:bodyPr>
          <a:lstStyle>
            <a:lvl1pPr marL="0" indent="0" algn="ctr">
              <a:buNone/>
              <a:defRPr lang="ru-RU" sz="1650" kern="1200" dirty="0">
                <a:solidFill>
                  <a:schemeClr val="bg1"/>
                </a:solidFill>
                <a:latin typeface="+mj-lt"/>
                <a:ea typeface="+mn-ea"/>
                <a:cs typeface="+mn-cs"/>
              </a:defRPr>
            </a:lvl1pPr>
          </a:lstStyle>
          <a:p>
            <a:pPr lvl="0"/>
            <a:r>
              <a:rPr lang="en-US" noProof="0"/>
              <a:t>20XX</a:t>
            </a:r>
          </a:p>
        </p:txBody>
      </p:sp>
      <p:sp>
        <p:nvSpPr>
          <p:cNvPr id="57" name="Text Placeholder 42">
            <a:extLst>
              <a:ext uri="{FF2B5EF4-FFF2-40B4-BE49-F238E27FC236}">
                <a16:creationId xmlns:a16="http://schemas.microsoft.com/office/drawing/2014/main" id="{D7526F27-FC58-40E7-A76A-47A27D23255B}"/>
              </a:ext>
            </a:extLst>
          </p:cNvPr>
          <p:cNvSpPr>
            <a:spLocks noGrp="1"/>
          </p:cNvSpPr>
          <p:nvPr>
            <p:ph type="body" sz="quarter" idx="20" hasCustomPrompt="1"/>
          </p:nvPr>
        </p:nvSpPr>
        <p:spPr>
          <a:xfrm>
            <a:off x="8447472" y="2914158"/>
            <a:ext cx="1044000" cy="1044000"/>
          </a:xfrm>
          <a:prstGeom prst="ellipse">
            <a:avLst/>
          </a:prstGeom>
          <a:solidFill>
            <a:schemeClr val="bg1"/>
          </a:solidFill>
          <a:ln w="72390">
            <a:solidFill>
              <a:schemeClr val="bg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Q1</a:t>
            </a:r>
          </a:p>
        </p:txBody>
      </p:sp>
      <p:sp>
        <p:nvSpPr>
          <p:cNvPr id="94" name="Text Placeholder 7">
            <a:extLst>
              <a:ext uri="{FF2B5EF4-FFF2-40B4-BE49-F238E27FC236}">
                <a16:creationId xmlns:a16="http://schemas.microsoft.com/office/drawing/2014/main" id="{0D030018-A573-45D1-B6EF-210F3CF92D5F}"/>
              </a:ext>
            </a:extLst>
          </p:cNvPr>
          <p:cNvSpPr>
            <a:spLocks noGrp="1"/>
          </p:cNvSpPr>
          <p:nvPr>
            <p:ph type="body" sz="quarter" idx="46" hasCustomPrompt="1"/>
          </p:nvPr>
        </p:nvSpPr>
        <p:spPr>
          <a:xfrm>
            <a:off x="8105174" y="4073394"/>
            <a:ext cx="1726129" cy="204276"/>
          </a:xfrm>
        </p:spPr>
        <p:txBody>
          <a:bodyPr lIns="0" tIns="0" rIns="0" bIns="0">
            <a:normAutofit/>
          </a:bodyPr>
          <a:lstStyle>
            <a:lvl1pPr marL="0" indent="0" algn="ctr">
              <a:buNone/>
              <a:defRPr sz="1125" b="0" i="0">
                <a:solidFill>
                  <a:srgbClr val="0C6D82"/>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5" name="Text Placeholder 7">
            <a:extLst>
              <a:ext uri="{FF2B5EF4-FFF2-40B4-BE49-F238E27FC236}">
                <a16:creationId xmlns:a16="http://schemas.microsoft.com/office/drawing/2014/main" id="{91FC8372-90CA-42B7-A237-0BC81F2687CB}"/>
              </a:ext>
            </a:extLst>
          </p:cNvPr>
          <p:cNvSpPr>
            <a:spLocks noGrp="1"/>
          </p:cNvSpPr>
          <p:nvPr>
            <p:ph type="body" sz="quarter" idx="47" hasCustomPrompt="1"/>
          </p:nvPr>
        </p:nvSpPr>
        <p:spPr>
          <a:xfrm>
            <a:off x="8105173" y="425585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8" name="Text Placeholder 42">
            <a:extLst>
              <a:ext uri="{FF2B5EF4-FFF2-40B4-BE49-F238E27FC236}">
                <a16:creationId xmlns:a16="http://schemas.microsoft.com/office/drawing/2014/main" id="{242D0BB2-4F17-4A8D-87A7-FADA2CAEC6F5}"/>
              </a:ext>
            </a:extLst>
          </p:cNvPr>
          <p:cNvSpPr>
            <a:spLocks noGrp="1"/>
          </p:cNvSpPr>
          <p:nvPr>
            <p:ph type="body" sz="quarter" idx="21" hasCustomPrompt="1"/>
          </p:nvPr>
        </p:nvSpPr>
        <p:spPr>
          <a:xfrm>
            <a:off x="7103304" y="2914158"/>
            <a:ext cx="1044000" cy="1044000"/>
          </a:xfrm>
          <a:prstGeom prst="ellipse">
            <a:avLst/>
          </a:prstGeom>
          <a:solidFill>
            <a:schemeClr val="bg1"/>
          </a:solidFill>
          <a:ln w="72390">
            <a:solidFill>
              <a:schemeClr val="bg2">
                <a:lumMod val="75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Q2</a:t>
            </a:r>
          </a:p>
        </p:txBody>
      </p:sp>
      <p:sp>
        <p:nvSpPr>
          <p:cNvPr id="90" name="Text Placeholder 7">
            <a:extLst>
              <a:ext uri="{FF2B5EF4-FFF2-40B4-BE49-F238E27FC236}">
                <a16:creationId xmlns:a16="http://schemas.microsoft.com/office/drawing/2014/main" id="{7F7CC596-D7AD-4DCE-B864-BB1A6A7C8B15}"/>
              </a:ext>
            </a:extLst>
          </p:cNvPr>
          <p:cNvSpPr>
            <a:spLocks noGrp="1"/>
          </p:cNvSpPr>
          <p:nvPr>
            <p:ph type="body" sz="quarter" idx="42" hasCustomPrompt="1"/>
          </p:nvPr>
        </p:nvSpPr>
        <p:spPr>
          <a:xfrm>
            <a:off x="6755394" y="2505648"/>
            <a:ext cx="1726129" cy="204276"/>
          </a:xfrm>
        </p:spPr>
        <p:txBody>
          <a:bodyPr lIns="0" tIns="0" rIns="0" bIns="0">
            <a:normAutofit/>
          </a:bodyPr>
          <a:lstStyle>
            <a:lvl1pPr marL="0" indent="0" algn="ctr">
              <a:buNone/>
              <a:defRPr sz="1125" b="0" i="0">
                <a:solidFill>
                  <a:srgbClr val="403474"/>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1" name="Text Placeholder 7">
            <a:extLst>
              <a:ext uri="{FF2B5EF4-FFF2-40B4-BE49-F238E27FC236}">
                <a16:creationId xmlns:a16="http://schemas.microsoft.com/office/drawing/2014/main" id="{28E66912-ACE9-4007-9A2B-050DC9408A24}"/>
              </a:ext>
            </a:extLst>
          </p:cNvPr>
          <p:cNvSpPr>
            <a:spLocks noGrp="1"/>
          </p:cNvSpPr>
          <p:nvPr>
            <p:ph type="body" sz="quarter" idx="43" hasCustomPrompt="1"/>
          </p:nvPr>
        </p:nvSpPr>
        <p:spPr>
          <a:xfrm>
            <a:off x="6755393" y="2688104"/>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9" name="Text Placeholder 42">
            <a:extLst>
              <a:ext uri="{FF2B5EF4-FFF2-40B4-BE49-F238E27FC236}">
                <a16:creationId xmlns:a16="http://schemas.microsoft.com/office/drawing/2014/main" id="{CC1EC2BE-5D73-4D49-B2F2-4DA2785D6EAD}"/>
              </a:ext>
            </a:extLst>
          </p:cNvPr>
          <p:cNvSpPr>
            <a:spLocks noGrp="1"/>
          </p:cNvSpPr>
          <p:nvPr>
            <p:ph type="body" sz="quarter" idx="22" hasCustomPrompt="1"/>
          </p:nvPr>
        </p:nvSpPr>
        <p:spPr>
          <a:xfrm>
            <a:off x="5759136" y="2914158"/>
            <a:ext cx="1044000" cy="1044000"/>
          </a:xfrm>
          <a:prstGeom prst="ellipse">
            <a:avLst/>
          </a:prstGeom>
          <a:solidFill>
            <a:schemeClr val="bg1"/>
          </a:solidFill>
          <a:ln w="72390">
            <a:solidFill>
              <a:schemeClr val="accent1">
                <a:lumMod val="75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Q3</a:t>
            </a:r>
          </a:p>
        </p:txBody>
      </p:sp>
      <p:sp>
        <p:nvSpPr>
          <p:cNvPr id="92" name="Text Placeholder 7">
            <a:extLst>
              <a:ext uri="{FF2B5EF4-FFF2-40B4-BE49-F238E27FC236}">
                <a16:creationId xmlns:a16="http://schemas.microsoft.com/office/drawing/2014/main" id="{441FE3C4-7737-4EB6-9280-FAD8852FB4B8}"/>
              </a:ext>
            </a:extLst>
          </p:cNvPr>
          <p:cNvSpPr>
            <a:spLocks noGrp="1"/>
          </p:cNvSpPr>
          <p:nvPr>
            <p:ph type="body" sz="quarter" idx="44" hasCustomPrompt="1"/>
          </p:nvPr>
        </p:nvSpPr>
        <p:spPr>
          <a:xfrm>
            <a:off x="5420982" y="4073394"/>
            <a:ext cx="1726129" cy="204276"/>
          </a:xfrm>
        </p:spPr>
        <p:txBody>
          <a:bodyPr lIns="0" tIns="0" rIns="0" bIns="0">
            <a:normAutofit/>
          </a:bodyPr>
          <a:lstStyle>
            <a:lvl1pPr marL="0" indent="0" algn="ctr">
              <a:buNone/>
              <a:defRPr sz="1125" b="0" i="0">
                <a:solidFill>
                  <a:srgbClr val="571B6D"/>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3" name="Text Placeholder 7">
            <a:extLst>
              <a:ext uri="{FF2B5EF4-FFF2-40B4-BE49-F238E27FC236}">
                <a16:creationId xmlns:a16="http://schemas.microsoft.com/office/drawing/2014/main" id="{70EF49EC-F8D8-463F-B786-F2C04C33AEE7}"/>
              </a:ext>
            </a:extLst>
          </p:cNvPr>
          <p:cNvSpPr>
            <a:spLocks noGrp="1"/>
          </p:cNvSpPr>
          <p:nvPr>
            <p:ph type="body" sz="quarter" idx="45" hasCustomPrompt="1"/>
          </p:nvPr>
        </p:nvSpPr>
        <p:spPr>
          <a:xfrm>
            <a:off x="5420981" y="425585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6" name="Text Placeholder 42">
            <a:extLst>
              <a:ext uri="{FF2B5EF4-FFF2-40B4-BE49-F238E27FC236}">
                <a16:creationId xmlns:a16="http://schemas.microsoft.com/office/drawing/2014/main" id="{997AC0B1-99FC-455E-A896-3C370BB38C53}"/>
              </a:ext>
            </a:extLst>
          </p:cNvPr>
          <p:cNvSpPr>
            <a:spLocks noGrp="1"/>
          </p:cNvSpPr>
          <p:nvPr>
            <p:ph type="body" sz="quarter" idx="19" hasCustomPrompt="1"/>
          </p:nvPr>
        </p:nvSpPr>
        <p:spPr>
          <a:xfrm>
            <a:off x="4414968" y="2914158"/>
            <a:ext cx="1044000" cy="1044000"/>
          </a:xfrm>
          <a:prstGeom prst="ellipse">
            <a:avLst/>
          </a:prstGeom>
          <a:solidFill>
            <a:schemeClr val="bg1"/>
          </a:solidFill>
          <a:ln w="72390">
            <a:solidFill>
              <a:schemeClr val="tx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Q4</a:t>
            </a:r>
          </a:p>
        </p:txBody>
      </p:sp>
      <p:sp>
        <p:nvSpPr>
          <p:cNvPr id="88" name="Text Placeholder 7">
            <a:extLst>
              <a:ext uri="{FF2B5EF4-FFF2-40B4-BE49-F238E27FC236}">
                <a16:creationId xmlns:a16="http://schemas.microsoft.com/office/drawing/2014/main" id="{D66EAED5-741C-44D6-840F-C90C1AF74A23}"/>
              </a:ext>
            </a:extLst>
          </p:cNvPr>
          <p:cNvSpPr>
            <a:spLocks noGrp="1"/>
          </p:cNvSpPr>
          <p:nvPr>
            <p:ph type="body" sz="quarter" idx="40" hasCustomPrompt="1"/>
          </p:nvPr>
        </p:nvSpPr>
        <p:spPr>
          <a:xfrm>
            <a:off x="4071202" y="2505648"/>
            <a:ext cx="1726129" cy="204276"/>
          </a:xfrm>
        </p:spPr>
        <p:txBody>
          <a:bodyPr lIns="0" tIns="0" rIns="0" bIns="0">
            <a:normAutofit/>
          </a:bodyPr>
          <a:lstStyle>
            <a:lvl1pPr marL="0" indent="0" algn="ctr">
              <a:buNone/>
              <a:defRPr sz="1125" b="0" i="0">
                <a:solidFill>
                  <a:srgbClr val="6F0066"/>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9" name="Text Placeholder 7">
            <a:extLst>
              <a:ext uri="{FF2B5EF4-FFF2-40B4-BE49-F238E27FC236}">
                <a16:creationId xmlns:a16="http://schemas.microsoft.com/office/drawing/2014/main" id="{7887B0FE-2AB8-455F-8EC7-C8F31FEA27CC}"/>
              </a:ext>
            </a:extLst>
          </p:cNvPr>
          <p:cNvSpPr>
            <a:spLocks noGrp="1"/>
          </p:cNvSpPr>
          <p:nvPr>
            <p:ph type="body" sz="quarter" idx="41" hasCustomPrompt="1"/>
          </p:nvPr>
        </p:nvSpPr>
        <p:spPr>
          <a:xfrm>
            <a:off x="4071201" y="2688104"/>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75" name="Text Placeholder 42">
            <a:extLst>
              <a:ext uri="{FF2B5EF4-FFF2-40B4-BE49-F238E27FC236}">
                <a16:creationId xmlns:a16="http://schemas.microsoft.com/office/drawing/2014/main" id="{6F1AC56E-6618-4728-A6EA-8B021EB6BCFB}"/>
              </a:ext>
            </a:extLst>
          </p:cNvPr>
          <p:cNvSpPr>
            <a:spLocks noGrp="1"/>
          </p:cNvSpPr>
          <p:nvPr>
            <p:ph type="body" sz="quarter" idx="29" hasCustomPrompt="1"/>
          </p:nvPr>
        </p:nvSpPr>
        <p:spPr>
          <a:xfrm>
            <a:off x="2188092" y="3979528"/>
            <a:ext cx="1044000" cy="1044000"/>
          </a:xfrm>
          <a:prstGeom prst="ellipse">
            <a:avLst/>
          </a:prstGeom>
          <a:solidFill>
            <a:schemeClr val="tx2"/>
          </a:solidFill>
          <a:ln w="72390">
            <a:solidFill>
              <a:schemeClr val="bg1"/>
            </a:solidFill>
          </a:ln>
        </p:spPr>
        <p:txBody>
          <a:bodyPr lIns="0" tIns="0" rIns="0" bIns="0" anchor="ctr" anchorCtr="0">
            <a:normAutofit/>
          </a:bodyPr>
          <a:lstStyle>
            <a:lvl1pPr marL="0" indent="0" algn="ctr">
              <a:buNone/>
              <a:defRPr lang="ru-RU" sz="1650" kern="1200" dirty="0">
                <a:solidFill>
                  <a:schemeClr val="bg1"/>
                </a:solidFill>
                <a:latin typeface="+mj-lt"/>
                <a:ea typeface="+mn-ea"/>
                <a:cs typeface="+mn-cs"/>
              </a:defRPr>
            </a:lvl1pPr>
          </a:lstStyle>
          <a:p>
            <a:pPr lvl="0"/>
            <a:r>
              <a:rPr lang="en-US" noProof="0"/>
              <a:t>20XX</a:t>
            </a:r>
          </a:p>
        </p:txBody>
      </p:sp>
      <p:sp>
        <p:nvSpPr>
          <p:cNvPr id="60" name="Text Placeholder 42">
            <a:extLst>
              <a:ext uri="{FF2B5EF4-FFF2-40B4-BE49-F238E27FC236}">
                <a16:creationId xmlns:a16="http://schemas.microsoft.com/office/drawing/2014/main" id="{DB4C9C65-90B1-4A40-BB7B-DE799076D1B1}"/>
              </a:ext>
            </a:extLst>
          </p:cNvPr>
          <p:cNvSpPr>
            <a:spLocks noGrp="1"/>
          </p:cNvSpPr>
          <p:nvPr>
            <p:ph type="body" sz="quarter" idx="23" hasCustomPrompt="1"/>
          </p:nvPr>
        </p:nvSpPr>
        <p:spPr>
          <a:xfrm>
            <a:off x="4414968" y="4970360"/>
            <a:ext cx="1044000" cy="1044000"/>
          </a:xfrm>
          <a:prstGeom prst="ellipse">
            <a:avLst/>
          </a:prstGeom>
          <a:solidFill>
            <a:schemeClr val="bg1"/>
          </a:solidFill>
          <a:ln w="72390">
            <a:solidFill>
              <a:schemeClr val="tx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Q1</a:t>
            </a:r>
          </a:p>
        </p:txBody>
      </p:sp>
      <p:sp>
        <p:nvSpPr>
          <p:cNvPr id="96" name="Text Placeholder 7">
            <a:extLst>
              <a:ext uri="{FF2B5EF4-FFF2-40B4-BE49-F238E27FC236}">
                <a16:creationId xmlns:a16="http://schemas.microsoft.com/office/drawing/2014/main" id="{E9ED50CB-058A-4C6B-A8E2-0536EC0E40DA}"/>
              </a:ext>
            </a:extLst>
          </p:cNvPr>
          <p:cNvSpPr>
            <a:spLocks noGrp="1"/>
          </p:cNvSpPr>
          <p:nvPr>
            <p:ph type="body" sz="quarter" idx="48" hasCustomPrompt="1"/>
          </p:nvPr>
        </p:nvSpPr>
        <p:spPr>
          <a:xfrm>
            <a:off x="4075661" y="4567759"/>
            <a:ext cx="1726129" cy="204276"/>
          </a:xfrm>
        </p:spPr>
        <p:txBody>
          <a:bodyPr lIns="0" tIns="0" rIns="0" bIns="0">
            <a:normAutofit/>
          </a:bodyPr>
          <a:lstStyle>
            <a:lvl1pPr marL="0" indent="0" algn="ctr">
              <a:buNone/>
              <a:defRPr sz="1125" b="0" i="0">
                <a:solidFill>
                  <a:schemeClr val="tx2"/>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7" name="Text Placeholder 7">
            <a:extLst>
              <a:ext uri="{FF2B5EF4-FFF2-40B4-BE49-F238E27FC236}">
                <a16:creationId xmlns:a16="http://schemas.microsoft.com/office/drawing/2014/main" id="{04D14365-5F59-4F4F-B237-26A11A2DDDD1}"/>
              </a:ext>
            </a:extLst>
          </p:cNvPr>
          <p:cNvSpPr>
            <a:spLocks noGrp="1"/>
          </p:cNvSpPr>
          <p:nvPr>
            <p:ph type="body" sz="quarter" idx="49" hasCustomPrompt="1"/>
          </p:nvPr>
        </p:nvSpPr>
        <p:spPr>
          <a:xfrm>
            <a:off x="4075660" y="4750215"/>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63" name="Text Placeholder 42">
            <a:extLst>
              <a:ext uri="{FF2B5EF4-FFF2-40B4-BE49-F238E27FC236}">
                <a16:creationId xmlns:a16="http://schemas.microsoft.com/office/drawing/2014/main" id="{CFA7DBCF-F797-4B29-8C96-7AC1602BBC81}"/>
              </a:ext>
            </a:extLst>
          </p:cNvPr>
          <p:cNvSpPr>
            <a:spLocks noGrp="1"/>
          </p:cNvSpPr>
          <p:nvPr>
            <p:ph type="body" sz="quarter" idx="26" hasCustomPrompt="1"/>
          </p:nvPr>
        </p:nvSpPr>
        <p:spPr>
          <a:xfrm>
            <a:off x="5759136" y="4970360"/>
            <a:ext cx="1044000" cy="1044000"/>
          </a:xfrm>
          <a:prstGeom prst="ellipse">
            <a:avLst/>
          </a:prstGeom>
          <a:solidFill>
            <a:schemeClr val="bg1"/>
          </a:solidFill>
          <a:ln w="72390">
            <a:solidFill>
              <a:schemeClr val="accent3"/>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Q2</a:t>
            </a:r>
          </a:p>
        </p:txBody>
      </p:sp>
      <p:sp>
        <p:nvSpPr>
          <p:cNvPr id="100" name="Text Placeholder 7">
            <a:extLst>
              <a:ext uri="{FF2B5EF4-FFF2-40B4-BE49-F238E27FC236}">
                <a16:creationId xmlns:a16="http://schemas.microsoft.com/office/drawing/2014/main" id="{07524528-CBB1-40C1-A6F2-855A4D99478D}"/>
              </a:ext>
            </a:extLst>
          </p:cNvPr>
          <p:cNvSpPr>
            <a:spLocks noGrp="1"/>
          </p:cNvSpPr>
          <p:nvPr>
            <p:ph type="body" sz="quarter" idx="52" hasCustomPrompt="1"/>
          </p:nvPr>
        </p:nvSpPr>
        <p:spPr>
          <a:xfrm>
            <a:off x="5423468" y="6121335"/>
            <a:ext cx="1726129" cy="204276"/>
          </a:xfrm>
        </p:spPr>
        <p:txBody>
          <a:bodyPr lIns="0" tIns="0" rIns="0" bIns="0">
            <a:normAutofit/>
          </a:bodyPr>
          <a:lstStyle>
            <a:lvl1pPr marL="0" indent="0" algn="ctr">
              <a:buNone/>
              <a:defRPr sz="1125" b="0" i="0">
                <a:solidFill>
                  <a:schemeClr val="accent3"/>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101" name="Text Placeholder 7">
            <a:extLst>
              <a:ext uri="{FF2B5EF4-FFF2-40B4-BE49-F238E27FC236}">
                <a16:creationId xmlns:a16="http://schemas.microsoft.com/office/drawing/2014/main" id="{41F799BD-659E-472B-98A7-7C06C2F7458C}"/>
              </a:ext>
            </a:extLst>
          </p:cNvPr>
          <p:cNvSpPr>
            <a:spLocks noGrp="1"/>
          </p:cNvSpPr>
          <p:nvPr>
            <p:ph type="body" sz="quarter" idx="53" hasCustomPrompt="1"/>
          </p:nvPr>
        </p:nvSpPr>
        <p:spPr>
          <a:xfrm>
            <a:off x="5423468" y="6303791"/>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62" name="Text Placeholder 42">
            <a:extLst>
              <a:ext uri="{FF2B5EF4-FFF2-40B4-BE49-F238E27FC236}">
                <a16:creationId xmlns:a16="http://schemas.microsoft.com/office/drawing/2014/main" id="{113ADCA9-C0A6-4FAB-A09E-4DECBD41D738}"/>
              </a:ext>
            </a:extLst>
          </p:cNvPr>
          <p:cNvSpPr>
            <a:spLocks noGrp="1"/>
          </p:cNvSpPr>
          <p:nvPr>
            <p:ph type="body" sz="quarter" idx="25" hasCustomPrompt="1"/>
          </p:nvPr>
        </p:nvSpPr>
        <p:spPr>
          <a:xfrm>
            <a:off x="7103304" y="4970360"/>
            <a:ext cx="1044000" cy="1044000"/>
          </a:xfrm>
          <a:prstGeom prst="ellipse">
            <a:avLst/>
          </a:prstGeom>
          <a:solidFill>
            <a:schemeClr val="bg1"/>
          </a:solidFill>
          <a:ln w="72390">
            <a:solidFill>
              <a:schemeClr val="accent4"/>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Q3</a:t>
            </a:r>
          </a:p>
        </p:txBody>
      </p:sp>
      <p:sp>
        <p:nvSpPr>
          <p:cNvPr id="98" name="Text Placeholder 7">
            <a:extLst>
              <a:ext uri="{FF2B5EF4-FFF2-40B4-BE49-F238E27FC236}">
                <a16:creationId xmlns:a16="http://schemas.microsoft.com/office/drawing/2014/main" id="{3EC66011-3B65-49CC-8886-E2CCFBFFABD7}"/>
              </a:ext>
            </a:extLst>
          </p:cNvPr>
          <p:cNvSpPr>
            <a:spLocks noGrp="1"/>
          </p:cNvSpPr>
          <p:nvPr>
            <p:ph type="body" sz="quarter" idx="50" hasCustomPrompt="1"/>
          </p:nvPr>
        </p:nvSpPr>
        <p:spPr>
          <a:xfrm>
            <a:off x="6759853" y="4567759"/>
            <a:ext cx="1726129" cy="204276"/>
          </a:xfrm>
        </p:spPr>
        <p:txBody>
          <a:bodyPr lIns="0" tIns="0" rIns="0" bIns="0">
            <a:normAutofit/>
          </a:bodyPr>
          <a:lstStyle>
            <a:lvl1pPr marL="0" indent="0" algn="ctr">
              <a:buNone/>
              <a:defRPr sz="1125" b="0" i="0">
                <a:solidFill>
                  <a:srgbClr val="E8611D"/>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9" name="Text Placeholder 7">
            <a:extLst>
              <a:ext uri="{FF2B5EF4-FFF2-40B4-BE49-F238E27FC236}">
                <a16:creationId xmlns:a16="http://schemas.microsoft.com/office/drawing/2014/main" id="{3B2B5959-E5CC-42A7-B797-463098BE6290}"/>
              </a:ext>
            </a:extLst>
          </p:cNvPr>
          <p:cNvSpPr>
            <a:spLocks noGrp="1"/>
          </p:cNvSpPr>
          <p:nvPr>
            <p:ph type="body" sz="quarter" idx="51" hasCustomPrompt="1"/>
          </p:nvPr>
        </p:nvSpPr>
        <p:spPr>
          <a:xfrm>
            <a:off x="6759852" y="4750215"/>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61" name="Text Placeholder 42">
            <a:extLst>
              <a:ext uri="{FF2B5EF4-FFF2-40B4-BE49-F238E27FC236}">
                <a16:creationId xmlns:a16="http://schemas.microsoft.com/office/drawing/2014/main" id="{91E8A179-36A3-4D0A-96E7-689F93F9B8F2}"/>
              </a:ext>
            </a:extLst>
          </p:cNvPr>
          <p:cNvSpPr>
            <a:spLocks noGrp="1"/>
          </p:cNvSpPr>
          <p:nvPr>
            <p:ph type="body" sz="quarter" idx="24" hasCustomPrompt="1"/>
          </p:nvPr>
        </p:nvSpPr>
        <p:spPr>
          <a:xfrm>
            <a:off x="8447472" y="4970360"/>
            <a:ext cx="1044000" cy="1044000"/>
          </a:xfrm>
          <a:prstGeom prst="ellipse">
            <a:avLst/>
          </a:prstGeom>
          <a:solidFill>
            <a:schemeClr val="bg1"/>
          </a:solidFill>
          <a:ln w="72390">
            <a:solidFill>
              <a:schemeClr val="accent5"/>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Q4</a:t>
            </a:r>
          </a:p>
        </p:txBody>
      </p:sp>
      <p:sp>
        <p:nvSpPr>
          <p:cNvPr id="102" name="Text Placeholder 7">
            <a:extLst>
              <a:ext uri="{FF2B5EF4-FFF2-40B4-BE49-F238E27FC236}">
                <a16:creationId xmlns:a16="http://schemas.microsoft.com/office/drawing/2014/main" id="{9FDC66A0-D1C5-4C83-BBEE-D079881FADA3}"/>
              </a:ext>
            </a:extLst>
          </p:cNvPr>
          <p:cNvSpPr>
            <a:spLocks noGrp="1"/>
          </p:cNvSpPr>
          <p:nvPr>
            <p:ph type="body" sz="quarter" idx="54" hasCustomPrompt="1"/>
          </p:nvPr>
        </p:nvSpPr>
        <p:spPr>
          <a:xfrm>
            <a:off x="8107660" y="6121335"/>
            <a:ext cx="1726129" cy="204276"/>
          </a:xfrm>
        </p:spPr>
        <p:txBody>
          <a:bodyPr lIns="0" tIns="0" rIns="0" bIns="0">
            <a:normAutofit/>
          </a:bodyPr>
          <a:lstStyle>
            <a:lvl1pPr marL="0" indent="0" algn="ctr">
              <a:buNone/>
              <a:defRPr sz="1125" b="0" i="0">
                <a:solidFill>
                  <a:schemeClr val="accent5"/>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103" name="Text Placeholder 7">
            <a:extLst>
              <a:ext uri="{FF2B5EF4-FFF2-40B4-BE49-F238E27FC236}">
                <a16:creationId xmlns:a16="http://schemas.microsoft.com/office/drawing/2014/main" id="{E4E5E736-BFFC-4245-916F-586110128844}"/>
              </a:ext>
            </a:extLst>
          </p:cNvPr>
          <p:cNvSpPr>
            <a:spLocks noGrp="1"/>
          </p:cNvSpPr>
          <p:nvPr>
            <p:ph type="body" sz="quarter" idx="55" hasCustomPrompt="1"/>
          </p:nvPr>
        </p:nvSpPr>
        <p:spPr>
          <a:xfrm>
            <a:off x="8107660" y="6303791"/>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110" name="Text Placeholder 42">
            <a:extLst>
              <a:ext uri="{FF2B5EF4-FFF2-40B4-BE49-F238E27FC236}">
                <a16:creationId xmlns:a16="http://schemas.microsoft.com/office/drawing/2014/main" id="{74922A2C-30D3-4ED0-8443-C57494EB4287}"/>
              </a:ext>
            </a:extLst>
          </p:cNvPr>
          <p:cNvSpPr>
            <a:spLocks noGrp="1"/>
          </p:cNvSpPr>
          <p:nvPr>
            <p:ph type="body" sz="quarter" idx="58" hasCustomPrompt="1"/>
          </p:nvPr>
        </p:nvSpPr>
        <p:spPr>
          <a:xfrm>
            <a:off x="10293432" y="4973439"/>
            <a:ext cx="1044000" cy="1044000"/>
          </a:xfrm>
          <a:prstGeom prst="ellipse">
            <a:avLst/>
          </a:prstGeom>
          <a:solidFill>
            <a:schemeClr val="accent5"/>
          </a:solidFill>
          <a:ln w="72390">
            <a:solidFill>
              <a:schemeClr val="bg1"/>
            </a:solidFill>
          </a:ln>
        </p:spPr>
        <p:txBody>
          <a:bodyPr lIns="0" tIns="0" rIns="0" bIns="0" anchor="ctr" anchorCtr="0">
            <a:normAutofit/>
          </a:bodyPr>
          <a:lstStyle>
            <a:lvl1pPr marL="0" indent="0" algn="ctr">
              <a:buNone/>
              <a:defRPr lang="ru-RU" sz="1650" kern="1200" dirty="0">
                <a:solidFill>
                  <a:srgbClr val="454D55"/>
                </a:solidFill>
                <a:latin typeface="+mj-lt"/>
                <a:ea typeface="+mn-ea"/>
                <a:cs typeface="+mn-cs"/>
              </a:defRPr>
            </a:lvl1pPr>
          </a:lstStyle>
          <a:p>
            <a:pPr lvl="0"/>
            <a:r>
              <a:rPr lang="en-US" noProof="0"/>
              <a:t>20XX</a:t>
            </a:r>
          </a:p>
        </p:txBody>
      </p:sp>
      <p:sp>
        <p:nvSpPr>
          <p:cNvPr id="5" name="Footer Placeholder 4">
            <a:extLst>
              <a:ext uri="{FF2B5EF4-FFF2-40B4-BE49-F238E27FC236}">
                <a16:creationId xmlns:a16="http://schemas.microsoft.com/office/drawing/2014/main" id="{4953E081-530B-464A-B47C-C858A60EB2EA}"/>
              </a:ext>
            </a:extLst>
          </p:cNvPr>
          <p:cNvSpPr>
            <a:spLocks noGrp="1"/>
          </p:cNvSpPr>
          <p:nvPr>
            <p:ph type="ftr" sz="quarter" idx="11"/>
          </p:nvPr>
        </p:nvSpPr>
        <p:spPr/>
        <p:txBody>
          <a:bodyPr/>
          <a:lstStyle/>
          <a:p>
            <a:r>
              <a:rPr lang="en-US" noProof="0"/>
              <a:t>ADD A FOOTER</a:t>
            </a:r>
          </a:p>
        </p:txBody>
      </p:sp>
      <p:sp>
        <p:nvSpPr>
          <p:cNvPr id="4" name="Date Placeholder 3">
            <a:extLst>
              <a:ext uri="{FF2B5EF4-FFF2-40B4-BE49-F238E27FC236}">
                <a16:creationId xmlns:a16="http://schemas.microsoft.com/office/drawing/2014/main" id="{7C0373A1-F9A6-4E7C-A04F-22454F3A60CF}"/>
              </a:ext>
            </a:extLst>
          </p:cNvPr>
          <p:cNvSpPr>
            <a:spLocks noGrp="1"/>
          </p:cNvSpPr>
          <p:nvPr>
            <p:ph type="dt" sz="half" idx="10"/>
          </p:nvPr>
        </p:nvSpPr>
        <p:spPr>
          <a:xfrm>
            <a:off x="9005888" y="550858"/>
            <a:ext cx="2743200" cy="176716"/>
          </a:xfrm>
          <a:prstGeom prst="rect">
            <a:avLst/>
          </a:prstGeom>
        </p:spPr>
        <p:txBody>
          <a:bodyPr/>
          <a:lstStyle/>
          <a:p>
            <a:fld id="{F0BF70C0-85C8-4782-A2DC-740B0F58DBF8}" type="datetime1">
              <a:rPr lang="en-US" noProof="0" smtClean="0"/>
              <a:t>7/15/2024</a:t>
            </a:fld>
            <a:endParaRPr lang="en-US" noProof="0"/>
          </a:p>
        </p:txBody>
      </p:sp>
      <p:sp>
        <p:nvSpPr>
          <p:cNvPr id="6" name="Slide Number Placeholder 5">
            <a:extLst>
              <a:ext uri="{FF2B5EF4-FFF2-40B4-BE49-F238E27FC236}">
                <a16:creationId xmlns:a16="http://schemas.microsoft.com/office/drawing/2014/main" id="{B09BF57F-FEA7-4D09-AA29-F32AA5577A04}"/>
              </a:ext>
            </a:extLst>
          </p:cNvPr>
          <p:cNvSpPr>
            <a:spLocks noGrp="1"/>
          </p:cNvSpPr>
          <p:nvPr>
            <p:ph type="sldNum" sz="quarter" idx="12"/>
          </p:nvPr>
        </p:nvSpPr>
        <p:spPr/>
        <p:txBody>
          <a:bodyPr/>
          <a:lstStyle/>
          <a:p>
            <a:fld id="{93C1428B-5ACF-4E79-A091-05E2328DA75D}" type="slidenum">
              <a:rPr lang="en-US" noProof="0" smtClean="0"/>
              <a:t>‹#›</a:t>
            </a:fld>
            <a:endParaRPr lang="en-US" noProof="0"/>
          </a:p>
        </p:txBody>
      </p:sp>
    </p:spTree>
    <p:extLst>
      <p:ext uri="{BB962C8B-B14F-4D97-AF65-F5344CB8AC3E}">
        <p14:creationId xmlns:p14="http://schemas.microsoft.com/office/powerpoint/2010/main" val="971810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7/15/2024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7/15/2024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7/15/2024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7/15/2024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832" r:id="rId12"/>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7/15/2024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7/15/2024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7/15/2024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7/15/2024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7/15/2024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AC5166-4796-40D2-A50C-05DACE2C6C35}"/>
              </a:ext>
            </a:extLst>
          </p:cNvPr>
          <p:cNvSpPr>
            <a:spLocks noGrp="1"/>
          </p:cNvSpPr>
          <p:nvPr>
            <p:ph type="title"/>
          </p:nvPr>
        </p:nvSpPr>
        <p:spPr>
          <a:xfrm>
            <a:off x="838200" y="1292589"/>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AD836682-CE55-4994-889B-5D188C3E4F73}"/>
              </a:ext>
            </a:extLst>
          </p:cNvPr>
          <p:cNvSpPr>
            <a:spLocks noGrp="1"/>
          </p:cNvSpPr>
          <p:nvPr>
            <p:ph type="body" idx="1"/>
          </p:nvPr>
        </p:nvSpPr>
        <p:spPr>
          <a:xfrm>
            <a:off x="838200" y="2753088"/>
            <a:ext cx="10515600" cy="2341426"/>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F31F9231-8DF4-411E-8324-453AB042A01C}"/>
              </a:ext>
            </a:extLst>
          </p:cNvPr>
          <p:cNvSpPr>
            <a:spLocks noGrp="1"/>
          </p:cNvSpPr>
          <p:nvPr>
            <p:ph type="dt" sz="half" idx="2"/>
          </p:nvPr>
        </p:nvSpPr>
        <p:spPr>
          <a:xfrm>
            <a:off x="9005888" y="577752"/>
            <a:ext cx="2743200" cy="176716"/>
          </a:xfrm>
          <a:prstGeom prst="rect">
            <a:avLst/>
          </a:prstGeom>
        </p:spPr>
        <p:txBody>
          <a:bodyPr vert="horz" lIns="0" tIns="0" rIns="0" bIns="0" rtlCol="0" anchor="t" anchorCtr="0"/>
          <a:lstStyle>
            <a:lvl1pPr algn="r">
              <a:defRPr sz="675" i="1">
                <a:solidFill>
                  <a:srgbClr val="454D55"/>
                </a:solidFill>
              </a:defRPr>
            </a:lvl1pPr>
          </a:lstStyle>
          <a:p>
            <a:fld id="{8BF4B2BE-5503-4E92-A98A-CA19FA0A1E48}" type="datetime1">
              <a:rPr lang="en-US" noProof="0" smtClean="0"/>
              <a:pPr/>
              <a:t>7/15/2024</a:t>
            </a:fld>
            <a:endParaRPr lang="en-US" noProof="0"/>
          </a:p>
        </p:txBody>
      </p:sp>
      <p:sp>
        <p:nvSpPr>
          <p:cNvPr id="5" name="Footer Placeholder 4">
            <a:extLst>
              <a:ext uri="{FF2B5EF4-FFF2-40B4-BE49-F238E27FC236}">
                <a16:creationId xmlns:a16="http://schemas.microsoft.com/office/drawing/2014/main" id="{C30475F0-EE3A-4617-AFAB-40BF7C148786}"/>
              </a:ext>
            </a:extLst>
          </p:cNvPr>
          <p:cNvSpPr>
            <a:spLocks noGrp="1"/>
          </p:cNvSpPr>
          <p:nvPr>
            <p:ph type="ftr" sz="quarter" idx="3"/>
          </p:nvPr>
        </p:nvSpPr>
        <p:spPr>
          <a:xfrm>
            <a:off x="9005888" y="392473"/>
            <a:ext cx="2743200" cy="176715"/>
          </a:xfrm>
          <a:prstGeom prst="rect">
            <a:avLst/>
          </a:prstGeom>
        </p:spPr>
        <p:txBody>
          <a:bodyPr vert="horz" lIns="0" tIns="0" rIns="0" bIns="0" rtlCol="0" anchor="b" anchorCtr="0"/>
          <a:lstStyle>
            <a:lvl1pPr algn="r">
              <a:defRPr sz="675" i="1">
                <a:solidFill>
                  <a:srgbClr val="454D55"/>
                </a:solidFill>
              </a:defRPr>
            </a:lvl1pPr>
          </a:lstStyle>
          <a:p>
            <a:r>
              <a:rPr lang="en-US" noProof="0"/>
              <a:t>ADD A FOOTER</a:t>
            </a:r>
          </a:p>
        </p:txBody>
      </p:sp>
      <p:sp>
        <p:nvSpPr>
          <p:cNvPr id="6" name="Slide Number Placeholder 5">
            <a:extLst>
              <a:ext uri="{FF2B5EF4-FFF2-40B4-BE49-F238E27FC236}">
                <a16:creationId xmlns:a16="http://schemas.microsoft.com/office/drawing/2014/main" id="{8AA07E7D-9F5C-43AC-A03A-432F6CB44929}"/>
              </a:ext>
            </a:extLst>
          </p:cNvPr>
          <p:cNvSpPr>
            <a:spLocks noGrp="1"/>
          </p:cNvSpPr>
          <p:nvPr>
            <p:ph type="sldNum" sz="quarter" idx="4"/>
          </p:nvPr>
        </p:nvSpPr>
        <p:spPr>
          <a:xfrm>
            <a:off x="442917" y="392473"/>
            <a:ext cx="395287" cy="176715"/>
          </a:xfrm>
          <a:prstGeom prst="rect">
            <a:avLst/>
          </a:prstGeom>
        </p:spPr>
        <p:txBody>
          <a:bodyPr vert="horz" lIns="0" tIns="0" rIns="0" bIns="0" rtlCol="0" anchor="b" anchorCtr="0"/>
          <a:lstStyle>
            <a:lvl1pPr algn="l">
              <a:defRPr sz="675" i="1">
                <a:solidFill>
                  <a:srgbClr val="454D55"/>
                </a:solidFill>
              </a:defRPr>
            </a:lvl1pPr>
          </a:lstStyle>
          <a:p>
            <a:fld id="{93C1428B-5ACF-4E79-A091-05E2328DA75D}" type="slidenum">
              <a:rPr lang="en-US" noProof="0" smtClean="0"/>
              <a:pPr/>
              <a:t>‹#›</a:t>
            </a:fld>
            <a:endParaRPr lang="en-US" noProof="0"/>
          </a:p>
        </p:txBody>
      </p:sp>
    </p:spTree>
    <p:extLst>
      <p:ext uri="{BB962C8B-B14F-4D97-AF65-F5344CB8AC3E}">
        <p14:creationId xmlns:p14="http://schemas.microsoft.com/office/powerpoint/2010/main" val="1035492439"/>
      </p:ext>
    </p:extLst>
  </p:cSld>
  <p:clrMap bg1="lt1" tx1="dk1" bg2="lt2" tx2="dk2" accent1="accent1" accent2="accent2" accent3="accent3" accent4="accent4" accent5="accent5" accent6="accent6" hlink="hlink" folHlink="folHlink"/>
  <p:sldLayoutIdLst>
    <p:sldLayoutId id="2147483831" r:id="rId1"/>
  </p:sldLayoutIdLst>
  <p:hf hdr="0"/>
  <p:txStyles>
    <p:titleStyle>
      <a:lvl1pPr algn="l" defTabSz="685783" rtl="0" eaLnBrk="1" latinLnBrk="0" hangingPunct="1">
        <a:lnSpc>
          <a:spcPct val="90000"/>
        </a:lnSpc>
        <a:spcBef>
          <a:spcPct val="0"/>
        </a:spcBef>
        <a:buNone/>
        <a:defRPr sz="2625"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279">
          <p15:clr>
            <a:srgbClr val="F26B43"/>
          </p15:clr>
        </p15:guide>
        <p15:guide id="3" pos="7401">
          <p15:clr>
            <a:srgbClr val="F26B43"/>
          </p15:clr>
        </p15:guide>
        <p15:guide id="4" orient="horz" pos="404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cid:image005.png@01D886FF.AB49C2B0"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www2.ed.gov/policy/elsec/guid/secletter/160713.html" TargetMode="External"/><Relationship Id="rId3" Type="http://schemas.openxmlformats.org/officeDocument/2006/relationships/hyperlink" Target="https://www.oregon.gov/ode/schools-and-districts/grants/ESEA/Documents/CIP%20Budget%20Narrative%20User%20Guide.docx" TargetMode="External"/><Relationship Id="rId7" Type="http://schemas.openxmlformats.org/officeDocument/2006/relationships/hyperlink" Target="https://www.oregon.gov/ode/schools-and-districts/grants/ESEA/Pages/BN.aspx"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https://www.oregon.gov/ode/schools-and-districts/grants/ESEA/Documents/ESSA%20Oregon%20Guide.docx" TargetMode="External"/><Relationship Id="rId5" Type="http://schemas.openxmlformats.org/officeDocument/2006/relationships/hyperlink" Target="https://www2.ed.gov/policy/elsec/leg/essa/essassaegrantguid10212016.pdf" TargetMode="External"/><Relationship Id="rId10" Type="http://schemas.openxmlformats.org/officeDocument/2006/relationships/image" Target="../media/image13.png"/><Relationship Id="rId4" Type="http://schemas.openxmlformats.org/officeDocument/2006/relationships/hyperlink" Target="https://www.oregon.gov/ode/schools-and-districts/grants/ESEA/Pages/SSAE.aspx" TargetMode="External"/><Relationship Id="rId9" Type="http://schemas.openxmlformats.org/officeDocument/2006/relationships/hyperlink" Target="http://www.oregon.gov/ode/rules-and-policies/ESSA/ESSAResources/Documents/stemdearcolleagueltr.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amy.tidwell@ode.oregon.gov" TargetMode="External"/><Relationship Id="rId7"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mailto:sarah.martin@ode.oregon.gov" TargetMode="External"/><Relationship Id="rId5" Type="http://schemas.openxmlformats.org/officeDocument/2006/relationships/hyperlink" Target="mailto:lisa.plumb@ode.oregon.gov" TargetMode="External"/><Relationship Id="rId4" Type="http://schemas.openxmlformats.org/officeDocument/2006/relationships/hyperlink" Target="mailto:jennifer.engberg@ode.oregon.gov"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oregon.gov/ode/schools-and-districts/grants/ESEA/Documents/S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hyperlink" Target="https://district.ode.state.or.us/CentralLogin" TargetMode="External"/><Relationship Id="rId2" Type="http://schemas.openxmlformats.org/officeDocument/2006/relationships/notesSlide" Target="../notesSlides/notesSlide6.xml"/><Relationship Id="rId1" Type="http://schemas.openxmlformats.org/officeDocument/2006/relationships/slideLayout" Target="../slideLayouts/slideLayout48.xml"/><Relationship Id="rId4" Type="http://schemas.openxmlformats.org/officeDocument/2006/relationships/hyperlink" Target="https://district.ode.state.or.us/apps/login/searchSA.aspx"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3" Type="http://schemas.openxmlformats.org/officeDocument/2006/relationships/hyperlink" Target="https://www.oregon.gov/ode/schools-and-districts/grants/ESEA/Documents/Allowability.pdf" TargetMode="External"/><Relationship Id="rId2" Type="http://schemas.openxmlformats.org/officeDocument/2006/relationships/notesSlide" Target="../notesSlides/notesSlide8.xml"/><Relationship Id="rId1" Type="http://schemas.openxmlformats.org/officeDocument/2006/relationships/slideLayout" Target="../slideLayouts/slideLayout49.xml"/><Relationship Id="rId5" Type="http://schemas.openxmlformats.org/officeDocument/2006/relationships/image" Target="../media/image9.png"/><Relationship Id="rId4" Type="http://schemas.openxmlformats.org/officeDocument/2006/relationships/hyperlink" Target="https://www.oregon.gov/ode/schools-and-districts/grants/ESEA/Documents/SNS.doc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lstStyle/>
          <a:p>
            <a:r>
              <a:rPr lang="en-US" altLang="en-US" sz="4400" dirty="0">
                <a:latin typeface="Arial" charset="0"/>
                <a:cs typeface="Arial" charset="0"/>
              </a:rPr>
              <a:t>Title IV-A</a:t>
            </a:r>
          </a:p>
        </p:txBody>
      </p:sp>
      <p:sp>
        <p:nvSpPr>
          <p:cNvPr id="14339" name="Rectangle 3"/>
          <p:cNvSpPr>
            <a:spLocks noGrp="1" noChangeArrowheads="1"/>
          </p:cNvSpPr>
          <p:nvPr>
            <p:ph type="subTitle" idx="1"/>
          </p:nvPr>
        </p:nvSpPr>
        <p:spPr/>
        <p:txBody>
          <a:bodyPr/>
          <a:lstStyle/>
          <a:p>
            <a:r>
              <a:rPr lang="en-US" altLang="en-US" sz="3600" dirty="0">
                <a:latin typeface="Arial" charset="0"/>
                <a:cs typeface="Arial" charset="0"/>
              </a:rPr>
              <a:t>CIP Budget Narrative Walkthrough</a:t>
            </a:r>
          </a:p>
        </p:txBody>
      </p:sp>
    </p:spTree>
    <p:extLst>
      <p:ext uri="{BB962C8B-B14F-4D97-AF65-F5344CB8AC3E}">
        <p14:creationId xmlns:p14="http://schemas.microsoft.com/office/powerpoint/2010/main" val="2896544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Title 1"/>
          <p:cNvSpPr>
            <a:spLocks noGrp="1"/>
          </p:cNvSpPr>
          <p:nvPr>
            <p:ph type="title"/>
          </p:nvPr>
        </p:nvSpPr>
        <p:spPr/>
        <p:txBody>
          <a:bodyPr>
            <a:noAutofit/>
          </a:bodyPr>
          <a:lstStyle/>
          <a:p>
            <a:pPr>
              <a:defRPr/>
            </a:pPr>
            <a:r>
              <a:rPr lang="en-US" altLang="en-US" dirty="0"/>
              <a:t>Needs Assessment</a:t>
            </a:r>
            <a:endParaRPr lang="en-US" dirty="0"/>
          </a:p>
        </p:txBody>
      </p:sp>
      <p:sp>
        <p:nvSpPr>
          <p:cNvPr id="2" name="Content Placeholder 1"/>
          <p:cNvSpPr>
            <a:spLocks noGrp="1"/>
          </p:cNvSpPr>
          <p:nvPr>
            <p:ph idx="1"/>
          </p:nvPr>
        </p:nvSpPr>
        <p:spPr>
          <a:xfrm>
            <a:off x="717176" y="1825624"/>
            <a:ext cx="10784542" cy="4478193"/>
          </a:xfrm>
        </p:spPr>
        <p:txBody>
          <a:bodyPr>
            <a:normAutofit/>
          </a:bodyPr>
          <a:lstStyle/>
          <a:p>
            <a:pPr marL="342900" indent="-342900">
              <a:spcBef>
                <a:spcPct val="20000"/>
              </a:spcBef>
              <a:defRPr/>
            </a:pPr>
            <a:r>
              <a:rPr lang="en-US" sz="3200" dirty="0">
                <a:latin typeface="Calibri" panose="020F0502020204030204" pitchFamily="34" charset="0"/>
                <a:cs typeface="Calibri" panose="020F0502020204030204" pitchFamily="34" charset="0"/>
              </a:rPr>
              <a:t>Only required for districts that receive $30,000 or more</a:t>
            </a:r>
          </a:p>
          <a:p>
            <a:pPr marL="1085850" lvl="1" indent="-342900">
              <a:defRPr/>
            </a:pPr>
            <a:r>
              <a:rPr lang="en-US" sz="2800" dirty="0">
                <a:latin typeface="Calibri" panose="020F0502020204030204" pitchFamily="34" charset="0"/>
                <a:cs typeface="Calibri" panose="020F0502020204030204" pitchFamily="34" charset="0"/>
              </a:rPr>
              <a:t>Identified Needs and Priorities</a:t>
            </a:r>
          </a:p>
          <a:p>
            <a:pPr marL="1085850" lvl="1" indent="-342900">
              <a:defRPr/>
            </a:pPr>
            <a:r>
              <a:rPr lang="en-US" sz="2800" dirty="0">
                <a:latin typeface="Calibri" panose="020F0502020204030204" pitchFamily="34" charset="0"/>
                <a:cs typeface="Calibri" panose="020F0502020204030204" pitchFamily="34" charset="0"/>
              </a:rPr>
              <a:t>Program Objectives and Intended Outcomes</a:t>
            </a:r>
          </a:p>
          <a:p>
            <a:pPr marL="1085850" lvl="1" indent="-342900">
              <a:defRPr/>
            </a:pPr>
            <a:endParaRPr lang="en-US" sz="1000" dirty="0">
              <a:latin typeface="Calibri" panose="020F0502020204030204" pitchFamily="34" charset="0"/>
              <a:cs typeface="Calibri" panose="020F0502020204030204" pitchFamily="34" charset="0"/>
            </a:endParaRPr>
          </a:p>
          <a:p>
            <a:pPr marL="342900" indent="-342900">
              <a:defRPr/>
            </a:pPr>
            <a:r>
              <a:rPr lang="en-US" sz="3100" dirty="0">
                <a:latin typeface="Calibri" panose="020F0502020204030204" pitchFamily="34" charset="0"/>
                <a:cs typeface="Calibri" panose="020F0502020204030204" pitchFamily="34" charset="0"/>
              </a:rPr>
              <a:t>Must be completed even if the district plans to transfer funds into other programs</a:t>
            </a:r>
          </a:p>
          <a:p>
            <a:pPr marL="1085850" lvl="1" indent="-342900">
              <a:defRPr/>
            </a:pPr>
            <a:r>
              <a:rPr lang="en-US" sz="2800" dirty="0">
                <a:latin typeface="Calibri" panose="020F0502020204030204" pitchFamily="34" charset="0"/>
                <a:cs typeface="Calibri" panose="020F0502020204030204" pitchFamily="34" charset="0"/>
              </a:rPr>
              <a:t>Consult with stakeholders prior to transfer</a:t>
            </a:r>
          </a:p>
          <a:p>
            <a:pPr marL="1085850" lvl="1" indent="-342900">
              <a:defRPr/>
            </a:pPr>
            <a:endParaRPr lang="en-US" sz="1000" dirty="0">
              <a:latin typeface="Calibri" panose="020F0502020204030204" pitchFamily="34" charset="0"/>
              <a:cs typeface="Calibri" panose="020F0502020204030204" pitchFamily="34" charset="0"/>
            </a:endParaRPr>
          </a:p>
          <a:p>
            <a:pPr marL="342900" indent="-342900">
              <a:defRPr/>
            </a:pPr>
            <a:r>
              <a:rPr lang="en-US" sz="3100" dirty="0">
                <a:latin typeface="Calibri" panose="020F0502020204030204" pitchFamily="34" charset="0"/>
                <a:cs typeface="Calibri" panose="020F0502020204030204" pitchFamily="34" charset="0"/>
              </a:rPr>
              <a:t>Prioritizing Schools </a:t>
            </a:r>
            <a:endParaRPr lang="en-US" sz="2800" dirty="0">
              <a:solidFill>
                <a:srgbClr val="FF0000"/>
              </a:solidFill>
              <a:latin typeface="Calibri" panose="020F0502020204030204" pitchFamily="34" charset="0"/>
              <a:cs typeface="Calibri" panose="020F0502020204030204" pitchFamily="34" charset="0"/>
            </a:endParaRPr>
          </a:p>
        </p:txBody>
      </p:sp>
      <p:sp>
        <p:nvSpPr>
          <p:cNvPr id="4"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sp>
        <p:nvSpPr>
          <p:cNvPr id="3" name="Slide Number Placeholder 3">
            <a:extLst>
              <a:ext uri="{FF2B5EF4-FFF2-40B4-BE49-F238E27FC236}">
                <a16:creationId xmlns:a16="http://schemas.microsoft.com/office/drawing/2014/main" id="{29687C64-77CB-79D5-9678-2C43C0BDB0EF}"/>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10</a:t>
            </a:fld>
            <a:endParaRPr lang="en-US" dirty="0"/>
          </a:p>
        </p:txBody>
      </p:sp>
    </p:spTree>
    <p:extLst>
      <p:ext uri="{BB962C8B-B14F-4D97-AF65-F5344CB8AC3E}">
        <p14:creationId xmlns:p14="http://schemas.microsoft.com/office/powerpoint/2010/main" val="2169575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Title 1"/>
          <p:cNvSpPr>
            <a:spLocks noGrp="1"/>
          </p:cNvSpPr>
          <p:nvPr>
            <p:ph type="title"/>
          </p:nvPr>
        </p:nvSpPr>
        <p:spPr/>
        <p:txBody>
          <a:bodyPr>
            <a:noAutofit/>
          </a:bodyPr>
          <a:lstStyle/>
          <a:p>
            <a:pPr>
              <a:defRPr/>
            </a:pPr>
            <a:r>
              <a:rPr lang="en-US" altLang="en-US" dirty="0"/>
              <a:t>Prioritizing High Needs Schools</a:t>
            </a:r>
            <a:endParaRPr lang="en-US" dirty="0"/>
          </a:p>
        </p:txBody>
      </p:sp>
      <p:sp>
        <p:nvSpPr>
          <p:cNvPr id="2" name="Content Placeholder 1"/>
          <p:cNvSpPr>
            <a:spLocks noGrp="1"/>
          </p:cNvSpPr>
          <p:nvPr>
            <p:ph idx="1"/>
          </p:nvPr>
        </p:nvSpPr>
        <p:spPr/>
        <p:txBody>
          <a:bodyPr/>
          <a:lstStyle/>
          <a:p>
            <a:pPr marL="342900" indent="-342900">
              <a:spcBef>
                <a:spcPct val="20000"/>
              </a:spcBef>
              <a:defRPr/>
            </a:pPr>
            <a:r>
              <a:rPr lang="en-US" sz="3200" dirty="0">
                <a:latin typeface="Calibri" panose="020F0502020204030204" pitchFamily="34" charset="0"/>
                <a:cs typeface="Calibri" panose="020F0502020204030204" pitchFamily="34" charset="0"/>
              </a:rPr>
              <a:t>LEAs must prioritize SSAE funds to schools that</a:t>
            </a:r>
          </a:p>
          <a:p>
            <a:pPr marL="1085850" lvl="1" indent="-342900">
              <a:defRPr/>
            </a:pPr>
            <a:r>
              <a:rPr lang="en-US" sz="2800" dirty="0">
                <a:latin typeface="Calibri" panose="020F0502020204030204" pitchFamily="34" charset="0"/>
                <a:cs typeface="Calibri" panose="020F0502020204030204" pitchFamily="34" charset="0"/>
              </a:rPr>
              <a:t>Have the greatest need as determined by the LEA</a:t>
            </a:r>
          </a:p>
          <a:p>
            <a:pPr marL="1085850" lvl="1" indent="-342900">
              <a:defRPr/>
            </a:pPr>
            <a:r>
              <a:rPr lang="en-US" sz="2800" dirty="0">
                <a:latin typeface="Calibri" panose="020F0502020204030204" pitchFamily="34" charset="0"/>
                <a:cs typeface="Calibri" panose="020F0502020204030204" pitchFamily="34" charset="0"/>
              </a:rPr>
              <a:t>Have the highest percentages or numbers of children experiencing poverty</a:t>
            </a:r>
          </a:p>
          <a:p>
            <a:pPr marL="1085850" lvl="1" indent="-342900">
              <a:defRPr/>
            </a:pPr>
            <a:r>
              <a:rPr lang="en-US" sz="2800" dirty="0">
                <a:latin typeface="Calibri" panose="020F0502020204030204" pitchFamily="34" charset="0"/>
                <a:cs typeface="Calibri" panose="020F0502020204030204" pitchFamily="34" charset="0"/>
              </a:rPr>
              <a:t>Are identified for CSI or TSI support</a:t>
            </a:r>
          </a:p>
          <a:p>
            <a:pPr marL="1085850" lvl="1" indent="-342900">
              <a:defRPr/>
            </a:pPr>
            <a:r>
              <a:rPr lang="en-US" sz="2800" dirty="0">
                <a:latin typeface="Calibri" panose="020F0502020204030204" pitchFamily="34" charset="0"/>
                <a:cs typeface="Calibri" panose="020F0502020204030204" pitchFamily="34" charset="0"/>
              </a:rPr>
              <a:t>Are identified as a persistently dangerous school under Section 8532</a:t>
            </a:r>
          </a:p>
          <a:p>
            <a:endParaRPr lang="en-US" dirty="0"/>
          </a:p>
        </p:txBody>
      </p:sp>
      <p:sp>
        <p:nvSpPr>
          <p:cNvPr id="4"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sp>
        <p:nvSpPr>
          <p:cNvPr id="3" name="Slide Number Placeholder 3">
            <a:extLst>
              <a:ext uri="{FF2B5EF4-FFF2-40B4-BE49-F238E27FC236}">
                <a16:creationId xmlns:a16="http://schemas.microsoft.com/office/drawing/2014/main" id="{CD86E041-6082-DE0A-C0C6-44F26E9895CE}"/>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11</a:t>
            </a:fld>
            <a:endParaRPr lang="en-US" dirty="0"/>
          </a:p>
        </p:txBody>
      </p:sp>
    </p:spTree>
    <p:extLst>
      <p:ext uri="{BB962C8B-B14F-4D97-AF65-F5344CB8AC3E}">
        <p14:creationId xmlns:p14="http://schemas.microsoft.com/office/powerpoint/2010/main" val="492920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Completing the Budget Narrative</a:t>
            </a:r>
          </a:p>
        </p:txBody>
      </p:sp>
      <p:sp>
        <p:nvSpPr>
          <p:cNvPr id="30723" name="Content Placeholder 2"/>
          <p:cNvSpPr>
            <a:spLocks noGrp="1"/>
          </p:cNvSpPr>
          <p:nvPr>
            <p:ph idx="1"/>
          </p:nvPr>
        </p:nvSpPr>
        <p:spPr/>
        <p:txBody>
          <a:bodyPr>
            <a:normAutofit lnSpcReduction="10000"/>
          </a:bodyPr>
          <a:lstStyle/>
          <a:p>
            <a:r>
              <a:rPr lang="en-US" altLang="en-US" sz="2800" dirty="0">
                <a:latin typeface="Calibri" panose="020F0502020204030204" pitchFamily="34" charset="0"/>
                <a:cs typeface="Calibri" panose="020F0502020204030204" pitchFamily="34" charset="0"/>
              </a:rPr>
              <a:t>WHY was the strategy/activity selected?</a:t>
            </a:r>
          </a:p>
          <a:p>
            <a:pPr lvl="1"/>
            <a:r>
              <a:rPr lang="en-US" altLang="en-US" dirty="0">
                <a:latin typeface="Calibri" panose="020F0502020204030204" pitchFamily="34" charset="0"/>
                <a:cs typeface="Calibri" panose="020F0502020204030204" pitchFamily="34" charset="0"/>
              </a:rPr>
              <a:t>List the prioritized need the activity addresses</a:t>
            </a:r>
          </a:p>
          <a:p>
            <a:r>
              <a:rPr lang="en-US" altLang="en-US" sz="2800" dirty="0">
                <a:latin typeface="Calibri" panose="020F0502020204030204" pitchFamily="34" charset="0"/>
                <a:cs typeface="Calibri" panose="020F0502020204030204" pitchFamily="34" charset="0"/>
              </a:rPr>
              <a:t>WHAT is the intended objective?</a:t>
            </a:r>
          </a:p>
          <a:p>
            <a:pPr lvl="1"/>
            <a:r>
              <a:rPr lang="en-US" altLang="en-US" dirty="0">
                <a:latin typeface="Calibri" panose="020F0502020204030204" pitchFamily="34" charset="0"/>
                <a:cs typeface="Calibri" panose="020F0502020204030204" pitchFamily="34" charset="0"/>
              </a:rPr>
              <a:t>Briefly describe the activity </a:t>
            </a:r>
          </a:p>
          <a:p>
            <a:pPr lvl="1"/>
            <a:endParaRPr lang="en-US" altLang="en-US" sz="1000" dirty="0">
              <a:latin typeface="Calibri" panose="020F0502020204030204" pitchFamily="34" charset="0"/>
              <a:cs typeface="Calibri" panose="020F0502020204030204" pitchFamily="34" charset="0"/>
            </a:endParaRPr>
          </a:p>
          <a:p>
            <a:r>
              <a:rPr lang="en-US" altLang="en-US" sz="2800" dirty="0">
                <a:latin typeface="Calibri" panose="020F0502020204030204" pitchFamily="34" charset="0"/>
                <a:cs typeface="Calibri" panose="020F0502020204030204" pitchFamily="34" charset="0"/>
              </a:rPr>
              <a:t>WHO is participating?</a:t>
            </a:r>
          </a:p>
          <a:p>
            <a:pPr lvl="1"/>
            <a:r>
              <a:rPr lang="en-US" altLang="en-US" dirty="0">
                <a:latin typeface="Calibri" panose="020F0502020204030204" pitchFamily="34" charset="0"/>
                <a:cs typeface="Calibri" panose="020F0502020204030204" pitchFamily="34" charset="0"/>
              </a:rPr>
              <a:t>List the audience for the activity (e.g.; staff, students)</a:t>
            </a:r>
          </a:p>
          <a:p>
            <a:pPr lvl="1"/>
            <a:endParaRPr lang="en-US" altLang="en-US" sz="1000" dirty="0">
              <a:latin typeface="Calibri" panose="020F0502020204030204" pitchFamily="34" charset="0"/>
              <a:cs typeface="Calibri" panose="020F0502020204030204" pitchFamily="34" charset="0"/>
            </a:endParaRPr>
          </a:p>
          <a:p>
            <a:r>
              <a:rPr lang="en-US" altLang="en-US" sz="2800" dirty="0">
                <a:latin typeface="Calibri" panose="020F0502020204030204" pitchFamily="34" charset="0"/>
                <a:cs typeface="Calibri" panose="020F0502020204030204" pitchFamily="34" charset="0"/>
              </a:rPr>
              <a:t>HOW will you measure impact?</a:t>
            </a:r>
          </a:p>
          <a:p>
            <a:pPr lvl="1"/>
            <a:r>
              <a:rPr lang="en-US" altLang="en-US" dirty="0">
                <a:latin typeface="Calibri" panose="020F0502020204030204" pitchFamily="34" charset="0"/>
                <a:cs typeface="Calibri" panose="020F0502020204030204" pitchFamily="34" charset="0"/>
              </a:rPr>
              <a:t>Identify what measures will be used to determine whether </a:t>
            </a:r>
          </a:p>
          <a:p>
            <a:pPr marL="457200" lvl="1" indent="0">
              <a:buNone/>
            </a:pPr>
            <a:r>
              <a:rPr lang="en-US" altLang="en-US" dirty="0">
                <a:latin typeface="Calibri" panose="020F0502020204030204" pitchFamily="34" charset="0"/>
                <a:cs typeface="Calibri" panose="020F0502020204030204" pitchFamily="34" charset="0"/>
              </a:rPr>
              <a:t>   the strategy is generating the results you expect</a:t>
            </a:r>
          </a:p>
          <a:p>
            <a:endParaRPr lang="en-US" altLang="en-US" sz="2800" dirty="0">
              <a:latin typeface="Calibri" panose="020F0502020204030204" pitchFamily="34" charset="0"/>
              <a:cs typeface="Calibri" panose="020F0502020204030204" pitchFamily="34" charset="0"/>
            </a:endParaRPr>
          </a:p>
          <a:p>
            <a:pPr lvl="1"/>
            <a:endParaRPr lang="en-US" altLang="en-US" sz="2800" dirty="0">
              <a:latin typeface="Calibri" panose="020F0502020204030204" pitchFamily="34" charset="0"/>
              <a:cs typeface="Calibri" panose="020F0502020204030204" pitchFamily="34" charset="0"/>
            </a:endParaRPr>
          </a:p>
          <a:p>
            <a:endParaRPr lang="en-US" altLang="en-US" dirty="0"/>
          </a:p>
        </p:txBody>
      </p:sp>
      <p:sp>
        <p:nvSpPr>
          <p:cNvPr id="5"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sp>
        <p:nvSpPr>
          <p:cNvPr id="2" name="Slide Number Placeholder 3">
            <a:extLst>
              <a:ext uri="{FF2B5EF4-FFF2-40B4-BE49-F238E27FC236}">
                <a16:creationId xmlns:a16="http://schemas.microsoft.com/office/drawing/2014/main" id="{03C6CF87-7771-66F7-23F2-FA342673FEFF}"/>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12</a:t>
            </a:fld>
            <a:endParaRPr lang="en-US" dirty="0"/>
          </a:p>
        </p:txBody>
      </p:sp>
    </p:spTree>
    <p:extLst>
      <p:ext uri="{BB962C8B-B14F-4D97-AF65-F5344CB8AC3E}">
        <p14:creationId xmlns:p14="http://schemas.microsoft.com/office/powerpoint/2010/main" val="2461572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defRPr/>
            </a:pPr>
            <a:r>
              <a:rPr lang="en-US" altLang="en-US" dirty="0"/>
              <a:t>Equitable Services</a:t>
            </a:r>
            <a:endParaRPr lang="en-US" altLang="en-US" b="1" dirty="0">
              <a:solidFill>
                <a:srgbClr val="FF0000"/>
              </a:solidFill>
            </a:endParaRP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p:txBody>
          <a:bodyPr>
            <a:normAutofit/>
          </a:bodyPr>
          <a:lstStyle/>
          <a:p>
            <a:pPr>
              <a:defRPr/>
            </a:pPr>
            <a:r>
              <a:rPr lang="en-US" sz="3200" dirty="0">
                <a:latin typeface="Calibri" panose="020F0502020204030204" pitchFamily="34" charset="0"/>
                <a:cs typeface="Calibri" panose="020F0502020204030204" pitchFamily="34" charset="0"/>
              </a:rPr>
              <a:t>Create a</a:t>
            </a:r>
            <a:r>
              <a:rPr lang="en-US" sz="3200" b="1"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line item in the narrative for each participating school</a:t>
            </a:r>
          </a:p>
          <a:p>
            <a:pPr lvl="1">
              <a:defRPr/>
            </a:pPr>
            <a:r>
              <a:rPr lang="en-US" sz="2800" dirty="0">
                <a:latin typeface="Calibri" panose="020F0502020204030204" pitchFamily="34" charset="0"/>
                <a:cs typeface="Calibri" panose="020F0502020204030204" pitchFamily="34" charset="0"/>
              </a:rPr>
              <a:t>Date of initial consultation </a:t>
            </a:r>
          </a:p>
          <a:p>
            <a:pPr lvl="1">
              <a:defRPr/>
            </a:pPr>
            <a:r>
              <a:rPr lang="en-US" sz="2800" dirty="0">
                <a:latin typeface="Calibri" panose="020F0502020204030204" pitchFamily="34" charset="0"/>
                <a:cs typeface="Calibri" panose="020F0502020204030204" pitchFamily="34" charset="0"/>
              </a:rPr>
              <a:t>Total equitable services amount from worksheet</a:t>
            </a:r>
          </a:p>
          <a:p>
            <a:pPr lvl="1">
              <a:defRPr/>
            </a:pPr>
            <a:endParaRPr lang="en-US" dirty="0">
              <a:latin typeface="Calibri" panose="020F0502020204030204" pitchFamily="34" charset="0"/>
              <a:cs typeface="Calibri" panose="020F0502020204030204" pitchFamily="34" charset="0"/>
            </a:endParaRPr>
          </a:p>
          <a:p>
            <a:pPr>
              <a:defRPr/>
            </a:pPr>
            <a:r>
              <a:rPr lang="en-US" sz="3200" dirty="0">
                <a:latin typeface="Calibri" panose="020F0502020204030204" pitchFamily="34" charset="0"/>
                <a:cs typeface="Calibri" panose="020F0502020204030204" pitchFamily="34" charset="0"/>
              </a:rPr>
              <a:t>District must approve school activities</a:t>
            </a:r>
          </a:p>
          <a:p>
            <a:pPr lvl="1">
              <a:defRPr/>
            </a:pPr>
            <a:r>
              <a:rPr lang="en-US" sz="2800" dirty="0">
                <a:latin typeface="Calibri" panose="020F0502020204030204" pitchFamily="34" charset="0"/>
                <a:cs typeface="Calibri" panose="020F0502020204030204" pitchFamily="34" charset="0"/>
              </a:rPr>
              <a:t>Activities, evaluation of impact and expenditure reports for equitable services will be shared with ODE as part of the monitoring process </a:t>
            </a:r>
            <a:endParaRPr lang="en-US" sz="2800" i="1" dirty="0">
              <a:latin typeface="Calibri" panose="020F0502020204030204" pitchFamily="34" charset="0"/>
              <a:cs typeface="Calibri" panose="020F0502020204030204" pitchFamily="34" charset="0"/>
            </a:endParaRPr>
          </a:p>
        </p:txBody>
      </p:sp>
      <p:sp>
        <p:nvSpPr>
          <p:cNvPr id="4" name="Footer Placeholder 2"/>
          <p:cNvSpPr>
            <a:spLocks noGrp="1"/>
          </p:cNvSpPr>
          <p:nvPr>
            <p:ph type="ftr" sz="quarter" idx="11"/>
          </p:nvPr>
        </p:nvSpPr>
        <p:spPr/>
        <p:txBody>
          <a:bodyPr/>
          <a:lstStyle/>
          <a:p>
            <a:r>
              <a:rPr lang="en-US" dirty="0"/>
              <a:t>Oregon Department of Education</a:t>
            </a:r>
          </a:p>
        </p:txBody>
      </p:sp>
      <p:sp>
        <p:nvSpPr>
          <p:cNvPr id="2" name="Slide Number Placeholder 3">
            <a:extLst>
              <a:ext uri="{FF2B5EF4-FFF2-40B4-BE49-F238E27FC236}">
                <a16:creationId xmlns:a16="http://schemas.microsoft.com/office/drawing/2014/main" id="{ED331CCA-A5C2-97BC-CD45-4D239C1BF352}"/>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13</a:t>
            </a:fld>
            <a:endParaRPr lang="en-US" dirty="0"/>
          </a:p>
        </p:txBody>
      </p:sp>
    </p:spTree>
    <p:extLst>
      <p:ext uri="{BB962C8B-B14F-4D97-AF65-F5344CB8AC3E}">
        <p14:creationId xmlns:p14="http://schemas.microsoft.com/office/powerpoint/2010/main" val="2609788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887CEC-519F-4142-DF21-963EAC7550EC}"/>
              </a:ext>
            </a:extLst>
          </p:cNvPr>
          <p:cNvSpPr>
            <a:spLocks noGrp="1"/>
          </p:cNvSpPr>
          <p:nvPr>
            <p:ph type="ctrTitle"/>
          </p:nvPr>
        </p:nvSpPr>
        <p:spPr/>
        <p:txBody>
          <a:bodyPr/>
          <a:lstStyle/>
          <a:p>
            <a:r>
              <a:rPr lang="en-US" dirty="0"/>
              <a:t>Allowable Uses</a:t>
            </a:r>
          </a:p>
        </p:txBody>
      </p:sp>
      <p:sp>
        <p:nvSpPr>
          <p:cNvPr id="3" name="Footer Placeholder 2">
            <a:extLst>
              <a:ext uri="{FF2B5EF4-FFF2-40B4-BE49-F238E27FC236}">
                <a16:creationId xmlns:a16="http://schemas.microsoft.com/office/drawing/2014/main" id="{8A426ED3-1545-57AB-A155-36B224CDC42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sp>
        <p:nvSpPr>
          <p:cNvPr id="4" name="Slide Number Placeholder 3">
            <a:extLst>
              <a:ext uri="{FF2B5EF4-FFF2-40B4-BE49-F238E27FC236}">
                <a16:creationId xmlns:a16="http://schemas.microsoft.com/office/drawing/2014/main" id="{31526DFF-025B-4D5C-AE72-0EF00A32FE54}"/>
              </a:ext>
            </a:extLst>
          </p:cNvPr>
          <p:cNvSpPr>
            <a:spLocks noGrp="1"/>
          </p:cNvSpPr>
          <p:nvPr>
            <p:ph type="sldNum" sz="quarter" idx="12"/>
          </p:nvPr>
        </p:nvSpPr>
        <p:spPr/>
        <p:txBody>
          <a:bodyPr/>
          <a:lstStyle/>
          <a:p>
            <a:fld id="{357F5B69-6281-4C1F-8C38-6DA0F56DA430}" type="slidenum">
              <a:rPr lang="en-US" smtClean="0"/>
              <a:pPr/>
              <a:t>14</a:t>
            </a:fld>
            <a:endParaRPr lang="en-US" dirty="0"/>
          </a:p>
        </p:txBody>
      </p:sp>
    </p:spTree>
    <p:extLst>
      <p:ext uri="{BB962C8B-B14F-4D97-AF65-F5344CB8AC3E}">
        <p14:creationId xmlns:p14="http://schemas.microsoft.com/office/powerpoint/2010/main" val="695983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p:txBody>
          <a:bodyPr/>
          <a:lstStyle/>
          <a:p>
            <a:pPr eaLnBrk="1" hangingPunct="1"/>
            <a:r>
              <a:rPr lang="en-US" altLang="en-US" dirty="0"/>
              <a:t>Allowable Costs Under Title IV-A</a:t>
            </a:r>
          </a:p>
        </p:txBody>
      </p:sp>
      <p:graphicFrame>
        <p:nvGraphicFramePr>
          <p:cNvPr id="3" name="Content Placeholder 2" descr="Well-Rounded Education&#10;Safe and Healthy Students&#10;Use of Technology" title="Allowable Costs under TItle IV-A"/>
          <p:cNvGraphicFramePr>
            <a:graphicFrameLocks noGrp="1"/>
          </p:cNvGraphicFramePr>
          <p:nvPr>
            <p:ph idx="1"/>
            <p:extLst>
              <p:ext uri="{D42A27DB-BD31-4B8C-83A1-F6EECF244321}">
                <p14:modId xmlns:p14="http://schemas.microsoft.com/office/powerpoint/2010/main" val="4244818895"/>
              </p:ext>
            </p:extLst>
          </p:nvPr>
        </p:nvGraphicFramePr>
        <p:xfrm>
          <a:off x="862771" y="1745238"/>
          <a:ext cx="10466457" cy="4243579"/>
        </p:xfrm>
        <a:graphic>
          <a:graphicData uri="http://schemas.openxmlformats.org/drawingml/2006/table">
            <a:tbl>
              <a:tblPr firstRow="1" bandRow="1">
                <a:tableStyleId>{5C22544A-7EE6-4342-B048-85BDC9FD1C3A}</a:tableStyleId>
              </a:tblPr>
              <a:tblGrid>
                <a:gridCol w="3488819">
                  <a:extLst>
                    <a:ext uri="{9D8B030D-6E8A-4147-A177-3AD203B41FA5}">
                      <a16:colId xmlns:a16="http://schemas.microsoft.com/office/drawing/2014/main" val="2870098010"/>
                    </a:ext>
                  </a:extLst>
                </a:gridCol>
                <a:gridCol w="3488819">
                  <a:extLst>
                    <a:ext uri="{9D8B030D-6E8A-4147-A177-3AD203B41FA5}">
                      <a16:colId xmlns:a16="http://schemas.microsoft.com/office/drawing/2014/main" val="4260964141"/>
                    </a:ext>
                  </a:extLst>
                </a:gridCol>
                <a:gridCol w="3488819">
                  <a:extLst>
                    <a:ext uri="{9D8B030D-6E8A-4147-A177-3AD203B41FA5}">
                      <a16:colId xmlns:a16="http://schemas.microsoft.com/office/drawing/2014/main" val="1059052049"/>
                    </a:ext>
                  </a:extLst>
                </a:gridCol>
              </a:tblGrid>
              <a:tr h="430092">
                <a:tc>
                  <a:txBody>
                    <a:bodyPr/>
                    <a:lstStyle/>
                    <a:p>
                      <a:r>
                        <a:rPr lang="en-US" sz="2000" dirty="0"/>
                        <a:t>Well-Rounded Education</a:t>
                      </a:r>
                    </a:p>
                  </a:txBody>
                  <a:tcPr marL="88597" marR="88597"/>
                </a:tc>
                <a:tc>
                  <a:txBody>
                    <a:bodyPr/>
                    <a:lstStyle/>
                    <a:p>
                      <a:r>
                        <a:rPr lang="en-US" sz="2000" dirty="0"/>
                        <a:t>Safe and Healthy</a:t>
                      </a:r>
                      <a:r>
                        <a:rPr lang="en-US" sz="2000" baseline="0" dirty="0"/>
                        <a:t> Students</a:t>
                      </a:r>
                      <a:endParaRPr lang="en-US" sz="2000" dirty="0"/>
                    </a:p>
                  </a:txBody>
                  <a:tcPr marL="88597" marR="88597"/>
                </a:tc>
                <a:tc>
                  <a:txBody>
                    <a:bodyPr/>
                    <a:lstStyle/>
                    <a:p>
                      <a:r>
                        <a:rPr lang="en-US" sz="2000" dirty="0"/>
                        <a:t>Use of</a:t>
                      </a:r>
                      <a:r>
                        <a:rPr lang="en-US" sz="2000" baseline="0" dirty="0"/>
                        <a:t> Technology</a:t>
                      </a:r>
                      <a:endParaRPr lang="en-US" sz="2000" dirty="0"/>
                    </a:p>
                  </a:txBody>
                  <a:tcPr marL="88597" marR="88597"/>
                </a:tc>
                <a:extLst>
                  <a:ext uri="{0D108BD9-81ED-4DB2-BD59-A6C34878D82A}">
                    <a16:rowId xmlns:a16="http://schemas.microsoft.com/office/drawing/2014/main" val="1530538354"/>
                  </a:ext>
                </a:extLst>
              </a:tr>
              <a:tr h="3813487">
                <a:tc>
                  <a:txBody>
                    <a:bodyPr/>
                    <a:lstStyle/>
                    <a:p>
                      <a:pPr marL="285750" indent="-285750">
                        <a:buFont typeface="Wingdings" panose="05000000000000000000" pitchFamily="2" charset="2"/>
                        <a:buChar char="§"/>
                      </a:pPr>
                      <a:r>
                        <a:rPr lang="en-US" sz="1800" dirty="0"/>
                        <a:t>College &amp; career</a:t>
                      </a:r>
                      <a:r>
                        <a:rPr lang="en-US" sz="1800" baseline="0" dirty="0"/>
                        <a:t> guidance</a:t>
                      </a:r>
                    </a:p>
                    <a:p>
                      <a:pPr marL="285750" indent="-285750">
                        <a:buFont typeface="Wingdings" panose="05000000000000000000" pitchFamily="2" charset="2"/>
                        <a:buChar char="§"/>
                      </a:pPr>
                      <a:r>
                        <a:rPr lang="en-US" sz="1800" baseline="0" dirty="0"/>
                        <a:t>Music &amp; Arts</a:t>
                      </a:r>
                    </a:p>
                    <a:p>
                      <a:pPr marL="285750" indent="-285750">
                        <a:buFont typeface="Wingdings" panose="05000000000000000000" pitchFamily="2" charset="2"/>
                        <a:buChar char="§"/>
                      </a:pPr>
                      <a:r>
                        <a:rPr lang="en-US" sz="1800" baseline="0" dirty="0"/>
                        <a:t>STEM</a:t>
                      </a:r>
                    </a:p>
                    <a:p>
                      <a:pPr marL="285750" indent="-285750">
                        <a:buFont typeface="Wingdings" panose="05000000000000000000" pitchFamily="2" charset="2"/>
                        <a:buChar char="§"/>
                      </a:pPr>
                      <a:r>
                        <a:rPr lang="en-US" sz="1800" baseline="0" dirty="0"/>
                        <a:t>Accelerated learning</a:t>
                      </a:r>
                    </a:p>
                    <a:p>
                      <a:pPr marL="285750" indent="-285750">
                        <a:buFont typeface="Wingdings" panose="05000000000000000000" pitchFamily="2" charset="2"/>
                        <a:buChar char="§"/>
                      </a:pPr>
                      <a:r>
                        <a:rPr lang="en-US" sz="1800" baseline="0" dirty="0"/>
                        <a:t>History, civics, economics, geography, government education</a:t>
                      </a:r>
                    </a:p>
                    <a:p>
                      <a:pPr marL="285750" indent="-285750">
                        <a:buFont typeface="Wingdings" panose="05000000000000000000" pitchFamily="2" charset="2"/>
                        <a:buChar char="§"/>
                      </a:pPr>
                      <a:r>
                        <a:rPr lang="en-US" sz="1800" baseline="0" dirty="0"/>
                        <a:t>Foreign language </a:t>
                      </a:r>
                    </a:p>
                    <a:p>
                      <a:pPr marL="285750" indent="-285750">
                        <a:buFont typeface="Wingdings" panose="05000000000000000000" pitchFamily="2" charset="2"/>
                        <a:buChar char="§"/>
                      </a:pPr>
                      <a:r>
                        <a:rPr lang="en-US" sz="1800" baseline="0" dirty="0"/>
                        <a:t>Environmental education</a:t>
                      </a:r>
                    </a:p>
                    <a:p>
                      <a:pPr marL="285750" indent="-285750">
                        <a:buFont typeface="Wingdings" panose="05000000000000000000" pitchFamily="2" charset="2"/>
                        <a:buChar char="§"/>
                      </a:pPr>
                      <a:r>
                        <a:rPr lang="en-US" sz="1800" baseline="0" dirty="0"/>
                        <a:t>Volunteerism &amp; community involvement</a:t>
                      </a:r>
                    </a:p>
                    <a:p>
                      <a:pPr marL="285750" indent="-285750">
                        <a:buFont typeface="Wingdings" panose="05000000000000000000" pitchFamily="2" charset="2"/>
                        <a:buChar char="§"/>
                      </a:pPr>
                      <a:r>
                        <a:rPr lang="en-US" sz="1800" baseline="0" dirty="0"/>
                        <a:t>Integrating multiple disciplines</a:t>
                      </a:r>
                      <a:endParaRPr lang="en-US" sz="1600" dirty="0"/>
                    </a:p>
                  </a:txBody>
                  <a:tcPr marL="88597" marR="88597"/>
                </a:tc>
                <a:tc>
                  <a:txBody>
                    <a:bodyPr/>
                    <a:lstStyle/>
                    <a:p>
                      <a:pPr marL="285750" indent="-285750">
                        <a:buFont typeface="Wingdings" panose="05000000000000000000" pitchFamily="2" charset="2"/>
                        <a:buChar char="§"/>
                      </a:pPr>
                      <a:r>
                        <a:rPr lang="en-US" sz="1800" dirty="0"/>
                        <a:t>Drug &amp; violence prevention</a:t>
                      </a:r>
                    </a:p>
                    <a:p>
                      <a:pPr marL="285750" indent="-285750">
                        <a:buFont typeface="Wingdings" panose="05000000000000000000" pitchFamily="2" charset="2"/>
                        <a:buChar char="§"/>
                      </a:pPr>
                      <a:r>
                        <a:rPr lang="en-US" sz="1800" dirty="0"/>
                        <a:t>School-based mental health services</a:t>
                      </a:r>
                    </a:p>
                    <a:p>
                      <a:pPr marL="285750" indent="-285750">
                        <a:buFont typeface="Wingdings" panose="05000000000000000000" pitchFamily="2" charset="2"/>
                        <a:buChar char="§"/>
                      </a:pPr>
                      <a:r>
                        <a:rPr lang="en-US" sz="1800" dirty="0"/>
                        <a:t>Health &amp; safety programs</a:t>
                      </a:r>
                    </a:p>
                    <a:p>
                      <a:pPr marL="285750" indent="-285750">
                        <a:buFont typeface="Wingdings" panose="05000000000000000000" pitchFamily="2" charset="2"/>
                        <a:buChar char="§"/>
                      </a:pPr>
                      <a:r>
                        <a:rPr lang="en-US" sz="1800" dirty="0"/>
                        <a:t>Addressing</a:t>
                      </a:r>
                      <a:r>
                        <a:rPr lang="en-US" sz="1800" baseline="0" dirty="0"/>
                        <a:t> trauma </a:t>
                      </a:r>
                    </a:p>
                    <a:p>
                      <a:pPr marL="285750" indent="-285750">
                        <a:buFont typeface="Wingdings" panose="05000000000000000000" pitchFamily="2" charset="2"/>
                        <a:buChar char="§"/>
                      </a:pPr>
                      <a:r>
                        <a:rPr lang="en-US" sz="1800" baseline="0" dirty="0"/>
                        <a:t>Addressing sexual abuse</a:t>
                      </a:r>
                    </a:p>
                    <a:p>
                      <a:pPr marL="285750" indent="-285750">
                        <a:buFont typeface="Wingdings" panose="05000000000000000000" pitchFamily="2" charset="2"/>
                        <a:buChar char="§"/>
                      </a:pPr>
                      <a:r>
                        <a:rPr lang="en-US" sz="1800" baseline="0" dirty="0"/>
                        <a:t>Reducing exclusionary discipline practices</a:t>
                      </a:r>
                    </a:p>
                    <a:p>
                      <a:pPr marL="285750" indent="-285750">
                        <a:buFont typeface="Wingdings" panose="05000000000000000000" pitchFamily="2" charset="2"/>
                        <a:buChar char="§"/>
                      </a:pPr>
                      <a:r>
                        <a:rPr lang="en-US" sz="1800" baseline="0" dirty="0"/>
                        <a:t>Positive behavioral interventions</a:t>
                      </a:r>
                    </a:p>
                    <a:p>
                      <a:pPr marL="285750" indent="-285750">
                        <a:buFont typeface="Wingdings" panose="05000000000000000000" pitchFamily="2" charset="2"/>
                        <a:buChar char="§"/>
                      </a:pPr>
                      <a:r>
                        <a:rPr lang="en-US" sz="1800" baseline="0" dirty="0"/>
                        <a:t>Resource coordinator</a:t>
                      </a:r>
                    </a:p>
                    <a:p>
                      <a:pPr marL="285750" indent="-285750">
                        <a:buFont typeface="Wingdings" panose="05000000000000000000" pitchFamily="2" charset="2"/>
                        <a:buChar char="§"/>
                      </a:pPr>
                      <a:r>
                        <a:rPr lang="en-US" sz="1800" baseline="0" dirty="0"/>
                        <a:t>Pay for success</a:t>
                      </a:r>
                    </a:p>
                    <a:p>
                      <a:endParaRPr lang="en-US" sz="1600" dirty="0"/>
                    </a:p>
                  </a:txBody>
                  <a:tcPr marL="88597" marR="88597"/>
                </a:tc>
                <a:tc>
                  <a:txBody>
                    <a:bodyPr/>
                    <a:lstStyle/>
                    <a:p>
                      <a:pPr marL="285750" indent="-285750">
                        <a:buFont typeface="Wingdings" panose="05000000000000000000" pitchFamily="2" charset="2"/>
                        <a:buChar char="§"/>
                      </a:pPr>
                      <a:r>
                        <a:rPr lang="en-US" sz="1800" dirty="0"/>
                        <a:t>Professional learning</a:t>
                      </a:r>
                    </a:p>
                    <a:p>
                      <a:pPr marL="285750" indent="-285750">
                        <a:buFont typeface="Wingdings" panose="05000000000000000000" pitchFamily="2" charset="2"/>
                        <a:buChar char="§"/>
                      </a:pPr>
                      <a:r>
                        <a:rPr lang="en-US" sz="1800" dirty="0"/>
                        <a:t>Technological</a:t>
                      </a:r>
                      <a:r>
                        <a:rPr lang="en-US" sz="1800" baseline="0" dirty="0"/>
                        <a:t>  capacity &amp; infrastructure</a:t>
                      </a:r>
                    </a:p>
                    <a:p>
                      <a:pPr marL="285750" indent="-285750">
                        <a:buFont typeface="Wingdings" panose="05000000000000000000" pitchFamily="2" charset="2"/>
                        <a:buChar char="§"/>
                      </a:pPr>
                      <a:r>
                        <a:rPr lang="en-US" sz="1800" baseline="0" dirty="0"/>
                        <a:t>Delivering courses through technology</a:t>
                      </a:r>
                    </a:p>
                    <a:p>
                      <a:pPr marL="285750" indent="-285750">
                        <a:buFont typeface="Wingdings" panose="05000000000000000000" pitchFamily="2" charset="2"/>
                        <a:buChar char="§"/>
                      </a:pPr>
                      <a:r>
                        <a:rPr lang="en-US" sz="1800" baseline="0" dirty="0"/>
                        <a:t>Blended learning</a:t>
                      </a:r>
                    </a:p>
                    <a:p>
                      <a:pPr marL="285750" indent="-285750">
                        <a:buFont typeface="Wingdings" panose="05000000000000000000" pitchFamily="2" charset="2"/>
                        <a:buChar char="§"/>
                      </a:pPr>
                      <a:r>
                        <a:rPr lang="en-US" sz="1800" baseline="0" dirty="0"/>
                        <a:t>PD on use of technology in STEM areas</a:t>
                      </a:r>
                    </a:p>
                    <a:p>
                      <a:pPr marL="285750" indent="-285750">
                        <a:buFont typeface="Wingdings" panose="05000000000000000000" pitchFamily="2" charset="2"/>
                        <a:buChar char="§"/>
                      </a:pPr>
                      <a:r>
                        <a:rPr lang="en-US" sz="1800" baseline="0" dirty="0"/>
                        <a:t>Access to digital learning</a:t>
                      </a:r>
                    </a:p>
                    <a:p>
                      <a:endParaRPr lang="en-US" sz="1600" dirty="0"/>
                    </a:p>
                  </a:txBody>
                  <a:tcPr marL="88597" marR="88597"/>
                </a:tc>
                <a:extLst>
                  <a:ext uri="{0D108BD9-81ED-4DB2-BD59-A6C34878D82A}">
                    <a16:rowId xmlns:a16="http://schemas.microsoft.com/office/drawing/2014/main" val="1331796440"/>
                  </a:ext>
                </a:extLst>
              </a:tr>
            </a:tbl>
          </a:graphicData>
        </a:graphic>
      </p:graphicFrame>
      <p:sp>
        <p:nvSpPr>
          <p:cNvPr id="2" name="Slide Number Placeholder 3">
            <a:extLst>
              <a:ext uri="{FF2B5EF4-FFF2-40B4-BE49-F238E27FC236}">
                <a16:creationId xmlns:a16="http://schemas.microsoft.com/office/drawing/2014/main" id="{74A39174-A3B1-17B1-375E-0FEB72924CB8}"/>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15</a:t>
            </a:fld>
            <a:endParaRPr lang="en-US" dirty="0"/>
          </a:p>
        </p:txBody>
      </p:sp>
      <p:sp>
        <p:nvSpPr>
          <p:cNvPr id="4" name="Footer Placeholder 2">
            <a:extLst>
              <a:ext uri="{FF2B5EF4-FFF2-40B4-BE49-F238E27FC236}">
                <a16:creationId xmlns:a16="http://schemas.microsoft.com/office/drawing/2014/main" id="{65CE5612-7EC6-D245-0574-CF104E12DB78}"/>
              </a:ex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dirty="0"/>
              <a:t>Oregon Department of Education</a:t>
            </a:r>
          </a:p>
        </p:txBody>
      </p:sp>
    </p:spTree>
    <p:extLst>
      <p:ext uri="{BB962C8B-B14F-4D97-AF65-F5344CB8AC3E}">
        <p14:creationId xmlns:p14="http://schemas.microsoft.com/office/powerpoint/2010/main" val="101709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36C33EE-A501-4FC4-D769-F3338C313D29}"/>
              </a:ext>
            </a:extLst>
          </p:cNvPr>
          <p:cNvSpPr>
            <a:spLocks noGrp="1"/>
          </p:cNvSpPr>
          <p:nvPr>
            <p:ph type="title"/>
          </p:nvPr>
        </p:nvSpPr>
        <p:spPr/>
        <p:txBody>
          <a:bodyPr/>
          <a:lstStyle/>
          <a:p>
            <a:r>
              <a:rPr lang="en-US" dirty="0"/>
              <a:t>Spending Requirements by Category</a:t>
            </a:r>
          </a:p>
        </p:txBody>
      </p:sp>
      <p:sp>
        <p:nvSpPr>
          <p:cNvPr id="2" name="Content Placeholder 1">
            <a:extLst>
              <a:ext uri="{FF2B5EF4-FFF2-40B4-BE49-F238E27FC236}">
                <a16:creationId xmlns:a16="http://schemas.microsoft.com/office/drawing/2014/main" id="{2FAB17B4-8009-77EE-30DE-4B88E8AFE02C}"/>
              </a:ext>
            </a:extLst>
          </p:cNvPr>
          <p:cNvSpPr>
            <a:spLocks noGrp="1"/>
          </p:cNvSpPr>
          <p:nvPr>
            <p:ph idx="1"/>
          </p:nvPr>
        </p:nvSpPr>
        <p:spPr/>
        <p:txBody>
          <a:bodyPr>
            <a:normAutofit fontScale="85000" lnSpcReduction="20000"/>
          </a:bodyPr>
          <a:lstStyle/>
          <a:p>
            <a:pPr>
              <a:spcAft>
                <a:spcPts val="600"/>
              </a:spcAft>
            </a:pPr>
            <a:r>
              <a:rPr lang="en-US" sz="3200" dirty="0"/>
              <a:t>Well-Rounded Education (WRE) – 20%*</a:t>
            </a:r>
          </a:p>
          <a:p>
            <a:pPr lvl="1">
              <a:spcAft>
                <a:spcPts val="600"/>
              </a:spcAft>
            </a:pPr>
            <a:r>
              <a:rPr lang="en-US" dirty="0"/>
              <a:t>Provide enriched curriculum and education experiences to all students</a:t>
            </a:r>
          </a:p>
          <a:p>
            <a:pPr lvl="1">
              <a:spcAft>
                <a:spcPts val="600"/>
              </a:spcAft>
            </a:pPr>
            <a:r>
              <a:rPr lang="en-US" dirty="0"/>
              <a:t>Remove barriers to courses and educational opportunities</a:t>
            </a:r>
          </a:p>
          <a:p>
            <a:pPr>
              <a:spcAft>
                <a:spcPts val="600"/>
              </a:spcAft>
            </a:pPr>
            <a:r>
              <a:rPr lang="en-US" sz="3200" dirty="0"/>
              <a:t>Safe and Healthy Students (SHS) – 20%*</a:t>
            </a:r>
          </a:p>
          <a:p>
            <a:pPr lvl="1">
              <a:spcAft>
                <a:spcPts val="600"/>
              </a:spcAft>
            </a:pPr>
            <a:r>
              <a:rPr lang="en-US" dirty="0"/>
              <a:t>Improve school conditions for student learning</a:t>
            </a:r>
          </a:p>
          <a:p>
            <a:pPr lvl="1">
              <a:spcAft>
                <a:spcPts val="600"/>
              </a:spcAft>
            </a:pPr>
            <a:r>
              <a:rPr lang="en-US" dirty="0"/>
              <a:t>Help students feel safe and supported</a:t>
            </a:r>
          </a:p>
          <a:p>
            <a:pPr>
              <a:spcAft>
                <a:spcPts val="600"/>
              </a:spcAft>
            </a:pPr>
            <a:r>
              <a:rPr lang="en-US" sz="3200" dirty="0"/>
              <a:t>Use of Technology (TECH) – 15% cap on technology infrastructure</a:t>
            </a:r>
          </a:p>
          <a:p>
            <a:pPr lvl="1">
              <a:spcAft>
                <a:spcPts val="600"/>
              </a:spcAft>
            </a:pPr>
            <a:r>
              <a:rPr lang="en-US" dirty="0"/>
              <a:t>Improve the academic achievement, academic growth, and digital literacy of all students. </a:t>
            </a:r>
          </a:p>
          <a:p>
            <a:pPr lvl="1">
              <a:spcAft>
                <a:spcPts val="600"/>
              </a:spcAft>
            </a:pPr>
            <a:r>
              <a:rPr lang="en-US" dirty="0"/>
              <a:t>Accelerate, amplify and expand on effective practices that support student learning</a:t>
            </a:r>
          </a:p>
          <a:p>
            <a:pPr marL="0" indent="0">
              <a:spcAft>
                <a:spcPts val="600"/>
              </a:spcAft>
              <a:buNone/>
            </a:pPr>
            <a:r>
              <a:rPr lang="en-US" sz="1900" dirty="0"/>
              <a:t>* Applies to districts that receive $30,000 or more in IV-A funds</a:t>
            </a:r>
          </a:p>
          <a:p>
            <a:pPr lvl="1">
              <a:spcAft>
                <a:spcPts val="600"/>
              </a:spcAft>
            </a:pPr>
            <a:endParaRPr lang="en-US" dirty="0"/>
          </a:p>
          <a:p>
            <a:endParaRPr lang="en-US" dirty="0"/>
          </a:p>
        </p:txBody>
      </p:sp>
      <p:sp>
        <p:nvSpPr>
          <p:cNvPr id="3" name="Footer Placeholder 2">
            <a:extLst>
              <a:ext uri="{FF2B5EF4-FFF2-40B4-BE49-F238E27FC236}">
                <a16:creationId xmlns:a16="http://schemas.microsoft.com/office/drawing/2014/main" id="{9776B399-6790-39F1-687F-ACF8EB1BB780}"/>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731F0A51-A16A-30CD-72DD-5882819DD21F}"/>
              </a:ext>
            </a:extLst>
          </p:cNvPr>
          <p:cNvSpPr>
            <a:spLocks noGrp="1"/>
          </p:cNvSpPr>
          <p:nvPr>
            <p:ph type="sldNum" sz="quarter" idx="12"/>
          </p:nvPr>
        </p:nvSpPr>
        <p:spPr/>
        <p:txBody>
          <a:bodyPr/>
          <a:lstStyle/>
          <a:p>
            <a:fld id="{357F5B69-6281-4C1F-8C38-6DA0F56DA430}" type="slidenum">
              <a:rPr lang="en-US" smtClean="0"/>
              <a:pPr/>
              <a:t>16</a:t>
            </a:fld>
            <a:endParaRPr lang="en-US" dirty="0"/>
          </a:p>
        </p:txBody>
      </p:sp>
    </p:spTree>
    <p:extLst>
      <p:ext uri="{BB962C8B-B14F-4D97-AF65-F5344CB8AC3E}">
        <p14:creationId xmlns:p14="http://schemas.microsoft.com/office/powerpoint/2010/main" val="899656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CE53F0-A80E-0A78-47B3-104B85C47A5B}"/>
              </a:ext>
            </a:extLst>
          </p:cNvPr>
          <p:cNvSpPr>
            <a:spLocks noGrp="1"/>
          </p:cNvSpPr>
          <p:nvPr>
            <p:ph type="title"/>
          </p:nvPr>
        </p:nvSpPr>
        <p:spPr/>
        <p:txBody>
          <a:bodyPr/>
          <a:lstStyle/>
          <a:p>
            <a:r>
              <a:rPr lang="en-US" dirty="0"/>
              <a:t>Defining “Technology Infrastructure”</a:t>
            </a:r>
          </a:p>
        </p:txBody>
      </p:sp>
      <p:sp>
        <p:nvSpPr>
          <p:cNvPr id="2" name="Content Placeholder 1">
            <a:extLst>
              <a:ext uri="{FF2B5EF4-FFF2-40B4-BE49-F238E27FC236}">
                <a16:creationId xmlns:a16="http://schemas.microsoft.com/office/drawing/2014/main" id="{4F52ADD0-9436-917A-12EF-639C7FDEC84E}"/>
              </a:ext>
            </a:extLst>
          </p:cNvPr>
          <p:cNvSpPr>
            <a:spLocks noGrp="1"/>
          </p:cNvSpPr>
          <p:nvPr>
            <p:ph idx="1"/>
          </p:nvPr>
        </p:nvSpPr>
        <p:spPr/>
        <p:txBody>
          <a:bodyPr>
            <a:normAutofit fontScale="92500"/>
          </a:bodyPr>
          <a:lstStyle/>
          <a:p>
            <a:r>
              <a:rPr lang="en-US" sz="3200" dirty="0">
                <a:effectLst/>
                <a:latin typeface="Calibri" panose="020F0502020204030204" pitchFamily="34" charset="0"/>
                <a:ea typeface="Times New Roman" panose="02020603050405020304" pitchFamily="18" charset="0"/>
                <a:cs typeface="Times New Roman" panose="02020603050405020304" pitchFamily="18" charset="0"/>
              </a:rPr>
              <a:t>Devices</a:t>
            </a:r>
          </a:p>
          <a:p>
            <a:r>
              <a:rPr lang="en-US" sz="3200" dirty="0">
                <a:latin typeface="Calibri" panose="020F0502020204030204" pitchFamily="34" charset="0"/>
                <a:ea typeface="Times New Roman" panose="02020603050405020304" pitchFamily="18" charset="0"/>
                <a:cs typeface="Times New Roman" panose="02020603050405020304" pitchFamily="18" charset="0"/>
              </a:rPr>
              <a:t>E</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quipment</a:t>
            </a:r>
          </a:p>
          <a:p>
            <a:r>
              <a:rPr lang="en-US" sz="3200" dirty="0">
                <a:latin typeface="Calibri" panose="020F0502020204030204" pitchFamily="34" charset="0"/>
                <a:ea typeface="Times New Roman" panose="02020603050405020304" pitchFamily="18" charset="0"/>
                <a:cs typeface="Times New Roman" panose="02020603050405020304" pitchFamily="18" charset="0"/>
              </a:rPr>
              <a:t>S</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oftware applications and platforms</a:t>
            </a:r>
          </a:p>
          <a:p>
            <a:r>
              <a:rPr lang="en-US" sz="3200" dirty="0">
                <a:latin typeface="Calibri" panose="020F0502020204030204" pitchFamily="34" charset="0"/>
                <a:ea typeface="Times New Roman" panose="02020603050405020304" pitchFamily="18" charset="0"/>
                <a:cs typeface="Times New Roman" panose="02020603050405020304" pitchFamily="18" charset="0"/>
              </a:rPr>
              <a:t>D</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igital instructional resources</a:t>
            </a:r>
          </a:p>
          <a:p>
            <a:r>
              <a:rPr lang="en-US" sz="3200" dirty="0">
                <a:latin typeface="Calibri" panose="020F0502020204030204" pitchFamily="34" charset="0"/>
                <a:ea typeface="Times New Roman" panose="02020603050405020304" pitchFamily="18" charset="0"/>
                <a:cs typeface="Times New Roman" panose="02020603050405020304" pitchFamily="18" charset="0"/>
              </a:rPr>
              <a:t>O</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ther one-time IT purchases</a:t>
            </a:r>
          </a:p>
          <a:p>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US" sz="32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Private school equitable share for all buckets is part of the district’s percentage, including technology infrastructure</a:t>
            </a:r>
            <a:endParaRPr lang="en-US" sz="3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3" name="Footer Placeholder 2">
            <a:extLst>
              <a:ext uri="{FF2B5EF4-FFF2-40B4-BE49-F238E27FC236}">
                <a16:creationId xmlns:a16="http://schemas.microsoft.com/office/drawing/2014/main" id="{CA66A8AC-9B95-04BA-6C76-5E2469EADAF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88B763BA-ADBD-9439-563D-75BAF343C1DA}"/>
              </a:ext>
            </a:extLst>
          </p:cNvPr>
          <p:cNvSpPr>
            <a:spLocks noGrp="1"/>
          </p:cNvSpPr>
          <p:nvPr>
            <p:ph type="sldNum" sz="quarter" idx="12"/>
          </p:nvPr>
        </p:nvSpPr>
        <p:spPr/>
        <p:txBody>
          <a:bodyPr/>
          <a:lstStyle/>
          <a:p>
            <a:fld id="{357F5B69-6281-4C1F-8C38-6DA0F56DA430}" type="slidenum">
              <a:rPr lang="en-US" smtClean="0"/>
              <a:pPr/>
              <a:t>17</a:t>
            </a:fld>
            <a:endParaRPr lang="en-US" dirty="0"/>
          </a:p>
        </p:txBody>
      </p:sp>
      <p:pic>
        <p:nvPicPr>
          <p:cNvPr id="12" name="Picture Placeholder 11">
            <a:extLst>
              <a:ext uri="{FF2B5EF4-FFF2-40B4-BE49-F238E27FC236}">
                <a16:creationId xmlns:a16="http://schemas.microsoft.com/office/drawing/2014/main" id="{A41C6CB5-FDC4-945F-31D5-7B87C23DCA08}"/>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hqprint">
            <a:extLst>
              <a:ext uri="{28A0092B-C50C-407E-A947-70E740481C1C}">
                <a14:useLocalDpi xmlns:a14="http://schemas.microsoft.com/office/drawing/2010/main" val="0"/>
              </a:ext>
            </a:extLst>
          </a:blip>
          <a:srcRect t="2808" b="2808"/>
          <a:stretch/>
        </p:blipFill>
        <p:spPr/>
      </p:pic>
    </p:spTree>
    <p:extLst>
      <p:ext uri="{BB962C8B-B14F-4D97-AF65-F5344CB8AC3E}">
        <p14:creationId xmlns:p14="http://schemas.microsoft.com/office/powerpoint/2010/main" val="415139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note about mental health supports…</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SEC. 4001. 20 U.S.C. 7101 GENERAL PROVISIONS</a:t>
            </a:r>
          </a:p>
          <a:p>
            <a:pPr marL="457200" indent="-457200">
              <a:buAutoNum type="alphaLcParenBoth"/>
            </a:pPr>
            <a:r>
              <a:rPr lang="en-US" dirty="0"/>
              <a:t>PARENTAL CONSENT.—(1) IN GENERAL.—</a:t>
            </a:r>
          </a:p>
          <a:p>
            <a:pPr marL="0" indent="0">
              <a:buNone/>
            </a:pPr>
            <a:endParaRPr lang="en-US" sz="1400" dirty="0"/>
          </a:p>
          <a:p>
            <a:pPr marL="0" indent="0">
              <a:buNone/>
            </a:pPr>
            <a:r>
              <a:rPr lang="en-US" dirty="0"/>
              <a:t>(A) INFORMED WRITTEN CONSENT.—A State, local educational agency, or other entity receiving funds under this title shall obtain prior written, </a:t>
            </a:r>
            <a:r>
              <a:rPr lang="en-US" b="1" dirty="0"/>
              <a:t>informed consent </a:t>
            </a:r>
            <a:r>
              <a:rPr lang="en-US" dirty="0"/>
              <a:t>from the parent of each child who is under 18 years of age to </a:t>
            </a:r>
            <a:r>
              <a:rPr lang="en-US" b="1" dirty="0"/>
              <a:t>participate in any mental-health assessment or service that is funded under this title and conducted in connection with an elementary school or secondary school under this title.</a:t>
            </a:r>
          </a:p>
          <a:p>
            <a:pPr marL="0" indent="0">
              <a:buNone/>
            </a:pPr>
            <a:endParaRPr lang="en-US" sz="2000" dirty="0"/>
          </a:p>
          <a:p>
            <a:pPr marL="0" indent="0">
              <a:buNone/>
            </a:pPr>
            <a:r>
              <a:rPr lang="en-US" dirty="0"/>
              <a:t>(B) CONTENTS.—Before obtaining the consent described in subparagraph (A), the entity shall provide the parent written notice describing in detail such mental health assessment or service, including the purpose for such assessment or service, the provider of such assessment or service, when such assessment or service will begin, and how long such assessment or service may last.</a:t>
            </a:r>
          </a:p>
        </p:txBody>
      </p:sp>
      <p:sp>
        <p:nvSpPr>
          <p:cNvPr id="4"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sp>
        <p:nvSpPr>
          <p:cNvPr id="5" name="Slide Number Placeholder 3">
            <a:extLst>
              <a:ext uri="{FF2B5EF4-FFF2-40B4-BE49-F238E27FC236}">
                <a16:creationId xmlns:a16="http://schemas.microsoft.com/office/drawing/2014/main" id="{802B7CDA-D734-3033-540B-42B5FD7C09DE}"/>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18</a:t>
            </a:fld>
            <a:endParaRPr lang="en-US" dirty="0"/>
          </a:p>
        </p:txBody>
      </p:sp>
    </p:spTree>
    <p:extLst>
      <p:ext uri="{BB962C8B-B14F-4D97-AF65-F5344CB8AC3E}">
        <p14:creationId xmlns:p14="http://schemas.microsoft.com/office/powerpoint/2010/main" val="1444783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AE8434-957F-B279-188A-1528FE43820E}"/>
              </a:ext>
            </a:extLst>
          </p:cNvPr>
          <p:cNvSpPr>
            <a:spLocks noGrp="1"/>
          </p:cNvSpPr>
          <p:nvPr>
            <p:ph type="title"/>
          </p:nvPr>
        </p:nvSpPr>
        <p:spPr/>
        <p:txBody>
          <a:bodyPr/>
          <a:lstStyle/>
          <a:p>
            <a:r>
              <a:rPr lang="en-US" dirty="0"/>
              <a:t>Measuring Progress</a:t>
            </a:r>
          </a:p>
        </p:txBody>
      </p:sp>
      <p:sp>
        <p:nvSpPr>
          <p:cNvPr id="6" name="Content Placeholder 5">
            <a:extLst>
              <a:ext uri="{FF2B5EF4-FFF2-40B4-BE49-F238E27FC236}">
                <a16:creationId xmlns:a16="http://schemas.microsoft.com/office/drawing/2014/main" id="{A0C38287-414A-E502-6CBD-82B67A91E23E}"/>
              </a:ext>
            </a:extLst>
          </p:cNvPr>
          <p:cNvSpPr>
            <a:spLocks noGrp="1"/>
          </p:cNvSpPr>
          <p:nvPr>
            <p:ph idx="1"/>
          </p:nvPr>
        </p:nvSpPr>
        <p:spPr>
          <a:xfrm>
            <a:off x="4657724" y="1825625"/>
            <a:ext cx="6843993" cy="4109010"/>
          </a:xfrm>
        </p:spPr>
        <p:txBody>
          <a:bodyPr>
            <a:normAutofit fontScale="85000" lnSpcReduction="20000"/>
          </a:bodyPr>
          <a:lstStyle/>
          <a:p>
            <a:pPr>
              <a:spcAft>
                <a:spcPts val="600"/>
              </a:spcAft>
            </a:pPr>
            <a:r>
              <a:rPr lang="en-US" sz="3200" dirty="0"/>
              <a:t>What need(s) are you trying to meet? (Priority/Goal)</a:t>
            </a:r>
          </a:p>
          <a:p>
            <a:pPr>
              <a:spcAft>
                <a:spcPts val="600"/>
              </a:spcAft>
            </a:pPr>
            <a:r>
              <a:rPr lang="en-US" sz="3200" dirty="0"/>
              <a:t>What action(s) will you take to meet that goal? (Objective)</a:t>
            </a:r>
          </a:p>
          <a:p>
            <a:pPr>
              <a:spcAft>
                <a:spcPts val="600"/>
              </a:spcAft>
            </a:pPr>
            <a:r>
              <a:rPr lang="en-US" sz="3200" dirty="0"/>
              <a:t>What do you expect to happen? (Outcome)</a:t>
            </a:r>
          </a:p>
          <a:p>
            <a:pPr>
              <a:spcAft>
                <a:spcPts val="600"/>
              </a:spcAft>
            </a:pPr>
            <a:r>
              <a:rPr lang="en-US" sz="3200" dirty="0"/>
              <a:t>How will you know? (Measure)</a:t>
            </a:r>
          </a:p>
          <a:p>
            <a:pPr marL="0" indent="0">
              <a:spcAft>
                <a:spcPts val="600"/>
              </a:spcAft>
              <a:buNone/>
            </a:pPr>
            <a:endParaRPr lang="en-US" sz="3200" dirty="0"/>
          </a:p>
          <a:p>
            <a:pPr marL="0" indent="0">
              <a:spcAft>
                <a:spcPts val="600"/>
              </a:spcAft>
              <a:buNone/>
            </a:pPr>
            <a:r>
              <a:rPr lang="en-US" sz="3200" i="1" dirty="0"/>
              <a:t>How can we use what we learned through Integrated Guidance work?</a:t>
            </a:r>
          </a:p>
          <a:p>
            <a:pPr marL="0" indent="0">
              <a:buNone/>
            </a:pPr>
            <a:endParaRPr lang="en-US" dirty="0"/>
          </a:p>
        </p:txBody>
      </p:sp>
      <p:sp>
        <p:nvSpPr>
          <p:cNvPr id="3" name="Footer Placeholder 2">
            <a:extLst>
              <a:ext uri="{FF2B5EF4-FFF2-40B4-BE49-F238E27FC236}">
                <a16:creationId xmlns:a16="http://schemas.microsoft.com/office/drawing/2014/main" id="{59959C30-FA9D-DED8-83C0-47117C5E0BB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4E312627-B584-82B0-3607-793E6FE375FA}"/>
              </a:ext>
            </a:extLst>
          </p:cNvPr>
          <p:cNvSpPr>
            <a:spLocks noGrp="1"/>
          </p:cNvSpPr>
          <p:nvPr>
            <p:ph type="sldNum" sz="quarter" idx="12"/>
          </p:nvPr>
        </p:nvSpPr>
        <p:spPr/>
        <p:txBody>
          <a:bodyPr/>
          <a:lstStyle/>
          <a:p>
            <a:fld id="{357F5B69-6281-4C1F-8C38-6DA0F56DA430}" type="slidenum">
              <a:rPr lang="en-US" smtClean="0"/>
              <a:t>19</a:t>
            </a:fld>
            <a:endParaRPr lang="en-US" dirty="0"/>
          </a:p>
        </p:txBody>
      </p:sp>
      <p:pic>
        <p:nvPicPr>
          <p:cNvPr id="9" name="Picture Placeholder 8">
            <a:extLst>
              <a:ext uri="{FF2B5EF4-FFF2-40B4-BE49-F238E27FC236}">
                <a16:creationId xmlns:a16="http://schemas.microsoft.com/office/drawing/2014/main" id="{6C2211A7-18BD-6246-6A5C-E4E22EBE4348}"/>
              </a:ext>
              <a:ext uri="{C183D7F6-B498-43B3-948B-1728B52AA6E4}">
                <adec:decorative xmlns:adec="http://schemas.microsoft.com/office/drawing/2017/decorative" val="1"/>
              </a:ext>
            </a:extLst>
          </p:cNvPr>
          <p:cNvPicPr>
            <a:picLocks noGrp="1" noChangeAspect="1"/>
          </p:cNvPicPr>
          <p:nvPr>
            <p:ph type="pic" sz="quarter" idx="4294967295"/>
          </p:nvPr>
        </p:nvPicPr>
        <p:blipFill>
          <a:blip r:embed="rId3" cstate="hqprint">
            <a:extLst>
              <a:ext uri="{28A0092B-C50C-407E-A947-70E740481C1C}">
                <a14:useLocalDpi xmlns:a14="http://schemas.microsoft.com/office/drawing/2010/main" val="0"/>
              </a:ext>
            </a:extLst>
          </a:blip>
          <a:srcRect l="9719" r="9719"/>
          <a:stretch>
            <a:fillRect/>
          </a:stretch>
        </p:blipFill>
        <p:spPr>
          <a:xfrm>
            <a:off x="717176" y="2317095"/>
            <a:ext cx="3209925" cy="2989263"/>
          </a:xfrm>
        </p:spPr>
      </p:pic>
    </p:spTree>
    <p:extLst>
      <p:ext uri="{BB962C8B-B14F-4D97-AF65-F5344CB8AC3E}">
        <p14:creationId xmlns:p14="http://schemas.microsoft.com/office/powerpoint/2010/main" val="2631633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Outcomes for Today</a:t>
            </a:r>
            <a:endParaRPr lang="en-US" dirty="0">
              <a:solidFill>
                <a:schemeClr val="tx1"/>
              </a:solidFill>
            </a:endParaRPr>
          </a:p>
        </p:txBody>
      </p:sp>
      <p:sp>
        <p:nvSpPr>
          <p:cNvPr id="3" name="Content Placeholder 2"/>
          <p:cNvSpPr>
            <a:spLocks noGrp="1"/>
          </p:cNvSpPr>
          <p:nvPr>
            <p:ph idx="1"/>
          </p:nvPr>
        </p:nvSpPr>
        <p:spPr>
          <a:xfrm>
            <a:off x="717175" y="1825625"/>
            <a:ext cx="11098587" cy="4109010"/>
          </a:xfrm>
        </p:spPr>
        <p:txBody>
          <a:bodyPr>
            <a:normAutofit/>
          </a:bodyPr>
          <a:lstStyle/>
          <a:p>
            <a:pPr>
              <a:spcAft>
                <a:spcPts val="1200"/>
              </a:spcAft>
            </a:pPr>
            <a:r>
              <a:rPr lang="en-US" sz="3200" dirty="0">
                <a:latin typeface="Calibri" panose="020F0502020204030204" pitchFamily="34" charset="0"/>
                <a:cs typeface="Calibri" panose="020F0502020204030204" pitchFamily="34" charset="0"/>
              </a:rPr>
              <a:t>Walkthrough application requirements</a:t>
            </a:r>
          </a:p>
          <a:p>
            <a:pPr>
              <a:spcAft>
                <a:spcPts val="1200"/>
              </a:spcAft>
            </a:pPr>
            <a:r>
              <a:rPr lang="en-US" sz="3200" dirty="0">
                <a:latin typeface="Calibri" panose="020F0502020204030204" pitchFamily="34" charset="0"/>
                <a:cs typeface="Calibri" panose="020F0502020204030204" pitchFamily="34" charset="0"/>
              </a:rPr>
              <a:t>Understand allowable uses of funds</a:t>
            </a:r>
          </a:p>
          <a:p>
            <a:pPr>
              <a:spcAft>
                <a:spcPts val="1200"/>
              </a:spcAft>
            </a:pPr>
            <a:r>
              <a:rPr lang="en-US" sz="3200" dirty="0">
                <a:latin typeface="Calibri" panose="020F0502020204030204" pitchFamily="34" charset="0"/>
                <a:cs typeface="Calibri" panose="020F0502020204030204" pitchFamily="34" charset="0"/>
              </a:rPr>
              <a:t>Share requirements for measuring progress and public reporting</a:t>
            </a:r>
          </a:p>
          <a:p>
            <a:pPr>
              <a:spcAft>
                <a:spcPts val="1200"/>
              </a:spcAft>
            </a:pPr>
            <a:r>
              <a:rPr lang="en-US" sz="3200" dirty="0">
                <a:latin typeface="Calibri" panose="020F0502020204030204" pitchFamily="34" charset="0"/>
                <a:cs typeface="Calibri" panose="020F0502020204030204" pitchFamily="34" charset="0"/>
              </a:rPr>
              <a:t>Provide resources</a:t>
            </a:r>
            <a:endParaRPr lang="en-US" sz="3200"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8932"/>
          <a:stretch/>
        </p:blipFill>
        <p:spPr>
          <a:xfrm>
            <a:off x="7096417" y="5008702"/>
            <a:ext cx="4613267" cy="1131091"/>
          </a:xfrm>
          <a:prstGeom prst="rect">
            <a:avLst/>
          </a:prstGeom>
        </p:spPr>
      </p:pic>
      <p:sp>
        <p:nvSpPr>
          <p:cNvPr id="5" name="Footer Placeholder 2">
            <a:extLs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dirty="0"/>
              <a:t>Oregon Department of Education</a:t>
            </a:r>
          </a:p>
        </p:txBody>
      </p:sp>
      <p:sp>
        <p:nvSpPr>
          <p:cNvPr id="6" name="Slide Number Placeholder 3">
            <a:extLst>
              <a:ext uri="{FF2B5EF4-FFF2-40B4-BE49-F238E27FC236}">
                <a16:creationId xmlns:a16="http://schemas.microsoft.com/office/drawing/2014/main" id="{F48420C1-7AB7-0CEF-8142-4DF2CA0D12A7}"/>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2</a:t>
            </a:fld>
            <a:endParaRPr lang="en-US" dirty="0"/>
          </a:p>
        </p:txBody>
      </p:sp>
    </p:spTree>
    <p:extLst>
      <p:ext uri="{BB962C8B-B14F-4D97-AF65-F5344CB8AC3E}">
        <p14:creationId xmlns:p14="http://schemas.microsoft.com/office/powerpoint/2010/main" val="1160189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644D35-5F1A-3040-AB5D-011C3AE7DCD5}"/>
              </a:ext>
            </a:extLst>
          </p:cNvPr>
          <p:cNvSpPr>
            <a:spLocks noGrp="1"/>
          </p:cNvSpPr>
          <p:nvPr>
            <p:ph type="title"/>
          </p:nvPr>
        </p:nvSpPr>
        <p:spPr/>
        <p:txBody>
          <a:bodyPr vert="horz" lIns="91440" tIns="45720" rIns="91440" bIns="45720" rtlCol="0" anchor="b" anchorCtr="0">
            <a:normAutofit/>
          </a:bodyPr>
          <a:lstStyle/>
          <a:p>
            <a:r>
              <a:rPr lang="en-US" dirty="0"/>
              <a:t>Public Reporting </a:t>
            </a:r>
          </a:p>
        </p:txBody>
      </p:sp>
      <p:sp>
        <p:nvSpPr>
          <p:cNvPr id="5"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nchor="ctr">
            <a:normAutofit/>
          </a:bodyPr>
          <a:lstStyle/>
          <a:p>
            <a:pPr>
              <a:spcAft>
                <a:spcPts val="600"/>
              </a:spcAft>
            </a:pPr>
            <a:r>
              <a:rPr lang="en-US" dirty="0"/>
              <a:t>Oregon Department of Education</a:t>
            </a:r>
            <a:endParaRPr lang="en-US"/>
          </a:p>
        </p:txBody>
      </p:sp>
      <p:sp>
        <p:nvSpPr>
          <p:cNvPr id="2" name="Slide Number Placeholder 3">
            <a:extLst>
              <a:ext uri="{FF2B5EF4-FFF2-40B4-BE49-F238E27FC236}">
                <a16:creationId xmlns:a16="http://schemas.microsoft.com/office/drawing/2014/main" id="{805EE317-EC83-29E5-DE4B-9099C2DE762F}"/>
              </a:ext>
            </a:extLst>
          </p:cNvPr>
          <p:cNvSpPr>
            <a:spLocks noGrp="1"/>
          </p:cNvSpPr>
          <p:nvPr>
            <p:ph type="sldNum" sz="quarter" idx="12"/>
          </p:nvPr>
        </p:nvSpPr>
        <p:spPr/>
        <p:txBody>
          <a:bodyPr anchor="ctr">
            <a:normAutofit/>
          </a:bodyPr>
          <a:lstStyle/>
          <a:p>
            <a:pPr>
              <a:spcAft>
                <a:spcPts val="600"/>
              </a:spcAft>
            </a:pPr>
            <a:fld id="{357F5B69-6281-4C1F-8C38-6DA0F56DA430}" type="slidenum">
              <a:rPr lang="en-US" smtClean="0"/>
              <a:pPr>
                <a:spcAft>
                  <a:spcPts val="600"/>
                </a:spcAft>
              </a:pPr>
              <a:t>20</a:t>
            </a:fld>
            <a:endParaRPr lang="en-US"/>
          </a:p>
        </p:txBody>
      </p:sp>
      <p:pic>
        <p:nvPicPr>
          <p:cNvPr id="6" name="Picture 5" descr="SEA Public Reporting Requirement &#10;How funds are being expended by LEAs, including the degree to which the LEAS have made progress toward meeting objectives and outcomes. (ESEA section 4104(a)(2)). Frequency, timing, and method at discretion of SEA. &#10;Remember:&#10;* The Expenditure data must be reported by FFY.&#10;* For each FFY award, public reporting must be completed by the end of the liquidation period (or 120 days after the end of the performance period).&#10;^&#10;LEA Reporting Requirement&#10;* Report to SEA on how funds are being used to meet the percentage distribution requirements across three content areas - annually. (ESEA section 4016(e)(2)(F)).&#10;*Report to SEA on the degree to which it has made progress toward meeting objectives and outcomes - timing at discretion of SEA. (ESEA section 3104(a)(2)).&#10;">
            <a:extLst>
              <a:ext uri="{C183D7F6-B498-43B3-948B-1728B52AA6E4}">
                <adec:decorative xmlns:adec="http://schemas.microsoft.com/office/drawing/2017/decorative" val="0"/>
              </a:ext>
            </a:extLst>
          </p:cNvPr>
          <p:cNvPicPr/>
          <p:nvPr/>
        </p:nvPicPr>
        <p:blipFill rotWithShape="1">
          <a:blip r:embed="rId3" r:link="rId4">
            <a:extLst>
              <a:ext uri="{28A0092B-C50C-407E-A947-70E740481C1C}">
                <a14:useLocalDpi xmlns:a14="http://schemas.microsoft.com/office/drawing/2010/main" val="0"/>
              </a:ext>
            </a:extLst>
          </a:blip>
          <a:srcRect t="23845" b="-1004"/>
          <a:stretch>
            <a:fillRect/>
          </a:stretch>
        </p:blipFill>
        <p:spPr bwMode="auto">
          <a:xfrm>
            <a:off x="703729" y="1784542"/>
            <a:ext cx="10784542" cy="3994224"/>
          </a:xfrm>
          <a:prstGeom prst="rect">
            <a:avLst/>
          </a:prstGeom>
          <a:noFill/>
          <a:ln>
            <a:noFill/>
          </a:ln>
        </p:spPr>
      </p:pic>
    </p:spTree>
    <p:extLst>
      <p:ext uri="{BB962C8B-B14F-4D97-AF65-F5344CB8AC3E}">
        <p14:creationId xmlns:p14="http://schemas.microsoft.com/office/powerpoint/2010/main" val="2849114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17177" y="779646"/>
            <a:ext cx="3931826" cy="1686764"/>
          </a:xfrm>
        </p:spPr>
        <p:txBody>
          <a:bodyPr/>
          <a:lstStyle/>
          <a:p>
            <a:r>
              <a:rPr lang="en-US" dirty="0"/>
              <a:t>Resources</a:t>
            </a:r>
          </a:p>
        </p:txBody>
      </p:sp>
      <p:sp>
        <p:nvSpPr>
          <p:cNvPr id="7" name="Content Placeholder 6"/>
          <p:cNvSpPr>
            <a:spLocks noGrp="1"/>
          </p:cNvSpPr>
          <p:nvPr>
            <p:ph idx="1"/>
          </p:nvPr>
        </p:nvSpPr>
        <p:spPr>
          <a:xfrm>
            <a:off x="5183188" y="779647"/>
            <a:ext cx="6318530" cy="5627592"/>
          </a:xfrm>
        </p:spPr>
        <p:txBody>
          <a:bodyPr>
            <a:normAutofit/>
          </a:bodyPr>
          <a:lstStyle/>
          <a:p>
            <a:endParaRPr lang="en-US" sz="2800" dirty="0">
              <a:hlinkClick r:id="rId3"/>
            </a:endParaRPr>
          </a:p>
          <a:p>
            <a:r>
              <a:rPr lang="en-US" altLang="en-US" sz="3200" dirty="0">
                <a:latin typeface="Calibri" panose="020F0502020204030204" pitchFamily="34" charset="0"/>
                <a:cs typeface="Calibri" panose="020F0502020204030204" pitchFamily="34" charset="0"/>
                <a:hlinkClick r:id="rId4"/>
              </a:rPr>
              <a:t>Title IV-A web page</a:t>
            </a:r>
            <a:endParaRPr lang="en-US" altLang="en-US" sz="3200" dirty="0">
              <a:latin typeface="Calibri" panose="020F0502020204030204" pitchFamily="34" charset="0"/>
              <a:cs typeface="Calibri" panose="020F0502020204030204" pitchFamily="34" charset="0"/>
              <a:hlinkClick r:id="rId3"/>
            </a:endParaRPr>
          </a:p>
          <a:p>
            <a:pPr lvl="0"/>
            <a:r>
              <a:rPr lang="en-US" sz="3200" dirty="0">
                <a:latin typeface="Calibri" panose="020F0502020204030204" pitchFamily="34" charset="0"/>
                <a:cs typeface="Calibri" panose="020F0502020204030204" pitchFamily="34" charset="0"/>
                <a:hlinkClick r:id="rId5"/>
              </a:rPr>
              <a:t>USED Non-Regulatory Guidance</a:t>
            </a:r>
            <a:endParaRPr lang="en-US" sz="3200" dirty="0">
              <a:latin typeface="Calibri" panose="020F0502020204030204" pitchFamily="34" charset="0"/>
              <a:cs typeface="Calibri" panose="020F0502020204030204" pitchFamily="34" charset="0"/>
            </a:endParaRPr>
          </a:p>
          <a:p>
            <a:r>
              <a:rPr lang="en-US" altLang="en-US" sz="3200" dirty="0">
                <a:latin typeface="Calibri" panose="020F0502020204030204" pitchFamily="34" charset="0"/>
                <a:cs typeface="Calibri" panose="020F0502020204030204" pitchFamily="34" charset="0"/>
                <a:hlinkClick r:id="rId6"/>
              </a:rPr>
              <a:t>Oregon Federal Funds Guide</a:t>
            </a:r>
            <a:endParaRPr lang="en-US" altLang="en-US" sz="3200" dirty="0">
              <a:latin typeface="Calibri" panose="020F0502020204030204" pitchFamily="34" charset="0"/>
              <a:cs typeface="Calibri" panose="020F0502020204030204" pitchFamily="34" charset="0"/>
              <a:hlinkClick r:id="rId3"/>
            </a:endParaRPr>
          </a:p>
          <a:p>
            <a:r>
              <a:rPr lang="en-US" altLang="en-US" sz="3200" dirty="0">
                <a:latin typeface="Calibri" panose="020F0502020204030204" pitchFamily="34" charset="0"/>
                <a:cs typeface="Calibri" panose="020F0502020204030204" pitchFamily="34" charset="0"/>
                <a:hlinkClick r:id="rId3"/>
              </a:rPr>
              <a:t>CIP Budget Narrative User Guide</a:t>
            </a:r>
          </a:p>
          <a:p>
            <a:r>
              <a:rPr lang="en-US" sz="3200" dirty="0">
                <a:latin typeface="Calibri" panose="020F0502020204030204" pitchFamily="34" charset="0"/>
                <a:cs typeface="Calibri" panose="020F0502020204030204" pitchFamily="34" charset="0"/>
                <a:hlinkClick r:id="rId7"/>
              </a:rPr>
              <a:t>CIP Budget Narrative Checklists</a:t>
            </a:r>
            <a:endParaRPr lang="en-US"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hlinkClick r:id="rId8"/>
              </a:rPr>
              <a:t>Humanities Education</a:t>
            </a:r>
            <a:endParaRPr lang="en-US" sz="3200" dirty="0">
              <a:latin typeface="Calibri" panose="020F0502020204030204" pitchFamily="34" charset="0"/>
              <a:cs typeface="Calibri" panose="020F0502020204030204" pitchFamily="34" charset="0"/>
              <a:hlinkClick r:id="rId3"/>
            </a:endParaRPr>
          </a:p>
          <a:p>
            <a:pPr lvl="0"/>
            <a:r>
              <a:rPr lang="en-US" sz="3200" u="sng" dirty="0">
                <a:latin typeface="Calibri" panose="020F0502020204030204" pitchFamily="34" charset="0"/>
                <a:cs typeface="Calibri" panose="020F0502020204030204" pitchFamily="34" charset="0"/>
                <a:hlinkClick r:id="rId9"/>
              </a:rPr>
              <a:t>STEM and CTE</a:t>
            </a:r>
            <a:endParaRPr lang="en-US" sz="3200" dirty="0">
              <a:latin typeface="Calibri" panose="020F0502020204030204" pitchFamily="34" charset="0"/>
              <a:cs typeface="Calibri" panose="020F0502020204030204" pitchFamily="34" charset="0"/>
            </a:endParaRPr>
          </a:p>
          <a:p>
            <a:endParaRPr lang="en-US" altLang="en-US" sz="3200" dirty="0">
              <a:latin typeface="Calibri" panose="020F0502020204030204" pitchFamily="34" charset="0"/>
              <a:cs typeface="Calibri" panose="020F0502020204030204" pitchFamily="34" charset="0"/>
              <a:hlinkClick r:id="rId3"/>
            </a:endParaRPr>
          </a:p>
          <a:p>
            <a:pPr marL="0" indent="0">
              <a:buNone/>
            </a:pPr>
            <a:endParaRPr lang="en-US" sz="2800" u="sng" dirty="0">
              <a:hlinkClick r:id="rId3"/>
            </a:endParaRP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pPr/>
              <a:t>21</a:t>
            </a:fld>
            <a:endParaRPr lang="en-US" dirty="0"/>
          </a:p>
        </p:txBody>
      </p:sp>
      <p:pic>
        <p:nvPicPr>
          <p:cNvPr id="5" name="Picture Placeholder 4">
            <a:extLst>
              <a:ext uri="{C183D7F6-B498-43B3-948B-1728B52AA6E4}">
                <adec:decorative xmlns:adec="http://schemas.microsoft.com/office/drawing/2017/decorative" val="1"/>
              </a:ext>
            </a:extLst>
          </p:cNvPr>
          <p:cNvPicPr>
            <a:picLocks noGrp="1" noChangeAspect="1"/>
          </p:cNvPicPr>
          <p:nvPr>
            <p:ph type="pic" sz="quarter" idx="13"/>
          </p:nvPr>
        </p:nvPicPr>
        <p:blipFill>
          <a:blip r:embed="rId10">
            <a:extLst>
              <a:ext uri="{28A0092B-C50C-407E-A947-70E740481C1C}">
                <a14:useLocalDpi xmlns:a14="http://schemas.microsoft.com/office/drawing/2010/main" val="0"/>
              </a:ext>
            </a:extLst>
          </a:blip>
          <a:srcRect t="841" b="841"/>
          <a:stretch>
            <a:fillRect/>
          </a:stretch>
        </p:blipFill>
        <p:spPr>
          <a:xfrm>
            <a:off x="531813" y="2600325"/>
            <a:ext cx="4302125" cy="2320925"/>
          </a:xfrm>
        </p:spPr>
      </p:pic>
    </p:spTree>
    <p:extLst>
      <p:ext uri="{BB962C8B-B14F-4D97-AF65-F5344CB8AC3E}">
        <p14:creationId xmlns:p14="http://schemas.microsoft.com/office/powerpoint/2010/main" val="1173246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Please reach out!</a:t>
            </a:r>
          </a:p>
        </p:txBody>
      </p:sp>
      <p:sp>
        <p:nvSpPr>
          <p:cNvPr id="2" name="Content Placeholder 1"/>
          <p:cNvSpPr>
            <a:spLocks noGrp="1"/>
          </p:cNvSpPr>
          <p:nvPr>
            <p:ph idx="1"/>
          </p:nvPr>
        </p:nvSpPr>
        <p:spPr/>
        <p:txBody>
          <a:bodyPr/>
          <a:lstStyle/>
          <a:p>
            <a:pPr marL="342900" indent="-342900">
              <a:lnSpc>
                <a:spcPct val="110000"/>
              </a:lnSpc>
              <a:buClr>
                <a:schemeClr val="dk1"/>
              </a:buClr>
              <a:buSzPts val="2400"/>
            </a:pPr>
            <a:r>
              <a:rPr lang="nb-NO" dirty="0"/>
              <a:t>Amy Tidwell</a:t>
            </a:r>
            <a:br>
              <a:rPr lang="nb-NO" dirty="0"/>
            </a:br>
            <a:r>
              <a:rPr lang="nb-NO" u="sng" dirty="0">
                <a:solidFill>
                  <a:schemeClr val="hlink"/>
                </a:solidFill>
                <a:hlinkClick r:id="rId3"/>
              </a:rPr>
              <a:t>amy.tidwell@ode.oregon.gov</a:t>
            </a:r>
            <a:endParaRPr lang="nb-NO" u="sng" dirty="0">
              <a:solidFill>
                <a:schemeClr val="hlink"/>
              </a:solidFill>
            </a:endParaRPr>
          </a:p>
          <a:p>
            <a:pPr>
              <a:lnSpc>
                <a:spcPct val="110000"/>
              </a:lnSpc>
              <a:buClr>
                <a:schemeClr val="dk1"/>
              </a:buClr>
              <a:buSzPts val="2400"/>
            </a:pPr>
            <a:r>
              <a:rPr lang="nb-NO" dirty="0"/>
              <a:t>Jen Engberg</a:t>
            </a:r>
            <a:br>
              <a:rPr lang="nb-NO" dirty="0"/>
            </a:br>
            <a:r>
              <a:rPr lang="nb-NO" u="sng" dirty="0">
                <a:solidFill>
                  <a:schemeClr val="hlink"/>
                </a:solidFill>
              </a:rPr>
              <a:t>j</a:t>
            </a:r>
            <a:r>
              <a:rPr lang="nb-NO" u="sng" dirty="0">
                <a:solidFill>
                  <a:schemeClr val="hlink"/>
                </a:solidFill>
                <a:hlinkClick r:id="rId4"/>
              </a:rPr>
              <a:t>ennifer.engberg@ode.oregon.gov</a:t>
            </a:r>
            <a:endParaRPr lang="nb-NO" dirty="0"/>
          </a:p>
          <a:p>
            <a:pPr>
              <a:lnSpc>
                <a:spcPct val="110000"/>
              </a:lnSpc>
              <a:buClr>
                <a:schemeClr val="dk1"/>
              </a:buClr>
              <a:buSzPts val="2400"/>
            </a:pPr>
            <a:r>
              <a:rPr lang="nb-NO" dirty="0"/>
              <a:t>Lisa Plumb</a:t>
            </a:r>
            <a:br>
              <a:rPr lang="nb-NO" dirty="0"/>
            </a:br>
            <a:r>
              <a:rPr lang="nb-NO" u="sng" dirty="0">
                <a:solidFill>
                  <a:schemeClr val="hlink"/>
                </a:solidFill>
              </a:rPr>
              <a:t>l</a:t>
            </a:r>
            <a:r>
              <a:rPr lang="nb-NO" u="sng" dirty="0">
                <a:solidFill>
                  <a:schemeClr val="hlink"/>
                </a:solidFill>
                <a:hlinkClick r:id="rId5"/>
              </a:rPr>
              <a:t>isa.plumb@ode.oregon.gov</a:t>
            </a:r>
            <a:endParaRPr lang="nb-NO" u="sng" dirty="0">
              <a:solidFill>
                <a:schemeClr val="hlink"/>
              </a:solidFill>
            </a:endParaRPr>
          </a:p>
          <a:p>
            <a:pPr>
              <a:lnSpc>
                <a:spcPct val="110000"/>
              </a:lnSpc>
              <a:buClr>
                <a:schemeClr val="dk1"/>
              </a:buClr>
              <a:buSzPts val="2400"/>
            </a:pPr>
            <a:r>
              <a:rPr lang="nb-NO" dirty="0"/>
              <a:t>Sarah Martin</a:t>
            </a:r>
            <a:br>
              <a:rPr lang="nb-NO" dirty="0"/>
            </a:br>
            <a:r>
              <a:rPr lang="nb-NO" u="sng" dirty="0">
                <a:solidFill>
                  <a:schemeClr val="hlink"/>
                </a:solidFill>
              </a:rPr>
              <a:t>s</a:t>
            </a:r>
            <a:r>
              <a:rPr lang="nb-NO" u="sng" dirty="0">
                <a:solidFill>
                  <a:schemeClr val="hlink"/>
                </a:solidFill>
                <a:hlinkClick r:id="rId6"/>
              </a:rPr>
              <a:t>arah.martin@ode.oregon.gov</a:t>
            </a:r>
            <a:endParaRPr lang="nb-NO" dirty="0"/>
          </a:p>
          <a:p>
            <a:pPr marL="0" lvl="0" indent="0">
              <a:lnSpc>
                <a:spcPct val="110000"/>
              </a:lnSpc>
              <a:buClr>
                <a:schemeClr val="dk1"/>
              </a:buClr>
              <a:buSzPts val="2400"/>
              <a:buNone/>
            </a:pPr>
            <a:endParaRPr lang="nb-NO" dirty="0"/>
          </a:p>
          <a:p>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22</a:t>
            </a:fld>
            <a:endParaRPr lang="en-US" dirty="0"/>
          </a:p>
        </p:txBody>
      </p:sp>
      <p:pic>
        <p:nvPicPr>
          <p:cNvPr id="3074" name="Picture 2">
            <a:extLs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1943" y="3618964"/>
            <a:ext cx="6132588" cy="2130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211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Regional Contacts by ESD</a:t>
            </a:r>
          </a:p>
        </p:txBody>
      </p:sp>
      <p:sp>
        <p:nvSpPr>
          <p:cNvPr id="6" name="Content Placeholder 5"/>
          <p:cNvSpPr>
            <a:spLocks noGrp="1"/>
          </p:cNvSpPr>
          <p:nvPr>
            <p:ph idx="1"/>
          </p:nvPr>
        </p:nvSpPr>
        <p:spPr>
          <a:xfrm>
            <a:off x="5183188" y="779646"/>
            <a:ext cx="6172200" cy="5725272"/>
          </a:xfrm>
        </p:spPr>
        <p:txBody>
          <a:bodyPr>
            <a:normAutofit lnSpcReduction="10000"/>
          </a:bodyPr>
          <a:lstStyle/>
          <a:p>
            <a:pPr marL="457200" indent="-381000">
              <a:lnSpc>
                <a:spcPct val="115000"/>
              </a:lnSpc>
              <a:spcBef>
                <a:spcPts val="0"/>
              </a:spcBef>
              <a:buSzPts val="2400"/>
              <a:buFont typeface="Arial" panose="020B0604020202020204" pitchFamily="34" charset="0"/>
              <a:buChar char="●"/>
            </a:pPr>
            <a:r>
              <a:rPr lang="en-US" sz="3000" dirty="0"/>
              <a:t>Amy Tidwell</a:t>
            </a:r>
          </a:p>
          <a:p>
            <a:pPr marL="914400" lvl="1" indent="-381000">
              <a:lnSpc>
                <a:spcPct val="115000"/>
              </a:lnSpc>
              <a:spcBef>
                <a:spcPts val="0"/>
              </a:spcBef>
              <a:buSzPts val="2400"/>
              <a:buFont typeface="Courier New" panose="02070309020205020404" pitchFamily="49" charset="0"/>
              <a:buChar char="o"/>
            </a:pPr>
            <a:r>
              <a:rPr lang="en-US" dirty="0"/>
              <a:t>Grant, Harney, High Desert, </a:t>
            </a:r>
            <a:r>
              <a:rPr lang="en-US" dirty="0" err="1"/>
              <a:t>InterMountain</a:t>
            </a:r>
            <a:r>
              <a:rPr lang="en-US" dirty="0"/>
              <a:t>, Jefferson, North Central and Region 18</a:t>
            </a:r>
            <a:endParaRPr lang="en-US" dirty="0">
              <a:solidFill>
                <a:srgbClr val="FF0000"/>
              </a:solidFill>
            </a:endParaRPr>
          </a:p>
          <a:p>
            <a:pPr marL="457200" lvl="0" indent="-381000">
              <a:lnSpc>
                <a:spcPct val="105000"/>
              </a:lnSpc>
              <a:spcBef>
                <a:spcPts val="1200"/>
              </a:spcBef>
              <a:buSzPts val="2400"/>
              <a:buChar char="●"/>
            </a:pPr>
            <a:r>
              <a:rPr lang="en-US" sz="3000" dirty="0"/>
              <a:t>Jen Engberg</a:t>
            </a:r>
          </a:p>
          <a:p>
            <a:pPr marL="914400" lvl="1" indent="-381000">
              <a:lnSpc>
                <a:spcPct val="105000"/>
              </a:lnSpc>
              <a:spcBef>
                <a:spcPts val="0"/>
              </a:spcBef>
              <a:buSzPts val="2400"/>
              <a:buFont typeface="Arial"/>
              <a:buChar char="○"/>
            </a:pPr>
            <a:r>
              <a:rPr lang="en-US" dirty="0"/>
              <a:t>Clackamas, Columbia Gorge, Multnomah and Northwest Regional </a:t>
            </a:r>
          </a:p>
          <a:p>
            <a:pPr marL="533400" lvl="1" indent="0">
              <a:lnSpc>
                <a:spcPct val="105000"/>
              </a:lnSpc>
              <a:spcBef>
                <a:spcPts val="0"/>
              </a:spcBef>
              <a:buSzPts val="2400"/>
              <a:buNone/>
            </a:pPr>
            <a:endParaRPr lang="en-US" sz="800" dirty="0"/>
          </a:p>
          <a:p>
            <a:pPr marL="457200" lvl="0" indent="-381000">
              <a:lnSpc>
                <a:spcPct val="105000"/>
              </a:lnSpc>
              <a:spcBef>
                <a:spcPts val="0"/>
              </a:spcBef>
              <a:buSzPts val="2400"/>
              <a:buChar char="●"/>
            </a:pPr>
            <a:r>
              <a:rPr lang="en-US" sz="3000" dirty="0"/>
              <a:t>Lisa Plumb</a:t>
            </a:r>
          </a:p>
          <a:p>
            <a:pPr marL="914400" lvl="1" indent="-381000">
              <a:lnSpc>
                <a:spcPct val="105000"/>
              </a:lnSpc>
              <a:spcBef>
                <a:spcPts val="0"/>
              </a:spcBef>
              <a:buSzPts val="2400"/>
              <a:buFont typeface="Arial"/>
              <a:buChar char="○"/>
            </a:pPr>
            <a:r>
              <a:rPr lang="en-US" dirty="0"/>
              <a:t>Lane, Linn Benton Lincoln and Willamette</a:t>
            </a:r>
          </a:p>
          <a:p>
            <a:pPr marL="533400" lvl="1" indent="0">
              <a:lnSpc>
                <a:spcPct val="105000"/>
              </a:lnSpc>
              <a:spcBef>
                <a:spcPts val="0"/>
              </a:spcBef>
              <a:buSzPts val="2400"/>
              <a:buNone/>
            </a:pPr>
            <a:endParaRPr lang="en-US" sz="900" dirty="0"/>
          </a:p>
          <a:p>
            <a:pPr marL="457200" lvl="0" indent="-381000">
              <a:lnSpc>
                <a:spcPct val="105000"/>
              </a:lnSpc>
              <a:spcBef>
                <a:spcPts val="0"/>
              </a:spcBef>
              <a:buSzPts val="2400"/>
              <a:buChar char="●"/>
            </a:pPr>
            <a:r>
              <a:rPr lang="en-US" sz="3000" dirty="0"/>
              <a:t>Sarah Martin</a:t>
            </a:r>
          </a:p>
          <a:p>
            <a:pPr marL="914400" lvl="1" indent="-381000">
              <a:lnSpc>
                <a:spcPct val="105000"/>
              </a:lnSpc>
              <a:spcBef>
                <a:spcPts val="0"/>
              </a:spcBef>
              <a:buSzPts val="2400"/>
              <a:buFont typeface="Arial"/>
              <a:buChar char="○"/>
            </a:pPr>
            <a:r>
              <a:rPr lang="en-US" dirty="0"/>
              <a:t>Douglas, Lake, Malheur, South Coast and Southern Oregon</a:t>
            </a:r>
          </a:p>
          <a:p>
            <a:pPr marL="533400" lvl="1" indent="0">
              <a:lnSpc>
                <a:spcPct val="105000"/>
              </a:lnSpc>
              <a:spcBef>
                <a:spcPts val="0"/>
              </a:spcBef>
              <a:buSzPts val="2400"/>
              <a:buNone/>
            </a:pPr>
            <a:endParaRPr lang="en-US" dirty="0"/>
          </a:p>
          <a:p>
            <a:pPr marL="914400" lvl="1" indent="-381000">
              <a:lnSpc>
                <a:spcPct val="115000"/>
              </a:lnSpc>
              <a:spcBef>
                <a:spcPts val="0"/>
              </a:spcBef>
              <a:buSzPts val="2400"/>
              <a:buFont typeface="Arial" panose="020B0604020202020204" pitchFamily="34" charset="0"/>
              <a:buChar char="●"/>
            </a:pPr>
            <a:endParaRPr lang="en-US" dirty="0">
              <a:solidFill>
                <a:srgbClr val="FF0000"/>
              </a:solidFill>
            </a:endParaRPr>
          </a:p>
          <a:p>
            <a:pPr marL="457200" indent="-381000">
              <a:lnSpc>
                <a:spcPct val="105000"/>
              </a:lnSpc>
              <a:spcBef>
                <a:spcPts val="0"/>
              </a:spcBef>
              <a:buSzPts val="2400"/>
              <a:buFont typeface="Arial"/>
              <a:buChar char="○"/>
            </a:pPr>
            <a:endParaRPr lang="en-US" sz="3000" dirty="0"/>
          </a:p>
          <a:p>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23</a:t>
            </a:fld>
            <a:endParaRPr lang="en-US" dirty="0"/>
          </a:p>
        </p:txBody>
      </p:sp>
      <p:pic>
        <p:nvPicPr>
          <p:cNvPr id="13" name="Picture Placeholder 12">
            <a:extLs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695" b="3695"/>
          <a:stretch>
            <a:fillRect/>
          </a:stretch>
        </p:blipFill>
        <p:spPr/>
      </p:pic>
    </p:spTree>
    <p:extLst>
      <p:ext uri="{BB962C8B-B14F-4D97-AF65-F5344CB8AC3E}">
        <p14:creationId xmlns:p14="http://schemas.microsoft.com/office/powerpoint/2010/main" val="1389087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pPr>
              <a:defRPr/>
            </a:pPr>
            <a:r>
              <a:rPr lang="en-US" altLang="en-US" dirty="0"/>
              <a:t>Purpose of </a:t>
            </a:r>
            <a:br>
              <a:rPr lang="en-US" altLang="en-US" dirty="0"/>
            </a:br>
            <a:r>
              <a:rPr lang="en-US" altLang="en-US" dirty="0"/>
              <a:t>Title IV-A</a:t>
            </a:r>
          </a:p>
        </p:txBody>
      </p:sp>
      <p:sp>
        <p:nvSpPr>
          <p:cNvPr id="18435" name="Content Placeholder 2"/>
          <p:cNvSpPr>
            <a:spLocks noGrp="1"/>
          </p:cNvSpPr>
          <p:nvPr>
            <p:ph idx="1"/>
          </p:nvPr>
        </p:nvSpPr>
        <p:spPr>
          <a:xfrm>
            <a:off x="5183188" y="779646"/>
            <a:ext cx="6172200" cy="5371771"/>
          </a:xfrm>
        </p:spPr>
        <p:txBody>
          <a:bodyPr>
            <a:normAutofit/>
          </a:bodyPr>
          <a:lstStyle/>
          <a:p>
            <a:r>
              <a:rPr lang="en-US" sz="3200" dirty="0">
                <a:latin typeface="Calibri" panose="020F0502020204030204" pitchFamily="34" charset="0"/>
                <a:cs typeface="Calibri" panose="020F0502020204030204" pitchFamily="34" charset="0"/>
              </a:rPr>
              <a:t>The purpose of Title IV-A is to improve student academic achievement through:</a:t>
            </a:r>
          </a:p>
          <a:p>
            <a:pPr lvl="1"/>
            <a:r>
              <a:rPr lang="en-US" sz="2800" dirty="0">
                <a:latin typeface="Calibri" panose="020F0502020204030204" pitchFamily="34" charset="0"/>
                <a:cs typeface="Calibri" panose="020F0502020204030204" pitchFamily="34" charset="0"/>
              </a:rPr>
              <a:t>Access to a well-rounded education;</a:t>
            </a:r>
          </a:p>
          <a:p>
            <a:pPr lvl="1"/>
            <a:endParaRPr lang="en-US" sz="2800" dirty="0">
              <a:latin typeface="Calibri" panose="020F0502020204030204" pitchFamily="34" charset="0"/>
              <a:cs typeface="Calibri" panose="020F0502020204030204" pitchFamily="34" charset="0"/>
            </a:endParaRPr>
          </a:p>
          <a:p>
            <a:pPr lvl="1"/>
            <a:r>
              <a:rPr lang="en-US" sz="2800" dirty="0">
                <a:latin typeface="Calibri" panose="020F0502020204030204" pitchFamily="34" charset="0"/>
                <a:cs typeface="Calibri" panose="020F0502020204030204" pitchFamily="34" charset="0"/>
              </a:rPr>
              <a:t>Improved school conditions regarding the health and safety of students; and </a:t>
            </a:r>
          </a:p>
          <a:p>
            <a:pPr lvl="1"/>
            <a:endParaRPr lang="en-US" sz="2800" dirty="0">
              <a:latin typeface="Calibri" panose="020F0502020204030204" pitchFamily="34" charset="0"/>
              <a:cs typeface="Calibri" panose="020F0502020204030204" pitchFamily="34" charset="0"/>
            </a:endParaRPr>
          </a:p>
          <a:p>
            <a:pPr lvl="1"/>
            <a:r>
              <a:rPr lang="en-US" sz="2800" dirty="0">
                <a:latin typeface="Calibri" panose="020F0502020204030204" pitchFamily="34" charset="0"/>
                <a:cs typeface="Calibri" panose="020F0502020204030204" pitchFamily="34" charset="0"/>
              </a:rPr>
              <a:t>Improved use of technology in order to improve the digital literacy of all students.</a:t>
            </a:r>
          </a:p>
          <a:p>
            <a:endParaRPr lang="en-US" altLang="en-US" dirty="0">
              <a:latin typeface="Calibri" panose="020F0502020204030204" pitchFamily="34" charset="0"/>
              <a:cs typeface="Calibri" panose="020F0502020204030204" pitchFamily="34" charset="0"/>
            </a:endParaRPr>
          </a:p>
        </p:txBody>
      </p:sp>
      <p:pic>
        <p:nvPicPr>
          <p:cNvPr id="5" name="Picture Placeholder 4">
            <a:extLs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40" r="40"/>
          <a:stretch>
            <a:fillRect/>
          </a:stretch>
        </p:blipFill>
        <p:spPr>
          <a:xfrm>
            <a:off x="717550" y="2216150"/>
            <a:ext cx="3932238" cy="3935413"/>
          </a:xfrm>
        </p:spPr>
      </p:pic>
      <p:sp>
        <p:nvSpPr>
          <p:cNvPr id="6" name="Footer Placeholder 2">
            <a:extLs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dirty="0"/>
              <a:t>Oregon Department of Education</a:t>
            </a:r>
          </a:p>
        </p:txBody>
      </p:sp>
      <p:sp>
        <p:nvSpPr>
          <p:cNvPr id="2" name="Slide Number Placeholder 3">
            <a:extLst>
              <a:ext uri="{FF2B5EF4-FFF2-40B4-BE49-F238E27FC236}">
                <a16:creationId xmlns:a16="http://schemas.microsoft.com/office/drawing/2014/main" id="{D09C6652-02CC-4AAD-C793-E46A00FDEED8}"/>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3</a:t>
            </a:fld>
            <a:endParaRPr lang="en-US" dirty="0"/>
          </a:p>
        </p:txBody>
      </p:sp>
    </p:spTree>
    <p:extLst>
      <p:ext uri="{BB962C8B-B14F-4D97-AF65-F5344CB8AC3E}">
        <p14:creationId xmlns:p14="http://schemas.microsoft.com/office/powerpoint/2010/main" val="2549126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p:txBody>
          <a:bodyPr>
            <a:normAutofit/>
          </a:bodyPr>
          <a:lstStyle/>
          <a:p>
            <a:r>
              <a:rPr lang="en-US" altLang="en-US" dirty="0"/>
              <a:t>Supplement Not Supplant</a:t>
            </a:r>
          </a:p>
        </p:txBody>
      </p:sp>
      <p:sp>
        <p:nvSpPr>
          <p:cNvPr id="19460" name="Content Placeholder 4"/>
          <p:cNvSpPr>
            <a:spLocks noGrp="1"/>
          </p:cNvSpPr>
          <p:nvPr>
            <p:ph idx="1"/>
          </p:nvPr>
        </p:nvSpPr>
        <p:spPr>
          <a:xfrm>
            <a:off x="717176" y="1825624"/>
            <a:ext cx="10784542" cy="4478193"/>
          </a:xfrm>
        </p:spPr>
        <p:txBody>
          <a:bodyPr>
            <a:normAutofit lnSpcReduction="10000"/>
          </a:bodyPr>
          <a:lstStyle/>
          <a:p>
            <a:pPr marL="0" indent="0">
              <a:buNone/>
            </a:pPr>
            <a:r>
              <a:rPr lang="en-US" sz="2800" dirty="0">
                <a:latin typeface="Calibri" panose="020F0502020204030204" pitchFamily="34" charset="0"/>
                <a:cs typeface="Calibri" panose="020F0502020204030204" pitchFamily="34" charset="0"/>
              </a:rPr>
              <a:t>Federal funds cannot be used to supplant, or </a:t>
            </a:r>
            <a:r>
              <a:rPr lang="en-US" sz="2800" b="1" dirty="0">
                <a:latin typeface="Calibri" panose="020F0502020204030204" pitchFamily="34" charset="0"/>
                <a:cs typeface="Calibri" panose="020F0502020204030204" pitchFamily="34" charset="0"/>
              </a:rPr>
              <a:t>take the place of</a:t>
            </a:r>
            <a:r>
              <a:rPr lang="en-US" sz="2800" dirty="0">
                <a:latin typeface="Calibri" panose="020F0502020204030204" pitchFamily="34" charset="0"/>
                <a:cs typeface="Calibri" panose="020F0502020204030204" pitchFamily="34" charset="0"/>
              </a:rPr>
              <a:t>, state and local funds that would have been spent </a:t>
            </a:r>
            <a:r>
              <a:rPr lang="en-US" sz="2800" u="sng" dirty="0">
                <a:latin typeface="Calibri" panose="020F0502020204030204" pitchFamily="34" charset="0"/>
                <a:cs typeface="Calibri" panose="020F0502020204030204" pitchFamily="34" charset="0"/>
              </a:rPr>
              <a:t>if Title IV-A funds were not available</a:t>
            </a:r>
            <a:endParaRPr lang="en-US" sz="2800" dirty="0">
              <a:latin typeface="Calibri" panose="020F0502020204030204" pitchFamily="34" charset="0"/>
              <a:cs typeface="Calibri" panose="020F0502020204030204" pitchFamily="34" charset="0"/>
            </a:endParaRPr>
          </a:p>
          <a:p>
            <a:pPr marL="0" indent="0">
              <a:buNone/>
            </a:pPr>
            <a:endParaRPr lang="en-US" sz="2800" b="1" dirty="0">
              <a:latin typeface="Calibri" panose="020F0502020204030204" pitchFamily="34" charset="0"/>
              <a:cs typeface="Calibri" panose="020F0502020204030204" pitchFamily="34" charset="0"/>
            </a:endParaRPr>
          </a:p>
          <a:p>
            <a:pPr lvl="1"/>
            <a:r>
              <a:rPr lang="en-US" b="1" dirty="0">
                <a:latin typeface="Calibri" panose="020F0502020204030204" pitchFamily="34" charset="0"/>
                <a:cs typeface="Calibri" panose="020F0502020204030204" pitchFamily="34" charset="0"/>
              </a:rPr>
              <a:t>Test I:</a:t>
            </a:r>
            <a:r>
              <a:rPr lang="en-US" dirty="0">
                <a:latin typeface="Calibri" panose="020F0502020204030204" pitchFamily="34" charset="0"/>
                <a:cs typeface="Calibri" panose="020F0502020204030204" pitchFamily="34" charset="0"/>
              </a:rPr>
              <a:t> Are the services that the district wants to fund with ESEA funds required under state, local, or another federal law? </a:t>
            </a:r>
            <a:r>
              <a:rPr lang="en-US" b="1" dirty="0">
                <a:latin typeface="Calibri" panose="020F0502020204030204" pitchFamily="34" charset="0"/>
                <a:cs typeface="Calibri" panose="020F0502020204030204" pitchFamily="34" charset="0"/>
              </a:rPr>
              <a:t>If they are, there could be the presumption of supplanting. </a:t>
            </a:r>
          </a:p>
          <a:p>
            <a:pPr lvl="1"/>
            <a:endParaRPr lang="en-US" dirty="0">
              <a:latin typeface="Calibri" panose="020F0502020204030204" pitchFamily="34" charset="0"/>
              <a:cs typeface="Calibri" panose="020F0502020204030204" pitchFamily="34" charset="0"/>
            </a:endParaRPr>
          </a:p>
          <a:p>
            <a:pPr lvl="1"/>
            <a:r>
              <a:rPr lang="en-US" b="1" dirty="0">
                <a:latin typeface="Calibri" panose="020F0502020204030204" pitchFamily="34" charset="0"/>
                <a:cs typeface="Calibri" panose="020F0502020204030204" pitchFamily="34" charset="0"/>
              </a:rPr>
              <a:t>Test II:</a:t>
            </a:r>
            <a:r>
              <a:rPr lang="en-US" dirty="0">
                <a:latin typeface="Calibri" panose="020F0502020204030204" pitchFamily="34" charset="0"/>
                <a:cs typeface="Calibri" panose="020F0502020204030204" pitchFamily="34" charset="0"/>
              </a:rPr>
              <a:t> Were state or local funds used in the last year to pay for these services? </a:t>
            </a:r>
            <a:r>
              <a:rPr lang="en-US" b="1" dirty="0">
                <a:latin typeface="Calibri" panose="020F0502020204030204" pitchFamily="34" charset="0"/>
                <a:cs typeface="Calibri" panose="020F0502020204030204" pitchFamily="34" charset="0"/>
              </a:rPr>
              <a:t>If they were, there could be a presumption of supplanting.</a:t>
            </a:r>
          </a:p>
          <a:p>
            <a:pPr lvl="1"/>
            <a:endParaRPr lang="en-US" b="1" dirty="0">
              <a:latin typeface="Calibri" panose="020F0502020204030204" pitchFamily="34" charset="0"/>
              <a:cs typeface="Calibri" panose="020F0502020204030204" pitchFamily="34" charset="0"/>
            </a:endParaRPr>
          </a:p>
          <a:p>
            <a:pPr marL="0" indent="0" algn="ctr">
              <a:buNone/>
              <a:defRPr/>
            </a:pPr>
            <a:r>
              <a:rPr lang="en-US" sz="2800" i="1" dirty="0">
                <a:hlinkClick r:id="rId3"/>
              </a:rPr>
              <a:t>ESSA Quick Reference Brief: Supplement Not Supplant </a:t>
            </a:r>
            <a:endParaRPr lang="en-US" sz="2800" i="1" dirty="0"/>
          </a:p>
        </p:txBody>
      </p:sp>
      <p:sp>
        <p:nvSpPr>
          <p:cNvPr id="4" name="Footer Placeholder 2">
            <a:extLs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dirty="0"/>
              <a:t>Oregon Department of Education</a:t>
            </a:r>
          </a:p>
        </p:txBody>
      </p:sp>
      <p:sp>
        <p:nvSpPr>
          <p:cNvPr id="2" name="Slide Number Placeholder 3">
            <a:extLst>
              <a:ext uri="{FF2B5EF4-FFF2-40B4-BE49-F238E27FC236}">
                <a16:creationId xmlns:a16="http://schemas.microsoft.com/office/drawing/2014/main" id="{60C9ADE9-A640-C988-842A-FC3D7B977227}"/>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4</a:t>
            </a:fld>
            <a:endParaRPr lang="en-US" dirty="0"/>
          </a:p>
        </p:txBody>
      </p:sp>
    </p:spTree>
    <p:extLst>
      <p:ext uri="{BB962C8B-B14F-4D97-AF65-F5344CB8AC3E}">
        <p14:creationId xmlns:p14="http://schemas.microsoft.com/office/powerpoint/2010/main" val="3297177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2019-20 timeline"/>
          <p:cNvSpPr>
            <a:spLocks noGrp="1"/>
          </p:cNvSpPr>
          <p:nvPr>
            <p:ph type="title"/>
          </p:nvPr>
        </p:nvSpPr>
        <p:spPr>
          <a:xfrm>
            <a:off x="443800" y="1945537"/>
            <a:ext cx="2056899" cy="1809614"/>
          </a:xfrm>
        </p:spPr>
        <p:txBody>
          <a:bodyPr>
            <a:noAutofit/>
          </a:bodyPr>
          <a:lstStyle/>
          <a:p>
            <a:r>
              <a:rPr lang="en-US" sz="3200" dirty="0"/>
              <a:t>2024-25 FEDERAL FUNDS TIMELINE</a:t>
            </a:r>
          </a:p>
        </p:txBody>
      </p:sp>
      <p:sp>
        <p:nvSpPr>
          <p:cNvPr id="24" name="Initial grant period"/>
          <p:cNvSpPr/>
          <p:nvPr/>
        </p:nvSpPr>
        <p:spPr>
          <a:xfrm>
            <a:off x="371643" y="5481695"/>
            <a:ext cx="249821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70C0"/>
                </a:solidFill>
                <a:effectLst/>
                <a:uLnTx/>
                <a:uFillTx/>
                <a:latin typeface="Segoe UI"/>
                <a:ea typeface="+mn-ea"/>
                <a:cs typeface="+mn-cs"/>
              </a:rPr>
              <a:t>*INITIAL GRANT PERIOD: 7/1/24 – 9/30/25 (15 MONTHS</a:t>
            </a:r>
            <a:r>
              <a:rPr kumimoji="0" lang="en-US" sz="1200" b="0" i="0" u="none" strike="noStrike" kern="1200" cap="none" spc="0" normalizeH="0" baseline="0" noProof="0" dirty="0">
                <a:ln>
                  <a:noFill/>
                </a:ln>
                <a:solidFill>
                  <a:srgbClr val="0070C0"/>
                </a:solidFill>
                <a:effectLst/>
                <a:uLnTx/>
                <a:uFillTx/>
                <a:latin typeface="Segoe UI"/>
                <a:ea typeface="+mn-ea"/>
                <a:cs typeface="+mn-cs"/>
              </a:rPr>
              <a:t>)</a:t>
            </a:r>
            <a:endParaRPr kumimoji="0" lang="en-US" sz="1200" b="0" i="0" u="none" strike="noStrike" kern="1200" cap="none" spc="0" normalizeH="0" baseline="0" noProof="0" dirty="0">
              <a:ln>
                <a:noFill/>
              </a:ln>
              <a:solidFill>
                <a:srgbClr val="0C6D82"/>
              </a:solidFill>
              <a:effectLst/>
              <a:uLnTx/>
              <a:uFillTx/>
              <a:latin typeface="Segoe UI"/>
              <a:ea typeface="+mn-ea"/>
              <a:cs typeface="+mn-cs"/>
            </a:endParaRPr>
          </a:p>
        </p:txBody>
      </p:sp>
      <p:sp>
        <p:nvSpPr>
          <p:cNvPr id="2" name="July 2019"/>
          <p:cNvSpPr>
            <a:spLocks noGrp="1"/>
          </p:cNvSpPr>
          <p:nvPr>
            <p:ph type="body" sz="quarter" idx="15"/>
          </p:nvPr>
        </p:nvSpPr>
        <p:spPr>
          <a:xfrm>
            <a:off x="3796287" y="967697"/>
            <a:ext cx="786543" cy="834861"/>
          </a:xfrm>
        </p:spPr>
        <p:txBody>
          <a:bodyPr>
            <a:noAutofit/>
          </a:bodyPr>
          <a:lstStyle/>
          <a:p>
            <a:r>
              <a:rPr lang="en-US" sz="1800" dirty="0"/>
              <a:t>JULY</a:t>
            </a:r>
          </a:p>
          <a:p>
            <a:r>
              <a:rPr lang="en-US" sz="1800" dirty="0"/>
              <a:t>2024</a:t>
            </a:r>
          </a:p>
        </p:txBody>
      </p:sp>
      <p:sp>
        <p:nvSpPr>
          <p:cNvPr id="22" name="Beginning of grant period">
            <a:extLst>
              <a:ext uri="{FF2B5EF4-FFF2-40B4-BE49-F238E27FC236}">
                <a16:creationId xmlns:a16="http://schemas.microsoft.com/office/drawing/2014/main" id="{2B193253-F94A-4164-AE5D-6B3931AE17CC}"/>
              </a:ext>
            </a:extLst>
          </p:cNvPr>
          <p:cNvSpPr>
            <a:spLocks noGrp="1"/>
          </p:cNvSpPr>
          <p:nvPr>
            <p:ph type="body" sz="quarter" idx="36"/>
          </p:nvPr>
        </p:nvSpPr>
        <p:spPr>
          <a:xfrm>
            <a:off x="3497084" y="2003349"/>
            <a:ext cx="1399985" cy="405757"/>
          </a:xfrm>
        </p:spPr>
        <p:txBody>
          <a:bodyPr>
            <a:normAutofit/>
          </a:bodyPr>
          <a:lstStyle/>
          <a:p>
            <a:r>
              <a:rPr lang="en-US" sz="1050" dirty="0"/>
              <a:t>BEGINNING OF 2024-25 GRANT PERIOD</a:t>
            </a:r>
          </a:p>
        </p:txBody>
      </p:sp>
      <p:sp>
        <p:nvSpPr>
          <p:cNvPr id="10" name="Aug 2019">
            <a:extLst>
              <a:ext uri="{FF2B5EF4-FFF2-40B4-BE49-F238E27FC236}">
                <a16:creationId xmlns:a16="http://schemas.microsoft.com/office/drawing/2014/main" id="{B71962F0-0A0F-4FC2-9E69-6265A830C45E}"/>
              </a:ext>
            </a:extLst>
          </p:cNvPr>
          <p:cNvSpPr>
            <a:spLocks noGrp="1"/>
          </p:cNvSpPr>
          <p:nvPr>
            <p:ph type="body" sz="quarter" idx="18"/>
          </p:nvPr>
        </p:nvSpPr>
        <p:spPr>
          <a:xfrm>
            <a:off x="5715000" y="967914"/>
            <a:ext cx="783000" cy="783000"/>
          </a:xfrm>
        </p:spPr>
        <p:txBody>
          <a:bodyPr>
            <a:normAutofit/>
          </a:bodyPr>
          <a:lstStyle/>
          <a:p>
            <a:r>
              <a:rPr lang="en-US" sz="1800" dirty="0"/>
              <a:t>AUG 2024</a:t>
            </a:r>
            <a:endParaRPr lang="en-US" dirty="0"/>
          </a:p>
        </p:txBody>
      </p:sp>
      <p:sp>
        <p:nvSpPr>
          <p:cNvPr id="27" name="BN open">
            <a:extLst>
              <a:ext uri="{FF2B5EF4-FFF2-40B4-BE49-F238E27FC236}">
                <a16:creationId xmlns:a16="http://schemas.microsoft.com/office/drawing/2014/main" id="{84F2613F-DCC0-4A1F-9B48-C279DDE0C201}"/>
              </a:ext>
            </a:extLst>
          </p:cNvPr>
          <p:cNvSpPr>
            <a:spLocks noGrp="1"/>
          </p:cNvSpPr>
          <p:nvPr>
            <p:ph type="body" sz="quarter" idx="38"/>
          </p:nvPr>
        </p:nvSpPr>
        <p:spPr>
          <a:xfrm>
            <a:off x="5257800" y="1961398"/>
            <a:ext cx="1743080" cy="348934"/>
          </a:xfrm>
        </p:spPr>
        <p:txBody>
          <a:bodyPr>
            <a:noAutofit/>
          </a:bodyPr>
          <a:lstStyle/>
          <a:p>
            <a:pPr>
              <a:lnSpc>
                <a:spcPct val="100000"/>
              </a:lnSpc>
              <a:spcBef>
                <a:spcPts val="0"/>
              </a:spcBef>
            </a:pPr>
            <a:r>
              <a:rPr lang="en-US" sz="1050" dirty="0"/>
              <a:t>2024-25 BUDGET NARRATIVE APPLICATION OPENS</a:t>
            </a:r>
          </a:p>
        </p:txBody>
      </p:sp>
      <p:sp>
        <p:nvSpPr>
          <p:cNvPr id="13" name="Dec 2019">
            <a:extLst>
              <a:ext uri="{FF2B5EF4-FFF2-40B4-BE49-F238E27FC236}">
                <a16:creationId xmlns:a16="http://schemas.microsoft.com/office/drawing/2014/main" id="{04306A44-50E7-4C10-ABF1-71CE55A094F5}"/>
              </a:ext>
            </a:extLst>
          </p:cNvPr>
          <p:cNvSpPr>
            <a:spLocks noGrp="1"/>
          </p:cNvSpPr>
          <p:nvPr>
            <p:ph type="body" sz="quarter" idx="20"/>
          </p:nvPr>
        </p:nvSpPr>
        <p:spPr>
          <a:xfrm>
            <a:off x="8249069" y="967914"/>
            <a:ext cx="783000" cy="783000"/>
          </a:xfrm>
        </p:spPr>
        <p:txBody>
          <a:bodyPr>
            <a:normAutofit/>
          </a:bodyPr>
          <a:lstStyle/>
          <a:p>
            <a:r>
              <a:rPr lang="en-US" sz="1800" dirty="0"/>
              <a:t>NOV 2024</a:t>
            </a:r>
          </a:p>
        </p:txBody>
      </p:sp>
      <p:sp>
        <p:nvSpPr>
          <p:cNvPr id="37" name="BN due">
            <a:extLst>
              <a:ext uri="{FF2B5EF4-FFF2-40B4-BE49-F238E27FC236}">
                <a16:creationId xmlns:a16="http://schemas.microsoft.com/office/drawing/2014/main" id="{DF4A9D67-1B01-4CF8-AC0D-C7E518691F63}"/>
              </a:ext>
            </a:extLst>
          </p:cNvPr>
          <p:cNvSpPr>
            <a:spLocks noGrp="1"/>
          </p:cNvSpPr>
          <p:nvPr>
            <p:ph type="body" sz="quarter" idx="48"/>
          </p:nvPr>
        </p:nvSpPr>
        <p:spPr>
          <a:xfrm>
            <a:off x="7828730" y="1945537"/>
            <a:ext cx="1623678" cy="336837"/>
          </a:xfrm>
        </p:spPr>
        <p:txBody>
          <a:bodyPr>
            <a:noAutofit/>
          </a:bodyPr>
          <a:lstStyle/>
          <a:p>
            <a:pPr>
              <a:lnSpc>
                <a:spcPct val="100000"/>
              </a:lnSpc>
              <a:spcBef>
                <a:spcPts val="0"/>
              </a:spcBef>
            </a:pPr>
            <a:r>
              <a:rPr lang="en-US" sz="1050" dirty="0">
                <a:solidFill>
                  <a:schemeClr val="bg2"/>
                </a:solidFill>
              </a:rPr>
              <a:t>2024-25 BUDGET NARRATIVES DUE</a:t>
            </a:r>
          </a:p>
        </p:txBody>
      </p:sp>
      <p:sp>
        <p:nvSpPr>
          <p:cNvPr id="14" name="Sept 2020">
            <a:extLst>
              <a:ext uri="{FF2B5EF4-FFF2-40B4-BE49-F238E27FC236}">
                <a16:creationId xmlns:a16="http://schemas.microsoft.com/office/drawing/2014/main" id="{18BD9AA2-DFE1-412D-BB95-7989BA1E6039}"/>
              </a:ext>
            </a:extLst>
          </p:cNvPr>
          <p:cNvSpPr>
            <a:spLocks noGrp="1"/>
          </p:cNvSpPr>
          <p:nvPr>
            <p:ph type="body" sz="quarter" idx="21"/>
          </p:nvPr>
        </p:nvSpPr>
        <p:spPr>
          <a:xfrm>
            <a:off x="8255667" y="3030893"/>
            <a:ext cx="783000" cy="783000"/>
          </a:xfrm>
        </p:spPr>
        <p:txBody>
          <a:bodyPr>
            <a:normAutofit/>
          </a:bodyPr>
          <a:lstStyle/>
          <a:p>
            <a:r>
              <a:rPr lang="en-US" sz="1800" dirty="0"/>
              <a:t>SEPT 2025 </a:t>
            </a:r>
            <a:endParaRPr lang="en-US" dirty="0"/>
          </a:p>
        </p:txBody>
      </p:sp>
      <p:sp>
        <p:nvSpPr>
          <p:cNvPr id="35" name="final obligation-igp">
            <a:extLst>
              <a:ext uri="{FF2B5EF4-FFF2-40B4-BE49-F238E27FC236}">
                <a16:creationId xmlns:a16="http://schemas.microsoft.com/office/drawing/2014/main" id="{25D376EC-609C-46F1-A4A6-22B3BCBA9777}"/>
              </a:ext>
            </a:extLst>
          </p:cNvPr>
          <p:cNvSpPr>
            <a:spLocks noGrp="1"/>
          </p:cNvSpPr>
          <p:nvPr>
            <p:ph type="body" sz="quarter" idx="46"/>
          </p:nvPr>
        </p:nvSpPr>
        <p:spPr>
          <a:xfrm>
            <a:off x="7633808" y="3908541"/>
            <a:ext cx="2063994" cy="486493"/>
          </a:xfrm>
        </p:spPr>
        <p:txBody>
          <a:bodyPr>
            <a:normAutofit/>
          </a:bodyPr>
          <a:lstStyle/>
          <a:p>
            <a:pPr>
              <a:lnSpc>
                <a:spcPct val="100000"/>
              </a:lnSpc>
              <a:spcBef>
                <a:spcPts val="0"/>
              </a:spcBef>
            </a:pPr>
            <a:r>
              <a:rPr lang="en-US" sz="1050" dirty="0"/>
              <a:t>FINAL DATE FOR OBLIGATION OF 2024-25 FUNDS FOR *INTIAL GRANT PERIOD</a:t>
            </a:r>
          </a:p>
        </p:txBody>
      </p:sp>
      <p:sp>
        <p:nvSpPr>
          <p:cNvPr id="15" name="Nov 2020">
            <a:extLst>
              <a:ext uri="{FF2B5EF4-FFF2-40B4-BE49-F238E27FC236}">
                <a16:creationId xmlns:a16="http://schemas.microsoft.com/office/drawing/2014/main" id="{CDDFF132-912B-4B2B-B3E5-D1AB199B58C1}"/>
              </a:ext>
            </a:extLst>
          </p:cNvPr>
          <p:cNvSpPr>
            <a:spLocks noGrp="1"/>
          </p:cNvSpPr>
          <p:nvPr>
            <p:ph type="body" sz="quarter" idx="22"/>
          </p:nvPr>
        </p:nvSpPr>
        <p:spPr>
          <a:xfrm>
            <a:off x="5280146" y="3029417"/>
            <a:ext cx="783000" cy="784477"/>
          </a:xfrm>
        </p:spPr>
        <p:txBody>
          <a:bodyPr>
            <a:normAutofit/>
          </a:bodyPr>
          <a:lstStyle/>
          <a:p>
            <a:r>
              <a:rPr lang="en-US" sz="1800" dirty="0"/>
              <a:t>NOV 2025 </a:t>
            </a:r>
            <a:endParaRPr lang="en-US" sz="2100" dirty="0"/>
          </a:p>
        </p:txBody>
      </p:sp>
      <p:sp>
        <p:nvSpPr>
          <p:cNvPr id="33" name="final claim-igp">
            <a:extLst>
              <a:ext uri="{FF2B5EF4-FFF2-40B4-BE49-F238E27FC236}">
                <a16:creationId xmlns:a16="http://schemas.microsoft.com/office/drawing/2014/main" id="{97AEBAB8-BDEB-4E4A-B443-829D3C340CA6}"/>
              </a:ext>
            </a:extLst>
          </p:cNvPr>
          <p:cNvSpPr>
            <a:spLocks noGrp="1"/>
          </p:cNvSpPr>
          <p:nvPr>
            <p:ph type="body" sz="quarter" idx="44"/>
          </p:nvPr>
        </p:nvSpPr>
        <p:spPr>
          <a:xfrm>
            <a:off x="4561602" y="3908541"/>
            <a:ext cx="2192500" cy="363501"/>
          </a:xfrm>
        </p:spPr>
        <p:txBody>
          <a:bodyPr>
            <a:normAutofit/>
          </a:bodyPr>
          <a:lstStyle/>
          <a:p>
            <a:pPr>
              <a:lnSpc>
                <a:spcPct val="100000"/>
              </a:lnSpc>
              <a:spcBef>
                <a:spcPts val="0"/>
              </a:spcBef>
            </a:pPr>
            <a:r>
              <a:rPr lang="en-US" sz="1050" dirty="0"/>
              <a:t>FINAL DATE FOR ALL 2024-25 CLAIMS FOR *INITIAL GRANT PERIOD</a:t>
            </a:r>
          </a:p>
        </p:txBody>
      </p:sp>
      <p:sp>
        <p:nvSpPr>
          <p:cNvPr id="23" name="Nov 2020">
            <a:extLst>
              <a:ext uri="{FF2B5EF4-FFF2-40B4-BE49-F238E27FC236}">
                <a16:creationId xmlns:a16="http://schemas.microsoft.com/office/drawing/2014/main" id="{CDDFF132-912B-4B2B-B3E5-D1AB199B58C1}"/>
              </a:ext>
            </a:extLst>
          </p:cNvPr>
          <p:cNvSpPr>
            <a:spLocks noGrp="1"/>
          </p:cNvSpPr>
          <p:nvPr>
            <p:ph type="body" sz="quarter" idx="22"/>
          </p:nvPr>
        </p:nvSpPr>
        <p:spPr>
          <a:xfrm>
            <a:off x="3047464" y="4071790"/>
            <a:ext cx="783000" cy="784477"/>
          </a:xfrm>
        </p:spPr>
        <p:txBody>
          <a:bodyPr>
            <a:normAutofit/>
          </a:bodyPr>
          <a:lstStyle/>
          <a:p>
            <a:r>
              <a:rPr lang="en-US" sz="1800" dirty="0"/>
              <a:t>NOV 2025 </a:t>
            </a:r>
            <a:endParaRPr lang="en-US" sz="2100" dirty="0"/>
          </a:p>
        </p:txBody>
      </p:sp>
      <p:sp>
        <p:nvSpPr>
          <p:cNvPr id="21" name="carryover">
            <a:extLst>
              <a:ext uri="{FF2B5EF4-FFF2-40B4-BE49-F238E27FC236}">
                <a16:creationId xmlns:a16="http://schemas.microsoft.com/office/drawing/2014/main" id="{97AEBAB8-BDEB-4E4A-B443-829D3C340CA6}"/>
              </a:ext>
            </a:extLst>
          </p:cNvPr>
          <p:cNvSpPr>
            <a:spLocks noGrp="1"/>
          </p:cNvSpPr>
          <p:nvPr>
            <p:ph type="body" sz="quarter" idx="44"/>
          </p:nvPr>
        </p:nvSpPr>
        <p:spPr>
          <a:xfrm>
            <a:off x="3848830" y="4464031"/>
            <a:ext cx="2192500" cy="345575"/>
          </a:xfrm>
        </p:spPr>
        <p:txBody>
          <a:bodyPr>
            <a:normAutofit/>
          </a:bodyPr>
          <a:lstStyle/>
          <a:p>
            <a:pPr>
              <a:lnSpc>
                <a:spcPct val="100000"/>
              </a:lnSpc>
              <a:spcBef>
                <a:spcPts val="0"/>
              </a:spcBef>
            </a:pPr>
            <a:r>
              <a:rPr lang="en-US" sz="1050" dirty="0"/>
              <a:t>UNCLAIMED FUNDS BECOME “CARRYOVER”</a:t>
            </a:r>
          </a:p>
        </p:txBody>
      </p:sp>
      <p:sp>
        <p:nvSpPr>
          <p:cNvPr id="12" name="Nov 2020">
            <a:extLst>
              <a:ext uri="{FF2B5EF4-FFF2-40B4-BE49-F238E27FC236}">
                <a16:creationId xmlns:a16="http://schemas.microsoft.com/office/drawing/2014/main" id="{0950DBC3-6438-47ED-BA7E-BBD7E08290D1}"/>
              </a:ext>
            </a:extLst>
          </p:cNvPr>
          <p:cNvSpPr>
            <a:spLocks noGrp="1"/>
          </p:cNvSpPr>
          <p:nvPr>
            <p:ph type="body" sz="quarter" idx="19"/>
          </p:nvPr>
        </p:nvSpPr>
        <p:spPr>
          <a:xfrm>
            <a:off x="4303983" y="4997626"/>
            <a:ext cx="783000" cy="783000"/>
          </a:xfrm>
        </p:spPr>
        <p:txBody>
          <a:bodyPr/>
          <a:lstStyle/>
          <a:p>
            <a:r>
              <a:rPr lang="en-US" sz="1800" dirty="0"/>
              <a:t>NOV 2025</a:t>
            </a:r>
            <a:endParaRPr lang="en-US" dirty="0"/>
          </a:p>
        </p:txBody>
      </p:sp>
      <p:sp>
        <p:nvSpPr>
          <p:cNvPr id="65" name="carryover app open">
            <a:extLst>
              <a:ext uri="{FF2B5EF4-FFF2-40B4-BE49-F238E27FC236}">
                <a16:creationId xmlns:a16="http://schemas.microsoft.com/office/drawing/2014/main" id="{71435C51-CB8E-41E5-8C00-34ADCC273A32}"/>
              </a:ext>
            </a:extLst>
          </p:cNvPr>
          <p:cNvSpPr>
            <a:spLocks noGrp="1"/>
          </p:cNvSpPr>
          <p:nvPr>
            <p:ph type="body" sz="quarter" idx="40"/>
          </p:nvPr>
        </p:nvSpPr>
        <p:spPr>
          <a:xfrm>
            <a:off x="3789253" y="5941792"/>
            <a:ext cx="1840170" cy="307027"/>
          </a:xfrm>
        </p:spPr>
        <p:txBody>
          <a:bodyPr>
            <a:normAutofit/>
          </a:bodyPr>
          <a:lstStyle/>
          <a:p>
            <a:r>
              <a:rPr lang="en-US" sz="1050" dirty="0"/>
              <a:t>CARRYOVER APPLICATIONS FOR 2024-25 FUNDS OPEN</a:t>
            </a:r>
          </a:p>
        </p:txBody>
      </p:sp>
      <p:sp>
        <p:nvSpPr>
          <p:cNvPr id="18" name="Sept 2021">
            <a:extLst>
              <a:ext uri="{FF2B5EF4-FFF2-40B4-BE49-F238E27FC236}">
                <a16:creationId xmlns:a16="http://schemas.microsoft.com/office/drawing/2014/main" id="{7073D15E-3E59-4781-BA50-8D741A373A3B}"/>
              </a:ext>
            </a:extLst>
          </p:cNvPr>
          <p:cNvSpPr>
            <a:spLocks noGrp="1"/>
          </p:cNvSpPr>
          <p:nvPr>
            <p:ph type="body" sz="quarter" idx="26"/>
          </p:nvPr>
        </p:nvSpPr>
        <p:spPr>
          <a:xfrm>
            <a:off x="6362602" y="5058550"/>
            <a:ext cx="783000" cy="783000"/>
          </a:xfrm>
        </p:spPr>
        <p:txBody>
          <a:bodyPr>
            <a:normAutofit/>
          </a:bodyPr>
          <a:lstStyle/>
          <a:p>
            <a:r>
              <a:rPr lang="en-US" sz="1800" dirty="0"/>
              <a:t>SEPT 2026</a:t>
            </a:r>
            <a:endParaRPr lang="en-US" dirty="0"/>
          </a:p>
        </p:txBody>
      </p:sp>
      <p:sp>
        <p:nvSpPr>
          <p:cNvPr id="41" name="final obligation 19-20">
            <a:extLst>
              <a:ext uri="{FF2B5EF4-FFF2-40B4-BE49-F238E27FC236}">
                <a16:creationId xmlns:a16="http://schemas.microsoft.com/office/drawing/2014/main" id="{D183E534-6B6A-4814-BF59-57A6E38C5B02}"/>
              </a:ext>
            </a:extLst>
          </p:cNvPr>
          <p:cNvSpPr>
            <a:spLocks noGrp="1"/>
          </p:cNvSpPr>
          <p:nvPr>
            <p:ph type="body" sz="quarter" idx="52"/>
          </p:nvPr>
        </p:nvSpPr>
        <p:spPr>
          <a:xfrm>
            <a:off x="6041331" y="5941792"/>
            <a:ext cx="1400669" cy="454625"/>
          </a:xfrm>
        </p:spPr>
        <p:txBody>
          <a:bodyPr>
            <a:normAutofit/>
          </a:bodyPr>
          <a:lstStyle/>
          <a:p>
            <a:r>
              <a:rPr lang="en-US" sz="1050" dirty="0"/>
              <a:t>FINAL DATE FOR OBLIGATION OF 2024-25 FUNDS</a:t>
            </a:r>
          </a:p>
        </p:txBody>
      </p:sp>
      <p:sp>
        <p:nvSpPr>
          <p:cNvPr id="17" name="Nov 2021">
            <a:extLst>
              <a:ext uri="{FF2B5EF4-FFF2-40B4-BE49-F238E27FC236}">
                <a16:creationId xmlns:a16="http://schemas.microsoft.com/office/drawing/2014/main" id="{FACEF7EF-E8CB-4008-A749-3586789460E1}"/>
              </a:ext>
            </a:extLst>
          </p:cNvPr>
          <p:cNvSpPr>
            <a:spLocks noGrp="1"/>
          </p:cNvSpPr>
          <p:nvPr>
            <p:ph type="body" sz="quarter" idx="25"/>
          </p:nvPr>
        </p:nvSpPr>
        <p:spPr>
          <a:xfrm>
            <a:off x="8453803" y="5048560"/>
            <a:ext cx="783000" cy="783000"/>
          </a:xfrm>
        </p:spPr>
        <p:txBody>
          <a:bodyPr>
            <a:normAutofit/>
          </a:bodyPr>
          <a:lstStyle/>
          <a:p>
            <a:r>
              <a:rPr lang="en-US" sz="1800" dirty="0"/>
              <a:t>NOV 2026</a:t>
            </a:r>
          </a:p>
        </p:txBody>
      </p:sp>
      <p:sp>
        <p:nvSpPr>
          <p:cNvPr id="70" name="final claim 19-20"/>
          <p:cNvSpPr>
            <a:spLocks noGrp="1"/>
          </p:cNvSpPr>
          <p:nvPr>
            <p:ph type="body" sz="quarter" idx="50"/>
          </p:nvPr>
        </p:nvSpPr>
        <p:spPr>
          <a:xfrm>
            <a:off x="8212281" y="5956156"/>
            <a:ext cx="1266047" cy="289050"/>
          </a:xfrm>
        </p:spPr>
        <p:txBody>
          <a:bodyPr>
            <a:noAutofit/>
          </a:bodyPr>
          <a:lstStyle/>
          <a:p>
            <a:r>
              <a:rPr lang="en-US" sz="1050" dirty="0"/>
              <a:t>FINAL DATE FOR ALL 2024-25 GRANT CLAIMS</a:t>
            </a:r>
          </a:p>
        </p:txBody>
      </p:sp>
      <p:sp>
        <p:nvSpPr>
          <p:cNvPr id="4" name="Footer Placeholder 2">
            <a:extLst>
              <a:ext uri="{FF2B5EF4-FFF2-40B4-BE49-F238E27FC236}">
                <a16:creationId xmlns:a16="http://schemas.microsoft.com/office/drawing/2014/main" id="{C71BE7C9-A741-6232-4499-53CC6F5392CB}"/>
              </a:ext>
              <a:ext uri="{C183D7F6-B498-43B3-948B-1728B52AA6E4}">
                <adec:decorative xmlns:adec="http://schemas.microsoft.com/office/drawing/2017/decorative" val="1"/>
              </a:ext>
            </a:extLst>
          </p:cNvPr>
          <p:cNvSpPr txBox="1">
            <a:spLocks/>
          </p:cNvSpPr>
          <p:nvPr/>
        </p:nvSpPr>
        <p:spPr>
          <a:xfrm>
            <a:off x="717176" y="6139793"/>
            <a:ext cx="286422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prstClr val="black">
                    <a:lumMod val="65000"/>
                    <a:lumOff val="35000"/>
                  </a:prstClr>
                </a:solidFill>
                <a:latin typeface="Calibri" panose="020F0502020204030204"/>
              </a:rPr>
              <a:t>Oregon Department of Education</a:t>
            </a:r>
            <a:endParaRPr lang="en-US" dirty="0">
              <a:solidFill>
                <a:prstClr val="black">
                  <a:lumMod val="65000"/>
                  <a:lumOff val="35000"/>
                </a:prstClr>
              </a:solidFill>
              <a:latin typeface="Calibri" panose="020F0502020204030204"/>
            </a:endParaRPr>
          </a:p>
        </p:txBody>
      </p:sp>
      <p:sp>
        <p:nvSpPr>
          <p:cNvPr id="5" name="Slide Number Placeholder 3">
            <a:extLst>
              <a:ext uri="{FF2B5EF4-FFF2-40B4-BE49-F238E27FC236}">
                <a16:creationId xmlns:a16="http://schemas.microsoft.com/office/drawing/2014/main" id="{AEDD5807-9447-B4BE-1C6B-1EA8A2F695E9}"/>
              </a:ext>
            </a:extLst>
          </p:cNvPr>
          <p:cNvSpPr txBox="1">
            <a:spLocks/>
          </p:cNvSpPr>
          <p:nvPr/>
        </p:nvSpPr>
        <p:spPr>
          <a:xfrm>
            <a:off x="8610600" y="6139793"/>
            <a:ext cx="289111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7F5B69-6281-4C1F-8C38-6DA0F56DA430}" type="slidenum">
              <a:rPr lang="en-US" smtClean="0">
                <a:solidFill>
                  <a:prstClr val="black">
                    <a:lumMod val="65000"/>
                    <a:lumOff val="35000"/>
                  </a:prstClr>
                </a:solidFill>
                <a:latin typeface="Calibri" panose="020F0502020204030204"/>
              </a:rPr>
              <a:pPr/>
              <a:t>5</a:t>
            </a:fld>
            <a:endParaRPr lang="en-US" dirty="0">
              <a:solidFill>
                <a:prstClr val="black">
                  <a:lumMod val="65000"/>
                  <a:lumOff val="35000"/>
                </a:prstClr>
              </a:solidFill>
              <a:latin typeface="Calibri" panose="020F0502020204030204"/>
            </a:endParaRPr>
          </a:p>
        </p:txBody>
      </p:sp>
    </p:spTree>
    <p:extLst>
      <p:ext uri="{BB962C8B-B14F-4D97-AF65-F5344CB8AC3E}">
        <p14:creationId xmlns:p14="http://schemas.microsoft.com/office/powerpoint/2010/main" val="3922863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Application Requirements</a:t>
            </a:r>
            <a:br>
              <a:rPr lang="en-US" dirty="0"/>
            </a:br>
            <a:r>
              <a:rPr lang="en-US" sz="4400" dirty="0"/>
              <a:t>Title IV-A CIP Budget Narrative</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6</a:t>
            </a:fld>
            <a:endParaRPr lang="en-US" dirty="0"/>
          </a:p>
        </p:txBody>
      </p:sp>
    </p:spTree>
    <p:extLst>
      <p:ext uri="{BB962C8B-B14F-4D97-AF65-F5344CB8AC3E}">
        <p14:creationId xmlns:p14="http://schemas.microsoft.com/office/powerpoint/2010/main" val="1355392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EAC9CF-6C30-EFB6-A352-3CCE30CA6BAA}"/>
              </a:ext>
            </a:extLst>
          </p:cNvPr>
          <p:cNvSpPr>
            <a:spLocks noGrp="1"/>
          </p:cNvSpPr>
          <p:nvPr>
            <p:ph type="title"/>
          </p:nvPr>
        </p:nvSpPr>
        <p:spPr/>
        <p:txBody>
          <a:bodyPr/>
          <a:lstStyle/>
          <a:p>
            <a:r>
              <a:rPr lang="en-US" dirty="0"/>
              <a:t>Accessing the CIP Budget Narrative</a:t>
            </a:r>
          </a:p>
        </p:txBody>
      </p:sp>
      <p:sp>
        <p:nvSpPr>
          <p:cNvPr id="6" name="Content Placeholder 5">
            <a:extLst>
              <a:ext uri="{FF2B5EF4-FFF2-40B4-BE49-F238E27FC236}">
                <a16:creationId xmlns:a16="http://schemas.microsoft.com/office/drawing/2014/main" id="{BF68419D-8210-1839-4F26-4CF32EFAB4F3}"/>
              </a:ext>
            </a:extLst>
          </p:cNvPr>
          <p:cNvSpPr>
            <a:spLocks noGrp="1"/>
          </p:cNvSpPr>
          <p:nvPr>
            <p:ph idx="1"/>
          </p:nvPr>
        </p:nvSpPr>
        <p:spPr>
          <a:xfrm>
            <a:off x="717176" y="1825625"/>
            <a:ext cx="10556070" cy="4109010"/>
          </a:xfrm>
        </p:spPr>
        <p:txBody>
          <a:bodyPr>
            <a:normAutofit/>
          </a:bodyPr>
          <a:lstStyle/>
          <a:p>
            <a:r>
              <a:rPr lang="en-US" sz="3200" dirty="0"/>
              <a:t>Login to the </a:t>
            </a:r>
            <a:r>
              <a:rPr lang="en-US" sz="3200" dirty="0">
                <a:hlinkClick r:id="rId3"/>
              </a:rPr>
              <a:t>District Secure website</a:t>
            </a:r>
            <a:endParaRPr lang="en-US" sz="3200" dirty="0"/>
          </a:p>
          <a:p>
            <a:pPr marL="0" indent="0">
              <a:buNone/>
            </a:pPr>
            <a:endParaRPr lang="en-US" sz="3200" dirty="0"/>
          </a:p>
          <a:p>
            <a:r>
              <a:rPr lang="en-US" sz="3200" dirty="0"/>
              <a:t>Choose CIP Budget Narrative from the “Applications” list</a:t>
            </a:r>
          </a:p>
          <a:p>
            <a:endParaRPr lang="en-US" sz="3200" dirty="0"/>
          </a:p>
          <a:p>
            <a:r>
              <a:rPr lang="en-US" sz="3200" dirty="0"/>
              <a:t>If you do not have access to the CIP Budget Narratives, reach out to your district </a:t>
            </a:r>
            <a:r>
              <a:rPr lang="en-US" sz="3200" dirty="0">
                <a:hlinkClick r:id="rId4"/>
              </a:rPr>
              <a:t>Security Administrator</a:t>
            </a:r>
            <a:endParaRPr lang="en-US" sz="3200" dirty="0"/>
          </a:p>
        </p:txBody>
      </p:sp>
      <p:sp>
        <p:nvSpPr>
          <p:cNvPr id="3" name="Footer Placeholder 2">
            <a:extLst>
              <a:ext uri="{FF2B5EF4-FFF2-40B4-BE49-F238E27FC236}">
                <a16:creationId xmlns:a16="http://schemas.microsoft.com/office/drawing/2014/main" id="{A49F39B4-3466-6520-EEEC-6D8471E6916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E1884779-5E0C-70AF-253A-665196E36D51}"/>
              </a:ext>
            </a:extLst>
          </p:cNvPr>
          <p:cNvSpPr>
            <a:spLocks noGrp="1"/>
          </p:cNvSpPr>
          <p:nvPr>
            <p:ph type="sldNum" sz="quarter" idx="12"/>
          </p:nvPr>
        </p:nvSpPr>
        <p:spPr/>
        <p:txBody>
          <a:bodyPr/>
          <a:lstStyle/>
          <a:p>
            <a:fld id="{357F5B69-6281-4C1F-8C38-6DA0F56DA430}" type="slidenum">
              <a:rPr lang="en-US" smtClean="0"/>
              <a:t>7</a:t>
            </a:fld>
            <a:endParaRPr lang="en-US" dirty="0"/>
          </a:p>
        </p:txBody>
      </p:sp>
    </p:spTree>
    <p:extLst>
      <p:ext uri="{BB962C8B-B14F-4D97-AF65-F5344CB8AC3E}">
        <p14:creationId xmlns:p14="http://schemas.microsoft.com/office/powerpoint/2010/main" val="2241138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Title 1"/>
          <p:cNvSpPr>
            <a:spLocks noGrp="1"/>
          </p:cNvSpPr>
          <p:nvPr>
            <p:ph type="title"/>
          </p:nvPr>
        </p:nvSpPr>
        <p:spPr/>
        <p:txBody>
          <a:bodyPr>
            <a:noAutofit/>
          </a:bodyPr>
          <a:lstStyle/>
          <a:p>
            <a:pPr>
              <a:defRPr/>
            </a:pPr>
            <a:r>
              <a:rPr lang="en-US" dirty="0"/>
              <a:t>Title IV-A Application Components</a:t>
            </a:r>
          </a:p>
        </p:txBody>
      </p:sp>
      <p:sp>
        <p:nvSpPr>
          <p:cNvPr id="2" name="Content Placeholder 1"/>
          <p:cNvSpPr>
            <a:spLocks noGrp="1"/>
          </p:cNvSpPr>
          <p:nvPr>
            <p:ph idx="1"/>
          </p:nvPr>
        </p:nvSpPr>
        <p:spPr>
          <a:xfrm>
            <a:off x="717176" y="1825625"/>
            <a:ext cx="7583862" cy="4109010"/>
          </a:xfrm>
        </p:spPr>
        <p:txBody>
          <a:bodyPr>
            <a:normAutofit lnSpcReduction="10000"/>
          </a:bodyPr>
          <a:lstStyle/>
          <a:p>
            <a:pPr marL="457200" indent="-457200">
              <a:spcBef>
                <a:spcPct val="50000"/>
              </a:spcBef>
              <a:defRPr/>
            </a:pPr>
            <a:r>
              <a:rPr lang="en-US" altLang="en-US" sz="3200" dirty="0">
                <a:latin typeface="Calibri" panose="020F0502020204030204" pitchFamily="34" charset="0"/>
                <a:cs typeface="Calibri" panose="020F0502020204030204" pitchFamily="34" charset="0"/>
              </a:rPr>
              <a:t>Needs Assessment</a:t>
            </a:r>
          </a:p>
          <a:p>
            <a:pPr marL="1200150" lvl="1" indent="-457200">
              <a:spcBef>
                <a:spcPct val="50000"/>
              </a:spcBef>
              <a:defRPr/>
            </a:pPr>
            <a:r>
              <a:rPr lang="en-US" altLang="en-US" sz="2800" dirty="0"/>
              <a:t>What does the data tell us?</a:t>
            </a:r>
          </a:p>
          <a:p>
            <a:pPr marL="1200150" lvl="1" indent="-457200">
              <a:spcBef>
                <a:spcPct val="50000"/>
              </a:spcBef>
              <a:defRPr/>
            </a:pPr>
            <a:r>
              <a:rPr lang="en-US" altLang="en-US" sz="2800" dirty="0"/>
              <a:t>What are our outcomes and objectives?</a:t>
            </a:r>
          </a:p>
          <a:p>
            <a:pPr marL="457200" indent="-457200">
              <a:spcBef>
                <a:spcPct val="50000"/>
              </a:spcBef>
              <a:defRPr/>
            </a:pPr>
            <a:r>
              <a:rPr lang="en-US" altLang="en-US" sz="3200" dirty="0"/>
              <a:t>Budget Narrative </a:t>
            </a:r>
          </a:p>
          <a:p>
            <a:pPr marL="1200150" lvl="1" indent="-457200">
              <a:spcBef>
                <a:spcPct val="50000"/>
              </a:spcBef>
              <a:defRPr/>
            </a:pPr>
            <a:r>
              <a:rPr lang="en-US" altLang="en-US" sz="2800" dirty="0"/>
              <a:t>What will we do to meet our needs?</a:t>
            </a:r>
          </a:p>
          <a:p>
            <a:pPr marL="457200" indent="-457200">
              <a:spcBef>
                <a:spcPct val="50000"/>
              </a:spcBef>
              <a:defRPr/>
            </a:pPr>
            <a:r>
              <a:rPr lang="en-US" altLang="en-US" sz="3200" dirty="0"/>
              <a:t>Equitable Services Worksheet</a:t>
            </a:r>
          </a:p>
          <a:p>
            <a:pPr marL="1200150" lvl="1" indent="-457200">
              <a:spcBef>
                <a:spcPct val="50000"/>
              </a:spcBef>
              <a:defRPr/>
            </a:pPr>
            <a:r>
              <a:rPr lang="en-US" altLang="en-US" sz="2800" dirty="0"/>
              <a:t>Only for districts with participating schools</a:t>
            </a:r>
          </a:p>
          <a:p>
            <a:endParaRPr lang="en-US" dirty="0"/>
          </a:p>
        </p:txBody>
      </p:sp>
      <p:sp>
        <p:nvSpPr>
          <p:cNvPr id="5"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pic>
        <p:nvPicPr>
          <p:cNvPr id="7" name="Content Placeholder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t="11777" b="16698"/>
          <a:stretch>
            <a:fillRect/>
          </a:stretch>
        </p:blipFill>
        <p:spPr bwMode="auto">
          <a:xfrm>
            <a:off x="8278839" y="2300287"/>
            <a:ext cx="3698938" cy="3520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3">
            <a:extLst>
              <a:ext uri="{FF2B5EF4-FFF2-40B4-BE49-F238E27FC236}">
                <a16:creationId xmlns:a16="http://schemas.microsoft.com/office/drawing/2014/main" id="{5F1ADAF9-C7A6-27B9-9246-96F13281D904}"/>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8</a:t>
            </a:fld>
            <a:endParaRPr lang="en-US" dirty="0"/>
          </a:p>
        </p:txBody>
      </p:sp>
    </p:spTree>
    <p:extLst>
      <p:ext uri="{BB962C8B-B14F-4D97-AF65-F5344CB8AC3E}">
        <p14:creationId xmlns:p14="http://schemas.microsoft.com/office/powerpoint/2010/main" val="1263792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177" y="779645"/>
            <a:ext cx="3931826" cy="1349193"/>
          </a:xfrm>
        </p:spPr>
        <p:txBody>
          <a:bodyPr>
            <a:normAutofit/>
          </a:bodyPr>
          <a:lstStyle/>
          <a:p>
            <a:r>
              <a:rPr lang="en-US" dirty="0"/>
              <a:t>Consultation &amp; Engagement</a:t>
            </a:r>
          </a:p>
        </p:txBody>
      </p:sp>
      <p:sp>
        <p:nvSpPr>
          <p:cNvPr id="3" name="Content Placeholder 2"/>
          <p:cNvSpPr>
            <a:spLocks noGrp="1"/>
          </p:cNvSpPr>
          <p:nvPr>
            <p:ph idx="1"/>
          </p:nvPr>
        </p:nvSpPr>
        <p:spPr>
          <a:xfrm>
            <a:off x="5126038" y="361201"/>
            <a:ext cx="6172200" cy="6025311"/>
          </a:xfrm>
        </p:spPr>
        <p:txBody>
          <a:bodyPr>
            <a:normAutofit/>
          </a:bodyPr>
          <a:lstStyle/>
          <a:p>
            <a:pPr>
              <a:spcAft>
                <a:spcPts val="1200"/>
              </a:spcAft>
            </a:pPr>
            <a:r>
              <a:rPr lang="en-US" sz="2800" dirty="0">
                <a:ea typeface="Times New Roman" panose="02020603050405020304" pitchFamily="18" charset="0"/>
              </a:rPr>
              <a:t>Districts must meaningfully consult with a wide array of stakeholders when designing their SSAE programs</a:t>
            </a:r>
          </a:p>
          <a:p>
            <a:pPr>
              <a:spcAft>
                <a:spcPts val="1200"/>
              </a:spcAft>
            </a:pPr>
            <a:r>
              <a:rPr lang="en-US" sz="2800" dirty="0">
                <a:ea typeface="Times New Roman" panose="02020603050405020304" pitchFamily="18" charset="0"/>
              </a:rPr>
              <a:t>They must also engage in continuing consultation with stakeholders to improve SSAE activities and to coordinate SSAE activities with other activities conducted in the community</a:t>
            </a:r>
          </a:p>
          <a:p>
            <a:pPr>
              <a:spcAft>
                <a:spcPts val="1200"/>
              </a:spcAft>
            </a:pPr>
            <a:r>
              <a:rPr lang="en-US" sz="2800" dirty="0">
                <a:ea typeface="Times New Roman" panose="02020603050405020304" pitchFamily="18" charset="0"/>
              </a:rPr>
              <a:t>Consultation as part of IG work counts!</a:t>
            </a:r>
          </a:p>
          <a:p>
            <a:pPr lvl="1">
              <a:spcAft>
                <a:spcPts val="1200"/>
              </a:spcAft>
            </a:pPr>
            <a:r>
              <a:rPr lang="en-US" b="1" dirty="0"/>
              <a:t>Watch for </a:t>
            </a:r>
            <a:r>
              <a:rPr lang="en-US" b="1" dirty="0">
                <a:hlinkClick r:id="rId3"/>
              </a:rPr>
              <a:t>allowability</a:t>
            </a:r>
            <a:r>
              <a:rPr lang="en-US" b="1" dirty="0"/>
              <a:t> and </a:t>
            </a:r>
            <a:r>
              <a:rPr lang="en-US" b="1" dirty="0">
                <a:hlinkClick r:id="rId4"/>
              </a:rPr>
              <a:t>supplement not supplant</a:t>
            </a:r>
            <a:endParaRPr lang="en-US" b="1" dirty="0"/>
          </a:p>
          <a:p>
            <a:pPr marL="0" indent="0">
              <a:buNone/>
            </a:pPr>
            <a:endParaRPr lang="en-US" sz="2800" dirty="0">
              <a:ea typeface="Times New Roman" panose="02020603050405020304" pitchFamily="18" charset="0"/>
            </a:endParaRPr>
          </a:p>
        </p:txBody>
      </p:sp>
      <p:pic>
        <p:nvPicPr>
          <p:cNvPr id="5" name="Picture 4">
            <a:extLst>
              <a:ext uri="{FF2B5EF4-FFF2-40B4-BE49-F238E27FC236}">
                <a16:creationId xmlns:a16="http://schemas.microsoft.com/office/drawing/2014/main" id="{098D6B50-C3A1-3C54-861A-9BA5B0DD5C4D}"/>
              </a:ext>
              <a:ext uri="{C183D7F6-B498-43B3-948B-1728B52AA6E4}">
                <adec:decorative xmlns:adec="http://schemas.microsoft.com/office/drawing/2017/decorative" val="1"/>
              </a:ext>
            </a:extLst>
          </p:cNvPr>
          <p:cNvPicPr/>
          <p:nvPr/>
        </p:nvPicPr>
        <p:blipFill rotWithShape="1">
          <a:blip r:embed="rId5"/>
          <a:srcRect l="40769" t="39203" r="22692" b="11338"/>
          <a:stretch/>
        </p:blipFill>
        <p:spPr bwMode="auto">
          <a:xfrm>
            <a:off x="416942" y="2271713"/>
            <a:ext cx="4232061" cy="3717926"/>
          </a:xfrm>
          <a:prstGeom prst="rect">
            <a:avLst/>
          </a:prstGeom>
          <a:ln>
            <a:noFill/>
          </a:ln>
          <a:extLst>
            <a:ext uri="{53640926-AAD7-44D8-BBD7-CCE9431645EC}">
              <a14:shadowObscured xmlns:a14="http://schemas.microsoft.com/office/drawing/2010/main"/>
            </a:ext>
          </a:extLst>
        </p:spPr>
      </p:pic>
      <p:sp>
        <p:nvSpPr>
          <p:cNvPr id="6"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sp>
        <p:nvSpPr>
          <p:cNvPr id="4" name="Slide Number Placeholder 3">
            <a:extLst>
              <a:ext uri="{FF2B5EF4-FFF2-40B4-BE49-F238E27FC236}">
                <a16:creationId xmlns:a16="http://schemas.microsoft.com/office/drawing/2014/main" id="{A6D2B0DF-990F-0693-1974-E2031452BD0F}"/>
              </a:ext>
              <a:ext uri="{C183D7F6-B498-43B3-948B-1728B52AA6E4}">
                <adec:decorative xmlns:adec="http://schemas.microsoft.com/office/drawing/2017/decorative" val="0"/>
              </a:ext>
            </a:extLst>
          </p:cNvPr>
          <p:cNvSpPr>
            <a:spLocks noGrp="1"/>
          </p:cNvSpPr>
          <p:nvPr>
            <p:ph type="sldNum" sz="quarter" idx="12"/>
          </p:nvPr>
        </p:nvSpPr>
        <p:spPr/>
        <p:txBody>
          <a:bodyPr/>
          <a:lstStyle/>
          <a:p>
            <a:fld id="{357F5B69-6281-4C1F-8C38-6DA0F56DA430}" type="slidenum">
              <a:rPr lang="en-US" smtClean="0"/>
              <a:t>9</a:t>
            </a:fld>
            <a:endParaRPr lang="en-US" dirty="0"/>
          </a:p>
        </p:txBody>
      </p:sp>
    </p:spTree>
    <p:extLst>
      <p:ext uri="{BB962C8B-B14F-4D97-AF65-F5344CB8AC3E}">
        <p14:creationId xmlns:p14="http://schemas.microsoft.com/office/powerpoint/2010/main" val="1581210256"/>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Custom 7">
      <a:dk1>
        <a:srgbClr val="0C6D82"/>
      </a:dk1>
      <a:lt1>
        <a:srgbClr val="FFFFFF"/>
      </a:lt1>
      <a:dk2>
        <a:srgbClr val="6F0066"/>
      </a:dk2>
      <a:lt2>
        <a:srgbClr val="1E597D"/>
      </a:lt2>
      <a:accent1>
        <a:srgbClr val="571B6D"/>
      </a:accent1>
      <a:accent2>
        <a:srgbClr val="2CA05B"/>
      </a:accent2>
      <a:accent3>
        <a:srgbClr val="C90B24"/>
      </a:accent3>
      <a:accent4>
        <a:srgbClr val="E8611D"/>
      </a:accent4>
      <a:accent5>
        <a:srgbClr val="F39D21"/>
      </a:accent5>
      <a:accent6>
        <a:srgbClr val="1B866F"/>
      </a:accent6>
      <a:hlink>
        <a:srgbClr val="0C6D82"/>
      </a:hlink>
      <a:folHlink>
        <a:srgbClr val="0C6D82"/>
      </a:folHlink>
    </a:clrScheme>
    <a:fontScheme name="Custom 10">
      <a:majorFont>
        <a:latin typeface="Franklin Gothic Dem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72390">
          <a:solidFill>
            <a:srgbClr val="454D55"/>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16411242_Colorful product roadmap timeline_SL_V1.pptx" id="{6D8823AB-3E34-4E8D-AE3C-7D7916AE70B3}" vid="{BC540765-6631-455E-9814-9685D6B351E6}"/>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812F45279552458458D0611D127A50" ma:contentTypeVersion="7" ma:contentTypeDescription="Create a new document." ma:contentTypeScope="" ma:versionID="6bdae2dbe247fbd1a9219b90e32b8d03">
  <xsd:schema xmlns:xsd="http://www.w3.org/2001/XMLSchema" xmlns:xs="http://www.w3.org/2001/XMLSchema" xmlns:p="http://schemas.microsoft.com/office/2006/metadata/properties" xmlns:ns1="http://schemas.microsoft.com/sharepoint/v3" xmlns:ns2="033ab11c-6041-4f50-b845-c0c38e41b3e3" xmlns:ns3="54031767-dd6d-417c-ab73-583408f47564" targetNamespace="http://schemas.microsoft.com/office/2006/metadata/properties" ma:root="true" ma:fieldsID="e18252215fa447399964ade5cc238a15" ns1:_="" ns2:_="" ns3:_="">
    <xsd:import namespace="http://schemas.microsoft.com/sharepoint/v3"/>
    <xsd:import namespace="033ab11c-6041-4f50-b845-c0c38e41b3e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3ab11c-6041-4f50-b845-c0c38e41b3e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Estimated_x0020_Creation_x0020_Date xmlns="033ab11c-6041-4f50-b845-c0c38e41b3e3" xsi:nil="true"/>
    <PublishingStartDate xmlns="http://schemas.microsoft.com/sharepoint/v3" xsi:nil="true"/>
    <Remediation_x0020_Date xmlns="033ab11c-6041-4f50-b845-c0c38e41b3e3">2024-07-15T20:52:10+00:00</Remediation_x0020_Date>
    <Priority xmlns="033ab11c-6041-4f50-b845-c0c38e41b3e3">New</Priority>
  </documentManagement>
</p:properties>
</file>

<file path=customXml/itemProps1.xml><?xml version="1.0" encoding="utf-8"?>
<ds:datastoreItem xmlns:ds="http://schemas.openxmlformats.org/officeDocument/2006/customXml" ds:itemID="{C6DE996A-5B49-47E6-8F52-C030819DA513}"/>
</file>

<file path=customXml/itemProps2.xml><?xml version="1.0" encoding="utf-8"?>
<ds:datastoreItem xmlns:ds="http://schemas.openxmlformats.org/officeDocument/2006/customXml" ds:itemID="{FA537A3C-07AB-4ED3-ABE5-8FDAADAD9E20}">
  <ds:schemaRefs>
    <ds:schemaRef ds:uri="http://schemas.microsoft.com/sharepoint/v3/contenttype/forms"/>
  </ds:schemaRefs>
</ds:datastoreItem>
</file>

<file path=customXml/itemProps3.xml><?xml version="1.0" encoding="utf-8"?>
<ds:datastoreItem xmlns:ds="http://schemas.openxmlformats.org/officeDocument/2006/customXml" ds:itemID="{1C2AA772-8C0A-480C-9E0C-84C76C73C71D}">
  <ds:schemaRefs>
    <ds:schemaRef ds:uri="http://purl.org/dc/elements/1.1/"/>
    <ds:schemaRef ds:uri="http://schemas.microsoft.com/office/2006/metadata/properties"/>
    <ds:schemaRef ds:uri="http://purl.org/dc/terms/"/>
    <ds:schemaRef ds:uri="547ed97a-188f-4e75-98a3-ee6136232f7e"/>
    <ds:schemaRef ds:uri="http://purl.org/dc/dcmitype/"/>
    <ds:schemaRef ds:uri="http://schemas.microsoft.com/office/infopath/2007/PartnerControls"/>
    <ds:schemaRef ds:uri="ded391c6-298c-4d80-b5b1-ff32f9779621"/>
    <ds:schemaRef ds:uri="http://schemas.microsoft.com/office/2006/documentManagement/typ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ODE-PowerPoint-Template</Template>
  <TotalTime>2096</TotalTime>
  <Words>2774</Words>
  <Application>Microsoft Office PowerPoint</Application>
  <PresentationFormat>Widescreen</PresentationFormat>
  <Paragraphs>321</Paragraphs>
  <Slides>23</Slides>
  <Notes>21</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23</vt:i4>
      </vt:variant>
    </vt:vector>
  </HeadingPairs>
  <TitlesOfParts>
    <vt:vector size="37" baseType="lpstr">
      <vt:lpstr>Arial</vt:lpstr>
      <vt:lpstr>Calibri</vt:lpstr>
      <vt:lpstr>Courier New</vt:lpstr>
      <vt:lpstr>Franklin Gothic Demi</vt:lpstr>
      <vt:lpstr>Segoe UI</vt:lpstr>
      <vt:lpstr>Times New Roman</vt:lpstr>
      <vt:lpstr>Wingdings</vt:lpstr>
      <vt:lpstr>2021ODE</vt:lpstr>
      <vt:lpstr>Green_2021ODE</vt:lpstr>
      <vt:lpstr>Gold_2021ODE</vt:lpstr>
      <vt:lpstr>Orange_2021ODE</vt:lpstr>
      <vt:lpstr>Red_2021ODE</vt:lpstr>
      <vt:lpstr>Teal_2021ODE</vt:lpstr>
      <vt:lpstr>Office Theme</vt:lpstr>
      <vt:lpstr>Title IV-A</vt:lpstr>
      <vt:lpstr>Outcomes for Today</vt:lpstr>
      <vt:lpstr>Purpose of  Title IV-A</vt:lpstr>
      <vt:lpstr>Supplement Not Supplant</vt:lpstr>
      <vt:lpstr>2024-25 FEDERAL FUNDS TIMELINE</vt:lpstr>
      <vt:lpstr>Application Requirements Title IV-A CIP Budget Narrative</vt:lpstr>
      <vt:lpstr>Accessing the CIP Budget Narrative</vt:lpstr>
      <vt:lpstr>Title IV-A Application Components</vt:lpstr>
      <vt:lpstr>Consultation &amp; Engagement</vt:lpstr>
      <vt:lpstr>Needs Assessment</vt:lpstr>
      <vt:lpstr>Prioritizing High Needs Schools</vt:lpstr>
      <vt:lpstr>Completing the Budget Narrative</vt:lpstr>
      <vt:lpstr>Equitable Services</vt:lpstr>
      <vt:lpstr>Allowable Uses</vt:lpstr>
      <vt:lpstr>Allowable Costs Under Title IV-A</vt:lpstr>
      <vt:lpstr>Spending Requirements by Category</vt:lpstr>
      <vt:lpstr>Defining “Technology Infrastructure”</vt:lpstr>
      <vt:lpstr>A note about mental health supports…</vt:lpstr>
      <vt:lpstr>Measuring Progress</vt:lpstr>
      <vt:lpstr>Public Reporting </vt:lpstr>
      <vt:lpstr>Resources</vt:lpstr>
      <vt:lpstr>Please reach out!</vt:lpstr>
      <vt:lpstr>Regional Contacts by ESD</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IV-A Basics</dc:title>
  <dc:creator>MARTIN Sarah * ODE</dc:creator>
  <cp:lastModifiedBy>SAPPINGTON Jennifer * ODE</cp:lastModifiedBy>
  <cp:revision>166</cp:revision>
  <dcterms:created xsi:type="dcterms:W3CDTF">2021-11-08T23:34:50Z</dcterms:created>
  <dcterms:modified xsi:type="dcterms:W3CDTF">2024-07-15T20:49:33Z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0x010100B3812F45279552458458D0611D127A50</vt:lpwstr>
  </property>
  <property fmtid="{D5CDD505-2E9C-101B-9397-08002B2CF9AE}" pid="3" name="MSIP_Label_7730ea53-6f5e-4160-81a5-992a9105450a_Enabled">
    <vt:lpwstr>true</vt:lpwstr>
  </property>
  <property fmtid="{D5CDD505-2E9C-101B-9397-08002B2CF9AE}" pid="4" name="MSIP_Label_7730ea53-6f5e-4160-81a5-992a9105450a_SetDate">
    <vt:lpwstr>2024-02-26T21:40:58Z</vt:lpwstr>
  </property>
  <property fmtid="{D5CDD505-2E9C-101B-9397-08002B2CF9AE}" pid="5" name="MSIP_Label_7730ea53-6f5e-4160-81a5-992a9105450a_Method">
    <vt:lpwstr>Standard</vt:lpwstr>
  </property>
  <property fmtid="{D5CDD505-2E9C-101B-9397-08002B2CF9AE}" pid="6" name="MSIP_Label_7730ea53-6f5e-4160-81a5-992a9105450a_Name">
    <vt:lpwstr>Level 2 - Limited (Items)</vt:lpwstr>
  </property>
  <property fmtid="{D5CDD505-2E9C-101B-9397-08002B2CF9AE}" pid="7" name="MSIP_Label_7730ea53-6f5e-4160-81a5-992a9105450a_SiteId">
    <vt:lpwstr>b4f51418-b269-49a2-935a-fa54bf584fc8</vt:lpwstr>
  </property>
  <property fmtid="{D5CDD505-2E9C-101B-9397-08002B2CF9AE}" pid="8" name="MSIP_Label_7730ea53-6f5e-4160-81a5-992a9105450a_ActionId">
    <vt:lpwstr>fb9bcf98-f501-4e1e-9b30-9b91058f1bc8</vt:lpwstr>
  </property>
  <property fmtid="{D5CDD505-2E9C-101B-9397-08002B2CF9AE}" pid="9" name="MSIP_Label_7730ea53-6f5e-4160-81a5-992a9105450a_ContentBits">
    <vt:lpwstr>0</vt:lpwstr>
  </property>
</Properties>
</file>