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 id="2147483815" r:id="rId5"/>
    <p:sldMasterId id="2147483803" r:id="rId6"/>
    <p:sldMasterId id="2147483791" r:id="rId7"/>
    <p:sldMasterId id="2147483779" r:id="rId8"/>
    <p:sldMasterId id="2147483767" r:id="rId9"/>
    <p:sldMasterId id="2147483830" r:id="rId10"/>
  </p:sldMasterIdLst>
  <p:notesMasterIdLst>
    <p:notesMasterId r:id="rId36"/>
  </p:notesMasterIdLst>
  <p:sldIdLst>
    <p:sldId id="317" r:id="rId11"/>
    <p:sldId id="318" r:id="rId12"/>
    <p:sldId id="389" r:id="rId13"/>
    <p:sldId id="388" r:id="rId14"/>
    <p:sldId id="342" r:id="rId15"/>
    <p:sldId id="373" r:id="rId16"/>
    <p:sldId id="408" r:id="rId17"/>
    <p:sldId id="328" r:id="rId18"/>
    <p:sldId id="397" r:id="rId19"/>
    <p:sldId id="409" r:id="rId20"/>
    <p:sldId id="410" r:id="rId21"/>
    <p:sldId id="344" r:id="rId22"/>
    <p:sldId id="411" r:id="rId23"/>
    <p:sldId id="335" r:id="rId24"/>
    <p:sldId id="415" r:id="rId25"/>
    <p:sldId id="416" r:id="rId26"/>
    <p:sldId id="391" r:id="rId27"/>
    <p:sldId id="417" r:id="rId28"/>
    <p:sldId id="418" r:id="rId29"/>
    <p:sldId id="398" r:id="rId30"/>
    <p:sldId id="390" r:id="rId31"/>
    <p:sldId id="356" r:id="rId32"/>
    <p:sldId id="346" r:id="rId33"/>
    <p:sldId id="347" r:id="rId34"/>
    <p:sldId id="35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DE1"/>
    <a:srgbClr val="F0F4E6"/>
    <a:srgbClr val="E7F5F3"/>
    <a:srgbClr val="FCF4F8"/>
    <a:srgbClr val="639729"/>
    <a:srgbClr val="FAF5E3"/>
    <a:srgbClr val="20552D"/>
    <a:srgbClr val="AC471A"/>
    <a:srgbClr val="5D0541"/>
    <a:srgbClr val="926700"/>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63431" autoAdjust="0"/>
  </p:normalViewPr>
  <p:slideViewPr>
    <p:cSldViewPr snapToGrid="0">
      <p:cViewPr varScale="1">
        <p:scale>
          <a:sx n="68" d="100"/>
          <a:sy n="68" d="100"/>
        </p:scale>
        <p:origin x="2148" y="78"/>
      </p:cViewPr>
      <p:guideLst/>
    </p:cSldViewPr>
  </p:slideViewPr>
  <p:notesTextViewPr>
    <p:cViewPr>
      <p:scale>
        <a:sx n="1" d="1"/>
        <a:sy n="1" d="1"/>
      </p:scale>
      <p:origin x="0" y="0"/>
    </p:cViewPr>
  </p:notesTextViewPr>
  <p:notesViewPr>
    <p:cSldViewPr snapToGrid="0">
      <p:cViewPr varScale="1">
        <p:scale>
          <a:sx n="67" d="100"/>
          <a:sy n="67" d="100"/>
        </p:scale>
        <p:origin x="891" y="3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3DED8-CA54-42CE-AED5-48AF1E60C0FC}" type="datetimeFigureOut">
              <a:rPr lang="en-US" smtClean="0"/>
              <a:t>7/15/2024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7066" indent="-291179">
              <a:spcBef>
                <a:spcPct val="30000"/>
              </a:spcBef>
              <a:defRPr sz="1200">
                <a:solidFill>
                  <a:schemeClr val="tx1"/>
                </a:solidFill>
                <a:latin typeface="Calibri" pitchFamily="34" charset="0"/>
              </a:defRPr>
            </a:lvl2pPr>
            <a:lvl3pPr marL="1164717" indent="-232943">
              <a:spcBef>
                <a:spcPct val="30000"/>
              </a:spcBef>
              <a:defRPr sz="1200">
                <a:solidFill>
                  <a:schemeClr val="tx1"/>
                </a:solidFill>
                <a:latin typeface="Calibri" pitchFamily="34" charset="0"/>
              </a:defRPr>
            </a:lvl3pPr>
            <a:lvl4pPr marL="1630604" indent="-232943">
              <a:spcBef>
                <a:spcPct val="30000"/>
              </a:spcBef>
              <a:defRPr sz="1200">
                <a:solidFill>
                  <a:schemeClr val="tx1"/>
                </a:solidFill>
                <a:latin typeface="Calibri" pitchFamily="34" charset="0"/>
              </a:defRPr>
            </a:lvl4pPr>
            <a:lvl5pPr marL="2096491" indent="-232943">
              <a:spcBef>
                <a:spcPct val="30000"/>
              </a:spcBef>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pPr>
              <a:spcBef>
                <a:spcPct val="0"/>
              </a:spcBef>
            </a:pPr>
            <a:fld id="{6913FAD6-FB7B-4C01-8174-B681BCEE03A7}" type="slidenum">
              <a:rPr lang="en-US" altLang="en-US">
                <a:latin typeface="Arial" charset="0"/>
              </a:rPr>
              <a:pPr>
                <a:spcBef>
                  <a:spcPct val="0"/>
                </a:spcBef>
              </a:pPr>
              <a:t>1</a:t>
            </a:fld>
            <a:endParaRPr lang="en-US" altLang="en-US">
              <a:latin typeface="Arial" charset="0"/>
            </a:endParaRPr>
          </a:p>
        </p:txBody>
      </p:sp>
    </p:spTree>
    <p:extLst>
      <p:ext uri="{BB962C8B-B14F-4D97-AF65-F5344CB8AC3E}">
        <p14:creationId xmlns:p14="http://schemas.microsoft.com/office/powerpoint/2010/main" val="1312898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200" dirty="0"/>
              <a:t>Multiple sources of data are key to a comprehensive needs assessment. Surveys, while providing valuable information, are not what is meant by “needs assessment” in the context of IIA. </a:t>
            </a:r>
          </a:p>
          <a:p>
            <a:endParaRPr lang="en-US" altLang="en-US" sz="1200" dirty="0"/>
          </a:p>
          <a:p>
            <a:r>
              <a:rPr lang="en-US" altLang="en-US" sz="1200" dirty="0"/>
              <a:t>Student learning data is only one source of data about students. In addition to statewide and local assessment data, demographic data, perception data and process data are all valuable sources of data that provide a more complete picture of student needs.</a:t>
            </a:r>
          </a:p>
          <a:p>
            <a:endParaRPr lang="en-US" altLang="en-US" sz="1200" dirty="0"/>
          </a:p>
          <a:p>
            <a:r>
              <a:rPr lang="en-US" altLang="en-US" sz="1200" dirty="0"/>
              <a:t>Student level data encompasses more than just academic information -  </a:t>
            </a:r>
            <a:r>
              <a:rPr lang="en-US" altLang="en-US" sz="1200" dirty="0" err="1"/>
              <a:t>PreK</a:t>
            </a:r>
            <a:r>
              <a:rPr lang="en-US" altLang="en-US" sz="1200" dirty="0"/>
              <a:t>/early learning experiences children have had before arriving in kindergarten  Academic outcomes (state level data and local assessment data)  Discipline rates  Attendance and mobility  Rates of participation in academic, social-emotional supports  Graduation rates  9 </a:t>
            </a:r>
            <a:r>
              <a:rPr lang="en-US" altLang="en-US" sz="1200" dirty="0" err="1"/>
              <a:t>th</a:t>
            </a:r>
            <a:r>
              <a:rPr lang="en-US" altLang="en-US" sz="1200" dirty="0"/>
              <a:t> Grade on track  Course grades Oregon Department of Education, Fall 2018  Credits earned  Rates of participation and success in college level courses  Rates of participation</a:t>
            </a:r>
          </a:p>
          <a:p>
            <a:endParaRPr lang="en-US" altLang="en-US" sz="1200" dirty="0"/>
          </a:p>
          <a:p>
            <a:r>
              <a:rPr lang="en-US" altLang="en-US" sz="1200" dirty="0"/>
              <a:t>Perception data is a valuable source, but should not be the only source. Think about who your stakeholders are (including parents and students) and how you are collecting data from them. The TELL survey is one source that many districts tap in addition to district-created surveys for students, staff and parents.</a:t>
            </a:r>
          </a:p>
          <a:p>
            <a:endParaRPr lang="en-US" altLang="en-US" sz="1200" dirty="0"/>
          </a:p>
          <a:p>
            <a:r>
              <a:rPr lang="en-US" altLang="en-US" sz="1200" dirty="0"/>
              <a:t>System health – This is data gathered about the systems within the district. This includes your educator</a:t>
            </a:r>
            <a:r>
              <a:rPr lang="en-US" altLang="en-US" sz="1200" baseline="0" dirty="0"/>
              <a:t> evaluation data, retention data</a:t>
            </a:r>
            <a:endParaRPr lang="en-US" alt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cs typeface="Arial" panose="020B0604020202020204" pitchFamily="34" charset="0"/>
              </a:defRPr>
            </a:lvl1pPr>
            <a:lvl2pPr marL="742950" indent="-285750">
              <a:defRPr>
                <a:solidFill>
                  <a:schemeClr val="tx1"/>
                </a:solidFill>
                <a:latin typeface="Century Schoolbook" panose="02040604050505020304" pitchFamily="18" charset="0"/>
                <a:cs typeface="Arial" panose="020B0604020202020204" pitchFamily="34" charset="0"/>
              </a:defRPr>
            </a:lvl2pPr>
            <a:lvl3pPr marL="1143000" indent="-228600">
              <a:defRPr>
                <a:solidFill>
                  <a:schemeClr val="tx1"/>
                </a:solidFill>
                <a:latin typeface="Century Schoolbook" panose="02040604050505020304" pitchFamily="18" charset="0"/>
                <a:cs typeface="Arial" panose="020B0604020202020204" pitchFamily="34" charset="0"/>
              </a:defRPr>
            </a:lvl3pPr>
            <a:lvl4pPr marL="1600200" indent="-228600">
              <a:defRPr>
                <a:solidFill>
                  <a:schemeClr val="tx1"/>
                </a:solidFill>
                <a:latin typeface="Century Schoolbook" panose="02040604050505020304" pitchFamily="18" charset="0"/>
                <a:cs typeface="Arial" panose="020B0604020202020204" pitchFamily="34" charset="0"/>
              </a:defRPr>
            </a:lvl4pPr>
            <a:lvl5pPr marL="2057400" indent="-22860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fld id="{127FE5BD-9E1D-40D7-A183-D76A3B0AE4A3}" type="slidenum">
              <a:rPr lang="en-US" altLang="en-US" smtClean="0">
                <a:latin typeface="Calibri" panose="020F0502020204030204" pitchFamily="34" charset="0"/>
              </a:rPr>
              <a:pPr/>
              <a:t>11</a:t>
            </a:fld>
            <a:endParaRPr lang="en-US" altLang="en-US">
              <a:latin typeface="Calibri" panose="020F0502020204030204" pitchFamily="34" charset="0"/>
            </a:endParaRPr>
          </a:p>
        </p:txBody>
      </p:sp>
    </p:spTree>
    <p:extLst>
      <p:ext uri="{BB962C8B-B14F-4D97-AF65-F5344CB8AC3E}">
        <p14:creationId xmlns:p14="http://schemas.microsoft.com/office/powerpoint/2010/main" val="2675147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t>It is important to keep in mind that district-sponsored charter schools are a part of the district. The needs of their teachers and students must be included as part of the data that is analyzed when determining prioritized needs. </a:t>
            </a:r>
          </a:p>
          <a:p>
            <a:endParaRPr lang="en-US" altLang="en-US" sz="1000" dirty="0"/>
          </a:p>
          <a:p>
            <a:r>
              <a:rPr lang="en-US" altLang="en-US" sz="1000" dirty="0"/>
              <a:t>Once priority needs are determined it is always possible that the strategies identified will not directly impact all teachers (.e.g., focus on K-3 reading and HS teachers).</a:t>
            </a:r>
          </a:p>
          <a:p>
            <a:endParaRPr lang="en-US" altLang="en-US" sz="1000" dirty="0"/>
          </a:p>
          <a:p>
            <a:r>
              <a:rPr lang="en-US" altLang="en-US" sz="1000" dirty="0"/>
              <a:t>While charter schools do not get an “allocation” like private schools, they do have unique needs that should be considered. There are several different approaches to supporting charter schools that districts have taken. Ultimately it comes down to good communication between districts and charters.</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cs typeface="Arial" panose="020B0604020202020204" pitchFamily="34" charset="0"/>
              </a:defRPr>
            </a:lvl1pPr>
            <a:lvl2pPr marL="715963" indent="-274638">
              <a:defRPr>
                <a:solidFill>
                  <a:schemeClr val="tx1"/>
                </a:solidFill>
                <a:latin typeface="Century Schoolbook" panose="02040604050505020304" pitchFamily="18" charset="0"/>
                <a:cs typeface="Arial" panose="020B0604020202020204" pitchFamily="34" charset="0"/>
              </a:defRPr>
            </a:lvl2pPr>
            <a:lvl3pPr marL="1101725" indent="-219075">
              <a:defRPr>
                <a:solidFill>
                  <a:schemeClr val="tx1"/>
                </a:solidFill>
                <a:latin typeface="Century Schoolbook" panose="02040604050505020304" pitchFamily="18" charset="0"/>
                <a:cs typeface="Arial" panose="020B0604020202020204" pitchFamily="34" charset="0"/>
              </a:defRPr>
            </a:lvl3pPr>
            <a:lvl4pPr marL="1541463" indent="-219075">
              <a:defRPr>
                <a:solidFill>
                  <a:schemeClr val="tx1"/>
                </a:solidFill>
                <a:latin typeface="Century Schoolbook" panose="02040604050505020304" pitchFamily="18" charset="0"/>
                <a:cs typeface="Arial" panose="020B0604020202020204" pitchFamily="34" charset="0"/>
              </a:defRPr>
            </a:lvl4pPr>
            <a:lvl5pPr marL="1982788" indent="-219075">
              <a:defRPr>
                <a:solidFill>
                  <a:schemeClr val="tx1"/>
                </a:solidFill>
                <a:latin typeface="Century Schoolbook" panose="02040604050505020304" pitchFamily="18" charset="0"/>
                <a:cs typeface="Arial" panose="020B0604020202020204" pitchFamily="34" charset="0"/>
              </a:defRPr>
            </a:lvl5pPr>
            <a:lvl6pPr marL="2439988" indent="-219075"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897188" indent="-219075"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354388" indent="-219075"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11588" indent="-219075"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fld id="{C7AC7CBD-3F5A-491A-A92A-B2E8AF1BD291}" type="slidenum">
              <a:rPr lang="en-US" altLang="en-US" smtClean="0">
                <a:latin typeface="Calibri" panose="020F0502020204030204" pitchFamily="34" charset="0"/>
              </a:rPr>
              <a:pPr/>
              <a:t>12</a:t>
            </a:fld>
            <a:endParaRPr lang="en-US" altLang="en-US">
              <a:latin typeface="Calibri" panose="020F0502020204030204" pitchFamily="34" charset="0"/>
            </a:endParaRPr>
          </a:p>
        </p:txBody>
      </p:sp>
    </p:spTree>
    <p:extLst>
      <p:ext uri="{BB962C8B-B14F-4D97-AF65-F5344CB8AC3E}">
        <p14:creationId xmlns:p14="http://schemas.microsoft.com/office/powerpoint/2010/main" val="35850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eaLnBrk="1" hangingPunct="1">
              <a:spcBef>
                <a:spcPct val="0"/>
              </a:spcBef>
              <a:defRPr/>
            </a:pPr>
            <a:r>
              <a:rPr lang="en-US" altLang="en-US" sz="1000" dirty="0">
                <a:latin typeface="Calibri" pitchFamily="34" charset="0"/>
                <a:ea typeface="Calibri" pitchFamily="34" charset="0"/>
                <a:cs typeface="Calibri" pitchFamily="34" charset="0"/>
              </a:rPr>
              <a:t>The</a:t>
            </a:r>
            <a:r>
              <a:rPr lang="en-US" altLang="en-US" sz="1000" baseline="0" dirty="0">
                <a:latin typeface="Calibri" pitchFamily="34" charset="0"/>
                <a:ea typeface="Calibri" pitchFamily="34" charset="0"/>
                <a:cs typeface="Calibri" pitchFamily="34" charset="0"/>
              </a:rPr>
              <a:t> Budget narrative section is where districts describe what they will do to meet their identified needs. Based on the needs identified (the WHY), s</a:t>
            </a:r>
            <a:r>
              <a:rPr lang="en-US" altLang="en-US" sz="1000" dirty="0">
                <a:latin typeface="Calibri" pitchFamily="34" charset="0"/>
                <a:ea typeface="Calibri" pitchFamily="34" charset="0"/>
                <a:cs typeface="Calibri" pitchFamily="34" charset="0"/>
              </a:rPr>
              <a:t>trategies in the Budget Narrative should describe WHAT,</a:t>
            </a:r>
            <a:r>
              <a:rPr lang="en-US" altLang="en-US" sz="1000" baseline="0" dirty="0">
                <a:latin typeface="Calibri" pitchFamily="34" charset="0"/>
                <a:ea typeface="Calibri" pitchFamily="34" charset="0"/>
                <a:cs typeface="Calibri" pitchFamily="34" charset="0"/>
              </a:rPr>
              <a:t> WHO and HOW.</a:t>
            </a:r>
          </a:p>
          <a:p>
            <a:pPr defTabSz="931774" eaLnBrk="1" hangingPunct="1">
              <a:spcBef>
                <a:spcPct val="0"/>
              </a:spcBef>
              <a:defRPr/>
            </a:pPr>
            <a:endParaRPr lang="en-US" altLang="en-US" sz="1000" i="1" dirty="0">
              <a:latin typeface="Calibri" pitchFamily="34" charset="0"/>
              <a:ea typeface="Calibri" pitchFamily="34" charset="0"/>
              <a:cs typeface="Calibri" pitchFamily="34" charset="0"/>
            </a:endParaRPr>
          </a:p>
          <a:p>
            <a:pPr eaLnBrk="1" hangingPunct="1">
              <a:spcBef>
                <a:spcPct val="0"/>
              </a:spcBef>
            </a:pPr>
            <a:r>
              <a:rPr lang="en-US" altLang="en-US" sz="1000" b="1" dirty="0"/>
              <a:t>FOR THE WHAT</a:t>
            </a:r>
          </a:p>
          <a:p>
            <a:pPr eaLnBrk="1" hangingPunct="1">
              <a:spcBef>
                <a:spcPct val="0"/>
              </a:spcBef>
            </a:pPr>
            <a:r>
              <a:rPr lang="en-US" altLang="en-US" sz="1000" dirty="0"/>
              <a:t>All strategies must tie back to a prioritized need listed in the Needs Assessment. The description needs to provide a picture of what knowledge and skills participants will walk away with. </a:t>
            </a:r>
          </a:p>
          <a:p>
            <a:pPr eaLnBrk="1" hangingPunct="1">
              <a:spcBef>
                <a:spcPct val="0"/>
              </a:spcBef>
            </a:pPr>
            <a:endParaRPr lang="en-US" altLang="en-US" sz="1000" b="1" dirty="0"/>
          </a:p>
          <a:p>
            <a:pPr eaLnBrk="1" hangingPunct="1">
              <a:spcBef>
                <a:spcPct val="0"/>
              </a:spcBef>
            </a:pPr>
            <a:r>
              <a:rPr lang="en-US" altLang="en-US" sz="1000" b="1" dirty="0"/>
              <a:t>THE WHO SHOULD</a:t>
            </a:r>
          </a:p>
          <a:p>
            <a:pPr eaLnBrk="1" hangingPunct="1">
              <a:spcBef>
                <a:spcPct val="0"/>
              </a:spcBef>
            </a:pPr>
            <a:r>
              <a:rPr lang="en-US" altLang="en-US" sz="1000" dirty="0"/>
              <a:t>List the type</a:t>
            </a:r>
            <a:r>
              <a:rPr lang="en-US" altLang="en-US" sz="1000" baseline="0" dirty="0"/>
              <a:t> and number of participants. Individual names are not necessary.</a:t>
            </a:r>
            <a:endParaRPr lang="en-US" altLang="en-US" sz="1000" dirty="0"/>
          </a:p>
          <a:p>
            <a:pPr defTabSz="931774" eaLnBrk="1" hangingPunct="1">
              <a:spcBef>
                <a:spcPct val="0"/>
              </a:spcBef>
              <a:defRPr/>
            </a:pPr>
            <a:endParaRPr lang="en-US" altLang="en-US" sz="1000" dirty="0"/>
          </a:p>
          <a:p>
            <a:pPr eaLnBrk="1" hangingPunct="1">
              <a:spcBef>
                <a:spcPct val="0"/>
              </a:spcBef>
            </a:pPr>
            <a:r>
              <a:rPr lang="en-US" altLang="en-US" sz="1000" dirty="0"/>
              <a:t>The </a:t>
            </a:r>
            <a:r>
              <a:rPr lang="en-US" altLang="en-US" sz="1000" b="1" dirty="0"/>
              <a:t>HOW</a:t>
            </a:r>
            <a:r>
              <a:rPr lang="en-US" altLang="en-US" sz="1000" dirty="0"/>
              <a:t> is about identifying the measure(s)/process you are planning to use to determine whether the strategy is generating the results you expect. </a:t>
            </a:r>
            <a:r>
              <a:rPr lang="en-US" altLang="en-US" sz="1000" dirty="0">
                <a:cs typeface="Calibri" panose="020F0502020204030204" pitchFamily="34" charset="0"/>
              </a:rPr>
              <a:t>It is important to note that impact is not restricted to student achievement, and can include impact on educator practice</a:t>
            </a:r>
            <a:r>
              <a:rPr lang="en-US" altLang="en-US" sz="1000" i="1" dirty="0">
                <a:cs typeface="Calibri" panose="020F0502020204030204" pitchFamily="34" charset="0"/>
              </a:rPr>
              <a:t>. Evidence of impact could include surveys, educator evaluation data, attendance, behavior, graduation rate, course participation, etc.</a:t>
            </a:r>
          </a:p>
          <a:p>
            <a:endParaRPr lang="en-US" altLang="en-US" sz="1000" dirty="0"/>
          </a:p>
          <a:p>
            <a:r>
              <a:rPr lang="en-US" altLang="en-US" sz="1000" dirty="0"/>
              <a:t>Just as we would not give students a multiple choice test to measure their demonstration of a performance-based skill, we need to make sure we have the right fit of the measure of our strategy for improving educator</a:t>
            </a:r>
            <a:r>
              <a:rPr lang="en-US" altLang="en-US" sz="1000" baseline="0" dirty="0"/>
              <a:t> practice</a:t>
            </a:r>
            <a:r>
              <a:rPr lang="en-US" altLang="en-US" sz="1000" dirty="0"/>
              <a:t>. What are we trying to change and how can we measure that change? </a:t>
            </a:r>
          </a:p>
          <a:p>
            <a:pPr defTabSz="931774" eaLnBrk="1" hangingPunct="1">
              <a:spcBef>
                <a:spcPct val="0"/>
              </a:spcBef>
              <a:defRPr/>
            </a:pPr>
            <a:endParaRPr lang="en-US" altLang="en-US" sz="1000"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cs typeface="Arial" panose="020B0604020202020204" pitchFamily="34" charset="0"/>
              </a:defRPr>
            </a:lvl1pPr>
            <a:lvl2pPr marL="715963" indent="-274638">
              <a:defRPr>
                <a:solidFill>
                  <a:schemeClr val="tx1"/>
                </a:solidFill>
                <a:latin typeface="Century Schoolbook" panose="02040604050505020304" pitchFamily="18" charset="0"/>
                <a:cs typeface="Arial" panose="020B0604020202020204" pitchFamily="34" charset="0"/>
              </a:defRPr>
            </a:lvl2pPr>
            <a:lvl3pPr marL="1101725" indent="-219075">
              <a:defRPr>
                <a:solidFill>
                  <a:schemeClr val="tx1"/>
                </a:solidFill>
                <a:latin typeface="Century Schoolbook" panose="02040604050505020304" pitchFamily="18" charset="0"/>
                <a:cs typeface="Arial" panose="020B0604020202020204" pitchFamily="34" charset="0"/>
              </a:defRPr>
            </a:lvl3pPr>
            <a:lvl4pPr marL="1541463" indent="-219075">
              <a:defRPr>
                <a:solidFill>
                  <a:schemeClr val="tx1"/>
                </a:solidFill>
                <a:latin typeface="Century Schoolbook" panose="02040604050505020304" pitchFamily="18" charset="0"/>
                <a:cs typeface="Arial" panose="020B0604020202020204" pitchFamily="34" charset="0"/>
              </a:defRPr>
            </a:lvl4pPr>
            <a:lvl5pPr marL="1982788" indent="-219075">
              <a:defRPr>
                <a:solidFill>
                  <a:schemeClr val="tx1"/>
                </a:solidFill>
                <a:latin typeface="Century Schoolbook" panose="02040604050505020304" pitchFamily="18" charset="0"/>
                <a:cs typeface="Arial" panose="020B0604020202020204" pitchFamily="34" charset="0"/>
              </a:defRPr>
            </a:lvl5pPr>
            <a:lvl6pPr marL="2439988" indent="-219075"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897188" indent="-219075"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354388" indent="-219075"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11588" indent="-219075"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fld id="{C7AC7CBD-3F5A-491A-A92A-B2E8AF1BD291}" type="slidenum">
              <a:rPr lang="en-US" altLang="en-US" smtClean="0">
                <a:latin typeface="Calibri" panose="020F0502020204030204" pitchFamily="34" charset="0"/>
              </a:rPr>
              <a:pPr/>
              <a:t>13</a:t>
            </a:fld>
            <a:endParaRPr lang="en-US" altLang="en-US">
              <a:latin typeface="Calibri" panose="020F0502020204030204" pitchFamily="34" charset="0"/>
            </a:endParaRPr>
          </a:p>
        </p:txBody>
      </p:sp>
    </p:spTree>
    <p:extLst>
      <p:ext uri="{BB962C8B-B14F-4D97-AF65-F5344CB8AC3E}">
        <p14:creationId xmlns:p14="http://schemas.microsoft.com/office/powerpoint/2010/main" val="1072008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This slide includes the definition</a:t>
            </a:r>
            <a:r>
              <a:rPr lang="en-US" altLang="en-US" baseline="0" dirty="0"/>
              <a:t> of professional learning as described in ESSA.</a:t>
            </a:r>
            <a:r>
              <a:rPr lang="en-US" altLang="en-US" dirty="0"/>
              <a:t> PL </a:t>
            </a:r>
            <a:r>
              <a:rPr lang="en-US" altLang="en-US" baseline="0" dirty="0"/>
              <a:t>must be ongoing, </a:t>
            </a:r>
            <a:r>
              <a:rPr lang="en-US" altLang="en-US" dirty="0"/>
              <a:t>job-embedded, differentiated, and classroom-based. </a:t>
            </a:r>
            <a:r>
              <a:rPr lang="en-US" altLang="en-US" baseline="0" dirty="0"/>
              <a:t>This definition is intended to </a:t>
            </a:r>
            <a:r>
              <a:rPr lang="en-US" altLang="en-US" dirty="0"/>
              <a:t>remind states and districts that one-day conferences and workshops, when done in isolation, do not meet this requirement.</a:t>
            </a:r>
            <a:r>
              <a:rPr lang="en-US" altLang="en-US" baseline="0" dirty="0"/>
              <a:t> Districts that would like to fund workshops or conferences should include a description of how it </a:t>
            </a:r>
            <a:r>
              <a:rPr lang="en-US" altLang="en-US" dirty="0"/>
              <a:t>is part of a sustained, job-embedded plan for professional learning in it’s description</a:t>
            </a:r>
            <a:r>
              <a:rPr lang="en-US" altLang="en-US" baseline="0" dirty="0"/>
              <a:t> of WHAT.</a:t>
            </a:r>
            <a:endParaRPr lang="en-US" altLang="en-US" dirty="0"/>
          </a:p>
          <a:p>
            <a:endParaRPr lang="en-US" altLang="en-US" dirty="0"/>
          </a:p>
          <a:p>
            <a:r>
              <a:rPr lang="en-US" altLang="en-US" dirty="0"/>
              <a:t>This USED definition brings up the issue of conferences and workshops. Sending individuals to conferences is a common practice and can be a valuable one when it is part of a larger strategy. Many districts use a “train the trainer” approach sending a few individuals to bring back information. </a:t>
            </a:r>
          </a:p>
          <a:p>
            <a:endParaRPr lang="en-US" altLang="en-US" dirty="0"/>
          </a:p>
          <a:p>
            <a:r>
              <a:rPr lang="en-US" altLang="en-US" dirty="0"/>
              <a:t>Some questions to consider when thinking about conference attendance include:</a:t>
            </a:r>
          </a:p>
          <a:p>
            <a:r>
              <a:rPr lang="en-US" altLang="en-US" dirty="0"/>
              <a:t>What is the role of the conference in meeting the prioritized need? How is it part of a sustained, job-embedded plan for professional learning?</a:t>
            </a:r>
          </a:p>
          <a:p>
            <a:r>
              <a:rPr lang="en-US" altLang="en-US" dirty="0">
                <a:cs typeface="Calibri" panose="020F0502020204030204" pitchFamily="34" charset="0"/>
              </a:rPr>
              <a:t>What is the plan for delivering the content so that the learning extends beyond those who attended?</a:t>
            </a:r>
          </a:p>
          <a:p>
            <a:endParaRPr lang="en-US" altLang="en-US" dirty="0">
              <a:cs typeface="Calibri" panose="020F0502020204030204" pitchFamily="34" charset="0"/>
            </a:endParaRPr>
          </a:p>
          <a:p>
            <a:r>
              <a:rPr lang="en-US" altLang="en-US" dirty="0">
                <a:cs typeface="Calibri" panose="020F0502020204030204" pitchFamily="34" charset="0"/>
              </a:rPr>
              <a:t>If you include conference attendance as an activity</a:t>
            </a:r>
            <a:r>
              <a:rPr lang="en-US" altLang="en-US" baseline="0" dirty="0">
                <a:cs typeface="Calibri" panose="020F0502020204030204" pitchFamily="34" charset="0"/>
              </a:rPr>
              <a:t> </a:t>
            </a:r>
            <a:r>
              <a:rPr lang="en-US" altLang="en-US" dirty="0">
                <a:cs typeface="Calibri" panose="020F0502020204030204" pitchFamily="34" charset="0"/>
              </a:rPr>
              <a:t>and do not articulate how it will be part of a larger strategy (what will the follow up be?) your reviewer will ask you. </a:t>
            </a:r>
          </a:p>
          <a:p>
            <a:endParaRPr lang="en-US" altLang="en-US" baseline="0"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cs typeface="Arial" panose="020B0604020202020204" pitchFamily="34" charset="0"/>
              </a:defRPr>
            </a:lvl1pPr>
            <a:lvl2pPr marL="729566" indent="-279856">
              <a:defRPr>
                <a:solidFill>
                  <a:schemeClr val="tx1"/>
                </a:solidFill>
                <a:latin typeface="Century Schoolbook" panose="02040604050505020304" pitchFamily="18" charset="0"/>
                <a:cs typeface="Arial" panose="020B0604020202020204" pitchFamily="34" charset="0"/>
              </a:defRPr>
            </a:lvl2pPr>
            <a:lvl3pPr marL="1122658" indent="-223237">
              <a:defRPr>
                <a:solidFill>
                  <a:schemeClr val="tx1"/>
                </a:solidFill>
                <a:latin typeface="Century Schoolbook" panose="02040604050505020304" pitchFamily="18" charset="0"/>
                <a:cs typeface="Arial" panose="020B0604020202020204" pitchFamily="34" charset="0"/>
              </a:defRPr>
            </a:lvl3pPr>
            <a:lvl4pPr marL="1570751" indent="-223237">
              <a:defRPr>
                <a:solidFill>
                  <a:schemeClr val="tx1"/>
                </a:solidFill>
                <a:latin typeface="Century Schoolbook" panose="02040604050505020304" pitchFamily="18" charset="0"/>
                <a:cs typeface="Arial" panose="020B0604020202020204" pitchFamily="34" charset="0"/>
              </a:defRPr>
            </a:lvl4pPr>
            <a:lvl5pPr marL="2020461" indent="-223237">
              <a:defRPr>
                <a:solidFill>
                  <a:schemeClr val="tx1"/>
                </a:solidFill>
                <a:latin typeface="Century Schoolbook" panose="02040604050505020304" pitchFamily="18" charset="0"/>
                <a:cs typeface="Arial" panose="020B0604020202020204" pitchFamily="34" charset="0"/>
              </a:defRPr>
            </a:lvl5pPr>
            <a:lvl6pPr marL="2486348" indent="-22323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52235" indent="-22323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18121" indent="-22323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4008" indent="-22323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fld id="{EACA39BB-8C0B-4337-860B-1D99ACB7267B}" type="slidenum">
              <a:rPr lang="en-US" altLang="en-US" smtClean="0">
                <a:latin typeface="Calibri" panose="020F0502020204030204" pitchFamily="34" charset="0"/>
              </a:rPr>
              <a:pPr/>
              <a:t>14</a:t>
            </a:fld>
            <a:endParaRPr lang="en-US" altLang="en-US">
              <a:latin typeface="Calibri" panose="020F0502020204030204" pitchFamily="34" charset="0"/>
            </a:endParaRPr>
          </a:p>
        </p:txBody>
      </p:sp>
    </p:spTree>
    <p:extLst>
      <p:ext uri="{BB962C8B-B14F-4D97-AF65-F5344CB8AC3E}">
        <p14:creationId xmlns:p14="http://schemas.microsoft.com/office/powerpoint/2010/main" val="1939348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amount an LEA must reserve to provide equitable services for private school teachers and other educational personnel for Title II, Part A services is based on the LEA’s </a:t>
            </a:r>
            <a:r>
              <a:rPr lang="en-US"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total </a:t>
            </a: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Title II, Part A allocation, less administrative costs. </a:t>
            </a:r>
            <a:r>
              <a:rPr lang="en-US" altLang="en-US" sz="1000" dirty="0"/>
              <a:t>The district can deduct costs for administering IIA to private schools,</a:t>
            </a:r>
            <a:r>
              <a:rPr lang="en-US" altLang="en-US" sz="1000" baseline="0" dirty="0"/>
              <a:t> which </a:t>
            </a:r>
            <a:r>
              <a:rPr lang="en-US" altLang="en-US" sz="1000" dirty="0"/>
              <a:t>means costs that are incurred in operating the grant. This includes things like conducting meetings, negotiating contracts, processing purchase orders, accounting activities, file maintenance, conference registration, etc</a:t>
            </a:r>
            <a:r>
              <a:rPr lang="en-US" altLang="en-US" sz="1000" baseline="0" dirty="0"/>
              <a:t>. However, the total for administrative costs for the purpose of calculating the equitable share cannot exceed the district’s indirect rate.</a:t>
            </a:r>
            <a:endParaRPr lang="en-US" altLang="en-US" sz="1000" dirty="0"/>
          </a:p>
          <a:p>
            <a:pPr marL="0" marR="0" algn="just">
              <a:lnSpc>
                <a:spcPct val="115000"/>
              </a:lnSpc>
              <a:spcBef>
                <a:spcPts val="0"/>
              </a:spcBef>
              <a:spcAft>
                <a:spcPts val="0"/>
              </a:spcAft>
            </a:pPr>
            <a:endPar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Calibri" panose="020F0502020204030204" pitchFamily="34" charset="0"/>
              </a:rPr>
              <a:t>The Equitable Services Worksheet appears as a tab in the district’s application once the district has entered the names of the participating private schools through the secure district website. The yellow boxes in the worksheet indicate fields that must be completed by the district. The remaining boxes will be auto-calculated.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000" b="1" dirty="0">
                <a:effectLst/>
                <a:latin typeface="Calibri" panose="020F0502020204030204" pitchFamily="34" charset="0"/>
                <a:ea typeface="Calibri" panose="020F0502020204030204" pitchFamily="34" charset="0"/>
                <a:cs typeface="Calibri" panose="020F0502020204030204" pitchFamily="34" charset="0"/>
              </a:rPr>
              <a:t>Student Enrollment:</a:t>
            </a:r>
            <a:r>
              <a:rPr lang="en-US" sz="1000" dirty="0">
                <a:effectLst/>
                <a:latin typeface="Calibri" panose="020F0502020204030204" pitchFamily="34" charset="0"/>
                <a:ea typeface="Calibri" panose="020F0502020204030204" pitchFamily="34" charset="0"/>
                <a:cs typeface="Calibri" panose="020F0502020204030204" pitchFamily="34" charset="0"/>
              </a:rPr>
              <a:t> For </a:t>
            </a:r>
            <a:r>
              <a:rPr lang="en-US" sz="1000" i="1" dirty="0">
                <a:effectLst/>
                <a:latin typeface="Calibri" panose="020F0502020204030204" pitchFamily="34" charset="0"/>
                <a:ea typeface="Calibri" panose="020F0502020204030204" pitchFamily="34" charset="0"/>
                <a:cs typeface="Calibri" panose="020F0502020204030204" pitchFamily="34" charset="0"/>
              </a:rPr>
              <a:t>District Enrollment</a:t>
            </a:r>
            <a:r>
              <a:rPr lang="en-US" sz="1000" dirty="0">
                <a:effectLst/>
                <a:latin typeface="Calibri" panose="020F0502020204030204" pitchFamily="34" charset="0"/>
                <a:ea typeface="Calibri" panose="020F0502020204030204" pitchFamily="34" charset="0"/>
                <a:cs typeface="Calibri" panose="020F0502020204030204" pitchFamily="34" charset="0"/>
              </a:rPr>
              <a:t> enter the total student enrollment in the district; for </a:t>
            </a:r>
            <a:r>
              <a:rPr lang="en-US" sz="1000" i="1" dirty="0">
                <a:effectLst/>
                <a:latin typeface="Calibri" panose="020F0502020204030204" pitchFamily="34" charset="0"/>
                <a:ea typeface="Calibri" panose="020F0502020204030204" pitchFamily="34" charset="0"/>
                <a:cs typeface="Calibri" panose="020F0502020204030204" pitchFamily="34" charset="0"/>
              </a:rPr>
              <a:t>Participating Private School Enrollment</a:t>
            </a:r>
            <a:r>
              <a:rPr lang="en-US" sz="1000" dirty="0">
                <a:effectLst/>
                <a:latin typeface="Calibri" panose="020F0502020204030204" pitchFamily="34" charset="0"/>
                <a:ea typeface="Calibri" panose="020F0502020204030204" pitchFamily="34" charset="0"/>
                <a:cs typeface="Calibri" panose="020F0502020204030204" pitchFamily="34" charset="0"/>
              </a:rPr>
              <a:t> enter the total enrollment of the participating private school(s). The worksheet will automatically add these two numbers to calculate the </a:t>
            </a:r>
            <a:r>
              <a:rPr lang="en-US" sz="1000" i="1" dirty="0">
                <a:effectLst/>
                <a:latin typeface="Calibri" panose="020F0502020204030204" pitchFamily="34" charset="0"/>
                <a:ea typeface="Calibri" panose="020F0502020204030204" pitchFamily="34" charset="0"/>
                <a:cs typeface="Calibri" panose="020F0502020204030204" pitchFamily="34" charset="0"/>
              </a:rPr>
              <a:t>Total Enrollment</a:t>
            </a:r>
            <a:r>
              <a:rPr lang="en-US" sz="1000" dirty="0">
                <a:effectLst/>
                <a:latin typeface="Calibri" panose="020F0502020204030204" pitchFamily="34" charset="0"/>
                <a:ea typeface="Calibri" panose="020F0502020204030204" pitchFamily="34" charset="0"/>
                <a:cs typeface="Calibri" panose="020F0502020204030204" pitchFamily="34" charset="0"/>
              </a:rPr>
              <a:t>. </a:t>
            </a:r>
            <a:r>
              <a:rPr lang="en-US" sz="1000" b="1" dirty="0">
                <a:effectLst/>
                <a:latin typeface="Calibri" panose="020F0502020204030204" pitchFamily="34" charset="0"/>
                <a:ea typeface="Calibri" panose="020F0502020204030204" pitchFamily="34" charset="0"/>
                <a:cs typeface="Calibri" panose="020F0502020204030204" pitchFamily="34" charset="0"/>
              </a:rPr>
              <a:t>NOTE:</a:t>
            </a:r>
            <a:r>
              <a:rPr lang="en-US" sz="1000" dirty="0">
                <a:effectLst/>
                <a:latin typeface="Calibri" panose="020F0502020204030204" pitchFamily="34" charset="0"/>
                <a:ea typeface="Calibri" panose="020F0502020204030204" pitchFamily="34" charset="0"/>
                <a:cs typeface="Calibri" panose="020F0502020204030204" pitchFamily="34" charset="0"/>
              </a:rPr>
              <a:t> All students enrolled in the private school are included in the calculation, regardless of whether they live within the district boundaries.</a:t>
            </a:r>
          </a:p>
          <a:p>
            <a:pPr marL="0" marR="0" algn="just">
              <a:lnSpc>
                <a:spcPct val="115000"/>
              </a:lnSpc>
              <a:spcBef>
                <a:spcPts val="0"/>
              </a:spcBef>
              <a:spcAft>
                <a:spcPts val="100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Title II, Part A Allocation: </a:t>
            </a: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For </a:t>
            </a:r>
            <a:r>
              <a:rPr lang="en-US" sz="1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District Title II, Part A Entitlement </a:t>
            </a: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enter the district allocation for Title II-A for the current year. For </a:t>
            </a:r>
            <a:r>
              <a:rPr lang="en-US" sz="1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Allocations for Administration, </a:t>
            </a: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include the costs</a:t>
            </a:r>
            <a:r>
              <a:rPr lang="en-US" sz="1000" dirty="0">
                <a:effectLst/>
                <a:latin typeface="Calibri" panose="020F0502020204030204" pitchFamily="34" charset="0"/>
                <a:ea typeface="Calibri" panose="020F0502020204030204" pitchFamily="34" charset="0"/>
                <a:cs typeface="Calibri" panose="020F0502020204030204" pitchFamily="34" charset="0"/>
              </a:rPr>
              <a:t> that are incurred in operating the grant which can include conducting meetings, negotiating contracts, processing purchase orders, accounting activities, file maintenance, conference registration, etc. </a:t>
            </a:r>
            <a:r>
              <a:rPr lang="en-US" sz="1000" b="1" dirty="0">
                <a:effectLst/>
                <a:latin typeface="Calibri" panose="020F0502020204030204" pitchFamily="34" charset="0"/>
                <a:ea typeface="Calibri" panose="020F0502020204030204" pitchFamily="34" charset="0"/>
                <a:cs typeface="Calibri" panose="020F0502020204030204" pitchFamily="34" charset="0"/>
              </a:rPr>
              <a:t>This amount cannot exceed the district’s negotiated indirect rate.</a:t>
            </a:r>
            <a:r>
              <a:rPr lang="en-US" sz="1000" dirty="0">
                <a:effectLst/>
                <a:latin typeface="Calibri" panose="020F0502020204030204" pitchFamily="34" charset="0"/>
                <a:ea typeface="Calibri" panose="020F0502020204030204" pitchFamily="34" charset="0"/>
                <a:cs typeface="Calibri" panose="020F0502020204030204" pitchFamily="34" charset="0"/>
              </a:rPr>
              <a:t> </a:t>
            </a: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worksheet will subtract these costs from the district entitlement to calculate the </a:t>
            </a:r>
            <a:r>
              <a:rPr lang="en-US" sz="1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District’s Remaining Allocation. </a:t>
            </a:r>
          </a:p>
          <a:p>
            <a:pPr marL="0" marR="0" algn="just">
              <a:lnSpc>
                <a:spcPct val="115000"/>
              </a:lnSpc>
              <a:spcBef>
                <a:spcPts val="0"/>
              </a:spcBef>
              <a:spcAft>
                <a:spcPts val="100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Once the remaining district allocation has been determined, the spreadsheet will calculate the </a:t>
            </a:r>
            <a:r>
              <a:rPr lang="en-US" sz="1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 Pupil Allocation</a:t>
            </a: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and the resulting </a:t>
            </a:r>
            <a:r>
              <a:rPr lang="en-US" sz="1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Equitable Services Amount</a:t>
            </a:r>
            <a:r>
              <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This represents the funds that must be made available to the participating private school(s).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15</a:t>
            </a:fld>
            <a:endParaRPr lang="en-US"/>
          </a:p>
        </p:txBody>
      </p:sp>
    </p:spTree>
    <p:extLst>
      <p:ext uri="{BB962C8B-B14F-4D97-AF65-F5344CB8AC3E}">
        <p14:creationId xmlns:p14="http://schemas.microsoft.com/office/powerpoint/2010/main" val="61192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aseline="0" dirty="0"/>
          </a:p>
          <a:p>
            <a:r>
              <a:rPr lang="en-US" altLang="en-US" baseline="0" dirty="0"/>
              <a:t>Districts are responsible for ensuring that private schools have plans that meet the requirements of Title IIA, but do not need to communicate the content of those plans to ODE.  Those plans should reflect the same WHO, WHAT and HOW information. </a:t>
            </a:r>
            <a:endParaRPr lang="en-US" altLang="en-US" dirty="0"/>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Details may be added to the Budget Narrative later if the school has not finalized its plan by the time the district is ready to submit</a:t>
            </a:r>
          </a:p>
          <a:p>
            <a:endParaRPr lang="en-US" altLang="en-US" dirty="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5734507-439F-4137-AF23-DBE1D40877DF}" type="slidenum">
              <a:rPr lang="en-US" altLang="en-US" sz="1300" smtClean="0"/>
              <a:pPr>
                <a:spcBef>
                  <a:spcPct val="0"/>
                </a:spcBef>
              </a:pPr>
              <a:t>16</a:t>
            </a:fld>
            <a:endParaRPr lang="en-US" altLang="en-US" sz="1300"/>
          </a:p>
        </p:txBody>
      </p:sp>
    </p:spTree>
    <p:extLst>
      <p:ext uri="{BB962C8B-B14F-4D97-AF65-F5344CB8AC3E}">
        <p14:creationId xmlns:p14="http://schemas.microsoft.com/office/powerpoint/2010/main" val="2954267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LEAs can use Title II-A funds for a wide range of strategies and activities to support the quality and effectiveness of teachers, principals and other school leaders. Activities supported with these funds must: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 consistent with the purpose of Title II-A and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Address the learning needs of all students, including children with disabilities, English learners, and gifted and talented students.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altLang="en-US" dirty="0"/>
              <a:t>This is not an exclusive</a:t>
            </a:r>
            <a:r>
              <a:rPr lang="en-US" altLang="en-US" baseline="0" dirty="0"/>
              <a:t> list, but it </a:t>
            </a:r>
            <a:r>
              <a:rPr lang="en-US" altLang="en-US" dirty="0"/>
              <a:t>demonstrates that</a:t>
            </a:r>
            <a:r>
              <a:rPr lang="en-US" altLang="en-US" baseline="0" dirty="0"/>
              <a:t> there are many things Title IIA can fund related to improving teacher and leader quality. Something to consider is t</a:t>
            </a:r>
            <a:r>
              <a:rPr lang="en-US" altLang="en-US" dirty="0"/>
              <a:t>he emphasis the USED non-regulatory guidance places on systems- systems designed to support educators across the continuum</a:t>
            </a:r>
            <a:r>
              <a:rPr lang="en-US" altLang="en-US" baseline="0" dirty="0"/>
              <a:t> of their career as well as</a:t>
            </a:r>
            <a:r>
              <a:rPr lang="en-US" altLang="en-US" dirty="0"/>
              <a:t> systems designed to support students in accessing effective educators.</a:t>
            </a:r>
            <a:r>
              <a:rPr lang="en-US" altLang="en-US" baseline="0" dirty="0"/>
              <a:t> </a:t>
            </a:r>
            <a:r>
              <a:rPr lang="en-US" altLang="en-US" dirty="0">
                <a:latin typeface="Calibri" panose="020F0502020204030204" pitchFamily="34" charset="0"/>
                <a:cs typeface="Calibri" panose="020F0502020204030204" pitchFamily="34" charset="0"/>
              </a:rPr>
              <a:t>In other words, how can Title IIA funds be used “more strategically and for greater impact”?</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Schoolbook" panose="02040604050505020304" pitchFamily="18" charset="0"/>
                <a:cs typeface="Arial" panose="020B0604020202020204" pitchFamily="34" charset="0"/>
              </a:defRPr>
            </a:lvl1pPr>
            <a:lvl2pPr marL="742950" indent="-285750" eaLnBrk="0" hangingPunct="0">
              <a:defRPr>
                <a:solidFill>
                  <a:schemeClr val="tx1"/>
                </a:solidFill>
                <a:latin typeface="Century Schoolbook" panose="02040604050505020304" pitchFamily="18" charset="0"/>
                <a:cs typeface="Arial" panose="020B0604020202020204" pitchFamily="34" charset="0"/>
              </a:defRPr>
            </a:lvl2pPr>
            <a:lvl3pPr marL="1143000" indent="-228600" eaLnBrk="0" hangingPunct="0">
              <a:defRPr>
                <a:solidFill>
                  <a:schemeClr val="tx1"/>
                </a:solidFill>
                <a:latin typeface="Century Schoolbook" panose="02040604050505020304" pitchFamily="18" charset="0"/>
                <a:cs typeface="Arial" panose="020B0604020202020204" pitchFamily="34" charset="0"/>
              </a:defRPr>
            </a:lvl3pPr>
            <a:lvl4pPr marL="1600200" indent="-228600" eaLnBrk="0" hangingPunct="0">
              <a:defRPr>
                <a:solidFill>
                  <a:schemeClr val="tx1"/>
                </a:solidFill>
                <a:latin typeface="Century Schoolbook" panose="02040604050505020304" pitchFamily="18" charset="0"/>
                <a:cs typeface="Arial" panose="020B0604020202020204" pitchFamily="34" charset="0"/>
              </a:defRPr>
            </a:lvl4pPr>
            <a:lvl5pPr marL="2057400" indent="-228600" eaLnBrk="0" hangingPunct="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eaLnBrk="1" hangingPunct="1"/>
            <a:fld id="{2E6FFBF0-4AC6-4278-94EF-5A6AA837AF80}"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Tree>
    <p:extLst>
      <p:ext uri="{BB962C8B-B14F-4D97-AF65-F5344CB8AC3E}">
        <p14:creationId xmlns:p14="http://schemas.microsoft.com/office/powerpoint/2010/main" val="352752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the portion of the salary that provides direct support of Title IIA allowable activities can be charged to Title II-A</a:t>
            </a:r>
          </a:p>
          <a:p>
            <a:endParaRPr lang="en-US" dirty="0"/>
          </a:p>
          <a:p>
            <a:r>
              <a:rPr lang="en-US" dirty="0"/>
              <a:t>Time and effort documentation must be maintained for staff paid with Title II-A funds</a:t>
            </a:r>
          </a:p>
        </p:txBody>
      </p:sp>
      <p:sp>
        <p:nvSpPr>
          <p:cNvPr id="4" name="Slide Number Placeholder 3"/>
          <p:cNvSpPr>
            <a:spLocks noGrp="1"/>
          </p:cNvSpPr>
          <p:nvPr>
            <p:ph type="sldNum" sz="quarter" idx="5"/>
          </p:nvPr>
        </p:nvSpPr>
        <p:spPr/>
        <p:txBody>
          <a:bodyPr/>
          <a:lstStyle/>
          <a:p>
            <a:fld id="{42042C83-F474-4689-992F-134064305DAD}" type="slidenum">
              <a:rPr lang="en-US" smtClean="0"/>
              <a:t>19</a:t>
            </a:fld>
            <a:endParaRPr lang="en-US"/>
          </a:p>
        </p:txBody>
      </p:sp>
    </p:spTree>
    <p:extLst>
      <p:ext uri="{BB962C8B-B14F-4D97-AF65-F5344CB8AC3E}">
        <p14:creationId xmlns:p14="http://schemas.microsoft.com/office/powerpoint/2010/main" val="2916361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Reminder that all activities are for educators, not direct benefit to students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Schoolbook" panose="02040604050505020304" pitchFamily="18" charset="0"/>
                <a:cs typeface="Arial" panose="020B0604020202020204" pitchFamily="34" charset="0"/>
              </a:defRPr>
            </a:lvl1pPr>
            <a:lvl2pPr marL="742950" indent="-285750" eaLnBrk="0" hangingPunct="0">
              <a:defRPr>
                <a:solidFill>
                  <a:schemeClr val="tx1"/>
                </a:solidFill>
                <a:latin typeface="Century Schoolbook" panose="02040604050505020304" pitchFamily="18" charset="0"/>
                <a:cs typeface="Arial" panose="020B0604020202020204" pitchFamily="34" charset="0"/>
              </a:defRPr>
            </a:lvl2pPr>
            <a:lvl3pPr marL="1143000" indent="-228600" eaLnBrk="0" hangingPunct="0">
              <a:defRPr>
                <a:solidFill>
                  <a:schemeClr val="tx1"/>
                </a:solidFill>
                <a:latin typeface="Century Schoolbook" panose="02040604050505020304" pitchFamily="18" charset="0"/>
                <a:cs typeface="Arial" panose="020B0604020202020204" pitchFamily="34" charset="0"/>
              </a:defRPr>
            </a:lvl3pPr>
            <a:lvl4pPr marL="1600200" indent="-228600" eaLnBrk="0" hangingPunct="0">
              <a:defRPr>
                <a:solidFill>
                  <a:schemeClr val="tx1"/>
                </a:solidFill>
                <a:latin typeface="Century Schoolbook" panose="02040604050505020304" pitchFamily="18" charset="0"/>
                <a:cs typeface="Arial" panose="020B0604020202020204" pitchFamily="34" charset="0"/>
              </a:defRPr>
            </a:lvl4pPr>
            <a:lvl5pPr marL="2057400" indent="-228600" eaLnBrk="0" hangingPunct="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eaLnBrk="1" hangingPunct="1"/>
            <a:fld id="{2E6FFBF0-4AC6-4278-94EF-5A6AA837AF80}" type="slidenum">
              <a:rPr lang="en-US" altLang="en-US">
                <a:latin typeface="Calibri" panose="020F0502020204030204" pitchFamily="34" charset="0"/>
              </a:rPr>
              <a:pPr eaLnBrk="1" hangingPunct="1"/>
              <a:t>20</a:t>
            </a:fld>
            <a:endParaRPr lang="en-US" altLang="en-US">
              <a:latin typeface="Calibri" panose="020F0502020204030204" pitchFamily="34" charset="0"/>
            </a:endParaRPr>
          </a:p>
        </p:txBody>
      </p:sp>
    </p:spTree>
    <p:extLst>
      <p:ext uri="{BB962C8B-B14F-4D97-AF65-F5344CB8AC3E}">
        <p14:creationId xmlns:p14="http://schemas.microsoft.com/office/powerpoint/2010/main" val="3857817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Whatever PL the district chooses, it must meet the definition in ESSA</a:t>
            </a:r>
            <a:r>
              <a:rPr lang="en-US" altLang="en-US" baseline="0" dirty="0"/>
              <a:t>, meaning it is ongoing, </a:t>
            </a:r>
            <a:r>
              <a:rPr lang="en-US" altLang="en-US" dirty="0"/>
              <a:t>job-embedded, differentiated, and classroom-based. </a:t>
            </a:r>
            <a:r>
              <a:rPr lang="en-US" altLang="en-US" baseline="0" dirty="0"/>
              <a:t>This definition is intended to </a:t>
            </a:r>
            <a:r>
              <a:rPr lang="en-US" altLang="en-US" dirty="0"/>
              <a:t>remind states and districts that one-day conferences and workshops, when done in isolation, do not meet this requirement.</a:t>
            </a:r>
            <a:r>
              <a:rPr lang="en-US" altLang="en-US" baseline="0" dirty="0"/>
              <a:t> Districts that would like to fund workshops or conferences should include a description of how it </a:t>
            </a:r>
            <a:r>
              <a:rPr lang="en-US" altLang="en-US" dirty="0"/>
              <a:t>is part of a sustained, job-embedded plan for professional learning in its CIP Budget Narrative application</a:t>
            </a:r>
            <a:r>
              <a:rPr lang="en-US" altLang="en-US" baseline="0" dirty="0"/>
              <a:t>.</a:t>
            </a:r>
            <a:endParaRPr lang="en-US" altLang="en-US" dirty="0"/>
          </a:p>
          <a:p>
            <a:endParaRPr lang="en-US" altLang="en-US" dirty="0"/>
          </a:p>
          <a:p>
            <a:r>
              <a:rPr lang="en-US" altLang="en-US" dirty="0"/>
              <a:t>Some questions to consider when thinking about conference attendance include:</a:t>
            </a:r>
          </a:p>
          <a:p>
            <a:r>
              <a:rPr lang="en-US" altLang="en-US" dirty="0"/>
              <a:t>What is the role of the conference in meeting the prioritized need? How is it part of a sustained, job-embedded plan for professional learning?</a:t>
            </a:r>
          </a:p>
          <a:p>
            <a:r>
              <a:rPr lang="en-US" altLang="en-US" dirty="0">
                <a:cs typeface="Calibri" panose="020F0502020204030204" pitchFamily="34" charset="0"/>
              </a:rPr>
              <a:t>What is the plan for delivering the content so that the learning extends beyond those who attended?</a:t>
            </a:r>
          </a:p>
          <a:p>
            <a:endParaRPr lang="en-US" altLang="en-US" dirty="0">
              <a:cs typeface="Calibri" panose="020F0502020204030204" pitchFamily="34" charset="0"/>
            </a:endParaRPr>
          </a:p>
          <a:p>
            <a:r>
              <a:rPr lang="en-US" altLang="en-US" dirty="0">
                <a:cs typeface="Calibri" panose="020F0502020204030204" pitchFamily="34" charset="0"/>
              </a:rPr>
              <a:t>If you include conference attendance as an activity</a:t>
            </a:r>
            <a:r>
              <a:rPr lang="en-US" altLang="en-US" baseline="0" dirty="0">
                <a:cs typeface="Calibri" panose="020F0502020204030204" pitchFamily="34" charset="0"/>
              </a:rPr>
              <a:t> </a:t>
            </a:r>
            <a:r>
              <a:rPr lang="en-US" altLang="en-US" dirty="0">
                <a:cs typeface="Calibri" panose="020F0502020204030204" pitchFamily="34" charset="0"/>
              </a:rPr>
              <a:t>and do not articulate how it will be part of a larger strategy (what will the follow up be?) your reviewer will ask you. </a:t>
            </a:r>
          </a:p>
          <a:p>
            <a:endParaRPr lang="en-US" altLang="en-US" baseline="0"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cs typeface="Arial" panose="020B0604020202020204" pitchFamily="34" charset="0"/>
              </a:defRPr>
            </a:lvl1pPr>
            <a:lvl2pPr marL="729566" indent="-279856">
              <a:defRPr>
                <a:solidFill>
                  <a:schemeClr val="tx1"/>
                </a:solidFill>
                <a:latin typeface="Century Schoolbook" panose="02040604050505020304" pitchFamily="18" charset="0"/>
                <a:cs typeface="Arial" panose="020B0604020202020204" pitchFamily="34" charset="0"/>
              </a:defRPr>
            </a:lvl2pPr>
            <a:lvl3pPr marL="1122658" indent="-223237">
              <a:defRPr>
                <a:solidFill>
                  <a:schemeClr val="tx1"/>
                </a:solidFill>
                <a:latin typeface="Century Schoolbook" panose="02040604050505020304" pitchFamily="18" charset="0"/>
                <a:cs typeface="Arial" panose="020B0604020202020204" pitchFamily="34" charset="0"/>
              </a:defRPr>
            </a:lvl3pPr>
            <a:lvl4pPr marL="1570751" indent="-223237">
              <a:defRPr>
                <a:solidFill>
                  <a:schemeClr val="tx1"/>
                </a:solidFill>
                <a:latin typeface="Century Schoolbook" panose="02040604050505020304" pitchFamily="18" charset="0"/>
                <a:cs typeface="Arial" panose="020B0604020202020204" pitchFamily="34" charset="0"/>
              </a:defRPr>
            </a:lvl4pPr>
            <a:lvl5pPr marL="2020461" indent="-223237">
              <a:defRPr>
                <a:solidFill>
                  <a:schemeClr val="tx1"/>
                </a:solidFill>
                <a:latin typeface="Century Schoolbook" panose="02040604050505020304" pitchFamily="18" charset="0"/>
                <a:cs typeface="Arial" panose="020B0604020202020204" pitchFamily="34" charset="0"/>
              </a:defRPr>
            </a:lvl5pPr>
            <a:lvl6pPr marL="2486348" indent="-22323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52235" indent="-22323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18121" indent="-22323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4008" indent="-223237"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fld id="{EACA39BB-8C0B-4337-860B-1D99ACB7267B}" type="slidenum">
              <a:rPr lang="en-US" altLang="en-US" smtClean="0">
                <a:latin typeface="Calibri" panose="020F0502020204030204" pitchFamily="34" charset="0"/>
              </a:rPr>
              <a:pPr/>
              <a:t>21</a:t>
            </a:fld>
            <a:endParaRPr lang="en-US" altLang="en-US">
              <a:latin typeface="Calibri" panose="020F0502020204030204" pitchFamily="34" charset="0"/>
            </a:endParaRPr>
          </a:p>
        </p:txBody>
      </p:sp>
    </p:spTree>
    <p:extLst>
      <p:ext uri="{BB962C8B-B14F-4D97-AF65-F5344CB8AC3E}">
        <p14:creationId xmlns:p14="http://schemas.microsoft.com/office/powerpoint/2010/main" val="1939348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will provide</a:t>
            </a:r>
            <a:r>
              <a:rPr lang="en-US" baseline="0" dirty="0"/>
              <a:t> </a:t>
            </a:r>
            <a:r>
              <a:rPr lang="en-US" dirty="0"/>
              <a:t>an overview of </a:t>
            </a:r>
            <a:r>
              <a:rPr lang="en-US" baseline="0" dirty="0"/>
              <a:t>the basic components and requirements of Title II-A including funding &amp; eligibility, timelines and major milestones, as well as a discussion of  the requirements for providing equitable services to private schools. </a:t>
            </a:r>
          </a:p>
          <a:p>
            <a:endParaRPr lang="en-US" baseline="0" dirty="0"/>
          </a:p>
          <a:p>
            <a:r>
              <a:rPr lang="en-US" baseline="0" dirty="0"/>
              <a:t>We’ll also discuss requirements for submitting the Title IIA application, allowable uses of funds and how Title IIA funds can be used to support district continuous improvement plans and goals.</a:t>
            </a:r>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2</a:t>
            </a:fld>
            <a:endParaRPr lang="en-US" altLang="en-US"/>
          </a:p>
        </p:txBody>
      </p:sp>
    </p:spTree>
    <p:extLst>
      <p:ext uri="{BB962C8B-B14F-4D97-AF65-F5344CB8AC3E}">
        <p14:creationId xmlns:p14="http://schemas.microsoft.com/office/powerpoint/2010/main" val="202599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educators meet the definition of “other school leaders”. </a:t>
            </a:r>
          </a:p>
        </p:txBody>
      </p:sp>
      <p:sp>
        <p:nvSpPr>
          <p:cNvPr id="4" name="Slide Number Placeholder 3"/>
          <p:cNvSpPr>
            <a:spLocks noGrp="1"/>
          </p:cNvSpPr>
          <p:nvPr>
            <p:ph type="sldNum" sz="quarter" idx="5"/>
          </p:nvPr>
        </p:nvSpPr>
        <p:spPr/>
        <p:txBody>
          <a:bodyPr/>
          <a:lstStyle/>
          <a:p>
            <a:fld id="{42042C83-F474-4689-992F-134064305DAD}" type="slidenum">
              <a:rPr lang="en-US" smtClean="0"/>
              <a:t>22</a:t>
            </a:fld>
            <a:endParaRPr lang="en-US"/>
          </a:p>
        </p:txBody>
      </p:sp>
    </p:spTree>
    <p:extLst>
      <p:ext uri="{BB962C8B-B14F-4D97-AF65-F5344CB8AC3E}">
        <p14:creationId xmlns:p14="http://schemas.microsoft.com/office/powerpoint/2010/main" val="40452553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9350"/>
            <a:ext cx="5486400" cy="3086100"/>
          </a:xfrm>
        </p:spPr>
      </p:sp>
      <p:sp>
        <p:nvSpPr>
          <p:cNvPr id="3" name="Notes Placeholder 2"/>
          <p:cNvSpPr>
            <a:spLocks noGrp="1"/>
          </p:cNvSpPr>
          <p:nvPr>
            <p:ph type="body" idx="1"/>
          </p:nvPr>
        </p:nvSpPr>
        <p:spPr>
          <a:xfrm>
            <a:off x="590550" y="4394200"/>
            <a:ext cx="5486400" cy="3600450"/>
          </a:xfrm>
        </p:spPr>
        <p:txBody>
          <a:bodyPr/>
          <a:lstStyle/>
          <a:p>
            <a:r>
              <a:rPr lang="en-US" dirty="0"/>
              <a:t>There</a:t>
            </a:r>
            <a:r>
              <a:rPr lang="en-US" baseline="0" dirty="0"/>
              <a:t> are a wide variety of resources available to support districts with Title IIA. The CIP Budget Narrative User Guide and Checklists are particularly helpful tools when submitting the narrative application.</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23</a:t>
            </a:fld>
            <a:endParaRPr lang="en-US"/>
          </a:p>
        </p:txBody>
      </p:sp>
    </p:spTree>
    <p:extLst>
      <p:ext uri="{BB962C8B-B14F-4D97-AF65-F5344CB8AC3E}">
        <p14:creationId xmlns:p14="http://schemas.microsoft.com/office/powerpoint/2010/main" val="24613065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team has moved from a programmatic</a:t>
            </a:r>
            <a:r>
              <a:rPr lang="en-US" baseline="0" dirty="0"/>
              <a:t> model </a:t>
            </a:r>
            <a:r>
              <a:rPr lang="en-US" dirty="0"/>
              <a:t>to</a:t>
            </a:r>
            <a:r>
              <a:rPr lang="en-US" baseline="0" dirty="0"/>
              <a:t> a regional support model. Each of us has taken a section of the state to support across Titles IA, IIA, IVA and VB.</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24</a:t>
            </a:fld>
            <a:endParaRPr lang="en-US"/>
          </a:p>
        </p:txBody>
      </p:sp>
    </p:spTree>
    <p:extLst>
      <p:ext uri="{BB962C8B-B14F-4D97-AF65-F5344CB8AC3E}">
        <p14:creationId xmlns:p14="http://schemas.microsoft.com/office/powerpoint/2010/main" val="25143258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divided</a:t>
            </a:r>
            <a:r>
              <a:rPr lang="en-US" baseline="0" dirty="0"/>
              <a:t> up the state into four sections. Each of us serves as the primary contact for the districts in these ESDs</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25</a:t>
            </a:fld>
            <a:endParaRPr lang="en-US"/>
          </a:p>
        </p:txBody>
      </p:sp>
    </p:spTree>
    <p:extLst>
      <p:ext uri="{BB962C8B-B14F-4D97-AF65-F5344CB8AC3E}">
        <p14:creationId xmlns:p14="http://schemas.microsoft.com/office/powerpoint/2010/main" val="1335553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Calibri" panose="020F0502020204030204" pitchFamily="34" charset="0"/>
                <a:cs typeface="Calibri" panose="020F0502020204030204" pitchFamily="34" charset="0"/>
              </a:rPr>
              <a:t>The purpose of Title II-A is to improve teacher and leader quality and focuses on preparing, training, and recruiting high-quality teachers and principals. </a:t>
            </a:r>
          </a:p>
          <a:p>
            <a:r>
              <a:rPr lang="en-US" sz="1200" kern="1200" dirty="0">
                <a:solidFill>
                  <a:schemeClr val="tx1"/>
                </a:solidFill>
                <a:effectLst/>
                <a:latin typeface="+mn-lt"/>
                <a:ea typeface="+mn-ea"/>
                <a:cs typeface="+mn-cs"/>
              </a:rPr>
              <a:t>The Title II-A program is intended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provide historically underserved students, particularly students of color and students experiencing</a:t>
            </a:r>
            <a:r>
              <a:rPr lang="en-US" sz="1200" kern="1200" baseline="0" dirty="0">
                <a:solidFill>
                  <a:schemeClr val="tx1"/>
                </a:solidFill>
                <a:effectLst/>
                <a:latin typeface="+mn-lt"/>
                <a:ea typeface="+mn-ea"/>
                <a:cs typeface="+mn-cs"/>
              </a:rPr>
              <a:t> poverty </a:t>
            </a:r>
            <a:r>
              <a:rPr lang="en-US" sz="1200" kern="1200" dirty="0">
                <a:solidFill>
                  <a:schemeClr val="tx1"/>
                </a:solidFill>
                <a:effectLst/>
                <a:latin typeface="+mn-lt"/>
                <a:ea typeface="+mn-ea"/>
                <a:cs typeface="+mn-cs"/>
              </a:rPr>
              <a:t>with greater access to effective educators. </a:t>
            </a:r>
            <a:r>
              <a:rPr lang="en-US" altLang="en-US" dirty="0"/>
              <a:t>While the goal of Title</a:t>
            </a:r>
            <a:r>
              <a:rPr lang="en-US" altLang="en-US" baseline="0" dirty="0"/>
              <a:t> </a:t>
            </a:r>
            <a:r>
              <a:rPr lang="en-US" altLang="en-US" dirty="0"/>
              <a:t>IIA is to improve outcomes for students,</a:t>
            </a:r>
            <a:r>
              <a:rPr lang="en-US" altLang="en-US" baseline="0" dirty="0"/>
              <a:t> </a:t>
            </a:r>
            <a:r>
              <a:rPr lang="en-US" altLang="en-US" dirty="0"/>
              <a:t>the</a:t>
            </a:r>
            <a:r>
              <a:rPr lang="en-US" altLang="en-US" baseline="0" dirty="0"/>
              <a:t> focus </a:t>
            </a:r>
            <a:r>
              <a:rPr lang="en-US" altLang="en-US" dirty="0"/>
              <a:t>is on supporting educators to become more</a:t>
            </a:r>
            <a:r>
              <a:rPr lang="en-US" altLang="en-US" baseline="0" dirty="0"/>
              <a:t> effective practitioners.</a:t>
            </a:r>
            <a:endParaRPr lang="en-US" alt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3</a:t>
            </a:fld>
            <a:endParaRPr lang="en-US" altLang="en-US"/>
          </a:p>
        </p:txBody>
      </p:sp>
    </p:spTree>
    <p:extLst>
      <p:ext uri="{BB962C8B-B14F-4D97-AF65-F5344CB8AC3E}">
        <p14:creationId xmlns:p14="http://schemas.microsoft.com/office/powerpoint/2010/main" val="264486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There is a federal provision of supplement, not supplant in Title IIA : </a:t>
            </a:r>
            <a:r>
              <a:rPr lang="en-US" sz="1200" i="1" kern="1200" dirty="0">
                <a:solidFill>
                  <a:schemeClr val="tx1"/>
                </a:solidFill>
                <a:effectLst/>
                <a:latin typeface="+mn-lt"/>
                <a:ea typeface="+mn-ea"/>
                <a:cs typeface="+mn-cs"/>
              </a:rPr>
              <a:t>Funds received under this subpart shall be used to supplement, and not supplant, non-Federal funds that would otherwise be used for activities authorized under this subpart.</a:t>
            </a:r>
          </a:p>
          <a:p>
            <a:endParaRPr lang="en-US" altLang="en-US" sz="12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determine whether a fiscal expenditure supplements and does not supplant, school districts must run the following tests:</a:t>
            </a:r>
          </a:p>
          <a:p>
            <a:pPr lvl="0"/>
            <a:r>
              <a:rPr lang="en-US" sz="1200" b="1" kern="1200" dirty="0">
                <a:solidFill>
                  <a:schemeClr val="tx1"/>
                </a:solidFill>
                <a:effectLst/>
                <a:latin typeface="+mn-lt"/>
                <a:ea typeface="+mn-ea"/>
                <a:cs typeface="+mn-cs"/>
              </a:rPr>
              <a:t>Test I:</a:t>
            </a:r>
            <a:r>
              <a:rPr lang="en-US" sz="1200" kern="1200" dirty="0">
                <a:solidFill>
                  <a:schemeClr val="tx1"/>
                </a:solidFill>
                <a:effectLst/>
                <a:latin typeface="+mn-lt"/>
                <a:ea typeface="+mn-ea"/>
                <a:cs typeface="+mn-cs"/>
              </a:rPr>
              <a:t> Are the services that the district wants to fund with ESEA funds required under state, local, or another federal law? If they are, there could be a presumption</a:t>
            </a:r>
            <a:r>
              <a:rPr lang="en-US" sz="1200" kern="1200" baseline="0" dirty="0">
                <a:solidFill>
                  <a:schemeClr val="tx1"/>
                </a:solidFill>
                <a:effectLst/>
                <a:latin typeface="+mn-lt"/>
                <a:ea typeface="+mn-ea"/>
                <a:cs typeface="+mn-cs"/>
              </a:rPr>
              <a:t> of supplanting.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Test II:</a:t>
            </a:r>
            <a:r>
              <a:rPr lang="en-US" sz="1200" kern="1200" dirty="0">
                <a:solidFill>
                  <a:schemeClr val="tx1"/>
                </a:solidFill>
                <a:effectLst/>
                <a:latin typeface="+mn-lt"/>
                <a:ea typeface="+mn-ea"/>
                <a:cs typeface="+mn-cs"/>
              </a:rPr>
              <a:t> Were state or local funds used in the past to pay for these services? If they were, there could be a presumption of supplanting.</a:t>
            </a:r>
          </a:p>
          <a:p>
            <a:r>
              <a:rPr lang="en-US" sz="1200" kern="1200" dirty="0">
                <a:solidFill>
                  <a:schemeClr val="tx1"/>
                </a:solidFill>
                <a:effectLst/>
                <a:latin typeface="+mn-lt"/>
                <a:ea typeface="+mn-ea"/>
                <a:cs typeface="+mn-cs"/>
              </a:rPr>
              <a:t> </a:t>
            </a:r>
          </a:p>
          <a:p>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It</a:t>
            </a:r>
            <a:r>
              <a:rPr lang="en-US" altLang="en-US" b="1" baseline="0" dirty="0"/>
              <a:t> is </a:t>
            </a:r>
            <a:r>
              <a:rPr lang="en-US" altLang="en-US" baseline="0" dirty="0"/>
              <a:t>possible for d</a:t>
            </a:r>
            <a:r>
              <a:rPr lang="en-US" altLang="en-US" dirty="0"/>
              <a:t>istricts to overcome the presumption of supplanting. </a:t>
            </a:r>
            <a:r>
              <a:rPr lang="en-US" sz="1200" kern="1200" dirty="0">
                <a:solidFill>
                  <a:schemeClr val="tx1"/>
                </a:solidFill>
                <a:effectLst/>
                <a:latin typeface="+mn-lt"/>
                <a:ea typeface="+mn-ea"/>
                <a:cs typeface="+mn-cs"/>
              </a:rPr>
              <a:t>Overcoming the presumption of supplanting requires that districts keep documentation (e.g., budget information, planning documents, or other materials). In general, a district must determine what educational activities it would support if no </a:t>
            </a:r>
            <a:r>
              <a:rPr lang="en-US" sz="1200" i="1" kern="1200" dirty="0">
                <a:solidFill>
                  <a:schemeClr val="tx1"/>
                </a:solidFill>
                <a:effectLst/>
                <a:latin typeface="+mn-lt"/>
                <a:ea typeface="+mn-ea"/>
                <a:cs typeface="+mn-cs"/>
              </a:rPr>
              <a:t>ESEA </a:t>
            </a:r>
            <a:r>
              <a:rPr lang="en-US" sz="1200" kern="1200" dirty="0">
                <a:solidFill>
                  <a:schemeClr val="tx1"/>
                </a:solidFill>
                <a:effectLst/>
                <a:latin typeface="+mn-lt"/>
                <a:ea typeface="+mn-ea"/>
                <a:cs typeface="+mn-cs"/>
              </a:rPr>
              <a:t>funds were available. If it is clear that no State or local funds remain available to fund certain activities that previously were funded with State or local resources, then the district may be able to use </a:t>
            </a:r>
            <a:r>
              <a:rPr lang="en-US" sz="1200" i="1" kern="1200" dirty="0">
                <a:solidFill>
                  <a:schemeClr val="tx1"/>
                </a:solidFill>
                <a:effectLst/>
                <a:latin typeface="+mn-lt"/>
                <a:ea typeface="+mn-ea"/>
                <a:cs typeface="+mn-cs"/>
              </a:rPr>
              <a:t>ESEA </a:t>
            </a:r>
            <a:r>
              <a:rPr lang="en-US" sz="1200" kern="1200" dirty="0">
                <a:solidFill>
                  <a:schemeClr val="tx1"/>
                </a:solidFill>
                <a:effectLst/>
                <a:latin typeface="+mn-lt"/>
                <a:ea typeface="+mn-ea"/>
                <a:cs typeface="+mn-cs"/>
              </a:rPr>
              <a:t>funds for those activities. </a:t>
            </a:r>
          </a:p>
          <a:p>
            <a:endParaRPr lang="en-US" altLang="en-US" dirty="0"/>
          </a:p>
          <a:p>
            <a:endParaRPr lang="en-US" alt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Schoolbook" panose="02040604050505020304" pitchFamily="18" charset="0"/>
                <a:cs typeface="Arial" panose="020B0604020202020204" pitchFamily="34" charset="0"/>
              </a:defRPr>
            </a:lvl1pPr>
            <a:lvl2pPr marL="742950" indent="-285750" eaLnBrk="0" hangingPunct="0">
              <a:defRPr>
                <a:solidFill>
                  <a:schemeClr val="tx1"/>
                </a:solidFill>
                <a:latin typeface="Century Schoolbook" panose="02040604050505020304" pitchFamily="18" charset="0"/>
                <a:cs typeface="Arial" panose="020B0604020202020204" pitchFamily="34" charset="0"/>
              </a:defRPr>
            </a:lvl2pPr>
            <a:lvl3pPr marL="1143000" indent="-228600" eaLnBrk="0" hangingPunct="0">
              <a:defRPr>
                <a:solidFill>
                  <a:schemeClr val="tx1"/>
                </a:solidFill>
                <a:latin typeface="Century Schoolbook" panose="02040604050505020304" pitchFamily="18" charset="0"/>
                <a:cs typeface="Arial" panose="020B0604020202020204" pitchFamily="34" charset="0"/>
              </a:defRPr>
            </a:lvl3pPr>
            <a:lvl4pPr marL="1600200" indent="-228600" eaLnBrk="0" hangingPunct="0">
              <a:defRPr>
                <a:solidFill>
                  <a:schemeClr val="tx1"/>
                </a:solidFill>
                <a:latin typeface="Century Schoolbook" panose="02040604050505020304" pitchFamily="18" charset="0"/>
                <a:cs typeface="Arial" panose="020B0604020202020204" pitchFamily="34" charset="0"/>
              </a:defRPr>
            </a:lvl4pPr>
            <a:lvl5pPr marL="2057400" indent="-228600" eaLnBrk="0" hangingPunct="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eaLnBrk="1" hangingPunct="1"/>
            <a:fld id="{2E6FFBF0-4AC6-4278-94EF-5A6AA837AF80}"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extLst>
      <p:ext uri="{BB962C8B-B14F-4D97-AF65-F5344CB8AC3E}">
        <p14:creationId xmlns:p14="http://schemas.microsoft.com/office/powerpoint/2010/main" val="2126374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Title IIA funds are made available on July 1 of the fiscal year and remain available for obligation for a period of 27 months. This 27-month period includes an initial 15-month period of availability and an automatic 12-month extension permitted under the “</a:t>
            </a:r>
            <a:r>
              <a:rPr lang="en-US" sz="1200" kern="1200" dirty="0" err="1">
                <a:solidFill>
                  <a:schemeClr val="tx1"/>
                </a:solidFill>
                <a:effectLst/>
                <a:latin typeface="+mn-lt"/>
                <a:ea typeface="+mn-ea"/>
                <a:cs typeface="+mn-cs"/>
              </a:rPr>
              <a:t>Tydings</a:t>
            </a:r>
            <a:r>
              <a:rPr lang="en-US" sz="1200" kern="1200" dirty="0">
                <a:solidFill>
                  <a:schemeClr val="tx1"/>
                </a:solidFill>
                <a:effectLst/>
                <a:latin typeface="+mn-lt"/>
                <a:ea typeface="+mn-ea"/>
                <a:cs typeface="+mn-cs"/>
              </a:rPr>
              <a:t> Amendment”.  While</a:t>
            </a:r>
            <a:r>
              <a:rPr lang="en-US" sz="1200" kern="1200" baseline="0" dirty="0">
                <a:solidFill>
                  <a:schemeClr val="tx1"/>
                </a:solidFill>
                <a:effectLst/>
                <a:latin typeface="+mn-lt"/>
                <a:ea typeface="+mn-ea"/>
                <a:cs typeface="+mn-cs"/>
              </a:rPr>
              <a:t> districts are encouraged to obligate funds in the initial grant year, it is not uncommon for districts to have funds available from two different grant years.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mn-lt"/>
                <a:ea typeface="+mn-ea"/>
                <a:cs typeface="+mn-cs"/>
              </a:rPr>
              <a:t>This slide shows the 2022-23 grant year timeline.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4970C-3301-4DD8-87C8-448E3F8939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0531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7</a:t>
            </a:fld>
            <a:endParaRPr lang="en-US"/>
          </a:p>
        </p:txBody>
      </p:sp>
    </p:spTree>
    <p:extLst>
      <p:ext uri="{BB962C8B-B14F-4D97-AF65-F5344CB8AC3E}">
        <p14:creationId xmlns:p14="http://schemas.microsoft.com/office/powerpoint/2010/main" val="1547613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mn-lt"/>
                <a:ea typeface="+mn-ea"/>
                <a:cs typeface="+mn-cs"/>
              </a:rPr>
              <a:t>The district applies for Title IIA funds through the CIP Budget narrative on the secure district site. I</a:t>
            </a:r>
            <a:r>
              <a:rPr lang="en-US" sz="1200" kern="1200" dirty="0">
                <a:solidFill>
                  <a:schemeClr val="tx1"/>
                </a:solidFill>
                <a:effectLst/>
                <a:latin typeface="+mn-lt"/>
                <a:ea typeface="+mn-ea"/>
                <a:cs typeface="+mn-cs"/>
              </a:rPr>
              <a:t>deally, the district’s application for Title IIA reflects the larger district plan for improvement. Focusing the Title IIA narrative around district priorities established as part of the overall continuous improvement process will help ensure that the district is using its Title IIA funds “more strategically and for greater impact” as the non-regulatory guidance recommends.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a:t>
            </a:r>
            <a:r>
              <a:rPr lang="en-US" sz="1200" kern="1200" baseline="0" dirty="0">
                <a:solidFill>
                  <a:schemeClr val="tx1"/>
                </a:solidFill>
                <a:effectLst/>
                <a:latin typeface="+mn-lt"/>
                <a:ea typeface="+mn-ea"/>
                <a:cs typeface="+mn-cs"/>
              </a:rPr>
              <a:t> are 5 components of the</a:t>
            </a:r>
            <a:r>
              <a:rPr lang="en-US" sz="1200" kern="1200" dirty="0">
                <a:solidFill>
                  <a:schemeClr val="tx1"/>
                </a:solidFill>
                <a:effectLst/>
                <a:latin typeface="+mn-lt"/>
                <a:ea typeface="+mn-ea"/>
                <a:cs typeface="+mn-cs"/>
              </a:rPr>
              <a:t> Title IIA application. The two main parts are the needs assessment and the budget narrative. If a district has</a:t>
            </a:r>
            <a:r>
              <a:rPr lang="en-US" sz="1200" kern="1200" baseline="0" dirty="0">
                <a:solidFill>
                  <a:schemeClr val="tx1"/>
                </a:solidFill>
                <a:effectLst/>
                <a:latin typeface="+mn-lt"/>
                <a:ea typeface="+mn-ea"/>
                <a:cs typeface="+mn-cs"/>
              </a:rPr>
              <a:t> participating private schools then an Equitable Services tab will also appear.  The Overview and Spending pages are auto-populated.</a:t>
            </a:r>
          </a:p>
          <a:p>
            <a:pPr eaLnBrk="1" hangingPunct="1">
              <a:spcBef>
                <a:spcPct val="0"/>
              </a:spcBef>
            </a:pPr>
            <a:endParaRPr lang="en-US" altLang="en-US" sz="1000" dirty="0"/>
          </a:p>
          <a:p>
            <a:pPr defTabSz="931774" eaLnBrk="1" hangingPunct="1">
              <a:spcBef>
                <a:spcPct val="0"/>
              </a:spcBef>
              <a:defRPr/>
            </a:pPr>
            <a:endParaRPr lang="en-US" altLang="en-US" sz="1000" i="1" dirty="0">
              <a:latin typeface="Calibri" pitchFamily="34" charset="0"/>
              <a:ea typeface="Calibri" pitchFamily="34" charset="0"/>
              <a:cs typeface="Calibri" pitchFamily="34" charset="0"/>
            </a:endParaRPr>
          </a:p>
        </p:txBody>
      </p:sp>
      <p:sp>
        <p:nvSpPr>
          <p:cNvPr id="73732" name="Slide Number Placeholder 3"/>
          <p:cNvSpPr txBox="1">
            <a:spLocks noGrp="1"/>
          </p:cNvSpPr>
          <p:nvPr/>
        </p:nvSpPr>
        <p:spPr bwMode="auto">
          <a:xfrm>
            <a:off x="3972561" y="8829675"/>
            <a:ext cx="303621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01" tIns="47350" rIns="94701" bIns="47350"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C38F090B-F403-44D0-A85B-F2CE10BE0D21}" type="slidenum">
              <a:rPr lang="en-US" altLang="en-US"/>
              <a:pPr algn="r" eaLnBrk="1" hangingPunct="1">
                <a:spcBef>
                  <a:spcPct val="0"/>
                </a:spcBef>
              </a:pPr>
              <a:t>8</a:t>
            </a:fld>
            <a:endParaRPr lang="en-US" altLang="en-US"/>
          </a:p>
        </p:txBody>
      </p:sp>
    </p:spTree>
    <p:extLst>
      <p:ext uri="{BB962C8B-B14F-4D97-AF65-F5344CB8AC3E}">
        <p14:creationId xmlns:p14="http://schemas.microsoft.com/office/powerpoint/2010/main" val="3596004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does not have to be a process that is specific to Title II-A</a:t>
            </a:r>
            <a:r>
              <a:rPr lang="en-US" altLang="en-US" dirty="0"/>
              <a:t>. Whatever comprehensive needs assessment process the district uses can meet the consultation requirement for Title II-A as long as it includes these individuals. At the end of the day, you must be able to tie the activities you want to undertake with IIA funds to identified needs that were the result of the needs assessment.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r>
              <a:rPr lang="en-US" altLang="en-US" dirty="0"/>
              <a:t>The work done in engaging staff, students, families and communities as part of IG can be used for this purpose. </a:t>
            </a:r>
            <a:endParaRPr lang="en-US" dirty="0"/>
          </a:p>
          <a:p>
            <a:r>
              <a:rPr lang="en-US" dirty="0"/>
              <a:t>An important</a:t>
            </a:r>
            <a:r>
              <a:rPr lang="en-US" baseline="0" dirty="0"/>
              <a:t> caveat is around ensuring that activities meet the intent of the program and that they do not represent a supplanting situation.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9</a:t>
            </a:fld>
            <a:endParaRPr lang="en-US"/>
          </a:p>
        </p:txBody>
      </p:sp>
    </p:spTree>
    <p:extLst>
      <p:ext uri="{BB962C8B-B14F-4D97-AF65-F5344CB8AC3E}">
        <p14:creationId xmlns:p14="http://schemas.microsoft.com/office/powerpoint/2010/main" val="2184395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31774" rtl="0" eaLnBrk="1" fontAlgn="base" latinLnBrk="0" hangingPunct="1">
              <a:lnSpc>
                <a:spcPct val="100000"/>
              </a:lnSpc>
              <a:spcBef>
                <a:spcPct val="0"/>
              </a:spcBef>
              <a:spcAft>
                <a:spcPct val="0"/>
              </a:spcAft>
              <a:buClrTx/>
              <a:buSzTx/>
              <a:buFontTx/>
              <a:buNone/>
              <a:tabLst/>
              <a:defRPr/>
            </a:pPr>
            <a:r>
              <a:rPr lang="en-US" sz="1000" kern="1200" dirty="0">
                <a:solidFill>
                  <a:schemeClr val="tx1"/>
                </a:solidFill>
                <a:effectLst/>
                <a:latin typeface="+mn-lt"/>
                <a:ea typeface="+mn-ea"/>
                <a:cs typeface="+mn-cs"/>
              </a:rPr>
              <a:t>In the Needs Assessment section of the Title IIA application, districts respond to four prompts to summarize their comprehensive needs assessment process. The district is asked to list</a:t>
            </a:r>
            <a:r>
              <a:rPr lang="en-US" sz="1000" kern="1200" baseline="0" dirty="0">
                <a:solidFill>
                  <a:schemeClr val="tx1"/>
                </a:solidFill>
                <a:effectLst/>
                <a:latin typeface="+mn-lt"/>
                <a:ea typeface="+mn-ea"/>
                <a:cs typeface="+mn-cs"/>
              </a:rPr>
              <a:t> the data that was analyzed, what was learned from that data, what priorities were identified as a result and who was involved. Ideally the data used will include a variety of student data as well as systems and perception data. This does not mean districts needs to conduct a special needs assessment process for IIA. It is simply a summary of the larger process the district uses to determine needs.</a:t>
            </a:r>
          </a:p>
          <a:p>
            <a:pPr eaLnBrk="1" hangingPunct="1">
              <a:spcBef>
                <a:spcPct val="0"/>
              </a:spcBef>
            </a:pPr>
            <a:endParaRPr lang="en-US" altLang="en-US" sz="1000" dirty="0"/>
          </a:p>
          <a:p>
            <a:pPr eaLnBrk="1" hangingPunct="1">
              <a:spcBef>
                <a:spcPct val="0"/>
              </a:spcBef>
            </a:pPr>
            <a:r>
              <a:rPr lang="en-US" altLang="en-US" sz="1000" dirty="0"/>
              <a:t>DATA SOURCES – This is a list of what data you looked at, both statewide and local data. Remember, achievement data is only one source. Any data that tells you about the students can be used (behavior, attendance, surveys, etc.)</a:t>
            </a:r>
          </a:p>
          <a:p>
            <a:pPr eaLnBrk="1" hangingPunct="1">
              <a:spcBef>
                <a:spcPct val="0"/>
              </a:spcBef>
            </a:pPr>
            <a:endParaRPr lang="en-US" altLang="en-US" sz="1000" dirty="0"/>
          </a:p>
          <a:p>
            <a:pPr eaLnBrk="1" hangingPunct="1">
              <a:spcBef>
                <a:spcPct val="0"/>
              </a:spcBef>
            </a:pPr>
            <a:r>
              <a:rPr lang="en-US" altLang="en-US" sz="1000" dirty="0"/>
              <a:t>ANALYSIS</a:t>
            </a:r>
            <a:r>
              <a:rPr lang="en-US" altLang="en-US" sz="1000" baseline="0" dirty="0"/>
              <a:t> - </a:t>
            </a:r>
            <a:r>
              <a:rPr lang="en-US" altLang="en-US" sz="1000" dirty="0"/>
              <a:t>In this section you are creating a clear connection between the activities/strategies you plan to undertake and how they relate to what the data show about needs. If you conducted the ORIS Needs Assessment, you can identify what was elevated as a result of that process in the Data Analysis section. </a:t>
            </a:r>
          </a:p>
          <a:p>
            <a:pPr eaLnBrk="1" hangingPunct="1">
              <a:spcBef>
                <a:spcPct val="0"/>
              </a:spcBef>
            </a:pPr>
            <a:endParaRPr lang="en-US" altLang="en-US" sz="800" dirty="0"/>
          </a:p>
          <a:p>
            <a:pPr marL="0" lvl="1" eaLnBrk="1" hangingPunct="1">
              <a:spcBef>
                <a:spcPct val="0"/>
              </a:spcBef>
            </a:pPr>
            <a:r>
              <a:rPr lang="en-US" altLang="en-US" sz="1000" dirty="0"/>
              <a:t>PRIORITIZED NEEDS</a:t>
            </a:r>
            <a:r>
              <a:rPr lang="en-US" altLang="en-US" sz="1000" baseline="0" dirty="0"/>
              <a:t> - </a:t>
            </a:r>
            <a:r>
              <a:rPr lang="en-US" altLang="en-US" sz="1000" dirty="0"/>
              <a:t>Trying to address every identified need may result in no need being addressed well, so “prioritized” is the operative word.</a:t>
            </a:r>
            <a:r>
              <a:rPr lang="en-US" altLang="en-US" sz="1000" baseline="0" dirty="0"/>
              <a:t> </a:t>
            </a:r>
            <a:r>
              <a:rPr lang="en-US" altLang="en-US" sz="1000" dirty="0"/>
              <a:t>All strategies/activities that are included in the budget narrative must be tied back to a prioritized need. Needs should be numbered to make reference to them in the narrative easier.</a:t>
            </a:r>
          </a:p>
          <a:p>
            <a:pPr eaLnBrk="1" hangingPunct="1">
              <a:spcBef>
                <a:spcPct val="0"/>
              </a:spcBef>
            </a:pPr>
            <a:endParaRPr lang="en-US" altLang="en-US" sz="800" dirty="0"/>
          </a:p>
          <a:p>
            <a:pPr eaLnBrk="1" hangingPunct="1">
              <a:spcBef>
                <a:spcPct val="0"/>
              </a:spcBef>
            </a:pPr>
            <a:r>
              <a:rPr lang="en-US" altLang="en-US" sz="1000" dirty="0"/>
              <a:t>PROCESS</a:t>
            </a:r>
            <a:r>
              <a:rPr lang="en-US" altLang="en-US" sz="1000" baseline="0" dirty="0"/>
              <a:t> - </a:t>
            </a:r>
            <a:r>
              <a:rPr lang="en-US" altLang="en-US" sz="1000" dirty="0"/>
              <a:t>Districts are asked to describe their process for developing the plan and including the necessary stakeholders (How </a:t>
            </a:r>
            <a:r>
              <a:rPr lang="en-US" altLang="en-US" sz="1000" b="1" dirty="0"/>
              <a:t>parents and other relevant school personnel</a:t>
            </a:r>
            <a:r>
              <a:rPr lang="en-US" altLang="en-US" sz="1000" dirty="0"/>
              <a:t>, including paraprofessionals where appropriate, were engaged in this process). Many districts already include this as part of their description of the data analysis in section 2. If this is the case, you can reference that information or repeat it. </a:t>
            </a:r>
          </a:p>
          <a:p>
            <a:pPr eaLnBrk="1" hangingPunct="1">
              <a:spcBef>
                <a:spcPct val="0"/>
              </a:spcBef>
            </a:pPr>
            <a:endParaRPr lang="en-US" altLang="en-US" sz="1000"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cs typeface="Arial" panose="020B0604020202020204" pitchFamily="34" charset="0"/>
              </a:defRPr>
            </a:lvl1pPr>
            <a:lvl2pPr marL="715963" indent="-274638">
              <a:defRPr>
                <a:solidFill>
                  <a:schemeClr val="tx1"/>
                </a:solidFill>
                <a:latin typeface="Century Schoolbook" panose="02040604050505020304" pitchFamily="18" charset="0"/>
                <a:cs typeface="Arial" panose="020B0604020202020204" pitchFamily="34" charset="0"/>
              </a:defRPr>
            </a:lvl2pPr>
            <a:lvl3pPr marL="1101725" indent="-219075">
              <a:defRPr>
                <a:solidFill>
                  <a:schemeClr val="tx1"/>
                </a:solidFill>
                <a:latin typeface="Century Schoolbook" panose="02040604050505020304" pitchFamily="18" charset="0"/>
                <a:cs typeface="Arial" panose="020B0604020202020204" pitchFamily="34" charset="0"/>
              </a:defRPr>
            </a:lvl3pPr>
            <a:lvl4pPr marL="1541463" indent="-219075">
              <a:defRPr>
                <a:solidFill>
                  <a:schemeClr val="tx1"/>
                </a:solidFill>
                <a:latin typeface="Century Schoolbook" panose="02040604050505020304" pitchFamily="18" charset="0"/>
                <a:cs typeface="Arial" panose="020B0604020202020204" pitchFamily="34" charset="0"/>
              </a:defRPr>
            </a:lvl4pPr>
            <a:lvl5pPr marL="1982788" indent="-219075">
              <a:defRPr>
                <a:solidFill>
                  <a:schemeClr val="tx1"/>
                </a:solidFill>
                <a:latin typeface="Century Schoolbook" panose="02040604050505020304" pitchFamily="18" charset="0"/>
                <a:cs typeface="Arial" panose="020B0604020202020204" pitchFamily="34" charset="0"/>
              </a:defRPr>
            </a:lvl5pPr>
            <a:lvl6pPr marL="2439988" indent="-219075"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897188" indent="-219075"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354388" indent="-219075"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11588" indent="-219075"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fld id="{C7AC7CBD-3F5A-491A-A92A-B2E8AF1BD291}" type="slidenum">
              <a:rPr lang="en-US" altLang="en-US" smtClean="0">
                <a:latin typeface="Calibri" panose="020F0502020204030204" pitchFamily="34" charset="0"/>
              </a:rPr>
              <a:pPr/>
              <a:t>10</a:t>
            </a:fld>
            <a:endParaRPr lang="en-US" altLang="en-US">
              <a:latin typeface="Calibri" panose="020F0502020204030204" pitchFamily="34" charset="0"/>
            </a:endParaRPr>
          </a:p>
        </p:txBody>
      </p:sp>
    </p:spTree>
    <p:extLst>
      <p:ext uri="{BB962C8B-B14F-4D97-AF65-F5344CB8AC3E}">
        <p14:creationId xmlns:p14="http://schemas.microsoft.com/office/powerpoint/2010/main" val="6172813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7/15/2024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859161546"/>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7/15/2024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7/15/2024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7/15/2024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7/15/2024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7356129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7/15/2024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7/15/2024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7/15/2024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434936730"/>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7/15/2024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7/15/2024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7/15/2024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7/15/2024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7/15/2024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7/15/2024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481282686"/>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7/15/2024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7/15/2024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7/15/2024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7/15/2024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7/15/2024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7/15/2024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7/15/2024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7/15/2024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7/15/2024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7/15/2024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7/15/2024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7/15/2024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7/15/2024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2431344"/>
      </p:ext>
    </p:extLst>
  </p:cSld>
  <p:clrMapOvr>
    <a:masterClrMapping/>
  </p:clrMapOvr>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7/15/2024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7/15/2024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7/15/2024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7/15/2024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7/15/2024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7/15/2024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7/15/2024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69A71A3-950D-4899-B79B-35F2758BD331}"/>
              </a:ext>
            </a:extLst>
          </p:cNvPr>
          <p:cNvGrpSpPr/>
          <p:nvPr userDrawn="1"/>
        </p:nvGrpSpPr>
        <p:grpSpPr>
          <a:xfrm>
            <a:off x="0" y="1207341"/>
            <a:ext cx="12192000" cy="4467863"/>
            <a:chOff x="0" y="1207336"/>
            <a:chExt cx="12192000" cy="4467863"/>
          </a:xfrm>
        </p:grpSpPr>
        <p:sp>
          <p:nvSpPr>
            <p:cNvPr id="33" name="Flowchart: Delay 24">
              <a:extLst>
                <a:ext uri="{FF2B5EF4-FFF2-40B4-BE49-F238E27FC236}">
                  <a16:creationId xmlns:a16="http://schemas.microsoft.com/office/drawing/2014/main" id="{928187B2-0394-40AE-9F9C-6682AC71596C}"/>
                </a:ext>
              </a:extLst>
            </p:cNvPr>
            <p:cNvSpPr/>
            <p:nvPr userDrawn="1"/>
          </p:nvSpPr>
          <p:spPr>
            <a:xfrm flipH="1">
              <a:off x="2613003" y="3441616"/>
              <a:ext cx="1849273" cy="2052000"/>
            </a:xfrm>
            <a:custGeom>
              <a:avLst/>
              <a:gdLst>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 name="connsiteX5" fmla="*/ 0 w 2066400"/>
                <a:gd name="connsiteY5" fmla="*/ 0 h 2422800"/>
                <a:gd name="connsiteX0" fmla="*/ 7185 w 2073585"/>
                <a:gd name="connsiteY0" fmla="*/ 0 h 2422800"/>
                <a:gd name="connsiteX1" fmla="*/ 1040385 w 2073585"/>
                <a:gd name="connsiteY1" fmla="*/ 0 h 2422800"/>
                <a:gd name="connsiteX2" fmla="*/ 2073585 w 2073585"/>
                <a:gd name="connsiteY2" fmla="*/ 1211400 h 2422800"/>
                <a:gd name="connsiteX3" fmla="*/ 1040385 w 2073585"/>
                <a:gd name="connsiteY3" fmla="*/ 2422800 h 2422800"/>
                <a:gd name="connsiteX4" fmla="*/ 7185 w 2073585"/>
                <a:gd name="connsiteY4" fmla="*/ 2422800 h 2422800"/>
                <a:gd name="connsiteX5" fmla="*/ 0 w 2073585"/>
                <a:gd name="connsiteY5" fmla="*/ 1045208 h 2422800"/>
                <a:gd name="connsiteX6" fmla="*/ 7185 w 2073585"/>
                <a:gd name="connsiteY6" fmla="*/ 0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6" fmla="*/ 91440 w 2073585"/>
                <a:gd name="connsiteY6" fmla="*/ 1136648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400" h="2422800">
                  <a:moveTo>
                    <a:pt x="0" y="0"/>
                  </a:moveTo>
                  <a:lnTo>
                    <a:pt x="1033200" y="0"/>
                  </a:lnTo>
                  <a:cubicBezTo>
                    <a:pt x="1603821" y="0"/>
                    <a:pt x="2066400" y="542362"/>
                    <a:pt x="2066400" y="1211400"/>
                  </a:cubicBezTo>
                  <a:cubicBezTo>
                    <a:pt x="2066400" y="1880438"/>
                    <a:pt x="1603821" y="2422800"/>
                    <a:pt x="1033200" y="2422800"/>
                  </a:cubicBezTo>
                  <a:lnTo>
                    <a:pt x="0" y="2422800"/>
                  </a:lnTo>
                </a:path>
              </a:pathLst>
            </a:custGeom>
            <a:noFill/>
            <a:ln w="355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25" name="Flowchart: Delay 24">
              <a:extLst>
                <a:ext uri="{FF2B5EF4-FFF2-40B4-BE49-F238E27FC236}">
                  <a16:creationId xmlns:a16="http://schemas.microsoft.com/office/drawing/2014/main" id="{355D9AC9-E7B7-459E-925B-0047C675B750}"/>
                </a:ext>
              </a:extLst>
            </p:cNvPr>
            <p:cNvSpPr/>
            <p:nvPr userDrawn="1"/>
          </p:nvSpPr>
          <p:spPr>
            <a:xfrm>
              <a:off x="9491472" y="1379494"/>
              <a:ext cx="1849273" cy="2052000"/>
            </a:xfrm>
            <a:custGeom>
              <a:avLst/>
              <a:gdLst>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 name="connsiteX5" fmla="*/ 0 w 2066400"/>
                <a:gd name="connsiteY5" fmla="*/ 0 h 2422800"/>
                <a:gd name="connsiteX0" fmla="*/ 7185 w 2073585"/>
                <a:gd name="connsiteY0" fmla="*/ 0 h 2422800"/>
                <a:gd name="connsiteX1" fmla="*/ 1040385 w 2073585"/>
                <a:gd name="connsiteY1" fmla="*/ 0 h 2422800"/>
                <a:gd name="connsiteX2" fmla="*/ 2073585 w 2073585"/>
                <a:gd name="connsiteY2" fmla="*/ 1211400 h 2422800"/>
                <a:gd name="connsiteX3" fmla="*/ 1040385 w 2073585"/>
                <a:gd name="connsiteY3" fmla="*/ 2422800 h 2422800"/>
                <a:gd name="connsiteX4" fmla="*/ 7185 w 2073585"/>
                <a:gd name="connsiteY4" fmla="*/ 2422800 h 2422800"/>
                <a:gd name="connsiteX5" fmla="*/ 0 w 2073585"/>
                <a:gd name="connsiteY5" fmla="*/ 1045208 h 2422800"/>
                <a:gd name="connsiteX6" fmla="*/ 7185 w 2073585"/>
                <a:gd name="connsiteY6" fmla="*/ 0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6" fmla="*/ 91440 w 2073585"/>
                <a:gd name="connsiteY6" fmla="*/ 1136648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400" h="2422800">
                  <a:moveTo>
                    <a:pt x="0" y="0"/>
                  </a:moveTo>
                  <a:lnTo>
                    <a:pt x="1033200" y="0"/>
                  </a:lnTo>
                  <a:cubicBezTo>
                    <a:pt x="1603821" y="0"/>
                    <a:pt x="2066400" y="542362"/>
                    <a:pt x="2066400" y="1211400"/>
                  </a:cubicBezTo>
                  <a:cubicBezTo>
                    <a:pt x="2066400" y="1880438"/>
                    <a:pt x="1603821" y="2422800"/>
                    <a:pt x="1033200" y="2422800"/>
                  </a:cubicBezTo>
                  <a:lnTo>
                    <a:pt x="0" y="2422800"/>
                  </a:lnTo>
                </a:path>
              </a:pathLst>
            </a:custGeom>
            <a:noFill/>
            <a:ln w="355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5" name="Rectangle 14">
              <a:extLst>
                <a:ext uri="{FF2B5EF4-FFF2-40B4-BE49-F238E27FC236}">
                  <a16:creationId xmlns:a16="http://schemas.microsoft.com/office/drawing/2014/main" id="{5302FB5C-BDE1-4891-8E91-CB3F868629BB}"/>
                </a:ext>
              </a:extLst>
            </p:cNvPr>
            <p:cNvSpPr/>
            <p:nvPr userDrawn="1"/>
          </p:nvSpPr>
          <p:spPr>
            <a:xfrm>
              <a:off x="4416552" y="1207336"/>
              <a:ext cx="5074920" cy="356616"/>
            </a:xfrm>
            <a:prstGeom prst="rect">
              <a:avLst/>
            </a:prstGeom>
            <a:gradFill flip="none" rotWithShape="1">
              <a:gsLst>
                <a:gs pos="0">
                  <a:srgbClr val="BAC82F"/>
                </a:gs>
                <a:gs pos="100000">
                  <a:srgbClr val="0C6D8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1" name="Rectangle 10">
              <a:extLst>
                <a:ext uri="{FF2B5EF4-FFF2-40B4-BE49-F238E27FC236}">
                  <a16:creationId xmlns:a16="http://schemas.microsoft.com/office/drawing/2014/main" id="{D09DE4F0-7E7E-4423-A407-CD6485ACBB4F}"/>
                </a:ext>
              </a:extLst>
            </p:cNvPr>
            <p:cNvSpPr/>
            <p:nvPr userDrawn="1"/>
          </p:nvSpPr>
          <p:spPr>
            <a:xfrm>
              <a:off x="0" y="1207336"/>
              <a:ext cx="4416552" cy="356616"/>
            </a:xfrm>
            <a:prstGeom prst="rect">
              <a:avLst/>
            </a:prstGeom>
            <a:gradFill flip="none" rotWithShape="1">
              <a:gsLst>
                <a:gs pos="0">
                  <a:srgbClr val="F2C020"/>
                </a:gs>
                <a:gs pos="100000">
                  <a:srgbClr val="BAC82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28" name="Rectangle 27">
              <a:extLst>
                <a:ext uri="{FF2B5EF4-FFF2-40B4-BE49-F238E27FC236}">
                  <a16:creationId xmlns:a16="http://schemas.microsoft.com/office/drawing/2014/main" id="{4ED74833-8EE3-4FA9-B6D2-03710E410482}"/>
                </a:ext>
              </a:extLst>
            </p:cNvPr>
            <p:cNvSpPr/>
            <p:nvPr userDrawn="1"/>
          </p:nvSpPr>
          <p:spPr>
            <a:xfrm>
              <a:off x="4416552" y="3269385"/>
              <a:ext cx="5074920" cy="356616"/>
            </a:xfrm>
            <a:prstGeom prst="rect">
              <a:avLst/>
            </a:prstGeom>
            <a:gradFill flip="none" rotWithShape="1">
              <a:gsLst>
                <a:gs pos="0">
                  <a:schemeClr val="tx2"/>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37" name="Rectangle 36">
              <a:extLst>
                <a:ext uri="{FF2B5EF4-FFF2-40B4-BE49-F238E27FC236}">
                  <a16:creationId xmlns:a16="http://schemas.microsoft.com/office/drawing/2014/main" id="{94005B59-B78D-469E-BAA4-E7B2A61E103D}"/>
                </a:ext>
              </a:extLst>
            </p:cNvPr>
            <p:cNvSpPr/>
            <p:nvPr userDrawn="1"/>
          </p:nvSpPr>
          <p:spPr>
            <a:xfrm>
              <a:off x="4414968" y="5318583"/>
              <a:ext cx="5074920" cy="356616"/>
            </a:xfrm>
            <a:prstGeom prst="rect">
              <a:avLst/>
            </a:prstGeom>
            <a:gradFill flip="none" rotWithShape="1">
              <a:gsLst>
                <a:gs pos="0">
                  <a:schemeClr val="tx2"/>
                </a:gs>
                <a:gs pos="52000">
                  <a:schemeClr val="accent3"/>
                </a:gs>
                <a:gs pos="100000">
                  <a:srgbClr val="F2C02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64" name="Rectangle 63">
              <a:extLst>
                <a:ext uri="{FF2B5EF4-FFF2-40B4-BE49-F238E27FC236}">
                  <a16:creationId xmlns:a16="http://schemas.microsoft.com/office/drawing/2014/main" id="{40BE4BEF-834D-4D0F-8E96-F1F8E6600C46}"/>
                </a:ext>
              </a:extLst>
            </p:cNvPr>
            <p:cNvSpPr/>
            <p:nvPr userDrawn="1"/>
          </p:nvSpPr>
          <p:spPr>
            <a:xfrm>
              <a:off x="9448800" y="5317275"/>
              <a:ext cx="2743200" cy="356616"/>
            </a:xfrm>
            <a:prstGeom prst="rect">
              <a:avLst/>
            </a:prstGeom>
            <a:gradFill flip="none" rotWithShape="1">
              <a:gsLst>
                <a:gs pos="0">
                  <a:schemeClr val="accent5"/>
                </a:gs>
                <a:gs pos="100000">
                  <a:srgbClr val="F2C02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grpSp>
      <p:sp>
        <p:nvSpPr>
          <p:cNvPr id="2" name="Title 1">
            <a:extLst>
              <a:ext uri="{FF2B5EF4-FFF2-40B4-BE49-F238E27FC236}">
                <a16:creationId xmlns:a16="http://schemas.microsoft.com/office/drawing/2014/main" id="{1A4D6C00-E83E-4187-903F-A0A515BA93F6}"/>
              </a:ext>
            </a:extLst>
          </p:cNvPr>
          <p:cNvSpPr>
            <a:spLocks noGrp="1"/>
          </p:cNvSpPr>
          <p:nvPr>
            <p:ph type="title" hasCustomPrompt="1"/>
          </p:nvPr>
        </p:nvSpPr>
        <p:spPr>
          <a:xfrm>
            <a:off x="462642" y="2079876"/>
            <a:ext cx="3052087" cy="1475598"/>
          </a:xfrm>
        </p:spPr>
        <p:txBody>
          <a:bodyPr lIns="0" tIns="0" rIns="0" bIns="0"/>
          <a:lstStyle>
            <a:lvl1pPr>
              <a:defRPr/>
            </a:lvl1pPr>
          </a:lstStyle>
          <a:p>
            <a:r>
              <a:rPr lang="en-US" noProof="0"/>
              <a:t>CLICK TO EDIT</a:t>
            </a:r>
            <a:br>
              <a:rPr lang="en-US" noProof="0"/>
            </a:br>
            <a:r>
              <a:rPr lang="en-US" noProof="0"/>
              <a:t>MASTER TITLE</a:t>
            </a:r>
            <a:br>
              <a:rPr lang="en-US" noProof="0"/>
            </a:br>
            <a:r>
              <a:rPr lang="en-US" noProof="0"/>
              <a:t>STYLE</a:t>
            </a:r>
          </a:p>
        </p:txBody>
      </p:sp>
      <p:sp>
        <p:nvSpPr>
          <p:cNvPr id="8" name="Text Placeholder 7">
            <a:extLst>
              <a:ext uri="{FF2B5EF4-FFF2-40B4-BE49-F238E27FC236}">
                <a16:creationId xmlns:a16="http://schemas.microsoft.com/office/drawing/2014/main" id="{00F0DE95-4ED7-482F-BB4E-C1238B352DAD}"/>
              </a:ext>
            </a:extLst>
          </p:cNvPr>
          <p:cNvSpPr>
            <a:spLocks noGrp="1"/>
          </p:cNvSpPr>
          <p:nvPr>
            <p:ph type="body" sz="quarter" idx="13" hasCustomPrompt="1"/>
          </p:nvPr>
        </p:nvSpPr>
        <p:spPr>
          <a:xfrm>
            <a:off x="461968" y="3587774"/>
            <a:ext cx="1726129" cy="291597"/>
          </a:xfrm>
        </p:spPr>
        <p:txBody>
          <a:bodyPr lIns="0" tIns="0" rIns="0" bIns="0">
            <a:normAutofit/>
          </a:bodyPr>
          <a:lstStyle>
            <a:lvl1pPr marL="0" indent="0">
              <a:buNone/>
              <a:defRPr sz="1500" b="1" i="1">
                <a:solidFill>
                  <a:schemeClr val="tx2"/>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20XX-20XX</a:t>
            </a:r>
          </a:p>
        </p:txBody>
      </p:sp>
      <p:sp>
        <p:nvSpPr>
          <p:cNvPr id="9" name="Text Placeholder 7">
            <a:extLst>
              <a:ext uri="{FF2B5EF4-FFF2-40B4-BE49-F238E27FC236}">
                <a16:creationId xmlns:a16="http://schemas.microsoft.com/office/drawing/2014/main" id="{1F135EA3-D982-467F-B90A-B791DFDDA877}"/>
              </a:ext>
            </a:extLst>
          </p:cNvPr>
          <p:cNvSpPr>
            <a:spLocks noGrp="1"/>
          </p:cNvSpPr>
          <p:nvPr>
            <p:ph type="body" sz="quarter" idx="14" hasCustomPrompt="1"/>
          </p:nvPr>
        </p:nvSpPr>
        <p:spPr>
          <a:xfrm>
            <a:off x="461968" y="3927199"/>
            <a:ext cx="1726129" cy="378571"/>
          </a:xfrm>
        </p:spPr>
        <p:txBody>
          <a:bodyPr lIns="0" tIns="0" rIns="0" bIns="0">
            <a:normAutofit/>
          </a:bodyPr>
          <a:lstStyle>
            <a:lvl1pPr marL="0" indent="0">
              <a:buNone/>
              <a:defRPr sz="150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3 Years Plan</a:t>
            </a:r>
          </a:p>
        </p:txBody>
      </p:sp>
      <p:sp>
        <p:nvSpPr>
          <p:cNvPr id="106" name="Picture Placeholder 104">
            <a:extLst>
              <a:ext uri="{FF2B5EF4-FFF2-40B4-BE49-F238E27FC236}">
                <a16:creationId xmlns:a16="http://schemas.microsoft.com/office/drawing/2014/main" id="{4580320F-7723-4672-AB19-22C87ECD53D3}"/>
              </a:ext>
            </a:extLst>
          </p:cNvPr>
          <p:cNvSpPr>
            <a:spLocks noGrp="1"/>
          </p:cNvSpPr>
          <p:nvPr>
            <p:ph type="pic" sz="quarter" idx="56"/>
          </p:nvPr>
        </p:nvSpPr>
        <p:spPr>
          <a:xfrm>
            <a:off x="461963" y="5725379"/>
            <a:ext cx="950912" cy="685800"/>
          </a:xfrm>
          <a:ln w="3556">
            <a:solidFill>
              <a:srgbClr val="454D55"/>
            </a:solidFill>
          </a:ln>
        </p:spPr>
        <p:txBody>
          <a:bodyPr anchor="ctr" anchorCtr="0">
            <a:noAutofit/>
          </a:bodyPr>
          <a:lstStyle>
            <a:lvl1pPr marL="0" indent="0" algn="ctr">
              <a:buNone/>
              <a:defRPr sz="900"/>
            </a:lvl1pPr>
          </a:lstStyle>
          <a:p>
            <a:r>
              <a:rPr lang="en-US" noProof="0"/>
              <a:t>Click icon to add picture</a:t>
            </a:r>
          </a:p>
        </p:txBody>
      </p:sp>
      <p:sp>
        <p:nvSpPr>
          <p:cNvPr id="108" name="Text Placeholder 42">
            <a:extLst>
              <a:ext uri="{FF2B5EF4-FFF2-40B4-BE49-F238E27FC236}">
                <a16:creationId xmlns:a16="http://schemas.microsoft.com/office/drawing/2014/main" id="{F6CA33C8-1786-4D07-8C52-AE1469894B67}"/>
              </a:ext>
            </a:extLst>
          </p:cNvPr>
          <p:cNvSpPr>
            <a:spLocks noGrp="1"/>
          </p:cNvSpPr>
          <p:nvPr>
            <p:ph type="body" sz="quarter" idx="57" hasCustomPrompt="1"/>
          </p:nvPr>
        </p:nvSpPr>
        <p:spPr>
          <a:xfrm>
            <a:off x="2565129" y="863644"/>
            <a:ext cx="1044000" cy="1044000"/>
          </a:xfrm>
          <a:prstGeom prst="ellipse">
            <a:avLst/>
          </a:prstGeom>
          <a:solidFill>
            <a:srgbClr val="BAC82F"/>
          </a:solidFill>
          <a:ln w="72390">
            <a:solidFill>
              <a:schemeClr val="bg1"/>
            </a:solidFill>
          </a:ln>
        </p:spPr>
        <p:txBody>
          <a:bodyPr lIns="0" tIns="0" rIns="0" bIns="0" anchor="ctr" anchorCtr="0">
            <a:normAutofit/>
          </a:bodyPr>
          <a:lstStyle>
            <a:lvl1pPr marL="0" indent="0" algn="ctr">
              <a:buNone/>
              <a:defRPr lang="ru-RU" sz="1650" kern="1200" dirty="0">
                <a:solidFill>
                  <a:srgbClr val="454D55"/>
                </a:solidFill>
                <a:latin typeface="+mj-lt"/>
                <a:ea typeface="+mn-ea"/>
                <a:cs typeface="+mn-cs"/>
              </a:defRPr>
            </a:lvl1pPr>
          </a:lstStyle>
          <a:p>
            <a:pPr lvl="0"/>
            <a:r>
              <a:rPr lang="en-US" noProof="0"/>
              <a:t>20XX</a:t>
            </a:r>
          </a:p>
        </p:txBody>
      </p:sp>
      <p:sp>
        <p:nvSpPr>
          <p:cNvPr id="44" name="Text Placeholder 42">
            <a:extLst>
              <a:ext uri="{FF2B5EF4-FFF2-40B4-BE49-F238E27FC236}">
                <a16:creationId xmlns:a16="http://schemas.microsoft.com/office/drawing/2014/main" id="{62E3BBD0-72BD-45D7-BE15-8B93AFB86258}"/>
              </a:ext>
            </a:extLst>
          </p:cNvPr>
          <p:cNvSpPr>
            <a:spLocks noGrp="1"/>
          </p:cNvSpPr>
          <p:nvPr>
            <p:ph type="body" sz="quarter" idx="15" hasCustomPrompt="1"/>
          </p:nvPr>
        </p:nvSpPr>
        <p:spPr>
          <a:xfrm>
            <a:off x="4414968" y="843980"/>
            <a:ext cx="1044000" cy="1044000"/>
          </a:xfrm>
          <a:prstGeom prst="ellipse">
            <a:avLst/>
          </a:prstGeom>
          <a:solidFill>
            <a:schemeClr val="bg1"/>
          </a:solidFill>
          <a:ln w="72390">
            <a:solidFill>
              <a:srgbClr val="BAC82F"/>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Q1</a:t>
            </a:r>
          </a:p>
        </p:txBody>
      </p:sp>
      <p:sp>
        <p:nvSpPr>
          <p:cNvPr id="80" name="Text Placeholder 7">
            <a:extLst>
              <a:ext uri="{FF2B5EF4-FFF2-40B4-BE49-F238E27FC236}">
                <a16:creationId xmlns:a16="http://schemas.microsoft.com/office/drawing/2014/main" id="{C695E72E-773D-407A-AFA4-EF90ADF9D131}"/>
              </a:ext>
            </a:extLst>
          </p:cNvPr>
          <p:cNvSpPr>
            <a:spLocks noGrp="1"/>
          </p:cNvSpPr>
          <p:nvPr>
            <p:ph type="body" sz="quarter" idx="32" hasCustomPrompt="1"/>
          </p:nvPr>
        </p:nvSpPr>
        <p:spPr>
          <a:xfrm>
            <a:off x="4078440" y="436306"/>
            <a:ext cx="1726129" cy="204276"/>
          </a:xfrm>
        </p:spPr>
        <p:txBody>
          <a:bodyPr lIns="0" tIns="0" rIns="0" bIns="0">
            <a:normAutofit/>
          </a:bodyPr>
          <a:lstStyle>
            <a:lvl1pPr marL="0" indent="0" algn="ctr">
              <a:buNone/>
              <a:defRPr sz="1125" b="0" i="0">
                <a:solidFill>
                  <a:srgbClr val="BAC82F"/>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1" name="Text Placeholder 7">
            <a:extLst>
              <a:ext uri="{FF2B5EF4-FFF2-40B4-BE49-F238E27FC236}">
                <a16:creationId xmlns:a16="http://schemas.microsoft.com/office/drawing/2014/main" id="{7463FB1C-AFEB-4EAE-B84D-A1613AF5BA7C}"/>
              </a:ext>
            </a:extLst>
          </p:cNvPr>
          <p:cNvSpPr>
            <a:spLocks noGrp="1"/>
          </p:cNvSpPr>
          <p:nvPr>
            <p:ph type="body" sz="quarter" idx="33" hasCustomPrompt="1"/>
          </p:nvPr>
        </p:nvSpPr>
        <p:spPr>
          <a:xfrm>
            <a:off x="4078438" y="618762"/>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0" name="Text Placeholder 42">
            <a:extLst>
              <a:ext uri="{FF2B5EF4-FFF2-40B4-BE49-F238E27FC236}">
                <a16:creationId xmlns:a16="http://schemas.microsoft.com/office/drawing/2014/main" id="{12DFAD2F-3ED1-46BF-B662-2E96A42C48E7}"/>
              </a:ext>
            </a:extLst>
          </p:cNvPr>
          <p:cNvSpPr>
            <a:spLocks noGrp="1"/>
          </p:cNvSpPr>
          <p:nvPr>
            <p:ph type="body" sz="quarter" idx="17" hasCustomPrompt="1"/>
          </p:nvPr>
        </p:nvSpPr>
        <p:spPr>
          <a:xfrm>
            <a:off x="5759136" y="863644"/>
            <a:ext cx="1044000" cy="1044000"/>
          </a:xfrm>
          <a:prstGeom prst="ellipse">
            <a:avLst/>
          </a:prstGeom>
          <a:solidFill>
            <a:schemeClr val="bg1"/>
          </a:solidFill>
          <a:ln w="72390">
            <a:solidFill>
              <a:schemeClr val="accent2">
                <a:alpha val="60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Q2</a:t>
            </a:r>
          </a:p>
        </p:txBody>
      </p:sp>
      <p:sp>
        <p:nvSpPr>
          <p:cNvPr id="82" name="Text Placeholder 7">
            <a:extLst>
              <a:ext uri="{FF2B5EF4-FFF2-40B4-BE49-F238E27FC236}">
                <a16:creationId xmlns:a16="http://schemas.microsoft.com/office/drawing/2014/main" id="{622FB247-DB8F-4B67-B9EA-5741E1DDBEEE}"/>
              </a:ext>
            </a:extLst>
          </p:cNvPr>
          <p:cNvSpPr>
            <a:spLocks noGrp="1"/>
          </p:cNvSpPr>
          <p:nvPr>
            <p:ph type="body" sz="quarter" idx="34" hasCustomPrompt="1"/>
          </p:nvPr>
        </p:nvSpPr>
        <p:spPr>
          <a:xfrm>
            <a:off x="5422685" y="2025874"/>
            <a:ext cx="1726129" cy="204276"/>
          </a:xfrm>
        </p:spPr>
        <p:txBody>
          <a:bodyPr lIns="0" tIns="0" rIns="0" bIns="0">
            <a:normAutofit/>
          </a:bodyPr>
          <a:lstStyle>
            <a:lvl1pPr marL="0" indent="0" algn="ctr">
              <a:buNone/>
              <a:defRPr sz="1125" b="0" i="0">
                <a:solidFill>
                  <a:srgbClr val="81BF3B"/>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3" name="Text Placeholder 7">
            <a:extLst>
              <a:ext uri="{FF2B5EF4-FFF2-40B4-BE49-F238E27FC236}">
                <a16:creationId xmlns:a16="http://schemas.microsoft.com/office/drawing/2014/main" id="{CE2C8800-C93B-4E93-9AE2-9CBFC1E6D764}"/>
              </a:ext>
            </a:extLst>
          </p:cNvPr>
          <p:cNvSpPr>
            <a:spLocks noGrp="1"/>
          </p:cNvSpPr>
          <p:nvPr>
            <p:ph type="body" sz="quarter" idx="35" hasCustomPrompt="1"/>
          </p:nvPr>
        </p:nvSpPr>
        <p:spPr>
          <a:xfrm>
            <a:off x="5422684" y="2208330"/>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49" name="Text Placeholder 42">
            <a:extLst>
              <a:ext uri="{FF2B5EF4-FFF2-40B4-BE49-F238E27FC236}">
                <a16:creationId xmlns:a16="http://schemas.microsoft.com/office/drawing/2014/main" id="{CC1B1148-CFC2-4FF7-8B7C-9502EB650064}"/>
              </a:ext>
            </a:extLst>
          </p:cNvPr>
          <p:cNvSpPr>
            <a:spLocks noGrp="1"/>
          </p:cNvSpPr>
          <p:nvPr>
            <p:ph type="body" sz="quarter" idx="18" hasCustomPrompt="1"/>
          </p:nvPr>
        </p:nvSpPr>
        <p:spPr>
          <a:xfrm>
            <a:off x="7103304" y="863644"/>
            <a:ext cx="1044000" cy="1044000"/>
          </a:xfrm>
          <a:prstGeom prst="ellipse">
            <a:avLst/>
          </a:prstGeom>
          <a:solidFill>
            <a:schemeClr val="bg1"/>
          </a:solidFill>
          <a:ln w="72390">
            <a:solidFill>
              <a:schemeClr val="accent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Q3</a:t>
            </a:r>
          </a:p>
        </p:txBody>
      </p:sp>
      <p:sp>
        <p:nvSpPr>
          <p:cNvPr id="84" name="Text Placeholder 7">
            <a:extLst>
              <a:ext uri="{FF2B5EF4-FFF2-40B4-BE49-F238E27FC236}">
                <a16:creationId xmlns:a16="http://schemas.microsoft.com/office/drawing/2014/main" id="{60559160-7568-4A5B-88B4-DBB3C42D5D10}"/>
              </a:ext>
            </a:extLst>
          </p:cNvPr>
          <p:cNvSpPr>
            <a:spLocks noGrp="1"/>
          </p:cNvSpPr>
          <p:nvPr>
            <p:ph type="body" sz="quarter" idx="36" hasCustomPrompt="1"/>
          </p:nvPr>
        </p:nvSpPr>
        <p:spPr>
          <a:xfrm>
            <a:off x="6755395" y="437795"/>
            <a:ext cx="1726129" cy="204276"/>
          </a:xfrm>
        </p:spPr>
        <p:txBody>
          <a:bodyPr lIns="0" tIns="0" rIns="0" bIns="0">
            <a:normAutofit/>
          </a:bodyPr>
          <a:lstStyle>
            <a:lvl1pPr marL="0" indent="0" algn="ctr">
              <a:buNone/>
              <a:defRPr sz="1125" b="0" i="0">
                <a:solidFill>
                  <a:srgbClr val="2CA05B"/>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5" name="Text Placeholder 7">
            <a:extLst>
              <a:ext uri="{FF2B5EF4-FFF2-40B4-BE49-F238E27FC236}">
                <a16:creationId xmlns:a16="http://schemas.microsoft.com/office/drawing/2014/main" id="{AED30C6D-348A-4701-A27D-F10DFC175AC0}"/>
              </a:ext>
            </a:extLst>
          </p:cNvPr>
          <p:cNvSpPr>
            <a:spLocks noGrp="1"/>
          </p:cNvSpPr>
          <p:nvPr>
            <p:ph type="body" sz="quarter" idx="37" hasCustomPrompt="1"/>
          </p:nvPr>
        </p:nvSpPr>
        <p:spPr>
          <a:xfrm>
            <a:off x="6755394" y="618762"/>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46" name="Text Placeholder 42">
            <a:extLst>
              <a:ext uri="{FF2B5EF4-FFF2-40B4-BE49-F238E27FC236}">
                <a16:creationId xmlns:a16="http://schemas.microsoft.com/office/drawing/2014/main" id="{DC934A70-FE40-4A89-9799-1A672346662A}"/>
              </a:ext>
            </a:extLst>
          </p:cNvPr>
          <p:cNvSpPr>
            <a:spLocks noGrp="1"/>
          </p:cNvSpPr>
          <p:nvPr>
            <p:ph type="body" sz="quarter" idx="16" hasCustomPrompt="1"/>
          </p:nvPr>
        </p:nvSpPr>
        <p:spPr>
          <a:xfrm>
            <a:off x="8447472" y="863644"/>
            <a:ext cx="1044000" cy="1044000"/>
          </a:xfrm>
          <a:prstGeom prst="ellipse">
            <a:avLst/>
          </a:prstGeom>
          <a:solidFill>
            <a:schemeClr val="bg1"/>
          </a:solidFill>
          <a:ln w="72390">
            <a:solidFill>
              <a:schemeClr val="accent2">
                <a:lumMod val="75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Q4</a:t>
            </a:r>
          </a:p>
        </p:txBody>
      </p:sp>
      <p:sp>
        <p:nvSpPr>
          <p:cNvPr id="86" name="Text Placeholder 7">
            <a:extLst>
              <a:ext uri="{FF2B5EF4-FFF2-40B4-BE49-F238E27FC236}">
                <a16:creationId xmlns:a16="http://schemas.microsoft.com/office/drawing/2014/main" id="{AB11D018-DEEE-4BCE-B5F0-2B33DD39A6B9}"/>
              </a:ext>
            </a:extLst>
          </p:cNvPr>
          <p:cNvSpPr>
            <a:spLocks noGrp="1"/>
          </p:cNvSpPr>
          <p:nvPr>
            <p:ph type="body" sz="quarter" idx="38" hasCustomPrompt="1"/>
          </p:nvPr>
        </p:nvSpPr>
        <p:spPr>
          <a:xfrm>
            <a:off x="8106877" y="2025874"/>
            <a:ext cx="1726129" cy="204276"/>
          </a:xfrm>
        </p:spPr>
        <p:txBody>
          <a:bodyPr lIns="0" tIns="0" rIns="0" bIns="0">
            <a:normAutofit/>
          </a:bodyPr>
          <a:lstStyle>
            <a:lvl1pPr marL="0" indent="0" algn="ctr">
              <a:buNone/>
              <a:defRPr sz="1125" b="0" i="0">
                <a:solidFill>
                  <a:srgbClr val="1B866F"/>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7" name="Text Placeholder 7">
            <a:extLst>
              <a:ext uri="{FF2B5EF4-FFF2-40B4-BE49-F238E27FC236}">
                <a16:creationId xmlns:a16="http://schemas.microsoft.com/office/drawing/2014/main" id="{085539ED-B933-484F-8ECB-700829A52CAB}"/>
              </a:ext>
            </a:extLst>
          </p:cNvPr>
          <p:cNvSpPr>
            <a:spLocks noGrp="1"/>
          </p:cNvSpPr>
          <p:nvPr>
            <p:ph type="body" sz="quarter" idx="39" hasCustomPrompt="1"/>
          </p:nvPr>
        </p:nvSpPr>
        <p:spPr>
          <a:xfrm>
            <a:off x="8106876" y="2208330"/>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73" name="Text Placeholder 42">
            <a:extLst>
              <a:ext uri="{FF2B5EF4-FFF2-40B4-BE49-F238E27FC236}">
                <a16:creationId xmlns:a16="http://schemas.microsoft.com/office/drawing/2014/main" id="{F3728A77-BAED-49CA-87A0-DFCB220B3A28}"/>
              </a:ext>
            </a:extLst>
          </p:cNvPr>
          <p:cNvSpPr>
            <a:spLocks noGrp="1"/>
          </p:cNvSpPr>
          <p:nvPr>
            <p:ph type="body" sz="quarter" idx="28" hasCustomPrompt="1"/>
          </p:nvPr>
        </p:nvSpPr>
        <p:spPr>
          <a:xfrm>
            <a:off x="10705088" y="1917406"/>
            <a:ext cx="1044000" cy="1044000"/>
          </a:xfrm>
          <a:prstGeom prst="ellipse">
            <a:avLst/>
          </a:prstGeom>
          <a:solidFill>
            <a:schemeClr val="tx1"/>
          </a:solidFill>
          <a:ln w="72390">
            <a:solidFill>
              <a:schemeClr val="bg1"/>
            </a:solidFill>
          </a:ln>
        </p:spPr>
        <p:txBody>
          <a:bodyPr lIns="0" tIns="0" rIns="0" bIns="0" anchor="ctr" anchorCtr="0">
            <a:normAutofit/>
          </a:bodyPr>
          <a:lstStyle>
            <a:lvl1pPr marL="0" indent="0" algn="ctr">
              <a:buNone/>
              <a:defRPr lang="ru-RU" sz="1650" kern="1200" dirty="0">
                <a:solidFill>
                  <a:schemeClr val="bg1"/>
                </a:solidFill>
                <a:latin typeface="+mj-lt"/>
                <a:ea typeface="+mn-ea"/>
                <a:cs typeface="+mn-cs"/>
              </a:defRPr>
            </a:lvl1pPr>
          </a:lstStyle>
          <a:p>
            <a:pPr lvl="0"/>
            <a:r>
              <a:rPr lang="en-US" noProof="0"/>
              <a:t>20XX</a:t>
            </a:r>
          </a:p>
        </p:txBody>
      </p:sp>
      <p:sp>
        <p:nvSpPr>
          <p:cNvPr id="57" name="Text Placeholder 42">
            <a:extLst>
              <a:ext uri="{FF2B5EF4-FFF2-40B4-BE49-F238E27FC236}">
                <a16:creationId xmlns:a16="http://schemas.microsoft.com/office/drawing/2014/main" id="{D7526F27-FC58-40E7-A76A-47A27D23255B}"/>
              </a:ext>
            </a:extLst>
          </p:cNvPr>
          <p:cNvSpPr>
            <a:spLocks noGrp="1"/>
          </p:cNvSpPr>
          <p:nvPr>
            <p:ph type="body" sz="quarter" idx="20" hasCustomPrompt="1"/>
          </p:nvPr>
        </p:nvSpPr>
        <p:spPr>
          <a:xfrm>
            <a:off x="8447472" y="2914158"/>
            <a:ext cx="1044000" cy="1044000"/>
          </a:xfrm>
          <a:prstGeom prst="ellipse">
            <a:avLst/>
          </a:prstGeom>
          <a:solidFill>
            <a:schemeClr val="bg1"/>
          </a:solidFill>
          <a:ln w="72390">
            <a:solidFill>
              <a:schemeClr val="bg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Q1</a:t>
            </a:r>
          </a:p>
        </p:txBody>
      </p:sp>
      <p:sp>
        <p:nvSpPr>
          <p:cNvPr id="94" name="Text Placeholder 7">
            <a:extLst>
              <a:ext uri="{FF2B5EF4-FFF2-40B4-BE49-F238E27FC236}">
                <a16:creationId xmlns:a16="http://schemas.microsoft.com/office/drawing/2014/main" id="{0D030018-A573-45D1-B6EF-210F3CF92D5F}"/>
              </a:ext>
            </a:extLst>
          </p:cNvPr>
          <p:cNvSpPr>
            <a:spLocks noGrp="1"/>
          </p:cNvSpPr>
          <p:nvPr>
            <p:ph type="body" sz="quarter" idx="46" hasCustomPrompt="1"/>
          </p:nvPr>
        </p:nvSpPr>
        <p:spPr>
          <a:xfrm>
            <a:off x="8105174" y="4073394"/>
            <a:ext cx="1726129" cy="204276"/>
          </a:xfrm>
        </p:spPr>
        <p:txBody>
          <a:bodyPr lIns="0" tIns="0" rIns="0" bIns="0">
            <a:normAutofit/>
          </a:bodyPr>
          <a:lstStyle>
            <a:lvl1pPr marL="0" indent="0" algn="ctr">
              <a:buNone/>
              <a:defRPr sz="1125" b="0" i="0">
                <a:solidFill>
                  <a:srgbClr val="0C6D82"/>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5" name="Text Placeholder 7">
            <a:extLst>
              <a:ext uri="{FF2B5EF4-FFF2-40B4-BE49-F238E27FC236}">
                <a16:creationId xmlns:a16="http://schemas.microsoft.com/office/drawing/2014/main" id="{91FC8372-90CA-42B7-A237-0BC81F2687CB}"/>
              </a:ext>
            </a:extLst>
          </p:cNvPr>
          <p:cNvSpPr>
            <a:spLocks noGrp="1"/>
          </p:cNvSpPr>
          <p:nvPr>
            <p:ph type="body" sz="quarter" idx="47" hasCustomPrompt="1"/>
          </p:nvPr>
        </p:nvSpPr>
        <p:spPr>
          <a:xfrm>
            <a:off x="8105173" y="4255850"/>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8" name="Text Placeholder 42">
            <a:extLst>
              <a:ext uri="{FF2B5EF4-FFF2-40B4-BE49-F238E27FC236}">
                <a16:creationId xmlns:a16="http://schemas.microsoft.com/office/drawing/2014/main" id="{242D0BB2-4F17-4A8D-87A7-FADA2CAEC6F5}"/>
              </a:ext>
            </a:extLst>
          </p:cNvPr>
          <p:cNvSpPr>
            <a:spLocks noGrp="1"/>
          </p:cNvSpPr>
          <p:nvPr>
            <p:ph type="body" sz="quarter" idx="21" hasCustomPrompt="1"/>
          </p:nvPr>
        </p:nvSpPr>
        <p:spPr>
          <a:xfrm>
            <a:off x="7103304" y="2914158"/>
            <a:ext cx="1044000" cy="1044000"/>
          </a:xfrm>
          <a:prstGeom prst="ellipse">
            <a:avLst/>
          </a:prstGeom>
          <a:solidFill>
            <a:schemeClr val="bg1"/>
          </a:solidFill>
          <a:ln w="72390">
            <a:solidFill>
              <a:schemeClr val="bg2">
                <a:lumMod val="75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Q2</a:t>
            </a:r>
          </a:p>
        </p:txBody>
      </p:sp>
      <p:sp>
        <p:nvSpPr>
          <p:cNvPr id="90" name="Text Placeholder 7">
            <a:extLst>
              <a:ext uri="{FF2B5EF4-FFF2-40B4-BE49-F238E27FC236}">
                <a16:creationId xmlns:a16="http://schemas.microsoft.com/office/drawing/2014/main" id="{7F7CC596-D7AD-4DCE-B864-BB1A6A7C8B15}"/>
              </a:ext>
            </a:extLst>
          </p:cNvPr>
          <p:cNvSpPr>
            <a:spLocks noGrp="1"/>
          </p:cNvSpPr>
          <p:nvPr>
            <p:ph type="body" sz="quarter" idx="42" hasCustomPrompt="1"/>
          </p:nvPr>
        </p:nvSpPr>
        <p:spPr>
          <a:xfrm>
            <a:off x="6755394" y="2505648"/>
            <a:ext cx="1726129" cy="204276"/>
          </a:xfrm>
        </p:spPr>
        <p:txBody>
          <a:bodyPr lIns="0" tIns="0" rIns="0" bIns="0">
            <a:normAutofit/>
          </a:bodyPr>
          <a:lstStyle>
            <a:lvl1pPr marL="0" indent="0" algn="ctr">
              <a:buNone/>
              <a:defRPr sz="1125" b="0" i="0">
                <a:solidFill>
                  <a:srgbClr val="403474"/>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1" name="Text Placeholder 7">
            <a:extLst>
              <a:ext uri="{FF2B5EF4-FFF2-40B4-BE49-F238E27FC236}">
                <a16:creationId xmlns:a16="http://schemas.microsoft.com/office/drawing/2014/main" id="{28E66912-ACE9-4007-9A2B-050DC9408A24}"/>
              </a:ext>
            </a:extLst>
          </p:cNvPr>
          <p:cNvSpPr>
            <a:spLocks noGrp="1"/>
          </p:cNvSpPr>
          <p:nvPr>
            <p:ph type="body" sz="quarter" idx="43" hasCustomPrompt="1"/>
          </p:nvPr>
        </p:nvSpPr>
        <p:spPr>
          <a:xfrm>
            <a:off x="6755393" y="2688104"/>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9" name="Text Placeholder 42">
            <a:extLst>
              <a:ext uri="{FF2B5EF4-FFF2-40B4-BE49-F238E27FC236}">
                <a16:creationId xmlns:a16="http://schemas.microsoft.com/office/drawing/2014/main" id="{CC1EC2BE-5D73-4D49-B2F2-4DA2785D6EAD}"/>
              </a:ext>
            </a:extLst>
          </p:cNvPr>
          <p:cNvSpPr>
            <a:spLocks noGrp="1"/>
          </p:cNvSpPr>
          <p:nvPr>
            <p:ph type="body" sz="quarter" idx="22" hasCustomPrompt="1"/>
          </p:nvPr>
        </p:nvSpPr>
        <p:spPr>
          <a:xfrm>
            <a:off x="5759136" y="2914158"/>
            <a:ext cx="1044000" cy="1044000"/>
          </a:xfrm>
          <a:prstGeom prst="ellipse">
            <a:avLst/>
          </a:prstGeom>
          <a:solidFill>
            <a:schemeClr val="bg1"/>
          </a:solidFill>
          <a:ln w="72390">
            <a:solidFill>
              <a:schemeClr val="accent1">
                <a:lumMod val="75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Q3</a:t>
            </a:r>
          </a:p>
        </p:txBody>
      </p:sp>
      <p:sp>
        <p:nvSpPr>
          <p:cNvPr id="92" name="Text Placeholder 7">
            <a:extLst>
              <a:ext uri="{FF2B5EF4-FFF2-40B4-BE49-F238E27FC236}">
                <a16:creationId xmlns:a16="http://schemas.microsoft.com/office/drawing/2014/main" id="{441FE3C4-7737-4EB6-9280-FAD8852FB4B8}"/>
              </a:ext>
            </a:extLst>
          </p:cNvPr>
          <p:cNvSpPr>
            <a:spLocks noGrp="1"/>
          </p:cNvSpPr>
          <p:nvPr>
            <p:ph type="body" sz="quarter" idx="44" hasCustomPrompt="1"/>
          </p:nvPr>
        </p:nvSpPr>
        <p:spPr>
          <a:xfrm>
            <a:off x="5420982" y="4073394"/>
            <a:ext cx="1726129" cy="204276"/>
          </a:xfrm>
        </p:spPr>
        <p:txBody>
          <a:bodyPr lIns="0" tIns="0" rIns="0" bIns="0">
            <a:normAutofit/>
          </a:bodyPr>
          <a:lstStyle>
            <a:lvl1pPr marL="0" indent="0" algn="ctr">
              <a:buNone/>
              <a:defRPr sz="1125" b="0" i="0">
                <a:solidFill>
                  <a:srgbClr val="571B6D"/>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3" name="Text Placeholder 7">
            <a:extLst>
              <a:ext uri="{FF2B5EF4-FFF2-40B4-BE49-F238E27FC236}">
                <a16:creationId xmlns:a16="http://schemas.microsoft.com/office/drawing/2014/main" id="{70EF49EC-F8D8-463F-B786-F2C04C33AEE7}"/>
              </a:ext>
            </a:extLst>
          </p:cNvPr>
          <p:cNvSpPr>
            <a:spLocks noGrp="1"/>
          </p:cNvSpPr>
          <p:nvPr>
            <p:ph type="body" sz="quarter" idx="45" hasCustomPrompt="1"/>
          </p:nvPr>
        </p:nvSpPr>
        <p:spPr>
          <a:xfrm>
            <a:off x="5420981" y="4255850"/>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6" name="Text Placeholder 42">
            <a:extLst>
              <a:ext uri="{FF2B5EF4-FFF2-40B4-BE49-F238E27FC236}">
                <a16:creationId xmlns:a16="http://schemas.microsoft.com/office/drawing/2014/main" id="{997AC0B1-99FC-455E-A896-3C370BB38C53}"/>
              </a:ext>
            </a:extLst>
          </p:cNvPr>
          <p:cNvSpPr>
            <a:spLocks noGrp="1"/>
          </p:cNvSpPr>
          <p:nvPr>
            <p:ph type="body" sz="quarter" idx="19" hasCustomPrompt="1"/>
          </p:nvPr>
        </p:nvSpPr>
        <p:spPr>
          <a:xfrm>
            <a:off x="4414968" y="2914158"/>
            <a:ext cx="1044000" cy="1044000"/>
          </a:xfrm>
          <a:prstGeom prst="ellipse">
            <a:avLst/>
          </a:prstGeom>
          <a:solidFill>
            <a:schemeClr val="bg1"/>
          </a:solidFill>
          <a:ln w="72390">
            <a:solidFill>
              <a:schemeClr val="tx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Q4</a:t>
            </a:r>
          </a:p>
        </p:txBody>
      </p:sp>
      <p:sp>
        <p:nvSpPr>
          <p:cNvPr id="88" name="Text Placeholder 7">
            <a:extLst>
              <a:ext uri="{FF2B5EF4-FFF2-40B4-BE49-F238E27FC236}">
                <a16:creationId xmlns:a16="http://schemas.microsoft.com/office/drawing/2014/main" id="{D66EAED5-741C-44D6-840F-C90C1AF74A23}"/>
              </a:ext>
            </a:extLst>
          </p:cNvPr>
          <p:cNvSpPr>
            <a:spLocks noGrp="1"/>
          </p:cNvSpPr>
          <p:nvPr>
            <p:ph type="body" sz="quarter" idx="40" hasCustomPrompt="1"/>
          </p:nvPr>
        </p:nvSpPr>
        <p:spPr>
          <a:xfrm>
            <a:off x="4071202" y="2505648"/>
            <a:ext cx="1726129" cy="204276"/>
          </a:xfrm>
        </p:spPr>
        <p:txBody>
          <a:bodyPr lIns="0" tIns="0" rIns="0" bIns="0">
            <a:normAutofit/>
          </a:bodyPr>
          <a:lstStyle>
            <a:lvl1pPr marL="0" indent="0" algn="ctr">
              <a:buNone/>
              <a:defRPr sz="1125" b="0" i="0">
                <a:solidFill>
                  <a:srgbClr val="6F0066"/>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9" name="Text Placeholder 7">
            <a:extLst>
              <a:ext uri="{FF2B5EF4-FFF2-40B4-BE49-F238E27FC236}">
                <a16:creationId xmlns:a16="http://schemas.microsoft.com/office/drawing/2014/main" id="{7887B0FE-2AB8-455F-8EC7-C8F31FEA27CC}"/>
              </a:ext>
            </a:extLst>
          </p:cNvPr>
          <p:cNvSpPr>
            <a:spLocks noGrp="1"/>
          </p:cNvSpPr>
          <p:nvPr>
            <p:ph type="body" sz="quarter" idx="41" hasCustomPrompt="1"/>
          </p:nvPr>
        </p:nvSpPr>
        <p:spPr>
          <a:xfrm>
            <a:off x="4071201" y="2688104"/>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75" name="Text Placeholder 42">
            <a:extLst>
              <a:ext uri="{FF2B5EF4-FFF2-40B4-BE49-F238E27FC236}">
                <a16:creationId xmlns:a16="http://schemas.microsoft.com/office/drawing/2014/main" id="{6F1AC56E-6618-4728-A6EA-8B021EB6BCFB}"/>
              </a:ext>
            </a:extLst>
          </p:cNvPr>
          <p:cNvSpPr>
            <a:spLocks noGrp="1"/>
          </p:cNvSpPr>
          <p:nvPr>
            <p:ph type="body" sz="quarter" idx="29" hasCustomPrompt="1"/>
          </p:nvPr>
        </p:nvSpPr>
        <p:spPr>
          <a:xfrm>
            <a:off x="2188092" y="3979528"/>
            <a:ext cx="1044000" cy="1044000"/>
          </a:xfrm>
          <a:prstGeom prst="ellipse">
            <a:avLst/>
          </a:prstGeom>
          <a:solidFill>
            <a:schemeClr val="tx2"/>
          </a:solidFill>
          <a:ln w="72390">
            <a:solidFill>
              <a:schemeClr val="bg1"/>
            </a:solidFill>
          </a:ln>
        </p:spPr>
        <p:txBody>
          <a:bodyPr lIns="0" tIns="0" rIns="0" bIns="0" anchor="ctr" anchorCtr="0">
            <a:normAutofit/>
          </a:bodyPr>
          <a:lstStyle>
            <a:lvl1pPr marL="0" indent="0" algn="ctr">
              <a:buNone/>
              <a:defRPr lang="ru-RU" sz="1650" kern="1200" dirty="0">
                <a:solidFill>
                  <a:schemeClr val="bg1"/>
                </a:solidFill>
                <a:latin typeface="+mj-lt"/>
                <a:ea typeface="+mn-ea"/>
                <a:cs typeface="+mn-cs"/>
              </a:defRPr>
            </a:lvl1pPr>
          </a:lstStyle>
          <a:p>
            <a:pPr lvl="0"/>
            <a:r>
              <a:rPr lang="en-US" noProof="0"/>
              <a:t>20XX</a:t>
            </a:r>
          </a:p>
        </p:txBody>
      </p:sp>
      <p:sp>
        <p:nvSpPr>
          <p:cNvPr id="60" name="Text Placeholder 42">
            <a:extLst>
              <a:ext uri="{FF2B5EF4-FFF2-40B4-BE49-F238E27FC236}">
                <a16:creationId xmlns:a16="http://schemas.microsoft.com/office/drawing/2014/main" id="{DB4C9C65-90B1-4A40-BB7B-DE799076D1B1}"/>
              </a:ext>
            </a:extLst>
          </p:cNvPr>
          <p:cNvSpPr>
            <a:spLocks noGrp="1"/>
          </p:cNvSpPr>
          <p:nvPr>
            <p:ph type="body" sz="quarter" idx="23" hasCustomPrompt="1"/>
          </p:nvPr>
        </p:nvSpPr>
        <p:spPr>
          <a:xfrm>
            <a:off x="4414968" y="4970360"/>
            <a:ext cx="1044000" cy="1044000"/>
          </a:xfrm>
          <a:prstGeom prst="ellipse">
            <a:avLst/>
          </a:prstGeom>
          <a:solidFill>
            <a:schemeClr val="bg1"/>
          </a:solidFill>
          <a:ln w="72390">
            <a:solidFill>
              <a:schemeClr val="tx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Q1</a:t>
            </a:r>
          </a:p>
        </p:txBody>
      </p:sp>
      <p:sp>
        <p:nvSpPr>
          <p:cNvPr id="96" name="Text Placeholder 7">
            <a:extLst>
              <a:ext uri="{FF2B5EF4-FFF2-40B4-BE49-F238E27FC236}">
                <a16:creationId xmlns:a16="http://schemas.microsoft.com/office/drawing/2014/main" id="{E9ED50CB-058A-4C6B-A8E2-0536EC0E40DA}"/>
              </a:ext>
            </a:extLst>
          </p:cNvPr>
          <p:cNvSpPr>
            <a:spLocks noGrp="1"/>
          </p:cNvSpPr>
          <p:nvPr>
            <p:ph type="body" sz="quarter" idx="48" hasCustomPrompt="1"/>
          </p:nvPr>
        </p:nvSpPr>
        <p:spPr>
          <a:xfrm>
            <a:off x="4075661" y="4567759"/>
            <a:ext cx="1726129" cy="204276"/>
          </a:xfrm>
        </p:spPr>
        <p:txBody>
          <a:bodyPr lIns="0" tIns="0" rIns="0" bIns="0">
            <a:normAutofit/>
          </a:bodyPr>
          <a:lstStyle>
            <a:lvl1pPr marL="0" indent="0" algn="ctr">
              <a:buNone/>
              <a:defRPr sz="1125" b="0" i="0">
                <a:solidFill>
                  <a:schemeClr val="tx2"/>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7" name="Text Placeholder 7">
            <a:extLst>
              <a:ext uri="{FF2B5EF4-FFF2-40B4-BE49-F238E27FC236}">
                <a16:creationId xmlns:a16="http://schemas.microsoft.com/office/drawing/2014/main" id="{04D14365-5F59-4F4F-B237-26A11A2DDDD1}"/>
              </a:ext>
            </a:extLst>
          </p:cNvPr>
          <p:cNvSpPr>
            <a:spLocks noGrp="1"/>
          </p:cNvSpPr>
          <p:nvPr>
            <p:ph type="body" sz="quarter" idx="49" hasCustomPrompt="1"/>
          </p:nvPr>
        </p:nvSpPr>
        <p:spPr>
          <a:xfrm>
            <a:off x="4075660" y="4750215"/>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63" name="Text Placeholder 42">
            <a:extLst>
              <a:ext uri="{FF2B5EF4-FFF2-40B4-BE49-F238E27FC236}">
                <a16:creationId xmlns:a16="http://schemas.microsoft.com/office/drawing/2014/main" id="{CFA7DBCF-F797-4B29-8C96-7AC1602BBC81}"/>
              </a:ext>
            </a:extLst>
          </p:cNvPr>
          <p:cNvSpPr>
            <a:spLocks noGrp="1"/>
          </p:cNvSpPr>
          <p:nvPr>
            <p:ph type="body" sz="quarter" idx="26" hasCustomPrompt="1"/>
          </p:nvPr>
        </p:nvSpPr>
        <p:spPr>
          <a:xfrm>
            <a:off x="5759136" y="4970360"/>
            <a:ext cx="1044000" cy="1044000"/>
          </a:xfrm>
          <a:prstGeom prst="ellipse">
            <a:avLst/>
          </a:prstGeom>
          <a:solidFill>
            <a:schemeClr val="bg1"/>
          </a:solidFill>
          <a:ln w="72390">
            <a:solidFill>
              <a:schemeClr val="accent3"/>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Q2</a:t>
            </a:r>
          </a:p>
        </p:txBody>
      </p:sp>
      <p:sp>
        <p:nvSpPr>
          <p:cNvPr id="100" name="Text Placeholder 7">
            <a:extLst>
              <a:ext uri="{FF2B5EF4-FFF2-40B4-BE49-F238E27FC236}">
                <a16:creationId xmlns:a16="http://schemas.microsoft.com/office/drawing/2014/main" id="{07524528-CBB1-40C1-A6F2-855A4D99478D}"/>
              </a:ext>
            </a:extLst>
          </p:cNvPr>
          <p:cNvSpPr>
            <a:spLocks noGrp="1"/>
          </p:cNvSpPr>
          <p:nvPr>
            <p:ph type="body" sz="quarter" idx="52" hasCustomPrompt="1"/>
          </p:nvPr>
        </p:nvSpPr>
        <p:spPr>
          <a:xfrm>
            <a:off x="5423468" y="6121335"/>
            <a:ext cx="1726129" cy="204276"/>
          </a:xfrm>
        </p:spPr>
        <p:txBody>
          <a:bodyPr lIns="0" tIns="0" rIns="0" bIns="0">
            <a:normAutofit/>
          </a:bodyPr>
          <a:lstStyle>
            <a:lvl1pPr marL="0" indent="0" algn="ctr">
              <a:buNone/>
              <a:defRPr sz="1125" b="0" i="0">
                <a:solidFill>
                  <a:schemeClr val="accent3"/>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101" name="Text Placeholder 7">
            <a:extLst>
              <a:ext uri="{FF2B5EF4-FFF2-40B4-BE49-F238E27FC236}">
                <a16:creationId xmlns:a16="http://schemas.microsoft.com/office/drawing/2014/main" id="{41F799BD-659E-472B-98A7-7C06C2F7458C}"/>
              </a:ext>
            </a:extLst>
          </p:cNvPr>
          <p:cNvSpPr>
            <a:spLocks noGrp="1"/>
          </p:cNvSpPr>
          <p:nvPr>
            <p:ph type="body" sz="quarter" idx="53" hasCustomPrompt="1"/>
          </p:nvPr>
        </p:nvSpPr>
        <p:spPr>
          <a:xfrm>
            <a:off x="5423468" y="6303791"/>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62" name="Text Placeholder 42">
            <a:extLst>
              <a:ext uri="{FF2B5EF4-FFF2-40B4-BE49-F238E27FC236}">
                <a16:creationId xmlns:a16="http://schemas.microsoft.com/office/drawing/2014/main" id="{113ADCA9-C0A6-4FAB-A09E-4DECBD41D738}"/>
              </a:ext>
            </a:extLst>
          </p:cNvPr>
          <p:cNvSpPr>
            <a:spLocks noGrp="1"/>
          </p:cNvSpPr>
          <p:nvPr>
            <p:ph type="body" sz="quarter" idx="25" hasCustomPrompt="1"/>
          </p:nvPr>
        </p:nvSpPr>
        <p:spPr>
          <a:xfrm>
            <a:off x="7103304" y="4970360"/>
            <a:ext cx="1044000" cy="1044000"/>
          </a:xfrm>
          <a:prstGeom prst="ellipse">
            <a:avLst/>
          </a:prstGeom>
          <a:solidFill>
            <a:schemeClr val="bg1"/>
          </a:solidFill>
          <a:ln w="72390">
            <a:solidFill>
              <a:schemeClr val="accent4"/>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Q3</a:t>
            </a:r>
          </a:p>
        </p:txBody>
      </p:sp>
      <p:sp>
        <p:nvSpPr>
          <p:cNvPr id="98" name="Text Placeholder 7">
            <a:extLst>
              <a:ext uri="{FF2B5EF4-FFF2-40B4-BE49-F238E27FC236}">
                <a16:creationId xmlns:a16="http://schemas.microsoft.com/office/drawing/2014/main" id="{3EC66011-3B65-49CC-8886-E2CCFBFFABD7}"/>
              </a:ext>
            </a:extLst>
          </p:cNvPr>
          <p:cNvSpPr>
            <a:spLocks noGrp="1"/>
          </p:cNvSpPr>
          <p:nvPr>
            <p:ph type="body" sz="quarter" idx="50" hasCustomPrompt="1"/>
          </p:nvPr>
        </p:nvSpPr>
        <p:spPr>
          <a:xfrm>
            <a:off x="6759853" y="4567759"/>
            <a:ext cx="1726129" cy="204276"/>
          </a:xfrm>
        </p:spPr>
        <p:txBody>
          <a:bodyPr lIns="0" tIns="0" rIns="0" bIns="0">
            <a:normAutofit/>
          </a:bodyPr>
          <a:lstStyle>
            <a:lvl1pPr marL="0" indent="0" algn="ctr">
              <a:buNone/>
              <a:defRPr sz="1125" b="0" i="0">
                <a:solidFill>
                  <a:srgbClr val="E8611D"/>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9" name="Text Placeholder 7">
            <a:extLst>
              <a:ext uri="{FF2B5EF4-FFF2-40B4-BE49-F238E27FC236}">
                <a16:creationId xmlns:a16="http://schemas.microsoft.com/office/drawing/2014/main" id="{3B2B5959-E5CC-42A7-B797-463098BE6290}"/>
              </a:ext>
            </a:extLst>
          </p:cNvPr>
          <p:cNvSpPr>
            <a:spLocks noGrp="1"/>
          </p:cNvSpPr>
          <p:nvPr>
            <p:ph type="body" sz="quarter" idx="51" hasCustomPrompt="1"/>
          </p:nvPr>
        </p:nvSpPr>
        <p:spPr>
          <a:xfrm>
            <a:off x="6759852" y="4750215"/>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61" name="Text Placeholder 42">
            <a:extLst>
              <a:ext uri="{FF2B5EF4-FFF2-40B4-BE49-F238E27FC236}">
                <a16:creationId xmlns:a16="http://schemas.microsoft.com/office/drawing/2014/main" id="{91E8A179-36A3-4D0A-96E7-689F93F9B8F2}"/>
              </a:ext>
            </a:extLst>
          </p:cNvPr>
          <p:cNvSpPr>
            <a:spLocks noGrp="1"/>
          </p:cNvSpPr>
          <p:nvPr>
            <p:ph type="body" sz="quarter" idx="24" hasCustomPrompt="1"/>
          </p:nvPr>
        </p:nvSpPr>
        <p:spPr>
          <a:xfrm>
            <a:off x="8447472" y="4970360"/>
            <a:ext cx="1044000" cy="1044000"/>
          </a:xfrm>
          <a:prstGeom prst="ellipse">
            <a:avLst/>
          </a:prstGeom>
          <a:solidFill>
            <a:schemeClr val="bg1"/>
          </a:solidFill>
          <a:ln w="72390">
            <a:solidFill>
              <a:schemeClr val="accent5"/>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Q4</a:t>
            </a:r>
          </a:p>
        </p:txBody>
      </p:sp>
      <p:sp>
        <p:nvSpPr>
          <p:cNvPr id="102" name="Text Placeholder 7">
            <a:extLst>
              <a:ext uri="{FF2B5EF4-FFF2-40B4-BE49-F238E27FC236}">
                <a16:creationId xmlns:a16="http://schemas.microsoft.com/office/drawing/2014/main" id="{9FDC66A0-D1C5-4C83-BBEE-D079881FADA3}"/>
              </a:ext>
            </a:extLst>
          </p:cNvPr>
          <p:cNvSpPr>
            <a:spLocks noGrp="1"/>
          </p:cNvSpPr>
          <p:nvPr>
            <p:ph type="body" sz="quarter" idx="54" hasCustomPrompt="1"/>
          </p:nvPr>
        </p:nvSpPr>
        <p:spPr>
          <a:xfrm>
            <a:off x="8107660" y="6121335"/>
            <a:ext cx="1726129" cy="204276"/>
          </a:xfrm>
        </p:spPr>
        <p:txBody>
          <a:bodyPr lIns="0" tIns="0" rIns="0" bIns="0">
            <a:normAutofit/>
          </a:bodyPr>
          <a:lstStyle>
            <a:lvl1pPr marL="0" indent="0" algn="ctr">
              <a:buNone/>
              <a:defRPr sz="1125" b="0" i="0">
                <a:solidFill>
                  <a:schemeClr val="accent5"/>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103" name="Text Placeholder 7">
            <a:extLst>
              <a:ext uri="{FF2B5EF4-FFF2-40B4-BE49-F238E27FC236}">
                <a16:creationId xmlns:a16="http://schemas.microsoft.com/office/drawing/2014/main" id="{E4E5E736-BFFC-4245-916F-586110128844}"/>
              </a:ext>
            </a:extLst>
          </p:cNvPr>
          <p:cNvSpPr>
            <a:spLocks noGrp="1"/>
          </p:cNvSpPr>
          <p:nvPr>
            <p:ph type="body" sz="quarter" idx="55" hasCustomPrompt="1"/>
          </p:nvPr>
        </p:nvSpPr>
        <p:spPr>
          <a:xfrm>
            <a:off x="8107660" y="6303791"/>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110" name="Text Placeholder 42">
            <a:extLst>
              <a:ext uri="{FF2B5EF4-FFF2-40B4-BE49-F238E27FC236}">
                <a16:creationId xmlns:a16="http://schemas.microsoft.com/office/drawing/2014/main" id="{74922A2C-30D3-4ED0-8443-C57494EB4287}"/>
              </a:ext>
            </a:extLst>
          </p:cNvPr>
          <p:cNvSpPr>
            <a:spLocks noGrp="1"/>
          </p:cNvSpPr>
          <p:nvPr>
            <p:ph type="body" sz="quarter" idx="58" hasCustomPrompt="1"/>
          </p:nvPr>
        </p:nvSpPr>
        <p:spPr>
          <a:xfrm>
            <a:off x="10293432" y="4973439"/>
            <a:ext cx="1044000" cy="1044000"/>
          </a:xfrm>
          <a:prstGeom prst="ellipse">
            <a:avLst/>
          </a:prstGeom>
          <a:solidFill>
            <a:schemeClr val="accent5"/>
          </a:solidFill>
          <a:ln w="72390">
            <a:solidFill>
              <a:schemeClr val="bg1"/>
            </a:solidFill>
          </a:ln>
        </p:spPr>
        <p:txBody>
          <a:bodyPr lIns="0" tIns="0" rIns="0" bIns="0" anchor="ctr" anchorCtr="0">
            <a:normAutofit/>
          </a:bodyPr>
          <a:lstStyle>
            <a:lvl1pPr marL="0" indent="0" algn="ctr">
              <a:buNone/>
              <a:defRPr lang="ru-RU" sz="1650" kern="1200" dirty="0">
                <a:solidFill>
                  <a:srgbClr val="454D55"/>
                </a:solidFill>
                <a:latin typeface="+mj-lt"/>
                <a:ea typeface="+mn-ea"/>
                <a:cs typeface="+mn-cs"/>
              </a:defRPr>
            </a:lvl1pPr>
          </a:lstStyle>
          <a:p>
            <a:pPr lvl="0"/>
            <a:r>
              <a:rPr lang="en-US" noProof="0"/>
              <a:t>20XX</a:t>
            </a:r>
          </a:p>
        </p:txBody>
      </p:sp>
      <p:sp>
        <p:nvSpPr>
          <p:cNvPr id="5" name="Footer Placeholder 4">
            <a:extLst>
              <a:ext uri="{FF2B5EF4-FFF2-40B4-BE49-F238E27FC236}">
                <a16:creationId xmlns:a16="http://schemas.microsoft.com/office/drawing/2014/main" id="{4953E081-530B-464A-B47C-C858A60EB2EA}"/>
              </a:ext>
            </a:extLst>
          </p:cNvPr>
          <p:cNvSpPr>
            <a:spLocks noGrp="1"/>
          </p:cNvSpPr>
          <p:nvPr>
            <p:ph type="ftr" sz="quarter" idx="11"/>
          </p:nvPr>
        </p:nvSpPr>
        <p:spPr/>
        <p:txBody>
          <a:bodyPr/>
          <a:lstStyle/>
          <a:p>
            <a:r>
              <a:rPr lang="en-US" noProof="0"/>
              <a:t>ADD A FOOTER</a:t>
            </a:r>
          </a:p>
        </p:txBody>
      </p:sp>
      <p:sp>
        <p:nvSpPr>
          <p:cNvPr id="4" name="Date Placeholder 3">
            <a:extLst>
              <a:ext uri="{FF2B5EF4-FFF2-40B4-BE49-F238E27FC236}">
                <a16:creationId xmlns:a16="http://schemas.microsoft.com/office/drawing/2014/main" id="{7C0373A1-F9A6-4E7C-A04F-22454F3A60CF}"/>
              </a:ext>
            </a:extLst>
          </p:cNvPr>
          <p:cNvSpPr>
            <a:spLocks noGrp="1"/>
          </p:cNvSpPr>
          <p:nvPr>
            <p:ph type="dt" sz="half" idx="10"/>
          </p:nvPr>
        </p:nvSpPr>
        <p:spPr>
          <a:xfrm>
            <a:off x="9005888" y="550858"/>
            <a:ext cx="2743200" cy="176716"/>
          </a:xfrm>
          <a:prstGeom prst="rect">
            <a:avLst/>
          </a:prstGeom>
        </p:spPr>
        <p:txBody>
          <a:bodyPr/>
          <a:lstStyle/>
          <a:p>
            <a:fld id="{F0BF70C0-85C8-4782-A2DC-740B0F58DBF8}" type="datetime1">
              <a:rPr lang="en-US" noProof="0" smtClean="0"/>
              <a:t>7/15/2024</a:t>
            </a:fld>
            <a:endParaRPr lang="en-US" noProof="0"/>
          </a:p>
        </p:txBody>
      </p:sp>
      <p:sp>
        <p:nvSpPr>
          <p:cNvPr id="6" name="Slide Number Placeholder 5">
            <a:extLst>
              <a:ext uri="{FF2B5EF4-FFF2-40B4-BE49-F238E27FC236}">
                <a16:creationId xmlns:a16="http://schemas.microsoft.com/office/drawing/2014/main" id="{B09BF57F-FEA7-4D09-AA29-F32AA5577A04}"/>
              </a:ext>
            </a:extLst>
          </p:cNvPr>
          <p:cNvSpPr>
            <a:spLocks noGrp="1"/>
          </p:cNvSpPr>
          <p:nvPr>
            <p:ph type="sldNum" sz="quarter" idx="12"/>
          </p:nvPr>
        </p:nvSpPr>
        <p:spPr/>
        <p:txBody>
          <a:bodyPr/>
          <a:lstStyle/>
          <a:p>
            <a:fld id="{93C1428B-5ACF-4E79-A091-05E2328DA75D}" type="slidenum">
              <a:rPr lang="en-US" noProof="0" smtClean="0"/>
              <a:t>‹#›</a:t>
            </a:fld>
            <a:endParaRPr lang="en-US" noProof="0"/>
          </a:p>
        </p:txBody>
      </p:sp>
    </p:spTree>
    <p:extLst>
      <p:ext uri="{BB962C8B-B14F-4D97-AF65-F5344CB8AC3E}">
        <p14:creationId xmlns:p14="http://schemas.microsoft.com/office/powerpoint/2010/main" val="971810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7/15/2024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7/15/2024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7/15/2024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7/15/2024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7/15/2024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7/15/2024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7/15/2024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7/15/2024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7/15/2024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AC5166-4796-40D2-A50C-05DACE2C6C35}"/>
              </a:ext>
            </a:extLst>
          </p:cNvPr>
          <p:cNvSpPr>
            <a:spLocks noGrp="1"/>
          </p:cNvSpPr>
          <p:nvPr>
            <p:ph type="title"/>
          </p:nvPr>
        </p:nvSpPr>
        <p:spPr>
          <a:xfrm>
            <a:off x="838200" y="1292589"/>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AD836682-CE55-4994-889B-5D188C3E4F73}"/>
              </a:ext>
            </a:extLst>
          </p:cNvPr>
          <p:cNvSpPr>
            <a:spLocks noGrp="1"/>
          </p:cNvSpPr>
          <p:nvPr>
            <p:ph type="body" idx="1"/>
          </p:nvPr>
        </p:nvSpPr>
        <p:spPr>
          <a:xfrm>
            <a:off x="838200" y="2753088"/>
            <a:ext cx="10515600" cy="2341426"/>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F31F9231-8DF4-411E-8324-453AB042A01C}"/>
              </a:ext>
            </a:extLst>
          </p:cNvPr>
          <p:cNvSpPr>
            <a:spLocks noGrp="1"/>
          </p:cNvSpPr>
          <p:nvPr>
            <p:ph type="dt" sz="half" idx="2"/>
          </p:nvPr>
        </p:nvSpPr>
        <p:spPr>
          <a:xfrm>
            <a:off x="9005888" y="577752"/>
            <a:ext cx="2743200" cy="176716"/>
          </a:xfrm>
          <a:prstGeom prst="rect">
            <a:avLst/>
          </a:prstGeom>
        </p:spPr>
        <p:txBody>
          <a:bodyPr vert="horz" lIns="0" tIns="0" rIns="0" bIns="0" rtlCol="0" anchor="t" anchorCtr="0"/>
          <a:lstStyle>
            <a:lvl1pPr algn="r">
              <a:defRPr sz="675" i="1">
                <a:solidFill>
                  <a:srgbClr val="454D55"/>
                </a:solidFill>
              </a:defRPr>
            </a:lvl1pPr>
          </a:lstStyle>
          <a:p>
            <a:fld id="{8BF4B2BE-5503-4E92-A98A-CA19FA0A1E48}" type="datetime1">
              <a:rPr lang="en-US" noProof="0" smtClean="0"/>
              <a:pPr/>
              <a:t>7/15/2024</a:t>
            </a:fld>
            <a:endParaRPr lang="en-US" noProof="0"/>
          </a:p>
        </p:txBody>
      </p:sp>
      <p:sp>
        <p:nvSpPr>
          <p:cNvPr id="5" name="Footer Placeholder 4">
            <a:extLst>
              <a:ext uri="{FF2B5EF4-FFF2-40B4-BE49-F238E27FC236}">
                <a16:creationId xmlns:a16="http://schemas.microsoft.com/office/drawing/2014/main" id="{C30475F0-EE3A-4617-AFAB-40BF7C148786}"/>
              </a:ext>
            </a:extLst>
          </p:cNvPr>
          <p:cNvSpPr>
            <a:spLocks noGrp="1"/>
          </p:cNvSpPr>
          <p:nvPr>
            <p:ph type="ftr" sz="quarter" idx="3"/>
          </p:nvPr>
        </p:nvSpPr>
        <p:spPr>
          <a:xfrm>
            <a:off x="9005888" y="392473"/>
            <a:ext cx="2743200" cy="176715"/>
          </a:xfrm>
          <a:prstGeom prst="rect">
            <a:avLst/>
          </a:prstGeom>
        </p:spPr>
        <p:txBody>
          <a:bodyPr vert="horz" lIns="0" tIns="0" rIns="0" bIns="0" rtlCol="0" anchor="b" anchorCtr="0"/>
          <a:lstStyle>
            <a:lvl1pPr algn="r">
              <a:defRPr sz="675" i="1">
                <a:solidFill>
                  <a:srgbClr val="454D55"/>
                </a:solidFill>
              </a:defRPr>
            </a:lvl1pPr>
          </a:lstStyle>
          <a:p>
            <a:r>
              <a:rPr lang="en-US" noProof="0"/>
              <a:t>ADD A FOOTER</a:t>
            </a:r>
          </a:p>
        </p:txBody>
      </p:sp>
      <p:sp>
        <p:nvSpPr>
          <p:cNvPr id="6" name="Slide Number Placeholder 5">
            <a:extLst>
              <a:ext uri="{FF2B5EF4-FFF2-40B4-BE49-F238E27FC236}">
                <a16:creationId xmlns:a16="http://schemas.microsoft.com/office/drawing/2014/main" id="{8AA07E7D-9F5C-43AC-A03A-432F6CB44929}"/>
              </a:ext>
            </a:extLst>
          </p:cNvPr>
          <p:cNvSpPr>
            <a:spLocks noGrp="1"/>
          </p:cNvSpPr>
          <p:nvPr>
            <p:ph type="sldNum" sz="quarter" idx="4"/>
          </p:nvPr>
        </p:nvSpPr>
        <p:spPr>
          <a:xfrm>
            <a:off x="442917" y="392473"/>
            <a:ext cx="395287" cy="176715"/>
          </a:xfrm>
          <a:prstGeom prst="rect">
            <a:avLst/>
          </a:prstGeom>
        </p:spPr>
        <p:txBody>
          <a:bodyPr vert="horz" lIns="0" tIns="0" rIns="0" bIns="0" rtlCol="0" anchor="b" anchorCtr="0"/>
          <a:lstStyle>
            <a:lvl1pPr algn="l">
              <a:defRPr sz="675" i="1">
                <a:solidFill>
                  <a:srgbClr val="454D55"/>
                </a:solidFill>
              </a:defRPr>
            </a:lvl1pPr>
          </a:lstStyle>
          <a:p>
            <a:fld id="{93C1428B-5ACF-4E79-A091-05E2328DA75D}" type="slidenum">
              <a:rPr lang="en-US" noProof="0" smtClean="0"/>
              <a:pPr/>
              <a:t>‹#›</a:t>
            </a:fld>
            <a:endParaRPr lang="en-US" noProof="0"/>
          </a:p>
        </p:txBody>
      </p:sp>
    </p:spTree>
    <p:extLst>
      <p:ext uri="{BB962C8B-B14F-4D97-AF65-F5344CB8AC3E}">
        <p14:creationId xmlns:p14="http://schemas.microsoft.com/office/powerpoint/2010/main" val="1035492439"/>
      </p:ext>
    </p:extLst>
  </p:cSld>
  <p:clrMap bg1="lt1" tx1="dk1" bg2="lt2" tx2="dk2" accent1="accent1" accent2="accent2" accent3="accent3" accent4="accent4" accent5="accent5" accent6="accent6" hlink="hlink" folHlink="folHlink"/>
  <p:sldLayoutIdLst>
    <p:sldLayoutId id="2147483831" r:id="rId1"/>
  </p:sldLayoutIdLst>
  <p:hf hdr="0"/>
  <p:txStyles>
    <p:titleStyle>
      <a:lvl1pPr algn="l" defTabSz="685783" rtl="0" eaLnBrk="1" latinLnBrk="0" hangingPunct="1">
        <a:lnSpc>
          <a:spcPct val="90000"/>
        </a:lnSpc>
        <a:spcBef>
          <a:spcPct val="0"/>
        </a:spcBef>
        <a:buNone/>
        <a:defRPr sz="2625"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279">
          <p15:clr>
            <a:srgbClr val="F26B43"/>
          </p15:clr>
        </p15:guide>
        <p15:guide id="3" pos="7401">
          <p15:clr>
            <a:srgbClr val="F26B43"/>
          </p15:clr>
        </p15:guide>
        <p15:guide id="4" orient="horz" pos="404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3" Type="http://schemas.openxmlformats.org/officeDocument/2006/relationships/hyperlink" Target="https://www.oregon.gov/ode/schools-and-districts/Pages/CIP.aspx" TargetMode="External"/><Relationship Id="rId2" Type="http://schemas.openxmlformats.org/officeDocument/2006/relationships/notesSlide" Target="../notesSlides/notesSlide10.xml"/><Relationship Id="rId1" Type="http://schemas.openxmlformats.org/officeDocument/2006/relationships/slideLayout" Target="../slideLayouts/slideLayout48.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hyperlink" Target="https://www.oregon.gov/ode/schools-and-districts/grants/ESEA/IIA/Pages/Title-II-A-Guidance.aspx" TargetMode="External"/><Relationship Id="rId3" Type="http://schemas.openxmlformats.org/officeDocument/2006/relationships/hyperlink" Target="https://www.oregon.gov/ode/schools-and-districts/grants/ESEA/Documents/CIP%20Budget%20Narrative%20User%20Guide.docx" TargetMode="External"/><Relationship Id="rId7" Type="http://schemas.openxmlformats.org/officeDocument/2006/relationships/hyperlink" Target="https://www.oregon.gov/ode/schools-and-districts/grants/ESEA/Documents/ESSA%20Oregon%20Guide.docx"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hyperlink" Target="https://www.oregon.gov/ode/schools-and-districts/grants/ESEA/IIA/Documents/essatitleiipartaguidance.pdf" TargetMode="External"/><Relationship Id="rId5" Type="http://schemas.openxmlformats.org/officeDocument/2006/relationships/hyperlink" Target="https://public.govdelivery.com/accounts/ORED/subscriber/new" TargetMode="External"/><Relationship Id="rId10" Type="http://schemas.openxmlformats.org/officeDocument/2006/relationships/image" Target="../media/image12.png"/><Relationship Id="rId4" Type="http://schemas.openxmlformats.org/officeDocument/2006/relationships/hyperlink" Target="https://www.oregon.gov/ode/schools-and-districts/grants/ESEA/IIA/Pages/default.aspx" TargetMode="External"/><Relationship Id="rId9" Type="http://schemas.openxmlformats.org/officeDocument/2006/relationships/hyperlink" Target="https://www.oregon.gov/ode/schools-and-districts/grants/ESEA/Pages/BN.aspx"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amy.tidwell@ode.oregon.gov" TargetMode="External"/><Relationship Id="rId7"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mailto:sarah.martin@ode.oregon.gov" TargetMode="External"/><Relationship Id="rId5" Type="http://schemas.openxmlformats.org/officeDocument/2006/relationships/hyperlink" Target="mailto:lisa.plumb@ode.oregon.gov" TargetMode="External"/><Relationship Id="rId4" Type="http://schemas.openxmlformats.org/officeDocument/2006/relationships/hyperlink" Target="mailto:jennifer.engberg@ode.oregon.gov"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oregon.gov/ode/schools-and-districts/grants/ESEA/Documents/S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hyperlink" Target="https://district.ode.state.or.us/CentralLogin" TargetMode="External"/><Relationship Id="rId2" Type="http://schemas.openxmlformats.org/officeDocument/2006/relationships/notesSlide" Target="../notesSlides/notesSlide6.xml"/><Relationship Id="rId1" Type="http://schemas.openxmlformats.org/officeDocument/2006/relationships/slideLayout" Target="../slideLayouts/slideLayout47.xml"/><Relationship Id="rId4" Type="http://schemas.openxmlformats.org/officeDocument/2006/relationships/hyperlink" Target="https://district.ode.state.or.us/apps/login/searchSA.aspx"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3" Type="http://schemas.openxmlformats.org/officeDocument/2006/relationships/hyperlink" Target="https://www.oregon.gov/ode/schools-and-districts/grants/ESEA/Documents/Allowability.pdf" TargetMode="External"/><Relationship Id="rId2" Type="http://schemas.openxmlformats.org/officeDocument/2006/relationships/notesSlide" Target="../notesSlides/notesSlide8.xml"/><Relationship Id="rId1" Type="http://schemas.openxmlformats.org/officeDocument/2006/relationships/slideLayout" Target="../slideLayouts/slideLayout48.xml"/><Relationship Id="rId5" Type="http://schemas.openxmlformats.org/officeDocument/2006/relationships/image" Target="../media/image8.png"/><Relationship Id="rId4" Type="http://schemas.openxmlformats.org/officeDocument/2006/relationships/hyperlink" Target="https://www.oregon.gov/ode/schools-and-districts/grants/ESEA/Documents/SNS.doc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p:txBody>
          <a:bodyPr/>
          <a:lstStyle/>
          <a:p>
            <a:r>
              <a:rPr lang="en-US" altLang="en-US" sz="4400" dirty="0">
                <a:latin typeface="Arial" charset="0"/>
                <a:cs typeface="Arial" charset="0"/>
              </a:rPr>
              <a:t>Title II, Part A</a:t>
            </a:r>
          </a:p>
        </p:txBody>
      </p:sp>
      <p:sp>
        <p:nvSpPr>
          <p:cNvPr id="14339" name="Rectangle 3"/>
          <p:cNvSpPr>
            <a:spLocks noGrp="1" noChangeArrowheads="1"/>
          </p:cNvSpPr>
          <p:nvPr>
            <p:ph type="subTitle" idx="1"/>
          </p:nvPr>
        </p:nvSpPr>
        <p:spPr/>
        <p:txBody>
          <a:bodyPr/>
          <a:lstStyle/>
          <a:p>
            <a:r>
              <a:rPr lang="en-US" altLang="en-US" sz="3600" dirty="0">
                <a:latin typeface="Arial" charset="0"/>
                <a:cs typeface="Arial" charset="0"/>
              </a:rPr>
              <a:t>CIP Budget Narrative Walkthrough</a:t>
            </a:r>
          </a:p>
        </p:txBody>
      </p:sp>
    </p:spTree>
    <p:extLst>
      <p:ext uri="{BB962C8B-B14F-4D97-AF65-F5344CB8AC3E}">
        <p14:creationId xmlns:p14="http://schemas.microsoft.com/office/powerpoint/2010/main" val="2896544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Step 1: Needs Assessment Summary</a:t>
            </a:r>
          </a:p>
        </p:txBody>
      </p:sp>
      <p:sp>
        <p:nvSpPr>
          <p:cNvPr id="30723" name="Content Placeholder 2"/>
          <p:cNvSpPr>
            <a:spLocks noGrp="1"/>
          </p:cNvSpPr>
          <p:nvPr>
            <p:ph idx="1"/>
          </p:nvPr>
        </p:nvSpPr>
        <p:spPr>
          <a:xfrm>
            <a:off x="703729" y="1665658"/>
            <a:ext cx="10784542" cy="4109010"/>
          </a:xfrm>
        </p:spPr>
        <p:txBody>
          <a:bodyPr>
            <a:normAutofit/>
          </a:bodyPr>
          <a:lstStyle/>
          <a:p>
            <a:pPr eaLnBrk="1" hangingPunct="1">
              <a:spcBef>
                <a:spcPct val="50000"/>
              </a:spcBef>
              <a:buFont typeface="Wingdings" panose="05000000000000000000" pitchFamily="2" charset="2"/>
              <a:buAutoNum type="arabicPeriod"/>
            </a:pPr>
            <a:r>
              <a:rPr lang="en-US" altLang="en-US" sz="2800" dirty="0">
                <a:latin typeface="Calibri" panose="020F0502020204030204" pitchFamily="34" charset="0"/>
              </a:rPr>
              <a:t> Data Sources</a:t>
            </a:r>
          </a:p>
          <a:p>
            <a:pPr lvl="1" eaLnBrk="1" hangingPunct="1">
              <a:buFont typeface="Arial" panose="020B0604020202020204" pitchFamily="34" charset="0"/>
              <a:buChar char="•"/>
            </a:pPr>
            <a:r>
              <a:rPr lang="en-US" altLang="en-US" dirty="0">
                <a:latin typeface="Calibri" panose="020F0502020204030204" pitchFamily="34" charset="0"/>
                <a:cs typeface="Calibri" panose="020F0502020204030204" pitchFamily="34" charset="0"/>
              </a:rPr>
              <a:t>List data sources analyzed to determine need</a:t>
            </a:r>
          </a:p>
          <a:p>
            <a:pPr eaLnBrk="1" hangingPunct="1">
              <a:spcBef>
                <a:spcPct val="50000"/>
              </a:spcBef>
              <a:buFont typeface="Wingdings" panose="05000000000000000000" pitchFamily="2" charset="2"/>
              <a:buAutoNum type="arabicPeriod"/>
            </a:pPr>
            <a:r>
              <a:rPr lang="en-US" altLang="en-US" sz="2800" dirty="0">
                <a:latin typeface="Calibri" panose="020F0502020204030204" pitchFamily="34" charset="0"/>
              </a:rPr>
              <a:t> Data Analysis</a:t>
            </a:r>
          </a:p>
          <a:p>
            <a:pPr lvl="1" eaLnBrk="1" hangingPunct="1">
              <a:buFont typeface="Arial" panose="020B0604020202020204" pitchFamily="34" charset="0"/>
              <a:buChar char="•"/>
            </a:pPr>
            <a:r>
              <a:rPr lang="en-US" altLang="en-US" dirty="0">
                <a:latin typeface="Calibri" panose="020F0502020204030204" pitchFamily="34" charset="0"/>
                <a:cs typeface="Calibri" panose="020F0502020204030204" pitchFamily="34" charset="0"/>
              </a:rPr>
              <a:t>Summarize trends or gaps in performance</a:t>
            </a:r>
          </a:p>
          <a:p>
            <a:pPr eaLnBrk="1" hangingPunct="1">
              <a:spcBef>
                <a:spcPct val="50000"/>
              </a:spcBef>
              <a:buFont typeface="Wingdings" panose="05000000000000000000" pitchFamily="2" charset="2"/>
              <a:buAutoNum type="arabicPeriod"/>
            </a:pPr>
            <a:r>
              <a:rPr lang="en-US" altLang="en-US" sz="2800" dirty="0">
                <a:latin typeface="Calibri" panose="020F0502020204030204" pitchFamily="34" charset="0"/>
              </a:rPr>
              <a:t> Prioritized Needs</a:t>
            </a:r>
          </a:p>
          <a:p>
            <a:pPr lvl="1" eaLnBrk="1" hangingPunct="1">
              <a:buFont typeface="Arial" panose="020B0604020202020204" pitchFamily="34" charset="0"/>
              <a:buChar char="•"/>
            </a:pPr>
            <a:r>
              <a:rPr lang="en-US" altLang="en-US" dirty="0">
                <a:latin typeface="Calibri" panose="020F0502020204030204" pitchFamily="34" charset="0"/>
                <a:cs typeface="Calibri" panose="020F0502020204030204" pitchFamily="34" charset="0"/>
              </a:rPr>
              <a:t>Identify support educators need</a:t>
            </a:r>
          </a:p>
          <a:p>
            <a:pPr eaLnBrk="1" hangingPunct="1">
              <a:spcBef>
                <a:spcPct val="50000"/>
              </a:spcBef>
              <a:buFont typeface="Wingdings" panose="05000000000000000000" pitchFamily="2" charset="2"/>
              <a:buAutoNum type="arabicPeriod"/>
            </a:pPr>
            <a:r>
              <a:rPr lang="en-US" altLang="en-US" sz="2800" dirty="0">
                <a:latin typeface="Calibri" panose="020F0502020204030204" pitchFamily="34" charset="0"/>
              </a:rPr>
              <a:t> Plan Development</a:t>
            </a:r>
          </a:p>
          <a:p>
            <a:pPr lvl="1" eaLnBrk="1" hangingPunct="1">
              <a:buFont typeface="Arial" panose="020B0604020202020204" pitchFamily="34" charset="0"/>
              <a:buChar char="•"/>
            </a:pPr>
            <a:r>
              <a:rPr lang="en-US" altLang="en-US" dirty="0">
                <a:latin typeface="Calibri" panose="020F0502020204030204" pitchFamily="34" charset="0"/>
                <a:cs typeface="Calibri" panose="020F0502020204030204" pitchFamily="34" charset="0"/>
              </a:rPr>
              <a:t>Describe process for developing plan</a:t>
            </a:r>
          </a:p>
          <a:p>
            <a:endParaRPr lang="en-US" altLang="en-US" dirty="0"/>
          </a:p>
        </p:txBody>
      </p:sp>
      <p:sp>
        <p:nvSpPr>
          <p:cNvPr id="5"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sp>
        <p:nvSpPr>
          <p:cNvPr id="2" name="Slide Number Placeholder 3">
            <a:extLst>
              <a:ext uri="{FF2B5EF4-FFF2-40B4-BE49-F238E27FC236}">
                <a16:creationId xmlns:a16="http://schemas.microsoft.com/office/drawing/2014/main" id="{13A2ADFB-BEE6-4B5D-6B72-DEF88E87CA41}"/>
              </a:ext>
            </a:extLst>
          </p:cNvPr>
          <p:cNvSpPr>
            <a:spLocks noGrp="1"/>
          </p:cNvSpPr>
          <p:nvPr>
            <p:ph type="sldNum" sz="quarter" idx="12"/>
          </p:nvPr>
        </p:nvSpPr>
        <p:spPr/>
        <p:txBody>
          <a:bodyPr/>
          <a:lstStyle/>
          <a:p>
            <a:fld id="{357F5B69-6281-4C1F-8C38-6DA0F56DA430}" type="slidenum">
              <a:rPr lang="en-US" smtClean="0"/>
              <a:t>10</a:t>
            </a:fld>
            <a:endParaRPr lang="en-US" dirty="0"/>
          </a:p>
        </p:txBody>
      </p:sp>
      <p:pic>
        <p:nvPicPr>
          <p:cNvPr id="6" name="Picture 5">
            <a:extLst>
              <a:ext uri="{FF2B5EF4-FFF2-40B4-BE49-F238E27FC236}">
                <a16:creationId xmlns:a16="http://schemas.microsoft.com/office/drawing/2014/main" id="{4357B3C9-E96C-54F4-385A-3B1845DFE06B}"/>
              </a:ext>
              <a:ext uri="{C183D7F6-B498-43B3-948B-1728B52AA6E4}">
                <adec:decorative xmlns:adec="http://schemas.microsoft.com/office/drawing/2017/decorative" val="1"/>
              </a:ext>
            </a:extLst>
          </p:cNvPr>
          <p:cNvPicPr>
            <a:picLocks noChangeAspect="1"/>
          </p:cNvPicPr>
          <p:nvPr/>
        </p:nvPicPr>
        <p:blipFill rotWithShape="1">
          <a:blip r:embed="rId3"/>
          <a:srcRect l="21770" r="14576" b="42476"/>
          <a:stretch/>
        </p:blipFill>
        <p:spPr bwMode="auto">
          <a:xfrm>
            <a:off x="1269575" y="5569510"/>
            <a:ext cx="9074575" cy="570283"/>
          </a:xfrm>
          <a:prstGeom prst="rect">
            <a:avLst/>
          </a:prstGeom>
          <a:ln>
            <a:noFill/>
          </a:ln>
          <a:extLst>
            <a:ext uri="{53640926-AAD7-44D8-BBD7-CCE9431645EC}">
              <a14:shadowObscured xmlns:a14="http://schemas.microsoft.com/office/drawing/2010/main"/>
            </a:ext>
          </a:extLst>
        </p:spPr>
      </p:pic>
      <p:sp>
        <p:nvSpPr>
          <p:cNvPr id="4" name="Oval 3">
            <a:extLst>
              <a:ext uri="{FF2B5EF4-FFF2-40B4-BE49-F238E27FC236}">
                <a16:creationId xmlns:a16="http://schemas.microsoft.com/office/drawing/2014/main" id="{48618E01-2A5E-69B6-7B56-C703713A8ACA}"/>
              </a:ext>
              <a:ext uri="{C183D7F6-B498-43B3-948B-1728B52AA6E4}">
                <adec:decorative xmlns:adec="http://schemas.microsoft.com/office/drawing/2017/decorative" val="1"/>
              </a:ext>
            </a:extLst>
          </p:cNvPr>
          <p:cNvSpPr/>
          <p:nvPr/>
        </p:nvSpPr>
        <p:spPr>
          <a:xfrm>
            <a:off x="2674938" y="5636528"/>
            <a:ext cx="1555750" cy="43624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84446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177" y="779646"/>
            <a:ext cx="3931826" cy="1241900"/>
          </a:xfrm>
        </p:spPr>
        <p:txBody>
          <a:bodyPr>
            <a:normAutofit fontScale="90000"/>
          </a:bodyPr>
          <a:lstStyle/>
          <a:p>
            <a:pPr marL="457200" indent="-457200">
              <a:spcBef>
                <a:spcPct val="50000"/>
              </a:spcBef>
              <a:defRPr/>
            </a:pPr>
            <a:r>
              <a:rPr lang="en-US" dirty="0"/>
              <a:t>Possible Data Sources*</a:t>
            </a:r>
          </a:p>
        </p:txBody>
      </p:sp>
      <p:sp>
        <p:nvSpPr>
          <p:cNvPr id="26627" name="Content Placeholder 2"/>
          <p:cNvSpPr>
            <a:spLocks noGrp="1"/>
          </p:cNvSpPr>
          <p:nvPr>
            <p:ph idx="1"/>
          </p:nvPr>
        </p:nvSpPr>
        <p:spPr>
          <a:xfrm>
            <a:off x="5183188" y="779647"/>
            <a:ext cx="6172200" cy="5360146"/>
          </a:xfrm>
        </p:spPr>
        <p:txBody>
          <a:bodyPr>
            <a:normAutofit/>
          </a:bodyPr>
          <a:lstStyle/>
          <a:p>
            <a:pPr>
              <a:defRPr/>
            </a:pPr>
            <a:r>
              <a:rPr lang="en-US" altLang="en-US" sz="3200" dirty="0">
                <a:latin typeface="Calibri" panose="020F0502020204030204" pitchFamily="34" charset="0"/>
                <a:cs typeface="Calibri" panose="020F0502020204030204" pitchFamily="34" charset="0"/>
              </a:rPr>
              <a:t>Student data</a:t>
            </a:r>
          </a:p>
          <a:p>
            <a:pPr lvl="1">
              <a:defRPr/>
            </a:pPr>
            <a:r>
              <a:rPr lang="en-US" altLang="en-US" sz="2600" dirty="0">
                <a:latin typeface="Calibri" panose="020F0502020204030204" pitchFamily="34" charset="0"/>
                <a:cs typeface="Calibri" panose="020F0502020204030204" pitchFamily="34" charset="0"/>
              </a:rPr>
              <a:t>e.g.; Achievement, growth, graduation, discipline</a:t>
            </a:r>
          </a:p>
          <a:p>
            <a:pPr lvl="1">
              <a:defRPr/>
            </a:pPr>
            <a:endParaRPr lang="en-US" altLang="en-US" sz="1000" dirty="0">
              <a:latin typeface="Calibri" panose="020F0502020204030204" pitchFamily="34" charset="0"/>
              <a:cs typeface="Calibri" panose="020F0502020204030204" pitchFamily="34" charset="0"/>
            </a:endParaRPr>
          </a:p>
          <a:p>
            <a:pPr>
              <a:defRPr/>
            </a:pPr>
            <a:r>
              <a:rPr lang="en-US" altLang="en-US" sz="3200" dirty="0">
                <a:latin typeface="Calibri" panose="020F0502020204030204" pitchFamily="34" charset="0"/>
                <a:cs typeface="Calibri" panose="020F0502020204030204" pitchFamily="34" charset="0"/>
              </a:rPr>
              <a:t>Perception data</a:t>
            </a:r>
          </a:p>
          <a:p>
            <a:pPr lvl="1">
              <a:defRPr/>
            </a:pPr>
            <a:r>
              <a:rPr lang="en-US" altLang="en-US" sz="2600" dirty="0">
                <a:latin typeface="Calibri" panose="020F0502020204030204" pitchFamily="34" charset="0"/>
                <a:cs typeface="Calibri" panose="020F0502020204030204" pitchFamily="34" charset="0"/>
              </a:rPr>
              <a:t>e.g.; Surveys, interviews, focus groups, TELL survey, SEED survey</a:t>
            </a:r>
          </a:p>
          <a:p>
            <a:pPr lvl="1">
              <a:defRPr/>
            </a:pPr>
            <a:endParaRPr lang="en-US" altLang="en-US" sz="1000" dirty="0">
              <a:latin typeface="Calibri" panose="020F0502020204030204" pitchFamily="34" charset="0"/>
              <a:cs typeface="Calibri" panose="020F0502020204030204" pitchFamily="34" charset="0"/>
            </a:endParaRPr>
          </a:p>
          <a:p>
            <a:pPr>
              <a:defRPr/>
            </a:pPr>
            <a:r>
              <a:rPr lang="en-US" altLang="en-US" sz="3200" dirty="0">
                <a:latin typeface="Calibri" panose="020F0502020204030204" pitchFamily="34" charset="0"/>
                <a:cs typeface="Calibri" panose="020F0502020204030204" pitchFamily="34" charset="0"/>
              </a:rPr>
              <a:t>System health data</a:t>
            </a:r>
            <a:endParaRPr lang="en-US" altLang="en-US" sz="2600" dirty="0">
              <a:latin typeface="Calibri" panose="020F0502020204030204" pitchFamily="34" charset="0"/>
              <a:cs typeface="Calibri" panose="020F0502020204030204" pitchFamily="34" charset="0"/>
              <a:hlinkClick r:id="rId3"/>
            </a:endParaRPr>
          </a:p>
          <a:p>
            <a:pPr lvl="1">
              <a:defRPr/>
            </a:pPr>
            <a:r>
              <a:rPr lang="en-US" altLang="en-US" sz="2600" dirty="0">
                <a:latin typeface="Calibri" panose="020F0502020204030204" pitchFamily="34" charset="0"/>
                <a:cs typeface="Calibri" panose="020F0502020204030204" pitchFamily="34" charset="0"/>
              </a:rPr>
              <a:t>e.g.; Retention data, evaluation data, MTSS and data analysis structure</a:t>
            </a:r>
            <a:endParaRPr lang="en-US" altLang="en-US" sz="26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endParaRPr>
          </a:p>
          <a:p>
            <a:pPr marL="457200" lvl="1" indent="0">
              <a:buNone/>
              <a:defRPr/>
            </a:pPr>
            <a:endParaRPr lang="en-US" altLang="en-US" sz="2600" dirty="0">
              <a:latin typeface="Calibri" panose="020F0502020204030204" pitchFamily="34" charset="0"/>
              <a:cs typeface="Calibri" panose="020F0502020204030204" pitchFamily="34" charset="0"/>
            </a:endParaRPr>
          </a:p>
          <a:p>
            <a:pPr marL="0" indent="0">
              <a:buNone/>
              <a:defRPr/>
            </a:pPr>
            <a:r>
              <a:rPr lang="en-US" altLang="en-US" sz="2000" dirty="0">
                <a:latin typeface="Calibri" panose="020F0502020204030204" pitchFamily="34" charset="0"/>
                <a:cs typeface="Calibri" panose="020F0502020204030204" pitchFamily="34" charset="0"/>
              </a:rPr>
              <a:t>*Not an exhaustive list</a:t>
            </a:r>
          </a:p>
        </p:txBody>
      </p:sp>
      <p:sp>
        <p:nvSpPr>
          <p:cNvPr id="5"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sp>
        <p:nvSpPr>
          <p:cNvPr id="3" name="Slide Number Placeholder 3">
            <a:extLst>
              <a:ext uri="{FF2B5EF4-FFF2-40B4-BE49-F238E27FC236}">
                <a16:creationId xmlns:a16="http://schemas.microsoft.com/office/drawing/2014/main" id="{CC0D9BF4-CB49-5322-5B86-F028B0A2C226}"/>
              </a:ext>
            </a:extLst>
          </p:cNvPr>
          <p:cNvSpPr>
            <a:spLocks noGrp="1"/>
          </p:cNvSpPr>
          <p:nvPr>
            <p:ph type="sldNum" sz="quarter" idx="12"/>
          </p:nvPr>
        </p:nvSpPr>
        <p:spPr/>
        <p:txBody>
          <a:bodyPr/>
          <a:lstStyle/>
          <a:p>
            <a:fld id="{357F5B69-6281-4C1F-8C38-6DA0F56DA430}" type="slidenum">
              <a:rPr lang="en-US" smtClean="0"/>
              <a:t>11</a:t>
            </a:fld>
            <a:endParaRPr lang="en-US" dirty="0"/>
          </a:p>
        </p:txBody>
      </p:sp>
      <p:pic>
        <p:nvPicPr>
          <p:cNvPr id="7" name="Picture Placeholder 6">
            <a:extLst>
              <a:ext uri="{FF2B5EF4-FFF2-40B4-BE49-F238E27FC236}">
                <a16:creationId xmlns:a16="http://schemas.microsoft.com/office/drawing/2014/main" id="{C9493F42-9425-F71A-9DCE-816569F91F54}"/>
              </a:ext>
              <a:ext uri="{C183D7F6-B498-43B3-948B-1728B52AA6E4}">
                <adec:decorative xmlns:adec="http://schemas.microsoft.com/office/drawing/2017/decorative" val="1"/>
              </a:ext>
            </a:extLst>
          </p:cNvPr>
          <p:cNvPicPr>
            <a:picLocks noGrp="1" noChangeAspect="1"/>
          </p:cNvPicPr>
          <p:nvPr>
            <p:ph type="pic" sz="quarter" idx="13"/>
          </p:nvPr>
        </p:nvPicPr>
        <p:blipFill>
          <a:blip r:embed="rId4" cstate="hqprint">
            <a:extLst>
              <a:ext uri="{28A0092B-C50C-407E-A947-70E740481C1C}">
                <a14:useLocalDpi xmlns:a14="http://schemas.microsoft.com/office/drawing/2010/main" val="0"/>
              </a:ext>
            </a:extLst>
          </a:blip>
          <a:srcRect l="13195" r="13195"/>
          <a:stretch>
            <a:fillRect/>
          </a:stretch>
        </p:blipFill>
        <p:spPr>
          <a:xfrm>
            <a:off x="717550" y="2300288"/>
            <a:ext cx="3932238" cy="3560762"/>
          </a:xfrm>
        </p:spPr>
      </p:pic>
    </p:spTree>
    <p:extLst>
      <p:ext uri="{BB962C8B-B14F-4D97-AF65-F5344CB8AC3E}">
        <p14:creationId xmlns:p14="http://schemas.microsoft.com/office/powerpoint/2010/main" val="2731480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Reminder about Charter Schools</a:t>
            </a:r>
          </a:p>
        </p:txBody>
      </p:sp>
      <p:sp>
        <p:nvSpPr>
          <p:cNvPr id="30723" name="Content Placeholder 2"/>
          <p:cNvSpPr>
            <a:spLocks noGrp="1"/>
          </p:cNvSpPr>
          <p:nvPr>
            <p:ph idx="1"/>
          </p:nvPr>
        </p:nvSpPr>
        <p:spPr>
          <a:xfrm>
            <a:off x="525275" y="1757221"/>
            <a:ext cx="11141449" cy="4109010"/>
          </a:xfrm>
        </p:spPr>
        <p:txBody>
          <a:bodyPr>
            <a:normAutofit/>
          </a:bodyPr>
          <a:lstStyle/>
          <a:p>
            <a:pPr>
              <a:defRPr/>
            </a:pPr>
            <a:r>
              <a:rPr lang="en-US" altLang="en-US" sz="3200" dirty="0">
                <a:latin typeface="Calibri" panose="020F0502020204030204" pitchFamily="34" charset="0"/>
                <a:cs typeface="Calibri" panose="020F0502020204030204" pitchFamily="34" charset="0"/>
              </a:rPr>
              <a:t>District-sponsored charters are district schools</a:t>
            </a:r>
          </a:p>
          <a:p>
            <a:pPr lvl="1">
              <a:defRPr/>
            </a:pPr>
            <a:r>
              <a:rPr lang="en-US" altLang="en-US" sz="2800" b="1" dirty="0">
                <a:latin typeface="Calibri" panose="020F0502020204030204" pitchFamily="34" charset="0"/>
                <a:cs typeface="Calibri" panose="020F0502020204030204" pitchFamily="34" charset="0"/>
              </a:rPr>
              <a:t>Charter school data must be considered as part of needs assessment</a:t>
            </a:r>
          </a:p>
          <a:p>
            <a:pPr marL="457200" lvl="1" indent="0">
              <a:buNone/>
              <a:defRPr/>
            </a:pPr>
            <a:endParaRPr lang="en-US" altLang="en-US" sz="2800" dirty="0">
              <a:latin typeface="Calibri" panose="020F0502020204030204" pitchFamily="34" charset="0"/>
              <a:cs typeface="Calibri" panose="020F0502020204030204" pitchFamily="34" charset="0"/>
            </a:endParaRPr>
          </a:p>
          <a:p>
            <a:pPr>
              <a:defRPr/>
            </a:pPr>
            <a:r>
              <a:rPr lang="en-US" altLang="en-US" sz="3200" dirty="0">
                <a:latin typeface="Calibri" panose="020F0502020204030204" pitchFamily="34" charset="0"/>
                <a:cs typeface="Calibri" panose="020F0502020204030204" pitchFamily="34" charset="0"/>
              </a:rPr>
              <a:t>Consider ways to meet their unique needs</a:t>
            </a:r>
          </a:p>
          <a:p>
            <a:pPr lvl="2">
              <a:defRPr/>
            </a:pPr>
            <a:r>
              <a:rPr lang="en-US" altLang="en-US" sz="2800" dirty="0">
                <a:latin typeface="Calibri" panose="020F0502020204030204" pitchFamily="34" charset="0"/>
                <a:cs typeface="Calibri" panose="020F0502020204030204" pitchFamily="34" charset="0"/>
              </a:rPr>
              <a:t>Creating a line item for each charter</a:t>
            </a:r>
          </a:p>
          <a:p>
            <a:pPr lvl="2">
              <a:defRPr/>
            </a:pPr>
            <a:r>
              <a:rPr lang="en-US" altLang="en-US" sz="2800" dirty="0">
                <a:latin typeface="Calibri" panose="020F0502020204030204" pitchFamily="34" charset="0"/>
                <a:cs typeface="Calibri" panose="020F0502020204030204" pitchFamily="34" charset="0"/>
              </a:rPr>
              <a:t>District line item specifically calling out charter school participation</a:t>
            </a:r>
          </a:p>
          <a:p>
            <a:endParaRPr lang="en-US" altLang="en-US" dirty="0"/>
          </a:p>
        </p:txBody>
      </p:sp>
      <p:sp>
        <p:nvSpPr>
          <p:cNvPr id="4" name="Footer Placeholder 2">
            <a:extLs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dirty="0"/>
              <a:t>Oregon Department of Education</a:t>
            </a:r>
          </a:p>
        </p:txBody>
      </p:sp>
      <p:sp>
        <p:nvSpPr>
          <p:cNvPr id="2" name="Slide Number Placeholder 3">
            <a:extLst>
              <a:ext uri="{FF2B5EF4-FFF2-40B4-BE49-F238E27FC236}">
                <a16:creationId xmlns:a16="http://schemas.microsoft.com/office/drawing/2014/main" id="{1657B976-6A89-7EFE-AB8D-7BDC44A34C04}"/>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12</a:t>
            </a:fld>
            <a:endParaRPr lang="en-US" dirty="0"/>
          </a:p>
        </p:txBody>
      </p:sp>
    </p:spTree>
    <p:extLst>
      <p:ext uri="{BB962C8B-B14F-4D97-AF65-F5344CB8AC3E}">
        <p14:creationId xmlns:p14="http://schemas.microsoft.com/office/powerpoint/2010/main" val="2453549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Step 2: Completing the Budget Narrative </a:t>
            </a:r>
          </a:p>
        </p:txBody>
      </p:sp>
      <p:sp>
        <p:nvSpPr>
          <p:cNvPr id="30723" name="Content Placeholder 2"/>
          <p:cNvSpPr>
            <a:spLocks noGrp="1"/>
          </p:cNvSpPr>
          <p:nvPr>
            <p:ph idx="1"/>
          </p:nvPr>
        </p:nvSpPr>
        <p:spPr/>
        <p:txBody>
          <a:bodyPr>
            <a:normAutofit lnSpcReduction="10000"/>
          </a:bodyPr>
          <a:lstStyle/>
          <a:p>
            <a:r>
              <a:rPr lang="en-US" altLang="en-US" sz="2800" dirty="0">
                <a:latin typeface="Calibri" panose="020F0502020204030204" pitchFamily="34" charset="0"/>
                <a:cs typeface="Calibri" panose="020F0502020204030204" pitchFamily="34" charset="0"/>
              </a:rPr>
              <a:t>WHAT is the intended objective?</a:t>
            </a:r>
          </a:p>
          <a:p>
            <a:pPr lvl="1"/>
            <a:r>
              <a:rPr lang="en-US" altLang="en-US" dirty="0">
                <a:latin typeface="Calibri" panose="020F0502020204030204" pitchFamily="34" charset="0"/>
                <a:cs typeface="Calibri" panose="020F0502020204030204" pitchFamily="34" charset="0"/>
              </a:rPr>
              <a:t>List the prioritized need the activity addresses</a:t>
            </a:r>
          </a:p>
          <a:p>
            <a:pPr lvl="1"/>
            <a:r>
              <a:rPr lang="en-US" altLang="en-US" dirty="0">
                <a:latin typeface="Calibri" panose="020F0502020204030204" pitchFamily="34" charset="0"/>
                <a:cs typeface="Calibri" panose="020F0502020204030204" pitchFamily="34" charset="0"/>
              </a:rPr>
              <a:t>Briefly describe the activity including the knowledge and skills staff will receive </a:t>
            </a:r>
          </a:p>
          <a:p>
            <a:pPr lvl="1"/>
            <a:r>
              <a:rPr lang="en-US" altLang="en-US" dirty="0">
                <a:latin typeface="Calibri" panose="020F0502020204030204" pitchFamily="34" charset="0"/>
                <a:cs typeface="Calibri" panose="020F0502020204030204" pitchFamily="34" charset="0"/>
              </a:rPr>
              <a:t>Indicate how the strategy </a:t>
            </a:r>
            <a:r>
              <a:rPr lang="en-US" altLang="en-US" b="1" dirty="0">
                <a:latin typeface="Calibri" panose="020F0502020204030204" pitchFamily="34" charset="0"/>
                <a:cs typeface="Calibri" panose="020F0502020204030204" pitchFamily="34" charset="0"/>
              </a:rPr>
              <a:t>meets the USED definition of professional learning</a:t>
            </a:r>
          </a:p>
          <a:p>
            <a:pPr lvl="1"/>
            <a:endParaRPr lang="en-US" altLang="en-US" sz="1000" dirty="0">
              <a:latin typeface="Calibri" panose="020F0502020204030204" pitchFamily="34" charset="0"/>
              <a:cs typeface="Calibri" panose="020F0502020204030204" pitchFamily="34" charset="0"/>
            </a:endParaRPr>
          </a:p>
          <a:p>
            <a:r>
              <a:rPr lang="en-US" altLang="en-US" sz="2800" dirty="0">
                <a:latin typeface="Calibri" panose="020F0502020204030204" pitchFamily="34" charset="0"/>
                <a:cs typeface="Calibri" panose="020F0502020204030204" pitchFamily="34" charset="0"/>
              </a:rPr>
              <a:t>WHO will participate?</a:t>
            </a:r>
          </a:p>
          <a:p>
            <a:pPr lvl="1"/>
            <a:r>
              <a:rPr lang="en-US" altLang="en-US" dirty="0">
                <a:latin typeface="Calibri" panose="020F0502020204030204" pitchFamily="34" charset="0"/>
                <a:cs typeface="Calibri" panose="020F0502020204030204" pitchFamily="34" charset="0"/>
              </a:rPr>
              <a:t>List the type and number of staff participating (e.g., 10 teachers, 1 principal)</a:t>
            </a:r>
          </a:p>
          <a:p>
            <a:pPr lvl="1"/>
            <a:endParaRPr lang="en-US" altLang="en-US" sz="1000" dirty="0">
              <a:latin typeface="Calibri" panose="020F0502020204030204" pitchFamily="34" charset="0"/>
              <a:cs typeface="Calibri" panose="020F0502020204030204" pitchFamily="34" charset="0"/>
            </a:endParaRPr>
          </a:p>
          <a:p>
            <a:r>
              <a:rPr lang="en-US" altLang="en-US" sz="2800" dirty="0">
                <a:latin typeface="Calibri" panose="020F0502020204030204" pitchFamily="34" charset="0"/>
                <a:cs typeface="Calibri" panose="020F0502020204030204" pitchFamily="34" charset="0"/>
              </a:rPr>
              <a:t>HOW will you measure impact?</a:t>
            </a:r>
          </a:p>
          <a:p>
            <a:pPr lvl="1"/>
            <a:r>
              <a:rPr lang="en-US" altLang="en-US" dirty="0">
                <a:latin typeface="Calibri" panose="020F0502020204030204" pitchFamily="34" charset="0"/>
                <a:cs typeface="Calibri" panose="020F0502020204030204" pitchFamily="34" charset="0"/>
              </a:rPr>
              <a:t>Identify what measures will be used to determine whether the strategy is generating the results you expect</a:t>
            </a:r>
          </a:p>
          <a:p>
            <a:pPr marL="457200" lvl="1" indent="0">
              <a:buNone/>
            </a:pPr>
            <a:endParaRPr lang="en-US" altLang="en-US" dirty="0">
              <a:latin typeface="Calibri" panose="020F0502020204030204" pitchFamily="34" charset="0"/>
              <a:cs typeface="Calibri" panose="020F0502020204030204" pitchFamily="34" charset="0"/>
            </a:endParaRPr>
          </a:p>
          <a:p>
            <a:endParaRPr lang="en-US" altLang="en-US" sz="2800" dirty="0">
              <a:latin typeface="Calibri" panose="020F0502020204030204" pitchFamily="34" charset="0"/>
              <a:cs typeface="Calibri" panose="020F0502020204030204" pitchFamily="34" charset="0"/>
            </a:endParaRPr>
          </a:p>
          <a:p>
            <a:pPr lvl="1"/>
            <a:endParaRPr lang="en-US" altLang="en-US" sz="2800" dirty="0">
              <a:latin typeface="Calibri" panose="020F0502020204030204" pitchFamily="34" charset="0"/>
              <a:cs typeface="Calibri" panose="020F0502020204030204" pitchFamily="34" charset="0"/>
            </a:endParaRPr>
          </a:p>
          <a:p>
            <a:endParaRPr lang="en-US" altLang="en-US" dirty="0"/>
          </a:p>
        </p:txBody>
      </p:sp>
      <p:sp>
        <p:nvSpPr>
          <p:cNvPr id="5" name="Footer Placeholder 2">
            <a:extLs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dirty="0"/>
              <a:t>Oregon Department of Education</a:t>
            </a:r>
          </a:p>
        </p:txBody>
      </p:sp>
      <p:sp>
        <p:nvSpPr>
          <p:cNvPr id="2" name="Slide Number Placeholder 3">
            <a:extLst>
              <a:ext uri="{FF2B5EF4-FFF2-40B4-BE49-F238E27FC236}">
                <a16:creationId xmlns:a16="http://schemas.microsoft.com/office/drawing/2014/main" id="{D0D5CDD4-0A22-0237-9BCB-B3516A502219}"/>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13</a:t>
            </a:fld>
            <a:endParaRPr lang="en-US" dirty="0"/>
          </a:p>
        </p:txBody>
      </p:sp>
      <p:pic>
        <p:nvPicPr>
          <p:cNvPr id="4" name="Picture 3">
            <a:extLst>
              <a:ext uri="{FF2B5EF4-FFF2-40B4-BE49-F238E27FC236}">
                <a16:creationId xmlns:a16="http://schemas.microsoft.com/office/drawing/2014/main" id="{E0B20565-0E33-D3EC-1434-4BB4784CC892}"/>
              </a:ext>
              <a:ext uri="{C183D7F6-B498-43B3-948B-1728B52AA6E4}">
                <adec:decorative xmlns:adec="http://schemas.microsoft.com/office/drawing/2017/decorative" val="1"/>
              </a:ext>
            </a:extLst>
          </p:cNvPr>
          <p:cNvPicPr>
            <a:picLocks noChangeAspect="1"/>
          </p:cNvPicPr>
          <p:nvPr/>
        </p:nvPicPr>
        <p:blipFill rotWithShape="1">
          <a:blip r:embed="rId3"/>
          <a:srcRect l="21770" r="14576" b="42476"/>
          <a:stretch/>
        </p:blipFill>
        <p:spPr bwMode="auto">
          <a:xfrm>
            <a:off x="1269575" y="5569510"/>
            <a:ext cx="9074575" cy="570283"/>
          </a:xfrm>
          <a:prstGeom prst="rect">
            <a:avLst/>
          </a:prstGeom>
          <a:ln>
            <a:noFill/>
          </a:ln>
          <a:extLst>
            <a:ext uri="{53640926-AAD7-44D8-BBD7-CCE9431645EC}">
              <a14:shadowObscured xmlns:a14="http://schemas.microsoft.com/office/drawing/2010/main"/>
            </a:ext>
          </a:extLst>
        </p:spPr>
      </p:pic>
      <p:sp>
        <p:nvSpPr>
          <p:cNvPr id="6" name="Oval 5">
            <a:extLst>
              <a:ext uri="{FF2B5EF4-FFF2-40B4-BE49-F238E27FC236}">
                <a16:creationId xmlns:a16="http://schemas.microsoft.com/office/drawing/2014/main" id="{82190297-36BE-5699-CF8D-3E33E124CC1E}"/>
              </a:ext>
              <a:ext uri="{C183D7F6-B498-43B3-948B-1728B52AA6E4}">
                <adec:decorative xmlns:adec="http://schemas.microsoft.com/office/drawing/2017/decorative" val="1"/>
              </a:ext>
            </a:extLst>
          </p:cNvPr>
          <p:cNvSpPr/>
          <p:nvPr/>
        </p:nvSpPr>
        <p:spPr>
          <a:xfrm>
            <a:off x="7261225" y="5636528"/>
            <a:ext cx="1555750" cy="43624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827203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Professional Learning</a:t>
            </a:r>
          </a:p>
        </p:txBody>
      </p:sp>
      <p:sp>
        <p:nvSpPr>
          <p:cNvPr id="30723" name="Content Placeholder 2"/>
          <p:cNvSpPr>
            <a:spLocks noGrp="1"/>
          </p:cNvSpPr>
          <p:nvPr>
            <p:ph idx="1"/>
          </p:nvPr>
        </p:nvSpPr>
        <p:spPr/>
        <p:txBody>
          <a:bodyPr>
            <a:normAutofit/>
          </a:bodyPr>
          <a:lstStyle/>
          <a:p>
            <a:pPr marL="0" indent="0">
              <a:buNone/>
            </a:pPr>
            <a:r>
              <a:rPr lang="en-US" altLang="en-US" sz="3200" dirty="0">
                <a:latin typeface="Calibri" panose="020F0502020204030204" pitchFamily="34" charset="0"/>
                <a:cs typeface="Calibri" panose="020F0502020204030204" pitchFamily="34" charset="0"/>
              </a:rPr>
              <a:t>ESSA defines professional learning as:</a:t>
            </a:r>
          </a:p>
          <a:p>
            <a:pPr marL="457200" lvl="1" indent="0">
              <a:buNone/>
            </a:pPr>
            <a:r>
              <a:rPr lang="en-US" altLang="en-US" sz="2800" i="1" dirty="0">
                <a:latin typeface="Calibri" panose="020F0502020204030204" pitchFamily="34" charset="0"/>
                <a:cs typeface="Calibri" panose="020F0502020204030204" pitchFamily="34" charset="0"/>
              </a:rPr>
              <a:t>“… high quality, sustained, intensive, and classroom-focused in order to have a positive and lasting impact on classroom instruction and the teacher’s performance in the classroom and not 1-day or short-term workshops or conferences.” [ESEA Section 8101(42)] ”</a:t>
            </a:r>
          </a:p>
          <a:p>
            <a:pPr marL="0" indent="0">
              <a:buNone/>
            </a:pPr>
            <a:endParaRPr lang="en-US" altLang="en-US" sz="2800" i="1" dirty="0">
              <a:latin typeface="Calibri" panose="020F0502020204030204" pitchFamily="34" charset="0"/>
              <a:cs typeface="Calibri" panose="020F0502020204030204" pitchFamily="34" charset="0"/>
            </a:endParaRPr>
          </a:p>
          <a:p>
            <a:pPr marL="0" indent="0">
              <a:buNone/>
            </a:pPr>
            <a:r>
              <a:rPr lang="en-US" sz="2800" dirty="0">
                <a:latin typeface="Calibri" panose="020F0502020204030204" pitchFamily="34" charset="0"/>
                <a:cs typeface="Calibri" panose="020F0502020204030204" pitchFamily="34" charset="0"/>
              </a:rPr>
              <a:t>Conferences and workshops are approvable when they are </a:t>
            </a:r>
            <a:r>
              <a:rPr lang="en-US" sz="2800" b="1" dirty="0">
                <a:latin typeface="Calibri" panose="020F0502020204030204" pitchFamily="34" charset="0"/>
                <a:cs typeface="Calibri" panose="020F0502020204030204" pitchFamily="34" charset="0"/>
              </a:rPr>
              <a:t>included as part of larger strategy</a:t>
            </a:r>
            <a:r>
              <a:rPr lang="en-US" sz="2800" dirty="0">
                <a:latin typeface="Calibri" panose="020F0502020204030204" pitchFamily="34" charset="0"/>
                <a:cs typeface="Calibri" panose="020F0502020204030204" pitchFamily="34" charset="0"/>
              </a:rPr>
              <a:t>, not as an end in themselves</a:t>
            </a:r>
          </a:p>
          <a:p>
            <a:pPr marL="0" indent="0">
              <a:buNone/>
            </a:pPr>
            <a:endParaRPr lang="en-US" altLang="en-US" dirty="0"/>
          </a:p>
        </p:txBody>
      </p:sp>
      <p:sp>
        <p:nvSpPr>
          <p:cNvPr id="4" name="Footer Placeholder 2">
            <a:extLs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dirty="0"/>
              <a:t>Oregon Department of Education</a:t>
            </a:r>
          </a:p>
        </p:txBody>
      </p:sp>
      <p:sp>
        <p:nvSpPr>
          <p:cNvPr id="3" name="Slide Number Placeholder 3">
            <a:extLst>
              <a:ext uri="{FF2B5EF4-FFF2-40B4-BE49-F238E27FC236}">
                <a16:creationId xmlns:a16="http://schemas.microsoft.com/office/drawing/2014/main" id="{A3F8AA79-1799-4BAC-805A-B4C8DBCD5DD1}"/>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14</a:t>
            </a:fld>
            <a:endParaRPr lang="en-US" dirty="0"/>
          </a:p>
        </p:txBody>
      </p:sp>
    </p:spTree>
    <p:extLst>
      <p:ext uri="{BB962C8B-B14F-4D97-AF65-F5344CB8AC3E}">
        <p14:creationId xmlns:p14="http://schemas.microsoft.com/office/powerpoint/2010/main" val="491279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CBC175-E7A9-C320-4788-26FB7DDD56AC}"/>
              </a:ext>
            </a:extLst>
          </p:cNvPr>
          <p:cNvSpPr>
            <a:spLocks noGrp="1"/>
          </p:cNvSpPr>
          <p:nvPr>
            <p:ph type="title"/>
          </p:nvPr>
        </p:nvSpPr>
        <p:spPr/>
        <p:txBody>
          <a:bodyPr/>
          <a:lstStyle/>
          <a:p>
            <a:r>
              <a:rPr lang="en-US" dirty="0"/>
              <a:t>Step 3: Equitable Services Worksheet</a:t>
            </a:r>
          </a:p>
        </p:txBody>
      </p:sp>
      <p:sp>
        <p:nvSpPr>
          <p:cNvPr id="2" name="Content Placeholder 1">
            <a:extLst>
              <a:ext uri="{FF2B5EF4-FFF2-40B4-BE49-F238E27FC236}">
                <a16:creationId xmlns:a16="http://schemas.microsoft.com/office/drawing/2014/main" id="{E30239A7-32D6-BED7-94F5-386EF5BB601A}"/>
              </a:ext>
            </a:extLst>
          </p:cNvPr>
          <p:cNvSpPr>
            <a:spLocks noGrp="1"/>
          </p:cNvSpPr>
          <p:nvPr>
            <p:ph idx="1"/>
          </p:nvPr>
        </p:nvSpPr>
        <p:spPr/>
        <p:txBody>
          <a:bodyPr/>
          <a:lstStyle/>
          <a:p>
            <a:pPr>
              <a:spcAft>
                <a:spcPts val="600"/>
              </a:spcAft>
            </a:pPr>
            <a:r>
              <a:rPr lang="en-US" sz="2800" dirty="0"/>
              <a:t>Worksheet will only show if there are schools participating in II-A</a:t>
            </a:r>
          </a:p>
          <a:p>
            <a:pPr>
              <a:spcAft>
                <a:spcPts val="600"/>
              </a:spcAft>
            </a:pPr>
            <a:r>
              <a:rPr lang="en-US" altLang="en-US" sz="2800" dirty="0"/>
              <a:t>The amount a district must reserve for equitable services is based on the </a:t>
            </a:r>
            <a:r>
              <a:rPr lang="en-US" altLang="en-US" sz="2800" b="1" dirty="0"/>
              <a:t>total Title II-A</a:t>
            </a:r>
            <a:r>
              <a:rPr lang="en-US" altLang="en-US" sz="2800" b="1" baseline="0" dirty="0"/>
              <a:t> </a:t>
            </a:r>
            <a:r>
              <a:rPr lang="en-US" altLang="en-US" sz="2800" b="1" dirty="0"/>
              <a:t>allocation </a:t>
            </a:r>
            <a:r>
              <a:rPr lang="en-US" altLang="en-US" sz="2800" dirty="0"/>
              <a:t>less administrative costs</a:t>
            </a:r>
          </a:p>
          <a:p>
            <a:pPr>
              <a:spcAft>
                <a:spcPts val="600"/>
              </a:spcAft>
            </a:pPr>
            <a:r>
              <a:rPr lang="en-US" altLang="en-US" sz="2800" dirty="0"/>
              <a:t>Administrative costs </a:t>
            </a:r>
            <a:r>
              <a:rPr lang="en-US" altLang="en-US" sz="2800" b="1" dirty="0"/>
              <a:t>cannot exceed </a:t>
            </a:r>
            <a:r>
              <a:rPr lang="en-US" altLang="en-US" sz="2800" dirty="0"/>
              <a:t>the district’s negotiated indirect rate</a:t>
            </a:r>
          </a:p>
          <a:p>
            <a:pPr>
              <a:spcAft>
                <a:spcPts val="600"/>
              </a:spcAft>
            </a:pPr>
            <a:r>
              <a:rPr lang="en-US" altLang="en-US" sz="2800" b="1" dirty="0"/>
              <a:t>All students </a:t>
            </a:r>
            <a:r>
              <a:rPr lang="en-US" altLang="en-US" sz="2800" dirty="0"/>
              <a:t>in the private school are included in enrollment</a:t>
            </a:r>
          </a:p>
          <a:p>
            <a:endParaRPr lang="en-US" dirty="0"/>
          </a:p>
          <a:p>
            <a:endParaRPr lang="en-US" dirty="0"/>
          </a:p>
        </p:txBody>
      </p:sp>
      <p:sp>
        <p:nvSpPr>
          <p:cNvPr id="3" name="Footer Placeholder 2">
            <a:extLst>
              <a:ext uri="{FF2B5EF4-FFF2-40B4-BE49-F238E27FC236}">
                <a16:creationId xmlns:a16="http://schemas.microsoft.com/office/drawing/2014/main" id="{37CC797C-C4C9-AF84-9BAF-8B586A24F939}"/>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E4E14166-E8AC-0C04-0BCD-61CAD40DDAEC}"/>
              </a:ext>
            </a:extLst>
          </p:cNvPr>
          <p:cNvSpPr>
            <a:spLocks noGrp="1"/>
          </p:cNvSpPr>
          <p:nvPr>
            <p:ph type="sldNum" sz="quarter" idx="12"/>
          </p:nvPr>
        </p:nvSpPr>
        <p:spPr/>
        <p:txBody>
          <a:bodyPr/>
          <a:lstStyle/>
          <a:p>
            <a:fld id="{357F5B69-6281-4C1F-8C38-6DA0F56DA430}" type="slidenum">
              <a:rPr lang="en-US" smtClean="0"/>
              <a:pPr/>
              <a:t>15</a:t>
            </a:fld>
            <a:endParaRPr lang="en-US" dirty="0"/>
          </a:p>
        </p:txBody>
      </p:sp>
      <p:pic>
        <p:nvPicPr>
          <p:cNvPr id="6" name="Picture 5">
            <a:extLst>
              <a:ext uri="{FF2B5EF4-FFF2-40B4-BE49-F238E27FC236}">
                <a16:creationId xmlns:a16="http://schemas.microsoft.com/office/drawing/2014/main" id="{C1640A4F-71AF-BB76-26BB-6CF526AAD154}"/>
              </a:ext>
              <a:ext uri="{C183D7F6-B498-43B3-948B-1728B52AA6E4}">
                <adec:decorative xmlns:adec="http://schemas.microsoft.com/office/drawing/2017/decorative" val="1"/>
              </a:ext>
            </a:extLst>
          </p:cNvPr>
          <p:cNvPicPr>
            <a:picLocks noChangeAspect="1"/>
          </p:cNvPicPr>
          <p:nvPr/>
        </p:nvPicPr>
        <p:blipFill rotWithShape="1">
          <a:blip r:embed="rId3"/>
          <a:srcRect l="21770" r="14576" b="42476"/>
          <a:stretch/>
        </p:blipFill>
        <p:spPr bwMode="auto">
          <a:xfrm>
            <a:off x="1298150" y="5226363"/>
            <a:ext cx="9074575" cy="570283"/>
          </a:xfrm>
          <a:prstGeom prst="rect">
            <a:avLst/>
          </a:prstGeom>
          <a:ln>
            <a:noFill/>
          </a:ln>
          <a:extLst>
            <a:ext uri="{53640926-AAD7-44D8-BBD7-CCE9431645EC}">
              <a14:shadowObscured xmlns:a14="http://schemas.microsoft.com/office/drawing/2010/main"/>
            </a:ext>
          </a:extLst>
        </p:spPr>
      </p:pic>
      <p:sp>
        <p:nvSpPr>
          <p:cNvPr id="7" name="Oval 6">
            <a:extLst>
              <a:ext uri="{FF2B5EF4-FFF2-40B4-BE49-F238E27FC236}">
                <a16:creationId xmlns:a16="http://schemas.microsoft.com/office/drawing/2014/main" id="{86D7FD35-502E-D3CD-15CF-870EFF796F7E}"/>
              </a:ext>
              <a:ext uri="{C183D7F6-B498-43B3-948B-1728B52AA6E4}">
                <adec:decorative xmlns:adec="http://schemas.microsoft.com/office/drawing/2017/decorative" val="1"/>
              </a:ext>
            </a:extLst>
          </p:cNvPr>
          <p:cNvSpPr/>
          <p:nvPr/>
        </p:nvSpPr>
        <p:spPr>
          <a:xfrm>
            <a:off x="4660900" y="5222531"/>
            <a:ext cx="2554287" cy="57028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449109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defRPr/>
            </a:pPr>
            <a:r>
              <a:rPr lang="en-US" altLang="en-US" dirty="0"/>
              <a:t>Private School Equitable Share</a:t>
            </a:r>
          </a:p>
        </p:txBody>
      </p:sp>
      <p:sp>
        <p:nvSpPr>
          <p:cNvPr id="3" name="Content Placeholder 2"/>
          <p:cNvSpPr>
            <a:spLocks noGrp="1"/>
          </p:cNvSpPr>
          <p:nvPr>
            <p:ph idx="1"/>
          </p:nvPr>
        </p:nvSpPr>
        <p:spPr>
          <a:xfrm>
            <a:off x="717176" y="1825625"/>
            <a:ext cx="10784542" cy="4432300"/>
          </a:xfrm>
        </p:spPr>
        <p:txBody>
          <a:bodyPr>
            <a:normAutofit/>
          </a:bodyPr>
          <a:lstStyle/>
          <a:p>
            <a:pPr>
              <a:spcAft>
                <a:spcPts val="600"/>
              </a:spcAft>
              <a:defRPr/>
            </a:pPr>
            <a:r>
              <a:rPr lang="en-US" sz="3200" dirty="0">
                <a:latin typeface="Calibri" panose="020F0502020204030204" pitchFamily="34" charset="0"/>
                <a:cs typeface="Calibri" panose="020F0502020204030204" pitchFamily="34" charset="0"/>
              </a:rPr>
              <a:t>Create a</a:t>
            </a:r>
            <a:r>
              <a:rPr lang="en-US" sz="3200" b="1" dirty="0">
                <a:solidFill>
                  <a:srgbClr val="FF0000"/>
                </a:solidFill>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line item in the narrative for each participating school</a:t>
            </a:r>
          </a:p>
          <a:p>
            <a:pPr lvl="1">
              <a:spcAft>
                <a:spcPts val="600"/>
              </a:spcAft>
              <a:defRPr/>
            </a:pPr>
            <a:r>
              <a:rPr lang="en-US" sz="2800" dirty="0">
                <a:latin typeface="Calibri" panose="020F0502020204030204" pitchFamily="34" charset="0"/>
                <a:cs typeface="Calibri" panose="020F0502020204030204" pitchFamily="34" charset="0"/>
              </a:rPr>
              <a:t>Date of initial consultation </a:t>
            </a:r>
          </a:p>
          <a:p>
            <a:pPr lvl="1">
              <a:spcAft>
                <a:spcPts val="600"/>
              </a:spcAft>
              <a:defRPr/>
            </a:pPr>
            <a:r>
              <a:rPr lang="en-US" sz="2800" dirty="0">
                <a:latin typeface="Calibri" panose="020F0502020204030204" pitchFamily="34" charset="0"/>
                <a:cs typeface="Calibri" panose="020F0502020204030204" pitchFamily="34" charset="0"/>
              </a:rPr>
              <a:t>Total equitable services amount from worksheet</a:t>
            </a:r>
            <a:endParaRPr lang="en-US" dirty="0">
              <a:latin typeface="Calibri" panose="020F0502020204030204" pitchFamily="34" charset="0"/>
              <a:cs typeface="Calibri" panose="020F0502020204030204" pitchFamily="34" charset="0"/>
            </a:endParaRPr>
          </a:p>
          <a:p>
            <a:pPr eaLnBrk="1" hangingPunct="1">
              <a:spcAft>
                <a:spcPts val="600"/>
              </a:spcAft>
              <a:defRPr/>
            </a:pPr>
            <a:r>
              <a:rPr lang="en-US" sz="3200" dirty="0">
                <a:latin typeface="Calibri" panose="020F0502020204030204" pitchFamily="34" charset="0"/>
                <a:cs typeface="Calibri" panose="020F0502020204030204" pitchFamily="34" charset="0"/>
              </a:rPr>
              <a:t>Most activities allowable for the district are allowable for the private school</a:t>
            </a:r>
          </a:p>
          <a:p>
            <a:pPr lvl="1">
              <a:spcAft>
                <a:spcPts val="600"/>
              </a:spcAft>
              <a:defRPr/>
            </a:pPr>
            <a:r>
              <a:rPr lang="en-US" sz="2800" dirty="0">
                <a:latin typeface="Calibri" panose="020F0502020204030204" pitchFamily="34" charset="0"/>
                <a:cs typeface="Calibri" panose="020F0502020204030204" pitchFamily="34" charset="0"/>
              </a:rPr>
              <a:t>Must be secular, neutral, non-ideological</a:t>
            </a:r>
          </a:p>
          <a:p>
            <a:pPr lvl="1">
              <a:spcAft>
                <a:spcPts val="600"/>
              </a:spcAft>
              <a:defRPr/>
            </a:pPr>
            <a:r>
              <a:rPr lang="en-US" sz="2800" dirty="0">
                <a:latin typeface="Calibri" panose="020F0502020204030204" pitchFamily="34" charset="0"/>
                <a:cs typeface="Calibri" panose="020F0502020204030204" pitchFamily="34" charset="0"/>
              </a:rPr>
              <a:t>No salaries, benefits, or substitute costs</a:t>
            </a:r>
          </a:p>
          <a:p>
            <a:pPr>
              <a:spcAft>
                <a:spcPts val="600"/>
              </a:spcAft>
              <a:defRPr/>
            </a:pPr>
            <a:r>
              <a:rPr lang="en-US" sz="3200" b="1" dirty="0">
                <a:latin typeface="Calibri" panose="020F0502020204030204" pitchFamily="34" charset="0"/>
                <a:cs typeface="Calibri" panose="020F0502020204030204" pitchFamily="34" charset="0"/>
              </a:rPr>
              <a:t>District must approve school plan for use of funds</a:t>
            </a:r>
          </a:p>
        </p:txBody>
      </p:sp>
      <p:sp>
        <p:nvSpPr>
          <p:cNvPr id="4" name="Footer Placeholder 2">
            <a:extLs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dirty="0"/>
              <a:t>Oregon Department of Education</a:t>
            </a:r>
          </a:p>
        </p:txBody>
      </p:sp>
      <p:sp>
        <p:nvSpPr>
          <p:cNvPr id="2" name="Slide Number Placeholder 3">
            <a:extLst>
              <a:ext uri="{FF2B5EF4-FFF2-40B4-BE49-F238E27FC236}">
                <a16:creationId xmlns:a16="http://schemas.microsoft.com/office/drawing/2014/main" id="{263A07F8-EF8C-0471-5B0E-856C78E76F46}"/>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16</a:t>
            </a:fld>
            <a:endParaRPr lang="en-US" dirty="0"/>
          </a:p>
        </p:txBody>
      </p:sp>
    </p:spTree>
    <p:extLst>
      <p:ext uri="{BB962C8B-B14F-4D97-AF65-F5344CB8AC3E}">
        <p14:creationId xmlns:p14="http://schemas.microsoft.com/office/powerpoint/2010/main" val="4032857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656E88-80BA-3271-F5C2-14E74BD0EF00}"/>
              </a:ext>
            </a:extLst>
          </p:cNvPr>
          <p:cNvSpPr>
            <a:spLocks noGrp="1"/>
          </p:cNvSpPr>
          <p:nvPr>
            <p:ph type="ctrTitle"/>
          </p:nvPr>
        </p:nvSpPr>
        <p:spPr/>
        <p:txBody>
          <a:bodyPr/>
          <a:lstStyle/>
          <a:p>
            <a:r>
              <a:rPr lang="en-US" dirty="0"/>
              <a:t>Allowable Uses</a:t>
            </a:r>
          </a:p>
        </p:txBody>
      </p:sp>
      <p:sp>
        <p:nvSpPr>
          <p:cNvPr id="3" name="Footer Placeholder 2">
            <a:extLst>
              <a:ext uri="{FF2B5EF4-FFF2-40B4-BE49-F238E27FC236}">
                <a16:creationId xmlns:a16="http://schemas.microsoft.com/office/drawing/2014/main" id="{D537E0D3-7BBB-4F33-F1E0-E8EEDBCA3C4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613CD68B-F69B-0593-CAF3-2678C7AB964D}"/>
              </a:ext>
            </a:extLst>
          </p:cNvPr>
          <p:cNvSpPr>
            <a:spLocks noGrp="1"/>
          </p:cNvSpPr>
          <p:nvPr>
            <p:ph type="sldNum" sz="quarter" idx="12"/>
          </p:nvPr>
        </p:nvSpPr>
        <p:spPr/>
        <p:txBody>
          <a:bodyPr/>
          <a:lstStyle/>
          <a:p>
            <a:fld id="{357F5B69-6281-4C1F-8C38-6DA0F56DA430}" type="slidenum">
              <a:rPr lang="en-US" smtClean="0"/>
              <a:pPr/>
              <a:t>17</a:t>
            </a:fld>
            <a:endParaRPr lang="en-US" dirty="0"/>
          </a:p>
        </p:txBody>
      </p:sp>
    </p:spTree>
    <p:extLst>
      <p:ext uri="{BB962C8B-B14F-4D97-AF65-F5344CB8AC3E}">
        <p14:creationId xmlns:p14="http://schemas.microsoft.com/office/powerpoint/2010/main" val="1429653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p:txBody>
          <a:bodyPr/>
          <a:lstStyle/>
          <a:p>
            <a:r>
              <a:rPr lang="en-US" altLang="en-US" dirty="0"/>
              <a:t>Allowable Costs under Title II-A*</a:t>
            </a:r>
            <a:br>
              <a:rPr lang="en-US" altLang="en-US" dirty="0"/>
            </a:br>
            <a:endParaRPr lang="en-US" altLang="en-US" dirty="0">
              <a:solidFill>
                <a:srgbClr val="7B9899"/>
              </a:solidFill>
            </a:endParaRPr>
          </a:p>
        </p:txBody>
      </p:sp>
      <p:sp>
        <p:nvSpPr>
          <p:cNvPr id="19460" name="Content Placeholder 4"/>
          <p:cNvSpPr>
            <a:spLocks noGrp="1"/>
          </p:cNvSpPr>
          <p:nvPr>
            <p:ph idx="1"/>
          </p:nvPr>
        </p:nvSpPr>
        <p:spPr>
          <a:xfrm>
            <a:off x="5183188" y="779647"/>
            <a:ext cx="6172200" cy="5360146"/>
          </a:xfrm>
        </p:spPr>
        <p:txBody>
          <a:bodyPr>
            <a:normAutofit fontScale="47500" lnSpcReduction="20000"/>
          </a:bodyPr>
          <a:lstStyle/>
          <a:p>
            <a:pPr eaLnBrk="1" hangingPunct="1">
              <a:defRPr/>
            </a:pPr>
            <a:r>
              <a:rPr lang="en-US" altLang="en-US" sz="4200" dirty="0"/>
              <a:t>Evaluation and support systems</a:t>
            </a:r>
          </a:p>
          <a:p>
            <a:pPr eaLnBrk="1" hangingPunct="1">
              <a:defRPr/>
            </a:pPr>
            <a:r>
              <a:rPr lang="en-US" altLang="en-US" sz="4200" dirty="0"/>
              <a:t>Collaborative learning (PLCs)</a:t>
            </a:r>
          </a:p>
          <a:p>
            <a:pPr eaLnBrk="1" hangingPunct="1">
              <a:defRPr/>
            </a:pPr>
            <a:r>
              <a:rPr lang="en-US" altLang="en-US" sz="4200" dirty="0"/>
              <a:t>Teacher leadership (coaching, mentoring)</a:t>
            </a:r>
          </a:p>
          <a:p>
            <a:pPr eaLnBrk="1" hangingPunct="1">
              <a:defRPr/>
            </a:pPr>
            <a:r>
              <a:rPr lang="en-US" altLang="en-US" sz="4200" dirty="0"/>
              <a:t>Recruitment and retention strategies</a:t>
            </a:r>
          </a:p>
          <a:p>
            <a:pPr eaLnBrk="1" hangingPunct="1">
              <a:defRPr/>
            </a:pPr>
            <a:r>
              <a:rPr lang="en-US" altLang="en-US" sz="4200" dirty="0"/>
              <a:t>Endorsements in areas of district need</a:t>
            </a:r>
          </a:p>
          <a:p>
            <a:pPr eaLnBrk="1" hangingPunct="1">
              <a:defRPr/>
            </a:pPr>
            <a:r>
              <a:rPr lang="en-US" altLang="en-US" sz="4200" dirty="0"/>
              <a:t>Technology integration</a:t>
            </a:r>
          </a:p>
          <a:p>
            <a:pPr eaLnBrk="1" hangingPunct="1">
              <a:defRPr/>
            </a:pPr>
            <a:r>
              <a:rPr lang="en-US" altLang="en-US" sz="4200" dirty="0"/>
              <a:t>Class size reduction</a:t>
            </a:r>
          </a:p>
          <a:p>
            <a:pPr eaLnBrk="1" hangingPunct="1">
              <a:defRPr/>
            </a:pPr>
            <a:r>
              <a:rPr lang="en-US" altLang="en-US" sz="4200" dirty="0"/>
              <a:t>Using data to inform instruction</a:t>
            </a:r>
          </a:p>
          <a:p>
            <a:pPr eaLnBrk="1" hangingPunct="1">
              <a:defRPr/>
            </a:pPr>
            <a:r>
              <a:rPr lang="en-US" altLang="en-US" sz="4200" dirty="0"/>
              <a:t>Differentiating instruction for focal student groups</a:t>
            </a:r>
          </a:p>
          <a:p>
            <a:r>
              <a:rPr lang="en-US" altLang="en-US" sz="4200" dirty="0"/>
              <a:t>Early learning </a:t>
            </a:r>
          </a:p>
          <a:p>
            <a:r>
              <a:rPr lang="en-US" altLang="en-US" sz="4200" dirty="0"/>
              <a:t>Needs and evidenced based professional learning</a:t>
            </a:r>
          </a:p>
          <a:p>
            <a:r>
              <a:rPr lang="en-US" altLang="en-US" sz="4200" dirty="0"/>
              <a:t>PL focused on abuse, trauma, or mental health supports</a:t>
            </a:r>
          </a:p>
          <a:p>
            <a:r>
              <a:rPr lang="en-US" altLang="en-US" sz="4200" dirty="0"/>
              <a:t>STEM and CTE</a:t>
            </a:r>
          </a:p>
          <a:p>
            <a:pPr eaLnBrk="1" hangingPunct="1">
              <a:defRPr/>
            </a:pPr>
            <a:endParaRPr lang="en-US" altLang="en-US" sz="2800" dirty="0"/>
          </a:p>
          <a:p>
            <a:pPr marL="0" indent="0" eaLnBrk="1" hangingPunct="1">
              <a:buNone/>
              <a:defRPr/>
            </a:pPr>
            <a:r>
              <a:rPr lang="en-US" altLang="en-US" sz="2900" dirty="0"/>
              <a:t>* Not an exclusive list</a:t>
            </a:r>
          </a:p>
          <a:p>
            <a:pPr marL="0" indent="0" eaLnBrk="1" hangingPunct="1">
              <a:buNone/>
              <a:defRPr/>
            </a:pPr>
            <a:endParaRPr lang="en-US" altLang="en-US" dirty="0"/>
          </a:p>
        </p:txBody>
      </p:sp>
      <p:sp>
        <p:nvSpPr>
          <p:cNvPr id="5"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sp>
        <p:nvSpPr>
          <p:cNvPr id="2" name="Slide Number Placeholder 3">
            <a:extLst>
              <a:ext uri="{FF2B5EF4-FFF2-40B4-BE49-F238E27FC236}">
                <a16:creationId xmlns:a16="http://schemas.microsoft.com/office/drawing/2014/main" id="{A90E2CD5-CA7E-1B93-8CF0-130A12847240}"/>
              </a:ex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18</a:t>
            </a:fld>
            <a:endParaRPr lang="en-US" dirty="0"/>
          </a:p>
        </p:txBody>
      </p:sp>
      <p:pic>
        <p:nvPicPr>
          <p:cNvPr id="3" name="Picture Placeholder 2">
            <a:extLs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0073" b="10073"/>
          <a:stretch/>
        </p:blipFill>
        <p:spPr/>
      </p:pic>
    </p:spTree>
    <p:extLst>
      <p:ext uri="{BB962C8B-B14F-4D97-AF65-F5344CB8AC3E}">
        <p14:creationId xmlns:p14="http://schemas.microsoft.com/office/powerpoint/2010/main" val="2002338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9EAE771-3EEC-E9A8-A550-385C961E784C}"/>
              </a:ext>
            </a:extLst>
          </p:cNvPr>
          <p:cNvSpPr>
            <a:spLocks noGrp="1"/>
          </p:cNvSpPr>
          <p:nvPr>
            <p:ph type="title"/>
          </p:nvPr>
        </p:nvSpPr>
        <p:spPr/>
        <p:txBody>
          <a:bodyPr/>
          <a:lstStyle/>
          <a:p>
            <a:r>
              <a:rPr lang="en-US" dirty="0"/>
              <a:t>Personnel Costs</a:t>
            </a:r>
          </a:p>
        </p:txBody>
      </p:sp>
      <p:sp>
        <p:nvSpPr>
          <p:cNvPr id="8" name="Content Placeholder 7">
            <a:extLst>
              <a:ext uri="{FF2B5EF4-FFF2-40B4-BE49-F238E27FC236}">
                <a16:creationId xmlns:a16="http://schemas.microsoft.com/office/drawing/2014/main" id="{BFD43726-0471-8C72-F4C6-C25EF7ACF033}"/>
              </a:ext>
            </a:extLst>
          </p:cNvPr>
          <p:cNvSpPr>
            <a:spLocks noGrp="1"/>
          </p:cNvSpPr>
          <p:nvPr>
            <p:ph idx="1"/>
          </p:nvPr>
        </p:nvSpPr>
        <p:spPr/>
        <p:txBody>
          <a:bodyPr>
            <a:normAutofit lnSpcReduction="10000"/>
          </a:bodyPr>
          <a:lstStyle/>
          <a:p>
            <a:r>
              <a:rPr lang="en-US" sz="3200" b="1" dirty="0"/>
              <a:t>Proportional </a:t>
            </a:r>
            <a:r>
              <a:rPr lang="en-US" sz="3200" dirty="0"/>
              <a:t>salaries and benefits for staff who:</a:t>
            </a:r>
          </a:p>
          <a:p>
            <a:pPr lvl="1"/>
            <a:r>
              <a:rPr lang="en-US" sz="2800" dirty="0"/>
              <a:t>provide professional learning (e.g.; instructional coaches, mentors)</a:t>
            </a:r>
          </a:p>
          <a:p>
            <a:pPr lvl="1"/>
            <a:r>
              <a:rPr lang="en-US" sz="2800" dirty="0"/>
              <a:t>administer the Title II-A program</a:t>
            </a:r>
          </a:p>
          <a:p>
            <a:r>
              <a:rPr lang="en-US" sz="3200" b="1" dirty="0"/>
              <a:t>Stipends</a:t>
            </a:r>
            <a:r>
              <a:rPr lang="en-US" sz="3200" dirty="0"/>
              <a:t> for staff who:</a:t>
            </a:r>
          </a:p>
          <a:p>
            <a:pPr lvl="1"/>
            <a:r>
              <a:rPr lang="en-US" sz="2800" dirty="0"/>
              <a:t>Participate in, facilitate, or plan Title II-A funded professional learning</a:t>
            </a:r>
          </a:p>
          <a:p>
            <a:r>
              <a:rPr lang="en-US" sz="3200" dirty="0"/>
              <a:t>Signing and/or retention </a:t>
            </a:r>
            <a:r>
              <a:rPr lang="en-US" sz="3200" b="1" dirty="0"/>
              <a:t>bonuses</a:t>
            </a:r>
            <a:r>
              <a:rPr lang="en-US" sz="3200" dirty="0"/>
              <a:t> to hire and retain a diverse workforce and/or effective teachers in high need schools</a:t>
            </a:r>
          </a:p>
          <a:p>
            <a:r>
              <a:rPr lang="en-US" sz="3200" b="1" dirty="0"/>
              <a:t>Substitute costs </a:t>
            </a:r>
            <a:r>
              <a:rPr lang="en-US" sz="3200" dirty="0"/>
              <a:t>for staff who participate in Title II-A funded PL</a:t>
            </a:r>
          </a:p>
          <a:p>
            <a:endParaRPr lang="en-US" dirty="0"/>
          </a:p>
        </p:txBody>
      </p:sp>
      <p:sp>
        <p:nvSpPr>
          <p:cNvPr id="4" name="Footer Placeholder 3">
            <a:extLst>
              <a:ext uri="{FF2B5EF4-FFF2-40B4-BE49-F238E27FC236}">
                <a16:creationId xmlns:a16="http://schemas.microsoft.com/office/drawing/2014/main" id="{816D1423-F2B8-D508-CB84-B9D8B544B20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5" name="Slide Number Placeholder 4">
            <a:extLst>
              <a:ext uri="{FF2B5EF4-FFF2-40B4-BE49-F238E27FC236}">
                <a16:creationId xmlns:a16="http://schemas.microsoft.com/office/drawing/2014/main" id="{3ADF14B2-C7B3-77E0-F44A-D153445B3591}"/>
              </a:ext>
            </a:extLst>
          </p:cNvPr>
          <p:cNvSpPr>
            <a:spLocks noGrp="1"/>
          </p:cNvSpPr>
          <p:nvPr>
            <p:ph type="sldNum" sz="quarter" idx="12"/>
          </p:nvPr>
        </p:nvSpPr>
        <p:spPr/>
        <p:txBody>
          <a:bodyPr/>
          <a:lstStyle/>
          <a:p>
            <a:fld id="{357F5B69-6281-4C1F-8C38-6DA0F56DA430}" type="slidenum">
              <a:rPr lang="en-US" smtClean="0"/>
              <a:t>19</a:t>
            </a:fld>
            <a:endParaRPr lang="en-US" dirty="0"/>
          </a:p>
        </p:txBody>
      </p:sp>
    </p:spTree>
    <p:extLst>
      <p:ext uri="{BB962C8B-B14F-4D97-AF65-F5344CB8AC3E}">
        <p14:creationId xmlns:p14="http://schemas.microsoft.com/office/powerpoint/2010/main" val="480797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Outcomes for Today</a:t>
            </a:r>
            <a:endParaRPr lang="en-US" dirty="0">
              <a:solidFill>
                <a:schemeClr val="tx1"/>
              </a:solidFill>
            </a:endParaRPr>
          </a:p>
        </p:txBody>
      </p:sp>
      <p:sp>
        <p:nvSpPr>
          <p:cNvPr id="3" name="Content Placeholder 2"/>
          <p:cNvSpPr>
            <a:spLocks noGrp="1"/>
          </p:cNvSpPr>
          <p:nvPr>
            <p:ph idx="1"/>
          </p:nvPr>
        </p:nvSpPr>
        <p:spPr/>
        <p:txBody>
          <a:bodyPr>
            <a:normAutofit/>
          </a:bodyPr>
          <a:lstStyle/>
          <a:p>
            <a:pPr>
              <a:spcAft>
                <a:spcPts val="1200"/>
              </a:spcAft>
            </a:pPr>
            <a:r>
              <a:rPr lang="en-US" sz="3200" dirty="0">
                <a:latin typeface="Calibri" panose="020F0502020204030204" pitchFamily="34" charset="0"/>
                <a:cs typeface="Calibri" panose="020F0502020204030204" pitchFamily="34" charset="0"/>
              </a:rPr>
              <a:t>Walkthrough application requirements</a:t>
            </a:r>
          </a:p>
          <a:p>
            <a:pPr>
              <a:spcAft>
                <a:spcPts val="1200"/>
              </a:spcAft>
            </a:pPr>
            <a:r>
              <a:rPr lang="en-US" sz="3200" dirty="0">
                <a:latin typeface="Calibri" panose="020F0502020204030204" pitchFamily="34" charset="0"/>
                <a:cs typeface="Calibri" panose="020F0502020204030204" pitchFamily="34" charset="0"/>
              </a:rPr>
              <a:t>Understand allowable uses of funds</a:t>
            </a:r>
          </a:p>
          <a:p>
            <a:pPr>
              <a:spcAft>
                <a:spcPts val="1200"/>
              </a:spcAft>
            </a:pPr>
            <a:r>
              <a:rPr lang="en-US" sz="3200" dirty="0">
                <a:latin typeface="Calibri" panose="020F0502020204030204" pitchFamily="34" charset="0"/>
                <a:cs typeface="Calibri" panose="020F0502020204030204" pitchFamily="34" charset="0"/>
              </a:rPr>
              <a:t>Share resources</a:t>
            </a:r>
            <a:endParaRPr lang="en-US" sz="3200"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b="8932"/>
          <a:stretch/>
        </p:blipFill>
        <p:spPr>
          <a:xfrm>
            <a:off x="6432932" y="4906123"/>
            <a:ext cx="4613267" cy="1131091"/>
          </a:xfrm>
          <a:prstGeom prst="rect">
            <a:avLst/>
          </a:prstGeom>
        </p:spPr>
      </p:pic>
      <p:sp>
        <p:nvSpPr>
          <p:cNvPr id="5" name="Footer Placeholder 2">
            <a:extLs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dirty="0"/>
              <a:t>Oregon Department of Education</a:t>
            </a:r>
          </a:p>
        </p:txBody>
      </p:sp>
      <p:sp>
        <p:nvSpPr>
          <p:cNvPr id="6" name="Slide Number Placeholder 3">
            <a:extLst>
              <a:ext uri="{FF2B5EF4-FFF2-40B4-BE49-F238E27FC236}">
                <a16:creationId xmlns:a16="http://schemas.microsoft.com/office/drawing/2014/main" id="{4CEA415B-20F5-2E63-1FB4-36ADD625642E}"/>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2</a:t>
            </a:fld>
            <a:endParaRPr lang="en-US" dirty="0"/>
          </a:p>
        </p:txBody>
      </p:sp>
    </p:spTree>
    <p:extLst>
      <p:ext uri="{BB962C8B-B14F-4D97-AF65-F5344CB8AC3E}">
        <p14:creationId xmlns:p14="http://schemas.microsoft.com/office/powerpoint/2010/main" val="365050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p:txBody>
          <a:bodyPr>
            <a:normAutofit/>
          </a:bodyPr>
          <a:lstStyle/>
          <a:p>
            <a:r>
              <a:rPr lang="en-US" dirty="0"/>
              <a:t>Common Uses</a:t>
            </a:r>
            <a:endParaRPr lang="en-US" altLang="en-US" i="1" dirty="0">
              <a:solidFill>
                <a:srgbClr val="7B9899"/>
              </a:solidFill>
            </a:endParaRPr>
          </a:p>
        </p:txBody>
      </p:sp>
      <p:sp>
        <p:nvSpPr>
          <p:cNvPr id="2" name="Content Placeholder 1"/>
          <p:cNvSpPr>
            <a:spLocks noGrp="1"/>
          </p:cNvSpPr>
          <p:nvPr>
            <p:ph sz="half" idx="1"/>
          </p:nvPr>
        </p:nvSpPr>
        <p:spPr/>
        <p:txBody>
          <a:bodyPr>
            <a:normAutofit lnSpcReduction="10000"/>
          </a:bodyPr>
          <a:lstStyle/>
          <a:p>
            <a:r>
              <a:rPr lang="en-US" sz="2800" dirty="0">
                <a:latin typeface="Calibri" panose="020F0502020204030204" pitchFamily="34" charset="0"/>
                <a:cs typeface="Calibri" panose="020F0502020204030204" pitchFamily="34" charset="0"/>
              </a:rPr>
              <a:t>Job-embedded Professional Learning </a:t>
            </a:r>
          </a:p>
          <a:p>
            <a:pPr lvl="1"/>
            <a:r>
              <a:rPr lang="en-US" dirty="0">
                <a:latin typeface="Calibri" panose="020F0502020204030204" pitchFamily="34" charset="0"/>
                <a:cs typeface="Calibri" panose="020F0502020204030204" pitchFamily="34" charset="0"/>
              </a:rPr>
              <a:t>Data teams/PLCs</a:t>
            </a:r>
          </a:p>
          <a:p>
            <a:pPr lvl="1"/>
            <a:r>
              <a:rPr lang="en-US" dirty="0">
                <a:latin typeface="Calibri" panose="020F0502020204030204" pitchFamily="34" charset="0"/>
                <a:cs typeface="Calibri" panose="020F0502020204030204" pitchFamily="34" charset="0"/>
              </a:rPr>
              <a:t>Instructional coaching</a:t>
            </a:r>
          </a:p>
          <a:p>
            <a:pPr lvl="1"/>
            <a:r>
              <a:rPr lang="en-US" dirty="0">
                <a:latin typeface="Calibri" panose="020F0502020204030204" pitchFamily="34" charset="0"/>
                <a:cs typeface="Calibri" panose="020F0502020204030204" pitchFamily="34" charset="0"/>
              </a:rPr>
              <a:t>Learning Walks</a:t>
            </a:r>
          </a:p>
          <a:p>
            <a:r>
              <a:rPr lang="en-US" sz="2800" dirty="0">
                <a:latin typeface="Calibri" panose="020F0502020204030204" pitchFamily="34" charset="0"/>
                <a:cs typeface="Calibri" panose="020F0502020204030204" pitchFamily="34" charset="0"/>
              </a:rPr>
              <a:t>Supporting Student Needs</a:t>
            </a:r>
          </a:p>
          <a:p>
            <a:pPr lvl="1"/>
            <a:r>
              <a:rPr lang="en-US" dirty="0">
                <a:latin typeface="Calibri" panose="020F0502020204030204" pitchFamily="34" charset="0"/>
                <a:cs typeface="Calibri" panose="020F0502020204030204" pitchFamily="34" charset="0"/>
              </a:rPr>
              <a:t>Universal Design for Learning (UDL)</a:t>
            </a:r>
          </a:p>
          <a:p>
            <a:pPr lvl="1"/>
            <a:r>
              <a:rPr lang="en-US" dirty="0">
                <a:latin typeface="Calibri" panose="020F0502020204030204" pitchFamily="34" charset="0"/>
                <a:cs typeface="Calibri" panose="020F0502020204030204" pitchFamily="34" charset="0"/>
              </a:rPr>
              <a:t>Culturally responsive teaching</a:t>
            </a:r>
          </a:p>
          <a:p>
            <a:pPr lvl="1"/>
            <a:r>
              <a:rPr lang="en-US" dirty="0">
                <a:latin typeface="Calibri" panose="020F0502020204030204" pitchFamily="34" charset="0"/>
                <a:cs typeface="Calibri" panose="020F0502020204030204" pitchFamily="34" charset="0"/>
              </a:rPr>
              <a:t>Trauma-informed practices</a:t>
            </a:r>
          </a:p>
          <a:p>
            <a:pPr lvl="1"/>
            <a:r>
              <a:rPr lang="en-US" dirty="0">
                <a:latin typeface="Calibri" panose="020F0502020204030204" pitchFamily="34" charset="0"/>
                <a:cs typeface="Calibri" panose="020F0502020204030204" pitchFamily="34" charset="0"/>
              </a:rPr>
              <a:t>SEL and mental health</a:t>
            </a:r>
          </a:p>
          <a:p>
            <a:endParaRPr lang="en-US" dirty="0"/>
          </a:p>
        </p:txBody>
      </p:sp>
      <p:sp>
        <p:nvSpPr>
          <p:cNvPr id="3" name="Content Placeholder 2">
            <a:extLst>
              <a:ext uri="{FF2B5EF4-FFF2-40B4-BE49-F238E27FC236}">
                <a16:creationId xmlns:a16="http://schemas.microsoft.com/office/drawing/2014/main" id="{C9531D8B-9F91-87B8-C769-12E6356BFE38}"/>
              </a:ext>
            </a:extLst>
          </p:cNvPr>
          <p:cNvSpPr>
            <a:spLocks noGrp="1"/>
          </p:cNvSpPr>
          <p:nvPr>
            <p:ph sz="half" idx="2"/>
          </p:nvPr>
        </p:nvSpPr>
        <p:spPr/>
        <p:txBody>
          <a:bodyPr>
            <a:normAutofit lnSpcReduction="10000"/>
          </a:bodyPr>
          <a:lstStyle/>
          <a:p>
            <a:r>
              <a:rPr lang="en-US" sz="2800" dirty="0">
                <a:latin typeface="Calibri" panose="020F0502020204030204" pitchFamily="34" charset="0"/>
                <a:cs typeface="Calibri" panose="020F0502020204030204" pitchFamily="34" charset="0"/>
              </a:rPr>
              <a:t>Recruitment and Retention</a:t>
            </a:r>
          </a:p>
          <a:p>
            <a:pPr lvl="1"/>
            <a:r>
              <a:rPr lang="en-US" dirty="0">
                <a:latin typeface="Calibri" panose="020F0502020204030204" pitchFamily="34" charset="0"/>
                <a:cs typeface="Calibri" panose="020F0502020204030204" pitchFamily="34" charset="0"/>
              </a:rPr>
              <a:t>Endorsements in areas of need (e.g. SPED, ESOL)</a:t>
            </a:r>
          </a:p>
          <a:p>
            <a:pPr lvl="1"/>
            <a:r>
              <a:rPr lang="en-US" dirty="0">
                <a:latin typeface="Calibri" panose="020F0502020204030204" pitchFamily="34" charset="0"/>
                <a:cs typeface="Calibri" panose="020F0502020204030204" pitchFamily="34" charset="0"/>
              </a:rPr>
              <a:t>Induction and mentoring</a:t>
            </a:r>
          </a:p>
          <a:p>
            <a:pPr lvl="1"/>
            <a:r>
              <a:rPr lang="en-US" dirty="0">
                <a:latin typeface="Calibri" panose="020F0502020204030204" pitchFamily="34" charset="0"/>
                <a:cs typeface="Calibri" panose="020F0502020204030204" pitchFamily="34" charset="0"/>
              </a:rPr>
              <a:t>“Grow Your Own” programs</a:t>
            </a:r>
          </a:p>
          <a:p>
            <a:pPr marL="0" indent="0">
              <a:buNone/>
            </a:pPr>
            <a:endParaRPr lang="en-US" dirty="0">
              <a:solidFill>
                <a:srgbClr val="FF0000"/>
              </a:solidFill>
            </a:endParaRPr>
          </a:p>
          <a:p>
            <a:pPr marL="0" indent="0">
              <a:buNone/>
            </a:pPr>
            <a:r>
              <a:rPr lang="en-US" dirty="0">
                <a:solidFill>
                  <a:srgbClr val="FF0000"/>
                </a:solidFill>
              </a:rPr>
              <a:t>REMEMBER: Funds are used to support educators and cannot provide direct services to students.</a:t>
            </a:r>
          </a:p>
          <a:p>
            <a:endParaRPr lang="en-US" dirty="0"/>
          </a:p>
        </p:txBody>
      </p:sp>
      <p:sp>
        <p:nvSpPr>
          <p:cNvPr id="4" name="Footer Placeholder 2"/>
          <p:cNvSpPr>
            <a:spLocks noGrp="1"/>
          </p:cNvSpPr>
          <p:nvPr>
            <p:ph type="ftr" sz="quarter" idx="11"/>
          </p:nvPr>
        </p:nvSpPr>
        <p:spPr/>
        <p:txBody>
          <a:bodyPr/>
          <a:lstStyle/>
          <a:p>
            <a:r>
              <a:rPr lang="en-US" dirty="0"/>
              <a:t>Oregon Department of Education</a:t>
            </a:r>
          </a:p>
        </p:txBody>
      </p:sp>
      <p:sp>
        <p:nvSpPr>
          <p:cNvPr id="5" name="Slide Number Placeholder 3">
            <a:extLst>
              <a:ext uri="{FF2B5EF4-FFF2-40B4-BE49-F238E27FC236}">
                <a16:creationId xmlns:a16="http://schemas.microsoft.com/office/drawing/2014/main" id="{A7204D6A-4824-C808-36E7-3E46B4E226D0}"/>
              </a:ex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20</a:t>
            </a:fld>
            <a:endParaRPr lang="en-US" dirty="0"/>
          </a:p>
        </p:txBody>
      </p:sp>
    </p:spTree>
    <p:extLst>
      <p:ext uri="{BB962C8B-B14F-4D97-AF65-F5344CB8AC3E}">
        <p14:creationId xmlns:p14="http://schemas.microsoft.com/office/powerpoint/2010/main" val="2737478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Meeting ESSA’s Professional Learning Definition</a:t>
            </a:r>
          </a:p>
        </p:txBody>
      </p:sp>
      <p:sp>
        <p:nvSpPr>
          <p:cNvPr id="30723" name="Content Placeholder 2"/>
          <p:cNvSpPr>
            <a:spLocks noGrp="1"/>
          </p:cNvSpPr>
          <p:nvPr>
            <p:ph idx="1"/>
          </p:nvPr>
        </p:nvSpPr>
        <p:spPr/>
        <p:txBody>
          <a:bodyPr>
            <a:normAutofit/>
          </a:bodyPr>
          <a:lstStyle/>
          <a:p>
            <a:pPr marL="0" indent="0">
              <a:buNone/>
            </a:pPr>
            <a:r>
              <a:rPr lang="en-US" altLang="en-US" sz="3200" dirty="0">
                <a:latin typeface="Calibri" panose="020F0502020204030204" pitchFamily="34" charset="0"/>
                <a:cs typeface="Calibri" panose="020F0502020204030204" pitchFamily="34" charset="0"/>
              </a:rPr>
              <a:t>ESSA defines professional learning as:</a:t>
            </a:r>
          </a:p>
          <a:p>
            <a:pPr marL="457200" lvl="1" indent="0">
              <a:buNone/>
            </a:pPr>
            <a:r>
              <a:rPr lang="en-US" altLang="en-US" sz="2800" i="1" dirty="0">
                <a:latin typeface="Calibri" panose="020F0502020204030204" pitchFamily="34" charset="0"/>
                <a:cs typeface="Calibri" panose="020F0502020204030204" pitchFamily="34" charset="0"/>
              </a:rPr>
              <a:t>“… high quality, sustained, intensive, and classroom-focused in order to have a positive and lasting impact on classroom instruction and the teacher’s performance in the classroom and not 1-day or short-term workshops or conferences.” [ESEA Section 8101(42)] ”</a:t>
            </a:r>
          </a:p>
          <a:p>
            <a:pPr marL="0" indent="0">
              <a:buNone/>
            </a:pPr>
            <a:endParaRPr lang="en-US" altLang="en-US" sz="2800" i="1" dirty="0">
              <a:latin typeface="Calibri" panose="020F0502020204030204" pitchFamily="34" charset="0"/>
              <a:cs typeface="Calibri" panose="020F0502020204030204" pitchFamily="34" charset="0"/>
            </a:endParaRPr>
          </a:p>
          <a:p>
            <a:pPr marL="0" indent="0">
              <a:buNone/>
            </a:pPr>
            <a:r>
              <a:rPr lang="en-US" sz="2800" dirty="0">
                <a:latin typeface="Calibri" panose="020F0502020204030204" pitchFamily="34" charset="0"/>
                <a:cs typeface="Calibri" panose="020F0502020204030204" pitchFamily="34" charset="0"/>
              </a:rPr>
              <a:t>Conferences and workshops are approvable when they are </a:t>
            </a:r>
            <a:r>
              <a:rPr lang="en-US" sz="2800" b="1" dirty="0">
                <a:latin typeface="Calibri" panose="020F0502020204030204" pitchFamily="34" charset="0"/>
                <a:cs typeface="Calibri" panose="020F0502020204030204" pitchFamily="34" charset="0"/>
              </a:rPr>
              <a:t>included as part of larger strategy</a:t>
            </a:r>
            <a:r>
              <a:rPr lang="en-US" sz="2800" dirty="0">
                <a:latin typeface="Calibri" panose="020F0502020204030204" pitchFamily="34" charset="0"/>
                <a:cs typeface="Calibri" panose="020F0502020204030204" pitchFamily="34" charset="0"/>
              </a:rPr>
              <a:t>, not as an end in themselves</a:t>
            </a:r>
          </a:p>
          <a:p>
            <a:pPr marL="0" indent="0">
              <a:buNone/>
            </a:pPr>
            <a:endParaRPr lang="en-US" altLang="en-US" dirty="0"/>
          </a:p>
        </p:txBody>
      </p:sp>
      <p:sp>
        <p:nvSpPr>
          <p:cNvPr id="4" name="Footer Placeholder 2"/>
          <p:cNvSpPr>
            <a:spLocks noGrp="1"/>
          </p:cNvSpPr>
          <p:nvPr>
            <p:ph type="ftr" sz="quarter" idx="11"/>
          </p:nvPr>
        </p:nvSpPr>
        <p:spPr/>
        <p:txBody>
          <a:bodyPr/>
          <a:lstStyle/>
          <a:p>
            <a:r>
              <a:rPr lang="en-US" dirty="0"/>
              <a:t>Oregon Department of Education</a:t>
            </a:r>
          </a:p>
        </p:txBody>
      </p:sp>
      <p:sp>
        <p:nvSpPr>
          <p:cNvPr id="3" name="Slide Number Placeholder 3">
            <a:extLst>
              <a:ext uri="{FF2B5EF4-FFF2-40B4-BE49-F238E27FC236}">
                <a16:creationId xmlns:a16="http://schemas.microsoft.com/office/drawing/2014/main" id="{F6AF208F-B1F0-BC45-2136-61F132883BC2}"/>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21</a:t>
            </a:fld>
            <a:endParaRPr lang="en-US" dirty="0"/>
          </a:p>
        </p:txBody>
      </p:sp>
    </p:spTree>
    <p:extLst>
      <p:ext uri="{BB962C8B-B14F-4D97-AF65-F5344CB8AC3E}">
        <p14:creationId xmlns:p14="http://schemas.microsoft.com/office/powerpoint/2010/main" val="3688842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B3DEAD-25BF-2A82-7B68-F4BD5AA8F3B6}"/>
              </a:ext>
            </a:extLst>
          </p:cNvPr>
          <p:cNvSpPr>
            <a:spLocks noGrp="1"/>
          </p:cNvSpPr>
          <p:nvPr>
            <p:ph type="title"/>
          </p:nvPr>
        </p:nvSpPr>
        <p:spPr/>
        <p:txBody>
          <a:bodyPr/>
          <a:lstStyle/>
          <a:p>
            <a:r>
              <a:rPr lang="en-US" dirty="0"/>
              <a:t>Who are “other school leaders”? </a:t>
            </a:r>
          </a:p>
        </p:txBody>
      </p:sp>
      <p:sp>
        <p:nvSpPr>
          <p:cNvPr id="8" name="Content Placeholder 7">
            <a:extLst>
              <a:ext uri="{FF2B5EF4-FFF2-40B4-BE49-F238E27FC236}">
                <a16:creationId xmlns:a16="http://schemas.microsoft.com/office/drawing/2014/main" id="{A4D42588-C770-5174-4FA0-9CA395460344}"/>
              </a:ext>
            </a:extLst>
          </p:cNvPr>
          <p:cNvSpPr>
            <a:spLocks noGrp="1"/>
          </p:cNvSpPr>
          <p:nvPr>
            <p:ph idx="1"/>
          </p:nvPr>
        </p:nvSpPr>
        <p:spPr/>
        <p:txBody>
          <a:bodyPr/>
          <a:lstStyle/>
          <a:p>
            <a:pPr marL="0" indent="0">
              <a:buNone/>
            </a:pPr>
            <a:r>
              <a:rPr lang="en-US" sz="2800" dirty="0"/>
              <a:t>According to ESEA §8101(A)(44):</a:t>
            </a:r>
          </a:p>
          <a:p>
            <a:pPr marL="0" indent="0">
              <a:buNone/>
            </a:pPr>
            <a:r>
              <a:rPr lang="en-US" sz="2800" dirty="0"/>
              <a:t>“The term ‘school leader’ means a principal, assistant principal, or other individual who is:</a:t>
            </a:r>
          </a:p>
          <a:p>
            <a:pPr marL="0" lvl="0" indent="0">
              <a:buNone/>
            </a:pPr>
            <a:r>
              <a:rPr lang="en-US" sz="2800" dirty="0"/>
              <a:t>(A) an employee or officer of an elementary school or secondary school, local education agency, or other entity operating an elementary school or secondary school; </a:t>
            </a:r>
            <a:r>
              <a:rPr lang="en-US" sz="2800" b="1" dirty="0"/>
              <a:t>and</a:t>
            </a:r>
          </a:p>
          <a:p>
            <a:pPr marL="0" lvl="0" indent="0">
              <a:buNone/>
            </a:pPr>
            <a:r>
              <a:rPr lang="en-US" sz="2800" dirty="0"/>
              <a:t>(B) responsible for the daily instructional leadership and managerial operations </a:t>
            </a:r>
            <a:r>
              <a:rPr lang="en-US" sz="2800" b="1" dirty="0"/>
              <a:t>in the elementary school or secondary school building</a:t>
            </a:r>
            <a:r>
              <a:rPr lang="en-US" sz="2800" dirty="0"/>
              <a:t>.”</a:t>
            </a:r>
          </a:p>
          <a:p>
            <a:endParaRPr lang="en-US" dirty="0"/>
          </a:p>
        </p:txBody>
      </p:sp>
      <p:sp>
        <p:nvSpPr>
          <p:cNvPr id="4" name="Footer Placeholder 3">
            <a:extLst>
              <a:ext uri="{FF2B5EF4-FFF2-40B4-BE49-F238E27FC236}">
                <a16:creationId xmlns:a16="http://schemas.microsoft.com/office/drawing/2014/main" id="{08A4FC90-FBFD-63B7-73AE-ECBBB4503A49}"/>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5" name="Slide Number Placeholder 4">
            <a:extLst>
              <a:ext uri="{FF2B5EF4-FFF2-40B4-BE49-F238E27FC236}">
                <a16:creationId xmlns:a16="http://schemas.microsoft.com/office/drawing/2014/main" id="{070AC577-5F0C-FA96-0FBA-376618FA08D0}"/>
              </a:ext>
            </a:extLst>
          </p:cNvPr>
          <p:cNvSpPr>
            <a:spLocks noGrp="1"/>
          </p:cNvSpPr>
          <p:nvPr>
            <p:ph type="sldNum" sz="quarter" idx="12"/>
          </p:nvPr>
        </p:nvSpPr>
        <p:spPr/>
        <p:txBody>
          <a:bodyPr/>
          <a:lstStyle/>
          <a:p>
            <a:fld id="{357F5B69-6281-4C1F-8C38-6DA0F56DA430}" type="slidenum">
              <a:rPr lang="en-US" smtClean="0"/>
              <a:t>22</a:t>
            </a:fld>
            <a:endParaRPr lang="en-US" dirty="0"/>
          </a:p>
        </p:txBody>
      </p:sp>
    </p:spTree>
    <p:extLst>
      <p:ext uri="{BB962C8B-B14F-4D97-AF65-F5344CB8AC3E}">
        <p14:creationId xmlns:p14="http://schemas.microsoft.com/office/powerpoint/2010/main" val="1975276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17177" y="779646"/>
            <a:ext cx="3931826" cy="1686764"/>
          </a:xfrm>
        </p:spPr>
        <p:txBody>
          <a:bodyPr/>
          <a:lstStyle/>
          <a:p>
            <a:r>
              <a:rPr lang="en-US" dirty="0"/>
              <a:t>Resources</a:t>
            </a:r>
          </a:p>
        </p:txBody>
      </p:sp>
      <p:sp>
        <p:nvSpPr>
          <p:cNvPr id="7" name="Content Placeholder 6"/>
          <p:cNvSpPr>
            <a:spLocks noGrp="1"/>
          </p:cNvSpPr>
          <p:nvPr>
            <p:ph idx="1"/>
          </p:nvPr>
        </p:nvSpPr>
        <p:spPr>
          <a:xfrm>
            <a:off x="5183188" y="779647"/>
            <a:ext cx="6318530" cy="5627592"/>
          </a:xfrm>
        </p:spPr>
        <p:txBody>
          <a:bodyPr>
            <a:normAutofit/>
          </a:bodyPr>
          <a:lstStyle/>
          <a:p>
            <a:endParaRPr lang="en-US" sz="2800" dirty="0">
              <a:hlinkClick r:id="rId3"/>
            </a:endParaRPr>
          </a:p>
          <a:p>
            <a:r>
              <a:rPr lang="en-US" altLang="en-US" sz="3200" dirty="0">
                <a:latin typeface="Calibri" panose="020F0502020204030204" pitchFamily="34" charset="0"/>
                <a:cs typeface="Calibri" panose="020F0502020204030204" pitchFamily="34" charset="0"/>
                <a:hlinkClick r:id="rId4"/>
              </a:rPr>
              <a:t>Title II-A web page</a:t>
            </a:r>
            <a:endParaRPr lang="en-US" altLang="en-US" sz="3200" dirty="0">
              <a:latin typeface="Calibri" panose="020F0502020204030204" pitchFamily="34" charset="0"/>
              <a:cs typeface="Calibri" panose="020F0502020204030204" pitchFamily="34" charset="0"/>
              <a:hlinkClick r:id="rId3"/>
            </a:endParaRPr>
          </a:p>
          <a:p>
            <a:r>
              <a:rPr lang="en-US" altLang="en-US" sz="3200" dirty="0">
                <a:latin typeface="Calibri" panose="020F0502020204030204" pitchFamily="34" charset="0"/>
                <a:cs typeface="Calibri" panose="020F0502020204030204" pitchFamily="34" charset="0"/>
                <a:hlinkClick r:id="rId5"/>
              </a:rPr>
              <a:t>Title II-A Listserv</a:t>
            </a:r>
            <a:endParaRPr lang="en-US" altLang="en-US" sz="3200" dirty="0">
              <a:latin typeface="Calibri" panose="020F0502020204030204" pitchFamily="34" charset="0"/>
              <a:cs typeface="Calibri" panose="020F0502020204030204" pitchFamily="34" charset="0"/>
              <a:hlinkClick r:id="rId3"/>
            </a:endParaRPr>
          </a:p>
          <a:p>
            <a:r>
              <a:rPr lang="en-US" altLang="en-US" sz="3200" dirty="0">
                <a:latin typeface="Calibri" panose="020F0502020204030204" pitchFamily="34" charset="0"/>
                <a:cs typeface="Calibri" panose="020F0502020204030204" pitchFamily="34" charset="0"/>
                <a:hlinkClick r:id="rId6"/>
              </a:rPr>
              <a:t>Federal Non-Regulatory Guidance </a:t>
            </a:r>
            <a:endParaRPr lang="en-US" altLang="en-US" sz="3200" dirty="0">
              <a:latin typeface="Calibri" panose="020F0502020204030204" pitchFamily="34" charset="0"/>
              <a:cs typeface="Calibri" panose="020F0502020204030204" pitchFamily="34" charset="0"/>
              <a:hlinkClick r:id="rId3"/>
            </a:endParaRPr>
          </a:p>
          <a:p>
            <a:r>
              <a:rPr lang="en-US" altLang="en-US" sz="3200" dirty="0">
                <a:latin typeface="Calibri" panose="020F0502020204030204" pitchFamily="34" charset="0"/>
                <a:cs typeface="Calibri" panose="020F0502020204030204" pitchFamily="34" charset="0"/>
                <a:hlinkClick r:id="rId7"/>
              </a:rPr>
              <a:t>Oregon Federal Funds Guide</a:t>
            </a:r>
            <a:endParaRPr lang="en-US" altLang="en-US" sz="3200" dirty="0">
              <a:latin typeface="Calibri" panose="020F0502020204030204" pitchFamily="34" charset="0"/>
              <a:cs typeface="Calibri" panose="020F0502020204030204" pitchFamily="34" charset="0"/>
            </a:endParaRPr>
          </a:p>
          <a:p>
            <a:r>
              <a:rPr lang="en-US" altLang="en-US" sz="3200" dirty="0">
                <a:latin typeface="Calibri" panose="020F0502020204030204" pitchFamily="34" charset="0"/>
                <a:cs typeface="Calibri" panose="020F0502020204030204" pitchFamily="34" charset="0"/>
                <a:hlinkClick r:id="rId8"/>
              </a:rPr>
              <a:t>Title II-A User Guide</a:t>
            </a:r>
            <a:endParaRPr lang="en-US" altLang="en-US" sz="3200" dirty="0">
              <a:latin typeface="Calibri" panose="020F0502020204030204" pitchFamily="34" charset="0"/>
              <a:cs typeface="Calibri" panose="020F0502020204030204" pitchFamily="34" charset="0"/>
              <a:hlinkClick r:id="rId3"/>
            </a:endParaRPr>
          </a:p>
          <a:p>
            <a:r>
              <a:rPr lang="en-US" altLang="en-US" sz="3200" dirty="0">
                <a:latin typeface="Calibri" panose="020F0502020204030204" pitchFamily="34" charset="0"/>
                <a:cs typeface="Calibri" panose="020F0502020204030204" pitchFamily="34" charset="0"/>
                <a:hlinkClick r:id="rId3"/>
              </a:rPr>
              <a:t>CIP Budget Narrative User Guide</a:t>
            </a:r>
          </a:p>
          <a:p>
            <a:r>
              <a:rPr lang="en-US" sz="3200" u="sng" dirty="0">
                <a:solidFill>
                  <a:schemeClr val="hlink"/>
                </a:solidFill>
                <a:hlinkClick r:id="rId9"/>
              </a:rPr>
              <a:t>CIP Budget Narrative Checklists</a:t>
            </a:r>
            <a:endParaRPr lang="en-US" altLang="en-US" sz="3200" dirty="0">
              <a:latin typeface="Calibri" panose="020F0502020204030204" pitchFamily="34" charset="0"/>
              <a:cs typeface="Calibri" panose="020F0502020204030204" pitchFamily="34" charset="0"/>
              <a:hlinkClick r:id="rId3"/>
            </a:endParaRPr>
          </a:p>
          <a:p>
            <a:pPr marL="0" indent="0">
              <a:buNone/>
            </a:pPr>
            <a:endParaRPr lang="en-US" sz="2800" u="sng" dirty="0">
              <a:hlinkClick r:id="rId3"/>
            </a:endParaRP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23</a:t>
            </a:fld>
            <a:endParaRPr lang="en-US" dirty="0"/>
          </a:p>
        </p:txBody>
      </p:sp>
      <p:pic>
        <p:nvPicPr>
          <p:cNvPr id="5" name="Picture Placeholder 4">
            <a:extLst>
              <a:ext uri="{C183D7F6-B498-43B3-948B-1728B52AA6E4}">
                <adec:decorative xmlns:adec="http://schemas.microsoft.com/office/drawing/2017/decorative" val="1"/>
              </a:ext>
            </a:extLst>
          </p:cNvPr>
          <p:cNvPicPr>
            <a:picLocks noGrp="1" noChangeAspect="1"/>
          </p:cNvPicPr>
          <p:nvPr>
            <p:ph type="pic" sz="quarter" idx="13"/>
          </p:nvPr>
        </p:nvPicPr>
        <p:blipFill>
          <a:blip r:embed="rId10">
            <a:extLst>
              <a:ext uri="{28A0092B-C50C-407E-A947-70E740481C1C}">
                <a14:useLocalDpi xmlns:a14="http://schemas.microsoft.com/office/drawing/2010/main" val="0"/>
              </a:ext>
            </a:extLst>
          </a:blip>
          <a:srcRect t="1111" b="1111"/>
          <a:stretch>
            <a:fillRect/>
          </a:stretch>
        </p:blipFill>
        <p:spPr>
          <a:xfrm>
            <a:off x="425450" y="2882900"/>
            <a:ext cx="4325938" cy="2320925"/>
          </a:xfrm>
        </p:spPr>
      </p:pic>
    </p:spTree>
    <p:extLst>
      <p:ext uri="{BB962C8B-B14F-4D97-AF65-F5344CB8AC3E}">
        <p14:creationId xmlns:p14="http://schemas.microsoft.com/office/powerpoint/2010/main" val="1173246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Please reach out!</a:t>
            </a:r>
          </a:p>
        </p:txBody>
      </p:sp>
      <p:sp>
        <p:nvSpPr>
          <p:cNvPr id="2" name="Content Placeholder 1"/>
          <p:cNvSpPr>
            <a:spLocks noGrp="1"/>
          </p:cNvSpPr>
          <p:nvPr>
            <p:ph idx="1"/>
          </p:nvPr>
        </p:nvSpPr>
        <p:spPr/>
        <p:txBody>
          <a:bodyPr/>
          <a:lstStyle/>
          <a:p>
            <a:pPr marL="342900" indent="-342900">
              <a:lnSpc>
                <a:spcPct val="110000"/>
              </a:lnSpc>
              <a:buClr>
                <a:schemeClr val="dk1"/>
              </a:buClr>
              <a:buSzPts val="2400"/>
            </a:pPr>
            <a:r>
              <a:rPr lang="nb-NO" dirty="0"/>
              <a:t>Amy Tidwell</a:t>
            </a:r>
            <a:br>
              <a:rPr lang="nb-NO" dirty="0"/>
            </a:br>
            <a:r>
              <a:rPr lang="nb-NO" u="sng" dirty="0">
                <a:solidFill>
                  <a:schemeClr val="hlink"/>
                </a:solidFill>
                <a:hlinkClick r:id="rId3"/>
              </a:rPr>
              <a:t>amy.tidwell@ode.oregon.gov</a:t>
            </a:r>
            <a:endParaRPr lang="nb-NO" u="sng" dirty="0">
              <a:solidFill>
                <a:schemeClr val="hlink"/>
              </a:solidFill>
            </a:endParaRPr>
          </a:p>
          <a:p>
            <a:pPr>
              <a:lnSpc>
                <a:spcPct val="110000"/>
              </a:lnSpc>
              <a:buClr>
                <a:schemeClr val="dk1"/>
              </a:buClr>
              <a:buSzPts val="2400"/>
            </a:pPr>
            <a:r>
              <a:rPr lang="nb-NO" dirty="0"/>
              <a:t>Jen Engberg</a:t>
            </a:r>
            <a:br>
              <a:rPr lang="nb-NO" dirty="0"/>
            </a:br>
            <a:r>
              <a:rPr lang="nb-NO" u="sng" dirty="0">
                <a:solidFill>
                  <a:schemeClr val="hlink"/>
                </a:solidFill>
              </a:rPr>
              <a:t>j</a:t>
            </a:r>
            <a:r>
              <a:rPr lang="nb-NO" u="sng" dirty="0">
                <a:solidFill>
                  <a:schemeClr val="hlink"/>
                </a:solidFill>
                <a:hlinkClick r:id="rId4"/>
              </a:rPr>
              <a:t>ennifer.engberg@ode.oregon.gov</a:t>
            </a:r>
            <a:endParaRPr lang="nb-NO" dirty="0"/>
          </a:p>
          <a:p>
            <a:pPr>
              <a:lnSpc>
                <a:spcPct val="110000"/>
              </a:lnSpc>
              <a:buClr>
                <a:schemeClr val="dk1"/>
              </a:buClr>
              <a:buSzPts val="2400"/>
            </a:pPr>
            <a:r>
              <a:rPr lang="nb-NO" dirty="0"/>
              <a:t>Lisa Plumb</a:t>
            </a:r>
            <a:br>
              <a:rPr lang="nb-NO" dirty="0"/>
            </a:br>
            <a:r>
              <a:rPr lang="nb-NO" u="sng" dirty="0">
                <a:solidFill>
                  <a:schemeClr val="hlink"/>
                </a:solidFill>
              </a:rPr>
              <a:t>l</a:t>
            </a:r>
            <a:r>
              <a:rPr lang="nb-NO" u="sng" dirty="0">
                <a:solidFill>
                  <a:schemeClr val="hlink"/>
                </a:solidFill>
                <a:hlinkClick r:id="rId5"/>
              </a:rPr>
              <a:t>isa.plumb@ode.oregon.gov</a:t>
            </a:r>
            <a:endParaRPr lang="nb-NO" u="sng" dirty="0">
              <a:solidFill>
                <a:schemeClr val="hlink"/>
              </a:solidFill>
            </a:endParaRPr>
          </a:p>
          <a:p>
            <a:pPr>
              <a:lnSpc>
                <a:spcPct val="110000"/>
              </a:lnSpc>
              <a:buClr>
                <a:schemeClr val="dk1"/>
              </a:buClr>
              <a:buSzPts val="2400"/>
            </a:pPr>
            <a:r>
              <a:rPr lang="nb-NO" dirty="0"/>
              <a:t>Sarah Martin</a:t>
            </a:r>
            <a:br>
              <a:rPr lang="nb-NO" dirty="0"/>
            </a:br>
            <a:r>
              <a:rPr lang="nb-NO" u="sng" dirty="0">
                <a:solidFill>
                  <a:schemeClr val="hlink"/>
                </a:solidFill>
              </a:rPr>
              <a:t>s</a:t>
            </a:r>
            <a:r>
              <a:rPr lang="nb-NO" u="sng" dirty="0">
                <a:solidFill>
                  <a:schemeClr val="hlink"/>
                </a:solidFill>
                <a:hlinkClick r:id="rId6"/>
              </a:rPr>
              <a:t>arah.martin@ode.oregon.gov</a:t>
            </a:r>
            <a:endParaRPr lang="nb-NO" dirty="0"/>
          </a:p>
          <a:p>
            <a:pPr marL="0" lvl="0" indent="0">
              <a:lnSpc>
                <a:spcPct val="110000"/>
              </a:lnSpc>
              <a:buClr>
                <a:schemeClr val="dk1"/>
              </a:buClr>
              <a:buSzPts val="2400"/>
              <a:buNone/>
            </a:pPr>
            <a:endParaRPr lang="nb-NO" dirty="0"/>
          </a:p>
          <a:p>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24</a:t>
            </a:fld>
            <a:endParaRPr lang="en-US" dirty="0"/>
          </a:p>
        </p:txBody>
      </p:sp>
      <p:pic>
        <p:nvPicPr>
          <p:cNvPr id="3074" name="Picture 2">
            <a:extLs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1943" y="3618964"/>
            <a:ext cx="6132588" cy="2130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22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Regional Contacts by ESD</a:t>
            </a:r>
          </a:p>
        </p:txBody>
      </p:sp>
      <p:sp>
        <p:nvSpPr>
          <p:cNvPr id="6" name="Content Placeholder 5"/>
          <p:cNvSpPr>
            <a:spLocks noGrp="1"/>
          </p:cNvSpPr>
          <p:nvPr>
            <p:ph idx="1"/>
          </p:nvPr>
        </p:nvSpPr>
        <p:spPr>
          <a:xfrm>
            <a:off x="5183188" y="779646"/>
            <a:ext cx="6172200" cy="5725272"/>
          </a:xfrm>
        </p:spPr>
        <p:txBody>
          <a:bodyPr>
            <a:normAutofit lnSpcReduction="10000"/>
          </a:bodyPr>
          <a:lstStyle/>
          <a:p>
            <a:pPr marL="457200" indent="-381000">
              <a:lnSpc>
                <a:spcPct val="115000"/>
              </a:lnSpc>
              <a:spcBef>
                <a:spcPts val="0"/>
              </a:spcBef>
              <a:buSzPts val="2400"/>
              <a:buFont typeface="Arial" panose="020B0604020202020204" pitchFamily="34" charset="0"/>
              <a:buChar char="●"/>
            </a:pPr>
            <a:r>
              <a:rPr lang="en-US" sz="3000" dirty="0"/>
              <a:t>Amy Tidwell</a:t>
            </a:r>
          </a:p>
          <a:p>
            <a:pPr marL="914400" lvl="1" indent="-381000">
              <a:lnSpc>
                <a:spcPct val="115000"/>
              </a:lnSpc>
              <a:spcBef>
                <a:spcPts val="0"/>
              </a:spcBef>
              <a:buSzPts val="2400"/>
              <a:buFont typeface="Courier New" panose="02070309020205020404" pitchFamily="49" charset="0"/>
              <a:buChar char="o"/>
            </a:pPr>
            <a:r>
              <a:rPr lang="en-US" dirty="0"/>
              <a:t>Grant, Harney, High Desert, </a:t>
            </a:r>
            <a:r>
              <a:rPr lang="en-US" dirty="0" err="1"/>
              <a:t>InterMountain</a:t>
            </a:r>
            <a:r>
              <a:rPr lang="en-US" dirty="0"/>
              <a:t>, Jefferson, North Central and Region 18</a:t>
            </a:r>
            <a:endParaRPr lang="en-US" dirty="0">
              <a:solidFill>
                <a:srgbClr val="FF0000"/>
              </a:solidFill>
            </a:endParaRPr>
          </a:p>
          <a:p>
            <a:pPr marL="457200" lvl="0" indent="-381000">
              <a:lnSpc>
                <a:spcPct val="105000"/>
              </a:lnSpc>
              <a:spcBef>
                <a:spcPts val="1200"/>
              </a:spcBef>
              <a:buSzPts val="2400"/>
              <a:buChar char="●"/>
            </a:pPr>
            <a:r>
              <a:rPr lang="en-US" sz="3000" dirty="0"/>
              <a:t>Jen Engberg</a:t>
            </a:r>
          </a:p>
          <a:p>
            <a:pPr marL="914400" lvl="1" indent="-381000">
              <a:lnSpc>
                <a:spcPct val="105000"/>
              </a:lnSpc>
              <a:spcBef>
                <a:spcPts val="0"/>
              </a:spcBef>
              <a:buSzPts val="2400"/>
              <a:buFont typeface="Arial"/>
              <a:buChar char="○"/>
            </a:pPr>
            <a:r>
              <a:rPr lang="en-US" dirty="0"/>
              <a:t>Clackamas, Columbia Gorge, Multnomah and Northwest Regional </a:t>
            </a:r>
          </a:p>
          <a:p>
            <a:pPr marL="533400" lvl="1" indent="0">
              <a:lnSpc>
                <a:spcPct val="105000"/>
              </a:lnSpc>
              <a:spcBef>
                <a:spcPts val="0"/>
              </a:spcBef>
              <a:buSzPts val="2400"/>
              <a:buNone/>
            </a:pPr>
            <a:endParaRPr lang="en-US" sz="800" dirty="0"/>
          </a:p>
          <a:p>
            <a:pPr marL="457200" lvl="0" indent="-381000">
              <a:lnSpc>
                <a:spcPct val="105000"/>
              </a:lnSpc>
              <a:spcBef>
                <a:spcPts val="0"/>
              </a:spcBef>
              <a:buSzPts val="2400"/>
              <a:buChar char="●"/>
            </a:pPr>
            <a:r>
              <a:rPr lang="en-US" sz="3000" dirty="0"/>
              <a:t>Lisa Plumb</a:t>
            </a:r>
          </a:p>
          <a:p>
            <a:pPr marL="914400" lvl="1" indent="-381000">
              <a:lnSpc>
                <a:spcPct val="105000"/>
              </a:lnSpc>
              <a:spcBef>
                <a:spcPts val="0"/>
              </a:spcBef>
              <a:buSzPts val="2400"/>
              <a:buFont typeface="Arial"/>
              <a:buChar char="○"/>
            </a:pPr>
            <a:r>
              <a:rPr lang="en-US" dirty="0"/>
              <a:t>Lane, Linn Benton Lincoln and Willamette</a:t>
            </a:r>
          </a:p>
          <a:p>
            <a:pPr marL="533400" lvl="1" indent="0">
              <a:lnSpc>
                <a:spcPct val="105000"/>
              </a:lnSpc>
              <a:spcBef>
                <a:spcPts val="0"/>
              </a:spcBef>
              <a:buSzPts val="2400"/>
              <a:buNone/>
            </a:pPr>
            <a:endParaRPr lang="en-US" sz="900" dirty="0"/>
          </a:p>
          <a:p>
            <a:pPr marL="457200" lvl="0" indent="-381000">
              <a:lnSpc>
                <a:spcPct val="105000"/>
              </a:lnSpc>
              <a:spcBef>
                <a:spcPts val="0"/>
              </a:spcBef>
              <a:buSzPts val="2400"/>
              <a:buChar char="●"/>
            </a:pPr>
            <a:r>
              <a:rPr lang="en-US" sz="3000" dirty="0"/>
              <a:t>Sarah Martin</a:t>
            </a:r>
          </a:p>
          <a:p>
            <a:pPr marL="914400" lvl="1" indent="-381000">
              <a:lnSpc>
                <a:spcPct val="105000"/>
              </a:lnSpc>
              <a:spcBef>
                <a:spcPts val="0"/>
              </a:spcBef>
              <a:buSzPts val="2400"/>
              <a:buFont typeface="Arial"/>
              <a:buChar char="○"/>
            </a:pPr>
            <a:r>
              <a:rPr lang="en-US" dirty="0"/>
              <a:t>Douglas, Lake, Malheur, South Coast and Southern Oregon</a:t>
            </a:r>
          </a:p>
          <a:p>
            <a:pPr marL="533400" lvl="1" indent="0">
              <a:lnSpc>
                <a:spcPct val="105000"/>
              </a:lnSpc>
              <a:spcBef>
                <a:spcPts val="0"/>
              </a:spcBef>
              <a:buSzPts val="2400"/>
              <a:buNone/>
            </a:pPr>
            <a:endParaRPr lang="en-US" dirty="0"/>
          </a:p>
          <a:p>
            <a:pPr marL="914400" lvl="1" indent="-381000">
              <a:lnSpc>
                <a:spcPct val="115000"/>
              </a:lnSpc>
              <a:spcBef>
                <a:spcPts val="0"/>
              </a:spcBef>
              <a:buSzPts val="2400"/>
              <a:buFont typeface="Arial" panose="020B0604020202020204" pitchFamily="34" charset="0"/>
              <a:buChar char="●"/>
            </a:pPr>
            <a:endParaRPr lang="en-US" dirty="0">
              <a:solidFill>
                <a:srgbClr val="FF0000"/>
              </a:solidFill>
            </a:endParaRPr>
          </a:p>
          <a:p>
            <a:pPr marL="457200" indent="-381000">
              <a:lnSpc>
                <a:spcPct val="105000"/>
              </a:lnSpc>
              <a:spcBef>
                <a:spcPts val="0"/>
              </a:spcBef>
              <a:buSzPts val="2400"/>
              <a:buFont typeface="Arial"/>
              <a:buChar char="○"/>
            </a:pPr>
            <a:endParaRPr lang="en-US" sz="3000" dirty="0"/>
          </a:p>
          <a:p>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25</a:t>
            </a:fld>
            <a:endParaRPr lang="en-US" dirty="0"/>
          </a:p>
        </p:txBody>
      </p:sp>
      <p:pic>
        <p:nvPicPr>
          <p:cNvPr id="13" name="Picture Placeholder 12">
            <a:extLs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695" b="3695"/>
          <a:stretch>
            <a:fillRect/>
          </a:stretch>
        </p:blipFill>
        <p:spPr/>
      </p:pic>
    </p:spTree>
    <p:extLst>
      <p:ext uri="{BB962C8B-B14F-4D97-AF65-F5344CB8AC3E}">
        <p14:creationId xmlns:p14="http://schemas.microsoft.com/office/powerpoint/2010/main" val="4146809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Title II-A</a:t>
            </a:r>
            <a:endParaRPr lang="en-US" dirty="0">
              <a:solidFill>
                <a:schemeClr val="tx1"/>
              </a:solidFill>
            </a:endParaRPr>
          </a:p>
        </p:txBody>
      </p:sp>
      <p:sp>
        <p:nvSpPr>
          <p:cNvPr id="3" name="Content Placeholder 2"/>
          <p:cNvSpPr>
            <a:spLocks noGrp="1"/>
          </p:cNvSpPr>
          <p:nvPr>
            <p:ph idx="1"/>
          </p:nvPr>
        </p:nvSpPr>
        <p:spPr/>
        <p:txBody>
          <a:bodyPr>
            <a:normAutofit lnSpcReduction="10000"/>
          </a:bodyPr>
          <a:lstStyle/>
          <a:p>
            <a:r>
              <a:rPr lang="en-US" sz="3200" dirty="0">
                <a:latin typeface="Calibri" panose="020F0502020204030204" pitchFamily="34" charset="0"/>
                <a:cs typeface="Calibri" panose="020F0502020204030204" pitchFamily="34" charset="0"/>
              </a:rPr>
              <a:t>The purpose of Title II-A is to improve teacher and leader quality and focuses on preparing, training, and recruiting high-quality teachers and principals. </a:t>
            </a:r>
          </a:p>
          <a:p>
            <a:endParaRPr lang="en-US"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Participants can include:</a:t>
            </a:r>
          </a:p>
          <a:p>
            <a:pPr lvl="1"/>
            <a:r>
              <a:rPr lang="en-US" sz="2800" dirty="0">
                <a:latin typeface="Calibri" panose="020F0502020204030204" pitchFamily="34" charset="0"/>
                <a:cs typeface="Calibri" panose="020F0502020204030204" pitchFamily="34" charset="0"/>
              </a:rPr>
              <a:t>Teachers</a:t>
            </a:r>
          </a:p>
          <a:p>
            <a:pPr lvl="1"/>
            <a:r>
              <a:rPr lang="en-US" sz="2800" dirty="0">
                <a:latin typeface="Calibri" panose="020F0502020204030204" pitchFamily="34" charset="0"/>
                <a:cs typeface="Calibri" panose="020F0502020204030204" pitchFamily="34" charset="0"/>
              </a:rPr>
              <a:t>Principals/Assistant Principals</a:t>
            </a:r>
          </a:p>
          <a:p>
            <a:pPr lvl="1"/>
            <a:r>
              <a:rPr lang="en-US" sz="2800" dirty="0">
                <a:latin typeface="Calibri" panose="020F0502020204030204" pitchFamily="34" charset="0"/>
                <a:cs typeface="Calibri" panose="020F0502020204030204" pitchFamily="34" charset="0"/>
              </a:rPr>
              <a:t>Paraprofessionals</a:t>
            </a:r>
          </a:p>
          <a:p>
            <a:pPr lvl="1"/>
            <a:r>
              <a:rPr lang="en-US" sz="2800" dirty="0">
                <a:latin typeface="Calibri" panose="020F0502020204030204" pitchFamily="34" charset="0"/>
                <a:cs typeface="Calibri" panose="020F0502020204030204" pitchFamily="34" charset="0"/>
              </a:rPr>
              <a:t>Other School Leaders</a:t>
            </a:r>
          </a:p>
        </p:txBody>
      </p:sp>
      <p:pic>
        <p:nvPicPr>
          <p:cNvPr id="6" name="Picture Placeholder 5">
            <a:extLs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47" b="447"/>
          <a:stretch>
            <a:fillRect/>
          </a:stretch>
        </p:blipFill>
        <p:spPr>
          <a:xfrm>
            <a:off x="642359" y="2230582"/>
            <a:ext cx="3395070" cy="3364698"/>
          </a:xfrm>
        </p:spPr>
      </p:pic>
      <p:sp>
        <p:nvSpPr>
          <p:cNvPr id="5" name="Footer Placeholder 2">
            <a:extLs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dirty="0"/>
              <a:t>Oregon Department of Education</a:t>
            </a:r>
          </a:p>
        </p:txBody>
      </p:sp>
      <p:sp>
        <p:nvSpPr>
          <p:cNvPr id="4" name="Slide Number Placeholder 3">
            <a:extLst>
              <a:ext uri="{FF2B5EF4-FFF2-40B4-BE49-F238E27FC236}">
                <a16:creationId xmlns:a16="http://schemas.microsoft.com/office/drawing/2014/main" id="{0F6014C0-82D0-E179-1642-6389FF788A68}"/>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3</a:t>
            </a:fld>
            <a:endParaRPr lang="en-US" dirty="0"/>
          </a:p>
        </p:txBody>
      </p:sp>
    </p:spTree>
    <p:extLst>
      <p:ext uri="{BB962C8B-B14F-4D97-AF65-F5344CB8AC3E}">
        <p14:creationId xmlns:p14="http://schemas.microsoft.com/office/powerpoint/2010/main" val="3908825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p:txBody>
          <a:bodyPr>
            <a:normAutofit/>
          </a:bodyPr>
          <a:lstStyle/>
          <a:p>
            <a:r>
              <a:rPr lang="en-US" altLang="en-US" dirty="0"/>
              <a:t>Supplement Not Supplant</a:t>
            </a:r>
          </a:p>
        </p:txBody>
      </p:sp>
      <p:sp>
        <p:nvSpPr>
          <p:cNvPr id="19460" name="Content Placeholder 4"/>
          <p:cNvSpPr>
            <a:spLocks noGrp="1"/>
          </p:cNvSpPr>
          <p:nvPr>
            <p:ph idx="1"/>
          </p:nvPr>
        </p:nvSpPr>
        <p:spPr>
          <a:xfrm>
            <a:off x="717176" y="1825624"/>
            <a:ext cx="10784542" cy="4478193"/>
          </a:xfrm>
        </p:spPr>
        <p:txBody>
          <a:bodyPr>
            <a:normAutofit/>
          </a:bodyPr>
          <a:lstStyle/>
          <a:p>
            <a:pPr marL="0" indent="0">
              <a:buNone/>
            </a:pPr>
            <a:r>
              <a:rPr lang="en-US" sz="2800" dirty="0">
                <a:latin typeface="Calibri" panose="020F0502020204030204" pitchFamily="34" charset="0"/>
                <a:cs typeface="Calibri" panose="020F0502020204030204" pitchFamily="34" charset="0"/>
              </a:rPr>
              <a:t>Federal funds cannot be used to supplant, or </a:t>
            </a:r>
            <a:r>
              <a:rPr lang="en-US" sz="2800" b="1" dirty="0">
                <a:latin typeface="Calibri" panose="020F0502020204030204" pitchFamily="34" charset="0"/>
                <a:cs typeface="Calibri" panose="020F0502020204030204" pitchFamily="34" charset="0"/>
              </a:rPr>
              <a:t>take the place of</a:t>
            </a:r>
            <a:r>
              <a:rPr lang="en-US" sz="2800" dirty="0">
                <a:latin typeface="Calibri" panose="020F0502020204030204" pitchFamily="34" charset="0"/>
                <a:cs typeface="Calibri" panose="020F0502020204030204" pitchFamily="34" charset="0"/>
              </a:rPr>
              <a:t>, state and local funds that would have been spent </a:t>
            </a:r>
            <a:r>
              <a:rPr lang="en-US" sz="2800" u="sng" dirty="0">
                <a:latin typeface="Calibri" panose="020F0502020204030204" pitchFamily="34" charset="0"/>
                <a:cs typeface="Calibri" panose="020F0502020204030204" pitchFamily="34" charset="0"/>
              </a:rPr>
              <a:t>if Title II-A funds were not available</a:t>
            </a:r>
            <a:endParaRPr lang="en-US" sz="2800" b="1" dirty="0">
              <a:latin typeface="Calibri" panose="020F0502020204030204" pitchFamily="34" charset="0"/>
              <a:cs typeface="Calibri" panose="020F0502020204030204" pitchFamily="34" charset="0"/>
            </a:endParaRPr>
          </a:p>
          <a:p>
            <a:pPr lvl="1"/>
            <a:r>
              <a:rPr lang="en-US" b="1" dirty="0">
                <a:latin typeface="Calibri" panose="020F0502020204030204" pitchFamily="34" charset="0"/>
                <a:cs typeface="Calibri" panose="020F0502020204030204" pitchFamily="34" charset="0"/>
              </a:rPr>
              <a:t>Test I:</a:t>
            </a:r>
            <a:r>
              <a:rPr lang="en-US" dirty="0">
                <a:latin typeface="Calibri" panose="020F0502020204030204" pitchFamily="34" charset="0"/>
                <a:cs typeface="Calibri" panose="020F0502020204030204" pitchFamily="34" charset="0"/>
              </a:rPr>
              <a:t> Are the services that the district wants to fund with ESEA funds required under state, local, or another federal law? </a:t>
            </a:r>
            <a:r>
              <a:rPr lang="en-US" b="1" dirty="0">
                <a:latin typeface="Calibri" panose="020F0502020204030204" pitchFamily="34" charset="0"/>
                <a:cs typeface="Calibri" panose="020F0502020204030204" pitchFamily="34" charset="0"/>
              </a:rPr>
              <a:t>If they are, there could be the presumption of supplanting. </a:t>
            </a:r>
          </a:p>
          <a:p>
            <a:pPr lvl="1"/>
            <a:endParaRPr lang="en-US" dirty="0">
              <a:latin typeface="Calibri" panose="020F0502020204030204" pitchFamily="34" charset="0"/>
              <a:cs typeface="Calibri" panose="020F0502020204030204" pitchFamily="34" charset="0"/>
            </a:endParaRPr>
          </a:p>
          <a:p>
            <a:pPr lvl="1"/>
            <a:r>
              <a:rPr lang="en-US" b="1" dirty="0">
                <a:latin typeface="Calibri" panose="020F0502020204030204" pitchFamily="34" charset="0"/>
                <a:cs typeface="Calibri" panose="020F0502020204030204" pitchFamily="34" charset="0"/>
              </a:rPr>
              <a:t>Test II:</a:t>
            </a:r>
            <a:r>
              <a:rPr lang="en-US" dirty="0">
                <a:latin typeface="Calibri" panose="020F0502020204030204" pitchFamily="34" charset="0"/>
                <a:cs typeface="Calibri" panose="020F0502020204030204" pitchFamily="34" charset="0"/>
              </a:rPr>
              <a:t> Were state or local funds used in the last year to pay for these services? </a:t>
            </a:r>
            <a:r>
              <a:rPr lang="en-US" b="1" dirty="0">
                <a:latin typeface="Calibri" panose="020F0502020204030204" pitchFamily="34" charset="0"/>
                <a:cs typeface="Calibri" panose="020F0502020204030204" pitchFamily="34" charset="0"/>
              </a:rPr>
              <a:t>If they were, there could be a presumption of supplanting.</a:t>
            </a:r>
          </a:p>
          <a:p>
            <a:pPr lvl="1"/>
            <a:endParaRPr lang="en-US" sz="1000" b="1" dirty="0">
              <a:latin typeface="Calibri" panose="020F0502020204030204" pitchFamily="34" charset="0"/>
              <a:cs typeface="Calibri" panose="020F0502020204030204" pitchFamily="34" charset="0"/>
            </a:endParaRPr>
          </a:p>
          <a:p>
            <a:pPr marL="0" indent="0" algn="ctr">
              <a:buNone/>
              <a:defRPr/>
            </a:pPr>
            <a:r>
              <a:rPr lang="en-US" sz="2800" i="1" dirty="0">
                <a:hlinkClick r:id="rId3"/>
              </a:rPr>
              <a:t>ESSA Quick Reference Brief: Supplement Not Supplant </a:t>
            </a:r>
            <a:endParaRPr lang="en-US" sz="2800" i="1" dirty="0"/>
          </a:p>
        </p:txBody>
      </p:sp>
      <p:sp>
        <p:nvSpPr>
          <p:cNvPr id="4" name="Footer Placeholder 2">
            <a:extLs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dirty="0"/>
              <a:t>Oregon Department of Education</a:t>
            </a:r>
          </a:p>
        </p:txBody>
      </p:sp>
      <p:sp>
        <p:nvSpPr>
          <p:cNvPr id="2" name="Slide Number Placeholder 3">
            <a:extLst>
              <a:ext uri="{FF2B5EF4-FFF2-40B4-BE49-F238E27FC236}">
                <a16:creationId xmlns:a16="http://schemas.microsoft.com/office/drawing/2014/main" id="{A1EF6113-9826-DDD6-05C6-3EB83675946E}"/>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4</a:t>
            </a:fld>
            <a:endParaRPr lang="en-US" dirty="0"/>
          </a:p>
        </p:txBody>
      </p:sp>
    </p:spTree>
    <p:extLst>
      <p:ext uri="{BB962C8B-B14F-4D97-AF65-F5344CB8AC3E}">
        <p14:creationId xmlns:p14="http://schemas.microsoft.com/office/powerpoint/2010/main" val="2618274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2019-20 timeline"/>
          <p:cNvSpPr>
            <a:spLocks noGrp="1"/>
          </p:cNvSpPr>
          <p:nvPr>
            <p:ph type="title"/>
          </p:nvPr>
        </p:nvSpPr>
        <p:spPr>
          <a:xfrm>
            <a:off x="443800" y="1945537"/>
            <a:ext cx="2056899" cy="1809614"/>
          </a:xfrm>
        </p:spPr>
        <p:txBody>
          <a:bodyPr>
            <a:noAutofit/>
          </a:bodyPr>
          <a:lstStyle/>
          <a:p>
            <a:r>
              <a:rPr lang="en-US" sz="3200" dirty="0"/>
              <a:t>2024-25 FEDERAL FUNDS TIMELINE</a:t>
            </a:r>
          </a:p>
        </p:txBody>
      </p:sp>
      <p:sp>
        <p:nvSpPr>
          <p:cNvPr id="24" name="Initial grant period"/>
          <p:cNvSpPr/>
          <p:nvPr/>
        </p:nvSpPr>
        <p:spPr>
          <a:xfrm>
            <a:off x="371643" y="5481695"/>
            <a:ext cx="2498215" cy="461665"/>
          </a:xfrm>
          <a:prstGeom prst="rect">
            <a:avLst/>
          </a:prstGeom>
        </p:spPr>
        <p:txBody>
          <a:bodyPr wrap="square">
            <a:spAutoFit/>
          </a:bodyPr>
          <a:lstStyle/>
          <a:p>
            <a:pPr>
              <a:defRPr/>
            </a:pPr>
            <a:r>
              <a:rPr lang="en-US" sz="1200" b="1" dirty="0">
                <a:solidFill>
                  <a:srgbClr val="0070C0"/>
                </a:solidFill>
                <a:latin typeface="Segoe UI"/>
              </a:rPr>
              <a:t>*INITIAL GRANT PERIOD: 7/1/24 – 9/30/25 (15 MONTHS</a:t>
            </a:r>
            <a:r>
              <a:rPr lang="en-US" sz="1200" dirty="0">
                <a:solidFill>
                  <a:srgbClr val="0070C0"/>
                </a:solidFill>
                <a:latin typeface="Segoe UI"/>
              </a:rPr>
              <a:t>)</a:t>
            </a:r>
            <a:endParaRPr lang="en-US" sz="1200" dirty="0">
              <a:solidFill>
                <a:srgbClr val="0C6D82"/>
              </a:solidFill>
              <a:latin typeface="Segoe UI"/>
            </a:endParaRPr>
          </a:p>
        </p:txBody>
      </p:sp>
      <p:sp>
        <p:nvSpPr>
          <p:cNvPr id="2" name="July 2019"/>
          <p:cNvSpPr>
            <a:spLocks noGrp="1"/>
          </p:cNvSpPr>
          <p:nvPr>
            <p:ph type="body" sz="quarter" idx="15"/>
          </p:nvPr>
        </p:nvSpPr>
        <p:spPr>
          <a:xfrm>
            <a:off x="3796287" y="967697"/>
            <a:ext cx="786543" cy="834861"/>
          </a:xfrm>
        </p:spPr>
        <p:txBody>
          <a:bodyPr>
            <a:noAutofit/>
          </a:bodyPr>
          <a:lstStyle/>
          <a:p>
            <a:r>
              <a:rPr lang="en-US" sz="1800" dirty="0"/>
              <a:t>JULY</a:t>
            </a:r>
          </a:p>
          <a:p>
            <a:r>
              <a:rPr lang="en-US" sz="1800" dirty="0"/>
              <a:t>2024</a:t>
            </a:r>
          </a:p>
        </p:txBody>
      </p:sp>
      <p:sp>
        <p:nvSpPr>
          <p:cNvPr id="22" name="Beginning of grant period">
            <a:extLst>
              <a:ext uri="{FF2B5EF4-FFF2-40B4-BE49-F238E27FC236}">
                <a16:creationId xmlns:a16="http://schemas.microsoft.com/office/drawing/2014/main" id="{2B193253-F94A-4164-AE5D-6B3931AE17CC}"/>
              </a:ext>
            </a:extLst>
          </p:cNvPr>
          <p:cNvSpPr>
            <a:spLocks noGrp="1"/>
          </p:cNvSpPr>
          <p:nvPr>
            <p:ph type="body" sz="quarter" idx="36"/>
          </p:nvPr>
        </p:nvSpPr>
        <p:spPr>
          <a:xfrm>
            <a:off x="3497084" y="2003349"/>
            <a:ext cx="1399985" cy="405757"/>
          </a:xfrm>
        </p:spPr>
        <p:txBody>
          <a:bodyPr>
            <a:normAutofit/>
          </a:bodyPr>
          <a:lstStyle/>
          <a:p>
            <a:r>
              <a:rPr lang="en-US" sz="1050" dirty="0"/>
              <a:t>BEGINNING OF 2024-25 GRANT PERIOD</a:t>
            </a:r>
          </a:p>
        </p:txBody>
      </p:sp>
      <p:sp>
        <p:nvSpPr>
          <p:cNvPr id="10" name="Aug 2019">
            <a:extLst>
              <a:ext uri="{FF2B5EF4-FFF2-40B4-BE49-F238E27FC236}">
                <a16:creationId xmlns:a16="http://schemas.microsoft.com/office/drawing/2014/main" id="{B71962F0-0A0F-4FC2-9E69-6265A830C45E}"/>
              </a:ext>
            </a:extLst>
          </p:cNvPr>
          <p:cNvSpPr>
            <a:spLocks noGrp="1"/>
          </p:cNvSpPr>
          <p:nvPr>
            <p:ph type="body" sz="quarter" idx="18"/>
          </p:nvPr>
        </p:nvSpPr>
        <p:spPr>
          <a:xfrm>
            <a:off x="5715000" y="967914"/>
            <a:ext cx="783000" cy="783000"/>
          </a:xfrm>
        </p:spPr>
        <p:txBody>
          <a:bodyPr>
            <a:normAutofit/>
          </a:bodyPr>
          <a:lstStyle/>
          <a:p>
            <a:r>
              <a:rPr lang="en-US" sz="1800" dirty="0"/>
              <a:t>AUG 2024</a:t>
            </a:r>
            <a:endParaRPr lang="en-US" dirty="0"/>
          </a:p>
        </p:txBody>
      </p:sp>
      <p:sp>
        <p:nvSpPr>
          <p:cNvPr id="27" name="BN open">
            <a:extLst>
              <a:ext uri="{FF2B5EF4-FFF2-40B4-BE49-F238E27FC236}">
                <a16:creationId xmlns:a16="http://schemas.microsoft.com/office/drawing/2014/main" id="{84F2613F-DCC0-4A1F-9B48-C279DDE0C201}"/>
              </a:ext>
            </a:extLst>
          </p:cNvPr>
          <p:cNvSpPr>
            <a:spLocks noGrp="1"/>
          </p:cNvSpPr>
          <p:nvPr>
            <p:ph type="body" sz="quarter" idx="38"/>
          </p:nvPr>
        </p:nvSpPr>
        <p:spPr>
          <a:xfrm>
            <a:off x="5257800" y="1961398"/>
            <a:ext cx="1743080" cy="348934"/>
          </a:xfrm>
        </p:spPr>
        <p:txBody>
          <a:bodyPr>
            <a:noAutofit/>
          </a:bodyPr>
          <a:lstStyle/>
          <a:p>
            <a:pPr>
              <a:lnSpc>
                <a:spcPct val="100000"/>
              </a:lnSpc>
              <a:spcBef>
                <a:spcPts val="0"/>
              </a:spcBef>
            </a:pPr>
            <a:r>
              <a:rPr lang="en-US" sz="1050" dirty="0"/>
              <a:t>2024-25 BUDGET NARRATIVE APPLICATION OPENS</a:t>
            </a:r>
          </a:p>
        </p:txBody>
      </p:sp>
      <p:sp>
        <p:nvSpPr>
          <p:cNvPr id="13" name="Dec 2019">
            <a:extLst>
              <a:ext uri="{FF2B5EF4-FFF2-40B4-BE49-F238E27FC236}">
                <a16:creationId xmlns:a16="http://schemas.microsoft.com/office/drawing/2014/main" id="{04306A44-50E7-4C10-ABF1-71CE55A094F5}"/>
              </a:ext>
            </a:extLst>
          </p:cNvPr>
          <p:cNvSpPr>
            <a:spLocks noGrp="1"/>
          </p:cNvSpPr>
          <p:nvPr>
            <p:ph type="body" sz="quarter" idx="20"/>
          </p:nvPr>
        </p:nvSpPr>
        <p:spPr>
          <a:xfrm>
            <a:off x="8249069" y="967914"/>
            <a:ext cx="783000" cy="783000"/>
          </a:xfrm>
        </p:spPr>
        <p:txBody>
          <a:bodyPr>
            <a:normAutofit/>
          </a:bodyPr>
          <a:lstStyle/>
          <a:p>
            <a:r>
              <a:rPr lang="en-US" sz="1800" dirty="0"/>
              <a:t>NOV 2024</a:t>
            </a:r>
          </a:p>
        </p:txBody>
      </p:sp>
      <p:sp>
        <p:nvSpPr>
          <p:cNvPr id="37" name="BN due">
            <a:extLst>
              <a:ext uri="{FF2B5EF4-FFF2-40B4-BE49-F238E27FC236}">
                <a16:creationId xmlns:a16="http://schemas.microsoft.com/office/drawing/2014/main" id="{DF4A9D67-1B01-4CF8-AC0D-C7E518691F63}"/>
              </a:ext>
            </a:extLst>
          </p:cNvPr>
          <p:cNvSpPr>
            <a:spLocks noGrp="1"/>
          </p:cNvSpPr>
          <p:nvPr>
            <p:ph type="body" sz="quarter" idx="48"/>
          </p:nvPr>
        </p:nvSpPr>
        <p:spPr>
          <a:xfrm>
            <a:off x="7828730" y="1945537"/>
            <a:ext cx="1623678" cy="336837"/>
          </a:xfrm>
        </p:spPr>
        <p:txBody>
          <a:bodyPr>
            <a:noAutofit/>
          </a:bodyPr>
          <a:lstStyle/>
          <a:p>
            <a:pPr>
              <a:lnSpc>
                <a:spcPct val="100000"/>
              </a:lnSpc>
              <a:spcBef>
                <a:spcPts val="0"/>
              </a:spcBef>
            </a:pPr>
            <a:r>
              <a:rPr lang="en-US" sz="1050" dirty="0">
                <a:solidFill>
                  <a:schemeClr val="bg2"/>
                </a:solidFill>
              </a:rPr>
              <a:t>2024-25 BUDGET NARRATIVES DUE</a:t>
            </a:r>
          </a:p>
        </p:txBody>
      </p:sp>
      <p:sp>
        <p:nvSpPr>
          <p:cNvPr id="14" name="Sept 2020">
            <a:extLst>
              <a:ext uri="{FF2B5EF4-FFF2-40B4-BE49-F238E27FC236}">
                <a16:creationId xmlns:a16="http://schemas.microsoft.com/office/drawing/2014/main" id="{18BD9AA2-DFE1-412D-BB95-7989BA1E6039}"/>
              </a:ext>
            </a:extLst>
          </p:cNvPr>
          <p:cNvSpPr>
            <a:spLocks noGrp="1"/>
          </p:cNvSpPr>
          <p:nvPr>
            <p:ph type="body" sz="quarter" idx="21"/>
          </p:nvPr>
        </p:nvSpPr>
        <p:spPr>
          <a:xfrm>
            <a:off x="8255667" y="3030893"/>
            <a:ext cx="783000" cy="783000"/>
          </a:xfrm>
        </p:spPr>
        <p:txBody>
          <a:bodyPr>
            <a:normAutofit/>
          </a:bodyPr>
          <a:lstStyle/>
          <a:p>
            <a:r>
              <a:rPr lang="en-US" sz="1800" dirty="0"/>
              <a:t>SEPT 2025 </a:t>
            </a:r>
            <a:endParaRPr lang="en-US" dirty="0"/>
          </a:p>
        </p:txBody>
      </p:sp>
      <p:sp>
        <p:nvSpPr>
          <p:cNvPr id="35" name="final obligation-igp">
            <a:extLst>
              <a:ext uri="{FF2B5EF4-FFF2-40B4-BE49-F238E27FC236}">
                <a16:creationId xmlns:a16="http://schemas.microsoft.com/office/drawing/2014/main" id="{25D376EC-609C-46F1-A4A6-22B3BCBA9777}"/>
              </a:ext>
            </a:extLst>
          </p:cNvPr>
          <p:cNvSpPr>
            <a:spLocks noGrp="1"/>
          </p:cNvSpPr>
          <p:nvPr>
            <p:ph type="body" sz="quarter" idx="46"/>
          </p:nvPr>
        </p:nvSpPr>
        <p:spPr>
          <a:xfrm>
            <a:off x="7633808" y="3908541"/>
            <a:ext cx="2063994" cy="486493"/>
          </a:xfrm>
        </p:spPr>
        <p:txBody>
          <a:bodyPr>
            <a:normAutofit/>
          </a:bodyPr>
          <a:lstStyle/>
          <a:p>
            <a:pPr>
              <a:lnSpc>
                <a:spcPct val="100000"/>
              </a:lnSpc>
              <a:spcBef>
                <a:spcPts val="0"/>
              </a:spcBef>
            </a:pPr>
            <a:r>
              <a:rPr lang="en-US" sz="1050" dirty="0"/>
              <a:t>FINAL DATE FOR OBLIGATION OF 2024-25 FUNDS FOR *INTIAL GRANT PERIOD</a:t>
            </a:r>
          </a:p>
        </p:txBody>
      </p:sp>
      <p:sp>
        <p:nvSpPr>
          <p:cNvPr id="15" name="Nov 2020">
            <a:extLst>
              <a:ext uri="{FF2B5EF4-FFF2-40B4-BE49-F238E27FC236}">
                <a16:creationId xmlns:a16="http://schemas.microsoft.com/office/drawing/2014/main" id="{CDDFF132-912B-4B2B-B3E5-D1AB199B58C1}"/>
              </a:ext>
            </a:extLst>
          </p:cNvPr>
          <p:cNvSpPr>
            <a:spLocks noGrp="1"/>
          </p:cNvSpPr>
          <p:nvPr>
            <p:ph type="body" sz="quarter" idx="22"/>
          </p:nvPr>
        </p:nvSpPr>
        <p:spPr>
          <a:xfrm>
            <a:off x="5280146" y="3029417"/>
            <a:ext cx="783000" cy="784477"/>
          </a:xfrm>
        </p:spPr>
        <p:txBody>
          <a:bodyPr>
            <a:normAutofit/>
          </a:bodyPr>
          <a:lstStyle/>
          <a:p>
            <a:r>
              <a:rPr lang="en-US" sz="1800" dirty="0"/>
              <a:t>NOV 2025 </a:t>
            </a:r>
            <a:endParaRPr lang="en-US" sz="2100" dirty="0"/>
          </a:p>
        </p:txBody>
      </p:sp>
      <p:sp>
        <p:nvSpPr>
          <p:cNvPr id="33" name="final claim-igp">
            <a:extLst>
              <a:ext uri="{FF2B5EF4-FFF2-40B4-BE49-F238E27FC236}">
                <a16:creationId xmlns:a16="http://schemas.microsoft.com/office/drawing/2014/main" id="{97AEBAB8-BDEB-4E4A-B443-829D3C340CA6}"/>
              </a:ext>
            </a:extLst>
          </p:cNvPr>
          <p:cNvSpPr>
            <a:spLocks noGrp="1"/>
          </p:cNvSpPr>
          <p:nvPr>
            <p:ph type="body" sz="quarter" idx="44"/>
          </p:nvPr>
        </p:nvSpPr>
        <p:spPr>
          <a:xfrm>
            <a:off x="4561602" y="3908541"/>
            <a:ext cx="2192500" cy="363501"/>
          </a:xfrm>
        </p:spPr>
        <p:txBody>
          <a:bodyPr>
            <a:normAutofit/>
          </a:bodyPr>
          <a:lstStyle/>
          <a:p>
            <a:pPr>
              <a:lnSpc>
                <a:spcPct val="100000"/>
              </a:lnSpc>
              <a:spcBef>
                <a:spcPts val="0"/>
              </a:spcBef>
            </a:pPr>
            <a:r>
              <a:rPr lang="en-US" sz="1050" dirty="0"/>
              <a:t>FINAL DATE FOR ALL 2024-25 CLAIMS FOR *INITIAL GRANT PERIOD</a:t>
            </a:r>
          </a:p>
        </p:txBody>
      </p:sp>
      <p:sp>
        <p:nvSpPr>
          <p:cNvPr id="23" name="Nov 2020">
            <a:extLst>
              <a:ext uri="{FF2B5EF4-FFF2-40B4-BE49-F238E27FC236}">
                <a16:creationId xmlns:a16="http://schemas.microsoft.com/office/drawing/2014/main" id="{CDDFF132-912B-4B2B-B3E5-D1AB199B58C1}"/>
              </a:ext>
            </a:extLst>
          </p:cNvPr>
          <p:cNvSpPr>
            <a:spLocks noGrp="1"/>
          </p:cNvSpPr>
          <p:nvPr>
            <p:ph type="body" sz="quarter" idx="22"/>
          </p:nvPr>
        </p:nvSpPr>
        <p:spPr>
          <a:xfrm>
            <a:off x="3047464" y="4071790"/>
            <a:ext cx="783000" cy="784477"/>
          </a:xfrm>
        </p:spPr>
        <p:txBody>
          <a:bodyPr>
            <a:normAutofit/>
          </a:bodyPr>
          <a:lstStyle/>
          <a:p>
            <a:r>
              <a:rPr lang="en-US" sz="1800" dirty="0"/>
              <a:t>NOV 2025 </a:t>
            </a:r>
            <a:endParaRPr lang="en-US" sz="2100" dirty="0"/>
          </a:p>
        </p:txBody>
      </p:sp>
      <p:sp>
        <p:nvSpPr>
          <p:cNvPr id="21" name="carryover">
            <a:extLst>
              <a:ext uri="{FF2B5EF4-FFF2-40B4-BE49-F238E27FC236}">
                <a16:creationId xmlns:a16="http://schemas.microsoft.com/office/drawing/2014/main" id="{97AEBAB8-BDEB-4E4A-B443-829D3C340CA6}"/>
              </a:ext>
            </a:extLst>
          </p:cNvPr>
          <p:cNvSpPr>
            <a:spLocks noGrp="1"/>
          </p:cNvSpPr>
          <p:nvPr>
            <p:ph type="body" sz="quarter" idx="44"/>
          </p:nvPr>
        </p:nvSpPr>
        <p:spPr>
          <a:xfrm>
            <a:off x="3848830" y="4464031"/>
            <a:ext cx="2192500" cy="345575"/>
          </a:xfrm>
        </p:spPr>
        <p:txBody>
          <a:bodyPr>
            <a:normAutofit/>
          </a:bodyPr>
          <a:lstStyle/>
          <a:p>
            <a:pPr>
              <a:lnSpc>
                <a:spcPct val="100000"/>
              </a:lnSpc>
              <a:spcBef>
                <a:spcPts val="0"/>
              </a:spcBef>
            </a:pPr>
            <a:r>
              <a:rPr lang="en-US" sz="1050" dirty="0"/>
              <a:t>UNCLAIMED FUNDS BECOME “CARRYOVER”</a:t>
            </a:r>
          </a:p>
        </p:txBody>
      </p:sp>
      <p:sp>
        <p:nvSpPr>
          <p:cNvPr id="12" name="Nov 2020">
            <a:extLst>
              <a:ext uri="{FF2B5EF4-FFF2-40B4-BE49-F238E27FC236}">
                <a16:creationId xmlns:a16="http://schemas.microsoft.com/office/drawing/2014/main" id="{0950DBC3-6438-47ED-BA7E-BBD7E08290D1}"/>
              </a:ext>
            </a:extLst>
          </p:cNvPr>
          <p:cNvSpPr>
            <a:spLocks noGrp="1"/>
          </p:cNvSpPr>
          <p:nvPr>
            <p:ph type="body" sz="quarter" idx="19"/>
          </p:nvPr>
        </p:nvSpPr>
        <p:spPr>
          <a:xfrm>
            <a:off x="4303983" y="4997626"/>
            <a:ext cx="783000" cy="783000"/>
          </a:xfrm>
        </p:spPr>
        <p:txBody>
          <a:bodyPr/>
          <a:lstStyle/>
          <a:p>
            <a:r>
              <a:rPr lang="en-US" sz="1800" dirty="0"/>
              <a:t>NOV 2025</a:t>
            </a:r>
            <a:endParaRPr lang="en-US" dirty="0"/>
          </a:p>
        </p:txBody>
      </p:sp>
      <p:sp>
        <p:nvSpPr>
          <p:cNvPr id="65" name="carryover app open">
            <a:extLst>
              <a:ext uri="{FF2B5EF4-FFF2-40B4-BE49-F238E27FC236}">
                <a16:creationId xmlns:a16="http://schemas.microsoft.com/office/drawing/2014/main" id="{71435C51-CB8E-41E5-8C00-34ADCC273A32}"/>
              </a:ext>
            </a:extLst>
          </p:cNvPr>
          <p:cNvSpPr>
            <a:spLocks noGrp="1"/>
          </p:cNvSpPr>
          <p:nvPr>
            <p:ph type="body" sz="quarter" idx="40"/>
          </p:nvPr>
        </p:nvSpPr>
        <p:spPr>
          <a:xfrm>
            <a:off x="3789253" y="5941792"/>
            <a:ext cx="1840170" cy="307027"/>
          </a:xfrm>
        </p:spPr>
        <p:txBody>
          <a:bodyPr>
            <a:normAutofit/>
          </a:bodyPr>
          <a:lstStyle/>
          <a:p>
            <a:r>
              <a:rPr lang="en-US" sz="1050" dirty="0"/>
              <a:t>CARRYOVER APPLICATIONS FOR 2024-25 FUNDS OPEN</a:t>
            </a:r>
          </a:p>
        </p:txBody>
      </p:sp>
      <p:sp>
        <p:nvSpPr>
          <p:cNvPr id="18" name="Sept 2021">
            <a:extLst>
              <a:ext uri="{FF2B5EF4-FFF2-40B4-BE49-F238E27FC236}">
                <a16:creationId xmlns:a16="http://schemas.microsoft.com/office/drawing/2014/main" id="{7073D15E-3E59-4781-BA50-8D741A373A3B}"/>
              </a:ext>
            </a:extLst>
          </p:cNvPr>
          <p:cNvSpPr>
            <a:spLocks noGrp="1"/>
          </p:cNvSpPr>
          <p:nvPr>
            <p:ph type="body" sz="quarter" idx="26"/>
          </p:nvPr>
        </p:nvSpPr>
        <p:spPr>
          <a:xfrm>
            <a:off x="6362602" y="5058550"/>
            <a:ext cx="783000" cy="783000"/>
          </a:xfrm>
        </p:spPr>
        <p:txBody>
          <a:bodyPr>
            <a:normAutofit/>
          </a:bodyPr>
          <a:lstStyle/>
          <a:p>
            <a:r>
              <a:rPr lang="en-US" sz="1800" dirty="0"/>
              <a:t>SEPT 2026</a:t>
            </a:r>
            <a:endParaRPr lang="en-US" dirty="0"/>
          </a:p>
        </p:txBody>
      </p:sp>
      <p:sp>
        <p:nvSpPr>
          <p:cNvPr id="41" name="final obligation 19-20">
            <a:extLst>
              <a:ext uri="{FF2B5EF4-FFF2-40B4-BE49-F238E27FC236}">
                <a16:creationId xmlns:a16="http://schemas.microsoft.com/office/drawing/2014/main" id="{D183E534-6B6A-4814-BF59-57A6E38C5B02}"/>
              </a:ext>
            </a:extLst>
          </p:cNvPr>
          <p:cNvSpPr>
            <a:spLocks noGrp="1"/>
          </p:cNvSpPr>
          <p:nvPr>
            <p:ph type="body" sz="quarter" idx="52"/>
          </p:nvPr>
        </p:nvSpPr>
        <p:spPr>
          <a:xfrm>
            <a:off x="6041331" y="5941792"/>
            <a:ext cx="1400669" cy="454625"/>
          </a:xfrm>
        </p:spPr>
        <p:txBody>
          <a:bodyPr>
            <a:normAutofit/>
          </a:bodyPr>
          <a:lstStyle/>
          <a:p>
            <a:r>
              <a:rPr lang="en-US" sz="1050" dirty="0"/>
              <a:t>FINAL DATE FOR OBLIGATION OF 2024-25 FUNDS</a:t>
            </a:r>
          </a:p>
        </p:txBody>
      </p:sp>
      <p:sp>
        <p:nvSpPr>
          <p:cNvPr id="17" name="Nov 2021">
            <a:extLst>
              <a:ext uri="{FF2B5EF4-FFF2-40B4-BE49-F238E27FC236}">
                <a16:creationId xmlns:a16="http://schemas.microsoft.com/office/drawing/2014/main" id="{FACEF7EF-E8CB-4008-A749-3586789460E1}"/>
              </a:ext>
            </a:extLst>
          </p:cNvPr>
          <p:cNvSpPr>
            <a:spLocks noGrp="1"/>
          </p:cNvSpPr>
          <p:nvPr>
            <p:ph type="body" sz="quarter" idx="25"/>
          </p:nvPr>
        </p:nvSpPr>
        <p:spPr>
          <a:xfrm>
            <a:off x="8453803" y="5048560"/>
            <a:ext cx="783000" cy="783000"/>
          </a:xfrm>
        </p:spPr>
        <p:txBody>
          <a:bodyPr>
            <a:normAutofit/>
          </a:bodyPr>
          <a:lstStyle/>
          <a:p>
            <a:r>
              <a:rPr lang="en-US" sz="1800" dirty="0"/>
              <a:t>NOV 2026</a:t>
            </a:r>
          </a:p>
        </p:txBody>
      </p:sp>
      <p:sp>
        <p:nvSpPr>
          <p:cNvPr id="70" name="final claim 19-20"/>
          <p:cNvSpPr>
            <a:spLocks noGrp="1"/>
          </p:cNvSpPr>
          <p:nvPr>
            <p:ph type="body" sz="quarter" idx="50"/>
          </p:nvPr>
        </p:nvSpPr>
        <p:spPr>
          <a:xfrm>
            <a:off x="8212281" y="5956156"/>
            <a:ext cx="1266047" cy="289050"/>
          </a:xfrm>
        </p:spPr>
        <p:txBody>
          <a:bodyPr>
            <a:noAutofit/>
          </a:bodyPr>
          <a:lstStyle/>
          <a:p>
            <a:r>
              <a:rPr lang="en-US" sz="1050" dirty="0"/>
              <a:t>FINAL DATE FOR ALL 2024-25 GRANT CLAIMS</a:t>
            </a:r>
          </a:p>
        </p:txBody>
      </p:sp>
      <p:sp>
        <p:nvSpPr>
          <p:cNvPr id="4" name="Footer Placeholder 2">
            <a:extLst>
              <a:ext uri="{FF2B5EF4-FFF2-40B4-BE49-F238E27FC236}">
                <a16:creationId xmlns:a16="http://schemas.microsoft.com/office/drawing/2014/main" id="{3E4E15D0-F164-4232-DCDF-7EF33DA437C4}"/>
              </a:ext>
              <a:ext uri="{C183D7F6-B498-43B3-948B-1728B52AA6E4}">
                <adec:decorative xmlns:adec="http://schemas.microsoft.com/office/drawing/2017/decorative" val="1"/>
              </a:ext>
            </a:extLst>
          </p:cNvPr>
          <p:cNvSpPr txBox="1">
            <a:spLocks/>
          </p:cNvSpPr>
          <p:nvPr/>
        </p:nvSpPr>
        <p:spPr>
          <a:xfrm>
            <a:off x="717176" y="6139793"/>
            <a:ext cx="286422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prstClr val="black">
                    <a:lumMod val="65000"/>
                    <a:lumOff val="35000"/>
                  </a:prstClr>
                </a:solidFill>
                <a:latin typeface="Calibri" panose="020F0502020204030204"/>
              </a:rPr>
              <a:t>Oregon Department of Education</a:t>
            </a:r>
            <a:endParaRPr lang="en-US" dirty="0">
              <a:solidFill>
                <a:prstClr val="black">
                  <a:lumMod val="65000"/>
                  <a:lumOff val="35000"/>
                </a:prstClr>
              </a:solidFill>
              <a:latin typeface="Calibri" panose="020F0502020204030204"/>
            </a:endParaRPr>
          </a:p>
        </p:txBody>
      </p:sp>
      <p:sp>
        <p:nvSpPr>
          <p:cNvPr id="5" name="Slide Number Placeholder 3">
            <a:extLst>
              <a:ext uri="{FF2B5EF4-FFF2-40B4-BE49-F238E27FC236}">
                <a16:creationId xmlns:a16="http://schemas.microsoft.com/office/drawing/2014/main" id="{00AB66AC-0985-8A1A-1275-BCE22C55C451}"/>
              </a:ext>
            </a:extLst>
          </p:cNvPr>
          <p:cNvSpPr txBox="1">
            <a:spLocks/>
          </p:cNvSpPr>
          <p:nvPr/>
        </p:nvSpPr>
        <p:spPr>
          <a:xfrm>
            <a:off x="8610600" y="6139793"/>
            <a:ext cx="289111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7F5B69-6281-4C1F-8C38-6DA0F56DA430}" type="slidenum">
              <a:rPr lang="en-US" smtClean="0">
                <a:solidFill>
                  <a:prstClr val="black">
                    <a:lumMod val="65000"/>
                    <a:lumOff val="35000"/>
                  </a:prstClr>
                </a:solidFill>
                <a:latin typeface="Calibri" panose="020F0502020204030204"/>
              </a:rPr>
              <a:pPr/>
              <a:t>5</a:t>
            </a:fld>
            <a:endParaRPr lang="en-US" dirty="0">
              <a:solidFill>
                <a:prstClr val="black">
                  <a:lumMod val="65000"/>
                  <a:lumOff val="35000"/>
                </a:prstClr>
              </a:solidFill>
              <a:latin typeface="Calibri" panose="020F0502020204030204"/>
            </a:endParaRPr>
          </a:p>
        </p:txBody>
      </p:sp>
    </p:spTree>
    <p:extLst>
      <p:ext uri="{BB962C8B-B14F-4D97-AF65-F5344CB8AC3E}">
        <p14:creationId xmlns:p14="http://schemas.microsoft.com/office/powerpoint/2010/main" val="814839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Application Requirements</a:t>
            </a:r>
            <a:br>
              <a:rPr lang="en-US" dirty="0"/>
            </a:br>
            <a:r>
              <a:rPr lang="en-US" sz="4400" dirty="0"/>
              <a:t>Title II-A CIP Budget Narrative</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6</a:t>
            </a:fld>
            <a:endParaRPr lang="en-US" dirty="0"/>
          </a:p>
        </p:txBody>
      </p:sp>
    </p:spTree>
    <p:extLst>
      <p:ext uri="{BB962C8B-B14F-4D97-AF65-F5344CB8AC3E}">
        <p14:creationId xmlns:p14="http://schemas.microsoft.com/office/powerpoint/2010/main" val="1355392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EAC9CF-6C30-EFB6-A352-3CCE30CA6BAA}"/>
              </a:ext>
            </a:extLst>
          </p:cNvPr>
          <p:cNvSpPr>
            <a:spLocks noGrp="1"/>
          </p:cNvSpPr>
          <p:nvPr>
            <p:ph type="title"/>
          </p:nvPr>
        </p:nvSpPr>
        <p:spPr/>
        <p:txBody>
          <a:bodyPr/>
          <a:lstStyle/>
          <a:p>
            <a:r>
              <a:rPr lang="en-US" dirty="0"/>
              <a:t>Accessing the CIP Budget Narrative</a:t>
            </a:r>
          </a:p>
        </p:txBody>
      </p:sp>
      <p:sp>
        <p:nvSpPr>
          <p:cNvPr id="6" name="Content Placeholder 5">
            <a:extLst>
              <a:ext uri="{FF2B5EF4-FFF2-40B4-BE49-F238E27FC236}">
                <a16:creationId xmlns:a16="http://schemas.microsoft.com/office/drawing/2014/main" id="{BF68419D-8210-1839-4F26-4CF32EFAB4F3}"/>
              </a:ext>
            </a:extLst>
          </p:cNvPr>
          <p:cNvSpPr>
            <a:spLocks noGrp="1"/>
          </p:cNvSpPr>
          <p:nvPr>
            <p:ph idx="1"/>
          </p:nvPr>
        </p:nvSpPr>
        <p:spPr>
          <a:xfrm>
            <a:off x="717176" y="1825625"/>
            <a:ext cx="10556070" cy="4109010"/>
          </a:xfrm>
        </p:spPr>
        <p:txBody>
          <a:bodyPr>
            <a:normAutofit/>
          </a:bodyPr>
          <a:lstStyle/>
          <a:p>
            <a:r>
              <a:rPr lang="en-US" sz="3200" dirty="0"/>
              <a:t>Login to the </a:t>
            </a:r>
            <a:r>
              <a:rPr lang="en-US" sz="3200" dirty="0">
                <a:hlinkClick r:id="rId3"/>
              </a:rPr>
              <a:t>District Secure website</a:t>
            </a:r>
            <a:endParaRPr lang="en-US" sz="3200" dirty="0"/>
          </a:p>
          <a:p>
            <a:pPr marL="0" indent="0">
              <a:buNone/>
            </a:pPr>
            <a:endParaRPr lang="en-US" sz="3200" dirty="0"/>
          </a:p>
          <a:p>
            <a:r>
              <a:rPr lang="en-US" sz="3200" dirty="0"/>
              <a:t>Choose CIP Budget Narrative from the “Applications” list</a:t>
            </a:r>
          </a:p>
          <a:p>
            <a:endParaRPr lang="en-US" sz="3200" dirty="0"/>
          </a:p>
          <a:p>
            <a:r>
              <a:rPr lang="en-US" sz="3200" dirty="0"/>
              <a:t>If you do not have access to the CIP Budget Narratives, reach out to your district </a:t>
            </a:r>
            <a:r>
              <a:rPr lang="en-US" sz="3200" dirty="0">
                <a:hlinkClick r:id="rId4"/>
              </a:rPr>
              <a:t>Security Administrator</a:t>
            </a:r>
            <a:endParaRPr lang="en-US" sz="3200" dirty="0"/>
          </a:p>
        </p:txBody>
      </p:sp>
      <p:sp>
        <p:nvSpPr>
          <p:cNvPr id="3" name="Footer Placeholder 2">
            <a:extLst>
              <a:ext uri="{FF2B5EF4-FFF2-40B4-BE49-F238E27FC236}">
                <a16:creationId xmlns:a16="http://schemas.microsoft.com/office/drawing/2014/main" id="{A49F39B4-3466-6520-EEEC-6D8471E6916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E1884779-5E0C-70AF-253A-665196E36D51}"/>
              </a:ext>
            </a:extLst>
          </p:cNvPr>
          <p:cNvSpPr>
            <a:spLocks noGrp="1"/>
          </p:cNvSpPr>
          <p:nvPr>
            <p:ph type="sldNum" sz="quarter" idx="12"/>
          </p:nvPr>
        </p:nvSpPr>
        <p:spPr/>
        <p:txBody>
          <a:bodyPr/>
          <a:lstStyle/>
          <a:p>
            <a:fld id="{357F5B69-6281-4C1F-8C38-6DA0F56DA430}" type="slidenum">
              <a:rPr lang="en-US" smtClean="0"/>
              <a:t>7</a:t>
            </a:fld>
            <a:endParaRPr lang="en-US" dirty="0"/>
          </a:p>
        </p:txBody>
      </p:sp>
    </p:spTree>
    <p:extLst>
      <p:ext uri="{BB962C8B-B14F-4D97-AF65-F5344CB8AC3E}">
        <p14:creationId xmlns:p14="http://schemas.microsoft.com/office/powerpoint/2010/main" val="2241138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3" name="Title 1"/>
          <p:cNvSpPr>
            <a:spLocks noGrp="1"/>
          </p:cNvSpPr>
          <p:nvPr>
            <p:ph type="title"/>
          </p:nvPr>
        </p:nvSpPr>
        <p:spPr/>
        <p:txBody>
          <a:bodyPr>
            <a:noAutofit/>
          </a:bodyPr>
          <a:lstStyle/>
          <a:p>
            <a:pPr>
              <a:defRPr/>
            </a:pPr>
            <a:r>
              <a:rPr lang="en-US" sz="4000" dirty="0"/>
              <a:t>Title II-A CIP Budget Narrative Components</a:t>
            </a:r>
          </a:p>
        </p:txBody>
      </p:sp>
      <p:sp>
        <p:nvSpPr>
          <p:cNvPr id="2" name="Content Placeholder 1"/>
          <p:cNvSpPr>
            <a:spLocks noGrp="1"/>
          </p:cNvSpPr>
          <p:nvPr>
            <p:ph idx="1"/>
          </p:nvPr>
        </p:nvSpPr>
        <p:spPr>
          <a:xfrm>
            <a:off x="717176" y="1825625"/>
            <a:ext cx="7371353" cy="4109010"/>
          </a:xfrm>
        </p:spPr>
        <p:txBody>
          <a:bodyPr/>
          <a:lstStyle/>
          <a:p>
            <a:pPr marL="457200" indent="-457200">
              <a:spcBef>
                <a:spcPct val="50000"/>
              </a:spcBef>
              <a:defRPr/>
            </a:pPr>
            <a:r>
              <a:rPr lang="en-US" altLang="en-US" sz="3200" dirty="0">
                <a:latin typeface="Calibri" panose="020F0502020204030204" pitchFamily="34" charset="0"/>
                <a:cs typeface="Calibri" panose="020F0502020204030204" pitchFamily="34" charset="0"/>
              </a:rPr>
              <a:t>Needs Assessment</a:t>
            </a:r>
          </a:p>
          <a:p>
            <a:pPr marL="1200150" lvl="1" indent="-457200">
              <a:spcBef>
                <a:spcPct val="50000"/>
              </a:spcBef>
              <a:defRPr/>
            </a:pPr>
            <a:r>
              <a:rPr lang="en-US" altLang="en-US" sz="2800" dirty="0"/>
              <a:t>What does the data tell us?</a:t>
            </a:r>
          </a:p>
          <a:p>
            <a:pPr marL="457200" indent="-457200">
              <a:spcBef>
                <a:spcPct val="50000"/>
              </a:spcBef>
              <a:defRPr/>
            </a:pPr>
            <a:r>
              <a:rPr lang="en-US" altLang="en-US" sz="3200" dirty="0"/>
              <a:t>Budget Narrative </a:t>
            </a:r>
          </a:p>
          <a:p>
            <a:pPr marL="1200150" lvl="1" indent="-457200">
              <a:spcBef>
                <a:spcPct val="50000"/>
              </a:spcBef>
              <a:defRPr/>
            </a:pPr>
            <a:r>
              <a:rPr lang="en-US" altLang="en-US" sz="2800" dirty="0"/>
              <a:t>What will we do to meet our needs?</a:t>
            </a:r>
          </a:p>
          <a:p>
            <a:pPr marL="457200" indent="-457200">
              <a:spcBef>
                <a:spcPct val="50000"/>
              </a:spcBef>
              <a:defRPr/>
            </a:pPr>
            <a:r>
              <a:rPr lang="en-US" altLang="en-US" sz="3200" dirty="0"/>
              <a:t>Equitable Services Worksheet</a:t>
            </a:r>
          </a:p>
          <a:p>
            <a:pPr marL="1200150" lvl="1" indent="-457200">
              <a:spcBef>
                <a:spcPct val="50000"/>
              </a:spcBef>
              <a:defRPr/>
            </a:pPr>
            <a:r>
              <a:rPr lang="en-US" altLang="en-US" sz="2800" dirty="0"/>
              <a:t>Only for districts with participating schools</a:t>
            </a:r>
          </a:p>
          <a:p>
            <a:endParaRPr lang="en-US" dirty="0"/>
          </a:p>
        </p:txBody>
      </p:sp>
      <p:pic>
        <p:nvPicPr>
          <p:cNvPr id="7" name="Content Placeholder 3" descr="Set the vision, assess needs, create a strategic plan, implement strategic plan, moitor and adjust" title="Continuous improvement cycle"/>
          <p:cNvPicPr>
            <a:picLocks noChangeAspect="1"/>
          </p:cNvPicPr>
          <p:nvPr/>
        </p:nvPicPr>
        <p:blipFill>
          <a:blip r:embed="rId3">
            <a:extLst>
              <a:ext uri="{28A0092B-C50C-407E-A947-70E740481C1C}">
                <a14:useLocalDpi xmlns:a14="http://schemas.microsoft.com/office/drawing/2010/main" val="0"/>
              </a:ext>
            </a:extLst>
          </a:blip>
          <a:srcRect t="11777" b="16698"/>
          <a:stretch>
            <a:fillRect/>
          </a:stretch>
        </p:blipFill>
        <p:spPr bwMode="auto">
          <a:xfrm>
            <a:off x="8088529" y="2386013"/>
            <a:ext cx="3728965" cy="3548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2">
            <a:extLs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dirty="0"/>
              <a:t>Oregon Department of Education</a:t>
            </a:r>
          </a:p>
        </p:txBody>
      </p:sp>
      <p:sp>
        <p:nvSpPr>
          <p:cNvPr id="3" name="Slide Number Placeholder 3">
            <a:extLst>
              <a:ext uri="{FF2B5EF4-FFF2-40B4-BE49-F238E27FC236}">
                <a16:creationId xmlns:a16="http://schemas.microsoft.com/office/drawing/2014/main" id="{C5E306F0-E6D0-5D57-B141-1734D4DFF71A}"/>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8</a:t>
            </a:fld>
            <a:endParaRPr lang="en-US" dirty="0"/>
          </a:p>
        </p:txBody>
      </p:sp>
    </p:spTree>
    <p:extLst>
      <p:ext uri="{BB962C8B-B14F-4D97-AF65-F5344CB8AC3E}">
        <p14:creationId xmlns:p14="http://schemas.microsoft.com/office/powerpoint/2010/main" val="1263792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177" y="779645"/>
            <a:ext cx="3931826" cy="1349193"/>
          </a:xfrm>
        </p:spPr>
        <p:txBody>
          <a:bodyPr>
            <a:normAutofit/>
          </a:bodyPr>
          <a:lstStyle/>
          <a:p>
            <a:r>
              <a:rPr lang="en-US" dirty="0"/>
              <a:t>Consultation &amp; Engagement</a:t>
            </a:r>
          </a:p>
        </p:txBody>
      </p:sp>
      <p:sp>
        <p:nvSpPr>
          <p:cNvPr id="3" name="Content Placeholder 2"/>
          <p:cNvSpPr>
            <a:spLocks noGrp="1"/>
          </p:cNvSpPr>
          <p:nvPr>
            <p:ph idx="1"/>
          </p:nvPr>
        </p:nvSpPr>
        <p:spPr>
          <a:xfrm>
            <a:off x="5126038" y="361201"/>
            <a:ext cx="6172200" cy="6025311"/>
          </a:xfrm>
        </p:spPr>
        <p:txBody>
          <a:bodyPr>
            <a:normAutofit/>
          </a:bodyPr>
          <a:lstStyle/>
          <a:p>
            <a:r>
              <a:rPr lang="en-US" sz="2800" dirty="0">
                <a:ea typeface="Times New Roman" panose="02020603050405020304" pitchFamily="18" charset="0"/>
              </a:rPr>
              <a:t>Districts must meaningfully consult with a wide array of partners when determining the use of Title II-A funds</a:t>
            </a:r>
          </a:p>
          <a:p>
            <a:pPr lvl="1"/>
            <a:r>
              <a:rPr lang="en-US" dirty="0">
                <a:ea typeface="Times New Roman" panose="02020603050405020304" pitchFamily="18" charset="0"/>
              </a:rPr>
              <a:t>Administrators</a:t>
            </a:r>
          </a:p>
          <a:p>
            <a:pPr lvl="1"/>
            <a:r>
              <a:rPr lang="en-US" dirty="0">
                <a:ea typeface="Times New Roman" panose="02020603050405020304" pitchFamily="18" charset="0"/>
              </a:rPr>
              <a:t>Teachers</a:t>
            </a:r>
          </a:p>
          <a:p>
            <a:pPr lvl="1"/>
            <a:r>
              <a:rPr lang="en-US" dirty="0">
                <a:ea typeface="Times New Roman" panose="02020603050405020304" pitchFamily="18" charset="0"/>
              </a:rPr>
              <a:t>Paraprofessionals</a:t>
            </a:r>
          </a:p>
          <a:p>
            <a:pPr lvl="1"/>
            <a:r>
              <a:rPr lang="en-US" dirty="0">
                <a:ea typeface="Times New Roman" panose="02020603050405020304" pitchFamily="18" charset="0"/>
              </a:rPr>
              <a:t>Instructional support personnel</a:t>
            </a:r>
          </a:p>
          <a:p>
            <a:pPr lvl="1"/>
            <a:r>
              <a:rPr lang="en-US" dirty="0">
                <a:ea typeface="Times New Roman" panose="02020603050405020304" pitchFamily="18" charset="0"/>
              </a:rPr>
              <a:t>Families</a:t>
            </a:r>
          </a:p>
          <a:p>
            <a:pPr lvl="1"/>
            <a:r>
              <a:rPr lang="en-US" dirty="0">
                <a:ea typeface="Times New Roman" panose="02020603050405020304" pitchFamily="18" charset="0"/>
              </a:rPr>
              <a:t>Community members and partners</a:t>
            </a:r>
          </a:p>
          <a:p>
            <a:pPr lvl="1"/>
            <a:r>
              <a:rPr lang="en-US" dirty="0">
                <a:ea typeface="Times New Roman" panose="02020603050405020304" pitchFamily="18" charset="0"/>
              </a:rPr>
              <a:t>Tribes and tribal organizations</a:t>
            </a:r>
          </a:p>
          <a:p>
            <a:endParaRPr lang="en-US" sz="2800" dirty="0">
              <a:ea typeface="Times New Roman" panose="02020603050405020304" pitchFamily="18" charset="0"/>
            </a:endParaRPr>
          </a:p>
          <a:p>
            <a:r>
              <a:rPr lang="en-US" sz="2800" dirty="0">
                <a:ea typeface="Times New Roman" panose="02020603050405020304" pitchFamily="18" charset="0"/>
              </a:rPr>
              <a:t>Consultation as part of IG work counts!</a:t>
            </a:r>
          </a:p>
          <a:p>
            <a:pPr lvl="1"/>
            <a:r>
              <a:rPr lang="en-US" b="1" dirty="0"/>
              <a:t>Watch for </a:t>
            </a:r>
            <a:r>
              <a:rPr lang="en-US" b="1" dirty="0">
                <a:hlinkClick r:id="rId3"/>
              </a:rPr>
              <a:t>allowability</a:t>
            </a:r>
            <a:r>
              <a:rPr lang="en-US" b="1" dirty="0"/>
              <a:t> and </a:t>
            </a:r>
            <a:r>
              <a:rPr lang="en-US" b="1" dirty="0">
                <a:hlinkClick r:id="rId4"/>
              </a:rPr>
              <a:t>supplement not supplant</a:t>
            </a:r>
            <a:endParaRPr lang="en-US" b="1" dirty="0"/>
          </a:p>
          <a:p>
            <a:endParaRPr lang="en-US" sz="2800" dirty="0">
              <a:ea typeface="Times New Roman" panose="02020603050405020304" pitchFamily="18" charset="0"/>
            </a:endParaRPr>
          </a:p>
          <a:p>
            <a:pPr marL="457200" lvl="1" indent="0">
              <a:buNone/>
            </a:pPr>
            <a:endParaRPr lang="en-US" sz="3200" dirty="0">
              <a:ea typeface="Times New Roman" panose="02020603050405020304" pitchFamily="18" charset="0"/>
            </a:endParaRPr>
          </a:p>
        </p:txBody>
      </p:sp>
      <p:pic>
        <p:nvPicPr>
          <p:cNvPr id="5" name="Picture 4">
            <a:extLst>
              <a:ext uri="{FF2B5EF4-FFF2-40B4-BE49-F238E27FC236}">
                <a16:creationId xmlns:a16="http://schemas.microsoft.com/office/drawing/2014/main" id="{098D6B50-C3A1-3C54-861A-9BA5B0DD5C4D}"/>
              </a:ext>
              <a:ext uri="{C183D7F6-B498-43B3-948B-1728B52AA6E4}">
                <adec:decorative xmlns:adec="http://schemas.microsoft.com/office/drawing/2017/decorative" val="1"/>
              </a:ext>
            </a:extLst>
          </p:cNvPr>
          <p:cNvPicPr/>
          <p:nvPr/>
        </p:nvPicPr>
        <p:blipFill rotWithShape="1">
          <a:blip r:embed="rId5"/>
          <a:srcRect l="40769" t="39203" r="22692" b="11338"/>
          <a:stretch/>
        </p:blipFill>
        <p:spPr bwMode="auto">
          <a:xfrm>
            <a:off x="416942" y="2271713"/>
            <a:ext cx="4232061" cy="3717926"/>
          </a:xfrm>
          <a:prstGeom prst="rect">
            <a:avLst/>
          </a:prstGeom>
          <a:ln>
            <a:noFill/>
          </a:ln>
          <a:extLst>
            <a:ext uri="{53640926-AAD7-44D8-BBD7-CCE9431645EC}">
              <a14:shadowObscured xmlns:a14="http://schemas.microsoft.com/office/drawing/2010/main"/>
            </a:ext>
          </a:extLst>
        </p:spPr>
      </p:pic>
      <p:sp>
        <p:nvSpPr>
          <p:cNvPr id="6"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sp>
        <p:nvSpPr>
          <p:cNvPr id="4" name="Slide Number Placeholder 3">
            <a:extLst>
              <a:ext uri="{FF2B5EF4-FFF2-40B4-BE49-F238E27FC236}">
                <a16:creationId xmlns:a16="http://schemas.microsoft.com/office/drawing/2014/main" id="{A6D2B0DF-990F-0693-1974-E2031452BD0F}"/>
              </a:ext>
              <a:ext uri="{C183D7F6-B498-43B3-948B-1728B52AA6E4}">
                <adec:decorative xmlns:adec="http://schemas.microsoft.com/office/drawing/2017/decorative" val="0"/>
              </a:ext>
            </a:extLst>
          </p:cNvPr>
          <p:cNvSpPr>
            <a:spLocks noGrp="1"/>
          </p:cNvSpPr>
          <p:nvPr>
            <p:ph type="sldNum" sz="quarter" idx="12"/>
          </p:nvPr>
        </p:nvSpPr>
        <p:spPr/>
        <p:txBody>
          <a:bodyPr/>
          <a:lstStyle/>
          <a:p>
            <a:fld id="{357F5B69-6281-4C1F-8C38-6DA0F56DA430}" type="slidenum">
              <a:rPr lang="en-US" smtClean="0"/>
              <a:t>9</a:t>
            </a:fld>
            <a:endParaRPr lang="en-US" dirty="0"/>
          </a:p>
        </p:txBody>
      </p:sp>
    </p:spTree>
    <p:extLst>
      <p:ext uri="{BB962C8B-B14F-4D97-AF65-F5344CB8AC3E}">
        <p14:creationId xmlns:p14="http://schemas.microsoft.com/office/powerpoint/2010/main" val="1581210256"/>
      </p:ext>
    </p:extLst>
  </p:cSld>
  <p:clrMapOvr>
    <a:masterClrMapping/>
  </p:clrMapOvr>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Custom 7">
      <a:dk1>
        <a:srgbClr val="0C6D82"/>
      </a:dk1>
      <a:lt1>
        <a:srgbClr val="FFFFFF"/>
      </a:lt1>
      <a:dk2>
        <a:srgbClr val="6F0066"/>
      </a:dk2>
      <a:lt2>
        <a:srgbClr val="1E597D"/>
      </a:lt2>
      <a:accent1>
        <a:srgbClr val="571B6D"/>
      </a:accent1>
      <a:accent2>
        <a:srgbClr val="2CA05B"/>
      </a:accent2>
      <a:accent3>
        <a:srgbClr val="C90B24"/>
      </a:accent3>
      <a:accent4>
        <a:srgbClr val="E8611D"/>
      </a:accent4>
      <a:accent5>
        <a:srgbClr val="F39D21"/>
      </a:accent5>
      <a:accent6>
        <a:srgbClr val="1B866F"/>
      </a:accent6>
      <a:hlink>
        <a:srgbClr val="0C6D82"/>
      </a:hlink>
      <a:folHlink>
        <a:srgbClr val="0C6D82"/>
      </a:folHlink>
    </a:clrScheme>
    <a:fontScheme name="Custom 10">
      <a:majorFont>
        <a:latin typeface="Franklin Gothic Dem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72390">
          <a:solidFill>
            <a:srgbClr val="454D55"/>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16411242_Colorful product roadmap timeline_SL_V1.pptx" id="{6D8823AB-3E34-4E8D-AE3C-7D7916AE70B3}" vid="{BC540765-6631-455E-9814-9685D6B351E6}"/>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Estimated_x0020_Creation_x0020_Date xmlns="033ab11c-6041-4f50-b845-c0c38e41b3e3" xsi:nil="true"/>
    <PublishingStartDate xmlns="http://schemas.microsoft.com/sharepoint/v3" xsi:nil="true"/>
    <Remediation_x0020_Date xmlns="033ab11c-6041-4f50-b845-c0c38e41b3e3">2024-07-15T20:52:09+00:00</Remediation_x0020_Date>
    <Priority xmlns="033ab11c-6041-4f50-b845-c0c38e41b3e3">New</Priorit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812F45279552458458D0611D127A50" ma:contentTypeVersion="7" ma:contentTypeDescription="Create a new document." ma:contentTypeScope="" ma:versionID="6bdae2dbe247fbd1a9219b90e32b8d03">
  <xsd:schema xmlns:xsd="http://www.w3.org/2001/XMLSchema" xmlns:xs="http://www.w3.org/2001/XMLSchema" xmlns:p="http://schemas.microsoft.com/office/2006/metadata/properties" xmlns:ns1="http://schemas.microsoft.com/sharepoint/v3" xmlns:ns2="033ab11c-6041-4f50-b845-c0c38e41b3e3" xmlns:ns3="54031767-dd6d-417c-ab73-583408f47564" targetNamespace="http://schemas.microsoft.com/office/2006/metadata/properties" ma:root="true" ma:fieldsID="e18252215fa447399964ade5cc238a15" ns1:_="" ns2:_="" ns3:_="">
    <xsd:import namespace="http://schemas.microsoft.com/sharepoint/v3"/>
    <xsd:import namespace="033ab11c-6041-4f50-b845-c0c38e41b3e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3ab11c-6041-4f50-b845-c0c38e41b3e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537A3C-07AB-4ED3-ABE5-8FDAADAD9E20}">
  <ds:schemaRefs>
    <ds:schemaRef ds:uri="http://schemas.microsoft.com/sharepoint/v3/contenttype/forms"/>
  </ds:schemaRefs>
</ds:datastoreItem>
</file>

<file path=customXml/itemProps2.xml><?xml version="1.0" encoding="utf-8"?>
<ds:datastoreItem xmlns:ds="http://schemas.openxmlformats.org/officeDocument/2006/customXml" ds:itemID="{1C2AA772-8C0A-480C-9E0C-84C76C73C71D}">
  <ds:schemaRefs>
    <ds:schemaRef ds:uri="http://purl.org/dc/terms/"/>
    <ds:schemaRef ds:uri="http://schemas.microsoft.com/office/2006/documentManagement/types"/>
    <ds:schemaRef ds:uri="http://purl.org/dc/dcmitype/"/>
    <ds:schemaRef ds:uri="http://schemas.microsoft.com/office/infopath/2007/PartnerControls"/>
    <ds:schemaRef ds:uri="ded391c6-298c-4d80-b5b1-ff32f9779621"/>
    <ds:schemaRef ds:uri="http://purl.org/dc/elements/1.1/"/>
    <ds:schemaRef ds:uri="http://schemas.microsoft.com/office/2006/metadata/properties"/>
    <ds:schemaRef ds:uri="http://schemas.openxmlformats.org/package/2006/metadata/core-properties"/>
    <ds:schemaRef ds:uri="547ed97a-188f-4e75-98a3-ee6136232f7e"/>
    <ds:schemaRef ds:uri="http://www.w3.org/XML/1998/namespace"/>
  </ds:schemaRefs>
</ds:datastoreItem>
</file>

<file path=customXml/itemProps3.xml><?xml version="1.0" encoding="utf-8"?>
<ds:datastoreItem xmlns:ds="http://schemas.openxmlformats.org/officeDocument/2006/customXml" ds:itemID="{47433B6B-7108-4486-9655-B572555F01A2}"/>
</file>

<file path=docProps/app.xml><?xml version="1.0" encoding="utf-8"?>
<Properties xmlns="http://schemas.openxmlformats.org/officeDocument/2006/extended-properties" xmlns:vt="http://schemas.openxmlformats.org/officeDocument/2006/docPropsVTypes">
  <Template>ODE-PowerPoint-Template</Template>
  <TotalTime>1865</TotalTime>
  <Words>4297</Words>
  <Application>Microsoft Office PowerPoint</Application>
  <PresentationFormat>Widescreen</PresentationFormat>
  <Paragraphs>378</Paragraphs>
  <Slides>25</Slides>
  <Notes>23</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25</vt:i4>
      </vt:variant>
    </vt:vector>
  </HeadingPairs>
  <TitlesOfParts>
    <vt:vector size="39" baseType="lpstr">
      <vt:lpstr>Arial</vt:lpstr>
      <vt:lpstr>Calibri</vt:lpstr>
      <vt:lpstr>Courier New</vt:lpstr>
      <vt:lpstr>Franklin Gothic Demi</vt:lpstr>
      <vt:lpstr>Segoe UI</vt:lpstr>
      <vt:lpstr>Times New Roman</vt:lpstr>
      <vt:lpstr>Wingdings</vt:lpstr>
      <vt:lpstr>2021ODE</vt:lpstr>
      <vt:lpstr>Green_2021ODE</vt:lpstr>
      <vt:lpstr>Gold_2021ODE</vt:lpstr>
      <vt:lpstr>Orange_2021ODE</vt:lpstr>
      <vt:lpstr>Red_2021ODE</vt:lpstr>
      <vt:lpstr>Teal_2021ODE</vt:lpstr>
      <vt:lpstr>Office Theme</vt:lpstr>
      <vt:lpstr>Title II, Part A</vt:lpstr>
      <vt:lpstr>Outcomes for Today</vt:lpstr>
      <vt:lpstr>Purpose of Title II-A</vt:lpstr>
      <vt:lpstr>Supplement Not Supplant</vt:lpstr>
      <vt:lpstr>2024-25 FEDERAL FUNDS TIMELINE</vt:lpstr>
      <vt:lpstr>Application Requirements Title II-A CIP Budget Narrative</vt:lpstr>
      <vt:lpstr>Accessing the CIP Budget Narrative</vt:lpstr>
      <vt:lpstr>Title II-A CIP Budget Narrative Components</vt:lpstr>
      <vt:lpstr>Consultation &amp; Engagement</vt:lpstr>
      <vt:lpstr>Step 1: Needs Assessment Summary</vt:lpstr>
      <vt:lpstr>Possible Data Sources*</vt:lpstr>
      <vt:lpstr>Reminder about Charter Schools</vt:lpstr>
      <vt:lpstr>Step 2: Completing the Budget Narrative </vt:lpstr>
      <vt:lpstr>Defining Professional Learning</vt:lpstr>
      <vt:lpstr>Step 3: Equitable Services Worksheet</vt:lpstr>
      <vt:lpstr>Private School Equitable Share</vt:lpstr>
      <vt:lpstr>Allowable Uses</vt:lpstr>
      <vt:lpstr>Allowable Costs under Title II-A* </vt:lpstr>
      <vt:lpstr>Personnel Costs</vt:lpstr>
      <vt:lpstr>Common Uses</vt:lpstr>
      <vt:lpstr>Meeting ESSA’s Professional Learning Definition</vt:lpstr>
      <vt:lpstr>Who are “other school leaders”? </vt:lpstr>
      <vt:lpstr>Resources</vt:lpstr>
      <vt:lpstr>Please reach out!</vt:lpstr>
      <vt:lpstr>Regional Contacts by ESD</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II-A CIP Budget Narrative</dc:title>
  <dc:creator>MARTIN Sarah * ODE</dc:creator>
  <cp:lastModifiedBy>SAPPINGTON Jennifer * ODE</cp:lastModifiedBy>
  <cp:revision>150</cp:revision>
  <dcterms:created xsi:type="dcterms:W3CDTF">2021-11-08T23:34:50Z</dcterms:created>
  <dcterms:modified xsi:type="dcterms:W3CDTF">2024-07-15T20:28:13Z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0x010100B3812F45279552458458D0611D127A50</vt:lpwstr>
  </property>
  <property fmtid="{D5CDD505-2E9C-101B-9397-08002B2CF9AE}" pid="3" name="MSIP_Label_7730ea53-6f5e-4160-81a5-992a9105450a_Enabled">
    <vt:lpwstr>true</vt:lpwstr>
  </property>
  <property fmtid="{D5CDD505-2E9C-101B-9397-08002B2CF9AE}" pid="4" name="MSIP_Label_7730ea53-6f5e-4160-81a5-992a9105450a_SetDate">
    <vt:lpwstr>2024-02-26T17:32:05Z</vt:lpwstr>
  </property>
  <property fmtid="{D5CDD505-2E9C-101B-9397-08002B2CF9AE}" pid="5" name="MSIP_Label_7730ea53-6f5e-4160-81a5-992a9105450a_Method">
    <vt:lpwstr>Standard</vt:lpwstr>
  </property>
  <property fmtid="{D5CDD505-2E9C-101B-9397-08002B2CF9AE}" pid="6" name="MSIP_Label_7730ea53-6f5e-4160-81a5-992a9105450a_Name">
    <vt:lpwstr>Level 2 - Limited (Items)</vt:lpwstr>
  </property>
  <property fmtid="{D5CDD505-2E9C-101B-9397-08002B2CF9AE}" pid="7" name="MSIP_Label_7730ea53-6f5e-4160-81a5-992a9105450a_SiteId">
    <vt:lpwstr>b4f51418-b269-49a2-935a-fa54bf584fc8</vt:lpwstr>
  </property>
  <property fmtid="{D5CDD505-2E9C-101B-9397-08002B2CF9AE}" pid="8" name="MSIP_Label_7730ea53-6f5e-4160-81a5-992a9105450a_ActionId">
    <vt:lpwstr>52116d91-a201-43f2-88b0-4a496ad8708b</vt:lpwstr>
  </property>
  <property fmtid="{D5CDD505-2E9C-101B-9397-08002B2CF9AE}" pid="9" name="MSIP_Label_7730ea53-6f5e-4160-81a5-992a9105450a_ContentBits">
    <vt:lpwstr>0</vt:lpwstr>
  </property>
</Properties>
</file>