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53"/>
  </p:notesMasterIdLst>
  <p:sldIdLst>
    <p:sldId id="256" r:id="rId10"/>
    <p:sldId id="323" r:id="rId11"/>
    <p:sldId id="277" r:id="rId12"/>
    <p:sldId id="328" r:id="rId13"/>
    <p:sldId id="275" r:id="rId14"/>
    <p:sldId id="276" r:id="rId15"/>
    <p:sldId id="318" r:id="rId16"/>
    <p:sldId id="331" r:id="rId17"/>
    <p:sldId id="317" r:id="rId18"/>
    <p:sldId id="287" r:id="rId19"/>
    <p:sldId id="329" r:id="rId20"/>
    <p:sldId id="324" r:id="rId21"/>
    <p:sldId id="325" r:id="rId22"/>
    <p:sldId id="326" r:id="rId23"/>
    <p:sldId id="327" r:id="rId24"/>
    <p:sldId id="280" r:id="rId25"/>
    <p:sldId id="307" r:id="rId26"/>
    <p:sldId id="308" r:id="rId27"/>
    <p:sldId id="309" r:id="rId28"/>
    <p:sldId id="344" r:id="rId29"/>
    <p:sldId id="345" r:id="rId30"/>
    <p:sldId id="286" r:id="rId31"/>
    <p:sldId id="283" r:id="rId32"/>
    <p:sldId id="284" r:id="rId33"/>
    <p:sldId id="285" r:id="rId34"/>
    <p:sldId id="333" r:id="rId35"/>
    <p:sldId id="312" r:id="rId36"/>
    <p:sldId id="334" r:id="rId37"/>
    <p:sldId id="335" r:id="rId38"/>
    <p:sldId id="336" r:id="rId39"/>
    <p:sldId id="337" r:id="rId40"/>
    <p:sldId id="288" r:id="rId41"/>
    <p:sldId id="292" r:id="rId42"/>
    <p:sldId id="293" r:id="rId43"/>
    <p:sldId id="346" r:id="rId44"/>
    <p:sldId id="347" r:id="rId45"/>
    <p:sldId id="348" r:id="rId46"/>
    <p:sldId id="349" r:id="rId47"/>
    <p:sldId id="295" r:id="rId48"/>
    <p:sldId id="296" r:id="rId49"/>
    <p:sldId id="299" r:id="rId50"/>
    <p:sldId id="300" r:id="rId51"/>
    <p:sldId id="34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FBF818-AF09-7E54-605A-397DD49526DD}" name="ROSS Liz * ODE" initials="RO" userId="S::rossl@ode.oregon.gov::aba85315-4ed1-446c-98f0-4cd346920d6f" providerId="AD"/>
  <p188:author id="{B40B8D8B-A7D1-FE84-45AD-4B3C660BDD6E}" name="NEWTON Janette * ODE" initials="NO" userId="S::newtonj@ode.oregon.gov::392d1fff-3020-459d-a366-784524186fed" providerId="AD"/>
  <p188:author id="{2E2FA299-A5CE-B8ED-E595-DA4580007B95}" name="TIDWELL Amy * ODE" initials="TO" userId="S::tidwella@ode.oregon.gov::3688d12e-1db2-476e-b1ec-221098d3c5a0" providerId="AD"/>
  <p188:author id="{991B41CC-3B7D-0D04-7E0D-3422D8362168}" name="MARTIN Sarah * ODE" initials="MO" userId="S::martins@ode.oregon.gov::5e8297d7-626b-4927-b934-2c5a70fc2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6007"/>
    <a:srgbClr val="00706D"/>
    <a:srgbClr val="F7FBFA"/>
    <a:srgbClr val="FDFAF1"/>
    <a:srgbClr val="FAF5E3"/>
    <a:srgbClr val="F5EBE9"/>
    <a:srgbClr val="F5E4DF"/>
    <a:srgbClr val="E7F5F3"/>
    <a:srgbClr val="926700"/>
    <a:srgbClr val="F0F4E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144A9-9831-4908-B744-2A90661AF0B9}" type="doc">
      <dgm:prSet loTypeId="urn:microsoft.com/office/officeart/2005/8/layout/chart3" loCatId="relationship" qsTypeId="urn:microsoft.com/office/officeart/2005/8/quickstyle/simple5" qsCatId="simple" csTypeId="urn:microsoft.com/office/officeart/2005/8/colors/colorful2" csCatId="colorful" phldr="1"/>
      <dgm:spPr/>
      <dgm:t>
        <a:bodyPr/>
        <a:lstStyle/>
        <a:p>
          <a:endParaRPr lang="en-US"/>
        </a:p>
      </dgm:t>
    </dgm:pt>
    <dgm:pt modelId="{6E694251-946C-4A4F-A4C7-5219FE1CD889}">
      <dgm:prSet phldrT="[Text]"/>
      <dgm:spPr/>
      <dgm:t>
        <a:bodyPr/>
        <a:lstStyle/>
        <a:p>
          <a:pPr algn="ctr"/>
          <a:r>
            <a:rPr lang="en-US" b="1"/>
            <a:t>Last Monitoring Cycle</a:t>
          </a:r>
        </a:p>
      </dgm:t>
    </dgm:pt>
    <dgm:pt modelId="{12CCCFC4-1779-4302-882A-992E287DDBBE}" type="parTrans" cxnId="{25C6517E-D28A-44DB-A7C2-B43B886E772B}">
      <dgm:prSet/>
      <dgm:spPr/>
      <dgm:t>
        <a:bodyPr/>
        <a:lstStyle/>
        <a:p>
          <a:pPr algn="ctr"/>
          <a:endParaRPr lang="en-US"/>
        </a:p>
      </dgm:t>
    </dgm:pt>
    <dgm:pt modelId="{EC17BF95-8BCF-4C30-8B07-29E23730A3FB}" type="sibTrans" cxnId="{25C6517E-D28A-44DB-A7C2-B43B886E772B}">
      <dgm:prSet/>
      <dgm:spPr/>
      <dgm:t>
        <a:bodyPr/>
        <a:lstStyle/>
        <a:p>
          <a:pPr algn="ctr"/>
          <a:endParaRPr lang="en-US"/>
        </a:p>
      </dgm:t>
    </dgm:pt>
    <dgm:pt modelId="{1C7C7C56-D7E2-4B6A-A72B-2DF8B73E1AA9}">
      <dgm:prSet phldrT="[Text]"/>
      <dgm:spPr/>
      <dgm:t>
        <a:bodyPr/>
        <a:lstStyle/>
        <a:p>
          <a:pPr algn="ctr"/>
          <a:r>
            <a:rPr lang="en-US" b="1"/>
            <a:t>Student Achievement </a:t>
          </a:r>
        </a:p>
      </dgm:t>
    </dgm:pt>
    <dgm:pt modelId="{B92398BE-329F-4668-9529-1BC5DCFA80D0}" type="parTrans" cxnId="{327C0A34-D059-44D4-BBD2-23F26098B340}">
      <dgm:prSet/>
      <dgm:spPr/>
      <dgm:t>
        <a:bodyPr/>
        <a:lstStyle/>
        <a:p>
          <a:pPr algn="ctr"/>
          <a:endParaRPr lang="en-US"/>
        </a:p>
      </dgm:t>
    </dgm:pt>
    <dgm:pt modelId="{ECE36133-8E33-4C22-B6D0-7F1D456FE935}" type="sibTrans" cxnId="{327C0A34-D059-44D4-BBD2-23F26098B340}">
      <dgm:prSet/>
      <dgm:spPr/>
      <dgm:t>
        <a:bodyPr/>
        <a:lstStyle/>
        <a:p>
          <a:pPr algn="ctr"/>
          <a:endParaRPr lang="en-US"/>
        </a:p>
      </dgm:t>
    </dgm:pt>
    <dgm:pt modelId="{0018DBB0-0AB6-407F-8448-FA25624BBC60}">
      <dgm:prSet phldrT="[Text]"/>
      <dgm:spPr/>
      <dgm:t>
        <a:bodyPr/>
        <a:lstStyle/>
        <a:p>
          <a:pPr algn="ctr"/>
          <a:r>
            <a:rPr lang="en-US" b="1"/>
            <a:t>District Specific Metrics</a:t>
          </a:r>
        </a:p>
      </dgm:t>
    </dgm:pt>
    <dgm:pt modelId="{DECF398D-8D2C-462A-8CA0-F45AE3238822}" type="parTrans" cxnId="{FE60F391-0062-47E9-BC32-8406B9FBA926}">
      <dgm:prSet/>
      <dgm:spPr/>
      <dgm:t>
        <a:bodyPr/>
        <a:lstStyle/>
        <a:p>
          <a:pPr algn="ctr"/>
          <a:endParaRPr lang="en-US"/>
        </a:p>
      </dgm:t>
    </dgm:pt>
    <dgm:pt modelId="{C04D0331-CF05-4382-950E-ABC3BD264CD2}" type="sibTrans" cxnId="{FE60F391-0062-47E9-BC32-8406B9FBA926}">
      <dgm:prSet/>
      <dgm:spPr/>
      <dgm:t>
        <a:bodyPr/>
        <a:lstStyle/>
        <a:p>
          <a:pPr algn="ctr"/>
          <a:endParaRPr lang="en-US"/>
        </a:p>
      </dgm:t>
    </dgm:pt>
    <dgm:pt modelId="{8D29FF11-044D-4A50-AE56-B4BFB73FDB61}">
      <dgm:prSet phldrT="[Text]"/>
      <dgm:spPr/>
      <dgm:t>
        <a:bodyPr/>
        <a:lstStyle/>
        <a:p>
          <a:pPr algn="ctr"/>
          <a:r>
            <a:rPr lang="en-US" b="1"/>
            <a:t>Unresolved Findings</a:t>
          </a:r>
        </a:p>
      </dgm:t>
    </dgm:pt>
    <dgm:pt modelId="{9C2DC74B-25BF-44E9-841F-7BF94A78E5C0}" type="parTrans" cxnId="{F53EA8C7-1651-4F98-BC18-9D265DFF0819}">
      <dgm:prSet/>
      <dgm:spPr/>
      <dgm:t>
        <a:bodyPr/>
        <a:lstStyle/>
        <a:p>
          <a:pPr algn="ctr"/>
          <a:endParaRPr lang="en-US"/>
        </a:p>
      </dgm:t>
    </dgm:pt>
    <dgm:pt modelId="{09DF988D-3F77-42EB-A685-8125174FF380}" type="sibTrans" cxnId="{F53EA8C7-1651-4F98-BC18-9D265DFF0819}">
      <dgm:prSet/>
      <dgm:spPr/>
      <dgm:t>
        <a:bodyPr/>
        <a:lstStyle/>
        <a:p>
          <a:pPr algn="ctr"/>
          <a:endParaRPr lang="en-US"/>
        </a:p>
      </dgm:t>
    </dgm:pt>
    <dgm:pt modelId="{B2B510C3-8B96-40D4-8A6A-F0782EB82908}" type="pres">
      <dgm:prSet presAssocID="{9ED144A9-9831-4908-B744-2A90661AF0B9}" presName="compositeShape" presStyleCnt="0">
        <dgm:presLayoutVars>
          <dgm:chMax val="7"/>
          <dgm:dir/>
          <dgm:resizeHandles val="exact"/>
        </dgm:presLayoutVars>
      </dgm:prSet>
      <dgm:spPr/>
    </dgm:pt>
    <dgm:pt modelId="{28803E73-FBD5-432A-A209-ED2D8A14FD86}" type="pres">
      <dgm:prSet presAssocID="{9ED144A9-9831-4908-B744-2A90661AF0B9}" presName="wedge1" presStyleLbl="node1" presStyleIdx="0" presStyleCnt="4"/>
      <dgm:spPr/>
    </dgm:pt>
    <dgm:pt modelId="{AE193699-4021-41C1-9E77-7761134379BD}" type="pres">
      <dgm:prSet presAssocID="{9ED144A9-9831-4908-B744-2A90661AF0B9}" presName="wedge1Tx" presStyleLbl="node1" presStyleIdx="0" presStyleCnt="4">
        <dgm:presLayoutVars>
          <dgm:chMax val="0"/>
          <dgm:chPref val="0"/>
          <dgm:bulletEnabled val="1"/>
        </dgm:presLayoutVars>
      </dgm:prSet>
      <dgm:spPr/>
    </dgm:pt>
    <dgm:pt modelId="{10EADEF5-A643-40BB-B05E-9EBC5D8F4197}" type="pres">
      <dgm:prSet presAssocID="{9ED144A9-9831-4908-B744-2A90661AF0B9}" presName="wedge2" presStyleLbl="node1" presStyleIdx="1" presStyleCnt="4"/>
      <dgm:spPr/>
    </dgm:pt>
    <dgm:pt modelId="{EBC46670-E47B-488D-A377-D5E82062DC82}" type="pres">
      <dgm:prSet presAssocID="{9ED144A9-9831-4908-B744-2A90661AF0B9}" presName="wedge2Tx" presStyleLbl="node1" presStyleIdx="1" presStyleCnt="4">
        <dgm:presLayoutVars>
          <dgm:chMax val="0"/>
          <dgm:chPref val="0"/>
          <dgm:bulletEnabled val="1"/>
        </dgm:presLayoutVars>
      </dgm:prSet>
      <dgm:spPr/>
    </dgm:pt>
    <dgm:pt modelId="{17F0C8E8-9047-4ADB-A793-D41E2CA2F673}" type="pres">
      <dgm:prSet presAssocID="{9ED144A9-9831-4908-B744-2A90661AF0B9}" presName="wedge3" presStyleLbl="node1" presStyleIdx="2" presStyleCnt="4"/>
      <dgm:spPr/>
    </dgm:pt>
    <dgm:pt modelId="{033DF8B0-E6FD-4DE6-8E05-C66AC9FF0AD0}" type="pres">
      <dgm:prSet presAssocID="{9ED144A9-9831-4908-B744-2A90661AF0B9}" presName="wedge3Tx" presStyleLbl="node1" presStyleIdx="2" presStyleCnt="4">
        <dgm:presLayoutVars>
          <dgm:chMax val="0"/>
          <dgm:chPref val="0"/>
          <dgm:bulletEnabled val="1"/>
        </dgm:presLayoutVars>
      </dgm:prSet>
      <dgm:spPr/>
    </dgm:pt>
    <dgm:pt modelId="{4DAAECA5-0067-4BE7-BD16-D2B4DA8B8D1D}" type="pres">
      <dgm:prSet presAssocID="{9ED144A9-9831-4908-B744-2A90661AF0B9}" presName="wedge4" presStyleLbl="node1" presStyleIdx="3" presStyleCnt="4"/>
      <dgm:spPr/>
    </dgm:pt>
    <dgm:pt modelId="{BBE33B21-DEFC-43FE-A99C-10E742BCF2BE}" type="pres">
      <dgm:prSet presAssocID="{9ED144A9-9831-4908-B744-2A90661AF0B9}" presName="wedge4Tx" presStyleLbl="node1" presStyleIdx="3" presStyleCnt="4">
        <dgm:presLayoutVars>
          <dgm:chMax val="0"/>
          <dgm:chPref val="0"/>
          <dgm:bulletEnabled val="1"/>
        </dgm:presLayoutVars>
      </dgm:prSet>
      <dgm:spPr/>
    </dgm:pt>
  </dgm:ptLst>
  <dgm:cxnLst>
    <dgm:cxn modelId="{327C0A34-D059-44D4-BBD2-23F26098B340}" srcId="{9ED144A9-9831-4908-B744-2A90661AF0B9}" destId="{1C7C7C56-D7E2-4B6A-A72B-2DF8B73E1AA9}" srcOrd="0" destOrd="0" parTransId="{B92398BE-329F-4668-9529-1BC5DCFA80D0}" sibTransId="{ECE36133-8E33-4C22-B6D0-7F1D456FE935}"/>
    <dgm:cxn modelId="{35FF2666-EBA2-401E-BF17-D0ADCF6F848D}" type="presOf" srcId="{1C7C7C56-D7E2-4B6A-A72B-2DF8B73E1AA9}" destId="{28803E73-FBD5-432A-A209-ED2D8A14FD86}" srcOrd="0" destOrd="0" presId="urn:microsoft.com/office/officeart/2005/8/layout/chart3"/>
    <dgm:cxn modelId="{9A7BAB47-7EC9-44FD-9B24-91DF669E78F5}" type="presOf" srcId="{0018DBB0-0AB6-407F-8448-FA25624BBC60}" destId="{4DAAECA5-0067-4BE7-BD16-D2B4DA8B8D1D}" srcOrd="0" destOrd="0" presId="urn:microsoft.com/office/officeart/2005/8/layout/chart3"/>
    <dgm:cxn modelId="{F63D4D4C-C4A5-41B1-96D4-80027F213E06}" type="presOf" srcId="{8D29FF11-044D-4A50-AE56-B4BFB73FDB61}" destId="{033DF8B0-E6FD-4DE6-8E05-C66AC9FF0AD0}" srcOrd="1" destOrd="0" presId="urn:microsoft.com/office/officeart/2005/8/layout/chart3"/>
    <dgm:cxn modelId="{7063EA7D-DDB0-49D4-B1EB-126BD4D5E6B9}" type="presOf" srcId="{8D29FF11-044D-4A50-AE56-B4BFB73FDB61}" destId="{17F0C8E8-9047-4ADB-A793-D41E2CA2F673}" srcOrd="0" destOrd="0" presId="urn:microsoft.com/office/officeart/2005/8/layout/chart3"/>
    <dgm:cxn modelId="{25C6517E-D28A-44DB-A7C2-B43B886E772B}" srcId="{9ED144A9-9831-4908-B744-2A90661AF0B9}" destId="{6E694251-946C-4A4F-A4C7-5219FE1CD889}" srcOrd="1" destOrd="0" parTransId="{12CCCFC4-1779-4302-882A-992E287DDBBE}" sibTransId="{EC17BF95-8BCF-4C30-8B07-29E23730A3FB}"/>
    <dgm:cxn modelId="{FE60F391-0062-47E9-BC32-8406B9FBA926}" srcId="{9ED144A9-9831-4908-B744-2A90661AF0B9}" destId="{0018DBB0-0AB6-407F-8448-FA25624BBC60}" srcOrd="3" destOrd="0" parTransId="{DECF398D-8D2C-462A-8CA0-F45AE3238822}" sibTransId="{C04D0331-CF05-4382-950E-ABC3BD264CD2}"/>
    <dgm:cxn modelId="{6D16FFA1-5B43-4D43-956C-FA154A0010F1}" type="presOf" srcId="{6E694251-946C-4A4F-A4C7-5219FE1CD889}" destId="{EBC46670-E47B-488D-A377-D5E82062DC82}" srcOrd="1" destOrd="0" presId="urn:microsoft.com/office/officeart/2005/8/layout/chart3"/>
    <dgm:cxn modelId="{BDA97AA8-65B1-42BB-99AB-FCEAA3CCAF41}" type="presOf" srcId="{0018DBB0-0AB6-407F-8448-FA25624BBC60}" destId="{BBE33B21-DEFC-43FE-A99C-10E742BCF2BE}" srcOrd="1" destOrd="0" presId="urn:microsoft.com/office/officeart/2005/8/layout/chart3"/>
    <dgm:cxn modelId="{3FC9CCAE-6CB7-475C-9201-0C8B19ACFE44}" type="presOf" srcId="{9ED144A9-9831-4908-B744-2A90661AF0B9}" destId="{B2B510C3-8B96-40D4-8A6A-F0782EB82908}" srcOrd="0" destOrd="0" presId="urn:microsoft.com/office/officeart/2005/8/layout/chart3"/>
    <dgm:cxn modelId="{F53EA8C7-1651-4F98-BC18-9D265DFF0819}" srcId="{9ED144A9-9831-4908-B744-2A90661AF0B9}" destId="{8D29FF11-044D-4A50-AE56-B4BFB73FDB61}" srcOrd="2" destOrd="0" parTransId="{9C2DC74B-25BF-44E9-841F-7BF94A78E5C0}" sibTransId="{09DF988D-3F77-42EB-A685-8125174FF380}"/>
    <dgm:cxn modelId="{A1CF95EC-7A9D-40F3-8924-F00FE51EF8D6}" type="presOf" srcId="{6E694251-946C-4A4F-A4C7-5219FE1CD889}" destId="{10EADEF5-A643-40BB-B05E-9EBC5D8F4197}" srcOrd="0" destOrd="0" presId="urn:microsoft.com/office/officeart/2005/8/layout/chart3"/>
    <dgm:cxn modelId="{E0842CEE-ECCF-4551-A1E1-6FDB39E33A3D}" type="presOf" srcId="{1C7C7C56-D7E2-4B6A-A72B-2DF8B73E1AA9}" destId="{AE193699-4021-41C1-9E77-7761134379BD}" srcOrd="1" destOrd="0" presId="urn:microsoft.com/office/officeart/2005/8/layout/chart3"/>
    <dgm:cxn modelId="{03BF2D61-FB8D-4875-BC86-82327377E6A7}" type="presParOf" srcId="{B2B510C3-8B96-40D4-8A6A-F0782EB82908}" destId="{28803E73-FBD5-432A-A209-ED2D8A14FD86}" srcOrd="0" destOrd="0" presId="urn:microsoft.com/office/officeart/2005/8/layout/chart3"/>
    <dgm:cxn modelId="{837618E3-A076-40BD-8AE0-65ABEA6C9956}" type="presParOf" srcId="{B2B510C3-8B96-40D4-8A6A-F0782EB82908}" destId="{AE193699-4021-41C1-9E77-7761134379BD}" srcOrd="1" destOrd="0" presId="urn:microsoft.com/office/officeart/2005/8/layout/chart3"/>
    <dgm:cxn modelId="{71E43A50-EBA9-4A21-A7B4-AD0AD61BE08F}" type="presParOf" srcId="{B2B510C3-8B96-40D4-8A6A-F0782EB82908}" destId="{10EADEF5-A643-40BB-B05E-9EBC5D8F4197}" srcOrd="2" destOrd="0" presId="urn:microsoft.com/office/officeart/2005/8/layout/chart3"/>
    <dgm:cxn modelId="{7148CF69-12C2-48D4-90DF-EB74CA6E78C4}" type="presParOf" srcId="{B2B510C3-8B96-40D4-8A6A-F0782EB82908}" destId="{EBC46670-E47B-488D-A377-D5E82062DC82}" srcOrd="3" destOrd="0" presId="urn:microsoft.com/office/officeart/2005/8/layout/chart3"/>
    <dgm:cxn modelId="{E94CBFB6-898A-4CDE-9AAC-6F78D0A3A7B4}" type="presParOf" srcId="{B2B510C3-8B96-40D4-8A6A-F0782EB82908}" destId="{17F0C8E8-9047-4ADB-A793-D41E2CA2F673}" srcOrd="4" destOrd="0" presId="urn:microsoft.com/office/officeart/2005/8/layout/chart3"/>
    <dgm:cxn modelId="{DAEC32AD-C2FE-43FB-8304-BB017C50EC77}" type="presParOf" srcId="{B2B510C3-8B96-40D4-8A6A-F0782EB82908}" destId="{033DF8B0-E6FD-4DE6-8E05-C66AC9FF0AD0}" srcOrd="5" destOrd="0" presId="urn:microsoft.com/office/officeart/2005/8/layout/chart3"/>
    <dgm:cxn modelId="{583FE122-224F-480B-8E63-69917E2DFCAD}" type="presParOf" srcId="{B2B510C3-8B96-40D4-8A6A-F0782EB82908}" destId="{4DAAECA5-0067-4BE7-BD16-D2B4DA8B8D1D}" srcOrd="6" destOrd="0" presId="urn:microsoft.com/office/officeart/2005/8/layout/chart3"/>
    <dgm:cxn modelId="{EFA6D61E-AC61-45ED-BC57-D673C01530A1}" type="presParOf" srcId="{B2B510C3-8B96-40D4-8A6A-F0782EB82908}" destId="{BBE33B21-DEFC-43FE-A99C-10E742BCF2B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F7CBC0-B0B4-4B43-B394-287BCDAB9187}"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466627B8-68D2-44E7-B63C-84BA75B682BD}">
      <dgm:prSet phldrT="[Text]"/>
      <dgm:spPr>
        <a:solidFill>
          <a:schemeClr val="accent1"/>
        </a:solidFill>
      </dgm:spPr>
      <dgm:t>
        <a:bodyPr/>
        <a:lstStyle/>
        <a:p>
          <a:pPr rtl="0"/>
          <a:r>
            <a:rPr lang="en-US"/>
            <a:t>Risk </a:t>
          </a:r>
          <a:r>
            <a:rPr lang="en-US">
              <a:latin typeface="Calibri" panose="020F0502020204030204"/>
            </a:rPr>
            <a:t>Assessment</a:t>
          </a:r>
        </a:p>
      </dgm:t>
    </dgm:pt>
    <dgm:pt modelId="{CE3A389A-33FD-4CA6-94F4-2E03C0A37305}" type="parTrans" cxnId="{418F3A82-EF02-4B91-BD18-D976C3C5D527}">
      <dgm:prSet/>
      <dgm:spPr/>
      <dgm:t>
        <a:bodyPr/>
        <a:lstStyle/>
        <a:p>
          <a:endParaRPr lang="en-US"/>
        </a:p>
      </dgm:t>
    </dgm:pt>
    <dgm:pt modelId="{ED1D32D5-67B6-4F04-A015-D4E0AB9EEEA0}" type="sibTrans" cxnId="{418F3A82-EF02-4B91-BD18-D976C3C5D527}">
      <dgm:prSet/>
      <dgm:spPr/>
      <dgm:t>
        <a:bodyPr/>
        <a:lstStyle/>
        <a:p>
          <a:endParaRPr lang="en-US"/>
        </a:p>
      </dgm:t>
    </dgm:pt>
    <dgm:pt modelId="{2025FD29-396F-4C13-8A0C-96E81F6A84BB}">
      <dgm:prSet phldrT="[Text]"/>
      <dgm:spPr>
        <a:solidFill>
          <a:schemeClr val="accent5"/>
        </a:solidFill>
      </dgm:spPr>
      <dgm:t>
        <a:bodyPr/>
        <a:lstStyle/>
        <a:p>
          <a:pPr rtl="0"/>
          <a:r>
            <a:rPr lang="en-US">
              <a:latin typeface="Calibri" panose="020F0502020204030204"/>
            </a:rPr>
            <a:t>ODE</a:t>
          </a:r>
          <a:r>
            <a:rPr lang="en-US"/>
            <a:t> </a:t>
          </a:r>
          <a:r>
            <a:rPr lang="en-US">
              <a:latin typeface="Calibri" panose="020F0502020204030204"/>
            </a:rPr>
            <a:t>Reviews Monitoring</a:t>
          </a:r>
          <a:r>
            <a:rPr lang="en-US"/>
            <a:t> Materials</a:t>
          </a:r>
        </a:p>
      </dgm:t>
    </dgm:pt>
    <dgm:pt modelId="{5EF9BBBE-825A-42C1-B233-632C17083159}" type="parTrans" cxnId="{9064598C-D815-48F9-AADF-5E8AFFCCEBA1}">
      <dgm:prSet/>
      <dgm:spPr/>
      <dgm:t>
        <a:bodyPr/>
        <a:lstStyle/>
        <a:p>
          <a:endParaRPr lang="en-US"/>
        </a:p>
      </dgm:t>
    </dgm:pt>
    <dgm:pt modelId="{8A47D503-0608-42DD-B089-B5C1CDAD544A}" type="sibTrans" cxnId="{9064598C-D815-48F9-AADF-5E8AFFCCEBA1}">
      <dgm:prSet/>
      <dgm:spPr/>
      <dgm:t>
        <a:bodyPr/>
        <a:lstStyle/>
        <a:p>
          <a:endParaRPr lang="en-US"/>
        </a:p>
      </dgm:t>
    </dgm:pt>
    <dgm:pt modelId="{BE40C321-85C5-4DB5-A019-04B2199E5F5A}">
      <dgm:prSet phldrT="[Text]"/>
      <dgm:spPr>
        <a:solidFill>
          <a:schemeClr val="accent3"/>
        </a:solidFill>
      </dgm:spPr>
      <dgm:t>
        <a:bodyPr/>
        <a:lstStyle/>
        <a:p>
          <a:r>
            <a:rPr lang="en-US"/>
            <a:t>Reporting &amp; Follow-Up</a:t>
          </a:r>
        </a:p>
      </dgm:t>
    </dgm:pt>
    <dgm:pt modelId="{6E5B1257-03E2-43B9-AF5D-6FE5BEB030D5}" type="parTrans" cxnId="{5060871B-7C6E-49E2-BB56-EA5C209C0458}">
      <dgm:prSet/>
      <dgm:spPr/>
      <dgm:t>
        <a:bodyPr/>
        <a:lstStyle/>
        <a:p>
          <a:endParaRPr lang="en-US"/>
        </a:p>
      </dgm:t>
    </dgm:pt>
    <dgm:pt modelId="{65819D4C-2934-4AEF-89D7-45C1F1799A8E}" type="sibTrans" cxnId="{5060871B-7C6E-49E2-BB56-EA5C209C0458}">
      <dgm:prSet/>
      <dgm:spPr/>
      <dgm:t>
        <a:bodyPr/>
        <a:lstStyle/>
        <a:p>
          <a:endParaRPr lang="en-US"/>
        </a:p>
      </dgm:t>
    </dgm:pt>
    <dgm:pt modelId="{6B8AA575-7618-49C7-A4B0-C05BEE0AF355}">
      <dgm:prSet phldr="0"/>
      <dgm:spPr/>
      <dgm:t>
        <a:bodyPr/>
        <a:lstStyle/>
        <a:p>
          <a:pPr rtl="0"/>
          <a:r>
            <a:rPr lang="en-US">
              <a:latin typeface="Calibri" panose="020F0502020204030204"/>
            </a:rPr>
            <a:t>Districts</a:t>
          </a:r>
          <a:r>
            <a:rPr lang="en-US"/>
            <a:t> </a:t>
          </a:r>
          <a:r>
            <a:rPr lang="en-US">
              <a:latin typeface="Calibri" panose="020F0502020204030204"/>
            </a:rPr>
            <a:t>Gather and Submit Materials</a:t>
          </a:r>
          <a:endParaRPr lang="en-US"/>
        </a:p>
      </dgm:t>
    </dgm:pt>
    <dgm:pt modelId="{10FD266B-0070-4680-A18D-F5F4A3C1F110}" type="parTrans" cxnId="{1A29CE03-91C5-4079-91AA-43229D0D1DB9}">
      <dgm:prSet/>
      <dgm:spPr/>
    </dgm:pt>
    <dgm:pt modelId="{2FE2FC49-6DFF-4EC5-9227-20C6B762B6D6}" type="sibTrans" cxnId="{1A29CE03-91C5-4079-91AA-43229D0D1DB9}">
      <dgm:prSet/>
      <dgm:spPr/>
    </dgm:pt>
    <dgm:pt modelId="{8FC23128-BB0B-4D57-B047-A24E03C86F2C}" type="pres">
      <dgm:prSet presAssocID="{B3F7CBC0-B0B4-4B43-B394-287BCDAB9187}" presName="cycle" presStyleCnt="0">
        <dgm:presLayoutVars>
          <dgm:dir/>
          <dgm:resizeHandles val="exact"/>
        </dgm:presLayoutVars>
      </dgm:prSet>
      <dgm:spPr/>
    </dgm:pt>
    <dgm:pt modelId="{54084066-E206-4DCD-8C97-EF7C54728992}" type="pres">
      <dgm:prSet presAssocID="{466627B8-68D2-44E7-B63C-84BA75B682BD}" presName="node" presStyleLbl="node1" presStyleIdx="0" presStyleCnt="4">
        <dgm:presLayoutVars>
          <dgm:bulletEnabled val="1"/>
        </dgm:presLayoutVars>
      </dgm:prSet>
      <dgm:spPr/>
    </dgm:pt>
    <dgm:pt modelId="{2DC943C8-61FC-4CF4-A306-7ECE975E628C}" type="pres">
      <dgm:prSet presAssocID="{466627B8-68D2-44E7-B63C-84BA75B682BD}" presName="spNode" presStyleCnt="0"/>
      <dgm:spPr/>
    </dgm:pt>
    <dgm:pt modelId="{5A1E4972-95EB-4B6A-8F44-3EC7E8053B45}" type="pres">
      <dgm:prSet presAssocID="{ED1D32D5-67B6-4F04-A015-D4E0AB9EEEA0}" presName="sibTrans" presStyleLbl="sibTrans1D1" presStyleIdx="0" presStyleCnt="4"/>
      <dgm:spPr/>
    </dgm:pt>
    <dgm:pt modelId="{F0DEE24F-6179-4FE8-9B06-E1DB3C51E4F8}" type="pres">
      <dgm:prSet presAssocID="{6B8AA575-7618-49C7-A4B0-C05BEE0AF355}" presName="node" presStyleLbl="node1" presStyleIdx="1" presStyleCnt="4">
        <dgm:presLayoutVars>
          <dgm:bulletEnabled val="1"/>
        </dgm:presLayoutVars>
      </dgm:prSet>
      <dgm:spPr/>
    </dgm:pt>
    <dgm:pt modelId="{C1C595FB-992E-42D6-A4AA-DC8FAFA8808A}" type="pres">
      <dgm:prSet presAssocID="{6B8AA575-7618-49C7-A4B0-C05BEE0AF355}" presName="spNode" presStyleCnt="0"/>
      <dgm:spPr/>
    </dgm:pt>
    <dgm:pt modelId="{C78180B1-5FC9-4D45-AA5A-A5DA22D561F5}" type="pres">
      <dgm:prSet presAssocID="{2FE2FC49-6DFF-4EC5-9227-20C6B762B6D6}" presName="sibTrans" presStyleLbl="sibTrans1D1" presStyleIdx="1" presStyleCnt="4"/>
      <dgm:spPr/>
    </dgm:pt>
    <dgm:pt modelId="{10BE8F50-B49F-4A7F-9CAE-4037E66EB5D1}" type="pres">
      <dgm:prSet presAssocID="{2025FD29-396F-4C13-8A0C-96E81F6A84BB}" presName="node" presStyleLbl="node1" presStyleIdx="2" presStyleCnt="4">
        <dgm:presLayoutVars>
          <dgm:bulletEnabled val="1"/>
        </dgm:presLayoutVars>
      </dgm:prSet>
      <dgm:spPr/>
    </dgm:pt>
    <dgm:pt modelId="{C4F26547-4606-4E4C-8849-D9858E90E931}" type="pres">
      <dgm:prSet presAssocID="{2025FD29-396F-4C13-8A0C-96E81F6A84BB}" presName="spNode" presStyleCnt="0"/>
      <dgm:spPr/>
    </dgm:pt>
    <dgm:pt modelId="{C59AFA34-AF53-4008-A414-A9B4CA87CE26}" type="pres">
      <dgm:prSet presAssocID="{8A47D503-0608-42DD-B089-B5C1CDAD544A}" presName="sibTrans" presStyleLbl="sibTrans1D1" presStyleIdx="2" presStyleCnt="4"/>
      <dgm:spPr/>
    </dgm:pt>
    <dgm:pt modelId="{C90D3372-8399-4CAE-B555-884884B01681}" type="pres">
      <dgm:prSet presAssocID="{BE40C321-85C5-4DB5-A019-04B2199E5F5A}" presName="node" presStyleLbl="node1" presStyleIdx="3" presStyleCnt="4">
        <dgm:presLayoutVars>
          <dgm:bulletEnabled val="1"/>
        </dgm:presLayoutVars>
      </dgm:prSet>
      <dgm:spPr/>
    </dgm:pt>
    <dgm:pt modelId="{1CD9B5F0-580C-44BA-9E1E-6C7517479EC1}" type="pres">
      <dgm:prSet presAssocID="{BE40C321-85C5-4DB5-A019-04B2199E5F5A}" presName="spNode" presStyleCnt="0"/>
      <dgm:spPr/>
    </dgm:pt>
    <dgm:pt modelId="{3AB9225F-5CCB-4C7E-B69A-4DC1C59B0712}" type="pres">
      <dgm:prSet presAssocID="{65819D4C-2934-4AEF-89D7-45C1F1799A8E}" presName="sibTrans" presStyleLbl="sibTrans1D1" presStyleIdx="3" presStyleCnt="4"/>
      <dgm:spPr/>
    </dgm:pt>
  </dgm:ptLst>
  <dgm:cxnLst>
    <dgm:cxn modelId="{1A29CE03-91C5-4079-91AA-43229D0D1DB9}" srcId="{B3F7CBC0-B0B4-4B43-B394-287BCDAB9187}" destId="{6B8AA575-7618-49C7-A4B0-C05BEE0AF355}" srcOrd="1" destOrd="0" parTransId="{10FD266B-0070-4680-A18D-F5F4A3C1F110}" sibTransId="{2FE2FC49-6DFF-4EC5-9227-20C6B762B6D6}"/>
    <dgm:cxn modelId="{5060871B-7C6E-49E2-BB56-EA5C209C0458}" srcId="{B3F7CBC0-B0B4-4B43-B394-287BCDAB9187}" destId="{BE40C321-85C5-4DB5-A019-04B2199E5F5A}" srcOrd="3" destOrd="0" parTransId="{6E5B1257-03E2-43B9-AF5D-6FE5BEB030D5}" sibTransId="{65819D4C-2934-4AEF-89D7-45C1F1799A8E}"/>
    <dgm:cxn modelId="{94020A2F-D5C8-40CF-B4FD-7C97F2C5B30B}" type="presOf" srcId="{6B8AA575-7618-49C7-A4B0-C05BEE0AF355}" destId="{F0DEE24F-6179-4FE8-9B06-E1DB3C51E4F8}" srcOrd="0" destOrd="0" presId="urn:microsoft.com/office/officeart/2005/8/layout/cycle5"/>
    <dgm:cxn modelId="{1E76AD37-89C4-40E8-A189-A29EB0505534}" type="presOf" srcId="{8A47D503-0608-42DD-B089-B5C1CDAD544A}" destId="{C59AFA34-AF53-4008-A414-A9B4CA87CE26}" srcOrd="0" destOrd="0" presId="urn:microsoft.com/office/officeart/2005/8/layout/cycle5"/>
    <dgm:cxn modelId="{5DB83462-E5E8-4EF9-9E38-671539C2889B}" type="presOf" srcId="{2FE2FC49-6DFF-4EC5-9227-20C6B762B6D6}" destId="{C78180B1-5FC9-4D45-AA5A-A5DA22D561F5}" srcOrd="0" destOrd="0" presId="urn:microsoft.com/office/officeart/2005/8/layout/cycle5"/>
    <dgm:cxn modelId="{F2A0A76C-C49E-44D2-8024-97AD926A1384}" type="presOf" srcId="{B3F7CBC0-B0B4-4B43-B394-287BCDAB9187}" destId="{8FC23128-BB0B-4D57-B047-A24E03C86F2C}" srcOrd="0" destOrd="0" presId="urn:microsoft.com/office/officeart/2005/8/layout/cycle5"/>
    <dgm:cxn modelId="{1FDA5350-851B-4282-BE5E-BF982C2B872C}" type="presOf" srcId="{ED1D32D5-67B6-4F04-A015-D4E0AB9EEEA0}" destId="{5A1E4972-95EB-4B6A-8F44-3EC7E8053B45}" srcOrd="0" destOrd="0" presId="urn:microsoft.com/office/officeart/2005/8/layout/cycle5"/>
    <dgm:cxn modelId="{2BC35F55-5A47-4067-8886-1F5A875F8EAD}" type="presOf" srcId="{65819D4C-2934-4AEF-89D7-45C1F1799A8E}" destId="{3AB9225F-5CCB-4C7E-B69A-4DC1C59B0712}" srcOrd="0" destOrd="0" presId="urn:microsoft.com/office/officeart/2005/8/layout/cycle5"/>
    <dgm:cxn modelId="{BD35CA76-58CF-44AB-B29A-BB0401EF7643}" type="presOf" srcId="{2025FD29-396F-4C13-8A0C-96E81F6A84BB}" destId="{10BE8F50-B49F-4A7F-9CAE-4037E66EB5D1}" srcOrd="0" destOrd="0" presId="urn:microsoft.com/office/officeart/2005/8/layout/cycle5"/>
    <dgm:cxn modelId="{418F3A82-EF02-4B91-BD18-D976C3C5D527}" srcId="{B3F7CBC0-B0B4-4B43-B394-287BCDAB9187}" destId="{466627B8-68D2-44E7-B63C-84BA75B682BD}" srcOrd="0" destOrd="0" parTransId="{CE3A389A-33FD-4CA6-94F4-2E03C0A37305}" sibTransId="{ED1D32D5-67B6-4F04-A015-D4E0AB9EEEA0}"/>
    <dgm:cxn modelId="{9064598C-D815-48F9-AADF-5E8AFFCCEBA1}" srcId="{B3F7CBC0-B0B4-4B43-B394-287BCDAB9187}" destId="{2025FD29-396F-4C13-8A0C-96E81F6A84BB}" srcOrd="2" destOrd="0" parTransId="{5EF9BBBE-825A-42C1-B233-632C17083159}" sibTransId="{8A47D503-0608-42DD-B089-B5C1CDAD544A}"/>
    <dgm:cxn modelId="{A57BF89A-8206-41CB-B0AF-87839F7AC86B}" type="presOf" srcId="{466627B8-68D2-44E7-B63C-84BA75B682BD}" destId="{54084066-E206-4DCD-8C97-EF7C54728992}" srcOrd="0" destOrd="0" presId="urn:microsoft.com/office/officeart/2005/8/layout/cycle5"/>
    <dgm:cxn modelId="{C068EBF5-0DC3-4214-9F0D-0D6DF192B1B2}" type="presOf" srcId="{BE40C321-85C5-4DB5-A019-04B2199E5F5A}" destId="{C90D3372-8399-4CAE-B555-884884B01681}" srcOrd="0" destOrd="0" presId="urn:microsoft.com/office/officeart/2005/8/layout/cycle5"/>
    <dgm:cxn modelId="{1B8D277E-0837-402C-A01B-49634975CA70}" type="presParOf" srcId="{8FC23128-BB0B-4D57-B047-A24E03C86F2C}" destId="{54084066-E206-4DCD-8C97-EF7C54728992}" srcOrd="0" destOrd="0" presId="urn:microsoft.com/office/officeart/2005/8/layout/cycle5"/>
    <dgm:cxn modelId="{597C21C3-5527-4CCC-96FD-13529804F9E5}" type="presParOf" srcId="{8FC23128-BB0B-4D57-B047-A24E03C86F2C}" destId="{2DC943C8-61FC-4CF4-A306-7ECE975E628C}" srcOrd="1" destOrd="0" presId="urn:microsoft.com/office/officeart/2005/8/layout/cycle5"/>
    <dgm:cxn modelId="{5F6754EC-95C5-4F7A-B823-244728AB05F6}" type="presParOf" srcId="{8FC23128-BB0B-4D57-B047-A24E03C86F2C}" destId="{5A1E4972-95EB-4B6A-8F44-3EC7E8053B45}" srcOrd="2" destOrd="0" presId="urn:microsoft.com/office/officeart/2005/8/layout/cycle5"/>
    <dgm:cxn modelId="{95470EC8-9DB8-4BE4-9CD1-F67E7CE5CF59}" type="presParOf" srcId="{8FC23128-BB0B-4D57-B047-A24E03C86F2C}" destId="{F0DEE24F-6179-4FE8-9B06-E1DB3C51E4F8}" srcOrd="3" destOrd="0" presId="urn:microsoft.com/office/officeart/2005/8/layout/cycle5"/>
    <dgm:cxn modelId="{47699F58-D3F2-46F8-A7CE-5FCA9530F215}" type="presParOf" srcId="{8FC23128-BB0B-4D57-B047-A24E03C86F2C}" destId="{C1C595FB-992E-42D6-A4AA-DC8FAFA8808A}" srcOrd="4" destOrd="0" presId="urn:microsoft.com/office/officeart/2005/8/layout/cycle5"/>
    <dgm:cxn modelId="{70CC6E20-195D-4BB1-AF08-D8A85BDB5DB6}" type="presParOf" srcId="{8FC23128-BB0B-4D57-B047-A24E03C86F2C}" destId="{C78180B1-5FC9-4D45-AA5A-A5DA22D561F5}" srcOrd="5" destOrd="0" presId="urn:microsoft.com/office/officeart/2005/8/layout/cycle5"/>
    <dgm:cxn modelId="{B83F813E-D423-49BB-B9B9-75D68374B678}" type="presParOf" srcId="{8FC23128-BB0B-4D57-B047-A24E03C86F2C}" destId="{10BE8F50-B49F-4A7F-9CAE-4037E66EB5D1}" srcOrd="6" destOrd="0" presId="urn:microsoft.com/office/officeart/2005/8/layout/cycle5"/>
    <dgm:cxn modelId="{4E143CB1-FDD8-4398-B2A3-8C8202691E10}" type="presParOf" srcId="{8FC23128-BB0B-4D57-B047-A24E03C86F2C}" destId="{C4F26547-4606-4E4C-8849-D9858E90E931}" srcOrd="7" destOrd="0" presId="urn:microsoft.com/office/officeart/2005/8/layout/cycle5"/>
    <dgm:cxn modelId="{F14C6F9E-3070-4EED-9BF5-2BE6E83CF811}" type="presParOf" srcId="{8FC23128-BB0B-4D57-B047-A24E03C86F2C}" destId="{C59AFA34-AF53-4008-A414-A9B4CA87CE26}" srcOrd="8" destOrd="0" presId="urn:microsoft.com/office/officeart/2005/8/layout/cycle5"/>
    <dgm:cxn modelId="{918C8A1B-010C-48BB-A959-1AD2196B4312}" type="presParOf" srcId="{8FC23128-BB0B-4D57-B047-A24E03C86F2C}" destId="{C90D3372-8399-4CAE-B555-884884B01681}" srcOrd="9" destOrd="0" presId="urn:microsoft.com/office/officeart/2005/8/layout/cycle5"/>
    <dgm:cxn modelId="{2E96C135-C942-48EB-8385-256CF5B464CB}" type="presParOf" srcId="{8FC23128-BB0B-4D57-B047-A24E03C86F2C}" destId="{1CD9B5F0-580C-44BA-9E1E-6C7517479EC1}" srcOrd="10" destOrd="0" presId="urn:microsoft.com/office/officeart/2005/8/layout/cycle5"/>
    <dgm:cxn modelId="{3B22A84A-ED9A-48D5-A4BF-932D48E30441}" type="presParOf" srcId="{8FC23128-BB0B-4D57-B047-A24E03C86F2C}" destId="{3AB9225F-5CCB-4C7E-B69A-4DC1C59B071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3A1DF57-B24F-49FF-A493-0D2F76EB77E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E3F94AE-084E-4A2B-9FB3-A34040C2E27B}">
      <dgm:prSet/>
      <dgm:spPr/>
      <dgm:t>
        <a:bodyPr/>
        <a:lstStyle/>
        <a:p>
          <a:pPr>
            <a:lnSpc>
              <a:spcPct val="100000"/>
            </a:lnSpc>
          </a:pPr>
          <a:r>
            <a:rPr lang="en-US"/>
            <a:t>Program Plan </a:t>
          </a:r>
          <a:r>
            <a:rPr lang="en-US">
              <a:latin typeface="Calibri" panose="020F0502020204030204"/>
            </a:rPr>
            <a:t>Evaluation</a:t>
          </a:r>
        </a:p>
      </dgm:t>
    </dgm:pt>
    <dgm:pt modelId="{4CF0FB34-D291-4C89-B867-1A8DEF69416B}" type="parTrans" cxnId="{F4895468-AB68-41E4-8833-13DEC7C0AE9B}">
      <dgm:prSet/>
      <dgm:spPr/>
      <dgm:t>
        <a:bodyPr/>
        <a:lstStyle/>
        <a:p>
          <a:endParaRPr lang="en-US"/>
        </a:p>
      </dgm:t>
    </dgm:pt>
    <dgm:pt modelId="{68905CEE-DFDF-4524-9016-B6686047B836}" type="sibTrans" cxnId="{F4895468-AB68-41E4-8833-13DEC7C0AE9B}">
      <dgm:prSet/>
      <dgm:spPr/>
      <dgm:t>
        <a:bodyPr/>
        <a:lstStyle/>
        <a:p>
          <a:endParaRPr lang="en-US"/>
        </a:p>
      </dgm:t>
    </dgm:pt>
    <dgm:pt modelId="{2669170A-1931-4B82-A499-3E3823A9BF5F}">
      <dgm:prSet phldr="0"/>
      <dgm:spPr/>
      <dgm:t>
        <a:bodyPr/>
        <a:lstStyle/>
        <a:p>
          <a:pPr>
            <a:lnSpc>
              <a:spcPct val="100000"/>
            </a:lnSpc>
          </a:pPr>
          <a:r>
            <a:rPr lang="en-US">
              <a:latin typeface="Calibri" panose="020F0502020204030204"/>
            </a:rPr>
            <a:t>Formal Agreements</a:t>
          </a:r>
          <a:endParaRPr lang="en-US"/>
        </a:p>
      </dgm:t>
    </dgm:pt>
    <dgm:pt modelId="{90C37759-FDEA-42E9-A03D-7E9E9BC28643}" type="parTrans" cxnId="{CF7839B2-EA4D-43E5-86B6-12EE6AACAC50}">
      <dgm:prSet/>
      <dgm:spPr/>
      <dgm:t>
        <a:bodyPr/>
        <a:lstStyle/>
        <a:p>
          <a:endParaRPr lang="en-US"/>
        </a:p>
      </dgm:t>
    </dgm:pt>
    <dgm:pt modelId="{DBDACFDE-0670-4485-9FF3-A715C28EB7AE}" type="sibTrans" cxnId="{CF7839B2-EA4D-43E5-86B6-12EE6AACAC50}">
      <dgm:prSet/>
      <dgm:spPr/>
      <dgm:t>
        <a:bodyPr/>
        <a:lstStyle/>
        <a:p>
          <a:endParaRPr lang="en-US"/>
        </a:p>
      </dgm:t>
    </dgm:pt>
    <dgm:pt modelId="{38693447-5C51-45BC-B21F-7644718AB389}" type="pres">
      <dgm:prSet presAssocID="{B3A1DF57-B24F-49FF-A493-0D2F76EB77EA}" presName="root" presStyleCnt="0">
        <dgm:presLayoutVars>
          <dgm:dir/>
          <dgm:resizeHandles val="exact"/>
        </dgm:presLayoutVars>
      </dgm:prSet>
      <dgm:spPr/>
    </dgm:pt>
    <dgm:pt modelId="{C1F1A887-AB7D-487E-8A9E-042EAB324F8C}" type="pres">
      <dgm:prSet presAssocID="{5E3F94AE-084E-4A2B-9FB3-A34040C2E27B}" presName="compNode" presStyleCnt="0"/>
      <dgm:spPr/>
    </dgm:pt>
    <dgm:pt modelId="{115D747A-CEAB-4260-997D-297EB3FAD9C4}" type="pres">
      <dgm:prSet presAssocID="{5E3F94AE-084E-4A2B-9FB3-A34040C2E2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989C2E1-76AF-48DF-AF45-C93F8CB841AE}" type="pres">
      <dgm:prSet presAssocID="{5E3F94AE-084E-4A2B-9FB3-A34040C2E27B}" presName="spaceRect" presStyleCnt="0"/>
      <dgm:spPr/>
    </dgm:pt>
    <dgm:pt modelId="{6B1882FA-B78E-4E1A-B124-47C2F0E3825C}" type="pres">
      <dgm:prSet presAssocID="{5E3F94AE-084E-4A2B-9FB3-A34040C2E27B}" presName="textRect" presStyleLbl="revTx" presStyleIdx="0" presStyleCnt="2">
        <dgm:presLayoutVars>
          <dgm:chMax val="1"/>
          <dgm:chPref val="1"/>
        </dgm:presLayoutVars>
      </dgm:prSet>
      <dgm:spPr/>
    </dgm:pt>
    <dgm:pt modelId="{6774B696-8BE4-4C4A-ABE0-B6EB55525796}" type="pres">
      <dgm:prSet presAssocID="{68905CEE-DFDF-4524-9016-B6686047B836}" presName="sibTrans" presStyleCnt="0"/>
      <dgm:spPr/>
    </dgm:pt>
    <dgm:pt modelId="{FC2F240C-E641-4F4D-B80C-ED5F20BC6E9C}" type="pres">
      <dgm:prSet presAssocID="{2669170A-1931-4B82-A499-3E3823A9BF5F}" presName="compNode" presStyleCnt="0"/>
      <dgm:spPr/>
    </dgm:pt>
    <dgm:pt modelId="{9394EA98-A3B7-44C4-B1E9-1666C8387182}" type="pres">
      <dgm:prSet presAssocID="{2669170A-1931-4B82-A499-3E3823A9BF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871FA434-488F-470C-A161-6DA7983F9CFA}" type="pres">
      <dgm:prSet presAssocID="{2669170A-1931-4B82-A499-3E3823A9BF5F}" presName="spaceRect" presStyleCnt="0"/>
      <dgm:spPr/>
    </dgm:pt>
    <dgm:pt modelId="{D22AB790-56D9-4B7D-A059-18375DD39D11}" type="pres">
      <dgm:prSet presAssocID="{2669170A-1931-4B82-A499-3E3823A9BF5F}" presName="textRect" presStyleLbl="revTx" presStyleIdx="1" presStyleCnt="2">
        <dgm:presLayoutVars>
          <dgm:chMax val="1"/>
          <dgm:chPref val="1"/>
        </dgm:presLayoutVars>
      </dgm:prSet>
      <dgm:spPr/>
    </dgm:pt>
  </dgm:ptLst>
  <dgm:cxnLst>
    <dgm:cxn modelId="{4DEEA310-C85A-43D1-BC02-32CCED6F9192}" type="presOf" srcId="{2669170A-1931-4B82-A499-3E3823A9BF5F}" destId="{D22AB790-56D9-4B7D-A059-18375DD39D11}" srcOrd="0" destOrd="0" presId="urn:microsoft.com/office/officeart/2018/2/layout/IconLabelList"/>
    <dgm:cxn modelId="{A1AD5A37-1EBB-4FF3-995C-A1427DF041CE}" type="presOf" srcId="{B3A1DF57-B24F-49FF-A493-0D2F76EB77EA}" destId="{38693447-5C51-45BC-B21F-7644718AB389}" srcOrd="0" destOrd="0" presId="urn:microsoft.com/office/officeart/2018/2/layout/IconLabelList"/>
    <dgm:cxn modelId="{F4895468-AB68-41E4-8833-13DEC7C0AE9B}" srcId="{B3A1DF57-B24F-49FF-A493-0D2F76EB77EA}" destId="{5E3F94AE-084E-4A2B-9FB3-A34040C2E27B}" srcOrd="0" destOrd="0" parTransId="{4CF0FB34-D291-4C89-B867-1A8DEF69416B}" sibTransId="{68905CEE-DFDF-4524-9016-B6686047B836}"/>
    <dgm:cxn modelId="{CF7839B2-EA4D-43E5-86B6-12EE6AACAC50}" srcId="{B3A1DF57-B24F-49FF-A493-0D2F76EB77EA}" destId="{2669170A-1931-4B82-A499-3E3823A9BF5F}" srcOrd="1" destOrd="0" parTransId="{90C37759-FDEA-42E9-A03D-7E9E9BC28643}" sibTransId="{DBDACFDE-0670-4485-9FF3-A715C28EB7AE}"/>
    <dgm:cxn modelId="{D2D084D2-B890-4447-8FC4-0181A449EA67}" type="presOf" srcId="{5E3F94AE-084E-4A2B-9FB3-A34040C2E27B}" destId="{6B1882FA-B78E-4E1A-B124-47C2F0E3825C}" srcOrd="0" destOrd="0" presId="urn:microsoft.com/office/officeart/2018/2/layout/IconLabelList"/>
    <dgm:cxn modelId="{AAD0F9AE-0224-4236-9824-8D8712B9BB49}" type="presParOf" srcId="{38693447-5C51-45BC-B21F-7644718AB389}" destId="{C1F1A887-AB7D-487E-8A9E-042EAB324F8C}" srcOrd="0" destOrd="0" presId="urn:microsoft.com/office/officeart/2018/2/layout/IconLabelList"/>
    <dgm:cxn modelId="{63102F8A-CD2B-4311-AE22-683691C3539D}" type="presParOf" srcId="{C1F1A887-AB7D-487E-8A9E-042EAB324F8C}" destId="{115D747A-CEAB-4260-997D-297EB3FAD9C4}" srcOrd="0" destOrd="0" presId="urn:microsoft.com/office/officeart/2018/2/layout/IconLabelList"/>
    <dgm:cxn modelId="{D068B2CF-8C59-4819-BC2C-752E75C174DE}" type="presParOf" srcId="{C1F1A887-AB7D-487E-8A9E-042EAB324F8C}" destId="{0989C2E1-76AF-48DF-AF45-C93F8CB841AE}" srcOrd="1" destOrd="0" presId="urn:microsoft.com/office/officeart/2018/2/layout/IconLabelList"/>
    <dgm:cxn modelId="{0B7F7C1A-69BE-4482-ACBF-126C018EC35E}" type="presParOf" srcId="{C1F1A887-AB7D-487E-8A9E-042EAB324F8C}" destId="{6B1882FA-B78E-4E1A-B124-47C2F0E3825C}" srcOrd="2" destOrd="0" presId="urn:microsoft.com/office/officeart/2018/2/layout/IconLabelList"/>
    <dgm:cxn modelId="{752D1E38-AF4C-4885-A9AE-D3C3A0E0400A}" type="presParOf" srcId="{38693447-5C51-45BC-B21F-7644718AB389}" destId="{6774B696-8BE4-4C4A-ABE0-B6EB55525796}" srcOrd="1" destOrd="0" presId="urn:microsoft.com/office/officeart/2018/2/layout/IconLabelList"/>
    <dgm:cxn modelId="{22D39FB6-E674-4D30-8324-AD9B991E336F}" type="presParOf" srcId="{38693447-5C51-45BC-B21F-7644718AB389}" destId="{FC2F240C-E641-4F4D-B80C-ED5F20BC6E9C}" srcOrd="2" destOrd="0" presId="urn:microsoft.com/office/officeart/2018/2/layout/IconLabelList"/>
    <dgm:cxn modelId="{38AACAEE-FB1F-4014-8530-97FF2ACE5AFF}" type="presParOf" srcId="{FC2F240C-E641-4F4D-B80C-ED5F20BC6E9C}" destId="{9394EA98-A3B7-44C4-B1E9-1666C8387182}" srcOrd="0" destOrd="0" presId="urn:microsoft.com/office/officeart/2018/2/layout/IconLabelList"/>
    <dgm:cxn modelId="{447C0B14-DC10-4CE3-9D2B-2EFCDF38DF56}" type="presParOf" srcId="{FC2F240C-E641-4F4D-B80C-ED5F20BC6E9C}" destId="{871FA434-488F-470C-A161-6DA7983F9CFA}" srcOrd="1" destOrd="0" presId="urn:microsoft.com/office/officeart/2018/2/layout/IconLabelList"/>
    <dgm:cxn modelId="{5648DAAE-089C-4468-9D2B-A1C037BB6B58}" type="presParOf" srcId="{FC2F240C-E641-4F4D-B80C-ED5F20BC6E9C}" destId="{D22AB790-56D9-4B7D-A059-18375DD39D1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03E73-FBD5-432A-A209-ED2D8A14FD86}">
      <dsp:nvSpPr>
        <dsp:cNvPr id="0" name=""/>
        <dsp:cNvSpPr/>
      </dsp:nvSpPr>
      <dsp:spPr>
        <a:xfrm>
          <a:off x="852266" y="224172"/>
          <a:ext cx="3022554" cy="3022554"/>
        </a:xfrm>
        <a:prstGeom prst="pie">
          <a:avLst>
            <a:gd name="adj1" fmla="val 162000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Student Achievement </a:t>
          </a:r>
        </a:p>
      </dsp:txBody>
      <dsp:txXfrm>
        <a:off x="2398087" y="783345"/>
        <a:ext cx="1115466" cy="899569"/>
      </dsp:txXfrm>
    </dsp:sp>
    <dsp:sp modelId="{10EADEF5-A643-40BB-B05E-9EBC5D8F4197}">
      <dsp:nvSpPr>
        <dsp:cNvPr id="0" name=""/>
        <dsp:cNvSpPr/>
      </dsp:nvSpPr>
      <dsp:spPr>
        <a:xfrm>
          <a:off x="724887" y="351551"/>
          <a:ext cx="3022554" cy="3022554"/>
        </a:xfrm>
        <a:prstGeom prst="pie">
          <a:avLst>
            <a:gd name="adj1" fmla="val 0"/>
            <a:gd name="adj2" fmla="val 5400000"/>
          </a:avLst>
        </a:prstGeom>
        <a:gradFill rotWithShape="0">
          <a:gsLst>
            <a:gs pos="0">
              <a:schemeClr val="accent2">
                <a:hueOff val="-6231492"/>
                <a:satOff val="1909"/>
                <a:lumOff val="4379"/>
                <a:alphaOff val="0"/>
                <a:satMod val="103000"/>
                <a:lumMod val="102000"/>
                <a:tint val="94000"/>
              </a:schemeClr>
            </a:gs>
            <a:gs pos="50000">
              <a:schemeClr val="accent2">
                <a:hueOff val="-6231492"/>
                <a:satOff val="1909"/>
                <a:lumOff val="4379"/>
                <a:alphaOff val="0"/>
                <a:satMod val="110000"/>
                <a:lumMod val="100000"/>
                <a:shade val="100000"/>
              </a:schemeClr>
            </a:gs>
            <a:gs pos="100000">
              <a:schemeClr val="accent2">
                <a:hueOff val="-6231492"/>
                <a:satOff val="1909"/>
                <a:lumOff val="43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Last Monitoring Cycle</a:t>
          </a:r>
        </a:p>
      </dsp:txBody>
      <dsp:txXfrm>
        <a:off x="2290139" y="1916803"/>
        <a:ext cx="1115466" cy="899569"/>
      </dsp:txXfrm>
    </dsp:sp>
    <dsp:sp modelId="{17F0C8E8-9047-4ADB-A793-D41E2CA2F673}">
      <dsp:nvSpPr>
        <dsp:cNvPr id="0" name=""/>
        <dsp:cNvSpPr/>
      </dsp:nvSpPr>
      <dsp:spPr>
        <a:xfrm>
          <a:off x="724887" y="351551"/>
          <a:ext cx="3022554" cy="3022554"/>
        </a:xfrm>
        <a:prstGeom prst="pie">
          <a:avLst>
            <a:gd name="adj1" fmla="val 5400000"/>
            <a:gd name="adj2" fmla="val 10800000"/>
          </a:avLst>
        </a:prstGeom>
        <a:gradFill rotWithShape="0">
          <a:gsLst>
            <a:gs pos="0">
              <a:schemeClr val="accent2">
                <a:hueOff val="-12462985"/>
                <a:satOff val="3817"/>
                <a:lumOff val="8759"/>
                <a:alphaOff val="0"/>
                <a:satMod val="103000"/>
                <a:lumMod val="102000"/>
                <a:tint val="94000"/>
              </a:schemeClr>
            </a:gs>
            <a:gs pos="50000">
              <a:schemeClr val="accent2">
                <a:hueOff val="-12462985"/>
                <a:satOff val="3817"/>
                <a:lumOff val="8759"/>
                <a:alphaOff val="0"/>
                <a:satMod val="110000"/>
                <a:lumMod val="100000"/>
                <a:shade val="100000"/>
              </a:schemeClr>
            </a:gs>
            <a:gs pos="100000">
              <a:schemeClr val="accent2">
                <a:hueOff val="-12462985"/>
                <a:satOff val="3817"/>
                <a:lumOff val="87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Unresolved Findings</a:t>
          </a:r>
        </a:p>
      </dsp:txBody>
      <dsp:txXfrm>
        <a:off x="1066724" y="1916803"/>
        <a:ext cx="1115466" cy="899569"/>
      </dsp:txXfrm>
    </dsp:sp>
    <dsp:sp modelId="{4DAAECA5-0067-4BE7-BD16-D2B4DA8B8D1D}">
      <dsp:nvSpPr>
        <dsp:cNvPr id="0" name=""/>
        <dsp:cNvSpPr/>
      </dsp:nvSpPr>
      <dsp:spPr>
        <a:xfrm>
          <a:off x="724887" y="351551"/>
          <a:ext cx="3022554" cy="3022554"/>
        </a:xfrm>
        <a:prstGeom prst="pie">
          <a:avLst>
            <a:gd name="adj1" fmla="val 10800000"/>
            <a:gd name="adj2" fmla="val 16200000"/>
          </a:avLst>
        </a:prstGeom>
        <a:gradFill rotWithShape="0">
          <a:gsLst>
            <a:gs pos="0">
              <a:schemeClr val="accent2">
                <a:hueOff val="-18694477"/>
                <a:satOff val="5726"/>
                <a:lumOff val="13138"/>
                <a:alphaOff val="0"/>
                <a:satMod val="103000"/>
                <a:lumMod val="102000"/>
                <a:tint val="94000"/>
              </a:schemeClr>
            </a:gs>
            <a:gs pos="50000">
              <a:schemeClr val="accent2">
                <a:hueOff val="-18694477"/>
                <a:satOff val="5726"/>
                <a:lumOff val="13138"/>
                <a:alphaOff val="0"/>
                <a:satMod val="110000"/>
                <a:lumMod val="100000"/>
                <a:shade val="100000"/>
              </a:schemeClr>
            </a:gs>
            <a:gs pos="100000">
              <a:schemeClr val="accent2">
                <a:hueOff val="-18694477"/>
                <a:satOff val="5726"/>
                <a:lumOff val="1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District Specific Metrics</a:t>
          </a:r>
        </a:p>
      </dsp:txBody>
      <dsp:txXfrm>
        <a:off x="1066724" y="909285"/>
        <a:ext cx="1115466" cy="899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84066-E206-4DCD-8C97-EF7C54728992}">
      <dsp:nvSpPr>
        <dsp:cNvPr id="0" name=""/>
        <dsp:cNvSpPr/>
      </dsp:nvSpPr>
      <dsp:spPr>
        <a:xfrm>
          <a:off x="2273234" y="1348"/>
          <a:ext cx="1744861" cy="113415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Risk </a:t>
          </a:r>
          <a:r>
            <a:rPr lang="en-US" sz="1800" kern="1200">
              <a:latin typeface="Calibri" panose="020F0502020204030204"/>
            </a:rPr>
            <a:t>Assessment</a:t>
          </a:r>
        </a:p>
      </dsp:txBody>
      <dsp:txXfrm>
        <a:off x="2328599" y="56713"/>
        <a:ext cx="1634131" cy="1023429"/>
      </dsp:txXfrm>
    </dsp:sp>
    <dsp:sp modelId="{5A1E4972-95EB-4B6A-8F44-3EC7E8053B45}">
      <dsp:nvSpPr>
        <dsp:cNvPr id="0" name=""/>
        <dsp:cNvSpPr/>
      </dsp:nvSpPr>
      <dsp:spPr>
        <a:xfrm>
          <a:off x="1273547" y="568428"/>
          <a:ext cx="3744234" cy="3744234"/>
        </a:xfrm>
        <a:custGeom>
          <a:avLst/>
          <a:gdLst/>
          <a:ahLst/>
          <a:cxnLst/>
          <a:rect l="0" t="0" r="0" b="0"/>
          <a:pathLst>
            <a:path>
              <a:moveTo>
                <a:pt x="2984927" y="366635"/>
              </a:moveTo>
              <a:arcTo wR="1872117" hR="1872117" stAng="18388246" swAng="163211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DEE24F-6179-4FE8-9B06-E1DB3C51E4F8}">
      <dsp:nvSpPr>
        <dsp:cNvPr id="0" name=""/>
        <dsp:cNvSpPr/>
      </dsp:nvSpPr>
      <dsp:spPr>
        <a:xfrm>
          <a:off x="4145351" y="1873466"/>
          <a:ext cx="1744861" cy="1134159"/>
        </a:xfrm>
        <a:prstGeom prst="roundRect">
          <a:avLst/>
        </a:prstGeom>
        <a:solidFill>
          <a:schemeClr val="accent2">
            <a:hueOff val="-6231492"/>
            <a:satOff val="1909"/>
            <a:lumOff val="43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panose="020F0502020204030204"/>
            </a:rPr>
            <a:t>Districts</a:t>
          </a:r>
          <a:r>
            <a:rPr lang="en-US" sz="1800" kern="1200"/>
            <a:t> </a:t>
          </a:r>
          <a:r>
            <a:rPr lang="en-US" sz="1800" kern="1200">
              <a:latin typeface="Calibri" panose="020F0502020204030204"/>
            </a:rPr>
            <a:t>Gather and Submit Materials</a:t>
          </a:r>
          <a:endParaRPr lang="en-US" sz="1800" kern="1200"/>
        </a:p>
      </dsp:txBody>
      <dsp:txXfrm>
        <a:off x="4200716" y="1928831"/>
        <a:ext cx="1634131" cy="1023429"/>
      </dsp:txXfrm>
    </dsp:sp>
    <dsp:sp modelId="{C78180B1-5FC9-4D45-AA5A-A5DA22D561F5}">
      <dsp:nvSpPr>
        <dsp:cNvPr id="0" name=""/>
        <dsp:cNvSpPr/>
      </dsp:nvSpPr>
      <dsp:spPr>
        <a:xfrm>
          <a:off x="1273547" y="568428"/>
          <a:ext cx="3744234" cy="3744234"/>
        </a:xfrm>
        <a:custGeom>
          <a:avLst/>
          <a:gdLst/>
          <a:ahLst/>
          <a:cxnLst/>
          <a:rect l="0" t="0" r="0" b="0"/>
          <a:pathLst>
            <a:path>
              <a:moveTo>
                <a:pt x="3550048" y="2702399"/>
              </a:moveTo>
              <a:arcTo wR="1872117" hR="1872117" stAng="1579641" swAng="1632113"/>
            </a:path>
          </a:pathLst>
        </a:custGeom>
        <a:noFill/>
        <a:ln w="6350" cap="flat" cmpd="sng" algn="ctr">
          <a:solidFill>
            <a:schemeClr val="accent2">
              <a:hueOff val="-6231492"/>
              <a:satOff val="1909"/>
              <a:lumOff val="43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0BE8F50-B49F-4A7F-9CAE-4037E66EB5D1}">
      <dsp:nvSpPr>
        <dsp:cNvPr id="0" name=""/>
        <dsp:cNvSpPr/>
      </dsp:nvSpPr>
      <dsp:spPr>
        <a:xfrm>
          <a:off x="2273234" y="3745583"/>
          <a:ext cx="1744861" cy="113415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panose="020F0502020204030204"/>
            </a:rPr>
            <a:t>ODE</a:t>
          </a:r>
          <a:r>
            <a:rPr lang="en-US" sz="1800" kern="1200"/>
            <a:t> </a:t>
          </a:r>
          <a:r>
            <a:rPr lang="en-US" sz="1800" kern="1200">
              <a:latin typeface="Calibri" panose="020F0502020204030204"/>
            </a:rPr>
            <a:t>Reviews Monitoring</a:t>
          </a:r>
          <a:r>
            <a:rPr lang="en-US" sz="1800" kern="1200"/>
            <a:t> Materials</a:t>
          </a:r>
        </a:p>
      </dsp:txBody>
      <dsp:txXfrm>
        <a:off x="2328599" y="3800948"/>
        <a:ext cx="1634131" cy="1023429"/>
      </dsp:txXfrm>
    </dsp:sp>
    <dsp:sp modelId="{C59AFA34-AF53-4008-A414-A9B4CA87CE26}">
      <dsp:nvSpPr>
        <dsp:cNvPr id="0" name=""/>
        <dsp:cNvSpPr/>
      </dsp:nvSpPr>
      <dsp:spPr>
        <a:xfrm>
          <a:off x="1273547" y="568428"/>
          <a:ext cx="3744234" cy="3744234"/>
        </a:xfrm>
        <a:custGeom>
          <a:avLst/>
          <a:gdLst/>
          <a:ahLst/>
          <a:cxnLst/>
          <a:rect l="0" t="0" r="0" b="0"/>
          <a:pathLst>
            <a:path>
              <a:moveTo>
                <a:pt x="759307" y="3377599"/>
              </a:moveTo>
              <a:arcTo wR="1872117" hR="1872117" stAng="7588246" swAng="1632113"/>
            </a:path>
          </a:pathLst>
        </a:custGeom>
        <a:noFill/>
        <a:ln w="6350" cap="flat" cmpd="sng" algn="ctr">
          <a:solidFill>
            <a:schemeClr val="accent2">
              <a:hueOff val="-12462985"/>
              <a:satOff val="3817"/>
              <a:lumOff val="87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90D3372-8399-4CAE-B555-884884B01681}">
      <dsp:nvSpPr>
        <dsp:cNvPr id="0" name=""/>
        <dsp:cNvSpPr/>
      </dsp:nvSpPr>
      <dsp:spPr>
        <a:xfrm>
          <a:off x="401117" y="1873466"/>
          <a:ext cx="1744861" cy="113415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Reporting &amp; Follow-Up</a:t>
          </a:r>
        </a:p>
      </dsp:txBody>
      <dsp:txXfrm>
        <a:off x="456482" y="1928831"/>
        <a:ext cx="1634131" cy="1023429"/>
      </dsp:txXfrm>
    </dsp:sp>
    <dsp:sp modelId="{3AB9225F-5CCB-4C7E-B69A-4DC1C59B0712}">
      <dsp:nvSpPr>
        <dsp:cNvPr id="0" name=""/>
        <dsp:cNvSpPr/>
      </dsp:nvSpPr>
      <dsp:spPr>
        <a:xfrm>
          <a:off x="1273547" y="568428"/>
          <a:ext cx="3744234" cy="3744234"/>
        </a:xfrm>
        <a:custGeom>
          <a:avLst/>
          <a:gdLst/>
          <a:ahLst/>
          <a:cxnLst/>
          <a:rect l="0" t="0" r="0" b="0"/>
          <a:pathLst>
            <a:path>
              <a:moveTo>
                <a:pt x="194185" y="1041834"/>
              </a:moveTo>
              <a:arcTo wR="1872117" hR="1872117" stAng="12379641" swAng="1632113"/>
            </a:path>
          </a:pathLst>
        </a:custGeom>
        <a:noFill/>
        <a:ln w="6350" cap="flat" cmpd="sng" algn="ctr">
          <a:solidFill>
            <a:schemeClr val="accent2">
              <a:hueOff val="-18694477"/>
              <a:satOff val="5726"/>
              <a:lumOff val="1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D747A-CEAB-4260-997D-297EB3FAD9C4}">
      <dsp:nvSpPr>
        <dsp:cNvPr id="0" name=""/>
        <dsp:cNvSpPr/>
      </dsp:nvSpPr>
      <dsp:spPr>
        <a:xfrm>
          <a:off x="1882271" y="48740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882FA-B78E-4E1A-B124-47C2F0E3825C}">
      <dsp:nvSpPr>
        <dsp:cNvPr id="0" name=""/>
        <dsp:cNvSpPr/>
      </dsp:nvSpPr>
      <dsp:spPr>
        <a:xfrm>
          <a:off x="694271" y="290160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pPr>
          <a:r>
            <a:rPr lang="en-US" sz="3400" kern="1200"/>
            <a:t>Program Plan </a:t>
          </a:r>
          <a:r>
            <a:rPr lang="en-US" sz="3400" kern="1200">
              <a:latin typeface="Calibri" panose="020F0502020204030204"/>
            </a:rPr>
            <a:t>Evaluation</a:t>
          </a:r>
        </a:p>
      </dsp:txBody>
      <dsp:txXfrm>
        <a:off x="694271" y="2901609"/>
        <a:ext cx="4320000" cy="720000"/>
      </dsp:txXfrm>
    </dsp:sp>
    <dsp:sp modelId="{9394EA98-A3B7-44C4-B1E9-1666C8387182}">
      <dsp:nvSpPr>
        <dsp:cNvPr id="0" name=""/>
        <dsp:cNvSpPr/>
      </dsp:nvSpPr>
      <dsp:spPr>
        <a:xfrm>
          <a:off x="6958271" y="48740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AB790-56D9-4B7D-A059-18375DD39D11}">
      <dsp:nvSpPr>
        <dsp:cNvPr id="0" name=""/>
        <dsp:cNvSpPr/>
      </dsp:nvSpPr>
      <dsp:spPr>
        <a:xfrm>
          <a:off x="5770271" y="290160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pPr>
          <a:r>
            <a:rPr lang="en-US" sz="3400" kern="1200">
              <a:latin typeface="Calibri" panose="020F0502020204030204"/>
            </a:rPr>
            <a:t>Formal Agreements</a:t>
          </a:r>
          <a:endParaRPr lang="en-US" sz="3400" kern="1200"/>
        </a:p>
      </dsp:txBody>
      <dsp:txXfrm>
        <a:off x="5770271" y="290160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highlight>
                  <a:srgbClr val="F5F5F5"/>
                </a:highlight>
                <a:latin typeface="Arial" panose="020B0604020202020204" pitchFamily="34" charset="0"/>
              </a:rPr>
              <a:t>Our team is pleased to share this training, which is designed to support districts who have been identified for desk or on-site monitoring for the Elementary and Secondary Education Act, or ESEA. This monitoring process includes Titles I-A, II-A, IV-A, and V-B, along with Equitable Services to private schools, supports for students who qualify for McKinney-Vento services, and supports for students navigating the Foster Care system.​ This training is designed so that you can watch it in short snippets or only watch the section for which you are responsible. It is our sincere hope that you find this training helpful in getting prepared for monitoring.</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428380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444444"/>
                </a:solidFill>
                <a:effectLst/>
                <a:highlight>
                  <a:srgbClr val="F5F5F5"/>
                </a:highlight>
                <a:latin typeface="Arial" panose="020B0604020202020204" pitchFamily="34" charset="0"/>
              </a:rPr>
              <a:t>These tools will help you navigate the monitoring process. We welcome you to reach out if you have questions along the way.</a:t>
            </a:r>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39423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444444"/>
                </a:solidFill>
                <a:effectLst/>
                <a:highlight>
                  <a:srgbClr val="F5F5F5"/>
                </a:highlight>
                <a:latin typeface="Arial" panose="020B0604020202020204" pitchFamily="34" charset="0"/>
              </a:rPr>
              <a:t>All districts who have been selected for ESEA monitoring during the upcoming year will need to complete a self-assessment.</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83322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highlight>
                  <a:srgbClr val="F5F5F5"/>
                </a:highlight>
                <a:latin typeface="Arial" panose="020B0604020202020204" pitchFamily="34" charset="0"/>
              </a:rPr>
              <a:t>The purpose of the Self-Assessment is to help districts examine their practices around federal programs. It will also facilitate a shared understanding of the district’s current practices relative to ESSA requirements. Finally, it will identify both strengths and areas where technical assistance or support may be needed.</a:t>
            </a:r>
            <a:endParaRPr lang="en-US" b="0">
              <a:effectLst/>
            </a:endParaRPr>
          </a:p>
          <a:p>
            <a:pPr rtl="0">
              <a:spcBef>
                <a:spcPts val="0"/>
              </a:spcBef>
              <a:spcAft>
                <a:spcPts val="0"/>
              </a:spcAft>
            </a:pPr>
            <a:r>
              <a:rPr lang="en-US" sz="1800" b="0" i="0" u="none" strike="noStrike">
                <a:solidFill>
                  <a:srgbClr val="000000"/>
                </a:solidFill>
                <a:effectLst/>
                <a:highlight>
                  <a:srgbClr val="F5F5F5"/>
                </a:highlight>
                <a:latin typeface="Arial" panose="020B0604020202020204" pitchFamily="34" charset="0"/>
              </a:rPr>
              <a:t>The district will NOT receive punitive action for any of their responses. The goal of the self-assessment is to help the ODE learn more about how to support and elevate district practices.</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34427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self-assessment will be completed through </a:t>
            </a:r>
            <a:r>
              <a:rPr lang="en-US" err="1"/>
              <a:t>SmartSheet</a:t>
            </a:r>
            <a:r>
              <a:rPr lang="en-US"/>
              <a:t>. This is a platform familiar to most districts. It will also better allow the ODE to track data, analyze responses, and provide personalized feedback. But most importantly, Smartsheet has the ability to customize the self-assessment to reflect only those programs for which districts receive funds. Therefore, the Smartsheet Self-Assessment will include only the sections relevant to each district.</a:t>
            </a:r>
            <a:endParaRPr lang="en-US">
              <a:ea typeface="Calibri"/>
              <a:cs typeface="Calibri"/>
            </a:endParaRPr>
          </a:p>
          <a:p>
            <a:r>
              <a:rPr lang="en-US"/>
              <a:t> </a:t>
            </a:r>
            <a:endParaRPr lang="en-US">
              <a:cs typeface="Calibri"/>
            </a:endParaRPr>
          </a:p>
          <a:p>
            <a:r>
              <a:rPr lang="en-US"/>
              <a:t>To assist districts, we have created a Word template of the Self-Assessment to use in discussions with the full team. We recommend that you fill out the Word template and then cut and paste your responses into the Smartsheet when you are ready to submit. </a:t>
            </a:r>
            <a:endParaRPr lang="en-US">
              <a:ea typeface="Calibri"/>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19815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There are 3 types of prompts on the self assessment. ​</a:t>
            </a:r>
            <a:endParaRPr lang="en-US" b="0">
              <a:effectLst/>
              <a:highlight>
                <a:srgbClr val="F5F5F5"/>
              </a:highlight>
            </a:endParaRPr>
          </a:p>
          <a:p>
            <a:pPr rtl="0">
              <a:spcBef>
                <a:spcPts val="0"/>
              </a:spcBef>
              <a:spcAft>
                <a:spcPts val="0"/>
              </a:spcAft>
            </a:pPr>
            <a:r>
              <a:rPr lang="en-US" sz="1800" b="1" i="0" u="none" strike="noStrike">
                <a:solidFill>
                  <a:srgbClr val="444444"/>
                </a:solidFill>
                <a:effectLst/>
                <a:highlight>
                  <a:srgbClr val="F5F5F5"/>
                </a:highlight>
                <a:latin typeface="Arial" panose="020B0604020202020204" pitchFamily="34" charset="0"/>
              </a:rPr>
              <a:t>In the Rubric style prompt, </a:t>
            </a:r>
            <a:r>
              <a:rPr lang="en-US" sz="1800" b="0" i="0" u="none" strike="noStrike">
                <a:solidFill>
                  <a:srgbClr val="444444"/>
                </a:solidFill>
                <a:effectLst/>
                <a:highlight>
                  <a:srgbClr val="F5F5F5"/>
                </a:highlight>
                <a:latin typeface="Arial" panose="020B0604020202020204" pitchFamily="34" charset="0"/>
              </a:rPr>
              <a:t>the district will self-evaluate a statement of practice by rating themselves as: ​</a:t>
            </a:r>
            <a:endParaRPr lang="en-US" b="0">
              <a:effectLst/>
              <a:highlight>
                <a:srgbClr val="F5F5F5"/>
              </a:highlight>
            </a:endParaRPr>
          </a:p>
          <a:p>
            <a:pPr marL="177800" rtl="0" fontAlgn="base">
              <a:spcBef>
                <a:spcPts val="0"/>
              </a:spcBef>
              <a:spcAft>
                <a:spcPts val="0"/>
              </a:spcAft>
              <a:buFont typeface="Arial" panose="020B0604020202020204" pitchFamily="34" charset="0"/>
              <a:buChar char="•"/>
            </a:pPr>
            <a:r>
              <a:rPr lang="en-US" sz="1800" b="0" i="0" u="none" strike="noStrike">
                <a:solidFill>
                  <a:srgbClr val="444444"/>
                </a:solidFill>
                <a:effectLst/>
                <a:highlight>
                  <a:srgbClr val="F5F5F5"/>
                </a:highlight>
                <a:latin typeface="Arial" panose="020B0604020202020204" pitchFamily="34" charset="0"/>
              </a:rPr>
              <a:t>1, Emerging – indicating the district needs to develop or revise policies and practices in this area​</a:t>
            </a:r>
          </a:p>
          <a:p>
            <a:pPr marL="177800" rtl="0" fontAlgn="base">
              <a:spcBef>
                <a:spcPts val="0"/>
              </a:spcBef>
              <a:spcAft>
                <a:spcPts val="0"/>
              </a:spcAft>
              <a:buFont typeface="Arial" panose="020B0604020202020204" pitchFamily="34" charset="0"/>
              <a:buChar char="•"/>
            </a:pPr>
            <a:r>
              <a:rPr lang="en-US" sz="1800" b="0" i="0" u="none" strike="noStrike">
                <a:solidFill>
                  <a:srgbClr val="444444"/>
                </a:solidFill>
                <a:effectLst/>
                <a:highlight>
                  <a:srgbClr val="F5F5F5"/>
                </a:highlight>
                <a:latin typeface="Arial" panose="020B0604020202020204" pitchFamily="34" charset="0"/>
              </a:rPr>
              <a:t>2, Developing – indicating the district has policies/practices aligned to some elements, but still needs support. ​</a:t>
            </a:r>
          </a:p>
          <a:p>
            <a:pPr marL="177800" rtl="0" fontAlgn="base">
              <a:spcBef>
                <a:spcPts val="0"/>
              </a:spcBef>
              <a:spcAft>
                <a:spcPts val="0"/>
              </a:spcAft>
              <a:buFont typeface="Arial" panose="020B0604020202020204" pitchFamily="34" charset="0"/>
              <a:buChar char="•"/>
            </a:pPr>
            <a:r>
              <a:rPr lang="en-US" sz="1800" b="0" i="0" u="none" strike="noStrike">
                <a:solidFill>
                  <a:srgbClr val="444444"/>
                </a:solidFill>
                <a:effectLst/>
                <a:highlight>
                  <a:srgbClr val="F5F5F5"/>
                </a:highlight>
                <a:latin typeface="Arial" panose="020B0604020202020204" pitchFamily="34" charset="0"/>
              </a:rPr>
              <a:t>3, Proficient – indicating the district has policies/practices aligned to all elements ​</a:t>
            </a:r>
          </a:p>
          <a:p>
            <a:pPr marL="177800" rtl="0" fontAlgn="base">
              <a:spcBef>
                <a:spcPts val="0"/>
              </a:spcBef>
              <a:spcAft>
                <a:spcPts val="0"/>
              </a:spcAft>
              <a:buFont typeface="Arial" panose="020B0604020202020204" pitchFamily="34" charset="0"/>
              <a:buChar char="•"/>
            </a:pPr>
            <a:r>
              <a:rPr lang="en-US" sz="1800" b="0" i="0" u="none" strike="noStrike">
                <a:solidFill>
                  <a:srgbClr val="444444"/>
                </a:solidFill>
                <a:effectLst/>
                <a:highlight>
                  <a:srgbClr val="F5F5F5"/>
                </a:highlight>
                <a:latin typeface="Arial" panose="020B0604020202020204" pitchFamily="34" charset="0"/>
              </a:rPr>
              <a:t>Or 4, Exceptional – indicating the district is so well aligned with the law that they could serve as a model. ​</a:t>
            </a:r>
          </a:p>
          <a:p>
            <a:pPr rtl="0">
              <a:spcBef>
                <a:spcPts val="0"/>
              </a:spcBef>
              <a:spcAft>
                <a:spcPts val="0"/>
              </a:spcAft>
            </a:pPr>
            <a:r>
              <a:rPr lang="en-US" sz="1800" b="1" i="0" u="none" strike="noStrike">
                <a:solidFill>
                  <a:srgbClr val="444444"/>
                </a:solidFill>
                <a:effectLst/>
                <a:highlight>
                  <a:srgbClr val="F5F5F5"/>
                </a:highlight>
                <a:latin typeface="Arial" panose="020B0604020202020204" pitchFamily="34" charset="0"/>
              </a:rPr>
              <a:t>The second type of response is the Narrative response</a:t>
            </a:r>
            <a:r>
              <a:rPr lang="en-US" sz="1800" b="0" i="0" u="none" strike="noStrike">
                <a:solidFill>
                  <a:srgbClr val="444444"/>
                </a:solidFill>
                <a:effectLst/>
                <a:highlight>
                  <a:srgbClr val="F5F5F5"/>
                </a:highlight>
                <a:latin typeface="Arial" panose="020B0604020202020204" pitchFamily="34" charset="0"/>
              </a:rPr>
              <a:t>. Here, districts briefly respond in writing to a question. ​</a:t>
            </a:r>
            <a:endParaRPr lang="en-US" b="0">
              <a:effectLst/>
              <a:highlight>
                <a:srgbClr val="F5F5F5"/>
              </a:highlight>
            </a:endParaRPr>
          </a:p>
          <a:p>
            <a:r>
              <a:rPr lang="en-US" sz="1800" b="1" i="0" u="none" strike="noStrike">
                <a:solidFill>
                  <a:srgbClr val="444444"/>
                </a:solidFill>
                <a:effectLst/>
                <a:highlight>
                  <a:srgbClr val="F5F5F5"/>
                </a:highlight>
                <a:latin typeface="Arial" panose="020B0604020202020204" pitchFamily="34" charset="0"/>
              </a:rPr>
              <a:t>Finally, there are some Yes/No checkboxes. </a:t>
            </a:r>
            <a:r>
              <a:rPr lang="en-US" sz="1800" b="0" i="0" u="none" strike="noStrike">
                <a:solidFill>
                  <a:srgbClr val="444444"/>
                </a:solidFill>
                <a:effectLst/>
                <a:highlight>
                  <a:srgbClr val="F5F5F5"/>
                </a:highlight>
                <a:latin typeface="Arial" panose="020B0604020202020204" pitchFamily="34" charset="0"/>
              </a:rPr>
              <a:t>These prompts are a statement where the district indicates their participation with a Yes or a No. These types of questions are only in the Equitable Services, Foster Care, and McKinney-Vento sections. After selecting a response, districts may be asked to contact the state program liaison to schedule a meeting.</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39499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what you'll see when you access the Smartsheet. </a:t>
            </a:r>
          </a:p>
          <a:p>
            <a:pPr marL="171450" indent="-171450">
              <a:buFont typeface="Arial"/>
              <a:buChar char="•"/>
            </a:pPr>
            <a:r>
              <a:rPr lang="en-US"/>
              <a:t>First, you will want to select your district from the dropdown menu at the top </a:t>
            </a:r>
            <a:endParaRPr lang="en-US">
              <a:cs typeface="Calibri"/>
            </a:endParaRPr>
          </a:p>
          <a:p>
            <a:pPr marL="171450" indent="-171450">
              <a:buFont typeface="Arial"/>
              <a:buChar char="•"/>
            </a:pPr>
            <a:r>
              <a:rPr lang="en-US"/>
              <a:t>This will generate a list of programs for which you will answer prompts </a:t>
            </a:r>
            <a:endParaRPr lang="en-US">
              <a:cs typeface="Calibri"/>
            </a:endParaRPr>
          </a:p>
          <a:p>
            <a:pPr marL="171450" indent="-171450">
              <a:buFont typeface="Arial"/>
              <a:buChar char="•"/>
            </a:pPr>
            <a:r>
              <a:rPr lang="en-US"/>
              <a:t>The boxes must remain checked for a district to submit – so even if you don't think you should answer the questions for a specific program, please leave the box checked and answer the questions anyway. </a:t>
            </a:r>
            <a:endParaRPr lang="en-US">
              <a:cs typeface="Calibri"/>
            </a:endParaRPr>
          </a:p>
          <a:p>
            <a:pPr marL="171450" indent="-171450">
              <a:buFont typeface="Arial"/>
              <a:buChar char="•"/>
            </a:pPr>
            <a:r>
              <a:rPr lang="en-US"/>
              <a:t>You will also see there is a place for contact information. This is the person the ODE will contact, if needed, with any questions or clarifications </a:t>
            </a:r>
            <a:endParaRPr lang="en-US">
              <a:cs typeface="Calibri"/>
            </a:endParaRPr>
          </a:p>
          <a:p>
            <a:pPr marL="171450" indent="-171450">
              <a:buFont typeface="Arial"/>
              <a:buChar char="•"/>
            </a:pPr>
            <a:r>
              <a:rPr lang="en-US"/>
              <a:t>You will see that as you scroll down the Smartsheet, each program area is labeled. The red asterisk means that a response is required for submission.</a:t>
            </a:r>
            <a:endParaRPr lang="en-US">
              <a:cs typeface="Calibri"/>
            </a:endParaRPr>
          </a:p>
          <a:p>
            <a:pPr marL="171450" indent="-171450">
              <a:buFont typeface="Arial"/>
              <a:buChar char="•"/>
            </a:pPr>
            <a:r>
              <a:rPr lang="en-US"/>
              <a:t>You may choose to “Send me a copy of my responses” by checking this box.</a:t>
            </a:r>
            <a:endParaRPr lang="en-US">
              <a:cs typeface="Calibri"/>
            </a:endParaRPr>
          </a:p>
          <a:p>
            <a:pPr marL="171450" indent="-171450">
              <a:buFont typeface="Arial"/>
              <a:buChar char="•"/>
            </a:pPr>
            <a:r>
              <a:rPr lang="en-US"/>
              <a:t>Finally, click Submit</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350171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is intended to share what must be submitted for monitoring in the category of Common Compliance. While each Title program has a specific purpose and requirements, there are some requirements that are common to all programs.  “Common Compliance” refers to requirements under ESSA that cross federal programs. Materials to be submitted for Common Compliance are typically fiscal in nature, and fall into three categories: Expenditures, Inventory, and Time and Effort.</a:t>
            </a:r>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92418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Part of ESEA monitoring is ensuring that federal funds are spent in</a:t>
            </a:r>
            <a:r>
              <a:rPr lang="en-US"/>
              <a:t> </a:t>
            </a:r>
            <a:r>
              <a:rPr lang="en-US" baseline="0"/>
              <a:t>alignment with the district’s approved plan. In order to accomplish this, </a:t>
            </a:r>
            <a:r>
              <a:rPr lang="en-US"/>
              <a:t>districts are asked to submit detailed expenditure reports which reviewers</a:t>
            </a:r>
            <a:r>
              <a:rPr lang="en-US" baseline="0"/>
              <a:t> </a:t>
            </a:r>
            <a:r>
              <a:rPr lang="en-US"/>
              <a:t>then compare</a:t>
            </a:r>
            <a:r>
              <a:rPr lang="en-US" baseline="0"/>
              <a:t> to approved CIP Budget narrative</a:t>
            </a:r>
            <a:r>
              <a:rPr lang="en-US"/>
              <a:t> applications for each funded program</a:t>
            </a:r>
            <a:r>
              <a:rPr lang="en-US" baseline="0"/>
              <a:t>. </a:t>
            </a:r>
          </a:p>
          <a:p>
            <a:endParaRPr lang="en-US" baseline="0"/>
          </a:p>
          <a:p>
            <a:r>
              <a:rPr lang="en-US" b="1"/>
              <a:t>Districts are asked to submit </a:t>
            </a:r>
            <a:r>
              <a:rPr lang="en-US"/>
              <a:t>separate</a:t>
            </a:r>
            <a:r>
              <a:rPr lang="en-US" baseline="0"/>
              <a:t> expenditure reports for each </a:t>
            </a:r>
            <a:r>
              <a:rPr lang="en-US"/>
              <a:t>funded </a:t>
            </a:r>
            <a:r>
              <a:rPr lang="en-US" baseline="0"/>
              <a:t>program </a:t>
            </a:r>
            <a:r>
              <a:rPr lang="en-US"/>
              <a:t>to facilitate</a:t>
            </a:r>
            <a:r>
              <a:rPr lang="en-US" baseline="0"/>
              <a:t> an easy review. </a:t>
            </a:r>
            <a:r>
              <a:rPr lang="en-US"/>
              <a:t>These reports can typically be generated by the district's accounting system. </a:t>
            </a:r>
            <a:r>
              <a:rPr lang="en-US" baseline="0"/>
              <a:t>Being as specific as </a:t>
            </a:r>
            <a:r>
              <a:rPr lang="en-US"/>
              <a:t>possible</a:t>
            </a:r>
            <a:r>
              <a:rPr lang="en-US" baseline="0"/>
              <a:t> in the description </a:t>
            </a:r>
            <a:r>
              <a:rPr lang="en-US"/>
              <a:t>of expenditures within these reports is</a:t>
            </a:r>
            <a:r>
              <a:rPr lang="en-US" baseline="0"/>
              <a:t> helpful.</a:t>
            </a:r>
            <a:r>
              <a:rPr lang="en-US"/>
              <a:t> Please be aware that broad terms like “supplies” will likely generate further inquiry by reviewers.</a:t>
            </a:r>
            <a:endParaRPr lang="en-US" baseline="0">
              <a:ea typeface="Calibri"/>
              <a:cs typeface="Calibri"/>
            </a:endParaRPr>
          </a:p>
          <a:p>
            <a:endParaRPr lang="en-US" baseline="0"/>
          </a:p>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2065625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ESSA requires that districts maintain</a:t>
            </a:r>
            <a:r>
              <a:rPr lang="en-US" baseline="0"/>
              <a:t> documentation of supplies and equipment purchased with federal funds, including </a:t>
            </a:r>
            <a:r>
              <a:rPr lang="en-US"/>
              <a:t>when they were purchased, where</a:t>
            </a:r>
            <a:r>
              <a:rPr lang="en-US" baseline="0"/>
              <a:t> they are located, their condition</a:t>
            </a:r>
            <a:r>
              <a:rPr lang="en-US"/>
              <a:t>,</a:t>
            </a:r>
            <a:r>
              <a:rPr lang="en-US" baseline="0"/>
              <a:t> and when they are no longer useful, how they were disposed of. </a:t>
            </a:r>
            <a:r>
              <a:rPr lang="en-US"/>
              <a:t>This is to ensure any equipment</a:t>
            </a:r>
            <a:r>
              <a:rPr lang="en-US" baseline="0"/>
              <a:t> or supplies purchased with federal funds is accounted for.</a:t>
            </a:r>
          </a:p>
          <a:p>
            <a:endParaRPr lang="en-US"/>
          </a:p>
          <a:p>
            <a:r>
              <a:rPr lang="en-US" b="1"/>
              <a:t>Districts are asked to submit an inventory list reflective of purchases from the past three years, where applicable. </a:t>
            </a:r>
            <a:r>
              <a:rPr lang="en-US"/>
              <a:t>This list should include equipment and non-consumable materials purchased, including</a:t>
            </a:r>
            <a:r>
              <a:rPr lang="en-US" b="1"/>
              <a:t> </a:t>
            </a:r>
            <a:r>
              <a:rPr lang="en-US"/>
              <a:t>those items purchased for private schools</a:t>
            </a:r>
            <a:r>
              <a:rPr lang="en-US" b="1"/>
              <a:t>. </a:t>
            </a:r>
            <a:r>
              <a:rPr lang="en-US"/>
              <a:t>Consumable materials do not need to be included on this list. </a:t>
            </a:r>
            <a:endParaRPr lang="en-US">
              <a:ea typeface="Calibri"/>
              <a:cs typeface="Calibri"/>
            </a:endParaRPr>
          </a:p>
          <a:p>
            <a:endParaRPr lang="en-US"/>
          </a:p>
          <a:p>
            <a:r>
              <a:rPr lang="en-US"/>
              <a:t>Districts are welcome to use the ODE</a:t>
            </a:r>
            <a:r>
              <a:rPr lang="en-US" baseline="0"/>
              <a:t> inventory template </a:t>
            </a:r>
            <a:r>
              <a:rPr lang="en-US"/>
              <a:t>which can be found on</a:t>
            </a:r>
            <a:r>
              <a:rPr lang="en-US" baseline="0"/>
              <a:t> the ODE Monitoring page</a:t>
            </a:r>
            <a:r>
              <a:rPr lang="en-US"/>
              <a:t>,</a:t>
            </a:r>
            <a:r>
              <a:rPr lang="en-US" baseline="0"/>
              <a:t> or </a:t>
            </a:r>
            <a:r>
              <a:rPr lang="en-US"/>
              <a:t>to </a:t>
            </a:r>
            <a:r>
              <a:rPr lang="en-US" baseline="0"/>
              <a:t>submit </a:t>
            </a:r>
            <a:r>
              <a:rPr lang="en-US"/>
              <a:t>an existing inventory document used</a:t>
            </a:r>
            <a:r>
              <a:rPr lang="en-US" baseline="0"/>
              <a:t> by the district</a:t>
            </a:r>
            <a:r>
              <a:rPr lang="en-US"/>
              <a:t>, as long as it includes all the categories outlined in the Quick Reference Brief linked on this slide.</a:t>
            </a:r>
            <a:endParaRPr lang="en-US" baseline="0">
              <a:ea typeface="Calibri"/>
              <a:cs typeface="Calibri"/>
            </a:endParaRPr>
          </a:p>
          <a:p>
            <a:endParaRPr lang="en-US" baseline="0"/>
          </a:p>
          <a:p>
            <a:r>
              <a:rPr lang="en-US" baseline="0"/>
              <a:t>During an onsite visit, reviewers will ask to see purchased items and ensure they are correctly labeled.</a:t>
            </a:r>
            <a:endParaRPr lang="en-US">
              <a:ea typeface="Calibri"/>
              <a:cs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203892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As described in the Uniform Grants Guidance, or UGG, every</a:t>
            </a:r>
            <a:r>
              <a:rPr lang="en-US" sz="1200" kern="1200" baseline="0">
                <a:solidFill>
                  <a:schemeClr val="tx1"/>
                </a:solidFill>
                <a:effectLst/>
                <a:latin typeface="+mn-lt"/>
                <a:ea typeface="+mn-ea"/>
                <a:cs typeface="+mn-cs"/>
              </a:rPr>
              <a:t> district must </a:t>
            </a:r>
            <a:r>
              <a:rPr lang="en-US" sz="1200" kern="1200">
                <a:solidFill>
                  <a:schemeClr val="tx1"/>
                </a:solidFill>
                <a:effectLst/>
                <a:latin typeface="+mn-lt"/>
                <a:ea typeface="+mn-ea"/>
                <a:cs typeface="+mn-cs"/>
              </a:rPr>
              <a:t>have a system for documenting and reporting the time of staff paid out of federal funds which includes</a:t>
            </a:r>
            <a:r>
              <a:rPr lang="en-US" sz="1200" kern="1200" baseline="0">
                <a:solidFill>
                  <a:schemeClr val="tx1"/>
                </a:solidFill>
                <a:effectLst/>
                <a:latin typeface="+mn-lt"/>
                <a:ea typeface="+mn-ea"/>
                <a:cs typeface="+mn-cs"/>
              </a:rPr>
              <a:t> both </a:t>
            </a:r>
            <a:r>
              <a:rPr lang="en-US" sz="1200" kern="1200">
                <a:solidFill>
                  <a:schemeClr val="tx1"/>
                </a:solidFill>
                <a:effectLst/>
                <a:latin typeface="+mn-lt"/>
                <a:ea typeface="+mn-ea"/>
                <a:cs typeface="+mn-cs"/>
              </a:rPr>
              <a:t>full time and part time employees (2CFR 200.430(</a:t>
            </a:r>
            <a:r>
              <a:rPr lang="en-US" sz="1200" kern="1200" err="1">
                <a:solidFill>
                  <a:schemeClr val="tx1"/>
                </a:solidFill>
                <a:effectLst/>
                <a:latin typeface="+mn-lt"/>
                <a:ea typeface="+mn-ea"/>
                <a:cs typeface="+mn-cs"/>
              </a:rPr>
              <a:t>i</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This is to ensure</a:t>
            </a:r>
            <a:r>
              <a:rPr lang="en-US"/>
              <a:t> that any</a:t>
            </a:r>
            <a:r>
              <a:rPr lang="en-US" baseline="0"/>
              <a:t> staff time charged to a particular grant is benefitting that grant.</a:t>
            </a:r>
            <a:endParaRPr lang="en-US" baseline="0">
              <a:ea typeface="Calibri"/>
              <a:cs typeface="Calibri"/>
            </a:endParaRPr>
          </a:p>
          <a:p>
            <a:pPr>
              <a:defRPr/>
            </a:pPr>
            <a:endParaRPr lang="en-US"/>
          </a:p>
          <a:p>
            <a:pPr>
              <a:defRPr/>
            </a:pPr>
            <a:r>
              <a:rPr lang="en-US" b="1"/>
              <a:t>Districts are asked to s</a:t>
            </a:r>
            <a:r>
              <a:rPr lang="en-US"/>
              <a:t>ubmit a payroll distribution report showing which staff were paid with federal funds for the year being monitored, along with three samples of individual documentation of time and effort. </a:t>
            </a:r>
            <a:endParaRPr lang="en-US">
              <a:ea typeface="Calibri"/>
              <a:cs typeface="Calibri"/>
            </a:endParaRPr>
          </a:p>
          <a:p>
            <a:pPr>
              <a:defRPr/>
            </a:pPr>
            <a:r>
              <a:rPr lang="en-US"/>
              <a:t> </a:t>
            </a:r>
            <a:endParaRPr lang="en-US">
              <a:ea typeface="Calibri"/>
              <a:cs typeface="Calibri"/>
            </a:endParaRPr>
          </a:p>
          <a:p>
            <a:pPr>
              <a:defRPr/>
            </a:pPr>
            <a:r>
              <a:rPr lang="en-US"/>
              <a:t>Time and effort reports should be prepared by </a:t>
            </a:r>
            <a:r>
              <a:rPr lang="en-US" b="1"/>
              <a:t>all certificated and classified staff</a:t>
            </a:r>
            <a:r>
              <a:rPr lang="en-US"/>
              <a:t> with salary and benefits that are charged: to a single federal award; to multiple federal awards; or to any combination of a federal award and other federal, state or local fund sources.</a:t>
            </a:r>
            <a:endParaRPr lang="en-US">
              <a:ea typeface="Calibri"/>
              <a:cs typeface="Calibri"/>
            </a:endParaRPr>
          </a:p>
          <a:p>
            <a:pPr>
              <a:defRPr/>
            </a:pPr>
            <a:r>
              <a:rPr lang="en-US"/>
              <a:t>  However, for the purposes of desk monitoring, districts select samples from three staff members for the year being monitored to submit as evidence </a:t>
            </a:r>
            <a:r>
              <a:rPr lang="en-US" kern="1200" baseline="0">
                <a:effectLst/>
              </a:rPr>
              <a:t>of </a:t>
            </a:r>
            <a:r>
              <a:rPr lang="en-US"/>
              <a:t>the district’s system </a:t>
            </a:r>
            <a:r>
              <a:rPr lang="en-US" kern="1200" baseline="0">
                <a:effectLst/>
              </a:rPr>
              <a:t>of time and effort</a:t>
            </a:r>
            <a:r>
              <a:rPr lang="en-US"/>
              <a:t> documentation</a:t>
            </a:r>
            <a:r>
              <a:rPr lang="en-US" kern="1200" baseline="0">
                <a:effectLst/>
              </a:rPr>
              <a:t>.</a:t>
            </a:r>
            <a:endParaRPr lang="en-US">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122718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While accountability to federal requirements is important, the ultimate goal of monitoring is to support districts' and the ODE's examination and refinement of  federal programs systems. Our purpose for monitoring has three parts:​</a:t>
            </a:r>
            <a:endParaRPr lang="en-US" b="0">
              <a:effectLst/>
              <a:highlight>
                <a:srgbClr val="F5F5F5"/>
              </a:highlight>
            </a:endParaRPr>
          </a:p>
          <a:p>
            <a:pPr marL="177800" rtl="0" fontAlgn="base">
              <a:spcBef>
                <a:spcPts val="0"/>
              </a:spcBef>
              <a:spcAft>
                <a:spcPts val="0"/>
              </a:spcAft>
              <a:buFont typeface="Arial" panose="020B0604020202020204" pitchFamily="34" charset="0"/>
              <a:buChar char="•"/>
            </a:pPr>
            <a:r>
              <a:rPr lang="en-US" sz="1800" b="0" i="0" u="none" strike="noStrike">
                <a:solidFill>
                  <a:srgbClr val="444444"/>
                </a:solidFill>
                <a:effectLst/>
                <a:highlight>
                  <a:srgbClr val="F5F5F5"/>
                </a:highlight>
                <a:latin typeface="Arial" panose="020B0604020202020204" pitchFamily="34" charset="0"/>
              </a:rPr>
              <a:t>Most importantly, we want to </a:t>
            </a:r>
            <a:r>
              <a:rPr lang="en-US" sz="1800" b="1" i="0" u="none" strike="noStrike">
                <a:solidFill>
                  <a:srgbClr val="444444"/>
                </a:solidFill>
                <a:effectLst/>
                <a:highlight>
                  <a:srgbClr val="F5F5F5"/>
                </a:highlight>
                <a:latin typeface="Arial" panose="020B0604020202020204" pitchFamily="34" charset="0"/>
              </a:rPr>
              <a:t>Build Relationships</a:t>
            </a:r>
            <a:r>
              <a:rPr lang="en-US" sz="1800" b="0" i="0" u="none" strike="noStrike">
                <a:solidFill>
                  <a:srgbClr val="444444"/>
                </a:solidFill>
                <a:effectLst/>
                <a:highlight>
                  <a:srgbClr val="F5F5F5"/>
                </a:highlight>
                <a:latin typeface="Arial" panose="020B0604020202020204" pitchFamily="34" charset="0"/>
              </a:rPr>
              <a:t>. The main objective for the Oregon Department of Education (ODE) is to raise student achievement for all of Oregon’s school aged children. The ultimate purpose of ESEA is to ensure all students, and especially those navigating barriers to academic success, get the support they need. Through monitoring, we at the ODE learn how to better support districts in implementing systems to support students. ​</a:t>
            </a:r>
          </a:p>
          <a:p>
            <a:pPr marL="177800" rtl="0" fontAlgn="base">
              <a:spcBef>
                <a:spcPts val="0"/>
              </a:spcBef>
              <a:spcAft>
                <a:spcPts val="0"/>
              </a:spcAft>
              <a:buFont typeface="Arial" panose="020B0604020202020204" pitchFamily="34" charset="0"/>
              <a:buChar char="•"/>
            </a:pPr>
            <a:r>
              <a:rPr lang="en-US" sz="1800" b="0" i="0" u="none" strike="noStrike">
                <a:solidFill>
                  <a:srgbClr val="444444"/>
                </a:solidFill>
                <a:effectLst/>
                <a:highlight>
                  <a:srgbClr val="F5F5F5"/>
                </a:highlight>
                <a:latin typeface="Arial" panose="020B0604020202020204" pitchFamily="34" charset="0"/>
              </a:rPr>
              <a:t>We also want to provide </a:t>
            </a:r>
            <a:r>
              <a:rPr lang="en-US" sz="1800" b="1" i="0" u="none" strike="noStrike">
                <a:solidFill>
                  <a:srgbClr val="444444"/>
                </a:solidFill>
                <a:effectLst/>
                <a:highlight>
                  <a:srgbClr val="F5F5F5"/>
                </a:highlight>
                <a:latin typeface="Arial" panose="020B0604020202020204" pitchFamily="34" charset="0"/>
              </a:rPr>
              <a:t>Technical Assistance</a:t>
            </a:r>
            <a:r>
              <a:rPr lang="en-US" sz="1800" b="0" i="0" u="none" strike="noStrike">
                <a:solidFill>
                  <a:srgbClr val="444444"/>
                </a:solidFill>
                <a:effectLst/>
                <a:highlight>
                  <a:srgbClr val="F5F5F5"/>
                </a:highlight>
                <a:latin typeface="Arial" panose="020B0604020202020204" pitchFamily="34" charset="0"/>
              </a:rPr>
              <a:t>. State monitoring team members provide technical assistance during the review and beyond. Our goals are to answer questions, facilitate dialogue, and exchange ideas and information for program improvement while, at the same time, meeting all federal requirements.</a:t>
            </a:r>
          </a:p>
          <a:p>
            <a:pPr>
              <a:defRPr/>
            </a:pPr>
            <a:r>
              <a:rPr lang="en-US" sz="1800" b="0" i="0" u="none" strike="noStrike">
                <a:solidFill>
                  <a:srgbClr val="444444"/>
                </a:solidFill>
                <a:effectLst/>
                <a:latin typeface="Arial" panose="020B0604020202020204" pitchFamily="34" charset="0"/>
              </a:rPr>
              <a:t>And lastly, we are required to ensure </a:t>
            </a:r>
            <a:r>
              <a:rPr lang="en-US" sz="1800" b="1" i="0" u="none" strike="noStrike">
                <a:solidFill>
                  <a:srgbClr val="444444"/>
                </a:solidFill>
                <a:effectLst/>
                <a:latin typeface="Arial" panose="020B0604020202020204" pitchFamily="34" charset="0"/>
              </a:rPr>
              <a:t>Compliance</a:t>
            </a:r>
            <a:r>
              <a:rPr lang="en-US" sz="1800" b="0" i="0" u="none" strike="noStrike">
                <a:solidFill>
                  <a:srgbClr val="444444"/>
                </a:solidFill>
                <a:effectLst/>
                <a:latin typeface="Arial" panose="020B0604020202020204" pitchFamily="34" charset="0"/>
              </a:rPr>
              <a:t>. Monitoring federal programs helps ensure that all children have a fair, equal, and significant opportunity to obtain a high-quality education. Monitoring is intended to be a collaborative partnership between ODE and districts to ensure compliance with ESEA. ​</a:t>
            </a:r>
            <a:endParaRPr lang="en-US">
              <a:cs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3726727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two slides cover the desk monitoring requirements for Equitable Services for districts selected for Tiers 2 and 3. </a:t>
            </a:r>
          </a:p>
          <a:p>
            <a:r>
              <a:rPr lang="en-US"/>
              <a:t> </a:t>
            </a:r>
            <a:endParaRPr lang="en-US">
              <a:ea typeface="Calibri"/>
              <a:cs typeface="Calibri"/>
            </a:endParaRPr>
          </a:p>
          <a:p>
            <a:r>
              <a:rPr lang="en-US"/>
              <a:t>Federal programs are supported by federal tax dollars, so all students, their educators and their families  are eligible regardless of whether they attend public or private schools. </a:t>
            </a:r>
            <a:endParaRPr lang="en-US">
              <a:ea typeface="Calibri"/>
              <a:cs typeface="Calibri"/>
            </a:endParaRPr>
          </a:p>
          <a:p>
            <a:r>
              <a:rPr lang="en-US"/>
              <a:t> </a:t>
            </a:r>
            <a:endParaRPr lang="en-US">
              <a:ea typeface="Calibri"/>
              <a:cs typeface="Calibri"/>
            </a:endParaRPr>
          </a:p>
          <a:p>
            <a:r>
              <a:rPr lang="en-US"/>
              <a:t>Equitable services are district programs that just happen to serve private school students. While private schools are vital partners in equitable service programs, the district is solely responsible for equitable service programs, and is the entity that is monitored. </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2251969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All districts must answer at least one question regarding equitable services on the Self-Assessment. This is to help the ODE and districts collaborate on determining what private schools exist within the state since private schools do not register with the ODE. </a:t>
            </a:r>
          </a:p>
          <a:p>
            <a:pPr>
              <a:defRPr/>
            </a:pPr>
            <a:r>
              <a:rPr lang="en-US"/>
              <a:t>However, only districts that have participating private schools will need to submit documents for desk monitoring. </a:t>
            </a:r>
            <a:endParaRPr lang="en-US">
              <a:ea typeface="Calibri"/>
              <a:cs typeface="Calibri"/>
            </a:endParaRPr>
          </a:p>
          <a:p>
            <a:pPr>
              <a:defRPr/>
            </a:pPr>
            <a:r>
              <a:rPr lang="en-US"/>
              <a:t>Monitoring includes examination of practices around the provision of equitable services. </a:t>
            </a:r>
            <a:endParaRPr lang="en-US">
              <a:ea typeface="Calibri"/>
              <a:cs typeface="Calibri"/>
            </a:endParaRPr>
          </a:p>
          <a:p>
            <a:pPr>
              <a:defRPr/>
            </a:pPr>
            <a:r>
              <a:rPr lang="en-US"/>
              <a:t>1. The Equitable Services Narrative asks districts to describe and explain their approach to conducting consultation. The Narrative can be filled out in written form and submitted to OneDrive with all other documentation; or the district can notify the ESEA Private School Ombuds during the Entrance Meeting that they would like to complete the Narrative together during a one-on-one meeting. </a:t>
            </a:r>
            <a:endParaRPr lang="en-US">
              <a:ea typeface="Calibri"/>
              <a:cs typeface="Calibri"/>
            </a:endParaRPr>
          </a:p>
          <a:p>
            <a:pPr>
              <a:defRPr/>
            </a:pPr>
            <a:r>
              <a:rPr lang="en-US">
                <a:ea typeface="Calibri"/>
                <a:cs typeface="Calibri"/>
              </a:rPr>
              <a:t>2. While ESEA does not require districts and private schools to complete a needs assessment, all equitable services must be based on the specific needs of the private school. Districts must submit documentation that the private schools needs were assessed prior to providing services. If the district does not have evidence of assessing needs, please upload a written plan of how needs will be assessed in future years. </a:t>
            </a:r>
          </a:p>
          <a:p>
            <a:pPr>
              <a:defRPr/>
            </a:pPr>
            <a:r>
              <a:rPr lang="en-US">
                <a:ea typeface="Calibri"/>
                <a:cs typeface="Calibri"/>
              </a:rPr>
              <a:t>3. ESEA requires that districts evaluate all Title I-A equitable service programs for student progress; and equitable services programs under all other Titles for effectiveness.</a:t>
            </a:r>
            <a:r>
              <a:rPr lang="en-US"/>
              <a:t> Districts must submit documentation that the equitable service programs were evaluated at the conclusion of the program. If the district does not have evidence of evaluating programs, please upload a written plan of how evaluation will be conducted in future years. </a:t>
            </a:r>
            <a:endParaRPr lang="en-US">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437089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is intended to share what must be submitted for monitoring of Title I-A. The purpose of Title I, Part A is to provide all children significant opportunity to receive a fair, equitable, and high-quality education and help ensure that all children meet challenging academic standards. Title I-A provides financial assistance to districts and schools who serve a larger population of children from families experiencing poverty. By providing additional resources, the program is intended to help close the opportunity gaps that some students experience.</a:t>
            </a:r>
          </a:p>
          <a:p>
            <a:endParaRPr lang="en-US">
              <a:cs typeface="Calibri"/>
            </a:endParaRPr>
          </a:p>
          <a:p>
            <a:r>
              <a:rPr lang="en-US">
                <a:cs typeface="Calibri"/>
              </a:rPr>
              <a:t>During monitoring, there are two main questions we are looking to answer:</a:t>
            </a:r>
            <a:endParaRPr lang="en-US">
              <a:ea typeface="Calibri"/>
              <a:cs typeface="Calibri"/>
            </a:endParaRPr>
          </a:p>
          <a:p>
            <a:endParaRPr lang="en-US">
              <a:cs typeface="Calibri"/>
            </a:endParaRPr>
          </a:p>
          <a:p>
            <a:r>
              <a:rPr lang="en-US">
                <a:cs typeface="Calibri"/>
              </a:rPr>
              <a:t>How are schools implementing their Title I-A plan and is that plan making a difference for students?</a:t>
            </a:r>
            <a:endParaRPr lang="en-US">
              <a:ea typeface="Calibri"/>
              <a:cs typeface="Calibri"/>
            </a:endParaRPr>
          </a:p>
          <a:p>
            <a:r>
              <a:rPr lang="en-US">
                <a:cs typeface="Calibri"/>
              </a:rPr>
              <a:t>And</a:t>
            </a:r>
            <a:endParaRPr lang="en-US">
              <a:ea typeface="Calibri"/>
              <a:cs typeface="Calibri"/>
            </a:endParaRPr>
          </a:p>
          <a:p>
            <a:r>
              <a:rPr lang="en-US">
                <a:cs typeface="Calibri"/>
              </a:rPr>
              <a:t>How are families engaged in the creation and implementation of the school's Title I-A plan?</a:t>
            </a:r>
            <a:endParaRPr lang="en-US">
              <a:ea typeface="Calibri"/>
              <a:cs typeface="Calibri"/>
            </a:endParaRPr>
          </a:p>
          <a:p>
            <a:endParaRPr lang="en-US">
              <a:cs typeface="Calibri"/>
            </a:endParaRPr>
          </a:p>
          <a:p>
            <a:r>
              <a:rPr lang="en-US">
                <a:cs typeface="Calibri"/>
              </a:rPr>
              <a:t>On the next few slides, we’ll discuss what needs to be submitted to ODE during monitoring to answer these questions.</a:t>
            </a:r>
            <a:endParaRPr lang="en-US">
              <a:ea typeface="Calibri"/>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316366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let's answer the question:</a:t>
            </a:r>
          </a:p>
          <a:p>
            <a:r>
              <a:rPr lang="en-US"/>
              <a:t>How are schools implementing their Title I-A plan and is that plan making a difference for students?</a:t>
            </a:r>
            <a:endParaRPr lang="en-US">
              <a:cs typeface="Calibri"/>
            </a:endParaRPr>
          </a:p>
          <a:p>
            <a:endParaRPr lang="en-US">
              <a:cs typeface="Calibri"/>
            </a:endParaRPr>
          </a:p>
          <a:p>
            <a:r>
              <a:rPr lang="en-US" baseline="0"/>
              <a:t>ESSA requires that all schools receiving Title I-A funds have a plan that is developed and shared with</a:t>
            </a:r>
            <a:r>
              <a:rPr lang="en-US"/>
              <a:t> families </a:t>
            </a:r>
            <a:r>
              <a:rPr lang="en-US" baseline="0"/>
              <a:t>and </a:t>
            </a:r>
            <a:r>
              <a:rPr lang="en-US"/>
              <a:t>is annually</a:t>
            </a:r>
            <a:r>
              <a:rPr lang="en-US" baseline="0"/>
              <a:t> reviewed.</a:t>
            </a:r>
            <a:r>
              <a:rPr lang="en-US"/>
              <a:t> Schools are welcome to use the template provided on ODE's website, or another plan template of their choosing. Districts should be prepared to submit materials for several different Title IA funded schools. For districts with more than 4 schools receiving Title I-A, your monitoring lead will help you determine which school's materials will be submitted.</a:t>
            </a:r>
          </a:p>
          <a:p>
            <a:endParaRPr lang="en-US"/>
          </a:p>
          <a:p>
            <a:r>
              <a:rPr lang="en-US">
                <a:cs typeface="Calibri"/>
              </a:rPr>
              <a:t>In addition to school level plans, districts must also submit a copy of annual meeting materials for each school.  For example, a power point or detailed agenda, as well as the date of the school's annual meeting can be used to meet this requirement.</a:t>
            </a:r>
            <a:endParaRPr lang="en-US"/>
          </a:p>
          <a:p>
            <a:endParaRPr lang="en-US"/>
          </a:p>
          <a:p>
            <a:r>
              <a:rPr lang="en-US"/>
              <a:t>Please visit our School Wide and Targeted Assistance Planning website for resources and additional information about school level activities.</a:t>
            </a:r>
            <a:endParaRPr lang="en-US" b="1">
              <a:cs typeface="Calibri" panose="020F0502020204030204"/>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428697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Family engagement is the foundation of Title I-A. Families are partners with the school in their children’s education and requirements in the law assure that they are provided with the opportunity to learn about and participate in the school’s plan to support their child.</a:t>
            </a:r>
          </a:p>
          <a:p>
            <a:endParaRPr lang="en-US"/>
          </a:p>
          <a:p>
            <a:r>
              <a:rPr lang="en-US">
                <a:cs typeface="Calibri"/>
              </a:rPr>
              <a:t>The second question, </a:t>
            </a:r>
            <a:r>
              <a:rPr lang="en-US"/>
              <a:t>How are families engaged in the creation and implementation of the school's Title I-A program, is answered through the submission of a copy of the family/school compact and the Family Engagement Monitoring Response form.</a:t>
            </a:r>
          </a:p>
          <a:p>
            <a:endParaRPr lang="en-US"/>
          </a:p>
          <a:p>
            <a:r>
              <a:rPr lang="en-US"/>
              <a:t>The family/school compact is a required component that outlines the teacher's, student's, and family's roles and responsibilities during the school year.  Typically, this compact is discussed and distributed during conferences.  For monitoring, a blank copy of the school's compact should be submitted for each school selected. </a:t>
            </a:r>
          </a:p>
          <a:p>
            <a:endParaRPr lang="en-US"/>
          </a:p>
          <a:p>
            <a:r>
              <a:rPr lang="en-US"/>
              <a:t>The Family Engagement Monitoring Response form must also be completed by each selected school.  This form asks for schools describe how parents are involved in specific aspects of Title I-A programming, what activities occur throughout the school year to support students and parents, as well as a link to where each school's plan and parent rights can be found on the website. We will dive into the form on the next slide.</a:t>
            </a:r>
            <a:endParaRPr lang="en-US">
              <a:cs typeface="Calibri"/>
            </a:endParaRPr>
          </a:p>
          <a:p>
            <a:endParaRPr lang="en-US"/>
          </a:p>
          <a:p>
            <a:endParaRPr lang="en-US">
              <a:cs typeface="Calibri"/>
            </a:endParaRPr>
          </a:p>
          <a:p>
            <a:endParaRPr lang="en-US" b="1"/>
          </a:p>
          <a:p>
            <a:endParaRPr lang="en-US" b="1"/>
          </a:p>
          <a:p>
            <a:r>
              <a:rPr lang="en-US" b="1"/>
              <a:t>WHY</a:t>
            </a:r>
            <a:r>
              <a:rPr lang="en-US" b="1" baseline="0"/>
              <a:t> do we submit this? </a:t>
            </a:r>
            <a:r>
              <a:rPr lang="en-US" baseline="0"/>
              <a:t>Family engagement is the foundation of Title I-A. </a:t>
            </a:r>
            <a:r>
              <a:rPr lang="en-US"/>
              <a:t>Families are</a:t>
            </a:r>
            <a:r>
              <a:rPr lang="en-US" baseline="0"/>
              <a:t> partners with the school in their children’s education and requirements in the law assure that they are provided with the opportunity to learn about and participate in the school’s plan to support their child.</a:t>
            </a:r>
            <a:endParaRPr lang="en-US"/>
          </a:p>
          <a:p>
            <a:endParaRPr lang="en-US" baseline="0"/>
          </a:p>
          <a:p>
            <a:r>
              <a:rPr lang="en-US" b="1" baseline="0"/>
              <a:t>WHAT do we submit?  </a:t>
            </a:r>
            <a:r>
              <a:rPr lang="en-US" b="0" baseline="0"/>
              <a:t>Monitoring response form, copy of the school compact and location of school/district Title I-A program information accessible to parents.</a:t>
            </a:r>
            <a:endParaRPr lang="en-US" baseline="0">
              <a:cs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239485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Family</a:t>
            </a:r>
            <a:r>
              <a:rPr lang="en-US" baseline="0"/>
              <a:t> Engagement Monitoring Response Form asks each school to provide a picture of what family engagement looks like in their school community. It includes questions around how parents are involved in designing and providing feedback on the school plan as well as making sure that all families have what they need to truly engage as partners with the school and their student’s learning.</a:t>
            </a:r>
          </a:p>
          <a:p>
            <a:endParaRPr lang="en-US">
              <a:cs typeface="Calibri"/>
            </a:endParaRPr>
          </a:p>
          <a:p>
            <a:r>
              <a:rPr lang="en-US">
                <a:cs typeface="Calibri"/>
              </a:rPr>
              <a:t>Use this as an opportunity to showcase the amazing things happening in each school community.  Many schools are doing so much more than will fit on this form.  We love to hear new and exciting ideas of what’s going on in the field.</a:t>
            </a:r>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073850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cs typeface="Calibri"/>
              </a:rPr>
              <a:t>In summary</a:t>
            </a:r>
          </a:p>
          <a:p>
            <a:r>
              <a:rPr lang="en-US">
                <a:cs typeface="Calibri"/>
              </a:rPr>
              <a:t>A school level plan</a:t>
            </a:r>
          </a:p>
          <a:p>
            <a:r>
              <a:rPr lang="en-US">
                <a:cs typeface="Calibri"/>
              </a:rPr>
              <a:t>Annual meeting information</a:t>
            </a:r>
          </a:p>
          <a:p>
            <a:r>
              <a:rPr lang="en-US">
                <a:cs typeface="Calibri"/>
              </a:rPr>
              <a:t>The Family Engagement Response Form and </a:t>
            </a:r>
          </a:p>
          <a:p>
            <a:r>
              <a:rPr lang="en-US">
                <a:cs typeface="Calibri"/>
              </a:rPr>
              <a:t>A copy of the student/family/compact</a:t>
            </a:r>
          </a:p>
          <a:p>
            <a:endParaRPr lang="en-US">
              <a:cs typeface="Calibri"/>
            </a:endParaRPr>
          </a:p>
          <a:p>
            <a:r>
              <a:rPr lang="en-US">
                <a:cs typeface="Calibri"/>
              </a:rPr>
              <a:t>Districts should be prepared to submit materials for any school funded with Title I-A.  For those districts with more than 4 schools receiving Title I-A, a sampling will be selected for submission</a:t>
            </a:r>
          </a:p>
          <a:p>
            <a:endParaRPr lang="en-US">
              <a:cs typeface="Calibri"/>
            </a:endParaRPr>
          </a:p>
          <a:p>
            <a:r>
              <a:rPr lang="en-US">
                <a:cs typeface="Calibri"/>
              </a:rPr>
              <a:t>As always, please feel free to reach out to your monitoring lead or visit for Federal Monitoring Website for more information and resources.</a:t>
            </a:r>
          </a:p>
          <a:p>
            <a:endParaRPr lang="en-US">
              <a:cs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790243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is intended to share what must be submitted for monitoring of Title I-D. The purpose of Title I, Part D is to provide students involved in the juvenile justice system the opportunity to meet the same challenging academic standards and have the same opportunities as their peers.  Title I-D provides financial assistance to districts with eligible locally ran facilities within district boundaries.  </a:t>
            </a:r>
            <a:endParaRPr lang="en-US">
              <a:cs typeface="Calibri"/>
            </a:endParaRPr>
          </a:p>
          <a:p>
            <a:endParaRPr lang="en-US">
              <a:ea typeface="Calibri"/>
              <a:cs typeface="Calibri"/>
            </a:endParaRPr>
          </a:p>
          <a:p>
            <a:endParaRPr lang="en-US">
              <a:cs typeface="Calibri"/>
            </a:endParaRPr>
          </a:p>
          <a:p>
            <a:r>
              <a:rPr lang="en-US">
                <a:cs typeface="Calibri"/>
              </a:rPr>
              <a:t>On the next few slides, we’ll discuss what needs to be submitted to ODE during monitoring to answer these questions.</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322595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those districts participating in monitoring who also receive Title I-D, there are a few items that will need to be submitted during desk monitoring.  These items are:</a:t>
            </a:r>
          </a:p>
          <a:p>
            <a:endParaRPr lang="en-US">
              <a:cs typeface="Calibri"/>
            </a:endParaRPr>
          </a:p>
          <a:p>
            <a:pPr marL="228600" indent="-228600">
              <a:buAutoNum type="arabicPeriod"/>
            </a:pPr>
            <a:r>
              <a:rPr lang="en-US">
                <a:cs typeface="Calibri"/>
              </a:rPr>
              <a:t>A copy of the Program Plan Evaluation</a:t>
            </a:r>
          </a:p>
          <a:p>
            <a:r>
              <a:rPr lang="en-US">
                <a:cs typeface="Calibri"/>
              </a:rPr>
              <a:t>And</a:t>
            </a:r>
          </a:p>
          <a:p>
            <a:r>
              <a:rPr lang="en-US">
                <a:cs typeface="Calibri"/>
              </a:rPr>
              <a:t>2. Copies of any formal agreements between the district and participating facilities.</a:t>
            </a:r>
          </a:p>
          <a:p>
            <a:r>
              <a:rPr lang="en-US">
                <a:cs typeface="Calibri"/>
              </a:rPr>
              <a:t> Having a formal agreement under Title I-D is not a requirement, so this may not apply to you.</a:t>
            </a:r>
          </a:p>
          <a:p>
            <a:endParaRPr lang="en-US">
              <a:cs typeface="Calibri"/>
            </a:endParaRPr>
          </a:p>
          <a:p>
            <a:r>
              <a:rPr lang="en-US">
                <a:cs typeface="Calibri"/>
              </a:rPr>
              <a:t>Let's dive in.</a:t>
            </a:r>
          </a:p>
        </p:txBody>
      </p:sp>
      <p:sp>
        <p:nvSpPr>
          <p:cNvPr id="4" name="Slide Number Placeholder 3"/>
          <p:cNvSpPr>
            <a:spLocks noGrp="1"/>
          </p:cNvSpPr>
          <p:nvPr>
            <p:ph type="sldNum" sz="quarter" idx="5"/>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87636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Under ESSA, any district receiving Title I-D, subpart 2 funds must complete a program plan evaluation at least once every three years.  </a:t>
            </a:r>
          </a:p>
          <a:p>
            <a:r>
              <a:rPr lang="en-US">
                <a:cs typeface="Calibri"/>
              </a:rPr>
              <a:t>The plan evaluation answers three main questions</a:t>
            </a:r>
          </a:p>
          <a:p>
            <a:endParaRPr lang="en-US"/>
          </a:p>
          <a:p>
            <a:pPr marL="171450" indent="-171450">
              <a:lnSpc>
                <a:spcPct val="90000"/>
              </a:lnSpc>
              <a:spcBef>
                <a:spcPts val="1000"/>
              </a:spcBef>
              <a:buFont typeface="Arial"/>
              <a:buChar char="•"/>
            </a:pPr>
            <a:r>
              <a:rPr lang="en-US"/>
              <a:t>Who was at the table?</a:t>
            </a:r>
          </a:p>
          <a:p>
            <a:pPr lvl="1" indent="-171450">
              <a:lnSpc>
                <a:spcPct val="90000"/>
              </a:lnSpc>
              <a:spcBef>
                <a:spcPts val="1000"/>
              </a:spcBef>
              <a:buFont typeface="Courier New"/>
              <a:buChar char="o"/>
            </a:pPr>
            <a:r>
              <a:rPr lang="en-US">
                <a:cs typeface="Calibri" panose="020F0502020204030204"/>
              </a:rPr>
              <a:t>Who is involved in ensuring the success of students in this program?</a:t>
            </a:r>
          </a:p>
          <a:p>
            <a:pPr>
              <a:lnSpc>
                <a:spcPct val="90000"/>
              </a:lnSpc>
              <a:spcBef>
                <a:spcPts val="1000"/>
              </a:spcBef>
            </a:pPr>
            <a:endParaRPr lang="en-US"/>
          </a:p>
          <a:p>
            <a:pPr marL="171450" indent="-171450">
              <a:lnSpc>
                <a:spcPct val="90000"/>
              </a:lnSpc>
              <a:spcBef>
                <a:spcPts val="1000"/>
              </a:spcBef>
              <a:buFont typeface="Arial"/>
              <a:buChar char="•"/>
            </a:pPr>
            <a:r>
              <a:rPr lang="en-US"/>
              <a:t>What did our data say about how students are doing?</a:t>
            </a:r>
          </a:p>
          <a:p>
            <a:pPr>
              <a:lnSpc>
                <a:spcPct val="90000"/>
              </a:lnSpc>
              <a:spcBef>
                <a:spcPts val="1000"/>
              </a:spcBef>
            </a:pPr>
            <a:endParaRPr lang="en-US"/>
          </a:p>
          <a:p>
            <a:pPr marL="171450" indent="-171450">
              <a:lnSpc>
                <a:spcPct val="90000"/>
              </a:lnSpc>
              <a:spcBef>
                <a:spcPts val="1000"/>
              </a:spcBef>
              <a:buFont typeface="Arial"/>
              <a:buChar char="•"/>
            </a:pPr>
            <a:r>
              <a:rPr lang="en-US"/>
              <a:t>What adjustments need to be made for the following year? </a:t>
            </a:r>
          </a:p>
          <a:p>
            <a:pPr marL="171450" indent="-171450">
              <a:lnSpc>
                <a:spcPct val="90000"/>
              </a:lnSpc>
              <a:spcBef>
                <a:spcPts val="1000"/>
              </a:spcBef>
              <a:buFont typeface="Arial"/>
              <a:buChar char="•"/>
            </a:pPr>
            <a:endParaRPr lang="en-US">
              <a:cs typeface="Calibri" panose="020F0502020204030204"/>
            </a:endParaRPr>
          </a:p>
          <a:p>
            <a:pPr marL="171450" indent="-171450">
              <a:lnSpc>
                <a:spcPct val="90000"/>
              </a:lnSpc>
              <a:spcBef>
                <a:spcPts val="1000"/>
              </a:spcBef>
              <a:buFont typeface="Arial"/>
              <a:buChar char="•"/>
            </a:pPr>
            <a:r>
              <a:rPr lang="en-US">
                <a:cs typeface="Calibri" panose="020F0502020204030204"/>
              </a:rPr>
              <a:t>Please note that a </a:t>
            </a:r>
            <a:r>
              <a:rPr lang="en-US"/>
              <a:t>plan evaluation must be done with each program funded with Title I-D.  For example, if the district sends funds to a local facility and operates an in district program, two evaluations should be submitted.</a:t>
            </a: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A plan evaluation must be done with each program funded with Title I-D.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35908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23531"/>
          </a:xfrm>
        </p:spPr>
        <p:txBody>
          <a:bodyPr/>
          <a:lstStyle/>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The process of selecting districts for monitoring begins with a risk assessment. ​</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The U.S. Department of Education requires that LEAs be monitored based on a risk assessment that examines student achievement data, time since the last monitoring cycle, fiscal information, and a variety of other factors. At the close of each school year, the Federal Systems Team at ODE reviews and analyzes data for all school districts in the following categories:                                                                                                                                                       ​</a:t>
            </a:r>
            <a:endParaRPr lang="en-US" b="0">
              <a:effectLst/>
              <a:highlight>
                <a:srgbClr val="F5F5F5"/>
              </a:highlight>
            </a:endParaRPr>
          </a:p>
          <a:p>
            <a:pPr rtl="0">
              <a:spcBef>
                <a:spcPts val="0"/>
              </a:spcBef>
              <a:spcAft>
                <a:spcPts val="0"/>
              </a:spcAft>
            </a:pPr>
            <a:r>
              <a:rPr lang="en-US" sz="1800" b="1" i="0" u="none" strike="noStrike">
                <a:solidFill>
                  <a:srgbClr val="444444"/>
                </a:solidFill>
                <a:effectLst/>
                <a:highlight>
                  <a:srgbClr val="F5F5F5"/>
                </a:highlight>
                <a:latin typeface="Arial" panose="020B0604020202020204" pitchFamily="34" charset="0"/>
              </a:rPr>
              <a:t>Student Achievement  - </a:t>
            </a:r>
            <a:r>
              <a:rPr lang="en-US" sz="1800" b="0" i="0" u="none" strike="noStrike">
                <a:solidFill>
                  <a:srgbClr val="444444"/>
                </a:solidFill>
                <a:effectLst/>
                <a:highlight>
                  <a:srgbClr val="F5F5F5"/>
                </a:highlight>
                <a:latin typeface="Arial" panose="020B0604020202020204" pitchFamily="34" charset="0"/>
              </a:rPr>
              <a:t>There are two elements to this indicator: 1) the percentage of schools identified for Comprehensive Supports &amp; Interventions or Targeted Supports &amp; Interventions and 2) the percentage of those schools that are Title I-A funded. ​</a:t>
            </a:r>
            <a:endParaRPr lang="en-US" b="0">
              <a:effectLst/>
              <a:highlight>
                <a:srgbClr val="F5F5F5"/>
              </a:highlight>
            </a:endParaRPr>
          </a:p>
          <a:p>
            <a:pPr rtl="0">
              <a:spcBef>
                <a:spcPts val="0"/>
              </a:spcBef>
              <a:spcAft>
                <a:spcPts val="0"/>
              </a:spcAft>
            </a:pPr>
            <a:r>
              <a:rPr lang="en-US" sz="1800" b="1" i="0" u="none" strike="noStrike">
                <a:solidFill>
                  <a:srgbClr val="444444"/>
                </a:solidFill>
                <a:effectLst/>
                <a:highlight>
                  <a:srgbClr val="F5F5F5"/>
                </a:highlight>
                <a:latin typeface="Arial" panose="020B0604020202020204" pitchFamily="34" charset="0"/>
              </a:rPr>
              <a:t>Last Monitoring Cycle - </a:t>
            </a:r>
            <a:r>
              <a:rPr lang="en-US" sz="1800" b="0" i="0" u="none" strike="noStrike">
                <a:solidFill>
                  <a:srgbClr val="444444"/>
                </a:solidFill>
                <a:effectLst/>
                <a:highlight>
                  <a:srgbClr val="F5F5F5"/>
                </a:highlight>
                <a:latin typeface="Arial" panose="020B0604020202020204" pitchFamily="34" charset="0"/>
              </a:rPr>
              <a:t>The length of time since the district was last monitored impacts the likelihood of being selected.​</a:t>
            </a:r>
            <a:endParaRPr lang="en-US" b="0">
              <a:effectLst/>
              <a:highlight>
                <a:srgbClr val="F5F5F5"/>
              </a:highlight>
            </a:endParaRPr>
          </a:p>
          <a:p>
            <a:pPr rtl="0">
              <a:spcBef>
                <a:spcPts val="0"/>
              </a:spcBef>
              <a:spcAft>
                <a:spcPts val="0"/>
              </a:spcAft>
            </a:pPr>
            <a:r>
              <a:rPr lang="en-US" sz="1800" b="1" i="0" u="none" strike="noStrike">
                <a:solidFill>
                  <a:srgbClr val="444444"/>
                </a:solidFill>
                <a:effectLst/>
                <a:highlight>
                  <a:srgbClr val="F5F5F5"/>
                </a:highlight>
                <a:latin typeface="Arial" panose="020B0604020202020204" pitchFamily="34" charset="0"/>
              </a:rPr>
              <a:t>Unresolved Findings - </a:t>
            </a:r>
            <a:r>
              <a:rPr lang="en-US" sz="1800" b="0" i="0" u="none" strike="noStrike">
                <a:solidFill>
                  <a:srgbClr val="444444"/>
                </a:solidFill>
                <a:effectLst/>
                <a:highlight>
                  <a:srgbClr val="F5F5F5"/>
                </a:highlight>
                <a:latin typeface="Arial" panose="020B0604020202020204" pitchFamily="34" charset="0"/>
              </a:rPr>
              <a:t>Districts who are still working on resolving areas of non-compliance in previous monitoring cycles may be identified for monitoring.</a:t>
            </a:r>
            <a:endParaRPr lang="en-US" b="0">
              <a:effectLst/>
              <a:highlight>
                <a:srgbClr val="F5F5F5"/>
              </a:highlight>
            </a:endParaRPr>
          </a:p>
          <a:p>
            <a:r>
              <a:rPr lang="en-US" sz="1800" b="1" i="0" u="none" strike="noStrike">
                <a:solidFill>
                  <a:srgbClr val="444444"/>
                </a:solidFill>
                <a:effectLst/>
                <a:latin typeface="Arial" panose="020B0604020202020204" pitchFamily="34" charset="0"/>
              </a:rPr>
              <a:t>District Specific Metrics</a:t>
            </a:r>
            <a:r>
              <a:rPr lang="en-US" sz="1800" b="0" i="0" u="none" strike="noStrike">
                <a:solidFill>
                  <a:srgbClr val="444444"/>
                </a:solidFill>
                <a:effectLst/>
                <a:latin typeface="Arial" panose="020B0604020202020204" pitchFamily="34" charset="0"/>
              </a:rPr>
              <a:t> - The final category consists of data from five indicators, which are the total allocation of federal funds, the percentage of federal funds carried over, the timely submission of budget narrative applications, the percentage of the Title I-A allocation set aside for district activities, as well as individual district needs or requests. ​​</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28462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districts enter into formal agreements with partners or facilities to implement the Title I-D, subpart 2 program.  </a:t>
            </a:r>
          </a:p>
          <a:p>
            <a:endParaRPr lang="en-US">
              <a:cs typeface="Calibri"/>
            </a:endParaRPr>
          </a:p>
          <a:p>
            <a:r>
              <a:rPr lang="en-US">
                <a:cs typeface="Calibri"/>
              </a:rPr>
              <a:t>A copy of any formal agreements involving Title I-D funds should be submitted during monitoring.</a:t>
            </a:r>
          </a:p>
        </p:txBody>
      </p:sp>
      <p:sp>
        <p:nvSpPr>
          <p:cNvPr id="4" name="Slide Number Placeholder 3"/>
          <p:cNvSpPr>
            <a:spLocks noGrp="1"/>
          </p:cNvSpPr>
          <p:nvPr>
            <p:ph type="sldNum" sz="quarter" idx="5"/>
          </p:nvPr>
        </p:nvSpPr>
        <p:spPr/>
        <p:txBody>
          <a:bodyPr/>
          <a:lstStyle/>
          <a:p>
            <a:fld id="{42042C83-F474-4689-992F-134064305DAD}" type="slidenum">
              <a:rPr lang="en-US" smtClean="0"/>
              <a:t>30</a:t>
            </a:fld>
            <a:endParaRPr lang="en-US"/>
          </a:p>
        </p:txBody>
      </p:sp>
    </p:spTree>
    <p:extLst>
      <p:ext uri="{BB962C8B-B14F-4D97-AF65-F5344CB8AC3E}">
        <p14:creationId xmlns:p14="http://schemas.microsoft.com/office/powerpoint/2010/main" val="1985862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summary, all districts receiving Title I-D, subpart 2 must submit:</a:t>
            </a:r>
          </a:p>
          <a:p>
            <a:endParaRPr lang="en-US">
              <a:cs typeface="Calibri"/>
            </a:endParaRPr>
          </a:p>
          <a:p>
            <a:r>
              <a:rPr lang="en-US">
                <a:cs typeface="Calibri"/>
              </a:rPr>
              <a:t>Program Plan Evaluations</a:t>
            </a:r>
          </a:p>
          <a:p>
            <a:r>
              <a:rPr lang="en-US">
                <a:cs typeface="Calibri"/>
              </a:rPr>
              <a:t>A copy of any formal agreements</a:t>
            </a:r>
          </a:p>
          <a:p>
            <a:r>
              <a:rPr lang="en-US">
                <a:cs typeface="Calibri"/>
              </a:rPr>
              <a:t>Finally, the Title I-D Coordinator will schedule an informal site visit with the district and any relevant programs or facilities</a:t>
            </a:r>
          </a:p>
          <a:p>
            <a:endParaRPr lang="en-US">
              <a:cs typeface="Calibri"/>
            </a:endParaRPr>
          </a:p>
          <a:p>
            <a:r>
              <a:rPr lang="en-US">
                <a:cs typeface="Calibri"/>
              </a:rPr>
              <a:t>For more information, please contact Jen Engberg or visit our website.</a:t>
            </a:r>
          </a:p>
        </p:txBody>
      </p:sp>
      <p:sp>
        <p:nvSpPr>
          <p:cNvPr id="4" name="Slide Number Placeholder 3"/>
          <p:cNvSpPr>
            <a:spLocks noGrp="1"/>
          </p:cNvSpPr>
          <p:nvPr>
            <p:ph type="sldNum" sz="quarter" idx="5"/>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1333695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pPr>
            <a:r>
              <a:rPr lang="en-US"/>
              <a:t>The purpose of Title II-A is to improve teacher and leader quality and focuses on preparing, training, and recruiting high-quality teachers and principals. </a:t>
            </a:r>
          </a:p>
          <a:p>
            <a:pPr>
              <a:spcBef>
                <a:spcPct val="30000"/>
              </a:spcBef>
              <a:spcAft>
                <a:spcPct val="0"/>
              </a:spcAft>
            </a:pPr>
            <a:endParaRPr lang="en-US"/>
          </a:p>
          <a:p>
            <a:r>
              <a:rPr lang="en-US"/>
              <a:t>The Title II-A program is intended to provide historically underserved students, particularly students of color and students experiencing poverty, with greater access to effective educators. While the goal of Title IIA is to improve outcomes for students, the focus is on supporting educators to become more effective practitioners.</a:t>
            </a:r>
          </a:p>
          <a:p>
            <a:endParaRPr lang="en-US">
              <a:cs typeface="Calibri"/>
            </a:endParaRPr>
          </a:p>
          <a:p>
            <a:r>
              <a:rPr lang="en-US"/>
              <a:t>The purpose of Title IV-A is to improve students’ academic achievement by increasing the capacity of states, LEAs, schools, and local communities to:</a:t>
            </a:r>
          </a:p>
          <a:p>
            <a:endParaRPr lang="en-US"/>
          </a:p>
          <a:p>
            <a:r>
              <a:rPr lang="en-US"/>
              <a:t>Provide all students with access to a well-rounded education;</a:t>
            </a:r>
          </a:p>
          <a:p>
            <a:r>
              <a:rPr lang="en-US"/>
              <a:t>Improve school conditions for student learning; and </a:t>
            </a:r>
          </a:p>
          <a:p>
            <a:r>
              <a:rPr lang="en-US"/>
              <a:t>Improve the use of technology in order to improve the academic achievement and digital literacy of all students.</a:t>
            </a:r>
          </a:p>
          <a:p>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32</a:t>
            </a:fld>
            <a:endParaRPr lang="en-US"/>
          </a:p>
        </p:txBody>
      </p:sp>
    </p:spTree>
    <p:extLst>
      <p:ext uri="{BB962C8B-B14F-4D97-AF65-F5344CB8AC3E}">
        <p14:creationId xmlns:p14="http://schemas.microsoft.com/office/powerpoint/2010/main" val="152555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a:t>
            </a:r>
            <a:r>
              <a:rPr lang="en-US" b="1" baseline="0"/>
              <a:t> do we submit this? </a:t>
            </a:r>
            <a:r>
              <a:rPr lang="en-US" baseline="0"/>
              <a:t>The budget narrative provides information on how the district planned to use Title IIA funds to support the improved practice of its teachers, principals and other school leaders. This is a substantial investment and the district’s narrative response helps illuminate the district systems and practices that help determine the impact of that investment. </a:t>
            </a:r>
          </a:p>
          <a:p>
            <a:endParaRPr lang="en-US" baseline="0"/>
          </a:p>
          <a:p>
            <a:r>
              <a:rPr lang="en-US" b="1" baseline="0"/>
              <a:t>WHAT do we submit?  </a:t>
            </a:r>
            <a:r>
              <a:rPr lang="en-US" baseline="0"/>
              <a:t>Districts provide brief narrative responses to seven questions on the Title II-A Monitoring Response Form.</a:t>
            </a:r>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124348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WHY</a:t>
            </a:r>
            <a:r>
              <a:rPr lang="en-US" b="1" baseline="0"/>
              <a:t> do we submit this? </a:t>
            </a:r>
            <a:r>
              <a:rPr lang="en-US" baseline="0"/>
              <a:t>A key requirement of Title IV-A is collaboration and coordination both within the district and with parents, families, tribal leaders and other community partners. The district’s narrative response provides a description of its process to engage in this collaboration.</a:t>
            </a:r>
          </a:p>
          <a:p>
            <a:endParaRPr lang="en-US" baseline="0"/>
          </a:p>
          <a:p>
            <a:endParaRPr lang="en-US" baseline="0"/>
          </a:p>
          <a:p>
            <a:r>
              <a:rPr lang="en-US" b="1" baseline="0"/>
              <a:t>WHAT do we submit? </a:t>
            </a:r>
            <a:r>
              <a:rPr lang="en-US" baseline="0"/>
              <a:t>Districts provide brief narrative responses to eight questions using the Title IV-A Monitoring Response Form.</a:t>
            </a:r>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4283892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35</a:t>
            </a:fld>
            <a:endParaRPr lang="en-US"/>
          </a:p>
        </p:txBody>
      </p:sp>
    </p:spTree>
    <p:extLst>
      <p:ext uri="{BB962C8B-B14F-4D97-AF65-F5344CB8AC3E}">
        <p14:creationId xmlns:p14="http://schemas.microsoft.com/office/powerpoint/2010/main" val="1982774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Even districts that do </a:t>
            </a:r>
            <a:r>
              <a:rPr lang="en-US" baseline="0"/>
              <a:t>not accept federal funds must have policies and practices in place to ensure students experiencing Foster Care can continue their education without disruption.</a:t>
            </a:r>
            <a:endParaRPr lang="en-US"/>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2433219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a:t>
            </a:r>
          </a:p>
          <a:p>
            <a:endParaRPr lang="en-US"/>
          </a:p>
          <a:p>
            <a:r>
              <a:rPr lang="en-US"/>
              <a:t>Transportation – Students experiencing Foster</a:t>
            </a:r>
            <a:r>
              <a:rPr lang="en-US" baseline="0"/>
              <a:t> Care should not experience barriers to accessing education</a:t>
            </a:r>
          </a:p>
          <a:p>
            <a:endParaRPr lang="en-US" baseline="0"/>
          </a:p>
          <a:p>
            <a:endParaRPr lang="en-US" baseline="0"/>
          </a:p>
          <a:p>
            <a:r>
              <a:rPr lang="en-US" baseline="0"/>
              <a:t>Enrollment – Law requires districts to provide immediate enrollment for students experiencing foster care and to request and send records within 5 days. </a:t>
            </a:r>
          </a:p>
          <a:p>
            <a:endParaRPr lang="en-US" baseline="0"/>
          </a:p>
          <a:p>
            <a:r>
              <a:rPr lang="en-US" baseline="0"/>
              <a:t>Child Nutrition – All students in DHS/child welfare foster care are eligible for Free and Reduced Lunch</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3922713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FCN is a method for the district to explain a policy or process concerning the rights and opportunities of students experiencing Foster Care. It provides an opportunity for districts to describe the details and nuances of the services they offer students experiencing Foster Care, which may not be sufficiently captured by turning in documentation. It can also be an opportunity for the district coordinators to ask questions, clarify requirements and collaborate with the Foster Care Liaison at ODE to make sure they are supporting students efficiently and successfully. </a:t>
            </a:r>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231286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170328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444444"/>
                </a:solidFill>
                <a:effectLst/>
                <a:latin typeface="Arial" panose="020B0604020202020204" pitchFamily="34" charset="0"/>
              </a:rPr>
              <a:t>The ODE is in the process of examining its monitoring processes across the agency. For the 2024-2025 cycle, districts being monitored for formula grant programs, Equitable Services, Foster Care, and McKinney-Vento, have been identified as Tier 1, Tier 2, or Tier 3 districts. ​</a:t>
            </a:r>
            <a:endParaRPr lang="en-US" b="0">
              <a:effectLs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The submissions and meetings change, based on the tier. 58 districts have been selected for monitoring during the 2024-2025 school year. Of those districts, 9 have been identified as Tier 2 or Tier 3.</a:t>
            </a:r>
            <a:endParaRPr lang="en-US" b="0">
              <a:effectLst/>
              <a:highlight>
                <a:srgbClr val="F5F5F5"/>
              </a:highlight>
            </a:endParaRPr>
          </a:p>
          <a:p>
            <a:br>
              <a:rPr lang="en-US"/>
            </a:br>
            <a:br>
              <a:rPr lang="en-US"/>
            </a:br>
            <a:endParaRPr lang="en-US"/>
          </a:p>
          <a:p>
            <a:endParaRPr lang="en-US">
              <a:cs typeface="Calibri"/>
            </a:endParaRPr>
          </a:p>
          <a:p>
            <a:r>
              <a:rPr lang="en-US">
                <a:cs typeface="Calibri"/>
              </a:rPr>
              <a:t>All districts, regardless of the their identified tier, will complete the self assessment.</a:t>
            </a:r>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005709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districts that do </a:t>
            </a:r>
            <a:r>
              <a:rPr lang="en-US" baseline="0"/>
              <a:t>not accept federal funds must ensure students who qualify for MV receive services.</a:t>
            </a:r>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898936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a:t>
            </a:r>
            <a:r>
              <a:rPr lang="en-US" b="1" baseline="0"/>
              <a:t> do we submit these materials?</a:t>
            </a:r>
            <a:endParaRPr lang="en-US" b="1"/>
          </a:p>
          <a:p>
            <a:r>
              <a:rPr lang="en-US"/>
              <a:t>Homeless Policy – All districts must have policies</a:t>
            </a:r>
            <a:r>
              <a:rPr lang="en-US" baseline="0"/>
              <a:t> to ensure students experiencing </a:t>
            </a:r>
            <a:r>
              <a:rPr lang="en-US" baseline="0" err="1"/>
              <a:t>houselessness</a:t>
            </a:r>
            <a:r>
              <a:rPr lang="en-US" baseline="0"/>
              <a:t> do not experience barriers in accessing education</a:t>
            </a:r>
            <a:endParaRPr lang="en-US"/>
          </a:p>
          <a:p>
            <a:r>
              <a:rPr lang="en-US"/>
              <a:t>Training - </a:t>
            </a:r>
          </a:p>
          <a:p>
            <a:r>
              <a:rPr lang="en-US" baseline="0"/>
              <a:t>Identification and Tracking – In order to serve all students who need support we must identify them; tracking student progress helps ensure equal access and successful completion of education</a:t>
            </a:r>
          </a:p>
          <a:p>
            <a:r>
              <a:rPr lang="en-US" baseline="0"/>
              <a:t>FAFSA - </a:t>
            </a:r>
            <a:endParaRPr lang="en-US"/>
          </a:p>
          <a:p>
            <a:endParaRPr lang="en-US" baseline="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2065625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MVN is a method for districts to explain a policy or process associated with identifying, determining eligibility, and removing barriers to ensure full engagement, participation, and matriculation of youth experiencing </a:t>
            </a:r>
            <a:r>
              <a:rPr lang="en-US" sz="1200" kern="1200" err="1">
                <a:solidFill>
                  <a:schemeClr val="tx1"/>
                </a:solidFill>
                <a:effectLst/>
                <a:latin typeface="+mn-lt"/>
                <a:ea typeface="+mn-ea"/>
                <a:cs typeface="+mn-cs"/>
              </a:rPr>
              <a:t>houselessness</a:t>
            </a:r>
            <a:r>
              <a:rPr lang="en-US" sz="1200" kern="1200">
                <a:solidFill>
                  <a:schemeClr val="tx1"/>
                </a:solidFill>
                <a:effectLst/>
                <a:latin typeface="+mn-lt"/>
                <a:ea typeface="+mn-ea"/>
                <a:cs typeface="+mn-cs"/>
              </a:rPr>
              <a:t>.  The MVN provides an opportunity for districts to describe the details and nuances of the services they offer students experiencing </a:t>
            </a:r>
            <a:r>
              <a:rPr lang="en-US" sz="1200" kern="1200" err="1">
                <a:solidFill>
                  <a:schemeClr val="tx1"/>
                </a:solidFill>
                <a:effectLst/>
                <a:latin typeface="+mn-lt"/>
                <a:ea typeface="+mn-ea"/>
                <a:cs typeface="+mn-cs"/>
              </a:rPr>
              <a:t>houselessness</a:t>
            </a:r>
            <a:r>
              <a:rPr lang="en-US" sz="1200" kern="1200">
                <a:solidFill>
                  <a:schemeClr val="tx1"/>
                </a:solidFill>
                <a:effectLst/>
                <a:latin typeface="+mn-lt"/>
                <a:ea typeface="+mn-ea"/>
                <a:cs typeface="+mn-cs"/>
              </a:rPr>
              <a:t> to be fully academically and socially and emotionally engaged and participating in their education.  It can also be an opportunity to ask questions, get clarity on allowable use of funds and collaborate with the McKinney-Vento State Coordinator at ODE to make sure barriers are being removed and access is being created for school-aged students experiencing </a:t>
            </a:r>
            <a:r>
              <a:rPr lang="en-US" sz="1200" kern="1200" err="1">
                <a:solidFill>
                  <a:schemeClr val="tx1"/>
                </a:solidFill>
                <a:effectLst/>
                <a:latin typeface="+mn-lt"/>
                <a:ea typeface="+mn-ea"/>
                <a:cs typeface="+mn-cs"/>
              </a:rPr>
              <a:t>houselessness</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1541559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the McKinney-Vento section of your training. Have questions? Please reach out!</a:t>
            </a:r>
          </a:p>
        </p:txBody>
      </p:sp>
      <p:sp>
        <p:nvSpPr>
          <p:cNvPr id="4" name="Slide Number Placeholder 3"/>
          <p:cNvSpPr>
            <a:spLocks noGrp="1"/>
          </p:cNvSpPr>
          <p:nvPr>
            <p:ph type="sldNum" sz="quarter" idx="10"/>
          </p:nvPr>
        </p:nvSpPr>
        <p:spPr/>
        <p:txBody>
          <a:bodyPr/>
          <a:lstStyle/>
          <a:p>
            <a:fld id="{42042C83-F474-4689-992F-134064305DAD}" type="slidenum">
              <a:rPr lang="en-US" smtClean="0"/>
              <a:t>43</a:t>
            </a:fld>
            <a:endParaRPr lang="en-US"/>
          </a:p>
        </p:txBody>
      </p:sp>
    </p:spTree>
    <p:extLst>
      <p:ext uri="{BB962C8B-B14F-4D97-AF65-F5344CB8AC3E}">
        <p14:creationId xmlns:p14="http://schemas.microsoft.com/office/powerpoint/2010/main" val="390366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In addition to the self assessment, which is required for all districts being monitored across all three tiers, districts in Tiers 2 and 3 will engage in the desk monitoring process, which has four basic phases. These phases are:</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Identifying districts to be monitored through the Risk Assessment</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Setting districts up for success by providing districts support in preparing for monitoring</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Examining evidence, which consists of our review of Monitoring Materials, and </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Finalizing compliance, which is the Reporting and Follow-up phase.</a:t>
            </a:r>
            <a:endParaRPr lang="en-US" b="0">
              <a:effectLst/>
              <a:highlight>
                <a:srgbClr val="F5F5F5"/>
              </a:highlight>
            </a:endParaRPr>
          </a:p>
          <a:p>
            <a:br>
              <a:rPr lang="en-US"/>
            </a:b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84636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timeline shows the process from beginning to end for all three monitoring tiers. The key dates to remember are December 2nd, which is when the Self Assessment is due, and February 5th, which is the deadline for materials for desk monitoring to be submitted. </a:t>
            </a:r>
          </a:p>
          <a:p>
            <a:br>
              <a:rPr lang="en-US"/>
            </a:br>
            <a:endParaRPr lang="en-US"/>
          </a:p>
          <a:p>
            <a:r>
              <a:rPr lang="en-US"/>
              <a:t>With the exception of on site visits, all collaboration will be virtual. One district contact should schedule the meeting through the Monitoring Bookings Page and then forward the invite to the rest of the district team. </a:t>
            </a:r>
            <a:endParaRPr lang="en-US">
              <a:cs typeface="Calibri" panose="020F0502020204030204"/>
            </a:endParaRPr>
          </a:p>
          <a:p>
            <a:r>
              <a:rPr lang="en-US"/>
              <a:t> </a:t>
            </a:r>
            <a:br>
              <a:rPr lang="en-US">
                <a:cs typeface="+mn-lt"/>
              </a:rPr>
            </a:br>
            <a:r>
              <a:rPr lang="en-US"/>
              <a:t>Staff who are responsible for the implementation of each of the monitored programs should plan to attend the virtual meetings, which will take place on Zoom and last approximately 1 hour.</a:t>
            </a:r>
            <a:endParaRPr lang="en-US">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0868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With the exception of on site visits, all collaboration will be virtual. One district contact should schedule the meeting through the Monitoring Bookings Page and then forward the invite to the rest of the district team. ​</a:t>
            </a:r>
            <a:endParaRPr lang="en-US" b="0">
              <a:effectLst/>
              <a:highlight>
                <a:srgbClr val="F5F5F5"/>
              </a:highlight>
            </a:endParaRPr>
          </a:p>
          <a:p>
            <a:r>
              <a:rPr lang="en-US" sz="1800" b="0" i="0" u="none" strike="noStrike">
                <a:solidFill>
                  <a:srgbClr val="444444"/>
                </a:solidFill>
                <a:effectLst/>
                <a:highlight>
                  <a:srgbClr val="F5F5F5"/>
                </a:highlight>
                <a:latin typeface="Arial" panose="020B0604020202020204" pitchFamily="34" charset="0"/>
              </a:rPr>
              <a:t>​</a:t>
            </a:r>
            <a:br>
              <a:rPr lang="en-US" sz="1800" b="0" i="0" u="none" strike="noStrike">
                <a:solidFill>
                  <a:srgbClr val="444444"/>
                </a:solidFill>
                <a:effectLst/>
                <a:highlight>
                  <a:srgbClr val="F5F5F5"/>
                </a:highlight>
                <a:latin typeface="Arial" panose="020B0604020202020204" pitchFamily="34" charset="0"/>
              </a:rPr>
            </a:br>
            <a:r>
              <a:rPr lang="en-US" sz="1800" b="0" i="0" u="none" strike="noStrike">
                <a:solidFill>
                  <a:srgbClr val="444444"/>
                </a:solidFill>
                <a:effectLst/>
                <a:highlight>
                  <a:srgbClr val="F5F5F5"/>
                </a:highlight>
                <a:latin typeface="Arial" panose="020B0604020202020204" pitchFamily="34" charset="0"/>
              </a:rPr>
              <a:t>Staff who are responsible for the implementation of each of the monitored programs should plan to attend the virtual meetings, which will take place on Zoom and last approximately 1 hour.</a:t>
            </a:r>
            <a:endParaRPr lang="en-US">
              <a:ea typeface="Calibri"/>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45494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highlight>
                  <a:srgbClr val="F5F5F5"/>
                </a:highlight>
                <a:latin typeface="Arial" panose="020B0604020202020204" pitchFamily="34" charset="0"/>
              </a:rPr>
              <a:t>The next section will cover how to submit materials electronically for desk monitoring.</a:t>
            </a:r>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45234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A secure cloud-based system, which is called OneDrive, is used for submitting materials. The district provides the names and email addresses of anyone at the district level that needs permissions to upload materials. Only district staff and ODE staff will be able to access the folder.​</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All materials should be saved in the appropriate folder within OneDrive.​</a:t>
            </a:r>
            <a:endParaRPr lang="en-US" b="0">
              <a:effectLst/>
              <a:highlight>
                <a:srgbClr val="F5F5F5"/>
              </a:highlight>
            </a:endParaRPr>
          </a:p>
          <a:p>
            <a:pPr rtl="0">
              <a:spcBef>
                <a:spcPts val="0"/>
              </a:spcBef>
              <a:spcAft>
                <a:spcPts val="0"/>
              </a:spcAft>
            </a:pPr>
            <a:r>
              <a:rPr lang="en-US" sz="1800" b="0" i="0" u="none" strike="noStrike">
                <a:solidFill>
                  <a:srgbClr val="444444"/>
                </a:solidFill>
                <a:effectLst/>
                <a:highlight>
                  <a:srgbClr val="F5F5F5"/>
                </a:highlight>
                <a:latin typeface="Arial" panose="020B0604020202020204" pitchFamily="34" charset="0"/>
              </a:rPr>
              <a:t>In order to provide ODE staff ample time to prepare, districts are asked to complete submission of materials two weeks prior to the desk monitoring date. We’ve created a guide to submitting materials, linked from this slide.</a:t>
            </a:r>
            <a:endParaRPr lang="en-US" b="0">
              <a:effectLst/>
              <a:highlight>
                <a:srgbClr val="F5F5F5"/>
              </a:highlight>
            </a:endParaRPr>
          </a:p>
          <a:p>
            <a:br>
              <a:rPr lang="en-US"/>
            </a:br>
            <a:endParaRPr lang="en-US" baseline="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707876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699" y="2748246"/>
            <a:ext cx="10515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6048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9/10/2024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9/10/2024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9/10/2024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9/10/2024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9/10/2024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9/10/2024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9/10/2024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9/10/2024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9/10/2024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9/10/2024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9/10/2024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9/10/2024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9/10/2024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9/10/2024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9/10/2024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9/10/2024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9/10/2024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9/10/2024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9/10/2024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9/10/2024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9/10/2024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9/10/2024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9/10/2024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9/10/2024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9/10/2024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9/10/2024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9/10/2024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9/10/2024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9/10/2024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9/10/2024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9/10/2024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9/10/2024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oregon.gov/ode/schools-and-districts/grants/ESEA/Pages/ESEA-Monitoring.aspx" TargetMode="External"/><Relationship Id="rId3" Type="http://schemas.openxmlformats.org/officeDocument/2006/relationships/hyperlink" Target="https://www.oregon.gov/ode/schools-and-districts/grants/ESEA/Documents/ESEA%20Monitoring%20Organizational%20Tool.docx" TargetMode="External"/><Relationship Id="rId7" Type="http://schemas.openxmlformats.org/officeDocument/2006/relationships/hyperlink" Target="https://www.oregon.gov/ode/schools-and-districts/grants/ESEA/Documents/Submission%20of%20Monitoring%20Materials.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oregon.gov/ode/schools-and-districts/grants/ESEA/Documents/Monitoring%20guidance%20for%20districts.pdf" TargetMode="External"/><Relationship Id="rId5" Type="http://schemas.openxmlformats.org/officeDocument/2006/relationships/hyperlink" Target="https://www.oregon.gov/ode/schools-and-districts/grants/ESEA/Documents/Submission%20List.pdf" TargetMode="External"/><Relationship Id="rId4" Type="http://schemas.openxmlformats.org/officeDocument/2006/relationships/hyperlink" Target="https://www.oregon.gov/ode/schools-and-districts/grants/ESEA/Documents/Self_Assessment.docx" TargetMode="Externa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Documents/Self_Assessment.doc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app.smartsheet.com/b/form/51950c6bfb8144b58ead53255882acd2%20&#820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chools-and-districts/grants/ESEA/Documents/Inventory.pdf"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hyperlink" Target="https://www.oregon.gov/ode/schools-and-districts/grants/ESEA/Documents/cc-f%20Sample%20Title%20Programs%20Inventory.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Documents/Time%20and%20Effort%20Reporting%20Form.docx"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hyperlink" Target="https://www.oregon.gov/ode/schools-and-districts/grants/ESEA/Documents/TIME%20AND%20EFFO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de/schools-and-districts/grants/ESEA/Documents/ESEA%20Monitoring%20Equitable%20Services%20Narrative.docx"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hyperlink" Target="https://www.oregon.gov/ode/schools-and-districts/grants/ESEA/Documents/ODE%20-%202023%20-%20Evaluation%20of%20Equitable%20Service%20Programs%20-%20Toolkit.docx" TargetMode="External"/><Relationship Id="rId4" Type="http://schemas.openxmlformats.org/officeDocument/2006/relationships/hyperlink" Target="https://www.oregon.gov/ode/schools-and-districts/grants/ESEA/Documents/ODE%20-%202023%20-%20Needs%20Assessment%20-%20Toolkit.doc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de/schools-and-districts/grants/ESEA/IA/Pages/Schwoolwide-and-TAS.aspx" TargetMode="External"/><Relationship Id="rId2" Type="http://schemas.openxmlformats.org/officeDocument/2006/relationships/notesSlide" Target="../notesSlides/notesSlide23.xml"/><Relationship Id="rId1" Type="http://schemas.openxmlformats.org/officeDocument/2006/relationships/slideLayout" Target="../slideLayouts/slideLayout48.xml"/><Relationship Id="rId4" Type="http://schemas.openxmlformats.org/officeDocument/2006/relationships/hyperlink" Target="https://www.oregon.gov/ode/schools-and-districts/grants/ESEA/Documents/Sample%20Title%20IA%20Annual%20Meeting%20PPT.ppt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chools-and-districts/grants/ESEA/Documents/Family%20Engagement%20Monitoring%20Response%20Form.docx" TargetMode="External"/><Relationship Id="rId2" Type="http://schemas.openxmlformats.org/officeDocument/2006/relationships/notesSlide" Target="../notesSlides/notesSlide24.xml"/><Relationship Id="rId1" Type="http://schemas.openxmlformats.org/officeDocument/2006/relationships/slideLayout" Target="../slideLayouts/slideLayout48.xml"/><Relationship Id="rId6" Type="http://schemas.openxmlformats.org/officeDocument/2006/relationships/hyperlink" Target="https://www.oregon.gov/ode/schools-and-districts/grants/ESEA/Documents/IA-H%20Building%20Parent%20Capacity%20Log.docx" TargetMode="External"/><Relationship Id="rId5" Type="http://schemas.openxmlformats.org/officeDocument/2006/relationships/hyperlink" Target="https://dpi.wi.gov/sites/default/files/imce/engaging-families/4_School-Parent_Compact-Checklist.pdf" TargetMode="External"/><Relationship Id="rId4" Type="http://schemas.openxmlformats.org/officeDocument/2006/relationships/hyperlink" Target="https://www.oregon.gov/ode/schools-and-districts/grants/ESEA/Documents/Inventory.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schools-and-districts/grants/ESEA/Pages/ESEA-Monitoring.aspx" TargetMode="External"/><Relationship Id="rId7" Type="http://schemas.openxmlformats.org/officeDocument/2006/relationships/image" Target="../media/image14.svg"/><Relationship Id="rId2" Type="http://schemas.openxmlformats.org/officeDocument/2006/relationships/notesSlide" Target="../notesSlides/notesSlide26.xml"/><Relationship Id="rId1" Type="http://schemas.openxmlformats.org/officeDocument/2006/relationships/slideLayout" Target="../slideLayouts/slideLayout48.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gov/ode/schools-and-districts/grants/ESEA/Documents/IIA%20Monitoring%20form.docx" TargetMode="External"/><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gov/ode/schools-and-districts/grants/ESEA/Documents/IV-A%20Monitoring%20Document.docx" TargetMode="External"/><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presentation/d/1CVVOLLOBxMi2SJUBmaq9u3ut8hgq4nTZE9p-HPE09WI/edit#slide=id.g2b5439ce3b6_0_1085" TargetMode="External"/><Relationship Id="rId2" Type="http://schemas.openxmlformats.org/officeDocument/2006/relationships/notesSlide" Target="../notesSlides/notesSlide38.xml"/><Relationship Id="rId1" Type="http://schemas.openxmlformats.org/officeDocument/2006/relationships/slideLayout" Target="../slideLayouts/slideLayout48.xml"/><Relationship Id="rId6" Type="http://schemas.openxmlformats.org/officeDocument/2006/relationships/image" Target="../media/image21.jpeg"/><Relationship Id="rId5" Type="http://schemas.openxmlformats.org/officeDocument/2006/relationships/hyperlink" Target="https://www.oregon.gov/ode/schools-and-districts/grants/ESEA/Pages/ESEA-Monitoring.aspx" TargetMode="External"/><Relationship Id="rId4" Type="http://schemas.openxmlformats.org/officeDocument/2006/relationships/hyperlink" Target="https://www.oregon.gov/ode/schools-and-districts/grants/ESEA/Documents/Foster%20Care%20Narrative.docx"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oregon.gov/ode/schools-and-districts/grants/ESEA/Documents/MV%20Monitoring%20Narrative.doc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hyperlink" Target="https://www.oregon.gov/ode/schools-and-districts/grants/ESEA/McKinney-Vento/Pages/default.aspx"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marlie.magill@ode.oregon.gov" TargetMode="External"/><Relationship Id="rId3" Type="http://schemas.openxmlformats.org/officeDocument/2006/relationships/hyperlink" Target="mailto:Jennifer.engberg@ode.oregon.gov" TargetMode="External"/><Relationship Id="rId7" Type="http://schemas.openxmlformats.org/officeDocument/2006/relationships/hyperlink" Target="mailto:janette.newton@ode.oregon.gov"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10" Type="http://schemas.openxmlformats.org/officeDocument/2006/relationships/image" Target="../media/image24.gif"/><Relationship Id="rId4" Type="http://schemas.openxmlformats.org/officeDocument/2006/relationships/hyperlink" Target="mailto:sarah.martin@ode.oregon.gov" TargetMode="External"/><Relationship Id="rId9" Type="http://schemas.openxmlformats.org/officeDocument/2006/relationships/hyperlink" Target="mailto:lexi.neemann@ode.oregon.gov"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Submission%20of%20Monitoring%20Materials.doc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federalprograms@ode.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964" y="2486701"/>
            <a:ext cx="9716654" cy="856863"/>
          </a:xfrm>
        </p:spPr>
        <p:txBody>
          <a:bodyPr>
            <a:noAutofit/>
          </a:bodyPr>
          <a:lstStyle/>
          <a:p>
            <a:r>
              <a:rPr lang="en-US" sz="4000" dirty="0"/>
              <a:t>Preparing for ESEA Monitoring: Tiers 2 and 3 </a:t>
            </a:r>
            <a:endParaRPr lang="en-US" sz="4000" dirty="0">
              <a:cs typeface="Calibri"/>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t>Title I-A, I-D, II-A, IV-A, V-B, Equitable Services, </a:t>
            </a:r>
          </a:p>
          <a:p>
            <a:r>
              <a:rPr lang="en-US"/>
              <a:t>McKinney-Vento, and Foster Care</a:t>
            </a:r>
            <a:endParaRPr lang="en-US">
              <a:cs typeface="Calibri"/>
            </a:endParaRP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Tools to Help</a:t>
            </a:r>
          </a:p>
        </p:txBody>
      </p:sp>
      <p:sp>
        <p:nvSpPr>
          <p:cNvPr id="2" name="Content Placeholder 1"/>
          <p:cNvSpPr>
            <a:spLocks noGrp="1"/>
          </p:cNvSpPr>
          <p:nvPr>
            <p:ph idx="1"/>
          </p:nvPr>
        </p:nvSpPr>
        <p:spPr>
          <a:xfrm>
            <a:off x="717176" y="1644293"/>
            <a:ext cx="5634197" cy="4109010"/>
          </a:xfrm>
        </p:spPr>
        <p:txBody>
          <a:bodyPr>
            <a:normAutofit/>
          </a:bodyPr>
          <a:lstStyle/>
          <a:p>
            <a:pPr>
              <a:lnSpc>
                <a:spcPct val="150000"/>
              </a:lnSpc>
              <a:spcBef>
                <a:spcPts val="600"/>
              </a:spcBef>
            </a:pPr>
            <a:r>
              <a:rPr lang="en-US" sz="2800" dirty="0">
                <a:hlinkClick r:id="rId3"/>
              </a:rPr>
              <a:t>Organizational Tool</a:t>
            </a:r>
            <a:endParaRPr lang="en-US" sz="2800" dirty="0"/>
          </a:p>
          <a:p>
            <a:pPr>
              <a:lnSpc>
                <a:spcPct val="150000"/>
              </a:lnSpc>
              <a:spcBef>
                <a:spcPts val="600"/>
              </a:spcBef>
            </a:pPr>
            <a:r>
              <a:rPr lang="en-US" sz="2800" dirty="0">
                <a:hlinkClick r:id="rId4"/>
              </a:rPr>
              <a:t>Self-Assessment</a:t>
            </a:r>
            <a:endParaRPr lang="en-US" sz="2800" dirty="0"/>
          </a:p>
          <a:p>
            <a:pPr>
              <a:lnSpc>
                <a:spcPct val="150000"/>
              </a:lnSpc>
              <a:spcBef>
                <a:spcPts val="600"/>
              </a:spcBef>
            </a:pPr>
            <a:r>
              <a:rPr lang="en-US" sz="2800" dirty="0">
                <a:hlinkClick r:id="rId5"/>
              </a:rPr>
              <a:t>Submission List</a:t>
            </a:r>
            <a:endParaRPr lang="en-US" sz="2800" dirty="0"/>
          </a:p>
          <a:p>
            <a:pPr>
              <a:lnSpc>
                <a:spcPct val="150000"/>
              </a:lnSpc>
              <a:spcBef>
                <a:spcPts val="600"/>
              </a:spcBef>
            </a:pPr>
            <a:r>
              <a:rPr lang="en-US" sz="2800" dirty="0">
                <a:hlinkClick r:id="rId6"/>
              </a:rPr>
              <a:t>District Guide to Monitoring</a:t>
            </a:r>
            <a:endParaRPr lang="en-US" sz="2800" dirty="0"/>
          </a:p>
          <a:p>
            <a:pPr>
              <a:lnSpc>
                <a:spcPct val="150000"/>
              </a:lnSpc>
              <a:spcBef>
                <a:spcPts val="600"/>
              </a:spcBef>
            </a:pPr>
            <a:r>
              <a:rPr lang="en-US" sz="2800" dirty="0">
                <a:hlinkClick r:id="rId7"/>
              </a:rPr>
              <a:t>How to Submit Materials</a:t>
            </a:r>
            <a:endParaRPr lang="en-US" sz="2800" dirty="0"/>
          </a:p>
          <a:p>
            <a:pPr>
              <a:lnSpc>
                <a:spcPct val="150000"/>
              </a:lnSpc>
              <a:spcBef>
                <a:spcPts val="600"/>
              </a:spcBef>
            </a:pPr>
            <a:r>
              <a:rPr lang="en-US" sz="2800" dirty="0">
                <a:hlinkClick r:id="rId8"/>
              </a:rPr>
              <a:t>ESEA Monitoring Webpage</a:t>
            </a:r>
            <a:endParaRPr lang="en-US" sz="2800" dirty="0"/>
          </a:p>
        </p:txBody>
      </p:sp>
      <p:pic>
        <p:nvPicPr>
          <p:cNvPr id="4" name="Picture 3">
            <a:extLst>
              <a:ext uri="{C183D7F6-B498-43B3-948B-1728B52AA6E4}">
                <adec:decorative xmlns:adec="http://schemas.microsoft.com/office/drawing/2017/decorative" val="1"/>
              </a:ext>
            </a:extLst>
          </p:cNvPr>
          <p:cNvPicPr/>
          <p:nvPr/>
        </p:nvPicPr>
        <p:blipFill rotWithShape="1">
          <a:blip r:embed="rId9"/>
          <a:srcRect l="12647" t="20809" r="50590" b="15423"/>
          <a:stretch/>
        </p:blipFill>
        <p:spPr bwMode="auto">
          <a:xfrm>
            <a:off x="7310215" y="1557562"/>
            <a:ext cx="3544609" cy="4467197"/>
          </a:xfrm>
          <a:prstGeom prst="rect">
            <a:avLst/>
          </a:prstGeom>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4509B822-AAF3-C807-4B26-22F3BD75DB02}"/>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249478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C6E6-D9B9-27A6-0995-BA7F3A1BDE3F}"/>
              </a:ext>
            </a:extLst>
          </p:cNvPr>
          <p:cNvSpPr>
            <a:spLocks noGrp="1"/>
          </p:cNvSpPr>
          <p:nvPr>
            <p:ph type="ctrTitle"/>
          </p:nvPr>
        </p:nvSpPr>
        <p:spPr/>
        <p:txBody>
          <a:bodyPr/>
          <a:lstStyle/>
          <a:p>
            <a:r>
              <a:rPr lang="en-US">
                <a:cs typeface="Calibri"/>
              </a:rPr>
              <a:t>Self-Assessment</a:t>
            </a:r>
            <a:endParaRPr lang="en-US"/>
          </a:p>
        </p:txBody>
      </p:sp>
    </p:spTree>
    <p:extLst>
      <p:ext uri="{BB962C8B-B14F-4D97-AF65-F5344CB8AC3E}">
        <p14:creationId xmlns:p14="http://schemas.microsoft.com/office/powerpoint/2010/main" val="242595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C2278-2D69-41CC-CBFD-44533C423E36}"/>
              </a:ext>
            </a:extLst>
          </p:cNvPr>
          <p:cNvSpPr>
            <a:spLocks noGrp="1"/>
          </p:cNvSpPr>
          <p:nvPr>
            <p:ph type="title"/>
          </p:nvPr>
        </p:nvSpPr>
        <p:spPr/>
        <p:txBody>
          <a:bodyPr/>
          <a:lstStyle/>
          <a:p>
            <a:r>
              <a:rPr lang="en-US">
                <a:cs typeface="Calibri"/>
              </a:rPr>
              <a:t>What is the purpose of the Self-Assessment?</a:t>
            </a:r>
            <a:endParaRPr lang="en-US"/>
          </a:p>
        </p:txBody>
      </p:sp>
      <p:sp>
        <p:nvSpPr>
          <p:cNvPr id="2" name="Content Placeholder 1">
            <a:extLst>
              <a:ext uri="{FF2B5EF4-FFF2-40B4-BE49-F238E27FC236}">
                <a16:creationId xmlns:a16="http://schemas.microsoft.com/office/drawing/2014/main" id="{0D1E0774-EECA-C281-D1DA-3B54F747EF5F}"/>
              </a:ext>
            </a:extLst>
          </p:cNvPr>
          <p:cNvSpPr>
            <a:spLocks noGrp="1"/>
          </p:cNvSpPr>
          <p:nvPr>
            <p:ph idx="1"/>
          </p:nvPr>
        </p:nvSpPr>
        <p:spPr/>
        <p:txBody>
          <a:bodyPr vert="horz" lIns="91440" tIns="45720" rIns="91440" bIns="45720" rtlCol="0" anchor="t">
            <a:normAutofit/>
          </a:bodyPr>
          <a:lstStyle/>
          <a:p>
            <a:r>
              <a:rPr lang="en-US" sz="3200">
                <a:cs typeface="Calibri"/>
              </a:rPr>
              <a:t>Helps districts </a:t>
            </a:r>
            <a:r>
              <a:rPr lang="en-US" sz="3200" b="1">
                <a:cs typeface="Calibri"/>
              </a:rPr>
              <a:t>examine their practices around federal programs</a:t>
            </a:r>
          </a:p>
          <a:p>
            <a:r>
              <a:rPr lang="en-US" sz="3200">
                <a:cs typeface="Calibri"/>
              </a:rPr>
              <a:t>Facilitates shared understanding of the district's current practices relative to ESSA requirements</a:t>
            </a:r>
          </a:p>
          <a:p>
            <a:r>
              <a:rPr lang="en-US" sz="3200">
                <a:cs typeface="Calibri"/>
              </a:rPr>
              <a:t>Identifies both strengths and where technical assistance or support may be needed</a:t>
            </a:r>
          </a:p>
        </p:txBody>
      </p:sp>
      <p:sp>
        <p:nvSpPr>
          <p:cNvPr id="7" name="Slide Number Placeholder 6">
            <a:extLst>
              <a:ext uri="{FF2B5EF4-FFF2-40B4-BE49-F238E27FC236}">
                <a16:creationId xmlns:a16="http://schemas.microsoft.com/office/drawing/2014/main" id="{567134BF-3692-1BF8-7019-F3E980ED023F}"/>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12</a:t>
            </a:fld>
            <a:endParaRPr lang="en-US"/>
          </a:p>
        </p:txBody>
      </p:sp>
      <p:sp>
        <p:nvSpPr>
          <p:cNvPr id="6" name="Footer Placeholder 5">
            <a:extLst>
              <a:ext uri="{FF2B5EF4-FFF2-40B4-BE49-F238E27FC236}">
                <a16:creationId xmlns:a16="http://schemas.microsoft.com/office/drawing/2014/main" id="{6A7CFF72-9659-B29F-BEA9-78B679C6416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ESEA Monitoring - Fall 2024</a:t>
            </a:r>
          </a:p>
        </p:txBody>
      </p:sp>
    </p:spTree>
    <p:extLst>
      <p:ext uri="{BB962C8B-B14F-4D97-AF65-F5344CB8AC3E}">
        <p14:creationId xmlns:p14="http://schemas.microsoft.com/office/powerpoint/2010/main" val="17783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39F74-6389-713B-E913-ABF070DEB22C}"/>
              </a:ext>
            </a:extLst>
          </p:cNvPr>
          <p:cNvSpPr>
            <a:spLocks noGrp="1"/>
          </p:cNvSpPr>
          <p:nvPr>
            <p:ph type="title"/>
          </p:nvPr>
        </p:nvSpPr>
        <p:spPr/>
        <p:txBody>
          <a:bodyPr/>
          <a:lstStyle/>
          <a:p>
            <a:r>
              <a:rPr lang="en-US">
                <a:cs typeface="Calibri"/>
              </a:rPr>
              <a:t>Smartsheet Self-Assessment</a:t>
            </a:r>
            <a:endParaRPr lang="en-US" err="1"/>
          </a:p>
        </p:txBody>
      </p:sp>
      <p:sp>
        <p:nvSpPr>
          <p:cNvPr id="2" name="Content Placeholder 1">
            <a:extLst>
              <a:ext uri="{FF2B5EF4-FFF2-40B4-BE49-F238E27FC236}">
                <a16:creationId xmlns:a16="http://schemas.microsoft.com/office/drawing/2014/main" id="{858BC03C-7ECA-6F18-4611-34E4C1198975}"/>
              </a:ext>
            </a:extLst>
          </p:cNvPr>
          <p:cNvSpPr>
            <a:spLocks noGrp="1"/>
          </p:cNvSpPr>
          <p:nvPr>
            <p:ph idx="1"/>
          </p:nvPr>
        </p:nvSpPr>
        <p:spPr/>
        <p:txBody>
          <a:bodyPr vert="horz" lIns="91440" tIns="45720" rIns="91440" bIns="45720" rtlCol="0" anchor="t">
            <a:normAutofit/>
          </a:bodyPr>
          <a:lstStyle/>
          <a:p>
            <a:r>
              <a:rPr lang="en-US" sz="3200">
                <a:cs typeface="Calibri"/>
              </a:rPr>
              <a:t>Familiar platform for districts</a:t>
            </a:r>
            <a:endParaRPr lang="en-US">
              <a:cs typeface="Calibri" panose="020F0502020204030204"/>
            </a:endParaRPr>
          </a:p>
          <a:p>
            <a:r>
              <a:rPr lang="en-US" sz="3200">
                <a:cs typeface="Calibri"/>
              </a:rPr>
              <a:t>Allows for data tracking, analysis and feedback</a:t>
            </a:r>
          </a:p>
          <a:p>
            <a:r>
              <a:rPr lang="en-US" sz="3200">
                <a:cs typeface="Calibri"/>
              </a:rPr>
              <a:t>Self-Assessment can be customized by district</a:t>
            </a:r>
            <a:endParaRPr lang="en-US"/>
          </a:p>
          <a:p>
            <a:r>
              <a:rPr lang="en-US" sz="3200">
                <a:cs typeface="Calibri"/>
              </a:rPr>
              <a:t>Recommendations for using Smartsheet:</a:t>
            </a:r>
          </a:p>
          <a:p>
            <a:pPr marL="457200" lvl="1" indent="0">
              <a:buNone/>
            </a:pPr>
            <a:r>
              <a:rPr lang="en-US" sz="3200">
                <a:cs typeface="Calibri"/>
              </a:rPr>
              <a:t>1) Fill out the </a:t>
            </a:r>
            <a:r>
              <a:rPr lang="en-US" sz="3200">
                <a:cs typeface="Calibri"/>
                <a:hlinkClick r:id="rId3"/>
              </a:rPr>
              <a:t>Word template</a:t>
            </a:r>
            <a:r>
              <a:rPr lang="en-US" sz="3200">
                <a:cs typeface="Calibri"/>
              </a:rPr>
              <a:t> as a district team</a:t>
            </a:r>
            <a:endParaRPr lang="en-US">
              <a:cs typeface="Calibri" panose="020F0502020204030204"/>
            </a:endParaRPr>
          </a:p>
          <a:p>
            <a:pPr marL="457200" lvl="1" indent="0">
              <a:buNone/>
            </a:pPr>
            <a:r>
              <a:rPr lang="en-US" sz="3200">
                <a:cs typeface="Calibri"/>
              </a:rPr>
              <a:t>2) Transfer responses into </a:t>
            </a:r>
            <a:r>
              <a:rPr lang="en-US" sz="3200">
                <a:cs typeface="Calibri"/>
                <a:hlinkClick r:id="rId4"/>
              </a:rPr>
              <a:t>Smartsheet</a:t>
            </a:r>
            <a:r>
              <a:rPr lang="en-US" sz="3200">
                <a:cs typeface="Calibri"/>
              </a:rPr>
              <a:t> and submit</a:t>
            </a:r>
          </a:p>
        </p:txBody>
      </p:sp>
      <p:sp>
        <p:nvSpPr>
          <p:cNvPr id="7" name="Slide Number Placeholder 6">
            <a:extLst>
              <a:ext uri="{FF2B5EF4-FFF2-40B4-BE49-F238E27FC236}">
                <a16:creationId xmlns:a16="http://schemas.microsoft.com/office/drawing/2014/main" id="{B01D22FD-5F46-5FBF-4A89-8DECA04240A9}"/>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13</a:t>
            </a:fld>
            <a:endParaRPr lang="en-US"/>
          </a:p>
        </p:txBody>
      </p:sp>
      <p:sp>
        <p:nvSpPr>
          <p:cNvPr id="6" name="Footer Placeholder 5">
            <a:extLst>
              <a:ext uri="{FF2B5EF4-FFF2-40B4-BE49-F238E27FC236}">
                <a16:creationId xmlns:a16="http://schemas.microsoft.com/office/drawing/2014/main" id="{6309EA21-A7E3-5867-C35B-C3DB2DE5B41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ESEA Monitoring - Fall 2024</a:t>
            </a:r>
          </a:p>
        </p:txBody>
      </p:sp>
    </p:spTree>
    <p:extLst>
      <p:ext uri="{BB962C8B-B14F-4D97-AF65-F5344CB8AC3E}">
        <p14:creationId xmlns:p14="http://schemas.microsoft.com/office/powerpoint/2010/main" val="179952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266AB5-EE92-49CE-4E39-B47DB2AFB3C1}"/>
              </a:ext>
            </a:extLst>
          </p:cNvPr>
          <p:cNvSpPr>
            <a:spLocks noGrp="1"/>
          </p:cNvSpPr>
          <p:nvPr>
            <p:ph type="title"/>
          </p:nvPr>
        </p:nvSpPr>
        <p:spPr/>
        <p:txBody>
          <a:bodyPr/>
          <a:lstStyle/>
          <a:p>
            <a:r>
              <a:rPr lang="en-US">
                <a:cs typeface="Calibri"/>
              </a:rPr>
              <a:t>Types of Prompts and Responses </a:t>
            </a:r>
            <a:endParaRPr lang="en-US"/>
          </a:p>
        </p:txBody>
      </p:sp>
      <p:sp>
        <p:nvSpPr>
          <p:cNvPr id="2" name="Content Placeholder 1">
            <a:extLst>
              <a:ext uri="{FF2B5EF4-FFF2-40B4-BE49-F238E27FC236}">
                <a16:creationId xmlns:a16="http://schemas.microsoft.com/office/drawing/2014/main" id="{B464BA7B-A5AA-26BA-3DD7-F7055246C28B}"/>
              </a:ext>
            </a:extLst>
          </p:cNvPr>
          <p:cNvSpPr>
            <a:spLocks noGrp="1"/>
          </p:cNvSpPr>
          <p:nvPr>
            <p:ph idx="1"/>
          </p:nvPr>
        </p:nvSpPr>
        <p:spPr/>
        <p:txBody>
          <a:bodyPr vert="horz" lIns="91440" tIns="45720" rIns="91440" bIns="45720" rtlCol="0" anchor="t">
            <a:normAutofit/>
          </a:bodyPr>
          <a:lstStyle/>
          <a:p>
            <a:r>
              <a:rPr lang="en-US" sz="2800">
                <a:cs typeface="Calibri"/>
              </a:rPr>
              <a:t>Rubric Selections</a:t>
            </a:r>
          </a:p>
          <a:p>
            <a:pPr lvl="1">
              <a:buFont typeface="Courier New" panose="020B0604020202020204" pitchFamily="34" charset="0"/>
              <a:buChar char="o"/>
            </a:pPr>
            <a:r>
              <a:rPr lang="en-US">
                <a:cs typeface="Calibri"/>
              </a:rPr>
              <a:t>1 – Emerging</a:t>
            </a:r>
          </a:p>
          <a:p>
            <a:pPr lvl="1">
              <a:buFont typeface="Courier New" panose="020B0604020202020204" pitchFamily="34" charset="0"/>
              <a:buChar char="o"/>
            </a:pPr>
            <a:r>
              <a:rPr lang="en-US">
                <a:cs typeface="Calibri"/>
              </a:rPr>
              <a:t>2 – Developing</a:t>
            </a:r>
          </a:p>
          <a:p>
            <a:pPr lvl="1">
              <a:buFont typeface="Courier New" panose="020B0604020202020204" pitchFamily="34" charset="0"/>
              <a:buChar char="o"/>
            </a:pPr>
            <a:r>
              <a:rPr lang="en-US">
                <a:cs typeface="Calibri"/>
              </a:rPr>
              <a:t>3 – Proficient </a:t>
            </a:r>
          </a:p>
          <a:p>
            <a:pPr lvl="1">
              <a:buFont typeface="Courier New" panose="020B0604020202020204" pitchFamily="34" charset="0"/>
              <a:buChar char="o"/>
            </a:pPr>
            <a:r>
              <a:rPr lang="en-US">
                <a:cs typeface="Calibri"/>
              </a:rPr>
              <a:t>4 – Exceptional </a:t>
            </a:r>
          </a:p>
          <a:p>
            <a:r>
              <a:rPr lang="en-US" sz="2800">
                <a:cs typeface="Calibri"/>
              </a:rPr>
              <a:t>Narrative Response</a:t>
            </a:r>
          </a:p>
          <a:p>
            <a:pPr lvl="1">
              <a:buFont typeface="Courier New" panose="020B0604020202020204" pitchFamily="34" charset="0"/>
              <a:buChar char="o"/>
            </a:pPr>
            <a:r>
              <a:rPr lang="en-US">
                <a:cs typeface="Calibri"/>
              </a:rPr>
              <a:t>Type your response to the question prompt</a:t>
            </a:r>
          </a:p>
          <a:p>
            <a:r>
              <a:rPr lang="en-US" sz="2800">
                <a:cs typeface="Calibri"/>
              </a:rPr>
              <a:t>Yes or No</a:t>
            </a:r>
          </a:p>
          <a:p>
            <a:pPr lvl="1">
              <a:buFont typeface="Courier New" panose="020B0604020202020204" pitchFamily="34" charset="0"/>
              <a:buChar char="o"/>
            </a:pPr>
            <a:r>
              <a:rPr lang="en-US">
                <a:cs typeface="Calibri"/>
              </a:rPr>
              <a:t>Equitable Services, Foster Care and McKinney-Vento only</a:t>
            </a:r>
          </a:p>
        </p:txBody>
      </p:sp>
      <p:sp>
        <p:nvSpPr>
          <p:cNvPr id="7" name="Slide Number Placeholder 6">
            <a:extLst>
              <a:ext uri="{FF2B5EF4-FFF2-40B4-BE49-F238E27FC236}">
                <a16:creationId xmlns:a16="http://schemas.microsoft.com/office/drawing/2014/main" id="{395772ED-C53D-CCC5-BD28-4A1FD702BC5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14</a:t>
            </a:fld>
            <a:endParaRPr lang="en-US"/>
          </a:p>
        </p:txBody>
      </p:sp>
      <p:sp>
        <p:nvSpPr>
          <p:cNvPr id="6" name="Footer Placeholder 5">
            <a:extLst>
              <a:ext uri="{FF2B5EF4-FFF2-40B4-BE49-F238E27FC236}">
                <a16:creationId xmlns:a16="http://schemas.microsoft.com/office/drawing/2014/main" id="{E6CF44B4-9998-2769-6CEC-CD67D6CAE1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ESEA Monitoring - Fall 2024</a:t>
            </a:r>
          </a:p>
        </p:txBody>
      </p:sp>
    </p:spTree>
    <p:extLst>
      <p:ext uri="{BB962C8B-B14F-4D97-AF65-F5344CB8AC3E}">
        <p14:creationId xmlns:p14="http://schemas.microsoft.com/office/powerpoint/2010/main" val="13604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D67501-0F10-891D-F933-81087B030A49}"/>
              </a:ext>
            </a:extLst>
          </p:cNvPr>
          <p:cNvSpPr>
            <a:spLocks noGrp="1"/>
          </p:cNvSpPr>
          <p:nvPr>
            <p:ph type="ctrTitle"/>
          </p:nvPr>
        </p:nvSpPr>
        <p:spPr/>
        <p:txBody>
          <a:bodyPr/>
          <a:lstStyle/>
          <a:p>
            <a:r>
              <a:rPr lang="en-US">
                <a:cs typeface="Calibri"/>
              </a:rPr>
              <a:t>Smartsheet Tutorial</a:t>
            </a:r>
            <a:endParaRPr lang="en-US"/>
          </a:p>
        </p:txBody>
      </p:sp>
    </p:spTree>
    <p:extLst>
      <p:ext uri="{BB962C8B-B14F-4D97-AF65-F5344CB8AC3E}">
        <p14:creationId xmlns:p14="http://schemas.microsoft.com/office/powerpoint/2010/main" val="124778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Common Compliance</a:t>
            </a:r>
          </a:p>
        </p:txBody>
      </p:sp>
    </p:spTree>
    <p:extLst>
      <p:ext uri="{BB962C8B-B14F-4D97-AF65-F5344CB8AC3E}">
        <p14:creationId xmlns:p14="http://schemas.microsoft.com/office/powerpoint/2010/main" val="36198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Expenditures</a:t>
            </a:r>
          </a:p>
        </p:txBody>
      </p:sp>
      <p:sp>
        <p:nvSpPr>
          <p:cNvPr id="3" name="Content Placeholder 2"/>
          <p:cNvSpPr>
            <a:spLocks noGrp="1"/>
          </p:cNvSpPr>
          <p:nvPr>
            <p:ph idx="1"/>
          </p:nvPr>
        </p:nvSpPr>
        <p:spPr>
          <a:xfrm>
            <a:off x="717176" y="1782493"/>
            <a:ext cx="10784542" cy="4497198"/>
          </a:xfrm>
        </p:spPr>
        <p:txBody>
          <a:bodyPr vert="horz" lIns="91440" tIns="45720" rIns="91440" bIns="45720" rtlCol="0" anchor="t">
            <a:normAutofit/>
          </a:bodyPr>
          <a:lstStyle/>
          <a:p>
            <a:pPr lvl="0"/>
            <a:r>
              <a:rPr lang="en-US" sz="3200" b="1"/>
              <a:t>Detailed</a:t>
            </a:r>
            <a:r>
              <a:rPr lang="en-US" sz="3200"/>
              <a:t> expenditure reports from your </a:t>
            </a:r>
            <a:r>
              <a:rPr lang="en-US" sz="3200" b="1"/>
              <a:t>district’s accounting system from the previous school year</a:t>
            </a:r>
          </a:p>
          <a:p>
            <a:pPr lvl="0"/>
            <a:r>
              <a:rPr lang="en-US" sz="3200"/>
              <a:t>Reports should show:</a:t>
            </a:r>
            <a:endParaRPr lang="en-US" sz="3200">
              <a:ea typeface="Calibri"/>
              <a:cs typeface="Calibri"/>
            </a:endParaRPr>
          </a:p>
          <a:p>
            <a:pPr lvl="1"/>
            <a:r>
              <a:rPr lang="en-US"/>
              <a:t>Each Title program being monitored</a:t>
            </a:r>
            <a:endParaRPr lang="en-US">
              <a:ea typeface="Calibri"/>
              <a:cs typeface="Calibri"/>
            </a:endParaRPr>
          </a:p>
          <a:p>
            <a:pPr lvl="1"/>
            <a:r>
              <a:rPr lang="en-US"/>
              <a:t>Date</a:t>
            </a:r>
            <a:endParaRPr lang="en-US">
              <a:ea typeface="Calibri"/>
              <a:cs typeface="Calibri"/>
            </a:endParaRPr>
          </a:p>
          <a:p>
            <a:pPr lvl="1"/>
            <a:r>
              <a:rPr lang="en-US"/>
              <a:t>Vendor</a:t>
            </a:r>
            <a:endParaRPr lang="en-US">
              <a:ea typeface="Calibri"/>
              <a:cs typeface="Calibri"/>
            </a:endParaRPr>
          </a:p>
          <a:p>
            <a:pPr lvl="1"/>
            <a:r>
              <a:rPr lang="en-US"/>
              <a:t>Brief item description</a:t>
            </a:r>
            <a:endParaRPr lang="en-US">
              <a:ea typeface="Calibri"/>
              <a:cs typeface="Calibri"/>
            </a:endParaRPr>
          </a:p>
          <a:p>
            <a:pPr lvl="1"/>
            <a:r>
              <a:rPr lang="en-US"/>
              <a:t>Amounts</a:t>
            </a:r>
            <a:endParaRPr lang="en-US">
              <a:ea typeface="Calibri"/>
              <a:cs typeface="Calibri"/>
            </a:endParaRPr>
          </a:p>
          <a:p>
            <a:r>
              <a:rPr lang="en-US" sz="3200">
                <a:ea typeface="Calibri"/>
                <a:cs typeface="Calibri"/>
              </a:rPr>
              <a:t>Separate reports by program</a:t>
            </a:r>
            <a:endParaRPr lang="en-US" sz="320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566" y="2832169"/>
            <a:ext cx="3348801" cy="334880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EF756B17-405C-1083-808A-C7CB37FFBB45}"/>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5" name="Slide Number Placeholder 6">
            <a:extLst>
              <a:ext uri="{FF2B5EF4-FFF2-40B4-BE49-F238E27FC236}">
                <a16:creationId xmlns:a16="http://schemas.microsoft.com/office/drawing/2014/main" id="{0666490D-BBAB-5981-DE47-1A8B7C5340C1}"/>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55724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Inventory</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3200" dirty="0"/>
              <a:t>Listing of equipment and non-consumable materials  with all Title funds, including those items purchased for equitable services</a:t>
            </a:r>
            <a:endParaRPr lang="en-US" sz="3200" dirty="0">
              <a:ea typeface="Calibri"/>
              <a:cs typeface="Calibri"/>
            </a:endParaRPr>
          </a:p>
          <a:p>
            <a:r>
              <a:rPr lang="en-US" sz="3200" dirty="0"/>
              <a:t>Inventory documentation should be updated when new purchases are made </a:t>
            </a:r>
            <a:endParaRPr lang="en-US" sz="3200" dirty="0">
              <a:cs typeface="Calibri"/>
            </a:endParaRPr>
          </a:p>
          <a:p>
            <a:pPr lvl="0"/>
            <a:endParaRPr lang="en-US" sz="3200" dirty="0"/>
          </a:p>
          <a:p>
            <a:pPr lvl="0"/>
            <a:r>
              <a:rPr lang="en-US" sz="3200" i="1" dirty="0"/>
              <a:t>Resources</a:t>
            </a:r>
            <a:endParaRPr lang="en-US" sz="3200" i="1" dirty="0">
              <a:hlinkClick r:id="rId3"/>
            </a:endParaRPr>
          </a:p>
          <a:p>
            <a:pPr lvl="1"/>
            <a:r>
              <a:rPr lang="en-US" sz="2800" i="1" dirty="0">
                <a:hlinkClick r:id="rId3"/>
              </a:rPr>
              <a:t>ESSA Quick Reference Brief – Inventory</a:t>
            </a:r>
            <a:endParaRPr lang="en-US" sz="2800" i="1" dirty="0"/>
          </a:p>
          <a:p>
            <a:pPr lvl="1"/>
            <a:r>
              <a:rPr lang="en-US" sz="2800" i="1" dirty="0">
                <a:hlinkClick r:id="rId4"/>
              </a:rPr>
              <a:t>Inventory Template</a:t>
            </a:r>
            <a:endParaRPr lang="en-US" sz="2800" i="1" dirty="0"/>
          </a:p>
          <a:p>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893665" y="3871232"/>
            <a:ext cx="3266171" cy="217744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8C05436A-7B12-07A8-BE53-6F0BF0B61309}"/>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5" name="Slide Number Placeholder 6">
            <a:extLst>
              <a:ext uri="{FF2B5EF4-FFF2-40B4-BE49-F238E27FC236}">
                <a16:creationId xmlns:a16="http://schemas.microsoft.com/office/drawing/2014/main" id="{F4A10546-2A70-DC29-27E6-4979EADB43B5}"/>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14802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Time &amp; Effort</a:t>
            </a:r>
          </a:p>
        </p:txBody>
      </p:sp>
      <p:sp>
        <p:nvSpPr>
          <p:cNvPr id="3" name="Content Placeholder 2"/>
          <p:cNvSpPr>
            <a:spLocks noGrp="1"/>
          </p:cNvSpPr>
          <p:nvPr>
            <p:ph idx="1"/>
          </p:nvPr>
        </p:nvSpPr>
        <p:spPr>
          <a:xfrm>
            <a:off x="363883" y="1773670"/>
            <a:ext cx="11137835" cy="4014066"/>
          </a:xfrm>
        </p:spPr>
        <p:txBody>
          <a:bodyPr vert="horz" lIns="91440" tIns="45720" rIns="91440" bIns="45720" rtlCol="0" anchor="t">
            <a:noAutofit/>
          </a:bodyPr>
          <a:lstStyle/>
          <a:p>
            <a:pPr>
              <a:lnSpc>
                <a:spcPct val="100000"/>
              </a:lnSpc>
              <a:spcAft>
                <a:spcPts val="600"/>
              </a:spcAft>
            </a:pPr>
            <a:r>
              <a:rPr lang="en-US" dirty="0"/>
              <a:t>Payroll Distribution Report showing staff paid for with federal funds</a:t>
            </a:r>
          </a:p>
          <a:p>
            <a:pPr lvl="0">
              <a:lnSpc>
                <a:spcPct val="100000"/>
              </a:lnSpc>
              <a:spcAft>
                <a:spcPts val="600"/>
              </a:spcAft>
            </a:pPr>
            <a:r>
              <a:rPr lang="en-US" dirty="0"/>
              <a:t>Three samples of </a:t>
            </a:r>
            <a:r>
              <a:rPr lang="en-US" b="1" dirty="0"/>
              <a:t>individual documentation </a:t>
            </a:r>
            <a:r>
              <a:rPr lang="en-US" dirty="0"/>
              <a:t>from the district level that includes:</a:t>
            </a:r>
            <a:endParaRPr lang="en-US" sz="1800" dirty="0"/>
          </a:p>
          <a:p>
            <a:pPr lvl="1">
              <a:lnSpc>
                <a:spcPct val="100000"/>
              </a:lnSpc>
              <a:spcAft>
                <a:spcPts val="600"/>
              </a:spcAft>
            </a:pPr>
            <a:r>
              <a:rPr lang="en-US" sz="2000" dirty="0"/>
              <a:t>percentage of time spent by title,</a:t>
            </a:r>
          </a:p>
          <a:p>
            <a:pPr lvl="1">
              <a:lnSpc>
                <a:spcPct val="100000"/>
              </a:lnSpc>
              <a:spcAft>
                <a:spcPts val="600"/>
              </a:spcAft>
            </a:pPr>
            <a:r>
              <a:rPr lang="en-US" sz="2000" dirty="0"/>
              <a:t>affirmation by staff or supervisor, and</a:t>
            </a:r>
          </a:p>
          <a:p>
            <a:pPr lvl="1">
              <a:lnSpc>
                <a:spcPct val="100000"/>
              </a:lnSpc>
              <a:spcAft>
                <a:spcPts val="600"/>
              </a:spcAft>
            </a:pPr>
            <a:r>
              <a:rPr lang="en-US" sz="2000" dirty="0"/>
              <a:t>after the fact documentation of activity.</a:t>
            </a:r>
            <a:endParaRPr lang="en-US" sz="2000" dirty="0">
              <a:cs typeface="Calibri"/>
            </a:endParaRPr>
          </a:p>
          <a:p>
            <a:pPr>
              <a:lnSpc>
                <a:spcPct val="100000"/>
              </a:lnSpc>
              <a:spcAft>
                <a:spcPts val="600"/>
              </a:spcAft>
            </a:pPr>
            <a:r>
              <a:rPr lang="en-US" i="1" dirty="0"/>
              <a:t>Resources</a:t>
            </a:r>
          </a:p>
          <a:p>
            <a:pPr lvl="1">
              <a:lnSpc>
                <a:spcPct val="100000"/>
              </a:lnSpc>
              <a:spcAft>
                <a:spcPts val="600"/>
              </a:spcAft>
            </a:pPr>
            <a:r>
              <a:rPr lang="en-US" sz="2000" i="1" dirty="0">
                <a:hlinkClick r:id="rId3"/>
              </a:rPr>
              <a:t>Time and Effort Sample Form</a:t>
            </a:r>
            <a:endParaRPr lang="en-US" sz="2000" i="1" dirty="0"/>
          </a:p>
          <a:p>
            <a:pPr lvl="1">
              <a:lnSpc>
                <a:spcPct val="100000"/>
              </a:lnSpc>
              <a:spcAft>
                <a:spcPts val="600"/>
              </a:spcAft>
            </a:pPr>
            <a:r>
              <a:rPr lang="en-US" sz="2000" i="1" dirty="0">
                <a:hlinkClick r:id="rId4"/>
              </a:rPr>
              <a:t>ESSA Quick Reference Brief – Time and Effort</a:t>
            </a:r>
            <a:endParaRPr lang="en-US" sz="2000" i="1"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941" t="6052" r="4797" b="11849"/>
          <a:stretch/>
        </p:blipFill>
        <p:spPr bwMode="auto">
          <a:xfrm>
            <a:off x="8338339" y="3721854"/>
            <a:ext cx="3044706" cy="255207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380E6D57-90C9-2DF7-1F1B-91D03A01873D}"/>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5" name="Slide Number Placeholder 6">
            <a:extLst>
              <a:ext uri="{FF2B5EF4-FFF2-40B4-BE49-F238E27FC236}">
                <a16:creationId xmlns:a16="http://schemas.microsoft.com/office/drawing/2014/main" id="{7D4E3227-EF93-53DF-A47B-CED6C137CDCC}"/>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7309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and How We Monitor</a:t>
            </a:r>
          </a:p>
        </p:txBody>
      </p:sp>
      <p:sp>
        <p:nvSpPr>
          <p:cNvPr id="2" name="Content Placeholder 1"/>
          <p:cNvSpPr>
            <a:spLocks noGrp="1"/>
          </p:cNvSpPr>
          <p:nvPr>
            <p:ph idx="1"/>
          </p:nvPr>
        </p:nvSpPr>
        <p:spPr>
          <a:xfrm>
            <a:off x="717176" y="1825625"/>
            <a:ext cx="7690578" cy="4320430"/>
          </a:xfrm>
        </p:spPr>
        <p:txBody>
          <a:bodyPr vert="horz" lIns="91440" tIns="45720" rIns="91440" bIns="45720" rtlCol="0" anchor="t">
            <a:normAutofit/>
          </a:bodyPr>
          <a:lstStyle/>
          <a:p>
            <a:r>
              <a:rPr lang="en-US" sz="3200"/>
              <a:t>Purpose</a:t>
            </a:r>
            <a:endParaRPr lang="en-US" sz="3200">
              <a:cs typeface="Calibri"/>
            </a:endParaRPr>
          </a:p>
          <a:p>
            <a:pPr marL="971550" lvl="1" indent="-514350">
              <a:buAutoNum type="arabicPeriod"/>
            </a:pPr>
            <a:r>
              <a:rPr lang="en-US" sz="2800">
                <a:cs typeface="Calibri"/>
              </a:rPr>
              <a:t>Building relationships: We're in this together</a:t>
            </a:r>
          </a:p>
          <a:p>
            <a:pPr marL="971550" lvl="1" indent="-514350">
              <a:buAutoNum type="arabicPeriod"/>
            </a:pPr>
            <a:r>
              <a:rPr lang="en-US" sz="2800">
                <a:cs typeface="Calibri"/>
              </a:rPr>
              <a:t>Technical assistance: We're here to help</a:t>
            </a:r>
          </a:p>
          <a:p>
            <a:pPr marL="971550" lvl="1" indent="-514350">
              <a:buAutoNum type="arabicPeriod"/>
            </a:pPr>
            <a:r>
              <a:rPr lang="en-US" sz="2800">
                <a:cs typeface="Calibri"/>
              </a:rPr>
              <a:t>Compliance: It's the law</a:t>
            </a:r>
          </a:p>
          <a:p>
            <a:pPr lvl="1">
              <a:buAutoNum type="arabicPeriod"/>
            </a:pPr>
            <a:endParaRPr lang="en-US">
              <a:cs typeface="Calibri" panose="020F0502020204030204"/>
            </a:endParaRPr>
          </a:p>
          <a:p>
            <a:pPr marL="457200" lvl="1" indent="0">
              <a:buNone/>
            </a:pPr>
            <a:endParaRPr lang="en-US">
              <a:cs typeface="Calibri" panose="020F0502020204030204"/>
            </a:endParaRPr>
          </a:p>
          <a:p>
            <a:pPr lvl="1">
              <a:buAutoNum type="arabicPeriod"/>
            </a:pPr>
            <a:endParaRPr lang="en-US">
              <a:cs typeface="Calibri" panose="020F0502020204030204"/>
            </a:endParaRPr>
          </a:p>
          <a:p>
            <a:pPr lvl="1">
              <a:buAutoNum type="arabicPeriod"/>
            </a:pPr>
            <a:endParaRPr lang="en-US">
              <a:cs typeface="Calibri" panose="020F0502020204030204"/>
            </a:endParaRPr>
          </a:p>
        </p:txBody>
      </p:sp>
      <p:pic>
        <p:nvPicPr>
          <p:cNvPr id="4" name="Picture 3" descr="ESSA - Every Student Succeeds Act"/>
          <p:cNvPicPr/>
          <p:nvPr/>
        </p:nvPicPr>
        <p:blipFill>
          <a:blip r:embed="rId3">
            <a:extLst>
              <a:ext uri="{28A0092B-C50C-407E-A947-70E740481C1C}">
                <a14:useLocalDpi xmlns:a14="http://schemas.microsoft.com/office/drawing/2010/main" val="0"/>
              </a:ext>
            </a:extLst>
          </a:blip>
          <a:srcRect/>
          <a:stretch>
            <a:fillRect/>
          </a:stretch>
        </p:blipFill>
        <p:spPr bwMode="auto">
          <a:xfrm>
            <a:off x="8263909" y="2496070"/>
            <a:ext cx="3241092" cy="2769638"/>
          </a:xfrm>
          <a:prstGeom prst="rect">
            <a:avLst/>
          </a:prstGeom>
          <a:noFill/>
          <a:ln>
            <a:noFill/>
          </a:ln>
        </p:spPr>
      </p:pic>
      <p:sp>
        <p:nvSpPr>
          <p:cNvPr id="5" name="Footer Placeholder 4">
            <a:extLst>
              <a:ext uri="{FF2B5EF4-FFF2-40B4-BE49-F238E27FC236}">
                <a16:creationId xmlns:a16="http://schemas.microsoft.com/office/drawing/2014/main" id="{5E9CB26B-9E0A-81F4-B573-37A553255EDC}"/>
              </a:ext>
            </a:extLst>
          </p:cNvPr>
          <p:cNvSpPr>
            <a:spLocks noGrp="1"/>
          </p:cNvSpPr>
          <p:nvPr>
            <p:ph type="ftr" sz="quarter" idx="11"/>
          </p:nvPr>
        </p:nvSpPr>
        <p:spPr/>
        <p:txBody>
          <a:bodyPr/>
          <a:lstStyle/>
          <a:p>
            <a:r>
              <a:rPr lang="en-US"/>
              <a:t>ESEA Monitoring - Fall 2024</a:t>
            </a:r>
          </a:p>
        </p:txBody>
      </p:sp>
      <p:sp>
        <p:nvSpPr>
          <p:cNvPr id="6" name="Slide Number Placeholder 5">
            <a:extLst>
              <a:ext uri="{FF2B5EF4-FFF2-40B4-BE49-F238E27FC236}">
                <a16:creationId xmlns:a16="http://schemas.microsoft.com/office/drawing/2014/main" id="{8ECCE92A-FB2B-FA6B-8AE8-4256A296F362}"/>
              </a:ext>
            </a:extLst>
          </p:cNvPr>
          <p:cNvSpPr>
            <a:spLocks noGrp="1"/>
          </p:cNvSpPr>
          <p:nvPr>
            <p:ph type="sldNum" sz="quarter" idx="12"/>
          </p:nvPr>
        </p:nvSpPr>
        <p:spPr/>
        <p:txBody>
          <a:bodyPr/>
          <a:lstStyle/>
          <a:p>
            <a:fld id="{357F5B69-6281-4C1F-8C38-6DA0F56DA430}" type="slidenum">
              <a:rPr lang="en-US" smtClean="0"/>
              <a:pPr/>
              <a:t>2</a:t>
            </a:fld>
            <a:endParaRPr lang="en-US"/>
          </a:p>
        </p:txBody>
      </p:sp>
    </p:spTree>
    <p:extLst>
      <p:ext uri="{BB962C8B-B14F-4D97-AF65-F5344CB8AC3E}">
        <p14:creationId xmlns:p14="http://schemas.microsoft.com/office/powerpoint/2010/main" val="106847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Equitable Services</a:t>
            </a:r>
          </a:p>
        </p:txBody>
      </p:sp>
    </p:spTree>
    <p:extLst>
      <p:ext uri="{BB962C8B-B14F-4D97-AF65-F5344CB8AC3E}">
        <p14:creationId xmlns:p14="http://schemas.microsoft.com/office/powerpoint/2010/main" val="250348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899" y="457200"/>
            <a:ext cx="11596255" cy="1026460"/>
          </a:xfrm>
        </p:spPr>
        <p:txBody>
          <a:bodyPr>
            <a:normAutofit/>
          </a:bodyPr>
          <a:lstStyle/>
          <a:p>
            <a:r>
              <a:rPr lang="en-US"/>
              <a:t>Equitable Services Submissions</a:t>
            </a:r>
          </a:p>
        </p:txBody>
      </p:sp>
      <p:sp>
        <p:nvSpPr>
          <p:cNvPr id="8" name="Content Placeholder 7"/>
          <p:cNvSpPr>
            <a:spLocks noGrp="1"/>
          </p:cNvSpPr>
          <p:nvPr>
            <p:ph idx="1"/>
          </p:nvPr>
        </p:nvSpPr>
        <p:spPr>
          <a:xfrm>
            <a:off x="703729" y="1638589"/>
            <a:ext cx="10784542" cy="4109010"/>
          </a:xfrm>
        </p:spPr>
        <p:txBody>
          <a:bodyPr vert="horz" lIns="91440" tIns="45720" rIns="91440" bIns="45720" rtlCol="0" anchor="t">
            <a:normAutofit fontScale="92500" lnSpcReduction="20000"/>
          </a:bodyPr>
          <a:lstStyle/>
          <a:p>
            <a:r>
              <a:rPr lang="en-US" sz="3200" dirty="0"/>
              <a:t>All districts that accept federal funds</a:t>
            </a:r>
            <a:endParaRPr lang="en-US" sz="3200" dirty="0">
              <a:cs typeface="Calibri"/>
            </a:endParaRPr>
          </a:p>
          <a:p>
            <a:pPr lvl="1"/>
            <a:r>
              <a:rPr lang="en-US" sz="2800" dirty="0"/>
              <a:t>Complete the Equitable Services section of the Self-Assessment</a:t>
            </a:r>
            <a:endParaRPr lang="en-US" sz="2800" dirty="0">
              <a:ea typeface="Calibri" panose="020F0502020204030204"/>
              <a:cs typeface="Calibri" panose="020F0502020204030204"/>
            </a:endParaRPr>
          </a:p>
          <a:p>
            <a:endParaRPr lang="en-US" sz="1000" dirty="0"/>
          </a:p>
          <a:p>
            <a:r>
              <a:rPr lang="en-US" sz="3200" dirty="0">
                <a:cs typeface="Calibri"/>
              </a:rPr>
              <a:t>All districts that have participating private schools</a:t>
            </a:r>
            <a:endParaRPr lang="en-US" sz="3200" dirty="0"/>
          </a:p>
          <a:p>
            <a:pPr marL="457200" lvl="1" indent="0">
              <a:buNone/>
            </a:pPr>
            <a:r>
              <a:rPr lang="en-US" sz="2800" dirty="0"/>
              <a:t>1. Equitable Services Narrative</a:t>
            </a:r>
            <a:endParaRPr lang="en-US" sz="2800" dirty="0">
              <a:ea typeface="Calibri" panose="020F0502020204030204"/>
              <a:cs typeface="Calibri" panose="020F0502020204030204"/>
            </a:endParaRPr>
          </a:p>
          <a:p>
            <a:pPr marL="457200" lvl="1" indent="0">
              <a:buNone/>
            </a:pPr>
            <a:r>
              <a:rPr lang="en-US" sz="2800" dirty="0"/>
              <a:t>2. Submit a sample of how a private schools needs were assessed</a:t>
            </a:r>
            <a:endParaRPr lang="en-US" sz="2800" dirty="0">
              <a:ea typeface="Calibri" panose="020F0502020204030204"/>
              <a:cs typeface="Calibri"/>
            </a:endParaRPr>
          </a:p>
          <a:p>
            <a:pPr marL="457200" lvl="1" indent="0">
              <a:buNone/>
            </a:pPr>
            <a:r>
              <a:rPr lang="en-US" sz="2800" dirty="0"/>
              <a:t>3. Submit a sample of how an equitable service program was evaluated</a:t>
            </a:r>
            <a:endParaRPr lang="en-US" sz="2800" dirty="0">
              <a:ea typeface="Calibri" panose="020F0502020204030204"/>
              <a:cs typeface="Calibri" panose="020F0502020204030204"/>
            </a:endParaRPr>
          </a:p>
          <a:p>
            <a:pPr marL="0" indent="0">
              <a:buNone/>
            </a:pPr>
            <a:endParaRPr lang="en-US" sz="2800" dirty="0"/>
          </a:p>
          <a:p>
            <a:pPr marL="0" indent="0">
              <a:buNone/>
            </a:pPr>
            <a:r>
              <a:rPr lang="en-US" sz="2800" dirty="0"/>
              <a:t>Resources</a:t>
            </a:r>
            <a:endParaRPr lang="en-US" sz="2800" dirty="0">
              <a:cs typeface="Calibri" panose="020F0502020204030204"/>
            </a:endParaRPr>
          </a:p>
          <a:p>
            <a:pPr lvl="1"/>
            <a:r>
              <a:rPr lang="en-US" sz="2800" i="1" dirty="0">
                <a:hlinkClick r:id="rId3"/>
              </a:rPr>
              <a:t>Equitable Services Monitoring Narrative</a:t>
            </a:r>
            <a:endParaRPr lang="en-US" sz="2800" i="1" dirty="0">
              <a:ea typeface="Calibri" panose="020F0502020204030204"/>
              <a:cs typeface="Calibri" panose="020F0502020204030204"/>
            </a:endParaRPr>
          </a:p>
          <a:p>
            <a:pPr lvl="1"/>
            <a:r>
              <a:rPr lang="en-US" sz="2800" i="1" dirty="0">
                <a:hlinkClick r:id="rId4"/>
              </a:rPr>
              <a:t>Sample Needs Assessments</a:t>
            </a:r>
            <a:endParaRPr lang="en-US" sz="2800" i="1" dirty="0">
              <a:ea typeface="Calibri" panose="020F0502020204030204"/>
              <a:cs typeface="Calibri"/>
            </a:endParaRPr>
          </a:p>
          <a:p>
            <a:pPr lvl="1"/>
            <a:r>
              <a:rPr lang="en-US" sz="2800" i="1" dirty="0">
                <a:cs typeface="Calibri"/>
                <a:hlinkClick r:id="rId5"/>
              </a:rPr>
              <a:t>Sample Program Evaluations</a:t>
            </a:r>
            <a:endParaRPr lang="en-US" sz="2800" i="1" dirty="0">
              <a:ea typeface="Calibri"/>
              <a:cs typeface="Calibri"/>
              <a:hlinkClick r:id="rId5"/>
            </a:endParaRPr>
          </a:p>
          <a:p>
            <a:pPr lvl="1"/>
            <a:endParaRPr lang="en-US" sz="2800" dirty="0">
              <a:ea typeface="Calibri" panose="020F0502020204030204"/>
              <a:cs typeface="Calibri" panose="020F0502020204030204"/>
            </a:endParaRPr>
          </a:p>
          <a:p>
            <a:pPr marL="457200" lvl="1" indent="0">
              <a:buNone/>
            </a:pP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21</a:t>
            </a:fld>
            <a:endParaRPr lang="en-US"/>
          </a:p>
        </p:txBody>
      </p:sp>
      <p:sp>
        <p:nvSpPr>
          <p:cNvPr id="2" name="Footer Placeholder 4">
            <a:extLst>
              <a:ext uri="{FF2B5EF4-FFF2-40B4-BE49-F238E27FC236}">
                <a16:creationId xmlns:a16="http://schemas.microsoft.com/office/drawing/2014/main" id="{9006C2D5-2440-4D2A-3FF8-77E90D4B2953}"/>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159493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a:t>Title I-A</a:t>
            </a:r>
          </a:p>
        </p:txBody>
      </p:sp>
    </p:spTree>
    <p:extLst>
      <p:ext uri="{BB962C8B-B14F-4D97-AF65-F5344CB8AC3E}">
        <p14:creationId xmlns:p14="http://schemas.microsoft.com/office/powerpoint/2010/main" val="336563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School Plans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lvl="0"/>
            <a:r>
              <a:rPr lang="en-US" sz="3200" dirty="0"/>
              <a:t>A copy of the Schoolwide (SWP) or Targeted Assistance (TAS) plan</a:t>
            </a:r>
            <a:endParaRPr lang="en-US" dirty="0"/>
          </a:p>
          <a:p>
            <a:pPr lvl="0"/>
            <a:r>
              <a:rPr lang="en-US" sz="3200" dirty="0"/>
              <a:t>A copy of what is shared with families at the annual meeting (e.g.; PPT/agenda)</a:t>
            </a:r>
            <a:endParaRPr lang="en-US" sz="3200" dirty="0">
              <a:cs typeface="Calibri"/>
            </a:endParaRPr>
          </a:p>
          <a:p>
            <a:r>
              <a:rPr lang="en-US" sz="3200" dirty="0">
                <a:cs typeface="Calibri"/>
              </a:rPr>
              <a:t>For districts with more than 4 schools receiving Title I-A, your monitoring lead will determine which school's materials will be submitted.</a:t>
            </a:r>
          </a:p>
          <a:p>
            <a:endParaRPr lang="en-US" sz="3200" dirty="0"/>
          </a:p>
          <a:p>
            <a:pPr lvl="0"/>
            <a:r>
              <a:rPr lang="en-US" sz="3200" i="1" dirty="0"/>
              <a:t>Resource:</a:t>
            </a:r>
            <a:endParaRPr lang="en-US" sz="3200" i="1" dirty="0">
              <a:cs typeface="Calibri"/>
            </a:endParaRPr>
          </a:p>
          <a:p>
            <a:pPr lvl="1"/>
            <a:r>
              <a:rPr lang="en-US" sz="2800" i="1" dirty="0">
                <a:hlinkClick r:id="rId3"/>
              </a:rPr>
              <a:t>ODE Website: School-Wide and Targeted Assistance Planning</a:t>
            </a:r>
            <a:endParaRPr lang="en-US" sz="2800" i="1" dirty="0"/>
          </a:p>
          <a:p>
            <a:pPr lvl="1"/>
            <a:r>
              <a:rPr lang="en-US" sz="2800" i="1" dirty="0">
                <a:cs typeface="Calibri" panose="020F0502020204030204"/>
                <a:hlinkClick r:id="rId4"/>
              </a:rPr>
              <a:t>Annual Meeting PPT template</a:t>
            </a:r>
            <a:endParaRPr lang="en-US" sz="2800" i="1" dirty="0">
              <a:cs typeface="Calibri" panose="020F0502020204030204"/>
            </a:endParaRPr>
          </a:p>
          <a:p>
            <a:endParaRPr lang="en-US" dirty="0">
              <a:cs typeface="Calibri" panose="020F0502020204030204"/>
            </a:endParaRPr>
          </a:p>
        </p:txBody>
      </p:sp>
      <p:sp>
        <p:nvSpPr>
          <p:cNvPr id="2" name="Footer Placeholder 4">
            <a:extLst>
              <a:ext uri="{FF2B5EF4-FFF2-40B4-BE49-F238E27FC236}">
                <a16:creationId xmlns:a16="http://schemas.microsoft.com/office/drawing/2014/main" id="{AA1A89BB-D774-2773-B060-033118934983}"/>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5" name="Slide Number Placeholder 6">
            <a:extLst>
              <a:ext uri="{FF2B5EF4-FFF2-40B4-BE49-F238E27FC236}">
                <a16:creationId xmlns:a16="http://schemas.microsoft.com/office/drawing/2014/main" id="{6CBA0708-04FE-83FF-6A04-A0239A45F2FF}"/>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23</a:t>
            </a:fld>
            <a:endParaRPr lang="en-US" dirty="0"/>
          </a:p>
        </p:txBody>
      </p:sp>
    </p:spTree>
    <p:extLst>
      <p:ext uri="{BB962C8B-B14F-4D97-AF65-F5344CB8AC3E}">
        <p14:creationId xmlns:p14="http://schemas.microsoft.com/office/powerpoint/2010/main" val="305290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Family Engagement</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lvl="0"/>
            <a:r>
              <a:rPr lang="en-US" sz="3200" dirty="0"/>
              <a:t>Copy of the Family/School Compact</a:t>
            </a:r>
          </a:p>
          <a:p>
            <a:pPr lvl="0"/>
            <a:endParaRPr lang="en-US" sz="1200" dirty="0"/>
          </a:p>
          <a:p>
            <a:pPr lvl="0"/>
            <a:r>
              <a:rPr lang="en-US" sz="3200" dirty="0"/>
              <a:t>Completed </a:t>
            </a:r>
            <a:r>
              <a:rPr lang="en-US" sz="3200" dirty="0">
                <a:hlinkClick r:id="rId3"/>
              </a:rPr>
              <a:t>Family Engagement Monitoring Response Form</a:t>
            </a:r>
            <a:endParaRPr lang="en-US" sz="3200" dirty="0"/>
          </a:p>
          <a:p>
            <a:pPr lvl="0"/>
            <a:endParaRPr lang="en-US" sz="1200" dirty="0"/>
          </a:p>
          <a:p>
            <a:pPr lvl="0"/>
            <a:r>
              <a:rPr lang="en-US" sz="3200" dirty="0"/>
              <a:t>Evidence of where families can find information about the Title I-A program and their rights (e.g.; website link)</a:t>
            </a:r>
          </a:p>
          <a:p>
            <a:pPr lvl="0"/>
            <a:endParaRPr lang="en-US" sz="1200" dirty="0"/>
          </a:p>
          <a:p>
            <a:pPr lvl="0"/>
            <a:r>
              <a:rPr lang="en-US" sz="3200" i="1" dirty="0"/>
              <a:t>Resources</a:t>
            </a:r>
            <a:endParaRPr lang="en-US" sz="3200" i="1" dirty="0">
              <a:hlinkClick r:id="rId4"/>
            </a:endParaRPr>
          </a:p>
          <a:p>
            <a:pPr lvl="1"/>
            <a:r>
              <a:rPr lang="en-US" sz="3000" i="1" u="sng" dirty="0">
                <a:hlinkClick r:id="rId5"/>
              </a:rPr>
              <a:t>Compact Checklist</a:t>
            </a:r>
            <a:endParaRPr lang="en-US" sz="3000" i="1" u="sng" dirty="0"/>
          </a:p>
          <a:p>
            <a:pPr lvl="1"/>
            <a:r>
              <a:rPr lang="en-US" sz="3000" i="1" dirty="0">
                <a:hlinkClick r:id="rId3"/>
              </a:rPr>
              <a:t>Family Engagement Monitoring Response Form</a:t>
            </a:r>
            <a:endParaRPr lang="en-US" sz="3000" i="1" dirty="0"/>
          </a:p>
          <a:p>
            <a:pPr lvl="1"/>
            <a:r>
              <a:rPr lang="en-US" sz="3000" i="1" dirty="0">
                <a:hlinkClick r:id="rId6"/>
              </a:rPr>
              <a:t>Building Parent Capacity Log</a:t>
            </a:r>
            <a:endParaRPr lang="en-US" sz="3000" i="1" dirty="0"/>
          </a:p>
          <a:p>
            <a:endParaRPr lang="en-US" dirty="0"/>
          </a:p>
        </p:txBody>
      </p:sp>
      <p:sp>
        <p:nvSpPr>
          <p:cNvPr id="2" name="Footer Placeholder 4">
            <a:extLst>
              <a:ext uri="{FF2B5EF4-FFF2-40B4-BE49-F238E27FC236}">
                <a16:creationId xmlns:a16="http://schemas.microsoft.com/office/drawing/2014/main" id="{059DDF2F-A4B6-2247-F005-ABF87202AA6B}"/>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180048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Family Engagement Response Form</a:t>
            </a:r>
          </a:p>
        </p:txBody>
      </p:sp>
      <p:sp>
        <p:nvSpPr>
          <p:cNvPr id="2" name="Content Placeholder 1"/>
          <p:cNvSpPr>
            <a:spLocks noGrp="1"/>
          </p:cNvSpPr>
          <p:nvPr>
            <p:ph idx="1"/>
          </p:nvPr>
        </p:nvSpPr>
        <p:spPr/>
        <p:txBody>
          <a:bodyPr>
            <a:normAutofit/>
          </a:bodyPr>
          <a:lstStyle/>
          <a:p>
            <a:r>
              <a:rPr lang="en-US" sz="2800">
                <a:latin typeface="Calibri" panose="020F0502020204030204" pitchFamily="34" charset="0"/>
                <a:ea typeface="Arial" panose="020B0604020202020204" pitchFamily="34" charset="0"/>
              </a:rPr>
              <a:t>How does the school ensure families are active partners and can provide feedback?</a:t>
            </a:r>
          </a:p>
          <a:p>
            <a:endParaRPr lang="en-US" sz="2800"/>
          </a:p>
          <a:p>
            <a:r>
              <a:rPr lang="en-US" sz="2800"/>
              <a:t>How does the school remove potential barriers to ensure authentic participation by all families?</a:t>
            </a:r>
          </a:p>
          <a:p>
            <a:endParaRPr lang="en-US" sz="2800"/>
          </a:p>
          <a:p>
            <a:r>
              <a:rPr lang="en-US" sz="2800"/>
              <a:t>What strategies does the school use to help families support their student’s learning?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25</a:t>
            </a:fld>
            <a:endParaRPr lang="en-US"/>
          </a:p>
        </p:txBody>
      </p:sp>
      <p:pic>
        <p:nvPicPr>
          <p:cNvPr id="8" name="Picture Placeholder 7">
            <a:extLs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826" b="5826"/>
          <a:stretch>
            <a:fillRect/>
          </a:stretch>
        </p:blipFill>
        <p:spPr/>
      </p:pic>
      <p:sp>
        <p:nvSpPr>
          <p:cNvPr id="5" name="Footer Placeholder 4">
            <a:extLst>
              <a:ext uri="{FF2B5EF4-FFF2-40B4-BE49-F238E27FC236}">
                <a16:creationId xmlns:a16="http://schemas.microsoft.com/office/drawing/2014/main" id="{79EBB1A3-E58A-5058-C01D-4F921E668920}"/>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160949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Title I-A</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sz="3200">
                <a:cs typeface="Calibri"/>
              </a:rPr>
              <a:t>Each Title I-A School Selected must submit:</a:t>
            </a:r>
          </a:p>
          <a:p>
            <a:pPr lvl="1"/>
            <a:r>
              <a:rPr lang="en-US" sz="3200">
                <a:cs typeface="Calibri"/>
              </a:rPr>
              <a:t>School Level Plan</a:t>
            </a:r>
            <a:endParaRPr lang="en-US">
              <a:cs typeface="Calibri" panose="020F0502020204030204"/>
            </a:endParaRPr>
          </a:p>
          <a:p>
            <a:pPr lvl="1"/>
            <a:r>
              <a:rPr lang="en-US" sz="3200">
                <a:cs typeface="Calibri"/>
              </a:rPr>
              <a:t>Annual Meeting Information</a:t>
            </a:r>
          </a:p>
          <a:p>
            <a:pPr lvl="1"/>
            <a:r>
              <a:rPr lang="en-US" sz="3200">
                <a:cs typeface="Calibri"/>
              </a:rPr>
              <a:t>Family Engagement Response Form</a:t>
            </a:r>
          </a:p>
          <a:p>
            <a:pPr lvl="1"/>
            <a:r>
              <a:rPr lang="en-US" sz="3200">
                <a:cs typeface="Calibri"/>
              </a:rPr>
              <a:t>Copy of student/family/school compact</a:t>
            </a:r>
          </a:p>
          <a:p>
            <a:pPr marL="0" indent="0">
              <a:buNone/>
            </a:pPr>
            <a:r>
              <a:rPr lang="en-US" sz="3200">
                <a:cs typeface="Calibri"/>
              </a:rPr>
              <a:t>Your monitoring lead will help determine which schools are selected.</a:t>
            </a:r>
            <a:endParaRPr lang="en-US" sz="3200"/>
          </a:p>
          <a:p>
            <a:pPr marL="0" indent="0">
              <a:buNone/>
            </a:pPr>
            <a:r>
              <a:rPr lang="en-US" sz="3200">
                <a:cs typeface="Calibri"/>
              </a:rPr>
              <a:t>Please visit the </a:t>
            </a:r>
            <a:r>
              <a:rPr lang="en-US" sz="3200">
                <a:cs typeface="Calibri"/>
                <a:hlinkClick r:id="rId3"/>
              </a:rPr>
              <a:t>ESEA Federal Monitoring Website</a:t>
            </a:r>
          </a:p>
          <a:p>
            <a:endParaRPr lang="en-US" sz="3000" i="1">
              <a:cs typeface="Calibri"/>
            </a:endParaRPr>
          </a:p>
          <a:p>
            <a:endParaRPr lang="en-US">
              <a:cs typeface="Calibri" panose="020F0502020204030204"/>
            </a:endParaRPr>
          </a:p>
        </p:txBody>
      </p:sp>
      <p:pic>
        <p:nvPicPr>
          <p:cNvPr id="2" name="Graphic 1">
            <a:extLst>
              <a:ext uri="{FF2B5EF4-FFF2-40B4-BE49-F238E27FC236}">
                <a16:creationId xmlns:a16="http://schemas.microsoft.com/office/drawing/2014/main" id="{37C977B4-7312-6F37-BD98-ADC51E26389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00000">
            <a:off x="8255481" y="1850367"/>
            <a:ext cx="1834550" cy="1820173"/>
          </a:xfrm>
          <a:prstGeom prst="rect">
            <a:avLst/>
          </a:prstGeom>
        </p:spPr>
      </p:pic>
      <p:pic>
        <p:nvPicPr>
          <p:cNvPr id="5" name="Graphic 4">
            <a:extLst>
              <a:ext uri="{FF2B5EF4-FFF2-40B4-BE49-F238E27FC236}">
                <a16:creationId xmlns:a16="http://schemas.microsoft.com/office/drawing/2014/main" id="{AE48AF98-12F4-4270-C1A3-DAA625F5858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
            <a:off x="9693216" y="2511725"/>
            <a:ext cx="1834550" cy="1820173"/>
          </a:xfrm>
          <a:prstGeom prst="rect">
            <a:avLst/>
          </a:prstGeom>
        </p:spPr>
      </p:pic>
      <p:sp>
        <p:nvSpPr>
          <p:cNvPr id="6" name="Footer Placeholder 4">
            <a:extLst>
              <a:ext uri="{FF2B5EF4-FFF2-40B4-BE49-F238E27FC236}">
                <a16:creationId xmlns:a16="http://schemas.microsoft.com/office/drawing/2014/main" id="{9E62C255-568A-228E-7AE9-BEB76B6D11C8}"/>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7" name="Slide Number Placeholder 6">
            <a:extLst>
              <a:ext uri="{FF2B5EF4-FFF2-40B4-BE49-F238E27FC236}">
                <a16:creationId xmlns:a16="http://schemas.microsoft.com/office/drawing/2014/main" id="{2F569BAB-2D13-13F3-4E49-219811F981B1}"/>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26</a:t>
            </a:fld>
            <a:endParaRPr lang="en-US" dirty="0"/>
          </a:p>
        </p:txBody>
      </p:sp>
    </p:spTree>
    <p:extLst>
      <p:ext uri="{BB962C8B-B14F-4D97-AF65-F5344CB8AC3E}">
        <p14:creationId xmlns:p14="http://schemas.microsoft.com/office/powerpoint/2010/main" val="143598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488B33-950E-0F59-38B0-EBA4724F8164}"/>
              </a:ext>
            </a:extLst>
          </p:cNvPr>
          <p:cNvSpPr>
            <a:spLocks noGrp="1"/>
          </p:cNvSpPr>
          <p:nvPr>
            <p:ph type="ctrTitle"/>
          </p:nvPr>
        </p:nvSpPr>
        <p:spPr/>
        <p:txBody>
          <a:bodyPr/>
          <a:lstStyle/>
          <a:p>
            <a:r>
              <a:rPr lang="en-US">
                <a:cs typeface="Calibri"/>
              </a:rPr>
              <a:t>Title I-D</a:t>
            </a:r>
            <a:endParaRPr lang="en-US"/>
          </a:p>
        </p:txBody>
      </p:sp>
    </p:spTree>
    <p:extLst>
      <p:ext uri="{BB962C8B-B14F-4D97-AF65-F5344CB8AC3E}">
        <p14:creationId xmlns:p14="http://schemas.microsoft.com/office/powerpoint/2010/main" val="358543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CA6E0A-F02A-6E12-3983-6F66199361CE}"/>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28</a:t>
            </a:fld>
            <a:endParaRPr lang="en-US"/>
          </a:p>
        </p:txBody>
      </p:sp>
      <p:sp>
        <p:nvSpPr>
          <p:cNvPr id="2" name="Title 1">
            <a:extLst>
              <a:ext uri="{FF2B5EF4-FFF2-40B4-BE49-F238E27FC236}">
                <a16:creationId xmlns:a16="http://schemas.microsoft.com/office/drawing/2014/main" id="{79FCFA9D-CC2B-14DC-6261-3B46BD8D5391}"/>
              </a:ext>
            </a:extLst>
          </p:cNvPr>
          <p:cNvSpPr>
            <a:spLocks noGrp="1"/>
          </p:cNvSpPr>
          <p:nvPr>
            <p:ph type="title"/>
          </p:nvPr>
        </p:nvSpPr>
        <p:spPr>
          <a:xfrm>
            <a:off x="717176" y="457200"/>
            <a:ext cx="10784542" cy="1026460"/>
          </a:xfrm>
        </p:spPr>
        <p:txBody>
          <a:bodyPr anchor="b">
            <a:normAutofit/>
          </a:bodyPr>
          <a:lstStyle/>
          <a:p>
            <a:r>
              <a:rPr lang="en-US" dirty="0"/>
              <a:t>Materials to Submit</a:t>
            </a:r>
          </a:p>
        </p:txBody>
      </p:sp>
      <p:graphicFrame>
        <p:nvGraphicFramePr>
          <p:cNvPr id="9" name="Content Placeholder 4" descr="For Title I-D, districts submit program plan evaluations and formal agreements. ">
            <a:extLst>
              <a:ext uri="{FF2B5EF4-FFF2-40B4-BE49-F238E27FC236}">
                <a16:creationId xmlns:a16="http://schemas.microsoft.com/office/drawing/2014/main" id="{5184DF9A-0F8F-F980-2F2A-FA4A72B14745}"/>
              </a:ext>
            </a:extLst>
          </p:cNvPr>
          <p:cNvGraphicFramePr>
            <a:graphicFrameLocks noGrp="1"/>
          </p:cNvGraphicFramePr>
          <p:nvPr>
            <p:ph idx="1"/>
            <p:extLst>
              <p:ext uri="{D42A27DB-BD31-4B8C-83A1-F6EECF244321}">
                <p14:modId xmlns:p14="http://schemas.microsoft.com/office/powerpoint/2010/main" val="953003621"/>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38C0D465-4B2C-EE3B-38CD-C5D97250DFE7}"/>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206088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A0FADC-62F7-C10B-5B88-43FC5C026921}"/>
              </a:ext>
            </a:extLst>
          </p:cNvPr>
          <p:cNvSpPr>
            <a:spLocks noGrp="1"/>
          </p:cNvSpPr>
          <p:nvPr>
            <p:ph type="title"/>
          </p:nvPr>
        </p:nvSpPr>
        <p:spPr>
          <a:xfrm>
            <a:off x="717177" y="779645"/>
            <a:ext cx="3931826" cy="2538201"/>
          </a:xfrm>
        </p:spPr>
        <p:txBody>
          <a:bodyPr anchor="t">
            <a:normAutofit/>
          </a:bodyPr>
          <a:lstStyle/>
          <a:p>
            <a:r>
              <a:rPr lang="en-US"/>
              <a:t>Materials to Submit: Program Plan Evaluation</a:t>
            </a:r>
          </a:p>
        </p:txBody>
      </p:sp>
      <p:sp>
        <p:nvSpPr>
          <p:cNvPr id="2" name="Content Placeholder 1">
            <a:extLst>
              <a:ext uri="{FF2B5EF4-FFF2-40B4-BE49-F238E27FC236}">
                <a16:creationId xmlns:a16="http://schemas.microsoft.com/office/drawing/2014/main" id="{B86761ED-1ECA-A33B-0490-78A8E24FCD97}"/>
              </a:ext>
            </a:extLst>
          </p:cNvPr>
          <p:cNvSpPr>
            <a:spLocks noGrp="1"/>
          </p:cNvSpPr>
          <p:nvPr>
            <p:ph idx="1"/>
          </p:nvPr>
        </p:nvSpPr>
        <p:spPr>
          <a:xfrm>
            <a:off x="5183188" y="779647"/>
            <a:ext cx="6172200" cy="5081404"/>
          </a:xfrm>
        </p:spPr>
        <p:txBody>
          <a:bodyPr vert="horz" lIns="91440" tIns="45720" rIns="91440" bIns="45720" rtlCol="0" anchor="t">
            <a:normAutofit lnSpcReduction="10000"/>
          </a:bodyPr>
          <a:lstStyle/>
          <a:p>
            <a:r>
              <a:rPr lang="en-US" sz="3200"/>
              <a:t>Who was at the table?</a:t>
            </a:r>
            <a:endParaRPr lang="en-US" sz="3200">
              <a:cs typeface="Calibri"/>
            </a:endParaRPr>
          </a:p>
          <a:p>
            <a:pPr marL="0" indent="0">
              <a:buNone/>
            </a:pPr>
            <a:endParaRPr lang="en-US" sz="3200">
              <a:cs typeface="Calibri"/>
            </a:endParaRPr>
          </a:p>
          <a:p>
            <a:r>
              <a:rPr lang="en-US" sz="3200"/>
              <a:t>What did our data say about how students are doing?</a:t>
            </a:r>
            <a:endParaRPr lang="en-US" sz="3200">
              <a:cs typeface="Calibri"/>
            </a:endParaRPr>
          </a:p>
          <a:p>
            <a:pPr marL="0" indent="0">
              <a:buNone/>
            </a:pPr>
            <a:endParaRPr lang="en-US" sz="3200">
              <a:cs typeface="Calibri"/>
            </a:endParaRPr>
          </a:p>
          <a:p>
            <a:r>
              <a:rPr lang="en-US" sz="3200"/>
              <a:t>What adjustments need to be made for the following year? </a:t>
            </a:r>
            <a:endParaRPr lang="en-US" sz="3200">
              <a:cs typeface="Calibri"/>
            </a:endParaRPr>
          </a:p>
          <a:p>
            <a:endParaRPr lang="en-US"/>
          </a:p>
          <a:p>
            <a:r>
              <a:rPr lang="en-US" sz="3200">
                <a:cs typeface="Calibri"/>
              </a:rPr>
              <a:t>A plan evaluation must be done with each program funded with Title I-D.</a:t>
            </a:r>
          </a:p>
        </p:txBody>
      </p:sp>
      <p:sp>
        <p:nvSpPr>
          <p:cNvPr id="4" name="Slide Number Placeholder 3">
            <a:extLst>
              <a:ext uri="{FF2B5EF4-FFF2-40B4-BE49-F238E27FC236}">
                <a16:creationId xmlns:a16="http://schemas.microsoft.com/office/drawing/2014/main" id="{F1578BDC-8F40-25E8-9955-9BA7B0B4FA58}"/>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29</a:t>
            </a:fld>
            <a:endParaRPr lang="en-US"/>
          </a:p>
        </p:txBody>
      </p:sp>
      <p:pic>
        <p:nvPicPr>
          <p:cNvPr id="6" name="Picture 5">
            <a:extLst>
              <a:ext uri="{FF2B5EF4-FFF2-40B4-BE49-F238E27FC236}">
                <a16:creationId xmlns:a16="http://schemas.microsoft.com/office/drawing/2014/main" id="{35A88E84-1F20-CC0A-96DF-1E43B3D94C11}"/>
              </a:ext>
              <a:ext uri="{C183D7F6-B498-43B3-948B-1728B52AA6E4}">
                <adec:decorative xmlns:adec="http://schemas.microsoft.com/office/drawing/2017/decorative" val="1"/>
              </a:ext>
            </a:extLst>
          </p:cNvPr>
          <p:cNvPicPr>
            <a:picLocks noChangeAspect="1"/>
          </p:cNvPicPr>
          <p:nvPr/>
        </p:nvPicPr>
        <p:blipFill>
          <a:blip r:embed="rId3"/>
          <a:srcRect t="6737" r="4" b="3146"/>
          <a:stretch/>
        </p:blipFill>
        <p:spPr>
          <a:xfrm>
            <a:off x="717177" y="3540125"/>
            <a:ext cx="3931826" cy="2320926"/>
          </a:xfrm>
          <a:prstGeom prst="rect">
            <a:avLst/>
          </a:prstGeom>
          <a:noFill/>
        </p:spPr>
      </p:pic>
      <p:sp>
        <p:nvSpPr>
          <p:cNvPr id="7" name="Footer Placeholder 4">
            <a:extLst>
              <a:ext uri="{FF2B5EF4-FFF2-40B4-BE49-F238E27FC236}">
                <a16:creationId xmlns:a16="http://schemas.microsoft.com/office/drawing/2014/main" id="{122F2C49-4946-EFCA-6AA5-6A04F9198662}"/>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226695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Risk Assessment</a:t>
            </a:r>
          </a:p>
        </p:txBody>
      </p:sp>
      <p:sp>
        <p:nvSpPr>
          <p:cNvPr id="22" name="Text Box 2"/>
          <p:cNvSpPr txBox="1">
            <a:spLocks noGrp="1" noChangeArrowheads="1"/>
          </p:cNvSpPr>
          <p:nvPr>
            <p:ph idx="1"/>
          </p:nvPr>
        </p:nvSpPr>
        <p:spPr bwMode="auto">
          <a:xfrm>
            <a:off x="5183188" y="779647"/>
            <a:ext cx="6549466" cy="50814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indent="0">
              <a:lnSpc>
                <a:spcPct val="107000"/>
              </a:lnSpc>
              <a:spcBef>
                <a:spcPts val="0"/>
              </a:spcBef>
              <a:spcAft>
                <a:spcPts val="800"/>
              </a:spcAft>
              <a:buNone/>
            </a:pPr>
            <a:r>
              <a:rPr lang="en-US" sz="2800" dirty="0">
                <a:effectLst/>
                <a:latin typeface="Calibri"/>
                <a:ea typeface="Calibri" panose="020F0502020204030204" pitchFamily="34" charset="0"/>
                <a:cs typeface="Times New Roman"/>
              </a:rPr>
              <a:t>Districts selected </a:t>
            </a:r>
            <a:r>
              <a:rPr lang="en-US" sz="2800" dirty="0">
                <a:latin typeface="Calibri"/>
                <a:ea typeface="Calibri" panose="020F0502020204030204" pitchFamily="34" charset="0"/>
                <a:cs typeface="Times New Roman"/>
              </a:rPr>
              <a:t>are</a:t>
            </a:r>
            <a:r>
              <a:rPr lang="en-US" sz="2800" dirty="0">
                <a:effectLst/>
                <a:latin typeface="Calibri"/>
                <a:ea typeface="Calibri" panose="020F0502020204030204" pitchFamily="34" charset="0"/>
                <a:cs typeface="Times New Roman"/>
              </a:rPr>
              <a:t> monitored for:</a:t>
            </a:r>
          </a:p>
          <a:p>
            <a:pPr marL="457200" lvl="1">
              <a:lnSpc>
                <a:spcPct val="107000"/>
              </a:lnSpc>
              <a:spcBef>
                <a:spcPts val="0"/>
              </a:spcBef>
              <a:spcAft>
                <a:spcPts val="800"/>
              </a:spcAft>
            </a:pPr>
            <a:r>
              <a:rPr lang="en-US" dirty="0">
                <a:latin typeface="Calibri"/>
                <a:ea typeface="Calibri" panose="020F0502020204030204" pitchFamily="34" charset="0"/>
                <a:cs typeface="Times New Roman"/>
              </a:rPr>
              <a:t>Common Compliance </a:t>
            </a:r>
          </a:p>
          <a:p>
            <a:pPr marL="457200" lvl="1">
              <a:lnSpc>
                <a:spcPct val="107000"/>
              </a:lnSpc>
              <a:spcBef>
                <a:spcPts val="0"/>
              </a:spcBef>
              <a:spcAft>
                <a:spcPts val="800"/>
              </a:spcAft>
            </a:pPr>
            <a:r>
              <a:rPr lang="en-US" dirty="0">
                <a:latin typeface="Calibri"/>
                <a:ea typeface="Calibri" panose="020F0502020204030204" pitchFamily="34" charset="0"/>
                <a:cs typeface="Times New Roman"/>
              </a:rPr>
              <a:t>Title</a:t>
            </a:r>
            <a:r>
              <a:rPr lang="en-US" dirty="0">
                <a:effectLst/>
                <a:latin typeface="Calibri"/>
                <a:ea typeface="Calibri" panose="020F0502020204030204" pitchFamily="34" charset="0"/>
                <a:cs typeface="Times New Roman"/>
              </a:rPr>
              <a:t> I-A</a:t>
            </a:r>
            <a:r>
              <a:rPr lang="en-US" dirty="0">
                <a:latin typeface="Calibri"/>
                <a:ea typeface="Calibri" panose="020F0502020204030204" pitchFamily="34" charset="0"/>
                <a:cs typeface="Times New Roman"/>
              </a:rPr>
              <a:t> </a:t>
            </a:r>
            <a:endParaRPr lang="en-US" dirty="0"/>
          </a:p>
          <a:p>
            <a:pPr marL="457200" lvl="1">
              <a:lnSpc>
                <a:spcPct val="107000"/>
              </a:lnSpc>
              <a:spcBef>
                <a:spcPts val="0"/>
              </a:spcBef>
              <a:spcAft>
                <a:spcPts val="800"/>
              </a:spcAft>
            </a:pPr>
            <a:r>
              <a:rPr lang="en-US" dirty="0">
                <a:effectLst/>
                <a:latin typeface="Calibri"/>
                <a:ea typeface="Calibri" panose="020F0502020204030204" pitchFamily="34" charset="0"/>
                <a:cs typeface="Times New Roman"/>
              </a:rPr>
              <a:t>Title I-D</a:t>
            </a:r>
            <a:r>
              <a:rPr lang="en-US" dirty="0">
                <a:latin typeface="Calibri"/>
                <a:ea typeface="Calibri" panose="020F0502020204030204" pitchFamily="34" charset="0"/>
                <a:cs typeface="Times New Roman"/>
              </a:rPr>
              <a:t> </a:t>
            </a:r>
            <a:endParaRPr lang="en-US" dirty="0">
              <a:effectLst/>
              <a:latin typeface="Calibri"/>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dirty="0">
                <a:effectLst/>
                <a:latin typeface="Calibri"/>
                <a:ea typeface="Calibri" panose="020F0502020204030204" pitchFamily="34" charset="0"/>
                <a:cs typeface="Times New Roman"/>
              </a:rPr>
              <a:t>Title II-A</a:t>
            </a:r>
            <a:r>
              <a:rPr lang="en-US" dirty="0">
                <a:latin typeface="Calibri"/>
                <a:ea typeface="Calibri" panose="020F0502020204030204" pitchFamily="34" charset="0"/>
                <a:cs typeface="Times New Roman"/>
              </a:rPr>
              <a:t> </a:t>
            </a:r>
            <a:endParaRPr lang="en-US" dirty="0">
              <a:effectLst/>
              <a:latin typeface="Calibri"/>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dirty="0">
                <a:effectLst/>
                <a:latin typeface="Calibri"/>
                <a:ea typeface="Calibri" panose="020F0502020204030204" pitchFamily="34" charset="0"/>
                <a:cs typeface="Times New Roman"/>
              </a:rPr>
              <a:t>Title IV-A</a:t>
            </a:r>
            <a:r>
              <a:rPr lang="en-US" dirty="0">
                <a:latin typeface="Calibri"/>
                <a:ea typeface="Calibri" panose="020F0502020204030204" pitchFamily="34" charset="0"/>
                <a:cs typeface="Times New Roman"/>
              </a:rPr>
              <a:t> </a:t>
            </a:r>
            <a:endParaRPr lang="en-US" dirty="0">
              <a:effectLst/>
              <a:latin typeface="Calibri"/>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dirty="0">
                <a:latin typeface="Calibri"/>
                <a:ea typeface="Calibri" panose="020F0502020204030204" pitchFamily="34" charset="0"/>
                <a:cs typeface="Calibri"/>
              </a:rPr>
              <a:t>Equitable Services</a:t>
            </a:r>
          </a:p>
          <a:p>
            <a:pPr marL="457200" lvl="1">
              <a:lnSpc>
                <a:spcPct val="107000"/>
              </a:lnSpc>
              <a:spcBef>
                <a:spcPts val="0"/>
              </a:spcBef>
              <a:spcAft>
                <a:spcPts val="800"/>
              </a:spcAft>
            </a:pPr>
            <a:r>
              <a:rPr lang="en-US" dirty="0">
                <a:latin typeface="Calibri"/>
                <a:cs typeface="Calibri"/>
              </a:rPr>
              <a:t>Foster Care </a:t>
            </a:r>
          </a:p>
          <a:p>
            <a:pPr marL="457200" lvl="1">
              <a:lnSpc>
                <a:spcPct val="107000"/>
              </a:lnSpc>
              <a:spcBef>
                <a:spcPts val="0"/>
              </a:spcBef>
              <a:spcAft>
                <a:spcPts val="800"/>
              </a:spcAft>
            </a:pPr>
            <a:r>
              <a:rPr lang="en-US" dirty="0">
                <a:latin typeface="Calibri"/>
                <a:cs typeface="Times New Roman"/>
              </a:rPr>
              <a:t>McKinney-Vento </a:t>
            </a:r>
            <a:endParaRPr lang="en-US" dirty="0">
              <a:cs typeface="Calibr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a:t>
            </a:fld>
            <a:endParaRPr lang="en-US" dirty="0"/>
          </a:p>
        </p:txBody>
      </p:sp>
      <p:graphicFrame>
        <p:nvGraphicFramePr>
          <p:cNvPr id="21" name="Diagram 2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4382352"/>
              </p:ext>
            </p:extLst>
          </p:nvPr>
        </p:nvGraphicFramePr>
        <p:xfrm>
          <a:off x="295564" y="1777285"/>
          <a:ext cx="4599709" cy="3598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4">
            <a:extLst>
              <a:ext uri="{FF2B5EF4-FFF2-40B4-BE49-F238E27FC236}">
                <a16:creationId xmlns:a16="http://schemas.microsoft.com/office/drawing/2014/main" id="{2BBA831B-963C-00C2-E3FE-DECCF2933BFA}"/>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4170505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05D4-2DCD-E309-63DB-BDE640549CF7}"/>
              </a:ext>
            </a:extLst>
          </p:cNvPr>
          <p:cNvSpPr>
            <a:spLocks noGrp="1"/>
          </p:cNvSpPr>
          <p:nvPr>
            <p:ph type="title"/>
          </p:nvPr>
        </p:nvSpPr>
        <p:spPr/>
        <p:txBody>
          <a:bodyPr/>
          <a:lstStyle/>
          <a:p>
            <a:r>
              <a:rPr lang="en-US">
                <a:cs typeface="Calibri"/>
              </a:rPr>
              <a:t>Materials to Submit: Formal Agreements</a:t>
            </a:r>
            <a:endParaRPr lang="en-US"/>
          </a:p>
        </p:txBody>
      </p:sp>
      <p:sp>
        <p:nvSpPr>
          <p:cNvPr id="3" name="Content Placeholder 2">
            <a:extLst>
              <a:ext uri="{FF2B5EF4-FFF2-40B4-BE49-F238E27FC236}">
                <a16:creationId xmlns:a16="http://schemas.microsoft.com/office/drawing/2014/main" id="{08766FF6-917F-432D-619A-B887542A9B78}"/>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3200">
                <a:cs typeface="Calibri"/>
              </a:rPr>
              <a:t>Some districts enter into formal agreements with partners or facilities to implement the Title I-D, subpart 2 program. </a:t>
            </a:r>
            <a:endParaRPr lang="en-US" sz="3200">
              <a:solidFill>
                <a:srgbClr val="444444"/>
              </a:solidFill>
              <a:cs typeface="Calibri"/>
            </a:endParaRPr>
          </a:p>
          <a:p>
            <a:pPr>
              <a:lnSpc>
                <a:spcPct val="100000"/>
              </a:lnSpc>
              <a:spcBef>
                <a:spcPts val="0"/>
              </a:spcBef>
            </a:pPr>
            <a:endParaRPr lang="en-US" sz="3200">
              <a:solidFill>
                <a:srgbClr val="444444"/>
              </a:solidFill>
              <a:cs typeface="Calibri"/>
            </a:endParaRPr>
          </a:p>
          <a:p>
            <a:pPr>
              <a:lnSpc>
                <a:spcPct val="100000"/>
              </a:lnSpc>
              <a:spcBef>
                <a:spcPts val="0"/>
              </a:spcBef>
            </a:pPr>
            <a:r>
              <a:rPr lang="en-US" sz="3200">
                <a:cs typeface="Calibri"/>
              </a:rPr>
              <a:t>Any formal agreements involving Title I-D funds should be submitted during monitoring</a:t>
            </a:r>
          </a:p>
        </p:txBody>
      </p:sp>
      <p:sp>
        <p:nvSpPr>
          <p:cNvPr id="5" name="Slide Number Placeholder 4">
            <a:extLst>
              <a:ext uri="{FF2B5EF4-FFF2-40B4-BE49-F238E27FC236}">
                <a16:creationId xmlns:a16="http://schemas.microsoft.com/office/drawing/2014/main" id="{3D621907-A01D-901A-FC8B-769B5C8F04FA}"/>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30</a:t>
            </a:fld>
            <a:endParaRPr lang="en-US"/>
          </a:p>
        </p:txBody>
      </p:sp>
      <p:pic>
        <p:nvPicPr>
          <p:cNvPr id="7" name="Picture Placeholder 6">
            <a:extLst>
              <a:ext uri="{FF2B5EF4-FFF2-40B4-BE49-F238E27FC236}">
                <a16:creationId xmlns:a16="http://schemas.microsoft.com/office/drawing/2014/main" id="{74ADAED6-9C05-4285-61E9-C2D63B531E6A}"/>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5710" b="5710"/>
          <a:stretch/>
        </p:blipFill>
        <p:spPr/>
      </p:pic>
      <p:sp>
        <p:nvSpPr>
          <p:cNvPr id="6" name="Footer Placeholder 4">
            <a:extLst>
              <a:ext uri="{FF2B5EF4-FFF2-40B4-BE49-F238E27FC236}">
                <a16:creationId xmlns:a16="http://schemas.microsoft.com/office/drawing/2014/main" id="{20D00D4D-2C7B-9F1D-93E5-63EC48045C74}"/>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331732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E572A7D4-B4AB-3CC5-5260-17C0655D7879}"/>
              </a:ext>
            </a:extLst>
          </p:cNvPr>
          <p:cNvSpPr>
            <a:spLocks noGrp="1"/>
          </p:cNvSpPr>
          <p:nvPr>
            <p:ph type="title"/>
          </p:nvPr>
        </p:nvSpPr>
        <p:spPr>
          <a:xfrm>
            <a:off x="717176" y="457200"/>
            <a:ext cx="10784542" cy="1026460"/>
          </a:xfrm>
        </p:spPr>
        <p:txBody>
          <a:bodyPr/>
          <a:lstStyle/>
          <a:p>
            <a:r>
              <a:rPr lang="en-US" dirty="0">
                <a:cs typeface="Calibri"/>
              </a:rPr>
              <a:t>Materials to Submit: Title I-D</a:t>
            </a:r>
            <a:endParaRPr lang="en-US" dirty="0"/>
          </a:p>
        </p:txBody>
      </p:sp>
      <p:sp>
        <p:nvSpPr>
          <p:cNvPr id="11" name="Content Placeholder 1">
            <a:extLst>
              <a:ext uri="{FF2B5EF4-FFF2-40B4-BE49-F238E27FC236}">
                <a16:creationId xmlns:a16="http://schemas.microsoft.com/office/drawing/2014/main" id="{32B2525F-926B-CD66-CD46-8D03B5096CF8}"/>
              </a:ext>
            </a:extLst>
          </p:cNvPr>
          <p:cNvSpPr>
            <a:spLocks noGrp="1"/>
          </p:cNvSpPr>
          <p:nvPr>
            <p:ph idx="1"/>
          </p:nvPr>
        </p:nvSpPr>
        <p:spPr>
          <a:xfrm>
            <a:off x="717176" y="1825625"/>
            <a:ext cx="10784542" cy="4109010"/>
          </a:xfrm>
        </p:spPr>
        <p:txBody>
          <a:bodyPr vert="horz" lIns="91440" tIns="45720" rIns="91440" bIns="45720" rtlCol="0" anchor="t">
            <a:normAutofit/>
          </a:bodyPr>
          <a:lstStyle/>
          <a:p>
            <a:pPr marL="342900" indent="-342900">
              <a:buFont typeface="Wingdings" panose="020B0604020202020204" pitchFamily="34" charset="0"/>
              <a:buChar char="ü"/>
            </a:pPr>
            <a:r>
              <a:rPr lang="en-US" sz="3200" dirty="0">
                <a:cs typeface="Calibri"/>
              </a:rPr>
              <a:t>Program Plan Evaluations</a:t>
            </a:r>
          </a:p>
          <a:p>
            <a:pPr marL="342900" indent="-342900">
              <a:buFont typeface="Wingdings" panose="020B0604020202020204" pitchFamily="34" charset="0"/>
              <a:buChar char="ü"/>
            </a:pPr>
            <a:r>
              <a:rPr lang="en-US" sz="3200" dirty="0">
                <a:cs typeface="Calibri"/>
              </a:rPr>
              <a:t>Formal Agreements</a:t>
            </a:r>
          </a:p>
          <a:p>
            <a:pPr marL="342900" indent="-342900">
              <a:buFont typeface="Wingdings" panose="020B0604020202020204" pitchFamily="34" charset="0"/>
              <a:buChar char="ü"/>
            </a:pPr>
            <a:r>
              <a:rPr lang="en-US" sz="3200" dirty="0">
                <a:cs typeface="Calibri"/>
              </a:rPr>
              <a:t>Schedule an informal site visit</a:t>
            </a:r>
          </a:p>
          <a:p>
            <a:pPr marL="0" indent="0">
              <a:buNone/>
            </a:pPr>
            <a:endParaRPr lang="en-US" dirty="0">
              <a:cs typeface="Calibri"/>
            </a:endParaRPr>
          </a:p>
          <a:p>
            <a:pPr marL="0" indent="0">
              <a:buNone/>
            </a:pPr>
            <a:r>
              <a:rPr lang="en-US" dirty="0">
                <a:cs typeface="Calibri"/>
              </a:rPr>
              <a:t>Jen Engberg</a:t>
            </a:r>
          </a:p>
          <a:p>
            <a:pPr marL="0" indent="0">
              <a:buNone/>
            </a:pPr>
            <a:r>
              <a:rPr lang="en-US">
                <a:cs typeface="Calibri"/>
                <a:hlinkClick r:id="rId3"/>
              </a:rPr>
              <a:t>jennifer</a:t>
            </a:r>
            <a:r>
              <a:rPr lang="en-US" dirty="0">
                <a:cs typeface="Calibri"/>
                <a:hlinkClick r:id="rId3"/>
              </a:rPr>
              <a:t>.engberg@ode.oregon.gov</a:t>
            </a:r>
          </a:p>
          <a:p>
            <a:pPr marL="0" indent="0">
              <a:buNone/>
            </a:pPr>
            <a:endParaRPr lang="en-US" dirty="0">
              <a:cs typeface="Calibri"/>
            </a:endParaRPr>
          </a:p>
        </p:txBody>
      </p:sp>
      <p:sp>
        <p:nvSpPr>
          <p:cNvPr id="5" name="Slide Number Placeholder 4">
            <a:extLst>
              <a:ext uri="{FF2B5EF4-FFF2-40B4-BE49-F238E27FC236}">
                <a16:creationId xmlns:a16="http://schemas.microsoft.com/office/drawing/2014/main" id="{F7BDEF1B-D09F-DC9B-8DEE-86689751C72B}"/>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31</a:t>
            </a:fld>
            <a:endParaRPr lang="en-US"/>
          </a:p>
        </p:txBody>
      </p:sp>
      <p:pic>
        <p:nvPicPr>
          <p:cNvPr id="8" name="Picture 7">
            <a:extLst>
              <a:ext uri="{FF2B5EF4-FFF2-40B4-BE49-F238E27FC236}">
                <a16:creationId xmlns:a16="http://schemas.microsoft.com/office/drawing/2014/main" id="{642F863A-E4D6-B2DB-A35D-FE9C97233A0A}"/>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08582" y="2225570"/>
            <a:ext cx="2275609" cy="3312757"/>
          </a:xfrm>
          <a:prstGeom prst="rect">
            <a:avLst/>
          </a:prstGeom>
        </p:spPr>
      </p:pic>
      <p:sp>
        <p:nvSpPr>
          <p:cNvPr id="2" name="Footer Placeholder 4">
            <a:extLst>
              <a:ext uri="{FF2B5EF4-FFF2-40B4-BE49-F238E27FC236}">
                <a16:creationId xmlns:a16="http://schemas.microsoft.com/office/drawing/2014/main" id="{8F58EFF7-BF72-A1CF-A892-1220AAD660A6}"/>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2196799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Title II-A &amp; Title IV-A</a:t>
            </a:r>
          </a:p>
        </p:txBody>
      </p:sp>
    </p:spTree>
    <p:extLst>
      <p:ext uri="{BB962C8B-B14F-4D97-AF65-F5344CB8AC3E}">
        <p14:creationId xmlns:p14="http://schemas.microsoft.com/office/powerpoint/2010/main" val="1826984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Title II-A</a:t>
            </a:r>
          </a:p>
        </p:txBody>
      </p:sp>
      <p:sp>
        <p:nvSpPr>
          <p:cNvPr id="3" name="Content Placeholder 2"/>
          <p:cNvSpPr>
            <a:spLocks noGrp="1"/>
          </p:cNvSpPr>
          <p:nvPr>
            <p:ph idx="1"/>
          </p:nvPr>
        </p:nvSpPr>
        <p:spPr/>
        <p:txBody>
          <a:bodyPr>
            <a:normAutofit/>
          </a:bodyPr>
          <a:lstStyle/>
          <a:p>
            <a:pPr lvl="0"/>
            <a:r>
              <a:rPr lang="en-US" sz="3200"/>
              <a:t>Narrative description of:</a:t>
            </a:r>
          </a:p>
          <a:p>
            <a:pPr lvl="1"/>
            <a:r>
              <a:rPr lang="en-US" sz="2800"/>
              <a:t>Program Implementation</a:t>
            </a:r>
          </a:p>
          <a:p>
            <a:pPr lvl="1"/>
            <a:r>
              <a:rPr lang="en-US" sz="2800"/>
              <a:t>Program Evaluation</a:t>
            </a:r>
          </a:p>
          <a:p>
            <a:pPr lvl="1"/>
            <a:r>
              <a:rPr lang="en-US" sz="2800"/>
              <a:t>Systems for Professional Growth and Improvement</a:t>
            </a:r>
          </a:p>
          <a:p>
            <a:pPr lvl="0"/>
            <a:endParaRPr lang="en-US" sz="3200"/>
          </a:p>
          <a:p>
            <a:pPr lvl="0"/>
            <a:r>
              <a:rPr lang="en-US" sz="3200" i="1"/>
              <a:t>Resource:</a:t>
            </a:r>
          </a:p>
          <a:p>
            <a:pPr lvl="1"/>
            <a:r>
              <a:rPr lang="en-US" sz="2800" i="1">
                <a:hlinkClick r:id="rId3"/>
              </a:rPr>
              <a:t>Title II-A Narrative Response Form</a:t>
            </a:r>
            <a:endParaRPr lang="en-US" sz="2800" i="1"/>
          </a:p>
          <a:p>
            <a:pPr lvl="1"/>
            <a:endParaRPr lang="en-US" sz="3200"/>
          </a:p>
          <a:p>
            <a:endParaRPr lang="en-US"/>
          </a:p>
        </p:txBody>
      </p:sp>
      <p:sp>
        <p:nvSpPr>
          <p:cNvPr id="2" name="Footer Placeholder 4">
            <a:extLst>
              <a:ext uri="{FF2B5EF4-FFF2-40B4-BE49-F238E27FC236}">
                <a16:creationId xmlns:a16="http://schemas.microsoft.com/office/drawing/2014/main" id="{9D461645-F7E5-5E42-FF88-B7DEF2AB239F}"/>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5" name="Slide Number Placeholder 6">
            <a:extLst>
              <a:ext uri="{FF2B5EF4-FFF2-40B4-BE49-F238E27FC236}">
                <a16:creationId xmlns:a16="http://schemas.microsoft.com/office/drawing/2014/main" id="{08EC9B24-73CC-67AA-F07E-BF981A45D52C}"/>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33</a:t>
            </a:fld>
            <a:endParaRPr lang="en-US" dirty="0"/>
          </a:p>
        </p:txBody>
      </p:sp>
    </p:spTree>
    <p:extLst>
      <p:ext uri="{BB962C8B-B14F-4D97-AF65-F5344CB8AC3E}">
        <p14:creationId xmlns:p14="http://schemas.microsoft.com/office/powerpoint/2010/main" val="522013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Title IV-A</a:t>
            </a:r>
          </a:p>
        </p:txBody>
      </p:sp>
      <p:sp>
        <p:nvSpPr>
          <p:cNvPr id="3" name="Content Placeholder 2"/>
          <p:cNvSpPr>
            <a:spLocks noGrp="1"/>
          </p:cNvSpPr>
          <p:nvPr>
            <p:ph idx="1"/>
          </p:nvPr>
        </p:nvSpPr>
        <p:spPr/>
        <p:txBody>
          <a:bodyPr vert="horz" lIns="91440" tIns="45720" rIns="91440" bIns="45720" rtlCol="0" anchor="t">
            <a:normAutofit/>
          </a:bodyPr>
          <a:lstStyle/>
          <a:p>
            <a:pPr lvl="0"/>
            <a:r>
              <a:rPr lang="en-US" sz="3200" dirty="0"/>
              <a:t>Narrative description of:</a:t>
            </a:r>
          </a:p>
          <a:p>
            <a:pPr lvl="1"/>
            <a:r>
              <a:rPr lang="en-US" sz="2800" dirty="0"/>
              <a:t>Consultation of Community Members</a:t>
            </a:r>
            <a:endParaRPr lang="en-US" sz="2800" dirty="0">
              <a:cs typeface="Calibri"/>
            </a:endParaRPr>
          </a:p>
          <a:p>
            <a:pPr lvl="1"/>
            <a:r>
              <a:rPr lang="en-US" sz="2800" dirty="0"/>
              <a:t>Evaluation of Programs</a:t>
            </a:r>
            <a:endParaRPr lang="en-US" sz="2800" dirty="0">
              <a:cs typeface="Calibri"/>
            </a:endParaRPr>
          </a:p>
          <a:p>
            <a:pPr lvl="1"/>
            <a:r>
              <a:rPr lang="en-US" sz="2800" dirty="0"/>
              <a:t>Coordination with Community Programs</a:t>
            </a:r>
            <a:endParaRPr lang="en-US" sz="2800" dirty="0">
              <a:cs typeface="Calibri"/>
            </a:endParaRPr>
          </a:p>
          <a:p>
            <a:pPr lvl="1"/>
            <a:r>
              <a:rPr lang="en-US" sz="2800" dirty="0"/>
              <a:t>Internet Safety</a:t>
            </a:r>
            <a:endParaRPr lang="en-US" sz="3200" dirty="0"/>
          </a:p>
          <a:p>
            <a:pPr marL="457200" lvl="1" indent="0">
              <a:buNone/>
            </a:pPr>
            <a:endParaRPr lang="en-US" sz="2800" dirty="0">
              <a:cs typeface="Calibri" panose="020F0502020204030204"/>
            </a:endParaRPr>
          </a:p>
          <a:p>
            <a:pPr lvl="0"/>
            <a:r>
              <a:rPr lang="en-US" sz="3200" i="1" dirty="0"/>
              <a:t>Resource:</a:t>
            </a:r>
            <a:endParaRPr lang="en-US" sz="3200" i="1" dirty="0">
              <a:cs typeface="Calibri"/>
            </a:endParaRPr>
          </a:p>
          <a:p>
            <a:pPr lvl="1"/>
            <a:r>
              <a:rPr lang="en-US" sz="2800" i="1" dirty="0">
                <a:hlinkClick r:id="rId3"/>
              </a:rPr>
              <a:t>Title IV-A Monitoring Response Form</a:t>
            </a:r>
            <a:endParaRPr lang="en-US" sz="2800" i="1" dirty="0"/>
          </a:p>
          <a:p>
            <a:pPr lvl="1"/>
            <a:endParaRPr lang="en-US" sz="3200" dirty="0"/>
          </a:p>
          <a:p>
            <a:endParaRPr lang="en-US" dirty="0"/>
          </a:p>
        </p:txBody>
      </p:sp>
      <p:sp>
        <p:nvSpPr>
          <p:cNvPr id="2" name="Footer Placeholder 4">
            <a:extLst>
              <a:ext uri="{FF2B5EF4-FFF2-40B4-BE49-F238E27FC236}">
                <a16:creationId xmlns:a16="http://schemas.microsoft.com/office/drawing/2014/main" id="{C31BEECE-9EBA-D479-7192-67E54CE5C4E9}"/>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5" name="Slide Number Placeholder 6">
            <a:extLst>
              <a:ext uri="{FF2B5EF4-FFF2-40B4-BE49-F238E27FC236}">
                <a16:creationId xmlns:a16="http://schemas.microsoft.com/office/drawing/2014/main" id="{0B0C1BCC-6915-517C-2575-5DADA2C54877}"/>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34</a:t>
            </a:fld>
            <a:endParaRPr lang="en-US" dirty="0"/>
          </a:p>
        </p:txBody>
      </p:sp>
    </p:spTree>
    <p:extLst>
      <p:ext uri="{BB962C8B-B14F-4D97-AF65-F5344CB8AC3E}">
        <p14:creationId xmlns:p14="http://schemas.microsoft.com/office/powerpoint/2010/main" val="2209807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Foster Care</a:t>
            </a:r>
          </a:p>
        </p:txBody>
      </p:sp>
    </p:spTree>
    <p:extLst>
      <p:ext uri="{BB962C8B-B14F-4D97-AF65-F5344CB8AC3E}">
        <p14:creationId xmlns:p14="http://schemas.microsoft.com/office/powerpoint/2010/main" val="1822175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ESEA and Foster Care</a:t>
            </a:r>
          </a:p>
        </p:txBody>
      </p:sp>
      <p:sp>
        <p:nvSpPr>
          <p:cNvPr id="2" name="Content Placeholder 1"/>
          <p:cNvSpPr>
            <a:spLocks noGrp="1"/>
          </p:cNvSpPr>
          <p:nvPr>
            <p:ph idx="1"/>
          </p:nvPr>
        </p:nvSpPr>
        <p:spPr/>
        <p:txBody>
          <a:bodyPr/>
          <a:lstStyle/>
          <a:p>
            <a:r>
              <a:rPr lang="en-US" sz="3200"/>
              <a:t>ESSA includes provisions that promote educational stability for children experiencing foster care so they can continue their education without disruption, maintain important relationships, and have the opportunity to achieve college and career readiness</a:t>
            </a:r>
          </a:p>
          <a:p>
            <a:endParaRPr lang="en-US" sz="3200"/>
          </a:p>
          <a:p>
            <a:r>
              <a:rPr lang="en-US" sz="3200" b="1"/>
              <a:t>All districts </a:t>
            </a:r>
            <a:r>
              <a:rPr lang="en-US" sz="3200"/>
              <a:t>must have policies in place that ensure students experiencing foster care have equal access and opportunity</a:t>
            </a:r>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36</a:t>
            </a:fld>
            <a:endParaRPr lang="en-US"/>
          </a:p>
        </p:txBody>
      </p:sp>
      <p:sp>
        <p:nvSpPr>
          <p:cNvPr id="6" name="Footer Placeholder 4">
            <a:extLst>
              <a:ext uri="{FF2B5EF4-FFF2-40B4-BE49-F238E27FC236}">
                <a16:creationId xmlns:a16="http://schemas.microsoft.com/office/drawing/2014/main" id="{7C1231F5-3420-75FA-B2B1-653C563011CB}"/>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2753636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Materials to Submit: Foster Care</a:t>
            </a:r>
          </a:p>
        </p:txBody>
      </p:sp>
      <p:sp>
        <p:nvSpPr>
          <p:cNvPr id="2" name="Content Placeholder 1"/>
          <p:cNvSpPr>
            <a:spLocks noGrp="1"/>
          </p:cNvSpPr>
          <p:nvPr>
            <p:ph idx="1"/>
          </p:nvPr>
        </p:nvSpPr>
        <p:spPr>
          <a:xfrm>
            <a:off x="703729" y="1632216"/>
            <a:ext cx="10383370" cy="4149748"/>
          </a:xfrm>
        </p:spPr>
        <p:txBody>
          <a:bodyPr vert="horz" lIns="91440" tIns="45720" rIns="91440" bIns="45720" rtlCol="0" anchor="t">
            <a:normAutofit fontScale="92500" lnSpcReduction="20000"/>
          </a:bodyPr>
          <a:lstStyle/>
          <a:p>
            <a:pPr>
              <a:spcAft>
                <a:spcPts val="600"/>
              </a:spcAft>
            </a:pPr>
            <a:r>
              <a:rPr lang="en-US" sz="3000" b="1" dirty="0"/>
              <a:t>Liaison job description</a:t>
            </a:r>
          </a:p>
          <a:p>
            <a:pPr lvl="1">
              <a:spcAft>
                <a:spcPts val="600"/>
              </a:spcAft>
            </a:pPr>
            <a:r>
              <a:rPr lang="en-US" sz="2600" dirty="0"/>
              <a:t>Evidence of training of staff</a:t>
            </a:r>
          </a:p>
          <a:p>
            <a:pPr>
              <a:spcAft>
                <a:spcPts val="600"/>
              </a:spcAft>
            </a:pPr>
            <a:r>
              <a:rPr lang="en-US" sz="3000" b="1" dirty="0">
                <a:ea typeface="Calibri"/>
                <a:cs typeface="Calibri"/>
              </a:rPr>
              <a:t>District Transportation Plan</a:t>
            </a:r>
          </a:p>
          <a:p>
            <a:pPr lvl="1">
              <a:spcAft>
                <a:spcPts val="600"/>
              </a:spcAft>
            </a:pPr>
            <a:r>
              <a:rPr lang="en-US" sz="2600" dirty="0">
                <a:ea typeface="Calibri"/>
                <a:cs typeface="Calibri"/>
              </a:rPr>
              <a:t>DHS Transportation Request Form</a:t>
            </a:r>
          </a:p>
          <a:p>
            <a:pPr>
              <a:spcAft>
                <a:spcPts val="600"/>
              </a:spcAft>
            </a:pPr>
            <a:r>
              <a:rPr lang="en-US" sz="3000" b="1" dirty="0"/>
              <a:t>Policies</a:t>
            </a:r>
          </a:p>
          <a:p>
            <a:pPr lvl="1">
              <a:spcAft>
                <a:spcPts val="600"/>
              </a:spcAft>
            </a:pPr>
            <a:r>
              <a:rPr lang="en-US" sz="2600" dirty="0">
                <a:ea typeface="Calibri"/>
                <a:cs typeface="Calibri"/>
              </a:rPr>
              <a:t>DHS School Notification Form</a:t>
            </a:r>
            <a:endParaRPr lang="en-US" sz="2600" dirty="0"/>
          </a:p>
          <a:p>
            <a:pPr lvl="1">
              <a:spcAft>
                <a:spcPts val="600"/>
              </a:spcAft>
            </a:pPr>
            <a:r>
              <a:rPr lang="en-US" sz="2600" dirty="0"/>
              <a:t>Enrollment</a:t>
            </a:r>
          </a:p>
          <a:p>
            <a:pPr lvl="1">
              <a:spcAft>
                <a:spcPts val="600"/>
              </a:spcAft>
            </a:pPr>
            <a:r>
              <a:rPr lang="en-US" sz="2600" dirty="0"/>
              <a:t>Meal policy</a:t>
            </a:r>
          </a:p>
          <a:p>
            <a:pPr>
              <a:spcAft>
                <a:spcPts val="600"/>
              </a:spcAft>
            </a:pPr>
            <a:r>
              <a:rPr lang="en-US" sz="3000" b="1" dirty="0"/>
              <a:t>District record request form</a:t>
            </a:r>
          </a:p>
          <a:p>
            <a:pPr>
              <a:spcAft>
                <a:spcPts val="600"/>
              </a:spcAft>
            </a:pPr>
            <a:r>
              <a:rPr lang="en-US" sz="3000" b="1" dirty="0"/>
              <a:t>Foster Care Monitoring Narrative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37</a:t>
            </a:fld>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528" y="2608193"/>
            <a:ext cx="3699571" cy="2734465"/>
          </a:xfrm>
          <a:prstGeom prst="rect">
            <a:avLst/>
          </a:prstGeom>
        </p:spPr>
      </p:pic>
      <p:sp>
        <p:nvSpPr>
          <p:cNvPr id="7" name="Footer Placeholder 4">
            <a:extLst>
              <a:ext uri="{FF2B5EF4-FFF2-40B4-BE49-F238E27FC236}">
                <a16:creationId xmlns:a16="http://schemas.microsoft.com/office/drawing/2014/main" id="{F2840876-3BE2-A8DE-3525-EBEA63AAB3C7}"/>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381251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Foster Care Monitoring Narrative</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sz="2800" b="1" dirty="0"/>
              <a:t>District provides written responses to questions regarding:</a:t>
            </a:r>
          </a:p>
          <a:p>
            <a:pPr lvl="1"/>
            <a:r>
              <a:rPr lang="en-US" dirty="0"/>
              <a:t>Transportation</a:t>
            </a:r>
          </a:p>
          <a:p>
            <a:pPr lvl="1"/>
            <a:r>
              <a:rPr lang="en-US" dirty="0"/>
              <a:t>Designated Liaison and Training</a:t>
            </a:r>
          </a:p>
          <a:p>
            <a:pPr lvl="1"/>
            <a:r>
              <a:rPr lang="en-US" dirty="0"/>
              <a:t>Internal and External Collaboration</a:t>
            </a:r>
            <a:endParaRPr lang="en-US" sz="2800" dirty="0"/>
          </a:p>
          <a:p>
            <a:pPr marL="0" indent="0">
              <a:buNone/>
            </a:pPr>
            <a:endParaRPr lang="en-US" sz="2800" b="1" dirty="0"/>
          </a:p>
          <a:p>
            <a:pPr marL="0" indent="0">
              <a:buNone/>
            </a:pPr>
            <a:r>
              <a:rPr lang="en-US" sz="2800" b="1" dirty="0"/>
              <a:t>Resources</a:t>
            </a:r>
          </a:p>
          <a:p>
            <a:pPr marL="0" indent="0">
              <a:buNone/>
            </a:pPr>
            <a:r>
              <a:rPr lang="en-US" sz="2800" dirty="0">
                <a:ea typeface="+mn-lt"/>
                <a:cs typeface="+mn-lt"/>
                <a:hlinkClick r:id="rId3"/>
              </a:rPr>
              <a:t>Monitoring Submission Items 101 - Google Slides</a:t>
            </a:r>
            <a:endParaRPr lang="en-US" dirty="0"/>
          </a:p>
          <a:p>
            <a:pPr lvl="1"/>
            <a:r>
              <a:rPr lang="en-US" i="1" dirty="0">
                <a:hlinkClick r:id="rId4"/>
              </a:rPr>
              <a:t>Foster Care Monitoring Narrative</a:t>
            </a:r>
            <a:endParaRPr lang="en-US" i="1" dirty="0"/>
          </a:p>
          <a:p>
            <a:pPr lvl="1"/>
            <a:r>
              <a:rPr lang="en-US" i="1" dirty="0">
                <a:hlinkClick r:id="rId5"/>
              </a:rPr>
              <a:t>Foster Care Monitoring Resources</a:t>
            </a:r>
            <a:endParaRPr lang="en-US" i="1" dirty="0"/>
          </a:p>
          <a:p>
            <a:pPr lvl="1"/>
            <a:endParaRPr lang="en-US" sz="28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80318" y="2763456"/>
            <a:ext cx="2275609" cy="3312757"/>
          </a:xfrm>
          <a:prstGeom prst="rect">
            <a:avLst/>
          </a:prstGeom>
        </p:spPr>
      </p:pic>
      <p:sp>
        <p:nvSpPr>
          <p:cNvPr id="5" name="Footer Placeholder 4">
            <a:extLst>
              <a:ext uri="{FF2B5EF4-FFF2-40B4-BE49-F238E27FC236}">
                <a16:creationId xmlns:a16="http://schemas.microsoft.com/office/drawing/2014/main" id="{14698E15-F0A6-8D7D-604C-B1740AE532C7}"/>
              </a:ext>
            </a:extLst>
          </p:cNvPr>
          <p:cNvSpPr>
            <a:spLocks noGrp="1"/>
          </p:cNvSpPr>
          <p:nvPr>
            <p:ph type="ftr" sz="quarter" idx="11"/>
          </p:nvPr>
        </p:nvSpPr>
        <p:spPr>
          <a:xfrm>
            <a:off x="717176" y="6139793"/>
            <a:ext cx="2864224" cy="365125"/>
          </a:xfrm>
        </p:spPr>
        <p:txBody>
          <a:bodyPr/>
          <a:lstStyle/>
          <a:p>
            <a:r>
              <a:rPr lang="en-US"/>
              <a:t>ESEA Monitoring - Fall 2024</a:t>
            </a:r>
          </a:p>
        </p:txBody>
      </p:sp>
      <p:sp>
        <p:nvSpPr>
          <p:cNvPr id="6" name="Slide Number Placeholder 6">
            <a:extLst>
              <a:ext uri="{FF2B5EF4-FFF2-40B4-BE49-F238E27FC236}">
                <a16:creationId xmlns:a16="http://schemas.microsoft.com/office/drawing/2014/main" id="{383258AC-F989-4600-3285-28D3E11E3E0F}"/>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38</a:t>
            </a:fld>
            <a:endParaRPr lang="en-US" dirty="0"/>
          </a:p>
        </p:txBody>
      </p:sp>
    </p:spTree>
    <p:extLst>
      <p:ext uri="{BB962C8B-B14F-4D97-AF65-F5344CB8AC3E}">
        <p14:creationId xmlns:p14="http://schemas.microsoft.com/office/powerpoint/2010/main" val="1389575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McKinney-Vento</a:t>
            </a:r>
          </a:p>
        </p:txBody>
      </p:sp>
    </p:spTree>
    <p:extLst>
      <p:ext uri="{BB962C8B-B14F-4D97-AF65-F5344CB8AC3E}">
        <p14:creationId xmlns:p14="http://schemas.microsoft.com/office/powerpoint/2010/main" val="244429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A2D55-8619-B3AC-3456-2A51624F8F22}"/>
              </a:ext>
            </a:extLst>
          </p:cNvPr>
          <p:cNvSpPr>
            <a:spLocks noGrp="1"/>
          </p:cNvSpPr>
          <p:nvPr>
            <p:ph type="title"/>
          </p:nvPr>
        </p:nvSpPr>
        <p:spPr>
          <a:xfrm>
            <a:off x="452022" y="537509"/>
            <a:ext cx="4118732" cy="1432938"/>
          </a:xfrm>
        </p:spPr>
        <p:txBody>
          <a:bodyPr/>
          <a:lstStyle/>
          <a:p>
            <a:r>
              <a:rPr lang="en-US" dirty="0">
                <a:cs typeface="Calibri"/>
              </a:rPr>
              <a:t>Monitoring Tiers for 2024-2025</a:t>
            </a:r>
            <a:endParaRPr lang="en-US" dirty="0"/>
          </a:p>
        </p:txBody>
      </p:sp>
      <p:sp>
        <p:nvSpPr>
          <p:cNvPr id="9" name="TextBox 8">
            <a:extLst>
              <a:ext uri="{FF2B5EF4-FFF2-40B4-BE49-F238E27FC236}">
                <a16:creationId xmlns:a16="http://schemas.microsoft.com/office/drawing/2014/main" id="{41F7B24E-0E8F-878E-2CDF-546F2E540D03}"/>
              </a:ext>
            </a:extLst>
          </p:cNvPr>
          <p:cNvSpPr txBox="1"/>
          <p:nvPr/>
        </p:nvSpPr>
        <p:spPr>
          <a:xfrm>
            <a:off x="791946" y="2064974"/>
            <a:ext cx="3438884"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u="sng" dirty="0">
                <a:ea typeface="Calibri"/>
                <a:cs typeface="Calibri"/>
              </a:rPr>
              <a:t>Tier 2</a:t>
            </a:r>
            <a:endParaRPr lang="en-US" sz="2400" dirty="0">
              <a:ea typeface="Calibri"/>
              <a:cs typeface="Calibri"/>
            </a:endParaRPr>
          </a:p>
          <a:p>
            <a:pPr algn="ctr"/>
            <a:r>
              <a:rPr lang="en-US" sz="2000" dirty="0">
                <a:ea typeface="Calibri"/>
                <a:cs typeface="Calibri"/>
              </a:rPr>
              <a:t>Jefferson County</a:t>
            </a:r>
          </a:p>
          <a:p>
            <a:pPr algn="ctr"/>
            <a:r>
              <a:rPr lang="en-US" sz="2000" dirty="0">
                <a:ea typeface="Calibri"/>
                <a:cs typeface="Calibri"/>
              </a:rPr>
              <a:t>Lake Oswego</a:t>
            </a:r>
          </a:p>
          <a:p>
            <a:pPr algn="ctr"/>
            <a:r>
              <a:rPr lang="en-US" sz="2000" dirty="0">
                <a:ea typeface="Calibri"/>
                <a:cs typeface="Calibri"/>
              </a:rPr>
              <a:t>McMinnville </a:t>
            </a:r>
          </a:p>
          <a:p>
            <a:pPr algn="ctr"/>
            <a:r>
              <a:rPr lang="en-US" sz="2000" dirty="0">
                <a:ea typeface="Calibri"/>
                <a:cs typeface="Calibri"/>
              </a:rPr>
              <a:t>Newberg </a:t>
            </a:r>
          </a:p>
          <a:p>
            <a:pPr algn="ctr"/>
            <a:r>
              <a:rPr lang="en-US" sz="2000" dirty="0">
                <a:ea typeface="Calibri"/>
                <a:cs typeface="Calibri"/>
              </a:rPr>
              <a:t>Oregon City </a:t>
            </a:r>
          </a:p>
          <a:p>
            <a:pPr algn="ctr"/>
            <a:r>
              <a:rPr lang="en-US" sz="2000" dirty="0">
                <a:ea typeface="Calibri"/>
                <a:cs typeface="Calibri"/>
              </a:rPr>
              <a:t>Philomath </a:t>
            </a:r>
          </a:p>
          <a:p>
            <a:pPr algn="ctr"/>
            <a:r>
              <a:rPr lang="en-US" sz="2000" dirty="0">
                <a:ea typeface="Calibri"/>
                <a:cs typeface="Calibri"/>
              </a:rPr>
              <a:t>Portland</a:t>
            </a:r>
          </a:p>
          <a:p>
            <a:pPr algn="ctr"/>
            <a:endParaRPr lang="en-US" sz="2000" dirty="0">
              <a:ea typeface="Calibri"/>
              <a:cs typeface="Calibri"/>
            </a:endParaRPr>
          </a:p>
          <a:p>
            <a:pPr algn="ctr"/>
            <a:r>
              <a:rPr lang="en-US" sz="2400" u="sng" dirty="0">
                <a:ea typeface="Calibri"/>
                <a:cs typeface="Calibri"/>
              </a:rPr>
              <a:t>Tier 3</a:t>
            </a:r>
            <a:endParaRPr lang="en-US" sz="2400" dirty="0">
              <a:ea typeface="Calibri"/>
              <a:cs typeface="Calibri"/>
            </a:endParaRPr>
          </a:p>
          <a:p>
            <a:pPr algn="ctr"/>
            <a:r>
              <a:rPr lang="en-US" sz="2000" dirty="0">
                <a:ea typeface="Calibri"/>
                <a:cs typeface="Calibri"/>
              </a:rPr>
              <a:t>North Wasco </a:t>
            </a:r>
          </a:p>
          <a:p>
            <a:pPr algn="ctr"/>
            <a:r>
              <a:rPr lang="en-US" sz="2000" dirty="0">
                <a:ea typeface="Calibri"/>
                <a:cs typeface="Calibri"/>
              </a:rPr>
              <a:t>Nyssa </a:t>
            </a:r>
            <a:endParaRPr lang="en-US" dirty="0"/>
          </a:p>
        </p:txBody>
      </p:sp>
      <p:sp>
        <p:nvSpPr>
          <p:cNvPr id="2" name="Content Placeholder 1">
            <a:extLst>
              <a:ext uri="{FF2B5EF4-FFF2-40B4-BE49-F238E27FC236}">
                <a16:creationId xmlns:a16="http://schemas.microsoft.com/office/drawing/2014/main" id="{337CF895-F911-0B41-3A82-EB6D97655148}"/>
              </a:ext>
            </a:extLst>
          </p:cNvPr>
          <p:cNvSpPr>
            <a:spLocks noGrp="1"/>
          </p:cNvSpPr>
          <p:nvPr>
            <p:ph idx="1"/>
          </p:nvPr>
        </p:nvSpPr>
        <p:spPr>
          <a:xfrm>
            <a:off x="5432569" y="1253978"/>
            <a:ext cx="6214485" cy="4306313"/>
          </a:xfrm>
        </p:spPr>
        <p:txBody>
          <a:bodyPr vert="horz" lIns="91440" tIns="45720" rIns="91440" bIns="45720" rtlCol="0" anchor="t">
            <a:normAutofit/>
          </a:bodyPr>
          <a:lstStyle/>
          <a:p>
            <a:r>
              <a:rPr lang="en-US" sz="3200" dirty="0">
                <a:cs typeface="Calibri"/>
              </a:rPr>
              <a:t>Tier 1</a:t>
            </a:r>
            <a:endParaRPr lang="en-US" sz="3200" dirty="0"/>
          </a:p>
          <a:p>
            <a:pPr lvl="1">
              <a:buFont typeface="Courier New" panose="020B0604020202020204" pitchFamily="34" charset="0"/>
              <a:buChar char="o"/>
            </a:pPr>
            <a:r>
              <a:rPr lang="en-US" dirty="0">
                <a:cs typeface="Calibri"/>
              </a:rPr>
              <a:t>Self-Assessment</a:t>
            </a:r>
          </a:p>
          <a:p>
            <a:r>
              <a:rPr lang="en-US" sz="3200" dirty="0">
                <a:cs typeface="Calibri"/>
              </a:rPr>
              <a:t>Tier 2</a:t>
            </a:r>
          </a:p>
          <a:p>
            <a:pPr lvl="1">
              <a:buFont typeface="Courier New" panose="020B0604020202020204" pitchFamily="34" charset="0"/>
              <a:buChar char="o"/>
            </a:pPr>
            <a:r>
              <a:rPr lang="en-US" dirty="0">
                <a:cs typeface="Calibri"/>
              </a:rPr>
              <a:t>Self-Assessment</a:t>
            </a:r>
          </a:p>
          <a:p>
            <a:pPr lvl="1">
              <a:buFont typeface="Courier New" panose="020B0604020202020204" pitchFamily="34" charset="0"/>
              <a:buChar char="o"/>
            </a:pPr>
            <a:r>
              <a:rPr lang="en-US" dirty="0">
                <a:cs typeface="Calibri"/>
              </a:rPr>
              <a:t>Submission of materials for desk review</a:t>
            </a:r>
            <a:endParaRPr lang="en-US" dirty="0"/>
          </a:p>
          <a:p>
            <a:r>
              <a:rPr lang="en-US" sz="3200" dirty="0">
                <a:cs typeface="Calibri"/>
              </a:rPr>
              <a:t>Tier 3 </a:t>
            </a:r>
          </a:p>
          <a:p>
            <a:pPr lvl="1">
              <a:buFont typeface="Courier New,monospace" panose="020B0604020202020204" pitchFamily="34" charset="0"/>
              <a:buChar char="o"/>
            </a:pPr>
            <a:r>
              <a:rPr lang="en-US" dirty="0">
                <a:cs typeface="Calibri"/>
              </a:rPr>
              <a:t>Self-Assessment</a:t>
            </a:r>
          </a:p>
          <a:p>
            <a:pPr lvl="1">
              <a:buFont typeface="Courier New,monospace" panose="020B0604020202020204" pitchFamily="34" charset="0"/>
              <a:buChar char="o"/>
            </a:pPr>
            <a:r>
              <a:rPr lang="en-US" dirty="0">
                <a:cs typeface="Calibri"/>
              </a:rPr>
              <a:t>Submission of materials for desk review</a:t>
            </a:r>
          </a:p>
          <a:p>
            <a:pPr lvl="1">
              <a:buFont typeface="Courier New,monospace" panose="020B0604020202020204" pitchFamily="34" charset="0"/>
              <a:buChar char="o"/>
            </a:pPr>
            <a:r>
              <a:rPr lang="en-US" dirty="0">
                <a:cs typeface="Calibri"/>
              </a:rPr>
              <a:t>Follow-up onsite visit</a:t>
            </a:r>
          </a:p>
        </p:txBody>
      </p:sp>
      <p:sp>
        <p:nvSpPr>
          <p:cNvPr id="6" name="Footer Placeholder 5">
            <a:extLst>
              <a:ext uri="{FF2B5EF4-FFF2-40B4-BE49-F238E27FC236}">
                <a16:creationId xmlns:a16="http://schemas.microsoft.com/office/drawing/2014/main" id="{3609D509-0D53-9E93-6D71-E1B5238E44E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ESEA Monitoring - Fall 2024</a:t>
            </a:r>
          </a:p>
        </p:txBody>
      </p:sp>
      <p:sp>
        <p:nvSpPr>
          <p:cNvPr id="7" name="Slide Number Placeholder 6">
            <a:extLst>
              <a:ext uri="{FF2B5EF4-FFF2-40B4-BE49-F238E27FC236}">
                <a16:creationId xmlns:a16="http://schemas.microsoft.com/office/drawing/2014/main" id="{A90345A9-2307-63AF-621F-3E4DA4302435}"/>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4</a:t>
            </a:fld>
            <a:endParaRPr lang="en-US"/>
          </a:p>
        </p:txBody>
      </p:sp>
    </p:spTree>
    <p:extLst>
      <p:ext uri="{BB962C8B-B14F-4D97-AF65-F5344CB8AC3E}">
        <p14:creationId xmlns:p14="http://schemas.microsoft.com/office/powerpoint/2010/main" val="1178687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ESEA and McKinney-Vento</a:t>
            </a:r>
          </a:p>
        </p:txBody>
      </p:sp>
      <p:sp>
        <p:nvSpPr>
          <p:cNvPr id="2" name="Subtitle 1"/>
          <p:cNvSpPr>
            <a:spLocks noGrp="1"/>
          </p:cNvSpPr>
          <p:nvPr>
            <p:ph idx="1"/>
          </p:nvPr>
        </p:nvSpPr>
        <p:spPr>
          <a:xfrm>
            <a:off x="703321" y="1714789"/>
            <a:ext cx="10784542" cy="4109010"/>
          </a:xfrm>
        </p:spPr>
        <p:txBody>
          <a:bodyPr vert="horz" lIns="91440" tIns="45720" rIns="91440" bIns="45720" rtlCol="0" anchor="t">
            <a:noAutofit/>
          </a:bodyPr>
          <a:lstStyle/>
          <a:p>
            <a:pPr marL="342265" indent="-342900"/>
            <a:r>
              <a:rPr lang="en-US" sz="2800" dirty="0"/>
              <a:t>The McKinney-Vento Act is designed to address the challenges that children and youth navigating housing instability face in enrolling, attending, and succeeding in school </a:t>
            </a:r>
            <a:endParaRPr lang="en-US" sz="3200" dirty="0"/>
          </a:p>
          <a:p>
            <a:pPr marL="342265" indent="-342900"/>
            <a:endParaRPr lang="en-US" sz="2800" dirty="0">
              <a:cs typeface="Calibri" panose="020F0502020204030204"/>
            </a:endParaRPr>
          </a:p>
          <a:p>
            <a:pPr marL="342265" indent="-342900"/>
            <a:r>
              <a:rPr lang="en-US" sz="2800" b="1" u="sng" dirty="0"/>
              <a:t>All districts</a:t>
            </a:r>
            <a:r>
              <a:rPr lang="en-US" sz="2800" b="1" dirty="0"/>
              <a:t> </a:t>
            </a:r>
            <a:r>
              <a:rPr lang="en-US" sz="2800" dirty="0"/>
              <a:t>must have policies in place that ensure students experiencing houselessness have equal access and opportunity this includes an assigned MV liaison. </a:t>
            </a:r>
            <a:endParaRPr lang="en-US" sz="2800" dirty="0">
              <a:cs typeface="Calibri"/>
            </a:endParaRPr>
          </a:p>
        </p:txBody>
      </p:sp>
      <p:sp>
        <p:nvSpPr>
          <p:cNvPr id="5"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40</a:t>
            </a:fld>
            <a:endParaRPr lang="en-US"/>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672" y="4421318"/>
            <a:ext cx="4249883" cy="179256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E59E95E6-1862-920C-A8D6-CDD15F7BAA82}"/>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318379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Materials to Submit: McKinney-Vento</a:t>
            </a:r>
          </a:p>
        </p:txBody>
      </p:sp>
      <p:sp>
        <p:nvSpPr>
          <p:cNvPr id="3" name="Content Placeholder 2"/>
          <p:cNvSpPr>
            <a:spLocks noGrp="1"/>
          </p:cNvSpPr>
          <p:nvPr>
            <p:ph idx="1"/>
          </p:nvPr>
        </p:nvSpPr>
        <p:spPr/>
        <p:txBody>
          <a:bodyPr>
            <a:normAutofit fontScale="85000" lnSpcReduction="10000"/>
          </a:bodyPr>
          <a:lstStyle/>
          <a:p>
            <a:r>
              <a:rPr lang="en-US" sz="3200" dirty="0"/>
              <a:t>District Policy</a:t>
            </a:r>
          </a:p>
          <a:p>
            <a:pPr lvl="1"/>
            <a:r>
              <a:rPr lang="en-US" sz="2800" dirty="0"/>
              <a:t>LEA Board minutes with adoption date (OSBA Sample Policy or equivalent)</a:t>
            </a:r>
          </a:p>
          <a:p>
            <a:r>
              <a:rPr lang="en-US" sz="3200" dirty="0"/>
              <a:t>Training </a:t>
            </a:r>
          </a:p>
          <a:p>
            <a:pPr lvl="1"/>
            <a:r>
              <a:rPr lang="en-US" sz="2800" dirty="0"/>
              <a:t>Evidence of training of liaison and staff</a:t>
            </a:r>
          </a:p>
          <a:p>
            <a:r>
              <a:rPr lang="en-US" sz="3200" dirty="0"/>
              <a:t>Identification &amp; Tracking</a:t>
            </a:r>
          </a:p>
          <a:p>
            <a:pPr lvl="1"/>
            <a:r>
              <a:rPr lang="en-US" sz="2800" dirty="0"/>
              <a:t>Intake forms and protocols used for identification, tracking of attendance and academic progress</a:t>
            </a:r>
          </a:p>
          <a:p>
            <a:r>
              <a:rPr lang="en-US" sz="3200" dirty="0"/>
              <a:t>FAFSA documentation</a:t>
            </a:r>
          </a:p>
          <a:p>
            <a:pPr lvl="1"/>
            <a:r>
              <a:rPr lang="en-US" sz="2800" dirty="0"/>
              <a:t>Forms/descriptions of procedures </a:t>
            </a:r>
          </a:p>
          <a:p>
            <a:r>
              <a:rPr lang="en-US" sz="3200" dirty="0"/>
              <a:t>McKinney-Vento Monitoring Narrative</a:t>
            </a:r>
          </a:p>
          <a:p>
            <a:pPr lvl="1"/>
            <a:endParaRPr lang="en-US" sz="3200" dirty="0"/>
          </a:p>
          <a:p>
            <a:endParaRPr lang="en-US" dirty="0"/>
          </a:p>
        </p:txBody>
      </p:sp>
      <p:sp>
        <p:nvSpPr>
          <p:cNvPr id="6"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41</a:t>
            </a:fld>
            <a:endParaRPr lang="en-US"/>
          </a:p>
        </p:txBody>
      </p:sp>
      <p:sp>
        <p:nvSpPr>
          <p:cNvPr id="2" name="Footer Placeholder 4">
            <a:extLst>
              <a:ext uri="{FF2B5EF4-FFF2-40B4-BE49-F238E27FC236}">
                <a16:creationId xmlns:a16="http://schemas.microsoft.com/office/drawing/2014/main" id="{0FE5ED5D-2374-A089-6C0C-292FE2A086B3}"/>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842519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McKinney-Vento Monitoring Narrative</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3200" dirty="0"/>
              <a:t>District provides written responses to questions regarding:</a:t>
            </a:r>
          </a:p>
          <a:p>
            <a:pPr lvl="1">
              <a:lnSpc>
                <a:spcPct val="120000"/>
              </a:lnSpc>
            </a:pPr>
            <a:r>
              <a:rPr lang="en-US" sz="2800" dirty="0"/>
              <a:t>Designated Liaison</a:t>
            </a:r>
            <a:endParaRPr lang="en-US" sz="2800" dirty="0">
              <a:cs typeface="Calibri"/>
            </a:endParaRPr>
          </a:p>
          <a:p>
            <a:pPr lvl="1">
              <a:lnSpc>
                <a:spcPct val="120000"/>
              </a:lnSpc>
            </a:pPr>
            <a:r>
              <a:rPr lang="en-US" sz="2800" dirty="0">
                <a:cs typeface="Calibri"/>
              </a:rPr>
              <a:t>Liaison &amp; </a:t>
            </a:r>
            <a:r>
              <a:rPr lang="en-US" sz="3100" dirty="0">
                <a:cs typeface="Calibri"/>
              </a:rPr>
              <a:t>District Training</a:t>
            </a:r>
            <a:endParaRPr lang="en-US" sz="2800" dirty="0"/>
          </a:p>
          <a:p>
            <a:pPr lvl="1">
              <a:lnSpc>
                <a:spcPct val="120000"/>
              </a:lnSpc>
            </a:pPr>
            <a:r>
              <a:rPr lang="en-US" sz="2800" dirty="0"/>
              <a:t>School of Origin Transportation</a:t>
            </a:r>
            <a:endParaRPr lang="en-US" sz="2800" dirty="0">
              <a:cs typeface="Calibri" panose="020F0502020204030204"/>
            </a:endParaRPr>
          </a:p>
          <a:p>
            <a:pPr lvl="1">
              <a:lnSpc>
                <a:spcPct val="120000"/>
              </a:lnSpc>
            </a:pPr>
            <a:r>
              <a:rPr lang="en-US" sz="2800" dirty="0"/>
              <a:t>Dispute Resolution and Appeals </a:t>
            </a:r>
            <a:endParaRPr lang="en-US" sz="2800" dirty="0">
              <a:cs typeface="Calibri" panose="020F0502020204030204"/>
            </a:endParaRPr>
          </a:p>
          <a:p>
            <a:pPr lvl="1">
              <a:lnSpc>
                <a:spcPct val="120000"/>
              </a:lnSpc>
            </a:pPr>
            <a:r>
              <a:rPr lang="en-US" sz="2800" dirty="0"/>
              <a:t>Public Notification of Rights</a:t>
            </a:r>
            <a:endParaRPr lang="en-US" sz="2800" dirty="0">
              <a:cs typeface="Calibri" panose="020F0502020204030204"/>
            </a:endParaRPr>
          </a:p>
          <a:p>
            <a:pPr lvl="1">
              <a:lnSpc>
                <a:spcPct val="120000"/>
              </a:lnSpc>
            </a:pPr>
            <a:r>
              <a:rPr lang="en-US" sz="2800" dirty="0"/>
              <a:t>Coordination with Service Providers</a:t>
            </a:r>
            <a:endParaRPr lang="en-US" sz="2800" dirty="0">
              <a:cs typeface="Calibri"/>
            </a:endParaRPr>
          </a:p>
          <a:p>
            <a:pPr lvl="1"/>
            <a:endParaRPr lang="en-US" sz="1400" dirty="0">
              <a:cs typeface="Calibri"/>
            </a:endParaRPr>
          </a:p>
          <a:p>
            <a:pPr marL="0" indent="0">
              <a:buNone/>
            </a:pPr>
            <a:r>
              <a:rPr lang="en-US" sz="2800" dirty="0"/>
              <a:t>Resources</a:t>
            </a:r>
            <a:endParaRPr lang="en-US" sz="2800" dirty="0">
              <a:cs typeface="Calibri"/>
            </a:endParaRPr>
          </a:p>
          <a:p>
            <a:pPr lvl="1"/>
            <a:r>
              <a:rPr lang="en-US" sz="2800" i="1" dirty="0">
                <a:hlinkClick r:id="rId3"/>
              </a:rPr>
              <a:t>McKinney-Vento Monitoring Narrative</a:t>
            </a:r>
            <a:endParaRPr lang="en-US" sz="2800" i="1" dirty="0"/>
          </a:p>
          <a:p>
            <a:pPr lvl="1"/>
            <a:r>
              <a:rPr lang="en-US" sz="2800" i="1" dirty="0">
                <a:hlinkClick r:id="rId4"/>
              </a:rPr>
              <a:t>McKinney-Vento Program Resources</a:t>
            </a:r>
            <a:endParaRPr lang="en-US" sz="2800" i="1" dirty="0"/>
          </a:p>
        </p:txBody>
      </p:sp>
      <p:sp>
        <p:nvSpPr>
          <p:cNvPr id="7"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42</a:t>
            </a:fld>
            <a:endParaRPr lang="en-US"/>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50431" y="2829419"/>
            <a:ext cx="2275609" cy="3312757"/>
          </a:xfrm>
          <a:prstGeom prst="rect">
            <a:avLst/>
          </a:prstGeom>
        </p:spPr>
      </p:pic>
      <p:sp>
        <p:nvSpPr>
          <p:cNvPr id="2" name="Footer Placeholder 4">
            <a:extLst>
              <a:ext uri="{FF2B5EF4-FFF2-40B4-BE49-F238E27FC236}">
                <a16:creationId xmlns:a16="http://schemas.microsoft.com/office/drawing/2014/main" id="{8236393D-D30D-E184-9FE4-C850E83D9F83}"/>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2602442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5"/>
            <a:ext cx="3931826" cy="1339212"/>
          </a:xfrm>
        </p:spPr>
        <p:txBody>
          <a:bodyPr/>
          <a:lstStyle/>
          <a:p>
            <a:pPr algn="ctr"/>
            <a:r>
              <a:rPr lang="en-US"/>
              <a:t>Monitoring Contacts</a:t>
            </a:r>
          </a:p>
        </p:txBody>
      </p:sp>
      <p:sp>
        <p:nvSpPr>
          <p:cNvPr id="6" name="Content Placeholder 5"/>
          <p:cNvSpPr>
            <a:spLocks noGrp="1"/>
          </p:cNvSpPr>
          <p:nvPr>
            <p:ph idx="1"/>
          </p:nvPr>
        </p:nvSpPr>
        <p:spPr>
          <a:xfrm>
            <a:off x="5183188" y="436418"/>
            <a:ext cx="6172200" cy="5424633"/>
          </a:xfrm>
        </p:spPr>
        <p:txBody>
          <a:bodyPr vert="horz" lIns="91440" tIns="45720" rIns="91440" bIns="45720" rtlCol="0" anchor="t">
            <a:normAutofit fontScale="92500" lnSpcReduction="10000"/>
          </a:bodyPr>
          <a:lstStyle/>
          <a:p>
            <a:pPr marL="76200" indent="0">
              <a:lnSpc>
                <a:spcPct val="100000"/>
              </a:lnSpc>
              <a:spcBef>
                <a:spcPts val="0"/>
              </a:spcBef>
              <a:buSzPts val="2400"/>
              <a:buNone/>
            </a:pPr>
            <a:r>
              <a:rPr lang="en-US" dirty="0"/>
              <a:t>Formula Grants &amp; Common Compliance</a:t>
            </a:r>
            <a:endParaRPr lang="en-US" dirty="0">
              <a:cs typeface="Calibri" panose="020F0502020204030204"/>
            </a:endParaRPr>
          </a:p>
          <a:p>
            <a:pPr marL="914400" lvl="1" indent="-381000">
              <a:lnSpc>
                <a:spcPct val="110000"/>
              </a:lnSpc>
              <a:spcBef>
                <a:spcPts val="0"/>
              </a:spcBef>
              <a:buSzPts val="2400"/>
            </a:pPr>
            <a:r>
              <a:rPr lang="en-US" sz="2000" dirty="0"/>
              <a:t>Jen Engberg, (971) 208-0207</a:t>
            </a:r>
            <a:r>
              <a:rPr lang="en-US" sz="2000" dirty="0">
                <a:solidFill>
                  <a:srgbClr val="000000"/>
                </a:solidFill>
              </a:rPr>
              <a:t> </a:t>
            </a:r>
            <a:r>
              <a:rPr lang="en-US" sz="2000" dirty="0">
                <a:solidFill>
                  <a:schemeClr val="accent1"/>
                </a:solidFill>
              </a:rPr>
              <a:t>j</a:t>
            </a:r>
            <a:r>
              <a:rPr lang="en-US" sz="2000" dirty="0">
                <a:solidFill>
                  <a:schemeClr val="accent1"/>
                </a:solidFill>
                <a:hlinkClick r:id="rId3">
                  <a:extLst>
                    <a:ext uri="{A12FA001-AC4F-418D-AE19-62706E023703}">
                      <ahyp:hlinkClr xmlns:ahyp="http://schemas.microsoft.com/office/drawing/2018/hyperlinkcolor" val="tx"/>
                    </a:ext>
                  </a:extLst>
                </a:hlinkClick>
              </a:rPr>
              <a:t>ennifer.engberg@ode.oregon.gov</a:t>
            </a:r>
            <a:r>
              <a:rPr lang="en-US" sz="2000" dirty="0">
                <a:solidFill>
                  <a:schemeClr val="accent1"/>
                </a:solidFill>
              </a:rPr>
              <a:t> </a:t>
            </a:r>
            <a:endParaRPr lang="en-US" sz="2000" dirty="0">
              <a:solidFill>
                <a:schemeClr val="accent1"/>
              </a:solidFill>
              <a:cs typeface="Calibri" panose="020F0502020204030204"/>
            </a:endParaRPr>
          </a:p>
          <a:p>
            <a:pPr marL="914400" lvl="1" indent="-381000">
              <a:lnSpc>
                <a:spcPct val="110000"/>
              </a:lnSpc>
              <a:spcBef>
                <a:spcPts val="0"/>
              </a:spcBef>
              <a:buSzPts val="2400"/>
            </a:pPr>
            <a:r>
              <a:rPr lang="en-US" sz="2000" dirty="0"/>
              <a:t>Sarah Martin, (971) 208-0333 </a:t>
            </a:r>
            <a:r>
              <a:rPr lang="en-US" sz="2000" dirty="0">
                <a:hlinkClick r:id="rId4"/>
              </a:rPr>
              <a:t>sarah.martin@ode.oregon.gov</a:t>
            </a:r>
            <a:r>
              <a:rPr lang="en-US" sz="2000" dirty="0"/>
              <a:t> </a:t>
            </a:r>
            <a:endParaRPr lang="en-US" sz="2000" dirty="0">
              <a:cs typeface="Calibri" panose="020F0502020204030204"/>
            </a:endParaRPr>
          </a:p>
          <a:p>
            <a:pPr marL="914400" lvl="1" indent="-381000">
              <a:lnSpc>
                <a:spcPct val="110000"/>
              </a:lnSpc>
              <a:spcBef>
                <a:spcPts val="0"/>
              </a:spcBef>
              <a:buSzPts val="2400"/>
            </a:pPr>
            <a:r>
              <a:rPr lang="en-US" sz="2000" dirty="0"/>
              <a:t>Lisa Plumb, (971) 208-0384 </a:t>
            </a:r>
            <a:r>
              <a:rPr lang="en-US" sz="2000" dirty="0">
                <a:hlinkClick r:id="rId5"/>
              </a:rPr>
              <a:t>lisa.plumb@ode.oregon.gov</a:t>
            </a:r>
            <a:endParaRPr lang="en-US" sz="2000" dirty="0">
              <a:cs typeface="Calibri" panose="020F0502020204030204"/>
            </a:endParaRPr>
          </a:p>
          <a:p>
            <a:pPr marL="914400" lvl="1" indent="-381000">
              <a:lnSpc>
                <a:spcPct val="110000"/>
              </a:lnSpc>
              <a:spcBef>
                <a:spcPts val="0"/>
              </a:spcBef>
              <a:buSzPts val="2400"/>
            </a:pPr>
            <a:r>
              <a:rPr lang="en-US" sz="2000" dirty="0"/>
              <a:t>Amy Tidwell, (503) 580-0078</a:t>
            </a:r>
          </a:p>
          <a:p>
            <a:pPr marL="914400" lvl="2" indent="0">
              <a:lnSpc>
                <a:spcPct val="110000"/>
              </a:lnSpc>
              <a:spcBef>
                <a:spcPts val="0"/>
              </a:spcBef>
              <a:buSzPts val="2400"/>
              <a:buNone/>
            </a:pPr>
            <a:r>
              <a:rPr lang="en-US" sz="2000" dirty="0">
                <a:hlinkClick r:id="rId6"/>
              </a:rPr>
              <a:t>amy.tidwell@ode.oregon.gov</a:t>
            </a:r>
            <a:r>
              <a:rPr lang="en-US" sz="2000" dirty="0"/>
              <a:t> </a:t>
            </a:r>
          </a:p>
          <a:p>
            <a:pPr marL="914400" lvl="2" indent="0">
              <a:lnSpc>
                <a:spcPct val="100000"/>
              </a:lnSpc>
              <a:spcBef>
                <a:spcPts val="0"/>
              </a:spcBef>
              <a:buSzPts val="2400"/>
              <a:buNone/>
            </a:pPr>
            <a:endParaRPr lang="en-US" sz="2000" dirty="0">
              <a:cs typeface="Calibri"/>
            </a:endParaRPr>
          </a:p>
          <a:p>
            <a:pPr indent="0">
              <a:lnSpc>
                <a:spcPct val="100000"/>
              </a:lnSpc>
              <a:spcBef>
                <a:spcPts val="0"/>
              </a:spcBef>
              <a:buSzPts val="2400"/>
              <a:buNone/>
            </a:pPr>
            <a:r>
              <a:rPr lang="en-US" dirty="0">
                <a:solidFill>
                  <a:srgbClr val="000000"/>
                </a:solidFill>
                <a:cs typeface="Calibri" panose="020F0502020204030204"/>
              </a:rPr>
              <a:t>Equitable Services</a:t>
            </a:r>
          </a:p>
          <a:p>
            <a:pPr marL="914400" lvl="1" indent="-381000">
              <a:lnSpc>
                <a:spcPct val="100000"/>
              </a:lnSpc>
              <a:spcBef>
                <a:spcPts val="0"/>
              </a:spcBef>
              <a:buSzPts val="2400"/>
              <a:buFont typeface="Arial" panose="02070309020205020404" pitchFamily="49" charset="0"/>
            </a:pPr>
            <a:r>
              <a:rPr lang="en-US" sz="2000" dirty="0">
                <a:solidFill>
                  <a:srgbClr val="000000"/>
                </a:solidFill>
                <a:cs typeface="Calibri" panose="020F0502020204030204"/>
              </a:rPr>
              <a:t>Janette Newton, (503) 551-9405 </a:t>
            </a:r>
            <a:r>
              <a:rPr lang="en-US" sz="2000" dirty="0">
                <a:solidFill>
                  <a:srgbClr val="000000"/>
                </a:solidFill>
                <a:cs typeface="Calibri" panose="020F0502020204030204"/>
                <a:hlinkClick r:id="rId7"/>
              </a:rPr>
              <a:t>janette.newton@ode.oregon.gov</a:t>
            </a:r>
            <a:endParaRPr lang="en-US" sz="2000" dirty="0">
              <a:solidFill>
                <a:srgbClr val="000000"/>
              </a:solidFill>
              <a:cs typeface="Calibri" panose="020F0502020204030204"/>
            </a:endParaRPr>
          </a:p>
          <a:p>
            <a:pPr marL="533400" lvl="1" indent="0">
              <a:lnSpc>
                <a:spcPct val="100000"/>
              </a:lnSpc>
              <a:spcBef>
                <a:spcPts val="0"/>
              </a:spcBef>
              <a:buSzPts val="2400"/>
              <a:buNone/>
            </a:pPr>
            <a:r>
              <a:rPr lang="en-US" sz="2000" dirty="0">
                <a:solidFill>
                  <a:srgbClr val="000000"/>
                </a:solidFill>
                <a:cs typeface="Calibri" panose="020F0502020204030204"/>
              </a:rPr>
              <a:t> </a:t>
            </a:r>
          </a:p>
          <a:p>
            <a:pPr indent="0">
              <a:lnSpc>
                <a:spcPct val="100000"/>
              </a:lnSpc>
              <a:spcBef>
                <a:spcPts val="0"/>
              </a:spcBef>
              <a:buSzPts val="2400"/>
              <a:buNone/>
            </a:pPr>
            <a:r>
              <a:rPr lang="en-US" dirty="0">
                <a:solidFill>
                  <a:srgbClr val="000000"/>
                </a:solidFill>
                <a:cs typeface="Calibri" panose="020F0502020204030204"/>
              </a:rPr>
              <a:t>Foster Care</a:t>
            </a:r>
          </a:p>
          <a:p>
            <a:pPr marL="914400" lvl="1" indent="-381000">
              <a:lnSpc>
                <a:spcPct val="100000"/>
              </a:lnSpc>
              <a:spcBef>
                <a:spcPts val="0"/>
              </a:spcBef>
              <a:buSzPts val="2400"/>
              <a:buFont typeface="Arial" panose="02070309020205020404" pitchFamily="49" charset="0"/>
            </a:pPr>
            <a:r>
              <a:rPr lang="en-US" sz="2000" dirty="0">
                <a:solidFill>
                  <a:srgbClr val="000000"/>
                </a:solidFill>
                <a:cs typeface="Calibri" panose="020F0502020204030204"/>
              </a:rPr>
              <a:t>Marlie Magill, (503) 580-4857 </a:t>
            </a:r>
            <a:r>
              <a:rPr lang="en-US" sz="2000" dirty="0">
                <a:solidFill>
                  <a:srgbClr val="000000"/>
                </a:solidFill>
                <a:cs typeface="Calibri" panose="020F0502020204030204"/>
                <a:hlinkClick r:id="rId8"/>
              </a:rPr>
              <a:t>marlie.magill@ode.oregon.gov</a:t>
            </a:r>
            <a:r>
              <a:rPr lang="en-US" sz="2000" dirty="0">
                <a:solidFill>
                  <a:srgbClr val="000000"/>
                </a:solidFill>
                <a:cs typeface="Calibri" panose="020F0502020204030204"/>
              </a:rPr>
              <a:t> </a:t>
            </a:r>
          </a:p>
          <a:p>
            <a:pPr marL="914400" lvl="1" indent="-381000">
              <a:lnSpc>
                <a:spcPct val="100000"/>
              </a:lnSpc>
              <a:spcBef>
                <a:spcPts val="0"/>
              </a:spcBef>
              <a:buSzPts val="2400"/>
              <a:buFont typeface="Arial" panose="02070309020205020404" pitchFamily="49" charset="0"/>
            </a:pPr>
            <a:endParaRPr lang="en-US" sz="2000" dirty="0">
              <a:solidFill>
                <a:srgbClr val="000000"/>
              </a:solidFill>
              <a:cs typeface="Calibri" panose="020F0502020204030204"/>
            </a:endParaRPr>
          </a:p>
          <a:p>
            <a:pPr indent="0">
              <a:lnSpc>
                <a:spcPct val="100000"/>
              </a:lnSpc>
              <a:spcBef>
                <a:spcPts val="0"/>
              </a:spcBef>
              <a:buSzPts val="2400"/>
              <a:buNone/>
            </a:pPr>
            <a:r>
              <a:rPr lang="en-US" dirty="0">
                <a:solidFill>
                  <a:srgbClr val="000000"/>
                </a:solidFill>
                <a:cs typeface="Calibri" panose="020F0502020204030204"/>
              </a:rPr>
              <a:t>McKinney-Vento</a:t>
            </a:r>
          </a:p>
          <a:p>
            <a:pPr marL="914400" lvl="1" indent="-381000">
              <a:lnSpc>
                <a:spcPct val="100000"/>
              </a:lnSpc>
              <a:spcBef>
                <a:spcPts val="0"/>
              </a:spcBef>
              <a:buSzPts val="2400"/>
              <a:buFont typeface="Arial" panose="02070309020205020404" pitchFamily="49" charset="0"/>
              <a:buChar char="•"/>
            </a:pPr>
            <a:r>
              <a:rPr lang="en-US" sz="2000" dirty="0">
                <a:solidFill>
                  <a:srgbClr val="000000"/>
                </a:solidFill>
                <a:cs typeface="Calibri" panose="020F0502020204030204"/>
              </a:rPr>
              <a:t>Lexi </a:t>
            </a:r>
            <a:r>
              <a:rPr lang="en-US" sz="2000" dirty="0" err="1">
                <a:solidFill>
                  <a:srgbClr val="000000"/>
                </a:solidFill>
                <a:cs typeface="Calibri" panose="020F0502020204030204"/>
              </a:rPr>
              <a:t>Neemann</a:t>
            </a:r>
            <a:r>
              <a:rPr lang="en-US" sz="2000" dirty="0">
                <a:solidFill>
                  <a:srgbClr val="000000"/>
                </a:solidFill>
                <a:cs typeface="Calibri" panose="020F0502020204030204"/>
              </a:rPr>
              <a:t>, (971) 208-1777</a:t>
            </a:r>
          </a:p>
          <a:p>
            <a:pPr marL="914400" lvl="2" indent="0">
              <a:lnSpc>
                <a:spcPct val="100000"/>
              </a:lnSpc>
              <a:spcBef>
                <a:spcPts val="0"/>
              </a:spcBef>
              <a:buSzPts val="2400"/>
              <a:buNone/>
            </a:pPr>
            <a:r>
              <a:rPr lang="en-US" sz="2100" dirty="0">
                <a:solidFill>
                  <a:srgbClr val="000000"/>
                </a:solidFill>
                <a:ea typeface="+mn-lt"/>
                <a:cs typeface="+mn-lt"/>
                <a:hlinkClick r:id="rId9"/>
              </a:rPr>
              <a:t>lexi.neemann@ode.oregon.gov</a:t>
            </a:r>
            <a:r>
              <a:rPr lang="en-US" sz="2100" dirty="0">
                <a:solidFill>
                  <a:srgbClr val="000000"/>
                </a:solidFill>
                <a:ea typeface="+mn-lt"/>
                <a:cs typeface="+mn-lt"/>
              </a:rPr>
              <a:t> </a:t>
            </a:r>
            <a:endParaRPr lang="en-US" sz="2100" dirty="0">
              <a:cs typeface="Calibri"/>
            </a:endParaRPr>
          </a:p>
          <a:p>
            <a:pPr marL="914400" lvl="1" indent="-381000">
              <a:lnSpc>
                <a:spcPct val="115000"/>
              </a:lnSpc>
              <a:spcBef>
                <a:spcPts val="0"/>
              </a:spcBef>
              <a:buSzPts val="2400"/>
            </a:pPr>
            <a:endParaRPr lang="en-US" dirty="0">
              <a:solidFill>
                <a:srgbClr val="FF0000"/>
              </a:solidFill>
              <a:cs typeface="Calibri" panose="020F0502020204030204"/>
            </a:endParaRPr>
          </a:p>
          <a:p>
            <a:pPr marL="457200" indent="-381000">
              <a:lnSpc>
                <a:spcPct val="105000"/>
              </a:lnSpc>
              <a:spcBef>
                <a:spcPts val="0"/>
              </a:spcBef>
              <a:buSzPts val="2400"/>
              <a:buFont typeface="Arial"/>
            </a:pPr>
            <a:endParaRPr lang="en-US" sz="3000" dirty="0">
              <a:cs typeface="Calibri" panose="020F0502020204030204"/>
            </a:endParaRPr>
          </a:p>
          <a:p>
            <a:endParaRPr lang="en-US" dirty="0">
              <a:cs typeface="Calibri" panose="020F0502020204030204"/>
            </a:endParaRPr>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3695" b="3695"/>
          <a:stretch>
            <a:fillRect/>
          </a:stretch>
        </p:blipFill>
        <p:spPr>
          <a:xfrm>
            <a:off x="717177" y="2266910"/>
            <a:ext cx="3931826" cy="2320926"/>
          </a:xfrm>
        </p:spPr>
      </p:pic>
      <p:sp>
        <p:nvSpPr>
          <p:cNvPr id="7" name="Slide Number Placeholder 6">
            <a:extLst>
              <a:ext uri="{FF2B5EF4-FFF2-40B4-BE49-F238E27FC236}">
                <a16:creationId xmlns:a16="http://schemas.microsoft.com/office/drawing/2014/main" id="{B05766F3-A59A-DCA3-6FDE-39411F798208}"/>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43</a:t>
            </a:fld>
            <a:endParaRPr lang="en-US" dirty="0"/>
          </a:p>
        </p:txBody>
      </p:sp>
      <p:sp>
        <p:nvSpPr>
          <p:cNvPr id="2" name="Footer Placeholder 1">
            <a:extLst>
              <a:ext uri="{FF2B5EF4-FFF2-40B4-BE49-F238E27FC236}">
                <a16:creationId xmlns:a16="http://schemas.microsoft.com/office/drawing/2014/main" id="{C28D9AE1-7CFF-6AA9-E1E7-BCA9434CBF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ESEA Monitoring - Fall 2024</a:t>
            </a:r>
          </a:p>
        </p:txBody>
      </p:sp>
    </p:spTree>
    <p:extLst>
      <p:ext uri="{BB962C8B-B14F-4D97-AF65-F5344CB8AC3E}">
        <p14:creationId xmlns:p14="http://schemas.microsoft.com/office/powerpoint/2010/main" val="119686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5</a:t>
            </a:fld>
            <a:endParaRPr lang="en-US"/>
          </a:p>
        </p:txBody>
      </p:sp>
      <p:sp>
        <p:nvSpPr>
          <p:cNvPr id="5" name="Title 4"/>
          <p:cNvSpPr>
            <a:spLocks noGrp="1"/>
          </p:cNvSpPr>
          <p:nvPr>
            <p:ph type="title"/>
          </p:nvPr>
        </p:nvSpPr>
        <p:spPr/>
        <p:txBody>
          <a:bodyPr/>
          <a:lstStyle/>
          <a:p>
            <a:r>
              <a:rPr lang="en-US"/>
              <a:t>Desk Monitoring Process</a:t>
            </a:r>
          </a:p>
        </p:txBody>
      </p:sp>
      <p:graphicFrame>
        <p:nvGraphicFramePr>
          <p:cNvPr id="6" name="Diagram 5" descr="This graphic shows the cycle of the desk monitoring process: Risk Assessment, Helping Districts Prepare, Reviewing Monitoring Materials and Reporting and Follow Up" title="Desk Monitoring Process"/>
          <p:cNvGraphicFramePr/>
          <p:nvPr>
            <p:extLst>
              <p:ext uri="{D42A27DB-BD31-4B8C-83A1-F6EECF244321}">
                <p14:modId xmlns:p14="http://schemas.microsoft.com/office/powerpoint/2010/main" val="4089972711"/>
              </p:ext>
            </p:extLst>
          </p:nvPr>
        </p:nvGraphicFramePr>
        <p:xfrm>
          <a:off x="2910625" y="1623826"/>
          <a:ext cx="6291330" cy="488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4">
            <a:extLst>
              <a:ext uri="{FF2B5EF4-FFF2-40B4-BE49-F238E27FC236}">
                <a16:creationId xmlns:a16="http://schemas.microsoft.com/office/drawing/2014/main" id="{901C193B-DEB0-3ECD-FE4D-535A60781ADF}"/>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191687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6</a:t>
            </a:fld>
            <a:endParaRPr lang="en-US"/>
          </a:p>
        </p:txBody>
      </p:sp>
      <p:sp>
        <p:nvSpPr>
          <p:cNvPr id="11" name="Title 10"/>
          <p:cNvSpPr>
            <a:spLocks noGrp="1"/>
          </p:cNvSpPr>
          <p:nvPr>
            <p:ph type="title"/>
          </p:nvPr>
        </p:nvSpPr>
        <p:spPr/>
        <p:txBody>
          <a:bodyPr/>
          <a:lstStyle/>
          <a:p>
            <a:r>
              <a:rPr lang="en-US"/>
              <a:t>2024-25 Desk Monitoring Timeline</a:t>
            </a:r>
          </a:p>
        </p:txBody>
      </p:sp>
      <p:sp>
        <p:nvSpPr>
          <p:cNvPr id="22" name="Rectangle 21">
            <a:extLst>
              <a:ext uri="{C183D7F6-B498-43B3-948B-1728B52AA6E4}">
                <adec:decorative xmlns:adec="http://schemas.microsoft.com/office/drawing/2017/decorative" val="1"/>
              </a:ext>
            </a:extLst>
          </p:cNvPr>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a:p>
        </p:txBody>
      </p:sp>
      <p:grpSp>
        <p:nvGrpSpPr>
          <p:cNvPr id="17" name="Group 16" descr="In July 2024, ODE will conduct a risk assessment.">
            <a:extLst>
              <a:ext uri="{FF2B5EF4-FFF2-40B4-BE49-F238E27FC236}">
                <a16:creationId xmlns:a16="http://schemas.microsoft.com/office/drawing/2014/main" id="{4BAB946B-F4C9-B868-93FC-B78EA920A02D}"/>
              </a:ext>
            </a:extLst>
          </p:cNvPr>
          <p:cNvGrpSpPr/>
          <p:nvPr/>
        </p:nvGrpSpPr>
        <p:grpSpPr>
          <a:xfrm>
            <a:off x="439272" y="1658465"/>
            <a:ext cx="2752483" cy="2288283"/>
            <a:chOff x="439272" y="1658465"/>
            <a:chExt cx="2752483" cy="2288283"/>
          </a:xfrm>
        </p:grpSpPr>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ODE conducts internal Risk Assessment</a:t>
                </a:r>
              </a:p>
            </p:txBody>
          </p:sp>
          <p:sp>
            <p:nvSpPr>
              <p:cNvPr id="25" name="Text Placeholder 2"/>
              <p:cNvSpPr txBox="1">
                <a:spLocks/>
              </p:cNvSpPr>
              <p:nvPr/>
            </p:nvSpPr>
            <p:spPr>
              <a:xfrm>
                <a:off x="439273" y="2970665"/>
                <a:ext cx="2752482" cy="586760"/>
              </a:xfrm>
              <a:prstGeom prst="rect">
                <a:avLst/>
              </a:prstGeom>
            </p:spPr>
            <p:txBody>
              <a:bodyPr lIns="91440" tIns="45720" rIns="91440" bIns="4572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July 2024</a:t>
                </a:r>
              </a:p>
            </p:txBody>
          </p:sp>
        </p:grpSp>
        <p:sp>
          <p:nvSpPr>
            <p:cNvPr id="44" name="Oval 43" title="&quot;&quot;"/>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In August 2024, ODE notifies districts selected for monitoring.">
            <a:extLst>
              <a:ext uri="{FF2B5EF4-FFF2-40B4-BE49-F238E27FC236}">
                <a16:creationId xmlns:a16="http://schemas.microsoft.com/office/drawing/2014/main" id="{1EF0EDB8-7661-1802-F292-9ABFE4EB1739}"/>
              </a:ext>
            </a:extLst>
          </p:cNvPr>
          <p:cNvGrpSpPr/>
          <p:nvPr/>
        </p:nvGrpSpPr>
        <p:grpSpPr>
          <a:xfrm>
            <a:off x="691218" y="3805521"/>
            <a:ext cx="2761130" cy="2278147"/>
            <a:chOff x="691218" y="3805521"/>
            <a:chExt cx="2761130" cy="2278147"/>
          </a:xfrm>
        </p:grpSpPr>
        <p:grpSp>
          <p:nvGrpSpPr>
            <p:cNvPr id="10" name="Group 9" descr="timeline box" title="timeline box"/>
            <p:cNvGrpSpPr/>
            <p:nvPr/>
          </p:nvGrpSpPr>
          <p:grpSpPr>
            <a:xfrm>
              <a:off x="691218" y="4172856"/>
              <a:ext cx="2761130" cy="1910812"/>
              <a:chOff x="691218" y="4172856"/>
              <a:chExt cx="2761130" cy="1910812"/>
            </a:xfrm>
          </p:grpSpPr>
          <p:sp>
            <p:nvSpPr>
              <p:cNvPr id="29" name="Rectangular Callout 28" descr="Decorative box"/>
              <p:cNvSpPr/>
              <p:nvPr/>
            </p:nvSpPr>
            <p:spPr>
              <a:xfrm rot="10800000">
                <a:off x="705594" y="4172856"/>
                <a:ext cx="2746754" cy="602291"/>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8" descr="Decorative box"/>
              <p:cNvSpPr txBox="1">
                <a:spLocks/>
              </p:cNvSpPr>
              <p:nvPr/>
            </p:nvSpPr>
            <p:spPr>
              <a:xfrm>
                <a:off x="705594" y="4767538"/>
                <a:ext cx="2746754" cy="1316130"/>
              </a:xfrm>
              <a:prstGeom prst="rect">
                <a:avLst/>
              </a:prstGeom>
              <a:solidFill>
                <a:srgbClr val="F5EBE9"/>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ODE notifies districts selected for monitoring</a:t>
                </a:r>
                <a:endParaRPr lang="en-US" sz="2000">
                  <a:cs typeface="Calibri"/>
                </a:endParaRPr>
              </a:p>
            </p:txBody>
          </p:sp>
          <p:sp>
            <p:nvSpPr>
              <p:cNvPr id="31" name="Text Placeholder 2"/>
              <p:cNvSpPr txBox="1">
                <a:spLocks/>
              </p:cNvSpPr>
              <p:nvPr/>
            </p:nvSpPr>
            <p:spPr>
              <a:xfrm>
                <a:off x="691218" y="4190382"/>
                <a:ext cx="2752482" cy="586760"/>
              </a:xfrm>
              <a:prstGeom prst="rect">
                <a:avLst/>
              </a:prstGeom>
              <a:solidFill>
                <a:schemeClr val="accent3"/>
              </a:solidFill>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August 2024</a:t>
                </a:r>
              </a:p>
            </p:txBody>
          </p:sp>
        </p:grpSp>
        <p:sp>
          <p:nvSpPr>
            <p:cNvPr id="45" name="Oval 44" title="&quot;&quot;"/>
            <p:cNvSpPr/>
            <p:nvPr/>
          </p:nvSpPr>
          <p:spPr>
            <a:xfrm>
              <a:off x="2574243" y="3805521"/>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descr="In September to November 2024, districts view recorded training and complete the Self-Assessment">
            <a:extLst>
              <a:ext uri="{FF2B5EF4-FFF2-40B4-BE49-F238E27FC236}">
                <a16:creationId xmlns:a16="http://schemas.microsoft.com/office/drawing/2014/main" id="{EB067E94-79DD-F8A1-3214-8E78F011211A}"/>
              </a:ext>
            </a:extLst>
          </p:cNvPr>
          <p:cNvGrpSpPr/>
          <p:nvPr/>
        </p:nvGrpSpPr>
        <p:grpSpPr>
          <a:xfrm>
            <a:off x="3294533" y="1658468"/>
            <a:ext cx="2752483" cy="2288283"/>
            <a:chOff x="3294533" y="1658468"/>
            <a:chExt cx="2752483" cy="2288283"/>
          </a:xfrm>
        </p:grpSpPr>
        <p:grpSp>
          <p:nvGrpSpPr>
            <p:cNvPr id="5" name="Group 4" descr="timeline box" title="timeline box"/>
            <p:cNvGrpSpPr/>
            <p:nvPr/>
          </p:nvGrpSpPr>
          <p:grpSpPr>
            <a:xfrm>
              <a:off x="3294533" y="1658468"/>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Districts view recorded training and complete Self-assessment</a:t>
                </a:r>
                <a:endParaRPr lang="en-US" sz="2000">
                  <a:cs typeface="Calibri"/>
                </a:endParaRPr>
              </a:p>
            </p:txBody>
          </p:sp>
          <p:sp>
            <p:nvSpPr>
              <p:cNvPr id="28" name="Text Placeholder 2"/>
              <p:cNvSpPr txBox="1">
                <a:spLocks/>
              </p:cNvSpPr>
              <p:nvPr/>
            </p:nvSpPr>
            <p:spPr>
              <a:xfrm>
                <a:off x="3294534" y="2970668"/>
                <a:ext cx="2752482" cy="586760"/>
              </a:xfrm>
              <a:prstGeom prst="rect">
                <a:avLst/>
              </a:prstGeom>
            </p:spPr>
            <p:txBody>
              <a:bodyPr lIns="91440" tIns="45720" rIns="91440" bIns="4572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t>September - November</a:t>
                </a:r>
              </a:p>
            </p:txBody>
          </p:sp>
        </p:grpSp>
        <p:sp>
          <p:nvSpPr>
            <p:cNvPr id="46" name="Oval 45" title="&quot;&quot;"/>
            <p:cNvSpPr/>
            <p:nvPr/>
          </p:nvSpPr>
          <p:spPr>
            <a:xfrm>
              <a:off x="4047574" y="3812293"/>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20" name="Group 19" descr="On December 2, 2024, districts will submit their self-assessment via Smartsheet.">
            <a:extLst>
              <a:ext uri="{FF2B5EF4-FFF2-40B4-BE49-F238E27FC236}">
                <a16:creationId xmlns:a16="http://schemas.microsoft.com/office/drawing/2014/main" id="{1D70155A-6AB5-486F-76E1-1BEFC71B6181}"/>
              </a:ext>
            </a:extLst>
          </p:cNvPr>
          <p:cNvGrpSpPr/>
          <p:nvPr/>
        </p:nvGrpSpPr>
        <p:grpSpPr>
          <a:xfrm>
            <a:off x="3591352" y="3805521"/>
            <a:ext cx="2752482" cy="2271379"/>
            <a:chOff x="3581706" y="3805521"/>
            <a:chExt cx="2752482" cy="2271379"/>
          </a:xfrm>
        </p:grpSpPr>
        <p:grpSp>
          <p:nvGrpSpPr>
            <p:cNvPr id="9" name="Group 8" descr="timeline box" title="timeline box"/>
            <p:cNvGrpSpPr/>
            <p:nvPr/>
          </p:nvGrpSpPr>
          <p:grpSpPr>
            <a:xfrm>
              <a:off x="3581706" y="4172856"/>
              <a:ext cx="2752482" cy="1904044"/>
              <a:chOff x="3797366" y="4172856"/>
              <a:chExt cx="2752482" cy="1904044"/>
            </a:xfrm>
          </p:grpSpPr>
          <p:sp>
            <p:nvSpPr>
              <p:cNvPr id="38" name="Rectangular Callout 37" descr="On December 2, 2024, districts will submit their self-assessment via Smartsheet."/>
              <p:cNvSpPr/>
              <p:nvPr/>
            </p:nvSpPr>
            <p:spPr>
              <a:xfrm rot="10800000">
                <a:off x="3797366" y="4172856"/>
                <a:ext cx="2746754" cy="602291"/>
              </a:xfrm>
              <a:prstGeom prst="wedgeRectCallout">
                <a:avLst>
                  <a:gd name="adj1" fmla="val -20344"/>
                  <a:gd name="adj2" fmla="val 85571"/>
                </a:avLst>
              </a:prstGeom>
              <a:solidFill>
                <a:srgbClr val="92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8"/>
              <p:cNvSpPr txBox="1">
                <a:spLocks/>
              </p:cNvSpPr>
              <p:nvPr/>
            </p:nvSpPr>
            <p:spPr>
              <a:xfrm>
                <a:off x="3797827" y="4760770"/>
                <a:ext cx="2746754" cy="1316130"/>
              </a:xfrm>
              <a:prstGeom prst="rect">
                <a:avLst/>
              </a:prstGeom>
              <a:solidFill>
                <a:srgbClr val="FDFAF1"/>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836007"/>
                    </a:solidFill>
                  </a:rPr>
                  <a:t>Districts submit Self-Assessment via Smartsheet</a:t>
                </a:r>
                <a:endParaRPr lang="en-US" dirty="0">
                  <a:solidFill>
                    <a:srgbClr val="836007"/>
                  </a:solidFill>
                </a:endParaRPr>
              </a:p>
            </p:txBody>
          </p:sp>
          <p:sp>
            <p:nvSpPr>
              <p:cNvPr id="40" name="Text Placeholder 2"/>
              <p:cNvSpPr txBox="1">
                <a:spLocks/>
              </p:cNvSpPr>
              <p:nvPr/>
            </p:nvSpPr>
            <p:spPr>
              <a:xfrm>
                <a:off x="3797366" y="4190383"/>
                <a:ext cx="2752482" cy="586760"/>
              </a:xfrm>
              <a:prstGeom prst="rect">
                <a:avLst/>
              </a:prstGeom>
              <a:solidFill>
                <a:srgbClr val="926700"/>
              </a:solidFill>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December 2, 2024</a:t>
                </a:r>
                <a:endParaRPr lang="en-US">
                  <a:cs typeface="Calibri" panose="020F0502020204030204"/>
                </a:endParaRPr>
              </a:p>
            </p:txBody>
          </p:sp>
        </p:grpSp>
        <p:sp>
          <p:nvSpPr>
            <p:cNvPr id="47" name="Oval 46" title="&quot;&quot;"/>
            <p:cNvSpPr/>
            <p:nvPr/>
          </p:nvSpPr>
          <p:spPr>
            <a:xfrm>
              <a:off x="5455587" y="3805521"/>
              <a:ext cx="134458" cy="134458"/>
            </a:xfrm>
            <a:prstGeom prst="ellipse">
              <a:avLst/>
            </a:prstGeom>
            <a:solidFill>
              <a:srgbClr val="926700"/>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21" name="Group 20" descr="In January 2025, districts participate in entrance meetings in preparation for desk monitoring.">
            <a:extLst>
              <a:ext uri="{FF2B5EF4-FFF2-40B4-BE49-F238E27FC236}">
                <a16:creationId xmlns:a16="http://schemas.microsoft.com/office/drawing/2014/main" id="{3C6534DA-0C7A-ADB6-B40D-0657548CC9A5}"/>
              </a:ext>
            </a:extLst>
          </p:cNvPr>
          <p:cNvGrpSpPr/>
          <p:nvPr/>
        </p:nvGrpSpPr>
        <p:grpSpPr>
          <a:xfrm>
            <a:off x="6144063" y="1658468"/>
            <a:ext cx="2752483" cy="2288283"/>
            <a:chOff x="6144063" y="1658468"/>
            <a:chExt cx="2752483" cy="2288283"/>
          </a:xfrm>
        </p:grpSpPr>
        <p:grpSp>
          <p:nvGrpSpPr>
            <p:cNvPr id="6" name="Group 5" descr="timeline box" title="timeline box"/>
            <p:cNvGrpSpPr/>
            <p:nvPr/>
          </p:nvGrpSpPr>
          <p:grpSpPr>
            <a:xfrm>
              <a:off x="6144063" y="1658468"/>
              <a:ext cx="2752483" cy="1914490"/>
              <a:chOff x="6144063" y="1658468"/>
              <a:chExt cx="2752483" cy="1914490"/>
            </a:xfrm>
          </p:grpSpPr>
          <p:sp>
            <p:nvSpPr>
              <p:cNvPr id="32" name="Rectangular Callout 31"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Text Placeholder 18" descr="Decorative box"/>
              <p:cNvSpPr txBox="1">
                <a:spLocks/>
              </p:cNvSpPr>
              <p:nvPr/>
            </p:nvSpPr>
            <p:spPr>
              <a:xfrm>
                <a:off x="6144063" y="1658468"/>
                <a:ext cx="2752482" cy="1316129"/>
              </a:xfrm>
              <a:prstGeom prst="rect">
                <a:avLst/>
              </a:prstGeom>
              <a:solidFill>
                <a:srgbClr val="F0F4E6"/>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Districts participate in Entrance Meetings in preparation for desk monitoring</a:t>
                </a:r>
                <a:endParaRPr lang="en-US" sz="2000" dirty="0">
                  <a:cs typeface="Calibri"/>
                </a:endParaRPr>
              </a:p>
            </p:txBody>
          </p:sp>
          <p:sp>
            <p:nvSpPr>
              <p:cNvPr id="34" name="Text Placeholder 2"/>
              <p:cNvSpPr txBox="1">
                <a:spLocks/>
              </p:cNvSpPr>
              <p:nvPr/>
            </p:nvSpPr>
            <p:spPr>
              <a:xfrm>
                <a:off x="6144064" y="2970668"/>
                <a:ext cx="2752482" cy="586760"/>
              </a:xfrm>
              <a:prstGeom prst="rect">
                <a:avLst/>
              </a:prstGeom>
              <a:solidFill>
                <a:schemeClr val="accent5"/>
              </a:solidFill>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January 2025</a:t>
                </a:r>
                <a:endParaRPr lang="en-US">
                  <a:cs typeface="Calibri" panose="020F0502020204030204"/>
                </a:endParaRPr>
              </a:p>
            </p:txBody>
          </p:sp>
        </p:grpSp>
        <p:sp>
          <p:nvSpPr>
            <p:cNvPr id="49" name="Oval 48" title="&quot;&quot;"/>
            <p:cNvSpPr/>
            <p:nvPr/>
          </p:nvSpPr>
          <p:spPr>
            <a:xfrm>
              <a:off x="6883542" y="3812293"/>
              <a:ext cx="134458" cy="134458"/>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1" name="Group 50" descr="February 5, 2025 is the deadline to upload desk monitoring documents to OneDrive.">
            <a:extLst>
              <a:ext uri="{FF2B5EF4-FFF2-40B4-BE49-F238E27FC236}">
                <a16:creationId xmlns:a16="http://schemas.microsoft.com/office/drawing/2014/main" id="{F4926816-C7DC-3B03-06AC-0DBDBD54EA00}"/>
              </a:ext>
            </a:extLst>
          </p:cNvPr>
          <p:cNvGrpSpPr/>
          <p:nvPr/>
        </p:nvGrpSpPr>
        <p:grpSpPr>
          <a:xfrm>
            <a:off x="6507139" y="3805525"/>
            <a:ext cx="2752483" cy="2278145"/>
            <a:chOff x="6507139" y="3805525"/>
            <a:chExt cx="2752483" cy="2278145"/>
          </a:xfrm>
        </p:grpSpPr>
        <p:grpSp>
          <p:nvGrpSpPr>
            <p:cNvPr id="8" name="Group 7" descr="timeline box" title="timeline box"/>
            <p:cNvGrpSpPr/>
            <p:nvPr/>
          </p:nvGrpSpPr>
          <p:grpSpPr>
            <a:xfrm>
              <a:off x="6507139" y="4172859"/>
              <a:ext cx="2752483" cy="1910811"/>
              <a:chOff x="6449630" y="4172859"/>
              <a:chExt cx="2752483" cy="1910811"/>
            </a:xfrm>
          </p:grpSpPr>
          <p:sp>
            <p:nvSpPr>
              <p:cNvPr id="41" name="Rectangular Callout 40" descr="Decorative box"/>
              <p:cNvSpPr/>
              <p:nvPr/>
            </p:nvSpPr>
            <p:spPr>
              <a:xfrm rot="10800000">
                <a:off x="6449630" y="4172859"/>
                <a:ext cx="2746754" cy="602291"/>
              </a:xfrm>
              <a:prstGeom prst="wedgeRectCallout">
                <a:avLst>
                  <a:gd name="adj1" fmla="val -20344"/>
                  <a:gd name="adj2" fmla="val 85571"/>
                </a:avLst>
              </a:prstGeom>
              <a:solidFill>
                <a:srgbClr val="007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8" descr="Decorative box"/>
              <p:cNvSpPr txBox="1">
                <a:spLocks/>
              </p:cNvSpPr>
              <p:nvPr/>
            </p:nvSpPr>
            <p:spPr>
              <a:xfrm>
                <a:off x="6449630" y="4767541"/>
                <a:ext cx="2746754" cy="1316129"/>
              </a:xfrm>
              <a:prstGeom prst="rect">
                <a:avLst/>
              </a:prstGeom>
              <a:solidFill>
                <a:srgbClr val="F7FBFA"/>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706D"/>
                    </a:solidFill>
                  </a:rPr>
                  <a:t>Deadline to upload desk monitoring documents to OneDrive</a:t>
                </a:r>
                <a:endParaRPr lang="en-US" sz="2000" dirty="0">
                  <a:solidFill>
                    <a:srgbClr val="00706D"/>
                  </a:solidFill>
                  <a:cs typeface="Calibri"/>
                </a:endParaRPr>
              </a:p>
            </p:txBody>
          </p:sp>
          <p:sp>
            <p:nvSpPr>
              <p:cNvPr id="43" name="Text Placeholder 2"/>
              <p:cNvSpPr txBox="1">
                <a:spLocks/>
              </p:cNvSpPr>
              <p:nvPr/>
            </p:nvSpPr>
            <p:spPr>
              <a:xfrm>
                <a:off x="6449631" y="4190385"/>
                <a:ext cx="2752482" cy="586760"/>
              </a:xfrm>
              <a:prstGeom prst="rect">
                <a:avLst/>
              </a:prstGeom>
              <a:solidFill>
                <a:srgbClr val="00706D"/>
              </a:solidFill>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February 5, 2025</a:t>
                </a:r>
              </a:p>
            </p:txBody>
          </p:sp>
        </p:grpSp>
        <p:sp>
          <p:nvSpPr>
            <p:cNvPr id="48" name="Oval 47" title="&quot;&quot;"/>
            <p:cNvSpPr/>
            <p:nvPr/>
          </p:nvSpPr>
          <p:spPr>
            <a:xfrm>
              <a:off x="8378890" y="3805525"/>
              <a:ext cx="134458" cy="134458"/>
            </a:xfrm>
            <a:prstGeom prst="ellipse">
              <a:avLst/>
            </a:prstGeom>
            <a:solidFill>
              <a:srgbClr val="00706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descr="In March 2025, Tier 2 districts participate in exit meetings and Tier  districts participate in follow-up meetings.">
            <a:extLst>
              <a:ext uri="{FF2B5EF4-FFF2-40B4-BE49-F238E27FC236}">
                <a16:creationId xmlns:a16="http://schemas.microsoft.com/office/drawing/2014/main" id="{C3AA6851-319D-F7D4-0CE5-4631EDC75977}"/>
              </a:ext>
            </a:extLst>
          </p:cNvPr>
          <p:cNvGrpSpPr/>
          <p:nvPr/>
        </p:nvGrpSpPr>
        <p:grpSpPr>
          <a:xfrm>
            <a:off x="8987864" y="1657129"/>
            <a:ext cx="2752483" cy="2289623"/>
            <a:chOff x="8987864" y="1657129"/>
            <a:chExt cx="2752483" cy="2289623"/>
          </a:xfrm>
        </p:grpSpPr>
        <p:grpSp>
          <p:nvGrpSpPr>
            <p:cNvPr id="7" name="Group 6" descr="timeline box" title="timeline box"/>
            <p:cNvGrpSpPr/>
            <p:nvPr/>
          </p:nvGrpSpPr>
          <p:grpSpPr>
            <a:xfrm>
              <a:off x="8987864"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p>
            </p:txBody>
          </p:sp>
          <p:sp>
            <p:nvSpPr>
              <p:cNvPr id="36" name="Text Placeholder 18" descr="Decorative box"/>
              <p:cNvSpPr txBox="1">
                <a:spLocks/>
              </p:cNvSpPr>
              <p:nvPr/>
            </p:nvSpPr>
            <p:spPr>
              <a:xfrm>
                <a:off x="8987864" y="1657129"/>
                <a:ext cx="2752482" cy="1316129"/>
              </a:xfrm>
              <a:prstGeom prst="rect">
                <a:avLst/>
              </a:prstGeom>
              <a:solidFill>
                <a:schemeClr val="bg2"/>
              </a:solidFill>
            </p:spPr>
            <p:txBody>
              <a:bodyPr lIns="91440" tIns="45720" rIns="91440" bIns="45720" anchor="ctr" anchorCtr="0">
                <a:normAutofit fontScale="92500"/>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1"/>
                    </a:solidFill>
                    <a:cs typeface="Calibri"/>
                  </a:rPr>
                  <a:t>Tier 2 districts participate in Exit Meetings</a:t>
                </a:r>
              </a:p>
              <a:p>
                <a:pPr marL="0" indent="0" algn="ctr">
                  <a:buNone/>
                </a:pPr>
                <a:r>
                  <a:rPr lang="en-US" sz="2000">
                    <a:solidFill>
                      <a:schemeClr val="accent1"/>
                    </a:solidFill>
                    <a:cs typeface="Calibri"/>
                  </a:rPr>
                  <a:t>Tier 3 districts participate in Follow-up Meetings</a:t>
                </a:r>
              </a:p>
            </p:txBody>
          </p:sp>
          <p:sp>
            <p:nvSpPr>
              <p:cNvPr id="37" name="Text Placeholder 2"/>
              <p:cNvSpPr txBox="1">
                <a:spLocks/>
              </p:cNvSpPr>
              <p:nvPr/>
            </p:nvSpPr>
            <p:spPr>
              <a:xfrm>
                <a:off x="8987865" y="2969329"/>
                <a:ext cx="2752482" cy="586760"/>
              </a:xfrm>
              <a:prstGeom prst="rect">
                <a:avLst/>
              </a:prstGeom>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cs typeface="Calibri"/>
                  </a:rPr>
                  <a:t>March 2025</a:t>
                </a:r>
                <a:endParaRPr lang="en-US"/>
              </a:p>
            </p:txBody>
          </p:sp>
        </p:grpSp>
        <p:sp>
          <p:nvSpPr>
            <p:cNvPr id="50" name="Oval 49" title="&quot;&quot;"/>
            <p:cNvSpPr/>
            <p:nvPr/>
          </p:nvSpPr>
          <p:spPr>
            <a:xfrm>
              <a:off x="9735682" y="3812294"/>
              <a:ext cx="134458" cy="134458"/>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53" name="Group 52" descr="In April 2025, Tier 3 districts participate in an on-site visit.">
            <a:extLst>
              <a:ext uri="{FF2B5EF4-FFF2-40B4-BE49-F238E27FC236}">
                <a16:creationId xmlns:a16="http://schemas.microsoft.com/office/drawing/2014/main" id="{97412F52-BA94-B46F-8B1F-732F00A722E9}"/>
              </a:ext>
            </a:extLst>
          </p:cNvPr>
          <p:cNvGrpSpPr/>
          <p:nvPr/>
        </p:nvGrpSpPr>
        <p:grpSpPr>
          <a:xfrm>
            <a:off x="9325640" y="3805520"/>
            <a:ext cx="2590419" cy="2258492"/>
            <a:chOff x="9325640" y="3805520"/>
            <a:chExt cx="2590419" cy="2258492"/>
          </a:xfrm>
        </p:grpSpPr>
        <p:grpSp>
          <p:nvGrpSpPr>
            <p:cNvPr id="12" name="Group 11" descr="timeline box" title="timeline box">
              <a:extLst>
                <a:ext uri="{FF2B5EF4-FFF2-40B4-BE49-F238E27FC236}">
                  <a16:creationId xmlns:a16="http://schemas.microsoft.com/office/drawing/2014/main" id="{493C2642-2A35-31F6-3609-9EDAEDCCC1C1}"/>
                </a:ext>
              </a:extLst>
            </p:cNvPr>
            <p:cNvGrpSpPr/>
            <p:nvPr/>
          </p:nvGrpSpPr>
          <p:grpSpPr>
            <a:xfrm>
              <a:off x="9325640" y="4192146"/>
              <a:ext cx="2590419" cy="1871866"/>
              <a:chOff x="652683" y="4191583"/>
              <a:chExt cx="2841993" cy="1817175"/>
            </a:xfrm>
          </p:grpSpPr>
          <p:sp>
            <p:nvSpPr>
              <p:cNvPr id="13" name="Rectangular Callout 28" descr="Decorative box">
                <a:extLst>
                  <a:ext uri="{FF2B5EF4-FFF2-40B4-BE49-F238E27FC236}">
                    <a16:creationId xmlns:a16="http://schemas.microsoft.com/office/drawing/2014/main" id="{1EE7FFB7-4FBE-1F6A-7E19-D5EEB8857E21}"/>
                  </a:ext>
                </a:extLst>
              </p:cNvPr>
              <p:cNvSpPr/>
              <p:nvPr/>
            </p:nvSpPr>
            <p:spPr>
              <a:xfrm rot="10800000">
                <a:off x="652683" y="4191583"/>
                <a:ext cx="2831412" cy="564836"/>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8" descr="Decorative box">
                <a:extLst>
                  <a:ext uri="{FF2B5EF4-FFF2-40B4-BE49-F238E27FC236}">
                    <a16:creationId xmlns:a16="http://schemas.microsoft.com/office/drawing/2014/main" id="{D60FB300-1D31-7CCB-6E83-DC97BFA87C34}"/>
                  </a:ext>
                </a:extLst>
              </p:cNvPr>
              <p:cNvSpPr txBox="1">
                <a:spLocks/>
              </p:cNvSpPr>
              <p:nvPr/>
            </p:nvSpPr>
            <p:spPr>
              <a:xfrm>
                <a:off x="652683" y="4711355"/>
                <a:ext cx="2841993" cy="1297403"/>
              </a:xfrm>
              <a:prstGeom prst="rect">
                <a:avLst/>
              </a:prstGeom>
              <a:solidFill>
                <a:srgbClr val="F5EBE9"/>
              </a:solidFill>
            </p:spPr>
            <p:txBody>
              <a:bodyPr lIns="91440" tIns="45720" rIns="91440" bIns="45720" anchor="ctr"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Tier 3 districts participate in On-Site Visit</a:t>
                </a:r>
                <a:endParaRPr lang="en-US" sz="2000">
                  <a:cs typeface="Calibri"/>
                </a:endParaRPr>
              </a:p>
            </p:txBody>
          </p:sp>
          <p:sp>
            <p:nvSpPr>
              <p:cNvPr id="15" name="Text Placeholder 2">
                <a:extLst>
                  <a:ext uri="{FF2B5EF4-FFF2-40B4-BE49-F238E27FC236}">
                    <a16:creationId xmlns:a16="http://schemas.microsoft.com/office/drawing/2014/main" id="{31289C45-E0C3-C6C5-8DBA-8F0D45D8D93F}"/>
                  </a:ext>
                </a:extLst>
              </p:cNvPr>
              <p:cNvSpPr txBox="1">
                <a:spLocks/>
              </p:cNvSpPr>
              <p:nvPr/>
            </p:nvSpPr>
            <p:spPr>
              <a:xfrm>
                <a:off x="670053" y="4209110"/>
                <a:ext cx="2794811" cy="483760"/>
              </a:xfrm>
              <a:prstGeom prst="rect">
                <a:avLst/>
              </a:prstGeom>
              <a:solidFill>
                <a:schemeClr val="accent3"/>
              </a:solidFill>
            </p:spPr>
            <p:txBody>
              <a:bodyPr lIns="91440" tIns="45720" rIns="91440" bIns="45720"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April 2025</a:t>
                </a:r>
              </a:p>
            </p:txBody>
          </p:sp>
        </p:grpSp>
        <p:sp>
          <p:nvSpPr>
            <p:cNvPr id="16" name="Oval 15" title="&quot;&quot;">
              <a:extLst>
                <a:ext uri="{FF2B5EF4-FFF2-40B4-BE49-F238E27FC236}">
                  <a16:creationId xmlns:a16="http://schemas.microsoft.com/office/drawing/2014/main" id="{EA7B7087-76B2-A9EC-1ABB-E7188A461218}"/>
                </a:ext>
              </a:extLst>
            </p:cNvPr>
            <p:cNvSpPr/>
            <p:nvPr/>
          </p:nvSpPr>
          <p:spPr>
            <a:xfrm>
              <a:off x="11066348" y="3805520"/>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ooter Placeholder 4">
            <a:extLst>
              <a:ext uri="{FF2B5EF4-FFF2-40B4-BE49-F238E27FC236}">
                <a16:creationId xmlns:a16="http://schemas.microsoft.com/office/drawing/2014/main" id="{23DBCE15-1215-EC05-1B1D-C730E4CC9CF5}"/>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309236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8DDDA-4C20-612D-67B4-823289E7DC23}"/>
              </a:ext>
            </a:extLst>
          </p:cNvPr>
          <p:cNvSpPr>
            <a:spLocks noGrp="1"/>
          </p:cNvSpPr>
          <p:nvPr>
            <p:ph type="title"/>
          </p:nvPr>
        </p:nvSpPr>
        <p:spPr/>
        <p:txBody>
          <a:bodyPr/>
          <a:lstStyle/>
          <a:p>
            <a:r>
              <a:rPr lang="en-US">
                <a:cs typeface="Calibri"/>
              </a:rPr>
              <a:t>Virtual Collaboration</a:t>
            </a:r>
            <a:endParaRPr lang="en-US"/>
          </a:p>
        </p:txBody>
      </p:sp>
      <p:sp>
        <p:nvSpPr>
          <p:cNvPr id="2" name="Content Placeholder 1">
            <a:extLst>
              <a:ext uri="{FF2B5EF4-FFF2-40B4-BE49-F238E27FC236}">
                <a16:creationId xmlns:a16="http://schemas.microsoft.com/office/drawing/2014/main" id="{2A0A71DA-5E1C-1743-95CD-AF57A7DD696C}"/>
              </a:ext>
            </a:extLst>
          </p:cNvPr>
          <p:cNvSpPr>
            <a:spLocks noGrp="1"/>
          </p:cNvSpPr>
          <p:nvPr>
            <p:ph idx="1"/>
          </p:nvPr>
        </p:nvSpPr>
        <p:spPr>
          <a:xfrm>
            <a:off x="717176" y="1599444"/>
            <a:ext cx="10505006" cy="4404192"/>
          </a:xfrm>
        </p:spPr>
        <p:txBody>
          <a:bodyPr vert="horz" lIns="91440" tIns="45720" rIns="91440" bIns="45720" rtlCol="0" anchor="t">
            <a:noAutofit/>
          </a:bodyPr>
          <a:lstStyle/>
          <a:p>
            <a:r>
              <a:rPr lang="en-US" dirty="0">
                <a:cs typeface="Calibri" panose="020F0502020204030204"/>
              </a:rPr>
              <a:t>All meetings will be scheduled through a Microsoft Bookings Page</a:t>
            </a:r>
            <a:endParaRPr lang="en-US" dirty="0">
              <a:ea typeface="Calibri"/>
              <a:cs typeface="Calibri"/>
            </a:endParaRPr>
          </a:p>
          <a:p>
            <a:pPr lvl="1">
              <a:buFont typeface="Courier New" panose="020B0604020202020204" pitchFamily="34" charset="0"/>
              <a:buChar char="o"/>
            </a:pPr>
            <a:r>
              <a:rPr lang="en-US" sz="2000" dirty="0">
                <a:cs typeface="Calibri" panose="020F0502020204030204"/>
              </a:rPr>
              <a:t>One district contact schedules and forwards to other district staff</a:t>
            </a:r>
            <a:endParaRPr lang="en-US" sz="2000" dirty="0">
              <a:ea typeface="Calibri"/>
              <a:cs typeface="Calibri" panose="020F0502020204030204"/>
            </a:endParaRPr>
          </a:p>
          <a:p>
            <a:r>
              <a:rPr lang="en-US" dirty="0">
                <a:cs typeface="Calibri" panose="020F0502020204030204"/>
              </a:rPr>
              <a:t>All meetings will be on Teams</a:t>
            </a:r>
            <a:endParaRPr lang="en-US" dirty="0">
              <a:ea typeface="Calibri"/>
              <a:cs typeface="Calibri"/>
            </a:endParaRPr>
          </a:p>
          <a:p>
            <a:r>
              <a:rPr lang="en-US" dirty="0">
                <a:cs typeface="Calibri" panose="020F0502020204030204"/>
              </a:rPr>
              <a:t>Superintendent, Business Office, Federal Programs, Foster Care POC, McKinney-Vento POC</a:t>
            </a:r>
            <a:endParaRPr lang="en-US" dirty="0">
              <a:ea typeface="Calibri"/>
              <a:cs typeface="Calibri" panose="020F0502020204030204"/>
            </a:endParaRPr>
          </a:p>
          <a:p>
            <a:r>
              <a:rPr lang="en-US" dirty="0">
                <a:cs typeface="Calibri" panose="020F0502020204030204"/>
              </a:rPr>
              <a:t>Entrance Meeting</a:t>
            </a:r>
            <a:endParaRPr lang="en-US" dirty="0">
              <a:ea typeface="Calibri"/>
              <a:cs typeface="Calibri" panose="020F0502020204030204"/>
            </a:endParaRPr>
          </a:p>
          <a:p>
            <a:pPr lvl="1">
              <a:buFont typeface="Courier New" panose="020B0604020202020204" pitchFamily="34" charset="0"/>
              <a:buChar char="o"/>
            </a:pPr>
            <a:r>
              <a:rPr lang="en-US" sz="2000" dirty="0">
                <a:cs typeface="Calibri" panose="020F0502020204030204"/>
              </a:rPr>
              <a:t>Tiers 2 and 3</a:t>
            </a:r>
            <a:endParaRPr lang="en-US" sz="2000" dirty="0">
              <a:ea typeface="Calibri"/>
              <a:cs typeface="Calibri" panose="020F0502020204030204"/>
            </a:endParaRPr>
          </a:p>
          <a:p>
            <a:r>
              <a:rPr lang="en-US" dirty="0">
                <a:cs typeface="Calibri" panose="020F0502020204030204"/>
              </a:rPr>
              <a:t>Exit Meeting</a:t>
            </a:r>
            <a:endParaRPr lang="en-US" dirty="0">
              <a:ea typeface="Calibri"/>
              <a:cs typeface="Calibri" panose="020F0502020204030204"/>
            </a:endParaRPr>
          </a:p>
          <a:p>
            <a:pPr lvl="1">
              <a:buFont typeface="Courier New" panose="020B0604020202020204" pitchFamily="34" charset="0"/>
              <a:buChar char="o"/>
            </a:pPr>
            <a:r>
              <a:rPr lang="en-US" sz="2000" dirty="0">
                <a:cs typeface="Calibri" panose="020F0502020204030204"/>
              </a:rPr>
              <a:t>Tier 2</a:t>
            </a:r>
            <a:endParaRPr lang="en-US" sz="2000" dirty="0">
              <a:ea typeface="Calibri"/>
              <a:cs typeface="Calibri" panose="020F0502020204030204"/>
            </a:endParaRPr>
          </a:p>
          <a:p>
            <a:r>
              <a:rPr lang="en-US" dirty="0">
                <a:cs typeface="Calibri" panose="020F0502020204030204"/>
              </a:rPr>
              <a:t>Follow-up to Desk Monitoring Meeting</a:t>
            </a:r>
            <a:endParaRPr lang="en-US" dirty="0">
              <a:ea typeface="Calibri"/>
              <a:cs typeface="Calibri" panose="020F0502020204030204"/>
            </a:endParaRPr>
          </a:p>
          <a:p>
            <a:pPr lvl="1">
              <a:buFont typeface="Courier New" panose="020B0604020202020204" pitchFamily="34" charset="0"/>
              <a:buChar char="o"/>
            </a:pPr>
            <a:r>
              <a:rPr lang="en-US" sz="2000" dirty="0">
                <a:cs typeface="Calibri" panose="020F0502020204030204"/>
              </a:rPr>
              <a:t>Tier 3</a:t>
            </a:r>
            <a:endParaRPr lang="en-US" sz="2000" dirty="0">
              <a:ea typeface="Calibri"/>
              <a:cs typeface="Calibri" panose="020F0502020204030204"/>
            </a:endParaRPr>
          </a:p>
        </p:txBody>
      </p:sp>
      <p:sp>
        <p:nvSpPr>
          <p:cNvPr id="4" name="Slide Number Placeholder 3">
            <a:extLst>
              <a:ext uri="{FF2B5EF4-FFF2-40B4-BE49-F238E27FC236}">
                <a16:creationId xmlns:a16="http://schemas.microsoft.com/office/drawing/2014/main" id="{A1818E69-4647-B9F8-2307-277803E411F3}"/>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7</a:t>
            </a:fld>
            <a:endParaRPr lang="en-US"/>
          </a:p>
        </p:txBody>
      </p:sp>
      <p:sp>
        <p:nvSpPr>
          <p:cNvPr id="6" name="Footer Placeholder 4">
            <a:extLst>
              <a:ext uri="{FF2B5EF4-FFF2-40B4-BE49-F238E27FC236}">
                <a16:creationId xmlns:a16="http://schemas.microsoft.com/office/drawing/2014/main" id="{4728A29D-1902-9B0A-DB99-E044F03621FF}"/>
              </a:ext>
            </a:extLst>
          </p:cNvPr>
          <p:cNvSpPr>
            <a:spLocks noGrp="1"/>
          </p:cNvSpPr>
          <p:nvPr>
            <p:ph type="ftr" sz="quarter" idx="11"/>
          </p:nvPr>
        </p:nvSpPr>
        <p:spPr>
          <a:xfrm>
            <a:off x="717176" y="6139793"/>
            <a:ext cx="2864224" cy="365125"/>
          </a:xfrm>
        </p:spPr>
        <p:txBody>
          <a:bodyPr/>
          <a:lstStyle/>
          <a:p>
            <a:r>
              <a:rPr lang="en-US" dirty="0"/>
              <a:t>ESEA Monitoring - Fall 2024</a:t>
            </a:r>
          </a:p>
        </p:txBody>
      </p:sp>
    </p:spTree>
    <p:extLst>
      <p:ext uri="{BB962C8B-B14F-4D97-AF65-F5344CB8AC3E}">
        <p14:creationId xmlns:p14="http://schemas.microsoft.com/office/powerpoint/2010/main" val="10380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98781C-582B-155F-EDF3-D48D17F95357}"/>
              </a:ext>
            </a:extLst>
          </p:cNvPr>
          <p:cNvSpPr>
            <a:spLocks noGrp="1"/>
          </p:cNvSpPr>
          <p:nvPr>
            <p:ph type="ctrTitle"/>
          </p:nvPr>
        </p:nvSpPr>
        <p:spPr/>
        <p:txBody>
          <a:bodyPr/>
          <a:lstStyle/>
          <a:p>
            <a:r>
              <a:rPr lang="en-US">
                <a:cs typeface="Calibri"/>
              </a:rPr>
              <a:t>Submitting Documents</a:t>
            </a:r>
            <a:endParaRPr lang="en-US"/>
          </a:p>
        </p:txBody>
      </p:sp>
    </p:spTree>
    <p:extLst>
      <p:ext uri="{BB962C8B-B14F-4D97-AF65-F5344CB8AC3E}">
        <p14:creationId xmlns:p14="http://schemas.microsoft.com/office/powerpoint/2010/main" val="212392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Submitting Materials for Desk Monitoring</a:t>
            </a:r>
          </a:p>
        </p:txBody>
      </p:sp>
      <p:sp>
        <p:nvSpPr>
          <p:cNvPr id="7" name="Content Placeholder 6"/>
          <p:cNvSpPr>
            <a:spLocks noGrp="1"/>
          </p:cNvSpPr>
          <p:nvPr>
            <p:ph idx="1"/>
          </p:nvPr>
        </p:nvSpPr>
        <p:spPr/>
        <p:txBody>
          <a:bodyPr vert="horz" lIns="91440" tIns="45720" rIns="91440" bIns="45720" rtlCol="0" anchor="t">
            <a:normAutofit fontScale="92500"/>
          </a:bodyPr>
          <a:lstStyle/>
          <a:p>
            <a:r>
              <a:rPr lang="en-US" sz="3000"/>
              <a:t>Uploaded electronically to OneDrive</a:t>
            </a:r>
            <a:endParaRPr lang="en-US" sz="3000">
              <a:cs typeface="Calibri"/>
            </a:endParaRPr>
          </a:p>
          <a:p>
            <a:endParaRPr lang="en-US" sz="1100">
              <a:cs typeface="Calibri"/>
            </a:endParaRPr>
          </a:p>
          <a:p>
            <a:r>
              <a:rPr lang="en-US" sz="3000"/>
              <a:t>Save materials in the appropriate program Folder</a:t>
            </a:r>
            <a:endParaRPr lang="en-US" sz="3000">
              <a:cs typeface="Calibri"/>
            </a:endParaRPr>
          </a:p>
          <a:p>
            <a:endParaRPr lang="en-US" sz="1100">
              <a:cs typeface="Calibri"/>
            </a:endParaRPr>
          </a:p>
          <a:p>
            <a:r>
              <a:rPr lang="en-US" sz="3000" b="1"/>
              <a:t>Materials due February 5, 2025</a:t>
            </a:r>
            <a:endParaRPr lang="en-US"/>
          </a:p>
          <a:p>
            <a:endParaRPr lang="en-US" sz="1000" b="1"/>
          </a:p>
          <a:p>
            <a:r>
              <a:rPr lang="en-US" sz="2800" i="1">
                <a:hlinkClick r:id="rId3"/>
              </a:rPr>
              <a:t>Resource: How to Submit Monitoring Materials</a:t>
            </a:r>
            <a:endParaRPr lang="en-US" sz="2800" i="1"/>
          </a:p>
          <a:p>
            <a:endParaRPr lang="en-US" sz="2800" i="1"/>
          </a:p>
          <a:p>
            <a:pPr lvl="1"/>
            <a:r>
              <a:rPr lang="en-US" sz="2800"/>
              <a:t>Questions about </a:t>
            </a:r>
            <a:r>
              <a:rPr lang="en-US" sz="2800" b="1"/>
              <a:t>how</a:t>
            </a:r>
            <a:r>
              <a:rPr lang="en-US" sz="2800"/>
              <a:t> to submit? Email </a:t>
            </a:r>
            <a:r>
              <a:rPr lang="en-US" sz="2800">
                <a:hlinkClick r:id="rId4"/>
              </a:rPr>
              <a:t>federalprograms@ode.oregon.gov</a:t>
            </a:r>
            <a:r>
              <a:rPr lang="en-US" sz="2800"/>
              <a:t> </a:t>
            </a:r>
            <a:endParaRPr lang="en-US" sz="2800">
              <a:cs typeface="Calibri"/>
            </a:endParaRPr>
          </a:p>
          <a:p>
            <a:pPr lvl="1"/>
            <a:r>
              <a:rPr lang="en-US" sz="2800"/>
              <a:t>Questions about </a:t>
            </a:r>
            <a:r>
              <a:rPr lang="en-US" sz="2800" b="1"/>
              <a:t>what </a:t>
            </a:r>
            <a:r>
              <a:rPr lang="en-US" sz="2800"/>
              <a:t>to submit? Email your monitoring lead</a:t>
            </a:r>
            <a:endParaRPr lang="en-US" sz="2800">
              <a:cs typeface="Calibr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9</a:t>
            </a:fld>
            <a:endParaRPr lang="en-US"/>
          </a:p>
        </p:txBody>
      </p:sp>
      <p:sp>
        <p:nvSpPr>
          <p:cNvPr id="2" name="Footer Placeholder 4">
            <a:extLst>
              <a:ext uri="{FF2B5EF4-FFF2-40B4-BE49-F238E27FC236}">
                <a16:creationId xmlns:a16="http://schemas.microsoft.com/office/drawing/2014/main" id="{6B2D2BE9-F13A-5FFF-F42C-D32677A522F5}"/>
              </a:ext>
            </a:extLst>
          </p:cNvPr>
          <p:cNvSpPr>
            <a:spLocks noGrp="1"/>
          </p:cNvSpPr>
          <p:nvPr>
            <p:ph type="ftr" sz="quarter" idx="11"/>
          </p:nvPr>
        </p:nvSpPr>
        <p:spPr>
          <a:xfrm>
            <a:off x="717176" y="6139793"/>
            <a:ext cx="2864224" cy="365125"/>
          </a:xfrm>
        </p:spPr>
        <p:txBody>
          <a:bodyPr/>
          <a:lstStyle/>
          <a:p>
            <a:r>
              <a:rPr lang="en-US"/>
              <a:t>ESEA Monitoring - Fall 2024</a:t>
            </a:r>
          </a:p>
        </p:txBody>
      </p:sp>
    </p:spTree>
    <p:extLst>
      <p:ext uri="{BB962C8B-B14F-4D97-AF65-F5344CB8AC3E}">
        <p14:creationId xmlns:p14="http://schemas.microsoft.com/office/powerpoint/2010/main" val="3842671482"/>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2024-09-10T16:13:47+00:00</Remediation_x0020_Date>
    <Priority xmlns="033ab11c-6041-4f50-b845-c0c38e41b3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7CAFB6-0958-41F4-8AC3-5394CD7BD9B2}"/>
</file>

<file path=customXml/itemProps2.xml><?xml version="1.0" encoding="utf-8"?>
<ds:datastoreItem xmlns:ds="http://schemas.openxmlformats.org/officeDocument/2006/customXml" ds:itemID="{E77EBF1D-2605-4B79-A315-04D4DD7E8CE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2531871-f7c7-40c0-a3e1-a7c3a3b06c26"/>
    <ds:schemaRef ds:uri="7dccfd20-4e11-4b65-8b5e-b432bd494915"/>
    <ds:schemaRef ds:uri="http://www.w3.org/XML/1998/namespace"/>
  </ds:schemaRefs>
</ds:datastoreItem>
</file>

<file path=customXml/itemProps3.xml><?xml version="1.0" encoding="utf-8"?>
<ds:datastoreItem xmlns:ds="http://schemas.openxmlformats.org/officeDocument/2006/customXml" ds:itemID="{DEF5F3AE-1B82-4A94-991F-9BD6BE0214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44</TotalTime>
  <Words>6330</Words>
  <Application>Microsoft Office PowerPoint</Application>
  <PresentationFormat>Widescreen</PresentationFormat>
  <Paragraphs>613</Paragraphs>
  <Slides>43</Slides>
  <Notes>43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43</vt:i4>
      </vt:variant>
    </vt:vector>
  </HeadingPairs>
  <TitlesOfParts>
    <vt:vector size="54" baseType="lpstr">
      <vt:lpstr>Arial</vt:lpstr>
      <vt:lpstr>Calibri</vt:lpstr>
      <vt:lpstr>Courier New</vt:lpstr>
      <vt:lpstr>Courier New,monospace</vt:lpstr>
      <vt:lpstr>Wingdings</vt:lpstr>
      <vt:lpstr>2021ODE</vt:lpstr>
      <vt:lpstr>Green_2021ODE</vt:lpstr>
      <vt:lpstr>Gold_2021ODE</vt:lpstr>
      <vt:lpstr>Orange_2021ODE</vt:lpstr>
      <vt:lpstr>Red_2021ODE</vt:lpstr>
      <vt:lpstr>Teal_2021ODE</vt:lpstr>
      <vt:lpstr>Preparing for ESEA Monitoring: Tiers 2 and 3 </vt:lpstr>
      <vt:lpstr>Why and How We Monitor</vt:lpstr>
      <vt:lpstr>Risk Assessment</vt:lpstr>
      <vt:lpstr>Monitoring Tiers for 2024-2025</vt:lpstr>
      <vt:lpstr>Desk Monitoring Process</vt:lpstr>
      <vt:lpstr>2024-25 Desk Monitoring Timeline</vt:lpstr>
      <vt:lpstr>Virtual Collaboration</vt:lpstr>
      <vt:lpstr>Submitting Documents</vt:lpstr>
      <vt:lpstr>Submitting Materials for Desk Monitoring</vt:lpstr>
      <vt:lpstr>Tools to Help</vt:lpstr>
      <vt:lpstr>Self-Assessment</vt:lpstr>
      <vt:lpstr>What is the purpose of the Self-Assessment?</vt:lpstr>
      <vt:lpstr>Smartsheet Self-Assessment</vt:lpstr>
      <vt:lpstr>Types of Prompts and Responses </vt:lpstr>
      <vt:lpstr>Smartsheet Tutorial</vt:lpstr>
      <vt:lpstr>Common Compliance</vt:lpstr>
      <vt:lpstr>Materials to Submit: Expenditures</vt:lpstr>
      <vt:lpstr>Materials to Submit: Inventory</vt:lpstr>
      <vt:lpstr>Materials to Submit: Time &amp; Effort</vt:lpstr>
      <vt:lpstr>Equitable Services</vt:lpstr>
      <vt:lpstr>Equitable Services Submissions</vt:lpstr>
      <vt:lpstr>Title I-A</vt:lpstr>
      <vt:lpstr>Materials to Submit: School Plans</vt:lpstr>
      <vt:lpstr>Materials to Submit: Family Engagement</vt:lpstr>
      <vt:lpstr>Family Engagement Response Form</vt:lpstr>
      <vt:lpstr>Materials to Submit: Title I-A</vt:lpstr>
      <vt:lpstr>Title I-D</vt:lpstr>
      <vt:lpstr>Materials to Submit</vt:lpstr>
      <vt:lpstr>Materials to Submit: Program Plan Evaluation</vt:lpstr>
      <vt:lpstr>Materials to Submit: Formal Agreements</vt:lpstr>
      <vt:lpstr>Materials to Submit: Title I-D</vt:lpstr>
      <vt:lpstr>Title II-A &amp; Title IV-A</vt:lpstr>
      <vt:lpstr>Materials to Submit: Title II-A</vt:lpstr>
      <vt:lpstr>Materials to Submit: Title IV-A</vt:lpstr>
      <vt:lpstr>Foster Care</vt:lpstr>
      <vt:lpstr>ESEA and Foster Care</vt:lpstr>
      <vt:lpstr>Materials to Submit: Foster Care</vt:lpstr>
      <vt:lpstr>Foster Care Monitoring Narrative</vt:lpstr>
      <vt:lpstr>McKinney-Vento</vt:lpstr>
      <vt:lpstr>ESEA and McKinney-Vento</vt:lpstr>
      <vt:lpstr>Materials to Submit: McKinney-Vento</vt:lpstr>
      <vt:lpstr>McKinney-Vento Monitoring Narrative</vt:lpstr>
      <vt:lpstr>Monitoring Contacts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2&amp;3 Monitoring Training</dc:title>
  <dc:creator>MARTIN Sarah * ODE</dc:creator>
  <cp:lastModifiedBy>SAPPINGTON Jennifer * ODE</cp:lastModifiedBy>
  <cp:revision>8</cp:revision>
  <dcterms:created xsi:type="dcterms:W3CDTF">2022-01-27T20:44:04Z</dcterms:created>
  <dcterms:modified xsi:type="dcterms:W3CDTF">2024-09-10T16:11:53Z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2024-01-22T23:22:57Z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41188968-64a2-4235-97bf-36b8b17a49e6</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