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4"/>
  </p:notesMasterIdLst>
  <p:sldIdLst>
    <p:sldId id="256" r:id="rId10"/>
    <p:sldId id="274" r:id="rId11"/>
    <p:sldId id="320" r:id="rId12"/>
    <p:sldId id="277" r:id="rId13"/>
    <p:sldId id="280" r:id="rId14"/>
    <p:sldId id="311" r:id="rId15"/>
    <p:sldId id="310" r:id="rId16"/>
    <p:sldId id="276" r:id="rId17"/>
    <p:sldId id="286" r:id="rId18"/>
    <p:sldId id="309" r:id="rId19"/>
    <p:sldId id="321" r:id="rId20"/>
    <p:sldId id="319" r:id="rId21"/>
    <p:sldId id="312"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0B8D8B-A7D1-FE84-45AD-4B3C660BDD6E}" name="NEWTON Janette * ODE" initials="NO" userId="S::newtonj@ode.oregon.gov::392d1fff-3020-459d-a366-784524186fed" providerId="AD"/>
  <p188:author id="{2E2FA299-A5CE-B8ED-E595-DA4580007B95}" name="TIDWELL Amy * ODE" initials="TO" userId="S::tidwella@ode.oregon.gov::3688d12e-1db2-476e-b1ec-221098d3c5a0" providerId="AD"/>
  <p188:author id="{991B41CC-3B7D-0D04-7E0D-3422D8362168}" name="MARTIN Sarah * ODE" initials="MO" userId="S::martins@ode.oregon.gov::5e8297d7-626b-4927-b934-2c5a70fc295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6700"/>
    <a:srgbClr val="FAF5E3"/>
    <a:srgbClr val="FCF4F8"/>
    <a:srgbClr val="FCEDE1"/>
    <a:srgbClr val="F0F4E6"/>
    <a:srgbClr val="E7F5F3"/>
    <a:srgbClr val="20552D"/>
    <a:srgbClr val="AC471A"/>
    <a:srgbClr val="5D0541"/>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0E1E46-50BF-E266-B747-93E338FA55BB}" v="3" dt="2024-08-06T19:56:06.421"/>
    <p1510:client id="{B08B472B-D69B-43A6-7FD7-0AD1A3BF729B}" v="282" dt="2024-08-08T19:01:15.8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26"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heme" Target="theme/theme1.xml"/><Relationship Id="rId30"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D144A9-9831-4908-B744-2A90661AF0B9}" type="doc">
      <dgm:prSet loTypeId="urn:microsoft.com/office/officeart/2005/8/layout/chart3" loCatId="relationship" qsTypeId="urn:microsoft.com/office/officeart/2005/8/quickstyle/simple5" qsCatId="simple" csTypeId="urn:microsoft.com/office/officeart/2005/8/colors/colorful2" csCatId="colorful" phldr="1"/>
      <dgm:spPr/>
      <dgm:t>
        <a:bodyPr/>
        <a:lstStyle/>
        <a:p>
          <a:endParaRPr lang="en-US"/>
        </a:p>
      </dgm:t>
    </dgm:pt>
    <dgm:pt modelId="{6E694251-946C-4A4F-A4C7-5219FE1CD889}">
      <dgm:prSet phldrT="[Text]"/>
      <dgm:spPr/>
      <dgm:t>
        <a:bodyPr/>
        <a:lstStyle/>
        <a:p>
          <a:pPr algn="ctr"/>
          <a:r>
            <a:rPr lang="en-US" b="1"/>
            <a:t>Last Monitoring Cycle</a:t>
          </a:r>
        </a:p>
      </dgm:t>
    </dgm:pt>
    <dgm:pt modelId="{12CCCFC4-1779-4302-882A-992E287DDBBE}" type="parTrans" cxnId="{25C6517E-D28A-44DB-A7C2-B43B886E772B}">
      <dgm:prSet/>
      <dgm:spPr/>
      <dgm:t>
        <a:bodyPr/>
        <a:lstStyle/>
        <a:p>
          <a:pPr algn="ctr"/>
          <a:endParaRPr lang="en-US"/>
        </a:p>
      </dgm:t>
    </dgm:pt>
    <dgm:pt modelId="{EC17BF95-8BCF-4C30-8B07-29E23730A3FB}" type="sibTrans" cxnId="{25C6517E-D28A-44DB-A7C2-B43B886E772B}">
      <dgm:prSet/>
      <dgm:spPr/>
      <dgm:t>
        <a:bodyPr/>
        <a:lstStyle/>
        <a:p>
          <a:pPr algn="ctr"/>
          <a:endParaRPr lang="en-US"/>
        </a:p>
      </dgm:t>
    </dgm:pt>
    <dgm:pt modelId="{1C7C7C56-D7E2-4B6A-A72B-2DF8B73E1AA9}">
      <dgm:prSet phldrT="[Text]"/>
      <dgm:spPr/>
      <dgm:t>
        <a:bodyPr/>
        <a:lstStyle/>
        <a:p>
          <a:pPr algn="ctr"/>
          <a:r>
            <a:rPr lang="en-US" b="1"/>
            <a:t>Student Achievement </a:t>
          </a:r>
        </a:p>
      </dgm:t>
    </dgm:pt>
    <dgm:pt modelId="{B92398BE-329F-4668-9529-1BC5DCFA80D0}" type="parTrans" cxnId="{327C0A34-D059-44D4-BBD2-23F26098B340}">
      <dgm:prSet/>
      <dgm:spPr/>
      <dgm:t>
        <a:bodyPr/>
        <a:lstStyle/>
        <a:p>
          <a:pPr algn="ctr"/>
          <a:endParaRPr lang="en-US"/>
        </a:p>
      </dgm:t>
    </dgm:pt>
    <dgm:pt modelId="{ECE36133-8E33-4C22-B6D0-7F1D456FE935}" type="sibTrans" cxnId="{327C0A34-D059-44D4-BBD2-23F26098B340}">
      <dgm:prSet/>
      <dgm:spPr/>
      <dgm:t>
        <a:bodyPr/>
        <a:lstStyle/>
        <a:p>
          <a:pPr algn="ctr"/>
          <a:endParaRPr lang="en-US"/>
        </a:p>
      </dgm:t>
    </dgm:pt>
    <dgm:pt modelId="{0018DBB0-0AB6-407F-8448-FA25624BBC60}">
      <dgm:prSet phldrT="[Text]"/>
      <dgm:spPr/>
      <dgm:t>
        <a:bodyPr/>
        <a:lstStyle/>
        <a:p>
          <a:pPr algn="ctr"/>
          <a:r>
            <a:rPr lang="en-US" b="1"/>
            <a:t>District Specific Metrics</a:t>
          </a:r>
        </a:p>
      </dgm:t>
    </dgm:pt>
    <dgm:pt modelId="{DECF398D-8D2C-462A-8CA0-F45AE3238822}" type="parTrans" cxnId="{FE60F391-0062-47E9-BC32-8406B9FBA926}">
      <dgm:prSet/>
      <dgm:spPr/>
      <dgm:t>
        <a:bodyPr/>
        <a:lstStyle/>
        <a:p>
          <a:pPr algn="ctr"/>
          <a:endParaRPr lang="en-US"/>
        </a:p>
      </dgm:t>
    </dgm:pt>
    <dgm:pt modelId="{C04D0331-CF05-4382-950E-ABC3BD264CD2}" type="sibTrans" cxnId="{FE60F391-0062-47E9-BC32-8406B9FBA926}">
      <dgm:prSet/>
      <dgm:spPr/>
      <dgm:t>
        <a:bodyPr/>
        <a:lstStyle/>
        <a:p>
          <a:pPr algn="ctr"/>
          <a:endParaRPr lang="en-US"/>
        </a:p>
      </dgm:t>
    </dgm:pt>
    <dgm:pt modelId="{8D29FF11-044D-4A50-AE56-B4BFB73FDB61}">
      <dgm:prSet phldrT="[Text]"/>
      <dgm:spPr/>
      <dgm:t>
        <a:bodyPr/>
        <a:lstStyle/>
        <a:p>
          <a:pPr algn="ctr"/>
          <a:r>
            <a:rPr lang="en-US" b="1"/>
            <a:t>Unresolved Findings</a:t>
          </a:r>
        </a:p>
      </dgm:t>
    </dgm:pt>
    <dgm:pt modelId="{9C2DC74B-25BF-44E9-841F-7BF94A78E5C0}" type="parTrans" cxnId="{F53EA8C7-1651-4F98-BC18-9D265DFF0819}">
      <dgm:prSet/>
      <dgm:spPr/>
      <dgm:t>
        <a:bodyPr/>
        <a:lstStyle/>
        <a:p>
          <a:pPr algn="ctr"/>
          <a:endParaRPr lang="en-US"/>
        </a:p>
      </dgm:t>
    </dgm:pt>
    <dgm:pt modelId="{09DF988D-3F77-42EB-A685-8125174FF380}" type="sibTrans" cxnId="{F53EA8C7-1651-4F98-BC18-9D265DFF0819}">
      <dgm:prSet/>
      <dgm:spPr/>
      <dgm:t>
        <a:bodyPr/>
        <a:lstStyle/>
        <a:p>
          <a:pPr algn="ctr"/>
          <a:endParaRPr lang="en-US"/>
        </a:p>
      </dgm:t>
    </dgm:pt>
    <dgm:pt modelId="{B2B510C3-8B96-40D4-8A6A-F0782EB82908}" type="pres">
      <dgm:prSet presAssocID="{9ED144A9-9831-4908-B744-2A90661AF0B9}" presName="compositeShape" presStyleCnt="0">
        <dgm:presLayoutVars>
          <dgm:chMax val="7"/>
          <dgm:dir/>
          <dgm:resizeHandles val="exact"/>
        </dgm:presLayoutVars>
      </dgm:prSet>
      <dgm:spPr/>
    </dgm:pt>
    <dgm:pt modelId="{28803E73-FBD5-432A-A209-ED2D8A14FD86}" type="pres">
      <dgm:prSet presAssocID="{9ED144A9-9831-4908-B744-2A90661AF0B9}" presName="wedge1" presStyleLbl="node1" presStyleIdx="0" presStyleCnt="4"/>
      <dgm:spPr/>
    </dgm:pt>
    <dgm:pt modelId="{AE193699-4021-41C1-9E77-7761134379BD}" type="pres">
      <dgm:prSet presAssocID="{9ED144A9-9831-4908-B744-2A90661AF0B9}" presName="wedge1Tx" presStyleLbl="node1" presStyleIdx="0" presStyleCnt="4">
        <dgm:presLayoutVars>
          <dgm:chMax val="0"/>
          <dgm:chPref val="0"/>
          <dgm:bulletEnabled val="1"/>
        </dgm:presLayoutVars>
      </dgm:prSet>
      <dgm:spPr/>
    </dgm:pt>
    <dgm:pt modelId="{10EADEF5-A643-40BB-B05E-9EBC5D8F4197}" type="pres">
      <dgm:prSet presAssocID="{9ED144A9-9831-4908-B744-2A90661AF0B9}" presName="wedge2" presStyleLbl="node1" presStyleIdx="1" presStyleCnt="4"/>
      <dgm:spPr/>
    </dgm:pt>
    <dgm:pt modelId="{EBC46670-E47B-488D-A377-D5E82062DC82}" type="pres">
      <dgm:prSet presAssocID="{9ED144A9-9831-4908-B744-2A90661AF0B9}" presName="wedge2Tx" presStyleLbl="node1" presStyleIdx="1" presStyleCnt="4">
        <dgm:presLayoutVars>
          <dgm:chMax val="0"/>
          <dgm:chPref val="0"/>
          <dgm:bulletEnabled val="1"/>
        </dgm:presLayoutVars>
      </dgm:prSet>
      <dgm:spPr/>
    </dgm:pt>
    <dgm:pt modelId="{17F0C8E8-9047-4ADB-A793-D41E2CA2F673}" type="pres">
      <dgm:prSet presAssocID="{9ED144A9-9831-4908-B744-2A90661AF0B9}" presName="wedge3" presStyleLbl="node1" presStyleIdx="2" presStyleCnt="4"/>
      <dgm:spPr/>
    </dgm:pt>
    <dgm:pt modelId="{033DF8B0-E6FD-4DE6-8E05-C66AC9FF0AD0}" type="pres">
      <dgm:prSet presAssocID="{9ED144A9-9831-4908-B744-2A90661AF0B9}" presName="wedge3Tx" presStyleLbl="node1" presStyleIdx="2" presStyleCnt="4">
        <dgm:presLayoutVars>
          <dgm:chMax val="0"/>
          <dgm:chPref val="0"/>
          <dgm:bulletEnabled val="1"/>
        </dgm:presLayoutVars>
      </dgm:prSet>
      <dgm:spPr/>
    </dgm:pt>
    <dgm:pt modelId="{4DAAECA5-0067-4BE7-BD16-D2B4DA8B8D1D}" type="pres">
      <dgm:prSet presAssocID="{9ED144A9-9831-4908-B744-2A90661AF0B9}" presName="wedge4" presStyleLbl="node1" presStyleIdx="3" presStyleCnt="4"/>
      <dgm:spPr/>
    </dgm:pt>
    <dgm:pt modelId="{BBE33B21-DEFC-43FE-A99C-10E742BCF2BE}" type="pres">
      <dgm:prSet presAssocID="{9ED144A9-9831-4908-B744-2A90661AF0B9}" presName="wedge4Tx" presStyleLbl="node1" presStyleIdx="3" presStyleCnt="4">
        <dgm:presLayoutVars>
          <dgm:chMax val="0"/>
          <dgm:chPref val="0"/>
          <dgm:bulletEnabled val="1"/>
        </dgm:presLayoutVars>
      </dgm:prSet>
      <dgm:spPr/>
    </dgm:pt>
  </dgm:ptLst>
  <dgm:cxnLst>
    <dgm:cxn modelId="{327C0A34-D059-44D4-BBD2-23F26098B340}" srcId="{9ED144A9-9831-4908-B744-2A90661AF0B9}" destId="{1C7C7C56-D7E2-4B6A-A72B-2DF8B73E1AA9}" srcOrd="0" destOrd="0" parTransId="{B92398BE-329F-4668-9529-1BC5DCFA80D0}" sibTransId="{ECE36133-8E33-4C22-B6D0-7F1D456FE935}"/>
    <dgm:cxn modelId="{35FF2666-EBA2-401E-BF17-D0ADCF6F848D}" type="presOf" srcId="{1C7C7C56-D7E2-4B6A-A72B-2DF8B73E1AA9}" destId="{28803E73-FBD5-432A-A209-ED2D8A14FD86}" srcOrd="0" destOrd="0" presId="urn:microsoft.com/office/officeart/2005/8/layout/chart3"/>
    <dgm:cxn modelId="{9A7BAB47-7EC9-44FD-9B24-91DF669E78F5}" type="presOf" srcId="{0018DBB0-0AB6-407F-8448-FA25624BBC60}" destId="{4DAAECA5-0067-4BE7-BD16-D2B4DA8B8D1D}" srcOrd="0" destOrd="0" presId="urn:microsoft.com/office/officeart/2005/8/layout/chart3"/>
    <dgm:cxn modelId="{F63D4D4C-C4A5-41B1-96D4-80027F213E06}" type="presOf" srcId="{8D29FF11-044D-4A50-AE56-B4BFB73FDB61}" destId="{033DF8B0-E6FD-4DE6-8E05-C66AC9FF0AD0}" srcOrd="1" destOrd="0" presId="urn:microsoft.com/office/officeart/2005/8/layout/chart3"/>
    <dgm:cxn modelId="{7063EA7D-DDB0-49D4-B1EB-126BD4D5E6B9}" type="presOf" srcId="{8D29FF11-044D-4A50-AE56-B4BFB73FDB61}" destId="{17F0C8E8-9047-4ADB-A793-D41E2CA2F673}" srcOrd="0" destOrd="0" presId="urn:microsoft.com/office/officeart/2005/8/layout/chart3"/>
    <dgm:cxn modelId="{25C6517E-D28A-44DB-A7C2-B43B886E772B}" srcId="{9ED144A9-9831-4908-B744-2A90661AF0B9}" destId="{6E694251-946C-4A4F-A4C7-5219FE1CD889}" srcOrd="1" destOrd="0" parTransId="{12CCCFC4-1779-4302-882A-992E287DDBBE}" sibTransId="{EC17BF95-8BCF-4C30-8B07-29E23730A3FB}"/>
    <dgm:cxn modelId="{FE60F391-0062-47E9-BC32-8406B9FBA926}" srcId="{9ED144A9-9831-4908-B744-2A90661AF0B9}" destId="{0018DBB0-0AB6-407F-8448-FA25624BBC60}" srcOrd="3" destOrd="0" parTransId="{DECF398D-8D2C-462A-8CA0-F45AE3238822}" sibTransId="{C04D0331-CF05-4382-950E-ABC3BD264CD2}"/>
    <dgm:cxn modelId="{6D16FFA1-5B43-4D43-956C-FA154A0010F1}" type="presOf" srcId="{6E694251-946C-4A4F-A4C7-5219FE1CD889}" destId="{EBC46670-E47B-488D-A377-D5E82062DC82}" srcOrd="1" destOrd="0" presId="urn:microsoft.com/office/officeart/2005/8/layout/chart3"/>
    <dgm:cxn modelId="{BDA97AA8-65B1-42BB-99AB-FCEAA3CCAF41}" type="presOf" srcId="{0018DBB0-0AB6-407F-8448-FA25624BBC60}" destId="{BBE33B21-DEFC-43FE-A99C-10E742BCF2BE}" srcOrd="1" destOrd="0" presId="urn:microsoft.com/office/officeart/2005/8/layout/chart3"/>
    <dgm:cxn modelId="{3FC9CCAE-6CB7-475C-9201-0C8B19ACFE44}" type="presOf" srcId="{9ED144A9-9831-4908-B744-2A90661AF0B9}" destId="{B2B510C3-8B96-40D4-8A6A-F0782EB82908}" srcOrd="0" destOrd="0" presId="urn:microsoft.com/office/officeart/2005/8/layout/chart3"/>
    <dgm:cxn modelId="{F53EA8C7-1651-4F98-BC18-9D265DFF0819}" srcId="{9ED144A9-9831-4908-B744-2A90661AF0B9}" destId="{8D29FF11-044D-4A50-AE56-B4BFB73FDB61}" srcOrd="2" destOrd="0" parTransId="{9C2DC74B-25BF-44E9-841F-7BF94A78E5C0}" sibTransId="{09DF988D-3F77-42EB-A685-8125174FF380}"/>
    <dgm:cxn modelId="{A1CF95EC-7A9D-40F3-8924-F00FE51EF8D6}" type="presOf" srcId="{6E694251-946C-4A4F-A4C7-5219FE1CD889}" destId="{10EADEF5-A643-40BB-B05E-9EBC5D8F4197}" srcOrd="0" destOrd="0" presId="urn:microsoft.com/office/officeart/2005/8/layout/chart3"/>
    <dgm:cxn modelId="{E0842CEE-ECCF-4551-A1E1-6FDB39E33A3D}" type="presOf" srcId="{1C7C7C56-D7E2-4B6A-A72B-2DF8B73E1AA9}" destId="{AE193699-4021-41C1-9E77-7761134379BD}" srcOrd="1" destOrd="0" presId="urn:microsoft.com/office/officeart/2005/8/layout/chart3"/>
    <dgm:cxn modelId="{03BF2D61-FB8D-4875-BC86-82327377E6A7}" type="presParOf" srcId="{B2B510C3-8B96-40D4-8A6A-F0782EB82908}" destId="{28803E73-FBD5-432A-A209-ED2D8A14FD86}" srcOrd="0" destOrd="0" presId="urn:microsoft.com/office/officeart/2005/8/layout/chart3"/>
    <dgm:cxn modelId="{837618E3-A076-40BD-8AE0-65ABEA6C9956}" type="presParOf" srcId="{B2B510C3-8B96-40D4-8A6A-F0782EB82908}" destId="{AE193699-4021-41C1-9E77-7761134379BD}" srcOrd="1" destOrd="0" presId="urn:microsoft.com/office/officeart/2005/8/layout/chart3"/>
    <dgm:cxn modelId="{71E43A50-EBA9-4A21-A7B4-AD0AD61BE08F}" type="presParOf" srcId="{B2B510C3-8B96-40D4-8A6A-F0782EB82908}" destId="{10EADEF5-A643-40BB-B05E-9EBC5D8F4197}" srcOrd="2" destOrd="0" presId="urn:microsoft.com/office/officeart/2005/8/layout/chart3"/>
    <dgm:cxn modelId="{7148CF69-12C2-48D4-90DF-EB74CA6E78C4}" type="presParOf" srcId="{B2B510C3-8B96-40D4-8A6A-F0782EB82908}" destId="{EBC46670-E47B-488D-A377-D5E82062DC82}" srcOrd="3" destOrd="0" presId="urn:microsoft.com/office/officeart/2005/8/layout/chart3"/>
    <dgm:cxn modelId="{E94CBFB6-898A-4CDE-9AAC-6F78D0A3A7B4}" type="presParOf" srcId="{B2B510C3-8B96-40D4-8A6A-F0782EB82908}" destId="{17F0C8E8-9047-4ADB-A793-D41E2CA2F673}" srcOrd="4" destOrd="0" presId="urn:microsoft.com/office/officeart/2005/8/layout/chart3"/>
    <dgm:cxn modelId="{DAEC32AD-C2FE-43FB-8304-BB017C50EC77}" type="presParOf" srcId="{B2B510C3-8B96-40D4-8A6A-F0782EB82908}" destId="{033DF8B0-E6FD-4DE6-8E05-C66AC9FF0AD0}" srcOrd="5" destOrd="0" presId="urn:microsoft.com/office/officeart/2005/8/layout/chart3"/>
    <dgm:cxn modelId="{583FE122-224F-480B-8E63-69917E2DFCAD}" type="presParOf" srcId="{B2B510C3-8B96-40D4-8A6A-F0782EB82908}" destId="{4DAAECA5-0067-4BE7-BD16-D2B4DA8B8D1D}" srcOrd="6" destOrd="0" presId="urn:microsoft.com/office/officeart/2005/8/layout/chart3"/>
    <dgm:cxn modelId="{EFA6D61E-AC61-45ED-BC57-D673C01530A1}" type="presParOf" srcId="{B2B510C3-8B96-40D4-8A6A-F0782EB82908}" destId="{BBE33B21-DEFC-43FE-A99C-10E742BCF2BE}" srcOrd="7"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03E73-FBD5-432A-A209-ED2D8A14FD86}">
      <dsp:nvSpPr>
        <dsp:cNvPr id="0" name=""/>
        <dsp:cNvSpPr/>
      </dsp:nvSpPr>
      <dsp:spPr>
        <a:xfrm>
          <a:off x="1650056" y="304747"/>
          <a:ext cx="4108960" cy="4108960"/>
        </a:xfrm>
        <a:prstGeom prst="pie">
          <a:avLst>
            <a:gd name="adj1" fmla="val 16200000"/>
            <a:gd name="adj2" fmla="val 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a:t>Student Achievement </a:t>
          </a:r>
        </a:p>
      </dsp:txBody>
      <dsp:txXfrm>
        <a:off x="3751496" y="1064905"/>
        <a:ext cx="1516402" cy="1222905"/>
      </dsp:txXfrm>
    </dsp:sp>
    <dsp:sp modelId="{10EADEF5-A643-40BB-B05E-9EBC5D8F4197}">
      <dsp:nvSpPr>
        <dsp:cNvPr id="0" name=""/>
        <dsp:cNvSpPr/>
      </dsp:nvSpPr>
      <dsp:spPr>
        <a:xfrm>
          <a:off x="1476893" y="477911"/>
          <a:ext cx="4108960" cy="4108960"/>
        </a:xfrm>
        <a:prstGeom prst="pie">
          <a:avLst>
            <a:gd name="adj1" fmla="val 0"/>
            <a:gd name="adj2" fmla="val 5400000"/>
          </a:avLst>
        </a:prstGeom>
        <a:gradFill rotWithShape="0">
          <a:gsLst>
            <a:gs pos="0">
              <a:schemeClr val="accent2">
                <a:hueOff val="-6231492"/>
                <a:satOff val="1909"/>
                <a:lumOff val="4379"/>
                <a:alphaOff val="0"/>
                <a:satMod val="103000"/>
                <a:lumMod val="102000"/>
                <a:tint val="94000"/>
              </a:schemeClr>
            </a:gs>
            <a:gs pos="50000">
              <a:schemeClr val="accent2">
                <a:hueOff val="-6231492"/>
                <a:satOff val="1909"/>
                <a:lumOff val="4379"/>
                <a:alphaOff val="0"/>
                <a:satMod val="110000"/>
                <a:lumMod val="100000"/>
                <a:shade val="100000"/>
              </a:schemeClr>
            </a:gs>
            <a:gs pos="100000">
              <a:schemeClr val="accent2">
                <a:hueOff val="-6231492"/>
                <a:satOff val="1909"/>
                <a:lumOff val="437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a:t>Last Monitoring Cycle</a:t>
          </a:r>
        </a:p>
      </dsp:txBody>
      <dsp:txXfrm>
        <a:off x="3604748" y="2605765"/>
        <a:ext cx="1516402" cy="1222905"/>
      </dsp:txXfrm>
    </dsp:sp>
    <dsp:sp modelId="{17F0C8E8-9047-4ADB-A793-D41E2CA2F673}">
      <dsp:nvSpPr>
        <dsp:cNvPr id="0" name=""/>
        <dsp:cNvSpPr/>
      </dsp:nvSpPr>
      <dsp:spPr>
        <a:xfrm>
          <a:off x="1476893" y="477911"/>
          <a:ext cx="4108960" cy="4108960"/>
        </a:xfrm>
        <a:prstGeom prst="pie">
          <a:avLst>
            <a:gd name="adj1" fmla="val 5400000"/>
            <a:gd name="adj2" fmla="val 10800000"/>
          </a:avLst>
        </a:prstGeom>
        <a:gradFill rotWithShape="0">
          <a:gsLst>
            <a:gs pos="0">
              <a:schemeClr val="accent2">
                <a:hueOff val="-12462985"/>
                <a:satOff val="3817"/>
                <a:lumOff val="8759"/>
                <a:alphaOff val="0"/>
                <a:satMod val="103000"/>
                <a:lumMod val="102000"/>
                <a:tint val="94000"/>
              </a:schemeClr>
            </a:gs>
            <a:gs pos="50000">
              <a:schemeClr val="accent2">
                <a:hueOff val="-12462985"/>
                <a:satOff val="3817"/>
                <a:lumOff val="8759"/>
                <a:alphaOff val="0"/>
                <a:satMod val="110000"/>
                <a:lumMod val="100000"/>
                <a:shade val="100000"/>
              </a:schemeClr>
            </a:gs>
            <a:gs pos="100000">
              <a:schemeClr val="accent2">
                <a:hueOff val="-12462985"/>
                <a:satOff val="3817"/>
                <a:lumOff val="875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a:t>Unresolved Findings</a:t>
          </a:r>
        </a:p>
      </dsp:txBody>
      <dsp:txXfrm>
        <a:off x="1941597" y="2605765"/>
        <a:ext cx="1516402" cy="1222905"/>
      </dsp:txXfrm>
    </dsp:sp>
    <dsp:sp modelId="{4DAAECA5-0067-4BE7-BD16-D2B4DA8B8D1D}">
      <dsp:nvSpPr>
        <dsp:cNvPr id="0" name=""/>
        <dsp:cNvSpPr/>
      </dsp:nvSpPr>
      <dsp:spPr>
        <a:xfrm>
          <a:off x="1476893" y="477911"/>
          <a:ext cx="4108960" cy="4108960"/>
        </a:xfrm>
        <a:prstGeom prst="pie">
          <a:avLst>
            <a:gd name="adj1" fmla="val 10800000"/>
            <a:gd name="adj2" fmla="val 16200000"/>
          </a:avLst>
        </a:prstGeom>
        <a:gradFill rotWithShape="0">
          <a:gsLst>
            <a:gs pos="0">
              <a:schemeClr val="accent2">
                <a:hueOff val="-18694477"/>
                <a:satOff val="5726"/>
                <a:lumOff val="13138"/>
                <a:alphaOff val="0"/>
                <a:satMod val="103000"/>
                <a:lumMod val="102000"/>
                <a:tint val="94000"/>
              </a:schemeClr>
            </a:gs>
            <a:gs pos="50000">
              <a:schemeClr val="accent2">
                <a:hueOff val="-18694477"/>
                <a:satOff val="5726"/>
                <a:lumOff val="13138"/>
                <a:alphaOff val="0"/>
                <a:satMod val="110000"/>
                <a:lumMod val="100000"/>
                <a:shade val="100000"/>
              </a:schemeClr>
            </a:gs>
            <a:gs pos="100000">
              <a:schemeClr val="accent2">
                <a:hueOff val="-18694477"/>
                <a:satOff val="5726"/>
                <a:lumOff val="1313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a:t>District Specific Metrics</a:t>
          </a:r>
        </a:p>
      </dsp:txBody>
      <dsp:txXfrm>
        <a:off x="1941597" y="1236112"/>
        <a:ext cx="1516402" cy="1222905"/>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8/15/2024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r>
              <a:rPr lang="en-US" dirty="0"/>
              <a:t> </a:t>
            </a:r>
            <a:endParaRPr lang="en-US" dirty="0">
              <a:cs typeface="Calibri"/>
            </a:endParaRPr>
          </a:p>
          <a:p>
            <a:r>
              <a:rPr lang="en-US" dirty="0"/>
              <a:t>Today's presentation is designed for districts that have been selected for Tier 1 monitoring for federal programs under the Elementary and Secondary Education Act, or ESEA, which was reauthorized in 2015 as the Every Student Succeeds Act or ESSA. </a:t>
            </a:r>
            <a:endParaRPr lang="en-US" dirty="0">
              <a:cs typeface="Calibri"/>
            </a:endParaRPr>
          </a:p>
          <a:p>
            <a:r>
              <a:rPr lang="en-US" dirty="0"/>
              <a:t> </a:t>
            </a:r>
            <a:endParaRPr lang="en-US" dirty="0">
              <a:cs typeface="Calibri"/>
            </a:endParaRPr>
          </a:p>
          <a:p>
            <a:r>
              <a:rPr lang="en-US" dirty="0"/>
              <a:t>The purpose of this presentation is to provide information on what must be submitted by Tier 1 districts, how to submit it, and when.</a:t>
            </a:r>
          </a:p>
        </p:txBody>
      </p:sp>
      <p:sp>
        <p:nvSpPr>
          <p:cNvPr id="4" name="Slide Number Placeholder 3"/>
          <p:cNvSpPr>
            <a:spLocks noGrp="1"/>
          </p:cNvSpPr>
          <p:nvPr>
            <p:ph type="sldNum" sz="quarter" idx="5"/>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63376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team considered several options for the self-assessment, and ultimately settled on </a:t>
            </a:r>
            <a:r>
              <a:rPr lang="en-US" dirty="0" err="1"/>
              <a:t>Smartsheets</a:t>
            </a:r>
            <a:r>
              <a:rPr lang="en-US" dirty="0"/>
              <a:t>. We understand that some districts may be frustrated with the Smartsheet format, namely that you cannot save as you go. However, we felt that, in this case, the benefits outweighed the challenges. </a:t>
            </a:r>
          </a:p>
          <a:p>
            <a:r>
              <a:rPr lang="en-US" dirty="0"/>
              <a:t> </a:t>
            </a:r>
            <a:endParaRPr lang="en-US" dirty="0">
              <a:cs typeface="Calibri"/>
            </a:endParaRPr>
          </a:p>
          <a:p>
            <a:r>
              <a:rPr lang="en-US" dirty="0"/>
              <a:t>First of all, this is a platform familiar to most districts. It will also better allow the ODE to track data, analyze responses and provide personalized feedback. </a:t>
            </a:r>
            <a:endParaRPr lang="en-US" dirty="0">
              <a:cs typeface="Calibri"/>
            </a:endParaRPr>
          </a:p>
          <a:p>
            <a:r>
              <a:rPr lang="en-US" dirty="0"/>
              <a:t> </a:t>
            </a:r>
            <a:endParaRPr lang="en-US" dirty="0">
              <a:cs typeface="Calibri"/>
            </a:endParaRPr>
          </a:p>
          <a:p>
            <a:r>
              <a:rPr lang="en-US" dirty="0"/>
              <a:t>But most importantly, </a:t>
            </a:r>
            <a:r>
              <a:rPr lang="en-US" dirty="0" err="1"/>
              <a:t>Smartsheets</a:t>
            </a:r>
            <a:r>
              <a:rPr lang="en-US" dirty="0"/>
              <a:t> has the ability to customize the self-assessment to reflect only those programs for which districts receive funds. Therefore the Smartsheet Self-Assessment will include only the sections relevant to each district. </a:t>
            </a:r>
            <a:endParaRPr lang="en-US" dirty="0">
              <a:cs typeface="Calibri"/>
            </a:endParaRPr>
          </a:p>
          <a:p>
            <a:r>
              <a:rPr lang="en-US" dirty="0"/>
              <a:t> </a:t>
            </a:r>
            <a:endParaRPr lang="en-US" dirty="0">
              <a:cs typeface="Calibri"/>
            </a:endParaRPr>
          </a:p>
          <a:p>
            <a:r>
              <a:rPr lang="en-US" dirty="0"/>
              <a:t>To assist districts, we have created a Word template of the Self-Assessment to use in discussions with the full team. We recommend that you fill out the Word template and then cut and paste your responses into the Smartsheet when you are ready to submit. </a:t>
            </a:r>
          </a:p>
        </p:txBody>
      </p:sp>
      <p:sp>
        <p:nvSpPr>
          <p:cNvPr id="4" name="Slide Number Placeholder 3"/>
          <p:cNvSpPr>
            <a:spLocks noGrp="1"/>
          </p:cNvSpPr>
          <p:nvPr>
            <p:ph type="sldNum" sz="quarter" idx="5"/>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3198155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3 types of prompts on the self assessment. </a:t>
            </a:r>
          </a:p>
          <a:p>
            <a:r>
              <a:rPr lang="en-US" b="1" dirty="0"/>
              <a:t>In the Rubric style prompt, </a:t>
            </a:r>
            <a:r>
              <a:rPr lang="en-US" dirty="0"/>
              <a:t>the district will self-evaluate a statement of practice by rating themselves as: </a:t>
            </a:r>
            <a:endParaRPr lang="en-US" dirty="0">
              <a:cs typeface="Calibri"/>
            </a:endParaRPr>
          </a:p>
          <a:p>
            <a:pPr marL="171450" indent="-171450">
              <a:buFont typeface="Arial"/>
              <a:buChar char="•"/>
            </a:pPr>
            <a:r>
              <a:rPr lang="en-US" dirty="0"/>
              <a:t>1 is Emerging – indicating the district needs to develop or revise policies and practices in this area</a:t>
            </a:r>
          </a:p>
          <a:p>
            <a:pPr marL="171450" indent="-171450">
              <a:buFont typeface="Arial"/>
              <a:buChar char="•"/>
            </a:pPr>
            <a:r>
              <a:rPr lang="en-US" dirty="0"/>
              <a:t>2 is Developing – indicating the district has policies/practices aligned to some elements, but still needs support. </a:t>
            </a:r>
          </a:p>
          <a:p>
            <a:pPr marL="171450" indent="-171450">
              <a:buFont typeface="Arial"/>
              <a:buChar char="•"/>
            </a:pPr>
            <a:r>
              <a:rPr lang="en-US" dirty="0"/>
              <a:t>3 is Proficient – indicating the district has policies/practices aligned to all elements </a:t>
            </a:r>
          </a:p>
          <a:p>
            <a:pPr marL="171450" indent="-171450">
              <a:buFont typeface="Arial"/>
              <a:buChar char="•"/>
            </a:pPr>
            <a:r>
              <a:rPr lang="en-US" dirty="0"/>
              <a:t>And 4 is Exceptional – indicating the district is so well aligned they could serve as a model. </a:t>
            </a:r>
          </a:p>
          <a:p>
            <a:r>
              <a:rPr lang="en-US" b="1" dirty="0"/>
              <a:t>The second type of response is the Narrative response</a:t>
            </a:r>
            <a:r>
              <a:rPr lang="en-US" dirty="0"/>
              <a:t>. Here districts briefly respond in writing to a question. </a:t>
            </a:r>
            <a:endParaRPr lang="en-US" dirty="0">
              <a:cs typeface="Calibri"/>
            </a:endParaRPr>
          </a:p>
          <a:p>
            <a:r>
              <a:rPr lang="en-US" b="1" dirty="0"/>
              <a:t>Finally, there are some Yes/No checkboxes. </a:t>
            </a:r>
            <a:r>
              <a:rPr lang="en-US" dirty="0"/>
              <a:t>These prompts are a statement where the district indicates their participation with a Yes or a No. These types of questions are only in the Equitable Services, Foster Care and McKinney-Vento sections. After selecting a response, districts may be asked to contact the state program liaison to schedule a meeting. </a:t>
            </a:r>
            <a:endParaRPr lang="en-US" dirty="0">
              <a:cs typeface="Calibri"/>
            </a:endParaRPr>
          </a:p>
          <a:p>
            <a:r>
              <a:rPr lang="en-US" dirty="0"/>
              <a:t> </a:t>
            </a:r>
            <a:endParaRPr lang="en-US" dirty="0">
              <a:cs typeface="Calibri"/>
            </a:endParaRPr>
          </a:p>
          <a:p>
            <a:r>
              <a:rPr lang="en-US" dirty="0"/>
              <a:t>Again, a district's responses will NOT result in punitive action. Please be honest so that the ODE can effectively support you and your students. </a:t>
            </a:r>
          </a:p>
        </p:txBody>
      </p:sp>
      <p:sp>
        <p:nvSpPr>
          <p:cNvPr id="4" name="Slide Number Placeholder 3"/>
          <p:cNvSpPr>
            <a:spLocks noGrp="1"/>
          </p:cNvSpPr>
          <p:nvPr>
            <p:ph type="sldNum" sz="quarter" idx="5"/>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2394993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what you'll see when you access the Smartsheet. </a:t>
            </a:r>
          </a:p>
          <a:p>
            <a:pPr marL="171450" indent="-171450">
              <a:buFont typeface="Arial"/>
              <a:buChar char="•"/>
            </a:pPr>
            <a:r>
              <a:rPr lang="en-US" dirty="0"/>
              <a:t>First, you will want to select your district from the dropdown menu at the top </a:t>
            </a:r>
            <a:endParaRPr lang="en-US" dirty="0">
              <a:cs typeface="Calibri"/>
            </a:endParaRPr>
          </a:p>
          <a:p>
            <a:pPr marL="171450" indent="-171450">
              <a:buFont typeface="Arial"/>
              <a:buChar char="•"/>
            </a:pPr>
            <a:r>
              <a:rPr lang="en-US" dirty="0"/>
              <a:t>This will generate a list of programs for which you will answer prompts </a:t>
            </a:r>
            <a:endParaRPr lang="en-US" dirty="0">
              <a:cs typeface="Calibri"/>
            </a:endParaRPr>
          </a:p>
          <a:p>
            <a:pPr marL="171450" indent="-171450">
              <a:buFont typeface="Arial"/>
              <a:buChar char="•"/>
            </a:pPr>
            <a:r>
              <a:rPr lang="en-US" dirty="0"/>
              <a:t>The boxes must remain checked for a district to submit – so even if you don't think you should answer the questions for a specific program, please leave the box checked and answer the questions anyway. </a:t>
            </a:r>
            <a:endParaRPr lang="en-US" dirty="0">
              <a:cs typeface="Calibri"/>
            </a:endParaRPr>
          </a:p>
          <a:p>
            <a:pPr marL="171450" indent="-171450">
              <a:buFont typeface="Arial"/>
              <a:buChar char="•"/>
            </a:pPr>
            <a:r>
              <a:rPr lang="en-US" dirty="0"/>
              <a:t>You will also see there is a place for contact information. This is the person the ODE will contact, if needed, with any questions or clarifications </a:t>
            </a:r>
            <a:endParaRPr lang="en-US" dirty="0">
              <a:cs typeface="Calibri"/>
            </a:endParaRPr>
          </a:p>
          <a:p>
            <a:pPr marL="171450" indent="-171450">
              <a:buFont typeface="Arial"/>
              <a:buChar char="•"/>
            </a:pPr>
            <a:r>
              <a:rPr lang="en-US" dirty="0"/>
              <a:t>You will see that as you scroll down the Smartsheet, each program area is labeled. The red asterisk means that a response is required for submission.</a:t>
            </a:r>
            <a:endParaRPr lang="en-US" dirty="0">
              <a:cs typeface="Calibri"/>
            </a:endParaRPr>
          </a:p>
          <a:p>
            <a:pPr marL="171450" indent="-171450">
              <a:buFont typeface="Arial"/>
              <a:buChar char="•"/>
            </a:pPr>
            <a:r>
              <a:rPr lang="en-US" dirty="0"/>
              <a:t>You may choose to “Send me a copy of my responses” by checking this box.</a:t>
            </a:r>
            <a:endParaRPr lang="en-US" dirty="0">
              <a:cs typeface="Calibri"/>
            </a:endParaRPr>
          </a:p>
          <a:p>
            <a:pPr marL="171450" indent="-171450">
              <a:buFont typeface="Arial"/>
              <a:buChar char="•"/>
            </a:pPr>
            <a:r>
              <a:rPr lang="en-US" dirty="0"/>
              <a:t>Finally, click Submit</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42042C83-F474-4689-992F-134064305DAD}" type="slidenum">
              <a:rPr lang="en-US" smtClean="0"/>
              <a:t>12</a:t>
            </a:fld>
            <a:endParaRPr lang="en-US"/>
          </a:p>
        </p:txBody>
      </p:sp>
    </p:spTree>
    <p:extLst>
      <p:ext uri="{BB962C8B-B14F-4D97-AF65-F5344CB8AC3E}">
        <p14:creationId xmlns:p14="http://schemas.microsoft.com/office/powerpoint/2010/main" val="3501712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Oregon districts must address the challenges that students experiencing houselessness and students navigating foster care have faced in enrolling, attending, and succeeding in school, and to ensure that these students have access to the educational and related services they need to enable them to meet the same challenging State academic standards to which all students are held. </a:t>
            </a:r>
          </a:p>
          <a:p>
            <a:r>
              <a:rPr lang="en-US" dirty="0"/>
              <a:t> </a:t>
            </a:r>
            <a:endParaRPr lang="en-US" dirty="0">
              <a:cs typeface="Calibri"/>
            </a:endParaRPr>
          </a:p>
          <a:p>
            <a:r>
              <a:rPr lang="en-US" dirty="0"/>
              <a:t>Therefore, all districts, even districts that decline federal funds, must complete the prompts for Foster Care and McKinney-Vento.</a:t>
            </a:r>
            <a:endParaRPr lang="en-US" dirty="0">
              <a:cs typeface="Calibri"/>
            </a:endParaRPr>
          </a:p>
          <a:p>
            <a:r>
              <a:rPr lang="en-US" dirty="0"/>
              <a:t> </a:t>
            </a:r>
            <a:endParaRPr lang="en-US" dirty="0">
              <a:cs typeface="Calibri"/>
            </a:endParaRPr>
          </a:p>
          <a:p>
            <a:r>
              <a:rPr lang="en-US" dirty="0"/>
              <a:t>All districts that accept Title funds must complete at least one Self-Assessment question about equitable services. This is to help the ODE and districts collaborate on determining what private schools exist within the state since private schools do not register with the ODE.</a:t>
            </a:r>
            <a:endParaRPr lang="en-US" dirty="0">
              <a:cs typeface="Calibri"/>
            </a:endParaRPr>
          </a:p>
          <a:p>
            <a:r>
              <a:rPr lang="en-US" dirty="0"/>
              <a:t> </a:t>
            </a:r>
            <a:endParaRPr lang="en-US" dirty="0">
              <a:cs typeface="Calibri"/>
            </a:endParaRPr>
          </a:p>
          <a:p>
            <a:r>
              <a:rPr lang="en-US" dirty="0"/>
              <a:t>Finally one last reminder that the Self-Assessment must be submitted through Smartsheet by close of business on December 2nd. </a:t>
            </a:r>
          </a:p>
        </p:txBody>
      </p:sp>
      <p:sp>
        <p:nvSpPr>
          <p:cNvPr id="4" name="Slide Number Placeholder 3"/>
          <p:cNvSpPr>
            <a:spLocks noGrp="1"/>
          </p:cNvSpPr>
          <p:nvPr>
            <p:ph type="sldNum" sz="quarter" idx="5"/>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4026560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questions? Please reach out!</a:t>
            </a:r>
          </a:p>
          <a:p>
            <a:r>
              <a:rPr lang="en-US" dirty="0"/>
              <a:t> </a:t>
            </a:r>
            <a:endParaRPr lang="en-US" dirty="0">
              <a:cs typeface="Calibri"/>
            </a:endParaRPr>
          </a:p>
          <a:p>
            <a:r>
              <a:rPr lang="en-US" dirty="0"/>
              <a:t>For Formula Grants and common compliance questions, call or email Jen, Sarah, Lisa or Amy. </a:t>
            </a:r>
            <a:endParaRPr lang="en-US" dirty="0">
              <a:cs typeface="Calibri"/>
            </a:endParaRPr>
          </a:p>
          <a:p>
            <a:r>
              <a:rPr lang="en-US" dirty="0"/>
              <a:t>For Equitable services, please contact Janette</a:t>
            </a:r>
            <a:endParaRPr lang="en-US" dirty="0">
              <a:cs typeface="Calibri"/>
            </a:endParaRPr>
          </a:p>
          <a:p>
            <a:r>
              <a:rPr lang="en-US" dirty="0"/>
              <a:t>For Foster Care, please reach out to Marlie</a:t>
            </a:r>
            <a:endParaRPr lang="en-US" dirty="0">
              <a:cs typeface="Calibri"/>
            </a:endParaRPr>
          </a:p>
          <a:p>
            <a:r>
              <a:rPr lang="en-US" dirty="0"/>
              <a:t>And for McKinney-Vento, please contact Lexi</a:t>
            </a:r>
            <a:endParaRPr lang="en-US" dirty="0">
              <a:cs typeface="Calibri"/>
            </a:endParaRPr>
          </a:p>
          <a:p>
            <a:r>
              <a:rPr lang="en-US" dirty="0"/>
              <a:t> </a:t>
            </a:r>
            <a:endParaRPr lang="en-US" dirty="0">
              <a:cs typeface="Calibri"/>
            </a:endParaRPr>
          </a:p>
          <a:p>
            <a:r>
              <a:rPr lang="en-US" dirty="0"/>
              <a:t>Thank you for watching this training. Have a wonderful day!</a:t>
            </a:r>
            <a:endParaRPr lang="en-US" dirty="0">
              <a:cs typeface="Calibri"/>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14</a:t>
            </a:fld>
            <a:endParaRPr lang="en-US"/>
          </a:p>
        </p:txBody>
      </p:sp>
    </p:spTree>
    <p:extLst>
      <p:ext uri="{BB962C8B-B14F-4D97-AF65-F5344CB8AC3E}">
        <p14:creationId xmlns:p14="http://schemas.microsoft.com/office/powerpoint/2010/main" val="3575720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While accountability to federal requirements is important, the ultimate goal of monitoring is to support districts in the examination and refinement of their systems around federal programs. </a:t>
            </a:r>
          </a:p>
          <a:p>
            <a:pPr marL="171450" indent="-171450">
              <a:buFont typeface="Arial"/>
              <a:buChar char="•"/>
              <a:defRPr/>
            </a:pPr>
            <a:r>
              <a:rPr lang="en-US" dirty="0"/>
              <a:t>We want to </a:t>
            </a:r>
            <a:r>
              <a:rPr lang="en-US" b="1" dirty="0"/>
              <a:t>Build Relationships</a:t>
            </a:r>
            <a:r>
              <a:rPr lang="en-US" dirty="0"/>
              <a:t> –The main objective for the Oregon Department of Education (ODE) is to raise student achievement for all of Oregon’s school aged children. Through cooperative assessment of the federal programs between the State and Oregon school districts the quality of services to students will be strengthened and improved. </a:t>
            </a:r>
            <a:endParaRPr lang="en-US" dirty="0">
              <a:cs typeface="Calibri"/>
            </a:endParaRPr>
          </a:p>
          <a:p>
            <a:pPr marL="171450" indent="-171450">
              <a:buFont typeface="Arial"/>
              <a:buChar char="•"/>
              <a:defRPr/>
            </a:pPr>
            <a:r>
              <a:rPr lang="en-US" dirty="0"/>
              <a:t>We also want to provide </a:t>
            </a:r>
            <a:r>
              <a:rPr lang="en-US" b="1" dirty="0"/>
              <a:t>Technical Assistance</a:t>
            </a:r>
            <a:r>
              <a:rPr lang="en-US" dirty="0"/>
              <a:t> –State monitoring team members provide technical assistance during the review and beyond. It is not the State's intent to tell the district how to run its title programs, but rather to answer questions, facilitate dialogue, and exchange ideas and information for program improvement while, at the same time, meeting all federal requirements. </a:t>
            </a:r>
          </a:p>
          <a:p>
            <a:pPr marL="171450" indent="-171450">
              <a:buFont typeface="Arial"/>
              <a:buChar char="•"/>
              <a:defRPr/>
            </a:pPr>
            <a:r>
              <a:rPr lang="en-US" dirty="0"/>
              <a:t>And last of all, we want to ensure </a:t>
            </a:r>
            <a:r>
              <a:rPr lang="en-US" b="1" dirty="0"/>
              <a:t>Compliance</a:t>
            </a:r>
            <a:r>
              <a:rPr lang="en-US" dirty="0"/>
              <a:t> – ESSA is a Civil Rights Law that requires supports to students and fiscal responsibility. Monitoring federal programs helps ensure that all children have a fair, equal, and significant opportunity to obtain a high-quality education. Monitoring is intended to be a collaborative partnership between ODE and districts to ensure compliance with ESSA. </a:t>
            </a:r>
            <a:endParaRPr lang="en-US">
              <a:cs typeface="Calibri"/>
            </a:endParaRPr>
          </a:p>
        </p:txBody>
      </p:sp>
      <p:sp>
        <p:nvSpPr>
          <p:cNvPr id="4" name="Slide Number Placeholder 3"/>
          <p:cNvSpPr>
            <a:spLocks noGrp="1"/>
          </p:cNvSpPr>
          <p:nvPr>
            <p:ph type="sldNum" sz="quarter" idx="10"/>
          </p:nvPr>
        </p:nvSpPr>
        <p:spPr/>
        <p:txBody>
          <a:bodyPr/>
          <a:lstStyle/>
          <a:p>
            <a:fld id="{E2B63952-BBA8-4838-A0CF-80F9272645AB}" type="slidenum">
              <a:rPr lang="en-US" smtClean="0"/>
              <a:t>2</a:t>
            </a:fld>
            <a:endParaRPr lang="en-US"/>
          </a:p>
        </p:txBody>
      </p:sp>
    </p:spTree>
    <p:extLst>
      <p:ext uri="{BB962C8B-B14F-4D97-AF65-F5344CB8AC3E}">
        <p14:creationId xmlns:p14="http://schemas.microsoft.com/office/powerpoint/2010/main" val="3726727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ODE is in the process of examining its monitoring processes across the agency. For the 2024-2025 cycle, districts being monitored for formula grant programs, Equitable Services, Foster Care and McKinney-Vento, have been identified as either Tier 1, Tier 2 or Tier 3 districts. </a:t>
            </a:r>
          </a:p>
          <a:p>
            <a:r>
              <a:rPr lang="en-US" dirty="0"/>
              <a:t> </a:t>
            </a:r>
            <a:endParaRPr lang="en-US" dirty="0">
              <a:cs typeface="Calibri"/>
            </a:endParaRPr>
          </a:p>
          <a:p>
            <a:r>
              <a:rPr lang="en-US" dirty="0"/>
              <a:t>As I’m sure you’ve noticed, the submissions and participation needed changes based on the tier. A total of 58 districts have been selected for monitoring during the 2024-2025 school year.</a:t>
            </a:r>
            <a:endParaRPr lang="en-US" dirty="0">
              <a:cs typeface="Calibri"/>
            </a:endParaRPr>
          </a:p>
        </p:txBody>
      </p:sp>
      <p:sp>
        <p:nvSpPr>
          <p:cNvPr id="4" name="Slide Number Placeholder 3"/>
          <p:cNvSpPr>
            <a:spLocks noGrp="1"/>
          </p:cNvSpPr>
          <p:nvPr>
            <p:ph type="sldNum" sz="quarter" idx="5"/>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2005709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23531"/>
          </a:xfrm>
        </p:spPr>
        <p:txBody>
          <a:bodyPr/>
          <a:lstStyle/>
          <a:p>
            <a:r>
              <a:rPr lang="en-US" dirty="0"/>
              <a:t>The U.S. Department of Education requires districts to be monitored based on a risk assessment that examines the following categories: </a:t>
            </a:r>
          </a:p>
          <a:p>
            <a:r>
              <a:rPr lang="en-US" b="1" dirty="0"/>
              <a:t>Student Achievement – </a:t>
            </a:r>
            <a:r>
              <a:rPr lang="en-US" dirty="0"/>
              <a:t>which includes data on 1) the percentage of schools identified for Comprehensive Supports &amp; Interventions (CSI) and/or Targeted Supports &amp; Interventions (TSI); and 2) the percentage of those schools that are Title I-A funded. </a:t>
            </a:r>
            <a:endParaRPr lang="en-US"/>
          </a:p>
          <a:p>
            <a:r>
              <a:rPr lang="en-US" b="1" dirty="0"/>
              <a:t>Last Monitoring Cycle – </a:t>
            </a:r>
            <a:r>
              <a:rPr lang="en-US" dirty="0"/>
              <a:t>the length of time since the district was last monitored impacts the likelihood of being selected. </a:t>
            </a:r>
            <a:endParaRPr lang="en-US"/>
          </a:p>
          <a:p>
            <a:r>
              <a:rPr lang="en-US" b="1" dirty="0"/>
              <a:t>Unresolved Findings - </a:t>
            </a:r>
            <a:r>
              <a:rPr lang="en-US" dirty="0"/>
              <a:t>Districts who are still working on resolving concerns raised in previous monitoring cycles will receive additional support. </a:t>
            </a:r>
            <a:endParaRPr lang="en-US"/>
          </a:p>
          <a:p>
            <a:r>
              <a:rPr lang="en-US" b="1" dirty="0"/>
              <a:t>District Specific Metrics</a:t>
            </a:r>
            <a:r>
              <a:rPr lang="en-US" dirty="0"/>
              <a:t> - The final category consists of data from smaller items that include: 1) total allocation of federal funds, 2) percentage of funds carried over, 3) timely submission of budget narrative applications, 4) the percentage of Title I-A allocation set aside for district activities, 5) individual district needs or requests, as well as 6) other relevant factors.  </a:t>
            </a:r>
            <a:endParaRPr lang="en-US"/>
          </a:p>
          <a:p>
            <a:r>
              <a:rPr lang="en-US"/>
              <a:t> </a:t>
            </a:r>
          </a:p>
          <a:p>
            <a:r>
              <a:rPr lang="en-US" dirty="0"/>
              <a:t>Data for these categories is compiled from a variety of agency resources. Statewide risk scores are analyzed and a determination is made as to the districts to be monitored in the upcoming cycle.  The number of districts monitored each year is based on risk level.   </a:t>
            </a:r>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1284628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provided an overview of the monitoring process, we'll examine the requirements for Tier 1 monitoring.</a:t>
            </a:r>
          </a:p>
        </p:txBody>
      </p:sp>
      <p:sp>
        <p:nvSpPr>
          <p:cNvPr id="4" name="Slide Number Placeholder 3"/>
          <p:cNvSpPr>
            <a:spLocks noGrp="1"/>
          </p:cNvSpPr>
          <p:nvPr>
            <p:ph type="sldNum" sz="quarter" idx="5"/>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3310344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described earlier, districts were selected for monitoring because they demonstrated some level of risk. Tier 1 is the lowest level in the 2024-2025 monitoring process. </a:t>
            </a:r>
          </a:p>
          <a:p>
            <a:r>
              <a:rPr lang="en-US" dirty="0"/>
              <a:t> </a:t>
            </a:r>
            <a:endParaRPr lang="en-US" dirty="0">
              <a:cs typeface="Calibri"/>
            </a:endParaRPr>
          </a:p>
          <a:p>
            <a:r>
              <a:rPr lang="en-US" dirty="0"/>
              <a:t>Tier 1 districts should work with their district teams to complete the self-assessment. Each district will decide the appropriate staff to involve, but participants should include those who have the most knowledge of and/or responsibility for the programs included. </a:t>
            </a:r>
            <a:endParaRPr lang="en-US" dirty="0">
              <a:cs typeface="Calibri"/>
            </a:endParaRPr>
          </a:p>
          <a:p>
            <a:r>
              <a:rPr lang="en-US" dirty="0"/>
              <a:t> </a:t>
            </a:r>
            <a:endParaRPr lang="en-US" dirty="0">
              <a:cs typeface="Calibri"/>
            </a:endParaRPr>
          </a:p>
          <a:p>
            <a:r>
              <a:rPr lang="en-US" dirty="0"/>
              <a:t>Program specialists at ODE will review the district's submission and provide feedback in the Spring. </a:t>
            </a:r>
          </a:p>
        </p:txBody>
      </p:sp>
      <p:sp>
        <p:nvSpPr>
          <p:cNvPr id="4" name="Slide Number Placeholder 3"/>
          <p:cNvSpPr>
            <a:spLocks noGrp="1"/>
          </p:cNvSpPr>
          <p:nvPr>
            <p:ph type="sldNum" sz="quarter" idx="5"/>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2131415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the Self-Assessment is to:</a:t>
            </a:r>
          </a:p>
          <a:p>
            <a:pPr marL="171450" indent="-171450">
              <a:buFont typeface="Arial"/>
              <a:buChar char="•"/>
            </a:pPr>
            <a:r>
              <a:rPr lang="en-US" dirty="0"/>
              <a:t>Help districts examine their practices around federal programs.</a:t>
            </a:r>
            <a:endParaRPr lang="en-US" dirty="0">
              <a:cs typeface="Calibri"/>
            </a:endParaRPr>
          </a:p>
          <a:p>
            <a:pPr marL="171450" indent="-171450">
              <a:buFont typeface="Arial"/>
              <a:buChar char="•"/>
            </a:pPr>
            <a:r>
              <a:rPr lang="en-US" dirty="0"/>
              <a:t>It will also facilitate a shared understanding of the district’s current practices relative to ESSA requirements.</a:t>
            </a:r>
            <a:endParaRPr lang="en-US" dirty="0">
              <a:cs typeface="Calibri"/>
            </a:endParaRPr>
          </a:p>
          <a:p>
            <a:pPr marL="171450" indent="-171450">
              <a:buFont typeface="Arial"/>
              <a:buChar char="•"/>
            </a:pPr>
            <a:r>
              <a:rPr lang="en-US" dirty="0"/>
              <a:t>And finally, it will identify both strengths and where technical assistance or support may be needed.</a:t>
            </a:r>
            <a:endParaRPr lang="en-US" dirty="0">
              <a:cs typeface="Calibri"/>
            </a:endParaRPr>
          </a:p>
          <a:p>
            <a:r>
              <a:rPr lang="en-US" dirty="0"/>
              <a:t>The district will NOT receive punitive action for any of their responses. The goal of the self-assessment is to help the ODE learn more about how to support and elevate district practices.</a:t>
            </a:r>
          </a:p>
        </p:txBody>
      </p:sp>
      <p:sp>
        <p:nvSpPr>
          <p:cNvPr id="4" name="Slide Number Placeholder 3"/>
          <p:cNvSpPr>
            <a:spLocks noGrp="1"/>
          </p:cNvSpPr>
          <p:nvPr>
            <p:ph type="sldNum" sz="quarter" idx="5"/>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3344277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monitoring process for Tier 1 districts takes place between August and March. The key date for districts is December 2nd which is the date by which the Self-Assessment must be submitted.</a:t>
            </a:r>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208683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go over how to use the Self-Assessment Smartsheet</a:t>
            </a:r>
          </a:p>
        </p:txBody>
      </p:sp>
      <p:sp>
        <p:nvSpPr>
          <p:cNvPr id="4" name="Slide Number Placeholder 3"/>
          <p:cNvSpPr>
            <a:spLocks noGrp="1"/>
          </p:cNvSpPr>
          <p:nvPr>
            <p:ph type="sldNum" sz="quarter" idx="5"/>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29332804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5103458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accent1"/>
                </a:solidFill>
              </a:rPr>
              <a:t>twitter.com/</a:t>
            </a:r>
            <a:r>
              <a:rPr lang="en-US" sz="2400" err="1">
                <a:solidFill>
                  <a:schemeClr val="accent1"/>
                </a:solidFill>
              </a:rPr>
              <a:t>ORDeptEd</a:t>
            </a:r>
            <a:r>
              <a:rPr lang="en-US" sz="2400">
                <a:solidFill>
                  <a:schemeClr val="accent1"/>
                </a:solidFill>
              </a:rPr>
              <a:t> | fb.com/</a:t>
            </a:r>
            <a:r>
              <a:rPr lang="en-US" sz="2400" err="1">
                <a:solidFill>
                  <a:schemeClr val="accent1"/>
                </a:solidFill>
              </a:rPr>
              <a:t>ORDeptEd</a:t>
            </a:r>
            <a:endParaRPr lang="en-US" sz="2400">
              <a:solidFill>
                <a:schemeClr val="accent1"/>
              </a:solidFill>
            </a:endParaRPr>
          </a:p>
        </p:txBody>
      </p:sp>
    </p:spTree>
    <p:extLst>
      <p:ext uri="{BB962C8B-B14F-4D97-AF65-F5344CB8AC3E}">
        <p14:creationId xmlns:p14="http://schemas.microsoft.com/office/powerpoint/2010/main" val="419546051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o pattern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2699" y="2748246"/>
            <a:ext cx="10515600" cy="2749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hasCustomPrompt="1"/>
          </p:nvPr>
        </p:nvSpPr>
        <p:spPr>
          <a:xfrm>
            <a:off x="3573100" y="93194"/>
            <a:ext cx="8534400" cy="857421"/>
          </a:xfrm>
        </p:spPr>
        <p:txBody>
          <a:bodyPr>
            <a:noAutofit/>
          </a:bodyPr>
          <a:lstStyle>
            <a:lvl1pPr algn="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260483985"/>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8/15/2024</a:t>
            </a:fld>
            <a:endParaRPr lang="en-US"/>
          </a:p>
        </p:txBody>
      </p:sp>
      <p:sp>
        <p:nvSpPr>
          <p:cNvPr id="11" name="Footer Placeholder 4"/>
          <p:cNvSpPr>
            <a:spLocks noGrp="1"/>
          </p:cNvSpPr>
          <p:nvPr>
            <p:ph type="ftr" sz="quarter" idx="11"/>
          </p:nvPr>
        </p:nvSpPr>
        <p:spPr>
          <a:xfrm>
            <a:off x="717176" y="6139793"/>
            <a:ext cx="2864224" cy="365125"/>
          </a:xfrm>
        </p:spPr>
        <p:txBody>
          <a:bodyPr/>
          <a:lstStyle/>
          <a:p>
            <a:r>
              <a:rPr lang="en-US"/>
              <a:t>ESEA Monitoring - Fall 2024</a:t>
            </a:r>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9103-F9E0-4F46-ADC2-B8CD67C56AE7}" type="datetime1">
              <a:rPr lang="en-US" smtClean="0"/>
              <a:pPr/>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B4264E-747B-4A66-8046-612678D808F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a:p>
        </p:txBody>
      </p:sp>
    </p:spTree>
    <p:extLst>
      <p:ext uri="{BB962C8B-B14F-4D97-AF65-F5344CB8AC3E}">
        <p14:creationId xmlns:p14="http://schemas.microsoft.com/office/powerpoint/2010/main" val="218851914"/>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E4CE9B-FC86-4B75-8677-1AF147A5D684}"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3555077915"/>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3054735453"/>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8/15/2024</a:t>
            </a:fld>
            <a:endParaRPr lang="en-US"/>
          </a:p>
        </p:txBody>
      </p:sp>
      <p:sp>
        <p:nvSpPr>
          <p:cNvPr id="8" name="Footer Placeholder 7"/>
          <p:cNvSpPr>
            <a:spLocks noGrp="1"/>
          </p:cNvSpPr>
          <p:nvPr>
            <p:ph type="ftr" sz="quarter" idx="11"/>
          </p:nvPr>
        </p:nvSpPr>
        <p:spPr/>
        <p:txBody>
          <a:bodyPr/>
          <a:lstStyle/>
          <a:p>
            <a:r>
              <a:rPr lang="en-US"/>
              <a:t>ESEA Monitoring - Fall 2024</a:t>
            </a:r>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996193442"/>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8/15/2024</a:t>
            </a:fld>
            <a:endParaRPr lang="en-US"/>
          </a:p>
        </p:txBody>
      </p:sp>
      <p:sp>
        <p:nvSpPr>
          <p:cNvPr id="11" name="Footer Placeholder 4"/>
          <p:cNvSpPr>
            <a:spLocks noGrp="1"/>
          </p:cNvSpPr>
          <p:nvPr>
            <p:ph type="ftr" sz="quarter" idx="11"/>
          </p:nvPr>
        </p:nvSpPr>
        <p:spPr>
          <a:xfrm>
            <a:off x="717176" y="6139793"/>
            <a:ext cx="2864224" cy="365125"/>
          </a:xfrm>
        </p:spPr>
        <p:txBody>
          <a:bodyPr/>
          <a:lstStyle/>
          <a:p>
            <a:r>
              <a:rPr lang="en-US"/>
              <a:t>ESEA Monitoring - Fall 2024</a:t>
            </a:r>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8/15/2024</a:t>
            </a:fld>
            <a:endParaRPr lang="en-US"/>
          </a:p>
        </p:txBody>
      </p:sp>
      <p:sp>
        <p:nvSpPr>
          <p:cNvPr id="4" name="Footer Placeholder 3"/>
          <p:cNvSpPr>
            <a:spLocks noGrp="1"/>
          </p:cNvSpPr>
          <p:nvPr>
            <p:ph type="ftr" sz="quarter" idx="11"/>
          </p:nvPr>
        </p:nvSpPr>
        <p:spPr/>
        <p:txBody>
          <a:bodyPr/>
          <a:lstStyle/>
          <a:p>
            <a:r>
              <a:rPr lang="en-US"/>
              <a:t>ESEA Monitoring - Fall 2024</a:t>
            </a:r>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sp>
        <p:nvSpPr>
          <p:cNvPr id="2" name="Date Placeholder 1"/>
          <p:cNvSpPr>
            <a:spLocks noGrp="1"/>
          </p:cNvSpPr>
          <p:nvPr>
            <p:ph type="dt" sz="half" idx="10"/>
          </p:nvPr>
        </p:nvSpPr>
        <p:spPr/>
        <p:txBody>
          <a:bodyPr/>
          <a:lstStyle/>
          <a:p>
            <a:fld id="{80DF8147-9298-48DB-8898-31538F48B62E}" type="datetime1">
              <a:rPr lang="en-US" smtClean="0"/>
              <a:t>8/15/2024</a:t>
            </a:fld>
            <a:endParaRPr lang="en-US"/>
          </a:p>
        </p:txBody>
      </p:sp>
      <p:sp>
        <p:nvSpPr>
          <p:cNvPr id="3" name="Footer Placeholder 2"/>
          <p:cNvSpPr>
            <a:spLocks noGrp="1"/>
          </p:cNvSpPr>
          <p:nvPr>
            <p:ph type="ftr" sz="quarter" idx="11"/>
          </p:nvPr>
        </p:nvSpPr>
        <p:spPr/>
        <p:txBody>
          <a:bodyPr/>
          <a:lstStyle/>
          <a:p>
            <a:r>
              <a:rPr lang="en-US"/>
              <a:t>ESEA Monitoring - Fall 2024</a:t>
            </a:r>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0139304"/>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149586867"/>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accent1"/>
                </a:solidFill>
              </a:rPr>
              <a:t>twitter.com/</a:t>
            </a:r>
            <a:r>
              <a:rPr lang="en-US" sz="2400" err="1">
                <a:solidFill>
                  <a:schemeClr val="accent1"/>
                </a:solidFill>
              </a:rPr>
              <a:t>ORDeptEd</a:t>
            </a:r>
            <a:r>
              <a:rPr lang="en-US" sz="2400">
                <a:solidFill>
                  <a:schemeClr val="accent1"/>
                </a:solidFill>
              </a:rPr>
              <a:t> | fb.com/</a:t>
            </a:r>
            <a:r>
              <a:rPr lang="en-US" sz="2400" err="1">
                <a:solidFill>
                  <a:schemeClr val="accent1"/>
                </a:solidFill>
              </a:rPr>
              <a:t>ORDeptEd</a:t>
            </a:r>
            <a:endParaRPr lang="en-US" sz="2400">
              <a:solidFill>
                <a:schemeClr val="accent1"/>
              </a:solidFill>
            </a:endParaRPr>
          </a:p>
        </p:txBody>
      </p:sp>
    </p:spTree>
    <p:extLst>
      <p:ext uri="{BB962C8B-B14F-4D97-AF65-F5344CB8AC3E}">
        <p14:creationId xmlns:p14="http://schemas.microsoft.com/office/powerpoint/2010/main" val="506956380"/>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8/15/2024</a:t>
            </a:fld>
            <a:endParaRPr lang="en-US"/>
          </a:p>
        </p:txBody>
      </p:sp>
      <p:sp>
        <p:nvSpPr>
          <p:cNvPr id="11" name="Footer Placeholder 4"/>
          <p:cNvSpPr>
            <a:spLocks noGrp="1"/>
          </p:cNvSpPr>
          <p:nvPr>
            <p:ph type="ftr" sz="quarter" idx="11"/>
          </p:nvPr>
        </p:nvSpPr>
        <p:spPr>
          <a:xfrm>
            <a:off x="717176" y="6139793"/>
            <a:ext cx="2864224" cy="365125"/>
          </a:xfrm>
        </p:spPr>
        <p:txBody>
          <a:bodyPr/>
          <a:lstStyle/>
          <a:p>
            <a:r>
              <a:rPr lang="en-US"/>
              <a:t>ESEA Monitoring - Fall 2024</a:t>
            </a:r>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9103-F9E0-4F46-ADC2-B8CD67C56AE7}" type="datetime1">
              <a:rPr lang="en-US" smtClean="0"/>
              <a:pPr/>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B4264E-747B-4A66-8046-612678D808F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a:p>
        </p:txBody>
      </p:sp>
    </p:spTree>
    <p:extLst>
      <p:ext uri="{BB962C8B-B14F-4D97-AF65-F5344CB8AC3E}">
        <p14:creationId xmlns:p14="http://schemas.microsoft.com/office/powerpoint/2010/main" val="3748440979"/>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E4CE9B-FC86-4B75-8677-1AF147A5D684}"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1802188365"/>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199368712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9103-F9E0-4F46-ADC2-B8CD67C56AE7}" type="datetime1">
              <a:rPr lang="en-US" smtClean="0"/>
              <a:pPr/>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522581207"/>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8/15/2024</a:t>
            </a:fld>
            <a:endParaRPr lang="en-US"/>
          </a:p>
        </p:txBody>
      </p:sp>
      <p:sp>
        <p:nvSpPr>
          <p:cNvPr id="8" name="Footer Placeholder 7"/>
          <p:cNvSpPr>
            <a:spLocks noGrp="1"/>
          </p:cNvSpPr>
          <p:nvPr>
            <p:ph type="ftr" sz="quarter" idx="11"/>
          </p:nvPr>
        </p:nvSpPr>
        <p:spPr/>
        <p:txBody>
          <a:bodyPr/>
          <a:lstStyle/>
          <a:p>
            <a:r>
              <a:rPr lang="en-US"/>
              <a:t>ESEA Monitoring - Fall 2024</a:t>
            </a:r>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907083223"/>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8/15/2024</a:t>
            </a:fld>
            <a:endParaRPr lang="en-US"/>
          </a:p>
        </p:txBody>
      </p:sp>
      <p:sp>
        <p:nvSpPr>
          <p:cNvPr id="4" name="Footer Placeholder 3"/>
          <p:cNvSpPr>
            <a:spLocks noGrp="1"/>
          </p:cNvSpPr>
          <p:nvPr>
            <p:ph type="ftr" sz="quarter" idx="11"/>
          </p:nvPr>
        </p:nvSpPr>
        <p:spPr/>
        <p:txBody>
          <a:bodyPr/>
          <a:lstStyle/>
          <a:p>
            <a:r>
              <a:rPr lang="en-US"/>
              <a:t>ESEA Monitoring - Fall 2024</a:t>
            </a:r>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sp>
        <p:nvSpPr>
          <p:cNvPr id="2" name="Date Placeholder 1"/>
          <p:cNvSpPr>
            <a:spLocks noGrp="1"/>
          </p:cNvSpPr>
          <p:nvPr>
            <p:ph type="dt" sz="half" idx="10"/>
          </p:nvPr>
        </p:nvSpPr>
        <p:spPr/>
        <p:txBody>
          <a:bodyPr/>
          <a:lstStyle/>
          <a:p>
            <a:fld id="{80DF8147-9298-48DB-8898-31538F48B62E}" type="datetime1">
              <a:rPr lang="en-US" smtClean="0"/>
              <a:t>8/15/2024</a:t>
            </a:fld>
            <a:endParaRPr lang="en-US"/>
          </a:p>
        </p:txBody>
      </p:sp>
      <p:sp>
        <p:nvSpPr>
          <p:cNvPr id="3" name="Footer Placeholder 2"/>
          <p:cNvSpPr>
            <a:spLocks noGrp="1"/>
          </p:cNvSpPr>
          <p:nvPr>
            <p:ph type="ftr" sz="quarter" idx="11"/>
          </p:nvPr>
        </p:nvSpPr>
        <p:spPr/>
        <p:txBody>
          <a:bodyPr/>
          <a:lstStyle/>
          <a:p>
            <a:r>
              <a:rPr lang="en-US"/>
              <a:t>ESEA Monitoring - Fall 2024</a:t>
            </a:r>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9506733"/>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978108501"/>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accent1"/>
                </a:solidFill>
              </a:rPr>
              <a:t>twitter.com/</a:t>
            </a:r>
            <a:r>
              <a:rPr lang="en-US" sz="2400" err="1">
                <a:solidFill>
                  <a:schemeClr val="accent1"/>
                </a:solidFill>
              </a:rPr>
              <a:t>ORDeptEd</a:t>
            </a:r>
            <a:r>
              <a:rPr lang="en-US" sz="2400">
                <a:solidFill>
                  <a:schemeClr val="accent1"/>
                </a:solidFill>
              </a:rPr>
              <a:t> | fb.com/</a:t>
            </a:r>
            <a:r>
              <a:rPr lang="en-US" sz="2400" err="1">
                <a:solidFill>
                  <a:schemeClr val="accent1"/>
                </a:solidFill>
              </a:rPr>
              <a:t>ORDeptEd</a:t>
            </a:r>
            <a:endParaRPr lang="en-US" sz="2400">
              <a:solidFill>
                <a:schemeClr val="accent1"/>
              </a:solidFill>
            </a:endParaRPr>
          </a:p>
        </p:txBody>
      </p:sp>
    </p:spTree>
    <p:extLst>
      <p:ext uri="{BB962C8B-B14F-4D97-AF65-F5344CB8AC3E}">
        <p14:creationId xmlns:p14="http://schemas.microsoft.com/office/powerpoint/2010/main" val="279419086"/>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8/15/2024</a:t>
            </a:fld>
            <a:endParaRPr lang="en-US"/>
          </a:p>
        </p:txBody>
      </p:sp>
      <p:sp>
        <p:nvSpPr>
          <p:cNvPr id="11" name="Footer Placeholder 4"/>
          <p:cNvSpPr>
            <a:spLocks noGrp="1"/>
          </p:cNvSpPr>
          <p:nvPr>
            <p:ph type="ftr" sz="quarter" idx="11"/>
          </p:nvPr>
        </p:nvSpPr>
        <p:spPr>
          <a:xfrm>
            <a:off x="717176" y="6139793"/>
            <a:ext cx="2864224" cy="365125"/>
          </a:xfrm>
        </p:spPr>
        <p:txBody>
          <a:bodyPr/>
          <a:lstStyle/>
          <a:p>
            <a:r>
              <a:rPr lang="en-US"/>
              <a:t>ESEA Monitoring - Fall 2024</a:t>
            </a:r>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9103-F9E0-4F46-ADC2-B8CD67C56AE7}" type="datetime1">
              <a:rPr lang="en-US" smtClean="0"/>
              <a:pPr/>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B4264E-747B-4A66-8046-612678D808F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a:p>
        </p:txBody>
      </p:sp>
    </p:spTree>
    <p:extLst>
      <p:ext uri="{BB962C8B-B14F-4D97-AF65-F5344CB8AC3E}">
        <p14:creationId xmlns:p14="http://schemas.microsoft.com/office/powerpoint/2010/main" val="43971478"/>
      </p:ext>
    </p:extLst>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E4CE9B-FC86-4B75-8677-1AF147A5D684}"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1374592977"/>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B4264E-747B-4A66-8046-612678D808F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p>
        </p:txBody>
      </p:sp>
    </p:spTree>
    <p:extLst>
      <p:ext uri="{BB962C8B-B14F-4D97-AF65-F5344CB8AC3E}">
        <p14:creationId xmlns:p14="http://schemas.microsoft.com/office/powerpoint/2010/main" val="1633861697"/>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4093427789"/>
      </p:ext>
    </p:extLst>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8/15/2024</a:t>
            </a:fld>
            <a:endParaRPr lang="en-US"/>
          </a:p>
        </p:txBody>
      </p:sp>
      <p:sp>
        <p:nvSpPr>
          <p:cNvPr id="8" name="Footer Placeholder 7"/>
          <p:cNvSpPr>
            <a:spLocks noGrp="1"/>
          </p:cNvSpPr>
          <p:nvPr>
            <p:ph type="ftr" sz="quarter" idx="11"/>
          </p:nvPr>
        </p:nvSpPr>
        <p:spPr/>
        <p:txBody>
          <a:bodyPr/>
          <a:lstStyle/>
          <a:p>
            <a:r>
              <a:rPr lang="en-US"/>
              <a:t>ESEA Monitoring - Fall 2024</a:t>
            </a:r>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088644317"/>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8/15/2024</a:t>
            </a:fld>
            <a:endParaRPr lang="en-US"/>
          </a:p>
        </p:txBody>
      </p:sp>
      <p:sp>
        <p:nvSpPr>
          <p:cNvPr id="4" name="Footer Placeholder 3"/>
          <p:cNvSpPr>
            <a:spLocks noGrp="1"/>
          </p:cNvSpPr>
          <p:nvPr>
            <p:ph type="ftr" sz="quarter" idx="11"/>
          </p:nvPr>
        </p:nvSpPr>
        <p:spPr/>
        <p:txBody>
          <a:bodyPr/>
          <a:lstStyle/>
          <a:p>
            <a:r>
              <a:rPr lang="en-US"/>
              <a:t>ESEA Monitoring - Fall 2024</a:t>
            </a:r>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sp>
        <p:nvSpPr>
          <p:cNvPr id="2" name="Date Placeholder 1"/>
          <p:cNvSpPr>
            <a:spLocks noGrp="1"/>
          </p:cNvSpPr>
          <p:nvPr>
            <p:ph type="dt" sz="half" idx="10"/>
          </p:nvPr>
        </p:nvSpPr>
        <p:spPr/>
        <p:txBody>
          <a:bodyPr/>
          <a:lstStyle/>
          <a:p>
            <a:fld id="{80DF8147-9298-48DB-8898-31538F48B62E}" type="datetime1">
              <a:rPr lang="en-US" smtClean="0"/>
              <a:t>8/15/2024</a:t>
            </a:fld>
            <a:endParaRPr lang="en-US"/>
          </a:p>
        </p:txBody>
      </p:sp>
      <p:sp>
        <p:nvSpPr>
          <p:cNvPr id="3" name="Footer Placeholder 2"/>
          <p:cNvSpPr>
            <a:spLocks noGrp="1"/>
          </p:cNvSpPr>
          <p:nvPr>
            <p:ph type="ftr" sz="quarter" idx="11"/>
          </p:nvPr>
        </p:nvSpPr>
        <p:spPr/>
        <p:txBody>
          <a:bodyPr/>
          <a:lstStyle/>
          <a:p>
            <a:r>
              <a:rPr lang="en-US"/>
              <a:t>ESEA Monitoring - Fall 2024</a:t>
            </a:r>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2313241"/>
      </p:ext>
    </p:extLst>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37536851"/>
      </p:ext>
    </p:extLst>
  </p:cSld>
  <p:clrMapOvr>
    <a:masterClrMapping/>
  </p:clrMapOvr>
  <p:hf hdr="0" dt="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accent1"/>
                </a:solidFill>
              </a:rPr>
              <a:t>twitter.com/</a:t>
            </a:r>
            <a:r>
              <a:rPr lang="en-US" sz="2400" err="1">
                <a:solidFill>
                  <a:schemeClr val="accent1"/>
                </a:solidFill>
              </a:rPr>
              <a:t>ORDeptEd</a:t>
            </a:r>
            <a:r>
              <a:rPr lang="en-US" sz="2400">
                <a:solidFill>
                  <a:schemeClr val="accent1"/>
                </a:solidFill>
              </a:rPr>
              <a:t> | fb.com/</a:t>
            </a:r>
            <a:r>
              <a:rPr lang="en-US" sz="2400" err="1">
                <a:solidFill>
                  <a:schemeClr val="accent1"/>
                </a:solidFill>
              </a:rPr>
              <a:t>ORDeptEd</a:t>
            </a:r>
            <a:endParaRPr lang="en-US" sz="2400">
              <a:solidFill>
                <a:schemeClr val="accent1"/>
              </a:solidFill>
            </a:endParaRPr>
          </a:p>
        </p:txBody>
      </p:sp>
    </p:spTree>
    <p:extLst>
      <p:ext uri="{BB962C8B-B14F-4D97-AF65-F5344CB8AC3E}">
        <p14:creationId xmlns:p14="http://schemas.microsoft.com/office/powerpoint/2010/main" val="3708198239"/>
      </p:ext>
    </p:extLst>
  </p:cSld>
  <p:clrMapOvr>
    <a:masterClrMapping/>
  </p:clrMapOvr>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8/15/2024</a:t>
            </a:fld>
            <a:endParaRPr lang="en-US"/>
          </a:p>
        </p:txBody>
      </p:sp>
      <p:sp>
        <p:nvSpPr>
          <p:cNvPr id="11" name="Footer Placeholder 4"/>
          <p:cNvSpPr>
            <a:spLocks noGrp="1"/>
          </p:cNvSpPr>
          <p:nvPr>
            <p:ph type="ftr" sz="quarter" idx="11"/>
          </p:nvPr>
        </p:nvSpPr>
        <p:spPr>
          <a:xfrm>
            <a:off x="717176" y="6139793"/>
            <a:ext cx="2864224" cy="365125"/>
          </a:xfrm>
        </p:spPr>
        <p:txBody>
          <a:bodyPr/>
          <a:lstStyle/>
          <a:p>
            <a:r>
              <a:rPr lang="en-US"/>
              <a:t>ESEA Monitoring - Fall 2024</a:t>
            </a:r>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9103-F9E0-4F46-ADC2-B8CD67C56AE7}" type="datetime1">
              <a:rPr lang="en-US" smtClean="0"/>
              <a:pPr/>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22434564"/>
      </p:ext>
    </p:extLst>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B4264E-747B-4A66-8046-612678D808F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a:p>
        </p:txBody>
      </p:sp>
    </p:spTree>
    <p:extLst>
      <p:ext uri="{BB962C8B-B14F-4D97-AF65-F5344CB8AC3E}">
        <p14:creationId xmlns:p14="http://schemas.microsoft.com/office/powerpoint/2010/main" val="3246857460"/>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E4CE9B-FC86-4B75-8677-1AF147A5D684}"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2528539515"/>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E4CE9B-FC86-4B75-8677-1AF147A5D684}"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2827161046"/>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4153746072"/>
      </p:ext>
    </p:extLst>
  </p:cSld>
  <p:clrMapOvr>
    <a:masterClrMapping/>
  </p:clrMapOvr>
  <p:hf hd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8/15/2024</a:t>
            </a:fld>
            <a:endParaRPr lang="en-US"/>
          </a:p>
        </p:txBody>
      </p:sp>
      <p:sp>
        <p:nvSpPr>
          <p:cNvPr id="8" name="Footer Placeholder 7"/>
          <p:cNvSpPr>
            <a:spLocks noGrp="1"/>
          </p:cNvSpPr>
          <p:nvPr>
            <p:ph type="ftr" sz="quarter" idx="11"/>
          </p:nvPr>
        </p:nvSpPr>
        <p:spPr/>
        <p:txBody>
          <a:bodyPr/>
          <a:lstStyle/>
          <a:p>
            <a:r>
              <a:rPr lang="en-US"/>
              <a:t>ESEA Monitoring - Fall 2024</a:t>
            </a:r>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391129785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8/15/2024</a:t>
            </a:fld>
            <a:endParaRPr lang="en-US"/>
          </a:p>
        </p:txBody>
      </p:sp>
      <p:sp>
        <p:nvSpPr>
          <p:cNvPr id="4" name="Footer Placeholder 3"/>
          <p:cNvSpPr>
            <a:spLocks noGrp="1"/>
          </p:cNvSpPr>
          <p:nvPr>
            <p:ph type="ftr" sz="quarter" idx="11"/>
          </p:nvPr>
        </p:nvSpPr>
        <p:spPr/>
        <p:txBody>
          <a:bodyPr/>
          <a:lstStyle/>
          <a:p>
            <a:r>
              <a:rPr lang="en-US"/>
              <a:t>ESEA Monitoring - Fall 2024</a:t>
            </a:r>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sp>
        <p:nvSpPr>
          <p:cNvPr id="2" name="Date Placeholder 1"/>
          <p:cNvSpPr>
            <a:spLocks noGrp="1"/>
          </p:cNvSpPr>
          <p:nvPr>
            <p:ph type="dt" sz="half" idx="10"/>
          </p:nvPr>
        </p:nvSpPr>
        <p:spPr/>
        <p:txBody>
          <a:bodyPr/>
          <a:lstStyle/>
          <a:p>
            <a:fld id="{80DF8147-9298-48DB-8898-31538F48B62E}" type="datetime1">
              <a:rPr lang="en-US" smtClean="0"/>
              <a:t>8/15/2024</a:t>
            </a:fld>
            <a:endParaRPr lang="en-US"/>
          </a:p>
        </p:txBody>
      </p:sp>
      <p:sp>
        <p:nvSpPr>
          <p:cNvPr id="3" name="Footer Placeholder 2"/>
          <p:cNvSpPr>
            <a:spLocks noGrp="1"/>
          </p:cNvSpPr>
          <p:nvPr>
            <p:ph type="ftr" sz="quarter" idx="11"/>
          </p:nvPr>
        </p:nvSpPr>
        <p:spPr/>
        <p:txBody>
          <a:bodyPr/>
          <a:lstStyle/>
          <a:p>
            <a:r>
              <a:rPr lang="en-US"/>
              <a:t>ESEA Monitoring - Fall 2024</a:t>
            </a:r>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0119675"/>
      </p:ext>
    </p:extLst>
  </p:cSld>
  <p:clrMapOvr>
    <a:masterClrMapping/>
  </p:clrMapOvr>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61420600"/>
      </p:ext>
    </p:extLst>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accent1"/>
                </a:solidFill>
              </a:rPr>
              <a:t>twitter.com/</a:t>
            </a:r>
            <a:r>
              <a:rPr lang="en-US" sz="2400" err="1">
                <a:solidFill>
                  <a:schemeClr val="accent1"/>
                </a:solidFill>
              </a:rPr>
              <a:t>ORDeptEd</a:t>
            </a:r>
            <a:r>
              <a:rPr lang="en-US" sz="2400">
                <a:solidFill>
                  <a:schemeClr val="accent1"/>
                </a:solidFill>
              </a:rPr>
              <a:t> | fb.com/</a:t>
            </a:r>
            <a:r>
              <a:rPr lang="en-US" sz="2400" err="1">
                <a:solidFill>
                  <a:schemeClr val="accent1"/>
                </a:solidFill>
              </a:rPr>
              <a:t>ORDeptEd</a:t>
            </a:r>
            <a:endParaRPr lang="en-US" sz="2400">
              <a:solidFill>
                <a:schemeClr val="accent1"/>
              </a:solidFill>
            </a:endParaRPr>
          </a:p>
        </p:txBody>
      </p:sp>
    </p:spTree>
    <p:extLst>
      <p:ext uri="{BB962C8B-B14F-4D97-AF65-F5344CB8AC3E}">
        <p14:creationId xmlns:p14="http://schemas.microsoft.com/office/powerpoint/2010/main" val="2035973056"/>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8/15/2024</a:t>
            </a:fld>
            <a:endParaRPr lang="en-US"/>
          </a:p>
        </p:txBody>
      </p:sp>
      <p:sp>
        <p:nvSpPr>
          <p:cNvPr id="11" name="Footer Placeholder 4"/>
          <p:cNvSpPr>
            <a:spLocks noGrp="1"/>
          </p:cNvSpPr>
          <p:nvPr>
            <p:ph type="ftr" sz="quarter" idx="11"/>
          </p:nvPr>
        </p:nvSpPr>
        <p:spPr>
          <a:xfrm>
            <a:off x="717176" y="6139793"/>
            <a:ext cx="2864224" cy="365125"/>
          </a:xfrm>
        </p:spPr>
        <p:txBody>
          <a:bodyPr/>
          <a:lstStyle/>
          <a:p>
            <a:r>
              <a:rPr lang="en-US"/>
              <a:t>ESEA Monitoring - Fall 2024</a:t>
            </a:r>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9103-F9E0-4F46-ADC2-B8CD67C56AE7}" type="datetime1">
              <a:rPr lang="en-US" smtClean="0"/>
              <a:pPr/>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431813274"/>
      </p:ext>
    </p:extLst>
  </p:cSld>
  <p:clrMapOvr>
    <a:masterClrMapping/>
  </p:clrMapOvr>
  <p:hf hdr="0" dt="0"/>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B4264E-747B-4A66-8046-612678D808F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a:p>
        </p:txBody>
      </p:sp>
    </p:spTree>
    <p:extLst>
      <p:ext uri="{BB962C8B-B14F-4D97-AF65-F5344CB8AC3E}">
        <p14:creationId xmlns:p14="http://schemas.microsoft.com/office/powerpoint/2010/main" val="3508029416"/>
      </p:ext>
    </p:extLst>
  </p:cSld>
  <p:clrMapOvr>
    <a:masterClrMapping/>
  </p:clrMapOvr>
  <p:hf hd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E4CE9B-FC86-4B75-8677-1AF147A5D684}"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2554169284"/>
      </p:ext>
    </p:extLst>
  </p:cSld>
  <p:clrMapOvr>
    <a:masterClrMapping/>
  </p:clrMapOvr>
  <p:hf hd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8/15/2024</a:t>
            </a:fld>
            <a:endParaRPr lang="en-US"/>
          </a:p>
        </p:txBody>
      </p:sp>
      <p:sp>
        <p:nvSpPr>
          <p:cNvPr id="6" name="Footer Placeholder 5"/>
          <p:cNvSpPr>
            <a:spLocks noGrp="1"/>
          </p:cNvSpPr>
          <p:nvPr>
            <p:ph type="ftr" sz="quarter" idx="11"/>
          </p:nvPr>
        </p:nvSpPr>
        <p:spPr/>
        <p:txBody>
          <a:bodyPr/>
          <a:lstStyle/>
          <a:p>
            <a:r>
              <a:rPr lang="en-US"/>
              <a:t>ESEA Monitoring - Fall 2024</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264850956"/>
      </p:ext>
    </p:extLst>
  </p:cSld>
  <p:clrMapOvr>
    <a:masterClrMapping/>
  </p:clrMapOvr>
  <p:hf hdr="0" dt="0"/>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8/15/2024</a:t>
            </a:fld>
            <a:endParaRPr lang="en-US"/>
          </a:p>
        </p:txBody>
      </p:sp>
      <p:sp>
        <p:nvSpPr>
          <p:cNvPr id="8" name="Footer Placeholder 7"/>
          <p:cNvSpPr>
            <a:spLocks noGrp="1"/>
          </p:cNvSpPr>
          <p:nvPr>
            <p:ph type="ftr" sz="quarter" idx="11"/>
          </p:nvPr>
        </p:nvSpPr>
        <p:spPr/>
        <p:txBody>
          <a:bodyPr/>
          <a:lstStyle/>
          <a:p>
            <a:r>
              <a:rPr lang="en-US"/>
              <a:t>ESEA Monitoring - Fall 2024</a:t>
            </a:r>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351430777"/>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8/15/2024</a:t>
            </a:fld>
            <a:endParaRPr lang="en-US"/>
          </a:p>
        </p:txBody>
      </p:sp>
      <p:sp>
        <p:nvSpPr>
          <p:cNvPr id="4" name="Footer Placeholder 3"/>
          <p:cNvSpPr>
            <a:spLocks noGrp="1"/>
          </p:cNvSpPr>
          <p:nvPr>
            <p:ph type="ftr" sz="quarter" idx="11"/>
          </p:nvPr>
        </p:nvSpPr>
        <p:spPr/>
        <p:txBody>
          <a:bodyPr/>
          <a:lstStyle/>
          <a:p>
            <a:r>
              <a:rPr lang="en-US"/>
              <a:t>ESEA Monitoring - Fall 2024</a:t>
            </a:r>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sp>
        <p:nvSpPr>
          <p:cNvPr id="2" name="Date Placeholder 1"/>
          <p:cNvSpPr>
            <a:spLocks noGrp="1"/>
          </p:cNvSpPr>
          <p:nvPr>
            <p:ph type="dt" sz="half" idx="10"/>
          </p:nvPr>
        </p:nvSpPr>
        <p:spPr/>
        <p:txBody>
          <a:bodyPr/>
          <a:lstStyle/>
          <a:p>
            <a:fld id="{80DF8147-9298-48DB-8898-31538F48B62E}" type="datetime1">
              <a:rPr lang="en-US" smtClean="0"/>
              <a:t>8/15/2024</a:t>
            </a:fld>
            <a:endParaRPr lang="en-US"/>
          </a:p>
        </p:txBody>
      </p:sp>
      <p:sp>
        <p:nvSpPr>
          <p:cNvPr id="3" name="Footer Placeholder 2"/>
          <p:cNvSpPr>
            <a:spLocks noGrp="1"/>
          </p:cNvSpPr>
          <p:nvPr>
            <p:ph type="ftr" sz="quarter" idx="11"/>
          </p:nvPr>
        </p:nvSpPr>
        <p:spPr/>
        <p:txBody>
          <a:bodyPr/>
          <a:lstStyle/>
          <a:p>
            <a:r>
              <a:rPr lang="en-US"/>
              <a:t>ESEA Monitoring - Fall 2024</a:t>
            </a:r>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0247866"/>
      </p:ext>
    </p:extLst>
  </p:cSld>
  <p:clrMapOvr>
    <a:masterClrMapping/>
  </p:clrMapOvr>
  <p:hf hdr="0" dt="0"/>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9841323"/>
      </p:ext>
    </p:extLst>
  </p:cSld>
  <p:clrMapOvr>
    <a:masterClrMapping/>
  </p:clrMapOvr>
  <p:hf hdr="0" dt="0"/>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a:t>Text here</a:t>
            </a:r>
          </a:p>
        </p:txBody>
      </p:sp>
      <p:sp>
        <p:nvSpPr>
          <p:cNvPr id="4" name="Date Placeholder 3"/>
          <p:cNvSpPr>
            <a:spLocks noGrp="1"/>
          </p:cNvSpPr>
          <p:nvPr>
            <p:ph type="dt" sz="half" idx="10"/>
          </p:nvPr>
        </p:nvSpPr>
        <p:spPr/>
        <p:txBody>
          <a:bodyPr/>
          <a:lstStyle/>
          <a:p>
            <a:fld id="{7829B781-A755-4819-BC29-540BFF075356}" type="datetime1">
              <a:rPr lang="en-US" smtClean="0"/>
              <a:t>8/15/2024</a:t>
            </a:fld>
            <a:endParaRPr lang="en-US"/>
          </a:p>
        </p:txBody>
      </p:sp>
      <p:sp>
        <p:nvSpPr>
          <p:cNvPr id="5" name="Footer Placeholder 4"/>
          <p:cNvSpPr>
            <a:spLocks noGrp="1"/>
          </p:cNvSpPr>
          <p:nvPr>
            <p:ph type="ftr" sz="quarter" idx="11"/>
          </p:nvPr>
        </p:nvSpPr>
        <p:spPr/>
        <p:txBody>
          <a:bodyPr/>
          <a:lstStyle/>
          <a:p>
            <a:r>
              <a:rPr lang="en-US"/>
              <a:t>ESEA Monitoring - Fall 2024</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accent1"/>
                </a:solidFill>
              </a:rPr>
              <a:t>twitter.com/</a:t>
            </a:r>
            <a:r>
              <a:rPr lang="en-US" sz="2400" err="1">
                <a:solidFill>
                  <a:schemeClr val="accent1"/>
                </a:solidFill>
              </a:rPr>
              <a:t>ORDeptEd</a:t>
            </a:r>
            <a:r>
              <a:rPr lang="en-US" sz="2400">
                <a:solidFill>
                  <a:schemeClr val="accent1"/>
                </a:solidFill>
              </a:rPr>
              <a:t> | fb.com/</a:t>
            </a:r>
            <a:r>
              <a:rPr lang="en-US" sz="2400" err="1">
                <a:solidFill>
                  <a:schemeClr val="accent1"/>
                </a:solidFill>
              </a:rPr>
              <a:t>ORDeptEd</a:t>
            </a:r>
            <a:endParaRPr lang="en-US" sz="2400">
              <a:solidFill>
                <a:schemeClr val="accent1"/>
              </a:solidFill>
            </a:endParaRPr>
          </a:p>
        </p:txBody>
      </p:sp>
    </p:spTree>
    <p:extLst>
      <p:ext uri="{BB962C8B-B14F-4D97-AF65-F5344CB8AC3E}">
        <p14:creationId xmlns:p14="http://schemas.microsoft.com/office/powerpoint/2010/main" val="79449758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8/15/2024</a:t>
            </a:fld>
            <a:endParaRPr lang="en-US"/>
          </a:p>
        </p:txBody>
      </p:sp>
      <p:sp>
        <p:nvSpPr>
          <p:cNvPr id="8" name="Footer Placeholder 7"/>
          <p:cNvSpPr>
            <a:spLocks noGrp="1"/>
          </p:cNvSpPr>
          <p:nvPr>
            <p:ph type="ftr" sz="quarter" idx="11"/>
          </p:nvPr>
        </p:nvSpPr>
        <p:spPr/>
        <p:txBody>
          <a:bodyPr/>
          <a:lstStyle/>
          <a:p>
            <a:r>
              <a:rPr lang="en-US"/>
              <a:t>ESEA Monitoring - Fall 2024</a:t>
            </a:r>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642731105"/>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8/15/2024</a:t>
            </a:fld>
            <a:endParaRPr lang="en-US"/>
          </a:p>
        </p:txBody>
      </p:sp>
      <p:sp>
        <p:nvSpPr>
          <p:cNvPr id="4" name="Footer Placeholder 3"/>
          <p:cNvSpPr>
            <a:spLocks noGrp="1"/>
          </p:cNvSpPr>
          <p:nvPr>
            <p:ph type="ftr" sz="quarter" idx="11"/>
          </p:nvPr>
        </p:nvSpPr>
        <p:spPr/>
        <p:txBody>
          <a:bodyPr/>
          <a:lstStyle/>
          <a:p>
            <a:r>
              <a:rPr lang="en-US"/>
              <a:t>ESEA Monitoring - Fall 2024</a:t>
            </a:r>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sp>
        <p:nvSpPr>
          <p:cNvPr id="2" name="Date Placeholder 1"/>
          <p:cNvSpPr>
            <a:spLocks noGrp="1"/>
          </p:cNvSpPr>
          <p:nvPr>
            <p:ph type="dt" sz="half" idx="10"/>
          </p:nvPr>
        </p:nvSpPr>
        <p:spPr/>
        <p:txBody>
          <a:bodyPr/>
          <a:lstStyle/>
          <a:p>
            <a:fld id="{80DF8147-9298-48DB-8898-31538F48B62E}" type="datetime1">
              <a:rPr lang="en-US" smtClean="0"/>
              <a:t>8/15/2024</a:t>
            </a:fld>
            <a:endParaRPr lang="en-US"/>
          </a:p>
        </p:txBody>
      </p:sp>
      <p:sp>
        <p:nvSpPr>
          <p:cNvPr id="3" name="Footer Placeholder 2"/>
          <p:cNvSpPr>
            <a:spLocks noGrp="1"/>
          </p:cNvSpPr>
          <p:nvPr>
            <p:ph type="ftr" sz="quarter" idx="11"/>
          </p:nvPr>
        </p:nvSpPr>
        <p:spPr/>
        <p:txBody>
          <a:bodyPr/>
          <a:lstStyle/>
          <a:p>
            <a:r>
              <a:rPr lang="en-US"/>
              <a:t>ESEA Monitoring - Fall 2024</a:t>
            </a:r>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9459513"/>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ESEA Monitoring - Fall 2024</a:t>
            </a:r>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8/15/2024</a:t>
            </a:fld>
            <a:endParaRPr lang="en-US"/>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a:p>
        </p:txBody>
      </p:sp>
      <p:pic>
        <p:nvPicPr>
          <p:cNvPr id="10" name="Picture 9" descr="Decorative line break"/>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827" r:id="rId12"/>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ESEA Monitoring - Fall 2024</a:t>
            </a:r>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8/15/2024</a:t>
            </a:fld>
            <a:endParaRPr lang="en-US"/>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ESEA Monitoring - Fall 2024</a:t>
            </a:r>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8/15/2024</a:t>
            </a:fld>
            <a:endParaRPr lang="en-US"/>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ESEA Monitoring - Fall 2024</a:t>
            </a:r>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8/15/2024</a:t>
            </a:fld>
            <a:endParaRPr lang="en-US"/>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ESEA Monitoring - Fall 2024</a:t>
            </a:r>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8/15/2024</a:t>
            </a:fld>
            <a:endParaRPr lang="en-US"/>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ESEA Monitoring - Fall 2024</a:t>
            </a:r>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8/15/2024</a:t>
            </a:fld>
            <a:endParaRPr lang="en-US"/>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regon.gov/ode/schools-and-districts/grants/ESEA/Documents/Self_Assessment.docx" TargetMode="External"/><Relationship Id="rId2" Type="http://schemas.openxmlformats.org/officeDocument/2006/relationships/notesSlide" Target="../notesSlides/notesSlide10.xml"/><Relationship Id="rId1" Type="http://schemas.openxmlformats.org/officeDocument/2006/relationships/slideLayout" Target="../slideLayouts/slideLayout48.xml"/><Relationship Id="rId4" Type="http://schemas.openxmlformats.org/officeDocument/2006/relationships/hyperlink" Target="https://app.smartsheet.com/b/form/51950c6bfb8144b58ead53255882acd2%20&#820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8" Type="http://schemas.openxmlformats.org/officeDocument/2006/relationships/hyperlink" Target="mailto:marlie.magill@ode.oregon.gov" TargetMode="External"/><Relationship Id="rId3" Type="http://schemas.openxmlformats.org/officeDocument/2006/relationships/hyperlink" Target="mailto:Jennifer.engberg@ode.oregon.gov" TargetMode="External"/><Relationship Id="rId7" Type="http://schemas.openxmlformats.org/officeDocument/2006/relationships/hyperlink" Target="mailto:janette.newton@ode.oregon.gov"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hyperlink" Target="mailto:amy.tidwell@ode.oregon.gov" TargetMode="External"/><Relationship Id="rId5" Type="http://schemas.openxmlformats.org/officeDocument/2006/relationships/hyperlink" Target="mailto:lisa.plumb@ode.oregon.gov" TargetMode="External"/><Relationship Id="rId10" Type="http://schemas.openxmlformats.org/officeDocument/2006/relationships/image" Target="../media/image6.gif"/><Relationship Id="rId4" Type="http://schemas.openxmlformats.org/officeDocument/2006/relationships/hyperlink" Target="mailto:sarah.martin@ode.oregon.gov" TargetMode="External"/><Relationship Id="rId9" Type="http://schemas.openxmlformats.org/officeDocument/2006/relationships/hyperlink" Target="mailto:lexi.neemann@ode.oregon.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app.smartsheet.com/b/form/51950c6bfb8144b58ead53255882acd2"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91233"/>
            <a:ext cx="9144000" cy="1322273"/>
          </a:xfrm>
        </p:spPr>
        <p:txBody>
          <a:bodyPr vert="horz" lIns="91440" tIns="45720" rIns="91440" bIns="45720" rtlCol="0" anchor="b" anchorCtr="0">
            <a:noAutofit/>
          </a:bodyPr>
          <a:lstStyle/>
          <a:p>
            <a:r>
              <a:rPr lang="en-US" sz="4000"/>
              <a:t>Preparing for ESEA Monitoring: </a:t>
            </a:r>
            <a:br>
              <a:rPr lang="en-US" sz="4000"/>
            </a:br>
            <a:r>
              <a:rPr lang="en-US" sz="4000"/>
              <a:t>Tier 1</a:t>
            </a:r>
            <a:endParaRPr lang="en-US" sz="4000">
              <a:cs typeface="Calibri"/>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a:t>Titles I-A, I-D, II-A, IV-A, V-B, Equitable Services, </a:t>
            </a:r>
          </a:p>
          <a:p>
            <a:r>
              <a:rPr lang="en-US"/>
              <a:t>McKinney-Vento, and Foster Care</a:t>
            </a:r>
            <a:endParaRPr lang="en-US">
              <a:cs typeface="Calibri"/>
            </a:endParaRPr>
          </a:p>
        </p:txBody>
      </p:sp>
    </p:spTree>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B39F74-6389-713B-E913-ABF070DEB22C}"/>
              </a:ext>
            </a:extLst>
          </p:cNvPr>
          <p:cNvSpPr>
            <a:spLocks noGrp="1"/>
          </p:cNvSpPr>
          <p:nvPr>
            <p:ph type="title"/>
          </p:nvPr>
        </p:nvSpPr>
        <p:spPr/>
        <p:txBody>
          <a:bodyPr/>
          <a:lstStyle/>
          <a:p>
            <a:r>
              <a:rPr lang="en-US">
                <a:cs typeface="Calibri"/>
              </a:rPr>
              <a:t>Why we chose Smartsheet</a:t>
            </a:r>
            <a:endParaRPr lang="en-US"/>
          </a:p>
        </p:txBody>
      </p:sp>
      <p:sp>
        <p:nvSpPr>
          <p:cNvPr id="2" name="Content Placeholder 1">
            <a:extLst>
              <a:ext uri="{FF2B5EF4-FFF2-40B4-BE49-F238E27FC236}">
                <a16:creationId xmlns:a16="http://schemas.microsoft.com/office/drawing/2014/main" id="{858BC03C-7ECA-6F18-4611-34E4C1198975}"/>
              </a:ext>
            </a:extLst>
          </p:cNvPr>
          <p:cNvSpPr>
            <a:spLocks noGrp="1"/>
          </p:cNvSpPr>
          <p:nvPr>
            <p:ph idx="1"/>
          </p:nvPr>
        </p:nvSpPr>
        <p:spPr/>
        <p:txBody>
          <a:bodyPr vert="horz" lIns="91440" tIns="45720" rIns="91440" bIns="45720" rtlCol="0" anchor="t">
            <a:normAutofit/>
          </a:bodyPr>
          <a:lstStyle/>
          <a:p>
            <a:r>
              <a:rPr lang="en-US" sz="3200" dirty="0">
                <a:cs typeface="Calibri"/>
              </a:rPr>
              <a:t>Familiar platform for districts</a:t>
            </a:r>
            <a:endParaRPr lang="en-US">
              <a:cs typeface="Calibri" panose="020F0502020204030204"/>
            </a:endParaRPr>
          </a:p>
          <a:p>
            <a:r>
              <a:rPr lang="en-US" sz="3200">
                <a:cs typeface="Calibri"/>
              </a:rPr>
              <a:t>Allows for data tracking, analysis and feedback</a:t>
            </a:r>
          </a:p>
          <a:p>
            <a:r>
              <a:rPr lang="en-US" sz="3200">
                <a:cs typeface="Calibri"/>
              </a:rPr>
              <a:t>Self-Assessment can be customized by district</a:t>
            </a:r>
            <a:endParaRPr lang="en-US"/>
          </a:p>
          <a:p>
            <a:r>
              <a:rPr lang="en-US" sz="3200">
                <a:cs typeface="Calibri"/>
              </a:rPr>
              <a:t>Recommendations</a:t>
            </a:r>
            <a:r>
              <a:rPr lang="en-US" sz="3200" dirty="0">
                <a:cs typeface="Calibri"/>
              </a:rPr>
              <a:t> </a:t>
            </a:r>
            <a:r>
              <a:rPr lang="en-US" sz="3200">
                <a:cs typeface="Calibri"/>
              </a:rPr>
              <a:t>for </a:t>
            </a:r>
            <a:r>
              <a:rPr lang="en-US" sz="3200" dirty="0">
                <a:cs typeface="Calibri"/>
              </a:rPr>
              <a:t>using Smartsheet:</a:t>
            </a:r>
          </a:p>
          <a:p>
            <a:pPr marL="457200" lvl="1" indent="0">
              <a:buNone/>
            </a:pPr>
            <a:r>
              <a:rPr lang="en-US" sz="3200" dirty="0">
                <a:cs typeface="Calibri"/>
              </a:rPr>
              <a:t>1) Fill out the </a:t>
            </a:r>
            <a:r>
              <a:rPr lang="en-US" sz="3200" dirty="0">
                <a:cs typeface="Calibri"/>
                <a:hlinkClick r:id="rId3"/>
              </a:rPr>
              <a:t>Word template</a:t>
            </a:r>
            <a:r>
              <a:rPr lang="en-US" sz="3200" dirty="0">
                <a:cs typeface="Calibri"/>
              </a:rPr>
              <a:t> as a district team</a:t>
            </a:r>
            <a:endParaRPr lang="en-US">
              <a:cs typeface="Calibri" panose="020F0502020204030204"/>
            </a:endParaRPr>
          </a:p>
          <a:p>
            <a:pPr marL="457200" lvl="1" indent="0">
              <a:buNone/>
            </a:pPr>
            <a:r>
              <a:rPr lang="en-US" sz="3200" dirty="0">
                <a:cs typeface="Calibri"/>
              </a:rPr>
              <a:t>2) Transfer responses into </a:t>
            </a:r>
            <a:r>
              <a:rPr lang="en-US" sz="3200" dirty="0">
                <a:cs typeface="Calibri"/>
                <a:hlinkClick r:id="rId4"/>
              </a:rPr>
              <a:t>Smartsheet</a:t>
            </a:r>
            <a:r>
              <a:rPr lang="en-US" sz="3200" dirty="0">
                <a:cs typeface="Calibri"/>
              </a:rPr>
              <a:t> and submit</a:t>
            </a:r>
          </a:p>
        </p:txBody>
      </p:sp>
      <p:sp>
        <p:nvSpPr>
          <p:cNvPr id="7" name="Slide Number Placeholder 6">
            <a:extLst>
              <a:ext uri="{FF2B5EF4-FFF2-40B4-BE49-F238E27FC236}">
                <a16:creationId xmlns:a16="http://schemas.microsoft.com/office/drawing/2014/main" id="{B01D22FD-5F46-5FBF-4A89-8DECA04240A9}"/>
              </a:ext>
              <a:ext uri="{C183D7F6-B498-43B3-948B-1728B52AA6E4}">
                <adec:decorative xmlns:adec="http://schemas.microsoft.com/office/drawing/2017/decorative" val="1"/>
              </a:ext>
            </a:extLst>
          </p:cNvPr>
          <p:cNvSpPr>
            <a:spLocks noGrp="1"/>
          </p:cNvSpPr>
          <p:nvPr>
            <p:ph type="sldNum" sz="quarter" idx="12"/>
          </p:nvPr>
        </p:nvSpPr>
        <p:spPr/>
        <p:txBody>
          <a:bodyPr/>
          <a:lstStyle/>
          <a:p>
            <a:fld id="{357F5B69-6281-4C1F-8C38-6DA0F56DA430}" type="slidenum">
              <a:rPr lang="en-US" smtClean="0"/>
              <a:pPr/>
              <a:t>10</a:t>
            </a:fld>
            <a:endParaRPr lang="en-US"/>
          </a:p>
        </p:txBody>
      </p:sp>
      <p:sp>
        <p:nvSpPr>
          <p:cNvPr id="6" name="Footer Placeholder 5">
            <a:extLst>
              <a:ext uri="{FF2B5EF4-FFF2-40B4-BE49-F238E27FC236}">
                <a16:creationId xmlns:a16="http://schemas.microsoft.com/office/drawing/2014/main" id="{6309EA21-A7E3-5867-C35B-C3DB2DE5B41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ESEA Monitoring - Fall 2024</a:t>
            </a:r>
          </a:p>
        </p:txBody>
      </p:sp>
    </p:spTree>
    <p:extLst>
      <p:ext uri="{BB962C8B-B14F-4D97-AF65-F5344CB8AC3E}">
        <p14:creationId xmlns:p14="http://schemas.microsoft.com/office/powerpoint/2010/main" val="1799523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266AB5-EE92-49CE-4E39-B47DB2AFB3C1}"/>
              </a:ext>
            </a:extLst>
          </p:cNvPr>
          <p:cNvSpPr>
            <a:spLocks noGrp="1"/>
          </p:cNvSpPr>
          <p:nvPr>
            <p:ph type="title"/>
          </p:nvPr>
        </p:nvSpPr>
        <p:spPr/>
        <p:txBody>
          <a:bodyPr/>
          <a:lstStyle/>
          <a:p>
            <a:r>
              <a:rPr lang="en-US" dirty="0">
                <a:cs typeface="Calibri"/>
              </a:rPr>
              <a:t>Types of Prompts and Responses </a:t>
            </a:r>
            <a:endParaRPr lang="en-US" dirty="0"/>
          </a:p>
        </p:txBody>
      </p:sp>
      <p:sp>
        <p:nvSpPr>
          <p:cNvPr id="2" name="Content Placeholder 1">
            <a:extLst>
              <a:ext uri="{FF2B5EF4-FFF2-40B4-BE49-F238E27FC236}">
                <a16:creationId xmlns:a16="http://schemas.microsoft.com/office/drawing/2014/main" id="{B464BA7B-A5AA-26BA-3DD7-F7055246C28B}"/>
              </a:ext>
            </a:extLst>
          </p:cNvPr>
          <p:cNvSpPr>
            <a:spLocks noGrp="1"/>
          </p:cNvSpPr>
          <p:nvPr>
            <p:ph idx="1"/>
          </p:nvPr>
        </p:nvSpPr>
        <p:spPr/>
        <p:txBody>
          <a:bodyPr vert="horz" lIns="91440" tIns="45720" rIns="91440" bIns="45720" rtlCol="0" anchor="t">
            <a:normAutofit/>
          </a:bodyPr>
          <a:lstStyle/>
          <a:p>
            <a:r>
              <a:rPr lang="en-US" sz="2800" dirty="0">
                <a:cs typeface="Calibri"/>
              </a:rPr>
              <a:t>Rubric Selections</a:t>
            </a:r>
          </a:p>
          <a:p>
            <a:pPr lvl="1">
              <a:buFont typeface="Courier New" panose="020B0604020202020204" pitchFamily="34" charset="0"/>
              <a:buChar char="o"/>
            </a:pPr>
            <a:r>
              <a:rPr lang="en-US" dirty="0">
                <a:cs typeface="Calibri"/>
              </a:rPr>
              <a:t>1 – Emerging</a:t>
            </a:r>
          </a:p>
          <a:p>
            <a:pPr lvl="1">
              <a:buFont typeface="Courier New" panose="020B0604020202020204" pitchFamily="34" charset="0"/>
              <a:buChar char="o"/>
            </a:pPr>
            <a:r>
              <a:rPr lang="en-US" dirty="0">
                <a:cs typeface="Calibri"/>
              </a:rPr>
              <a:t>2 – Developing</a:t>
            </a:r>
          </a:p>
          <a:p>
            <a:pPr lvl="1">
              <a:buFont typeface="Courier New" panose="020B0604020202020204" pitchFamily="34" charset="0"/>
              <a:buChar char="o"/>
            </a:pPr>
            <a:r>
              <a:rPr lang="en-US" dirty="0">
                <a:cs typeface="Calibri"/>
              </a:rPr>
              <a:t>3 – Proficient </a:t>
            </a:r>
          </a:p>
          <a:p>
            <a:pPr lvl="1">
              <a:buFont typeface="Courier New" panose="020B0604020202020204" pitchFamily="34" charset="0"/>
              <a:buChar char="o"/>
            </a:pPr>
            <a:r>
              <a:rPr lang="en-US" dirty="0">
                <a:cs typeface="Calibri"/>
              </a:rPr>
              <a:t>4 – Exceptional </a:t>
            </a:r>
          </a:p>
          <a:p>
            <a:r>
              <a:rPr lang="en-US" sz="2800" dirty="0">
                <a:cs typeface="Calibri"/>
              </a:rPr>
              <a:t>Narrative Response</a:t>
            </a:r>
          </a:p>
          <a:p>
            <a:pPr lvl="1">
              <a:buFont typeface="Courier New" panose="020B0604020202020204" pitchFamily="34" charset="0"/>
              <a:buChar char="o"/>
            </a:pPr>
            <a:r>
              <a:rPr lang="en-US" dirty="0">
                <a:cs typeface="Calibri"/>
              </a:rPr>
              <a:t>Type your response to the question prompt</a:t>
            </a:r>
          </a:p>
          <a:p>
            <a:r>
              <a:rPr lang="en-US" sz="2800" dirty="0">
                <a:cs typeface="Calibri"/>
              </a:rPr>
              <a:t>Yes or No</a:t>
            </a:r>
          </a:p>
          <a:p>
            <a:pPr lvl="1">
              <a:buFont typeface="Courier New" panose="020B0604020202020204" pitchFamily="34" charset="0"/>
              <a:buChar char="o"/>
            </a:pPr>
            <a:r>
              <a:rPr lang="en-US" dirty="0">
                <a:cs typeface="Calibri"/>
              </a:rPr>
              <a:t>Equitable Services, </a:t>
            </a:r>
            <a:r>
              <a:rPr lang="en-US">
                <a:cs typeface="Calibri"/>
              </a:rPr>
              <a:t>Foster Care and McKinney-Vento only</a:t>
            </a:r>
          </a:p>
        </p:txBody>
      </p:sp>
      <p:sp>
        <p:nvSpPr>
          <p:cNvPr id="7" name="Slide Number Placeholder 6">
            <a:extLst>
              <a:ext uri="{FF2B5EF4-FFF2-40B4-BE49-F238E27FC236}">
                <a16:creationId xmlns:a16="http://schemas.microsoft.com/office/drawing/2014/main" id="{395772ED-C53D-CCC5-BD28-4A1FD702BC50}"/>
              </a:ext>
              <a:ext uri="{C183D7F6-B498-43B3-948B-1728B52AA6E4}">
                <adec:decorative xmlns:adec="http://schemas.microsoft.com/office/drawing/2017/decorative" val="1"/>
              </a:ext>
            </a:extLst>
          </p:cNvPr>
          <p:cNvSpPr>
            <a:spLocks noGrp="1"/>
          </p:cNvSpPr>
          <p:nvPr>
            <p:ph type="sldNum" sz="quarter" idx="12"/>
          </p:nvPr>
        </p:nvSpPr>
        <p:spPr/>
        <p:txBody>
          <a:bodyPr/>
          <a:lstStyle/>
          <a:p>
            <a:fld id="{357F5B69-6281-4C1F-8C38-6DA0F56DA430}" type="slidenum">
              <a:rPr lang="en-US" smtClean="0"/>
              <a:pPr/>
              <a:t>11</a:t>
            </a:fld>
            <a:endParaRPr lang="en-US"/>
          </a:p>
        </p:txBody>
      </p:sp>
      <p:sp>
        <p:nvSpPr>
          <p:cNvPr id="6" name="Footer Placeholder 5">
            <a:extLst>
              <a:ext uri="{FF2B5EF4-FFF2-40B4-BE49-F238E27FC236}">
                <a16:creationId xmlns:a16="http://schemas.microsoft.com/office/drawing/2014/main" id="{E6CF44B4-9998-2769-6CEC-CD67D6CAE15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ESEA Monitoring - Fall 2024</a:t>
            </a:r>
          </a:p>
        </p:txBody>
      </p:sp>
    </p:spTree>
    <p:extLst>
      <p:ext uri="{BB962C8B-B14F-4D97-AF65-F5344CB8AC3E}">
        <p14:creationId xmlns:p14="http://schemas.microsoft.com/office/powerpoint/2010/main" val="136043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3D67501-0F10-891D-F933-81087B030A49}"/>
              </a:ext>
            </a:extLst>
          </p:cNvPr>
          <p:cNvSpPr>
            <a:spLocks noGrp="1"/>
          </p:cNvSpPr>
          <p:nvPr>
            <p:ph type="ctrTitle"/>
          </p:nvPr>
        </p:nvSpPr>
        <p:spPr/>
        <p:txBody>
          <a:bodyPr/>
          <a:lstStyle/>
          <a:p>
            <a:r>
              <a:rPr lang="en-US">
                <a:cs typeface="Calibri"/>
              </a:rPr>
              <a:t>Smartsheet Tutorial</a:t>
            </a:r>
            <a:endParaRPr lang="en-US"/>
          </a:p>
        </p:txBody>
      </p:sp>
      <p:sp>
        <p:nvSpPr>
          <p:cNvPr id="6" name="Footer Placeholder 5">
            <a:extLst>
              <a:ext uri="{FF2B5EF4-FFF2-40B4-BE49-F238E27FC236}">
                <a16:creationId xmlns:a16="http://schemas.microsoft.com/office/drawing/2014/main" id="{81063706-1F11-49F3-87BA-9AB1920232E2}"/>
              </a:ext>
            </a:extLst>
          </p:cNvPr>
          <p:cNvSpPr>
            <a:spLocks noGrp="1"/>
          </p:cNvSpPr>
          <p:nvPr>
            <p:ph type="ftr" sz="quarter" idx="11"/>
          </p:nvPr>
        </p:nvSpPr>
        <p:spPr/>
        <p:txBody>
          <a:bodyPr/>
          <a:lstStyle/>
          <a:p>
            <a:r>
              <a:rPr lang="en-US"/>
              <a:t>ESEA Monitoring - Fall 2024</a:t>
            </a:r>
          </a:p>
        </p:txBody>
      </p:sp>
      <p:sp>
        <p:nvSpPr>
          <p:cNvPr id="7" name="Slide Number Placeholder 6">
            <a:extLst>
              <a:ext uri="{FF2B5EF4-FFF2-40B4-BE49-F238E27FC236}">
                <a16:creationId xmlns:a16="http://schemas.microsoft.com/office/drawing/2014/main" id="{197D3C48-E6AB-CA6A-AAE7-8FFF43BFE9C8}"/>
              </a:ext>
            </a:extLst>
          </p:cNvPr>
          <p:cNvSpPr>
            <a:spLocks noGrp="1"/>
          </p:cNvSpPr>
          <p:nvPr>
            <p:ph type="sldNum" sz="quarter" idx="12"/>
          </p:nvPr>
        </p:nvSpPr>
        <p:spPr/>
        <p:txBody>
          <a:bodyPr/>
          <a:lstStyle/>
          <a:p>
            <a:fld id="{357F5B69-6281-4C1F-8C38-6DA0F56DA430}" type="slidenum">
              <a:rPr lang="en-US" smtClean="0"/>
              <a:pPr/>
              <a:t>12</a:t>
            </a:fld>
            <a:endParaRPr lang="en-US"/>
          </a:p>
        </p:txBody>
      </p:sp>
    </p:spTree>
    <p:extLst>
      <p:ext uri="{BB962C8B-B14F-4D97-AF65-F5344CB8AC3E}">
        <p14:creationId xmlns:p14="http://schemas.microsoft.com/office/powerpoint/2010/main" val="1247782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101C0-7753-2117-B210-76B08DCE81FC}"/>
              </a:ext>
            </a:extLst>
          </p:cNvPr>
          <p:cNvSpPr>
            <a:spLocks noGrp="1"/>
          </p:cNvSpPr>
          <p:nvPr>
            <p:ph type="title"/>
          </p:nvPr>
        </p:nvSpPr>
        <p:spPr/>
        <p:txBody>
          <a:bodyPr/>
          <a:lstStyle/>
          <a:p>
            <a:r>
              <a:rPr lang="en-US" dirty="0">
                <a:cs typeface="Calibri"/>
              </a:rPr>
              <a:t>Universal Program Submissions</a:t>
            </a:r>
            <a:endParaRPr lang="en-US" dirty="0"/>
          </a:p>
        </p:txBody>
      </p:sp>
      <p:sp>
        <p:nvSpPr>
          <p:cNvPr id="2" name="Content Placeholder 1">
            <a:extLst>
              <a:ext uri="{FF2B5EF4-FFF2-40B4-BE49-F238E27FC236}">
                <a16:creationId xmlns:a16="http://schemas.microsoft.com/office/drawing/2014/main" id="{17D0271E-7448-AA73-782C-74FBC4BA25B9}"/>
              </a:ext>
            </a:extLst>
          </p:cNvPr>
          <p:cNvSpPr>
            <a:spLocks noGrp="1"/>
          </p:cNvSpPr>
          <p:nvPr>
            <p:ph idx="1"/>
          </p:nvPr>
        </p:nvSpPr>
        <p:spPr/>
        <p:txBody>
          <a:bodyPr vert="horz" lIns="91440" tIns="45720" rIns="91440" bIns="45720" rtlCol="0" anchor="t">
            <a:normAutofit/>
          </a:bodyPr>
          <a:lstStyle/>
          <a:p>
            <a:r>
              <a:rPr lang="en-US" sz="2800" b="1" dirty="0">
                <a:cs typeface="Calibri"/>
              </a:rPr>
              <a:t>Even districts that decline funds</a:t>
            </a:r>
            <a:r>
              <a:rPr lang="en-US" sz="2800" dirty="0">
                <a:cs typeface="Calibri"/>
              </a:rPr>
              <a:t> must complete prompts </a:t>
            </a:r>
          </a:p>
          <a:p>
            <a:pPr lvl="1">
              <a:buFont typeface="Courier New" panose="020B0604020202020204" pitchFamily="34" charset="0"/>
              <a:buChar char="o"/>
            </a:pPr>
            <a:r>
              <a:rPr lang="en-US" sz="2800">
                <a:cs typeface="Calibri"/>
              </a:rPr>
              <a:t>Foster Care</a:t>
            </a:r>
          </a:p>
          <a:p>
            <a:pPr lvl="1">
              <a:buFont typeface="Courier New" panose="020B0604020202020204" pitchFamily="34" charset="0"/>
              <a:buChar char="o"/>
            </a:pPr>
            <a:r>
              <a:rPr lang="en-US" sz="2800">
                <a:cs typeface="Calibri"/>
              </a:rPr>
              <a:t>Mc-Kinney-Vento</a:t>
            </a:r>
            <a:endParaRPr lang="en-US"/>
          </a:p>
          <a:p>
            <a:r>
              <a:rPr lang="en-US" sz="2800">
                <a:cs typeface="Calibri"/>
              </a:rPr>
              <a:t>All districts who accept funds must at least one Equitable Services prompt</a:t>
            </a:r>
          </a:p>
          <a:p>
            <a:endParaRPr lang="en-US" sz="2800">
              <a:cs typeface="Calibri"/>
            </a:endParaRPr>
          </a:p>
          <a:p>
            <a:pPr marL="0" indent="0" algn="ctr">
              <a:buNone/>
            </a:pPr>
            <a:r>
              <a:rPr lang="en-US" sz="4800" dirty="0">
                <a:solidFill>
                  <a:schemeClr val="accent2"/>
                </a:solidFill>
                <a:cs typeface="Calibri"/>
              </a:rPr>
              <a:t>Due December 2nd, 2024</a:t>
            </a:r>
          </a:p>
        </p:txBody>
      </p:sp>
      <p:sp>
        <p:nvSpPr>
          <p:cNvPr id="7" name="Slide Number Placeholder 6">
            <a:extLst>
              <a:ext uri="{FF2B5EF4-FFF2-40B4-BE49-F238E27FC236}">
                <a16:creationId xmlns:a16="http://schemas.microsoft.com/office/drawing/2014/main" id="{56B0E077-7189-5FD2-5028-4D3CF4F3849D}"/>
              </a:ext>
              <a:ext uri="{C183D7F6-B498-43B3-948B-1728B52AA6E4}">
                <adec:decorative xmlns:adec="http://schemas.microsoft.com/office/drawing/2017/decorative" val="1"/>
              </a:ext>
            </a:extLst>
          </p:cNvPr>
          <p:cNvSpPr>
            <a:spLocks noGrp="1"/>
          </p:cNvSpPr>
          <p:nvPr>
            <p:ph type="sldNum" sz="quarter" idx="12"/>
          </p:nvPr>
        </p:nvSpPr>
        <p:spPr/>
        <p:txBody>
          <a:bodyPr/>
          <a:lstStyle/>
          <a:p>
            <a:fld id="{357F5B69-6281-4C1F-8C38-6DA0F56DA430}" type="slidenum">
              <a:rPr lang="en-US" smtClean="0"/>
              <a:pPr/>
              <a:t>13</a:t>
            </a:fld>
            <a:endParaRPr lang="en-US"/>
          </a:p>
        </p:txBody>
      </p:sp>
      <p:sp>
        <p:nvSpPr>
          <p:cNvPr id="6" name="Footer Placeholder 5">
            <a:extLst>
              <a:ext uri="{FF2B5EF4-FFF2-40B4-BE49-F238E27FC236}">
                <a16:creationId xmlns:a16="http://schemas.microsoft.com/office/drawing/2014/main" id="{9014E091-596A-7A67-F06A-02180DC3231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ESEA Monitoring - Fall 2024</a:t>
            </a:r>
          </a:p>
        </p:txBody>
      </p:sp>
    </p:spTree>
    <p:extLst>
      <p:ext uri="{BB962C8B-B14F-4D97-AF65-F5344CB8AC3E}">
        <p14:creationId xmlns:p14="http://schemas.microsoft.com/office/powerpoint/2010/main" val="424977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7177" y="779645"/>
            <a:ext cx="3931826" cy="1339212"/>
          </a:xfrm>
        </p:spPr>
        <p:txBody>
          <a:bodyPr/>
          <a:lstStyle/>
          <a:p>
            <a:pPr algn="ctr"/>
            <a:r>
              <a:rPr lang="en-US"/>
              <a:t>Monitoring Contacts</a:t>
            </a:r>
          </a:p>
        </p:txBody>
      </p:sp>
      <p:sp>
        <p:nvSpPr>
          <p:cNvPr id="6" name="Content Placeholder 5"/>
          <p:cNvSpPr>
            <a:spLocks noGrp="1"/>
          </p:cNvSpPr>
          <p:nvPr>
            <p:ph idx="1"/>
          </p:nvPr>
        </p:nvSpPr>
        <p:spPr/>
        <p:txBody>
          <a:bodyPr vert="horz" lIns="91440" tIns="45720" rIns="91440" bIns="45720" rtlCol="0" anchor="t">
            <a:normAutofit fontScale="92500" lnSpcReduction="10000"/>
          </a:bodyPr>
          <a:lstStyle/>
          <a:p>
            <a:pPr marL="457200" indent="-381000">
              <a:lnSpc>
                <a:spcPct val="100000"/>
              </a:lnSpc>
              <a:spcBef>
                <a:spcPts val="0"/>
              </a:spcBef>
              <a:buSzPts val="2400"/>
            </a:pPr>
            <a:r>
              <a:rPr lang="en-US" dirty="0"/>
              <a:t>Formula Grants &amp; Common Compliance</a:t>
            </a:r>
            <a:endParaRPr lang="en-US" dirty="0">
              <a:cs typeface="Calibri" panose="020F0502020204030204"/>
            </a:endParaRPr>
          </a:p>
          <a:p>
            <a:pPr marL="914400" lvl="1" indent="-381000">
              <a:lnSpc>
                <a:spcPct val="100000"/>
              </a:lnSpc>
              <a:spcBef>
                <a:spcPts val="0"/>
              </a:spcBef>
              <a:buSzPts val="2400"/>
            </a:pPr>
            <a:r>
              <a:rPr lang="en-US" sz="2000" dirty="0"/>
              <a:t>Jen Engberg, (971) 208-0207</a:t>
            </a:r>
            <a:endParaRPr lang="en-US" sz="2000" dirty="0">
              <a:solidFill>
                <a:srgbClr val="006CAD"/>
              </a:solidFill>
            </a:endParaRPr>
          </a:p>
          <a:p>
            <a:pPr marL="914400" lvl="1" indent="0">
              <a:lnSpc>
                <a:spcPct val="100000"/>
              </a:lnSpc>
              <a:spcBef>
                <a:spcPts val="0"/>
              </a:spcBef>
              <a:buSzPts val="2400"/>
              <a:buNone/>
            </a:pPr>
            <a:r>
              <a:rPr lang="en-US" sz="2000" dirty="0">
                <a:solidFill>
                  <a:schemeClr val="accent1"/>
                </a:solidFill>
              </a:rPr>
              <a:t>j</a:t>
            </a:r>
            <a:r>
              <a:rPr lang="en-US" sz="2000" dirty="0">
                <a:solidFill>
                  <a:schemeClr val="accent1"/>
                </a:solidFill>
                <a:hlinkClick r:id="rId3">
                  <a:extLst>
                    <a:ext uri="{A12FA001-AC4F-418D-AE19-62706E023703}">
                      <ahyp:hlinkClr xmlns:ahyp="http://schemas.microsoft.com/office/drawing/2018/hyperlinkcolor" val="tx"/>
                    </a:ext>
                  </a:extLst>
                </a:hlinkClick>
              </a:rPr>
              <a:t>ennifer.engberg@ode.oregon.gov</a:t>
            </a:r>
            <a:r>
              <a:rPr lang="en-US" sz="2000" dirty="0">
                <a:solidFill>
                  <a:schemeClr val="accent1"/>
                </a:solidFill>
              </a:rPr>
              <a:t> </a:t>
            </a:r>
            <a:endParaRPr lang="en-US" sz="2000">
              <a:solidFill>
                <a:schemeClr val="accent1"/>
              </a:solidFill>
              <a:cs typeface="Calibri" panose="020F0502020204030204"/>
            </a:endParaRPr>
          </a:p>
          <a:p>
            <a:pPr marL="914400" lvl="1" indent="-381000">
              <a:lnSpc>
                <a:spcPct val="100000"/>
              </a:lnSpc>
              <a:spcBef>
                <a:spcPts val="0"/>
              </a:spcBef>
              <a:buSzPts val="2400"/>
            </a:pPr>
            <a:r>
              <a:rPr lang="en-US" sz="2000" dirty="0"/>
              <a:t>Sarah Martin, (971) 208-0333 </a:t>
            </a:r>
          </a:p>
          <a:p>
            <a:pPr marL="533400" lvl="1" indent="381000">
              <a:lnSpc>
                <a:spcPct val="100000"/>
              </a:lnSpc>
              <a:spcBef>
                <a:spcPts val="0"/>
              </a:spcBef>
              <a:buSzPts val="2400"/>
              <a:buNone/>
            </a:pPr>
            <a:r>
              <a:rPr lang="en-US" sz="2000" dirty="0">
                <a:hlinkClick r:id="rId4"/>
              </a:rPr>
              <a:t>sarah.martin@ode.oregon.gov</a:t>
            </a:r>
            <a:r>
              <a:rPr lang="en-US" sz="2000" dirty="0"/>
              <a:t> </a:t>
            </a:r>
            <a:endParaRPr lang="en-US" sz="2000">
              <a:cs typeface="Calibri" panose="020F0502020204030204"/>
            </a:endParaRPr>
          </a:p>
          <a:p>
            <a:pPr marL="914400" lvl="1" indent="-381000">
              <a:lnSpc>
                <a:spcPct val="100000"/>
              </a:lnSpc>
              <a:spcBef>
                <a:spcPts val="0"/>
              </a:spcBef>
              <a:buSzPts val="2400"/>
            </a:pPr>
            <a:r>
              <a:rPr lang="en-US" sz="2000" dirty="0"/>
              <a:t>Lisa Plumb, (971) 208-0384</a:t>
            </a:r>
          </a:p>
          <a:p>
            <a:pPr marL="914400" lvl="1" indent="0">
              <a:lnSpc>
                <a:spcPct val="100000"/>
              </a:lnSpc>
              <a:spcBef>
                <a:spcPts val="0"/>
              </a:spcBef>
              <a:buSzPts val="2400"/>
              <a:buNone/>
            </a:pPr>
            <a:r>
              <a:rPr lang="en-US" sz="2000" dirty="0">
                <a:hlinkClick r:id="rId5"/>
              </a:rPr>
              <a:t>lisa.plumb@ode.oregon.gov</a:t>
            </a:r>
            <a:endParaRPr lang="en-US" sz="2000" dirty="0">
              <a:cs typeface="Calibri" panose="020F0502020204030204"/>
            </a:endParaRPr>
          </a:p>
          <a:p>
            <a:pPr marL="914400" lvl="1" indent="-381000">
              <a:lnSpc>
                <a:spcPct val="100000"/>
              </a:lnSpc>
              <a:spcBef>
                <a:spcPts val="0"/>
              </a:spcBef>
              <a:buSzPts val="2400"/>
            </a:pPr>
            <a:r>
              <a:rPr lang="en-US" sz="2000" dirty="0"/>
              <a:t>Amy Tidwell, (503) 580-0078 </a:t>
            </a:r>
          </a:p>
          <a:p>
            <a:pPr marL="914400" lvl="1" indent="0">
              <a:lnSpc>
                <a:spcPct val="100000"/>
              </a:lnSpc>
              <a:spcBef>
                <a:spcPts val="0"/>
              </a:spcBef>
              <a:buSzPts val="2400"/>
              <a:buNone/>
            </a:pPr>
            <a:r>
              <a:rPr lang="en-US" sz="2000" dirty="0">
                <a:hlinkClick r:id="rId6"/>
              </a:rPr>
              <a:t>amy.tidwell@ode.oregon.gov</a:t>
            </a:r>
            <a:r>
              <a:rPr lang="en-US" sz="2000" dirty="0"/>
              <a:t> </a:t>
            </a:r>
            <a:endParaRPr lang="en-US" sz="2000">
              <a:cs typeface="Calibri"/>
            </a:endParaRPr>
          </a:p>
          <a:p>
            <a:pPr marL="457200">
              <a:lnSpc>
                <a:spcPct val="100000"/>
              </a:lnSpc>
              <a:spcBef>
                <a:spcPts val="0"/>
              </a:spcBef>
              <a:buSzPts val="2400"/>
              <a:buFont typeface="Arial" panose="02070309020205020404" pitchFamily="49" charset="0"/>
              <a:buChar char="•"/>
            </a:pPr>
            <a:r>
              <a:rPr lang="en-US" dirty="0">
                <a:solidFill>
                  <a:srgbClr val="000000"/>
                </a:solidFill>
                <a:cs typeface="Calibri" panose="020F0502020204030204"/>
              </a:rPr>
              <a:t>Equitable Services</a:t>
            </a:r>
          </a:p>
          <a:p>
            <a:pPr marL="914400" lvl="1" indent="-381000">
              <a:lnSpc>
                <a:spcPct val="100000"/>
              </a:lnSpc>
              <a:spcBef>
                <a:spcPts val="0"/>
              </a:spcBef>
              <a:buSzPts val="2400"/>
              <a:buFont typeface="Arial" panose="02070309020205020404" pitchFamily="49" charset="0"/>
            </a:pPr>
            <a:r>
              <a:rPr lang="en-US" sz="2000" dirty="0">
                <a:solidFill>
                  <a:srgbClr val="000000"/>
                </a:solidFill>
                <a:cs typeface="Calibri" panose="020F0502020204030204"/>
              </a:rPr>
              <a:t>Janette Newton, (503) 551-9405</a:t>
            </a:r>
          </a:p>
          <a:p>
            <a:pPr marL="914400" lvl="1" indent="0">
              <a:lnSpc>
                <a:spcPct val="100000"/>
              </a:lnSpc>
              <a:spcBef>
                <a:spcPts val="0"/>
              </a:spcBef>
              <a:buSzPts val="2400"/>
              <a:buNone/>
            </a:pPr>
            <a:r>
              <a:rPr lang="en-US" sz="2000" dirty="0">
                <a:solidFill>
                  <a:srgbClr val="000000"/>
                </a:solidFill>
                <a:cs typeface="Calibri" panose="020F0502020204030204"/>
                <a:hlinkClick r:id="rId7"/>
              </a:rPr>
              <a:t>janette.newton@ode.oregon.gov</a:t>
            </a:r>
            <a:r>
              <a:rPr lang="en-US" sz="2000" dirty="0">
                <a:solidFill>
                  <a:srgbClr val="000000"/>
                </a:solidFill>
                <a:cs typeface="Calibri" panose="020F0502020204030204"/>
              </a:rPr>
              <a:t> </a:t>
            </a:r>
            <a:endParaRPr lang="en-US">
              <a:cs typeface="Calibri" panose="020F0502020204030204"/>
            </a:endParaRPr>
          </a:p>
          <a:p>
            <a:pPr marL="457200">
              <a:lnSpc>
                <a:spcPct val="100000"/>
              </a:lnSpc>
              <a:spcBef>
                <a:spcPts val="0"/>
              </a:spcBef>
              <a:buSzPts val="2400"/>
              <a:buFont typeface="Arial" panose="02070309020205020404" pitchFamily="49" charset="0"/>
            </a:pPr>
            <a:r>
              <a:rPr lang="en-US" dirty="0">
                <a:solidFill>
                  <a:srgbClr val="000000"/>
                </a:solidFill>
                <a:cs typeface="Calibri" panose="020F0502020204030204"/>
              </a:rPr>
              <a:t>Foster Care</a:t>
            </a:r>
          </a:p>
          <a:p>
            <a:pPr marL="914400" lvl="1" indent="-381000">
              <a:lnSpc>
                <a:spcPct val="100000"/>
              </a:lnSpc>
              <a:spcBef>
                <a:spcPts val="0"/>
              </a:spcBef>
              <a:buSzPts val="2400"/>
              <a:buFont typeface="Arial" panose="02070309020205020404" pitchFamily="49" charset="0"/>
            </a:pPr>
            <a:r>
              <a:rPr lang="en-US" sz="2000" dirty="0">
                <a:solidFill>
                  <a:srgbClr val="000000"/>
                </a:solidFill>
                <a:cs typeface="Calibri" panose="020F0502020204030204"/>
              </a:rPr>
              <a:t>Marlie Magill, (503) 580-4857</a:t>
            </a:r>
          </a:p>
          <a:p>
            <a:pPr marL="914400" lvl="1" indent="0">
              <a:lnSpc>
                <a:spcPct val="100000"/>
              </a:lnSpc>
              <a:spcBef>
                <a:spcPts val="0"/>
              </a:spcBef>
              <a:buSzPts val="2400"/>
              <a:buNone/>
            </a:pPr>
            <a:r>
              <a:rPr lang="en-US" sz="2000" dirty="0">
                <a:solidFill>
                  <a:srgbClr val="000000"/>
                </a:solidFill>
                <a:cs typeface="Calibri" panose="020F0502020204030204"/>
                <a:hlinkClick r:id="rId8"/>
              </a:rPr>
              <a:t>marlie.magill@ode.oregon.gov</a:t>
            </a:r>
            <a:r>
              <a:rPr lang="en-US" sz="2000" dirty="0">
                <a:solidFill>
                  <a:srgbClr val="000000"/>
                </a:solidFill>
                <a:cs typeface="Calibri" panose="020F0502020204030204"/>
              </a:rPr>
              <a:t> </a:t>
            </a:r>
            <a:endParaRPr lang="en-US">
              <a:cs typeface="Calibri" panose="020F0502020204030204"/>
            </a:endParaRPr>
          </a:p>
          <a:p>
            <a:pPr marL="457200">
              <a:lnSpc>
                <a:spcPct val="100000"/>
              </a:lnSpc>
              <a:spcBef>
                <a:spcPts val="0"/>
              </a:spcBef>
              <a:buSzPts val="2400"/>
              <a:buFont typeface="Arial" panose="02070309020205020404" pitchFamily="49" charset="0"/>
            </a:pPr>
            <a:r>
              <a:rPr lang="en-US" dirty="0">
                <a:solidFill>
                  <a:srgbClr val="000000"/>
                </a:solidFill>
                <a:cs typeface="Calibri" panose="020F0502020204030204"/>
              </a:rPr>
              <a:t>McKinney-Vento</a:t>
            </a:r>
          </a:p>
          <a:p>
            <a:pPr marL="914400" lvl="1" indent="-381000">
              <a:lnSpc>
                <a:spcPct val="100000"/>
              </a:lnSpc>
              <a:spcBef>
                <a:spcPts val="0"/>
              </a:spcBef>
              <a:buSzPts val="2400"/>
              <a:buFont typeface="Arial" panose="02070309020205020404" pitchFamily="49" charset="0"/>
              <a:buChar char="•"/>
            </a:pPr>
            <a:r>
              <a:rPr lang="en-US" sz="2000" dirty="0">
                <a:solidFill>
                  <a:srgbClr val="000000"/>
                </a:solidFill>
                <a:cs typeface="Calibri" panose="020F0502020204030204"/>
              </a:rPr>
              <a:t>Lexi Neemann, (971) 208-1777</a:t>
            </a:r>
            <a:endParaRPr lang="en-US" sz="2100" dirty="0">
              <a:solidFill>
                <a:srgbClr val="000000"/>
              </a:solidFill>
              <a:cs typeface="Calibri" panose="020F0502020204030204"/>
            </a:endParaRPr>
          </a:p>
          <a:p>
            <a:pPr marL="914400" lvl="1" indent="0">
              <a:lnSpc>
                <a:spcPct val="100000"/>
              </a:lnSpc>
              <a:spcBef>
                <a:spcPts val="0"/>
              </a:spcBef>
              <a:buSzPts val="2400"/>
              <a:buNone/>
            </a:pPr>
            <a:r>
              <a:rPr lang="en-US" sz="2100" dirty="0">
                <a:solidFill>
                  <a:srgbClr val="000000"/>
                </a:solidFill>
                <a:cs typeface="Calibri" panose="020F0502020204030204"/>
                <a:hlinkClick r:id="rId9"/>
              </a:rPr>
              <a:t>lexi</a:t>
            </a:r>
            <a:r>
              <a:rPr lang="en-US" sz="2100" dirty="0">
                <a:solidFill>
                  <a:srgbClr val="000000"/>
                </a:solidFill>
                <a:ea typeface="+mn-lt"/>
                <a:cs typeface="+mn-lt"/>
                <a:hlinkClick r:id="rId9"/>
              </a:rPr>
              <a:t>.neemann@ode.oregon.gov</a:t>
            </a:r>
            <a:r>
              <a:rPr lang="en-US" sz="2100" dirty="0">
                <a:solidFill>
                  <a:srgbClr val="000000"/>
                </a:solidFill>
                <a:ea typeface="+mn-lt"/>
                <a:cs typeface="+mn-lt"/>
              </a:rPr>
              <a:t> </a:t>
            </a:r>
            <a:endParaRPr lang="en-US" sz="2100">
              <a:cs typeface="Calibri"/>
            </a:endParaRPr>
          </a:p>
          <a:p>
            <a:pPr marL="914400" lvl="1" indent="-381000">
              <a:lnSpc>
                <a:spcPct val="115000"/>
              </a:lnSpc>
              <a:spcBef>
                <a:spcPts val="0"/>
              </a:spcBef>
              <a:buSzPts val="2400"/>
            </a:pPr>
            <a:endParaRPr lang="en-US">
              <a:solidFill>
                <a:srgbClr val="FF0000"/>
              </a:solidFill>
              <a:cs typeface="Calibri" panose="020F0502020204030204"/>
            </a:endParaRPr>
          </a:p>
          <a:p>
            <a:pPr marL="457200" indent="-381000">
              <a:lnSpc>
                <a:spcPct val="105000"/>
              </a:lnSpc>
              <a:spcBef>
                <a:spcPts val="0"/>
              </a:spcBef>
              <a:buSzPts val="2400"/>
              <a:buFont typeface="Arial"/>
            </a:pPr>
            <a:endParaRPr lang="en-US" sz="3000">
              <a:cs typeface="Calibri" panose="020F0502020204030204"/>
            </a:endParaRPr>
          </a:p>
          <a:p>
            <a:endParaRPr lang="en-US">
              <a:cs typeface="Calibri" panose="020F0502020204030204"/>
            </a:endParaRPr>
          </a:p>
        </p:txBody>
      </p:sp>
      <p:pic>
        <p:nvPicPr>
          <p:cNvPr id="13" name="Picture Placeholder 12">
            <a:extLst>
              <a:ext uri="{C183D7F6-B498-43B3-948B-1728B52AA6E4}">
                <adec:decorative xmlns:adec="http://schemas.microsoft.com/office/drawing/2017/decorative" val="1"/>
              </a:ext>
            </a:extLst>
          </p:cNvPr>
          <p:cNvPicPr>
            <a:picLocks noGrp="1" noChangeAspect="1"/>
          </p:cNvPicPr>
          <p:nvPr>
            <p:ph type="pic" sz="quarter" idx="13"/>
          </p:nvPr>
        </p:nvPicPr>
        <p:blipFill>
          <a:blip r:embed="rId10">
            <a:extLst>
              <a:ext uri="{28A0092B-C50C-407E-A947-70E740481C1C}">
                <a14:useLocalDpi xmlns:a14="http://schemas.microsoft.com/office/drawing/2010/main" val="0"/>
              </a:ext>
            </a:extLst>
          </a:blip>
          <a:srcRect t="3695" b="3695"/>
          <a:stretch>
            <a:fillRect/>
          </a:stretch>
        </p:blipFill>
        <p:spPr>
          <a:xfrm>
            <a:off x="717177" y="2266910"/>
            <a:ext cx="3931826" cy="2320926"/>
          </a:xfrm>
        </p:spPr>
      </p:pic>
      <p:sp>
        <p:nvSpPr>
          <p:cNvPr id="7" name="Slide Number Placeholder 6">
            <a:extLst>
              <a:ext uri="{FF2B5EF4-FFF2-40B4-BE49-F238E27FC236}">
                <a16:creationId xmlns:a16="http://schemas.microsoft.com/office/drawing/2014/main" id="{B05766F3-A59A-DCA3-6FDE-39411F798208}"/>
              </a:ext>
              <a:ext uri="{C183D7F6-B498-43B3-948B-1728B52AA6E4}">
                <adec:decorative xmlns:adec="http://schemas.microsoft.com/office/drawing/2017/decorative" val="1"/>
              </a:ext>
            </a:extLst>
          </p:cNvPr>
          <p:cNvSpPr>
            <a:spLocks noGrp="1"/>
          </p:cNvSpPr>
          <p:nvPr>
            <p:ph type="sldNum" sz="quarter" idx="12"/>
          </p:nvPr>
        </p:nvSpPr>
        <p:spPr/>
        <p:txBody>
          <a:bodyPr/>
          <a:lstStyle/>
          <a:p>
            <a:fld id="{357F5B69-6281-4C1F-8C38-6DA0F56DA430}" type="slidenum">
              <a:rPr lang="en-US" smtClean="0"/>
              <a:t>14</a:t>
            </a:fld>
            <a:endParaRPr lang="en-US"/>
          </a:p>
        </p:txBody>
      </p:sp>
      <p:sp>
        <p:nvSpPr>
          <p:cNvPr id="2" name="Footer Placeholder 1">
            <a:extLst>
              <a:ext uri="{FF2B5EF4-FFF2-40B4-BE49-F238E27FC236}">
                <a16:creationId xmlns:a16="http://schemas.microsoft.com/office/drawing/2014/main" id="{C28D9AE1-7CFF-6AA9-E1E7-BCA9434CBF0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ESEA Monitoring - Fall 2024</a:t>
            </a:r>
          </a:p>
        </p:txBody>
      </p:sp>
    </p:spTree>
    <p:extLst>
      <p:ext uri="{BB962C8B-B14F-4D97-AF65-F5344CB8AC3E}">
        <p14:creationId xmlns:p14="http://schemas.microsoft.com/office/powerpoint/2010/main" val="3660570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Why and How We Monitor</a:t>
            </a:r>
          </a:p>
        </p:txBody>
      </p:sp>
      <p:sp>
        <p:nvSpPr>
          <p:cNvPr id="2" name="Content Placeholder 1"/>
          <p:cNvSpPr>
            <a:spLocks noGrp="1"/>
          </p:cNvSpPr>
          <p:nvPr>
            <p:ph idx="1"/>
          </p:nvPr>
        </p:nvSpPr>
        <p:spPr>
          <a:xfrm>
            <a:off x="717176" y="1825625"/>
            <a:ext cx="7690578" cy="4320430"/>
          </a:xfrm>
        </p:spPr>
        <p:txBody>
          <a:bodyPr vert="horz" lIns="91440" tIns="45720" rIns="91440" bIns="45720" rtlCol="0" anchor="t">
            <a:normAutofit/>
          </a:bodyPr>
          <a:lstStyle/>
          <a:p>
            <a:r>
              <a:rPr lang="en-US" sz="2800" dirty="0"/>
              <a:t>Purpose</a:t>
            </a:r>
            <a:endParaRPr lang="en-US" sz="2800">
              <a:cs typeface="Calibri"/>
            </a:endParaRPr>
          </a:p>
          <a:p>
            <a:pPr marL="971550" lvl="1" indent="-514350">
              <a:buAutoNum type="arabicPeriod"/>
            </a:pPr>
            <a:r>
              <a:rPr lang="en-US" sz="2800">
                <a:cs typeface="Calibri"/>
              </a:rPr>
              <a:t>Buidling relationships: We're in this together</a:t>
            </a:r>
          </a:p>
          <a:p>
            <a:pPr marL="971550" lvl="1" indent="-514350">
              <a:buAutoNum type="arabicPeriod"/>
            </a:pPr>
            <a:r>
              <a:rPr lang="en-US" sz="2800">
                <a:cs typeface="Calibri"/>
              </a:rPr>
              <a:t>Technical assistance: We're here to help</a:t>
            </a:r>
          </a:p>
          <a:p>
            <a:pPr marL="971550" lvl="1" indent="-514350">
              <a:buAutoNum type="arabicPeriod"/>
            </a:pPr>
            <a:r>
              <a:rPr lang="en-US" sz="2800">
                <a:cs typeface="Calibri"/>
              </a:rPr>
              <a:t>Compliance: It's the law</a:t>
            </a:r>
          </a:p>
          <a:p>
            <a:pPr lvl="1">
              <a:buAutoNum type="arabicPeriod"/>
            </a:pPr>
            <a:endParaRPr lang="en-US">
              <a:cs typeface="Calibri" panose="020F0502020204030204"/>
            </a:endParaRPr>
          </a:p>
          <a:p>
            <a:pPr marL="457200" lvl="1" indent="0">
              <a:buNone/>
            </a:pPr>
            <a:endParaRPr lang="en-US">
              <a:cs typeface="Calibri" panose="020F0502020204030204"/>
            </a:endParaRPr>
          </a:p>
          <a:p>
            <a:pPr lvl="1">
              <a:buAutoNum type="arabicPeriod"/>
            </a:pPr>
            <a:endParaRPr lang="en-US">
              <a:cs typeface="Calibri" panose="020F0502020204030204"/>
            </a:endParaRPr>
          </a:p>
          <a:p>
            <a:pPr lvl="1">
              <a:buAutoNum type="arabicPeriod"/>
            </a:pPr>
            <a:endParaRPr lang="en-US">
              <a:cs typeface="Calibri" panose="020F0502020204030204"/>
            </a:endParaRPr>
          </a:p>
        </p:txBody>
      </p:sp>
      <p:pic>
        <p:nvPicPr>
          <p:cNvPr id="4" name="Picture 3" descr="ESSA - Every Student Succeeds Act"/>
          <p:cNvPicPr/>
          <p:nvPr/>
        </p:nvPicPr>
        <p:blipFill>
          <a:blip r:embed="rId3">
            <a:extLst>
              <a:ext uri="{28A0092B-C50C-407E-A947-70E740481C1C}">
                <a14:useLocalDpi xmlns:a14="http://schemas.microsoft.com/office/drawing/2010/main" val="0"/>
              </a:ext>
            </a:extLst>
          </a:blip>
          <a:srcRect/>
          <a:stretch>
            <a:fillRect/>
          </a:stretch>
        </p:blipFill>
        <p:spPr bwMode="auto">
          <a:xfrm>
            <a:off x="8263909" y="2496070"/>
            <a:ext cx="3241092" cy="2769638"/>
          </a:xfrm>
          <a:prstGeom prst="rect">
            <a:avLst/>
          </a:prstGeom>
          <a:noFill/>
          <a:ln>
            <a:noFill/>
          </a:ln>
        </p:spPr>
      </p:pic>
      <p:sp>
        <p:nvSpPr>
          <p:cNvPr id="5" name="Footer Placeholder 4">
            <a:extLst>
              <a:ext uri="{FF2B5EF4-FFF2-40B4-BE49-F238E27FC236}">
                <a16:creationId xmlns:a16="http://schemas.microsoft.com/office/drawing/2014/main" id="{5E9CB26B-9E0A-81F4-B573-37A553255EDC}"/>
              </a:ext>
            </a:extLst>
          </p:cNvPr>
          <p:cNvSpPr>
            <a:spLocks noGrp="1"/>
          </p:cNvSpPr>
          <p:nvPr>
            <p:ph type="ftr" sz="quarter" idx="11"/>
          </p:nvPr>
        </p:nvSpPr>
        <p:spPr/>
        <p:txBody>
          <a:bodyPr/>
          <a:lstStyle/>
          <a:p>
            <a:r>
              <a:rPr lang="en-US"/>
              <a:t>ESEA Monitoring - Fall 2024</a:t>
            </a:r>
          </a:p>
        </p:txBody>
      </p:sp>
      <p:sp>
        <p:nvSpPr>
          <p:cNvPr id="6" name="Slide Number Placeholder 5">
            <a:extLst>
              <a:ext uri="{FF2B5EF4-FFF2-40B4-BE49-F238E27FC236}">
                <a16:creationId xmlns:a16="http://schemas.microsoft.com/office/drawing/2014/main" id="{8ECCE92A-FB2B-FA6B-8AE8-4256A296F362}"/>
              </a:ext>
            </a:extLst>
          </p:cNvPr>
          <p:cNvSpPr>
            <a:spLocks noGrp="1"/>
          </p:cNvSpPr>
          <p:nvPr>
            <p:ph type="sldNum" sz="quarter" idx="12"/>
          </p:nvPr>
        </p:nvSpPr>
        <p:spPr/>
        <p:txBody>
          <a:bodyPr/>
          <a:lstStyle/>
          <a:p>
            <a:fld id="{357F5B69-6281-4C1F-8C38-6DA0F56DA430}" type="slidenum">
              <a:rPr lang="en-US" smtClean="0"/>
              <a:pPr/>
              <a:t>2</a:t>
            </a:fld>
            <a:endParaRPr lang="en-US"/>
          </a:p>
        </p:txBody>
      </p:sp>
    </p:spTree>
    <p:extLst>
      <p:ext uri="{BB962C8B-B14F-4D97-AF65-F5344CB8AC3E}">
        <p14:creationId xmlns:p14="http://schemas.microsoft.com/office/powerpoint/2010/main" val="357686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3A2D55-8619-B3AC-3456-2A51624F8F22}"/>
              </a:ext>
            </a:extLst>
          </p:cNvPr>
          <p:cNvSpPr>
            <a:spLocks noGrp="1"/>
          </p:cNvSpPr>
          <p:nvPr>
            <p:ph type="title"/>
          </p:nvPr>
        </p:nvSpPr>
        <p:spPr/>
        <p:txBody>
          <a:bodyPr/>
          <a:lstStyle/>
          <a:p>
            <a:r>
              <a:rPr lang="en-US">
                <a:cs typeface="Calibri"/>
              </a:rPr>
              <a:t>Tiers of Monitoring for 2024-2025</a:t>
            </a:r>
            <a:endParaRPr lang="en-US"/>
          </a:p>
        </p:txBody>
      </p:sp>
      <p:sp>
        <p:nvSpPr>
          <p:cNvPr id="2" name="Content Placeholder 1">
            <a:extLst>
              <a:ext uri="{FF2B5EF4-FFF2-40B4-BE49-F238E27FC236}">
                <a16:creationId xmlns:a16="http://schemas.microsoft.com/office/drawing/2014/main" id="{337CF895-F911-0B41-3A82-EB6D97655148}"/>
              </a:ext>
            </a:extLst>
          </p:cNvPr>
          <p:cNvSpPr>
            <a:spLocks noGrp="1"/>
          </p:cNvSpPr>
          <p:nvPr>
            <p:ph idx="1"/>
          </p:nvPr>
        </p:nvSpPr>
        <p:spPr>
          <a:xfrm>
            <a:off x="717176" y="1739361"/>
            <a:ext cx="10784542" cy="4267160"/>
          </a:xfrm>
        </p:spPr>
        <p:txBody>
          <a:bodyPr vert="horz" lIns="91440" tIns="45720" rIns="91440" bIns="45720" rtlCol="0" anchor="t">
            <a:normAutofit/>
          </a:bodyPr>
          <a:lstStyle/>
          <a:p>
            <a:r>
              <a:rPr lang="en-US" sz="3200">
                <a:cs typeface="Calibri"/>
              </a:rPr>
              <a:t>Tier 1</a:t>
            </a:r>
            <a:endParaRPr lang="en-US" sz="3200"/>
          </a:p>
          <a:p>
            <a:pPr lvl="1">
              <a:buFont typeface="Courier New" panose="020B0604020202020204" pitchFamily="34" charset="0"/>
              <a:buChar char="o"/>
            </a:pPr>
            <a:r>
              <a:rPr lang="en-US">
                <a:cs typeface="Calibri"/>
              </a:rPr>
              <a:t>Self-Assessment</a:t>
            </a:r>
          </a:p>
          <a:p>
            <a:r>
              <a:rPr lang="en-US" sz="3200">
                <a:cs typeface="Calibri"/>
              </a:rPr>
              <a:t>Tier 2</a:t>
            </a:r>
          </a:p>
          <a:p>
            <a:pPr lvl="1">
              <a:buFont typeface="Courier New" panose="020B0604020202020204" pitchFamily="34" charset="0"/>
              <a:buChar char="o"/>
            </a:pPr>
            <a:r>
              <a:rPr lang="en-US">
                <a:cs typeface="Calibri"/>
              </a:rPr>
              <a:t>Self-Assessment</a:t>
            </a:r>
          </a:p>
          <a:p>
            <a:pPr lvl="1">
              <a:buFont typeface="Courier New" panose="020B0604020202020204" pitchFamily="34" charset="0"/>
              <a:buChar char="o"/>
            </a:pPr>
            <a:r>
              <a:rPr lang="en-US">
                <a:cs typeface="Calibri"/>
              </a:rPr>
              <a:t>Submission of materials for desk review</a:t>
            </a:r>
            <a:endParaRPr lang="en-US"/>
          </a:p>
          <a:p>
            <a:r>
              <a:rPr lang="en-US" sz="3200">
                <a:cs typeface="Calibri"/>
              </a:rPr>
              <a:t>Tier 3 </a:t>
            </a:r>
          </a:p>
          <a:p>
            <a:pPr lvl="1">
              <a:buFont typeface="Courier New,monospace" panose="020B0604020202020204" pitchFamily="34" charset="0"/>
              <a:buChar char="o"/>
            </a:pPr>
            <a:r>
              <a:rPr lang="en-US">
                <a:cs typeface="Calibri"/>
              </a:rPr>
              <a:t>Self-Assessment</a:t>
            </a:r>
          </a:p>
          <a:p>
            <a:pPr lvl="1">
              <a:buFont typeface="Courier New,monospace" panose="020B0604020202020204" pitchFamily="34" charset="0"/>
              <a:buChar char="o"/>
            </a:pPr>
            <a:r>
              <a:rPr lang="en-US">
                <a:cs typeface="Calibri"/>
              </a:rPr>
              <a:t>Submission of materials for desk review</a:t>
            </a:r>
          </a:p>
          <a:p>
            <a:pPr lvl="1">
              <a:buFont typeface="Courier New,monospace" panose="020B0604020202020204" pitchFamily="34" charset="0"/>
              <a:buChar char="o"/>
            </a:pPr>
            <a:r>
              <a:rPr lang="en-US">
                <a:cs typeface="Calibri"/>
              </a:rPr>
              <a:t>Follow-up onsite visit</a:t>
            </a:r>
          </a:p>
        </p:txBody>
      </p:sp>
      <p:sp>
        <p:nvSpPr>
          <p:cNvPr id="7" name="Slide Number Placeholder 6">
            <a:extLst>
              <a:ext uri="{FF2B5EF4-FFF2-40B4-BE49-F238E27FC236}">
                <a16:creationId xmlns:a16="http://schemas.microsoft.com/office/drawing/2014/main" id="{A90345A9-2307-63AF-621F-3E4DA4302435}"/>
              </a:ext>
              <a:ext uri="{C183D7F6-B498-43B3-948B-1728B52AA6E4}">
                <adec:decorative xmlns:adec="http://schemas.microsoft.com/office/drawing/2017/decorative" val="1"/>
              </a:ext>
            </a:extLst>
          </p:cNvPr>
          <p:cNvSpPr>
            <a:spLocks noGrp="1"/>
          </p:cNvSpPr>
          <p:nvPr>
            <p:ph type="sldNum" sz="quarter" idx="12"/>
          </p:nvPr>
        </p:nvSpPr>
        <p:spPr/>
        <p:txBody>
          <a:bodyPr/>
          <a:lstStyle/>
          <a:p>
            <a:fld id="{357F5B69-6281-4C1F-8C38-6DA0F56DA430}" type="slidenum">
              <a:rPr lang="en-US" smtClean="0"/>
              <a:pPr/>
              <a:t>3</a:t>
            </a:fld>
            <a:endParaRPr lang="en-US"/>
          </a:p>
        </p:txBody>
      </p:sp>
      <p:sp>
        <p:nvSpPr>
          <p:cNvPr id="6" name="Footer Placeholder 5">
            <a:extLst>
              <a:ext uri="{FF2B5EF4-FFF2-40B4-BE49-F238E27FC236}">
                <a16:creationId xmlns:a16="http://schemas.microsoft.com/office/drawing/2014/main" id="{3609D509-0D53-9E93-6D71-E1B5238E44E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ESEA Monitoring - Fall 2024</a:t>
            </a:r>
          </a:p>
        </p:txBody>
      </p:sp>
    </p:spTree>
    <p:extLst>
      <p:ext uri="{BB962C8B-B14F-4D97-AF65-F5344CB8AC3E}">
        <p14:creationId xmlns:p14="http://schemas.microsoft.com/office/powerpoint/2010/main" val="117868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Risk Assessment</a:t>
            </a:r>
          </a:p>
        </p:txBody>
      </p:sp>
      <p:graphicFrame>
        <p:nvGraphicFramePr>
          <p:cNvPr id="253" name="Diagram 252" descr="1. Unresolved Findings&#10;2. Student Achievement&#10;3. District Specific Metrics&#10;4. Last Monitoring Cycle" title="Risk Assessment for Monitoring">
            <a:extLst>
              <a:ext uri="{FF2B5EF4-FFF2-40B4-BE49-F238E27FC236}">
                <a16:creationId xmlns:a16="http://schemas.microsoft.com/office/drawing/2014/main" id="{BADC5291-ABB5-CBE7-FACE-A94E01022AA5}"/>
              </a:ext>
            </a:extLst>
          </p:cNvPr>
          <p:cNvGraphicFramePr/>
          <p:nvPr>
            <p:extLst>
              <p:ext uri="{D42A27DB-BD31-4B8C-83A1-F6EECF244321}">
                <p14:modId xmlns:p14="http://schemas.microsoft.com/office/powerpoint/2010/main" val="410016325"/>
              </p:ext>
            </p:extLst>
          </p:nvPr>
        </p:nvGraphicFramePr>
        <p:xfrm>
          <a:off x="2191667" y="1489740"/>
          <a:ext cx="7235911" cy="4891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Footer Placeholder 14">
            <a:extLst>
              <a:ext uri="{FF2B5EF4-FFF2-40B4-BE49-F238E27FC236}">
                <a16:creationId xmlns:a16="http://schemas.microsoft.com/office/drawing/2014/main" id="{C9738EF8-6AE7-A52A-B8C1-017B7947430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ESEA Monitoring - Fall 2024</a:t>
            </a:r>
          </a:p>
        </p:txBody>
      </p:sp>
      <p:sp>
        <p:nvSpPr>
          <p:cNvPr id="16" name="Slide Number Placeholder 15">
            <a:extLst>
              <a:ext uri="{FF2B5EF4-FFF2-40B4-BE49-F238E27FC236}">
                <a16:creationId xmlns:a16="http://schemas.microsoft.com/office/drawing/2014/main" id="{AC23C100-A796-7FF8-B1EB-53C91C60911B}"/>
              </a:ext>
              <a:ext uri="{C183D7F6-B498-43B3-948B-1728B52AA6E4}">
                <adec:decorative xmlns:adec="http://schemas.microsoft.com/office/drawing/2017/decorative" val="1"/>
              </a:ext>
            </a:extLst>
          </p:cNvPr>
          <p:cNvSpPr>
            <a:spLocks noGrp="1"/>
          </p:cNvSpPr>
          <p:nvPr>
            <p:ph type="sldNum" sz="quarter" idx="12"/>
          </p:nvPr>
        </p:nvSpPr>
        <p:spPr/>
        <p:txBody>
          <a:bodyPr/>
          <a:lstStyle/>
          <a:p>
            <a:fld id="{357F5B69-6281-4C1F-8C38-6DA0F56DA430}" type="slidenum">
              <a:rPr lang="en-US" smtClean="0"/>
              <a:pPr/>
              <a:t>4</a:t>
            </a:fld>
            <a:endParaRPr lang="en-US"/>
          </a:p>
        </p:txBody>
      </p:sp>
    </p:spTree>
    <p:extLst>
      <p:ext uri="{BB962C8B-B14F-4D97-AF65-F5344CB8AC3E}">
        <p14:creationId xmlns:p14="http://schemas.microsoft.com/office/powerpoint/2010/main" val="417050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a:cs typeface="Calibri"/>
              </a:rPr>
              <a:t>Tier 1 Monitoring</a:t>
            </a:r>
          </a:p>
        </p:txBody>
      </p:sp>
      <p:sp>
        <p:nvSpPr>
          <p:cNvPr id="2" name="Footer Placeholder 1">
            <a:extLst>
              <a:ext uri="{FF2B5EF4-FFF2-40B4-BE49-F238E27FC236}">
                <a16:creationId xmlns:a16="http://schemas.microsoft.com/office/drawing/2014/main" id="{31E7A965-D88B-7EE8-97B3-2E21EA2696DB}"/>
              </a:ext>
            </a:extLst>
          </p:cNvPr>
          <p:cNvSpPr>
            <a:spLocks noGrp="1"/>
          </p:cNvSpPr>
          <p:nvPr>
            <p:ph type="ftr" sz="quarter" idx="11"/>
          </p:nvPr>
        </p:nvSpPr>
        <p:spPr/>
        <p:txBody>
          <a:bodyPr/>
          <a:lstStyle/>
          <a:p>
            <a:r>
              <a:rPr lang="en-US"/>
              <a:t>ESEA Monitoring - Fall 2024</a:t>
            </a:r>
          </a:p>
        </p:txBody>
      </p:sp>
      <p:sp>
        <p:nvSpPr>
          <p:cNvPr id="5" name="Slide Number Placeholder 4">
            <a:extLst>
              <a:ext uri="{FF2B5EF4-FFF2-40B4-BE49-F238E27FC236}">
                <a16:creationId xmlns:a16="http://schemas.microsoft.com/office/drawing/2014/main" id="{CF11EE03-3943-FAE3-CE0C-598517CB3DF0}"/>
              </a:ext>
            </a:extLst>
          </p:cNvPr>
          <p:cNvSpPr>
            <a:spLocks noGrp="1"/>
          </p:cNvSpPr>
          <p:nvPr>
            <p:ph type="sldNum" sz="quarter" idx="12"/>
          </p:nvPr>
        </p:nvSpPr>
        <p:spPr/>
        <p:txBody>
          <a:bodyPr/>
          <a:lstStyle/>
          <a:p>
            <a:fld id="{357F5B69-6281-4C1F-8C38-6DA0F56DA430}" type="slidenum">
              <a:rPr lang="en-US" smtClean="0"/>
              <a:t>5</a:t>
            </a:fld>
            <a:endParaRPr lang="en-US"/>
          </a:p>
        </p:txBody>
      </p:sp>
    </p:spTree>
    <p:extLst>
      <p:ext uri="{BB962C8B-B14F-4D97-AF65-F5344CB8AC3E}">
        <p14:creationId xmlns:p14="http://schemas.microsoft.com/office/powerpoint/2010/main" val="36198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659D8-D392-E3E2-454E-C764490A6921}"/>
              </a:ext>
            </a:extLst>
          </p:cNvPr>
          <p:cNvSpPr>
            <a:spLocks noGrp="1"/>
          </p:cNvSpPr>
          <p:nvPr>
            <p:ph type="title"/>
          </p:nvPr>
        </p:nvSpPr>
        <p:spPr/>
        <p:txBody>
          <a:bodyPr/>
          <a:lstStyle/>
          <a:p>
            <a:r>
              <a:rPr lang="en-US">
                <a:cs typeface="Calibri"/>
              </a:rPr>
              <a:t>What does Tier 1 Monitoring mean?</a:t>
            </a:r>
            <a:endParaRPr lang="en-US"/>
          </a:p>
        </p:txBody>
      </p:sp>
      <p:sp>
        <p:nvSpPr>
          <p:cNvPr id="5" name="Content Placeholder 4">
            <a:extLst>
              <a:ext uri="{FF2B5EF4-FFF2-40B4-BE49-F238E27FC236}">
                <a16:creationId xmlns:a16="http://schemas.microsoft.com/office/drawing/2014/main" id="{92387317-1F7C-DA1D-BBF8-0AE261C9F47A}"/>
              </a:ext>
            </a:extLst>
          </p:cNvPr>
          <p:cNvSpPr>
            <a:spLocks noGrp="1"/>
          </p:cNvSpPr>
          <p:nvPr>
            <p:ph idx="1"/>
          </p:nvPr>
        </p:nvSpPr>
        <p:spPr/>
        <p:txBody>
          <a:bodyPr vert="horz" lIns="91440" tIns="45720" rIns="91440" bIns="45720" rtlCol="0" anchor="t">
            <a:normAutofit/>
          </a:bodyPr>
          <a:lstStyle/>
          <a:p>
            <a:r>
              <a:rPr lang="en-US" sz="3200">
                <a:cs typeface="Calibri"/>
              </a:rPr>
              <a:t>This is the lowest tier of monitoring for the 24-25 cycle</a:t>
            </a:r>
          </a:p>
          <a:p>
            <a:r>
              <a:rPr lang="en-US" sz="3200" dirty="0">
                <a:cs typeface="Calibri"/>
              </a:rPr>
              <a:t>Submission of a Self-Assessment via </a:t>
            </a:r>
            <a:r>
              <a:rPr lang="en-US" sz="3200" dirty="0">
                <a:cs typeface="Calibri"/>
                <a:hlinkClick r:id="rId3"/>
              </a:rPr>
              <a:t>Smartsheet</a:t>
            </a:r>
          </a:p>
          <a:p>
            <a:r>
              <a:rPr lang="en-US" sz="3200" dirty="0">
                <a:cs typeface="Calibri"/>
              </a:rPr>
              <a:t>Receive feedback from ODE program specialists</a:t>
            </a:r>
          </a:p>
        </p:txBody>
      </p:sp>
      <p:sp>
        <p:nvSpPr>
          <p:cNvPr id="7" name="Slide Number Placeholder 6">
            <a:extLst>
              <a:ext uri="{FF2B5EF4-FFF2-40B4-BE49-F238E27FC236}">
                <a16:creationId xmlns:a16="http://schemas.microsoft.com/office/drawing/2014/main" id="{592CE23F-8948-0EC4-CF0B-2E7C2D71CBA9}"/>
              </a:ext>
              <a:ext uri="{C183D7F6-B498-43B3-948B-1728B52AA6E4}">
                <adec:decorative xmlns:adec="http://schemas.microsoft.com/office/drawing/2017/decorative" val="1"/>
              </a:ext>
            </a:extLst>
          </p:cNvPr>
          <p:cNvSpPr>
            <a:spLocks noGrp="1"/>
          </p:cNvSpPr>
          <p:nvPr>
            <p:ph type="sldNum" sz="quarter" idx="12"/>
          </p:nvPr>
        </p:nvSpPr>
        <p:spPr/>
        <p:txBody>
          <a:bodyPr/>
          <a:lstStyle/>
          <a:p>
            <a:fld id="{357F5B69-6281-4C1F-8C38-6DA0F56DA430}" type="slidenum">
              <a:rPr lang="en-US" smtClean="0"/>
              <a:pPr/>
              <a:t>6</a:t>
            </a:fld>
            <a:endParaRPr lang="en-US"/>
          </a:p>
        </p:txBody>
      </p:sp>
      <p:sp>
        <p:nvSpPr>
          <p:cNvPr id="6" name="Footer Placeholder 5">
            <a:extLst>
              <a:ext uri="{FF2B5EF4-FFF2-40B4-BE49-F238E27FC236}">
                <a16:creationId xmlns:a16="http://schemas.microsoft.com/office/drawing/2014/main" id="{48D586B9-D504-B9E3-D1AF-86753F4B2F4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ESEA Monitoring - Fall 2024</a:t>
            </a:r>
          </a:p>
        </p:txBody>
      </p:sp>
    </p:spTree>
    <p:extLst>
      <p:ext uri="{BB962C8B-B14F-4D97-AF65-F5344CB8AC3E}">
        <p14:creationId xmlns:p14="http://schemas.microsoft.com/office/powerpoint/2010/main" val="120258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F8C2278-2D69-41CC-CBFD-44533C423E36}"/>
              </a:ext>
            </a:extLst>
          </p:cNvPr>
          <p:cNvSpPr>
            <a:spLocks noGrp="1"/>
          </p:cNvSpPr>
          <p:nvPr>
            <p:ph type="title"/>
          </p:nvPr>
        </p:nvSpPr>
        <p:spPr/>
        <p:txBody>
          <a:bodyPr/>
          <a:lstStyle/>
          <a:p>
            <a:r>
              <a:rPr lang="en-US">
                <a:cs typeface="Calibri"/>
              </a:rPr>
              <a:t>What is the purpose of the Self-Assessment?</a:t>
            </a:r>
            <a:endParaRPr lang="en-US"/>
          </a:p>
        </p:txBody>
      </p:sp>
      <p:sp>
        <p:nvSpPr>
          <p:cNvPr id="2" name="Content Placeholder 1">
            <a:extLst>
              <a:ext uri="{FF2B5EF4-FFF2-40B4-BE49-F238E27FC236}">
                <a16:creationId xmlns:a16="http://schemas.microsoft.com/office/drawing/2014/main" id="{0D1E0774-EECA-C281-D1DA-3B54F747EF5F}"/>
              </a:ext>
            </a:extLst>
          </p:cNvPr>
          <p:cNvSpPr>
            <a:spLocks noGrp="1"/>
          </p:cNvSpPr>
          <p:nvPr>
            <p:ph idx="1"/>
          </p:nvPr>
        </p:nvSpPr>
        <p:spPr/>
        <p:txBody>
          <a:bodyPr vert="horz" lIns="91440" tIns="45720" rIns="91440" bIns="45720" rtlCol="0" anchor="t">
            <a:normAutofit/>
          </a:bodyPr>
          <a:lstStyle/>
          <a:p>
            <a:r>
              <a:rPr lang="en-US" sz="3200">
                <a:cs typeface="Calibri"/>
              </a:rPr>
              <a:t>Helps</a:t>
            </a:r>
            <a:r>
              <a:rPr lang="en-US" sz="3200" dirty="0">
                <a:cs typeface="Calibri"/>
              </a:rPr>
              <a:t> districts </a:t>
            </a:r>
            <a:r>
              <a:rPr lang="en-US" sz="3200" b="1" dirty="0">
                <a:cs typeface="Calibri"/>
              </a:rPr>
              <a:t>examine their practices around federal programs</a:t>
            </a:r>
          </a:p>
          <a:p>
            <a:r>
              <a:rPr lang="en-US" sz="3200">
                <a:cs typeface="Calibri"/>
              </a:rPr>
              <a:t>Facilitates</a:t>
            </a:r>
            <a:r>
              <a:rPr lang="en-US" sz="3200" dirty="0">
                <a:cs typeface="Calibri"/>
              </a:rPr>
              <a:t> shared understanding of the district's current practices relative to ESSA requirements</a:t>
            </a:r>
          </a:p>
          <a:p>
            <a:r>
              <a:rPr lang="en-US" sz="3200">
                <a:cs typeface="Calibri"/>
              </a:rPr>
              <a:t>Identifies both strengths and where technical assistance or support may be needed</a:t>
            </a:r>
          </a:p>
        </p:txBody>
      </p:sp>
      <p:sp>
        <p:nvSpPr>
          <p:cNvPr id="7" name="Slide Number Placeholder 6">
            <a:extLst>
              <a:ext uri="{FF2B5EF4-FFF2-40B4-BE49-F238E27FC236}">
                <a16:creationId xmlns:a16="http://schemas.microsoft.com/office/drawing/2014/main" id="{567134BF-3692-1BF8-7019-F3E980ED023F}"/>
              </a:ext>
              <a:ext uri="{C183D7F6-B498-43B3-948B-1728B52AA6E4}">
                <adec:decorative xmlns:adec="http://schemas.microsoft.com/office/drawing/2017/decorative" val="1"/>
              </a:ext>
            </a:extLst>
          </p:cNvPr>
          <p:cNvSpPr>
            <a:spLocks noGrp="1"/>
          </p:cNvSpPr>
          <p:nvPr>
            <p:ph type="sldNum" sz="quarter" idx="12"/>
          </p:nvPr>
        </p:nvSpPr>
        <p:spPr/>
        <p:txBody>
          <a:bodyPr/>
          <a:lstStyle/>
          <a:p>
            <a:fld id="{357F5B69-6281-4C1F-8C38-6DA0F56DA430}" type="slidenum">
              <a:rPr lang="en-US" smtClean="0"/>
              <a:pPr/>
              <a:t>7</a:t>
            </a:fld>
            <a:endParaRPr lang="en-US"/>
          </a:p>
        </p:txBody>
      </p:sp>
      <p:sp>
        <p:nvSpPr>
          <p:cNvPr id="6" name="Footer Placeholder 5">
            <a:extLst>
              <a:ext uri="{FF2B5EF4-FFF2-40B4-BE49-F238E27FC236}">
                <a16:creationId xmlns:a16="http://schemas.microsoft.com/office/drawing/2014/main" id="{6A7CFF72-9659-B29F-BEA9-78B679C6416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ESEA Monitoring - Fall 2024</a:t>
            </a:r>
          </a:p>
        </p:txBody>
      </p:sp>
    </p:spTree>
    <p:extLst>
      <p:ext uri="{BB962C8B-B14F-4D97-AF65-F5344CB8AC3E}">
        <p14:creationId xmlns:p14="http://schemas.microsoft.com/office/powerpoint/2010/main" val="177832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Tier 1 Monitoring Timeline</a:t>
            </a:r>
          </a:p>
        </p:txBody>
      </p:sp>
      <p:grpSp>
        <p:nvGrpSpPr>
          <p:cNvPr id="2" name="Group 1" descr="In July, the ODE conducted an internal risk assessment to select districts">
            <a:extLst>
              <a:ext uri="{FF2B5EF4-FFF2-40B4-BE49-F238E27FC236}">
                <a16:creationId xmlns:a16="http://schemas.microsoft.com/office/drawing/2014/main" id="{71A4E564-E11C-7B05-D19C-ABCA6055B314}"/>
              </a:ext>
            </a:extLst>
          </p:cNvPr>
          <p:cNvGrpSpPr/>
          <p:nvPr/>
        </p:nvGrpSpPr>
        <p:grpSpPr>
          <a:xfrm>
            <a:off x="439272" y="1658465"/>
            <a:ext cx="2752483" cy="2288283"/>
            <a:chOff x="439272" y="1658465"/>
            <a:chExt cx="2752483" cy="2288283"/>
          </a:xfrm>
        </p:grpSpPr>
        <p:grpSp>
          <p:nvGrpSpPr>
            <p:cNvPr id="4" name="Group 3" descr="timeline box" title="timeline box"/>
            <p:cNvGrpSpPr/>
            <p:nvPr/>
          </p:nvGrpSpPr>
          <p:grpSpPr>
            <a:xfrm>
              <a:off x="439272" y="1658465"/>
              <a:ext cx="2752483" cy="1914490"/>
              <a:chOff x="439272" y="1658465"/>
              <a:chExt cx="2752483" cy="1914490"/>
            </a:xfrm>
          </p:grpSpPr>
          <p:sp>
            <p:nvSpPr>
              <p:cNvPr id="23" name="Rectangular Callout 22" descr="Decorative box"/>
              <p:cNvSpPr/>
              <p:nvPr/>
            </p:nvSpPr>
            <p:spPr>
              <a:xfrm>
                <a:off x="439272" y="2970664"/>
                <a:ext cx="2752482" cy="602291"/>
              </a:xfrm>
              <a:prstGeom prst="wedgeRectCallout">
                <a:avLst>
                  <a:gd name="adj1" fmla="val -20344"/>
                  <a:gd name="adj2" fmla="val 8557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Placeholder 18" descr="Decorative box"/>
              <p:cNvSpPr txBox="1">
                <a:spLocks/>
              </p:cNvSpPr>
              <p:nvPr/>
            </p:nvSpPr>
            <p:spPr>
              <a:xfrm>
                <a:off x="439272" y="1658465"/>
                <a:ext cx="2752482" cy="1316129"/>
              </a:xfrm>
              <a:prstGeom prst="rect">
                <a:avLst/>
              </a:prstGeom>
              <a:solidFill>
                <a:schemeClr val="bg2"/>
              </a:solidFill>
            </p:spPr>
            <p:txBody>
              <a:bodyPr lIns="91440" tIns="45720" rIns="91440" bIns="45720" anchor="ctr" anchorCtr="0">
                <a:normAutofit/>
              </a:bodyPr>
              <a:lstStyle>
                <a:lvl1pPr marL="1188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1"/>
                    </a:solidFill>
                    <a:latin typeface="+mn-lt"/>
                    <a:ea typeface="+mn-ea"/>
                    <a:cs typeface="+mn-cs"/>
                  </a:defRPr>
                </a:lvl1pPr>
                <a:lvl2pPr marL="2286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1"/>
                    </a:solidFill>
                    <a:latin typeface="+mn-lt"/>
                    <a:ea typeface="+mn-ea"/>
                    <a:cs typeface="+mn-cs"/>
                  </a:defRPr>
                </a:lvl2pPr>
                <a:lvl3pPr marL="3474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1"/>
                    </a:solidFill>
                    <a:latin typeface="+mn-lt"/>
                    <a:ea typeface="+mn-ea"/>
                    <a:cs typeface="+mn-cs"/>
                  </a:defRPr>
                </a:lvl3pPr>
                <a:lvl4pPr marL="43891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1"/>
                    </a:solidFill>
                    <a:latin typeface="+mn-lt"/>
                    <a:ea typeface="+mn-ea"/>
                    <a:cs typeface="+mn-cs"/>
                  </a:defRPr>
                </a:lvl4pPr>
                <a:lvl5pPr marL="4572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t>ODE conducts internal Risk Assessment to select districts</a:t>
                </a:r>
              </a:p>
            </p:txBody>
          </p:sp>
          <p:sp>
            <p:nvSpPr>
              <p:cNvPr id="25" name="Text Placeholder 2"/>
              <p:cNvSpPr txBox="1">
                <a:spLocks/>
              </p:cNvSpPr>
              <p:nvPr/>
            </p:nvSpPr>
            <p:spPr>
              <a:xfrm>
                <a:off x="439273" y="2970665"/>
                <a:ext cx="2752482" cy="586760"/>
              </a:xfrm>
              <a:prstGeom prst="rect">
                <a:avLst/>
              </a:prstGeom>
            </p:spPr>
            <p:txBody>
              <a:bodyPr lIns="91440" tIns="45720" rIns="91440" bIns="45720" anchor="ctr" anchorCtr="1">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2400" b="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n-US"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n-US"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July 2024</a:t>
                </a:r>
              </a:p>
            </p:txBody>
          </p:sp>
        </p:grpSp>
        <p:sp>
          <p:nvSpPr>
            <p:cNvPr id="44" name="Oval 43" title="&quot;&quot;"/>
            <p:cNvSpPr/>
            <p:nvPr/>
          </p:nvSpPr>
          <p:spPr>
            <a:xfrm>
              <a:off x="1182667" y="3812290"/>
              <a:ext cx="134458" cy="134458"/>
            </a:xfrm>
            <a:prstGeom prst="ellips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descr="On August 19th the ODE notified districts of selection of Tier 1 monitoring.">
            <a:extLst>
              <a:ext uri="{FF2B5EF4-FFF2-40B4-BE49-F238E27FC236}">
                <a16:creationId xmlns:a16="http://schemas.microsoft.com/office/drawing/2014/main" id="{AE39F7FA-846A-2F0D-12CC-5E2FF5911F36}"/>
              </a:ext>
            </a:extLst>
          </p:cNvPr>
          <p:cNvGrpSpPr/>
          <p:nvPr/>
        </p:nvGrpSpPr>
        <p:grpSpPr>
          <a:xfrm>
            <a:off x="1812651" y="3805382"/>
            <a:ext cx="2752483" cy="2278286"/>
            <a:chOff x="1812651" y="3805382"/>
            <a:chExt cx="2752483" cy="2278286"/>
          </a:xfrm>
        </p:grpSpPr>
        <p:grpSp>
          <p:nvGrpSpPr>
            <p:cNvPr id="10" name="Group 9" descr="timeline box" title="timeline box"/>
            <p:cNvGrpSpPr/>
            <p:nvPr/>
          </p:nvGrpSpPr>
          <p:grpSpPr>
            <a:xfrm>
              <a:off x="1812651" y="4172856"/>
              <a:ext cx="2752483" cy="1910812"/>
              <a:chOff x="1812651" y="4172856"/>
              <a:chExt cx="2752483" cy="1910812"/>
            </a:xfrm>
          </p:grpSpPr>
          <p:sp>
            <p:nvSpPr>
              <p:cNvPr id="29" name="Rectangular Callout 28" descr="Decorative box"/>
              <p:cNvSpPr/>
              <p:nvPr/>
            </p:nvSpPr>
            <p:spPr>
              <a:xfrm rot="10800000" flipH="1">
                <a:off x="1812651" y="4172856"/>
                <a:ext cx="2746754" cy="602291"/>
              </a:xfrm>
              <a:prstGeom prst="wedgeRectCallout">
                <a:avLst>
                  <a:gd name="adj1" fmla="val -20344"/>
                  <a:gd name="adj2" fmla="val 8557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Placeholder 18" descr="Decorative box"/>
              <p:cNvSpPr txBox="1">
                <a:spLocks/>
              </p:cNvSpPr>
              <p:nvPr/>
            </p:nvSpPr>
            <p:spPr>
              <a:xfrm>
                <a:off x="1812651" y="4767538"/>
                <a:ext cx="2746754" cy="1316130"/>
              </a:xfrm>
              <a:prstGeom prst="rect">
                <a:avLst/>
              </a:prstGeom>
              <a:solidFill>
                <a:srgbClr val="FCF4F8"/>
              </a:solidFill>
            </p:spPr>
            <p:txBody>
              <a:bodyPr lIns="91440" tIns="45720" rIns="91440" bIns="45720" anchor="ctr" anchorCtr="0">
                <a:normAutofit/>
              </a:bodyPr>
              <a:lstStyle>
                <a:lvl1pPr marL="1188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3"/>
                    </a:solidFill>
                    <a:latin typeface="+mn-lt"/>
                    <a:ea typeface="+mn-ea"/>
                    <a:cs typeface="+mn-cs"/>
                  </a:defRPr>
                </a:lvl1pPr>
                <a:lvl2pPr marL="2286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3"/>
                    </a:solidFill>
                    <a:latin typeface="+mn-lt"/>
                    <a:ea typeface="+mn-ea"/>
                    <a:cs typeface="+mn-cs"/>
                  </a:defRPr>
                </a:lvl2pPr>
                <a:lvl3pPr marL="3474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3"/>
                    </a:solidFill>
                    <a:latin typeface="+mn-lt"/>
                    <a:ea typeface="+mn-ea"/>
                    <a:cs typeface="+mn-cs"/>
                  </a:defRPr>
                </a:lvl3pPr>
                <a:lvl4pPr marL="43891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3"/>
                    </a:solidFill>
                    <a:latin typeface="+mn-lt"/>
                    <a:ea typeface="+mn-ea"/>
                    <a:cs typeface="+mn-cs"/>
                  </a:defRPr>
                </a:lvl4pPr>
                <a:lvl5pPr marL="4572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a:solidFill>
                      <a:schemeClr val="accent2"/>
                    </a:solidFill>
                  </a:rPr>
                  <a:t>ODE notifies districts of selection for Tier 1 monitoring </a:t>
                </a:r>
                <a:endParaRPr lang="en-US" sz="2000">
                  <a:solidFill>
                    <a:schemeClr val="accent2"/>
                  </a:solidFill>
                  <a:cs typeface="Calibri"/>
                </a:endParaRPr>
              </a:p>
            </p:txBody>
          </p:sp>
          <p:sp>
            <p:nvSpPr>
              <p:cNvPr id="31" name="Text Placeholder 2"/>
              <p:cNvSpPr txBox="1">
                <a:spLocks/>
              </p:cNvSpPr>
              <p:nvPr/>
            </p:nvSpPr>
            <p:spPr>
              <a:xfrm>
                <a:off x="1812652" y="4190382"/>
                <a:ext cx="2752482" cy="586760"/>
              </a:xfrm>
              <a:prstGeom prst="rect">
                <a:avLst/>
              </a:prstGeom>
              <a:solidFill>
                <a:schemeClr val="accent2"/>
              </a:solidFill>
            </p:spPr>
            <p:txBody>
              <a:bodyPr lIns="91440" tIns="45720" rIns="91440" bIns="45720" anchor="ctr" anchorCtr="1">
                <a:normAutofit/>
              </a:bodyPr>
              <a:lstStyle>
                <a:lvl1pPr marL="0" indent="0" algn="l" defTabSz="914400" rtl="0" eaLnBrk="1" latinLnBrk="0" hangingPunct="1">
                  <a:lnSpc>
                    <a:spcPct val="90000"/>
                  </a:lnSpc>
                  <a:spcBef>
                    <a:spcPts val="1000"/>
                  </a:spcBef>
                  <a:buFont typeface="Arial" panose="020B0604020202020204" pitchFamily="34" charset="0"/>
                  <a:buNone/>
                  <a:defRPr lang="en-US" sz="2400" b="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n-US"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n-US"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a:cs typeface="Calibri"/>
                  </a:rPr>
                  <a:t>August 19th</a:t>
                </a:r>
                <a:endParaRPr lang="en-US"/>
              </a:p>
            </p:txBody>
          </p:sp>
        </p:grpSp>
        <p:sp>
          <p:nvSpPr>
            <p:cNvPr id="46" name="Oval 45" title="&quot;&quot;"/>
            <p:cNvSpPr/>
            <p:nvPr/>
          </p:nvSpPr>
          <p:spPr>
            <a:xfrm>
              <a:off x="2563885" y="3805382"/>
              <a:ext cx="134458" cy="134458"/>
            </a:xfrm>
            <a:prstGeom prst="ellipse">
              <a:avLst/>
            </a:prstGeom>
            <a:solidFill>
              <a:schemeClr val="accent2"/>
            </a:solidFill>
            <a:ln w="285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sp>
        <p:nvSpPr>
          <p:cNvPr id="22" name="Rectangle 21">
            <a:extLst>
              <a:ext uri="{C183D7F6-B498-43B3-948B-1728B52AA6E4}">
                <adec:decorative xmlns:adec="http://schemas.microsoft.com/office/drawing/2017/decorative" val="1"/>
              </a:ext>
            </a:extLst>
          </p:cNvPr>
          <p:cNvSpPr/>
          <p:nvPr/>
        </p:nvSpPr>
        <p:spPr>
          <a:xfrm>
            <a:off x="206188" y="3841379"/>
            <a:ext cx="11775141" cy="71709"/>
          </a:xfrm>
          <a:prstGeom prst="rect">
            <a:avLst/>
          </a:prstGeom>
          <a:solidFill>
            <a:schemeClr val="tx1">
              <a:lumMod val="50000"/>
              <a:lumOff val="50000"/>
            </a:schemeClr>
          </a:solidFill>
          <a:ln>
            <a:noFill/>
          </a:ln>
        </p:spPr>
        <p:style>
          <a:lnRef idx="0">
            <a:scrgbClr r="0" g="0" b="0"/>
          </a:lnRef>
          <a:fillRef idx="0">
            <a:scrgbClr r="0" g="0" b="0"/>
          </a:fillRef>
          <a:effectRef idx="0">
            <a:scrgbClr r="0" g="0" b="0"/>
          </a:effectRef>
          <a:fontRef idx="minor">
            <a:schemeClr val="lt1"/>
          </a:fontRef>
        </p:style>
        <p:txBody>
          <a:bodyPr rtlCol="0" anchor="ctr">
            <a:noAutofit/>
          </a:bodyPr>
          <a:lstStyle/>
          <a:p>
            <a:pPr algn="ctr"/>
            <a:endParaRPr lang="en-US"/>
          </a:p>
        </p:txBody>
      </p:sp>
      <p:grpSp>
        <p:nvGrpSpPr>
          <p:cNvPr id="13" name="Group 12" descr="In September and October, districts view recorded taining and complete the Self-Assessment.">
            <a:extLst>
              <a:ext uri="{FF2B5EF4-FFF2-40B4-BE49-F238E27FC236}">
                <a16:creationId xmlns:a16="http://schemas.microsoft.com/office/drawing/2014/main" id="{1B04C526-22AE-4749-A357-AB5617D046C4}"/>
              </a:ext>
            </a:extLst>
          </p:cNvPr>
          <p:cNvGrpSpPr/>
          <p:nvPr/>
        </p:nvGrpSpPr>
        <p:grpSpPr>
          <a:xfrm>
            <a:off x="3977373" y="1652525"/>
            <a:ext cx="2758277" cy="2290910"/>
            <a:chOff x="3977373" y="1652525"/>
            <a:chExt cx="2758277" cy="2290910"/>
          </a:xfrm>
        </p:grpSpPr>
        <p:sp>
          <p:nvSpPr>
            <p:cNvPr id="45" name="Oval 44" title="&quot;&quot;"/>
            <p:cNvSpPr/>
            <p:nvPr/>
          </p:nvSpPr>
          <p:spPr>
            <a:xfrm flipH="1">
              <a:off x="4726927" y="3813440"/>
              <a:ext cx="136769" cy="129995"/>
            </a:xfrm>
            <a:prstGeom prst="ellipse">
              <a:avLst/>
            </a:prstGeom>
            <a:solidFill>
              <a:schemeClr val="accent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descr="timeline box" title="timeline box"/>
            <p:cNvGrpSpPr/>
            <p:nvPr/>
          </p:nvGrpSpPr>
          <p:grpSpPr>
            <a:xfrm>
              <a:off x="3977373" y="1652525"/>
              <a:ext cx="2758277" cy="2006254"/>
              <a:chOff x="3351851" y="1562547"/>
              <a:chExt cx="2758277" cy="2006254"/>
            </a:xfrm>
          </p:grpSpPr>
          <p:sp>
            <p:nvSpPr>
              <p:cNvPr id="32" name="Rectangular Callout 31" descr="Decorative box"/>
              <p:cNvSpPr/>
              <p:nvPr/>
            </p:nvSpPr>
            <p:spPr>
              <a:xfrm>
                <a:off x="3357645" y="2879682"/>
                <a:ext cx="2752482" cy="602291"/>
              </a:xfrm>
              <a:prstGeom prst="wedgeRectCallout">
                <a:avLst>
                  <a:gd name="adj1" fmla="val -20344"/>
                  <a:gd name="adj2" fmla="val 85571"/>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3" name="Text Placeholder 18" descr="Decorative box"/>
              <p:cNvSpPr txBox="1">
                <a:spLocks/>
              </p:cNvSpPr>
              <p:nvPr/>
            </p:nvSpPr>
            <p:spPr>
              <a:xfrm>
                <a:off x="3351851" y="1562547"/>
                <a:ext cx="2752482" cy="1316129"/>
              </a:xfrm>
              <a:prstGeom prst="rect">
                <a:avLst/>
              </a:prstGeom>
              <a:solidFill>
                <a:srgbClr val="FCEDE1"/>
              </a:solidFill>
            </p:spPr>
            <p:txBody>
              <a:bodyPr lIns="91440" tIns="45720" rIns="91440" bIns="45720" anchor="ctr" anchorCtr="0">
                <a:normAutofit/>
              </a:bodyPr>
              <a:lstStyle>
                <a:lvl1pPr marL="1188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5"/>
                    </a:solidFill>
                    <a:latin typeface="+mn-lt"/>
                    <a:ea typeface="+mn-ea"/>
                    <a:cs typeface="+mn-cs"/>
                  </a:defRPr>
                </a:lvl1pPr>
                <a:lvl2pPr marL="2286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5"/>
                    </a:solidFill>
                    <a:latin typeface="+mn-lt"/>
                    <a:ea typeface="+mn-ea"/>
                    <a:cs typeface="+mn-cs"/>
                  </a:defRPr>
                </a:lvl2pPr>
                <a:lvl3pPr marL="3474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5"/>
                    </a:solidFill>
                    <a:latin typeface="+mn-lt"/>
                    <a:ea typeface="+mn-ea"/>
                    <a:cs typeface="+mn-cs"/>
                  </a:defRPr>
                </a:lvl3pPr>
                <a:lvl4pPr marL="43891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5"/>
                    </a:solidFill>
                    <a:latin typeface="+mn-lt"/>
                    <a:ea typeface="+mn-ea"/>
                    <a:cs typeface="+mn-cs"/>
                  </a:defRPr>
                </a:lvl4pPr>
                <a:lvl5pPr marL="4572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solidFill>
                      <a:schemeClr val="accent3"/>
                    </a:solidFill>
                  </a:rPr>
                  <a:t>Districts view recorded training and complete Self-Assessment</a:t>
                </a:r>
                <a:endParaRPr lang="en-US" sz="2000" dirty="0">
                  <a:solidFill>
                    <a:schemeClr val="accent3"/>
                  </a:solidFill>
                  <a:cs typeface="Calibri"/>
                </a:endParaRPr>
              </a:p>
            </p:txBody>
          </p:sp>
          <p:sp>
            <p:nvSpPr>
              <p:cNvPr id="34" name="Text Placeholder 2"/>
              <p:cNvSpPr txBox="1">
                <a:spLocks/>
              </p:cNvSpPr>
              <p:nvPr/>
            </p:nvSpPr>
            <p:spPr>
              <a:xfrm>
                <a:off x="3357646" y="2982041"/>
                <a:ext cx="2752482" cy="586760"/>
              </a:xfrm>
              <a:prstGeom prst="rect">
                <a:avLst/>
              </a:prstGeom>
            </p:spPr>
            <p:txBody>
              <a:bodyPr lIns="91440" tIns="45720" rIns="91440" bIns="45720" anchor="ctr" anchorCtr="1">
                <a:normAutofit/>
              </a:bodyPr>
              <a:lstStyle>
                <a:lvl1pPr marL="0" indent="0" algn="l" defTabSz="914400" rtl="0" eaLnBrk="1" latinLnBrk="0" hangingPunct="1">
                  <a:lnSpc>
                    <a:spcPct val="90000"/>
                  </a:lnSpc>
                  <a:spcBef>
                    <a:spcPts val="1000"/>
                  </a:spcBef>
                  <a:buFont typeface="Arial" panose="020B0604020202020204" pitchFamily="34" charset="0"/>
                  <a:buNone/>
                  <a:defRPr lang="en-US" sz="2400" b="0" kern="1200" dirty="0" smtClean="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n-US"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n-US"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a:t>September- October</a:t>
                </a:r>
              </a:p>
            </p:txBody>
          </p:sp>
        </p:grpSp>
      </p:grpSp>
      <p:grpSp>
        <p:nvGrpSpPr>
          <p:cNvPr id="14" name="Group 13" descr="On December 2nd, districts sumbit Self-Assessment via Smartsheet">
            <a:extLst>
              <a:ext uri="{FF2B5EF4-FFF2-40B4-BE49-F238E27FC236}">
                <a16:creationId xmlns:a16="http://schemas.microsoft.com/office/drawing/2014/main" id="{03457A92-4B9E-F427-BFAB-7EC3AD2D029E}"/>
              </a:ext>
            </a:extLst>
          </p:cNvPr>
          <p:cNvGrpSpPr/>
          <p:nvPr/>
        </p:nvGrpSpPr>
        <p:grpSpPr>
          <a:xfrm>
            <a:off x="5454228" y="3805384"/>
            <a:ext cx="2770316" cy="2284165"/>
            <a:chOff x="5454228" y="3805384"/>
            <a:chExt cx="2770316" cy="2284165"/>
          </a:xfrm>
        </p:grpSpPr>
        <p:grpSp>
          <p:nvGrpSpPr>
            <p:cNvPr id="9" name="Group 8" descr="timeline box" title="timeline box"/>
            <p:cNvGrpSpPr/>
            <p:nvPr/>
          </p:nvGrpSpPr>
          <p:grpSpPr>
            <a:xfrm>
              <a:off x="5454228" y="4171128"/>
              <a:ext cx="2770316" cy="1918421"/>
              <a:chOff x="4703601" y="4182501"/>
              <a:chExt cx="2770316" cy="1918421"/>
            </a:xfrm>
          </p:grpSpPr>
          <p:sp>
            <p:nvSpPr>
              <p:cNvPr id="38" name="Rectangular Callout 37" descr="Decorative box"/>
              <p:cNvSpPr/>
              <p:nvPr/>
            </p:nvSpPr>
            <p:spPr>
              <a:xfrm rot="10800000" flipH="1">
                <a:off x="4727163" y="4182501"/>
                <a:ext cx="2746754" cy="602291"/>
              </a:xfrm>
              <a:prstGeom prst="wedgeRectCallout">
                <a:avLst>
                  <a:gd name="adj1" fmla="val -20344"/>
                  <a:gd name="adj2" fmla="val 8557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Placeholder 18" descr="Decorative box"/>
              <p:cNvSpPr txBox="1">
                <a:spLocks/>
              </p:cNvSpPr>
              <p:nvPr/>
            </p:nvSpPr>
            <p:spPr>
              <a:xfrm>
                <a:off x="4703601" y="4784792"/>
                <a:ext cx="2746754" cy="1316130"/>
              </a:xfrm>
              <a:prstGeom prst="rect">
                <a:avLst/>
              </a:prstGeom>
              <a:solidFill>
                <a:srgbClr val="F0F4E6"/>
              </a:solidFill>
            </p:spPr>
            <p:txBody>
              <a:bodyPr lIns="91440" tIns="45720" rIns="91440" bIns="45720" anchor="ctr" anchorCtr="0">
                <a:normAutofit/>
              </a:bodyPr>
              <a:lstStyle>
                <a:lvl1pPr marL="1188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4"/>
                    </a:solidFill>
                    <a:latin typeface="+mn-lt"/>
                    <a:ea typeface="+mn-ea"/>
                    <a:cs typeface="+mn-cs"/>
                  </a:defRPr>
                </a:lvl1pPr>
                <a:lvl2pPr marL="2286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4"/>
                    </a:solidFill>
                    <a:latin typeface="+mn-lt"/>
                    <a:ea typeface="+mn-ea"/>
                    <a:cs typeface="+mn-cs"/>
                  </a:defRPr>
                </a:lvl2pPr>
                <a:lvl3pPr marL="3474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4"/>
                    </a:solidFill>
                    <a:latin typeface="+mn-lt"/>
                    <a:ea typeface="+mn-ea"/>
                    <a:cs typeface="+mn-cs"/>
                  </a:defRPr>
                </a:lvl3pPr>
                <a:lvl4pPr marL="43891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4"/>
                    </a:solidFill>
                    <a:latin typeface="+mn-lt"/>
                    <a:ea typeface="+mn-ea"/>
                    <a:cs typeface="+mn-cs"/>
                  </a:defRPr>
                </a:lvl4pPr>
                <a:lvl5pPr marL="4572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a:solidFill>
                      <a:schemeClr val="accent5"/>
                    </a:solidFill>
                    <a:cs typeface="Calibri"/>
                  </a:rPr>
                  <a:t>Districts submit Self-Assessment via Smartsheet  </a:t>
                </a:r>
              </a:p>
            </p:txBody>
          </p:sp>
          <p:sp>
            <p:nvSpPr>
              <p:cNvPr id="40" name="Text Placeholder 2"/>
              <p:cNvSpPr txBox="1">
                <a:spLocks/>
              </p:cNvSpPr>
              <p:nvPr/>
            </p:nvSpPr>
            <p:spPr>
              <a:xfrm>
                <a:off x="4717518" y="4200027"/>
                <a:ext cx="2752482" cy="586760"/>
              </a:xfrm>
              <a:prstGeom prst="rect">
                <a:avLst/>
              </a:prstGeom>
            </p:spPr>
            <p:txBody>
              <a:bodyPr lIns="91440" tIns="45720" rIns="91440" bIns="45720" anchor="ctr" anchorCtr="1">
                <a:normAutofit/>
              </a:bodyPr>
              <a:lstStyle>
                <a:lvl1pPr marL="0" indent="0" algn="l" defTabSz="914400" rtl="0" eaLnBrk="1" latinLnBrk="0" hangingPunct="1">
                  <a:lnSpc>
                    <a:spcPct val="90000"/>
                  </a:lnSpc>
                  <a:spcBef>
                    <a:spcPts val="1000"/>
                  </a:spcBef>
                  <a:buFont typeface="Arial" panose="020B0604020202020204" pitchFamily="34" charset="0"/>
                  <a:buNone/>
                  <a:defRPr lang="en-US" sz="2400" b="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n-US"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n-US"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a:t>December 2nd</a:t>
                </a:r>
              </a:p>
            </p:txBody>
          </p:sp>
        </p:grpSp>
        <p:sp>
          <p:nvSpPr>
            <p:cNvPr id="49" name="Oval 48" title="&quot;&quot;"/>
            <p:cNvSpPr/>
            <p:nvPr/>
          </p:nvSpPr>
          <p:spPr>
            <a:xfrm>
              <a:off x="6219437" y="3805384"/>
              <a:ext cx="137193" cy="129995"/>
            </a:xfrm>
            <a:prstGeom prst="ellipse">
              <a:avLst/>
            </a:prstGeom>
            <a:solidFill>
              <a:schemeClr val="accent5"/>
            </a:solidFill>
            <a:ln w="285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grpSp>
        <p:nvGrpSpPr>
          <p:cNvPr id="15" name="Group 14" descr="In December and January ODE staff reviws Self-Assessment submissions">
            <a:extLst>
              <a:ext uri="{FF2B5EF4-FFF2-40B4-BE49-F238E27FC236}">
                <a16:creationId xmlns:a16="http://schemas.microsoft.com/office/drawing/2014/main" id="{8DBDCF05-8569-C07B-A98E-21F18E946FA4}"/>
              </a:ext>
            </a:extLst>
          </p:cNvPr>
          <p:cNvGrpSpPr/>
          <p:nvPr/>
        </p:nvGrpSpPr>
        <p:grpSpPr>
          <a:xfrm>
            <a:off x="7918789" y="1657129"/>
            <a:ext cx="2752483" cy="2294223"/>
            <a:chOff x="7918789" y="1657129"/>
            <a:chExt cx="2752483" cy="2294223"/>
          </a:xfrm>
        </p:grpSpPr>
        <p:sp>
          <p:nvSpPr>
            <p:cNvPr id="47" name="Oval 46" title="&quot;&quot;"/>
            <p:cNvSpPr/>
            <p:nvPr/>
          </p:nvSpPr>
          <p:spPr>
            <a:xfrm>
              <a:off x="8663818" y="3816894"/>
              <a:ext cx="134458" cy="134458"/>
            </a:xfrm>
            <a:prstGeom prst="ellipse">
              <a:avLst/>
            </a:prstGeom>
            <a:solidFill>
              <a:schemeClr val="accent4"/>
            </a:solidFill>
            <a:ln w="285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nvGrpSpPr>
            <p:cNvPr id="7" name="Group 6" descr="timeline box" title="timeline box"/>
            <p:cNvGrpSpPr/>
            <p:nvPr/>
          </p:nvGrpSpPr>
          <p:grpSpPr>
            <a:xfrm>
              <a:off x="7918789" y="1657129"/>
              <a:ext cx="2752483" cy="1914490"/>
              <a:chOff x="8987864" y="1657129"/>
              <a:chExt cx="2752483" cy="1914490"/>
            </a:xfrm>
          </p:grpSpPr>
          <p:sp>
            <p:nvSpPr>
              <p:cNvPr id="35" name="Rectangular Callout 34" descr="Decorative box"/>
              <p:cNvSpPr/>
              <p:nvPr/>
            </p:nvSpPr>
            <p:spPr>
              <a:xfrm>
                <a:off x="8987864" y="2969328"/>
                <a:ext cx="2752482" cy="602291"/>
              </a:xfrm>
              <a:prstGeom prst="wedgeRectCallout">
                <a:avLst>
                  <a:gd name="adj1" fmla="val -20344"/>
                  <a:gd name="adj2" fmla="val 85571"/>
                </a:avLst>
              </a:prstGeom>
              <a:solidFill>
                <a:srgbClr val="926700"/>
              </a:solidFill>
              <a:ln>
                <a:noFill/>
              </a:ln>
            </p:spPr>
            <p:style>
              <a:lnRef idx="0">
                <a:scrgbClr r="0" g="0" b="0"/>
              </a:lnRef>
              <a:fillRef idx="0">
                <a:scrgbClr r="0" g="0" b="0"/>
              </a:fillRef>
              <a:effectRef idx="0">
                <a:scrgbClr r="0" g="0" b="0"/>
              </a:effectRef>
              <a:fontRef idx="minor">
                <a:schemeClr val="lt1"/>
              </a:fontRef>
            </p:style>
            <p:txBody>
              <a:bodyPr rtlCol="0" anchor="ctr">
                <a:normAutofit/>
              </a:bodyPr>
              <a:lstStyle/>
              <a:p>
                <a:pPr algn="ctr"/>
                <a:endParaRPr lang="en-US"/>
              </a:p>
            </p:txBody>
          </p:sp>
          <p:sp>
            <p:nvSpPr>
              <p:cNvPr id="36" name="Text Placeholder 18" descr="Decorative box"/>
              <p:cNvSpPr txBox="1">
                <a:spLocks/>
              </p:cNvSpPr>
              <p:nvPr/>
            </p:nvSpPr>
            <p:spPr>
              <a:xfrm>
                <a:off x="8987864" y="1657129"/>
                <a:ext cx="2752482" cy="1316129"/>
              </a:xfrm>
              <a:prstGeom prst="rect">
                <a:avLst/>
              </a:prstGeom>
              <a:solidFill>
                <a:srgbClr val="FAF5E3"/>
              </a:solidFill>
            </p:spPr>
            <p:txBody>
              <a:bodyPr lIns="91440" tIns="45720" rIns="91440" bIns="45720" anchor="ctr" anchorCtr="0">
                <a:normAutofit/>
              </a:bodyPr>
              <a:lstStyle>
                <a:lvl1pPr marL="1188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3"/>
                    </a:solidFill>
                    <a:latin typeface="+mn-lt"/>
                    <a:ea typeface="+mn-ea"/>
                    <a:cs typeface="+mn-cs"/>
                  </a:defRPr>
                </a:lvl1pPr>
                <a:lvl2pPr marL="2286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3"/>
                    </a:solidFill>
                    <a:latin typeface="+mn-lt"/>
                    <a:ea typeface="+mn-ea"/>
                    <a:cs typeface="+mn-cs"/>
                  </a:defRPr>
                </a:lvl2pPr>
                <a:lvl3pPr marL="3474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3"/>
                    </a:solidFill>
                    <a:latin typeface="+mn-lt"/>
                    <a:ea typeface="+mn-ea"/>
                    <a:cs typeface="+mn-cs"/>
                  </a:defRPr>
                </a:lvl3pPr>
                <a:lvl4pPr marL="43891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3"/>
                    </a:solidFill>
                    <a:latin typeface="+mn-lt"/>
                    <a:ea typeface="+mn-ea"/>
                    <a:cs typeface="+mn-cs"/>
                  </a:defRPr>
                </a:lvl4pPr>
                <a:lvl5pPr marL="4572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solidFill>
                      <a:schemeClr val="accent4">
                        <a:lumMod val="76000"/>
                      </a:schemeClr>
                    </a:solidFill>
                  </a:rPr>
                  <a:t>ODE staff reviews Self-Assessment submissions</a:t>
                </a:r>
                <a:endParaRPr lang="en-US" sz="2000" dirty="0">
                  <a:solidFill>
                    <a:schemeClr val="accent4">
                      <a:lumMod val="76000"/>
                    </a:schemeClr>
                  </a:solidFill>
                  <a:cs typeface="Calibri"/>
                </a:endParaRPr>
              </a:p>
            </p:txBody>
          </p:sp>
          <p:sp>
            <p:nvSpPr>
              <p:cNvPr id="37" name="Text Placeholder 2"/>
              <p:cNvSpPr txBox="1">
                <a:spLocks/>
              </p:cNvSpPr>
              <p:nvPr/>
            </p:nvSpPr>
            <p:spPr>
              <a:xfrm>
                <a:off x="8987865" y="2969329"/>
                <a:ext cx="2752482" cy="586760"/>
              </a:xfrm>
              <a:prstGeom prst="rect">
                <a:avLst/>
              </a:prstGeom>
              <a:solidFill>
                <a:srgbClr val="926700"/>
              </a:solidFill>
            </p:spPr>
            <p:txBody>
              <a:bodyPr lIns="91440" tIns="45720" rIns="91440" bIns="45720" anchor="ctr" anchorCtr="1">
                <a:normAutofit/>
              </a:bodyPr>
              <a:lstStyle>
                <a:lvl1pPr marL="0" indent="0" algn="l" defTabSz="914400" rtl="0" eaLnBrk="1" latinLnBrk="0" hangingPunct="1">
                  <a:lnSpc>
                    <a:spcPct val="90000"/>
                  </a:lnSpc>
                  <a:spcBef>
                    <a:spcPts val="1000"/>
                  </a:spcBef>
                  <a:buFont typeface="Arial" panose="020B0604020202020204" pitchFamily="34" charset="0"/>
                  <a:buNone/>
                  <a:defRPr lang="en-US" sz="2400" b="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n-US"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n-US"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a:t>December-February</a:t>
                </a:r>
              </a:p>
            </p:txBody>
          </p:sp>
        </p:grpSp>
      </p:grpSp>
      <p:grpSp>
        <p:nvGrpSpPr>
          <p:cNvPr id="16" name="Group 15" descr="In March, districts will receive feedback on Self-Assessment">
            <a:extLst>
              <a:ext uri="{FF2B5EF4-FFF2-40B4-BE49-F238E27FC236}">
                <a16:creationId xmlns:a16="http://schemas.microsoft.com/office/drawing/2014/main" id="{67B77C56-C431-5348-4618-F21EBD007343}"/>
              </a:ext>
            </a:extLst>
          </p:cNvPr>
          <p:cNvGrpSpPr/>
          <p:nvPr/>
        </p:nvGrpSpPr>
        <p:grpSpPr>
          <a:xfrm>
            <a:off x="9008800" y="3812294"/>
            <a:ext cx="2752483" cy="2300312"/>
            <a:chOff x="9008800" y="3812294"/>
            <a:chExt cx="2752483" cy="2300312"/>
          </a:xfrm>
        </p:grpSpPr>
        <p:grpSp>
          <p:nvGrpSpPr>
            <p:cNvPr id="8" name="Group 7" descr="timeline box" title="timeline box"/>
            <p:cNvGrpSpPr/>
            <p:nvPr/>
          </p:nvGrpSpPr>
          <p:grpSpPr>
            <a:xfrm>
              <a:off x="9008800" y="4201795"/>
              <a:ext cx="2752483" cy="1910811"/>
              <a:chOff x="7614196" y="4201795"/>
              <a:chExt cx="2752483" cy="1910811"/>
            </a:xfrm>
          </p:grpSpPr>
          <p:sp>
            <p:nvSpPr>
              <p:cNvPr id="41" name="Rectangular Callout 40" descr="Decorative box"/>
              <p:cNvSpPr/>
              <p:nvPr/>
            </p:nvSpPr>
            <p:spPr>
              <a:xfrm rot="10800000" flipH="1">
                <a:off x="7614196" y="4201795"/>
                <a:ext cx="2746754" cy="602291"/>
              </a:xfrm>
              <a:prstGeom prst="wedgeRectCallout">
                <a:avLst>
                  <a:gd name="adj1" fmla="val -20344"/>
                  <a:gd name="adj2" fmla="val 8557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Placeholder 18" descr="Decorative box"/>
              <p:cNvSpPr txBox="1">
                <a:spLocks/>
              </p:cNvSpPr>
              <p:nvPr/>
            </p:nvSpPr>
            <p:spPr>
              <a:xfrm>
                <a:off x="7614196" y="4796477"/>
                <a:ext cx="2746754" cy="1316129"/>
              </a:xfrm>
              <a:prstGeom prst="rect">
                <a:avLst/>
              </a:prstGeom>
              <a:solidFill>
                <a:schemeClr val="tx2">
                  <a:lumMod val="20000"/>
                  <a:lumOff val="80000"/>
                </a:schemeClr>
              </a:solidFill>
            </p:spPr>
            <p:txBody>
              <a:bodyPr lIns="91440" tIns="45720" rIns="91440" bIns="45720" anchor="ctr" anchorCtr="0">
                <a:normAutofit/>
              </a:bodyPr>
              <a:lstStyle>
                <a:lvl1pPr marL="1188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1"/>
                    </a:solidFill>
                    <a:latin typeface="+mn-lt"/>
                    <a:ea typeface="+mn-ea"/>
                    <a:cs typeface="+mn-cs"/>
                  </a:defRPr>
                </a:lvl1pPr>
                <a:lvl2pPr marL="2286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1"/>
                    </a:solidFill>
                    <a:latin typeface="+mn-lt"/>
                    <a:ea typeface="+mn-ea"/>
                    <a:cs typeface="+mn-cs"/>
                  </a:defRPr>
                </a:lvl2pPr>
                <a:lvl3pPr marL="34747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1"/>
                    </a:solidFill>
                    <a:latin typeface="+mn-lt"/>
                    <a:ea typeface="+mn-ea"/>
                    <a:cs typeface="+mn-cs"/>
                  </a:defRPr>
                </a:lvl3pPr>
                <a:lvl4pPr marL="438912"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1"/>
                    </a:solidFill>
                    <a:latin typeface="+mn-lt"/>
                    <a:ea typeface="+mn-ea"/>
                    <a:cs typeface="+mn-cs"/>
                  </a:defRPr>
                </a:lvl4pPr>
                <a:lvl5pPr marL="457200" indent="-118872" algn="l" defTabSz="914400" rtl="0" eaLnBrk="1" latinLnBrk="0" hangingPunct="1">
                  <a:lnSpc>
                    <a:spcPct val="90000"/>
                  </a:lnSpc>
                  <a:spcBef>
                    <a:spcPts val="200"/>
                  </a:spcBef>
                  <a:buFont typeface="Arial" panose="020B0604020202020204" pitchFamily="34" charset="0"/>
                  <a:buChar char="•"/>
                  <a:defRPr lang="en-US" sz="14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a:solidFill>
                      <a:schemeClr val="tx2">
                        <a:lumMod val="76000"/>
                      </a:schemeClr>
                    </a:solidFill>
                  </a:rPr>
                  <a:t>Districts receive feedback on Self-Assessment </a:t>
                </a:r>
                <a:endParaRPr lang="en-US" sz="2000">
                  <a:solidFill>
                    <a:schemeClr val="tx2">
                      <a:lumMod val="76000"/>
                    </a:schemeClr>
                  </a:solidFill>
                  <a:cs typeface="Calibri"/>
                </a:endParaRPr>
              </a:p>
            </p:txBody>
          </p:sp>
          <p:sp>
            <p:nvSpPr>
              <p:cNvPr id="43" name="Text Placeholder 2"/>
              <p:cNvSpPr txBox="1">
                <a:spLocks/>
              </p:cNvSpPr>
              <p:nvPr/>
            </p:nvSpPr>
            <p:spPr>
              <a:xfrm>
                <a:off x="7614197" y="4219321"/>
                <a:ext cx="2752482" cy="586760"/>
              </a:xfrm>
              <a:prstGeom prst="rect">
                <a:avLst/>
              </a:prstGeom>
              <a:solidFill>
                <a:schemeClr val="tx2">
                  <a:lumMod val="75000"/>
                </a:schemeClr>
              </a:solidFill>
            </p:spPr>
            <p:txBody>
              <a:bodyPr lIns="91440" tIns="45720" rIns="91440" bIns="45720" anchor="ctr" anchorCtr="1">
                <a:normAutofit/>
              </a:bodyPr>
              <a:lstStyle>
                <a:lvl1pPr marL="0" indent="0" algn="l" defTabSz="914400" rtl="0" eaLnBrk="1" latinLnBrk="0" hangingPunct="1">
                  <a:lnSpc>
                    <a:spcPct val="90000"/>
                  </a:lnSpc>
                  <a:spcBef>
                    <a:spcPts val="1000"/>
                  </a:spcBef>
                  <a:buFont typeface="Arial" panose="020B0604020202020204" pitchFamily="34" charset="0"/>
                  <a:buNone/>
                  <a:defRPr lang="en-US" sz="2400" b="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n-US"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n-US"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n-US"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March 2025</a:t>
                </a:r>
              </a:p>
            </p:txBody>
          </p:sp>
        </p:grpSp>
        <p:sp>
          <p:nvSpPr>
            <p:cNvPr id="50" name="Oval 49" title="&quot;&quot;"/>
            <p:cNvSpPr/>
            <p:nvPr/>
          </p:nvSpPr>
          <p:spPr>
            <a:xfrm>
              <a:off x="9754973" y="3812294"/>
              <a:ext cx="134458" cy="134458"/>
            </a:xfrm>
            <a:prstGeom prst="ellipse">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US"/>
            </a:p>
          </p:txBody>
        </p:sp>
      </p:grpSp>
      <p:sp>
        <p:nvSpPr>
          <p:cNvPr id="12" name="Slide Number Placeholder 11">
            <a:extLst>
              <a:ext uri="{FF2B5EF4-FFF2-40B4-BE49-F238E27FC236}">
                <a16:creationId xmlns:a16="http://schemas.microsoft.com/office/drawing/2014/main" id="{3CD82CEB-8FBC-DB22-778B-83DBEA6C7C62}"/>
              </a:ext>
              <a:ext uri="{C183D7F6-B498-43B3-948B-1728B52AA6E4}">
                <adec:decorative xmlns:adec="http://schemas.microsoft.com/office/drawing/2017/decorative" val="1"/>
              </a:ext>
            </a:extLst>
          </p:cNvPr>
          <p:cNvSpPr>
            <a:spLocks noGrp="1"/>
          </p:cNvSpPr>
          <p:nvPr>
            <p:ph type="sldNum" sz="quarter" idx="12"/>
          </p:nvPr>
        </p:nvSpPr>
        <p:spPr/>
        <p:txBody>
          <a:bodyPr/>
          <a:lstStyle/>
          <a:p>
            <a:fld id="{357F5B69-6281-4C1F-8C38-6DA0F56DA430}" type="slidenum">
              <a:rPr lang="en-US" smtClean="0"/>
              <a:pPr/>
              <a:t>8</a:t>
            </a:fld>
            <a:endParaRPr lang="en-US"/>
          </a:p>
        </p:txBody>
      </p:sp>
      <p:sp>
        <p:nvSpPr>
          <p:cNvPr id="5" name="Footer Placeholder 4">
            <a:extLst>
              <a:ext uri="{FF2B5EF4-FFF2-40B4-BE49-F238E27FC236}">
                <a16:creationId xmlns:a16="http://schemas.microsoft.com/office/drawing/2014/main" id="{4BBC67D0-07DE-B696-09C9-B092FF5D819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ESEA Monitoring - Fall 2024</a:t>
            </a:r>
          </a:p>
        </p:txBody>
      </p:sp>
    </p:spTree>
    <p:extLst>
      <p:ext uri="{BB962C8B-B14F-4D97-AF65-F5344CB8AC3E}">
        <p14:creationId xmlns:p14="http://schemas.microsoft.com/office/powerpoint/2010/main" val="3092364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a:cs typeface="Calibri"/>
              </a:rPr>
              <a:t>Using the Smartsheet</a:t>
            </a:r>
          </a:p>
        </p:txBody>
      </p:sp>
      <p:sp>
        <p:nvSpPr>
          <p:cNvPr id="3" name="Slide Number Placeholder 2">
            <a:extLst>
              <a:ext uri="{FF2B5EF4-FFF2-40B4-BE49-F238E27FC236}">
                <a16:creationId xmlns:a16="http://schemas.microsoft.com/office/drawing/2014/main" id="{D97A717A-D545-7074-9CF8-C86BB846BEB5}"/>
              </a:ext>
              <a:ext uri="{C183D7F6-B498-43B3-948B-1728B52AA6E4}">
                <adec:decorative xmlns:adec="http://schemas.microsoft.com/office/drawing/2017/decorative" val="1"/>
              </a:ext>
            </a:extLst>
          </p:cNvPr>
          <p:cNvSpPr>
            <a:spLocks noGrp="1"/>
          </p:cNvSpPr>
          <p:nvPr>
            <p:ph type="sldNum" sz="quarter" idx="12"/>
          </p:nvPr>
        </p:nvSpPr>
        <p:spPr/>
        <p:txBody>
          <a:bodyPr/>
          <a:lstStyle/>
          <a:p>
            <a:fld id="{357F5B69-6281-4C1F-8C38-6DA0F56DA430}" type="slidenum">
              <a:rPr lang="en-US" smtClean="0"/>
              <a:t>9</a:t>
            </a:fld>
            <a:endParaRPr lang="en-US"/>
          </a:p>
        </p:txBody>
      </p:sp>
      <p:sp>
        <p:nvSpPr>
          <p:cNvPr id="2" name="Footer Placeholder 1">
            <a:extLst>
              <a:ext uri="{FF2B5EF4-FFF2-40B4-BE49-F238E27FC236}">
                <a16:creationId xmlns:a16="http://schemas.microsoft.com/office/drawing/2014/main" id="{18019CAA-BB43-F048-DBC7-BDECEE6FFC5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ESEA Monitoring - Fall 2024</a:t>
            </a:r>
          </a:p>
        </p:txBody>
      </p:sp>
    </p:spTree>
    <p:extLst>
      <p:ext uri="{BB962C8B-B14F-4D97-AF65-F5344CB8AC3E}">
        <p14:creationId xmlns:p14="http://schemas.microsoft.com/office/powerpoint/2010/main" val="3365631269"/>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2024-08-15T07:00:00+00:00</Remediation_x0020_Date>
    <Priority xmlns="033ab11c-6041-4f50-b845-c0c38e41b3e3">New</Priority>
  </documentManagement>
</p:properties>
</file>

<file path=customXml/itemProps1.xml><?xml version="1.0" encoding="utf-8"?>
<ds:datastoreItem xmlns:ds="http://schemas.openxmlformats.org/officeDocument/2006/customXml" ds:itemID="{DEF5F3AE-1B82-4A94-991F-9BD6BE021406}">
  <ds:schemaRefs>
    <ds:schemaRef ds:uri="http://schemas.microsoft.com/sharepoint/v3/contenttype/forms"/>
  </ds:schemaRefs>
</ds:datastoreItem>
</file>

<file path=customXml/itemProps2.xml><?xml version="1.0" encoding="utf-8"?>
<ds:datastoreItem xmlns:ds="http://schemas.openxmlformats.org/officeDocument/2006/customXml" ds:itemID="{2FACA23E-4100-4712-8D60-C381548A1E3E}"/>
</file>

<file path=customXml/itemProps3.xml><?xml version="1.0" encoding="utf-8"?>
<ds:datastoreItem xmlns:ds="http://schemas.openxmlformats.org/officeDocument/2006/customXml" ds:itemID="{E77EBF1D-2605-4B79-A315-04D4DD7E8CE6}">
  <ds:schemaRefs>
    <ds:schemaRef ds:uri="http://schemas.microsoft.com/office/2006/metadata/properties"/>
    <ds:schemaRef ds:uri="62531871-f7c7-40c0-a3e1-a7c3a3b06c26"/>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7dccfd20-4e11-4b65-8b5e-b432bd49491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ODE PowerPoint Template</Template>
  <TotalTime>0</TotalTime>
  <Words>2175</Words>
  <Application>Microsoft Office PowerPoint</Application>
  <PresentationFormat>Widescreen</PresentationFormat>
  <Paragraphs>205</Paragraphs>
  <Slides>14</Slides>
  <Notes>14</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14</vt:i4>
      </vt:variant>
    </vt:vector>
  </HeadingPairs>
  <TitlesOfParts>
    <vt:vector size="24" baseType="lpstr">
      <vt:lpstr>Arial</vt:lpstr>
      <vt:lpstr>Calibri</vt:lpstr>
      <vt:lpstr>Courier New</vt:lpstr>
      <vt:lpstr>Courier New,monospace</vt:lpstr>
      <vt:lpstr>2021ODE</vt:lpstr>
      <vt:lpstr>Green_2021ODE</vt:lpstr>
      <vt:lpstr>Gold_2021ODE</vt:lpstr>
      <vt:lpstr>Orange_2021ODE</vt:lpstr>
      <vt:lpstr>Red_2021ODE</vt:lpstr>
      <vt:lpstr>Teal_2021ODE</vt:lpstr>
      <vt:lpstr>Preparing for ESEA Monitoring:  Tier 1</vt:lpstr>
      <vt:lpstr>Why and How We Monitor</vt:lpstr>
      <vt:lpstr>Tiers of Monitoring for 2024-2025</vt:lpstr>
      <vt:lpstr>Risk Assessment</vt:lpstr>
      <vt:lpstr>Tier 1 Monitoring</vt:lpstr>
      <vt:lpstr>What does Tier 1 Monitoring mean?</vt:lpstr>
      <vt:lpstr>What is the purpose of the Self-Assessment?</vt:lpstr>
      <vt:lpstr>Tier 1 Monitoring Timeline</vt:lpstr>
      <vt:lpstr>Using the Smartsheet</vt:lpstr>
      <vt:lpstr>Why we chose Smartsheet</vt:lpstr>
      <vt:lpstr>Types of Prompts and Responses </vt:lpstr>
      <vt:lpstr>Smartsheet Tutorial</vt:lpstr>
      <vt:lpstr>Universal Program Submissions</vt:lpstr>
      <vt:lpstr>Monitoring Contacts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ESEA Monitoring</dc:title>
  <dc:creator>MARTIN Sarah * ODE</dc:creator>
  <cp:lastModifiedBy>NEWTON Janette * ODE</cp:lastModifiedBy>
  <cp:revision>415</cp:revision>
  <dcterms:created xsi:type="dcterms:W3CDTF">2022-01-27T20:44:04Z</dcterms:created>
  <dcterms:modified xsi:type="dcterms:W3CDTF">2024-08-15T17:24:16Z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730ea53-6f5e-4160-81a5-992a9105450a_Enabled">
    <vt:lpwstr>true</vt:lpwstr>
  </property>
  <property fmtid="{D5CDD505-2E9C-101B-9397-08002B2CF9AE}" pid="3" name="MSIP_Label_7730ea53-6f5e-4160-81a5-992a9105450a_SetDate">
    <vt:lpwstr>2024-01-22T23:22:57Z</vt:lpwstr>
  </property>
  <property fmtid="{D5CDD505-2E9C-101B-9397-08002B2CF9AE}" pid="4" name="MSIP_Label_7730ea53-6f5e-4160-81a5-992a9105450a_Method">
    <vt:lpwstr>Standard</vt:lpwstr>
  </property>
  <property fmtid="{D5CDD505-2E9C-101B-9397-08002B2CF9AE}" pid="5" name="MSIP_Label_7730ea53-6f5e-4160-81a5-992a9105450a_Name">
    <vt:lpwstr>Level 2 - Limited (Items)</vt:lpwstr>
  </property>
  <property fmtid="{D5CDD505-2E9C-101B-9397-08002B2CF9AE}" pid="6" name="MSIP_Label_7730ea53-6f5e-4160-81a5-992a9105450a_SiteId">
    <vt:lpwstr>b4f51418-b269-49a2-935a-fa54bf584fc8</vt:lpwstr>
  </property>
  <property fmtid="{D5CDD505-2E9C-101B-9397-08002B2CF9AE}" pid="7" name="MSIP_Label_7730ea53-6f5e-4160-81a5-992a9105450a_ActionId">
    <vt:lpwstr>41188968-64a2-4235-97bf-36b8b17a49e6</vt:lpwstr>
  </property>
  <property fmtid="{D5CDD505-2E9C-101B-9397-08002B2CF9AE}" pid="8" name="MSIP_Label_7730ea53-6f5e-4160-81a5-992a9105450a_ContentBits">
    <vt:lpwstr>0</vt:lpwstr>
  </property>
  <property fmtid="{D5CDD505-2E9C-101B-9397-08002B2CF9AE}" pid="9" name="ContentTypeId">
    <vt:lpwstr>0x010100B3812F45279552458458D0611D127A50</vt:lpwstr>
  </property>
</Properties>
</file>