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4"/>
    <p:sldMasterId id="2147483815" r:id="rId5"/>
    <p:sldMasterId id="2147483803" r:id="rId6"/>
    <p:sldMasterId id="2147483791" r:id="rId7"/>
    <p:sldMasterId id="2147483779" r:id="rId8"/>
    <p:sldMasterId id="2147483767" r:id="rId9"/>
  </p:sldMasterIdLst>
  <p:notesMasterIdLst>
    <p:notesMasterId r:id="rId28"/>
  </p:notesMasterIdLst>
  <p:sldIdLst>
    <p:sldId id="317" r:id="rId10"/>
    <p:sldId id="318" r:id="rId11"/>
    <p:sldId id="401" r:id="rId12"/>
    <p:sldId id="409" r:id="rId13"/>
    <p:sldId id="417" r:id="rId14"/>
    <p:sldId id="418" r:id="rId15"/>
    <p:sldId id="426" r:id="rId16"/>
    <p:sldId id="420" r:id="rId17"/>
    <p:sldId id="419" r:id="rId18"/>
    <p:sldId id="411" r:id="rId19"/>
    <p:sldId id="412" r:id="rId20"/>
    <p:sldId id="427" r:id="rId21"/>
    <p:sldId id="421" r:id="rId22"/>
    <p:sldId id="415" r:id="rId23"/>
    <p:sldId id="425" r:id="rId24"/>
    <p:sldId id="423" r:id="rId25"/>
    <p:sldId id="406" r:id="rId26"/>
    <p:sldId id="34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394AF54-9B21-AD42-A368-90B565EEDA73}" name="Sarah Martin" initials="SM" userId="S::MartinS@ode.oregon.gov::5e8297d7-626b-4927-b934-2c5a70fc295f" providerId="AD"/>
  <p188:author id="{5207FD9F-21DF-2B3C-DA9F-46C0F351C71A}" name="TIDWELL Amy * ODE" initials="AT" userId="S::TidwellA@ode.oregon.gov::3688d12e-1db2-476e-b1ec-221098d3c5a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NGBERG Jennifer * ODE" initials="EJ*O" lastIdx="1" clrIdx="0">
    <p:extLst>
      <p:ext uri="{19B8F6BF-5375-455C-9EA6-DF929625EA0E}">
        <p15:presenceInfo xmlns:p15="http://schemas.microsoft.com/office/powerpoint/2012/main" userId="S-1-5-21-2237050375-1962090969-1930583096-487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DE1"/>
    <a:srgbClr val="F0F4E6"/>
    <a:srgbClr val="E7F5F3"/>
    <a:srgbClr val="FCF4F8"/>
    <a:srgbClr val="639729"/>
    <a:srgbClr val="FAF5E3"/>
    <a:srgbClr val="20552D"/>
    <a:srgbClr val="AC471A"/>
    <a:srgbClr val="5D0541"/>
    <a:srgbClr val="926700"/>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63431" autoAdjust="0"/>
  </p:normalViewPr>
  <p:slideViewPr>
    <p:cSldViewPr snapToGrid="0">
      <p:cViewPr varScale="1">
        <p:scale>
          <a:sx n="68" d="100"/>
          <a:sy n="68" d="100"/>
        </p:scale>
        <p:origin x="2148" y="78"/>
      </p:cViewPr>
      <p:guideLst/>
    </p:cSldViewPr>
  </p:slideViewPr>
  <p:notesTextViewPr>
    <p:cViewPr>
      <p:scale>
        <a:sx n="1" d="1"/>
        <a:sy n="1" d="1"/>
      </p:scale>
      <p:origin x="0" y="0"/>
    </p:cViewPr>
  </p:notesTextViewPr>
  <p:notesViewPr>
    <p:cSldViewPr snapToGrid="0">
      <p:cViewPr varScale="1">
        <p:scale>
          <a:sx n="67" d="100"/>
          <a:sy n="67" d="100"/>
        </p:scale>
        <p:origin x="891" y="3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34"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63DED8-CA54-42CE-AED5-48AF1E60C0FC}" type="datetimeFigureOut">
              <a:rPr lang="en-US" smtClean="0"/>
              <a:t>7/1/2024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042C83-F474-4689-992F-134064305DAD}" type="slidenum">
              <a:rPr lang="en-US" smtClean="0"/>
              <a:t>‹#›</a:t>
            </a:fld>
            <a:endParaRPr lang="en-US"/>
          </a:p>
        </p:txBody>
      </p:sp>
    </p:spTree>
    <p:extLst>
      <p:ext uri="{BB962C8B-B14F-4D97-AF65-F5344CB8AC3E}">
        <p14:creationId xmlns:p14="http://schemas.microsoft.com/office/powerpoint/2010/main" val="3565859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7066" indent="-291179">
              <a:spcBef>
                <a:spcPct val="30000"/>
              </a:spcBef>
              <a:defRPr sz="1200">
                <a:solidFill>
                  <a:schemeClr val="tx1"/>
                </a:solidFill>
                <a:latin typeface="Calibri" pitchFamily="34" charset="0"/>
              </a:defRPr>
            </a:lvl2pPr>
            <a:lvl3pPr marL="1164717" indent="-232943">
              <a:spcBef>
                <a:spcPct val="30000"/>
              </a:spcBef>
              <a:defRPr sz="1200">
                <a:solidFill>
                  <a:schemeClr val="tx1"/>
                </a:solidFill>
                <a:latin typeface="Calibri" pitchFamily="34" charset="0"/>
              </a:defRPr>
            </a:lvl3pPr>
            <a:lvl4pPr marL="1630604" indent="-232943">
              <a:spcBef>
                <a:spcPct val="30000"/>
              </a:spcBef>
              <a:defRPr sz="1200">
                <a:solidFill>
                  <a:schemeClr val="tx1"/>
                </a:solidFill>
                <a:latin typeface="Calibri" pitchFamily="34" charset="0"/>
              </a:defRPr>
            </a:lvl4pPr>
            <a:lvl5pPr marL="2096491" indent="-232943">
              <a:spcBef>
                <a:spcPct val="30000"/>
              </a:spcBef>
              <a:defRPr sz="1200">
                <a:solidFill>
                  <a:schemeClr val="tx1"/>
                </a:solidFill>
                <a:latin typeface="Calibri" pitchFamily="34" charset="0"/>
              </a:defRPr>
            </a:lvl5pPr>
            <a:lvl6pPr marL="2562377" indent="-232943" eaLnBrk="0" fontAlgn="base" hangingPunct="0">
              <a:spcBef>
                <a:spcPct val="30000"/>
              </a:spcBef>
              <a:spcAft>
                <a:spcPct val="0"/>
              </a:spcAft>
              <a:defRPr sz="1200">
                <a:solidFill>
                  <a:schemeClr val="tx1"/>
                </a:solidFill>
                <a:latin typeface="Calibri" pitchFamily="34" charset="0"/>
              </a:defRPr>
            </a:lvl6pPr>
            <a:lvl7pPr marL="3028264" indent="-232943" eaLnBrk="0" fontAlgn="base" hangingPunct="0">
              <a:spcBef>
                <a:spcPct val="30000"/>
              </a:spcBef>
              <a:spcAft>
                <a:spcPct val="0"/>
              </a:spcAft>
              <a:defRPr sz="1200">
                <a:solidFill>
                  <a:schemeClr val="tx1"/>
                </a:solidFill>
                <a:latin typeface="Calibri" pitchFamily="34" charset="0"/>
              </a:defRPr>
            </a:lvl7pPr>
            <a:lvl8pPr marL="3494151" indent="-232943" eaLnBrk="0" fontAlgn="base" hangingPunct="0">
              <a:spcBef>
                <a:spcPct val="30000"/>
              </a:spcBef>
              <a:spcAft>
                <a:spcPct val="0"/>
              </a:spcAft>
              <a:defRPr sz="1200">
                <a:solidFill>
                  <a:schemeClr val="tx1"/>
                </a:solidFill>
                <a:latin typeface="Calibri" pitchFamily="34" charset="0"/>
              </a:defRPr>
            </a:lvl8pPr>
            <a:lvl9pPr marL="3960038" indent="-232943" eaLnBrk="0" fontAlgn="base" hangingPunct="0">
              <a:spcBef>
                <a:spcPct val="30000"/>
              </a:spcBef>
              <a:spcAft>
                <a:spcPct val="0"/>
              </a:spcAft>
              <a:defRPr sz="1200">
                <a:solidFill>
                  <a:schemeClr val="tx1"/>
                </a:solidFill>
                <a:latin typeface="Calibri" pitchFamily="34" charset="0"/>
              </a:defRPr>
            </a:lvl9pPr>
          </a:lstStyle>
          <a:p>
            <a:pPr>
              <a:spcBef>
                <a:spcPct val="0"/>
              </a:spcBef>
            </a:pPr>
            <a:fld id="{6913FAD6-FB7B-4C01-8174-B681BCEE03A7}" type="slidenum">
              <a:rPr lang="en-US" altLang="en-US">
                <a:latin typeface="Arial" charset="0"/>
              </a:rPr>
              <a:pPr>
                <a:spcBef>
                  <a:spcPct val="0"/>
                </a:spcBef>
              </a:pPr>
              <a:t>1</a:t>
            </a:fld>
            <a:endParaRPr lang="en-US" altLang="en-US">
              <a:latin typeface="Arial" charset="0"/>
            </a:endParaRPr>
          </a:p>
        </p:txBody>
      </p:sp>
    </p:spTree>
    <p:extLst>
      <p:ext uri="{BB962C8B-B14F-4D97-AF65-F5344CB8AC3E}">
        <p14:creationId xmlns:p14="http://schemas.microsoft.com/office/powerpoint/2010/main" val="1312898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0" indent="-457200"/>
            <a:r>
              <a:rPr lang="en-US" dirty="0"/>
              <a:t>Targeting Criteria – What criteria do we use to determine student eligibility? Describe the process used to identify the students most at risk of failing, including consideration for homeless, migrant, and neglected students. Include the multiple, educationally related, objective criteria used. </a:t>
            </a:r>
          </a:p>
          <a:p>
            <a:pPr marL="571500" indent="-457200"/>
            <a:endParaRPr lang="en-US" dirty="0"/>
          </a:p>
          <a:p>
            <a:pPr marL="571500" indent="-457200"/>
            <a:r>
              <a:rPr lang="en-US" dirty="0"/>
              <a:t>Targeted Services – What interventions or services do eligible students receive? The plan should include a description of the specific services targeted students receive and how the services are supplemental for students (in addition to the regular core classroom instruction). </a:t>
            </a:r>
          </a:p>
          <a:p>
            <a:pPr marL="571500" indent="-457200"/>
            <a:endParaRPr lang="en-US" dirty="0"/>
          </a:p>
          <a:p>
            <a:pPr marL="571500" indent="-457200"/>
            <a:r>
              <a:rPr lang="en-US" dirty="0"/>
              <a:t>Professional Learning – How are we supporting staff? Describe the professional learning opportunities provided to staff in implementing services to eligible students.</a:t>
            </a:r>
            <a:endParaRPr lang="en-US" sz="1200"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11</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79861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LEAs must determine a threshold or percentile of students that will qualify for the targeted assistance program because they are failing or at risk of failing. The scores from each assessment can be assigned a numeric value in order to evaluate student need. In this example, students scoring more total points have the most need for targeted assistance, and low total scores indicate students are not eligible for targeted assistance. </a:t>
            </a:r>
          </a:p>
        </p:txBody>
      </p:sp>
      <p:sp>
        <p:nvSpPr>
          <p:cNvPr id="4" name="Slide Number Placeholder 3"/>
          <p:cNvSpPr>
            <a:spLocks noGrp="1"/>
          </p:cNvSpPr>
          <p:nvPr>
            <p:ph type="sldNum" sz="quarter" idx="5"/>
          </p:nvPr>
        </p:nvSpPr>
        <p:spPr/>
        <p:txBody>
          <a:bodyPr/>
          <a:lstStyle/>
          <a:p>
            <a:fld id="{42042C83-F474-4689-992F-134064305DAD}" type="slidenum">
              <a:rPr lang="en-US" smtClean="0"/>
              <a:t>12</a:t>
            </a:fld>
            <a:endParaRPr lang="en-US"/>
          </a:p>
        </p:txBody>
      </p:sp>
    </p:spTree>
    <p:extLst>
      <p:ext uri="{BB962C8B-B14F-4D97-AF65-F5344CB8AC3E}">
        <p14:creationId xmlns:p14="http://schemas.microsoft.com/office/powerpoint/2010/main" val="2243732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Family Engagement is a powerful strategy that has significant impacts on students and teachers and is a key practice in helping schools build trusting relationships with families as co-creators in their children’s learning. </a:t>
            </a:r>
            <a:r>
              <a:rPr lang="en-US" sz="1200" b="1" kern="1200" dirty="0">
                <a:solidFill>
                  <a:schemeClr val="tx1"/>
                </a:solidFill>
                <a:effectLst/>
                <a:latin typeface="+mn-lt"/>
                <a:ea typeface="+mn-ea"/>
                <a:cs typeface="+mn-cs"/>
              </a:rPr>
              <a:t>Family Engagement </a:t>
            </a:r>
            <a:r>
              <a:rPr lang="en-US" sz="1200" kern="1200" dirty="0">
                <a:solidFill>
                  <a:schemeClr val="tx1"/>
                </a:solidFill>
                <a:effectLst/>
                <a:latin typeface="+mn-lt"/>
                <a:ea typeface="+mn-ea"/>
                <a:cs typeface="+mn-cs"/>
              </a:rPr>
              <a:t>is any way that a child’s adult caretaker (biological parents, foster parents, siblings, grandparents, etc.) at home, at school and in the community, effectively support learning and healthy development. It is a </a:t>
            </a:r>
            <a:r>
              <a:rPr lang="en-US" sz="1200" b="1" kern="1200" dirty="0">
                <a:solidFill>
                  <a:schemeClr val="tx1"/>
                </a:solidFill>
                <a:effectLst/>
                <a:latin typeface="+mn-lt"/>
                <a:ea typeface="+mn-ea"/>
                <a:cs typeface="+mn-cs"/>
              </a:rPr>
              <a:t>full, equal, and equitable partnership</a:t>
            </a:r>
            <a:r>
              <a:rPr lang="en-US" sz="1200" kern="1200" dirty="0">
                <a:solidFill>
                  <a:schemeClr val="tx1"/>
                </a:solidFill>
                <a:effectLst/>
                <a:latin typeface="+mn-lt"/>
                <a:ea typeface="+mn-ea"/>
                <a:cs typeface="+mn-cs"/>
              </a:rPr>
              <a:t> among families, educators, and community partners to promote children’s learning and development from birth through college and career. </a:t>
            </a:r>
            <a:r>
              <a:rPr lang="en-US" dirty="0"/>
              <a:t>Intentionality in methods of engagement supports families’ involvement in the school and ensures they are welcomed. </a:t>
            </a:r>
          </a:p>
          <a:p>
            <a:endParaRPr lang="en-US" dirty="0"/>
          </a:p>
          <a:p>
            <a:r>
              <a:rPr lang="en-US" sz="1200" kern="1200" dirty="0">
                <a:solidFill>
                  <a:schemeClr val="tx1"/>
                </a:solidFill>
                <a:effectLst/>
                <a:latin typeface="+mn-lt"/>
                <a:ea typeface="+mn-ea"/>
                <a:cs typeface="+mn-cs"/>
              </a:rPr>
              <a:t>Title I, Part A provides for substantive parental involvement at every level of the program. In order to receive funds, a district must conduct outreach with parents and families, develop policies and procedures for the involvement of parents and family members and plan and implement programs and activities with meaningful consultation with parents of participating children.  </a:t>
            </a:r>
            <a:r>
              <a:rPr lang="en-US" sz="1200" b="1" kern="1200" dirty="0">
                <a:solidFill>
                  <a:schemeClr val="tx1"/>
                </a:solidFill>
                <a:effectLst/>
                <a:latin typeface="+mn-lt"/>
                <a:ea typeface="+mn-ea"/>
                <a:cs typeface="+mn-cs"/>
              </a:rPr>
              <a:t>Each Title I-A funded school within the district</a:t>
            </a:r>
            <a:r>
              <a:rPr lang="en-US" sz="1200" kern="1200" dirty="0">
                <a:solidFill>
                  <a:schemeClr val="tx1"/>
                </a:solidFill>
                <a:effectLst/>
                <a:latin typeface="+mn-lt"/>
                <a:ea typeface="+mn-ea"/>
                <a:cs typeface="+mn-cs"/>
              </a:rPr>
              <a:t> must collaborate with parents and families to develop and implement:</a:t>
            </a:r>
          </a:p>
          <a:p>
            <a:pPr lvl="0"/>
            <a:r>
              <a:rPr lang="en-US" sz="1200" kern="1200" dirty="0">
                <a:solidFill>
                  <a:schemeClr val="tx1"/>
                </a:solidFill>
                <a:effectLst/>
                <a:latin typeface="+mn-lt"/>
                <a:ea typeface="+mn-ea"/>
                <a:cs typeface="+mn-cs"/>
              </a:rPr>
              <a:t>a plan to engage parents and families; </a:t>
            </a:r>
          </a:p>
          <a:p>
            <a:pPr lvl="0"/>
            <a:r>
              <a:rPr lang="en-US" sz="1200" kern="1200" dirty="0">
                <a:solidFill>
                  <a:schemeClr val="tx1"/>
                </a:solidFill>
                <a:effectLst/>
                <a:latin typeface="+mn-lt"/>
                <a:ea typeface="+mn-ea"/>
                <a:cs typeface="+mn-cs"/>
              </a:rPr>
              <a:t>structures for parents and families to provide input and feedback on school plan and processes; and</a:t>
            </a:r>
          </a:p>
          <a:p>
            <a:pPr lvl="0"/>
            <a:r>
              <a:rPr lang="en-US" sz="1200" kern="1200" dirty="0">
                <a:solidFill>
                  <a:schemeClr val="tx1"/>
                </a:solidFill>
                <a:effectLst/>
                <a:latin typeface="+mn-lt"/>
                <a:ea typeface="+mn-ea"/>
                <a:cs typeface="+mn-cs"/>
              </a:rPr>
              <a:t>compacts of shared responsibility for student achievement between students, families and teachers.</a:t>
            </a:r>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13</a:t>
            </a:fld>
            <a:endParaRPr lang="en-US"/>
          </a:p>
        </p:txBody>
      </p:sp>
    </p:spTree>
    <p:extLst>
      <p:ext uri="{BB962C8B-B14F-4D97-AF65-F5344CB8AC3E}">
        <p14:creationId xmlns:p14="http://schemas.microsoft.com/office/powerpoint/2010/main" val="14882408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Plan Review - What is our process for reviewing the progress of eligible students? Describe the process (including frequency) for reviewing student progress and making adjustments to the program when needed.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Exit Criteria – How do we know when students no longer need services? Describe performance criteria that will indicate a student is no longer eligible for services.</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14</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12332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school’s population and circumstance may change over time in ways that makes a shifting to a schoolwide model more appropriate. Schools that wish to transition to schoolwide will need to take the following steps:</a:t>
            </a:r>
          </a:p>
          <a:p>
            <a:endParaRPr lang="en-US" dirty="0"/>
          </a:p>
          <a:p>
            <a:r>
              <a:rPr lang="en-US" dirty="0"/>
              <a:t>1. Conduct a comprehensive needs assessment. Through the needs assessment, a school must consult with a broad range of community members, including parents, school staff, and others, and examine relevant academic achievement data to understand students’ most pressing needs and their root causes. While the school must consider student performance on the state assessment, school leaders should also consider other data including enrollment counts, dropout rates, graduation rates, school demographics, classroom observations and/or surveys of students, teachers, parents and community attitudes and perceptions. </a:t>
            </a:r>
          </a:p>
          <a:p>
            <a:endParaRPr lang="en-US" dirty="0"/>
          </a:p>
          <a:p>
            <a:r>
              <a:rPr lang="en-US" dirty="0"/>
              <a:t>2. Determine priorities. Based on the needs assessment results, the school must identify at least 3 priorities for their Title I-A schoolwide plan. </a:t>
            </a:r>
          </a:p>
          <a:p>
            <a:endParaRPr lang="en-US" dirty="0"/>
          </a:p>
          <a:p>
            <a:r>
              <a:rPr lang="en-US" dirty="0"/>
              <a:t>3. Complete the Schoolwide Plan Template and submit it to ODE. Each Title I-A funded school conducting a Schoolwide program must describe the components of its Title I-A plan including: o How the school will improve academic achievement throughout the school; 13 o How the strategies the school will employ provide opportunities and address the learning needs of all students in the school 14; and o How the methods and instructional strategies that the school intends to use will 12 ESEA Section 1114(b)(6) 13 ESEA Section 1114(b)(7) 14 ESEA Section 1114(b)(7)(A)(</a:t>
            </a:r>
            <a:r>
              <a:rPr lang="en-US" dirty="0" err="1"/>
              <a:t>i</a:t>
            </a:r>
            <a:r>
              <a:rPr lang="en-US" dirty="0"/>
              <a:t>), (iii) ESSA Quick Reference Brief: Title I-A Plans for Targeted Assistance Programs 5 Updated May 2023  strengthen the academic program in the school,  increase the amount and quality of learning time, and  help provide an enriched and accelerated curriculum, including programs and activities necessary to provide a well-rounded education.15 </a:t>
            </a:r>
          </a:p>
        </p:txBody>
      </p:sp>
      <p:sp>
        <p:nvSpPr>
          <p:cNvPr id="4" name="Slide Number Placeholder 3"/>
          <p:cNvSpPr>
            <a:spLocks noGrp="1"/>
          </p:cNvSpPr>
          <p:nvPr>
            <p:ph type="sldNum" sz="quarter" idx="5"/>
          </p:nvPr>
        </p:nvSpPr>
        <p:spPr/>
        <p:txBody>
          <a:bodyPr/>
          <a:lstStyle/>
          <a:p>
            <a:fld id="{42042C83-F474-4689-992F-134064305DAD}" type="slidenum">
              <a:rPr lang="en-US" smtClean="0"/>
              <a:t>15</a:t>
            </a:fld>
            <a:endParaRPr lang="en-US"/>
          </a:p>
        </p:txBody>
      </p:sp>
    </p:spTree>
    <p:extLst>
      <p:ext uri="{BB962C8B-B14F-4D97-AF65-F5344CB8AC3E}">
        <p14:creationId xmlns:p14="http://schemas.microsoft.com/office/powerpoint/2010/main" val="2866079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9350"/>
            <a:ext cx="5486400" cy="3086100"/>
          </a:xfrm>
        </p:spPr>
      </p:sp>
      <p:sp>
        <p:nvSpPr>
          <p:cNvPr id="3" name="Notes Placeholder 2"/>
          <p:cNvSpPr>
            <a:spLocks noGrp="1"/>
          </p:cNvSpPr>
          <p:nvPr>
            <p:ph type="body" idx="1"/>
          </p:nvPr>
        </p:nvSpPr>
        <p:spPr>
          <a:xfrm>
            <a:off x="590550" y="4394200"/>
            <a:ext cx="5486400" cy="3600450"/>
          </a:xfrm>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16</a:t>
            </a:fld>
            <a:endParaRPr lang="en-US"/>
          </a:p>
        </p:txBody>
      </p:sp>
    </p:spTree>
    <p:extLst>
      <p:ext uri="{BB962C8B-B14F-4D97-AF65-F5344CB8AC3E}">
        <p14:creationId xmlns:p14="http://schemas.microsoft.com/office/powerpoint/2010/main" val="2368198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divided</a:t>
            </a:r>
            <a:r>
              <a:rPr lang="en-US" baseline="0" dirty="0"/>
              <a:t> up the state into four sections. Each of us serves as the primary contact for the districts in these ESDs</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17</a:t>
            </a:fld>
            <a:endParaRPr lang="en-US"/>
          </a:p>
        </p:txBody>
      </p:sp>
    </p:spTree>
    <p:extLst>
      <p:ext uri="{BB962C8B-B14F-4D97-AF65-F5344CB8AC3E}">
        <p14:creationId xmlns:p14="http://schemas.microsoft.com/office/powerpoint/2010/main" val="13905005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team has moved from a programmatic</a:t>
            </a:r>
            <a:r>
              <a:rPr lang="en-US" baseline="0" dirty="0"/>
              <a:t> model </a:t>
            </a:r>
            <a:r>
              <a:rPr lang="en-US" dirty="0"/>
              <a:t>to</a:t>
            </a:r>
            <a:r>
              <a:rPr lang="en-US" baseline="0" dirty="0"/>
              <a:t> a regional support model. Each of us has taken a section of the state to support across Titles IA, IIA, IVA and VB.</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18</a:t>
            </a:fld>
            <a:endParaRPr lang="en-US"/>
          </a:p>
        </p:txBody>
      </p:sp>
    </p:spTree>
    <p:extLst>
      <p:ext uri="{BB962C8B-B14F-4D97-AF65-F5344CB8AC3E}">
        <p14:creationId xmlns:p14="http://schemas.microsoft.com/office/powerpoint/2010/main" val="2514325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2</a:t>
            </a:fld>
            <a:endParaRPr lang="en-US" altLang="en-US"/>
          </a:p>
        </p:txBody>
      </p:sp>
    </p:spTree>
    <p:extLst>
      <p:ext uri="{BB962C8B-B14F-4D97-AF65-F5344CB8AC3E}">
        <p14:creationId xmlns:p14="http://schemas.microsoft.com/office/powerpoint/2010/main" val="202599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As outlined in the Every Student Succeeds Act (ESSA) Title I-A funded schools may implement one of two approaches: 1) a School-wide Program or 2) a Targeted Assistance </a:t>
            </a:r>
            <a:r>
              <a:rPr lang="en-US"/>
              <a:t>Program.</a:t>
            </a:r>
            <a:endParaRPr lang="en-US" altLang="en-US" dirty="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5963" indent="-274638">
              <a:spcBef>
                <a:spcPct val="30000"/>
              </a:spcBef>
              <a:defRPr sz="1200">
                <a:solidFill>
                  <a:schemeClr val="tx1"/>
                </a:solidFill>
                <a:latin typeface="Calibri" panose="020F0502020204030204" pitchFamily="34" charset="0"/>
              </a:defRPr>
            </a:lvl2pPr>
            <a:lvl3pPr marL="1101725" indent="-219075">
              <a:spcBef>
                <a:spcPct val="30000"/>
              </a:spcBef>
              <a:defRPr sz="1200">
                <a:solidFill>
                  <a:schemeClr val="tx1"/>
                </a:solidFill>
                <a:latin typeface="Calibri" panose="020F0502020204030204" pitchFamily="34" charset="0"/>
              </a:defRPr>
            </a:lvl3pPr>
            <a:lvl4pPr marL="1541463" indent="-219075">
              <a:spcBef>
                <a:spcPct val="30000"/>
              </a:spcBef>
              <a:defRPr sz="1200">
                <a:solidFill>
                  <a:schemeClr val="tx1"/>
                </a:solidFill>
                <a:latin typeface="Calibri" panose="020F0502020204030204" pitchFamily="34" charset="0"/>
              </a:defRPr>
            </a:lvl4pPr>
            <a:lvl5pPr marL="1982788" indent="-219075">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12828CD-D8CC-495D-B3C3-19409D43D34D}" type="slidenum">
              <a:rPr lang="en-US" altLang="en-US" sz="1300" smtClean="0"/>
              <a:pPr>
                <a:spcBef>
                  <a:spcPct val="0"/>
                </a:spcBef>
              </a:pPr>
              <a:t>3</a:t>
            </a:fld>
            <a:endParaRPr lang="en-US" altLang="en-US" sz="1300"/>
          </a:p>
        </p:txBody>
      </p:sp>
    </p:spTree>
    <p:extLst>
      <p:ext uri="{BB962C8B-B14F-4D97-AF65-F5344CB8AC3E}">
        <p14:creationId xmlns:p14="http://schemas.microsoft.com/office/powerpoint/2010/main" val="3304092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4</a:t>
            </a:fld>
            <a:endParaRPr lang="en-US"/>
          </a:p>
        </p:txBody>
      </p:sp>
    </p:spTree>
    <p:extLst>
      <p:ext uri="{BB962C8B-B14F-4D97-AF65-F5344CB8AC3E}">
        <p14:creationId xmlns:p14="http://schemas.microsoft.com/office/powerpoint/2010/main" val="1585654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Per ESSA Sections 1114 and 1115</a:t>
            </a:r>
          </a:p>
          <a:p>
            <a:endParaRPr lang="en-US" dirty="0"/>
          </a:p>
          <a:p>
            <a:r>
              <a:rPr lang="en-US" dirty="0"/>
              <a:t>TAS plans are needs</a:t>
            </a:r>
            <a:r>
              <a:rPr lang="en-US" baseline="0" dirty="0"/>
              <a:t> inform targeting criteria, SWP needs are based on a comprehensive needs assessment </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5</a:t>
            </a:fld>
            <a:endParaRPr lang="en-US"/>
          </a:p>
        </p:txBody>
      </p:sp>
    </p:spTree>
    <p:extLst>
      <p:ext uri="{BB962C8B-B14F-4D97-AF65-F5344CB8AC3E}">
        <p14:creationId xmlns:p14="http://schemas.microsoft.com/office/powerpoint/2010/main" val="3588416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Title I-A school that does not operate a schoolwide program must operate a targeted assistance program. When implementing a targeted assistance program, the school uses Title I-A funds to provide additional supports to specifically identified students most at risk of failing to meet state standards. Targeted assistance schools must determine which students they will serve by identifying the students with the greatest need. As a result, only the students identified are eligible to receive the services.</a:t>
            </a:r>
          </a:p>
          <a:p>
            <a:endParaRPr lang="en-US" dirty="0"/>
          </a:p>
          <a:p>
            <a:r>
              <a:rPr lang="en-US" dirty="0"/>
              <a:t>Examples of Title I-A funded activities for eligible students in a targeted assistance program include: • Provide support in core academic subjects including English, reading or language arts, mathematics, science, foreign languages, civics and government, economics, arts, history and geography • High dose tutoring • Extended day/year/summer programs • Professional learning for school personnel who work with eligible children • Mental health, social-emotional learning and counseling supports</a:t>
            </a:r>
          </a:p>
        </p:txBody>
      </p:sp>
      <p:sp>
        <p:nvSpPr>
          <p:cNvPr id="4" name="Slide Number Placeholder 3"/>
          <p:cNvSpPr>
            <a:spLocks noGrp="1"/>
          </p:cNvSpPr>
          <p:nvPr>
            <p:ph type="sldNum" sz="quarter" idx="10"/>
          </p:nvPr>
        </p:nvSpPr>
        <p:spPr/>
        <p:txBody>
          <a:bodyPr/>
          <a:lstStyle/>
          <a:p>
            <a:fld id="{42042C83-F474-4689-992F-134064305DAD}" type="slidenum">
              <a:rPr lang="en-US" smtClean="0"/>
              <a:t>6</a:t>
            </a:fld>
            <a:endParaRPr lang="en-US"/>
          </a:p>
        </p:txBody>
      </p:sp>
    </p:spTree>
    <p:extLst>
      <p:ext uri="{BB962C8B-B14F-4D97-AF65-F5344CB8AC3E}">
        <p14:creationId xmlns:p14="http://schemas.microsoft.com/office/powerpoint/2010/main" val="3675460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Targeted assistance schools must determine which students they will serve by identifying the students with the greatest need for assistance from among the following eligible groups:</a:t>
            </a:r>
          </a:p>
          <a:p>
            <a:endParaRPr lang="en-US" dirty="0"/>
          </a:p>
          <a:p>
            <a:r>
              <a:rPr lang="en-US" dirty="0"/>
              <a:t>Students identified as failing, or most at risk of failing, to meet state standards;</a:t>
            </a:r>
          </a:p>
          <a:p>
            <a:r>
              <a:rPr lang="en-US" dirty="0"/>
              <a:t>Students who participated in Head Start or attended a Title I preschool program in the prior two years;</a:t>
            </a:r>
          </a:p>
          <a:p>
            <a:r>
              <a:rPr lang="en-US" dirty="0"/>
              <a:t>Migrant students; </a:t>
            </a:r>
          </a:p>
          <a:p>
            <a:r>
              <a:rPr lang="en-US" dirty="0"/>
              <a:t>Neglected and delinquent students; and </a:t>
            </a:r>
          </a:p>
          <a:p>
            <a:r>
              <a:rPr lang="en-US" dirty="0"/>
              <a:t>Students experiencing houselessness. </a:t>
            </a:r>
          </a:p>
          <a:p>
            <a:endParaRPr lang="en-US" dirty="0"/>
          </a:p>
        </p:txBody>
      </p:sp>
      <p:sp>
        <p:nvSpPr>
          <p:cNvPr id="4" name="Slide Number Placeholder 3"/>
          <p:cNvSpPr>
            <a:spLocks noGrp="1"/>
          </p:cNvSpPr>
          <p:nvPr>
            <p:ph type="sldNum" sz="quarter" idx="5"/>
          </p:nvPr>
        </p:nvSpPr>
        <p:spPr/>
        <p:txBody>
          <a:bodyPr/>
          <a:lstStyle/>
          <a:p>
            <a:fld id="{42042C83-F474-4689-992F-134064305DAD}" type="slidenum">
              <a:rPr lang="en-US" smtClean="0"/>
              <a:t>7</a:t>
            </a:fld>
            <a:endParaRPr lang="en-US"/>
          </a:p>
        </p:txBody>
      </p:sp>
    </p:spTree>
    <p:extLst>
      <p:ext uri="{BB962C8B-B14F-4D97-AF65-F5344CB8AC3E}">
        <p14:creationId xmlns:p14="http://schemas.microsoft.com/office/powerpoint/2010/main" val="1676975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continuous improvement process lends itself well to school-level planning, and districts have a great deal of autonomy in determining the format of their plans. ODE has created an optional template that schools can use, or they can design their own. Regardless of the format used, the following components must be included in all targeted assistance plans: Needs Assessment Summary, Program Design, Family Engagement, and Student Progress Monitoring.</a:t>
            </a:r>
            <a:endParaRPr lang="en-US" baseline="0" dirty="0"/>
          </a:p>
          <a:p>
            <a:br>
              <a:rPr lang="en-US" baseline="0" dirty="0"/>
            </a:br>
            <a:endParaRPr lang="en-US" baseline="0" dirty="0"/>
          </a:p>
        </p:txBody>
      </p:sp>
      <p:sp>
        <p:nvSpPr>
          <p:cNvPr id="4" name="Slide Number Placeholder 3"/>
          <p:cNvSpPr>
            <a:spLocks noGrp="1"/>
          </p:cNvSpPr>
          <p:nvPr>
            <p:ph type="sldNum" sz="quarter" idx="10"/>
          </p:nvPr>
        </p:nvSpPr>
        <p:spPr/>
        <p:txBody>
          <a:bodyPr/>
          <a:lstStyle/>
          <a:p>
            <a:fld id="{42042C83-F474-4689-992F-134064305DAD}" type="slidenum">
              <a:rPr lang="en-US" smtClean="0"/>
              <a:t>9</a:t>
            </a:fld>
            <a:endParaRPr lang="en-US"/>
          </a:p>
        </p:txBody>
      </p:sp>
    </p:spTree>
    <p:extLst>
      <p:ext uri="{BB962C8B-B14F-4D97-AF65-F5344CB8AC3E}">
        <p14:creationId xmlns:p14="http://schemas.microsoft.com/office/powerpoint/2010/main" val="3320606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Completing a needs assessment helps schools identify the goals and strategies that they will take to address the underlying inequities and challenges facing their students. A needs assessment should include review of multiple sources of data from at least three categories - Student Data, Perception Data, and Systems Data - and should be informed by robust community engagement.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Who are our students - </a:t>
            </a:r>
            <a:r>
              <a:rPr lang="en-US" dirty="0"/>
              <a:t>Describe the students you serve.  How have your student demographics changed over time? What trends are you seeing? How is your school serving students who have been historically underserved by the system?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a:t>
            </a:r>
            <a:r>
              <a:rPr lang="en-US" baseline="0" dirty="0"/>
              <a:t> data did we look at - </a:t>
            </a:r>
            <a:r>
              <a:rPr lang="en-US" dirty="0"/>
              <a:t>Articulate the multiple measures of data reviewed during the needs assessments. This can include student outcome data (academic, behavioral, programmatic), systems data (e.g. ORIS indicators) and perception data. Did this provide a comprehensive view of the school and community as well as the opportunities and challenges that should be addressed in a school wide plan?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Why are we choosing a Targeted Assistance Plan</a:t>
            </a:r>
            <a:r>
              <a:rPr lang="en-US" baseline="0" dirty="0"/>
              <a:t>? </a:t>
            </a:r>
            <a:r>
              <a:rPr lang="en-US" dirty="0"/>
              <a:t>Describe how the school determined that a Targeted Assistance Plan is the best approach for supporting students.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Who was at the table - Following the results of the needs assessment, describe who was engaged in the development of the plan. Which community members (e.g.; students, staff, families, tribal leaders, and tribal organizations) were included? </a:t>
            </a:r>
            <a:endParaRPr lang="en-US" baseline="0"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10</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836050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7/1/2024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868411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7/1/2024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5103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7/1/2024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4195460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pic>
        <p:nvPicPr>
          <p:cNvPr id="2" name="Picture 5" descr="I:\aOutsideOffice\Jenni Knaus ODE\Publishing Development ODE\1170823_ODE_HLogo TAG_2016-FINAL-RGB from Illustratorr.jp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3600" y="5853114"/>
            <a:ext cx="2540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endParaRPr lang="en-US" altLang="en-US"/>
          </a:p>
        </p:txBody>
      </p:sp>
      <p:sp>
        <p:nvSpPr>
          <p:cNvPr id="4" name="Slide Number Placeholder 3"/>
          <p:cNvSpPr>
            <a:spLocks noGrp="1"/>
          </p:cNvSpPr>
          <p:nvPr>
            <p:ph type="sldNum" sz="quarter" idx="11"/>
          </p:nvPr>
        </p:nvSpPr>
        <p:spPr>
          <a:xfrm>
            <a:off x="8128000" y="6245225"/>
            <a:ext cx="2844800" cy="476250"/>
          </a:xfrm>
        </p:spPr>
        <p:txBody>
          <a:bodyPr/>
          <a:lstStyle>
            <a:lvl1pPr>
              <a:defRPr/>
            </a:lvl1pPr>
          </a:lstStyle>
          <a:p>
            <a:fld id="{731B009C-F82B-44BC-B1E1-09D4ED5C878A}" type="slidenum">
              <a:rPr lang="en-US" altLang="en-US"/>
              <a:pPr/>
              <a:t>‹#›</a:t>
            </a:fld>
            <a:endParaRPr lang="en-US" altLang="en-US"/>
          </a:p>
        </p:txBody>
      </p:sp>
    </p:spTree>
    <p:extLst>
      <p:ext uri="{BB962C8B-B14F-4D97-AF65-F5344CB8AC3E}">
        <p14:creationId xmlns:p14="http://schemas.microsoft.com/office/powerpoint/2010/main" val="22298404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2_Blank">
  <p:cSld name="2_Blank">
    <p:bg>
      <p:bgPr>
        <a:solidFill>
          <a:schemeClr val="lt1"/>
        </a:solidFill>
        <a:effectLst/>
      </p:bgPr>
    </p:bg>
    <p:spTree>
      <p:nvGrpSpPr>
        <p:cNvPr id="1" name="Shape 26"/>
        <p:cNvGrpSpPr/>
        <p:nvPr/>
      </p:nvGrpSpPr>
      <p:grpSpPr>
        <a:xfrm>
          <a:off x="0" y="0"/>
          <a:ext cx="0" cy="0"/>
          <a:chOff x="0" y="0"/>
          <a:chExt cx="0" cy="0"/>
        </a:xfrm>
      </p:grpSpPr>
      <p:sp>
        <p:nvSpPr>
          <p:cNvPr id="27" name="Google Shape;27;p18"/>
          <p:cNvSpPr txBox="1">
            <a:spLocks noGrp="1"/>
          </p:cNvSpPr>
          <p:nvPr>
            <p:ph type="title"/>
          </p:nvPr>
        </p:nvSpPr>
        <p:spPr>
          <a:xfrm>
            <a:off x="0" y="1028295"/>
            <a:ext cx="9536579" cy="101339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8" name="Google Shape;28;p18" descr="Decorative geometric pattern"/>
          <p:cNvPicPr preferRelativeResize="0"/>
          <p:nvPr/>
        </p:nvPicPr>
        <p:blipFill rotWithShape="1">
          <a:blip r:embed="rId2">
            <a:alphaModFix/>
          </a:blip>
          <a:srcRect/>
          <a:stretch/>
        </p:blipFill>
        <p:spPr>
          <a:xfrm>
            <a:off x="0" y="1"/>
            <a:ext cx="12192000" cy="6494853"/>
          </a:xfrm>
          <a:prstGeom prst="rect">
            <a:avLst/>
          </a:prstGeom>
          <a:noFill/>
          <a:ln>
            <a:noFill/>
          </a:ln>
        </p:spPr>
      </p:pic>
      <p:sp>
        <p:nvSpPr>
          <p:cNvPr id="29" name="Google Shape;29;p18"/>
          <p:cNvSpPr txBox="1"/>
          <p:nvPr/>
        </p:nvSpPr>
        <p:spPr>
          <a:xfrm>
            <a:off x="0" y="1034505"/>
            <a:ext cx="12192000" cy="949744"/>
          </a:xfrm>
          <a:prstGeom prst="rect">
            <a:avLst/>
          </a:prstGeom>
          <a:solidFill>
            <a:schemeClr val="accent1"/>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1600"/>
              <a:buFont typeface="Calibri"/>
              <a:buNone/>
            </a:pPr>
            <a:endParaRPr sz="1600" b="1" i="0" u="none" strike="noStrike" cap="none">
              <a:solidFill>
                <a:srgbClr val="FFFFFF"/>
              </a:solidFill>
              <a:latin typeface="Calibri"/>
              <a:ea typeface="Calibri"/>
              <a:cs typeface="Calibri"/>
              <a:sym typeface="Calibri"/>
            </a:endParaRPr>
          </a:p>
        </p:txBody>
      </p:sp>
      <p:pic>
        <p:nvPicPr>
          <p:cNvPr id="30" name="Google Shape;30;p18" descr="Decorative blue bar"/>
          <p:cNvPicPr preferRelativeResize="0"/>
          <p:nvPr/>
        </p:nvPicPr>
        <p:blipFill rotWithShape="1">
          <a:blip r:embed="rId3">
            <a:alphaModFix/>
          </a:blip>
          <a:srcRect/>
          <a:stretch/>
        </p:blipFill>
        <p:spPr>
          <a:xfrm>
            <a:off x="0" y="6494854"/>
            <a:ext cx="12192000" cy="368372"/>
          </a:xfrm>
          <a:prstGeom prst="rect">
            <a:avLst/>
          </a:prstGeom>
          <a:noFill/>
          <a:ln>
            <a:noFill/>
          </a:ln>
        </p:spPr>
      </p:pic>
      <p:pic>
        <p:nvPicPr>
          <p:cNvPr id="31" name="Google Shape;31;p18" descr="Oregon Department of Education Logo"/>
          <p:cNvPicPr preferRelativeResize="0"/>
          <p:nvPr/>
        </p:nvPicPr>
        <p:blipFill rotWithShape="1">
          <a:blip r:embed="rId4">
            <a:alphaModFix/>
          </a:blip>
          <a:srcRect/>
          <a:stretch/>
        </p:blipFill>
        <p:spPr>
          <a:xfrm>
            <a:off x="-120815" y="53562"/>
            <a:ext cx="2629931" cy="980912"/>
          </a:xfrm>
          <a:prstGeom prst="rect">
            <a:avLst/>
          </a:prstGeom>
          <a:noFill/>
          <a:ln>
            <a:noFill/>
          </a:ln>
        </p:spPr>
      </p:pic>
      <p:sp>
        <p:nvSpPr>
          <p:cNvPr id="32" name="Google Shape;32;p18"/>
          <p:cNvSpPr txBox="1">
            <a:spLocks noGrp="1"/>
          </p:cNvSpPr>
          <p:nvPr>
            <p:ph type="sldNum" idx="12"/>
          </p:nvPr>
        </p:nvSpPr>
        <p:spPr>
          <a:xfrm>
            <a:off x="8610600" y="649253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
        <p:nvSpPr>
          <p:cNvPr id="33" name="Google Shape;33;p18"/>
          <p:cNvSpPr txBox="1">
            <a:spLocks noGrp="1"/>
          </p:cNvSpPr>
          <p:nvPr>
            <p:ph type="subTitle" idx="1"/>
          </p:nvPr>
        </p:nvSpPr>
        <p:spPr>
          <a:xfrm>
            <a:off x="1318788" y="2809827"/>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40374700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p:cSld name="1_Title Slide">
    <p:spTree>
      <p:nvGrpSpPr>
        <p:cNvPr id="1" name="Shape 34"/>
        <p:cNvGrpSpPr/>
        <p:nvPr/>
      </p:nvGrpSpPr>
      <p:grpSpPr>
        <a:xfrm>
          <a:off x="0" y="0"/>
          <a:ext cx="0" cy="0"/>
          <a:chOff x="0" y="0"/>
          <a:chExt cx="0" cy="0"/>
        </a:xfrm>
      </p:grpSpPr>
      <p:sp>
        <p:nvSpPr>
          <p:cNvPr id="35" name="Google Shape;35;p19"/>
          <p:cNvSpPr txBox="1">
            <a:spLocks noGrp="1"/>
          </p:cNvSpPr>
          <p:nvPr>
            <p:ph type="title"/>
          </p:nvPr>
        </p:nvSpPr>
        <p:spPr>
          <a:xfrm>
            <a:off x="3573100" y="93194"/>
            <a:ext cx="8534400" cy="857421"/>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19"/>
          <p:cNvSpPr txBox="1">
            <a:spLocks noGrp="1"/>
          </p:cNvSpPr>
          <p:nvPr>
            <p:ph type="subTitle" idx="1"/>
          </p:nvPr>
        </p:nvSpPr>
        <p:spPr>
          <a:xfrm>
            <a:off x="1318788" y="2809827"/>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7" name="Google Shape;37;p19"/>
          <p:cNvSpPr txBox="1">
            <a:spLocks noGrp="1"/>
          </p:cNvSpPr>
          <p:nvPr>
            <p:ph type="sldNum" idx="12"/>
          </p:nvPr>
        </p:nvSpPr>
        <p:spPr>
          <a:xfrm>
            <a:off x="8610600" y="649253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Calibri"/>
                <a:ea typeface="Calibri"/>
                <a:cs typeface="Calibri"/>
                <a:sym typeface="Calibri"/>
              </a:defRPr>
            </a:lvl1pPr>
            <a:lvl2pPr marL="0" lvl="1" indent="0" algn="r">
              <a:spcBef>
                <a:spcPts val="0"/>
              </a:spcBef>
              <a:buNone/>
              <a:defRPr sz="1200">
                <a:solidFill>
                  <a:schemeClr val="lt1"/>
                </a:solidFill>
                <a:latin typeface="Calibri"/>
                <a:ea typeface="Calibri"/>
                <a:cs typeface="Calibri"/>
                <a:sym typeface="Calibri"/>
              </a:defRPr>
            </a:lvl2pPr>
            <a:lvl3pPr marL="0" lvl="2" indent="0" algn="r">
              <a:spcBef>
                <a:spcPts val="0"/>
              </a:spcBef>
              <a:buNone/>
              <a:defRPr sz="1200">
                <a:solidFill>
                  <a:schemeClr val="lt1"/>
                </a:solidFill>
                <a:latin typeface="Calibri"/>
                <a:ea typeface="Calibri"/>
                <a:cs typeface="Calibri"/>
                <a:sym typeface="Calibri"/>
              </a:defRPr>
            </a:lvl3pPr>
            <a:lvl4pPr marL="0" lvl="3" indent="0" algn="r">
              <a:spcBef>
                <a:spcPts val="0"/>
              </a:spcBef>
              <a:buNone/>
              <a:defRPr sz="1200">
                <a:solidFill>
                  <a:schemeClr val="lt1"/>
                </a:solidFill>
                <a:latin typeface="Calibri"/>
                <a:ea typeface="Calibri"/>
                <a:cs typeface="Calibri"/>
                <a:sym typeface="Calibri"/>
              </a:defRPr>
            </a:lvl4pPr>
            <a:lvl5pPr marL="0" lvl="4" indent="0" algn="r">
              <a:spcBef>
                <a:spcPts val="0"/>
              </a:spcBef>
              <a:buNone/>
              <a:defRPr sz="1200">
                <a:solidFill>
                  <a:schemeClr val="lt1"/>
                </a:solidFill>
                <a:latin typeface="Calibri"/>
                <a:ea typeface="Calibri"/>
                <a:cs typeface="Calibri"/>
                <a:sym typeface="Calibri"/>
              </a:defRPr>
            </a:lvl5pPr>
            <a:lvl6pPr marL="0" lvl="5" indent="0" algn="r">
              <a:spcBef>
                <a:spcPts val="0"/>
              </a:spcBef>
              <a:buNone/>
              <a:defRPr sz="1200">
                <a:solidFill>
                  <a:schemeClr val="lt1"/>
                </a:solidFill>
                <a:latin typeface="Calibri"/>
                <a:ea typeface="Calibri"/>
                <a:cs typeface="Calibri"/>
                <a:sym typeface="Calibri"/>
              </a:defRPr>
            </a:lvl6pPr>
            <a:lvl7pPr marL="0" lvl="6" indent="0" algn="r">
              <a:spcBef>
                <a:spcPts val="0"/>
              </a:spcBef>
              <a:buNone/>
              <a:defRPr sz="1200">
                <a:solidFill>
                  <a:schemeClr val="lt1"/>
                </a:solidFill>
                <a:latin typeface="Calibri"/>
                <a:ea typeface="Calibri"/>
                <a:cs typeface="Calibri"/>
                <a:sym typeface="Calibri"/>
              </a:defRPr>
            </a:lvl7pPr>
            <a:lvl8pPr marL="0" lvl="7" indent="0" algn="r">
              <a:spcBef>
                <a:spcPts val="0"/>
              </a:spcBef>
              <a:buNone/>
              <a:defRPr sz="1200">
                <a:solidFill>
                  <a:schemeClr val="lt1"/>
                </a:solidFill>
                <a:latin typeface="Calibri"/>
                <a:ea typeface="Calibri"/>
                <a:cs typeface="Calibri"/>
                <a:sym typeface="Calibri"/>
              </a:defRPr>
            </a:lvl8pPr>
            <a:lvl9pPr marL="0" lvl="8" indent="0" algn="r">
              <a:spcBef>
                <a:spcPts val="0"/>
              </a:spcBef>
              <a:buNone/>
              <a:defRPr sz="1200">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2669586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p:cSld name="1_Comparison">
    <p:spTree>
      <p:nvGrpSpPr>
        <p:cNvPr id="1" name="Shape 47"/>
        <p:cNvGrpSpPr/>
        <p:nvPr/>
      </p:nvGrpSpPr>
      <p:grpSpPr>
        <a:xfrm>
          <a:off x="0" y="0"/>
          <a:ext cx="0" cy="0"/>
          <a:chOff x="0" y="0"/>
          <a:chExt cx="0" cy="0"/>
        </a:xfrm>
      </p:grpSpPr>
      <p:sp>
        <p:nvSpPr>
          <p:cNvPr id="48" name="Google Shape;48;p22"/>
          <p:cNvSpPr txBox="1">
            <a:spLocks noGrp="1"/>
          </p:cNvSpPr>
          <p:nvPr>
            <p:ph type="title"/>
          </p:nvPr>
        </p:nvSpPr>
        <p:spPr>
          <a:xfrm>
            <a:off x="3573100" y="93194"/>
            <a:ext cx="8534400" cy="857421"/>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2"/>
          <p:cNvSpPr txBox="1">
            <a:spLocks noGrp="1"/>
          </p:cNvSpPr>
          <p:nvPr>
            <p:ph type="body" idx="1"/>
          </p:nvPr>
        </p:nvSpPr>
        <p:spPr>
          <a:xfrm>
            <a:off x="779432" y="2471440"/>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22"/>
          <p:cNvSpPr txBox="1">
            <a:spLocks noGrp="1"/>
          </p:cNvSpPr>
          <p:nvPr>
            <p:ph type="body" idx="2"/>
          </p:nvPr>
        </p:nvSpPr>
        <p:spPr>
          <a:xfrm>
            <a:off x="779432" y="3372934"/>
            <a:ext cx="5157787" cy="224021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22"/>
          <p:cNvSpPr txBox="1">
            <a:spLocks noGrp="1"/>
          </p:cNvSpPr>
          <p:nvPr>
            <p:ph type="body" idx="3"/>
          </p:nvPr>
        </p:nvSpPr>
        <p:spPr>
          <a:xfrm>
            <a:off x="6111846" y="2471440"/>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22"/>
          <p:cNvSpPr txBox="1">
            <a:spLocks noGrp="1"/>
          </p:cNvSpPr>
          <p:nvPr>
            <p:ph type="body" idx="4"/>
          </p:nvPr>
        </p:nvSpPr>
        <p:spPr>
          <a:xfrm>
            <a:off x="6111846" y="3372934"/>
            <a:ext cx="5183188" cy="224021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22"/>
          <p:cNvSpPr txBox="1">
            <a:spLocks noGrp="1"/>
          </p:cNvSpPr>
          <p:nvPr>
            <p:ph type="sldNum" idx="12"/>
          </p:nvPr>
        </p:nvSpPr>
        <p:spPr>
          <a:xfrm>
            <a:off x="8610600" y="649253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Calibri"/>
                <a:ea typeface="Calibri"/>
                <a:cs typeface="Calibri"/>
                <a:sym typeface="Calibri"/>
              </a:defRPr>
            </a:lvl1pPr>
            <a:lvl2pPr marL="0" lvl="1" indent="0" algn="r">
              <a:spcBef>
                <a:spcPts val="0"/>
              </a:spcBef>
              <a:buNone/>
              <a:defRPr sz="1200">
                <a:solidFill>
                  <a:schemeClr val="lt1"/>
                </a:solidFill>
                <a:latin typeface="Calibri"/>
                <a:ea typeface="Calibri"/>
                <a:cs typeface="Calibri"/>
                <a:sym typeface="Calibri"/>
              </a:defRPr>
            </a:lvl2pPr>
            <a:lvl3pPr marL="0" lvl="2" indent="0" algn="r">
              <a:spcBef>
                <a:spcPts val="0"/>
              </a:spcBef>
              <a:buNone/>
              <a:defRPr sz="1200">
                <a:solidFill>
                  <a:schemeClr val="lt1"/>
                </a:solidFill>
                <a:latin typeface="Calibri"/>
                <a:ea typeface="Calibri"/>
                <a:cs typeface="Calibri"/>
                <a:sym typeface="Calibri"/>
              </a:defRPr>
            </a:lvl3pPr>
            <a:lvl4pPr marL="0" lvl="3" indent="0" algn="r">
              <a:spcBef>
                <a:spcPts val="0"/>
              </a:spcBef>
              <a:buNone/>
              <a:defRPr sz="1200">
                <a:solidFill>
                  <a:schemeClr val="lt1"/>
                </a:solidFill>
                <a:latin typeface="Calibri"/>
                <a:ea typeface="Calibri"/>
                <a:cs typeface="Calibri"/>
                <a:sym typeface="Calibri"/>
              </a:defRPr>
            </a:lvl4pPr>
            <a:lvl5pPr marL="0" lvl="4" indent="0" algn="r">
              <a:spcBef>
                <a:spcPts val="0"/>
              </a:spcBef>
              <a:buNone/>
              <a:defRPr sz="1200">
                <a:solidFill>
                  <a:schemeClr val="lt1"/>
                </a:solidFill>
                <a:latin typeface="Calibri"/>
                <a:ea typeface="Calibri"/>
                <a:cs typeface="Calibri"/>
                <a:sym typeface="Calibri"/>
              </a:defRPr>
            </a:lvl5pPr>
            <a:lvl6pPr marL="0" lvl="5" indent="0" algn="r">
              <a:spcBef>
                <a:spcPts val="0"/>
              </a:spcBef>
              <a:buNone/>
              <a:defRPr sz="1200">
                <a:solidFill>
                  <a:schemeClr val="lt1"/>
                </a:solidFill>
                <a:latin typeface="Calibri"/>
                <a:ea typeface="Calibri"/>
                <a:cs typeface="Calibri"/>
                <a:sym typeface="Calibri"/>
              </a:defRPr>
            </a:lvl6pPr>
            <a:lvl7pPr marL="0" lvl="6" indent="0" algn="r">
              <a:spcBef>
                <a:spcPts val="0"/>
              </a:spcBef>
              <a:buNone/>
              <a:defRPr sz="1200">
                <a:solidFill>
                  <a:schemeClr val="lt1"/>
                </a:solidFill>
                <a:latin typeface="Calibri"/>
                <a:ea typeface="Calibri"/>
                <a:cs typeface="Calibri"/>
                <a:sym typeface="Calibri"/>
              </a:defRPr>
            </a:lvl7pPr>
            <a:lvl8pPr marL="0" lvl="7" indent="0" algn="r">
              <a:spcBef>
                <a:spcPts val="0"/>
              </a:spcBef>
              <a:buNone/>
              <a:defRPr sz="1200">
                <a:solidFill>
                  <a:schemeClr val="lt1"/>
                </a:solidFill>
                <a:latin typeface="Calibri"/>
                <a:ea typeface="Calibri"/>
                <a:cs typeface="Calibri"/>
                <a:sym typeface="Calibri"/>
              </a:defRPr>
            </a:lvl8pPr>
            <a:lvl9pPr marL="0" lvl="8" indent="0" algn="r">
              <a:spcBef>
                <a:spcPts val="0"/>
              </a:spcBef>
              <a:buNone/>
              <a:defRPr sz="1200">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4959894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Blank">
  <p:cSld name="3_Blank">
    <p:bg>
      <p:bgPr>
        <a:solidFill>
          <a:schemeClr val="lt1"/>
        </a:solidFill>
        <a:effectLst/>
      </p:bgPr>
    </p:bg>
    <p:spTree>
      <p:nvGrpSpPr>
        <p:cNvPr id="1" name="Shape 54"/>
        <p:cNvGrpSpPr/>
        <p:nvPr/>
      </p:nvGrpSpPr>
      <p:grpSpPr>
        <a:xfrm>
          <a:off x="0" y="0"/>
          <a:ext cx="0" cy="0"/>
          <a:chOff x="0" y="0"/>
          <a:chExt cx="0" cy="0"/>
        </a:xfrm>
      </p:grpSpPr>
      <p:sp>
        <p:nvSpPr>
          <p:cNvPr id="55" name="Google Shape;55;p23"/>
          <p:cNvSpPr txBox="1">
            <a:spLocks noGrp="1"/>
          </p:cNvSpPr>
          <p:nvPr>
            <p:ph type="title"/>
          </p:nvPr>
        </p:nvSpPr>
        <p:spPr>
          <a:xfrm>
            <a:off x="2509117" y="111581"/>
            <a:ext cx="9536579" cy="1013398"/>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dk1"/>
              </a:buClr>
              <a:buSzPts val="3600"/>
              <a:buFont typeface="Calibri"/>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6" name="Google Shape;56;p23" descr="Decorative geometric pattern"/>
          <p:cNvPicPr preferRelativeResize="0"/>
          <p:nvPr/>
        </p:nvPicPr>
        <p:blipFill rotWithShape="1">
          <a:blip r:embed="rId2">
            <a:alphaModFix/>
          </a:blip>
          <a:srcRect/>
          <a:stretch/>
        </p:blipFill>
        <p:spPr>
          <a:xfrm>
            <a:off x="0" y="1"/>
            <a:ext cx="12192000" cy="6494853"/>
          </a:xfrm>
          <a:prstGeom prst="rect">
            <a:avLst/>
          </a:prstGeom>
          <a:noFill/>
          <a:ln>
            <a:noFill/>
          </a:ln>
        </p:spPr>
      </p:pic>
      <p:pic>
        <p:nvPicPr>
          <p:cNvPr id="57" name="Google Shape;57;p23" descr="Decorative blue bar"/>
          <p:cNvPicPr preferRelativeResize="0"/>
          <p:nvPr/>
        </p:nvPicPr>
        <p:blipFill rotWithShape="1">
          <a:blip r:embed="rId3">
            <a:alphaModFix/>
          </a:blip>
          <a:srcRect/>
          <a:stretch/>
        </p:blipFill>
        <p:spPr>
          <a:xfrm>
            <a:off x="0" y="6494854"/>
            <a:ext cx="12192000" cy="368372"/>
          </a:xfrm>
          <a:prstGeom prst="rect">
            <a:avLst/>
          </a:prstGeom>
          <a:noFill/>
          <a:ln>
            <a:noFill/>
          </a:ln>
        </p:spPr>
      </p:pic>
      <p:pic>
        <p:nvPicPr>
          <p:cNvPr id="58" name="Google Shape;58;p23" descr="Oregon Department of Education Logo"/>
          <p:cNvPicPr preferRelativeResize="0"/>
          <p:nvPr/>
        </p:nvPicPr>
        <p:blipFill rotWithShape="1">
          <a:blip r:embed="rId4">
            <a:alphaModFix/>
          </a:blip>
          <a:srcRect/>
          <a:stretch/>
        </p:blipFill>
        <p:spPr>
          <a:xfrm>
            <a:off x="-120815" y="53562"/>
            <a:ext cx="2629931" cy="980912"/>
          </a:xfrm>
          <a:prstGeom prst="rect">
            <a:avLst/>
          </a:prstGeom>
          <a:noFill/>
          <a:ln>
            <a:noFill/>
          </a:ln>
        </p:spPr>
      </p:pic>
      <p:sp>
        <p:nvSpPr>
          <p:cNvPr id="59" name="Google Shape;59;p23"/>
          <p:cNvSpPr txBox="1">
            <a:spLocks noGrp="1"/>
          </p:cNvSpPr>
          <p:nvPr>
            <p:ph type="sldNum" idx="12"/>
          </p:nvPr>
        </p:nvSpPr>
        <p:spPr>
          <a:xfrm>
            <a:off x="8610600" y="649253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Calibri"/>
                <a:ea typeface="Calibri"/>
                <a:cs typeface="Calibri"/>
                <a:sym typeface="Calibri"/>
              </a:defRPr>
            </a:lvl1pPr>
            <a:lvl2pPr marL="0" lvl="1" indent="0" algn="r">
              <a:spcBef>
                <a:spcPts val="0"/>
              </a:spcBef>
              <a:buNone/>
              <a:defRPr sz="1200">
                <a:solidFill>
                  <a:schemeClr val="lt1"/>
                </a:solidFill>
                <a:latin typeface="Calibri"/>
                <a:ea typeface="Calibri"/>
                <a:cs typeface="Calibri"/>
                <a:sym typeface="Calibri"/>
              </a:defRPr>
            </a:lvl2pPr>
            <a:lvl3pPr marL="0" lvl="2" indent="0" algn="r">
              <a:spcBef>
                <a:spcPts val="0"/>
              </a:spcBef>
              <a:buNone/>
              <a:defRPr sz="1200">
                <a:solidFill>
                  <a:schemeClr val="lt1"/>
                </a:solidFill>
                <a:latin typeface="Calibri"/>
                <a:ea typeface="Calibri"/>
                <a:cs typeface="Calibri"/>
                <a:sym typeface="Calibri"/>
              </a:defRPr>
            </a:lvl3pPr>
            <a:lvl4pPr marL="0" lvl="3" indent="0" algn="r">
              <a:spcBef>
                <a:spcPts val="0"/>
              </a:spcBef>
              <a:buNone/>
              <a:defRPr sz="1200">
                <a:solidFill>
                  <a:schemeClr val="lt1"/>
                </a:solidFill>
                <a:latin typeface="Calibri"/>
                <a:ea typeface="Calibri"/>
                <a:cs typeface="Calibri"/>
                <a:sym typeface="Calibri"/>
              </a:defRPr>
            </a:lvl4pPr>
            <a:lvl5pPr marL="0" lvl="4" indent="0" algn="r">
              <a:spcBef>
                <a:spcPts val="0"/>
              </a:spcBef>
              <a:buNone/>
              <a:defRPr sz="1200">
                <a:solidFill>
                  <a:schemeClr val="lt1"/>
                </a:solidFill>
                <a:latin typeface="Calibri"/>
                <a:ea typeface="Calibri"/>
                <a:cs typeface="Calibri"/>
                <a:sym typeface="Calibri"/>
              </a:defRPr>
            </a:lvl5pPr>
            <a:lvl6pPr marL="0" lvl="5" indent="0" algn="r">
              <a:spcBef>
                <a:spcPts val="0"/>
              </a:spcBef>
              <a:buNone/>
              <a:defRPr sz="1200">
                <a:solidFill>
                  <a:schemeClr val="lt1"/>
                </a:solidFill>
                <a:latin typeface="Calibri"/>
                <a:ea typeface="Calibri"/>
                <a:cs typeface="Calibri"/>
                <a:sym typeface="Calibri"/>
              </a:defRPr>
            </a:lvl6pPr>
            <a:lvl7pPr marL="0" lvl="6" indent="0" algn="r">
              <a:spcBef>
                <a:spcPts val="0"/>
              </a:spcBef>
              <a:buNone/>
              <a:defRPr sz="1200">
                <a:solidFill>
                  <a:schemeClr val="lt1"/>
                </a:solidFill>
                <a:latin typeface="Calibri"/>
                <a:ea typeface="Calibri"/>
                <a:cs typeface="Calibri"/>
                <a:sym typeface="Calibri"/>
              </a:defRPr>
            </a:lvl7pPr>
            <a:lvl8pPr marL="0" lvl="7" indent="0" algn="r">
              <a:spcBef>
                <a:spcPts val="0"/>
              </a:spcBef>
              <a:buNone/>
              <a:defRPr sz="1200">
                <a:solidFill>
                  <a:schemeClr val="lt1"/>
                </a:solidFill>
                <a:latin typeface="Calibri"/>
                <a:ea typeface="Calibri"/>
                <a:cs typeface="Calibri"/>
                <a:sym typeface="Calibri"/>
              </a:defRPr>
            </a:lvl8pPr>
            <a:lvl9pPr marL="0" lvl="8" indent="0" algn="r">
              <a:spcBef>
                <a:spcPts val="0"/>
              </a:spcBef>
              <a:buNone/>
              <a:defRPr sz="1200">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952883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38"/>
        <p:cNvGrpSpPr/>
        <p:nvPr/>
      </p:nvGrpSpPr>
      <p:grpSpPr>
        <a:xfrm>
          <a:off x="0" y="0"/>
          <a:ext cx="0" cy="0"/>
          <a:chOff x="0" y="0"/>
          <a:chExt cx="0" cy="0"/>
        </a:xfrm>
      </p:grpSpPr>
      <p:sp>
        <p:nvSpPr>
          <p:cNvPr id="39" name="Google Shape;39;p20"/>
          <p:cNvSpPr txBox="1">
            <a:spLocks noGrp="1"/>
          </p:cNvSpPr>
          <p:nvPr>
            <p:ph type="title"/>
          </p:nvPr>
        </p:nvSpPr>
        <p:spPr>
          <a:xfrm>
            <a:off x="3573100" y="93194"/>
            <a:ext cx="8534400" cy="857421"/>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0"/>
          <p:cNvSpPr txBox="1">
            <a:spLocks noGrp="1"/>
          </p:cNvSpPr>
          <p:nvPr>
            <p:ph type="body" idx="1"/>
          </p:nvPr>
        </p:nvSpPr>
        <p:spPr>
          <a:xfrm>
            <a:off x="922699" y="2748246"/>
            <a:ext cx="10515600" cy="274970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0"/>
          <p:cNvSpPr txBox="1">
            <a:spLocks noGrp="1"/>
          </p:cNvSpPr>
          <p:nvPr>
            <p:ph type="sldNum" idx="12"/>
          </p:nvPr>
        </p:nvSpPr>
        <p:spPr>
          <a:xfrm>
            <a:off x="8610600" y="649253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Calibri"/>
                <a:ea typeface="Calibri"/>
                <a:cs typeface="Calibri"/>
                <a:sym typeface="Calibri"/>
              </a:defRPr>
            </a:lvl1pPr>
            <a:lvl2pPr marL="0" lvl="1" indent="0" algn="r">
              <a:spcBef>
                <a:spcPts val="0"/>
              </a:spcBef>
              <a:buNone/>
              <a:defRPr sz="1200">
                <a:solidFill>
                  <a:schemeClr val="lt1"/>
                </a:solidFill>
                <a:latin typeface="Calibri"/>
                <a:ea typeface="Calibri"/>
                <a:cs typeface="Calibri"/>
                <a:sym typeface="Calibri"/>
              </a:defRPr>
            </a:lvl2pPr>
            <a:lvl3pPr marL="0" lvl="2" indent="0" algn="r">
              <a:spcBef>
                <a:spcPts val="0"/>
              </a:spcBef>
              <a:buNone/>
              <a:defRPr sz="1200">
                <a:solidFill>
                  <a:schemeClr val="lt1"/>
                </a:solidFill>
                <a:latin typeface="Calibri"/>
                <a:ea typeface="Calibri"/>
                <a:cs typeface="Calibri"/>
                <a:sym typeface="Calibri"/>
              </a:defRPr>
            </a:lvl3pPr>
            <a:lvl4pPr marL="0" lvl="3" indent="0" algn="r">
              <a:spcBef>
                <a:spcPts val="0"/>
              </a:spcBef>
              <a:buNone/>
              <a:defRPr sz="1200">
                <a:solidFill>
                  <a:schemeClr val="lt1"/>
                </a:solidFill>
                <a:latin typeface="Calibri"/>
                <a:ea typeface="Calibri"/>
                <a:cs typeface="Calibri"/>
                <a:sym typeface="Calibri"/>
              </a:defRPr>
            </a:lvl4pPr>
            <a:lvl5pPr marL="0" lvl="4" indent="0" algn="r">
              <a:spcBef>
                <a:spcPts val="0"/>
              </a:spcBef>
              <a:buNone/>
              <a:defRPr sz="1200">
                <a:solidFill>
                  <a:schemeClr val="lt1"/>
                </a:solidFill>
                <a:latin typeface="Calibri"/>
                <a:ea typeface="Calibri"/>
                <a:cs typeface="Calibri"/>
                <a:sym typeface="Calibri"/>
              </a:defRPr>
            </a:lvl5pPr>
            <a:lvl6pPr marL="0" lvl="5" indent="0" algn="r">
              <a:spcBef>
                <a:spcPts val="0"/>
              </a:spcBef>
              <a:buNone/>
              <a:defRPr sz="1200">
                <a:solidFill>
                  <a:schemeClr val="lt1"/>
                </a:solidFill>
                <a:latin typeface="Calibri"/>
                <a:ea typeface="Calibri"/>
                <a:cs typeface="Calibri"/>
                <a:sym typeface="Calibri"/>
              </a:defRPr>
            </a:lvl6pPr>
            <a:lvl7pPr marL="0" lvl="6" indent="0" algn="r">
              <a:spcBef>
                <a:spcPts val="0"/>
              </a:spcBef>
              <a:buNone/>
              <a:defRPr sz="1200">
                <a:solidFill>
                  <a:schemeClr val="lt1"/>
                </a:solidFill>
                <a:latin typeface="Calibri"/>
                <a:ea typeface="Calibri"/>
                <a:cs typeface="Calibri"/>
                <a:sym typeface="Calibri"/>
              </a:defRPr>
            </a:lvl7pPr>
            <a:lvl8pPr marL="0" lvl="7" indent="0" algn="r">
              <a:spcBef>
                <a:spcPts val="0"/>
              </a:spcBef>
              <a:buNone/>
              <a:defRPr sz="1200">
                <a:solidFill>
                  <a:schemeClr val="lt1"/>
                </a:solidFill>
                <a:latin typeface="Calibri"/>
                <a:ea typeface="Calibri"/>
                <a:cs typeface="Calibri"/>
                <a:sym typeface="Calibri"/>
              </a:defRPr>
            </a:lvl8pPr>
            <a:lvl9pPr marL="0" lvl="8" indent="0" algn="r">
              <a:spcBef>
                <a:spcPts val="0"/>
              </a:spcBef>
              <a:buNone/>
              <a:defRPr sz="1200">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6915485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5"/>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5"/>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7/1/2024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6393534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5"/>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5"/>
                </a:solidFill>
              </a:defRPr>
            </a:lvl1pPr>
          </a:lstStyle>
          <a:p>
            <a:r>
              <a:rPr lang="en-US" dirty="0"/>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7/1/2024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752752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1"/>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7/1/2024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711967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7/1/2024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859161546"/>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42395"/>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7/1/2024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2188519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7/1/2024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5550779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7/1/2024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0547354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7/1/2024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9961934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5"/>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7/1/2024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73561297"/>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7/1/2024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601393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7/1/2024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495868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7/1/2024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5069563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4"/>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4"/>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7/1/2024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165868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7/1/2024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2522581207"/>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4"/>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4"/>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7/1/2024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0834961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7/1/2024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434936730"/>
      </p:ext>
    </p:extLst>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38201"/>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7/1/2024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7484409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7/1/2024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8021883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7/1/2024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9936871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7/1/2024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9070832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7/1/2024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790770148"/>
      </p:ext>
    </p:extLst>
  </p:cSld>
  <p:clrMapOvr>
    <a:masterClrMapping/>
  </p:clrMapOvr>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4"/>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7/1/2024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895067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7/1/2024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9781085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7/1/2024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279419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25617"/>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7/1/2024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16338616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3"/>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3"/>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7/1/2024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1721519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3"/>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7/1/2024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7547566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7/1/2024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481282686"/>
      </p:ext>
    </p:extLst>
  </p:cSld>
  <p:clrMapOvr>
    <a:masterClrMapping/>
  </p:clrMapOvr>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34006"/>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7/1/2024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439714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7/1/2024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3745929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7/1/2024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0934277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7/1/2024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40886443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7/1/2024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2110732786"/>
      </p:ext>
    </p:extLst>
  </p:cSld>
  <p:clrMapOvr>
    <a:masterClrMapping/>
  </p:clrMapOvr>
  <p:hf hdr="0" dt="0"/>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3"/>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7/1/2024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723132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7/1/2024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237536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7/1/2024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285395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7/1/2024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37081982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7/1/2024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1702997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2"/>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7/1/2024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7654262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7/1/2024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222434564"/>
      </p:ext>
    </p:extLst>
  </p:cSld>
  <p:clrMapOvr>
    <a:masterClrMapping/>
  </p:clrMapOvr>
  <p:hf hdr="0" dt="0"/>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7/1/2024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2468574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7/1/2024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8271610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7/1/2024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1537460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7/1/2024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39112978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7/1/2024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3436298166"/>
      </p:ext>
    </p:extLst>
  </p:cSld>
  <p:clrMapOvr>
    <a:masterClrMapping/>
  </p:clrMapOvr>
  <p:hf hdr="0" dt="0"/>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7/1/2024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0119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7/1/2024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318132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7/1/2024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614206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7/1/2024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20359730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7/1/2024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94569276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tx2"/>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7/1/2024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0768125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7/1/2024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72431344"/>
      </p:ext>
    </p:extLst>
  </p:cSld>
  <p:clrMapOvr>
    <a:masterClrMapping/>
  </p:clrMapOvr>
  <p:hf hdr="0" dt="0"/>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7/1/2024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50802941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7/1/2024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5416928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7/1/2024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648509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7/1/2024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35143077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7/1/2024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188208071"/>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7/1/2024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64273110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tx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7/1/2024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3024786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7/1/2024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84132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7/1/2024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794497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7/1/2024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3752021579"/>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7/1/2024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9459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1.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1.pn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image" Target="../media/image1.png"/><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image" Target="../media/image1.png"/><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7/1/2024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107541647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832" r:id="rId12"/>
    <p:sldLayoutId id="2147483834" r:id="rId13"/>
    <p:sldLayoutId id="2147483835" r:id="rId14"/>
    <p:sldLayoutId id="2147483836" r:id="rId15"/>
    <p:sldLayoutId id="2147483838" r:id="rId16"/>
    <p:sldLayoutId id="2147483839" r:id="rId17"/>
  </p:sldLayoutIdLst>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7/1/2024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69475964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hf hd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7/1/2024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900062332"/>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hf hdr="0" dt="0"/>
  <p:txStyles>
    <p:titleStyle>
      <a:lvl1pPr algn="l" defTabSz="914400" rtl="0" eaLnBrk="1" latinLnBrk="0" hangingPunct="1">
        <a:lnSpc>
          <a:spcPct val="90000"/>
        </a:lnSpc>
        <a:spcBef>
          <a:spcPct val="0"/>
        </a:spcBef>
        <a:buNone/>
        <a:defRPr sz="4400"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7/1/2024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519374154"/>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7/1/2024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42799544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7/1/2024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318439743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oregon.gov/ode/StudentSuccess/Pages/Engagement-Toolkit-and-Tools.aspx" TargetMode="External"/><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hyperlink" Target="https://www.oregon.gov/ode/schools-and-districts/grants/ESEA/Documents/School%20Wide%20Planning%20Form%201.3.xlsx" TargetMode="External"/><Relationship Id="rId2" Type="http://schemas.openxmlformats.org/officeDocument/2006/relationships/notesSlide" Target="../notesSlides/notesSlide14.xml"/><Relationship Id="rId1" Type="http://schemas.openxmlformats.org/officeDocument/2006/relationships/slideLayout" Target="../slideLayouts/slideLayout20.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8" Type="http://schemas.openxmlformats.org/officeDocument/2006/relationships/hyperlink" Target="https://www.oregon.gov/ode/students-and-family/equity/nativeamericaneducation/pages/tribal-consultation.aspx" TargetMode="External"/><Relationship Id="rId3" Type="http://schemas.openxmlformats.org/officeDocument/2006/relationships/hyperlink" Target="https://www.oregon.gov/ode/schools-and-districts/grants/ESEA/Documents/Criteria%20for%20Title%20IA%20targeted%20assistance%20plans.pdf" TargetMode="External"/><Relationship Id="rId7" Type="http://schemas.openxmlformats.org/officeDocument/2006/relationships/hyperlink" Target="https://www.oregon.gov/ode/studentsuccess/pages/engagement-toolkit-and-tools.aspx"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hyperlink" Target="https://www.oregon.gov/ode/schools-and-districts/grants/ESEA/IA/Documents/V1%20-%20SCHOOL%20Oregon%20Integrated%20Systems%20Framework%20Needs%20Assessment.pdf" TargetMode="External"/><Relationship Id="rId5" Type="http://schemas.openxmlformats.org/officeDocument/2006/relationships/hyperlink" Target="https://www.oregon.gov/ode/schools-and-districts/grants/ESEA/Documents/TAS.pdf" TargetMode="External"/><Relationship Id="rId4" Type="http://schemas.openxmlformats.org/officeDocument/2006/relationships/hyperlink" Target="https://www.oregon.gov/ode/schools-and-districts/grants/ESEA/Documents/TAS%20Planning%20Form%201.0.xlsx" TargetMode="External"/><Relationship Id="rId9"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mailto:Jennifer.Engberg@ode.oregon.gov" TargetMode="External"/><Relationship Id="rId7"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mailto:Amy.Tidwell@ode.oregon.gov" TargetMode="External"/><Relationship Id="rId5" Type="http://schemas.openxmlformats.org/officeDocument/2006/relationships/hyperlink" Target="mailto:Lisa.Plumb@ode.oregon.gov" TargetMode="External"/><Relationship Id="rId4" Type="http://schemas.openxmlformats.org/officeDocument/2006/relationships/hyperlink" Target="mailto:Sarah.Martin@ode.oregon.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oregon.gov/ode/schools-and-districts/grants/ESEA/Documents/SWP.pdf"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www.oregon.gov/ode/schools-and-districts/grants/ESEA/Documents/TAS.pdf"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hyperlink" Target="https://www.oregon.gov/ode/schools-and-districts/grants/ESEA/Documents/Criteria%20for%20Title%20IA%20targeted%20assistance%20plans.pdf" TargetMode="External"/><Relationship Id="rId2" Type="http://schemas.openxmlformats.org/officeDocument/2006/relationships/notesSlide" Target="../notesSlides/notesSlide8.xml"/><Relationship Id="rId1" Type="http://schemas.openxmlformats.org/officeDocument/2006/relationships/slideLayout" Target="../slideLayouts/slideLayout21.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p:txBody>
          <a:bodyPr>
            <a:normAutofit fontScale="90000"/>
          </a:bodyPr>
          <a:lstStyle/>
          <a:p>
            <a:r>
              <a:rPr lang="en-US" altLang="en-US" sz="4400" dirty="0">
                <a:latin typeface="Arial" charset="0"/>
                <a:cs typeface="Arial" charset="0"/>
              </a:rPr>
              <a:t>Title I, Part A: School-Level Planning</a:t>
            </a:r>
          </a:p>
        </p:txBody>
      </p:sp>
      <p:sp>
        <p:nvSpPr>
          <p:cNvPr id="14339" name="Rectangle 3"/>
          <p:cNvSpPr>
            <a:spLocks noGrp="1" noChangeArrowheads="1"/>
          </p:cNvSpPr>
          <p:nvPr>
            <p:ph type="subTitle" idx="1"/>
          </p:nvPr>
        </p:nvSpPr>
        <p:spPr/>
        <p:txBody>
          <a:bodyPr/>
          <a:lstStyle/>
          <a:p>
            <a:r>
              <a:rPr lang="en-US" altLang="en-US" sz="3600" dirty="0">
                <a:latin typeface="Arial" charset="0"/>
                <a:cs typeface="Arial" charset="0"/>
              </a:rPr>
              <a:t>Targeted Assistance Plans</a:t>
            </a:r>
          </a:p>
        </p:txBody>
      </p:sp>
    </p:spTree>
    <p:extLst>
      <p:ext uri="{BB962C8B-B14F-4D97-AF65-F5344CB8AC3E}">
        <p14:creationId xmlns:p14="http://schemas.microsoft.com/office/powerpoint/2010/main" val="2896544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Assess School Needs</a:t>
            </a:r>
          </a:p>
        </p:txBody>
      </p:sp>
      <p:sp>
        <p:nvSpPr>
          <p:cNvPr id="5" name="Text Placeholder 4"/>
          <p:cNvSpPr>
            <a:spLocks noGrp="1"/>
          </p:cNvSpPr>
          <p:nvPr>
            <p:ph idx="1"/>
          </p:nvPr>
        </p:nvSpPr>
        <p:spPr>
          <a:xfrm>
            <a:off x="717176" y="1825625"/>
            <a:ext cx="8300215" cy="4109010"/>
          </a:xfrm>
        </p:spPr>
        <p:txBody>
          <a:bodyPr>
            <a:normAutofit fontScale="92500" lnSpcReduction="20000"/>
          </a:bodyPr>
          <a:lstStyle/>
          <a:p>
            <a:pPr>
              <a:spcAft>
                <a:spcPts val="1200"/>
              </a:spcAft>
            </a:pPr>
            <a:r>
              <a:rPr lang="en-US" sz="3200" dirty="0"/>
              <a:t>Who are our students?</a:t>
            </a:r>
          </a:p>
          <a:p>
            <a:pPr>
              <a:spcAft>
                <a:spcPts val="1200"/>
              </a:spcAft>
            </a:pPr>
            <a:r>
              <a:rPr lang="en-US" sz="3200" dirty="0"/>
              <a:t>What data did we look at?</a:t>
            </a:r>
          </a:p>
          <a:p>
            <a:pPr>
              <a:spcAft>
                <a:spcPts val="1200"/>
              </a:spcAft>
            </a:pPr>
            <a:r>
              <a:rPr lang="en-US" sz="3200" dirty="0"/>
              <a:t>Why are we choosing a Targeted Assistance Plan?</a:t>
            </a:r>
          </a:p>
          <a:p>
            <a:pPr>
              <a:spcAft>
                <a:spcPts val="1200"/>
              </a:spcAft>
            </a:pPr>
            <a:r>
              <a:rPr lang="en-US" sz="3200" dirty="0"/>
              <a:t>Who was at the table?</a:t>
            </a:r>
          </a:p>
          <a:p>
            <a:endParaRPr lang="en-US" sz="3200" dirty="0"/>
          </a:p>
          <a:p>
            <a:pPr lvl="1"/>
            <a:endParaRPr lang="en-US" dirty="0"/>
          </a:p>
          <a:p>
            <a:pPr marL="571500" lvl="1" indent="0">
              <a:buNone/>
            </a:pPr>
            <a:r>
              <a:rPr lang="en-US" sz="2800" dirty="0">
                <a:hlinkClick r:id="rId3"/>
              </a:rPr>
              <a:t>Community Engagement Toolkit</a:t>
            </a:r>
            <a:endParaRPr lang="en-US" sz="2800" dirty="0"/>
          </a:p>
          <a:p>
            <a:endParaRPr lang="en-US" dirty="0"/>
          </a:p>
        </p:txBody>
      </p:sp>
      <p:sp>
        <p:nvSpPr>
          <p:cNvPr id="2" name="Footer Placeholder 2">
            <a:extLst>
              <a:ext uri="{FF2B5EF4-FFF2-40B4-BE49-F238E27FC236}">
                <a16:creationId xmlns:a16="http://schemas.microsoft.com/office/drawing/2014/main" id="{828B13FE-9F76-3ACD-1E63-8F611C629F21}"/>
              </a:ext>
            </a:extLst>
          </p:cNvPr>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pic>
        <p:nvPicPr>
          <p:cNvPr id="7" name="Google Shape;111;p5">
            <a:extLst>
              <a:ext uri="{FF2B5EF4-FFF2-40B4-BE49-F238E27FC236}">
                <a16:creationId xmlns:a16="http://schemas.microsoft.com/office/drawing/2014/main" id="{1B4CC861-8B45-C266-1625-55F18A69BF5F}"/>
              </a:ext>
              <a:ext uri="{C183D7F6-B498-43B3-948B-1728B52AA6E4}">
                <adec:decorative xmlns:adec="http://schemas.microsoft.com/office/drawing/2017/decorative" val="1"/>
              </a:ext>
            </a:extLst>
          </p:cNvPr>
          <p:cNvPicPr preferRelativeResize="0">
            <a:picLocks/>
          </p:cNvPicPr>
          <p:nvPr/>
        </p:nvPicPr>
        <p:blipFill rotWithShape="1">
          <a:blip r:embed="rId4">
            <a:alphaModFix/>
          </a:blip>
          <a:srcRect t="6503" b="6503"/>
          <a:stretch/>
        </p:blipFill>
        <p:spPr>
          <a:xfrm>
            <a:off x="7610621" y="3429000"/>
            <a:ext cx="3685735" cy="3227146"/>
          </a:xfrm>
          <a:prstGeom prst="rect">
            <a:avLst/>
          </a:prstGeom>
          <a:noFill/>
          <a:ln>
            <a:noFill/>
          </a:ln>
        </p:spPr>
      </p:pic>
      <p:sp>
        <p:nvSpPr>
          <p:cNvPr id="3" name="Slide Number Placeholder 4">
            <a:extLst>
              <a:ext uri="{FF2B5EF4-FFF2-40B4-BE49-F238E27FC236}">
                <a16:creationId xmlns:a16="http://schemas.microsoft.com/office/drawing/2014/main" id="{8DFEDD3F-C744-30A7-5CDC-E31192FECD30}"/>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10</a:t>
            </a:fld>
            <a:endParaRPr lang="en-US" dirty="0"/>
          </a:p>
        </p:txBody>
      </p:sp>
    </p:spTree>
    <p:extLst>
      <p:ext uri="{BB962C8B-B14F-4D97-AF65-F5344CB8AC3E}">
        <p14:creationId xmlns:p14="http://schemas.microsoft.com/office/powerpoint/2010/main" val="2928939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Program Design</a:t>
            </a:r>
          </a:p>
        </p:txBody>
      </p:sp>
      <p:sp>
        <p:nvSpPr>
          <p:cNvPr id="5" name="Text Placeholder 4"/>
          <p:cNvSpPr>
            <a:spLocks noGrp="1"/>
          </p:cNvSpPr>
          <p:nvPr>
            <p:ph idx="1"/>
          </p:nvPr>
        </p:nvSpPr>
        <p:spPr>
          <a:xfrm>
            <a:off x="522865" y="1853333"/>
            <a:ext cx="8087735" cy="4390305"/>
          </a:xfrm>
        </p:spPr>
        <p:txBody>
          <a:bodyPr>
            <a:normAutofit fontScale="92500" lnSpcReduction="10000"/>
          </a:bodyPr>
          <a:lstStyle/>
          <a:p>
            <a:pPr marL="571500" indent="-457200">
              <a:spcAft>
                <a:spcPts val="1200"/>
              </a:spcAft>
            </a:pPr>
            <a:r>
              <a:rPr lang="en-US" sz="3200" b="1" dirty="0"/>
              <a:t>Targeting Criteria </a:t>
            </a:r>
            <a:r>
              <a:rPr lang="en-US" sz="3200" dirty="0"/>
              <a:t>– What criteria do we use to determine student eligibility?</a:t>
            </a:r>
          </a:p>
          <a:p>
            <a:pPr marL="571500" indent="-457200">
              <a:spcAft>
                <a:spcPts val="1200"/>
              </a:spcAft>
            </a:pPr>
            <a:r>
              <a:rPr lang="en-US" sz="3200" b="1" dirty="0"/>
              <a:t>Targeted Services</a:t>
            </a:r>
          </a:p>
          <a:p>
            <a:pPr marL="1028700" lvl="1" indent="-457200">
              <a:spcAft>
                <a:spcPts val="1200"/>
              </a:spcAft>
              <a:buFont typeface="Courier New" panose="02070309020205020404" pitchFamily="49" charset="0"/>
              <a:buChar char="o"/>
            </a:pPr>
            <a:r>
              <a:rPr lang="en-US" sz="3000" dirty="0"/>
              <a:t>What interventions or services do eligible students receive? </a:t>
            </a:r>
          </a:p>
          <a:p>
            <a:pPr marL="1028700" lvl="1" indent="-457200">
              <a:spcAft>
                <a:spcPts val="1200"/>
              </a:spcAft>
              <a:buFont typeface="Courier New" panose="02070309020205020404" pitchFamily="49" charset="0"/>
              <a:buChar char="o"/>
            </a:pPr>
            <a:r>
              <a:rPr lang="en-US" sz="3000" dirty="0"/>
              <a:t>How are services coordinated with the regular classroom schedule?</a:t>
            </a:r>
          </a:p>
          <a:p>
            <a:pPr marL="571500" indent="-457200">
              <a:spcAft>
                <a:spcPts val="1200"/>
              </a:spcAft>
            </a:pPr>
            <a:r>
              <a:rPr lang="en-US" sz="3200" b="1" dirty="0"/>
              <a:t>Professional Learning </a:t>
            </a:r>
            <a:r>
              <a:rPr lang="en-US" sz="3200" dirty="0"/>
              <a:t>– How are staff being supported?</a:t>
            </a:r>
            <a:endParaRPr lang="en-US" dirty="0"/>
          </a:p>
        </p:txBody>
      </p:sp>
      <p:sp>
        <p:nvSpPr>
          <p:cNvPr id="2" name="Footer Placeholder 2">
            <a:extLst>
              <a:ext uri="{FF2B5EF4-FFF2-40B4-BE49-F238E27FC236}">
                <a16:creationId xmlns:a16="http://schemas.microsoft.com/office/drawing/2014/main" id="{87666C95-8E6A-C963-4D49-CEC360D101BE}"/>
              </a:ext>
              <a:ext uri="{C183D7F6-B498-43B3-948B-1728B52AA6E4}">
                <adec:decorative xmlns:adec="http://schemas.microsoft.com/office/drawing/2017/decorative" val="1"/>
              </a:ext>
            </a:extLst>
          </p:cNvPr>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pic>
        <p:nvPicPr>
          <p:cNvPr id="7" name="Google Shape;111;p5" title="Continuous Improvement Circle">
            <a:extLst>
              <a:ext uri="{FF2B5EF4-FFF2-40B4-BE49-F238E27FC236}">
                <a16:creationId xmlns:a16="http://schemas.microsoft.com/office/drawing/2014/main" id="{B33C6E2E-77DC-78CE-01D3-CA9CB206122D}"/>
              </a:ext>
            </a:extLst>
          </p:cNvPr>
          <p:cNvPicPr preferRelativeResize="0">
            <a:picLocks/>
          </p:cNvPicPr>
          <p:nvPr/>
        </p:nvPicPr>
        <p:blipFill rotWithShape="1">
          <a:blip r:embed="rId3">
            <a:alphaModFix/>
          </a:blip>
          <a:srcRect t="6503" b="6503"/>
          <a:stretch/>
        </p:blipFill>
        <p:spPr>
          <a:xfrm>
            <a:off x="8386762" y="2344771"/>
            <a:ext cx="3478213" cy="3027330"/>
          </a:xfrm>
          <a:prstGeom prst="rect">
            <a:avLst/>
          </a:prstGeom>
          <a:noFill/>
          <a:ln>
            <a:noFill/>
          </a:ln>
        </p:spPr>
      </p:pic>
      <p:sp>
        <p:nvSpPr>
          <p:cNvPr id="3" name="Slide Number Placeholder 4">
            <a:extLst>
              <a:ext uri="{FF2B5EF4-FFF2-40B4-BE49-F238E27FC236}">
                <a16:creationId xmlns:a16="http://schemas.microsoft.com/office/drawing/2014/main" id="{B8C19DCD-C615-F73E-B6CC-1B42DD20FFDD}"/>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11</a:t>
            </a:fld>
            <a:endParaRPr lang="en-US" dirty="0"/>
          </a:p>
        </p:txBody>
      </p:sp>
    </p:spTree>
    <p:extLst>
      <p:ext uri="{BB962C8B-B14F-4D97-AF65-F5344CB8AC3E}">
        <p14:creationId xmlns:p14="http://schemas.microsoft.com/office/powerpoint/2010/main" val="153744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6A421A-02A0-796A-C32E-48957CCBDFAE}"/>
              </a:ext>
            </a:extLst>
          </p:cNvPr>
          <p:cNvSpPr>
            <a:spLocks noGrp="1"/>
          </p:cNvSpPr>
          <p:nvPr>
            <p:ph type="title"/>
          </p:nvPr>
        </p:nvSpPr>
        <p:spPr/>
        <p:txBody>
          <a:bodyPr/>
          <a:lstStyle/>
          <a:p>
            <a:r>
              <a:rPr lang="en-US" dirty="0"/>
              <a:t>Targeting Criteria</a:t>
            </a:r>
          </a:p>
        </p:txBody>
      </p:sp>
      <p:sp>
        <p:nvSpPr>
          <p:cNvPr id="2" name="Content Placeholder 1">
            <a:extLst>
              <a:ext uri="{FF2B5EF4-FFF2-40B4-BE49-F238E27FC236}">
                <a16:creationId xmlns:a16="http://schemas.microsoft.com/office/drawing/2014/main" id="{05561B60-E552-1601-F036-431B40FFB6F3}"/>
              </a:ext>
            </a:extLst>
          </p:cNvPr>
          <p:cNvSpPr>
            <a:spLocks noGrp="1"/>
          </p:cNvSpPr>
          <p:nvPr>
            <p:ph idx="1"/>
          </p:nvPr>
        </p:nvSpPr>
        <p:spPr/>
        <p:txBody>
          <a:bodyPr/>
          <a:lstStyle/>
          <a:p>
            <a:r>
              <a:rPr lang="en-US" sz="3200" dirty="0"/>
              <a:t>Determination of students failing, or at risk of failing, must be made using </a:t>
            </a:r>
            <a:r>
              <a:rPr lang="en-US" sz="3200" b="1" dirty="0"/>
              <a:t>multiple, educationally related, objective </a:t>
            </a:r>
            <a:r>
              <a:rPr lang="en-US" sz="3200" dirty="0"/>
              <a:t>criteria</a:t>
            </a:r>
          </a:p>
          <a:p>
            <a:pPr lvl="1">
              <a:spcAft>
                <a:spcPts val="1200"/>
              </a:spcAft>
            </a:pPr>
            <a:r>
              <a:rPr lang="en-US" sz="2800" b="1" dirty="0"/>
              <a:t>Multiple</a:t>
            </a:r>
            <a:r>
              <a:rPr lang="en-US" sz="2800" dirty="0"/>
              <a:t> (more than one)</a:t>
            </a:r>
          </a:p>
          <a:p>
            <a:pPr lvl="1">
              <a:spcAft>
                <a:spcPts val="1200"/>
              </a:spcAft>
            </a:pPr>
            <a:r>
              <a:rPr lang="en-US" sz="2800" b="1" dirty="0"/>
              <a:t>Educationally related </a:t>
            </a:r>
            <a:r>
              <a:rPr lang="en-US" sz="2800" dirty="0"/>
              <a:t>(must include an academic component to the criteria)</a:t>
            </a:r>
          </a:p>
          <a:p>
            <a:pPr lvl="1">
              <a:spcAft>
                <a:spcPts val="1200"/>
              </a:spcAft>
            </a:pPr>
            <a:r>
              <a:rPr lang="en-US" sz="2800" b="1" dirty="0"/>
              <a:t>Objective</a:t>
            </a:r>
            <a:r>
              <a:rPr lang="en-US" sz="2800" dirty="0"/>
              <a:t> (criteria cannot be based on teacher judgement or other subjective means)</a:t>
            </a:r>
          </a:p>
          <a:p>
            <a:endParaRPr lang="en-US" dirty="0"/>
          </a:p>
        </p:txBody>
      </p:sp>
      <p:sp>
        <p:nvSpPr>
          <p:cNvPr id="3" name="Footer Placeholder 2">
            <a:extLst>
              <a:ext uri="{FF2B5EF4-FFF2-40B4-BE49-F238E27FC236}">
                <a16:creationId xmlns:a16="http://schemas.microsoft.com/office/drawing/2014/main" id="{7CF12E3D-563F-46CD-0D9C-155776C3446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92FAEE77-9BED-5C6D-F2AD-8CBFD8734611}"/>
              </a:ext>
            </a:extLst>
          </p:cNvPr>
          <p:cNvSpPr>
            <a:spLocks noGrp="1"/>
          </p:cNvSpPr>
          <p:nvPr>
            <p:ph type="sldNum" sz="quarter" idx="12"/>
          </p:nvPr>
        </p:nvSpPr>
        <p:spPr/>
        <p:txBody>
          <a:bodyPr/>
          <a:lstStyle/>
          <a:p>
            <a:fld id="{357F5B69-6281-4C1F-8C38-6DA0F56DA430}" type="slidenum">
              <a:rPr lang="en-US" smtClean="0"/>
              <a:pPr/>
              <a:t>12</a:t>
            </a:fld>
            <a:endParaRPr lang="en-US" dirty="0"/>
          </a:p>
        </p:txBody>
      </p:sp>
    </p:spTree>
    <p:extLst>
      <p:ext uri="{BB962C8B-B14F-4D97-AF65-F5344CB8AC3E}">
        <p14:creationId xmlns:p14="http://schemas.microsoft.com/office/powerpoint/2010/main" val="3192029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Family Engagement</a:t>
            </a:r>
          </a:p>
        </p:txBody>
      </p:sp>
      <p:sp>
        <p:nvSpPr>
          <p:cNvPr id="2" name="Content Placeholder 1"/>
          <p:cNvSpPr>
            <a:spLocks noGrp="1"/>
          </p:cNvSpPr>
          <p:nvPr>
            <p:ph idx="1"/>
          </p:nvPr>
        </p:nvSpPr>
        <p:spPr>
          <a:xfrm>
            <a:off x="523212" y="2030783"/>
            <a:ext cx="6473333" cy="4109010"/>
          </a:xfrm>
        </p:spPr>
        <p:txBody>
          <a:bodyPr>
            <a:normAutofit/>
          </a:bodyPr>
          <a:lstStyle/>
          <a:p>
            <a:r>
              <a:rPr lang="en-US" sz="2800" dirty="0"/>
              <a:t>How are families involved in developing the plan and providing feedback?</a:t>
            </a:r>
          </a:p>
          <a:p>
            <a:r>
              <a:rPr lang="en-US" sz="2800" dirty="0"/>
              <a:t>What steps do we take to remove barriers to participation by ALL families?</a:t>
            </a:r>
          </a:p>
          <a:p>
            <a:r>
              <a:rPr lang="en-US" sz="2800" dirty="0"/>
              <a:t>How do we communicate about opportunities for family involvement in school activities?</a:t>
            </a:r>
          </a:p>
          <a:p>
            <a:r>
              <a:rPr lang="en-US" sz="2800" dirty="0"/>
              <a:t>What are the strategies we use to help families support their student's learning?</a:t>
            </a: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122450" y="2377417"/>
            <a:ext cx="4823316" cy="3219819"/>
          </a:xfrm>
          <a:prstGeom prst="rect">
            <a:avLst/>
          </a:prstGeom>
        </p:spPr>
      </p:pic>
      <p:sp>
        <p:nvSpPr>
          <p:cNvPr id="4" name="Slide Number Placeholder 3"/>
          <p:cNvSpPr>
            <a:spLocks noGrp="1"/>
          </p:cNvSpPr>
          <p:nvPr>
            <p:ph type="sldNum" sz="quarter" idx="12"/>
          </p:nvPr>
        </p:nvSpPr>
        <p:spPr/>
        <p:txBody>
          <a:bodyPr/>
          <a:lstStyle/>
          <a:p>
            <a:fld id="{357F5B69-6281-4C1F-8C38-6DA0F56DA430}" type="slidenum">
              <a:rPr lang="en-US" smtClean="0"/>
              <a:pPr/>
              <a:t>13</a:t>
            </a:fld>
            <a:endParaRPr lang="en-US" dirty="0"/>
          </a:p>
        </p:txBody>
      </p:sp>
    </p:spTree>
    <p:extLst>
      <p:ext uri="{BB962C8B-B14F-4D97-AF65-F5344CB8AC3E}">
        <p14:creationId xmlns:p14="http://schemas.microsoft.com/office/powerpoint/2010/main" val="129503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Progress Monitoring</a:t>
            </a:r>
          </a:p>
        </p:txBody>
      </p:sp>
      <p:sp>
        <p:nvSpPr>
          <p:cNvPr id="3" name="Text Placeholder 2"/>
          <p:cNvSpPr>
            <a:spLocks noGrp="1"/>
          </p:cNvSpPr>
          <p:nvPr>
            <p:ph idx="1"/>
          </p:nvPr>
        </p:nvSpPr>
        <p:spPr>
          <a:xfrm>
            <a:off x="717176" y="1825625"/>
            <a:ext cx="7235333" cy="4644448"/>
          </a:xfrm>
        </p:spPr>
        <p:txBody>
          <a:bodyPr>
            <a:normAutofit/>
          </a:bodyPr>
          <a:lstStyle/>
          <a:p>
            <a:pPr marL="0" indent="0">
              <a:buNone/>
            </a:pPr>
            <a:r>
              <a:rPr lang="en-US" sz="3200" b="1" dirty="0"/>
              <a:t>Plan Review</a:t>
            </a:r>
          </a:p>
          <a:p>
            <a:pPr lvl="1"/>
            <a:r>
              <a:rPr lang="en-US" sz="3200" dirty="0"/>
              <a:t>What is our process for reviewing the progress of eligible students? </a:t>
            </a:r>
          </a:p>
          <a:p>
            <a:pPr lvl="1"/>
            <a:r>
              <a:rPr lang="en-US" sz="3200" dirty="0"/>
              <a:t>How often is data reviewed and who is involved?</a:t>
            </a:r>
          </a:p>
          <a:p>
            <a:pPr marL="0" indent="0">
              <a:buNone/>
            </a:pPr>
            <a:endParaRPr lang="en-US" sz="1000" dirty="0"/>
          </a:p>
          <a:p>
            <a:pPr marL="0" indent="0">
              <a:buNone/>
            </a:pPr>
            <a:r>
              <a:rPr lang="en-US" sz="3200" b="1" dirty="0"/>
              <a:t>Exit Criteria</a:t>
            </a:r>
          </a:p>
          <a:p>
            <a:pPr lvl="1"/>
            <a:r>
              <a:rPr lang="en-US" sz="3200" dirty="0"/>
              <a:t>How do we know when students no longer need services? </a:t>
            </a:r>
          </a:p>
          <a:p>
            <a:pPr marL="457200" lvl="1" indent="0">
              <a:buNone/>
            </a:pPr>
            <a:endParaRPr lang="en-US" sz="3200" dirty="0"/>
          </a:p>
        </p:txBody>
      </p:sp>
      <p:sp>
        <p:nvSpPr>
          <p:cNvPr id="4" name="Footer Placeholder 2">
            <a:extLst>
              <a:ext uri="{FF2B5EF4-FFF2-40B4-BE49-F238E27FC236}">
                <a16:creationId xmlns:a16="http://schemas.microsoft.com/office/drawing/2014/main" id="{06D69CB0-8F76-F041-91F4-84CAE5D5A69A}"/>
              </a:ext>
              <a:ext uri="{C183D7F6-B498-43B3-948B-1728B52AA6E4}">
                <adec:decorative xmlns:adec="http://schemas.microsoft.com/office/drawing/2017/decorative" val="1"/>
              </a:ext>
            </a:extLst>
          </p:cNvPr>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pic>
        <p:nvPicPr>
          <p:cNvPr id="7" name="Google Shape;111;p5" descr="Continuous Improvement Circle: Set the Vision, Assess Needs, Create Strategic Plan, Implement Strategic Plan, Monitor and Adjust">
            <a:extLst>
              <a:ext uri="{FF2B5EF4-FFF2-40B4-BE49-F238E27FC236}">
                <a16:creationId xmlns:a16="http://schemas.microsoft.com/office/drawing/2014/main" id="{BA39CAE8-6B4F-7766-C244-C1C642A15102}"/>
              </a:ext>
              <a:ext uri="{C183D7F6-B498-43B3-948B-1728B52AA6E4}">
                <adec:decorative xmlns:adec="http://schemas.microsoft.com/office/drawing/2017/decorative" val="0"/>
              </a:ext>
            </a:extLst>
          </p:cNvPr>
          <p:cNvPicPr preferRelativeResize="0">
            <a:picLocks/>
          </p:cNvPicPr>
          <p:nvPr/>
        </p:nvPicPr>
        <p:blipFill rotWithShape="1">
          <a:blip r:embed="rId3">
            <a:alphaModFix/>
          </a:blip>
          <a:srcRect t="6503" b="6503"/>
          <a:stretch/>
        </p:blipFill>
        <p:spPr>
          <a:xfrm>
            <a:off x="7832725" y="2496055"/>
            <a:ext cx="3932238" cy="3303587"/>
          </a:xfrm>
          <a:prstGeom prst="rect">
            <a:avLst/>
          </a:prstGeom>
          <a:noFill/>
          <a:ln>
            <a:noFill/>
          </a:ln>
        </p:spPr>
      </p:pic>
      <p:sp>
        <p:nvSpPr>
          <p:cNvPr id="6" name="Slide Number Placeholder 4">
            <a:extLst>
              <a:ext uri="{FF2B5EF4-FFF2-40B4-BE49-F238E27FC236}">
                <a16:creationId xmlns:a16="http://schemas.microsoft.com/office/drawing/2014/main" id="{9A61BAEB-A148-2169-500E-F4CA740BBC18}"/>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14</a:t>
            </a:fld>
            <a:endParaRPr lang="en-US" dirty="0"/>
          </a:p>
        </p:txBody>
      </p:sp>
    </p:spTree>
    <p:extLst>
      <p:ext uri="{BB962C8B-B14F-4D97-AF65-F5344CB8AC3E}">
        <p14:creationId xmlns:p14="http://schemas.microsoft.com/office/powerpoint/2010/main" val="2601147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D92A28E-14E8-381B-D59C-BD7244EC2A20}"/>
              </a:ext>
            </a:extLst>
          </p:cNvPr>
          <p:cNvSpPr>
            <a:spLocks noGrp="1"/>
          </p:cNvSpPr>
          <p:nvPr>
            <p:ph type="title"/>
          </p:nvPr>
        </p:nvSpPr>
        <p:spPr/>
        <p:txBody>
          <a:bodyPr/>
          <a:lstStyle/>
          <a:p>
            <a:r>
              <a:rPr lang="en-US" dirty="0"/>
              <a:t>Moving from Targeted to Schoolwide</a:t>
            </a:r>
          </a:p>
        </p:txBody>
      </p:sp>
      <p:sp>
        <p:nvSpPr>
          <p:cNvPr id="2" name="Content Placeholder 1">
            <a:extLst>
              <a:ext uri="{FF2B5EF4-FFF2-40B4-BE49-F238E27FC236}">
                <a16:creationId xmlns:a16="http://schemas.microsoft.com/office/drawing/2014/main" id="{E15D52DC-9166-B784-A5CF-7770BD0D4262}"/>
              </a:ext>
            </a:extLst>
          </p:cNvPr>
          <p:cNvSpPr>
            <a:spLocks noGrp="1"/>
          </p:cNvSpPr>
          <p:nvPr>
            <p:ph idx="1"/>
          </p:nvPr>
        </p:nvSpPr>
        <p:spPr>
          <a:xfrm>
            <a:off x="717176" y="1825624"/>
            <a:ext cx="10784542" cy="4679293"/>
          </a:xfrm>
        </p:spPr>
        <p:txBody>
          <a:bodyPr>
            <a:normAutofit fontScale="85000" lnSpcReduction="20000"/>
          </a:bodyPr>
          <a:lstStyle/>
          <a:p>
            <a:pPr marL="457200" indent="-457200">
              <a:buFont typeface="+mj-lt"/>
              <a:buAutoNum type="arabicPeriod"/>
            </a:pPr>
            <a:r>
              <a:rPr lang="en-US" sz="3800" dirty="0"/>
              <a:t>Conduct a comprehensive needs assessment</a:t>
            </a:r>
          </a:p>
          <a:p>
            <a:pPr marL="457200" indent="-457200">
              <a:buFont typeface="+mj-lt"/>
              <a:buAutoNum type="arabicPeriod"/>
            </a:pPr>
            <a:r>
              <a:rPr lang="en-US" sz="3800" dirty="0"/>
              <a:t>Determine priorities</a:t>
            </a:r>
          </a:p>
          <a:p>
            <a:pPr marL="457200" indent="-457200">
              <a:buFont typeface="+mj-lt"/>
              <a:buAutoNum type="arabicPeriod"/>
            </a:pPr>
            <a:r>
              <a:rPr lang="en-US" sz="3800" dirty="0"/>
              <a:t>Develop and submit a </a:t>
            </a:r>
            <a:r>
              <a:rPr lang="en-US" sz="3800" dirty="0">
                <a:hlinkClick r:id="rId3"/>
              </a:rPr>
              <a:t>Schoolwide Plan</a:t>
            </a:r>
            <a:r>
              <a:rPr lang="en-US" sz="3800" dirty="0"/>
              <a:t> to ODE</a:t>
            </a:r>
          </a:p>
          <a:p>
            <a:pPr marL="0" indent="0">
              <a:buNone/>
            </a:pPr>
            <a:endParaRPr lang="en-US" sz="2100" dirty="0"/>
          </a:p>
          <a:p>
            <a:r>
              <a:rPr lang="en-US" sz="3500" dirty="0"/>
              <a:t>Maintain documentation of:</a:t>
            </a:r>
          </a:p>
          <a:p>
            <a:pPr lvl="1">
              <a:spcBef>
                <a:spcPts val="600"/>
              </a:spcBef>
              <a:buFont typeface="Courier New" panose="02070309020205020404" pitchFamily="49" charset="0"/>
              <a:buChar char="o"/>
            </a:pPr>
            <a:r>
              <a:rPr lang="en-US" sz="3000" dirty="0"/>
              <a:t>Title I-A Annual Meeting </a:t>
            </a:r>
          </a:p>
          <a:p>
            <a:pPr lvl="1">
              <a:spcBef>
                <a:spcPts val="600"/>
              </a:spcBef>
              <a:buFont typeface="Courier New" panose="02070309020205020404" pitchFamily="49" charset="0"/>
              <a:buChar char="o"/>
            </a:pPr>
            <a:r>
              <a:rPr lang="en-US" sz="3000" dirty="0"/>
              <a:t>Family Engagement Plan</a:t>
            </a:r>
          </a:p>
          <a:p>
            <a:pPr lvl="1">
              <a:spcBef>
                <a:spcPts val="600"/>
              </a:spcBef>
              <a:buFont typeface="Courier New" panose="02070309020205020404" pitchFamily="49" charset="0"/>
              <a:buChar char="o"/>
            </a:pPr>
            <a:r>
              <a:rPr lang="en-US" sz="3000" dirty="0"/>
              <a:t>Family-School Compact</a:t>
            </a:r>
          </a:p>
          <a:p>
            <a:pPr lvl="1">
              <a:spcBef>
                <a:spcPts val="600"/>
              </a:spcBef>
              <a:buFont typeface="Courier New" panose="02070309020205020404" pitchFamily="49" charset="0"/>
              <a:buChar char="o"/>
            </a:pPr>
            <a:r>
              <a:rPr lang="en-US" sz="3000" dirty="0"/>
              <a:t>Building Family Capacity </a:t>
            </a:r>
          </a:p>
          <a:p>
            <a:pPr lvl="1">
              <a:spcBef>
                <a:spcPts val="600"/>
              </a:spcBef>
              <a:buFont typeface="Courier New" panose="02070309020205020404" pitchFamily="49" charset="0"/>
              <a:buChar char="o"/>
            </a:pPr>
            <a:r>
              <a:rPr lang="en-US" sz="3000" dirty="0"/>
              <a:t>Verification of staff qualifications</a:t>
            </a:r>
          </a:p>
          <a:p>
            <a:pPr lvl="1">
              <a:spcBef>
                <a:spcPts val="600"/>
              </a:spcBef>
              <a:buFont typeface="Courier New" panose="02070309020205020404" pitchFamily="49" charset="0"/>
              <a:buChar char="o"/>
            </a:pPr>
            <a:r>
              <a:rPr lang="en-US" sz="3000" dirty="0"/>
              <a:t>Paraprofessional qualifications</a:t>
            </a:r>
          </a:p>
        </p:txBody>
      </p:sp>
      <p:sp>
        <p:nvSpPr>
          <p:cNvPr id="3" name="Footer Placeholder 2">
            <a:extLst>
              <a:ext uri="{FF2B5EF4-FFF2-40B4-BE49-F238E27FC236}">
                <a16:creationId xmlns:a16="http://schemas.microsoft.com/office/drawing/2014/main" id="{F1AAEF93-045C-D5C9-6749-92CDA52E4FDC}"/>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pic>
        <p:nvPicPr>
          <p:cNvPr id="6" name="Picture 2">
            <a:extLst>
              <a:ext uri="{FF2B5EF4-FFF2-40B4-BE49-F238E27FC236}">
                <a16:creationId xmlns:a16="http://schemas.microsoft.com/office/drawing/2014/main" id="{25D04694-E6CD-ACE7-55C6-5108A5C3B35F}"/>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520885"/>
            <a:ext cx="5405718" cy="234674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8BAC8D32-ED05-99DF-9CDD-1352CD52266D}"/>
              </a:ext>
            </a:extLst>
          </p:cNvPr>
          <p:cNvSpPr>
            <a:spLocks noGrp="1"/>
          </p:cNvSpPr>
          <p:nvPr>
            <p:ph type="sldNum" sz="quarter" idx="12"/>
          </p:nvPr>
        </p:nvSpPr>
        <p:spPr/>
        <p:txBody>
          <a:bodyPr/>
          <a:lstStyle/>
          <a:p>
            <a:fld id="{357F5B69-6281-4C1F-8C38-6DA0F56DA430}" type="slidenum">
              <a:rPr lang="en-US" smtClean="0"/>
              <a:pPr/>
              <a:t>15</a:t>
            </a:fld>
            <a:endParaRPr lang="en-US" dirty="0"/>
          </a:p>
        </p:txBody>
      </p:sp>
    </p:spTree>
    <p:extLst>
      <p:ext uri="{BB962C8B-B14F-4D97-AF65-F5344CB8AC3E}">
        <p14:creationId xmlns:p14="http://schemas.microsoft.com/office/powerpoint/2010/main" val="3276327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Resources</a:t>
            </a:r>
          </a:p>
        </p:txBody>
      </p:sp>
      <p:sp>
        <p:nvSpPr>
          <p:cNvPr id="7" name="Content Placeholder 6"/>
          <p:cNvSpPr>
            <a:spLocks noGrp="1"/>
          </p:cNvSpPr>
          <p:nvPr>
            <p:ph idx="1"/>
          </p:nvPr>
        </p:nvSpPr>
        <p:spPr>
          <a:xfrm>
            <a:off x="5183188" y="779646"/>
            <a:ext cx="6172200" cy="5725271"/>
          </a:xfrm>
        </p:spPr>
        <p:txBody>
          <a:bodyPr>
            <a:normAutofit/>
          </a:bodyPr>
          <a:lstStyle/>
          <a:p>
            <a:r>
              <a:rPr lang="en-US" sz="2800" dirty="0">
                <a:hlinkClick r:id="rId3"/>
              </a:rPr>
              <a:t>Targeted Assistance Plan Criteria</a:t>
            </a:r>
            <a:endParaRPr lang="en-US" sz="2800" dirty="0"/>
          </a:p>
          <a:p>
            <a:endParaRPr lang="en-US" sz="800" dirty="0"/>
          </a:p>
          <a:p>
            <a:r>
              <a:rPr lang="en-US" sz="2800" dirty="0">
                <a:hlinkClick r:id="rId4"/>
              </a:rPr>
              <a:t>Targeted Assistance Planning Template</a:t>
            </a:r>
            <a:endParaRPr lang="en-US" sz="2800" dirty="0"/>
          </a:p>
          <a:p>
            <a:endParaRPr lang="en-US" sz="800" dirty="0"/>
          </a:p>
          <a:p>
            <a:r>
              <a:rPr lang="en-US" sz="2800" dirty="0">
                <a:hlinkClick r:id="rId5"/>
              </a:rPr>
              <a:t>ESSA Quick Reference Brief: Targeted Assistance Programs</a:t>
            </a:r>
            <a:endParaRPr lang="en-US" sz="2800" dirty="0"/>
          </a:p>
          <a:p>
            <a:endParaRPr lang="en-US" sz="800" dirty="0"/>
          </a:p>
          <a:p>
            <a:pPr lvl="0"/>
            <a:r>
              <a:rPr lang="en-US" sz="2800" u="sng" dirty="0">
                <a:hlinkClick r:id="rId6"/>
              </a:rPr>
              <a:t>ORIS Needs Assessment Tool for Schools</a:t>
            </a:r>
            <a:r>
              <a:rPr lang="en-US" sz="2800" u="sng" dirty="0"/>
              <a:t> </a:t>
            </a:r>
          </a:p>
          <a:p>
            <a:pPr lvl="0"/>
            <a:endParaRPr lang="en-US" sz="800" dirty="0"/>
          </a:p>
          <a:p>
            <a:pPr lvl="0"/>
            <a:r>
              <a:rPr lang="en-US" sz="2800" dirty="0">
                <a:hlinkClick r:id="rId7"/>
              </a:rPr>
              <a:t>Community Engagement Toolkit</a:t>
            </a:r>
            <a:endParaRPr lang="en-US" sz="2800" dirty="0"/>
          </a:p>
          <a:p>
            <a:pPr lvl="0"/>
            <a:endParaRPr lang="en-US" sz="800" dirty="0"/>
          </a:p>
          <a:p>
            <a:pPr lvl="0"/>
            <a:r>
              <a:rPr lang="en-US" sz="2800" u="sng" dirty="0">
                <a:hlinkClick r:id="rId8"/>
              </a:rPr>
              <a:t>Tribal Consultation Toolkit</a:t>
            </a:r>
            <a:endParaRPr lang="en-US" sz="2800" dirty="0"/>
          </a:p>
          <a:p>
            <a:endParaRPr lang="en-US" sz="2800"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pic>
        <p:nvPicPr>
          <p:cNvPr id="10" name="Picture Placeholder 9">
            <a:extLst>
              <a:ext uri="{C183D7F6-B498-43B3-948B-1728B52AA6E4}">
                <adec:decorative xmlns:adec="http://schemas.microsoft.com/office/drawing/2017/decorative" val="1"/>
              </a:ext>
            </a:extLst>
          </p:cNvPr>
          <p:cNvPicPr>
            <a:picLocks noGrp="1" noChangeAspect="1"/>
          </p:cNvPicPr>
          <p:nvPr>
            <p:ph type="pic" sz="quarter" idx="13"/>
          </p:nvPr>
        </p:nvPicPr>
        <p:blipFill>
          <a:blip r:embed="rId9">
            <a:extLst>
              <a:ext uri="{28A0092B-C50C-407E-A947-70E740481C1C}">
                <a14:useLocalDpi xmlns:a14="http://schemas.microsoft.com/office/drawing/2010/main" val="0"/>
              </a:ext>
            </a:extLst>
          </a:blip>
          <a:srcRect l="3517" r="3517"/>
          <a:stretch>
            <a:fillRect/>
          </a:stretch>
        </p:blipFill>
        <p:spPr>
          <a:xfrm>
            <a:off x="0" y="2147455"/>
            <a:ext cx="5066268" cy="2990578"/>
          </a:xfrm>
        </p:spPr>
      </p:pic>
      <p:sp>
        <p:nvSpPr>
          <p:cNvPr id="4" name="Slide Number Placeholder 3"/>
          <p:cNvSpPr>
            <a:spLocks noGrp="1"/>
          </p:cNvSpPr>
          <p:nvPr>
            <p:ph type="sldNum" sz="quarter" idx="12"/>
          </p:nvPr>
        </p:nvSpPr>
        <p:spPr/>
        <p:txBody>
          <a:bodyPr/>
          <a:lstStyle/>
          <a:p>
            <a:fld id="{357F5B69-6281-4C1F-8C38-6DA0F56DA430}" type="slidenum">
              <a:rPr lang="en-US" smtClean="0"/>
              <a:pPr/>
              <a:t>16</a:t>
            </a:fld>
            <a:endParaRPr lang="en-US" dirty="0"/>
          </a:p>
        </p:txBody>
      </p:sp>
    </p:spTree>
    <p:extLst>
      <p:ext uri="{BB962C8B-B14F-4D97-AF65-F5344CB8AC3E}">
        <p14:creationId xmlns:p14="http://schemas.microsoft.com/office/powerpoint/2010/main" val="3187615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Regional Contacts by ESD</a:t>
            </a:r>
          </a:p>
        </p:txBody>
      </p:sp>
      <p:sp>
        <p:nvSpPr>
          <p:cNvPr id="6" name="Content Placeholder 5"/>
          <p:cNvSpPr>
            <a:spLocks noGrp="1"/>
          </p:cNvSpPr>
          <p:nvPr>
            <p:ph idx="1"/>
          </p:nvPr>
        </p:nvSpPr>
        <p:spPr>
          <a:xfrm>
            <a:off x="5183188" y="779646"/>
            <a:ext cx="6172200" cy="5725272"/>
          </a:xfrm>
        </p:spPr>
        <p:txBody>
          <a:bodyPr>
            <a:normAutofit lnSpcReduction="10000"/>
          </a:bodyPr>
          <a:lstStyle/>
          <a:p>
            <a:pPr marL="457200" indent="-381000">
              <a:lnSpc>
                <a:spcPct val="115000"/>
              </a:lnSpc>
              <a:spcBef>
                <a:spcPts val="0"/>
              </a:spcBef>
              <a:buSzPts val="2400"/>
              <a:buFont typeface="Arial" panose="020B0604020202020204" pitchFamily="34" charset="0"/>
              <a:buChar char="●"/>
            </a:pPr>
            <a:r>
              <a:rPr lang="en-US" sz="3000" dirty="0"/>
              <a:t>Amy Tidwell</a:t>
            </a:r>
          </a:p>
          <a:p>
            <a:pPr marL="914400" lvl="1" indent="-381000">
              <a:lnSpc>
                <a:spcPct val="115000"/>
              </a:lnSpc>
              <a:spcBef>
                <a:spcPts val="0"/>
              </a:spcBef>
              <a:buSzPts val="2400"/>
              <a:buFont typeface="Courier New" panose="02070309020205020404" pitchFamily="49" charset="0"/>
              <a:buChar char="o"/>
            </a:pPr>
            <a:r>
              <a:rPr lang="en-US" dirty="0"/>
              <a:t>Grant, Harney, High Desert, </a:t>
            </a:r>
            <a:r>
              <a:rPr lang="en-US" dirty="0" err="1"/>
              <a:t>InterMountain</a:t>
            </a:r>
            <a:r>
              <a:rPr lang="en-US" dirty="0"/>
              <a:t>, Jefferson, North Central and Region 18</a:t>
            </a:r>
            <a:endParaRPr lang="en-US" dirty="0">
              <a:solidFill>
                <a:srgbClr val="FF0000"/>
              </a:solidFill>
            </a:endParaRPr>
          </a:p>
          <a:p>
            <a:pPr marL="457200" lvl="0" indent="-381000">
              <a:lnSpc>
                <a:spcPct val="105000"/>
              </a:lnSpc>
              <a:spcBef>
                <a:spcPts val="1200"/>
              </a:spcBef>
              <a:buSzPts val="2400"/>
              <a:buChar char="●"/>
            </a:pPr>
            <a:r>
              <a:rPr lang="en-US" sz="3000" dirty="0"/>
              <a:t>Jen Engberg</a:t>
            </a:r>
          </a:p>
          <a:p>
            <a:pPr marL="914400" lvl="1" indent="-381000">
              <a:lnSpc>
                <a:spcPct val="105000"/>
              </a:lnSpc>
              <a:spcBef>
                <a:spcPts val="0"/>
              </a:spcBef>
              <a:buSzPts val="2400"/>
              <a:buFont typeface="Arial"/>
              <a:buChar char="○"/>
            </a:pPr>
            <a:r>
              <a:rPr lang="en-US" dirty="0"/>
              <a:t>Clackamas, Columbia Gorge, Multnomah and Northwest Regional </a:t>
            </a:r>
          </a:p>
          <a:p>
            <a:pPr marL="533400" lvl="1" indent="0">
              <a:lnSpc>
                <a:spcPct val="105000"/>
              </a:lnSpc>
              <a:spcBef>
                <a:spcPts val="0"/>
              </a:spcBef>
              <a:buSzPts val="2400"/>
              <a:buNone/>
            </a:pPr>
            <a:endParaRPr lang="en-US" sz="800" dirty="0"/>
          </a:p>
          <a:p>
            <a:pPr marL="457200" lvl="0" indent="-381000">
              <a:lnSpc>
                <a:spcPct val="105000"/>
              </a:lnSpc>
              <a:spcBef>
                <a:spcPts val="0"/>
              </a:spcBef>
              <a:buSzPts val="2400"/>
              <a:buChar char="●"/>
            </a:pPr>
            <a:r>
              <a:rPr lang="en-US" sz="3000" dirty="0"/>
              <a:t>Lisa Plumb</a:t>
            </a:r>
          </a:p>
          <a:p>
            <a:pPr marL="914400" lvl="1" indent="-381000">
              <a:lnSpc>
                <a:spcPct val="105000"/>
              </a:lnSpc>
              <a:spcBef>
                <a:spcPts val="0"/>
              </a:spcBef>
              <a:buSzPts val="2400"/>
              <a:buFont typeface="Arial"/>
              <a:buChar char="○"/>
            </a:pPr>
            <a:r>
              <a:rPr lang="en-US" dirty="0"/>
              <a:t>Lane, Linn Benton Lincoln and Willamette</a:t>
            </a:r>
          </a:p>
          <a:p>
            <a:pPr marL="533400" lvl="1" indent="0">
              <a:lnSpc>
                <a:spcPct val="105000"/>
              </a:lnSpc>
              <a:spcBef>
                <a:spcPts val="0"/>
              </a:spcBef>
              <a:buSzPts val="2400"/>
              <a:buNone/>
            </a:pPr>
            <a:endParaRPr lang="en-US" sz="900" dirty="0"/>
          </a:p>
          <a:p>
            <a:pPr marL="457200" lvl="0" indent="-381000">
              <a:lnSpc>
                <a:spcPct val="105000"/>
              </a:lnSpc>
              <a:spcBef>
                <a:spcPts val="0"/>
              </a:spcBef>
              <a:buSzPts val="2400"/>
              <a:buChar char="●"/>
            </a:pPr>
            <a:r>
              <a:rPr lang="en-US" sz="3000" dirty="0"/>
              <a:t>Sarah Martin</a:t>
            </a:r>
          </a:p>
          <a:p>
            <a:pPr marL="914400" lvl="1" indent="-381000">
              <a:lnSpc>
                <a:spcPct val="105000"/>
              </a:lnSpc>
              <a:spcBef>
                <a:spcPts val="0"/>
              </a:spcBef>
              <a:buSzPts val="2400"/>
              <a:buFont typeface="Arial"/>
              <a:buChar char="○"/>
            </a:pPr>
            <a:r>
              <a:rPr lang="en-US" dirty="0"/>
              <a:t>Douglas, Lake, Malheur, South Coast and Southern Oregon</a:t>
            </a:r>
          </a:p>
          <a:p>
            <a:pPr marL="533400" lvl="1" indent="0">
              <a:lnSpc>
                <a:spcPct val="105000"/>
              </a:lnSpc>
              <a:spcBef>
                <a:spcPts val="0"/>
              </a:spcBef>
              <a:buSzPts val="2400"/>
              <a:buNone/>
            </a:pPr>
            <a:endParaRPr lang="en-US" dirty="0"/>
          </a:p>
          <a:p>
            <a:pPr marL="914400" lvl="1" indent="-381000">
              <a:lnSpc>
                <a:spcPct val="115000"/>
              </a:lnSpc>
              <a:spcBef>
                <a:spcPts val="0"/>
              </a:spcBef>
              <a:buSzPts val="2400"/>
              <a:buFont typeface="Arial" panose="020B0604020202020204" pitchFamily="34" charset="0"/>
              <a:buChar char="●"/>
            </a:pPr>
            <a:endParaRPr lang="en-US" dirty="0">
              <a:solidFill>
                <a:srgbClr val="FF0000"/>
              </a:solidFill>
            </a:endParaRPr>
          </a:p>
          <a:p>
            <a:pPr marL="457200" indent="-381000">
              <a:lnSpc>
                <a:spcPct val="105000"/>
              </a:lnSpc>
              <a:spcBef>
                <a:spcPts val="0"/>
              </a:spcBef>
              <a:buSzPts val="2400"/>
              <a:buFont typeface="Arial"/>
              <a:buChar char="○"/>
            </a:pPr>
            <a:endParaRPr lang="en-US" sz="3000" dirty="0"/>
          </a:p>
          <a:p>
            <a:endParaRPr lang="en-US"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pic>
        <p:nvPicPr>
          <p:cNvPr id="13" name="Picture Placeholder 12">
            <a:extLs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3695" b="3695"/>
          <a:stretch>
            <a:fillRect/>
          </a:stretch>
        </p:blipFill>
        <p:spPr/>
      </p:pic>
      <p:sp>
        <p:nvSpPr>
          <p:cNvPr id="4" name="Slide Number Placeholder 3"/>
          <p:cNvSpPr>
            <a:spLocks noGrp="1"/>
          </p:cNvSpPr>
          <p:nvPr>
            <p:ph type="sldNum" sz="quarter" idx="12"/>
          </p:nvPr>
        </p:nvSpPr>
        <p:spPr/>
        <p:txBody>
          <a:bodyPr/>
          <a:lstStyle/>
          <a:p>
            <a:fld id="{357F5B69-6281-4C1F-8C38-6DA0F56DA430}" type="slidenum">
              <a:rPr lang="en-US" smtClean="0"/>
              <a:pPr/>
              <a:t>17</a:t>
            </a:fld>
            <a:endParaRPr lang="en-US" dirty="0"/>
          </a:p>
        </p:txBody>
      </p:sp>
    </p:spTree>
    <p:extLst>
      <p:ext uri="{BB962C8B-B14F-4D97-AF65-F5344CB8AC3E}">
        <p14:creationId xmlns:p14="http://schemas.microsoft.com/office/powerpoint/2010/main" val="3942358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Please reach out!</a:t>
            </a:r>
          </a:p>
        </p:txBody>
      </p:sp>
      <p:sp>
        <p:nvSpPr>
          <p:cNvPr id="2" name="Content Placeholder 1"/>
          <p:cNvSpPr>
            <a:spLocks noGrp="1"/>
          </p:cNvSpPr>
          <p:nvPr>
            <p:ph idx="1"/>
          </p:nvPr>
        </p:nvSpPr>
        <p:spPr/>
        <p:txBody>
          <a:bodyPr/>
          <a:lstStyle/>
          <a:p>
            <a:pPr marL="342900" lvl="0" indent="-342900">
              <a:spcBef>
                <a:spcPts val="0"/>
              </a:spcBef>
              <a:buClr>
                <a:schemeClr val="dk1"/>
              </a:buClr>
              <a:buSzPts val="2400"/>
            </a:pPr>
            <a:r>
              <a:rPr lang="nb-NO" dirty="0"/>
              <a:t>Jen Engberg</a:t>
            </a:r>
            <a:br>
              <a:rPr lang="nb-NO" dirty="0"/>
            </a:br>
            <a:r>
              <a:rPr lang="nb-NO" u="sng" dirty="0">
                <a:solidFill>
                  <a:schemeClr val="hlink"/>
                </a:solidFill>
                <a:hlinkClick r:id="rId3"/>
              </a:rPr>
              <a:t>Jennifer.Engberg@ode.oregon.gov</a:t>
            </a:r>
            <a:endParaRPr lang="nb-NO" dirty="0"/>
          </a:p>
          <a:p>
            <a:pPr marL="342900" lvl="0" indent="-342900">
              <a:lnSpc>
                <a:spcPct val="110000"/>
              </a:lnSpc>
              <a:buClr>
                <a:schemeClr val="dk1"/>
              </a:buClr>
              <a:buSzPts val="2400"/>
            </a:pPr>
            <a:r>
              <a:rPr lang="nb-NO" dirty="0"/>
              <a:t>Sarah Martin</a:t>
            </a:r>
            <a:br>
              <a:rPr lang="nb-NO" dirty="0"/>
            </a:br>
            <a:r>
              <a:rPr lang="nb-NO" u="sng" dirty="0">
                <a:solidFill>
                  <a:schemeClr val="hlink"/>
                </a:solidFill>
                <a:hlinkClick r:id="rId4"/>
              </a:rPr>
              <a:t>Sarah.Martin@ode.oregon.gov</a:t>
            </a:r>
            <a:endParaRPr lang="nb-NO" dirty="0"/>
          </a:p>
          <a:p>
            <a:pPr marL="342900" lvl="0" indent="-342900">
              <a:lnSpc>
                <a:spcPct val="110000"/>
              </a:lnSpc>
              <a:buClr>
                <a:schemeClr val="dk1"/>
              </a:buClr>
              <a:buSzPts val="2400"/>
            </a:pPr>
            <a:r>
              <a:rPr lang="nb-NO" dirty="0"/>
              <a:t>Lisa Plumb</a:t>
            </a:r>
            <a:br>
              <a:rPr lang="nb-NO" dirty="0"/>
            </a:br>
            <a:r>
              <a:rPr lang="nb-NO" u="sng" dirty="0">
                <a:solidFill>
                  <a:schemeClr val="hlink"/>
                </a:solidFill>
                <a:hlinkClick r:id="rId5"/>
              </a:rPr>
              <a:t>Lisa.Plumb@ode.oregon.gov</a:t>
            </a:r>
            <a:endParaRPr lang="nb-NO" u="sng" dirty="0">
              <a:solidFill>
                <a:schemeClr val="hlink"/>
              </a:solidFill>
            </a:endParaRPr>
          </a:p>
          <a:p>
            <a:pPr marL="342900" lvl="0" indent="-342900">
              <a:lnSpc>
                <a:spcPct val="110000"/>
              </a:lnSpc>
              <a:buClr>
                <a:schemeClr val="dk1"/>
              </a:buClr>
              <a:buSzPts val="2400"/>
            </a:pPr>
            <a:r>
              <a:rPr lang="nb-NO" dirty="0"/>
              <a:t>Amy Tidwell</a:t>
            </a:r>
            <a:br>
              <a:rPr lang="nb-NO" dirty="0"/>
            </a:br>
            <a:r>
              <a:rPr lang="nb-NO" u="sng" dirty="0">
                <a:solidFill>
                  <a:schemeClr val="hlink"/>
                </a:solidFill>
                <a:hlinkClick r:id="rId6"/>
              </a:rPr>
              <a:t>Amy.Tidwell@ode.oregon.gov</a:t>
            </a:r>
            <a:endParaRPr lang="nb-NO" dirty="0"/>
          </a:p>
          <a:p>
            <a:pPr marL="0" lvl="0" indent="0">
              <a:lnSpc>
                <a:spcPct val="110000"/>
              </a:lnSpc>
              <a:buClr>
                <a:schemeClr val="dk1"/>
              </a:buClr>
              <a:buSzPts val="2400"/>
              <a:buNone/>
            </a:pPr>
            <a:endParaRPr lang="nb-NO" dirty="0"/>
          </a:p>
          <a:p>
            <a:endParaRPr lang="en-US"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pic>
        <p:nvPicPr>
          <p:cNvPr id="3074" name="Picture 2">
            <a:extLs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71943" y="3618964"/>
            <a:ext cx="6132588" cy="213026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357F5B69-6281-4C1F-8C38-6DA0F56DA430}" type="slidenum">
              <a:rPr lang="en-US" smtClean="0"/>
              <a:pPr/>
              <a:t>18</a:t>
            </a:fld>
            <a:endParaRPr lang="en-US" dirty="0"/>
          </a:p>
        </p:txBody>
      </p:sp>
    </p:spTree>
    <p:extLst>
      <p:ext uri="{BB962C8B-B14F-4D97-AF65-F5344CB8AC3E}">
        <p14:creationId xmlns:p14="http://schemas.microsoft.com/office/powerpoint/2010/main" val="377222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Agenda</a:t>
            </a:r>
            <a:endParaRPr lang="en-US" dirty="0">
              <a:solidFill>
                <a:schemeClr val="tx1"/>
              </a:solidFill>
            </a:endParaRPr>
          </a:p>
        </p:txBody>
      </p:sp>
      <p:sp>
        <p:nvSpPr>
          <p:cNvPr id="3" name="Content Placeholder 2"/>
          <p:cNvSpPr>
            <a:spLocks noGrp="1"/>
          </p:cNvSpPr>
          <p:nvPr>
            <p:ph idx="1"/>
          </p:nvPr>
        </p:nvSpPr>
        <p:spPr/>
        <p:txBody>
          <a:bodyPr>
            <a:normAutofit/>
          </a:bodyPr>
          <a:lstStyle/>
          <a:p>
            <a:pPr marL="0" indent="0">
              <a:lnSpc>
                <a:spcPct val="80000"/>
              </a:lnSpc>
              <a:spcBef>
                <a:spcPts val="0"/>
              </a:spcBef>
              <a:buSzPts val="2800"/>
              <a:buNone/>
            </a:pPr>
            <a:endParaRPr lang="en-US" sz="3200" dirty="0"/>
          </a:p>
          <a:p>
            <a:pPr>
              <a:lnSpc>
                <a:spcPct val="80000"/>
              </a:lnSpc>
              <a:spcBef>
                <a:spcPts val="0"/>
              </a:spcBef>
              <a:buSzPct val="100000"/>
            </a:pPr>
            <a:r>
              <a:rPr lang="en-US" sz="3200" dirty="0"/>
              <a:t>Targeted Assistance vs. </a:t>
            </a:r>
            <a:r>
              <a:rPr lang="en-US" sz="3200" dirty="0" err="1"/>
              <a:t>Schoolwide</a:t>
            </a:r>
            <a:r>
              <a:rPr lang="en-US" sz="3200" dirty="0"/>
              <a:t> Programs</a:t>
            </a:r>
          </a:p>
          <a:p>
            <a:pPr>
              <a:lnSpc>
                <a:spcPct val="80000"/>
              </a:lnSpc>
              <a:spcBef>
                <a:spcPts val="0"/>
              </a:spcBef>
              <a:buSzPct val="100000"/>
            </a:pPr>
            <a:endParaRPr lang="en-US" sz="3200" dirty="0"/>
          </a:p>
          <a:p>
            <a:pPr>
              <a:lnSpc>
                <a:spcPct val="80000"/>
              </a:lnSpc>
              <a:spcBef>
                <a:spcPts val="0"/>
              </a:spcBef>
              <a:buSzPct val="100000"/>
            </a:pPr>
            <a:r>
              <a:rPr lang="en-US" sz="3200" dirty="0"/>
              <a:t>Digging Deeper into Targeted Assistance Plans</a:t>
            </a:r>
          </a:p>
          <a:p>
            <a:pPr lvl="1" indent="-457200">
              <a:lnSpc>
                <a:spcPct val="80000"/>
              </a:lnSpc>
              <a:spcBef>
                <a:spcPts val="600"/>
              </a:spcBef>
              <a:buSzPct val="100000"/>
              <a:buFont typeface="Courier New" panose="02070309020205020404" pitchFamily="49" charset="0"/>
              <a:buChar char="o"/>
            </a:pPr>
            <a:r>
              <a:rPr lang="en-US" sz="2800" dirty="0"/>
              <a:t>Assessing Needs</a:t>
            </a:r>
          </a:p>
          <a:p>
            <a:pPr lvl="1" indent="-457200">
              <a:lnSpc>
                <a:spcPct val="80000"/>
              </a:lnSpc>
              <a:spcBef>
                <a:spcPts val="600"/>
              </a:spcBef>
              <a:buSzPct val="100000"/>
              <a:buFont typeface="Courier New" panose="02070309020205020404" pitchFamily="49" charset="0"/>
              <a:buChar char="o"/>
            </a:pPr>
            <a:r>
              <a:rPr lang="en-US" sz="2800" dirty="0"/>
              <a:t>Program Design</a:t>
            </a:r>
          </a:p>
          <a:p>
            <a:pPr lvl="1" indent="-457200">
              <a:lnSpc>
                <a:spcPct val="80000"/>
              </a:lnSpc>
              <a:spcBef>
                <a:spcPts val="600"/>
              </a:spcBef>
              <a:buSzPct val="100000"/>
              <a:buFont typeface="Courier New" panose="02070309020205020404" pitchFamily="49" charset="0"/>
              <a:buChar char="o"/>
            </a:pPr>
            <a:r>
              <a:rPr lang="en-US" sz="2800" dirty="0"/>
              <a:t>Engaging Families</a:t>
            </a:r>
          </a:p>
          <a:p>
            <a:pPr lvl="1" indent="-457200">
              <a:lnSpc>
                <a:spcPct val="80000"/>
              </a:lnSpc>
              <a:spcBef>
                <a:spcPts val="600"/>
              </a:spcBef>
              <a:buSzPct val="100000"/>
              <a:buFont typeface="Courier New" panose="02070309020205020404" pitchFamily="49" charset="0"/>
              <a:buChar char="o"/>
            </a:pPr>
            <a:r>
              <a:rPr lang="en-US" sz="2800" dirty="0"/>
              <a:t>Student Progress Monitoring</a:t>
            </a:r>
          </a:p>
          <a:p>
            <a:pPr lvl="1" indent="-457200">
              <a:lnSpc>
                <a:spcPct val="80000"/>
              </a:lnSpc>
              <a:spcBef>
                <a:spcPts val="0"/>
              </a:spcBef>
              <a:buSzPts val="2800"/>
            </a:pPr>
            <a:endParaRPr lang="en-US" sz="2800" dirty="0"/>
          </a:p>
        </p:txBody>
      </p:sp>
      <p:sp>
        <p:nvSpPr>
          <p:cNvPr id="4" name="Footer Placeholder 2">
            <a:extLst>
              <a:ext uri="{C183D7F6-B498-43B3-948B-1728B52AA6E4}">
                <adec:decorative xmlns:adec="http://schemas.microsoft.com/office/drawing/2017/decorative" val="1"/>
              </a:ext>
            </a:extLst>
          </p:cNvPr>
          <p:cNvSpPr>
            <a:spLocks noGrp="1"/>
          </p:cNvSpPr>
          <p:nvPr>
            <p:ph type="ftr" sz="quarter" idx="11"/>
          </p:nvPr>
        </p:nvSpPr>
        <p:spPr>
          <a:xfrm>
            <a:off x="717176" y="6139793"/>
            <a:ext cx="2864224" cy="365125"/>
          </a:xfrm>
        </p:spPr>
        <p:txBody>
          <a:bodyPr/>
          <a:lstStyle/>
          <a:p>
            <a:r>
              <a:rPr lang="en-US" dirty="0"/>
              <a:t>Oregon Department of Education</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b="8932"/>
          <a:stretch/>
        </p:blipFill>
        <p:spPr>
          <a:xfrm>
            <a:off x="6888451" y="5008702"/>
            <a:ext cx="4613267" cy="1131091"/>
          </a:xfrm>
          <a:prstGeom prst="rect">
            <a:avLst/>
          </a:prstGeom>
        </p:spPr>
      </p:pic>
      <p:sp>
        <p:nvSpPr>
          <p:cNvPr id="6" name="Slide Number Placeholder 3">
            <a:extLst>
              <a:ext uri="{FF2B5EF4-FFF2-40B4-BE49-F238E27FC236}">
                <a16:creationId xmlns:a16="http://schemas.microsoft.com/office/drawing/2014/main" id="{0142C5C1-B475-E9FC-EAC9-B3E5E085958E}"/>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pPr/>
              <a:t>2</a:t>
            </a:fld>
            <a:endParaRPr lang="en-US" dirty="0"/>
          </a:p>
        </p:txBody>
      </p:sp>
    </p:spTree>
    <p:extLst>
      <p:ext uri="{BB962C8B-B14F-4D97-AF65-F5344CB8AC3E}">
        <p14:creationId xmlns:p14="http://schemas.microsoft.com/office/powerpoint/2010/main" val="365050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a:bodyPr>
          <a:lstStyle/>
          <a:p>
            <a:pPr>
              <a:defRPr/>
            </a:pPr>
            <a:r>
              <a:rPr lang="en-US" altLang="en-US" dirty="0"/>
              <a:t>Purpose of </a:t>
            </a:r>
            <a:br>
              <a:rPr lang="en-US" altLang="en-US" dirty="0"/>
            </a:br>
            <a:r>
              <a:rPr lang="en-US" altLang="en-US" dirty="0"/>
              <a:t>Title I-A</a:t>
            </a:r>
          </a:p>
        </p:txBody>
      </p:sp>
      <p:sp>
        <p:nvSpPr>
          <p:cNvPr id="18435" name="Content Placeholder 2"/>
          <p:cNvSpPr>
            <a:spLocks noGrp="1"/>
          </p:cNvSpPr>
          <p:nvPr>
            <p:ph idx="1"/>
          </p:nvPr>
        </p:nvSpPr>
        <p:spPr>
          <a:xfrm>
            <a:off x="5183188" y="779646"/>
            <a:ext cx="6172200" cy="5371771"/>
          </a:xfrm>
        </p:spPr>
        <p:txBody>
          <a:bodyPr>
            <a:normAutofit/>
          </a:bodyPr>
          <a:lstStyle/>
          <a:p>
            <a:pPr marL="0" indent="0">
              <a:spcBef>
                <a:spcPts val="0"/>
              </a:spcBef>
              <a:buClr>
                <a:schemeClr val="dk1"/>
              </a:buClr>
              <a:buSzPts val="2400"/>
              <a:buNone/>
            </a:pPr>
            <a:r>
              <a:rPr lang="en-US" sz="3200" dirty="0"/>
              <a:t>The purpose of Title I, Part A is to “provide all children significant opportunity to receive a fair, equitable, and high-quality education, and to close educational achievement gaps.”</a:t>
            </a:r>
          </a:p>
          <a:p>
            <a:pPr>
              <a:spcBef>
                <a:spcPts val="0"/>
              </a:spcBef>
              <a:buClr>
                <a:schemeClr val="dk1"/>
              </a:buClr>
              <a:buSzPts val="2400"/>
            </a:pPr>
            <a:endParaRPr lang="en-US" sz="3200" dirty="0"/>
          </a:p>
        </p:txBody>
      </p:sp>
      <p:pic>
        <p:nvPicPr>
          <p:cNvPr id="5" name="Picture Placeholder 4">
            <a:extLs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40" r="40"/>
          <a:stretch>
            <a:fillRect/>
          </a:stretch>
        </p:blipFill>
        <p:spPr>
          <a:xfrm>
            <a:off x="717550" y="2216151"/>
            <a:ext cx="3351950" cy="3354656"/>
          </a:xfrm>
        </p:spPr>
      </p:pic>
      <p:sp>
        <p:nvSpPr>
          <p:cNvPr id="6" name="Footer Placeholder 2"/>
          <p:cNvSpPr>
            <a:spLocks noGrp="1"/>
          </p:cNvSpPr>
          <p:nvPr/>
        </p:nvSpPr>
        <p:spPr>
          <a:xfrm>
            <a:off x="717177" y="6151417"/>
            <a:ext cx="286422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Oregon Department of Education</a:t>
            </a:r>
          </a:p>
        </p:txBody>
      </p:sp>
      <p:sp>
        <p:nvSpPr>
          <p:cNvPr id="2" name="Slide Number Placeholder 3">
            <a:extLst>
              <a:ext uri="{FF2B5EF4-FFF2-40B4-BE49-F238E27FC236}">
                <a16:creationId xmlns:a16="http://schemas.microsoft.com/office/drawing/2014/main" id="{F2009562-4095-8E2B-49B2-4BC6ECAABBAC}"/>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pPr/>
              <a:t>3</a:t>
            </a:fld>
            <a:endParaRPr lang="en-US" dirty="0"/>
          </a:p>
        </p:txBody>
      </p:sp>
    </p:spTree>
    <p:extLst>
      <p:ext uri="{BB962C8B-B14F-4D97-AF65-F5344CB8AC3E}">
        <p14:creationId xmlns:p14="http://schemas.microsoft.com/office/powerpoint/2010/main" val="573435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Targeted Assistance vs. </a:t>
            </a:r>
            <a:r>
              <a:rPr lang="en-US" dirty="0" err="1"/>
              <a:t>Schoolwide</a:t>
            </a:r>
            <a:r>
              <a:rPr lang="en-US" dirty="0"/>
              <a:t> Programs</a:t>
            </a:r>
          </a:p>
        </p:txBody>
      </p:sp>
      <p:graphicFrame>
        <p:nvGraphicFramePr>
          <p:cNvPr id="11" name="Table 10" descr="This table compares the components of TAS and SWP programs. TAS program activities and professional development can only benefit those students who meet the targeting criteria and the teachers who teach them. In schoolwide programs all students and staff can benefit. " title="Targeted Assistance vs. Schoolwide"/>
          <p:cNvGraphicFramePr>
            <a:graphicFrameLocks noGrp="1"/>
          </p:cNvGraphicFramePr>
          <p:nvPr>
            <p:extLst>
              <p:ext uri="{D42A27DB-BD31-4B8C-83A1-F6EECF244321}">
                <p14:modId xmlns:p14="http://schemas.microsoft.com/office/powerpoint/2010/main" val="2173928148"/>
              </p:ext>
            </p:extLst>
          </p:nvPr>
        </p:nvGraphicFramePr>
        <p:xfrm>
          <a:off x="703730" y="1837033"/>
          <a:ext cx="10784541" cy="4241800"/>
        </p:xfrm>
        <a:graphic>
          <a:graphicData uri="http://schemas.openxmlformats.org/drawingml/2006/table">
            <a:tbl>
              <a:tblPr firstRow="1" bandRow="1">
                <a:tableStyleId>{5C22544A-7EE6-4342-B048-85BDC9FD1C3A}</a:tableStyleId>
              </a:tblPr>
              <a:tblGrid>
                <a:gridCol w="2003113">
                  <a:extLst>
                    <a:ext uri="{9D8B030D-6E8A-4147-A177-3AD203B41FA5}">
                      <a16:colId xmlns:a16="http://schemas.microsoft.com/office/drawing/2014/main" val="1601913511"/>
                    </a:ext>
                  </a:extLst>
                </a:gridCol>
                <a:gridCol w="4363091">
                  <a:extLst>
                    <a:ext uri="{9D8B030D-6E8A-4147-A177-3AD203B41FA5}">
                      <a16:colId xmlns:a16="http://schemas.microsoft.com/office/drawing/2014/main" val="2251333189"/>
                    </a:ext>
                  </a:extLst>
                </a:gridCol>
                <a:gridCol w="4418337">
                  <a:extLst>
                    <a:ext uri="{9D8B030D-6E8A-4147-A177-3AD203B41FA5}">
                      <a16:colId xmlns:a16="http://schemas.microsoft.com/office/drawing/2014/main" val="2790264093"/>
                    </a:ext>
                  </a:extLst>
                </a:gridCol>
              </a:tblGrid>
              <a:tr h="370840">
                <a:tc>
                  <a:txBody>
                    <a:bodyPr/>
                    <a:lstStyle/>
                    <a:p>
                      <a:r>
                        <a:rPr lang="en-US" dirty="0"/>
                        <a:t>Category</a:t>
                      </a:r>
                    </a:p>
                  </a:txBody>
                  <a:tcPr/>
                </a:tc>
                <a:tc>
                  <a:txBody>
                    <a:bodyPr/>
                    <a:lstStyle/>
                    <a:p>
                      <a:r>
                        <a:rPr lang="en-US" dirty="0"/>
                        <a:t>Targeted Assistance</a:t>
                      </a:r>
                    </a:p>
                  </a:txBody>
                  <a:tcPr/>
                </a:tc>
                <a:tc>
                  <a:txBody>
                    <a:bodyPr/>
                    <a:lstStyle/>
                    <a:p>
                      <a:r>
                        <a:rPr lang="en-US" dirty="0" err="1"/>
                        <a:t>Schoolwide</a:t>
                      </a:r>
                      <a:endParaRPr lang="en-US" dirty="0"/>
                    </a:p>
                  </a:txBody>
                  <a:tcPr/>
                </a:tc>
                <a:extLst>
                  <a:ext uri="{0D108BD9-81ED-4DB2-BD59-A6C34878D82A}">
                    <a16:rowId xmlns:a16="http://schemas.microsoft.com/office/drawing/2014/main" val="2425054650"/>
                  </a:ext>
                </a:extLst>
              </a:tr>
              <a:tr h="370840">
                <a:tc>
                  <a:txBody>
                    <a:bodyPr/>
                    <a:lstStyle/>
                    <a:p>
                      <a:r>
                        <a:rPr lang="en-US" b="1" dirty="0"/>
                        <a:t>School Eligibility</a:t>
                      </a:r>
                    </a:p>
                  </a:txBody>
                  <a:tcPr/>
                </a:tc>
                <a:tc>
                  <a:txBody>
                    <a:bodyPr/>
                    <a:lstStyle/>
                    <a:p>
                      <a:r>
                        <a:rPr lang="en-US" dirty="0"/>
                        <a:t>Any school with a poverty level of 35% or the district’s poverty average (whichever is lower).</a:t>
                      </a:r>
                    </a:p>
                  </a:txBody>
                  <a:tcPr/>
                </a:tc>
                <a:tc>
                  <a:txBody>
                    <a:bodyPr/>
                    <a:lstStyle/>
                    <a:p>
                      <a:r>
                        <a:rPr lang="en-US" dirty="0"/>
                        <a:t>Any school with a poverty level of at</a:t>
                      </a:r>
                      <a:r>
                        <a:rPr lang="en-US" baseline="0" dirty="0"/>
                        <a:t> least 40%.*</a:t>
                      </a:r>
                    </a:p>
                    <a:p>
                      <a:r>
                        <a:rPr lang="en-US" sz="1800" baseline="0" dirty="0"/>
                        <a:t>*</a:t>
                      </a:r>
                      <a:r>
                        <a:rPr lang="en-US" sz="1400" baseline="0" dirty="0"/>
                        <a:t>A school with less than 40% poverty may request to conduct a </a:t>
                      </a:r>
                      <a:r>
                        <a:rPr lang="en-US" sz="1400" baseline="0" dirty="0" err="1"/>
                        <a:t>schoolwide</a:t>
                      </a:r>
                      <a:r>
                        <a:rPr lang="en-US" sz="1400" baseline="0" dirty="0"/>
                        <a:t> program.</a:t>
                      </a:r>
                      <a:endParaRPr lang="en-US" sz="1400" dirty="0"/>
                    </a:p>
                  </a:txBody>
                  <a:tcPr/>
                </a:tc>
                <a:extLst>
                  <a:ext uri="{0D108BD9-81ED-4DB2-BD59-A6C34878D82A}">
                    <a16:rowId xmlns:a16="http://schemas.microsoft.com/office/drawing/2014/main" val="2956369676"/>
                  </a:ext>
                </a:extLst>
              </a:tr>
              <a:tr h="370840">
                <a:tc>
                  <a:txBody>
                    <a:bodyPr/>
                    <a:lstStyle/>
                    <a:p>
                      <a:r>
                        <a:rPr lang="en-US" b="1" dirty="0"/>
                        <a:t>Student Participation</a:t>
                      </a:r>
                    </a:p>
                  </a:txBody>
                  <a:tcPr/>
                </a:tc>
                <a:tc>
                  <a:txBody>
                    <a:bodyPr/>
                    <a:lstStyle/>
                    <a:p>
                      <a:r>
                        <a:rPr lang="en-US" dirty="0"/>
                        <a:t>Resources</a:t>
                      </a:r>
                      <a:r>
                        <a:rPr lang="en-US" baseline="0" dirty="0"/>
                        <a:t> are directed to students meeting the established targeting criteria.</a:t>
                      </a:r>
                      <a:endParaRPr lang="en-US" dirty="0"/>
                    </a:p>
                  </a:txBody>
                  <a:tcPr/>
                </a:tc>
                <a:tc>
                  <a:txBody>
                    <a:bodyPr/>
                    <a:lstStyle/>
                    <a:p>
                      <a:r>
                        <a:rPr lang="en-US" dirty="0"/>
                        <a:t>All students in the school have access to</a:t>
                      </a:r>
                      <a:r>
                        <a:rPr lang="en-US" baseline="0" dirty="0"/>
                        <a:t> activities under a schoolwide plan.</a:t>
                      </a:r>
                      <a:endParaRPr lang="en-US" dirty="0"/>
                    </a:p>
                  </a:txBody>
                  <a:tcPr/>
                </a:tc>
                <a:extLst>
                  <a:ext uri="{0D108BD9-81ED-4DB2-BD59-A6C34878D82A}">
                    <a16:rowId xmlns:a16="http://schemas.microsoft.com/office/drawing/2014/main" val="3194128402"/>
                  </a:ext>
                </a:extLst>
              </a:tr>
              <a:tr h="370840">
                <a:tc>
                  <a:txBody>
                    <a:bodyPr/>
                    <a:lstStyle/>
                    <a:p>
                      <a:r>
                        <a:rPr lang="en-US" b="1" dirty="0"/>
                        <a:t>Professional Development</a:t>
                      </a:r>
                    </a:p>
                  </a:txBody>
                  <a:tcPr/>
                </a:tc>
                <a:tc>
                  <a:txBody>
                    <a:bodyPr/>
                    <a:lstStyle/>
                    <a:p>
                      <a:r>
                        <a:rPr lang="en-US" dirty="0"/>
                        <a:t>Professional</a:t>
                      </a:r>
                      <a:r>
                        <a:rPr lang="en-US" baseline="0" dirty="0"/>
                        <a:t> development with Title I funds focuses on staff that provide direct support to students identified for Title I services.</a:t>
                      </a:r>
                      <a:endParaRPr lang="en-US" dirty="0"/>
                    </a:p>
                  </a:txBody>
                  <a:tcPr/>
                </a:tc>
                <a:tc>
                  <a:txBody>
                    <a:bodyPr/>
                    <a:lstStyle/>
                    <a:p>
                      <a:r>
                        <a:rPr lang="en-US" dirty="0"/>
                        <a:t>Title I funds can be used to provide professional development</a:t>
                      </a:r>
                      <a:r>
                        <a:rPr lang="en-US" baseline="0" dirty="0"/>
                        <a:t> for all staff.</a:t>
                      </a:r>
                      <a:endParaRPr lang="en-US" dirty="0"/>
                    </a:p>
                  </a:txBody>
                  <a:tcPr/>
                </a:tc>
                <a:extLst>
                  <a:ext uri="{0D108BD9-81ED-4DB2-BD59-A6C34878D82A}">
                    <a16:rowId xmlns:a16="http://schemas.microsoft.com/office/drawing/2014/main" val="624588804"/>
                  </a:ext>
                </a:extLst>
              </a:tr>
              <a:tr h="370840">
                <a:tc>
                  <a:txBody>
                    <a:bodyPr/>
                    <a:lstStyle/>
                    <a:p>
                      <a:r>
                        <a:rPr lang="en-US" b="1" dirty="0"/>
                        <a:t>Planning &amp; Evaluation</a:t>
                      </a:r>
                    </a:p>
                  </a:txBody>
                  <a:tcPr/>
                </a:tc>
                <a:tc>
                  <a:txBody>
                    <a:bodyPr/>
                    <a:lstStyle/>
                    <a:p>
                      <a:r>
                        <a:rPr lang="en-US" dirty="0"/>
                        <a:t>Plan includes</a:t>
                      </a:r>
                      <a:r>
                        <a:rPr lang="en-US" baseline="0" dirty="0"/>
                        <a:t> a general description of targeted assistance program activities to support students identified as eligible for services.</a:t>
                      </a:r>
                      <a:endParaRPr lang="en-US" dirty="0"/>
                    </a:p>
                  </a:txBody>
                  <a:tcPr/>
                </a:tc>
                <a:tc>
                  <a:txBody>
                    <a:bodyPr/>
                    <a:lstStyle/>
                    <a:p>
                      <a:r>
                        <a:rPr lang="en-US" dirty="0"/>
                        <a:t>The </a:t>
                      </a:r>
                      <a:r>
                        <a:rPr lang="en-US" dirty="0" err="1"/>
                        <a:t>schoolwide</a:t>
                      </a:r>
                      <a:r>
                        <a:rPr lang="en-US" baseline="0" dirty="0"/>
                        <a:t> plan must be developed for reforming the total instructional program in the school.</a:t>
                      </a:r>
                      <a:endParaRPr lang="en-US" dirty="0"/>
                    </a:p>
                  </a:txBody>
                  <a:tcPr/>
                </a:tc>
                <a:extLst>
                  <a:ext uri="{0D108BD9-81ED-4DB2-BD59-A6C34878D82A}">
                    <a16:rowId xmlns:a16="http://schemas.microsoft.com/office/drawing/2014/main" val="2497558273"/>
                  </a:ext>
                </a:extLst>
              </a:tr>
            </a:tbl>
          </a:graphicData>
        </a:graphic>
      </p:graphicFrame>
      <p:sp>
        <p:nvSpPr>
          <p:cNvPr id="4" name="Footer Placeholder 3">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4</a:t>
            </a:fld>
            <a:endParaRPr lang="en-US" dirty="0"/>
          </a:p>
        </p:txBody>
      </p:sp>
    </p:spTree>
    <p:extLst>
      <p:ext uri="{BB962C8B-B14F-4D97-AF65-F5344CB8AC3E}">
        <p14:creationId xmlns:p14="http://schemas.microsoft.com/office/powerpoint/2010/main" val="1859990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4400" dirty="0"/>
              <a:t>Common Ground: TAS and SWP</a:t>
            </a:r>
          </a:p>
        </p:txBody>
      </p:sp>
      <p:sp>
        <p:nvSpPr>
          <p:cNvPr id="8" name="Content Placeholder 7"/>
          <p:cNvSpPr>
            <a:spLocks noGrp="1"/>
          </p:cNvSpPr>
          <p:nvPr>
            <p:ph idx="1"/>
          </p:nvPr>
        </p:nvSpPr>
        <p:spPr>
          <a:xfrm>
            <a:off x="717176" y="1825624"/>
            <a:ext cx="10784542" cy="4518025"/>
          </a:xfrm>
        </p:spPr>
        <p:txBody>
          <a:bodyPr>
            <a:normAutofit lnSpcReduction="10000"/>
          </a:bodyPr>
          <a:lstStyle/>
          <a:p>
            <a:r>
              <a:rPr lang="en-US" sz="3200" dirty="0"/>
              <a:t>Both Targeted Assistance (TAS) and </a:t>
            </a:r>
            <a:r>
              <a:rPr lang="en-US" sz="3200" dirty="0" err="1"/>
              <a:t>Schoolwide</a:t>
            </a:r>
            <a:r>
              <a:rPr lang="en-US" sz="3200" dirty="0"/>
              <a:t> (SWP) plans must:</a:t>
            </a:r>
          </a:p>
          <a:p>
            <a:pPr lvl="1"/>
            <a:r>
              <a:rPr lang="en-US" sz="2800" dirty="0"/>
              <a:t>be based on identified needs, </a:t>
            </a:r>
          </a:p>
          <a:p>
            <a:pPr lvl="1"/>
            <a:endParaRPr lang="en-US" sz="2800" dirty="0"/>
          </a:p>
          <a:p>
            <a:pPr lvl="1"/>
            <a:r>
              <a:rPr lang="en-US" sz="2800" dirty="0"/>
              <a:t>include specific goals and strategies, and </a:t>
            </a:r>
          </a:p>
          <a:p>
            <a:pPr lvl="1"/>
            <a:endParaRPr lang="en-US" sz="2800" dirty="0"/>
          </a:p>
          <a:p>
            <a:pPr lvl="1"/>
            <a:r>
              <a:rPr lang="en-US" sz="2800" dirty="0"/>
              <a:t>be developed and reviewed annually, with the input of families.</a:t>
            </a:r>
          </a:p>
          <a:p>
            <a:pPr lvl="1"/>
            <a:endParaRPr lang="en-US" sz="2800" dirty="0"/>
          </a:p>
          <a:p>
            <a:pPr marL="0" indent="0">
              <a:buNone/>
            </a:pPr>
            <a:r>
              <a:rPr lang="en-US" dirty="0" err="1">
                <a:hlinkClick r:id="rId3"/>
              </a:rPr>
              <a:t>Schoolwide</a:t>
            </a:r>
            <a:r>
              <a:rPr lang="en-US" dirty="0">
                <a:hlinkClick r:id="rId3"/>
              </a:rPr>
              <a:t> Program Brief</a:t>
            </a:r>
            <a:endParaRPr lang="en-US" dirty="0"/>
          </a:p>
          <a:p>
            <a:pPr marL="0" indent="0">
              <a:buNone/>
            </a:pPr>
            <a:r>
              <a:rPr lang="en-US" dirty="0">
                <a:hlinkClick r:id="rId4"/>
              </a:rPr>
              <a:t>Targeted Assistance Program Brief</a:t>
            </a:r>
            <a:endParaRPr lang="en-US" dirty="0"/>
          </a:p>
          <a:p>
            <a:endParaRPr lang="en-US" sz="3200" dirty="0"/>
          </a:p>
          <a:p>
            <a:pPr marL="457200" lvl="1" indent="0">
              <a:buNone/>
            </a:pPr>
            <a:endParaRPr lang="en-US" sz="2800" dirty="0"/>
          </a:p>
          <a:p>
            <a:pPr marL="0" indent="0">
              <a:buNone/>
            </a:pPr>
            <a:endParaRPr lang="en-US" dirty="0"/>
          </a:p>
          <a:p>
            <a:pPr marL="0" indent="0">
              <a:buNone/>
            </a:pPr>
            <a:endParaRPr lang="en-US" dirty="0"/>
          </a:p>
        </p:txBody>
      </p:sp>
      <p:sp>
        <p:nvSpPr>
          <p:cNvPr id="4" name="Footer Placeholder 3">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5</a:t>
            </a:fld>
            <a:endParaRPr lang="en-US" dirty="0"/>
          </a:p>
        </p:txBody>
      </p:sp>
    </p:spTree>
    <p:extLst>
      <p:ext uri="{BB962C8B-B14F-4D97-AF65-F5344CB8AC3E}">
        <p14:creationId xmlns:p14="http://schemas.microsoft.com/office/powerpoint/2010/main" val="1995090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Targeted Assistance Programs</a:t>
            </a:r>
          </a:p>
        </p:txBody>
      </p:sp>
      <p:sp>
        <p:nvSpPr>
          <p:cNvPr id="2" name="Content Placeholder 1"/>
          <p:cNvSpPr>
            <a:spLocks noGrp="1"/>
          </p:cNvSpPr>
          <p:nvPr>
            <p:ph idx="1"/>
          </p:nvPr>
        </p:nvSpPr>
        <p:spPr>
          <a:xfrm>
            <a:off x="717176" y="1643062"/>
            <a:ext cx="10784542" cy="4679293"/>
          </a:xfrm>
        </p:spPr>
        <p:txBody>
          <a:bodyPr>
            <a:normAutofit/>
          </a:bodyPr>
          <a:lstStyle/>
          <a:p>
            <a:r>
              <a:rPr lang="en-US" sz="2800" dirty="0"/>
              <a:t>Targeted Assistance programs focus on the needs of specifically identified students</a:t>
            </a:r>
          </a:p>
          <a:p>
            <a:pPr marL="571500" lvl="1" indent="0">
              <a:buNone/>
            </a:pPr>
            <a:endParaRPr lang="en-US" sz="1000" dirty="0"/>
          </a:p>
          <a:p>
            <a:r>
              <a:rPr lang="en-US" sz="2800" dirty="0"/>
              <a:t>Supports must be supplemental (in addition to core instruction), e.g.:</a:t>
            </a:r>
          </a:p>
          <a:p>
            <a:pPr lvl="1"/>
            <a:r>
              <a:rPr lang="en-US" sz="2800" dirty="0"/>
              <a:t>Support in core academic subjects</a:t>
            </a:r>
          </a:p>
          <a:p>
            <a:pPr lvl="1"/>
            <a:r>
              <a:rPr lang="en-US" sz="2800" dirty="0"/>
              <a:t>High dose tutoring</a:t>
            </a:r>
          </a:p>
          <a:p>
            <a:pPr lvl="1"/>
            <a:r>
              <a:rPr lang="en-US" sz="2800" dirty="0"/>
              <a:t>Extended day/year/summer programs</a:t>
            </a:r>
          </a:p>
          <a:p>
            <a:pPr lvl="1"/>
            <a:r>
              <a:rPr lang="en-US" sz="2800" dirty="0"/>
              <a:t>Mental health, SEL, and counseling supports</a:t>
            </a:r>
          </a:p>
          <a:p>
            <a:pPr lvl="1"/>
            <a:endParaRPr lang="en-US" sz="1000" dirty="0"/>
          </a:p>
          <a:p>
            <a:r>
              <a:rPr lang="en-US" sz="2800" b="1" dirty="0"/>
              <a:t>Only identified students and staff can benefit</a:t>
            </a:r>
          </a:p>
          <a:p>
            <a:pPr marL="571500" lvl="1" indent="0">
              <a:buNone/>
            </a:pPr>
            <a:endParaRPr lang="en-US" sz="800"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6</a:t>
            </a:fld>
            <a:endParaRPr lang="en-US" dirty="0"/>
          </a:p>
        </p:txBody>
      </p:sp>
    </p:spTree>
    <p:extLst>
      <p:ext uri="{BB962C8B-B14F-4D97-AF65-F5344CB8AC3E}">
        <p14:creationId xmlns:p14="http://schemas.microsoft.com/office/powerpoint/2010/main" val="4052864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C854F9-5751-E4F1-B611-CBAF0DAB09A6}"/>
              </a:ext>
            </a:extLst>
          </p:cNvPr>
          <p:cNvSpPr>
            <a:spLocks noGrp="1"/>
          </p:cNvSpPr>
          <p:nvPr>
            <p:ph type="title"/>
          </p:nvPr>
        </p:nvSpPr>
        <p:spPr/>
        <p:txBody>
          <a:bodyPr/>
          <a:lstStyle/>
          <a:p>
            <a:r>
              <a:rPr lang="en-US" dirty="0"/>
              <a:t>Who is eligible? </a:t>
            </a:r>
          </a:p>
        </p:txBody>
      </p:sp>
      <p:sp>
        <p:nvSpPr>
          <p:cNvPr id="2" name="Content Placeholder 1">
            <a:extLst>
              <a:ext uri="{FF2B5EF4-FFF2-40B4-BE49-F238E27FC236}">
                <a16:creationId xmlns:a16="http://schemas.microsoft.com/office/drawing/2014/main" id="{E2C96D5B-6E3B-A47A-026B-9A36FBE5F96C}"/>
              </a:ext>
            </a:extLst>
          </p:cNvPr>
          <p:cNvSpPr>
            <a:spLocks noGrp="1"/>
          </p:cNvSpPr>
          <p:nvPr>
            <p:ph idx="1"/>
          </p:nvPr>
        </p:nvSpPr>
        <p:spPr>
          <a:xfrm>
            <a:off x="717176" y="1825625"/>
            <a:ext cx="10784542" cy="4314168"/>
          </a:xfrm>
        </p:spPr>
        <p:txBody>
          <a:bodyPr>
            <a:noAutofit/>
          </a:bodyPr>
          <a:lstStyle/>
          <a:p>
            <a:pPr>
              <a:spcAft>
                <a:spcPts val="1200"/>
              </a:spcAft>
            </a:pPr>
            <a:r>
              <a:rPr lang="en-US" sz="3200" dirty="0"/>
              <a:t>Students identified as failing, or most at risk of failing, to meet state standards;</a:t>
            </a:r>
          </a:p>
          <a:p>
            <a:pPr>
              <a:spcAft>
                <a:spcPts val="1200"/>
              </a:spcAft>
            </a:pPr>
            <a:r>
              <a:rPr lang="en-US" sz="3200" dirty="0"/>
              <a:t>Students who participated in Head Start or attended a Title I preschool program in the prior two years;</a:t>
            </a:r>
          </a:p>
          <a:p>
            <a:pPr>
              <a:spcAft>
                <a:spcPts val="1200"/>
              </a:spcAft>
            </a:pPr>
            <a:r>
              <a:rPr lang="en-US" sz="3200" dirty="0"/>
              <a:t>Students who qualify for migrant services; </a:t>
            </a:r>
          </a:p>
          <a:p>
            <a:pPr>
              <a:spcAft>
                <a:spcPts val="1200"/>
              </a:spcAft>
            </a:pPr>
            <a:r>
              <a:rPr lang="en-US" sz="3200" dirty="0"/>
              <a:t>Students impacted by the justice system; and </a:t>
            </a:r>
          </a:p>
          <a:p>
            <a:pPr>
              <a:spcAft>
                <a:spcPts val="1200"/>
              </a:spcAft>
            </a:pPr>
            <a:r>
              <a:rPr lang="en-US" sz="3200" dirty="0"/>
              <a:t>Students experiencing houselessness or housing insecurity. </a:t>
            </a:r>
          </a:p>
        </p:txBody>
      </p:sp>
      <p:sp>
        <p:nvSpPr>
          <p:cNvPr id="3" name="Footer Placeholder 2">
            <a:extLst>
              <a:ext uri="{FF2B5EF4-FFF2-40B4-BE49-F238E27FC236}">
                <a16:creationId xmlns:a16="http://schemas.microsoft.com/office/drawing/2014/main" id="{EA9F297E-3AAC-B233-2678-B608EA7BDBAF}"/>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3578AB06-4579-BF21-03C2-35EDBF6F13D7}"/>
              </a:ext>
            </a:extLst>
          </p:cNvPr>
          <p:cNvSpPr>
            <a:spLocks noGrp="1"/>
          </p:cNvSpPr>
          <p:nvPr>
            <p:ph type="sldNum" sz="quarter" idx="12"/>
          </p:nvPr>
        </p:nvSpPr>
        <p:spPr/>
        <p:txBody>
          <a:bodyPr/>
          <a:lstStyle/>
          <a:p>
            <a:fld id="{357F5B69-6281-4C1F-8C38-6DA0F56DA430}" type="slidenum">
              <a:rPr lang="en-US" smtClean="0"/>
              <a:pPr/>
              <a:t>7</a:t>
            </a:fld>
            <a:endParaRPr lang="en-US" dirty="0"/>
          </a:p>
        </p:txBody>
      </p:sp>
    </p:spTree>
    <p:extLst>
      <p:ext uri="{BB962C8B-B14F-4D97-AF65-F5344CB8AC3E}">
        <p14:creationId xmlns:p14="http://schemas.microsoft.com/office/powerpoint/2010/main" val="1390409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a:t>Targeted Assistance Plan Criteria</a:t>
            </a:r>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8</a:t>
            </a:fld>
            <a:endParaRPr lang="en-US" dirty="0"/>
          </a:p>
        </p:txBody>
      </p:sp>
    </p:spTree>
    <p:extLst>
      <p:ext uri="{BB962C8B-B14F-4D97-AF65-F5344CB8AC3E}">
        <p14:creationId xmlns:p14="http://schemas.microsoft.com/office/powerpoint/2010/main" val="2222807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838" y="393884"/>
            <a:ext cx="4171950" cy="1884836"/>
          </a:xfrm>
        </p:spPr>
        <p:txBody>
          <a:bodyPr>
            <a:normAutofit fontScale="90000"/>
          </a:bodyPr>
          <a:lstStyle/>
          <a:p>
            <a:r>
              <a:rPr lang="en-US" dirty="0"/>
              <a:t>Criteria &amp; Continuous Improvement</a:t>
            </a:r>
          </a:p>
        </p:txBody>
      </p:sp>
      <p:sp>
        <p:nvSpPr>
          <p:cNvPr id="8" name="Content Placeholder 7"/>
          <p:cNvSpPr>
            <a:spLocks noGrp="1"/>
          </p:cNvSpPr>
          <p:nvPr>
            <p:ph idx="1"/>
          </p:nvPr>
        </p:nvSpPr>
        <p:spPr>
          <a:xfrm>
            <a:off x="5183188" y="779646"/>
            <a:ext cx="6172200" cy="5725271"/>
          </a:xfrm>
        </p:spPr>
        <p:txBody>
          <a:bodyPr>
            <a:normAutofit/>
          </a:bodyPr>
          <a:lstStyle/>
          <a:p>
            <a:r>
              <a:rPr lang="en-US" sz="3600" dirty="0"/>
              <a:t>Criteria are organized under four categories</a:t>
            </a:r>
          </a:p>
          <a:p>
            <a:pPr lvl="1"/>
            <a:r>
              <a:rPr lang="en-US" sz="3200" dirty="0"/>
              <a:t>Needs Assessment</a:t>
            </a:r>
          </a:p>
          <a:p>
            <a:pPr lvl="1"/>
            <a:r>
              <a:rPr lang="en-US" sz="3200" dirty="0"/>
              <a:t>Program Design</a:t>
            </a:r>
          </a:p>
          <a:p>
            <a:pPr lvl="1"/>
            <a:r>
              <a:rPr lang="en-US" sz="3200" dirty="0"/>
              <a:t>Family Engagement</a:t>
            </a:r>
          </a:p>
          <a:p>
            <a:pPr lvl="1"/>
            <a:r>
              <a:rPr lang="en-US" sz="3200" dirty="0"/>
              <a:t>Student Progress Monitoring</a:t>
            </a:r>
          </a:p>
          <a:p>
            <a:pPr lvl="1"/>
            <a:endParaRPr lang="en-US" sz="3200" dirty="0"/>
          </a:p>
          <a:p>
            <a:pPr marL="457200" lvl="1" indent="0">
              <a:buNone/>
            </a:pPr>
            <a:r>
              <a:rPr lang="en-US" sz="3200" i="1" dirty="0">
                <a:hlinkClick r:id="rId3"/>
              </a:rPr>
              <a:t>Criteria for Title I-A Targeted Assistance Plans</a:t>
            </a:r>
            <a:endParaRPr lang="en-US" sz="3200" i="1"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pic>
        <p:nvPicPr>
          <p:cNvPr id="11" name="Google Shape;111;p5">
            <a:extLst>
              <a:ext uri="{C183D7F6-B498-43B3-948B-1728B52AA6E4}">
                <adec:decorative xmlns:adec="http://schemas.microsoft.com/office/drawing/2017/decorative" val="1"/>
              </a:ext>
            </a:extLst>
          </p:cNvPr>
          <p:cNvPicPr preferRelativeResize="0">
            <a:picLocks noGrp="1"/>
          </p:cNvPicPr>
          <p:nvPr>
            <p:ph type="pic" sz="quarter" idx="13"/>
          </p:nvPr>
        </p:nvPicPr>
        <p:blipFill rotWithShape="1">
          <a:blip r:embed="rId4">
            <a:alphaModFix/>
          </a:blip>
          <a:srcRect t="6503" b="6503"/>
          <a:stretch/>
        </p:blipFill>
        <p:spPr>
          <a:xfrm>
            <a:off x="717550" y="2557463"/>
            <a:ext cx="3932238" cy="3303587"/>
          </a:xfrm>
          <a:prstGeom prst="rect">
            <a:avLst/>
          </a:prstGeom>
          <a:noFill/>
          <a:ln>
            <a:noFill/>
          </a:ln>
        </p:spPr>
      </p:pic>
      <p:sp>
        <p:nvSpPr>
          <p:cNvPr id="4" name="Slide Number Placeholder 3"/>
          <p:cNvSpPr>
            <a:spLocks noGrp="1"/>
          </p:cNvSpPr>
          <p:nvPr>
            <p:ph type="sldNum" sz="quarter" idx="12"/>
          </p:nvPr>
        </p:nvSpPr>
        <p:spPr/>
        <p:txBody>
          <a:bodyPr/>
          <a:lstStyle/>
          <a:p>
            <a:fld id="{357F5B69-6281-4C1F-8C38-6DA0F56DA430}" type="slidenum">
              <a:rPr lang="en-US" smtClean="0"/>
              <a:pPr/>
              <a:t>9</a:t>
            </a:fld>
            <a:endParaRPr lang="en-US" dirty="0"/>
          </a:p>
        </p:txBody>
      </p:sp>
    </p:spTree>
    <p:extLst>
      <p:ext uri="{BB962C8B-B14F-4D97-AF65-F5344CB8AC3E}">
        <p14:creationId xmlns:p14="http://schemas.microsoft.com/office/powerpoint/2010/main" val="1496488603"/>
      </p:ext>
    </p:extLst>
  </p:cSld>
  <p:clrMapOvr>
    <a:masterClrMapping/>
  </p:clrMapOvr>
</p:sld>
</file>

<file path=ppt/theme/theme1.xml><?xml version="1.0" encoding="utf-8"?>
<a:theme xmlns:a="http://schemas.openxmlformats.org/drawingml/2006/main" name="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A1659452-F499-4686-9052-38F48D83C4D5}"/>
    </a:ext>
  </a:extLst>
</a:theme>
</file>

<file path=ppt/theme/theme2.xml><?xml version="1.0" encoding="utf-8"?>
<a:theme xmlns:a="http://schemas.openxmlformats.org/drawingml/2006/main" name="Green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6BADFB7F-E76B-47E5-9A5F-C514E20AFE45}"/>
    </a:ext>
  </a:extLst>
</a:theme>
</file>

<file path=ppt/theme/theme3.xml><?xml version="1.0" encoding="utf-8"?>
<a:theme xmlns:a="http://schemas.openxmlformats.org/drawingml/2006/main" name="Gol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4D8D87B-5BDF-4254-B9AE-89E014969D86}"/>
    </a:ext>
  </a:extLst>
</a:theme>
</file>

<file path=ppt/theme/theme4.xml><?xml version="1.0" encoding="utf-8"?>
<a:theme xmlns:a="http://schemas.openxmlformats.org/drawingml/2006/main" name="Orange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5F84094-1592-41EE-8B9C-0F531244619D}"/>
    </a:ext>
  </a:extLst>
</a:theme>
</file>

<file path=ppt/theme/theme5.xml><?xml version="1.0" encoding="utf-8"?>
<a:theme xmlns:a="http://schemas.openxmlformats.org/drawingml/2006/main" name="Re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7296E-0B2D-4566-8FEF-4B65AC847ECE}"/>
    </a:ext>
  </a:extLst>
</a:theme>
</file>

<file path=ppt/theme/theme6.xml><?xml version="1.0" encoding="utf-8"?>
<a:theme xmlns:a="http://schemas.openxmlformats.org/drawingml/2006/main" name="Teal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E0A30-143B-4B5C-A0FD-4B3A47DCFB69}"/>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812F45279552458458D0611D127A50" ma:contentTypeVersion="7" ma:contentTypeDescription="Create a new document." ma:contentTypeScope="" ma:versionID="6bdae2dbe247fbd1a9219b90e32b8d03">
  <xsd:schema xmlns:xsd="http://www.w3.org/2001/XMLSchema" xmlns:xs="http://www.w3.org/2001/XMLSchema" xmlns:p="http://schemas.microsoft.com/office/2006/metadata/properties" xmlns:ns1="http://schemas.microsoft.com/sharepoint/v3" xmlns:ns2="033ab11c-6041-4f50-b845-c0c38e41b3e3" xmlns:ns3="54031767-dd6d-417c-ab73-583408f47564" targetNamespace="http://schemas.microsoft.com/office/2006/metadata/properties" ma:root="true" ma:fieldsID="e18252215fa447399964ade5cc238a15" ns1:_="" ns2:_="" ns3:_="">
    <xsd:import namespace="http://schemas.microsoft.com/sharepoint/v3"/>
    <xsd:import namespace="033ab11c-6041-4f50-b845-c0c38e41b3e3"/>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33ab11c-6041-4f50-b845-c0c38e41b3e3"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Estimated_x0020_Creation_x0020_Date xmlns="033ab11c-6041-4f50-b845-c0c38e41b3e3" xsi:nil="true"/>
    <PublishingStartDate xmlns="http://schemas.microsoft.com/sharepoint/v3" xsi:nil="true"/>
    <Remediation_x0020_Date xmlns="033ab11c-6041-4f50-b845-c0c38e41b3e3">2024-07-01T07:00:00+00:00</Remediation_x0020_Date>
    <Priority xmlns="033ab11c-6041-4f50-b845-c0c38e41b3e3">New</Priority>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B29E2C1-EB45-4BD2-99BF-9D439E6B6C42}"/>
</file>

<file path=customXml/itemProps2.xml><?xml version="1.0" encoding="utf-8"?>
<ds:datastoreItem xmlns:ds="http://schemas.openxmlformats.org/officeDocument/2006/customXml" ds:itemID="{1C2AA772-8C0A-480C-9E0C-84C76C73C71D}">
  <ds:schemaRefs>
    <ds:schemaRef ds:uri="http://purl.org/dc/elements/1.1/"/>
    <ds:schemaRef ds:uri="http://schemas.microsoft.com/office/2006/metadata/properties"/>
    <ds:schemaRef ds:uri="http://purl.org/dc/terms/"/>
    <ds:schemaRef ds:uri="547ed97a-188f-4e75-98a3-ee6136232f7e"/>
    <ds:schemaRef ds:uri="http://purl.org/dc/dcmitype/"/>
    <ds:schemaRef ds:uri="http://schemas.microsoft.com/office/2006/documentManagement/types"/>
    <ds:schemaRef ds:uri="ded391c6-298c-4d80-b5b1-ff32f9779621"/>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A537A3C-07AB-4ED3-ABE5-8FDAADAD9E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ODE-PowerPoint-Template</Template>
  <TotalTime>2743</TotalTime>
  <Words>2474</Words>
  <Application>Microsoft Office PowerPoint</Application>
  <PresentationFormat>Widescreen</PresentationFormat>
  <Paragraphs>240</Paragraphs>
  <Slides>18</Slides>
  <Notes>17</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18</vt:i4>
      </vt:variant>
    </vt:vector>
  </HeadingPairs>
  <TitlesOfParts>
    <vt:vector size="27" baseType="lpstr">
      <vt:lpstr>Arial</vt:lpstr>
      <vt:lpstr>Calibri</vt:lpstr>
      <vt:lpstr>Courier New</vt:lpstr>
      <vt:lpstr>2021ODE</vt:lpstr>
      <vt:lpstr>Green_2021ODE</vt:lpstr>
      <vt:lpstr>Gold_2021ODE</vt:lpstr>
      <vt:lpstr>Orange_2021ODE</vt:lpstr>
      <vt:lpstr>Red_2021ODE</vt:lpstr>
      <vt:lpstr>Teal_2021ODE</vt:lpstr>
      <vt:lpstr>Title I, Part A: School-Level Planning</vt:lpstr>
      <vt:lpstr>Today’s Agenda</vt:lpstr>
      <vt:lpstr>Purpose of  Title I-A</vt:lpstr>
      <vt:lpstr>Targeted Assistance vs. Schoolwide Programs</vt:lpstr>
      <vt:lpstr>Common Ground: TAS and SWP</vt:lpstr>
      <vt:lpstr>Targeted Assistance Programs</vt:lpstr>
      <vt:lpstr>Who is eligible? </vt:lpstr>
      <vt:lpstr>Targeted Assistance Plan Criteria</vt:lpstr>
      <vt:lpstr>Criteria &amp; Continuous Improvement</vt:lpstr>
      <vt:lpstr>Assess School Needs</vt:lpstr>
      <vt:lpstr>Program Design</vt:lpstr>
      <vt:lpstr>Targeting Criteria</vt:lpstr>
      <vt:lpstr>Family Engagement</vt:lpstr>
      <vt:lpstr>Student Progress Monitoring</vt:lpstr>
      <vt:lpstr>Moving from Targeted to Schoolwide</vt:lpstr>
      <vt:lpstr>Resources</vt:lpstr>
      <vt:lpstr>Regional Contacts by ESD</vt:lpstr>
      <vt:lpstr>Please reach out!</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Schoolwide Planning</dc:title>
  <dc:creator>MARTIN Sarah * ODE</dc:creator>
  <cp:lastModifiedBy>SAPPINGTON Jennifer * ODE</cp:lastModifiedBy>
  <cp:revision>178</cp:revision>
  <dcterms:created xsi:type="dcterms:W3CDTF">2021-11-08T23:34:50Z</dcterms:created>
  <dcterms:modified xsi:type="dcterms:W3CDTF">2024-07-01T20:47:19Z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0x010100B3812F45279552458458D0611D127A50</vt:lpwstr>
  </property>
  <property fmtid="{D5CDD505-2E9C-101B-9397-08002B2CF9AE}" pid="3" name="MSIP_Label_7730ea53-6f5e-4160-81a5-992a9105450a_Enabled">
    <vt:lpwstr>true</vt:lpwstr>
  </property>
  <property fmtid="{D5CDD505-2E9C-101B-9397-08002B2CF9AE}" pid="4" name="MSIP_Label_7730ea53-6f5e-4160-81a5-992a9105450a_SetDate">
    <vt:lpwstr>2024-06-18T14:44:40Z</vt:lpwstr>
  </property>
  <property fmtid="{D5CDD505-2E9C-101B-9397-08002B2CF9AE}" pid="5" name="MSIP_Label_7730ea53-6f5e-4160-81a5-992a9105450a_Method">
    <vt:lpwstr>Standard</vt:lpwstr>
  </property>
  <property fmtid="{D5CDD505-2E9C-101B-9397-08002B2CF9AE}" pid="6" name="MSIP_Label_7730ea53-6f5e-4160-81a5-992a9105450a_Name">
    <vt:lpwstr>Level 2 - Limited (Items)</vt:lpwstr>
  </property>
  <property fmtid="{D5CDD505-2E9C-101B-9397-08002B2CF9AE}" pid="7" name="MSIP_Label_7730ea53-6f5e-4160-81a5-992a9105450a_SiteId">
    <vt:lpwstr>b4f51418-b269-49a2-935a-fa54bf584fc8</vt:lpwstr>
  </property>
  <property fmtid="{D5CDD505-2E9C-101B-9397-08002B2CF9AE}" pid="8" name="MSIP_Label_7730ea53-6f5e-4160-81a5-992a9105450a_ActionId">
    <vt:lpwstr>fd2a8188-0809-44da-b352-c6647d1c4d81</vt:lpwstr>
  </property>
  <property fmtid="{D5CDD505-2E9C-101B-9397-08002B2CF9AE}" pid="9" name="MSIP_Label_7730ea53-6f5e-4160-81a5-992a9105450a_ContentBits">
    <vt:lpwstr>0</vt:lpwstr>
  </property>
</Properties>
</file>