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 id="2147483828" r:id="rId10"/>
  </p:sldMasterIdLst>
  <p:notesMasterIdLst>
    <p:notesMasterId r:id="rId23"/>
  </p:notesMasterIdLst>
  <p:sldIdLst>
    <p:sldId id="307" r:id="rId11"/>
    <p:sldId id="258" r:id="rId12"/>
    <p:sldId id="268" r:id="rId13"/>
    <p:sldId id="300" r:id="rId14"/>
    <p:sldId id="302" r:id="rId15"/>
    <p:sldId id="306" r:id="rId16"/>
    <p:sldId id="308" r:id="rId17"/>
    <p:sldId id="303" r:id="rId18"/>
    <p:sldId id="290" r:id="rId19"/>
    <p:sldId id="305" r:id="rId20"/>
    <p:sldId id="304"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DWELL Amy * ODE" initials="TA*O" lastIdx="1" clrIdx="0">
    <p:extLst>
      <p:ext uri="{19B8F6BF-5375-455C-9EA6-DF929625EA0E}">
        <p15:presenceInfo xmlns:p15="http://schemas.microsoft.com/office/powerpoint/2012/main" userId="S-1-5-21-2237050375-1962090969-1930583096-54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E"/>
    <a:srgbClr val="FCEDE1"/>
    <a:srgbClr val="F0F4E6"/>
    <a:srgbClr val="FCF4F8"/>
    <a:srgbClr val="FAF5E3"/>
    <a:srgbClr val="E7F5F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64950" autoAdjust="0"/>
  </p:normalViewPr>
  <p:slideViewPr>
    <p:cSldViewPr snapToGrid="0">
      <p:cViewPr varScale="1">
        <p:scale>
          <a:sx n="55" d="100"/>
          <a:sy n="55" d="100"/>
        </p:scale>
        <p:origin x="94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EECF3-1691-42A6-AE29-40F915A1EED5}" type="doc">
      <dgm:prSet loTypeId="urn:microsoft.com/office/officeart/2005/8/layout/hList7" loCatId="relationship" qsTypeId="urn:microsoft.com/office/officeart/2005/8/quickstyle/simple1" qsCatId="simple" csTypeId="urn:microsoft.com/office/officeart/2005/8/colors/accent1_2" csCatId="accent1" phldr="1"/>
      <dgm:spPr/>
    </dgm:pt>
    <dgm:pt modelId="{E1E46960-63C2-4850-A6EA-B54FE51CDCB8}">
      <dgm:prSet phldrT="[Text]"/>
      <dgm:spPr/>
      <dgm:t>
        <a:bodyPr/>
        <a:lstStyle/>
        <a:p>
          <a:r>
            <a:rPr lang="en-US" dirty="0"/>
            <a:t>Positions described in Budget Narrative</a:t>
          </a:r>
        </a:p>
      </dgm:t>
    </dgm:pt>
    <dgm:pt modelId="{1C799241-0937-4264-9A74-2B5D01C10B20}" type="parTrans" cxnId="{A16224F5-7784-4B96-A0A6-7227EF659AD9}">
      <dgm:prSet/>
      <dgm:spPr/>
      <dgm:t>
        <a:bodyPr/>
        <a:lstStyle/>
        <a:p>
          <a:endParaRPr lang="en-US"/>
        </a:p>
      </dgm:t>
    </dgm:pt>
    <dgm:pt modelId="{CECAF7B3-C4F2-4684-9044-0BA8D15A0C4F}" type="sibTrans" cxnId="{A16224F5-7784-4B96-A0A6-7227EF659AD9}">
      <dgm:prSet/>
      <dgm:spPr/>
      <dgm:t>
        <a:bodyPr/>
        <a:lstStyle/>
        <a:p>
          <a:endParaRPr lang="en-US"/>
        </a:p>
      </dgm:t>
    </dgm:pt>
    <dgm:pt modelId="{5EA3AF2D-1393-4454-AA50-4FB93088699F}">
      <dgm:prSet phldrT="[Text]"/>
      <dgm:spPr/>
      <dgm:t>
        <a:bodyPr/>
        <a:lstStyle/>
        <a:p>
          <a:r>
            <a:rPr lang="en-US" dirty="0"/>
            <a:t>Object codes in Expenditure Reports</a:t>
          </a:r>
        </a:p>
      </dgm:t>
    </dgm:pt>
    <dgm:pt modelId="{0B215683-5954-475C-80FB-A95E024851BD}" type="parTrans" cxnId="{5D9F275B-4E53-44BC-B4A6-95317FDB7452}">
      <dgm:prSet/>
      <dgm:spPr/>
      <dgm:t>
        <a:bodyPr/>
        <a:lstStyle/>
        <a:p>
          <a:endParaRPr lang="en-US"/>
        </a:p>
      </dgm:t>
    </dgm:pt>
    <dgm:pt modelId="{81881FB1-5F66-45B6-81E7-CC4559FCDF29}" type="sibTrans" cxnId="{5D9F275B-4E53-44BC-B4A6-95317FDB7452}">
      <dgm:prSet/>
      <dgm:spPr/>
      <dgm:t>
        <a:bodyPr/>
        <a:lstStyle/>
        <a:p>
          <a:endParaRPr lang="en-US"/>
        </a:p>
      </dgm:t>
    </dgm:pt>
    <dgm:pt modelId="{F69E81CF-1606-4494-9C29-34EA8364D3C3}">
      <dgm:prSet phldrT="[Text]"/>
      <dgm:spPr/>
      <dgm:t>
        <a:bodyPr/>
        <a:lstStyle/>
        <a:p>
          <a:r>
            <a:rPr lang="en-US" dirty="0"/>
            <a:t>Time and Effort Reporting</a:t>
          </a:r>
        </a:p>
      </dgm:t>
    </dgm:pt>
    <dgm:pt modelId="{E32B67FD-7545-40B9-8AD8-496DFF79D15E}" type="parTrans" cxnId="{F8883AA2-57A0-4EA2-AD33-D058B32F7A5E}">
      <dgm:prSet/>
      <dgm:spPr/>
      <dgm:t>
        <a:bodyPr/>
        <a:lstStyle/>
        <a:p>
          <a:endParaRPr lang="en-US"/>
        </a:p>
      </dgm:t>
    </dgm:pt>
    <dgm:pt modelId="{684F20F3-7440-4B42-983C-157C9CB911BF}" type="sibTrans" cxnId="{F8883AA2-57A0-4EA2-AD33-D058B32F7A5E}">
      <dgm:prSet/>
      <dgm:spPr/>
      <dgm:t>
        <a:bodyPr/>
        <a:lstStyle/>
        <a:p>
          <a:endParaRPr lang="en-US"/>
        </a:p>
      </dgm:t>
    </dgm:pt>
    <dgm:pt modelId="{7980E9B2-04F6-4409-AE44-E6D63D09CAB1}" type="pres">
      <dgm:prSet presAssocID="{371EECF3-1691-42A6-AE29-40F915A1EED5}" presName="Name0" presStyleCnt="0">
        <dgm:presLayoutVars>
          <dgm:dir/>
          <dgm:resizeHandles val="exact"/>
        </dgm:presLayoutVars>
      </dgm:prSet>
      <dgm:spPr/>
    </dgm:pt>
    <dgm:pt modelId="{EBA00E12-8A30-4D52-886B-A504A4EE0FFC}" type="pres">
      <dgm:prSet presAssocID="{371EECF3-1691-42A6-AE29-40F915A1EED5}" presName="fgShape" presStyleLbl="fgShp" presStyleIdx="0" presStyleCnt="1"/>
      <dgm:spPr/>
    </dgm:pt>
    <dgm:pt modelId="{38A9F9F8-63BB-4ECA-A405-4033F220F35D}" type="pres">
      <dgm:prSet presAssocID="{371EECF3-1691-42A6-AE29-40F915A1EED5}" presName="linComp" presStyleCnt="0"/>
      <dgm:spPr/>
    </dgm:pt>
    <dgm:pt modelId="{6C06F0B2-F07B-4AA5-8472-85A8AF13881B}" type="pres">
      <dgm:prSet presAssocID="{E1E46960-63C2-4850-A6EA-B54FE51CDCB8}" presName="compNode" presStyleCnt="0"/>
      <dgm:spPr/>
    </dgm:pt>
    <dgm:pt modelId="{18564138-922D-44D7-9975-B5F3886694AC}" type="pres">
      <dgm:prSet presAssocID="{E1E46960-63C2-4850-A6EA-B54FE51CDCB8}" presName="bkgdShape" presStyleLbl="node1" presStyleIdx="0" presStyleCnt="3"/>
      <dgm:spPr/>
    </dgm:pt>
    <dgm:pt modelId="{6D07168D-CF19-4104-B5F1-742A1D066911}" type="pres">
      <dgm:prSet presAssocID="{E1E46960-63C2-4850-A6EA-B54FE51CDCB8}" presName="nodeTx" presStyleLbl="node1" presStyleIdx="0" presStyleCnt="3">
        <dgm:presLayoutVars>
          <dgm:bulletEnabled val="1"/>
        </dgm:presLayoutVars>
      </dgm:prSet>
      <dgm:spPr/>
    </dgm:pt>
    <dgm:pt modelId="{7D35890D-800B-4E99-83E7-394F2538F615}" type="pres">
      <dgm:prSet presAssocID="{E1E46960-63C2-4850-A6EA-B54FE51CDCB8}" presName="invisiNode" presStyleLbl="node1" presStyleIdx="0" presStyleCnt="3"/>
      <dgm:spPr/>
    </dgm:pt>
    <dgm:pt modelId="{345C9556-31B8-4440-8608-DE2B560814A3}" type="pres">
      <dgm:prSet presAssocID="{E1E46960-63C2-4850-A6EA-B54FE51CDCB8}"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with solid fill"/>
        </a:ext>
      </dgm:extLst>
    </dgm:pt>
    <dgm:pt modelId="{C73E1080-7F6C-459C-97DA-70ABABB1A0D1}" type="pres">
      <dgm:prSet presAssocID="{CECAF7B3-C4F2-4684-9044-0BA8D15A0C4F}" presName="sibTrans" presStyleLbl="sibTrans2D1" presStyleIdx="0" presStyleCnt="0"/>
      <dgm:spPr/>
    </dgm:pt>
    <dgm:pt modelId="{4C85B1B7-F0EF-4C3C-9CE2-2E8A9ADDDDAC}" type="pres">
      <dgm:prSet presAssocID="{5EA3AF2D-1393-4454-AA50-4FB93088699F}" presName="compNode" presStyleCnt="0"/>
      <dgm:spPr/>
    </dgm:pt>
    <dgm:pt modelId="{9DC21943-893B-4280-9168-BA50324A1FAF}" type="pres">
      <dgm:prSet presAssocID="{5EA3AF2D-1393-4454-AA50-4FB93088699F}" presName="bkgdShape" presStyleLbl="node1" presStyleIdx="1" presStyleCnt="3" custLinFactNeighborX="-383"/>
      <dgm:spPr/>
    </dgm:pt>
    <dgm:pt modelId="{506733DB-9D25-4213-8E2C-B9CE0D726ED4}" type="pres">
      <dgm:prSet presAssocID="{5EA3AF2D-1393-4454-AA50-4FB93088699F}" presName="nodeTx" presStyleLbl="node1" presStyleIdx="1" presStyleCnt="3">
        <dgm:presLayoutVars>
          <dgm:bulletEnabled val="1"/>
        </dgm:presLayoutVars>
      </dgm:prSet>
      <dgm:spPr/>
    </dgm:pt>
    <dgm:pt modelId="{13895767-FE0B-47DB-920E-AF2956905EC9}" type="pres">
      <dgm:prSet presAssocID="{5EA3AF2D-1393-4454-AA50-4FB93088699F}" presName="invisiNode" presStyleLbl="node1" presStyleIdx="1" presStyleCnt="3"/>
      <dgm:spPr/>
    </dgm:pt>
    <dgm:pt modelId="{1D6AA557-00F5-4884-921A-BF229CE6D558}" type="pres">
      <dgm:prSet presAssocID="{5EA3AF2D-1393-4454-AA50-4FB93088699F}"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llar with solid fill"/>
        </a:ext>
      </dgm:extLst>
    </dgm:pt>
    <dgm:pt modelId="{90661C21-1821-44F6-ADD8-3094A7314ED0}" type="pres">
      <dgm:prSet presAssocID="{81881FB1-5F66-45B6-81E7-CC4559FCDF29}" presName="sibTrans" presStyleLbl="sibTrans2D1" presStyleIdx="0" presStyleCnt="0"/>
      <dgm:spPr/>
    </dgm:pt>
    <dgm:pt modelId="{2E6A5EA8-F777-45A3-8157-C9FD11AF4684}" type="pres">
      <dgm:prSet presAssocID="{F69E81CF-1606-4494-9C29-34EA8364D3C3}" presName="compNode" presStyleCnt="0"/>
      <dgm:spPr/>
    </dgm:pt>
    <dgm:pt modelId="{898C5E2A-2F2F-436C-8AD3-0B957629D729}" type="pres">
      <dgm:prSet presAssocID="{F69E81CF-1606-4494-9C29-34EA8364D3C3}" presName="bkgdShape" presStyleLbl="node1" presStyleIdx="2" presStyleCnt="3"/>
      <dgm:spPr/>
    </dgm:pt>
    <dgm:pt modelId="{D827951B-922C-42D6-9F96-4D3494667526}" type="pres">
      <dgm:prSet presAssocID="{F69E81CF-1606-4494-9C29-34EA8364D3C3}" presName="nodeTx" presStyleLbl="node1" presStyleIdx="2" presStyleCnt="3">
        <dgm:presLayoutVars>
          <dgm:bulletEnabled val="1"/>
        </dgm:presLayoutVars>
      </dgm:prSet>
      <dgm:spPr/>
    </dgm:pt>
    <dgm:pt modelId="{D148D69B-E7F9-470D-9DDE-E700EA4C8F11}" type="pres">
      <dgm:prSet presAssocID="{F69E81CF-1606-4494-9C29-34EA8364D3C3}" presName="invisiNode" presStyleLbl="node1" presStyleIdx="2" presStyleCnt="3"/>
      <dgm:spPr/>
    </dgm:pt>
    <dgm:pt modelId="{350D50A1-3D7F-4F56-BD06-65F5F06FB2C7}" type="pres">
      <dgm:prSet presAssocID="{F69E81CF-1606-4494-9C29-34EA8364D3C3}"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 with solid fill"/>
        </a:ext>
      </dgm:extLst>
    </dgm:pt>
  </dgm:ptLst>
  <dgm:cxnLst>
    <dgm:cxn modelId="{F588C83A-7AC6-438E-ADC6-D59310C46249}" type="presOf" srcId="{E1E46960-63C2-4850-A6EA-B54FE51CDCB8}" destId="{18564138-922D-44D7-9975-B5F3886694AC}" srcOrd="0" destOrd="0" presId="urn:microsoft.com/office/officeart/2005/8/layout/hList7"/>
    <dgm:cxn modelId="{5D9F275B-4E53-44BC-B4A6-95317FDB7452}" srcId="{371EECF3-1691-42A6-AE29-40F915A1EED5}" destId="{5EA3AF2D-1393-4454-AA50-4FB93088699F}" srcOrd="1" destOrd="0" parTransId="{0B215683-5954-475C-80FB-A95E024851BD}" sibTransId="{81881FB1-5F66-45B6-81E7-CC4559FCDF29}"/>
    <dgm:cxn modelId="{5DB8E261-915B-4087-AACF-094012177729}" type="presOf" srcId="{5EA3AF2D-1393-4454-AA50-4FB93088699F}" destId="{506733DB-9D25-4213-8E2C-B9CE0D726ED4}" srcOrd="1" destOrd="0" presId="urn:microsoft.com/office/officeart/2005/8/layout/hList7"/>
    <dgm:cxn modelId="{08A64A48-0D8F-4465-838B-07E257066D78}" type="presOf" srcId="{E1E46960-63C2-4850-A6EA-B54FE51CDCB8}" destId="{6D07168D-CF19-4104-B5F1-742A1D066911}" srcOrd="1" destOrd="0" presId="urn:microsoft.com/office/officeart/2005/8/layout/hList7"/>
    <dgm:cxn modelId="{DA01CC8B-E4E9-40B9-9247-BB74E9EDBB1F}" type="presOf" srcId="{81881FB1-5F66-45B6-81E7-CC4559FCDF29}" destId="{90661C21-1821-44F6-ADD8-3094A7314ED0}" srcOrd="0" destOrd="0" presId="urn:microsoft.com/office/officeart/2005/8/layout/hList7"/>
    <dgm:cxn modelId="{B503BA8D-C57F-4C88-96C9-5E060D91A4FE}" type="presOf" srcId="{F69E81CF-1606-4494-9C29-34EA8364D3C3}" destId="{898C5E2A-2F2F-436C-8AD3-0B957629D729}" srcOrd="0" destOrd="0" presId="urn:microsoft.com/office/officeart/2005/8/layout/hList7"/>
    <dgm:cxn modelId="{F8883AA2-57A0-4EA2-AD33-D058B32F7A5E}" srcId="{371EECF3-1691-42A6-AE29-40F915A1EED5}" destId="{F69E81CF-1606-4494-9C29-34EA8364D3C3}" srcOrd="2" destOrd="0" parTransId="{E32B67FD-7545-40B9-8AD8-496DFF79D15E}" sibTransId="{684F20F3-7440-4B42-983C-157C9CB911BF}"/>
    <dgm:cxn modelId="{E7E538BF-96BF-4800-90DC-AE6CC963B50A}" type="presOf" srcId="{371EECF3-1691-42A6-AE29-40F915A1EED5}" destId="{7980E9B2-04F6-4409-AE44-E6D63D09CAB1}" srcOrd="0" destOrd="0" presId="urn:microsoft.com/office/officeart/2005/8/layout/hList7"/>
    <dgm:cxn modelId="{2EA289C0-80BC-4FEC-885D-6D24047A50AA}" type="presOf" srcId="{CECAF7B3-C4F2-4684-9044-0BA8D15A0C4F}" destId="{C73E1080-7F6C-459C-97DA-70ABABB1A0D1}" srcOrd="0" destOrd="0" presId="urn:microsoft.com/office/officeart/2005/8/layout/hList7"/>
    <dgm:cxn modelId="{CE56E5CE-D559-4B50-BD1A-9EB97AF18202}" type="presOf" srcId="{5EA3AF2D-1393-4454-AA50-4FB93088699F}" destId="{9DC21943-893B-4280-9168-BA50324A1FAF}" srcOrd="0" destOrd="0" presId="urn:microsoft.com/office/officeart/2005/8/layout/hList7"/>
    <dgm:cxn modelId="{A16224F5-7784-4B96-A0A6-7227EF659AD9}" srcId="{371EECF3-1691-42A6-AE29-40F915A1EED5}" destId="{E1E46960-63C2-4850-A6EA-B54FE51CDCB8}" srcOrd="0" destOrd="0" parTransId="{1C799241-0937-4264-9A74-2B5D01C10B20}" sibTransId="{CECAF7B3-C4F2-4684-9044-0BA8D15A0C4F}"/>
    <dgm:cxn modelId="{CFE0D3F5-E0C8-49C2-AE34-62AF933DB475}" type="presOf" srcId="{F69E81CF-1606-4494-9C29-34EA8364D3C3}" destId="{D827951B-922C-42D6-9F96-4D3494667526}" srcOrd="1" destOrd="0" presId="urn:microsoft.com/office/officeart/2005/8/layout/hList7"/>
    <dgm:cxn modelId="{77FA282A-F17C-43B3-8CCE-7CC347B18605}" type="presParOf" srcId="{7980E9B2-04F6-4409-AE44-E6D63D09CAB1}" destId="{EBA00E12-8A30-4D52-886B-A504A4EE0FFC}" srcOrd="0" destOrd="0" presId="urn:microsoft.com/office/officeart/2005/8/layout/hList7"/>
    <dgm:cxn modelId="{13A03B05-6FE8-451C-B590-0E66353493D3}" type="presParOf" srcId="{7980E9B2-04F6-4409-AE44-E6D63D09CAB1}" destId="{38A9F9F8-63BB-4ECA-A405-4033F220F35D}" srcOrd="1" destOrd="0" presId="urn:microsoft.com/office/officeart/2005/8/layout/hList7"/>
    <dgm:cxn modelId="{3179CDB1-826D-43FE-B5E8-F7D2A47C5A42}" type="presParOf" srcId="{38A9F9F8-63BB-4ECA-A405-4033F220F35D}" destId="{6C06F0B2-F07B-4AA5-8472-85A8AF13881B}" srcOrd="0" destOrd="0" presId="urn:microsoft.com/office/officeart/2005/8/layout/hList7"/>
    <dgm:cxn modelId="{F9E8F07D-4F41-4B6B-BB06-A4F98AEFA212}" type="presParOf" srcId="{6C06F0B2-F07B-4AA5-8472-85A8AF13881B}" destId="{18564138-922D-44D7-9975-B5F3886694AC}" srcOrd="0" destOrd="0" presId="urn:microsoft.com/office/officeart/2005/8/layout/hList7"/>
    <dgm:cxn modelId="{69D76152-0D65-427B-8B4C-62E7361CC4D9}" type="presParOf" srcId="{6C06F0B2-F07B-4AA5-8472-85A8AF13881B}" destId="{6D07168D-CF19-4104-B5F1-742A1D066911}" srcOrd="1" destOrd="0" presId="urn:microsoft.com/office/officeart/2005/8/layout/hList7"/>
    <dgm:cxn modelId="{C3AB3EDD-8A34-48F7-9C85-C39EB19787F8}" type="presParOf" srcId="{6C06F0B2-F07B-4AA5-8472-85A8AF13881B}" destId="{7D35890D-800B-4E99-83E7-394F2538F615}" srcOrd="2" destOrd="0" presId="urn:microsoft.com/office/officeart/2005/8/layout/hList7"/>
    <dgm:cxn modelId="{6D8F6890-225A-4786-93EA-66BCC1B2D9B2}" type="presParOf" srcId="{6C06F0B2-F07B-4AA5-8472-85A8AF13881B}" destId="{345C9556-31B8-4440-8608-DE2B560814A3}" srcOrd="3" destOrd="0" presId="urn:microsoft.com/office/officeart/2005/8/layout/hList7"/>
    <dgm:cxn modelId="{AEEAC1B0-5467-4261-9292-9125AB78A3C6}" type="presParOf" srcId="{38A9F9F8-63BB-4ECA-A405-4033F220F35D}" destId="{C73E1080-7F6C-459C-97DA-70ABABB1A0D1}" srcOrd="1" destOrd="0" presId="urn:microsoft.com/office/officeart/2005/8/layout/hList7"/>
    <dgm:cxn modelId="{0E40CB14-9E78-4419-97E6-C852A21F5F75}" type="presParOf" srcId="{38A9F9F8-63BB-4ECA-A405-4033F220F35D}" destId="{4C85B1B7-F0EF-4C3C-9CE2-2E8A9ADDDDAC}" srcOrd="2" destOrd="0" presId="urn:microsoft.com/office/officeart/2005/8/layout/hList7"/>
    <dgm:cxn modelId="{C8720768-C82B-4520-8725-FC8A01BEF38E}" type="presParOf" srcId="{4C85B1B7-F0EF-4C3C-9CE2-2E8A9ADDDDAC}" destId="{9DC21943-893B-4280-9168-BA50324A1FAF}" srcOrd="0" destOrd="0" presId="urn:microsoft.com/office/officeart/2005/8/layout/hList7"/>
    <dgm:cxn modelId="{8CAEEA17-C69D-48E3-AFB2-F7A838F7C449}" type="presParOf" srcId="{4C85B1B7-F0EF-4C3C-9CE2-2E8A9ADDDDAC}" destId="{506733DB-9D25-4213-8E2C-B9CE0D726ED4}" srcOrd="1" destOrd="0" presId="urn:microsoft.com/office/officeart/2005/8/layout/hList7"/>
    <dgm:cxn modelId="{D7D4B7E6-A6AF-4619-9531-1EF61C00FC5B}" type="presParOf" srcId="{4C85B1B7-F0EF-4C3C-9CE2-2E8A9ADDDDAC}" destId="{13895767-FE0B-47DB-920E-AF2956905EC9}" srcOrd="2" destOrd="0" presId="urn:microsoft.com/office/officeart/2005/8/layout/hList7"/>
    <dgm:cxn modelId="{ABCB4042-D2A8-4BA3-B2EC-E96DA4A2F2FD}" type="presParOf" srcId="{4C85B1B7-F0EF-4C3C-9CE2-2E8A9ADDDDAC}" destId="{1D6AA557-00F5-4884-921A-BF229CE6D558}" srcOrd="3" destOrd="0" presId="urn:microsoft.com/office/officeart/2005/8/layout/hList7"/>
    <dgm:cxn modelId="{3B383553-7986-484D-8925-ECE8588C1A43}" type="presParOf" srcId="{38A9F9F8-63BB-4ECA-A405-4033F220F35D}" destId="{90661C21-1821-44F6-ADD8-3094A7314ED0}" srcOrd="3" destOrd="0" presId="urn:microsoft.com/office/officeart/2005/8/layout/hList7"/>
    <dgm:cxn modelId="{6AF5BFCD-059E-4EE7-9020-2723B33E8FD4}" type="presParOf" srcId="{38A9F9F8-63BB-4ECA-A405-4033F220F35D}" destId="{2E6A5EA8-F777-45A3-8157-C9FD11AF4684}" srcOrd="4" destOrd="0" presId="urn:microsoft.com/office/officeart/2005/8/layout/hList7"/>
    <dgm:cxn modelId="{8753163A-0575-4B08-AD03-05B1F05B2378}" type="presParOf" srcId="{2E6A5EA8-F777-45A3-8157-C9FD11AF4684}" destId="{898C5E2A-2F2F-436C-8AD3-0B957629D729}" srcOrd="0" destOrd="0" presId="urn:microsoft.com/office/officeart/2005/8/layout/hList7"/>
    <dgm:cxn modelId="{D9A0BC2D-2D18-4C2F-9AA1-9B1C4D868833}" type="presParOf" srcId="{2E6A5EA8-F777-45A3-8157-C9FD11AF4684}" destId="{D827951B-922C-42D6-9F96-4D3494667526}" srcOrd="1" destOrd="0" presId="urn:microsoft.com/office/officeart/2005/8/layout/hList7"/>
    <dgm:cxn modelId="{4E4D155A-6994-4FC5-B469-2283E7D9A8F8}" type="presParOf" srcId="{2E6A5EA8-F777-45A3-8157-C9FD11AF4684}" destId="{D148D69B-E7F9-470D-9DDE-E700EA4C8F11}" srcOrd="2" destOrd="0" presId="urn:microsoft.com/office/officeart/2005/8/layout/hList7"/>
    <dgm:cxn modelId="{DF80EFFD-90AA-4FFB-A02F-3DF62612FFE7}" type="presParOf" srcId="{2E6A5EA8-F777-45A3-8157-C9FD11AF4684}" destId="{350D50A1-3D7F-4F56-BD06-65F5F06FB2C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4138-922D-44D7-9975-B5F3886694AC}">
      <dsp:nvSpPr>
        <dsp:cNvPr id="0" name=""/>
        <dsp:cNvSpPr/>
      </dsp:nvSpPr>
      <dsp:spPr>
        <a:xfrm>
          <a:off x="2264" y="0"/>
          <a:ext cx="3522666" cy="4108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Positions described in Budget Narrative</a:t>
          </a:r>
        </a:p>
      </dsp:txBody>
      <dsp:txXfrm>
        <a:off x="2264" y="1643380"/>
        <a:ext cx="3522666" cy="1643380"/>
      </dsp:txXfrm>
    </dsp:sp>
    <dsp:sp modelId="{345C9556-31B8-4440-8608-DE2B560814A3}">
      <dsp:nvSpPr>
        <dsp:cNvPr id="0" name=""/>
        <dsp:cNvSpPr/>
      </dsp:nvSpPr>
      <dsp:spPr>
        <a:xfrm>
          <a:off x="1079540" y="246507"/>
          <a:ext cx="1368113" cy="136811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C21943-893B-4280-9168-BA50324A1FAF}">
      <dsp:nvSpPr>
        <dsp:cNvPr id="0" name=""/>
        <dsp:cNvSpPr/>
      </dsp:nvSpPr>
      <dsp:spPr>
        <a:xfrm>
          <a:off x="3617118" y="0"/>
          <a:ext cx="3522666" cy="4108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Object codes in Expenditure Reports</a:t>
          </a:r>
        </a:p>
      </dsp:txBody>
      <dsp:txXfrm>
        <a:off x="3617118" y="1643380"/>
        <a:ext cx="3522666" cy="1643380"/>
      </dsp:txXfrm>
    </dsp:sp>
    <dsp:sp modelId="{1D6AA557-00F5-4884-921A-BF229CE6D558}">
      <dsp:nvSpPr>
        <dsp:cNvPr id="0" name=""/>
        <dsp:cNvSpPr/>
      </dsp:nvSpPr>
      <dsp:spPr>
        <a:xfrm>
          <a:off x="4707887" y="246507"/>
          <a:ext cx="1368113" cy="136811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C5E2A-2F2F-436C-8AD3-0B957629D729}">
      <dsp:nvSpPr>
        <dsp:cNvPr id="0" name=""/>
        <dsp:cNvSpPr/>
      </dsp:nvSpPr>
      <dsp:spPr>
        <a:xfrm>
          <a:off x="7258957" y="0"/>
          <a:ext cx="3522666" cy="41084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Time and Effort Reporting</a:t>
          </a:r>
        </a:p>
      </dsp:txBody>
      <dsp:txXfrm>
        <a:off x="7258957" y="1643380"/>
        <a:ext cx="3522666" cy="1643380"/>
      </dsp:txXfrm>
    </dsp:sp>
    <dsp:sp modelId="{350D50A1-3D7F-4F56-BD06-65F5F06FB2C7}">
      <dsp:nvSpPr>
        <dsp:cNvPr id="0" name=""/>
        <dsp:cNvSpPr/>
      </dsp:nvSpPr>
      <dsp:spPr>
        <a:xfrm>
          <a:off x="8336233" y="246507"/>
          <a:ext cx="1368113" cy="136811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00E12-8A30-4D52-886B-A504A4EE0FFC}">
      <dsp:nvSpPr>
        <dsp:cNvPr id="0" name=""/>
        <dsp:cNvSpPr/>
      </dsp:nvSpPr>
      <dsp:spPr>
        <a:xfrm>
          <a:off x="431355" y="3286760"/>
          <a:ext cx="9921176" cy="61626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21988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74026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320743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Federal funds are made available on July 1 of the fiscal year and remain available for obligation for a period of 27 months. This 27-month period includes an initial 15-month period of availability and an automatic 12-month extension permitted under the “</a:t>
            </a:r>
            <a:r>
              <a:rPr lang="en-US" sz="1200" kern="1200" dirty="0" err="1">
                <a:solidFill>
                  <a:schemeClr val="tx1"/>
                </a:solidFill>
                <a:effectLst/>
                <a:latin typeface="+mn-lt"/>
                <a:ea typeface="+mn-ea"/>
                <a:cs typeface="+mn-cs"/>
              </a:rPr>
              <a:t>Tydings</a:t>
            </a:r>
            <a:r>
              <a:rPr lang="en-US" sz="1200" kern="1200" dirty="0">
                <a:solidFill>
                  <a:schemeClr val="tx1"/>
                </a:solidFill>
                <a:effectLst/>
                <a:latin typeface="+mn-lt"/>
                <a:ea typeface="+mn-ea"/>
                <a:cs typeface="+mn-cs"/>
              </a:rPr>
              <a:t> Amendment”.  While</a:t>
            </a:r>
            <a:r>
              <a:rPr lang="en-US" sz="1200" kern="1200" baseline="0" dirty="0">
                <a:solidFill>
                  <a:schemeClr val="tx1"/>
                </a:solidFill>
                <a:effectLst/>
                <a:latin typeface="+mn-lt"/>
                <a:ea typeface="+mn-ea"/>
                <a:cs typeface="+mn-cs"/>
              </a:rPr>
              <a:t> districts are encouraged to obligate funds in the initial grant year, it is not uncommon for districts to have funds available from two different grant years.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This graphic shows the funding timeline for the funds districts received in the 2023-24 school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70C-3301-4DD8-87C8-448E3F8939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3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the previous graphic shows the full 27 month lifetime of federal funds, there is an annual timeline for budget narratives that districts should also be tracking. </a:t>
            </a:r>
          </a:p>
          <a:p>
            <a:endParaRPr lang="en-US" baseline="0" dirty="0"/>
          </a:p>
          <a:p>
            <a:r>
              <a:rPr lang="en-US" baseline="0" dirty="0"/>
              <a:t>We recommend that districts submit claims at least quarterly.</a:t>
            </a:r>
          </a:p>
          <a:p>
            <a:endParaRPr lang="en-US" baseline="0" dirty="0"/>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61122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400550"/>
            <a:ext cx="5486400" cy="443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kern="1200" dirty="0">
                <a:solidFill>
                  <a:schemeClr val="tx1"/>
                </a:solidFill>
                <a:effectLst/>
                <a:latin typeface="+mn-lt"/>
                <a:ea typeface="+mn-ea"/>
                <a:cs typeface="+mn-cs"/>
              </a:rPr>
              <a:t>Reconciliation</a:t>
            </a:r>
            <a:r>
              <a:rPr lang="en-US" sz="1000" kern="1200" baseline="0" dirty="0">
                <a:solidFill>
                  <a:schemeClr val="tx1"/>
                </a:solidFill>
                <a:effectLst/>
                <a:latin typeface="+mn-lt"/>
                <a:ea typeface="+mn-ea"/>
                <a:cs typeface="+mn-cs"/>
              </a:rPr>
              <a:t> is also helpful when the district is selected for monitoring. We often find that districts have activities in their expenditure report that are allowable, but not approved. Reconciling ensures that your fiscal documentation matches your narrative.</a:t>
            </a:r>
            <a:endParaRPr lang="en-US" sz="1000" kern="1200" dirty="0">
              <a:solidFill>
                <a:schemeClr val="tx1"/>
              </a:solidFill>
              <a:effectLst/>
              <a:latin typeface="+mn-lt"/>
              <a:ea typeface="+mn-ea"/>
              <a:cs typeface="+mn-cs"/>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5</a:t>
            </a:fld>
            <a:endParaRPr lang="en-US" altLang="en-US" sz="1300"/>
          </a:p>
        </p:txBody>
      </p:sp>
    </p:spTree>
    <p:extLst>
      <p:ext uri="{BB962C8B-B14F-4D97-AF65-F5344CB8AC3E}">
        <p14:creationId xmlns:p14="http://schemas.microsoft.com/office/powerpoint/2010/main" val="293856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Reconciliation also has implications for Time and Effort. During monitoring we compare your approved narrative to your expenditure reports, breakdown sheets and payroll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common finding is that there is not alignment between the positions described in the Budget narrative, the expenses charged to the grant and the documentation of people paid with federal funds. As part of the reconciliation process you will want to make sure that these align. </a:t>
            </a:r>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307613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the application</a:t>
            </a:r>
            <a:r>
              <a:rPr lang="en-US" baseline="0" dirty="0"/>
              <a:t> you submit is your intended plan and that plans change. When you go through the reconciliation process and find mismatches there are several solutions. If you have an allowable expense that is aligned to your needs but not in your narrative, you can change your narrative.</a:t>
            </a:r>
          </a:p>
          <a:p>
            <a:endParaRPr lang="en-US" baseline="0" dirty="0"/>
          </a:p>
          <a:p>
            <a:r>
              <a:rPr lang="en-US" baseline="0" dirty="0"/>
              <a:t>If you need to make changes to a current narrative, you can do that through your CIP BN dashboard. Simply pull the narrative back out, make any needed revisions and resubmit for approval.</a:t>
            </a:r>
          </a:p>
          <a:p>
            <a:endParaRPr lang="en-US" baseline="0" dirty="0"/>
          </a:p>
          <a:p>
            <a:r>
              <a:rPr lang="en-US" baseline="0" dirty="0"/>
              <a:t>Because of issues on ODE’s end, approved CARRYOVER narratives cannot be revised. Instead, complete the Carryover Revisions Request form and email it to your regional contact.</a:t>
            </a:r>
          </a:p>
          <a:p>
            <a:endParaRPr lang="en-US" baseline="0" dirty="0"/>
          </a:p>
          <a:p>
            <a:endParaRPr lang="en-US" baseline="0" dirty="0"/>
          </a:p>
          <a:p>
            <a:r>
              <a:rPr lang="en-US" baseline="0" dirty="0"/>
              <a:t>If you find expenditures that are not allowable or were charged to the wrong account, you send a reimbursement to ODE.</a:t>
            </a:r>
          </a:p>
          <a:p>
            <a:endParaRPr lang="en-US" baseline="0" dirty="0"/>
          </a:p>
          <a:p>
            <a:r>
              <a:rPr lang="en-US" sz="1200" dirty="0"/>
              <a:t>Sometimes the district submits its narrative with a placeholder for private school activities. Update private school line items if the narrative was submitted before the school communicated its plan to the district so that narrative accurately reflects PS activities.</a:t>
            </a:r>
            <a:endParaRPr lang="en-US" baseline="0"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877331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349498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2987061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16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5/13/2024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5/13/2024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5/13/2024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41"/>
            <a:ext cx="12192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462642" y="2079876"/>
            <a:ext cx="3052087" cy="1475598"/>
          </a:xfrm>
        </p:spPr>
        <p:txBody>
          <a:bodyPr lIns="0" tIns="0" rIns="0" bIns="0"/>
          <a:lstStyle>
            <a:lvl1pPr>
              <a:defRPr/>
            </a:lvl1pPr>
          </a:lstStyle>
          <a:p>
            <a:r>
              <a:rPr lang="en-US" noProof="0"/>
              <a:t>CLICK TO EDIT</a:t>
            </a:r>
            <a:br>
              <a:rPr lang="en-US" noProof="0"/>
            </a:br>
            <a:r>
              <a:rPr lang="en-US" noProof="0"/>
              <a:t>MASTER TITLE</a:t>
            </a:r>
            <a:br>
              <a:rPr lang="en-US" noProof="0"/>
            </a:br>
            <a:r>
              <a:rPr lang="en-US" noProof="0"/>
              <a:t>STYLE</a:t>
            </a:r>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461968" y="3587774"/>
            <a:ext cx="1726129" cy="291597"/>
          </a:xfrm>
        </p:spPr>
        <p:txBody>
          <a:bodyPr lIns="0" tIns="0" rIns="0" bIns="0">
            <a:normAutofit/>
          </a:bodyPr>
          <a:lstStyle>
            <a:lvl1pPr marL="0" indent="0">
              <a:buNone/>
              <a:defRPr sz="1500" b="1" i="1">
                <a:solidFill>
                  <a:schemeClr val="tx2"/>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20XX-20XX</a:t>
            </a:r>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461968" y="3927199"/>
            <a:ext cx="1726129" cy="378571"/>
          </a:xfrm>
        </p:spPr>
        <p:txBody>
          <a:bodyPr lIns="0" tIns="0" rIns="0" bIns="0">
            <a:normAutofit/>
          </a:bodyPr>
          <a:lstStyle>
            <a:lvl1pPr marL="0" indent="0">
              <a:buNone/>
              <a:defRPr sz="150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3 Years Plan</a:t>
            </a:r>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461963" y="5725379"/>
            <a:ext cx="950912" cy="685800"/>
          </a:xfrm>
          <a:ln w="3556">
            <a:solidFill>
              <a:srgbClr val="454D55"/>
            </a:solidFill>
          </a:ln>
        </p:spPr>
        <p:txBody>
          <a:bodyPr anchor="ctr" anchorCtr="0">
            <a:noAutofit/>
          </a:bodyPr>
          <a:lstStyle>
            <a:lvl1pPr marL="0" indent="0" algn="ctr">
              <a:buNone/>
              <a:defRPr sz="900"/>
            </a:lvl1pPr>
          </a:lstStyle>
          <a:p>
            <a:r>
              <a:rPr lang="en-US" noProof="0"/>
              <a:t>Click icon to add picture</a:t>
            </a:r>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2565129" y="863644"/>
            <a:ext cx="1044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4414968" y="843980"/>
            <a:ext cx="1044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4078440" y="436306"/>
            <a:ext cx="1726129" cy="204276"/>
          </a:xfrm>
        </p:spPr>
        <p:txBody>
          <a:bodyPr lIns="0" tIns="0" rIns="0" bIns="0">
            <a:normAutofit/>
          </a:bodyPr>
          <a:lstStyle>
            <a:lvl1pPr marL="0" indent="0" algn="ctr">
              <a:buNone/>
              <a:defRPr sz="1125" b="0" i="0">
                <a:solidFill>
                  <a:srgbClr val="BAC82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4078438"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5759136" y="863644"/>
            <a:ext cx="1044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5422685" y="2025874"/>
            <a:ext cx="1726129" cy="204276"/>
          </a:xfrm>
        </p:spPr>
        <p:txBody>
          <a:bodyPr lIns="0" tIns="0" rIns="0" bIns="0">
            <a:normAutofit/>
          </a:bodyPr>
          <a:lstStyle>
            <a:lvl1pPr marL="0" indent="0" algn="ctr">
              <a:buNone/>
              <a:defRPr sz="1125" b="0" i="0">
                <a:solidFill>
                  <a:srgbClr val="81BF3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5422684"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7103304" y="863644"/>
            <a:ext cx="1044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6755395" y="437795"/>
            <a:ext cx="1726129" cy="204276"/>
          </a:xfrm>
        </p:spPr>
        <p:txBody>
          <a:bodyPr lIns="0" tIns="0" rIns="0" bIns="0">
            <a:normAutofit/>
          </a:bodyPr>
          <a:lstStyle>
            <a:lvl1pPr marL="0" indent="0" algn="ctr">
              <a:buNone/>
              <a:defRPr sz="1125" b="0" i="0">
                <a:solidFill>
                  <a:srgbClr val="2CA05B"/>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6755394" y="618762"/>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8447472" y="863644"/>
            <a:ext cx="1044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8106877" y="2025874"/>
            <a:ext cx="1726129" cy="204276"/>
          </a:xfrm>
        </p:spPr>
        <p:txBody>
          <a:bodyPr lIns="0" tIns="0" rIns="0" bIns="0">
            <a:normAutofit/>
          </a:bodyPr>
          <a:lstStyle>
            <a:lvl1pPr marL="0" indent="0" algn="ctr">
              <a:buNone/>
              <a:defRPr sz="1125" b="0" i="0">
                <a:solidFill>
                  <a:srgbClr val="1B866F"/>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8106876" y="220833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10705088" y="1917406"/>
            <a:ext cx="1044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8447472" y="2914158"/>
            <a:ext cx="1044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8105174" y="4073394"/>
            <a:ext cx="1726129" cy="204276"/>
          </a:xfrm>
        </p:spPr>
        <p:txBody>
          <a:bodyPr lIns="0" tIns="0" rIns="0" bIns="0">
            <a:normAutofit/>
          </a:bodyPr>
          <a:lstStyle>
            <a:lvl1pPr marL="0" indent="0" algn="ctr">
              <a:buNone/>
              <a:defRPr sz="1125" b="0" i="0">
                <a:solidFill>
                  <a:srgbClr val="0C6D8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8105173"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7103304" y="2914158"/>
            <a:ext cx="1044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6755394" y="2505648"/>
            <a:ext cx="1726129" cy="204276"/>
          </a:xfrm>
        </p:spPr>
        <p:txBody>
          <a:bodyPr lIns="0" tIns="0" rIns="0" bIns="0">
            <a:normAutofit/>
          </a:bodyPr>
          <a:lstStyle>
            <a:lvl1pPr marL="0" indent="0" algn="ctr">
              <a:buNone/>
              <a:defRPr sz="1125" b="0" i="0">
                <a:solidFill>
                  <a:srgbClr val="403474"/>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6755393"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5759136" y="2914158"/>
            <a:ext cx="1044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5420982" y="4073394"/>
            <a:ext cx="1726129" cy="204276"/>
          </a:xfrm>
        </p:spPr>
        <p:txBody>
          <a:bodyPr lIns="0" tIns="0" rIns="0" bIns="0">
            <a:normAutofit/>
          </a:bodyPr>
          <a:lstStyle>
            <a:lvl1pPr marL="0" indent="0" algn="ctr">
              <a:buNone/>
              <a:defRPr sz="1125" b="0" i="0">
                <a:solidFill>
                  <a:srgbClr val="571B6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5420981" y="4255850"/>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4414968" y="2914158"/>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4071202" y="2505648"/>
            <a:ext cx="1726129" cy="204276"/>
          </a:xfrm>
        </p:spPr>
        <p:txBody>
          <a:bodyPr lIns="0" tIns="0" rIns="0" bIns="0">
            <a:normAutofit/>
          </a:bodyPr>
          <a:lstStyle>
            <a:lvl1pPr marL="0" indent="0" algn="ctr">
              <a:buNone/>
              <a:defRPr sz="1125" b="0" i="0">
                <a:solidFill>
                  <a:srgbClr val="6F0066"/>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4071201" y="2688104"/>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2188092" y="3979528"/>
            <a:ext cx="1044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noProof="0"/>
              <a:t>20XX</a:t>
            </a:r>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4414968" y="4970360"/>
            <a:ext cx="1044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Q1</a:t>
            </a:r>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4075661" y="4567759"/>
            <a:ext cx="1726129" cy="204276"/>
          </a:xfrm>
        </p:spPr>
        <p:txBody>
          <a:bodyPr lIns="0" tIns="0" rIns="0" bIns="0">
            <a:normAutofit/>
          </a:bodyPr>
          <a:lstStyle>
            <a:lvl1pPr marL="0" indent="0" algn="ctr">
              <a:buNone/>
              <a:defRPr sz="1125" b="0" i="0">
                <a:solidFill>
                  <a:schemeClr val="tx2"/>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4075660"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5759136" y="4970360"/>
            <a:ext cx="1044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5423468" y="6121335"/>
            <a:ext cx="1726129" cy="204276"/>
          </a:xfrm>
        </p:spPr>
        <p:txBody>
          <a:bodyPr lIns="0" tIns="0" rIns="0" bIns="0">
            <a:normAutofit/>
          </a:bodyPr>
          <a:lstStyle>
            <a:lvl1pPr marL="0" indent="0" algn="ctr">
              <a:buNone/>
              <a:defRPr sz="1125" b="0" i="0">
                <a:solidFill>
                  <a:schemeClr val="accent3"/>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5423468"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7103304" y="4970360"/>
            <a:ext cx="1044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6759853" y="4567759"/>
            <a:ext cx="1726129" cy="204276"/>
          </a:xfrm>
        </p:spPr>
        <p:txBody>
          <a:bodyPr lIns="0" tIns="0" rIns="0" bIns="0">
            <a:normAutofit/>
          </a:bodyPr>
          <a:lstStyle>
            <a:lvl1pPr marL="0" indent="0" algn="ctr">
              <a:buNone/>
              <a:defRPr sz="1125" b="0" i="0">
                <a:solidFill>
                  <a:srgbClr val="E8611D"/>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6759852" y="4750215"/>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8447472" y="4970360"/>
            <a:ext cx="1044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noProof="0"/>
              <a:t>Q4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8107660" y="6121335"/>
            <a:ext cx="1726129" cy="204276"/>
          </a:xfrm>
        </p:spPr>
        <p:txBody>
          <a:bodyPr lIns="0" tIns="0" rIns="0" bIns="0">
            <a:normAutofit/>
          </a:bodyPr>
          <a:lstStyle>
            <a:lvl1pPr marL="0" indent="0" algn="ctr">
              <a:buNone/>
              <a:defRPr sz="1125" b="0" i="0">
                <a:solidFill>
                  <a:schemeClr val="accent5"/>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TITLE</a:t>
            </a:r>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8107660" y="6303791"/>
            <a:ext cx="1726129" cy="176047"/>
          </a:xfrm>
        </p:spPr>
        <p:txBody>
          <a:bodyPr lIns="0" tIns="0" rIns="0" bIns="0">
            <a:normAutofit/>
          </a:bodyPr>
          <a:lstStyle>
            <a:lvl1pPr marL="0" indent="0" algn="ctr">
              <a:buNone/>
              <a:defRPr sz="750" b="0" i="1">
                <a:solidFill>
                  <a:srgbClr val="454D55"/>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noProof="0"/>
              <a:t>Milestone description</a:t>
            </a:r>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10293432" y="4973439"/>
            <a:ext cx="1044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noProof="0"/>
              <a:t>20XX</a:t>
            </a:r>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p:txBody>
          <a:bodyPr/>
          <a:lstStyle/>
          <a:p>
            <a:r>
              <a:rPr lang="en-US" noProof="0"/>
              <a:t>ADD A FOOTER</a:t>
            </a:r>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9005888" y="550858"/>
            <a:ext cx="2743200" cy="176716"/>
          </a:xfrm>
          <a:prstGeom prst="rect">
            <a:avLst/>
          </a:prstGeom>
        </p:spPr>
        <p:txBody>
          <a:bodyPr/>
          <a:lstStyle/>
          <a:p>
            <a:fld id="{F0BF70C0-85C8-4782-A2DC-740B0F58DBF8}" type="datetime1">
              <a:rPr lang="en-US" noProof="0" smtClean="0"/>
              <a:t>5/13/2024</a:t>
            </a:fld>
            <a:endParaRPr lang="en-US" noProof="0"/>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p:txBody>
          <a:bodyPr/>
          <a:lstStyle/>
          <a:p>
            <a:fld id="{93C1428B-5ACF-4E79-A091-05E2328DA75D}" type="slidenum">
              <a:rPr lang="en-US" noProof="0" smtClean="0"/>
              <a:t>‹#›</a:t>
            </a:fld>
            <a:endParaRPr lang="en-US" noProof="0"/>
          </a:p>
        </p:txBody>
      </p:sp>
    </p:spTree>
    <p:extLst>
      <p:ext uri="{BB962C8B-B14F-4D97-AF65-F5344CB8AC3E}">
        <p14:creationId xmlns:p14="http://schemas.microsoft.com/office/powerpoint/2010/main" val="210314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5/13/2024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5/13/2024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5/13/2024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5/13/2024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C5166-4796-40D2-A50C-05DACE2C6C35}"/>
              </a:ext>
            </a:extLst>
          </p:cNvPr>
          <p:cNvSpPr>
            <a:spLocks noGrp="1"/>
          </p:cNvSpPr>
          <p:nvPr>
            <p:ph type="title"/>
          </p:nvPr>
        </p:nvSpPr>
        <p:spPr>
          <a:xfrm>
            <a:off x="838200" y="1292589"/>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D836682-CE55-4994-889B-5D188C3E4F73}"/>
              </a:ext>
            </a:extLst>
          </p:cNvPr>
          <p:cNvSpPr>
            <a:spLocks noGrp="1"/>
          </p:cNvSpPr>
          <p:nvPr>
            <p:ph type="body" idx="1"/>
          </p:nvPr>
        </p:nvSpPr>
        <p:spPr>
          <a:xfrm>
            <a:off x="838200" y="2753088"/>
            <a:ext cx="10515600" cy="234142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31F9231-8DF4-411E-8324-453AB042A01C}"/>
              </a:ext>
            </a:extLst>
          </p:cNvPr>
          <p:cNvSpPr>
            <a:spLocks noGrp="1"/>
          </p:cNvSpPr>
          <p:nvPr>
            <p:ph type="dt" sz="half" idx="2"/>
          </p:nvPr>
        </p:nvSpPr>
        <p:spPr>
          <a:xfrm>
            <a:off x="9005888" y="577752"/>
            <a:ext cx="2743200" cy="176716"/>
          </a:xfrm>
          <a:prstGeom prst="rect">
            <a:avLst/>
          </a:prstGeom>
        </p:spPr>
        <p:txBody>
          <a:bodyPr vert="horz" lIns="0" tIns="0" rIns="0" bIns="0" rtlCol="0" anchor="t" anchorCtr="0"/>
          <a:lstStyle>
            <a:lvl1pPr algn="r">
              <a:defRPr sz="675" i="1">
                <a:solidFill>
                  <a:srgbClr val="454D55"/>
                </a:solidFill>
              </a:defRPr>
            </a:lvl1pPr>
          </a:lstStyle>
          <a:p>
            <a:fld id="{8BF4B2BE-5503-4E92-A98A-CA19FA0A1E48}" type="datetime1">
              <a:rPr lang="en-US" noProof="0" smtClean="0"/>
              <a:pPr/>
              <a:t>5/13/2024</a:t>
            </a:fld>
            <a:endParaRPr lang="en-US" noProof="0"/>
          </a:p>
        </p:txBody>
      </p:sp>
      <p:sp>
        <p:nvSpPr>
          <p:cNvPr id="5" name="Footer Placeholder 4">
            <a:extLst>
              <a:ext uri="{FF2B5EF4-FFF2-40B4-BE49-F238E27FC236}">
                <a16:creationId xmlns:a16="http://schemas.microsoft.com/office/drawing/2014/main" id="{C30475F0-EE3A-4617-AFAB-40BF7C148786}"/>
              </a:ext>
            </a:extLst>
          </p:cNvPr>
          <p:cNvSpPr>
            <a:spLocks noGrp="1"/>
          </p:cNvSpPr>
          <p:nvPr>
            <p:ph type="ftr" sz="quarter" idx="3"/>
          </p:nvPr>
        </p:nvSpPr>
        <p:spPr>
          <a:xfrm>
            <a:off x="9005888" y="392473"/>
            <a:ext cx="2743200" cy="176715"/>
          </a:xfrm>
          <a:prstGeom prst="rect">
            <a:avLst/>
          </a:prstGeom>
        </p:spPr>
        <p:txBody>
          <a:bodyPr vert="horz" lIns="0" tIns="0" rIns="0" bIns="0" rtlCol="0" anchor="b" anchorCtr="0"/>
          <a:lstStyle>
            <a:lvl1pPr algn="r">
              <a:defRPr sz="675" i="1">
                <a:solidFill>
                  <a:srgbClr val="454D55"/>
                </a:solidFill>
              </a:defRPr>
            </a:lvl1pPr>
          </a:lstStyle>
          <a:p>
            <a:r>
              <a:rPr lang="en-US" noProof="0"/>
              <a:t>ADD A FOOTER</a:t>
            </a:r>
          </a:p>
        </p:txBody>
      </p:sp>
      <p:sp>
        <p:nvSpPr>
          <p:cNvPr id="6" name="Slide Number Placeholder 5">
            <a:extLst>
              <a:ext uri="{FF2B5EF4-FFF2-40B4-BE49-F238E27FC236}">
                <a16:creationId xmlns:a16="http://schemas.microsoft.com/office/drawing/2014/main" id="{8AA07E7D-9F5C-43AC-A03A-432F6CB44929}"/>
              </a:ext>
            </a:extLst>
          </p:cNvPr>
          <p:cNvSpPr>
            <a:spLocks noGrp="1"/>
          </p:cNvSpPr>
          <p:nvPr>
            <p:ph type="sldNum" sz="quarter" idx="4"/>
          </p:nvPr>
        </p:nvSpPr>
        <p:spPr>
          <a:xfrm>
            <a:off x="442917" y="392473"/>
            <a:ext cx="395287" cy="176715"/>
          </a:xfrm>
          <a:prstGeom prst="rect">
            <a:avLst/>
          </a:prstGeom>
        </p:spPr>
        <p:txBody>
          <a:bodyPr vert="horz" lIns="0" tIns="0" rIns="0" bIns="0" rtlCol="0" anchor="b" anchorCtr="0"/>
          <a:lstStyle>
            <a:lvl1pPr algn="l">
              <a:defRPr sz="675" i="1">
                <a:solidFill>
                  <a:srgbClr val="454D55"/>
                </a:solidFill>
              </a:defRPr>
            </a:lvl1pPr>
          </a:lstStyle>
          <a:p>
            <a:fld id="{93C1428B-5ACF-4E79-A091-05E2328DA75D}" type="slidenum">
              <a:rPr lang="en-US" noProof="0" smtClean="0"/>
              <a:pPr/>
              <a:t>‹#›</a:t>
            </a:fld>
            <a:endParaRPr lang="en-US" noProof="0"/>
          </a:p>
        </p:txBody>
      </p:sp>
    </p:spTree>
    <p:extLst>
      <p:ext uri="{BB962C8B-B14F-4D97-AF65-F5344CB8AC3E}">
        <p14:creationId xmlns:p14="http://schemas.microsoft.com/office/powerpoint/2010/main" val="2161650284"/>
      </p:ext>
    </p:extLst>
  </p:cSld>
  <p:clrMap bg1="lt1" tx1="dk1" bg2="lt2" tx2="dk2" accent1="accent1" accent2="accent2" accent3="accent3" accent4="accent4" accent5="accent5" accent6="accent6" hlink="hlink" folHlink="folHlink"/>
  <p:sldLayoutIdLst>
    <p:sldLayoutId id="2147483829" r:id="rId1"/>
  </p:sldLayoutIdLst>
  <p:hf hdr="0"/>
  <p:txStyles>
    <p:titleStyle>
      <a:lvl1pPr algn="l" defTabSz="685783" rtl="0" eaLnBrk="1" latinLnBrk="0" hangingPunct="1">
        <a:lnSpc>
          <a:spcPct val="90000"/>
        </a:lnSpc>
        <a:spcBef>
          <a:spcPct val="0"/>
        </a:spcBef>
        <a:buNone/>
        <a:defRPr sz="2625"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7401">
          <p15:clr>
            <a:srgbClr val="F26B43"/>
          </p15:clr>
        </p15:guide>
        <p15:guide id="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app.smartsheet.com/b/form/38a06755d00d4e63a3b4b4c661aef1b5" TargetMode="External"/><Relationship Id="rId3" Type="http://schemas.openxmlformats.org/officeDocument/2006/relationships/hyperlink" Target="https://www.oregon.gov/ode/schools-and-districts/grants/ESEA/Documents/ESSA%20Oregon%20Guide.docx" TargetMode="External"/><Relationship Id="rId7" Type="http://schemas.openxmlformats.org/officeDocument/2006/relationships/hyperlink" Target="https://www.oregon.gov/ode/schools-and-districts/grants/ESEA/Documents/Template%20for%20Carryover%20change%20Requests.docx"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CIP%20BN%20timeline%20graphic.pdf" TargetMode="External"/><Relationship Id="rId5" Type="http://schemas.openxmlformats.org/officeDocument/2006/relationships/hyperlink" Target="https://www.oregon.gov/ode/schools-and-districts/grants/ESEA/Documents/CIP%20BN%20Quick%20Start%20Guide.pdf" TargetMode="External"/><Relationship Id="rId10" Type="http://schemas.openxmlformats.org/officeDocument/2006/relationships/image" Target="../media/image17.png"/><Relationship Id="rId4" Type="http://schemas.openxmlformats.org/officeDocument/2006/relationships/hyperlink" Target="https://www.oregon.gov/ode/schools-and-districts/grants/ESEA/Documents/CIP%20Budget%20Narrative%20User%20Guide%2020-21.docx" TargetMode="External"/><Relationship Id="rId9" Type="http://schemas.openxmlformats.org/officeDocument/2006/relationships/hyperlink" Target="https://www.oregon.gov/ode/schools-and-districts/grants/ESEA/Documents/TIME%20AND%20EFFORT.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mailto:amy.tidwell@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istrict.ode.state.or.us/apps/login/"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https://app.smartsheet.com/b/form/38a06755d00d4e63a3b4b4c661aef1b5" TargetMode="External"/><Relationship Id="rId4" Type="http://schemas.openxmlformats.org/officeDocument/2006/relationships/hyperlink" Target="https://www.oregon.gov/ode/schools-and-districts/grants/ESEA/Documents/Template%20for%20Carryover%20change%20Requests.doc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noAutofit/>
          </a:bodyPr>
          <a:lstStyle/>
          <a:p>
            <a:r>
              <a:rPr lang="en-US" altLang="en-US" sz="3600" dirty="0">
                <a:latin typeface="Arial" charset="0"/>
                <a:cs typeface="Arial" charset="0"/>
              </a:rPr>
              <a:t>Reconciling CIP Budget Narratives </a:t>
            </a:r>
            <a:br>
              <a:rPr lang="en-US" altLang="en-US" sz="3600" dirty="0">
                <a:latin typeface="Arial" charset="0"/>
                <a:cs typeface="Arial" charset="0"/>
              </a:rPr>
            </a:br>
            <a:r>
              <a:rPr lang="en-US" altLang="en-US" sz="3600" dirty="0">
                <a:latin typeface="Arial" charset="0"/>
                <a:cs typeface="Arial" charset="0"/>
              </a:rPr>
              <a:t>&amp; Spending</a:t>
            </a:r>
          </a:p>
        </p:txBody>
      </p:sp>
      <p:sp>
        <p:nvSpPr>
          <p:cNvPr id="14339" name="Rectangle 3"/>
          <p:cNvSpPr>
            <a:spLocks noGrp="1" noChangeArrowheads="1"/>
          </p:cNvSpPr>
          <p:nvPr>
            <p:ph type="subTitle" idx="1"/>
          </p:nvPr>
        </p:nvSpPr>
        <p:spPr>
          <a:xfrm>
            <a:off x="1681163" y="3973513"/>
            <a:ext cx="9144000" cy="1655762"/>
          </a:xfrm>
        </p:spPr>
        <p:txBody>
          <a:bodyPr>
            <a:normAutofit/>
          </a:bodyPr>
          <a:lstStyle/>
          <a:p>
            <a:r>
              <a:rPr lang="en-US" altLang="en-US" sz="2800" dirty="0">
                <a:latin typeface="Arial" charset="0"/>
                <a:cs typeface="Arial" charset="0"/>
              </a:rPr>
              <a:t>May 7, 2024</a:t>
            </a:r>
          </a:p>
        </p:txBody>
      </p:sp>
    </p:spTree>
    <p:extLst>
      <p:ext uri="{BB962C8B-B14F-4D97-AF65-F5344CB8AC3E}">
        <p14:creationId xmlns:p14="http://schemas.microsoft.com/office/powerpoint/2010/main" val="2371377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p:txBody>
          <a:bodyPr>
            <a:normAutofit lnSpcReduction="10000"/>
          </a:bodyPr>
          <a:lstStyle/>
          <a:p>
            <a:pPr>
              <a:spcAft>
                <a:spcPts val="1200"/>
              </a:spcAft>
            </a:pPr>
            <a:r>
              <a:rPr lang="en-US" sz="3200" dirty="0">
                <a:hlinkClick r:id="rId3"/>
              </a:rPr>
              <a:t>Oregon Federal Funds Guide</a:t>
            </a:r>
            <a:endParaRPr lang="en-US" sz="3200" dirty="0"/>
          </a:p>
          <a:p>
            <a:pPr>
              <a:spcAft>
                <a:spcPts val="1200"/>
              </a:spcAft>
            </a:pPr>
            <a:r>
              <a:rPr lang="en-US" sz="3200" u="sng" dirty="0">
                <a:hlinkClick r:id="rId4"/>
              </a:rPr>
              <a:t>CIP Budget Narrative User Guide</a:t>
            </a:r>
            <a:endParaRPr lang="en-US" sz="3200" u="sng" dirty="0"/>
          </a:p>
          <a:p>
            <a:pPr>
              <a:spcAft>
                <a:spcPts val="1200"/>
              </a:spcAft>
            </a:pPr>
            <a:r>
              <a:rPr lang="en-US" sz="3200" dirty="0">
                <a:hlinkClick r:id="rId5"/>
              </a:rPr>
              <a:t>CIP BN Quick Start Guide </a:t>
            </a:r>
            <a:endParaRPr lang="en-US" sz="3200" dirty="0"/>
          </a:p>
          <a:p>
            <a:pPr>
              <a:spcAft>
                <a:spcPts val="1200"/>
              </a:spcAft>
            </a:pPr>
            <a:r>
              <a:rPr lang="en-US" sz="3200" dirty="0">
                <a:hlinkClick r:id="rId6"/>
              </a:rPr>
              <a:t>Federal Funds Timeline</a:t>
            </a:r>
            <a:endParaRPr lang="en-US" sz="3200" dirty="0"/>
          </a:p>
          <a:p>
            <a:pPr>
              <a:spcAft>
                <a:spcPts val="1200"/>
              </a:spcAft>
            </a:pPr>
            <a:r>
              <a:rPr lang="en-US" sz="3200" dirty="0">
                <a:hlinkClick r:id="rId7"/>
              </a:rPr>
              <a:t>Carryover Revision Request Form</a:t>
            </a:r>
            <a:endParaRPr lang="en-US" sz="3200" dirty="0"/>
          </a:p>
          <a:p>
            <a:pPr>
              <a:spcAft>
                <a:spcPts val="1200"/>
              </a:spcAft>
            </a:pPr>
            <a:r>
              <a:rPr lang="en-US" sz="3200" dirty="0">
                <a:hlinkClick r:id="rId8"/>
              </a:rPr>
              <a:t>Reimbursement form</a:t>
            </a:r>
            <a:endParaRPr lang="en-US" sz="3200" dirty="0"/>
          </a:p>
          <a:p>
            <a:pPr>
              <a:spcAft>
                <a:spcPts val="1200"/>
              </a:spcAft>
            </a:pPr>
            <a:r>
              <a:rPr lang="en-US" sz="3200" dirty="0">
                <a:hlinkClick r:id="rId9"/>
              </a:rPr>
              <a:t>ESSA Quick Reference Brief: Time and Effort</a:t>
            </a:r>
            <a:endParaRPr lang="en-US" sz="3200" dirty="0"/>
          </a:p>
          <a:p>
            <a:endParaRPr lang="en-US" sz="32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9" name="Picture Placeholder 8">
            <a:extLst>
              <a:ext uri="{C183D7F6-B498-43B3-948B-1728B52AA6E4}">
                <adec:decorative xmlns:adec="http://schemas.microsoft.com/office/drawing/2017/decorative" val="1"/>
              </a:ext>
            </a:extLst>
          </p:cNvPr>
          <p:cNvPicPr>
            <a:picLocks noGrp="1" noChangeAspect="1"/>
          </p:cNvPicPr>
          <p:nvPr>
            <p:ph type="pic" sz="quarter" idx="13"/>
          </p:nvPr>
        </p:nvPicPr>
        <p:blipFill>
          <a:blip r:embed="rId10">
            <a:extLst>
              <a:ext uri="{28A0092B-C50C-407E-A947-70E740481C1C}">
                <a14:useLocalDpi xmlns:a14="http://schemas.microsoft.com/office/drawing/2010/main" val="0"/>
              </a:ext>
            </a:extLst>
          </a:blip>
          <a:srcRect l="20337" r="20337"/>
          <a:stretch>
            <a:fillRect/>
          </a:stretch>
        </p:blipFill>
        <p:spPr>
          <a:xfrm>
            <a:off x="717550" y="2224088"/>
            <a:ext cx="3931453" cy="3636962"/>
          </a:xfrm>
        </p:spPr>
      </p:pic>
    </p:spTree>
    <p:extLst>
      <p:ext uri="{BB962C8B-B14F-4D97-AF65-F5344CB8AC3E}">
        <p14:creationId xmlns:p14="http://schemas.microsoft.com/office/powerpoint/2010/main" val="157396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Regional Contacts by ESD</a:t>
            </a:r>
          </a:p>
        </p:txBody>
      </p:sp>
      <p:sp>
        <p:nvSpPr>
          <p:cNvPr id="6" name="Content Placeholder 5"/>
          <p:cNvSpPr>
            <a:spLocks noGrp="1"/>
          </p:cNvSpPr>
          <p:nvPr>
            <p:ph idx="1"/>
          </p:nvPr>
        </p:nvSpPr>
        <p:spPr>
          <a:xfrm>
            <a:off x="5183188" y="779646"/>
            <a:ext cx="6172200" cy="5495893"/>
          </a:xfrm>
        </p:spPr>
        <p:txBody>
          <a:bodyPr>
            <a:normAutofit fontScale="92500"/>
          </a:bodyPr>
          <a:lstStyle/>
          <a:p>
            <a:pPr marL="457200" lvl="0" indent="-381000">
              <a:lnSpc>
                <a:spcPct val="105000"/>
              </a:lnSpc>
              <a:spcBef>
                <a:spcPts val="1200"/>
              </a:spcBef>
              <a:buSzPts val="2400"/>
              <a:buChar char="●"/>
            </a:pPr>
            <a:r>
              <a:rPr lang="en-US" dirty="0"/>
              <a:t>Jen Engberg</a:t>
            </a:r>
          </a:p>
          <a:p>
            <a:pPr marL="914400" lvl="1" indent="-381000">
              <a:lnSpc>
                <a:spcPct val="105000"/>
              </a:lnSpc>
              <a:spcBef>
                <a:spcPts val="0"/>
              </a:spcBef>
              <a:buSzPts val="2400"/>
              <a:buFont typeface="Arial"/>
              <a:buChar char="○"/>
            </a:pPr>
            <a:r>
              <a:rPr lang="en-US" dirty="0"/>
              <a:t>Clackamas, Columbia Gorge, Multnomah and Northwest Regional</a:t>
            </a:r>
            <a:br>
              <a:rPr lang="en-US" dirty="0"/>
            </a:br>
            <a:r>
              <a:rPr lang="en-US" dirty="0"/>
              <a:t> </a:t>
            </a:r>
          </a:p>
          <a:p>
            <a:pPr marL="457200" lvl="0" indent="-381000">
              <a:lnSpc>
                <a:spcPct val="105000"/>
              </a:lnSpc>
              <a:spcBef>
                <a:spcPts val="0"/>
              </a:spcBef>
              <a:buSzPts val="2400"/>
              <a:buChar char="●"/>
            </a:pPr>
            <a:r>
              <a:rPr lang="en-US" dirty="0"/>
              <a:t>Sarah Martin</a:t>
            </a:r>
          </a:p>
          <a:p>
            <a:pPr marL="914400" lvl="1" indent="-381000">
              <a:lnSpc>
                <a:spcPct val="105000"/>
              </a:lnSpc>
              <a:spcBef>
                <a:spcPts val="0"/>
              </a:spcBef>
              <a:buSzPts val="2400"/>
              <a:buFont typeface="Arial"/>
              <a:buChar char="○"/>
            </a:pPr>
            <a:r>
              <a:rPr lang="en-US" dirty="0"/>
              <a:t>Douglas, Lake, Malheur, South Coast and </a:t>
            </a:r>
            <a:r>
              <a:rPr lang="en-US"/>
              <a:t>Southern Oregon</a:t>
            </a:r>
            <a:br>
              <a:rPr lang="en-US" dirty="0"/>
            </a:br>
            <a:r>
              <a:rPr lang="en-US" dirty="0"/>
              <a:t> </a:t>
            </a:r>
          </a:p>
          <a:p>
            <a:pPr marL="457200" lvl="0" indent="-381000">
              <a:lnSpc>
                <a:spcPct val="105000"/>
              </a:lnSpc>
              <a:spcBef>
                <a:spcPts val="0"/>
              </a:spcBef>
              <a:buSzPts val="2400"/>
              <a:buChar char="●"/>
            </a:pPr>
            <a:r>
              <a:rPr lang="en-US" dirty="0"/>
              <a:t>Lisa Plumb</a:t>
            </a:r>
          </a:p>
          <a:p>
            <a:pPr marL="914400" lvl="1" indent="-381000">
              <a:lnSpc>
                <a:spcPct val="105000"/>
              </a:lnSpc>
              <a:spcBef>
                <a:spcPts val="0"/>
              </a:spcBef>
              <a:buSzPts val="2400"/>
              <a:buFont typeface="Arial"/>
              <a:buChar char="○"/>
            </a:pPr>
            <a:r>
              <a:rPr lang="en-US" dirty="0"/>
              <a:t>Lane, Linn Benton Lincoln and Willamette</a:t>
            </a:r>
          </a:p>
          <a:p>
            <a:pPr marL="533400" lvl="1" indent="0">
              <a:lnSpc>
                <a:spcPct val="105000"/>
              </a:lnSpc>
              <a:spcBef>
                <a:spcPts val="0"/>
              </a:spcBef>
              <a:buSzPts val="2400"/>
              <a:buNone/>
            </a:pPr>
            <a:endParaRPr lang="en-US" dirty="0"/>
          </a:p>
          <a:p>
            <a:pPr marL="457200" indent="-381000">
              <a:lnSpc>
                <a:spcPct val="115000"/>
              </a:lnSpc>
              <a:spcBef>
                <a:spcPts val="0"/>
              </a:spcBef>
              <a:buSzPts val="2400"/>
              <a:buFont typeface="Arial" panose="020B0604020202020204" pitchFamily="34" charset="0"/>
              <a:buChar char="●"/>
            </a:pPr>
            <a:r>
              <a:rPr lang="en-US" dirty="0"/>
              <a:t>Amy Tidwell</a:t>
            </a:r>
          </a:p>
          <a:p>
            <a:pPr marL="914400" lvl="1" indent="-381000">
              <a:lnSpc>
                <a:spcPct val="115000"/>
              </a:lnSpc>
              <a:spcBef>
                <a:spcPts val="0"/>
              </a:spcBef>
              <a:buSzPts val="2400"/>
              <a:buFont typeface="Courier New" panose="02070309020205020404" pitchFamily="49" charset="0"/>
              <a:buChar char="o"/>
            </a:pPr>
            <a:r>
              <a:rPr lang="en-US" dirty="0"/>
              <a:t>Grant, Harney, High Desert, </a:t>
            </a:r>
            <a:r>
              <a:rPr lang="en-US" dirty="0" err="1"/>
              <a:t>InterMountain</a:t>
            </a:r>
            <a:r>
              <a:rPr lang="en-US" dirty="0"/>
              <a:t>, Jefferson, North Central and Region 18</a:t>
            </a:r>
            <a:endParaRPr lang="en-US" dirty="0">
              <a:solidFill>
                <a:srgbClr val="FF0000"/>
              </a:solidFill>
            </a:endParaRPr>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13" name="Picture Placeholder 12">
            <a:extLs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695" b="3695"/>
          <a:stretch>
            <a:fillRect/>
          </a:stretch>
        </p:blipFill>
        <p:spPr/>
      </p:pic>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353848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normAutofit/>
          </a:bodyPr>
          <a:lstStyle/>
          <a:p>
            <a:pPr marL="342900" indent="-342900">
              <a:lnSpc>
                <a:spcPct val="110000"/>
              </a:lnSpc>
              <a:buClr>
                <a:schemeClr val="dk1"/>
              </a:buClr>
              <a:buSzPts val="2400"/>
            </a:pPr>
            <a:r>
              <a:rPr lang="nb-NO" dirty="0"/>
              <a:t>Jen Engberg</a:t>
            </a:r>
            <a:br>
              <a:rPr lang="nb-NO" dirty="0"/>
            </a:br>
            <a:r>
              <a:rPr lang="nb-NO" u="sng" dirty="0">
                <a:solidFill>
                  <a:schemeClr val="hlink"/>
                </a:solidFill>
              </a:rPr>
              <a:t>j</a:t>
            </a:r>
            <a:r>
              <a:rPr lang="nb-NO" u="sng" dirty="0">
                <a:solidFill>
                  <a:schemeClr val="hlink"/>
                </a:solidFill>
                <a:hlinkClick r:id="rId3"/>
              </a:rPr>
              <a:t>ennifer.engberg@ode.oregon.gov</a:t>
            </a:r>
            <a:endParaRPr lang="nb-NO" dirty="0"/>
          </a:p>
          <a:p>
            <a:pPr marL="342900" lvl="0" indent="-342900">
              <a:lnSpc>
                <a:spcPct val="110000"/>
              </a:lnSpc>
              <a:buClr>
                <a:schemeClr val="dk1"/>
              </a:buClr>
              <a:buSzPts val="2400"/>
            </a:pPr>
            <a:r>
              <a:rPr lang="nb-NO" dirty="0"/>
              <a:t>Sarah Martin</a:t>
            </a:r>
            <a:br>
              <a:rPr lang="nb-NO" dirty="0"/>
            </a:br>
            <a:r>
              <a:rPr lang="nb-NO" u="sng" dirty="0">
                <a:solidFill>
                  <a:schemeClr val="hlink"/>
                </a:solidFill>
              </a:rPr>
              <a:t>s</a:t>
            </a:r>
            <a:r>
              <a:rPr lang="nb-NO" u="sng" dirty="0">
                <a:solidFill>
                  <a:schemeClr val="hlink"/>
                </a:solidFill>
                <a:hlinkClick r:id="rId4"/>
              </a:rPr>
              <a:t>arah.martin@ode.oregon.gov</a:t>
            </a:r>
            <a:endParaRPr lang="nb-NO" dirty="0"/>
          </a:p>
          <a:p>
            <a:pPr marL="342900" lvl="0" indent="-342900">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r>
              <a:rPr lang="nb-NO" dirty="0"/>
              <a:t>Amy Tidwell</a:t>
            </a:r>
            <a:br>
              <a:rPr lang="nb-NO" dirty="0"/>
            </a:br>
            <a:r>
              <a:rPr lang="nb-NO" u="sng" dirty="0">
                <a:solidFill>
                  <a:schemeClr val="hlink"/>
                </a:solidFill>
                <a:hlinkClick r:id="rId6"/>
              </a:rPr>
              <a:t>amy.tidwell@ode.oregon.gov</a:t>
            </a:r>
            <a:endParaRPr lang="nb-NO" dirty="0"/>
          </a:p>
          <a:p>
            <a:pPr marL="0" indent="0">
              <a:buNone/>
            </a:pPr>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543" y="356181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118563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 for Today’s Session</a:t>
            </a:r>
          </a:p>
        </p:txBody>
      </p:sp>
      <p:sp>
        <p:nvSpPr>
          <p:cNvPr id="6" name="Content Placeholder 5"/>
          <p:cNvSpPr>
            <a:spLocks noGrp="1"/>
          </p:cNvSpPr>
          <p:nvPr>
            <p:ph idx="1"/>
          </p:nvPr>
        </p:nvSpPr>
        <p:spPr>
          <a:xfrm>
            <a:off x="703729" y="1942416"/>
            <a:ext cx="6184722" cy="4379939"/>
          </a:xfrm>
        </p:spPr>
        <p:txBody>
          <a:bodyPr>
            <a:normAutofit/>
          </a:bodyPr>
          <a:lstStyle/>
          <a:p>
            <a:pPr>
              <a:spcAft>
                <a:spcPts val="1200"/>
              </a:spcAft>
            </a:pPr>
            <a:r>
              <a:rPr lang="en-US" sz="3200" dirty="0"/>
              <a:t>Budget Narrative and Fiscal Timelines</a:t>
            </a:r>
          </a:p>
          <a:p>
            <a:pPr>
              <a:spcAft>
                <a:spcPts val="1200"/>
              </a:spcAft>
            </a:pPr>
            <a:r>
              <a:rPr lang="en-US" sz="3200" dirty="0"/>
              <a:t>Reconciliation – What, Why, and When</a:t>
            </a:r>
          </a:p>
          <a:p>
            <a:pPr>
              <a:spcAft>
                <a:spcPts val="1200"/>
              </a:spcAft>
            </a:pPr>
            <a:r>
              <a:rPr lang="en-US" sz="3200" dirty="0"/>
              <a:t>Reconciling and Personnel Costs</a:t>
            </a:r>
          </a:p>
          <a:p>
            <a:pPr>
              <a:spcAft>
                <a:spcPts val="1200"/>
              </a:spcAft>
            </a:pPr>
            <a:r>
              <a:rPr lang="en-US" sz="3200" dirty="0"/>
              <a:t>Key Takeaways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4132385"/>
            <a:ext cx="4613267" cy="1131091"/>
          </a:xfrm>
          <a:prstGeom prst="rect">
            <a:avLst/>
          </a:prstGeom>
        </p:spPr>
      </p:pic>
    </p:spTree>
    <p:extLst>
      <p:ext uri="{BB962C8B-B14F-4D97-AF65-F5344CB8AC3E}">
        <p14:creationId xmlns:p14="http://schemas.microsoft.com/office/powerpoint/2010/main" val="284396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2020-21 timeline"/>
          <p:cNvSpPr>
            <a:spLocks noGrp="1"/>
          </p:cNvSpPr>
          <p:nvPr>
            <p:ph type="title"/>
          </p:nvPr>
        </p:nvSpPr>
        <p:spPr>
          <a:xfrm>
            <a:off x="530293" y="1961398"/>
            <a:ext cx="2056899" cy="1809614"/>
          </a:xfrm>
        </p:spPr>
        <p:txBody>
          <a:bodyPr>
            <a:noAutofit/>
          </a:bodyPr>
          <a:lstStyle/>
          <a:p>
            <a:r>
              <a:rPr lang="en-US" sz="3200" dirty="0"/>
              <a:t>2023-24</a:t>
            </a:r>
            <a:r>
              <a:rPr lang="en-US" sz="3200" dirty="0">
                <a:solidFill>
                  <a:srgbClr val="FF0000"/>
                </a:solidFill>
              </a:rPr>
              <a:t> </a:t>
            </a:r>
            <a:r>
              <a:rPr lang="en-US" sz="3200" dirty="0"/>
              <a:t>FEDERAL FUNDS TIMELINE</a:t>
            </a:r>
          </a:p>
        </p:txBody>
      </p:sp>
      <p:sp>
        <p:nvSpPr>
          <p:cNvPr id="24" name="Initial grant period"/>
          <p:cNvSpPr/>
          <p:nvPr/>
        </p:nvSpPr>
        <p:spPr>
          <a:xfrm>
            <a:off x="309635" y="4631326"/>
            <a:ext cx="1804916" cy="646331"/>
          </a:xfrm>
          <a:prstGeom prst="rect">
            <a:avLst/>
          </a:prstGeom>
        </p:spPr>
        <p:txBody>
          <a:bodyPr wrap="square">
            <a:spAutoFit/>
          </a:bodyPr>
          <a:lstStyle/>
          <a:p>
            <a:pPr>
              <a:defRPr/>
            </a:pPr>
            <a:r>
              <a:rPr lang="en-US" sz="1200" b="1" dirty="0">
                <a:solidFill>
                  <a:srgbClr val="0070C0"/>
                </a:solidFill>
                <a:latin typeface="Segoe UI"/>
              </a:rPr>
              <a:t>*INITIAL GRANT PERIOD: 7/1/23 – 9/30/24 (15 MONTHS</a:t>
            </a:r>
            <a:r>
              <a:rPr lang="en-US" sz="1200" dirty="0">
                <a:solidFill>
                  <a:srgbClr val="0070C0"/>
                </a:solidFill>
                <a:latin typeface="Segoe UI"/>
              </a:rPr>
              <a:t>)</a:t>
            </a:r>
            <a:endParaRPr lang="en-US" sz="1200" dirty="0">
              <a:solidFill>
                <a:srgbClr val="0C6D82"/>
              </a:solidFill>
              <a:latin typeface="Segoe UI"/>
            </a:endParaRPr>
          </a:p>
        </p:txBody>
      </p:sp>
      <p:sp>
        <p:nvSpPr>
          <p:cNvPr id="2" name="July 2020"/>
          <p:cNvSpPr>
            <a:spLocks noGrp="1"/>
          </p:cNvSpPr>
          <p:nvPr>
            <p:ph type="body" sz="quarter" idx="15"/>
          </p:nvPr>
        </p:nvSpPr>
        <p:spPr>
          <a:xfrm>
            <a:off x="3796287" y="967697"/>
            <a:ext cx="801577" cy="783000"/>
          </a:xfrm>
        </p:spPr>
        <p:txBody>
          <a:bodyPr>
            <a:normAutofit fontScale="62500" lnSpcReduction="20000"/>
          </a:bodyPr>
          <a:lstStyle/>
          <a:p>
            <a:r>
              <a:rPr lang="en-US" sz="2700" dirty="0"/>
              <a:t>JUL 1</a:t>
            </a:r>
          </a:p>
          <a:p>
            <a:r>
              <a:rPr lang="en-US" dirty="0"/>
              <a:t> </a:t>
            </a:r>
            <a:r>
              <a:rPr lang="en-US" sz="2700" dirty="0"/>
              <a:t>2023</a:t>
            </a:r>
          </a:p>
        </p:txBody>
      </p:sp>
      <p:sp>
        <p:nvSpPr>
          <p:cNvPr id="22" name="beg grant per">
            <a:extLst>
              <a:ext uri="{FF2B5EF4-FFF2-40B4-BE49-F238E27FC236}">
                <a16:creationId xmlns:a16="http://schemas.microsoft.com/office/drawing/2014/main" id="{2B193253-F94A-4164-AE5D-6B3931AE17CC}"/>
              </a:ext>
            </a:extLst>
          </p:cNvPr>
          <p:cNvSpPr>
            <a:spLocks noGrp="1"/>
          </p:cNvSpPr>
          <p:nvPr>
            <p:ph type="body" sz="quarter" idx="36"/>
          </p:nvPr>
        </p:nvSpPr>
        <p:spPr>
          <a:xfrm>
            <a:off x="3497084" y="2003349"/>
            <a:ext cx="1399985" cy="405757"/>
          </a:xfrm>
        </p:spPr>
        <p:txBody>
          <a:bodyPr>
            <a:normAutofit/>
          </a:bodyPr>
          <a:lstStyle/>
          <a:p>
            <a:r>
              <a:rPr lang="en-US" sz="1050" dirty="0"/>
              <a:t>BEGINNING OF  GRANT PERIOD</a:t>
            </a:r>
          </a:p>
        </p:txBody>
      </p:sp>
      <p:sp>
        <p:nvSpPr>
          <p:cNvPr id="10" name="Aug 2020">
            <a:extLst>
              <a:ext uri="{FF2B5EF4-FFF2-40B4-BE49-F238E27FC236}">
                <a16:creationId xmlns:a16="http://schemas.microsoft.com/office/drawing/2014/main" id="{B71962F0-0A0F-4FC2-9E69-6265A830C45E}"/>
              </a:ext>
            </a:extLst>
          </p:cNvPr>
          <p:cNvSpPr>
            <a:spLocks noGrp="1"/>
          </p:cNvSpPr>
          <p:nvPr>
            <p:ph type="body" sz="quarter" idx="18"/>
          </p:nvPr>
        </p:nvSpPr>
        <p:spPr>
          <a:xfrm>
            <a:off x="5715000" y="967914"/>
            <a:ext cx="783000" cy="783000"/>
          </a:xfrm>
        </p:spPr>
        <p:txBody>
          <a:bodyPr>
            <a:normAutofit/>
          </a:bodyPr>
          <a:lstStyle/>
          <a:p>
            <a:r>
              <a:rPr lang="en-US" sz="1800" dirty="0"/>
              <a:t>AUG 2023</a:t>
            </a:r>
            <a:endParaRPr lang="en-US" dirty="0"/>
          </a:p>
        </p:txBody>
      </p:sp>
      <p:sp>
        <p:nvSpPr>
          <p:cNvPr id="27" name="BN opens">
            <a:extLst>
              <a:ext uri="{FF2B5EF4-FFF2-40B4-BE49-F238E27FC236}">
                <a16:creationId xmlns:a16="http://schemas.microsoft.com/office/drawing/2014/main" id="{84F2613F-DCC0-4A1F-9B48-C279DDE0C201}"/>
              </a:ext>
            </a:extLst>
          </p:cNvPr>
          <p:cNvSpPr>
            <a:spLocks noGrp="1"/>
          </p:cNvSpPr>
          <p:nvPr>
            <p:ph type="body" sz="quarter" idx="38"/>
          </p:nvPr>
        </p:nvSpPr>
        <p:spPr>
          <a:xfrm>
            <a:off x="5257800" y="1961398"/>
            <a:ext cx="1743080" cy="348934"/>
          </a:xfrm>
        </p:spPr>
        <p:txBody>
          <a:bodyPr>
            <a:noAutofit/>
          </a:bodyPr>
          <a:lstStyle/>
          <a:p>
            <a:pPr>
              <a:lnSpc>
                <a:spcPct val="100000"/>
              </a:lnSpc>
              <a:spcBef>
                <a:spcPts val="0"/>
              </a:spcBef>
            </a:pPr>
            <a:r>
              <a:rPr lang="en-US" sz="1050" dirty="0"/>
              <a:t>BUDGET NARRATIVE APPLICATION OPENS</a:t>
            </a:r>
          </a:p>
        </p:txBody>
      </p:sp>
      <p:sp>
        <p:nvSpPr>
          <p:cNvPr id="26" name="Oct 2020">
            <a:extLst>
              <a:ext uri="{FF2B5EF4-FFF2-40B4-BE49-F238E27FC236}">
                <a16:creationId xmlns:a16="http://schemas.microsoft.com/office/drawing/2014/main" id="{B71962F0-0A0F-4FC2-9E69-6265A830C45E}"/>
              </a:ext>
            </a:extLst>
          </p:cNvPr>
          <p:cNvSpPr>
            <a:spLocks noGrp="1"/>
          </p:cNvSpPr>
          <p:nvPr>
            <p:ph type="body" sz="quarter" idx="18"/>
          </p:nvPr>
        </p:nvSpPr>
        <p:spPr>
          <a:xfrm>
            <a:off x="6934200" y="969600"/>
            <a:ext cx="783000" cy="783000"/>
          </a:xfrm>
        </p:spPr>
        <p:txBody>
          <a:bodyPr>
            <a:normAutofit/>
          </a:bodyPr>
          <a:lstStyle/>
          <a:p>
            <a:r>
              <a:rPr lang="en-US" sz="1800" dirty="0"/>
              <a:t>OCT 2023</a:t>
            </a:r>
            <a:endParaRPr lang="en-US" dirty="0"/>
          </a:p>
        </p:txBody>
      </p:sp>
      <p:sp>
        <p:nvSpPr>
          <p:cNvPr id="37"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6631989" y="1771749"/>
            <a:ext cx="1623678" cy="336837"/>
          </a:xfrm>
        </p:spPr>
        <p:txBody>
          <a:bodyPr>
            <a:noAutofit/>
          </a:bodyPr>
          <a:lstStyle/>
          <a:p>
            <a:pPr>
              <a:lnSpc>
                <a:spcPct val="100000"/>
              </a:lnSpc>
              <a:spcBef>
                <a:spcPts val="0"/>
              </a:spcBef>
            </a:pPr>
            <a:r>
              <a:rPr lang="en-US" sz="1050" dirty="0">
                <a:solidFill>
                  <a:schemeClr val="bg2"/>
                </a:solidFill>
              </a:rPr>
              <a:t> </a:t>
            </a:r>
          </a:p>
          <a:p>
            <a:pPr>
              <a:lnSpc>
                <a:spcPct val="100000"/>
              </a:lnSpc>
              <a:spcBef>
                <a:spcPts val="0"/>
              </a:spcBef>
            </a:pPr>
            <a:r>
              <a:rPr lang="en-US" sz="1050" dirty="0">
                <a:solidFill>
                  <a:schemeClr val="bg2"/>
                </a:solidFill>
              </a:rPr>
              <a:t>PREREQUISITES DUE</a:t>
            </a:r>
          </a:p>
        </p:txBody>
      </p:sp>
      <p:sp>
        <p:nvSpPr>
          <p:cNvPr id="13" name="Dec 2020">
            <a:extLst>
              <a:ext uri="{FF2B5EF4-FFF2-40B4-BE49-F238E27FC236}">
                <a16:creationId xmlns:a16="http://schemas.microsoft.com/office/drawing/2014/main" id="{04306A44-50E7-4C10-ABF1-71CE55A094F5}"/>
              </a:ext>
            </a:extLst>
          </p:cNvPr>
          <p:cNvSpPr>
            <a:spLocks noGrp="1"/>
          </p:cNvSpPr>
          <p:nvPr>
            <p:ph type="body" sz="quarter" idx="20"/>
          </p:nvPr>
        </p:nvSpPr>
        <p:spPr>
          <a:xfrm>
            <a:off x="8249069" y="967914"/>
            <a:ext cx="783000" cy="783000"/>
          </a:xfrm>
        </p:spPr>
        <p:txBody>
          <a:bodyPr>
            <a:normAutofit fontScale="77500" lnSpcReduction="20000"/>
          </a:bodyPr>
          <a:lstStyle/>
          <a:p>
            <a:r>
              <a:rPr lang="en-US" dirty="0"/>
              <a:t>NOV 2023</a:t>
            </a:r>
          </a:p>
        </p:txBody>
      </p:sp>
      <p:sp>
        <p:nvSpPr>
          <p:cNvPr id="25" name="BN due">
            <a:extLst>
              <a:ext uri="{FF2B5EF4-FFF2-40B4-BE49-F238E27FC236}">
                <a16:creationId xmlns:a16="http://schemas.microsoft.com/office/drawing/2014/main" id="{DF4A9D67-1B01-4CF8-AC0D-C7E518691F63}"/>
              </a:ext>
            </a:extLst>
          </p:cNvPr>
          <p:cNvSpPr>
            <a:spLocks noGrp="1"/>
          </p:cNvSpPr>
          <p:nvPr>
            <p:ph type="body" sz="quarter" idx="48"/>
          </p:nvPr>
        </p:nvSpPr>
        <p:spPr>
          <a:xfrm>
            <a:off x="7981130" y="2097937"/>
            <a:ext cx="1623678" cy="336837"/>
          </a:xfrm>
        </p:spPr>
        <p:txBody>
          <a:bodyPr>
            <a:noAutofit/>
          </a:bodyPr>
          <a:lstStyle/>
          <a:p>
            <a:pPr>
              <a:lnSpc>
                <a:spcPct val="100000"/>
              </a:lnSpc>
              <a:spcBef>
                <a:spcPts val="0"/>
              </a:spcBef>
            </a:pPr>
            <a:r>
              <a:rPr lang="en-US" sz="1050" dirty="0">
                <a:solidFill>
                  <a:schemeClr val="bg2"/>
                </a:solidFill>
              </a:rPr>
              <a:t>BUDGET NARRATIVES DUE</a:t>
            </a:r>
          </a:p>
        </p:txBody>
      </p:sp>
      <p:sp>
        <p:nvSpPr>
          <p:cNvPr id="14" name="Sep 2021">
            <a:extLst>
              <a:ext uri="{FF2B5EF4-FFF2-40B4-BE49-F238E27FC236}">
                <a16:creationId xmlns:a16="http://schemas.microsoft.com/office/drawing/2014/main" id="{18BD9AA2-DFE1-412D-BB95-7989BA1E6039}"/>
              </a:ext>
            </a:extLst>
          </p:cNvPr>
          <p:cNvSpPr>
            <a:spLocks noGrp="1"/>
          </p:cNvSpPr>
          <p:nvPr>
            <p:ph type="body" sz="quarter" idx="21"/>
          </p:nvPr>
        </p:nvSpPr>
        <p:spPr>
          <a:xfrm>
            <a:off x="8255667" y="3030893"/>
            <a:ext cx="783000" cy="783000"/>
          </a:xfrm>
        </p:spPr>
        <p:txBody>
          <a:bodyPr>
            <a:normAutofit fontScale="92500" lnSpcReduction="20000"/>
          </a:bodyPr>
          <a:lstStyle/>
          <a:p>
            <a:r>
              <a:rPr lang="en-US" sz="1800" dirty="0"/>
              <a:t>SEPT 30 2024 </a:t>
            </a:r>
            <a:endParaRPr lang="en-US" dirty="0"/>
          </a:p>
        </p:txBody>
      </p:sp>
      <p:sp>
        <p:nvSpPr>
          <p:cNvPr id="35" name="final obligation initial grant">
            <a:extLst>
              <a:ext uri="{FF2B5EF4-FFF2-40B4-BE49-F238E27FC236}">
                <a16:creationId xmlns:a16="http://schemas.microsoft.com/office/drawing/2014/main" id="{25D376EC-609C-46F1-A4A6-22B3BCBA9777}"/>
              </a:ext>
            </a:extLst>
          </p:cNvPr>
          <p:cNvSpPr>
            <a:spLocks noGrp="1"/>
          </p:cNvSpPr>
          <p:nvPr>
            <p:ph type="body" sz="quarter" idx="46"/>
          </p:nvPr>
        </p:nvSpPr>
        <p:spPr>
          <a:xfrm>
            <a:off x="7633808" y="3908541"/>
            <a:ext cx="2063994" cy="486493"/>
          </a:xfrm>
        </p:spPr>
        <p:txBody>
          <a:bodyPr>
            <a:normAutofit/>
          </a:bodyPr>
          <a:lstStyle/>
          <a:p>
            <a:pPr>
              <a:lnSpc>
                <a:spcPct val="100000"/>
              </a:lnSpc>
              <a:spcBef>
                <a:spcPts val="0"/>
              </a:spcBef>
            </a:pPr>
            <a:r>
              <a:rPr lang="en-US" sz="1050" dirty="0"/>
              <a:t>FINAL DATE FOR OBLIGATION OF 2023-24 FUNDS FOR *INTIAL GRANT PERIOD</a:t>
            </a:r>
          </a:p>
        </p:txBody>
      </p:sp>
      <p:sp>
        <p:nvSpPr>
          <p:cNvPr id="15" name="Nov 2021 1">
            <a:extLst>
              <a:ext uri="{FF2B5EF4-FFF2-40B4-BE49-F238E27FC236}">
                <a16:creationId xmlns:a16="http://schemas.microsoft.com/office/drawing/2014/main" id="{CDDFF132-912B-4B2B-B3E5-D1AB199B58C1}"/>
              </a:ext>
            </a:extLst>
          </p:cNvPr>
          <p:cNvSpPr>
            <a:spLocks noGrp="1"/>
          </p:cNvSpPr>
          <p:nvPr>
            <p:ph type="body" sz="quarter" idx="22"/>
          </p:nvPr>
        </p:nvSpPr>
        <p:spPr>
          <a:xfrm>
            <a:off x="5280146" y="3029417"/>
            <a:ext cx="783000" cy="784477"/>
          </a:xfrm>
        </p:spPr>
        <p:txBody>
          <a:bodyPr>
            <a:normAutofit fontScale="92500" lnSpcReduction="20000"/>
          </a:bodyPr>
          <a:lstStyle/>
          <a:p>
            <a:r>
              <a:rPr lang="en-US" sz="1800" dirty="0"/>
              <a:t>NOV 14 2024 </a:t>
            </a:r>
          </a:p>
        </p:txBody>
      </p:sp>
      <p:sp>
        <p:nvSpPr>
          <p:cNvPr id="33" name="final claim initial grant">
            <a:extLst>
              <a:ext uri="{FF2B5EF4-FFF2-40B4-BE49-F238E27FC236}">
                <a16:creationId xmlns:a16="http://schemas.microsoft.com/office/drawing/2014/main" id="{97AEBAB8-BDEB-4E4A-B443-829D3C340CA6}"/>
              </a:ext>
            </a:extLst>
          </p:cNvPr>
          <p:cNvSpPr>
            <a:spLocks noGrp="1"/>
          </p:cNvSpPr>
          <p:nvPr>
            <p:ph type="body" sz="quarter" idx="44"/>
          </p:nvPr>
        </p:nvSpPr>
        <p:spPr>
          <a:xfrm>
            <a:off x="4561602" y="3908540"/>
            <a:ext cx="2192500" cy="599274"/>
          </a:xfrm>
        </p:spPr>
        <p:txBody>
          <a:bodyPr>
            <a:normAutofit/>
          </a:bodyPr>
          <a:lstStyle/>
          <a:p>
            <a:pPr>
              <a:lnSpc>
                <a:spcPct val="100000"/>
              </a:lnSpc>
              <a:spcBef>
                <a:spcPts val="0"/>
              </a:spcBef>
            </a:pPr>
            <a:r>
              <a:rPr lang="en-US" sz="1050" dirty="0"/>
              <a:t>FINAL DATE FOR CLAIMS FOR *INITIAL GRANT PERIOD</a:t>
            </a:r>
          </a:p>
        </p:txBody>
      </p:sp>
      <p:sp>
        <p:nvSpPr>
          <p:cNvPr id="23" name="Nov 2021 2">
            <a:extLst>
              <a:ext uri="{FF2B5EF4-FFF2-40B4-BE49-F238E27FC236}">
                <a16:creationId xmlns:a16="http://schemas.microsoft.com/office/drawing/2014/main" id="{CDDFF132-912B-4B2B-B3E5-D1AB199B58C1}"/>
              </a:ext>
            </a:extLst>
          </p:cNvPr>
          <p:cNvSpPr>
            <a:spLocks noGrp="1"/>
          </p:cNvSpPr>
          <p:nvPr>
            <p:ph type="body" sz="quarter" idx="22"/>
          </p:nvPr>
        </p:nvSpPr>
        <p:spPr>
          <a:xfrm>
            <a:off x="3047464" y="4071790"/>
            <a:ext cx="783000" cy="784477"/>
          </a:xfrm>
        </p:spPr>
        <p:txBody>
          <a:bodyPr>
            <a:normAutofit/>
          </a:bodyPr>
          <a:lstStyle/>
          <a:p>
            <a:r>
              <a:rPr lang="en-US" sz="1800" dirty="0"/>
              <a:t>NOV 2024 </a:t>
            </a:r>
            <a:endParaRPr lang="en-US" sz="2100" dirty="0"/>
          </a:p>
        </p:txBody>
      </p:sp>
      <p:sp>
        <p:nvSpPr>
          <p:cNvPr id="21" name="Unclaimed become carryover">
            <a:extLst>
              <a:ext uri="{FF2B5EF4-FFF2-40B4-BE49-F238E27FC236}">
                <a16:creationId xmlns:a16="http://schemas.microsoft.com/office/drawing/2014/main" id="{97AEBAB8-BDEB-4E4A-B443-829D3C340CA6}"/>
              </a:ext>
            </a:extLst>
          </p:cNvPr>
          <p:cNvSpPr>
            <a:spLocks noGrp="1"/>
          </p:cNvSpPr>
          <p:nvPr>
            <p:ph type="body" sz="quarter" idx="44"/>
          </p:nvPr>
        </p:nvSpPr>
        <p:spPr>
          <a:xfrm>
            <a:off x="3848830" y="4464031"/>
            <a:ext cx="2192500" cy="345575"/>
          </a:xfrm>
        </p:spPr>
        <p:txBody>
          <a:bodyPr>
            <a:normAutofit/>
          </a:bodyPr>
          <a:lstStyle/>
          <a:p>
            <a:pPr>
              <a:lnSpc>
                <a:spcPct val="100000"/>
              </a:lnSpc>
              <a:spcBef>
                <a:spcPts val="0"/>
              </a:spcBef>
            </a:pPr>
            <a:r>
              <a:rPr lang="en-US" sz="1050" dirty="0"/>
              <a:t>UNCLAIMED FUNDS BECOME “CARRYOVER”</a:t>
            </a:r>
          </a:p>
        </p:txBody>
      </p:sp>
      <p:sp>
        <p:nvSpPr>
          <p:cNvPr id="12" name="Nov 2021 3">
            <a:extLst>
              <a:ext uri="{FF2B5EF4-FFF2-40B4-BE49-F238E27FC236}">
                <a16:creationId xmlns:a16="http://schemas.microsoft.com/office/drawing/2014/main" id="{0950DBC3-6438-47ED-BA7E-BBD7E08290D1}"/>
              </a:ext>
            </a:extLst>
          </p:cNvPr>
          <p:cNvSpPr>
            <a:spLocks noGrp="1"/>
          </p:cNvSpPr>
          <p:nvPr>
            <p:ph type="body" sz="quarter" idx="19"/>
          </p:nvPr>
        </p:nvSpPr>
        <p:spPr>
          <a:xfrm>
            <a:off x="4303983" y="4997626"/>
            <a:ext cx="783000" cy="783000"/>
          </a:xfrm>
        </p:spPr>
        <p:txBody>
          <a:bodyPr/>
          <a:lstStyle/>
          <a:p>
            <a:r>
              <a:rPr lang="en-US" sz="1800" dirty="0"/>
              <a:t>NOV 2024</a:t>
            </a:r>
            <a:endParaRPr lang="en-US" dirty="0"/>
          </a:p>
        </p:txBody>
      </p:sp>
      <p:sp>
        <p:nvSpPr>
          <p:cNvPr id="65" name="carryover app open">
            <a:extLst>
              <a:ext uri="{FF2B5EF4-FFF2-40B4-BE49-F238E27FC236}">
                <a16:creationId xmlns:a16="http://schemas.microsoft.com/office/drawing/2014/main" id="{71435C51-CB8E-41E5-8C00-34ADCC273A32}"/>
              </a:ext>
            </a:extLst>
          </p:cNvPr>
          <p:cNvSpPr>
            <a:spLocks noGrp="1"/>
          </p:cNvSpPr>
          <p:nvPr>
            <p:ph type="body" sz="quarter" idx="40"/>
          </p:nvPr>
        </p:nvSpPr>
        <p:spPr>
          <a:xfrm>
            <a:off x="3775398" y="5941792"/>
            <a:ext cx="1840170" cy="307027"/>
          </a:xfrm>
        </p:spPr>
        <p:txBody>
          <a:bodyPr>
            <a:normAutofit/>
          </a:bodyPr>
          <a:lstStyle/>
          <a:p>
            <a:r>
              <a:rPr lang="en-US" sz="1050" dirty="0"/>
              <a:t>CARRYOVER APPLICATIONS FOR 2023-24 FUNDS OPEN</a:t>
            </a:r>
          </a:p>
        </p:txBody>
      </p:sp>
      <p:sp>
        <p:nvSpPr>
          <p:cNvPr id="18" name="Sep 2022">
            <a:extLst>
              <a:ext uri="{FF2B5EF4-FFF2-40B4-BE49-F238E27FC236}">
                <a16:creationId xmlns:a16="http://schemas.microsoft.com/office/drawing/2014/main" id="{7073D15E-3E59-4781-BA50-8D741A373A3B}"/>
              </a:ext>
            </a:extLst>
          </p:cNvPr>
          <p:cNvSpPr>
            <a:spLocks noGrp="1"/>
          </p:cNvSpPr>
          <p:nvPr>
            <p:ph type="body" sz="quarter" idx="26"/>
          </p:nvPr>
        </p:nvSpPr>
        <p:spPr>
          <a:xfrm>
            <a:off x="6362602" y="5058550"/>
            <a:ext cx="783000" cy="783000"/>
          </a:xfrm>
        </p:spPr>
        <p:txBody>
          <a:bodyPr>
            <a:normAutofit fontScale="92500" lnSpcReduction="20000"/>
          </a:bodyPr>
          <a:lstStyle/>
          <a:p>
            <a:r>
              <a:rPr lang="en-US" sz="1800" dirty="0"/>
              <a:t>SEPT 30 2025</a:t>
            </a:r>
            <a:endParaRPr lang="en-US" dirty="0"/>
          </a:p>
        </p:txBody>
      </p:sp>
      <p:sp>
        <p:nvSpPr>
          <p:cNvPr id="41" name="final obligation date">
            <a:extLst>
              <a:ext uri="{FF2B5EF4-FFF2-40B4-BE49-F238E27FC236}">
                <a16:creationId xmlns:a16="http://schemas.microsoft.com/office/drawing/2014/main" id="{D183E534-6B6A-4814-BF59-57A6E38C5B02}"/>
              </a:ext>
            </a:extLst>
          </p:cNvPr>
          <p:cNvSpPr>
            <a:spLocks noGrp="1"/>
          </p:cNvSpPr>
          <p:nvPr>
            <p:ph type="body" sz="quarter" idx="52"/>
          </p:nvPr>
        </p:nvSpPr>
        <p:spPr>
          <a:xfrm>
            <a:off x="6041331" y="5941792"/>
            <a:ext cx="1400669" cy="454625"/>
          </a:xfrm>
        </p:spPr>
        <p:txBody>
          <a:bodyPr>
            <a:normAutofit/>
          </a:bodyPr>
          <a:lstStyle/>
          <a:p>
            <a:r>
              <a:rPr lang="en-US" sz="1050" dirty="0"/>
              <a:t>FINAL DATE FOR OBLIGATION OF 2023-24 FUNDS</a:t>
            </a:r>
          </a:p>
        </p:txBody>
      </p:sp>
      <p:sp>
        <p:nvSpPr>
          <p:cNvPr id="17" name="Nov 2022">
            <a:extLst>
              <a:ext uri="{FF2B5EF4-FFF2-40B4-BE49-F238E27FC236}">
                <a16:creationId xmlns:a16="http://schemas.microsoft.com/office/drawing/2014/main" id="{FACEF7EF-E8CB-4008-A749-3586789460E1}"/>
              </a:ext>
            </a:extLst>
          </p:cNvPr>
          <p:cNvSpPr>
            <a:spLocks noGrp="1"/>
          </p:cNvSpPr>
          <p:nvPr>
            <p:ph type="body" sz="quarter" idx="25"/>
          </p:nvPr>
        </p:nvSpPr>
        <p:spPr>
          <a:xfrm>
            <a:off x="8453803" y="5048560"/>
            <a:ext cx="783000" cy="783000"/>
          </a:xfrm>
        </p:spPr>
        <p:txBody>
          <a:bodyPr>
            <a:noAutofit/>
          </a:bodyPr>
          <a:lstStyle/>
          <a:p>
            <a:r>
              <a:rPr lang="en-US" sz="1700" dirty="0"/>
              <a:t>NOV 14 2025</a:t>
            </a:r>
          </a:p>
        </p:txBody>
      </p:sp>
      <p:sp>
        <p:nvSpPr>
          <p:cNvPr id="70" name="final claim date"/>
          <p:cNvSpPr>
            <a:spLocks noGrp="1"/>
          </p:cNvSpPr>
          <p:nvPr>
            <p:ph type="body" sz="quarter" idx="50"/>
          </p:nvPr>
        </p:nvSpPr>
        <p:spPr>
          <a:xfrm>
            <a:off x="8212281" y="5956156"/>
            <a:ext cx="1266047" cy="289050"/>
          </a:xfrm>
        </p:spPr>
        <p:txBody>
          <a:bodyPr>
            <a:noAutofit/>
          </a:bodyPr>
          <a:lstStyle/>
          <a:p>
            <a:r>
              <a:rPr lang="en-US" sz="1050" dirty="0"/>
              <a:t>FINAL DATE FOR ALL 2023-24 GRANT CLAIMS</a:t>
            </a:r>
          </a:p>
        </p:txBody>
      </p:sp>
      <p:sp>
        <p:nvSpPr>
          <p:cNvPr id="6" name="Slide Number Placeholder 2">
            <a:extLst>
              <a:ext uri="{FF2B5EF4-FFF2-40B4-BE49-F238E27FC236}">
                <a16:creationId xmlns:a16="http://schemas.microsoft.com/office/drawing/2014/main" id="{78D91941-CF13-9D4E-92A2-43A93BE7AC38}"/>
              </a:ext>
            </a:extLst>
          </p:cNvPr>
          <p:cNvSpPr>
            <a:spLocks noGrp="1"/>
          </p:cNvSpPr>
          <p:nvPr>
            <p:ph type="sldNum" sz="quarter" idx="12"/>
          </p:nvPr>
        </p:nvSpPr>
        <p:spPr>
          <a:xfrm>
            <a:off x="8610600" y="6139793"/>
            <a:ext cx="2891118" cy="365125"/>
          </a:xfrm>
        </p:spPr>
        <p:txBody>
          <a:bodyPr/>
          <a:lstStyle/>
          <a:p>
            <a:pPr algn="r"/>
            <a:fld id="{357F5B69-6281-4C1F-8C38-6DA0F56DA430}" type="slidenum">
              <a:rPr lang="en-US" sz="1200" i="0" smtClean="0">
                <a:latin typeface="Calibri" panose="020F0502020204030204" pitchFamily="34" charset="0"/>
                <a:cs typeface="Calibri" panose="020F0502020204030204" pitchFamily="34" charset="0"/>
              </a:rPr>
              <a:pPr algn="r"/>
              <a:t>3</a:t>
            </a:fld>
            <a:endParaRPr lang="en-US" sz="1200" i="0" dirty="0">
              <a:latin typeface="Calibri" panose="020F0502020204030204" pitchFamily="34" charset="0"/>
              <a:cs typeface="Calibri" panose="020F0502020204030204" pitchFamily="34" charset="0"/>
            </a:endParaRPr>
          </a:p>
        </p:txBody>
      </p:sp>
      <p:sp>
        <p:nvSpPr>
          <p:cNvPr id="4" name="Footer Placeholder 1">
            <a:extLst>
              <a:ext uri="{FF2B5EF4-FFF2-40B4-BE49-F238E27FC236}">
                <a16:creationId xmlns:a16="http://schemas.microsoft.com/office/drawing/2014/main" id="{70AE4F99-F768-3174-8188-9B9DA3513961}"/>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pPr algn="l"/>
            <a:r>
              <a:rPr lang="en-US" sz="1200" i="0" dirty="0">
                <a:latin typeface="Calibri" panose="020F0502020204030204" pitchFamily="34" charset="0"/>
                <a:cs typeface="Calibri" panose="020F0502020204030204" pitchFamily="34" charset="0"/>
              </a:rPr>
              <a:t>Oregon Department of Education</a:t>
            </a:r>
          </a:p>
        </p:txBody>
      </p:sp>
    </p:spTree>
    <p:extLst>
      <p:ext uri="{BB962C8B-B14F-4D97-AF65-F5344CB8AC3E}">
        <p14:creationId xmlns:p14="http://schemas.microsoft.com/office/powerpoint/2010/main" val="130669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Annual Budget Narrative and Fiscal Timeline</a:t>
            </a:r>
          </a:p>
        </p:txBody>
      </p:sp>
      <p:grpSp>
        <p:nvGrpSpPr>
          <p:cNvPr id="4" name="Group 3" descr="timeline box" title="timeline box"/>
          <p:cNvGrpSpPr/>
          <p:nvPr/>
        </p:nvGrpSpPr>
        <p:grpSpPr>
          <a:xfrm>
            <a:off x="439272" y="1658465"/>
            <a:ext cx="2752483" cy="1914490"/>
            <a:chOff x="439272" y="1658465"/>
            <a:chExt cx="2752483" cy="1914490"/>
          </a:xfrm>
        </p:grpSpPr>
        <p:sp>
          <p:nvSpPr>
            <p:cNvPr id="23" name="Rectangular Callout 22" descr="Decorative box"/>
            <p:cNvSpPr/>
            <p:nvPr/>
          </p:nvSpPr>
          <p:spPr>
            <a:xfrm>
              <a:off x="439272" y="2970664"/>
              <a:ext cx="2752482" cy="602291"/>
            </a:xfrm>
            <a:prstGeom prst="wedgeRectCallout">
              <a:avLst>
                <a:gd name="adj1" fmla="val -20344"/>
                <a:gd name="adj2" fmla="val 85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8" descr="Decorative box"/>
            <p:cNvSpPr txBox="1">
              <a:spLocks/>
            </p:cNvSpPr>
            <p:nvPr/>
          </p:nvSpPr>
          <p:spPr>
            <a:xfrm>
              <a:off x="439272" y="1658465"/>
              <a:ext cx="2752482" cy="1316129"/>
            </a:xfrm>
            <a:prstGeom prst="rect">
              <a:avLst/>
            </a:prstGeom>
            <a:solidFill>
              <a:schemeClr val="bg2"/>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Signed Assurances and Prayer Certificate due</a:t>
              </a:r>
            </a:p>
          </p:txBody>
        </p:sp>
        <p:sp>
          <p:nvSpPr>
            <p:cNvPr id="25" name="Text Placeholder 2"/>
            <p:cNvSpPr txBox="1">
              <a:spLocks/>
            </p:cNvSpPr>
            <p:nvPr/>
          </p:nvSpPr>
          <p:spPr>
            <a:xfrm>
              <a:off x="439273" y="2970665"/>
              <a:ext cx="2752482" cy="586760"/>
            </a:xfrm>
            <a:prstGeom prst="rect">
              <a:avLst/>
            </a:prstGeom>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June 30</a:t>
              </a:r>
            </a:p>
          </p:txBody>
        </p:sp>
      </p:grpSp>
      <p:grpSp>
        <p:nvGrpSpPr>
          <p:cNvPr id="5" name="Group 4" descr="timeline box" title="timeline box"/>
          <p:cNvGrpSpPr/>
          <p:nvPr/>
        </p:nvGrpSpPr>
        <p:grpSpPr>
          <a:xfrm>
            <a:off x="3294533" y="1658468"/>
            <a:ext cx="2752483" cy="1914490"/>
            <a:chOff x="3294533" y="1658468"/>
            <a:chExt cx="2752483" cy="1914490"/>
          </a:xfrm>
        </p:grpSpPr>
        <p:sp>
          <p:nvSpPr>
            <p:cNvPr id="26" name="Rectangular Callout 25"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18" descr="Decorative box"/>
            <p:cNvSpPr txBox="1">
              <a:spLocks/>
            </p:cNvSpPr>
            <p:nvPr/>
          </p:nvSpPr>
          <p:spPr>
            <a:xfrm>
              <a:off x="3294533" y="1658468"/>
              <a:ext cx="2752482" cy="1316129"/>
            </a:xfrm>
            <a:prstGeom prst="rect">
              <a:avLst/>
            </a:prstGeom>
            <a:solidFill>
              <a:srgbClr val="FCF4F8"/>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CIP Budget Narrative opens</a:t>
              </a:r>
            </a:p>
          </p:txBody>
        </p:sp>
        <p:sp>
          <p:nvSpPr>
            <p:cNvPr id="28" name="Text Placeholder 2"/>
            <p:cNvSpPr txBox="1">
              <a:spLocks/>
            </p:cNvSpPr>
            <p:nvPr/>
          </p:nvSpPr>
          <p:spPr>
            <a:xfrm>
              <a:off x="329453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August</a:t>
              </a:r>
            </a:p>
          </p:txBody>
        </p:sp>
      </p:grpSp>
      <p:grpSp>
        <p:nvGrpSpPr>
          <p:cNvPr id="6" name="Group 5" descr="timeline box" title="timeline box"/>
          <p:cNvGrpSpPr/>
          <p:nvPr/>
        </p:nvGrpSpPr>
        <p:grpSpPr>
          <a:xfrm>
            <a:off x="6144063" y="1658468"/>
            <a:ext cx="2752483" cy="1914490"/>
            <a:chOff x="6144063" y="1658468"/>
            <a:chExt cx="2752483" cy="1914490"/>
          </a:xfrm>
        </p:grpSpPr>
        <p:sp>
          <p:nvSpPr>
            <p:cNvPr id="32" name="Rectangular Callout 31"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3" name="Text Placeholder 18" descr="Decorative box"/>
            <p:cNvSpPr txBox="1">
              <a:spLocks/>
            </p:cNvSpPr>
            <p:nvPr/>
          </p:nvSpPr>
          <p:spPr>
            <a:xfrm>
              <a:off x="6144063" y="1658468"/>
              <a:ext cx="2752482" cy="1316129"/>
            </a:xfrm>
            <a:prstGeom prst="rect">
              <a:avLst/>
            </a:prstGeom>
            <a:solidFill>
              <a:srgbClr val="F0F4E6"/>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CIP Budget Narratives due </a:t>
              </a:r>
            </a:p>
          </p:txBody>
        </p:sp>
        <p:sp>
          <p:nvSpPr>
            <p:cNvPr id="34" name="Text Placeholder 2"/>
            <p:cNvSpPr txBox="1">
              <a:spLocks/>
            </p:cNvSpPr>
            <p:nvPr/>
          </p:nvSpPr>
          <p:spPr>
            <a:xfrm>
              <a:off x="6144064" y="2970668"/>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dirty="0" smtClean="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November 1</a:t>
              </a:r>
            </a:p>
          </p:txBody>
        </p:sp>
      </p:grpSp>
      <p:grpSp>
        <p:nvGrpSpPr>
          <p:cNvPr id="7" name="Group 6" descr="timeline box" title="timeline box"/>
          <p:cNvGrpSpPr/>
          <p:nvPr/>
        </p:nvGrpSpPr>
        <p:grpSpPr>
          <a:xfrm>
            <a:off x="8987864" y="1657129"/>
            <a:ext cx="2752483" cy="1914490"/>
            <a:chOff x="8987864" y="1657129"/>
            <a:chExt cx="2752483" cy="1914490"/>
          </a:xfrm>
        </p:grpSpPr>
        <p:sp>
          <p:nvSpPr>
            <p:cNvPr id="35" name="Rectangular Callout 34" descr="Decorative box"/>
            <p:cNvSpPr/>
            <p:nvPr/>
          </p:nvSpPr>
          <p:spPr>
            <a:xfrm>
              <a:off x="8987864" y="2969328"/>
              <a:ext cx="2752482" cy="602291"/>
            </a:xfrm>
            <a:prstGeom prst="wedgeRectCallout">
              <a:avLst>
                <a:gd name="adj1" fmla="val -20344"/>
                <a:gd name="adj2" fmla="val 85571"/>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endParaRPr lang="en-US" dirty="0"/>
            </a:p>
          </p:txBody>
        </p:sp>
        <p:sp>
          <p:nvSpPr>
            <p:cNvPr id="36" name="Text Placeholder 18" descr="Decorative box"/>
            <p:cNvSpPr txBox="1">
              <a:spLocks/>
            </p:cNvSpPr>
            <p:nvPr/>
          </p:nvSpPr>
          <p:spPr>
            <a:xfrm>
              <a:off x="8987864" y="1657129"/>
              <a:ext cx="2752482" cy="1316129"/>
            </a:xfrm>
            <a:prstGeom prst="rect">
              <a:avLst/>
            </a:prstGeom>
            <a:solidFill>
              <a:srgbClr val="FCEDE1"/>
            </a:solidFill>
          </p:spPr>
          <p:txBody>
            <a:bodyPr anchor="b"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Claiming funds in EGMS</a:t>
              </a:r>
            </a:p>
          </p:txBody>
        </p:sp>
        <p:sp>
          <p:nvSpPr>
            <p:cNvPr id="37" name="Text Placeholder 2"/>
            <p:cNvSpPr txBox="1">
              <a:spLocks/>
            </p:cNvSpPr>
            <p:nvPr/>
          </p:nvSpPr>
          <p:spPr>
            <a:xfrm>
              <a:off x="8987865" y="2969329"/>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Quarterly</a:t>
              </a:r>
            </a:p>
          </p:txBody>
        </p:sp>
      </p:grpSp>
      <p:grpSp>
        <p:nvGrpSpPr>
          <p:cNvPr id="10" name="Group 9" descr="timeline box" title="timeline box"/>
          <p:cNvGrpSpPr/>
          <p:nvPr/>
        </p:nvGrpSpPr>
        <p:grpSpPr>
          <a:xfrm>
            <a:off x="1812651" y="4172856"/>
            <a:ext cx="2752483" cy="1910812"/>
            <a:chOff x="1812651" y="4172856"/>
            <a:chExt cx="2752483" cy="1910812"/>
          </a:xfrm>
        </p:grpSpPr>
        <p:sp>
          <p:nvSpPr>
            <p:cNvPr id="29" name="Rectangular Callout 28" descr="Decorative box"/>
            <p:cNvSpPr/>
            <p:nvPr/>
          </p:nvSpPr>
          <p:spPr>
            <a:xfrm rot="10800000" flipH="1">
              <a:off x="1812651" y="4172856"/>
              <a:ext cx="2746754" cy="602291"/>
            </a:xfrm>
            <a:prstGeom prst="wedgeRectCallout">
              <a:avLst>
                <a:gd name="adj1" fmla="val -20344"/>
                <a:gd name="adj2" fmla="val 855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18" descr="Decorative box"/>
            <p:cNvSpPr txBox="1">
              <a:spLocks/>
            </p:cNvSpPr>
            <p:nvPr/>
          </p:nvSpPr>
          <p:spPr>
            <a:xfrm>
              <a:off x="1812651" y="4767538"/>
              <a:ext cx="2746754" cy="1316130"/>
            </a:xfrm>
            <a:prstGeom prst="rect">
              <a:avLst/>
            </a:prstGeom>
            <a:solidFill>
              <a:srgbClr val="FCF4F8"/>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2"/>
                  </a:solidFill>
                </a:rPr>
                <a:t>Final allocations posted</a:t>
              </a:r>
            </a:p>
          </p:txBody>
        </p:sp>
        <p:sp>
          <p:nvSpPr>
            <p:cNvPr id="31" name="Text Placeholder 2"/>
            <p:cNvSpPr txBox="1">
              <a:spLocks/>
            </p:cNvSpPr>
            <p:nvPr/>
          </p:nvSpPr>
          <p:spPr>
            <a:xfrm>
              <a:off x="1812652" y="4190382"/>
              <a:ext cx="2752482" cy="586760"/>
            </a:xfrm>
            <a:prstGeom prst="rect">
              <a:avLst/>
            </a:prstGeom>
            <a:solidFill>
              <a:schemeClr val="accent2"/>
            </a:solidFill>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July</a:t>
              </a:r>
            </a:p>
          </p:txBody>
        </p:sp>
      </p:grpSp>
      <p:grpSp>
        <p:nvGrpSpPr>
          <p:cNvPr id="9" name="Group 8" descr="timeline box" title="timeline box"/>
          <p:cNvGrpSpPr/>
          <p:nvPr/>
        </p:nvGrpSpPr>
        <p:grpSpPr>
          <a:xfrm>
            <a:off x="4703601" y="4172856"/>
            <a:ext cx="2766399" cy="1918421"/>
            <a:chOff x="4703601" y="4172856"/>
            <a:chExt cx="2766399" cy="1918421"/>
          </a:xfrm>
        </p:grpSpPr>
        <p:sp>
          <p:nvSpPr>
            <p:cNvPr id="38" name="Rectangular Callout 37" descr="Decorative box"/>
            <p:cNvSpPr/>
            <p:nvPr/>
          </p:nvSpPr>
          <p:spPr>
            <a:xfrm rot="10800000" flipH="1">
              <a:off x="4717517" y="4172856"/>
              <a:ext cx="2746754" cy="602291"/>
            </a:xfrm>
            <a:prstGeom prst="wedgeRectCallout">
              <a:avLst>
                <a:gd name="adj1" fmla="val -20344"/>
                <a:gd name="adj2" fmla="val 8557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18" descr="Decorative box"/>
            <p:cNvSpPr txBox="1">
              <a:spLocks/>
            </p:cNvSpPr>
            <p:nvPr/>
          </p:nvSpPr>
          <p:spPr>
            <a:xfrm>
              <a:off x="4703601" y="4775147"/>
              <a:ext cx="2746754" cy="1316130"/>
            </a:xfrm>
            <a:prstGeom prst="rect">
              <a:avLst/>
            </a:prstGeom>
            <a:solidFill>
              <a:srgbClr val="F0F4E6"/>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5"/>
                  </a:solidFill>
                </a:rPr>
                <a:t>Prerequisites due</a:t>
              </a:r>
            </a:p>
            <a:p>
              <a:pPr algn="ctr"/>
              <a:r>
                <a:rPr lang="en-US" sz="1700" dirty="0">
                  <a:solidFill>
                    <a:schemeClr val="accent5"/>
                  </a:solidFill>
                </a:rPr>
                <a:t>Contacts</a:t>
              </a:r>
            </a:p>
            <a:p>
              <a:pPr algn="ctr"/>
              <a:r>
                <a:rPr lang="en-US" sz="1700" dirty="0">
                  <a:solidFill>
                    <a:schemeClr val="accent5"/>
                  </a:solidFill>
                </a:rPr>
                <a:t>Private Schools</a:t>
              </a:r>
            </a:p>
            <a:p>
              <a:pPr algn="ctr"/>
              <a:r>
                <a:rPr lang="en-US" sz="1700" dirty="0">
                  <a:solidFill>
                    <a:schemeClr val="accent5"/>
                  </a:solidFill>
                </a:rPr>
                <a:t>Consolidated Spending</a:t>
              </a:r>
            </a:p>
          </p:txBody>
        </p:sp>
        <p:sp>
          <p:nvSpPr>
            <p:cNvPr id="40" name="Text Placeholder 2"/>
            <p:cNvSpPr txBox="1">
              <a:spLocks/>
            </p:cNvSpPr>
            <p:nvPr/>
          </p:nvSpPr>
          <p:spPr>
            <a:xfrm>
              <a:off x="4717518" y="4190382"/>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October 1</a:t>
              </a:r>
            </a:p>
          </p:txBody>
        </p:sp>
      </p:grpSp>
      <p:grpSp>
        <p:nvGrpSpPr>
          <p:cNvPr id="8" name="Group 7" descr="timeline box" title="timeline box"/>
          <p:cNvGrpSpPr/>
          <p:nvPr/>
        </p:nvGrpSpPr>
        <p:grpSpPr>
          <a:xfrm>
            <a:off x="7614196" y="4172859"/>
            <a:ext cx="2752483" cy="1910811"/>
            <a:chOff x="7614196" y="4172859"/>
            <a:chExt cx="2752483" cy="1910811"/>
          </a:xfrm>
        </p:grpSpPr>
        <p:sp>
          <p:nvSpPr>
            <p:cNvPr id="41" name="Rectangular Callout 40" descr="Decorative box"/>
            <p:cNvSpPr/>
            <p:nvPr/>
          </p:nvSpPr>
          <p:spPr>
            <a:xfrm rot="10800000" flipH="1">
              <a:off x="7614196" y="4172859"/>
              <a:ext cx="2746754" cy="602291"/>
            </a:xfrm>
            <a:prstGeom prst="wedgeRectCallout">
              <a:avLst>
                <a:gd name="adj1" fmla="val -20344"/>
                <a:gd name="adj2" fmla="val 855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2" name="Text Placeholder 18" descr="Decorative box"/>
            <p:cNvSpPr txBox="1">
              <a:spLocks/>
            </p:cNvSpPr>
            <p:nvPr/>
          </p:nvSpPr>
          <p:spPr>
            <a:xfrm>
              <a:off x="7614196" y="4767541"/>
              <a:ext cx="2746754" cy="1316129"/>
            </a:xfrm>
            <a:prstGeom prst="rect">
              <a:avLst/>
            </a:prstGeom>
            <a:solidFill>
              <a:srgbClr val="FCEDE1"/>
            </a:solidFill>
          </p:spPr>
          <p:txBody>
            <a:bodyPr anchor="t" anchorCtr="0">
              <a:normAutofit/>
            </a:bodyPr>
            <a:lstStyle>
              <a:lvl1pPr marL="1188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1pPr>
              <a:lvl2pPr marL="2286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2pPr>
              <a:lvl3pPr marL="34747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3pPr>
              <a:lvl4pPr marL="438912"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4pPr>
              <a:lvl5pPr marL="457200" indent="-118872" algn="l" defTabSz="914400" rtl="0" eaLnBrk="1" latinLnBrk="0" hangingPunct="1">
                <a:lnSpc>
                  <a:spcPct val="90000"/>
                </a:lnSpc>
                <a:spcBef>
                  <a:spcPts val="200"/>
                </a:spcBef>
                <a:buFont typeface="Arial" panose="020B0604020202020204" pitchFamily="34" charset="0"/>
                <a:buChar char="•"/>
                <a:defRPr lang="en-US"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accent3"/>
                  </a:solidFill>
                </a:rPr>
                <a:t>Carryover CIP Budget Narratives due</a:t>
              </a:r>
            </a:p>
          </p:txBody>
        </p:sp>
        <p:sp>
          <p:nvSpPr>
            <p:cNvPr id="43" name="Text Placeholder 2"/>
            <p:cNvSpPr txBox="1">
              <a:spLocks/>
            </p:cNvSpPr>
            <p:nvPr/>
          </p:nvSpPr>
          <p:spPr>
            <a:xfrm>
              <a:off x="7614197" y="4190385"/>
              <a:ext cx="2752482" cy="586760"/>
            </a:xfrm>
            <a:prstGeom prst="rect">
              <a:avLst/>
            </a:prstGeom>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lang="en-US" sz="2400" b="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en-US"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January</a:t>
              </a:r>
            </a:p>
          </p:txBody>
        </p:sp>
      </p:grpSp>
      <p:sp>
        <p:nvSpPr>
          <p:cNvPr id="50" name="Oval 49">
            <a:extLst>
              <a:ext uri="{C183D7F6-B498-43B3-948B-1728B52AA6E4}">
                <adec:decorative xmlns:adec="http://schemas.microsoft.com/office/drawing/2017/decorative" val="1"/>
              </a:ext>
            </a:extLst>
          </p:cNvPr>
          <p:cNvSpPr/>
          <p:nvPr/>
        </p:nvSpPr>
        <p:spPr>
          <a:xfrm>
            <a:off x="9735682" y="3812294"/>
            <a:ext cx="134458" cy="134458"/>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dirty="0"/>
          </a:p>
        </p:txBody>
      </p:sp>
      <p:sp>
        <p:nvSpPr>
          <p:cNvPr id="48" name="Oval 47">
            <a:extLst>
              <a:ext uri="{C183D7F6-B498-43B3-948B-1728B52AA6E4}">
                <adec:decorative xmlns:adec="http://schemas.microsoft.com/office/drawing/2017/decorative" val="1"/>
              </a:ext>
            </a:extLst>
          </p:cNvPr>
          <p:cNvSpPr/>
          <p:nvPr/>
        </p:nvSpPr>
        <p:spPr>
          <a:xfrm>
            <a:off x="8359598" y="3805525"/>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C183D7F6-B498-43B3-948B-1728B52AA6E4}">
                <adec:decorative xmlns:adec="http://schemas.microsoft.com/office/drawing/2017/decorative" val="1"/>
              </a:ext>
            </a:extLst>
          </p:cNvPr>
          <p:cNvSpPr/>
          <p:nvPr/>
        </p:nvSpPr>
        <p:spPr>
          <a:xfrm>
            <a:off x="6902833" y="3812293"/>
            <a:ext cx="134458" cy="134458"/>
          </a:xfrm>
          <a:prstGeom prst="ellipse">
            <a:avLst/>
          </a:prstGeom>
          <a:solidFill>
            <a:schemeClr val="accent5"/>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7" name="Oval 46">
            <a:extLst>
              <a:ext uri="{C183D7F6-B498-43B3-948B-1728B52AA6E4}">
                <adec:decorative xmlns:adec="http://schemas.microsoft.com/office/drawing/2017/decorative" val="1"/>
              </a:ext>
            </a:extLst>
          </p:cNvPr>
          <p:cNvSpPr/>
          <p:nvPr/>
        </p:nvSpPr>
        <p:spPr>
          <a:xfrm>
            <a:off x="5465233" y="3805521"/>
            <a:ext cx="134458" cy="134458"/>
          </a:xfrm>
          <a:prstGeom prst="ellipse">
            <a:avLst/>
          </a:prstGeom>
          <a:solidFill>
            <a:schemeClr val="accent4"/>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6" name="Oval 45">
            <a:extLst>
              <a:ext uri="{C183D7F6-B498-43B3-948B-1728B52AA6E4}">
                <adec:decorative xmlns:adec="http://schemas.microsoft.com/office/drawing/2017/decorative" val="1"/>
              </a:ext>
            </a:extLst>
          </p:cNvPr>
          <p:cNvSpPr/>
          <p:nvPr/>
        </p:nvSpPr>
        <p:spPr>
          <a:xfrm>
            <a:off x="4047574" y="3812293"/>
            <a:ext cx="134458" cy="134458"/>
          </a:xfrm>
          <a:prstGeom prst="ellipse">
            <a:avLst/>
          </a:prstGeom>
          <a:solidFill>
            <a:schemeClr val="accent2"/>
          </a:solidFill>
          <a:ln w="28575">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Oval 44">
            <a:extLst>
              <a:ext uri="{C183D7F6-B498-43B3-948B-1728B52AA6E4}">
                <adec:decorative xmlns:adec="http://schemas.microsoft.com/office/drawing/2017/decorative" val="1"/>
              </a:ext>
            </a:extLst>
          </p:cNvPr>
          <p:cNvSpPr/>
          <p:nvPr/>
        </p:nvSpPr>
        <p:spPr>
          <a:xfrm>
            <a:off x="2554951" y="3805521"/>
            <a:ext cx="134458" cy="134458"/>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C183D7F6-B498-43B3-948B-1728B52AA6E4}">
                <adec:decorative xmlns:adec="http://schemas.microsoft.com/office/drawing/2017/decorative" val="1"/>
              </a:ext>
            </a:extLst>
          </p:cNvPr>
          <p:cNvSpPr/>
          <p:nvPr/>
        </p:nvSpPr>
        <p:spPr>
          <a:xfrm>
            <a:off x="1192313" y="3812290"/>
            <a:ext cx="134458" cy="13445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C183D7F6-B498-43B3-948B-1728B52AA6E4}">
                <adec:decorative xmlns:adec="http://schemas.microsoft.com/office/drawing/2017/decorative" val="1"/>
              </a:ext>
            </a:extLst>
          </p:cNvPr>
          <p:cNvSpPr/>
          <p:nvPr/>
        </p:nvSpPr>
        <p:spPr>
          <a:xfrm>
            <a:off x="206188" y="3841379"/>
            <a:ext cx="11775141" cy="71709"/>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US" dirty="0"/>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2"/>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2414971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altLang="en-US" dirty="0"/>
              <a:t>Reconciliation Basics</a:t>
            </a:r>
          </a:p>
        </p:txBody>
      </p:sp>
      <p:sp>
        <p:nvSpPr>
          <p:cNvPr id="18435" name="Content Placeholder 2"/>
          <p:cNvSpPr>
            <a:spLocks noGrp="1"/>
          </p:cNvSpPr>
          <p:nvPr>
            <p:ph idx="1"/>
          </p:nvPr>
        </p:nvSpPr>
        <p:spPr>
          <a:xfrm>
            <a:off x="717176" y="1825625"/>
            <a:ext cx="9812712" cy="4109010"/>
          </a:xfrm>
        </p:spPr>
        <p:txBody>
          <a:bodyPr>
            <a:normAutofit lnSpcReduction="10000"/>
          </a:bodyPr>
          <a:lstStyle/>
          <a:p>
            <a:r>
              <a:rPr lang="en-US" sz="3200" b="1" dirty="0"/>
              <a:t>What: </a:t>
            </a:r>
            <a:r>
              <a:rPr lang="en-US" sz="3200" dirty="0"/>
              <a:t>Ensuring actual spending aligns to narrative</a:t>
            </a:r>
          </a:p>
          <a:p>
            <a:endParaRPr lang="en-US" sz="1000" dirty="0"/>
          </a:p>
          <a:p>
            <a:r>
              <a:rPr lang="en-US" sz="3200" b="1" dirty="0"/>
              <a:t>Why: </a:t>
            </a:r>
            <a:r>
              <a:rPr lang="en-US" sz="3200" dirty="0"/>
              <a:t>Demonstrate that each award is used as intended</a:t>
            </a:r>
          </a:p>
          <a:p>
            <a:pPr lvl="1"/>
            <a:r>
              <a:rPr lang="en-US" sz="2800" dirty="0"/>
              <a:t>Identify transaction errors</a:t>
            </a:r>
          </a:p>
          <a:p>
            <a:pPr lvl="1"/>
            <a:r>
              <a:rPr lang="en-US" sz="2800" dirty="0"/>
              <a:t>Ensure that award expenditures are complete</a:t>
            </a:r>
          </a:p>
          <a:p>
            <a:pPr lvl="1"/>
            <a:r>
              <a:rPr lang="en-US" sz="2800" dirty="0"/>
              <a:t>Plan for remaining funds as carryover</a:t>
            </a:r>
          </a:p>
          <a:p>
            <a:pPr lvl="1"/>
            <a:endParaRPr lang="en-US" sz="1000" dirty="0"/>
          </a:p>
          <a:p>
            <a:r>
              <a:rPr lang="en-US" sz="3200" b="1" dirty="0"/>
              <a:t>When: </a:t>
            </a:r>
            <a:r>
              <a:rPr lang="en-US" sz="3200" dirty="0"/>
              <a:t>At least annually (quarterly is better)</a:t>
            </a:r>
          </a:p>
          <a:p>
            <a:pPr lvl="1"/>
            <a:r>
              <a:rPr lang="en-US" sz="2800" dirty="0"/>
              <a:t>Anytime a new activity is added</a:t>
            </a:r>
          </a:p>
          <a:p>
            <a:pPr lvl="1"/>
            <a:r>
              <a:rPr lang="en-US" sz="2800" dirty="0"/>
              <a:t>If the change is 10% or more</a:t>
            </a:r>
          </a:p>
          <a:p>
            <a:pPr lvl="1"/>
            <a:endParaRPr lang="en-US" sz="2800" dirty="0"/>
          </a:p>
          <a:p>
            <a:pPr>
              <a:spcBef>
                <a:spcPts val="0"/>
              </a:spcBef>
              <a:buClr>
                <a:schemeClr val="dk1"/>
              </a:buClr>
              <a:buSzPts val="2400"/>
            </a:pPr>
            <a:endParaRPr lang="en-US" altLang="en-US" sz="2800" dirty="0">
              <a:latin typeface="Calibri" panose="020F0502020204030204" pitchFamily="34" charset="0"/>
              <a:cs typeface="Calibri" panose="020F0502020204030204" pitchFamily="34" charset="0"/>
            </a:endParaRPr>
          </a:p>
        </p:txBody>
      </p:sp>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pic>
        <p:nvPicPr>
          <p:cNvPr id="7" name="Picture Placeholder 5">
            <a:extLs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5769" b="7854"/>
          <a:stretch/>
        </p:blipFill>
        <p:spPr>
          <a:xfrm>
            <a:off x="9229726" y="3429000"/>
            <a:ext cx="1989274" cy="1831044"/>
          </a:xfrm>
          <a:prstGeom prst="rect">
            <a:avLst/>
          </a:prstGeom>
        </p:spPr>
      </p:pic>
      <p:sp>
        <p:nvSpPr>
          <p:cNvPr id="2" name="Slide Number Placeholder 2">
            <a:extLst>
              <a:ext uri="{FF2B5EF4-FFF2-40B4-BE49-F238E27FC236}">
                <a16:creationId xmlns:a16="http://schemas.microsoft.com/office/drawing/2014/main" id="{6DEEFE98-1A16-8C30-1641-E217B80BD0EE}"/>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3507186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B48A6-076C-93F5-B308-154F6EDD4E6C}"/>
              </a:ext>
            </a:extLst>
          </p:cNvPr>
          <p:cNvSpPr>
            <a:spLocks noGrp="1"/>
          </p:cNvSpPr>
          <p:nvPr>
            <p:ph type="title"/>
          </p:nvPr>
        </p:nvSpPr>
        <p:spPr/>
        <p:txBody>
          <a:bodyPr/>
          <a:lstStyle/>
          <a:p>
            <a:r>
              <a:rPr lang="en-US" dirty="0"/>
              <a:t>Ensuring Alignment with Personnel Costs</a:t>
            </a:r>
          </a:p>
        </p:txBody>
      </p:sp>
      <p:graphicFrame>
        <p:nvGraphicFramePr>
          <p:cNvPr id="6" name="Content Placeholder 5" descr="Image:&#10;Positions described in Budget Narrative&#10;Object codes in Expenditure Reports&#10;Time and Effort Reporting">
            <a:extLst>
              <a:ext uri="{FF2B5EF4-FFF2-40B4-BE49-F238E27FC236}">
                <a16:creationId xmlns:a16="http://schemas.microsoft.com/office/drawing/2014/main" id="{ABFF7CC2-AEB3-D968-7C3D-99B0DCF35FBF}"/>
              </a:ext>
            </a:extLst>
          </p:cNvPr>
          <p:cNvGraphicFramePr>
            <a:graphicFrameLocks noGrp="1"/>
          </p:cNvGraphicFramePr>
          <p:nvPr>
            <p:ph idx="1"/>
            <p:extLst>
              <p:ext uri="{D42A27DB-BD31-4B8C-83A1-F6EECF244321}">
                <p14:modId xmlns:p14="http://schemas.microsoft.com/office/powerpoint/2010/main" val="2610081113"/>
              </p:ext>
            </p:extLst>
          </p:nvPr>
        </p:nvGraphicFramePr>
        <p:xfrm>
          <a:off x="717550" y="1825625"/>
          <a:ext cx="10783888" cy="410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B47C75DE-D20D-47BA-F4B8-B1CBF66B71A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64D4E04-2E48-805C-9CCA-13272249C032}"/>
              </a:ext>
            </a:extLst>
          </p:cNvPr>
          <p:cNvSpPr>
            <a:spLocks noGrp="1"/>
          </p:cNvSpPr>
          <p:nvPr>
            <p:ph type="sldNum" sz="quarter" idx="12"/>
          </p:nvPr>
        </p:nvSpPr>
        <p:spPr/>
        <p:txBody>
          <a:bodyPr/>
          <a:lstStyle/>
          <a:p>
            <a:fld id="{357F5B69-6281-4C1F-8C38-6DA0F56DA430}" type="slidenum">
              <a:rPr lang="en-US" smtClean="0"/>
              <a:pPr/>
              <a:t>6</a:t>
            </a:fld>
            <a:endParaRPr lang="en-US" dirty="0"/>
          </a:p>
        </p:txBody>
      </p:sp>
      <p:sp>
        <p:nvSpPr>
          <p:cNvPr id="7" name="TextBox 6">
            <a:extLst>
              <a:ext uri="{FF2B5EF4-FFF2-40B4-BE49-F238E27FC236}">
                <a16:creationId xmlns:a16="http://schemas.microsoft.com/office/drawing/2014/main" id="{AB6B214B-618A-6E2D-4E83-03089BFCAD21}"/>
              </a:ext>
              <a:ext uri="{C183D7F6-B498-43B3-948B-1728B52AA6E4}">
                <adec:decorative xmlns:adec="http://schemas.microsoft.com/office/drawing/2017/decorative" val="1"/>
              </a:ext>
            </a:extLst>
          </p:cNvPr>
          <p:cNvSpPr txBox="1"/>
          <p:nvPr/>
        </p:nvSpPr>
        <p:spPr>
          <a:xfrm>
            <a:off x="856343" y="5225143"/>
            <a:ext cx="10929257" cy="812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6566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6E3081-E97A-54BD-AC2E-E1CE532ED073}"/>
              </a:ext>
            </a:extLst>
          </p:cNvPr>
          <p:cNvSpPr>
            <a:spLocks noGrp="1"/>
          </p:cNvSpPr>
          <p:nvPr>
            <p:ph type="title"/>
          </p:nvPr>
        </p:nvSpPr>
        <p:spPr/>
        <p:txBody>
          <a:bodyPr>
            <a:normAutofit/>
          </a:bodyPr>
          <a:lstStyle/>
          <a:p>
            <a:r>
              <a:rPr lang="en-US" dirty="0"/>
              <a:t>Checking for Understanding</a:t>
            </a:r>
          </a:p>
        </p:txBody>
      </p:sp>
      <p:sp>
        <p:nvSpPr>
          <p:cNvPr id="2" name="Content Placeholder 1">
            <a:extLst>
              <a:ext uri="{FF2B5EF4-FFF2-40B4-BE49-F238E27FC236}">
                <a16:creationId xmlns:a16="http://schemas.microsoft.com/office/drawing/2014/main" id="{B8D25E31-CD4C-6A50-0FBA-63319F924D15}"/>
              </a:ext>
            </a:extLst>
          </p:cNvPr>
          <p:cNvSpPr>
            <a:spLocks noGrp="1"/>
          </p:cNvSpPr>
          <p:nvPr>
            <p:ph idx="1"/>
          </p:nvPr>
        </p:nvSpPr>
        <p:spPr>
          <a:xfrm>
            <a:off x="717176" y="1660239"/>
            <a:ext cx="10784542" cy="4479554"/>
          </a:xfrm>
        </p:spPr>
        <p:txBody>
          <a:bodyPr>
            <a:noAutofit/>
          </a:bodyPr>
          <a:lstStyle/>
          <a:p>
            <a:r>
              <a:rPr lang="en-US" dirty="0"/>
              <a:t>Personnel costs came in lower than projected for participation in professional learning. The district would like to use the remaining funds to pay a higher percentage of an already approved instructional coaching position.</a:t>
            </a:r>
          </a:p>
          <a:p>
            <a:pPr lvl="1"/>
            <a:r>
              <a:rPr lang="en-US" b="1" i="1" dirty="0"/>
              <a:t>NO, unless </a:t>
            </a:r>
            <a:r>
              <a:rPr lang="en-US" i="1" dirty="0"/>
              <a:t>the change in the costs is more than 10% for either activity.</a:t>
            </a:r>
          </a:p>
          <a:p>
            <a:r>
              <a:rPr lang="en-US" dirty="0"/>
              <a:t>The district was unable to hire for an EA position in one of the Title I-A schools. The school would like to use the funds to support a new activity aligned to the school plan.</a:t>
            </a:r>
          </a:p>
          <a:p>
            <a:pPr lvl="1"/>
            <a:r>
              <a:rPr lang="en-US" b="1" i="1" dirty="0"/>
              <a:t>YES</a:t>
            </a:r>
            <a:r>
              <a:rPr lang="en-US" i="1" dirty="0"/>
              <a:t>, because a new activity is proposed.</a:t>
            </a:r>
          </a:p>
          <a:p>
            <a:r>
              <a:rPr lang="en-US" dirty="0"/>
              <a:t>A training had to be rescheduled. Staff will attend the same training, but on a different day and at a different location. </a:t>
            </a:r>
          </a:p>
          <a:p>
            <a:pPr lvl="1"/>
            <a:r>
              <a:rPr lang="en-US" b="1" i="1" dirty="0"/>
              <a:t>IT DEPENDS. </a:t>
            </a:r>
            <a:r>
              <a:rPr lang="en-US" i="1" dirty="0"/>
              <a:t>Will there be any new costs incurred by traveling to the new location? Are the same number of staff attending?</a:t>
            </a:r>
          </a:p>
          <a:p>
            <a:pPr lvl="1"/>
            <a:endParaRPr lang="en-US" sz="2600" dirty="0"/>
          </a:p>
        </p:txBody>
      </p:sp>
      <p:sp>
        <p:nvSpPr>
          <p:cNvPr id="3" name="Footer Placeholder 2">
            <a:extLst>
              <a:ext uri="{FF2B5EF4-FFF2-40B4-BE49-F238E27FC236}">
                <a16:creationId xmlns:a16="http://schemas.microsoft.com/office/drawing/2014/main" id="{FE42F807-7219-76B2-06FD-46E6CE23665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141D5DF1-423B-51A5-6EC8-336AAB01D17D}"/>
              </a:ext>
            </a:extLst>
          </p:cNvPr>
          <p:cNvSpPr>
            <a:spLocks noGrp="1"/>
          </p:cNvSpPr>
          <p:nvPr>
            <p:ph type="sldNum" sz="quarter" idx="12"/>
          </p:nvPr>
        </p:nvSpPr>
        <p:spPr/>
        <p:txBody>
          <a:bodyPr/>
          <a:lstStyle/>
          <a:p>
            <a:fld id="{357F5B69-6281-4C1F-8C38-6DA0F56DA430}" type="slidenum">
              <a:rPr lang="en-US" smtClean="0"/>
              <a:pPr/>
              <a:t>7</a:t>
            </a:fld>
            <a:endParaRPr lang="en-US" dirty="0"/>
          </a:p>
        </p:txBody>
      </p:sp>
    </p:spTree>
    <p:extLst>
      <p:ext uri="{BB962C8B-B14F-4D97-AF65-F5344CB8AC3E}">
        <p14:creationId xmlns:p14="http://schemas.microsoft.com/office/powerpoint/2010/main" val="342102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arn(inVertical)">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Have a Game Plan</a:t>
            </a:r>
          </a:p>
        </p:txBody>
      </p:sp>
      <p:sp>
        <p:nvSpPr>
          <p:cNvPr id="2" name="Content Placeholder 1"/>
          <p:cNvSpPr>
            <a:spLocks noGrp="1"/>
          </p:cNvSpPr>
          <p:nvPr>
            <p:ph idx="1"/>
          </p:nvPr>
        </p:nvSpPr>
        <p:spPr>
          <a:xfrm>
            <a:off x="5225622" y="509200"/>
            <a:ext cx="6172200" cy="5995718"/>
          </a:xfrm>
        </p:spPr>
        <p:txBody>
          <a:bodyPr>
            <a:normAutofit/>
          </a:bodyPr>
          <a:lstStyle/>
          <a:p>
            <a:pPr marL="0" indent="0">
              <a:spcAft>
                <a:spcPts val="600"/>
              </a:spcAft>
              <a:buNone/>
            </a:pPr>
            <a:r>
              <a:rPr lang="en-US" sz="3200" dirty="0"/>
              <a:t>Current year narratives</a:t>
            </a:r>
          </a:p>
          <a:p>
            <a:pPr lvl="1">
              <a:spcAft>
                <a:spcPts val="600"/>
              </a:spcAft>
            </a:pPr>
            <a:r>
              <a:rPr lang="en-US" sz="2800" dirty="0"/>
              <a:t>Hit REVISE in </a:t>
            </a:r>
            <a:r>
              <a:rPr lang="en-US" sz="2800" dirty="0">
                <a:hlinkClick r:id="rId3"/>
              </a:rPr>
              <a:t>CIP Budget Narrative dashboard </a:t>
            </a:r>
            <a:endParaRPr lang="en-US" sz="2800" dirty="0"/>
          </a:p>
          <a:p>
            <a:pPr lvl="1">
              <a:spcAft>
                <a:spcPts val="600"/>
              </a:spcAft>
            </a:pPr>
            <a:r>
              <a:rPr lang="en-US" sz="2800" dirty="0"/>
              <a:t>Resubmit for review</a:t>
            </a:r>
          </a:p>
          <a:p>
            <a:pPr marL="0" indent="0">
              <a:spcAft>
                <a:spcPts val="600"/>
              </a:spcAft>
              <a:buNone/>
            </a:pPr>
            <a:r>
              <a:rPr lang="en-US" sz="3200" dirty="0"/>
              <a:t>Approved Carryover Narratives</a:t>
            </a:r>
          </a:p>
          <a:p>
            <a:pPr lvl="1">
              <a:spcAft>
                <a:spcPts val="600"/>
              </a:spcAft>
            </a:pPr>
            <a:r>
              <a:rPr lang="en-US" sz="2800" dirty="0"/>
              <a:t>Complete the </a:t>
            </a:r>
            <a:r>
              <a:rPr lang="en-US" sz="2800" dirty="0">
                <a:hlinkClick r:id="rId4"/>
              </a:rPr>
              <a:t>Carryover Revision Request form</a:t>
            </a:r>
            <a:endParaRPr lang="en-US" sz="3200" dirty="0"/>
          </a:p>
          <a:p>
            <a:pPr marL="0" indent="0">
              <a:spcAft>
                <a:spcPts val="600"/>
              </a:spcAft>
              <a:buNone/>
            </a:pPr>
            <a:r>
              <a:rPr lang="en-US" sz="3200" dirty="0"/>
              <a:t>Fiscal returns to ODE</a:t>
            </a:r>
          </a:p>
          <a:p>
            <a:pPr lvl="1">
              <a:spcAft>
                <a:spcPts val="600"/>
              </a:spcAft>
            </a:pPr>
            <a:r>
              <a:rPr lang="en-US" sz="2800" dirty="0">
                <a:hlinkClick r:id="rId5"/>
              </a:rPr>
              <a:t>Reimbursement </a:t>
            </a:r>
            <a:r>
              <a:rPr lang="en-US" sz="2800" dirty="0" err="1">
                <a:hlinkClick r:id="rId5"/>
              </a:rPr>
              <a:t>SmartSheet</a:t>
            </a:r>
            <a:endParaRPr lang="en-US" sz="2800" dirty="0"/>
          </a:p>
          <a:p>
            <a:pPr marL="0" indent="0">
              <a:spcAft>
                <a:spcPts val="600"/>
              </a:spcAft>
              <a:buNone/>
            </a:pPr>
            <a:r>
              <a:rPr lang="en-US" sz="2800" b="1" dirty="0"/>
              <a:t>Don’t forget </a:t>
            </a:r>
            <a:r>
              <a:rPr lang="en-US" sz="2800" dirty="0"/>
              <a:t>to revise private school descriptions if needed for II-A/IV-A</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8</a:t>
            </a:fld>
            <a:endParaRPr lang="en-US" dirty="0"/>
          </a:p>
        </p:txBody>
      </p:sp>
      <p:pic>
        <p:nvPicPr>
          <p:cNvPr id="7" name="Picture Placeholder 6">
            <a:extLst>
              <a:ext uri="{C183D7F6-B498-43B3-948B-1728B52AA6E4}">
                <adec:decorative xmlns:adec="http://schemas.microsoft.com/office/drawing/2017/decorative" val="1"/>
              </a:ext>
            </a:extLst>
          </p:cNvPr>
          <p:cNvPicPr>
            <a:picLocks noGrp="1" noChangeAspect="1"/>
          </p:cNvPicPr>
          <p:nvPr>
            <p:ph type="pic" sz="quarter" idx="13"/>
          </p:nvPr>
        </p:nvPicPr>
        <p:blipFill>
          <a:blip r:embed="rId6" cstate="hqprint">
            <a:extLst>
              <a:ext uri="{28A0092B-C50C-407E-A947-70E740481C1C}">
                <a14:useLocalDpi xmlns:a14="http://schemas.microsoft.com/office/drawing/2010/main" val="0"/>
              </a:ext>
            </a:extLst>
          </a:blip>
          <a:srcRect t="8073" b="8073"/>
          <a:stretch>
            <a:fillRect/>
          </a:stretch>
        </p:blipFill>
        <p:spPr>
          <a:xfrm>
            <a:off x="600877" y="2941912"/>
            <a:ext cx="4048126" cy="2483710"/>
          </a:xfrm>
        </p:spPr>
      </p:pic>
    </p:spTree>
    <p:extLst>
      <p:ext uri="{BB962C8B-B14F-4D97-AF65-F5344CB8AC3E}">
        <p14:creationId xmlns:p14="http://schemas.microsoft.com/office/powerpoint/2010/main" val="207886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Takeaways</a:t>
            </a:r>
          </a:p>
        </p:txBody>
      </p:sp>
      <p:sp>
        <p:nvSpPr>
          <p:cNvPr id="2" name="Content Placeholder 1"/>
          <p:cNvSpPr>
            <a:spLocks noGrp="1"/>
          </p:cNvSpPr>
          <p:nvPr>
            <p:ph idx="1"/>
          </p:nvPr>
        </p:nvSpPr>
        <p:spPr>
          <a:xfrm>
            <a:off x="717175" y="1825624"/>
            <a:ext cx="9441237" cy="4575175"/>
          </a:xfrm>
        </p:spPr>
        <p:txBody>
          <a:bodyPr>
            <a:normAutofit/>
          </a:bodyPr>
          <a:lstStyle/>
          <a:p>
            <a:r>
              <a:rPr lang="en-US" sz="3600" dirty="0"/>
              <a:t>It is okay if plans change</a:t>
            </a:r>
          </a:p>
          <a:p>
            <a:pPr marL="0" indent="0">
              <a:buNone/>
            </a:pPr>
            <a:endParaRPr lang="en-US" sz="3600" dirty="0"/>
          </a:p>
          <a:p>
            <a:r>
              <a:rPr lang="en-US" sz="3600" dirty="0"/>
              <a:t>Expenditures must match approved plans</a:t>
            </a:r>
          </a:p>
          <a:p>
            <a:pPr marL="0" indent="0">
              <a:buNone/>
            </a:pPr>
            <a:endParaRPr lang="en-US" sz="3600" dirty="0"/>
          </a:p>
          <a:p>
            <a:pPr>
              <a:spcBef>
                <a:spcPts val="600"/>
              </a:spcBef>
            </a:pPr>
            <a:r>
              <a:rPr lang="en-US" sz="3600" dirty="0"/>
              <a:t>Accurate reconciliation requires regular communication between fiscal and program staff </a:t>
            </a:r>
          </a:p>
          <a:p>
            <a:pPr marL="0" indent="0">
              <a:spcBef>
                <a:spcPts val="600"/>
              </a:spcBef>
              <a:buNone/>
            </a:pPr>
            <a:endParaRPr lang="en-US" sz="3200"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4270313962"/>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Custom 7">
      <a:dk1>
        <a:srgbClr val="0C6D82"/>
      </a:dk1>
      <a:lt1>
        <a:srgbClr val="FFFFFF"/>
      </a:lt1>
      <a:dk2>
        <a:srgbClr val="6F0066"/>
      </a:dk2>
      <a:lt2>
        <a:srgbClr val="1E597D"/>
      </a:lt2>
      <a:accent1>
        <a:srgbClr val="571B6D"/>
      </a:accent1>
      <a:accent2>
        <a:srgbClr val="2CA05B"/>
      </a:accent2>
      <a:accent3>
        <a:srgbClr val="C90B24"/>
      </a:accent3>
      <a:accent4>
        <a:srgbClr val="E8611D"/>
      </a:accent4>
      <a:accent5>
        <a:srgbClr val="F39D21"/>
      </a:accent5>
      <a:accent6>
        <a:srgbClr val="1B866F"/>
      </a:accent6>
      <a:hlink>
        <a:srgbClr val="0C6D82"/>
      </a:hlink>
      <a:folHlink>
        <a:srgbClr val="0C6D82"/>
      </a:folHlink>
    </a:clrScheme>
    <a:fontScheme name="Custom 10">
      <a:majorFont>
        <a:latin typeface="Franklin Gothic Dem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72390">
          <a:solidFill>
            <a:srgbClr val="454D55"/>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6411242_Colorful product roadmap timeline_SL_V1.pptx" id="{6D8823AB-3E34-4E8D-AE3C-7D7916AE70B3}" vid="{BC540765-6631-455E-9814-9685D6B351E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2024-05-10T14:17:36+00:00</Remediation_x0020_Date>
    <Priority xmlns="033ab11c-6041-4f50-b845-c0c38e41b3e3">New</Priority>
  </documentManagement>
</p:properties>
</file>

<file path=customXml/itemProps1.xml><?xml version="1.0" encoding="utf-8"?>
<ds:datastoreItem xmlns:ds="http://schemas.openxmlformats.org/officeDocument/2006/customXml" ds:itemID="{69E110FC-305A-4D1F-97F1-E5D6985DC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3ab11c-6041-4f50-b845-c0c38e41b3e3"/>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AE6CCC-93F7-4994-9BE5-CADF09C813C8}">
  <ds:schemaRefs>
    <ds:schemaRef ds:uri="http://schemas.microsoft.com/sharepoint/v3/contenttype/forms"/>
  </ds:schemaRefs>
</ds:datastoreItem>
</file>

<file path=customXml/itemProps3.xml><?xml version="1.0" encoding="utf-8"?>
<ds:datastoreItem xmlns:ds="http://schemas.openxmlformats.org/officeDocument/2006/customXml" ds:itemID="{201F176F-830C-4930-833D-C44390CFD990}">
  <ds:schemaRefs>
    <ds:schemaRef ds:uri="http://purl.org/dc/elements/1.1/"/>
    <ds:schemaRef ds:uri="http://schemas.microsoft.com/office/2006/metadata/properties"/>
    <ds:schemaRef ds:uri="http://schemas.microsoft.com/sharepoint/v3"/>
    <ds:schemaRef ds:uri="54031767-dd6d-417c-ab73-583408f47564"/>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33ab11c-6041-4f50-b845-c0c38e41b3e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ODE PowerPoint Template</Template>
  <TotalTime>3154</TotalTime>
  <Words>1126</Words>
  <Application>Microsoft Office PowerPoint</Application>
  <PresentationFormat>Widescreen</PresentationFormat>
  <Paragraphs>163</Paragraphs>
  <Slides>12</Slides>
  <Notes>10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Arial</vt:lpstr>
      <vt:lpstr>Calibri</vt:lpstr>
      <vt:lpstr>Courier New</vt:lpstr>
      <vt:lpstr>Franklin Gothic Demi</vt:lpstr>
      <vt:lpstr>Segoe UI</vt:lpstr>
      <vt:lpstr>2021ODE</vt:lpstr>
      <vt:lpstr>Green_2021ODE</vt:lpstr>
      <vt:lpstr>Gold_2021ODE</vt:lpstr>
      <vt:lpstr>Orange_2021ODE</vt:lpstr>
      <vt:lpstr>Red_2021ODE</vt:lpstr>
      <vt:lpstr>Teal_2021ODE</vt:lpstr>
      <vt:lpstr>Office Theme</vt:lpstr>
      <vt:lpstr>Reconciling CIP Budget Narratives  &amp; Spending</vt:lpstr>
      <vt:lpstr>Agenda for Today’s Session</vt:lpstr>
      <vt:lpstr>2023-24 FEDERAL FUNDS TIMELINE</vt:lpstr>
      <vt:lpstr>Annual Budget Narrative and Fiscal Timeline</vt:lpstr>
      <vt:lpstr>Reconciliation Basics</vt:lpstr>
      <vt:lpstr>Ensuring Alignment with Personnel Costs</vt:lpstr>
      <vt:lpstr>Checking for Understanding</vt:lpstr>
      <vt:lpstr>Have a Game Plan</vt:lpstr>
      <vt:lpstr>Key Takeaways</vt:lpstr>
      <vt:lpstr>Resources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Reconciling Budget Narratives</dc:title>
  <dc:creator>ENGBERG Jennifer * ODE</dc:creator>
  <cp:lastModifiedBy>MARTIN Sarah * ODE</cp:lastModifiedBy>
  <cp:revision>144</cp:revision>
  <dcterms:created xsi:type="dcterms:W3CDTF">2022-08-22T18:22:50Z</dcterms:created>
  <dcterms:modified xsi:type="dcterms:W3CDTF">2024-05-13T15:00:10Z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2024-04-08T21:36:45Z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76426740-cb79-4f65-85be-9a9b2799a164</vt:lpwstr>
  </property>
  <property fmtid="{D5CDD505-2E9C-101B-9397-08002B2CF9AE}" pid="8" name="MSIP_Label_7730ea53-6f5e-4160-81a5-992a9105450a_ContentBits">
    <vt:lpwstr>0</vt:lpwstr>
  </property>
  <property fmtid="{D5CDD505-2E9C-101B-9397-08002B2CF9AE}" pid="9" name="ContentTypeId">
    <vt:lpwstr>0x010100B3812F45279552458458D0611D127A50</vt:lpwstr>
  </property>
</Properties>
</file>