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1"/>
  </p:notesMasterIdLst>
  <p:sldIdLst>
    <p:sldId id="317" r:id="rId10"/>
    <p:sldId id="318" r:id="rId11"/>
    <p:sldId id="368" r:id="rId12"/>
    <p:sldId id="349" r:id="rId13"/>
    <p:sldId id="383" r:id="rId14"/>
    <p:sldId id="378" r:id="rId15"/>
    <p:sldId id="381" r:id="rId16"/>
    <p:sldId id="377" r:id="rId17"/>
    <p:sldId id="384" r:id="rId18"/>
    <p:sldId id="346" r:id="rId19"/>
    <p:sldId id="34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3431" autoAdjust="0"/>
  </p:normalViewPr>
  <p:slideViewPr>
    <p:cSldViewPr snapToGrid="0">
      <p:cViewPr varScale="1">
        <p:scale>
          <a:sx n="65" d="100"/>
          <a:sy n="65" d="100"/>
        </p:scale>
        <p:origin x="72" y="156"/>
      </p:cViewPr>
      <p:guideLst/>
    </p:cSldViewPr>
  </p:slideViewPr>
  <p:notesTextViewPr>
    <p:cViewPr>
      <p:scale>
        <a:sx n="1" d="1"/>
        <a:sy n="1" d="1"/>
      </p:scale>
      <p:origin x="0" y="0"/>
    </p:cViewPr>
  </p:notesTextViewPr>
  <p:notesViewPr>
    <p:cSldViewPr snapToGrid="0">
      <p:cViewPr varScale="1">
        <p:scale>
          <a:sx n="75" d="100"/>
          <a:sy n="75" d="100"/>
        </p:scale>
        <p:origin x="27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251432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indent="0">
              <a:buNone/>
            </a:pPr>
            <a:endParaRPr lang="en-US" dirty="0" smtClean="0"/>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160718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685800" y="4400550"/>
            <a:ext cx="5486400"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000" kern="1200" dirty="0" smtClean="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4</a:t>
            </a:fld>
            <a:endParaRPr lang="en-US" altLang="en-US" sz="1300" smtClean="0"/>
          </a:p>
        </p:txBody>
      </p:sp>
    </p:spTree>
    <p:extLst>
      <p:ext uri="{BB962C8B-B14F-4D97-AF65-F5344CB8AC3E}">
        <p14:creationId xmlns:p14="http://schemas.microsoft.com/office/powerpoint/2010/main" val="406202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1992218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3576596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97112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252050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2461306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1/10/2023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1/10/2023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1/10/2023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1/10/2023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1/10/2023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1/10/2023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1/10/2023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1/10/2023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1/10/2023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1/10/2023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1/10/2023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1/10/2023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1/10/2023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1/10/2023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1/10/2023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1/10/2023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1/10/2023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1/10/2023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1/10/2023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1/10/2023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1/10/2023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1/10/2023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1/10/2023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1/10/2023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1/10/2023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1/10/2023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1/10/2023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1/10/2023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1/10/2023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1/10/2023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1/10/2023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1/10/2023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1/10/2023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1/10/2023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1/10/2023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1/10/2023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1/10/2023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1/10/2023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1/10/2023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1/10/2023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1/10/2023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1/10/2023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1/10/2023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oregon.gov/ode/students-and-family/fosteringconnections/Documents/dhsfcschoolnotificationform.pdf" TargetMode="External"/><Relationship Id="rId3" Type="http://schemas.openxmlformats.org/officeDocument/2006/relationships/hyperlink" Target="https://www.oregon.gov/ode/students-and-family/fosteringconnections/Pages/default.aspx" TargetMode="External"/><Relationship Id="rId7" Type="http://schemas.openxmlformats.org/officeDocument/2006/relationships/hyperlink" Target="https://www.oregon.gov/ode/students-and-family/fosteringconnections/Documents/fctransportationrequestform.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oregon.gov/ode/students-and-family/fosteringconnections/Documents/fcguidelinestransport.docx" TargetMode="External"/><Relationship Id="rId5" Type="http://schemas.openxmlformats.org/officeDocument/2006/relationships/hyperlink" Target="https://oese.ed.gov/files/2022/02/Within-district-allocations-FINAL.pdf" TargetMode="External"/><Relationship Id="rId4" Type="http://schemas.openxmlformats.org/officeDocument/2006/relationships/hyperlink" Target="https://www.oregon.gov/ode/students-and-family/fosteringconnections/Documents/Foster%20Care%20TAM%202022.docx" TargetMode="Externa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mailto:marlie.magill@ode.oregon.gov"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oregon.gov/ode/students-and-family/fosteringconnections/Pages/default.asp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dirty="0" smtClean="0">
                <a:latin typeface="Arial" charset="0"/>
                <a:cs typeface="Arial" charset="0"/>
              </a:rPr>
              <a:t>Foster Care 101</a:t>
            </a:r>
            <a:endParaRPr lang="en-US" altLang="en-US" sz="4400" dirty="0">
              <a:latin typeface="Arial" charset="0"/>
              <a:cs typeface="Arial" charset="0"/>
            </a:endParaRPr>
          </a:p>
        </p:txBody>
      </p:sp>
      <p:sp>
        <p:nvSpPr>
          <p:cNvPr id="14339" name="Rectangle 3"/>
          <p:cNvSpPr>
            <a:spLocks noGrp="1" noChangeArrowheads="1"/>
          </p:cNvSpPr>
          <p:nvPr>
            <p:ph type="subTitle" idx="1"/>
          </p:nvPr>
        </p:nvSpPr>
        <p:spPr/>
        <p:txBody>
          <a:bodyPr>
            <a:normAutofit fontScale="92500" lnSpcReduction="20000"/>
          </a:bodyPr>
          <a:lstStyle/>
          <a:p>
            <a:pPr lvl="0">
              <a:lnSpc>
                <a:spcPct val="115000"/>
              </a:lnSpc>
              <a:spcBef>
                <a:spcPts val="0"/>
              </a:spcBef>
              <a:buClr>
                <a:schemeClr val="dk1"/>
              </a:buClr>
              <a:buSzPts val="800"/>
            </a:pPr>
            <a:r>
              <a:rPr lang="en-US" sz="3600" i="1" dirty="0"/>
              <a:t>Federal and state provisions </a:t>
            </a:r>
          </a:p>
          <a:p>
            <a:pPr lvl="0">
              <a:lnSpc>
                <a:spcPct val="115000"/>
              </a:lnSpc>
              <a:spcBef>
                <a:spcPts val="0"/>
              </a:spcBef>
              <a:buClr>
                <a:schemeClr val="dk1"/>
              </a:buClr>
              <a:buSzPts val="800"/>
            </a:pPr>
            <a:r>
              <a:rPr lang="en-US" sz="3600" i="1" dirty="0"/>
              <a:t>for the educational rights and opportunities </a:t>
            </a:r>
          </a:p>
          <a:p>
            <a:pPr lvl="0">
              <a:lnSpc>
                <a:spcPct val="115000"/>
              </a:lnSpc>
              <a:spcBef>
                <a:spcPts val="0"/>
              </a:spcBef>
              <a:buClr>
                <a:schemeClr val="dk1"/>
              </a:buClr>
              <a:buSzPts val="800"/>
            </a:pPr>
            <a:r>
              <a:rPr lang="en-US" sz="3600" i="1" dirty="0"/>
              <a:t>of students in Foster Care</a:t>
            </a:r>
            <a:endParaRPr lang="en-US" sz="3200" i="1" dirty="0"/>
          </a:p>
          <a:p>
            <a:endParaRPr lang="en-US" altLang="en-US" sz="3600" dirty="0">
              <a:latin typeface="Arial" charset="0"/>
              <a:cs typeface="Arial" charset="0"/>
            </a:endParaRPr>
          </a:p>
        </p:txBody>
      </p:sp>
    </p:spTree>
    <p:extLst>
      <p:ext uri="{BB962C8B-B14F-4D97-AF65-F5344CB8AC3E}">
        <p14:creationId xmlns:p14="http://schemas.microsoft.com/office/powerpoint/2010/main" val="2896544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smtClean="0"/>
              <a:t>Resources</a:t>
            </a:r>
            <a:endParaRPr lang="en-US" dirty="0"/>
          </a:p>
        </p:txBody>
      </p:sp>
      <p:sp>
        <p:nvSpPr>
          <p:cNvPr id="7" name="Content Placeholder 6"/>
          <p:cNvSpPr>
            <a:spLocks noGrp="1"/>
          </p:cNvSpPr>
          <p:nvPr>
            <p:ph idx="1"/>
          </p:nvPr>
        </p:nvSpPr>
        <p:spPr>
          <a:xfrm>
            <a:off x="5183188" y="779647"/>
            <a:ext cx="6318530" cy="5627592"/>
          </a:xfrm>
        </p:spPr>
        <p:txBody>
          <a:bodyPr>
            <a:normAutofit/>
          </a:bodyPr>
          <a:lstStyle/>
          <a:p>
            <a:r>
              <a:rPr lang="en-US" sz="3200" dirty="0" smtClean="0">
                <a:hlinkClick r:id="rId3"/>
              </a:rPr>
              <a:t>ODE Foster Care webpage</a:t>
            </a:r>
            <a:endParaRPr lang="en-US" sz="3200" dirty="0" smtClean="0"/>
          </a:p>
          <a:p>
            <a:endParaRPr lang="en-US" sz="1000" dirty="0"/>
          </a:p>
          <a:p>
            <a:r>
              <a:rPr lang="en-US" sz="3200" dirty="0" smtClean="0">
                <a:hlinkClick r:id="rId4"/>
              </a:rPr>
              <a:t>Foster Care Technical Assistance Manual</a:t>
            </a:r>
            <a:endParaRPr lang="en-US" sz="3200" dirty="0" smtClean="0"/>
          </a:p>
          <a:p>
            <a:endParaRPr lang="en-US" sz="1000" dirty="0">
              <a:hlinkClick r:id="rId5"/>
            </a:endParaRPr>
          </a:p>
          <a:p>
            <a:pPr lvl="0"/>
            <a:r>
              <a:rPr lang="en-US" sz="3200" dirty="0" smtClean="0">
                <a:hlinkClick r:id="rId6"/>
              </a:rPr>
              <a:t>Developing Transportation Procedures</a:t>
            </a:r>
            <a:endParaRPr lang="en-US" sz="3200" dirty="0" smtClean="0"/>
          </a:p>
          <a:p>
            <a:pPr lvl="0"/>
            <a:endParaRPr lang="en-US" sz="1000" dirty="0" smtClean="0"/>
          </a:p>
          <a:p>
            <a:pPr lvl="0"/>
            <a:r>
              <a:rPr lang="en-US" sz="3200" dirty="0" smtClean="0">
                <a:hlinkClick r:id="rId7"/>
              </a:rPr>
              <a:t>Transportation Request Form</a:t>
            </a:r>
            <a:endParaRPr lang="en-US" sz="3200" dirty="0" smtClean="0"/>
          </a:p>
          <a:p>
            <a:pPr lvl="0"/>
            <a:endParaRPr lang="en-US" sz="1000" dirty="0" smtClean="0"/>
          </a:p>
          <a:p>
            <a:pPr lvl="0"/>
            <a:r>
              <a:rPr lang="en-US" sz="3200" dirty="0" smtClean="0">
                <a:hlinkClick r:id="rId8"/>
              </a:rPr>
              <a:t>Child Welfare School Notification</a:t>
            </a:r>
            <a:endParaRPr lang="en-US" sz="3200" dirty="0" smtClean="0"/>
          </a:p>
          <a:p>
            <a:pPr lvl="0"/>
            <a:endParaRPr lang="en-US" sz="1100" dirty="0"/>
          </a:p>
          <a:p>
            <a:pPr lvl="0"/>
            <a:endParaRPr lang="en-US" sz="1100"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pic>
        <p:nvPicPr>
          <p:cNvPr id="5" name="Picture Placeholder 4" descr="This picture shows a street sign with the following labels: Help, Tips, Assistance, Guidance, Support and Advice." title="Resources"/>
          <p:cNvPicPr>
            <a:picLocks noGrp="1" noChangeAspect="1"/>
          </p:cNvPicPr>
          <p:nvPr>
            <p:ph type="pic" sz="quarter" idx="13"/>
          </p:nvPr>
        </p:nvPicPr>
        <p:blipFill>
          <a:blip r:embed="rId9">
            <a:extLst>
              <a:ext uri="{28A0092B-C50C-407E-A947-70E740481C1C}">
                <a14:useLocalDpi xmlns:a14="http://schemas.microsoft.com/office/drawing/2010/main" val="0"/>
              </a:ext>
            </a:extLst>
          </a:blip>
          <a:srcRect l="186" r="186"/>
          <a:stretch>
            <a:fillRect/>
          </a:stretch>
        </p:blipFill>
        <p:spPr>
          <a:xfrm>
            <a:off x="319405" y="2579532"/>
            <a:ext cx="4519295" cy="2489038"/>
          </a:xfrm>
        </p:spPr>
      </p:pic>
    </p:spTree>
    <p:extLst>
      <p:ext uri="{BB962C8B-B14F-4D97-AF65-F5344CB8AC3E}">
        <p14:creationId xmlns:p14="http://schemas.microsoft.com/office/powerpoint/2010/main" val="1173246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spcBef>
                <a:spcPts val="0"/>
              </a:spcBef>
              <a:buClr>
                <a:schemeClr val="dk1"/>
              </a:buClr>
              <a:buSzPts val="2400"/>
              <a:buNone/>
            </a:pPr>
            <a:r>
              <a:rPr lang="nb-NO" sz="3600" dirty="0" smtClean="0"/>
              <a:t>Marlie Magill, ODE Foster Care Liaison</a:t>
            </a:r>
          </a:p>
          <a:p>
            <a:pPr marL="0" lvl="0" indent="0">
              <a:spcBef>
                <a:spcPts val="0"/>
              </a:spcBef>
              <a:buClr>
                <a:schemeClr val="dk1"/>
              </a:buClr>
              <a:buSzPts val="2400"/>
              <a:buNone/>
            </a:pPr>
            <a:endParaRPr lang="nb-NO" sz="3600" u="sng" dirty="0">
              <a:solidFill>
                <a:schemeClr val="hlink"/>
              </a:solidFill>
              <a:ea typeface="Arial"/>
              <a:cs typeface="Arial"/>
              <a:sym typeface="Arial"/>
              <a:hlinkClick r:id="rId3"/>
            </a:endParaRPr>
          </a:p>
          <a:p>
            <a:pPr marL="0" indent="0">
              <a:spcBef>
                <a:spcPts val="0"/>
              </a:spcBef>
              <a:buClr>
                <a:schemeClr val="dk1"/>
              </a:buClr>
              <a:buSzPts val="2400"/>
              <a:buNone/>
            </a:pPr>
            <a:r>
              <a:rPr lang="en-US" sz="3600" u="sng" dirty="0" smtClean="0">
                <a:solidFill>
                  <a:schemeClr val="hlink"/>
                </a:solidFill>
                <a:ea typeface="Arial"/>
                <a:cs typeface="Arial"/>
                <a:sym typeface="Arial"/>
                <a:hlinkClick r:id="rId3"/>
              </a:rPr>
              <a:t>marlie.magill@ode.oregon.gov</a:t>
            </a:r>
            <a:endParaRPr lang="en-US" sz="3600" dirty="0" smtClean="0">
              <a:ea typeface="Arial"/>
              <a:cs typeface="Arial"/>
              <a:sym typeface="Arial"/>
            </a:endParaRPr>
          </a:p>
          <a:p>
            <a:pPr marL="0" indent="0">
              <a:spcBef>
                <a:spcPts val="800"/>
              </a:spcBef>
              <a:buNone/>
            </a:pPr>
            <a:r>
              <a:rPr lang="en-US" sz="3200" dirty="0" smtClean="0"/>
              <a:t>503-580-4857</a:t>
            </a:r>
            <a:endParaRPr lang="en-US" sz="3200" dirty="0">
              <a:ea typeface="Arial"/>
              <a:cs typeface="Arial"/>
              <a:sym typeface="Arial"/>
            </a:endParaRPr>
          </a:p>
          <a:p>
            <a:pPr marL="0" lvl="0" indent="0">
              <a:lnSpc>
                <a:spcPct val="110000"/>
              </a:lnSpc>
              <a:buClr>
                <a:schemeClr val="dk1"/>
              </a:buClr>
              <a:buSzPts val="2400"/>
              <a:buNone/>
            </a:pPr>
            <a:endParaRPr lang="nb-NO"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
        <p:nvSpPr>
          <p:cNvPr id="5" name="Title 4"/>
          <p:cNvSpPr>
            <a:spLocks noGrp="1"/>
          </p:cNvSpPr>
          <p:nvPr>
            <p:ph type="title"/>
          </p:nvPr>
        </p:nvSpPr>
        <p:spPr/>
        <p:txBody>
          <a:bodyPr/>
          <a:lstStyle/>
          <a:p>
            <a:r>
              <a:rPr lang="en-US" dirty="0" smtClean="0"/>
              <a:t>Please reach out!</a:t>
            </a:r>
            <a:endParaRPr lang="en-US" dirty="0"/>
          </a:p>
        </p:txBody>
      </p:sp>
      <p:pic>
        <p:nvPicPr>
          <p:cNvPr id="3074" name="Picture 2" descr="DFA :: Questions? Contact 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22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latin typeface="Calibri" panose="020F0502020204030204" pitchFamily="34" charset="0"/>
                <a:cs typeface="Calibri" panose="020F0502020204030204" pitchFamily="34" charset="0"/>
              </a:rPr>
              <a:t>Foster Care Basics</a:t>
            </a:r>
          </a:p>
          <a:p>
            <a:endParaRPr lang="en-US" sz="1200" dirty="0" smtClean="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School/District of Origin</a:t>
            </a:r>
          </a:p>
          <a:p>
            <a:endParaRPr lang="en-US" sz="1200" dirty="0" smtClean="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Roles and Responsibilities</a:t>
            </a:r>
          </a:p>
          <a:p>
            <a:endParaRPr lang="en-US" sz="1200" dirty="0" smtClean="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Resources</a:t>
            </a:r>
            <a:endParaRPr lang="en-US" sz="3200" dirty="0"/>
          </a:p>
        </p:txBody>
      </p:sp>
      <p:sp>
        <p:nvSpPr>
          <p:cNvPr id="2" name="Title 1"/>
          <p:cNvSpPr>
            <a:spLocks noGrp="1"/>
          </p:cNvSpPr>
          <p:nvPr>
            <p:ph type="title"/>
          </p:nvPr>
        </p:nvSpPr>
        <p:spPr/>
        <p:txBody>
          <a:bodyPr/>
          <a:lstStyle/>
          <a:p>
            <a:r>
              <a:rPr lang="en-US" dirty="0" smtClean="0"/>
              <a:t>Agenda</a:t>
            </a:r>
            <a:endParaRPr lang="en-US" dirty="0">
              <a:solidFill>
                <a:schemeClr val="tx1"/>
              </a:solidFill>
            </a:endParaRPr>
          </a:p>
        </p:txBody>
      </p:sp>
      <p:sp>
        <p:nvSpPr>
          <p:cNvPr id="4" name="Footer Placeholder 2"/>
          <p:cNvSpPr>
            <a:spLocks noGrp="1"/>
          </p:cNvSpPr>
          <p:nvPr/>
        </p:nvSpPr>
        <p:spPr>
          <a:xfrm>
            <a:off x="717176" y="609403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Oregon Department of Education</a:t>
            </a:r>
            <a:endParaRPr lang="en-US" dirty="0"/>
          </a:p>
        </p:txBody>
      </p:sp>
      <p:pic>
        <p:nvPicPr>
          <p:cNvPr id="5" name="Picture 4" descr="This image is of the word &quot;agenda&quot;. It is included for aesthetic purposes." title="Agenda"/>
          <p:cNvPicPr>
            <a:picLocks noChangeAspect="1"/>
          </p:cNvPicPr>
          <p:nvPr/>
        </p:nvPicPr>
        <p:blipFill rotWithShape="1">
          <a:blip r:embed="rId3">
            <a:extLst>
              <a:ext uri="{28A0092B-C50C-407E-A947-70E740481C1C}">
                <a14:useLocalDpi xmlns:a14="http://schemas.microsoft.com/office/drawing/2010/main" val="0"/>
              </a:ext>
            </a:extLst>
          </a:blip>
          <a:srcRect b="6629"/>
          <a:stretch/>
        </p:blipFill>
        <p:spPr>
          <a:xfrm>
            <a:off x="7447806" y="4815880"/>
            <a:ext cx="4155376" cy="1044593"/>
          </a:xfrm>
          <a:prstGeom prst="rect">
            <a:avLst/>
          </a:prstGeom>
        </p:spPr>
      </p:pic>
      <p:sp>
        <p:nvSpPr>
          <p:cNvPr id="6" name="Slide Number Placeholder 3"/>
          <p:cNvSpPr>
            <a:spLocks noGrp="1"/>
          </p:cNvSpPr>
          <p:nvPr>
            <p:ph type="sldNum" sz="quarter" idx="12"/>
          </p:nvPr>
        </p:nvSpPr>
        <p:spPr>
          <a:xfrm>
            <a:off x="8610600" y="6139793"/>
            <a:ext cx="2891118" cy="365125"/>
          </a:xfrm>
        </p:spPr>
        <p:txBody>
          <a:bodyPr/>
          <a:lstStyle/>
          <a:p>
            <a:fld id="{357F5B69-6281-4C1F-8C38-6DA0F56DA430}" type="slidenum">
              <a:rPr lang="en-US" smtClean="0"/>
              <a:pPr/>
              <a:t>2</a:t>
            </a:fld>
            <a:endParaRPr lang="en-US" dirty="0"/>
          </a:p>
        </p:txBody>
      </p:sp>
    </p:spTree>
    <p:extLst>
      <p:ext uri="{BB962C8B-B14F-4D97-AF65-F5344CB8AC3E}">
        <p14:creationId xmlns:p14="http://schemas.microsoft.com/office/powerpoint/2010/main" val="36505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4"/>
          <p:cNvSpPr>
            <a:spLocks noGrp="1"/>
          </p:cNvSpPr>
          <p:nvPr>
            <p:ph idx="1"/>
          </p:nvPr>
        </p:nvSpPr>
        <p:spPr>
          <a:xfrm>
            <a:off x="717176" y="1825624"/>
            <a:ext cx="10784542" cy="4478193"/>
          </a:xfrm>
        </p:spPr>
        <p:txBody>
          <a:bodyPr>
            <a:normAutofit/>
          </a:bodyPr>
          <a:lstStyle/>
          <a:p>
            <a:pPr marL="0" indent="0">
              <a:buNone/>
            </a:pPr>
            <a:r>
              <a:rPr lang="en-US" sz="3600" dirty="0" smtClean="0">
                <a:latin typeface="Calibri" panose="020F0502020204030204" pitchFamily="34" charset="0"/>
                <a:cs typeface="Calibri" panose="020F0502020204030204" pitchFamily="34" charset="0"/>
              </a:rPr>
              <a:t>EVERY STUDENT SUCCEEDS ACT (2016)</a:t>
            </a:r>
          </a:p>
          <a:p>
            <a:r>
              <a:rPr lang="en-US" sz="2800" dirty="0" smtClean="0">
                <a:latin typeface="Calibri" panose="020F0502020204030204" pitchFamily="34" charset="0"/>
                <a:cs typeface="Calibri" panose="020F0502020204030204" pitchFamily="34" charset="0"/>
              </a:rPr>
              <a:t>School of Origin</a:t>
            </a:r>
          </a:p>
          <a:p>
            <a:r>
              <a:rPr lang="en-US" sz="2800" dirty="0" smtClean="0">
                <a:latin typeface="Calibri" panose="020F0502020204030204" pitchFamily="34" charset="0"/>
                <a:cs typeface="Calibri" panose="020F0502020204030204" pitchFamily="34" charset="0"/>
              </a:rPr>
              <a:t>Only </a:t>
            </a:r>
            <a:r>
              <a:rPr lang="en-US" sz="2800" dirty="0"/>
              <a:t>applies to children in ODHS Child Welfare </a:t>
            </a:r>
            <a:r>
              <a:rPr lang="en-US" sz="2800" dirty="0" smtClean="0"/>
              <a:t>Foster </a:t>
            </a:r>
            <a:r>
              <a:rPr lang="en-US" sz="2800" dirty="0"/>
              <a:t>C</a:t>
            </a:r>
            <a:r>
              <a:rPr lang="en-US" sz="2800" dirty="0" smtClean="0"/>
              <a:t>are</a:t>
            </a:r>
            <a:endParaRPr lang="en-US" sz="2800" dirty="0" smtClean="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Immediate enrollment</a:t>
            </a:r>
          </a:p>
          <a:p>
            <a:r>
              <a:rPr lang="en-US" sz="2800" dirty="0" smtClean="0">
                <a:latin typeface="Calibri" panose="020F0502020204030204" pitchFamily="34" charset="0"/>
                <a:cs typeface="Calibri" panose="020F0502020204030204" pitchFamily="34" charset="0"/>
              </a:rPr>
              <a:t>Point of Contact in each district</a:t>
            </a:r>
          </a:p>
          <a:p>
            <a:r>
              <a:rPr lang="en-US" sz="2800" dirty="0" smtClean="0">
                <a:latin typeface="Calibri" panose="020F0502020204030204" pitchFamily="34" charset="0"/>
                <a:cs typeface="Calibri" panose="020F0502020204030204" pitchFamily="34" charset="0"/>
              </a:rPr>
              <a:t>Transportation Plans</a:t>
            </a:r>
          </a:p>
          <a:p>
            <a:r>
              <a:rPr lang="en-US" sz="2800" dirty="0" smtClean="0">
                <a:latin typeface="Calibri" panose="020F0502020204030204" pitchFamily="34" charset="0"/>
                <a:cs typeface="Calibri" panose="020F0502020204030204" pitchFamily="34" charset="0"/>
              </a:rPr>
              <a:t>Academic Achievement and Graduation Rates</a:t>
            </a:r>
          </a:p>
        </p:txBody>
      </p:sp>
      <p:sp>
        <p:nvSpPr>
          <p:cNvPr id="30722" name="Title 2"/>
          <p:cNvSpPr>
            <a:spLocks noGrp="1"/>
          </p:cNvSpPr>
          <p:nvPr>
            <p:ph type="title"/>
          </p:nvPr>
        </p:nvSpPr>
        <p:spPr/>
        <p:txBody>
          <a:bodyPr>
            <a:normAutofit/>
          </a:bodyPr>
          <a:lstStyle/>
          <a:p>
            <a:r>
              <a:rPr lang="en-US" altLang="en-US" dirty="0" smtClean="0"/>
              <a:t>National Legal Foundations</a:t>
            </a:r>
            <a:endParaRPr lang="en-US" altLang="en-US" dirty="0"/>
          </a:p>
        </p:txBody>
      </p:sp>
      <p:sp>
        <p:nvSpPr>
          <p:cNvPr id="5" name="Footer Placeholder 2"/>
          <p:cNvSpPr>
            <a:spLocks noGrp="1"/>
          </p:cNvSpPr>
          <p:nvPr/>
        </p:nvSpPr>
        <p:spPr>
          <a:xfrm>
            <a:off x="717176" y="5938692"/>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Oregon Department of Education</a:t>
            </a:r>
            <a:endParaRPr lang="en-US" dirty="0"/>
          </a:p>
        </p:txBody>
      </p:sp>
      <p:sp>
        <p:nvSpPr>
          <p:cNvPr id="6" name="Slide Number Placeholder 3"/>
          <p:cNvSpPr>
            <a:spLocks noGrp="1"/>
          </p:cNvSpPr>
          <p:nvPr>
            <p:ph type="sldNum" sz="quarter" idx="12"/>
          </p:nvPr>
        </p:nvSpPr>
        <p:spPr>
          <a:xfrm>
            <a:off x="8610600" y="6139793"/>
            <a:ext cx="2891118" cy="365125"/>
          </a:xfrm>
        </p:spPr>
        <p:txBody>
          <a:bodyPr/>
          <a:lstStyle/>
          <a:p>
            <a:fld id="{357F5B69-6281-4C1F-8C38-6DA0F56DA430}" type="slidenum">
              <a:rPr lang="en-US" smtClean="0"/>
              <a:pPr/>
              <a:t>3</a:t>
            </a:fld>
            <a:endParaRPr lang="en-US" dirty="0"/>
          </a:p>
        </p:txBody>
      </p:sp>
      <p:pic>
        <p:nvPicPr>
          <p:cNvPr id="7" name="Picture 6" descr="ESSA - Every Student Succeeds Act"/>
          <p:cNvPicPr/>
          <p:nvPr/>
        </p:nvPicPr>
        <p:blipFill>
          <a:blip r:embed="rId3">
            <a:extLst>
              <a:ext uri="{28A0092B-C50C-407E-A947-70E740481C1C}">
                <a14:useLocalDpi xmlns:a14="http://schemas.microsoft.com/office/drawing/2010/main" val="0"/>
              </a:ext>
            </a:extLst>
          </a:blip>
          <a:srcRect/>
          <a:stretch>
            <a:fillRect/>
          </a:stretch>
        </p:blipFill>
        <p:spPr bwMode="auto">
          <a:xfrm>
            <a:off x="8271165" y="3557168"/>
            <a:ext cx="3115626" cy="2104433"/>
          </a:xfrm>
          <a:prstGeom prst="rect">
            <a:avLst/>
          </a:prstGeom>
          <a:noFill/>
          <a:ln>
            <a:noFill/>
          </a:ln>
        </p:spPr>
      </p:pic>
    </p:spTree>
    <p:extLst>
      <p:ext uri="{BB962C8B-B14F-4D97-AF65-F5344CB8AC3E}">
        <p14:creationId xmlns:p14="http://schemas.microsoft.com/office/powerpoint/2010/main" val="3297177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normAutofit/>
          </a:bodyPr>
          <a:lstStyle/>
          <a:p>
            <a:r>
              <a:rPr lang="en-US" altLang="en-US" sz="3200" dirty="0" smtClean="0"/>
              <a:t>Oregon</a:t>
            </a:r>
            <a:r>
              <a:rPr lang="en-US" altLang="en-US" sz="3200" b="1" dirty="0" smtClean="0"/>
              <a:t> </a:t>
            </a:r>
            <a:r>
              <a:rPr lang="en-US" sz="2800" dirty="0"/>
              <a:t>Revised </a:t>
            </a:r>
            <a:r>
              <a:rPr lang="en-US" sz="2800" dirty="0" smtClean="0"/>
              <a:t>Statutes </a:t>
            </a:r>
          </a:p>
          <a:p>
            <a:pPr lvl="1"/>
            <a:r>
              <a:rPr lang="en-US" sz="2800" dirty="0" smtClean="0"/>
              <a:t>339.133 </a:t>
            </a:r>
            <a:r>
              <a:rPr lang="en-US" sz="2800" dirty="0"/>
              <a:t>and ORS </a:t>
            </a:r>
            <a:r>
              <a:rPr lang="en-US" sz="2800" dirty="0" smtClean="0"/>
              <a:t>339.134</a:t>
            </a:r>
          </a:p>
          <a:p>
            <a:r>
              <a:rPr lang="en-US" sz="2800" dirty="0" smtClean="0"/>
              <a:t>Determination </a:t>
            </a:r>
            <a:r>
              <a:rPr lang="en-US" sz="2800" dirty="0"/>
              <a:t>of residency of student for school purposes</a:t>
            </a:r>
          </a:p>
          <a:p>
            <a:r>
              <a:rPr lang="en-US" sz="2800" dirty="0" smtClean="0"/>
              <a:t>School/District of Origin</a:t>
            </a:r>
          </a:p>
          <a:p>
            <a:r>
              <a:rPr lang="en-US" sz="2800" dirty="0" smtClean="0"/>
              <a:t>Definition of Foster Care</a:t>
            </a:r>
          </a:p>
          <a:p>
            <a:r>
              <a:rPr lang="en-US" sz="2800" dirty="0" smtClean="0"/>
              <a:t>Notification</a:t>
            </a:r>
          </a:p>
          <a:p>
            <a:r>
              <a:rPr lang="en-US" sz="2800" dirty="0" smtClean="0"/>
              <a:t>Best Interest Finding</a:t>
            </a:r>
            <a:endParaRPr lang="en-US" sz="2800" dirty="0"/>
          </a:p>
          <a:p>
            <a:endParaRPr lang="en-US" altLang="en-US" sz="2800" dirty="0">
              <a:latin typeface="Calibri" panose="020F0502020204030204" pitchFamily="34" charset="0"/>
              <a:cs typeface="Calibri" panose="020F0502020204030204" pitchFamily="34" charset="0"/>
            </a:endParaRPr>
          </a:p>
        </p:txBody>
      </p:sp>
      <p:sp>
        <p:nvSpPr>
          <p:cNvPr id="18434" name="Title 1"/>
          <p:cNvSpPr>
            <a:spLocks noGrp="1"/>
          </p:cNvSpPr>
          <p:nvPr>
            <p:ph type="title"/>
          </p:nvPr>
        </p:nvSpPr>
        <p:spPr/>
        <p:txBody>
          <a:bodyPr>
            <a:normAutofit/>
          </a:bodyPr>
          <a:lstStyle/>
          <a:p>
            <a:pPr>
              <a:defRPr/>
            </a:pPr>
            <a:r>
              <a:rPr lang="en-US" altLang="en-US" dirty="0" smtClean="0"/>
              <a:t>Oregon Legal Foundations</a:t>
            </a:r>
            <a:endParaRPr lang="en-US" altLang="en-US" dirty="0"/>
          </a:p>
        </p:txBody>
      </p:sp>
      <p:sp>
        <p:nvSpPr>
          <p:cNvPr id="6" name="Footer Placeholder 2"/>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Oregon Department of Education</a:t>
            </a:r>
            <a:endParaRPr lang="en-US" dirty="0"/>
          </a:p>
        </p:txBody>
      </p:sp>
      <p:sp>
        <p:nvSpPr>
          <p:cNvPr id="8" name="Slide Number Placeholder 3"/>
          <p:cNvSpPr>
            <a:spLocks noGrp="1"/>
          </p:cNvSpPr>
          <p:nvPr>
            <p:ph type="sldNum" sz="quarter" idx="12"/>
          </p:nvPr>
        </p:nvSpPr>
        <p:spPr>
          <a:xfrm>
            <a:off x="8610600" y="6139793"/>
            <a:ext cx="2891118" cy="365125"/>
          </a:xfrm>
        </p:spPr>
        <p:txBody>
          <a:bodyPr/>
          <a:lstStyle/>
          <a:p>
            <a:fld id="{357F5B69-6281-4C1F-8C38-6DA0F56DA430}" type="slidenum">
              <a:rPr lang="en-US" smtClean="0"/>
              <a:pPr/>
              <a:t>4</a:t>
            </a:fld>
            <a:endParaRPr lang="en-US" dirty="0"/>
          </a:p>
        </p:txBody>
      </p:sp>
    </p:spTree>
    <p:extLst>
      <p:ext uri="{BB962C8B-B14F-4D97-AF65-F5344CB8AC3E}">
        <p14:creationId xmlns:p14="http://schemas.microsoft.com/office/powerpoint/2010/main" val="2549126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Foster Care means…</a:t>
            </a:r>
            <a:endParaRPr lang="en-US" dirty="0"/>
          </a:p>
        </p:txBody>
      </p:sp>
      <p:sp>
        <p:nvSpPr>
          <p:cNvPr id="3" name="Content Placeholder 2"/>
          <p:cNvSpPr>
            <a:spLocks noGrp="1"/>
          </p:cNvSpPr>
          <p:nvPr>
            <p:ph idx="1"/>
          </p:nvPr>
        </p:nvSpPr>
        <p:spPr>
          <a:xfrm>
            <a:off x="5127770" y="322447"/>
            <a:ext cx="6607030" cy="5995226"/>
          </a:xfrm>
        </p:spPr>
        <p:txBody>
          <a:bodyPr>
            <a:noAutofit/>
          </a:bodyPr>
          <a:lstStyle/>
          <a:p>
            <a:pPr marL="0" lvl="0" indent="0">
              <a:lnSpc>
                <a:spcPct val="115000"/>
              </a:lnSpc>
              <a:spcBef>
                <a:spcPts val="0"/>
              </a:spcBef>
              <a:buNone/>
            </a:pPr>
            <a:r>
              <a:rPr lang="en-US" sz="2600" i="1" dirty="0">
                <a:latin typeface="Calibri" panose="020F0502020204030204" pitchFamily="34" charset="0"/>
                <a:ea typeface="Arial"/>
                <a:cs typeface="Calibri" panose="020F0502020204030204" pitchFamily="34" charset="0"/>
                <a:sym typeface="Arial"/>
              </a:rPr>
              <a:t>substitute care for children placed by the Department of Human Services or a tribal child welfare agency away from their parents and for whom the department or agency has placement and care responsibility, including placements in foster family homes, foster homes of relatives, group homes, emergency shelters, residential facilities, child care institutions and pre-adoptive homes.</a:t>
            </a:r>
          </a:p>
          <a:p>
            <a:pPr marL="0" lvl="0" indent="0">
              <a:lnSpc>
                <a:spcPct val="115000"/>
              </a:lnSpc>
              <a:spcBef>
                <a:spcPts val="0"/>
              </a:spcBef>
              <a:buClr>
                <a:schemeClr val="dk1"/>
              </a:buClr>
              <a:buSzPts val="800"/>
              <a:buNone/>
            </a:pPr>
            <a:endParaRPr lang="en-US" sz="1200" dirty="0">
              <a:latin typeface="Calibri" panose="020F0502020204030204" pitchFamily="34" charset="0"/>
              <a:ea typeface="Arial"/>
              <a:cs typeface="Calibri" panose="020F0502020204030204" pitchFamily="34" charset="0"/>
              <a:sym typeface="Arial"/>
            </a:endParaRPr>
          </a:p>
          <a:p>
            <a:pPr marL="0" lvl="0" indent="0">
              <a:lnSpc>
                <a:spcPct val="115000"/>
              </a:lnSpc>
              <a:spcBef>
                <a:spcPts val="0"/>
              </a:spcBef>
              <a:buNone/>
            </a:pPr>
            <a:endParaRPr lang="en-US" sz="2000" dirty="0" smtClean="0">
              <a:latin typeface="Calibri" panose="020F0502020204030204" pitchFamily="34" charset="0"/>
              <a:ea typeface="Arial"/>
              <a:cs typeface="Calibri" panose="020F0502020204030204" pitchFamily="34" charset="0"/>
              <a:sym typeface="Arial"/>
            </a:endParaRPr>
          </a:p>
          <a:p>
            <a:pPr marL="0" lvl="0" indent="0">
              <a:lnSpc>
                <a:spcPct val="115000"/>
              </a:lnSpc>
              <a:spcBef>
                <a:spcPts val="0"/>
              </a:spcBef>
              <a:buNone/>
            </a:pPr>
            <a:r>
              <a:rPr lang="en-US" sz="2000" dirty="0" smtClean="0">
                <a:latin typeface="Calibri" panose="020F0502020204030204" pitchFamily="34" charset="0"/>
                <a:ea typeface="Arial"/>
                <a:cs typeface="Calibri" panose="020F0502020204030204" pitchFamily="34" charset="0"/>
                <a:sym typeface="Arial"/>
              </a:rPr>
              <a:t>OAR </a:t>
            </a:r>
            <a:r>
              <a:rPr lang="en-US" sz="2000" dirty="0">
                <a:latin typeface="Calibri" panose="020F0502020204030204" pitchFamily="34" charset="0"/>
                <a:ea typeface="Arial"/>
                <a:cs typeface="Calibri" panose="020F0502020204030204" pitchFamily="34" charset="0"/>
                <a:sym typeface="Arial"/>
              </a:rPr>
              <a:t>413-105-0010(6</a:t>
            </a:r>
            <a:r>
              <a:rPr lang="en-US" sz="2000" dirty="0" smtClean="0">
                <a:latin typeface="Calibri" panose="020F0502020204030204" pitchFamily="34" charset="0"/>
                <a:ea typeface="Arial"/>
                <a:cs typeface="Calibri" panose="020F0502020204030204" pitchFamily="34" charset="0"/>
                <a:sym typeface="Arial"/>
              </a:rPr>
              <a:t>)</a:t>
            </a:r>
            <a:endParaRPr lang="en-US" sz="2000" i="1" dirty="0">
              <a:latin typeface="Calibri" panose="020F0502020204030204" pitchFamily="34" charset="0"/>
              <a:ea typeface="Arial"/>
              <a:cs typeface="Calibri" panose="020F0502020204030204" pitchFamily="34" charset="0"/>
              <a:sym typeface="Arial"/>
            </a:endParaRPr>
          </a:p>
          <a:p>
            <a:pPr marL="0" lvl="0" indent="0">
              <a:lnSpc>
                <a:spcPct val="115000"/>
              </a:lnSpc>
              <a:spcBef>
                <a:spcPts val="0"/>
              </a:spcBef>
              <a:buClr>
                <a:schemeClr val="dk1"/>
              </a:buClr>
              <a:buSzPts val="800"/>
              <a:buNone/>
            </a:pPr>
            <a:r>
              <a:rPr lang="en-US" sz="2000" i="1" dirty="0">
                <a:latin typeface="Calibri" panose="020F0502020204030204" pitchFamily="34" charset="0"/>
                <a:ea typeface="Arial"/>
                <a:cs typeface="Calibri" panose="020F0502020204030204" pitchFamily="34" charset="0"/>
                <a:sym typeface="Arial"/>
              </a:rPr>
              <a:t>New terminology: “Resource” as opposed to “Foster” parent/family</a:t>
            </a:r>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
        <p:nvSpPr>
          <p:cNvPr id="5" name="Footer Placeholder 2"/>
          <p:cNvSpPr>
            <a:spLocks noGrp="1"/>
          </p:cNvSpPr>
          <p:nvPr/>
        </p:nvSpPr>
        <p:spPr>
          <a:xfrm>
            <a:off x="717176" y="609403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Oregon Department of Education</a:t>
            </a:r>
            <a:endParaRPr lang="en-US" dirty="0"/>
          </a:p>
        </p:txBody>
      </p:sp>
      <p:pic>
        <p:nvPicPr>
          <p:cNvPr id="10" name="Picture Placeholder 9" descr="This is an illustration of people holding hands. It is included for aesthetic purposes." title="Foster Care Means..."/>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l="13755" r="13755"/>
          <a:stretch>
            <a:fillRect/>
          </a:stretch>
        </p:blipFill>
        <p:spPr>
          <a:xfrm>
            <a:off x="717550" y="2244725"/>
            <a:ext cx="3932238" cy="3616325"/>
          </a:xfrm>
        </p:spPr>
      </p:pic>
    </p:spTree>
    <p:extLst>
      <p:ext uri="{BB962C8B-B14F-4D97-AF65-F5344CB8AC3E}">
        <p14:creationId xmlns:p14="http://schemas.microsoft.com/office/powerpoint/2010/main" val="2903651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5"/>
            <a:ext cx="10784542" cy="4547466"/>
          </a:xfrm>
        </p:spPr>
        <p:txBody>
          <a:bodyPr>
            <a:normAutofit fontScale="92500" lnSpcReduction="20000"/>
          </a:bodyPr>
          <a:lstStyle/>
          <a:p>
            <a:r>
              <a:rPr lang="en-US" sz="2600" dirty="0" smtClean="0">
                <a:latin typeface="+mj-lt"/>
              </a:rPr>
              <a:t>The School District/School </a:t>
            </a:r>
            <a:r>
              <a:rPr lang="en-US" sz="2600" dirty="0">
                <a:latin typeface="+mj-lt"/>
              </a:rPr>
              <a:t>in which a child is enrolled at the time of placement into DHS Child Welfare Foster Care. </a:t>
            </a:r>
          </a:p>
          <a:p>
            <a:r>
              <a:rPr lang="en-US" sz="2600" dirty="0" smtClean="0"/>
              <a:t>If a </a:t>
            </a:r>
            <a:r>
              <a:rPr lang="en-US" sz="2600" dirty="0"/>
              <a:t>child has foster home placement moves within DHS Child Welfare Foster Care, the School District/School of Origin remains the same.</a:t>
            </a:r>
          </a:p>
          <a:p>
            <a:r>
              <a:rPr lang="en-US" sz="2600" dirty="0" smtClean="0"/>
              <a:t>The </a:t>
            </a:r>
            <a:r>
              <a:rPr lang="en-US" sz="2600" dirty="0"/>
              <a:t>School District/School of Origin only changes when there is a Best Interest Finding made by the Juvenile Court.</a:t>
            </a:r>
          </a:p>
          <a:p>
            <a:r>
              <a:rPr lang="en-US" sz="2600" dirty="0" smtClean="0"/>
              <a:t>The </a:t>
            </a:r>
            <a:r>
              <a:rPr lang="en-US" sz="2600" dirty="0"/>
              <a:t>student remains in the </a:t>
            </a:r>
            <a:r>
              <a:rPr lang="en-US" sz="2600" dirty="0" smtClean="0"/>
              <a:t>School </a:t>
            </a:r>
            <a:r>
              <a:rPr lang="en-US" sz="2600" dirty="0"/>
              <a:t>District/School of Origin for the duration of their time in DHS Child Welfare Foster Care.</a:t>
            </a:r>
          </a:p>
          <a:p>
            <a:r>
              <a:rPr lang="en-US" sz="2600" b="1" dirty="0" smtClean="0"/>
              <a:t>Student </a:t>
            </a:r>
            <a:r>
              <a:rPr lang="en-US" sz="2600" b="1" dirty="0"/>
              <a:t>is provided, free of charge, transportation</a:t>
            </a:r>
            <a:r>
              <a:rPr lang="en-US" dirty="0"/>
              <a:t> </a:t>
            </a:r>
            <a:r>
              <a:rPr lang="en-US" sz="2600" dirty="0"/>
              <a:t>between the individual’s home and the </a:t>
            </a:r>
            <a:r>
              <a:rPr lang="en-US" sz="2600" dirty="0" smtClean="0"/>
              <a:t>school </a:t>
            </a:r>
            <a:r>
              <a:rPr lang="en-US" sz="2600" dirty="0"/>
              <a:t>district of origin or, if applicable, the </a:t>
            </a:r>
            <a:r>
              <a:rPr lang="en-US" sz="2600" dirty="0" smtClean="0"/>
              <a:t>school </a:t>
            </a:r>
            <a:r>
              <a:rPr lang="en-US" sz="2600" dirty="0"/>
              <a:t>of origin.</a:t>
            </a:r>
          </a:p>
          <a:p>
            <a:r>
              <a:rPr lang="en-US" sz="2600" dirty="0" smtClean="0"/>
              <a:t>IEP </a:t>
            </a:r>
            <a:r>
              <a:rPr lang="en-US" sz="2600" dirty="0"/>
              <a:t>teams still have the authority to make all Special Education placement decisions.</a:t>
            </a:r>
          </a:p>
          <a:p>
            <a:r>
              <a:rPr lang="en-US" sz="2600" dirty="0" smtClean="0"/>
              <a:t>School District/School </a:t>
            </a:r>
            <a:r>
              <a:rPr lang="en-US" sz="2600" dirty="0"/>
              <a:t>of Origin applies to DHS Child Welfare Foster children through age 20.</a:t>
            </a:r>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
        <p:nvSpPr>
          <p:cNvPr id="5" name="Title 4"/>
          <p:cNvSpPr>
            <a:spLocks noGrp="1"/>
          </p:cNvSpPr>
          <p:nvPr>
            <p:ph type="title"/>
          </p:nvPr>
        </p:nvSpPr>
        <p:spPr/>
        <p:txBody>
          <a:bodyPr/>
          <a:lstStyle/>
          <a:p>
            <a:r>
              <a:rPr lang="en-US" dirty="0" smtClean="0"/>
              <a:t>What to know about School/District of Origin</a:t>
            </a:r>
            <a:endParaRPr lang="en-US" dirty="0"/>
          </a:p>
        </p:txBody>
      </p:sp>
    </p:spTree>
    <p:extLst>
      <p:ext uri="{BB962C8B-B14F-4D97-AF65-F5344CB8AC3E}">
        <p14:creationId xmlns:p14="http://schemas.microsoft.com/office/powerpoint/2010/main" val="296556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School of Origin Transportation</a:t>
            </a:r>
            <a:endParaRPr lang="en-US" dirty="0"/>
          </a:p>
        </p:txBody>
      </p:sp>
      <p:sp>
        <p:nvSpPr>
          <p:cNvPr id="2" name="Content Placeholder 1"/>
          <p:cNvSpPr>
            <a:spLocks noGrp="1"/>
          </p:cNvSpPr>
          <p:nvPr>
            <p:ph idx="1"/>
          </p:nvPr>
        </p:nvSpPr>
        <p:spPr>
          <a:xfrm>
            <a:off x="5183187" y="779646"/>
            <a:ext cx="6579321" cy="5468753"/>
          </a:xfrm>
        </p:spPr>
        <p:txBody>
          <a:bodyPr>
            <a:normAutofit fontScale="92500" lnSpcReduction="10000"/>
          </a:bodyPr>
          <a:lstStyle/>
          <a:p>
            <a:r>
              <a:rPr lang="en" sz="3000" dirty="0">
                <a:latin typeface="Calibri" panose="020F0502020204030204" pitchFamily="34" charset="0"/>
                <a:ea typeface="Arial"/>
                <a:cs typeface="Calibri" panose="020F0502020204030204" pitchFamily="34" charset="0"/>
              </a:rPr>
              <a:t>School </a:t>
            </a:r>
            <a:r>
              <a:rPr lang="en" sz="3000" dirty="0">
                <a:latin typeface="Calibri" panose="020F0502020204030204" pitchFamily="34" charset="0"/>
                <a:cs typeface="Calibri" panose="020F0502020204030204" pitchFamily="34" charset="0"/>
              </a:rPr>
              <a:t>of Origin refers to school student was attending at time of transition to Foster </a:t>
            </a:r>
            <a:r>
              <a:rPr lang="en" sz="3000" dirty="0" smtClean="0">
                <a:latin typeface="Calibri" panose="020F0502020204030204" pitchFamily="34" charset="0"/>
                <a:cs typeface="Calibri" panose="020F0502020204030204" pitchFamily="34" charset="0"/>
              </a:rPr>
              <a:t>Care</a:t>
            </a:r>
          </a:p>
          <a:p>
            <a:endParaRPr lang="en" sz="1000" dirty="0">
              <a:latin typeface="Calibri" panose="020F0502020204030204" pitchFamily="34" charset="0"/>
              <a:cs typeface="Calibri" panose="020F0502020204030204" pitchFamily="34" charset="0"/>
            </a:endParaRPr>
          </a:p>
          <a:p>
            <a:r>
              <a:rPr lang="en-US" sz="3000" dirty="0" smtClean="0"/>
              <a:t>Districts </a:t>
            </a:r>
            <a:r>
              <a:rPr lang="en" sz="3000" dirty="0">
                <a:latin typeface="Calibri" panose="020F0502020204030204" pitchFamily="34" charset="0"/>
                <a:ea typeface="Arial"/>
                <a:cs typeface="Calibri" panose="020F0502020204030204" pitchFamily="34" charset="0"/>
              </a:rPr>
              <a:t>must have </a:t>
            </a:r>
            <a:r>
              <a:rPr lang="en" sz="3000" dirty="0" smtClean="0">
                <a:latin typeface="Calibri" panose="020F0502020204030204" pitchFamily="34" charset="0"/>
                <a:ea typeface="Arial"/>
                <a:cs typeface="Calibri" panose="020F0502020204030204" pitchFamily="34" charset="0"/>
              </a:rPr>
              <a:t>a process </a:t>
            </a:r>
            <a:r>
              <a:rPr lang="en" sz="3000" dirty="0">
                <a:latin typeface="Calibri" panose="020F0502020204030204" pitchFamily="34" charset="0"/>
                <a:ea typeface="Arial"/>
                <a:cs typeface="Calibri" panose="020F0502020204030204" pitchFamily="34" charset="0"/>
              </a:rPr>
              <a:t>for providing transportation to students in </a:t>
            </a:r>
            <a:r>
              <a:rPr lang="en" sz="3000" dirty="0" smtClean="0">
                <a:latin typeface="Calibri" panose="020F0502020204030204" pitchFamily="34" charset="0"/>
                <a:ea typeface="Arial"/>
                <a:cs typeface="Calibri" panose="020F0502020204030204" pitchFamily="34" charset="0"/>
              </a:rPr>
              <a:t>Foster Care</a:t>
            </a:r>
          </a:p>
          <a:p>
            <a:endParaRPr lang="en" sz="1100" dirty="0" smtClean="0">
              <a:latin typeface="Calibri" panose="020F0502020204030204" pitchFamily="34" charset="0"/>
              <a:ea typeface="Arial"/>
              <a:cs typeface="Calibri" panose="020F0502020204030204" pitchFamily="34" charset="0"/>
            </a:endParaRPr>
          </a:p>
          <a:p>
            <a:r>
              <a:rPr lang="en" sz="3000" dirty="0" smtClean="0">
                <a:latin typeface="Calibri" panose="020F0502020204030204" pitchFamily="34" charset="0"/>
                <a:ea typeface="Arial"/>
                <a:cs typeface="Calibri" panose="020F0502020204030204" pitchFamily="34" charset="0"/>
              </a:rPr>
              <a:t>R</a:t>
            </a:r>
            <a:r>
              <a:rPr lang="en-US" sz="3000" dirty="0" smtClean="0">
                <a:latin typeface="Calibri" panose="020F0502020204030204" pitchFamily="34" charset="0"/>
                <a:ea typeface="Arial"/>
                <a:cs typeface="Calibri" panose="020F0502020204030204" pitchFamily="34" charset="0"/>
              </a:rPr>
              <a:t>e</a:t>
            </a:r>
            <a:r>
              <a:rPr lang="en" sz="3000" dirty="0" smtClean="0">
                <a:latin typeface="Calibri" panose="020F0502020204030204" pitchFamily="34" charset="0"/>
                <a:ea typeface="Arial"/>
                <a:cs typeface="Calibri" panose="020F0502020204030204" pitchFamily="34" charset="0"/>
              </a:rPr>
              <a:t>quest </a:t>
            </a:r>
            <a:r>
              <a:rPr lang="en" sz="3000" dirty="0">
                <a:latin typeface="Calibri" panose="020F0502020204030204" pitchFamily="34" charset="0"/>
                <a:cs typeface="Calibri" panose="020F0502020204030204" pitchFamily="34" charset="0"/>
              </a:rPr>
              <a:t>for </a:t>
            </a:r>
            <a:r>
              <a:rPr lang="en" sz="3000" dirty="0" smtClean="0">
                <a:latin typeface="Calibri" panose="020F0502020204030204" pitchFamily="34" charset="0"/>
                <a:cs typeface="Calibri" panose="020F0502020204030204" pitchFamily="34" charset="0"/>
              </a:rPr>
              <a:t>Transportation filled </a:t>
            </a:r>
            <a:r>
              <a:rPr lang="en" sz="3000" dirty="0">
                <a:latin typeface="Calibri" panose="020F0502020204030204" pitchFamily="34" charset="0"/>
                <a:cs typeface="Calibri" panose="020F0502020204030204" pitchFamily="34" charset="0"/>
              </a:rPr>
              <a:t>out and </a:t>
            </a:r>
            <a:r>
              <a:rPr lang="en" sz="3000" dirty="0" smtClean="0">
                <a:latin typeface="Calibri" panose="020F0502020204030204" pitchFamily="34" charset="0"/>
                <a:cs typeface="Calibri" panose="020F0502020204030204" pitchFamily="34" charset="0"/>
              </a:rPr>
              <a:t>given </a:t>
            </a:r>
            <a:r>
              <a:rPr lang="en" sz="3000" dirty="0">
                <a:latin typeface="Calibri" panose="020F0502020204030204" pitchFamily="34" charset="0"/>
                <a:cs typeface="Calibri" panose="020F0502020204030204" pitchFamily="34" charset="0"/>
              </a:rPr>
              <a:t>to POC; all collaborate to create the </a:t>
            </a:r>
            <a:r>
              <a:rPr lang="en" sz="3000" dirty="0" smtClean="0">
                <a:latin typeface="Calibri" panose="020F0502020204030204" pitchFamily="34" charset="0"/>
                <a:cs typeface="Calibri" panose="020F0502020204030204" pitchFamily="34" charset="0"/>
              </a:rPr>
              <a:t>plan</a:t>
            </a:r>
          </a:p>
          <a:p>
            <a:endParaRPr lang="en" sz="1100" dirty="0" smtClean="0">
              <a:latin typeface="Calibri" panose="020F0502020204030204" pitchFamily="34" charset="0"/>
              <a:cs typeface="Calibri" panose="020F0502020204030204" pitchFamily="34" charset="0"/>
            </a:endParaRPr>
          </a:p>
          <a:p>
            <a:r>
              <a:rPr lang="en" sz="3000" dirty="0" smtClean="0">
                <a:latin typeface="Calibri" panose="020F0502020204030204" pitchFamily="34" charset="0"/>
                <a:cs typeface="Calibri" panose="020F0502020204030204" pitchFamily="34" charset="0"/>
              </a:rPr>
              <a:t>Transportation </a:t>
            </a:r>
            <a:r>
              <a:rPr lang="en-US" sz="3000" dirty="0">
                <a:latin typeface="Calibri" panose="020F0502020204030204" pitchFamily="34" charset="0"/>
                <a:cs typeface="Calibri" panose="020F0502020204030204" pitchFamily="34" charset="0"/>
              </a:rPr>
              <a:t>is provided for duration of </a:t>
            </a:r>
            <a:r>
              <a:rPr lang="en-US" sz="3000" dirty="0" smtClean="0">
                <a:latin typeface="Calibri" panose="020F0502020204030204" pitchFamily="34" charset="0"/>
                <a:cs typeface="Calibri" panose="020F0502020204030204" pitchFamily="34" charset="0"/>
              </a:rPr>
              <a:t>the student’s </a:t>
            </a:r>
            <a:r>
              <a:rPr lang="en-US" sz="3000" dirty="0">
                <a:latin typeface="Calibri" panose="020F0502020204030204" pitchFamily="34" charset="0"/>
                <a:cs typeface="Calibri" panose="020F0502020204030204" pitchFamily="34" charset="0"/>
              </a:rPr>
              <a:t>time in </a:t>
            </a:r>
            <a:r>
              <a:rPr lang="en-US" sz="3000" dirty="0" smtClean="0">
                <a:latin typeface="Calibri" panose="020F0502020204030204" pitchFamily="34" charset="0"/>
                <a:cs typeface="Calibri" panose="020F0502020204030204" pitchFamily="34" charset="0"/>
              </a:rPr>
              <a:t>Foster Care</a:t>
            </a:r>
            <a:r>
              <a:rPr lang="en-US" sz="3000" dirty="0">
                <a:latin typeface="Calibri" panose="020F0502020204030204" pitchFamily="34" charset="0"/>
                <a:cs typeface="Calibri" panose="020F0502020204030204" pitchFamily="34" charset="0"/>
              </a:rPr>
              <a:t>; be mindful of transitions</a:t>
            </a:r>
          </a:p>
          <a:p>
            <a:endParaRPr lang="en" sz="3200" dirty="0">
              <a:latin typeface="Calibri" panose="020F0502020204030204" pitchFamily="34" charset="0"/>
              <a:cs typeface="Calibri" panose="020F0502020204030204" pitchFamily="34" charset="0"/>
            </a:endParaRPr>
          </a:p>
          <a:p>
            <a:endParaRPr lang="en" sz="3200" dirty="0" smtClean="0">
              <a:latin typeface="Calibri" panose="020F0502020204030204" pitchFamily="34" charset="0"/>
              <a:ea typeface="Arial"/>
              <a:cs typeface="Calibri" panose="020F0502020204030204" pitchFamily="34" charset="0"/>
            </a:endParaRPr>
          </a:p>
          <a:p>
            <a:endParaRPr lang="en" sz="3200" dirty="0">
              <a:latin typeface="Calibri" panose="020F0502020204030204" pitchFamily="34" charset="0"/>
              <a:ea typeface="Arial"/>
              <a:cs typeface="Calibri" panose="020F0502020204030204" pitchFamily="34" charset="0"/>
            </a:endParaRPr>
          </a:p>
          <a:p>
            <a:endParaRPr lang="en-US" sz="3200"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pic>
        <p:nvPicPr>
          <p:cNvPr id="7" name="Picture Placeholder 6" descr="This is a picture of a school bus. It is included for aesthetic purposes." title="School of Origin Transportation"/>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9082" b="9082"/>
          <a:stretch>
            <a:fillRect/>
          </a:stretch>
        </p:blipFill>
        <p:spPr>
          <a:xfrm>
            <a:off x="717177" y="3041362"/>
            <a:ext cx="3931826" cy="2320926"/>
          </a:xfrm>
        </p:spPr>
      </p:pic>
    </p:spTree>
    <p:extLst>
      <p:ext uri="{BB962C8B-B14F-4D97-AF65-F5344CB8AC3E}">
        <p14:creationId xmlns:p14="http://schemas.microsoft.com/office/powerpoint/2010/main" val="3570647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This chart shows the responsibilities of ODS Caseworkers and School District Points of Contact.&#10;Caseworkers are the primary contact between children in Foster Care and school staff. They notify the school hwne a child is placed in FC or ther has been a change in FC placement. They work with the LEA to ensure immediate enrollment and coordinate transportation services, they refer students in FC for SPED assessments and particiates in IEP/504 meetings.&#10;&#10;Points of Contact coordinate with DHS on implementation of FC provisions, facilitates the transfer of records and immediate enrollment along with sharing data with DHS consistent with FERPA. Develops and coordinates district and school and district of origin transportation. Ensures students in FC are enrolled in and regularly attending school." title="Roles and Responsibilities"/>
          <p:cNvGraphicFramePr>
            <a:graphicFrameLocks noGrp="1"/>
          </p:cNvGraphicFramePr>
          <p:nvPr>
            <p:ph idx="1"/>
            <p:extLst>
              <p:ext uri="{D42A27DB-BD31-4B8C-83A1-F6EECF244321}">
                <p14:modId xmlns:p14="http://schemas.microsoft.com/office/powerpoint/2010/main" val="1376497917"/>
              </p:ext>
            </p:extLst>
          </p:nvPr>
        </p:nvGraphicFramePr>
        <p:xfrm>
          <a:off x="249381" y="1366060"/>
          <a:ext cx="11707091" cy="5273040"/>
        </p:xfrm>
        <a:graphic>
          <a:graphicData uri="http://schemas.openxmlformats.org/drawingml/2006/table">
            <a:tbl>
              <a:tblPr firstRow="1" bandRow="1">
                <a:tableStyleId>{5C22544A-7EE6-4342-B048-85BDC9FD1C3A}</a:tableStyleId>
              </a:tblPr>
              <a:tblGrid>
                <a:gridCol w="6359150">
                  <a:extLst>
                    <a:ext uri="{9D8B030D-6E8A-4147-A177-3AD203B41FA5}">
                      <a16:colId xmlns:a16="http://schemas.microsoft.com/office/drawing/2014/main" val="682700359"/>
                    </a:ext>
                  </a:extLst>
                </a:gridCol>
                <a:gridCol w="5347941">
                  <a:extLst>
                    <a:ext uri="{9D8B030D-6E8A-4147-A177-3AD203B41FA5}">
                      <a16:colId xmlns:a16="http://schemas.microsoft.com/office/drawing/2014/main" val="4234745569"/>
                    </a:ext>
                  </a:extLst>
                </a:gridCol>
              </a:tblGrid>
              <a:tr h="370840">
                <a:tc>
                  <a:txBody>
                    <a:bodyPr/>
                    <a:lstStyle/>
                    <a:p>
                      <a:r>
                        <a:rPr lang="en-US" sz="2800" dirty="0" smtClean="0"/>
                        <a:t>ODS Caseworker</a:t>
                      </a:r>
                      <a:endParaRPr lang="en-US" sz="2800" dirty="0"/>
                    </a:p>
                  </a:txBody>
                  <a:tcPr marL="80879" marR="80879"/>
                </a:tc>
                <a:tc>
                  <a:txBody>
                    <a:bodyPr/>
                    <a:lstStyle/>
                    <a:p>
                      <a:r>
                        <a:rPr lang="en-US" sz="2800" dirty="0" smtClean="0"/>
                        <a:t>School District Point of Contact</a:t>
                      </a:r>
                      <a:endParaRPr lang="en-US" sz="2800" dirty="0"/>
                    </a:p>
                  </a:txBody>
                  <a:tcPr marL="80879" marR="80879"/>
                </a:tc>
                <a:extLst>
                  <a:ext uri="{0D108BD9-81ED-4DB2-BD59-A6C34878D82A}">
                    <a16:rowId xmlns:a16="http://schemas.microsoft.com/office/drawing/2014/main" val="23662334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Calibri"/>
                          <a:cs typeface="Calibri"/>
                          <a:sym typeface="Calibri"/>
                        </a:rPr>
                        <a:t>Primary contact between children in Foster</a:t>
                      </a:r>
                      <a:r>
                        <a:rPr lang="en-US" sz="1800" baseline="0" dirty="0" smtClean="0">
                          <a:latin typeface="+mn-lt"/>
                          <a:ea typeface="Calibri"/>
                          <a:cs typeface="Calibri"/>
                          <a:sym typeface="Calibri"/>
                        </a:rPr>
                        <a:t> Care</a:t>
                      </a:r>
                      <a:r>
                        <a:rPr lang="en-US" sz="1800" dirty="0" smtClean="0">
                          <a:latin typeface="+mn-lt"/>
                          <a:ea typeface="Calibri"/>
                          <a:cs typeface="Calibri"/>
                          <a:sym typeface="Calibri"/>
                        </a:rPr>
                        <a:t> and school staff.</a:t>
                      </a:r>
                    </a:p>
                    <a:p>
                      <a:endParaRPr lang="en-US" dirty="0"/>
                    </a:p>
                  </a:txBody>
                  <a:tcPr marL="80879" marR="808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Calibri"/>
                          <a:cs typeface="Calibri"/>
                          <a:sym typeface="Calibri"/>
                        </a:rPr>
                        <a:t>Coordinates with ODHS Child Welfare on implementation of Foster Care provisions.</a:t>
                      </a:r>
                    </a:p>
                  </a:txBody>
                  <a:tcPr marL="80879" marR="80879"/>
                </a:tc>
                <a:extLst>
                  <a:ext uri="{0D108BD9-81ED-4DB2-BD59-A6C34878D82A}">
                    <a16:rowId xmlns:a16="http://schemas.microsoft.com/office/drawing/2014/main" val="37705613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Calibri"/>
                          <a:cs typeface="Calibri"/>
                          <a:sym typeface="Calibri"/>
                        </a:rPr>
                        <a:t>Notifies the school when a child is placed in foster care or there has been a change in foster care placement</a:t>
                      </a:r>
                      <a:r>
                        <a:rPr lang="en-US" sz="1800" dirty="0" smtClean="0">
                          <a:uFill>
                            <a:noFill/>
                          </a:uFill>
                          <a:latin typeface="+mn-lt"/>
                          <a:ea typeface="Calibri"/>
                          <a:cs typeface="Calibri"/>
                          <a:sym typeface="Calibri"/>
                          <a:hlinkClick r:id="rId3"/>
                        </a:rPr>
                        <a:t> </a:t>
                      </a:r>
                      <a:r>
                        <a:rPr lang="en-US" sz="1800" b="1" u="sng" dirty="0" smtClean="0">
                          <a:solidFill>
                            <a:schemeClr val="hlink"/>
                          </a:solidFill>
                          <a:latin typeface="+mn-lt"/>
                          <a:ea typeface="Calibri"/>
                          <a:cs typeface="Calibri"/>
                          <a:sym typeface="Calibri"/>
                          <a:hlinkClick r:id="rId3"/>
                        </a:rPr>
                        <a:t>Child Welfare School Notification</a:t>
                      </a:r>
                      <a:r>
                        <a:rPr lang="en-US" sz="1800" b="1" u="sng" dirty="0" smtClean="0">
                          <a:latin typeface="+mn-lt"/>
                          <a:ea typeface="Calibri"/>
                          <a:cs typeface="Calibri"/>
                          <a:sym typeface="Calibri"/>
                        </a:rPr>
                        <a:t>.</a:t>
                      </a:r>
                    </a:p>
                  </a:txBody>
                  <a:tcPr marL="80879" marR="808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Calibri"/>
                          <a:cs typeface="Calibri"/>
                          <a:sym typeface="Calibri"/>
                        </a:rPr>
                        <a:t>Facilitates data sharing with ODHS Child Welfare, consistent with FERPA and other privacy protocols.</a:t>
                      </a:r>
                    </a:p>
                  </a:txBody>
                  <a:tcPr marL="80879" marR="80879"/>
                </a:tc>
                <a:extLst>
                  <a:ext uri="{0D108BD9-81ED-4DB2-BD59-A6C34878D82A}">
                    <a16:rowId xmlns:a16="http://schemas.microsoft.com/office/drawing/2014/main" val="26315295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Calibri"/>
                          <a:cs typeface="Calibri"/>
                          <a:sym typeface="Calibri"/>
                        </a:rPr>
                        <a:t>Provides records, if available/applicable.</a:t>
                      </a:r>
                    </a:p>
                    <a:p>
                      <a:endParaRPr lang="en-US" dirty="0"/>
                    </a:p>
                  </a:txBody>
                  <a:tcPr marL="80879" marR="808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Calibri"/>
                          <a:cs typeface="Calibri"/>
                          <a:sym typeface="Calibri"/>
                        </a:rPr>
                        <a:t>Facilitates the transfer of records and immediate enrollment.</a:t>
                      </a:r>
                    </a:p>
                  </a:txBody>
                  <a:tcPr marL="80879" marR="80879"/>
                </a:tc>
                <a:extLst>
                  <a:ext uri="{0D108BD9-81ED-4DB2-BD59-A6C34878D82A}">
                    <a16:rowId xmlns:a16="http://schemas.microsoft.com/office/drawing/2014/main" val="248414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Calibri"/>
                          <a:cs typeface="Calibri"/>
                          <a:sym typeface="Calibri"/>
                        </a:rPr>
                        <a:t>Works with LEA to ensure immediate enrollment and coordinate transportation services.</a:t>
                      </a:r>
                    </a:p>
                  </a:txBody>
                  <a:tcPr marL="80879" marR="808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Calibri"/>
                          <a:cs typeface="Calibri"/>
                          <a:sym typeface="Calibri"/>
                        </a:rPr>
                        <a:t>Develops and coordinates school district/school of origin transportation procedures.</a:t>
                      </a:r>
                    </a:p>
                  </a:txBody>
                  <a:tcPr marL="80879" marR="80879"/>
                </a:tc>
                <a:extLst>
                  <a:ext uri="{0D108BD9-81ED-4DB2-BD59-A6C34878D82A}">
                    <a16:rowId xmlns:a16="http://schemas.microsoft.com/office/drawing/2014/main" val="1554282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Calibri"/>
                          <a:cs typeface="Calibri"/>
                          <a:sym typeface="Calibri"/>
                        </a:rPr>
                        <a:t>Refers students in Foster Care for special education assessments and participates in IEP/504 meetings.</a:t>
                      </a:r>
                    </a:p>
                  </a:txBody>
                  <a:tcPr marL="80879" marR="808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Calibri"/>
                          <a:cs typeface="Calibri"/>
                          <a:sym typeface="Calibri"/>
                        </a:rPr>
                        <a:t>Ensures students in foster care are enrolled in and regularly attending school.</a:t>
                      </a:r>
                    </a:p>
                  </a:txBody>
                  <a:tcPr marL="80879" marR="80879"/>
                </a:tc>
                <a:extLst>
                  <a:ext uri="{0D108BD9-81ED-4DB2-BD59-A6C34878D82A}">
                    <a16:rowId xmlns:a16="http://schemas.microsoft.com/office/drawing/2014/main" val="1769342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Calibri"/>
                          <a:cs typeface="Calibri"/>
                          <a:sym typeface="Calibri"/>
                        </a:rPr>
                        <a:t>Coordinates services so children in Foster Care can access early educational service.</a:t>
                      </a:r>
                    </a:p>
                  </a:txBody>
                  <a:tcPr marL="80879" marR="80879"/>
                </a:tc>
                <a:tc>
                  <a:txBody>
                    <a:bodyPr/>
                    <a:lstStyle/>
                    <a:p>
                      <a:endParaRPr lang="en-US" dirty="0"/>
                    </a:p>
                  </a:txBody>
                  <a:tcPr marL="80879" marR="80879"/>
                </a:tc>
                <a:extLst>
                  <a:ext uri="{0D108BD9-81ED-4DB2-BD59-A6C34878D82A}">
                    <a16:rowId xmlns:a16="http://schemas.microsoft.com/office/drawing/2014/main" val="5606741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Calibri"/>
                          <a:cs typeface="Calibri"/>
                          <a:sym typeface="Calibri"/>
                        </a:rPr>
                        <a:t>Informs parents or educational decision-makers of child’s educational rights.</a:t>
                      </a:r>
                    </a:p>
                  </a:txBody>
                  <a:tcPr marL="80879" marR="80879"/>
                </a:tc>
                <a:tc>
                  <a:txBody>
                    <a:bodyPr/>
                    <a:lstStyle/>
                    <a:p>
                      <a:endParaRPr lang="en-US" dirty="0"/>
                    </a:p>
                  </a:txBody>
                  <a:tcPr marL="80879" marR="80879"/>
                </a:tc>
                <a:extLst>
                  <a:ext uri="{0D108BD9-81ED-4DB2-BD59-A6C34878D82A}">
                    <a16:rowId xmlns:a16="http://schemas.microsoft.com/office/drawing/2014/main" val="3176573569"/>
                  </a:ext>
                </a:extLst>
              </a:tr>
            </a:tbl>
          </a:graphicData>
        </a:graphic>
      </p:graphicFrame>
      <p:sp>
        <p:nvSpPr>
          <p:cNvPr id="3" name="Footer Placeholder 2"/>
          <p:cNvSpPr>
            <a:spLocks noGrp="1"/>
          </p:cNvSpPr>
          <p:nvPr>
            <p:ph type="ftr" sz="quarter" idx="11"/>
          </p:nvPr>
        </p:nvSpPr>
        <p:spPr>
          <a:xfrm>
            <a:off x="6937867" y="6084373"/>
            <a:ext cx="2864224" cy="365125"/>
          </a:xfrm>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
        <p:nvSpPr>
          <p:cNvPr id="5" name="Title 4"/>
          <p:cNvSpPr>
            <a:spLocks noGrp="1"/>
          </p:cNvSpPr>
          <p:nvPr>
            <p:ph type="title"/>
          </p:nvPr>
        </p:nvSpPr>
        <p:spPr>
          <a:xfrm>
            <a:off x="717176" y="284180"/>
            <a:ext cx="10784542" cy="1026460"/>
          </a:xfrm>
        </p:spPr>
        <p:txBody>
          <a:bodyPr>
            <a:noAutofit/>
          </a:bodyPr>
          <a:lstStyle/>
          <a:p>
            <a:r>
              <a:rPr lang="en-US" dirty="0" smtClean="0"/>
              <a:t>Roles and Responsibilities</a:t>
            </a:r>
            <a:endParaRPr lang="en-US" dirty="0"/>
          </a:p>
        </p:txBody>
      </p:sp>
    </p:spTree>
    <p:extLst>
      <p:ext uri="{BB962C8B-B14F-4D97-AF65-F5344CB8AC3E}">
        <p14:creationId xmlns:p14="http://schemas.microsoft.com/office/powerpoint/2010/main" val="4034201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503" y="1869418"/>
            <a:ext cx="9064133" cy="4270375"/>
          </a:xfrm>
        </p:spPr>
        <p:txBody>
          <a:bodyPr>
            <a:normAutofit fontScale="85000" lnSpcReduction="20000"/>
          </a:bodyPr>
          <a:lstStyle/>
          <a:p>
            <a:r>
              <a:rPr lang="en-US" sz="3500" dirty="0" smtClean="0">
                <a:latin typeface="+mj-lt"/>
              </a:rPr>
              <a:t>Who </a:t>
            </a:r>
            <a:r>
              <a:rPr lang="en-US" sz="3500" dirty="0"/>
              <a:t>is my district’s Foster Care Point of Contact?</a:t>
            </a:r>
          </a:p>
          <a:p>
            <a:pPr lvl="1"/>
            <a:r>
              <a:rPr lang="en-US" sz="3000" dirty="0" smtClean="0"/>
              <a:t>What other </a:t>
            </a:r>
            <a:r>
              <a:rPr lang="en-US" sz="3000" dirty="0"/>
              <a:t>“hats” do they wear/responsibilities they hold? How are they supported in doing so?</a:t>
            </a:r>
          </a:p>
          <a:p>
            <a:pPr lvl="1"/>
            <a:endParaRPr lang="en-US" sz="3000" dirty="0" smtClean="0">
              <a:latin typeface="+mj-lt"/>
            </a:endParaRPr>
          </a:p>
          <a:p>
            <a:r>
              <a:rPr lang="en-US" sz="3500" dirty="0" smtClean="0">
                <a:latin typeface="+mj-lt"/>
              </a:rPr>
              <a:t>How </a:t>
            </a:r>
            <a:r>
              <a:rPr lang="en-US" sz="3500" dirty="0"/>
              <a:t>are our staff members trained and informed of the role of the POC?</a:t>
            </a:r>
          </a:p>
          <a:p>
            <a:endParaRPr lang="en-US" sz="3000" dirty="0" smtClean="0">
              <a:latin typeface="+mj-lt"/>
            </a:endParaRPr>
          </a:p>
          <a:p>
            <a:r>
              <a:rPr lang="en-US" sz="3500" dirty="0" smtClean="0">
                <a:latin typeface="+mj-lt"/>
              </a:rPr>
              <a:t>What </a:t>
            </a:r>
            <a:r>
              <a:rPr lang="en" sz="3500" dirty="0"/>
              <a:t>barriers may exist for student in Foster Care in our district? </a:t>
            </a:r>
            <a:endParaRPr lang="en" sz="3500" dirty="0" smtClean="0"/>
          </a:p>
          <a:p>
            <a:pPr lvl="1"/>
            <a:r>
              <a:rPr lang="en-US" sz="3000" dirty="0"/>
              <a:t>How can our team collaborate to better support these students </a:t>
            </a:r>
            <a:r>
              <a:rPr lang="en-US" sz="3000" dirty="0" smtClean="0"/>
              <a:t>(Title I-A set-aside, </a:t>
            </a:r>
            <a:r>
              <a:rPr lang="en-US" sz="3000" dirty="0"/>
              <a:t>community </a:t>
            </a:r>
            <a:r>
              <a:rPr lang="en-US" sz="3000" dirty="0" smtClean="0"/>
              <a:t>partnerships)?</a:t>
            </a:r>
            <a:endParaRPr lang="en-US" sz="3000" dirty="0"/>
          </a:p>
          <a:p>
            <a:pPr lvl="1"/>
            <a:endParaRPr lang="en-US" sz="3000" dirty="0" smtClean="0">
              <a:latin typeface="+mj-lt"/>
            </a:endParaRPr>
          </a:p>
          <a:p>
            <a:endParaRPr lang="en-US" sz="3000" dirty="0" smtClean="0">
              <a:latin typeface="+mj-lt"/>
            </a:endParaRPr>
          </a:p>
          <a:p>
            <a:pPr marL="0" indent="0">
              <a:buNone/>
            </a:pPr>
            <a:endParaRPr lang="en-US" dirty="0"/>
          </a:p>
        </p:txBody>
      </p:sp>
      <p:sp>
        <p:nvSpPr>
          <p:cNvPr id="2" name="Title 1"/>
          <p:cNvSpPr>
            <a:spLocks noGrp="1"/>
          </p:cNvSpPr>
          <p:nvPr>
            <p:ph type="title"/>
          </p:nvPr>
        </p:nvSpPr>
        <p:spPr/>
        <p:txBody>
          <a:bodyPr/>
          <a:lstStyle/>
          <a:p>
            <a:r>
              <a:rPr lang="en-US" dirty="0" smtClean="0"/>
              <a:t>Things to Consider…</a:t>
            </a:r>
            <a:endParaRPr lang="en-US" dirty="0"/>
          </a:p>
        </p:txBody>
      </p:sp>
      <p:sp>
        <p:nvSpPr>
          <p:cNvPr id="4" name="Slide Number Placeholder 3"/>
          <p:cNvSpPr>
            <a:spLocks noGrp="1"/>
          </p:cNvSpPr>
          <p:nvPr>
            <p:ph type="sldNum" sz="quarter" idx="12"/>
          </p:nvPr>
        </p:nvSpPr>
        <p:spPr>
          <a:xfrm>
            <a:off x="8610600" y="6139793"/>
            <a:ext cx="2891118" cy="365125"/>
          </a:xfrm>
        </p:spPr>
        <p:txBody>
          <a:bodyPr/>
          <a:lstStyle/>
          <a:p>
            <a:fld id="{357F5B69-6281-4C1F-8C38-6DA0F56DA430}" type="slidenum">
              <a:rPr lang="en-US" smtClean="0"/>
              <a:pPr/>
              <a:t>9</a:t>
            </a:fld>
            <a:endParaRPr lang="en-US" dirty="0"/>
          </a:p>
        </p:txBody>
      </p:sp>
      <p:sp>
        <p:nvSpPr>
          <p:cNvPr id="6" name="Footer Placeholder 2"/>
          <p:cNvSpPr>
            <a:spLocks noGrp="1"/>
          </p:cNvSpPr>
          <p:nvPr>
            <p:ph type="ftr" sz="quarter" idx="11"/>
          </p:nvPr>
        </p:nvSpPr>
        <p:spPr>
          <a:xfrm>
            <a:off x="717176" y="6139793"/>
            <a:ext cx="2864224" cy="365125"/>
          </a:xfrm>
        </p:spPr>
        <p:txBody>
          <a:bodyPr/>
          <a:lstStyle/>
          <a:p>
            <a:r>
              <a:rPr lang="en-US" dirty="0" smtClean="0"/>
              <a:t>Oregon Department of Education</a:t>
            </a:r>
            <a:endParaRPr lang="en-US" dirty="0"/>
          </a:p>
        </p:txBody>
      </p:sp>
      <p:pic>
        <p:nvPicPr>
          <p:cNvPr id="7" name="Picture Placeholder 5" descr="This image shows a person leaning on aquestion mark. It is included for aesthetic purposes." title="Question"/>
          <p:cNvPicPr>
            <a:picLocks noChangeAspect="1"/>
          </p:cNvPicPr>
          <p:nvPr/>
        </p:nvPicPr>
        <p:blipFill rotWithShape="1">
          <a:blip r:embed="rId2" cstate="hqprint">
            <a:extLst>
              <a:ext uri="{28A0092B-C50C-407E-A947-70E740481C1C}">
                <a14:useLocalDpi xmlns:a14="http://schemas.microsoft.com/office/drawing/2010/main" val="0"/>
              </a:ext>
            </a:extLst>
          </a:blip>
          <a:srcRect t="5769" b="7854"/>
          <a:stretch/>
        </p:blipFill>
        <p:spPr>
          <a:xfrm>
            <a:off x="9199418" y="3661987"/>
            <a:ext cx="2662519" cy="2450738"/>
          </a:xfrm>
          <a:prstGeom prst="rect">
            <a:avLst/>
          </a:prstGeom>
        </p:spPr>
      </p:pic>
    </p:spTree>
    <p:extLst>
      <p:ext uri="{BB962C8B-B14F-4D97-AF65-F5344CB8AC3E}">
        <p14:creationId xmlns:p14="http://schemas.microsoft.com/office/powerpoint/2010/main" val="1900122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2023-01-24T08:00:00+00:00</Remediation_x0020_Date>
    <Priority xmlns="033ab11c-6041-4f50-b845-c0c38e41b3e3">New</Priori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2AA772-8C0A-480C-9E0C-84C76C73C71D}">
  <ds:schemaRefs>
    <ds:schemaRef ds:uri="http://schemas.microsoft.com/office/2006/documentManagement/types"/>
    <ds:schemaRef ds:uri="ded391c6-298c-4d80-b5b1-ff32f9779621"/>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547ed97a-188f-4e75-98a3-ee6136232f7e"/>
    <ds:schemaRef ds:uri="http://www.w3.org/XML/1998/namespace"/>
    <ds:schemaRef ds:uri="http://purl.org/dc/dcmitype/"/>
  </ds:schemaRefs>
</ds:datastoreItem>
</file>

<file path=customXml/itemProps2.xml><?xml version="1.0" encoding="utf-8"?>
<ds:datastoreItem xmlns:ds="http://schemas.openxmlformats.org/officeDocument/2006/customXml" ds:itemID="{5D5EC2A1-7BB2-44DE-9EFE-2048E52B8A89}"/>
</file>

<file path=customXml/itemProps3.xml><?xml version="1.0" encoding="utf-8"?>
<ds:datastoreItem xmlns:ds="http://schemas.openxmlformats.org/officeDocument/2006/customXml" ds:itemID="{FA537A3C-07AB-4ED3-ABE5-8FDAADAD9E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2533</TotalTime>
  <Words>733</Words>
  <Application>Microsoft Office PowerPoint</Application>
  <PresentationFormat>Widescreen</PresentationFormat>
  <Paragraphs>123</Paragraphs>
  <Slides>11</Slides>
  <Notes>10</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11</vt:i4>
      </vt:variant>
    </vt:vector>
  </HeadingPairs>
  <TitlesOfParts>
    <vt:vector size="19" baseType="lpstr">
      <vt:lpstr>Arial</vt:lpstr>
      <vt:lpstr>Calibri</vt:lpstr>
      <vt:lpstr>2021ODE</vt:lpstr>
      <vt:lpstr>Green_2021ODE</vt:lpstr>
      <vt:lpstr>Gold_2021ODE</vt:lpstr>
      <vt:lpstr>Orange_2021ODE</vt:lpstr>
      <vt:lpstr>Red_2021ODE</vt:lpstr>
      <vt:lpstr>Teal_2021ODE</vt:lpstr>
      <vt:lpstr>Foster Care 101</vt:lpstr>
      <vt:lpstr>Agenda</vt:lpstr>
      <vt:lpstr>National Legal Foundations</vt:lpstr>
      <vt:lpstr>Oregon Legal Foundations</vt:lpstr>
      <vt:lpstr>Foster Care means…</vt:lpstr>
      <vt:lpstr>What to know about School/District of Origin</vt:lpstr>
      <vt:lpstr>School of Origin Transportation</vt:lpstr>
      <vt:lpstr>Roles and Responsibilities</vt:lpstr>
      <vt:lpstr>Things to Consider…</vt:lpstr>
      <vt:lpstr>Resources</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 Care 101</dc:title>
  <dc:creator>MARTIN Sarah * ODE</dc:creator>
  <cp:lastModifiedBy>MARTIN Sarah - ODE</cp:lastModifiedBy>
  <cp:revision>190</cp:revision>
  <dcterms:created xsi:type="dcterms:W3CDTF">2021-11-08T23:34:50Z</dcterms:created>
  <dcterms:modified xsi:type="dcterms:W3CDTF">2023-01-10T23:23:17Z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