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slides/slide15.xml" ContentType="application/vnd.openxmlformats-officedocument.presentationml.slide+xml"/>
  <Override PartName="/ppt/slides/slide16.xml" ContentType="application/vnd.openxmlformats-officedocument.presentationml.slide+xml"/>
  <Override PartName="/ppt/presentation.xml" ContentType="application/vnd.openxmlformats-officedocument.presentationml.presentation.main+xml"/>
  <Override PartName="/ppt/slides/slide1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notesSlides/notesSlide14.xml" ContentType="application/vnd.openxmlformats-officedocument.presentationml.notesSlide+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47.xml" ContentType="application/vnd.openxmlformats-officedocument.presentationml.slideLayout+xml"/>
  <Override PartName="/ppt/slideLayouts/slideLayout41.xml" ContentType="application/vnd.openxmlformats-officedocument.presentationml.slideLayout+xml"/>
  <Override PartName="/ppt/slideLayouts/slideLayout49.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48.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64.xml" ContentType="application/vnd.openxmlformats-officedocument.presentationml.slideLayout+xml"/>
  <Override PartName="/ppt/notesSlides/notesSlide5.xml" ContentType="application/vnd.openxmlformats-officedocument.presentationml.notesSlide+xml"/>
  <Override PartName="/ppt/slideLayouts/slideLayout62.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58.xml" ContentType="application/vnd.openxmlformats-officedocument.presentationml.slideLayout+xml"/>
  <Override PartName="/ppt/slideLayouts/slideLayout63.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theme/theme6.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theme/theme7.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 id="2147483815" r:id="rId2"/>
    <p:sldMasterId id="2147483803" r:id="rId3"/>
    <p:sldMasterId id="2147483791" r:id="rId4"/>
    <p:sldMasterId id="2147483779" r:id="rId5"/>
    <p:sldMasterId id="2147483767" r:id="rId6"/>
  </p:sldMasterIdLst>
  <p:notesMasterIdLst>
    <p:notesMasterId r:id="rId23"/>
  </p:notesMasterIdLst>
  <p:sldIdLst>
    <p:sldId id="322" r:id="rId7"/>
    <p:sldId id="298" r:id="rId8"/>
    <p:sldId id="325" r:id="rId9"/>
    <p:sldId id="311" r:id="rId10"/>
    <p:sldId id="305" r:id="rId11"/>
    <p:sldId id="323" r:id="rId12"/>
    <p:sldId id="308" r:id="rId13"/>
    <p:sldId id="312" r:id="rId14"/>
    <p:sldId id="324" r:id="rId15"/>
    <p:sldId id="313" r:id="rId16"/>
    <p:sldId id="321" r:id="rId17"/>
    <p:sldId id="315" r:id="rId18"/>
    <p:sldId id="314" r:id="rId19"/>
    <p:sldId id="326" r:id="rId20"/>
    <p:sldId id="327" r:id="rId21"/>
    <p:sldId id="32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AD"/>
    <a:srgbClr val="0099FF"/>
    <a:srgbClr val="FCF4F8"/>
    <a:srgbClr val="FCEDE1"/>
    <a:srgbClr val="FAF5E3"/>
    <a:srgbClr val="F0F4E6"/>
    <a:srgbClr val="E7F5F3"/>
    <a:srgbClr val="20552D"/>
    <a:srgbClr val="AC471A"/>
    <a:srgbClr val="5D0541"/>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62020" autoAdjust="0"/>
  </p:normalViewPr>
  <p:slideViewPr>
    <p:cSldViewPr snapToGrid="0">
      <p:cViewPr varScale="1">
        <p:scale>
          <a:sx n="71" d="100"/>
          <a:sy n="71" d="100"/>
        </p:scale>
        <p:origin x="1203" y="39"/>
      </p:cViewPr>
      <p:guideLst/>
    </p:cSldViewPr>
  </p:slideViewPr>
  <p:notesTextViewPr>
    <p:cViewPr>
      <p:scale>
        <a:sx n="1" d="1"/>
        <a:sy n="1" d="1"/>
      </p:scale>
      <p:origin x="0" y="0"/>
    </p:cViewPr>
  </p:notesTextViewPr>
  <p:notesViewPr>
    <p:cSldViewPr snapToGrid="0">
      <p:cViewPr varScale="1">
        <p:scale>
          <a:sx n="75" d="100"/>
          <a:sy n="75" d="100"/>
        </p:scale>
        <p:origin x="232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5/26/2023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panoramaed.com/blog/family-engagement-comprehensive-guid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7066" indent="-291179">
              <a:spcBef>
                <a:spcPct val="30000"/>
              </a:spcBef>
              <a:defRPr sz="1200">
                <a:solidFill>
                  <a:schemeClr val="tx1"/>
                </a:solidFill>
                <a:latin typeface="Calibri" pitchFamily="34" charset="0"/>
              </a:defRPr>
            </a:lvl2pPr>
            <a:lvl3pPr marL="1164717" indent="-232943">
              <a:spcBef>
                <a:spcPct val="30000"/>
              </a:spcBef>
              <a:defRPr sz="1200">
                <a:solidFill>
                  <a:schemeClr val="tx1"/>
                </a:solidFill>
                <a:latin typeface="Calibri" pitchFamily="34" charset="0"/>
              </a:defRPr>
            </a:lvl3pPr>
            <a:lvl4pPr marL="1630604" indent="-232943">
              <a:spcBef>
                <a:spcPct val="30000"/>
              </a:spcBef>
              <a:defRPr sz="1200">
                <a:solidFill>
                  <a:schemeClr val="tx1"/>
                </a:solidFill>
                <a:latin typeface="Calibri" pitchFamily="34" charset="0"/>
              </a:defRPr>
            </a:lvl4pPr>
            <a:lvl5pPr marL="2096491" indent="-232943">
              <a:spcBef>
                <a:spcPct val="30000"/>
              </a:spcBef>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pPr>
              <a:spcBef>
                <a:spcPct val="0"/>
              </a:spcBef>
            </a:pPr>
            <a:fld id="{6913FAD6-FB7B-4C01-8174-B681BCEE03A7}" type="slidenum">
              <a:rPr lang="en-US" altLang="en-US">
                <a:latin typeface="Arial" charset="0"/>
              </a:rPr>
              <a:pPr>
                <a:spcBef>
                  <a:spcPct val="0"/>
                </a:spcBef>
              </a:pPr>
              <a:t>1</a:t>
            </a:fld>
            <a:endParaRPr lang="en-US" altLang="en-US">
              <a:latin typeface="Arial" charset="0"/>
            </a:endParaRPr>
          </a:p>
        </p:txBody>
      </p:sp>
    </p:spTree>
    <p:extLst>
      <p:ext uri="{BB962C8B-B14F-4D97-AF65-F5344CB8AC3E}">
        <p14:creationId xmlns:p14="http://schemas.microsoft.com/office/powerpoint/2010/main" val="2740719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89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Something as simple as using nametags makes a big difference.</a:t>
            </a:r>
            <a:r>
              <a:rPr lang="en-US" sz="1100" baseline="0" dirty="0" smtClean="0"/>
              <a:t> Ask families to get in groups and share the strategies they use at home to support their children’s learning. They get to know each other and you learn more about your families.</a:t>
            </a:r>
          </a:p>
          <a:p>
            <a:endParaRPr lang="en-US" sz="1100" baseline="0" dirty="0" smtClean="0"/>
          </a:p>
          <a:p>
            <a:r>
              <a:rPr lang="en-US" sz="1100" baseline="0" dirty="0" smtClean="0"/>
              <a:t>Anytime you bring families into buildings it should be linked to learning – what students are doing and where they need support. Start by sharing data and showing where kids are and why you need their help to get to the next level. Whatever activity you do should be closely aligned with meeting that goal. Make sure parents are actively engaged and the information is relevant to all parents. Activities tailored to the needs of each grade will be more effective than whole group activities where everyone is doing the same thing. </a:t>
            </a:r>
          </a:p>
          <a:p>
            <a:endParaRPr lang="en-US" sz="1100" baseline="0" dirty="0" smtClean="0"/>
          </a:p>
          <a:p>
            <a:r>
              <a:rPr lang="en-US" sz="1100" baseline="0" dirty="0" smtClean="0"/>
              <a:t>Keep in mind that students are not the primary audience, parents are. Model the strategies you want families to use with their kids. Give them the opportunity to practice. You are helping them build a skill. For MS/HS maybe you focus on helping families understand how to navigate the parent portal and what to do if they find something concerning. You can do a Parent Portal scavenger hunt and have parents look for specific items. They will more likely to use the portal if they have had the chance to navigate and practice. </a:t>
            </a:r>
          </a:p>
          <a:p>
            <a:endParaRPr lang="en-US" sz="11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Participation by families falls off dramatically after elementary school. One of the reasons is that parents really need to believe that what you are inviting them to is going to help their kid. If you do the same events year after year it doesn’t feel relevant to me. I have heard it all before.</a:t>
            </a:r>
          </a:p>
          <a:p>
            <a:endParaRPr lang="en-US" sz="1100" baseline="0" dirty="0" smtClean="0"/>
          </a:p>
          <a:p>
            <a:r>
              <a:rPr lang="en-US" sz="1100" baseline="0" dirty="0" smtClean="0"/>
              <a:t>Interactive – dig in and practice the skill or strategy you are teaching them. Do things that build their competence and confidence. Showing them HOW to read with their students (start with a picture walk, run your finger along the text, pause and ask questions).</a:t>
            </a:r>
          </a:p>
          <a:p>
            <a:endParaRPr lang="en-US" sz="1100" dirty="0"/>
          </a:p>
        </p:txBody>
      </p:sp>
      <p:sp>
        <p:nvSpPr>
          <p:cNvPr id="4" name="Slide Number Placeholder 3"/>
          <p:cNvSpPr>
            <a:spLocks noGrp="1"/>
          </p:cNvSpPr>
          <p:nvPr>
            <p:ph type="sldNum" sz="quarter" idx="10"/>
          </p:nvPr>
        </p:nvSpPr>
        <p:spPr/>
        <p:txBody>
          <a:bodyPr/>
          <a:lstStyle/>
          <a:p>
            <a:fld id="{42042C83-F474-4689-992F-134064305DAD}" type="slidenum">
              <a:rPr lang="en-US" smtClean="0"/>
              <a:t>12</a:t>
            </a:fld>
            <a:endParaRPr lang="en-US"/>
          </a:p>
        </p:txBody>
      </p:sp>
    </p:spTree>
    <p:extLst>
      <p:ext uri="{BB962C8B-B14F-4D97-AF65-F5344CB8AC3E}">
        <p14:creationId xmlns:p14="http://schemas.microsoft.com/office/powerpoint/2010/main" val="2740475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5</a:t>
            </a:r>
            <a:r>
              <a:rPr lang="en-US" baseline="30000" dirty="0" smtClean="0"/>
              <a:t>th</a:t>
            </a:r>
            <a:r>
              <a:rPr lang="en-US" baseline="0" dirty="0" smtClean="0"/>
              <a:t> Grade - </a:t>
            </a:r>
            <a:r>
              <a:rPr lang="en-US" dirty="0" smtClean="0"/>
              <a:t>Marketed the event to students rather than parents. Students had to bring a parent to do the Escape room. 100% participation. </a:t>
            </a:r>
          </a:p>
          <a:p>
            <a:pPr lvl="1"/>
            <a:r>
              <a:rPr lang="en-US" dirty="0" smtClean="0"/>
              <a:t>Kids went to Escape room, parents went to the classroom to learn strategies to support their kids in transitioning to MS.</a:t>
            </a:r>
          </a:p>
          <a:p>
            <a:pPr lvl="1"/>
            <a:r>
              <a:rPr lang="en-US" dirty="0" smtClean="0"/>
              <a:t>Had</a:t>
            </a:r>
            <a:r>
              <a:rPr lang="en-US" baseline="0" dirty="0" smtClean="0"/>
              <a:t> all the students comprehension scores with a line that showed proficiency and above and below the line were circles with numbers in them. Parents had a folder with their child’s number on the back and they were able to see where their child was relative to that line.  Teachers modeled some reading strategies to do over the summer and how they could support their kits.</a:t>
            </a:r>
          </a:p>
          <a:p>
            <a:pPr lvl="1"/>
            <a:endParaRPr lang="en-US" baseline="0" dirty="0" smtClean="0"/>
          </a:p>
          <a:p>
            <a:pPr lvl="1"/>
            <a:r>
              <a:rPr lang="en-US" baseline="0" dirty="0" smtClean="0"/>
              <a:t>Middle School - Families learned how to read the scores they were seeing in the parent portal, how to look for specific data and what to do with the data once they found it. Did an learning activity on Cornell Notes since that is something all students were required to do to help parents understand what they are looking at when they see their work.</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13</a:t>
            </a:fld>
            <a:endParaRPr lang="en-US"/>
          </a:p>
        </p:txBody>
      </p:sp>
    </p:spTree>
    <p:extLst>
      <p:ext uri="{BB962C8B-B14F-4D97-AF65-F5344CB8AC3E}">
        <p14:creationId xmlns:p14="http://schemas.microsoft.com/office/powerpoint/2010/main" val="2314060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9350"/>
            <a:ext cx="5486400" cy="3086100"/>
          </a:xfrm>
        </p:spPr>
      </p:sp>
      <p:sp>
        <p:nvSpPr>
          <p:cNvPr id="3" name="Notes Placeholder 2"/>
          <p:cNvSpPr>
            <a:spLocks noGrp="1"/>
          </p:cNvSpPr>
          <p:nvPr>
            <p:ph type="body" idx="1"/>
          </p:nvPr>
        </p:nvSpPr>
        <p:spPr>
          <a:xfrm>
            <a:off x="590550" y="4394200"/>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14</a:t>
            </a:fld>
            <a:endParaRPr lang="en-US"/>
          </a:p>
        </p:txBody>
      </p:sp>
    </p:spTree>
    <p:extLst>
      <p:ext uri="{BB962C8B-B14F-4D97-AF65-F5344CB8AC3E}">
        <p14:creationId xmlns:p14="http://schemas.microsoft.com/office/powerpoint/2010/main" val="3838455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042C83-F474-4689-992F-134064305DAD}" type="slidenum">
              <a:rPr lang="en-US" smtClean="0"/>
              <a:t>15</a:t>
            </a:fld>
            <a:endParaRPr lang="en-US"/>
          </a:p>
        </p:txBody>
      </p:sp>
    </p:spTree>
    <p:extLst>
      <p:ext uri="{BB962C8B-B14F-4D97-AF65-F5344CB8AC3E}">
        <p14:creationId xmlns:p14="http://schemas.microsoft.com/office/powerpoint/2010/main" val="2501887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divided</a:t>
            </a:r>
            <a:r>
              <a:rPr lang="en-US" baseline="0" dirty="0" smtClean="0"/>
              <a:t> up the state into four sections. Each of us serves as the primary contact for the districts in these ESDs</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16</a:t>
            </a:fld>
            <a:endParaRPr lang="en-US"/>
          </a:p>
        </p:txBody>
      </p:sp>
    </p:spTree>
    <p:extLst>
      <p:ext uri="{BB962C8B-B14F-4D97-AF65-F5344CB8AC3E}">
        <p14:creationId xmlns:p14="http://schemas.microsoft.com/office/powerpoint/2010/main" val="2056321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a:t>
            </a:fld>
            <a:endParaRPr lang="en-US"/>
          </a:p>
        </p:txBody>
      </p:sp>
    </p:spTree>
    <p:extLst>
      <p:ext uri="{BB962C8B-B14F-4D97-AF65-F5344CB8AC3E}">
        <p14:creationId xmlns:p14="http://schemas.microsoft.com/office/powerpoint/2010/main" val="283053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“Family Engagement is a </a:t>
            </a:r>
            <a:r>
              <a:rPr lang="en-US" b="1" i="1" dirty="0" smtClean="0"/>
              <a:t>full, equal, and equitable partnership</a:t>
            </a:r>
            <a:r>
              <a:rPr lang="en-US" b="1" dirty="0" smtClean="0"/>
              <a:t> among families, educators, and community partners to promote children’s learning and development from birth through college and career.”</a:t>
            </a:r>
            <a:endParaRPr lang="en-US" sz="1800" dirty="0" smtClean="0"/>
          </a:p>
          <a:p>
            <a:r>
              <a:rPr lang="en-US" dirty="0" smtClean="0"/>
              <a:t>Karen </a:t>
            </a:r>
            <a:r>
              <a:rPr lang="en-US" dirty="0" err="1" smtClean="0"/>
              <a:t>Mapp</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4</a:t>
            </a:fld>
            <a:endParaRPr lang="en-US"/>
          </a:p>
        </p:txBody>
      </p:sp>
    </p:spTree>
    <p:extLst>
      <p:ext uri="{BB962C8B-B14F-4D97-AF65-F5344CB8AC3E}">
        <p14:creationId xmlns:p14="http://schemas.microsoft.com/office/powerpoint/2010/main" val="1186789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senior lecturer at the Harvard Graduate School of Education, Dr. </a:t>
            </a:r>
            <a:r>
              <a:rPr lang="en-US" sz="1200" b="0" i="0" kern="1200" dirty="0" err="1" smtClean="0">
                <a:solidFill>
                  <a:schemeClr val="tx1"/>
                </a:solidFill>
                <a:effectLst/>
                <a:latin typeface="+mn-lt"/>
                <a:ea typeface="+mn-ea"/>
                <a:cs typeface="+mn-cs"/>
              </a:rPr>
              <a:t>Mapp</a:t>
            </a:r>
            <a:r>
              <a:rPr lang="en-US" sz="1200" b="0" i="0" kern="1200" dirty="0" smtClean="0">
                <a:solidFill>
                  <a:schemeClr val="tx1"/>
                </a:solidFill>
                <a:effectLst/>
                <a:latin typeface="+mn-lt"/>
                <a:ea typeface="+mn-ea"/>
                <a:cs typeface="+mn-cs"/>
              </a:rPr>
              <a:t> has spent the last 25 years researching partnerships among families, community members, and educators. Her work seeks to elevate </a:t>
            </a:r>
            <a:r>
              <a:rPr lang="en-US" sz="1200" b="0" i="0" u="none" strike="noStrike" kern="1200" dirty="0" smtClean="0">
                <a:solidFill>
                  <a:schemeClr val="tx1"/>
                </a:solidFill>
                <a:effectLst/>
                <a:latin typeface="+mn-lt"/>
                <a:ea typeface="+mn-ea"/>
                <a:cs typeface="+mn-cs"/>
                <a:hlinkClick r:id="rId3"/>
              </a:rPr>
              <a:t>successful family-school partnerships</a:t>
            </a:r>
            <a:r>
              <a:rPr lang="en-US" sz="1200" b="0" i="0" kern="1200" dirty="0" smtClean="0">
                <a:solidFill>
                  <a:schemeClr val="tx1"/>
                </a:solidFill>
                <a:effectLst/>
                <a:latin typeface="+mn-lt"/>
                <a:ea typeface="+mn-ea"/>
                <a:cs typeface="+mn-cs"/>
              </a:rPr>
              <a:t> and help schools build trusting relationships with families as co-creators in their children’s learning.</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There are four key elements of relational trust: </a:t>
            </a:r>
            <a:r>
              <a:rPr lang="en-US" sz="1200" b="1" i="0" kern="1200" dirty="0" smtClean="0">
                <a:solidFill>
                  <a:schemeClr val="tx1"/>
                </a:solidFill>
                <a:effectLst/>
                <a:latin typeface="+mn-lt"/>
                <a:ea typeface="+mn-ea"/>
                <a:cs typeface="+mn-cs"/>
              </a:rPr>
              <a:t>respect, competence, integrity, and personal regard</a:t>
            </a:r>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Am I seeking input and listening carefully to what all families have to say? (Respect)</a:t>
            </a:r>
          </a:p>
          <a:p>
            <a:r>
              <a:rPr lang="en-US" sz="1200" b="0" i="0" kern="1200" dirty="0" smtClean="0">
                <a:solidFill>
                  <a:schemeClr val="tx1"/>
                </a:solidFill>
                <a:effectLst/>
                <a:latin typeface="+mn-lt"/>
                <a:ea typeface="+mn-ea"/>
                <a:cs typeface="+mn-cs"/>
              </a:rPr>
              <a:t>Am I demonstrating to families that</a:t>
            </a:r>
            <a:r>
              <a:rPr lang="en-US" sz="1200" b="0" i="0" kern="1200" baseline="0" dirty="0" smtClean="0">
                <a:solidFill>
                  <a:schemeClr val="tx1"/>
                </a:solidFill>
                <a:effectLst/>
                <a:latin typeface="+mn-lt"/>
                <a:ea typeface="+mn-ea"/>
                <a:cs typeface="+mn-cs"/>
              </a:rPr>
              <a:t> I am competent and that I am honoring their role as good caretakers? (Competence)</a:t>
            </a:r>
          </a:p>
          <a:p>
            <a:r>
              <a:rPr lang="en-US" sz="1200" b="0" i="0" kern="1200" baseline="0" dirty="0" smtClean="0">
                <a:solidFill>
                  <a:schemeClr val="tx1"/>
                </a:solidFill>
                <a:effectLst/>
                <a:latin typeface="+mn-lt"/>
                <a:ea typeface="+mn-ea"/>
                <a:cs typeface="+mn-cs"/>
              </a:rPr>
              <a:t>Do I keep my word with families? (Integrity)</a:t>
            </a:r>
          </a:p>
          <a:p>
            <a:r>
              <a:rPr lang="en-US" sz="1200" b="0" i="0" kern="1200" baseline="0" dirty="0" smtClean="0">
                <a:solidFill>
                  <a:schemeClr val="tx1"/>
                </a:solidFill>
                <a:effectLst/>
                <a:latin typeface="+mn-lt"/>
                <a:ea typeface="+mn-ea"/>
                <a:cs typeface="+mn-cs"/>
              </a:rPr>
              <a:t>Do I show families that I value and care about them as people vs. objects? (Personal Regard)</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5</a:t>
            </a:fld>
            <a:endParaRPr lang="en-US"/>
          </a:p>
        </p:txBody>
      </p:sp>
    </p:spTree>
    <p:extLst>
      <p:ext uri="{BB962C8B-B14F-4D97-AF65-F5344CB8AC3E}">
        <p14:creationId xmlns:p14="http://schemas.microsoft.com/office/powerpoint/2010/main" val="1194204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not one “right” way for families to engage and t</a:t>
            </a:r>
            <a:r>
              <a:rPr lang="en-US" dirty="0" smtClean="0"/>
              <a:t>here are lots</a:t>
            </a:r>
            <a:r>
              <a:rPr lang="en-US" baseline="0" dirty="0" smtClean="0"/>
              <a:t> of ways that families support their children that schools never see. These can include:</a:t>
            </a:r>
          </a:p>
          <a:p>
            <a:r>
              <a:rPr lang="en-US" sz="1200" dirty="0" smtClean="0">
                <a:solidFill>
                  <a:srgbClr val="FF0000"/>
                </a:solidFill>
              </a:rPr>
              <a:t>Checking a child’s backpack</a:t>
            </a:r>
          </a:p>
          <a:p>
            <a:r>
              <a:rPr lang="en-US" sz="1200" dirty="0" smtClean="0">
                <a:solidFill>
                  <a:srgbClr val="FF0000"/>
                </a:solidFill>
              </a:rPr>
              <a:t>Attending events at school</a:t>
            </a:r>
          </a:p>
          <a:p>
            <a:r>
              <a:rPr lang="en-US" sz="1200" dirty="0" smtClean="0">
                <a:solidFill>
                  <a:srgbClr val="FF0000"/>
                </a:solidFill>
              </a:rPr>
              <a:t>Reading with their child</a:t>
            </a:r>
          </a:p>
          <a:p>
            <a:r>
              <a:rPr lang="en-US" sz="1200" dirty="0" smtClean="0">
                <a:solidFill>
                  <a:srgbClr val="FF0000"/>
                </a:solidFill>
              </a:rPr>
              <a:t>Monitoring homework</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Be aware of the potential for implicit bias </a:t>
            </a:r>
            <a:r>
              <a:rPr lang="en-US" sz="1200" kern="1200" dirty="0" smtClean="0">
                <a:solidFill>
                  <a:schemeClr val="tx1"/>
                </a:solidFill>
                <a:effectLst/>
                <a:latin typeface="+mn-lt"/>
                <a:ea typeface="+mn-ea"/>
                <a:cs typeface="+mn-cs"/>
              </a:rPr>
              <a:t>in thinking about what engagement by families “should” look like. </a:t>
            </a:r>
            <a:r>
              <a:rPr lang="en-US" baseline="0" dirty="0" smtClean="0"/>
              <a:t>Sometimes just getting their students to school may be the best families can do at any given moment.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6</a:t>
            </a:fld>
            <a:endParaRPr lang="en-US"/>
          </a:p>
        </p:txBody>
      </p:sp>
    </p:spTree>
    <p:extLst>
      <p:ext uri="{BB962C8B-B14F-4D97-AF65-F5344CB8AC3E}">
        <p14:creationId xmlns:p14="http://schemas.microsoft.com/office/powerpoint/2010/main" val="459251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Family engagement is a powerful strategy</a:t>
            </a:r>
            <a:r>
              <a:rPr lang="en-US" baseline="0" dirty="0" smtClean="0"/>
              <a:t> for students and research shows that it has a significant impact on students.</a:t>
            </a:r>
          </a:p>
          <a:p>
            <a:endParaRPr lang="en-US" baseline="0" dirty="0" smtClean="0"/>
          </a:p>
          <a:p>
            <a:r>
              <a:rPr lang="en-US" baseline="0" dirty="0" smtClean="0"/>
              <a:t>Not earning credits on time is a high risk factor for dropping out. </a:t>
            </a:r>
          </a:p>
          <a:p>
            <a:r>
              <a:rPr lang="en-US" baseline="0" dirty="0" smtClean="0"/>
              <a:t>Better attendance means they have more access to high quality instruction.</a:t>
            </a:r>
            <a:endParaRPr lang="en-US" dirty="0" smtClean="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7</a:t>
            </a:fld>
            <a:endParaRPr lang="en-US"/>
          </a:p>
        </p:txBody>
      </p:sp>
    </p:spTree>
    <p:extLst>
      <p:ext uri="{BB962C8B-B14F-4D97-AF65-F5344CB8AC3E}">
        <p14:creationId xmlns:p14="http://schemas.microsoft.com/office/powerpoint/2010/main" val="578739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Critical shortage</a:t>
            </a:r>
            <a:r>
              <a:rPr lang="en-US" baseline="0" dirty="0" smtClean="0"/>
              <a:t> of teachers happening now. Improving engagement between schools and families is something we can do to stem the flow of teachers leaving the field.</a:t>
            </a:r>
          </a:p>
          <a:p>
            <a:endParaRPr lang="en-US" baseline="0" dirty="0" smtClean="0"/>
          </a:p>
          <a:p>
            <a:r>
              <a:rPr lang="en-US" baseline="0" dirty="0" smtClean="0"/>
              <a:t>Teachers wind up spending less time on behavior management</a:t>
            </a:r>
          </a:p>
          <a:p>
            <a:endParaRPr lang="en-US" baseline="0" dirty="0" smtClean="0"/>
          </a:p>
          <a:p>
            <a:r>
              <a:rPr lang="en-US" baseline="0" dirty="0" smtClean="0"/>
              <a:t>Community support for bond issues and other taxes that support schools are strengthened when trusting relationships are built through family engagement.</a:t>
            </a:r>
            <a:endParaRPr lang="en-US" dirty="0" smtClean="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8</a:t>
            </a:fld>
            <a:endParaRPr lang="en-US"/>
          </a:p>
        </p:txBody>
      </p:sp>
    </p:spTree>
    <p:extLst>
      <p:ext uri="{BB962C8B-B14F-4D97-AF65-F5344CB8AC3E}">
        <p14:creationId xmlns:p14="http://schemas.microsoft.com/office/powerpoint/2010/main" val="398583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Trust is the secret to engagement. It</a:t>
            </a:r>
            <a:r>
              <a:rPr lang="en-US" baseline="0" dirty="0" smtClean="0"/>
              <a:t> is t</a:t>
            </a:r>
            <a:r>
              <a:rPr lang="en-US" dirty="0" smtClean="0"/>
              <a:t>he foundation</a:t>
            </a:r>
            <a:r>
              <a:rPr lang="en-US" baseline="0" dirty="0" smtClean="0"/>
              <a:t> </a:t>
            </a:r>
            <a:r>
              <a:rPr lang="en-US" dirty="0" smtClean="0"/>
              <a:t>of all the work we do. </a:t>
            </a:r>
          </a:p>
          <a:p>
            <a:endParaRPr lang="en-US" dirty="0" smtClean="0"/>
          </a:p>
          <a:p>
            <a:r>
              <a:rPr lang="en-US" dirty="0" smtClean="0"/>
              <a:t>Student Learning – Telling</a:t>
            </a:r>
            <a:r>
              <a:rPr lang="en-US" baseline="0" dirty="0" smtClean="0"/>
              <a:t> families: here is where kids are, here is where they need to be, and here is what you can do to help</a:t>
            </a:r>
          </a:p>
          <a:p>
            <a:endParaRPr lang="en-US" baseline="0" dirty="0" smtClean="0"/>
          </a:p>
          <a:p>
            <a:r>
              <a:rPr lang="en-US" baseline="0" dirty="0" smtClean="0"/>
              <a:t>Infrastructure – Teachers need time to make positive calls home, to connect with families. We need to find ways to build into their schedules opportunities to communicate well with families.</a:t>
            </a:r>
            <a:endParaRPr lang="en-US" dirty="0" smtClean="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10</a:t>
            </a:fld>
            <a:endParaRPr lang="en-US"/>
          </a:p>
        </p:txBody>
      </p:sp>
    </p:spTree>
    <p:extLst>
      <p:ext uri="{BB962C8B-B14F-4D97-AF65-F5344CB8AC3E}">
        <p14:creationId xmlns:p14="http://schemas.microsoft.com/office/powerpoint/2010/main" val="3249400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most impactful engagement strategies are those that center on student learning and provide parents with data and support for their student.</a:t>
            </a:r>
          </a:p>
          <a:p>
            <a:endParaRPr lang="en-US" baseline="0" dirty="0" smtClean="0"/>
          </a:p>
          <a:p>
            <a:r>
              <a:rPr lang="en-US" baseline="0" dirty="0" smtClean="0"/>
              <a:t>Interactive homework, tips, and tools for home learning</a:t>
            </a:r>
          </a:p>
          <a:p>
            <a:r>
              <a:rPr lang="en-US" baseline="0" dirty="0" smtClean="0"/>
              <a:t>Regular personalized communication</a:t>
            </a:r>
          </a:p>
          <a:p>
            <a:r>
              <a:rPr lang="en-US" baseline="0" dirty="0" smtClean="0"/>
              <a:t>Positive phone calls home</a:t>
            </a:r>
          </a:p>
          <a:p>
            <a:r>
              <a:rPr lang="en-US" baseline="0" dirty="0" smtClean="0"/>
              <a:t>Goal Setting Talks</a:t>
            </a:r>
          </a:p>
          <a:p>
            <a:r>
              <a:rPr lang="en-US" baseline="0" dirty="0" smtClean="0"/>
              <a:t>Classroom observations or mini-lessons</a:t>
            </a:r>
          </a:p>
          <a:p>
            <a:r>
              <a:rPr lang="en-US" baseline="0" dirty="0" smtClean="0"/>
              <a:t>Home Visits</a:t>
            </a:r>
          </a:p>
          <a:p>
            <a:r>
              <a:rPr lang="en-US" baseline="0" dirty="0" smtClean="0"/>
              <a:t>Weekly data-sharing folders</a:t>
            </a:r>
          </a:p>
        </p:txBody>
      </p:sp>
      <p:sp>
        <p:nvSpPr>
          <p:cNvPr id="4" name="Slide Number Placeholder 3"/>
          <p:cNvSpPr>
            <a:spLocks noGrp="1"/>
          </p:cNvSpPr>
          <p:nvPr>
            <p:ph type="sldNum" sz="quarter" idx="10"/>
          </p:nvPr>
        </p:nvSpPr>
        <p:spPr/>
        <p:txBody>
          <a:bodyPr/>
          <a:lstStyle/>
          <a:p>
            <a:fld id="{42042C83-F474-4689-992F-134064305DAD}" type="slidenum">
              <a:rPr lang="en-US" smtClean="0"/>
              <a:t>11</a:t>
            </a:fld>
            <a:endParaRPr lang="en-US"/>
          </a:p>
        </p:txBody>
      </p:sp>
    </p:spTree>
    <p:extLst>
      <p:ext uri="{BB962C8B-B14F-4D97-AF65-F5344CB8AC3E}">
        <p14:creationId xmlns:p14="http://schemas.microsoft.com/office/powerpoint/2010/main" val="22853556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ank">
  <p:cSld name="1_Blank">
    <p:bg>
      <p:bgPr>
        <a:solidFill>
          <a:schemeClr val="lt1"/>
        </a:solidFill>
        <a:effectLst/>
      </p:bgPr>
    </p:bg>
    <p:spTree>
      <p:nvGrpSpPr>
        <p:cNvPr id="1" name="Shape 54"/>
        <p:cNvGrpSpPr/>
        <p:nvPr/>
      </p:nvGrpSpPr>
      <p:grpSpPr>
        <a:xfrm>
          <a:off x="0" y="0"/>
          <a:ext cx="0" cy="0"/>
          <a:chOff x="0" y="0"/>
          <a:chExt cx="0" cy="0"/>
        </a:xfrm>
      </p:grpSpPr>
      <p:sp>
        <p:nvSpPr>
          <p:cNvPr id="55" name="Google Shape;55;p23"/>
          <p:cNvSpPr txBox="1">
            <a:spLocks noGrp="1"/>
          </p:cNvSpPr>
          <p:nvPr>
            <p:ph type="title"/>
          </p:nvPr>
        </p:nvSpPr>
        <p:spPr>
          <a:xfrm>
            <a:off x="2509117" y="111581"/>
            <a:ext cx="9536579" cy="1013398"/>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dk1"/>
              </a:buClr>
              <a:buSzPts val="3600"/>
              <a:buFont typeface="Calibri"/>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6" name="Google Shape;56;p23" descr="Decorative geometric pattern"/>
          <p:cNvPicPr preferRelativeResize="0"/>
          <p:nvPr/>
        </p:nvPicPr>
        <p:blipFill rotWithShape="1">
          <a:blip r:embed="rId2">
            <a:alphaModFix/>
          </a:blip>
          <a:srcRect/>
          <a:stretch/>
        </p:blipFill>
        <p:spPr>
          <a:xfrm>
            <a:off x="0" y="1"/>
            <a:ext cx="12192000" cy="6494853"/>
          </a:xfrm>
          <a:prstGeom prst="rect">
            <a:avLst/>
          </a:prstGeom>
          <a:noFill/>
          <a:ln>
            <a:noFill/>
          </a:ln>
        </p:spPr>
      </p:pic>
      <p:pic>
        <p:nvPicPr>
          <p:cNvPr id="57" name="Google Shape;57;p23" descr="Decorative blue bar"/>
          <p:cNvPicPr preferRelativeResize="0"/>
          <p:nvPr/>
        </p:nvPicPr>
        <p:blipFill rotWithShape="1">
          <a:blip r:embed="rId3">
            <a:alphaModFix/>
          </a:blip>
          <a:srcRect/>
          <a:stretch/>
        </p:blipFill>
        <p:spPr>
          <a:xfrm>
            <a:off x="0" y="6494854"/>
            <a:ext cx="12192000" cy="368372"/>
          </a:xfrm>
          <a:prstGeom prst="rect">
            <a:avLst/>
          </a:prstGeom>
          <a:noFill/>
          <a:ln>
            <a:noFill/>
          </a:ln>
        </p:spPr>
      </p:pic>
      <p:pic>
        <p:nvPicPr>
          <p:cNvPr id="58" name="Google Shape;58;p23" descr="Oregon Department of Education Logo"/>
          <p:cNvPicPr preferRelativeResize="0"/>
          <p:nvPr/>
        </p:nvPicPr>
        <p:blipFill rotWithShape="1">
          <a:blip r:embed="rId4">
            <a:alphaModFix/>
          </a:blip>
          <a:srcRect/>
          <a:stretch/>
        </p:blipFill>
        <p:spPr>
          <a:xfrm>
            <a:off x="-120815" y="53562"/>
            <a:ext cx="2629931" cy="980912"/>
          </a:xfrm>
          <a:prstGeom prst="rect">
            <a:avLst/>
          </a:prstGeom>
          <a:noFill/>
          <a:ln>
            <a:noFill/>
          </a:ln>
        </p:spPr>
      </p:pic>
      <p:sp>
        <p:nvSpPr>
          <p:cNvPr id="59" name="Google Shape;59;p23"/>
          <p:cNvSpPr txBox="1">
            <a:spLocks noGrp="1"/>
          </p:cNvSpPr>
          <p:nvPr>
            <p:ph type="sldNum" idx="12"/>
          </p:nvPr>
        </p:nvSpPr>
        <p:spPr>
          <a:xfrm>
            <a:off x="8610600" y="64925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36160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5/26/2023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859161546"/>
      </p:ext>
    </p:extLst>
  </p:cSld>
  <p:clrMapOvr>
    <a:masterClrMapping/>
  </p:clrMapOvr>
  <p:timing>
    <p:tnLst>
      <p:par>
        <p:cTn id="1" dur="indefinite" restart="never" nodeType="tmRoot"/>
      </p:par>
    </p:tnLst>
  </p:timing>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5/26/2023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5/26/2023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5/26/2023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5/26/2023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5/26/2023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73561297"/>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5/26/2023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5/26/2023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434936730"/>
      </p:ext>
    </p:extLst>
  </p:cSld>
  <p:clrMapOvr>
    <a:masterClrMapping/>
  </p:clrMapOvr>
  <p:timing>
    <p:tnLst>
      <p:par>
        <p:cTn id="1" dur="indefinite" restart="never" nodeType="tmRoot"/>
      </p:par>
    </p:tnLst>
  </p:timing>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5/26/2023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5/26/2023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timing>
    <p:tnLst>
      <p:par>
        <p:cTn id="1" dur="indefinite" restart="never" nodeType="tmRoot"/>
      </p:par>
    </p:tnLst>
  </p:timing>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5/26/2023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5/26/2023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5/26/2023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5/26/2023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481282686"/>
      </p:ext>
    </p:extLst>
  </p:cSld>
  <p:clrMapOvr>
    <a:masterClrMapping/>
  </p:clrMapOvr>
  <p:timing>
    <p:tnLst>
      <p:par>
        <p:cTn id="1" dur="indefinite" restart="never" nodeType="tmRoot"/>
      </p:par>
    </p:tnLst>
  </p:timing>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5/26/2023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5/26/2023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5/26/2023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5/26/2023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5/26/2023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5/26/2023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5/26/2023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timing>
    <p:tnLst>
      <p:par>
        <p:cTn id="1" dur="indefinite" restart="never" nodeType="tmRoot"/>
      </p:par>
    </p:tnLst>
  </p:timing>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5/26/2023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5/26/2023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5/26/2023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5/26/2023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5/26/2023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5/26/2023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372431344"/>
      </p:ext>
    </p:extLst>
  </p:cSld>
  <p:clrMapOvr>
    <a:masterClrMapping/>
  </p:clrMapOvr>
  <p:timing>
    <p:tnLst>
      <p:par>
        <p:cTn id="1" dur="indefinite" restart="never" nodeType="tmRoot"/>
      </p:par>
    </p:tnLst>
  </p:timing>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5/26/2023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5/26/2023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5/26/2023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5/26/2023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5/26/2023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5/26/2023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5/26/2023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5/26/2023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5/26/2023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5/26/2023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827" r:id="rId12"/>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5/26/2023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5/26/2023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5/26/2023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5/26/2023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5/26/2023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8" Type="http://schemas.openxmlformats.org/officeDocument/2006/relationships/hyperlink" Target="https://dpi.wi.gov/sites/default/files/imce/engaging-families/4_School-Parent_Compact-Checklist.pdf" TargetMode="External"/><Relationship Id="rId3" Type="http://schemas.openxmlformats.org/officeDocument/2006/relationships/hyperlink" Target="https://www.dualcapacity.org/" TargetMode="External"/><Relationship Id="rId7" Type="http://schemas.openxmlformats.org/officeDocument/2006/relationships/hyperlink" Target="https://www.oregon.gov/ode/schools-and-districts/grants/ESEA/Documents/Sample%20Title%20IA%20Annual%20Meeting%20PPT.pptx"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s://www.oregon.gov/ode/schools-and-districts/grants/ESEA/Documents/School%20Wide%20Planning%20Form%201.3.xlsx" TargetMode="External"/><Relationship Id="rId5" Type="http://schemas.openxmlformats.org/officeDocument/2006/relationships/hyperlink" Target="https://www.oregon.gov/ode/StudentSuccess/Documents/ODE_Integrated%20Guidance.pdf" TargetMode="External"/><Relationship Id="rId4" Type="http://schemas.openxmlformats.org/officeDocument/2006/relationships/hyperlink" Target="https://www.oregon.gov/ode/StudentSuccess/Pages/Engagement-Toolkit-and-Tools.aspx" TargetMode="External"/><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hyperlink" Target="mailto:%20amy.tidwell@ode.oregon.gov" TargetMode="External"/><Relationship Id="rId7"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mailto:arah.martin@ode.oregon.gov" TargetMode="External"/><Relationship Id="rId5" Type="http://schemas.openxmlformats.org/officeDocument/2006/relationships/hyperlink" Target="mailto:isa.plumb@ode.oregon.gov" TargetMode="External"/><Relationship Id="rId4" Type="http://schemas.openxmlformats.org/officeDocument/2006/relationships/hyperlink" Target="mailto:ennifer.engberg@ode.oregon.go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panoramaed.com/blog/dr-karen-mapp-strong-family-school-partnerships-reopening-beyond"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normAutofit fontScale="90000"/>
          </a:bodyPr>
          <a:lstStyle/>
          <a:p>
            <a:r>
              <a:rPr lang="en-US" altLang="en-US" sz="6000" dirty="0" smtClean="0">
                <a:latin typeface="Arial" charset="0"/>
                <a:cs typeface="Arial" charset="0"/>
              </a:rPr>
              <a:t>Effective Family Engagement </a:t>
            </a:r>
            <a:endParaRPr lang="en-US" altLang="en-US" sz="6000" dirty="0">
              <a:latin typeface="Arial" charset="0"/>
              <a:cs typeface="Arial" charset="0"/>
            </a:endParaRPr>
          </a:p>
        </p:txBody>
      </p:sp>
    </p:spTree>
    <p:extLst>
      <p:ext uri="{BB962C8B-B14F-4D97-AF65-F5344CB8AC3E}">
        <p14:creationId xmlns:p14="http://schemas.microsoft.com/office/powerpoint/2010/main" val="737796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normAutofit lnSpcReduction="10000"/>
          </a:bodyPr>
          <a:lstStyle/>
          <a:p>
            <a:r>
              <a:rPr lang="en-US" sz="3200" b="1" dirty="0"/>
              <a:t>Trust: </a:t>
            </a:r>
            <a:r>
              <a:rPr lang="en-US" sz="3200" dirty="0"/>
              <a:t>Place trust and teamwork at </a:t>
            </a:r>
            <a:r>
              <a:rPr lang="en-US" sz="3200" dirty="0" smtClean="0"/>
              <a:t>the center </a:t>
            </a:r>
            <a:r>
              <a:rPr lang="en-US" sz="3200" dirty="0"/>
              <a:t>of the home-school relationship</a:t>
            </a:r>
            <a:r>
              <a:rPr lang="en-US" sz="3200" dirty="0" smtClean="0"/>
              <a:t>.</a:t>
            </a:r>
          </a:p>
          <a:p>
            <a:endParaRPr lang="en-US" sz="3200" dirty="0"/>
          </a:p>
          <a:p>
            <a:r>
              <a:rPr lang="en-US" sz="3200" b="1" dirty="0"/>
              <a:t>Student Learning: </a:t>
            </a:r>
            <a:r>
              <a:rPr lang="en-US" sz="3200" dirty="0"/>
              <a:t>Anchor </a:t>
            </a:r>
            <a:r>
              <a:rPr lang="en-US" sz="3200" dirty="0" smtClean="0"/>
              <a:t>family engagement </a:t>
            </a:r>
            <a:r>
              <a:rPr lang="en-US" sz="3200" dirty="0"/>
              <a:t>strategies in </a:t>
            </a:r>
            <a:r>
              <a:rPr lang="en-US" sz="3200" dirty="0" smtClean="0"/>
              <a:t>student learning </a:t>
            </a:r>
            <a:r>
              <a:rPr lang="en-US" sz="3200" dirty="0"/>
              <a:t>and well-being</a:t>
            </a:r>
            <a:r>
              <a:rPr lang="en-US" sz="3200" dirty="0" smtClean="0"/>
              <a:t>.</a:t>
            </a:r>
          </a:p>
          <a:p>
            <a:endParaRPr lang="en-US" sz="3200" dirty="0"/>
          </a:p>
          <a:p>
            <a:r>
              <a:rPr lang="en-US" sz="3200" b="1" dirty="0"/>
              <a:t>Infrastructure: </a:t>
            </a:r>
            <a:r>
              <a:rPr lang="en-US" sz="3200" dirty="0"/>
              <a:t>Invest in building </a:t>
            </a:r>
            <a:r>
              <a:rPr lang="en-US" sz="3200" dirty="0" smtClean="0"/>
              <a:t>systems and </a:t>
            </a:r>
            <a:r>
              <a:rPr lang="en-US" sz="3200" dirty="0"/>
              <a:t>structures that enable this work.</a:t>
            </a:r>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10</a:t>
            </a:fld>
            <a:endParaRPr lang="en-US" dirty="0"/>
          </a:p>
        </p:txBody>
      </p:sp>
      <p:sp>
        <p:nvSpPr>
          <p:cNvPr id="9" name="Title 8"/>
          <p:cNvSpPr>
            <a:spLocks noGrp="1"/>
          </p:cNvSpPr>
          <p:nvPr>
            <p:ph type="title"/>
          </p:nvPr>
        </p:nvSpPr>
        <p:spPr/>
        <p:txBody>
          <a:bodyPr/>
          <a:lstStyle/>
          <a:p>
            <a:r>
              <a:rPr lang="en-US" dirty="0" smtClean="0"/>
              <a:t>Pillars of Effective Family Engagement</a:t>
            </a:r>
            <a:endParaRPr lang="en-US" dirty="0"/>
          </a:p>
        </p:txBody>
      </p:sp>
    </p:spTree>
    <p:extLst>
      <p:ext uri="{BB962C8B-B14F-4D97-AF65-F5344CB8AC3E}">
        <p14:creationId xmlns:p14="http://schemas.microsoft.com/office/powerpoint/2010/main" val="2056241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descr="This graphic lists the types of engagement from less impactful to more impactful in terms of student academic outcomes. The most impactful activities are: Regular Personalized Communication, Positive Phone Calls Home. Student Goal Setting Talks, Classroom Observations or Mini-Lessons, Home Visits, Weekly Data Sharing Folders" title="Impact of Family Engagement Activities"/>
          <p:cNvSpPr/>
          <p:nvPr/>
        </p:nvSpPr>
        <p:spPr>
          <a:xfrm>
            <a:off x="250227" y="1405217"/>
            <a:ext cx="11674262" cy="4538383"/>
          </a:xfrm>
          <a:prstGeom prst="roundRect">
            <a:avLst/>
          </a:prstGeom>
          <a:gradFill flip="none" rotWithShape="1">
            <a:gsLst>
              <a:gs pos="11000">
                <a:srgbClr val="A6BEE2"/>
              </a:gs>
              <a:gs pos="0">
                <a:schemeClr val="accent1">
                  <a:tint val="66000"/>
                  <a:satMod val="160000"/>
                </a:schemeClr>
              </a:gs>
              <a:gs pos="50000">
                <a:schemeClr val="accent1">
                  <a:tint val="44500"/>
                  <a:satMod val="160000"/>
                </a:schemeClr>
              </a:gs>
              <a:gs pos="84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11</a:t>
            </a:fld>
            <a:endParaRPr lang="en-US" dirty="0"/>
          </a:p>
        </p:txBody>
      </p:sp>
      <p:sp>
        <p:nvSpPr>
          <p:cNvPr id="4" name="Title 3"/>
          <p:cNvSpPr>
            <a:spLocks noGrp="1"/>
          </p:cNvSpPr>
          <p:nvPr>
            <p:ph type="title"/>
          </p:nvPr>
        </p:nvSpPr>
        <p:spPr>
          <a:xfrm>
            <a:off x="681312" y="467552"/>
            <a:ext cx="10784542" cy="1026460"/>
          </a:xfrm>
        </p:spPr>
        <p:txBody>
          <a:bodyPr/>
          <a:lstStyle/>
          <a:p>
            <a:r>
              <a:rPr lang="en-US" dirty="0" smtClean="0"/>
              <a:t>Less Impact					</a:t>
            </a:r>
            <a:r>
              <a:rPr lang="en-US" smtClean="0"/>
              <a:t>More Impact</a:t>
            </a:r>
            <a:endParaRPr lang="en-US" dirty="0"/>
          </a:p>
        </p:txBody>
      </p:sp>
      <p:sp>
        <p:nvSpPr>
          <p:cNvPr id="13" name="TextBox 12"/>
          <p:cNvSpPr txBox="1"/>
          <p:nvPr/>
        </p:nvSpPr>
        <p:spPr>
          <a:xfrm>
            <a:off x="8915680" y="6197141"/>
            <a:ext cx="5172075" cy="307777"/>
          </a:xfrm>
          <a:prstGeom prst="rect">
            <a:avLst/>
          </a:prstGeom>
          <a:noFill/>
        </p:spPr>
        <p:txBody>
          <a:bodyPr wrap="square" rtlCol="0">
            <a:spAutoFit/>
          </a:bodyPr>
          <a:lstStyle/>
          <a:p>
            <a:r>
              <a:rPr lang="en-US" sz="1400" i="1" dirty="0" smtClean="0"/>
              <a:t>Adapted from TNTP</a:t>
            </a:r>
            <a:endParaRPr lang="en-US" sz="1400" i="1" dirty="0"/>
          </a:p>
        </p:txBody>
      </p:sp>
      <p:sp>
        <p:nvSpPr>
          <p:cNvPr id="5" name="Right Arrow 4" descr="This is an arrow showing "/>
          <p:cNvSpPr/>
          <p:nvPr/>
        </p:nvSpPr>
        <p:spPr>
          <a:xfrm>
            <a:off x="914884" y="304577"/>
            <a:ext cx="10537601" cy="596564"/>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TextBox 9"/>
          <p:cNvSpPr txBox="1"/>
          <p:nvPr/>
        </p:nvSpPr>
        <p:spPr>
          <a:xfrm>
            <a:off x="618431" y="1772720"/>
            <a:ext cx="2640916" cy="4093428"/>
          </a:xfrm>
          <a:prstGeom prst="rect">
            <a:avLst/>
          </a:prstGeom>
          <a:noFill/>
        </p:spPr>
        <p:txBody>
          <a:bodyPr wrap="none" rtlCol="0">
            <a:spAutoFit/>
          </a:bodyPr>
          <a:lstStyle/>
          <a:p>
            <a:r>
              <a:rPr lang="en-US" sz="2000" dirty="0" smtClean="0"/>
              <a:t>Fundraisers</a:t>
            </a:r>
          </a:p>
          <a:p>
            <a:endParaRPr lang="en-US" sz="2000" dirty="0" smtClean="0"/>
          </a:p>
          <a:p>
            <a:r>
              <a:rPr lang="en-US" sz="2000" dirty="0" smtClean="0"/>
              <a:t>PTA’s/PTOs</a:t>
            </a:r>
          </a:p>
          <a:p>
            <a:endParaRPr lang="en-US" sz="2000" dirty="0" smtClean="0"/>
          </a:p>
          <a:p>
            <a:r>
              <a:rPr lang="en-US" sz="2000" dirty="0" smtClean="0"/>
              <a:t>Potlucks</a:t>
            </a:r>
          </a:p>
          <a:p>
            <a:endParaRPr lang="en-US" sz="2000" dirty="0" smtClean="0"/>
          </a:p>
          <a:p>
            <a:r>
              <a:rPr lang="en-US" sz="2000" dirty="0" smtClean="0"/>
              <a:t>Family Volunteering</a:t>
            </a:r>
          </a:p>
          <a:p>
            <a:endParaRPr lang="en-US" sz="2000" dirty="0"/>
          </a:p>
          <a:p>
            <a:r>
              <a:rPr lang="en-US" sz="2000" dirty="0" smtClean="0"/>
              <a:t>Student Performances</a:t>
            </a:r>
          </a:p>
          <a:p>
            <a:endParaRPr lang="en-US" sz="2000" dirty="0" smtClean="0"/>
          </a:p>
          <a:p>
            <a:r>
              <a:rPr lang="en-US" sz="2000" dirty="0" smtClean="0"/>
              <a:t>Family Resource Rooms</a:t>
            </a:r>
          </a:p>
          <a:p>
            <a:endParaRPr lang="en-US" sz="2000" dirty="0" smtClean="0"/>
          </a:p>
          <a:p>
            <a:r>
              <a:rPr lang="en-US" sz="2000" dirty="0" smtClean="0"/>
              <a:t>Family Website Portal</a:t>
            </a:r>
          </a:p>
        </p:txBody>
      </p:sp>
      <p:sp>
        <p:nvSpPr>
          <p:cNvPr id="24" name="TextBox 23"/>
          <p:cNvSpPr txBox="1"/>
          <p:nvPr/>
        </p:nvSpPr>
        <p:spPr>
          <a:xfrm>
            <a:off x="3479424" y="1983565"/>
            <a:ext cx="2594159" cy="3477875"/>
          </a:xfrm>
          <a:prstGeom prst="rect">
            <a:avLst/>
          </a:prstGeom>
          <a:noFill/>
        </p:spPr>
        <p:txBody>
          <a:bodyPr wrap="square" rtlCol="0">
            <a:spAutoFit/>
          </a:bodyPr>
          <a:lstStyle/>
          <a:p>
            <a:r>
              <a:rPr lang="en-US" sz="2000" dirty="0" smtClean="0"/>
              <a:t>School Newsletters</a:t>
            </a:r>
          </a:p>
          <a:p>
            <a:endParaRPr lang="en-US" sz="2000" dirty="0" smtClean="0"/>
          </a:p>
          <a:p>
            <a:r>
              <a:rPr lang="en-US" sz="2000" dirty="0" smtClean="0"/>
              <a:t>Back to School Night</a:t>
            </a:r>
          </a:p>
          <a:p>
            <a:endParaRPr lang="en-US" sz="2000" dirty="0" smtClean="0"/>
          </a:p>
          <a:p>
            <a:r>
              <a:rPr lang="en-US" sz="2000" dirty="0" smtClean="0"/>
              <a:t>Family Training Events</a:t>
            </a:r>
          </a:p>
          <a:p>
            <a:endParaRPr lang="en-US" sz="2000" dirty="0" smtClean="0"/>
          </a:p>
          <a:p>
            <a:r>
              <a:rPr lang="en-US" sz="2000" dirty="0" smtClean="0"/>
              <a:t>Tips/Tools </a:t>
            </a:r>
            <a:r>
              <a:rPr lang="en-US" sz="2000" dirty="0"/>
              <a:t>for Home Learning</a:t>
            </a:r>
          </a:p>
          <a:p>
            <a:endParaRPr lang="en-US" sz="2000" dirty="0" smtClean="0"/>
          </a:p>
          <a:p>
            <a:r>
              <a:rPr lang="en-US" sz="2000" dirty="0" smtClean="0"/>
              <a:t>Teacher Conferences</a:t>
            </a:r>
          </a:p>
          <a:p>
            <a:endParaRPr lang="en-US" sz="2000" dirty="0"/>
          </a:p>
        </p:txBody>
      </p:sp>
      <p:sp>
        <p:nvSpPr>
          <p:cNvPr id="28" name="TextBox 27"/>
          <p:cNvSpPr txBox="1"/>
          <p:nvPr/>
        </p:nvSpPr>
        <p:spPr>
          <a:xfrm>
            <a:off x="6433820" y="1657196"/>
            <a:ext cx="2481860" cy="2923877"/>
          </a:xfrm>
          <a:prstGeom prst="rect">
            <a:avLst/>
          </a:prstGeom>
          <a:noFill/>
        </p:spPr>
        <p:txBody>
          <a:bodyPr wrap="square" rtlCol="0">
            <a:spAutoFit/>
          </a:bodyPr>
          <a:lstStyle/>
          <a:p>
            <a:endParaRPr lang="en-US" sz="2400" dirty="0" smtClean="0"/>
          </a:p>
          <a:p>
            <a:r>
              <a:rPr lang="en-US" sz="2000" dirty="0" smtClean="0"/>
              <a:t>Regular Personalized Communication</a:t>
            </a:r>
          </a:p>
          <a:p>
            <a:endParaRPr lang="en-US" sz="2000" dirty="0" smtClean="0"/>
          </a:p>
          <a:p>
            <a:r>
              <a:rPr lang="en-US" sz="2000" dirty="0" smtClean="0"/>
              <a:t>Positive Phone Calls Home</a:t>
            </a:r>
          </a:p>
          <a:p>
            <a:endParaRPr lang="en-US" sz="2000" dirty="0" smtClean="0"/>
          </a:p>
          <a:p>
            <a:r>
              <a:rPr lang="en-US" sz="2000" dirty="0" smtClean="0"/>
              <a:t>Student Goal Setting Talks</a:t>
            </a:r>
          </a:p>
        </p:txBody>
      </p:sp>
      <p:sp>
        <p:nvSpPr>
          <p:cNvPr id="31" name="TextBox 30"/>
          <p:cNvSpPr txBox="1"/>
          <p:nvPr/>
        </p:nvSpPr>
        <p:spPr>
          <a:xfrm>
            <a:off x="9077456" y="1983565"/>
            <a:ext cx="2847033" cy="2616101"/>
          </a:xfrm>
          <a:prstGeom prst="rect">
            <a:avLst/>
          </a:prstGeom>
          <a:noFill/>
        </p:spPr>
        <p:txBody>
          <a:bodyPr wrap="square" rtlCol="0">
            <a:spAutoFit/>
          </a:bodyPr>
          <a:lstStyle/>
          <a:p>
            <a:r>
              <a:rPr lang="en-US" sz="2000" dirty="0" smtClean="0"/>
              <a:t>Classroom Observations or Mini-Lessons</a:t>
            </a:r>
          </a:p>
          <a:p>
            <a:endParaRPr lang="en-US" sz="2000" dirty="0" smtClean="0"/>
          </a:p>
          <a:p>
            <a:r>
              <a:rPr lang="en-US" sz="2000" dirty="0" smtClean="0"/>
              <a:t>Home Visits</a:t>
            </a:r>
          </a:p>
          <a:p>
            <a:endParaRPr lang="en-US" sz="2000" dirty="0" smtClean="0"/>
          </a:p>
          <a:p>
            <a:r>
              <a:rPr lang="en-US" sz="2000" dirty="0" smtClean="0"/>
              <a:t>Weekly Data Sharing Folders</a:t>
            </a:r>
          </a:p>
          <a:p>
            <a:endParaRPr lang="en-US" sz="2400" dirty="0" smtClean="0"/>
          </a:p>
        </p:txBody>
      </p:sp>
      <p:sp>
        <p:nvSpPr>
          <p:cNvPr id="39" name="Rectangle 38" descr="This square is included to highlight which activities are more impactful."/>
          <p:cNvSpPr/>
          <p:nvPr/>
        </p:nvSpPr>
        <p:spPr>
          <a:xfrm>
            <a:off x="6348534" y="1657196"/>
            <a:ext cx="5429871" cy="39998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7683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3200" dirty="0" smtClean="0"/>
              <a:t>Include relational strategies.</a:t>
            </a:r>
          </a:p>
          <a:p>
            <a:pPr lvl="1"/>
            <a:r>
              <a:rPr lang="en-US" sz="2800" dirty="0"/>
              <a:t>Do things that let you get to know your families </a:t>
            </a:r>
            <a:r>
              <a:rPr lang="en-US" sz="2800" dirty="0" smtClean="0"/>
              <a:t>and that let them </a:t>
            </a:r>
            <a:r>
              <a:rPr lang="en-US" sz="2800" dirty="0"/>
              <a:t>get to know you</a:t>
            </a:r>
            <a:endParaRPr lang="en-US" sz="2800" dirty="0" smtClean="0"/>
          </a:p>
          <a:p>
            <a:r>
              <a:rPr lang="en-US" sz="3200" dirty="0" smtClean="0"/>
              <a:t>Clearly link activities </a:t>
            </a:r>
            <a:r>
              <a:rPr lang="en-US" sz="3200" dirty="0"/>
              <a:t>to </a:t>
            </a:r>
            <a:r>
              <a:rPr lang="en-US" sz="3200" dirty="0" smtClean="0"/>
              <a:t>learning.</a:t>
            </a:r>
          </a:p>
          <a:p>
            <a:pPr lvl="1"/>
            <a:r>
              <a:rPr lang="en-US" sz="2800" dirty="0" smtClean="0"/>
              <a:t>Share data about where students are and where they need support</a:t>
            </a:r>
          </a:p>
          <a:p>
            <a:r>
              <a:rPr lang="en-US" sz="3200" dirty="0" smtClean="0"/>
              <a:t>Make it matter.</a:t>
            </a:r>
          </a:p>
          <a:p>
            <a:pPr lvl="1"/>
            <a:r>
              <a:rPr lang="en-US" sz="2800" dirty="0" smtClean="0"/>
              <a:t>Parents have to believe it is going to help their child</a:t>
            </a:r>
          </a:p>
          <a:p>
            <a:r>
              <a:rPr lang="en-US" sz="3200" dirty="0" smtClean="0"/>
              <a:t>Make it interactive!</a:t>
            </a:r>
          </a:p>
          <a:p>
            <a:pPr lvl="1"/>
            <a:r>
              <a:rPr lang="en-US" sz="2800" dirty="0" smtClean="0"/>
              <a:t>Let parents practice what it looks like to support their child</a:t>
            </a:r>
            <a:endParaRPr lang="en-US" sz="2800"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12</a:t>
            </a:fld>
            <a:endParaRPr lang="en-US" dirty="0"/>
          </a:p>
        </p:txBody>
      </p:sp>
      <p:sp>
        <p:nvSpPr>
          <p:cNvPr id="5" name="Title 4"/>
          <p:cNvSpPr>
            <a:spLocks noGrp="1"/>
          </p:cNvSpPr>
          <p:nvPr>
            <p:ph type="title"/>
          </p:nvPr>
        </p:nvSpPr>
        <p:spPr/>
        <p:txBody>
          <a:bodyPr/>
          <a:lstStyle/>
          <a:p>
            <a:r>
              <a:rPr lang="en-US" dirty="0" smtClean="0"/>
              <a:t>Things to think about…</a:t>
            </a:r>
            <a:endParaRPr lang="en-US" dirty="0"/>
          </a:p>
        </p:txBody>
      </p:sp>
    </p:spTree>
    <p:extLst>
      <p:ext uri="{BB962C8B-B14F-4D97-AF65-F5344CB8AC3E}">
        <p14:creationId xmlns:p14="http://schemas.microsoft.com/office/powerpoint/2010/main" val="1335544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Capacity Building Examples</a:t>
            </a:r>
            <a:endParaRPr lang="en-US" dirty="0"/>
          </a:p>
        </p:txBody>
      </p:sp>
      <p:sp>
        <p:nvSpPr>
          <p:cNvPr id="2" name="Content Placeholder 1"/>
          <p:cNvSpPr>
            <a:spLocks noGrp="1"/>
          </p:cNvSpPr>
          <p:nvPr>
            <p:ph idx="1"/>
          </p:nvPr>
        </p:nvSpPr>
        <p:spPr/>
        <p:txBody>
          <a:bodyPr>
            <a:normAutofit/>
          </a:bodyPr>
          <a:lstStyle/>
          <a:p>
            <a:r>
              <a:rPr lang="en-US" sz="4000" dirty="0" smtClean="0"/>
              <a:t>Leavenworth, Kansas</a:t>
            </a:r>
          </a:p>
          <a:p>
            <a:pPr lvl="1"/>
            <a:r>
              <a:rPr lang="en-US" sz="3200" dirty="0" smtClean="0"/>
              <a:t>Escape from 5</a:t>
            </a:r>
            <a:r>
              <a:rPr lang="en-US" sz="3200" baseline="30000" dirty="0" smtClean="0"/>
              <a:t>th</a:t>
            </a:r>
            <a:r>
              <a:rPr lang="en-US" sz="3200" dirty="0" smtClean="0"/>
              <a:t> Grade!</a:t>
            </a:r>
          </a:p>
          <a:p>
            <a:pPr lvl="1"/>
            <a:endParaRPr lang="en-US" dirty="0" smtClean="0"/>
          </a:p>
          <a:p>
            <a:r>
              <a:rPr lang="en-US" sz="4000" dirty="0" smtClean="0"/>
              <a:t>Staten Island</a:t>
            </a:r>
          </a:p>
          <a:p>
            <a:pPr lvl="1"/>
            <a:r>
              <a:rPr lang="en-US" sz="3200" dirty="0" smtClean="0"/>
              <a:t>Middle School Academy</a:t>
            </a:r>
          </a:p>
          <a:p>
            <a:pPr marL="457200" lvl="1" indent="0">
              <a:buNone/>
            </a:pPr>
            <a:endParaRPr lang="en-US" sz="3200" dirty="0" smtClean="0"/>
          </a:p>
          <a:p>
            <a:pPr marL="457200" lvl="1" indent="0">
              <a:buNone/>
            </a:pPr>
            <a:endParaRPr lang="en-US" sz="3200" dirty="0" smtClean="0"/>
          </a:p>
          <a:p>
            <a:pPr marL="457200" lvl="1" indent="0">
              <a:buNone/>
            </a:pPr>
            <a:endParaRPr lang="en-US" sz="3200" dirty="0"/>
          </a:p>
          <a:p>
            <a:pPr marL="457200" lvl="1" indent="0">
              <a:buNone/>
            </a:pPr>
            <a:endParaRPr lang="en-US" sz="3200" dirty="0"/>
          </a:p>
          <a:p>
            <a:pPr marL="0" indent="0">
              <a:buNone/>
            </a:pPr>
            <a:r>
              <a:rPr lang="en-US" sz="1600" dirty="0" smtClean="0"/>
              <a:t>National </a:t>
            </a:r>
            <a:r>
              <a:rPr lang="en-US" sz="1600" dirty="0"/>
              <a:t>Association for Family, School &amp; Community Engagement </a:t>
            </a:r>
          </a:p>
          <a:p>
            <a:pPr lvl="1"/>
            <a:endParaRPr lang="en-US" sz="3200"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13</a:t>
            </a:fld>
            <a:endParaRPr lang="en-US" dirty="0"/>
          </a:p>
        </p:txBody>
      </p:sp>
      <p:pic>
        <p:nvPicPr>
          <p:cNvPr id="7" name="Picture Placeholder 6" descr="This image is a picture of a computer button that says &quot;engage&quot;. It is included for aesthetic purposes." title="Capacity Building Example"/>
          <p:cNvPicPr>
            <a:picLocks noGrp="1" noChangeAspect="1"/>
          </p:cNvPicPr>
          <p:nvPr>
            <p:ph type="pic" sz="quarter" idx="13"/>
          </p:nvPr>
        </p:nvPicPr>
        <p:blipFill>
          <a:blip r:embed="rId3" cstate="hqprint">
            <a:extLst>
              <a:ext uri="{28A0092B-C50C-407E-A947-70E740481C1C}">
                <a14:useLocalDpi xmlns:a14="http://schemas.microsoft.com/office/drawing/2010/main" val="0"/>
              </a:ext>
            </a:extLst>
          </a:blip>
          <a:srcRect t="2947" b="2947"/>
          <a:stretch>
            <a:fillRect/>
          </a:stretch>
        </p:blipFill>
        <p:spPr/>
      </p:pic>
    </p:spTree>
    <p:extLst>
      <p:ext uri="{BB962C8B-B14F-4D97-AF65-F5344CB8AC3E}">
        <p14:creationId xmlns:p14="http://schemas.microsoft.com/office/powerpoint/2010/main" val="2513598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Resources</a:t>
            </a:r>
            <a:endParaRPr lang="en-US" dirty="0"/>
          </a:p>
        </p:txBody>
      </p:sp>
      <p:sp>
        <p:nvSpPr>
          <p:cNvPr id="7" name="Content Placeholder 6"/>
          <p:cNvSpPr>
            <a:spLocks noGrp="1"/>
          </p:cNvSpPr>
          <p:nvPr>
            <p:ph idx="1"/>
          </p:nvPr>
        </p:nvSpPr>
        <p:spPr/>
        <p:txBody>
          <a:bodyPr>
            <a:normAutofit/>
          </a:bodyPr>
          <a:lstStyle/>
          <a:p>
            <a:r>
              <a:rPr lang="en-US" sz="3200" dirty="0" smtClean="0">
                <a:hlinkClick r:id="rId3"/>
              </a:rPr>
              <a:t>Dual Capacity Building Framework</a:t>
            </a:r>
            <a:endParaRPr lang="en-US" sz="3200" dirty="0" smtClean="0"/>
          </a:p>
          <a:p>
            <a:endParaRPr lang="en-US" sz="800" dirty="0" smtClean="0">
              <a:hlinkClick r:id="rId4"/>
            </a:endParaRPr>
          </a:p>
          <a:p>
            <a:r>
              <a:rPr lang="en-US" sz="3200" dirty="0" smtClean="0">
                <a:hlinkClick r:id="rId4"/>
              </a:rPr>
              <a:t>Community </a:t>
            </a:r>
            <a:r>
              <a:rPr lang="en-US" sz="3200" dirty="0">
                <a:hlinkClick r:id="rId4"/>
              </a:rPr>
              <a:t>Engagement </a:t>
            </a:r>
            <a:r>
              <a:rPr lang="en-US" sz="3200" dirty="0" smtClean="0">
                <a:hlinkClick r:id="rId4"/>
              </a:rPr>
              <a:t>Toolkit</a:t>
            </a:r>
            <a:endParaRPr lang="en-US" sz="3200" dirty="0" smtClean="0"/>
          </a:p>
          <a:p>
            <a:endParaRPr lang="en-US" sz="800" dirty="0"/>
          </a:p>
          <a:p>
            <a:r>
              <a:rPr lang="en-US" sz="3200" dirty="0">
                <a:hlinkClick r:id="rId5"/>
              </a:rPr>
              <a:t>Integrated Guidance: Appendix </a:t>
            </a:r>
            <a:r>
              <a:rPr lang="en-US" sz="3200" dirty="0" smtClean="0">
                <a:hlinkClick r:id="rId5"/>
              </a:rPr>
              <a:t>A</a:t>
            </a:r>
            <a:endParaRPr lang="en-US" sz="3200" dirty="0" smtClean="0"/>
          </a:p>
          <a:p>
            <a:pPr marL="0" indent="0">
              <a:buNone/>
            </a:pPr>
            <a:endParaRPr lang="en-US" sz="800" dirty="0" smtClean="0">
              <a:hlinkClick r:id="rId6"/>
            </a:endParaRPr>
          </a:p>
          <a:p>
            <a:r>
              <a:rPr lang="en-US" sz="3200" dirty="0" err="1" smtClean="0">
                <a:hlinkClick r:id="rId6"/>
              </a:rPr>
              <a:t>Schoolwide</a:t>
            </a:r>
            <a:r>
              <a:rPr lang="en-US" sz="3200" dirty="0" smtClean="0">
                <a:hlinkClick r:id="rId6"/>
              </a:rPr>
              <a:t> </a:t>
            </a:r>
            <a:r>
              <a:rPr lang="en-US" sz="3200" dirty="0">
                <a:hlinkClick r:id="rId6"/>
              </a:rPr>
              <a:t>P</a:t>
            </a:r>
            <a:r>
              <a:rPr lang="en-US" sz="3200" dirty="0" smtClean="0">
                <a:hlinkClick r:id="rId6"/>
              </a:rPr>
              <a:t>lanning Template</a:t>
            </a:r>
            <a:endParaRPr lang="en-US" sz="3200" dirty="0" smtClean="0"/>
          </a:p>
          <a:p>
            <a:endParaRPr lang="en-US" sz="800" dirty="0"/>
          </a:p>
          <a:p>
            <a:r>
              <a:rPr lang="en-US" sz="3200" dirty="0">
                <a:hlinkClick r:id="rId7"/>
              </a:rPr>
              <a:t>Sample Annual Meeting </a:t>
            </a:r>
            <a:r>
              <a:rPr lang="en-US" sz="3200" dirty="0" smtClean="0">
                <a:hlinkClick r:id="rId7"/>
              </a:rPr>
              <a:t>PowerPoint</a:t>
            </a:r>
            <a:endParaRPr lang="en-US" sz="3200" dirty="0" smtClean="0"/>
          </a:p>
          <a:p>
            <a:endParaRPr lang="en-US" sz="800" dirty="0"/>
          </a:p>
          <a:p>
            <a:r>
              <a:rPr lang="en-US" sz="3200" dirty="0">
                <a:hlinkClick r:id="rId8"/>
              </a:rPr>
              <a:t>Compact Checklist</a:t>
            </a:r>
            <a:endParaRPr lang="en-US" sz="3200" dirty="0"/>
          </a:p>
          <a:p>
            <a:endParaRPr lang="en-US" sz="3200" dirty="0"/>
          </a:p>
          <a:p>
            <a:pPr marL="0" indent="0">
              <a:buNone/>
            </a:pPr>
            <a:endParaRPr lang="en-US" sz="2800" u="sng" dirty="0" smtClean="0"/>
          </a:p>
          <a:p>
            <a:pPr marL="0" indent="0">
              <a:buNone/>
            </a:pPr>
            <a:endParaRPr lang="en-US" sz="2800" u="sng"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14</a:t>
            </a:fld>
            <a:endParaRPr lang="en-US" dirty="0"/>
          </a:p>
        </p:txBody>
      </p:sp>
      <p:pic>
        <p:nvPicPr>
          <p:cNvPr id="5" name="Picture Placeholder 4" descr="This is a picture of a series of street signs that say: Help, Tips, Assistance, Guidance, Support and Advice. It is included for aesthetic purposes." title="Resources"/>
          <p:cNvPicPr>
            <a:picLocks noGrp="1" noChangeAspect="1"/>
          </p:cNvPicPr>
          <p:nvPr>
            <p:ph type="pic" sz="quarter" idx="13"/>
          </p:nvPr>
        </p:nvPicPr>
        <p:blipFill>
          <a:blip r:embed="rId9">
            <a:extLst>
              <a:ext uri="{28A0092B-C50C-407E-A947-70E740481C1C}">
                <a14:useLocalDpi xmlns:a14="http://schemas.microsoft.com/office/drawing/2010/main" val="0"/>
              </a:ext>
            </a:extLst>
          </a:blip>
          <a:srcRect l="3517" r="3517"/>
          <a:stretch>
            <a:fillRect/>
          </a:stretch>
        </p:blipFill>
        <p:spPr/>
      </p:pic>
    </p:spTree>
    <p:extLst>
      <p:ext uri="{BB962C8B-B14F-4D97-AF65-F5344CB8AC3E}">
        <p14:creationId xmlns:p14="http://schemas.microsoft.com/office/powerpoint/2010/main" val="7839408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7176" y="1825625"/>
            <a:ext cx="10784542" cy="4314168"/>
          </a:xfrm>
        </p:spPr>
        <p:txBody>
          <a:bodyPr>
            <a:normAutofit/>
          </a:bodyPr>
          <a:lstStyle/>
          <a:p>
            <a:pPr marL="342900" indent="-342900">
              <a:lnSpc>
                <a:spcPct val="110000"/>
              </a:lnSpc>
              <a:buClr>
                <a:schemeClr val="dk1"/>
              </a:buClr>
              <a:buSzPts val="2400"/>
            </a:pPr>
            <a:r>
              <a:rPr lang="nb-NO" dirty="0" smtClean="0"/>
              <a:t>Amy Tidwell</a:t>
            </a:r>
            <a:br>
              <a:rPr lang="nb-NO" dirty="0" smtClean="0"/>
            </a:br>
            <a:r>
              <a:rPr lang="nb-NO" u="sng" dirty="0" smtClean="0">
                <a:solidFill>
                  <a:schemeClr val="hlink"/>
                </a:solidFill>
                <a:hlinkClick r:id="rId3"/>
              </a:rPr>
              <a:t>amy.tidwell@ode.oregon.gov</a:t>
            </a:r>
            <a:endParaRPr lang="nb-NO" u="sng" dirty="0" smtClean="0">
              <a:solidFill>
                <a:schemeClr val="hlink"/>
              </a:solidFill>
            </a:endParaRPr>
          </a:p>
          <a:p>
            <a:pPr>
              <a:lnSpc>
                <a:spcPct val="110000"/>
              </a:lnSpc>
              <a:buClr>
                <a:schemeClr val="dk1"/>
              </a:buClr>
              <a:buSzPts val="2400"/>
            </a:pPr>
            <a:r>
              <a:rPr lang="nb-NO" dirty="0"/>
              <a:t>Jen Engberg</a:t>
            </a:r>
            <a:br>
              <a:rPr lang="nb-NO" dirty="0"/>
            </a:br>
            <a:r>
              <a:rPr lang="nb-NO" u="sng" dirty="0">
                <a:solidFill>
                  <a:schemeClr val="hlink"/>
                </a:solidFill>
              </a:rPr>
              <a:t>j</a:t>
            </a:r>
            <a:r>
              <a:rPr lang="nb-NO" u="sng" dirty="0">
                <a:solidFill>
                  <a:schemeClr val="hlink"/>
                </a:solidFill>
                <a:hlinkClick r:id="rId4"/>
              </a:rPr>
              <a:t>ennifer.engberg@ode.oregon.gov</a:t>
            </a:r>
            <a:endParaRPr lang="nb-NO" dirty="0"/>
          </a:p>
          <a:p>
            <a:pPr>
              <a:lnSpc>
                <a:spcPct val="110000"/>
              </a:lnSpc>
              <a:buClr>
                <a:schemeClr val="dk1"/>
              </a:buClr>
              <a:buSzPts val="2400"/>
            </a:pPr>
            <a:r>
              <a:rPr lang="nb-NO" dirty="0"/>
              <a:t>Lisa Plumb</a:t>
            </a:r>
            <a:br>
              <a:rPr lang="nb-NO" dirty="0"/>
            </a:br>
            <a:r>
              <a:rPr lang="nb-NO" u="sng" dirty="0">
                <a:solidFill>
                  <a:schemeClr val="hlink"/>
                </a:solidFill>
              </a:rPr>
              <a:t>l</a:t>
            </a:r>
            <a:r>
              <a:rPr lang="nb-NO" u="sng" dirty="0">
                <a:solidFill>
                  <a:schemeClr val="hlink"/>
                </a:solidFill>
                <a:hlinkClick r:id="rId5"/>
              </a:rPr>
              <a:t>isa.plumb@ode.oregon.gov</a:t>
            </a:r>
            <a:endParaRPr lang="nb-NO" u="sng" dirty="0">
              <a:solidFill>
                <a:schemeClr val="hlink"/>
              </a:solidFill>
            </a:endParaRPr>
          </a:p>
          <a:p>
            <a:pPr>
              <a:lnSpc>
                <a:spcPct val="110000"/>
              </a:lnSpc>
              <a:buClr>
                <a:schemeClr val="dk1"/>
              </a:buClr>
              <a:buSzPts val="2400"/>
            </a:pPr>
            <a:r>
              <a:rPr lang="nb-NO" dirty="0"/>
              <a:t>Sarah Martin</a:t>
            </a:r>
            <a:br>
              <a:rPr lang="nb-NO" dirty="0"/>
            </a:br>
            <a:r>
              <a:rPr lang="nb-NO" u="sng" dirty="0">
                <a:solidFill>
                  <a:schemeClr val="hlink"/>
                </a:solidFill>
              </a:rPr>
              <a:t>s</a:t>
            </a:r>
            <a:r>
              <a:rPr lang="nb-NO" u="sng" dirty="0">
                <a:solidFill>
                  <a:schemeClr val="hlink"/>
                </a:solidFill>
                <a:hlinkClick r:id="rId6"/>
              </a:rPr>
              <a:t>arah.martin@ode.oregon.gov</a:t>
            </a:r>
            <a:endParaRPr lang="nb-NO" dirty="0"/>
          </a:p>
          <a:p>
            <a:pPr marL="0" lvl="0" indent="0">
              <a:lnSpc>
                <a:spcPct val="110000"/>
              </a:lnSpc>
              <a:buClr>
                <a:schemeClr val="dk1"/>
              </a:buClr>
              <a:buSzPts val="2400"/>
              <a:buNone/>
            </a:pPr>
            <a:endParaRPr lang="nb-NO" dirty="0" smtClean="0"/>
          </a:p>
          <a:p>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15</a:t>
            </a:fld>
            <a:endParaRPr lang="en-US" dirty="0"/>
          </a:p>
        </p:txBody>
      </p:sp>
      <p:sp>
        <p:nvSpPr>
          <p:cNvPr id="5" name="Title 4"/>
          <p:cNvSpPr>
            <a:spLocks noGrp="1"/>
          </p:cNvSpPr>
          <p:nvPr>
            <p:ph type="title"/>
          </p:nvPr>
        </p:nvSpPr>
        <p:spPr/>
        <p:txBody>
          <a:bodyPr/>
          <a:lstStyle/>
          <a:p>
            <a:r>
              <a:rPr lang="en-US" dirty="0" smtClean="0"/>
              <a:t>Please reach out!</a:t>
            </a:r>
            <a:endParaRPr lang="en-US" dirty="0"/>
          </a:p>
        </p:txBody>
      </p:sp>
      <p:pic>
        <p:nvPicPr>
          <p:cNvPr id="3074" name="Picture 2" descr="DFA :: Questions? Contact u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1943" y="3618964"/>
            <a:ext cx="6132588" cy="2130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6218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Regional Contacts by ESD</a:t>
            </a:r>
            <a:endParaRPr lang="en-US" dirty="0"/>
          </a:p>
        </p:txBody>
      </p:sp>
      <p:sp>
        <p:nvSpPr>
          <p:cNvPr id="6" name="Content Placeholder 5"/>
          <p:cNvSpPr>
            <a:spLocks noGrp="1"/>
          </p:cNvSpPr>
          <p:nvPr>
            <p:ph idx="1"/>
          </p:nvPr>
        </p:nvSpPr>
        <p:spPr>
          <a:xfrm>
            <a:off x="5183188" y="779646"/>
            <a:ext cx="6172200" cy="5725272"/>
          </a:xfrm>
        </p:spPr>
        <p:txBody>
          <a:bodyPr>
            <a:normAutofit lnSpcReduction="10000"/>
          </a:bodyPr>
          <a:lstStyle/>
          <a:p>
            <a:pPr marL="457200" indent="-381000">
              <a:lnSpc>
                <a:spcPct val="115000"/>
              </a:lnSpc>
              <a:spcBef>
                <a:spcPts val="0"/>
              </a:spcBef>
              <a:buSzPts val="2400"/>
              <a:buFont typeface="Arial" panose="020B0604020202020204" pitchFamily="34" charset="0"/>
              <a:buChar char="●"/>
            </a:pPr>
            <a:r>
              <a:rPr lang="en-US" sz="3000" dirty="0"/>
              <a:t>Amy Tidwell</a:t>
            </a:r>
          </a:p>
          <a:p>
            <a:pPr marL="914400" lvl="1" indent="-381000">
              <a:lnSpc>
                <a:spcPct val="115000"/>
              </a:lnSpc>
              <a:spcBef>
                <a:spcPts val="0"/>
              </a:spcBef>
              <a:buSzPts val="2400"/>
              <a:buFont typeface="Courier New" panose="02070309020205020404" pitchFamily="49" charset="0"/>
              <a:buChar char="o"/>
            </a:pPr>
            <a:r>
              <a:rPr lang="en-US" dirty="0"/>
              <a:t>Grant, Harney, High Desert, </a:t>
            </a:r>
            <a:r>
              <a:rPr lang="en-US" dirty="0" err="1"/>
              <a:t>InterMountain</a:t>
            </a:r>
            <a:r>
              <a:rPr lang="en-US" dirty="0"/>
              <a:t>, Jefferson, North Central and Region 18</a:t>
            </a:r>
            <a:endParaRPr lang="en-US" dirty="0">
              <a:solidFill>
                <a:srgbClr val="FF0000"/>
              </a:solidFill>
            </a:endParaRPr>
          </a:p>
          <a:p>
            <a:pPr marL="457200" lvl="0" indent="-381000">
              <a:lnSpc>
                <a:spcPct val="105000"/>
              </a:lnSpc>
              <a:spcBef>
                <a:spcPts val="1200"/>
              </a:spcBef>
              <a:buSzPts val="2400"/>
              <a:buChar char="●"/>
            </a:pPr>
            <a:r>
              <a:rPr lang="en-US" sz="3000" dirty="0" smtClean="0"/>
              <a:t>Jen </a:t>
            </a:r>
            <a:r>
              <a:rPr lang="en-US" sz="3000" dirty="0"/>
              <a:t>Engberg</a:t>
            </a:r>
          </a:p>
          <a:p>
            <a:pPr marL="914400" lvl="1" indent="-381000">
              <a:lnSpc>
                <a:spcPct val="105000"/>
              </a:lnSpc>
              <a:spcBef>
                <a:spcPts val="0"/>
              </a:spcBef>
              <a:buSzPts val="2400"/>
              <a:buFont typeface="Arial"/>
              <a:buChar char="○"/>
            </a:pPr>
            <a:r>
              <a:rPr lang="en-US" dirty="0"/>
              <a:t>Clackamas</a:t>
            </a:r>
            <a:r>
              <a:rPr lang="en-US" dirty="0" smtClean="0"/>
              <a:t>, Columbia Gorge, Multnomah and Northwest Regional </a:t>
            </a:r>
          </a:p>
          <a:p>
            <a:pPr marL="533400" lvl="1" indent="0">
              <a:lnSpc>
                <a:spcPct val="105000"/>
              </a:lnSpc>
              <a:spcBef>
                <a:spcPts val="0"/>
              </a:spcBef>
              <a:buSzPts val="2400"/>
              <a:buNone/>
            </a:pPr>
            <a:endParaRPr lang="en-US" sz="800" dirty="0"/>
          </a:p>
          <a:p>
            <a:pPr marL="457200" lvl="0" indent="-381000">
              <a:lnSpc>
                <a:spcPct val="105000"/>
              </a:lnSpc>
              <a:spcBef>
                <a:spcPts val="0"/>
              </a:spcBef>
              <a:buSzPts val="2400"/>
              <a:buChar char="●"/>
            </a:pPr>
            <a:r>
              <a:rPr lang="en-US" sz="3000" dirty="0"/>
              <a:t>Lisa Plumb</a:t>
            </a:r>
          </a:p>
          <a:p>
            <a:pPr marL="914400" lvl="1" indent="-381000">
              <a:lnSpc>
                <a:spcPct val="105000"/>
              </a:lnSpc>
              <a:spcBef>
                <a:spcPts val="0"/>
              </a:spcBef>
              <a:buSzPts val="2400"/>
              <a:buFont typeface="Arial"/>
              <a:buChar char="○"/>
            </a:pPr>
            <a:r>
              <a:rPr lang="en-US" dirty="0" smtClean="0"/>
              <a:t>Lane</a:t>
            </a:r>
            <a:r>
              <a:rPr lang="en-US" dirty="0"/>
              <a:t>, Linn Benton </a:t>
            </a:r>
            <a:r>
              <a:rPr lang="en-US" dirty="0" smtClean="0"/>
              <a:t>Lincoln and Willamette</a:t>
            </a:r>
          </a:p>
          <a:p>
            <a:pPr marL="533400" lvl="1" indent="0">
              <a:lnSpc>
                <a:spcPct val="105000"/>
              </a:lnSpc>
              <a:spcBef>
                <a:spcPts val="0"/>
              </a:spcBef>
              <a:buSzPts val="2400"/>
              <a:buNone/>
            </a:pPr>
            <a:endParaRPr lang="en-US" sz="900" dirty="0" smtClean="0"/>
          </a:p>
          <a:p>
            <a:pPr marL="457200" lvl="0" indent="-381000">
              <a:lnSpc>
                <a:spcPct val="105000"/>
              </a:lnSpc>
              <a:spcBef>
                <a:spcPts val="0"/>
              </a:spcBef>
              <a:buSzPts val="2400"/>
              <a:buChar char="●"/>
            </a:pPr>
            <a:r>
              <a:rPr lang="en-US" sz="3000" dirty="0"/>
              <a:t>Sarah Martin</a:t>
            </a:r>
          </a:p>
          <a:p>
            <a:pPr marL="914400" lvl="1" indent="-381000">
              <a:lnSpc>
                <a:spcPct val="105000"/>
              </a:lnSpc>
              <a:spcBef>
                <a:spcPts val="0"/>
              </a:spcBef>
              <a:buSzPts val="2400"/>
              <a:buFont typeface="Arial"/>
              <a:buChar char="○"/>
            </a:pPr>
            <a:r>
              <a:rPr lang="en-US" dirty="0"/>
              <a:t>Douglas, Lake, Malheur, South Coast and Southern Oregon</a:t>
            </a:r>
            <a:endParaRPr lang="en-US" dirty="0" smtClean="0"/>
          </a:p>
          <a:p>
            <a:pPr marL="533400" lvl="1" indent="0">
              <a:lnSpc>
                <a:spcPct val="105000"/>
              </a:lnSpc>
              <a:spcBef>
                <a:spcPts val="0"/>
              </a:spcBef>
              <a:buSzPts val="2400"/>
              <a:buNone/>
            </a:pPr>
            <a:endParaRPr lang="en-US" dirty="0" smtClean="0"/>
          </a:p>
          <a:p>
            <a:pPr marL="914400" lvl="1" indent="-381000">
              <a:lnSpc>
                <a:spcPct val="115000"/>
              </a:lnSpc>
              <a:spcBef>
                <a:spcPts val="0"/>
              </a:spcBef>
              <a:buSzPts val="2400"/>
              <a:buFont typeface="Arial" panose="020B0604020202020204" pitchFamily="34" charset="0"/>
              <a:buChar char="●"/>
            </a:pPr>
            <a:endParaRPr lang="en-US" dirty="0">
              <a:solidFill>
                <a:srgbClr val="FF0000"/>
              </a:solidFill>
            </a:endParaRPr>
          </a:p>
          <a:p>
            <a:pPr marL="457200" indent="-381000">
              <a:lnSpc>
                <a:spcPct val="105000"/>
              </a:lnSpc>
              <a:spcBef>
                <a:spcPts val="0"/>
              </a:spcBef>
              <a:buSzPts val="2400"/>
              <a:buFont typeface="Arial"/>
              <a:buChar char="○"/>
            </a:pPr>
            <a:endParaRPr lang="en-US" sz="3000" dirty="0"/>
          </a:p>
          <a:p>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16</a:t>
            </a:fld>
            <a:endParaRPr lang="en-US" dirty="0"/>
          </a:p>
        </p:txBody>
      </p:sp>
      <p:pic>
        <p:nvPicPr>
          <p:cNvPr id="13" name="Picture Placeholder 12" descr="This is an image of the state of Oregon with all the counties identified. It is included for aesthetic reasons to illustrate how our team has divided up support across the state." title="Regional Contacts by ESD"/>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695" b="3695"/>
          <a:stretch>
            <a:fillRect/>
          </a:stretch>
        </p:blipFill>
        <p:spPr/>
      </p:pic>
    </p:spTree>
    <p:extLst>
      <p:ext uri="{BB962C8B-B14F-4D97-AF65-F5344CB8AC3E}">
        <p14:creationId xmlns:p14="http://schemas.microsoft.com/office/powerpoint/2010/main" val="4292661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18248" y="1879667"/>
            <a:ext cx="10784542" cy="4109010"/>
          </a:xfrm>
        </p:spPr>
        <p:txBody>
          <a:bodyPr/>
          <a:lstStyle/>
          <a:p>
            <a:pPr marL="0" indent="0">
              <a:lnSpc>
                <a:spcPct val="80000"/>
              </a:lnSpc>
              <a:spcBef>
                <a:spcPts val="0"/>
              </a:spcBef>
              <a:buSzPts val="2800"/>
              <a:buNone/>
            </a:pPr>
            <a:endParaRPr lang="en-US" sz="3200" dirty="0"/>
          </a:p>
          <a:p>
            <a:pPr>
              <a:lnSpc>
                <a:spcPct val="80000"/>
              </a:lnSpc>
              <a:spcBef>
                <a:spcPts val="0"/>
              </a:spcBef>
              <a:buSzPts val="2800"/>
            </a:pPr>
            <a:r>
              <a:rPr lang="en-US" sz="3200" dirty="0" smtClean="0"/>
              <a:t>The Power of Partnership</a:t>
            </a:r>
          </a:p>
          <a:p>
            <a:pPr marL="0" indent="0">
              <a:lnSpc>
                <a:spcPct val="80000"/>
              </a:lnSpc>
              <a:spcBef>
                <a:spcPts val="0"/>
              </a:spcBef>
              <a:buSzPts val="2800"/>
              <a:buNone/>
            </a:pPr>
            <a:endParaRPr lang="en-US" sz="3200" dirty="0" smtClean="0"/>
          </a:p>
          <a:p>
            <a:pPr>
              <a:lnSpc>
                <a:spcPct val="80000"/>
              </a:lnSpc>
              <a:spcBef>
                <a:spcPts val="0"/>
              </a:spcBef>
              <a:buSzPts val="2800"/>
            </a:pPr>
            <a:r>
              <a:rPr lang="en-US" sz="3200" dirty="0" smtClean="0"/>
              <a:t>Effective Engagement</a:t>
            </a:r>
          </a:p>
          <a:p>
            <a:pPr>
              <a:lnSpc>
                <a:spcPct val="80000"/>
              </a:lnSpc>
              <a:spcBef>
                <a:spcPts val="0"/>
              </a:spcBef>
              <a:buSzPts val="2800"/>
            </a:pPr>
            <a:endParaRPr lang="en-US" sz="3200" dirty="0"/>
          </a:p>
          <a:p>
            <a:pPr>
              <a:lnSpc>
                <a:spcPct val="80000"/>
              </a:lnSpc>
              <a:spcBef>
                <a:spcPts val="0"/>
              </a:spcBef>
              <a:buSzPts val="2800"/>
            </a:pPr>
            <a:r>
              <a:rPr lang="en-US" sz="3200" dirty="0" smtClean="0"/>
              <a:t>Resources</a:t>
            </a:r>
          </a:p>
          <a:p>
            <a:pPr>
              <a:lnSpc>
                <a:spcPct val="80000"/>
              </a:lnSpc>
              <a:spcBef>
                <a:spcPts val="0"/>
              </a:spcBef>
              <a:buSzPts val="2800"/>
            </a:pPr>
            <a:endParaRPr lang="en-US" sz="2800" dirty="0" smtClean="0"/>
          </a:p>
          <a:p>
            <a:pPr marL="457200" lvl="1" indent="0">
              <a:lnSpc>
                <a:spcPct val="80000"/>
              </a:lnSpc>
              <a:spcBef>
                <a:spcPts val="0"/>
              </a:spcBef>
              <a:buSzPts val="2800"/>
              <a:buNone/>
            </a:pPr>
            <a:endParaRPr lang="en-US" sz="2800" dirty="0"/>
          </a:p>
          <a:p>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2</a:t>
            </a:fld>
            <a:endParaRPr lang="en-US" dirty="0"/>
          </a:p>
        </p:txBody>
      </p:sp>
      <p:sp>
        <p:nvSpPr>
          <p:cNvPr id="5" name="Title 4"/>
          <p:cNvSpPr>
            <a:spLocks noGrp="1"/>
          </p:cNvSpPr>
          <p:nvPr>
            <p:ph type="title"/>
          </p:nvPr>
        </p:nvSpPr>
        <p:spPr/>
        <p:txBody>
          <a:bodyPr/>
          <a:lstStyle/>
          <a:p>
            <a:r>
              <a:rPr lang="en-US" dirty="0" smtClean="0"/>
              <a:t>Agenda for Today’s Session</a:t>
            </a:r>
            <a:endParaRPr lang="en-US" dirty="0"/>
          </a:p>
        </p:txBody>
      </p:sp>
      <p:pic>
        <p:nvPicPr>
          <p:cNvPr id="2" name="Picture 1" descr="This is a colorful picture of the word agenda" title="Agenda"/>
          <p:cNvPicPr>
            <a:picLocks noChangeAspect="1"/>
          </p:cNvPicPr>
          <p:nvPr/>
        </p:nvPicPr>
        <p:blipFill rotWithShape="1">
          <a:blip r:embed="rId3">
            <a:extLst>
              <a:ext uri="{28A0092B-C50C-407E-A947-70E740481C1C}">
                <a14:useLocalDpi xmlns:a14="http://schemas.microsoft.com/office/drawing/2010/main" val="0"/>
              </a:ext>
            </a:extLst>
          </a:blip>
          <a:srcRect b="8932"/>
          <a:stretch/>
        </p:blipFill>
        <p:spPr>
          <a:xfrm>
            <a:off x="6207617" y="4665877"/>
            <a:ext cx="5395173" cy="1322800"/>
          </a:xfrm>
          <a:prstGeom prst="rect">
            <a:avLst/>
          </a:prstGeom>
        </p:spPr>
      </p:pic>
    </p:spTree>
    <p:extLst>
      <p:ext uri="{BB962C8B-B14F-4D97-AF65-F5344CB8AC3E}">
        <p14:creationId xmlns:p14="http://schemas.microsoft.com/office/powerpoint/2010/main" val="875942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The Power of Partnership</a:t>
            </a:r>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3</a:t>
            </a:fld>
            <a:endParaRPr lang="en-US" dirty="0"/>
          </a:p>
        </p:txBody>
      </p:sp>
    </p:spTree>
    <p:extLst>
      <p:ext uri="{BB962C8B-B14F-4D97-AF65-F5344CB8AC3E}">
        <p14:creationId xmlns:p14="http://schemas.microsoft.com/office/powerpoint/2010/main" val="664799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3600" b="1" dirty="0"/>
              <a:t>Family Engagement </a:t>
            </a:r>
            <a:r>
              <a:rPr lang="en-US" sz="3600" dirty="0"/>
              <a:t>is any way that a child’s </a:t>
            </a:r>
            <a:r>
              <a:rPr lang="en-US" sz="3600" dirty="0" smtClean="0"/>
              <a:t>adult caretaker </a:t>
            </a:r>
            <a:r>
              <a:rPr lang="en-US" sz="3600" dirty="0"/>
              <a:t>(biological parents, foster </a:t>
            </a:r>
            <a:r>
              <a:rPr lang="en-US" sz="3600" dirty="0" smtClean="0"/>
              <a:t>parents, siblings</a:t>
            </a:r>
            <a:r>
              <a:rPr lang="en-US" sz="3600" dirty="0"/>
              <a:t>, grandparents, etc.) at home, at school </a:t>
            </a:r>
            <a:r>
              <a:rPr lang="en-US" sz="3600" dirty="0" smtClean="0"/>
              <a:t>and in </a:t>
            </a:r>
            <a:r>
              <a:rPr lang="en-US" sz="3600" dirty="0"/>
              <a:t>the community, effectively support learning </a:t>
            </a:r>
            <a:r>
              <a:rPr lang="en-US" sz="3600" dirty="0" smtClean="0"/>
              <a:t>and healthy </a:t>
            </a:r>
            <a:r>
              <a:rPr lang="en-US" sz="3600" dirty="0"/>
              <a:t>development</a:t>
            </a:r>
            <a:r>
              <a:rPr lang="en-US" sz="3600" dirty="0" smtClean="0"/>
              <a:t>.</a:t>
            </a:r>
          </a:p>
          <a:p>
            <a:pPr marL="0" indent="0">
              <a:buNone/>
            </a:pPr>
            <a:endParaRPr lang="en-US" sz="3600" dirty="0" smtClean="0"/>
          </a:p>
          <a:p>
            <a:pPr marL="0" indent="0">
              <a:buNone/>
            </a:pPr>
            <a:endParaRPr lang="en-US" sz="1700" dirty="0"/>
          </a:p>
          <a:p>
            <a:pPr marL="0" indent="0">
              <a:buNone/>
            </a:pPr>
            <a:r>
              <a:rPr lang="en-US" sz="1700" dirty="0" smtClean="0"/>
              <a:t>National </a:t>
            </a:r>
            <a:r>
              <a:rPr lang="en-US" sz="1700" dirty="0"/>
              <a:t>Association for Family, School &amp; Community Engagement </a:t>
            </a:r>
          </a:p>
          <a:p>
            <a:pPr marL="0" indent="0">
              <a:buNone/>
            </a:pPr>
            <a:endParaRPr lang="en-US" sz="3600"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4</a:t>
            </a:fld>
            <a:endParaRPr lang="en-US" dirty="0"/>
          </a:p>
        </p:txBody>
      </p:sp>
      <p:sp>
        <p:nvSpPr>
          <p:cNvPr id="5" name="Title 4"/>
          <p:cNvSpPr>
            <a:spLocks noGrp="1"/>
          </p:cNvSpPr>
          <p:nvPr>
            <p:ph type="title"/>
          </p:nvPr>
        </p:nvSpPr>
        <p:spPr/>
        <p:txBody>
          <a:bodyPr/>
          <a:lstStyle/>
          <a:p>
            <a:r>
              <a:rPr lang="en-US" dirty="0" smtClean="0"/>
              <a:t>Definition</a:t>
            </a:r>
            <a:endParaRPr lang="en-US" dirty="0"/>
          </a:p>
        </p:txBody>
      </p:sp>
    </p:spTree>
    <p:extLst>
      <p:ext uri="{BB962C8B-B14F-4D97-AF65-F5344CB8AC3E}">
        <p14:creationId xmlns:p14="http://schemas.microsoft.com/office/powerpoint/2010/main" val="999969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lgn="ctr">
              <a:buNone/>
            </a:pPr>
            <a:r>
              <a:rPr lang="en-US" sz="3600" i="1" dirty="0" smtClean="0"/>
              <a:t>“</a:t>
            </a:r>
            <a:r>
              <a:rPr lang="en-US" sz="3600" b="1" i="1" dirty="0" smtClean="0"/>
              <a:t>Relational trust </a:t>
            </a:r>
            <a:r>
              <a:rPr lang="en-US" sz="3600" i="1" dirty="0" smtClean="0"/>
              <a:t>is the glue that holds everything together. If </a:t>
            </a:r>
            <a:r>
              <a:rPr lang="en-US" sz="3600" i="1" dirty="0"/>
              <a:t>you skip over the step of building authentic and trusting relationships with your families and the </a:t>
            </a:r>
            <a:r>
              <a:rPr lang="en-US" sz="3600" i="1" dirty="0" smtClean="0"/>
              <a:t>community, then </a:t>
            </a:r>
            <a:r>
              <a:rPr lang="en-US" sz="3600" i="1" dirty="0"/>
              <a:t>all of those wonderful initiatives that you attempt to put into place don’t have a strong foundation on which to sit</a:t>
            </a:r>
            <a:r>
              <a:rPr lang="en-US" sz="3600" i="1" dirty="0" smtClean="0"/>
              <a:t>.”</a:t>
            </a:r>
          </a:p>
          <a:p>
            <a:pPr marL="0" indent="0">
              <a:buNone/>
            </a:pPr>
            <a:endParaRPr lang="en-US" sz="3600" i="1" dirty="0"/>
          </a:p>
          <a:p>
            <a:pPr marL="0" indent="0">
              <a:buNone/>
            </a:pPr>
            <a:r>
              <a:rPr lang="en-US" sz="3600" dirty="0" smtClean="0">
                <a:hlinkClick r:id="rId3"/>
              </a:rPr>
              <a:t>More from Dr</a:t>
            </a:r>
            <a:r>
              <a:rPr lang="en-US" sz="3600" dirty="0">
                <a:hlinkClick r:id="rId3"/>
              </a:rPr>
              <a:t>. Karen </a:t>
            </a:r>
            <a:r>
              <a:rPr lang="en-US" sz="3600" dirty="0" err="1">
                <a:hlinkClick r:id="rId3"/>
              </a:rPr>
              <a:t>Mapp</a:t>
            </a:r>
            <a:endParaRPr lang="en-US" sz="3600" dirty="0"/>
          </a:p>
          <a:p>
            <a:pPr marL="0" indent="0">
              <a:buNone/>
            </a:pPr>
            <a:endParaRPr lang="en-US" sz="3600" i="1"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5</a:t>
            </a:fld>
            <a:endParaRPr lang="en-US" dirty="0"/>
          </a:p>
        </p:txBody>
      </p:sp>
      <p:sp>
        <p:nvSpPr>
          <p:cNvPr id="5" name="Title 4"/>
          <p:cNvSpPr>
            <a:spLocks noGrp="1"/>
          </p:cNvSpPr>
          <p:nvPr>
            <p:ph type="title"/>
          </p:nvPr>
        </p:nvSpPr>
        <p:spPr/>
        <p:txBody>
          <a:bodyPr/>
          <a:lstStyle/>
          <a:p>
            <a:r>
              <a:rPr lang="en-US" dirty="0" smtClean="0"/>
              <a:t>Quote from Dr. Karen </a:t>
            </a:r>
            <a:r>
              <a:rPr lang="en-US" dirty="0" err="1" smtClean="0"/>
              <a:t>Mapp</a:t>
            </a:r>
            <a:endParaRPr lang="en-US" dirty="0"/>
          </a:p>
        </p:txBody>
      </p:sp>
    </p:spTree>
    <p:extLst>
      <p:ext uri="{BB962C8B-B14F-4D97-AF65-F5344CB8AC3E}">
        <p14:creationId xmlns:p14="http://schemas.microsoft.com/office/powerpoint/2010/main" val="171953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7176" y="1825625"/>
            <a:ext cx="6602314" cy="4314168"/>
          </a:xfrm>
        </p:spPr>
        <p:txBody>
          <a:bodyPr>
            <a:normAutofit fontScale="92500" lnSpcReduction="10000"/>
          </a:bodyPr>
          <a:lstStyle/>
          <a:p>
            <a:r>
              <a:rPr lang="en-US" sz="3200" dirty="0" smtClean="0"/>
              <a:t>There is no “right” way for families to engage</a:t>
            </a:r>
          </a:p>
          <a:p>
            <a:endParaRPr lang="en-US" sz="1000" dirty="0" smtClean="0"/>
          </a:p>
          <a:p>
            <a:r>
              <a:rPr lang="en-US" sz="3200" dirty="0" smtClean="0"/>
              <a:t>Some of the ways families support their children are never seen at school</a:t>
            </a:r>
          </a:p>
          <a:p>
            <a:endParaRPr lang="en-US" sz="1000" dirty="0" smtClean="0"/>
          </a:p>
          <a:p>
            <a:r>
              <a:rPr lang="en-US" sz="3200" dirty="0" smtClean="0"/>
              <a:t>Be aware of the potential for implicit bias</a:t>
            </a:r>
          </a:p>
          <a:p>
            <a:endParaRPr lang="en-US" sz="1000" dirty="0" smtClean="0"/>
          </a:p>
          <a:p>
            <a:r>
              <a:rPr lang="en-US" sz="3200" dirty="0" smtClean="0"/>
              <a:t>Recognize and draw on the strengths that families bring</a:t>
            </a:r>
          </a:p>
          <a:p>
            <a:endParaRPr lang="en-US" sz="3200"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6</a:t>
            </a:fld>
            <a:endParaRPr lang="en-US" dirty="0"/>
          </a:p>
        </p:txBody>
      </p:sp>
      <p:sp>
        <p:nvSpPr>
          <p:cNvPr id="5" name="Title 4"/>
          <p:cNvSpPr>
            <a:spLocks noGrp="1"/>
          </p:cNvSpPr>
          <p:nvPr>
            <p:ph type="title"/>
          </p:nvPr>
        </p:nvSpPr>
        <p:spPr/>
        <p:txBody>
          <a:bodyPr/>
          <a:lstStyle/>
          <a:p>
            <a:r>
              <a:rPr lang="en-US" dirty="0" smtClean="0"/>
              <a:t>Checking Assumptions</a:t>
            </a:r>
            <a:endParaRPr lang="en-US" dirty="0"/>
          </a:p>
        </p:txBody>
      </p:sp>
      <p:pic>
        <p:nvPicPr>
          <p:cNvPr id="6" name="Picture 5" descr="This is a picture of a family holding hands. It is included for aesthetic purposes." title="Checking Assumptions"/>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546688" y="2364548"/>
            <a:ext cx="4128648" cy="2756092"/>
          </a:xfrm>
          <a:prstGeom prst="rect">
            <a:avLst/>
          </a:prstGeom>
        </p:spPr>
      </p:pic>
    </p:spTree>
    <p:extLst>
      <p:ext uri="{BB962C8B-B14F-4D97-AF65-F5344CB8AC3E}">
        <p14:creationId xmlns:p14="http://schemas.microsoft.com/office/powerpoint/2010/main" val="2678677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Impact of Family Engagement on Students </a:t>
            </a:r>
            <a:endParaRPr lang="en-US" dirty="0"/>
          </a:p>
        </p:txBody>
      </p:sp>
      <p:sp>
        <p:nvSpPr>
          <p:cNvPr id="2" name="Content Placeholder 1"/>
          <p:cNvSpPr>
            <a:spLocks noGrp="1"/>
          </p:cNvSpPr>
          <p:nvPr>
            <p:ph idx="1"/>
          </p:nvPr>
        </p:nvSpPr>
        <p:spPr>
          <a:xfrm>
            <a:off x="5183188" y="385764"/>
            <a:ext cx="6172200" cy="6119154"/>
          </a:xfrm>
        </p:spPr>
        <p:txBody>
          <a:bodyPr>
            <a:normAutofit fontScale="92500" lnSpcReduction="10000"/>
          </a:bodyPr>
          <a:lstStyle/>
          <a:p>
            <a:r>
              <a:rPr lang="en-US" sz="3200" dirty="0" smtClean="0"/>
              <a:t>Exhibit </a:t>
            </a:r>
            <a:r>
              <a:rPr lang="en-US" sz="3200" b="1" dirty="0"/>
              <a:t>faster rates of literacy acquisition</a:t>
            </a:r>
          </a:p>
          <a:p>
            <a:r>
              <a:rPr lang="en-US" sz="3200" dirty="0"/>
              <a:t>Earn </a:t>
            </a:r>
            <a:r>
              <a:rPr lang="en-US" sz="3200" b="1" dirty="0"/>
              <a:t>higher grades </a:t>
            </a:r>
            <a:r>
              <a:rPr lang="en-US" sz="3200" dirty="0"/>
              <a:t>and test scores</a:t>
            </a:r>
          </a:p>
          <a:p>
            <a:r>
              <a:rPr lang="en-US" sz="3200" dirty="0"/>
              <a:t>Enroll in </a:t>
            </a:r>
            <a:r>
              <a:rPr lang="en-US" sz="3200" b="1" dirty="0"/>
              <a:t>higher level programs</a:t>
            </a:r>
          </a:p>
          <a:p>
            <a:r>
              <a:rPr lang="en-US" sz="3200" dirty="0"/>
              <a:t>Are promoted more and </a:t>
            </a:r>
            <a:r>
              <a:rPr lang="en-US" sz="3200" b="1" dirty="0"/>
              <a:t>earn more credits</a:t>
            </a:r>
          </a:p>
          <a:p>
            <a:r>
              <a:rPr lang="en-US" sz="3200" b="1" dirty="0"/>
              <a:t>Adapt better </a:t>
            </a:r>
            <a:r>
              <a:rPr lang="en-US" sz="3200" dirty="0"/>
              <a:t>to school and attend more regularly</a:t>
            </a:r>
          </a:p>
          <a:p>
            <a:r>
              <a:rPr lang="en-US" sz="3200" dirty="0"/>
              <a:t>Have </a:t>
            </a:r>
            <a:r>
              <a:rPr lang="en-US" sz="3200" b="1" dirty="0"/>
              <a:t>better social skills </a:t>
            </a:r>
            <a:r>
              <a:rPr lang="en-US" sz="3200" dirty="0"/>
              <a:t>and behavior</a:t>
            </a:r>
          </a:p>
          <a:p>
            <a:r>
              <a:rPr lang="en-US" sz="3200" b="1" dirty="0"/>
              <a:t>Graduate </a:t>
            </a:r>
            <a:r>
              <a:rPr lang="en-US" sz="3200" dirty="0"/>
              <a:t>and go on to higher </a:t>
            </a:r>
            <a:r>
              <a:rPr lang="en-US" sz="3200" dirty="0" smtClean="0"/>
              <a:t>education</a:t>
            </a:r>
          </a:p>
          <a:p>
            <a:pPr marL="0" indent="0">
              <a:buNone/>
            </a:pPr>
            <a:endParaRPr lang="en-US" sz="1700" dirty="0" smtClean="0"/>
          </a:p>
          <a:p>
            <a:pPr marL="0" indent="0">
              <a:buNone/>
            </a:pPr>
            <a:r>
              <a:rPr lang="en-US" sz="1700" dirty="0" smtClean="0"/>
              <a:t>National Association for Family, School &amp; Community Engagement </a:t>
            </a:r>
            <a:endParaRPr lang="en-US" sz="1700"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7</a:t>
            </a:fld>
            <a:endParaRPr lang="en-US" dirty="0"/>
          </a:p>
        </p:txBody>
      </p:sp>
      <p:pic>
        <p:nvPicPr>
          <p:cNvPr id="7" name="Picture Placeholder 6" descr="This is a picture of elementary aged children sitting in a circle. It is included for aesthetic purposes." title="The Impact of Family Engagment on Students"/>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9062" b="9062"/>
          <a:stretch>
            <a:fillRect/>
          </a:stretch>
        </p:blipFill>
        <p:spPr/>
      </p:pic>
    </p:spTree>
    <p:extLst>
      <p:ext uri="{BB962C8B-B14F-4D97-AF65-F5344CB8AC3E}">
        <p14:creationId xmlns:p14="http://schemas.microsoft.com/office/powerpoint/2010/main" val="2028482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The Impact of Family Engagement on Educators</a:t>
            </a:r>
            <a:endParaRPr lang="en-US" dirty="0"/>
          </a:p>
        </p:txBody>
      </p:sp>
      <p:sp>
        <p:nvSpPr>
          <p:cNvPr id="2" name="Content Placeholder 1"/>
          <p:cNvSpPr>
            <a:spLocks noGrp="1"/>
          </p:cNvSpPr>
          <p:nvPr>
            <p:ph idx="1"/>
          </p:nvPr>
        </p:nvSpPr>
        <p:spPr>
          <a:xfrm>
            <a:off x="5183188" y="779646"/>
            <a:ext cx="6172200" cy="5725271"/>
          </a:xfrm>
        </p:spPr>
        <p:txBody>
          <a:bodyPr>
            <a:normAutofit fontScale="92500" lnSpcReduction="10000"/>
          </a:bodyPr>
          <a:lstStyle/>
          <a:p>
            <a:r>
              <a:rPr lang="en-US" sz="3200" dirty="0"/>
              <a:t>Teacher perceptions of parents as partners in </a:t>
            </a:r>
            <a:r>
              <a:rPr lang="en-US" sz="3200" dirty="0" smtClean="0"/>
              <a:t>students’ education </a:t>
            </a:r>
            <a:r>
              <a:rPr lang="en-US" sz="3200" dirty="0"/>
              <a:t>are strongly related to their </a:t>
            </a:r>
            <a:r>
              <a:rPr lang="en-US" sz="3200" b="1" dirty="0"/>
              <a:t>decisions </a:t>
            </a:r>
            <a:r>
              <a:rPr lang="en-US" sz="3200" b="1" dirty="0" smtClean="0"/>
              <a:t>to remain </a:t>
            </a:r>
            <a:r>
              <a:rPr lang="en-US" sz="3200" dirty="0"/>
              <a:t>in their school</a:t>
            </a:r>
            <a:r>
              <a:rPr lang="en-US" sz="3200" dirty="0" smtClean="0"/>
              <a:t>.</a:t>
            </a:r>
          </a:p>
          <a:p>
            <a:endParaRPr lang="en-US" sz="900" dirty="0"/>
          </a:p>
          <a:p>
            <a:r>
              <a:rPr lang="en-US" sz="3200" dirty="0"/>
              <a:t>Students have </a:t>
            </a:r>
            <a:r>
              <a:rPr lang="en-US" sz="3200" b="1" dirty="0"/>
              <a:t>better behavior </a:t>
            </a:r>
            <a:r>
              <a:rPr lang="en-US" sz="3200" dirty="0"/>
              <a:t>in school</a:t>
            </a:r>
            <a:r>
              <a:rPr lang="en-US" sz="3200" dirty="0" smtClean="0"/>
              <a:t>.</a:t>
            </a:r>
          </a:p>
          <a:p>
            <a:endParaRPr lang="en-US" sz="900" dirty="0"/>
          </a:p>
          <a:p>
            <a:r>
              <a:rPr lang="en-US" sz="3200" dirty="0"/>
              <a:t>Increased </a:t>
            </a:r>
            <a:r>
              <a:rPr lang="en-US" sz="3200" b="1" dirty="0"/>
              <a:t>trustful relationships </a:t>
            </a:r>
            <a:r>
              <a:rPr lang="en-US" sz="3200" dirty="0"/>
              <a:t>with families</a:t>
            </a:r>
            <a:r>
              <a:rPr lang="en-US" sz="3200" dirty="0" smtClean="0"/>
              <a:t>.</a:t>
            </a:r>
          </a:p>
          <a:p>
            <a:endParaRPr lang="en-US" sz="900" dirty="0"/>
          </a:p>
          <a:p>
            <a:r>
              <a:rPr lang="en-US" sz="3200" b="1" dirty="0"/>
              <a:t>Increased communication </a:t>
            </a:r>
            <a:r>
              <a:rPr lang="en-US" sz="3200" dirty="0"/>
              <a:t>with families</a:t>
            </a:r>
            <a:r>
              <a:rPr lang="en-US" sz="3200" dirty="0" smtClean="0"/>
              <a:t>.</a:t>
            </a:r>
            <a:endParaRPr lang="en-US" sz="1700" dirty="0"/>
          </a:p>
          <a:p>
            <a:pPr marL="0" indent="0">
              <a:buNone/>
            </a:pPr>
            <a:endParaRPr lang="en-US" sz="1700" dirty="0" smtClean="0"/>
          </a:p>
          <a:p>
            <a:pPr marL="0" indent="0">
              <a:buNone/>
            </a:pPr>
            <a:r>
              <a:rPr lang="en-US" sz="1700" dirty="0" smtClean="0"/>
              <a:t>National </a:t>
            </a:r>
            <a:r>
              <a:rPr lang="en-US" sz="1700" dirty="0"/>
              <a:t>Association for Family, School &amp; Community Engagement </a:t>
            </a:r>
          </a:p>
          <a:p>
            <a:endParaRPr lang="en-US" sz="3200"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8</a:t>
            </a:fld>
            <a:endParaRPr lang="en-US" dirty="0"/>
          </a:p>
        </p:txBody>
      </p:sp>
      <p:pic>
        <p:nvPicPr>
          <p:cNvPr id="7" name="Picture Placeholder 6" descr="This is a graphic of a circle of people. It is included for aesthetic purposes." title="Impact of Family Engagment on Educators"/>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6567" r="6567"/>
          <a:stretch>
            <a:fillRect/>
          </a:stretch>
        </p:blipFill>
        <p:spPr>
          <a:xfrm>
            <a:off x="717176" y="3477423"/>
            <a:ext cx="3469064" cy="2662370"/>
          </a:xfrm>
        </p:spPr>
      </p:pic>
    </p:spTree>
    <p:extLst>
      <p:ext uri="{BB962C8B-B14F-4D97-AF65-F5344CB8AC3E}">
        <p14:creationId xmlns:p14="http://schemas.microsoft.com/office/powerpoint/2010/main" val="3503340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Effective Engagement</a:t>
            </a:r>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9</a:t>
            </a:fld>
            <a:endParaRPr lang="en-US" dirty="0"/>
          </a:p>
        </p:txBody>
      </p:sp>
    </p:spTree>
    <p:extLst>
      <p:ext uri="{BB962C8B-B14F-4D97-AF65-F5344CB8AC3E}">
        <p14:creationId xmlns:p14="http://schemas.microsoft.com/office/powerpoint/2010/main" val="3411255483"/>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812F45279552458458D0611D127A50" ma:contentTypeVersion="7" ma:contentTypeDescription="Create a new document." ma:contentTypeScope="" ma:versionID="6bdae2dbe247fbd1a9219b90e32b8d03">
  <xsd:schema xmlns:xsd="http://www.w3.org/2001/XMLSchema" xmlns:xs="http://www.w3.org/2001/XMLSchema" xmlns:p="http://schemas.microsoft.com/office/2006/metadata/properties" xmlns:ns1="http://schemas.microsoft.com/sharepoint/v3" xmlns:ns2="033ab11c-6041-4f50-b845-c0c38e41b3e3" xmlns:ns3="54031767-dd6d-417c-ab73-583408f47564" targetNamespace="http://schemas.microsoft.com/office/2006/metadata/properties" ma:root="true" ma:fieldsID="e18252215fa447399964ade5cc238a15" ns1:_="" ns2:_="" ns3:_="">
    <xsd:import namespace="http://schemas.microsoft.com/sharepoint/v3"/>
    <xsd:import namespace="033ab11c-6041-4f50-b845-c0c38e41b3e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3ab11c-6041-4f50-b845-c0c38e41b3e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Estimated_x0020_Creation_x0020_Date xmlns="033ab11c-6041-4f50-b845-c0c38e41b3e3" xsi:nil="true"/>
    <PublishingStartDate xmlns="http://schemas.microsoft.com/sharepoint/v3" xsi:nil="true"/>
    <Remediation_x0020_Date xmlns="033ab11c-6041-4f50-b845-c0c38e41b3e3">2023-05-26T07:00:00+00:00</Remediation_x0020_Date>
    <Priority xmlns="033ab11c-6041-4f50-b845-c0c38e41b3e3">New</Priority>
  </documentManagement>
</p:properties>
</file>

<file path=customXml/itemProps1.xml><?xml version="1.0" encoding="utf-8"?>
<ds:datastoreItem xmlns:ds="http://schemas.openxmlformats.org/officeDocument/2006/customXml" ds:itemID="{36B03CFB-803D-4508-B27B-69DCAEDF1CC0}"/>
</file>

<file path=customXml/itemProps2.xml><?xml version="1.0" encoding="utf-8"?>
<ds:datastoreItem xmlns:ds="http://schemas.openxmlformats.org/officeDocument/2006/customXml" ds:itemID="{A2B54698-54BC-456C-844C-96A97AE23791}"/>
</file>

<file path=customXml/itemProps3.xml><?xml version="1.0" encoding="utf-8"?>
<ds:datastoreItem xmlns:ds="http://schemas.openxmlformats.org/officeDocument/2006/customXml" ds:itemID="{B5F74D71-0534-4779-9E38-6B1739596664}"/>
</file>

<file path=docProps/app.xml><?xml version="1.0" encoding="utf-8"?>
<Properties xmlns="http://schemas.openxmlformats.org/officeDocument/2006/extended-properties" xmlns:vt="http://schemas.openxmlformats.org/officeDocument/2006/docPropsVTypes">
  <Template>ODE PowerPoint Template</Template>
  <TotalTime>2418</TotalTime>
  <Words>1759</Words>
  <Application>Microsoft Office PowerPoint</Application>
  <PresentationFormat>Widescreen</PresentationFormat>
  <Paragraphs>239</Paragraphs>
  <Slides>16</Slides>
  <Notes>14</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16</vt:i4>
      </vt:variant>
    </vt:vector>
  </HeadingPairs>
  <TitlesOfParts>
    <vt:vector size="25" baseType="lpstr">
      <vt:lpstr>Arial</vt:lpstr>
      <vt:lpstr>Calibri</vt:lpstr>
      <vt:lpstr>Courier New</vt:lpstr>
      <vt:lpstr>2021ODE</vt:lpstr>
      <vt:lpstr>Green_2021ODE</vt:lpstr>
      <vt:lpstr>Gold_2021ODE</vt:lpstr>
      <vt:lpstr>Orange_2021ODE</vt:lpstr>
      <vt:lpstr>Red_2021ODE</vt:lpstr>
      <vt:lpstr>Teal_2021ODE</vt:lpstr>
      <vt:lpstr>Effective Family Engagement </vt:lpstr>
      <vt:lpstr>Agenda for Today’s Session</vt:lpstr>
      <vt:lpstr>The Power of Partnership</vt:lpstr>
      <vt:lpstr>Definition</vt:lpstr>
      <vt:lpstr>Quote from Dr. Karen Mapp</vt:lpstr>
      <vt:lpstr>Checking Assumptions</vt:lpstr>
      <vt:lpstr>The Impact of Family Engagement on Students </vt:lpstr>
      <vt:lpstr>The Impact of Family Engagement on Educators</vt:lpstr>
      <vt:lpstr>Effective Engagement</vt:lpstr>
      <vt:lpstr>Pillars of Effective Family Engagement</vt:lpstr>
      <vt:lpstr>Less Impact     More Impact</vt:lpstr>
      <vt:lpstr>Things to think about…</vt:lpstr>
      <vt:lpstr>Capacity Building Examples</vt:lpstr>
      <vt:lpstr>Resources</vt:lpstr>
      <vt:lpstr>Please reach out!</vt:lpstr>
      <vt:lpstr>Regional Contacts by ESD</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Family Engagement</dc:title>
  <dc:creator>ENGBERG Jennifer * ODE</dc:creator>
  <cp:lastModifiedBy>SAPPINGTON Jennifer - ODE</cp:lastModifiedBy>
  <cp:revision>101</cp:revision>
  <dcterms:created xsi:type="dcterms:W3CDTF">2022-08-22T18:22:50Z</dcterms:created>
  <dcterms:modified xsi:type="dcterms:W3CDTF">2023-05-26T16:38:21Z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0x010100B3812F45279552458458D0611D127A50</vt:lpwstr>
  </property>
</Properties>
</file>