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wmf" ContentType="image/x-wmf"/>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presentation.xml" ContentType="application/vnd.openxmlformats-officedocument.presentationml.presentation.main+xml"/>
  <Override PartName="/ppt/diagrams/data4.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diagrams/data1.xml" ContentType="application/vnd.openxmlformats-officedocument.drawingml.diagramData+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22.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authors.xml" ContentType="application/vnd.ms-powerpoint.authors+xml"/>
  <Override PartName="/ppt/diagrams/drawing3.xml" ContentType="application/vnd.ms-office.drawingml.diagramDrawing+xml"/>
  <Override PartName="/ppt/diagrams/colors3.xml" ContentType="application/vnd.openxmlformats-officedocument.drawingml.diagramColors+xml"/>
  <Override PartName="/ppt/diagrams/drawing4.xml" ContentType="application/vnd.ms-office.drawingml.diagramDrawing+xml"/>
  <Override PartName="/ppt/diagrams/quickStyle3.xml" ContentType="application/vnd.openxmlformats-officedocument.drawingml.diagramStyle+xml"/>
  <Override PartName="/ppt/diagrams/layout3.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 id="2147483815" r:id="rId2"/>
    <p:sldMasterId id="2147483803" r:id="rId3"/>
    <p:sldMasterId id="2147483791" r:id="rId4"/>
    <p:sldMasterId id="2147483779" r:id="rId5"/>
    <p:sldMasterId id="2147483767" r:id="rId6"/>
  </p:sldMasterIdLst>
  <p:notesMasterIdLst>
    <p:notesMasterId r:id="rId78"/>
  </p:notesMasterIdLst>
  <p:sldIdLst>
    <p:sldId id="257" r:id="rId7"/>
    <p:sldId id="258" r:id="rId8"/>
    <p:sldId id="259" r:id="rId9"/>
    <p:sldId id="261" r:id="rId10"/>
    <p:sldId id="262" r:id="rId11"/>
    <p:sldId id="263" r:id="rId12"/>
    <p:sldId id="264" r:id="rId13"/>
    <p:sldId id="265" r:id="rId14"/>
    <p:sldId id="266" r:id="rId15"/>
    <p:sldId id="268" r:id="rId16"/>
    <p:sldId id="269" r:id="rId17"/>
    <p:sldId id="272" r:id="rId18"/>
    <p:sldId id="273" r:id="rId19"/>
    <p:sldId id="274" r:id="rId20"/>
    <p:sldId id="311" r:id="rId21"/>
    <p:sldId id="276" r:id="rId22"/>
    <p:sldId id="277" r:id="rId23"/>
    <p:sldId id="322" r:id="rId24"/>
    <p:sldId id="414" r:id="rId25"/>
    <p:sldId id="429" r:id="rId26"/>
    <p:sldId id="404" r:id="rId27"/>
    <p:sldId id="282" r:id="rId28"/>
    <p:sldId id="283" r:id="rId29"/>
    <p:sldId id="267" r:id="rId30"/>
    <p:sldId id="270" r:id="rId31"/>
    <p:sldId id="280" r:id="rId32"/>
    <p:sldId id="291" r:id="rId33"/>
    <p:sldId id="293" r:id="rId34"/>
    <p:sldId id="296" r:id="rId35"/>
    <p:sldId id="297" r:id="rId36"/>
    <p:sldId id="299" r:id="rId37"/>
    <p:sldId id="300" r:id="rId38"/>
    <p:sldId id="301" r:id="rId39"/>
    <p:sldId id="302" r:id="rId40"/>
    <p:sldId id="303" r:id="rId41"/>
    <p:sldId id="304" r:id="rId42"/>
    <p:sldId id="305" r:id="rId43"/>
    <p:sldId id="306" r:id="rId44"/>
    <p:sldId id="307" r:id="rId45"/>
    <p:sldId id="308" r:id="rId46"/>
    <p:sldId id="309" r:id="rId47"/>
    <p:sldId id="400" r:id="rId48"/>
    <p:sldId id="425" r:id="rId49"/>
    <p:sldId id="413" r:id="rId50"/>
    <p:sldId id="310" r:id="rId51"/>
    <p:sldId id="453" r:id="rId52"/>
    <p:sldId id="430" r:id="rId53"/>
    <p:sldId id="455" r:id="rId54"/>
    <p:sldId id="432" r:id="rId55"/>
    <p:sldId id="433" r:id="rId56"/>
    <p:sldId id="456" r:id="rId57"/>
    <p:sldId id="457" r:id="rId58"/>
    <p:sldId id="458" r:id="rId59"/>
    <p:sldId id="459" r:id="rId60"/>
    <p:sldId id="460" r:id="rId61"/>
    <p:sldId id="438" r:id="rId62"/>
    <p:sldId id="461" r:id="rId63"/>
    <p:sldId id="462" r:id="rId64"/>
    <p:sldId id="440" r:id="rId65"/>
    <p:sldId id="463" r:id="rId66"/>
    <p:sldId id="443" r:id="rId67"/>
    <p:sldId id="444" r:id="rId68"/>
    <p:sldId id="445" r:id="rId69"/>
    <p:sldId id="446" r:id="rId70"/>
    <p:sldId id="447" r:id="rId71"/>
    <p:sldId id="448" r:id="rId72"/>
    <p:sldId id="449" r:id="rId73"/>
    <p:sldId id="450" r:id="rId74"/>
    <p:sldId id="451" r:id="rId75"/>
    <p:sldId id="454" r:id="rId76"/>
    <p:sldId id="315" r:id="rId7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and Agenda" id="{5D379421-3075-4AE5-809C-911108C4E8D9}">
          <p14:sldIdLst>
            <p14:sldId id="257"/>
            <p14:sldId id="258"/>
          </p14:sldIdLst>
        </p14:section>
        <p14:section name="Child Find" id="{24F3C235-E95B-4F93-8353-085A4AF26BBB}">
          <p14:sldIdLst>
            <p14:sldId id="259"/>
            <p14:sldId id="261"/>
            <p14:sldId id="262"/>
            <p14:sldId id="263"/>
            <p14:sldId id="264"/>
            <p14:sldId id="265"/>
            <p14:sldId id="266"/>
            <p14:sldId id="268"/>
            <p14:sldId id="269"/>
            <p14:sldId id="272"/>
            <p14:sldId id="273"/>
            <p14:sldId id="274"/>
            <p14:sldId id="311"/>
            <p14:sldId id="276"/>
            <p14:sldId id="277"/>
            <p14:sldId id="322"/>
            <p14:sldId id="414"/>
            <p14:sldId id="429"/>
            <p14:sldId id="404"/>
            <p14:sldId id="282"/>
            <p14:sldId id="283"/>
            <p14:sldId id="267"/>
          </p14:sldIdLst>
        </p14:section>
        <p14:section name="June Exit" id="{E8C2702C-5B3E-4409-9E84-B542940BF904}">
          <p14:sldIdLst>
            <p14:sldId id="270"/>
            <p14:sldId id="280"/>
            <p14:sldId id="291"/>
            <p14:sldId id="293"/>
            <p14:sldId id="296"/>
            <p14:sldId id="297"/>
            <p14:sldId id="299"/>
            <p14:sldId id="300"/>
            <p14:sldId id="301"/>
            <p14:sldId id="302"/>
            <p14:sldId id="303"/>
            <p14:sldId id="304"/>
            <p14:sldId id="305"/>
            <p14:sldId id="306"/>
            <p14:sldId id="307"/>
            <p14:sldId id="308"/>
            <p14:sldId id="309"/>
            <p14:sldId id="400"/>
            <p14:sldId id="425"/>
            <p14:sldId id="413"/>
            <p14:sldId id="310"/>
            <p14:sldId id="453"/>
          </p14:sldIdLst>
        </p14:section>
        <p14:section name="Post School Outcomes" id="{DBF77FD7-50EB-46EA-B9F2-975C0B851442}">
          <p14:sldIdLst>
            <p14:sldId id="430"/>
            <p14:sldId id="455"/>
            <p14:sldId id="432"/>
            <p14:sldId id="433"/>
            <p14:sldId id="456"/>
            <p14:sldId id="457"/>
            <p14:sldId id="458"/>
            <p14:sldId id="459"/>
            <p14:sldId id="460"/>
            <p14:sldId id="438"/>
            <p14:sldId id="461"/>
            <p14:sldId id="462"/>
            <p14:sldId id="440"/>
            <p14:sldId id="463"/>
            <p14:sldId id="443"/>
            <p14:sldId id="444"/>
            <p14:sldId id="445"/>
            <p14:sldId id="446"/>
            <p14:sldId id="447"/>
            <p14:sldId id="448"/>
            <p14:sldId id="449"/>
            <p14:sldId id="450"/>
            <p14:sldId id="451"/>
            <p14:sldId id="454"/>
          </p14:sldIdLst>
        </p14:section>
        <p14:section name="Thank You" id="{3D4B9E69-09B1-44F7-87A9-9051ED2900B8}">
          <p14:sldIdLst>
            <p14:sldId id="31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377E85-339D-AA2B-054D-8F501887E609}" name="GARTON Cynthia * ODE" initials="CG" userId="S::gartonc@ode.oregon.gov::9fa7202e-3e11-4906-8b2d-bfb8072390c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ARTON Cynthia * ODE" initials="GC*O" lastIdx="7" clrIdx="0">
    <p:extLst>
      <p:ext uri="{19B8F6BF-5375-455C-9EA6-DF929625EA0E}">
        <p15:presenceInfo xmlns:p15="http://schemas.microsoft.com/office/powerpoint/2012/main" userId="S-1-5-21-2237050375-1962090969-1930583096-36631" providerId="AD"/>
      </p:ext>
    </p:extLst>
  </p:cmAuthor>
  <p:cmAuthor id="2" name="SWOPE Maxwell * ODE" initials="SM*O" lastIdx="16" clrIdx="1">
    <p:extLst>
      <p:ext uri="{19B8F6BF-5375-455C-9EA6-DF929625EA0E}">
        <p15:presenceInfo xmlns:p15="http://schemas.microsoft.com/office/powerpoint/2012/main" userId="S-1-5-21-2237050375-1962090969-1930583096-551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E0BA"/>
    <a:srgbClr val="F0F4E6"/>
    <a:srgbClr val="D9FFDE"/>
    <a:srgbClr val="ABFFB5"/>
    <a:srgbClr val="F4CAE1"/>
    <a:srgbClr val="FDF5FA"/>
    <a:srgbClr val="FCEDE1"/>
    <a:srgbClr val="FCF4F8"/>
    <a:srgbClr val="C7E9F9"/>
    <a:srgbClr val="FAF5E3"/>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06" autoAdjust="0"/>
    <p:restoredTop sz="71892" autoAdjust="0"/>
  </p:normalViewPr>
  <p:slideViewPr>
    <p:cSldViewPr snapToGrid="0">
      <p:cViewPr varScale="1">
        <p:scale>
          <a:sx n="78" d="100"/>
          <a:sy n="78" d="100"/>
        </p:scale>
        <p:origin x="147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microsoft.com/office/2018/10/relationships/authors" Target="authors.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commentAuthors" Target="commentAuthors.xml"/><Relationship Id="rId5" Type="http://schemas.openxmlformats.org/officeDocument/2006/relationships/slideMaster" Target="slideMasters/slideMaster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presProps" Target="presProps.xml"/><Relationship Id="rId85" Type="http://schemas.openxmlformats.org/officeDocument/2006/relationships/customXml" Target="../customXml/item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notesMaster" Target="notesMasters/notesMaster1.xml"/><Relationship Id="rId81" Type="http://schemas.openxmlformats.org/officeDocument/2006/relationships/viewProps" Target="viewProps.xml"/><Relationship Id="rId86"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customXml" Target="../customXml/item3.xml"/><Relationship Id="rId61" Type="http://schemas.openxmlformats.org/officeDocument/2006/relationships/slide" Target="slides/slide55.xml"/><Relationship Id="rId82"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4" Type="http://schemas.openxmlformats.org/officeDocument/2006/relationships/image" Target="../media/image32.svg"/></Relationships>
</file>

<file path=ppt/diagrams/_rels/data3.xml.rels><?xml version="1.0" encoding="UTF-8" standalone="yes"?>
<Relationships xmlns="http://schemas.openxmlformats.org/package/2006/relationships"><Relationship Id="rId2" Type="http://schemas.openxmlformats.org/officeDocument/2006/relationships/image" Target="../media/image36.svg"/><Relationship Id="rId1" Type="http://schemas.openxmlformats.org/officeDocument/2006/relationships/image" Target="../media/image29.png"/></Relationships>
</file>

<file path=ppt/diagrams/_rels/data4.xml.rels><?xml version="1.0" encoding="UTF-8" standalone="yes"?>
<Relationships xmlns="http://schemas.openxmlformats.org/package/2006/relationships"><Relationship Id="rId2" Type="http://schemas.openxmlformats.org/officeDocument/2006/relationships/image" Target="../media/image32.svg"/><Relationship Id="rId1" Type="http://schemas.openxmlformats.org/officeDocument/2006/relationships/image" Target="../media/image3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4" Type="http://schemas.openxmlformats.org/officeDocument/2006/relationships/image" Target="../media/image32.svg"/></Relationships>
</file>

<file path=ppt/diagrams/_rels/drawing3.xml.rels><?xml version="1.0" encoding="UTF-8" standalone="yes"?>
<Relationships xmlns="http://schemas.openxmlformats.org/package/2006/relationships"><Relationship Id="rId2" Type="http://schemas.openxmlformats.org/officeDocument/2006/relationships/image" Target="../media/image36.svg"/><Relationship Id="rId1" Type="http://schemas.openxmlformats.org/officeDocument/2006/relationships/image" Target="../media/image29.png"/></Relationships>
</file>

<file path=ppt/diagrams/_rels/drawing4.xml.rels><?xml version="1.0" encoding="UTF-8" standalone="yes"?>
<Relationships xmlns="http://schemas.openxmlformats.org/package/2006/relationships"><Relationship Id="rId2" Type="http://schemas.openxmlformats.org/officeDocument/2006/relationships/image" Target="../media/image32.svg"/><Relationship Id="rId1" Type="http://schemas.openxmlformats.org/officeDocument/2006/relationships/image" Target="../media/image3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E30A97-3285-480B-AE47-0BAE2F828D40}" type="doc">
      <dgm:prSet loTypeId="urn:microsoft.com/office/officeart/2018/2/layout/IconVerticalSolidList" loCatId="icon" qsTypeId="urn:microsoft.com/office/officeart/2005/8/quickstyle/simple4" qsCatId="simple" csTypeId="urn:microsoft.com/office/officeart/2005/8/colors/accent1_2" csCatId="accent1" phldr="1"/>
      <dgm:spPr/>
      <dgm:t>
        <a:bodyPr/>
        <a:lstStyle/>
        <a:p>
          <a:endParaRPr lang="en-US"/>
        </a:p>
      </dgm:t>
    </dgm:pt>
    <dgm:pt modelId="{7A8FD743-01F4-47CE-8B5D-6C486397CCBE}">
      <dgm:prSet/>
      <dgm:spPr/>
      <dgm:t>
        <a:bodyPr/>
        <a:lstStyle/>
        <a:p>
          <a:pPr>
            <a:lnSpc>
              <a:spcPct val="100000"/>
            </a:lnSpc>
          </a:pPr>
          <a:r>
            <a:rPr lang="en-US"/>
            <a:t>If asked to change the Timeline Not Met Code or Comment, the comment change should have sufficient details to substantiate the exemption</a:t>
          </a:r>
          <a:endParaRPr lang="en-US" dirty="0"/>
        </a:p>
      </dgm:t>
    </dgm:pt>
    <dgm:pt modelId="{F8AF5524-4387-41FB-8948-2E68A2410B4E}" type="parTrans" cxnId="{F5568EA5-5FBA-41D2-83F7-BA6AE2CF4678}">
      <dgm:prSet/>
      <dgm:spPr/>
      <dgm:t>
        <a:bodyPr/>
        <a:lstStyle/>
        <a:p>
          <a:endParaRPr lang="en-US"/>
        </a:p>
      </dgm:t>
    </dgm:pt>
    <dgm:pt modelId="{F3E45C2F-5DD7-4AB9-8131-D4F4226C815A}" type="sibTrans" cxnId="{F5568EA5-5FBA-41D2-83F7-BA6AE2CF4678}">
      <dgm:prSet/>
      <dgm:spPr/>
      <dgm:t>
        <a:bodyPr/>
        <a:lstStyle/>
        <a:p>
          <a:endParaRPr lang="en-US"/>
        </a:p>
      </dgm:t>
    </dgm:pt>
    <dgm:pt modelId="{1A2910DD-6253-4A67-8A0D-9206C5A5CF7C}">
      <dgm:prSet/>
      <dgm:spPr/>
      <dgm:t>
        <a:bodyPr/>
        <a:lstStyle/>
        <a:p>
          <a:pPr>
            <a:lnSpc>
              <a:spcPct val="100000"/>
            </a:lnSpc>
          </a:pPr>
          <a:r>
            <a:rPr lang="en-US"/>
            <a:t>Do not change the comment by one word</a:t>
          </a:r>
          <a:br>
            <a:rPr lang="en-US"/>
          </a:br>
          <a:r>
            <a:rPr lang="en-US"/>
            <a:t>Do not reword the comment, but say the same thing</a:t>
          </a:r>
          <a:endParaRPr lang="en-US" dirty="0"/>
        </a:p>
      </dgm:t>
    </dgm:pt>
    <dgm:pt modelId="{B9C0A343-6CB3-400B-86CF-2ABA35D046BB}" type="parTrans" cxnId="{68DD0736-C277-48CF-A3D1-CDD04D89D1A8}">
      <dgm:prSet/>
      <dgm:spPr/>
      <dgm:t>
        <a:bodyPr/>
        <a:lstStyle/>
        <a:p>
          <a:endParaRPr lang="en-US"/>
        </a:p>
      </dgm:t>
    </dgm:pt>
    <dgm:pt modelId="{94ABD020-5514-460D-BD83-F0112FE022CB}" type="sibTrans" cxnId="{68DD0736-C277-48CF-A3D1-CDD04D89D1A8}">
      <dgm:prSet/>
      <dgm:spPr/>
      <dgm:t>
        <a:bodyPr/>
        <a:lstStyle/>
        <a:p>
          <a:endParaRPr lang="en-US"/>
        </a:p>
      </dgm:t>
    </dgm:pt>
    <dgm:pt modelId="{B13CD483-2EE2-4CEC-B9C2-E6642B8D5F8B}">
      <dgm:prSet/>
      <dgm:spPr/>
      <dgm:t>
        <a:bodyPr/>
        <a:lstStyle/>
        <a:p>
          <a:pPr>
            <a:lnSpc>
              <a:spcPct val="100000"/>
            </a:lnSpc>
          </a:pPr>
          <a:r>
            <a:rPr lang="en-US" dirty="0"/>
            <a:t>Be careful when using Code 2</a:t>
          </a:r>
        </a:p>
      </dgm:t>
    </dgm:pt>
    <dgm:pt modelId="{FDD1EC0D-B002-49E0-819A-BC1E0BA8AA8F}" type="sibTrans" cxnId="{2E983CA6-A797-4147-A5B6-7D4F2A3F7480}">
      <dgm:prSet/>
      <dgm:spPr/>
      <dgm:t>
        <a:bodyPr/>
        <a:lstStyle/>
        <a:p>
          <a:endParaRPr lang="en-US"/>
        </a:p>
      </dgm:t>
    </dgm:pt>
    <dgm:pt modelId="{78342C08-EBE8-4405-A3C5-28361BE50BB0}" type="parTrans" cxnId="{2E983CA6-A797-4147-A5B6-7D4F2A3F7480}">
      <dgm:prSet/>
      <dgm:spPr/>
      <dgm:t>
        <a:bodyPr/>
        <a:lstStyle/>
        <a:p>
          <a:endParaRPr lang="en-US"/>
        </a:p>
      </dgm:t>
    </dgm:pt>
    <dgm:pt modelId="{B3419133-B370-4138-B6D2-F199E6A863F4}">
      <dgm:prSet/>
      <dgm:spPr/>
      <dgm:t>
        <a:bodyPr/>
        <a:lstStyle/>
        <a:p>
          <a:pPr>
            <a:lnSpc>
              <a:spcPct val="100000"/>
            </a:lnSpc>
          </a:pPr>
          <a:endParaRPr lang="en-US"/>
        </a:p>
      </dgm:t>
    </dgm:pt>
    <dgm:pt modelId="{F5240EEB-E282-4150-9597-3F56CD59E5CA}" type="parTrans" cxnId="{45EDF408-D443-4F26-BA3D-ABFF7647D24D}">
      <dgm:prSet/>
      <dgm:spPr/>
      <dgm:t>
        <a:bodyPr/>
        <a:lstStyle/>
        <a:p>
          <a:endParaRPr lang="en-US"/>
        </a:p>
      </dgm:t>
    </dgm:pt>
    <dgm:pt modelId="{ED920B1A-0244-4068-BE00-41CBCA0626B3}" type="sibTrans" cxnId="{45EDF408-D443-4F26-BA3D-ABFF7647D24D}">
      <dgm:prSet/>
      <dgm:spPr/>
      <dgm:t>
        <a:bodyPr/>
        <a:lstStyle/>
        <a:p>
          <a:endParaRPr lang="en-US"/>
        </a:p>
      </dgm:t>
    </dgm:pt>
    <dgm:pt modelId="{38D2FC1B-A828-46EB-8BAE-537BEA931615}" type="pres">
      <dgm:prSet presAssocID="{35E30A97-3285-480B-AE47-0BAE2F828D40}" presName="root" presStyleCnt="0">
        <dgm:presLayoutVars>
          <dgm:dir/>
          <dgm:resizeHandles val="exact"/>
        </dgm:presLayoutVars>
      </dgm:prSet>
      <dgm:spPr/>
    </dgm:pt>
    <dgm:pt modelId="{3BF9A1E0-A403-4F30-A39A-BEF3D1673B0C}" type="pres">
      <dgm:prSet presAssocID="{B3419133-B370-4138-B6D2-F199E6A863F4}" presName="compNode" presStyleCnt="0"/>
      <dgm:spPr/>
    </dgm:pt>
    <dgm:pt modelId="{641B4E92-E55A-46AB-BD31-2DF5832650C1}" type="pres">
      <dgm:prSet presAssocID="{B3419133-B370-4138-B6D2-F199E6A863F4}" presName="bgRect" presStyleLbl="bgShp" presStyleIdx="0" presStyleCnt="4" custLinFactNeighborX="895" custLinFactNeighborY="-295"/>
      <dgm:spPr/>
    </dgm:pt>
    <dgm:pt modelId="{640D9008-E08C-4C9F-9089-2BB2BFAD3E06}" type="pres">
      <dgm:prSet presAssocID="{B3419133-B370-4138-B6D2-F199E6A863F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Quotes with solid fill"/>
        </a:ext>
      </dgm:extLst>
    </dgm:pt>
    <dgm:pt modelId="{983DE48F-D478-4211-A47C-3DE286FB3F0C}" type="pres">
      <dgm:prSet presAssocID="{B3419133-B370-4138-B6D2-F199E6A863F4}" presName="spaceRect" presStyleCnt="0"/>
      <dgm:spPr/>
    </dgm:pt>
    <dgm:pt modelId="{BE5435D7-6211-4FAA-9E42-D42B5DABA763}" type="pres">
      <dgm:prSet presAssocID="{B3419133-B370-4138-B6D2-F199E6A863F4}" presName="parTx" presStyleLbl="revTx" presStyleIdx="0" presStyleCnt="4">
        <dgm:presLayoutVars>
          <dgm:chMax val="0"/>
          <dgm:chPref val="0"/>
        </dgm:presLayoutVars>
      </dgm:prSet>
      <dgm:spPr/>
    </dgm:pt>
    <dgm:pt modelId="{1757B8F1-70B4-4E83-9633-8724A11B7EBC}" type="pres">
      <dgm:prSet presAssocID="{ED920B1A-0244-4068-BE00-41CBCA0626B3}" presName="sibTrans" presStyleCnt="0"/>
      <dgm:spPr/>
    </dgm:pt>
    <dgm:pt modelId="{CC2DC5A3-D2AF-4F73-82D9-60B3DC99ECEB}" type="pres">
      <dgm:prSet presAssocID="{B13CD483-2EE2-4CEC-B9C2-E6642B8D5F8B}" presName="compNode" presStyleCnt="0"/>
      <dgm:spPr/>
    </dgm:pt>
    <dgm:pt modelId="{8E352DC6-7964-41D2-A245-208E17030153}" type="pres">
      <dgm:prSet presAssocID="{B13CD483-2EE2-4CEC-B9C2-E6642B8D5F8B}" presName="bgRect" presStyleLbl="bgShp" presStyleIdx="1" presStyleCnt="4" custLinFactNeighborX="895" custLinFactNeighborY="-6715"/>
      <dgm:spPr/>
    </dgm:pt>
    <dgm:pt modelId="{A5AFF174-3FD8-4A4E-B0C0-938F4ABE26FA}" type="pres">
      <dgm:prSet presAssocID="{B13CD483-2EE2-4CEC-B9C2-E6642B8D5F8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Alarm Ringing with solid fill"/>
        </a:ext>
      </dgm:extLst>
    </dgm:pt>
    <dgm:pt modelId="{C9DE4A73-712C-4EEE-B68F-FCE8843F1B2B}" type="pres">
      <dgm:prSet presAssocID="{B13CD483-2EE2-4CEC-B9C2-E6642B8D5F8B}" presName="spaceRect" presStyleCnt="0"/>
      <dgm:spPr/>
    </dgm:pt>
    <dgm:pt modelId="{77800E9E-70E6-45F4-A4E7-F8032549F5FC}" type="pres">
      <dgm:prSet presAssocID="{B13CD483-2EE2-4CEC-B9C2-E6642B8D5F8B}" presName="parTx" presStyleLbl="revTx" presStyleIdx="1" presStyleCnt="4" custScaleY="73150" custLinFactNeighborX="0" custLinFactNeighborY="-5494">
        <dgm:presLayoutVars>
          <dgm:chMax val="0"/>
          <dgm:chPref val="0"/>
        </dgm:presLayoutVars>
      </dgm:prSet>
      <dgm:spPr/>
    </dgm:pt>
    <dgm:pt modelId="{951D9EDF-75A8-4EA9-9F30-15DA577A4A65}" type="pres">
      <dgm:prSet presAssocID="{FDD1EC0D-B002-49E0-819A-BC1E0BA8AA8F}" presName="sibTrans" presStyleCnt="0"/>
      <dgm:spPr/>
    </dgm:pt>
    <dgm:pt modelId="{ACEA0D50-2D05-4684-A9F2-FC9FE7B45CD5}" type="pres">
      <dgm:prSet presAssocID="{7A8FD743-01F4-47CE-8B5D-6C486397CCBE}" presName="compNode" presStyleCnt="0"/>
      <dgm:spPr/>
    </dgm:pt>
    <dgm:pt modelId="{C22DECE9-8C84-4BED-A426-0AA2E56733F6}" type="pres">
      <dgm:prSet presAssocID="{7A8FD743-01F4-47CE-8B5D-6C486397CCBE}" presName="bgRect" presStyleLbl="bgShp" presStyleIdx="2" presStyleCnt="4" custLinFactNeighborX="895" custLinFactNeighborY="-3860"/>
      <dgm:spPr/>
    </dgm:pt>
    <dgm:pt modelId="{3C82E6E0-56BC-4FB4-8F6A-979B4D13E241}" type="pres">
      <dgm:prSet presAssocID="{7A8FD743-01F4-47CE-8B5D-6C486397CCB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Exclamation mark with solid fill"/>
        </a:ext>
      </dgm:extLst>
    </dgm:pt>
    <dgm:pt modelId="{A8E61317-025E-4CE3-904C-2BDB12313779}" type="pres">
      <dgm:prSet presAssocID="{7A8FD743-01F4-47CE-8B5D-6C486397CCBE}" presName="spaceRect" presStyleCnt="0"/>
      <dgm:spPr/>
    </dgm:pt>
    <dgm:pt modelId="{A45A496F-EE8D-4DA3-9601-28C721064756}" type="pres">
      <dgm:prSet presAssocID="{7A8FD743-01F4-47CE-8B5D-6C486397CCBE}" presName="parTx" presStyleLbl="revTx" presStyleIdx="2" presStyleCnt="4" custLinFactNeighborX="986" custLinFactNeighborY="-158">
        <dgm:presLayoutVars>
          <dgm:chMax val="0"/>
          <dgm:chPref val="0"/>
        </dgm:presLayoutVars>
      </dgm:prSet>
      <dgm:spPr/>
    </dgm:pt>
    <dgm:pt modelId="{604638D3-682A-4D1B-AAD0-EACEA3016E55}" type="pres">
      <dgm:prSet presAssocID="{F3E45C2F-5DD7-4AB9-8131-D4F4226C815A}" presName="sibTrans" presStyleCnt="0"/>
      <dgm:spPr/>
    </dgm:pt>
    <dgm:pt modelId="{D17B63E6-7703-41F9-A5DE-594FEFC70666}" type="pres">
      <dgm:prSet presAssocID="{1A2910DD-6253-4A67-8A0D-9206C5A5CF7C}" presName="compNode" presStyleCnt="0"/>
      <dgm:spPr/>
    </dgm:pt>
    <dgm:pt modelId="{C77E2F3D-04DA-43F5-96C5-CFA4C94A9367}" type="pres">
      <dgm:prSet presAssocID="{1A2910DD-6253-4A67-8A0D-9206C5A5CF7C}" presName="bgRect" presStyleLbl="bgShp" presStyleIdx="3" presStyleCnt="4"/>
      <dgm:spPr/>
    </dgm:pt>
    <dgm:pt modelId="{C776093D-7F0F-496E-9BC9-D083B56B8AA5}" type="pres">
      <dgm:prSet presAssocID="{1A2910DD-6253-4A67-8A0D-9206C5A5CF7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Irritant"/>
        </a:ext>
      </dgm:extLst>
    </dgm:pt>
    <dgm:pt modelId="{24CDF6B6-0998-4BF5-AF54-742D1A935204}" type="pres">
      <dgm:prSet presAssocID="{1A2910DD-6253-4A67-8A0D-9206C5A5CF7C}" presName="spaceRect" presStyleCnt="0"/>
      <dgm:spPr/>
    </dgm:pt>
    <dgm:pt modelId="{B65790D8-2A21-4F47-AB3C-60E337B9B9B4}" type="pres">
      <dgm:prSet presAssocID="{1A2910DD-6253-4A67-8A0D-9206C5A5CF7C}" presName="parTx" presStyleLbl="revTx" presStyleIdx="3" presStyleCnt="4">
        <dgm:presLayoutVars>
          <dgm:chMax val="0"/>
          <dgm:chPref val="0"/>
        </dgm:presLayoutVars>
      </dgm:prSet>
      <dgm:spPr/>
    </dgm:pt>
  </dgm:ptLst>
  <dgm:cxnLst>
    <dgm:cxn modelId="{45EDF408-D443-4F26-BA3D-ABFF7647D24D}" srcId="{35E30A97-3285-480B-AE47-0BAE2F828D40}" destId="{B3419133-B370-4138-B6D2-F199E6A863F4}" srcOrd="0" destOrd="0" parTransId="{F5240EEB-E282-4150-9597-3F56CD59E5CA}" sibTransId="{ED920B1A-0244-4068-BE00-41CBCA0626B3}"/>
    <dgm:cxn modelId="{9CB6D41E-8030-4844-9C4A-F5C80A4F3184}" type="presOf" srcId="{1A2910DD-6253-4A67-8A0D-9206C5A5CF7C}" destId="{B65790D8-2A21-4F47-AB3C-60E337B9B9B4}" srcOrd="0" destOrd="0" presId="urn:microsoft.com/office/officeart/2018/2/layout/IconVerticalSolidList"/>
    <dgm:cxn modelId="{D0959524-C17A-45EF-BA82-758339EE4642}" type="presOf" srcId="{7A8FD743-01F4-47CE-8B5D-6C486397CCBE}" destId="{A45A496F-EE8D-4DA3-9601-28C721064756}" srcOrd="0" destOrd="0" presId="urn:microsoft.com/office/officeart/2018/2/layout/IconVerticalSolidList"/>
    <dgm:cxn modelId="{68DD0736-C277-48CF-A3D1-CDD04D89D1A8}" srcId="{35E30A97-3285-480B-AE47-0BAE2F828D40}" destId="{1A2910DD-6253-4A67-8A0D-9206C5A5CF7C}" srcOrd="3" destOrd="0" parTransId="{B9C0A343-6CB3-400B-86CF-2ABA35D046BB}" sibTransId="{94ABD020-5514-460D-BD83-F0112FE022CB}"/>
    <dgm:cxn modelId="{6FB05162-479F-411A-A5ED-EF0560DBE0FB}" type="presOf" srcId="{B3419133-B370-4138-B6D2-F199E6A863F4}" destId="{BE5435D7-6211-4FAA-9E42-D42B5DABA763}" srcOrd="0" destOrd="0" presId="urn:microsoft.com/office/officeart/2018/2/layout/IconVerticalSolidList"/>
    <dgm:cxn modelId="{DE61DB6F-42F7-4992-A07A-63C75B0A4FF2}" type="presOf" srcId="{35E30A97-3285-480B-AE47-0BAE2F828D40}" destId="{38D2FC1B-A828-46EB-8BAE-537BEA931615}" srcOrd="0" destOrd="0" presId="urn:microsoft.com/office/officeart/2018/2/layout/IconVerticalSolidList"/>
    <dgm:cxn modelId="{8CB50187-EA26-4C12-AAED-F7F14D566F60}" type="presOf" srcId="{B13CD483-2EE2-4CEC-B9C2-E6642B8D5F8B}" destId="{77800E9E-70E6-45F4-A4E7-F8032549F5FC}" srcOrd="0" destOrd="0" presId="urn:microsoft.com/office/officeart/2018/2/layout/IconVerticalSolidList"/>
    <dgm:cxn modelId="{F5568EA5-5FBA-41D2-83F7-BA6AE2CF4678}" srcId="{35E30A97-3285-480B-AE47-0BAE2F828D40}" destId="{7A8FD743-01F4-47CE-8B5D-6C486397CCBE}" srcOrd="2" destOrd="0" parTransId="{F8AF5524-4387-41FB-8948-2E68A2410B4E}" sibTransId="{F3E45C2F-5DD7-4AB9-8131-D4F4226C815A}"/>
    <dgm:cxn modelId="{2E983CA6-A797-4147-A5B6-7D4F2A3F7480}" srcId="{35E30A97-3285-480B-AE47-0BAE2F828D40}" destId="{B13CD483-2EE2-4CEC-B9C2-E6642B8D5F8B}" srcOrd="1" destOrd="0" parTransId="{78342C08-EBE8-4405-A3C5-28361BE50BB0}" sibTransId="{FDD1EC0D-B002-49E0-819A-BC1E0BA8AA8F}"/>
    <dgm:cxn modelId="{B87975C4-EF9B-4525-A275-4E5B0F3B74B7}" type="presParOf" srcId="{38D2FC1B-A828-46EB-8BAE-537BEA931615}" destId="{3BF9A1E0-A403-4F30-A39A-BEF3D1673B0C}" srcOrd="0" destOrd="0" presId="urn:microsoft.com/office/officeart/2018/2/layout/IconVerticalSolidList"/>
    <dgm:cxn modelId="{AC248F39-D5AB-4478-B762-EA92F40AAB7D}" type="presParOf" srcId="{3BF9A1E0-A403-4F30-A39A-BEF3D1673B0C}" destId="{641B4E92-E55A-46AB-BD31-2DF5832650C1}" srcOrd="0" destOrd="0" presId="urn:microsoft.com/office/officeart/2018/2/layout/IconVerticalSolidList"/>
    <dgm:cxn modelId="{C8BCF2C9-A425-4E59-8BAA-7D9232C597A5}" type="presParOf" srcId="{3BF9A1E0-A403-4F30-A39A-BEF3D1673B0C}" destId="{640D9008-E08C-4C9F-9089-2BB2BFAD3E06}" srcOrd="1" destOrd="0" presId="urn:microsoft.com/office/officeart/2018/2/layout/IconVerticalSolidList"/>
    <dgm:cxn modelId="{296CD364-34C8-406F-8F03-9A986BE316A4}" type="presParOf" srcId="{3BF9A1E0-A403-4F30-A39A-BEF3D1673B0C}" destId="{983DE48F-D478-4211-A47C-3DE286FB3F0C}" srcOrd="2" destOrd="0" presId="urn:microsoft.com/office/officeart/2018/2/layout/IconVerticalSolidList"/>
    <dgm:cxn modelId="{AADF05D2-BFC8-4A42-A6E7-9FF0962C7E11}" type="presParOf" srcId="{3BF9A1E0-A403-4F30-A39A-BEF3D1673B0C}" destId="{BE5435D7-6211-4FAA-9E42-D42B5DABA763}" srcOrd="3" destOrd="0" presId="urn:microsoft.com/office/officeart/2018/2/layout/IconVerticalSolidList"/>
    <dgm:cxn modelId="{8423685B-7E28-4BCE-BEFA-F113E791A739}" type="presParOf" srcId="{38D2FC1B-A828-46EB-8BAE-537BEA931615}" destId="{1757B8F1-70B4-4E83-9633-8724A11B7EBC}" srcOrd="1" destOrd="0" presId="urn:microsoft.com/office/officeart/2018/2/layout/IconVerticalSolidList"/>
    <dgm:cxn modelId="{BAB6B21A-02D0-4FFB-B34C-677343B18D95}" type="presParOf" srcId="{38D2FC1B-A828-46EB-8BAE-537BEA931615}" destId="{CC2DC5A3-D2AF-4F73-82D9-60B3DC99ECEB}" srcOrd="2" destOrd="0" presId="urn:microsoft.com/office/officeart/2018/2/layout/IconVerticalSolidList"/>
    <dgm:cxn modelId="{2ADEE6D3-1713-4F3C-86B1-E218659CB5D5}" type="presParOf" srcId="{CC2DC5A3-D2AF-4F73-82D9-60B3DC99ECEB}" destId="{8E352DC6-7964-41D2-A245-208E17030153}" srcOrd="0" destOrd="0" presId="urn:microsoft.com/office/officeart/2018/2/layout/IconVerticalSolidList"/>
    <dgm:cxn modelId="{C800A327-EACB-448E-924D-1EA2B6A4B578}" type="presParOf" srcId="{CC2DC5A3-D2AF-4F73-82D9-60B3DC99ECEB}" destId="{A5AFF174-3FD8-4A4E-B0C0-938F4ABE26FA}" srcOrd="1" destOrd="0" presId="urn:microsoft.com/office/officeart/2018/2/layout/IconVerticalSolidList"/>
    <dgm:cxn modelId="{AB6D4E0D-53E4-4681-8E20-3389324A6ECA}" type="presParOf" srcId="{CC2DC5A3-D2AF-4F73-82D9-60B3DC99ECEB}" destId="{C9DE4A73-712C-4EEE-B68F-FCE8843F1B2B}" srcOrd="2" destOrd="0" presId="urn:microsoft.com/office/officeart/2018/2/layout/IconVerticalSolidList"/>
    <dgm:cxn modelId="{AE120CB3-16A7-4DD9-A369-FAE3B97F2F88}" type="presParOf" srcId="{CC2DC5A3-D2AF-4F73-82D9-60B3DC99ECEB}" destId="{77800E9E-70E6-45F4-A4E7-F8032549F5FC}" srcOrd="3" destOrd="0" presId="urn:microsoft.com/office/officeart/2018/2/layout/IconVerticalSolidList"/>
    <dgm:cxn modelId="{B06685A1-5FBC-4CB1-AADC-1998DB0C1263}" type="presParOf" srcId="{38D2FC1B-A828-46EB-8BAE-537BEA931615}" destId="{951D9EDF-75A8-4EA9-9F30-15DA577A4A65}" srcOrd="3" destOrd="0" presId="urn:microsoft.com/office/officeart/2018/2/layout/IconVerticalSolidList"/>
    <dgm:cxn modelId="{E98CB952-0455-4E9D-9903-75FE7D9E14D4}" type="presParOf" srcId="{38D2FC1B-A828-46EB-8BAE-537BEA931615}" destId="{ACEA0D50-2D05-4684-A9F2-FC9FE7B45CD5}" srcOrd="4" destOrd="0" presId="urn:microsoft.com/office/officeart/2018/2/layout/IconVerticalSolidList"/>
    <dgm:cxn modelId="{D87B9445-BA69-4DE9-938A-EC2303EFDDC4}" type="presParOf" srcId="{ACEA0D50-2D05-4684-A9F2-FC9FE7B45CD5}" destId="{C22DECE9-8C84-4BED-A426-0AA2E56733F6}" srcOrd="0" destOrd="0" presId="urn:microsoft.com/office/officeart/2018/2/layout/IconVerticalSolidList"/>
    <dgm:cxn modelId="{D6052BBE-8D50-4D80-BAA9-DC7FB1AA21D7}" type="presParOf" srcId="{ACEA0D50-2D05-4684-A9F2-FC9FE7B45CD5}" destId="{3C82E6E0-56BC-4FB4-8F6A-979B4D13E241}" srcOrd="1" destOrd="0" presId="urn:microsoft.com/office/officeart/2018/2/layout/IconVerticalSolidList"/>
    <dgm:cxn modelId="{4AFC6934-4EED-404B-8DF5-A6F6D2F80E43}" type="presParOf" srcId="{ACEA0D50-2D05-4684-A9F2-FC9FE7B45CD5}" destId="{A8E61317-025E-4CE3-904C-2BDB12313779}" srcOrd="2" destOrd="0" presId="urn:microsoft.com/office/officeart/2018/2/layout/IconVerticalSolidList"/>
    <dgm:cxn modelId="{60A39FC1-DB6D-4144-B51E-5A7283C27872}" type="presParOf" srcId="{ACEA0D50-2D05-4684-A9F2-FC9FE7B45CD5}" destId="{A45A496F-EE8D-4DA3-9601-28C721064756}" srcOrd="3" destOrd="0" presId="urn:microsoft.com/office/officeart/2018/2/layout/IconVerticalSolidList"/>
    <dgm:cxn modelId="{FED4058D-94C3-4A9D-9CB7-B38625951041}" type="presParOf" srcId="{38D2FC1B-A828-46EB-8BAE-537BEA931615}" destId="{604638D3-682A-4D1B-AAD0-EACEA3016E55}" srcOrd="5" destOrd="0" presId="urn:microsoft.com/office/officeart/2018/2/layout/IconVerticalSolidList"/>
    <dgm:cxn modelId="{0CCA5C60-B7F1-4A47-8D37-B25467925B9C}" type="presParOf" srcId="{38D2FC1B-A828-46EB-8BAE-537BEA931615}" destId="{D17B63E6-7703-41F9-A5DE-594FEFC70666}" srcOrd="6" destOrd="0" presId="urn:microsoft.com/office/officeart/2018/2/layout/IconVerticalSolidList"/>
    <dgm:cxn modelId="{3BA816B2-2C7B-498C-9D61-4421C1282A58}" type="presParOf" srcId="{D17B63E6-7703-41F9-A5DE-594FEFC70666}" destId="{C77E2F3D-04DA-43F5-96C5-CFA4C94A9367}" srcOrd="0" destOrd="0" presId="urn:microsoft.com/office/officeart/2018/2/layout/IconVerticalSolidList"/>
    <dgm:cxn modelId="{11301D4F-7EB5-42AA-A751-82CB09CFE0E5}" type="presParOf" srcId="{D17B63E6-7703-41F9-A5DE-594FEFC70666}" destId="{C776093D-7F0F-496E-9BC9-D083B56B8AA5}" srcOrd="1" destOrd="0" presId="urn:microsoft.com/office/officeart/2018/2/layout/IconVerticalSolidList"/>
    <dgm:cxn modelId="{46DB39A8-B8E0-436F-AB78-C65172BB83F2}" type="presParOf" srcId="{D17B63E6-7703-41F9-A5DE-594FEFC70666}" destId="{24CDF6B6-0998-4BF5-AF54-742D1A935204}" srcOrd="2" destOrd="0" presId="urn:microsoft.com/office/officeart/2018/2/layout/IconVerticalSolidList"/>
    <dgm:cxn modelId="{27FC9CC1-FBC2-42A5-8873-CD3B63730EBF}" type="presParOf" srcId="{D17B63E6-7703-41F9-A5DE-594FEFC70666}" destId="{B65790D8-2A21-4F47-AB3C-60E337B9B9B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54714831-EDC8-40B2-9F9B-681A47E4E96B}"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69FB6251-CAA1-432A-8F7E-E0288A7F8134}">
      <dgm:prSet/>
      <dgm:spPr/>
      <dgm:t>
        <a:bodyPr/>
        <a:lstStyle/>
        <a:p>
          <a:r>
            <a:rPr lang="en-US"/>
            <a:t>Exit Interview </a:t>
          </a:r>
        </a:p>
      </dgm:t>
    </dgm:pt>
    <dgm:pt modelId="{CC625B69-B1B5-4D30-9FD1-C88E18CB9F7D}" type="parTrans" cxnId="{8B38ED30-7E66-4E64-A219-729025B4C32E}">
      <dgm:prSet/>
      <dgm:spPr/>
      <dgm:t>
        <a:bodyPr/>
        <a:lstStyle/>
        <a:p>
          <a:endParaRPr lang="en-US"/>
        </a:p>
      </dgm:t>
    </dgm:pt>
    <dgm:pt modelId="{87D09AAB-589B-4251-94C7-A3141796205D}" type="sibTrans" cxnId="{8B38ED30-7E66-4E64-A219-729025B4C32E}">
      <dgm:prSet/>
      <dgm:spPr/>
      <dgm:t>
        <a:bodyPr/>
        <a:lstStyle/>
        <a:p>
          <a:endParaRPr lang="en-US"/>
        </a:p>
      </dgm:t>
    </dgm:pt>
    <dgm:pt modelId="{31417C69-D36A-4E4F-BC9E-1E43D110777F}">
      <dgm:prSet/>
      <dgm:spPr/>
      <dgm:t>
        <a:bodyPr/>
        <a:lstStyle/>
        <a:p>
          <a:r>
            <a:rPr lang="en-US"/>
            <a:t>Follow Up Interview </a:t>
          </a:r>
        </a:p>
      </dgm:t>
    </dgm:pt>
    <dgm:pt modelId="{49BE4177-BB3B-4D47-8CAC-0EE8EB1A44B7}" type="parTrans" cxnId="{8CEB4C85-A567-490E-8DD2-8A99B749ADFE}">
      <dgm:prSet/>
      <dgm:spPr/>
      <dgm:t>
        <a:bodyPr/>
        <a:lstStyle/>
        <a:p>
          <a:endParaRPr lang="en-US"/>
        </a:p>
      </dgm:t>
    </dgm:pt>
    <dgm:pt modelId="{D95D09B7-72F2-429F-B895-FB39D23B22AE}" type="sibTrans" cxnId="{8CEB4C85-A567-490E-8DD2-8A99B749ADFE}">
      <dgm:prSet/>
      <dgm:spPr/>
      <dgm:t>
        <a:bodyPr/>
        <a:lstStyle/>
        <a:p>
          <a:endParaRPr lang="en-US"/>
        </a:p>
      </dgm:t>
    </dgm:pt>
    <dgm:pt modelId="{4C6573CA-961C-469F-A575-F12E097C6E77}" type="pres">
      <dgm:prSet presAssocID="{54714831-EDC8-40B2-9F9B-681A47E4E96B}" presName="root" presStyleCnt="0">
        <dgm:presLayoutVars>
          <dgm:dir/>
          <dgm:resizeHandles val="exact"/>
        </dgm:presLayoutVars>
      </dgm:prSet>
      <dgm:spPr/>
    </dgm:pt>
    <dgm:pt modelId="{447C5D37-59A2-4331-AE6B-1623E7A51547}" type="pres">
      <dgm:prSet presAssocID="{69FB6251-CAA1-432A-8F7E-E0288A7F8134}" presName="compNode" presStyleCnt="0"/>
      <dgm:spPr/>
    </dgm:pt>
    <dgm:pt modelId="{87116D98-7B53-4464-A719-DC6CAD0FAD3F}" type="pres">
      <dgm:prSet presAssocID="{69FB6251-CAA1-432A-8F7E-E0288A7F813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860D0774-4036-461C-81EA-C0961E6DBD4F}" type="pres">
      <dgm:prSet presAssocID="{69FB6251-CAA1-432A-8F7E-E0288A7F8134}" presName="spaceRect" presStyleCnt="0"/>
      <dgm:spPr/>
    </dgm:pt>
    <dgm:pt modelId="{43DFF2FD-3D52-452D-805B-5B048527B4A9}" type="pres">
      <dgm:prSet presAssocID="{69FB6251-CAA1-432A-8F7E-E0288A7F8134}" presName="textRect" presStyleLbl="revTx" presStyleIdx="0" presStyleCnt="2">
        <dgm:presLayoutVars>
          <dgm:chMax val="1"/>
          <dgm:chPref val="1"/>
        </dgm:presLayoutVars>
      </dgm:prSet>
      <dgm:spPr/>
    </dgm:pt>
    <dgm:pt modelId="{CF2AD94B-E3E5-47DB-9E22-CD9401EB0C84}" type="pres">
      <dgm:prSet presAssocID="{87D09AAB-589B-4251-94C7-A3141796205D}" presName="sibTrans" presStyleCnt="0"/>
      <dgm:spPr/>
    </dgm:pt>
    <dgm:pt modelId="{26EEF808-D0E2-4593-B1F7-13836E500171}" type="pres">
      <dgm:prSet presAssocID="{31417C69-D36A-4E4F-BC9E-1E43D110777F}" presName="compNode" presStyleCnt="0"/>
      <dgm:spPr/>
    </dgm:pt>
    <dgm:pt modelId="{377AB89A-1307-443F-9C98-F0263EBD93D6}" type="pres">
      <dgm:prSet presAssocID="{31417C69-D36A-4E4F-BC9E-1E43D110777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Monthly calendar with solid fill"/>
        </a:ext>
      </dgm:extLst>
    </dgm:pt>
    <dgm:pt modelId="{FDC03DFA-AFFC-4441-A68A-BABEB1095C0F}" type="pres">
      <dgm:prSet presAssocID="{31417C69-D36A-4E4F-BC9E-1E43D110777F}" presName="spaceRect" presStyleCnt="0"/>
      <dgm:spPr/>
    </dgm:pt>
    <dgm:pt modelId="{429AB3ED-BAB7-40B5-9B60-7D43241519EA}" type="pres">
      <dgm:prSet presAssocID="{31417C69-D36A-4E4F-BC9E-1E43D110777F}" presName="textRect" presStyleLbl="revTx" presStyleIdx="1" presStyleCnt="2">
        <dgm:presLayoutVars>
          <dgm:chMax val="1"/>
          <dgm:chPref val="1"/>
        </dgm:presLayoutVars>
      </dgm:prSet>
      <dgm:spPr/>
    </dgm:pt>
  </dgm:ptLst>
  <dgm:cxnLst>
    <dgm:cxn modelId="{8B38ED30-7E66-4E64-A219-729025B4C32E}" srcId="{54714831-EDC8-40B2-9F9B-681A47E4E96B}" destId="{69FB6251-CAA1-432A-8F7E-E0288A7F8134}" srcOrd="0" destOrd="0" parTransId="{CC625B69-B1B5-4D30-9FD1-C88E18CB9F7D}" sibTransId="{87D09AAB-589B-4251-94C7-A3141796205D}"/>
    <dgm:cxn modelId="{11CC3F79-BF09-4166-BB09-9D0CC765B4FD}" type="presOf" srcId="{69FB6251-CAA1-432A-8F7E-E0288A7F8134}" destId="{43DFF2FD-3D52-452D-805B-5B048527B4A9}" srcOrd="0" destOrd="0" presId="urn:microsoft.com/office/officeart/2018/2/layout/IconLabelList"/>
    <dgm:cxn modelId="{8CEB4C85-A567-490E-8DD2-8A99B749ADFE}" srcId="{54714831-EDC8-40B2-9F9B-681A47E4E96B}" destId="{31417C69-D36A-4E4F-BC9E-1E43D110777F}" srcOrd="1" destOrd="0" parTransId="{49BE4177-BB3B-4D47-8CAC-0EE8EB1A44B7}" sibTransId="{D95D09B7-72F2-429F-B895-FB39D23B22AE}"/>
    <dgm:cxn modelId="{BACF27C5-CB1B-4656-8610-7D176516440E}" type="presOf" srcId="{54714831-EDC8-40B2-9F9B-681A47E4E96B}" destId="{4C6573CA-961C-469F-A575-F12E097C6E77}" srcOrd="0" destOrd="0" presId="urn:microsoft.com/office/officeart/2018/2/layout/IconLabelList"/>
    <dgm:cxn modelId="{C6A1F2E3-F8F4-48ED-936D-8E9F90ED86F5}" type="presOf" srcId="{31417C69-D36A-4E4F-BC9E-1E43D110777F}" destId="{429AB3ED-BAB7-40B5-9B60-7D43241519EA}" srcOrd="0" destOrd="0" presId="urn:microsoft.com/office/officeart/2018/2/layout/IconLabelList"/>
    <dgm:cxn modelId="{2B5D63AD-4E6A-4D11-821C-C80099BEEFF8}" type="presParOf" srcId="{4C6573CA-961C-469F-A575-F12E097C6E77}" destId="{447C5D37-59A2-4331-AE6B-1623E7A51547}" srcOrd="0" destOrd="0" presId="urn:microsoft.com/office/officeart/2018/2/layout/IconLabelList"/>
    <dgm:cxn modelId="{8CE66035-EE55-45E0-B774-B32BCB3362B2}" type="presParOf" srcId="{447C5D37-59A2-4331-AE6B-1623E7A51547}" destId="{87116D98-7B53-4464-A719-DC6CAD0FAD3F}" srcOrd="0" destOrd="0" presId="urn:microsoft.com/office/officeart/2018/2/layout/IconLabelList"/>
    <dgm:cxn modelId="{D9FD798C-1EF6-4851-8F58-DC40F65C3538}" type="presParOf" srcId="{447C5D37-59A2-4331-AE6B-1623E7A51547}" destId="{860D0774-4036-461C-81EA-C0961E6DBD4F}" srcOrd="1" destOrd="0" presId="urn:microsoft.com/office/officeart/2018/2/layout/IconLabelList"/>
    <dgm:cxn modelId="{B18DED61-9CC6-4376-82BE-AB9DB629F746}" type="presParOf" srcId="{447C5D37-59A2-4331-AE6B-1623E7A51547}" destId="{43DFF2FD-3D52-452D-805B-5B048527B4A9}" srcOrd="2" destOrd="0" presId="urn:microsoft.com/office/officeart/2018/2/layout/IconLabelList"/>
    <dgm:cxn modelId="{AC0767E4-2B04-45CA-8F16-9B3CCEE8D7A9}" type="presParOf" srcId="{4C6573CA-961C-469F-A575-F12E097C6E77}" destId="{CF2AD94B-E3E5-47DB-9E22-CD9401EB0C84}" srcOrd="1" destOrd="0" presId="urn:microsoft.com/office/officeart/2018/2/layout/IconLabelList"/>
    <dgm:cxn modelId="{232C85F9-8D0E-4901-B41C-01552E0FC486}" type="presParOf" srcId="{4C6573CA-961C-469F-A575-F12E097C6E77}" destId="{26EEF808-D0E2-4593-B1F7-13836E500171}" srcOrd="2" destOrd="0" presId="urn:microsoft.com/office/officeart/2018/2/layout/IconLabelList"/>
    <dgm:cxn modelId="{7A5CB861-F289-4786-87D0-10E7BFBF0491}" type="presParOf" srcId="{26EEF808-D0E2-4593-B1F7-13836E500171}" destId="{377AB89A-1307-443F-9C98-F0263EBD93D6}" srcOrd="0" destOrd="0" presId="urn:microsoft.com/office/officeart/2018/2/layout/IconLabelList"/>
    <dgm:cxn modelId="{CFC5FED4-47A7-4624-B52A-E76A1510251D}" type="presParOf" srcId="{26EEF808-D0E2-4593-B1F7-13836E500171}" destId="{FDC03DFA-AFFC-4441-A68A-BABEB1095C0F}" srcOrd="1" destOrd="0" presId="urn:microsoft.com/office/officeart/2018/2/layout/IconLabelList"/>
    <dgm:cxn modelId="{9A57BE5B-AA67-4BFD-B1DF-3D4E0A5D3C59}" type="presParOf" srcId="{26EEF808-D0E2-4593-B1F7-13836E500171}" destId="{429AB3ED-BAB7-40B5-9B60-7D43241519EA}"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714831-EDC8-40B2-9F9B-681A47E4E96B}"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69FB6251-CAA1-432A-8F7E-E0288A7F8134}">
      <dgm:prSet/>
      <dgm:spPr/>
      <dgm:t>
        <a:bodyPr/>
        <a:lstStyle/>
        <a:p>
          <a:pPr>
            <a:lnSpc>
              <a:spcPct val="100000"/>
            </a:lnSpc>
          </a:pPr>
          <a:r>
            <a:rPr lang="en-US" dirty="0"/>
            <a:t>Exit Interview </a:t>
          </a:r>
        </a:p>
      </dgm:t>
    </dgm:pt>
    <dgm:pt modelId="{CC625B69-B1B5-4D30-9FD1-C88E18CB9F7D}" type="parTrans" cxnId="{8B38ED30-7E66-4E64-A219-729025B4C32E}">
      <dgm:prSet/>
      <dgm:spPr/>
      <dgm:t>
        <a:bodyPr/>
        <a:lstStyle/>
        <a:p>
          <a:endParaRPr lang="en-US"/>
        </a:p>
      </dgm:t>
    </dgm:pt>
    <dgm:pt modelId="{87D09AAB-589B-4251-94C7-A3141796205D}" type="sibTrans" cxnId="{8B38ED30-7E66-4E64-A219-729025B4C32E}">
      <dgm:prSet/>
      <dgm:spPr/>
      <dgm:t>
        <a:bodyPr/>
        <a:lstStyle/>
        <a:p>
          <a:endParaRPr lang="en-US"/>
        </a:p>
      </dgm:t>
    </dgm:pt>
    <dgm:pt modelId="{4C6573CA-961C-469F-A575-F12E097C6E77}" type="pres">
      <dgm:prSet presAssocID="{54714831-EDC8-40B2-9F9B-681A47E4E96B}" presName="root" presStyleCnt="0">
        <dgm:presLayoutVars>
          <dgm:dir/>
          <dgm:resizeHandles val="exact"/>
        </dgm:presLayoutVars>
      </dgm:prSet>
      <dgm:spPr/>
    </dgm:pt>
    <dgm:pt modelId="{447C5D37-59A2-4331-AE6B-1623E7A51547}" type="pres">
      <dgm:prSet presAssocID="{69FB6251-CAA1-432A-8F7E-E0288A7F8134}" presName="compNode" presStyleCnt="0"/>
      <dgm:spPr/>
    </dgm:pt>
    <dgm:pt modelId="{87116D98-7B53-4464-A719-DC6CAD0FAD3F}" type="pres">
      <dgm:prSet presAssocID="{69FB6251-CAA1-432A-8F7E-E0288A7F8134}" presName="iconRect" presStyleLbl="node1" presStyleIdx="0" presStyleCnt="1" custScaleX="160400" custScaleY="133307" custLinFactNeighborX="-14299" custLinFactNeighborY="-1379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860D0774-4036-461C-81EA-C0961E6DBD4F}" type="pres">
      <dgm:prSet presAssocID="{69FB6251-CAA1-432A-8F7E-E0288A7F8134}" presName="spaceRect" presStyleCnt="0"/>
      <dgm:spPr/>
    </dgm:pt>
    <dgm:pt modelId="{43DFF2FD-3D52-452D-805B-5B048527B4A9}" type="pres">
      <dgm:prSet presAssocID="{69FB6251-CAA1-432A-8F7E-E0288A7F8134}" presName="textRect" presStyleLbl="revTx" presStyleIdx="0" presStyleCnt="1" custScaleX="135632" custLinFactNeighborX="3877" custLinFactNeighborY="-40640">
        <dgm:presLayoutVars>
          <dgm:chMax val="1"/>
          <dgm:chPref val="1"/>
        </dgm:presLayoutVars>
      </dgm:prSet>
      <dgm:spPr/>
    </dgm:pt>
  </dgm:ptLst>
  <dgm:cxnLst>
    <dgm:cxn modelId="{8B38ED30-7E66-4E64-A219-729025B4C32E}" srcId="{54714831-EDC8-40B2-9F9B-681A47E4E96B}" destId="{69FB6251-CAA1-432A-8F7E-E0288A7F8134}" srcOrd="0" destOrd="0" parTransId="{CC625B69-B1B5-4D30-9FD1-C88E18CB9F7D}" sibTransId="{87D09AAB-589B-4251-94C7-A3141796205D}"/>
    <dgm:cxn modelId="{11CC3F79-BF09-4166-BB09-9D0CC765B4FD}" type="presOf" srcId="{69FB6251-CAA1-432A-8F7E-E0288A7F8134}" destId="{43DFF2FD-3D52-452D-805B-5B048527B4A9}" srcOrd="0" destOrd="0" presId="urn:microsoft.com/office/officeart/2018/2/layout/IconLabelList"/>
    <dgm:cxn modelId="{BACF27C5-CB1B-4656-8610-7D176516440E}" type="presOf" srcId="{54714831-EDC8-40B2-9F9B-681A47E4E96B}" destId="{4C6573CA-961C-469F-A575-F12E097C6E77}" srcOrd="0" destOrd="0" presId="urn:microsoft.com/office/officeart/2018/2/layout/IconLabelList"/>
    <dgm:cxn modelId="{2B5D63AD-4E6A-4D11-821C-C80099BEEFF8}" type="presParOf" srcId="{4C6573CA-961C-469F-A575-F12E097C6E77}" destId="{447C5D37-59A2-4331-AE6B-1623E7A51547}" srcOrd="0" destOrd="0" presId="urn:microsoft.com/office/officeart/2018/2/layout/IconLabelList"/>
    <dgm:cxn modelId="{8CE66035-EE55-45E0-B774-B32BCB3362B2}" type="presParOf" srcId="{447C5D37-59A2-4331-AE6B-1623E7A51547}" destId="{87116D98-7B53-4464-A719-DC6CAD0FAD3F}" srcOrd="0" destOrd="0" presId="urn:microsoft.com/office/officeart/2018/2/layout/IconLabelList"/>
    <dgm:cxn modelId="{D9FD798C-1EF6-4851-8F58-DC40F65C3538}" type="presParOf" srcId="{447C5D37-59A2-4331-AE6B-1623E7A51547}" destId="{860D0774-4036-461C-81EA-C0961E6DBD4F}" srcOrd="1" destOrd="0" presId="urn:microsoft.com/office/officeart/2018/2/layout/IconLabelList"/>
    <dgm:cxn modelId="{B18DED61-9CC6-4376-82BE-AB9DB629F746}" type="presParOf" srcId="{447C5D37-59A2-4331-AE6B-1623E7A51547}" destId="{43DFF2FD-3D52-452D-805B-5B048527B4A9}"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714831-EDC8-40B2-9F9B-681A47E4E96B}"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69FB6251-CAA1-432A-8F7E-E0288A7F8134}">
      <dgm:prSet/>
      <dgm:spPr/>
      <dgm:t>
        <a:bodyPr/>
        <a:lstStyle/>
        <a:p>
          <a:pPr>
            <a:lnSpc>
              <a:spcPct val="100000"/>
            </a:lnSpc>
          </a:pPr>
          <a:r>
            <a:rPr lang="en-US" dirty="0"/>
            <a:t>Follow Up Interview</a:t>
          </a:r>
        </a:p>
      </dgm:t>
    </dgm:pt>
    <dgm:pt modelId="{CC625B69-B1B5-4D30-9FD1-C88E18CB9F7D}" type="parTrans" cxnId="{8B38ED30-7E66-4E64-A219-729025B4C32E}">
      <dgm:prSet/>
      <dgm:spPr/>
      <dgm:t>
        <a:bodyPr/>
        <a:lstStyle/>
        <a:p>
          <a:endParaRPr lang="en-US"/>
        </a:p>
      </dgm:t>
    </dgm:pt>
    <dgm:pt modelId="{87D09AAB-589B-4251-94C7-A3141796205D}" type="sibTrans" cxnId="{8B38ED30-7E66-4E64-A219-729025B4C32E}">
      <dgm:prSet/>
      <dgm:spPr/>
      <dgm:t>
        <a:bodyPr/>
        <a:lstStyle/>
        <a:p>
          <a:endParaRPr lang="en-US"/>
        </a:p>
      </dgm:t>
    </dgm:pt>
    <dgm:pt modelId="{4C6573CA-961C-469F-A575-F12E097C6E77}" type="pres">
      <dgm:prSet presAssocID="{54714831-EDC8-40B2-9F9B-681A47E4E96B}" presName="root" presStyleCnt="0">
        <dgm:presLayoutVars>
          <dgm:dir/>
          <dgm:resizeHandles val="exact"/>
        </dgm:presLayoutVars>
      </dgm:prSet>
      <dgm:spPr/>
    </dgm:pt>
    <dgm:pt modelId="{447C5D37-59A2-4331-AE6B-1623E7A51547}" type="pres">
      <dgm:prSet presAssocID="{69FB6251-CAA1-432A-8F7E-E0288A7F8134}" presName="compNode" presStyleCnt="0"/>
      <dgm:spPr/>
    </dgm:pt>
    <dgm:pt modelId="{87116D98-7B53-4464-A719-DC6CAD0FAD3F}" type="pres">
      <dgm:prSet presAssocID="{69FB6251-CAA1-432A-8F7E-E0288A7F8134}" presName="iconRect" presStyleLbl="node1" presStyleIdx="0" presStyleCnt="1" custScaleX="160400" custScaleY="133307" custLinFactNeighborX="-14299" custLinFactNeighborY="-13798"/>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0000" b="-10000"/>
          </a:stretch>
        </a:blipFill>
        <a:ln>
          <a:noFill/>
        </a:ln>
      </dgm:spPr>
      <dgm:extLst>
        <a:ext uri="{E40237B7-FDA0-4F09-8148-C483321AD2D9}">
          <dgm14:cNvPr xmlns:dgm14="http://schemas.microsoft.com/office/drawing/2010/diagram" id="0" name="" descr="Chat"/>
        </a:ext>
      </dgm:extLst>
    </dgm:pt>
    <dgm:pt modelId="{860D0774-4036-461C-81EA-C0961E6DBD4F}" type="pres">
      <dgm:prSet presAssocID="{69FB6251-CAA1-432A-8F7E-E0288A7F8134}" presName="spaceRect" presStyleCnt="0"/>
      <dgm:spPr/>
    </dgm:pt>
    <dgm:pt modelId="{43DFF2FD-3D52-452D-805B-5B048527B4A9}" type="pres">
      <dgm:prSet presAssocID="{69FB6251-CAA1-432A-8F7E-E0288A7F8134}" presName="textRect" presStyleLbl="revTx" presStyleIdx="0" presStyleCnt="1" custScaleX="135632" custLinFactNeighborX="3877" custLinFactNeighborY="-40640">
        <dgm:presLayoutVars>
          <dgm:chMax val="1"/>
          <dgm:chPref val="1"/>
        </dgm:presLayoutVars>
      </dgm:prSet>
      <dgm:spPr/>
    </dgm:pt>
  </dgm:ptLst>
  <dgm:cxnLst>
    <dgm:cxn modelId="{8B38ED30-7E66-4E64-A219-729025B4C32E}" srcId="{54714831-EDC8-40B2-9F9B-681A47E4E96B}" destId="{69FB6251-CAA1-432A-8F7E-E0288A7F8134}" srcOrd="0" destOrd="0" parTransId="{CC625B69-B1B5-4D30-9FD1-C88E18CB9F7D}" sibTransId="{87D09AAB-589B-4251-94C7-A3141796205D}"/>
    <dgm:cxn modelId="{11CC3F79-BF09-4166-BB09-9D0CC765B4FD}" type="presOf" srcId="{69FB6251-CAA1-432A-8F7E-E0288A7F8134}" destId="{43DFF2FD-3D52-452D-805B-5B048527B4A9}" srcOrd="0" destOrd="0" presId="urn:microsoft.com/office/officeart/2018/2/layout/IconLabelList"/>
    <dgm:cxn modelId="{BACF27C5-CB1B-4656-8610-7D176516440E}" type="presOf" srcId="{54714831-EDC8-40B2-9F9B-681A47E4E96B}" destId="{4C6573CA-961C-469F-A575-F12E097C6E77}" srcOrd="0" destOrd="0" presId="urn:microsoft.com/office/officeart/2018/2/layout/IconLabelList"/>
    <dgm:cxn modelId="{2B5D63AD-4E6A-4D11-821C-C80099BEEFF8}" type="presParOf" srcId="{4C6573CA-961C-469F-A575-F12E097C6E77}" destId="{447C5D37-59A2-4331-AE6B-1623E7A51547}" srcOrd="0" destOrd="0" presId="urn:microsoft.com/office/officeart/2018/2/layout/IconLabelList"/>
    <dgm:cxn modelId="{8CE66035-EE55-45E0-B774-B32BCB3362B2}" type="presParOf" srcId="{447C5D37-59A2-4331-AE6B-1623E7A51547}" destId="{87116D98-7B53-4464-A719-DC6CAD0FAD3F}" srcOrd="0" destOrd="0" presId="urn:microsoft.com/office/officeart/2018/2/layout/IconLabelList"/>
    <dgm:cxn modelId="{D9FD798C-1EF6-4851-8F58-DC40F65C3538}" type="presParOf" srcId="{447C5D37-59A2-4331-AE6B-1623E7A51547}" destId="{860D0774-4036-461C-81EA-C0961E6DBD4F}" srcOrd="1" destOrd="0" presId="urn:microsoft.com/office/officeart/2018/2/layout/IconLabelList"/>
    <dgm:cxn modelId="{B18DED61-9CC6-4376-82BE-AB9DB629F746}" type="presParOf" srcId="{447C5D37-59A2-4331-AE6B-1623E7A51547}" destId="{43DFF2FD-3D52-452D-805B-5B048527B4A9}"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B4E92-E55A-46AB-BD31-2DF5832650C1}">
      <dsp:nvSpPr>
        <dsp:cNvPr id="0" name=""/>
        <dsp:cNvSpPr/>
      </dsp:nvSpPr>
      <dsp:spPr>
        <a:xfrm>
          <a:off x="0" y="0"/>
          <a:ext cx="10784542" cy="86433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40D9008-E08C-4C9F-9089-2BB2BFAD3E06}">
      <dsp:nvSpPr>
        <dsp:cNvPr id="0" name=""/>
        <dsp:cNvSpPr/>
      </dsp:nvSpPr>
      <dsp:spPr>
        <a:xfrm>
          <a:off x="261461" y="196181"/>
          <a:ext cx="475385" cy="47538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E5435D7-6211-4FAA-9E42-D42B5DABA763}">
      <dsp:nvSpPr>
        <dsp:cNvPr id="0" name=""/>
        <dsp:cNvSpPr/>
      </dsp:nvSpPr>
      <dsp:spPr>
        <a:xfrm>
          <a:off x="998308" y="1705"/>
          <a:ext cx="9786233" cy="864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76" tIns="91476" rIns="91476" bIns="91476" numCol="1" spcCol="1270" anchor="ctr" anchorCtr="0">
          <a:noAutofit/>
        </a:bodyPr>
        <a:lstStyle/>
        <a:p>
          <a:pPr marL="0" lvl="0" indent="0" algn="l" defTabSz="933450">
            <a:lnSpc>
              <a:spcPct val="100000"/>
            </a:lnSpc>
            <a:spcBef>
              <a:spcPct val="0"/>
            </a:spcBef>
            <a:spcAft>
              <a:spcPct val="35000"/>
            </a:spcAft>
            <a:buNone/>
          </a:pPr>
          <a:endParaRPr lang="en-US" sz="2100" kern="1200"/>
        </a:p>
      </dsp:txBody>
      <dsp:txXfrm>
        <a:off x="998308" y="1705"/>
        <a:ext cx="9786233" cy="864336"/>
      </dsp:txXfrm>
    </dsp:sp>
    <dsp:sp modelId="{8E352DC6-7964-41D2-A245-208E17030153}">
      <dsp:nvSpPr>
        <dsp:cNvPr id="0" name=""/>
        <dsp:cNvSpPr/>
      </dsp:nvSpPr>
      <dsp:spPr>
        <a:xfrm>
          <a:off x="0" y="1024086"/>
          <a:ext cx="10784542" cy="86433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5AFF174-3FD8-4A4E-B0C0-938F4ABE26FA}">
      <dsp:nvSpPr>
        <dsp:cNvPr id="0" name=""/>
        <dsp:cNvSpPr/>
      </dsp:nvSpPr>
      <dsp:spPr>
        <a:xfrm>
          <a:off x="261461" y="1276601"/>
          <a:ext cx="475385" cy="47538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77800E9E-70E6-45F4-A4E7-F8032549F5FC}">
      <dsp:nvSpPr>
        <dsp:cNvPr id="0" name=""/>
        <dsp:cNvSpPr/>
      </dsp:nvSpPr>
      <dsp:spPr>
        <a:xfrm>
          <a:off x="998308" y="1150676"/>
          <a:ext cx="9786233" cy="632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76" tIns="91476" rIns="91476" bIns="91476" numCol="1" spcCol="1270" anchor="ctr" anchorCtr="0">
          <a:noAutofit/>
        </a:bodyPr>
        <a:lstStyle/>
        <a:p>
          <a:pPr marL="0" lvl="0" indent="0" algn="l" defTabSz="933450">
            <a:lnSpc>
              <a:spcPct val="100000"/>
            </a:lnSpc>
            <a:spcBef>
              <a:spcPct val="0"/>
            </a:spcBef>
            <a:spcAft>
              <a:spcPct val="35000"/>
            </a:spcAft>
            <a:buNone/>
          </a:pPr>
          <a:r>
            <a:rPr lang="en-US" sz="2100" kern="1200" dirty="0"/>
            <a:t>Be careful when using Code 2</a:t>
          </a:r>
        </a:p>
      </dsp:txBody>
      <dsp:txXfrm>
        <a:off x="998308" y="1150676"/>
        <a:ext cx="9786233" cy="632262"/>
      </dsp:txXfrm>
    </dsp:sp>
    <dsp:sp modelId="{C22DECE9-8C84-4BED-A426-0AA2E56733F6}">
      <dsp:nvSpPr>
        <dsp:cNvPr id="0" name=""/>
        <dsp:cNvSpPr/>
      </dsp:nvSpPr>
      <dsp:spPr>
        <a:xfrm>
          <a:off x="0" y="2129183"/>
          <a:ext cx="10784542" cy="86433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C82E6E0-56BC-4FB4-8F6A-979B4D13E241}">
      <dsp:nvSpPr>
        <dsp:cNvPr id="0" name=""/>
        <dsp:cNvSpPr/>
      </dsp:nvSpPr>
      <dsp:spPr>
        <a:xfrm>
          <a:off x="261461" y="2357022"/>
          <a:ext cx="475385" cy="47538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A45A496F-EE8D-4DA3-9601-28C721064756}">
      <dsp:nvSpPr>
        <dsp:cNvPr id="0" name=""/>
        <dsp:cNvSpPr/>
      </dsp:nvSpPr>
      <dsp:spPr>
        <a:xfrm>
          <a:off x="998308" y="2161181"/>
          <a:ext cx="9786233" cy="864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76" tIns="91476" rIns="91476" bIns="91476" numCol="1" spcCol="1270" anchor="ctr" anchorCtr="0">
          <a:noAutofit/>
        </a:bodyPr>
        <a:lstStyle/>
        <a:p>
          <a:pPr marL="0" lvl="0" indent="0" algn="l" defTabSz="933450">
            <a:lnSpc>
              <a:spcPct val="100000"/>
            </a:lnSpc>
            <a:spcBef>
              <a:spcPct val="0"/>
            </a:spcBef>
            <a:spcAft>
              <a:spcPct val="35000"/>
            </a:spcAft>
            <a:buNone/>
          </a:pPr>
          <a:r>
            <a:rPr lang="en-US" sz="2100" kern="1200"/>
            <a:t>If asked to change the Timeline Not Met Code or Comment, the comment change should have sufficient details to substantiate the exemption</a:t>
          </a:r>
          <a:endParaRPr lang="en-US" sz="2100" kern="1200" dirty="0"/>
        </a:p>
      </dsp:txBody>
      <dsp:txXfrm>
        <a:off x="998308" y="2161181"/>
        <a:ext cx="9786233" cy="864336"/>
      </dsp:txXfrm>
    </dsp:sp>
    <dsp:sp modelId="{C77E2F3D-04DA-43F5-96C5-CFA4C94A9367}">
      <dsp:nvSpPr>
        <dsp:cNvPr id="0" name=""/>
        <dsp:cNvSpPr/>
      </dsp:nvSpPr>
      <dsp:spPr>
        <a:xfrm>
          <a:off x="0" y="3242967"/>
          <a:ext cx="10784542" cy="86433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776093D-7F0F-496E-9BC9-D083B56B8AA5}">
      <dsp:nvSpPr>
        <dsp:cNvPr id="0" name=""/>
        <dsp:cNvSpPr/>
      </dsp:nvSpPr>
      <dsp:spPr>
        <a:xfrm>
          <a:off x="261461" y="3437443"/>
          <a:ext cx="475385" cy="47538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65790D8-2A21-4F47-AB3C-60E337B9B9B4}">
      <dsp:nvSpPr>
        <dsp:cNvPr id="0" name=""/>
        <dsp:cNvSpPr/>
      </dsp:nvSpPr>
      <dsp:spPr>
        <a:xfrm>
          <a:off x="998308" y="3242967"/>
          <a:ext cx="9786233" cy="864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76" tIns="91476" rIns="91476" bIns="91476" numCol="1" spcCol="1270" anchor="ctr" anchorCtr="0">
          <a:noAutofit/>
        </a:bodyPr>
        <a:lstStyle/>
        <a:p>
          <a:pPr marL="0" lvl="0" indent="0" algn="l" defTabSz="933450">
            <a:lnSpc>
              <a:spcPct val="100000"/>
            </a:lnSpc>
            <a:spcBef>
              <a:spcPct val="0"/>
            </a:spcBef>
            <a:spcAft>
              <a:spcPct val="35000"/>
            </a:spcAft>
            <a:buNone/>
          </a:pPr>
          <a:r>
            <a:rPr lang="en-US" sz="2100" kern="1200"/>
            <a:t>Do not change the comment by one word</a:t>
          </a:r>
          <a:br>
            <a:rPr lang="en-US" sz="2100" kern="1200"/>
          </a:br>
          <a:r>
            <a:rPr lang="en-US" sz="2100" kern="1200"/>
            <a:t>Do not reword the comment, but say the same thing</a:t>
          </a:r>
          <a:endParaRPr lang="en-US" sz="2100" kern="1200" dirty="0"/>
        </a:p>
      </dsp:txBody>
      <dsp:txXfrm>
        <a:off x="998308" y="3242967"/>
        <a:ext cx="9786233" cy="8643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116D98-7B53-4464-A719-DC6CAD0FAD3F}">
      <dsp:nvSpPr>
        <dsp:cNvPr id="0" name=""/>
        <dsp:cNvSpPr/>
      </dsp:nvSpPr>
      <dsp:spPr>
        <a:xfrm>
          <a:off x="1882271" y="487400"/>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DFF2FD-3D52-452D-805B-5B048527B4A9}">
      <dsp:nvSpPr>
        <dsp:cNvPr id="0" name=""/>
        <dsp:cNvSpPr/>
      </dsp:nvSpPr>
      <dsp:spPr>
        <a:xfrm>
          <a:off x="694271" y="2901609"/>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822450">
            <a:lnSpc>
              <a:spcPct val="90000"/>
            </a:lnSpc>
            <a:spcBef>
              <a:spcPct val="0"/>
            </a:spcBef>
            <a:spcAft>
              <a:spcPct val="35000"/>
            </a:spcAft>
            <a:buNone/>
          </a:pPr>
          <a:r>
            <a:rPr lang="en-US" sz="4100" kern="1200"/>
            <a:t>Exit Interview </a:t>
          </a:r>
        </a:p>
      </dsp:txBody>
      <dsp:txXfrm>
        <a:off x="694271" y="2901609"/>
        <a:ext cx="4320000" cy="720000"/>
      </dsp:txXfrm>
    </dsp:sp>
    <dsp:sp modelId="{377AB89A-1307-443F-9C98-F0263EBD93D6}">
      <dsp:nvSpPr>
        <dsp:cNvPr id="0" name=""/>
        <dsp:cNvSpPr/>
      </dsp:nvSpPr>
      <dsp:spPr>
        <a:xfrm>
          <a:off x="6958271" y="487400"/>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9AB3ED-BAB7-40B5-9B60-7D43241519EA}">
      <dsp:nvSpPr>
        <dsp:cNvPr id="0" name=""/>
        <dsp:cNvSpPr/>
      </dsp:nvSpPr>
      <dsp:spPr>
        <a:xfrm>
          <a:off x="5770271" y="2901609"/>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822450">
            <a:lnSpc>
              <a:spcPct val="90000"/>
            </a:lnSpc>
            <a:spcBef>
              <a:spcPct val="0"/>
            </a:spcBef>
            <a:spcAft>
              <a:spcPct val="35000"/>
            </a:spcAft>
            <a:buNone/>
          </a:pPr>
          <a:r>
            <a:rPr lang="en-US" sz="4100" kern="1200"/>
            <a:t>Follow Up Interview </a:t>
          </a:r>
        </a:p>
      </dsp:txBody>
      <dsp:txXfrm>
        <a:off x="5770271" y="2901609"/>
        <a:ext cx="43200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116D98-7B53-4464-A719-DC6CAD0FAD3F}">
      <dsp:nvSpPr>
        <dsp:cNvPr id="0" name=""/>
        <dsp:cNvSpPr/>
      </dsp:nvSpPr>
      <dsp:spPr>
        <a:xfrm>
          <a:off x="3555210" y="57295"/>
          <a:ext cx="3118176" cy="25914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DFF2FD-3D52-452D-805B-5B048527B4A9}">
      <dsp:nvSpPr>
        <dsp:cNvPr id="0" name=""/>
        <dsp:cNvSpPr/>
      </dsp:nvSpPr>
      <dsp:spPr>
        <a:xfrm>
          <a:off x="2630106" y="2770873"/>
          <a:ext cx="585930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044700">
            <a:lnSpc>
              <a:spcPct val="100000"/>
            </a:lnSpc>
            <a:spcBef>
              <a:spcPct val="0"/>
            </a:spcBef>
            <a:spcAft>
              <a:spcPct val="35000"/>
            </a:spcAft>
            <a:buNone/>
          </a:pPr>
          <a:r>
            <a:rPr lang="en-US" sz="4600" kern="1200" dirty="0"/>
            <a:t>Exit Interview </a:t>
          </a:r>
        </a:p>
      </dsp:txBody>
      <dsp:txXfrm>
        <a:off x="2630106" y="2770873"/>
        <a:ext cx="5859302"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116D98-7B53-4464-A719-DC6CAD0FAD3F}">
      <dsp:nvSpPr>
        <dsp:cNvPr id="0" name=""/>
        <dsp:cNvSpPr/>
      </dsp:nvSpPr>
      <dsp:spPr>
        <a:xfrm>
          <a:off x="3555210" y="57295"/>
          <a:ext cx="3118176" cy="2591488"/>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0000" b="-10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DFF2FD-3D52-452D-805B-5B048527B4A9}">
      <dsp:nvSpPr>
        <dsp:cNvPr id="0" name=""/>
        <dsp:cNvSpPr/>
      </dsp:nvSpPr>
      <dsp:spPr>
        <a:xfrm>
          <a:off x="2630106" y="2770873"/>
          <a:ext cx="585930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000250">
            <a:lnSpc>
              <a:spcPct val="100000"/>
            </a:lnSpc>
            <a:spcBef>
              <a:spcPct val="0"/>
            </a:spcBef>
            <a:spcAft>
              <a:spcPct val="35000"/>
            </a:spcAft>
            <a:buNone/>
          </a:pPr>
          <a:r>
            <a:rPr lang="en-US" sz="4500" kern="1200" dirty="0"/>
            <a:t>Follow Up Interview</a:t>
          </a:r>
        </a:p>
      </dsp:txBody>
      <dsp:txXfrm>
        <a:off x="2630106" y="2770873"/>
        <a:ext cx="5859302"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63DED8-CA54-42CE-AED5-48AF1E60C0FC}" type="datetimeFigureOut">
              <a:rPr lang="en-US" smtClean="0"/>
              <a:t>5/13/2024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42C83-F474-4689-992F-134064305DAD}" type="slidenum">
              <a:rPr lang="en-US" smtClean="0"/>
              <a:t>‹#›</a:t>
            </a:fld>
            <a:endParaRPr lang="en-US"/>
          </a:p>
        </p:txBody>
      </p:sp>
    </p:spTree>
    <p:extLst>
      <p:ext uri="{BB962C8B-B14F-4D97-AF65-F5344CB8AC3E}">
        <p14:creationId xmlns:p14="http://schemas.microsoft.com/office/powerpoint/2010/main" val="356585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Jackie</a:t>
            </a:r>
          </a:p>
          <a:p>
            <a:endParaRPr lang="en-US" dirty="0"/>
          </a:p>
          <a:p>
            <a:r>
              <a:rPr lang="en-US" baseline="0" dirty="0"/>
              <a:t>Good afternoon everyone. Welcome to this spring training webinar covering Child Find, June Exit and Post School Outcomes.  </a:t>
            </a:r>
          </a:p>
          <a:p>
            <a:endParaRPr lang="en-US" baseline="0" dirty="0"/>
          </a:p>
          <a:p>
            <a:pPr eaLnBrk="1" hangingPunct="1"/>
            <a:r>
              <a:rPr lang="en-US" dirty="0">
                <a:cs typeface="Arial" pitchFamily="34" charset="0"/>
              </a:rPr>
              <a:t>My</a:t>
            </a:r>
            <a:r>
              <a:rPr lang="en-US" baseline="0" dirty="0">
                <a:cs typeface="Arial" pitchFamily="34" charset="0"/>
              </a:rPr>
              <a:t> name is Jackie McKim. I am a Research Analyst with the Oregon Department of Education, Office of Enhancing Student Opportunities. </a:t>
            </a:r>
            <a:r>
              <a:rPr lang="en-US" i="0" dirty="0">
                <a:solidFill>
                  <a:schemeClr val="tx1"/>
                </a:solidFill>
                <a:cs typeface="Arial" pitchFamily="34" charset="0"/>
              </a:rPr>
              <a:t>Presenting with me today is Cherisse Gordon, Shava Feinstein </a:t>
            </a:r>
            <a:r>
              <a:rPr lang="en-US" i="0" baseline="0" dirty="0">
                <a:solidFill>
                  <a:schemeClr val="tx1"/>
                </a:solidFill>
                <a:cs typeface="Arial" pitchFamily="34" charset="0"/>
              </a:rPr>
              <a:t>and Charlotte Alverson. Running technology is Amanda </a:t>
            </a:r>
            <a:r>
              <a:rPr lang="en-US" i="0" baseline="0" dirty="0" err="1">
                <a:solidFill>
                  <a:schemeClr val="tx1"/>
                </a:solidFill>
                <a:cs typeface="Arial" pitchFamily="34" charset="0"/>
              </a:rPr>
              <a:t>Claycomb</a:t>
            </a:r>
            <a:r>
              <a:rPr lang="en-US" i="0" baseline="0" dirty="0">
                <a:solidFill>
                  <a:schemeClr val="tx1"/>
                </a:solidFill>
                <a:cs typeface="Arial" pitchFamily="34" charset="0"/>
              </a:rPr>
              <a:t> and monitoring chat is Maxwell Swope. Other ODE staff here are Cynthia Garton and Cara McMurry.</a:t>
            </a:r>
            <a:endParaRPr lang="en-US" i="0" dirty="0">
              <a:solidFill>
                <a:schemeClr val="tx1"/>
              </a:solidFill>
              <a:cs typeface="Arial" pitchFamily="34" charset="0"/>
            </a:endParaRPr>
          </a:p>
          <a:p>
            <a:pPr eaLnBrk="1" hangingPunct="1"/>
            <a:endParaRPr lang="en-US" i="0" dirty="0">
              <a:solidFill>
                <a:schemeClr val="tx1"/>
              </a:solidFill>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solidFill>
                  <a:schemeClr val="tx1"/>
                </a:solidFill>
                <a:cs typeface="Arial" pitchFamily="34" charset="0"/>
              </a:rPr>
              <a:t>This training is for</a:t>
            </a:r>
            <a:r>
              <a:rPr lang="en-US" i="0" baseline="0" dirty="0">
                <a:solidFill>
                  <a:schemeClr val="tx1"/>
                </a:solidFill>
                <a:cs typeface="Arial" pitchFamily="34" charset="0"/>
              </a:rPr>
              <a:t> you. If you have questions please raise your hand or type it in the chat. We will not be recording this session. The PowerPoint with presenter notes will be posted to the website later.</a:t>
            </a:r>
            <a:endParaRPr lang="en-US" baseline="0" dirty="0"/>
          </a:p>
        </p:txBody>
      </p:sp>
      <p:sp>
        <p:nvSpPr>
          <p:cNvPr id="4" name="Slide Number Placeholder 3"/>
          <p:cNvSpPr>
            <a:spLocks noGrp="1"/>
          </p:cNvSpPr>
          <p:nvPr>
            <p:ph type="sldNum" sz="quarter" idx="10"/>
          </p:nvPr>
        </p:nvSpPr>
        <p:spPr/>
        <p:txBody>
          <a:bodyPr/>
          <a:lstStyle/>
          <a:p>
            <a:fld id="{42042C83-F474-4689-992F-134064305DAD}" type="slidenum">
              <a:rPr lang="en-US" smtClean="0"/>
              <a:t>1</a:t>
            </a:fld>
            <a:endParaRPr lang="en-US"/>
          </a:p>
        </p:txBody>
      </p:sp>
    </p:spTree>
    <p:extLst>
      <p:ext uri="{BB962C8B-B14F-4D97-AF65-F5344CB8AC3E}">
        <p14:creationId xmlns:p14="http://schemas.microsoft.com/office/powerpoint/2010/main" val="930317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Cherisse</a:t>
            </a:r>
            <a:endParaRPr lang="en-US" b="1"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rPr>
              <a:t>Even if parent dated it in February and didn’t turn into district until March, the date the consent was signed in February begins the 60 school day timeline countdown.</a:t>
            </a:r>
            <a:r>
              <a:rPr lang="en-US" baseline="0" dirty="0">
                <a:solidFill>
                  <a:srgbClr val="000000"/>
                </a:solidFill>
              </a:rPr>
              <a:t> The value should be entered as MMDDYYYY with no slashes.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trike="noStrike" baseline="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a:solidFill>
                  <a:schemeClr val="tx1"/>
                </a:solidFill>
              </a:rPr>
              <a:t>(Notice that there are no slashes or hyphens between the month, day, or year).</a:t>
            </a:r>
          </a:p>
        </p:txBody>
      </p:sp>
      <p:sp>
        <p:nvSpPr>
          <p:cNvPr id="4" name="Slide Number Placeholder 3"/>
          <p:cNvSpPr>
            <a:spLocks noGrp="1"/>
          </p:cNvSpPr>
          <p:nvPr>
            <p:ph type="sldNum" sz="quarter" idx="10"/>
          </p:nvPr>
        </p:nvSpPr>
        <p:spPr/>
        <p:txBody>
          <a:bodyPr/>
          <a:lstStyle/>
          <a:p>
            <a:fld id="{42042C83-F474-4689-992F-134064305DAD}" type="slidenum">
              <a:rPr lang="en-US" smtClean="0"/>
              <a:t>10</a:t>
            </a:fld>
            <a:endParaRPr lang="en-US" dirty="0"/>
          </a:p>
        </p:txBody>
      </p:sp>
    </p:spTree>
    <p:extLst>
      <p:ext uri="{BB962C8B-B14F-4D97-AF65-F5344CB8AC3E}">
        <p14:creationId xmlns:p14="http://schemas.microsoft.com/office/powerpoint/2010/main" val="1690225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Cherisse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Leave yourself enough “wiggle” room in case the eligibility cannot be determined at the first meeting.</a:t>
            </a:r>
          </a:p>
        </p:txBody>
      </p:sp>
      <p:sp>
        <p:nvSpPr>
          <p:cNvPr id="4" name="Slide Number Placeholder 3"/>
          <p:cNvSpPr>
            <a:spLocks noGrp="1"/>
          </p:cNvSpPr>
          <p:nvPr>
            <p:ph type="sldNum" sz="quarter" idx="10"/>
          </p:nvPr>
        </p:nvSpPr>
        <p:spPr/>
        <p:txBody>
          <a:bodyPr/>
          <a:lstStyle/>
          <a:p>
            <a:fld id="{42042C83-F474-4689-992F-134064305DAD}" type="slidenum">
              <a:rPr lang="en-US" smtClean="0"/>
              <a:t>11</a:t>
            </a:fld>
            <a:endParaRPr lang="en-US" dirty="0"/>
          </a:p>
        </p:txBody>
      </p:sp>
    </p:spTree>
    <p:extLst>
      <p:ext uri="{BB962C8B-B14F-4D97-AF65-F5344CB8AC3E}">
        <p14:creationId xmlns:p14="http://schemas.microsoft.com/office/powerpoint/2010/main" val="61592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solidFill>
                  <a:schemeClr val="tx1"/>
                </a:solidFill>
              </a:rPr>
              <a:t>Cherisse</a:t>
            </a:r>
          </a:p>
          <a:p>
            <a:pPr lvl="0"/>
            <a:endParaRPr lang="en-US" dirty="0">
              <a:solidFill>
                <a:schemeClr val="tx1"/>
              </a:solidFill>
            </a:endParaRPr>
          </a:p>
          <a:p>
            <a:pPr lvl="0"/>
            <a:r>
              <a:rPr lang="en-US" dirty="0">
                <a:solidFill>
                  <a:schemeClr val="tx1"/>
                </a:solidFill>
              </a:rPr>
              <a:t>Again, all students need to be reported, even those who are not found eligible. </a:t>
            </a:r>
          </a:p>
          <a:p>
            <a:pPr lvl="0"/>
            <a:r>
              <a:rPr lang="en-US" dirty="0">
                <a:solidFill>
                  <a:schemeClr val="tx1"/>
                </a:solidFill>
              </a:rPr>
              <a:t>A district or agency could report a student on Child Find multiple times. </a:t>
            </a:r>
          </a:p>
          <a:p>
            <a:pPr lvl="0"/>
            <a:endParaRPr lang="en-US" dirty="0">
              <a:solidFill>
                <a:schemeClr val="tx1"/>
              </a:solidFill>
            </a:endParaRPr>
          </a:p>
          <a:p>
            <a:pPr lvl="0"/>
            <a:r>
              <a:rPr lang="en-US" dirty="0">
                <a:solidFill>
                  <a:schemeClr val="tx1"/>
                </a:solidFill>
              </a:rPr>
              <a:t>Examples: 	</a:t>
            </a:r>
          </a:p>
          <a:p>
            <a:pPr lvl="0"/>
            <a:endParaRPr lang="en-US" dirty="0">
              <a:solidFill>
                <a:schemeClr val="tx1"/>
              </a:solidFill>
            </a:endParaRPr>
          </a:p>
          <a:p>
            <a:pPr marL="171450" lvl="0" indent="-171450">
              <a:buFont typeface="Arial" panose="020B0604020202020204" pitchFamily="34" charset="0"/>
              <a:buChar char="•"/>
            </a:pPr>
            <a:r>
              <a:rPr lang="en-US" dirty="0">
                <a:solidFill>
                  <a:schemeClr val="tx1"/>
                </a:solidFill>
              </a:rPr>
              <a:t>Situation 1. The student was referred three times and each determination was made between July 1 and June 30, but was not found eligible the first two times and then found eligible the third. Three records would be reported.</a:t>
            </a:r>
          </a:p>
          <a:p>
            <a:pPr marL="171450" lvl="0" indent="-171450">
              <a:buFont typeface="Arial" panose="020B0604020202020204" pitchFamily="34" charset="0"/>
              <a:buChar char="•"/>
            </a:pPr>
            <a:r>
              <a:rPr lang="en-US" dirty="0">
                <a:solidFill>
                  <a:schemeClr val="tx1"/>
                </a:solidFill>
              </a:rPr>
              <a:t>Situation 2. The student was referred three times and each determination was made between July 1 and June 30. The student was not found eligible the first time, found eligible the second time and not found eligible the third time. Two records will be reported, the first referral where the student was not found eligible and the second referral where the student was found eligible. The third referral would not be reported.</a:t>
            </a:r>
          </a:p>
          <a:p>
            <a:pPr marL="171450" lvl="0" indent="-171450">
              <a:buFont typeface="Arial" panose="020B0604020202020204" pitchFamily="34" charset="0"/>
              <a:buChar cha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strike="noStrike" dirty="0">
                <a:solidFill>
                  <a:schemeClr val="tx1"/>
                </a:solidFill>
              </a:rPr>
              <a:t>Warning</a:t>
            </a:r>
            <a:r>
              <a:rPr lang="en-US" strike="noStrike" dirty="0">
                <a:solidFill>
                  <a:schemeClr val="tx1"/>
                </a:solidFill>
              </a:rPr>
              <a:t>: Be careful when entering more than one record for a student. If a student was found not eligible and later found eligible, and you accidentally enter the same consent date for both records, the first record will be overwritten by the second record when using Web Submission. However, when using File Upload, the second record will throw an error.</a:t>
            </a:r>
          </a:p>
          <a:p>
            <a:pPr marL="171450" lvl="0" indent="-171450">
              <a:buFont typeface="Arial" panose="020B0604020202020204" pitchFamily="34" charset="0"/>
              <a:buChar char="•"/>
            </a:pPr>
            <a:endParaRPr lang="en-US" dirty="0">
              <a:solidFill>
                <a:schemeClr val="tx1"/>
              </a:solidFill>
            </a:endParaRPr>
          </a:p>
        </p:txBody>
      </p:sp>
      <p:sp>
        <p:nvSpPr>
          <p:cNvPr id="4" name="Slide Number Placeholder 3"/>
          <p:cNvSpPr>
            <a:spLocks noGrp="1"/>
          </p:cNvSpPr>
          <p:nvPr>
            <p:ph type="sldNum" sz="quarter" idx="10"/>
          </p:nvPr>
        </p:nvSpPr>
        <p:spPr/>
        <p:txBody>
          <a:bodyPr/>
          <a:lstStyle/>
          <a:p>
            <a:fld id="{42042C83-F474-4689-992F-134064305DAD}" type="slidenum">
              <a:rPr lang="en-US" smtClean="0"/>
              <a:t>12</a:t>
            </a:fld>
            <a:endParaRPr lang="en-US" dirty="0"/>
          </a:p>
        </p:txBody>
      </p:sp>
    </p:spTree>
    <p:extLst>
      <p:ext uri="{BB962C8B-B14F-4D97-AF65-F5344CB8AC3E}">
        <p14:creationId xmlns:p14="http://schemas.microsoft.com/office/powerpoint/2010/main" val="2854380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Cherisse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School days are days that school was in session at least half of the day. School days do not include holidays, vacation/breaks, staff development days, grading days, snow days, orientation days, etc. Remember to have your school calendar available for reporting.</a:t>
            </a:r>
          </a:p>
        </p:txBody>
      </p:sp>
      <p:sp>
        <p:nvSpPr>
          <p:cNvPr id="4" name="Slide Number Placeholder 3"/>
          <p:cNvSpPr>
            <a:spLocks noGrp="1"/>
          </p:cNvSpPr>
          <p:nvPr>
            <p:ph type="sldNum" sz="quarter" idx="10"/>
          </p:nvPr>
        </p:nvSpPr>
        <p:spPr/>
        <p:txBody>
          <a:bodyPr/>
          <a:lstStyle/>
          <a:p>
            <a:fld id="{42042C83-F474-4689-992F-134064305DAD}" type="slidenum">
              <a:rPr lang="en-US" smtClean="0"/>
              <a:t>13</a:t>
            </a:fld>
            <a:endParaRPr lang="en-US" dirty="0"/>
          </a:p>
        </p:txBody>
      </p:sp>
    </p:spTree>
    <p:extLst>
      <p:ext uri="{BB962C8B-B14F-4D97-AF65-F5344CB8AC3E}">
        <p14:creationId xmlns:p14="http://schemas.microsoft.com/office/powerpoint/2010/main" val="386159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Cherisse</a:t>
            </a:r>
          </a:p>
          <a:p>
            <a:pPr lvl="0"/>
            <a:endParaRPr lang="en-US" dirty="0">
              <a:solidFill>
                <a:schemeClr val="tx1"/>
              </a:solidFill>
            </a:endParaRPr>
          </a:p>
          <a:p>
            <a:pPr lvl="0"/>
            <a:r>
              <a:rPr lang="en-US" dirty="0">
                <a:solidFill>
                  <a:schemeClr val="tx1"/>
                </a:solidFill>
              </a:rPr>
              <a:t>If the number</a:t>
            </a:r>
            <a:r>
              <a:rPr lang="en-US" baseline="0" dirty="0">
                <a:solidFill>
                  <a:schemeClr val="tx1"/>
                </a:solidFill>
              </a:rPr>
              <a:t> of school days exceeds 60 then Reason Timeline Not Met Code is entered.  </a:t>
            </a:r>
          </a:p>
          <a:p>
            <a:pPr lvl="0"/>
            <a:endParaRPr lang="en-US" baseline="0" dirty="0">
              <a:solidFill>
                <a:schemeClr val="tx1"/>
              </a:solidFill>
            </a:endParaRPr>
          </a:p>
          <a:p>
            <a:pPr lvl="0"/>
            <a:r>
              <a:rPr lang="en-US" baseline="0" dirty="0">
                <a:solidFill>
                  <a:schemeClr val="tx1"/>
                </a:solidFill>
              </a:rPr>
              <a:t>Codes 2, 5, and 6 require a comment.</a:t>
            </a:r>
          </a:p>
          <a:p>
            <a:pPr lvl="0"/>
            <a:r>
              <a:rPr lang="en-US" baseline="0" dirty="0">
                <a:solidFill>
                  <a:schemeClr val="tx1"/>
                </a:solidFill>
              </a:rPr>
              <a:t>Codes 2, 7 and 8 are exceptions.</a:t>
            </a:r>
          </a:p>
          <a:p>
            <a:pPr lvl="0"/>
            <a:endParaRPr lang="en-US" b="1" u="sng"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solidFill>
                  <a:schemeClr val="tx1"/>
                </a:solidFill>
              </a:rPr>
              <a:t>Code 2 --- </a:t>
            </a:r>
            <a:r>
              <a:rPr lang="en-US" sz="1200" b="1" u="none" dirty="0">
                <a:solidFill>
                  <a:schemeClr val="tx1"/>
                </a:solidFill>
              </a:rPr>
              <a:t>Parent/guardian did not present child/student for testing/evaluation &amp; eligibility processes impacted by COVID mandates (comment required)</a:t>
            </a:r>
          </a:p>
          <a:p>
            <a:pPr marL="171450" lvl="0" indent="-171450">
              <a:buFont typeface="Arial" panose="020B0604020202020204" pitchFamily="34" charset="0"/>
              <a:buChar char="•"/>
            </a:pPr>
            <a:r>
              <a:rPr lang="en-US" b="0" u="none" dirty="0">
                <a:solidFill>
                  <a:schemeClr val="tx1"/>
                </a:solidFill>
              </a:rPr>
              <a:t>This is not an automatic exemption, ODE will determine the exemption after reading the comment. The comment should be specific and thorough</a:t>
            </a:r>
            <a:r>
              <a:rPr lang="en-US" b="0" u="none" baseline="0" dirty="0">
                <a:solidFill>
                  <a:schemeClr val="tx1"/>
                </a:solidFill>
              </a:rPr>
              <a:t> so an accurate determination can be made.  </a:t>
            </a:r>
          </a:p>
          <a:p>
            <a:pPr marL="171450" lvl="0" indent="-171450">
              <a:buFont typeface="Arial" panose="020B0604020202020204" pitchFamily="34" charset="0"/>
              <a:buChar char="•"/>
            </a:pPr>
            <a:r>
              <a:rPr lang="en-US" b="0" u="none" baseline="0" dirty="0">
                <a:solidFill>
                  <a:schemeClr val="tx1"/>
                </a:solidFill>
              </a:rPr>
              <a:t>Examples-</a:t>
            </a:r>
          </a:p>
          <a:p>
            <a:pPr marL="628650" lvl="1" indent="-171450">
              <a:buFont typeface="Arial" panose="020B0604020202020204" pitchFamily="34" charset="0"/>
              <a:buChar char="•"/>
            </a:pPr>
            <a:r>
              <a:rPr lang="en-US" b="0" u="none" baseline="0" dirty="0">
                <a:solidFill>
                  <a:schemeClr val="tx1"/>
                </a:solidFill>
              </a:rPr>
              <a:t>Use Code 2 with a comment:</a:t>
            </a:r>
          </a:p>
          <a:p>
            <a:pPr marL="1085850" lvl="2" indent="-171450">
              <a:buFont typeface="Arial" panose="020B0604020202020204" pitchFamily="34" charset="0"/>
              <a:buChar char="•"/>
            </a:pPr>
            <a:r>
              <a:rPr lang="en-US" b="0" u="none" baseline="0" dirty="0">
                <a:solidFill>
                  <a:schemeClr val="tx1"/>
                </a:solidFill>
              </a:rPr>
              <a:t>Student absent more than 45 of school days</a:t>
            </a:r>
          </a:p>
          <a:p>
            <a:pPr marL="1085850" lvl="2" indent="-171450">
              <a:buFont typeface="Arial" panose="020B0604020202020204" pitchFamily="34" charset="0"/>
              <a:buChar char="•"/>
            </a:pPr>
            <a:r>
              <a:rPr lang="en-US" b="0" u="none" baseline="0" dirty="0">
                <a:solidFill>
                  <a:schemeClr val="tx1"/>
                </a:solidFill>
              </a:rPr>
              <a:t>Student absent more than 85% of school days</a:t>
            </a:r>
          </a:p>
          <a:p>
            <a:pPr marL="914400" lvl="2" indent="0">
              <a:buFont typeface="Arial" panose="020B0604020202020204" pitchFamily="34" charset="0"/>
              <a:buNone/>
            </a:pPr>
            <a:endParaRPr lang="en-US" b="1" u="sng" baseline="0" dirty="0">
              <a:solidFill>
                <a:schemeClr val="tx1"/>
              </a:solidFill>
            </a:endParaRPr>
          </a:p>
          <a:p>
            <a:pPr marL="0" lvl="0" indent="0">
              <a:buFontTx/>
              <a:buNone/>
            </a:pPr>
            <a:r>
              <a:rPr lang="en-US" b="1" u="none" baseline="0" dirty="0">
                <a:solidFill>
                  <a:schemeClr val="tx1"/>
                </a:solidFill>
              </a:rPr>
              <a:t>Code 3 --- </a:t>
            </a:r>
            <a:r>
              <a:rPr lang="en-US" sz="1200" b="1" u="none" dirty="0">
                <a:solidFill>
                  <a:schemeClr val="tx1"/>
                </a:solidFill>
              </a:rPr>
              <a:t>Parent/guardian did not attend eligibility meeting</a:t>
            </a:r>
            <a:r>
              <a:rPr lang="en-US" sz="1200" dirty="0">
                <a:solidFill>
                  <a:schemeClr val="tx1"/>
                </a:solidFill>
              </a:rPr>
              <a:t> </a:t>
            </a:r>
            <a:endParaRPr lang="en-US" b="1" u="sng" baseline="0" dirty="0">
              <a:solidFill>
                <a:schemeClr val="tx1"/>
              </a:solidFill>
            </a:endParaRPr>
          </a:p>
          <a:p>
            <a:pPr marL="171450" lvl="0" indent="-171450">
              <a:buFont typeface="Arial" panose="020B0604020202020204" pitchFamily="34" charset="0"/>
              <a:buChar char="•"/>
            </a:pPr>
            <a:r>
              <a:rPr lang="en-US" b="0" u="none" baseline="0" dirty="0">
                <a:solidFill>
                  <a:schemeClr val="tx1"/>
                </a:solidFill>
              </a:rPr>
              <a:t>OAR 581-015-2190(5) </a:t>
            </a:r>
            <a:r>
              <a:rPr lang="en-US" sz="1200" b="0" i="0" u="none" kern="1200" dirty="0">
                <a:solidFill>
                  <a:schemeClr val="tx1"/>
                </a:solidFill>
                <a:effectLst/>
                <a:latin typeface="+mn-lt"/>
                <a:ea typeface="+mn-ea"/>
                <a:cs typeface="+mn-cs"/>
              </a:rPr>
              <a:t>Conducting a meeting without a parent in attendance: A meeting may be conducted without a parent in attendance if the school district has given the parent </a:t>
            </a:r>
            <a:r>
              <a:rPr lang="en-US" sz="1200" b="0" i="0" kern="1200" dirty="0">
                <a:solidFill>
                  <a:schemeClr val="tx1"/>
                </a:solidFill>
                <a:effectLst/>
                <a:latin typeface="+mn-lt"/>
                <a:ea typeface="+mn-ea"/>
                <a:cs typeface="+mn-cs"/>
              </a:rPr>
              <a:t>notice under subsection (2), or, for IEP or placement meetings, in accordance with OAR 581-015-2195</a:t>
            </a:r>
          </a:p>
          <a:p>
            <a:pPr marL="171450" lvl="0" indent="-171450">
              <a:buFont typeface="Arial" panose="020B0604020202020204" pitchFamily="34" charset="0"/>
              <a:buChar char="•"/>
            </a:pPr>
            <a:r>
              <a:rPr lang="en-US" sz="1200" b="0" i="0" kern="1200" baseline="0" dirty="0">
                <a:solidFill>
                  <a:schemeClr val="tx1"/>
                </a:solidFill>
                <a:effectLst/>
                <a:latin typeface="+mn-lt"/>
                <a:ea typeface="+mn-ea"/>
                <a:cs typeface="+mn-cs"/>
              </a:rPr>
              <a:t>OAR 581-015-2195(3) </a:t>
            </a:r>
            <a:r>
              <a:rPr lang="en-US" sz="1200" b="0" i="0" kern="1200" dirty="0">
                <a:solidFill>
                  <a:schemeClr val="tx1"/>
                </a:solidFill>
                <a:effectLst/>
                <a:latin typeface="+mn-lt"/>
                <a:ea typeface="+mn-ea"/>
                <a:cs typeface="+mn-cs"/>
              </a:rPr>
              <a:t>(3) Conducting an IEP/Placement Meeting without a Parent in Attendance: An IEP or placement meeting may be conducted without a parent in attendance if the school district is unable to convince the parents that they should attend.</a:t>
            </a:r>
          </a:p>
          <a:p>
            <a:pPr lvl="1"/>
            <a:r>
              <a:rPr lang="en-US" sz="1200" b="0" i="0" kern="1200" dirty="0">
                <a:solidFill>
                  <a:schemeClr val="tx1"/>
                </a:solidFill>
                <a:effectLst/>
                <a:latin typeface="+mn-lt"/>
                <a:ea typeface="+mn-ea"/>
                <a:cs typeface="+mn-cs"/>
              </a:rPr>
              <a:t>(a) If the school district proceeds with an IEP meeting without a parent, the district must have a record of its attempts to arrange a mutually agreed on time and place such as:</a:t>
            </a:r>
          </a:p>
          <a:p>
            <a:pPr lvl="1"/>
            <a:r>
              <a:rPr lang="en-US" sz="1200" b="0" i="0" kern="1200" dirty="0">
                <a:solidFill>
                  <a:schemeClr val="tx1"/>
                </a:solidFill>
                <a:effectLst/>
                <a:latin typeface="+mn-lt"/>
                <a:ea typeface="+mn-ea"/>
                <a:cs typeface="+mn-cs"/>
              </a:rPr>
              <a:t>	(A) Detailed records of telephone calls made or attempted and the results of those calls;</a:t>
            </a:r>
          </a:p>
          <a:p>
            <a:pPr lvl="1"/>
            <a:r>
              <a:rPr lang="en-US" sz="1200" b="0" i="0" kern="1200" dirty="0">
                <a:solidFill>
                  <a:schemeClr val="tx1"/>
                </a:solidFill>
                <a:effectLst/>
                <a:latin typeface="+mn-lt"/>
                <a:ea typeface="+mn-ea"/>
                <a:cs typeface="+mn-cs"/>
              </a:rPr>
              <a:t>	(B) Copies of correspondence sent to the parents and any responses received; and</a:t>
            </a:r>
          </a:p>
          <a:p>
            <a:pPr lvl="1"/>
            <a:r>
              <a:rPr lang="en-US" sz="1200" b="0" i="0" kern="1200" dirty="0">
                <a:solidFill>
                  <a:schemeClr val="tx1"/>
                </a:solidFill>
                <a:effectLst/>
                <a:latin typeface="+mn-lt"/>
                <a:ea typeface="+mn-ea"/>
                <a:cs typeface="+mn-cs"/>
              </a:rPr>
              <a:t>	(C) Detailed records of visits made to the parent's home or place of employment and the results of those visits.</a:t>
            </a:r>
          </a:p>
          <a:p>
            <a:pPr lvl="1"/>
            <a:r>
              <a:rPr lang="en-US" sz="1200" b="0" i="0" kern="1200" dirty="0">
                <a:solidFill>
                  <a:schemeClr val="tx1"/>
                </a:solidFill>
                <a:effectLst/>
                <a:latin typeface="+mn-lt"/>
                <a:ea typeface="+mn-ea"/>
                <a:cs typeface="+mn-cs"/>
              </a:rPr>
              <a:t>(b) The Department considers school district attempts to convince parents to attend sufficient if the school district:</a:t>
            </a:r>
          </a:p>
          <a:p>
            <a:pPr lvl="1"/>
            <a:r>
              <a:rPr lang="en-US" sz="1200" b="0" i="0" kern="1200" dirty="0">
                <a:solidFill>
                  <a:schemeClr val="tx1"/>
                </a:solidFill>
                <a:effectLst/>
                <a:latin typeface="+mn-lt"/>
                <a:ea typeface="+mn-ea"/>
                <a:cs typeface="+mn-cs"/>
              </a:rPr>
              <a:t>	(A) Communicates directly with the parent and arranges a mutually agreeable time and place, and sends written notice required under OAR </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581-015-2190(2) to confirm this arrangement; or</a:t>
            </a:r>
          </a:p>
          <a:p>
            <a:pPr lvl="1"/>
            <a:r>
              <a:rPr lang="en-US" sz="1200" b="0" i="0" kern="1200" dirty="0">
                <a:solidFill>
                  <a:schemeClr val="tx1"/>
                </a:solidFill>
                <a:effectLst/>
                <a:latin typeface="+mn-lt"/>
                <a:ea typeface="+mn-ea"/>
                <a:cs typeface="+mn-cs"/>
              </a:rPr>
              <a:t>	(B) Sends written notice required under OAR 581-015-2190(2) proposing a time and place for the meeting and states in the notice that the parent may request a different time and place, and confirms that the parent received the notice.</a:t>
            </a:r>
          </a:p>
          <a:p>
            <a:pPr lvl="1"/>
            <a:r>
              <a:rPr lang="en-US" sz="1200" b="0" i="0" kern="1200" dirty="0">
                <a:solidFill>
                  <a:schemeClr val="tx1"/>
                </a:solidFill>
                <a:effectLst/>
                <a:latin typeface="+mn-lt"/>
                <a:ea typeface="+mn-ea"/>
                <a:cs typeface="+mn-cs"/>
              </a:rPr>
              <a:t>(c) "Sufficient attempts" may all occur before the scheduled IEP or placement meeting, and do not require the scheduling of multiple agreed-upon meetings unless the team believes this would be in the best interest of the child.</a:t>
            </a:r>
          </a:p>
          <a:p>
            <a:pPr marL="628650" lvl="1" indent="-171450">
              <a:buFont typeface="Arial" panose="020B0604020202020204" pitchFamily="34" charset="0"/>
              <a:buChar char="•"/>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u="none" kern="1200" baseline="0" dirty="0">
                <a:solidFill>
                  <a:schemeClr val="tx1"/>
                </a:solidFill>
                <a:effectLst/>
                <a:latin typeface="+mn-lt"/>
                <a:ea typeface="+mn-ea"/>
                <a:cs typeface="+mn-cs"/>
              </a:rPr>
              <a:t>Code 4 --- </a:t>
            </a:r>
            <a:r>
              <a:rPr lang="en-US" sz="1200" b="1" u="none" dirty="0">
                <a:solidFill>
                  <a:schemeClr val="tx1"/>
                </a:solidFill>
              </a:rPr>
              <a:t>Initial testing results indicated need for additional testing not identified through initial evaluation planning</a:t>
            </a:r>
            <a:endParaRPr lang="en-US" b="1" i="0" u="sng"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2042C83-F474-4689-992F-134064305DAD}" type="slidenum">
              <a:rPr lang="en-US" smtClean="0"/>
              <a:t>14</a:t>
            </a:fld>
            <a:endParaRPr lang="en-US" dirty="0"/>
          </a:p>
        </p:txBody>
      </p:sp>
    </p:spTree>
    <p:extLst>
      <p:ext uri="{BB962C8B-B14F-4D97-AF65-F5344CB8AC3E}">
        <p14:creationId xmlns:p14="http://schemas.microsoft.com/office/powerpoint/2010/main" val="1829729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Cherisse</a:t>
            </a:r>
            <a:endParaRPr lang="en-US" sz="1200" b="1" baseline="0" dirty="0">
              <a:solidFill>
                <a:schemeClr val="tx1"/>
              </a:solidFill>
            </a:endParaRPr>
          </a:p>
          <a:p>
            <a:pPr lvl="0"/>
            <a:endParaRPr lang="en-US" sz="1200" dirty="0">
              <a:solidFill>
                <a:schemeClr val="tx1"/>
              </a:solidFill>
            </a:endParaRPr>
          </a:p>
          <a:p>
            <a:pPr lvl="0"/>
            <a:r>
              <a:rPr lang="en-US" sz="1200" dirty="0">
                <a:solidFill>
                  <a:schemeClr val="tx1"/>
                </a:solidFill>
              </a:rPr>
              <a:t>Please provide specific information when leaving a comment to assist with the assessment of the noncompliance. ODE will review all comments to determine appropriate coding.</a:t>
            </a:r>
          </a:p>
          <a:p>
            <a:pPr lvl="0"/>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solidFill>
                  <a:schemeClr val="tx1"/>
                </a:solidFill>
              </a:rPr>
              <a:t>Code</a:t>
            </a:r>
            <a:r>
              <a:rPr lang="en-US" b="1" u="none" baseline="0" dirty="0">
                <a:solidFill>
                  <a:schemeClr val="tx1"/>
                </a:solidFill>
              </a:rPr>
              <a:t> 5 ---  </a:t>
            </a:r>
            <a:r>
              <a:rPr lang="en-US" sz="1200" b="1" u="none" dirty="0">
                <a:solidFill>
                  <a:schemeClr val="tx1"/>
                </a:solidFill>
              </a:rPr>
              <a:t>Delay by doctor/medical personnel (comment required) </a:t>
            </a:r>
          </a:p>
          <a:p>
            <a:pPr marL="171450" lvl="0" indent="-171450">
              <a:buFont typeface="Arial" panose="020B0604020202020204" pitchFamily="34" charset="0"/>
              <a:buChar char="•"/>
            </a:pPr>
            <a:r>
              <a:rPr lang="en-US" b="0" dirty="0">
                <a:solidFill>
                  <a:schemeClr val="tx1"/>
                </a:solidFill>
              </a:rPr>
              <a:t>Require a comment. Be Specific.</a:t>
            </a:r>
          </a:p>
          <a:p>
            <a:pPr lvl="0"/>
            <a:endParaRPr lang="en-US" sz="1200" dirty="0">
              <a:solidFill>
                <a:schemeClr val="tx1"/>
              </a:solidFill>
            </a:endParaRPr>
          </a:p>
          <a:p>
            <a:pPr marL="533400" lvl="0" indent="-533400">
              <a:spcBef>
                <a:spcPts val="1200"/>
              </a:spcBef>
              <a:buClr>
                <a:srgbClr val="FFFF00"/>
              </a:buClr>
              <a:buNone/>
              <a:defRPr/>
            </a:pPr>
            <a:r>
              <a:rPr lang="en-US" sz="1200" b="1" u="none" dirty="0">
                <a:solidFill>
                  <a:schemeClr val="tx1"/>
                </a:solidFill>
              </a:rPr>
              <a:t>Code 6---  Delay by district/program evaluation staff (comment required)</a:t>
            </a:r>
          </a:p>
          <a:p>
            <a:pPr marL="171450" lvl="0" indent="-171450">
              <a:buFont typeface="Arial" panose="020B0604020202020204" pitchFamily="34" charset="0"/>
              <a:buChar char="•"/>
            </a:pPr>
            <a:r>
              <a:rPr lang="en-US" b="0" dirty="0">
                <a:solidFill>
                  <a:schemeClr val="tx1"/>
                </a:solidFill>
              </a:rPr>
              <a:t>Require a comment. Be Specific. Comment should not be a variation of “delay by staff.”</a:t>
            </a:r>
          </a:p>
          <a:p>
            <a:pPr marL="171450" lvl="0" indent="-171450">
              <a:buFont typeface="Arial" panose="020B0604020202020204" pitchFamily="34" charset="0"/>
              <a:buChar char="•"/>
            </a:pPr>
            <a:endParaRPr lang="en-US" sz="1200" b="1" dirty="0">
              <a:solidFill>
                <a:schemeClr val="tx1"/>
              </a:solidFill>
            </a:endParaRPr>
          </a:p>
          <a:p>
            <a:pPr marL="0" lvl="0" indent="0">
              <a:buFontTx/>
              <a:buNone/>
            </a:pPr>
            <a:r>
              <a:rPr lang="en-US" sz="1200" b="1" dirty="0">
                <a:solidFill>
                  <a:schemeClr val="tx1"/>
                </a:solidFill>
              </a:rPr>
              <a:t>Code 7--- Within extended timeline by written agreement for a transfer student</a:t>
            </a:r>
          </a:p>
          <a:p>
            <a:pPr marL="171450" lvl="0" indent="-171450">
              <a:buFont typeface="Arial" panose="020B0604020202020204" pitchFamily="34" charset="0"/>
              <a:buChar char="•"/>
            </a:pPr>
            <a:r>
              <a:rPr lang="en-US" sz="1200" b="0" dirty="0">
                <a:solidFill>
                  <a:schemeClr val="tx1"/>
                </a:solidFill>
              </a:rPr>
              <a:t>If a comment is provided, it must be about a student transferring from another school district. </a:t>
            </a:r>
          </a:p>
          <a:p>
            <a:pPr marL="0" lvl="0" indent="0">
              <a:buFontTx/>
              <a:buNone/>
            </a:pPr>
            <a:endParaRPr lang="en-US" sz="12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Code 8--- Within extended timeline by written agreement to determine if a student has a specific learning disability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tx1"/>
                </a:solidFill>
              </a:rPr>
              <a:t>If a comment is provided, it must be about evaluating student for SLD.</a:t>
            </a:r>
          </a:p>
        </p:txBody>
      </p:sp>
      <p:sp>
        <p:nvSpPr>
          <p:cNvPr id="4" name="Slide Number Placeholder 3"/>
          <p:cNvSpPr>
            <a:spLocks noGrp="1"/>
          </p:cNvSpPr>
          <p:nvPr>
            <p:ph type="sldNum" sz="quarter" idx="10"/>
          </p:nvPr>
        </p:nvSpPr>
        <p:spPr/>
        <p:txBody>
          <a:bodyPr/>
          <a:lstStyle/>
          <a:p>
            <a:fld id="{42042C83-F474-4689-992F-134064305DAD}" type="slidenum">
              <a:rPr lang="en-US" smtClean="0"/>
              <a:t>15</a:t>
            </a:fld>
            <a:endParaRPr lang="en-US" dirty="0"/>
          </a:p>
        </p:txBody>
      </p:sp>
    </p:spTree>
    <p:extLst>
      <p:ext uri="{BB962C8B-B14F-4D97-AF65-F5344CB8AC3E}">
        <p14:creationId xmlns:p14="http://schemas.microsoft.com/office/powerpoint/2010/main" val="3701776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Cherisse</a:t>
            </a:r>
            <a:endParaRPr lang="en-US" sz="1200" b="1" baseline="0" dirty="0">
              <a:solidFill>
                <a:srgbClr val="000000"/>
              </a:solidFill>
            </a:endParaRPr>
          </a:p>
          <a:p>
            <a:pPr lvl="0"/>
            <a:endParaRPr lang="en-US" b="1" dirty="0">
              <a:solidFill>
                <a:srgbClr val="000000"/>
              </a:solidFill>
            </a:endParaRPr>
          </a:p>
          <a:p>
            <a:pPr lvl="0"/>
            <a:r>
              <a:rPr lang="en-US" dirty="0">
                <a:solidFill>
                  <a:srgbClr val="000000"/>
                </a:solidFill>
              </a:rPr>
              <a:t>It is important that districts properly code issues of non-compliance.  </a:t>
            </a:r>
          </a:p>
          <a:p>
            <a:pPr lvl="0"/>
            <a:r>
              <a:rPr lang="en-US" dirty="0">
                <a:solidFill>
                  <a:srgbClr val="000000"/>
                </a:solidFill>
              </a:rPr>
              <a:t>The information can be used to inform districts WHAT the barriers to compliance are (what issues). The student and school-level data inform the district </a:t>
            </a:r>
            <a:r>
              <a:rPr lang="en-US" b="1" dirty="0">
                <a:solidFill>
                  <a:srgbClr val="000000"/>
                </a:solidFill>
              </a:rPr>
              <a:t>where</a:t>
            </a:r>
            <a:r>
              <a:rPr lang="en-US" dirty="0">
                <a:solidFill>
                  <a:srgbClr val="000000"/>
                </a:solidFill>
              </a:rPr>
              <a:t> the barriers to compliance are (at what levels).  </a:t>
            </a:r>
          </a:p>
          <a:p>
            <a:pPr lvl="0"/>
            <a:r>
              <a:rPr lang="en-US" dirty="0">
                <a:solidFill>
                  <a:srgbClr val="000000"/>
                </a:solidFill>
              </a:rPr>
              <a:t>Data can be used for staff development—know who to train and what to train on.</a:t>
            </a:r>
          </a:p>
          <a:p>
            <a:pPr lvl="0"/>
            <a:endParaRPr lang="en-US" dirty="0">
              <a:solidFill>
                <a:srgbClr val="000000"/>
              </a:solidFill>
            </a:endParaRPr>
          </a:p>
          <a:p>
            <a:pPr lvl="0"/>
            <a:r>
              <a:rPr lang="en-US" dirty="0">
                <a:solidFill>
                  <a:srgbClr val="000000"/>
                </a:solidFill>
              </a:rPr>
              <a:t>1. Code 6 ---</a:t>
            </a:r>
            <a:r>
              <a:rPr lang="en-US" baseline="0" dirty="0">
                <a:solidFill>
                  <a:srgbClr val="000000"/>
                </a:solidFill>
              </a:rPr>
              <a:t> </a:t>
            </a:r>
            <a:r>
              <a:rPr lang="en-US" dirty="0">
                <a:solidFill>
                  <a:srgbClr val="000000"/>
                </a:solidFill>
              </a:rPr>
              <a:t>Delay by district – must be scheduled and attended in 60 school days.</a:t>
            </a:r>
          </a:p>
          <a:p>
            <a:pPr lvl="0"/>
            <a:r>
              <a:rPr lang="en-US" dirty="0">
                <a:solidFill>
                  <a:srgbClr val="000000"/>
                </a:solidFill>
              </a:rPr>
              <a:t>2. Code 6 --- Delay by district – must occur within 60 school days.</a:t>
            </a:r>
          </a:p>
          <a:p>
            <a:pPr lvl="0"/>
            <a:r>
              <a:rPr lang="en-US" dirty="0">
                <a:solidFill>
                  <a:srgbClr val="000000"/>
                </a:solidFill>
              </a:rPr>
              <a:t>3. Code 6 ---</a:t>
            </a:r>
            <a:r>
              <a:rPr lang="en-US" baseline="0" dirty="0">
                <a:solidFill>
                  <a:srgbClr val="000000"/>
                </a:solidFill>
              </a:rPr>
              <a:t> </a:t>
            </a:r>
            <a:r>
              <a:rPr lang="en-US" dirty="0">
                <a:solidFill>
                  <a:srgbClr val="000000"/>
                </a:solidFill>
              </a:rPr>
              <a:t>Delay by district – 9 days is not sufficient to warrant a delay.</a:t>
            </a:r>
          </a:p>
          <a:p>
            <a:pPr lvl="0"/>
            <a:r>
              <a:rPr lang="en-US" dirty="0">
                <a:solidFill>
                  <a:srgbClr val="000000"/>
                </a:solidFill>
              </a:rPr>
              <a:t>4. Code 6 ---</a:t>
            </a:r>
            <a:r>
              <a:rPr lang="en-US" baseline="0" dirty="0">
                <a:solidFill>
                  <a:srgbClr val="000000"/>
                </a:solidFill>
              </a:rPr>
              <a:t> </a:t>
            </a:r>
            <a:r>
              <a:rPr lang="en-US" dirty="0">
                <a:solidFill>
                  <a:srgbClr val="000000"/>
                </a:solidFill>
              </a:rPr>
              <a:t>Delay by district – reschedule.</a:t>
            </a:r>
          </a:p>
          <a:p>
            <a:pPr lvl="0"/>
            <a:r>
              <a:rPr lang="en-US" dirty="0">
                <a:solidFill>
                  <a:srgbClr val="000000"/>
                </a:solidFill>
              </a:rPr>
              <a:t>5. Code 6 --- Delay by district – schedule earlier in process to allow for rescheduling requests.</a:t>
            </a:r>
          </a:p>
        </p:txBody>
      </p:sp>
      <p:sp>
        <p:nvSpPr>
          <p:cNvPr id="4" name="Slide Number Placeholder 3"/>
          <p:cNvSpPr>
            <a:spLocks noGrp="1"/>
          </p:cNvSpPr>
          <p:nvPr>
            <p:ph type="sldNum" sz="quarter" idx="10"/>
          </p:nvPr>
        </p:nvSpPr>
        <p:spPr/>
        <p:txBody>
          <a:bodyPr/>
          <a:lstStyle/>
          <a:p>
            <a:fld id="{42042C83-F474-4689-992F-134064305DAD}" type="slidenum">
              <a:rPr lang="en-US" smtClean="0"/>
              <a:t>16</a:t>
            </a:fld>
            <a:endParaRPr lang="en-US" dirty="0"/>
          </a:p>
        </p:txBody>
      </p:sp>
    </p:spTree>
    <p:extLst>
      <p:ext uri="{BB962C8B-B14F-4D97-AF65-F5344CB8AC3E}">
        <p14:creationId xmlns:p14="http://schemas.microsoft.com/office/powerpoint/2010/main" val="8076142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Cherisse</a:t>
            </a:r>
            <a:endParaRPr lang="en-US" sz="1200" b="1" baseline="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rPr>
              <a:t>Data must be submitted by 11:59 p.m. on July</a:t>
            </a:r>
            <a:r>
              <a:rPr lang="en-US" baseline="0" dirty="0">
                <a:solidFill>
                  <a:srgbClr val="000000"/>
                </a:solidFill>
              </a:rPr>
              <a:t> 8, 2024</a:t>
            </a:r>
            <a:r>
              <a:rPr lang="en-US" dirty="0">
                <a:solidFill>
                  <a:srgbClr val="000000"/>
                </a:solidFill>
              </a:rPr>
              <a:t>. We recommend it is done before 5 p.m.</a:t>
            </a:r>
            <a:r>
              <a:rPr lang="en-US" baseline="0" dirty="0">
                <a:solidFill>
                  <a:srgbClr val="000000"/>
                </a:solidFill>
              </a:rPr>
              <a:t>, after that there will be no one to help you if there are problems.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solidFill>
                  <a:srgbClr val="000000"/>
                </a:solidFill>
              </a:rPr>
              <a:t>We will cover correcting errors during the June Exit portion of this webinar, as the steps are the same.</a:t>
            </a:r>
            <a:endParaRPr lang="en-US" dirty="0">
              <a:solidFill>
                <a:srgbClr val="000000"/>
              </a:solidFill>
            </a:endParaRPr>
          </a:p>
        </p:txBody>
      </p:sp>
      <p:sp>
        <p:nvSpPr>
          <p:cNvPr id="4" name="Slide Number Placeholder 3"/>
          <p:cNvSpPr>
            <a:spLocks noGrp="1"/>
          </p:cNvSpPr>
          <p:nvPr>
            <p:ph type="sldNum" sz="quarter" idx="10"/>
          </p:nvPr>
        </p:nvSpPr>
        <p:spPr/>
        <p:txBody>
          <a:bodyPr/>
          <a:lstStyle/>
          <a:p>
            <a:fld id="{42042C83-F474-4689-992F-134064305DAD}" type="slidenum">
              <a:rPr lang="en-US" smtClean="0"/>
              <a:t>17</a:t>
            </a:fld>
            <a:endParaRPr lang="en-US" dirty="0"/>
          </a:p>
        </p:txBody>
      </p:sp>
    </p:spTree>
    <p:extLst>
      <p:ext uri="{BB962C8B-B14F-4D97-AF65-F5344CB8AC3E}">
        <p14:creationId xmlns:p14="http://schemas.microsoft.com/office/powerpoint/2010/main" val="968121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98136" rtl="0" eaLnBrk="1" fontAlgn="auto" latinLnBrk="0" hangingPunct="1">
              <a:lnSpc>
                <a:spcPct val="100000"/>
              </a:lnSpc>
              <a:spcBef>
                <a:spcPts val="0"/>
              </a:spcBef>
              <a:spcAft>
                <a:spcPts val="0"/>
              </a:spcAft>
              <a:buClrTx/>
              <a:buSzTx/>
              <a:buFontTx/>
              <a:buNone/>
              <a:tabLst/>
              <a:defRPr/>
            </a:pPr>
            <a:r>
              <a:rPr lang="en-US" b="1" dirty="0"/>
              <a:t>Cherisse</a:t>
            </a:r>
            <a:endParaRPr lang="en-US" sz="1200" b="1" baseline="0" dirty="0">
              <a:solidFill>
                <a:srgbClr val="000000"/>
              </a:solidFill>
            </a:endParaRPr>
          </a:p>
          <a:p>
            <a:pPr defTabSz="898136">
              <a:defRPr/>
            </a:pPr>
            <a:endParaRPr lang="en-US" dirty="0"/>
          </a:p>
          <a:p>
            <a:pPr defTabSz="898136">
              <a:defRPr/>
            </a:pPr>
            <a:r>
              <a:rPr lang="en-US" dirty="0"/>
              <a:t>There are no changes to Child Find this year. Now I’ll pass it over to Jackie to talk about Problem Areas.</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2042C83-F474-4689-992F-134064305DAD}" type="slidenum">
              <a:rPr lang="en-US" smtClean="0"/>
              <a:t>18</a:t>
            </a:fld>
            <a:endParaRPr lang="en-US"/>
          </a:p>
        </p:txBody>
      </p:sp>
    </p:spTree>
    <p:extLst>
      <p:ext uri="{BB962C8B-B14F-4D97-AF65-F5344CB8AC3E}">
        <p14:creationId xmlns:p14="http://schemas.microsoft.com/office/powerpoint/2010/main" val="12608042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898136">
              <a:defRPr/>
            </a:pPr>
            <a:r>
              <a:rPr lang="en-US" b="1" dirty="0"/>
              <a:t>Jackie</a:t>
            </a:r>
            <a:endParaRPr lang="en-US" baseline="0" dirty="0">
              <a:solidFill>
                <a:schemeClr val="tx1"/>
              </a:solidFill>
            </a:endParaRPr>
          </a:p>
          <a:p>
            <a:pPr marL="0" lvl="1" defTabSz="898136">
              <a:defRPr/>
            </a:pPr>
            <a:endParaRPr lang="en-US" baseline="0" dirty="0">
              <a:solidFill>
                <a:schemeClr val="tx1"/>
              </a:solidFill>
            </a:endParaRPr>
          </a:p>
          <a:p>
            <a:pPr marL="0" lvl="1" defTabSz="898136">
              <a:defRPr/>
            </a:pPr>
            <a:r>
              <a:rPr lang="en-US" baseline="0" dirty="0">
                <a:solidFill>
                  <a:schemeClr val="tx1"/>
                </a:solidFill>
              </a:rPr>
              <a:t>For Child Find, some things to look out for: </a:t>
            </a:r>
          </a:p>
          <a:p>
            <a:pPr marL="168401" lvl="1" indent="-168401" defTabSz="898136">
              <a:buFont typeface="Arial" panose="020B0604020202020204" pitchFamily="34" charset="0"/>
              <a:buChar char="•"/>
              <a:defRPr/>
            </a:pPr>
            <a:r>
              <a:rPr lang="en-US" baseline="0" dirty="0">
                <a:solidFill>
                  <a:schemeClr val="tx1"/>
                </a:solidFill>
              </a:rPr>
              <a:t>Counting </a:t>
            </a:r>
            <a:r>
              <a:rPr lang="en-US" u="sng" baseline="0" dirty="0">
                <a:solidFill>
                  <a:schemeClr val="tx1"/>
                </a:solidFill>
              </a:rPr>
              <a:t>non-school days</a:t>
            </a:r>
            <a:r>
              <a:rPr lang="en-US" u="none" baseline="0" dirty="0">
                <a:solidFill>
                  <a:schemeClr val="tx1"/>
                </a:solidFill>
              </a:rPr>
              <a:t> </a:t>
            </a:r>
            <a:r>
              <a:rPr lang="en-US" baseline="0" dirty="0">
                <a:solidFill>
                  <a:schemeClr val="tx1"/>
                </a:solidFill>
              </a:rPr>
              <a:t>can impact the timeline not being met within 60 days.</a:t>
            </a:r>
          </a:p>
          <a:p>
            <a:pPr marL="634288" lvl="2" indent="-168401" defTabSz="898136">
              <a:buFont typeface="Arial" panose="020B0604020202020204" pitchFamily="34" charset="0"/>
              <a:buChar char="•"/>
              <a:defRPr/>
            </a:pPr>
            <a:r>
              <a:rPr lang="en-US" baseline="0" dirty="0">
                <a:solidFill>
                  <a:schemeClr val="tx1"/>
                </a:solidFill>
              </a:rPr>
              <a:t>Be sure to count days when school is in session not business or calendar days.</a:t>
            </a:r>
          </a:p>
          <a:p>
            <a:pPr marL="634288" lvl="2" indent="-168401" defTabSz="898136">
              <a:buFont typeface="Arial" panose="020B0604020202020204" pitchFamily="34" charset="0"/>
              <a:buChar char="•"/>
              <a:defRPr/>
            </a:pPr>
            <a:r>
              <a:rPr lang="en-US" baseline="0" dirty="0">
                <a:solidFill>
                  <a:schemeClr val="tx1"/>
                </a:solidFill>
              </a:rPr>
              <a:t>Do no count holidays, winter or spring break.</a:t>
            </a:r>
          </a:p>
          <a:p>
            <a:pPr marL="634288" lvl="2" indent="-168401" defTabSz="898136">
              <a:buFont typeface="Arial" panose="020B0604020202020204" pitchFamily="34" charset="0"/>
              <a:buChar char="•"/>
              <a:defRPr/>
            </a:pPr>
            <a:r>
              <a:rPr lang="en-US" dirty="0">
                <a:solidFill>
                  <a:schemeClr val="tx1"/>
                </a:solidFill>
              </a:rPr>
              <a:t>Some Student Information Systems (SIS) miscounted school days in the past, so we recommend that you spot check records by hand counting.</a:t>
            </a:r>
          </a:p>
          <a:p>
            <a:pPr marL="634288" lvl="2" indent="-168401" defTabSz="898136">
              <a:buFont typeface="Arial" panose="020B0604020202020204" pitchFamily="34" charset="0"/>
              <a:buChar char="•"/>
              <a:defRPr/>
            </a:pPr>
            <a:r>
              <a:rPr lang="en-US" baseline="0" dirty="0">
                <a:solidFill>
                  <a:schemeClr val="tx1"/>
                </a:solidFill>
              </a:rPr>
              <a:t>Be careful when counting your school days. There have been submissions where the school days did not align with the reported Consent and Determination Dates.</a:t>
            </a:r>
          </a:p>
          <a:p>
            <a:pPr marL="177088" marR="0" lvl="1" indent="-168401" algn="l" defTabSz="89813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2022-2023, there were some instances where the Consent or Determination date did not align with what was written in the comment.</a:t>
            </a:r>
          </a:p>
          <a:p>
            <a:pPr marL="177088" marR="0" lvl="1" indent="-168401" algn="l" defTabSz="89813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solidFill>
                  <a:schemeClr val="tx1"/>
                </a:solidFill>
              </a:rPr>
              <a:t>We also had quite a few records where the </a:t>
            </a:r>
            <a:r>
              <a:rPr lang="en-US" u="sng" baseline="0" dirty="0">
                <a:solidFill>
                  <a:schemeClr val="tx1"/>
                </a:solidFill>
              </a:rPr>
              <a:t>eligibility date</a:t>
            </a:r>
            <a:r>
              <a:rPr lang="en-US" u="none" baseline="0" dirty="0">
                <a:solidFill>
                  <a:schemeClr val="tx1"/>
                </a:solidFill>
              </a:rPr>
              <a:t> </a:t>
            </a:r>
            <a:r>
              <a:rPr lang="en-US" baseline="0" dirty="0">
                <a:solidFill>
                  <a:schemeClr val="tx1"/>
                </a:solidFill>
              </a:rPr>
              <a:t>was different than December Child Count. Some were just a few days apart. </a:t>
            </a:r>
          </a:p>
          <a:p>
            <a:pPr marL="177088" marR="0" lvl="1" indent="-168401" algn="l" defTabSz="89813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Be careful when submitting Child Find records. If a student is already eligible and team is doing the re-evaluation, then it’s not a Child Find record. </a:t>
            </a:r>
          </a:p>
          <a:p>
            <a:pPr marL="634288" marR="0" lvl="2" indent="-168401" algn="l" defTabSz="89813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There were a lot of students who had eligibilities from the last few years reported and many students who were reported on the Child Find in 2020-2021 and/or 2021-2022 were reported again in 2022-2023.</a:t>
            </a:r>
            <a:endParaRPr lang="en-US" baseline="0" dirty="0">
              <a:solidFill>
                <a:schemeClr val="tx1"/>
              </a:solidFill>
            </a:endParaRPr>
          </a:p>
          <a:p>
            <a:pPr marL="168401" lvl="1" indent="-168401" defTabSz="898136">
              <a:buFont typeface="Arial" panose="020B0604020202020204" pitchFamily="34" charset="0"/>
              <a:buChar char="•"/>
              <a:defRPr/>
            </a:pPr>
            <a:r>
              <a:rPr lang="en-US" dirty="0">
                <a:solidFill>
                  <a:schemeClr val="tx1"/>
                </a:solidFill>
              </a:rPr>
              <a:t>There were </a:t>
            </a:r>
            <a:r>
              <a:rPr lang="en-US" b="1" dirty="0">
                <a:solidFill>
                  <a:schemeClr val="tx1"/>
                </a:solidFill>
              </a:rPr>
              <a:t>60</a:t>
            </a:r>
            <a:r>
              <a:rPr lang="en-US" dirty="0">
                <a:solidFill>
                  <a:schemeClr val="tx1"/>
                </a:solidFill>
              </a:rPr>
              <a:t> duplicate records submitted in 2022-2023. Some were reported by two separate districts, but many were reported by a single district. Of the records submitted by a single district, the Consent or Determination date (or both) were the same or similar, which is why they received an audit during the Review Window.</a:t>
            </a:r>
          </a:p>
          <a:p>
            <a:pPr marL="625601" lvl="2" indent="-168401" defTabSz="898136">
              <a:buFont typeface="Arial" panose="020B0604020202020204" pitchFamily="34" charset="0"/>
              <a:buChar char="•"/>
              <a:defRPr/>
            </a:pPr>
            <a:r>
              <a:rPr lang="en-US" dirty="0">
                <a:solidFill>
                  <a:schemeClr val="tx1"/>
                </a:solidFill>
              </a:rPr>
              <a:t>Most duplicated records were Yes Eligible. There were some that were a Yes and then a No, and a couple where both records were No. </a:t>
            </a:r>
          </a:p>
          <a:p>
            <a:pPr marL="625601" lvl="2" indent="-168401" defTabSz="898136">
              <a:buFont typeface="Arial" panose="020B0604020202020204" pitchFamily="34" charset="0"/>
              <a:buChar char="•"/>
              <a:defRPr/>
            </a:pPr>
            <a:r>
              <a:rPr lang="en-US" b="1" strike="noStrike" dirty="0">
                <a:solidFill>
                  <a:schemeClr val="tx1"/>
                </a:solidFill>
              </a:rPr>
              <a:t>2022-2023:</a:t>
            </a:r>
            <a:r>
              <a:rPr lang="en-US" b="0" strike="noStrike" dirty="0">
                <a:solidFill>
                  <a:schemeClr val="tx1"/>
                </a:solidFill>
              </a:rPr>
              <a:t> Some kept their duplicate records and confirmed the audit. Be sure to delete the duplicate record before confirming the audit. If you get an audit for duplicate record submitted by another agency, please work with that other agency to determine who should report the record. </a:t>
            </a:r>
          </a:p>
          <a:p>
            <a:pPr marL="625601" lvl="2" indent="-168401" defTabSz="898136">
              <a:buFont typeface="Arial" panose="020B0604020202020204" pitchFamily="34" charset="0"/>
              <a:buChar char="•"/>
              <a:defRPr/>
            </a:pPr>
            <a:r>
              <a:rPr lang="en-US" b="0" strike="noStrike" dirty="0">
                <a:solidFill>
                  <a:schemeClr val="tx1"/>
                </a:solidFill>
              </a:rPr>
              <a:t>We had to reach out to 12 districts for duplicate record corrections. There were some instances where both records were either kept by both districts or both records were deleted. </a:t>
            </a:r>
            <a:endParaRPr lang="en-US" b="0" strike="noStrike" baseline="0" dirty="0">
              <a:solidFill>
                <a:schemeClr val="tx1"/>
              </a:solidFill>
            </a:endParaRPr>
          </a:p>
        </p:txBody>
      </p:sp>
      <p:sp>
        <p:nvSpPr>
          <p:cNvPr id="4" name="Slide Number Placeholder 3"/>
          <p:cNvSpPr>
            <a:spLocks noGrp="1"/>
          </p:cNvSpPr>
          <p:nvPr>
            <p:ph type="sldNum" sz="quarter" idx="10"/>
          </p:nvPr>
        </p:nvSpPr>
        <p:spPr/>
        <p:txBody>
          <a:bodyPr/>
          <a:lstStyle/>
          <a:p>
            <a:fld id="{42042C83-F474-4689-992F-134064305DAD}" type="slidenum">
              <a:rPr lang="en-US" smtClean="0"/>
              <a:t>19</a:t>
            </a:fld>
            <a:endParaRPr lang="en-US"/>
          </a:p>
        </p:txBody>
      </p:sp>
    </p:spTree>
    <p:extLst>
      <p:ext uri="{BB962C8B-B14F-4D97-AF65-F5344CB8AC3E}">
        <p14:creationId xmlns:p14="http://schemas.microsoft.com/office/powerpoint/2010/main" val="3299334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eaLnBrk="1" hangingPunct="1">
              <a:spcBef>
                <a:spcPts val="0"/>
              </a:spcBef>
              <a:buClr>
                <a:srgbClr val="000000"/>
              </a:buClr>
              <a:buSzPct val="120000"/>
              <a:tabLst>
                <a:tab pos="489661" algn="l"/>
                <a:tab pos="1273119" algn="l"/>
                <a:tab pos="1819398" algn="l"/>
              </a:tabLst>
              <a:defRPr/>
            </a:pPr>
            <a:r>
              <a:rPr lang="en-US" b="1" dirty="0"/>
              <a:t>Jackie</a:t>
            </a:r>
          </a:p>
          <a:p>
            <a:pPr defTabSz="881390" eaLnBrk="1" hangingPunct="1">
              <a:spcBef>
                <a:spcPts val="0"/>
              </a:spcBef>
              <a:buClr>
                <a:srgbClr val="000000"/>
              </a:buClr>
              <a:buSzPct val="120000"/>
              <a:tabLst>
                <a:tab pos="489661" algn="l"/>
                <a:tab pos="1273119" algn="l"/>
                <a:tab pos="1819398" algn="l"/>
              </a:tabLst>
              <a:defRPr/>
            </a:pPr>
            <a:endParaRPr lang="en-US" dirty="0"/>
          </a:p>
          <a:p>
            <a:pPr defTabSz="881390" eaLnBrk="1" hangingPunct="1">
              <a:spcBef>
                <a:spcPts val="0"/>
              </a:spcBef>
              <a:buClr>
                <a:srgbClr val="000000"/>
              </a:buClr>
              <a:buSzPct val="120000"/>
              <a:tabLst>
                <a:tab pos="489661" algn="l"/>
                <a:tab pos="1273119" algn="l"/>
                <a:tab pos="1819398" algn="l"/>
              </a:tabLst>
              <a:defRPr/>
            </a:pPr>
            <a:r>
              <a:rPr lang="en-US" dirty="0"/>
              <a:t>The collections</a:t>
            </a:r>
            <a:r>
              <a:rPr lang="en-US" baseline="0" dirty="0"/>
              <a:t> that we are going to cover are Child Find, June Exit and Post School Outcomes.</a:t>
            </a:r>
          </a:p>
        </p:txBody>
      </p:sp>
      <p:sp>
        <p:nvSpPr>
          <p:cNvPr id="4" name="Slide Number Placeholder 3"/>
          <p:cNvSpPr>
            <a:spLocks noGrp="1"/>
          </p:cNvSpPr>
          <p:nvPr>
            <p:ph type="sldNum" sz="quarter" idx="10"/>
          </p:nvPr>
        </p:nvSpPr>
        <p:spPr/>
        <p:txBody>
          <a:bodyPr/>
          <a:lstStyle/>
          <a:p>
            <a:fld id="{42042C83-F474-4689-992F-134064305DAD}" type="slidenum">
              <a:rPr lang="en-US" smtClean="0"/>
              <a:t>2</a:t>
            </a:fld>
            <a:endParaRPr lang="en-US" dirty="0"/>
          </a:p>
        </p:txBody>
      </p:sp>
    </p:spTree>
    <p:extLst>
      <p:ext uri="{BB962C8B-B14F-4D97-AF65-F5344CB8AC3E}">
        <p14:creationId xmlns:p14="http://schemas.microsoft.com/office/powerpoint/2010/main" val="6182894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89813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Jackie</a:t>
            </a:r>
          </a:p>
          <a:p>
            <a:pPr marL="0" marR="0" lvl="1" indent="0" algn="l" defTabSz="898136"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solidFill>
                <a:schemeClr val="tx1"/>
              </a:solidFill>
            </a:endParaRPr>
          </a:p>
          <a:p>
            <a:pPr marL="168401" lvl="1" indent="-168401" defTabSz="898136">
              <a:buFont typeface="Arial" panose="020B0604020202020204" pitchFamily="34" charset="0"/>
              <a:buChar char="•"/>
              <a:defRPr/>
            </a:pPr>
            <a:r>
              <a:rPr lang="en-US" dirty="0"/>
              <a:t>There were records with Timeline Not Met Code 8, but the comment was not about needing an extension for evaluating students with specific learning disability. Example comments were about the meeting date, absences, etc. Code 8 should be reserved for needing an extension for evaluating students with specific learning disability.</a:t>
            </a:r>
          </a:p>
          <a:p>
            <a:pPr marL="168401" lvl="1" indent="-168401" defTabSz="898136">
              <a:buFont typeface="Arial" panose="020B0604020202020204" pitchFamily="34" charset="0"/>
              <a:buChar char="•"/>
              <a:defRPr/>
            </a:pPr>
            <a:r>
              <a:rPr lang="en-US" dirty="0"/>
              <a:t>There were many records with Timeline Not Met Code 2 with comments that were insufficient to justify a Code 2, which is based on not having access to the student. Example comments were about absences/illness without number of days, meeting date changes, calendar issues etc.</a:t>
            </a:r>
          </a:p>
          <a:p>
            <a:pPr marL="168401" lvl="1" indent="-168401" defTabSz="898136">
              <a:buFont typeface="Arial" panose="020B0604020202020204" pitchFamily="34" charset="0"/>
              <a:buChar char="•"/>
              <a:defRPr/>
            </a:pPr>
            <a:r>
              <a:rPr lang="en-US" dirty="0"/>
              <a:t>Birthdate reported in the Child Find record not matching either Fall ADM or the Child Count.</a:t>
            </a:r>
          </a:p>
          <a:p>
            <a:pPr marL="168401" lvl="1" indent="-168401" defTabSz="898136">
              <a:buFont typeface="Arial" panose="020B0604020202020204" pitchFamily="34" charset="0"/>
              <a:buChar char="•"/>
              <a:defRPr/>
            </a:pPr>
            <a:r>
              <a:rPr lang="en-US" dirty="0"/>
              <a:t>English Learner Flag not matching what was reported in Fall ADM.</a:t>
            </a:r>
          </a:p>
          <a:p>
            <a:pPr marL="168401" lvl="1" indent="-168401" defTabSz="898136">
              <a:buFont typeface="Arial" panose="020B0604020202020204" pitchFamily="34" charset="0"/>
              <a:buChar char="•"/>
              <a:defRPr/>
            </a:pPr>
            <a:r>
              <a:rPr lang="en-US" dirty="0"/>
              <a:t>Failure to change the Reason Timeline Not Met Code or change the comment. </a:t>
            </a:r>
          </a:p>
          <a:p>
            <a:pPr marL="625601" lvl="2" indent="-168401" defTabSz="898136">
              <a:buFont typeface="Arial" panose="020B0604020202020204" pitchFamily="34" charset="0"/>
              <a:buChar char="•"/>
              <a:defRPr/>
            </a:pPr>
            <a:r>
              <a:rPr lang="en-US" dirty="0"/>
              <a:t>Be sure to read the full message and respond to the entire audit. We have an example in a few slides regarding this.</a:t>
            </a:r>
          </a:p>
        </p:txBody>
      </p:sp>
      <p:sp>
        <p:nvSpPr>
          <p:cNvPr id="4" name="Slide Number Placeholder 3"/>
          <p:cNvSpPr>
            <a:spLocks noGrp="1"/>
          </p:cNvSpPr>
          <p:nvPr>
            <p:ph type="sldNum" sz="quarter" idx="10"/>
          </p:nvPr>
        </p:nvSpPr>
        <p:spPr/>
        <p:txBody>
          <a:bodyPr/>
          <a:lstStyle/>
          <a:p>
            <a:fld id="{42042C83-F474-4689-992F-134064305DAD}" type="slidenum">
              <a:rPr lang="en-US" smtClean="0"/>
              <a:t>20</a:t>
            </a:fld>
            <a:endParaRPr lang="en-US"/>
          </a:p>
        </p:txBody>
      </p:sp>
    </p:spTree>
    <p:extLst>
      <p:ext uri="{BB962C8B-B14F-4D97-AF65-F5344CB8AC3E}">
        <p14:creationId xmlns:p14="http://schemas.microsoft.com/office/powerpoint/2010/main" val="3698926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89813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Jackie</a:t>
            </a:r>
            <a:endParaRPr lang="en-US" sz="1200" dirty="0">
              <a:latin typeface="+mn-lt"/>
            </a:endParaRPr>
          </a:p>
          <a:p>
            <a:pPr marL="168401" marR="0" lvl="1" indent="-168401" algn="l" defTabSz="89813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rPr>
              <a:t>If Reason</a:t>
            </a:r>
            <a:r>
              <a:rPr lang="en-US" sz="1200" baseline="0" dirty="0">
                <a:latin typeface="+mn-lt"/>
              </a:rPr>
              <a:t> Timeline Not Met Code is c</a:t>
            </a:r>
            <a:r>
              <a:rPr lang="en-US" sz="1200" dirty="0">
                <a:latin typeface="+mn-lt"/>
              </a:rPr>
              <a:t>odes 2, 5 or 6, then</a:t>
            </a:r>
            <a:r>
              <a:rPr lang="en-US" sz="1200" baseline="0" dirty="0">
                <a:latin typeface="+mn-lt"/>
              </a:rPr>
              <a:t> a </a:t>
            </a:r>
            <a:r>
              <a:rPr lang="en-US" sz="1200" u="sng" baseline="0" dirty="0">
                <a:latin typeface="+mn-lt"/>
              </a:rPr>
              <a:t>comment</a:t>
            </a:r>
            <a:r>
              <a:rPr lang="en-US" sz="1200" u="none" baseline="0" dirty="0">
                <a:latin typeface="+mn-lt"/>
              </a:rPr>
              <a:t> </a:t>
            </a:r>
            <a:r>
              <a:rPr lang="en-US" sz="1200" baseline="0" dirty="0">
                <a:latin typeface="+mn-lt"/>
              </a:rPr>
              <a:t>is required</a:t>
            </a:r>
            <a:r>
              <a:rPr lang="en-US" sz="1200" dirty="0">
                <a:latin typeface="+mn-lt"/>
              </a:rPr>
              <a:t>. </a:t>
            </a:r>
          </a:p>
          <a:p>
            <a:pPr marL="168401" lvl="1" indent="-168401" defTabSz="898136">
              <a:buFont typeface="Arial" panose="020B0604020202020204" pitchFamily="34" charset="0"/>
              <a:buChar char="•"/>
              <a:defRPr/>
            </a:pPr>
            <a:r>
              <a:rPr lang="en-US" sz="1200" baseline="0" dirty="0">
                <a:latin typeface="+mn-lt"/>
              </a:rPr>
              <a:t>Be careful when </a:t>
            </a:r>
            <a:r>
              <a:rPr lang="en-US" sz="1200" u="none" baseline="0" dirty="0">
                <a:latin typeface="+mn-lt"/>
              </a:rPr>
              <a:t>using </a:t>
            </a:r>
            <a:r>
              <a:rPr lang="en-US" sz="1200" u="sng" baseline="0" dirty="0">
                <a:latin typeface="+mn-lt"/>
              </a:rPr>
              <a:t>Code 2</a:t>
            </a:r>
            <a:r>
              <a:rPr lang="en-US" sz="1200" baseline="0" dirty="0">
                <a:latin typeface="+mn-lt"/>
              </a:rPr>
              <a:t>. Be sure to explain the reasons evaluations could not be completed due to not having access to the student. If absent, the number of days out must be greater than the number of days over the timeline of 60 days. For example, if Timeline Days is 90, but the student was absent for 40 days, that would be allowable to use Code 2. But if the student is absent for 15 days, then another applicable code must be used.</a:t>
            </a:r>
          </a:p>
          <a:p>
            <a:pPr marL="168401" lvl="1" indent="-168401" defTabSz="898136">
              <a:buFont typeface="Arial" panose="020B0604020202020204" pitchFamily="34" charset="0"/>
              <a:buChar char="•"/>
              <a:defRPr/>
            </a:pPr>
            <a:r>
              <a:rPr lang="en-US" sz="1200" dirty="0">
                <a:latin typeface="+mn-lt"/>
              </a:rPr>
              <a:t>Some </a:t>
            </a:r>
            <a:r>
              <a:rPr lang="en-US" sz="1200" baseline="0" dirty="0">
                <a:latin typeface="+mn-lt"/>
              </a:rPr>
              <a:t>records submitted in 2021-2022 and 2022-2023 contained the code description. Please add a detailed comment as this helps the team determine if record should be re-coded or not. We do find records that meet exemptions – aka could be a Code 2 or even Meets Timeline.</a:t>
            </a:r>
          </a:p>
          <a:p>
            <a:pPr marL="168401" marR="0" lvl="1" indent="-168401" algn="l" defTabSz="89813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rPr>
              <a:t>Reminder that if you are asked to change the Timeline Not Met Code or the Comment, then the comment change should have sufficient details to substantiate the exemptions. </a:t>
            </a:r>
            <a:r>
              <a:rPr lang="en-US" sz="1200" dirty="0">
                <a:solidFill>
                  <a:srgbClr val="000000"/>
                </a:solidFill>
                <a:effectLst/>
                <a:latin typeface="+mn-lt"/>
                <a:ea typeface="Calibri" panose="020F0502020204030204" pitchFamily="34" charset="0"/>
              </a:rPr>
              <a:t>ODE cannot accept a comment that is changed by one word, or a comment that is reworded, but says the same thing.</a:t>
            </a:r>
            <a:endParaRPr lang="en-US" sz="1200" dirty="0">
              <a:effectLst/>
              <a:latin typeface="+mn-lt"/>
              <a:ea typeface="Calibri" panose="020F0502020204030204" pitchFamily="34" charset="0"/>
            </a:endParaRPr>
          </a:p>
        </p:txBody>
      </p:sp>
      <p:sp>
        <p:nvSpPr>
          <p:cNvPr id="4" name="Slide Number Placeholder 3"/>
          <p:cNvSpPr>
            <a:spLocks noGrp="1"/>
          </p:cNvSpPr>
          <p:nvPr>
            <p:ph type="sldNum" sz="quarter" idx="10"/>
          </p:nvPr>
        </p:nvSpPr>
        <p:spPr/>
        <p:txBody>
          <a:bodyPr/>
          <a:lstStyle/>
          <a:p>
            <a:fld id="{42042C83-F474-4689-992F-134064305DAD}" type="slidenum">
              <a:rPr lang="en-US" smtClean="0"/>
              <a:t>21</a:t>
            </a:fld>
            <a:endParaRPr lang="en-US"/>
          </a:p>
        </p:txBody>
      </p:sp>
    </p:spTree>
    <p:extLst>
      <p:ext uri="{BB962C8B-B14F-4D97-AF65-F5344CB8AC3E}">
        <p14:creationId xmlns:p14="http://schemas.microsoft.com/office/powerpoint/2010/main" val="34066628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Jackie</a:t>
            </a:r>
            <a:endParaRPr lang="en-US" sz="1200" b="1" baseline="0" dirty="0">
              <a:solidFill>
                <a:srgbClr val="000000"/>
              </a:solidFill>
            </a:endParaRPr>
          </a:p>
          <a:p>
            <a:endParaRPr lang="en-US" dirty="0"/>
          </a:p>
          <a:p>
            <a:r>
              <a:rPr lang="en-US" baseline="0" dirty="0"/>
              <a:t>The Child Find page contains the Child Find Manual, Q &amp; A, User Guides and Past Training PowerPoint Presentations.</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22</a:t>
            </a:fld>
            <a:endParaRPr lang="en-US" dirty="0"/>
          </a:p>
        </p:txBody>
      </p:sp>
    </p:spTree>
    <p:extLst>
      <p:ext uri="{BB962C8B-B14F-4D97-AF65-F5344CB8AC3E}">
        <p14:creationId xmlns:p14="http://schemas.microsoft.com/office/powerpoint/2010/main" val="4204392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Jackie</a:t>
            </a:r>
            <a:endParaRPr lang="en-US" sz="1200" b="1" baseline="0" dirty="0">
              <a:solidFill>
                <a:srgbClr val="000000"/>
              </a:solidFill>
            </a:endParaRPr>
          </a:p>
          <a:p>
            <a:endParaRPr lang="en-US" dirty="0"/>
          </a:p>
          <a:p>
            <a:r>
              <a:rPr lang="en-US" dirty="0"/>
              <a:t>Here</a:t>
            </a:r>
            <a:r>
              <a:rPr lang="en-US" baseline="0" dirty="0"/>
              <a:t> is the contact information for Child Find.</a:t>
            </a:r>
          </a:p>
          <a:p>
            <a:endParaRPr lang="en-US" baseline="0" dirty="0"/>
          </a:p>
          <a:p>
            <a:pPr defTabSz="881390">
              <a:defRPr/>
            </a:pPr>
            <a:r>
              <a:rPr lang="en-US" dirty="0"/>
              <a:t>Cherisse Gordon is </a:t>
            </a:r>
            <a:r>
              <a:rPr lang="en-US" baseline="0" dirty="0"/>
              <a:t>the compliance expert and data owner for Child Find, and the data team provides technical assistance for the collection.</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23</a:t>
            </a:fld>
            <a:endParaRPr lang="en-US"/>
          </a:p>
        </p:txBody>
      </p:sp>
    </p:spTree>
    <p:extLst>
      <p:ext uri="{BB962C8B-B14F-4D97-AF65-F5344CB8AC3E}">
        <p14:creationId xmlns:p14="http://schemas.microsoft.com/office/powerpoint/2010/main" val="2828675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Jackie</a:t>
            </a:r>
            <a:endParaRPr lang="en-US" alt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aseline="0" dirty="0"/>
              <a:t>Are there any questions about Child Find or what we covered thus far?</a:t>
            </a:r>
          </a:p>
        </p:txBody>
      </p:sp>
      <p:sp>
        <p:nvSpPr>
          <p:cNvPr id="4" name="Slide Number Placeholder 3"/>
          <p:cNvSpPr>
            <a:spLocks noGrp="1"/>
          </p:cNvSpPr>
          <p:nvPr>
            <p:ph type="sldNum" sz="quarter" idx="10"/>
          </p:nvPr>
        </p:nvSpPr>
        <p:spPr/>
        <p:txBody>
          <a:bodyPr/>
          <a:lstStyle/>
          <a:p>
            <a:pPr defTabSz="931774">
              <a:defRPr/>
            </a:pPr>
            <a:fld id="{42042C83-F474-4689-992F-134064305DAD}" type="slidenum">
              <a:rPr lang="en-US">
                <a:solidFill>
                  <a:prstClr val="black"/>
                </a:solidFill>
                <a:latin typeface="Calibri" panose="020F0502020204030204"/>
              </a:rPr>
              <a:pPr defTabSz="931774">
                <a:defRPr/>
              </a:pPr>
              <a:t>24</a:t>
            </a:fld>
            <a:endParaRPr lang="en-US">
              <a:solidFill>
                <a:prstClr val="black"/>
              </a:solidFill>
              <a:latin typeface="Calibri" panose="020F0502020204030204"/>
            </a:endParaRPr>
          </a:p>
        </p:txBody>
      </p:sp>
    </p:spTree>
    <p:extLst>
      <p:ext uri="{BB962C8B-B14F-4D97-AF65-F5344CB8AC3E}">
        <p14:creationId xmlns:p14="http://schemas.microsoft.com/office/powerpoint/2010/main" val="31864256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Jackie</a:t>
            </a:r>
          </a:p>
          <a:p>
            <a:endParaRPr lang="en-US" dirty="0"/>
          </a:p>
          <a:p>
            <a:r>
              <a:rPr lang="en-US" dirty="0"/>
              <a:t>The next collection we’ll cover is June Special Education Exit.</a:t>
            </a:r>
          </a:p>
        </p:txBody>
      </p:sp>
      <p:sp>
        <p:nvSpPr>
          <p:cNvPr id="4" name="Slide Number Placeholder 3"/>
          <p:cNvSpPr>
            <a:spLocks noGrp="1"/>
          </p:cNvSpPr>
          <p:nvPr>
            <p:ph type="sldNum" sz="quarter" idx="5"/>
          </p:nvPr>
        </p:nvSpPr>
        <p:spPr/>
        <p:txBody>
          <a:bodyPr/>
          <a:lstStyle/>
          <a:p>
            <a:fld id="{42042C83-F474-4689-992F-134064305DAD}" type="slidenum">
              <a:rPr lang="en-US" smtClean="0"/>
              <a:t>25</a:t>
            </a:fld>
            <a:endParaRPr lang="en-US"/>
          </a:p>
        </p:txBody>
      </p:sp>
    </p:spTree>
    <p:extLst>
      <p:ext uri="{BB962C8B-B14F-4D97-AF65-F5344CB8AC3E}">
        <p14:creationId xmlns:p14="http://schemas.microsoft.com/office/powerpoint/2010/main" val="19602303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Jackie</a:t>
            </a:r>
          </a:p>
          <a:p>
            <a:endParaRPr lang="en-US" altLang="en-US" u="none" baseline="0" dirty="0"/>
          </a:p>
          <a:p>
            <a:r>
              <a:rPr lang="en-US" altLang="en-US" u="none" baseline="0" dirty="0"/>
              <a:t>June Exit opens May 16 and closes July 8 (Same as Child Find).</a:t>
            </a:r>
          </a:p>
          <a:p>
            <a:r>
              <a:rPr lang="en-US" altLang="en-US" u="none" baseline="0" dirty="0"/>
              <a:t>Jackie McKim is the data owner.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B63952-BBA8-4838-A0CF-80F9272645AB}"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62131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Jackie</a:t>
            </a:r>
          </a:p>
          <a:p>
            <a:pPr marL="0" indent="0">
              <a:buFont typeface="Arial" panose="020B0604020202020204" pitchFamily="34" charset="0"/>
              <a:buNone/>
            </a:pPr>
            <a:endParaRPr lang="en-US" baseline="0" dirty="0"/>
          </a:p>
          <a:p>
            <a:pPr marL="165261" indent="-165261">
              <a:buFont typeface="Arial" panose="020B0604020202020204" pitchFamily="34" charset="0"/>
              <a:buChar char="•"/>
            </a:pPr>
            <a:r>
              <a:rPr lang="en-US" baseline="0" dirty="0"/>
              <a:t>The June Special Education Exit Collection is for students ages 0-21 who have exited special education between July 1, 2023 and June 30, 2024 with the exception that PK and KG students can’t be reported as dropped out.</a:t>
            </a:r>
          </a:p>
          <a:p>
            <a:pPr marL="165261" indent="-165261" defTabSz="881390">
              <a:buFont typeface="Arial" panose="020B0604020202020204" pitchFamily="34" charset="0"/>
              <a:buChar char="•"/>
              <a:defRPr/>
            </a:pPr>
            <a:r>
              <a:rPr lang="en-US" dirty="0"/>
              <a:t>When exiting a student, indicate the date that the student </a:t>
            </a:r>
            <a:r>
              <a:rPr lang="en-US" b="1" dirty="0"/>
              <a:t>exited</a:t>
            </a:r>
            <a:r>
              <a:rPr lang="en-US" dirty="0"/>
              <a:t> the Special Education program. Again, that date reported must fall between July 1, 2023 and June 30, 2024.  </a:t>
            </a:r>
          </a:p>
          <a:p>
            <a:pPr marL="165261" indent="-165261" defTabSz="881390">
              <a:buFont typeface="Arial" panose="020B0604020202020204" pitchFamily="34" charset="0"/>
              <a:buChar char="•"/>
              <a:defRPr/>
            </a:pPr>
            <a:r>
              <a:rPr lang="en-US" dirty="0"/>
              <a:t>Do not confuse exiting special education with exiting school. Although for some students this occurs simultaneously, students who continue to receive Special Education services even after receipt of a certificate,</a:t>
            </a:r>
            <a:r>
              <a:rPr lang="en-US" baseline="0" dirty="0"/>
              <a:t> extended </a:t>
            </a:r>
            <a:r>
              <a:rPr lang="en-US" dirty="0"/>
              <a:t>or modified diploma have not yet officially exited Special Education.</a:t>
            </a:r>
          </a:p>
          <a:p>
            <a:pPr marL="165261" indent="-165261" defTabSz="881390">
              <a:buFont typeface="Arial" panose="020B0604020202020204" pitchFamily="34" charset="0"/>
              <a:buChar char="•"/>
              <a:defRPr/>
            </a:pPr>
            <a:r>
              <a:rPr lang="en-US" baseline="0" dirty="0"/>
              <a:t>This collection is also for students who successfully transitioning from Early Intervention to Early Childhood Special Education on their 3rd birthday. These records are reported as record type A2 in order to track that they exited EI and entered ECSE.</a:t>
            </a:r>
          </a:p>
          <a:p>
            <a:pPr marL="165261" indent="-165261" defTabSz="881390">
              <a:buFont typeface="Arial" panose="020B0604020202020204" pitchFamily="34" charset="0"/>
              <a:buChar char="•"/>
              <a:defRPr/>
            </a:pPr>
            <a:r>
              <a:rPr lang="en-US" dirty="0"/>
              <a:t>These Exit data are primarily used for federal reporting purposes, so accuracy and data validity is very important.</a:t>
            </a:r>
          </a:p>
        </p:txBody>
      </p:sp>
      <p:sp>
        <p:nvSpPr>
          <p:cNvPr id="4" name="Slide Number Placeholder 3"/>
          <p:cNvSpPr>
            <a:spLocks noGrp="1"/>
          </p:cNvSpPr>
          <p:nvPr>
            <p:ph type="sldNum" sz="quarter" idx="10"/>
          </p:nvPr>
        </p:nvSpPr>
        <p:spPr/>
        <p:txBody>
          <a:bodyPr/>
          <a:lstStyle/>
          <a:p>
            <a:fld id="{42042C83-F474-4689-992F-134064305DAD}" type="slidenum">
              <a:rPr lang="en-US" smtClean="0"/>
              <a:t>27</a:t>
            </a:fld>
            <a:endParaRPr lang="en-US"/>
          </a:p>
        </p:txBody>
      </p:sp>
    </p:spTree>
    <p:extLst>
      <p:ext uri="{BB962C8B-B14F-4D97-AF65-F5344CB8AC3E}">
        <p14:creationId xmlns:p14="http://schemas.microsoft.com/office/powerpoint/2010/main" val="33796089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Jackie</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n-US" baseline="0" dirty="0"/>
              <a:t>For all exited records, you will report EI children (birth through 2), ECSE children (3 through 4), and School Age students (K through 21) with the date they exited Special Education.</a:t>
            </a:r>
          </a:p>
          <a:p>
            <a:pPr marL="171450" indent="-171450">
              <a:buFont typeface="Arial" panose="020B0604020202020204" pitchFamily="34" charset="0"/>
              <a:buChar char="•"/>
            </a:pPr>
            <a:r>
              <a:rPr lang="en-US" baseline="0" dirty="0"/>
              <a:t>The Record Type code for exited EI children is E1, for ECSE children is E2, and for School Age students is E3.</a:t>
            </a:r>
          </a:p>
          <a:p>
            <a:pPr marL="171450" indent="-171450">
              <a:buFont typeface="Arial" panose="020B0604020202020204" pitchFamily="34" charset="0"/>
              <a:buChar char="•"/>
            </a:pPr>
            <a:r>
              <a:rPr lang="en-US" baseline="0" dirty="0"/>
              <a:t>Additionally, for children transitioning from EI to ECSE, (EI students not exiting Special Education, just the EI program), these students are reported in the Exit collection as a Record Type of A2 (Active ECSE).  </a:t>
            </a:r>
          </a:p>
          <a:p>
            <a:pPr marL="171450" indent="-171450" defTabSz="881390">
              <a:buFont typeface="Arial" panose="020B0604020202020204" pitchFamily="34" charset="0"/>
              <a:buChar char="•"/>
              <a:defRPr/>
            </a:pPr>
            <a:r>
              <a:rPr lang="en-US" baseline="0" dirty="0"/>
              <a:t>Finally, report ECSE children exiting special education or transitioning to School Age.</a:t>
            </a:r>
          </a:p>
        </p:txBody>
      </p:sp>
      <p:sp>
        <p:nvSpPr>
          <p:cNvPr id="4" name="Slide Number Placeholder 3"/>
          <p:cNvSpPr>
            <a:spLocks noGrp="1"/>
          </p:cNvSpPr>
          <p:nvPr>
            <p:ph type="sldNum" sz="quarter" idx="10"/>
          </p:nvPr>
        </p:nvSpPr>
        <p:spPr/>
        <p:txBody>
          <a:bodyPr/>
          <a:lstStyle/>
          <a:p>
            <a:fld id="{42042C83-F474-4689-992F-134064305DAD}" type="slidenum">
              <a:rPr lang="en-US" smtClean="0"/>
              <a:t>28</a:t>
            </a:fld>
            <a:endParaRPr lang="en-US"/>
          </a:p>
        </p:txBody>
      </p:sp>
    </p:spTree>
    <p:extLst>
      <p:ext uri="{BB962C8B-B14F-4D97-AF65-F5344CB8AC3E}">
        <p14:creationId xmlns:p14="http://schemas.microsoft.com/office/powerpoint/2010/main" val="28321331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Jackie</a:t>
            </a:r>
          </a:p>
          <a:p>
            <a:pPr marL="0" indent="0">
              <a:buFont typeface="Arial" panose="020B0604020202020204" pitchFamily="34" charset="0"/>
              <a:buNone/>
            </a:pPr>
            <a:endParaRPr lang="en-US" dirty="0"/>
          </a:p>
          <a:p>
            <a:pPr marL="171450" indent="-171450">
              <a:buFont typeface="Arial" pitchFamily="34" charset="0"/>
              <a:buChar char="•"/>
            </a:pPr>
            <a:r>
              <a:rPr lang="en-US" dirty="0"/>
              <a:t>For exit records</a:t>
            </a:r>
            <a:r>
              <a:rPr lang="en-US" baseline="0" dirty="0"/>
              <a:t>, we are asking how the student left special education.</a:t>
            </a:r>
          </a:p>
          <a:p>
            <a:pPr marL="171450" indent="-171450">
              <a:buFont typeface="Arial" pitchFamily="34" charset="0"/>
              <a:buChar char="•"/>
            </a:pPr>
            <a:r>
              <a:rPr lang="en-US" baseline="0" dirty="0"/>
              <a:t>Transient students are difficult to track because they may have multiple exits. If the student was there the last day of school, you will not report an exit record.</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29</a:t>
            </a:fld>
            <a:endParaRPr lang="en-US"/>
          </a:p>
        </p:txBody>
      </p:sp>
    </p:spTree>
    <p:extLst>
      <p:ext uri="{BB962C8B-B14F-4D97-AF65-F5344CB8AC3E}">
        <p14:creationId xmlns:p14="http://schemas.microsoft.com/office/powerpoint/2010/main" val="891000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Jackie</a:t>
            </a:r>
            <a:endParaRPr lang="en-US" dirty="0"/>
          </a:p>
          <a:p>
            <a:endParaRPr lang="en-US" dirty="0"/>
          </a:p>
          <a:p>
            <a:r>
              <a:rPr lang="en-US" dirty="0"/>
              <a:t>The first collection we’ll cover is Special Education Child Find. And now I’ll pass it over to Cherisse.</a:t>
            </a:r>
          </a:p>
        </p:txBody>
      </p:sp>
      <p:sp>
        <p:nvSpPr>
          <p:cNvPr id="4" name="Slide Number Placeholder 3"/>
          <p:cNvSpPr>
            <a:spLocks noGrp="1"/>
          </p:cNvSpPr>
          <p:nvPr>
            <p:ph type="sldNum" sz="quarter" idx="10"/>
          </p:nvPr>
        </p:nvSpPr>
        <p:spPr/>
        <p:txBody>
          <a:bodyPr/>
          <a:lstStyle/>
          <a:p>
            <a:fld id="{42042C83-F474-4689-992F-134064305DAD}" type="slidenum">
              <a:rPr lang="en-US" smtClean="0"/>
              <a:t>3</a:t>
            </a:fld>
            <a:endParaRPr lang="en-US"/>
          </a:p>
        </p:txBody>
      </p:sp>
    </p:spTree>
    <p:extLst>
      <p:ext uri="{BB962C8B-B14F-4D97-AF65-F5344CB8AC3E}">
        <p14:creationId xmlns:p14="http://schemas.microsoft.com/office/powerpoint/2010/main" val="42246537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Jackie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Some</a:t>
            </a:r>
            <a:r>
              <a:rPr lang="en-US" b="1" baseline="0" dirty="0"/>
              <a:t> other things to keep in mind:</a:t>
            </a:r>
            <a:endParaRPr lang="en-US" b="1" dirty="0"/>
          </a:p>
          <a:p>
            <a:pPr marL="0" indent="0">
              <a:buFont typeface="Arial" panose="020B0604020202020204" pitchFamily="34" charset="0"/>
              <a:buNone/>
            </a:pPr>
            <a:endParaRPr lang="en-US" dirty="0"/>
          </a:p>
          <a:p>
            <a:pPr marL="165261" indent="-165261">
              <a:buFont typeface="Arial" panose="020B0604020202020204" pitchFamily="34" charset="0"/>
              <a:buChar char="•"/>
            </a:pPr>
            <a:r>
              <a:rPr lang="en-US" dirty="0"/>
              <a:t>Counts in the</a:t>
            </a:r>
            <a:r>
              <a:rPr lang="en-US" baseline="0" dirty="0"/>
              <a:t> </a:t>
            </a:r>
            <a:r>
              <a:rPr lang="en-US" dirty="0"/>
              <a:t>collection must be unduplicated within a district.</a:t>
            </a:r>
          </a:p>
          <a:p>
            <a:pPr marL="165261" indent="-165261">
              <a:buFont typeface="Arial" panose="020B0604020202020204" pitchFamily="34" charset="0"/>
              <a:buChar char="•"/>
            </a:pPr>
            <a:r>
              <a:rPr lang="en-US" dirty="0"/>
              <a:t>This means, if a child comes and goes in Special Education throughout the reporting year </a:t>
            </a:r>
            <a:r>
              <a:rPr lang="en-US" b="1" dirty="0"/>
              <a:t>within a district or program </a:t>
            </a:r>
            <a:r>
              <a:rPr lang="en-US" dirty="0"/>
              <a:t>and did not resume services by the end of the reporting period, report the</a:t>
            </a:r>
            <a:r>
              <a:rPr lang="en-US" baseline="0" dirty="0"/>
              <a:t> most recent exit date.</a:t>
            </a:r>
            <a:endParaRPr lang="en-US" dirty="0"/>
          </a:p>
          <a:p>
            <a:pPr marL="165261" indent="-165261">
              <a:buFont typeface="Arial" panose="020B0604020202020204" pitchFamily="34" charset="0"/>
              <a:buChar char="•"/>
            </a:pPr>
            <a:r>
              <a:rPr lang="en-US" dirty="0"/>
              <a:t>Conversely,</a:t>
            </a:r>
            <a:r>
              <a:rPr lang="en-US" baseline="0" dirty="0"/>
              <a:t> d</a:t>
            </a:r>
            <a:r>
              <a:rPr lang="en-US" dirty="0"/>
              <a:t>o not exit this student</a:t>
            </a:r>
            <a:r>
              <a:rPr lang="en-US" baseline="0" dirty="0"/>
              <a:t> </a:t>
            </a:r>
            <a:r>
              <a:rPr lang="en-US" dirty="0"/>
              <a:t>if they have an active IFSP or IEP with the district or program at the end of reporting period (as of June</a:t>
            </a:r>
            <a:r>
              <a:rPr lang="en-US" baseline="0" dirty="0"/>
              <a:t> 30</a:t>
            </a:r>
            <a:r>
              <a:rPr lang="en-US" dirty="0"/>
              <a:t>, 2024). So, if a student</a:t>
            </a:r>
            <a:r>
              <a:rPr lang="en-US" baseline="0" dirty="0"/>
              <a:t> comes and goes in Special Education </a:t>
            </a:r>
            <a:r>
              <a:rPr lang="en-US" b="1" baseline="0" dirty="0"/>
              <a:t>within a district </a:t>
            </a:r>
            <a:r>
              <a:rPr lang="en-US" baseline="0" dirty="0"/>
              <a:t>throughout the year, but are back on or before June 30, 2024, they are not exited</a:t>
            </a:r>
            <a:r>
              <a:rPr lang="en-US" dirty="0"/>
              <a:t>.</a:t>
            </a:r>
          </a:p>
          <a:p>
            <a:pPr marL="165261" indent="-165261">
              <a:buFont typeface="Arial" panose="020B0604020202020204" pitchFamily="34" charset="0"/>
              <a:buChar char="•"/>
            </a:pPr>
            <a:r>
              <a:rPr lang="en-US" dirty="0"/>
              <a:t>When exiting EI children</a:t>
            </a:r>
            <a:r>
              <a:rPr lang="en-US" baseline="0" dirty="0"/>
              <a:t> (or exiting part C)</a:t>
            </a:r>
            <a:r>
              <a:rPr lang="en-US" dirty="0"/>
              <a:t>, exit all children for whom Part B eligibility has not been determined. This includes children who were referred for Part B evaluation, but for whom the eligibility determination was not made, or</a:t>
            </a:r>
            <a:r>
              <a:rPr lang="en-US" baseline="0" dirty="0"/>
              <a:t> reported, </a:t>
            </a:r>
            <a:r>
              <a:rPr lang="en-US" dirty="0"/>
              <a:t>by the child’s 3</a:t>
            </a:r>
            <a:r>
              <a:rPr lang="en-US" baseline="30000" dirty="0"/>
              <a:t>rd</a:t>
            </a:r>
            <a:r>
              <a:rPr lang="en-US" dirty="0"/>
              <a:t> birthday, or whose parents did not consent to transition planning.  </a:t>
            </a:r>
          </a:p>
          <a:p>
            <a:pPr marL="165261" indent="-165261">
              <a:buFont typeface="Arial" panose="020B0604020202020204" pitchFamily="34" charset="0"/>
              <a:buChar char="•"/>
            </a:pPr>
            <a:r>
              <a:rPr lang="en-US" dirty="0"/>
              <a:t>When exiting ECSE children, include all children who are no longer eligible for services</a:t>
            </a:r>
            <a:r>
              <a:rPr lang="en-US" baseline="0" dirty="0"/>
              <a:t>, and all ECSE children transitioning to Kindergarten, regardless of whether they are or are not eligible for school age services.</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30</a:t>
            </a:fld>
            <a:endParaRPr lang="en-US"/>
          </a:p>
        </p:txBody>
      </p:sp>
    </p:spTree>
    <p:extLst>
      <p:ext uri="{BB962C8B-B14F-4D97-AF65-F5344CB8AC3E}">
        <p14:creationId xmlns:p14="http://schemas.microsoft.com/office/powerpoint/2010/main" val="24242114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rPr>
              <a:t>Jackie</a:t>
            </a:r>
          </a:p>
          <a:p>
            <a:endParaRPr lang="en-US" dirty="0">
              <a:latin typeface="+mn-lt"/>
            </a:endParaRPr>
          </a:p>
          <a:p>
            <a:r>
              <a:rPr lang="en-US" dirty="0">
                <a:latin typeface="+mn-lt"/>
              </a:rPr>
              <a:t>The next three slides will</a:t>
            </a:r>
            <a:r>
              <a:rPr lang="en-US" baseline="0" dirty="0">
                <a:latin typeface="+mn-lt"/>
              </a:rPr>
              <a:t> show the codes used to describe how a student exited Special Education. The full descriptions for these can be found in the Process and Content Manual.</a:t>
            </a:r>
          </a:p>
          <a:p>
            <a:endParaRPr lang="en-US" baseline="0" dirty="0">
              <a:latin typeface="+mn-lt"/>
            </a:endParaRPr>
          </a:p>
          <a:p>
            <a:pPr marL="165261" indent="-165261">
              <a:buFont typeface="Arial" panose="020B0604020202020204" pitchFamily="34" charset="0"/>
              <a:buChar char="•"/>
            </a:pPr>
            <a:r>
              <a:rPr lang="en-US" baseline="0" dirty="0">
                <a:latin typeface="+mn-lt"/>
              </a:rPr>
              <a:t>Exit Reason Codes 10-19 are for children exiting EI programs, </a:t>
            </a:r>
          </a:p>
          <a:p>
            <a:pPr marL="165261" indent="-165261">
              <a:buFont typeface="Arial" panose="020B0604020202020204" pitchFamily="34" charset="0"/>
              <a:buChar char="•"/>
            </a:pPr>
            <a:r>
              <a:rPr lang="en-US" baseline="0" dirty="0">
                <a:latin typeface="+mn-lt"/>
              </a:rPr>
              <a:t>Codes 20-29 are for children exiting ECSE programs, and </a:t>
            </a:r>
          </a:p>
          <a:p>
            <a:pPr marL="165261" indent="-165261">
              <a:buFont typeface="Arial" panose="020B0604020202020204" pitchFamily="34" charset="0"/>
              <a:buChar char="•"/>
            </a:pPr>
            <a:r>
              <a:rPr lang="en-US" baseline="0" dirty="0">
                <a:latin typeface="+mn-lt"/>
              </a:rPr>
              <a:t>Codes 30-39 are for students exiting School Age programs. </a:t>
            </a:r>
          </a:p>
          <a:p>
            <a:pPr marL="165261" indent="-165261">
              <a:buFont typeface="Arial" panose="020B0604020202020204" pitchFamily="34" charset="0"/>
              <a:buChar char="•"/>
            </a:pPr>
            <a:endParaRPr lang="en-US" baseline="0"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latin typeface="+mn-lt"/>
              </a:rPr>
              <a:t>I am not going to go over all of them, but I do want to highlight a few.</a:t>
            </a:r>
            <a:endParaRPr lang="en-US" dirty="0">
              <a:latin typeface="+mn-lt"/>
            </a:endParaRPr>
          </a:p>
          <a:p>
            <a:endParaRPr lang="en-US" u="sng" dirty="0">
              <a:latin typeface="+mn-lt"/>
            </a:endParaRPr>
          </a:p>
          <a:p>
            <a:r>
              <a:rPr lang="en-US" u="sng" dirty="0">
                <a:latin typeface="+mn-lt"/>
              </a:rPr>
              <a:t>These</a:t>
            </a:r>
            <a:r>
              <a:rPr lang="en-US" u="sng" baseline="0" dirty="0">
                <a:latin typeface="+mn-lt"/>
              </a:rPr>
              <a:t> </a:t>
            </a:r>
            <a:r>
              <a:rPr lang="en-US" b="1" u="sng" baseline="0" dirty="0">
                <a:latin typeface="+mn-lt"/>
              </a:rPr>
              <a:t>codes (10-19</a:t>
            </a:r>
            <a:r>
              <a:rPr lang="en-US" u="sng" baseline="0" dirty="0">
                <a:latin typeface="+mn-lt"/>
              </a:rPr>
              <a:t>) are used for exiting EI children. The EI/ECSE programs report these data.  </a:t>
            </a:r>
            <a:endParaRPr lang="en-US" b="1" u="sng"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strike="noStrike" baseline="0" dirty="0">
                <a:latin typeface="+mn-lt"/>
              </a:rPr>
              <a:t>Code 11</a:t>
            </a:r>
            <a:r>
              <a:rPr lang="en-US" strike="noStrike" baseline="0" dirty="0">
                <a:latin typeface="+mn-lt"/>
              </a:rPr>
              <a:t>: These are children who have been referred for Part B services, but the determination has not been made by their 3</a:t>
            </a:r>
            <a:r>
              <a:rPr lang="en-US" strike="noStrike" baseline="30000" dirty="0">
                <a:latin typeface="+mn-lt"/>
              </a:rPr>
              <a:t>rd</a:t>
            </a:r>
            <a:r>
              <a:rPr lang="en-US" strike="noStrike" baseline="0" dirty="0">
                <a:latin typeface="+mn-lt"/>
              </a:rPr>
              <a:t> birthday. </a:t>
            </a:r>
          </a:p>
          <a:p>
            <a:pPr marL="0" marR="0" lvl="0" indent="0" algn="l" defTabSz="881390" rtl="0" eaLnBrk="0" fontAlgn="base" latinLnBrk="0" hangingPunct="0">
              <a:lnSpc>
                <a:spcPct val="100000"/>
              </a:lnSpc>
              <a:spcBef>
                <a:spcPct val="30000"/>
              </a:spcBef>
              <a:spcAft>
                <a:spcPct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88139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mn-lt"/>
                <a:ea typeface="+mn-ea"/>
                <a:cs typeface="+mn-cs"/>
              </a:rPr>
              <a:t>Also Report: </a:t>
            </a:r>
            <a:r>
              <a:rPr kumimoji="0" lang="en-US" sz="1200" b="0" i="0" u="none" strike="noStrike" kern="1200" cap="none" spc="0" normalizeH="0" baseline="0" noProof="0" dirty="0">
                <a:ln>
                  <a:noFill/>
                </a:ln>
                <a:solidFill>
                  <a:srgbClr val="000000"/>
                </a:solidFill>
                <a:effectLst/>
                <a:uLnTx/>
                <a:uFillTx/>
                <a:latin typeface="+mn-lt"/>
                <a:ea typeface="+mn-ea"/>
                <a:cs typeface="+mn-cs"/>
              </a:rPr>
              <a:t>As I mentioned earlier, children transitioning from EI to ECSE, (so EI students not exiting Special Education, just the EI program), these students are reported in the Exit collection as a Record Type of A2 (Active ECSE).</a:t>
            </a:r>
          </a:p>
        </p:txBody>
      </p:sp>
      <p:sp>
        <p:nvSpPr>
          <p:cNvPr id="4" name="Slide Number Placeholder 3"/>
          <p:cNvSpPr>
            <a:spLocks noGrp="1"/>
          </p:cNvSpPr>
          <p:nvPr>
            <p:ph type="sldNum" sz="quarter" idx="10"/>
          </p:nvPr>
        </p:nvSpPr>
        <p:spPr/>
        <p:txBody>
          <a:bodyPr/>
          <a:lstStyle/>
          <a:p>
            <a:fld id="{42042C83-F474-4689-992F-134064305DAD}" type="slidenum">
              <a:rPr lang="en-US" smtClean="0"/>
              <a:t>31</a:t>
            </a:fld>
            <a:endParaRPr lang="en-US"/>
          </a:p>
        </p:txBody>
      </p:sp>
    </p:spTree>
    <p:extLst>
      <p:ext uri="{BB962C8B-B14F-4D97-AF65-F5344CB8AC3E}">
        <p14:creationId xmlns:p14="http://schemas.microsoft.com/office/powerpoint/2010/main" val="3531468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Jackie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These codes (20-29) are used for exiting ECSE children and are similar to the EI</a:t>
            </a:r>
            <a:r>
              <a:rPr lang="en-US" baseline="0" dirty="0"/>
              <a:t> codes</a:t>
            </a:r>
            <a:r>
              <a:rPr lang="en-US" dirty="0"/>
              <a:t>. </a:t>
            </a:r>
          </a:p>
          <a:p>
            <a:endParaRPr lang="en-US" dirty="0">
              <a:solidFill>
                <a:srgbClr val="000000"/>
              </a:solidFill>
              <a:latin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strike="noStrike" baseline="0" dirty="0"/>
              <a:t>I want to point out </a:t>
            </a:r>
            <a:r>
              <a:rPr lang="en-US" b="1" strike="noStrike" baseline="0" dirty="0"/>
              <a:t>Code 21</a:t>
            </a:r>
            <a:r>
              <a:rPr lang="en-US" strike="noStrike" baseline="0" dirty="0"/>
              <a:t>: Like EI, these are children who have been referred for Part B services, but the determination has not been made.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But before we move on to school age, if you are with an EI/ECSE and have something else that needs to be discussed for EI/ECSE exit, </a:t>
            </a:r>
            <a:r>
              <a:rPr lang="en-US" b="1" baseline="0" dirty="0"/>
              <a:t>raise your hand or let us know via the chat.</a:t>
            </a:r>
          </a:p>
        </p:txBody>
      </p:sp>
      <p:sp>
        <p:nvSpPr>
          <p:cNvPr id="4" name="Slide Number Placeholder 3"/>
          <p:cNvSpPr>
            <a:spLocks noGrp="1"/>
          </p:cNvSpPr>
          <p:nvPr>
            <p:ph type="sldNum" sz="quarter" idx="10"/>
          </p:nvPr>
        </p:nvSpPr>
        <p:spPr/>
        <p:txBody>
          <a:bodyPr/>
          <a:lstStyle/>
          <a:p>
            <a:fld id="{42042C83-F474-4689-992F-134064305DAD}" type="slidenum">
              <a:rPr lang="en-US" smtClean="0"/>
              <a:t>32</a:t>
            </a:fld>
            <a:endParaRPr lang="en-US"/>
          </a:p>
        </p:txBody>
      </p:sp>
    </p:spTree>
    <p:extLst>
      <p:ext uri="{BB962C8B-B14F-4D97-AF65-F5344CB8AC3E}">
        <p14:creationId xmlns:p14="http://schemas.microsoft.com/office/powerpoint/2010/main" val="41003395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Jackie</a:t>
            </a:r>
          </a:p>
          <a:p>
            <a:endParaRPr lang="en-US" dirty="0"/>
          </a:p>
          <a:p>
            <a:r>
              <a:rPr lang="en-US" dirty="0"/>
              <a:t>These codes (30-39) are used to exit School Age students and are a little different than the EI and ECSE exit codes. </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30: Graduation with a Regular Diploma </a:t>
            </a:r>
            <a:r>
              <a:rPr lang="en-US" dirty="0"/>
              <a:t>is used for students who exited an educational program through receipt of a regular high school diploma. When a student receives a Regular Diploma, FAPE ends</a:t>
            </a:r>
            <a:r>
              <a:rPr lang="en-US" baseline="0" dirty="0"/>
              <a:t> so you must report an exit record.</a:t>
            </a:r>
          </a:p>
          <a:p>
            <a:pPr marL="0" indent="0">
              <a:buFont typeface="Arial" panose="020B0604020202020204" pitchFamily="34" charset="0"/>
              <a:buNone/>
            </a:pPr>
            <a:r>
              <a:rPr lang="en-US" b="1" baseline="0" dirty="0"/>
              <a:t>31, 32 and 37</a:t>
            </a:r>
            <a:r>
              <a:rPr lang="en-US" baseline="0" dirty="0"/>
              <a:t>, If a student received a Modified or Extended diploma or Received Certificate, the student is still eligible for FAPE until age 21 and can return or continue to receive special education services, but if they exit and are not returning or continuing to receive services you will report them on your exit report.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33: Students who return to regular education </a:t>
            </a:r>
            <a:r>
              <a:rPr lang="en-US" dirty="0"/>
              <a:t>have been evaluated and have been determined they are no longer eligible for Special Education services. This includes students who left to attend home school whose parents have revoked consent in writing for all special education services.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34: Students who have reached maximum age (21) </a:t>
            </a:r>
            <a:r>
              <a:rPr lang="en-US" dirty="0"/>
              <a:t>without receiving a diploma or certificate should be coded as a 34. Remember that students who turn 21 during a school year may continue to receive services throughout the rest of that school year.  </a:t>
            </a:r>
          </a:p>
          <a:p>
            <a:r>
              <a:rPr lang="en-US" b="1" dirty="0"/>
              <a:t>35: Codes 15, 25, and 35 </a:t>
            </a:r>
            <a:r>
              <a:rPr lang="en-US" dirty="0"/>
              <a:t>are for students who are exited as </a:t>
            </a:r>
            <a:r>
              <a:rPr lang="en-US" b="1" dirty="0"/>
              <a:t>deceased</a:t>
            </a:r>
            <a:r>
              <a:rPr lang="en-US" dirty="0"/>
              <a:t>. This code does not need much explanation. However, every year we resurrect at least one</a:t>
            </a:r>
            <a:r>
              <a:rPr lang="en-US" baseline="0" dirty="0"/>
              <a:t> </a:t>
            </a:r>
            <a:r>
              <a:rPr lang="en-US" dirty="0"/>
              <a:t>student on the </a:t>
            </a:r>
            <a:r>
              <a:rPr lang="en-US" baseline="0" dirty="0"/>
              <a:t>subsequent December Child Count </a:t>
            </a:r>
            <a:r>
              <a:rPr lang="en-US" dirty="0"/>
              <a:t>that was coded as deceased. Oops!</a:t>
            </a:r>
          </a:p>
          <a:p>
            <a:r>
              <a:rPr lang="en-US" b="1" dirty="0"/>
              <a:t>39: </a:t>
            </a:r>
            <a:r>
              <a:rPr lang="en-US" dirty="0"/>
              <a:t>A student is considered as a </a:t>
            </a:r>
            <a:r>
              <a:rPr lang="en-US" b="1" dirty="0"/>
              <a:t>dropout</a:t>
            </a:r>
            <a:r>
              <a:rPr lang="en-US" dirty="0"/>
              <a:t> if the student was enrolled and receiving services in the current school year,</a:t>
            </a:r>
            <a:r>
              <a:rPr lang="en-US" baseline="0" dirty="0"/>
              <a:t> </a:t>
            </a:r>
            <a:r>
              <a:rPr lang="en-US" dirty="0"/>
              <a:t>not known to be enrolled and receiving services at</a:t>
            </a:r>
            <a:r>
              <a:rPr lang="en-US" baseline="0" dirty="0"/>
              <a:t> the end of the school year and </a:t>
            </a:r>
            <a:r>
              <a:rPr lang="en-US" sz="1200" kern="1200" dirty="0">
                <a:solidFill>
                  <a:schemeClr val="tx1"/>
                </a:solidFill>
                <a:effectLst/>
                <a:latin typeface="+mn-lt"/>
                <a:ea typeface="+mn-ea"/>
                <a:cs typeface="+mn-cs"/>
              </a:rPr>
              <a:t>did not exit special education through any of the other means. </a:t>
            </a:r>
            <a:r>
              <a:rPr lang="en-US" dirty="0"/>
              <a:t>Note that the ADM 10 day drop rule does not apply to special education students and the June Exit collection – consider the medically fragile student who still requires FAPE. Just because they have been absent for 10 days does not mean they have exited special </a:t>
            </a:r>
            <a:r>
              <a:rPr lang="en-US"/>
              <a:t>education.</a:t>
            </a:r>
            <a:endParaRPr lang="en-US" dirty="0"/>
          </a:p>
          <a:p>
            <a:endParaRPr lang="en-US" dirty="0"/>
          </a:p>
          <a:p>
            <a:pPr marL="0" indent="0">
              <a:buFont typeface="Arial" panose="020B0604020202020204" pitchFamily="34" charset="0"/>
              <a:buNone/>
            </a:pPr>
            <a:r>
              <a:rPr lang="en-US" baseline="0" dirty="0"/>
              <a:t>Before coding a student as a dropout:</a:t>
            </a:r>
          </a:p>
          <a:p>
            <a:pPr marL="605956" lvl="1" indent="-165261" defTabSz="881390">
              <a:buFont typeface="Arial" pitchFamily="34" charset="0"/>
              <a:buChar char="•"/>
              <a:defRPr/>
            </a:pPr>
            <a:r>
              <a:rPr lang="en-US" baseline="0" dirty="0"/>
              <a:t>Check the SSID system to see if they showed up in another district. In that case, they are considered Moved, Continuing in Education (code 36).</a:t>
            </a:r>
          </a:p>
          <a:p>
            <a:pPr marL="605956" lvl="1" indent="-165261">
              <a:buFont typeface="Arial" pitchFamily="34" charset="0"/>
              <a:buChar char="•"/>
            </a:pPr>
            <a:r>
              <a:rPr lang="en-US" baseline="0" dirty="0"/>
              <a:t>If a student left school to enter either a GED or Job Corps program, they should be considered a drop out. In rare instances, students continue to be jointly enrolled in school and either the GED or Job Corp programs and continue to receive special education services. Assuming special education services continue, these latter students would be reported as receiving a certificate upon completion of their GED or Job Corps program (code 32).</a:t>
            </a:r>
          </a:p>
          <a:p>
            <a:pPr marL="605956" lvl="1" indent="-165261">
              <a:buFont typeface="Arial" pitchFamily="34" charset="0"/>
              <a:buChar char="•"/>
            </a:pPr>
            <a:r>
              <a:rPr lang="en-US" baseline="0" dirty="0"/>
              <a:t>Note that </a:t>
            </a:r>
            <a:r>
              <a:rPr lang="en-US" baseline="0" dirty="0" err="1"/>
              <a:t>Kinders</a:t>
            </a:r>
            <a:r>
              <a:rPr lang="en-US" baseline="0" dirty="0"/>
              <a:t> can’t be reported as dropout since they are not generally compulsory attendance age.</a:t>
            </a:r>
          </a:p>
          <a:p>
            <a:endParaRPr lang="en-US" dirty="0"/>
          </a:p>
          <a:p>
            <a:r>
              <a:rPr lang="en-US" dirty="0"/>
              <a:t>Please see the Process and Content manual for examples of what is considered and what is not considered a dropout.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Also, if the student will be turning age 21 and exiting between July 1 and September 1, in other words during Extended School Year, be sure to report as exited the preceding regular school year. For example, if the student will turn 21 and exits on </a:t>
            </a:r>
            <a:r>
              <a:rPr lang="en-US" b="1" dirty="0"/>
              <a:t>July 3, 2024</a:t>
            </a:r>
            <a:r>
              <a:rPr lang="en-US" dirty="0"/>
              <a:t>, be sure to report the exit record on the </a:t>
            </a:r>
            <a:r>
              <a:rPr lang="en-US" b="1" dirty="0"/>
              <a:t>June Exit 2023-2024</a:t>
            </a:r>
            <a:r>
              <a:rPr lang="en-US" dirty="0"/>
              <a:t>, using the last day of your school year or </a:t>
            </a:r>
            <a:r>
              <a:rPr lang="en-US" b="1" dirty="0"/>
              <a:t>June 30, 2024</a:t>
            </a:r>
            <a:r>
              <a:rPr lang="en-US" dirty="0"/>
              <a:t>.</a:t>
            </a:r>
          </a:p>
        </p:txBody>
      </p:sp>
      <p:sp>
        <p:nvSpPr>
          <p:cNvPr id="4" name="Slide Number Placeholder 3"/>
          <p:cNvSpPr>
            <a:spLocks noGrp="1"/>
          </p:cNvSpPr>
          <p:nvPr>
            <p:ph type="sldNum" sz="quarter" idx="10"/>
          </p:nvPr>
        </p:nvSpPr>
        <p:spPr/>
        <p:txBody>
          <a:bodyPr/>
          <a:lstStyle/>
          <a:p>
            <a:fld id="{42042C83-F474-4689-992F-134064305DAD}" type="slidenum">
              <a:rPr lang="en-US" smtClean="0"/>
              <a:t>33</a:t>
            </a:fld>
            <a:endParaRPr lang="en-US"/>
          </a:p>
        </p:txBody>
      </p:sp>
    </p:spTree>
    <p:extLst>
      <p:ext uri="{BB962C8B-B14F-4D97-AF65-F5344CB8AC3E}">
        <p14:creationId xmlns:p14="http://schemas.microsoft.com/office/powerpoint/2010/main" val="39013194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Jackie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Modified diploma tends to be the most confusing exit category so we wanted to point out a few more things.</a:t>
            </a:r>
          </a:p>
          <a:p>
            <a:pPr marL="0" indent="0">
              <a:buFont typeface="Arial" panose="020B0604020202020204" pitchFamily="34" charset="0"/>
              <a:buNone/>
            </a:pPr>
            <a:endParaRPr lang="en-US" baseline="0" dirty="0"/>
          </a:p>
          <a:p>
            <a:pPr marL="165261" indent="-165261">
              <a:buFont typeface="Arial" panose="020B0604020202020204" pitchFamily="34" charset="0"/>
              <a:buChar char="•"/>
            </a:pPr>
            <a:r>
              <a:rPr lang="en-US" baseline="0" dirty="0"/>
              <a:t>A student who receives a Modified diploma is still eligible for FAPE until age 21.</a:t>
            </a:r>
          </a:p>
          <a:p>
            <a:pPr marL="605956" lvl="1" indent="-165261" defTabSz="881390">
              <a:buFont typeface="Arial" panose="020B0604020202020204" pitchFamily="34" charset="0"/>
              <a:buChar char="•"/>
              <a:defRPr/>
            </a:pPr>
            <a:r>
              <a:rPr lang="en-US" baseline="0" dirty="0"/>
              <a:t>If the student is expected back, do not report an exit record. But when school starts in the fall, and it turns out the student is not returning or expected to not return, add the exit record during the Review Window.  </a:t>
            </a:r>
            <a:endParaRPr lang="en-US" dirty="0"/>
          </a:p>
          <a:p>
            <a:pPr marL="605956" lvl="1" indent="-165261">
              <a:buFont typeface="Arial" panose="020B0604020202020204" pitchFamily="34" charset="0"/>
              <a:buChar char="•"/>
            </a:pPr>
            <a:r>
              <a:rPr lang="en-US" baseline="0" dirty="0"/>
              <a:t>If the student is not expected back, and you are sure they are not returning - for example, you complete the SOP, they are set them up for post school employment or attending college, you will report as exiting with a modified diploma. But if the student shows up in the fall, during the Review Window, remove the record and do not exit the student.</a:t>
            </a:r>
          </a:p>
          <a:p>
            <a:endParaRPr lang="en-US" dirty="0"/>
          </a:p>
          <a:p>
            <a:r>
              <a:rPr lang="en-US" dirty="0"/>
              <a:t>Talk to the Special Education</a:t>
            </a:r>
            <a:r>
              <a:rPr lang="en-US" baseline="0" dirty="0"/>
              <a:t> Director, if you are not sure how to report these students. This information is discussed during the annual IEP meeting. </a:t>
            </a:r>
          </a:p>
          <a:p>
            <a:r>
              <a:rPr lang="en-US" baseline="0" dirty="0"/>
              <a:t> </a:t>
            </a:r>
            <a:endParaRPr lang="en-US" dirty="0"/>
          </a:p>
          <a:p>
            <a:r>
              <a:rPr lang="en-US" baseline="0" dirty="0"/>
              <a:t>There was a huge gap in Oregon as a significant number of post school surveys are not being completed for two years due to waiting more than one year after the student left to exit them.</a:t>
            </a:r>
          </a:p>
        </p:txBody>
      </p:sp>
      <p:sp>
        <p:nvSpPr>
          <p:cNvPr id="4" name="Slide Number Placeholder 3"/>
          <p:cNvSpPr>
            <a:spLocks noGrp="1"/>
          </p:cNvSpPr>
          <p:nvPr>
            <p:ph type="sldNum" sz="quarter" idx="10"/>
          </p:nvPr>
        </p:nvSpPr>
        <p:spPr/>
        <p:txBody>
          <a:bodyPr/>
          <a:lstStyle/>
          <a:p>
            <a:fld id="{42042C83-F474-4689-992F-134064305DAD}" type="slidenum">
              <a:rPr lang="en-US" smtClean="0"/>
              <a:t>34</a:t>
            </a:fld>
            <a:endParaRPr lang="en-US"/>
          </a:p>
        </p:txBody>
      </p:sp>
    </p:spTree>
    <p:extLst>
      <p:ext uri="{BB962C8B-B14F-4D97-AF65-F5344CB8AC3E}">
        <p14:creationId xmlns:p14="http://schemas.microsoft.com/office/powerpoint/2010/main" val="25920537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Jackie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trike="noStrike" dirty="0">
              <a:solidFill>
                <a:srgbClr val="FF0000"/>
              </a:solidFill>
            </a:endParaRPr>
          </a:p>
          <a:p>
            <a:r>
              <a:rPr lang="en-US" dirty="0"/>
              <a:t>First step</a:t>
            </a:r>
            <a:r>
              <a:rPr lang="en-US" baseline="0" dirty="0"/>
              <a:t> is to enter the Special Education Record Type E1, E2 or E3.</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35</a:t>
            </a:fld>
            <a:endParaRPr lang="en-US"/>
          </a:p>
        </p:txBody>
      </p:sp>
    </p:spTree>
    <p:extLst>
      <p:ext uri="{BB962C8B-B14F-4D97-AF65-F5344CB8AC3E}">
        <p14:creationId xmlns:p14="http://schemas.microsoft.com/office/powerpoint/2010/main" val="7293366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Jackie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After selecting either E1, E2 or E3 the system will display the appropriate Special Education Exit Type.</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36</a:t>
            </a:fld>
            <a:endParaRPr lang="en-US"/>
          </a:p>
        </p:txBody>
      </p:sp>
    </p:spTree>
    <p:extLst>
      <p:ext uri="{BB962C8B-B14F-4D97-AF65-F5344CB8AC3E}">
        <p14:creationId xmlns:p14="http://schemas.microsoft.com/office/powerpoint/2010/main" val="5683388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Jackie</a:t>
            </a:r>
          </a:p>
          <a:p>
            <a:endParaRPr lang="en-US" dirty="0"/>
          </a:p>
          <a:p>
            <a:r>
              <a:rPr lang="en-US" dirty="0"/>
              <a:t>After your submission file has uploaded, you need to verify your data submission for errors, even if you have already validated your records in the IDEA</a:t>
            </a:r>
            <a:r>
              <a:rPr lang="en-US" baseline="0" dirty="0"/>
              <a:t> </a:t>
            </a:r>
            <a:r>
              <a:rPr lang="en-US" dirty="0"/>
              <a:t>Data Manager.</a:t>
            </a:r>
          </a:p>
          <a:p>
            <a:endParaRPr lang="en-US" dirty="0"/>
          </a:p>
          <a:p>
            <a:r>
              <a:rPr lang="en-US" dirty="0"/>
              <a:t>To get to your</a:t>
            </a:r>
            <a:r>
              <a:rPr lang="en-US" baseline="0" dirty="0"/>
              <a:t> errors i</a:t>
            </a:r>
            <a:r>
              <a:rPr lang="en-US" dirty="0"/>
              <a:t>n Consolidated Collections, hover your mouse over the Student Collections menu header, then over the June Special Education Exit collection, then Error Management, then click Review Errors. If errors were found in your data, they will be listed there.</a:t>
            </a:r>
          </a:p>
          <a:p>
            <a:endParaRPr lang="en-US" dirty="0"/>
          </a:p>
          <a:p>
            <a:r>
              <a:rPr lang="en-US" dirty="0"/>
              <a:t>To fix your errors record by record in Consolidated, click on the expand triangle to the left of the Error Count and Error Typ</a:t>
            </a:r>
            <a:r>
              <a:rPr lang="en-US" baseline="0" dirty="0"/>
              <a:t>e columns</a:t>
            </a:r>
            <a:r>
              <a:rPr lang="en-US" dirty="0"/>
              <a:t> (red circle).  You may have multiple errors under each Error Type.  After clicking</a:t>
            </a:r>
            <a:r>
              <a:rPr lang="en-US" baseline="0" dirty="0"/>
              <a:t> the expand triangle</a:t>
            </a:r>
            <a:r>
              <a:rPr lang="en-US" dirty="0"/>
              <a:t>, the screen will expand to show you the records associated with that error</a:t>
            </a:r>
            <a:r>
              <a:rPr lang="en-US" baseline="0" dirty="0"/>
              <a:t> needing attention.</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37</a:t>
            </a:fld>
            <a:endParaRPr lang="en-US"/>
          </a:p>
        </p:txBody>
      </p:sp>
    </p:spTree>
    <p:extLst>
      <p:ext uri="{BB962C8B-B14F-4D97-AF65-F5344CB8AC3E}">
        <p14:creationId xmlns:p14="http://schemas.microsoft.com/office/powerpoint/2010/main" val="33252530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Jackie</a:t>
            </a:r>
          </a:p>
          <a:p>
            <a:endParaRPr lang="en-US" dirty="0"/>
          </a:p>
          <a:p>
            <a:r>
              <a:rPr lang="en-US" dirty="0"/>
              <a:t>This screen</a:t>
            </a:r>
            <a:r>
              <a:rPr lang="en-US" baseline="0" dirty="0"/>
              <a:t> will show each record with an error under a particular Error Type. This error indicates that the record being submitted has an Early Entry to Kindergarten Flag is not valid for the SECC Record Type and that the Enrolled Grade Code is not Valid for the Exit Reason Code. For this record, neither the Yes or No box for the </a:t>
            </a:r>
            <a:r>
              <a:rPr lang="en-US" dirty="0"/>
              <a:t>Early Entry to Kindergarten Flag was checked,</a:t>
            </a:r>
            <a:r>
              <a:rPr lang="en-US" baseline="0" dirty="0"/>
              <a:t> and the Enrolled Grade Code is “7 – Seventh Grade,” which is not valid for Exit Reason Code of “30 – SA – Graduation with Regular Diploma.”</a:t>
            </a:r>
          </a:p>
          <a:p>
            <a:endParaRPr lang="en-US" baseline="0" dirty="0"/>
          </a:p>
          <a:p>
            <a:r>
              <a:rPr lang="en-US" dirty="0"/>
              <a:t>To fix each record error in Consolidated,</a:t>
            </a:r>
            <a:r>
              <a:rPr lang="en-US" baseline="0" dirty="0"/>
              <a:t> select the green check mark </a:t>
            </a:r>
            <a:r>
              <a:rPr lang="en-US" dirty="0"/>
              <a:t>to the</a:t>
            </a:r>
            <a:r>
              <a:rPr lang="en-US" baseline="0" dirty="0"/>
              <a:t> left of the</a:t>
            </a:r>
            <a:r>
              <a:rPr lang="en-US" dirty="0"/>
              <a:t> record. The record itself will then</a:t>
            </a:r>
            <a:r>
              <a:rPr lang="en-US" baseline="0" dirty="0"/>
              <a:t> appear below the error.</a:t>
            </a:r>
            <a:r>
              <a:rPr lang="en-US" dirty="0"/>
              <a:t> </a:t>
            </a:r>
            <a:r>
              <a:rPr lang="en-US" baseline="0" dirty="0"/>
              <a:t>There are often multiple records with errors that need attention in this screen. To delete a record on this screen, click on the red X to the right of the record. This deletes the record from your submission.</a:t>
            </a:r>
            <a:endParaRPr lang="en-US" dirty="0"/>
          </a:p>
          <a:p>
            <a:endParaRPr lang="en-US" dirty="0"/>
          </a:p>
          <a:p>
            <a:r>
              <a:rPr lang="en-US" dirty="0"/>
              <a:t>Once you have fixed the error, click the Save button at the bottom or top of the record to save the record with the changes. “Record Saved” will appear at the top of the screen if your record is free of errors,</a:t>
            </a:r>
            <a:r>
              <a:rPr lang="en-US" baseline="0" dirty="0"/>
              <a:t> and the record will leave the Review Errors screen</a:t>
            </a:r>
            <a:r>
              <a:rPr lang="en-US" dirty="0"/>
              <a:t>. If the record still has errors after saving, the record</a:t>
            </a:r>
            <a:r>
              <a:rPr lang="en-US" baseline="0" dirty="0"/>
              <a:t> will remain on this screen. </a:t>
            </a:r>
            <a:r>
              <a:rPr lang="en-US" dirty="0"/>
              <a:t>Once you have fixed all errors, the Review Errors screen will have the message “No</a:t>
            </a:r>
            <a:r>
              <a:rPr lang="en-US" baseline="0" dirty="0"/>
              <a:t> record to </a:t>
            </a:r>
            <a:r>
              <a:rPr lang="en-US" dirty="0"/>
              <a:t>display.”</a:t>
            </a:r>
          </a:p>
        </p:txBody>
      </p:sp>
      <p:sp>
        <p:nvSpPr>
          <p:cNvPr id="4" name="Slide Number Placeholder 3"/>
          <p:cNvSpPr>
            <a:spLocks noGrp="1"/>
          </p:cNvSpPr>
          <p:nvPr>
            <p:ph type="sldNum" sz="quarter" idx="10"/>
          </p:nvPr>
        </p:nvSpPr>
        <p:spPr/>
        <p:txBody>
          <a:bodyPr/>
          <a:lstStyle/>
          <a:p>
            <a:fld id="{42042C83-F474-4689-992F-134064305DAD}" type="slidenum">
              <a:rPr lang="en-US" smtClean="0"/>
              <a:t>38</a:t>
            </a:fld>
            <a:endParaRPr lang="en-US"/>
          </a:p>
        </p:txBody>
      </p:sp>
    </p:spTree>
    <p:extLst>
      <p:ext uri="{BB962C8B-B14F-4D97-AF65-F5344CB8AC3E}">
        <p14:creationId xmlns:p14="http://schemas.microsoft.com/office/powerpoint/2010/main" val="36194946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Jackie</a:t>
            </a:r>
          </a:p>
          <a:p>
            <a:endParaRPr lang="en-US" dirty="0"/>
          </a:p>
          <a:p>
            <a:r>
              <a:rPr lang="en-US" dirty="0"/>
              <a:t>After all errors have been fixed you need to verify the number</a:t>
            </a:r>
            <a:r>
              <a:rPr lang="en-US" baseline="0" dirty="0"/>
              <a:t> </a:t>
            </a:r>
            <a:r>
              <a:rPr lang="en-US" dirty="0"/>
              <a:t>records you submitted</a:t>
            </a:r>
            <a:r>
              <a:rPr lang="en-US" baseline="0" dirty="0"/>
              <a:t> and print the Final Submission Form. This is the easiest step to forget. Some districts upload their data early, but forget to complete this final step. Your submission is not complete until all reports in Status Tracking have been verified and approved.</a:t>
            </a:r>
          </a:p>
          <a:p>
            <a:endParaRPr lang="en-US" baseline="0" dirty="0"/>
          </a:p>
          <a:p>
            <a:r>
              <a:rPr lang="en-US" baseline="0" dirty="0"/>
              <a:t>To complete these final steps, click on the Status Tracking tab to view a list of the collections you have access to (like what you see on this slide). Also be sure to select the correct School Year which you see just below the Status Tracking tab. This is important, because you may be verifying exit records for the wrong school year.</a:t>
            </a:r>
            <a:endParaRPr lang="en-US" dirty="0"/>
          </a:p>
          <a:p>
            <a:endParaRPr lang="en-US" dirty="0"/>
          </a:p>
          <a:p>
            <a:r>
              <a:rPr lang="en-US" dirty="0"/>
              <a:t>To verify your exit</a:t>
            </a:r>
            <a:r>
              <a:rPr lang="en-US" baseline="0" dirty="0"/>
              <a:t> reports, click on the tiny arrow to the left of the collection name and date (June Special Education Exit Collection 23-24). </a:t>
            </a:r>
            <a:r>
              <a:rPr lang="en-US" dirty="0"/>
              <a:t>Four reports will be listed</a:t>
            </a:r>
            <a:r>
              <a:rPr lang="en-US" baseline="0" dirty="0"/>
              <a:t> and will need to be viewed and approved.</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39</a:t>
            </a:fld>
            <a:endParaRPr lang="en-US"/>
          </a:p>
        </p:txBody>
      </p:sp>
    </p:spTree>
    <p:extLst>
      <p:ext uri="{BB962C8B-B14F-4D97-AF65-F5344CB8AC3E}">
        <p14:creationId xmlns:p14="http://schemas.microsoft.com/office/powerpoint/2010/main" val="69054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b="1" dirty="0"/>
              <a:t>Cherisse</a:t>
            </a:r>
          </a:p>
          <a:p>
            <a:pPr defTabSz="881390">
              <a:defRPr/>
            </a:pPr>
            <a:endParaRPr lang="en-US" b="1" dirty="0"/>
          </a:p>
          <a:p>
            <a:pPr defTabSz="881390">
              <a:defRPr/>
            </a:pPr>
            <a:r>
              <a:rPr lang="en-US" dirty="0"/>
              <a:t>The collection opens May 16</a:t>
            </a:r>
            <a:r>
              <a:rPr lang="en-US" baseline="0" dirty="0"/>
              <a:t> and </a:t>
            </a:r>
            <a:r>
              <a:rPr lang="en-US" dirty="0"/>
              <a:t>closes July 8.</a:t>
            </a:r>
          </a:p>
          <a:p>
            <a:pPr defTabSz="881390">
              <a:defRPr/>
            </a:pPr>
            <a:r>
              <a:rPr lang="en-US" dirty="0"/>
              <a:t>Review Window will open August 15 and close September 16.</a:t>
            </a:r>
          </a:p>
          <a:p>
            <a:pPr marL="0" marR="0" lvl="0" indent="0" algn="l" defTabSz="88139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Cherisse Gordon </a:t>
            </a:r>
            <a:r>
              <a:rPr lang="en-US" dirty="0"/>
              <a:t>is the data owner.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B63952-BBA8-4838-A0CF-80F9272645AB}"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45982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Jackie</a:t>
            </a:r>
          </a:p>
          <a:p>
            <a:endParaRPr lang="en-US" dirty="0"/>
          </a:p>
          <a:p>
            <a:r>
              <a:rPr lang="en-US" dirty="0"/>
              <a:t>The four reports you need to approve are Age At Exit By Exit Reason, Disability Type By Exit Reason, Race/Ethnicity By Exit Reason, and Leaver Verification.</a:t>
            </a:r>
          </a:p>
          <a:p>
            <a:endParaRPr lang="en-US" dirty="0"/>
          </a:p>
          <a:p>
            <a:r>
              <a:rPr lang="en-US" dirty="0"/>
              <a:t>To approve a report, click on the small box</a:t>
            </a:r>
            <a:r>
              <a:rPr lang="en-US" baseline="0" dirty="0"/>
              <a:t> to the left of the report name and verify the numbers in the table that appears.</a:t>
            </a:r>
            <a:endParaRPr lang="en-US" dirty="0"/>
          </a:p>
          <a:p>
            <a:endParaRPr lang="en-US" dirty="0"/>
          </a:p>
          <a:p>
            <a:r>
              <a:rPr lang="en-US" dirty="0"/>
              <a:t>If the counts are correct, click on the “Approve Report” button. The red X to the right of the report will change to a green check mark. Repeat for the remaining reports.</a:t>
            </a:r>
          </a:p>
        </p:txBody>
      </p:sp>
      <p:sp>
        <p:nvSpPr>
          <p:cNvPr id="4" name="Slide Number Placeholder 3"/>
          <p:cNvSpPr>
            <a:spLocks noGrp="1"/>
          </p:cNvSpPr>
          <p:nvPr>
            <p:ph type="sldNum" sz="quarter" idx="10"/>
          </p:nvPr>
        </p:nvSpPr>
        <p:spPr/>
        <p:txBody>
          <a:bodyPr/>
          <a:lstStyle/>
          <a:p>
            <a:fld id="{42042C83-F474-4689-992F-134064305DAD}" type="slidenum">
              <a:rPr lang="en-US" smtClean="0"/>
              <a:t>40</a:t>
            </a:fld>
            <a:endParaRPr lang="en-US"/>
          </a:p>
        </p:txBody>
      </p:sp>
    </p:spTree>
    <p:extLst>
      <p:ext uri="{BB962C8B-B14F-4D97-AF65-F5344CB8AC3E}">
        <p14:creationId xmlns:p14="http://schemas.microsoft.com/office/powerpoint/2010/main" val="17584232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Jackie</a:t>
            </a:r>
          </a:p>
          <a:p>
            <a:pPr marL="171450" indent="-171450" defTabSz="881390">
              <a:buFont typeface="Arial" panose="020B0604020202020204" pitchFamily="34" charset="0"/>
              <a:buChar char="•"/>
              <a:defRPr/>
            </a:pPr>
            <a:endParaRPr lang="en-US" dirty="0"/>
          </a:p>
          <a:p>
            <a:pPr marL="171450" indent="-171450" defTabSz="881390">
              <a:buFont typeface="Arial" panose="020B0604020202020204" pitchFamily="34" charset="0"/>
              <a:buChar char="•"/>
              <a:defRPr/>
            </a:pPr>
            <a:r>
              <a:rPr lang="en-US" dirty="0"/>
              <a:t>After approving the four reports, and the red X’s have turned to green check marks, a </a:t>
            </a:r>
            <a:r>
              <a:rPr lang="en-US" b="1" dirty="0"/>
              <a:t>Final Submission Form </a:t>
            </a:r>
            <a:r>
              <a:rPr lang="en-US" dirty="0"/>
              <a:t>button will appear above the report names.  </a:t>
            </a:r>
          </a:p>
          <a:p>
            <a:pPr marL="171450" indent="-171450" defTabSz="881390">
              <a:buFont typeface="Arial" panose="020B0604020202020204" pitchFamily="34" charset="0"/>
              <a:buChar char="•"/>
              <a:defRPr/>
            </a:pPr>
            <a:r>
              <a:rPr lang="en-US" dirty="0"/>
              <a:t>Click on the button and print out your submission form, sign it, and scan and email it to our office at the address on this slide. </a:t>
            </a:r>
          </a:p>
          <a:p>
            <a:pPr marL="171450" indent="-171450" defTabSz="881390">
              <a:buFont typeface="Arial" panose="020B0604020202020204" pitchFamily="34" charset="0"/>
              <a:buChar char="•"/>
              <a:defRPr/>
            </a:pPr>
            <a:r>
              <a:rPr lang="en-US" dirty="0"/>
              <a:t>If you are unable to scan and email</a:t>
            </a:r>
            <a:r>
              <a:rPr lang="en-US" baseline="0" dirty="0"/>
              <a:t> it,</a:t>
            </a:r>
            <a:r>
              <a:rPr lang="en-US" dirty="0"/>
              <a:t> you may mail it</a:t>
            </a:r>
            <a:r>
              <a:rPr lang="en-US" baseline="0" dirty="0"/>
              <a:t> to t</a:t>
            </a:r>
            <a:r>
              <a:rPr lang="en-US" dirty="0"/>
              <a:t>he address on the bottom of the Final Submission Form. There</a:t>
            </a:r>
            <a:r>
              <a:rPr lang="en-US" baseline="0" dirty="0"/>
              <a:t> is </a:t>
            </a:r>
            <a:r>
              <a:rPr lang="en-US" b="1" baseline="0" dirty="0"/>
              <a:t>n</a:t>
            </a:r>
            <a:r>
              <a:rPr lang="en-US" b="1" dirty="0"/>
              <a:t>o need to send by registered or</a:t>
            </a:r>
            <a:r>
              <a:rPr lang="en-US" b="1" baseline="0" dirty="0"/>
              <a:t> certified </a:t>
            </a:r>
            <a:r>
              <a:rPr lang="en-US" b="1" dirty="0"/>
              <a:t>mail. </a:t>
            </a:r>
          </a:p>
          <a:p>
            <a:pPr defTabSz="881390">
              <a:defRPr/>
            </a:pPr>
            <a:endParaRPr lang="en-US" dirty="0"/>
          </a:p>
          <a:p>
            <a:pPr marL="171450" indent="-171450">
              <a:buFont typeface="Arial" panose="020B0604020202020204" pitchFamily="34" charset="0"/>
              <a:buChar char="•"/>
            </a:pPr>
            <a:r>
              <a:rPr lang="en-US" baseline="0" dirty="0"/>
              <a:t>The schedule of due dates and pertinent collection materials for this and other collections can be found on the </a:t>
            </a:r>
            <a:r>
              <a:rPr lang="en-US" b="1" baseline="0" dirty="0"/>
              <a:t>ODE District website.</a:t>
            </a:r>
            <a:r>
              <a:rPr lang="en-US" dirty="0"/>
              <a:t> </a:t>
            </a:r>
          </a:p>
          <a:p>
            <a:pPr marL="171450" indent="-171450">
              <a:buFont typeface="Arial" panose="020B0604020202020204" pitchFamily="34" charset="0"/>
              <a:buChar char="•"/>
            </a:pPr>
            <a:r>
              <a:rPr lang="en-US" dirty="0"/>
              <a:t>Remember,</a:t>
            </a:r>
            <a:r>
              <a:rPr lang="en-US" baseline="0" dirty="0"/>
              <a:t> the June Exit collection opens </a:t>
            </a:r>
            <a:r>
              <a:rPr lang="en-US" b="1" baseline="0" dirty="0"/>
              <a:t>May 16, 2024 and closes July 8, 2024.</a:t>
            </a:r>
          </a:p>
          <a:p>
            <a:pPr marL="171450" indent="-171450">
              <a:buFont typeface="Arial" panose="020B0604020202020204" pitchFamily="34" charset="0"/>
              <a:buChar char="•"/>
            </a:pPr>
            <a:r>
              <a:rPr lang="en-US" baseline="0" dirty="0"/>
              <a:t>There will be a correction period for June Exit that will open </a:t>
            </a:r>
            <a:r>
              <a:rPr lang="en-US" b="1" baseline="0" dirty="0"/>
              <a:t>August 15, 2024 </a:t>
            </a:r>
            <a:r>
              <a:rPr lang="en-US" baseline="0" dirty="0"/>
              <a:t>and will close </a:t>
            </a:r>
            <a:r>
              <a:rPr lang="en-US" b="1" baseline="0" dirty="0"/>
              <a:t>September 16, 2024</a:t>
            </a:r>
            <a:r>
              <a:rPr lang="en-US" baseline="0" dirty="0"/>
              <a:t>. Look for the Listserv message reminders.</a:t>
            </a:r>
          </a:p>
        </p:txBody>
      </p:sp>
      <p:sp>
        <p:nvSpPr>
          <p:cNvPr id="4" name="Slide Number Placeholder 3"/>
          <p:cNvSpPr>
            <a:spLocks noGrp="1"/>
          </p:cNvSpPr>
          <p:nvPr>
            <p:ph type="sldNum" sz="quarter" idx="10"/>
          </p:nvPr>
        </p:nvSpPr>
        <p:spPr/>
        <p:txBody>
          <a:bodyPr/>
          <a:lstStyle/>
          <a:p>
            <a:fld id="{42042C83-F474-4689-992F-134064305DAD}" type="slidenum">
              <a:rPr lang="en-US" smtClean="0"/>
              <a:t>41</a:t>
            </a:fld>
            <a:endParaRPr lang="en-US"/>
          </a:p>
        </p:txBody>
      </p:sp>
    </p:spTree>
    <p:extLst>
      <p:ext uri="{BB962C8B-B14F-4D97-AF65-F5344CB8AC3E}">
        <p14:creationId xmlns:p14="http://schemas.microsoft.com/office/powerpoint/2010/main" val="27482564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Jackie</a:t>
            </a:r>
          </a:p>
          <a:p>
            <a:pPr lvl="0"/>
            <a:endParaRPr lang="en-US" b="1" dirty="0"/>
          </a:p>
          <a:p>
            <a:pPr lvl="0"/>
            <a:r>
              <a:rPr lang="en-US" sz="1200" dirty="0"/>
              <a:t>The SECC Primary Language Code Description updated for better clarity.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042C83-F474-4689-992F-134064305D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92982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June</a:t>
            </a:r>
            <a:r>
              <a:rPr lang="en-US" baseline="0" dirty="0"/>
              <a:t> Exit, h</a:t>
            </a:r>
            <a:r>
              <a:rPr lang="en-US" dirty="0"/>
              <a:t>ere are some things to </a:t>
            </a:r>
            <a:r>
              <a:rPr lang="en-US" baseline="0" dirty="0"/>
              <a:t>keep an eye on</a:t>
            </a:r>
            <a:r>
              <a:rPr lang="en-US" dirty="0"/>
              <a:t>:</a:t>
            </a:r>
          </a:p>
          <a:p>
            <a:pPr marL="168401" indent="-168401">
              <a:buFont typeface="Arial" panose="020B0604020202020204" pitchFamily="34" charset="0"/>
              <a:buChar char="•"/>
            </a:pPr>
            <a:r>
              <a:rPr lang="en-US" b="0" u="sng" dirty="0"/>
              <a:t>10-day drop rule</a:t>
            </a:r>
            <a:r>
              <a:rPr lang="en-US" b="0" u="none" dirty="0"/>
              <a:t> </a:t>
            </a:r>
            <a:r>
              <a:rPr lang="en-US" dirty="0"/>
              <a:t>– must be in seat/attending for ADM. However, this does not apply to June Exit, e.g., medically fragile student still requires FAPE.</a:t>
            </a:r>
          </a:p>
          <a:p>
            <a:pPr marL="168401" indent="-168401">
              <a:buFont typeface="Arial" panose="020B0604020202020204" pitchFamily="34" charset="0"/>
              <a:buChar char="•"/>
            </a:pPr>
            <a:r>
              <a:rPr lang="en-US" dirty="0"/>
              <a:t>If the student will be turning age 21 and exiting between July 1 and September 1, in other words during the summer or Extended School Year, be sure to report as exited the preceding regular school year. For example, if the student will turn 21 and exits on </a:t>
            </a:r>
            <a:r>
              <a:rPr lang="en-US" b="1" dirty="0"/>
              <a:t>July 3, 2024</a:t>
            </a:r>
            <a:r>
              <a:rPr lang="en-US" dirty="0"/>
              <a:t>, be sure to report the exit record on the </a:t>
            </a:r>
            <a:r>
              <a:rPr lang="en-US" b="1" dirty="0"/>
              <a:t>June Exit 2023-2024</a:t>
            </a:r>
            <a:r>
              <a:rPr lang="en-US" dirty="0"/>
              <a:t>, using the last day of your school year or </a:t>
            </a:r>
            <a:r>
              <a:rPr lang="en-US" b="1" dirty="0"/>
              <a:t>June 30, 2024 </a:t>
            </a:r>
            <a:r>
              <a:rPr lang="en-US" b="0" dirty="0"/>
              <a:t>as the exit date.</a:t>
            </a:r>
          </a:p>
          <a:p>
            <a:pPr marL="168401" indent="-168401">
              <a:buFont typeface="Arial" panose="020B0604020202020204" pitchFamily="34" charset="0"/>
              <a:buChar char="•"/>
            </a:pPr>
            <a:r>
              <a:rPr lang="en-US" b="0" u="sng" dirty="0"/>
              <a:t>Inter-district transfers</a:t>
            </a:r>
            <a:r>
              <a:rPr lang="en-US" b="0" u="none" dirty="0"/>
              <a:t> </a:t>
            </a:r>
            <a:r>
              <a:rPr lang="en-US" dirty="0"/>
              <a:t>– for new school age inter-district transfers, we expect an exit record from the resident district since the responsibility for FAPE transfers to the attending district. Exit as moved</a:t>
            </a:r>
            <a:r>
              <a:rPr lang="en-US" baseline="0" dirty="0"/>
              <a:t>, known to be continuing.</a:t>
            </a:r>
          </a:p>
          <a:p>
            <a:pPr marL="168401" indent="-168401">
              <a:buFont typeface="Arial" panose="020B0604020202020204" pitchFamily="34" charset="0"/>
              <a:buChar char="•"/>
            </a:pPr>
            <a:r>
              <a:rPr lang="en-US" u="sng" dirty="0"/>
              <a:t>Dropped out</a:t>
            </a:r>
            <a:r>
              <a:rPr lang="en-US" u="none" dirty="0"/>
              <a:t> </a:t>
            </a:r>
            <a:r>
              <a:rPr lang="en-US" dirty="0"/>
              <a:t>- Always check SSID system to see if showed up somewhere else before reporting as drop out. </a:t>
            </a:r>
          </a:p>
          <a:p>
            <a:pPr marL="168401" indent="-168401">
              <a:buFont typeface="Arial" panose="020B0604020202020204" pitchFamily="34" charset="0"/>
              <a:buChar char="•"/>
            </a:pPr>
            <a:r>
              <a:rPr lang="en-US" dirty="0"/>
              <a:t>If a </a:t>
            </a:r>
            <a:r>
              <a:rPr lang="en-US" u="sng" dirty="0"/>
              <a:t>student</a:t>
            </a:r>
            <a:r>
              <a:rPr lang="en-US" u="sng" baseline="0" dirty="0"/>
              <a:t> has a GED</a:t>
            </a:r>
            <a:r>
              <a:rPr lang="en-US" u="none" baseline="0" dirty="0"/>
              <a:t> </a:t>
            </a:r>
            <a:r>
              <a:rPr lang="en-US" baseline="0" dirty="0"/>
              <a:t>then the exit reason is Received Certificate, not dropped out. There seems to have been a bit of confusion concerning this. If incorrectly reported as dropped out, it will impact your drop out rate. </a:t>
            </a:r>
          </a:p>
          <a:p>
            <a:pPr marL="168401" indent="-168401" defTabSz="931774">
              <a:buFont typeface="Arial" panose="020B0604020202020204" pitchFamily="34" charset="0"/>
              <a:buChar char="•"/>
              <a:defRPr/>
            </a:pPr>
            <a:r>
              <a:rPr lang="en-US" dirty="0"/>
              <a:t>Missing records</a:t>
            </a:r>
            <a:r>
              <a:rPr lang="en-US" baseline="0" dirty="0"/>
              <a:t> for students: </a:t>
            </a:r>
          </a:p>
          <a:p>
            <a:pPr marL="634288" lvl="1" indent="-168401" defTabSz="931774">
              <a:buFont typeface="Arial" panose="020B0604020202020204" pitchFamily="34" charset="0"/>
              <a:buChar char="•"/>
              <a:defRPr/>
            </a:pPr>
            <a:r>
              <a:rPr lang="en-US" baseline="0" dirty="0"/>
              <a:t>Quite a few records were not reported in 2021-2022 June Exit, so they had to be added to the </a:t>
            </a:r>
            <a:r>
              <a:rPr lang="en-US" dirty="0"/>
              <a:t>PSO Survey for the 2022-2023 collection year.</a:t>
            </a:r>
            <a:r>
              <a:rPr lang="en-US" baseline="0" dirty="0"/>
              <a:t> When gathering your data to submit for June Exit this spring, make sure you have all the records you need to report. </a:t>
            </a:r>
          </a:p>
          <a:p>
            <a:pPr marL="634288" lvl="1" indent="-168401" defTabSz="931774">
              <a:buFont typeface="Arial" panose="020B0604020202020204" pitchFamily="34" charset="0"/>
              <a:buChar char="•"/>
              <a:defRPr/>
            </a:pPr>
            <a:r>
              <a:rPr lang="en-US" dirty="0"/>
              <a:t>Students who come and go affect the survey by not being added, or excluded as they were on it the year before.</a:t>
            </a:r>
            <a:r>
              <a:rPr lang="en-US" baseline="0" dirty="0"/>
              <a:t> </a:t>
            </a:r>
          </a:p>
          <a:p>
            <a:pPr marL="634288" lvl="1" indent="-168401" defTabSz="931774">
              <a:buFont typeface="Arial" panose="020B0604020202020204" pitchFamily="34" charset="0"/>
              <a:buChar char="•"/>
              <a:defRPr/>
            </a:pPr>
            <a:r>
              <a:rPr lang="en-US" baseline="0" dirty="0"/>
              <a:t>Modified diploma are often missed so be sure to add them to your exit submission if they are not returning even if they are under age 21 </a:t>
            </a:r>
          </a:p>
          <a:p>
            <a:pPr marL="634288" lvl="1" indent="-168401" defTabSz="931774">
              <a:buFont typeface="Arial" panose="020B0604020202020204" pitchFamily="34" charset="0"/>
              <a:buChar char="•"/>
              <a:defRPr/>
            </a:pPr>
            <a:r>
              <a:rPr lang="en-US" baseline="0" dirty="0"/>
              <a:t>If records need to be added to PSO, then the district will be considered inaccurate</a:t>
            </a:r>
            <a:r>
              <a:rPr lang="en-US" dirty="0"/>
              <a:t> for their</a:t>
            </a:r>
            <a:r>
              <a:rPr lang="en-US" baseline="0" dirty="0"/>
              <a:t> June Exit submission.</a:t>
            </a:r>
            <a:endParaRPr lang="en-US" dirty="0"/>
          </a:p>
          <a:p>
            <a:pPr marL="168401" indent="-168401" defTabSz="931774">
              <a:buFont typeface="Arial" panose="020B0604020202020204" pitchFamily="34" charset="0"/>
              <a:buChar char="•"/>
              <a:defRPr/>
            </a:pPr>
            <a:r>
              <a:rPr lang="en-US" baseline="0" dirty="0"/>
              <a:t>Same as December Child Count, be sure to resubmit your </a:t>
            </a:r>
            <a:r>
              <a:rPr lang="en-US" u="sng" baseline="0" dirty="0"/>
              <a:t>Final Submission Form</a:t>
            </a:r>
            <a:r>
              <a:rPr lang="en-US" u="none" baseline="0" dirty="0"/>
              <a:t> </a:t>
            </a:r>
            <a:r>
              <a:rPr lang="en-US" baseline="0" dirty="0"/>
              <a:t>if you make changes to your submission.</a:t>
            </a:r>
            <a:endParaRPr lang="en-US" dirty="0"/>
          </a:p>
          <a:p>
            <a:pPr marL="168401" indent="-16840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43</a:t>
            </a:fld>
            <a:endParaRPr lang="en-US"/>
          </a:p>
        </p:txBody>
      </p:sp>
    </p:spTree>
    <p:extLst>
      <p:ext uri="{BB962C8B-B14F-4D97-AF65-F5344CB8AC3E}">
        <p14:creationId xmlns:p14="http://schemas.microsoft.com/office/powerpoint/2010/main" val="38260190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defTabSz="898136">
              <a:buFont typeface="Arial" panose="020B0604020202020204" pitchFamily="34" charset="0"/>
              <a:buNone/>
              <a:defRPr/>
            </a:pPr>
            <a:r>
              <a:rPr lang="en-US" dirty="0"/>
              <a:t>Some other things to keep your eye on for June Exit:</a:t>
            </a:r>
          </a:p>
          <a:p>
            <a:pPr marL="168401" lvl="1" indent="-168401" defTabSz="898136">
              <a:buFont typeface="Arial" panose="020B0604020202020204" pitchFamily="34" charset="0"/>
              <a:buChar char="•"/>
              <a:defRPr/>
            </a:pPr>
            <a:r>
              <a:rPr lang="en-US" dirty="0"/>
              <a:t>Race/Ethnicity or English Leaner flag not matching Child Count or Fall ADM.</a:t>
            </a:r>
          </a:p>
          <a:p>
            <a:pPr marL="168401" lvl="1" indent="-168401" defTabSz="898136">
              <a:buFont typeface="Arial" panose="020B0604020202020204" pitchFamily="34" charset="0"/>
              <a:buChar char="•"/>
              <a:defRPr/>
            </a:pPr>
            <a:r>
              <a:rPr lang="en-US" dirty="0"/>
              <a:t>For JDEP students both the Attending District ID and the SECC Resident District ID should be reported as 3476.</a:t>
            </a:r>
          </a:p>
          <a:p>
            <a:pPr marL="168401" marR="0" lvl="1" indent="-168401" algn="l" defTabSz="89813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 YCEP students both the Attending District ID and the SECC Resident District ID should be reported as 3477.</a:t>
            </a:r>
          </a:p>
          <a:p>
            <a:pPr marL="168401" marR="0" lvl="1" indent="-168401" algn="l" defTabSz="89813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 LTCT students both the Attending District ID and the SECC Resident District ID should be reported as 3559.</a:t>
            </a:r>
          </a:p>
        </p:txBody>
      </p:sp>
      <p:sp>
        <p:nvSpPr>
          <p:cNvPr id="4" name="Slide Number Placeholder 3"/>
          <p:cNvSpPr>
            <a:spLocks noGrp="1"/>
          </p:cNvSpPr>
          <p:nvPr>
            <p:ph type="sldNum" sz="quarter" idx="10"/>
          </p:nvPr>
        </p:nvSpPr>
        <p:spPr/>
        <p:txBody>
          <a:bodyPr/>
          <a:lstStyle/>
          <a:p>
            <a:fld id="{42042C83-F474-4689-992F-134064305DAD}" type="slidenum">
              <a:rPr lang="en-US" smtClean="0"/>
              <a:t>44</a:t>
            </a:fld>
            <a:endParaRPr lang="en-US"/>
          </a:p>
        </p:txBody>
      </p:sp>
    </p:spTree>
    <p:extLst>
      <p:ext uri="{BB962C8B-B14F-4D97-AF65-F5344CB8AC3E}">
        <p14:creationId xmlns:p14="http://schemas.microsoft.com/office/powerpoint/2010/main" val="16111259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Jackie</a:t>
            </a:r>
          </a:p>
          <a:p>
            <a:pPr defTabSz="881390">
              <a:defRPr/>
            </a:pPr>
            <a:endParaRPr lang="en-US" dirty="0"/>
          </a:p>
          <a:p>
            <a:pPr defTabSz="881390">
              <a:defRPr/>
            </a:pPr>
            <a:r>
              <a:rPr lang="en-US" dirty="0"/>
              <a:t>If you have Questions about</a:t>
            </a:r>
            <a:r>
              <a:rPr lang="en-US" baseline="0" dirty="0"/>
              <a:t> the Exit collection, or anything else for that matter, please do not hesitate to g</a:t>
            </a:r>
            <a:r>
              <a:rPr lang="en-US" dirty="0"/>
              <a:t>ive us a call.</a:t>
            </a:r>
          </a:p>
        </p:txBody>
      </p:sp>
      <p:sp>
        <p:nvSpPr>
          <p:cNvPr id="4" name="Slide Number Placeholder 3"/>
          <p:cNvSpPr>
            <a:spLocks noGrp="1"/>
          </p:cNvSpPr>
          <p:nvPr>
            <p:ph type="sldNum" sz="quarter" idx="10"/>
          </p:nvPr>
        </p:nvSpPr>
        <p:spPr/>
        <p:txBody>
          <a:bodyPr/>
          <a:lstStyle/>
          <a:p>
            <a:fld id="{42042C83-F474-4689-992F-134064305DAD}" type="slidenum">
              <a:rPr lang="en-US" smtClean="0"/>
              <a:t>45</a:t>
            </a:fld>
            <a:endParaRPr lang="en-US"/>
          </a:p>
        </p:txBody>
      </p:sp>
    </p:spTree>
    <p:extLst>
      <p:ext uri="{BB962C8B-B14F-4D97-AF65-F5344CB8AC3E}">
        <p14:creationId xmlns:p14="http://schemas.microsoft.com/office/powerpoint/2010/main" val="41915325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baseline="0" dirty="0"/>
              <a:t>Jackie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aseline="0" dirty="0"/>
              <a:t>Are there any questions about June Exit or what we covered thus far?</a:t>
            </a:r>
          </a:p>
        </p:txBody>
      </p:sp>
      <p:sp>
        <p:nvSpPr>
          <p:cNvPr id="4" name="Slide Number Placeholder 3"/>
          <p:cNvSpPr>
            <a:spLocks noGrp="1"/>
          </p:cNvSpPr>
          <p:nvPr>
            <p:ph type="sldNum" sz="quarter" idx="10"/>
          </p:nvPr>
        </p:nvSpPr>
        <p:spPr/>
        <p:txBody>
          <a:bodyPr/>
          <a:lstStyle/>
          <a:p>
            <a:pPr defTabSz="931774">
              <a:defRPr/>
            </a:pPr>
            <a:fld id="{42042C83-F474-4689-992F-134064305DAD}" type="slidenum">
              <a:rPr lang="en-US">
                <a:solidFill>
                  <a:prstClr val="black"/>
                </a:solidFill>
                <a:latin typeface="Calibri" panose="020F0502020204030204"/>
              </a:rPr>
              <a:pPr defTabSz="931774">
                <a:defRPr/>
              </a:pPr>
              <a:t>46</a:t>
            </a:fld>
            <a:endParaRPr lang="en-US">
              <a:solidFill>
                <a:prstClr val="black"/>
              </a:solidFill>
              <a:latin typeface="Calibri" panose="020F0502020204030204"/>
            </a:endParaRPr>
          </a:p>
        </p:txBody>
      </p:sp>
    </p:spTree>
    <p:extLst>
      <p:ext uri="{BB962C8B-B14F-4D97-AF65-F5344CB8AC3E}">
        <p14:creationId xmlns:p14="http://schemas.microsoft.com/office/powerpoint/2010/main" val="1413747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Shava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042C83-F474-4689-992F-134064305D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725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Shava</a:t>
            </a:r>
          </a:p>
        </p:txBody>
      </p:sp>
      <p:sp>
        <p:nvSpPr>
          <p:cNvPr id="4" name="Slide Number Placeholder 3"/>
          <p:cNvSpPr>
            <a:spLocks noGrp="1"/>
          </p:cNvSpPr>
          <p:nvPr>
            <p:ph type="sldNum" sz="quarter" idx="5"/>
          </p:nvPr>
        </p:nvSpPr>
        <p:spPr/>
        <p:txBody>
          <a:bodyPr/>
          <a:lstStyle/>
          <a:p>
            <a:fld id="{42042C83-F474-4689-992F-134064305DAD}" type="slidenum">
              <a:rPr lang="en-US" smtClean="0"/>
              <a:t>48</a:t>
            </a:fld>
            <a:endParaRPr lang="en-US"/>
          </a:p>
        </p:txBody>
      </p:sp>
    </p:spTree>
    <p:extLst>
      <p:ext uri="{BB962C8B-B14F-4D97-AF65-F5344CB8AC3E}">
        <p14:creationId xmlns:p14="http://schemas.microsoft.com/office/powerpoint/2010/main" val="35095036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Shava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042C83-F474-4689-992F-134064305D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1267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Cherisse</a:t>
            </a:r>
            <a:r>
              <a:rPr lang="en-US" b="1" dirty="0">
                <a:solidFill>
                  <a:srgbClr val="000000"/>
                </a:solidFill>
              </a:rPr>
              <a:t> </a:t>
            </a:r>
          </a:p>
          <a:p>
            <a:pPr lvl="0"/>
            <a:endParaRPr lang="en-US" dirty="0">
              <a:solidFill>
                <a:srgbClr val="000000"/>
              </a:solidFill>
            </a:endParaRPr>
          </a:p>
          <a:p>
            <a:pPr lvl="0"/>
            <a:r>
              <a:rPr lang="en-US" dirty="0">
                <a:solidFill>
                  <a:srgbClr val="000000"/>
                </a:solidFill>
              </a:rPr>
              <a:t>The requirement of a state to identify students with disabilities and evaluate for special education services.</a:t>
            </a:r>
          </a:p>
          <a:p>
            <a:pPr lvl="0"/>
            <a:r>
              <a:rPr lang="en-US" dirty="0">
                <a:solidFill>
                  <a:srgbClr val="000000"/>
                </a:solidFill>
              </a:rPr>
              <a:t>Child Find relates directly to the evaluation timeline for schools.</a:t>
            </a:r>
          </a:p>
          <a:p>
            <a:pPr lvl="0"/>
            <a:r>
              <a:rPr lang="en-US" dirty="0">
                <a:solidFill>
                  <a:srgbClr val="000000"/>
                </a:solidFill>
              </a:rPr>
              <a:t>The Child Find Data Collection is how ODE reports the information to the Federal government. </a:t>
            </a:r>
          </a:p>
          <a:p>
            <a:pPr lvl="0"/>
            <a:r>
              <a:rPr lang="en-US" b="1" u="none" dirty="0">
                <a:solidFill>
                  <a:srgbClr val="000000"/>
                </a:solidFill>
              </a:rPr>
              <a:t>All</a:t>
            </a:r>
            <a:r>
              <a:rPr lang="en-US" dirty="0">
                <a:solidFill>
                  <a:srgbClr val="000000"/>
                </a:solidFill>
              </a:rPr>
              <a:t> referrals to determine </a:t>
            </a:r>
            <a:r>
              <a:rPr lang="en-US" b="1" dirty="0">
                <a:solidFill>
                  <a:srgbClr val="000000"/>
                </a:solidFill>
              </a:rPr>
              <a:t>initial</a:t>
            </a:r>
            <a:r>
              <a:rPr lang="en-US" dirty="0">
                <a:solidFill>
                  <a:srgbClr val="000000"/>
                </a:solidFill>
              </a:rPr>
              <a:t> eligibility are included in the collection.</a:t>
            </a:r>
          </a:p>
        </p:txBody>
      </p:sp>
      <p:sp>
        <p:nvSpPr>
          <p:cNvPr id="4" name="Slide Number Placeholder 3"/>
          <p:cNvSpPr>
            <a:spLocks noGrp="1"/>
          </p:cNvSpPr>
          <p:nvPr>
            <p:ph type="sldNum" sz="quarter" idx="10"/>
          </p:nvPr>
        </p:nvSpPr>
        <p:spPr/>
        <p:txBody>
          <a:bodyPr/>
          <a:lstStyle/>
          <a:p>
            <a:fld id="{42042C83-F474-4689-992F-134064305DAD}" type="slidenum">
              <a:rPr lang="en-US" smtClean="0"/>
              <a:t>5</a:t>
            </a:fld>
            <a:endParaRPr lang="en-US" dirty="0"/>
          </a:p>
        </p:txBody>
      </p:sp>
    </p:spTree>
    <p:extLst>
      <p:ext uri="{BB962C8B-B14F-4D97-AF65-F5344CB8AC3E}">
        <p14:creationId xmlns:p14="http://schemas.microsoft.com/office/powerpoint/2010/main" val="40541860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Shava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042C83-F474-4689-992F-134064305D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19697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Shava</a:t>
            </a:r>
          </a:p>
        </p:txBody>
      </p:sp>
      <p:sp>
        <p:nvSpPr>
          <p:cNvPr id="4" name="Slide Number Placeholder 3"/>
          <p:cNvSpPr>
            <a:spLocks noGrp="1"/>
          </p:cNvSpPr>
          <p:nvPr>
            <p:ph type="sldNum" sz="quarter" idx="5"/>
          </p:nvPr>
        </p:nvSpPr>
        <p:spPr/>
        <p:txBody>
          <a:bodyPr/>
          <a:lstStyle/>
          <a:p>
            <a:fld id="{42042C83-F474-4689-992F-134064305DAD}" type="slidenum">
              <a:rPr lang="en-US" smtClean="0"/>
              <a:t>51</a:t>
            </a:fld>
            <a:endParaRPr lang="en-US"/>
          </a:p>
        </p:txBody>
      </p:sp>
    </p:spTree>
    <p:extLst>
      <p:ext uri="{BB962C8B-B14F-4D97-AF65-F5344CB8AC3E}">
        <p14:creationId xmlns:p14="http://schemas.microsoft.com/office/powerpoint/2010/main" val="36441369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Shava</a:t>
            </a:r>
          </a:p>
        </p:txBody>
      </p:sp>
      <p:sp>
        <p:nvSpPr>
          <p:cNvPr id="4" name="Slide Number Placeholder 3"/>
          <p:cNvSpPr>
            <a:spLocks noGrp="1"/>
          </p:cNvSpPr>
          <p:nvPr>
            <p:ph type="sldNum" sz="quarter" idx="5"/>
          </p:nvPr>
        </p:nvSpPr>
        <p:spPr/>
        <p:txBody>
          <a:bodyPr/>
          <a:lstStyle/>
          <a:p>
            <a:fld id="{42042C83-F474-4689-992F-134064305DAD}" type="slidenum">
              <a:rPr lang="en-US" smtClean="0"/>
              <a:t>52</a:t>
            </a:fld>
            <a:endParaRPr lang="en-US"/>
          </a:p>
        </p:txBody>
      </p:sp>
    </p:spTree>
    <p:extLst>
      <p:ext uri="{BB962C8B-B14F-4D97-AF65-F5344CB8AC3E}">
        <p14:creationId xmlns:p14="http://schemas.microsoft.com/office/powerpoint/2010/main" val="4059000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Shava</a:t>
            </a:r>
          </a:p>
          <a:p>
            <a:r>
              <a:rPr lang="en-US" dirty="0"/>
              <a:t>The exit interview is conducted while the student is still attending school and during what would be their final year of school. </a:t>
            </a:r>
          </a:p>
          <a:p>
            <a:r>
              <a:rPr lang="en-US" dirty="0"/>
              <a:t>The  Exit Interview portion of the PSO application is open year round. Exit Interview data can be submitted All year long in the PSO App – downtime may occur on occasion for the PSO App to update</a:t>
            </a:r>
          </a:p>
          <a:p>
            <a:r>
              <a:rPr lang="en-US" dirty="0"/>
              <a:t>The Exit interview is not a required portion of the PSO collection, but it is important for documenting contact information.  </a:t>
            </a:r>
          </a:p>
          <a:p>
            <a:r>
              <a:rPr lang="en-US" dirty="0"/>
              <a:t>By conducting the Exit interview, you are also given the opportunity to tell students and families about the PSO follow up interview. This will help them to know what to expect. </a:t>
            </a:r>
            <a:r>
              <a:rPr lang="en-US" sz="1200" dirty="0"/>
              <a:t>the Exit interview is that it  has been found to increase  response rates for the required Follow-Up Interview.</a:t>
            </a:r>
            <a:endParaRPr lang="en-US" dirty="0"/>
          </a:p>
          <a:p>
            <a:r>
              <a:rPr lang="en-US" dirty="0"/>
              <a:t>Unlike the follow up interview, you must first have a signed agreement for participation in the exit interview .  This signed agreement is required from parent or legal guardian. Or if the student is 18 and acting as their own guardian, you must have them sign the agreement to participate.</a:t>
            </a:r>
          </a:p>
          <a:p>
            <a:endParaRPr lang="en-US" dirty="0"/>
          </a:p>
          <a:p>
            <a:endParaRPr lang="en-US" dirty="0"/>
          </a:p>
          <a:p>
            <a:r>
              <a:rPr lang="en-US" sz="1200" dirty="0"/>
              <a:t>Other important facts about</a:t>
            </a:r>
          </a:p>
          <a:p>
            <a:r>
              <a:rPr lang="en-US" sz="1200" dirty="0"/>
              <a:t>Provides an opportunity to engage the student and family in the PSO process.</a:t>
            </a:r>
          </a:p>
          <a:p>
            <a:r>
              <a:rPr lang="en-US" sz="1200" dirty="0"/>
              <a:t>Encourages a discussion with students about their future plans and allows time to share resources for their future use.</a:t>
            </a:r>
          </a:p>
          <a:p>
            <a:r>
              <a:rPr lang="en-US" sz="1200" dirty="0"/>
              <a:t>Allows time to connect with student to explain the Follow-Up Interview that’s conducted one year after exit.</a:t>
            </a:r>
          </a:p>
          <a:p>
            <a:r>
              <a:rPr lang="en-US" sz="1200" dirty="0"/>
              <a:t>Lets students identify a preferred staff member they prefer to do the Follow-Up interview with. </a:t>
            </a:r>
            <a:endParaRPr lang="en-US" sz="1200" dirty="0">
              <a:solidFill>
                <a:schemeClr val="bg1"/>
              </a:solidFill>
            </a:endParaRPr>
          </a:p>
        </p:txBody>
      </p:sp>
      <p:sp>
        <p:nvSpPr>
          <p:cNvPr id="4" name="Slide Number Placeholder 3"/>
          <p:cNvSpPr>
            <a:spLocks noGrp="1"/>
          </p:cNvSpPr>
          <p:nvPr>
            <p:ph type="sldNum" sz="quarter" idx="5"/>
          </p:nvPr>
        </p:nvSpPr>
        <p:spPr/>
        <p:txBody>
          <a:bodyPr/>
          <a:lstStyle/>
          <a:p>
            <a:fld id="{42042C83-F474-4689-992F-134064305DAD}" type="slidenum">
              <a:rPr lang="en-US" smtClean="0"/>
              <a:t>53</a:t>
            </a:fld>
            <a:endParaRPr lang="en-US"/>
          </a:p>
        </p:txBody>
      </p:sp>
    </p:spTree>
    <p:extLst>
      <p:ext uri="{BB962C8B-B14F-4D97-AF65-F5344CB8AC3E}">
        <p14:creationId xmlns:p14="http://schemas.microsoft.com/office/powerpoint/2010/main" val="25303511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Shava</a:t>
            </a:r>
          </a:p>
          <a:p>
            <a:pPr marL="285750" indent="-285750">
              <a:buFont typeface="Arial" panose="020B0604020202020204" pitchFamily="34" charset="0"/>
              <a:buChar char="•"/>
            </a:pPr>
            <a:r>
              <a:rPr lang="en-US" sz="1200" dirty="0"/>
              <a:t>Complete the interview electronically while using the PSO App</a:t>
            </a:r>
          </a:p>
          <a:p>
            <a:pPr marL="285750" indent="-285750">
              <a:buFont typeface="Arial" panose="020B0604020202020204" pitchFamily="34" charset="0"/>
              <a:buChar char="•"/>
            </a:pPr>
            <a:r>
              <a:rPr lang="en-US" sz="1200" dirty="0"/>
              <a:t>Have student complete the address portion of the PSO Postcard in person </a:t>
            </a:r>
          </a:p>
          <a:p>
            <a:pPr marL="285750" indent="-285750">
              <a:buFont typeface="Arial" panose="020B0604020202020204" pitchFamily="34" charset="0"/>
              <a:buChar char="•"/>
            </a:pPr>
            <a:r>
              <a:rPr lang="en-US" sz="1200" dirty="0"/>
              <a:t>Collect multiple forms of contact information for Follow-Up Interview and enter them into Exit Interview on PSO App; these contacts will pre-populate the Follow-Up Interview</a:t>
            </a:r>
          </a:p>
          <a:p>
            <a:pPr marL="285750" indent="-285750">
              <a:buFont typeface="Arial" panose="020B0604020202020204" pitchFamily="34" charset="0"/>
              <a:buChar char="•"/>
            </a:pPr>
            <a:r>
              <a:rPr lang="en-US" sz="1200" dirty="0"/>
              <a:t>Explain the upcoming Follow-Up Interview and answer any questions ; give the PSO Interview Guide for Student and Family as a resource</a:t>
            </a:r>
          </a:p>
          <a:p>
            <a:pPr marL="285750" indent="-285750">
              <a:buFont typeface="Arial" panose="020B0604020202020204" pitchFamily="34" charset="0"/>
              <a:buChar char="•"/>
            </a:pPr>
            <a:r>
              <a:rPr lang="en-US" sz="1200" dirty="0"/>
              <a:t>Update the interview if new information emerges (contact info, new goals, etc.)</a:t>
            </a:r>
          </a:p>
          <a:p>
            <a:pPr marL="285750" indent="-285750">
              <a:buFont typeface="Arial" panose="020B0604020202020204" pitchFamily="34" charset="0"/>
              <a:buChar char="•"/>
            </a:pPr>
            <a:r>
              <a:rPr lang="en-US" sz="1200" dirty="0"/>
              <a:t>Confirm ALL interviews complete with no need for further edits by clicking Mark Collection Complete</a:t>
            </a:r>
          </a:p>
        </p:txBody>
      </p:sp>
      <p:sp>
        <p:nvSpPr>
          <p:cNvPr id="4" name="Slide Number Placeholder 3"/>
          <p:cNvSpPr>
            <a:spLocks noGrp="1"/>
          </p:cNvSpPr>
          <p:nvPr>
            <p:ph type="sldNum" sz="quarter" idx="5"/>
          </p:nvPr>
        </p:nvSpPr>
        <p:spPr/>
        <p:txBody>
          <a:bodyPr/>
          <a:lstStyle/>
          <a:p>
            <a:fld id="{42042C83-F474-4689-992F-134064305DAD}" type="slidenum">
              <a:rPr lang="en-US" smtClean="0"/>
              <a:t>54</a:t>
            </a:fld>
            <a:endParaRPr lang="en-US"/>
          </a:p>
        </p:txBody>
      </p:sp>
    </p:spTree>
    <p:extLst>
      <p:ext uri="{BB962C8B-B14F-4D97-AF65-F5344CB8AC3E}">
        <p14:creationId xmlns:p14="http://schemas.microsoft.com/office/powerpoint/2010/main" val="39609526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Shava</a:t>
            </a:r>
            <a:endParaRPr lang="en-US" altLang="en-US" u="none" baseline="0" dirty="0"/>
          </a:p>
          <a:p>
            <a:r>
              <a:rPr lang="en-US" b="1" dirty="0"/>
              <a:t>Ask</a:t>
            </a:r>
            <a:r>
              <a:rPr lang="en-US" dirty="0"/>
              <a:t> the student</a:t>
            </a:r>
          </a:p>
          <a:p>
            <a:pPr lvl="1"/>
            <a:r>
              <a:rPr lang="en-US" dirty="0"/>
              <a:t>to address the postcard to themselves.  </a:t>
            </a:r>
          </a:p>
          <a:p>
            <a:pPr lvl="1"/>
            <a:r>
              <a:rPr lang="en-US" dirty="0"/>
              <a:t>to identify one person they would like to talk to for the Follow-Up Interview. </a:t>
            </a:r>
          </a:p>
          <a:p>
            <a:pPr lvl="2"/>
            <a:r>
              <a:rPr lang="en-US" dirty="0"/>
              <a:t>Record that person’s name along with the contact information in the Exit Interview</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042C83-F474-4689-992F-134064305D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859326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Charlotte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042C83-F474-4689-992F-134064305D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967270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Shava</a:t>
            </a:r>
          </a:p>
        </p:txBody>
      </p:sp>
      <p:sp>
        <p:nvSpPr>
          <p:cNvPr id="4" name="Slide Number Placeholder 3"/>
          <p:cNvSpPr>
            <a:spLocks noGrp="1"/>
          </p:cNvSpPr>
          <p:nvPr>
            <p:ph type="sldNum" sz="quarter" idx="5"/>
          </p:nvPr>
        </p:nvSpPr>
        <p:spPr/>
        <p:txBody>
          <a:bodyPr/>
          <a:lstStyle/>
          <a:p>
            <a:fld id="{42042C83-F474-4689-992F-134064305DAD}" type="slidenum">
              <a:rPr lang="en-US" smtClean="0"/>
              <a:t>57</a:t>
            </a:fld>
            <a:endParaRPr lang="en-US"/>
          </a:p>
        </p:txBody>
      </p:sp>
    </p:spTree>
    <p:extLst>
      <p:ext uri="{BB962C8B-B14F-4D97-AF65-F5344CB8AC3E}">
        <p14:creationId xmlns:p14="http://schemas.microsoft.com/office/powerpoint/2010/main" val="36441369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Shava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042C83-F474-4689-992F-134064305D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687768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Shava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042C83-F474-4689-992F-134064305D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5245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Cherisse</a:t>
            </a:r>
            <a:endParaRPr lang="en-US" b="1" dirty="0">
              <a:solidFill>
                <a:srgbClr val="000000"/>
              </a:solidFill>
            </a:endParaRPr>
          </a:p>
          <a:p>
            <a:endParaRPr lang="en-US" dirty="0">
              <a:solidFill>
                <a:srgbClr val="000000"/>
              </a:solidFill>
            </a:endParaRPr>
          </a:p>
          <a:p>
            <a:r>
              <a:rPr lang="en-US" dirty="0">
                <a:solidFill>
                  <a:srgbClr val="000000"/>
                </a:solidFill>
              </a:rPr>
              <a:t>ODE collects data to ensure that students are being evaluated in a timely manner across the state.</a:t>
            </a:r>
          </a:p>
          <a:p>
            <a:endParaRPr lang="en-US" dirty="0">
              <a:solidFill>
                <a:srgbClr val="000000"/>
              </a:solidFill>
            </a:endParaRPr>
          </a:p>
          <a:p>
            <a:pPr marL="165245" indent="-165245">
              <a:buFont typeface="Arial" pitchFamily="34" charset="0"/>
              <a:buChar char="•"/>
            </a:pPr>
            <a:r>
              <a:rPr lang="en-US" dirty="0">
                <a:solidFill>
                  <a:srgbClr val="000000"/>
                </a:solidFill>
              </a:rPr>
              <a:t>We collect data to determine if systemic issues are occurring in the State of Oregon. The goal of Child Find is to improve outcomes for students by determining if students with disabilities are eligible for special education, and to make sure that if they do qualify, they are found eligible in a timely manner. When we delay evaluations, students are not able to receive the services and supports they need to be successful.</a:t>
            </a:r>
          </a:p>
          <a:p>
            <a:pPr lvl="0"/>
            <a:endParaRPr lang="en-US" dirty="0">
              <a:solidFill>
                <a:srgbClr val="000000"/>
              </a:solidFill>
            </a:endParaRPr>
          </a:p>
          <a:p>
            <a:pPr lvl="0"/>
            <a:r>
              <a:rPr lang="en-US" dirty="0">
                <a:solidFill>
                  <a:srgbClr val="000000"/>
                </a:solidFill>
              </a:rPr>
              <a:t>The data collected informs districts on the specific causes of non-compliance.</a:t>
            </a:r>
          </a:p>
          <a:p>
            <a:pPr lvl="0"/>
            <a:endParaRPr lang="en-US" dirty="0">
              <a:solidFill>
                <a:srgbClr val="000000"/>
              </a:solidFill>
            </a:endParaRPr>
          </a:p>
          <a:p>
            <a:pPr marL="165245" indent="-165245">
              <a:buFont typeface="Arial" pitchFamily="34" charset="0"/>
              <a:buChar char="•"/>
            </a:pPr>
            <a:r>
              <a:rPr lang="en-US" dirty="0">
                <a:solidFill>
                  <a:srgbClr val="000000"/>
                </a:solidFill>
              </a:rPr>
              <a:t>The student-level and school-level data, in combination with the proper use of the “Reason Timeline Not Met” codes, allow districts to pinpoint any areas of non-compliance or areas needing improvement in their evaluation process.</a:t>
            </a:r>
          </a:p>
        </p:txBody>
      </p:sp>
      <p:sp>
        <p:nvSpPr>
          <p:cNvPr id="4" name="Slide Number Placeholder 3"/>
          <p:cNvSpPr>
            <a:spLocks noGrp="1"/>
          </p:cNvSpPr>
          <p:nvPr>
            <p:ph type="sldNum" sz="quarter" idx="10"/>
          </p:nvPr>
        </p:nvSpPr>
        <p:spPr/>
        <p:txBody>
          <a:bodyPr/>
          <a:lstStyle/>
          <a:p>
            <a:fld id="{42042C83-F474-4689-992F-134064305DAD}" type="slidenum">
              <a:rPr lang="en-US" smtClean="0"/>
              <a:t>6</a:t>
            </a:fld>
            <a:endParaRPr lang="en-US" dirty="0"/>
          </a:p>
        </p:txBody>
      </p:sp>
    </p:spTree>
    <p:extLst>
      <p:ext uri="{BB962C8B-B14F-4D97-AF65-F5344CB8AC3E}">
        <p14:creationId xmlns:p14="http://schemas.microsoft.com/office/powerpoint/2010/main" val="163833805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Shava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042C83-F474-4689-992F-134064305D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061732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Shava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 dates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B63952-BBA8-4838-A0CF-80F9272645AB}"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552270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Shava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042C83-F474-4689-992F-134064305D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587459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Charlotte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042C83-F474-4689-992F-134064305D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011970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Charlotte </a:t>
            </a:r>
          </a:p>
          <a:p>
            <a:r>
              <a:rPr lang="en-US" dirty="0"/>
              <a:t>This information is required before the first interview can be accessed. </a:t>
            </a:r>
          </a:p>
          <a:p>
            <a:r>
              <a:rPr lang="en-US" dirty="0"/>
              <a:t>Asked to update contact information yearly. This information will link to your sign-on.  </a:t>
            </a:r>
          </a:p>
          <a:p>
            <a:r>
              <a:rPr lang="en-US" dirty="0"/>
              <a:t>Why: </a:t>
            </a:r>
            <a:r>
              <a:rPr lang="en-US" sz="1200" dirty="0">
                <a:solidFill>
                  <a:schemeClr val="bg1"/>
                </a:solidFill>
              </a:rPr>
              <a:t>Gives PSO Team at UO a point of contact. </a:t>
            </a:r>
          </a:p>
          <a:p>
            <a:endParaRPr lang="en-US" sz="1200" dirty="0">
              <a:solidFill>
                <a:schemeClr val="bg1"/>
              </a:solidFill>
            </a:endParaRPr>
          </a:p>
          <a:p>
            <a:r>
              <a:rPr lang="en-US" dirty="0"/>
              <a:t>To identify who to contact should a problem arise with the collection.</a:t>
            </a:r>
          </a:p>
          <a:p>
            <a:r>
              <a:rPr lang="en-US" dirty="0"/>
              <a:t>• To disseminate targeted information to those in varying roles (e.g., administrators, data collectors).</a:t>
            </a:r>
          </a:p>
          <a:p>
            <a:r>
              <a:rPr lang="en-US" dirty="0"/>
              <a:t>• To solicit targeted feedback from the people responsible for specific aspects of PSO data collection (e.g., administrators, data collectors).</a:t>
            </a:r>
          </a:p>
          <a:p>
            <a:r>
              <a:rPr lang="en-US" dirty="0"/>
              <a:t>Administrator: This is the person at the district office who is ultimately responsible for submitting the completed interviews to ODE. This person will be contacted if there is a question/problem with the submission.</a:t>
            </a:r>
          </a:p>
          <a:p>
            <a:r>
              <a:rPr lang="en-US" dirty="0"/>
              <a:t>• Follow-Up Data Contact: This is a point of contact for the Follow-Up Interview data collection. Notices pertaining to the Follow-Up Interviews will be sent to this person.</a:t>
            </a:r>
          </a:p>
          <a:p>
            <a:r>
              <a:rPr lang="en-US" dirty="0"/>
              <a:t>• Exit Data Contact: This is a point of contact for the Exit data collection. Notices pertaining to the Exit Interviews will be sent to this person.</a:t>
            </a:r>
          </a:p>
          <a:p>
            <a:r>
              <a:rPr lang="en-US" dirty="0"/>
              <a:t>• Agency Contacts for Staff Performing PSO Interviews: This is a list of all people who conduct interviews with former students or their designee. These people will be contacted for training opportunities or if there is a question with a specific student record. There is no limit to the number of contacts who can be added to the PSO interviewers’ list. Any one in any role can be listed here (e.g., case manager, transition specialist, attendance clerk, administrative assistant). Include those who only enter data into the system.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B63952-BBA8-4838-A0CF-80F9272645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32933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Charlotte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Review of List contains Current progress of review and Current List with student status.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042C83-F474-4689-992F-134064305D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120936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Charlotte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042C83-F474-4689-992F-134064305D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003256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Charlotte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042C83-F474-4689-992F-134064305D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489770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Charlotte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042C83-F474-4689-992F-134064305D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972382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Shava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042C83-F474-4689-992F-134064305D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7766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Cherisse</a:t>
            </a:r>
            <a:endParaRPr lang="en-US" b="1" dirty="0">
              <a:solidFill>
                <a:srgbClr val="000000"/>
              </a:solidFill>
            </a:endParaRPr>
          </a:p>
          <a:p>
            <a:pPr lvl="0"/>
            <a:endParaRPr lang="en-US" dirty="0">
              <a:solidFill>
                <a:srgbClr val="000000"/>
              </a:solidFill>
            </a:endParaRPr>
          </a:p>
          <a:p>
            <a:pPr lvl="0"/>
            <a:r>
              <a:rPr lang="en-US" dirty="0">
                <a:solidFill>
                  <a:srgbClr val="000000"/>
                </a:solidFill>
              </a:rPr>
              <a:t>When students are receiving EI services and are </a:t>
            </a:r>
            <a:r>
              <a:rPr lang="en-US" b="1" dirty="0">
                <a:solidFill>
                  <a:srgbClr val="000000"/>
                </a:solidFill>
              </a:rPr>
              <a:t>initially</a:t>
            </a:r>
            <a:r>
              <a:rPr lang="en-US" dirty="0">
                <a:solidFill>
                  <a:srgbClr val="000000"/>
                </a:solidFill>
              </a:rPr>
              <a:t> evaluated for ECSE at age 3, they are reported in this collection.</a:t>
            </a:r>
          </a:p>
          <a:p>
            <a:pPr lvl="0"/>
            <a:r>
              <a:rPr lang="en-US" dirty="0">
                <a:solidFill>
                  <a:srgbClr val="000000"/>
                </a:solidFill>
              </a:rPr>
              <a:t>When students in ECSE are evaluated or when school age students K-12 are evaluated for </a:t>
            </a:r>
            <a:r>
              <a:rPr lang="en-US" b="1" dirty="0">
                <a:solidFill>
                  <a:srgbClr val="000000"/>
                </a:solidFill>
              </a:rPr>
              <a:t>initial</a:t>
            </a:r>
            <a:r>
              <a:rPr lang="en-US" dirty="0">
                <a:solidFill>
                  <a:srgbClr val="000000"/>
                </a:solidFill>
              </a:rPr>
              <a:t> services, they are reported in this collection.</a:t>
            </a:r>
          </a:p>
          <a:p>
            <a:pPr lvl="0"/>
            <a:endParaRPr lang="en-US" dirty="0">
              <a:solidFill>
                <a:srgbClr val="000000"/>
              </a:solidFill>
            </a:endParaRPr>
          </a:p>
          <a:p>
            <a:pPr lvl="0"/>
            <a:r>
              <a:rPr lang="en-US" dirty="0">
                <a:solidFill>
                  <a:srgbClr val="000000"/>
                </a:solidFill>
              </a:rPr>
              <a:t>All other evaluations would be considered re-evaluations, even when transitioning from ECSE to school age (including DD).</a:t>
            </a:r>
          </a:p>
        </p:txBody>
      </p:sp>
      <p:sp>
        <p:nvSpPr>
          <p:cNvPr id="4" name="Slide Number Placeholder 3"/>
          <p:cNvSpPr>
            <a:spLocks noGrp="1"/>
          </p:cNvSpPr>
          <p:nvPr>
            <p:ph type="sldNum" sz="quarter" idx="10"/>
          </p:nvPr>
        </p:nvSpPr>
        <p:spPr/>
        <p:txBody>
          <a:bodyPr/>
          <a:lstStyle/>
          <a:p>
            <a:fld id="{42042C83-F474-4689-992F-134064305DAD}" type="slidenum">
              <a:rPr lang="en-US" smtClean="0"/>
              <a:t>7</a:t>
            </a:fld>
            <a:endParaRPr lang="en-US" dirty="0"/>
          </a:p>
        </p:txBody>
      </p:sp>
    </p:spTree>
    <p:extLst>
      <p:ext uri="{BB962C8B-B14F-4D97-AF65-F5344CB8AC3E}">
        <p14:creationId xmlns:p14="http://schemas.microsoft.com/office/powerpoint/2010/main" val="397080236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baseline="0" dirty="0"/>
              <a:t>Shava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aseline="0" dirty="0"/>
              <a:t>Are there any questions about Post School Outcomes or what we covered thus far?</a:t>
            </a:r>
          </a:p>
        </p:txBody>
      </p:sp>
      <p:sp>
        <p:nvSpPr>
          <p:cNvPr id="4" name="Slide Number Placeholder 3"/>
          <p:cNvSpPr>
            <a:spLocks noGrp="1"/>
          </p:cNvSpPr>
          <p:nvPr>
            <p:ph type="sldNum" sz="quarter" idx="10"/>
          </p:nvPr>
        </p:nvSpPr>
        <p:spPr/>
        <p:txBody>
          <a:bodyPr/>
          <a:lstStyle/>
          <a:p>
            <a:fld id="{42042C83-F474-4689-992F-134064305DAD}" type="slidenum">
              <a:rPr lang="en-US" smtClean="0"/>
              <a:t>70</a:t>
            </a:fld>
            <a:endParaRPr lang="en-US"/>
          </a:p>
        </p:txBody>
      </p:sp>
    </p:spTree>
    <p:extLst>
      <p:ext uri="{BB962C8B-B14F-4D97-AF65-F5344CB8AC3E}">
        <p14:creationId xmlns:p14="http://schemas.microsoft.com/office/powerpoint/2010/main" val="275575355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71</a:t>
            </a:fld>
            <a:endParaRPr lang="en-US"/>
          </a:p>
        </p:txBody>
      </p:sp>
    </p:spTree>
    <p:extLst>
      <p:ext uri="{BB962C8B-B14F-4D97-AF65-F5344CB8AC3E}">
        <p14:creationId xmlns:p14="http://schemas.microsoft.com/office/powerpoint/2010/main" val="3100999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1" dirty="0"/>
              <a:t>Cherisse</a:t>
            </a:r>
            <a:endParaRPr lang="en-US" b="1" dirty="0">
              <a:solidFill>
                <a:srgbClr val="000000"/>
              </a:solidFill>
            </a:endParaRPr>
          </a:p>
          <a:p>
            <a:pPr marL="220348" indent="-220348">
              <a:buFont typeface="+mj-lt"/>
              <a:buAutoNum type="arabicPeriod"/>
            </a:pPr>
            <a:endParaRPr lang="en-US" dirty="0">
              <a:solidFill>
                <a:srgbClr val="000000"/>
              </a:solidFill>
            </a:endParaRPr>
          </a:p>
          <a:p>
            <a:pPr marL="220348" indent="-220348">
              <a:buFont typeface="+mj-lt"/>
              <a:buAutoNum type="arabicPeriod"/>
            </a:pPr>
            <a:r>
              <a:rPr lang="en-US" dirty="0">
                <a:solidFill>
                  <a:srgbClr val="000000"/>
                </a:solidFill>
              </a:rPr>
              <a:t>The first step of the evaluation process is a review of existing records.  </a:t>
            </a:r>
          </a:p>
          <a:p>
            <a:pPr marL="220348" indent="-220348">
              <a:buFont typeface="+mj-lt"/>
              <a:buAutoNum type="arabicPeriod"/>
            </a:pPr>
            <a:r>
              <a:rPr lang="en-US" dirty="0">
                <a:solidFill>
                  <a:srgbClr val="000000"/>
                </a:solidFill>
              </a:rPr>
              <a:t>Remember, a review of existing records does not require written consent.  </a:t>
            </a:r>
          </a:p>
          <a:p>
            <a:pPr marL="220348" indent="-220348">
              <a:buFont typeface="+mj-lt"/>
              <a:buAutoNum type="arabicPeriod"/>
            </a:pPr>
            <a:r>
              <a:rPr lang="en-US" dirty="0">
                <a:solidFill>
                  <a:srgbClr val="000000"/>
                </a:solidFill>
              </a:rPr>
              <a:t>This is part of the evaluation planning meeting.  </a:t>
            </a:r>
          </a:p>
          <a:p>
            <a:pPr marL="220348" indent="-220348">
              <a:buFont typeface="+mj-lt"/>
              <a:buAutoNum type="arabicPeriod"/>
            </a:pPr>
            <a:r>
              <a:rPr lang="en-US" dirty="0">
                <a:solidFill>
                  <a:srgbClr val="000000"/>
                </a:solidFill>
              </a:rPr>
              <a:t>We review records to determine if additional information is needed to determine eligibility.  </a:t>
            </a:r>
          </a:p>
          <a:p>
            <a:pPr marL="220348" indent="-220348">
              <a:buFont typeface="+mj-lt"/>
              <a:buAutoNum type="arabicPeriod"/>
            </a:pPr>
            <a:r>
              <a:rPr lang="en-US" dirty="0">
                <a:solidFill>
                  <a:srgbClr val="000000"/>
                </a:solidFill>
              </a:rPr>
              <a:t>If no additional information is needed to determine eligibility, no consent for evaluation is needed.</a:t>
            </a:r>
          </a:p>
          <a:p>
            <a:pPr lvl="0"/>
            <a:endParaRPr lang="en-US" dirty="0">
              <a:solidFill>
                <a:srgbClr val="000000"/>
              </a:solidFill>
            </a:endParaRPr>
          </a:p>
          <a:p>
            <a:pPr marL="220348" indent="-220348">
              <a:buFont typeface="+mj-lt"/>
              <a:buAutoNum type="arabicPeriod"/>
            </a:pPr>
            <a:r>
              <a:rPr lang="en-US" dirty="0">
                <a:solidFill>
                  <a:srgbClr val="000000"/>
                </a:solidFill>
              </a:rPr>
              <a:t>For students who have been </a:t>
            </a:r>
            <a:r>
              <a:rPr lang="en-US" b="1" dirty="0">
                <a:solidFill>
                  <a:srgbClr val="000000"/>
                </a:solidFill>
              </a:rPr>
              <a:t>exited</a:t>
            </a:r>
            <a:r>
              <a:rPr lang="en-US" dirty="0">
                <a:solidFill>
                  <a:srgbClr val="000000"/>
                </a:solidFill>
              </a:rPr>
              <a:t> and are being “reevaluated” for an initial evaluation, you may not need additional evaluation data to find the student eligible for special education services.  </a:t>
            </a:r>
          </a:p>
          <a:p>
            <a:pPr marL="220348" indent="-220348">
              <a:buFont typeface="+mj-lt"/>
              <a:buAutoNum type="arabicPeriod"/>
            </a:pPr>
            <a:r>
              <a:rPr lang="en-US" dirty="0">
                <a:solidFill>
                  <a:srgbClr val="000000"/>
                </a:solidFill>
              </a:rPr>
              <a:t>The team may determine that the file contains sufficient information to determine eligibility.  </a:t>
            </a:r>
          </a:p>
          <a:p>
            <a:pPr marL="220348" indent="-220348">
              <a:buFont typeface="+mj-lt"/>
              <a:buAutoNum type="arabicPeriod"/>
            </a:pPr>
            <a:r>
              <a:rPr lang="en-US" dirty="0">
                <a:solidFill>
                  <a:srgbClr val="000000"/>
                </a:solidFill>
              </a:rPr>
              <a:t>If this is the case, you would not need signed consent, no evaluation timeline would commence, and you would have no record to report.  </a:t>
            </a:r>
          </a:p>
          <a:p>
            <a:pPr marL="220348" indent="-220348">
              <a:buFont typeface="+mj-lt"/>
              <a:buAutoNum type="arabicPeriod"/>
            </a:pPr>
            <a:r>
              <a:rPr lang="en-US" dirty="0">
                <a:solidFill>
                  <a:srgbClr val="000000"/>
                </a:solidFill>
              </a:rPr>
              <a:t>Remember, the Child Find Data Collection is the 60 school day evaluation timeline which starts with signed consent (day 1). </a:t>
            </a:r>
          </a:p>
          <a:p>
            <a:pPr lvl="0"/>
            <a:endParaRPr lang="en-US" dirty="0">
              <a:solidFill>
                <a:srgbClr val="000000"/>
              </a:solidFill>
            </a:endParaRPr>
          </a:p>
          <a:p>
            <a:pPr marL="220348" indent="-220348">
              <a:buFont typeface="+mj-lt"/>
              <a:buAutoNum type="arabicPeriod"/>
            </a:pPr>
            <a:r>
              <a:rPr lang="en-US" dirty="0">
                <a:solidFill>
                  <a:srgbClr val="000000"/>
                </a:solidFill>
              </a:rPr>
              <a:t>For students moving into the state with an out of state eligibility, the same conditions apply.  </a:t>
            </a:r>
          </a:p>
          <a:p>
            <a:pPr marL="220348" indent="-220348">
              <a:buFont typeface="+mj-lt"/>
              <a:buAutoNum type="arabicPeriod"/>
            </a:pPr>
            <a:r>
              <a:rPr lang="en-US" dirty="0">
                <a:solidFill>
                  <a:srgbClr val="000000"/>
                </a:solidFill>
              </a:rPr>
              <a:t>Review the record, determine if additional assessment information is needed.  </a:t>
            </a:r>
          </a:p>
          <a:p>
            <a:pPr marL="220348" indent="-220348">
              <a:buFont typeface="+mj-lt"/>
              <a:buAutoNum type="arabicPeriod"/>
            </a:pPr>
            <a:r>
              <a:rPr lang="en-US" dirty="0">
                <a:solidFill>
                  <a:srgbClr val="000000"/>
                </a:solidFill>
              </a:rPr>
              <a:t>If so, signed consent is required and starts the 60 school day evaluation timeline.  </a:t>
            </a:r>
          </a:p>
          <a:p>
            <a:pPr marL="220348" indent="-220348">
              <a:buFont typeface="+mj-lt"/>
              <a:buAutoNum type="arabicPeriod"/>
            </a:pPr>
            <a:r>
              <a:rPr lang="en-US" dirty="0">
                <a:solidFill>
                  <a:srgbClr val="000000"/>
                </a:solidFill>
              </a:rPr>
              <a:t>If not, no consent is needed and no record needs to be reported on The Child Find data collection.</a:t>
            </a:r>
          </a:p>
        </p:txBody>
      </p:sp>
      <p:sp>
        <p:nvSpPr>
          <p:cNvPr id="4" name="Slide Number Placeholder 3"/>
          <p:cNvSpPr>
            <a:spLocks noGrp="1"/>
          </p:cNvSpPr>
          <p:nvPr>
            <p:ph type="sldNum" sz="quarter" idx="10"/>
          </p:nvPr>
        </p:nvSpPr>
        <p:spPr/>
        <p:txBody>
          <a:bodyPr/>
          <a:lstStyle/>
          <a:p>
            <a:fld id="{42042C83-F474-4689-992F-134064305DAD}" type="slidenum">
              <a:rPr lang="en-US" smtClean="0"/>
              <a:t>8</a:t>
            </a:fld>
            <a:endParaRPr lang="en-US" dirty="0"/>
          </a:p>
        </p:txBody>
      </p:sp>
    </p:spTree>
    <p:extLst>
      <p:ext uri="{BB962C8B-B14F-4D97-AF65-F5344CB8AC3E}">
        <p14:creationId xmlns:p14="http://schemas.microsoft.com/office/powerpoint/2010/main" val="1915598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b="1" dirty="0"/>
              <a:t>Cherisse</a:t>
            </a:r>
          </a:p>
          <a:p>
            <a:pPr defTabSz="881390">
              <a:defRPr/>
            </a:pPr>
            <a:endParaRPr lang="en-US" dirty="0">
              <a:solidFill>
                <a:srgbClr val="000000"/>
              </a:solidFill>
            </a:endParaRPr>
          </a:p>
          <a:p>
            <a:pPr defTabSz="881390">
              <a:defRPr/>
            </a:pPr>
            <a:r>
              <a:rPr lang="en-US" dirty="0">
                <a:solidFill>
                  <a:srgbClr val="000000"/>
                </a:solidFill>
              </a:rPr>
              <a:t>“</a:t>
            </a:r>
            <a:r>
              <a:rPr lang="en-US" b="1" dirty="0">
                <a:solidFill>
                  <a:srgbClr val="000000"/>
                </a:solidFill>
              </a:rPr>
              <a:t>The date of signed consent” </a:t>
            </a:r>
            <a:r>
              <a:rPr lang="en-US" dirty="0">
                <a:solidFill>
                  <a:srgbClr val="000000"/>
                </a:solidFill>
              </a:rPr>
              <a:t>means the date the parent signed the written consent—not the date the district received it.</a:t>
            </a:r>
          </a:p>
        </p:txBody>
      </p:sp>
      <p:sp>
        <p:nvSpPr>
          <p:cNvPr id="4" name="Slide Number Placeholder 3"/>
          <p:cNvSpPr>
            <a:spLocks noGrp="1"/>
          </p:cNvSpPr>
          <p:nvPr>
            <p:ph type="sldNum" sz="quarter" idx="10"/>
          </p:nvPr>
        </p:nvSpPr>
        <p:spPr/>
        <p:txBody>
          <a:bodyPr/>
          <a:lstStyle/>
          <a:p>
            <a:fld id="{42042C83-F474-4689-992F-134064305DAD}" type="slidenum">
              <a:rPr lang="en-US" smtClean="0"/>
              <a:t>9</a:t>
            </a:fld>
            <a:endParaRPr lang="en-US" dirty="0"/>
          </a:p>
        </p:txBody>
      </p:sp>
    </p:spTree>
    <p:extLst>
      <p:ext uri="{BB962C8B-B14F-4D97-AF65-F5344CB8AC3E}">
        <p14:creationId xmlns:p14="http://schemas.microsoft.com/office/powerpoint/2010/main" val="34103466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dirty="0"/>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86841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dirty="0"/>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5103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dirty="0"/>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4195460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639353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dirty="0"/>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5/13/2024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752752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859161546"/>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5/13/2024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218851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555077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5/13/2024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054735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5/13/2024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9961934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5/13/2024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73561297"/>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5/13/2024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dirty="0"/>
              <a:t>Oregon Department of Education</a:t>
            </a:r>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711967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5/13/2024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0139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49586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506956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1658686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5/13/2024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0834961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434936730"/>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5/13/2024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7484409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8021883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5/13/2024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9936871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5/13/2024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907083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5/13/2024</a:t>
            </a:fld>
            <a:endParaRPr lang="en-US" dirty="0"/>
          </a:p>
        </p:txBody>
      </p:sp>
      <p:sp>
        <p:nvSpPr>
          <p:cNvPr id="5" name="Footer Placeholder 4"/>
          <p:cNvSpPr>
            <a:spLocks noGrp="1"/>
          </p:cNvSpPr>
          <p:nvPr>
            <p:ph type="ftr" sz="quarter" idx="11"/>
          </p:nvPr>
        </p:nvSpPr>
        <p:spPr/>
        <p:txBody>
          <a:bodyPr/>
          <a:lstStyle/>
          <a:p>
            <a:r>
              <a:rPr lang="en-US" dirty="0"/>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522581207"/>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5/13/2024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790770148"/>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5/13/2024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89506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781085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794190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1721519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5/13/2024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7547566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481282686"/>
      </p:ext>
    </p:extLst>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5/13/2024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439714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3745929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5/13/2024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093427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5/13/2024</a:t>
            </a:fld>
            <a:endParaRPr lang="en-US" dirty="0"/>
          </a:p>
        </p:txBody>
      </p:sp>
      <p:sp>
        <p:nvSpPr>
          <p:cNvPr id="6" name="Footer Placeholder 5"/>
          <p:cNvSpPr>
            <a:spLocks noGrp="1"/>
          </p:cNvSpPr>
          <p:nvPr>
            <p:ph type="ftr" sz="quarter" idx="11"/>
          </p:nvPr>
        </p:nvSpPr>
        <p:spPr/>
        <p:txBody>
          <a:bodyPr/>
          <a:lstStyle/>
          <a:p>
            <a:r>
              <a:rPr lang="en-US" dirty="0"/>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dirty="0"/>
              <a:t>Click icon to add picture</a:t>
            </a:r>
          </a:p>
        </p:txBody>
      </p:sp>
    </p:spTree>
    <p:extLst>
      <p:ext uri="{BB962C8B-B14F-4D97-AF65-F5344CB8AC3E}">
        <p14:creationId xmlns:p14="http://schemas.microsoft.com/office/powerpoint/2010/main" val="1633861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5/13/2024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40886443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5/13/2024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110732786"/>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5/13/2024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23132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375368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37081982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1702997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5/13/2024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7654262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22434564"/>
      </p:ext>
    </p:extLst>
  </p:cSld>
  <p:clrMapOvr>
    <a:masterClrMapping/>
  </p:clrMapOvr>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5/13/2024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2468574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827161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dirty="0"/>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28539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5/13/2024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1537460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5/13/2024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39112978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5/13/2024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436298166"/>
      </p:ext>
    </p:extLst>
  </p:cSld>
  <p:clrMapOvr>
    <a:masterClrMapping/>
  </p:clrMapOvr>
  <p:hf hdr="0" dt="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5/13/2024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01196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614206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0359730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Box 2">
            <a:extLst>
              <a:ext uri="{FF2B5EF4-FFF2-40B4-BE49-F238E27FC236}">
                <a16:creationId xmlns:a16="http://schemas.microsoft.com/office/drawing/2014/main" id="{BEFE0510-467F-A4AD-8888-72CE87900536}"/>
              </a:ext>
            </a:extLst>
          </p:cNvPr>
          <p:cNvSpPr txBox="1"/>
          <p:nvPr userDrawn="1"/>
        </p:nvSpPr>
        <p:spPr>
          <a:xfrm>
            <a:off x="169231" y="6488668"/>
            <a:ext cx="16534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April 2023 </a:t>
            </a:r>
          </a:p>
        </p:txBody>
      </p:sp>
    </p:spTree>
    <p:extLst>
      <p:ext uri="{BB962C8B-B14F-4D97-AF65-F5344CB8AC3E}">
        <p14:creationId xmlns:p14="http://schemas.microsoft.com/office/powerpoint/2010/main" val="20240041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9456927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5/13/2024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768125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72431344"/>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5/13/2024</a:t>
            </a:fld>
            <a:endParaRPr lang="en-US" dirty="0"/>
          </a:p>
        </p:txBody>
      </p:sp>
      <p:sp>
        <p:nvSpPr>
          <p:cNvPr id="6" name="Footer Placeholder 5"/>
          <p:cNvSpPr>
            <a:spLocks noGrp="1"/>
          </p:cNvSpPr>
          <p:nvPr>
            <p:ph type="ftr" sz="quarter" idx="11"/>
          </p:nvPr>
        </p:nvSpPr>
        <p:spPr/>
        <p:txBody>
          <a:bodyPr/>
          <a:lstStyle/>
          <a:p>
            <a:r>
              <a:rPr lang="en-US" dirty="0"/>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318132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5/13/2024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5080294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541692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5/13/2024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648509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5/13/2024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3514307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5/13/2024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188208071"/>
      </p:ext>
    </p:extLst>
  </p:cSld>
  <p:clrMapOvr>
    <a:masterClrMapping/>
  </p:clrMapOvr>
  <p:hf hdr="0" dt="0"/>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5/13/2024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302478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8413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794497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5/13/2024</a:t>
            </a:fld>
            <a:endParaRPr lang="en-US" dirty="0"/>
          </a:p>
        </p:txBody>
      </p:sp>
      <p:sp>
        <p:nvSpPr>
          <p:cNvPr id="8" name="Footer Placeholder 7"/>
          <p:cNvSpPr>
            <a:spLocks noGrp="1"/>
          </p:cNvSpPr>
          <p:nvPr>
            <p:ph type="ftr" sz="quarter" idx="11"/>
          </p:nvPr>
        </p:nvSpPr>
        <p:spPr/>
        <p:txBody>
          <a:bodyPr/>
          <a:lstStyle/>
          <a:p>
            <a:r>
              <a:rPr lang="en-US" dirty="0"/>
              <a:t>Oregon Department of Education</a:t>
            </a:r>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64273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5/13/2024</a:t>
            </a:fld>
            <a:endParaRPr lang="en-US" dirty="0"/>
          </a:p>
        </p:txBody>
      </p:sp>
      <p:sp>
        <p:nvSpPr>
          <p:cNvPr id="4" name="Footer Placeholder 3"/>
          <p:cNvSpPr>
            <a:spLocks noGrp="1"/>
          </p:cNvSpPr>
          <p:nvPr>
            <p:ph type="ftr" sz="quarter" idx="11"/>
          </p:nvPr>
        </p:nvSpPr>
        <p:spPr/>
        <p:txBody>
          <a:bodyPr/>
          <a:lstStyle/>
          <a:p>
            <a:r>
              <a:rPr lang="en-US" dirty="0"/>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75202157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5/13/2024</a:t>
            </a:fld>
            <a:endParaRPr lang="en-US" dirty="0"/>
          </a:p>
        </p:txBody>
      </p:sp>
      <p:sp>
        <p:nvSpPr>
          <p:cNvPr id="3" name="Footer Placeholder 2"/>
          <p:cNvSpPr>
            <a:spLocks noGrp="1"/>
          </p:cNvSpPr>
          <p:nvPr>
            <p:ph type="ftr" sz="quarter" idx="11"/>
          </p:nvPr>
        </p:nvSpPr>
        <p:spPr/>
        <p:txBody>
          <a:bodyPr/>
          <a:lstStyle/>
          <a:p>
            <a:r>
              <a:rPr lang="en-US" dirty="0"/>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945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dirty="0"/>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5/13/2024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0754164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dirty="0"/>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5/13/2024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69475964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dirty="0"/>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5/13/2024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90006233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dirty="0"/>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5/13/2024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51937415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dirty="0"/>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5/13/2024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42799544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827" r:id="rId12"/>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dirty="0"/>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5/13/2024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18439743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oregon.gov/ode/reports-and-data/SpEdReports/Pages/Child-Find-(Indicator-11)-Collection.aspx"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hyperlink" Target="mailto:cara.mcmurry@ode.oregon.gov" TargetMode="External"/><Relationship Id="rId3" Type="http://schemas.openxmlformats.org/officeDocument/2006/relationships/hyperlink" Target="mailto:cherisse.gordon@ode.oregon.gov" TargetMode="External"/><Relationship Id="rId7" Type="http://schemas.openxmlformats.org/officeDocument/2006/relationships/hyperlink" Target="mailto:amanda.claycomb@ode.oregon.gov"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hyperlink" Target="mailto:maxwell.swope@ode.oregon.gov" TargetMode="External"/><Relationship Id="rId5" Type="http://schemas.openxmlformats.org/officeDocument/2006/relationships/hyperlink" Target="mailto:cynthia.garton@ode.oregon.gov" TargetMode="External"/><Relationship Id="rId4" Type="http://schemas.openxmlformats.org/officeDocument/2006/relationships/hyperlink" Target="mailto:jackie.mckim@ode.oregon.gov"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19.xml"/><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hyperlink" Target="mailto:jackie.mckim@ode.oregon.gov" TargetMode="External"/><Relationship Id="rId7" Type="http://schemas.openxmlformats.org/officeDocument/2006/relationships/hyperlink" Target="mailto:cara.mcmurry@ode.oregon.gov" TargetMode="External"/><Relationship Id="rId2" Type="http://schemas.openxmlformats.org/officeDocument/2006/relationships/notesSlide" Target="../notesSlides/notesSlide45.xml"/><Relationship Id="rId1" Type="http://schemas.openxmlformats.org/officeDocument/2006/relationships/slideLayout" Target="../slideLayouts/slideLayout14.xml"/><Relationship Id="rId6" Type="http://schemas.openxmlformats.org/officeDocument/2006/relationships/hyperlink" Target="mailto:amanda.claycomb@ode.oregon.gov" TargetMode="External"/><Relationship Id="rId5" Type="http://schemas.openxmlformats.org/officeDocument/2006/relationships/hyperlink" Target="mailto:maxwell.swope@ode.oregon.gov" TargetMode="External"/><Relationship Id="rId4" Type="http://schemas.openxmlformats.org/officeDocument/2006/relationships/hyperlink" Target="mailto:cynthia.garton@ode.oregon.gov"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6.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8.xml"/><Relationship Id="rId1" Type="http://schemas.openxmlformats.org/officeDocument/2006/relationships/slideLayout" Target="../slideLayouts/slideLayout4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9.xml"/><Relationship Id="rId1" Type="http://schemas.openxmlformats.org/officeDocument/2006/relationships/slideLayout" Target="../slideLayouts/slideLayout47.xml"/><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0.xml"/><Relationship Id="rId1" Type="http://schemas.openxmlformats.org/officeDocument/2006/relationships/slideLayout" Target="../slideLayouts/slideLayout47.xml"/><Relationship Id="rId4" Type="http://schemas.openxmlformats.org/officeDocument/2006/relationships/image" Target="../media/image35.png"/></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1.xml"/><Relationship Id="rId1" Type="http://schemas.openxmlformats.org/officeDocument/2006/relationships/slideLayout" Target="../slideLayouts/slideLayout4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7.xml"/></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5.xml"/><Relationship Id="rId1" Type="http://schemas.openxmlformats.org/officeDocument/2006/relationships/slideLayout" Target="../slideLayouts/slideLayout47.xml"/><Relationship Id="rId4" Type="http://schemas.openxmlformats.org/officeDocument/2006/relationships/image" Target="../media/image37.png"/></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6.xml"/><Relationship Id="rId1" Type="http://schemas.openxmlformats.org/officeDocument/2006/relationships/slideLayout" Target="../slideLayouts/slideLayout47.xml"/><Relationship Id="rId5" Type="http://schemas.openxmlformats.org/officeDocument/2006/relationships/image" Target="../media/image39.png"/><Relationship Id="rId4" Type="http://schemas.openxmlformats.org/officeDocument/2006/relationships/image" Target="../media/image38.png"/></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7.xml"/><Relationship Id="rId1" Type="http://schemas.openxmlformats.org/officeDocument/2006/relationships/slideLayout" Target="../slideLayouts/slideLayout4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8.xml"/><Relationship Id="rId1" Type="http://schemas.openxmlformats.org/officeDocument/2006/relationships/slideLayout" Target="../slideLayouts/slideLayout47.xml"/></Relationships>
</file>

<file path=ppt/slides/_rels/slide5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9.xml"/><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0.xml"/><Relationship Id="rId1" Type="http://schemas.openxmlformats.org/officeDocument/2006/relationships/slideLayout" Target="../slideLayouts/slideLayout4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7.xml"/></Relationships>
</file>

<file path=ppt/slides/_rels/slide6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2.xml"/><Relationship Id="rId1" Type="http://schemas.openxmlformats.org/officeDocument/2006/relationships/slideLayout" Target="../slideLayouts/slideLayout47.xml"/><Relationship Id="rId4" Type="http://schemas.openxmlformats.org/officeDocument/2006/relationships/image" Target="../media/image40.png"/></Relationships>
</file>

<file path=ppt/slides/_rels/slide63.xml.rels><?xml version="1.0" encoding="UTF-8" standalone="yes"?>
<Relationships xmlns="http://schemas.openxmlformats.org/package/2006/relationships"><Relationship Id="rId3" Type="http://schemas.openxmlformats.org/officeDocument/2006/relationships/hyperlink" Target="mailto:ode.oss-datateam@ode.state.or.us" TargetMode="External"/><Relationship Id="rId2" Type="http://schemas.openxmlformats.org/officeDocument/2006/relationships/notesSlide" Target="../notesSlides/notesSlide63.xml"/><Relationship Id="rId1" Type="http://schemas.openxmlformats.org/officeDocument/2006/relationships/slideLayout" Target="../slideLayouts/slideLayout47.xml"/></Relationships>
</file>

<file path=ppt/slides/_rels/slide6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4.xml"/><Relationship Id="rId1" Type="http://schemas.openxmlformats.org/officeDocument/2006/relationships/slideLayout" Target="../slideLayouts/slideLayout47.xml"/></Relationships>
</file>

<file path=ppt/slides/_rels/slide6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5.xml"/><Relationship Id="rId1" Type="http://schemas.openxmlformats.org/officeDocument/2006/relationships/slideLayout" Target="../slideLayouts/slideLayout47.xml"/><Relationship Id="rId5" Type="http://schemas.openxmlformats.org/officeDocument/2006/relationships/image" Target="../media/image43.png"/><Relationship Id="rId4" Type="http://schemas.openxmlformats.org/officeDocument/2006/relationships/image" Target="../media/image42.png"/></Relationships>
</file>

<file path=ppt/slides/_rels/slide6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6.xml"/><Relationship Id="rId1" Type="http://schemas.openxmlformats.org/officeDocument/2006/relationships/slideLayout" Target="../slideLayouts/slideLayout47.xml"/><Relationship Id="rId4" Type="http://schemas.openxmlformats.org/officeDocument/2006/relationships/image" Target="../media/image45.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9.xml"/></Relationships>
</file>

<file path=ppt/slides/_rels/slide6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8.xml"/><Relationship Id="rId1" Type="http://schemas.openxmlformats.org/officeDocument/2006/relationships/slideLayout" Target="../slideLayouts/slideLayout52.xml"/></Relationships>
</file>

<file path=ppt/slides/_rels/slide69.xml.rels><?xml version="1.0" encoding="UTF-8" standalone="yes"?>
<Relationships xmlns="http://schemas.openxmlformats.org/package/2006/relationships"><Relationship Id="rId8" Type="http://schemas.openxmlformats.org/officeDocument/2006/relationships/hyperlink" Target="mailto:cpost3@uoregon.edu" TargetMode="External"/><Relationship Id="rId3" Type="http://schemas.openxmlformats.org/officeDocument/2006/relationships/image" Target="../media/image33.png"/><Relationship Id="rId7" Type="http://schemas.openxmlformats.org/officeDocument/2006/relationships/hyperlink" Target="mailto:calverso@uoregon.edu" TargetMode="External"/><Relationship Id="rId2" Type="http://schemas.openxmlformats.org/officeDocument/2006/relationships/notesSlide" Target="../notesSlides/notesSlide69.xml"/><Relationship Id="rId1" Type="http://schemas.openxmlformats.org/officeDocument/2006/relationships/slideLayout" Target="../slideLayouts/slideLayout47.xml"/><Relationship Id="rId6" Type="http://schemas.openxmlformats.org/officeDocument/2006/relationships/hyperlink" Target="mailto:pso@uoregon.edu" TargetMode="External"/><Relationship Id="rId5" Type="http://schemas.openxmlformats.org/officeDocument/2006/relationships/hyperlink" Target="mailto:ode.oss-datateam@ode.state.or.us" TargetMode="External"/><Relationship Id="rId4" Type="http://schemas.openxmlformats.org/officeDocument/2006/relationships/hyperlink" Target="mailto:sally.simich@ode.oregon.gov"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70.xml"/><Relationship Id="rId1" Type="http://schemas.openxmlformats.org/officeDocument/2006/relationships/slideLayout" Target="../slideLayouts/slideLayout47.xml"/></Relationships>
</file>

<file path=ppt/slides/_rels/slide71.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71.xml"/><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7175" y="2486701"/>
            <a:ext cx="10654869" cy="1023261"/>
          </a:xfrm>
        </p:spPr>
        <p:txBody>
          <a:bodyPr>
            <a:normAutofit fontScale="90000"/>
          </a:bodyPr>
          <a:lstStyle/>
          <a:p>
            <a:r>
              <a:rPr lang="en-US" dirty="0"/>
              <a:t>Child Find, June Exit and</a:t>
            </a:r>
            <a:br>
              <a:rPr lang="en-US" dirty="0"/>
            </a:br>
            <a:r>
              <a:rPr lang="en-US" dirty="0"/>
              <a:t> Post School Outcomes</a:t>
            </a:r>
          </a:p>
        </p:txBody>
      </p:sp>
      <p:sp>
        <p:nvSpPr>
          <p:cNvPr id="3" name="Subtitle 2"/>
          <p:cNvSpPr>
            <a:spLocks noGrp="1"/>
          </p:cNvSpPr>
          <p:nvPr>
            <p:ph type="subTitle" idx="1"/>
          </p:nvPr>
        </p:nvSpPr>
        <p:spPr>
          <a:xfrm>
            <a:off x="1524000" y="3837904"/>
            <a:ext cx="9144000" cy="1731610"/>
          </a:xfrm>
        </p:spPr>
        <p:txBody>
          <a:bodyPr>
            <a:normAutofit lnSpcReduction="10000"/>
          </a:bodyPr>
          <a:lstStyle/>
          <a:p>
            <a:r>
              <a:rPr lang="en-US" dirty="0"/>
              <a:t>2023-2024</a:t>
            </a:r>
          </a:p>
          <a:p>
            <a:r>
              <a:rPr lang="en-US" dirty="0"/>
              <a:t>Spring Special Education Collections</a:t>
            </a:r>
          </a:p>
          <a:p>
            <a:endParaRPr lang="en-US" dirty="0"/>
          </a:p>
          <a:p>
            <a:r>
              <a:rPr lang="en-US" dirty="0"/>
              <a:t>May 2, 2024</a:t>
            </a:r>
          </a:p>
        </p:txBody>
      </p:sp>
      <p:sp>
        <p:nvSpPr>
          <p:cNvPr id="4" name="Footer Placeholder 3"/>
          <p:cNvSpPr>
            <a:spLocks noGrp="1"/>
          </p:cNvSpPr>
          <p:nvPr>
            <p:ph type="ftr" sz="quarter" idx="11"/>
          </p:nvPr>
        </p:nvSpPr>
        <p:spPr/>
        <p:txBody>
          <a:bodyPr/>
          <a:lstStyle/>
          <a:p>
            <a:r>
              <a:rPr lang="en-US" dirty="0"/>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t>1</a:t>
            </a:fld>
            <a:endParaRPr lang="en-US" dirty="0"/>
          </a:p>
        </p:txBody>
      </p:sp>
    </p:spTree>
    <p:extLst>
      <p:ext uri="{BB962C8B-B14F-4D97-AF65-F5344CB8AC3E}">
        <p14:creationId xmlns:p14="http://schemas.microsoft.com/office/powerpoint/2010/main" val="2891941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7176" y="457200"/>
            <a:ext cx="10784542" cy="864648"/>
          </a:xfrm>
        </p:spPr>
        <p:txBody>
          <a:bodyPr/>
          <a:lstStyle/>
          <a:p>
            <a:pPr algn="ctr"/>
            <a:r>
              <a:rPr lang="en-US" dirty="0">
                <a:ln w="13335" cmpd="sng">
                  <a:noFill/>
                  <a:prstDash val="solid"/>
                </a:ln>
              </a:rPr>
              <a:t>Initial Evaluation Consent Date</a:t>
            </a:r>
            <a:endParaRPr lang="en-US" dirty="0"/>
          </a:p>
        </p:txBody>
      </p:sp>
      <p:sp>
        <p:nvSpPr>
          <p:cNvPr id="2" name="Content Placeholder 1"/>
          <p:cNvSpPr>
            <a:spLocks noGrp="1"/>
          </p:cNvSpPr>
          <p:nvPr>
            <p:ph idx="4294967295"/>
          </p:nvPr>
        </p:nvSpPr>
        <p:spPr>
          <a:xfrm>
            <a:off x="898523" y="1442434"/>
            <a:ext cx="11293478" cy="4491641"/>
          </a:xfrm>
        </p:spPr>
        <p:txBody>
          <a:bodyPr>
            <a:normAutofit/>
          </a:bodyPr>
          <a:lstStyle/>
          <a:p>
            <a:r>
              <a:rPr lang="en-US" sz="2200" dirty="0"/>
              <a:t>Enter date of consent for </a:t>
            </a:r>
            <a:r>
              <a:rPr lang="en-US" sz="2200" b="1" dirty="0"/>
              <a:t>INITIAL</a:t>
            </a:r>
            <a:r>
              <a:rPr lang="en-US" sz="2200" dirty="0"/>
              <a:t> evaluation by month, day and year. </a:t>
            </a:r>
            <a:r>
              <a:rPr lang="en-US" sz="2200" b="1" dirty="0"/>
              <a:t>This is the date the parent/guardian signed the consent form</a:t>
            </a:r>
            <a:r>
              <a:rPr lang="en-US" sz="2200" dirty="0"/>
              <a:t>, not the date the district/program received it. </a:t>
            </a:r>
          </a:p>
          <a:p>
            <a:r>
              <a:rPr lang="en-US" sz="2200" dirty="0"/>
              <a:t>The value entered should be in the format of 'MMDDYYYY'</a:t>
            </a:r>
          </a:p>
        </p:txBody>
      </p:sp>
      <p:grpSp>
        <p:nvGrpSpPr>
          <p:cNvPr id="6" name="Group 5" descr="Screenshot of Child Find required fields and arrow pointing to the Initial Evaluation Consent Date box."/>
          <p:cNvGrpSpPr/>
          <p:nvPr/>
        </p:nvGrpSpPr>
        <p:grpSpPr>
          <a:xfrm>
            <a:off x="898522" y="2871751"/>
            <a:ext cx="10146330" cy="3268042"/>
            <a:chOff x="-1606" y="3884978"/>
            <a:chExt cx="9145606" cy="2906507"/>
          </a:xfrm>
        </p:grpSpPr>
        <p:pic>
          <p:nvPicPr>
            <p:cNvPr id="7" name="Picture 6" descr="Grouping of Child Find required fields and arrow pointing to the Initial Evaluation Consent Date box."/>
            <p:cNvPicPr>
              <a:picLocks noChangeAspect="1"/>
            </p:cNvPicPr>
            <p:nvPr/>
          </p:nvPicPr>
          <p:blipFill>
            <a:blip r:embed="rId3"/>
            <a:stretch>
              <a:fillRect/>
            </a:stretch>
          </p:blipFill>
          <p:spPr>
            <a:xfrm>
              <a:off x="-1606" y="3884978"/>
              <a:ext cx="9145606" cy="2906507"/>
            </a:xfrm>
            <a:prstGeom prst="rect">
              <a:avLst/>
            </a:prstGeom>
          </p:spPr>
        </p:pic>
        <p:cxnSp>
          <p:nvCxnSpPr>
            <p:cNvPr id="8" name="Straight Arrow Connector 7" descr="Arrow pointing to the Evaluation Concent Date."/>
            <p:cNvCxnSpPr/>
            <p:nvPr/>
          </p:nvCxnSpPr>
          <p:spPr>
            <a:xfrm>
              <a:off x="1580609" y="4255723"/>
              <a:ext cx="1102839" cy="603616"/>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3" name="Footer Placeholder 2"/>
          <p:cNvSpPr>
            <a:spLocks noGrp="1"/>
          </p:cNvSpPr>
          <p:nvPr>
            <p:ph type="ftr" sz="quarter" idx="11"/>
          </p:nvPr>
        </p:nvSpPr>
        <p:spPr/>
        <p:txBody>
          <a:bodyPr/>
          <a:lstStyle/>
          <a:p>
            <a:r>
              <a:rPr lang="en-US" dirty="0"/>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pPr/>
              <a:t>10</a:t>
            </a:fld>
            <a:endParaRPr lang="en-US" dirty="0"/>
          </a:p>
        </p:txBody>
      </p:sp>
    </p:spTree>
    <p:extLst>
      <p:ext uri="{BB962C8B-B14F-4D97-AF65-F5344CB8AC3E}">
        <p14:creationId xmlns:p14="http://schemas.microsoft.com/office/powerpoint/2010/main" val="191841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7176" y="457200"/>
            <a:ext cx="10784542" cy="913470"/>
          </a:xfrm>
        </p:spPr>
        <p:txBody>
          <a:bodyPr/>
          <a:lstStyle/>
          <a:p>
            <a:pPr algn="ctr"/>
            <a:r>
              <a:rPr lang="en-US" dirty="0"/>
              <a:t>Initial Eligibility Determination Date</a:t>
            </a:r>
          </a:p>
        </p:txBody>
      </p:sp>
      <p:sp>
        <p:nvSpPr>
          <p:cNvPr id="2" name="Content Placeholder 1"/>
          <p:cNvSpPr>
            <a:spLocks noGrp="1"/>
          </p:cNvSpPr>
          <p:nvPr>
            <p:ph idx="4294967295"/>
          </p:nvPr>
        </p:nvSpPr>
        <p:spPr>
          <a:xfrm>
            <a:off x="717177" y="1468192"/>
            <a:ext cx="11279751" cy="1475715"/>
          </a:xfrm>
        </p:spPr>
        <p:txBody>
          <a:bodyPr>
            <a:normAutofit/>
          </a:bodyPr>
          <a:lstStyle/>
          <a:p>
            <a:r>
              <a:rPr lang="en-US" sz="2200" dirty="0"/>
              <a:t>Enter the date the eligibility determination was made. This date must be between </a:t>
            </a:r>
            <a:r>
              <a:rPr lang="en-US" sz="2200" dirty="0">
                <a:solidFill>
                  <a:srgbClr val="C00000"/>
                </a:solidFill>
              </a:rPr>
              <a:t>7/1/23 and 6/30/24</a:t>
            </a:r>
            <a:r>
              <a:rPr lang="en-US" sz="2200" dirty="0"/>
              <a:t>.</a:t>
            </a:r>
          </a:p>
          <a:p>
            <a:r>
              <a:rPr lang="en-US" sz="2200" dirty="0"/>
              <a:t>This date should coincide with the eligibility team meeting date. If more than one meeting was held to complete the eligibility determination, fill in the most recent date. </a:t>
            </a:r>
          </a:p>
          <a:p>
            <a:endParaRPr lang="en-US" sz="2200" dirty="0"/>
          </a:p>
        </p:txBody>
      </p:sp>
      <p:grpSp>
        <p:nvGrpSpPr>
          <p:cNvPr id="6" name="Group 5" descr="Screenshot of Child Find required fields and arrow pointing to the Initial Eligibility Determination Date box."/>
          <p:cNvGrpSpPr/>
          <p:nvPr/>
        </p:nvGrpSpPr>
        <p:grpSpPr>
          <a:xfrm>
            <a:off x="1347535" y="2943907"/>
            <a:ext cx="9721517" cy="3288451"/>
            <a:chOff x="0" y="3796078"/>
            <a:chExt cx="9145606" cy="2906507"/>
          </a:xfrm>
        </p:grpSpPr>
        <p:pic>
          <p:nvPicPr>
            <p:cNvPr id="7" name="Picture 6" descr="Grouping of Child Find required fields and arrow pointing to the Initial Eligibility Determination Date box."/>
            <p:cNvPicPr>
              <a:picLocks noChangeAspect="1"/>
            </p:cNvPicPr>
            <p:nvPr/>
          </p:nvPicPr>
          <p:blipFill>
            <a:blip r:embed="rId3"/>
            <a:stretch>
              <a:fillRect/>
            </a:stretch>
          </p:blipFill>
          <p:spPr>
            <a:xfrm>
              <a:off x="0" y="3796078"/>
              <a:ext cx="9145606" cy="2906507"/>
            </a:xfrm>
            <a:prstGeom prst="rect">
              <a:avLst/>
            </a:prstGeom>
          </p:spPr>
        </p:pic>
        <p:cxnSp>
          <p:nvCxnSpPr>
            <p:cNvPr id="8" name="Straight Arrow Connector 7" descr="Arrow pointing to the Eligibility Determination Date."/>
            <p:cNvCxnSpPr/>
            <p:nvPr/>
          </p:nvCxnSpPr>
          <p:spPr>
            <a:xfrm flipH="1">
              <a:off x="4131346" y="4497058"/>
              <a:ext cx="1008308" cy="57056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3" name="Footer Placeholder 2"/>
          <p:cNvSpPr>
            <a:spLocks noGrp="1"/>
          </p:cNvSpPr>
          <p:nvPr>
            <p:ph type="ftr" sz="quarter" idx="11"/>
          </p:nvPr>
        </p:nvSpPr>
        <p:spPr/>
        <p:txBody>
          <a:bodyPr/>
          <a:lstStyle/>
          <a:p>
            <a:r>
              <a:rPr lang="en-US" dirty="0"/>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pPr/>
              <a:t>11</a:t>
            </a:fld>
            <a:endParaRPr lang="en-US" dirty="0"/>
          </a:p>
        </p:txBody>
      </p:sp>
    </p:spTree>
    <p:extLst>
      <p:ext uri="{BB962C8B-B14F-4D97-AF65-F5344CB8AC3E}">
        <p14:creationId xmlns:p14="http://schemas.microsoft.com/office/powerpoint/2010/main" val="3496315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7176" y="457200"/>
            <a:ext cx="10784542" cy="825500"/>
          </a:xfrm>
        </p:spPr>
        <p:txBody>
          <a:bodyPr/>
          <a:lstStyle/>
          <a:p>
            <a:pPr algn="ctr"/>
            <a:r>
              <a:rPr lang="en-US" dirty="0"/>
              <a:t>Was the Child Found Eligible?</a:t>
            </a:r>
          </a:p>
        </p:txBody>
      </p:sp>
      <p:sp>
        <p:nvSpPr>
          <p:cNvPr id="2" name="Content Placeholder 1"/>
          <p:cNvSpPr>
            <a:spLocks noGrp="1"/>
          </p:cNvSpPr>
          <p:nvPr>
            <p:ph idx="4294967295"/>
          </p:nvPr>
        </p:nvSpPr>
        <p:spPr>
          <a:xfrm>
            <a:off x="717177" y="1506829"/>
            <a:ext cx="11474824" cy="1116142"/>
          </a:xfrm>
        </p:spPr>
        <p:txBody>
          <a:bodyPr>
            <a:normAutofit/>
          </a:bodyPr>
          <a:lstStyle/>
          <a:p>
            <a:r>
              <a:rPr lang="en-US" sz="2200" dirty="0"/>
              <a:t>If the student was found </a:t>
            </a:r>
            <a:r>
              <a:rPr lang="en-US" sz="2200" b="1" dirty="0"/>
              <a:t>eligible</a:t>
            </a:r>
            <a:r>
              <a:rPr lang="en-US" sz="2200" dirty="0"/>
              <a:t>, click the Y box (Yes flag) next to Special Education Eligible.</a:t>
            </a:r>
          </a:p>
          <a:p>
            <a:r>
              <a:rPr lang="en-US" sz="2200" dirty="0"/>
              <a:t>If the student was </a:t>
            </a:r>
            <a:r>
              <a:rPr lang="en-US" sz="2200" b="1" dirty="0"/>
              <a:t>not</a:t>
            </a:r>
            <a:r>
              <a:rPr lang="en-US" sz="2200" dirty="0"/>
              <a:t> found eligible, click the N box (No flag) next to Special Education Eligible.</a:t>
            </a:r>
          </a:p>
        </p:txBody>
      </p:sp>
      <p:grpSp>
        <p:nvGrpSpPr>
          <p:cNvPr id="6" name="Group 5" descr="Screenshot of Child Find required fields and arrow pointing to the Child Eligible checkbox."/>
          <p:cNvGrpSpPr/>
          <p:nvPr/>
        </p:nvGrpSpPr>
        <p:grpSpPr>
          <a:xfrm>
            <a:off x="1152436" y="2622970"/>
            <a:ext cx="9914021" cy="3413964"/>
            <a:chOff x="0" y="3622691"/>
            <a:chExt cx="9145606" cy="2906507"/>
          </a:xfrm>
        </p:grpSpPr>
        <p:pic>
          <p:nvPicPr>
            <p:cNvPr id="7" name="Picture 6" descr="Grouping of Child Find required fields and arrow pointing to the Special Education Eligible checkbox."/>
            <p:cNvPicPr>
              <a:picLocks noChangeAspect="1"/>
            </p:cNvPicPr>
            <p:nvPr/>
          </p:nvPicPr>
          <p:blipFill>
            <a:blip r:embed="rId3"/>
            <a:stretch>
              <a:fillRect/>
            </a:stretch>
          </p:blipFill>
          <p:spPr>
            <a:xfrm>
              <a:off x="0" y="3622691"/>
              <a:ext cx="9145606" cy="2906507"/>
            </a:xfrm>
            <a:prstGeom prst="rect">
              <a:avLst/>
            </a:prstGeom>
          </p:spPr>
        </p:pic>
        <p:cxnSp>
          <p:nvCxnSpPr>
            <p:cNvPr id="8" name="Straight Arrow Connector 7" descr="Arrow pointing to the Special Education Eligible box."/>
            <p:cNvCxnSpPr/>
            <p:nvPr/>
          </p:nvCxnSpPr>
          <p:spPr>
            <a:xfrm flipH="1">
              <a:off x="8462774" y="4559684"/>
              <a:ext cx="507153" cy="57293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3" name="Footer Placeholder 2"/>
          <p:cNvSpPr>
            <a:spLocks noGrp="1"/>
          </p:cNvSpPr>
          <p:nvPr>
            <p:ph type="ftr" sz="quarter" idx="11"/>
          </p:nvPr>
        </p:nvSpPr>
        <p:spPr/>
        <p:txBody>
          <a:bodyPr/>
          <a:lstStyle/>
          <a:p>
            <a:r>
              <a:rPr lang="en-US" dirty="0"/>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pPr/>
              <a:t>12</a:t>
            </a:fld>
            <a:endParaRPr lang="en-US" dirty="0"/>
          </a:p>
        </p:txBody>
      </p:sp>
    </p:spTree>
    <p:extLst>
      <p:ext uri="{BB962C8B-B14F-4D97-AF65-F5344CB8AC3E}">
        <p14:creationId xmlns:p14="http://schemas.microsoft.com/office/powerpoint/2010/main" val="4066065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7176" y="457200"/>
            <a:ext cx="10784542" cy="856247"/>
          </a:xfrm>
        </p:spPr>
        <p:txBody>
          <a:bodyPr/>
          <a:lstStyle/>
          <a:p>
            <a:pPr algn="ctr"/>
            <a:r>
              <a:rPr lang="en-US" dirty="0"/>
              <a:t>Number of School Days</a:t>
            </a:r>
          </a:p>
        </p:txBody>
      </p:sp>
      <p:sp>
        <p:nvSpPr>
          <p:cNvPr id="2" name="Content Placeholder 1"/>
          <p:cNvSpPr>
            <a:spLocks noGrp="1"/>
          </p:cNvSpPr>
          <p:nvPr>
            <p:ph idx="4294967295"/>
          </p:nvPr>
        </p:nvSpPr>
        <p:spPr>
          <a:xfrm>
            <a:off x="717176" y="1340778"/>
            <a:ext cx="11224888" cy="2014465"/>
          </a:xfrm>
        </p:spPr>
        <p:txBody>
          <a:bodyPr>
            <a:normAutofit/>
          </a:bodyPr>
          <a:lstStyle/>
          <a:p>
            <a:pPr>
              <a:spcBef>
                <a:spcPts val="600"/>
              </a:spcBef>
            </a:pPr>
            <a:r>
              <a:rPr lang="en-US" sz="2000" dirty="0"/>
              <a:t>If the evaluation takes place in 60 business days or less, the “Special Education Evaluation Timeline School Days” field can be 0 (zero). </a:t>
            </a:r>
          </a:p>
          <a:p>
            <a:pPr>
              <a:spcBef>
                <a:spcPts val="600"/>
              </a:spcBef>
            </a:pPr>
            <a:r>
              <a:rPr lang="en-US" sz="2000" dirty="0"/>
              <a:t>If it takes more than 60 business days, the actual number of </a:t>
            </a:r>
            <a:r>
              <a:rPr lang="en-US" sz="2000" b="1" u="sng" dirty="0"/>
              <a:t>school days</a:t>
            </a:r>
            <a:r>
              <a:rPr lang="en-US" sz="2000" dirty="0"/>
              <a:t> will need to be entered. </a:t>
            </a:r>
          </a:p>
          <a:p>
            <a:pPr>
              <a:spcBef>
                <a:spcPts val="600"/>
              </a:spcBef>
            </a:pPr>
            <a:r>
              <a:rPr lang="en-US" sz="2000" dirty="0"/>
              <a:t>Any number that is higher than 60 will be interpreted as an evaluation that exceeded the 60 school day timeline, so it is important to enter the actual number of </a:t>
            </a:r>
            <a:r>
              <a:rPr lang="en-US" sz="2000" b="1" dirty="0"/>
              <a:t>school days </a:t>
            </a:r>
            <a:r>
              <a:rPr lang="en-US" sz="2000" dirty="0"/>
              <a:t>(not weekdays) needed to complete the evaluation.</a:t>
            </a:r>
          </a:p>
        </p:txBody>
      </p:sp>
      <p:grpSp>
        <p:nvGrpSpPr>
          <p:cNvPr id="6" name="Group 5" descr="Grouping of Child Find required fields and arrow pointing to the Timeline School Days box."/>
          <p:cNvGrpSpPr/>
          <p:nvPr/>
        </p:nvGrpSpPr>
        <p:grpSpPr>
          <a:xfrm>
            <a:off x="1256804" y="3355243"/>
            <a:ext cx="9678392" cy="2784550"/>
            <a:chOff x="0" y="4191000"/>
            <a:chExt cx="9145606" cy="2474707"/>
          </a:xfrm>
        </p:grpSpPr>
        <p:pic>
          <p:nvPicPr>
            <p:cNvPr id="7" name="Picture 6" descr="Screenshot of Child Find required fields, with arrow pointing to the Timeline School Days box. "/>
            <p:cNvPicPr>
              <a:picLocks noChangeAspect="1"/>
            </p:cNvPicPr>
            <p:nvPr/>
          </p:nvPicPr>
          <p:blipFill rotWithShape="1">
            <a:blip r:embed="rId3"/>
            <a:srcRect t="14856"/>
            <a:stretch/>
          </p:blipFill>
          <p:spPr>
            <a:xfrm>
              <a:off x="0" y="4191000"/>
              <a:ext cx="9145606" cy="2474707"/>
            </a:xfrm>
            <a:prstGeom prst="rect">
              <a:avLst/>
            </a:prstGeom>
          </p:spPr>
        </p:pic>
        <p:cxnSp>
          <p:nvCxnSpPr>
            <p:cNvPr id="8" name="Straight Arrow Connector 7" descr="Arrow pointing to the Timeline School Days box. "/>
            <p:cNvCxnSpPr/>
            <p:nvPr/>
          </p:nvCxnSpPr>
          <p:spPr>
            <a:xfrm flipH="1">
              <a:off x="4419418" y="4912337"/>
              <a:ext cx="855961" cy="45709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3" name="Footer Placeholder 2"/>
          <p:cNvSpPr>
            <a:spLocks noGrp="1"/>
          </p:cNvSpPr>
          <p:nvPr>
            <p:ph type="ftr" sz="quarter" idx="11"/>
          </p:nvPr>
        </p:nvSpPr>
        <p:spPr/>
        <p:txBody>
          <a:bodyPr/>
          <a:lstStyle/>
          <a:p>
            <a:r>
              <a:rPr lang="en-US" dirty="0"/>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pPr/>
              <a:t>13</a:t>
            </a:fld>
            <a:endParaRPr lang="en-US" dirty="0"/>
          </a:p>
        </p:txBody>
      </p:sp>
    </p:spTree>
    <p:extLst>
      <p:ext uri="{BB962C8B-B14F-4D97-AF65-F5344CB8AC3E}">
        <p14:creationId xmlns:p14="http://schemas.microsoft.com/office/powerpoint/2010/main" val="1035656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7176" y="457200"/>
            <a:ext cx="10784542" cy="934107"/>
          </a:xfrm>
        </p:spPr>
        <p:txBody>
          <a:bodyPr/>
          <a:lstStyle/>
          <a:p>
            <a:pPr algn="ctr"/>
            <a:r>
              <a:rPr lang="en-US" dirty="0"/>
              <a:t>Reason Timeline Not Met Codes 0-4</a:t>
            </a:r>
          </a:p>
        </p:txBody>
      </p:sp>
      <p:sp>
        <p:nvSpPr>
          <p:cNvPr id="2" name="Content Placeholder 1"/>
          <p:cNvSpPr>
            <a:spLocks noGrp="1"/>
          </p:cNvSpPr>
          <p:nvPr>
            <p:ph idx="4294967295"/>
          </p:nvPr>
        </p:nvSpPr>
        <p:spPr>
          <a:xfrm>
            <a:off x="875764" y="1391308"/>
            <a:ext cx="11007144" cy="1962550"/>
          </a:xfrm>
        </p:spPr>
        <p:txBody>
          <a:bodyPr>
            <a:normAutofit lnSpcReduction="10000"/>
          </a:bodyPr>
          <a:lstStyle/>
          <a:p>
            <a:pPr marL="0" indent="0">
              <a:buNone/>
            </a:pPr>
            <a:r>
              <a:rPr lang="en-US" dirty="0"/>
              <a:t>0 - Not applicable (Timeline Met)	</a:t>
            </a:r>
          </a:p>
          <a:p>
            <a:pPr marL="0" indent="0">
              <a:buNone/>
            </a:pPr>
            <a:r>
              <a:rPr lang="en-US" dirty="0"/>
              <a:t>2 - Parent/guardian did not present child/student for testing </a:t>
            </a:r>
            <a:r>
              <a:rPr lang="en-US" b="1" dirty="0"/>
              <a:t>(comment required)</a:t>
            </a:r>
          </a:p>
          <a:p>
            <a:pPr marL="0" indent="0">
              <a:buNone/>
            </a:pPr>
            <a:r>
              <a:rPr lang="en-US" dirty="0"/>
              <a:t>3 - Parent/guardian did not attend eligibility meeting </a:t>
            </a:r>
          </a:p>
          <a:p>
            <a:pPr marL="0" indent="0">
              <a:buNone/>
            </a:pPr>
            <a:r>
              <a:rPr lang="en-US" dirty="0"/>
              <a:t>4 - Initial testing results indicated need for additional testing not identified through initial evaluation planning</a:t>
            </a:r>
          </a:p>
        </p:txBody>
      </p:sp>
      <p:grpSp>
        <p:nvGrpSpPr>
          <p:cNvPr id="6" name="Group 5" descr="Grouping of Child Find required fields and a box around Reason Timeline is Not Met box and the Reason Timeline Not Met Comment box."/>
          <p:cNvGrpSpPr/>
          <p:nvPr/>
        </p:nvGrpSpPr>
        <p:grpSpPr>
          <a:xfrm>
            <a:off x="1320535" y="3559832"/>
            <a:ext cx="9577824" cy="2739111"/>
            <a:chOff x="69765" y="2638612"/>
            <a:chExt cx="9145606" cy="2438675"/>
          </a:xfrm>
        </p:grpSpPr>
        <p:pic>
          <p:nvPicPr>
            <p:cNvPr id="7" name="Picture 6" descr="Screenshot of Child Find required fields and a box around Reason Timeline is Not Met box and the Reason Timeline Not Met Comment box."/>
            <p:cNvPicPr>
              <a:picLocks noChangeAspect="1"/>
            </p:cNvPicPr>
            <p:nvPr/>
          </p:nvPicPr>
          <p:blipFill rotWithShape="1">
            <a:blip r:embed="rId3"/>
            <a:srcRect t="16096"/>
            <a:stretch/>
          </p:blipFill>
          <p:spPr>
            <a:xfrm>
              <a:off x="69765" y="2638612"/>
              <a:ext cx="9145606" cy="2438675"/>
            </a:xfrm>
            <a:prstGeom prst="rect">
              <a:avLst/>
            </a:prstGeom>
          </p:spPr>
        </p:pic>
        <p:sp>
          <p:nvSpPr>
            <p:cNvPr id="8" name="Rectangle 7" descr="Box around Reason Timeline is Not Met and the Reason Timeline Not Met Comment boxes."/>
            <p:cNvSpPr/>
            <p:nvPr/>
          </p:nvSpPr>
          <p:spPr>
            <a:xfrm>
              <a:off x="199913" y="4163234"/>
              <a:ext cx="8944087" cy="91405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Slide Number Placeholder 3"/>
          <p:cNvSpPr>
            <a:spLocks noGrp="1"/>
          </p:cNvSpPr>
          <p:nvPr>
            <p:ph type="sldNum" sz="quarter" idx="12"/>
          </p:nvPr>
        </p:nvSpPr>
        <p:spPr/>
        <p:txBody>
          <a:bodyPr/>
          <a:lstStyle/>
          <a:p>
            <a:fld id="{357F5B69-6281-4C1F-8C38-6DA0F56DA430}" type="slidenum">
              <a:rPr lang="en-US" smtClean="0"/>
              <a:pPr/>
              <a:t>14</a:t>
            </a:fld>
            <a:endParaRPr lang="en-US" dirty="0"/>
          </a:p>
        </p:txBody>
      </p:sp>
    </p:spTree>
    <p:extLst>
      <p:ext uri="{BB962C8B-B14F-4D97-AF65-F5344CB8AC3E}">
        <p14:creationId xmlns:p14="http://schemas.microsoft.com/office/powerpoint/2010/main" val="3934461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7176" y="457200"/>
            <a:ext cx="10784542" cy="934107"/>
          </a:xfrm>
        </p:spPr>
        <p:txBody>
          <a:bodyPr/>
          <a:lstStyle/>
          <a:p>
            <a:pPr algn="ctr"/>
            <a:r>
              <a:rPr lang="en-US" dirty="0"/>
              <a:t>Reason Timeline Not Met Codes 5-8</a:t>
            </a:r>
          </a:p>
        </p:txBody>
      </p:sp>
      <p:sp>
        <p:nvSpPr>
          <p:cNvPr id="9" name="Content Placeholder 1"/>
          <p:cNvSpPr txBox="1">
            <a:spLocks/>
          </p:cNvSpPr>
          <p:nvPr/>
        </p:nvSpPr>
        <p:spPr>
          <a:xfrm>
            <a:off x="951410" y="1337862"/>
            <a:ext cx="10783887" cy="21621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5 - Delay by doctor/medical personnel </a:t>
            </a:r>
            <a:r>
              <a:rPr lang="en-US" b="1" dirty="0"/>
              <a:t>(comment required)</a:t>
            </a:r>
          </a:p>
          <a:p>
            <a:pPr marL="0" indent="0">
              <a:buFont typeface="Arial" panose="020B0604020202020204" pitchFamily="34" charset="0"/>
              <a:buNone/>
            </a:pPr>
            <a:r>
              <a:rPr lang="en-US" dirty="0"/>
              <a:t>6 - Delay by district/program evaluation staff </a:t>
            </a:r>
            <a:r>
              <a:rPr lang="en-US" b="1" dirty="0"/>
              <a:t>(comment required)</a:t>
            </a:r>
          </a:p>
          <a:p>
            <a:pPr marL="0" indent="0">
              <a:buFont typeface="Arial" panose="020B0604020202020204" pitchFamily="34" charset="0"/>
              <a:buNone/>
            </a:pPr>
            <a:r>
              <a:rPr lang="en-US" dirty="0"/>
              <a:t>7 - Within extended timeline by written agreement for a transfer student</a:t>
            </a:r>
          </a:p>
          <a:p>
            <a:pPr marL="0" indent="0">
              <a:buFont typeface="Arial" panose="020B0604020202020204" pitchFamily="34" charset="0"/>
              <a:buNone/>
            </a:pPr>
            <a:r>
              <a:rPr lang="en-US" dirty="0"/>
              <a:t>8 - Within extended timeline by written agreement to determine if a student has a specific learning disability</a:t>
            </a:r>
          </a:p>
        </p:txBody>
      </p:sp>
      <p:grpSp>
        <p:nvGrpSpPr>
          <p:cNvPr id="6" name="Group 5" descr="Grouping of Child Find required fields and a box around Reason Timeline is Not Met box and the Reason Timeline Not Met Comment box."/>
          <p:cNvGrpSpPr/>
          <p:nvPr/>
        </p:nvGrpSpPr>
        <p:grpSpPr>
          <a:xfrm>
            <a:off x="1320535" y="3500037"/>
            <a:ext cx="9577824" cy="2739111"/>
            <a:chOff x="69765" y="2638612"/>
            <a:chExt cx="9145606" cy="2438675"/>
          </a:xfrm>
        </p:grpSpPr>
        <p:pic>
          <p:nvPicPr>
            <p:cNvPr id="7" name="Picture 6" descr="Screenshot of Child Find required fields and a box around Reason Timeline is Not Met box and the Reason Timeline Not Met Comment box."/>
            <p:cNvPicPr>
              <a:picLocks noChangeAspect="1"/>
            </p:cNvPicPr>
            <p:nvPr/>
          </p:nvPicPr>
          <p:blipFill rotWithShape="1">
            <a:blip r:embed="rId3"/>
            <a:srcRect t="16096"/>
            <a:stretch/>
          </p:blipFill>
          <p:spPr>
            <a:xfrm>
              <a:off x="69765" y="2638612"/>
              <a:ext cx="9145606" cy="2438675"/>
            </a:xfrm>
            <a:prstGeom prst="rect">
              <a:avLst/>
            </a:prstGeom>
          </p:spPr>
        </p:pic>
        <p:sp>
          <p:nvSpPr>
            <p:cNvPr id="8" name="Rectangle 7" descr="Box around Reason Timeline is Not Met and the Reason Timeline Not Met Comment boxes."/>
            <p:cNvSpPr/>
            <p:nvPr/>
          </p:nvSpPr>
          <p:spPr>
            <a:xfrm>
              <a:off x="199913" y="4163234"/>
              <a:ext cx="8944087" cy="91405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Slide Number Placeholder 3"/>
          <p:cNvSpPr>
            <a:spLocks noGrp="1"/>
          </p:cNvSpPr>
          <p:nvPr>
            <p:ph type="sldNum" sz="quarter" idx="12"/>
          </p:nvPr>
        </p:nvSpPr>
        <p:spPr/>
        <p:txBody>
          <a:bodyPr/>
          <a:lstStyle/>
          <a:p>
            <a:fld id="{357F5B69-6281-4C1F-8C38-6DA0F56DA430}" type="slidenum">
              <a:rPr lang="en-US" smtClean="0"/>
              <a:pPr/>
              <a:t>15</a:t>
            </a:fld>
            <a:endParaRPr lang="en-US" dirty="0"/>
          </a:p>
        </p:txBody>
      </p:sp>
    </p:spTree>
    <p:extLst>
      <p:ext uri="{BB962C8B-B14F-4D97-AF65-F5344CB8AC3E}">
        <p14:creationId xmlns:p14="http://schemas.microsoft.com/office/powerpoint/2010/main" val="3663139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Code Would You Use?</a:t>
            </a:r>
          </a:p>
        </p:txBody>
      </p:sp>
      <p:sp>
        <p:nvSpPr>
          <p:cNvPr id="2" name="Content Placeholder 1"/>
          <p:cNvSpPr>
            <a:spLocks noGrp="1"/>
          </p:cNvSpPr>
          <p:nvPr>
            <p:ph idx="1"/>
          </p:nvPr>
        </p:nvSpPr>
        <p:spPr>
          <a:xfrm>
            <a:off x="717176" y="1825625"/>
            <a:ext cx="10784542" cy="2545207"/>
          </a:xfrm>
        </p:spPr>
        <p:txBody>
          <a:bodyPr/>
          <a:lstStyle/>
          <a:p>
            <a:pPr marL="457200" indent="-457200">
              <a:buFont typeface="+mj-lt"/>
              <a:buAutoNum type="arabicPeriod"/>
            </a:pPr>
            <a:r>
              <a:rPr lang="en-US" dirty="0"/>
              <a:t>Doctor’s appointment could not be scheduled in time</a:t>
            </a:r>
          </a:p>
          <a:p>
            <a:pPr marL="457200" indent="-457200">
              <a:buFont typeface="+mj-lt"/>
              <a:buAutoNum type="arabicPeriod"/>
            </a:pPr>
            <a:r>
              <a:rPr lang="en-US" dirty="0"/>
              <a:t>ESD required case history which took time to complete</a:t>
            </a:r>
          </a:p>
          <a:p>
            <a:pPr marL="457200" indent="-457200">
              <a:buFont typeface="+mj-lt"/>
              <a:buAutoNum type="arabicPeriod"/>
            </a:pPr>
            <a:r>
              <a:rPr lang="en-US" dirty="0"/>
              <a:t>Student was absent 9 days</a:t>
            </a:r>
          </a:p>
          <a:p>
            <a:pPr marL="457200" indent="-457200">
              <a:buFont typeface="+mj-lt"/>
              <a:buAutoNum type="arabicPeriod"/>
            </a:pPr>
            <a:r>
              <a:rPr lang="en-US" dirty="0"/>
              <a:t>Guardian could not attend meeting</a:t>
            </a:r>
          </a:p>
          <a:p>
            <a:pPr marL="457200" indent="-457200">
              <a:buFont typeface="+mj-lt"/>
              <a:buAutoNum type="arabicPeriod"/>
            </a:pPr>
            <a:r>
              <a:rPr lang="en-US" dirty="0"/>
              <a:t>Meeting needed to be rescheduled</a:t>
            </a:r>
          </a:p>
        </p:txBody>
      </p:sp>
      <p:sp>
        <p:nvSpPr>
          <p:cNvPr id="3" name="Footer Placeholder 2"/>
          <p:cNvSpPr>
            <a:spLocks noGrp="1"/>
          </p:cNvSpPr>
          <p:nvPr>
            <p:ph type="ftr" sz="quarter" idx="11"/>
          </p:nvPr>
        </p:nvSpPr>
        <p:spPr/>
        <p:txBody>
          <a:bodyPr/>
          <a:lstStyle/>
          <a:p>
            <a:r>
              <a:rPr lang="en-US" dirty="0"/>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pPr/>
              <a:t>16</a:t>
            </a:fld>
            <a:endParaRPr lang="en-US" dirty="0"/>
          </a:p>
        </p:txBody>
      </p:sp>
    </p:spTree>
    <p:extLst>
      <p:ext uri="{BB962C8B-B14F-4D97-AF65-F5344CB8AC3E}">
        <p14:creationId xmlns:p14="http://schemas.microsoft.com/office/powerpoint/2010/main" val="1374920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Steps to Submit Data</a:t>
            </a:r>
          </a:p>
        </p:txBody>
      </p:sp>
      <p:sp>
        <p:nvSpPr>
          <p:cNvPr id="2" name="Content Placeholder 1"/>
          <p:cNvSpPr>
            <a:spLocks noGrp="1"/>
          </p:cNvSpPr>
          <p:nvPr>
            <p:ph idx="1"/>
          </p:nvPr>
        </p:nvSpPr>
        <p:spPr/>
        <p:txBody>
          <a:bodyPr/>
          <a:lstStyle/>
          <a:p>
            <a:pPr marL="457200" indent="-457200">
              <a:buFont typeface="+mj-lt"/>
              <a:buAutoNum type="arabicPeriod"/>
            </a:pPr>
            <a:r>
              <a:rPr lang="en-US" dirty="0"/>
              <a:t>Import or enter records into the IDEA Data Manager</a:t>
            </a:r>
          </a:p>
          <a:p>
            <a:pPr marL="457200" indent="-457200">
              <a:buFont typeface="+mj-lt"/>
              <a:buAutoNum type="arabicPeriod"/>
            </a:pPr>
            <a:r>
              <a:rPr lang="en-US" dirty="0"/>
              <a:t>Validate records in the IDEA Data Manager</a:t>
            </a:r>
          </a:p>
          <a:p>
            <a:pPr marL="457200" indent="-457200">
              <a:buFont typeface="+mj-lt"/>
              <a:buAutoNum type="arabicPeriod"/>
            </a:pPr>
            <a:r>
              <a:rPr lang="en-US" dirty="0"/>
              <a:t>Correct any errors</a:t>
            </a:r>
          </a:p>
          <a:p>
            <a:pPr marL="457200" indent="-457200">
              <a:buFont typeface="+mj-lt"/>
              <a:buAutoNum type="arabicPeriod"/>
            </a:pPr>
            <a:r>
              <a:rPr lang="en-US" dirty="0"/>
              <a:t>Create a submission file</a:t>
            </a:r>
          </a:p>
          <a:p>
            <a:pPr marL="457200" indent="-457200">
              <a:buFont typeface="+mj-lt"/>
              <a:buAutoNum type="arabicPeriod"/>
            </a:pPr>
            <a:r>
              <a:rPr lang="en-US" dirty="0"/>
              <a:t>Log onto the district website and submit the submission file</a:t>
            </a:r>
          </a:p>
          <a:p>
            <a:pPr marL="457200" indent="-457200">
              <a:buFont typeface="+mj-lt"/>
              <a:buAutoNum type="arabicPeriod"/>
            </a:pPr>
            <a:r>
              <a:rPr lang="en-US" dirty="0"/>
              <a:t>Correct any errors that appear</a:t>
            </a:r>
          </a:p>
          <a:p>
            <a:pPr marL="457200" indent="-457200">
              <a:buFont typeface="+mj-lt"/>
              <a:buAutoNum type="arabicPeriod"/>
            </a:pPr>
            <a:r>
              <a:rPr lang="en-US" dirty="0"/>
              <a:t>Approve the verification report</a:t>
            </a:r>
          </a:p>
        </p:txBody>
      </p:sp>
      <p:sp>
        <p:nvSpPr>
          <p:cNvPr id="3" name="Footer Placeholder 2"/>
          <p:cNvSpPr>
            <a:spLocks noGrp="1"/>
          </p:cNvSpPr>
          <p:nvPr>
            <p:ph type="ftr" sz="quarter" idx="11"/>
          </p:nvPr>
        </p:nvSpPr>
        <p:spPr/>
        <p:txBody>
          <a:bodyPr/>
          <a:lstStyle/>
          <a:p>
            <a:r>
              <a:rPr lang="en-US" dirty="0"/>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pPr/>
              <a:t>17</a:t>
            </a:fld>
            <a:endParaRPr lang="en-US" dirty="0"/>
          </a:p>
        </p:txBody>
      </p:sp>
    </p:spTree>
    <p:extLst>
      <p:ext uri="{BB962C8B-B14F-4D97-AF65-F5344CB8AC3E}">
        <p14:creationId xmlns:p14="http://schemas.microsoft.com/office/powerpoint/2010/main" val="3763605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Child Find – What’s New for 2023-2024</a:t>
            </a:r>
          </a:p>
        </p:txBody>
      </p:sp>
      <p:sp>
        <p:nvSpPr>
          <p:cNvPr id="2" name="Content Placeholder 1"/>
          <p:cNvSpPr>
            <a:spLocks noGrp="1"/>
          </p:cNvSpPr>
          <p:nvPr>
            <p:ph idx="1"/>
          </p:nvPr>
        </p:nvSpPr>
        <p:spPr/>
        <p:txBody>
          <a:bodyPr/>
          <a:lstStyle/>
          <a:p>
            <a:pPr marL="0" lvl="0" indent="0">
              <a:buNone/>
            </a:pPr>
            <a:r>
              <a:rPr lang="en-US" b="1" dirty="0">
                <a:latin typeface="Calibri" panose="020F0502020204030204" pitchFamily="34" charset="0"/>
                <a:ea typeface="Calibri" panose="020F0502020204030204" pitchFamily="34" charset="0"/>
                <a:cs typeface="Times New Roman" panose="02020603050405020304" pitchFamily="18" charset="0"/>
              </a:rPr>
              <a:t>No changes!</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18</a:t>
            </a:fld>
            <a:endParaRPr lang="en-US" dirty="0"/>
          </a:p>
        </p:txBody>
      </p:sp>
    </p:spTree>
    <p:extLst>
      <p:ext uri="{BB962C8B-B14F-4D97-AF65-F5344CB8AC3E}">
        <p14:creationId xmlns:p14="http://schemas.microsoft.com/office/powerpoint/2010/main" val="2195706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Child Find – Problem Areas</a:t>
            </a:r>
          </a:p>
        </p:txBody>
      </p:sp>
      <p:sp>
        <p:nvSpPr>
          <p:cNvPr id="2" name="Content Placeholder 1"/>
          <p:cNvSpPr>
            <a:spLocks noGrp="1"/>
          </p:cNvSpPr>
          <p:nvPr>
            <p:ph idx="1"/>
          </p:nvPr>
        </p:nvSpPr>
        <p:spPr>
          <a:xfrm>
            <a:off x="717176" y="1825625"/>
            <a:ext cx="10939364" cy="4109010"/>
          </a:xfrm>
        </p:spPr>
        <p:txBody>
          <a:bodyPr>
            <a:normAutofit/>
          </a:bodyPr>
          <a:lstStyle/>
          <a:p>
            <a:pPr marL="228594" lvl="0" indent="-228594" defTabSz="914377"/>
            <a:r>
              <a:rPr lang="en-US" sz="2600" dirty="0"/>
              <a:t>Miscounting Days</a:t>
            </a:r>
          </a:p>
          <a:p>
            <a:pPr marL="685783" lvl="1" indent="-228594" defTabSz="914377"/>
            <a:r>
              <a:rPr lang="en-US" sz="2600" dirty="0"/>
              <a:t>Counting business or calendar days rather than school days</a:t>
            </a:r>
          </a:p>
          <a:p>
            <a:pPr marL="685783" lvl="1" indent="-228594" defTabSz="914377"/>
            <a:r>
              <a:rPr lang="en-US" sz="2600" dirty="0"/>
              <a:t>Counting holidays, winter or spring break</a:t>
            </a:r>
          </a:p>
          <a:p>
            <a:pPr marL="685783" lvl="1" indent="-228594" defTabSz="914377"/>
            <a:r>
              <a:rPr lang="en-US" sz="2600" dirty="0"/>
              <a:t>Relying on SIS to calculate days (spot check to ensure accuracy)</a:t>
            </a:r>
          </a:p>
          <a:p>
            <a:pPr marL="685783" lvl="1" indent="-228594" defTabSz="914377"/>
            <a:r>
              <a:rPr lang="en-US" sz="2600" dirty="0"/>
              <a:t>Timeline days not aligning with Consent and Determination dates</a:t>
            </a:r>
          </a:p>
          <a:p>
            <a:pPr marL="228594" indent="-228594" defTabSz="914377"/>
            <a:r>
              <a:rPr lang="en-US" sz="2600" dirty="0"/>
              <a:t>Consent or Determination Date didn’t align with comment</a:t>
            </a:r>
          </a:p>
          <a:p>
            <a:pPr marL="228594" lvl="0" indent="-228594" defTabSz="914377"/>
            <a:r>
              <a:rPr lang="en-US" sz="2600" dirty="0"/>
              <a:t>Eligibility date on Child Find differs from Child Count</a:t>
            </a:r>
          </a:p>
          <a:p>
            <a:pPr marL="228594" indent="-228594" defTabSz="914377"/>
            <a:r>
              <a:rPr lang="en-US" sz="2600" dirty="0"/>
              <a:t>Re-evaluations submitted as Child Find records</a:t>
            </a:r>
          </a:p>
          <a:p>
            <a:pPr marL="228594" lvl="0" indent="-228594" defTabSz="914377"/>
            <a:r>
              <a:rPr lang="en-US" sz="2600" dirty="0"/>
              <a:t>Duplicate records</a:t>
            </a:r>
            <a:endParaRPr lang="en-US" sz="2600" dirty="0">
              <a:solidFill>
                <a:prstClr val="black"/>
              </a:solidFill>
            </a:endParaRPr>
          </a:p>
        </p:txBody>
      </p:sp>
      <p:pic>
        <p:nvPicPr>
          <p:cNvPr id="6" name="Picture 10" descr="Cat with paw on face.">
            <a:extLst>
              <a:ext uri="{FF2B5EF4-FFF2-40B4-BE49-F238E27FC236}">
                <a16:creationId xmlns:a16="http://schemas.microsoft.com/office/drawing/2014/main" id="{B1567876-B47B-00B0-3ED3-9ED1273FAE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1094"/>
          <a:stretch/>
        </p:blipFill>
        <p:spPr bwMode="auto">
          <a:xfrm>
            <a:off x="8832239" y="4389590"/>
            <a:ext cx="2964978" cy="1750203"/>
          </a:xfrm>
          <a:prstGeom prst="rect">
            <a:avLst/>
          </a:prstGeom>
          <a:solidFill>
            <a:srgbClr val="FFFFFF"/>
          </a:solidFill>
          <a:ln>
            <a:noFill/>
          </a:ln>
          <a:effectLst>
            <a:softEdge rad="112500"/>
          </a:effectLst>
        </p:spPr>
      </p:pic>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19</a:t>
            </a:fld>
            <a:endParaRPr lang="en-US" dirty="0"/>
          </a:p>
        </p:txBody>
      </p:sp>
    </p:spTree>
    <p:extLst>
      <p:ext uri="{BB962C8B-B14F-4D97-AF65-F5344CB8AC3E}">
        <p14:creationId xmlns:p14="http://schemas.microsoft.com/office/powerpoint/2010/main" val="3979061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Today’s Agenda</a:t>
            </a:r>
          </a:p>
        </p:txBody>
      </p:sp>
      <p:sp>
        <p:nvSpPr>
          <p:cNvPr id="6" name="Content Placeholder 5"/>
          <p:cNvSpPr>
            <a:spLocks noGrp="1"/>
          </p:cNvSpPr>
          <p:nvPr>
            <p:ph idx="1"/>
          </p:nvPr>
        </p:nvSpPr>
        <p:spPr/>
        <p:txBody>
          <a:bodyPr/>
          <a:lstStyle/>
          <a:p>
            <a:r>
              <a:rPr lang="en-US" dirty="0"/>
              <a:t>Welcome!</a:t>
            </a:r>
          </a:p>
          <a:p>
            <a:r>
              <a:rPr lang="en-US" dirty="0"/>
              <a:t>Special Education Child Find</a:t>
            </a:r>
          </a:p>
          <a:p>
            <a:r>
              <a:rPr lang="en-US" dirty="0"/>
              <a:t>June Special Education Exit</a:t>
            </a:r>
          </a:p>
          <a:p>
            <a:r>
              <a:rPr lang="en-US" dirty="0"/>
              <a:t>Post School Outcomes</a:t>
            </a:r>
          </a:p>
          <a:p>
            <a:pPr marL="0" indent="0">
              <a:buNone/>
            </a:pPr>
            <a:endParaRPr lang="en-US" dirty="0"/>
          </a:p>
        </p:txBody>
      </p:sp>
      <p:sp>
        <p:nvSpPr>
          <p:cNvPr id="3" name="Footer Placeholder 2"/>
          <p:cNvSpPr>
            <a:spLocks noGrp="1"/>
          </p:cNvSpPr>
          <p:nvPr>
            <p:ph type="ftr" sz="quarter" idx="11"/>
          </p:nvPr>
        </p:nvSpPr>
        <p:spPr/>
        <p:txBody>
          <a:bodyPr/>
          <a:lstStyle/>
          <a:p>
            <a:r>
              <a:rPr lang="en-US" dirty="0"/>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2</a:t>
            </a:fld>
            <a:endParaRPr lang="en-US" dirty="0"/>
          </a:p>
        </p:txBody>
      </p:sp>
    </p:spTree>
    <p:extLst>
      <p:ext uri="{BB962C8B-B14F-4D97-AF65-F5344CB8AC3E}">
        <p14:creationId xmlns:p14="http://schemas.microsoft.com/office/powerpoint/2010/main" val="383374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Child Find – Problem Areas Coding</a:t>
            </a:r>
          </a:p>
        </p:txBody>
      </p:sp>
      <p:sp>
        <p:nvSpPr>
          <p:cNvPr id="2" name="Content Placeholder 1"/>
          <p:cNvSpPr>
            <a:spLocks noGrp="1"/>
          </p:cNvSpPr>
          <p:nvPr>
            <p:ph idx="1"/>
          </p:nvPr>
        </p:nvSpPr>
        <p:spPr>
          <a:xfrm>
            <a:off x="717176" y="1825625"/>
            <a:ext cx="10939364" cy="4314168"/>
          </a:xfrm>
        </p:spPr>
        <p:txBody>
          <a:bodyPr>
            <a:normAutofit/>
          </a:bodyPr>
          <a:lstStyle/>
          <a:p>
            <a:pPr marL="228594" lvl="0" indent="-228594" defTabSz="914377"/>
            <a:r>
              <a:rPr lang="en-US" sz="2600" dirty="0"/>
              <a:t>Records with Code 8 with a comment not about SLD</a:t>
            </a:r>
          </a:p>
          <a:p>
            <a:pPr marL="228594" lvl="0" indent="-228594" defTabSz="914377"/>
            <a:r>
              <a:rPr lang="en-US" sz="2600" dirty="0"/>
              <a:t>Records with Code 2 but comment not sufficient</a:t>
            </a:r>
          </a:p>
          <a:p>
            <a:pPr marL="685794" lvl="1" indent="-228594" defTabSz="914377"/>
            <a:r>
              <a:rPr lang="en-US" sz="2600" dirty="0"/>
              <a:t>“Delay due to calendar issues”</a:t>
            </a:r>
          </a:p>
          <a:p>
            <a:pPr marL="685794" lvl="1" indent="-228594" defTabSz="914377"/>
            <a:r>
              <a:rPr lang="en-US" sz="2600" dirty="0"/>
              <a:t>“The parents agreed to the meeting date”</a:t>
            </a:r>
          </a:p>
          <a:p>
            <a:pPr marL="685794" lvl="1" indent="-228594" defTabSz="914377"/>
            <a:r>
              <a:rPr lang="en-US" sz="2600" dirty="0"/>
              <a:t>Illness/absences without number of days</a:t>
            </a:r>
          </a:p>
          <a:p>
            <a:pPr marL="228594" lvl="0" indent="-228594" defTabSz="914377"/>
            <a:r>
              <a:rPr lang="en-US" sz="2600" dirty="0"/>
              <a:t>Reported Birthdate not matching Fall ADM or Child Count</a:t>
            </a:r>
          </a:p>
          <a:p>
            <a:pPr marL="228594" lvl="0" indent="-228594" defTabSz="914377"/>
            <a:r>
              <a:rPr lang="en-US" sz="2600" dirty="0"/>
              <a:t>English Learner Flag not matching Fall ADM</a:t>
            </a:r>
          </a:p>
          <a:p>
            <a:pPr marL="228594" lvl="0" indent="-228594" defTabSz="914377"/>
            <a:r>
              <a:rPr lang="en-US" sz="2600" dirty="0"/>
              <a:t>Failure to recode or change comment</a:t>
            </a:r>
          </a:p>
        </p:txBody>
      </p:sp>
      <p:pic>
        <p:nvPicPr>
          <p:cNvPr id="6" name="Picture 10" descr="Cat with paw on face.">
            <a:extLst>
              <a:ext uri="{FF2B5EF4-FFF2-40B4-BE49-F238E27FC236}">
                <a16:creationId xmlns:a16="http://schemas.microsoft.com/office/drawing/2014/main" id="{B1567876-B47B-00B0-3ED3-9ED1273FAE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1094"/>
          <a:stretch/>
        </p:blipFill>
        <p:spPr bwMode="auto">
          <a:xfrm>
            <a:off x="8832239" y="4389590"/>
            <a:ext cx="2964978" cy="1750203"/>
          </a:xfrm>
          <a:prstGeom prst="rect">
            <a:avLst/>
          </a:prstGeom>
          <a:solidFill>
            <a:srgbClr val="FFFFFF"/>
          </a:solidFill>
          <a:ln>
            <a:noFill/>
          </a:ln>
          <a:effectLst>
            <a:softEdge rad="112500"/>
          </a:effectLst>
        </p:spPr>
      </p:pic>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20</a:t>
            </a:fld>
            <a:endParaRPr lang="en-US" dirty="0"/>
          </a:p>
        </p:txBody>
      </p:sp>
    </p:spTree>
    <p:extLst>
      <p:ext uri="{BB962C8B-B14F-4D97-AF65-F5344CB8AC3E}">
        <p14:creationId xmlns:p14="http://schemas.microsoft.com/office/powerpoint/2010/main" val="2834258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7176" y="457200"/>
            <a:ext cx="10784542" cy="1026460"/>
          </a:xfrm>
        </p:spPr>
        <p:txBody>
          <a:bodyPr anchor="b">
            <a:normAutofit/>
          </a:bodyPr>
          <a:lstStyle/>
          <a:p>
            <a:r>
              <a:rPr lang="en-US" dirty="0"/>
              <a:t>Child Find – Comment Guidance</a:t>
            </a:r>
          </a:p>
        </p:txBody>
      </p:sp>
      <p:graphicFrame>
        <p:nvGraphicFramePr>
          <p:cNvPr id="7" name="Content Placeholder 1" descr="SmartArt table containing information regarding child find problem areas. ">
            <a:extLst>
              <a:ext uri="{FF2B5EF4-FFF2-40B4-BE49-F238E27FC236}">
                <a16:creationId xmlns:a16="http://schemas.microsoft.com/office/drawing/2014/main" id="{612BBF4F-ACEC-5829-57B5-B9EB1FDE3B73}"/>
              </a:ext>
            </a:extLst>
          </p:cNvPr>
          <p:cNvGraphicFramePr>
            <a:graphicFrameLocks noGrp="1"/>
          </p:cNvGraphicFramePr>
          <p:nvPr>
            <p:ph idx="1"/>
            <p:extLst>
              <p:ext uri="{D42A27DB-BD31-4B8C-83A1-F6EECF244321}">
                <p14:modId xmlns:p14="http://schemas.microsoft.com/office/powerpoint/2010/main" val="4228390315"/>
              </p:ext>
            </p:extLst>
          </p:nvPr>
        </p:nvGraphicFramePr>
        <p:xfrm>
          <a:off x="717176" y="1825625"/>
          <a:ext cx="10784542" cy="4109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descr="SmartArt table containing information regarding child find problem areas. ">
            <a:extLst>
              <a:ext uri="{FF2B5EF4-FFF2-40B4-BE49-F238E27FC236}">
                <a16:creationId xmlns:a16="http://schemas.microsoft.com/office/drawing/2014/main" id="{F0A46026-2DC2-7590-7E8F-7B654AB57DFA}"/>
              </a:ext>
            </a:extLst>
          </p:cNvPr>
          <p:cNvGrpSpPr/>
          <p:nvPr/>
        </p:nvGrpSpPr>
        <p:grpSpPr>
          <a:xfrm>
            <a:off x="1753214" y="1825625"/>
            <a:ext cx="7939426" cy="863492"/>
            <a:chOff x="997333" y="1083075"/>
            <a:chExt cx="4853043" cy="863492"/>
          </a:xfrm>
        </p:grpSpPr>
        <p:sp>
          <p:nvSpPr>
            <p:cNvPr id="8" name="Rectangle 7">
              <a:extLst>
                <a:ext uri="{FF2B5EF4-FFF2-40B4-BE49-F238E27FC236}">
                  <a16:creationId xmlns:a16="http://schemas.microsoft.com/office/drawing/2014/main" id="{7F63A65C-1A76-4353-684C-8B956F503841}"/>
                </a:ext>
              </a:extLst>
            </p:cNvPr>
            <p:cNvSpPr/>
            <p:nvPr/>
          </p:nvSpPr>
          <p:spPr>
            <a:xfrm>
              <a:off x="997333" y="1083075"/>
              <a:ext cx="4853043" cy="86349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9" name="TextBox 8">
              <a:extLst>
                <a:ext uri="{FF2B5EF4-FFF2-40B4-BE49-F238E27FC236}">
                  <a16:creationId xmlns:a16="http://schemas.microsoft.com/office/drawing/2014/main" id="{1A182C1D-EB89-9BBC-3EA3-511DDF157D2F}"/>
                </a:ext>
              </a:extLst>
            </p:cNvPr>
            <p:cNvSpPr txBox="1"/>
            <p:nvPr/>
          </p:nvSpPr>
          <p:spPr>
            <a:xfrm>
              <a:off x="997333" y="1083075"/>
              <a:ext cx="4853043" cy="86349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1386" tIns="91386" rIns="91386" bIns="91386" numCol="1" spcCol="1270" anchor="ctr" anchorCtr="0">
              <a:noAutofit/>
            </a:bodyPr>
            <a:lstStyle/>
            <a:p>
              <a:pPr marL="0" lvl="0" indent="0" algn="l" defTabSz="933450">
                <a:lnSpc>
                  <a:spcPct val="100000"/>
                </a:lnSpc>
                <a:spcBef>
                  <a:spcPct val="0"/>
                </a:spcBef>
                <a:spcAft>
                  <a:spcPct val="35000"/>
                </a:spcAft>
                <a:buNone/>
              </a:pPr>
              <a:r>
                <a:rPr lang="en-US" sz="2100" kern="1200" dirty="0"/>
                <a:t>Comments Required for Codes 2, 5 and 6</a:t>
              </a:r>
            </a:p>
          </p:txBody>
        </p:sp>
      </p:grpSp>
      <p:sp>
        <p:nvSpPr>
          <p:cNvPr id="10" name="TextBox 9">
            <a:extLst>
              <a:ext uri="{FF2B5EF4-FFF2-40B4-BE49-F238E27FC236}">
                <a16:creationId xmlns:a16="http://schemas.microsoft.com/office/drawing/2014/main" id="{9CDA8514-3F0A-41B4-6C1D-A0E7678DA568}"/>
              </a:ext>
            </a:extLst>
          </p:cNvPr>
          <p:cNvSpPr txBox="1"/>
          <p:nvPr/>
        </p:nvSpPr>
        <p:spPr>
          <a:xfrm>
            <a:off x="5428091" y="2805153"/>
            <a:ext cx="5950226" cy="86349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1386" tIns="91386" rIns="91386" bIns="91386" numCol="1" spcCol="1270" anchor="ctr" anchorCtr="0">
            <a:noAutofit/>
          </a:bodyPr>
          <a:lstStyle/>
          <a:p>
            <a:pPr lvl="0">
              <a:lnSpc>
                <a:spcPct val="100000"/>
              </a:lnSpc>
            </a:pPr>
            <a:r>
              <a:rPr lang="en-US" dirty="0"/>
              <a:t>Include an explanatory comment</a:t>
            </a:r>
          </a:p>
          <a:p>
            <a:pPr lvl="0">
              <a:lnSpc>
                <a:spcPct val="100000"/>
              </a:lnSpc>
            </a:pPr>
            <a:r>
              <a:rPr lang="en-US" dirty="0"/>
              <a:t>Must be based on not having access to the student to test</a:t>
            </a:r>
          </a:p>
        </p:txBody>
      </p:sp>
      <p:sp>
        <p:nvSpPr>
          <p:cNvPr id="3" name="Footer Placeholder 2"/>
          <p:cNvSpPr>
            <a:spLocks noGrp="1"/>
          </p:cNvSpPr>
          <p:nvPr>
            <p:ph type="ftr" sz="quarter" idx="11"/>
          </p:nvPr>
        </p:nvSpPr>
        <p:spPr>
          <a:xfrm>
            <a:off x="717176" y="6139793"/>
            <a:ext cx="2864224" cy="365125"/>
          </a:xfrm>
        </p:spPr>
        <p:txBody>
          <a:bodyPr anchor="ctr">
            <a:normAutofit/>
          </a:bodyPr>
          <a:lstStyle/>
          <a:p>
            <a:pPr>
              <a:spcAft>
                <a:spcPts val="600"/>
              </a:spcAft>
            </a:pPr>
            <a:r>
              <a:rPr lang="en-US"/>
              <a:t>Oregon Department of Education</a:t>
            </a:r>
          </a:p>
        </p:txBody>
      </p:sp>
      <p:sp>
        <p:nvSpPr>
          <p:cNvPr id="4" name="Slide Number Placeholder 3"/>
          <p:cNvSpPr>
            <a:spLocks noGrp="1"/>
          </p:cNvSpPr>
          <p:nvPr>
            <p:ph type="sldNum" sz="quarter" idx="12"/>
          </p:nvPr>
        </p:nvSpPr>
        <p:spPr>
          <a:xfrm>
            <a:off x="8610600" y="6139793"/>
            <a:ext cx="2891118" cy="365125"/>
          </a:xfrm>
        </p:spPr>
        <p:txBody>
          <a:bodyPr anchor="ctr">
            <a:normAutofit/>
          </a:bodyPr>
          <a:lstStyle/>
          <a:p>
            <a:pPr>
              <a:spcAft>
                <a:spcPts val="600"/>
              </a:spcAft>
            </a:pPr>
            <a:fld id="{357F5B69-6281-4C1F-8C38-6DA0F56DA430}" type="slidenum">
              <a:rPr lang="en-US" smtClean="0"/>
              <a:pPr>
                <a:spcAft>
                  <a:spcPts val="600"/>
                </a:spcAft>
              </a:pPr>
              <a:t>21</a:t>
            </a:fld>
            <a:endParaRPr lang="en-US"/>
          </a:p>
        </p:txBody>
      </p:sp>
    </p:spTree>
    <p:extLst>
      <p:ext uri="{BB962C8B-B14F-4D97-AF65-F5344CB8AC3E}">
        <p14:creationId xmlns:p14="http://schemas.microsoft.com/office/powerpoint/2010/main" val="1200154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Child Find Resources</a:t>
            </a:r>
          </a:p>
        </p:txBody>
      </p:sp>
      <p:sp>
        <p:nvSpPr>
          <p:cNvPr id="2" name="Content Placeholder 1"/>
          <p:cNvSpPr>
            <a:spLocks noGrp="1"/>
          </p:cNvSpPr>
          <p:nvPr>
            <p:ph idx="1"/>
          </p:nvPr>
        </p:nvSpPr>
        <p:spPr>
          <a:xfrm>
            <a:off x="717176" y="1825625"/>
            <a:ext cx="10784542" cy="2654935"/>
          </a:xfrm>
        </p:spPr>
        <p:txBody>
          <a:bodyPr/>
          <a:lstStyle/>
          <a:p>
            <a:pPr marL="0" indent="0" algn="ctr">
              <a:spcAft>
                <a:spcPts val="1200"/>
              </a:spcAft>
              <a:buNone/>
            </a:pPr>
            <a:r>
              <a:rPr lang="en-US" dirty="0">
                <a:hlinkClick r:id="rId3"/>
              </a:rPr>
              <a:t>Child Find (Indicator 11) Collection</a:t>
            </a:r>
            <a:endParaRPr lang="en-US" dirty="0"/>
          </a:p>
          <a:p>
            <a:r>
              <a:rPr lang="en-US" dirty="0"/>
              <a:t>Manual</a:t>
            </a:r>
          </a:p>
          <a:p>
            <a:r>
              <a:rPr lang="en-US" dirty="0"/>
              <a:t>Q &amp; A</a:t>
            </a:r>
          </a:p>
          <a:p>
            <a:r>
              <a:rPr lang="en-US" dirty="0"/>
              <a:t>User Guides</a:t>
            </a:r>
          </a:p>
          <a:p>
            <a:r>
              <a:rPr lang="en-US" dirty="0"/>
              <a:t>Past Trainings</a:t>
            </a:r>
          </a:p>
        </p:txBody>
      </p:sp>
      <p:sp>
        <p:nvSpPr>
          <p:cNvPr id="3" name="Footer Placeholder 2"/>
          <p:cNvSpPr>
            <a:spLocks noGrp="1"/>
          </p:cNvSpPr>
          <p:nvPr>
            <p:ph type="ftr" sz="quarter" idx="11"/>
          </p:nvPr>
        </p:nvSpPr>
        <p:spPr/>
        <p:txBody>
          <a:bodyPr/>
          <a:lstStyle/>
          <a:p>
            <a:r>
              <a:rPr lang="en-US" dirty="0"/>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pPr/>
              <a:t>22</a:t>
            </a:fld>
            <a:endParaRPr lang="en-US" dirty="0"/>
          </a:p>
        </p:txBody>
      </p:sp>
    </p:spTree>
    <p:extLst>
      <p:ext uri="{BB962C8B-B14F-4D97-AF65-F5344CB8AC3E}">
        <p14:creationId xmlns:p14="http://schemas.microsoft.com/office/powerpoint/2010/main" val="2500154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Child Find Contacts</a:t>
            </a:r>
          </a:p>
        </p:txBody>
      </p:sp>
      <p:sp>
        <p:nvSpPr>
          <p:cNvPr id="2" name="Content Placeholder 1"/>
          <p:cNvSpPr>
            <a:spLocks noGrp="1"/>
          </p:cNvSpPr>
          <p:nvPr>
            <p:ph idx="1"/>
          </p:nvPr>
        </p:nvSpPr>
        <p:spPr/>
        <p:txBody>
          <a:bodyPr>
            <a:normAutofit lnSpcReduction="10000"/>
          </a:bodyPr>
          <a:lstStyle/>
          <a:p>
            <a:pPr marL="0" indent="0">
              <a:spcAft>
                <a:spcPts val="1000"/>
              </a:spcAft>
              <a:buNone/>
            </a:pPr>
            <a:r>
              <a:rPr lang="en-US" dirty="0"/>
              <a:t>Contact for content questions:</a:t>
            </a:r>
          </a:p>
          <a:p>
            <a:pPr defTabSz="1030288">
              <a:tabLst>
                <a:tab pos="2981325" algn="l"/>
                <a:tab pos="5430838" algn="l"/>
              </a:tabLst>
            </a:pPr>
            <a:r>
              <a:rPr lang="en-US" dirty="0"/>
              <a:t>Cherisse Gordon	503-428-7080	</a:t>
            </a:r>
            <a:r>
              <a:rPr lang="en-US" dirty="0">
                <a:hlinkClick r:id="rId3"/>
              </a:rPr>
              <a:t>cherisse.gordon@ode.oregon.gov</a:t>
            </a:r>
            <a:endParaRPr lang="en-US" dirty="0"/>
          </a:p>
          <a:p>
            <a:endParaRPr lang="en-US" dirty="0"/>
          </a:p>
          <a:p>
            <a:pPr marL="0" indent="0">
              <a:spcAft>
                <a:spcPts val="1000"/>
              </a:spcAft>
              <a:buNone/>
            </a:pPr>
            <a:r>
              <a:rPr lang="en-US" dirty="0"/>
              <a:t>Contact for collection/submission questions:</a:t>
            </a:r>
          </a:p>
          <a:p>
            <a:pPr defTabSz="1011238">
              <a:tabLst>
                <a:tab pos="2981325" algn="l"/>
                <a:tab pos="5486400" algn="l"/>
              </a:tabLst>
            </a:pPr>
            <a:r>
              <a:rPr lang="en-US" dirty="0"/>
              <a:t>Jackie McKim 	971-240-0234	</a:t>
            </a:r>
            <a:r>
              <a:rPr lang="en-US" dirty="0">
                <a:hlinkClick r:id="rId4"/>
              </a:rPr>
              <a:t>jackie.mckim@ode.oregon.gov</a:t>
            </a:r>
            <a:endParaRPr lang="en-US" dirty="0"/>
          </a:p>
          <a:p>
            <a:pPr defTabSz="1011238">
              <a:tabLst>
                <a:tab pos="2981325" algn="l"/>
                <a:tab pos="5486400" algn="l"/>
              </a:tabLst>
            </a:pPr>
            <a:r>
              <a:rPr lang="en-US" dirty="0"/>
              <a:t>Cynthia Garton	503-508-7492	</a:t>
            </a:r>
            <a:r>
              <a:rPr lang="en-US" dirty="0">
                <a:hlinkClick r:id="rId5"/>
              </a:rPr>
              <a:t>cynthia.garton@ode.oregon.gov</a:t>
            </a:r>
            <a:endParaRPr lang="en-US" dirty="0"/>
          </a:p>
          <a:p>
            <a:pPr defTabSz="1011238">
              <a:tabLst>
                <a:tab pos="2981325" algn="l"/>
                <a:tab pos="5486400" algn="l"/>
              </a:tabLst>
            </a:pPr>
            <a:r>
              <a:rPr lang="en-US" dirty="0"/>
              <a:t>Maxwell Swope	971-208-0259	</a:t>
            </a:r>
            <a:r>
              <a:rPr lang="en-US" dirty="0">
                <a:hlinkClick r:id="rId6"/>
              </a:rPr>
              <a:t>maxwell.swope@ode.oregon.gov</a:t>
            </a:r>
            <a:endParaRPr lang="en-US" dirty="0"/>
          </a:p>
          <a:p>
            <a:pPr defTabSz="1011238">
              <a:tabLst>
                <a:tab pos="2981325" algn="l"/>
                <a:tab pos="5486400" algn="l"/>
              </a:tabLst>
            </a:pPr>
            <a:r>
              <a:rPr lang="en-US" dirty="0"/>
              <a:t>Amanda </a:t>
            </a:r>
            <a:r>
              <a:rPr lang="en-US" dirty="0" err="1"/>
              <a:t>Claycomb</a:t>
            </a:r>
            <a:r>
              <a:rPr lang="en-US" dirty="0"/>
              <a:t>	503-931-8003	</a:t>
            </a:r>
            <a:r>
              <a:rPr lang="en-US" dirty="0">
                <a:hlinkClick r:id="rId7"/>
              </a:rPr>
              <a:t>amanda.claycomb@ode.oregon.gov</a:t>
            </a:r>
            <a:endParaRPr lang="en-US" dirty="0"/>
          </a:p>
          <a:p>
            <a:pPr defTabSz="1011238">
              <a:tabLst>
                <a:tab pos="2981325" algn="l"/>
                <a:tab pos="5486400" algn="l"/>
              </a:tabLst>
            </a:pPr>
            <a:r>
              <a:rPr lang="en-US" dirty="0"/>
              <a:t>Cara McMurry	503-689-2783	</a:t>
            </a:r>
            <a:r>
              <a:rPr lang="en-US" dirty="0">
                <a:hlinkClick r:id="rId8"/>
              </a:rPr>
              <a:t>cara.mcmurry@ode.oregon.gov</a:t>
            </a:r>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23</a:t>
            </a:fld>
            <a:endParaRPr lang="en-US" dirty="0"/>
          </a:p>
        </p:txBody>
      </p:sp>
    </p:spTree>
    <p:extLst>
      <p:ext uri="{BB962C8B-B14F-4D97-AF65-F5344CB8AC3E}">
        <p14:creationId xmlns:p14="http://schemas.microsoft.com/office/powerpoint/2010/main" val="2798102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chor="b">
            <a:normAutofit/>
          </a:bodyPr>
          <a:lstStyle/>
          <a:p>
            <a:pPr algn="ctr"/>
            <a:r>
              <a:rPr lang="en-US" dirty="0"/>
              <a:t>Questions?</a:t>
            </a:r>
          </a:p>
        </p:txBody>
      </p:sp>
      <p:sp>
        <p:nvSpPr>
          <p:cNvPr id="3" name="Footer Placeholder 2"/>
          <p:cNvSpPr>
            <a:spLocks noGrp="1"/>
          </p:cNvSpPr>
          <p:nvPr>
            <p:ph type="ftr" sz="quarter" idx="11"/>
          </p:nvPr>
        </p:nvSpPr>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r>
              <a:rPr kumimoji="0" lang="en-US" b="0" i="0" u="none" strike="noStrike" kern="1200" cap="none" spc="0" normalizeH="0" baseline="0" noProof="0">
                <a:ln>
                  <a:noFill/>
                </a:ln>
                <a:effectLst/>
                <a:uLnTx/>
                <a:uFillTx/>
              </a:rPr>
              <a:t>Oregon Department of Education</a:t>
            </a:r>
          </a:p>
        </p:txBody>
      </p:sp>
      <p:sp>
        <p:nvSpPr>
          <p:cNvPr id="4" name="Slide Number Placeholder 3"/>
          <p:cNvSpPr>
            <a:spLocks noGrp="1"/>
          </p:cNvSpPr>
          <p:nvPr>
            <p:ph type="sldNum" sz="quarter" idx="12"/>
          </p:nvPr>
        </p:nvSpPr>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357F5B69-6281-4C1F-8C38-6DA0F56DA430}" type="slidenum">
              <a:rPr kumimoji="0" lang="en-US"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24</a:t>
            </a:fld>
            <a:endParaRPr kumimoji="0" lang="en-US" b="0" i="0" u="none" strike="noStrike" kern="1200" cap="none" spc="0" normalizeH="0" baseline="0" noProof="0">
              <a:ln>
                <a:noFill/>
              </a:ln>
              <a:effectLst/>
              <a:uLnTx/>
              <a:uFillTx/>
            </a:endParaRPr>
          </a:p>
        </p:txBody>
      </p:sp>
      <p:pic>
        <p:nvPicPr>
          <p:cNvPr id="2" name="Picture 1" descr="Three question marks">
            <a:extLst>
              <a:ext uri="{FF2B5EF4-FFF2-40B4-BE49-F238E27FC236}">
                <a16:creationId xmlns:a16="http://schemas.microsoft.com/office/drawing/2014/main" id="{B2D8A7B0-3805-34F0-CE82-54E0AD6E591E}"/>
              </a:ext>
            </a:extLst>
          </p:cNvPr>
          <p:cNvPicPr>
            <a:picLocks noChangeAspect="1"/>
          </p:cNvPicPr>
          <p:nvPr/>
        </p:nvPicPr>
        <p:blipFill rotWithShape="1">
          <a:blip r:embed="rId3">
            <a:extLst>
              <a:ext uri="{28A0092B-C50C-407E-A947-70E740481C1C}">
                <a14:useLocalDpi xmlns:a14="http://schemas.microsoft.com/office/drawing/2010/main" val="0"/>
              </a:ext>
            </a:extLst>
          </a:blip>
          <a:srcRect l="-6137" r="6375"/>
          <a:stretch/>
        </p:blipFill>
        <p:spPr>
          <a:xfrm>
            <a:off x="-575088" y="1608481"/>
            <a:ext cx="12565983" cy="5063988"/>
          </a:xfrm>
          <a:prstGeom prst="rect">
            <a:avLst/>
          </a:prstGeom>
        </p:spPr>
      </p:pic>
    </p:spTree>
    <p:extLst>
      <p:ext uri="{BB962C8B-B14F-4D97-AF65-F5344CB8AC3E}">
        <p14:creationId xmlns:p14="http://schemas.microsoft.com/office/powerpoint/2010/main" val="4162802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June Special Education Exit</a:t>
            </a:r>
          </a:p>
        </p:txBody>
      </p:sp>
      <p:sp>
        <p:nvSpPr>
          <p:cNvPr id="3" name="Footer Placeholder 2"/>
          <p:cNvSpPr>
            <a:spLocks noGrp="1"/>
          </p:cNvSpPr>
          <p:nvPr>
            <p:ph type="ftr" sz="quarter" idx="11"/>
          </p:nvPr>
        </p:nvSpPr>
        <p:spPr/>
        <p:txBody>
          <a:bodyPr/>
          <a:lstStyle/>
          <a:p>
            <a:r>
              <a:rPr lang="en-US" dirty="0"/>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pPr/>
              <a:t>25</a:t>
            </a:fld>
            <a:endParaRPr lang="en-US" dirty="0"/>
          </a:p>
        </p:txBody>
      </p:sp>
    </p:spTree>
    <p:extLst>
      <p:ext uri="{BB962C8B-B14F-4D97-AF65-F5344CB8AC3E}">
        <p14:creationId xmlns:p14="http://schemas.microsoft.com/office/powerpoint/2010/main" val="36403855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June Special Education Exit Dates</a:t>
            </a:r>
          </a:p>
        </p:txBody>
      </p:sp>
      <p:sp>
        <p:nvSpPr>
          <p:cNvPr id="3" name="Content Placeholder 2"/>
          <p:cNvSpPr>
            <a:spLocks noGrp="1"/>
          </p:cNvSpPr>
          <p:nvPr>
            <p:ph sz="half" idx="4294967295"/>
          </p:nvPr>
        </p:nvSpPr>
        <p:spPr>
          <a:xfrm>
            <a:off x="1918952" y="2362647"/>
            <a:ext cx="3378200" cy="1690688"/>
          </a:xfrm>
          <a:prstGeom prst="rect">
            <a:avLst/>
          </a:prstGeom>
        </p:spPr>
        <p:txBody>
          <a:bodyPr>
            <a:normAutofit/>
          </a:bodyPr>
          <a:lstStyle/>
          <a:p>
            <a:pPr marL="0" indent="0" algn="ctr">
              <a:buNone/>
            </a:pPr>
            <a:r>
              <a:rPr lang="en-US" b="1" dirty="0"/>
              <a:t>Collection</a:t>
            </a:r>
          </a:p>
          <a:p>
            <a:r>
              <a:rPr lang="en-US" dirty="0"/>
              <a:t>Opens: 5/16/2024</a:t>
            </a:r>
          </a:p>
          <a:p>
            <a:r>
              <a:rPr lang="en-US" dirty="0"/>
              <a:t>Closes: 7/8/2024</a:t>
            </a:r>
            <a:endParaRPr lang="en-US" dirty="0">
              <a:solidFill>
                <a:srgbClr val="FF0000"/>
              </a:solidFill>
            </a:endParaRPr>
          </a:p>
        </p:txBody>
      </p:sp>
      <p:sp>
        <p:nvSpPr>
          <p:cNvPr id="4" name="Content Placeholder 3"/>
          <p:cNvSpPr>
            <a:spLocks noGrp="1"/>
          </p:cNvSpPr>
          <p:nvPr>
            <p:ph sz="quarter" idx="4294967295"/>
          </p:nvPr>
        </p:nvSpPr>
        <p:spPr>
          <a:xfrm>
            <a:off x="6483573" y="2362647"/>
            <a:ext cx="3209925" cy="1690688"/>
          </a:xfrm>
          <a:prstGeom prst="rect">
            <a:avLst/>
          </a:prstGeom>
        </p:spPr>
        <p:txBody>
          <a:bodyPr>
            <a:normAutofit/>
          </a:bodyPr>
          <a:lstStyle/>
          <a:p>
            <a:pPr marL="0" indent="0" algn="ctr">
              <a:buNone/>
            </a:pPr>
            <a:r>
              <a:rPr lang="en-US" b="1" dirty="0"/>
              <a:t>Review</a:t>
            </a:r>
            <a:r>
              <a:rPr lang="en-US" sz="2400" b="1" dirty="0"/>
              <a:t> </a:t>
            </a:r>
            <a:r>
              <a:rPr lang="en-US" b="1" dirty="0"/>
              <a:t>Window</a:t>
            </a:r>
          </a:p>
          <a:p>
            <a:r>
              <a:rPr lang="en-US" dirty="0"/>
              <a:t>Opens: 8/15/2024</a:t>
            </a:r>
          </a:p>
          <a:p>
            <a:r>
              <a:rPr lang="en-US" dirty="0"/>
              <a:t>Closes: 9/16/2024 </a:t>
            </a:r>
            <a:endParaRPr lang="en-US" dirty="0">
              <a:solidFill>
                <a:srgbClr val="FF0000"/>
              </a:solidFill>
            </a:endParaRPr>
          </a:p>
        </p:txBody>
      </p:sp>
      <p:sp>
        <p:nvSpPr>
          <p:cNvPr id="5" name="TextBox 4"/>
          <p:cNvSpPr txBox="1"/>
          <p:nvPr/>
        </p:nvSpPr>
        <p:spPr>
          <a:xfrm>
            <a:off x="3981069" y="4618482"/>
            <a:ext cx="4064254" cy="523220"/>
          </a:xfrm>
          <a:prstGeom prst="rect">
            <a:avLst/>
          </a:prstGeom>
          <a:noFill/>
        </p:spPr>
        <p:txBody>
          <a:bodyPr wrap="none" rtlCol="0">
            <a:spAutoFit/>
          </a:bodyPr>
          <a:lstStyle/>
          <a:p>
            <a:r>
              <a:rPr lang="en-US" sz="2800" dirty="0">
                <a:solidFill>
                  <a:prstClr val="black"/>
                </a:solidFill>
                <a:latin typeface="Calibri"/>
              </a:rPr>
              <a:t>Data Owner: Jackie McKim</a:t>
            </a:r>
          </a:p>
        </p:txBody>
      </p:sp>
      <p:sp>
        <p:nvSpPr>
          <p:cNvPr id="7" name="Footer Placeholder 6">
            <a:extLst>
              <a:ext uri="{FF2B5EF4-FFF2-40B4-BE49-F238E27FC236}">
                <a16:creationId xmlns:a16="http://schemas.microsoft.com/office/drawing/2014/main" id="{D3628439-ABF7-1B85-6244-33BB48FEC102}"/>
              </a:ext>
            </a:extLst>
          </p:cNvPr>
          <p:cNvSpPr>
            <a:spLocks noGrp="1"/>
          </p:cNvSpPr>
          <p:nvPr>
            <p:ph type="ftr" sz="quarter" idx="11"/>
          </p:nvPr>
        </p:nvSpPr>
        <p:spPr/>
        <p:txBody>
          <a:bodyPr/>
          <a:lstStyle/>
          <a:p>
            <a:r>
              <a:rPr lang="en-US"/>
              <a:t>Oregon Department of Education</a:t>
            </a:r>
            <a:endParaRPr lang="en-US" dirty="0"/>
          </a:p>
        </p:txBody>
      </p:sp>
      <p:sp>
        <p:nvSpPr>
          <p:cNvPr id="6" name="Slide Number Placeholder 5">
            <a:extLst>
              <a:ext uri="{FF2B5EF4-FFF2-40B4-BE49-F238E27FC236}">
                <a16:creationId xmlns:a16="http://schemas.microsoft.com/office/drawing/2014/main" id="{55D80BEC-59E9-5A62-43A0-1F1E652A0DFB}"/>
              </a:ext>
            </a:extLst>
          </p:cNvPr>
          <p:cNvSpPr>
            <a:spLocks noGrp="1"/>
          </p:cNvSpPr>
          <p:nvPr>
            <p:ph type="sldNum" sz="quarter" idx="12"/>
          </p:nvPr>
        </p:nvSpPr>
        <p:spPr/>
        <p:txBody>
          <a:bodyPr/>
          <a:lstStyle/>
          <a:p>
            <a:fld id="{357F5B69-6281-4C1F-8C38-6DA0F56DA430}" type="slidenum">
              <a:rPr lang="en-US" smtClean="0"/>
              <a:pPr/>
              <a:t>26</a:t>
            </a:fld>
            <a:endParaRPr lang="en-US" dirty="0"/>
          </a:p>
        </p:txBody>
      </p:sp>
    </p:spTree>
    <p:extLst>
      <p:ext uri="{BB962C8B-B14F-4D97-AF65-F5344CB8AC3E}">
        <p14:creationId xmlns:p14="http://schemas.microsoft.com/office/powerpoint/2010/main" val="1381358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June Exit</a:t>
            </a:r>
          </a:p>
        </p:txBody>
      </p:sp>
      <p:sp>
        <p:nvSpPr>
          <p:cNvPr id="2" name="Content Placeholder 1"/>
          <p:cNvSpPr>
            <a:spLocks noGrp="1"/>
          </p:cNvSpPr>
          <p:nvPr>
            <p:ph idx="1"/>
          </p:nvPr>
        </p:nvSpPr>
        <p:spPr>
          <a:xfrm>
            <a:off x="717176" y="1825625"/>
            <a:ext cx="10784542" cy="2435479"/>
          </a:xfrm>
        </p:spPr>
        <p:txBody>
          <a:bodyPr/>
          <a:lstStyle/>
          <a:p>
            <a:pPr marL="0" indent="0">
              <a:buNone/>
            </a:pPr>
            <a:r>
              <a:rPr lang="en-US" b="1" dirty="0"/>
              <a:t>Report</a:t>
            </a:r>
          </a:p>
          <a:p>
            <a:r>
              <a:rPr lang="en-US" dirty="0"/>
              <a:t>Exit Records (E1, E2, E3) for students ages 0-21 who have exited Special Education </a:t>
            </a:r>
          </a:p>
          <a:p>
            <a:pPr lvl="1">
              <a:buFont typeface="Courier New" panose="02070309020205020404" pitchFamily="49" charset="0"/>
              <a:buChar char="o"/>
            </a:pPr>
            <a:r>
              <a:rPr lang="en-US" dirty="0"/>
              <a:t>Exception - PK and KG can’t report as dropped out</a:t>
            </a:r>
          </a:p>
          <a:p>
            <a:r>
              <a:rPr lang="en-US" dirty="0"/>
              <a:t>EI Students successfully transitioning to ECSE (A2)</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27</a:t>
            </a:fld>
            <a:endParaRPr lang="en-US" dirty="0"/>
          </a:p>
        </p:txBody>
      </p:sp>
    </p:spTree>
    <p:extLst>
      <p:ext uri="{BB962C8B-B14F-4D97-AF65-F5344CB8AC3E}">
        <p14:creationId xmlns:p14="http://schemas.microsoft.com/office/powerpoint/2010/main" val="9586099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June Exit – Who to Report</a:t>
            </a:r>
          </a:p>
        </p:txBody>
      </p:sp>
      <p:sp>
        <p:nvSpPr>
          <p:cNvPr id="2" name="Content Placeholder 1"/>
          <p:cNvSpPr>
            <a:spLocks noGrp="1"/>
          </p:cNvSpPr>
          <p:nvPr>
            <p:ph idx="1"/>
          </p:nvPr>
        </p:nvSpPr>
        <p:spPr>
          <a:xfrm>
            <a:off x="717176" y="1825625"/>
            <a:ext cx="10784542" cy="2380615"/>
          </a:xfrm>
        </p:spPr>
        <p:txBody>
          <a:bodyPr/>
          <a:lstStyle/>
          <a:p>
            <a:pPr marL="0" indent="0">
              <a:buNone/>
            </a:pPr>
            <a:r>
              <a:rPr lang="en-US" b="1" u="sng" dirty="0"/>
              <a:t>Report</a:t>
            </a:r>
            <a:r>
              <a:rPr lang="en-US" dirty="0"/>
              <a:t>:</a:t>
            </a:r>
          </a:p>
          <a:p>
            <a:r>
              <a:rPr lang="en-US" dirty="0"/>
              <a:t>EI children exiting Part C (E1)</a:t>
            </a:r>
          </a:p>
          <a:p>
            <a:r>
              <a:rPr lang="en-US" dirty="0"/>
              <a:t>EI children successfully transitioning to ECSE (A2)</a:t>
            </a:r>
          </a:p>
          <a:p>
            <a:r>
              <a:rPr lang="en-US" dirty="0"/>
              <a:t>ECSE children exiting special education or transitioning to School Age (E2)</a:t>
            </a:r>
          </a:p>
          <a:p>
            <a:r>
              <a:rPr lang="en-US" dirty="0"/>
              <a:t>School Age students exiting special education (E3)</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28</a:t>
            </a:fld>
            <a:endParaRPr lang="en-US" dirty="0"/>
          </a:p>
        </p:txBody>
      </p:sp>
    </p:spTree>
    <p:extLst>
      <p:ext uri="{BB962C8B-B14F-4D97-AF65-F5344CB8AC3E}">
        <p14:creationId xmlns:p14="http://schemas.microsoft.com/office/powerpoint/2010/main" val="10676005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June Exit – What to Report</a:t>
            </a:r>
          </a:p>
        </p:txBody>
      </p:sp>
      <p:sp>
        <p:nvSpPr>
          <p:cNvPr id="2" name="Content Placeholder 1"/>
          <p:cNvSpPr>
            <a:spLocks noGrp="1"/>
          </p:cNvSpPr>
          <p:nvPr>
            <p:ph idx="1"/>
          </p:nvPr>
        </p:nvSpPr>
        <p:spPr>
          <a:xfrm>
            <a:off x="717176" y="1825625"/>
            <a:ext cx="10784542" cy="1941703"/>
          </a:xfrm>
        </p:spPr>
        <p:txBody>
          <a:bodyPr/>
          <a:lstStyle/>
          <a:p>
            <a:r>
              <a:rPr lang="en-US" dirty="0"/>
              <a:t>We are asking how the student left special education</a:t>
            </a:r>
          </a:p>
          <a:p>
            <a:r>
              <a:rPr lang="en-US" dirty="0"/>
              <a:t>If the student has moved and returned within the same year, you will not report an exited record</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29</a:t>
            </a:fld>
            <a:endParaRPr lang="en-US" dirty="0"/>
          </a:p>
        </p:txBody>
      </p:sp>
    </p:spTree>
    <p:extLst>
      <p:ext uri="{BB962C8B-B14F-4D97-AF65-F5344CB8AC3E}">
        <p14:creationId xmlns:p14="http://schemas.microsoft.com/office/powerpoint/2010/main" val="385754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Special Education Child Find</a:t>
            </a:r>
          </a:p>
        </p:txBody>
      </p:sp>
      <p:sp>
        <p:nvSpPr>
          <p:cNvPr id="3" name="Footer Placeholder 2"/>
          <p:cNvSpPr>
            <a:spLocks noGrp="1"/>
          </p:cNvSpPr>
          <p:nvPr>
            <p:ph type="ftr" sz="quarter" idx="11"/>
          </p:nvPr>
        </p:nvSpPr>
        <p:spPr/>
        <p:txBody>
          <a:bodyPr/>
          <a:lstStyle/>
          <a:p>
            <a:r>
              <a:rPr lang="en-US" dirty="0"/>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pPr/>
              <a:t>3</a:t>
            </a:fld>
            <a:endParaRPr lang="en-US" dirty="0"/>
          </a:p>
        </p:txBody>
      </p:sp>
    </p:spTree>
    <p:extLst>
      <p:ext uri="{BB962C8B-B14F-4D97-AF65-F5344CB8AC3E}">
        <p14:creationId xmlns:p14="http://schemas.microsoft.com/office/powerpoint/2010/main" val="28605956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Exiting EI, ECSE and School Age</a:t>
            </a:r>
          </a:p>
        </p:txBody>
      </p:sp>
      <p:sp>
        <p:nvSpPr>
          <p:cNvPr id="2" name="Content Placeholder 1"/>
          <p:cNvSpPr>
            <a:spLocks noGrp="1"/>
          </p:cNvSpPr>
          <p:nvPr>
            <p:ph idx="1"/>
          </p:nvPr>
        </p:nvSpPr>
        <p:spPr>
          <a:xfrm>
            <a:off x="717176" y="2006825"/>
            <a:ext cx="6122035" cy="3504628"/>
          </a:xfrm>
        </p:spPr>
        <p:txBody>
          <a:bodyPr/>
          <a:lstStyle/>
          <a:p>
            <a:r>
              <a:rPr lang="en-US" dirty="0"/>
              <a:t>Counts must be unduplicated within a district</a:t>
            </a:r>
          </a:p>
          <a:p>
            <a:r>
              <a:rPr lang="en-US" dirty="0"/>
              <a:t>Do not exit if child has an active IFSP or IEP with the district or program at the end of reporting period (as of June 30, 2024)</a:t>
            </a:r>
          </a:p>
          <a:p>
            <a:r>
              <a:rPr lang="en-US" dirty="0"/>
              <a:t>Exit EI children for whom ECSE eligibility has not been made</a:t>
            </a:r>
          </a:p>
          <a:p>
            <a:r>
              <a:rPr lang="en-US" dirty="0"/>
              <a:t>Exit ECSE transitioning to Kindergarten, regardless of whether they are or are not eligible for school age services</a:t>
            </a:r>
          </a:p>
        </p:txBody>
      </p:sp>
      <p:pic>
        <p:nvPicPr>
          <p:cNvPr id="6" name="Picture 5" descr="Cat on bird bath, with text below: &quot;Contradictions, Yeah... that makes a lot of sense.&quot;"/>
          <p:cNvPicPr/>
          <p:nvPr/>
        </p:nvPicPr>
        <p:blipFill>
          <a:blip r:embed="rId3">
            <a:extLst>
              <a:ext uri="{28A0092B-C50C-407E-A947-70E740481C1C}">
                <a14:useLocalDpi xmlns:a14="http://schemas.microsoft.com/office/drawing/2010/main" val="0"/>
              </a:ext>
            </a:extLst>
          </a:blip>
          <a:srcRect/>
          <a:stretch>
            <a:fillRect/>
          </a:stretch>
        </p:blipFill>
        <p:spPr bwMode="auto">
          <a:xfrm>
            <a:off x="6839211" y="1835496"/>
            <a:ext cx="4793604" cy="4021267"/>
          </a:xfrm>
          <a:prstGeom prst="rect">
            <a:avLst/>
          </a:prstGeom>
          <a:noFill/>
          <a:ln>
            <a:noFill/>
          </a:ln>
        </p:spPr>
      </p:pic>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30</a:t>
            </a:fld>
            <a:endParaRPr lang="en-US" dirty="0"/>
          </a:p>
        </p:txBody>
      </p:sp>
    </p:spTree>
    <p:extLst>
      <p:ext uri="{BB962C8B-B14F-4D97-AF65-F5344CB8AC3E}">
        <p14:creationId xmlns:p14="http://schemas.microsoft.com/office/powerpoint/2010/main" val="33719821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Codes for Exiting EI</a:t>
            </a:r>
          </a:p>
        </p:txBody>
      </p:sp>
      <p:sp>
        <p:nvSpPr>
          <p:cNvPr id="2" name="Content Placeholder 1"/>
          <p:cNvSpPr>
            <a:spLocks noGrp="1"/>
          </p:cNvSpPr>
          <p:nvPr>
            <p:ph idx="1"/>
          </p:nvPr>
        </p:nvSpPr>
        <p:spPr/>
        <p:txBody>
          <a:bodyPr>
            <a:normAutofit fontScale="92500" lnSpcReduction="20000"/>
          </a:bodyPr>
          <a:lstStyle/>
          <a:p>
            <a:pPr marL="0" indent="0">
              <a:buNone/>
            </a:pPr>
            <a:r>
              <a:rPr lang="en-US" dirty="0"/>
              <a:t>10  IFSP Completed Before Age 3</a:t>
            </a:r>
          </a:p>
          <a:p>
            <a:pPr marL="0" indent="0">
              <a:buNone/>
            </a:pPr>
            <a:r>
              <a:rPr lang="en-US" dirty="0"/>
              <a:t>11  Part B Eligibility Not Determined</a:t>
            </a:r>
          </a:p>
          <a:p>
            <a:pPr marL="0" indent="0">
              <a:buNone/>
            </a:pPr>
            <a:r>
              <a:rPr lang="en-US" dirty="0"/>
              <a:t>12  Not Eligible for Part B, Exited w/Referrals to other programs</a:t>
            </a:r>
          </a:p>
          <a:p>
            <a:pPr marL="0" indent="0">
              <a:buNone/>
            </a:pPr>
            <a:r>
              <a:rPr lang="en-US" dirty="0"/>
              <a:t>13  Not Eligible for Part B, Exited w/No Referrals</a:t>
            </a:r>
          </a:p>
          <a:p>
            <a:pPr marL="0" indent="0">
              <a:buNone/>
            </a:pPr>
            <a:r>
              <a:rPr lang="en-US" dirty="0"/>
              <a:t>15  Deceased</a:t>
            </a:r>
          </a:p>
          <a:p>
            <a:pPr marL="0" indent="0">
              <a:buNone/>
            </a:pPr>
            <a:r>
              <a:rPr lang="en-US" dirty="0"/>
              <a:t>16  Moved within Oregon</a:t>
            </a:r>
          </a:p>
          <a:p>
            <a:pPr marL="0" indent="0">
              <a:buNone/>
            </a:pPr>
            <a:r>
              <a:rPr lang="en-US" dirty="0"/>
              <a:t>17  Moved Out of State</a:t>
            </a:r>
          </a:p>
          <a:p>
            <a:pPr marL="0" indent="0">
              <a:buNone/>
            </a:pPr>
            <a:r>
              <a:rPr lang="en-US" dirty="0"/>
              <a:t>18  Withdrawal by Parent (or guardian)</a:t>
            </a:r>
          </a:p>
          <a:p>
            <a:pPr marL="0" indent="0">
              <a:buNone/>
            </a:pPr>
            <a:r>
              <a:rPr lang="en-US" dirty="0"/>
              <a:t>19  Contacts Unsuccessful</a:t>
            </a:r>
          </a:p>
          <a:p>
            <a:endParaRPr lang="en-US" dirty="0"/>
          </a:p>
          <a:p>
            <a:pPr marL="0" indent="0">
              <a:buNone/>
            </a:pPr>
            <a:r>
              <a:rPr lang="en-US" i="1" dirty="0"/>
              <a:t>Please see the Process and Content Manual for details associated with the codes listed above.</a:t>
            </a:r>
          </a:p>
          <a:p>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31</a:t>
            </a:fld>
            <a:endParaRPr lang="en-US" dirty="0"/>
          </a:p>
        </p:txBody>
      </p:sp>
    </p:spTree>
    <p:extLst>
      <p:ext uri="{BB962C8B-B14F-4D97-AF65-F5344CB8AC3E}">
        <p14:creationId xmlns:p14="http://schemas.microsoft.com/office/powerpoint/2010/main" val="31619233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Codes for Exiting ECSE</a:t>
            </a:r>
          </a:p>
        </p:txBody>
      </p:sp>
      <p:sp>
        <p:nvSpPr>
          <p:cNvPr id="2" name="Content Placeholder 1"/>
          <p:cNvSpPr>
            <a:spLocks noGrp="1"/>
          </p:cNvSpPr>
          <p:nvPr>
            <p:ph idx="1"/>
          </p:nvPr>
        </p:nvSpPr>
        <p:spPr/>
        <p:txBody>
          <a:bodyPr>
            <a:normAutofit fontScale="85000" lnSpcReduction="20000"/>
          </a:bodyPr>
          <a:lstStyle/>
          <a:p>
            <a:pPr marL="0" indent="0">
              <a:buNone/>
            </a:pPr>
            <a:r>
              <a:rPr lang="en-US" dirty="0"/>
              <a:t>20  School Age (5+) Part B Eligible</a:t>
            </a:r>
          </a:p>
          <a:p>
            <a:pPr marL="0" indent="0">
              <a:buNone/>
            </a:pPr>
            <a:r>
              <a:rPr lang="en-US" dirty="0"/>
              <a:t>21  School Age Eligibility Not Determined</a:t>
            </a:r>
          </a:p>
          <a:p>
            <a:pPr marL="0" indent="0">
              <a:buNone/>
            </a:pPr>
            <a:r>
              <a:rPr lang="en-US" dirty="0"/>
              <a:t>22  Not Eligible for School Age Services, Exited w/Referrals</a:t>
            </a:r>
          </a:p>
          <a:p>
            <a:pPr marL="0" indent="0">
              <a:buNone/>
            </a:pPr>
            <a:r>
              <a:rPr lang="en-US" dirty="0"/>
              <a:t>23  Not Eligible for School Age Services, Exited w/No Referrals</a:t>
            </a:r>
          </a:p>
          <a:p>
            <a:pPr marL="0" indent="0">
              <a:buNone/>
            </a:pPr>
            <a:r>
              <a:rPr lang="en-US" dirty="0"/>
              <a:t>24  No Longer Eligible for ECSE Prior to Kindergarten</a:t>
            </a:r>
          </a:p>
          <a:p>
            <a:pPr marL="0" indent="0">
              <a:buNone/>
            </a:pPr>
            <a:r>
              <a:rPr lang="en-US" dirty="0"/>
              <a:t>25  Deceased</a:t>
            </a:r>
          </a:p>
          <a:p>
            <a:pPr marL="0" indent="0">
              <a:buNone/>
            </a:pPr>
            <a:r>
              <a:rPr lang="en-US" dirty="0"/>
              <a:t>26  Moved Within Oregon</a:t>
            </a:r>
          </a:p>
          <a:p>
            <a:pPr marL="0" indent="0">
              <a:buNone/>
            </a:pPr>
            <a:r>
              <a:rPr lang="en-US" dirty="0"/>
              <a:t>27  Moved out of State</a:t>
            </a:r>
          </a:p>
          <a:p>
            <a:pPr marL="0" indent="0">
              <a:buNone/>
            </a:pPr>
            <a:r>
              <a:rPr lang="en-US" dirty="0"/>
              <a:t>28  Withdrawal by Parent (or guardian)</a:t>
            </a:r>
          </a:p>
          <a:p>
            <a:pPr marL="0" indent="0">
              <a:buNone/>
            </a:pPr>
            <a:r>
              <a:rPr lang="en-US" dirty="0"/>
              <a:t>29  Contacts Unsuccessful</a:t>
            </a:r>
          </a:p>
          <a:p>
            <a:pPr marL="0" indent="0">
              <a:buNone/>
            </a:pPr>
            <a:endParaRPr lang="en-US" dirty="0"/>
          </a:p>
          <a:p>
            <a:pPr marL="0" indent="0">
              <a:buNone/>
            </a:pPr>
            <a:r>
              <a:rPr lang="en-US" i="1" dirty="0"/>
              <a:t>Please see the Process and Content Manual for details associated with the codes listed above.</a:t>
            </a:r>
          </a:p>
          <a:p>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32</a:t>
            </a:fld>
            <a:endParaRPr lang="en-US" dirty="0"/>
          </a:p>
        </p:txBody>
      </p:sp>
    </p:spTree>
    <p:extLst>
      <p:ext uri="{BB962C8B-B14F-4D97-AF65-F5344CB8AC3E}">
        <p14:creationId xmlns:p14="http://schemas.microsoft.com/office/powerpoint/2010/main" val="34023895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Codes for Exiting School Age</a:t>
            </a:r>
          </a:p>
        </p:txBody>
      </p:sp>
      <p:sp>
        <p:nvSpPr>
          <p:cNvPr id="2" name="Content Placeholder 1"/>
          <p:cNvSpPr>
            <a:spLocks noGrp="1"/>
          </p:cNvSpPr>
          <p:nvPr>
            <p:ph idx="1"/>
          </p:nvPr>
        </p:nvSpPr>
        <p:spPr/>
        <p:txBody>
          <a:bodyPr>
            <a:normAutofit fontScale="92500" lnSpcReduction="20000"/>
          </a:bodyPr>
          <a:lstStyle/>
          <a:p>
            <a:pPr marL="0" indent="0">
              <a:buNone/>
            </a:pPr>
            <a:r>
              <a:rPr lang="en-US" dirty="0"/>
              <a:t>30  Graduation with Regular Diploma</a:t>
            </a:r>
          </a:p>
          <a:p>
            <a:pPr marL="0" indent="0">
              <a:buNone/>
            </a:pPr>
            <a:r>
              <a:rPr lang="en-US" dirty="0"/>
              <a:t>31  Received a Modified Diploma</a:t>
            </a:r>
          </a:p>
          <a:p>
            <a:pPr marL="0" indent="0">
              <a:buNone/>
            </a:pPr>
            <a:r>
              <a:rPr lang="en-US" dirty="0"/>
              <a:t>32  Received a Certificate</a:t>
            </a:r>
          </a:p>
          <a:p>
            <a:pPr marL="0" indent="0">
              <a:buNone/>
            </a:pPr>
            <a:r>
              <a:rPr lang="en-US" dirty="0"/>
              <a:t>33  Returned to Regular Education</a:t>
            </a:r>
          </a:p>
          <a:p>
            <a:pPr marL="0" indent="0">
              <a:buNone/>
            </a:pPr>
            <a:r>
              <a:rPr lang="en-US" dirty="0"/>
              <a:t>34  Reached Maximum Age</a:t>
            </a:r>
          </a:p>
          <a:p>
            <a:pPr marL="0" indent="0">
              <a:buNone/>
            </a:pPr>
            <a:r>
              <a:rPr lang="en-US" dirty="0"/>
              <a:t>35  Deceased</a:t>
            </a:r>
          </a:p>
          <a:p>
            <a:pPr marL="0" indent="0">
              <a:buNone/>
            </a:pPr>
            <a:r>
              <a:rPr lang="en-US" dirty="0"/>
              <a:t>36  Moved, Continuing in Education</a:t>
            </a:r>
          </a:p>
          <a:p>
            <a:pPr marL="0" indent="0">
              <a:buNone/>
            </a:pPr>
            <a:r>
              <a:rPr lang="en-US" dirty="0"/>
              <a:t>37  Extended Diploma</a:t>
            </a:r>
          </a:p>
          <a:p>
            <a:pPr marL="0" indent="0">
              <a:buNone/>
            </a:pPr>
            <a:r>
              <a:rPr lang="en-US" dirty="0"/>
              <a:t>39  Dropped Out</a:t>
            </a:r>
          </a:p>
          <a:p>
            <a:pPr marL="0" indent="0">
              <a:buNone/>
            </a:pPr>
            <a:endParaRPr lang="en-US" dirty="0"/>
          </a:p>
          <a:p>
            <a:pPr marL="0" indent="0">
              <a:buNone/>
            </a:pPr>
            <a:r>
              <a:rPr lang="en-US" i="1" dirty="0"/>
              <a:t>Please see the Process and Content Manual for details associated with the codes listed above.</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33</a:t>
            </a:fld>
            <a:endParaRPr lang="en-US" dirty="0"/>
          </a:p>
        </p:txBody>
      </p:sp>
    </p:spTree>
    <p:extLst>
      <p:ext uri="{BB962C8B-B14F-4D97-AF65-F5344CB8AC3E}">
        <p14:creationId xmlns:p14="http://schemas.microsoft.com/office/powerpoint/2010/main" val="14343114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More on Modified Diplomas</a:t>
            </a:r>
          </a:p>
        </p:txBody>
      </p:sp>
      <p:sp>
        <p:nvSpPr>
          <p:cNvPr id="2" name="Content Placeholder 1"/>
          <p:cNvSpPr>
            <a:spLocks noGrp="1"/>
          </p:cNvSpPr>
          <p:nvPr>
            <p:ph idx="1"/>
          </p:nvPr>
        </p:nvSpPr>
        <p:spPr/>
        <p:txBody>
          <a:bodyPr/>
          <a:lstStyle/>
          <a:p>
            <a:r>
              <a:rPr lang="en-US" dirty="0"/>
              <a:t>If student is under age 21:</a:t>
            </a:r>
          </a:p>
          <a:p>
            <a:pPr lvl="1">
              <a:buFont typeface="Courier New" panose="02070309020205020404" pitchFamily="49" charset="0"/>
              <a:buChar char="o"/>
            </a:pPr>
            <a:r>
              <a:rPr lang="en-US" dirty="0"/>
              <a:t>If expected back or uncertain if student will return, report as Active Record</a:t>
            </a:r>
          </a:p>
          <a:p>
            <a:pPr lvl="1">
              <a:buFont typeface="Courier New" panose="02070309020205020404" pitchFamily="49" charset="0"/>
              <a:buChar char="o"/>
            </a:pPr>
            <a:r>
              <a:rPr lang="en-US" dirty="0"/>
              <a:t>If not expected back, report as Exit Record, </a:t>
            </a:r>
            <a:r>
              <a:rPr lang="en-US" b="1" dirty="0"/>
              <a:t>BUT</a:t>
            </a:r>
            <a:r>
              <a:rPr lang="en-US" dirty="0"/>
              <a:t> if student returns in Fall, change back to Active Record during Review Window</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34</a:t>
            </a:fld>
            <a:endParaRPr lang="en-US" dirty="0"/>
          </a:p>
        </p:txBody>
      </p:sp>
    </p:spTree>
    <p:extLst>
      <p:ext uri="{BB962C8B-B14F-4D97-AF65-F5344CB8AC3E}">
        <p14:creationId xmlns:p14="http://schemas.microsoft.com/office/powerpoint/2010/main" val="7374087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Entering June Exit Records</a:t>
            </a:r>
          </a:p>
        </p:txBody>
      </p:sp>
      <p:sp>
        <p:nvSpPr>
          <p:cNvPr id="2" name="Content Placeholder 1"/>
          <p:cNvSpPr>
            <a:spLocks noGrp="1"/>
          </p:cNvSpPr>
          <p:nvPr>
            <p:ph idx="1"/>
          </p:nvPr>
        </p:nvSpPr>
        <p:spPr>
          <a:xfrm>
            <a:off x="572198" y="2059396"/>
            <a:ext cx="3154180" cy="3504661"/>
          </a:xfrm>
        </p:spPr>
        <p:txBody>
          <a:bodyPr/>
          <a:lstStyle/>
          <a:p>
            <a:pPr>
              <a:spcAft>
                <a:spcPts val="1500"/>
              </a:spcAft>
            </a:pPr>
            <a:r>
              <a:rPr lang="en-US" dirty="0"/>
              <a:t>First step is entering the Special Education Record Type Code.</a:t>
            </a:r>
          </a:p>
          <a:p>
            <a:r>
              <a:rPr lang="en-US" dirty="0"/>
              <a:t>Selecting E1, E2 or E3 will then allow the application to display the correct Special Education Exit Reason Code.</a:t>
            </a:r>
          </a:p>
          <a:p>
            <a:pPr marL="0" indent="0">
              <a:buNone/>
            </a:pPr>
            <a:endParaRPr lang="en-US" dirty="0"/>
          </a:p>
        </p:txBody>
      </p:sp>
      <p:grpSp>
        <p:nvGrpSpPr>
          <p:cNvPr id="6" name="Group 5" descr="Grouping of June Exit required fields and box around the Special Education Record Type field."/>
          <p:cNvGrpSpPr/>
          <p:nvPr/>
        </p:nvGrpSpPr>
        <p:grpSpPr>
          <a:xfrm>
            <a:off x="3908934" y="1826212"/>
            <a:ext cx="7851913" cy="4313581"/>
            <a:chOff x="316472" y="1413214"/>
            <a:chExt cx="8827528" cy="5038725"/>
          </a:xfrm>
        </p:grpSpPr>
        <p:pic>
          <p:nvPicPr>
            <p:cNvPr id="7" name="Picture 6" descr="Screenshot of June Exit required fields and box around the Special Education Record Type field."/>
            <p:cNvPicPr>
              <a:picLocks noChangeAspect="1"/>
            </p:cNvPicPr>
            <p:nvPr/>
          </p:nvPicPr>
          <p:blipFill rotWithShape="1">
            <a:blip r:embed="rId3"/>
            <a:srcRect l="444" t="592" r="1109" b="-592"/>
            <a:stretch/>
          </p:blipFill>
          <p:spPr>
            <a:xfrm>
              <a:off x="316472" y="1413214"/>
              <a:ext cx="8827528" cy="5038725"/>
            </a:xfrm>
            <a:prstGeom prst="rect">
              <a:avLst/>
            </a:prstGeom>
          </p:spPr>
        </p:pic>
        <p:sp>
          <p:nvSpPr>
            <p:cNvPr id="8" name="Rectangle 7"/>
            <p:cNvSpPr/>
            <p:nvPr/>
          </p:nvSpPr>
          <p:spPr>
            <a:xfrm>
              <a:off x="487018" y="1858617"/>
              <a:ext cx="6559826" cy="32799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35</a:t>
            </a:fld>
            <a:endParaRPr lang="en-US" dirty="0"/>
          </a:p>
        </p:txBody>
      </p:sp>
    </p:spTree>
    <p:extLst>
      <p:ext uri="{BB962C8B-B14F-4D97-AF65-F5344CB8AC3E}">
        <p14:creationId xmlns:p14="http://schemas.microsoft.com/office/powerpoint/2010/main" val="21904634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Exit Code to Use</a:t>
            </a:r>
          </a:p>
        </p:txBody>
      </p:sp>
      <p:sp>
        <p:nvSpPr>
          <p:cNvPr id="2" name="Content Placeholder 1"/>
          <p:cNvSpPr>
            <a:spLocks noGrp="1"/>
          </p:cNvSpPr>
          <p:nvPr>
            <p:ph idx="1"/>
          </p:nvPr>
        </p:nvSpPr>
        <p:spPr>
          <a:xfrm>
            <a:off x="717175" y="1558345"/>
            <a:ext cx="11193775" cy="1262654"/>
          </a:xfrm>
        </p:spPr>
        <p:txBody>
          <a:bodyPr>
            <a:normAutofit/>
          </a:bodyPr>
          <a:lstStyle/>
          <a:p>
            <a:pPr marL="0" indent="0">
              <a:spcBef>
                <a:spcPts val="300"/>
              </a:spcBef>
              <a:buNone/>
            </a:pPr>
            <a:r>
              <a:rPr lang="en-US" sz="2200" dirty="0"/>
              <a:t>Depending on Record Type code, the application will display different Exit Reason Codes. </a:t>
            </a:r>
          </a:p>
        </p:txBody>
      </p:sp>
      <p:grpSp>
        <p:nvGrpSpPr>
          <p:cNvPr id="6" name="Group 5" descr="Grouping of June Exit required fields and box around the Special Education Exit Reason Code field."/>
          <p:cNvGrpSpPr/>
          <p:nvPr/>
        </p:nvGrpSpPr>
        <p:grpSpPr>
          <a:xfrm>
            <a:off x="1607920" y="2004450"/>
            <a:ext cx="8019406" cy="2009933"/>
            <a:chOff x="607737" y="3318427"/>
            <a:chExt cx="8005646" cy="1989068"/>
          </a:xfrm>
        </p:grpSpPr>
        <p:pic>
          <p:nvPicPr>
            <p:cNvPr id="7" name="Picture 6" descr="Screenshot of June Exit required fields and box around the Special Education Exit Reason Code field."/>
            <p:cNvPicPr>
              <a:picLocks noChangeAspect="1"/>
            </p:cNvPicPr>
            <p:nvPr/>
          </p:nvPicPr>
          <p:blipFill>
            <a:blip r:embed="rId3"/>
            <a:stretch>
              <a:fillRect/>
            </a:stretch>
          </p:blipFill>
          <p:spPr>
            <a:xfrm>
              <a:off x="607737" y="3318427"/>
              <a:ext cx="8005646" cy="1989068"/>
            </a:xfrm>
            <a:prstGeom prst="rect">
              <a:avLst/>
            </a:prstGeom>
          </p:spPr>
        </p:pic>
        <p:sp>
          <p:nvSpPr>
            <p:cNvPr id="8" name="Rectangle 7"/>
            <p:cNvSpPr/>
            <p:nvPr/>
          </p:nvSpPr>
          <p:spPr>
            <a:xfrm>
              <a:off x="815009" y="3488635"/>
              <a:ext cx="3796748" cy="28823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descr="Grouping of the Early Intervention, Early Childhood Special Education, and School Age Exit Codes."/>
          <p:cNvGrpSpPr/>
          <p:nvPr/>
        </p:nvGrpSpPr>
        <p:grpSpPr>
          <a:xfrm>
            <a:off x="1157795" y="4037001"/>
            <a:ext cx="9305554" cy="2611993"/>
            <a:chOff x="19327" y="3296184"/>
            <a:chExt cx="9111874" cy="2467917"/>
          </a:xfrm>
        </p:grpSpPr>
        <p:pic>
          <p:nvPicPr>
            <p:cNvPr id="10" name="Picture 9" descr="Screenshot of the Early Intervention Exit Codes."/>
            <p:cNvPicPr>
              <a:picLocks noChangeAspect="1"/>
            </p:cNvPicPr>
            <p:nvPr/>
          </p:nvPicPr>
          <p:blipFill>
            <a:blip r:embed="rId4"/>
            <a:stretch>
              <a:fillRect/>
            </a:stretch>
          </p:blipFill>
          <p:spPr>
            <a:xfrm>
              <a:off x="19327" y="3296184"/>
              <a:ext cx="3316142" cy="2446547"/>
            </a:xfrm>
            <a:prstGeom prst="rect">
              <a:avLst/>
            </a:prstGeom>
          </p:spPr>
        </p:pic>
        <p:pic>
          <p:nvPicPr>
            <p:cNvPr id="11" name="Picture 10" descr="Screenshot of the School Age Exit Codes."/>
            <p:cNvPicPr>
              <a:picLocks noChangeAspect="1"/>
            </p:cNvPicPr>
            <p:nvPr/>
          </p:nvPicPr>
          <p:blipFill>
            <a:blip r:embed="rId5"/>
            <a:stretch>
              <a:fillRect/>
            </a:stretch>
          </p:blipFill>
          <p:spPr>
            <a:xfrm>
              <a:off x="7028521" y="3296184"/>
              <a:ext cx="2102680" cy="2425177"/>
            </a:xfrm>
            <a:prstGeom prst="rect">
              <a:avLst/>
            </a:prstGeom>
          </p:spPr>
        </p:pic>
        <p:pic>
          <p:nvPicPr>
            <p:cNvPr id="12" name="Picture 11" descr="Screenshot of the Early Childhood Special Education Exit Codes."/>
            <p:cNvPicPr>
              <a:picLocks noChangeAspect="1"/>
            </p:cNvPicPr>
            <p:nvPr/>
          </p:nvPicPr>
          <p:blipFill>
            <a:blip r:embed="rId6"/>
            <a:stretch>
              <a:fillRect/>
            </a:stretch>
          </p:blipFill>
          <p:spPr>
            <a:xfrm>
              <a:off x="3301312" y="3317554"/>
              <a:ext cx="3727209" cy="2446547"/>
            </a:xfrm>
            <a:prstGeom prst="rect">
              <a:avLst/>
            </a:prstGeom>
          </p:spPr>
        </p:pic>
      </p:grpSp>
      <p:sp>
        <p:nvSpPr>
          <p:cNvPr id="4" name="Slide Number Placeholder 3"/>
          <p:cNvSpPr>
            <a:spLocks noGrp="1"/>
          </p:cNvSpPr>
          <p:nvPr>
            <p:ph type="sldNum" sz="quarter" idx="12"/>
          </p:nvPr>
        </p:nvSpPr>
        <p:spPr/>
        <p:txBody>
          <a:bodyPr/>
          <a:lstStyle/>
          <a:p>
            <a:fld id="{357F5B69-6281-4C1F-8C38-6DA0F56DA430}" type="slidenum">
              <a:rPr lang="en-US" smtClean="0"/>
              <a:pPr/>
              <a:t>36</a:t>
            </a:fld>
            <a:endParaRPr lang="en-US" dirty="0"/>
          </a:p>
        </p:txBody>
      </p:sp>
    </p:spTree>
    <p:extLst>
      <p:ext uri="{BB962C8B-B14F-4D97-AF65-F5344CB8AC3E}">
        <p14:creationId xmlns:p14="http://schemas.microsoft.com/office/powerpoint/2010/main" val="36891466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C183D7F6-B498-43B3-948B-1728B52AA6E4}">
                <adec:decorative xmlns:adec="http://schemas.microsoft.com/office/drawing/2017/decorative" val="0"/>
              </a:ext>
            </a:extLst>
          </p:cNvPr>
          <p:cNvSpPr>
            <a:spLocks noGrp="1"/>
          </p:cNvSpPr>
          <p:nvPr>
            <p:ph type="title"/>
          </p:nvPr>
        </p:nvSpPr>
        <p:spPr>
          <a:xfrm>
            <a:off x="717176" y="257000"/>
            <a:ext cx="10784542" cy="645970"/>
          </a:xfrm>
        </p:spPr>
        <p:txBody>
          <a:bodyPr>
            <a:normAutofit fontScale="90000"/>
          </a:bodyPr>
          <a:lstStyle/>
          <a:p>
            <a:pPr algn="ctr"/>
            <a:br>
              <a:rPr lang="en-US" dirty="0"/>
            </a:br>
            <a:br>
              <a:rPr lang="en-US" dirty="0"/>
            </a:br>
            <a:br>
              <a:rPr lang="en-US" dirty="0"/>
            </a:br>
            <a:br>
              <a:rPr lang="en-US" dirty="0"/>
            </a:br>
            <a:br>
              <a:rPr lang="en-US" dirty="0"/>
            </a:br>
            <a:br>
              <a:rPr lang="en-US" dirty="0"/>
            </a:br>
            <a:br>
              <a:rPr lang="en-US" dirty="0"/>
            </a:br>
            <a:r>
              <a:rPr lang="en-US" dirty="0"/>
              <a:t>Reviewing Errors</a:t>
            </a:r>
          </a:p>
        </p:txBody>
      </p:sp>
      <p:pic>
        <p:nvPicPr>
          <p:cNvPr id="2" name="Picture 1" descr="Screenshot of pathway to Review Errors: select the appropriate collection, then Error Management, then Review Errors"/>
          <p:cNvPicPr>
            <a:picLocks noChangeAspect="1"/>
          </p:cNvPicPr>
          <p:nvPr/>
        </p:nvPicPr>
        <p:blipFill>
          <a:blip r:embed="rId3"/>
          <a:stretch>
            <a:fillRect/>
          </a:stretch>
        </p:blipFill>
        <p:spPr>
          <a:xfrm>
            <a:off x="778888" y="902970"/>
            <a:ext cx="5976047" cy="2917766"/>
          </a:xfrm>
          <a:prstGeom prst="rect">
            <a:avLst/>
          </a:prstGeom>
        </p:spPr>
      </p:pic>
      <p:sp>
        <p:nvSpPr>
          <p:cNvPr id="11" name="Rectangle 3"/>
          <p:cNvSpPr txBox="1">
            <a:spLocks noChangeArrowheads="1"/>
          </p:cNvSpPr>
          <p:nvPr/>
        </p:nvSpPr>
        <p:spPr>
          <a:xfrm>
            <a:off x="7025485" y="1344693"/>
            <a:ext cx="2929860" cy="868845"/>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fontAlgn="auto">
              <a:lnSpc>
                <a:spcPct val="90000"/>
              </a:lnSpc>
              <a:spcAft>
                <a:spcPts val="0"/>
              </a:spcAft>
              <a:buClrTx/>
              <a:buNone/>
              <a:tabLst>
                <a:tab pos="346075" algn="l"/>
              </a:tabLst>
            </a:pPr>
            <a:r>
              <a:rPr lang="en-US" dirty="0">
                <a:solidFill>
                  <a:schemeClr val="tx1"/>
                </a:solidFill>
                <a:cs typeface="Arial" panose="020B0604020202020204" pitchFamily="34" charset="0"/>
              </a:rPr>
              <a:t>Always verify submission for errors.</a:t>
            </a:r>
          </a:p>
        </p:txBody>
      </p:sp>
      <p:sp>
        <p:nvSpPr>
          <p:cNvPr id="13" name="Rectangle 3"/>
          <p:cNvSpPr txBox="1">
            <a:spLocks noChangeArrowheads="1"/>
          </p:cNvSpPr>
          <p:nvPr/>
        </p:nvSpPr>
        <p:spPr>
          <a:xfrm>
            <a:off x="717176" y="4284950"/>
            <a:ext cx="3382646" cy="13906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346075" algn="l"/>
              </a:tabLst>
            </a:pPr>
            <a:r>
              <a:rPr lang="en-US" sz="2300" dirty="0">
                <a:cs typeface="Arial" panose="020B0604020202020204" pitchFamily="34" charset="0"/>
              </a:rPr>
              <a:t>Click the expand triangle, which expands the page contents so users can fix errors.</a:t>
            </a:r>
          </a:p>
        </p:txBody>
      </p:sp>
      <p:grpSp>
        <p:nvGrpSpPr>
          <p:cNvPr id="7" name="Group 6" descr="Grouping of error list with a circle around the expand triangle, which expands the page contents so users can fix errors."/>
          <p:cNvGrpSpPr/>
          <p:nvPr/>
        </p:nvGrpSpPr>
        <p:grpSpPr>
          <a:xfrm>
            <a:off x="4881092" y="3906704"/>
            <a:ext cx="6925543" cy="2735645"/>
            <a:chOff x="2080592" y="3451225"/>
            <a:chExt cx="7063407" cy="2842948"/>
          </a:xfrm>
        </p:grpSpPr>
        <p:pic>
          <p:nvPicPr>
            <p:cNvPr id="8" name="Picture 7" descr="Screenshot of error list with a circle around the expand triangle, which expands the page contents so users can fix errors."/>
            <p:cNvPicPr>
              <a:picLocks noChangeAspect="1"/>
            </p:cNvPicPr>
            <p:nvPr/>
          </p:nvPicPr>
          <p:blipFill>
            <a:blip r:embed="rId4"/>
            <a:stretch>
              <a:fillRect/>
            </a:stretch>
          </p:blipFill>
          <p:spPr>
            <a:xfrm>
              <a:off x="2080592" y="3451225"/>
              <a:ext cx="7063407" cy="2842948"/>
            </a:xfrm>
            <a:prstGeom prst="rect">
              <a:avLst/>
            </a:prstGeom>
          </p:spPr>
        </p:pic>
        <p:sp>
          <p:nvSpPr>
            <p:cNvPr id="9" name="Oval 8" descr="Circle around the expand triangle."/>
            <p:cNvSpPr/>
            <p:nvPr/>
          </p:nvSpPr>
          <p:spPr>
            <a:xfrm>
              <a:off x="2247901" y="5098983"/>
              <a:ext cx="177800" cy="190500"/>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Footer Placeholder 2"/>
          <p:cNvSpPr>
            <a:spLocks noGrp="1"/>
          </p:cNvSpPr>
          <p:nvPr>
            <p:ph type="ftr" sz="quarter" idx="11"/>
          </p:nvPr>
        </p:nvSpPr>
        <p:spPr/>
        <p:txBody>
          <a:bodyPr/>
          <a:lstStyle/>
          <a:p>
            <a:r>
              <a:rPr lang="en-US"/>
              <a:t>Oregon Department of Education</a:t>
            </a:r>
            <a:endParaRPr lang="en-US" dirty="0"/>
          </a:p>
        </p:txBody>
      </p:sp>
    </p:spTree>
    <p:extLst>
      <p:ext uri="{BB962C8B-B14F-4D97-AF65-F5344CB8AC3E}">
        <p14:creationId xmlns:p14="http://schemas.microsoft.com/office/powerpoint/2010/main" val="7452234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455" y="161785"/>
            <a:ext cx="10784542" cy="1026460"/>
          </a:xfrm>
        </p:spPr>
        <p:txBody>
          <a:bodyPr/>
          <a:lstStyle/>
          <a:p>
            <a:pPr algn="ctr"/>
            <a:r>
              <a:rPr lang="en-US" dirty="0"/>
              <a:t>Fixing Errors in Consolidated</a:t>
            </a:r>
          </a:p>
        </p:txBody>
      </p:sp>
      <p:grpSp>
        <p:nvGrpSpPr>
          <p:cNvPr id="5" name="Group 4" descr="Grouping of the Error Details page, with red arrow next to the &quot;Fix&quot; checkmark."/>
          <p:cNvGrpSpPr/>
          <p:nvPr/>
        </p:nvGrpSpPr>
        <p:grpSpPr>
          <a:xfrm>
            <a:off x="877817" y="1381713"/>
            <a:ext cx="6781800" cy="1809750"/>
            <a:chOff x="839381" y="1862403"/>
            <a:chExt cx="6781800" cy="1809750"/>
          </a:xfrm>
        </p:grpSpPr>
        <p:pic>
          <p:nvPicPr>
            <p:cNvPr id="6" name="Picture 5" descr="Screenshot of the Error Details page, with red arrow next to the &quot;Fix&quot; checkmark."/>
            <p:cNvPicPr>
              <a:picLocks noChangeAspect="1"/>
            </p:cNvPicPr>
            <p:nvPr/>
          </p:nvPicPr>
          <p:blipFill>
            <a:blip r:embed="rId3"/>
            <a:stretch>
              <a:fillRect/>
            </a:stretch>
          </p:blipFill>
          <p:spPr>
            <a:xfrm>
              <a:off x="839381" y="1862403"/>
              <a:ext cx="6781800" cy="1809750"/>
            </a:xfrm>
            <a:prstGeom prst="rect">
              <a:avLst/>
            </a:prstGeom>
          </p:spPr>
        </p:pic>
        <p:cxnSp>
          <p:nvCxnSpPr>
            <p:cNvPr id="7" name="Straight Arrow Connector 6" descr="Arrow pointing to the &quot;Fix&quot; checkmark."/>
            <p:cNvCxnSpPr/>
            <p:nvPr/>
          </p:nvCxnSpPr>
          <p:spPr>
            <a:xfrm>
              <a:off x="839381" y="2298032"/>
              <a:ext cx="387840" cy="281213"/>
            </a:xfrm>
            <a:prstGeom prst="straightConnector1">
              <a:avLst/>
            </a:prstGeom>
            <a:ln w="412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1592975" y="3528527"/>
            <a:ext cx="9196968" cy="369332"/>
          </a:xfrm>
          <a:prstGeom prst="rect">
            <a:avLst/>
          </a:prstGeom>
        </p:spPr>
        <p:txBody>
          <a:bodyPr wrap="square">
            <a:spAutoFit/>
          </a:bodyPr>
          <a:lstStyle/>
          <a:p>
            <a:r>
              <a:rPr lang="en-US" dirty="0">
                <a:cs typeface="Arial" panose="020B0604020202020204" pitchFamily="34" charset="0"/>
              </a:rPr>
              <a:t>To fix each record error in Consolidated, select the green check mark to the left of each record. </a:t>
            </a:r>
          </a:p>
        </p:txBody>
      </p:sp>
      <p:pic>
        <p:nvPicPr>
          <p:cNvPr id="11" name="Picture 10" descr="Screenshot of the error details screen for record in error for Exit Reason code mismatch with Enrolled Grade code."/>
          <p:cNvPicPr>
            <a:picLocks noChangeAspect="1"/>
          </p:cNvPicPr>
          <p:nvPr/>
        </p:nvPicPr>
        <p:blipFill>
          <a:blip r:embed="rId4"/>
          <a:stretch>
            <a:fillRect/>
          </a:stretch>
        </p:blipFill>
        <p:spPr>
          <a:xfrm>
            <a:off x="2380119" y="4189919"/>
            <a:ext cx="8409824" cy="1949874"/>
          </a:xfrm>
          <a:prstGeom prst="rect">
            <a:avLst/>
          </a:prstGeom>
        </p:spPr>
      </p:pic>
      <p:sp>
        <p:nvSpPr>
          <p:cNvPr id="2" name="Footer Placeholder 1"/>
          <p:cNvSpPr>
            <a:spLocks noGrp="1"/>
          </p:cNvSpPr>
          <p:nvPr>
            <p:ph type="ftr" sz="quarter" idx="11"/>
          </p:nvPr>
        </p:nvSpPr>
        <p:spPr/>
        <p:txBody>
          <a:bodyPr/>
          <a:lstStyle/>
          <a:p>
            <a:r>
              <a:rPr lang="en-US"/>
              <a:t>Oregon Department of Education</a:t>
            </a:r>
            <a:endParaRPr lang="en-US" dirty="0"/>
          </a:p>
        </p:txBody>
      </p:sp>
      <p:sp>
        <p:nvSpPr>
          <p:cNvPr id="3" name="Slide Number Placeholder 2"/>
          <p:cNvSpPr>
            <a:spLocks noGrp="1"/>
          </p:cNvSpPr>
          <p:nvPr>
            <p:ph type="sldNum" sz="quarter" idx="12"/>
          </p:nvPr>
        </p:nvSpPr>
        <p:spPr/>
        <p:txBody>
          <a:bodyPr/>
          <a:lstStyle/>
          <a:p>
            <a:fld id="{357F5B69-6281-4C1F-8C38-6DA0F56DA430}" type="slidenum">
              <a:rPr lang="en-US" smtClean="0"/>
              <a:pPr/>
              <a:t>38</a:t>
            </a:fld>
            <a:endParaRPr lang="en-US" dirty="0"/>
          </a:p>
        </p:txBody>
      </p:sp>
    </p:spTree>
    <p:extLst>
      <p:ext uri="{BB962C8B-B14F-4D97-AF65-F5344CB8AC3E}">
        <p14:creationId xmlns:p14="http://schemas.microsoft.com/office/powerpoint/2010/main" val="18428388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7176" y="457200"/>
            <a:ext cx="10784542" cy="819492"/>
          </a:xfrm>
        </p:spPr>
        <p:txBody>
          <a:bodyPr/>
          <a:lstStyle/>
          <a:p>
            <a:pPr algn="ctr"/>
            <a:r>
              <a:rPr lang="en-US" dirty="0"/>
              <a:t>Verification on Status Tracking</a:t>
            </a:r>
          </a:p>
        </p:txBody>
      </p:sp>
      <p:sp>
        <p:nvSpPr>
          <p:cNvPr id="5" name="Content Placeholder 1"/>
          <p:cNvSpPr txBox="1">
            <a:spLocks/>
          </p:cNvSpPr>
          <p:nvPr/>
        </p:nvSpPr>
        <p:spPr>
          <a:xfrm>
            <a:off x="592653" y="1348330"/>
            <a:ext cx="7995080" cy="777657"/>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nSpc>
                <a:spcPct val="90000"/>
              </a:lnSpc>
              <a:spcAft>
                <a:spcPts val="1200"/>
              </a:spcAft>
              <a:buSzPct val="90000"/>
              <a:buNone/>
            </a:pPr>
            <a:r>
              <a:rPr lang="en-US" sz="1800" dirty="0">
                <a:solidFill>
                  <a:schemeClr val="tx1"/>
                </a:solidFill>
              </a:rPr>
              <a:t>After errors are resolved, verify submission counts by clicking arrow to the left of June Special Education Exit Collection.</a:t>
            </a:r>
          </a:p>
        </p:txBody>
      </p:sp>
      <p:grpSp>
        <p:nvGrpSpPr>
          <p:cNvPr id="7" name="Group 6" descr="Red arrows pointing to the Status Tracking page, one for the Status Tracking tab and School Year tabs, and one for the small arrow that expands to show the reports and finalize buttons."/>
          <p:cNvGrpSpPr/>
          <p:nvPr/>
        </p:nvGrpSpPr>
        <p:grpSpPr>
          <a:xfrm>
            <a:off x="592653" y="3593206"/>
            <a:ext cx="2882242" cy="1454934"/>
            <a:chOff x="569271" y="1531824"/>
            <a:chExt cx="2882242" cy="2254611"/>
          </a:xfrm>
        </p:grpSpPr>
        <p:grpSp>
          <p:nvGrpSpPr>
            <p:cNvPr id="8" name="Group 7"/>
            <p:cNvGrpSpPr/>
            <p:nvPr/>
          </p:nvGrpSpPr>
          <p:grpSpPr>
            <a:xfrm>
              <a:off x="569271" y="1531824"/>
              <a:ext cx="2882242" cy="697422"/>
              <a:chOff x="611803" y="1489292"/>
              <a:chExt cx="2882242" cy="697422"/>
            </a:xfrm>
          </p:grpSpPr>
          <p:sp>
            <p:nvSpPr>
              <p:cNvPr id="11" name="TextBox 10"/>
              <p:cNvSpPr txBox="1"/>
              <p:nvPr/>
            </p:nvSpPr>
            <p:spPr>
              <a:xfrm>
                <a:off x="611803" y="1489292"/>
                <a:ext cx="2173979" cy="697422"/>
              </a:xfrm>
              <a:prstGeom prst="rect">
                <a:avLst/>
              </a:prstGeom>
              <a:noFill/>
            </p:spPr>
            <p:txBody>
              <a:bodyPr wrap="square" rtlCol="0">
                <a:spAutoFit/>
              </a:bodyPr>
              <a:lstStyle/>
              <a:p>
                <a:r>
                  <a:rPr lang="en-US" dirty="0">
                    <a:latin typeface="+mn-lt"/>
                  </a:rPr>
                  <a:t>Status Tracking tab</a:t>
                </a:r>
              </a:p>
              <a:p>
                <a:r>
                  <a:rPr lang="en-US" dirty="0">
                    <a:latin typeface="+mn-lt"/>
                  </a:rPr>
                  <a:t>and School Year tab </a:t>
                </a:r>
              </a:p>
            </p:txBody>
          </p:sp>
          <p:cxnSp>
            <p:nvCxnSpPr>
              <p:cNvPr id="12" name="Straight Arrow Connector 11"/>
              <p:cNvCxnSpPr/>
              <p:nvPr/>
            </p:nvCxnSpPr>
            <p:spPr bwMode="auto">
              <a:xfrm flipV="1">
                <a:off x="2598969" y="1699161"/>
                <a:ext cx="895076" cy="236981"/>
              </a:xfrm>
              <a:prstGeom prst="straightConnector1">
                <a:avLst/>
              </a:prstGeom>
              <a:solidFill>
                <a:schemeClr val="accent1"/>
              </a:solidFill>
              <a:ln w="38100" cap="flat" cmpd="sng" algn="ctr">
                <a:solidFill>
                  <a:srgbClr val="C00000"/>
                </a:solidFill>
                <a:prstDash val="solid"/>
                <a:round/>
                <a:headEnd type="none" w="med" len="med"/>
                <a:tailEnd type="arrow"/>
              </a:ln>
              <a:effectLst/>
            </p:spPr>
          </p:cxnSp>
        </p:grpSp>
        <p:sp>
          <p:nvSpPr>
            <p:cNvPr id="9" name="TextBox 8"/>
            <p:cNvSpPr txBox="1"/>
            <p:nvPr/>
          </p:nvSpPr>
          <p:spPr>
            <a:xfrm>
              <a:off x="569271" y="3089013"/>
              <a:ext cx="2329241" cy="697422"/>
            </a:xfrm>
            <a:prstGeom prst="rect">
              <a:avLst/>
            </a:prstGeom>
            <a:noFill/>
          </p:spPr>
          <p:txBody>
            <a:bodyPr wrap="square" rtlCol="0">
              <a:spAutoFit/>
            </a:bodyPr>
            <a:lstStyle/>
            <a:p>
              <a:r>
                <a:rPr lang="en-US" dirty="0">
                  <a:latin typeface="+mn-lt"/>
                </a:rPr>
                <a:t>Click on </a:t>
              </a:r>
              <a:r>
                <a:rPr lang="en-US" dirty="0"/>
                <a:t>expand</a:t>
              </a:r>
              <a:r>
                <a:rPr lang="en-US" dirty="0">
                  <a:latin typeface="+mn-lt"/>
                </a:rPr>
                <a:t> arrow to view reports</a:t>
              </a:r>
            </a:p>
          </p:txBody>
        </p:sp>
        <p:cxnSp>
          <p:nvCxnSpPr>
            <p:cNvPr id="10" name="Straight Arrow Connector 9"/>
            <p:cNvCxnSpPr/>
            <p:nvPr/>
          </p:nvCxnSpPr>
          <p:spPr bwMode="auto">
            <a:xfrm>
              <a:off x="2556437" y="3670334"/>
              <a:ext cx="895076" cy="6598"/>
            </a:xfrm>
            <a:prstGeom prst="straightConnector1">
              <a:avLst/>
            </a:prstGeom>
            <a:solidFill>
              <a:schemeClr val="accent1"/>
            </a:solidFill>
            <a:ln w="38100" cap="flat" cmpd="sng" algn="ctr">
              <a:solidFill>
                <a:srgbClr val="C00000"/>
              </a:solidFill>
              <a:prstDash val="solid"/>
              <a:round/>
              <a:headEnd type="none" w="med" len="med"/>
              <a:tailEnd type="arrow"/>
            </a:ln>
            <a:effectLst/>
          </p:spPr>
        </p:cxnSp>
      </p:grpSp>
      <p:pic>
        <p:nvPicPr>
          <p:cNvPr id="15" name="Picture 14" descr="Screenshot of collections on the Status Tracking page." title="Consolidated Collections"/>
          <p:cNvPicPr/>
          <p:nvPr/>
        </p:nvPicPr>
        <p:blipFill>
          <a:blip r:embed="rId3"/>
          <a:stretch>
            <a:fillRect/>
          </a:stretch>
        </p:blipFill>
        <p:spPr>
          <a:xfrm>
            <a:off x="3497762" y="2261317"/>
            <a:ext cx="7995777" cy="3878476"/>
          </a:xfrm>
          <a:prstGeom prst="rect">
            <a:avLst/>
          </a:prstGeom>
          <a:ln w="9525">
            <a:noFill/>
          </a:ln>
        </p:spPr>
      </p:pic>
      <p:sp>
        <p:nvSpPr>
          <p:cNvPr id="2" name="Footer Placeholder 1"/>
          <p:cNvSpPr>
            <a:spLocks noGrp="1"/>
          </p:cNvSpPr>
          <p:nvPr>
            <p:ph type="ftr" sz="quarter" idx="11"/>
          </p:nvPr>
        </p:nvSpPr>
        <p:spPr/>
        <p:txBody>
          <a:bodyPr/>
          <a:lstStyle/>
          <a:p>
            <a:r>
              <a:rPr lang="en-US"/>
              <a:t>Oregon Department of Education</a:t>
            </a:r>
            <a:endParaRPr lang="en-US" dirty="0"/>
          </a:p>
        </p:txBody>
      </p:sp>
      <p:sp>
        <p:nvSpPr>
          <p:cNvPr id="3" name="Slide Number Placeholder 2"/>
          <p:cNvSpPr>
            <a:spLocks noGrp="1"/>
          </p:cNvSpPr>
          <p:nvPr>
            <p:ph type="sldNum" sz="quarter" idx="12"/>
          </p:nvPr>
        </p:nvSpPr>
        <p:spPr/>
        <p:txBody>
          <a:bodyPr/>
          <a:lstStyle/>
          <a:p>
            <a:fld id="{357F5B69-6281-4C1F-8C38-6DA0F56DA430}" type="slidenum">
              <a:rPr lang="en-US" smtClean="0"/>
              <a:pPr/>
              <a:t>39</a:t>
            </a:fld>
            <a:endParaRPr lang="en-US" dirty="0"/>
          </a:p>
        </p:txBody>
      </p:sp>
    </p:spTree>
    <p:extLst>
      <p:ext uri="{BB962C8B-B14F-4D97-AF65-F5344CB8AC3E}">
        <p14:creationId xmlns:p14="http://schemas.microsoft.com/office/powerpoint/2010/main" val="1704104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Education Child Find Dates</a:t>
            </a:r>
          </a:p>
        </p:txBody>
      </p:sp>
      <p:sp>
        <p:nvSpPr>
          <p:cNvPr id="3" name="Content Placeholder 2"/>
          <p:cNvSpPr>
            <a:spLocks noGrp="1"/>
          </p:cNvSpPr>
          <p:nvPr>
            <p:ph sz="half" idx="4294967295"/>
          </p:nvPr>
        </p:nvSpPr>
        <p:spPr>
          <a:xfrm>
            <a:off x="1918952" y="2362647"/>
            <a:ext cx="3378200" cy="1690688"/>
          </a:xfrm>
          <a:prstGeom prst="rect">
            <a:avLst/>
          </a:prstGeom>
        </p:spPr>
        <p:txBody>
          <a:bodyPr>
            <a:normAutofit/>
          </a:bodyPr>
          <a:lstStyle/>
          <a:p>
            <a:pPr marL="0" indent="0" algn="ctr">
              <a:buNone/>
            </a:pPr>
            <a:r>
              <a:rPr lang="en-US" b="1" dirty="0"/>
              <a:t>Collection</a:t>
            </a:r>
          </a:p>
          <a:p>
            <a:r>
              <a:rPr lang="en-US" dirty="0"/>
              <a:t>Opens: 5/16/2024</a:t>
            </a:r>
          </a:p>
          <a:p>
            <a:r>
              <a:rPr lang="en-US" dirty="0"/>
              <a:t>Closes: 7/8/2024</a:t>
            </a:r>
            <a:endParaRPr lang="en-US" dirty="0">
              <a:solidFill>
                <a:srgbClr val="FF0000"/>
              </a:solidFill>
            </a:endParaRPr>
          </a:p>
        </p:txBody>
      </p:sp>
      <p:sp>
        <p:nvSpPr>
          <p:cNvPr id="4" name="Content Placeholder 3"/>
          <p:cNvSpPr>
            <a:spLocks noGrp="1"/>
          </p:cNvSpPr>
          <p:nvPr>
            <p:ph sz="quarter" idx="4294967295"/>
          </p:nvPr>
        </p:nvSpPr>
        <p:spPr>
          <a:xfrm>
            <a:off x="6483573" y="2362647"/>
            <a:ext cx="3209925" cy="1690688"/>
          </a:xfrm>
          <a:prstGeom prst="rect">
            <a:avLst/>
          </a:prstGeom>
        </p:spPr>
        <p:txBody>
          <a:bodyPr>
            <a:normAutofit/>
          </a:bodyPr>
          <a:lstStyle/>
          <a:p>
            <a:pPr marL="0" indent="0" algn="ctr">
              <a:buNone/>
            </a:pPr>
            <a:r>
              <a:rPr lang="en-US" b="1" dirty="0"/>
              <a:t>Review</a:t>
            </a:r>
            <a:r>
              <a:rPr lang="en-US" sz="2400" b="1" dirty="0"/>
              <a:t> </a:t>
            </a:r>
            <a:r>
              <a:rPr lang="en-US" b="1" dirty="0"/>
              <a:t>Window</a:t>
            </a:r>
          </a:p>
          <a:p>
            <a:r>
              <a:rPr lang="en-US" dirty="0"/>
              <a:t>Opens: 8/15/2024</a:t>
            </a:r>
          </a:p>
          <a:p>
            <a:r>
              <a:rPr lang="en-US" dirty="0"/>
              <a:t>Closes: 9/16/2024 </a:t>
            </a:r>
            <a:endParaRPr lang="en-US" dirty="0">
              <a:solidFill>
                <a:srgbClr val="FF0000"/>
              </a:solidFill>
            </a:endParaRPr>
          </a:p>
        </p:txBody>
      </p:sp>
      <p:sp>
        <p:nvSpPr>
          <p:cNvPr id="5" name="TextBox 4"/>
          <p:cNvSpPr txBox="1"/>
          <p:nvPr/>
        </p:nvSpPr>
        <p:spPr>
          <a:xfrm>
            <a:off x="3851360" y="4670712"/>
            <a:ext cx="4516173" cy="523220"/>
          </a:xfrm>
          <a:prstGeom prst="rect">
            <a:avLst/>
          </a:prstGeom>
          <a:noFill/>
        </p:spPr>
        <p:txBody>
          <a:bodyPr wrap="none" rtlCol="0">
            <a:spAutoFit/>
          </a:bodyPr>
          <a:lstStyle/>
          <a:p>
            <a:r>
              <a:rPr lang="en-US" sz="2800" dirty="0">
                <a:solidFill>
                  <a:prstClr val="black"/>
                </a:solidFill>
                <a:latin typeface="Calibri"/>
              </a:rPr>
              <a:t>Data Owner: Cherisse Gordon</a:t>
            </a:r>
            <a:endParaRPr lang="en-US" sz="2800" dirty="0">
              <a:latin typeface="Calibri"/>
            </a:endParaRPr>
          </a:p>
        </p:txBody>
      </p:sp>
      <p:sp>
        <p:nvSpPr>
          <p:cNvPr id="6" name="Footer Placeholder 5">
            <a:extLst>
              <a:ext uri="{FF2B5EF4-FFF2-40B4-BE49-F238E27FC236}">
                <a16:creationId xmlns:a16="http://schemas.microsoft.com/office/drawing/2014/main" id="{7CF56617-DBE6-66ED-0128-F98B4689A833}"/>
              </a:ext>
            </a:extLst>
          </p:cNvPr>
          <p:cNvSpPr>
            <a:spLocks noGrp="1"/>
          </p:cNvSpPr>
          <p:nvPr>
            <p:ph type="ftr" sz="quarter" idx="11"/>
          </p:nvPr>
        </p:nvSpPr>
        <p:spPr/>
        <p:txBody>
          <a:bodyPr/>
          <a:lstStyle/>
          <a:p>
            <a:r>
              <a:rPr lang="en-US"/>
              <a:t>Oregon Department of Education</a:t>
            </a:r>
            <a:endParaRPr lang="en-US" dirty="0"/>
          </a:p>
        </p:txBody>
      </p:sp>
      <p:sp>
        <p:nvSpPr>
          <p:cNvPr id="7" name="Slide Number Placeholder 6">
            <a:extLst>
              <a:ext uri="{FF2B5EF4-FFF2-40B4-BE49-F238E27FC236}">
                <a16:creationId xmlns:a16="http://schemas.microsoft.com/office/drawing/2014/main" id="{DBA1B7A1-D3EC-67CE-A137-2F14CF8FF726}"/>
              </a:ext>
            </a:extLst>
          </p:cNvPr>
          <p:cNvSpPr>
            <a:spLocks noGrp="1"/>
          </p:cNvSpPr>
          <p:nvPr>
            <p:ph type="sldNum" sz="quarter" idx="12"/>
          </p:nvPr>
        </p:nvSpPr>
        <p:spPr/>
        <p:txBody>
          <a:bodyPr/>
          <a:lstStyle/>
          <a:p>
            <a:fld id="{357F5B69-6281-4C1F-8C38-6DA0F56DA430}" type="slidenum">
              <a:rPr lang="en-US" smtClean="0"/>
              <a:pPr/>
              <a:t>4</a:t>
            </a:fld>
            <a:endParaRPr lang="en-US" dirty="0"/>
          </a:p>
        </p:txBody>
      </p:sp>
    </p:spTree>
    <p:extLst>
      <p:ext uri="{BB962C8B-B14F-4D97-AF65-F5344CB8AC3E}">
        <p14:creationId xmlns:p14="http://schemas.microsoft.com/office/powerpoint/2010/main" val="26627857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7176" y="425004"/>
            <a:ext cx="10784542" cy="862884"/>
          </a:xfrm>
        </p:spPr>
        <p:txBody>
          <a:bodyPr/>
          <a:lstStyle/>
          <a:p>
            <a:pPr algn="ctr"/>
            <a:r>
              <a:rPr lang="en-US" dirty="0"/>
              <a:t>Verification Reports</a:t>
            </a:r>
          </a:p>
        </p:txBody>
      </p:sp>
      <p:pic>
        <p:nvPicPr>
          <p:cNvPr id="11" name="Picture 10" descr="Grouping of June Special Education Exit's verification reports, with arrows pointing to a report and the Approve Report button, as well as a circle around the red X's and green checkmark, which is used for report approval status."/>
          <p:cNvPicPr>
            <a:picLocks noChangeAspect="1"/>
          </p:cNvPicPr>
          <p:nvPr/>
        </p:nvPicPr>
        <p:blipFill>
          <a:blip r:embed="rId3"/>
          <a:stretch>
            <a:fillRect/>
          </a:stretch>
        </p:blipFill>
        <p:spPr>
          <a:xfrm>
            <a:off x="1290033" y="1478891"/>
            <a:ext cx="9232005" cy="3106925"/>
          </a:xfrm>
          <a:prstGeom prst="rect">
            <a:avLst/>
          </a:prstGeom>
        </p:spPr>
      </p:pic>
      <p:sp>
        <p:nvSpPr>
          <p:cNvPr id="17" name="TextBox 16"/>
          <p:cNvSpPr txBox="1"/>
          <p:nvPr/>
        </p:nvSpPr>
        <p:spPr>
          <a:xfrm>
            <a:off x="1146330" y="4796032"/>
            <a:ext cx="9926234" cy="1128514"/>
          </a:xfrm>
          <a:prstGeom prst="rect">
            <a:avLst/>
          </a:prstGeom>
          <a:noFill/>
        </p:spPr>
        <p:txBody>
          <a:bodyPr wrap="square" rtlCol="0">
            <a:spAutoFit/>
          </a:bodyPr>
          <a:lstStyle/>
          <a:p>
            <a:pPr marL="342900" indent="-342900">
              <a:spcAft>
                <a:spcPts val="800"/>
              </a:spcAft>
              <a:buFont typeface="+mj-lt"/>
              <a:buAutoNum type="arabicPeriod"/>
            </a:pPr>
            <a:r>
              <a:rPr lang="en-US" dirty="0"/>
              <a:t>Select the box to the left of the report name; review the data in the spreadsheet that appears below.</a:t>
            </a:r>
          </a:p>
          <a:p>
            <a:pPr marL="342900" indent="-342900">
              <a:spcAft>
                <a:spcPts val="800"/>
              </a:spcAft>
              <a:buFont typeface="+mj-lt"/>
              <a:buAutoNum type="arabicPeriod"/>
            </a:pPr>
            <a:r>
              <a:rPr lang="en-US" dirty="0"/>
              <a:t>If the data are correct, click Approve Report button and the red X will become a green check mark.</a:t>
            </a:r>
          </a:p>
          <a:p>
            <a:pPr marL="342900" indent="-342900">
              <a:spcAft>
                <a:spcPts val="800"/>
              </a:spcAft>
              <a:buFont typeface="+mj-lt"/>
              <a:buAutoNum type="arabicPeriod"/>
            </a:pPr>
            <a:r>
              <a:rPr lang="en-US" dirty="0"/>
              <a:t>Repeat for remaining reports until there are only green check marks in the current status column.</a:t>
            </a:r>
          </a:p>
        </p:txBody>
      </p:sp>
      <p:sp>
        <p:nvSpPr>
          <p:cNvPr id="2" name="Footer Placeholder 1"/>
          <p:cNvSpPr>
            <a:spLocks noGrp="1"/>
          </p:cNvSpPr>
          <p:nvPr>
            <p:ph type="ftr" sz="quarter" idx="11"/>
          </p:nvPr>
        </p:nvSpPr>
        <p:spPr/>
        <p:txBody>
          <a:bodyPr/>
          <a:lstStyle/>
          <a:p>
            <a:r>
              <a:rPr lang="en-US"/>
              <a:t>Oregon Department of Education</a:t>
            </a:r>
            <a:endParaRPr lang="en-US" dirty="0"/>
          </a:p>
        </p:txBody>
      </p:sp>
      <p:sp>
        <p:nvSpPr>
          <p:cNvPr id="3" name="Slide Number Placeholder 2"/>
          <p:cNvSpPr>
            <a:spLocks noGrp="1"/>
          </p:cNvSpPr>
          <p:nvPr>
            <p:ph type="sldNum" sz="quarter" idx="12"/>
          </p:nvPr>
        </p:nvSpPr>
        <p:spPr/>
        <p:txBody>
          <a:bodyPr/>
          <a:lstStyle/>
          <a:p>
            <a:fld id="{357F5B69-6281-4C1F-8C38-6DA0F56DA430}" type="slidenum">
              <a:rPr lang="en-US" smtClean="0"/>
              <a:pPr/>
              <a:t>40</a:t>
            </a:fld>
            <a:endParaRPr lang="en-US" dirty="0"/>
          </a:p>
        </p:txBody>
      </p:sp>
    </p:spTree>
    <p:extLst>
      <p:ext uri="{BB962C8B-B14F-4D97-AF65-F5344CB8AC3E}">
        <p14:creationId xmlns:p14="http://schemas.microsoft.com/office/powerpoint/2010/main" val="26335275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Final Submission Form</a:t>
            </a:r>
          </a:p>
        </p:txBody>
      </p:sp>
      <p:sp>
        <p:nvSpPr>
          <p:cNvPr id="6" name="Content Placeholder 5"/>
          <p:cNvSpPr>
            <a:spLocks noGrp="1"/>
          </p:cNvSpPr>
          <p:nvPr>
            <p:ph idx="1"/>
          </p:nvPr>
        </p:nvSpPr>
        <p:spPr/>
        <p:txBody>
          <a:bodyPr/>
          <a:lstStyle/>
          <a:p>
            <a:r>
              <a:rPr lang="en-US" dirty="0"/>
              <a:t>When all verification reports are approved, the Final Submission Form button will appear</a:t>
            </a:r>
          </a:p>
          <a:p>
            <a:r>
              <a:rPr lang="en-US" dirty="0"/>
              <a:t>Click on the Final Submission Form button</a:t>
            </a:r>
          </a:p>
          <a:p>
            <a:r>
              <a:rPr lang="en-US" dirty="0"/>
              <a:t>Open and print the Final Submission Form</a:t>
            </a:r>
          </a:p>
          <a:p>
            <a:r>
              <a:rPr lang="en-US" dirty="0"/>
              <a:t>Have the Special Education Director or Superintendent sign the form</a:t>
            </a:r>
          </a:p>
          <a:p>
            <a:r>
              <a:rPr lang="en-US" dirty="0"/>
              <a:t>Scan and email completed form to ODE.OSS-DataTeam@ode.state.or.us</a:t>
            </a:r>
          </a:p>
          <a:p>
            <a:r>
              <a:rPr lang="en-US" dirty="0"/>
              <a:t>You will receive a confirmation email within two weeks of receipt.</a:t>
            </a:r>
          </a:p>
          <a:p>
            <a:r>
              <a:rPr lang="en-US" dirty="0"/>
              <a:t>Schedule of Due Dates for collections materials: ODE District Website</a:t>
            </a:r>
          </a:p>
        </p:txBody>
      </p:sp>
      <p:sp>
        <p:nvSpPr>
          <p:cNvPr id="2" name="Footer Placeholder 1"/>
          <p:cNvSpPr>
            <a:spLocks noGrp="1"/>
          </p:cNvSpPr>
          <p:nvPr>
            <p:ph type="ftr" sz="quarter" idx="11"/>
          </p:nvPr>
        </p:nvSpPr>
        <p:spPr/>
        <p:txBody>
          <a:bodyPr/>
          <a:lstStyle/>
          <a:p>
            <a:r>
              <a:rPr lang="en-US"/>
              <a:t>Oregon Department of Education</a:t>
            </a:r>
            <a:endParaRPr lang="en-US" dirty="0"/>
          </a:p>
        </p:txBody>
      </p:sp>
      <p:sp>
        <p:nvSpPr>
          <p:cNvPr id="3" name="Slide Number Placeholder 2"/>
          <p:cNvSpPr>
            <a:spLocks noGrp="1"/>
          </p:cNvSpPr>
          <p:nvPr>
            <p:ph type="sldNum" sz="quarter" idx="12"/>
          </p:nvPr>
        </p:nvSpPr>
        <p:spPr/>
        <p:txBody>
          <a:bodyPr/>
          <a:lstStyle/>
          <a:p>
            <a:fld id="{357F5B69-6281-4C1F-8C38-6DA0F56DA430}" type="slidenum">
              <a:rPr lang="en-US" smtClean="0"/>
              <a:pPr/>
              <a:t>41</a:t>
            </a:fld>
            <a:endParaRPr lang="en-US" dirty="0"/>
          </a:p>
        </p:txBody>
      </p:sp>
    </p:spTree>
    <p:extLst>
      <p:ext uri="{BB962C8B-B14F-4D97-AF65-F5344CB8AC3E}">
        <p14:creationId xmlns:p14="http://schemas.microsoft.com/office/powerpoint/2010/main" val="42376102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June Exit – What’s New for 2023-2024</a:t>
            </a:r>
          </a:p>
        </p:txBody>
      </p:sp>
      <p:sp>
        <p:nvSpPr>
          <p:cNvPr id="2" name="Content Placeholder 1"/>
          <p:cNvSpPr>
            <a:spLocks noGrp="1"/>
          </p:cNvSpPr>
          <p:nvPr>
            <p:ph idx="1"/>
          </p:nvPr>
        </p:nvSpPr>
        <p:spPr>
          <a:xfrm>
            <a:off x="717176" y="1825625"/>
            <a:ext cx="10784542" cy="2197735"/>
          </a:xfrm>
        </p:spPr>
        <p:txBody>
          <a:bodyPr/>
          <a:lstStyle/>
          <a:p>
            <a:pPr lvl="0"/>
            <a:r>
              <a:rPr lang="en-US" dirty="0"/>
              <a:t>SECC Primary Language Code Description updated</a:t>
            </a:r>
          </a:p>
          <a:p>
            <a:pPr lvl="1">
              <a:buFont typeface="Courier New" panose="02070309020205020404" pitchFamily="49" charset="0"/>
              <a:buChar char="o"/>
            </a:pPr>
            <a:r>
              <a:rPr lang="en-US" dirty="0"/>
              <a:t>Code indicating the student’s primary language. This primary language is the language and/or dialect most often used by the student. In the case of a child who has not yet developed language, indicate the language most often used by the parents. </a:t>
            </a: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Oregon Department of Education</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37939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June Exit – Problem Areas</a:t>
            </a:r>
          </a:p>
        </p:txBody>
      </p:sp>
      <p:sp>
        <p:nvSpPr>
          <p:cNvPr id="2" name="Content Placeholder 1"/>
          <p:cNvSpPr>
            <a:spLocks noGrp="1"/>
          </p:cNvSpPr>
          <p:nvPr>
            <p:ph idx="1"/>
          </p:nvPr>
        </p:nvSpPr>
        <p:spPr>
          <a:xfrm>
            <a:off x="717176" y="1825625"/>
            <a:ext cx="10784542" cy="4109010"/>
          </a:xfrm>
        </p:spPr>
        <p:txBody>
          <a:bodyPr>
            <a:normAutofit/>
          </a:bodyPr>
          <a:lstStyle/>
          <a:p>
            <a:r>
              <a:rPr lang="en-US" dirty="0"/>
              <a:t>10-day drop rule</a:t>
            </a:r>
          </a:p>
          <a:p>
            <a:r>
              <a:rPr lang="en-US" dirty="0"/>
              <a:t>Turning Age 21 During Summer (July 1 to September 1)</a:t>
            </a:r>
          </a:p>
          <a:p>
            <a:r>
              <a:rPr lang="en-US" dirty="0"/>
              <a:t>Inter-district Transfers</a:t>
            </a:r>
          </a:p>
          <a:p>
            <a:r>
              <a:rPr lang="en-US" dirty="0"/>
              <a:t>Dropped out – Check SSID system</a:t>
            </a:r>
          </a:p>
          <a:p>
            <a:r>
              <a:rPr lang="en-US" dirty="0"/>
              <a:t>Received Certificate if student has a GED when exit</a:t>
            </a:r>
          </a:p>
          <a:p>
            <a:r>
              <a:rPr lang="en-US" dirty="0"/>
              <a:t>Missing records</a:t>
            </a:r>
          </a:p>
          <a:p>
            <a:r>
              <a:rPr lang="en-US" dirty="0"/>
              <a:t>Resubmit your Final Submission Form if changes were made to your submission</a:t>
            </a:r>
          </a:p>
        </p:txBody>
      </p:sp>
      <p:pic>
        <p:nvPicPr>
          <p:cNvPr id="7" name="Picture 10" descr="Cat with paw on face.">
            <a:extLst>
              <a:ext uri="{FF2B5EF4-FFF2-40B4-BE49-F238E27FC236}">
                <a16:creationId xmlns:a16="http://schemas.microsoft.com/office/drawing/2014/main" id="{EEF718B8-B8E4-F05E-C43A-997810DA6C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1094"/>
          <a:stretch/>
        </p:blipFill>
        <p:spPr bwMode="auto">
          <a:xfrm>
            <a:off x="8509846" y="1825625"/>
            <a:ext cx="2964978" cy="1750203"/>
          </a:xfrm>
          <a:prstGeom prst="rect">
            <a:avLst/>
          </a:prstGeom>
          <a:solidFill>
            <a:srgbClr val="FFFFFF"/>
          </a:solidFill>
          <a:ln>
            <a:noFill/>
          </a:ln>
          <a:effectLst>
            <a:softEdge rad="112500"/>
          </a:effectLst>
        </p:spPr>
      </p:pic>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43</a:t>
            </a:fld>
            <a:endParaRPr lang="en-US" dirty="0"/>
          </a:p>
        </p:txBody>
      </p:sp>
    </p:spTree>
    <p:extLst>
      <p:ext uri="{BB962C8B-B14F-4D97-AF65-F5344CB8AC3E}">
        <p14:creationId xmlns:p14="http://schemas.microsoft.com/office/powerpoint/2010/main" val="37695593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June Exit – Problem Areas Coding</a:t>
            </a:r>
          </a:p>
        </p:txBody>
      </p:sp>
      <p:sp>
        <p:nvSpPr>
          <p:cNvPr id="2" name="Content Placeholder 1"/>
          <p:cNvSpPr>
            <a:spLocks noGrp="1"/>
          </p:cNvSpPr>
          <p:nvPr>
            <p:ph idx="1"/>
          </p:nvPr>
        </p:nvSpPr>
        <p:spPr>
          <a:xfrm>
            <a:off x="717176" y="1825625"/>
            <a:ext cx="10076330" cy="4109010"/>
          </a:xfrm>
        </p:spPr>
        <p:txBody>
          <a:bodyPr>
            <a:normAutofit lnSpcReduction="10000"/>
          </a:bodyPr>
          <a:lstStyle/>
          <a:p>
            <a:r>
              <a:rPr lang="en-US" dirty="0"/>
              <a:t>Race/Ethnicity flag not matching SECC or ADM</a:t>
            </a:r>
          </a:p>
          <a:p>
            <a:r>
              <a:rPr lang="en-US" dirty="0"/>
              <a:t>English Learner flag not matching ADM</a:t>
            </a:r>
          </a:p>
          <a:p>
            <a:r>
              <a:rPr lang="en-US" dirty="0"/>
              <a:t>JDEP students:</a:t>
            </a:r>
          </a:p>
          <a:p>
            <a:pPr lvl="1"/>
            <a:r>
              <a:rPr lang="en-US" dirty="0"/>
              <a:t>Attending District and SECC Resident District</a:t>
            </a:r>
            <a:br>
              <a:rPr lang="en-US" dirty="0"/>
            </a:br>
            <a:r>
              <a:rPr lang="en-US" dirty="0"/>
              <a:t>should be reported as 3476</a:t>
            </a:r>
          </a:p>
          <a:p>
            <a:r>
              <a:rPr lang="en-US" dirty="0"/>
              <a:t>YCEP students: </a:t>
            </a:r>
          </a:p>
          <a:p>
            <a:pPr lvl="1"/>
            <a:r>
              <a:rPr lang="en-US" dirty="0"/>
              <a:t>Attending District and SECC Resident District</a:t>
            </a:r>
            <a:br>
              <a:rPr lang="en-US" dirty="0"/>
            </a:br>
            <a:r>
              <a:rPr lang="en-US" dirty="0"/>
              <a:t>should be reported as 3477</a:t>
            </a:r>
          </a:p>
          <a:p>
            <a:r>
              <a:rPr lang="en-US" dirty="0"/>
              <a:t>LTCT students: </a:t>
            </a:r>
          </a:p>
          <a:p>
            <a:pPr lvl="1"/>
            <a:r>
              <a:rPr lang="en-US" dirty="0"/>
              <a:t>Attending District and SECC Resident District</a:t>
            </a:r>
            <a:br>
              <a:rPr lang="en-US" dirty="0"/>
            </a:br>
            <a:r>
              <a:rPr lang="en-US" dirty="0"/>
              <a:t>should be reported as 3559</a:t>
            </a:r>
          </a:p>
        </p:txBody>
      </p:sp>
      <p:pic>
        <p:nvPicPr>
          <p:cNvPr id="7" name="Picture 10" descr="Cat with paw on face.">
            <a:extLst>
              <a:ext uri="{FF2B5EF4-FFF2-40B4-BE49-F238E27FC236}">
                <a16:creationId xmlns:a16="http://schemas.microsoft.com/office/drawing/2014/main" id="{EEF718B8-B8E4-F05E-C43A-997810DA6C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1094"/>
          <a:stretch/>
        </p:blipFill>
        <p:spPr bwMode="auto">
          <a:xfrm>
            <a:off x="8509846" y="1825625"/>
            <a:ext cx="2964978" cy="1750203"/>
          </a:xfrm>
          <a:prstGeom prst="rect">
            <a:avLst/>
          </a:prstGeom>
          <a:solidFill>
            <a:srgbClr val="FFFFFF"/>
          </a:solidFill>
          <a:ln>
            <a:noFill/>
          </a:ln>
          <a:effectLst>
            <a:softEdge rad="112500"/>
          </a:effectLst>
        </p:spPr>
      </p:pic>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44</a:t>
            </a:fld>
            <a:endParaRPr lang="en-US" dirty="0"/>
          </a:p>
        </p:txBody>
      </p:sp>
    </p:spTree>
    <p:extLst>
      <p:ext uri="{BB962C8B-B14F-4D97-AF65-F5344CB8AC3E}">
        <p14:creationId xmlns:p14="http://schemas.microsoft.com/office/powerpoint/2010/main" val="10795764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June Exit Contacts</a:t>
            </a:r>
          </a:p>
        </p:txBody>
      </p:sp>
      <p:sp>
        <p:nvSpPr>
          <p:cNvPr id="2" name="Content Placeholder 1"/>
          <p:cNvSpPr>
            <a:spLocks noGrp="1"/>
          </p:cNvSpPr>
          <p:nvPr>
            <p:ph idx="1"/>
          </p:nvPr>
        </p:nvSpPr>
        <p:spPr/>
        <p:txBody>
          <a:bodyPr/>
          <a:lstStyle/>
          <a:p>
            <a:pPr marL="0" indent="0">
              <a:spcAft>
                <a:spcPts val="2000"/>
              </a:spcAft>
              <a:buNone/>
            </a:pPr>
            <a:r>
              <a:rPr lang="en-US" dirty="0"/>
              <a:t>Contact for collection/submission questions:</a:t>
            </a:r>
          </a:p>
          <a:p>
            <a:pPr defTabSz="1011238">
              <a:tabLst>
                <a:tab pos="2981325" algn="l"/>
                <a:tab pos="5486400" algn="l"/>
              </a:tabLst>
            </a:pPr>
            <a:r>
              <a:rPr lang="en-US" dirty="0"/>
              <a:t>Jackie McKim 	971-240-0234	</a:t>
            </a:r>
            <a:r>
              <a:rPr lang="en-US" dirty="0">
                <a:hlinkClick r:id="rId3"/>
              </a:rPr>
              <a:t>jackie.mckim@ode.oregon.gov</a:t>
            </a:r>
            <a:endParaRPr lang="en-US" dirty="0"/>
          </a:p>
          <a:p>
            <a:pPr defTabSz="1011238">
              <a:tabLst>
                <a:tab pos="2981325" algn="l"/>
                <a:tab pos="5486400" algn="l"/>
              </a:tabLst>
            </a:pPr>
            <a:r>
              <a:rPr lang="en-US" dirty="0"/>
              <a:t>Cynthia Garton	503-508-7492	</a:t>
            </a:r>
            <a:r>
              <a:rPr lang="en-US" dirty="0">
                <a:hlinkClick r:id="rId4"/>
              </a:rPr>
              <a:t>cynthia.garton@ode.oregon.gov</a:t>
            </a:r>
            <a:endParaRPr lang="en-US" dirty="0"/>
          </a:p>
          <a:p>
            <a:pPr defTabSz="1011238">
              <a:tabLst>
                <a:tab pos="2981325" algn="l"/>
                <a:tab pos="5486400" algn="l"/>
              </a:tabLst>
            </a:pPr>
            <a:r>
              <a:rPr lang="en-US" dirty="0"/>
              <a:t>Maxwell Swope	971-208-0259	</a:t>
            </a:r>
            <a:r>
              <a:rPr lang="en-US" dirty="0">
                <a:hlinkClick r:id="rId5"/>
              </a:rPr>
              <a:t>maxwell.swope@ode.oregon.gov</a:t>
            </a:r>
            <a:endParaRPr lang="en-US" dirty="0"/>
          </a:p>
          <a:p>
            <a:pPr defTabSz="1011238">
              <a:tabLst>
                <a:tab pos="2981325" algn="l"/>
                <a:tab pos="5486400" algn="l"/>
              </a:tabLst>
            </a:pPr>
            <a:r>
              <a:rPr lang="en-US" dirty="0"/>
              <a:t>Amanda </a:t>
            </a:r>
            <a:r>
              <a:rPr lang="en-US" dirty="0" err="1"/>
              <a:t>Claycomb</a:t>
            </a:r>
            <a:r>
              <a:rPr lang="en-US" dirty="0"/>
              <a:t>	503-931-8003	</a:t>
            </a:r>
            <a:r>
              <a:rPr lang="en-US" dirty="0">
                <a:hlinkClick r:id="rId6"/>
              </a:rPr>
              <a:t>amanda.claycomb@ode.oregon.gov</a:t>
            </a:r>
            <a:endParaRPr lang="en-US" dirty="0"/>
          </a:p>
          <a:p>
            <a:pPr defTabSz="1011238">
              <a:tabLst>
                <a:tab pos="2981325" algn="l"/>
                <a:tab pos="5486400" algn="l"/>
              </a:tabLst>
            </a:pPr>
            <a:r>
              <a:rPr lang="en-US" dirty="0"/>
              <a:t>Cara McMurry	503-689-2783	</a:t>
            </a:r>
            <a:r>
              <a:rPr lang="en-US" dirty="0">
                <a:hlinkClick r:id="rId7"/>
              </a:rPr>
              <a:t>cara.mcmurry@ode.oregon.gov</a:t>
            </a:r>
            <a:endParaRPr lang="en-US" dirty="0"/>
          </a:p>
          <a:p>
            <a:pPr marL="0" indent="0" defTabSz="1011238">
              <a:buNone/>
              <a:tabLst>
                <a:tab pos="2981325" algn="l"/>
                <a:tab pos="5486400" algn="l"/>
              </a:tabLst>
            </a:pPr>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45</a:t>
            </a:fld>
            <a:endParaRPr lang="en-US" dirty="0"/>
          </a:p>
        </p:txBody>
      </p:sp>
    </p:spTree>
    <p:extLst>
      <p:ext uri="{BB962C8B-B14F-4D97-AF65-F5344CB8AC3E}">
        <p14:creationId xmlns:p14="http://schemas.microsoft.com/office/powerpoint/2010/main" val="2893159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chor="b">
            <a:normAutofit/>
          </a:bodyPr>
          <a:lstStyle/>
          <a:p>
            <a:pPr algn="ctr"/>
            <a:r>
              <a:rPr lang="en-US" dirty="0"/>
              <a:t>Questions?</a:t>
            </a:r>
          </a:p>
        </p:txBody>
      </p:sp>
      <p:pic>
        <p:nvPicPr>
          <p:cNvPr id="5" name="Picture 4" descr="A group of white question marks on chalkboard.">
            <a:extLst>
              <a:ext uri="{FF2B5EF4-FFF2-40B4-BE49-F238E27FC236}">
                <a16:creationId xmlns:a16="http://schemas.microsoft.com/office/drawing/2014/main" id="{FD4D7DE1-E79E-46B1-B6B0-81A50D5E41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082" y="1977656"/>
            <a:ext cx="11445836" cy="3944679"/>
          </a:xfrm>
          <a:prstGeom prst="rect">
            <a:avLst/>
          </a:prstGeom>
        </p:spPr>
      </p:pic>
    </p:spTree>
    <p:extLst>
      <p:ext uri="{BB962C8B-B14F-4D97-AF65-F5344CB8AC3E}">
        <p14:creationId xmlns:p14="http://schemas.microsoft.com/office/powerpoint/2010/main" val="12416479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Post-School Outcomes</a:t>
            </a: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Oregon Department of Education</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93066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7176" y="457200"/>
            <a:ext cx="10784542" cy="1026460"/>
          </a:xfrm>
        </p:spPr>
        <p:txBody>
          <a:bodyPr vert="horz" lIns="91440" tIns="45720" rIns="91440" bIns="45720" rtlCol="0" anchor="b" anchorCtr="0">
            <a:normAutofit/>
          </a:bodyPr>
          <a:lstStyle/>
          <a:p>
            <a:r>
              <a:rPr lang="en-US" kern="1200" dirty="0">
                <a:latin typeface="+mj-lt"/>
                <a:ea typeface="+mj-ea"/>
                <a:cs typeface="+mj-cs"/>
              </a:rPr>
              <a:t>2 Types of Post School Outcomes Interviews</a:t>
            </a:r>
          </a:p>
        </p:txBody>
      </p:sp>
      <p:sp>
        <p:nvSpPr>
          <p:cNvPr id="3" name="Footer Placeholder 2"/>
          <p:cNvSpPr>
            <a:spLocks noGrp="1"/>
          </p:cNvSpPr>
          <p:nvPr>
            <p:ph type="ftr" sz="quarter" idx="11"/>
          </p:nvPr>
        </p:nvSpPr>
        <p:spPr>
          <a:xfrm>
            <a:off x="717176" y="6139793"/>
            <a:ext cx="2864224"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r>
              <a:rPr kumimoji="0" lang="en-US" b="0" i="0" u="none" strike="noStrike" kern="1200" cap="none" spc="0" normalizeH="0" baseline="0" noProof="0">
                <a:ln>
                  <a:noFill/>
                </a:ln>
                <a:effectLst/>
                <a:uLnTx/>
                <a:uFillTx/>
                <a:latin typeface="+mn-lt"/>
                <a:ea typeface="+mn-ea"/>
                <a:cs typeface="+mn-cs"/>
              </a:rPr>
              <a:t>Oregon Department of Education</a:t>
            </a:r>
          </a:p>
        </p:txBody>
      </p:sp>
      <p:sp>
        <p:nvSpPr>
          <p:cNvPr id="4" name="Slide Number Placeholder 3"/>
          <p:cNvSpPr>
            <a:spLocks noGrp="1"/>
          </p:cNvSpPr>
          <p:nvPr>
            <p:ph type="sldNum" sz="quarter" idx="12"/>
          </p:nvPr>
        </p:nvSpPr>
        <p:spPr>
          <a:xfrm>
            <a:off x="8610600" y="6139793"/>
            <a:ext cx="2891118"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357F5B69-6281-4C1F-8C38-6DA0F56DA430}" type="slidenum">
              <a:rPr kumimoji="0" lang="en-US"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48</a:t>
            </a:fld>
            <a:endParaRPr kumimoji="0" lang="en-US" b="0" i="0" u="none" strike="noStrike" cap="none" spc="0" normalizeH="0" baseline="0" noProof="0">
              <a:ln>
                <a:noFill/>
              </a:ln>
              <a:effectLst/>
              <a:uLnTx/>
              <a:uFillTx/>
            </a:endParaRPr>
          </a:p>
        </p:txBody>
      </p:sp>
      <p:graphicFrame>
        <p:nvGraphicFramePr>
          <p:cNvPr id="13" name="TextBox 1" descr="Caption boxes with no text, with Exit Interview under. A month calendar, with Follow Up Interview under.">
            <a:extLst>
              <a:ext uri="{FF2B5EF4-FFF2-40B4-BE49-F238E27FC236}">
                <a16:creationId xmlns:a16="http://schemas.microsoft.com/office/drawing/2014/main" id="{E220A4FD-77D9-A4AE-AFC4-87405BFF5823}"/>
              </a:ext>
            </a:extLst>
          </p:cNvPr>
          <p:cNvGraphicFramePr/>
          <p:nvPr>
            <p:extLst>
              <p:ext uri="{D42A27DB-BD31-4B8C-83A1-F6EECF244321}">
                <p14:modId xmlns:p14="http://schemas.microsoft.com/office/powerpoint/2010/main" val="1487434621"/>
              </p:ext>
            </p:extLst>
          </p:nvPr>
        </p:nvGraphicFramePr>
        <p:xfrm>
          <a:off x="717176" y="1825625"/>
          <a:ext cx="10784542" cy="4109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35086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n w="13335" cmpd="sng">
                  <a:noFill/>
                  <a:prstDash val="solid"/>
                </a:ln>
              </a:rPr>
              <a:t>Access to Central Login </a:t>
            </a:r>
            <a:endParaRPr lang="en-US" dirty="0"/>
          </a:p>
        </p:txBody>
      </p:sp>
      <p:pic>
        <p:nvPicPr>
          <p:cNvPr id="6" name="Picture 5" descr="Oregon license plate with OR4 SP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10240" y="638351"/>
            <a:ext cx="1391478" cy="72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717176" y="1787603"/>
            <a:ext cx="10662024" cy="853997"/>
          </a:xfrm>
        </p:spPr>
        <p:txBody>
          <a:bodyPr/>
          <a:lstStyle/>
          <a:p>
            <a:pPr marL="0" indent="0">
              <a:buNone/>
            </a:pPr>
            <a:r>
              <a:rPr lang="en-US" b="1" dirty="0">
                <a:solidFill>
                  <a:srgbClr val="186AA8"/>
                </a:solidFill>
              </a:rPr>
              <a:t>Access to the PSO 2.0 App needed for both Exit and Follow-Up Interviews</a:t>
            </a:r>
          </a:p>
          <a:p>
            <a:pPr marL="0" indent="0">
              <a:buNone/>
            </a:pPr>
            <a:endParaRPr lang="en-US" dirty="0"/>
          </a:p>
        </p:txBody>
      </p:sp>
      <p:pic>
        <p:nvPicPr>
          <p:cNvPr id="10" name="Picture 9" descr="Screenshot of the log in screen, with circle around the Locate District Security Administrator button.">
            <a:extLst>
              <a:ext uri="{FF2B5EF4-FFF2-40B4-BE49-F238E27FC236}">
                <a16:creationId xmlns:a16="http://schemas.microsoft.com/office/drawing/2014/main" id="{A90D1876-A6F2-1898-E21F-794E62D69F64}"/>
              </a:ext>
            </a:extLst>
          </p:cNvPr>
          <p:cNvPicPr>
            <a:picLocks noChangeAspect="1"/>
          </p:cNvPicPr>
          <p:nvPr/>
        </p:nvPicPr>
        <p:blipFill rotWithShape="1">
          <a:blip r:embed="rId4"/>
          <a:srcRect b="12504"/>
          <a:stretch/>
        </p:blipFill>
        <p:spPr>
          <a:xfrm>
            <a:off x="690282" y="2295147"/>
            <a:ext cx="5210902" cy="3842507"/>
          </a:xfrm>
          <a:prstGeom prst="rect">
            <a:avLst/>
          </a:prstGeom>
        </p:spPr>
      </p:pic>
      <p:sp>
        <p:nvSpPr>
          <p:cNvPr id="11" name="Content Placeholder 1"/>
          <p:cNvSpPr txBox="1">
            <a:spLocks/>
          </p:cNvSpPr>
          <p:nvPr/>
        </p:nvSpPr>
        <p:spPr>
          <a:xfrm>
            <a:off x="6123260" y="2438399"/>
            <a:ext cx="5378458" cy="3218756"/>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186AA8"/>
                </a:solidFill>
                <a:effectLst/>
                <a:uLnTx/>
                <a:uFillTx/>
                <a:latin typeface="Calibri" panose="020F0502020204030204"/>
                <a:ea typeface="+mn-ea"/>
                <a:cs typeface="+mn-cs"/>
              </a:rPr>
              <a:t>On the Central Login Website,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186AA8"/>
                </a:solidFill>
                <a:effectLst/>
                <a:uLnTx/>
                <a:uFillTx/>
                <a:latin typeface="Calibri" panose="020F0502020204030204"/>
                <a:ea typeface="+mn-ea"/>
                <a:cs typeface="+mn-cs"/>
              </a:rPr>
              <a:t>Click </a:t>
            </a:r>
            <a:r>
              <a:rPr kumimoji="0" lang="en-US" sz="2800" b="0" i="1" u="none" strike="noStrike" kern="1200" cap="none" spc="0" normalizeH="0" baseline="0" noProof="0" dirty="0">
                <a:ln>
                  <a:noFill/>
                </a:ln>
                <a:solidFill>
                  <a:srgbClr val="186AA8"/>
                </a:solidFill>
                <a:effectLst/>
                <a:uLnTx/>
                <a:uFillTx/>
                <a:latin typeface="Calibri" panose="020F0502020204030204"/>
                <a:ea typeface="+mn-ea"/>
                <a:cs typeface="+mn-cs"/>
              </a:rPr>
              <a:t>Locate your District Security Administrator </a:t>
            </a:r>
            <a:r>
              <a:rPr kumimoji="0" lang="en-US" sz="2800" b="0" i="0" u="none" strike="noStrike" kern="1200" cap="none" spc="0" normalizeH="0" baseline="0" noProof="0" dirty="0">
                <a:ln>
                  <a:noFill/>
                </a:ln>
                <a:solidFill>
                  <a:srgbClr val="186AA8"/>
                </a:solidFill>
                <a:effectLst/>
                <a:uLnTx/>
                <a:uFillTx/>
                <a:latin typeface="Calibri" panose="020F0502020204030204"/>
                <a:ea typeface="+mn-ea"/>
                <a:cs typeface="+mn-cs"/>
              </a:rPr>
              <a:t>to get access to the PSO 2.0 App</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86AA8"/>
                </a:solidFill>
                <a:effectLst/>
                <a:uLnTx/>
                <a:uFillTx/>
                <a:latin typeface="Calibri" panose="020F0502020204030204"/>
                <a:ea typeface="+mn-ea"/>
                <a:cs typeface="+mn-cs"/>
              </a:rPr>
              <a:t>District decides who has access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86AA8"/>
                </a:solidFill>
                <a:effectLst/>
                <a:uLnTx/>
                <a:uFillTx/>
                <a:latin typeface="Calibri" panose="020F0502020204030204"/>
                <a:ea typeface="+mn-ea"/>
                <a:cs typeface="+mn-cs"/>
              </a:rPr>
              <a:t>PSO App designed for interviewers to enter data online as interviews are conducted.</a:t>
            </a: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Oregon Department of Education</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9219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is Child Find?</a:t>
            </a:r>
          </a:p>
        </p:txBody>
      </p:sp>
      <p:sp>
        <p:nvSpPr>
          <p:cNvPr id="2" name="Content Placeholder 1"/>
          <p:cNvSpPr>
            <a:spLocks noGrp="1"/>
          </p:cNvSpPr>
          <p:nvPr>
            <p:ph idx="1"/>
          </p:nvPr>
        </p:nvSpPr>
        <p:spPr/>
        <p:txBody>
          <a:bodyPr>
            <a:normAutofit fontScale="92500" lnSpcReduction="10000"/>
          </a:bodyPr>
          <a:lstStyle/>
          <a:p>
            <a:r>
              <a:rPr lang="en-US" dirty="0"/>
              <a:t>The process of identifying, locating and evaluating all children with disabilities who are in need of early intervention, early childhood special education, or special education services.</a:t>
            </a:r>
          </a:p>
          <a:p>
            <a:endParaRPr lang="en-US" dirty="0"/>
          </a:p>
          <a:p>
            <a:r>
              <a:rPr lang="en-US" dirty="0"/>
              <a:t>OAR 581-015-2110(5) </a:t>
            </a:r>
            <a:r>
              <a:rPr lang="en-US" b="1" dirty="0"/>
              <a:t>60 SCHOOL DAYS </a:t>
            </a:r>
            <a:r>
              <a:rPr lang="en-US" dirty="0"/>
              <a:t>from the date parent signs consent for Special Education evaluation for School Age (K to age 21).</a:t>
            </a:r>
          </a:p>
          <a:p>
            <a:endParaRPr lang="en-US" dirty="0"/>
          </a:p>
          <a:p>
            <a:r>
              <a:rPr lang="en-US" dirty="0"/>
              <a:t>OAR 581-015-2790(10) </a:t>
            </a:r>
            <a:r>
              <a:rPr lang="en-US" b="1" dirty="0"/>
              <a:t>60 SCHOOL DAYS </a:t>
            </a:r>
            <a:r>
              <a:rPr lang="en-US" dirty="0"/>
              <a:t>from the date parent signs consent for Special Education evaluation for Early Childhood Special Education (3 to age 5).</a:t>
            </a:r>
          </a:p>
          <a:p>
            <a:endParaRPr lang="en-US" dirty="0"/>
          </a:p>
          <a:p>
            <a:r>
              <a:rPr lang="en-US" dirty="0"/>
              <a:t>OAR 581-015-2775(6) </a:t>
            </a:r>
            <a:r>
              <a:rPr lang="en-US" b="1" dirty="0"/>
              <a:t>45 CALENDAR DAYS </a:t>
            </a:r>
            <a:r>
              <a:rPr lang="en-US" dirty="0"/>
              <a:t>from the referral for Early Intervention (birth to age 3).</a:t>
            </a:r>
          </a:p>
        </p:txBody>
      </p:sp>
      <p:sp>
        <p:nvSpPr>
          <p:cNvPr id="3" name="Footer Placeholder 2"/>
          <p:cNvSpPr>
            <a:spLocks noGrp="1"/>
          </p:cNvSpPr>
          <p:nvPr>
            <p:ph type="ftr" sz="quarter" idx="11"/>
          </p:nvPr>
        </p:nvSpPr>
        <p:spPr/>
        <p:txBody>
          <a:bodyPr/>
          <a:lstStyle/>
          <a:p>
            <a:r>
              <a:rPr lang="en-US" dirty="0"/>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pPr/>
              <a:t>5</a:t>
            </a:fld>
            <a:endParaRPr lang="en-US" dirty="0"/>
          </a:p>
        </p:txBody>
      </p:sp>
    </p:spTree>
    <p:extLst>
      <p:ext uri="{BB962C8B-B14F-4D97-AF65-F5344CB8AC3E}">
        <p14:creationId xmlns:p14="http://schemas.microsoft.com/office/powerpoint/2010/main" val="14507493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n w="13335" cmpd="sng">
                  <a:noFill/>
                  <a:prstDash val="solid"/>
                </a:ln>
              </a:rPr>
              <a:t>Central Login </a:t>
            </a:r>
            <a:endParaRPr lang="en-US" dirty="0"/>
          </a:p>
        </p:txBody>
      </p:sp>
      <p:pic>
        <p:nvPicPr>
          <p:cNvPr id="6" name="Picture 5" descr="Oregon license plate with OR4 SP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10240" y="638351"/>
            <a:ext cx="1391478" cy="72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Screenshot of the Applications screen, with circle around the Post School Outcomes link.">
            <a:extLst>
              <a:ext uri="{FF2B5EF4-FFF2-40B4-BE49-F238E27FC236}">
                <a16:creationId xmlns:a16="http://schemas.microsoft.com/office/drawing/2014/main" id="{42F72870-D5B5-B58A-BE38-0D1E1B9B96B1}"/>
              </a:ext>
            </a:extLst>
          </p:cNvPr>
          <p:cNvPicPr>
            <a:picLocks noChangeAspect="1"/>
          </p:cNvPicPr>
          <p:nvPr/>
        </p:nvPicPr>
        <p:blipFill>
          <a:blip r:embed="rId4"/>
          <a:stretch>
            <a:fillRect/>
          </a:stretch>
        </p:blipFill>
        <p:spPr>
          <a:xfrm>
            <a:off x="1538310" y="1664811"/>
            <a:ext cx="8402859" cy="3765875"/>
          </a:xfrm>
          <a:prstGeom prst="rect">
            <a:avLst/>
          </a:prstGeom>
        </p:spPr>
      </p:pic>
      <p:sp>
        <p:nvSpPr>
          <p:cNvPr id="2" name="Content Placeholder 1"/>
          <p:cNvSpPr>
            <a:spLocks noGrp="1"/>
          </p:cNvSpPr>
          <p:nvPr>
            <p:ph idx="1"/>
          </p:nvPr>
        </p:nvSpPr>
        <p:spPr>
          <a:xfrm>
            <a:off x="918260" y="5361981"/>
            <a:ext cx="10273419" cy="857668"/>
          </a:xfrm>
        </p:spPr>
        <p:txBody>
          <a:bodyPr>
            <a:normAutofit/>
          </a:bodyPr>
          <a:lstStyle/>
          <a:p>
            <a:r>
              <a:rPr lang="en-US" dirty="0"/>
              <a:t>Once you have access</a:t>
            </a:r>
          </a:p>
          <a:p>
            <a:pPr lvl="1"/>
            <a:r>
              <a:rPr lang="en-US" dirty="0"/>
              <a:t>Click on Special Ed Post-School Outcomes 2.0</a:t>
            </a:r>
          </a:p>
          <a:p>
            <a:endParaRPr lang="en-US" dirty="0"/>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Oregon Department of Education</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78873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7176" y="457200"/>
            <a:ext cx="10784542" cy="1026460"/>
          </a:xfrm>
        </p:spPr>
        <p:txBody>
          <a:bodyPr vert="horz" lIns="91440" tIns="45720" rIns="91440" bIns="45720" rtlCol="0" anchor="b" anchorCtr="0">
            <a:normAutofit/>
          </a:bodyPr>
          <a:lstStyle/>
          <a:p>
            <a:r>
              <a:rPr lang="en-US" kern="1200" dirty="0"/>
              <a:t>2 Types of Post School Outcomes Interviews</a:t>
            </a:r>
          </a:p>
        </p:txBody>
      </p:sp>
      <p:sp>
        <p:nvSpPr>
          <p:cNvPr id="3" name="Footer Placeholder 2"/>
          <p:cNvSpPr>
            <a:spLocks noGrp="1"/>
          </p:cNvSpPr>
          <p:nvPr>
            <p:ph type="ftr" sz="quarter" idx="11"/>
          </p:nvPr>
        </p:nvSpPr>
        <p:spPr>
          <a:xfrm>
            <a:off x="717176" y="6139793"/>
            <a:ext cx="2864224"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r>
              <a:rPr kumimoji="0" lang="en-US" b="0" i="0" u="none" strike="noStrike" kern="1200" cap="none" spc="0" normalizeH="0" baseline="0" noProof="0">
                <a:ln>
                  <a:noFill/>
                </a:ln>
                <a:effectLst/>
                <a:uLnTx/>
                <a:uFillTx/>
              </a:rPr>
              <a:t>Oregon Department of Education</a:t>
            </a:r>
          </a:p>
        </p:txBody>
      </p:sp>
      <p:sp>
        <p:nvSpPr>
          <p:cNvPr id="4" name="Slide Number Placeholder 3"/>
          <p:cNvSpPr>
            <a:spLocks noGrp="1"/>
          </p:cNvSpPr>
          <p:nvPr>
            <p:ph type="sldNum" sz="quarter" idx="12"/>
          </p:nvPr>
        </p:nvSpPr>
        <p:spPr>
          <a:xfrm>
            <a:off x="8610600" y="6139793"/>
            <a:ext cx="2891118"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357F5B69-6281-4C1F-8C38-6DA0F56DA430}" type="slidenum">
              <a:rPr kumimoji="0" lang="en-US"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51</a:t>
            </a:fld>
            <a:endParaRPr kumimoji="0" lang="en-US" b="0" i="0" u="none" strike="noStrike" cap="none" spc="0" normalizeH="0" baseline="0" noProof="0">
              <a:ln>
                <a:noFill/>
              </a:ln>
              <a:effectLst/>
              <a:uLnTx/>
              <a:uFillTx/>
            </a:endParaRPr>
          </a:p>
        </p:txBody>
      </p:sp>
      <p:graphicFrame>
        <p:nvGraphicFramePr>
          <p:cNvPr id="13" name="TextBox 1" descr="Caption boxes with no text, with Exit Interview under. ">
            <a:extLst>
              <a:ext uri="{FF2B5EF4-FFF2-40B4-BE49-F238E27FC236}">
                <a16:creationId xmlns:a16="http://schemas.microsoft.com/office/drawing/2014/main" id="{E220A4FD-77D9-A4AE-AFC4-87405BFF5823}"/>
              </a:ext>
            </a:extLst>
          </p:cNvPr>
          <p:cNvGraphicFramePr/>
          <p:nvPr>
            <p:extLst>
              <p:ext uri="{D42A27DB-BD31-4B8C-83A1-F6EECF244321}">
                <p14:modId xmlns:p14="http://schemas.microsoft.com/office/powerpoint/2010/main" val="285955163"/>
              </p:ext>
            </p:extLst>
          </p:nvPr>
        </p:nvGraphicFramePr>
        <p:xfrm>
          <a:off x="717176" y="1825625"/>
          <a:ext cx="10784542" cy="4109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77647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7176" y="457200"/>
            <a:ext cx="10784542" cy="1026460"/>
          </a:xfrm>
        </p:spPr>
        <p:txBody>
          <a:bodyPr vert="horz" lIns="91440" tIns="45720" rIns="91440" bIns="45720" rtlCol="0" anchor="b" anchorCtr="0">
            <a:normAutofit/>
          </a:bodyPr>
          <a:lstStyle/>
          <a:p>
            <a:r>
              <a:rPr lang="en-US" kern="1200" dirty="0">
                <a:latin typeface="+mj-lt"/>
                <a:ea typeface="+mj-ea"/>
                <a:cs typeface="+mj-cs"/>
              </a:rPr>
              <a:t>Exit Interview </a:t>
            </a:r>
          </a:p>
        </p:txBody>
      </p:sp>
      <p:sp>
        <p:nvSpPr>
          <p:cNvPr id="10" name="TextBox 9">
            <a:extLst>
              <a:ext uri="{FF2B5EF4-FFF2-40B4-BE49-F238E27FC236}">
                <a16:creationId xmlns:a16="http://schemas.microsoft.com/office/drawing/2014/main" id="{2B2241DA-70C8-34DB-DED0-B7ED747F5188}"/>
              </a:ext>
            </a:extLst>
          </p:cNvPr>
          <p:cNvSpPr txBox="1"/>
          <p:nvPr/>
        </p:nvSpPr>
        <p:spPr>
          <a:xfrm>
            <a:off x="717176" y="1825625"/>
            <a:ext cx="10784542" cy="4109010"/>
          </a:xfrm>
          <a:prstGeom prst="rect">
            <a:avLst/>
          </a:prstGeom>
        </p:spPr>
        <p:txBody>
          <a:bodyPr vert="horz" lIns="91440" tIns="45720" rIns="91440" bIns="45720" rtlCol="0">
            <a:normAutofit/>
          </a:bodyPr>
          <a:lstStyle/>
          <a:p>
            <a:pPr marL="228600" indent="-228600">
              <a:lnSpc>
                <a:spcPct val="90000"/>
              </a:lnSpc>
              <a:spcBef>
                <a:spcPts val="1000"/>
              </a:spcBef>
              <a:buFont typeface="Arial" panose="020B0604020202020204" pitchFamily="34" charset="0"/>
              <a:buChar char="•"/>
            </a:pPr>
            <a:r>
              <a:rPr lang="en-US" sz="2400" dirty="0"/>
              <a:t>Students ages 16-21 leaving high school with a regular, modified, or extended diploma, a certificate, reaching maximum age, or  who are dropping out of school; and have an IEP in effect when they leave school. </a:t>
            </a:r>
          </a:p>
          <a:p>
            <a:pPr marL="228600" indent="-228600">
              <a:lnSpc>
                <a:spcPct val="90000"/>
              </a:lnSpc>
              <a:spcBef>
                <a:spcPts val="1000"/>
              </a:spcBef>
              <a:buFont typeface="Arial" panose="020B0604020202020204" pitchFamily="34" charset="0"/>
              <a:buChar char="•"/>
            </a:pPr>
            <a:r>
              <a:rPr lang="en-US" sz="2400" dirty="0"/>
              <a:t>Collection open year-round.</a:t>
            </a:r>
          </a:p>
          <a:p>
            <a:pPr marL="228600" indent="-228600">
              <a:lnSpc>
                <a:spcPct val="90000"/>
              </a:lnSpc>
              <a:spcBef>
                <a:spcPts val="1000"/>
              </a:spcBef>
              <a:buFont typeface="Arial" panose="020B0604020202020204" pitchFamily="34" charset="0"/>
              <a:buChar char="•"/>
            </a:pPr>
            <a:r>
              <a:rPr lang="en-US" sz="2400" dirty="0"/>
              <a:t>Optional, but critical for documenting contact information.</a:t>
            </a:r>
          </a:p>
          <a:p>
            <a:pPr marL="228600" indent="-228600">
              <a:lnSpc>
                <a:spcPct val="90000"/>
              </a:lnSpc>
              <a:spcBef>
                <a:spcPts val="1000"/>
              </a:spcBef>
              <a:buFont typeface="Arial" panose="020B0604020202020204" pitchFamily="34" charset="0"/>
              <a:buChar char="•"/>
            </a:pPr>
            <a:r>
              <a:rPr lang="en-US" sz="2400" dirty="0"/>
              <a:t>Opportunity to tell student and family about the PSO Follow-Up Interview.</a:t>
            </a:r>
          </a:p>
          <a:p>
            <a:pPr marL="228600" indent="-228600">
              <a:lnSpc>
                <a:spcPct val="90000"/>
              </a:lnSpc>
              <a:spcBef>
                <a:spcPts val="1000"/>
              </a:spcBef>
              <a:buFont typeface="Arial" panose="020B0604020202020204" pitchFamily="34" charset="0"/>
              <a:buChar char="•"/>
            </a:pPr>
            <a:r>
              <a:rPr lang="en-US" sz="2400" b="1" i="1" dirty="0"/>
              <a:t>Signed Agreement to Participate required from parent or adult student for the Exit Interview.</a:t>
            </a:r>
          </a:p>
        </p:txBody>
      </p:sp>
      <p:sp>
        <p:nvSpPr>
          <p:cNvPr id="7" name="TextBox 6">
            <a:extLst>
              <a:ext uri="{FF2B5EF4-FFF2-40B4-BE49-F238E27FC236}">
                <a16:creationId xmlns:a16="http://schemas.microsoft.com/office/drawing/2014/main" id="{276A1E2E-40E6-F6B9-E460-01E16961150F}"/>
              </a:ext>
            </a:extLst>
          </p:cNvPr>
          <p:cNvSpPr txBox="1"/>
          <p:nvPr/>
        </p:nvSpPr>
        <p:spPr>
          <a:xfrm>
            <a:off x="2731008" y="5493462"/>
            <a:ext cx="8132064" cy="369332"/>
          </a:xfrm>
          <a:prstGeom prst="rect">
            <a:avLst/>
          </a:prstGeom>
          <a:noFill/>
        </p:spPr>
        <p:txBody>
          <a:bodyPr wrap="square" rtlCol="0">
            <a:spAutoFit/>
          </a:bodyPr>
          <a:lstStyle/>
          <a:p>
            <a:r>
              <a:rPr lang="en-US" sz="1800" dirty="0"/>
              <a:t>https://transitionoregon.org/post-school-outcomes</a:t>
            </a:r>
            <a:endParaRPr lang="en-US" dirty="0"/>
          </a:p>
        </p:txBody>
      </p:sp>
      <p:sp>
        <p:nvSpPr>
          <p:cNvPr id="3" name="Footer Placeholder 2"/>
          <p:cNvSpPr>
            <a:spLocks noGrp="1"/>
          </p:cNvSpPr>
          <p:nvPr>
            <p:ph type="ftr" sz="quarter" idx="11"/>
          </p:nvPr>
        </p:nvSpPr>
        <p:spPr>
          <a:xfrm>
            <a:off x="717176" y="6139793"/>
            <a:ext cx="2864224"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r>
              <a:rPr kumimoji="0" lang="en-US" b="0" i="0" u="none" strike="noStrike" kern="1200" cap="none" spc="0" normalizeH="0" baseline="0" noProof="0">
                <a:ln>
                  <a:noFill/>
                </a:ln>
                <a:effectLst/>
                <a:uLnTx/>
                <a:uFillTx/>
                <a:latin typeface="+mn-lt"/>
                <a:ea typeface="+mn-ea"/>
                <a:cs typeface="+mn-cs"/>
              </a:rPr>
              <a:t>Oregon Department of Education</a:t>
            </a:r>
          </a:p>
        </p:txBody>
      </p:sp>
      <p:sp>
        <p:nvSpPr>
          <p:cNvPr id="4" name="Slide Number Placeholder 3"/>
          <p:cNvSpPr>
            <a:spLocks noGrp="1"/>
          </p:cNvSpPr>
          <p:nvPr>
            <p:ph type="sldNum" sz="quarter" idx="12"/>
          </p:nvPr>
        </p:nvSpPr>
        <p:spPr>
          <a:xfrm>
            <a:off x="8610600" y="6139793"/>
            <a:ext cx="2891118"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357F5B69-6281-4C1F-8C38-6DA0F56DA430}" type="slidenum">
              <a:rPr kumimoji="0" lang="en-US"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52</a:t>
            </a:fld>
            <a:endParaRPr kumimoji="0" lang="en-US" b="0" i="0" u="none" strike="noStrike" cap="none" spc="0" normalizeH="0" baseline="0" noProof="0">
              <a:ln>
                <a:noFill/>
              </a:ln>
              <a:effectLst/>
              <a:uLnTx/>
              <a:uFillTx/>
            </a:endParaRPr>
          </a:p>
        </p:txBody>
      </p:sp>
    </p:spTree>
    <p:extLst>
      <p:ext uri="{BB962C8B-B14F-4D97-AF65-F5344CB8AC3E}">
        <p14:creationId xmlns:p14="http://schemas.microsoft.com/office/powerpoint/2010/main" val="41101577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7176" y="457200"/>
            <a:ext cx="10784542" cy="1026460"/>
          </a:xfrm>
        </p:spPr>
        <p:txBody>
          <a:bodyPr vert="horz" lIns="91440" tIns="45720" rIns="91440" bIns="45720" rtlCol="0" anchor="b" anchorCtr="0">
            <a:normAutofit/>
          </a:bodyPr>
          <a:lstStyle/>
          <a:p>
            <a:r>
              <a:rPr lang="en-US" dirty="0"/>
              <a:t>Prior to the </a:t>
            </a:r>
            <a:r>
              <a:rPr lang="en-US" kern="1200" dirty="0">
                <a:latin typeface="+mj-lt"/>
                <a:ea typeface="+mj-ea"/>
                <a:cs typeface="+mj-cs"/>
              </a:rPr>
              <a:t>Exit Interview </a:t>
            </a:r>
          </a:p>
        </p:txBody>
      </p:sp>
      <p:sp>
        <p:nvSpPr>
          <p:cNvPr id="9" name="TextBox 8">
            <a:extLst>
              <a:ext uri="{FF2B5EF4-FFF2-40B4-BE49-F238E27FC236}">
                <a16:creationId xmlns:a16="http://schemas.microsoft.com/office/drawing/2014/main" id="{9DC8344F-E496-B766-FE04-41CE37295744}"/>
              </a:ext>
            </a:extLst>
          </p:cNvPr>
          <p:cNvSpPr txBox="1"/>
          <p:nvPr/>
        </p:nvSpPr>
        <p:spPr>
          <a:xfrm>
            <a:off x="880110" y="1659285"/>
            <a:ext cx="9425178" cy="3539430"/>
          </a:xfrm>
          <a:prstGeom prst="rect">
            <a:avLst/>
          </a:prstGeom>
          <a:noFill/>
        </p:spPr>
        <p:txBody>
          <a:bodyPr wrap="square">
            <a:spAutoFit/>
          </a:bodyPr>
          <a:lstStyle/>
          <a:p>
            <a:pPr marL="457200" indent="-457200">
              <a:buFont typeface="Arial" panose="020B0604020202020204" pitchFamily="34" charset="0"/>
              <a:buChar char="•"/>
            </a:pPr>
            <a:r>
              <a:rPr lang="en-US" sz="2800" dirty="0"/>
              <a:t>Review student file information for demographic and contact information</a:t>
            </a:r>
          </a:p>
          <a:p>
            <a:pPr marL="457200" indent="-457200">
              <a:buFont typeface="Arial" panose="020B0604020202020204" pitchFamily="34" charset="0"/>
              <a:buChar char="•"/>
            </a:pPr>
            <a:r>
              <a:rPr lang="en-US" sz="2800" dirty="0"/>
              <a:t>Enter demographic and contact information at any time before the interview</a:t>
            </a:r>
          </a:p>
          <a:p>
            <a:pPr marL="457200" indent="-457200">
              <a:buFont typeface="Arial" panose="020B0604020202020204" pitchFamily="34" charset="0"/>
              <a:buChar char="•"/>
            </a:pPr>
            <a:r>
              <a:rPr lang="en-US" sz="2800" dirty="0"/>
              <a:t>Obtain a signed Agreement to Participate </a:t>
            </a:r>
          </a:p>
          <a:p>
            <a:pPr marL="457200" indent="-457200">
              <a:buFont typeface="Arial" panose="020B0604020202020204" pitchFamily="34" charset="0"/>
              <a:buChar char="•"/>
            </a:pPr>
            <a:r>
              <a:rPr lang="en-US" sz="2800" dirty="0"/>
              <a:t>Familiarize yourself with the PSO 2.0 App</a:t>
            </a:r>
          </a:p>
          <a:p>
            <a:pPr marL="457200" indent="-457200">
              <a:buFont typeface="Arial" panose="020B0604020202020204" pitchFamily="34" charset="0"/>
              <a:buChar char="•"/>
            </a:pPr>
            <a:r>
              <a:rPr lang="en-US" sz="2800" dirty="0"/>
              <a:t>Set up an interview time  - best would be within one month of student’s anticipated exit</a:t>
            </a:r>
          </a:p>
        </p:txBody>
      </p:sp>
      <p:sp>
        <p:nvSpPr>
          <p:cNvPr id="7" name="TextBox 6">
            <a:extLst>
              <a:ext uri="{FF2B5EF4-FFF2-40B4-BE49-F238E27FC236}">
                <a16:creationId xmlns:a16="http://schemas.microsoft.com/office/drawing/2014/main" id="{276A1E2E-40E6-F6B9-E460-01E16961150F}"/>
              </a:ext>
            </a:extLst>
          </p:cNvPr>
          <p:cNvSpPr txBox="1"/>
          <p:nvPr/>
        </p:nvSpPr>
        <p:spPr>
          <a:xfrm>
            <a:off x="2731008" y="5493462"/>
            <a:ext cx="8132064" cy="369332"/>
          </a:xfrm>
          <a:prstGeom prst="rect">
            <a:avLst/>
          </a:prstGeom>
          <a:noFill/>
        </p:spPr>
        <p:txBody>
          <a:bodyPr wrap="square" rtlCol="0">
            <a:spAutoFit/>
          </a:bodyPr>
          <a:lstStyle/>
          <a:p>
            <a:r>
              <a:rPr lang="en-US" sz="1800" dirty="0"/>
              <a:t>https://transitionoregon.org/post-school-outcomes</a:t>
            </a:r>
            <a:endParaRPr lang="en-US" dirty="0"/>
          </a:p>
        </p:txBody>
      </p:sp>
      <p:sp>
        <p:nvSpPr>
          <p:cNvPr id="3" name="Footer Placeholder 2"/>
          <p:cNvSpPr>
            <a:spLocks noGrp="1"/>
          </p:cNvSpPr>
          <p:nvPr>
            <p:ph type="ftr" sz="quarter" idx="11"/>
          </p:nvPr>
        </p:nvSpPr>
        <p:spPr>
          <a:xfrm>
            <a:off x="717176" y="6139793"/>
            <a:ext cx="2864224"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r>
              <a:rPr kumimoji="0" lang="en-US" b="0" i="0" u="none" strike="noStrike" kern="1200" cap="none" spc="0" normalizeH="0" baseline="0" noProof="0">
                <a:ln>
                  <a:noFill/>
                </a:ln>
                <a:effectLst/>
                <a:uLnTx/>
                <a:uFillTx/>
                <a:latin typeface="+mn-lt"/>
                <a:ea typeface="+mn-ea"/>
                <a:cs typeface="+mn-cs"/>
              </a:rPr>
              <a:t>Oregon Department of Education</a:t>
            </a:r>
          </a:p>
        </p:txBody>
      </p:sp>
      <p:sp>
        <p:nvSpPr>
          <p:cNvPr id="4" name="Slide Number Placeholder 3"/>
          <p:cNvSpPr>
            <a:spLocks noGrp="1"/>
          </p:cNvSpPr>
          <p:nvPr>
            <p:ph type="sldNum" sz="quarter" idx="12"/>
          </p:nvPr>
        </p:nvSpPr>
        <p:spPr>
          <a:xfrm>
            <a:off x="8610600" y="6139793"/>
            <a:ext cx="2891118"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357F5B69-6281-4C1F-8C38-6DA0F56DA430}" type="slidenum">
              <a:rPr kumimoji="0" lang="en-US"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53</a:t>
            </a:fld>
            <a:endParaRPr kumimoji="0" lang="en-US" b="0" i="0" u="none" strike="noStrike" cap="none" spc="0" normalizeH="0" baseline="0" noProof="0">
              <a:ln>
                <a:noFill/>
              </a:ln>
              <a:effectLst/>
              <a:uLnTx/>
              <a:uFillTx/>
            </a:endParaRPr>
          </a:p>
        </p:txBody>
      </p:sp>
    </p:spTree>
    <p:extLst>
      <p:ext uri="{BB962C8B-B14F-4D97-AF65-F5344CB8AC3E}">
        <p14:creationId xmlns:p14="http://schemas.microsoft.com/office/powerpoint/2010/main" val="26043572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7176" y="457200"/>
            <a:ext cx="10784542" cy="1026460"/>
          </a:xfrm>
        </p:spPr>
        <p:txBody>
          <a:bodyPr vert="horz" lIns="91440" tIns="45720" rIns="91440" bIns="45720" rtlCol="0" anchor="b" anchorCtr="0">
            <a:normAutofit/>
          </a:bodyPr>
          <a:lstStyle/>
          <a:p>
            <a:r>
              <a:rPr lang="en-US" dirty="0"/>
              <a:t>During and After the </a:t>
            </a:r>
            <a:r>
              <a:rPr lang="en-US" kern="1200" dirty="0">
                <a:latin typeface="+mj-lt"/>
                <a:ea typeface="+mj-ea"/>
                <a:cs typeface="+mj-cs"/>
              </a:rPr>
              <a:t>Exit Interview </a:t>
            </a:r>
          </a:p>
        </p:txBody>
      </p:sp>
      <p:sp>
        <p:nvSpPr>
          <p:cNvPr id="9" name="TextBox 8">
            <a:extLst>
              <a:ext uri="{FF2B5EF4-FFF2-40B4-BE49-F238E27FC236}">
                <a16:creationId xmlns:a16="http://schemas.microsoft.com/office/drawing/2014/main" id="{9DC8344F-E496-B766-FE04-41CE37295744}"/>
              </a:ext>
            </a:extLst>
          </p:cNvPr>
          <p:cNvSpPr txBox="1"/>
          <p:nvPr/>
        </p:nvSpPr>
        <p:spPr>
          <a:xfrm>
            <a:off x="861822" y="1859994"/>
            <a:ext cx="10431018" cy="2677656"/>
          </a:xfrm>
          <a:prstGeom prst="rect">
            <a:avLst/>
          </a:prstGeom>
          <a:noFill/>
        </p:spPr>
        <p:txBody>
          <a:bodyPr wrap="square">
            <a:spAutoFit/>
          </a:bodyPr>
          <a:lstStyle/>
          <a:p>
            <a:pPr marL="285750" indent="-285750">
              <a:buFont typeface="Arial" panose="020B0604020202020204" pitchFamily="34" charset="0"/>
              <a:buChar char="•"/>
            </a:pPr>
            <a:r>
              <a:rPr lang="en-US" sz="2400" dirty="0"/>
              <a:t>Complete the interview using the PSO App</a:t>
            </a:r>
          </a:p>
          <a:p>
            <a:pPr marL="285750" indent="-285750">
              <a:buFont typeface="Arial" panose="020B0604020202020204" pitchFamily="34" charset="0"/>
              <a:buChar char="•"/>
            </a:pPr>
            <a:r>
              <a:rPr lang="en-US" sz="2400" dirty="0"/>
              <a:t>Have student complete the address portion of the PSO Postcard in person </a:t>
            </a:r>
          </a:p>
          <a:p>
            <a:pPr marL="285750" indent="-285750">
              <a:buFont typeface="Arial" panose="020B0604020202020204" pitchFamily="34" charset="0"/>
              <a:buChar char="•"/>
            </a:pPr>
            <a:r>
              <a:rPr lang="en-US" sz="2400" dirty="0"/>
              <a:t>Collect multiple forms of contact information for Follow-Up Interview</a:t>
            </a:r>
          </a:p>
          <a:p>
            <a:pPr marL="285750" indent="-285750">
              <a:buFont typeface="Arial" panose="020B0604020202020204" pitchFamily="34" charset="0"/>
              <a:buChar char="•"/>
            </a:pPr>
            <a:r>
              <a:rPr lang="en-US" sz="2400" dirty="0"/>
              <a:t>Explain the upcoming Follow-Up Interview and answer any questions</a:t>
            </a:r>
          </a:p>
          <a:p>
            <a:pPr marL="285750" indent="-285750">
              <a:buFont typeface="Arial" panose="020B0604020202020204" pitchFamily="34" charset="0"/>
              <a:buChar char="•"/>
            </a:pPr>
            <a:r>
              <a:rPr lang="en-US" sz="2400" dirty="0"/>
              <a:t>Update the interview if new information emerges</a:t>
            </a:r>
          </a:p>
          <a:p>
            <a:pPr marL="285750" indent="-285750">
              <a:buFont typeface="Arial" panose="020B0604020202020204" pitchFamily="34" charset="0"/>
              <a:buChar char="•"/>
            </a:pPr>
            <a:r>
              <a:rPr lang="en-US" sz="2400" dirty="0"/>
              <a:t>Confirm ALL interviews complete with no need for further edits by clicking Mark Collection Complete</a:t>
            </a:r>
          </a:p>
        </p:txBody>
      </p:sp>
      <p:sp>
        <p:nvSpPr>
          <p:cNvPr id="7" name="TextBox 6">
            <a:extLst>
              <a:ext uri="{FF2B5EF4-FFF2-40B4-BE49-F238E27FC236}">
                <a16:creationId xmlns:a16="http://schemas.microsoft.com/office/drawing/2014/main" id="{276A1E2E-40E6-F6B9-E460-01E16961150F}"/>
              </a:ext>
            </a:extLst>
          </p:cNvPr>
          <p:cNvSpPr txBox="1"/>
          <p:nvPr/>
        </p:nvSpPr>
        <p:spPr>
          <a:xfrm>
            <a:off x="2731008" y="5493462"/>
            <a:ext cx="8132064" cy="369332"/>
          </a:xfrm>
          <a:prstGeom prst="rect">
            <a:avLst/>
          </a:prstGeom>
          <a:noFill/>
        </p:spPr>
        <p:txBody>
          <a:bodyPr wrap="square" rtlCol="0">
            <a:spAutoFit/>
          </a:bodyPr>
          <a:lstStyle/>
          <a:p>
            <a:r>
              <a:rPr lang="en-US" sz="1800" dirty="0"/>
              <a:t>https://transitionoregon.org/post-school-outcomes</a:t>
            </a:r>
            <a:endParaRPr lang="en-US" dirty="0"/>
          </a:p>
        </p:txBody>
      </p:sp>
      <p:sp>
        <p:nvSpPr>
          <p:cNvPr id="3" name="Footer Placeholder 2"/>
          <p:cNvSpPr>
            <a:spLocks noGrp="1"/>
          </p:cNvSpPr>
          <p:nvPr>
            <p:ph type="ftr" sz="quarter" idx="11"/>
          </p:nvPr>
        </p:nvSpPr>
        <p:spPr>
          <a:xfrm>
            <a:off x="717176" y="6139793"/>
            <a:ext cx="2864224"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r>
              <a:rPr kumimoji="0" lang="en-US" b="0" i="0" u="none" strike="noStrike" kern="1200" cap="none" spc="0" normalizeH="0" baseline="0" noProof="0">
                <a:ln>
                  <a:noFill/>
                </a:ln>
                <a:effectLst/>
                <a:uLnTx/>
                <a:uFillTx/>
                <a:latin typeface="+mn-lt"/>
                <a:ea typeface="+mn-ea"/>
                <a:cs typeface="+mn-cs"/>
              </a:rPr>
              <a:t>Oregon Department of Education</a:t>
            </a:r>
          </a:p>
        </p:txBody>
      </p:sp>
      <p:sp>
        <p:nvSpPr>
          <p:cNvPr id="4" name="Slide Number Placeholder 3"/>
          <p:cNvSpPr>
            <a:spLocks noGrp="1"/>
          </p:cNvSpPr>
          <p:nvPr>
            <p:ph type="sldNum" sz="quarter" idx="12"/>
          </p:nvPr>
        </p:nvSpPr>
        <p:spPr>
          <a:xfrm>
            <a:off x="8610600" y="6139793"/>
            <a:ext cx="2891118"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357F5B69-6281-4C1F-8C38-6DA0F56DA430}" type="slidenum">
              <a:rPr kumimoji="0" lang="en-US"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54</a:t>
            </a:fld>
            <a:endParaRPr kumimoji="0" lang="en-US" b="0" i="0" u="none" strike="noStrike" cap="none" spc="0" normalizeH="0" baseline="0" noProof="0">
              <a:ln>
                <a:noFill/>
              </a:ln>
              <a:effectLst/>
              <a:uLnTx/>
              <a:uFillTx/>
            </a:endParaRPr>
          </a:p>
        </p:txBody>
      </p:sp>
    </p:spTree>
    <p:extLst>
      <p:ext uri="{BB962C8B-B14F-4D97-AF65-F5344CB8AC3E}">
        <p14:creationId xmlns:p14="http://schemas.microsoft.com/office/powerpoint/2010/main" val="15532296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n w="13335" cmpd="sng">
                  <a:noFill/>
                  <a:prstDash val="solid"/>
                </a:ln>
              </a:rPr>
              <a:t>Exit Interview Tips</a:t>
            </a:r>
            <a:endParaRPr lang="en-US" dirty="0"/>
          </a:p>
        </p:txBody>
      </p:sp>
      <p:sp>
        <p:nvSpPr>
          <p:cNvPr id="2" name="Content Placeholder 1"/>
          <p:cNvSpPr>
            <a:spLocks noGrp="1"/>
          </p:cNvSpPr>
          <p:nvPr>
            <p:ph idx="1"/>
          </p:nvPr>
        </p:nvSpPr>
        <p:spPr>
          <a:xfrm>
            <a:off x="717176" y="1825625"/>
            <a:ext cx="6447899" cy="4109010"/>
          </a:xfrm>
        </p:spPr>
        <p:txBody>
          <a:bodyPr>
            <a:normAutofit/>
          </a:bodyPr>
          <a:lstStyle/>
          <a:p>
            <a:r>
              <a:rPr lang="en-US" b="1" dirty="0"/>
              <a:t>Ask</a:t>
            </a:r>
            <a:r>
              <a:rPr lang="en-US" dirty="0"/>
              <a:t> the student to address the postcard to themselves.  </a:t>
            </a:r>
          </a:p>
          <a:p>
            <a:endParaRPr lang="en-US" dirty="0"/>
          </a:p>
          <a:p>
            <a:r>
              <a:rPr lang="en-US" dirty="0"/>
              <a:t>Ask the student to identify a person they would like to have contact them for the follow up interview. </a:t>
            </a:r>
          </a:p>
        </p:txBody>
      </p:sp>
      <p:pic>
        <p:nvPicPr>
          <p:cNvPr id="6" name="Picture 5" descr="Oregon license plate with OR4 SP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3666" y="1434765"/>
            <a:ext cx="3586857" cy="1864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Example of Post School Outcomes lette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73666" y="3698685"/>
            <a:ext cx="3586857" cy="2065916"/>
          </a:xfrm>
          <a:prstGeom prst="rect">
            <a:avLst/>
          </a:prstGeom>
        </p:spPr>
      </p:pic>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Oregon Department of Education</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26975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n w="13335" cmpd="sng">
                  <a:noFill/>
                  <a:prstDash val="solid"/>
                </a:ln>
              </a:rPr>
              <a:t>Exit Interview: Students</a:t>
            </a:r>
            <a:endParaRPr lang="en-US" dirty="0"/>
          </a:p>
        </p:txBody>
      </p:sp>
      <p:pic>
        <p:nvPicPr>
          <p:cNvPr id="6" name="Picture 5" descr="Oregon license plate with OR4 SP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10240" y="638351"/>
            <a:ext cx="1391478" cy="72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Screenshot of the Exit Interview Students screen, with arrow pointing to City High School link."/>
          <p:cNvPicPr>
            <a:picLocks noChangeAspect="1"/>
          </p:cNvPicPr>
          <p:nvPr/>
        </p:nvPicPr>
        <p:blipFill>
          <a:blip r:embed="rId4"/>
          <a:stretch>
            <a:fillRect/>
          </a:stretch>
        </p:blipFill>
        <p:spPr>
          <a:xfrm>
            <a:off x="962025" y="1639594"/>
            <a:ext cx="7648575" cy="1085850"/>
          </a:xfrm>
          <a:prstGeom prst="rect">
            <a:avLst/>
          </a:prstGeom>
          <a:ln w="9525">
            <a:solidFill>
              <a:schemeClr val="tx1"/>
            </a:solidFill>
          </a:ln>
        </p:spPr>
      </p:pic>
      <p:sp>
        <p:nvSpPr>
          <p:cNvPr id="7" name="Content Placeholder 1"/>
          <p:cNvSpPr txBox="1">
            <a:spLocks/>
          </p:cNvSpPr>
          <p:nvPr/>
        </p:nvSpPr>
        <p:spPr>
          <a:xfrm>
            <a:off x="717176" y="2828023"/>
            <a:ext cx="10784542" cy="5382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Click on the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School’s name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to view students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10" descr="Screenshot of the Exit Interview School screen, with circles around the Add Student button and a test record link."/>
          <p:cNvPicPr>
            <a:picLocks noChangeAspect="1"/>
          </p:cNvPicPr>
          <p:nvPr/>
        </p:nvPicPr>
        <p:blipFill>
          <a:blip r:embed="rId5"/>
          <a:stretch>
            <a:fillRect/>
          </a:stretch>
        </p:blipFill>
        <p:spPr>
          <a:xfrm>
            <a:off x="3319329" y="3255419"/>
            <a:ext cx="7486650" cy="1628775"/>
          </a:xfrm>
          <a:prstGeom prst="rect">
            <a:avLst/>
          </a:prstGeom>
          <a:ln w="9525">
            <a:solidFill>
              <a:schemeClr val="tx1"/>
            </a:solidFill>
          </a:ln>
        </p:spPr>
      </p:pic>
      <p:sp>
        <p:nvSpPr>
          <p:cNvPr id="2" name="Content Placeholder 1"/>
          <p:cNvSpPr>
            <a:spLocks noGrp="1"/>
          </p:cNvSpPr>
          <p:nvPr>
            <p:ph idx="1"/>
          </p:nvPr>
        </p:nvSpPr>
        <p:spPr>
          <a:xfrm>
            <a:off x="717176" y="5063319"/>
            <a:ext cx="10784542" cy="871316"/>
          </a:xfrm>
        </p:spPr>
        <p:txBody>
          <a:bodyPr>
            <a:normAutofit lnSpcReduction="10000"/>
          </a:bodyPr>
          <a:lstStyle/>
          <a:p>
            <a:r>
              <a:rPr lang="en-US" dirty="0"/>
              <a:t>Click </a:t>
            </a:r>
            <a:r>
              <a:rPr lang="en-US" i="1" dirty="0"/>
              <a:t>Add Student </a:t>
            </a:r>
            <a:r>
              <a:rPr lang="en-US" dirty="0"/>
              <a:t>(Exit interview ONLY)</a:t>
            </a:r>
          </a:p>
          <a:p>
            <a:r>
              <a:rPr lang="en-US" dirty="0"/>
              <a:t>Click on student name to complete the Exit Interview.</a:t>
            </a: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Oregon Department of Education</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61621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7176" y="457200"/>
            <a:ext cx="10784542" cy="1026460"/>
          </a:xfrm>
        </p:spPr>
        <p:txBody>
          <a:bodyPr vert="horz" lIns="91440" tIns="45720" rIns="91440" bIns="45720" rtlCol="0" anchor="b" anchorCtr="0">
            <a:normAutofit/>
          </a:bodyPr>
          <a:lstStyle/>
          <a:p>
            <a:r>
              <a:rPr lang="en-US" kern="1200" dirty="0"/>
              <a:t>2 Types of Post School Outcomes Interviews</a:t>
            </a:r>
          </a:p>
        </p:txBody>
      </p:sp>
      <p:sp>
        <p:nvSpPr>
          <p:cNvPr id="3" name="Footer Placeholder 2"/>
          <p:cNvSpPr>
            <a:spLocks noGrp="1"/>
          </p:cNvSpPr>
          <p:nvPr>
            <p:ph type="ftr" sz="quarter" idx="11"/>
          </p:nvPr>
        </p:nvSpPr>
        <p:spPr>
          <a:xfrm>
            <a:off x="717176" y="6139793"/>
            <a:ext cx="2864224"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r>
              <a:rPr kumimoji="0" lang="en-US" b="0" i="0" u="none" strike="noStrike" kern="1200" cap="none" spc="0" normalizeH="0" baseline="0" noProof="0">
                <a:ln>
                  <a:noFill/>
                </a:ln>
                <a:effectLst/>
                <a:uLnTx/>
                <a:uFillTx/>
              </a:rPr>
              <a:t>Oregon Department of Education</a:t>
            </a:r>
          </a:p>
        </p:txBody>
      </p:sp>
      <p:sp>
        <p:nvSpPr>
          <p:cNvPr id="4" name="Slide Number Placeholder 3"/>
          <p:cNvSpPr>
            <a:spLocks noGrp="1"/>
          </p:cNvSpPr>
          <p:nvPr>
            <p:ph type="sldNum" sz="quarter" idx="12"/>
          </p:nvPr>
        </p:nvSpPr>
        <p:spPr>
          <a:xfrm>
            <a:off x="8610600" y="6139793"/>
            <a:ext cx="2891118"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357F5B69-6281-4C1F-8C38-6DA0F56DA430}" type="slidenum">
              <a:rPr kumimoji="0" lang="en-US"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57</a:t>
            </a:fld>
            <a:endParaRPr kumimoji="0" lang="en-US" b="0" i="0" u="none" strike="noStrike" cap="none" spc="0" normalizeH="0" baseline="0" noProof="0">
              <a:ln>
                <a:noFill/>
              </a:ln>
              <a:effectLst/>
              <a:uLnTx/>
              <a:uFillTx/>
            </a:endParaRPr>
          </a:p>
        </p:txBody>
      </p:sp>
      <p:graphicFrame>
        <p:nvGraphicFramePr>
          <p:cNvPr id="13" name="TextBox 1" descr="A month calendar, with Follow Up Interview under.">
            <a:extLst>
              <a:ext uri="{FF2B5EF4-FFF2-40B4-BE49-F238E27FC236}">
                <a16:creationId xmlns:a16="http://schemas.microsoft.com/office/drawing/2014/main" id="{E220A4FD-77D9-A4AE-AFC4-87405BFF5823}"/>
              </a:ext>
            </a:extLst>
          </p:cNvPr>
          <p:cNvGraphicFramePr/>
          <p:nvPr>
            <p:extLst>
              <p:ext uri="{D42A27DB-BD31-4B8C-83A1-F6EECF244321}">
                <p14:modId xmlns:p14="http://schemas.microsoft.com/office/powerpoint/2010/main" val="2467700050"/>
              </p:ext>
            </p:extLst>
          </p:nvPr>
        </p:nvGraphicFramePr>
        <p:xfrm>
          <a:off x="717176" y="1825625"/>
          <a:ext cx="10784542" cy="4109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7928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Follow-Up Interview Collection</a:t>
            </a:r>
          </a:p>
        </p:txBody>
      </p:sp>
      <p:pic>
        <p:nvPicPr>
          <p:cNvPr id="6" name="Picture 5" descr="Oregon license plate with OR4 SP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10240" y="638351"/>
            <a:ext cx="1391478" cy="72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p:txBody>
          <a:bodyPr>
            <a:normAutofit/>
          </a:bodyPr>
          <a:lstStyle/>
          <a:p>
            <a:pPr marL="342900" indent="-342900"/>
            <a:r>
              <a:rPr lang="en-US" sz="2800" dirty="0"/>
              <a:t>Mandatory Data Collection </a:t>
            </a:r>
          </a:p>
          <a:p>
            <a:pPr marL="342900" indent="-342900"/>
            <a:r>
              <a:rPr lang="en-US" sz="2800" dirty="0"/>
              <a:t>All leavers who exited IDEA services during the 2022-2023 school year</a:t>
            </a:r>
          </a:p>
          <a:p>
            <a:pPr marL="800089" lvl="1" indent="-342900"/>
            <a:r>
              <a:rPr lang="en-US" sz="2800" dirty="0"/>
              <a:t>Graduated, dropped out, aged-out, were expected to return </a:t>
            </a:r>
          </a:p>
          <a:p>
            <a:pPr marL="800089" lvl="1" indent="-342900"/>
            <a:r>
              <a:rPr lang="en-US" sz="2800" dirty="0"/>
              <a:t>Must be out of school for 365 days </a:t>
            </a:r>
          </a:p>
          <a:p>
            <a:pPr marL="800089" lvl="1" indent="-342900"/>
            <a:r>
              <a:rPr lang="en-US" sz="2800" dirty="0"/>
              <a:t>List of students eligible for the Follow-Up Interview is provided within the PSO 2.0 App </a:t>
            </a:r>
          </a:p>
          <a:p>
            <a:pPr marL="800089" lvl="1" indent="-342900"/>
            <a:r>
              <a:rPr lang="en-US" sz="2800" dirty="0"/>
              <a:t>Able to check the student list within the PSO 2.0 App until May 31. </a:t>
            </a: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Oregon Department of Education</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23473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n w="13335" cmpd="sng">
                  <a:noFill/>
                  <a:prstDash val="solid"/>
                </a:ln>
              </a:rPr>
              <a:t>Data Collection Process</a:t>
            </a:r>
            <a:endParaRPr lang="en-US" dirty="0"/>
          </a:p>
        </p:txBody>
      </p:sp>
      <p:pic>
        <p:nvPicPr>
          <p:cNvPr id="6" name="Picture 5" descr="Oregon license plate with OR4 SP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10240" y="638351"/>
            <a:ext cx="1391478" cy="72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p:txBody>
          <a:bodyPr>
            <a:normAutofit fontScale="85000" lnSpcReduction="20000"/>
          </a:bodyPr>
          <a:lstStyle/>
          <a:p>
            <a:pPr marL="0" indent="0">
              <a:lnSpc>
                <a:spcPct val="120000"/>
              </a:lnSpc>
              <a:spcBef>
                <a:spcPts val="1200"/>
              </a:spcBef>
              <a:buSzPct val="90000"/>
              <a:buNone/>
            </a:pPr>
            <a:r>
              <a:rPr lang="en-US" sz="2800" b="1" dirty="0">
                <a:cs typeface="Arial" panose="020B0604020202020204" pitchFamily="34" charset="0"/>
              </a:rPr>
              <a:t>General Process for Follow-Up Interviews:</a:t>
            </a:r>
            <a:endParaRPr lang="en-US" sz="2800" dirty="0">
              <a:cs typeface="Arial" panose="020B0604020202020204" pitchFamily="34" charset="0"/>
            </a:endParaRPr>
          </a:p>
          <a:p>
            <a:pPr marL="457200" indent="-457200">
              <a:lnSpc>
                <a:spcPct val="120000"/>
              </a:lnSpc>
              <a:spcBef>
                <a:spcPts val="1200"/>
              </a:spcBef>
              <a:buSzPct val="90000"/>
            </a:pPr>
            <a:r>
              <a:rPr lang="en-US" dirty="0">
                <a:cs typeface="Arial" panose="020B0604020202020204" pitchFamily="34" charset="0"/>
              </a:rPr>
              <a:t>Download instructions, script, &amp; agency supports</a:t>
            </a:r>
          </a:p>
          <a:p>
            <a:pPr marL="457200" indent="-457200">
              <a:lnSpc>
                <a:spcPct val="120000"/>
              </a:lnSpc>
              <a:spcBef>
                <a:spcPts val="1200"/>
              </a:spcBef>
              <a:buSzPct val="90000"/>
            </a:pPr>
            <a:r>
              <a:rPr lang="en-US" dirty="0">
                <a:cs typeface="Arial" panose="020B0604020202020204" pitchFamily="34" charset="0"/>
              </a:rPr>
              <a:t>Print call logs (individually or in a batch)</a:t>
            </a:r>
          </a:p>
          <a:p>
            <a:pPr marL="457200" indent="-457200">
              <a:lnSpc>
                <a:spcPct val="120000"/>
              </a:lnSpc>
              <a:spcBef>
                <a:spcPts val="1200"/>
              </a:spcBef>
              <a:buSzPct val="90000"/>
            </a:pPr>
            <a:r>
              <a:rPr lang="en-US" dirty="0">
                <a:cs typeface="Arial" panose="020B0604020202020204" pitchFamily="34" charset="0"/>
              </a:rPr>
              <a:t>Send postcard informing student/family of interview</a:t>
            </a:r>
          </a:p>
          <a:p>
            <a:pPr marL="457200" indent="-457200">
              <a:lnSpc>
                <a:spcPct val="120000"/>
              </a:lnSpc>
              <a:spcBef>
                <a:spcPts val="1200"/>
              </a:spcBef>
              <a:buSzPct val="90000"/>
            </a:pPr>
            <a:r>
              <a:rPr lang="en-US" dirty="0">
                <a:cs typeface="Arial" panose="020B0604020202020204" pitchFamily="34" charset="0"/>
              </a:rPr>
              <a:t>Assign calls to someone who is familiar with the student or to the person the student requested to talk to </a:t>
            </a:r>
          </a:p>
          <a:p>
            <a:pPr marL="914400" lvl="1" indent="-457200">
              <a:lnSpc>
                <a:spcPct val="120000"/>
              </a:lnSpc>
              <a:spcBef>
                <a:spcPts val="1200"/>
              </a:spcBef>
              <a:buSzPct val="90000"/>
            </a:pPr>
            <a:r>
              <a:rPr lang="en-US" u="sng" dirty="0">
                <a:cs typeface="Arial" panose="020B0604020202020204" pitchFamily="34" charset="0"/>
              </a:rPr>
              <a:t>Make sure this person has access to the PSO application</a:t>
            </a:r>
          </a:p>
          <a:p>
            <a:pPr marL="457200" indent="-457200">
              <a:lnSpc>
                <a:spcPct val="120000"/>
              </a:lnSpc>
              <a:spcBef>
                <a:spcPts val="1200"/>
              </a:spcBef>
              <a:buSzPct val="90000"/>
            </a:pPr>
            <a:r>
              <a:rPr lang="en-US" dirty="0">
                <a:cs typeface="Arial" panose="020B0604020202020204" pitchFamily="34" charset="0"/>
              </a:rPr>
              <a:t>Complete interview with student/family member using online data entry</a:t>
            </a:r>
          </a:p>
          <a:p>
            <a:pPr marL="457200" indent="-457200">
              <a:lnSpc>
                <a:spcPct val="120000"/>
              </a:lnSpc>
              <a:spcBef>
                <a:spcPts val="1200"/>
              </a:spcBef>
              <a:buSzPct val="90000"/>
            </a:pPr>
            <a:r>
              <a:rPr lang="en-US" dirty="0">
                <a:cs typeface="Arial" panose="020B0604020202020204" pitchFamily="34" charset="0"/>
              </a:rPr>
              <a:t>Paper copies should only be used when the application is unavailable.</a:t>
            </a:r>
            <a:endParaRPr lang="en-US" dirty="0"/>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Oregon Department of Education</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059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Why Do We Collect Data on Child Find?</a:t>
            </a:r>
          </a:p>
        </p:txBody>
      </p:sp>
      <p:sp>
        <p:nvSpPr>
          <p:cNvPr id="2" name="Content Placeholder 1"/>
          <p:cNvSpPr>
            <a:spLocks noGrp="1"/>
          </p:cNvSpPr>
          <p:nvPr>
            <p:ph idx="1"/>
          </p:nvPr>
        </p:nvSpPr>
        <p:spPr/>
        <p:txBody>
          <a:bodyPr/>
          <a:lstStyle/>
          <a:p>
            <a:r>
              <a:rPr lang="en-US" dirty="0"/>
              <a:t>Ensure that students with disabilities are identified and evaluated within a reasonable amount of time and without any undue delays.</a:t>
            </a:r>
          </a:p>
          <a:p>
            <a:r>
              <a:rPr lang="en-US" dirty="0"/>
              <a:t>Improve outcomes for students through identification of needed services.  </a:t>
            </a:r>
          </a:p>
          <a:p>
            <a:r>
              <a:rPr lang="en-US" dirty="0"/>
              <a:t>Identify any systemic issues and assist with improving practices and procedures.</a:t>
            </a:r>
          </a:p>
          <a:p>
            <a:r>
              <a:rPr lang="en-US" dirty="0"/>
              <a:t>Guide meaningful improvement planning by examining what’s working, what isn’t, and why.</a:t>
            </a:r>
          </a:p>
          <a:p>
            <a:r>
              <a:rPr lang="en-US" dirty="0"/>
              <a:t>Establish Federally mandated 100% compliance.</a:t>
            </a:r>
          </a:p>
        </p:txBody>
      </p:sp>
      <p:sp>
        <p:nvSpPr>
          <p:cNvPr id="3" name="Footer Placeholder 2"/>
          <p:cNvSpPr>
            <a:spLocks noGrp="1"/>
          </p:cNvSpPr>
          <p:nvPr>
            <p:ph type="ftr" sz="quarter" idx="11"/>
          </p:nvPr>
        </p:nvSpPr>
        <p:spPr/>
        <p:txBody>
          <a:bodyPr/>
          <a:lstStyle/>
          <a:p>
            <a:r>
              <a:rPr lang="en-US" dirty="0"/>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pPr/>
              <a:t>6</a:t>
            </a:fld>
            <a:endParaRPr lang="en-US" dirty="0"/>
          </a:p>
        </p:txBody>
      </p:sp>
    </p:spTree>
    <p:extLst>
      <p:ext uri="{BB962C8B-B14F-4D97-AF65-F5344CB8AC3E}">
        <p14:creationId xmlns:p14="http://schemas.microsoft.com/office/powerpoint/2010/main" val="27018497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n w="13335" cmpd="sng">
                  <a:noFill/>
                  <a:prstDash val="solid"/>
                </a:ln>
              </a:rPr>
              <a:t>Reaching Students</a:t>
            </a:r>
            <a:endParaRPr lang="en-US" dirty="0"/>
          </a:p>
        </p:txBody>
      </p:sp>
      <p:pic>
        <p:nvPicPr>
          <p:cNvPr id="6" name="Picture 5" descr="Oregon license plate with OR4 SP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10240" y="638351"/>
            <a:ext cx="1391478" cy="72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p:txBody>
          <a:bodyPr>
            <a:normAutofit/>
          </a:bodyPr>
          <a:lstStyle/>
          <a:p>
            <a:pPr marL="0" indent="0">
              <a:spcBef>
                <a:spcPts val="1200"/>
              </a:spcBef>
              <a:buSzPct val="90000"/>
              <a:buNone/>
            </a:pPr>
            <a:r>
              <a:rPr lang="en-US" sz="2800" b="1" dirty="0">
                <a:cs typeface="Arial" panose="020B0604020202020204" pitchFamily="34" charset="0"/>
              </a:rPr>
              <a:t>Multiple Attempts on Multiple Days at Multiple Times</a:t>
            </a:r>
          </a:p>
          <a:p>
            <a:pPr marL="0" indent="0">
              <a:spcBef>
                <a:spcPts val="1200"/>
              </a:spcBef>
              <a:buSzPct val="90000"/>
              <a:buNone/>
            </a:pPr>
            <a:r>
              <a:rPr lang="en-US" sz="2800" dirty="0">
                <a:cs typeface="Arial" panose="020B0604020202020204" pitchFamily="34" charset="0"/>
              </a:rPr>
              <a:t>Students employed or enrolled in postsecondary education may not be available during normal working hours</a:t>
            </a:r>
          </a:p>
          <a:p>
            <a:pPr marL="0" indent="0">
              <a:spcBef>
                <a:spcPts val="1200"/>
              </a:spcBef>
              <a:buSzPct val="90000"/>
              <a:buNone/>
            </a:pPr>
            <a:r>
              <a:rPr lang="en-US" sz="2800" dirty="0">
                <a:cs typeface="Arial" panose="020B0604020202020204" pitchFamily="34" charset="0"/>
              </a:rPr>
              <a:t>Interviewers may</a:t>
            </a:r>
            <a:r>
              <a:rPr lang="en-US" sz="2000" dirty="0">
                <a:cs typeface="Arial" panose="020B0604020202020204" pitchFamily="34" charset="0"/>
              </a:rPr>
              <a:t> </a:t>
            </a:r>
            <a:r>
              <a:rPr lang="en-US" sz="2800" dirty="0">
                <a:cs typeface="Arial" panose="020B0604020202020204" pitchFamily="34" charset="0"/>
              </a:rPr>
              <a:t>need</a:t>
            </a:r>
            <a:r>
              <a:rPr lang="en-US" sz="2000" dirty="0">
                <a:cs typeface="Arial" panose="020B0604020202020204" pitchFamily="34" charset="0"/>
              </a:rPr>
              <a:t> </a:t>
            </a:r>
            <a:r>
              <a:rPr lang="en-US" sz="2800" dirty="0">
                <a:cs typeface="Arial" panose="020B0604020202020204" pitchFamily="34" charset="0"/>
              </a:rPr>
              <a:t>to call in the evenings or on weekends.</a:t>
            </a:r>
          </a:p>
          <a:p>
            <a:pPr marL="0" indent="0">
              <a:spcBef>
                <a:spcPts val="1200"/>
              </a:spcBef>
              <a:buSzPct val="90000"/>
              <a:buNone/>
            </a:pPr>
            <a:r>
              <a:rPr lang="en-US" sz="2800" b="1" dirty="0">
                <a:cs typeface="Arial" panose="020B0604020202020204" pitchFamily="34" charset="0"/>
              </a:rPr>
              <a:t>Confidentiality must be a priority! </a:t>
            </a: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Oregon Department of Education</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83282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Post-School Outcomes Dates</a:t>
            </a:r>
          </a:p>
        </p:txBody>
      </p:sp>
      <p:sp>
        <p:nvSpPr>
          <p:cNvPr id="3" name="Content Placeholder 2"/>
          <p:cNvSpPr>
            <a:spLocks noGrp="1"/>
          </p:cNvSpPr>
          <p:nvPr>
            <p:ph sz="half" idx="4294967295"/>
          </p:nvPr>
        </p:nvSpPr>
        <p:spPr>
          <a:xfrm>
            <a:off x="986118" y="2362647"/>
            <a:ext cx="8703792" cy="1199419"/>
          </a:xfrm>
          <a:prstGeom prst="rect">
            <a:avLst/>
          </a:prstGeom>
        </p:spPr>
        <p:txBody>
          <a:bodyPr>
            <a:noAutofit/>
          </a:bodyPr>
          <a:lstStyle/>
          <a:p>
            <a:pPr algn="ctr">
              <a:spcBef>
                <a:spcPct val="50000"/>
              </a:spcBef>
              <a:buClr>
                <a:srgbClr val="F8F800"/>
              </a:buClr>
              <a:buSzPct val="120000"/>
              <a:buNone/>
            </a:pPr>
            <a:r>
              <a:rPr lang="en-US" sz="3200" b="1" i="1" dirty="0">
                <a:cs typeface="Arial" panose="020B0604020202020204" pitchFamily="34" charset="0"/>
              </a:rPr>
              <a:t>Follow Up Interview Opens</a:t>
            </a:r>
            <a:r>
              <a:rPr lang="en-US" sz="3200" dirty="0">
                <a:cs typeface="Arial" panose="020B0604020202020204" pitchFamily="34" charset="0"/>
              </a:rPr>
              <a:t>: Thursday, 6/6/2024</a:t>
            </a:r>
          </a:p>
          <a:p>
            <a:pPr algn="ctr">
              <a:spcBef>
                <a:spcPct val="50000"/>
              </a:spcBef>
              <a:buClr>
                <a:srgbClr val="F8F800"/>
              </a:buClr>
              <a:buSzPct val="120000"/>
              <a:buNone/>
            </a:pPr>
            <a:r>
              <a:rPr lang="en-US" sz="3200" b="1" i="1" dirty="0">
                <a:cs typeface="Arial" panose="020B0604020202020204" pitchFamily="34" charset="0"/>
              </a:rPr>
              <a:t>Follow Up Interview Closes</a:t>
            </a:r>
            <a:r>
              <a:rPr lang="en-US" sz="3200" dirty="0">
                <a:cs typeface="Arial" panose="020B0604020202020204" pitchFamily="34" charset="0"/>
              </a:rPr>
              <a:t>: Friday, 9/30/2024</a:t>
            </a:r>
          </a:p>
        </p:txBody>
      </p:sp>
      <p:sp>
        <p:nvSpPr>
          <p:cNvPr id="5" name="TextBox 4"/>
          <p:cNvSpPr txBox="1"/>
          <p:nvPr/>
        </p:nvSpPr>
        <p:spPr>
          <a:xfrm>
            <a:off x="3671249" y="4441054"/>
            <a:ext cx="527104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Data Owner: Shava Feinstein</a:t>
            </a:r>
          </a:p>
        </p:txBody>
      </p:sp>
      <p:sp>
        <p:nvSpPr>
          <p:cNvPr id="6" name="Footer Placeholder 5">
            <a:extLst>
              <a:ext uri="{FF2B5EF4-FFF2-40B4-BE49-F238E27FC236}">
                <a16:creationId xmlns:a16="http://schemas.microsoft.com/office/drawing/2014/main" id="{8BA173A0-E933-27E6-1797-BA83588BA55A}"/>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C4EFB210-B5FD-836D-83FB-BD1629DFF2AD}"/>
              </a:ext>
            </a:extLst>
          </p:cNvPr>
          <p:cNvSpPr>
            <a:spLocks noGrp="1"/>
          </p:cNvSpPr>
          <p:nvPr>
            <p:ph type="sldNum" sz="quarter" idx="12"/>
          </p:nvPr>
        </p:nvSpPr>
        <p:spPr/>
        <p:txBody>
          <a:bodyPr/>
          <a:lstStyle/>
          <a:p>
            <a:fld id="{357F5B69-6281-4C1F-8C38-6DA0F56DA430}" type="slidenum">
              <a:rPr lang="en-US" smtClean="0"/>
              <a:pPr/>
              <a:t>61</a:t>
            </a:fld>
            <a:endParaRPr lang="en-US" dirty="0"/>
          </a:p>
        </p:txBody>
      </p:sp>
    </p:spTree>
    <p:extLst>
      <p:ext uri="{BB962C8B-B14F-4D97-AF65-F5344CB8AC3E}">
        <p14:creationId xmlns:p14="http://schemas.microsoft.com/office/powerpoint/2010/main" val="38450902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Data Collection 2024</a:t>
            </a:r>
          </a:p>
        </p:txBody>
      </p:sp>
      <p:pic>
        <p:nvPicPr>
          <p:cNvPr id="6" name="Picture 5" descr="Oregon license plate with OR4 SP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10240" y="638351"/>
            <a:ext cx="1391478" cy="72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717176" y="1825625"/>
            <a:ext cx="5901988" cy="4109010"/>
          </a:xfrm>
        </p:spPr>
        <p:txBody>
          <a:bodyPr/>
          <a:lstStyle/>
          <a:p>
            <a:pPr>
              <a:lnSpc>
                <a:spcPct val="100000"/>
              </a:lnSpc>
              <a:spcBef>
                <a:spcPts val="1200"/>
              </a:spcBef>
            </a:pPr>
            <a:r>
              <a:rPr lang="en-US" dirty="0"/>
              <a:t>Two Targets:</a:t>
            </a:r>
          </a:p>
          <a:p>
            <a:pPr lvl="1">
              <a:lnSpc>
                <a:spcPct val="100000"/>
              </a:lnSpc>
              <a:spcBef>
                <a:spcPts val="1200"/>
              </a:spcBef>
            </a:pPr>
            <a:r>
              <a:rPr lang="en-US" dirty="0"/>
              <a:t>Attempt to contact: 100% of students on the student list</a:t>
            </a:r>
          </a:p>
          <a:p>
            <a:pPr lvl="1">
              <a:lnSpc>
                <a:spcPct val="100000"/>
              </a:lnSpc>
              <a:spcBef>
                <a:spcPts val="1200"/>
              </a:spcBef>
            </a:pPr>
            <a:r>
              <a:rPr lang="en-US" dirty="0"/>
              <a:t>Completed interview: 85% of students on the student list</a:t>
            </a:r>
          </a:p>
          <a:p>
            <a:pPr>
              <a:lnSpc>
                <a:spcPct val="100000"/>
              </a:lnSpc>
              <a:spcBef>
                <a:spcPts val="1200"/>
              </a:spcBef>
            </a:pPr>
            <a:r>
              <a:rPr lang="en-US" dirty="0"/>
              <a:t>PSO 2.0 App automatically records each attempt electronically </a:t>
            </a:r>
          </a:p>
        </p:txBody>
      </p:sp>
      <p:pic>
        <p:nvPicPr>
          <p:cNvPr id="7" name="Picture 6" descr="Screenshot of arrows in the middle of a bullseye.">
            <a:extLst>
              <a:ext uri="{FF2B5EF4-FFF2-40B4-BE49-F238E27FC236}">
                <a16:creationId xmlns:a16="http://schemas.microsoft.com/office/drawing/2014/main" id="{5308F33B-7C11-4B26-A567-9C9427256F98}"/>
              </a:ext>
            </a:extLst>
          </p:cNvPr>
          <p:cNvPicPr>
            <a:picLocks noChangeAspect="1"/>
          </p:cNvPicPr>
          <p:nvPr/>
        </p:nvPicPr>
        <p:blipFill>
          <a:blip r:embed="rId4"/>
          <a:stretch>
            <a:fillRect/>
          </a:stretch>
        </p:blipFill>
        <p:spPr>
          <a:xfrm>
            <a:off x="7095391" y="2430240"/>
            <a:ext cx="4109421" cy="2465653"/>
          </a:xfrm>
          <a:prstGeom prst="rect">
            <a:avLst/>
          </a:prstGeom>
        </p:spPr>
      </p:pic>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Oregon Department of Education</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28337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Updates</a:t>
            </a:r>
          </a:p>
        </p:txBody>
      </p:sp>
      <p:sp>
        <p:nvSpPr>
          <p:cNvPr id="2" name="Content Placeholder 1"/>
          <p:cNvSpPr>
            <a:spLocks noGrp="1"/>
          </p:cNvSpPr>
          <p:nvPr>
            <p:ph idx="1"/>
          </p:nvPr>
        </p:nvSpPr>
        <p:spPr>
          <a:xfrm>
            <a:off x="717176" y="1703070"/>
            <a:ext cx="10784542" cy="4560569"/>
          </a:xfrm>
        </p:spPr>
        <p:txBody>
          <a:bodyPr>
            <a:normAutofit fontScale="85000" lnSpcReduction="10000"/>
          </a:bodyPr>
          <a:lstStyle/>
          <a:p>
            <a:pPr>
              <a:lnSpc>
                <a:spcPct val="120000"/>
              </a:lnSpc>
              <a:spcBef>
                <a:spcPts val="600"/>
              </a:spcBef>
            </a:pPr>
            <a:r>
              <a:rPr lang="en-US" sz="3800" b="1" dirty="0"/>
              <a:t>Exit Interview Updates - None</a:t>
            </a:r>
          </a:p>
          <a:p>
            <a:pPr>
              <a:lnSpc>
                <a:spcPct val="120000"/>
              </a:lnSpc>
              <a:spcBef>
                <a:spcPts val="600"/>
              </a:spcBef>
            </a:pPr>
            <a:r>
              <a:rPr lang="en-US" sz="3800" b="1" dirty="0"/>
              <a:t>Follow-Up Interview Content Updates – None</a:t>
            </a:r>
          </a:p>
          <a:p>
            <a:pPr>
              <a:lnSpc>
                <a:spcPct val="120000"/>
              </a:lnSpc>
              <a:spcBef>
                <a:spcPts val="600"/>
              </a:spcBef>
            </a:pPr>
            <a:r>
              <a:rPr lang="en-US" sz="3800" b="1" dirty="0"/>
              <a:t>Follow-Up Interview Processes – Minor Adjustments </a:t>
            </a:r>
          </a:p>
          <a:p>
            <a:pPr marL="971550" lvl="1" indent="-514350">
              <a:lnSpc>
                <a:spcPct val="107000"/>
              </a:lnSpc>
              <a:spcBef>
                <a:spcPts val="0"/>
              </a:spcBef>
              <a:buFont typeface="+mj-lt"/>
              <a:buAutoNum type="arabicPeriod"/>
            </a:pPr>
            <a:r>
              <a:rPr lang="en-US" sz="3100" dirty="0">
                <a:latin typeface="+mj-lt"/>
                <a:ea typeface="Calibri" panose="020F0502020204030204" pitchFamily="34" charset="0"/>
                <a:cs typeface="Times New Roman" panose="02020603050405020304" pitchFamily="18" charset="0"/>
              </a:rPr>
              <a:t>Identifying Students Placed Out- of-District</a:t>
            </a:r>
            <a:endParaRPr lang="en-US" sz="3100" b="1" dirty="0"/>
          </a:p>
          <a:p>
            <a:pPr>
              <a:lnSpc>
                <a:spcPct val="120000"/>
              </a:lnSpc>
              <a:spcBef>
                <a:spcPts val="600"/>
              </a:spcBef>
            </a:pPr>
            <a:r>
              <a:rPr lang="en-US" sz="3800" b="1" dirty="0"/>
              <a:t>Application Reminder</a:t>
            </a:r>
          </a:p>
          <a:p>
            <a:pPr lvl="1">
              <a:lnSpc>
                <a:spcPct val="120000"/>
              </a:lnSpc>
              <a:spcBef>
                <a:spcPts val="600"/>
              </a:spcBef>
            </a:pPr>
            <a:r>
              <a:rPr lang="en-US" sz="3100" dirty="0"/>
              <a:t>Districts cannot add students to the Follow-Up Student List </a:t>
            </a:r>
          </a:p>
          <a:p>
            <a:pPr lvl="2">
              <a:lnSpc>
                <a:spcPct val="120000"/>
              </a:lnSpc>
              <a:spcBef>
                <a:spcPts val="600"/>
              </a:spcBef>
            </a:pPr>
            <a:r>
              <a:rPr lang="en-US" sz="2900" dirty="0"/>
              <a:t>For changes in the Student List, contact ODE Data Team at </a:t>
            </a:r>
            <a:r>
              <a:rPr lang="en-US" sz="2900" dirty="0">
                <a:hlinkClick r:id="rId3">
                  <a:extLst>
                    <a:ext uri="{A12FA001-AC4F-418D-AE19-62706E023703}">
                      <ahyp:hlinkClr xmlns:ahyp="http://schemas.microsoft.com/office/drawing/2018/hyperlinkcolor" val="tx"/>
                    </a:ext>
                  </a:extLst>
                </a:hlinkClick>
              </a:rPr>
              <a:t>ode.oss-datateam@ode.state.or.us</a:t>
            </a:r>
            <a:r>
              <a:rPr lang="en-US" sz="2900" dirty="0"/>
              <a:t>; they will verify need for addition/deletion</a:t>
            </a: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Oregon Department of Education</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71168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C618BA-07B1-19F3-58EE-98A9DD616EAD}"/>
              </a:ext>
            </a:extLst>
          </p:cNvPr>
          <p:cNvSpPr>
            <a:spLocks noGrp="1"/>
          </p:cNvSpPr>
          <p:nvPr>
            <p:ph type="title"/>
          </p:nvPr>
        </p:nvSpPr>
        <p:spPr/>
        <p:txBody>
          <a:bodyPr>
            <a:normAutofit/>
          </a:bodyPr>
          <a:lstStyle/>
          <a:p>
            <a:r>
              <a:rPr lang="en-US" sz="3600" dirty="0"/>
              <a:t>District Contacts Information: Identifying a PSO Team </a:t>
            </a:r>
          </a:p>
        </p:txBody>
      </p:sp>
      <p:sp>
        <p:nvSpPr>
          <p:cNvPr id="5" name="Content Placeholder 1">
            <a:extLst>
              <a:ext uri="{FF2B5EF4-FFF2-40B4-BE49-F238E27FC236}">
                <a16:creationId xmlns:a16="http://schemas.microsoft.com/office/drawing/2014/main" id="{B8C700FC-3039-A585-D7FB-FA41F4DD42A9}"/>
              </a:ext>
            </a:extLst>
          </p:cNvPr>
          <p:cNvSpPr txBox="1">
            <a:spLocks/>
          </p:cNvSpPr>
          <p:nvPr/>
        </p:nvSpPr>
        <p:spPr>
          <a:xfrm>
            <a:off x="459212" y="1620987"/>
            <a:ext cx="3783833" cy="4018361"/>
          </a:xfrm>
          <a:prstGeom prst="rect">
            <a:avLst/>
          </a:prstGeom>
          <a:solidFill>
            <a:srgbClr val="C7E9F9"/>
          </a:solidFill>
          <a:ln w="28575">
            <a:solidFill>
              <a:schemeClr val="tx2">
                <a:lumMod val="75000"/>
              </a:schemeClr>
            </a:solidFill>
          </a:ln>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0"/>
              </a:spcBef>
              <a:spcAft>
                <a:spcPts val="120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Must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enter agency contact information to proceed in PSO App.</a:t>
            </a:r>
          </a:p>
          <a:p>
            <a:pPr marL="0" marR="0" lvl="0" indent="0" algn="l" defTabSz="914377"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Include contacts for: </a:t>
            </a:r>
          </a:p>
          <a:p>
            <a:pPr marL="228594" marR="0" lvl="0" indent="-228594" algn="l" defTabSz="914377"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Administrator</a:t>
            </a:r>
          </a:p>
          <a:p>
            <a:pPr marL="228594" marR="0" lvl="0" indent="-228594" algn="l" defTabSz="914377"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Follow-Up Data Contact</a:t>
            </a:r>
          </a:p>
          <a:p>
            <a:pPr marL="228594" marR="0" lvl="0" indent="-228594" algn="l" defTabSz="914377"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Exit Data Contact </a:t>
            </a:r>
          </a:p>
          <a:p>
            <a:pPr marL="228594" marR="0" lvl="0" indent="-228594" algn="l" defTabSz="914377"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Staff Collecting or Entering Data </a:t>
            </a:r>
          </a:p>
          <a:p>
            <a:pPr marL="0" marR="0" lvl="0" indent="0" algn="l" defTabSz="914377" rtl="0" eaLnBrk="1" fontAlgn="auto" latinLnBrk="0" hangingPunct="1">
              <a:lnSpc>
                <a:spcPct val="90000"/>
              </a:lnSpc>
              <a:spcBef>
                <a:spcPts val="12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Update your contact list yearly.</a:t>
            </a:r>
          </a:p>
        </p:txBody>
      </p:sp>
      <p:sp>
        <p:nvSpPr>
          <p:cNvPr id="2" name="TextBox 1">
            <a:extLst>
              <a:ext uri="{FF2B5EF4-FFF2-40B4-BE49-F238E27FC236}">
                <a16:creationId xmlns:a16="http://schemas.microsoft.com/office/drawing/2014/main" id="{5D99F46A-290D-A419-64E6-B72CB1FA37CC}"/>
              </a:ext>
            </a:extLst>
          </p:cNvPr>
          <p:cNvSpPr txBox="1"/>
          <p:nvPr/>
        </p:nvSpPr>
        <p:spPr>
          <a:xfrm>
            <a:off x="459212" y="5721857"/>
            <a:ext cx="3783833" cy="830997"/>
          </a:xfrm>
          <a:prstGeom prst="rect">
            <a:avLst/>
          </a:prstGeom>
          <a:solidFill>
            <a:srgbClr val="1E75BC"/>
          </a:solid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Why: Gives PSO Team at UO a point of contact. </a:t>
            </a:r>
          </a:p>
        </p:txBody>
      </p:sp>
      <p:pic>
        <p:nvPicPr>
          <p:cNvPr id="6" name="Picture 5" descr="Screenshot of the Agency Contacts screen with an arrow pointing to the contact types.">
            <a:extLst>
              <a:ext uri="{FF2B5EF4-FFF2-40B4-BE49-F238E27FC236}">
                <a16:creationId xmlns:a16="http://schemas.microsoft.com/office/drawing/2014/main" id="{E84C0ED9-D52E-2DDD-EB0C-70FD44BDA5BB}"/>
              </a:ext>
            </a:extLst>
          </p:cNvPr>
          <p:cNvPicPr>
            <a:picLocks noChangeAspect="1"/>
          </p:cNvPicPr>
          <p:nvPr/>
        </p:nvPicPr>
        <p:blipFill>
          <a:blip r:embed="rId3"/>
          <a:stretch>
            <a:fillRect/>
          </a:stretch>
        </p:blipFill>
        <p:spPr>
          <a:xfrm>
            <a:off x="4626990" y="1703496"/>
            <a:ext cx="7269778" cy="4849358"/>
          </a:xfrm>
          <a:prstGeom prst="rect">
            <a:avLst/>
          </a:prstGeom>
          <a:ln w="19050">
            <a:solidFill>
              <a:schemeClr val="tx1"/>
            </a:solidFill>
          </a:ln>
        </p:spPr>
      </p:pic>
    </p:spTree>
    <p:extLst>
      <p:ext uri="{BB962C8B-B14F-4D97-AF65-F5344CB8AC3E}">
        <p14:creationId xmlns:p14="http://schemas.microsoft.com/office/powerpoint/2010/main" val="193990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n w="13335" cmpd="sng">
                  <a:noFill/>
                  <a:prstDash val="solid"/>
                </a:ln>
              </a:rPr>
              <a:t>Follow-Up Dashboard</a:t>
            </a:r>
            <a:endParaRPr lang="en-US" dirty="0"/>
          </a:p>
        </p:txBody>
      </p:sp>
      <p:pic>
        <p:nvPicPr>
          <p:cNvPr id="6" name="Picture 5" descr="Oregon license plate with OR4 SP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10240" y="638351"/>
            <a:ext cx="1391478" cy="72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Screenshot of the Follow Up Collection Dashboard with Follow up Status, Response Rate and Engagement Outcomes circle graph.">
            <a:extLst>
              <a:ext uri="{FF2B5EF4-FFF2-40B4-BE49-F238E27FC236}">
                <a16:creationId xmlns:a16="http://schemas.microsoft.com/office/drawing/2014/main" id="{43947AF3-8F32-CC2F-5F22-95FD79EFB4B5}"/>
              </a:ext>
            </a:extLst>
          </p:cNvPr>
          <p:cNvPicPr>
            <a:picLocks noChangeAspect="1"/>
          </p:cNvPicPr>
          <p:nvPr/>
        </p:nvPicPr>
        <p:blipFill>
          <a:blip r:embed="rId4"/>
          <a:stretch>
            <a:fillRect/>
          </a:stretch>
        </p:blipFill>
        <p:spPr>
          <a:xfrm>
            <a:off x="830054" y="1698877"/>
            <a:ext cx="10558785" cy="2916702"/>
          </a:xfrm>
          <a:prstGeom prst="rect">
            <a:avLst/>
          </a:prstGeom>
        </p:spPr>
      </p:pic>
      <p:sp>
        <p:nvSpPr>
          <p:cNvPr id="9" name="Content Placeholder 1"/>
          <p:cNvSpPr txBox="1">
            <a:spLocks/>
          </p:cNvSpPr>
          <p:nvPr/>
        </p:nvSpPr>
        <p:spPr>
          <a:xfrm>
            <a:off x="8809963" y="4778040"/>
            <a:ext cx="2671617" cy="40943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Student Status</a:t>
            </a:r>
          </a:p>
        </p:txBody>
      </p:sp>
      <p:pic>
        <p:nvPicPr>
          <p:cNvPr id="13" name="Picture 12" descr="Screenshot of the Follow Up Collection Dashboard with arrow pointing to the Student Status.">
            <a:extLst>
              <a:ext uri="{FF2B5EF4-FFF2-40B4-BE49-F238E27FC236}">
                <a16:creationId xmlns:a16="http://schemas.microsoft.com/office/drawing/2014/main" id="{DA019731-2BD3-5A28-CF1F-E7BE494C80DF}"/>
              </a:ext>
            </a:extLst>
          </p:cNvPr>
          <p:cNvPicPr>
            <a:picLocks noChangeAspect="1"/>
          </p:cNvPicPr>
          <p:nvPr/>
        </p:nvPicPr>
        <p:blipFill>
          <a:blip r:embed="rId5"/>
          <a:stretch>
            <a:fillRect/>
          </a:stretch>
        </p:blipFill>
        <p:spPr>
          <a:xfrm>
            <a:off x="3250681" y="5095021"/>
            <a:ext cx="7811590" cy="1409897"/>
          </a:xfrm>
          <a:prstGeom prst="rect">
            <a:avLst/>
          </a:prstGeom>
        </p:spPr>
      </p:pic>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Oregon Department of Education</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9128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n w="13335" cmpd="sng">
                  <a:noFill/>
                  <a:prstDash val="solid"/>
                </a:ln>
              </a:rPr>
              <a:t>Help Resources</a:t>
            </a:r>
            <a:endParaRPr lang="en-US" dirty="0"/>
          </a:p>
        </p:txBody>
      </p:sp>
      <p:sp>
        <p:nvSpPr>
          <p:cNvPr id="2" name="Content Placeholder 1"/>
          <p:cNvSpPr>
            <a:spLocks noGrp="1"/>
          </p:cNvSpPr>
          <p:nvPr>
            <p:ph idx="1"/>
          </p:nvPr>
        </p:nvSpPr>
        <p:spPr>
          <a:xfrm>
            <a:off x="717176" y="1637731"/>
            <a:ext cx="5080847" cy="928048"/>
          </a:xfrm>
        </p:spPr>
        <p:txBody>
          <a:bodyPr>
            <a:normAutofit lnSpcReduction="10000"/>
          </a:bodyPr>
          <a:lstStyle/>
          <a:p>
            <a:pPr marL="0" indent="0" algn="ctr">
              <a:lnSpc>
                <a:spcPct val="120000"/>
              </a:lnSpc>
              <a:buNone/>
            </a:pPr>
            <a:r>
              <a:rPr lang="en-US" b="1" dirty="0"/>
              <a:t>The transitionoregon.org website</a:t>
            </a:r>
            <a:br>
              <a:rPr lang="en-US" b="1" dirty="0"/>
            </a:br>
            <a:r>
              <a:rPr lang="en-US" b="1" dirty="0"/>
              <a:t>PSO Resources Tab </a:t>
            </a:r>
          </a:p>
        </p:txBody>
      </p:sp>
      <p:pic>
        <p:nvPicPr>
          <p:cNvPr id="13" name="Picture 12" descr="Screenshot of the Oregon Transition Education website, with a circle around the Post School Outcomes Resources tab.">
            <a:extLst>
              <a:ext uri="{FF2B5EF4-FFF2-40B4-BE49-F238E27FC236}">
                <a16:creationId xmlns:a16="http://schemas.microsoft.com/office/drawing/2014/main" id="{F79051D6-4CA6-E758-F67B-2367E19CEDCD}"/>
              </a:ext>
            </a:extLst>
          </p:cNvPr>
          <p:cNvPicPr>
            <a:picLocks noChangeAspect="1"/>
          </p:cNvPicPr>
          <p:nvPr/>
        </p:nvPicPr>
        <p:blipFill>
          <a:blip r:embed="rId3"/>
          <a:stretch>
            <a:fillRect/>
          </a:stretch>
        </p:blipFill>
        <p:spPr>
          <a:xfrm>
            <a:off x="605807" y="2565779"/>
            <a:ext cx="5083159" cy="3307483"/>
          </a:xfrm>
          <a:prstGeom prst="rect">
            <a:avLst/>
          </a:prstGeom>
        </p:spPr>
      </p:pic>
      <p:sp>
        <p:nvSpPr>
          <p:cNvPr id="9" name="Content Placeholder 1"/>
          <p:cNvSpPr txBox="1">
            <a:spLocks/>
          </p:cNvSpPr>
          <p:nvPr/>
        </p:nvSpPr>
        <p:spPr>
          <a:xfrm>
            <a:off x="6229232" y="1483660"/>
            <a:ext cx="5080847" cy="9280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PSO 2.0 App</a:t>
            </a:r>
            <a:b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Dashboards &amp; Help Tab</a:t>
            </a:r>
          </a:p>
        </p:txBody>
      </p:sp>
      <p:pic>
        <p:nvPicPr>
          <p:cNvPr id="8" name="Picture 7" descr="Screenshot of the Post School Outcomes Dashboard, with a circle around the Help left navigation menu option."/>
          <p:cNvPicPr>
            <a:picLocks noChangeAspect="1"/>
          </p:cNvPicPr>
          <p:nvPr/>
        </p:nvPicPr>
        <p:blipFill>
          <a:blip r:embed="rId4"/>
          <a:stretch>
            <a:fillRect/>
          </a:stretch>
        </p:blipFill>
        <p:spPr>
          <a:xfrm>
            <a:off x="5943600" y="2659560"/>
            <a:ext cx="5334176" cy="3391841"/>
          </a:xfrm>
          <a:prstGeom prst="rect">
            <a:avLst/>
          </a:prstGeom>
        </p:spPr>
      </p:pic>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Oregon Department of Education</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23095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B3116-B26F-4EA4-953E-F4349C56FBD0}"/>
              </a:ext>
            </a:extLst>
          </p:cNvPr>
          <p:cNvSpPr>
            <a:spLocks noGrp="1"/>
          </p:cNvSpPr>
          <p:nvPr>
            <p:ph type="title"/>
          </p:nvPr>
        </p:nvSpPr>
        <p:spPr>
          <a:xfrm>
            <a:off x="2744191" y="108857"/>
            <a:ext cx="7597238" cy="782683"/>
          </a:xfrm>
        </p:spPr>
        <p:txBody>
          <a:bodyPr/>
          <a:lstStyle/>
          <a:p>
            <a:r>
              <a:rPr lang="en-US" dirty="0"/>
              <a:t>Save the Dates: 2024 Trainings </a:t>
            </a:r>
          </a:p>
        </p:txBody>
      </p:sp>
      <p:graphicFrame>
        <p:nvGraphicFramePr>
          <p:cNvPr id="11" name="Content Placeholder 3">
            <a:extLst>
              <a:ext uri="{FF2B5EF4-FFF2-40B4-BE49-F238E27FC236}">
                <a16:creationId xmlns:a16="http://schemas.microsoft.com/office/drawing/2014/main" id="{01F889CB-07AF-38B8-2A0F-BF91EEA5DF8F}"/>
              </a:ext>
            </a:extLst>
          </p:cNvPr>
          <p:cNvGraphicFramePr>
            <a:graphicFrameLocks/>
          </p:cNvGraphicFramePr>
          <p:nvPr/>
        </p:nvGraphicFramePr>
        <p:xfrm>
          <a:off x="342901" y="826638"/>
          <a:ext cx="11582399" cy="5741802"/>
        </p:xfrm>
        <a:graphic>
          <a:graphicData uri="http://schemas.openxmlformats.org/drawingml/2006/table">
            <a:tbl>
              <a:tblPr firstRow="1" bandRow="1"/>
              <a:tblGrid>
                <a:gridCol w="4157752">
                  <a:extLst>
                    <a:ext uri="{9D8B030D-6E8A-4147-A177-3AD203B41FA5}">
                      <a16:colId xmlns:a16="http://schemas.microsoft.com/office/drawing/2014/main" val="483952707"/>
                    </a:ext>
                  </a:extLst>
                </a:gridCol>
                <a:gridCol w="3018740">
                  <a:extLst>
                    <a:ext uri="{9D8B030D-6E8A-4147-A177-3AD203B41FA5}">
                      <a16:colId xmlns:a16="http://schemas.microsoft.com/office/drawing/2014/main" val="3103423009"/>
                    </a:ext>
                  </a:extLst>
                </a:gridCol>
                <a:gridCol w="184956">
                  <a:extLst>
                    <a:ext uri="{9D8B030D-6E8A-4147-A177-3AD203B41FA5}">
                      <a16:colId xmlns:a16="http://schemas.microsoft.com/office/drawing/2014/main" val="3459050150"/>
                    </a:ext>
                  </a:extLst>
                </a:gridCol>
                <a:gridCol w="2833784">
                  <a:extLst>
                    <a:ext uri="{9D8B030D-6E8A-4147-A177-3AD203B41FA5}">
                      <a16:colId xmlns:a16="http://schemas.microsoft.com/office/drawing/2014/main" val="3203526473"/>
                    </a:ext>
                  </a:extLst>
                </a:gridCol>
                <a:gridCol w="1387167">
                  <a:extLst>
                    <a:ext uri="{9D8B030D-6E8A-4147-A177-3AD203B41FA5}">
                      <a16:colId xmlns:a16="http://schemas.microsoft.com/office/drawing/2014/main" val="1427172043"/>
                    </a:ext>
                  </a:extLst>
                </a:gridCol>
              </a:tblGrid>
              <a:tr h="383977">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2000" b="1" dirty="0">
                          <a:solidFill>
                            <a:schemeClr val="tx1"/>
                          </a:solidFill>
                        </a:rPr>
                        <a:t>Date/Time</a:t>
                      </a:r>
                    </a:p>
                  </a:txBody>
                  <a:tcPr>
                    <a:lnL w="12700" cmpd="sng">
                      <a:solidFill>
                        <a:srgbClr val="FFC000"/>
                      </a:solid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solidFill>
                      <a:srgbClr val="FFC000"/>
                    </a:solidFill>
                  </a:tcPr>
                </a:tc>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2000" b="1" dirty="0">
                          <a:solidFill>
                            <a:schemeClr val="tx1"/>
                          </a:solidFill>
                        </a:rPr>
                        <a:t>Audience</a:t>
                      </a:r>
                    </a:p>
                  </a:txBody>
                  <a:tcP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solidFill>
                      <a:srgbClr val="FFC000"/>
                    </a:solidFill>
                  </a:tcPr>
                </a:tc>
                <a:tc hMerge="1">
                  <a:txBody>
                    <a:bodyPr/>
                    <a:lstStyle/>
                    <a:p>
                      <a:endParaRPr lang="en-US"/>
                    </a:p>
                  </a:txBody>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2000" b="1" dirty="0">
                          <a:solidFill>
                            <a:schemeClr val="tx1"/>
                          </a:solidFill>
                        </a:rPr>
                        <a:t>Objective</a:t>
                      </a:r>
                    </a:p>
                  </a:txBody>
                  <a:tcP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2000" b="1" dirty="0">
                          <a:solidFill>
                            <a:schemeClr val="tx1"/>
                          </a:solidFill>
                        </a:rPr>
                        <a:t>Mode</a:t>
                      </a:r>
                    </a:p>
                  </a:txBody>
                  <a:tcPr>
                    <a:lnL>
                      <a:noFill/>
                    </a:lnL>
                    <a:lnR w="12700" cmpd="sng">
                      <a:solidFill>
                        <a:srgbClr val="FFC000"/>
                      </a:solidFill>
                    </a:lnR>
                    <a:lnT w="12700" cmpd="sng">
                      <a:solidFill>
                        <a:srgbClr val="FFC000"/>
                      </a:solidFill>
                    </a:lnT>
                    <a:lnB w="12700" cmpd="sng">
                      <a:solidFill>
                        <a:srgbClr val="FFC000"/>
                      </a:solidFill>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310729627"/>
                  </a:ext>
                </a:extLst>
              </a:tr>
              <a:tr h="68250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b="1" dirty="0"/>
                        <a:t>February 16, Posted </a:t>
                      </a:r>
                    </a:p>
                    <a:p>
                      <a:r>
                        <a:rPr lang="en-US" sz="1400" dirty="0"/>
                        <a:t>The Results are In: </a:t>
                      </a:r>
                      <a:r>
                        <a:rPr lang="en-US" sz="1400" kern="1200" dirty="0">
                          <a:solidFill>
                            <a:schemeClr val="dk1"/>
                          </a:solidFill>
                          <a:effectLst/>
                        </a:rPr>
                        <a:t>PSO Results from 2023  </a:t>
                      </a:r>
                      <a:endParaRPr lang="en-US" sz="1400" i="1" dirty="0"/>
                    </a:p>
                  </a:txBody>
                  <a:tcPr>
                    <a:lnL w="12700" cmpd="sng">
                      <a:solidFill>
                        <a:srgbClr val="FFC000"/>
                      </a:solid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solidFill>
                      <a:srgbClr val="FFC000">
                        <a:tint val="20000"/>
                      </a:srgbClr>
                    </a:solidFill>
                  </a:tcPr>
                </a:tc>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dirty="0"/>
                        <a:t>All Interested Parties </a:t>
                      </a:r>
                    </a:p>
                  </a:txBody>
                  <a:tcP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solidFill>
                      <a:srgbClr val="FFC000">
                        <a:tint val="20000"/>
                      </a:srgbClr>
                    </a:solidFill>
                  </a:tcPr>
                </a:tc>
                <a:tc hMerge="1">
                  <a:txBody>
                    <a:bodyPr/>
                    <a:lstStyle/>
                    <a:p>
                      <a:endParaRPr lang="en-US"/>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dirty="0"/>
                        <a:t>To share results from the 2023 data collection efforts </a:t>
                      </a:r>
                    </a:p>
                  </a:txBody>
                  <a:tcP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solidFill>
                      <a:srgbClr val="FFC000">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dirty="0"/>
                        <a:t>Recorded only </a:t>
                      </a:r>
                    </a:p>
                  </a:txBody>
                  <a:tcPr>
                    <a:lnL>
                      <a:noFill/>
                    </a:lnL>
                    <a:lnR w="12700" cmpd="sng">
                      <a:solidFill>
                        <a:srgbClr val="FFC000"/>
                      </a:solidFill>
                    </a:lnR>
                    <a:lnT w="12700" cmpd="sng">
                      <a:solidFill>
                        <a:srgbClr val="FFC000"/>
                      </a:solidFill>
                    </a:lnT>
                    <a:lnB w="12700" cmpd="sng">
                      <a:solidFill>
                        <a:srgbClr val="FFC000"/>
                      </a:solidFill>
                    </a:lnB>
                    <a:lnTlToBr w="12700" cmpd="sng">
                      <a:noFill/>
                      <a:prstDash val="solid"/>
                    </a:lnTlToBr>
                    <a:lnBlToTr w="12700" cmpd="sng">
                      <a:noFill/>
                      <a:prstDash val="solid"/>
                    </a:lnBlToTr>
                    <a:solidFill>
                      <a:srgbClr val="FFC000">
                        <a:tint val="20000"/>
                      </a:srgbClr>
                    </a:solidFill>
                  </a:tcPr>
                </a:tc>
                <a:extLst>
                  <a:ext uri="{0D108BD9-81ED-4DB2-BD59-A6C34878D82A}">
                    <a16:rowId xmlns:a16="http://schemas.microsoft.com/office/drawing/2014/main" val="2801151509"/>
                  </a:ext>
                </a:extLst>
              </a:tr>
              <a:tr h="55601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b="1" dirty="0"/>
                        <a:t>March – OSTC</a:t>
                      </a:r>
                    </a:p>
                    <a:p>
                      <a:r>
                        <a:rPr lang="en-US" sz="1400" b="1" dirty="0"/>
                        <a:t>-PSO Processes</a:t>
                      </a:r>
                      <a:endParaRPr lang="en-US" sz="1400" i="1" dirty="0"/>
                    </a:p>
                  </a:txBody>
                  <a:tcPr>
                    <a:lnL w="12700" cmpd="sng">
                      <a:solidFill>
                        <a:srgbClr val="FFC000"/>
                      </a:solid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solidFill>
                      <a:sysClr val="window" lastClr="FFFFFF"/>
                    </a:solidFill>
                  </a:tcPr>
                </a:tc>
                <a:tc gridSpan="3">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dirty="0"/>
                        <a:t>Anyone responsible for postschool outcome (PSO) data collection or reporting</a:t>
                      </a:r>
                    </a:p>
                    <a:p>
                      <a:r>
                        <a:rPr lang="en-US" sz="1400" dirty="0"/>
                        <a:t>Check the OSTC materials for the time and location for any PSO presentation/s</a:t>
                      </a:r>
                    </a:p>
                  </a:txBody>
                  <a:tcP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solidFill>
                      <a:sysClr val="window" lastClr="FFFFFF"/>
                    </a:solidFill>
                  </a:tcPr>
                </a:tc>
                <a:tc hMerge="1">
                  <a:txBody>
                    <a:bodyPr/>
                    <a:lstStyle/>
                    <a:p>
                      <a:endParaRPr lang="en-US"/>
                    </a:p>
                  </a:txBody>
                  <a:tcPr/>
                </a:tc>
                <a:tc hMerge="1">
                  <a:txBody>
                    <a:bodyPr/>
                    <a:lstStyle/>
                    <a:p>
                      <a:endParaRPr lang="en-US" sz="1400" dirty="0"/>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dirty="0"/>
                        <a:t>Live</a:t>
                      </a:r>
                    </a:p>
                  </a:txBody>
                  <a:tcPr>
                    <a:lnL>
                      <a:noFill/>
                    </a:lnL>
                    <a:lnR w="12700" cmpd="sng">
                      <a:solidFill>
                        <a:srgbClr val="FFC000"/>
                      </a:solidFill>
                    </a:lnR>
                    <a:lnT w="12700" cmpd="sng">
                      <a:solidFill>
                        <a:srgbClr val="FFC000"/>
                      </a:solidFill>
                    </a:lnT>
                    <a:lnB w="12700" cmpd="sng">
                      <a:solidFill>
                        <a:srgbClr val="FFC00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543794317"/>
                  </a:ext>
                </a:extLst>
              </a:tr>
              <a:tr h="70888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b="1" dirty="0"/>
                        <a:t>April 12</a:t>
                      </a:r>
                      <a:r>
                        <a:rPr lang="en-US" sz="1400" b="1" baseline="30000" dirty="0"/>
                        <a:t>th</a:t>
                      </a:r>
                      <a:r>
                        <a:rPr lang="en-US" sz="1400" b="1" dirty="0"/>
                        <a:t>, </a:t>
                      </a:r>
                      <a:r>
                        <a:rPr lang="en-US" sz="1400" b="0" dirty="0"/>
                        <a:t>Ready, Set, Go for PSO: What veteran data collectors need to know for 2024 </a:t>
                      </a:r>
                      <a:endParaRPr lang="en-US" sz="1400" b="0" i="1" dirty="0"/>
                    </a:p>
                  </a:txBody>
                  <a:tcPr>
                    <a:lnL w="12700" cmpd="sng">
                      <a:solidFill>
                        <a:srgbClr val="FFC000"/>
                      </a:solid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solidFill>
                      <a:srgbClr val="FFC000">
                        <a:tint val="20000"/>
                      </a:srgbClr>
                    </a:solidFill>
                  </a:tcPr>
                </a:tc>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dirty="0"/>
                        <a:t>Data</a:t>
                      </a:r>
                      <a:r>
                        <a:rPr lang="en-US" sz="1400" baseline="0" dirty="0"/>
                        <a:t> collectors &amp; administrators experienced in collecting and reporting PSO data</a:t>
                      </a:r>
                    </a:p>
                  </a:txBody>
                  <a:tcP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solidFill>
                      <a:srgbClr val="FFC000">
                        <a:tint val="20000"/>
                      </a:srgbClr>
                    </a:solidFill>
                  </a:tcPr>
                </a:tc>
                <a:tc hMerge="1">
                  <a:txBody>
                    <a:bodyPr/>
                    <a:lstStyle/>
                    <a:p>
                      <a:endParaRPr lang="en-US"/>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a:t>To provide an overview of PSO processes, timeline, and resources for 2024</a:t>
                      </a:r>
                      <a:endParaRPr lang="en-US" sz="1400" dirty="0"/>
                    </a:p>
                  </a:txBody>
                  <a:tcP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solidFill>
                      <a:srgbClr val="FFC000">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dirty="0"/>
                        <a:t>Recorded</a:t>
                      </a:r>
                    </a:p>
                  </a:txBody>
                  <a:tcPr>
                    <a:lnL>
                      <a:noFill/>
                    </a:lnL>
                    <a:lnR w="12700" cmpd="sng">
                      <a:solidFill>
                        <a:srgbClr val="FFC000"/>
                      </a:solidFill>
                    </a:lnR>
                    <a:lnT w="12700" cmpd="sng">
                      <a:solidFill>
                        <a:srgbClr val="FFC000"/>
                      </a:solidFill>
                    </a:lnT>
                    <a:lnB w="12700" cmpd="sng">
                      <a:solidFill>
                        <a:srgbClr val="FFC000"/>
                      </a:solidFill>
                    </a:lnB>
                    <a:lnTlToBr w="12700" cmpd="sng">
                      <a:noFill/>
                      <a:prstDash val="solid"/>
                    </a:lnTlToBr>
                    <a:lnBlToTr w="12700" cmpd="sng">
                      <a:noFill/>
                      <a:prstDash val="solid"/>
                    </a:lnBlToTr>
                    <a:solidFill>
                      <a:srgbClr val="FFC000">
                        <a:tint val="20000"/>
                      </a:srgbClr>
                    </a:solidFill>
                  </a:tcPr>
                </a:tc>
                <a:extLst>
                  <a:ext uri="{0D108BD9-81ED-4DB2-BD59-A6C34878D82A}">
                    <a16:rowId xmlns:a16="http://schemas.microsoft.com/office/drawing/2014/main" val="400802260"/>
                  </a:ext>
                </a:extLst>
              </a:tr>
              <a:tr h="54088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b="1" dirty="0"/>
                        <a:t>May 2 @ 2:00 pm ODE Spring Webinar</a:t>
                      </a:r>
                    </a:p>
                    <a:p>
                      <a:endParaRPr lang="en-US" sz="1400" b="1" dirty="0"/>
                    </a:p>
                  </a:txBody>
                  <a:tcPr>
                    <a:lnL w="12700" cmpd="sng">
                      <a:solidFill>
                        <a:srgbClr val="FFC000"/>
                      </a:solid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solidFill>
                      <a:sysClr val="window" lastClr="FFFFFF"/>
                    </a:solidFill>
                  </a:tcPr>
                </a:tc>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dirty="0"/>
                        <a:t>By ODE invitation – Watch for notifications </a:t>
                      </a:r>
                    </a:p>
                  </a:txBody>
                  <a:tcP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solidFill>
                      <a:sysClr val="window" lastClr="FFFFFF"/>
                    </a:solidFill>
                  </a:tcPr>
                </a:tc>
                <a:tc hMerge="1">
                  <a:txBody>
                    <a:bodyPr/>
                    <a:lstStyle/>
                    <a:p>
                      <a:endParaRPr lang="en-US"/>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US" sz="1400" dirty="0"/>
                    </a:p>
                  </a:txBody>
                  <a:tcP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dirty="0"/>
                        <a:t>Live</a:t>
                      </a:r>
                    </a:p>
                  </a:txBody>
                  <a:tcPr>
                    <a:lnL>
                      <a:noFill/>
                    </a:lnL>
                    <a:lnR w="12700" cmpd="sng">
                      <a:solidFill>
                        <a:srgbClr val="FFC000"/>
                      </a:solidFill>
                    </a:lnR>
                    <a:lnT w="12700" cmpd="sng">
                      <a:solidFill>
                        <a:srgbClr val="FFC000"/>
                      </a:solidFill>
                    </a:lnT>
                    <a:lnB w="12700" cmpd="sng">
                      <a:solidFill>
                        <a:srgbClr val="FFC00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440050645"/>
                  </a:ext>
                </a:extLst>
              </a:tr>
              <a:tr h="35586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May 16</a:t>
                      </a:r>
                      <a:r>
                        <a:rPr kumimoji="0" lang="en-US" sz="1400" b="1"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&amp; May 23</a:t>
                      </a:r>
                      <a:r>
                        <a:rPr kumimoji="0" lang="en-US" sz="1400" b="1" i="0" u="none" strike="noStrike" kern="1200" cap="none" spc="0" normalizeH="0" baseline="30000" noProof="0" dirty="0">
                          <a:ln>
                            <a:noFill/>
                          </a:ln>
                          <a:solidFill>
                            <a:prstClr val="black"/>
                          </a:solidFill>
                          <a:effectLst/>
                          <a:uLnTx/>
                          <a:uFillTx/>
                          <a:latin typeface="Calibri" panose="020F0502020204030204"/>
                          <a:ea typeface="+mn-ea"/>
                          <a:cs typeface="+mn-cs"/>
                        </a:rPr>
                        <a:t>rd</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 3:00 – 4:30 (PT)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Two-part sequence introducing PSO data collection &amp; use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Why does it matter: What, why, when, &amp; who of Oregon PSO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#2: </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Oregon PSO: How to collect PSO Data for New Data Collectors </a:t>
                      </a:r>
                    </a:p>
                  </a:txBody>
                  <a:tcPr>
                    <a:lnL w="12700" cmpd="sng">
                      <a:solidFill>
                        <a:srgbClr val="FFC000"/>
                      </a:solid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solidFill>
                      <a:srgbClr val="FFC000">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Required for all administrators and data collectors new to PSO collection and reporting and anyone who did not collect and report data in 2023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Registration required</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watch for notice </a:t>
                      </a:r>
                    </a:p>
                    <a:p>
                      <a:endParaRPr lang="en-US" sz="1400" dirty="0"/>
                    </a:p>
                  </a:txBody>
                  <a:tcP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solidFill>
                      <a:srgbClr val="FFC000">
                        <a:tint val="20000"/>
                      </a:srgb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#1: To provide an overview of PSO processes, timeline, and resources for 2024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#2: To provide detailed guidance on step-by-step processes </a:t>
                      </a:r>
                    </a:p>
                    <a:p>
                      <a:endParaRPr lang="en-US" sz="1400" dirty="0"/>
                    </a:p>
                  </a:txBody>
                  <a:tcPr>
                    <a:lnL>
                      <a:noFill/>
                    </a:lnL>
                    <a:lnR>
                      <a:noFill/>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tint val="20000"/>
                      </a:srgbClr>
                    </a:solidFill>
                  </a:tcPr>
                </a:tc>
                <a:tc hMerge="1">
                  <a:txBody>
                    <a:bodyPr/>
                    <a:lstStyle/>
                    <a:p>
                      <a:endParaRPr lang="en-US" sz="1400" dirty="0"/>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#1: Recorded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#2: Live only</a:t>
                      </a:r>
                    </a:p>
                    <a:p>
                      <a:endParaRPr lang="en-US" sz="1400" dirty="0"/>
                    </a:p>
                  </a:txBody>
                  <a:tcPr>
                    <a:lnL>
                      <a:noFill/>
                    </a:lnL>
                    <a:lnR w="12700" cmpd="sng">
                      <a:solidFill>
                        <a:srgbClr val="FFC000"/>
                      </a:solidFill>
                    </a:lnR>
                    <a:lnT w="12700" cmpd="sng">
                      <a:solidFill>
                        <a:srgbClr val="FFC000"/>
                      </a:solidFill>
                    </a:lnT>
                    <a:lnB w="12700" cmpd="sng">
                      <a:solidFill>
                        <a:srgbClr val="FFC000"/>
                      </a:solidFill>
                    </a:lnB>
                    <a:lnTlToBr w="12700" cmpd="sng">
                      <a:noFill/>
                      <a:prstDash val="solid"/>
                    </a:lnTlToBr>
                    <a:lnBlToTr w="12700" cmpd="sng">
                      <a:noFill/>
                      <a:prstDash val="solid"/>
                    </a:lnBlToTr>
                    <a:solidFill>
                      <a:srgbClr val="FFC000">
                        <a:tint val="20000"/>
                      </a:srgbClr>
                    </a:solidFill>
                  </a:tcPr>
                </a:tc>
                <a:extLst>
                  <a:ext uri="{0D108BD9-81ED-4DB2-BD59-A6C34878D82A}">
                    <a16:rowId xmlns:a16="http://schemas.microsoft.com/office/drawing/2014/main" val="3576189185"/>
                  </a:ext>
                </a:extLst>
              </a:tr>
              <a:tr h="70888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b="1" dirty="0"/>
                        <a:t>May 30, @</a:t>
                      </a:r>
                      <a:r>
                        <a:rPr lang="en-US" sz="1400" b="1" baseline="0" dirty="0"/>
                        <a:t> 3:00 – 4:00 pm (PT) </a:t>
                      </a:r>
                      <a:r>
                        <a:rPr lang="en-US" sz="1400" b="0" baseline="0" dirty="0"/>
                        <a:t>Open Mic: Q &amp; A </a:t>
                      </a:r>
                    </a:p>
                    <a:p>
                      <a:endParaRPr lang="en-US" sz="1400" b="0" baseline="0" dirty="0"/>
                    </a:p>
                    <a:p>
                      <a:r>
                        <a:rPr lang="en-US" sz="1400" b="1" baseline="0" dirty="0"/>
                        <a:t>August 29, @ 3:00 – 4:00 (PT) </a:t>
                      </a:r>
                      <a:r>
                        <a:rPr lang="en-US" sz="1400" b="0" baseline="0" dirty="0"/>
                        <a:t>Open Mic Q &amp; A</a:t>
                      </a:r>
                    </a:p>
                  </a:txBody>
                  <a:tcPr>
                    <a:lnL w="12700" cmpd="sng">
                      <a:solidFill>
                        <a:srgbClr val="FFC000"/>
                      </a:solid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solidFill>
                      <a:sysClr val="window" lastClr="FFFFFF"/>
                    </a:solidFill>
                  </a:tcPr>
                </a:tc>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dirty="0"/>
                        <a:t>Anyone affiliated with PSO </a:t>
                      </a:r>
                    </a:p>
                    <a:p>
                      <a:r>
                        <a:rPr lang="en-US" sz="1400" b="1" dirty="0"/>
                        <a:t>Registration required</a:t>
                      </a:r>
                      <a:r>
                        <a:rPr lang="en-US" sz="1400" dirty="0"/>
                        <a:t>; watch for notice </a:t>
                      </a:r>
                    </a:p>
                  </a:txBody>
                  <a:tcP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solidFill>
                      <a:sysClr val="window" lastClr="FFFFFF"/>
                    </a:solidFill>
                  </a:tcPr>
                </a:tc>
                <a:tc hMerge="1">
                  <a:txBody>
                    <a:bodyPr/>
                    <a:lstStyle/>
                    <a:p>
                      <a:endParaRPr lang="en-US"/>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dirty="0"/>
                        <a:t>To respond to questions from the field regarding postschool outcomes</a:t>
                      </a:r>
                    </a:p>
                  </a:txBody>
                  <a:tcP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dirty="0"/>
                        <a:t>Live and Recorded</a:t>
                      </a:r>
                    </a:p>
                  </a:txBody>
                  <a:tcPr>
                    <a:lnL>
                      <a:noFill/>
                    </a:lnL>
                    <a:lnR w="12700" cmpd="sng">
                      <a:solidFill>
                        <a:srgbClr val="FFC000"/>
                      </a:solidFill>
                    </a:lnR>
                    <a:lnT w="12700" cmpd="sng">
                      <a:solidFill>
                        <a:srgbClr val="FFC000"/>
                      </a:solidFill>
                    </a:lnT>
                    <a:lnB w="12700" cmpd="sng">
                      <a:solidFill>
                        <a:srgbClr val="FFC00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53174601"/>
                  </a:ext>
                </a:extLst>
              </a:tr>
              <a:tr h="502123">
                <a:tc gridSpan="5">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400" dirty="0">
                          <a:solidFill>
                            <a:schemeClr val="accent6">
                              <a:lumMod val="50000"/>
                            </a:schemeClr>
                          </a:solidFill>
                        </a:rPr>
                        <a:t>Up-to-date training</a:t>
                      </a:r>
                      <a:r>
                        <a:rPr lang="en-US" sz="1400" baseline="0" dirty="0">
                          <a:solidFill>
                            <a:schemeClr val="accent6">
                              <a:lumMod val="50000"/>
                            </a:schemeClr>
                          </a:solidFill>
                        </a:rPr>
                        <a:t> information</a:t>
                      </a:r>
                      <a:r>
                        <a:rPr lang="en-US" sz="1400" dirty="0">
                          <a:solidFill>
                            <a:schemeClr val="accent6">
                              <a:lumMod val="50000"/>
                            </a:schemeClr>
                          </a:solidFill>
                        </a:rPr>
                        <a:t> will be posted on the ODE PSO 2.0 App Main</a:t>
                      </a:r>
                      <a:r>
                        <a:rPr lang="en-US" sz="1400" baseline="0" dirty="0">
                          <a:solidFill>
                            <a:schemeClr val="accent6">
                              <a:lumMod val="50000"/>
                            </a:schemeClr>
                          </a:solidFill>
                        </a:rPr>
                        <a:t> </a:t>
                      </a:r>
                      <a:r>
                        <a:rPr lang="en-US" sz="1400" dirty="0">
                          <a:solidFill>
                            <a:schemeClr val="accent6">
                              <a:lumMod val="50000"/>
                            </a:schemeClr>
                          </a:solidFill>
                        </a:rPr>
                        <a:t>Dashboard</a:t>
                      </a:r>
                    </a:p>
                    <a:p>
                      <a:pPr algn="ctr"/>
                      <a:r>
                        <a:rPr lang="en-US" sz="1400" dirty="0">
                          <a:solidFill>
                            <a:schemeClr val="accent6">
                              <a:lumMod val="50000"/>
                            </a:schemeClr>
                          </a:solidFill>
                        </a:rPr>
                        <a:t>Links to recorded sessions and PSO</a:t>
                      </a:r>
                      <a:r>
                        <a:rPr lang="en-US" sz="1400" baseline="0" dirty="0">
                          <a:solidFill>
                            <a:schemeClr val="accent6">
                              <a:lumMod val="50000"/>
                            </a:schemeClr>
                          </a:solidFill>
                        </a:rPr>
                        <a:t> Resources are located under the PSO Resources tab on </a:t>
                      </a:r>
                      <a:r>
                        <a:rPr lang="en-US" sz="1400" b="1" baseline="0" dirty="0">
                          <a:solidFill>
                            <a:schemeClr val="accent6">
                              <a:lumMod val="50000"/>
                            </a:schemeClr>
                          </a:solidFill>
                        </a:rPr>
                        <a:t>transtitionoregon.org </a:t>
                      </a:r>
                      <a:endParaRPr lang="en-US" sz="1400" b="1" dirty="0">
                        <a:solidFill>
                          <a:schemeClr val="accent6">
                            <a:lumMod val="50000"/>
                          </a:schemeClr>
                        </a:solidFill>
                      </a:endParaRPr>
                    </a:p>
                  </a:txBody>
                  <a:tcPr>
                    <a:lnL w="12700" cmpd="sng">
                      <a:solidFill>
                        <a:srgbClr val="FFC000"/>
                      </a:solidFill>
                    </a:lnL>
                    <a:lnR w="12700" cmpd="sng">
                      <a:solidFill>
                        <a:srgbClr val="FFC000"/>
                      </a:solidFill>
                    </a:lnR>
                    <a:lnT w="12700" cmpd="sng">
                      <a:solidFill>
                        <a:srgbClr val="FFC000"/>
                      </a:solidFill>
                    </a:lnT>
                    <a:lnB w="12700" cmpd="sng">
                      <a:solidFill>
                        <a:srgbClr val="FFC000"/>
                      </a:solidFill>
                    </a:lnB>
                    <a:lnTlToBr w="12700" cmpd="sng">
                      <a:noFill/>
                      <a:prstDash val="solid"/>
                    </a:lnTlToBr>
                    <a:lnBlToTr w="12700" cmpd="sng">
                      <a:noFill/>
                      <a:prstDash val="solid"/>
                    </a:lnBlToTr>
                    <a:solidFill>
                      <a:srgbClr val="FFC000">
                        <a:tint val="20000"/>
                      </a:srgbClr>
                    </a:solidFill>
                  </a:tcPr>
                </a:tc>
                <a:tc hMerge="1">
                  <a:txBody>
                    <a:bodyPr/>
                    <a:lstStyle/>
                    <a:p>
                      <a:endParaRPr lang="en-US" dirty="0"/>
                    </a:p>
                  </a:txBody>
                  <a:tcP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dirty="0"/>
                    </a:p>
                  </a:txBody>
                  <a:tcPr>
                    <a:solidFill>
                      <a:schemeClr val="accent1"/>
                    </a:solidFill>
                  </a:tcPr>
                </a:tc>
                <a:extLst>
                  <a:ext uri="{0D108BD9-81ED-4DB2-BD59-A6C34878D82A}">
                    <a16:rowId xmlns:a16="http://schemas.microsoft.com/office/drawing/2014/main" val="3679439988"/>
                  </a:ext>
                </a:extLst>
              </a:tr>
            </a:tbl>
          </a:graphicData>
        </a:graphic>
      </p:graphicFrame>
      <p:sp>
        <p:nvSpPr>
          <p:cNvPr id="12" name="Star: 5 Points 11" descr="Star">
            <a:extLst>
              <a:ext uri="{FF2B5EF4-FFF2-40B4-BE49-F238E27FC236}">
                <a16:creationId xmlns:a16="http://schemas.microsoft.com/office/drawing/2014/main" id="{D0C47E04-5690-A376-3E74-A5BD7DEFAF09}"/>
              </a:ext>
            </a:extLst>
          </p:cNvPr>
          <p:cNvSpPr/>
          <p:nvPr/>
        </p:nvSpPr>
        <p:spPr>
          <a:xfrm>
            <a:off x="3759200" y="3206044"/>
            <a:ext cx="670278" cy="523946"/>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tar: 5 Points 5" descr="Star">
            <a:extLst>
              <a:ext uri="{FF2B5EF4-FFF2-40B4-BE49-F238E27FC236}">
                <a16:creationId xmlns:a16="http://schemas.microsoft.com/office/drawing/2014/main" id="{9CCCFC54-1AF4-7DC8-0D0F-6BC294C6091E}"/>
              </a:ext>
            </a:extLst>
          </p:cNvPr>
          <p:cNvSpPr/>
          <p:nvPr/>
        </p:nvSpPr>
        <p:spPr>
          <a:xfrm>
            <a:off x="10873740" y="5879712"/>
            <a:ext cx="587829" cy="587829"/>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26641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bg1"/>
                </a:solidFill>
              </a:rPr>
              <a:t>Announcements and Upcoming Events</a:t>
            </a:r>
          </a:p>
        </p:txBody>
      </p:sp>
      <p:sp>
        <p:nvSpPr>
          <p:cNvPr id="3" name="Content Placeholder 2">
            <a:extLst>
              <a:ext uri="{FF2B5EF4-FFF2-40B4-BE49-F238E27FC236}">
                <a16:creationId xmlns:a16="http://schemas.microsoft.com/office/drawing/2014/main" id="{9D91B691-A04A-46B1-9E0A-25ACE39ECC86}"/>
              </a:ext>
            </a:extLst>
          </p:cNvPr>
          <p:cNvSpPr>
            <a:spLocks noGrp="1"/>
          </p:cNvSpPr>
          <p:nvPr>
            <p:ph idx="4294967295"/>
          </p:nvPr>
        </p:nvSpPr>
        <p:spPr>
          <a:xfrm>
            <a:off x="717176" y="1880507"/>
            <a:ext cx="5859463" cy="4148138"/>
          </a:xfrm>
          <a:solidFill>
            <a:schemeClr val="bg1"/>
          </a:solidFill>
        </p:spPr>
        <p:txBody>
          <a:bodyPr anchor="ctr">
            <a:normAutofit lnSpcReduction="10000"/>
          </a:bodyPr>
          <a:lstStyle/>
          <a:p>
            <a:pPr>
              <a:lnSpc>
                <a:spcPct val="100000"/>
              </a:lnSpc>
              <a:spcBef>
                <a:spcPts val="600"/>
              </a:spcBef>
              <a:spcAft>
                <a:spcPts val="600"/>
              </a:spcAft>
            </a:pPr>
            <a:r>
              <a:rPr lang="en-US" sz="3200" b="1" dirty="0"/>
              <a:t>Districts can access PSO data through the SPR&amp;I system </a:t>
            </a:r>
          </a:p>
          <a:p>
            <a:pPr>
              <a:lnSpc>
                <a:spcPct val="100000"/>
              </a:lnSpc>
              <a:spcBef>
                <a:spcPts val="600"/>
              </a:spcBef>
              <a:spcAft>
                <a:spcPts val="600"/>
              </a:spcAft>
            </a:pPr>
            <a:r>
              <a:rPr lang="en-US" sz="3200" b="1" dirty="0"/>
              <a:t>Student List Review available until May 31</a:t>
            </a:r>
          </a:p>
          <a:p>
            <a:pPr>
              <a:lnSpc>
                <a:spcPct val="100000"/>
              </a:lnSpc>
              <a:spcBef>
                <a:spcPts val="600"/>
              </a:spcBef>
              <a:spcAft>
                <a:spcPts val="600"/>
              </a:spcAft>
            </a:pPr>
            <a:r>
              <a:rPr lang="en-US" sz="3200" b="1" dirty="0"/>
              <a:t>PSO App 2.0 opens June 6, 2024 – closes September 30, 2024</a:t>
            </a:r>
          </a:p>
          <a:p>
            <a:pPr>
              <a:lnSpc>
                <a:spcPct val="100000"/>
              </a:lnSpc>
              <a:spcBef>
                <a:spcPts val="600"/>
              </a:spcBef>
              <a:spcAft>
                <a:spcPts val="600"/>
              </a:spcAft>
            </a:pPr>
            <a:r>
              <a:rPr lang="en-US" sz="3200" b="1" dirty="0"/>
              <a:t>Conduct Exit Interviews Anytime </a:t>
            </a:r>
          </a:p>
        </p:txBody>
      </p:sp>
      <p:pic>
        <p:nvPicPr>
          <p:cNvPr id="1026" name="Picture 2" descr="Announcement tag">
            <a:extLst>
              <a:ext uri="{FF2B5EF4-FFF2-40B4-BE49-F238E27FC236}">
                <a16:creationId xmlns:a16="http://schemas.microsoft.com/office/drawing/2014/main" id="{4DD629BB-EB17-4433-8999-7E6C3C40F1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8034" y="1647529"/>
            <a:ext cx="4830247" cy="3366682"/>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5B8F3129-943E-D869-114B-5E0DB6527EC4}"/>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0E0AFBD6-0B29-A61E-966E-A4A2A84809CB}"/>
              </a:ext>
            </a:extLst>
          </p:cNvPr>
          <p:cNvSpPr>
            <a:spLocks noGrp="1"/>
          </p:cNvSpPr>
          <p:nvPr>
            <p:ph type="sldNum" sz="quarter" idx="12"/>
          </p:nvPr>
        </p:nvSpPr>
        <p:spPr/>
        <p:txBody>
          <a:bodyPr/>
          <a:lstStyle/>
          <a:p>
            <a:fld id="{357F5B69-6281-4C1F-8C38-6DA0F56DA430}" type="slidenum">
              <a:rPr lang="en-US" smtClean="0"/>
              <a:pPr/>
              <a:t>68</a:t>
            </a:fld>
            <a:endParaRPr lang="en-US" dirty="0"/>
          </a:p>
        </p:txBody>
      </p:sp>
    </p:spTree>
    <p:extLst>
      <p:ext uri="{BB962C8B-B14F-4D97-AF65-F5344CB8AC3E}">
        <p14:creationId xmlns:p14="http://schemas.microsoft.com/office/powerpoint/2010/main" val="35141286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err="1">
                <a:ln w="13335" cmpd="sng">
                  <a:noFill/>
                  <a:prstDash val="solid"/>
                </a:ln>
              </a:rPr>
              <a:t>SpEd</a:t>
            </a:r>
            <a:r>
              <a:rPr lang="en-US" dirty="0">
                <a:ln w="13335" cmpd="sng">
                  <a:noFill/>
                  <a:prstDash val="solid"/>
                </a:ln>
              </a:rPr>
              <a:t> Post-School Outcomes Data </a:t>
            </a:r>
            <a:br>
              <a:rPr lang="en-US" dirty="0">
                <a:ln w="13335" cmpd="sng">
                  <a:noFill/>
                  <a:prstDash val="solid"/>
                </a:ln>
              </a:rPr>
            </a:br>
            <a:r>
              <a:rPr lang="en-US" dirty="0">
                <a:ln w="13335" cmpd="sng">
                  <a:noFill/>
                  <a:prstDash val="solid"/>
                </a:ln>
              </a:rPr>
              <a:t>Collection Contacts</a:t>
            </a:r>
            <a:endParaRPr lang="en-US" dirty="0"/>
          </a:p>
        </p:txBody>
      </p:sp>
      <p:pic>
        <p:nvPicPr>
          <p:cNvPr id="6" name="Picture 5" descr="Oregon license plate with OR4 SP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10240" y="638351"/>
            <a:ext cx="1391478" cy="72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1"/>
          <p:cNvSpPr txBox="1">
            <a:spLocks noGrp="1"/>
          </p:cNvSpPr>
          <p:nvPr>
            <p:ph idx="1"/>
          </p:nvPr>
        </p:nvSpPr>
        <p:spPr>
          <a:xfrm>
            <a:off x="717176" y="1893864"/>
            <a:ext cx="5001236" cy="3360524"/>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lvl="0">
              <a:buClr>
                <a:srgbClr val="FFFFFF"/>
              </a:buClr>
              <a:buSzPct val="120000"/>
              <a:defRPr/>
            </a:pPr>
            <a:r>
              <a:rPr lang="en-US" sz="2600" b="1" dirty="0">
                <a:solidFill>
                  <a:schemeClr val="tx1"/>
                </a:solidFill>
              </a:rPr>
              <a:t>Data Owner Contact:</a:t>
            </a:r>
          </a:p>
          <a:p>
            <a:pPr marL="301943" lvl="1" indent="0">
              <a:buClr>
                <a:srgbClr val="FFFFFF"/>
              </a:buClr>
              <a:buSzPct val="120000"/>
              <a:buNone/>
              <a:defRPr/>
            </a:pPr>
            <a:r>
              <a:rPr lang="en-US" dirty="0">
                <a:solidFill>
                  <a:schemeClr val="tx1"/>
                </a:solidFill>
              </a:rPr>
              <a:t>Shava Feinstein</a:t>
            </a:r>
          </a:p>
          <a:p>
            <a:pPr marL="301943" lvl="1" indent="0">
              <a:buClr>
                <a:srgbClr val="FFFFFF"/>
              </a:buClr>
              <a:buSzPct val="120000"/>
              <a:buNone/>
              <a:defRPr/>
            </a:pPr>
            <a:r>
              <a:rPr lang="en-US" dirty="0">
                <a:solidFill>
                  <a:schemeClr val="tx1"/>
                </a:solidFill>
                <a:hlinkClick r:id="rId4"/>
              </a:rPr>
              <a:t>Shava.Feinstein@ode.oregon.gov</a:t>
            </a:r>
            <a:r>
              <a:rPr lang="en-US" sz="2000" dirty="0">
                <a:solidFill>
                  <a:schemeClr val="tx1"/>
                </a:solidFill>
              </a:rPr>
              <a:t>	</a:t>
            </a:r>
            <a:r>
              <a:rPr lang="en-US" sz="2000" b="1" dirty="0">
                <a:solidFill>
                  <a:schemeClr val="tx1"/>
                </a:solidFill>
              </a:rPr>
              <a:t>		</a:t>
            </a:r>
            <a:endParaRPr lang="en-US" sz="2100" b="1" dirty="0">
              <a:solidFill>
                <a:schemeClr val="tx1"/>
              </a:solidFill>
            </a:endParaRPr>
          </a:p>
          <a:p>
            <a:pPr lvl="0">
              <a:buClr>
                <a:srgbClr val="FFFFFF"/>
              </a:buClr>
              <a:buSzPct val="120000"/>
              <a:defRPr/>
            </a:pPr>
            <a:r>
              <a:rPr lang="en-US" sz="2600" b="1" dirty="0">
                <a:solidFill>
                  <a:schemeClr val="tx1"/>
                </a:solidFill>
              </a:rPr>
              <a:t>Data Support Contact:  </a:t>
            </a:r>
          </a:p>
          <a:p>
            <a:pPr lvl="0">
              <a:buClr>
                <a:srgbClr val="FFFFFF"/>
              </a:buClr>
              <a:buSzPct val="120000"/>
              <a:defRPr/>
            </a:pPr>
            <a:r>
              <a:rPr lang="en-US" sz="2200" dirty="0">
                <a:solidFill>
                  <a:schemeClr val="tx1"/>
                </a:solidFill>
              </a:rPr>
              <a:t>ODE Data Team</a:t>
            </a:r>
            <a:r>
              <a:rPr lang="en-US" sz="2200" dirty="0">
                <a:solidFill>
                  <a:schemeClr val="accent6">
                    <a:lumMod val="75000"/>
                  </a:schemeClr>
                </a:solidFill>
              </a:rPr>
              <a:t>	</a:t>
            </a:r>
          </a:p>
          <a:p>
            <a:pPr lvl="0">
              <a:buClr>
                <a:srgbClr val="FFFFFF"/>
              </a:buClr>
              <a:buSzPct val="120000"/>
              <a:defRPr/>
            </a:pPr>
            <a:r>
              <a:rPr lang="en-US" sz="2200" dirty="0">
                <a:solidFill>
                  <a:schemeClr val="accent6">
                    <a:lumMod val="75000"/>
                  </a:schemeClr>
                </a:solidFill>
                <a:hlinkClick r:id="rId5"/>
              </a:rPr>
              <a:t>ode.oss-datateam@ode.state.or.us</a:t>
            </a:r>
            <a:endParaRPr lang="en-US" sz="2200" dirty="0">
              <a:solidFill>
                <a:schemeClr val="accent6">
                  <a:lumMod val="75000"/>
                </a:schemeClr>
              </a:solidFill>
            </a:endParaRPr>
          </a:p>
        </p:txBody>
      </p:sp>
      <p:sp>
        <p:nvSpPr>
          <p:cNvPr id="8" name="Content Placeholder 3">
            <a:extLst>
              <a:ext uri="{FF2B5EF4-FFF2-40B4-BE49-F238E27FC236}">
                <a16:creationId xmlns:a16="http://schemas.microsoft.com/office/drawing/2014/main" id="{9F9EBF98-BA75-4DC2-A9A3-F84CF5AD4E6F}"/>
              </a:ext>
            </a:extLst>
          </p:cNvPr>
          <p:cNvSpPr txBox="1">
            <a:spLocks/>
          </p:cNvSpPr>
          <p:nvPr/>
        </p:nvSpPr>
        <p:spPr>
          <a:xfrm>
            <a:off x="6548696" y="1895352"/>
            <a:ext cx="4492344" cy="335903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800"/>
              </a:spcBef>
              <a:spcAft>
                <a:spcPts val="600"/>
              </a:spcAft>
              <a:buClrTx/>
              <a:buSzTx/>
              <a:buFont typeface="Arial" panose="020B0604020202020204" pitchFamily="34" charset="0"/>
              <a:buNone/>
              <a:tabLst/>
              <a:defRPr/>
            </a:pP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rPr>
              <a:t>PSO Support Team:</a:t>
            </a:r>
            <a:b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200" b="0" i="0" u="none" strike="noStrike" kern="1200" cap="none" spc="0" normalizeH="0" baseline="0" noProof="0" dirty="0">
                <a:ln>
                  <a:noFill/>
                </a:ln>
                <a:solidFill>
                  <a:srgbClr val="186AA8"/>
                </a:solidFill>
                <a:effectLst/>
                <a:uLnTx/>
                <a:uFillTx/>
                <a:latin typeface="Calibri" panose="020F0502020204030204"/>
                <a:ea typeface="+mn-ea"/>
                <a:cs typeface="+mn-cs"/>
                <a:hlinkClick r:id="rId6"/>
              </a:rPr>
              <a:t>pso@uoregon.edu</a:t>
            </a:r>
            <a:r>
              <a:rPr kumimoji="0" lang="en-US" sz="2200" b="0" i="0" u="none" strike="noStrike" kern="1200" cap="none" spc="0" normalizeH="0" baseline="0" noProof="0" dirty="0">
                <a:ln>
                  <a:noFill/>
                </a:ln>
                <a:solidFill>
                  <a:srgbClr val="186AA8"/>
                </a:solidFill>
                <a:effectLst/>
                <a:uLnTx/>
                <a:uFillTx/>
                <a:latin typeface="Calibri" panose="020F0502020204030204"/>
                <a:ea typeface="+mn-ea"/>
                <a:cs typeface="+mn-cs"/>
              </a:rPr>
              <a:t> </a:t>
            </a:r>
          </a:p>
          <a:p>
            <a:pPr marL="0" marR="0" lvl="0" indent="0" algn="l" defTabSz="914400" rtl="0" eaLnBrk="1" fontAlgn="auto" latinLnBrk="0" hangingPunct="1">
              <a:lnSpc>
                <a:spcPct val="90000"/>
              </a:lnSpc>
              <a:spcBef>
                <a:spcPts val="1800"/>
              </a:spcBef>
              <a:spcAft>
                <a:spcPts val="60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Charlotte Alverson </a:t>
            </a:r>
            <a:r>
              <a:rPr kumimoji="0" lang="en-US" sz="2200" b="0" i="0" u="none" strike="noStrike" kern="1200" cap="none" spc="0" normalizeH="0" baseline="0" noProof="0" dirty="0">
                <a:ln>
                  <a:noFill/>
                </a:ln>
                <a:solidFill>
                  <a:srgbClr val="186AA8"/>
                </a:solidFill>
                <a:effectLst/>
                <a:uLnTx/>
                <a:uFillTx/>
                <a:latin typeface="Calibri" panose="020F0502020204030204"/>
                <a:ea typeface="+mn-ea"/>
                <a:cs typeface="+mn-cs"/>
                <a:hlinkClick r:id="rId7"/>
              </a:rPr>
              <a:t>calverso@uoregon.edu</a:t>
            </a:r>
            <a:endParaRPr kumimoji="0" lang="en-US" sz="2200" b="0" i="0" u="none" strike="noStrike" kern="1200" cap="none" spc="0" normalizeH="0" baseline="0" noProof="0" dirty="0">
              <a:ln>
                <a:noFill/>
              </a:ln>
              <a:solidFill>
                <a:srgbClr val="186AA8"/>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800"/>
              </a:spcBef>
              <a:spcAft>
                <a:spcPts val="60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Cindy Post</a:t>
            </a:r>
            <a:b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200" b="0" i="0" u="none" strike="noStrike" kern="1200" cap="none" spc="0" normalizeH="0" baseline="0" noProof="0" dirty="0">
                <a:ln>
                  <a:noFill/>
                </a:ln>
                <a:solidFill>
                  <a:srgbClr val="186AA8"/>
                </a:solidFill>
                <a:effectLst/>
                <a:uLnTx/>
                <a:uFillTx/>
                <a:latin typeface="Calibri" panose="020F0502020204030204"/>
                <a:ea typeface="+mn-ea"/>
                <a:cs typeface="+mn-cs"/>
                <a:hlinkClick r:id="rId8"/>
              </a:rPr>
              <a:t>cpost3@uoregon.edu</a:t>
            </a:r>
            <a:r>
              <a:rPr kumimoji="0" lang="en-US" sz="2200" b="0" i="0" u="none" strike="noStrike" kern="1200" cap="none" spc="0" normalizeH="0" baseline="0" noProof="0" dirty="0">
                <a:ln>
                  <a:noFill/>
                </a:ln>
                <a:solidFill>
                  <a:srgbClr val="186AA8"/>
                </a:solidFill>
                <a:effectLst/>
                <a:uLnTx/>
                <a:uFillTx/>
                <a:latin typeface="Calibri" panose="020F0502020204030204"/>
                <a:ea typeface="+mn-ea"/>
                <a:cs typeface="+mn-cs"/>
              </a:rPr>
              <a:t> </a:t>
            </a:r>
          </a:p>
        </p:txBody>
      </p:sp>
      <p:sp>
        <p:nvSpPr>
          <p:cNvPr id="9" name="Content Placeholder 1"/>
          <p:cNvSpPr txBox="1">
            <a:spLocks/>
          </p:cNvSpPr>
          <p:nvPr/>
        </p:nvSpPr>
        <p:spPr>
          <a:xfrm>
            <a:off x="1775062" y="5116975"/>
            <a:ext cx="7886700" cy="547617"/>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ct val="20000"/>
              </a:spcBef>
              <a:buClr>
                <a:schemeClr val="accent1"/>
              </a:buClr>
              <a:buSzPct val="100000"/>
              <a:buFont typeface="Symbol" pitchFamily="18" charset="2"/>
              <a:buChar char=""/>
              <a:defRPr lang="en-US" sz="2400" kern="1200">
                <a:solidFill>
                  <a:schemeClr val="tx2"/>
                </a:solidFill>
                <a:latin typeface="+mn-lt"/>
                <a:ea typeface="+mn-ea"/>
                <a:cs typeface="+mn-cs"/>
              </a:defRPr>
            </a:lvl1pPr>
            <a:lvl2pPr marL="576263" indent="-274320" algn="l" defTabSz="914400" rtl="0" eaLnBrk="1" latinLnBrk="0" hangingPunct="1">
              <a:lnSpc>
                <a:spcPct val="90000"/>
              </a:lnSpc>
              <a:spcBef>
                <a:spcPct val="20000"/>
              </a:spcBef>
              <a:buClr>
                <a:schemeClr val="accent1"/>
              </a:buClr>
              <a:buSzPct val="100000"/>
              <a:buFont typeface="Symbol" pitchFamily="18" charset="2"/>
              <a:buChar char=""/>
              <a:defRPr lang="en-US" sz="2200" kern="1200">
                <a:solidFill>
                  <a:schemeClr val="tx2"/>
                </a:solidFill>
                <a:latin typeface="+mn-lt"/>
                <a:ea typeface="+mn-ea"/>
                <a:cs typeface="+mn-cs"/>
              </a:defRPr>
            </a:lvl2pPr>
            <a:lvl3pPr marL="855663" indent="-228600" algn="l" defTabSz="914400" rtl="0" eaLnBrk="1" latinLnBrk="0" hangingPunct="1">
              <a:lnSpc>
                <a:spcPct val="90000"/>
              </a:lnSpc>
              <a:spcBef>
                <a:spcPct val="20000"/>
              </a:spcBef>
              <a:buClr>
                <a:schemeClr val="accent1"/>
              </a:buClr>
              <a:buSzPct val="100000"/>
              <a:buFont typeface="Symbol" pitchFamily="18" charset="2"/>
              <a:buChar char=""/>
              <a:defRPr lang="en-US" sz="2000" kern="1200">
                <a:solidFill>
                  <a:schemeClr val="tx2"/>
                </a:solidFill>
                <a:latin typeface="+mn-lt"/>
                <a:ea typeface="+mn-ea"/>
                <a:cs typeface="+mn-cs"/>
              </a:defRPr>
            </a:lvl3pPr>
            <a:lvl4pPr marL="1143000" indent="-228600" algn="l" defTabSz="914400" rtl="0" eaLnBrk="1" latinLnBrk="0" hangingPunct="1">
              <a:lnSpc>
                <a:spcPct val="90000"/>
              </a:lnSpc>
              <a:spcBef>
                <a:spcPct val="20000"/>
              </a:spcBef>
              <a:buClr>
                <a:schemeClr val="accent1"/>
              </a:buClr>
              <a:buSzPct val="100000"/>
              <a:buFont typeface="Symbol" pitchFamily="18" charset="2"/>
              <a:buChar char=""/>
              <a:defRPr lang="en-US" sz="1800" kern="1200">
                <a:solidFill>
                  <a:schemeClr val="tx2"/>
                </a:solidFill>
                <a:latin typeface="+mn-lt"/>
                <a:ea typeface="+mn-ea"/>
                <a:cs typeface="+mn-cs"/>
              </a:defRPr>
            </a:lvl4pPr>
            <a:lvl5pPr marL="1463040" indent="-228600" algn="l" defTabSz="914400" rtl="0" eaLnBrk="1" latinLnBrk="0" hangingPunct="1">
              <a:lnSpc>
                <a:spcPct val="90000"/>
              </a:lnSpc>
              <a:spcBef>
                <a:spcPct val="20000"/>
              </a:spcBef>
              <a:buClr>
                <a:schemeClr val="accent1"/>
              </a:buClr>
              <a:buSzPct val="100000"/>
              <a:buFont typeface="Symbol" pitchFamily="18" charset="2"/>
              <a:buChar char=""/>
              <a:defRPr lang="en-US" sz="1600" kern="1200">
                <a:solidFill>
                  <a:schemeClr val="tx2"/>
                </a:solidFill>
                <a:latin typeface="+mn-lt"/>
                <a:ea typeface="+mn-ea"/>
                <a:cs typeface="+mn-cs"/>
              </a:defRPr>
            </a:lvl5pPr>
            <a:lvl6pPr marL="1783080" indent="-228600" algn="l" defTabSz="914400" rtl="0" eaLnBrk="1" latinLnBrk="0" hangingPunct="1">
              <a:lnSpc>
                <a:spcPct val="90000"/>
              </a:lnSpc>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lnSpc>
                <a:spcPct val="90000"/>
              </a:lnSpc>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lnSpc>
                <a:spcPct val="90000"/>
              </a:lnSpc>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lnSpc>
                <a:spcPct val="90000"/>
              </a:lnSpc>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buClr>
                <a:srgbClr val="FFFFFF"/>
              </a:buClr>
              <a:buSzPct val="120000"/>
              <a:defRPr/>
            </a:pPr>
            <a:r>
              <a:rPr lang="en-US" sz="2800" b="1" dirty="0">
                <a:solidFill>
                  <a:schemeClr val="tx1"/>
                </a:solidFill>
              </a:rPr>
              <a:t>PSO Resources on Website: </a:t>
            </a:r>
            <a:r>
              <a:rPr lang="en-US" sz="2800" dirty="0">
                <a:solidFill>
                  <a:schemeClr val="tx1"/>
                </a:solidFill>
              </a:rPr>
              <a:t>TransitionOregon.org</a:t>
            </a:r>
            <a:endParaRPr lang="en-US" sz="2800" dirty="0">
              <a:solidFill>
                <a:schemeClr val="accent6">
                  <a:lumMod val="75000"/>
                </a:schemeClr>
              </a:solidFill>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Oregon Department of Education</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4012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Part B Child Find Requirements</a:t>
            </a:r>
          </a:p>
        </p:txBody>
      </p:sp>
      <p:sp>
        <p:nvSpPr>
          <p:cNvPr id="11" name="Content Placeholder 10"/>
          <p:cNvSpPr>
            <a:spLocks noGrp="1"/>
          </p:cNvSpPr>
          <p:nvPr>
            <p:ph idx="1"/>
          </p:nvPr>
        </p:nvSpPr>
        <p:spPr/>
        <p:txBody>
          <a:bodyPr/>
          <a:lstStyle/>
          <a:p>
            <a:pPr marL="0" indent="0">
              <a:buNone/>
            </a:pPr>
            <a:r>
              <a:rPr lang="en-US" dirty="0"/>
              <a:t>Districts/programs are required to collect and report data for:</a:t>
            </a:r>
          </a:p>
          <a:p>
            <a:pPr marL="463550"/>
            <a:r>
              <a:rPr lang="en-US" dirty="0"/>
              <a:t>Children currently receiving Early Intervention Services who are being evaluated to determine eligibility for Early Childhood Special Education Services</a:t>
            </a:r>
          </a:p>
          <a:p>
            <a:pPr marL="463550"/>
            <a:r>
              <a:rPr lang="en-US" dirty="0"/>
              <a:t>Students being evaluated for IDEA Part B initial special education eligibility (ECSE or School Age)</a:t>
            </a:r>
          </a:p>
        </p:txBody>
      </p:sp>
      <p:sp>
        <p:nvSpPr>
          <p:cNvPr id="3" name="Footer Placeholder 2"/>
          <p:cNvSpPr>
            <a:spLocks noGrp="1"/>
          </p:cNvSpPr>
          <p:nvPr>
            <p:ph type="ftr" sz="quarter" idx="11"/>
          </p:nvPr>
        </p:nvSpPr>
        <p:spPr/>
        <p:txBody>
          <a:bodyPr/>
          <a:lstStyle/>
          <a:p>
            <a:r>
              <a:rPr lang="en-US" dirty="0"/>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pPr/>
              <a:t>7</a:t>
            </a:fld>
            <a:endParaRPr lang="en-US" dirty="0"/>
          </a:p>
        </p:txBody>
      </p:sp>
    </p:spTree>
    <p:extLst>
      <p:ext uri="{BB962C8B-B14F-4D97-AF65-F5344CB8AC3E}">
        <p14:creationId xmlns:p14="http://schemas.microsoft.com/office/powerpoint/2010/main" val="39454988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b">
            <a:normAutofit/>
          </a:bodyPr>
          <a:lstStyle/>
          <a:p>
            <a:pPr algn="ctr"/>
            <a:r>
              <a:rPr lang="en" sz="4400" b="1" dirty="0"/>
              <a:t>Questions?</a:t>
            </a:r>
            <a:endParaRPr lang="en-US" dirty="0"/>
          </a:p>
        </p:txBody>
      </p:sp>
      <p:pic>
        <p:nvPicPr>
          <p:cNvPr id="6" name="Google Shape;875;p39" descr="Question mark">
            <a:extLst>
              <a:ext uri="{FF2B5EF4-FFF2-40B4-BE49-F238E27FC236}">
                <a16:creationId xmlns:a16="http://schemas.microsoft.com/office/drawing/2014/main" id="{CA355807-5F59-EE35-6869-33405AA7BAAE}"/>
              </a:ext>
            </a:extLst>
          </p:cNvPr>
          <p:cNvPicPr preferRelativeResize="0"/>
          <p:nvPr/>
        </p:nvPicPr>
        <p:blipFill rotWithShape="1">
          <a:blip r:embed="rId3">
            <a:alphaModFix/>
          </a:blip>
          <a:srcRect/>
          <a:stretch/>
        </p:blipFill>
        <p:spPr>
          <a:xfrm>
            <a:off x="200817" y="1586075"/>
            <a:ext cx="11779901" cy="5059047"/>
          </a:xfrm>
          <a:prstGeom prst="rect">
            <a:avLst/>
          </a:prstGeom>
          <a:noFill/>
          <a:ln>
            <a:noFill/>
          </a:ln>
        </p:spPr>
      </p:pic>
    </p:spTree>
    <p:extLst>
      <p:ext uri="{BB962C8B-B14F-4D97-AF65-F5344CB8AC3E}">
        <p14:creationId xmlns:p14="http://schemas.microsoft.com/office/powerpoint/2010/main" val="33884989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Thanks for all your hard work!</a:t>
            </a:r>
          </a:p>
        </p:txBody>
      </p:sp>
      <p:sp>
        <p:nvSpPr>
          <p:cNvPr id="5" name="Content Placeholder 4"/>
          <p:cNvSpPr>
            <a:spLocks noGrp="1"/>
          </p:cNvSpPr>
          <p:nvPr>
            <p:ph idx="1"/>
          </p:nvPr>
        </p:nvSpPr>
        <p:spPr/>
        <p:txBody>
          <a:bodyPr>
            <a:normAutofit/>
          </a:bodyPr>
          <a:lstStyle/>
          <a:p>
            <a:pPr marL="0" indent="0" algn="ctr">
              <a:buNone/>
            </a:pPr>
            <a:r>
              <a:rPr lang="en-US" sz="3200" dirty="0"/>
              <a:t>We appreciate you!</a:t>
            </a:r>
          </a:p>
          <a:p>
            <a:endParaRPr lang="en-US" sz="3200" dirty="0"/>
          </a:p>
          <a:p>
            <a:endParaRPr lang="en-US" sz="3200" dirty="0"/>
          </a:p>
          <a:p>
            <a:endParaRPr lang="en-US" sz="3200" dirty="0"/>
          </a:p>
          <a:p>
            <a:pPr marL="0" indent="0" algn="ctr">
              <a:buNone/>
            </a:pPr>
            <a:r>
              <a:rPr lang="en-US" sz="3200" dirty="0"/>
              <a:t>We can’t produce accurate reports without all that great data you submit!</a:t>
            </a:r>
          </a:p>
        </p:txBody>
      </p:sp>
      <p:pic>
        <p:nvPicPr>
          <p:cNvPr id="6" name="Picture 4" descr="Thank you banner with sun behind banner."/>
          <p:cNvPicPr>
            <a:picLocks noChangeAspect="1" noChangeArrowheads="1"/>
          </p:cNvPicPr>
          <p:nvPr/>
        </p:nvPicPr>
        <p:blipFill>
          <a:blip r:embed="rId3" cstate="print"/>
          <a:srcRect/>
          <a:stretch>
            <a:fillRect/>
          </a:stretch>
        </p:blipFill>
        <p:spPr bwMode="auto">
          <a:xfrm>
            <a:off x="5202190" y="2530528"/>
            <a:ext cx="1814513" cy="1452563"/>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a:t>Oregon Department of Education</a:t>
            </a:r>
            <a:endParaRPr lang="en-US" dirty="0"/>
          </a:p>
        </p:txBody>
      </p:sp>
      <p:sp>
        <p:nvSpPr>
          <p:cNvPr id="3" name="Slide Number Placeholder 2"/>
          <p:cNvSpPr>
            <a:spLocks noGrp="1"/>
          </p:cNvSpPr>
          <p:nvPr>
            <p:ph type="sldNum" sz="quarter" idx="12"/>
          </p:nvPr>
        </p:nvSpPr>
        <p:spPr/>
        <p:txBody>
          <a:bodyPr/>
          <a:lstStyle/>
          <a:p>
            <a:fld id="{357F5B69-6281-4C1F-8C38-6DA0F56DA430}" type="slidenum">
              <a:rPr lang="en-US" smtClean="0"/>
              <a:pPr/>
              <a:t>71</a:t>
            </a:fld>
            <a:endParaRPr lang="en-US" dirty="0"/>
          </a:p>
        </p:txBody>
      </p:sp>
    </p:spTree>
    <p:extLst>
      <p:ext uri="{BB962C8B-B14F-4D97-AF65-F5344CB8AC3E}">
        <p14:creationId xmlns:p14="http://schemas.microsoft.com/office/powerpoint/2010/main" val="2303482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Part B Child Find Requirements (Cont.)</a:t>
            </a:r>
          </a:p>
        </p:txBody>
      </p:sp>
      <p:sp>
        <p:nvSpPr>
          <p:cNvPr id="2" name="Content Placeholder 1"/>
          <p:cNvSpPr>
            <a:spLocks noGrp="1"/>
          </p:cNvSpPr>
          <p:nvPr>
            <p:ph idx="1"/>
          </p:nvPr>
        </p:nvSpPr>
        <p:spPr/>
        <p:txBody>
          <a:bodyPr/>
          <a:lstStyle/>
          <a:p>
            <a:r>
              <a:rPr lang="en-US" dirty="0"/>
              <a:t>Students being evaluated and considered for eligibility who were previously eligible under the IDEA, but whose eligibility was terminated by an IEP team (or parent revocation of consent). </a:t>
            </a:r>
          </a:p>
          <a:p>
            <a:r>
              <a:rPr lang="en-US" dirty="0"/>
              <a:t>Students who have moved to Oregon with an eligibility from a different state (This includes previous Oregon students who moved out of state with a current Oregon eligibility, attended school out of state, and returned to Oregon with an out of state eligibility).</a:t>
            </a:r>
          </a:p>
        </p:txBody>
      </p:sp>
      <p:sp>
        <p:nvSpPr>
          <p:cNvPr id="3" name="Footer Placeholder 2"/>
          <p:cNvSpPr>
            <a:spLocks noGrp="1"/>
          </p:cNvSpPr>
          <p:nvPr>
            <p:ph type="ftr" sz="quarter" idx="11"/>
          </p:nvPr>
        </p:nvSpPr>
        <p:spPr/>
        <p:txBody>
          <a:bodyPr/>
          <a:lstStyle/>
          <a:p>
            <a:r>
              <a:rPr lang="en-US" dirty="0"/>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pPr/>
              <a:t>8</a:t>
            </a:fld>
            <a:endParaRPr lang="en-US" dirty="0"/>
          </a:p>
        </p:txBody>
      </p:sp>
    </p:spTree>
    <p:extLst>
      <p:ext uri="{BB962C8B-B14F-4D97-AF65-F5344CB8AC3E}">
        <p14:creationId xmlns:p14="http://schemas.microsoft.com/office/powerpoint/2010/main" val="3802989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Child Find Reporting Period</a:t>
            </a:r>
          </a:p>
        </p:txBody>
      </p:sp>
      <p:sp>
        <p:nvSpPr>
          <p:cNvPr id="2" name="Content Placeholder 1"/>
          <p:cNvSpPr>
            <a:spLocks noGrp="1"/>
          </p:cNvSpPr>
          <p:nvPr>
            <p:ph idx="1"/>
          </p:nvPr>
        </p:nvSpPr>
        <p:spPr/>
        <p:txBody>
          <a:bodyPr/>
          <a:lstStyle/>
          <a:p>
            <a:r>
              <a:rPr lang="en-US" dirty="0"/>
              <a:t>Data is collected beginning on the date the parent signs consent for a special education evaluation and continues until an initial special education eligibility determination has been complete.</a:t>
            </a:r>
          </a:p>
          <a:p>
            <a:r>
              <a:rPr lang="en-US" dirty="0"/>
              <a:t>For EI, the timeline begins with the date of the referral to the EI program.</a:t>
            </a:r>
          </a:p>
          <a:p>
            <a:r>
              <a:rPr lang="en-US" dirty="0"/>
              <a:t>Report all students for whom initial eligibility determination was completed between </a:t>
            </a:r>
            <a:r>
              <a:rPr lang="en-US" dirty="0">
                <a:solidFill>
                  <a:srgbClr val="C00000"/>
                </a:solidFill>
              </a:rPr>
              <a:t>July 1, 2023 and June 30, 2024</a:t>
            </a:r>
            <a:r>
              <a:rPr lang="en-US" dirty="0"/>
              <a:t>.</a:t>
            </a:r>
          </a:p>
        </p:txBody>
      </p:sp>
      <p:sp>
        <p:nvSpPr>
          <p:cNvPr id="3" name="Footer Placeholder 2"/>
          <p:cNvSpPr>
            <a:spLocks noGrp="1"/>
          </p:cNvSpPr>
          <p:nvPr>
            <p:ph type="ftr" sz="quarter" idx="11"/>
          </p:nvPr>
        </p:nvSpPr>
        <p:spPr/>
        <p:txBody>
          <a:bodyPr/>
          <a:lstStyle/>
          <a:p>
            <a:r>
              <a:rPr lang="en-US" dirty="0"/>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pPr/>
              <a:t>9</a:t>
            </a:fld>
            <a:endParaRPr lang="en-US" dirty="0"/>
          </a:p>
        </p:txBody>
      </p:sp>
    </p:spTree>
    <p:extLst>
      <p:ext uri="{BB962C8B-B14F-4D97-AF65-F5344CB8AC3E}">
        <p14:creationId xmlns:p14="http://schemas.microsoft.com/office/powerpoint/2010/main" val="979587864"/>
      </p:ext>
    </p:extLst>
  </p:cSld>
  <p:clrMapOvr>
    <a:masterClrMapping/>
  </p:clrMapOvr>
</p:sld>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A1659452-F499-4686-9052-38F48D83C4D5}"/>
    </a:ext>
  </a:extLst>
</a:theme>
</file>

<file path=ppt/theme/theme2.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6BADFB7F-E76B-47E5-9A5F-C514E20AFE45}"/>
    </a:ext>
  </a:extLst>
</a:theme>
</file>

<file path=ppt/theme/theme3.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4D8D87B-5BDF-4254-B9AE-89E014969D86}"/>
    </a:ext>
  </a:extLst>
</a:theme>
</file>

<file path=ppt/theme/theme4.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5F84094-1592-41EE-8B9C-0F531244619D}"/>
    </a:ext>
  </a:extLst>
</a:theme>
</file>

<file path=ppt/theme/theme5.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7296E-0B2D-4566-8FEF-4B65AC847ECE}"/>
    </a:ext>
  </a:extLst>
</a:theme>
</file>

<file path=ppt/theme/theme6.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E0A30-143B-4B5C-A0FD-4B3A47DCFB6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E3A0F89BB9954C8B253FD585569827" ma:contentTypeVersion="7" ma:contentTypeDescription="Create a new document." ma:contentTypeScope="" ma:versionID="a81cf9d4b13597e61b9efcf1db968191">
  <xsd:schema xmlns:xsd="http://www.w3.org/2001/XMLSchema" xmlns:xs="http://www.w3.org/2001/XMLSchema" xmlns:p="http://schemas.microsoft.com/office/2006/metadata/properties" xmlns:ns1="http://schemas.microsoft.com/sharepoint/v3" xmlns:ns2="b4311169-ef95-4eb4-ad55-0b8e815ccd7b" xmlns:ns3="626a857a-181d-4963-b522-a6055312c9f6" targetNamespace="http://schemas.microsoft.com/office/2006/metadata/properties" ma:root="true" ma:fieldsID="502f16f298c31747db7e96094745dff6" ns1:_="" ns2:_="" ns3:_="">
    <xsd:import namespace="http://schemas.microsoft.com/sharepoint/v3"/>
    <xsd:import namespace="b4311169-ef95-4eb4-ad55-0b8e815ccd7b"/>
    <xsd:import namespace="626a857a-181d-4963-b522-a6055312c9f6"/>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4311169-ef95-4eb4-ad55-0b8e815ccd7b"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626a857a-181d-4963-b522-a6055312c9f6"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Estimated_x0020_Creation_x0020_Date xmlns="b4311169-ef95-4eb4-ad55-0b8e815ccd7b">2021-11-18T08:00:00+00:00</Estimated_x0020_Creation_x0020_Date>
    <Remediation_x0020_Date xmlns="b4311169-ef95-4eb4-ad55-0b8e815ccd7b">2024-05-01T07:00:00+00:00</Remediation_x0020_Date>
    <Priority xmlns="b4311169-ef95-4eb4-ad55-0b8e815ccd7b">New</Priority>
  </documentManagement>
</p:properties>
</file>

<file path=customXml/itemProps1.xml><?xml version="1.0" encoding="utf-8"?>
<ds:datastoreItem xmlns:ds="http://schemas.openxmlformats.org/officeDocument/2006/customXml" ds:itemID="{9C82C8B3-581A-47D3-BBEA-79F0ADD3E1B8}"/>
</file>

<file path=customXml/itemProps2.xml><?xml version="1.0" encoding="utf-8"?>
<ds:datastoreItem xmlns:ds="http://schemas.openxmlformats.org/officeDocument/2006/customXml" ds:itemID="{08616B97-7242-4B91-8339-0570DCBEC248}"/>
</file>

<file path=customXml/itemProps3.xml><?xml version="1.0" encoding="utf-8"?>
<ds:datastoreItem xmlns:ds="http://schemas.openxmlformats.org/officeDocument/2006/customXml" ds:itemID="{29D60180-0FB8-4040-BE9C-D34CF34A9706}"/>
</file>

<file path=docProps/app.xml><?xml version="1.0" encoding="utf-8"?>
<Properties xmlns="http://schemas.openxmlformats.org/officeDocument/2006/extended-properties" xmlns:vt="http://schemas.openxmlformats.org/officeDocument/2006/docPropsVTypes">
  <Template>ODE PowerPoint Template</Template>
  <TotalTime>7502</TotalTime>
  <Words>10704</Words>
  <Application>Microsoft Office PowerPoint</Application>
  <PresentationFormat>Widescreen</PresentationFormat>
  <Paragraphs>1010</Paragraphs>
  <Slides>71</Slides>
  <Notes>71</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71</vt:i4>
      </vt:variant>
    </vt:vector>
  </HeadingPairs>
  <TitlesOfParts>
    <vt:vector size="80" baseType="lpstr">
      <vt:lpstr>Arial</vt:lpstr>
      <vt:lpstr>Calibri</vt:lpstr>
      <vt:lpstr>Courier New</vt:lpstr>
      <vt:lpstr>2021ODE</vt:lpstr>
      <vt:lpstr>Green_2021ODE</vt:lpstr>
      <vt:lpstr>Gold_2021ODE</vt:lpstr>
      <vt:lpstr>Orange_2021ODE</vt:lpstr>
      <vt:lpstr>Red_2021ODE</vt:lpstr>
      <vt:lpstr>Teal_2021ODE</vt:lpstr>
      <vt:lpstr>Child Find, June Exit and  Post School Outcomes</vt:lpstr>
      <vt:lpstr>Today’s Agenda</vt:lpstr>
      <vt:lpstr>Special Education Child Find</vt:lpstr>
      <vt:lpstr>Special Education Child Find Dates</vt:lpstr>
      <vt:lpstr>What is Child Find?</vt:lpstr>
      <vt:lpstr>Why Do We Collect Data on Child Find?</vt:lpstr>
      <vt:lpstr>Part B Child Find Requirements</vt:lpstr>
      <vt:lpstr>Part B Child Find Requirements (Cont.)</vt:lpstr>
      <vt:lpstr>Child Find Reporting Period</vt:lpstr>
      <vt:lpstr>Initial Evaluation Consent Date</vt:lpstr>
      <vt:lpstr>Initial Eligibility Determination Date</vt:lpstr>
      <vt:lpstr>Was the Child Found Eligible?</vt:lpstr>
      <vt:lpstr>Number of School Days</vt:lpstr>
      <vt:lpstr>Reason Timeline Not Met Codes 0-4</vt:lpstr>
      <vt:lpstr>Reason Timeline Not Met Codes 5-8</vt:lpstr>
      <vt:lpstr>What Code Would You Use?</vt:lpstr>
      <vt:lpstr>Steps to Submit Data</vt:lpstr>
      <vt:lpstr>Child Find – What’s New for 2023-2024</vt:lpstr>
      <vt:lpstr>Child Find – Problem Areas</vt:lpstr>
      <vt:lpstr>Child Find – Problem Areas Coding</vt:lpstr>
      <vt:lpstr>Child Find – Comment Guidance</vt:lpstr>
      <vt:lpstr>Child Find Resources</vt:lpstr>
      <vt:lpstr>Child Find Contacts</vt:lpstr>
      <vt:lpstr>Questions?</vt:lpstr>
      <vt:lpstr>June Special Education Exit</vt:lpstr>
      <vt:lpstr>June Special Education Exit Dates</vt:lpstr>
      <vt:lpstr>June Exit</vt:lpstr>
      <vt:lpstr>June Exit – Who to Report</vt:lpstr>
      <vt:lpstr>June Exit – What to Report</vt:lpstr>
      <vt:lpstr>Exiting EI, ECSE and School Age</vt:lpstr>
      <vt:lpstr>Codes for Exiting EI</vt:lpstr>
      <vt:lpstr>Codes for Exiting ECSE</vt:lpstr>
      <vt:lpstr>Codes for Exiting School Age</vt:lpstr>
      <vt:lpstr>More on Modified Diplomas</vt:lpstr>
      <vt:lpstr>Entering June Exit Records</vt:lpstr>
      <vt:lpstr>What Exit Code to Use</vt:lpstr>
      <vt:lpstr>       Reviewing Errors</vt:lpstr>
      <vt:lpstr>Fixing Errors in Consolidated</vt:lpstr>
      <vt:lpstr>Verification on Status Tracking</vt:lpstr>
      <vt:lpstr>Verification Reports</vt:lpstr>
      <vt:lpstr>Final Submission Form</vt:lpstr>
      <vt:lpstr>June Exit – What’s New for 2023-2024</vt:lpstr>
      <vt:lpstr>June Exit – Problem Areas</vt:lpstr>
      <vt:lpstr>June Exit – Problem Areas Coding</vt:lpstr>
      <vt:lpstr>June Exit Contacts</vt:lpstr>
      <vt:lpstr>Questions?</vt:lpstr>
      <vt:lpstr>Post-School Outcomes</vt:lpstr>
      <vt:lpstr>2 Types of Post School Outcomes Interviews</vt:lpstr>
      <vt:lpstr>Access to Central Login </vt:lpstr>
      <vt:lpstr>Central Login </vt:lpstr>
      <vt:lpstr>2 Types of Post School Outcomes Interviews</vt:lpstr>
      <vt:lpstr>Exit Interview </vt:lpstr>
      <vt:lpstr>Prior to the Exit Interview </vt:lpstr>
      <vt:lpstr>During and After the Exit Interview </vt:lpstr>
      <vt:lpstr>Exit Interview Tips</vt:lpstr>
      <vt:lpstr>Exit Interview: Students</vt:lpstr>
      <vt:lpstr>2 Types of Post School Outcomes Interviews</vt:lpstr>
      <vt:lpstr>Follow-Up Interview Collection</vt:lpstr>
      <vt:lpstr>Data Collection Process</vt:lpstr>
      <vt:lpstr>Reaching Students</vt:lpstr>
      <vt:lpstr>Post-School Outcomes Dates</vt:lpstr>
      <vt:lpstr>Data Collection 2024</vt:lpstr>
      <vt:lpstr>Updates</vt:lpstr>
      <vt:lpstr>District Contacts Information: Identifying a PSO Team </vt:lpstr>
      <vt:lpstr>Follow-Up Dashboard</vt:lpstr>
      <vt:lpstr>Help Resources</vt:lpstr>
      <vt:lpstr>Save the Dates: 2024 Trainings </vt:lpstr>
      <vt:lpstr>Announcements and Upcoming Events</vt:lpstr>
      <vt:lpstr>SpEd Post-School Outcomes Data  Collection Contacts</vt:lpstr>
      <vt:lpstr>Questions?</vt:lpstr>
      <vt:lpstr>Thanks for all your hard work!</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Education Spring Collections Presentation</dc:title>
  <dc:creator>GARTON Cynthia * ODE</dc:creator>
  <cp:keywords>June Exit, Child Find, Special Education, Post School Outcomes</cp:keywords>
  <cp:lastModifiedBy>GARTON Cynthia * ODE</cp:lastModifiedBy>
  <cp:revision>225</cp:revision>
  <dcterms:created xsi:type="dcterms:W3CDTF">2021-11-17T22:12:45Z</dcterms:created>
  <dcterms:modified xsi:type="dcterms:W3CDTF">2024-05-13T22:43:59Z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1f40bdc-19d8-4b8e-be88-e9eb9bcca8b8_Enabled">
    <vt:lpwstr>true</vt:lpwstr>
  </property>
  <property fmtid="{D5CDD505-2E9C-101B-9397-08002B2CF9AE}" pid="3" name="MSIP_Label_61f40bdc-19d8-4b8e-be88-e9eb9bcca8b8_SetDate">
    <vt:lpwstr>2024-04-25T18:46:47Z</vt:lpwstr>
  </property>
  <property fmtid="{D5CDD505-2E9C-101B-9397-08002B2CF9AE}" pid="4" name="MSIP_Label_61f40bdc-19d8-4b8e-be88-e9eb9bcca8b8_Method">
    <vt:lpwstr>Privileged</vt:lpwstr>
  </property>
  <property fmtid="{D5CDD505-2E9C-101B-9397-08002B2CF9AE}" pid="5" name="MSIP_Label_61f40bdc-19d8-4b8e-be88-e9eb9bcca8b8_Name">
    <vt:lpwstr>Level 1 - Published (Items)</vt:lpwstr>
  </property>
  <property fmtid="{D5CDD505-2E9C-101B-9397-08002B2CF9AE}" pid="6" name="MSIP_Label_61f40bdc-19d8-4b8e-be88-e9eb9bcca8b8_SiteId">
    <vt:lpwstr>b4f51418-b269-49a2-935a-fa54bf584fc8</vt:lpwstr>
  </property>
  <property fmtid="{D5CDD505-2E9C-101B-9397-08002B2CF9AE}" pid="7" name="MSIP_Label_61f40bdc-19d8-4b8e-be88-e9eb9bcca8b8_ActionId">
    <vt:lpwstr>64ae52aa-3254-4923-9ed3-db727ea23ae6</vt:lpwstr>
  </property>
  <property fmtid="{D5CDD505-2E9C-101B-9397-08002B2CF9AE}" pid="8" name="MSIP_Label_61f40bdc-19d8-4b8e-be88-e9eb9bcca8b8_ContentBits">
    <vt:lpwstr>0</vt:lpwstr>
  </property>
  <property fmtid="{D5CDD505-2E9C-101B-9397-08002B2CF9AE}" pid="9" name="_MarkAsFinal">
    <vt:bool>true</vt:bool>
  </property>
  <property fmtid="{D5CDD505-2E9C-101B-9397-08002B2CF9AE}" pid="10" name="ContentTypeId">
    <vt:lpwstr>0x01010054E3A0F89BB9954C8B253FD585569827</vt:lpwstr>
  </property>
</Properties>
</file>