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70" r:id="rId12"/>
    <p:sldId id="266" r:id="rId13"/>
    <p:sldId id="267" r:id="rId14"/>
    <p:sldId id="268" r:id="rId15"/>
    <p:sldId id="269" r:id="rId1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534" y="84"/>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805edd916_3_95:notes"/>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buNone/>
            </a:pPr>
            <a:endParaRPr/>
          </a:p>
        </p:txBody>
      </p:sp>
      <p:sp>
        <p:nvSpPr>
          <p:cNvPr id="106" name="Google Shape;106;g11805edd916_3_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7ddaa89d1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7ddaa89d1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 and Dan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7ddaa89d1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7ddaa89d1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 and Dan</a:t>
            </a:r>
            <a:endParaRPr/>
          </a:p>
        </p:txBody>
      </p:sp>
    </p:spTree>
    <p:extLst>
      <p:ext uri="{BB962C8B-B14F-4D97-AF65-F5344CB8AC3E}">
        <p14:creationId xmlns:p14="http://schemas.microsoft.com/office/powerpoint/2010/main" val="10118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7ddaa89d1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7ddaa89d1_0_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Dan and Linda</a:t>
            </a:r>
            <a:endParaRPr/>
          </a:p>
          <a:p>
            <a:pPr marL="0" indent="0">
              <a:buNone/>
            </a:pPr>
            <a:endParaRPr/>
          </a:p>
          <a:p>
            <a:pPr marL="0" indent="0">
              <a:buNone/>
            </a:pPr>
            <a:r>
              <a:rPr lang="en"/>
              <a:t>Need to do:</a:t>
            </a:r>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Monthly CTE Revit Office Hours option</a:t>
            </a:r>
            <a:endParaRPr sz="1400">
              <a:solidFill>
                <a:schemeClr val="dk1"/>
              </a:solidFill>
              <a:latin typeface="Calibri"/>
              <a:ea typeface="Calibri"/>
              <a:cs typeface="Calibri"/>
              <a:sym typeface="Calibri"/>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Contact Information for CTE Revit (Grant email address)</a:t>
            </a:r>
            <a:endParaRPr sz="1400">
              <a:solidFill>
                <a:schemeClr val="dk1"/>
              </a:solidFill>
              <a:latin typeface="Calibri"/>
              <a:ea typeface="Calibri"/>
              <a:cs typeface="Calibri"/>
              <a:sym typeface="Calibri"/>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Please advise ODE of any changes/additions to your grant team</a:t>
            </a:r>
            <a:endParaRPr sz="14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7ddaa89d1_0_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7ddaa89d1_0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 and Dan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7ddaa89d1_0_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7ddaa89d1_0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 and Dan</a:t>
            </a:r>
            <a:endParaRPr/>
          </a:p>
        </p:txBody>
      </p:sp>
    </p:spTree>
    <p:extLst>
      <p:ext uri="{BB962C8B-B14F-4D97-AF65-F5344CB8AC3E}">
        <p14:creationId xmlns:p14="http://schemas.microsoft.com/office/powerpoint/2010/main" val="307921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7ddaa89d1_0_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7ddaa89d1_0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 and Dan</a:t>
            </a:r>
            <a:endParaRPr/>
          </a:p>
        </p:txBody>
      </p:sp>
    </p:spTree>
    <p:extLst>
      <p:ext uri="{BB962C8B-B14F-4D97-AF65-F5344CB8AC3E}">
        <p14:creationId xmlns:p14="http://schemas.microsoft.com/office/powerpoint/2010/main" val="137198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7ddaa89d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7ddaa89d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lnSpc>
                <a:spcPct val="150000"/>
              </a:lnSpc>
              <a:buNone/>
            </a:pPr>
            <a:r>
              <a:rPr lang="en" sz="1400">
                <a:solidFill>
                  <a:schemeClr val="dk1"/>
                </a:solidFill>
                <a:latin typeface="Calibri"/>
                <a:ea typeface="Calibri"/>
                <a:cs typeface="Calibri"/>
                <a:sym typeface="Calibri"/>
              </a:rPr>
              <a:t>Art, Dan, and Linda</a:t>
            </a:r>
            <a:endParaRPr sz="1400">
              <a:solidFill>
                <a:schemeClr val="dk1"/>
              </a:solidFill>
              <a:latin typeface="Calibri"/>
              <a:ea typeface="Calibri"/>
              <a:cs typeface="Calibri"/>
              <a:sym typeface="Calibri"/>
            </a:endParaRPr>
          </a:p>
          <a:p>
            <a:pPr marL="931774" lvl="1" indent="-349415">
              <a:lnSpc>
                <a:spcPct val="150000"/>
              </a:lnSpc>
              <a:buClr>
                <a:schemeClr val="dk1"/>
              </a:buClr>
              <a:buSzPts val="1800"/>
              <a:buFont typeface="Calibri"/>
              <a:buChar char="○"/>
            </a:pPr>
            <a:r>
              <a:rPr lang="en" sz="1800">
                <a:solidFill>
                  <a:schemeClr val="dk1"/>
                </a:solidFill>
                <a:latin typeface="Calibri"/>
                <a:ea typeface="Calibri"/>
                <a:cs typeface="Calibri"/>
                <a:sym typeface="Calibri"/>
              </a:rPr>
              <a:t>Show: Revit map</a:t>
            </a:r>
            <a:endParaRPr sz="1800">
              <a:solidFill>
                <a:schemeClr val="dk1"/>
              </a:solidFill>
              <a:latin typeface="Calibri"/>
              <a:ea typeface="Calibri"/>
              <a:cs typeface="Calibri"/>
              <a:sym typeface="Calibri"/>
            </a:endParaRPr>
          </a:p>
          <a:p>
            <a:pPr marL="931774" lvl="1" indent="-349415">
              <a:lnSpc>
                <a:spcPct val="150000"/>
              </a:lnSpc>
              <a:buClr>
                <a:schemeClr val="dk1"/>
              </a:buClr>
              <a:buSzPts val="1800"/>
              <a:buFont typeface="Calibri"/>
              <a:buChar char="○"/>
            </a:pPr>
            <a:r>
              <a:rPr lang="en" sz="1800">
                <a:solidFill>
                  <a:schemeClr val="dk1"/>
                </a:solidFill>
                <a:latin typeface="Calibri"/>
                <a:ea typeface="Calibri"/>
                <a:cs typeface="Calibri"/>
                <a:sym typeface="Calibri"/>
              </a:rPr>
              <a:t>Do: Add name, school to the chat</a:t>
            </a:r>
            <a:endParaRPr sz="1800">
              <a:solidFill>
                <a:schemeClr val="dk1"/>
              </a:solidFill>
              <a:latin typeface="Calibri"/>
              <a:ea typeface="Calibri"/>
              <a:cs typeface="Calibri"/>
              <a:sym typeface="Calibri"/>
            </a:endParaRPr>
          </a:p>
          <a:p>
            <a:pPr marL="931774" lvl="1" indent="-349415">
              <a:lnSpc>
                <a:spcPct val="150000"/>
              </a:lnSpc>
              <a:buClr>
                <a:schemeClr val="dk1"/>
              </a:buClr>
              <a:buSzPts val="1800"/>
              <a:buFont typeface="Calibri"/>
              <a:buChar char="○"/>
            </a:pPr>
            <a:r>
              <a:rPr lang="en" sz="1800">
                <a:solidFill>
                  <a:schemeClr val="dk1"/>
                </a:solidFill>
                <a:latin typeface="Calibri"/>
                <a:ea typeface="Calibri"/>
                <a:cs typeface="Calibri"/>
                <a:sym typeface="Calibri"/>
              </a:rPr>
              <a:t>Tell: History and Purpose of CTE Revitalization</a:t>
            </a:r>
            <a:endParaRPr sz="1800">
              <a:solidFill>
                <a:schemeClr val="dk1"/>
              </a:solidFill>
              <a:latin typeface="Calibri"/>
              <a:ea typeface="Calibri"/>
              <a:cs typeface="Calibri"/>
              <a:sym typeface="Calibri"/>
            </a:endParaRPr>
          </a:p>
          <a:p>
            <a:pPr marL="931774" lvl="1" indent="-349415">
              <a:buClr>
                <a:schemeClr val="dk1"/>
              </a:buClr>
              <a:buSzPts val="1800"/>
            </a:pPr>
            <a:r>
              <a:rPr lang="en" sz="1800">
                <a:solidFill>
                  <a:schemeClr val="dk1"/>
                </a:solidFill>
                <a:latin typeface="Calibri"/>
                <a:ea typeface="Calibri"/>
                <a:cs typeface="Calibri"/>
                <a:sym typeface="Calibri"/>
              </a:rPr>
              <a:t>64 Grants (applications)</a:t>
            </a:r>
            <a:endParaRPr sz="1800">
              <a:solidFill>
                <a:schemeClr val="dk1"/>
              </a:solidFill>
            </a:endParaRPr>
          </a:p>
          <a:p>
            <a:pPr marL="931774" lvl="1" indent="-349415">
              <a:buClr>
                <a:schemeClr val="dk1"/>
              </a:buClr>
              <a:buSzPts val="1800"/>
            </a:pPr>
            <a:r>
              <a:rPr lang="en" sz="1800">
                <a:solidFill>
                  <a:schemeClr val="dk1"/>
                </a:solidFill>
                <a:latin typeface="Calibri"/>
                <a:ea typeface="Calibri"/>
                <a:cs typeface="Calibri"/>
                <a:sym typeface="Calibri"/>
              </a:rPr>
              <a:t>$8,698,825 in grant funds requested</a:t>
            </a:r>
            <a:endParaRPr sz="1800">
              <a:solidFill>
                <a:schemeClr val="dk1"/>
              </a:solidFill>
            </a:endParaRPr>
          </a:p>
          <a:p>
            <a:pPr marL="931774" lvl="1" indent="-349415">
              <a:buClr>
                <a:schemeClr val="dk1"/>
              </a:buClr>
              <a:buSzPts val="1800"/>
            </a:pPr>
            <a:r>
              <a:rPr lang="en" sz="1800">
                <a:solidFill>
                  <a:schemeClr val="dk1"/>
                </a:solidFill>
                <a:latin typeface="Calibri"/>
                <a:ea typeface="Calibri"/>
                <a:cs typeface="Calibri"/>
                <a:sym typeface="Calibri"/>
              </a:rPr>
              <a:t>23 counties</a:t>
            </a:r>
            <a:endParaRPr sz="1800">
              <a:solidFill>
                <a:schemeClr val="dk1"/>
              </a:solidFill>
            </a:endParaRPr>
          </a:p>
          <a:p>
            <a:pPr marL="931774" lvl="1" indent="-349415">
              <a:buClr>
                <a:schemeClr val="dk1"/>
              </a:buClr>
              <a:buSzPts val="1800"/>
            </a:pPr>
            <a:r>
              <a:rPr lang="en" sz="1800">
                <a:solidFill>
                  <a:schemeClr val="dk1"/>
                </a:solidFill>
                <a:latin typeface="Calibri"/>
                <a:ea typeface="Calibri"/>
                <a:cs typeface="Calibri"/>
                <a:sym typeface="Calibri"/>
              </a:rPr>
              <a:t>2021-23 Revit: $7.321 million</a:t>
            </a:r>
            <a:endParaRPr sz="1800">
              <a:solidFill>
                <a:schemeClr val="dk1"/>
              </a:solidFill>
              <a:latin typeface="Calibri"/>
              <a:ea typeface="Calibri"/>
              <a:cs typeface="Calibri"/>
              <a:sym typeface="Calibri"/>
            </a:endParaRPr>
          </a:p>
          <a:p>
            <a:pPr marL="931774" lvl="1" indent="-349415">
              <a:buClr>
                <a:schemeClr val="dk1"/>
              </a:buClr>
              <a:buSzPts val="1800"/>
            </a:pPr>
            <a:r>
              <a:rPr lang="en" sz="1800">
                <a:solidFill>
                  <a:schemeClr val="dk1"/>
                </a:solidFill>
                <a:latin typeface="Calibri"/>
                <a:ea typeface="Calibri"/>
                <a:cs typeface="Calibri"/>
                <a:sym typeface="Calibri"/>
              </a:rPr>
              <a:t>Grant review period: January 13-24</a:t>
            </a:r>
            <a:endParaRPr sz="1800">
              <a:solidFill>
                <a:schemeClr val="dk1"/>
              </a:solidFill>
              <a:latin typeface="Calibri"/>
              <a:ea typeface="Calibri"/>
              <a:cs typeface="Calibri"/>
              <a:sym typeface="Calibri"/>
            </a:endParaRPr>
          </a:p>
          <a:p>
            <a:pPr marL="931774" lvl="1" indent="-349415">
              <a:buClr>
                <a:schemeClr val="dk1"/>
              </a:buClr>
              <a:buSzPts val="1800"/>
            </a:pPr>
            <a:r>
              <a:rPr lang="en" sz="1800">
                <a:solidFill>
                  <a:schemeClr val="dk1"/>
                </a:solidFill>
                <a:latin typeface="Calibri"/>
                <a:ea typeface="Calibri"/>
                <a:cs typeface="Calibri"/>
                <a:sym typeface="Calibri"/>
              </a:rPr>
              <a:t>33 reviewers (18 Education, 15 Business/Industry)</a:t>
            </a:r>
            <a:endParaRPr sz="1800">
              <a:solidFill>
                <a:schemeClr val="dk1"/>
              </a:solidFill>
              <a:latin typeface="Calibri"/>
              <a:ea typeface="Calibri"/>
              <a:cs typeface="Calibri"/>
              <a:sym typeface="Calibri"/>
            </a:endParaRPr>
          </a:p>
          <a:p>
            <a:pPr marL="931774" lvl="1" indent="-349415">
              <a:buClr>
                <a:schemeClr val="dk1"/>
              </a:buClr>
              <a:buSzPts val="1800"/>
              <a:buFont typeface="Calibri"/>
              <a:buChar char="○"/>
            </a:pPr>
            <a:r>
              <a:rPr lang="en" sz="1800">
                <a:solidFill>
                  <a:schemeClr val="dk1"/>
                </a:solidFill>
                <a:latin typeface="Calibri"/>
                <a:ea typeface="Calibri"/>
                <a:cs typeface="Calibri"/>
                <a:sym typeface="Calibri"/>
              </a:rPr>
              <a:t>Each grant was reviewed by three reviewers</a:t>
            </a:r>
            <a:endParaRPr sz="1800">
              <a:solidFill>
                <a:schemeClr val="dk1"/>
              </a:solidFill>
              <a:latin typeface="Calibri"/>
              <a:ea typeface="Calibri"/>
              <a:cs typeface="Calibri"/>
              <a:sym typeface="Calibri"/>
            </a:endParaRPr>
          </a:p>
          <a:p>
            <a:pPr marL="1397660" lvl="2" indent="-349415">
              <a:buClr>
                <a:schemeClr val="dk1"/>
              </a:buClr>
              <a:buSzPts val="1800"/>
              <a:buFont typeface="Calibri"/>
              <a:buChar char="■"/>
            </a:pPr>
            <a:r>
              <a:rPr lang="en" sz="1800">
                <a:solidFill>
                  <a:schemeClr val="dk1"/>
                </a:solidFill>
                <a:latin typeface="Calibri"/>
                <a:ea typeface="Calibri"/>
                <a:cs typeface="Calibri"/>
                <a:sym typeface="Calibri"/>
              </a:rPr>
              <a:t>Each reviewer team included Education and B/I</a:t>
            </a:r>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805edd916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805edd916_0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lnSpc>
                <a:spcPct val="150000"/>
              </a:lnSpc>
              <a:buNone/>
            </a:pPr>
            <a:r>
              <a:rPr lang="en" sz="1400">
                <a:solidFill>
                  <a:schemeClr val="dk1"/>
                </a:solidFill>
                <a:latin typeface="Calibri"/>
                <a:ea typeface="Calibri"/>
                <a:cs typeface="Calibri"/>
                <a:sym typeface="Calibri"/>
              </a:rPr>
              <a:t>Art, Dan, and Linda</a:t>
            </a:r>
            <a:endParaRPr sz="1400">
              <a:solidFill>
                <a:schemeClr val="dk1"/>
              </a:solidFill>
              <a:latin typeface="Calibri"/>
              <a:ea typeface="Calibri"/>
              <a:cs typeface="Calibri"/>
              <a:sym typeface="Calibri"/>
            </a:endParaRPr>
          </a:p>
          <a:p>
            <a:pPr marL="931774" lvl="1"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Show: Revit map</a:t>
            </a:r>
            <a:endParaRPr sz="1400">
              <a:solidFill>
                <a:schemeClr val="dk1"/>
              </a:solidFill>
              <a:latin typeface="Calibri"/>
              <a:ea typeface="Calibri"/>
              <a:cs typeface="Calibri"/>
              <a:sym typeface="Calibri"/>
            </a:endParaRPr>
          </a:p>
          <a:p>
            <a:pPr marL="931774" lvl="1"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Do: Add name, school to the chat</a:t>
            </a:r>
            <a:endParaRPr sz="1400">
              <a:solidFill>
                <a:schemeClr val="dk1"/>
              </a:solidFill>
              <a:latin typeface="Calibri"/>
              <a:ea typeface="Calibri"/>
              <a:cs typeface="Calibri"/>
              <a:sym typeface="Calibri"/>
            </a:endParaRPr>
          </a:p>
          <a:p>
            <a:pPr marL="931774" lvl="1"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Tell: History and Purpose of CTE Revitalization</a:t>
            </a:r>
            <a:endParaRPr sz="1400">
              <a:solidFill>
                <a:schemeClr val="dk1"/>
              </a:solidFill>
              <a:latin typeface="Calibri"/>
              <a:ea typeface="Calibri"/>
              <a:cs typeface="Calibri"/>
              <a:sym typeface="Calibri"/>
            </a:endParaRPr>
          </a:p>
          <a:p>
            <a:pPr marL="931774" lvl="1"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The CTE Revitalization Grant is a program established in 2011 through HB 3362, then reaffirmed each following biennium. The grants enhance collaboration among education providers and employers to create new or revitalize existing CTE Programs of Study.</a:t>
            </a:r>
            <a:endParaRPr sz="1400">
              <a:solidFill>
                <a:schemeClr val="dk1"/>
              </a:solidFill>
              <a:latin typeface="Calibri"/>
              <a:ea typeface="Calibri"/>
              <a:cs typeface="Calibri"/>
              <a:sym typeface="Calibri"/>
            </a:endParaRPr>
          </a:p>
          <a:p>
            <a:pPr marL="931774" lvl="1"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One intention of the grant is to provide funding for large and small schools–urban and rural–across the state. (Schools range in size from approximately 20 students to several thousand.)</a:t>
            </a:r>
            <a:endParaRPr sz="14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7ddaa89d1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7ddaa89d1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Dan</a:t>
            </a:r>
            <a:endParaRPr/>
          </a:p>
          <a:p>
            <a:pPr marL="0" indent="0">
              <a:buNone/>
            </a:pPr>
            <a:endParaRPr/>
          </a:p>
          <a:p>
            <a:pPr marL="0" indent="0">
              <a:buNone/>
            </a:pPr>
            <a:r>
              <a:rPr lang="en"/>
              <a:t>If we help everyone do well, we all do well.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7ddaa89d1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7ddaa89d1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Dan</a:t>
            </a:r>
            <a:endParaRPr/>
          </a:p>
          <a:p>
            <a:pPr marL="0" indent="0">
              <a:buNone/>
            </a:pPr>
            <a:endParaRPr/>
          </a:p>
          <a:p>
            <a:pPr marL="465887" indent="-304121"/>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7ddaa89d1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7ddaa89d1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a:t>
            </a:r>
            <a:endParaRPr/>
          </a:p>
          <a:p>
            <a:pPr marL="0" indent="0">
              <a:buNone/>
            </a:pPr>
            <a:endParaRPr/>
          </a:p>
          <a:p>
            <a:pPr marL="465887" indent="-304121"/>
            <a:r>
              <a:rPr lang="en"/>
              <a:t>The focus of the grant is to initiate or enhance a CTE Program of Study, which affects student success/opportunity, local/regional economic vitality.</a:t>
            </a:r>
            <a:endParaRPr/>
          </a:p>
          <a:p>
            <a:pPr marL="465887" indent="-304121"/>
            <a:r>
              <a:rPr lang="en"/>
              <a:t>Advisors, industry/labor/trades connections</a:t>
            </a:r>
            <a:endParaRPr/>
          </a:p>
          <a:p>
            <a:pPr marL="465887" indent="-304121"/>
            <a:r>
              <a:rPr lang="en"/>
              <a:t>Your economic development folks</a:t>
            </a:r>
            <a:endParaRPr/>
          </a:p>
          <a:p>
            <a:pPr marL="465887" indent="-304121"/>
            <a:r>
              <a:rPr lang="en"/>
              <a:t>Worksource folks</a:t>
            </a:r>
            <a:endParaRPr/>
          </a:p>
          <a:p>
            <a:pPr marL="465887" indent="-304121"/>
            <a:r>
              <a:rPr lang="en"/>
              <a:t>STEM Hubs</a:t>
            </a:r>
            <a:endParaRPr/>
          </a:p>
          <a:p>
            <a:pPr marL="465887" indent="-304121"/>
            <a:r>
              <a:rPr lang="en"/>
              <a:t>Community college (required that the program be aligned with a college), but programs and schools align with universities and other learning institutions to supplement and add value</a:t>
            </a:r>
            <a:endParaRPr/>
          </a:p>
          <a:p>
            <a:pPr marL="465887" indent="-304121"/>
            <a:r>
              <a:rPr lang="en"/>
              <a:t>Thought partnership is critical</a:t>
            </a:r>
            <a:endParaRPr/>
          </a:p>
          <a:p>
            <a:pPr marL="465887" indent="-304121"/>
            <a:r>
              <a:rPr lang="en"/>
              <a:t>Collaboration is critical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7ddaa89d1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7ddaa89d1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a:t>
            </a:r>
            <a:endParaRPr/>
          </a:p>
          <a:p>
            <a:pPr marL="0" indent="0">
              <a:buNone/>
            </a:pPr>
            <a:endParaRPr/>
          </a:p>
          <a:p>
            <a:pPr marL="465887" indent="-304121"/>
            <a:r>
              <a:rPr lang="en"/>
              <a:t>Qualifiers: Items in your local newspaper, social media feed, news station, recruitment items used to attract students to the program and to emphasize the value and promise of CTE. </a:t>
            </a:r>
            <a:endParaRPr/>
          </a:p>
          <a:p>
            <a:pPr marL="465887" indent="-304121"/>
            <a:r>
              <a:rPr lang="en">
                <a:solidFill>
                  <a:schemeClr val="dk1"/>
                </a:solidFill>
              </a:rPr>
              <a:t>The purpose of a CTE Program of Study must be communicated to students, parents, school staff, and community in order to be effective.  </a:t>
            </a:r>
            <a:endParaRPr>
              <a:solidFill>
                <a:schemeClr val="dk1"/>
              </a:solidFill>
            </a:endParaRPr>
          </a:p>
          <a:p>
            <a:pPr marL="465887" indent="-304121"/>
            <a:r>
              <a:rPr lang="en">
                <a:solidFill>
                  <a:schemeClr val="dk1"/>
                </a:solidFill>
              </a:rPr>
              <a:t>Additionally, the messages students receive from their peers and adults should support sustained involvement in a career pathway.   What’s really cool is if older learners help to captivate the younger learners and make the journey real.</a:t>
            </a:r>
            <a:endParaRPr>
              <a:solidFill>
                <a:schemeClr val="dk1"/>
              </a:solidFill>
            </a:endParaRPr>
          </a:p>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7ddaa89d1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7ddaa89d1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Dan</a:t>
            </a:r>
            <a:endParaRPr/>
          </a:p>
          <a:p>
            <a:pPr marL="1397660" lvl="2" indent="-323533">
              <a:lnSpc>
                <a:spcPct val="150000"/>
              </a:lnSpc>
              <a:spcBef>
                <a:spcPts val="1223"/>
              </a:spcBef>
              <a:buClr>
                <a:schemeClr val="dk1"/>
              </a:buClr>
              <a:buSzPts val="1400"/>
              <a:buFont typeface="Calibri"/>
              <a:buChar char="■"/>
            </a:pPr>
            <a:r>
              <a:rPr lang="en" sz="1400">
                <a:solidFill>
                  <a:schemeClr val="dk1"/>
                </a:solidFill>
                <a:latin typeface="Calibri"/>
                <a:ea typeface="Calibri"/>
                <a:cs typeface="Calibri"/>
                <a:sym typeface="Calibri"/>
              </a:rPr>
              <a:t>Grants management and reimbursement/disbursement are independent of our team at ODE…essentially a separate office. </a:t>
            </a:r>
            <a:endParaRPr sz="1400">
              <a:solidFill>
                <a:schemeClr val="dk1"/>
              </a:solidFill>
              <a:latin typeface="Calibri"/>
              <a:ea typeface="Calibri"/>
              <a:cs typeface="Calibri"/>
              <a:sym typeface="Calibri"/>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This is a reimbursement grant; you submit a request for reimbursement when you purchase something</a:t>
            </a:r>
            <a:endParaRPr sz="1400">
              <a:solidFill>
                <a:schemeClr val="dk1"/>
              </a:solidFill>
              <a:latin typeface="Calibri"/>
              <a:ea typeface="Calibri"/>
              <a:cs typeface="Calibri"/>
              <a:sym typeface="Calibri"/>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Spend regularly and draw down on an ongoing basis</a:t>
            </a:r>
            <a:endParaRPr sz="1400">
              <a:solidFill>
                <a:schemeClr val="dk1"/>
              </a:solidFill>
              <a:latin typeface="Calibri"/>
              <a:ea typeface="Calibri"/>
              <a:cs typeface="Calibri"/>
              <a:sym typeface="Calibri"/>
            </a:endParaRPr>
          </a:p>
          <a:p>
            <a:pPr marL="1397660" lvl="2" indent="-323533">
              <a:lnSpc>
                <a:spcPct val="150000"/>
              </a:lnSpc>
              <a:buClr>
                <a:schemeClr val="dk1"/>
              </a:buClr>
              <a:buSzPts val="1400"/>
              <a:buFont typeface="Calibri"/>
              <a:buChar char="■"/>
            </a:pPr>
            <a:r>
              <a:rPr lang="en" sz="1400">
                <a:solidFill>
                  <a:schemeClr val="dk1"/>
                </a:solidFill>
                <a:latin typeface="Calibri"/>
                <a:ea typeface="Calibri"/>
                <a:cs typeface="Calibri"/>
                <a:sym typeface="Calibri"/>
              </a:rPr>
              <a:t>Concerning EGMS and Revit: “Our procurement office is seeing a beyond-normal influx of contract and grant agreements.  Compared to just four years ago, ODE is processing an increase of more than $4 billion in additional payments. These result in a broader array of contracts and grantees than is typical, even at our busiest times. ODE’s procurement office had several vacancies that we have recently filled and we are training up the team.  We are hopeful that we will be able to get the grant agreements out shortly.  That being said, we don’t know when “shortly” is. We’ll share when we know as we know it. So rather than throw an approximate date out and keep moving the chains, best we wait until we know something for sure.”</a:t>
            </a:r>
            <a:endParaRPr sz="1400">
              <a:solidFill>
                <a:schemeClr val="dk1"/>
              </a:solidFill>
              <a:latin typeface="Calibri"/>
              <a:ea typeface="Calibri"/>
              <a:cs typeface="Calibri"/>
              <a:sym typeface="Calibri"/>
            </a:endParaRPr>
          </a:p>
          <a:p>
            <a:pPr marL="0" indent="0">
              <a:spcBef>
                <a:spcPts val="1223"/>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7ddaa89d1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7ddaa89d1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Art</a:t>
            </a:r>
            <a:endParaRPr/>
          </a:p>
          <a:p>
            <a:pPr marL="0" indent="0">
              <a:buNone/>
            </a:pPr>
            <a:endParaRPr/>
          </a:p>
          <a:p>
            <a:pPr marL="465887" indent="-304121"/>
            <a:r>
              <a:rPr lang="en"/>
              <a:t>Think about all of your students as a possible audience</a:t>
            </a:r>
            <a:endParaRPr/>
          </a:p>
          <a:p>
            <a:pPr marL="465887" indent="-304121"/>
            <a:r>
              <a:rPr lang="en"/>
              <a:t>Non-trad is a consideration</a:t>
            </a:r>
            <a:endParaRPr/>
          </a:p>
          <a:p>
            <a:pPr marL="465887" indent="-304121"/>
            <a:r>
              <a:rPr lang="en"/>
              <a:t>“Historically and currently underrepresented” = Focus Students</a:t>
            </a:r>
            <a:endParaRPr/>
          </a:p>
          <a:p>
            <a:pPr marL="465887" indent="-304121"/>
            <a:r>
              <a:rPr lang="en"/>
              <a:t>Your program could be the tipping point issue for learners who don’t feel connected.</a:t>
            </a:r>
            <a:endParaRPr/>
          </a:p>
          <a:p>
            <a:pPr marL="465887" indent="-304121"/>
            <a:r>
              <a:rPr lang="en"/>
              <a:t>Getting everyone (to the greatest extent possible…) involved with a career area that’s fulfilling improves the life of our communities in measurable, significant ways. Getting learners to be hi-wage earners raises the average (per capita income) and reduces reliance on a variety of services. </a:t>
            </a:r>
            <a:endParaRPr/>
          </a:p>
          <a:p>
            <a:pPr marL="465887" indent="-304121"/>
            <a:r>
              <a:rPr lang="en"/>
              <a:t>Detective Harry Bosch: “Everybody counts, or nobody counts….”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2"/>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 name="Google Shape;15;p2"/>
          <p:cNvSpPr/>
          <p:nvPr/>
        </p:nvSpPr>
        <p:spPr>
          <a:xfrm>
            <a:off x="154641" y="4461061"/>
            <a:ext cx="8831356" cy="524435"/>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6" name="Google Shape;16;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 name="Google Shape;17;p2"/>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 name="Google Shape;19;p2"/>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 name="Google Shape;20;p2"/>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2"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82"/>
        <p:cNvGrpSpPr/>
        <p:nvPr/>
      </p:nvGrpSpPr>
      <p:grpSpPr>
        <a:xfrm>
          <a:off x="0" y="0"/>
          <a:ext cx="0" cy="0"/>
          <a:chOff x="0" y="0"/>
          <a:chExt cx="0" cy="0"/>
        </a:xfrm>
      </p:grpSpPr>
      <p:sp>
        <p:nvSpPr>
          <p:cNvPr id="83" name="Google Shape;83;p11"/>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4" name="Google Shape;84;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 name="Google Shape;85;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1"/>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1"/>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1"/>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90"/>
        <p:cNvGrpSpPr/>
        <p:nvPr/>
      </p:nvGrpSpPr>
      <p:grpSpPr>
        <a:xfrm>
          <a:off x="0" y="0"/>
          <a:ext cx="0" cy="0"/>
          <a:chOff x="0" y="0"/>
          <a:chExt cx="0" cy="0"/>
        </a:xfrm>
      </p:grpSpPr>
      <p:sp>
        <p:nvSpPr>
          <p:cNvPr id="91" name="Google Shape;91;p12"/>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92" name="Google Shape;92;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 name="Google Shape;93;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2"/>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2"/>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2" descr="Twitter icon"/>
          <p:cNvPicPr preferRelativeResize="0"/>
          <p:nvPr/>
        </p:nvPicPr>
        <p:blipFill rotWithShape="1">
          <a:blip r:embed="rId3">
            <a:alphaModFix/>
          </a:blip>
          <a:srcRect/>
          <a:stretch/>
        </p:blipFill>
        <p:spPr>
          <a:xfrm>
            <a:off x="2038718" y="3032552"/>
            <a:ext cx="375030" cy="375030"/>
          </a:xfrm>
          <a:prstGeom prst="rect">
            <a:avLst/>
          </a:prstGeom>
          <a:noFill/>
          <a:ln>
            <a:noFill/>
          </a:ln>
        </p:spPr>
      </p:pic>
      <p:pic>
        <p:nvPicPr>
          <p:cNvPr id="98" name="Google Shape;98;p12" descr="Facebook icon"/>
          <p:cNvPicPr preferRelativeResize="0"/>
          <p:nvPr/>
        </p:nvPicPr>
        <p:blipFill rotWithShape="1">
          <a:blip r:embed="rId4">
            <a:alphaModFix/>
          </a:blip>
          <a:srcRect/>
          <a:stretch/>
        </p:blipFill>
        <p:spPr>
          <a:xfrm>
            <a:off x="6768720" y="3032552"/>
            <a:ext cx="375030" cy="375030"/>
          </a:xfrm>
          <a:prstGeom prst="rect">
            <a:avLst/>
          </a:prstGeom>
          <a:noFill/>
          <a:ln>
            <a:noFill/>
          </a:ln>
        </p:spPr>
      </p:pic>
      <p:sp>
        <p:nvSpPr>
          <p:cNvPr id="99" name="Google Shape;99;p12"/>
          <p:cNvSpPr txBox="1"/>
          <p:nvPr/>
        </p:nvSpPr>
        <p:spPr>
          <a:xfrm>
            <a:off x="2038718" y="3032552"/>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1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03" name="Google Shape;103;p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23"/>
        <p:cNvGrpSpPr/>
        <p:nvPr/>
      </p:nvGrpSpPr>
      <p:grpSpPr>
        <a:xfrm>
          <a:off x="0" y="0"/>
          <a:ext cx="0" cy="0"/>
          <a:chOff x="0" y="0"/>
          <a:chExt cx="0" cy="0"/>
        </a:xfrm>
      </p:grpSpPr>
      <p:sp>
        <p:nvSpPr>
          <p:cNvPr id="24" name="Google Shape;24;p3"/>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 name="Google Shape;25;p3"/>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 name="Google Shape;26;p3"/>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3"/>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29"/>
        <p:cNvGrpSpPr/>
        <p:nvPr/>
      </p:nvGrpSpPr>
      <p:grpSpPr>
        <a:xfrm>
          <a:off x="0" y="0"/>
          <a:ext cx="0" cy="0"/>
          <a:chOff x="0" y="0"/>
          <a:chExt cx="0" cy="0"/>
        </a:xfrm>
      </p:grpSpPr>
      <p:sp>
        <p:nvSpPr>
          <p:cNvPr id="30" name="Google Shape;30;p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 name="Google Shape;31;p4"/>
          <p:cNvSpPr/>
          <p:nvPr/>
        </p:nvSpPr>
        <p:spPr>
          <a:xfrm>
            <a:off x="154640" y="1866568"/>
            <a:ext cx="8831356" cy="142527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32" name="Google Shape;32;p4"/>
          <p:cNvSpPr txBox="1">
            <a:spLocks noGrp="1"/>
          </p:cNvSpPr>
          <p:nvPr>
            <p:ph type="ctrTitle"/>
          </p:nvPr>
        </p:nvSpPr>
        <p:spPr>
          <a:xfrm>
            <a:off x="537883" y="1866568"/>
            <a:ext cx="8088406"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4"/>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4"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37"/>
        <p:cNvGrpSpPr/>
        <p:nvPr/>
      </p:nvGrpSpPr>
      <p:grpSpPr>
        <a:xfrm>
          <a:off x="0" y="0"/>
          <a:ext cx="0" cy="0"/>
          <a:chOff x="0" y="0"/>
          <a:chExt cx="0" cy="0"/>
        </a:xfrm>
      </p:grpSpPr>
      <p:sp>
        <p:nvSpPr>
          <p:cNvPr id="38" name="Google Shape;38;p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9" name="Google Shape;39;p5"/>
          <p:cNvSpPr/>
          <p:nvPr/>
        </p:nvSpPr>
        <p:spPr>
          <a:xfrm>
            <a:off x="154641" y="161365"/>
            <a:ext cx="8831356" cy="104802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0" name="Google Shape;40;p5"/>
          <p:cNvSpPr txBox="1">
            <a:spLocks noGrp="1"/>
          </p:cNvSpPr>
          <p:nvPr>
            <p:ph type="body" idx="1"/>
          </p:nvPr>
        </p:nvSpPr>
        <p:spPr>
          <a:xfrm>
            <a:off x="537882" y="1369219"/>
            <a:ext cx="8088406" cy="308175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5"/>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 name="Google Shape;42;p5"/>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5"/>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7" name="Google Shape;47;p6"/>
          <p:cNvSpPr/>
          <p:nvPr/>
        </p:nvSpPr>
        <p:spPr>
          <a:xfrm>
            <a:off x="154642" y="161365"/>
            <a:ext cx="3547852" cy="48241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 name="Google Shape;48;p6"/>
          <p:cNvSpPr txBox="1">
            <a:spLocks noGrp="1"/>
          </p:cNvSpPr>
          <p:nvPr>
            <p:ph type="title"/>
          </p:nvPr>
        </p:nvSpPr>
        <p:spPr>
          <a:xfrm>
            <a:off x="537883" y="584734"/>
            <a:ext cx="2948870" cy="1894213"/>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6"/>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6"/>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6"/>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6"/>
          <p:cNvSpPr>
            <a:spLocks noGrp="1"/>
          </p:cNvSpPr>
          <p:nvPr>
            <p:ph type="pic" idx="2"/>
          </p:nvPr>
        </p:nvSpPr>
        <p:spPr>
          <a:xfrm>
            <a:off x="537883" y="2655094"/>
            <a:ext cx="2948870" cy="174069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7"/>
          <p:cNvSpPr txBox="1">
            <a:spLocks noGrp="1"/>
          </p:cNvSpPr>
          <p:nvPr>
            <p:ph type="body" idx="1"/>
          </p:nvPr>
        </p:nvSpPr>
        <p:spPr>
          <a:xfrm>
            <a:off x="537882" y="1369219"/>
            <a:ext cx="8088406" cy="308175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7"/>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7"/>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8"/>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8"/>
          <p:cNvSpPr txBox="1">
            <a:spLocks noGrp="1"/>
          </p:cNvSpPr>
          <p:nvPr>
            <p:ph type="body" idx="2"/>
          </p:nvPr>
        </p:nvSpPr>
        <p:spPr>
          <a:xfrm>
            <a:off x="4629150" y="1369219"/>
            <a:ext cx="3997139"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8"/>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8"/>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9"/>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9" name="Google Shape;69;p9"/>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9"/>
          <p:cNvSpPr txBox="1">
            <a:spLocks noGrp="1"/>
          </p:cNvSpPr>
          <p:nvPr>
            <p:ph type="body" idx="3"/>
          </p:nvPr>
        </p:nvSpPr>
        <p:spPr>
          <a:xfrm>
            <a:off x="4629150" y="1260872"/>
            <a:ext cx="399713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1" name="Google Shape;71;p9"/>
          <p:cNvSpPr txBox="1">
            <a:spLocks noGrp="1"/>
          </p:cNvSpPr>
          <p:nvPr>
            <p:ph type="body" idx="4"/>
          </p:nvPr>
        </p:nvSpPr>
        <p:spPr>
          <a:xfrm>
            <a:off x="4629150" y="1878806"/>
            <a:ext cx="399713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9"/>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9"/>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9"/>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6"/>
        <p:cNvGrpSpPr/>
        <p:nvPr/>
      </p:nvGrpSpPr>
      <p:grpSpPr>
        <a:xfrm>
          <a:off x="0" y="0"/>
          <a:ext cx="0" cy="0"/>
          <a:chOff x="0" y="0"/>
          <a:chExt cx="0" cy="0"/>
        </a:xfrm>
      </p:grpSpPr>
      <p:sp>
        <p:nvSpPr>
          <p:cNvPr id="77" name="Google Shape;77;p10"/>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v</a:t>
            </a:r>
            <a:endParaRPr sz="1400" b="0" i="0" u="none" strike="noStrike" cap="none">
              <a:solidFill>
                <a:schemeClr val="lt1"/>
              </a:solidFill>
              <a:latin typeface="Calibri"/>
              <a:ea typeface="Calibri"/>
              <a:cs typeface="Calibri"/>
              <a:sym typeface="Calibri"/>
            </a:endParaRPr>
          </a:p>
        </p:txBody>
      </p:sp>
      <p:sp>
        <p:nvSpPr>
          <p:cNvPr id="78" name="Google Shape;78;p10"/>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0"/>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0"/>
          <p:cNvSpPr txBox="1">
            <a:spLocks noGrp="1"/>
          </p:cNvSpPr>
          <p:nvPr>
            <p:ph type="body" idx="1"/>
          </p:nvPr>
        </p:nvSpPr>
        <p:spPr>
          <a:xfrm>
            <a:off x="537882" y="494969"/>
            <a:ext cx="8088406"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406" cy="769845"/>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537882" y="1369219"/>
            <a:ext cx="8088406" cy="3081757"/>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descr="Decorative line break"/>
          <p:cNvPicPr preferRelativeResize="0"/>
          <p:nvPr/>
        </p:nvPicPr>
        <p:blipFill rotWithShape="1">
          <a:blip r:embed="rId14">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teonline.org/oregon-association-for-career-and-technical-education/oregon-2024/"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ode.cterevitalization@ode.oregon.gov" TargetMode="External"/><Relationship Id="rId7" Type="http://schemas.openxmlformats.org/officeDocument/2006/relationships/hyperlink" Target="https://www.oregon.gov/ode/learning-options/CTE/FedFund/Documents/FAQ_CTE%20Revit%202021-23%20rev.%2012-21-21.doc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oregon.gov/ode/learning-options/CTE/FedFund/Pages/CTE-Revitalization-Grant.aspx" TargetMode="External"/><Relationship Id="rId5" Type="http://schemas.openxmlformats.org/officeDocument/2006/relationships/hyperlink" Target="mailto:reynold.gardner@ode.oregon.gov" TargetMode="External"/><Relationship Id="rId4" Type="http://schemas.openxmlformats.org/officeDocument/2006/relationships/hyperlink" Target="https://www.oregon.gov/ode/learning-options/CTE/TLCresources/Pages/CTE-Network.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ODE.CTERevitalization@ode.oregon.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chools-and-districts/finance/Pages/Budget-and-Analysis.asp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 dirty="0"/>
              <a:t>2023-25 CTE Revitalization Grant</a:t>
            </a:r>
            <a:endParaRPr dirty="0"/>
          </a:p>
        </p:txBody>
      </p:sp>
      <p:sp>
        <p:nvSpPr>
          <p:cNvPr id="109" name="Google Shape;109;p14"/>
          <p:cNvSpPr txBox="1">
            <a:spLocks noGrp="1"/>
          </p:cNvSpPr>
          <p:nvPr>
            <p:ph type="subTitle" idx="1"/>
          </p:nvPr>
        </p:nvSpPr>
        <p:spPr>
          <a:xfrm>
            <a:off x="1143000" y="3035050"/>
            <a:ext cx="6858000" cy="116255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1"/>
              </a:buClr>
              <a:buSzPts val="1800"/>
              <a:buNone/>
            </a:pPr>
            <a:r>
              <a:rPr lang="en" sz="2200" dirty="0"/>
              <a:t>Grant Recipient Orientation</a:t>
            </a:r>
            <a:endParaRPr sz="2200" dirty="0"/>
          </a:p>
          <a:p>
            <a:pPr marL="0" lvl="0" indent="0" algn="ctr" rtl="0">
              <a:lnSpc>
                <a:spcPct val="90000"/>
              </a:lnSpc>
              <a:spcBef>
                <a:spcPts val="800"/>
              </a:spcBef>
              <a:spcAft>
                <a:spcPts val="0"/>
              </a:spcAft>
              <a:buClr>
                <a:schemeClr val="accent1"/>
              </a:buClr>
              <a:buSzPts val="1800"/>
              <a:buNone/>
            </a:pPr>
            <a:r>
              <a:rPr lang="en-US" sz="1900" dirty="0"/>
              <a:t>February 7, 2024</a:t>
            </a:r>
            <a:endParaRPr sz="1900" dirty="0"/>
          </a:p>
          <a:p>
            <a:pPr marL="0" lvl="0" indent="0" algn="ctr" rtl="0">
              <a:lnSpc>
                <a:spcPct val="90000"/>
              </a:lnSpc>
              <a:spcBef>
                <a:spcPts val="800"/>
              </a:spcBef>
              <a:spcAft>
                <a:spcPts val="0"/>
              </a:spcAft>
              <a:buClr>
                <a:schemeClr val="accent1"/>
              </a:buClr>
              <a:buSzPts val="1800"/>
              <a:buNone/>
            </a:pPr>
            <a:r>
              <a:rPr lang="en" sz="1400" i="1" dirty="0">
                <a:solidFill>
                  <a:srgbClr val="C00000"/>
                </a:solidFill>
              </a:rPr>
              <a:t>Note: This session will be recorded and archived.</a:t>
            </a:r>
            <a:endParaRPr sz="1400" i="1" dirty="0">
              <a:solidFill>
                <a:srgbClr val="C00000"/>
              </a:solidFill>
            </a:endParaRPr>
          </a:p>
        </p:txBody>
      </p:sp>
      <p:sp>
        <p:nvSpPr>
          <p:cNvPr id="110" name="Google Shape;110;p14"/>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Oregon Department of Education</a:t>
            </a:r>
            <a:endParaRPr/>
          </a:p>
        </p:txBody>
      </p:sp>
      <p:sp>
        <p:nvSpPr>
          <p:cNvPr id="111" name="Google Shape;111;p1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Details: Reporting</a:t>
            </a:r>
            <a:endParaRPr dirty="0"/>
          </a:p>
        </p:txBody>
      </p:sp>
      <p:sp>
        <p:nvSpPr>
          <p:cNvPr id="166" name="Google Shape;166;p23"/>
          <p:cNvSpPr txBox="1">
            <a:spLocks noGrp="1"/>
          </p:cNvSpPr>
          <p:nvPr>
            <p:ph type="body" idx="1"/>
          </p:nvPr>
        </p:nvSpPr>
        <p:spPr>
          <a:xfrm>
            <a:off x="352525" y="1168825"/>
            <a:ext cx="8520600" cy="3416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endParaRPr dirty="0"/>
          </a:p>
          <a:p>
            <a:pPr marL="0" lvl="0" indent="0" algn="l" rtl="0">
              <a:spcBef>
                <a:spcPts val="800"/>
              </a:spcBef>
              <a:spcAft>
                <a:spcPts val="0"/>
              </a:spcAft>
              <a:buNone/>
            </a:pPr>
            <a:r>
              <a:rPr lang="en" sz="1900" b="1" dirty="0"/>
              <a:t>Online Reporting Schedule</a:t>
            </a:r>
            <a:endParaRPr sz="1900" b="1" dirty="0"/>
          </a:p>
          <a:p>
            <a:pPr marL="0" lvl="0" indent="0" algn="l" rtl="0">
              <a:spcBef>
                <a:spcPts val="800"/>
              </a:spcBef>
              <a:spcAft>
                <a:spcPts val="0"/>
              </a:spcAft>
              <a:buNone/>
            </a:pPr>
            <a:endParaRPr sz="1900" b="1" dirty="0"/>
          </a:p>
          <a:p>
            <a:pPr marL="914400" lvl="0" indent="-342900" algn="l" rtl="0">
              <a:spcBef>
                <a:spcPts val="800"/>
              </a:spcBef>
              <a:spcAft>
                <a:spcPts val="200"/>
              </a:spcAft>
              <a:buSzPts val="1800"/>
              <a:buChar char="•"/>
            </a:pPr>
            <a:r>
              <a:rPr lang="en" b="1" dirty="0"/>
              <a:t>5/24/2024</a:t>
            </a:r>
            <a:r>
              <a:rPr lang="en" dirty="0"/>
              <a:t>	</a:t>
            </a:r>
            <a:r>
              <a:rPr lang="en" i="1" dirty="0"/>
              <a:t>Spring 2024 Update due</a:t>
            </a:r>
            <a:endParaRPr i="1" dirty="0"/>
          </a:p>
          <a:p>
            <a:pPr marL="914400" lvl="0" indent="-342900" algn="l" rtl="0">
              <a:spcBef>
                <a:spcPts val="0"/>
              </a:spcBef>
              <a:spcAft>
                <a:spcPts val="200"/>
              </a:spcAft>
              <a:buSzPts val="1800"/>
              <a:buChar char="•"/>
            </a:pPr>
            <a:r>
              <a:rPr lang="en" b="1" dirty="0"/>
              <a:t>9/27/2024</a:t>
            </a:r>
            <a:r>
              <a:rPr lang="en" dirty="0"/>
              <a:t>	</a:t>
            </a:r>
            <a:r>
              <a:rPr lang="en" i="1" dirty="0"/>
              <a:t>Summer 2024 Update due</a:t>
            </a:r>
            <a:endParaRPr i="1" dirty="0"/>
          </a:p>
          <a:p>
            <a:pPr marL="914400" lvl="0" indent="-342900" algn="l" rtl="0">
              <a:spcBef>
                <a:spcPts val="0"/>
              </a:spcBef>
              <a:spcAft>
                <a:spcPts val="200"/>
              </a:spcAft>
              <a:buSzPts val="1800"/>
              <a:buChar char="•"/>
            </a:pPr>
            <a:r>
              <a:rPr lang="en" b="1" dirty="0"/>
              <a:t>12/18/2024</a:t>
            </a:r>
            <a:r>
              <a:rPr lang="en" dirty="0"/>
              <a:t>	</a:t>
            </a:r>
            <a:r>
              <a:rPr lang="en" i="1" dirty="0"/>
              <a:t>Fall 2024 Update due</a:t>
            </a:r>
            <a:endParaRPr i="1" dirty="0"/>
          </a:p>
          <a:p>
            <a:pPr marL="914400" lvl="0" indent="-342900" algn="l" rtl="0">
              <a:spcBef>
                <a:spcPts val="0"/>
              </a:spcBef>
              <a:spcAft>
                <a:spcPts val="200"/>
              </a:spcAft>
              <a:buSzPts val="1800"/>
              <a:buChar char="•"/>
            </a:pPr>
            <a:r>
              <a:rPr lang="en" b="1" dirty="0"/>
              <a:t>3/31/2025</a:t>
            </a:r>
            <a:r>
              <a:rPr lang="en" dirty="0"/>
              <a:t>	</a:t>
            </a:r>
            <a:r>
              <a:rPr lang="en" i="1" dirty="0"/>
              <a:t>Spring 2025 Update due</a:t>
            </a:r>
            <a:endParaRPr i="1" dirty="0"/>
          </a:p>
          <a:p>
            <a:pPr marL="914400" lvl="0" indent="-342900" algn="l" rtl="0">
              <a:spcBef>
                <a:spcPts val="0"/>
              </a:spcBef>
              <a:spcAft>
                <a:spcPts val="200"/>
              </a:spcAft>
              <a:buSzPts val="1800"/>
              <a:buChar char="•"/>
            </a:pPr>
            <a:r>
              <a:rPr lang="en" b="1" dirty="0"/>
              <a:t>10/10/2025</a:t>
            </a:r>
            <a:r>
              <a:rPr lang="en" dirty="0"/>
              <a:t>	</a:t>
            </a:r>
            <a:r>
              <a:rPr lang="en" i="1" dirty="0"/>
              <a:t>Final Update due</a:t>
            </a:r>
            <a:endParaRPr i="1" dirty="0"/>
          </a:p>
          <a:p>
            <a:pPr marL="0" lvl="0" indent="0" algn="l" rtl="0">
              <a:spcBef>
                <a:spcPts val="800"/>
              </a:spcBef>
              <a:spcAft>
                <a:spcPts val="0"/>
              </a:spcAft>
              <a:buNone/>
            </a:pPr>
            <a:endParaRPr i="1" dirty="0"/>
          </a:p>
          <a:p>
            <a:pPr marL="457200" lvl="0" indent="-342900" algn="l" rtl="0">
              <a:spcBef>
                <a:spcPts val="800"/>
              </a:spcBef>
              <a:spcAft>
                <a:spcPts val="0"/>
              </a:spcAft>
              <a:buSzPts val="1800"/>
              <a:buChar char="•"/>
            </a:pPr>
            <a:r>
              <a:rPr lang="en" dirty="0"/>
              <a:t>You will receive an announcement and periodic reminder email(s).</a:t>
            </a:r>
            <a:endParaRPr dirty="0"/>
          </a:p>
          <a:p>
            <a:pPr marL="457200" lvl="0" indent="-342900" algn="l" rtl="0">
              <a:spcBef>
                <a:spcPts val="0"/>
              </a:spcBef>
              <a:spcAft>
                <a:spcPts val="0"/>
              </a:spcAft>
              <a:buSzPts val="1800"/>
              <a:buChar char="•"/>
            </a:pPr>
            <a:r>
              <a:rPr lang="en" dirty="0"/>
              <a:t>We will use a Web submission (online form) with the capabilities of uploading artifacts.</a:t>
            </a:r>
            <a:endParaRPr dirty="0"/>
          </a:p>
          <a:p>
            <a:pPr marL="457200" lvl="0" indent="-342900" algn="l" rtl="0">
              <a:spcBef>
                <a:spcPts val="0"/>
              </a:spcBef>
              <a:spcAft>
                <a:spcPts val="0"/>
              </a:spcAft>
              <a:buSzPts val="1800"/>
              <a:buChar char="•"/>
            </a:pPr>
            <a:r>
              <a:rPr lang="en" dirty="0"/>
              <a:t>We will provide technical support during this phase as needed.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Details: ACTE Spring Conference (optional)</a:t>
            </a:r>
            <a:endParaRPr dirty="0"/>
          </a:p>
        </p:txBody>
      </p:sp>
      <p:sp>
        <p:nvSpPr>
          <p:cNvPr id="166" name="Google Shape;166;p23"/>
          <p:cNvSpPr txBox="1">
            <a:spLocks noGrp="1"/>
          </p:cNvSpPr>
          <p:nvPr>
            <p:ph type="body" idx="1"/>
          </p:nvPr>
        </p:nvSpPr>
        <p:spPr>
          <a:xfrm>
            <a:off x="352525" y="1168825"/>
            <a:ext cx="85206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a:p>
            <a:pPr marL="0" lvl="0" indent="0" algn="l" rtl="0">
              <a:spcBef>
                <a:spcPts val="800"/>
              </a:spcBef>
              <a:spcAft>
                <a:spcPts val="0"/>
              </a:spcAft>
              <a:buNone/>
            </a:pPr>
            <a:r>
              <a:rPr lang="en-US" sz="1900" b="1" dirty="0">
                <a:hlinkClick r:id="rId3"/>
              </a:rPr>
              <a:t>April 10-12, 2024 – Portland, OR</a:t>
            </a:r>
            <a:endParaRPr lang="en-US" sz="1900" b="1" dirty="0"/>
          </a:p>
          <a:p>
            <a:pPr marL="0" lvl="0" indent="0" algn="l" rtl="0">
              <a:spcBef>
                <a:spcPts val="800"/>
              </a:spcBef>
              <a:spcAft>
                <a:spcPts val="0"/>
              </a:spcAft>
              <a:buNone/>
            </a:pPr>
            <a:r>
              <a:rPr lang="en-US" sz="1900" b="1" dirty="0"/>
              <a:t>What do we want to say here? </a:t>
            </a:r>
            <a:endParaRPr i="1" dirty="0"/>
          </a:p>
        </p:txBody>
      </p:sp>
    </p:spTree>
    <p:extLst>
      <p:ext uri="{BB962C8B-B14F-4D97-AF65-F5344CB8AC3E}">
        <p14:creationId xmlns:p14="http://schemas.microsoft.com/office/powerpoint/2010/main" val="164063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Details: Questions</a:t>
            </a:r>
            <a:endParaRPr dirty="0"/>
          </a:p>
        </p:txBody>
      </p:sp>
      <p:sp>
        <p:nvSpPr>
          <p:cNvPr id="172" name="Google Shape;172;p2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endParaRPr dirty="0"/>
          </a:p>
          <a:p>
            <a:pPr marL="457200" lvl="0" indent="-342900" algn="l" rtl="0">
              <a:spcBef>
                <a:spcPts val="800"/>
              </a:spcBef>
              <a:spcAft>
                <a:spcPts val="0"/>
              </a:spcAft>
              <a:buSzPts val="1800"/>
              <a:buChar char="•"/>
            </a:pPr>
            <a:r>
              <a:rPr lang="en" dirty="0"/>
              <a:t>Contact for CTE Revit Grant Information/Questions:</a:t>
            </a:r>
            <a:endParaRPr dirty="0"/>
          </a:p>
          <a:p>
            <a:pPr marL="914400" lvl="1" indent="-342900" algn="l" rtl="0">
              <a:spcBef>
                <a:spcPts val="0"/>
              </a:spcBef>
              <a:spcAft>
                <a:spcPts val="0"/>
              </a:spcAft>
              <a:buSzPts val="1800"/>
              <a:buChar char="•"/>
            </a:pPr>
            <a:r>
              <a:rPr lang="en" u="sng" dirty="0">
                <a:solidFill>
                  <a:schemeClr val="hlink"/>
                </a:solidFill>
                <a:hlinkClick r:id="rId3"/>
              </a:rPr>
              <a:t>ode.cterevitalization@ode.oregon.gov</a:t>
            </a:r>
            <a:r>
              <a:rPr lang="en" dirty="0"/>
              <a:t> </a:t>
            </a:r>
            <a:endParaRPr dirty="0"/>
          </a:p>
          <a:p>
            <a:pPr marL="457200" lvl="0" indent="-342900" algn="l" rtl="0">
              <a:spcBef>
                <a:spcPts val="0"/>
              </a:spcBef>
              <a:spcAft>
                <a:spcPts val="0"/>
              </a:spcAft>
              <a:buSzPts val="1800"/>
              <a:buChar char="•"/>
            </a:pPr>
            <a:r>
              <a:rPr lang="en" dirty="0"/>
              <a:t>CTE Revit Office Hours</a:t>
            </a:r>
            <a:endParaRPr dirty="0"/>
          </a:p>
          <a:p>
            <a:pPr marL="914400" lvl="1" indent="-342900" algn="l" rtl="0">
              <a:spcBef>
                <a:spcPts val="0"/>
              </a:spcBef>
              <a:spcAft>
                <a:spcPts val="0"/>
              </a:spcAft>
              <a:buSzPts val="1800"/>
              <a:buChar char="•"/>
            </a:pPr>
            <a:r>
              <a:rPr lang="en" dirty="0"/>
              <a:t>Monthly for the life of the grant (summers excepted)</a:t>
            </a:r>
            <a:endParaRPr dirty="0"/>
          </a:p>
          <a:p>
            <a:pPr lvl="2">
              <a:spcBef>
                <a:spcPts val="0"/>
              </a:spcBef>
            </a:pPr>
            <a:r>
              <a:rPr lang="en-US" dirty="0"/>
              <a:t>2</a:t>
            </a:r>
            <a:r>
              <a:rPr lang="en-US" baseline="30000" dirty="0"/>
              <a:t>nd</a:t>
            </a:r>
            <a:r>
              <a:rPr lang="en-US" dirty="0"/>
              <a:t> Wednesday of the month beginning March 2024</a:t>
            </a:r>
          </a:p>
          <a:p>
            <a:pPr lvl="2">
              <a:spcBef>
                <a:spcPts val="0"/>
              </a:spcBef>
            </a:pPr>
            <a:r>
              <a:rPr lang="en-US" dirty="0"/>
              <a:t>3:30-4:30pm via Zoom</a:t>
            </a:r>
            <a:endParaRPr dirty="0"/>
          </a:p>
          <a:p>
            <a:pPr marL="457200" lvl="0" indent="-342900" algn="l" rtl="0">
              <a:spcBef>
                <a:spcPts val="0"/>
              </a:spcBef>
              <a:spcAft>
                <a:spcPts val="0"/>
              </a:spcAft>
              <a:buSzPts val="1800"/>
              <a:buChar char="•"/>
            </a:pPr>
            <a:r>
              <a:rPr lang="en" dirty="0"/>
              <a:t>Connect with your </a:t>
            </a:r>
            <a:r>
              <a:rPr lang="en" u="sng" dirty="0">
                <a:solidFill>
                  <a:schemeClr val="hlink"/>
                </a:solidFill>
                <a:hlinkClick r:id="rId4"/>
              </a:rPr>
              <a:t>Regional Coordinator</a:t>
            </a:r>
            <a:r>
              <a:rPr lang="en" u="sng" dirty="0">
                <a:solidFill>
                  <a:schemeClr val="hlink"/>
                </a:solidFill>
              </a:rPr>
              <a:t> </a:t>
            </a:r>
            <a:r>
              <a:rPr lang="en" dirty="0">
                <a:solidFill>
                  <a:srgbClr val="FF0000"/>
                </a:solidFill>
                <a:highlight>
                  <a:srgbClr val="FFFF00"/>
                </a:highlight>
              </a:rPr>
              <a:t>(need new link)</a:t>
            </a:r>
            <a:endParaRPr dirty="0">
              <a:solidFill>
                <a:srgbClr val="FF0000"/>
              </a:solidFill>
              <a:highlight>
                <a:srgbClr val="FFFF00"/>
              </a:highlight>
            </a:endParaRPr>
          </a:p>
          <a:p>
            <a:pPr marL="457200" lvl="0" indent="-342900" algn="l" rtl="0">
              <a:spcBef>
                <a:spcPts val="0"/>
              </a:spcBef>
              <a:spcAft>
                <a:spcPts val="0"/>
              </a:spcAft>
              <a:buSzPts val="1800"/>
              <a:buChar char="•"/>
            </a:pPr>
            <a:r>
              <a:rPr lang="en" dirty="0"/>
              <a:t>Connect with the </a:t>
            </a:r>
            <a:r>
              <a:rPr lang="en" u="sng" dirty="0">
                <a:solidFill>
                  <a:schemeClr val="hlink"/>
                </a:solidFill>
                <a:hlinkClick r:id="rId4"/>
              </a:rPr>
              <a:t>Education Specialist</a:t>
            </a:r>
            <a:r>
              <a:rPr lang="en" dirty="0"/>
              <a:t> in the appropriate subject area </a:t>
            </a:r>
            <a:r>
              <a:rPr lang="en" dirty="0">
                <a:solidFill>
                  <a:srgbClr val="FF0000"/>
                </a:solidFill>
                <a:highlight>
                  <a:srgbClr val="FFFF00"/>
                </a:highlight>
              </a:rPr>
              <a:t>(need new link)</a:t>
            </a:r>
            <a:endParaRPr dirty="0">
              <a:solidFill>
                <a:srgbClr val="FF0000"/>
              </a:solidFill>
              <a:highlight>
                <a:srgbClr val="FFFF00"/>
              </a:highlight>
            </a:endParaRPr>
          </a:p>
          <a:p>
            <a:pPr marL="457200" lvl="0" indent="-342900" algn="l" rtl="0">
              <a:spcBef>
                <a:spcPts val="0"/>
              </a:spcBef>
              <a:spcAft>
                <a:spcPts val="0"/>
              </a:spcAft>
              <a:buSzPts val="1800"/>
              <a:buChar char="•"/>
            </a:pPr>
            <a:r>
              <a:rPr lang="en" dirty="0"/>
              <a:t>Perkins Fiscal: </a:t>
            </a:r>
            <a:r>
              <a:rPr lang="en" u="sng" dirty="0">
                <a:solidFill>
                  <a:schemeClr val="hlink"/>
                </a:solidFill>
                <a:hlinkClick r:id="rId5"/>
              </a:rPr>
              <a:t>Reynold Gardner</a:t>
            </a:r>
            <a:endParaRPr dirty="0"/>
          </a:p>
          <a:p>
            <a:pPr marL="457200" lvl="0" indent="-342900" algn="l" rtl="0">
              <a:spcBef>
                <a:spcPts val="0"/>
              </a:spcBef>
              <a:spcAft>
                <a:spcPts val="0"/>
              </a:spcAft>
              <a:buSzPts val="1800"/>
              <a:buChar char="•"/>
            </a:pPr>
            <a:r>
              <a:rPr lang="en" u="sng" dirty="0">
                <a:solidFill>
                  <a:schemeClr val="hlink"/>
                </a:solidFill>
                <a:hlinkClick r:id="rId6"/>
              </a:rPr>
              <a:t>CTE Revitalization Grant web page</a:t>
            </a:r>
            <a:r>
              <a:rPr lang="en" dirty="0"/>
              <a:t> </a:t>
            </a:r>
            <a:endParaRPr dirty="0"/>
          </a:p>
          <a:p>
            <a:pPr>
              <a:spcBef>
                <a:spcPts val="0"/>
              </a:spcBef>
            </a:pPr>
            <a:r>
              <a:rPr lang="en" u="sng" dirty="0">
                <a:solidFill>
                  <a:schemeClr val="hlink"/>
                </a:solidFill>
                <a:hlinkClick r:id="rId7"/>
              </a:rPr>
              <a:t>Frequently-Asked Questions</a:t>
            </a:r>
            <a:r>
              <a:rPr lang="en" u="sng" dirty="0">
                <a:solidFill>
                  <a:schemeClr val="hlink"/>
                </a:solidFill>
              </a:rPr>
              <a:t>  </a:t>
            </a:r>
            <a:r>
              <a:rPr lang="en" dirty="0">
                <a:solidFill>
                  <a:srgbClr val="FF0000"/>
                </a:solidFill>
                <a:highlight>
                  <a:srgbClr val="FFFF00"/>
                </a:highlight>
              </a:rPr>
              <a:t>(need new link)</a:t>
            </a:r>
            <a:endParaRPr dirty="0">
              <a:solidFill>
                <a:srgbClr val="FF0000"/>
              </a:solidFill>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ODE CTE Revitalization Team</a:t>
            </a:r>
            <a:endParaRPr dirty="0"/>
          </a:p>
        </p:txBody>
      </p:sp>
      <p:sp>
        <p:nvSpPr>
          <p:cNvPr id="178" name="Google Shape;178;p25"/>
          <p:cNvSpPr txBox="1">
            <a:spLocks noGrp="1"/>
          </p:cNvSpPr>
          <p:nvPr>
            <p:ph type="body" idx="1"/>
          </p:nvPr>
        </p:nvSpPr>
        <p:spPr>
          <a:xfrm>
            <a:off x="369300" y="1346875"/>
            <a:ext cx="8520600" cy="3416400"/>
          </a:xfrm>
          <a:prstGeom prst="rect">
            <a:avLst/>
          </a:prstGeom>
        </p:spPr>
        <p:txBody>
          <a:bodyPr spcFirstLastPara="1" wrap="square" lIns="68575" tIns="34275" rIns="68575" bIns="34275" anchor="t" anchorCtr="0">
            <a:normAutofit/>
          </a:bodyPr>
          <a:lstStyle/>
          <a:p>
            <a:pPr marL="285750" indent="-285750"/>
            <a:r>
              <a:rPr lang="en-US" dirty="0"/>
              <a:t>Dan Findley/Grant Manager</a:t>
            </a:r>
          </a:p>
          <a:p>
            <a:pPr marL="285750" indent="-285750"/>
            <a:r>
              <a:rPr lang="en-US" dirty="0"/>
              <a:t>Liz Rain/</a:t>
            </a:r>
            <a:r>
              <a:rPr lang="en-US" i="1" dirty="0">
                <a:solidFill>
                  <a:srgbClr val="FF0000"/>
                </a:solidFill>
              </a:rPr>
              <a:t>Designation??</a:t>
            </a:r>
          </a:p>
          <a:p>
            <a:pPr marL="285750" indent="-285750"/>
            <a:r>
              <a:rPr lang="en-US" dirty="0"/>
              <a:t>KC Andrew/Higher Education Coordinating Commission</a:t>
            </a:r>
          </a:p>
          <a:p>
            <a:pPr marL="285750" indent="-285750"/>
            <a:r>
              <a:rPr lang="en-US" dirty="0"/>
              <a:t>Linda Catterall/Logistical Support</a:t>
            </a:r>
          </a:p>
          <a:p>
            <a:pPr marL="0" lvl="0" indent="0" algn="l" rtl="0">
              <a:spcBef>
                <a:spcPts val="800"/>
              </a:spcBef>
              <a:spcAft>
                <a:spcPts val="0"/>
              </a:spcAft>
              <a:buNone/>
            </a:pPr>
            <a:endParaRPr lang="en-US" dirty="0"/>
          </a:p>
          <a:p>
            <a:pPr marL="0" lvl="0" indent="0" algn="ctr" rtl="0">
              <a:spcBef>
                <a:spcPts val="800"/>
              </a:spcBef>
              <a:spcAft>
                <a:spcPts val="0"/>
              </a:spcAft>
              <a:buNone/>
            </a:pPr>
            <a:r>
              <a:rPr lang="en-US" sz="2000" dirty="0">
                <a:solidFill>
                  <a:schemeClr val="accent6">
                    <a:lumMod val="75000"/>
                  </a:schemeClr>
                </a:solidFill>
                <a:hlinkClick r:id="rId3"/>
              </a:rPr>
              <a:t>ODE.CTERevitalization@ode.oregon.gov</a:t>
            </a:r>
            <a:endParaRPr sz="2000" dirty="0">
              <a:solidFill>
                <a:schemeClr val="accent6">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Questions</a:t>
            </a:r>
            <a:endParaRPr dirty="0"/>
          </a:p>
        </p:txBody>
      </p:sp>
      <p:pic>
        <p:nvPicPr>
          <p:cNvPr id="3" name="Google Shape;232;p24" descr="Question marks in colored circles. This indicates live presention is in question and answer mode.">
            <a:extLst>
              <a:ext uri="{FF2B5EF4-FFF2-40B4-BE49-F238E27FC236}">
                <a16:creationId xmlns:a16="http://schemas.microsoft.com/office/drawing/2014/main" id="{F0F0F562-A21A-5793-94E6-DA99D12BF1CA}"/>
              </a:ext>
            </a:extLst>
          </p:cNvPr>
          <p:cNvPicPr preferRelativeResize="0"/>
          <p:nvPr/>
        </p:nvPicPr>
        <p:blipFill rotWithShape="1">
          <a:blip r:embed="rId3">
            <a:alphaModFix/>
          </a:blip>
          <a:srcRect/>
          <a:stretch/>
        </p:blipFill>
        <p:spPr>
          <a:xfrm>
            <a:off x="2230479" y="1406534"/>
            <a:ext cx="4458850" cy="2972574"/>
          </a:xfrm>
          <a:prstGeom prst="rect">
            <a:avLst/>
          </a:prstGeom>
          <a:noFill/>
          <a:ln>
            <a:noFill/>
          </a:ln>
        </p:spPr>
      </p:pic>
    </p:spTree>
    <p:extLst>
      <p:ext uri="{BB962C8B-B14F-4D97-AF65-F5344CB8AC3E}">
        <p14:creationId xmlns:p14="http://schemas.microsoft.com/office/powerpoint/2010/main" val="228967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Wrapping It Up</a:t>
            </a:r>
            <a:endParaRPr dirty="0"/>
          </a:p>
        </p:txBody>
      </p:sp>
      <p:sp>
        <p:nvSpPr>
          <p:cNvPr id="2" name="TextBox 1">
            <a:extLst>
              <a:ext uri="{FF2B5EF4-FFF2-40B4-BE49-F238E27FC236}">
                <a16:creationId xmlns:a16="http://schemas.microsoft.com/office/drawing/2014/main" id="{6FE5D839-3DBB-FBBC-A186-0BADB0CAF2B5}"/>
              </a:ext>
            </a:extLst>
          </p:cNvPr>
          <p:cNvSpPr txBox="1"/>
          <p:nvPr/>
        </p:nvSpPr>
        <p:spPr>
          <a:xfrm>
            <a:off x="1231200" y="2017752"/>
            <a:ext cx="6782400" cy="1107996"/>
          </a:xfrm>
          <a:prstGeom prst="rect">
            <a:avLst/>
          </a:prstGeom>
          <a:noFill/>
        </p:spPr>
        <p:txBody>
          <a:bodyPr wrap="square" rtlCol="0">
            <a:spAutoFit/>
          </a:bodyPr>
          <a:lstStyle/>
          <a:p>
            <a:pPr algn="ctr"/>
            <a:r>
              <a:rPr lang="en-US" sz="6600" i="1" dirty="0">
                <a:solidFill>
                  <a:srgbClr val="7030A0"/>
                </a:solidFill>
              </a:rPr>
              <a:t>Thank you!</a:t>
            </a:r>
          </a:p>
        </p:txBody>
      </p:sp>
    </p:spTree>
    <p:extLst>
      <p:ext uri="{BB962C8B-B14F-4D97-AF65-F5344CB8AC3E}">
        <p14:creationId xmlns:p14="http://schemas.microsoft.com/office/powerpoint/2010/main" val="278406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6"/>
          <p:cNvSpPr txBox="1">
            <a:spLocks noGrp="1"/>
          </p:cNvSpPr>
          <p:nvPr>
            <p:ph type="title"/>
          </p:nvPr>
        </p:nvSpPr>
        <p:spPr>
          <a:xfrm>
            <a:off x="311700" y="31977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CTE Revitalization Grants | 2023-25</a:t>
            </a:r>
            <a:endParaRPr dirty="0"/>
          </a:p>
        </p:txBody>
      </p:sp>
      <p:sp>
        <p:nvSpPr>
          <p:cNvPr id="4" name="TextBox 3">
            <a:extLst>
              <a:ext uri="{FF2B5EF4-FFF2-40B4-BE49-F238E27FC236}">
                <a16:creationId xmlns:a16="http://schemas.microsoft.com/office/drawing/2014/main" id="{4D631823-F432-F06E-DC55-77F3BD568E51}"/>
              </a:ext>
            </a:extLst>
          </p:cNvPr>
          <p:cNvSpPr txBox="1"/>
          <p:nvPr/>
        </p:nvSpPr>
        <p:spPr>
          <a:xfrm>
            <a:off x="979200" y="1512000"/>
            <a:ext cx="3038400"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31</a:t>
            </a:r>
            <a:r>
              <a:rPr lang="en-US" sz="1600" dirty="0"/>
              <a:t> grants</a:t>
            </a:r>
          </a:p>
          <a:p>
            <a:pPr marL="285750" indent="-285750">
              <a:buFont typeface="Arial" panose="020B0604020202020204" pitchFamily="34" charset="0"/>
              <a:buChar char="•"/>
            </a:pPr>
            <a:r>
              <a:rPr lang="en-US" sz="1600" b="1" dirty="0"/>
              <a:t>74</a:t>
            </a:r>
            <a:r>
              <a:rPr lang="en-US" sz="1600" dirty="0"/>
              <a:t> schools</a:t>
            </a:r>
          </a:p>
          <a:p>
            <a:pPr marL="285750" indent="-285750">
              <a:buFont typeface="Arial" panose="020B0604020202020204" pitchFamily="34" charset="0"/>
              <a:buChar char="•"/>
            </a:pPr>
            <a:r>
              <a:rPr lang="en-US" sz="1600" b="1" dirty="0"/>
              <a:t>36,000</a:t>
            </a:r>
            <a:r>
              <a:rPr lang="en-US" sz="1600" dirty="0"/>
              <a:t> students</a:t>
            </a:r>
          </a:p>
          <a:p>
            <a:endParaRPr lang="en-US" dirty="0"/>
          </a:p>
          <a:p>
            <a:r>
              <a:rPr lang="en-US" b="1" dirty="0"/>
              <a:t>Supporting Programs of Study in:</a:t>
            </a:r>
          </a:p>
          <a:p>
            <a:pPr marL="285750" indent="-285750">
              <a:buFont typeface="Arial" panose="020B0604020202020204" pitchFamily="34" charset="0"/>
              <a:buChar char="•"/>
            </a:pPr>
            <a:r>
              <a:rPr lang="en-US" dirty="0"/>
              <a:t>Agriculture</a:t>
            </a:r>
          </a:p>
          <a:p>
            <a:pPr marL="285750" indent="-285750">
              <a:buFont typeface="Arial" panose="020B0604020202020204" pitchFamily="34" charset="0"/>
              <a:buChar char="•"/>
            </a:pPr>
            <a:r>
              <a:rPr lang="en-US" dirty="0"/>
              <a:t>Automotive Technology</a:t>
            </a:r>
          </a:p>
          <a:p>
            <a:pPr marL="285750" indent="-285750">
              <a:buFont typeface="Arial" panose="020B0604020202020204" pitchFamily="34" charset="0"/>
              <a:buChar char="•"/>
            </a:pPr>
            <a:r>
              <a:rPr lang="en-US" dirty="0"/>
              <a:t>Building Trades</a:t>
            </a:r>
          </a:p>
          <a:p>
            <a:pPr marL="285750" indent="-285750">
              <a:buFont typeface="Arial" panose="020B0604020202020204" pitchFamily="34" charset="0"/>
              <a:buChar char="•"/>
            </a:pPr>
            <a:r>
              <a:rPr lang="en-US" dirty="0"/>
              <a:t>Computer Science</a:t>
            </a:r>
          </a:p>
          <a:p>
            <a:pPr marL="285750" indent="-285750">
              <a:buFont typeface="Arial" panose="020B0604020202020204" pitchFamily="34" charset="0"/>
              <a:buChar char="•"/>
            </a:pPr>
            <a:r>
              <a:rPr lang="en-US" dirty="0"/>
              <a:t>Cosmetology</a:t>
            </a:r>
          </a:p>
          <a:p>
            <a:pPr marL="285750" indent="-285750">
              <a:buFont typeface="Arial" panose="020B0604020202020204" pitchFamily="34" charset="0"/>
              <a:buChar char="•"/>
            </a:pPr>
            <a:r>
              <a:rPr lang="en-US" dirty="0"/>
              <a:t>Digital Media &amp; Broadcasting</a:t>
            </a:r>
          </a:p>
        </p:txBody>
      </p:sp>
      <p:sp>
        <p:nvSpPr>
          <p:cNvPr id="5" name="TextBox 4">
            <a:extLst>
              <a:ext uri="{FF2B5EF4-FFF2-40B4-BE49-F238E27FC236}">
                <a16:creationId xmlns:a16="http://schemas.microsoft.com/office/drawing/2014/main" id="{FCD596E2-405A-EDEB-C71B-887F99D95D85}"/>
              </a:ext>
            </a:extLst>
          </p:cNvPr>
          <p:cNvSpPr txBox="1"/>
          <p:nvPr/>
        </p:nvSpPr>
        <p:spPr>
          <a:xfrm>
            <a:off x="4737600" y="2629350"/>
            <a:ext cx="3160800" cy="1169551"/>
          </a:xfrm>
          <a:prstGeom prst="rect">
            <a:avLst/>
          </a:prstGeom>
          <a:noFill/>
        </p:spPr>
        <p:txBody>
          <a:bodyPr wrap="square" rtlCol="0">
            <a:spAutoFit/>
          </a:bodyPr>
          <a:lstStyle/>
          <a:p>
            <a:pPr marL="285750" indent="-285750">
              <a:buFont typeface="Arial" panose="020B0604020202020204" pitchFamily="34" charset="0"/>
              <a:buChar char="•"/>
            </a:pPr>
            <a:r>
              <a:rPr lang="en-US" dirty="0"/>
              <a:t>Engineering</a:t>
            </a:r>
          </a:p>
          <a:p>
            <a:pPr marL="285750" indent="-285750">
              <a:buFont typeface="Arial" panose="020B0604020202020204" pitchFamily="34" charset="0"/>
              <a:buChar char="•"/>
            </a:pPr>
            <a:r>
              <a:rPr lang="en-US" dirty="0"/>
              <a:t>Firefighting/EMT</a:t>
            </a:r>
          </a:p>
          <a:p>
            <a:pPr marL="285750" indent="-285750">
              <a:buFont typeface="Arial" panose="020B0604020202020204" pitchFamily="34" charset="0"/>
              <a:buChar char="•"/>
            </a:pPr>
            <a:r>
              <a:rPr lang="en-US" dirty="0"/>
              <a:t>Health Sciences</a:t>
            </a:r>
          </a:p>
          <a:p>
            <a:pPr marL="285750" indent="-285750">
              <a:buFont typeface="Arial" panose="020B0604020202020204" pitchFamily="34" charset="0"/>
              <a:buChar char="•"/>
            </a:pPr>
            <a:r>
              <a:rPr lang="en-US" dirty="0"/>
              <a:t>Hospitality &amp; Tourism</a:t>
            </a:r>
          </a:p>
          <a:p>
            <a:pPr marL="285750" indent="-285750">
              <a:buFont typeface="Arial" panose="020B0604020202020204" pitchFamily="34" charset="0"/>
              <a:buChar char="•"/>
            </a:pPr>
            <a:r>
              <a:rPr lang="en-US" dirty="0"/>
              <a:t>Manufacturing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311700" y="31977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dirty="0"/>
              <a:t>CTE Revitalization Grants 2023-25 |Geography</a:t>
            </a:r>
            <a:endParaRPr sz="2800" dirty="0"/>
          </a:p>
        </p:txBody>
      </p:sp>
      <p:sp>
        <p:nvSpPr>
          <p:cNvPr id="4" name="TextBox 3">
            <a:extLst>
              <a:ext uri="{FF2B5EF4-FFF2-40B4-BE49-F238E27FC236}">
                <a16:creationId xmlns:a16="http://schemas.microsoft.com/office/drawing/2014/main" id="{6F892090-B6E5-DEA5-D04D-55D608D5A335}"/>
              </a:ext>
            </a:extLst>
          </p:cNvPr>
          <p:cNvSpPr txBox="1"/>
          <p:nvPr/>
        </p:nvSpPr>
        <p:spPr>
          <a:xfrm>
            <a:off x="396000" y="1548000"/>
            <a:ext cx="1965600" cy="492443"/>
          </a:xfrm>
          <a:prstGeom prst="rect">
            <a:avLst/>
          </a:prstGeom>
          <a:noFill/>
        </p:spPr>
        <p:txBody>
          <a:bodyPr wrap="square" rtlCol="0">
            <a:spAutoFit/>
          </a:bodyPr>
          <a:lstStyle/>
          <a:p>
            <a:pPr algn="ctr"/>
            <a:r>
              <a:rPr lang="en-US" b="1" dirty="0"/>
              <a:t>2023-25 Revit Grants</a:t>
            </a:r>
          </a:p>
          <a:p>
            <a:pPr algn="ctr"/>
            <a:r>
              <a:rPr lang="en-US" sz="1200" i="1" dirty="0"/>
              <a:t>across Oregon</a:t>
            </a:r>
          </a:p>
        </p:txBody>
      </p:sp>
      <p:pic>
        <p:nvPicPr>
          <p:cNvPr id="3" name="Picture 2" descr="Map of Oregon showing locations of the CTE Revitalization Grants awarded for 2023-2025.">
            <a:extLst>
              <a:ext uri="{FF2B5EF4-FFF2-40B4-BE49-F238E27FC236}">
                <a16:creationId xmlns:a16="http://schemas.microsoft.com/office/drawing/2014/main" id="{0949B219-2E26-BF8A-9EA2-90CF58B81FA7}"/>
              </a:ext>
            </a:extLst>
          </p:cNvPr>
          <p:cNvPicPr>
            <a:picLocks noChangeAspect="1"/>
          </p:cNvPicPr>
          <p:nvPr/>
        </p:nvPicPr>
        <p:blipFill>
          <a:blip r:embed="rId3"/>
          <a:stretch>
            <a:fillRect/>
          </a:stretch>
        </p:blipFill>
        <p:spPr>
          <a:xfrm>
            <a:off x="2535747" y="892475"/>
            <a:ext cx="5269053" cy="3914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Details</a:t>
            </a:r>
            <a:endParaRPr/>
          </a:p>
        </p:txBody>
      </p:sp>
      <p:sp>
        <p:nvSpPr>
          <p:cNvPr id="130" name="Google Shape;130;p17"/>
          <p:cNvSpPr txBox="1">
            <a:spLocks noGrp="1"/>
          </p:cNvSpPr>
          <p:nvPr>
            <p:ph type="body" idx="1"/>
          </p:nvPr>
        </p:nvSpPr>
        <p:spPr>
          <a:xfrm>
            <a:off x="311700" y="1000075"/>
            <a:ext cx="8520600" cy="3416400"/>
          </a:xfrm>
          <a:prstGeom prst="rect">
            <a:avLst/>
          </a:prstGeom>
        </p:spPr>
        <p:txBody>
          <a:bodyPr spcFirstLastPara="1" wrap="square" lIns="68575" tIns="34275" rIns="68575" bIns="34275" anchor="t" anchorCtr="0">
            <a:normAutofit fontScale="32500" lnSpcReduction="20000"/>
          </a:bodyPr>
          <a:lstStyle/>
          <a:p>
            <a:pPr marL="0" lvl="0" indent="0" algn="l" rtl="0">
              <a:spcBef>
                <a:spcPts val="800"/>
              </a:spcBef>
              <a:spcAft>
                <a:spcPts val="0"/>
              </a:spcAft>
              <a:buNone/>
            </a:pPr>
            <a:endParaRPr sz="5600"/>
          </a:p>
          <a:p>
            <a:pPr marL="228600" lvl="0" indent="0" algn="l" rtl="0">
              <a:lnSpc>
                <a:spcPct val="115000"/>
              </a:lnSpc>
              <a:spcBef>
                <a:spcPts val="800"/>
              </a:spcBef>
              <a:spcAft>
                <a:spcPts val="0"/>
              </a:spcAft>
              <a:buNone/>
            </a:pPr>
            <a:r>
              <a:rPr lang="en" sz="5600"/>
              <a:t>Vision: Projects funded through a CTE Revitalization Grant should leverage the strengths of the community, especially those voices of historically and currently marginalized students and their families.</a:t>
            </a:r>
            <a:endParaRPr sz="5600"/>
          </a:p>
          <a:p>
            <a:pPr marL="914400" lvl="1" indent="-344169" algn="l" rtl="0">
              <a:lnSpc>
                <a:spcPct val="115000"/>
              </a:lnSpc>
              <a:spcBef>
                <a:spcPts val="1200"/>
              </a:spcBef>
              <a:spcAft>
                <a:spcPts val="0"/>
              </a:spcAft>
              <a:buSzPct val="100000"/>
              <a:buChar char="•"/>
            </a:pPr>
            <a:r>
              <a:rPr lang="en" sz="5600"/>
              <a:t>High Quality CTE Programs of Study leading to satisfying, well-compensated careers</a:t>
            </a:r>
            <a:endParaRPr sz="5600"/>
          </a:p>
          <a:p>
            <a:pPr marL="914400" lvl="1" indent="-344169" algn="l" rtl="0">
              <a:lnSpc>
                <a:spcPct val="115000"/>
              </a:lnSpc>
              <a:spcBef>
                <a:spcPts val="0"/>
              </a:spcBef>
              <a:spcAft>
                <a:spcPts val="0"/>
              </a:spcAft>
              <a:buSzPct val="100000"/>
              <a:buChar char="•"/>
            </a:pPr>
            <a:r>
              <a:rPr lang="en" sz="5600"/>
              <a:t>The knowledge and skills to navigate the path to a career</a:t>
            </a:r>
            <a:endParaRPr sz="5600"/>
          </a:p>
          <a:p>
            <a:pPr marL="914400" lvl="1" indent="-344169" algn="l" rtl="0">
              <a:lnSpc>
                <a:spcPct val="115000"/>
              </a:lnSpc>
              <a:spcBef>
                <a:spcPts val="0"/>
              </a:spcBef>
              <a:spcAft>
                <a:spcPts val="0"/>
              </a:spcAft>
              <a:buSzPct val="100000"/>
              <a:buChar char="•"/>
            </a:pPr>
            <a:r>
              <a:rPr lang="en" sz="5600"/>
              <a:t>Making sense of learning and connecting it to the future </a:t>
            </a:r>
            <a:endParaRPr sz="5600"/>
          </a:p>
          <a:p>
            <a:pPr marL="914400" lvl="1" indent="-344169" algn="l" rtl="0">
              <a:lnSpc>
                <a:spcPct val="115000"/>
              </a:lnSpc>
              <a:spcBef>
                <a:spcPts val="0"/>
              </a:spcBef>
              <a:spcAft>
                <a:spcPts val="0"/>
              </a:spcAft>
              <a:buSzPct val="100000"/>
              <a:buChar char="•"/>
            </a:pPr>
            <a:r>
              <a:rPr lang="en" sz="5600"/>
              <a:t>Access to experts who can help the future happen</a:t>
            </a:r>
            <a:endParaRPr sz="5600"/>
          </a:p>
          <a:p>
            <a:pPr marL="914400" lvl="1" indent="-344169" algn="l" rtl="0">
              <a:lnSpc>
                <a:spcPct val="115000"/>
              </a:lnSpc>
              <a:spcBef>
                <a:spcPts val="0"/>
              </a:spcBef>
              <a:spcAft>
                <a:spcPts val="0"/>
              </a:spcAft>
              <a:buSzPct val="100000"/>
              <a:buChar char="•"/>
            </a:pPr>
            <a:r>
              <a:rPr lang="en" sz="5600"/>
              <a:t>Flexible and relevant learning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dirty="0"/>
              <a:t>The Details: Providing Equal Access to All Students</a:t>
            </a:r>
            <a:endParaRPr dirty="0"/>
          </a:p>
        </p:txBody>
      </p:sp>
      <p:sp>
        <p:nvSpPr>
          <p:cNvPr id="136" name="Google Shape;136;p18"/>
          <p:cNvSpPr txBox="1">
            <a:spLocks noGrp="1"/>
          </p:cNvSpPr>
          <p:nvPr>
            <p:ph type="body" idx="1"/>
          </p:nvPr>
        </p:nvSpPr>
        <p:spPr>
          <a:xfrm>
            <a:off x="311700" y="1381075"/>
            <a:ext cx="8520600" cy="3416400"/>
          </a:xfrm>
          <a:prstGeom prst="rect">
            <a:avLst/>
          </a:prstGeom>
        </p:spPr>
        <p:txBody>
          <a:bodyPr spcFirstLastPara="1" wrap="square" lIns="68575" tIns="34275" rIns="68575" bIns="34275" anchor="t" anchorCtr="0">
            <a:normAutofit/>
          </a:bodyPr>
          <a:lstStyle/>
          <a:p>
            <a:pPr marL="114300" lvl="0" indent="0" algn="l" rtl="0">
              <a:lnSpc>
                <a:spcPct val="115000"/>
              </a:lnSpc>
              <a:spcBef>
                <a:spcPts val="1200"/>
              </a:spcBef>
              <a:spcAft>
                <a:spcPts val="600"/>
              </a:spcAft>
              <a:buSzPts val="1800"/>
              <a:buNone/>
            </a:pPr>
            <a:r>
              <a:rPr lang="en" sz="2000" dirty="0"/>
              <a:t>Identify the specific activities within this project that are intended to:</a:t>
            </a:r>
          </a:p>
          <a:p>
            <a:pPr marL="457200" lvl="0" indent="-342900" algn="l" rtl="0">
              <a:lnSpc>
                <a:spcPct val="115000"/>
              </a:lnSpc>
              <a:spcBef>
                <a:spcPts val="1200"/>
              </a:spcBef>
              <a:spcAft>
                <a:spcPts val="600"/>
              </a:spcAft>
              <a:buSzPts val="1800"/>
              <a:buChar char="•"/>
            </a:pPr>
            <a:r>
              <a:rPr lang="en" b="1" dirty="0"/>
              <a:t>Recruit </a:t>
            </a:r>
            <a:r>
              <a:rPr lang="en" dirty="0"/>
              <a:t>historically and currently marginalized students</a:t>
            </a:r>
            <a:endParaRPr dirty="0"/>
          </a:p>
          <a:p>
            <a:pPr marL="457200" lvl="0" indent="-342900" algn="l" rtl="0">
              <a:lnSpc>
                <a:spcPct val="115000"/>
              </a:lnSpc>
              <a:spcBef>
                <a:spcPts val="0"/>
              </a:spcBef>
              <a:spcAft>
                <a:spcPts val="600"/>
              </a:spcAft>
              <a:buSzPts val="1800"/>
              <a:buChar char="•"/>
            </a:pPr>
            <a:r>
              <a:rPr lang="en" b="1" dirty="0"/>
              <a:t>Provide support </a:t>
            </a:r>
            <a:r>
              <a:rPr lang="en" dirty="0"/>
              <a:t>of </a:t>
            </a:r>
            <a:r>
              <a:rPr lang="en" dirty="0">
                <a:solidFill>
                  <a:srgbClr val="FF0000"/>
                </a:solidFill>
              </a:rPr>
              <a:t>(for?) </a:t>
            </a:r>
            <a:r>
              <a:rPr lang="en" dirty="0"/>
              <a:t>historically and currently marginalized students</a:t>
            </a:r>
            <a:endParaRPr dirty="0"/>
          </a:p>
          <a:p>
            <a:pPr marL="457200" lvl="0" indent="-342900" algn="l" rtl="0">
              <a:lnSpc>
                <a:spcPct val="115000"/>
              </a:lnSpc>
              <a:spcBef>
                <a:spcPts val="0"/>
              </a:spcBef>
              <a:spcAft>
                <a:spcPts val="600"/>
              </a:spcAft>
              <a:buSzPts val="1800"/>
              <a:buChar char="•"/>
            </a:pPr>
            <a:r>
              <a:rPr lang="en" b="1" dirty="0"/>
              <a:t>Help retain</a:t>
            </a:r>
            <a:r>
              <a:rPr lang="en" dirty="0"/>
              <a:t> historically and currently marginalized students</a:t>
            </a:r>
            <a:endParaRPr dirty="0"/>
          </a:p>
          <a:p>
            <a:pPr marL="0" lvl="0" indent="0" algn="l" rtl="0">
              <a:spcBef>
                <a:spcPts val="12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311700" y="140225"/>
            <a:ext cx="8520600" cy="923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 sz="2400" dirty="0"/>
              <a:t>The Details: Building Partnerships–Business, Community, Local Workforce Investment Boards</a:t>
            </a:r>
            <a:endParaRPr sz="2400" dirty="0"/>
          </a:p>
        </p:txBody>
      </p:sp>
      <p:sp>
        <p:nvSpPr>
          <p:cNvPr id="142" name="Google Shape;142;p19"/>
          <p:cNvSpPr txBox="1">
            <a:spLocks noGrp="1"/>
          </p:cNvSpPr>
          <p:nvPr>
            <p:ph type="body" idx="1"/>
          </p:nvPr>
        </p:nvSpPr>
        <p:spPr>
          <a:xfrm>
            <a:off x="311700" y="1434725"/>
            <a:ext cx="8520600" cy="3134100"/>
          </a:xfrm>
          <a:prstGeom prst="rect">
            <a:avLst/>
          </a:prstGeom>
        </p:spPr>
        <p:txBody>
          <a:bodyPr spcFirstLastPara="1" wrap="square" lIns="68575" tIns="34275" rIns="68575" bIns="34275" anchor="t" anchorCtr="0">
            <a:normAutofit fontScale="92500" lnSpcReduction="10000"/>
          </a:bodyPr>
          <a:lstStyle/>
          <a:p>
            <a:pPr marL="457200" lvl="0" indent="-334327" algn="l" rtl="0">
              <a:lnSpc>
                <a:spcPct val="115000"/>
              </a:lnSpc>
              <a:spcBef>
                <a:spcPts val="1200"/>
              </a:spcBef>
              <a:spcAft>
                <a:spcPts val="0"/>
              </a:spcAft>
              <a:buSzPct val="100000"/>
              <a:buChar char="•"/>
            </a:pPr>
            <a:r>
              <a:rPr lang="en" dirty="0"/>
              <a:t>Developing and sustaining partnerships is a key priority of the CTE Revitalization Grant.  </a:t>
            </a:r>
            <a:endParaRPr dirty="0"/>
          </a:p>
          <a:p>
            <a:pPr marL="914400" lvl="1" indent="-334327" algn="l" rtl="0">
              <a:lnSpc>
                <a:spcPct val="115000"/>
              </a:lnSpc>
              <a:spcBef>
                <a:spcPts val="0"/>
              </a:spcBef>
              <a:spcAft>
                <a:spcPts val="0"/>
              </a:spcAft>
              <a:buSzPct val="100000"/>
              <a:buChar char="•"/>
            </a:pPr>
            <a:r>
              <a:rPr lang="en" dirty="0"/>
              <a:t>Community-based organizations</a:t>
            </a:r>
            <a:endParaRPr dirty="0"/>
          </a:p>
          <a:p>
            <a:pPr marL="914400" lvl="1" indent="-334327" algn="l" rtl="0">
              <a:lnSpc>
                <a:spcPct val="115000"/>
              </a:lnSpc>
              <a:spcBef>
                <a:spcPts val="0"/>
              </a:spcBef>
              <a:spcAft>
                <a:spcPts val="0"/>
              </a:spcAft>
              <a:buSzPct val="100000"/>
              <a:buChar char="•"/>
            </a:pPr>
            <a:r>
              <a:rPr lang="en" dirty="0"/>
              <a:t>Businesses, industries, labor management organizations, trades, and educational institutions  </a:t>
            </a:r>
            <a:endParaRPr dirty="0"/>
          </a:p>
          <a:p>
            <a:pPr marL="914400" lvl="1" indent="-334327" algn="l" rtl="0">
              <a:lnSpc>
                <a:spcPct val="115000"/>
              </a:lnSpc>
              <a:spcBef>
                <a:spcPts val="0"/>
              </a:spcBef>
              <a:spcAft>
                <a:spcPts val="0"/>
              </a:spcAft>
              <a:buSzPct val="100000"/>
              <a:buChar char="•"/>
            </a:pPr>
            <a:r>
              <a:rPr lang="en" dirty="0"/>
              <a:t>Tribes</a:t>
            </a:r>
            <a:endParaRPr dirty="0"/>
          </a:p>
          <a:p>
            <a:pPr marL="914400" lvl="1" indent="-334327" algn="l" rtl="0">
              <a:lnSpc>
                <a:spcPct val="115000"/>
              </a:lnSpc>
              <a:spcBef>
                <a:spcPts val="0"/>
              </a:spcBef>
              <a:spcAft>
                <a:spcPts val="0"/>
              </a:spcAft>
              <a:buSzPct val="100000"/>
              <a:buChar char="•"/>
            </a:pPr>
            <a:r>
              <a:rPr lang="en" dirty="0"/>
              <a:t>Local community colleges</a:t>
            </a:r>
            <a:endParaRPr dirty="0"/>
          </a:p>
          <a:p>
            <a:pPr marL="914400" lvl="1" indent="-334327" algn="l" rtl="0">
              <a:lnSpc>
                <a:spcPct val="115000"/>
              </a:lnSpc>
              <a:spcBef>
                <a:spcPts val="0"/>
              </a:spcBef>
              <a:spcAft>
                <a:spcPts val="0"/>
              </a:spcAft>
              <a:buSzPct val="100000"/>
              <a:buChar char="•"/>
            </a:pPr>
            <a:r>
              <a:rPr lang="en" dirty="0"/>
              <a:t>Workforce Investment Boards </a:t>
            </a:r>
            <a:endParaRPr dirty="0"/>
          </a:p>
          <a:p>
            <a:pPr marL="914400" lvl="1" indent="-334327" algn="l" rtl="0">
              <a:lnSpc>
                <a:spcPct val="115000"/>
              </a:lnSpc>
              <a:spcBef>
                <a:spcPts val="0"/>
              </a:spcBef>
              <a:spcAft>
                <a:spcPts val="0"/>
              </a:spcAft>
              <a:buSzPct val="100000"/>
              <a:buChar char="•"/>
            </a:pPr>
            <a:r>
              <a:rPr lang="en" dirty="0"/>
              <a:t>Economic development organizations</a:t>
            </a:r>
            <a:endParaRPr dirty="0"/>
          </a:p>
          <a:p>
            <a:pPr marL="914400" lvl="1" indent="-334327" algn="l" rtl="0">
              <a:lnSpc>
                <a:spcPct val="115000"/>
              </a:lnSpc>
              <a:spcBef>
                <a:spcPts val="0"/>
              </a:spcBef>
              <a:spcAft>
                <a:spcPts val="0"/>
              </a:spcAft>
              <a:buSzPct val="100000"/>
              <a:buChar char="•"/>
            </a:pPr>
            <a:r>
              <a:rPr lang="en" dirty="0"/>
              <a:t>STEM Hubs</a:t>
            </a:r>
            <a:endParaRPr dirty="0"/>
          </a:p>
          <a:p>
            <a:pPr marL="914400" lvl="1" indent="-334327" algn="l" rtl="0">
              <a:lnSpc>
                <a:spcPct val="115000"/>
              </a:lnSpc>
              <a:spcBef>
                <a:spcPts val="0"/>
              </a:spcBef>
              <a:spcAft>
                <a:spcPts val="0"/>
              </a:spcAft>
              <a:buSzPct val="100000"/>
              <a:buChar char="•"/>
            </a:pPr>
            <a:r>
              <a:rPr lang="en" dirty="0"/>
              <a:t>Professional organizations </a:t>
            </a:r>
            <a:endParaRPr dirty="0"/>
          </a:p>
          <a:p>
            <a:pPr marL="0" lvl="0" indent="0" algn="l" rtl="0">
              <a:spcBef>
                <a:spcPts val="12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Details: Communication and Advocacy</a:t>
            </a:r>
            <a:endParaRPr dirty="0"/>
          </a:p>
        </p:txBody>
      </p:sp>
      <p:sp>
        <p:nvSpPr>
          <p:cNvPr id="148" name="Google Shape;148;p20"/>
          <p:cNvSpPr txBox="1">
            <a:spLocks noGrp="1"/>
          </p:cNvSpPr>
          <p:nvPr>
            <p:ph type="body" idx="1"/>
          </p:nvPr>
        </p:nvSpPr>
        <p:spPr>
          <a:xfrm>
            <a:off x="311700" y="1381075"/>
            <a:ext cx="8520600" cy="3416400"/>
          </a:xfrm>
          <a:prstGeom prst="rect">
            <a:avLst/>
          </a:prstGeom>
        </p:spPr>
        <p:txBody>
          <a:bodyPr spcFirstLastPara="1" wrap="square" lIns="68575" tIns="34275" rIns="68575" bIns="34275"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 b="1" dirty="0"/>
              <a:t>Each funded CTE Revit project is required to submit to ODE at least one communication to parents/community and/or industry/postsecondary partners during the life of the grant.</a:t>
            </a:r>
            <a:r>
              <a:rPr lang="en" dirty="0"/>
              <a:t> </a:t>
            </a:r>
            <a:endParaRPr dirty="0"/>
          </a:p>
          <a:p>
            <a:pPr marL="457200" lvl="0" indent="-342900" algn="l" rtl="0">
              <a:lnSpc>
                <a:spcPct val="115000"/>
              </a:lnSpc>
              <a:spcBef>
                <a:spcPts val="1200"/>
              </a:spcBef>
              <a:spcAft>
                <a:spcPts val="0"/>
              </a:spcAft>
              <a:buSzPts val="1800"/>
              <a:buFont typeface="Calibri"/>
              <a:buChar char="•"/>
            </a:pPr>
            <a:r>
              <a:rPr lang="en" dirty="0"/>
              <a:t>Community, regional, or state publicity about the project</a:t>
            </a:r>
            <a:endParaRPr dirty="0"/>
          </a:p>
          <a:p>
            <a:pPr marL="457200" lvl="0" indent="-342900" algn="l" rtl="0">
              <a:lnSpc>
                <a:spcPct val="115000"/>
              </a:lnSpc>
              <a:spcBef>
                <a:spcPts val="0"/>
              </a:spcBef>
              <a:spcAft>
                <a:spcPts val="0"/>
              </a:spcAft>
              <a:buSzPts val="1800"/>
              <a:buFont typeface="Calibri"/>
              <a:buChar char="•"/>
            </a:pPr>
            <a:r>
              <a:rPr lang="en" dirty="0"/>
              <a:t>Communication/marketing plan for recruitment of students at the middle AND secondary level</a:t>
            </a:r>
            <a:endParaRPr dirty="0"/>
          </a:p>
          <a:p>
            <a:pPr marL="457200" lvl="0" indent="-342900" algn="l" rtl="0">
              <a:lnSpc>
                <a:spcPct val="115000"/>
              </a:lnSpc>
              <a:spcBef>
                <a:spcPts val="0"/>
              </a:spcBef>
              <a:spcAft>
                <a:spcPts val="0"/>
              </a:spcAft>
              <a:buSzPts val="1800"/>
              <a:buFont typeface="Calibri"/>
              <a:buChar char="•"/>
            </a:pPr>
            <a:r>
              <a:rPr lang="en" dirty="0"/>
              <a:t>Joint communications with postsecondary partners</a:t>
            </a:r>
          </a:p>
          <a:p>
            <a:pPr marL="457200" lvl="0" indent="-342900" algn="l" rtl="0">
              <a:lnSpc>
                <a:spcPct val="115000"/>
              </a:lnSpc>
              <a:spcBef>
                <a:spcPts val="0"/>
              </a:spcBef>
              <a:spcAft>
                <a:spcPts val="0"/>
              </a:spcAft>
              <a:buSzPts val="1800"/>
              <a:buFont typeface="Calibri"/>
              <a:buChar char="•"/>
            </a:pPr>
            <a:r>
              <a:rPr lang="en" dirty="0"/>
              <a:t>Sample communications to students, parents, school staff, and the community</a:t>
            </a:r>
            <a:endParaRPr dirty="0"/>
          </a:p>
          <a:p>
            <a:pPr marL="457200" lvl="0" indent="0" algn="l" rtl="0">
              <a:lnSpc>
                <a:spcPct val="115000"/>
              </a:lnSpc>
              <a:spcBef>
                <a:spcPts val="1200"/>
              </a:spcBef>
              <a:spcAft>
                <a:spcPts val="0"/>
              </a:spcAft>
              <a:buNone/>
            </a:pPr>
            <a:endParaRPr sz="1100" dirty="0"/>
          </a:p>
          <a:p>
            <a:pPr marL="0" lvl="0" indent="0" algn="l" rtl="0">
              <a:spcBef>
                <a:spcPts val="12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dirty="0"/>
              <a:t>The Details: Purchasing–Smart Use of Grant Funds</a:t>
            </a:r>
            <a:endParaRPr dirty="0"/>
          </a:p>
        </p:txBody>
      </p:sp>
      <p:sp>
        <p:nvSpPr>
          <p:cNvPr id="154" name="Google Shape;154;p21"/>
          <p:cNvSpPr txBox="1">
            <a:spLocks noGrp="1"/>
          </p:cNvSpPr>
          <p:nvPr>
            <p:ph type="body" idx="1"/>
          </p:nvPr>
        </p:nvSpPr>
        <p:spPr>
          <a:xfrm>
            <a:off x="311700" y="1304875"/>
            <a:ext cx="8520600" cy="3416400"/>
          </a:xfrm>
          <a:prstGeom prst="rect">
            <a:avLst/>
          </a:prstGeom>
        </p:spPr>
        <p:txBody>
          <a:bodyPr spcFirstLastPara="1" wrap="square" lIns="68575" tIns="34275" rIns="68575" bIns="34275" anchor="t" anchorCtr="0">
            <a:normAutofit lnSpcReduction="10000"/>
          </a:bodyPr>
          <a:lstStyle/>
          <a:p>
            <a:pPr marL="457200" lvl="0" indent="-342900" algn="l" rtl="0">
              <a:lnSpc>
                <a:spcPct val="115000"/>
              </a:lnSpc>
              <a:spcBef>
                <a:spcPts val="1200"/>
              </a:spcBef>
              <a:spcAft>
                <a:spcPts val="300"/>
              </a:spcAft>
              <a:buSzPts val="1800"/>
              <a:buChar char="•"/>
            </a:pPr>
            <a:r>
              <a:rPr lang="en" b="1" dirty="0"/>
              <a:t>Important: </a:t>
            </a:r>
            <a:r>
              <a:rPr lang="en" dirty="0"/>
              <a:t>We will notify you when funds are available in the E-Grant Management System (EGMS).</a:t>
            </a:r>
            <a:endParaRPr dirty="0"/>
          </a:p>
          <a:p>
            <a:pPr marL="457200" lvl="0" indent="-342900" algn="l" rtl="0">
              <a:lnSpc>
                <a:spcPct val="115000"/>
              </a:lnSpc>
              <a:spcBef>
                <a:spcPts val="0"/>
              </a:spcBef>
              <a:spcAft>
                <a:spcPts val="300"/>
              </a:spcAft>
              <a:buSzPts val="1800"/>
              <a:buChar char="•"/>
            </a:pPr>
            <a:r>
              <a:rPr lang="en" dirty="0"/>
              <a:t>Follow your local/district/ESD purchasing guidelines.</a:t>
            </a:r>
            <a:endParaRPr dirty="0"/>
          </a:p>
          <a:p>
            <a:pPr marL="457200" lvl="0" indent="-342900" algn="l" rtl="0">
              <a:lnSpc>
                <a:spcPct val="115000"/>
              </a:lnSpc>
              <a:spcBef>
                <a:spcPts val="0"/>
              </a:spcBef>
              <a:spcAft>
                <a:spcPts val="300"/>
              </a:spcAft>
              <a:buSzPts val="1800"/>
              <a:buChar char="•"/>
            </a:pPr>
            <a:r>
              <a:rPr lang="en" dirty="0"/>
              <a:t>Select and order items early.</a:t>
            </a:r>
            <a:endParaRPr dirty="0"/>
          </a:p>
          <a:p>
            <a:pPr marL="457200" lvl="0" indent="-342900" algn="l" rtl="0">
              <a:lnSpc>
                <a:spcPct val="115000"/>
              </a:lnSpc>
              <a:spcBef>
                <a:spcPts val="0"/>
              </a:spcBef>
              <a:spcAft>
                <a:spcPts val="300"/>
              </a:spcAft>
              <a:buSzPts val="1800"/>
              <a:buChar char="•"/>
            </a:pPr>
            <a:r>
              <a:rPr lang="en" dirty="0"/>
              <a:t>All purchases </a:t>
            </a:r>
            <a:r>
              <a:rPr lang="en" b="1" dirty="0"/>
              <a:t>MUST </a:t>
            </a:r>
            <a:r>
              <a:rPr lang="en" dirty="0"/>
              <a:t>be completed, services delivered, and equipment received at your location by </a:t>
            </a:r>
            <a:r>
              <a:rPr lang="en" b="1" dirty="0"/>
              <a:t>June 30, 2025</a:t>
            </a:r>
            <a:r>
              <a:rPr lang="en" dirty="0"/>
              <a:t>.</a:t>
            </a:r>
            <a:endParaRPr dirty="0"/>
          </a:p>
          <a:p>
            <a:pPr marL="457200" lvl="0" indent="-342900" algn="l" rtl="0">
              <a:lnSpc>
                <a:spcPct val="115000"/>
              </a:lnSpc>
              <a:spcBef>
                <a:spcPts val="0"/>
              </a:spcBef>
              <a:spcAft>
                <a:spcPts val="300"/>
              </a:spcAft>
              <a:buSzPts val="1800"/>
              <a:buChar char="•"/>
            </a:pPr>
            <a:r>
              <a:rPr lang="en" dirty="0"/>
              <a:t>Any commitments that extend beyond the timeline of this grant are part of your Sustainability Plan.</a:t>
            </a:r>
            <a:endParaRPr dirty="0"/>
          </a:p>
          <a:p>
            <a:pPr marL="457200" lvl="0" indent="-342900" algn="l" rtl="0">
              <a:lnSpc>
                <a:spcPct val="115000"/>
              </a:lnSpc>
              <a:spcBef>
                <a:spcPts val="0"/>
              </a:spcBef>
              <a:spcAft>
                <a:spcPts val="300"/>
              </a:spcAft>
              <a:buSzPts val="1800"/>
              <a:buChar char="•"/>
            </a:pPr>
            <a:r>
              <a:rPr lang="en" u="sng" dirty="0">
                <a:solidFill>
                  <a:schemeClr val="hlink"/>
                </a:solidFill>
                <a:hlinkClick r:id="rId3"/>
              </a:rPr>
              <a:t>E-Grant Management System</a:t>
            </a:r>
            <a:endParaRPr dirty="0"/>
          </a:p>
          <a:p>
            <a:pPr marL="914400" lvl="1" indent="-342900" algn="l" rtl="0">
              <a:lnSpc>
                <a:spcPct val="115000"/>
              </a:lnSpc>
              <a:spcBef>
                <a:spcPts val="0"/>
              </a:spcBef>
              <a:spcAft>
                <a:spcPts val="300"/>
              </a:spcAft>
              <a:buSzPts val="1800"/>
              <a:buChar char="•"/>
            </a:pPr>
            <a:r>
              <a:rPr lang="en" dirty="0"/>
              <a:t>Use this link to learn about the system, obtain an ID (if necessary).  </a:t>
            </a:r>
            <a:endParaRPr dirty="0"/>
          </a:p>
          <a:p>
            <a:pPr marL="0" lvl="0" indent="0" algn="l" rtl="0">
              <a:spcBef>
                <a:spcPts val="12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The Details: Grant Expectations</a:t>
            </a:r>
            <a:endParaRPr dirty="0"/>
          </a:p>
        </p:txBody>
      </p:sp>
      <p:sp>
        <p:nvSpPr>
          <p:cNvPr id="160" name="Google Shape;160;p22"/>
          <p:cNvSpPr txBox="1">
            <a:spLocks noGrp="1"/>
          </p:cNvSpPr>
          <p:nvPr>
            <p:ph type="body" idx="1"/>
          </p:nvPr>
        </p:nvSpPr>
        <p:spPr>
          <a:xfrm>
            <a:off x="311700" y="1381075"/>
            <a:ext cx="8520600" cy="3416400"/>
          </a:xfrm>
          <a:prstGeom prst="rect">
            <a:avLst/>
          </a:prstGeom>
        </p:spPr>
        <p:txBody>
          <a:bodyPr spcFirstLastPara="1" wrap="square" lIns="68575" tIns="34275" rIns="68575" bIns="34275" anchor="t" anchorCtr="0">
            <a:normAutofit/>
          </a:bodyPr>
          <a:lstStyle/>
          <a:p>
            <a:pPr marL="457200" lvl="0" indent="-342900" algn="l" rtl="0">
              <a:spcBef>
                <a:spcPts val="800"/>
              </a:spcBef>
              <a:spcAft>
                <a:spcPts val="1200"/>
              </a:spcAft>
              <a:buSzPts val="1800"/>
              <a:buChar char="•"/>
            </a:pPr>
            <a:r>
              <a:rPr lang="en" dirty="0"/>
              <a:t>Strengthens the alignment of Career and Technical Education, workforce development, and economic development. </a:t>
            </a:r>
            <a:endParaRPr dirty="0"/>
          </a:p>
          <a:p>
            <a:pPr marL="457200" lvl="0" indent="-342900" algn="l" rtl="0">
              <a:spcBef>
                <a:spcPts val="0"/>
              </a:spcBef>
              <a:spcAft>
                <a:spcPts val="1200"/>
              </a:spcAft>
              <a:buSzPts val="1800"/>
              <a:buChar char="•"/>
            </a:pPr>
            <a:r>
              <a:rPr lang="en" dirty="0"/>
              <a:t>Supports learner retention, success, and migration to career and postsecondary learning experiences.</a:t>
            </a:r>
            <a:endParaRPr dirty="0"/>
          </a:p>
          <a:p>
            <a:pPr marL="457200" lvl="0" indent="-342900" algn="l" rtl="0">
              <a:spcBef>
                <a:spcPts val="0"/>
              </a:spcBef>
              <a:spcAft>
                <a:spcPts val="1200"/>
              </a:spcAft>
              <a:buSzPts val="1800"/>
              <a:buChar char="•"/>
            </a:pPr>
            <a:r>
              <a:rPr lang="en" dirty="0"/>
              <a:t>Drives sustainable growth in a variety of high-wage, in-demand areas.</a:t>
            </a:r>
            <a:endParaRPr dirty="0"/>
          </a:p>
          <a:p>
            <a:pPr marL="457200" lvl="0" indent="-342900" algn="l" rtl="0">
              <a:spcBef>
                <a:spcPts val="0"/>
              </a:spcBef>
              <a:spcAft>
                <a:spcPts val="1200"/>
              </a:spcAft>
              <a:buSzPts val="1800"/>
              <a:buChar char="•"/>
            </a:pPr>
            <a:r>
              <a:rPr lang="en" dirty="0"/>
              <a:t>Creates opportunities.</a:t>
            </a:r>
            <a:endParaRPr dirty="0"/>
          </a:p>
        </p:txBody>
      </p:sp>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A246D552C07439E8981692F46C31B" ma:contentTypeVersion="8" ma:contentTypeDescription="Create a new document." ma:contentTypeScope="" ma:versionID="8da0082f3385fc33a28784faa64f0708">
  <xsd:schema xmlns:xsd="http://www.w3.org/2001/XMLSchema" xmlns:xs="http://www.w3.org/2001/XMLSchema" xmlns:p="http://schemas.microsoft.com/office/2006/metadata/properties" xmlns:ns1="http://schemas.microsoft.com/sharepoint/v3" xmlns:ns2="afac9031-5f96-4f43-a642-40c4ec1d4f3f" xmlns:ns3="54031767-dd6d-417c-ab73-583408f47564" targetNamespace="http://schemas.microsoft.com/office/2006/metadata/properties" ma:root="true" ma:fieldsID="9857c2729952d191b2dd9b58af602dbc" ns1:_="" ns2:_="" ns3:_="">
    <xsd:import namespace="http://schemas.microsoft.com/sharepoint/v3"/>
    <xsd:import namespace="afac9031-5f96-4f43-a642-40c4ec1d4f3f"/>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ac9031-5f96-4f43-a642-40c4ec1d4f3f"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afac9031-5f96-4f43-a642-40c4ec1d4f3f">2024-02-15T18:23:02+00:00</Remediation_x0020_Date>
    <PublishingExpirationDate xmlns="http://schemas.microsoft.com/sharepoint/v3" xsi:nil="true"/>
    <PublishingStartDate xmlns="http://schemas.microsoft.com/sharepoint/v3" xsi:nil="true"/>
    <Estimated_x0020_Creation_x0020_Date xmlns="afac9031-5f96-4f43-a642-40c4ec1d4f3f" xsi:nil="true"/>
    <Priority xmlns="afac9031-5f96-4f43-a642-40c4ec1d4f3f">New</Priority>
  </documentManagement>
</p:properties>
</file>

<file path=customXml/itemProps1.xml><?xml version="1.0" encoding="utf-8"?>
<ds:datastoreItem xmlns:ds="http://schemas.openxmlformats.org/officeDocument/2006/customXml" ds:itemID="{0BEFA69D-3518-42C4-9FAD-74E4A948C158}"/>
</file>

<file path=customXml/itemProps2.xml><?xml version="1.0" encoding="utf-8"?>
<ds:datastoreItem xmlns:ds="http://schemas.openxmlformats.org/officeDocument/2006/customXml" ds:itemID="{DA08E9CD-E89A-4F84-B498-D1108AFD54CD}"/>
</file>

<file path=customXml/itemProps3.xml><?xml version="1.0" encoding="utf-8"?>
<ds:datastoreItem xmlns:ds="http://schemas.openxmlformats.org/officeDocument/2006/customXml" ds:itemID="{210DFF5B-B598-4DFE-A46F-E62EA79360EF}"/>
</file>

<file path=docProps/app.xml><?xml version="1.0" encoding="utf-8"?>
<Properties xmlns="http://schemas.openxmlformats.org/officeDocument/2006/extended-properties" xmlns:vt="http://schemas.openxmlformats.org/officeDocument/2006/docPropsVTypes">
  <TotalTime>10043</TotalTime>
  <Words>1443</Words>
  <Application>Microsoft Office PowerPoint</Application>
  <PresentationFormat>On-screen Show (16:9)</PresentationFormat>
  <Paragraphs>169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2021ODE</vt:lpstr>
      <vt:lpstr>2023-25 CTE Revitalization Grant</vt:lpstr>
      <vt:lpstr>CTE Revitalization Grants | 2023-25</vt:lpstr>
      <vt:lpstr>CTE Revitalization Grants 2023-25 |Geography</vt:lpstr>
      <vt:lpstr>The Details</vt:lpstr>
      <vt:lpstr>The Details: Providing Equal Access to All Students</vt:lpstr>
      <vt:lpstr>The Details: Building Partnerships–Business, Community, Local Workforce Investment Boards</vt:lpstr>
      <vt:lpstr>The Details: Communication and Advocacy</vt:lpstr>
      <vt:lpstr>The Details: Purchasing–Smart Use of Grant Funds</vt:lpstr>
      <vt:lpstr>The Details: Grant Expectations</vt:lpstr>
      <vt:lpstr>The Details: Reporting</vt:lpstr>
      <vt:lpstr>The Details: ACTE Spring Conference (optional)</vt:lpstr>
      <vt:lpstr>The Details: Questions</vt:lpstr>
      <vt:lpstr>The ODE CTE Revitalization Team</vt:lpstr>
      <vt:lpstr>Questions</vt:lpstr>
      <vt:lpstr>Wrapping It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2021-23 CTE Revitalization Grant</dc:title>
  <cp:lastModifiedBy>CATTERALL Linda * ODE</cp:lastModifiedBy>
  <cp:revision>7</cp:revision>
  <cp:lastPrinted>2023-12-29T23:02:04Z</cp:lastPrinted>
  <dcterms:modified xsi:type="dcterms:W3CDTF">2024-02-15T17:44:50Z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2023-12-28T22:00:33Z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5fa8d969-9dfe-4c17-8c7c-cbdf1dd32901</vt:lpwstr>
  </property>
  <property fmtid="{D5CDD505-2E9C-101B-9397-08002B2CF9AE}" pid="8" name="MSIP_Label_7730ea53-6f5e-4160-81a5-992a9105450a_ContentBits">
    <vt:lpwstr>0</vt:lpwstr>
  </property>
  <property fmtid="{D5CDD505-2E9C-101B-9397-08002B2CF9AE}" pid="9" name="ContentTypeId">
    <vt:lpwstr>0x010100370A246D552C07439E8981692F46C31B</vt:lpwstr>
  </property>
</Properties>
</file>